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3" r:id="rId3"/>
  </p:sldMasterIdLst>
  <p:notesMasterIdLst>
    <p:notesMasterId r:id="rId3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8288000" cy="10287000"/>
  <p:notesSz cx="18288000" cy="10287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ObNNvHcczxp1tEfsq4q4y3qXy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45" d="100"/>
          <a:sy n="45" d="100"/>
        </p:scale>
        <p:origin x="620" y="56"/>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480"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s-ES" sz="1200" b="0" i="0" u="none" strike="noStrike" cap="none">
                <a:solidFill>
                  <a:schemeClr val="dk1"/>
                </a:solidFill>
                <a:latin typeface="Helvetica Neue"/>
                <a:ea typeface="Helvetica Neue"/>
                <a:cs typeface="Helvetica Neue"/>
                <a:sym typeface="Helvetica Neue"/>
              </a:rPr>
              <a:t>‹Nr.›</a:t>
            </a:fld>
            <a:endParaRPr sz="1200" b="0" i="0" u="none" strike="noStrike" cap="none">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Neue" panose="020B0604020202020204" charset="0"/>
        <a:ea typeface="Helvetica Neue" panose="020B060402020202020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67" name="Google Shape;67;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04" name="Google Shape;204;p2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15" name="Google Shape;215;p2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27" name="Google Shape;227;p2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45" name="Google Shape;245;p2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63" name="Google Shape;263;p2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76" name="Google Shape;276;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293" name="Google Shape;293;p3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01" name="Google Shape;301;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20" name="Google Shape;320;p3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33" name="Google Shape;333;p3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74" name="Google Shape;74;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49" name="Google Shape;349;p3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381" name="Google Shape;381;p3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08" name="Google Shape;408;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36: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441" name="Google Shape;441;p3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0: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475" name="Google Shape;475;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7: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03" name="Google Shape;503;p4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14" name="Google Shape;51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25" name="Google Shape;525;p4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36" name="Google Shape;53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4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45" name="Google Shape;545;p4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a:ea typeface="Helvetica Neue"/>
                <a:cs typeface="Helvetica Neue"/>
                <a:sym typeface="Helvetica Neue"/>
              </a:rPr>
              <a:t>29</a:t>
            </a:fld>
            <a:endParaRPr>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93" name="Google Shape;93;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4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49: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52" name="Google Shape;552;p49: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ES">
                <a:latin typeface="Helvetica Neue"/>
                <a:ea typeface="Helvetica Neue"/>
                <a:cs typeface="Helvetica Neue"/>
                <a:sym typeface="Helvetica Neue"/>
              </a:rPr>
              <a:t>30</a:t>
            </a:fld>
            <a:endParaRPr>
              <a:latin typeface="Helvetica Neue"/>
              <a:ea typeface="Helvetica Neue"/>
              <a:cs typeface="Helvetica Neue"/>
              <a:sym typeface="Helvetica Neue"/>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14: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558" name="Google Shape;558;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01" name="Google Shape;101;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09" name="Google Shape;10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46" name="Google Shape;14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21: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64" name="Google Shape;164;p21: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rgbClr val="000000"/>
                </a:solidFill>
                <a:latin typeface="Helvetica Neue" panose="020B0604020202020204" charset="0"/>
              </a:rPr>
              <a:t>7</a:t>
            </a:fld>
            <a:endParaRPr sz="1200" b="0" i="0" u="none" strike="noStrike" cap="none" dirty="0">
              <a:solidFill>
                <a:srgbClr val="000000"/>
              </a:solidFill>
              <a:latin typeface="Helvetica Neue" panose="020B060402020202020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76" name="Google Shape;176;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3: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Helvetica Neue"/>
              <a:ea typeface="Helvetica Neue"/>
              <a:cs typeface="Helvetica Neue"/>
              <a:sym typeface="Helvetica Neue"/>
            </a:endParaRPr>
          </a:p>
        </p:txBody>
      </p:sp>
      <p:sp>
        <p:nvSpPr>
          <p:cNvPr id="184" name="Google Shape;184;p2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39"/>
        <p:cNvGrpSpPr/>
        <p:nvPr/>
      </p:nvGrpSpPr>
      <p:grpSpPr>
        <a:xfrm>
          <a:off x="0" y="0"/>
          <a:ext cx="0" cy="0"/>
          <a:chOff x="0" y="0"/>
          <a:chExt cx="0" cy="0"/>
        </a:xfrm>
      </p:grpSpPr>
      <p:pic>
        <p:nvPicPr>
          <p:cNvPr id="40" name="Google Shape;40;p18"/>
          <p:cNvPicPr preferRelativeResize="0"/>
          <p:nvPr/>
        </p:nvPicPr>
        <p:blipFill rotWithShape="1">
          <a:blip r:embed="rId2">
            <a:alphaModFix/>
          </a:blip>
          <a:srcRect/>
          <a:stretch/>
        </p:blipFill>
        <p:spPr>
          <a:xfrm>
            <a:off x="1295400" y="324000"/>
            <a:ext cx="1596494" cy="749022"/>
          </a:xfrm>
          <a:prstGeom prst="rect">
            <a:avLst/>
          </a:prstGeom>
          <a:noFill/>
          <a:ln>
            <a:noFill/>
          </a:ln>
        </p:spPr>
      </p:pic>
      <p:pic>
        <p:nvPicPr>
          <p:cNvPr id="41" name="Google Shape;41;p18"/>
          <p:cNvPicPr preferRelativeResize="0"/>
          <p:nvPr/>
        </p:nvPicPr>
        <p:blipFill rotWithShape="1">
          <a:blip r:embed="rId3">
            <a:alphaModFix/>
          </a:blip>
          <a:srcRect/>
          <a:stretch/>
        </p:blipFill>
        <p:spPr>
          <a:xfrm>
            <a:off x="17131569" y="1028701"/>
            <a:ext cx="276224" cy="276224"/>
          </a:xfrm>
          <a:prstGeom prst="rect">
            <a:avLst/>
          </a:prstGeom>
          <a:noFill/>
          <a:ln>
            <a:noFill/>
          </a:ln>
        </p:spPr>
      </p:pic>
      <p:pic>
        <p:nvPicPr>
          <p:cNvPr id="42" name="Google Shape;42;p18"/>
          <p:cNvPicPr preferRelativeResize="0"/>
          <p:nvPr/>
        </p:nvPicPr>
        <p:blipFill rotWithShape="1">
          <a:blip r:embed="rId4">
            <a:alphaModFix/>
          </a:blip>
          <a:srcRect/>
          <a:stretch/>
        </p:blipFill>
        <p:spPr>
          <a:xfrm>
            <a:off x="880560" y="1117481"/>
            <a:ext cx="388731" cy="123825"/>
          </a:xfrm>
          <a:prstGeom prst="rect">
            <a:avLst/>
          </a:prstGeom>
          <a:noFill/>
          <a:ln>
            <a:noFill/>
          </a:ln>
        </p:spPr>
      </p:pic>
      <p:pic>
        <p:nvPicPr>
          <p:cNvPr id="43" name="Google Shape;43;p18"/>
          <p:cNvPicPr preferRelativeResize="0"/>
          <p:nvPr/>
        </p:nvPicPr>
        <p:blipFill rotWithShape="1">
          <a:blip r:embed="rId5">
            <a:alphaModFix/>
          </a:blip>
          <a:srcRect/>
          <a:stretch/>
        </p:blipFill>
        <p:spPr>
          <a:xfrm>
            <a:off x="16936029" y="9135565"/>
            <a:ext cx="388731" cy="123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6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61"/>
        <p:cNvGrpSpPr/>
        <p:nvPr/>
      </p:nvGrpSpPr>
      <p:grpSpPr>
        <a:xfrm>
          <a:off x="0" y="0"/>
          <a:ext cx="0" cy="0"/>
          <a:chOff x="0" y="0"/>
          <a:chExt cx="0" cy="0"/>
        </a:xfrm>
      </p:grpSpPr>
      <p:pic>
        <p:nvPicPr>
          <p:cNvPr id="62" name="Google Shape;62;p46"/>
          <p:cNvPicPr preferRelativeResize="0"/>
          <p:nvPr/>
        </p:nvPicPr>
        <p:blipFill rotWithShape="1">
          <a:blip r:embed="rId2">
            <a:alphaModFix/>
          </a:blip>
          <a:srcRect/>
          <a:stretch/>
        </p:blipFill>
        <p:spPr>
          <a:xfrm>
            <a:off x="17131569" y="1028701"/>
            <a:ext cx="276224" cy="276224"/>
          </a:xfrm>
          <a:prstGeom prst="rect">
            <a:avLst/>
          </a:prstGeom>
          <a:noFill/>
          <a:ln>
            <a:noFill/>
          </a:ln>
        </p:spPr>
      </p:pic>
      <p:pic>
        <p:nvPicPr>
          <p:cNvPr id="63" name="Google Shape;63;p46"/>
          <p:cNvPicPr preferRelativeResize="0"/>
          <p:nvPr/>
        </p:nvPicPr>
        <p:blipFill rotWithShape="1">
          <a:blip r:embed="rId3">
            <a:alphaModFix/>
          </a:blip>
          <a:srcRect/>
          <a:stretch/>
        </p:blipFill>
        <p:spPr>
          <a:xfrm>
            <a:off x="880560" y="1117481"/>
            <a:ext cx="388731" cy="123825"/>
          </a:xfrm>
          <a:prstGeom prst="rect">
            <a:avLst/>
          </a:prstGeom>
          <a:noFill/>
          <a:ln>
            <a:noFill/>
          </a:ln>
        </p:spPr>
      </p:pic>
      <p:pic>
        <p:nvPicPr>
          <p:cNvPr id="64" name="Google Shape;64;p46"/>
          <p:cNvPicPr preferRelativeResize="0"/>
          <p:nvPr/>
        </p:nvPicPr>
        <p:blipFill rotWithShape="1">
          <a:blip r:embed="rId4">
            <a:alphaModFix/>
          </a:blip>
          <a:srcRect/>
          <a:stretch/>
        </p:blipFill>
        <p:spPr>
          <a:xfrm>
            <a:off x="16936029" y="9135565"/>
            <a:ext cx="388731" cy="1238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2.xml"/><Relationship Id="rId7"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3.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6.jpeg"/><Relationship Id="rId4" Type="http://schemas.openxmlformats.org/officeDocument/2006/relationships/image" Target="../media/image7.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p:nvPr/>
        </p:nvSpPr>
        <p:spPr>
          <a:xfrm>
            <a:off x="1542056" y="1245596"/>
            <a:ext cx="14968219" cy="0"/>
          </a:xfrm>
          <a:custGeom>
            <a:avLst/>
            <a:gdLst/>
            <a:ahLst/>
            <a:cxnLst/>
            <a:rect l="l" t="t" r="r" b="b"/>
            <a:pathLst>
              <a:path w="14968219" h="120000" extrusionOk="0">
                <a:moveTo>
                  <a:pt x="0" y="0"/>
                </a:moveTo>
                <a:lnTo>
                  <a:pt x="14967781"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1" name="Google Shape;11;p15"/>
          <p:cNvSpPr/>
          <p:nvPr/>
        </p:nvSpPr>
        <p:spPr>
          <a:xfrm>
            <a:off x="1970110" y="9032117"/>
            <a:ext cx="14615794" cy="0"/>
          </a:xfrm>
          <a:custGeom>
            <a:avLst/>
            <a:gdLst/>
            <a:ahLst/>
            <a:cxnLst/>
            <a:rect l="l" t="t" r="r" b="b"/>
            <a:pathLst>
              <a:path w="14615794" h="120000" extrusionOk="0">
                <a:moveTo>
                  <a:pt x="0" y="0"/>
                </a:moveTo>
                <a:lnTo>
                  <a:pt x="14615238" y="0"/>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2" name="Google Shape;12;p15"/>
          <p:cNvSpPr/>
          <p:nvPr/>
        </p:nvSpPr>
        <p:spPr>
          <a:xfrm>
            <a:off x="1274106" y="1627368"/>
            <a:ext cx="0" cy="6497320"/>
          </a:xfrm>
          <a:custGeom>
            <a:avLst/>
            <a:gdLst/>
            <a:ahLst/>
            <a:cxnLst/>
            <a:rect l="l" t="t" r="r" b="b"/>
            <a:pathLst>
              <a:path w="120000" h="6497320" extrusionOk="0">
                <a:moveTo>
                  <a:pt x="0" y="0"/>
                </a:moveTo>
                <a:lnTo>
                  <a:pt x="0" y="6497271"/>
                </a:lnTo>
              </a:path>
            </a:pathLst>
          </a:custGeom>
          <a:noFill/>
          <a:ln w="37075" cap="flat" cmpd="sng">
            <a:solidFill>
              <a:srgbClr val="4D94B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13" name="Google Shape;13;p15"/>
          <p:cNvSpPr/>
          <p:nvPr/>
        </p:nvSpPr>
        <p:spPr>
          <a:xfrm>
            <a:off x="17073948" y="1809750"/>
            <a:ext cx="0" cy="6832600"/>
          </a:xfrm>
          <a:custGeom>
            <a:avLst/>
            <a:gdLst/>
            <a:ahLst/>
            <a:cxnLst/>
            <a:rect l="l" t="t" r="r" b="b"/>
            <a:pathLst>
              <a:path w="120000" h="6832600" extrusionOk="0">
                <a:moveTo>
                  <a:pt x="0" y="0"/>
                </a:moveTo>
                <a:lnTo>
                  <a:pt x="0" y="6832555"/>
                </a:lnTo>
              </a:path>
            </a:pathLst>
          </a:custGeom>
          <a:noFill/>
          <a:ln w="3707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14" name="Google Shape;14;p15"/>
          <p:cNvPicPr preferRelativeResize="0"/>
          <p:nvPr/>
        </p:nvPicPr>
        <p:blipFill rotWithShape="1">
          <a:blip r:embed="rId3">
            <a:alphaModFix/>
          </a:blip>
          <a:srcRect/>
          <a:stretch/>
        </p:blipFill>
        <p:spPr>
          <a:xfrm>
            <a:off x="16512506" y="8916083"/>
            <a:ext cx="720646" cy="228599"/>
          </a:xfrm>
          <a:prstGeom prst="rect">
            <a:avLst/>
          </a:prstGeom>
          <a:noFill/>
          <a:ln>
            <a:noFill/>
          </a:ln>
        </p:spPr>
      </p:pic>
      <p:pic>
        <p:nvPicPr>
          <p:cNvPr id="15" name="Google Shape;15;p15"/>
          <p:cNvPicPr preferRelativeResize="0"/>
          <p:nvPr/>
        </p:nvPicPr>
        <p:blipFill rotWithShape="1">
          <a:blip r:embed="rId4">
            <a:alphaModFix/>
          </a:blip>
          <a:srcRect/>
          <a:stretch/>
        </p:blipFill>
        <p:spPr>
          <a:xfrm>
            <a:off x="16509838" y="723900"/>
            <a:ext cx="1085850" cy="108585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693760" y="8124640"/>
            <a:ext cx="1276349" cy="1276349"/>
          </a:xfrm>
          <a:prstGeom prst="rect">
            <a:avLst/>
          </a:prstGeom>
          <a:noFill/>
          <a:ln>
            <a:noFill/>
          </a:ln>
        </p:spPr>
      </p:pic>
      <p:pic>
        <p:nvPicPr>
          <p:cNvPr id="17" name="Google Shape;17;p15"/>
          <p:cNvPicPr preferRelativeResize="0"/>
          <p:nvPr/>
        </p:nvPicPr>
        <p:blipFill rotWithShape="1">
          <a:blip r:embed="rId6">
            <a:alphaModFix/>
          </a:blip>
          <a:srcRect/>
          <a:stretch/>
        </p:blipFill>
        <p:spPr>
          <a:xfrm>
            <a:off x="1162547" y="1151436"/>
            <a:ext cx="720646" cy="228599"/>
          </a:xfrm>
          <a:prstGeom prst="rect">
            <a:avLst/>
          </a:prstGeom>
          <a:noFill/>
          <a:ln>
            <a:noFill/>
          </a:ln>
        </p:spPr>
      </p:pic>
      <p:sp>
        <p:nvSpPr>
          <p:cNvPr id="22" name="Google Shape;22;p15"/>
          <p:cNvSpPr txBox="1"/>
          <p:nvPr/>
        </p:nvSpPr>
        <p:spPr>
          <a:xfrm>
            <a:off x="16403212" y="8451621"/>
            <a:ext cx="6768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Helvetica Neue" panose="020B0604020202020204" charset="0"/>
                <a:ea typeface="Calibri"/>
                <a:cs typeface="Calibri"/>
                <a:sym typeface="Calibri"/>
              </a:rPr>
              <a:t>‹Nr.›</a:t>
            </a:fld>
            <a:endParaRPr sz="1800" b="0" i="0" u="none" strike="noStrike" cap="none" dirty="0">
              <a:solidFill>
                <a:schemeClr val="dk1"/>
              </a:solidFill>
              <a:latin typeface="Helvetica Neue" panose="020B0604020202020204" charset="0"/>
              <a:ea typeface="Calibri"/>
              <a:cs typeface="Calibri"/>
              <a:sym typeface="Calibri"/>
            </a:endParaRPr>
          </a:p>
        </p:txBody>
      </p:sp>
      <p:sp>
        <p:nvSpPr>
          <p:cNvPr id="2" name="CuadroTexto 27">
            <a:extLst>
              <a:ext uri="{FF2B5EF4-FFF2-40B4-BE49-F238E27FC236}">
                <a16:creationId xmlns:a16="http://schemas.microsoft.com/office/drawing/2014/main" id="{970A5486-A70F-334D-66ED-A2057B2FAB76}"/>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BFE5A33D-337A-6E5F-4856-5641933CB74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8ED62702-63FB-3DAD-0B25-198C142544F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17"/>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26" name="Google Shape;26;p17"/>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7" name="Google Shape;27;p17"/>
          <p:cNvSpPr/>
          <p:nvPr/>
        </p:nvSpPr>
        <p:spPr>
          <a:xfrm>
            <a:off x="1275071" y="9210240"/>
            <a:ext cx="15850235" cy="5080"/>
          </a:xfrm>
          <a:custGeom>
            <a:avLst/>
            <a:gdLst/>
            <a:ahLst/>
            <a:cxnLst/>
            <a:rect l="l" t="t" r="r" b="b"/>
            <a:pathLst>
              <a:path w="15850235" h="5079" extrusionOk="0">
                <a:moveTo>
                  <a:pt x="0" y="0"/>
                </a:moveTo>
                <a:lnTo>
                  <a:pt x="15849653" y="4759"/>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8" name="Google Shape;28;p17"/>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29" name="Google Shape;29;p17"/>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31" name="Google Shape;31;p17"/>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32" name="Google Shape;32;p17"/>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33" name="Google Shape;33;p17"/>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34" name="Google Shape;34;p17"/>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38" name="Google Shape;38;p17"/>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Helvetica Neue" panose="020B0604020202020204" charset="0"/>
                <a:ea typeface="Calibri"/>
                <a:cs typeface="Calibri"/>
                <a:sym typeface="Calibri"/>
              </a:rPr>
              <a:t>‹Nr.›</a:t>
            </a:fld>
            <a:endParaRPr sz="1800" b="0" i="0" u="none" strike="noStrike" cap="none" dirty="0">
              <a:solidFill>
                <a:schemeClr val="dk1"/>
              </a:solidFill>
              <a:latin typeface="Helvetica Neue" panose="020B0604020202020204" charset="0"/>
              <a:ea typeface="Calibri"/>
              <a:cs typeface="Calibri"/>
              <a:sym typeface="Calibri"/>
            </a:endParaRPr>
          </a:p>
        </p:txBody>
      </p:sp>
      <p:sp>
        <p:nvSpPr>
          <p:cNvPr id="2" name="CuadroTexto 27">
            <a:extLst>
              <a:ext uri="{FF2B5EF4-FFF2-40B4-BE49-F238E27FC236}">
                <a16:creationId xmlns:a16="http://schemas.microsoft.com/office/drawing/2014/main" id="{7275370C-C562-CA33-4D07-CE832C43AE6D}"/>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12DE51EE-819C-6FE8-17CA-787B925F077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0AA69A86-B156-FC09-1B5A-3A1302D9E8D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p44"/>
          <p:cNvPicPr preferRelativeResize="0"/>
          <p:nvPr/>
        </p:nvPicPr>
        <p:blipFill rotWithShape="1">
          <a:blip r:embed="rId4">
            <a:alphaModFix/>
          </a:blip>
          <a:srcRect/>
          <a:stretch/>
        </p:blipFill>
        <p:spPr>
          <a:xfrm>
            <a:off x="881449" y="9069571"/>
            <a:ext cx="276224" cy="276224"/>
          </a:xfrm>
          <a:prstGeom prst="rect">
            <a:avLst/>
          </a:prstGeom>
          <a:noFill/>
          <a:ln>
            <a:noFill/>
          </a:ln>
        </p:spPr>
      </p:pic>
      <p:sp>
        <p:nvSpPr>
          <p:cNvPr id="47" name="Google Shape;47;p44"/>
          <p:cNvSpPr/>
          <p:nvPr/>
        </p:nvSpPr>
        <p:spPr>
          <a:xfrm>
            <a:off x="1222551" y="1174148"/>
            <a:ext cx="15678785" cy="0"/>
          </a:xfrm>
          <a:custGeom>
            <a:avLst/>
            <a:gdLst/>
            <a:ahLst/>
            <a:cxnLst/>
            <a:rect l="l" t="t" r="r" b="b"/>
            <a:pathLst>
              <a:path w="15678785" h="120000" extrusionOk="0">
                <a:moveTo>
                  <a:pt x="0" y="0"/>
                </a:moveTo>
                <a:lnTo>
                  <a:pt x="15678235" y="0"/>
                </a:lnTo>
              </a:path>
            </a:pathLst>
          </a:custGeom>
          <a:noFill/>
          <a:ln w="13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49" name="Google Shape;49;p44"/>
          <p:cNvSpPr/>
          <p:nvPr/>
        </p:nvSpPr>
        <p:spPr>
          <a:xfrm>
            <a:off x="1023876" y="1409545"/>
            <a:ext cx="0" cy="7525384"/>
          </a:xfrm>
          <a:custGeom>
            <a:avLst/>
            <a:gdLst/>
            <a:ahLst/>
            <a:cxnLst/>
            <a:rect l="l" t="t" r="r" b="b"/>
            <a:pathLst>
              <a:path w="120000" h="7525384" extrusionOk="0">
                <a:moveTo>
                  <a:pt x="0" y="0"/>
                </a:moveTo>
                <a:lnTo>
                  <a:pt x="0" y="7524868"/>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sp>
        <p:nvSpPr>
          <p:cNvPr id="50" name="Google Shape;50;p44"/>
          <p:cNvSpPr/>
          <p:nvPr/>
        </p:nvSpPr>
        <p:spPr>
          <a:xfrm>
            <a:off x="17270841" y="1409546"/>
            <a:ext cx="5080" cy="7525384"/>
          </a:xfrm>
          <a:custGeom>
            <a:avLst/>
            <a:gdLst/>
            <a:ahLst/>
            <a:cxnLst/>
            <a:rect l="l" t="t" r="r" b="b"/>
            <a:pathLst>
              <a:path w="5080" h="7525384" extrusionOk="0">
                <a:moveTo>
                  <a:pt x="0" y="0"/>
                </a:moveTo>
                <a:lnTo>
                  <a:pt x="4758" y="7524867"/>
                </a:lnTo>
              </a:path>
            </a:pathLst>
          </a:custGeom>
          <a:noFill/>
          <a:ln w="9525" cap="flat" cmpd="sng">
            <a:solidFill>
              <a:srgbClr val="AED53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a:ea typeface="Helvetica Neue"/>
              <a:cs typeface="Helvetica Neue"/>
              <a:sym typeface="Helvetica Neue"/>
            </a:endParaRPr>
          </a:p>
        </p:txBody>
      </p:sp>
      <p:pic>
        <p:nvPicPr>
          <p:cNvPr id="52" name="Google Shape;52;p44"/>
          <p:cNvPicPr preferRelativeResize="0"/>
          <p:nvPr/>
        </p:nvPicPr>
        <p:blipFill rotWithShape="1">
          <a:blip r:embed="rId5">
            <a:alphaModFix/>
          </a:blip>
          <a:srcRect/>
          <a:stretch/>
        </p:blipFill>
        <p:spPr>
          <a:xfrm>
            <a:off x="17131569" y="1028701"/>
            <a:ext cx="276224" cy="276224"/>
          </a:xfrm>
          <a:prstGeom prst="rect">
            <a:avLst/>
          </a:prstGeom>
          <a:noFill/>
          <a:ln>
            <a:noFill/>
          </a:ln>
        </p:spPr>
      </p:pic>
      <p:pic>
        <p:nvPicPr>
          <p:cNvPr id="53" name="Google Shape;53;p44"/>
          <p:cNvPicPr preferRelativeResize="0"/>
          <p:nvPr/>
        </p:nvPicPr>
        <p:blipFill rotWithShape="1">
          <a:blip r:embed="rId6">
            <a:alphaModFix/>
          </a:blip>
          <a:srcRect/>
          <a:stretch/>
        </p:blipFill>
        <p:spPr>
          <a:xfrm>
            <a:off x="880560" y="1117481"/>
            <a:ext cx="388731" cy="123825"/>
          </a:xfrm>
          <a:prstGeom prst="rect">
            <a:avLst/>
          </a:prstGeom>
          <a:noFill/>
          <a:ln>
            <a:noFill/>
          </a:ln>
        </p:spPr>
      </p:pic>
      <p:pic>
        <p:nvPicPr>
          <p:cNvPr id="54" name="Google Shape;54;p44"/>
          <p:cNvPicPr preferRelativeResize="0"/>
          <p:nvPr/>
        </p:nvPicPr>
        <p:blipFill rotWithShape="1">
          <a:blip r:embed="rId7">
            <a:alphaModFix/>
          </a:blip>
          <a:srcRect/>
          <a:stretch/>
        </p:blipFill>
        <p:spPr>
          <a:xfrm>
            <a:off x="16936029" y="9135565"/>
            <a:ext cx="388731" cy="123825"/>
          </a:xfrm>
          <a:prstGeom prst="rect">
            <a:avLst/>
          </a:prstGeom>
          <a:noFill/>
          <a:ln>
            <a:noFill/>
          </a:ln>
        </p:spPr>
      </p:pic>
      <p:pic>
        <p:nvPicPr>
          <p:cNvPr id="55" name="Google Shape;55;p44"/>
          <p:cNvPicPr preferRelativeResize="0"/>
          <p:nvPr/>
        </p:nvPicPr>
        <p:blipFill rotWithShape="1">
          <a:blip r:embed="rId8">
            <a:alphaModFix/>
          </a:blip>
          <a:srcRect/>
          <a:stretch/>
        </p:blipFill>
        <p:spPr>
          <a:xfrm>
            <a:off x="1295400" y="324000"/>
            <a:ext cx="1596494" cy="749022"/>
          </a:xfrm>
          <a:prstGeom prst="rect">
            <a:avLst/>
          </a:prstGeom>
          <a:noFill/>
          <a:ln>
            <a:noFill/>
          </a:ln>
        </p:spPr>
      </p:pic>
      <p:sp>
        <p:nvSpPr>
          <p:cNvPr id="59" name="Google Shape;59;p44"/>
          <p:cNvSpPr txBox="1"/>
          <p:nvPr/>
        </p:nvSpPr>
        <p:spPr>
          <a:xfrm>
            <a:off x="16565968" y="8575280"/>
            <a:ext cx="6707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s-ES" sz="1800" b="0" i="0" u="none" strike="noStrike" cap="none">
                <a:solidFill>
                  <a:schemeClr val="dk1"/>
                </a:solidFill>
                <a:latin typeface="Helvetica Neue" panose="020B0604020202020204" charset="0"/>
                <a:ea typeface="Calibri"/>
                <a:cs typeface="Calibri"/>
                <a:sym typeface="Calibri"/>
              </a:rPr>
              <a:t>‹Nr.›</a:t>
            </a:fld>
            <a:endParaRPr sz="1800" b="0" i="0" u="none" strike="noStrike" cap="none" dirty="0">
              <a:solidFill>
                <a:schemeClr val="dk1"/>
              </a:solidFill>
              <a:latin typeface="Helvetica Neue" panose="020B0604020202020204" charset="0"/>
              <a:ea typeface="Calibri"/>
              <a:cs typeface="Calibri"/>
              <a:sym typeface="Calibri"/>
            </a:endParaRPr>
          </a:p>
        </p:txBody>
      </p:sp>
      <p:sp>
        <p:nvSpPr>
          <p:cNvPr id="2" name="CuadroTexto 27">
            <a:extLst>
              <a:ext uri="{FF2B5EF4-FFF2-40B4-BE49-F238E27FC236}">
                <a16:creationId xmlns:a16="http://schemas.microsoft.com/office/drawing/2014/main" id="{3C67E7D9-46C4-CF25-0424-1E0F5D55B933}"/>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3" name="Grafik 2" descr="Ein Bild, das Symbol, Schrift, Grafiken, Logo enthält.&#10;&#10;Automatisch generierte Beschreibung">
            <a:extLst>
              <a:ext uri="{FF2B5EF4-FFF2-40B4-BE49-F238E27FC236}">
                <a16:creationId xmlns:a16="http://schemas.microsoft.com/office/drawing/2014/main" id="{C427630A-63BA-E58C-F805-D93169FC093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4" name="Grafik 3" descr="Ein Bild, das Text, Schrift, Electric Blue (Farbe), Screenshot enthält.&#10;&#10;Automatisch generierte Beschreibung">
            <a:extLst>
              <a:ext uri="{FF2B5EF4-FFF2-40B4-BE49-F238E27FC236}">
                <a16:creationId xmlns:a16="http://schemas.microsoft.com/office/drawing/2014/main" id="{681938F1-587F-36CE-775B-782D43C5E2D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dk2" tx2="lt2" accent1="accent1" accent2="accent2" accent3="accent3" accent4="accent4" accent5="accent5" accent6="accent6" hlink="hlink" folHlink="folHlink"/>
  <p:sldLayoutIdLst>
    <p:sldLayoutId id="2147483654"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70" name="Google Shape;70;p1"/>
          <p:cNvSpPr txBox="1"/>
          <p:nvPr/>
        </p:nvSpPr>
        <p:spPr>
          <a:xfrm>
            <a:off x="3420000" y="6696000"/>
            <a:ext cx="11448000" cy="180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5"/>
              </a:spcBef>
              <a:spcAft>
                <a:spcPts val="0"/>
              </a:spcAft>
              <a:buClr>
                <a:srgbClr val="4D94B7"/>
              </a:buClr>
              <a:buSzPts val="3600"/>
              <a:buFont typeface="Arial"/>
              <a:buNone/>
            </a:pPr>
            <a:r>
              <a:rPr lang="es-ES" sz="3600" b="1" i="0" u="none" strike="noStrike" cap="none" dirty="0">
                <a:solidFill>
                  <a:srgbClr val="4D94B7"/>
                </a:solidFill>
                <a:latin typeface="Helvetica Neue" panose="020B0604020202020204" charset="0"/>
                <a:ea typeface="Helvetica Neue"/>
                <a:cs typeface="Helvetica Neue"/>
                <a:sym typeface="Helvetica Neue"/>
              </a:rPr>
              <a:t>Persönlichkeitsentwicklung und Intrapreneurship: Stärkung des Selbstbewusstseins </a:t>
            </a:r>
            <a:br>
              <a:rPr lang="es-ES" sz="3600" b="1" i="0" u="none" strike="noStrike" cap="none" dirty="0">
                <a:solidFill>
                  <a:srgbClr val="4D94B7"/>
                </a:solidFill>
                <a:latin typeface="Helvetica Neue" panose="020B0604020202020204" charset="0"/>
                <a:ea typeface="Helvetica Neue"/>
                <a:cs typeface="Helvetica Neue"/>
                <a:sym typeface="Helvetica Neue"/>
              </a:rPr>
            </a:br>
            <a:r>
              <a:rPr lang="es-ES" sz="3600" b="1" i="0" u="none" strike="noStrike" cap="none" dirty="0">
                <a:solidFill>
                  <a:srgbClr val="4D94B7"/>
                </a:solidFill>
                <a:latin typeface="Helvetica Neue" panose="020B0604020202020204" charset="0"/>
                <a:ea typeface="Helvetica Neue"/>
                <a:cs typeface="Helvetica Neue"/>
                <a:sym typeface="Helvetica Neue"/>
              </a:rPr>
              <a:t>und der Achtsamkeit</a:t>
            </a:r>
          </a:p>
          <a:p>
            <a:pPr marL="0" marR="0" lvl="0" indent="0" algn="ctr" rtl="0">
              <a:lnSpc>
                <a:spcPct val="100000"/>
              </a:lnSpc>
              <a:spcBef>
                <a:spcPts val="5"/>
              </a:spcBef>
              <a:spcAft>
                <a:spcPts val="0"/>
              </a:spcAft>
              <a:buClr>
                <a:srgbClr val="4D94B7"/>
              </a:buClr>
              <a:buSzPts val="3600"/>
              <a:buFont typeface="Arial"/>
              <a:buNone/>
            </a:pPr>
            <a:endParaRPr sz="3600" b="1"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5"/>
              </a:spcBef>
              <a:spcAft>
                <a:spcPts val="0"/>
              </a:spcAft>
              <a:buClr>
                <a:srgbClr val="4D94B7"/>
              </a:buClr>
              <a:buSzPts val="3600"/>
              <a:buFont typeface="Arial"/>
              <a:buNone/>
            </a:pPr>
            <a:endParaRPr sz="3600" b="1" dirty="0">
              <a:solidFill>
                <a:srgbClr val="4D94B7"/>
              </a:solidFill>
              <a:latin typeface="Helvetica Neue" panose="020B0604020202020204" charset="0"/>
              <a:ea typeface="Helvetica Neue"/>
              <a:cs typeface="Helvetica Neue"/>
              <a:sym typeface="Helvetica Neue"/>
            </a:endParaRPr>
          </a:p>
        </p:txBody>
      </p:sp>
      <p:sp>
        <p:nvSpPr>
          <p:cNvPr id="71" name="Google Shape;71;p1"/>
          <p:cNvSpPr txBox="1"/>
          <p:nvPr/>
        </p:nvSpPr>
        <p:spPr>
          <a:xfrm>
            <a:off x="5901586" y="5629475"/>
            <a:ext cx="6484828" cy="47024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panose="020B0604020202020204" charset="0"/>
                <a:ea typeface="Helvetica Neue"/>
                <a:cs typeface="Helvetica Neue"/>
                <a:sym typeface="Helvetica Neue"/>
              </a:rPr>
              <a:t>genieproject.eu</a:t>
            </a:r>
            <a:endParaRPr sz="2400" b="1" i="0" u="none" strike="noStrike" cap="none" dirty="0">
              <a:solidFill>
                <a:srgbClr val="AED633"/>
              </a:solidFill>
              <a:latin typeface="Helvetica Neue" panose="020B0604020202020204" charset="0"/>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p:nvPr/>
        </p:nvSpPr>
        <p:spPr>
          <a:xfrm rot="-469433">
            <a:off x="2192498" y="3993064"/>
            <a:ext cx="6747039" cy="3465330"/>
          </a:xfrm>
          <a:prstGeom prst="foldedCorner">
            <a:avLst>
              <a:gd name="adj" fmla="val 22613"/>
            </a:avLst>
          </a:prstGeom>
          <a:solidFill>
            <a:srgbClr val="D8D8D8"/>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Die Praxis, sich seines Körpers, Geistes und seiner Gefühle im </a:t>
            </a:r>
            <a:r>
              <a:rPr lang="es-ES" sz="2400" b="1" i="0" u="none" strike="noStrike" cap="none" dirty="0">
                <a:solidFill>
                  <a:schemeClr val="dk1"/>
                </a:solidFill>
                <a:latin typeface="Helvetica Neue"/>
                <a:ea typeface="Helvetica Neue"/>
                <a:cs typeface="Helvetica Neue"/>
                <a:sym typeface="Helvetica Neue"/>
              </a:rPr>
              <a:t>gegenwärtigen Moment bewusst zu sein</a:t>
            </a:r>
            <a:r>
              <a:rPr lang="es-ES" sz="2400" b="0" i="0" u="none" strike="noStrike" cap="none" dirty="0">
                <a:solidFill>
                  <a:schemeClr val="dk1"/>
                </a:solidFill>
                <a:latin typeface="Helvetica Neue"/>
                <a:ea typeface="Helvetica Neue"/>
                <a:cs typeface="Helvetica Neue"/>
                <a:sym typeface="Helvetica Neue"/>
              </a:rPr>
              <a:t>, wodurch ein Gefühl der Ruhe erzeugt wird. </a:t>
            </a:r>
            <a:endParaRPr sz="1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Behandelt eine Reihe von psychologischen und psychosomatischen Beschwerden.</a:t>
            </a:r>
            <a:endParaRPr sz="1400" b="0" i="0" u="none" strike="noStrike" cap="none" dirty="0">
              <a:solidFill>
                <a:schemeClr val="dk1"/>
              </a:solidFill>
              <a:latin typeface="Helvetica Neue"/>
              <a:ea typeface="Helvetica Neue"/>
              <a:cs typeface="Helvetica Neue"/>
              <a:sym typeface="Helvetica Neue"/>
            </a:endParaRPr>
          </a:p>
        </p:txBody>
      </p:sp>
      <p:sp>
        <p:nvSpPr>
          <p:cNvPr id="207" name="Google Shape;207;p24"/>
          <p:cNvSpPr txBox="1"/>
          <p:nvPr/>
        </p:nvSpPr>
        <p:spPr>
          <a:xfrm>
            <a:off x="1296000" y="8927999"/>
            <a:ext cx="8584979" cy="29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7, 8</a:t>
            </a: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a:ea typeface="Helvetica Neue"/>
              <a:cs typeface="Helvetica Neue"/>
              <a:sym typeface="Helvetica Neue"/>
            </a:endParaRPr>
          </a:p>
        </p:txBody>
      </p:sp>
      <p:sp>
        <p:nvSpPr>
          <p:cNvPr id="208" name="Google Shape;208;p24"/>
          <p:cNvSpPr/>
          <p:nvPr/>
        </p:nvSpPr>
        <p:spPr>
          <a:xfrm rot="381472">
            <a:off x="10362010" y="3941480"/>
            <a:ext cx="6249438" cy="2520000"/>
          </a:xfrm>
          <a:prstGeom prst="foldedCorner">
            <a:avLst>
              <a:gd name="adj" fmla="val 16667"/>
            </a:avLst>
          </a:prstGeom>
          <a:solidFill>
            <a:srgbClr val="D8D8D8"/>
          </a:solidFill>
          <a:ln w="22225" cap="flat" cmpd="sng">
            <a:solidFill>
              <a:schemeClr val="lt1"/>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Achtsamkeit ist ein weiteres Tool, um Selbstbewusstsein zu entwickeln; zum besseren Umgang mit Emotionen und zur Optimierung des </a:t>
            </a:r>
            <a:r>
              <a:rPr lang="es-ES" sz="2400" dirty="0">
                <a:solidFill>
                  <a:schemeClr val="dk1"/>
                </a:solidFill>
                <a:latin typeface="Helvetica Neue"/>
                <a:ea typeface="Helvetica Neue"/>
                <a:cs typeface="Helvetica Neue"/>
                <a:sym typeface="Helvetica Neue"/>
              </a:rPr>
              <a:t>Arbeitsumfeldes.</a:t>
            </a:r>
            <a:endParaRPr sz="1400" b="0" i="0" u="none" strike="noStrike" cap="none" dirty="0">
              <a:solidFill>
                <a:schemeClr val="dk1"/>
              </a:solidFill>
              <a:latin typeface="Helvetica Neue"/>
              <a:ea typeface="Helvetica Neue"/>
              <a:cs typeface="Helvetica Neue"/>
              <a:sym typeface="Helvetica Neue"/>
            </a:endParaRPr>
          </a:p>
        </p:txBody>
      </p:sp>
      <p:pic>
        <p:nvPicPr>
          <p:cNvPr id="209" name="Google Shape;209;p24" descr="Anheften mit einfarbiger Füllung"/>
          <p:cNvPicPr preferRelativeResize="0"/>
          <p:nvPr/>
        </p:nvPicPr>
        <p:blipFill rotWithShape="1">
          <a:blip r:embed="rId3">
            <a:alphaModFix/>
          </a:blip>
          <a:srcRect/>
          <a:stretch/>
        </p:blipFill>
        <p:spPr>
          <a:xfrm rot="4518548">
            <a:off x="5649970" y="3421894"/>
            <a:ext cx="914400" cy="914400"/>
          </a:xfrm>
          <a:prstGeom prst="rect">
            <a:avLst/>
          </a:prstGeom>
          <a:noFill/>
          <a:ln>
            <a:noFill/>
          </a:ln>
          <a:effectLst>
            <a:outerShdw blurRad="149987" dist="250190" dir="8460000" algn="ctr">
              <a:srgbClr val="000000">
                <a:alpha val="27450"/>
              </a:srgbClr>
            </a:outerShdw>
          </a:effectLst>
        </p:spPr>
      </p:pic>
      <p:pic>
        <p:nvPicPr>
          <p:cNvPr id="210" name="Google Shape;210;p24" descr="Anheften mit einfarbiger Füllung"/>
          <p:cNvPicPr preferRelativeResize="0"/>
          <p:nvPr/>
        </p:nvPicPr>
        <p:blipFill rotWithShape="1">
          <a:blip r:embed="rId3">
            <a:alphaModFix/>
          </a:blip>
          <a:srcRect/>
          <a:stretch/>
        </p:blipFill>
        <p:spPr>
          <a:xfrm rot="4456725">
            <a:off x="13350294" y="3427672"/>
            <a:ext cx="914400" cy="914400"/>
          </a:xfrm>
          <a:prstGeom prst="rect">
            <a:avLst/>
          </a:prstGeom>
          <a:noFill/>
          <a:ln>
            <a:noFill/>
          </a:ln>
          <a:effectLst>
            <a:outerShdw blurRad="149987" dist="250190" dir="8460000" algn="ctr">
              <a:srgbClr val="000000">
                <a:alpha val="27450"/>
              </a:srgbClr>
            </a:outerShdw>
          </a:effectLst>
        </p:spPr>
      </p:pic>
      <p:sp>
        <p:nvSpPr>
          <p:cNvPr id="211" name="Google Shape;211;p24"/>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
        <p:nvSpPr>
          <p:cNvPr id="212" name="Google Shape;212;p24"/>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2.1 Definition</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p:nvPr/>
        </p:nvSpPr>
        <p:spPr>
          <a:xfrm>
            <a:off x="1296000" y="8928000"/>
            <a:ext cx="280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5</a:t>
            </a:r>
            <a:endParaRPr sz="14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Helvetica Neue"/>
              <a:ea typeface="Helvetica Neue"/>
              <a:cs typeface="Helvetica Neue"/>
              <a:sym typeface="Helvetica Neue"/>
            </a:endParaRPr>
          </a:p>
        </p:txBody>
      </p:sp>
      <p:sp>
        <p:nvSpPr>
          <p:cNvPr id="218" name="Google Shape;218;p25"/>
          <p:cNvSpPr/>
          <p:nvPr/>
        </p:nvSpPr>
        <p:spPr>
          <a:xfrm>
            <a:off x="3384000" y="6192000"/>
            <a:ext cx="5760000" cy="2160000"/>
          </a:xfrm>
          <a:prstGeom prst="round2SameRect">
            <a:avLst>
              <a:gd name="adj1" fmla="val 0"/>
              <a:gd name="adj2" fmla="val 17496"/>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indent="0" algn="l" rtl="0">
              <a:lnSpc>
                <a:spcPct val="100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 verbessert die Verhaltensregulation.</a:t>
            </a:r>
            <a:endParaRPr sz="2400" b="0" i="0" u="none" strike="noStrike" cap="none" dirty="0">
              <a:solidFill>
                <a:srgbClr val="000000"/>
              </a:solidFill>
              <a:latin typeface="Helvetica Neue"/>
              <a:ea typeface="Helvetica Neue"/>
              <a:cs typeface="Helvetica Neue"/>
              <a:sym typeface="Helvetica Neue"/>
            </a:endParaRPr>
          </a:p>
        </p:txBody>
      </p:sp>
      <p:sp>
        <p:nvSpPr>
          <p:cNvPr id="219" name="Google Shape;219;p25"/>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2.2 Effekte</a:t>
            </a:r>
            <a:endParaRPr sz="1400" b="0" i="0" u="none" strike="noStrike" cap="none" dirty="0">
              <a:solidFill>
                <a:srgbClr val="000000"/>
              </a:solidFill>
              <a:latin typeface="Helvetica Neue"/>
              <a:ea typeface="Helvetica Neue"/>
              <a:cs typeface="Helvetica Neue"/>
              <a:sym typeface="Helvetica Neue"/>
            </a:endParaRPr>
          </a:p>
        </p:txBody>
      </p:sp>
      <p:sp>
        <p:nvSpPr>
          <p:cNvPr id="220" name="Google Shape;220;p25"/>
          <p:cNvSpPr/>
          <p:nvPr/>
        </p:nvSpPr>
        <p:spPr>
          <a:xfrm>
            <a:off x="9180000" y="6192000"/>
            <a:ext cx="5760000" cy="2160000"/>
          </a:xfrm>
          <a:prstGeom prst="round2SameRect">
            <a:avLst>
              <a:gd name="adj1" fmla="val 0"/>
              <a:gd name="adj2" fmla="val 17496"/>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b" anchorCtr="0">
            <a:noAutofit/>
          </a:bodyPr>
          <a:lstStyle/>
          <a:p>
            <a:pPr marL="280988" marR="0" lvl="0" indent="0" algn="r" rtl="0">
              <a:lnSpc>
                <a:spcPct val="100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 reduziert Stress.</a:t>
            </a:r>
            <a:endParaRPr dirty="0">
              <a:latin typeface="Helvetica Neue" panose="020B0604020202020204" charset="0"/>
            </a:endParaRPr>
          </a:p>
        </p:txBody>
      </p:sp>
      <p:sp>
        <p:nvSpPr>
          <p:cNvPr id="221" name="Google Shape;221;p25"/>
          <p:cNvSpPr/>
          <p:nvPr/>
        </p:nvSpPr>
        <p:spPr>
          <a:xfrm>
            <a:off x="3384000" y="3996000"/>
            <a:ext cx="5760000" cy="2160000"/>
          </a:xfrm>
          <a:prstGeom prst="round2SameRect">
            <a:avLst>
              <a:gd name="adj1" fmla="val 10622"/>
              <a:gd name="adj2" fmla="val 0"/>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t" anchorCtr="0">
            <a:noAutofit/>
          </a:bodyPr>
          <a:lstStyle/>
          <a:p>
            <a:pPr marL="280988" marR="0" lvl="0" indent="0" algn="l" rtl="0">
              <a:lnSpc>
                <a:spcPct val="100000"/>
              </a:lnSpc>
              <a:spcBef>
                <a:spcPts val="405"/>
              </a:spcBef>
              <a:spcAft>
                <a:spcPts val="0"/>
              </a:spcAft>
              <a:buNone/>
            </a:pPr>
            <a:r>
              <a:rPr lang="es-ES" sz="2400" b="0" i="0" u="none" strike="noStrike" cap="none" dirty="0">
                <a:solidFill>
                  <a:srgbClr val="000000"/>
                </a:solidFill>
                <a:latin typeface="Helvetica Neue"/>
                <a:ea typeface="Helvetica Neue"/>
                <a:cs typeface="Helvetica Neue"/>
                <a:sym typeface="Helvetica Neue"/>
              </a:rPr>
              <a:t>… erhöht das subjektive Wohlbefinden, Empathie und Hoffnung.</a:t>
            </a:r>
            <a:endParaRPr sz="2400" b="0" i="0" u="none" strike="noStrike" cap="none" dirty="0">
              <a:solidFill>
                <a:srgbClr val="000000"/>
              </a:solidFill>
              <a:latin typeface="Helvetica Neue"/>
              <a:ea typeface="Helvetica Neue"/>
              <a:cs typeface="Helvetica Neue"/>
              <a:sym typeface="Helvetica Neue"/>
            </a:endParaRPr>
          </a:p>
        </p:txBody>
      </p:sp>
      <p:sp>
        <p:nvSpPr>
          <p:cNvPr id="222" name="Google Shape;222;p25"/>
          <p:cNvSpPr/>
          <p:nvPr/>
        </p:nvSpPr>
        <p:spPr>
          <a:xfrm>
            <a:off x="9180000" y="3996000"/>
            <a:ext cx="5760000" cy="2160000"/>
          </a:xfrm>
          <a:prstGeom prst="round2SameRect">
            <a:avLst>
              <a:gd name="adj1" fmla="val 10622"/>
              <a:gd name="adj2" fmla="val 0"/>
            </a:avLst>
          </a:prstGeom>
          <a:solidFill>
            <a:srgbClr val="F2F2F2">
              <a:alpha val="89411"/>
            </a:srgbClr>
          </a:solidFill>
          <a:ln w="25400" cap="flat" cmpd="sng">
            <a:solidFill>
              <a:srgbClr val="CFD7E7">
                <a:alpha val="89411"/>
              </a:srgbClr>
            </a:solidFill>
            <a:prstDash val="solid"/>
            <a:round/>
            <a:headEnd type="none" w="sm" len="sm"/>
            <a:tailEnd type="none" w="sm" len="sm"/>
          </a:ln>
        </p:spPr>
        <p:txBody>
          <a:bodyPr spcFirstLastPara="1" wrap="square" lIns="133350" tIns="133350" rIns="177800" bIns="200025" anchor="t" anchorCtr="0">
            <a:noAutofit/>
          </a:bodyPr>
          <a:lstStyle/>
          <a:p>
            <a:pPr marL="280988" marR="0" lvl="0" indent="0" algn="r" rtl="0">
              <a:lnSpc>
                <a:spcPct val="100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 reduziert </a:t>
            </a:r>
            <a:r>
              <a:rPr lang="es-ES" sz="2400" dirty="0">
                <a:latin typeface="Helvetica Neue"/>
                <a:ea typeface="Helvetica Neue"/>
                <a:cs typeface="Helvetica Neue"/>
                <a:sym typeface="Helvetica Neue"/>
              </a:rPr>
              <a:t>psychische</a:t>
            </a:r>
            <a:r>
              <a:rPr lang="es-ES" sz="2400" b="0" i="0" u="none" strike="noStrike" cap="none" dirty="0">
                <a:solidFill>
                  <a:srgbClr val="000000"/>
                </a:solidFill>
                <a:latin typeface="Helvetica Neue"/>
                <a:ea typeface="Helvetica Neue"/>
                <a:cs typeface="Helvetica Neue"/>
                <a:sym typeface="Helvetica Neue"/>
              </a:rPr>
              <a:t> Beschwerden und emotionale Empfindlichkeit.</a:t>
            </a:r>
            <a:endParaRPr sz="2400" b="0" i="0" u="none" strike="noStrike" cap="none" dirty="0">
              <a:solidFill>
                <a:srgbClr val="000000"/>
              </a:solidFill>
              <a:latin typeface="Helvetica Neue"/>
              <a:ea typeface="Helvetica Neue"/>
              <a:cs typeface="Helvetica Neue"/>
              <a:sym typeface="Helvetica Neue"/>
            </a:endParaRPr>
          </a:p>
        </p:txBody>
      </p:sp>
      <p:sp>
        <p:nvSpPr>
          <p:cNvPr id="223" name="Google Shape;223;p25"/>
          <p:cNvSpPr/>
          <p:nvPr/>
        </p:nvSpPr>
        <p:spPr>
          <a:xfrm>
            <a:off x="6084000" y="5076000"/>
            <a:ext cx="6120000" cy="2160000"/>
          </a:xfrm>
          <a:prstGeom prst="roundRect">
            <a:avLst>
              <a:gd name="adj" fmla="val 16667"/>
            </a:avLst>
          </a:prstGeom>
          <a:solidFill>
            <a:srgbClr val="4D94B7"/>
          </a:solidFill>
          <a:ln w="25400" cap="flat" cmpd="sng">
            <a:solidFill>
              <a:schemeClr val="accent1"/>
            </a:solidFill>
            <a:prstDash val="solid"/>
            <a:round/>
            <a:headEnd type="none" w="sm" len="sm"/>
            <a:tailEnd type="none" w="sm" len="sm"/>
          </a:ln>
        </p:spPr>
        <p:txBody>
          <a:bodyPr spcFirstLastPara="1" wrap="square" lIns="177800" tIns="101600" rIns="177800" bIns="1016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s-ES" sz="2800" b="1" i="0" u="none" strike="noStrike" cap="none" dirty="0">
                <a:solidFill>
                  <a:schemeClr val="lt1"/>
                </a:solidFill>
                <a:latin typeface="Helvetica Neue"/>
                <a:ea typeface="Helvetica Neue"/>
                <a:cs typeface="Helvetica Neue"/>
                <a:sym typeface="Helvetica Neue"/>
              </a:rPr>
              <a:t>Effekte von Achtsamkeit</a:t>
            </a:r>
            <a:endParaRPr sz="2800" b="1" i="0" u="none" strike="noStrike" cap="none" dirty="0">
              <a:solidFill>
                <a:schemeClr val="lt1"/>
              </a:solidFill>
              <a:latin typeface="Helvetica Neue"/>
              <a:ea typeface="Helvetica Neue"/>
              <a:cs typeface="Helvetica Neue"/>
              <a:sym typeface="Helvetica Neue"/>
            </a:endParaRPr>
          </a:p>
          <a:p>
            <a:pPr marL="0" marR="0" lvl="0" indent="0" algn="ctr" rtl="0">
              <a:lnSpc>
                <a:spcPct val="90000"/>
              </a:lnSpc>
              <a:spcBef>
                <a:spcPts val="0"/>
              </a:spcBef>
              <a:spcAft>
                <a:spcPts val="0"/>
              </a:spcAft>
              <a:buClr>
                <a:srgbClr val="000000"/>
              </a:buClr>
              <a:buSzPts val="3600"/>
              <a:buFont typeface="Arial"/>
              <a:buNone/>
            </a:pPr>
            <a:endParaRPr sz="2400" b="1" i="0" u="none" strike="noStrike" cap="none" dirty="0">
              <a:solidFill>
                <a:schemeClr val="lt1"/>
              </a:solidFill>
              <a:latin typeface="Helvetica Neue"/>
              <a:ea typeface="Helvetica Neue"/>
              <a:cs typeface="Helvetica Neue"/>
              <a:sym typeface="Helvetica Neue"/>
            </a:endParaRPr>
          </a:p>
          <a:p>
            <a:pPr marL="0" marR="0" lvl="0" indent="0" algn="ctr" rtl="0">
              <a:lnSpc>
                <a:spcPct val="90000"/>
              </a:lnSpc>
              <a:spcBef>
                <a:spcPts val="0"/>
              </a:spcBef>
              <a:spcAft>
                <a:spcPts val="0"/>
              </a:spcAft>
              <a:buClr>
                <a:srgbClr val="000000"/>
              </a:buClr>
              <a:buSzPts val="3600"/>
              <a:buFont typeface="Arial"/>
              <a:buNone/>
            </a:pPr>
            <a:r>
              <a:rPr lang="es-ES" sz="2400" b="0" i="0" u="none" strike="noStrike" cap="none" dirty="0">
                <a:solidFill>
                  <a:schemeClr val="lt1"/>
                </a:solidFill>
                <a:latin typeface="Helvetica Neue"/>
                <a:ea typeface="Helvetica Neue"/>
                <a:cs typeface="Helvetica Neue"/>
                <a:sym typeface="Helvetica Neue"/>
              </a:rPr>
              <a:t>Achtsamkeit ist positiv mit der psychischen Gesundheit verbunden…</a:t>
            </a:r>
            <a:endParaRPr sz="2400" b="1" i="0" u="none" strike="noStrike" cap="none" dirty="0">
              <a:solidFill>
                <a:schemeClr val="lt1"/>
              </a:solidFill>
              <a:latin typeface="Helvetica Neue"/>
              <a:ea typeface="Helvetica Neue"/>
              <a:cs typeface="Helvetica Neue"/>
              <a:sym typeface="Helvetica Neue"/>
            </a:endParaRPr>
          </a:p>
        </p:txBody>
      </p:sp>
      <p:sp>
        <p:nvSpPr>
          <p:cNvPr id="224" name="Google Shape;224;p25"/>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20" grpId="0" animBg="1"/>
      <p:bldP spid="221" grpId="0" animBg="1"/>
      <p:bldP spid="2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Das Ziel der Entwicklung von Achtsamkeit</a:t>
            </a:r>
            <a:endParaRPr sz="2800" b="0" i="0" u="none" strike="noStrike" cap="none" dirty="0">
              <a:solidFill>
                <a:schemeClr val="dk1"/>
              </a:solidFill>
              <a:latin typeface="Helvetica Neue"/>
              <a:ea typeface="Helvetica Neue"/>
              <a:cs typeface="Helvetica Neue"/>
              <a:sym typeface="Helvetica Neue"/>
            </a:endParaRPr>
          </a:p>
        </p:txBody>
      </p:sp>
      <p:sp>
        <p:nvSpPr>
          <p:cNvPr id="230" name="Google Shape;230;p26"/>
          <p:cNvSpPr/>
          <p:nvPr/>
        </p:nvSpPr>
        <p:spPr>
          <a:xfrm>
            <a:off x="1944000" y="7740000"/>
            <a:ext cx="14400000" cy="720000"/>
          </a:xfrm>
          <a:prstGeom prst="rect">
            <a:avLst/>
          </a:prstGeom>
          <a:solidFill>
            <a:srgbClr val="AED633"/>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000000"/>
                </a:solidFill>
                <a:latin typeface="Helvetica Neue"/>
                <a:ea typeface="Helvetica Neue"/>
                <a:cs typeface="Helvetica Neue"/>
                <a:sym typeface="Helvetica Neue"/>
              </a:rPr>
              <a:t>Auf diese Weise kannst du Stress reduzieren, bist konzentrierter und erzielst bessere Ergebnisse.  </a:t>
            </a:r>
            <a:endParaRPr sz="2400" b="0" i="0" u="none" strike="noStrike" cap="none" dirty="0">
              <a:solidFill>
                <a:schemeClr val="lt1"/>
              </a:solidFill>
              <a:latin typeface="Helvetica Neue"/>
              <a:ea typeface="Helvetica Neue"/>
              <a:cs typeface="Helvetica Neue"/>
              <a:sym typeface="Helvetica Neue"/>
            </a:endParaRPr>
          </a:p>
        </p:txBody>
      </p:sp>
      <p:sp>
        <p:nvSpPr>
          <p:cNvPr id="231" name="Google Shape;231;p26"/>
          <p:cNvSpPr txBox="1"/>
          <p:nvPr/>
        </p:nvSpPr>
        <p:spPr>
          <a:xfrm>
            <a:off x="1296000" y="2304000"/>
            <a:ext cx="11589418"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2.3 Entwicklung und Anwendung</a:t>
            </a:r>
            <a:endParaRPr sz="1400" b="0" i="0" u="none" strike="noStrike" cap="none" dirty="0">
              <a:solidFill>
                <a:srgbClr val="000000"/>
              </a:solidFill>
              <a:latin typeface="Helvetica Neue"/>
              <a:ea typeface="Helvetica Neue"/>
              <a:cs typeface="Helvetica Neue"/>
              <a:sym typeface="Helvetica Neue"/>
            </a:endParaRPr>
          </a:p>
        </p:txBody>
      </p:sp>
      <p:grpSp>
        <p:nvGrpSpPr>
          <p:cNvPr id="232" name="Google Shape;232;p26"/>
          <p:cNvGrpSpPr/>
          <p:nvPr/>
        </p:nvGrpSpPr>
        <p:grpSpPr>
          <a:xfrm>
            <a:off x="1764000" y="4212000"/>
            <a:ext cx="14724000" cy="2193339"/>
            <a:chOff x="14118" y="1330"/>
            <a:chExt cx="14362824" cy="2193339"/>
          </a:xfrm>
        </p:grpSpPr>
        <p:sp>
          <p:nvSpPr>
            <p:cNvPr id="233" name="Google Shape;233;p26"/>
            <p:cNvSpPr/>
            <p:nvPr/>
          </p:nvSpPr>
          <p:spPr>
            <a:xfrm>
              <a:off x="14118"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4" name="Google Shape;234;p26"/>
            <p:cNvSpPr txBox="1"/>
            <p:nvPr/>
          </p:nvSpPr>
          <p:spPr>
            <a:xfrm>
              <a:off x="603561"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Konzentriere dich darauf, was du gerade im Moment tust.</a:t>
              </a:r>
              <a:endParaRPr sz="2400" b="0" i="0" u="none" strike="noStrike" cap="none">
                <a:solidFill>
                  <a:schemeClr val="dk1"/>
                </a:solidFill>
                <a:latin typeface="Helvetica Neue"/>
                <a:ea typeface="Helvetica Neue"/>
                <a:cs typeface="Helvetica Neue"/>
                <a:sym typeface="Helvetica Neue"/>
              </a:endParaRPr>
            </a:p>
          </p:txBody>
        </p:sp>
        <p:sp>
          <p:nvSpPr>
            <p:cNvPr id="235" name="Google Shape;235;p26"/>
            <p:cNvSpPr/>
            <p:nvPr/>
          </p:nvSpPr>
          <p:spPr>
            <a:xfrm>
              <a:off x="3460071"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6" name="Google Shape;236;p26"/>
            <p:cNvSpPr txBox="1"/>
            <p:nvPr/>
          </p:nvSpPr>
          <p:spPr>
            <a:xfrm>
              <a:off x="4049514"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Denke nicht an andere Aufgaben, Fristen, Einkaufs-listen oder was auch immer.</a:t>
              </a:r>
              <a:endParaRPr sz="2400" b="0" i="0" u="none" strike="noStrike" cap="none" dirty="0">
                <a:solidFill>
                  <a:schemeClr val="dk1"/>
                </a:solidFill>
                <a:latin typeface="Helvetica Neue"/>
                <a:ea typeface="Helvetica Neue"/>
                <a:cs typeface="Helvetica Neue"/>
                <a:sym typeface="Helvetica Neue"/>
              </a:endParaRPr>
            </a:p>
          </p:txBody>
        </p:sp>
        <p:sp>
          <p:nvSpPr>
            <p:cNvPr id="237" name="Google Shape;237;p26"/>
            <p:cNvSpPr/>
            <p:nvPr/>
          </p:nvSpPr>
          <p:spPr>
            <a:xfrm>
              <a:off x="6906023"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38" name="Google Shape;238;p26"/>
            <p:cNvSpPr txBox="1"/>
            <p:nvPr/>
          </p:nvSpPr>
          <p:spPr>
            <a:xfrm>
              <a:off x="7495466"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Sei im Hier und Jetzt.</a:t>
              </a:r>
              <a:endParaRPr sz="2400" b="0" i="0" u="none" strike="noStrike" cap="none">
                <a:solidFill>
                  <a:schemeClr val="dk1"/>
                </a:solidFill>
                <a:latin typeface="Helvetica Neue"/>
                <a:ea typeface="Helvetica Neue"/>
                <a:cs typeface="Helvetica Neue"/>
                <a:sym typeface="Helvetica Neue"/>
              </a:endParaRPr>
            </a:p>
          </p:txBody>
        </p:sp>
        <p:sp>
          <p:nvSpPr>
            <p:cNvPr id="239" name="Google Shape;239;p26"/>
            <p:cNvSpPr/>
            <p:nvPr/>
          </p:nvSpPr>
          <p:spPr>
            <a:xfrm>
              <a:off x="10351975" y="1330"/>
              <a:ext cx="4024967" cy="2193339"/>
            </a:xfrm>
            <a:prstGeom prst="ellipse">
              <a:avLst/>
            </a:prstGeom>
            <a:solidFill>
              <a:srgbClr val="4D94B7">
                <a:alpha val="49411"/>
              </a:srgbClr>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240" name="Google Shape;240;p26"/>
            <p:cNvSpPr txBox="1"/>
            <p:nvPr/>
          </p:nvSpPr>
          <p:spPr>
            <a:xfrm>
              <a:off x="10941418" y="322537"/>
              <a:ext cx="2846081" cy="1550925"/>
            </a:xfrm>
            <a:prstGeom prst="rect">
              <a:avLst/>
            </a:prstGeom>
            <a:noFill/>
            <a:ln>
              <a:noFill/>
            </a:ln>
          </p:spPr>
          <p:txBody>
            <a:bodyPr spcFirstLastPara="1" wrap="square" lIns="159325" tIns="30475" rIns="1593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Blende alles andere aus.</a:t>
              </a:r>
              <a:endParaRPr sz="1400" b="0" i="0" u="none" strike="noStrike" cap="none">
                <a:solidFill>
                  <a:srgbClr val="000000"/>
                </a:solidFill>
                <a:latin typeface="Helvetica Neue"/>
                <a:ea typeface="Helvetica Neue"/>
                <a:cs typeface="Helvetica Neue"/>
                <a:sym typeface="Helvetica Neue"/>
              </a:endParaRPr>
            </a:p>
          </p:txBody>
        </p:sp>
      </p:grpSp>
      <p:sp>
        <p:nvSpPr>
          <p:cNvPr id="241" name="Google Shape;241;p26"/>
          <p:cNvSpPr/>
          <p:nvPr/>
        </p:nvSpPr>
        <p:spPr>
          <a:xfrm>
            <a:off x="7420937" y="6552000"/>
            <a:ext cx="3048000" cy="978408"/>
          </a:xfrm>
          <a:prstGeom prst="downArrow">
            <a:avLst>
              <a:gd name="adj1" fmla="val 50000"/>
              <a:gd name="adj2" fmla="val 50000"/>
            </a:avLst>
          </a:prstGeom>
          <a:solidFill>
            <a:srgbClr val="4D94B7"/>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242" name="Google Shape;242;p26"/>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7"/>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Um dies zu trainieren, gibt es einige Übungen:</a:t>
            </a:r>
            <a:endParaRPr sz="1400" b="0" i="0" u="none" strike="noStrike" cap="none" dirty="0">
              <a:solidFill>
                <a:schemeClr val="dk1"/>
              </a:solidFill>
              <a:latin typeface="Helvetica Neue"/>
              <a:ea typeface="Helvetica Neue"/>
              <a:cs typeface="Helvetica Neue"/>
              <a:sym typeface="Helvetica Neue"/>
            </a:endParaRPr>
          </a:p>
        </p:txBody>
      </p:sp>
      <p:grpSp>
        <p:nvGrpSpPr>
          <p:cNvPr id="248" name="Google Shape;248;p27"/>
          <p:cNvGrpSpPr/>
          <p:nvPr/>
        </p:nvGrpSpPr>
        <p:grpSpPr>
          <a:xfrm>
            <a:off x="6588000" y="4176000"/>
            <a:ext cx="5112000" cy="4464000"/>
            <a:chOff x="6588000" y="4572000"/>
            <a:chExt cx="5112000" cy="4464000"/>
          </a:xfrm>
        </p:grpSpPr>
        <p:sp>
          <p:nvSpPr>
            <p:cNvPr id="249" name="Google Shape;249;p27"/>
            <p:cNvSpPr txBox="1"/>
            <p:nvPr/>
          </p:nvSpPr>
          <p:spPr>
            <a:xfrm>
              <a:off x="6588000" y="4572000"/>
              <a:ext cx="5112000" cy="4464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AED633"/>
                  </a:solidFill>
                  <a:latin typeface="Helvetica Neue"/>
                  <a:ea typeface="Helvetica Neue"/>
                  <a:cs typeface="Helvetica Neue"/>
                  <a:sym typeface="Helvetica Neue"/>
                </a:rPr>
                <a:t>Aufgabe 2:</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Was fühlst du gerade? </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Beschreibe es, bewerte es nicht. </a:t>
              </a:r>
              <a:endParaRPr sz="1400" b="0" i="0" u="none" strike="noStrike" cap="none" dirty="0">
                <a:solidFill>
                  <a:srgbClr val="000000"/>
                </a:solidFill>
                <a:latin typeface="Helvetica Neue"/>
                <a:ea typeface="Helvetica Neue"/>
                <a:cs typeface="Helvetica Neue"/>
                <a:sym typeface="Helvetica Neue"/>
              </a:endParaRPr>
            </a:p>
          </p:txBody>
        </p:sp>
        <p:pic>
          <p:nvPicPr>
            <p:cNvPr id="250" name="Google Shape;250;p27" descr="Weinende Gesichtskontur mit einfarbiger Füllung"/>
            <p:cNvPicPr preferRelativeResize="0"/>
            <p:nvPr/>
          </p:nvPicPr>
          <p:blipFill rotWithShape="1">
            <a:blip r:embed="rId3">
              <a:alphaModFix/>
            </a:blip>
            <a:srcRect/>
            <a:stretch/>
          </p:blipFill>
          <p:spPr>
            <a:xfrm>
              <a:off x="9108000" y="5112000"/>
              <a:ext cx="914400" cy="914400"/>
            </a:xfrm>
            <a:prstGeom prst="rect">
              <a:avLst/>
            </a:prstGeom>
            <a:noFill/>
            <a:ln>
              <a:noFill/>
            </a:ln>
          </p:spPr>
        </p:pic>
        <p:pic>
          <p:nvPicPr>
            <p:cNvPr id="251" name="Google Shape;251;p27" descr="Grinsende Gesichtskontur Silhouette"/>
            <p:cNvPicPr preferRelativeResize="0"/>
            <p:nvPr/>
          </p:nvPicPr>
          <p:blipFill rotWithShape="1">
            <a:blip r:embed="rId4">
              <a:alphaModFix/>
            </a:blip>
            <a:srcRect/>
            <a:stretch/>
          </p:blipFill>
          <p:spPr>
            <a:xfrm>
              <a:off x="8244000" y="5112000"/>
              <a:ext cx="914400" cy="914400"/>
            </a:xfrm>
            <a:prstGeom prst="rect">
              <a:avLst/>
            </a:prstGeom>
            <a:noFill/>
            <a:ln>
              <a:noFill/>
            </a:ln>
          </p:spPr>
        </p:pic>
      </p:grpSp>
      <p:grpSp>
        <p:nvGrpSpPr>
          <p:cNvPr id="252" name="Google Shape;252;p27"/>
          <p:cNvGrpSpPr/>
          <p:nvPr/>
        </p:nvGrpSpPr>
        <p:grpSpPr>
          <a:xfrm>
            <a:off x="1296000" y="4176000"/>
            <a:ext cx="5112000" cy="4464000"/>
            <a:chOff x="1296000" y="4572000"/>
            <a:chExt cx="5112000" cy="4464000"/>
          </a:xfrm>
        </p:grpSpPr>
        <p:sp>
          <p:nvSpPr>
            <p:cNvPr id="253" name="Google Shape;253;p27"/>
            <p:cNvSpPr txBox="1"/>
            <p:nvPr/>
          </p:nvSpPr>
          <p:spPr>
            <a:xfrm>
              <a:off x="1296000" y="4572000"/>
              <a:ext cx="5112000" cy="4464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AED633"/>
                  </a:solidFill>
                  <a:latin typeface="Helvetica Neue"/>
                  <a:ea typeface="Helvetica Neue"/>
                  <a:cs typeface="Helvetica Neue"/>
                  <a:sym typeface="Helvetica Neue"/>
                </a:rPr>
                <a:t>Aufgabe 1:</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l" rtl="0">
                <a:lnSpc>
                  <a:spcPct val="100000"/>
                </a:lnSpc>
                <a:spcBef>
                  <a:spcPts val="0"/>
                </a:spcBef>
                <a:spcAft>
                  <a:spcPts val="0"/>
                </a:spcAft>
                <a:buNone/>
              </a:pPr>
              <a:endParaRPr sz="19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None/>
              </a:pPr>
              <a:r>
                <a:rPr lang="es-ES" sz="2400" b="0" i="0" u="none" strike="noStrike" cap="none" dirty="0">
                  <a:solidFill>
                    <a:srgbClr val="000000"/>
                  </a:solidFill>
                  <a:latin typeface="Helvetica Neue"/>
                  <a:ea typeface="Helvetica Neue"/>
                  <a:cs typeface="Helvetica Neue"/>
                  <a:sym typeface="Helvetica Neue"/>
                </a:rPr>
                <a:t>Setze dich bequem hin und atme tief ein und aus. Spüre in deinen Körper hinein. Wandere dabei von unten nach oben. Wie fühlen sich deine Füße, deine Beine, deine Hüfte, dein Bauch, deine Brust, dein Hals und dein Kopf an?</a:t>
              </a:r>
              <a:endParaRPr dirty="0">
                <a:latin typeface="Helvetica Neue" panose="020B0604020202020204" charset="0"/>
              </a:endParaRPr>
            </a:p>
          </p:txBody>
        </p:sp>
        <p:pic>
          <p:nvPicPr>
            <p:cNvPr id="254" name="Google Shape;254;p27" descr="Regisseurstuhl Silhouette"/>
            <p:cNvPicPr preferRelativeResize="0"/>
            <p:nvPr/>
          </p:nvPicPr>
          <p:blipFill rotWithShape="1">
            <a:blip r:embed="rId5">
              <a:alphaModFix/>
            </a:blip>
            <a:srcRect/>
            <a:stretch/>
          </p:blipFill>
          <p:spPr>
            <a:xfrm>
              <a:off x="3384000" y="5112000"/>
              <a:ext cx="914400" cy="914400"/>
            </a:xfrm>
            <a:prstGeom prst="rect">
              <a:avLst/>
            </a:prstGeom>
            <a:noFill/>
            <a:ln>
              <a:noFill/>
            </a:ln>
          </p:spPr>
        </p:pic>
      </p:grpSp>
      <p:grpSp>
        <p:nvGrpSpPr>
          <p:cNvPr id="255" name="Google Shape;255;p27"/>
          <p:cNvGrpSpPr/>
          <p:nvPr/>
        </p:nvGrpSpPr>
        <p:grpSpPr>
          <a:xfrm>
            <a:off x="11880000" y="4176000"/>
            <a:ext cx="5112000" cy="4464000"/>
            <a:chOff x="11880000" y="4572000"/>
            <a:chExt cx="5112000" cy="4464000"/>
          </a:xfrm>
        </p:grpSpPr>
        <p:sp>
          <p:nvSpPr>
            <p:cNvPr id="256" name="Google Shape;256;p27"/>
            <p:cNvSpPr txBox="1"/>
            <p:nvPr/>
          </p:nvSpPr>
          <p:spPr>
            <a:xfrm>
              <a:off x="11880000" y="4572000"/>
              <a:ext cx="5112000" cy="4464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AED633"/>
                  </a:solidFill>
                  <a:latin typeface="Helvetica Neue"/>
                  <a:ea typeface="Helvetica Neue"/>
                  <a:cs typeface="Helvetica Neue"/>
                  <a:sym typeface="Helvetica Neue"/>
                </a:rPr>
                <a:t>Aufgabe 3:</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Was siehst du? </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Kannst du den Raum um dich herum wahrnehmen, bleib einfach in diesem Raum und beschreibe, was du siehst. Noch einmal: Bewerte es nicht. </a:t>
              </a:r>
              <a:endParaRPr sz="2400" b="0" i="0" u="none" strike="noStrike" cap="none" dirty="0">
                <a:solidFill>
                  <a:srgbClr val="4D94B7"/>
                </a:solidFill>
                <a:latin typeface="Helvetica Neue"/>
                <a:ea typeface="Helvetica Neue"/>
                <a:cs typeface="Helvetica Neue"/>
                <a:sym typeface="Helvetica Neue"/>
              </a:endParaRPr>
            </a:p>
          </p:txBody>
        </p:sp>
        <p:pic>
          <p:nvPicPr>
            <p:cNvPr id="257" name="Google Shape;257;p27" descr="Augen Silhouette"/>
            <p:cNvPicPr preferRelativeResize="0"/>
            <p:nvPr/>
          </p:nvPicPr>
          <p:blipFill rotWithShape="1">
            <a:blip r:embed="rId6">
              <a:alphaModFix/>
            </a:blip>
            <a:srcRect/>
            <a:stretch/>
          </p:blipFill>
          <p:spPr>
            <a:xfrm>
              <a:off x="13824000" y="4968000"/>
              <a:ext cx="1185844" cy="1185844"/>
            </a:xfrm>
            <a:prstGeom prst="rect">
              <a:avLst/>
            </a:prstGeom>
            <a:noFill/>
            <a:ln>
              <a:noFill/>
            </a:ln>
          </p:spPr>
        </p:pic>
      </p:grpSp>
      <p:sp>
        <p:nvSpPr>
          <p:cNvPr id="258" name="Google Shape;258;p27"/>
          <p:cNvSpPr txBox="1"/>
          <p:nvPr/>
        </p:nvSpPr>
        <p:spPr>
          <a:xfrm>
            <a:off x="1295398" y="8928000"/>
            <a:ext cx="37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1</a:t>
            </a:r>
            <a:endParaRPr sz="1200" b="0" i="0" u="none" strike="noStrike" cap="none">
              <a:solidFill>
                <a:srgbClr val="000000"/>
              </a:solidFill>
              <a:latin typeface="Helvetica Neue"/>
              <a:ea typeface="Helvetica Neue"/>
              <a:cs typeface="Helvetica Neue"/>
              <a:sym typeface="Helvetica Neue"/>
            </a:endParaRPr>
          </a:p>
        </p:txBody>
      </p:sp>
      <p:sp>
        <p:nvSpPr>
          <p:cNvPr id="259" name="Google Shape;259;p27"/>
          <p:cNvSpPr txBox="1"/>
          <p:nvPr/>
        </p:nvSpPr>
        <p:spPr>
          <a:xfrm>
            <a:off x="1296000" y="2304000"/>
            <a:ext cx="10404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2.3 Entwicklung und Anwendung (1)</a:t>
            </a:r>
            <a:endParaRPr sz="1400" b="0" i="0" u="none" strike="noStrike" cap="none" dirty="0">
              <a:solidFill>
                <a:srgbClr val="000000"/>
              </a:solidFill>
              <a:latin typeface="Helvetica Neue"/>
              <a:ea typeface="Helvetica Neue"/>
              <a:cs typeface="Helvetica Neue"/>
              <a:sym typeface="Helvetica Neue"/>
            </a:endParaRPr>
          </a:p>
        </p:txBody>
      </p:sp>
      <p:sp>
        <p:nvSpPr>
          <p:cNvPr id="260" name="Google Shape;260;p27"/>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ppt_w</p:attrName>
                                        </p:attrNameLst>
                                      </p:cBhvr>
                                      <p:tavLst>
                                        <p:tav tm="0">
                                          <p:val>
                                            <p:strVal val="0"/>
                                          </p:val>
                                        </p:tav>
                                        <p:tav tm="100000">
                                          <p:val>
                                            <p:strVal val="#ppt_w"/>
                                          </p:val>
                                        </p:tav>
                                      </p:tavLst>
                                    </p:anim>
                                    <p:anim calcmode="lin" valueType="num">
                                      <p:cBhvr additive="base">
                                        <p:cTn id="8" dur="500"/>
                                        <p:tgtEl>
                                          <p:spTgt spid="24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5"/>
                                        </p:tgtEl>
                                        <p:attrNameLst>
                                          <p:attrName>style.visibility</p:attrName>
                                        </p:attrNameLst>
                                      </p:cBhvr>
                                      <p:to>
                                        <p:strVal val="visible"/>
                                      </p:to>
                                    </p:set>
                                    <p:anim calcmode="lin" valueType="num">
                                      <p:cBhvr additive="base">
                                        <p:cTn id="13" dur="500"/>
                                        <p:tgtEl>
                                          <p:spTgt spid="255"/>
                                        </p:tgtEl>
                                        <p:attrNameLst>
                                          <p:attrName>ppt_w</p:attrName>
                                        </p:attrNameLst>
                                      </p:cBhvr>
                                      <p:tavLst>
                                        <p:tav tm="0">
                                          <p:val>
                                            <p:strVal val="0"/>
                                          </p:val>
                                        </p:tav>
                                        <p:tav tm="100000">
                                          <p:val>
                                            <p:strVal val="#ppt_w"/>
                                          </p:val>
                                        </p:tav>
                                      </p:tavLst>
                                    </p:anim>
                                    <p:anim calcmode="lin" valueType="num">
                                      <p:cBhvr additive="base">
                                        <p:cTn id="14" dur="500"/>
                                        <p:tgtEl>
                                          <p:spTgt spid="25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5" name="Google Shape;265;p28"/>
          <p:cNvGrpSpPr/>
          <p:nvPr/>
        </p:nvGrpSpPr>
        <p:grpSpPr>
          <a:xfrm>
            <a:off x="1296000" y="4176000"/>
            <a:ext cx="5112000" cy="4464000"/>
            <a:chOff x="1296000" y="4572000"/>
            <a:chExt cx="5112000" cy="4129200"/>
          </a:xfrm>
        </p:grpSpPr>
        <p:sp>
          <p:nvSpPr>
            <p:cNvPr id="266" name="Google Shape;266;p28"/>
            <p:cNvSpPr txBox="1"/>
            <p:nvPr/>
          </p:nvSpPr>
          <p:spPr>
            <a:xfrm>
              <a:off x="1296000" y="4572000"/>
              <a:ext cx="5112000" cy="41292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AED633"/>
                  </a:solidFill>
                  <a:latin typeface="Helvetica Neue"/>
                  <a:ea typeface="Helvetica Neue"/>
                  <a:cs typeface="Helvetica Neue"/>
                  <a:sym typeface="Helvetica Neue"/>
                </a:rPr>
                <a:t>Aufgabe 4:</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Kannst du etwas riechen? </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Was riechst du? </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Probiere das in deinem Garten oder während eines Spaziergangs aus. Konzentriere dich ganz darauf, was du riechst, lass deine Gedanken kommen und gehen. </a:t>
              </a:r>
              <a:endParaRPr sz="1400" b="0" i="0" u="none" strike="noStrike" cap="none" dirty="0">
                <a:solidFill>
                  <a:srgbClr val="000000"/>
                </a:solidFill>
                <a:latin typeface="Helvetica Neue"/>
                <a:ea typeface="Helvetica Neue"/>
                <a:cs typeface="Helvetica Neue"/>
                <a:sym typeface="Helvetica Neue"/>
              </a:endParaRPr>
            </a:p>
          </p:txBody>
        </p:sp>
        <p:pic>
          <p:nvPicPr>
            <p:cNvPr id="267" name="Google Shape;267;p28" descr="Nase Silhouette"/>
            <p:cNvPicPr preferRelativeResize="0"/>
            <p:nvPr/>
          </p:nvPicPr>
          <p:blipFill rotWithShape="1">
            <a:blip r:embed="rId3">
              <a:alphaModFix/>
            </a:blip>
            <a:srcRect/>
            <a:stretch/>
          </p:blipFill>
          <p:spPr>
            <a:xfrm>
              <a:off x="3420000" y="5104800"/>
              <a:ext cx="914400" cy="914400"/>
            </a:xfrm>
            <a:prstGeom prst="rect">
              <a:avLst/>
            </a:prstGeom>
            <a:noFill/>
            <a:ln>
              <a:noFill/>
            </a:ln>
          </p:spPr>
        </p:pic>
      </p:grpSp>
      <p:grpSp>
        <p:nvGrpSpPr>
          <p:cNvPr id="268" name="Google Shape;268;p28"/>
          <p:cNvGrpSpPr/>
          <p:nvPr/>
        </p:nvGrpSpPr>
        <p:grpSpPr>
          <a:xfrm>
            <a:off x="6588000" y="4176000"/>
            <a:ext cx="5112000" cy="4464000"/>
            <a:chOff x="6588000" y="4572000"/>
            <a:chExt cx="5112000" cy="4464000"/>
          </a:xfrm>
        </p:grpSpPr>
        <p:sp>
          <p:nvSpPr>
            <p:cNvPr id="269" name="Google Shape;269;p28"/>
            <p:cNvSpPr txBox="1"/>
            <p:nvPr/>
          </p:nvSpPr>
          <p:spPr>
            <a:xfrm>
              <a:off x="6588000" y="4572000"/>
              <a:ext cx="5112000" cy="4464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45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AED633"/>
                  </a:solidFill>
                  <a:latin typeface="Helvetica Neue"/>
                  <a:ea typeface="Helvetica Neue"/>
                  <a:cs typeface="Helvetica Neue"/>
                  <a:sym typeface="Helvetica Neue"/>
                </a:rPr>
                <a:t>Aufgabe 5:</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AED633"/>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Kannst du etwas hören und was hörst du? </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Denke nicht nach, konzentriere dich ganz darauf, was du hören kannst. Sind da Vögel oder hörst du den Wind wehen? </a:t>
              </a:r>
              <a:endParaRPr sz="1400" b="0" i="0" u="none" strike="noStrike" cap="none" dirty="0">
                <a:solidFill>
                  <a:srgbClr val="000000"/>
                </a:solidFill>
                <a:latin typeface="Helvetica Neue"/>
                <a:ea typeface="Helvetica Neue"/>
                <a:cs typeface="Helvetica Neue"/>
                <a:sym typeface="Helvetica Neue"/>
              </a:endParaRPr>
            </a:p>
          </p:txBody>
        </p:sp>
        <p:pic>
          <p:nvPicPr>
            <p:cNvPr id="270" name="Google Shape;270;p28" descr="Ohr Silhouette"/>
            <p:cNvPicPr preferRelativeResize="0"/>
            <p:nvPr/>
          </p:nvPicPr>
          <p:blipFill rotWithShape="1">
            <a:blip r:embed="rId4">
              <a:alphaModFix/>
            </a:blip>
            <a:srcRect/>
            <a:stretch/>
          </p:blipFill>
          <p:spPr>
            <a:xfrm>
              <a:off x="8712000" y="5112000"/>
              <a:ext cx="914400" cy="914400"/>
            </a:xfrm>
            <a:prstGeom prst="rect">
              <a:avLst/>
            </a:prstGeom>
            <a:noFill/>
            <a:ln>
              <a:noFill/>
            </a:ln>
          </p:spPr>
        </p:pic>
      </p:grpSp>
      <p:sp>
        <p:nvSpPr>
          <p:cNvPr id="271" name="Google Shape;271;p28"/>
          <p:cNvSpPr txBox="1"/>
          <p:nvPr/>
        </p:nvSpPr>
        <p:spPr>
          <a:xfrm>
            <a:off x="1295398" y="8928000"/>
            <a:ext cx="4212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1</a:t>
            </a:r>
            <a:endParaRPr sz="1200" b="0" i="0" u="none" strike="noStrike" cap="none">
              <a:solidFill>
                <a:srgbClr val="000000"/>
              </a:solidFill>
              <a:latin typeface="Helvetica Neue"/>
              <a:ea typeface="Helvetica Neue"/>
              <a:cs typeface="Helvetica Neue"/>
              <a:sym typeface="Helvetica Neue"/>
            </a:endParaRPr>
          </a:p>
        </p:txBody>
      </p:sp>
      <p:sp>
        <p:nvSpPr>
          <p:cNvPr id="272" name="Google Shape;272;p28"/>
          <p:cNvSpPr txBox="1"/>
          <p:nvPr/>
        </p:nvSpPr>
        <p:spPr>
          <a:xfrm>
            <a:off x="1295999" y="2304000"/>
            <a:ext cx="11928681"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2.3 Entwicklung und Anwendung (2)</a:t>
            </a:r>
            <a:endParaRPr sz="1400" b="0" i="0" u="none" strike="noStrike" cap="none" dirty="0">
              <a:solidFill>
                <a:srgbClr val="000000"/>
              </a:solidFill>
              <a:latin typeface="Helvetica Neue"/>
              <a:ea typeface="Helvetica Neue"/>
              <a:cs typeface="Helvetica Neue"/>
              <a:sym typeface="Helvetica Neue"/>
            </a:endParaRPr>
          </a:p>
        </p:txBody>
      </p:sp>
      <p:sp>
        <p:nvSpPr>
          <p:cNvPr id="273" name="Google Shape;273;p28"/>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p:cTn id="7" dur="500" fill="hold"/>
                                        <p:tgtEl>
                                          <p:spTgt spid="268"/>
                                        </p:tgtEl>
                                        <p:attrNameLst>
                                          <p:attrName>ppt_w</p:attrName>
                                        </p:attrNameLst>
                                      </p:cBhvr>
                                      <p:tavLst>
                                        <p:tav tm="0">
                                          <p:val>
                                            <p:fltVal val="0"/>
                                          </p:val>
                                        </p:tav>
                                        <p:tav tm="100000">
                                          <p:val>
                                            <p:strVal val="#ppt_w"/>
                                          </p:val>
                                        </p:tav>
                                      </p:tavLst>
                                    </p:anim>
                                    <p:anim calcmode="lin" valueType="num">
                                      <p:cBhvr>
                                        <p:cTn id="8" dur="500" fill="hold"/>
                                        <p:tgtEl>
                                          <p:spTgt spid="268"/>
                                        </p:tgtEl>
                                        <p:attrNameLst>
                                          <p:attrName>ppt_h</p:attrName>
                                        </p:attrNameLst>
                                      </p:cBhvr>
                                      <p:tavLst>
                                        <p:tav tm="0">
                                          <p:val>
                                            <p:fltVal val="0"/>
                                          </p:val>
                                        </p:tav>
                                        <p:tav tm="100000">
                                          <p:val>
                                            <p:strVal val="#ppt_h"/>
                                          </p:val>
                                        </p:tav>
                                      </p:tavLst>
                                    </p:anim>
                                    <p:animEffect transition="in" filter="fade">
                                      <p:cBhvr>
                                        <p:cTn id="9"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9"/>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None/>
            </a:pPr>
            <a:r>
              <a:rPr lang="es-ES" sz="2800" b="1" i="0" u="none" strike="noStrike" cap="none" dirty="0">
                <a:solidFill>
                  <a:schemeClr val="dk1"/>
                </a:solidFill>
                <a:latin typeface="Helvetica Neue"/>
                <a:ea typeface="Helvetica Neue"/>
                <a:cs typeface="Helvetica Neue"/>
                <a:sym typeface="Helvetica Neue"/>
              </a:rPr>
              <a:t>Wie kannst du Achtsamkeit in die tägliche Arbeit integrieren?</a:t>
            </a:r>
            <a:endParaRPr dirty="0">
              <a:latin typeface="Helvetica Neue" panose="020B0604020202020204" charset="0"/>
            </a:endParaRPr>
          </a:p>
        </p:txBody>
      </p:sp>
      <p:sp>
        <p:nvSpPr>
          <p:cNvPr id="279" name="Google Shape;279;p9"/>
          <p:cNvSpPr/>
          <p:nvPr/>
        </p:nvSpPr>
        <p:spPr>
          <a:xfrm>
            <a:off x="1476000" y="590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Beginne den Arbeitstag mit einer Atemübung.</a:t>
            </a:r>
            <a:endParaRPr dirty="0">
              <a:latin typeface="Helvetica Neue" panose="020B0604020202020204" charset="0"/>
            </a:endParaRPr>
          </a:p>
        </p:txBody>
      </p:sp>
      <p:sp>
        <p:nvSpPr>
          <p:cNvPr id="280" name="Google Shape;280;p9"/>
          <p:cNvSpPr/>
          <p:nvPr/>
        </p:nvSpPr>
        <p:spPr>
          <a:xfrm>
            <a:off x="9288000" y="590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Blocke Pausen für Achtsamkeit in deinem Kalender.</a:t>
            </a:r>
            <a:endParaRPr dirty="0">
              <a:latin typeface="Helvetica Neue" panose="020B0604020202020204" charset="0"/>
            </a:endParaRPr>
          </a:p>
        </p:txBody>
      </p:sp>
      <p:sp>
        <p:nvSpPr>
          <p:cNvPr id="281" name="Google Shape;281;p9"/>
          <p:cNvSpPr/>
          <p:nvPr/>
        </p:nvSpPr>
        <p:spPr>
          <a:xfrm>
            <a:off x="9288000" y="734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Wie kannst du deine tägliche Arbeit besser organisieren und Stress reduzieren?</a:t>
            </a:r>
            <a:endParaRPr dirty="0">
              <a:latin typeface="Helvetica Neue" panose="020B0604020202020204" charset="0"/>
            </a:endParaRPr>
          </a:p>
        </p:txBody>
      </p:sp>
      <p:sp>
        <p:nvSpPr>
          <p:cNvPr id="282" name="Google Shape;282;p9"/>
          <p:cNvSpPr/>
          <p:nvPr/>
        </p:nvSpPr>
        <p:spPr>
          <a:xfrm>
            <a:off x="1476000" y="7344000"/>
            <a:ext cx="7632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Hast du Büro-/Sprechstunden oder bist du jederzeit per Telefon erreichbar?</a:t>
            </a:r>
            <a:endParaRPr dirty="0">
              <a:latin typeface="Helvetica Neue" panose="020B0604020202020204" charset="0"/>
            </a:endParaRPr>
          </a:p>
        </p:txBody>
      </p:sp>
      <p:sp>
        <p:nvSpPr>
          <p:cNvPr id="283" name="Google Shape;283;p9"/>
          <p:cNvSpPr/>
          <p:nvPr/>
        </p:nvSpPr>
        <p:spPr>
          <a:xfrm>
            <a:off x="6732000" y="4896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lt1"/>
                </a:solidFill>
                <a:latin typeface="Helvetica Neue"/>
                <a:ea typeface="Helvetica Neue"/>
                <a:cs typeface="Helvetica Neue"/>
                <a:sym typeface="Helvetica Neue"/>
              </a:rPr>
              <a:t>Beispiele:</a:t>
            </a:r>
            <a:endParaRPr dirty="0">
              <a:latin typeface="Helvetica Neue" panose="020B0604020202020204" charset="0"/>
            </a:endParaRPr>
          </a:p>
        </p:txBody>
      </p:sp>
      <p:sp>
        <p:nvSpPr>
          <p:cNvPr id="284" name="Google Shape;284;p9"/>
          <p:cNvSpPr txBox="1"/>
          <p:nvPr/>
        </p:nvSpPr>
        <p:spPr>
          <a:xfrm>
            <a:off x="1295999" y="2304000"/>
            <a:ext cx="9434921"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2.4 Integration in das tägliche Leben und die Arbeit</a:t>
            </a:r>
            <a:endParaRPr sz="1400" b="0" i="0" u="none" strike="noStrike" cap="none" dirty="0">
              <a:solidFill>
                <a:srgbClr val="000000"/>
              </a:solidFill>
              <a:latin typeface="Helvetica Neue"/>
              <a:ea typeface="Helvetica Neue"/>
              <a:cs typeface="Helvetica Neue"/>
              <a:sym typeface="Helvetica Neue"/>
            </a:endParaRPr>
          </a:p>
        </p:txBody>
      </p:sp>
      <p:pic>
        <p:nvPicPr>
          <p:cNvPr id="285" name="Google Shape;285;p9"/>
          <p:cNvPicPr preferRelativeResize="0"/>
          <p:nvPr/>
        </p:nvPicPr>
        <p:blipFill rotWithShape="1">
          <a:blip r:embed="rId3">
            <a:alphaModFix/>
          </a:blip>
          <a:srcRect/>
          <a:stretch/>
        </p:blipFill>
        <p:spPr>
          <a:xfrm>
            <a:off x="10730921" y="1366762"/>
            <a:ext cx="2433562" cy="1881540"/>
          </a:xfrm>
          <a:prstGeom prst="rect">
            <a:avLst/>
          </a:prstGeom>
          <a:noFill/>
          <a:ln>
            <a:noFill/>
          </a:ln>
        </p:spPr>
      </p:pic>
      <p:grpSp>
        <p:nvGrpSpPr>
          <p:cNvPr id="286" name="Google Shape;286;p9"/>
          <p:cNvGrpSpPr/>
          <p:nvPr/>
        </p:nvGrpSpPr>
        <p:grpSpPr>
          <a:xfrm>
            <a:off x="12537116" y="60266"/>
            <a:ext cx="5040000" cy="2890769"/>
            <a:chOff x="12537116" y="60266"/>
            <a:chExt cx="5040000" cy="2890769"/>
          </a:xfrm>
        </p:grpSpPr>
        <p:pic>
          <p:nvPicPr>
            <p:cNvPr id="287" name="Google Shape;287;p9" descr="Wolken-Gedankenblase"/>
            <p:cNvPicPr preferRelativeResize="0"/>
            <p:nvPr/>
          </p:nvPicPr>
          <p:blipFill rotWithShape="1">
            <a:blip r:embed="rId4">
              <a:alphaModFix/>
            </a:blip>
            <a:srcRect b="28114"/>
            <a:stretch/>
          </p:blipFill>
          <p:spPr>
            <a:xfrm>
              <a:off x="12537116" y="60266"/>
              <a:ext cx="5040000" cy="2890769"/>
            </a:xfrm>
            <a:prstGeom prst="rect">
              <a:avLst/>
            </a:prstGeom>
            <a:noFill/>
            <a:ln>
              <a:noFill/>
            </a:ln>
          </p:spPr>
        </p:pic>
        <p:pic>
          <p:nvPicPr>
            <p:cNvPr id="288" name="Google Shape;288;p9" descr="Unterschrift Silhouette"/>
            <p:cNvPicPr preferRelativeResize="0"/>
            <p:nvPr/>
          </p:nvPicPr>
          <p:blipFill rotWithShape="1">
            <a:blip r:embed="rId5">
              <a:alphaModFix/>
            </a:blip>
            <a:srcRect/>
            <a:stretch/>
          </p:blipFill>
          <p:spPr>
            <a:xfrm>
              <a:off x="14387704" y="468761"/>
              <a:ext cx="914400" cy="914400"/>
            </a:xfrm>
            <a:prstGeom prst="rect">
              <a:avLst/>
            </a:prstGeom>
            <a:noFill/>
            <a:ln>
              <a:noFill/>
            </a:ln>
          </p:spPr>
        </p:pic>
        <p:sp>
          <p:nvSpPr>
            <p:cNvPr id="289" name="Google Shape;289;p9"/>
            <p:cNvSpPr txBox="1"/>
            <p:nvPr/>
          </p:nvSpPr>
          <p:spPr>
            <a:xfrm>
              <a:off x="12847674" y="1138235"/>
              <a:ext cx="4288326"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dk1"/>
                  </a:solidFill>
                  <a:latin typeface="Helvetica Neue"/>
                  <a:ea typeface="Helvetica Neue"/>
                  <a:cs typeface="Helvetica Neue"/>
                  <a:sym typeface="Helvetica Neue"/>
                </a:rPr>
                <a:t>Hast du weitere Ideen, wie man Achtsamkeit in das tägliche Leben und die Arbeit integrieren kann?</a:t>
              </a:r>
              <a:endParaRPr dirty="0">
                <a:latin typeface="Helvetica Neue" panose="020B0604020202020204" charset="0"/>
              </a:endParaRPr>
            </a:p>
          </p:txBody>
        </p:sp>
      </p:grpSp>
      <p:sp>
        <p:nvSpPr>
          <p:cNvPr id="290" name="Google Shape;290;p9"/>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fade">
                                      <p:cBhvr>
                                        <p:cTn id="11" dur="1500"/>
                                        <p:tgtEl>
                                          <p:spTgt spid="279"/>
                                        </p:tgtEl>
                                      </p:cBhvr>
                                    </p:animEffect>
                                  </p:childTnLst>
                                </p:cTn>
                              </p:par>
                              <p:par>
                                <p:cTn id="12" presetID="10" presetClass="entr" presetSubtype="0" fill="hold" nodeType="withEffect">
                                  <p:stCondLst>
                                    <p:cond delay="0"/>
                                  </p:stCondLst>
                                  <p:childTnLst>
                                    <p:set>
                                      <p:cBhvr>
                                        <p:cTn id="13" dur="1" fill="hold">
                                          <p:stCondLst>
                                            <p:cond delay="0"/>
                                          </p:stCondLst>
                                        </p:cTn>
                                        <p:tgtEl>
                                          <p:spTgt spid="280"/>
                                        </p:tgtEl>
                                        <p:attrNameLst>
                                          <p:attrName>style.visibility</p:attrName>
                                        </p:attrNameLst>
                                      </p:cBhvr>
                                      <p:to>
                                        <p:strVal val="visible"/>
                                      </p:to>
                                    </p:set>
                                    <p:animEffect transition="in" filter="fade">
                                      <p:cBhvr>
                                        <p:cTn id="14" dur="1500"/>
                                        <p:tgtEl>
                                          <p:spTgt spid="280"/>
                                        </p:tgtEl>
                                      </p:cBhvr>
                                    </p:animEffect>
                                  </p:childTnLst>
                                </p:cTn>
                              </p:par>
                              <p:par>
                                <p:cTn id="15" presetID="10" presetClass="entr" presetSubtype="0" fill="hold" nodeType="with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fade">
                                      <p:cBhvr>
                                        <p:cTn id="17" dur="1500"/>
                                        <p:tgtEl>
                                          <p:spTgt spid="282"/>
                                        </p:tgtEl>
                                      </p:cBhvr>
                                    </p:animEffect>
                                  </p:childTnLst>
                                </p:cTn>
                              </p:par>
                              <p:par>
                                <p:cTn id="18" presetID="10" presetClass="entr" presetSubtype="0" fill="hold" nodeType="withEffect">
                                  <p:stCondLst>
                                    <p:cond delay="0"/>
                                  </p:stCondLst>
                                  <p:childTnLst>
                                    <p:set>
                                      <p:cBhvr>
                                        <p:cTn id="19" dur="1" fill="hold">
                                          <p:stCondLst>
                                            <p:cond delay="0"/>
                                          </p:stCondLst>
                                        </p:cTn>
                                        <p:tgtEl>
                                          <p:spTgt spid="281"/>
                                        </p:tgtEl>
                                        <p:attrNameLst>
                                          <p:attrName>style.visibility</p:attrName>
                                        </p:attrNameLst>
                                      </p:cBhvr>
                                      <p:to>
                                        <p:strVal val="visible"/>
                                      </p:to>
                                    </p:set>
                                    <p:animEffect transition="in" filter="fade">
                                      <p:cBhvr>
                                        <p:cTn id="20" dur="1500"/>
                                        <p:tgtEl>
                                          <p:spTgt spid="2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6"/>
                                        </p:tgtEl>
                                        <p:attrNameLst>
                                          <p:attrName>style.visibility</p:attrName>
                                        </p:attrNameLst>
                                      </p:cBhvr>
                                      <p:to>
                                        <p:strVal val="visible"/>
                                      </p:to>
                                    </p:set>
                                    <p:animEffect transition="in" filter="fade">
                                      <p:cBhvr>
                                        <p:cTn id="29"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0"/>
          <p:cNvPicPr preferRelativeResize="0"/>
          <p:nvPr/>
        </p:nvPicPr>
        <p:blipFill rotWithShape="1">
          <a:blip r:embed="rId3">
            <a:alphaModFix/>
          </a:blip>
          <a:srcRect/>
          <a:stretch/>
        </p:blipFill>
        <p:spPr>
          <a:xfrm>
            <a:off x="12344400" y="4921071"/>
            <a:ext cx="3907362" cy="3907362"/>
          </a:xfrm>
          <a:prstGeom prst="rect">
            <a:avLst/>
          </a:prstGeom>
          <a:noFill/>
          <a:ln>
            <a:noFill/>
          </a:ln>
        </p:spPr>
      </p:pic>
      <p:sp>
        <p:nvSpPr>
          <p:cNvPr id="296" name="Google Shape;296;p30"/>
          <p:cNvSpPr txBox="1"/>
          <p:nvPr/>
        </p:nvSpPr>
        <p:spPr>
          <a:xfrm>
            <a:off x="4032000" y="3888000"/>
            <a:ext cx="10080000" cy="2308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i="0" u="none" strike="noStrike" cap="none" dirty="0">
                <a:solidFill>
                  <a:srgbClr val="4D94B7"/>
                </a:solidFill>
                <a:latin typeface="Helvetica Neue"/>
                <a:ea typeface="Helvetica Neue"/>
                <a:cs typeface="Helvetica Neue"/>
                <a:sym typeface="Helvetica Neue"/>
              </a:rPr>
              <a:t>Stärkung des Selbstbewusstseins für die Entwicklung von unternehmerischem Verhalten</a:t>
            </a:r>
            <a:endParaRPr dirty="0">
              <a:latin typeface="Helvetica Neue" panose="020B0604020202020204" charset="0"/>
            </a:endParaRPr>
          </a:p>
        </p:txBody>
      </p:sp>
      <p:sp>
        <p:nvSpPr>
          <p:cNvPr id="297" name="Google Shape;297;p30"/>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a:solidFill>
                  <a:srgbClr val="AED633"/>
                </a:solidFill>
                <a:latin typeface="Helvetica Neue"/>
                <a:ea typeface="Helvetica Neue"/>
                <a:cs typeface="Helvetica Neue"/>
                <a:sym typeface="Helvetica Neue"/>
              </a:rPr>
              <a:t>Unit </a:t>
            </a:r>
            <a:r>
              <a:rPr lang="es-ES" sz="6000" b="1" i="0" u="none" strike="noStrike" cap="none" dirty="0">
                <a:solidFill>
                  <a:srgbClr val="AED633"/>
                </a:solidFill>
                <a:latin typeface="Helvetica Neue"/>
                <a:ea typeface="Helvetica Neue"/>
                <a:cs typeface="Helvetica Neue"/>
                <a:sym typeface="Helvetica Neue"/>
              </a:rPr>
              <a:t> 3</a:t>
            </a:r>
            <a:endParaRPr sz="6000" b="1" i="0" u="none" strike="noStrike" cap="none" dirty="0">
              <a:solidFill>
                <a:srgbClr val="AED633"/>
              </a:solidFill>
              <a:latin typeface="Helvetica Neue"/>
              <a:ea typeface="Helvetica Neue"/>
              <a:cs typeface="Helvetica Neue"/>
              <a:sym typeface="Helvetica Neue"/>
            </a:endParaRPr>
          </a:p>
        </p:txBody>
      </p:sp>
      <p:sp>
        <p:nvSpPr>
          <p:cNvPr id="298" name="Google Shape;298;p30"/>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3.1 Definitionen </a:t>
            </a:r>
            <a:r>
              <a:rPr lang="es-ES" sz="2800" b="1" dirty="0">
                <a:solidFill>
                  <a:srgbClr val="AED633"/>
                </a:solidFill>
                <a:latin typeface="Helvetica Neue"/>
                <a:ea typeface="Helvetica Neue"/>
                <a:cs typeface="Helvetica Neue"/>
                <a:sym typeface="Helvetica Neue"/>
              </a:rPr>
              <a:t>und</a:t>
            </a:r>
            <a:r>
              <a:rPr lang="es-ES" sz="2800" b="1" i="0" u="none" strike="noStrike" cap="none" dirty="0">
                <a:solidFill>
                  <a:srgbClr val="AED633"/>
                </a:solidFill>
                <a:latin typeface="Helvetica Neue"/>
                <a:ea typeface="Helvetica Neue"/>
                <a:cs typeface="Helvetica Neue"/>
                <a:sym typeface="Helvetica Neue"/>
              </a:rPr>
              <a:t> Merkmale</a:t>
            </a:r>
            <a:endParaRPr sz="1400" b="0" i="0" u="none" strike="noStrike" cap="none" dirty="0">
              <a:solidFill>
                <a:srgbClr val="000000"/>
              </a:solidFill>
              <a:latin typeface="Helvetica Neue"/>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3.2 Entwicklungsphasen</a:t>
            </a:r>
            <a:endParaRPr sz="1400" b="0" i="0" u="none" strike="noStrike" cap="none" dirty="0">
              <a:solidFill>
                <a:srgbClr val="000000"/>
              </a:solidFill>
              <a:latin typeface="Helvetica Neue"/>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3.3 Integration in das tägliche Leben und die Arbeit</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0"/>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None/>
            </a:pPr>
            <a:r>
              <a:rPr lang="es-ES" sz="2800" b="1" i="0" u="none" strike="noStrike" cap="none" dirty="0">
                <a:solidFill>
                  <a:schemeClr val="dk1"/>
                </a:solidFill>
                <a:latin typeface="Helvetica Neue"/>
                <a:ea typeface="Helvetica Neue"/>
                <a:cs typeface="Helvetica Neue"/>
                <a:sym typeface="Helvetica Neue"/>
              </a:rPr>
              <a:t>Wie würdest du es definieren?</a:t>
            </a:r>
            <a:endParaRPr dirty="0">
              <a:latin typeface="Helvetica Neue" panose="020B0604020202020204" charset="0"/>
            </a:endParaRPr>
          </a:p>
        </p:txBody>
      </p:sp>
      <p:sp>
        <p:nvSpPr>
          <p:cNvPr id="304" name="Google Shape;304;p10"/>
          <p:cNvSpPr/>
          <p:nvPr/>
        </p:nvSpPr>
        <p:spPr>
          <a:xfrm>
            <a:off x="147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Offenheit in Dialogen</a:t>
            </a:r>
            <a:endParaRPr sz="2400" b="0" i="0" u="none" strike="noStrike" cap="none" dirty="0">
              <a:solidFill>
                <a:schemeClr val="dk1"/>
              </a:solidFill>
              <a:latin typeface="Helvetica Neue"/>
              <a:ea typeface="Helvetica Neue"/>
              <a:cs typeface="Helvetica Neue"/>
              <a:sym typeface="Helvetica Neue"/>
            </a:endParaRPr>
          </a:p>
        </p:txBody>
      </p:sp>
      <p:sp>
        <p:nvSpPr>
          <p:cNvPr id="305" name="Google Shape;305;p10"/>
          <p:cNvSpPr/>
          <p:nvPr/>
        </p:nvSpPr>
        <p:spPr>
          <a:xfrm>
            <a:off x="669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Selbstsicherheit</a:t>
            </a:r>
            <a:endParaRPr sz="2400" b="0" i="0" u="none" strike="noStrike" cap="none">
              <a:solidFill>
                <a:schemeClr val="dk1"/>
              </a:solidFill>
              <a:latin typeface="Helvetica Neue"/>
              <a:ea typeface="Helvetica Neue"/>
              <a:cs typeface="Helvetica Neue"/>
              <a:sym typeface="Helvetica Neue"/>
            </a:endParaRPr>
          </a:p>
        </p:txBody>
      </p:sp>
      <p:sp>
        <p:nvSpPr>
          <p:cNvPr id="306" name="Google Shape;306;p10"/>
          <p:cNvSpPr/>
          <p:nvPr/>
        </p:nvSpPr>
        <p:spPr>
          <a:xfrm>
            <a:off x="1191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Offenheit für neue Dinge, Ansätze, Ideen usw. </a:t>
            </a:r>
            <a:endParaRPr sz="2400" b="0" i="0" u="none" strike="noStrike" cap="none">
              <a:solidFill>
                <a:schemeClr val="dk1"/>
              </a:solidFill>
              <a:latin typeface="Helvetica Neue"/>
              <a:ea typeface="Helvetica Neue"/>
              <a:cs typeface="Helvetica Neue"/>
              <a:sym typeface="Helvetica Neue"/>
            </a:endParaRPr>
          </a:p>
        </p:txBody>
      </p:sp>
      <p:sp>
        <p:nvSpPr>
          <p:cNvPr id="307" name="Google Shape;307;p10"/>
          <p:cNvSpPr/>
          <p:nvPr/>
        </p:nvSpPr>
        <p:spPr>
          <a:xfrm>
            <a:off x="1191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Vertrauen in das eigene Handeln</a:t>
            </a:r>
            <a:endParaRPr sz="2400" b="0" i="0" u="none" strike="noStrike" cap="none">
              <a:solidFill>
                <a:schemeClr val="dk1"/>
              </a:solidFill>
              <a:latin typeface="Helvetica Neue"/>
              <a:ea typeface="Helvetica Neue"/>
              <a:cs typeface="Helvetica Neue"/>
              <a:sym typeface="Helvetica Neue"/>
            </a:endParaRPr>
          </a:p>
        </p:txBody>
      </p:sp>
      <p:sp>
        <p:nvSpPr>
          <p:cNvPr id="308" name="Google Shape;308;p10"/>
          <p:cNvSpPr/>
          <p:nvPr/>
        </p:nvSpPr>
        <p:spPr>
          <a:xfrm>
            <a:off x="669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Bewusstsein für die eigenen Stärken und Schwächen</a:t>
            </a:r>
            <a:endParaRPr sz="2400" b="0" i="0" u="none" strike="noStrike" cap="none">
              <a:solidFill>
                <a:schemeClr val="dk1"/>
              </a:solidFill>
              <a:latin typeface="Helvetica Neue"/>
              <a:ea typeface="Helvetica Neue"/>
              <a:cs typeface="Helvetica Neue"/>
              <a:sym typeface="Helvetica Neue"/>
            </a:endParaRPr>
          </a:p>
        </p:txBody>
      </p:sp>
      <p:sp>
        <p:nvSpPr>
          <p:cNvPr id="309" name="Google Shape;309;p10"/>
          <p:cNvSpPr/>
          <p:nvPr/>
        </p:nvSpPr>
        <p:spPr>
          <a:xfrm>
            <a:off x="147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s-ES" sz="2400" b="0" i="0" u="none" strike="noStrike" cap="none">
                <a:solidFill>
                  <a:schemeClr val="dk1"/>
                </a:solidFill>
                <a:latin typeface="Helvetica Neue"/>
                <a:ea typeface="Helvetica Neue"/>
                <a:cs typeface="Helvetica Neue"/>
                <a:sym typeface="Helvetica Neue"/>
              </a:rPr>
              <a:t>Selbstsicheres Auftreten</a:t>
            </a:r>
            <a:endParaRPr sz="2400" b="0" i="0" u="none" strike="noStrike" cap="none">
              <a:solidFill>
                <a:schemeClr val="dk1"/>
              </a:solidFill>
              <a:latin typeface="Helvetica Neue"/>
              <a:ea typeface="Helvetica Neue"/>
              <a:cs typeface="Helvetica Neue"/>
              <a:sym typeface="Helvetica Neue"/>
            </a:endParaRPr>
          </a:p>
        </p:txBody>
      </p:sp>
      <p:sp>
        <p:nvSpPr>
          <p:cNvPr id="310" name="Google Shape;310;p10"/>
          <p:cNvSpPr/>
          <p:nvPr/>
        </p:nvSpPr>
        <p:spPr>
          <a:xfrm>
            <a:off x="6732000" y="4896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lt1"/>
                </a:solidFill>
                <a:latin typeface="Helvetica Neue"/>
                <a:ea typeface="Helvetica Neue"/>
                <a:cs typeface="Helvetica Neue"/>
                <a:sym typeface="Helvetica Neue"/>
              </a:rPr>
              <a:t>beispielsweise:</a:t>
            </a:r>
            <a:endParaRPr dirty="0">
              <a:latin typeface="Helvetica Neue" panose="020B0604020202020204" charset="0"/>
            </a:endParaRPr>
          </a:p>
        </p:txBody>
      </p:sp>
      <p:sp>
        <p:nvSpPr>
          <p:cNvPr id="311" name="Google Shape;311;p10"/>
          <p:cNvSpPr txBox="1"/>
          <p:nvPr/>
        </p:nvSpPr>
        <p:spPr>
          <a:xfrm>
            <a:off x="1295400" y="2304000"/>
            <a:ext cx="619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3.1 Definitionen und Merkmale</a:t>
            </a:r>
            <a:endParaRPr sz="1400" b="0" i="0" u="none" strike="noStrike" cap="none" dirty="0">
              <a:solidFill>
                <a:srgbClr val="000000"/>
              </a:solidFill>
              <a:latin typeface="Helvetica Neue"/>
              <a:ea typeface="Helvetica Neue"/>
              <a:cs typeface="Helvetica Neue"/>
              <a:sym typeface="Helvetica Neue"/>
            </a:endParaRPr>
          </a:p>
        </p:txBody>
      </p:sp>
      <p:pic>
        <p:nvPicPr>
          <p:cNvPr id="312" name="Google Shape;312;p10"/>
          <p:cNvPicPr preferRelativeResize="0"/>
          <p:nvPr/>
        </p:nvPicPr>
        <p:blipFill rotWithShape="1">
          <a:blip r:embed="rId3">
            <a:alphaModFix/>
          </a:blip>
          <a:srcRect/>
          <a:stretch/>
        </p:blipFill>
        <p:spPr>
          <a:xfrm>
            <a:off x="10730921" y="1366762"/>
            <a:ext cx="2433562" cy="1881540"/>
          </a:xfrm>
          <a:prstGeom prst="rect">
            <a:avLst/>
          </a:prstGeom>
          <a:noFill/>
          <a:ln>
            <a:noFill/>
          </a:ln>
        </p:spPr>
      </p:pic>
      <p:grpSp>
        <p:nvGrpSpPr>
          <p:cNvPr id="313" name="Google Shape;313;p10"/>
          <p:cNvGrpSpPr/>
          <p:nvPr/>
        </p:nvGrpSpPr>
        <p:grpSpPr>
          <a:xfrm>
            <a:off x="12537116" y="60266"/>
            <a:ext cx="5040000" cy="2890769"/>
            <a:chOff x="12537116" y="60266"/>
            <a:chExt cx="5040000" cy="2890769"/>
          </a:xfrm>
        </p:grpSpPr>
        <p:pic>
          <p:nvPicPr>
            <p:cNvPr id="314" name="Google Shape;314;p10" descr="Wolken-Gedankenblase"/>
            <p:cNvPicPr preferRelativeResize="0"/>
            <p:nvPr/>
          </p:nvPicPr>
          <p:blipFill rotWithShape="1">
            <a:blip r:embed="rId4">
              <a:alphaModFix/>
            </a:blip>
            <a:srcRect b="28114"/>
            <a:stretch/>
          </p:blipFill>
          <p:spPr>
            <a:xfrm>
              <a:off x="12537116" y="60266"/>
              <a:ext cx="5040000" cy="2890769"/>
            </a:xfrm>
            <a:prstGeom prst="rect">
              <a:avLst/>
            </a:prstGeom>
            <a:noFill/>
            <a:ln>
              <a:noFill/>
            </a:ln>
          </p:spPr>
        </p:pic>
        <p:pic>
          <p:nvPicPr>
            <p:cNvPr id="315" name="Google Shape;315;p10" descr="Unterschrift Silhouette"/>
            <p:cNvPicPr preferRelativeResize="0"/>
            <p:nvPr/>
          </p:nvPicPr>
          <p:blipFill rotWithShape="1">
            <a:blip r:embed="rId5">
              <a:alphaModFix/>
            </a:blip>
            <a:srcRect/>
            <a:stretch/>
          </p:blipFill>
          <p:spPr>
            <a:xfrm>
              <a:off x="14387704" y="468761"/>
              <a:ext cx="914400" cy="914400"/>
            </a:xfrm>
            <a:prstGeom prst="rect">
              <a:avLst/>
            </a:prstGeom>
            <a:noFill/>
            <a:ln>
              <a:noFill/>
            </a:ln>
          </p:spPr>
        </p:pic>
        <p:sp>
          <p:nvSpPr>
            <p:cNvPr id="316" name="Google Shape;316;p10"/>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dk1"/>
                  </a:solidFill>
                  <a:latin typeface="Helvetica Neue"/>
                  <a:ea typeface="Helvetica Neue"/>
                  <a:cs typeface="Helvetica Neue"/>
                  <a:sym typeface="Helvetica Neue"/>
                </a:rPr>
                <a:t>Können wir eine Überschrift für all diese Punkte finden?</a:t>
              </a:r>
              <a:endParaRPr dirty="0">
                <a:latin typeface="Helvetica Neue" panose="020B0604020202020204" charset="0"/>
              </a:endParaRPr>
            </a:p>
          </p:txBody>
        </p:sp>
      </p:grpSp>
      <p:sp>
        <p:nvSpPr>
          <p:cNvPr id="317" name="Google Shape;317;p10"/>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3. Selbstbewusstsein</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4"/>
                                        </p:tgtEl>
                                        <p:attrNameLst>
                                          <p:attrName>style.visibility</p:attrName>
                                        </p:attrNameLst>
                                      </p:cBhvr>
                                      <p:to>
                                        <p:strVal val="visible"/>
                                      </p:to>
                                    </p:set>
                                    <p:animEffect transition="in" filter="fade">
                                      <p:cBhvr>
                                        <p:cTn id="11" dur="1500"/>
                                        <p:tgtEl>
                                          <p:spTgt spid="304"/>
                                        </p:tgtEl>
                                      </p:cBhvr>
                                    </p:animEffect>
                                  </p:childTnLst>
                                </p:cTn>
                              </p:par>
                              <p:par>
                                <p:cTn id="12" presetID="10" presetClass="entr" presetSubtype="0" fill="hold" nodeType="withEffect">
                                  <p:stCondLst>
                                    <p:cond delay="0"/>
                                  </p:stCondLst>
                                  <p:childTnLst>
                                    <p:set>
                                      <p:cBhvr>
                                        <p:cTn id="13" dur="1" fill="hold">
                                          <p:stCondLst>
                                            <p:cond delay="0"/>
                                          </p:stCondLst>
                                        </p:cTn>
                                        <p:tgtEl>
                                          <p:spTgt spid="305"/>
                                        </p:tgtEl>
                                        <p:attrNameLst>
                                          <p:attrName>style.visibility</p:attrName>
                                        </p:attrNameLst>
                                      </p:cBhvr>
                                      <p:to>
                                        <p:strVal val="visible"/>
                                      </p:to>
                                    </p:set>
                                    <p:animEffect transition="in" filter="fade">
                                      <p:cBhvr>
                                        <p:cTn id="14" dur="1500"/>
                                        <p:tgtEl>
                                          <p:spTgt spid="305"/>
                                        </p:tgtEl>
                                      </p:cBhvr>
                                    </p:animEffect>
                                  </p:childTnLst>
                                </p:cTn>
                              </p:par>
                              <p:par>
                                <p:cTn id="15" presetID="10" presetClass="entr" presetSubtype="0" fill="hold" nodeType="withEffect">
                                  <p:stCondLst>
                                    <p:cond delay="0"/>
                                  </p:stCondLst>
                                  <p:childTnLst>
                                    <p:set>
                                      <p:cBhvr>
                                        <p:cTn id="16" dur="1" fill="hold">
                                          <p:stCondLst>
                                            <p:cond delay="0"/>
                                          </p:stCondLst>
                                        </p:cTn>
                                        <p:tgtEl>
                                          <p:spTgt spid="307"/>
                                        </p:tgtEl>
                                        <p:attrNameLst>
                                          <p:attrName>style.visibility</p:attrName>
                                        </p:attrNameLst>
                                      </p:cBhvr>
                                      <p:to>
                                        <p:strVal val="visible"/>
                                      </p:to>
                                    </p:set>
                                    <p:animEffect transition="in" filter="fade">
                                      <p:cBhvr>
                                        <p:cTn id="17" dur="1500"/>
                                        <p:tgtEl>
                                          <p:spTgt spid="307"/>
                                        </p:tgtEl>
                                      </p:cBhvr>
                                    </p:animEffect>
                                  </p:childTnLst>
                                </p:cTn>
                              </p:par>
                              <p:par>
                                <p:cTn id="18" presetID="10" presetClass="entr" presetSubtype="0" fill="hold" nodeType="withEffect">
                                  <p:stCondLst>
                                    <p:cond delay="0"/>
                                  </p:stCondLst>
                                  <p:childTnLst>
                                    <p:set>
                                      <p:cBhvr>
                                        <p:cTn id="19" dur="1" fill="hold">
                                          <p:stCondLst>
                                            <p:cond delay="0"/>
                                          </p:stCondLst>
                                        </p:cTn>
                                        <p:tgtEl>
                                          <p:spTgt spid="309"/>
                                        </p:tgtEl>
                                        <p:attrNameLst>
                                          <p:attrName>style.visibility</p:attrName>
                                        </p:attrNameLst>
                                      </p:cBhvr>
                                      <p:to>
                                        <p:strVal val="visible"/>
                                      </p:to>
                                    </p:set>
                                    <p:animEffect transition="in" filter="fade">
                                      <p:cBhvr>
                                        <p:cTn id="20" dur="1500"/>
                                        <p:tgtEl>
                                          <p:spTgt spid="309"/>
                                        </p:tgtEl>
                                      </p:cBhvr>
                                    </p:animEffect>
                                  </p:childTnLst>
                                </p:cTn>
                              </p:par>
                              <p:par>
                                <p:cTn id="21" presetID="10" presetClass="entr" presetSubtype="0" fill="hold" nodeType="withEffect">
                                  <p:stCondLst>
                                    <p:cond delay="0"/>
                                  </p:stCondLst>
                                  <p:childTnLst>
                                    <p:set>
                                      <p:cBhvr>
                                        <p:cTn id="22" dur="1" fill="hold">
                                          <p:stCondLst>
                                            <p:cond delay="0"/>
                                          </p:stCondLst>
                                        </p:cTn>
                                        <p:tgtEl>
                                          <p:spTgt spid="308"/>
                                        </p:tgtEl>
                                        <p:attrNameLst>
                                          <p:attrName>style.visibility</p:attrName>
                                        </p:attrNameLst>
                                      </p:cBhvr>
                                      <p:to>
                                        <p:strVal val="visible"/>
                                      </p:to>
                                    </p:set>
                                    <p:animEffect transition="in" filter="fade">
                                      <p:cBhvr>
                                        <p:cTn id="23" dur="1500"/>
                                        <p:tgtEl>
                                          <p:spTgt spid="308"/>
                                        </p:tgtEl>
                                      </p:cBhvr>
                                    </p:animEffect>
                                  </p:childTnLst>
                                </p:cTn>
                              </p:par>
                              <p:par>
                                <p:cTn id="24" presetID="10" presetClass="entr" presetSubtype="0" fill="hold" nodeType="withEffect">
                                  <p:stCondLst>
                                    <p:cond delay="0"/>
                                  </p:stCondLst>
                                  <p:childTnLst>
                                    <p:set>
                                      <p:cBhvr>
                                        <p:cTn id="25" dur="1" fill="hold">
                                          <p:stCondLst>
                                            <p:cond delay="0"/>
                                          </p:stCondLst>
                                        </p:cTn>
                                        <p:tgtEl>
                                          <p:spTgt spid="306"/>
                                        </p:tgtEl>
                                        <p:attrNameLst>
                                          <p:attrName>style.visibility</p:attrName>
                                        </p:attrNameLst>
                                      </p:cBhvr>
                                      <p:to>
                                        <p:strVal val="visible"/>
                                      </p:to>
                                    </p:set>
                                    <p:animEffect transition="in" filter="fade">
                                      <p:cBhvr>
                                        <p:cTn id="26" dur="1500"/>
                                        <p:tgtEl>
                                          <p:spTgt spid="30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3"/>
                                        </p:tgtEl>
                                        <p:attrNameLst>
                                          <p:attrName>style.visibility</p:attrName>
                                        </p:attrNameLst>
                                      </p:cBhvr>
                                      <p:to>
                                        <p:strVal val="visible"/>
                                      </p:to>
                                    </p:set>
                                    <p:animEffect transition="in" filter="fade">
                                      <p:cBhvr>
                                        <p:cTn id="35" dur="5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1"/>
          <p:cNvSpPr/>
          <p:nvPr/>
        </p:nvSpPr>
        <p:spPr>
          <a:xfrm>
            <a:off x="9144000" y="3600000"/>
            <a:ext cx="7200000" cy="4896000"/>
          </a:xfrm>
          <a:prstGeom prst="rect">
            <a:avLst/>
          </a:prstGeom>
          <a:solidFill>
            <a:srgbClr val="4D94B7">
              <a:alpha val="49411"/>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Sich weiterentwickeln</a:t>
            </a:r>
            <a:endParaRPr sz="2400" b="0" i="0" u="none" strike="noStrike" cap="none">
              <a:solidFill>
                <a:schemeClr val="dk1"/>
              </a:solidFill>
              <a:latin typeface="Helvetica Neue"/>
              <a:ea typeface="Helvetica Neue"/>
              <a:cs typeface="Helvetica Neue"/>
              <a:sym typeface="Helvetica Neue"/>
            </a:endParaRPr>
          </a:p>
        </p:txBody>
      </p:sp>
      <p:sp>
        <p:nvSpPr>
          <p:cNvPr id="323" name="Google Shape;323;p31"/>
          <p:cNvSpPr/>
          <p:nvPr/>
        </p:nvSpPr>
        <p:spPr>
          <a:xfrm>
            <a:off x="1944000" y="3600000"/>
            <a:ext cx="7200000" cy="4896000"/>
          </a:xfrm>
          <a:prstGeom prst="rect">
            <a:avLst/>
          </a:prstGeom>
          <a:solidFill>
            <a:srgbClr val="AED633">
              <a:alpha val="49411"/>
            </a:srgbClr>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An sich selbst glauben</a:t>
            </a:r>
            <a:endParaRPr sz="2400" b="0" i="0" u="none" strike="noStrike" cap="none" dirty="0">
              <a:solidFill>
                <a:schemeClr val="dk1"/>
              </a:solidFill>
              <a:latin typeface="Helvetica Neue"/>
              <a:ea typeface="Helvetica Neue"/>
              <a:cs typeface="Helvetica Neue"/>
              <a:sym typeface="Helvetica Neue"/>
            </a:endParaRPr>
          </a:p>
        </p:txBody>
      </p:sp>
      <p:sp>
        <p:nvSpPr>
          <p:cNvPr id="324" name="Google Shape;324;p31"/>
          <p:cNvSpPr txBox="1"/>
          <p:nvPr/>
        </p:nvSpPr>
        <p:spPr>
          <a:xfrm>
            <a:off x="1296000" y="8928000"/>
            <a:ext cx="360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2, 6</a:t>
            </a:r>
            <a:endParaRPr sz="1200" b="0" i="0" u="none" strike="noStrike" cap="none">
              <a:solidFill>
                <a:srgbClr val="000000"/>
              </a:solidFill>
              <a:latin typeface="Helvetica Neue"/>
              <a:ea typeface="Helvetica Neue"/>
              <a:cs typeface="Helvetica Neue"/>
              <a:sym typeface="Helvetica Neue"/>
            </a:endParaRPr>
          </a:p>
        </p:txBody>
      </p:sp>
      <p:sp>
        <p:nvSpPr>
          <p:cNvPr id="325" name="Google Shape;325;p31"/>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3. Selbstbewusstsein</a:t>
            </a:r>
            <a:endParaRPr sz="1400" b="0" i="0" u="none" strike="noStrike" cap="none" dirty="0">
              <a:solidFill>
                <a:srgbClr val="000000"/>
              </a:solidFill>
              <a:latin typeface="Helvetica Neue"/>
              <a:ea typeface="Helvetica Neue"/>
              <a:cs typeface="Helvetica Neue"/>
              <a:sym typeface="Helvetica Neue"/>
            </a:endParaRPr>
          </a:p>
        </p:txBody>
      </p:sp>
      <p:sp>
        <p:nvSpPr>
          <p:cNvPr id="326" name="Google Shape;326;p31"/>
          <p:cNvSpPr txBox="1"/>
          <p:nvPr/>
        </p:nvSpPr>
        <p:spPr>
          <a:xfrm>
            <a:off x="1295399" y="2304000"/>
            <a:ext cx="8380863"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3.1 Definitionen und Merkmale</a:t>
            </a:r>
            <a:endParaRPr sz="1400" b="0" i="0" u="none" strike="noStrike" cap="none" dirty="0">
              <a:solidFill>
                <a:srgbClr val="000000"/>
              </a:solidFill>
              <a:latin typeface="Helvetica Neue"/>
              <a:ea typeface="Helvetica Neue"/>
              <a:cs typeface="Helvetica Neue"/>
              <a:sym typeface="Helvetica Neue"/>
            </a:endParaRPr>
          </a:p>
        </p:txBody>
      </p:sp>
      <p:sp>
        <p:nvSpPr>
          <p:cNvPr id="327" name="Google Shape;327;p31"/>
          <p:cNvSpPr/>
          <p:nvPr/>
        </p:nvSpPr>
        <p:spPr>
          <a:xfrm rot="-469433">
            <a:off x="2496203" y="5239707"/>
            <a:ext cx="5759414" cy="2898631"/>
          </a:xfrm>
          <a:prstGeom prst="foldedCorner">
            <a:avLst>
              <a:gd name="adj" fmla="val 22613"/>
            </a:avLst>
          </a:prstGeom>
          <a:solidFill>
            <a:srgbClr val="D8D8D8"/>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342900" marR="0" lvl="0" indent="-190500" algn="ct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Helvetica Neue"/>
              <a:ea typeface="Helvetica Neue"/>
              <a:cs typeface="Helvetica Neue"/>
              <a:sym typeface="Helvetica Neue"/>
            </a:endParaRPr>
          </a:p>
          <a:p>
            <a:pPr marL="342900" marR="0" lvl="0" indent="-342900" algn="ctr" rtl="0">
              <a:lnSpc>
                <a:spcPct val="100000"/>
              </a:lnSpc>
              <a:spcBef>
                <a:spcPts val="0"/>
              </a:spcBef>
              <a:spcAft>
                <a:spcPts val="0"/>
              </a:spcAft>
              <a:buClr>
                <a:srgbClr val="000000"/>
              </a:buClr>
              <a:buSzPts val="2400"/>
              <a:buFont typeface="Arial"/>
              <a:buChar char="•"/>
            </a:pPr>
            <a:r>
              <a:rPr lang="es-ES" sz="2400" b="0" i="0" u="none" strike="noStrike" cap="none" dirty="0">
                <a:solidFill>
                  <a:schemeClr val="dk1"/>
                </a:solidFill>
                <a:latin typeface="Helvetica Neue"/>
                <a:ea typeface="Helvetica Neue"/>
                <a:cs typeface="Helvetica Neue"/>
                <a:sym typeface="Helvetica Neue"/>
              </a:rPr>
              <a:t>Glaube an die eigenen Fähigkeiten, den Lauf der Dinge zu beeinflussen, trotz Ungewissheit, Rückschlägen und vorübergehenden Misserfolgen</a:t>
            </a:r>
            <a:endParaRPr sz="2400" b="0" i="0" u="none" strike="noStrike" cap="none" dirty="0">
              <a:solidFill>
                <a:srgbClr val="000000"/>
              </a:solidFill>
              <a:latin typeface="Helvetica Neue"/>
              <a:ea typeface="Helvetica Neue"/>
              <a:cs typeface="Helvetica Neue"/>
              <a:sym typeface="Helvetica Neue"/>
            </a:endParaRPr>
          </a:p>
          <a:p>
            <a:pPr marL="342900" marR="0" lvl="0" indent="-342900" algn="ctr" rtl="0">
              <a:lnSpc>
                <a:spcPct val="100000"/>
              </a:lnSpc>
              <a:spcBef>
                <a:spcPts val="0"/>
              </a:spcBef>
              <a:spcAft>
                <a:spcPts val="0"/>
              </a:spcAft>
              <a:buClr>
                <a:srgbClr val="000000"/>
              </a:buClr>
              <a:buSzPts val="2400"/>
              <a:buFont typeface="Arial"/>
              <a:buChar char="•"/>
            </a:pPr>
            <a:r>
              <a:rPr lang="es-ES" sz="2400" b="0" i="0" u="none" strike="noStrike" cap="none" dirty="0">
                <a:solidFill>
                  <a:schemeClr val="dk1"/>
                </a:solidFill>
                <a:latin typeface="Helvetica Neue"/>
                <a:ea typeface="Helvetica Neue"/>
                <a:cs typeface="Helvetica Neue"/>
                <a:sym typeface="Helvetica Neue"/>
              </a:rPr>
              <a:t>Erkennen und bewerten deiner individuellen und gruppenbezogenen Stärken und Schwächen</a:t>
            </a:r>
            <a:endParaRPr sz="2400" b="0" i="0" u="none" strike="noStrike" cap="none" dirty="0">
              <a:solidFill>
                <a:srgbClr val="000000"/>
              </a:solidFill>
              <a:latin typeface="Helvetica Neue"/>
              <a:ea typeface="Helvetica Neue"/>
              <a:cs typeface="Helvetica Neue"/>
              <a:sym typeface="Helvetica Neue"/>
            </a:endParaRPr>
          </a:p>
        </p:txBody>
      </p:sp>
      <p:sp>
        <p:nvSpPr>
          <p:cNvPr id="328" name="Google Shape;328;p31"/>
          <p:cNvSpPr/>
          <p:nvPr/>
        </p:nvSpPr>
        <p:spPr>
          <a:xfrm rot="381472">
            <a:off x="10080467" y="5172365"/>
            <a:ext cx="5760000" cy="2520000"/>
          </a:xfrm>
          <a:prstGeom prst="foldedCorner">
            <a:avLst>
              <a:gd name="adj" fmla="val 16667"/>
            </a:avLst>
          </a:prstGeom>
          <a:solidFill>
            <a:srgbClr val="D8D8D8"/>
          </a:solidFill>
          <a:ln w="22225" cap="flat" cmpd="sng">
            <a:solidFill>
              <a:srgbClr val="A5A5A5"/>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Reflektiere deine eigenen kurz-, mittel- und langfristigen Bedürfnisse, Bestrebungen und Wünsche.</a:t>
            </a:r>
            <a:endParaRPr sz="1400" b="0" i="0" u="none" strike="noStrike" cap="none" dirty="0">
              <a:solidFill>
                <a:srgbClr val="000000"/>
              </a:solidFill>
              <a:latin typeface="Helvetica Neue"/>
              <a:ea typeface="Helvetica Neue"/>
              <a:cs typeface="Helvetica Neue"/>
              <a:sym typeface="Helvetica Neue"/>
            </a:endParaRPr>
          </a:p>
        </p:txBody>
      </p:sp>
      <p:pic>
        <p:nvPicPr>
          <p:cNvPr id="329" name="Google Shape;329;p31" descr="Anheften mit einfarbiger Füllung"/>
          <p:cNvPicPr preferRelativeResize="0"/>
          <p:nvPr/>
        </p:nvPicPr>
        <p:blipFill rotWithShape="1">
          <a:blip r:embed="rId3">
            <a:alphaModFix/>
          </a:blip>
          <a:srcRect/>
          <a:stretch/>
        </p:blipFill>
        <p:spPr>
          <a:xfrm rot="4518548">
            <a:off x="5089549" y="4515270"/>
            <a:ext cx="914400" cy="914400"/>
          </a:xfrm>
          <a:prstGeom prst="rect">
            <a:avLst/>
          </a:prstGeom>
          <a:noFill/>
          <a:ln>
            <a:noFill/>
          </a:ln>
          <a:effectLst>
            <a:outerShdw blurRad="149987" dist="250190" dir="8460000" algn="ctr">
              <a:srgbClr val="000000">
                <a:alpha val="27450"/>
              </a:srgbClr>
            </a:outerShdw>
          </a:effectLst>
        </p:spPr>
      </p:pic>
      <p:pic>
        <p:nvPicPr>
          <p:cNvPr id="330" name="Google Shape;330;p31" descr="Anheften mit einfarbiger Füllung"/>
          <p:cNvPicPr preferRelativeResize="0"/>
          <p:nvPr/>
        </p:nvPicPr>
        <p:blipFill rotWithShape="1">
          <a:blip r:embed="rId3">
            <a:alphaModFix/>
          </a:blip>
          <a:srcRect/>
          <a:stretch/>
        </p:blipFill>
        <p:spPr>
          <a:xfrm rot="4456725">
            <a:off x="13067246" y="4685657"/>
            <a:ext cx="914400" cy="914400"/>
          </a:xfrm>
          <a:prstGeom prst="rect">
            <a:avLst/>
          </a:prstGeom>
          <a:noFill/>
          <a:ln>
            <a:noFill/>
          </a:ln>
          <a:effectLst>
            <a:outerShdw blurRad="149987" dist="250190" dir="8460000" algn="ctr">
              <a:srgbClr val="000000">
                <a:alpha val="2745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2"/>
          <p:cNvSpPr/>
          <p:nvPr/>
        </p:nvSpPr>
        <p:spPr>
          <a:xfrm>
            <a:off x="3232265" y="3600000"/>
            <a:ext cx="11823469" cy="4777720"/>
          </a:xfrm>
          <a:prstGeom prst="rightArrow">
            <a:avLst>
              <a:gd name="adj1" fmla="val 50000"/>
              <a:gd name="adj2" fmla="val 50000"/>
            </a:avLst>
          </a:prstGeom>
          <a:solidFill>
            <a:srgbClr val="4D94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a:ea typeface="Helvetica Neue"/>
              <a:cs typeface="Helvetica Neue"/>
              <a:sym typeface="Helvetica Neue"/>
            </a:endParaRPr>
          </a:p>
        </p:txBody>
      </p:sp>
      <p:sp>
        <p:nvSpPr>
          <p:cNvPr id="336" name="Google Shape;336;p32"/>
          <p:cNvSpPr/>
          <p:nvPr/>
        </p:nvSpPr>
        <p:spPr>
          <a:xfrm>
            <a:off x="2189018" y="5285315"/>
            <a:ext cx="4172989" cy="1911088"/>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a:ea typeface="Helvetica Neue"/>
              <a:cs typeface="Helvetica Neue"/>
              <a:sym typeface="Helvetica Neue"/>
            </a:endParaRPr>
          </a:p>
        </p:txBody>
      </p:sp>
      <p:sp>
        <p:nvSpPr>
          <p:cNvPr id="337" name="Google Shape;337;p32"/>
          <p:cNvSpPr txBox="1"/>
          <p:nvPr/>
        </p:nvSpPr>
        <p:spPr>
          <a:xfrm>
            <a:off x="2282310"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800" b="1" i="0" u="none" strike="noStrike" cap="none" dirty="0">
                <a:solidFill>
                  <a:schemeClr val="lt1"/>
                </a:solidFill>
                <a:latin typeface="Helvetica Neue"/>
                <a:ea typeface="Helvetica Neue"/>
                <a:cs typeface="Helvetica Neue"/>
                <a:sym typeface="Helvetica Neue"/>
              </a:rPr>
              <a:t>Reflektionsphase</a:t>
            </a:r>
            <a:endParaRPr sz="2800" b="1" i="0" u="none" strike="noStrike" cap="none" dirty="0">
              <a:solidFill>
                <a:schemeClr val="lt1"/>
              </a:solidFill>
              <a:latin typeface="Helvetica Neue"/>
              <a:ea typeface="Helvetica Neue"/>
              <a:cs typeface="Helvetica Neue"/>
              <a:sym typeface="Helvetica Neue"/>
            </a:endParaRPr>
          </a:p>
        </p:txBody>
      </p:sp>
      <p:sp>
        <p:nvSpPr>
          <p:cNvPr id="338" name="Google Shape;338;p32"/>
          <p:cNvSpPr/>
          <p:nvPr/>
        </p:nvSpPr>
        <p:spPr>
          <a:xfrm>
            <a:off x="7057505" y="5285315"/>
            <a:ext cx="4172989" cy="1911088"/>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a:ea typeface="Helvetica Neue"/>
              <a:cs typeface="Helvetica Neue"/>
              <a:sym typeface="Helvetica Neue"/>
            </a:endParaRPr>
          </a:p>
        </p:txBody>
      </p:sp>
      <p:sp>
        <p:nvSpPr>
          <p:cNvPr id="339" name="Google Shape;339;p32"/>
          <p:cNvSpPr txBox="1"/>
          <p:nvPr/>
        </p:nvSpPr>
        <p:spPr>
          <a:xfrm>
            <a:off x="7150797"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800" b="1" i="0" u="none" strike="noStrike" cap="none">
                <a:solidFill>
                  <a:schemeClr val="lt1"/>
                </a:solidFill>
                <a:latin typeface="Helvetica Neue"/>
                <a:ea typeface="Helvetica Neue"/>
                <a:cs typeface="Helvetica Neue"/>
                <a:sym typeface="Helvetica Neue"/>
              </a:rPr>
              <a:t>Bestimmte Situationen</a:t>
            </a:r>
            <a:endParaRPr sz="2800" b="1" i="0" u="none" strike="noStrike" cap="none">
              <a:solidFill>
                <a:schemeClr val="lt1"/>
              </a:solidFill>
              <a:latin typeface="Helvetica Neue"/>
              <a:ea typeface="Helvetica Neue"/>
              <a:cs typeface="Helvetica Neue"/>
              <a:sym typeface="Helvetica Neue"/>
            </a:endParaRPr>
          </a:p>
        </p:txBody>
      </p:sp>
      <p:sp>
        <p:nvSpPr>
          <p:cNvPr id="340" name="Google Shape;340;p32"/>
          <p:cNvSpPr/>
          <p:nvPr/>
        </p:nvSpPr>
        <p:spPr>
          <a:xfrm>
            <a:off x="11925992" y="5285315"/>
            <a:ext cx="4172989" cy="1911088"/>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Helvetica Neue"/>
              <a:ea typeface="Helvetica Neue"/>
              <a:cs typeface="Helvetica Neue"/>
              <a:sym typeface="Helvetica Neue"/>
            </a:endParaRPr>
          </a:p>
        </p:txBody>
      </p:sp>
      <p:sp>
        <p:nvSpPr>
          <p:cNvPr id="341" name="Google Shape;341;p32"/>
          <p:cNvSpPr txBox="1"/>
          <p:nvPr/>
        </p:nvSpPr>
        <p:spPr>
          <a:xfrm>
            <a:off x="12019284" y="5378607"/>
            <a:ext cx="3986405" cy="1724504"/>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s-ES" sz="2800" b="1" i="0" u="none" strike="noStrike" cap="none">
                <a:solidFill>
                  <a:schemeClr val="lt1"/>
                </a:solidFill>
                <a:latin typeface="Helvetica Neue"/>
                <a:ea typeface="Helvetica Neue"/>
                <a:cs typeface="Helvetica Neue"/>
                <a:sym typeface="Helvetica Neue"/>
              </a:rPr>
              <a:t>Mehr Selbstbewusstsein erlangen</a:t>
            </a:r>
            <a:endParaRPr sz="2800" b="1" i="0" u="none" strike="noStrike" cap="none">
              <a:solidFill>
                <a:schemeClr val="lt1"/>
              </a:solidFill>
              <a:latin typeface="Helvetica Neue"/>
              <a:ea typeface="Helvetica Neue"/>
              <a:cs typeface="Helvetica Neue"/>
              <a:sym typeface="Helvetica Neue"/>
            </a:endParaRPr>
          </a:p>
        </p:txBody>
      </p:sp>
      <p:sp>
        <p:nvSpPr>
          <p:cNvPr id="342" name="Google Shape;342;p32"/>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1 </a:t>
            </a:r>
            <a:endParaRPr sz="1200" b="0" i="0" u="none" strike="noStrike" cap="none">
              <a:solidFill>
                <a:srgbClr val="000000"/>
              </a:solidFill>
              <a:latin typeface="Helvetica Neue"/>
              <a:ea typeface="Helvetica Neue"/>
              <a:cs typeface="Helvetica Neue"/>
              <a:sym typeface="Helvetica Neue"/>
            </a:endParaRPr>
          </a:p>
        </p:txBody>
      </p:sp>
      <p:sp>
        <p:nvSpPr>
          <p:cNvPr id="343" name="Google Shape;343;p32"/>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3.2 Entwicklungsphasen</a:t>
            </a:r>
            <a:endParaRPr sz="1400" b="0" i="0" u="none" strike="noStrike" cap="none" dirty="0">
              <a:solidFill>
                <a:srgbClr val="000000"/>
              </a:solidFill>
              <a:latin typeface="Helvetica Neue"/>
              <a:ea typeface="Helvetica Neue"/>
              <a:cs typeface="Helvetica Neue"/>
              <a:sym typeface="Helvetica Neue"/>
            </a:endParaRPr>
          </a:p>
        </p:txBody>
      </p:sp>
      <p:sp>
        <p:nvSpPr>
          <p:cNvPr id="344" name="Google Shape;344;p32"/>
          <p:cNvSpPr/>
          <p:nvPr/>
        </p:nvSpPr>
        <p:spPr>
          <a:xfrm>
            <a:off x="5871962" y="5472000"/>
            <a:ext cx="1440000" cy="1440000"/>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345" name="Google Shape;345;p32"/>
          <p:cNvSpPr/>
          <p:nvPr/>
        </p:nvSpPr>
        <p:spPr>
          <a:xfrm>
            <a:off x="10858243"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p:txBody>
      </p:sp>
      <p:sp>
        <p:nvSpPr>
          <p:cNvPr id="346" name="Google Shape;346;p32"/>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3. Selbstbewusstsein</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p:nvPr/>
        </p:nvSpPr>
        <p:spPr>
          <a:xfrm>
            <a:off x="12960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panose="020B0604020202020204" charset="0"/>
                <a:ea typeface="Helvetica Neue"/>
                <a:cs typeface="Helvetica Neue"/>
                <a:sym typeface="Helvetica Neue"/>
              </a:rPr>
              <a:t>Index</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77" name="Google Shape;77;p2"/>
          <p:cNvSpPr txBox="1"/>
          <p:nvPr/>
        </p:nvSpPr>
        <p:spPr>
          <a:xfrm>
            <a:off x="1296000" y="3383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panose="020B0604020202020204" charset="0"/>
                <a:ea typeface="Helvetica Neue"/>
                <a:cs typeface="Helvetica Neue"/>
                <a:sym typeface="Helvetica Neue"/>
              </a:rPr>
              <a:t>1</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78" name="Google Shape;78;p2"/>
          <p:cNvSpPr txBox="1"/>
          <p:nvPr/>
        </p:nvSpPr>
        <p:spPr>
          <a:xfrm>
            <a:off x="1296000" y="7451999"/>
            <a:ext cx="72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78B17A"/>
                </a:solidFill>
                <a:latin typeface="Helvetica Neue" panose="020B0604020202020204" charset="0"/>
                <a:ea typeface="Helvetica Neue"/>
                <a:cs typeface="Helvetica Neue"/>
                <a:sym typeface="Helvetica Neue"/>
              </a:rPr>
              <a:t>3</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79" name="Google Shape;79;p2"/>
          <p:cNvSpPr txBox="1"/>
          <p:nvPr/>
        </p:nvSpPr>
        <p:spPr>
          <a:xfrm>
            <a:off x="1296000" y="5184000"/>
            <a:ext cx="72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AED633"/>
                </a:solidFill>
                <a:latin typeface="Helvetica Neue" panose="020B0604020202020204" charset="0"/>
                <a:ea typeface="Helvetica Neue"/>
                <a:cs typeface="Helvetica Neue"/>
                <a:sym typeface="Helvetica Neue"/>
              </a:rPr>
              <a:t>2</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80" name="Google Shape;80;p2"/>
          <p:cNvSpPr txBox="1"/>
          <p:nvPr/>
        </p:nvSpPr>
        <p:spPr>
          <a:xfrm>
            <a:off x="1867031" y="3383999"/>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panose="020B0604020202020204" charset="0"/>
                <a:ea typeface="Helvetica Neue"/>
                <a:cs typeface="Helvetica Neue"/>
                <a:sym typeface="Helvetica Neue"/>
              </a:rPr>
              <a:t>Eigenschaften von Intrapreneur</a:t>
            </a:r>
            <a:r>
              <a:rPr lang="es-ES" sz="2400" b="1" dirty="0">
                <a:solidFill>
                  <a:schemeClr val="dk1"/>
                </a:solidFill>
                <a:latin typeface="Helvetica Neue" panose="020B0604020202020204" charset="0"/>
                <a:ea typeface="Helvetica Neue"/>
                <a:cs typeface="Helvetica Neue"/>
                <a:sym typeface="Helvetica Neue"/>
              </a:rPr>
              <a:t>*innen</a:t>
            </a:r>
            <a:r>
              <a:rPr lang="es-ES" sz="2400" b="1" i="0" u="none" strike="noStrike" cap="none" dirty="0">
                <a:solidFill>
                  <a:schemeClr val="dk1"/>
                </a:solidFill>
                <a:latin typeface="Helvetica Neue" panose="020B0604020202020204" charset="0"/>
                <a:ea typeface="Helvetica Neue"/>
                <a:cs typeface="Helvetica Neue"/>
                <a:sym typeface="Helvetica Neue"/>
              </a:rPr>
              <a:t> und Vorteile unternehmerischen Verhaltens</a:t>
            </a:r>
            <a:endParaRPr sz="1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81" name="Google Shape;81;p2"/>
          <p:cNvSpPr txBox="1"/>
          <p:nvPr/>
        </p:nvSpPr>
        <p:spPr>
          <a:xfrm>
            <a:off x="1944000" y="7452000"/>
            <a:ext cx="5580000" cy="1440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panose="020B0604020202020204" charset="0"/>
                <a:ea typeface="Helvetica Neue"/>
                <a:cs typeface="Helvetica Neue"/>
                <a:sym typeface="Helvetica Neue"/>
              </a:rPr>
              <a:t>Stärkung des Selbstbewusstseins für die Entwicklung von unternehmerischem Verhalten</a:t>
            </a:r>
            <a:endParaRPr sz="1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82" name="Google Shape;82;p2"/>
          <p:cNvSpPr txBox="1"/>
          <p:nvPr/>
        </p:nvSpPr>
        <p:spPr>
          <a:xfrm>
            <a:off x="1944000" y="5184000"/>
            <a:ext cx="5580000" cy="1908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panose="020B0604020202020204" charset="0"/>
                <a:ea typeface="Helvetica Neue"/>
                <a:cs typeface="Helvetica Neue"/>
                <a:sym typeface="Helvetica Neue"/>
              </a:rPr>
              <a:t>Stärkung der Achtsamkeit für die Entwicklung von Intrapreneur*innen</a:t>
            </a:r>
            <a:endParaRPr sz="14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83" name="Google Shape;83;p2"/>
          <p:cNvSpPr txBox="1"/>
          <p:nvPr/>
        </p:nvSpPr>
        <p:spPr>
          <a:xfrm>
            <a:off x="8027999" y="3383999"/>
            <a:ext cx="9195475" cy="1440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panose="020B0604020202020204" charset="0"/>
                <a:ea typeface="Helvetica Neue"/>
                <a:cs typeface="Helvetica Neue"/>
                <a:sym typeface="Helvetica Neue"/>
              </a:rPr>
              <a:t>1.1 Individuelle Eigenschaften von Intrapreneur</a:t>
            </a:r>
            <a:r>
              <a:rPr lang="es-ES" sz="2400" dirty="0">
                <a:latin typeface="Helvetica Neue" panose="020B0604020202020204" charset="0"/>
                <a:ea typeface="Helvetica Neue"/>
                <a:cs typeface="Helvetica Neue"/>
                <a:sym typeface="Helvetica Neue"/>
              </a:rPr>
              <a:t>*innen</a:t>
            </a:r>
            <a:endParaRPr sz="2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panose="020B0604020202020204" charset="0"/>
                <a:ea typeface="Helvetica Neue"/>
                <a:cs typeface="Helvetica Neue"/>
                <a:sym typeface="Helvetica Neue"/>
              </a:rPr>
              <a:t>1.2 Persönlichkeitsentwicklung als Voraussetzung</a:t>
            </a:r>
            <a:endParaRPr sz="2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panose="020B0604020202020204" charset="0"/>
                <a:ea typeface="Helvetica Neue"/>
                <a:cs typeface="Helvetica Neue"/>
                <a:sym typeface="Helvetica Neue"/>
              </a:rPr>
              <a:t>1.3 </a:t>
            </a:r>
            <a:r>
              <a:rPr lang="es-ES" sz="2400" b="0" i="0" u="none" strike="noStrike" cap="none" dirty="0">
                <a:solidFill>
                  <a:schemeClr val="dk1"/>
                </a:solidFill>
                <a:latin typeface="Helvetica Neue" panose="020B0604020202020204" charset="0"/>
                <a:ea typeface="Helvetica Neue"/>
                <a:cs typeface="Helvetica Neue"/>
                <a:sym typeface="Helvetica Neue"/>
              </a:rPr>
              <a:t>Vorteile unternehmerischen Verhaltens für Mitarbeitende</a:t>
            </a:r>
            <a:endParaRPr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84" name="Google Shape;84;p2"/>
          <p:cNvSpPr/>
          <p:nvPr/>
        </p:nvSpPr>
        <p:spPr>
          <a:xfrm>
            <a:off x="7668000" y="3384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Helvetica Neue"/>
              <a:cs typeface="Helvetica Neue"/>
              <a:sym typeface="Helvetica Neue"/>
            </a:endParaRPr>
          </a:p>
        </p:txBody>
      </p:sp>
      <p:sp>
        <p:nvSpPr>
          <p:cNvPr id="85" name="Google Shape;85;p2"/>
          <p:cNvSpPr/>
          <p:nvPr/>
        </p:nvSpPr>
        <p:spPr>
          <a:xfrm>
            <a:off x="7668000" y="5184000"/>
            <a:ext cx="180000" cy="1908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Helvetica Neue"/>
              <a:cs typeface="Helvetica Neue"/>
              <a:sym typeface="Helvetica Neue"/>
            </a:endParaRPr>
          </a:p>
        </p:txBody>
      </p:sp>
      <p:sp>
        <p:nvSpPr>
          <p:cNvPr id="86" name="Google Shape;86;p2"/>
          <p:cNvSpPr/>
          <p:nvPr/>
        </p:nvSpPr>
        <p:spPr>
          <a:xfrm>
            <a:off x="7668000" y="7452000"/>
            <a:ext cx="180000" cy="1440000"/>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Helvetica Neue" panose="020B0604020202020204" charset="0"/>
              <a:ea typeface="Helvetica Neue"/>
              <a:cs typeface="Helvetica Neue"/>
              <a:sym typeface="Helvetica Neue"/>
            </a:endParaRPr>
          </a:p>
        </p:txBody>
      </p:sp>
      <p:sp>
        <p:nvSpPr>
          <p:cNvPr id="87" name="Google Shape;87;p2"/>
          <p:cNvSpPr txBox="1"/>
          <p:nvPr/>
        </p:nvSpPr>
        <p:spPr>
          <a:xfrm>
            <a:off x="8028000" y="7451999"/>
            <a:ext cx="8640000" cy="1440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3.1 Definitionen und Merkmale</a:t>
            </a:r>
            <a:endParaRPr sz="1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3.2 Entwicklungsphasen</a:t>
            </a:r>
            <a:endParaRPr sz="1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3.3 Integration in das tägliche Leben und die Arbeit</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88" name="Google Shape;88;p2"/>
          <p:cNvSpPr txBox="1"/>
          <p:nvPr/>
        </p:nvSpPr>
        <p:spPr>
          <a:xfrm>
            <a:off x="8028000" y="5183999"/>
            <a:ext cx="8640000" cy="1908000"/>
          </a:xfrm>
          <a:prstGeom prst="rect">
            <a:avLst/>
          </a:prstGeom>
          <a:noFill/>
          <a:ln>
            <a:noFill/>
          </a:ln>
        </p:spPr>
        <p:txBody>
          <a:bodyPr spcFirstLastPara="1" wrap="square" lIns="91425" tIns="0" rIns="91425" bIns="0" anchor="ctr" anchorCtr="0">
            <a:noAutofit/>
          </a:bodyPr>
          <a:lstStyle/>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2.1 Definition</a:t>
            </a:r>
            <a:endParaRPr sz="1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2.2 Effekte</a:t>
            </a:r>
            <a:endParaRPr sz="1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2.3 Entwicklung und Anwendung</a:t>
            </a:r>
            <a:endParaRPr sz="14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l" rtl="0">
              <a:lnSpc>
                <a:spcPct val="125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2.4 Integration in das tägliche Leben und die Arbeit</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3"/>
          <p:cNvSpPr txBox="1"/>
          <p:nvPr/>
        </p:nvSpPr>
        <p:spPr>
          <a:xfrm>
            <a:off x="14040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Bei welchen Themen wirst du oft von deinen Kolleg*innen um Hilfe gefragt?</a:t>
            </a:r>
            <a:endParaRPr sz="1400" b="0" i="0" u="none" strike="noStrike" cap="none" dirty="0">
              <a:solidFill>
                <a:srgbClr val="000000"/>
              </a:solidFill>
              <a:latin typeface="Helvetica Neue"/>
              <a:ea typeface="Helvetica Neue"/>
              <a:cs typeface="Helvetica Neue"/>
              <a:sym typeface="Helvetica Neue"/>
            </a:endParaRPr>
          </a:p>
        </p:txBody>
      </p:sp>
      <p:sp>
        <p:nvSpPr>
          <p:cNvPr id="352" name="Google Shape;352;p33"/>
          <p:cNvSpPr txBox="1"/>
          <p:nvPr/>
        </p:nvSpPr>
        <p:spPr>
          <a:xfrm>
            <a:off x="10872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In welchen Momenten warst du besonders stolz auf dich und warum?</a:t>
            </a:r>
            <a:endParaRPr sz="1400" b="0" i="0" u="none" strike="noStrike" cap="none" dirty="0">
              <a:solidFill>
                <a:srgbClr val="000000"/>
              </a:solidFill>
              <a:latin typeface="Helvetica Neue"/>
              <a:ea typeface="Helvetica Neue"/>
              <a:cs typeface="Helvetica Neue"/>
              <a:sym typeface="Helvetica Neue"/>
            </a:endParaRPr>
          </a:p>
        </p:txBody>
      </p:sp>
      <p:sp>
        <p:nvSpPr>
          <p:cNvPr id="353" name="Google Shape;353;p33"/>
          <p:cNvSpPr txBox="1"/>
          <p:nvPr/>
        </p:nvSpPr>
        <p:spPr>
          <a:xfrm>
            <a:off x="7704000" y="5283296"/>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Erinnerst du dich an </a:t>
            </a:r>
            <a:r>
              <a:rPr lang="es-ES" sz="2400" dirty="0">
                <a:latin typeface="Helvetica Neue"/>
                <a:ea typeface="Helvetica Neue"/>
                <a:cs typeface="Helvetica Neue"/>
                <a:sym typeface="Helvetica Neue"/>
              </a:rPr>
              <a:t>Ereignisse,</a:t>
            </a:r>
            <a:r>
              <a:rPr lang="es-ES" sz="2400" b="0" i="0" u="none" strike="noStrike" cap="none" dirty="0">
                <a:solidFill>
                  <a:srgbClr val="000000"/>
                </a:solidFill>
                <a:latin typeface="Helvetica Neue"/>
                <a:ea typeface="Helvetica Neue"/>
                <a:cs typeface="Helvetica Neue"/>
                <a:sym typeface="Helvetica Neue"/>
              </a:rPr>
              <a:t> bei de-nen du trotz Unge-wissheit, Rück-schlägen und vorü-bergehenden Miss-erfolgen den Lauf der Dinge beeinflus-st hast?</a:t>
            </a:r>
            <a:endParaRPr sz="1400" b="0" i="0" u="none" strike="noStrike" cap="none" dirty="0">
              <a:solidFill>
                <a:srgbClr val="000000"/>
              </a:solidFill>
              <a:latin typeface="Helvetica Neue"/>
              <a:ea typeface="Helvetica Neue"/>
              <a:cs typeface="Helvetica Neue"/>
              <a:sym typeface="Helvetica Neue"/>
            </a:endParaRPr>
          </a:p>
        </p:txBody>
      </p:sp>
      <p:sp>
        <p:nvSpPr>
          <p:cNvPr id="354" name="Google Shape;354;p33"/>
          <p:cNvSpPr/>
          <p:nvPr/>
        </p:nvSpPr>
        <p:spPr>
          <a:xfrm>
            <a:off x="14004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5.</a:t>
            </a:r>
            <a:endParaRPr sz="1400" b="0" i="0" u="none" strike="noStrike" cap="none">
              <a:solidFill>
                <a:srgbClr val="000000"/>
              </a:solidFill>
              <a:latin typeface="Helvetica Neue"/>
              <a:ea typeface="Helvetica Neue"/>
              <a:cs typeface="Helvetica Neue"/>
              <a:sym typeface="Helvetica Neue"/>
            </a:endParaRPr>
          </a:p>
        </p:txBody>
      </p:sp>
      <p:sp>
        <p:nvSpPr>
          <p:cNvPr id="355" name="Google Shape;355;p33"/>
          <p:cNvSpPr/>
          <p:nvPr/>
        </p:nvSpPr>
        <p:spPr>
          <a:xfrm>
            <a:off x="10836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4.</a:t>
            </a:r>
            <a:endParaRPr sz="1400" b="0" i="0" u="none" strike="noStrike" cap="none">
              <a:solidFill>
                <a:srgbClr val="000000"/>
              </a:solidFill>
              <a:latin typeface="Helvetica Neue"/>
              <a:ea typeface="Helvetica Neue"/>
              <a:cs typeface="Helvetica Neue"/>
              <a:sym typeface="Helvetica Neue"/>
            </a:endParaRPr>
          </a:p>
        </p:txBody>
      </p:sp>
      <p:sp>
        <p:nvSpPr>
          <p:cNvPr id="356" name="Google Shape;356;p33"/>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3.</a:t>
            </a:r>
            <a:endParaRPr sz="1400" b="0" i="0" u="none" strike="noStrike" cap="none">
              <a:solidFill>
                <a:srgbClr val="000000"/>
              </a:solidFill>
              <a:latin typeface="Helvetica Neue"/>
              <a:ea typeface="Helvetica Neue"/>
              <a:cs typeface="Helvetica Neue"/>
              <a:sym typeface="Helvetica Neue"/>
            </a:endParaRPr>
          </a:p>
        </p:txBody>
      </p:sp>
      <p:sp>
        <p:nvSpPr>
          <p:cNvPr id="357" name="Google Shape;357;p33"/>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Welche individuellen und gruppenbezogenen Stärken und Schwächen hast du?</a:t>
            </a:r>
            <a:endParaRPr sz="1400" b="0" i="0" u="none" strike="noStrike" cap="none" dirty="0">
              <a:solidFill>
                <a:srgbClr val="000000"/>
              </a:solidFill>
              <a:latin typeface="Helvetica Neue"/>
              <a:ea typeface="Helvetica Neue"/>
              <a:cs typeface="Helvetica Neue"/>
              <a:sym typeface="Helvetica Neue"/>
            </a:endParaRPr>
          </a:p>
        </p:txBody>
      </p:sp>
      <p:sp>
        <p:nvSpPr>
          <p:cNvPr id="358" name="Google Shape;358;p33"/>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2.</a:t>
            </a:r>
            <a:endParaRPr sz="1400" b="0" i="0" u="none" strike="noStrike" cap="none">
              <a:solidFill>
                <a:srgbClr val="000000"/>
              </a:solidFill>
              <a:latin typeface="Helvetica Neue"/>
              <a:ea typeface="Helvetica Neue"/>
              <a:cs typeface="Helvetica Neue"/>
              <a:sym typeface="Helvetica Neue"/>
            </a:endParaRPr>
          </a:p>
        </p:txBody>
      </p:sp>
      <p:sp>
        <p:nvSpPr>
          <p:cNvPr id="359" name="Google Shape;359;p33"/>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Welche Bedürfnisse, Hoffnungen und Wünsche hast du kurz-, mittel- und langfristig?</a:t>
            </a:r>
            <a:endParaRPr sz="1400" b="0" i="0" u="none" strike="noStrike" cap="none" dirty="0">
              <a:solidFill>
                <a:srgbClr val="000000"/>
              </a:solidFill>
              <a:latin typeface="Helvetica Neue"/>
              <a:ea typeface="Helvetica Neue"/>
              <a:cs typeface="Helvetica Neue"/>
              <a:sym typeface="Helvetica Neue"/>
            </a:endParaRPr>
          </a:p>
        </p:txBody>
      </p:sp>
      <p:sp>
        <p:nvSpPr>
          <p:cNvPr id="360" name="Google Shape;360;p33"/>
          <p:cNvSpPr txBox="1"/>
          <p:nvPr/>
        </p:nvSpPr>
        <p:spPr>
          <a:xfrm>
            <a:off x="1296000" y="3384000"/>
            <a:ext cx="1529787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a:ea typeface="Helvetica Neue"/>
                <a:cs typeface="Helvetica Neue"/>
                <a:sym typeface="Helvetica Neue"/>
              </a:rPr>
              <a:t>Reflektiere deine Stärken und Schwächen</a:t>
            </a:r>
            <a:endParaRPr sz="2400" b="0" i="0" u="none" strike="noStrike" cap="none" dirty="0">
              <a:solidFill>
                <a:schemeClr val="dk1"/>
              </a:solidFill>
              <a:latin typeface="Helvetica Neue"/>
              <a:ea typeface="Helvetica Neue"/>
              <a:cs typeface="Helvetica Neue"/>
              <a:sym typeface="Helvetica Neue"/>
            </a:endParaRPr>
          </a:p>
        </p:txBody>
      </p:sp>
      <p:sp>
        <p:nvSpPr>
          <p:cNvPr id="361" name="Google Shape;361;p3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3.2 Entwicklungsphasen (1)</a:t>
            </a:r>
            <a:endParaRPr sz="1400" b="0" i="0" u="none" strike="noStrike" cap="none" dirty="0">
              <a:solidFill>
                <a:srgbClr val="000000"/>
              </a:solidFill>
              <a:latin typeface="Helvetica Neue"/>
              <a:ea typeface="Helvetica Neue"/>
              <a:cs typeface="Helvetica Neue"/>
              <a:sym typeface="Helvetica Neue"/>
            </a:endParaRPr>
          </a:p>
        </p:txBody>
      </p:sp>
      <p:sp>
        <p:nvSpPr>
          <p:cNvPr id="362" name="Google Shape;362;p3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63" name="Google Shape;363;p3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64" name="Google Shape;364;p3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1" i="0" u="none" strike="noStrike" cap="none" dirty="0">
                <a:solidFill>
                  <a:schemeClr val="lt1"/>
                </a:solidFill>
                <a:latin typeface="Helvetica Neue"/>
                <a:ea typeface="Helvetica Neue"/>
                <a:cs typeface="Helvetica Neue"/>
                <a:sym typeface="Helvetica Neue"/>
              </a:rPr>
              <a:t>Reflektions-phase</a:t>
            </a:r>
            <a:endParaRPr dirty="0">
              <a:latin typeface="Helvetica Neue" panose="020B0604020202020204" charset="0"/>
            </a:endParaRPr>
          </a:p>
        </p:txBody>
      </p:sp>
      <p:sp>
        <p:nvSpPr>
          <p:cNvPr id="365" name="Google Shape;365;p3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66" name="Google Shape;366;p3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0" i="0" u="none" strike="noStrike" cap="none">
                <a:solidFill>
                  <a:schemeClr val="lt1"/>
                </a:solidFill>
                <a:latin typeface="Helvetica Neue"/>
                <a:ea typeface="Helvetica Neue"/>
                <a:cs typeface="Helvetica Neue"/>
                <a:sym typeface="Helvetica Neue"/>
              </a:rPr>
              <a:t>Bestimmte Situationen</a:t>
            </a:r>
            <a:endParaRPr sz="2400" b="0" i="0" u="none" strike="noStrike" cap="none">
              <a:solidFill>
                <a:schemeClr val="lt1"/>
              </a:solidFill>
              <a:latin typeface="Helvetica Neue"/>
              <a:ea typeface="Helvetica Neue"/>
              <a:cs typeface="Helvetica Neue"/>
              <a:sym typeface="Helvetica Neue"/>
            </a:endParaRPr>
          </a:p>
        </p:txBody>
      </p:sp>
      <p:sp>
        <p:nvSpPr>
          <p:cNvPr id="367" name="Google Shape;367;p3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68" name="Google Shape;368;p33"/>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lt1"/>
                </a:solidFill>
                <a:latin typeface="Helvetica Neue"/>
                <a:ea typeface="Helvetica Neue"/>
                <a:cs typeface="Helvetica Neue"/>
                <a:sym typeface="Helvetica Neue"/>
              </a:rPr>
              <a:t>Mehr Selbst-bewusstsein erlangen</a:t>
            </a:r>
            <a:endParaRPr sz="2400" b="0" i="0" u="none" strike="noStrike" cap="none">
              <a:solidFill>
                <a:schemeClr val="lt1"/>
              </a:solidFill>
              <a:latin typeface="Helvetica Neue"/>
              <a:ea typeface="Helvetica Neue"/>
              <a:cs typeface="Helvetica Neue"/>
              <a:sym typeface="Helvetica Neue"/>
            </a:endParaRPr>
          </a:p>
        </p:txBody>
      </p:sp>
      <p:sp>
        <p:nvSpPr>
          <p:cNvPr id="369" name="Google Shape;369;p3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Helvetica Neue"/>
              <a:ea typeface="Helvetica Neue"/>
              <a:cs typeface="Helvetica Neue"/>
              <a:sym typeface="Helvetica Neue"/>
            </a:endParaRPr>
          </a:p>
        </p:txBody>
      </p:sp>
      <p:sp>
        <p:nvSpPr>
          <p:cNvPr id="370" name="Google Shape;370;p3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sp>
        <p:nvSpPr>
          <p:cNvPr id="371" name="Google Shape;371;p33"/>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1.</a:t>
            </a:r>
            <a:endParaRPr sz="1400" b="0" i="0" u="none" strike="noStrike" cap="none">
              <a:solidFill>
                <a:srgbClr val="000000"/>
              </a:solidFill>
              <a:latin typeface="Helvetica Neue"/>
              <a:ea typeface="Helvetica Neue"/>
              <a:cs typeface="Helvetica Neue"/>
              <a:sym typeface="Helvetica Neue"/>
            </a:endParaRPr>
          </a:p>
        </p:txBody>
      </p:sp>
      <p:pic>
        <p:nvPicPr>
          <p:cNvPr id="372" name="Google Shape;372;p33" descr="Volltreffer Silhouette"/>
          <p:cNvPicPr preferRelativeResize="0"/>
          <p:nvPr/>
        </p:nvPicPr>
        <p:blipFill rotWithShape="1">
          <a:blip r:embed="rId3">
            <a:alphaModFix/>
          </a:blip>
          <a:srcRect/>
          <a:stretch/>
        </p:blipFill>
        <p:spPr>
          <a:xfrm>
            <a:off x="2448000" y="4356000"/>
            <a:ext cx="914400" cy="914400"/>
          </a:xfrm>
          <a:prstGeom prst="rect">
            <a:avLst/>
          </a:prstGeom>
          <a:noFill/>
          <a:ln>
            <a:noFill/>
          </a:ln>
        </p:spPr>
      </p:pic>
      <p:pic>
        <p:nvPicPr>
          <p:cNvPr id="373" name="Google Shape;373;p33" descr="Bodybuilder Silhouette"/>
          <p:cNvPicPr preferRelativeResize="0"/>
          <p:nvPr/>
        </p:nvPicPr>
        <p:blipFill rotWithShape="1">
          <a:blip r:embed="rId4">
            <a:alphaModFix/>
          </a:blip>
          <a:srcRect/>
          <a:stretch/>
        </p:blipFill>
        <p:spPr>
          <a:xfrm>
            <a:off x="5544000" y="4356000"/>
            <a:ext cx="914400" cy="914400"/>
          </a:xfrm>
          <a:prstGeom prst="rect">
            <a:avLst/>
          </a:prstGeom>
          <a:noFill/>
          <a:ln>
            <a:noFill/>
          </a:ln>
        </p:spPr>
      </p:pic>
      <p:pic>
        <p:nvPicPr>
          <p:cNvPr id="374" name="Google Shape;374;p33" descr="Ambition Silhouette"/>
          <p:cNvPicPr preferRelativeResize="0"/>
          <p:nvPr/>
        </p:nvPicPr>
        <p:blipFill rotWithShape="1">
          <a:blip r:embed="rId5">
            <a:alphaModFix/>
          </a:blip>
          <a:srcRect/>
          <a:stretch/>
        </p:blipFill>
        <p:spPr>
          <a:xfrm>
            <a:off x="8712000" y="4356000"/>
            <a:ext cx="914400" cy="914400"/>
          </a:xfrm>
          <a:prstGeom prst="rect">
            <a:avLst/>
          </a:prstGeom>
          <a:noFill/>
          <a:ln>
            <a:noFill/>
          </a:ln>
        </p:spPr>
      </p:pic>
      <p:pic>
        <p:nvPicPr>
          <p:cNvPr id="375" name="Google Shape;375;p33" descr="Sanduhr 30% Silhouette"/>
          <p:cNvPicPr preferRelativeResize="0"/>
          <p:nvPr/>
        </p:nvPicPr>
        <p:blipFill rotWithShape="1">
          <a:blip r:embed="rId6">
            <a:alphaModFix/>
          </a:blip>
          <a:srcRect/>
          <a:stretch/>
        </p:blipFill>
        <p:spPr>
          <a:xfrm>
            <a:off x="12024000" y="4464000"/>
            <a:ext cx="645999" cy="645999"/>
          </a:xfrm>
          <a:prstGeom prst="rect">
            <a:avLst/>
          </a:prstGeom>
          <a:noFill/>
          <a:ln>
            <a:noFill/>
          </a:ln>
        </p:spPr>
      </p:pic>
      <p:pic>
        <p:nvPicPr>
          <p:cNvPr id="376" name="Google Shape;376;p33" descr="Fragen Silhouette"/>
          <p:cNvPicPr preferRelativeResize="0"/>
          <p:nvPr/>
        </p:nvPicPr>
        <p:blipFill rotWithShape="1">
          <a:blip r:embed="rId7">
            <a:alphaModFix/>
          </a:blip>
          <a:srcRect/>
          <a:stretch/>
        </p:blipFill>
        <p:spPr>
          <a:xfrm>
            <a:off x="15120000" y="4356000"/>
            <a:ext cx="914400" cy="914400"/>
          </a:xfrm>
          <a:prstGeom prst="rect">
            <a:avLst/>
          </a:prstGeom>
          <a:noFill/>
          <a:ln>
            <a:noFill/>
          </a:ln>
        </p:spPr>
      </p:pic>
      <p:sp>
        <p:nvSpPr>
          <p:cNvPr id="377" name="Google Shape;377;p33"/>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2</a:t>
            </a:r>
            <a:endParaRPr sz="1200" b="0" i="0" u="none" strike="noStrike" cap="none">
              <a:solidFill>
                <a:srgbClr val="000000"/>
              </a:solidFill>
              <a:latin typeface="Helvetica Neue"/>
              <a:ea typeface="Helvetica Neue"/>
              <a:cs typeface="Helvetica Neue"/>
              <a:sym typeface="Helvetica Neue"/>
            </a:endParaRPr>
          </a:p>
        </p:txBody>
      </p:sp>
      <p:sp>
        <p:nvSpPr>
          <p:cNvPr id="378" name="Google Shape;378;p3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3. Selbstbewusstsein</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4"/>
          <p:cNvSpPr txBox="1"/>
          <p:nvPr/>
        </p:nvSpPr>
        <p:spPr>
          <a:xfrm>
            <a:off x="7704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Über welches Thema kannst du 30 Minuten ohne Vorbereitung sprechen?</a:t>
            </a:r>
            <a:endParaRPr sz="1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Helvetica Neue"/>
              <a:ea typeface="Helvetica Neue"/>
              <a:cs typeface="Helvetica Neue"/>
              <a:sym typeface="Helvetica Neue"/>
            </a:endParaRPr>
          </a:p>
        </p:txBody>
      </p:sp>
      <p:sp>
        <p:nvSpPr>
          <p:cNvPr id="384" name="Google Shape;384;p34"/>
          <p:cNvSpPr/>
          <p:nvPr/>
        </p:nvSpPr>
        <p:spPr>
          <a:xfrm>
            <a:off x="7668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8.</a:t>
            </a:r>
            <a:endParaRPr sz="1400" b="0" i="0" u="none" strike="noStrike" cap="none">
              <a:solidFill>
                <a:srgbClr val="000000"/>
              </a:solidFill>
              <a:latin typeface="Helvetica Neue"/>
              <a:ea typeface="Helvetica Neue"/>
              <a:cs typeface="Helvetica Neue"/>
              <a:sym typeface="Helvetica Neue"/>
            </a:endParaRPr>
          </a:p>
        </p:txBody>
      </p:sp>
      <p:sp>
        <p:nvSpPr>
          <p:cNvPr id="385" name="Google Shape;385;p34"/>
          <p:cNvSpPr txBox="1"/>
          <p:nvPr/>
        </p:nvSpPr>
        <p:spPr>
          <a:xfrm>
            <a:off x="4536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Was schätzen Freunde an dir?</a:t>
            </a:r>
            <a:endParaRPr sz="2400" b="0" i="0" u="none" strike="noStrike" cap="none" dirty="0">
              <a:solidFill>
                <a:srgbClr val="000000"/>
              </a:solidFill>
              <a:latin typeface="Helvetica Neue"/>
              <a:ea typeface="Helvetica Neue"/>
              <a:cs typeface="Helvetica Neue"/>
              <a:sym typeface="Helvetica Neue"/>
            </a:endParaRPr>
          </a:p>
        </p:txBody>
      </p:sp>
      <p:sp>
        <p:nvSpPr>
          <p:cNvPr id="386" name="Google Shape;386;p34"/>
          <p:cNvSpPr/>
          <p:nvPr/>
        </p:nvSpPr>
        <p:spPr>
          <a:xfrm>
            <a:off x="4500000"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7.</a:t>
            </a:r>
            <a:endParaRPr sz="1400" b="0" i="0" u="none" strike="noStrike" cap="none">
              <a:solidFill>
                <a:srgbClr val="000000"/>
              </a:solidFill>
              <a:latin typeface="Helvetica Neue"/>
              <a:ea typeface="Helvetica Neue"/>
              <a:cs typeface="Helvetica Neue"/>
              <a:sym typeface="Helvetica Neue"/>
            </a:endParaRPr>
          </a:p>
        </p:txBody>
      </p:sp>
      <p:sp>
        <p:nvSpPr>
          <p:cNvPr id="387" name="Google Shape;387;p34"/>
          <p:cNvSpPr txBox="1"/>
          <p:nvPr/>
        </p:nvSpPr>
        <p:spPr>
          <a:xfrm>
            <a:off x="1368000" y="5256000"/>
            <a:ext cx="2988000" cy="3420000"/>
          </a:xfrm>
          <a:prstGeom prst="rect">
            <a:avLst/>
          </a:prstGeom>
          <a:solidFill>
            <a:schemeClr val="lt1"/>
          </a:solidFill>
          <a:ln w="9525" cap="flat" cmpd="sng">
            <a:solidFill>
              <a:srgbClr val="AED633"/>
            </a:solidFill>
            <a:prstDash val="solid"/>
            <a:round/>
            <a:headEnd type="none" w="sm" len="sm"/>
            <a:tailEnd type="none" w="sm" len="sm"/>
          </a:ln>
        </p:spPr>
        <p:txBody>
          <a:bodyPr spcFirstLastPara="1" wrap="square" lIns="91425" tIns="14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rgbClr val="000000"/>
                </a:solidFill>
                <a:latin typeface="Helvetica Neue"/>
                <a:ea typeface="Helvetica Neue"/>
                <a:cs typeface="Helvetica Neue"/>
                <a:sym typeface="Helvetica Neue"/>
              </a:rPr>
              <a:t>Worauf bist </a:t>
            </a:r>
            <a:r>
              <a:rPr lang="es-ES" sz="2400" dirty="0">
                <a:latin typeface="Helvetica Neue"/>
                <a:ea typeface="Helvetica Neue"/>
                <a:cs typeface="Helvetica Neue"/>
                <a:sym typeface="Helvetica Neue"/>
              </a:rPr>
              <a:t>du stolz in deinem</a:t>
            </a:r>
            <a:r>
              <a:rPr lang="es-ES" sz="2400" b="0" i="0" u="none" strike="noStrike" cap="none" dirty="0">
                <a:solidFill>
                  <a:srgbClr val="000000"/>
                </a:solidFill>
                <a:latin typeface="Helvetica Neue"/>
                <a:ea typeface="Helvetica Neue"/>
                <a:cs typeface="Helvetica Neue"/>
                <a:sym typeface="Helvetica Neue"/>
              </a:rPr>
              <a:t> Leben ?</a:t>
            </a:r>
            <a:endParaRPr sz="1400" b="0" i="0" u="none" strike="noStrike" cap="none" dirty="0">
              <a:solidFill>
                <a:srgbClr val="000000"/>
              </a:solidFill>
              <a:latin typeface="Helvetica Neue"/>
              <a:ea typeface="Helvetica Neue"/>
              <a:cs typeface="Helvetica Neue"/>
              <a:sym typeface="Helvetica Neue"/>
            </a:endParaRPr>
          </a:p>
        </p:txBody>
      </p:sp>
      <p:sp>
        <p:nvSpPr>
          <p:cNvPr id="388" name="Google Shape;388;p34"/>
          <p:cNvSpPr/>
          <p:nvPr/>
        </p:nvSpPr>
        <p:spPr>
          <a:xfrm>
            <a:off x="1331999" y="4320000"/>
            <a:ext cx="3060000" cy="972000"/>
          </a:xfrm>
          <a:prstGeom prst="roundRect">
            <a:avLst>
              <a:gd name="adj" fmla="val 16667"/>
            </a:avLst>
          </a:prstGeom>
          <a:solidFill>
            <a:srgbClr val="4D94B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1" i="0" u="none" strike="noStrike" cap="none">
                <a:solidFill>
                  <a:schemeClr val="lt1"/>
                </a:solidFill>
                <a:latin typeface="Helvetica Neue"/>
                <a:ea typeface="Helvetica Neue"/>
                <a:cs typeface="Helvetica Neue"/>
                <a:sym typeface="Helvetica Neue"/>
              </a:rPr>
              <a:t>6.</a:t>
            </a:r>
            <a:endParaRPr sz="1400" b="0" i="0" u="none" strike="noStrike" cap="none">
              <a:solidFill>
                <a:srgbClr val="000000"/>
              </a:solidFill>
              <a:latin typeface="Helvetica Neue"/>
              <a:ea typeface="Helvetica Neue"/>
              <a:cs typeface="Helvetica Neue"/>
              <a:sym typeface="Helvetica Neue"/>
            </a:endParaRPr>
          </a:p>
        </p:txBody>
      </p:sp>
      <p:sp>
        <p:nvSpPr>
          <p:cNvPr id="389" name="Google Shape;389;p34"/>
          <p:cNvSpPr/>
          <p:nvPr/>
        </p:nvSpPr>
        <p:spPr>
          <a:xfrm>
            <a:off x="10984202" y="5689178"/>
            <a:ext cx="6447289" cy="3420000"/>
          </a:xfrm>
          <a:prstGeom prst="cloudCallout">
            <a:avLst>
              <a:gd name="adj1" fmla="val -50717"/>
              <a:gd name="adj2" fmla="val -67427"/>
            </a:avLst>
          </a:prstGeom>
          <a:solidFill>
            <a:srgbClr val="AED633">
              <a:alpha val="29803"/>
            </a:srgbClr>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a:ea typeface="Helvetica Neue"/>
              <a:cs typeface="Helvetica Neue"/>
              <a:sym typeface="Helvetica Neue"/>
            </a:endParaRPr>
          </a:p>
        </p:txBody>
      </p:sp>
      <p:pic>
        <p:nvPicPr>
          <p:cNvPr id="390" name="Google Shape;390;p34" descr="Folgen Silhouette"/>
          <p:cNvPicPr preferRelativeResize="0"/>
          <p:nvPr/>
        </p:nvPicPr>
        <p:blipFill rotWithShape="1">
          <a:blip r:embed="rId3">
            <a:alphaModFix/>
          </a:blip>
          <a:srcRect/>
          <a:stretch/>
        </p:blipFill>
        <p:spPr>
          <a:xfrm>
            <a:off x="5616000" y="4356000"/>
            <a:ext cx="838200" cy="838200"/>
          </a:xfrm>
          <a:prstGeom prst="rect">
            <a:avLst/>
          </a:prstGeom>
          <a:noFill/>
          <a:ln>
            <a:noFill/>
          </a:ln>
        </p:spPr>
      </p:pic>
      <p:pic>
        <p:nvPicPr>
          <p:cNvPr id="391" name="Google Shape;391;p34" descr="Dozent Silhouette"/>
          <p:cNvPicPr preferRelativeResize="0"/>
          <p:nvPr/>
        </p:nvPicPr>
        <p:blipFill rotWithShape="1">
          <a:blip r:embed="rId4">
            <a:alphaModFix/>
          </a:blip>
          <a:srcRect/>
          <a:stretch/>
        </p:blipFill>
        <p:spPr>
          <a:xfrm>
            <a:off x="8748000" y="4356000"/>
            <a:ext cx="767648" cy="767648"/>
          </a:xfrm>
          <a:prstGeom prst="rect">
            <a:avLst/>
          </a:prstGeom>
          <a:noFill/>
          <a:ln>
            <a:noFill/>
          </a:ln>
        </p:spPr>
      </p:pic>
      <p:pic>
        <p:nvPicPr>
          <p:cNvPr id="392" name="Google Shape;392;p34" descr="Abgeschlossen Silhouette"/>
          <p:cNvPicPr preferRelativeResize="0"/>
          <p:nvPr/>
        </p:nvPicPr>
        <p:blipFill rotWithShape="1">
          <a:blip r:embed="rId5">
            <a:alphaModFix/>
          </a:blip>
          <a:srcRect/>
          <a:stretch/>
        </p:blipFill>
        <p:spPr>
          <a:xfrm>
            <a:off x="2412000" y="4356000"/>
            <a:ext cx="914400" cy="914400"/>
          </a:xfrm>
          <a:prstGeom prst="rect">
            <a:avLst/>
          </a:prstGeom>
          <a:noFill/>
          <a:ln>
            <a:noFill/>
          </a:ln>
        </p:spPr>
      </p:pic>
      <p:sp>
        <p:nvSpPr>
          <p:cNvPr id="393" name="Google Shape;393;p34"/>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rgbClr val="AED633"/>
                </a:solidFill>
                <a:latin typeface="Helvetica Neue"/>
                <a:ea typeface="Helvetica Neue"/>
                <a:cs typeface="Helvetica Neue"/>
                <a:sym typeface="Helvetica Neue"/>
              </a:rPr>
              <a:t>3.2 Entwicklungsphasen (2)</a:t>
            </a:r>
            <a:endParaRPr sz="1400" b="0" i="0" u="none" strike="noStrike" cap="none">
              <a:solidFill>
                <a:srgbClr val="000000"/>
              </a:solidFill>
              <a:latin typeface="Helvetica Neue"/>
              <a:ea typeface="Helvetica Neue"/>
              <a:cs typeface="Helvetica Neue"/>
              <a:sym typeface="Helvetica Neue"/>
            </a:endParaRPr>
          </a:p>
        </p:txBody>
      </p:sp>
      <p:sp>
        <p:nvSpPr>
          <p:cNvPr id="394" name="Google Shape;394;p34"/>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95" name="Google Shape;395;p34"/>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96" name="Google Shape;396;p34"/>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1" i="0" u="none" strike="noStrike" cap="none" dirty="0">
                <a:solidFill>
                  <a:schemeClr val="lt1"/>
                </a:solidFill>
                <a:latin typeface="Helvetica Neue"/>
                <a:ea typeface="Helvetica Neue"/>
                <a:cs typeface="Helvetica Neue"/>
                <a:sym typeface="Helvetica Neue"/>
              </a:rPr>
              <a:t>Reflektions-phase</a:t>
            </a:r>
            <a:endParaRPr dirty="0">
              <a:latin typeface="Helvetica Neue" panose="020B0604020202020204" charset="0"/>
            </a:endParaRPr>
          </a:p>
        </p:txBody>
      </p:sp>
      <p:sp>
        <p:nvSpPr>
          <p:cNvPr id="397" name="Google Shape;397;p34"/>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398" name="Google Shape;398;p34"/>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0" i="0" u="none" strike="noStrike" cap="none">
                <a:solidFill>
                  <a:schemeClr val="lt1"/>
                </a:solidFill>
                <a:latin typeface="Helvetica Neue"/>
                <a:ea typeface="Helvetica Neue"/>
                <a:cs typeface="Helvetica Neue"/>
                <a:sym typeface="Helvetica Neue"/>
              </a:rPr>
              <a:t>Bestimmte Situationen</a:t>
            </a:r>
            <a:endParaRPr sz="2400" b="0" i="0" u="none" strike="noStrike" cap="none">
              <a:solidFill>
                <a:schemeClr val="lt1"/>
              </a:solidFill>
              <a:latin typeface="Helvetica Neue"/>
              <a:ea typeface="Helvetica Neue"/>
              <a:cs typeface="Helvetica Neue"/>
              <a:sym typeface="Helvetica Neue"/>
            </a:endParaRPr>
          </a:p>
        </p:txBody>
      </p:sp>
      <p:sp>
        <p:nvSpPr>
          <p:cNvPr id="399" name="Google Shape;399;p34"/>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a:ea typeface="Helvetica Neue"/>
              <a:cs typeface="Helvetica Neue"/>
              <a:sym typeface="Helvetica Neue"/>
            </a:endParaRPr>
          </a:p>
        </p:txBody>
      </p:sp>
      <p:sp>
        <p:nvSpPr>
          <p:cNvPr id="400" name="Google Shape;400;p34"/>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lt1"/>
                </a:solidFill>
                <a:latin typeface="Helvetica Neue"/>
                <a:ea typeface="Helvetica Neue"/>
                <a:cs typeface="Helvetica Neue"/>
                <a:sym typeface="Helvetica Neue"/>
              </a:rPr>
              <a:t>Mehr Selbst-bewusstsein erlangen</a:t>
            </a:r>
            <a:endParaRPr sz="2400" b="0" i="0" u="none" strike="noStrike" cap="none">
              <a:solidFill>
                <a:schemeClr val="lt1"/>
              </a:solidFill>
              <a:latin typeface="Helvetica Neue"/>
              <a:ea typeface="Helvetica Neue"/>
              <a:cs typeface="Helvetica Neue"/>
              <a:sym typeface="Helvetica Neue"/>
            </a:endParaRPr>
          </a:p>
        </p:txBody>
      </p:sp>
      <p:sp>
        <p:nvSpPr>
          <p:cNvPr id="401" name="Google Shape;401;p34"/>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Helvetica Neue"/>
              <a:ea typeface="Helvetica Neue"/>
              <a:cs typeface="Helvetica Neue"/>
              <a:sym typeface="Helvetica Neue"/>
            </a:endParaRPr>
          </a:p>
        </p:txBody>
      </p:sp>
      <p:sp>
        <p:nvSpPr>
          <p:cNvPr id="402" name="Google Shape;402;p34"/>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sp>
        <p:nvSpPr>
          <p:cNvPr id="403" name="Google Shape;403;p34"/>
          <p:cNvSpPr txBox="1"/>
          <p:nvPr/>
        </p:nvSpPr>
        <p:spPr>
          <a:xfrm>
            <a:off x="11714570" y="6455979"/>
            <a:ext cx="5158800" cy="193899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a:ea typeface="Helvetica Neue"/>
                <a:cs typeface="Helvetica Neue"/>
                <a:sym typeface="Helvetica Neue"/>
              </a:rPr>
              <a:t>Wenn dir nichts einfällt und du die anderen Teammitglieder gut kennst, kannst du die Übung auch für ein Teammitglied (zusätzlich) durchführen. Was sind die besonderen Eigenschaften der Person, was kann sie besonders gut usw.?</a:t>
            </a:r>
            <a:endParaRPr sz="1400" b="0" i="0" u="none" strike="noStrike" cap="none" dirty="0">
              <a:solidFill>
                <a:srgbClr val="000000"/>
              </a:solidFill>
              <a:latin typeface="Helvetica Neue"/>
              <a:ea typeface="Helvetica Neue"/>
              <a:cs typeface="Helvetica Neue"/>
              <a:sym typeface="Helvetica Neue"/>
            </a:endParaRPr>
          </a:p>
        </p:txBody>
      </p:sp>
      <p:sp>
        <p:nvSpPr>
          <p:cNvPr id="404" name="Google Shape;404;p34"/>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2</a:t>
            </a:r>
            <a:endParaRPr sz="1200" b="0" i="0" u="none" strike="noStrike" cap="none">
              <a:solidFill>
                <a:srgbClr val="000000"/>
              </a:solidFill>
              <a:latin typeface="Helvetica Neue"/>
              <a:ea typeface="Helvetica Neue"/>
              <a:cs typeface="Helvetica Neue"/>
              <a:sym typeface="Helvetica Neue"/>
            </a:endParaRPr>
          </a:p>
        </p:txBody>
      </p:sp>
      <p:sp>
        <p:nvSpPr>
          <p:cNvPr id="405" name="Google Shape;405;p34"/>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3. Selbstbewusstsein</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13"/>
          <p:cNvSpPr txBox="1"/>
          <p:nvPr/>
        </p:nvSpPr>
        <p:spPr>
          <a:xfrm>
            <a:off x="1295398" y="8928000"/>
            <a:ext cx="4068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panose="020B0604020202020204" charset="0"/>
                <a:ea typeface="Helvetica Neue"/>
                <a:cs typeface="Helvetica Neue"/>
                <a:sym typeface="Helvetica Neue"/>
              </a:rPr>
              <a:t>Quellennr.: 1</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411" name="Google Shape;411;p13"/>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3.2 Entwicklungsphasen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12" name="Google Shape;412;p13"/>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13" name="Google Shape;413;p13"/>
          <p:cNvSpPr/>
          <p:nvPr/>
        </p:nvSpPr>
        <p:spPr>
          <a:xfrm>
            <a:off x="10548002"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14" name="Google Shape;414;p13"/>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1" i="0" u="none" strike="noStrike" cap="none" dirty="0">
                <a:solidFill>
                  <a:schemeClr val="lt1"/>
                </a:solidFill>
                <a:latin typeface="Helvetica Neue" panose="020B0604020202020204" charset="0"/>
                <a:ea typeface="Helvetica Neue"/>
                <a:cs typeface="Helvetica Neue"/>
                <a:sym typeface="Helvetica Neue"/>
              </a:rPr>
              <a:t>Reflektions-phase</a:t>
            </a:r>
            <a:endParaRPr dirty="0">
              <a:latin typeface="Helvetica Neue" panose="020B0604020202020204" charset="0"/>
            </a:endParaRPr>
          </a:p>
        </p:txBody>
      </p:sp>
      <p:sp>
        <p:nvSpPr>
          <p:cNvPr id="415" name="Google Shape;415;p13"/>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16" name="Google Shape;416;p13"/>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0" i="0" u="none" strike="noStrike" cap="none">
                <a:solidFill>
                  <a:schemeClr val="lt1"/>
                </a:solidFill>
                <a:latin typeface="Helvetica Neue" panose="020B0604020202020204" charset="0"/>
                <a:ea typeface="Helvetica Neue"/>
                <a:cs typeface="Helvetica Neue"/>
                <a:sym typeface="Helvetica Neue"/>
              </a:rPr>
              <a:t>Bestimmte Situationen</a:t>
            </a: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17" name="Google Shape;417;p13"/>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18" name="Google Shape;418;p13"/>
          <p:cNvSpPr txBox="1"/>
          <p:nvPr/>
        </p:nvSpPr>
        <p:spPr>
          <a:xfrm>
            <a:off x="15956277" y="1597382"/>
            <a:ext cx="2033335"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lt1"/>
                </a:solidFill>
                <a:latin typeface="Helvetica Neue" panose="020B0604020202020204" charset="0"/>
                <a:ea typeface="Helvetica Neue"/>
                <a:cs typeface="Helvetica Neue"/>
                <a:sym typeface="Helvetica Neue"/>
              </a:rPr>
              <a:t>Mehr Selbst-bewusstsein erlangen</a:t>
            </a: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19" name="Google Shape;419;p13"/>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20" name="Google Shape;420;p13"/>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panose="020B0604020202020204" charset="0"/>
              <a:ea typeface="Helvetica Neue"/>
              <a:cs typeface="Helvetica Neue"/>
              <a:sym typeface="Helvetica Neue"/>
            </a:endParaRPr>
          </a:p>
        </p:txBody>
      </p:sp>
      <p:sp>
        <p:nvSpPr>
          <p:cNvPr id="421" name="Google Shape;421;p13"/>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Reflektion deiner Gedankenmuster</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422" name="Google Shape;422;p1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panose="020B0604020202020204" charset="0"/>
                <a:ea typeface="Helvetica Neue"/>
                <a:cs typeface="Helvetica Neue"/>
                <a:sym typeface="Helvetica Neue"/>
              </a:rPr>
              <a:t>3. Selbstbewusstsein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grpSp>
        <p:nvGrpSpPr>
          <p:cNvPr id="423" name="Google Shape;423;p13"/>
          <p:cNvGrpSpPr/>
          <p:nvPr/>
        </p:nvGrpSpPr>
        <p:grpSpPr>
          <a:xfrm>
            <a:off x="1980000" y="3996000"/>
            <a:ext cx="15084000" cy="1116000"/>
            <a:chOff x="1980000" y="3996000"/>
            <a:chExt cx="15084000" cy="1116000"/>
          </a:xfrm>
        </p:grpSpPr>
        <p:sp>
          <p:nvSpPr>
            <p:cNvPr id="424" name="Google Shape;424;p13"/>
            <p:cNvSpPr txBox="1"/>
            <p:nvPr/>
          </p:nvSpPr>
          <p:spPr>
            <a:xfrm>
              <a:off x="8028000" y="3996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marR="0" lvl="0" indent="-342900" algn="l" rtl="0">
                <a:lnSpc>
                  <a:spcPct val="100000"/>
                </a:lnSpc>
                <a:spcBef>
                  <a:spcPts val="0"/>
                </a:spcBef>
                <a:spcAft>
                  <a:spcPts val="0"/>
                </a:spcAft>
                <a:buClr>
                  <a:srgbClr val="000000"/>
                </a:buClr>
                <a:buSzPts val="2200"/>
                <a:buFont typeface="Noto Sans Symbols"/>
                <a:buChar char="⮚"/>
              </a:pPr>
              <a:r>
                <a:rPr lang="es-ES" sz="2200" b="0" i="0" u="none" strike="noStrike" cap="none" dirty="0">
                  <a:solidFill>
                    <a:srgbClr val="000000"/>
                  </a:solidFill>
                  <a:latin typeface="Helvetica Neue" panose="020B0604020202020204" charset="0"/>
                  <a:ea typeface="Helvetica Neue"/>
                  <a:cs typeface="Helvetica Neue"/>
                  <a:sym typeface="Helvetica Neue"/>
                </a:rPr>
                <a:t>Statt schlecht über dich selbst zu denken, kannst du etwas aus deinen Fehlern lernen?</a:t>
              </a:r>
              <a:endParaRPr dirty="0">
                <a:latin typeface="Helvetica Neue" panose="020B0604020202020204" charset="0"/>
              </a:endParaRPr>
            </a:p>
          </p:txBody>
        </p:sp>
        <p:sp>
          <p:nvSpPr>
            <p:cNvPr id="425" name="Google Shape;425;p13"/>
            <p:cNvSpPr/>
            <p:nvPr/>
          </p:nvSpPr>
          <p:spPr>
            <a:xfrm>
              <a:off x="1980000" y="3996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marL="0" marR="0" lvl="0" indent="0" algn="l" rtl="0">
                <a:lnSpc>
                  <a:spcPct val="100000"/>
                </a:lnSpc>
                <a:spcBef>
                  <a:spcPts val="0"/>
                </a:spcBef>
                <a:spcAft>
                  <a:spcPts val="0"/>
                </a:spcAft>
                <a:buNone/>
              </a:pPr>
              <a:r>
                <a:rPr lang="es-ES" sz="2200" b="0" i="0" u="none" strike="noStrike" cap="none" dirty="0">
                  <a:solidFill>
                    <a:srgbClr val="000000"/>
                  </a:solidFill>
                  <a:latin typeface="Helvetica Neue" panose="020B0604020202020204" charset="0"/>
                  <a:ea typeface="Helvetica Neue"/>
                  <a:cs typeface="Helvetica Neue"/>
                  <a:sym typeface="Helvetica Neue"/>
                </a:rPr>
                <a:t>In welchen Momenten denkst du schlecht über dich selbst und warum?</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grpSp>
      <p:grpSp>
        <p:nvGrpSpPr>
          <p:cNvPr id="426" name="Google Shape;426;p13"/>
          <p:cNvGrpSpPr/>
          <p:nvPr/>
        </p:nvGrpSpPr>
        <p:grpSpPr>
          <a:xfrm>
            <a:off x="2090197" y="7560000"/>
            <a:ext cx="14973803" cy="1116000"/>
            <a:chOff x="2090197" y="7560000"/>
            <a:chExt cx="14973803" cy="1116000"/>
          </a:xfrm>
        </p:grpSpPr>
        <p:sp>
          <p:nvSpPr>
            <p:cNvPr id="427" name="Google Shape;427;p13"/>
            <p:cNvSpPr txBox="1"/>
            <p:nvPr/>
          </p:nvSpPr>
          <p:spPr>
            <a:xfrm>
              <a:off x="8028000" y="7560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marR="0" lvl="0" indent="-342900" algn="l" rtl="0">
                <a:lnSpc>
                  <a:spcPct val="100000"/>
                </a:lnSpc>
                <a:spcBef>
                  <a:spcPts val="0"/>
                </a:spcBef>
                <a:spcAft>
                  <a:spcPts val="0"/>
                </a:spcAft>
                <a:buClr>
                  <a:srgbClr val="000000"/>
                </a:buClr>
                <a:buSzPts val="2200"/>
                <a:buFont typeface="Noto Sans Symbols"/>
                <a:buChar char="⮚"/>
              </a:pPr>
              <a:r>
                <a:rPr lang="es-ES" sz="2200" b="0" i="0" u="none" strike="noStrike" cap="none" dirty="0">
                  <a:solidFill>
                    <a:srgbClr val="000000"/>
                  </a:solidFill>
                  <a:latin typeface="Helvetica Neue" panose="020B0604020202020204" charset="0"/>
                  <a:ea typeface="Helvetica Neue"/>
                  <a:cs typeface="Helvetica Neue"/>
                  <a:sym typeface="Helvetica Neue"/>
                </a:rPr>
                <a:t>Wäre es wirklich so schlimm?</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Font typeface="Noto Sans Symbols"/>
                <a:buChar char="⮚"/>
              </a:pPr>
              <a:r>
                <a:rPr lang="es-ES" sz="2200" b="0" i="0" u="none" strike="noStrike" cap="none" dirty="0">
                  <a:solidFill>
                    <a:srgbClr val="000000"/>
                  </a:solidFill>
                  <a:latin typeface="Helvetica Neue" panose="020B0604020202020204" charset="0"/>
                  <a:ea typeface="Helvetica Neue"/>
                  <a:cs typeface="Helvetica Neue"/>
                  <a:sym typeface="Helvetica Neue"/>
                </a:rPr>
                <a:t>Kann man wirklich verlieren, oder verliert man nur, wenn man es nicht versucht?</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28" name="Google Shape;428;p13"/>
            <p:cNvSpPr/>
            <p:nvPr/>
          </p:nvSpPr>
          <p:spPr>
            <a:xfrm>
              <a:off x="2090197" y="7560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marL="0" marR="0" lvl="0" indent="0" algn="l" rtl="0">
                <a:lnSpc>
                  <a:spcPct val="100000"/>
                </a:lnSpc>
                <a:spcBef>
                  <a:spcPts val="0"/>
                </a:spcBef>
                <a:spcAft>
                  <a:spcPts val="0"/>
                </a:spcAft>
                <a:buNone/>
              </a:pPr>
              <a:r>
                <a:rPr lang="es-ES" sz="2200" b="0" i="0" u="none" strike="noStrike" cap="none" dirty="0">
                  <a:solidFill>
                    <a:srgbClr val="000000"/>
                  </a:solidFill>
                  <a:latin typeface="Helvetica Neue" panose="020B0604020202020204" charset="0"/>
                  <a:ea typeface="Helvetica Neue"/>
                  <a:cs typeface="Helvetica Neue"/>
                  <a:sym typeface="Helvetica Neue"/>
                </a:rPr>
                <a:t>Wenn du vor einer bestimmten Aufgabe/</a:t>
              </a:r>
              <a:endParaRPr dirty="0">
                <a:latin typeface="Helvetica Neue" panose="020B0604020202020204" charset="0"/>
              </a:endParaRPr>
            </a:p>
            <a:p>
              <a:pPr marL="0" marR="0" lvl="0" indent="0" algn="l" rtl="0">
                <a:lnSpc>
                  <a:spcPct val="100000"/>
                </a:lnSpc>
                <a:spcBef>
                  <a:spcPts val="0"/>
                </a:spcBef>
                <a:spcAft>
                  <a:spcPts val="0"/>
                </a:spcAft>
                <a:buNone/>
              </a:pPr>
              <a:r>
                <a:rPr lang="es-ES" sz="2200" b="0" i="0" u="none" strike="noStrike" cap="none" dirty="0">
                  <a:solidFill>
                    <a:srgbClr val="000000"/>
                  </a:solidFill>
                  <a:latin typeface="Helvetica Neue" panose="020B0604020202020204" charset="0"/>
                  <a:ea typeface="Helvetica Neue"/>
                  <a:cs typeface="Helvetica Neue"/>
                  <a:sym typeface="Helvetica Neue"/>
                </a:rPr>
                <a:t>Situation aufgeregt und nervös bist, überlege, was im Ernstfall passieren könnte?</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grpSp>
      <p:grpSp>
        <p:nvGrpSpPr>
          <p:cNvPr id="429" name="Google Shape;429;p13"/>
          <p:cNvGrpSpPr/>
          <p:nvPr/>
        </p:nvGrpSpPr>
        <p:grpSpPr>
          <a:xfrm>
            <a:off x="1980000" y="5184000"/>
            <a:ext cx="15084000" cy="1116000"/>
            <a:chOff x="1980000" y="5184000"/>
            <a:chExt cx="15084000" cy="1116000"/>
          </a:xfrm>
        </p:grpSpPr>
        <p:sp>
          <p:nvSpPr>
            <p:cNvPr id="430" name="Google Shape;430;p13"/>
            <p:cNvSpPr txBox="1"/>
            <p:nvPr/>
          </p:nvSpPr>
          <p:spPr>
            <a:xfrm>
              <a:off x="8028000" y="5184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marR="0" lvl="0" indent="-342900" algn="l" rtl="0">
                <a:lnSpc>
                  <a:spcPct val="100000"/>
                </a:lnSpc>
                <a:spcBef>
                  <a:spcPts val="0"/>
                </a:spcBef>
                <a:spcAft>
                  <a:spcPts val="0"/>
                </a:spcAft>
                <a:buClr>
                  <a:srgbClr val="000000"/>
                </a:buClr>
                <a:buSzPts val="2200"/>
                <a:buFont typeface="Noto Sans Symbols"/>
                <a:buChar char="⮚"/>
              </a:pPr>
              <a:r>
                <a:rPr lang="es-ES" sz="2200" b="0" i="0" u="none" strike="noStrike" cap="none" dirty="0">
                  <a:solidFill>
                    <a:srgbClr val="000000"/>
                  </a:solidFill>
                  <a:latin typeface="Helvetica Neue" panose="020B0604020202020204" charset="0"/>
                  <a:ea typeface="Helvetica Neue"/>
                  <a:cs typeface="Helvetica Neue"/>
                  <a:sym typeface="Helvetica Neue"/>
                </a:rPr>
                <a:t>Beispiel: Anstatt zu denken: Alles lief schief; denke positiver: Okay, obwohl es ein stressiger Tag war, habe ich die wichtigsten Aufgaben erledigt.</a:t>
              </a:r>
              <a:endParaRPr dirty="0">
                <a:latin typeface="Helvetica Neue" panose="020B0604020202020204" charset="0"/>
              </a:endParaRPr>
            </a:p>
          </p:txBody>
        </p:sp>
        <p:sp>
          <p:nvSpPr>
            <p:cNvPr id="431" name="Google Shape;431;p13"/>
            <p:cNvSpPr/>
            <p:nvPr/>
          </p:nvSpPr>
          <p:spPr>
            <a:xfrm>
              <a:off x="1980000" y="5184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marL="0" marR="0" lvl="0" indent="0" algn="l" rtl="0">
                <a:lnSpc>
                  <a:spcPct val="100000"/>
                </a:lnSpc>
                <a:spcBef>
                  <a:spcPts val="0"/>
                </a:spcBef>
                <a:spcAft>
                  <a:spcPts val="0"/>
                </a:spcAft>
                <a:buNone/>
              </a:pPr>
              <a:r>
                <a:rPr lang="es-ES" sz="2200" b="0" i="0" u="none" strike="noStrike" cap="none" dirty="0">
                  <a:solidFill>
                    <a:srgbClr val="000000"/>
                  </a:solidFill>
                  <a:latin typeface="Helvetica Neue" panose="020B0604020202020204" charset="0"/>
                  <a:ea typeface="Helvetica Neue"/>
                  <a:cs typeface="Helvetica Neue"/>
                  <a:sym typeface="Helvetica Neue"/>
                </a:rPr>
                <a:t>Bitte formuliere deine schlechten Gedanken in eine positive Denkweise um.</a:t>
              </a:r>
              <a:endParaRPr dirty="0">
                <a:latin typeface="Helvetica Neue" panose="020B0604020202020204" charset="0"/>
              </a:endParaRPr>
            </a:p>
          </p:txBody>
        </p:sp>
      </p:grpSp>
      <p:grpSp>
        <p:nvGrpSpPr>
          <p:cNvPr id="432" name="Google Shape;432;p13"/>
          <p:cNvGrpSpPr/>
          <p:nvPr/>
        </p:nvGrpSpPr>
        <p:grpSpPr>
          <a:xfrm>
            <a:off x="1980000" y="6372000"/>
            <a:ext cx="15084000" cy="1116000"/>
            <a:chOff x="1980000" y="6372000"/>
            <a:chExt cx="15084000" cy="1116000"/>
          </a:xfrm>
        </p:grpSpPr>
        <p:sp>
          <p:nvSpPr>
            <p:cNvPr id="433" name="Google Shape;433;p13"/>
            <p:cNvSpPr txBox="1"/>
            <p:nvPr/>
          </p:nvSpPr>
          <p:spPr>
            <a:xfrm>
              <a:off x="8028000" y="6372000"/>
              <a:ext cx="9036000" cy="1116000"/>
            </a:xfrm>
            <a:prstGeom prst="rect">
              <a:avLst/>
            </a:prstGeom>
            <a:noFill/>
            <a:ln w="28575" cap="flat" cmpd="sng">
              <a:solidFill>
                <a:srgbClr val="AED633"/>
              </a:solidFill>
              <a:prstDash val="solid"/>
              <a:round/>
              <a:headEnd type="none" w="sm" len="sm"/>
              <a:tailEnd type="none" w="sm" len="sm"/>
            </a:ln>
          </p:spPr>
          <p:txBody>
            <a:bodyPr spcFirstLastPara="1" wrap="square" lIns="468000" tIns="45700" rIns="91425" bIns="45700" anchor="ctr" anchorCtr="0">
              <a:noAutofit/>
            </a:bodyPr>
            <a:lstStyle/>
            <a:p>
              <a:pPr marL="342900" marR="0" lvl="0" indent="-342900" algn="l" rtl="0">
                <a:lnSpc>
                  <a:spcPct val="100000"/>
                </a:lnSpc>
                <a:spcBef>
                  <a:spcPts val="0"/>
                </a:spcBef>
                <a:spcAft>
                  <a:spcPts val="0"/>
                </a:spcAft>
                <a:buClr>
                  <a:srgbClr val="000000"/>
                </a:buClr>
                <a:buSzPts val="2200"/>
                <a:buFont typeface="Noto Sans Symbols"/>
                <a:buChar char="⮚"/>
              </a:pPr>
              <a:r>
                <a:rPr lang="es-ES" sz="2200" b="0" i="0" u="none" strike="noStrike" cap="none" dirty="0">
                  <a:solidFill>
                    <a:srgbClr val="000000"/>
                  </a:solidFill>
                  <a:latin typeface="Helvetica Neue" panose="020B0604020202020204" charset="0"/>
                  <a:ea typeface="Helvetica Neue"/>
                  <a:cs typeface="Helvetica Neue"/>
                  <a:sym typeface="Helvetica Neue"/>
                </a:rPr>
                <a:t>Beispiel: Das kann ich sowieso nicht; denke positiver: Ich probiere es und wenn ich Hilfe brauche, frage ich meine*n Kolleg*in um Hilfe. </a:t>
              </a:r>
              <a:endParaRPr dirty="0">
                <a:latin typeface="Helvetica Neue" panose="020B0604020202020204" charset="0"/>
              </a:endParaRPr>
            </a:p>
          </p:txBody>
        </p:sp>
        <p:sp>
          <p:nvSpPr>
            <p:cNvPr id="434" name="Google Shape;434;p13"/>
            <p:cNvSpPr/>
            <p:nvPr/>
          </p:nvSpPr>
          <p:spPr>
            <a:xfrm>
              <a:off x="1980000" y="6372000"/>
              <a:ext cx="6336000" cy="1116000"/>
            </a:xfrm>
            <a:prstGeom prst="roundRect">
              <a:avLst>
                <a:gd name="adj" fmla="val 16667"/>
              </a:avLst>
            </a:prstGeom>
            <a:solidFill>
              <a:schemeClr val="lt1"/>
            </a:solidFill>
            <a:ln w="28575" cap="flat" cmpd="sng">
              <a:solidFill>
                <a:srgbClr val="4D94B7"/>
              </a:solidFill>
              <a:prstDash val="solid"/>
              <a:round/>
              <a:headEnd type="none" w="sm" len="sm"/>
              <a:tailEnd type="none" w="sm" len="sm"/>
            </a:ln>
          </p:spPr>
          <p:txBody>
            <a:bodyPr spcFirstLastPara="1" wrap="square" lIns="360000" tIns="45700" rIns="91425" bIns="45700" anchor="ctr" anchorCtr="0">
              <a:noAutofit/>
            </a:bodyPr>
            <a:lstStyle/>
            <a:p>
              <a:pPr marL="0" marR="0" lvl="0" indent="0" algn="l" rtl="0">
                <a:lnSpc>
                  <a:spcPct val="100000"/>
                </a:lnSpc>
                <a:spcBef>
                  <a:spcPts val="0"/>
                </a:spcBef>
                <a:spcAft>
                  <a:spcPts val="0"/>
                </a:spcAft>
                <a:buNone/>
              </a:pPr>
              <a:r>
                <a:rPr lang="es-ES" sz="2200" b="0" i="0" u="none" strike="noStrike" cap="none" dirty="0">
                  <a:solidFill>
                    <a:srgbClr val="000000"/>
                  </a:solidFill>
                  <a:latin typeface="Helvetica Neue" panose="020B0604020202020204" charset="0"/>
                  <a:ea typeface="Helvetica Neue"/>
                  <a:cs typeface="Helvetica Neue"/>
                  <a:sym typeface="Helvetica Neue"/>
                </a:rPr>
                <a:t>Mache dasselbe mit deinen Gedankenmustern.</a:t>
              </a:r>
              <a:endParaRPr dirty="0">
                <a:latin typeface="Helvetica Neue" panose="020B0604020202020204" charset="0"/>
              </a:endParaRPr>
            </a:p>
          </p:txBody>
        </p:sp>
      </p:grpSp>
      <p:sp>
        <p:nvSpPr>
          <p:cNvPr id="435" name="Google Shape;435;p13"/>
          <p:cNvSpPr/>
          <p:nvPr/>
        </p:nvSpPr>
        <p:spPr>
          <a:xfrm>
            <a:off x="1296000" y="4086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lt1"/>
                </a:solidFill>
                <a:latin typeface="Helvetica Neue" panose="020B0604020202020204" charset="0"/>
                <a:ea typeface="Helvetica Neue"/>
                <a:cs typeface="Helvetica Neue"/>
                <a:sym typeface="Helvetica Neue"/>
              </a:rPr>
              <a:t>1.</a:t>
            </a:r>
            <a:endParaRPr dirty="0">
              <a:latin typeface="Helvetica Neue" panose="020B0604020202020204" charset="0"/>
            </a:endParaRPr>
          </a:p>
        </p:txBody>
      </p:sp>
      <p:sp>
        <p:nvSpPr>
          <p:cNvPr id="436" name="Google Shape;436;p13"/>
          <p:cNvSpPr/>
          <p:nvPr/>
        </p:nvSpPr>
        <p:spPr>
          <a:xfrm>
            <a:off x="1296000" y="5274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lt1"/>
                </a:solidFill>
                <a:latin typeface="Helvetica Neue" panose="020B0604020202020204" charset="0"/>
                <a:ea typeface="Helvetica Neue"/>
                <a:cs typeface="Helvetica Neue"/>
                <a:sym typeface="Helvetica Neue"/>
              </a:rPr>
              <a:t>2.</a:t>
            </a:r>
            <a:endParaRPr dirty="0">
              <a:latin typeface="Helvetica Neue" panose="020B0604020202020204" charset="0"/>
            </a:endParaRPr>
          </a:p>
        </p:txBody>
      </p:sp>
      <p:sp>
        <p:nvSpPr>
          <p:cNvPr id="437" name="Google Shape;437;p13"/>
          <p:cNvSpPr/>
          <p:nvPr/>
        </p:nvSpPr>
        <p:spPr>
          <a:xfrm>
            <a:off x="1296000" y="6462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lt1"/>
                </a:solidFill>
                <a:latin typeface="Helvetica Neue" panose="020B0604020202020204" charset="0"/>
                <a:ea typeface="Helvetica Neue"/>
                <a:cs typeface="Helvetica Neue"/>
                <a:sym typeface="Helvetica Neue"/>
              </a:rPr>
              <a:t>3.</a:t>
            </a:r>
            <a:endParaRPr dirty="0">
              <a:latin typeface="Helvetica Neue" panose="020B0604020202020204" charset="0"/>
            </a:endParaRPr>
          </a:p>
        </p:txBody>
      </p:sp>
      <p:sp>
        <p:nvSpPr>
          <p:cNvPr id="438" name="Google Shape;438;p13"/>
          <p:cNvSpPr/>
          <p:nvPr/>
        </p:nvSpPr>
        <p:spPr>
          <a:xfrm>
            <a:off x="1296000" y="7650000"/>
            <a:ext cx="936000" cy="936000"/>
          </a:xfrm>
          <a:prstGeom prst="ellipse">
            <a:avLst/>
          </a:prstGeom>
          <a:solidFill>
            <a:srgbClr val="4D94B7"/>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lt1"/>
                </a:solidFill>
                <a:latin typeface="Helvetica Neue" panose="020B0604020202020204" charset="0"/>
                <a:ea typeface="Helvetica Neue"/>
                <a:cs typeface="Helvetica Neue"/>
                <a:sym typeface="Helvetica Neue"/>
              </a:rPr>
              <a:t>4.</a:t>
            </a:r>
            <a:endParaRPr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250"/>
                                        <p:tgtEl>
                                          <p:spTgt spid="4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Effect transition="in" filter="fade">
                                      <p:cBhvr>
                                        <p:cTn id="12" dur="250"/>
                                        <p:tgtEl>
                                          <p:spTgt spid="4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
                                        </p:tgtEl>
                                        <p:attrNameLst>
                                          <p:attrName>style.visibility</p:attrName>
                                        </p:attrNameLst>
                                      </p:cBhvr>
                                      <p:to>
                                        <p:strVal val="visible"/>
                                      </p:to>
                                    </p:set>
                                    <p:animEffect transition="in" filter="fade">
                                      <p:cBhvr>
                                        <p:cTn id="17" dur="250"/>
                                        <p:tgtEl>
                                          <p:spTgt spid="4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6"/>
                                        </p:tgtEl>
                                        <p:attrNameLst>
                                          <p:attrName>style.visibility</p:attrName>
                                        </p:attrNameLst>
                                      </p:cBhvr>
                                      <p:to>
                                        <p:strVal val="visible"/>
                                      </p:to>
                                    </p:set>
                                    <p:animEffect transition="in" filter="fade">
                                      <p:cBhvr>
                                        <p:cTn id="22" dur="25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6"/>
          <p:cNvSpPr/>
          <p:nvPr/>
        </p:nvSpPr>
        <p:spPr>
          <a:xfrm>
            <a:off x="10188000" y="3852000"/>
            <a:ext cx="6948000" cy="5004000"/>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4D94B7">
              <a:alpha val="49411"/>
            </a:srgbClr>
          </a:solidFill>
          <a:ln w="22225" cap="flat" cmpd="sng">
            <a:solidFill>
              <a:schemeClr val="lt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4D94B7"/>
                </a:solidFill>
                <a:latin typeface="Helvetica Neue" panose="020B0604020202020204" charset="0"/>
                <a:ea typeface="Helvetica Neue"/>
                <a:cs typeface="Helvetica Neue"/>
                <a:sym typeface="Helvetica Neue"/>
              </a:rPr>
              <a:t>Körperhaltung</a:t>
            </a:r>
            <a:endParaRPr sz="2400" b="1" i="0" u="none" strike="noStrike" cap="none">
              <a:solidFill>
                <a:srgbClr val="4D94B7"/>
              </a:solidFill>
              <a:latin typeface="Helvetica Neue" panose="020B0604020202020204" charset="0"/>
              <a:ea typeface="Helvetica Neue"/>
              <a:cs typeface="Helvetica Neue"/>
              <a:sym typeface="Helvetica Neue"/>
            </a:endParaRPr>
          </a:p>
        </p:txBody>
      </p:sp>
      <p:sp>
        <p:nvSpPr>
          <p:cNvPr id="444" name="Google Shape;444;p36"/>
          <p:cNvSpPr/>
          <p:nvPr/>
        </p:nvSpPr>
        <p:spPr>
          <a:xfrm>
            <a:off x="1296000" y="3851998"/>
            <a:ext cx="8892000" cy="5004001"/>
          </a:xfrm>
          <a:custGeom>
            <a:avLst/>
            <a:gdLst/>
            <a:ahLst/>
            <a:cxnLst/>
            <a:rect l="l" t="t" r="r" b="b"/>
            <a:pathLst>
              <a:path w="6622415" h="3861434" extrusionOk="0">
                <a:moveTo>
                  <a:pt x="6254700" y="3861050"/>
                </a:moveTo>
                <a:lnTo>
                  <a:pt x="367388" y="3861050"/>
                </a:lnTo>
                <a:lnTo>
                  <a:pt x="321395" y="3858170"/>
                </a:lnTo>
                <a:lnTo>
                  <a:pt x="277081" y="3849762"/>
                </a:lnTo>
                <a:lnTo>
                  <a:pt x="234794" y="3836177"/>
                </a:lnTo>
                <a:lnTo>
                  <a:pt x="194883" y="3817763"/>
                </a:lnTo>
                <a:lnTo>
                  <a:pt x="157694" y="3794870"/>
                </a:lnTo>
                <a:lnTo>
                  <a:pt x="123577" y="3767847"/>
                </a:lnTo>
                <a:lnTo>
                  <a:pt x="92880" y="3737044"/>
                </a:lnTo>
                <a:lnTo>
                  <a:pt x="65950" y="3702809"/>
                </a:lnTo>
                <a:lnTo>
                  <a:pt x="43136" y="3665491"/>
                </a:lnTo>
                <a:lnTo>
                  <a:pt x="24786" y="3625441"/>
                </a:lnTo>
                <a:lnTo>
                  <a:pt x="11248" y="3583008"/>
                </a:lnTo>
                <a:lnTo>
                  <a:pt x="2870" y="3538540"/>
                </a:lnTo>
                <a:lnTo>
                  <a:pt x="0" y="3492388"/>
                </a:lnTo>
                <a:lnTo>
                  <a:pt x="0" y="368661"/>
                </a:lnTo>
                <a:lnTo>
                  <a:pt x="2870" y="322509"/>
                </a:lnTo>
                <a:lnTo>
                  <a:pt x="11248" y="278041"/>
                </a:lnTo>
                <a:lnTo>
                  <a:pt x="24786" y="235608"/>
                </a:lnTo>
                <a:lnTo>
                  <a:pt x="43136" y="195558"/>
                </a:lnTo>
                <a:lnTo>
                  <a:pt x="65950" y="158240"/>
                </a:lnTo>
                <a:lnTo>
                  <a:pt x="92880" y="124005"/>
                </a:lnTo>
                <a:lnTo>
                  <a:pt x="123577" y="93202"/>
                </a:lnTo>
                <a:lnTo>
                  <a:pt x="157694" y="66179"/>
                </a:lnTo>
                <a:lnTo>
                  <a:pt x="194883" y="43286"/>
                </a:lnTo>
                <a:lnTo>
                  <a:pt x="234794" y="24872"/>
                </a:lnTo>
                <a:lnTo>
                  <a:pt x="277081" y="11287"/>
                </a:lnTo>
                <a:lnTo>
                  <a:pt x="321395" y="2880"/>
                </a:lnTo>
                <a:lnTo>
                  <a:pt x="367388" y="0"/>
                </a:lnTo>
                <a:lnTo>
                  <a:pt x="6254700" y="0"/>
                </a:lnTo>
                <a:lnTo>
                  <a:pt x="6300693" y="2880"/>
                </a:lnTo>
                <a:lnTo>
                  <a:pt x="6345007" y="11287"/>
                </a:lnTo>
                <a:lnTo>
                  <a:pt x="6387294" y="24872"/>
                </a:lnTo>
                <a:lnTo>
                  <a:pt x="6427206" y="43286"/>
                </a:lnTo>
                <a:lnTo>
                  <a:pt x="6464394" y="66179"/>
                </a:lnTo>
                <a:lnTo>
                  <a:pt x="6498511" y="93202"/>
                </a:lnTo>
                <a:lnTo>
                  <a:pt x="6529208" y="124005"/>
                </a:lnTo>
                <a:lnTo>
                  <a:pt x="6556138" y="158240"/>
                </a:lnTo>
                <a:lnTo>
                  <a:pt x="6578952" y="195558"/>
                </a:lnTo>
                <a:lnTo>
                  <a:pt x="6597302" y="235608"/>
                </a:lnTo>
                <a:lnTo>
                  <a:pt x="6610840" y="278041"/>
                </a:lnTo>
                <a:lnTo>
                  <a:pt x="6619218" y="322509"/>
                </a:lnTo>
                <a:lnTo>
                  <a:pt x="6622089" y="368661"/>
                </a:lnTo>
                <a:lnTo>
                  <a:pt x="6622089" y="3492388"/>
                </a:lnTo>
                <a:lnTo>
                  <a:pt x="6619218" y="3538540"/>
                </a:lnTo>
                <a:lnTo>
                  <a:pt x="6610840" y="3583008"/>
                </a:lnTo>
                <a:lnTo>
                  <a:pt x="6597302" y="3625441"/>
                </a:lnTo>
                <a:lnTo>
                  <a:pt x="6578952" y="3665491"/>
                </a:lnTo>
                <a:lnTo>
                  <a:pt x="6556138" y="3702809"/>
                </a:lnTo>
                <a:lnTo>
                  <a:pt x="6529208" y="3737044"/>
                </a:lnTo>
                <a:lnTo>
                  <a:pt x="6498511" y="3767847"/>
                </a:lnTo>
                <a:lnTo>
                  <a:pt x="6464394" y="3794870"/>
                </a:lnTo>
                <a:lnTo>
                  <a:pt x="6427206" y="3817763"/>
                </a:lnTo>
                <a:lnTo>
                  <a:pt x="6387294" y="3836177"/>
                </a:lnTo>
                <a:lnTo>
                  <a:pt x="6345007" y="3849762"/>
                </a:lnTo>
                <a:lnTo>
                  <a:pt x="6300693" y="3858170"/>
                </a:lnTo>
                <a:lnTo>
                  <a:pt x="6254700" y="3861050"/>
                </a:lnTo>
                <a:close/>
              </a:path>
            </a:pathLst>
          </a:custGeom>
          <a:solidFill>
            <a:srgbClr val="AED633">
              <a:alpha val="49411"/>
            </a:srgbClr>
          </a:solidFill>
          <a:ln w="22225" cap="flat" cmpd="sng">
            <a:solidFill>
              <a:schemeClr val="lt1"/>
            </a:solidFill>
            <a:prstDash val="solid"/>
            <a:round/>
            <a:headEnd type="none" w="sm" len="sm"/>
            <a:tailEnd type="none" w="sm" len="sm"/>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a:solidFill>
                  <a:srgbClr val="4D94B7"/>
                </a:solidFill>
                <a:latin typeface="Helvetica Neue" panose="020B0604020202020204" charset="0"/>
                <a:ea typeface="Helvetica Neue"/>
                <a:cs typeface="Helvetica Neue"/>
                <a:sym typeface="Helvetica Neue"/>
              </a:rPr>
              <a:t>Gesichtsausdruck</a:t>
            </a:r>
            <a:endParaRPr sz="2400" b="1" i="0" u="none" strike="noStrike" cap="none">
              <a:solidFill>
                <a:srgbClr val="4D94B7"/>
              </a:solidFill>
              <a:latin typeface="Helvetica Neue" panose="020B0604020202020204" charset="0"/>
              <a:ea typeface="Helvetica Neue"/>
              <a:cs typeface="Helvetica Neue"/>
              <a:sym typeface="Helvetica Neue"/>
            </a:endParaRPr>
          </a:p>
        </p:txBody>
      </p:sp>
      <p:sp>
        <p:nvSpPr>
          <p:cNvPr id="445" name="Google Shape;445;p36"/>
          <p:cNvSpPr txBox="1"/>
          <p:nvPr/>
        </p:nvSpPr>
        <p:spPr>
          <a:xfrm>
            <a:off x="1170000" y="4334568"/>
            <a:ext cx="9072000" cy="14254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s-ES" sz="1900" b="0" i="0" u="none" strike="noStrike" cap="none" dirty="0">
                <a:solidFill>
                  <a:srgbClr val="000000"/>
                </a:solidFill>
                <a:latin typeface="Helvetica Neue" panose="020B0604020202020204" charset="0"/>
                <a:ea typeface="Helvetica Neue"/>
                <a:cs typeface="Helvetica Neue"/>
                <a:sym typeface="Helvetica Neue"/>
              </a:rPr>
              <a:t>Die Gesichts-Feedback-Hypothese besagt, dass die subjektive Gefühlserfahrung eines Menschen durch den eigenen Gesichtsausdruck beeinflusst wird.</a:t>
            </a:r>
            <a:br>
              <a:rPr lang="es-ES" sz="2000" b="0" i="0" u="none" strike="noStrike" cap="none" dirty="0">
                <a:solidFill>
                  <a:srgbClr val="000000"/>
                </a:solidFill>
                <a:latin typeface="Helvetica Neue" panose="020B0604020202020204" charset="0"/>
                <a:ea typeface="Helvetica Neue"/>
                <a:cs typeface="Helvetica Neue"/>
                <a:sym typeface="Helvetica Neue"/>
              </a:rPr>
            </a:br>
            <a:br>
              <a:rPr lang="es-ES" sz="2000" b="0" i="0" u="none" strike="noStrike" cap="none" dirty="0">
                <a:solidFill>
                  <a:srgbClr val="000000"/>
                </a:solidFill>
                <a:latin typeface="Helvetica Neue" panose="020B0604020202020204" charset="0"/>
                <a:ea typeface="Helvetica Neue"/>
                <a:cs typeface="Helvetica Neue"/>
                <a:sym typeface="Helvetica Neue"/>
              </a:rPr>
            </a:br>
            <a:endParaRPr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46" name="Google Shape;446;p36"/>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1200" b="0" i="0" u="none" strike="noStrike" cap="none">
                <a:solidFill>
                  <a:schemeClr val="dk1"/>
                </a:solidFill>
                <a:latin typeface="Helvetica Neue" panose="020B0604020202020204" charset="0"/>
                <a:ea typeface="Helvetica Neue"/>
                <a:cs typeface="Helvetica Neue"/>
                <a:sym typeface="Helvetica Neue"/>
              </a:rPr>
              <a:t>Quellennr.: 1, 3</a:t>
            </a:r>
            <a:endParaRPr sz="1200" b="0" i="0" u="none" strike="noStrike" cap="none">
              <a:solidFill>
                <a:srgbClr val="000000"/>
              </a:solidFill>
              <a:latin typeface="Helvetica Neue" panose="020B0604020202020204" charset="0"/>
              <a:ea typeface="Helvetica Neue"/>
              <a:cs typeface="Helvetica Neue"/>
              <a:sym typeface="Helvetica Neue"/>
            </a:endParaRPr>
          </a:p>
        </p:txBody>
      </p:sp>
      <p:sp>
        <p:nvSpPr>
          <p:cNvPr id="447" name="Google Shape;447;p36"/>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48" name="Google Shape;448;p36"/>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49" name="Google Shape;449;p36"/>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0" i="0" u="none" strike="noStrike" cap="none" dirty="0">
                <a:solidFill>
                  <a:schemeClr val="lt1"/>
                </a:solidFill>
                <a:latin typeface="Helvetica Neue" panose="020B0604020202020204" charset="0"/>
                <a:ea typeface="Helvetica Neue"/>
                <a:cs typeface="Helvetica Neue"/>
                <a:sym typeface="Helvetica Neue"/>
              </a:rPr>
              <a:t>Reflektions-phase</a:t>
            </a:r>
            <a:endParaRPr dirty="0">
              <a:latin typeface="Helvetica Neue" panose="020B0604020202020204" charset="0"/>
            </a:endParaRPr>
          </a:p>
        </p:txBody>
      </p:sp>
      <p:sp>
        <p:nvSpPr>
          <p:cNvPr id="450" name="Google Shape;450;p36"/>
          <p:cNvSpPr/>
          <p:nvPr/>
        </p:nvSpPr>
        <p:spPr>
          <a:xfrm>
            <a:off x="13152565"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51" name="Google Shape;451;p36"/>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1" i="0" u="none" strike="noStrike" cap="none">
                <a:solidFill>
                  <a:schemeClr val="lt1"/>
                </a:solidFill>
                <a:latin typeface="Helvetica Neue" panose="020B0604020202020204" charset="0"/>
                <a:ea typeface="Helvetica Neue"/>
                <a:cs typeface="Helvetica Neue"/>
                <a:sym typeface="Helvetica Neue"/>
              </a:rPr>
              <a:t>Bestimmte Situationen</a:t>
            </a:r>
            <a:endParaRPr sz="2400" b="1" i="0" u="none" strike="noStrike" cap="none">
              <a:solidFill>
                <a:schemeClr val="lt1"/>
              </a:solidFill>
              <a:latin typeface="Helvetica Neue" panose="020B0604020202020204" charset="0"/>
              <a:ea typeface="Helvetica Neue"/>
              <a:cs typeface="Helvetica Neue"/>
              <a:sym typeface="Helvetica Neue"/>
            </a:endParaRPr>
          </a:p>
        </p:txBody>
      </p:sp>
      <p:sp>
        <p:nvSpPr>
          <p:cNvPr id="452" name="Google Shape;452;p36"/>
          <p:cNvSpPr/>
          <p:nvPr/>
        </p:nvSpPr>
        <p:spPr>
          <a:xfrm>
            <a:off x="15757129"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53" name="Google Shape;453;p36"/>
          <p:cNvSpPr txBox="1"/>
          <p:nvPr/>
        </p:nvSpPr>
        <p:spPr>
          <a:xfrm>
            <a:off x="15807039"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0" i="0" u="none" strike="noStrike" cap="none">
                <a:solidFill>
                  <a:schemeClr val="lt1"/>
                </a:solidFill>
                <a:latin typeface="Helvetica Neue" panose="020B0604020202020204" charset="0"/>
                <a:ea typeface="Helvetica Neue"/>
                <a:cs typeface="Helvetica Neue"/>
                <a:sym typeface="Helvetica Neue"/>
              </a:rPr>
              <a:t>Mehr Selbst-bewusstsein erlangen</a:t>
            </a: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54" name="Google Shape;454;p36"/>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55" name="Google Shape;455;p36"/>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panose="020B0604020202020204" charset="0"/>
              <a:ea typeface="Helvetica Neue"/>
              <a:cs typeface="Helvetica Neue"/>
              <a:sym typeface="Helvetica Neue"/>
            </a:endParaRPr>
          </a:p>
        </p:txBody>
      </p:sp>
      <p:sp>
        <p:nvSpPr>
          <p:cNvPr id="456" name="Google Shape;456;p36"/>
          <p:cNvSpPr txBox="1"/>
          <p:nvPr/>
        </p:nvSpPr>
        <p:spPr>
          <a:xfrm>
            <a:off x="1296000" y="3384000"/>
            <a:ext cx="157680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Übungen für bestimmte Situationen:</a:t>
            </a:r>
            <a:endParaRPr dirty="0">
              <a:latin typeface="Helvetica Neue" panose="020B0604020202020204" charset="0"/>
            </a:endParaRPr>
          </a:p>
        </p:txBody>
      </p:sp>
      <p:sp>
        <p:nvSpPr>
          <p:cNvPr id="457" name="Google Shape;457;p36"/>
          <p:cNvSpPr txBox="1"/>
          <p:nvPr/>
        </p:nvSpPr>
        <p:spPr>
          <a:xfrm>
            <a:off x="10296000" y="5040000"/>
            <a:ext cx="3060000" cy="3708000"/>
          </a:xfrm>
          <a:prstGeom prst="rect">
            <a:avLst/>
          </a:prstGeom>
          <a:solidFill>
            <a:srgbClr val="F2F2F2"/>
          </a:solidFill>
          <a:ln w="9525"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4D94B7"/>
                </a:solidFill>
                <a:latin typeface="Helvetica Neue" panose="020B0604020202020204" charset="0"/>
                <a:ea typeface="Helvetica Neue"/>
                <a:cs typeface="Helvetica Neue"/>
                <a:sym typeface="Helvetica Neue"/>
              </a:rPr>
              <a:t>Aufgabe 1:</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Demonstriere eine Siegerpose.</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000" b="0" i="0" u="none" strike="noStrike" cap="none" dirty="0">
                <a:solidFill>
                  <a:srgbClr val="000000"/>
                </a:solidFill>
                <a:latin typeface="Helvetica Neue" panose="020B0604020202020204" charset="0"/>
                <a:ea typeface="Helvetica Neue"/>
                <a:cs typeface="Helvetica Neue"/>
                <a:sym typeface="Helvetica Neue"/>
              </a:rPr>
              <a:t>Wie fühlst du dich?</a:t>
            </a:r>
            <a:endParaRPr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58" name="Google Shape;458;p36"/>
          <p:cNvSpPr txBox="1"/>
          <p:nvPr/>
        </p:nvSpPr>
        <p:spPr>
          <a:xfrm>
            <a:off x="13428000" y="5040000"/>
            <a:ext cx="3600000" cy="3708000"/>
          </a:xfrm>
          <a:prstGeom prst="rect">
            <a:avLst/>
          </a:prstGeom>
          <a:solidFill>
            <a:srgbClr val="F2F2F2"/>
          </a:solidFill>
          <a:ln w="9525"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000" b="0" i="0" u="none" strike="noStrike" cap="none" dirty="0">
                <a:solidFill>
                  <a:srgbClr val="4D94B7"/>
                </a:solidFill>
                <a:latin typeface="Helvetica Neue" panose="020B0604020202020204" charset="0"/>
                <a:ea typeface="Helvetica Neue"/>
                <a:cs typeface="Helvetica Neue"/>
                <a:sym typeface="Helvetica Neue"/>
              </a:rPr>
              <a:t>Aufgabe 2:</a:t>
            </a:r>
            <a:endParaRPr dirty="0">
              <a:latin typeface="Helvetica Neue" panose="020B0604020202020204" charset="0"/>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Demonstriere eine </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Verliererpose.</a:t>
            </a: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r>
              <a:rPr lang="es-ES" sz="2000" b="0" i="0" u="none" strike="noStrike" cap="none" dirty="0">
                <a:solidFill>
                  <a:srgbClr val="000000"/>
                </a:solidFill>
                <a:latin typeface="Helvetica Neue" panose="020B0604020202020204" charset="0"/>
                <a:ea typeface="Helvetica Neue"/>
                <a:cs typeface="Helvetica Neue"/>
                <a:sym typeface="Helvetica Neue"/>
              </a:rPr>
              <a:t>Vergleiche deine Gefühle mit denen, die du hast, wenn du eine Siegerpose einnimmst.</a:t>
            </a:r>
            <a:endParaRPr dirty="0">
              <a:latin typeface="Helvetica Neue" panose="020B0604020202020204" charset="0"/>
            </a:endParaRPr>
          </a:p>
        </p:txBody>
      </p:sp>
      <p:sp>
        <p:nvSpPr>
          <p:cNvPr id="459" name="Google Shape;459;p36"/>
          <p:cNvSpPr txBox="1"/>
          <p:nvPr/>
        </p:nvSpPr>
        <p:spPr>
          <a:xfrm>
            <a:off x="1404000" y="5040000"/>
            <a:ext cx="2844000" cy="3708000"/>
          </a:xfrm>
          <a:prstGeom prst="rect">
            <a:avLst/>
          </a:prstGeom>
          <a:solidFill>
            <a:srgbClr val="F2F2F2"/>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4D94B7"/>
                </a:solidFill>
                <a:latin typeface="Helvetica Neue" panose="020B0604020202020204" charset="0"/>
                <a:ea typeface="Helvetica Neue"/>
                <a:cs typeface="Helvetica Neue"/>
                <a:sym typeface="Helvetica Neue"/>
              </a:rPr>
              <a:t>Aufgabe 1:</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Lächle. Welche Gefühle fühlst du, bist du glücklich?</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Wende diese Methode an, wenn du traurig bist.</a:t>
            </a:r>
            <a:endParaRPr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60" name="Google Shape;460;p36"/>
          <p:cNvSpPr txBox="1"/>
          <p:nvPr/>
        </p:nvSpPr>
        <p:spPr>
          <a:xfrm>
            <a:off x="4320000" y="5040000"/>
            <a:ext cx="2844000" cy="3708000"/>
          </a:xfrm>
          <a:prstGeom prst="rect">
            <a:avLst/>
          </a:prstGeom>
          <a:solidFill>
            <a:srgbClr val="F2F2F2"/>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4D94B7"/>
                </a:solidFill>
                <a:latin typeface="Helvetica Neue" panose="020B0604020202020204" charset="0"/>
                <a:ea typeface="Helvetica Neue"/>
                <a:cs typeface="Helvetica Neue"/>
                <a:sym typeface="Helvetica Neue"/>
              </a:rPr>
              <a:t>Aufgabe 2:</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Lächle jemandem zu, der nicht lächelt.</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Lächelt er/sie zurück?</a:t>
            </a:r>
            <a:endParaRPr sz="20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61" name="Google Shape;461;p36"/>
          <p:cNvSpPr txBox="1"/>
          <p:nvPr/>
        </p:nvSpPr>
        <p:spPr>
          <a:xfrm>
            <a:off x="7236000" y="5040000"/>
            <a:ext cx="2844000" cy="3708000"/>
          </a:xfrm>
          <a:prstGeom prst="rect">
            <a:avLst/>
          </a:prstGeom>
          <a:solidFill>
            <a:srgbClr val="F2F2F2"/>
          </a:solidFill>
          <a:ln w="9525" cap="flat" cmpd="sng">
            <a:solidFill>
              <a:srgbClr val="AED633"/>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4D94B7"/>
                </a:solidFill>
                <a:latin typeface="Helvetica Neue" panose="020B0604020202020204" charset="0"/>
                <a:ea typeface="Helvetica Neue"/>
                <a:cs typeface="Helvetica Neue"/>
                <a:sym typeface="Helvetica Neue"/>
              </a:rPr>
              <a:t>Aufgabe 3:</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4D94B7"/>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Bevor du einen Vortrag </a:t>
            </a:r>
            <a:r>
              <a:rPr lang="es-ES" sz="2000" dirty="0">
                <a:latin typeface="Helvetica Neue" panose="020B0604020202020204" charset="0"/>
                <a:ea typeface="Helvetica Neue"/>
                <a:cs typeface="Helvetica Neue"/>
                <a:sym typeface="Helvetica Neue"/>
              </a:rPr>
              <a:t>hältst</a:t>
            </a:r>
            <a:r>
              <a:rPr lang="es-ES" sz="2000" b="0" i="0" u="none" strike="noStrike" cap="none" dirty="0">
                <a:solidFill>
                  <a:srgbClr val="000000"/>
                </a:solidFill>
                <a:latin typeface="Helvetica Neue" panose="020B0604020202020204" charset="0"/>
                <a:ea typeface="Helvetica Neue"/>
                <a:cs typeface="Helvetica Neue"/>
                <a:sym typeface="Helvetica Neue"/>
              </a:rPr>
              <a:t> oder etwas präsentiert, lächle und werde positiver. </a:t>
            </a:r>
            <a:endParaRPr dirty="0">
              <a:latin typeface="Helvetica Neue" panose="020B0604020202020204" charset="0"/>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000"/>
              <a:buFont typeface="Arial"/>
              <a:buNone/>
            </a:pPr>
            <a:r>
              <a:rPr lang="es-ES" sz="2000" b="0" i="0" u="none" strike="noStrike" cap="none" dirty="0">
                <a:solidFill>
                  <a:srgbClr val="000000"/>
                </a:solidFill>
                <a:latin typeface="Helvetica Neue" panose="020B0604020202020204" charset="0"/>
                <a:ea typeface="Helvetica Neue"/>
                <a:cs typeface="Helvetica Neue"/>
                <a:sym typeface="Helvetica Neue"/>
              </a:rPr>
              <a:t>Probiere das aus! </a:t>
            </a:r>
            <a:endParaRPr sz="20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462" name="Google Shape;462;p36" descr="Lächelnde alte Frau jubelt mit beiden Händen"/>
          <p:cNvPicPr preferRelativeResize="0"/>
          <p:nvPr/>
        </p:nvPicPr>
        <p:blipFill rotWithShape="1">
          <a:blip r:embed="rId3">
            <a:alphaModFix/>
          </a:blip>
          <a:srcRect/>
          <a:stretch/>
        </p:blipFill>
        <p:spPr>
          <a:xfrm>
            <a:off x="10836000" y="6300000"/>
            <a:ext cx="671672" cy="1656000"/>
          </a:xfrm>
          <a:prstGeom prst="rect">
            <a:avLst/>
          </a:prstGeom>
          <a:noFill/>
          <a:ln>
            <a:noFill/>
          </a:ln>
        </p:spPr>
      </p:pic>
      <p:pic>
        <p:nvPicPr>
          <p:cNvPr id="463" name="Google Shape;463;p36" descr="Geschäftsmann mit Händen auf den Hüften"/>
          <p:cNvPicPr preferRelativeResize="0"/>
          <p:nvPr/>
        </p:nvPicPr>
        <p:blipFill rotWithShape="1">
          <a:blip r:embed="rId4">
            <a:alphaModFix/>
          </a:blip>
          <a:srcRect/>
          <a:stretch/>
        </p:blipFill>
        <p:spPr>
          <a:xfrm>
            <a:off x="12204000" y="6300000"/>
            <a:ext cx="790313" cy="1656000"/>
          </a:xfrm>
          <a:prstGeom prst="rect">
            <a:avLst/>
          </a:prstGeom>
          <a:noFill/>
          <a:ln>
            <a:noFill/>
          </a:ln>
        </p:spPr>
      </p:pic>
      <p:pic>
        <p:nvPicPr>
          <p:cNvPr id="464" name="Google Shape;464;p36" descr="Junger Geschäftsmann mit Hand auf dem Kopf"/>
          <p:cNvPicPr preferRelativeResize="0"/>
          <p:nvPr/>
        </p:nvPicPr>
        <p:blipFill rotWithShape="1">
          <a:blip r:embed="rId5">
            <a:alphaModFix/>
          </a:blip>
          <a:srcRect/>
          <a:stretch/>
        </p:blipFill>
        <p:spPr>
          <a:xfrm>
            <a:off x="13644000" y="5868000"/>
            <a:ext cx="696191" cy="1656000"/>
          </a:xfrm>
          <a:prstGeom prst="rect">
            <a:avLst/>
          </a:prstGeom>
          <a:noFill/>
          <a:ln>
            <a:noFill/>
          </a:ln>
        </p:spPr>
      </p:pic>
      <p:pic>
        <p:nvPicPr>
          <p:cNvPr id="465" name="Google Shape;465;p36" descr="Geschäftsfrau mit Händen auf der Hüfte"/>
          <p:cNvPicPr preferRelativeResize="0"/>
          <p:nvPr/>
        </p:nvPicPr>
        <p:blipFill rotWithShape="1">
          <a:blip r:embed="rId6">
            <a:alphaModFix/>
          </a:blip>
          <a:srcRect/>
          <a:stretch/>
        </p:blipFill>
        <p:spPr>
          <a:xfrm>
            <a:off x="16092000" y="5868000"/>
            <a:ext cx="788571" cy="1656000"/>
          </a:xfrm>
          <a:prstGeom prst="rect">
            <a:avLst/>
          </a:prstGeom>
          <a:noFill/>
          <a:ln>
            <a:noFill/>
          </a:ln>
        </p:spPr>
      </p:pic>
      <p:pic>
        <p:nvPicPr>
          <p:cNvPr id="466" name="Google Shape;466;p36" descr="Lächelndes Gesicht mit Zähnen"/>
          <p:cNvPicPr preferRelativeResize="0"/>
          <p:nvPr/>
        </p:nvPicPr>
        <p:blipFill rotWithShape="1">
          <a:blip r:embed="rId7">
            <a:alphaModFix/>
          </a:blip>
          <a:srcRect/>
          <a:stretch/>
        </p:blipFill>
        <p:spPr>
          <a:xfrm>
            <a:off x="5400000" y="6660000"/>
            <a:ext cx="855772" cy="936000"/>
          </a:xfrm>
          <a:prstGeom prst="rect">
            <a:avLst/>
          </a:prstGeom>
          <a:noFill/>
          <a:ln>
            <a:noFill/>
          </a:ln>
        </p:spPr>
      </p:pic>
      <p:pic>
        <p:nvPicPr>
          <p:cNvPr id="467" name="Google Shape;467;p36" descr="Weinende Gesichtskontur mit einfarbiger Füllung"/>
          <p:cNvPicPr preferRelativeResize="0"/>
          <p:nvPr/>
        </p:nvPicPr>
        <p:blipFill rotWithShape="1">
          <a:blip r:embed="rId8">
            <a:alphaModFix/>
          </a:blip>
          <a:srcRect/>
          <a:stretch/>
        </p:blipFill>
        <p:spPr>
          <a:xfrm>
            <a:off x="2448000" y="6840000"/>
            <a:ext cx="720000" cy="720000"/>
          </a:xfrm>
          <a:prstGeom prst="rect">
            <a:avLst/>
          </a:prstGeom>
          <a:noFill/>
          <a:ln>
            <a:noFill/>
          </a:ln>
        </p:spPr>
      </p:pic>
      <p:pic>
        <p:nvPicPr>
          <p:cNvPr id="468" name="Google Shape;468;p36" descr="Lustige Gesichtskontur mit einfarbiger Füllung"/>
          <p:cNvPicPr preferRelativeResize="0"/>
          <p:nvPr/>
        </p:nvPicPr>
        <p:blipFill rotWithShape="1">
          <a:blip r:embed="rId9">
            <a:alphaModFix/>
          </a:blip>
          <a:srcRect/>
          <a:stretch/>
        </p:blipFill>
        <p:spPr>
          <a:xfrm>
            <a:off x="1608619" y="6840000"/>
            <a:ext cx="720000" cy="720000"/>
          </a:xfrm>
          <a:prstGeom prst="rect">
            <a:avLst/>
          </a:prstGeom>
          <a:noFill/>
          <a:ln>
            <a:noFill/>
          </a:ln>
        </p:spPr>
      </p:pic>
      <p:pic>
        <p:nvPicPr>
          <p:cNvPr id="469" name="Google Shape;469;p36" descr="Dozent Silhouette"/>
          <p:cNvPicPr preferRelativeResize="0"/>
          <p:nvPr/>
        </p:nvPicPr>
        <p:blipFill rotWithShape="1">
          <a:blip r:embed="rId10">
            <a:alphaModFix/>
          </a:blip>
          <a:srcRect/>
          <a:stretch/>
        </p:blipFill>
        <p:spPr>
          <a:xfrm>
            <a:off x="8280000" y="7092000"/>
            <a:ext cx="828000" cy="828000"/>
          </a:xfrm>
          <a:prstGeom prst="rect">
            <a:avLst/>
          </a:prstGeom>
          <a:noFill/>
          <a:ln>
            <a:noFill/>
          </a:ln>
        </p:spPr>
      </p:pic>
      <p:pic>
        <p:nvPicPr>
          <p:cNvPr id="470" name="Google Shape;470;p36" descr="Wütende Gesichtskontur mit einfarbiger Füllung"/>
          <p:cNvPicPr preferRelativeResize="0"/>
          <p:nvPr/>
        </p:nvPicPr>
        <p:blipFill rotWithShape="1">
          <a:blip r:embed="rId11">
            <a:alphaModFix/>
          </a:blip>
          <a:srcRect/>
          <a:stretch/>
        </p:blipFill>
        <p:spPr>
          <a:xfrm>
            <a:off x="3348000" y="6840000"/>
            <a:ext cx="720000" cy="720000"/>
          </a:xfrm>
          <a:prstGeom prst="rect">
            <a:avLst/>
          </a:prstGeom>
          <a:noFill/>
          <a:ln>
            <a:noFill/>
          </a:ln>
        </p:spPr>
      </p:pic>
      <p:sp>
        <p:nvSpPr>
          <p:cNvPr id="471" name="Google Shape;471;p36"/>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panose="020B0604020202020204" charset="0"/>
                <a:ea typeface="Helvetica Neue"/>
                <a:cs typeface="Helvetica Neue"/>
                <a:sym typeface="Helvetica Neue"/>
              </a:rPr>
              <a:t>3. Selbstbewusstsein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472" name="Google Shape;472;p36"/>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3.2 Entwicklungsphasen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0"/>
          <p:cNvSpPr/>
          <p:nvPr/>
        </p:nvSpPr>
        <p:spPr>
          <a:xfrm>
            <a:off x="11106123" y="780673"/>
            <a:ext cx="6325369" cy="2556000"/>
          </a:xfrm>
          <a:prstGeom prst="rightArrow">
            <a:avLst>
              <a:gd name="adj1" fmla="val 50000"/>
              <a:gd name="adj2" fmla="val 50000"/>
            </a:avLst>
          </a:prstGeom>
          <a:solidFill>
            <a:srgbClr val="D8D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78" name="Google Shape;478;p20"/>
          <p:cNvSpPr/>
          <p:nvPr/>
        </p:nvSpPr>
        <p:spPr>
          <a:xfrm>
            <a:off x="10548002"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79" name="Google Shape;479;p20"/>
          <p:cNvSpPr txBox="1"/>
          <p:nvPr/>
        </p:nvSpPr>
        <p:spPr>
          <a:xfrm>
            <a:off x="10597912"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0" i="0" u="none" strike="noStrike" cap="none" dirty="0">
                <a:solidFill>
                  <a:schemeClr val="lt1"/>
                </a:solidFill>
                <a:latin typeface="Helvetica Neue" panose="020B0604020202020204" charset="0"/>
                <a:ea typeface="Helvetica Neue"/>
                <a:cs typeface="Helvetica Neue"/>
                <a:sym typeface="Helvetica Neue"/>
              </a:rPr>
              <a:t>Reflektions-phase</a:t>
            </a:r>
            <a:endParaRPr dirty="0">
              <a:latin typeface="Helvetica Neue" panose="020B0604020202020204" charset="0"/>
            </a:endParaRPr>
          </a:p>
        </p:txBody>
      </p:sp>
      <p:sp>
        <p:nvSpPr>
          <p:cNvPr id="480" name="Google Shape;480;p20"/>
          <p:cNvSpPr/>
          <p:nvPr/>
        </p:nvSpPr>
        <p:spPr>
          <a:xfrm>
            <a:off x="13152565" y="1547472"/>
            <a:ext cx="2232483" cy="1022400"/>
          </a:xfrm>
          <a:prstGeom prst="roundRect">
            <a:avLst>
              <a:gd name="adj" fmla="val 16667"/>
            </a:avLst>
          </a:prstGeom>
          <a:solidFill>
            <a:srgbClr val="F2F2F2"/>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Helvetica Neue" panose="020B0604020202020204" charset="0"/>
              <a:ea typeface="Helvetica Neue"/>
              <a:cs typeface="Helvetica Neue"/>
              <a:sym typeface="Helvetica Neue"/>
            </a:endParaRPr>
          </a:p>
        </p:txBody>
      </p:sp>
      <p:sp>
        <p:nvSpPr>
          <p:cNvPr id="481" name="Google Shape;481;p20"/>
          <p:cNvSpPr txBox="1"/>
          <p:nvPr/>
        </p:nvSpPr>
        <p:spPr>
          <a:xfrm>
            <a:off x="13202475" y="1597382"/>
            <a:ext cx="2132664"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0" i="0" u="none" strike="noStrike" cap="none">
                <a:solidFill>
                  <a:schemeClr val="lt1"/>
                </a:solidFill>
                <a:latin typeface="Helvetica Neue" panose="020B0604020202020204" charset="0"/>
                <a:ea typeface="Helvetica Neue"/>
                <a:cs typeface="Helvetica Neue"/>
                <a:sym typeface="Helvetica Neue"/>
              </a:rPr>
              <a:t>Bestimmte Situationen</a:t>
            </a: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82" name="Google Shape;482;p20"/>
          <p:cNvSpPr/>
          <p:nvPr/>
        </p:nvSpPr>
        <p:spPr>
          <a:xfrm>
            <a:off x="15757129" y="1547472"/>
            <a:ext cx="2232483" cy="1022400"/>
          </a:xfrm>
          <a:prstGeom prst="roundRect">
            <a:avLst>
              <a:gd name="adj" fmla="val 16667"/>
            </a:avLst>
          </a:prstGeom>
          <a:solidFill>
            <a:srgbClr val="AED633"/>
          </a:solidFill>
          <a:ln>
            <a:noFill/>
          </a:ln>
          <a:effectLst>
            <a:outerShdw blurRad="149987" dist="250190" dir="8460000" algn="ctr">
              <a:srgbClr val="000000">
                <a:alpha val="274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Helvetica Neue" panose="020B0604020202020204" charset="0"/>
              <a:ea typeface="Helvetica Neue"/>
              <a:cs typeface="Helvetica Neue"/>
              <a:sym typeface="Helvetica Neue"/>
            </a:endParaRPr>
          </a:p>
        </p:txBody>
      </p:sp>
      <p:sp>
        <p:nvSpPr>
          <p:cNvPr id="483" name="Google Shape;483;p20"/>
          <p:cNvSpPr txBox="1"/>
          <p:nvPr/>
        </p:nvSpPr>
        <p:spPr>
          <a:xfrm>
            <a:off x="15807038" y="1597382"/>
            <a:ext cx="2480961" cy="92258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es-ES" sz="2300" b="1" i="0" u="none" strike="noStrike" cap="none">
                <a:solidFill>
                  <a:schemeClr val="lt1"/>
                </a:solidFill>
                <a:latin typeface="Helvetica Neue" panose="020B0604020202020204" charset="0"/>
                <a:ea typeface="Helvetica Neue"/>
                <a:cs typeface="Helvetica Neue"/>
                <a:sym typeface="Helvetica Neue"/>
              </a:rPr>
              <a:t>Mehr Selbst-</a:t>
            </a:r>
            <a:br>
              <a:rPr lang="es-ES" sz="2300" b="1" i="0" u="none" strike="noStrike" cap="none">
                <a:solidFill>
                  <a:schemeClr val="lt1"/>
                </a:solidFill>
                <a:latin typeface="Helvetica Neue" panose="020B0604020202020204" charset="0"/>
                <a:ea typeface="Helvetica Neue"/>
                <a:cs typeface="Helvetica Neue"/>
                <a:sym typeface="Helvetica Neue"/>
              </a:rPr>
            </a:br>
            <a:r>
              <a:rPr lang="es-ES" sz="2300" b="1" i="0" u="none" strike="noStrike" cap="none">
                <a:solidFill>
                  <a:schemeClr val="lt1"/>
                </a:solidFill>
                <a:latin typeface="Helvetica Neue" panose="020B0604020202020204" charset="0"/>
                <a:ea typeface="Helvetica Neue"/>
                <a:cs typeface="Helvetica Neue"/>
                <a:sym typeface="Helvetica Neue"/>
              </a:rPr>
              <a:t>bewusstsein erlangen</a:t>
            </a:r>
            <a:endParaRPr sz="2300" b="1" i="0" u="none" strike="noStrike" cap="none">
              <a:solidFill>
                <a:schemeClr val="lt1"/>
              </a:solidFill>
              <a:latin typeface="Helvetica Neue" panose="020B0604020202020204" charset="0"/>
              <a:ea typeface="Helvetica Neue"/>
              <a:cs typeface="Helvetica Neue"/>
              <a:sym typeface="Helvetica Neue"/>
            </a:endParaRPr>
          </a:p>
        </p:txBody>
      </p:sp>
      <p:sp>
        <p:nvSpPr>
          <p:cNvPr id="484" name="Google Shape;484;p20"/>
          <p:cNvSpPr/>
          <p:nvPr/>
        </p:nvSpPr>
        <p:spPr>
          <a:xfrm>
            <a:off x="12518319" y="1695487"/>
            <a:ext cx="770377" cy="770376"/>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485" name="Google Shape;485;p20"/>
          <p:cNvSpPr/>
          <p:nvPr/>
        </p:nvSpPr>
        <p:spPr>
          <a:xfrm>
            <a:off x="15185900" y="1695487"/>
            <a:ext cx="770377" cy="770376"/>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panose="020B0604020202020204" charset="0"/>
              <a:ea typeface="Helvetica Neue"/>
              <a:cs typeface="Helvetica Neue"/>
              <a:sym typeface="Helvetica Neue"/>
            </a:endParaRPr>
          </a:p>
        </p:txBody>
      </p:sp>
      <p:grpSp>
        <p:nvGrpSpPr>
          <p:cNvPr id="486" name="Google Shape;486;p20"/>
          <p:cNvGrpSpPr/>
          <p:nvPr/>
        </p:nvGrpSpPr>
        <p:grpSpPr>
          <a:xfrm>
            <a:off x="7160139" y="3629767"/>
            <a:ext cx="4158000" cy="4260465"/>
            <a:chOff x="4017000" y="245767"/>
            <a:chExt cx="4158000" cy="4260465"/>
          </a:xfrm>
        </p:grpSpPr>
        <p:sp>
          <p:nvSpPr>
            <p:cNvPr id="487" name="Google Shape;487;p20"/>
            <p:cNvSpPr/>
            <p:nvPr/>
          </p:nvSpPr>
          <p:spPr>
            <a:xfrm>
              <a:off x="4174410" y="409117"/>
              <a:ext cx="3831300" cy="1330560"/>
            </a:xfrm>
            <a:prstGeom prst="ellipse">
              <a:avLst/>
            </a:prstGeom>
            <a:solidFill>
              <a:srgbClr val="C0CCE1">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88" name="Google Shape;488;p20"/>
            <p:cNvSpPr/>
            <p:nvPr/>
          </p:nvSpPr>
          <p:spPr>
            <a:xfrm>
              <a:off x="5724750" y="3667207"/>
              <a:ext cx="742500" cy="475200"/>
            </a:xfrm>
            <a:prstGeom prst="downArrow">
              <a:avLst>
                <a:gd name="adj1" fmla="val 50000"/>
                <a:gd name="adj2" fmla="val 50000"/>
              </a:avLst>
            </a:prstGeom>
            <a:solidFill>
              <a:srgbClr val="B1C0D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89" name="Google Shape;489;p20"/>
            <p:cNvSpPr/>
            <p:nvPr/>
          </p:nvSpPr>
          <p:spPr>
            <a:xfrm>
              <a:off x="4314000" y="4479502"/>
              <a:ext cx="3564000" cy="2673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sp>
          <p:nvSpPr>
            <p:cNvPr id="490" name="Google Shape;490;p20"/>
            <p:cNvSpPr txBox="1"/>
            <p:nvPr/>
          </p:nvSpPr>
          <p:spPr>
            <a:xfrm>
              <a:off x="4314000" y="4479502"/>
              <a:ext cx="3564000" cy="2673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000000"/>
                </a:buClr>
                <a:buSzPts val="500"/>
                <a:buFont typeface="Arial"/>
                <a:buNone/>
              </a:pPr>
              <a:r>
                <a:rPr lang="es-ES" sz="500" b="0" i="0" u="none" strike="noStrike" cap="none" dirty="0">
                  <a:solidFill>
                    <a:srgbClr val="000000"/>
                  </a:solidFill>
                  <a:latin typeface="Helvetica Neue" panose="020B0604020202020204" charset="0"/>
                  <a:ea typeface="Helvetica Neue"/>
                  <a:cs typeface="Helvetica Neue"/>
                  <a:sym typeface="Helvetica Neue"/>
                </a:rPr>
                <a:t> </a:t>
              </a:r>
              <a:endParaRPr dirty="0">
                <a:latin typeface="Helvetica Neue" panose="020B0604020202020204" charset="0"/>
              </a:endParaRPr>
            </a:p>
          </p:txBody>
        </p:sp>
        <p:sp>
          <p:nvSpPr>
            <p:cNvPr id="491" name="Google Shape;491;p20"/>
            <p:cNvSpPr/>
            <p:nvPr/>
          </p:nvSpPr>
          <p:spPr>
            <a:xfrm>
              <a:off x="4017000" y="245767"/>
              <a:ext cx="4158000" cy="3326400"/>
            </a:xfrm>
            <a:custGeom>
              <a:avLst/>
              <a:gdLst/>
              <a:ahLst/>
              <a:cxnLst/>
              <a:rect l="l" t="t" r="r" b="b"/>
              <a:pathLst>
                <a:path w="120000" h="120000" extrusionOk="0">
                  <a:moveTo>
                    <a:pt x="584" y="34175"/>
                  </a:moveTo>
                  <a:lnTo>
                    <a:pt x="584" y="34175"/>
                  </a:lnTo>
                  <a:cubicBezTo>
                    <a:pt x="-2679" y="22567"/>
                    <a:pt x="7879" y="11072"/>
                    <a:pt x="27615" y="4745"/>
                  </a:cubicBezTo>
                  <a:cubicBezTo>
                    <a:pt x="47351" y="-1582"/>
                    <a:pt x="72649" y="-1582"/>
                    <a:pt x="92385" y="4745"/>
                  </a:cubicBezTo>
                  <a:cubicBezTo>
                    <a:pt x="112121" y="11072"/>
                    <a:pt x="122679" y="22567"/>
                    <a:pt x="119416" y="34175"/>
                  </a:cubicBezTo>
                  <a:lnTo>
                    <a:pt x="74854" y="113544"/>
                  </a:lnTo>
                  <a:cubicBezTo>
                    <a:pt x="73813" y="117246"/>
                    <a:pt x="67478" y="120000"/>
                    <a:pt x="60000" y="120000"/>
                  </a:cubicBezTo>
                  <a:cubicBezTo>
                    <a:pt x="52522" y="120000"/>
                    <a:pt x="46187" y="117246"/>
                    <a:pt x="45146" y="113544"/>
                  </a:cubicBezTo>
                  <a:close/>
                  <a:moveTo>
                    <a:pt x="4800" y="30000"/>
                  </a:moveTo>
                  <a:lnTo>
                    <a:pt x="4800" y="30000"/>
                  </a:lnTo>
                  <a:cubicBezTo>
                    <a:pt x="4800" y="43255"/>
                    <a:pt x="29514" y="54000"/>
                    <a:pt x="60000" y="54000"/>
                  </a:cubicBezTo>
                  <a:cubicBezTo>
                    <a:pt x="90486" y="54000"/>
                    <a:pt x="115200" y="43255"/>
                    <a:pt x="115200" y="30000"/>
                  </a:cubicBezTo>
                  <a:cubicBezTo>
                    <a:pt x="115200" y="16745"/>
                    <a:pt x="90486" y="6000"/>
                    <a:pt x="60000" y="6000"/>
                  </a:cubicBezTo>
                  <a:cubicBezTo>
                    <a:pt x="29514" y="6000"/>
                    <a:pt x="4800" y="16745"/>
                    <a:pt x="4800" y="30000"/>
                  </a:cubicBezTo>
                  <a:close/>
                </a:path>
              </a:pathLst>
            </a:custGeom>
            <a:solidFill>
              <a:srgbClr val="4D94B7">
                <a:alpha val="40000"/>
              </a:srgbClr>
            </a:solidFill>
            <a:ln w="9525" cap="flat" cmpd="sng">
              <a:solidFill>
                <a:srgbClr val="4D94B7"/>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Helvetica Neue" panose="020B0604020202020204" charset="0"/>
              </a:endParaRPr>
            </a:p>
          </p:txBody>
        </p:sp>
      </p:grpSp>
      <p:sp>
        <p:nvSpPr>
          <p:cNvPr id="492" name="Google Shape;492;p20"/>
          <p:cNvSpPr txBox="1"/>
          <p:nvPr/>
        </p:nvSpPr>
        <p:spPr>
          <a:xfrm>
            <a:off x="7141777" y="7668000"/>
            <a:ext cx="4194723" cy="1224000"/>
          </a:xfrm>
          <a:prstGeom prst="rect">
            <a:avLst/>
          </a:prstGeom>
          <a:solidFill>
            <a:srgbClr val="AED633"/>
          </a:solidFill>
          <a:ln>
            <a:noFill/>
          </a:ln>
          <a:effectLst>
            <a:outerShdw blurRad="149987" dist="250190" dir="8460000" algn="ctr">
              <a:srgbClr val="000000">
                <a:alpha val="27843"/>
              </a:srgbClr>
            </a:outerShdw>
          </a:effectLst>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ES" sz="2400" b="1" i="0" u="none" strike="noStrike" cap="none">
                <a:solidFill>
                  <a:schemeClr val="dk1"/>
                </a:solidFill>
                <a:latin typeface="Helvetica Neue" panose="020B0604020202020204" charset="0"/>
                <a:ea typeface="Helvetica Neue"/>
                <a:cs typeface="Helvetica Neue"/>
                <a:sym typeface="Helvetica Neue"/>
              </a:rPr>
              <a:t>mehr</a:t>
            </a:r>
            <a:br>
              <a:rPr lang="es-ES" sz="2400" b="1" i="0" u="none" strike="noStrike" cap="none">
                <a:solidFill>
                  <a:schemeClr val="dk1"/>
                </a:solidFill>
                <a:latin typeface="Helvetica Neue" panose="020B0604020202020204" charset="0"/>
                <a:ea typeface="Helvetica Neue"/>
                <a:cs typeface="Helvetica Neue"/>
                <a:sym typeface="Helvetica Neue"/>
              </a:rPr>
            </a:br>
            <a:r>
              <a:rPr lang="es-ES" sz="2400" b="1" i="0" u="none" strike="noStrike" cap="none">
                <a:solidFill>
                  <a:schemeClr val="dk1"/>
                </a:solidFill>
                <a:latin typeface="Helvetica Neue" panose="020B0604020202020204" charset="0"/>
                <a:ea typeface="Helvetica Neue"/>
                <a:cs typeface="Helvetica Neue"/>
                <a:sym typeface="Helvetica Neue"/>
              </a:rPr>
              <a:t>Selbstbewusstsein erlangen</a:t>
            </a:r>
            <a:endParaRPr sz="2400" b="1" i="0" u="none" strike="noStrike" cap="none">
              <a:solidFill>
                <a:schemeClr val="dk1"/>
              </a:solidFill>
              <a:latin typeface="Helvetica Neue" panose="020B0604020202020204" charset="0"/>
              <a:ea typeface="Helvetica Neue"/>
              <a:cs typeface="Helvetica Neue"/>
              <a:sym typeface="Helvetica Neue"/>
            </a:endParaRPr>
          </a:p>
        </p:txBody>
      </p:sp>
      <p:sp>
        <p:nvSpPr>
          <p:cNvPr id="493" name="Google Shape;493;p20"/>
          <p:cNvSpPr/>
          <p:nvPr/>
        </p:nvSpPr>
        <p:spPr>
          <a:xfrm>
            <a:off x="5962650" y="3528000"/>
            <a:ext cx="2880000" cy="1044000"/>
          </a:xfrm>
          <a:prstGeom prst="curvedDownArrow">
            <a:avLst>
              <a:gd name="adj1" fmla="val 25000"/>
              <a:gd name="adj2" fmla="val 105179"/>
              <a:gd name="adj3" fmla="val 25000"/>
            </a:avLst>
          </a:prstGeom>
          <a:solidFill>
            <a:srgbClr val="AED63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Helvetica Neue" panose="020B0604020202020204" charset="0"/>
              <a:ea typeface="Helvetica Neue"/>
              <a:cs typeface="Helvetica Neue"/>
              <a:sym typeface="Helvetica Neue"/>
            </a:endParaRPr>
          </a:p>
        </p:txBody>
      </p:sp>
      <p:sp>
        <p:nvSpPr>
          <p:cNvPr id="494" name="Google Shape;494;p20"/>
          <p:cNvSpPr/>
          <p:nvPr/>
        </p:nvSpPr>
        <p:spPr>
          <a:xfrm>
            <a:off x="9900485" y="3528000"/>
            <a:ext cx="2880000" cy="1044000"/>
          </a:xfrm>
          <a:prstGeom prst="curvedDownArrow">
            <a:avLst>
              <a:gd name="adj1" fmla="val 25000"/>
              <a:gd name="adj2" fmla="val 105179"/>
              <a:gd name="adj3" fmla="val 25000"/>
            </a:avLst>
          </a:prstGeom>
          <a:solidFill>
            <a:srgbClr val="AED633"/>
          </a:solidFill>
          <a:ln w="25400" cap="flat" cmpd="sng">
            <a:solidFill>
              <a:schemeClr val="lt1"/>
            </a:solidFill>
            <a:prstDash val="solid"/>
            <a:round/>
            <a:headEnd type="none" w="sm" len="sm"/>
            <a:tailEnd type="none" w="sm" len="sm"/>
          </a:ln>
          <a:scene3d>
            <a:camera prst="orthographicFront">
              <a:rot lat="0" lon="10799999" rev="0"/>
            </a:camera>
            <a:lightRig rig="threePt" dir="t"/>
          </a:scene3d>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Helvetica Neue" panose="020B0604020202020204" charset="0"/>
              <a:ea typeface="Helvetica Neue"/>
              <a:cs typeface="Helvetica Neue"/>
              <a:sym typeface="Helvetica Neue"/>
            </a:endParaRPr>
          </a:p>
        </p:txBody>
      </p:sp>
      <p:sp>
        <p:nvSpPr>
          <p:cNvPr id="495" name="Google Shape;495;p20"/>
          <p:cNvSpPr/>
          <p:nvPr/>
        </p:nvSpPr>
        <p:spPr>
          <a:xfrm>
            <a:off x="1440000" y="5184000"/>
            <a:ext cx="5328000" cy="1728000"/>
          </a:xfrm>
          <a:prstGeom prst="rect">
            <a:avLst/>
          </a:prstGeom>
          <a:solidFill>
            <a:schemeClr val="lt1">
              <a:alpha val="49411"/>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pPr>
            <a:r>
              <a:rPr lang="es-ES" sz="2400" b="0" i="0" u="none" strike="noStrike" cap="none" dirty="0">
                <a:solidFill>
                  <a:schemeClr val="dk1"/>
                </a:solidFill>
                <a:latin typeface="Helvetica Neue" panose="020B0604020202020204" charset="0"/>
                <a:ea typeface="Helvetica Neue"/>
                <a:cs typeface="Helvetica Neue"/>
                <a:sym typeface="Helvetica Neue"/>
              </a:rPr>
              <a:t>Überlege, worauf du stolz bist</a:t>
            </a:r>
            <a:endParaRPr dirty="0">
              <a:latin typeface="Helvetica Neue" panose="020B0604020202020204" charset="0"/>
            </a:endParaRPr>
          </a:p>
          <a:p>
            <a:pPr marL="457200" marR="0" lvl="0" indent="-457200" algn="l" rtl="0">
              <a:lnSpc>
                <a:spcPct val="100000"/>
              </a:lnSpc>
              <a:spcBef>
                <a:spcPts val="0"/>
              </a:spcBef>
              <a:spcAft>
                <a:spcPts val="0"/>
              </a:spcAft>
              <a:buClr>
                <a:srgbClr val="000000"/>
              </a:buClr>
              <a:buSzPts val="2500"/>
              <a:buFont typeface="Arial"/>
              <a:buChar char="•"/>
            </a:pPr>
            <a:r>
              <a:rPr lang="es-ES" sz="2400" b="0" i="0" u="none" strike="noStrike" cap="none" dirty="0">
                <a:solidFill>
                  <a:schemeClr val="dk1"/>
                </a:solidFill>
                <a:latin typeface="Helvetica Neue" panose="020B0604020202020204" charset="0"/>
                <a:ea typeface="Helvetica Neue"/>
                <a:cs typeface="Helvetica Neue"/>
                <a:sym typeface="Helvetica Neue"/>
              </a:rPr>
              <a:t>Überlege, was du gut kannst</a:t>
            </a:r>
            <a:endParaRPr dirty="0">
              <a:latin typeface="Helvetica Neue" panose="020B0604020202020204" charset="0"/>
            </a:endParaRPr>
          </a:p>
          <a:p>
            <a:pPr marL="457200" marR="0" lvl="0" indent="-457200" algn="l" rtl="0">
              <a:lnSpc>
                <a:spcPct val="100000"/>
              </a:lnSpc>
              <a:spcBef>
                <a:spcPts val="0"/>
              </a:spcBef>
              <a:spcAft>
                <a:spcPts val="0"/>
              </a:spcAft>
              <a:buClr>
                <a:srgbClr val="000000"/>
              </a:buClr>
              <a:buSzPts val="2500"/>
              <a:buFont typeface="Arial"/>
              <a:buChar char="•"/>
            </a:pPr>
            <a:r>
              <a:rPr lang="es-ES" sz="2400" b="0" i="0" u="none" strike="noStrike" cap="none" dirty="0">
                <a:solidFill>
                  <a:schemeClr val="dk1"/>
                </a:solidFill>
                <a:latin typeface="Helvetica Neue" panose="020B0604020202020204" charset="0"/>
                <a:ea typeface="Helvetica Neue"/>
                <a:cs typeface="Helvetica Neue"/>
                <a:sym typeface="Helvetica Neue"/>
              </a:rPr>
              <a:t>Reflektiere deine Gedanken über dich selbst </a:t>
            </a:r>
            <a:endParaRPr sz="2400" b="0" i="0" u="none" strike="noStrike" cap="none" dirty="0">
              <a:solidFill>
                <a:schemeClr val="dk1"/>
              </a:solidFill>
              <a:latin typeface="Helvetica Neue" panose="020B0604020202020204" charset="0"/>
              <a:ea typeface="Helvetica Neue"/>
              <a:cs typeface="Helvetica Neue"/>
              <a:sym typeface="Helvetica Neue"/>
            </a:endParaRPr>
          </a:p>
        </p:txBody>
      </p:sp>
      <p:sp>
        <p:nvSpPr>
          <p:cNvPr id="496" name="Google Shape;496;p20"/>
          <p:cNvSpPr/>
          <p:nvPr/>
        </p:nvSpPr>
        <p:spPr>
          <a:xfrm>
            <a:off x="11643179" y="5184000"/>
            <a:ext cx="5328000" cy="1260000"/>
          </a:xfrm>
          <a:prstGeom prst="rect">
            <a:avLst/>
          </a:prstGeom>
          <a:solidFill>
            <a:schemeClr val="lt1">
              <a:alpha val="49411"/>
            </a:schemeClr>
          </a:solidFill>
          <a:ln w="22225" cap="flat" cmpd="sng">
            <a:solidFill>
              <a:srgbClr val="AED633"/>
            </a:solidFill>
            <a:prstDash val="solid"/>
            <a:round/>
            <a:headEnd type="none" w="sm" len="sm"/>
            <a:tailEnd type="none" w="sm" len="sm"/>
          </a:ln>
        </p:spPr>
        <p:txBody>
          <a:bodyPr spcFirstLastPara="1" wrap="square" lIns="90000" tIns="180000" rIns="90000" bIns="46800" anchor="t" anchorCtr="0">
            <a:noAutofit/>
          </a:bodyPr>
          <a:lstStyle/>
          <a:p>
            <a:pPr marL="457200" marR="0" lvl="0" indent="-457200" algn="l" rtl="0">
              <a:lnSpc>
                <a:spcPct val="100000"/>
              </a:lnSpc>
              <a:spcBef>
                <a:spcPts val="0"/>
              </a:spcBef>
              <a:spcAft>
                <a:spcPts val="0"/>
              </a:spcAft>
              <a:buClr>
                <a:srgbClr val="000000"/>
              </a:buClr>
              <a:buSzPts val="2500"/>
              <a:buFont typeface="Arial"/>
              <a:buChar char="•"/>
            </a:pPr>
            <a:r>
              <a:rPr lang="es-ES" sz="2400" b="0" i="0" u="none" strike="noStrike" cap="none">
                <a:solidFill>
                  <a:schemeClr val="dk1"/>
                </a:solidFill>
                <a:latin typeface="Helvetica Neue" panose="020B0604020202020204" charset="0"/>
                <a:ea typeface="Helvetica Neue"/>
                <a:cs typeface="Helvetica Neue"/>
                <a:sym typeface="Helvetica Neue"/>
              </a:rPr>
              <a:t>Übungen als Vorbereitung für ungewohnte Situationen</a:t>
            </a:r>
            <a:endParaRPr sz="2400" b="0" i="0" u="none" strike="noStrike" cap="none">
              <a:solidFill>
                <a:schemeClr val="dk1"/>
              </a:solidFill>
              <a:latin typeface="Helvetica Neue" panose="020B0604020202020204" charset="0"/>
              <a:ea typeface="Helvetica Neue"/>
              <a:cs typeface="Helvetica Neue"/>
              <a:sym typeface="Helvetica Neue"/>
            </a:endParaRPr>
          </a:p>
        </p:txBody>
      </p:sp>
      <p:sp>
        <p:nvSpPr>
          <p:cNvPr id="497" name="Google Shape;497;p20"/>
          <p:cNvSpPr/>
          <p:nvPr/>
        </p:nvSpPr>
        <p:spPr>
          <a:xfrm>
            <a:off x="11628000" y="4536000"/>
            <a:ext cx="5364000" cy="720000"/>
          </a:xfrm>
          <a:prstGeom prst="roundRect">
            <a:avLst>
              <a:gd name="adj" fmla="val 16667"/>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1" i="0" u="none" strike="noStrike" cap="none">
                <a:solidFill>
                  <a:schemeClr val="dk1"/>
                </a:solidFill>
                <a:latin typeface="Helvetica Neue" panose="020B0604020202020204" charset="0"/>
                <a:ea typeface="Helvetica Neue"/>
                <a:cs typeface="Helvetica Neue"/>
                <a:sym typeface="Helvetica Neue"/>
              </a:rPr>
              <a:t>Bestimmte Situationen</a:t>
            </a:r>
            <a:endParaRPr sz="2400" b="1" i="0" u="none" strike="noStrike" cap="none">
              <a:solidFill>
                <a:schemeClr val="dk1"/>
              </a:solidFill>
              <a:latin typeface="Helvetica Neue" panose="020B0604020202020204" charset="0"/>
              <a:ea typeface="Helvetica Neue"/>
              <a:cs typeface="Helvetica Neue"/>
              <a:sym typeface="Helvetica Neue"/>
            </a:endParaRPr>
          </a:p>
        </p:txBody>
      </p:sp>
      <p:sp>
        <p:nvSpPr>
          <p:cNvPr id="498" name="Google Shape;498;p20"/>
          <p:cNvSpPr/>
          <p:nvPr/>
        </p:nvSpPr>
        <p:spPr>
          <a:xfrm>
            <a:off x="1440000" y="4536000"/>
            <a:ext cx="5364000" cy="720000"/>
          </a:xfrm>
          <a:prstGeom prst="roundRect">
            <a:avLst>
              <a:gd name="adj" fmla="val 16667"/>
            </a:avLst>
          </a:prstGeom>
          <a:solidFill>
            <a:srgbClr val="4D94B7"/>
          </a:solidFill>
          <a:ln>
            <a:noFill/>
          </a:ln>
        </p:spPr>
        <p:txBody>
          <a:bodyPr spcFirstLastPara="1" wrap="square" lIns="90000" tIns="46800" rIns="90000" bIns="468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400" b="1" i="0" u="none" strike="noStrike" cap="none">
                <a:solidFill>
                  <a:schemeClr val="dk1"/>
                </a:solidFill>
                <a:latin typeface="Helvetica Neue" panose="020B0604020202020204" charset="0"/>
                <a:ea typeface="Helvetica Neue"/>
                <a:cs typeface="Helvetica Neue"/>
                <a:sym typeface="Helvetica Neue"/>
              </a:rPr>
              <a:t>Reflektionsphase</a:t>
            </a:r>
            <a:endParaRPr sz="2400" b="1" i="0" u="none" strike="noStrike" cap="none">
              <a:solidFill>
                <a:schemeClr val="dk1"/>
              </a:solidFill>
              <a:latin typeface="Helvetica Neue" panose="020B0604020202020204" charset="0"/>
              <a:ea typeface="Helvetica Neue"/>
              <a:cs typeface="Helvetica Neue"/>
              <a:sym typeface="Helvetica Neue"/>
            </a:endParaRPr>
          </a:p>
        </p:txBody>
      </p:sp>
      <p:sp>
        <p:nvSpPr>
          <p:cNvPr id="499" name="Google Shape;499;p20"/>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panose="020B0604020202020204" charset="0"/>
                <a:ea typeface="Helvetica Neue"/>
                <a:cs typeface="Helvetica Neue"/>
                <a:sym typeface="Helvetica Neue"/>
              </a:rPr>
              <a:t>3. Selbstbewusstsein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00" name="Google Shape;500;p20"/>
          <p:cNvSpPr txBox="1"/>
          <p:nvPr/>
        </p:nvSpPr>
        <p:spPr>
          <a:xfrm>
            <a:off x="1295400" y="2304000"/>
            <a:ext cx="5616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3.2 Entwicklungsphasen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5"/>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93"/>
                                        </p:tgtEl>
                                        <p:attrNameLst>
                                          <p:attrName>style.visibility</p:attrName>
                                        </p:attrNameLst>
                                      </p:cBhvr>
                                      <p:to>
                                        <p:strVal val="visible"/>
                                      </p:to>
                                    </p:set>
                                    <p:animEffect transition="in" filter="fade">
                                      <p:cBhvr>
                                        <p:cTn id="11" dur="500"/>
                                        <p:tgtEl>
                                          <p:spTgt spid="49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9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9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94"/>
                                        </p:tgtEl>
                                        <p:attrNameLst>
                                          <p:attrName>style.visibility</p:attrName>
                                        </p:attrNameLst>
                                      </p:cBhvr>
                                      <p:to>
                                        <p:strVal val="visible"/>
                                      </p:to>
                                    </p:set>
                                    <p:animEffect transition="in" filter="fade">
                                      <p:cBhvr>
                                        <p:cTn id="20" dur="500"/>
                                        <p:tgtEl>
                                          <p:spTgt spid="494"/>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92"/>
                                        </p:tgtEl>
                                        <p:attrNameLst>
                                          <p:attrName>style.visibility</p:attrName>
                                        </p:attrNameLst>
                                      </p:cBhvr>
                                      <p:to>
                                        <p:strVal val="visible"/>
                                      </p:to>
                                    </p:set>
                                    <p:anim calcmode="lin" valueType="num">
                                      <p:cBhvr additive="base">
                                        <p:cTn id="25" dur="500"/>
                                        <p:tgtEl>
                                          <p:spTgt spid="492"/>
                                        </p:tgtEl>
                                        <p:attrNameLst>
                                          <p:attrName>ppt_w</p:attrName>
                                        </p:attrNameLst>
                                      </p:cBhvr>
                                      <p:tavLst>
                                        <p:tav tm="0">
                                          <p:val>
                                            <p:strVal val="0"/>
                                          </p:val>
                                        </p:tav>
                                        <p:tav tm="100000">
                                          <p:val>
                                            <p:strVal val="#ppt_w"/>
                                          </p:val>
                                        </p:tav>
                                      </p:tavLst>
                                    </p:anim>
                                    <p:anim calcmode="lin" valueType="num">
                                      <p:cBhvr additive="base">
                                        <p:cTn id="26" dur="500"/>
                                        <p:tgtEl>
                                          <p:spTgt spid="4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7"/>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None/>
            </a:pPr>
            <a:r>
              <a:rPr lang="es-ES" sz="2800" b="1" i="0" u="none" strike="noStrike" cap="none" dirty="0">
                <a:solidFill>
                  <a:schemeClr val="dk1"/>
                </a:solidFill>
                <a:latin typeface="Helvetica Neue"/>
                <a:ea typeface="Helvetica Neue"/>
                <a:cs typeface="Helvetica Neue"/>
                <a:sym typeface="Helvetica Neue"/>
              </a:rPr>
              <a:t>Hast du Ideen, wie du Selbstbewusstsein ins tägliche Leben und in die Arbeit integrieren kannst?</a:t>
            </a:r>
            <a:endParaRPr dirty="0">
              <a:latin typeface="Helvetica Neue" panose="020B0604020202020204" charset="0"/>
            </a:endParaRPr>
          </a:p>
        </p:txBody>
      </p:sp>
      <p:sp>
        <p:nvSpPr>
          <p:cNvPr id="506" name="Google Shape;506;p47"/>
          <p:cNvSpPr/>
          <p:nvPr/>
        </p:nvSpPr>
        <p:spPr>
          <a:xfrm>
            <a:off x="1476000" y="6012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Ich kenne meine Stärken und Schwächen.</a:t>
            </a:r>
            <a:endParaRPr dirty="0">
              <a:latin typeface="Helvetica Neue" panose="020B0604020202020204" charset="0"/>
            </a:endParaRPr>
          </a:p>
        </p:txBody>
      </p:sp>
      <p:sp>
        <p:nvSpPr>
          <p:cNvPr id="507" name="Google Shape;507;p47"/>
          <p:cNvSpPr/>
          <p:nvPr/>
        </p:nvSpPr>
        <p:spPr>
          <a:xfrm>
            <a:off x="6696000" y="6012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Ich bin stolz darauf, was ich erreicht habe.</a:t>
            </a:r>
            <a:endParaRPr dirty="0">
              <a:latin typeface="Helvetica Neue" panose="020B0604020202020204" charset="0"/>
            </a:endParaRPr>
          </a:p>
        </p:txBody>
      </p:sp>
      <p:sp>
        <p:nvSpPr>
          <p:cNvPr id="508" name="Google Shape;508;p47"/>
          <p:cNvSpPr/>
          <p:nvPr/>
        </p:nvSpPr>
        <p:spPr>
          <a:xfrm>
            <a:off x="11916000" y="6012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Ich bin von meinen Taten überzeugt.</a:t>
            </a:r>
            <a:endParaRPr dirty="0">
              <a:latin typeface="Helvetica Neue" panose="020B0604020202020204" charset="0"/>
            </a:endParaRPr>
          </a:p>
        </p:txBody>
      </p:sp>
      <p:sp>
        <p:nvSpPr>
          <p:cNvPr id="509" name="Google Shape;509;p47"/>
          <p:cNvSpPr/>
          <p:nvPr/>
        </p:nvSpPr>
        <p:spPr>
          <a:xfrm>
            <a:off x="6732000" y="5004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lt1"/>
                </a:solidFill>
                <a:latin typeface="Helvetica Neue"/>
                <a:ea typeface="Helvetica Neue"/>
                <a:cs typeface="Helvetica Neue"/>
                <a:sym typeface="Helvetica Neue"/>
              </a:rPr>
              <a:t>beispielsweise:</a:t>
            </a:r>
            <a:endParaRPr dirty="0">
              <a:latin typeface="Helvetica Neue" panose="020B0604020202020204" charset="0"/>
            </a:endParaRPr>
          </a:p>
        </p:txBody>
      </p:sp>
      <p:sp>
        <p:nvSpPr>
          <p:cNvPr id="510" name="Google Shape;510;p47"/>
          <p:cNvSpPr txBox="1"/>
          <p:nvPr/>
        </p:nvSpPr>
        <p:spPr>
          <a:xfrm>
            <a:off x="1295999" y="2304000"/>
            <a:ext cx="14412573"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3.3 Integration in das tägliche Leben und die Arbeit</a:t>
            </a:r>
            <a:endParaRPr sz="1400" b="0" i="0" u="none" strike="noStrike" cap="none" dirty="0">
              <a:solidFill>
                <a:srgbClr val="000000"/>
              </a:solidFill>
              <a:latin typeface="Helvetica Neue"/>
              <a:ea typeface="Helvetica Neue"/>
              <a:cs typeface="Helvetica Neue"/>
              <a:sym typeface="Helvetica Neue"/>
            </a:endParaRPr>
          </a:p>
        </p:txBody>
      </p:sp>
      <p:sp>
        <p:nvSpPr>
          <p:cNvPr id="511" name="Google Shape;511;p47"/>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3. Selbstbewusstsein</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6"/>
                                        </p:tgtEl>
                                        <p:attrNameLst>
                                          <p:attrName>style.visibility</p:attrName>
                                        </p:attrNameLst>
                                      </p:cBhvr>
                                      <p:to>
                                        <p:strVal val="visible"/>
                                      </p:to>
                                    </p:set>
                                    <p:animEffect transition="in" filter="fade">
                                      <p:cBhvr>
                                        <p:cTn id="11" dur="1500"/>
                                        <p:tgtEl>
                                          <p:spTgt spid="506"/>
                                        </p:tgtEl>
                                      </p:cBhvr>
                                    </p:animEffect>
                                  </p:childTnLst>
                                </p:cTn>
                              </p:par>
                              <p:par>
                                <p:cTn id="12" presetID="10" presetClass="entr" presetSubtype="0" fill="hold" nodeType="withEffect">
                                  <p:stCondLst>
                                    <p:cond delay="0"/>
                                  </p:stCondLst>
                                  <p:childTnLst>
                                    <p:set>
                                      <p:cBhvr>
                                        <p:cTn id="13" dur="1" fill="hold">
                                          <p:stCondLst>
                                            <p:cond delay="0"/>
                                          </p:stCondLst>
                                        </p:cTn>
                                        <p:tgtEl>
                                          <p:spTgt spid="507"/>
                                        </p:tgtEl>
                                        <p:attrNameLst>
                                          <p:attrName>style.visibility</p:attrName>
                                        </p:attrNameLst>
                                      </p:cBhvr>
                                      <p:to>
                                        <p:strVal val="visible"/>
                                      </p:to>
                                    </p:set>
                                    <p:animEffect transition="in" filter="fade">
                                      <p:cBhvr>
                                        <p:cTn id="14" dur="1500"/>
                                        <p:tgtEl>
                                          <p:spTgt spid="507"/>
                                        </p:tgtEl>
                                      </p:cBhvr>
                                    </p:animEffect>
                                  </p:childTnLst>
                                </p:cTn>
                              </p:par>
                              <p:par>
                                <p:cTn id="15" presetID="10" presetClass="entr" presetSubtype="0" fill="hold" nodeType="withEffect">
                                  <p:stCondLst>
                                    <p:cond delay="0"/>
                                  </p:stCondLst>
                                  <p:childTnLst>
                                    <p:set>
                                      <p:cBhvr>
                                        <p:cTn id="16" dur="1" fill="hold">
                                          <p:stCondLst>
                                            <p:cond delay="0"/>
                                          </p:stCondLst>
                                        </p:cTn>
                                        <p:tgtEl>
                                          <p:spTgt spid="508"/>
                                        </p:tgtEl>
                                        <p:attrNameLst>
                                          <p:attrName>style.visibility</p:attrName>
                                        </p:attrNameLst>
                                      </p:cBhvr>
                                      <p:to>
                                        <p:strVal val="visible"/>
                                      </p:to>
                                    </p:set>
                                    <p:animEffect transition="in" filter="fade">
                                      <p:cBhvr>
                                        <p:cTn id="17" dur="1500"/>
                                        <p:tgtEl>
                                          <p:spTgt spid="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1"/>
          <p:cNvSpPr/>
          <p:nvPr/>
        </p:nvSpPr>
        <p:spPr>
          <a:xfrm>
            <a:off x="9396000" y="1368000"/>
            <a:ext cx="7740000" cy="234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0850" marR="0" lvl="0" indent="-450850" algn="l" rtl="0">
              <a:lnSpc>
                <a:spcPct val="100000"/>
              </a:lnSpc>
              <a:spcBef>
                <a:spcPts val="0"/>
              </a:spcBef>
              <a:spcAft>
                <a:spcPts val="0"/>
              </a:spcAft>
              <a:buClr>
                <a:srgbClr val="000000"/>
              </a:buClr>
              <a:buSzPts val="2400"/>
              <a:buFont typeface="Arial"/>
              <a:buAutoNum type="arabicPeriod" startAt="3"/>
            </a:pPr>
            <a:r>
              <a:rPr lang="es-ES" sz="2400" b="1" i="0" u="none" strike="noStrike" cap="none" dirty="0">
                <a:solidFill>
                  <a:srgbClr val="000000"/>
                </a:solidFill>
                <a:latin typeface="Helvetica Neue" panose="020B0604020202020204" charset="0"/>
                <a:ea typeface="Helvetica Neue"/>
                <a:cs typeface="Helvetica Neue"/>
                <a:sym typeface="Helvetica Neue"/>
              </a:rPr>
              <a:t>In welchen Situationen und wo kann man Achtsamkeit trainieren?</a:t>
            </a:r>
            <a:endParaRPr dirty="0">
              <a:latin typeface="Helvetica Neue" panose="020B0604020202020204" charset="0"/>
            </a:endParaRPr>
          </a:p>
          <a:p>
            <a:pPr marL="342900" marR="0" lvl="0" indent="-254000" algn="l" rtl="0">
              <a:lnSpc>
                <a:spcPct val="100000"/>
              </a:lnSpc>
              <a:spcBef>
                <a:spcPts val="0"/>
              </a:spcBef>
              <a:spcAft>
                <a:spcPts val="0"/>
              </a:spcAft>
              <a:buClr>
                <a:srgbClr val="000000"/>
              </a:buClr>
              <a:buSzPts val="1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Während der Arbeit</a:t>
            </a: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In deiner Freizeit</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Überall</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17" name="Google Shape;517;p11"/>
          <p:cNvSpPr/>
          <p:nvPr/>
        </p:nvSpPr>
        <p:spPr>
          <a:xfrm>
            <a:off x="9396000" y="3816000"/>
            <a:ext cx="7740000" cy="2952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startAt="4"/>
            </a:pPr>
            <a:r>
              <a:rPr lang="es-ES" sz="2400" b="1" i="0" u="none" strike="noStrike" cap="none" dirty="0">
                <a:solidFill>
                  <a:srgbClr val="000000"/>
                </a:solidFill>
                <a:latin typeface="Helvetica Neue" panose="020B0604020202020204" charset="0"/>
                <a:ea typeface="Helvetica Neue"/>
                <a:cs typeface="Helvetica Neue"/>
                <a:sym typeface="Helvetica Neue"/>
              </a:rPr>
              <a:t>Was ist wichtig, um einen höheren Grad an Selbstbewusstsein zu erlangen? </a:t>
            </a:r>
            <a:endParaRPr dirty="0">
              <a:latin typeface="Helvetica Neue" panose="020B0604020202020204" charset="0"/>
            </a:endParaRPr>
          </a:p>
          <a:p>
            <a:pPr marL="457200" marR="0" lvl="0" indent="-304800" algn="l"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Fokussierung auf die eigene Arbeit und Alleinarbeit</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Bewusstsein für die eigenen Stärken und Schwächen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Keine Bereitschaft, Risiken für etwas Neues einzugehen</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18" name="Google Shape;518;p11"/>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a:solidFill>
                  <a:srgbClr val="4D94B7"/>
                </a:solidFill>
                <a:latin typeface="Helvetica Neue" panose="020B0604020202020204" charset="0"/>
                <a:ea typeface="Helvetica Neue"/>
                <a:cs typeface="Helvetica Neue"/>
                <a:sym typeface="Helvetica Neue"/>
              </a:rPr>
              <a:t>Teste dein Wissen!</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19" name="Google Shape;519;p11"/>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a:solidFill>
                  <a:srgbClr val="AED633"/>
                </a:solidFill>
                <a:latin typeface="Helvetica Neue" panose="020B0604020202020204" charset="0"/>
                <a:ea typeface="Helvetica Neue"/>
                <a:cs typeface="Helvetica Neue"/>
                <a:sym typeface="Helvetica Neue"/>
              </a:rPr>
              <a:t>Bitte beantworte die folgenden Fragen:</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20" name="Google Shape;520;p11"/>
          <p:cNvSpPr/>
          <p:nvPr/>
        </p:nvSpPr>
        <p:spPr>
          <a:xfrm>
            <a:off x="1296000" y="338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es-ES" sz="2400" b="1" i="0" u="none" strike="noStrike" cap="none" dirty="0">
                <a:solidFill>
                  <a:srgbClr val="000000"/>
                </a:solidFill>
                <a:latin typeface="Helvetica Neue" panose="020B0604020202020204" charset="0"/>
                <a:ea typeface="Helvetica Neue"/>
                <a:cs typeface="Helvetica Neue"/>
                <a:sym typeface="Helvetica Neue"/>
              </a:rPr>
              <a:t>Welche der folgenden Eigenschaften ist keine Eigenschaft eines*r  Intrapreneur</a:t>
            </a:r>
            <a:r>
              <a:rPr lang="es-ES" sz="2400" b="1" dirty="0">
                <a:latin typeface="Helvetica Neue" panose="020B0604020202020204" charset="0"/>
                <a:ea typeface="Helvetica Neue"/>
                <a:cs typeface="Helvetica Neue"/>
                <a:sym typeface="Helvetica Neue"/>
              </a:rPr>
              <a:t>*in </a:t>
            </a:r>
            <a:r>
              <a:rPr lang="es-ES" sz="2400" b="1" i="0" u="none" strike="noStrike" cap="none" dirty="0">
                <a:solidFill>
                  <a:srgbClr val="000000"/>
                </a:solidFill>
                <a:latin typeface="Helvetica Neue" panose="020B0604020202020204" charset="0"/>
                <a:ea typeface="Helvetica Neue"/>
                <a:cs typeface="Helvetica Neue"/>
                <a:sym typeface="Helvetica Neue"/>
              </a:rPr>
              <a:t>?</a:t>
            </a:r>
            <a:endParaRPr dirty="0">
              <a:latin typeface="Helvetica Neue" panose="020B0604020202020204" charset="0"/>
            </a:endParaRPr>
          </a:p>
          <a:p>
            <a:pPr marL="0" marR="0" lvl="0" indent="0" algn="l" rtl="0">
              <a:lnSpc>
                <a:spcPct val="100000"/>
              </a:lnSpc>
              <a:spcBef>
                <a:spcPts val="0"/>
              </a:spcBef>
              <a:spcAft>
                <a:spcPts val="0"/>
              </a:spcAft>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Teamorientierung und Offenheit für Diskussionen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Flexibel und visionsorientiert </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Alleine arbeiten</a:t>
            </a:r>
            <a:endParaRPr dirty="0">
              <a:latin typeface="Helvetica Neue" panose="020B0604020202020204" charset="0"/>
            </a:endParaRPr>
          </a:p>
        </p:txBody>
      </p:sp>
      <p:sp>
        <p:nvSpPr>
          <p:cNvPr id="521" name="Google Shape;521;p11"/>
          <p:cNvSpPr/>
          <p:nvPr/>
        </p:nvSpPr>
        <p:spPr>
          <a:xfrm>
            <a:off x="9396000" y="6840000"/>
            <a:ext cx="7740000" cy="2304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startAt="5"/>
            </a:pPr>
            <a:r>
              <a:rPr lang="es-ES" sz="2400" b="1" i="0" u="none" strike="noStrike" cap="none" dirty="0">
                <a:solidFill>
                  <a:srgbClr val="000000"/>
                </a:solidFill>
                <a:latin typeface="Helvetica Neue" panose="020B0604020202020204" charset="0"/>
                <a:ea typeface="Helvetica Neue"/>
                <a:cs typeface="Helvetica Neue"/>
                <a:sym typeface="Helvetica Neue"/>
              </a:rPr>
              <a:t>Wie kannst du Achtsamkeit in dein tägliches Leben und deine Arbeit integrieren?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Jederzeit per Telefon erreichbar sein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Arbeiten ohne Pausen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Pausen für die Übung von Achtsamkeit einplanen</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22" name="Google Shape;522;p11"/>
          <p:cNvSpPr/>
          <p:nvPr/>
        </p:nvSpPr>
        <p:spPr>
          <a:xfrm>
            <a:off x="1296000" y="601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startAt="2"/>
            </a:pPr>
            <a:r>
              <a:rPr lang="es-ES" sz="2400" b="1" i="0" u="none" strike="noStrike" cap="none" dirty="0">
                <a:solidFill>
                  <a:srgbClr val="000000"/>
                </a:solidFill>
                <a:latin typeface="Helvetica Neue" panose="020B0604020202020204" charset="0"/>
                <a:ea typeface="Helvetica Neue"/>
                <a:cs typeface="Helvetica Neue"/>
                <a:sym typeface="Helvetica Neue"/>
              </a:rPr>
              <a:t>Welche der folgenden Verhaltensweisen trägt nicht zu unternehmerischem Verhalten bei?</a:t>
            </a:r>
            <a:endParaRPr dirty="0">
              <a:latin typeface="Helvetica Neue" panose="020B0604020202020204" charset="0"/>
            </a:endParaRPr>
          </a:p>
          <a:p>
            <a:pPr marL="0" marR="0" lvl="0" indent="0" algn="l" rtl="0">
              <a:lnSpc>
                <a:spcPct val="100000"/>
              </a:lnSpc>
              <a:spcBef>
                <a:spcPts val="0"/>
              </a:spcBef>
              <a:spcAft>
                <a:spcPts val="0"/>
              </a:spcAft>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Offenheit in Gesprächen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Bewusstsein für die eigenen Stärken und Schwächen </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Beharren auf traditionellem Verhalten</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p:nvPr/>
        </p:nvSpPr>
        <p:spPr>
          <a:xfrm>
            <a:off x="9396000" y="1368000"/>
            <a:ext cx="7740000" cy="2340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0850" marR="0" lvl="0" indent="-450850" algn="l" rtl="0">
              <a:lnSpc>
                <a:spcPct val="100000"/>
              </a:lnSpc>
              <a:spcBef>
                <a:spcPts val="0"/>
              </a:spcBef>
              <a:spcAft>
                <a:spcPts val="0"/>
              </a:spcAft>
              <a:buClr>
                <a:srgbClr val="000000"/>
              </a:buClr>
              <a:buSzPts val="2400"/>
              <a:buFont typeface="Arial"/>
              <a:buAutoNum type="arabicPeriod" startAt="3"/>
            </a:pPr>
            <a:r>
              <a:rPr lang="es-ES" sz="2400" b="1" i="0" u="none" strike="noStrike" cap="none" dirty="0">
                <a:solidFill>
                  <a:srgbClr val="000000"/>
                </a:solidFill>
                <a:latin typeface="Helvetica Neue" panose="020B0604020202020204" charset="0"/>
                <a:ea typeface="Helvetica Neue"/>
                <a:cs typeface="Helvetica Neue"/>
                <a:sym typeface="Helvetica Neue"/>
              </a:rPr>
              <a:t>In welchen Situationen und wo kann man Achtsamkeit trainieren?</a:t>
            </a:r>
            <a:endParaRPr dirty="0">
              <a:latin typeface="Helvetica Neue" panose="020B0604020202020204" charset="0"/>
            </a:endParaRPr>
          </a:p>
          <a:p>
            <a:pPr marL="342900" marR="0" lvl="0" indent="-254000" algn="l" rtl="0">
              <a:lnSpc>
                <a:spcPct val="100000"/>
              </a:lnSpc>
              <a:spcBef>
                <a:spcPts val="0"/>
              </a:spcBef>
              <a:spcAft>
                <a:spcPts val="0"/>
              </a:spcAft>
              <a:buClr>
                <a:srgbClr val="000000"/>
              </a:buClr>
              <a:buSzPts val="1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Während der Arbeit</a:t>
            </a: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In deiner Freizeit</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1" i="0" u="none" strike="noStrike" cap="none" dirty="0">
                <a:solidFill>
                  <a:srgbClr val="000000"/>
                </a:solidFill>
                <a:latin typeface="Helvetica Neue" panose="020B0604020202020204" charset="0"/>
                <a:ea typeface="Helvetica Neue"/>
                <a:cs typeface="Helvetica Neue"/>
                <a:sym typeface="Helvetica Neue"/>
              </a:rPr>
              <a:t>Überall</a:t>
            </a:r>
            <a:endParaRPr sz="2200" b="1" i="0" u="none" strike="noStrike" cap="none" dirty="0">
              <a:solidFill>
                <a:srgbClr val="000000"/>
              </a:solidFill>
              <a:latin typeface="Helvetica Neue" panose="020B0604020202020204" charset="0"/>
              <a:ea typeface="Helvetica Neue"/>
              <a:cs typeface="Helvetica Neue"/>
              <a:sym typeface="Helvetica Neue"/>
            </a:endParaRPr>
          </a:p>
        </p:txBody>
      </p:sp>
      <p:sp>
        <p:nvSpPr>
          <p:cNvPr id="528" name="Google Shape;528;p48"/>
          <p:cNvSpPr/>
          <p:nvPr/>
        </p:nvSpPr>
        <p:spPr>
          <a:xfrm>
            <a:off x="9396000" y="3816000"/>
            <a:ext cx="7740000" cy="2952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startAt="4"/>
            </a:pPr>
            <a:r>
              <a:rPr lang="es-ES" sz="2400" b="1" i="0" u="none" strike="noStrike" cap="none" dirty="0">
                <a:solidFill>
                  <a:srgbClr val="000000"/>
                </a:solidFill>
                <a:latin typeface="Helvetica Neue" panose="020B0604020202020204" charset="0"/>
                <a:ea typeface="Helvetica Neue"/>
                <a:cs typeface="Helvetica Neue"/>
                <a:sym typeface="Helvetica Neue"/>
              </a:rPr>
              <a:t>Was ist wichtig, um einen höheren Grad an Selbstbewusstsein zu erlangen? </a:t>
            </a:r>
            <a:endParaRPr dirty="0">
              <a:latin typeface="Helvetica Neue" panose="020B0604020202020204" charset="0"/>
            </a:endParaRPr>
          </a:p>
          <a:p>
            <a:pPr marL="457200" marR="0" lvl="0" indent="-304800" algn="l"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Fokussierung auf die eigene Arbeit und Alleinarbeit</a:t>
            </a:r>
            <a:endParaRPr sz="2200"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1" i="0" u="none" strike="noStrike" cap="none" dirty="0">
                <a:solidFill>
                  <a:srgbClr val="000000"/>
                </a:solidFill>
                <a:latin typeface="Helvetica Neue" panose="020B0604020202020204" charset="0"/>
                <a:ea typeface="Helvetica Neue"/>
                <a:cs typeface="Helvetica Neue"/>
                <a:sym typeface="Helvetica Neue"/>
              </a:rPr>
              <a:t>Bewusstsein für die eigenen Stärken und Schwächen</a:t>
            </a:r>
            <a:endParaRPr sz="2200"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Keine Bereitschaft, Risiken für etwas Neues einzugehen</a:t>
            </a:r>
            <a:endParaRPr sz="22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29" name="Google Shape;529;p48"/>
          <p:cNvSpPr txBox="1"/>
          <p:nvPr/>
        </p:nvSpPr>
        <p:spPr>
          <a:xfrm>
            <a:off x="1296000" y="1548000"/>
            <a:ext cx="6516165"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panose="020B0604020202020204" charset="0"/>
                <a:ea typeface="Helvetica Neue"/>
                <a:cs typeface="Helvetica Neue"/>
                <a:sym typeface="Helvetica Neue"/>
              </a:rPr>
              <a:t>Teste dein Wissen!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30" name="Google Shape;530;p48"/>
          <p:cNvSpPr txBox="1"/>
          <p:nvPr/>
        </p:nvSpPr>
        <p:spPr>
          <a:xfrm>
            <a:off x="1296000" y="2304000"/>
            <a:ext cx="73281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Lösung:</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531" name="Google Shape;531;p48"/>
          <p:cNvSpPr/>
          <p:nvPr/>
        </p:nvSpPr>
        <p:spPr>
          <a:xfrm>
            <a:off x="1296000" y="3384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es-ES" sz="2400" b="1" i="0" u="none" strike="noStrike" cap="none" dirty="0">
                <a:solidFill>
                  <a:srgbClr val="000000"/>
                </a:solidFill>
                <a:latin typeface="Helvetica Neue" panose="020B0604020202020204" charset="0"/>
                <a:ea typeface="Helvetica Neue"/>
                <a:cs typeface="Helvetica Neue"/>
                <a:sym typeface="Helvetica Neue"/>
              </a:rPr>
              <a:t>Welche der folgenden Eigenschaften ist keine Eigenschaft eines*r  Intrapreneur</a:t>
            </a:r>
            <a:r>
              <a:rPr lang="es-ES" sz="2400" b="1" dirty="0">
                <a:latin typeface="Helvetica Neue" panose="020B0604020202020204" charset="0"/>
                <a:ea typeface="Helvetica Neue"/>
                <a:cs typeface="Helvetica Neue"/>
                <a:sym typeface="Helvetica Neue"/>
              </a:rPr>
              <a:t>*in </a:t>
            </a:r>
            <a:r>
              <a:rPr lang="es-ES" sz="2400" b="1" i="0" u="none" strike="noStrike" cap="none" dirty="0">
                <a:solidFill>
                  <a:srgbClr val="000000"/>
                </a:solidFill>
                <a:latin typeface="Helvetica Neue" panose="020B0604020202020204" charset="0"/>
                <a:ea typeface="Helvetica Neue"/>
                <a:cs typeface="Helvetica Neue"/>
                <a:sym typeface="Helvetica Neue"/>
              </a:rPr>
              <a:t>?</a:t>
            </a:r>
            <a:endParaRPr dirty="0">
              <a:latin typeface="Helvetica Neue" panose="020B0604020202020204" charset="0"/>
            </a:endParaRPr>
          </a:p>
          <a:p>
            <a:pPr marL="0" marR="0" lvl="0" indent="0" algn="l" rtl="0">
              <a:lnSpc>
                <a:spcPct val="100000"/>
              </a:lnSpc>
              <a:spcBef>
                <a:spcPts val="0"/>
              </a:spcBef>
              <a:spcAft>
                <a:spcPts val="0"/>
              </a:spcAft>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Teamorientierung und Offenheit für Diskussionen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Flexibel und visionsorientiert </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1" i="0" u="none" strike="noStrike" cap="none" dirty="0">
                <a:solidFill>
                  <a:srgbClr val="000000"/>
                </a:solidFill>
                <a:latin typeface="Helvetica Neue" panose="020B0604020202020204" charset="0"/>
                <a:ea typeface="Helvetica Neue"/>
                <a:cs typeface="Helvetica Neue"/>
                <a:sym typeface="Helvetica Neue"/>
              </a:rPr>
              <a:t>Alleine arbeiten</a:t>
            </a:r>
            <a:endParaRPr dirty="0">
              <a:latin typeface="Helvetica Neue" panose="020B0604020202020204" charset="0"/>
            </a:endParaRPr>
          </a:p>
        </p:txBody>
      </p:sp>
      <p:sp>
        <p:nvSpPr>
          <p:cNvPr id="532" name="Google Shape;532;p48"/>
          <p:cNvSpPr/>
          <p:nvPr/>
        </p:nvSpPr>
        <p:spPr>
          <a:xfrm>
            <a:off x="9396000" y="6840000"/>
            <a:ext cx="7740000" cy="2304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startAt="5"/>
            </a:pPr>
            <a:r>
              <a:rPr lang="es-ES" sz="2400" b="1" i="0" u="none" strike="noStrike" cap="none" dirty="0">
                <a:solidFill>
                  <a:srgbClr val="000000"/>
                </a:solidFill>
                <a:latin typeface="Helvetica Neue" panose="020B0604020202020204" charset="0"/>
                <a:ea typeface="Helvetica Neue"/>
                <a:cs typeface="Helvetica Neue"/>
                <a:sym typeface="Helvetica Neue"/>
              </a:rPr>
              <a:t>Wie kannst du Achtsamkeit in dein tägliches Leben und deine Arbeit integrieren?</a:t>
            </a:r>
            <a:endParaRPr dirty="0">
              <a:latin typeface="Helvetica Neue" panose="020B0604020202020204" charset="0"/>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Jederzeit per Telefon erreichbar sein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Arbeiten ohne Pausen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1" i="0" u="none" strike="noStrike" cap="none" dirty="0">
                <a:solidFill>
                  <a:srgbClr val="000000"/>
                </a:solidFill>
                <a:latin typeface="Helvetica Neue" panose="020B0604020202020204" charset="0"/>
                <a:ea typeface="Helvetica Neue"/>
                <a:cs typeface="Helvetica Neue"/>
                <a:sym typeface="Helvetica Neue"/>
              </a:rPr>
              <a:t>Pausen für die Übung von Achtsamkeit einplanen</a:t>
            </a:r>
            <a:endParaRPr dirty="0">
              <a:latin typeface="Helvetica Neue" panose="020B0604020202020204" charset="0"/>
            </a:endParaRPr>
          </a:p>
        </p:txBody>
      </p:sp>
      <p:sp>
        <p:nvSpPr>
          <p:cNvPr id="533" name="Google Shape;533;p48"/>
          <p:cNvSpPr/>
          <p:nvPr/>
        </p:nvSpPr>
        <p:spPr>
          <a:xfrm>
            <a:off x="1296000" y="6012000"/>
            <a:ext cx="7740000" cy="2448000"/>
          </a:xfrm>
          <a:prstGeom prst="snip2DiagRect">
            <a:avLst>
              <a:gd name="adj1" fmla="val 0"/>
              <a:gd name="adj2" fmla="val 16667"/>
            </a:avLst>
          </a:prstGeom>
          <a:noFill/>
          <a:ln w="28575" cap="flat" cmpd="sng">
            <a:solidFill>
              <a:srgbClr val="4D94B7"/>
            </a:solidFill>
            <a:prstDash val="solid"/>
            <a:round/>
            <a:headEnd type="none" w="sm" len="sm"/>
            <a:tailEnd type="none" w="sm" len="sm"/>
          </a:ln>
        </p:spPr>
        <p:txBody>
          <a:bodyPr spcFirstLastPara="1" wrap="square" lIns="91425" tIns="0" rIns="91425" bIns="0" anchor="t"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startAt="2"/>
            </a:pPr>
            <a:r>
              <a:rPr lang="es-ES" sz="2400" b="1" i="0" u="none" strike="noStrike" cap="none" dirty="0">
                <a:solidFill>
                  <a:srgbClr val="000000"/>
                </a:solidFill>
                <a:latin typeface="Helvetica Neue" panose="020B0604020202020204" charset="0"/>
                <a:ea typeface="Helvetica Neue"/>
                <a:cs typeface="Helvetica Neue"/>
                <a:sym typeface="Helvetica Neue"/>
              </a:rPr>
              <a:t>Welche der folgenden Verhaltensweisen trägt nicht zu unternehmerischem Verhalten bei?</a:t>
            </a:r>
            <a:endParaRPr dirty="0">
              <a:latin typeface="Helvetica Neue" panose="020B0604020202020204" charset="0"/>
            </a:endParaRPr>
          </a:p>
          <a:p>
            <a:pPr marL="342900" marR="0" lvl="0" indent="-342900" algn="l" rtl="0">
              <a:lnSpc>
                <a:spcPct val="100000"/>
              </a:lnSpc>
              <a:spcBef>
                <a:spcPts val="0"/>
              </a:spcBef>
              <a:spcAft>
                <a:spcPts val="0"/>
              </a:spcAft>
              <a:buBlip>
                <a:blip r:embed="rId3"/>
              </a:buBlip>
            </a:pPr>
            <a:endParaRPr sz="2200" b="0" i="0" u="none" strike="noStrike" cap="none" dirty="0">
              <a:solidFill>
                <a:srgbClr val="000000"/>
              </a:solidFill>
              <a:latin typeface="Helvetica Neue" panose="020B0604020202020204" charset="0"/>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Offenheit in Gesprächen</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0" i="0" u="none" strike="noStrike" cap="none" dirty="0">
                <a:solidFill>
                  <a:srgbClr val="000000"/>
                </a:solidFill>
                <a:latin typeface="Helvetica Neue" panose="020B0604020202020204" charset="0"/>
                <a:ea typeface="Helvetica Neue"/>
                <a:cs typeface="Helvetica Neue"/>
                <a:sym typeface="Helvetica Neue"/>
              </a:rPr>
              <a:t>Bewusstsein für die eigenen Stärken und Schwächen </a:t>
            </a:r>
            <a:endParaRPr dirty="0">
              <a:latin typeface="Helvetica Neue" panose="020B0604020202020204" charset="0"/>
            </a:endParaRPr>
          </a:p>
          <a:p>
            <a:pPr marL="342900" marR="0" lvl="0" indent="-342900" algn="l" rtl="0">
              <a:lnSpc>
                <a:spcPct val="100000"/>
              </a:lnSpc>
              <a:spcBef>
                <a:spcPts val="0"/>
              </a:spcBef>
              <a:spcAft>
                <a:spcPts val="0"/>
              </a:spcAft>
              <a:buClr>
                <a:srgbClr val="000000"/>
              </a:buClr>
              <a:buSzPts val="2200"/>
              <a:buBlip>
                <a:blip r:embed="rId3"/>
              </a:buBlip>
            </a:pPr>
            <a:r>
              <a:rPr lang="es-ES" sz="2200" b="1" i="0" u="none" strike="noStrike" cap="none" dirty="0">
                <a:solidFill>
                  <a:srgbClr val="000000"/>
                </a:solidFill>
                <a:latin typeface="Helvetica Neue" panose="020B0604020202020204" charset="0"/>
                <a:ea typeface="Helvetica Neue"/>
                <a:cs typeface="Helvetica Neue"/>
                <a:sym typeface="Helvetica Neue"/>
              </a:rPr>
              <a:t>Beharren auf traditionellem Verhalten</a:t>
            </a:r>
            <a:endParaRPr sz="2200" b="1" i="0" u="none" strike="noStrike" cap="none" dirty="0">
              <a:solidFill>
                <a:srgbClr val="000000"/>
              </a:solidFill>
              <a:latin typeface="Helvetica Neue" panose="020B0604020202020204" charset="0"/>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12"/>
          <p:cNvSpPr txBox="1"/>
          <p:nvPr/>
        </p:nvSpPr>
        <p:spPr>
          <a:xfrm>
            <a:off x="1296000" y="1548000"/>
            <a:ext cx="11532896"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4800" b="1" i="0" u="none" strike="noStrike" cap="none" dirty="0">
                <a:solidFill>
                  <a:srgbClr val="4D94B7"/>
                </a:solidFill>
                <a:latin typeface="Helvetica Neue" panose="020B0604020202020204" charset="0"/>
                <a:ea typeface="Helvetica Neue"/>
                <a:cs typeface="Helvetica Neue"/>
                <a:sym typeface="Helvetica Neue"/>
              </a:rPr>
              <a:t>Zusammenfassung</a:t>
            </a:r>
            <a:endParaRPr dirty="0">
              <a:latin typeface="Helvetica Neue" panose="020B0604020202020204" charset="0"/>
            </a:endParaRPr>
          </a:p>
        </p:txBody>
      </p:sp>
      <p:sp>
        <p:nvSpPr>
          <p:cNvPr id="539" name="Google Shape;539;p12"/>
          <p:cNvSpPr txBox="1"/>
          <p:nvPr/>
        </p:nvSpPr>
        <p:spPr>
          <a:xfrm>
            <a:off x="1296000" y="2304000"/>
            <a:ext cx="9676800" cy="5232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s-ES" sz="2800" b="1" i="0" u="none" strike="noStrike" cap="none" dirty="0">
                <a:solidFill>
                  <a:srgbClr val="AED633"/>
                </a:solidFill>
                <a:latin typeface="Helvetica Neue" panose="020B0604020202020204" charset="0"/>
                <a:ea typeface="Helvetica Neue"/>
                <a:cs typeface="Helvetica Neue"/>
                <a:sym typeface="Helvetica Neue"/>
              </a:rPr>
              <a:t>Gut gemacht! Jetzt weißt du mehr über:</a:t>
            </a:r>
            <a:endParaRPr dirty="0">
              <a:latin typeface="Helvetica Neue" panose="020B0604020202020204" charset="0"/>
            </a:endParaRPr>
          </a:p>
          <a:p>
            <a:pPr marL="0" marR="0" lvl="0" indent="0" algn="just" rtl="0">
              <a:lnSpc>
                <a:spcPct val="100000"/>
              </a:lnSpc>
              <a:spcBef>
                <a:spcPts val="0"/>
              </a:spcBef>
              <a:spcAft>
                <a:spcPts val="0"/>
              </a:spcAft>
              <a:buClr>
                <a:srgbClr val="000000"/>
              </a:buClr>
              <a:buSzPts val="2800"/>
              <a:buFont typeface="Arial"/>
              <a:buNone/>
            </a:pP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pic>
        <p:nvPicPr>
          <p:cNvPr id="540" name="Google Shape;540;p12"/>
          <p:cNvPicPr preferRelativeResize="0"/>
          <p:nvPr/>
        </p:nvPicPr>
        <p:blipFill rotWithShape="1">
          <a:blip r:embed="rId3">
            <a:alphaModFix/>
          </a:blip>
          <a:srcRect/>
          <a:stretch/>
        </p:blipFill>
        <p:spPr>
          <a:xfrm>
            <a:off x="10972800" y="3372231"/>
            <a:ext cx="5601396" cy="5601396"/>
          </a:xfrm>
          <a:prstGeom prst="rect">
            <a:avLst/>
          </a:prstGeom>
          <a:noFill/>
          <a:ln>
            <a:noFill/>
          </a:ln>
        </p:spPr>
      </p:pic>
      <p:sp>
        <p:nvSpPr>
          <p:cNvPr id="541" name="Google Shape;541;p12"/>
          <p:cNvSpPr txBox="1"/>
          <p:nvPr/>
        </p:nvSpPr>
        <p:spPr>
          <a:xfrm>
            <a:off x="1296000" y="3384000"/>
            <a:ext cx="10031642"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0"/>
              </a:spcAft>
              <a:buClr>
                <a:srgbClr val="000000"/>
              </a:buClr>
              <a:buSzPts val="2400"/>
              <a:buBlip>
                <a:blip r:embed="rId4"/>
              </a:buBlip>
            </a:pPr>
            <a:r>
              <a:rPr lang="es-ES" sz="2400" b="0" i="0" u="none" strike="noStrike" cap="none" dirty="0">
                <a:solidFill>
                  <a:schemeClr val="dk1"/>
                </a:solidFill>
                <a:latin typeface="Helvetica Neue" panose="020B0604020202020204" charset="0"/>
                <a:ea typeface="Helvetica Neue"/>
                <a:cs typeface="Helvetica Neue"/>
                <a:sym typeface="Helvetica Neue"/>
              </a:rPr>
              <a:t>Die Eigenschaften von Intrapreneur</a:t>
            </a:r>
            <a:r>
              <a:rPr lang="es-ES" sz="2400" dirty="0">
                <a:solidFill>
                  <a:schemeClr val="dk1"/>
                </a:solidFill>
                <a:latin typeface="Helvetica Neue" panose="020B0604020202020204" charset="0"/>
                <a:ea typeface="Helvetica Neue"/>
                <a:cs typeface="Helvetica Neue"/>
                <a:sym typeface="Helvetica Neue"/>
              </a:rPr>
              <a:t>*innen</a:t>
            </a:r>
            <a:endParaRPr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en Mehrwert</a:t>
            </a:r>
            <a:r>
              <a:rPr lang="es-ES" sz="2400" dirty="0">
                <a:solidFill>
                  <a:schemeClr val="dk1"/>
                </a:solidFill>
                <a:latin typeface="Helvetica Neue" panose="020B0604020202020204" charset="0"/>
                <a:ea typeface="Helvetica Neue"/>
                <a:cs typeface="Helvetica Neue"/>
                <a:sym typeface="Helvetica Neue"/>
              </a:rPr>
              <a:t> des Denkens und Handelns als </a:t>
            </a:r>
            <a:r>
              <a:rPr lang="es-ES" sz="2400" b="0" i="0" u="none" strike="noStrike" cap="none" dirty="0">
                <a:solidFill>
                  <a:schemeClr val="dk1"/>
                </a:solidFill>
                <a:latin typeface="Helvetica Neue" panose="020B0604020202020204" charset="0"/>
                <a:ea typeface="Helvetica Neue"/>
                <a:cs typeface="Helvetica Neue"/>
                <a:sym typeface="Helvetica Neue"/>
              </a:rPr>
              <a:t>ein*e Intrapreneur*in </a:t>
            </a:r>
            <a:endParaRPr dirty="0">
              <a:latin typeface="Helvetica Neue" panose="020B0604020202020204" charset="0"/>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latin typeface="Helvetica Neue" panose="020B0604020202020204" charset="0"/>
                <a:ea typeface="Helvetica Neue"/>
                <a:cs typeface="Helvetica Neue"/>
                <a:sym typeface="Helvetica Neue"/>
              </a:rPr>
              <a:t>D</a:t>
            </a:r>
            <a:r>
              <a:rPr lang="es-ES" sz="2400" b="0" i="0" u="none" strike="noStrike" cap="none" dirty="0">
                <a:solidFill>
                  <a:srgbClr val="000000"/>
                </a:solidFill>
                <a:latin typeface="Helvetica Neue" panose="020B0604020202020204" charset="0"/>
                <a:ea typeface="Helvetica Neue"/>
                <a:cs typeface="Helvetica Neue"/>
                <a:sym typeface="Helvetica Neue"/>
              </a:rPr>
              <a:t>ie Persönlichkeitsentwicklung als Voraussetzung für unternehmerisches Handeln</a:t>
            </a:r>
            <a:endParaRPr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ie Bedeutung und die wichtigsten Dimensionen von Achtsamkeit</a:t>
            </a:r>
            <a:endParaRPr dirty="0">
              <a:latin typeface="Helvetica Neue" panose="020B0604020202020204" charset="0"/>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ie positiven Effekte von Achtsamkeit</a:t>
            </a:r>
            <a:endParaRPr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ie Bedeutung und die wichtigsten Dimensionen von Selbstbewusstsein</a:t>
            </a:r>
            <a:endParaRPr dirty="0">
              <a:latin typeface="Helvetica Neue" panose="020B0604020202020204" charset="0"/>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ie Entwicklungsphasen von Selbstbewusstsein</a:t>
            </a:r>
            <a:endParaRPr sz="2400" b="0" i="0" u="none" strike="noStrike" cap="none" dirty="0">
              <a:solidFill>
                <a:schemeClr val="dk1"/>
              </a:solidFill>
              <a:latin typeface="Helvetica Neue" panose="020B0604020202020204" charset="0"/>
              <a:ea typeface="Helvetica Neue"/>
              <a:cs typeface="Helvetica Neue"/>
              <a:sym typeface="Helvetica Neue"/>
            </a:endParaRPr>
          </a:p>
          <a:p>
            <a:pPr marL="628650" marR="0" lvl="0" indent="-628650" algn="l" rtl="0">
              <a:lnSpc>
                <a:spcPct val="100000"/>
              </a:lnSpc>
              <a:spcBef>
                <a:spcPts val="1000"/>
              </a:spcBef>
              <a:spcAft>
                <a:spcPts val="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ie erfolgreiche Übung und den Nutzen von Achtsamkeit im täglichen Leben und der Arbeit</a:t>
            </a:r>
            <a:endParaRPr dirty="0">
              <a:latin typeface="Helvetica Neue" panose="020B0604020202020204" charset="0"/>
            </a:endParaRPr>
          </a:p>
          <a:p>
            <a:pPr marL="628650" marR="0" lvl="0" indent="-628650" algn="l" rtl="0">
              <a:lnSpc>
                <a:spcPct val="100000"/>
              </a:lnSpc>
              <a:spcBef>
                <a:spcPts val="1000"/>
              </a:spcBef>
              <a:spcAft>
                <a:spcPts val="1000"/>
              </a:spcAft>
              <a:buClr>
                <a:srgbClr val="000000"/>
              </a:buClr>
              <a:buSzPts val="2400"/>
              <a:buBlip>
                <a:blip r:embed="rId4"/>
              </a:buBlip>
            </a:pPr>
            <a:r>
              <a:rPr lang="es-ES" sz="2400" dirty="0">
                <a:solidFill>
                  <a:schemeClr val="dk1"/>
                </a:solidFill>
                <a:latin typeface="Helvetica Neue" panose="020B0604020202020204" charset="0"/>
                <a:ea typeface="Helvetica Neue"/>
                <a:cs typeface="Helvetica Neue"/>
                <a:sym typeface="Helvetica Neue"/>
              </a:rPr>
              <a:t>D</a:t>
            </a:r>
            <a:r>
              <a:rPr lang="es-ES" sz="2400" b="0" i="0" u="none" strike="noStrike" cap="none" dirty="0">
                <a:solidFill>
                  <a:schemeClr val="dk1"/>
                </a:solidFill>
                <a:latin typeface="Helvetica Neue" panose="020B0604020202020204" charset="0"/>
                <a:ea typeface="Helvetica Neue"/>
                <a:cs typeface="Helvetica Neue"/>
                <a:sym typeface="Helvetica Neue"/>
              </a:rPr>
              <a:t>ie erfolgreiche Übung und den Nutzen von Selbstbewusstsein im täglichen Leben und der Arbeit</a:t>
            </a:r>
            <a:endParaRPr dirty="0">
              <a:latin typeface="Helvetica Neue" panose="020B060402020202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3"/>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a:solidFill>
                  <a:srgbClr val="4D94B7"/>
                </a:solidFill>
                <a:latin typeface="Helvetica Neue" panose="020B0604020202020204" charset="0"/>
                <a:ea typeface="Helvetica Neue"/>
                <a:cs typeface="Helvetica Neue"/>
                <a:sym typeface="Helvetica Neue"/>
              </a:rPr>
              <a:t>Literaturverzeichnis (1)</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2" name="Google Shape;584;p43">
            <a:extLst>
              <a:ext uri="{FF2B5EF4-FFF2-40B4-BE49-F238E27FC236}">
                <a16:creationId xmlns:a16="http://schemas.microsoft.com/office/drawing/2014/main" id="{B9E7D15A-21E9-5393-AAD1-6C80A39C989C}"/>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AOK Gesundheitsmagazin (2021). </a:t>
            </a:r>
            <a:r>
              <a:rPr lang="en-US" sz="2400" b="0" i="1" u="none" strike="noStrike" cap="none" dirty="0">
                <a:solidFill>
                  <a:srgbClr val="000000"/>
                </a:solidFill>
                <a:latin typeface="Helvetica Neue" panose="020B0604020202020204" charset="0"/>
                <a:ea typeface="Helvetica Neue"/>
                <a:cs typeface="Helvetica Neue"/>
                <a:sym typeface="Helvetica Neue"/>
              </a:rPr>
              <a:t>Selbstbewusstsein stärken – die besten Tipps. </a:t>
            </a:r>
            <a:r>
              <a:rPr lang="en-US" sz="2400" b="0" i="0" u="none" strike="noStrike" cap="none" dirty="0">
                <a:solidFill>
                  <a:srgbClr val="000000"/>
                </a:solidFill>
                <a:latin typeface="Helvetica Neue" panose="020B0604020202020204" charset="0"/>
                <a:ea typeface="Helvetica Neue"/>
                <a:cs typeface="Helvetica Neue"/>
                <a:sym typeface="Helvetica Neue"/>
              </a:rPr>
              <a:t>https://www.aok.de/pk/magazin/wohlbefinden/selbstbewusstsein/selbstbewusstsein-staerken-die-besten-tipps/.</a:t>
            </a:r>
          </a:p>
          <a:p>
            <a:pPr marL="534988" indent="-534988">
              <a:spcAft>
                <a:spcPts val="2400"/>
              </a:spcAft>
              <a:buClr>
                <a:srgbClr val="4D94B7"/>
              </a:buClr>
              <a:buSzPct val="105000"/>
              <a:buFont typeface="+mj-lt"/>
              <a:buAutoNum type="arabicParenBoth"/>
            </a:pPr>
            <a:r>
              <a:rPr lang="en-US" sz="2400" b="0" i="0" dirty="0">
                <a:solidFill>
                  <a:srgbClr val="000000"/>
                </a:solidFill>
                <a:effectLst/>
                <a:latin typeface="Helvetica Neue" panose="020B0604020202020204" charset="0"/>
              </a:rPr>
              <a:t>Bacigalupo, M., Kampylis, P., Punie, Y. and Van Den Brande, L. (2016). </a:t>
            </a:r>
            <a:r>
              <a:rPr lang="en-US" sz="2400" b="0" i="1" dirty="0">
                <a:solidFill>
                  <a:srgbClr val="000000"/>
                </a:solidFill>
                <a:effectLst/>
                <a:latin typeface="Helvetica Neue" panose="020B0604020202020204" charset="0"/>
              </a:rPr>
              <a:t>EntreComp: The Entrepreneurship Competence Framework</a:t>
            </a:r>
            <a:r>
              <a:rPr lang="en-US" sz="2400" b="0" i="0" dirty="0">
                <a:solidFill>
                  <a:srgbClr val="000000"/>
                </a:solidFill>
                <a:effectLst/>
                <a:latin typeface="Helvetica Neue" panose="020B0604020202020204" charset="0"/>
              </a:rPr>
              <a:t>. EUR 27939 EN. Luxembourg (Luxembourg): Publications Office of the European Union; 2016. JRC101581. https://publications.jrc.ec.europa.eu/repository/handle/JRC101581.</a:t>
            </a:r>
            <a:endParaRPr lang="en-US"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Coles, N. A., Larsen, J. T., &amp; Lench, H. C. (2019). A meta-analysis of the facial feedback literature: Effects of facial feedback on emotional experience are small and variable. </a:t>
            </a:r>
            <a:r>
              <a:rPr lang="en-US" sz="2400" b="0" i="1" u="none" strike="noStrike" cap="none" dirty="0">
                <a:solidFill>
                  <a:srgbClr val="000000"/>
                </a:solidFill>
                <a:latin typeface="Helvetica Neue" panose="020B0604020202020204" charset="0"/>
                <a:ea typeface="Helvetica Neue"/>
                <a:cs typeface="Helvetica Neue"/>
                <a:sym typeface="Helvetica Neue"/>
              </a:rPr>
              <a:t>Psychological Bulletin</a:t>
            </a:r>
            <a:r>
              <a:rPr lang="en-US" sz="2400" b="0" i="0" u="none" strike="noStrike" cap="none" dirty="0">
                <a:solidFill>
                  <a:srgbClr val="000000"/>
                </a:solidFill>
                <a:latin typeface="Helvetica Neue" panose="020B0604020202020204" charset="0"/>
                <a:ea typeface="Helvetica Neue"/>
                <a:cs typeface="Helvetica Neue"/>
                <a:sym typeface="Helvetica Neue"/>
              </a:rPr>
              <a:t>, 145(6), pp. 610–651. https://doi.org/10.1037/bul0000194.</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Hisrich, R. D. (1990). Entrepreneurship/intrapreneurship</a:t>
            </a:r>
            <a:r>
              <a:rPr lang="en-US" sz="2400" b="0" i="1" u="none" strike="noStrike" cap="none" dirty="0">
                <a:solidFill>
                  <a:srgbClr val="000000"/>
                </a:solidFill>
                <a:latin typeface="Helvetica Neue" panose="020B0604020202020204" charset="0"/>
                <a:ea typeface="Helvetica Neue"/>
                <a:cs typeface="Helvetica Neue"/>
                <a:sym typeface="Helvetica Neue"/>
              </a:rPr>
              <a:t>. American Psychologist</a:t>
            </a:r>
            <a:r>
              <a:rPr lang="en-US" sz="2400" b="0" i="0" u="none" strike="noStrike" cap="none" dirty="0">
                <a:solidFill>
                  <a:srgbClr val="000000"/>
                </a:solidFill>
                <a:latin typeface="Helvetica Neue" panose="020B0604020202020204" charset="0"/>
                <a:ea typeface="Helvetica Neue"/>
                <a:cs typeface="Helvetica Neue"/>
                <a:sym typeface="Helvetica Neue"/>
              </a:rPr>
              <a:t>, 45(2), pp. 209–222.</a:t>
            </a:r>
            <a:endParaRPr lang="en-US" sz="2400" dirty="0">
              <a:latin typeface="Helvetica Neue" panose="020B0604020202020204" charset="0"/>
            </a:endParaRPr>
          </a:p>
          <a:p>
            <a:pPr marL="534988" marR="0" lvl="0" indent="-534988"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Keng, S.-L.; Smoski, M. J.; Robins, C. J. (2011). Effects of Mindfulness on Psychological Health: A Review of Empirical Studies. </a:t>
            </a:r>
            <a:r>
              <a:rPr lang="en-US" sz="2400" b="0" i="1" u="none" strike="noStrike" cap="none" dirty="0">
                <a:solidFill>
                  <a:srgbClr val="000000"/>
                </a:solidFill>
                <a:latin typeface="Helvetica Neue" panose="020B0604020202020204" charset="0"/>
                <a:ea typeface="Helvetica Neue"/>
                <a:cs typeface="Helvetica Neue"/>
                <a:sym typeface="Helvetica Neue"/>
              </a:rPr>
              <a:t>Clinical Psychology Review</a:t>
            </a:r>
            <a:r>
              <a:rPr lang="en-US" sz="2400" b="0" i="0" u="none" strike="noStrike" cap="none" dirty="0">
                <a:solidFill>
                  <a:srgbClr val="000000"/>
                </a:solidFill>
                <a:latin typeface="Helvetica Neue" panose="020B0604020202020204" charset="0"/>
                <a:ea typeface="Helvetica Neue"/>
                <a:cs typeface="Helvetica Neue"/>
                <a:sym typeface="Helvetica Neue"/>
              </a:rPr>
              <a:t>, 31(6), pp. 1041–1056.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txBox="1"/>
          <p:nvPr/>
        </p:nvSpPr>
        <p:spPr>
          <a:xfrm>
            <a:off x="1295400" y="1548000"/>
            <a:ext cx="57123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dirty="0">
                <a:solidFill>
                  <a:srgbClr val="4D94B7"/>
                </a:solidFill>
                <a:latin typeface="Helvetica Neue" panose="020B0604020202020204" charset="0"/>
                <a:ea typeface="Helvetica Neue"/>
                <a:cs typeface="Helvetica Neue"/>
                <a:sym typeface="Helvetica Neue"/>
              </a:rPr>
              <a:t>Lernziele</a:t>
            </a:r>
            <a:endParaRPr sz="4800" b="1" i="0" u="none" strike="noStrike" cap="none" dirty="0">
              <a:solidFill>
                <a:srgbClr val="AED633"/>
              </a:solidFill>
              <a:latin typeface="Helvetica Neue" panose="020B0604020202020204" charset="0"/>
              <a:ea typeface="Helvetica Neue"/>
              <a:cs typeface="Helvetica Neue"/>
              <a:sym typeface="Helvetica Neue"/>
            </a:endParaRPr>
          </a:p>
        </p:txBody>
      </p:sp>
      <p:sp>
        <p:nvSpPr>
          <p:cNvPr id="96" name="Google Shape;96;p4"/>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marR="0" lvl="0" indent="-542925" algn="l" rtl="0">
              <a:lnSpc>
                <a:spcPct val="100000"/>
              </a:lnSpc>
              <a:spcBef>
                <a:spcPts val="0"/>
              </a:spcBef>
              <a:spcAft>
                <a:spcPts val="0"/>
              </a:spcAft>
              <a:buClr>
                <a:srgbClr val="000000"/>
              </a:buClr>
              <a:buSzPts val="2400"/>
              <a:buBlip>
                <a:blip r:embed="rId3"/>
              </a:buBlip>
            </a:pPr>
            <a:r>
              <a:rPr lang="es-ES" sz="2400" b="0" i="0" u="none" strike="noStrike" cap="none" dirty="0">
                <a:solidFill>
                  <a:srgbClr val="000000"/>
                </a:solidFill>
                <a:latin typeface="Helvetica Neue" panose="020B0604020202020204" charset="0"/>
                <a:ea typeface="Helvetica Neue"/>
                <a:cs typeface="Helvetica Neue"/>
                <a:sym typeface="Helvetica Neue"/>
              </a:rPr>
              <a:t>Wissen, welche Charaktereigenschaften ein*e</a:t>
            </a:r>
            <a:r>
              <a:rPr lang="es-ES" sz="2400" dirty="0">
                <a:latin typeface="Helvetica Neue" panose="020B0604020202020204" charset="0"/>
                <a:ea typeface="Helvetica Neue"/>
                <a:cs typeface="Helvetica Neue"/>
                <a:sym typeface="Helvetica Neue"/>
              </a:rPr>
              <a:t> </a:t>
            </a:r>
            <a:r>
              <a:rPr lang="es-ES" sz="2400" b="0" i="0" u="none" strike="noStrike" cap="none" dirty="0">
                <a:solidFill>
                  <a:srgbClr val="000000"/>
                </a:solidFill>
                <a:latin typeface="Helvetica Neue" panose="020B0604020202020204" charset="0"/>
                <a:ea typeface="Helvetica Neue"/>
                <a:cs typeface="Helvetica Neue"/>
                <a:sym typeface="Helvetica Neue"/>
              </a:rPr>
              <a:t> Intrapreneur*in hat</a:t>
            </a:r>
            <a:endParaRPr dirty="0">
              <a:latin typeface="Helvetica Neue" panose="020B0604020202020204" charset="0"/>
            </a:endParaRPr>
          </a:p>
          <a:p>
            <a:pPr marL="542925" marR="0" lvl="0" indent="-542925" algn="l" rtl="0">
              <a:lnSpc>
                <a:spcPct val="100000"/>
              </a:lnSpc>
              <a:spcBef>
                <a:spcPts val="1800"/>
              </a:spcBef>
              <a:spcAft>
                <a:spcPts val="0"/>
              </a:spcAft>
              <a:buClr>
                <a:srgbClr val="000000"/>
              </a:buClr>
              <a:buSzPts val="2400"/>
              <a:buBlip>
                <a:blip r:embed="rId3"/>
              </a:buBlip>
            </a:pPr>
            <a:r>
              <a:rPr lang="es-ES" sz="2400" dirty="0">
                <a:latin typeface="Helvetica Neue" panose="020B0604020202020204" charset="0"/>
                <a:ea typeface="Helvetica Neue"/>
                <a:cs typeface="Helvetica Neue"/>
                <a:sym typeface="Helvetica Neue"/>
              </a:rPr>
              <a:t>D</a:t>
            </a:r>
            <a:r>
              <a:rPr lang="es-ES" sz="2400" b="0" i="0" u="none" strike="noStrike" cap="none" dirty="0">
                <a:solidFill>
                  <a:srgbClr val="000000"/>
                </a:solidFill>
                <a:latin typeface="Helvetica Neue" panose="020B0604020202020204" charset="0"/>
                <a:ea typeface="Helvetica Neue"/>
                <a:cs typeface="Helvetica Neue"/>
                <a:sym typeface="Helvetica Neue"/>
              </a:rPr>
              <a:t>en Mehrwert des Denkens und Handelns als Intrapreneur*in erkennen</a:t>
            </a:r>
            <a:endParaRPr dirty="0">
              <a:latin typeface="Helvetica Neue" panose="020B0604020202020204" charset="0"/>
            </a:endParaRPr>
          </a:p>
          <a:p>
            <a:pPr marL="542925" marR="0" lvl="0" indent="-542925" algn="l" rtl="0">
              <a:lnSpc>
                <a:spcPct val="100000"/>
              </a:lnSpc>
              <a:spcBef>
                <a:spcPts val="1800"/>
              </a:spcBef>
              <a:spcAft>
                <a:spcPts val="0"/>
              </a:spcAft>
              <a:buClr>
                <a:srgbClr val="000000"/>
              </a:buClr>
              <a:buSzPts val="2400"/>
              <a:buBlip>
                <a:blip r:embed="rId3"/>
              </a:buBlip>
            </a:pPr>
            <a:r>
              <a:rPr lang="es-ES" sz="2400" dirty="0">
                <a:latin typeface="Helvetica Neue" panose="020B0604020202020204" charset="0"/>
                <a:ea typeface="Helvetica Neue"/>
                <a:cs typeface="Helvetica Neue"/>
                <a:sym typeface="Helvetica Neue"/>
              </a:rPr>
              <a:t>D</a:t>
            </a:r>
            <a:r>
              <a:rPr lang="es-ES" sz="2400" b="0" i="0" u="none" strike="noStrike" cap="none" dirty="0">
                <a:solidFill>
                  <a:srgbClr val="000000"/>
                </a:solidFill>
                <a:latin typeface="Helvetica Neue" panose="020B0604020202020204" charset="0"/>
                <a:ea typeface="Helvetica Neue"/>
                <a:cs typeface="Helvetica Neue"/>
                <a:sym typeface="Helvetica Neue"/>
              </a:rPr>
              <a:t>ie Bedeutung und die wichtigsten Dimensionen von Achtsamkeit und Selbstbewusstsein im Kontext von unternehmerischen Handeln kennen</a:t>
            </a:r>
            <a:endParaRPr dirty="0">
              <a:latin typeface="Helvetica Neue" panose="020B0604020202020204" charset="0"/>
            </a:endParaRPr>
          </a:p>
          <a:p>
            <a:pPr marL="542925" marR="0" lvl="0" indent="-542925" algn="l" rtl="0">
              <a:lnSpc>
                <a:spcPct val="100000"/>
              </a:lnSpc>
              <a:spcBef>
                <a:spcPts val="1800"/>
              </a:spcBef>
              <a:spcAft>
                <a:spcPts val="1800"/>
              </a:spcAft>
              <a:buClr>
                <a:srgbClr val="000000"/>
              </a:buClr>
              <a:buSzPts val="2400"/>
              <a:buBlip>
                <a:blip r:embed="rId3"/>
              </a:buBlip>
            </a:pPr>
            <a:r>
              <a:rPr lang="es-ES" sz="2400" b="0" i="0" u="none" strike="noStrike" cap="none" dirty="0">
                <a:solidFill>
                  <a:srgbClr val="000000"/>
                </a:solidFill>
                <a:latin typeface="Helvetica Neue" panose="020B0604020202020204" charset="0"/>
                <a:ea typeface="Helvetica Neue"/>
                <a:cs typeface="Helvetica Neue"/>
                <a:sym typeface="Helvetica Neue"/>
              </a:rPr>
              <a:t>Selbstbewusstsein und Achtsamkeit auf der Grundlage der Erkenntnisse des Moduls im Alltag und bei der Arbeit erfolgreich praktizieren und nutzen können</a:t>
            </a:r>
            <a:endParaRPr dirty="0">
              <a:latin typeface="Helvetica Neue" panose="020B0604020202020204" charset="0"/>
            </a:endParaRPr>
          </a:p>
        </p:txBody>
      </p:sp>
      <p:sp>
        <p:nvSpPr>
          <p:cNvPr id="97" name="Google Shape;97;p4"/>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panose="020B0604020202020204" charset="0"/>
                <a:ea typeface="Helvetica Neue"/>
                <a:cs typeface="Helvetica Neue"/>
                <a:sym typeface="Helvetica Neue"/>
              </a:rPr>
              <a:t>Am Ende des Moduls wirst du :</a:t>
            </a:r>
            <a:endParaRPr sz="1400" b="1" i="0" u="none" strike="noStrike" cap="none" dirty="0">
              <a:solidFill>
                <a:srgbClr val="AED633"/>
              </a:solidFill>
              <a:latin typeface="Helvetica Neue" panose="020B0604020202020204" charset="0"/>
              <a:ea typeface="Helvetica Neue"/>
              <a:cs typeface="Helvetica Neue"/>
              <a:sym typeface="Helvetica Neue"/>
            </a:endParaRPr>
          </a:p>
        </p:txBody>
      </p:sp>
      <p:pic>
        <p:nvPicPr>
          <p:cNvPr id="98" name="Google Shape;98;p4"/>
          <p:cNvPicPr preferRelativeResize="0"/>
          <p:nvPr/>
        </p:nvPicPr>
        <p:blipFill rotWithShape="1">
          <a:blip r:embed="rId4">
            <a:alphaModFix/>
          </a:blip>
          <a:srcRect/>
          <a:stretch/>
        </p:blipFill>
        <p:spPr>
          <a:xfrm>
            <a:off x="10439400" y="2740507"/>
            <a:ext cx="6060593" cy="606059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9"/>
          <p:cNvSpPr txBox="1"/>
          <p:nvPr/>
        </p:nvSpPr>
        <p:spPr>
          <a:xfrm>
            <a:off x="1296000" y="1548000"/>
            <a:ext cx="10155072"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a:solidFill>
                  <a:srgbClr val="4D94B7"/>
                </a:solidFill>
                <a:latin typeface="Helvetica Neue" panose="020B0604020202020204" charset="0"/>
                <a:ea typeface="Helvetica Neue"/>
                <a:cs typeface="Helvetica Neue"/>
                <a:sym typeface="Helvetica Neue"/>
              </a:rPr>
              <a:t>Literaturverzeichnis (2)</a:t>
            </a:r>
            <a:endParaRPr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555" name="Google Shape;555;p49"/>
          <p:cNvSpPr/>
          <p:nvPr/>
        </p:nvSpPr>
        <p:spPr>
          <a:xfrm>
            <a:off x="1296000" y="3384000"/>
            <a:ext cx="15840000" cy="3600945"/>
          </a:xfrm>
          <a:prstGeom prst="rect">
            <a:avLst/>
          </a:prstGeom>
          <a:noFill/>
          <a:ln>
            <a:noFill/>
          </a:ln>
        </p:spPr>
        <p:txBody>
          <a:bodyPr spcFirstLastPara="1" wrap="square" lIns="91425" tIns="45700" rIns="91425" bIns="45700" anchor="t" anchorCtr="0">
            <a:noAutofit/>
          </a:bodyPr>
          <a:lstStyle/>
          <a:p>
            <a:pPr marL="534988" marR="0" lvl="0" indent="-534988" algn="l" rtl="0">
              <a:lnSpc>
                <a:spcPct val="100000"/>
              </a:lnSpc>
              <a:spcBef>
                <a:spcPts val="0"/>
              </a:spcBef>
              <a:spcAft>
                <a:spcPts val="0"/>
              </a:spcAft>
              <a:buClr>
                <a:srgbClr val="4D94B7"/>
              </a:buClr>
              <a:buSzPts val="2520"/>
              <a:buFont typeface="Arial"/>
              <a:buAutoNum type="arabicParenBoth" startAt="6"/>
            </a:pPr>
            <a:r>
              <a:rPr lang="es-ES" sz="2400" b="0" i="0" u="none" strike="noStrike" cap="none" dirty="0">
                <a:solidFill>
                  <a:srgbClr val="000000"/>
                </a:solidFill>
                <a:latin typeface="Helvetica Neue" panose="020B0604020202020204" charset="0"/>
                <a:ea typeface="Helvetica Neue"/>
                <a:cs typeface="Helvetica Neue"/>
                <a:sym typeface="Helvetica Neue"/>
              </a:rPr>
              <a:t>Sala, A., Punie, Y., Garkov, V. and Cabrera Giraldez, M. (2020). </a:t>
            </a:r>
            <a:r>
              <a:rPr lang="es-ES" sz="2400" b="0" i="1" u="none" strike="noStrike" cap="none" dirty="0">
                <a:solidFill>
                  <a:srgbClr val="000000"/>
                </a:solidFill>
                <a:latin typeface="Helvetica Neue" panose="020B0604020202020204" charset="0"/>
                <a:ea typeface="Helvetica Neue"/>
                <a:cs typeface="Helvetica Neue"/>
                <a:sym typeface="Helvetica Neue"/>
              </a:rPr>
              <a:t>LifeComp: The European Framework for Personal, Social and Learning to Learn Key Competenc</a:t>
            </a:r>
            <a:r>
              <a:rPr lang="es-ES" sz="2400" b="0" i="0" u="none" strike="noStrike" cap="none" dirty="0">
                <a:solidFill>
                  <a:srgbClr val="000000"/>
                </a:solidFill>
                <a:latin typeface="Helvetica Neue" panose="020B0604020202020204" charset="0"/>
                <a:ea typeface="Helvetica Neue"/>
                <a:cs typeface="Helvetica Neue"/>
                <a:sym typeface="Helvetica Neue"/>
              </a:rPr>
              <a:t>e, EUR 30246 EN, Publications Office of the European Union. ISBN 978-92-76-19417-0, doi:10.2760/922681, JRC120911. https://publications.jrc.ec.europa.eu/repository/handle/JRC120911.</a:t>
            </a:r>
            <a:endParaRPr dirty="0">
              <a:latin typeface="Helvetica Neue" panose="020B0604020202020204" charset="0"/>
            </a:endParaRPr>
          </a:p>
          <a:p>
            <a:pPr marL="534988" marR="0" lvl="0" indent="-534988" algn="l" rtl="0">
              <a:lnSpc>
                <a:spcPct val="100000"/>
              </a:lnSpc>
              <a:spcBef>
                <a:spcPts val="2400"/>
              </a:spcBef>
              <a:spcAft>
                <a:spcPts val="0"/>
              </a:spcAft>
              <a:buClr>
                <a:srgbClr val="4D94B7"/>
              </a:buClr>
              <a:buSzPts val="2520"/>
              <a:buFont typeface="Arial"/>
              <a:buAutoNum type="arabicParenBoth" startAt="6"/>
            </a:pPr>
            <a:r>
              <a:rPr lang="es-ES" sz="2400" b="0" i="0" u="none" strike="noStrike" cap="none" dirty="0">
                <a:solidFill>
                  <a:schemeClr val="dk1"/>
                </a:solidFill>
                <a:latin typeface="Helvetica Neue" panose="020B0604020202020204" charset="0"/>
                <a:ea typeface="Helvetica Neue"/>
                <a:cs typeface="Helvetica Neue"/>
                <a:sym typeface="Helvetica Neue"/>
              </a:rPr>
              <a:t> </a:t>
            </a:r>
            <a:r>
              <a:rPr lang="es-ES" sz="2400" b="0" i="1" u="none" strike="noStrike" cap="none" dirty="0">
                <a:solidFill>
                  <a:schemeClr val="dk1"/>
                </a:solidFill>
                <a:latin typeface="Helvetica Neue" panose="020B0604020202020204" charset="0"/>
                <a:ea typeface="Helvetica Neue"/>
                <a:cs typeface="Helvetica Neue"/>
                <a:sym typeface="Helvetica Neue"/>
              </a:rPr>
              <a:t>Mindfulness</a:t>
            </a:r>
            <a:r>
              <a:rPr lang="es-ES" sz="2400" b="0" i="0" u="none" strike="noStrike" cap="none" dirty="0">
                <a:solidFill>
                  <a:schemeClr val="dk1"/>
                </a:solidFill>
                <a:latin typeface="Helvetica Neue" panose="020B0604020202020204" charset="0"/>
                <a:ea typeface="Helvetica Neue"/>
                <a:cs typeface="Helvetica Neue"/>
                <a:sym typeface="Helvetica Neue"/>
              </a:rPr>
              <a:t> (n. d.). In: </a:t>
            </a:r>
            <a:r>
              <a:rPr lang="es-ES" sz="2400" b="0" i="1" u="none" strike="noStrike" cap="none" dirty="0">
                <a:solidFill>
                  <a:schemeClr val="dk1"/>
                </a:solidFill>
                <a:latin typeface="Helvetica Neue" panose="020B0604020202020204" charset="0"/>
                <a:ea typeface="Helvetica Neue"/>
                <a:cs typeface="Helvetica Neue"/>
                <a:sym typeface="Helvetica Neue"/>
              </a:rPr>
              <a:t>Cambridge Dictionary</a:t>
            </a:r>
            <a:r>
              <a:rPr lang="es-ES" sz="2400" b="0" i="0" u="none" strike="noStrike" cap="none" dirty="0">
                <a:solidFill>
                  <a:schemeClr val="dk1"/>
                </a:solidFill>
                <a:latin typeface="Helvetica Neue" panose="020B0604020202020204" charset="0"/>
                <a:ea typeface="Helvetica Neue"/>
                <a:cs typeface="Helvetica Neue"/>
                <a:sym typeface="Helvetica Neue"/>
              </a:rPr>
              <a:t>. Retrieved from: https://dictionary.cambridge.org/.</a:t>
            </a:r>
            <a:endParaRPr sz="2400" b="0" i="0" u="none" strike="noStrike" cap="none" dirty="0">
              <a:solidFill>
                <a:srgbClr val="000000"/>
              </a:solidFill>
              <a:latin typeface="Helvetica Neue" panose="020B0604020202020204" charset="0"/>
              <a:ea typeface="Helvetica Neue"/>
              <a:cs typeface="Helvetica Neue"/>
              <a:sym typeface="Helvetica Neue"/>
            </a:endParaRPr>
          </a:p>
          <a:p>
            <a:pPr marL="534988" marR="0" lvl="0" indent="-534988" algn="l" rtl="0">
              <a:lnSpc>
                <a:spcPct val="100000"/>
              </a:lnSpc>
              <a:spcBef>
                <a:spcPts val="2400"/>
              </a:spcBef>
              <a:spcAft>
                <a:spcPts val="2400"/>
              </a:spcAft>
              <a:buClr>
                <a:srgbClr val="4D94B7"/>
              </a:buClr>
              <a:buSzPts val="2520"/>
              <a:buFont typeface="Arial"/>
              <a:buAutoNum type="arabicParenBoth" startAt="6"/>
            </a:pPr>
            <a:r>
              <a:rPr lang="es-ES" sz="2400" b="0" i="0" u="none" strike="noStrike" cap="none" dirty="0">
                <a:solidFill>
                  <a:srgbClr val="000000"/>
                </a:solidFill>
                <a:latin typeface="Helvetica Neue" panose="020B0604020202020204" charset="0"/>
                <a:ea typeface="Helvetica Neue"/>
                <a:cs typeface="Helvetica Neue"/>
                <a:sym typeface="Helvetica Neue"/>
              </a:rPr>
              <a:t>Yela Aránega, Y., Del Val Núñez, M. T., Castaño Sánchez, R. (2020). Achtsamkeit as an intrapreneurship tool for improving the working environment and Selbstbewusstsein. </a:t>
            </a:r>
            <a:r>
              <a:rPr lang="es-ES" sz="2400" b="0" i="1" u="none" strike="noStrike" cap="none" dirty="0">
                <a:solidFill>
                  <a:srgbClr val="000000"/>
                </a:solidFill>
                <a:latin typeface="Helvetica Neue" panose="020B0604020202020204" charset="0"/>
                <a:ea typeface="Helvetica Neue"/>
                <a:cs typeface="Helvetica Neue"/>
                <a:sym typeface="Helvetica Neue"/>
              </a:rPr>
              <a:t>Journal of Business Research</a:t>
            </a:r>
            <a:r>
              <a:rPr lang="es-ES" sz="2400" b="0" i="0" u="none" strike="noStrike" cap="none" dirty="0">
                <a:solidFill>
                  <a:srgbClr val="000000"/>
                </a:solidFill>
                <a:latin typeface="Helvetica Neue" panose="020B0604020202020204" charset="0"/>
                <a:ea typeface="Helvetica Neue"/>
                <a:cs typeface="Helvetica Neue"/>
                <a:sym typeface="Helvetica Neue"/>
              </a:rPr>
              <a:t>, </a:t>
            </a:r>
            <a:r>
              <a:rPr lang="es-ES" sz="2400" b="0" i="0" u="none" strike="noStrike" cap="none" dirty="0">
                <a:solidFill>
                  <a:schemeClr val="dk1"/>
                </a:solidFill>
                <a:latin typeface="Helvetica Neue" panose="020B0604020202020204" charset="0"/>
                <a:ea typeface="Helvetica Neue"/>
                <a:cs typeface="Helvetica Neue"/>
                <a:sym typeface="Helvetica Neue"/>
              </a:rPr>
              <a:t>115</a:t>
            </a:r>
            <a:r>
              <a:rPr lang="es-ES" sz="2400" b="0" i="0" u="none" strike="noStrike" cap="none" dirty="0">
                <a:solidFill>
                  <a:srgbClr val="000000"/>
                </a:solidFill>
                <a:latin typeface="Helvetica Neue" panose="020B0604020202020204" charset="0"/>
                <a:ea typeface="Helvetica Neue"/>
                <a:cs typeface="Helvetica Neue"/>
                <a:sym typeface="Helvetica Neue"/>
              </a:rPr>
              <a:t>, pp. 186-193.</a:t>
            </a:r>
            <a:endParaRPr dirty="0">
              <a:latin typeface="Helvetica Neue" panose="020B060402020202020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14"/>
          <p:cNvPicPr preferRelativeResize="0"/>
          <p:nvPr/>
        </p:nvPicPr>
        <p:blipFill rotWithShape="1">
          <a:blip r:embed="rId3">
            <a:alphaModFix/>
          </a:blip>
          <a:srcRect/>
          <a:stretch/>
        </p:blipFill>
        <p:spPr>
          <a:xfrm>
            <a:off x="5901586" y="2458739"/>
            <a:ext cx="6484828" cy="3042465"/>
          </a:xfrm>
          <a:prstGeom prst="rect">
            <a:avLst/>
          </a:prstGeom>
          <a:noFill/>
          <a:ln>
            <a:noFill/>
          </a:ln>
        </p:spPr>
      </p:pic>
      <p:sp>
        <p:nvSpPr>
          <p:cNvPr id="561" name="Google Shape;561;p14"/>
          <p:cNvSpPr txBox="1"/>
          <p:nvPr/>
        </p:nvSpPr>
        <p:spPr>
          <a:xfrm>
            <a:off x="4572000" y="6724601"/>
            <a:ext cx="9144000"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7200"/>
              <a:buFont typeface="Helvetica Neue"/>
              <a:buNone/>
            </a:pPr>
            <a:r>
              <a:rPr lang="es-ES" sz="7200" b="1" i="0" u="none" strike="noStrike" cap="none" dirty="0">
                <a:solidFill>
                  <a:srgbClr val="4D94B7"/>
                </a:solidFill>
                <a:latin typeface="Helvetica Neue"/>
                <a:ea typeface="Helvetica Neue"/>
                <a:cs typeface="Helvetica Neue"/>
                <a:sym typeface="Helvetica Neue"/>
              </a:rPr>
              <a:t>Vielen Dank!</a:t>
            </a:r>
            <a:endParaRPr dirty="0">
              <a:latin typeface="Helvetica Neue" panose="020B0604020202020204" charset="0"/>
            </a:endParaRPr>
          </a:p>
        </p:txBody>
      </p:sp>
      <p:sp>
        <p:nvSpPr>
          <p:cNvPr id="562" name="Google Shape;562;p14"/>
          <p:cNvSpPr txBox="1"/>
          <p:nvPr/>
        </p:nvSpPr>
        <p:spPr>
          <a:xfrm>
            <a:off x="7812000" y="5652000"/>
            <a:ext cx="2628000" cy="82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rgbClr val="AED633"/>
                </a:solidFill>
                <a:latin typeface="Helvetica Neue"/>
                <a:ea typeface="Helvetica Neue"/>
                <a:cs typeface="Helvetica Neue"/>
                <a:sym typeface="Helvetica Neue"/>
              </a:rPr>
              <a:t>genieproject.eu</a:t>
            </a:r>
            <a:endParaRPr dirty="0">
              <a:latin typeface="Helvetica Neue"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5"/>
          <p:cNvPicPr preferRelativeResize="0"/>
          <p:nvPr/>
        </p:nvPicPr>
        <p:blipFill rotWithShape="1">
          <a:blip r:embed="rId3">
            <a:alphaModFix/>
          </a:blip>
          <a:srcRect/>
          <a:stretch/>
        </p:blipFill>
        <p:spPr>
          <a:xfrm>
            <a:off x="13084638" y="4416104"/>
            <a:ext cx="3907362" cy="3907362"/>
          </a:xfrm>
          <a:prstGeom prst="rect">
            <a:avLst/>
          </a:prstGeom>
          <a:noFill/>
          <a:ln>
            <a:noFill/>
          </a:ln>
        </p:spPr>
      </p:pic>
      <p:sp>
        <p:nvSpPr>
          <p:cNvPr id="104" name="Google Shape;104;p5"/>
          <p:cNvSpPr txBox="1"/>
          <p:nvPr/>
        </p:nvSpPr>
        <p:spPr>
          <a:xfrm>
            <a:off x="4212000" y="3888000"/>
            <a:ext cx="9360000" cy="83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i="0" u="none" strike="noStrike" cap="none" dirty="0">
                <a:solidFill>
                  <a:srgbClr val="4D94B7"/>
                </a:solidFill>
                <a:latin typeface="Helvetica Neue" panose="020B0604020202020204" charset="0"/>
                <a:ea typeface="Helvetica Neue"/>
                <a:cs typeface="Helvetica Neue"/>
                <a:sym typeface="Helvetica Neue"/>
              </a:rPr>
              <a:t>Eigenschaften von Intrapreneur</a:t>
            </a:r>
            <a:r>
              <a:rPr lang="es-ES" sz="4800" b="1" dirty="0">
                <a:solidFill>
                  <a:srgbClr val="4D94B7"/>
                </a:solidFill>
                <a:latin typeface="Helvetica Neue" panose="020B0604020202020204" charset="0"/>
                <a:ea typeface="Helvetica Neue"/>
                <a:cs typeface="Helvetica Neue"/>
                <a:sym typeface="Helvetica Neue"/>
              </a:rPr>
              <a:t>*innen</a:t>
            </a:r>
            <a:r>
              <a:rPr lang="es-ES" sz="4800" b="1" i="0" u="none" strike="noStrike" cap="none" dirty="0">
                <a:solidFill>
                  <a:srgbClr val="4D94B7"/>
                </a:solidFill>
                <a:latin typeface="Helvetica Neue" panose="020B0604020202020204" charset="0"/>
                <a:ea typeface="Helvetica Neue"/>
                <a:cs typeface="Helvetica Neue"/>
                <a:sym typeface="Helvetica Neue"/>
              </a:rPr>
              <a:t> und Vorteile unternehmerischen Verhaltens</a:t>
            </a:r>
            <a:endParaRPr dirty="0">
              <a:latin typeface="Helvetica Neue" panose="020B0604020202020204" charset="0"/>
            </a:endParaRPr>
          </a:p>
        </p:txBody>
      </p:sp>
      <p:sp>
        <p:nvSpPr>
          <p:cNvPr id="105" name="Google Shape;105;p5"/>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i="0" u="none" strike="noStrike" cap="none" dirty="0">
                <a:solidFill>
                  <a:srgbClr val="AED633"/>
                </a:solidFill>
                <a:latin typeface="Helvetica Neue" panose="020B0604020202020204" charset="0"/>
                <a:ea typeface="Helvetica Neue"/>
                <a:cs typeface="Helvetica Neue"/>
                <a:sym typeface="Helvetica Neue"/>
              </a:rPr>
              <a:t>Unit 1</a:t>
            </a:r>
            <a:endParaRPr dirty="0">
              <a:latin typeface="Helvetica Neue" panose="020B0604020202020204" charset="0"/>
            </a:endParaRPr>
          </a:p>
        </p:txBody>
      </p:sp>
      <p:sp>
        <p:nvSpPr>
          <p:cNvPr id="106" name="Google Shape;106;p5"/>
          <p:cNvSpPr txBox="1"/>
          <p:nvPr/>
        </p:nvSpPr>
        <p:spPr>
          <a:xfrm>
            <a:off x="1296000" y="6264000"/>
            <a:ext cx="10980000" cy="267761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1.1 Individuelle Eigenschaften von Intrapreneur</a:t>
            </a:r>
            <a:r>
              <a:rPr lang="es-ES" sz="2800" b="1" dirty="0">
                <a:solidFill>
                  <a:srgbClr val="AED633"/>
                </a:solidFill>
                <a:latin typeface="Helvetica Neue" panose="020B0604020202020204" charset="0"/>
                <a:ea typeface="Helvetica Neue"/>
                <a:cs typeface="Helvetica Neue"/>
                <a:sym typeface="Helvetica Neue"/>
              </a:rPr>
              <a:t>*innen</a:t>
            </a:r>
            <a:endParaRPr sz="2800" b="1" i="0" u="none" strike="noStrike" cap="none" dirty="0">
              <a:solidFill>
                <a:srgbClr val="AED633"/>
              </a:solidFill>
              <a:latin typeface="Helvetica Neue" panose="020B0604020202020204" charset="0"/>
              <a:ea typeface="Helvetica Neue"/>
              <a:cs typeface="Helvetica Neue"/>
              <a:sym typeface="Helvetica Neue"/>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1.2 Persönlichkeitsentwicklung als Voraussetzung</a:t>
            </a:r>
            <a:endParaRPr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1.3 Vorteile unternehmerischen Verhaltens für Mitarbeitende</a:t>
            </a:r>
            <a:endParaRPr dirty="0">
              <a:latin typeface="Helvetica Neue"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s-ES" sz="4800" b="1" i="0" u="none" strike="noStrike" cap="none" dirty="0">
                <a:solidFill>
                  <a:srgbClr val="4D94B7"/>
                </a:solidFill>
                <a:latin typeface="Helvetica Neue" panose="020B0604020202020204" charset="0"/>
                <a:ea typeface="Helvetica Neue"/>
                <a:cs typeface="Helvetica Neue"/>
                <a:sym typeface="Helvetica Neue"/>
              </a:rPr>
              <a:t>1. Eigenschaften und Vorteile</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12" name="Google Shape;112;p3"/>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1.1 Individuelle Eigenschaften von Intrapreneur</a:t>
            </a:r>
            <a:r>
              <a:rPr lang="es-ES" sz="2800" b="1" dirty="0">
                <a:solidFill>
                  <a:srgbClr val="AED633"/>
                </a:solidFill>
                <a:latin typeface="Helvetica Neue" panose="020B0604020202020204" charset="0"/>
                <a:ea typeface="Helvetica Neue"/>
                <a:cs typeface="Helvetica Neue"/>
                <a:sym typeface="Helvetica Neue"/>
              </a:rPr>
              <a:t>*innen</a:t>
            </a:r>
            <a:endParaRPr sz="1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113" name="Google Shape;113;p3"/>
          <p:cNvSpPr txBox="1"/>
          <p:nvPr/>
        </p:nvSpPr>
        <p:spPr>
          <a:xfrm>
            <a:off x="1296000" y="8928000"/>
            <a:ext cx="16776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panose="020B0604020202020204" charset="0"/>
                <a:ea typeface="Helvetica Neue"/>
                <a:cs typeface="Helvetica Neue"/>
                <a:sym typeface="Helvetica Neue"/>
              </a:rPr>
              <a:t>Quellennr.: 4</a:t>
            </a:r>
            <a:endParaRPr sz="1200" b="0" i="0" u="none" strike="noStrike" cap="none">
              <a:solidFill>
                <a:srgbClr val="000000"/>
              </a:solidFill>
              <a:latin typeface="Helvetica Neue" panose="020B0604020202020204" charset="0"/>
              <a:ea typeface="Helvetica Neue"/>
              <a:cs typeface="Helvetica Neue"/>
              <a:sym typeface="Helvetica Neue"/>
            </a:endParaRPr>
          </a:p>
        </p:txBody>
      </p:sp>
      <p:grpSp>
        <p:nvGrpSpPr>
          <p:cNvPr id="114" name="Google Shape;114;p3"/>
          <p:cNvGrpSpPr/>
          <p:nvPr/>
        </p:nvGrpSpPr>
        <p:grpSpPr>
          <a:xfrm>
            <a:off x="9571543" y="6696000"/>
            <a:ext cx="7456457" cy="1787113"/>
            <a:chOff x="9571543" y="7056000"/>
            <a:chExt cx="7456457" cy="1787113"/>
          </a:xfrm>
        </p:grpSpPr>
        <p:sp>
          <p:nvSpPr>
            <p:cNvPr id="115" name="Google Shape;115;p3"/>
            <p:cNvSpPr/>
            <p:nvPr/>
          </p:nvSpPr>
          <p:spPr>
            <a:xfrm rot="-1560000">
              <a:off x="9576000" y="7632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16" name="Google Shape;116;p3"/>
            <p:cNvSpPr/>
            <p:nvPr/>
          </p:nvSpPr>
          <p:spPr>
            <a:xfrm>
              <a:off x="11988000" y="7056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Kreativität</a:t>
              </a:r>
              <a:endParaRPr sz="2400" b="0" i="0" u="none" strike="noStrike" cap="none">
                <a:solidFill>
                  <a:srgbClr val="000000"/>
                </a:solidFill>
                <a:latin typeface="Helvetica Neue" panose="020B0604020202020204" charset="0"/>
                <a:ea typeface="Helvetica Neue"/>
                <a:cs typeface="Helvetica Neue"/>
                <a:sym typeface="Helvetica Neue"/>
              </a:endParaRPr>
            </a:p>
          </p:txBody>
        </p:sp>
      </p:grpSp>
      <p:grpSp>
        <p:nvGrpSpPr>
          <p:cNvPr id="117" name="Google Shape;117;p3"/>
          <p:cNvGrpSpPr/>
          <p:nvPr/>
        </p:nvGrpSpPr>
        <p:grpSpPr>
          <a:xfrm>
            <a:off x="9571543" y="5904000"/>
            <a:ext cx="7456457" cy="1787113"/>
            <a:chOff x="9571543" y="6264000"/>
            <a:chExt cx="7456457" cy="1787113"/>
          </a:xfrm>
        </p:grpSpPr>
        <p:sp>
          <p:nvSpPr>
            <p:cNvPr id="118" name="Google Shape;118;p3"/>
            <p:cNvSpPr/>
            <p:nvPr/>
          </p:nvSpPr>
          <p:spPr>
            <a:xfrm rot="-1560000">
              <a:off x="9576000" y="6840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19" name="Google Shape;119;p3"/>
            <p:cNvSpPr/>
            <p:nvPr/>
          </p:nvSpPr>
          <p:spPr>
            <a:xfrm>
              <a:off x="11988000" y="6264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Orientierung an Teamarbeit</a:t>
              </a:r>
              <a:endParaRPr sz="2400" b="0" i="0" u="none" strike="noStrike" cap="none">
                <a:solidFill>
                  <a:srgbClr val="000000"/>
                </a:solidFill>
                <a:latin typeface="Helvetica Neue" panose="020B0604020202020204" charset="0"/>
                <a:ea typeface="Helvetica Neue"/>
                <a:cs typeface="Helvetica Neue"/>
                <a:sym typeface="Helvetica Neue"/>
              </a:endParaRPr>
            </a:p>
          </p:txBody>
        </p:sp>
      </p:grpSp>
      <p:grpSp>
        <p:nvGrpSpPr>
          <p:cNvPr id="120" name="Google Shape;120;p3"/>
          <p:cNvGrpSpPr/>
          <p:nvPr/>
        </p:nvGrpSpPr>
        <p:grpSpPr>
          <a:xfrm>
            <a:off x="9535543" y="5112000"/>
            <a:ext cx="7492457" cy="1787113"/>
            <a:chOff x="9535543" y="5472000"/>
            <a:chExt cx="7492457" cy="1787113"/>
          </a:xfrm>
        </p:grpSpPr>
        <p:sp>
          <p:nvSpPr>
            <p:cNvPr id="121" name="Google Shape;121;p3"/>
            <p:cNvSpPr/>
            <p:nvPr/>
          </p:nvSpPr>
          <p:spPr>
            <a:xfrm rot="-1560000">
              <a:off x="9540000" y="6048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22" name="Google Shape;122;p3"/>
            <p:cNvSpPr/>
            <p:nvPr/>
          </p:nvSpPr>
          <p:spPr>
            <a:xfrm>
              <a:off x="11988000" y="5472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Durchhaltevermögen + Resilienz</a:t>
              </a:r>
              <a:endParaRPr sz="2400" b="0" i="0" u="none" strike="noStrike" cap="none">
                <a:solidFill>
                  <a:srgbClr val="000000"/>
                </a:solidFill>
                <a:latin typeface="Helvetica Neue" panose="020B0604020202020204" charset="0"/>
                <a:ea typeface="Helvetica Neue"/>
                <a:cs typeface="Helvetica Neue"/>
                <a:sym typeface="Helvetica Neue"/>
              </a:endParaRPr>
            </a:p>
          </p:txBody>
        </p:sp>
      </p:grpSp>
      <p:grpSp>
        <p:nvGrpSpPr>
          <p:cNvPr id="123" name="Google Shape;123;p3"/>
          <p:cNvGrpSpPr/>
          <p:nvPr/>
        </p:nvGrpSpPr>
        <p:grpSpPr>
          <a:xfrm>
            <a:off x="1296000" y="6672887"/>
            <a:ext cx="7403177" cy="1774227"/>
            <a:chOff x="1296000" y="7032887"/>
            <a:chExt cx="7403177" cy="1774227"/>
          </a:xfrm>
        </p:grpSpPr>
        <p:sp>
          <p:nvSpPr>
            <p:cNvPr id="124" name="Google Shape;124;p3"/>
            <p:cNvSpPr/>
            <p:nvPr/>
          </p:nvSpPr>
          <p:spPr>
            <a:xfrm rot="1560000">
              <a:off x="5976000" y="7596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25" name="Google Shape;125;p3"/>
            <p:cNvSpPr/>
            <p:nvPr/>
          </p:nvSpPr>
          <p:spPr>
            <a:xfrm>
              <a:off x="1296000" y="7056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Multidisziplinär</a:t>
              </a:r>
              <a:endParaRPr sz="2400" b="0" i="0" u="none" strike="noStrike" cap="none">
                <a:solidFill>
                  <a:schemeClr val="dk1"/>
                </a:solidFill>
                <a:latin typeface="Helvetica Neue" panose="020B0604020202020204" charset="0"/>
                <a:ea typeface="Helvetica Neue"/>
                <a:cs typeface="Helvetica Neue"/>
                <a:sym typeface="Helvetica Neue"/>
              </a:endParaRPr>
            </a:p>
          </p:txBody>
        </p:sp>
      </p:grpSp>
      <p:grpSp>
        <p:nvGrpSpPr>
          <p:cNvPr id="126" name="Google Shape;126;p3"/>
          <p:cNvGrpSpPr/>
          <p:nvPr/>
        </p:nvGrpSpPr>
        <p:grpSpPr>
          <a:xfrm>
            <a:off x="1296000" y="5880887"/>
            <a:ext cx="7403177" cy="1774227"/>
            <a:chOff x="1296000" y="6240887"/>
            <a:chExt cx="7403177" cy="1774227"/>
          </a:xfrm>
        </p:grpSpPr>
        <p:sp>
          <p:nvSpPr>
            <p:cNvPr id="127" name="Google Shape;127;p3"/>
            <p:cNvSpPr/>
            <p:nvPr/>
          </p:nvSpPr>
          <p:spPr>
            <a:xfrm rot="1560000">
              <a:off x="5976000" y="6804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28" name="Google Shape;128;p3"/>
            <p:cNvSpPr/>
            <p:nvPr/>
          </p:nvSpPr>
          <p:spPr>
            <a:xfrm>
              <a:off x="1296000" y="6264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Koalitionsbildung</a:t>
              </a:r>
              <a:endParaRPr sz="2400" b="0" i="0" u="none" strike="noStrike" cap="none">
                <a:solidFill>
                  <a:srgbClr val="000000"/>
                </a:solidFill>
                <a:latin typeface="Helvetica Neue" panose="020B0604020202020204" charset="0"/>
                <a:ea typeface="Helvetica Neue"/>
                <a:cs typeface="Helvetica Neue"/>
                <a:sym typeface="Helvetica Neue"/>
              </a:endParaRPr>
            </a:p>
          </p:txBody>
        </p:sp>
      </p:grpSp>
      <p:grpSp>
        <p:nvGrpSpPr>
          <p:cNvPr id="129" name="Google Shape;129;p3"/>
          <p:cNvGrpSpPr/>
          <p:nvPr/>
        </p:nvGrpSpPr>
        <p:grpSpPr>
          <a:xfrm>
            <a:off x="9535543" y="4320000"/>
            <a:ext cx="7492457" cy="1787113"/>
            <a:chOff x="9535543" y="4680000"/>
            <a:chExt cx="7492457" cy="1787113"/>
          </a:xfrm>
        </p:grpSpPr>
        <p:sp>
          <p:nvSpPr>
            <p:cNvPr id="130" name="Google Shape;130;p3"/>
            <p:cNvSpPr/>
            <p:nvPr/>
          </p:nvSpPr>
          <p:spPr>
            <a:xfrm rot="-1560000">
              <a:off x="9540000" y="5256000"/>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31" name="Google Shape;131;p3"/>
            <p:cNvSpPr/>
            <p:nvPr/>
          </p:nvSpPr>
          <p:spPr>
            <a:xfrm>
              <a:off x="11988000" y="4680000"/>
              <a:ext cx="5040000" cy="720000"/>
            </a:xfrm>
            <a:prstGeom prst="rect">
              <a:avLst/>
            </a:prstGeom>
            <a:solidFill>
              <a:srgbClr val="4D94B7"/>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Umfassendes Verständnis des internen und externen Umfelds</a:t>
              </a:r>
              <a:endParaRPr sz="2400" b="0" i="0" u="none" strike="noStrike" cap="none">
                <a:solidFill>
                  <a:schemeClr val="dk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panose="020B0604020202020204" charset="0"/>
                <a:ea typeface="Helvetica Neue"/>
                <a:cs typeface="Helvetica Neue"/>
                <a:sym typeface="Helvetica Neue"/>
              </a:endParaRPr>
            </a:p>
          </p:txBody>
        </p:sp>
      </p:grpSp>
      <p:grpSp>
        <p:nvGrpSpPr>
          <p:cNvPr id="132" name="Google Shape;132;p3"/>
          <p:cNvGrpSpPr/>
          <p:nvPr/>
        </p:nvGrpSpPr>
        <p:grpSpPr>
          <a:xfrm>
            <a:off x="1296000" y="5087065"/>
            <a:ext cx="7403177" cy="1774227"/>
            <a:chOff x="1296000" y="5447065"/>
            <a:chExt cx="7403177" cy="1774227"/>
          </a:xfrm>
        </p:grpSpPr>
        <p:sp>
          <p:nvSpPr>
            <p:cNvPr id="133" name="Google Shape;133;p3"/>
            <p:cNvSpPr/>
            <p:nvPr/>
          </p:nvSpPr>
          <p:spPr>
            <a:xfrm rot="1560000">
              <a:off x="5976000" y="6010178"/>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34" name="Google Shape;134;p3"/>
            <p:cNvSpPr/>
            <p:nvPr/>
          </p:nvSpPr>
          <p:spPr>
            <a:xfrm>
              <a:off x="1296000" y="5472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panose="020B0604020202020204" charset="0"/>
                  <a:ea typeface="Helvetica Neue"/>
                  <a:cs typeface="Helvetica Neue"/>
                  <a:sym typeface="Helvetica Neue"/>
                </a:rPr>
                <a:t>Weitsicht und Flexibilität</a:t>
              </a:r>
              <a:endParaRPr sz="2400" b="0" i="0" u="none" strike="noStrike" cap="none">
                <a:solidFill>
                  <a:srgbClr val="000000"/>
                </a:solidFill>
                <a:latin typeface="Helvetica Neue" panose="020B0604020202020204" charset="0"/>
                <a:ea typeface="Helvetica Neue"/>
                <a:cs typeface="Helvetica Neue"/>
                <a:sym typeface="Helvetica Neue"/>
              </a:endParaRPr>
            </a:p>
          </p:txBody>
        </p:sp>
      </p:grpSp>
      <p:grpSp>
        <p:nvGrpSpPr>
          <p:cNvPr id="135" name="Google Shape;135;p3"/>
          <p:cNvGrpSpPr/>
          <p:nvPr/>
        </p:nvGrpSpPr>
        <p:grpSpPr>
          <a:xfrm>
            <a:off x="1296000" y="4295065"/>
            <a:ext cx="7403177" cy="1774227"/>
            <a:chOff x="1296000" y="4655065"/>
            <a:chExt cx="7403177" cy="1774227"/>
          </a:xfrm>
        </p:grpSpPr>
        <p:sp>
          <p:nvSpPr>
            <p:cNvPr id="136" name="Google Shape;136;p3"/>
            <p:cNvSpPr/>
            <p:nvPr/>
          </p:nvSpPr>
          <p:spPr>
            <a:xfrm rot="1560000">
              <a:off x="5976000" y="5218178"/>
              <a:ext cx="2718720" cy="648000"/>
            </a:xfrm>
            <a:prstGeom prst="round2DiagRect">
              <a:avLst>
                <a:gd name="adj1" fmla="val 16667"/>
                <a:gd name="adj2" fmla="val 0"/>
              </a:avLst>
            </a:prstGeom>
            <a:solidFill>
              <a:srgbClr val="4D94B7"/>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0" i="0" u="none" strike="noStrike" cap="none">
                <a:solidFill>
                  <a:schemeClr val="lt1"/>
                </a:solidFill>
                <a:latin typeface="Helvetica Neue" panose="020B0604020202020204" charset="0"/>
                <a:ea typeface="Helvetica Neue"/>
                <a:cs typeface="Helvetica Neue"/>
                <a:sym typeface="Helvetica Neue"/>
              </a:endParaRPr>
            </a:p>
          </p:txBody>
        </p:sp>
        <p:sp>
          <p:nvSpPr>
            <p:cNvPr id="137" name="Google Shape;137;p3"/>
            <p:cNvSpPr/>
            <p:nvPr/>
          </p:nvSpPr>
          <p:spPr>
            <a:xfrm>
              <a:off x="1296000" y="4680000"/>
              <a:ext cx="5040000" cy="720000"/>
            </a:xfrm>
            <a:prstGeom prst="rect">
              <a:avLst/>
            </a:prstGeom>
            <a:solidFill>
              <a:srgbClr val="4D94B7"/>
            </a:solidFill>
            <a:ln>
              <a:noFill/>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dirty="0">
                  <a:solidFill>
                    <a:schemeClr val="dk1"/>
                  </a:solidFill>
                  <a:latin typeface="Helvetica Neue" panose="020B0604020202020204" charset="0"/>
                  <a:ea typeface="Helvetica Neue"/>
                  <a:cs typeface="Helvetica Neue"/>
                  <a:sym typeface="Helvetica Neue"/>
                </a:rPr>
                <a:t>Offenheit für Diskussionen</a:t>
              </a:r>
              <a:endParaRPr sz="2400" b="0" i="0" u="none" strike="noStrike" cap="none" dirty="0">
                <a:solidFill>
                  <a:srgbClr val="000000"/>
                </a:solidFill>
                <a:latin typeface="Helvetica Neue" panose="020B0604020202020204" charset="0"/>
                <a:ea typeface="Helvetica Neue"/>
                <a:cs typeface="Helvetica Neue"/>
                <a:sym typeface="Helvetica Neue"/>
              </a:endParaRPr>
            </a:p>
          </p:txBody>
        </p:sp>
      </p:grpSp>
      <p:sp>
        <p:nvSpPr>
          <p:cNvPr id="138" name="Google Shape;138;p3"/>
          <p:cNvSpPr/>
          <p:nvPr/>
        </p:nvSpPr>
        <p:spPr>
          <a:xfrm>
            <a:off x="7239433" y="4931748"/>
            <a:ext cx="3780000" cy="3816504"/>
          </a:xfrm>
          <a:prstGeom prst="ellipse">
            <a:avLst/>
          </a:prstGeom>
          <a:solidFill>
            <a:srgbClr val="4D94B7"/>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lt1"/>
                </a:solidFill>
                <a:latin typeface="Helvetica Neue" panose="020B0604020202020204" charset="0"/>
                <a:ea typeface="Helvetica Neue"/>
                <a:cs typeface="Helvetica Neue"/>
                <a:sym typeface="Helvetica Neue"/>
              </a:rPr>
              <a:t>Intrapreneur</a:t>
            </a:r>
            <a:endParaRPr sz="2400" dirty="0">
              <a:latin typeface="Helvetica Neue" panose="020B0604020202020204" charset="0"/>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Helvetica Neue" panose="020B0604020202020204" charset="0"/>
              <a:ea typeface="Helvetica Neue"/>
              <a:cs typeface="Helvetica Neue"/>
              <a:sym typeface="Helvetica Neue"/>
            </a:endParaRPr>
          </a:p>
          <a:p>
            <a:pPr marL="0" marR="0" lvl="0" indent="0" algn="ctr" rtl="0">
              <a:lnSpc>
                <a:spcPct val="100000"/>
              </a:lnSpc>
              <a:spcBef>
                <a:spcPts val="0"/>
              </a:spcBef>
              <a:spcAft>
                <a:spcPts val="0"/>
              </a:spcAft>
              <a:buNone/>
            </a:pPr>
            <a:endParaRPr sz="2400" b="1" i="0" u="none" strike="noStrike" cap="none" dirty="0">
              <a:solidFill>
                <a:schemeClr val="lt1"/>
              </a:solidFill>
              <a:latin typeface="Helvetica Neue" panose="020B0604020202020204" charset="0"/>
              <a:ea typeface="Helvetica Neue"/>
              <a:cs typeface="Helvetica Neue"/>
              <a:sym typeface="Helvetica Neue"/>
            </a:endParaRPr>
          </a:p>
        </p:txBody>
      </p:sp>
      <p:pic>
        <p:nvPicPr>
          <p:cNvPr id="139" name="Google Shape;139;p3" descr="Image"/>
          <p:cNvPicPr preferRelativeResize="0"/>
          <p:nvPr/>
        </p:nvPicPr>
        <p:blipFill rotWithShape="1">
          <a:blip r:embed="rId3">
            <a:alphaModFix/>
          </a:blip>
          <a:srcRect/>
          <a:stretch/>
        </p:blipFill>
        <p:spPr>
          <a:xfrm>
            <a:off x="7528964" y="5974178"/>
            <a:ext cx="3140793" cy="1962996"/>
          </a:xfrm>
          <a:prstGeom prst="rect">
            <a:avLst/>
          </a:prstGeom>
          <a:noFill/>
          <a:ln>
            <a:noFill/>
          </a:ln>
        </p:spPr>
      </p:pic>
      <p:pic>
        <p:nvPicPr>
          <p:cNvPr id="140" name="Google Shape;140;p3"/>
          <p:cNvPicPr preferRelativeResize="0"/>
          <p:nvPr/>
        </p:nvPicPr>
        <p:blipFill rotWithShape="1">
          <a:blip r:embed="rId4">
            <a:alphaModFix/>
          </a:blip>
          <a:srcRect/>
          <a:stretch/>
        </p:blipFill>
        <p:spPr>
          <a:xfrm>
            <a:off x="10730921" y="1366762"/>
            <a:ext cx="2433562" cy="1881540"/>
          </a:xfrm>
          <a:prstGeom prst="rect">
            <a:avLst/>
          </a:prstGeom>
          <a:noFill/>
          <a:ln>
            <a:noFill/>
          </a:ln>
        </p:spPr>
      </p:pic>
      <p:pic>
        <p:nvPicPr>
          <p:cNvPr id="141" name="Google Shape;141;p3" descr="Wolken-Gedankenblase"/>
          <p:cNvPicPr preferRelativeResize="0"/>
          <p:nvPr/>
        </p:nvPicPr>
        <p:blipFill rotWithShape="1">
          <a:blip r:embed="rId5">
            <a:alphaModFix/>
          </a:blip>
          <a:srcRect b="28114"/>
          <a:stretch/>
        </p:blipFill>
        <p:spPr>
          <a:xfrm>
            <a:off x="12537116" y="60266"/>
            <a:ext cx="5040000" cy="2890769"/>
          </a:xfrm>
          <a:prstGeom prst="rect">
            <a:avLst/>
          </a:prstGeom>
          <a:noFill/>
          <a:ln>
            <a:noFill/>
          </a:ln>
        </p:spPr>
      </p:pic>
      <p:pic>
        <p:nvPicPr>
          <p:cNvPr id="142" name="Google Shape;142;p3" descr="Unterschrift Silhouette"/>
          <p:cNvPicPr preferRelativeResize="0"/>
          <p:nvPr/>
        </p:nvPicPr>
        <p:blipFill rotWithShape="1">
          <a:blip r:embed="rId6">
            <a:alphaModFix/>
          </a:blip>
          <a:srcRect/>
          <a:stretch/>
        </p:blipFill>
        <p:spPr>
          <a:xfrm>
            <a:off x="14387704" y="468761"/>
            <a:ext cx="914400" cy="914400"/>
          </a:xfrm>
          <a:prstGeom prst="rect">
            <a:avLst/>
          </a:prstGeom>
          <a:noFill/>
          <a:ln>
            <a:noFill/>
          </a:ln>
        </p:spPr>
      </p:pic>
      <p:sp>
        <p:nvSpPr>
          <p:cNvPr id="143" name="Google Shape;143;p3"/>
          <p:cNvSpPr txBox="1"/>
          <p:nvPr/>
        </p:nvSpPr>
        <p:spPr>
          <a:xfrm>
            <a:off x="12705347" y="1383161"/>
            <a:ext cx="4250653"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s-ES" sz="2400" b="1" i="0" u="none" strike="noStrike" cap="none" dirty="0">
                <a:solidFill>
                  <a:schemeClr val="dk1"/>
                </a:solidFill>
                <a:latin typeface="Helvetica Neue" panose="020B0604020202020204" charset="0"/>
                <a:ea typeface="Helvetica Neue"/>
                <a:cs typeface="Helvetica Neue"/>
                <a:sym typeface="Helvetica Neue"/>
              </a:rPr>
              <a:t>Aber wie kann ich diese Eigenschaften entwickeln?</a:t>
            </a:r>
            <a:endParaRPr dirty="0">
              <a:latin typeface="Helvetica Neue"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50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43"/>
                                        </p:tgtEl>
                                        <p:attrNameLst>
                                          <p:attrName>style.visibility</p:attrName>
                                        </p:attrNameLst>
                                      </p:cBhvr>
                                      <p:to>
                                        <p:strVal val="visible"/>
                                      </p:to>
                                    </p:set>
                                    <p:animEffect transition="in" filter="fade">
                                      <p:cBhvr>
                                        <p:cTn id="14" dur="500"/>
                                        <p:tgtEl>
                                          <p:spTgt spid="143"/>
                                        </p:tgtEl>
                                      </p:cBhvr>
                                    </p:animEffect>
                                  </p:childTnLst>
                                </p:cTn>
                              </p:par>
                              <p:par>
                                <p:cTn id="15" presetID="10" presetClass="entr" presetSubtype="0" fill="hold" nodeType="with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8"/>
          <p:cNvGrpSpPr/>
          <p:nvPr/>
        </p:nvGrpSpPr>
        <p:grpSpPr>
          <a:xfrm>
            <a:off x="1439999" y="3708000"/>
            <a:ext cx="15408000" cy="4777720"/>
            <a:chOff x="0" y="0"/>
            <a:chExt cx="13909963" cy="4777720"/>
          </a:xfrm>
        </p:grpSpPr>
        <p:sp>
          <p:nvSpPr>
            <p:cNvPr id="149" name="Google Shape;149;p8"/>
            <p:cNvSpPr/>
            <p:nvPr/>
          </p:nvSpPr>
          <p:spPr>
            <a:xfrm>
              <a:off x="1043247" y="0"/>
              <a:ext cx="11823469" cy="4777720"/>
            </a:xfrm>
            <a:prstGeom prst="rightArrow">
              <a:avLst>
                <a:gd name="adj1" fmla="val 50000"/>
                <a:gd name="adj2" fmla="val 50000"/>
              </a:avLst>
            </a:prstGeom>
            <a:solidFill>
              <a:srgbClr val="4D94B7">
                <a:alpha val="6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0" name="Google Shape;150;p8"/>
            <p:cNvSpPr/>
            <p:nvPr/>
          </p:nvSpPr>
          <p:spPr>
            <a:xfrm>
              <a:off x="0"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1" name="Google Shape;151;p8"/>
            <p:cNvSpPr txBox="1"/>
            <p:nvPr/>
          </p:nvSpPr>
          <p:spPr>
            <a:xfrm>
              <a:off x="93292" y="1526607"/>
              <a:ext cx="3986405" cy="1724504"/>
            </a:xfrm>
            <a:prstGeom prst="rect">
              <a:avLst/>
            </a:prstGeom>
            <a:noFill/>
            <a:ln>
              <a:noFill/>
            </a:ln>
            <a:effectLst>
              <a:outerShdw blurRad="190500" dist="228600" dir="2700000" algn="ctr">
                <a:srgbClr val="000000">
                  <a:alpha val="29411"/>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800" b="0" i="0" u="none" strike="noStrike" cap="none" dirty="0">
                  <a:solidFill>
                    <a:schemeClr val="lt1"/>
                  </a:solidFill>
                  <a:latin typeface="Helvetica Neue"/>
                  <a:ea typeface="Helvetica Neue"/>
                  <a:cs typeface="Helvetica Neue"/>
                  <a:sym typeface="Helvetica Neue"/>
                </a:rPr>
                <a:t>Entwicklung von </a:t>
              </a:r>
              <a:br>
                <a:rPr lang="es-ES" sz="2800" b="0" i="0" u="none" strike="noStrike" cap="none" dirty="0">
                  <a:solidFill>
                    <a:schemeClr val="lt1"/>
                  </a:solidFill>
                  <a:latin typeface="Helvetica Neue"/>
                  <a:ea typeface="Helvetica Neue"/>
                  <a:cs typeface="Helvetica Neue"/>
                  <a:sym typeface="Helvetica Neue"/>
                </a:rPr>
              </a:br>
              <a:r>
                <a:rPr lang="es-ES" sz="2800" b="0" i="0" u="none" strike="noStrike" cap="none" dirty="0">
                  <a:solidFill>
                    <a:schemeClr val="lt1"/>
                  </a:solidFill>
                  <a:latin typeface="Helvetica Neue"/>
                  <a:ea typeface="Helvetica Neue"/>
                  <a:cs typeface="Helvetica Neue"/>
                  <a:sym typeface="Helvetica Neue"/>
                </a:rPr>
                <a:t>Achtsamkeit</a:t>
              </a:r>
              <a:endParaRPr sz="2800" b="0" i="0" u="none" strike="noStrike" cap="none" dirty="0">
                <a:solidFill>
                  <a:srgbClr val="000000"/>
                </a:solidFill>
                <a:latin typeface="Helvetica Neue"/>
                <a:ea typeface="Helvetica Neue"/>
                <a:cs typeface="Helvetica Neue"/>
                <a:sym typeface="Helvetica Neue"/>
              </a:endParaRPr>
            </a:p>
          </p:txBody>
        </p:sp>
        <p:sp>
          <p:nvSpPr>
            <p:cNvPr id="152" name="Google Shape;152;p8"/>
            <p:cNvSpPr/>
            <p:nvPr/>
          </p:nvSpPr>
          <p:spPr>
            <a:xfrm>
              <a:off x="4868487"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3" name="Google Shape;153;p8"/>
            <p:cNvSpPr txBox="1"/>
            <p:nvPr/>
          </p:nvSpPr>
          <p:spPr>
            <a:xfrm>
              <a:off x="4961779" y="1526607"/>
              <a:ext cx="3986405" cy="1724504"/>
            </a:xfrm>
            <a:prstGeom prst="rect">
              <a:avLst/>
            </a:prstGeom>
            <a:noFill/>
            <a:ln>
              <a:noFill/>
            </a:ln>
            <a:effectLst>
              <a:outerShdw blurRad="190500" dist="228600" dir="2700000" algn="ctr">
                <a:srgbClr val="000000">
                  <a:alpha val="29411"/>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800" b="0" i="0" u="none" strike="noStrike" cap="none" dirty="0">
                  <a:solidFill>
                    <a:schemeClr val="lt1"/>
                  </a:solidFill>
                  <a:latin typeface="Helvetica Neue"/>
                  <a:ea typeface="Helvetica Neue"/>
                  <a:cs typeface="Helvetica Neue"/>
                  <a:sym typeface="Helvetica Neue"/>
                </a:rPr>
                <a:t>Entwicklung von  </a:t>
              </a:r>
              <a:br>
                <a:rPr lang="es-ES" sz="2800" b="0" i="0" u="none" strike="noStrike" cap="none" dirty="0">
                  <a:solidFill>
                    <a:schemeClr val="lt1"/>
                  </a:solidFill>
                  <a:latin typeface="Helvetica Neue"/>
                  <a:ea typeface="Helvetica Neue"/>
                  <a:cs typeface="Helvetica Neue"/>
                  <a:sym typeface="Helvetica Neue"/>
                </a:rPr>
              </a:br>
              <a:r>
                <a:rPr lang="es-ES" sz="2800" b="0" i="0" u="none" strike="noStrike" cap="none" dirty="0">
                  <a:solidFill>
                    <a:schemeClr val="lt1"/>
                  </a:solidFill>
                  <a:latin typeface="Helvetica Neue"/>
                  <a:ea typeface="Helvetica Neue"/>
                  <a:cs typeface="Helvetica Neue"/>
                  <a:sym typeface="Helvetica Neue"/>
                </a:rPr>
                <a:t>Selbstbewusstsein</a:t>
              </a:r>
              <a:endParaRPr sz="2800" b="0" i="0" u="none" strike="noStrike" cap="none" dirty="0">
                <a:solidFill>
                  <a:srgbClr val="000000"/>
                </a:solidFill>
                <a:latin typeface="Helvetica Neue"/>
                <a:ea typeface="Helvetica Neue"/>
                <a:cs typeface="Helvetica Neue"/>
                <a:sym typeface="Helvetica Neue"/>
              </a:endParaRPr>
            </a:p>
          </p:txBody>
        </p:sp>
        <p:sp>
          <p:nvSpPr>
            <p:cNvPr id="154" name="Google Shape;154;p8"/>
            <p:cNvSpPr/>
            <p:nvPr/>
          </p:nvSpPr>
          <p:spPr>
            <a:xfrm>
              <a:off x="9736974" y="1433315"/>
              <a:ext cx="4172989" cy="1911088"/>
            </a:xfrm>
            <a:prstGeom prst="roundRect">
              <a:avLst>
                <a:gd name="adj" fmla="val 16667"/>
              </a:avLst>
            </a:prstGeom>
            <a:solidFill>
              <a:srgbClr val="AED6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a:ea typeface="Helvetica Neue"/>
                <a:cs typeface="Helvetica Neue"/>
                <a:sym typeface="Helvetica Neue"/>
              </a:endParaRPr>
            </a:p>
          </p:txBody>
        </p:sp>
        <p:sp>
          <p:nvSpPr>
            <p:cNvPr id="155" name="Google Shape;155;p8"/>
            <p:cNvSpPr txBox="1"/>
            <p:nvPr/>
          </p:nvSpPr>
          <p:spPr>
            <a:xfrm>
              <a:off x="9830266" y="1526607"/>
              <a:ext cx="3986405" cy="1724504"/>
            </a:xfrm>
            <a:prstGeom prst="rect">
              <a:avLst/>
            </a:prstGeom>
            <a:noFill/>
            <a:ln>
              <a:noFill/>
            </a:ln>
            <a:effectLst>
              <a:outerShdw blurRad="190500" dist="228600" dir="2700000" algn="ctr">
                <a:srgbClr val="000000">
                  <a:alpha val="29411"/>
                </a:srgb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ES" sz="2800" b="0" i="0" u="none" strike="noStrike" cap="none" dirty="0">
                  <a:solidFill>
                    <a:schemeClr val="lt1"/>
                  </a:solidFill>
                  <a:latin typeface="Helvetica Neue"/>
                  <a:ea typeface="Helvetica Neue"/>
                  <a:cs typeface="Helvetica Neue"/>
                  <a:sym typeface="Helvetica Neue"/>
                </a:rPr>
                <a:t>Intrapreneur*in  werden</a:t>
              </a:r>
              <a:endParaRPr sz="2800" b="0" i="0" u="none" strike="noStrike" cap="none" dirty="0">
                <a:solidFill>
                  <a:srgbClr val="000000"/>
                </a:solidFill>
                <a:latin typeface="Helvetica Neue"/>
                <a:ea typeface="Helvetica Neue"/>
                <a:cs typeface="Helvetica Neue"/>
                <a:sym typeface="Helvetica Neue"/>
              </a:endParaRPr>
            </a:p>
          </p:txBody>
        </p:sp>
      </p:grpSp>
      <p:sp>
        <p:nvSpPr>
          <p:cNvPr id="156" name="Google Shape;156;p8"/>
          <p:cNvSpPr txBox="1"/>
          <p:nvPr/>
        </p:nvSpPr>
        <p:spPr>
          <a:xfrm>
            <a:off x="1296000" y="8928000"/>
            <a:ext cx="2880000" cy="27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s-ES" sz="1200" b="0" i="0" u="none" strike="noStrike" cap="none">
                <a:solidFill>
                  <a:schemeClr val="dk1"/>
                </a:solidFill>
                <a:latin typeface="Helvetica Neue"/>
                <a:ea typeface="Helvetica Neue"/>
                <a:cs typeface="Helvetica Neue"/>
                <a:sym typeface="Helvetica Neue"/>
              </a:rPr>
              <a:t>Quellennr.: 8</a:t>
            </a:r>
            <a:endParaRPr sz="1200" b="0" i="0" u="none" strike="noStrike" cap="none">
              <a:solidFill>
                <a:srgbClr val="000000"/>
              </a:solidFill>
              <a:latin typeface="Helvetica Neue"/>
              <a:ea typeface="Helvetica Neue"/>
              <a:cs typeface="Helvetica Neue"/>
              <a:sym typeface="Helvetica Neue"/>
            </a:endParaRPr>
          </a:p>
        </p:txBody>
      </p:sp>
      <p:sp>
        <p:nvSpPr>
          <p:cNvPr id="157" name="Google Shape;157;p8"/>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1.2 Persönlichkeitsentwicklung als Voraussetzung</a:t>
            </a:r>
            <a:endParaRPr sz="1400" b="0" i="0" u="none" strike="noStrike" cap="none" dirty="0">
              <a:solidFill>
                <a:srgbClr val="000000"/>
              </a:solidFill>
              <a:latin typeface="Helvetica Neue"/>
              <a:ea typeface="Helvetica Neue"/>
              <a:cs typeface="Helvetica Neue"/>
              <a:sym typeface="Helvetica Neue"/>
            </a:endParaRPr>
          </a:p>
        </p:txBody>
      </p:sp>
      <p:sp>
        <p:nvSpPr>
          <p:cNvPr id="158" name="Google Shape;158;p8"/>
          <p:cNvSpPr/>
          <p:nvPr/>
        </p:nvSpPr>
        <p:spPr>
          <a:xfrm>
            <a:off x="5724000" y="5472000"/>
            <a:ext cx="1440000" cy="1440000"/>
          </a:xfrm>
          <a:prstGeom prst="mathPlus">
            <a:avLst>
              <a:gd name="adj1" fmla="val 2352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Helvetica Neue"/>
              <a:ea typeface="Helvetica Neue"/>
              <a:cs typeface="Helvetica Neue"/>
              <a:sym typeface="Helvetica Neue"/>
            </a:endParaRPr>
          </a:p>
        </p:txBody>
      </p:sp>
      <p:sp>
        <p:nvSpPr>
          <p:cNvPr id="159" name="Google Shape;159;p8"/>
          <p:cNvSpPr/>
          <p:nvPr/>
        </p:nvSpPr>
        <p:spPr>
          <a:xfrm>
            <a:off x="11120399" y="5472000"/>
            <a:ext cx="1440000" cy="1440000"/>
          </a:xfrm>
          <a:prstGeom prst="mathEqual">
            <a:avLst>
              <a:gd name="adj1" fmla="val 23520"/>
              <a:gd name="adj2" fmla="val 11760"/>
            </a:avLst>
          </a:prstGeom>
          <a:solidFill>
            <a:srgbClr val="A5A5A5"/>
          </a:solidFill>
          <a:ln>
            <a:noFill/>
          </a:ln>
          <a:effectLst>
            <a:outerShdw blurRad="44450" dist="27940" dir="5400000" algn="ctr">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Helvetica Neue"/>
              <a:ea typeface="Helvetica Neue"/>
              <a:cs typeface="Helvetica Neue"/>
              <a:sym typeface="Helvetica Neue"/>
            </a:endParaRPr>
          </a:p>
        </p:txBody>
      </p:sp>
      <p:sp>
        <p:nvSpPr>
          <p:cNvPr id="160" name="Google Shape;160;p8"/>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1. Eigenschaften und Vorteile</a:t>
            </a:r>
            <a:endParaRPr sz="14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1"/>
          <p:cNvSpPr txBox="1"/>
          <p:nvPr/>
        </p:nvSpPr>
        <p:spPr>
          <a:xfrm>
            <a:off x="1295399" y="2304000"/>
            <a:ext cx="12207949"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1.3 Vorteile unternehmerischen Verhaltens für Mitarbeitende</a:t>
            </a:r>
            <a:endParaRPr sz="2800" b="1" i="0" u="none" strike="noStrike" cap="none" dirty="0">
              <a:solidFill>
                <a:srgbClr val="AED633"/>
              </a:solidFill>
              <a:latin typeface="Helvetica Neue"/>
              <a:ea typeface="Helvetica Neue"/>
              <a:cs typeface="Helvetica Neue"/>
              <a:sym typeface="Helvetica Neue"/>
            </a:endParaRPr>
          </a:p>
        </p:txBody>
      </p:sp>
      <p:sp>
        <p:nvSpPr>
          <p:cNvPr id="168" name="Google Shape;168;p21"/>
          <p:cNvSpPr/>
          <p:nvPr/>
        </p:nvSpPr>
        <p:spPr>
          <a:xfrm>
            <a:off x="6042480" y="4536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Clr>
                <a:srgbClr val="000000"/>
              </a:buClr>
              <a:buSzPts val="2400"/>
              <a:buFont typeface="Helvetica Neue"/>
              <a:buChar char="…"/>
            </a:pPr>
            <a:r>
              <a:rPr lang="es-ES" sz="2400" b="0" i="0" u="none" strike="noStrike" cap="none" dirty="0">
                <a:solidFill>
                  <a:schemeClr val="dk1"/>
                </a:solidFill>
                <a:latin typeface="Helvetica Neue"/>
                <a:ea typeface="Helvetica Neue"/>
                <a:cs typeface="Helvetica Neue"/>
                <a:sym typeface="Helvetica Neue"/>
              </a:rPr>
              <a:t>besser mit Unsicherheit umgehen.</a:t>
            </a:r>
            <a:endParaRPr dirty="0">
              <a:latin typeface="Helvetica Neue" panose="020B0604020202020204" charset="0"/>
            </a:endParaRPr>
          </a:p>
        </p:txBody>
      </p:sp>
      <p:sp>
        <p:nvSpPr>
          <p:cNvPr id="169" name="Google Shape;169;p21"/>
          <p:cNvSpPr/>
          <p:nvPr/>
        </p:nvSpPr>
        <p:spPr>
          <a:xfrm>
            <a:off x="6042480" y="5472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Clr>
                <a:srgbClr val="000000"/>
              </a:buClr>
              <a:buSzPts val="2400"/>
              <a:buFont typeface="Helvetica Neue"/>
              <a:buChar char="…"/>
            </a:pPr>
            <a:r>
              <a:rPr lang="es-ES" sz="2400" b="0" i="0" u="none" strike="noStrike" cap="none" dirty="0">
                <a:solidFill>
                  <a:schemeClr val="dk1"/>
                </a:solidFill>
                <a:latin typeface="Helvetica Neue"/>
                <a:ea typeface="Helvetica Neue"/>
                <a:cs typeface="Helvetica Neue"/>
                <a:sym typeface="Helvetica Neue"/>
              </a:rPr>
              <a:t>besser mit beruflichen Veränderungen umgehen.</a:t>
            </a:r>
            <a:endParaRPr dirty="0">
              <a:latin typeface="Helvetica Neue" panose="020B0604020202020204" charset="0"/>
            </a:endParaRPr>
          </a:p>
        </p:txBody>
      </p:sp>
      <p:sp>
        <p:nvSpPr>
          <p:cNvPr id="170" name="Google Shape;170;p21"/>
          <p:cNvSpPr/>
          <p:nvPr/>
        </p:nvSpPr>
        <p:spPr>
          <a:xfrm>
            <a:off x="6042480" y="6408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Clr>
                <a:srgbClr val="000000"/>
              </a:buClr>
              <a:buSzPts val="2400"/>
              <a:buFont typeface="Helvetica Neue"/>
              <a:buChar char="…"/>
            </a:pPr>
            <a:r>
              <a:rPr lang="es-ES" sz="2400" b="0" i="0" u="none" strike="noStrike" cap="none" dirty="0">
                <a:solidFill>
                  <a:schemeClr val="dk1"/>
                </a:solidFill>
                <a:latin typeface="Helvetica Neue"/>
                <a:ea typeface="Helvetica Neue"/>
                <a:cs typeface="Helvetica Neue"/>
                <a:sym typeface="Helvetica Neue"/>
              </a:rPr>
              <a:t>ihre Fähigkeiten aktualisieren und so ihren Wert auf dem Arbeitsmarkt erhöhen.</a:t>
            </a:r>
            <a:endParaRPr dirty="0">
              <a:latin typeface="Helvetica Neue" panose="020B0604020202020204" charset="0"/>
            </a:endParaRPr>
          </a:p>
        </p:txBody>
      </p:sp>
      <p:sp>
        <p:nvSpPr>
          <p:cNvPr id="171" name="Google Shape;171;p21"/>
          <p:cNvSpPr/>
          <p:nvPr/>
        </p:nvSpPr>
        <p:spPr>
          <a:xfrm>
            <a:off x="6042480" y="7344000"/>
            <a:ext cx="8352000" cy="900000"/>
          </a:xfrm>
          <a:prstGeom prst="roundRect">
            <a:avLst>
              <a:gd name="adj" fmla="val 16667"/>
            </a:avLst>
          </a:prstGeom>
          <a:solidFill>
            <a:srgbClr val="AED633"/>
          </a:solidFill>
          <a:ln w="9525" cap="flat" cmpd="sng">
            <a:solidFill>
              <a:schemeClr val="l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288000" tIns="46800" rIns="90000" bIns="46800" anchor="ctr" anchorCtr="0">
            <a:noAutofit/>
          </a:bodyPr>
          <a:lstStyle/>
          <a:p>
            <a:pPr marL="546100" marR="0" lvl="0" indent="-476250" algn="l" rtl="0">
              <a:lnSpc>
                <a:spcPct val="100000"/>
              </a:lnSpc>
              <a:spcBef>
                <a:spcPts val="0"/>
              </a:spcBef>
              <a:spcAft>
                <a:spcPts val="0"/>
              </a:spcAft>
              <a:buClr>
                <a:srgbClr val="000000"/>
              </a:buClr>
              <a:buSzPts val="2400"/>
              <a:buFont typeface="Helvetica Neue"/>
              <a:buChar char="…"/>
            </a:pPr>
            <a:r>
              <a:rPr lang="es-ES" sz="2400" b="0" i="0" u="none" strike="noStrike" cap="none" dirty="0">
                <a:solidFill>
                  <a:schemeClr val="dk1"/>
                </a:solidFill>
                <a:latin typeface="Helvetica Neue"/>
                <a:ea typeface="Helvetica Neue"/>
                <a:cs typeface="Helvetica Neue"/>
                <a:sym typeface="Helvetica Neue"/>
              </a:rPr>
              <a:t>besser mit schnell wechselnden Rahmenbedingungen umgehen.</a:t>
            </a:r>
            <a:endParaRPr dirty="0">
              <a:latin typeface="Helvetica Neue" panose="020B0604020202020204" charset="0"/>
            </a:endParaRPr>
          </a:p>
        </p:txBody>
      </p:sp>
      <p:sp>
        <p:nvSpPr>
          <p:cNvPr id="172" name="Google Shape;172;p21"/>
          <p:cNvSpPr/>
          <p:nvPr/>
        </p:nvSpPr>
        <p:spPr>
          <a:xfrm>
            <a:off x="3240000" y="4356000"/>
            <a:ext cx="2880000" cy="4068000"/>
          </a:xfrm>
          <a:prstGeom prst="roundRect">
            <a:avLst>
              <a:gd name="adj" fmla="val 16667"/>
            </a:avLst>
          </a:prstGeom>
          <a:solidFill>
            <a:srgbClr val="4D94B7"/>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6985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chemeClr val="lt1"/>
                </a:solidFill>
                <a:latin typeface="Helvetica Neue"/>
                <a:ea typeface="Helvetica Neue"/>
                <a:cs typeface="Helvetica Neue"/>
                <a:sym typeface="Helvetica Neue"/>
              </a:rPr>
              <a:t>Mitarbeitende können…</a:t>
            </a:r>
            <a:endParaRPr dirty="0">
              <a:latin typeface="Helvetica Neue" panose="020B0604020202020204" charset="0"/>
            </a:endParaRPr>
          </a:p>
        </p:txBody>
      </p:sp>
      <p:sp>
        <p:nvSpPr>
          <p:cNvPr id="173" name="Google Shape;173;p21"/>
          <p:cNvSpPr txBox="1"/>
          <p:nvPr/>
        </p:nvSpPr>
        <p:spPr>
          <a:xfrm>
            <a:off x="1296000" y="1548000"/>
            <a:ext cx="1275198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1. Eigenschaften und Vorteile</a:t>
            </a:r>
            <a:endParaRPr sz="1400" b="0" i="0" u="none" strike="noStrike" cap="none" dirty="0">
              <a:solidFill>
                <a:srgbClr val="000000"/>
              </a:solidFill>
              <a:latin typeface="Helvetica Neue"/>
              <a:ea typeface="Helvetica Neue"/>
              <a:cs typeface="Helvetica Neue"/>
              <a:sym typeface="Helvetica Neue"/>
            </a:endParaRPr>
          </a:p>
        </p:txBody>
      </p:sp>
      <p:sp>
        <p:nvSpPr>
          <p:cNvPr id="2" name="Google Shape;156;p21">
            <a:extLst>
              <a:ext uri="{FF2B5EF4-FFF2-40B4-BE49-F238E27FC236}">
                <a16:creationId xmlns:a16="http://schemas.microsoft.com/office/drawing/2014/main" id="{17E6AE0C-DD53-F94C-3A30-2F6E97467CC1}"/>
              </a:ext>
            </a:extLst>
          </p:cNvPr>
          <p:cNvSpPr txBox="1"/>
          <p:nvPr/>
        </p:nvSpPr>
        <p:spPr>
          <a:xfrm>
            <a:off x="1296000" y="3384000"/>
            <a:ext cx="15624000" cy="461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chemeClr val="tx1"/>
                </a:solidFill>
                <a:latin typeface="Helvetica Neue" panose="020B0604020202020204" charset="0"/>
                <a:ea typeface="Helvetica Neue"/>
                <a:cs typeface="Helvetica Neue"/>
                <a:sym typeface="Helvetica Neue"/>
              </a:rPr>
              <a:t>Mit besserer Selbstwahrnehmung und Achtsamkeit</a:t>
            </a:r>
            <a:endParaRPr lang="en-US" sz="2400" b="0" i="0" u="none" strike="noStrike" cap="none" dirty="0">
              <a:solidFill>
                <a:schemeClr val="tx1"/>
              </a:solidFill>
              <a:latin typeface="Helvetica Neue" panose="020B0604020202020204" charset="0"/>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2"/>
          <p:cNvPicPr preferRelativeResize="0"/>
          <p:nvPr/>
        </p:nvPicPr>
        <p:blipFill rotWithShape="1">
          <a:blip r:embed="rId3">
            <a:alphaModFix/>
          </a:blip>
          <a:srcRect/>
          <a:stretch/>
        </p:blipFill>
        <p:spPr>
          <a:xfrm>
            <a:off x="13120638" y="4672810"/>
            <a:ext cx="3907362" cy="3907362"/>
          </a:xfrm>
          <a:prstGeom prst="rect">
            <a:avLst/>
          </a:prstGeom>
          <a:noFill/>
          <a:ln>
            <a:noFill/>
          </a:ln>
        </p:spPr>
      </p:pic>
      <p:sp>
        <p:nvSpPr>
          <p:cNvPr id="179" name="Google Shape;179;p22"/>
          <p:cNvSpPr txBox="1"/>
          <p:nvPr/>
        </p:nvSpPr>
        <p:spPr>
          <a:xfrm>
            <a:off x="4212000" y="3888000"/>
            <a:ext cx="9360000" cy="15696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D94B7"/>
              </a:buClr>
              <a:buSzPts val="4800"/>
              <a:buFont typeface="Helvetica Neue"/>
              <a:buNone/>
            </a:pPr>
            <a:r>
              <a:rPr lang="es-ES" sz="4800" b="1" i="0" u="none" strike="noStrike" cap="none" dirty="0">
                <a:solidFill>
                  <a:srgbClr val="4D94B7"/>
                </a:solidFill>
                <a:latin typeface="Helvetica Neue" panose="020B0604020202020204" charset="0"/>
                <a:ea typeface="Helvetica Neue"/>
                <a:cs typeface="Helvetica Neue"/>
                <a:sym typeface="Helvetica Neue"/>
              </a:rPr>
              <a:t>Stärkung der Achtsamkeit für die Entwicklung von Intrapreneur</a:t>
            </a:r>
            <a:r>
              <a:rPr lang="es-ES" sz="4800" b="1" dirty="0">
                <a:solidFill>
                  <a:srgbClr val="4D94B7"/>
                </a:solidFill>
                <a:latin typeface="Helvetica Neue" panose="020B0604020202020204" charset="0"/>
                <a:ea typeface="Helvetica Neue"/>
                <a:cs typeface="Helvetica Neue"/>
                <a:sym typeface="Helvetica Neue"/>
              </a:rPr>
              <a:t>*innen</a:t>
            </a:r>
            <a:endParaRPr sz="4800" b="1" i="0" u="none" strike="noStrike" cap="none" dirty="0">
              <a:solidFill>
                <a:srgbClr val="4D94B7"/>
              </a:solidFill>
              <a:latin typeface="Helvetica Neue" panose="020B0604020202020204" charset="0"/>
              <a:ea typeface="Helvetica Neue"/>
              <a:cs typeface="Helvetica Neue"/>
              <a:sym typeface="Helvetica Neue"/>
            </a:endParaRPr>
          </a:p>
        </p:txBody>
      </p:sp>
      <p:sp>
        <p:nvSpPr>
          <p:cNvPr id="180" name="Google Shape;180;p22"/>
          <p:cNvSpPr txBox="1"/>
          <p:nvPr/>
        </p:nvSpPr>
        <p:spPr>
          <a:xfrm>
            <a:off x="1296000" y="2592000"/>
            <a:ext cx="1573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i="0" u="none" strike="noStrike" cap="none" dirty="0">
                <a:solidFill>
                  <a:srgbClr val="AED633"/>
                </a:solidFill>
                <a:latin typeface="Helvetica Neue" panose="020B0604020202020204" charset="0"/>
                <a:ea typeface="Helvetica Neue"/>
                <a:cs typeface="Helvetica Neue"/>
                <a:sym typeface="Helvetica Neue"/>
              </a:rPr>
              <a:t>Unit 2</a:t>
            </a:r>
            <a:endParaRPr dirty="0">
              <a:latin typeface="Helvetica Neue" panose="020B0604020202020204" charset="0"/>
            </a:endParaRPr>
          </a:p>
        </p:txBody>
      </p:sp>
      <p:sp>
        <p:nvSpPr>
          <p:cNvPr id="181" name="Google Shape;181;p22"/>
          <p:cNvSpPr txBox="1"/>
          <p:nvPr/>
        </p:nvSpPr>
        <p:spPr>
          <a:xfrm>
            <a:off x="1296000" y="5544000"/>
            <a:ext cx="10980000" cy="353939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2.1 Definition</a:t>
            </a:r>
            <a:endParaRPr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2.2 Effekte</a:t>
            </a:r>
            <a:endParaRPr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2.3 Entwicklung und Anwendung</a:t>
            </a:r>
            <a:endParaRPr dirty="0">
              <a:latin typeface="Helvetica Neue" panose="020B0604020202020204" charset="0"/>
            </a:endParaRPr>
          </a:p>
          <a:p>
            <a:pPr marL="0" marR="0" lvl="0" indent="0" algn="l" rtl="0">
              <a:lnSpc>
                <a:spcPct val="2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panose="020B0604020202020204" charset="0"/>
                <a:ea typeface="Helvetica Neue"/>
                <a:cs typeface="Helvetica Neue"/>
                <a:sym typeface="Helvetica Neue"/>
              </a:rPr>
              <a:t>2.4 Integration in das tägliche Leben und die Arbeit</a:t>
            </a:r>
            <a:endParaRPr dirty="0">
              <a:latin typeface="Helvetica Neue" panose="020B060402020202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3"/>
          <p:cNvPicPr preferRelativeResize="0"/>
          <p:nvPr/>
        </p:nvPicPr>
        <p:blipFill rotWithShape="1">
          <a:blip r:embed="rId3">
            <a:alphaModFix/>
          </a:blip>
          <a:srcRect/>
          <a:stretch/>
        </p:blipFill>
        <p:spPr>
          <a:xfrm>
            <a:off x="10730921" y="1293796"/>
            <a:ext cx="2433562" cy="1881540"/>
          </a:xfrm>
          <a:prstGeom prst="rect">
            <a:avLst/>
          </a:prstGeom>
          <a:noFill/>
          <a:ln>
            <a:noFill/>
          </a:ln>
        </p:spPr>
      </p:pic>
      <p:sp>
        <p:nvSpPr>
          <p:cNvPr id="187" name="Google Shape;187;p23"/>
          <p:cNvSpPr/>
          <p:nvPr/>
        </p:nvSpPr>
        <p:spPr>
          <a:xfrm>
            <a:off x="1296000" y="4032000"/>
            <a:ext cx="15840000" cy="1080000"/>
          </a:xfrm>
          <a:prstGeom prst="roundRect">
            <a:avLst>
              <a:gd name="adj" fmla="val 16667"/>
            </a:avLst>
          </a:prstGeom>
          <a:solidFill>
            <a:srgbClr val="4D94B7">
              <a:alpha val="77254"/>
            </a:srgbClr>
          </a:solidFill>
          <a:ln w="25400" cap="flat" cmpd="sng">
            <a:solidFill>
              <a:schemeClr val="lt1"/>
            </a:solidFill>
            <a:prstDash val="solid"/>
            <a:round/>
            <a:headEnd type="none" w="sm" len="sm"/>
            <a:tailEnd type="none" w="sm" len="sm"/>
          </a:ln>
        </p:spPr>
        <p:txBody>
          <a:bodyPr spcFirstLastPara="1" wrap="square" lIns="663325" tIns="652775" rIns="663325" bIns="652775" anchor="ctr" anchorCtr="0">
            <a:noAutofit/>
          </a:bodyPr>
          <a:lstStyle/>
          <a:p>
            <a:pPr marL="0" marR="0" lvl="0" indent="0" algn="ctr" rtl="0">
              <a:lnSpc>
                <a:spcPct val="90000"/>
              </a:lnSpc>
              <a:spcBef>
                <a:spcPts val="0"/>
              </a:spcBef>
              <a:spcAft>
                <a:spcPts val="0"/>
              </a:spcAft>
              <a:buClr>
                <a:srgbClr val="000000"/>
              </a:buClr>
              <a:buSzPts val="4800"/>
              <a:buFont typeface="Arial"/>
              <a:buNone/>
            </a:pPr>
            <a:r>
              <a:rPr lang="es-ES" sz="2800" b="1" i="0" u="none" strike="noStrike" cap="none" dirty="0">
                <a:solidFill>
                  <a:schemeClr val="dk1"/>
                </a:solidFill>
                <a:latin typeface="Helvetica Neue"/>
                <a:ea typeface="Helvetica Neue"/>
                <a:cs typeface="Helvetica Neue"/>
                <a:sym typeface="Helvetica Neue"/>
              </a:rPr>
              <a:t>Wie würdest du es definieren?</a:t>
            </a:r>
            <a:endParaRPr sz="2800" b="1" i="0" u="none" strike="noStrike" cap="none" dirty="0">
              <a:solidFill>
                <a:srgbClr val="000000"/>
              </a:solidFill>
              <a:latin typeface="Helvetica Neue"/>
              <a:ea typeface="Helvetica Neue"/>
              <a:cs typeface="Helvetica Neue"/>
              <a:sym typeface="Helvetica Neue"/>
            </a:endParaRPr>
          </a:p>
        </p:txBody>
      </p:sp>
      <p:sp>
        <p:nvSpPr>
          <p:cNvPr id="188" name="Google Shape;188;p23"/>
          <p:cNvSpPr/>
          <p:nvPr/>
        </p:nvSpPr>
        <p:spPr>
          <a:xfrm>
            <a:off x="147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Respektvolle Interaktion</a:t>
            </a:r>
            <a:endParaRPr sz="2400" b="0" i="0" u="none" strike="noStrike" cap="none" dirty="0">
              <a:solidFill>
                <a:schemeClr val="dk1"/>
              </a:solidFill>
              <a:latin typeface="Helvetica Neue"/>
              <a:ea typeface="Helvetica Neue"/>
              <a:cs typeface="Helvetica Neue"/>
              <a:sym typeface="Helvetica Neue"/>
            </a:endParaRPr>
          </a:p>
        </p:txBody>
      </p:sp>
      <p:sp>
        <p:nvSpPr>
          <p:cNvPr id="189" name="Google Shape;189;p23"/>
          <p:cNvSpPr/>
          <p:nvPr/>
        </p:nvSpPr>
        <p:spPr>
          <a:xfrm>
            <a:off x="669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s-ES" sz="2400" b="0" i="0" u="none" strike="noStrike" cap="none" dirty="0">
                <a:solidFill>
                  <a:schemeClr val="dk1"/>
                </a:solidFill>
                <a:latin typeface="Helvetica Neue"/>
                <a:ea typeface="Helvetica Neue"/>
                <a:cs typeface="Helvetica Neue"/>
                <a:sym typeface="Helvetica Neue"/>
              </a:rPr>
              <a:t>Wertschätzung bei der Nutzung von Ressourcen</a:t>
            </a:r>
            <a:endParaRPr sz="2400" b="0" i="0" u="none" strike="noStrike" cap="none" dirty="0">
              <a:solidFill>
                <a:schemeClr val="dk1"/>
              </a:solidFill>
              <a:latin typeface="Helvetica Neue"/>
              <a:ea typeface="Helvetica Neue"/>
              <a:cs typeface="Helvetica Neue"/>
              <a:sym typeface="Helvetica Neue"/>
            </a:endParaRPr>
          </a:p>
        </p:txBody>
      </p:sp>
      <p:sp>
        <p:nvSpPr>
          <p:cNvPr id="190" name="Google Shape;190;p23"/>
          <p:cNvSpPr/>
          <p:nvPr/>
        </p:nvSpPr>
        <p:spPr>
          <a:xfrm>
            <a:off x="1191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Achtsamer Umgang mit den eigenen Gedanken und Ideen </a:t>
            </a:r>
            <a:endParaRPr sz="2400" b="0" i="0" u="none" strike="noStrike" cap="none" dirty="0">
              <a:solidFill>
                <a:schemeClr val="dk1"/>
              </a:solidFill>
              <a:latin typeface="Helvetica Neue"/>
              <a:ea typeface="Helvetica Neue"/>
              <a:cs typeface="Helvetica Neue"/>
              <a:sym typeface="Helvetica Neue"/>
            </a:endParaRPr>
          </a:p>
        </p:txBody>
      </p:sp>
      <p:sp>
        <p:nvSpPr>
          <p:cNvPr id="191" name="Google Shape;191;p23"/>
          <p:cNvSpPr/>
          <p:nvPr/>
        </p:nvSpPr>
        <p:spPr>
          <a:xfrm>
            <a:off x="11916000" y="590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s-ES" sz="2400" b="0" i="0" u="none" strike="noStrike" cap="none">
                <a:solidFill>
                  <a:schemeClr val="dk1"/>
                </a:solidFill>
                <a:latin typeface="Helvetica Neue"/>
                <a:ea typeface="Helvetica Neue"/>
                <a:cs typeface="Helvetica Neue"/>
                <a:sym typeface="Helvetica Neue"/>
              </a:rPr>
              <a:t>Wertschätzung von Anderen</a:t>
            </a:r>
            <a:endParaRPr sz="2400" b="0" i="0" u="none" strike="noStrike" cap="none">
              <a:solidFill>
                <a:schemeClr val="dk1"/>
              </a:solidFill>
              <a:latin typeface="Helvetica Neue"/>
              <a:ea typeface="Helvetica Neue"/>
              <a:cs typeface="Helvetica Neue"/>
              <a:sym typeface="Helvetica Neue"/>
            </a:endParaRPr>
          </a:p>
        </p:txBody>
      </p:sp>
      <p:sp>
        <p:nvSpPr>
          <p:cNvPr id="192" name="Google Shape;192;p23"/>
          <p:cNvSpPr/>
          <p:nvPr/>
        </p:nvSpPr>
        <p:spPr>
          <a:xfrm>
            <a:off x="669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0" i="0" u="none" strike="noStrike" cap="none">
                <a:solidFill>
                  <a:schemeClr val="dk1"/>
                </a:solidFill>
                <a:latin typeface="Helvetica Neue"/>
                <a:ea typeface="Helvetica Neue"/>
                <a:cs typeface="Helvetica Neue"/>
                <a:sym typeface="Helvetica Neue"/>
              </a:rPr>
              <a:t>Resilienz</a:t>
            </a:r>
            <a:endParaRPr sz="2400" b="0" i="0" u="none" strike="noStrike" cap="none">
              <a:solidFill>
                <a:srgbClr val="000000"/>
              </a:solidFill>
              <a:latin typeface="Helvetica Neue"/>
              <a:ea typeface="Helvetica Neue"/>
              <a:cs typeface="Helvetica Neue"/>
              <a:sym typeface="Helvetica Neue"/>
            </a:endParaRPr>
          </a:p>
        </p:txBody>
      </p:sp>
      <p:sp>
        <p:nvSpPr>
          <p:cNvPr id="193" name="Google Shape;193;p23"/>
          <p:cNvSpPr/>
          <p:nvPr/>
        </p:nvSpPr>
        <p:spPr>
          <a:xfrm>
            <a:off x="1476000" y="7344000"/>
            <a:ext cx="5040000" cy="1080000"/>
          </a:xfrm>
          <a:prstGeom prst="rect">
            <a:avLst/>
          </a:prstGeom>
          <a:solidFill>
            <a:srgbClr val="AED633">
              <a:alpha val="49411"/>
            </a:srgbClr>
          </a:solidFill>
          <a:ln w="25400" cap="flat" cmpd="sng">
            <a:solidFill>
              <a:schemeClr val="lt1"/>
            </a:solidFill>
            <a:prstDash val="solid"/>
            <a:round/>
            <a:headEnd type="none" w="sm" len="sm"/>
            <a:tailEnd type="none" w="sm" len="sm"/>
          </a:ln>
        </p:spPr>
        <p:txBody>
          <a:bodyPr spcFirstLastPara="1" wrap="square" lIns="534275" tIns="504700" rIns="534275" bIns="504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dk1"/>
                </a:solidFill>
                <a:latin typeface="Helvetica Neue"/>
                <a:ea typeface="Helvetica Neue"/>
                <a:cs typeface="Helvetica Neue"/>
                <a:sym typeface="Helvetica Neue"/>
              </a:rPr>
              <a:t>Wertschätzung im Umgang mit den eigenen Ressourcen</a:t>
            </a:r>
            <a:endParaRPr sz="2400" b="0" i="0" u="none" strike="noStrike" cap="none" dirty="0">
              <a:solidFill>
                <a:srgbClr val="000000"/>
              </a:solidFill>
              <a:latin typeface="Helvetica Neue"/>
              <a:ea typeface="Helvetica Neue"/>
              <a:cs typeface="Helvetica Neue"/>
              <a:sym typeface="Helvetica Neue"/>
            </a:endParaRPr>
          </a:p>
        </p:txBody>
      </p:sp>
      <p:sp>
        <p:nvSpPr>
          <p:cNvPr id="194" name="Google Shape;194;p23"/>
          <p:cNvSpPr txBox="1"/>
          <p:nvPr/>
        </p:nvSpPr>
        <p:spPr>
          <a:xfrm>
            <a:off x="1296000" y="2304000"/>
            <a:ext cx="5472000" cy="52318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s-ES" sz="2800" b="1" i="0" u="none" strike="noStrike" cap="none" dirty="0">
                <a:solidFill>
                  <a:srgbClr val="AED633"/>
                </a:solidFill>
                <a:latin typeface="Helvetica Neue"/>
                <a:ea typeface="Helvetica Neue"/>
                <a:cs typeface="Helvetica Neue"/>
                <a:sym typeface="Helvetica Neue"/>
              </a:rPr>
              <a:t>2.1 Definition</a:t>
            </a:r>
            <a:endParaRPr sz="1400" b="0" i="0" u="none" strike="noStrike" cap="none" dirty="0">
              <a:solidFill>
                <a:srgbClr val="000000"/>
              </a:solidFill>
              <a:latin typeface="Helvetica Neue"/>
              <a:ea typeface="Helvetica Neue"/>
              <a:cs typeface="Helvetica Neue"/>
              <a:sym typeface="Helvetica Neue"/>
            </a:endParaRPr>
          </a:p>
        </p:txBody>
      </p:sp>
      <p:sp>
        <p:nvSpPr>
          <p:cNvPr id="195" name="Google Shape;195;p23"/>
          <p:cNvSpPr txBox="1"/>
          <p:nvPr/>
        </p:nvSpPr>
        <p:spPr>
          <a:xfrm>
            <a:off x="1296000" y="1548000"/>
            <a:ext cx="64080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s-ES" sz="4800" b="1" i="0" u="none" strike="noStrike" cap="none" dirty="0">
                <a:solidFill>
                  <a:srgbClr val="4D94B7"/>
                </a:solidFill>
                <a:latin typeface="Helvetica Neue"/>
                <a:ea typeface="Helvetica Neue"/>
                <a:cs typeface="Helvetica Neue"/>
                <a:sym typeface="Helvetica Neue"/>
              </a:rPr>
              <a:t>2. Achtsamkeit</a:t>
            </a:r>
            <a:endParaRPr sz="1400" b="0" i="0" u="none" strike="noStrike" cap="none" dirty="0">
              <a:solidFill>
                <a:srgbClr val="000000"/>
              </a:solidFill>
              <a:latin typeface="Helvetica Neue"/>
              <a:ea typeface="Helvetica Neue"/>
              <a:cs typeface="Helvetica Neue"/>
              <a:sym typeface="Helvetica Neue"/>
            </a:endParaRPr>
          </a:p>
        </p:txBody>
      </p:sp>
      <p:sp>
        <p:nvSpPr>
          <p:cNvPr id="196" name="Google Shape;196;p23"/>
          <p:cNvSpPr/>
          <p:nvPr/>
        </p:nvSpPr>
        <p:spPr>
          <a:xfrm>
            <a:off x="6732000" y="4896000"/>
            <a:ext cx="5040000" cy="936000"/>
          </a:xfrm>
          <a:prstGeom prst="ellipse">
            <a:avLst/>
          </a:prstGeom>
          <a:solidFill>
            <a:srgbClr val="BFBFB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ES" sz="2400" b="0" i="0" u="none" strike="noStrike" cap="none" dirty="0">
                <a:solidFill>
                  <a:schemeClr val="lt1"/>
                </a:solidFill>
                <a:latin typeface="Helvetica Neue"/>
                <a:ea typeface="Helvetica Neue"/>
                <a:cs typeface="Helvetica Neue"/>
                <a:sym typeface="Helvetica Neue"/>
              </a:rPr>
              <a:t>beispielsweise:</a:t>
            </a:r>
            <a:endParaRPr dirty="0">
              <a:latin typeface="Helvetica Neue" panose="020B0604020202020204" charset="0"/>
            </a:endParaRPr>
          </a:p>
        </p:txBody>
      </p:sp>
      <p:grpSp>
        <p:nvGrpSpPr>
          <p:cNvPr id="197" name="Google Shape;197;p23"/>
          <p:cNvGrpSpPr/>
          <p:nvPr/>
        </p:nvGrpSpPr>
        <p:grpSpPr>
          <a:xfrm>
            <a:off x="12537116" y="-12700"/>
            <a:ext cx="5040000" cy="2890769"/>
            <a:chOff x="12537116" y="60266"/>
            <a:chExt cx="5040000" cy="2890769"/>
          </a:xfrm>
        </p:grpSpPr>
        <p:pic>
          <p:nvPicPr>
            <p:cNvPr id="198" name="Google Shape;198;p23" descr="Wolken-Gedankenblase"/>
            <p:cNvPicPr preferRelativeResize="0"/>
            <p:nvPr/>
          </p:nvPicPr>
          <p:blipFill rotWithShape="1">
            <a:blip r:embed="rId4">
              <a:alphaModFix/>
            </a:blip>
            <a:srcRect b="28114"/>
            <a:stretch/>
          </p:blipFill>
          <p:spPr>
            <a:xfrm>
              <a:off x="12537116" y="60266"/>
              <a:ext cx="5040000" cy="2890769"/>
            </a:xfrm>
            <a:prstGeom prst="rect">
              <a:avLst/>
            </a:prstGeom>
            <a:noFill/>
            <a:ln>
              <a:noFill/>
            </a:ln>
          </p:spPr>
        </p:pic>
        <p:pic>
          <p:nvPicPr>
            <p:cNvPr id="199" name="Google Shape;199;p23" descr="Unterschrift Silhouette"/>
            <p:cNvPicPr preferRelativeResize="0"/>
            <p:nvPr/>
          </p:nvPicPr>
          <p:blipFill rotWithShape="1">
            <a:blip r:embed="rId5">
              <a:alphaModFix/>
            </a:blip>
            <a:srcRect/>
            <a:stretch/>
          </p:blipFill>
          <p:spPr>
            <a:xfrm>
              <a:off x="14387704" y="468761"/>
              <a:ext cx="914400" cy="914400"/>
            </a:xfrm>
            <a:prstGeom prst="rect">
              <a:avLst/>
            </a:prstGeom>
            <a:noFill/>
            <a:ln>
              <a:noFill/>
            </a:ln>
          </p:spPr>
        </p:pic>
        <p:sp>
          <p:nvSpPr>
            <p:cNvPr id="200" name="Google Shape;200;p23"/>
            <p:cNvSpPr txBox="1"/>
            <p:nvPr/>
          </p:nvSpPr>
          <p:spPr>
            <a:xfrm>
              <a:off x="12988004" y="1383161"/>
              <a:ext cx="3967996" cy="155142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ES" sz="2400" b="1" i="0" u="none" strike="noStrike" cap="none" dirty="0">
                  <a:solidFill>
                    <a:schemeClr val="dk1"/>
                  </a:solidFill>
                  <a:latin typeface="Helvetica Neue"/>
                  <a:ea typeface="Helvetica Neue"/>
                  <a:cs typeface="Helvetica Neue"/>
                  <a:sym typeface="Helvetica Neue"/>
                </a:rPr>
                <a:t>Können wir eine Überschrift für all diese Begriffe finden?</a:t>
              </a:r>
              <a:endParaRPr sz="2400" b="1" i="0" u="none" strike="noStrike" cap="none" dirty="0">
                <a:solidFill>
                  <a:schemeClr val="dk1"/>
                </a:solidFill>
                <a:latin typeface="Helvetica Neue"/>
                <a:ea typeface="Helvetica Neue"/>
                <a:cs typeface="Helvetica Neue"/>
                <a:sym typeface="Helvetica Neu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1500"/>
                                        <p:tgtEl>
                                          <p:spTgt spid="188"/>
                                        </p:tgtEl>
                                      </p:cBhvr>
                                    </p:animEffect>
                                  </p:childTnLst>
                                </p:cTn>
                              </p:par>
                              <p:par>
                                <p:cTn id="12" presetID="10" presetClass="entr" presetSubtype="0"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fade">
                                      <p:cBhvr>
                                        <p:cTn id="14" dur="1500"/>
                                        <p:tgtEl>
                                          <p:spTgt spid="189"/>
                                        </p:tgtEl>
                                      </p:cBhvr>
                                    </p:animEffect>
                                  </p:childTnLst>
                                </p:cTn>
                              </p:par>
                              <p:par>
                                <p:cTn id="15" presetID="10" presetClass="entr" presetSubtype="0" fill="hold" nodeType="withEffect">
                                  <p:stCondLst>
                                    <p:cond delay="0"/>
                                  </p:stCondLst>
                                  <p:childTnLst>
                                    <p:set>
                                      <p:cBhvr>
                                        <p:cTn id="16" dur="1" fill="hold">
                                          <p:stCondLst>
                                            <p:cond delay="0"/>
                                          </p:stCondLst>
                                        </p:cTn>
                                        <p:tgtEl>
                                          <p:spTgt spid="191"/>
                                        </p:tgtEl>
                                        <p:attrNameLst>
                                          <p:attrName>style.visibility</p:attrName>
                                        </p:attrNameLst>
                                      </p:cBhvr>
                                      <p:to>
                                        <p:strVal val="visible"/>
                                      </p:to>
                                    </p:set>
                                    <p:animEffect transition="in" filter="fade">
                                      <p:cBhvr>
                                        <p:cTn id="17" dur="1500"/>
                                        <p:tgtEl>
                                          <p:spTgt spid="191"/>
                                        </p:tgtEl>
                                      </p:cBhvr>
                                    </p:animEffect>
                                  </p:childTnLst>
                                </p:cTn>
                              </p:par>
                              <p:par>
                                <p:cTn id="18" presetID="10" presetClass="entr" presetSubtype="0" fill="hold" nodeType="withEffect">
                                  <p:stCondLst>
                                    <p:cond delay="0"/>
                                  </p:stCondLst>
                                  <p:childTnLst>
                                    <p:set>
                                      <p:cBhvr>
                                        <p:cTn id="19" dur="1" fill="hold">
                                          <p:stCondLst>
                                            <p:cond delay="0"/>
                                          </p:stCondLst>
                                        </p:cTn>
                                        <p:tgtEl>
                                          <p:spTgt spid="193"/>
                                        </p:tgtEl>
                                        <p:attrNameLst>
                                          <p:attrName>style.visibility</p:attrName>
                                        </p:attrNameLst>
                                      </p:cBhvr>
                                      <p:to>
                                        <p:strVal val="visible"/>
                                      </p:to>
                                    </p:set>
                                    <p:animEffect transition="in" filter="fade">
                                      <p:cBhvr>
                                        <p:cTn id="20" dur="1500"/>
                                        <p:tgtEl>
                                          <p:spTgt spid="193"/>
                                        </p:tgtEl>
                                      </p:cBhvr>
                                    </p:animEffect>
                                  </p:childTnLst>
                                </p:cTn>
                              </p:par>
                              <p:par>
                                <p:cTn id="21" presetID="10" presetClass="entr" presetSubtype="0" fill="hold" nodeType="withEffect">
                                  <p:stCondLst>
                                    <p:cond delay="0"/>
                                  </p:stCondLst>
                                  <p:childTnLst>
                                    <p:set>
                                      <p:cBhvr>
                                        <p:cTn id="22" dur="1" fill="hold">
                                          <p:stCondLst>
                                            <p:cond delay="0"/>
                                          </p:stCondLst>
                                        </p:cTn>
                                        <p:tgtEl>
                                          <p:spTgt spid="192"/>
                                        </p:tgtEl>
                                        <p:attrNameLst>
                                          <p:attrName>style.visibility</p:attrName>
                                        </p:attrNameLst>
                                      </p:cBhvr>
                                      <p:to>
                                        <p:strVal val="visible"/>
                                      </p:to>
                                    </p:set>
                                    <p:animEffect transition="in" filter="fade">
                                      <p:cBhvr>
                                        <p:cTn id="23" dur="1500"/>
                                        <p:tgtEl>
                                          <p:spTgt spid="192"/>
                                        </p:tgtEl>
                                      </p:cBhvr>
                                    </p:animEffect>
                                  </p:childTnLst>
                                </p:cTn>
                              </p:par>
                              <p:par>
                                <p:cTn id="24" presetID="10" presetClass="entr" presetSubtype="0" fill="hold" nodeType="withEffect">
                                  <p:stCondLst>
                                    <p:cond delay="0"/>
                                  </p:stCondLst>
                                  <p:childTnLst>
                                    <p:set>
                                      <p:cBhvr>
                                        <p:cTn id="25" dur="1" fill="hold">
                                          <p:stCondLst>
                                            <p:cond delay="0"/>
                                          </p:stCondLst>
                                        </p:cTn>
                                        <p:tgtEl>
                                          <p:spTgt spid="190"/>
                                        </p:tgtEl>
                                        <p:attrNameLst>
                                          <p:attrName>style.visibility</p:attrName>
                                        </p:attrNameLst>
                                      </p:cBhvr>
                                      <p:to>
                                        <p:strVal val="visible"/>
                                      </p:to>
                                    </p:set>
                                    <p:animEffect transition="in" filter="fade">
                                      <p:cBhvr>
                                        <p:cTn id="26" dur="1500"/>
                                        <p:tgtEl>
                                          <p:spTgt spid="19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7"/>
                                        </p:tgtEl>
                                        <p:attrNameLst>
                                          <p:attrName>style.visibility</p:attrName>
                                        </p:attrNameLst>
                                      </p:cBhvr>
                                      <p:to>
                                        <p:strVal val="visible"/>
                                      </p:to>
                                    </p:set>
                                    <p:animEffect transition="in" filter="fade">
                                      <p:cBhvr>
                                        <p:cTn id="35"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2368</Words>
  <Application>Microsoft Office PowerPoint</Application>
  <PresentationFormat>Benutzerdefiniert</PresentationFormat>
  <Paragraphs>395</Paragraphs>
  <Slides>31</Slides>
  <Notes>31</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31</vt:i4>
      </vt:variant>
    </vt:vector>
  </HeadingPairs>
  <TitlesOfParts>
    <vt:vector size="38" baseType="lpstr">
      <vt:lpstr>Arial</vt:lpstr>
      <vt:lpstr>Calibri</vt:lpstr>
      <vt:lpstr>Helvetica Neue</vt:lpstr>
      <vt:lpstr>Noto Sans Symbols</vt:lpstr>
      <vt:lpstr>Diseño personalizado</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Monia Coppola</dc:creator>
  <cp:lastModifiedBy>Monika Dorr</cp:lastModifiedBy>
  <cp:revision>9</cp:revision>
  <dcterms:created xsi:type="dcterms:W3CDTF">2022-01-27T16:04:38Z</dcterms:created>
  <dcterms:modified xsi:type="dcterms:W3CDTF">2024-02-02T10:55:26Z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