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43"/>
  </p:notesMasterIdLst>
  <p:handoutMasterIdLst>
    <p:handoutMasterId r:id="rId44"/>
  </p:handoutMasterIdLst>
  <p:sldIdLst>
    <p:sldId id="277" r:id="rId3"/>
    <p:sldId id="257" r:id="rId4"/>
    <p:sldId id="279" r:id="rId5"/>
    <p:sldId id="289" r:id="rId6"/>
    <p:sldId id="280" r:id="rId7"/>
    <p:sldId id="295" r:id="rId8"/>
    <p:sldId id="297" r:id="rId9"/>
    <p:sldId id="337" r:id="rId10"/>
    <p:sldId id="299" r:id="rId11"/>
    <p:sldId id="301" r:id="rId12"/>
    <p:sldId id="306" r:id="rId13"/>
    <p:sldId id="309" r:id="rId14"/>
    <p:sldId id="307" r:id="rId15"/>
    <p:sldId id="313" r:id="rId16"/>
    <p:sldId id="312" r:id="rId17"/>
    <p:sldId id="311" r:id="rId18"/>
    <p:sldId id="315" r:id="rId19"/>
    <p:sldId id="316" r:id="rId20"/>
    <p:sldId id="292" r:id="rId21"/>
    <p:sldId id="293" r:id="rId22"/>
    <p:sldId id="335" r:id="rId23"/>
    <p:sldId id="281" r:id="rId24"/>
    <p:sldId id="318" r:id="rId25"/>
    <p:sldId id="319" r:id="rId26"/>
    <p:sldId id="320" r:id="rId27"/>
    <p:sldId id="321" r:id="rId28"/>
    <p:sldId id="326" r:id="rId29"/>
    <p:sldId id="282" r:id="rId30"/>
    <p:sldId id="294" r:id="rId31"/>
    <p:sldId id="339" r:id="rId32"/>
    <p:sldId id="284" r:id="rId33"/>
    <p:sldId id="336" r:id="rId34"/>
    <p:sldId id="285" r:id="rId35"/>
    <p:sldId id="340" r:id="rId36"/>
    <p:sldId id="290" r:id="rId37"/>
    <p:sldId id="268" r:id="rId38"/>
    <p:sldId id="342" r:id="rId39"/>
    <p:sldId id="343" r:id="rId40"/>
    <p:sldId id="344" r:id="rId41"/>
    <p:sldId id="287" r:id="rId4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7D6"/>
    <a:srgbClr val="4D94B7"/>
    <a:srgbClr val="AED633"/>
    <a:srgbClr val="DFEFAD"/>
    <a:srgbClr val="CDE583"/>
    <a:srgbClr val="DBEAF1"/>
    <a:srgbClr val="B8D4E2"/>
    <a:srgbClr val="94BFD4"/>
    <a:srgbClr val="71A9C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345" autoAdjust="0"/>
    <p:restoredTop sz="95927" autoAdjust="0"/>
  </p:normalViewPr>
  <p:slideViewPr>
    <p:cSldViewPr>
      <p:cViewPr varScale="1">
        <p:scale>
          <a:sx n="62" d="100"/>
          <a:sy n="62" d="100"/>
        </p:scale>
        <p:origin x="336" y="40"/>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F6B08C-2098-454F-A228-B049704153C2}" type="doc">
      <dgm:prSet loTypeId="urn:microsoft.com/office/officeart/2005/8/layout/pyramid1" loCatId="pyramid" qsTypeId="urn:microsoft.com/office/officeart/2005/8/quickstyle/3d1" qsCatId="3D" csTypeId="urn:microsoft.com/office/officeart/2005/8/colors/colorful1" csCatId="colorful" phldr="1"/>
      <dgm:spPr/>
    </dgm:pt>
    <dgm:pt modelId="{9672DD45-B93A-44F3-9D8D-37F748478B67}">
      <dgm:prSet phldrT="[Text]" custT="1"/>
      <dgm:spPr>
        <a:gradFill rotWithShape="0">
          <a:gsLst>
            <a:gs pos="0">
              <a:srgbClr val="FFFF00"/>
            </a:gs>
            <a:gs pos="80000">
              <a:srgbClr val="FFFF00">
                <a:lumMod val="80000"/>
                <a:lumOff val="20000"/>
              </a:srgbClr>
            </a:gs>
            <a:gs pos="100000">
              <a:srgbClr val="FFFF00">
                <a:lumMod val="70000"/>
                <a:lumOff val="30000"/>
              </a:srgbClr>
            </a:gs>
          </a:gsLst>
        </a:gradFill>
      </dgm:spPr>
      <dgm:t>
        <a:bodyPr/>
        <a:lstStyle/>
        <a:p>
          <a:r>
            <a:rPr lang="de-DE" sz="2400" dirty="0">
              <a:latin typeface="Helvetica Neue" panose="020B0604020202020204" charset="0"/>
            </a:rPr>
            <a:t>Fabbisogno  </a:t>
          </a:r>
        </a:p>
      </dgm:t>
    </dgm:pt>
    <dgm:pt modelId="{095F1919-26F2-4FD2-8F9B-7FC917BD6BFC}" type="parTrans" cxnId="{981DB788-2580-4417-A974-F3F75EE3C297}">
      <dgm:prSet/>
      <dgm:spPr/>
      <dgm:t>
        <a:bodyPr/>
        <a:lstStyle/>
        <a:p>
          <a:endParaRPr lang="de-DE" sz="2400">
            <a:latin typeface="Helvetica Neue" panose="020B0604020202020204" charset="0"/>
          </a:endParaRPr>
        </a:p>
      </dgm:t>
    </dgm:pt>
    <dgm:pt modelId="{A02D19FC-4DB3-46FC-9463-53E6658CB914}" type="sibTrans" cxnId="{981DB788-2580-4417-A974-F3F75EE3C297}">
      <dgm:prSet/>
      <dgm:spPr/>
      <dgm:t>
        <a:bodyPr/>
        <a:lstStyle/>
        <a:p>
          <a:endParaRPr lang="de-DE" sz="2400">
            <a:latin typeface="Helvetica Neue" panose="020B0604020202020204" charset="0"/>
          </a:endParaRPr>
        </a:p>
      </dgm:t>
    </dgm:pt>
    <dgm:pt modelId="{799430A3-FE86-413A-9DAE-14D33B7581D8}">
      <dgm:prSet phldrT="[Text]" custT="1"/>
      <dgm:spPr>
        <a:gradFill rotWithShape="0">
          <a:gsLst>
            <a:gs pos="0">
              <a:srgbClr val="AED633"/>
            </a:gs>
            <a:gs pos="80000">
              <a:srgbClr val="AED633">
                <a:lumMod val="80000"/>
                <a:lumOff val="20000"/>
              </a:srgbClr>
            </a:gs>
            <a:gs pos="100000">
              <a:srgbClr val="AED633">
                <a:lumMod val="70000"/>
                <a:lumOff val="30000"/>
              </a:srgbClr>
            </a:gs>
          </a:gsLst>
        </a:gradFill>
      </dgm:spPr>
      <dgm:t>
        <a:bodyPr/>
        <a:lstStyle/>
        <a:p>
          <a:r>
            <a:rPr lang="de-DE" sz="2400" dirty="0">
              <a:latin typeface="Helvetica Neue" panose="020B0604020202020204" charset="0"/>
            </a:rPr>
            <a:t>Obiettivi </a:t>
          </a:r>
        </a:p>
      </dgm:t>
    </dgm:pt>
    <dgm:pt modelId="{7956844E-D0D2-4E80-8EA9-71481965F111}" type="parTrans" cxnId="{A969A09F-79FA-4F9E-949D-69B84ED809D8}">
      <dgm:prSet/>
      <dgm:spPr/>
      <dgm:t>
        <a:bodyPr/>
        <a:lstStyle/>
        <a:p>
          <a:endParaRPr lang="de-DE" sz="2400">
            <a:latin typeface="Helvetica Neue" panose="020B0604020202020204" charset="0"/>
          </a:endParaRPr>
        </a:p>
      </dgm:t>
    </dgm:pt>
    <dgm:pt modelId="{826527E8-7413-44CC-8961-2D1E5F4A13B9}" type="sibTrans" cxnId="{A969A09F-79FA-4F9E-949D-69B84ED809D8}">
      <dgm:prSet/>
      <dgm:spPr/>
      <dgm:t>
        <a:bodyPr/>
        <a:lstStyle/>
        <a:p>
          <a:endParaRPr lang="de-DE" sz="2400">
            <a:latin typeface="Helvetica Neue" panose="020B0604020202020204" charset="0"/>
          </a:endParaRPr>
        </a:p>
      </dgm:t>
    </dgm:pt>
    <dgm:pt modelId="{174BF376-7D71-4B88-98BC-D990F58420F0}">
      <dgm:prSet phldrT="[Text]" custT="1"/>
      <dgm:spPr>
        <a:gradFill rotWithShape="0">
          <a:gsLst>
            <a:gs pos="0">
              <a:srgbClr val="4D94B7"/>
            </a:gs>
            <a:gs pos="80000">
              <a:srgbClr val="4D94B7">
                <a:lumMod val="80000"/>
                <a:lumOff val="20000"/>
              </a:srgbClr>
            </a:gs>
            <a:gs pos="100000">
              <a:srgbClr val="4D94B7">
                <a:lumMod val="70000"/>
                <a:lumOff val="30000"/>
              </a:srgbClr>
            </a:gs>
          </a:gsLst>
        </a:gradFill>
      </dgm:spPr>
      <dgm:t>
        <a:bodyPr/>
        <a:lstStyle/>
        <a:p>
          <a:r>
            <a:rPr lang="en-IE" sz="2400" dirty="0">
              <a:latin typeface="Helvetica Neue" panose="020B0604020202020204" charset="0"/>
            </a:rPr>
            <a:t>Visione</a:t>
          </a:r>
        </a:p>
      </dgm:t>
    </dgm:pt>
    <dgm:pt modelId="{6CF5286E-DE25-451B-BF5F-EF5040F3612C}" type="parTrans" cxnId="{14FD530D-3592-4DDA-BB35-BDE2976F2674}">
      <dgm:prSet/>
      <dgm:spPr/>
      <dgm:t>
        <a:bodyPr/>
        <a:lstStyle/>
        <a:p>
          <a:endParaRPr lang="de-DE" sz="2400">
            <a:latin typeface="Helvetica Neue" panose="020B0604020202020204" charset="0"/>
          </a:endParaRPr>
        </a:p>
      </dgm:t>
    </dgm:pt>
    <dgm:pt modelId="{2F1556DF-35E3-4402-A664-3A6F96560B63}" type="sibTrans" cxnId="{14FD530D-3592-4DDA-BB35-BDE2976F2674}">
      <dgm:prSet/>
      <dgm:spPr/>
      <dgm:t>
        <a:bodyPr/>
        <a:lstStyle/>
        <a:p>
          <a:endParaRPr lang="de-DE" sz="2400">
            <a:latin typeface="Helvetica Neue" panose="020B0604020202020204" charset="0"/>
          </a:endParaRPr>
        </a:p>
      </dgm:t>
    </dgm:pt>
    <dgm:pt modelId="{68043D27-0664-45F3-99E1-0C996B858DEC}" type="pres">
      <dgm:prSet presAssocID="{13F6B08C-2098-454F-A228-B049704153C2}" presName="Name0" presStyleCnt="0">
        <dgm:presLayoutVars>
          <dgm:dir/>
          <dgm:animLvl val="lvl"/>
          <dgm:resizeHandles val="exact"/>
        </dgm:presLayoutVars>
      </dgm:prSet>
      <dgm:spPr/>
    </dgm:pt>
    <dgm:pt modelId="{DC86BF42-292E-4FAD-8484-823CD7C94159}" type="pres">
      <dgm:prSet presAssocID="{9672DD45-B93A-44F3-9D8D-37F748478B67}" presName="Name8" presStyleCnt="0"/>
      <dgm:spPr/>
    </dgm:pt>
    <dgm:pt modelId="{70874D6A-478A-4516-9E49-0BF4F2D65671}" type="pres">
      <dgm:prSet presAssocID="{9672DD45-B93A-44F3-9D8D-37F748478B67}" presName="level" presStyleLbl="node1" presStyleIdx="0" presStyleCnt="3" custScaleY="94949">
        <dgm:presLayoutVars>
          <dgm:chMax val="1"/>
          <dgm:bulletEnabled val="1"/>
        </dgm:presLayoutVars>
      </dgm:prSet>
      <dgm:spPr/>
    </dgm:pt>
    <dgm:pt modelId="{8E5AD2D0-6337-431A-936C-48609A678C74}" type="pres">
      <dgm:prSet presAssocID="{9672DD45-B93A-44F3-9D8D-37F748478B67}" presName="levelTx" presStyleLbl="revTx" presStyleIdx="0" presStyleCnt="0">
        <dgm:presLayoutVars>
          <dgm:chMax val="1"/>
          <dgm:bulletEnabled val="1"/>
        </dgm:presLayoutVars>
      </dgm:prSet>
      <dgm:spPr/>
    </dgm:pt>
    <dgm:pt modelId="{B935D490-D21C-4736-8A14-E7C6FA2FECAD}" type="pres">
      <dgm:prSet presAssocID="{799430A3-FE86-413A-9DAE-14D33B7581D8}" presName="Name8" presStyleCnt="0"/>
      <dgm:spPr/>
    </dgm:pt>
    <dgm:pt modelId="{23783254-B353-43B9-8021-313562B9B57F}" type="pres">
      <dgm:prSet presAssocID="{799430A3-FE86-413A-9DAE-14D33B7581D8}" presName="level" presStyleLbl="node1" presStyleIdx="1" presStyleCnt="3" custScaleY="93266">
        <dgm:presLayoutVars>
          <dgm:chMax val="1"/>
          <dgm:bulletEnabled val="1"/>
        </dgm:presLayoutVars>
      </dgm:prSet>
      <dgm:spPr/>
    </dgm:pt>
    <dgm:pt modelId="{7D2F2A98-30FE-444E-B092-1A4D47094072}" type="pres">
      <dgm:prSet presAssocID="{799430A3-FE86-413A-9DAE-14D33B7581D8}" presName="levelTx" presStyleLbl="revTx" presStyleIdx="0" presStyleCnt="0">
        <dgm:presLayoutVars>
          <dgm:chMax val="1"/>
          <dgm:bulletEnabled val="1"/>
        </dgm:presLayoutVars>
      </dgm:prSet>
      <dgm:spPr/>
    </dgm:pt>
    <dgm:pt modelId="{1E5BA178-9F13-4760-B850-99A6CE424B23}" type="pres">
      <dgm:prSet presAssocID="{174BF376-7D71-4B88-98BC-D990F58420F0}" presName="Name8" presStyleCnt="0"/>
      <dgm:spPr/>
    </dgm:pt>
    <dgm:pt modelId="{9499699F-39A8-4425-87B8-490F827FA59C}" type="pres">
      <dgm:prSet presAssocID="{174BF376-7D71-4B88-98BC-D990F58420F0}" presName="level" presStyleLbl="node1" presStyleIdx="2" presStyleCnt="3" custScaleY="182597">
        <dgm:presLayoutVars>
          <dgm:chMax val="1"/>
          <dgm:bulletEnabled val="1"/>
        </dgm:presLayoutVars>
      </dgm:prSet>
      <dgm:spPr/>
    </dgm:pt>
    <dgm:pt modelId="{A1BC8556-B099-4E12-BFC6-38887D7BB1FB}" type="pres">
      <dgm:prSet presAssocID="{174BF376-7D71-4B88-98BC-D990F58420F0}" presName="levelTx" presStyleLbl="revTx" presStyleIdx="0" presStyleCnt="0">
        <dgm:presLayoutVars>
          <dgm:chMax val="1"/>
          <dgm:bulletEnabled val="1"/>
        </dgm:presLayoutVars>
      </dgm:prSet>
      <dgm:spPr/>
    </dgm:pt>
  </dgm:ptLst>
  <dgm:cxnLst>
    <dgm:cxn modelId="{6607880A-4264-4070-A6E3-9CC74EB815AF}" type="presOf" srcId="{174BF376-7D71-4B88-98BC-D990F58420F0}" destId="{9499699F-39A8-4425-87B8-490F827FA59C}" srcOrd="0" destOrd="0" presId="urn:microsoft.com/office/officeart/2005/8/layout/pyramid1"/>
    <dgm:cxn modelId="{14FD530D-3592-4DDA-BB35-BDE2976F2674}" srcId="{13F6B08C-2098-454F-A228-B049704153C2}" destId="{174BF376-7D71-4B88-98BC-D990F58420F0}" srcOrd="2" destOrd="0" parTransId="{6CF5286E-DE25-451B-BF5F-EF5040F3612C}" sibTransId="{2F1556DF-35E3-4402-A664-3A6F96560B63}"/>
    <dgm:cxn modelId="{5E861931-B3DF-4836-8584-101105575C4A}" type="presOf" srcId="{799430A3-FE86-413A-9DAE-14D33B7581D8}" destId="{23783254-B353-43B9-8021-313562B9B57F}" srcOrd="0" destOrd="0" presId="urn:microsoft.com/office/officeart/2005/8/layout/pyramid1"/>
    <dgm:cxn modelId="{4B5FF23B-9A53-49F2-89AF-BEE14993FD23}" type="presOf" srcId="{9672DD45-B93A-44F3-9D8D-37F748478B67}" destId="{70874D6A-478A-4516-9E49-0BF4F2D65671}" srcOrd="0" destOrd="0" presId="urn:microsoft.com/office/officeart/2005/8/layout/pyramid1"/>
    <dgm:cxn modelId="{1A5CC963-2993-4468-9539-B652F1E5588D}" type="presOf" srcId="{13F6B08C-2098-454F-A228-B049704153C2}" destId="{68043D27-0664-45F3-99E1-0C996B858DEC}" srcOrd="0" destOrd="0" presId="urn:microsoft.com/office/officeart/2005/8/layout/pyramid1"/>
    <dgm:cxn modelId="{37D6166C-86A1-4E8A-AB76-F2D9DFC0D193}" type="presOf" srcId="{174BF376-7D71-4B88-98BC-D990F58420F0}" destId="{A1BC8556-B099-4E12-BFC6-38887D7BB1FB}" srcOrd="1" destOrd="0" presId="urn:microsoft.com/office/officeart/2005/8/layout/pyramid1"/>
    <dgm:cxn modelId="{981DB788-2580-4417-A974-F3F75EE3C297}" srcId="{13F6B08C-2098-454F-A228-B049704153C2}" destId="{9672DD45-B93A-44F3-9D8D-37F748478B67}" srcOrd="0" destOrd="0" parTransId="{095F1919-26F2-4FD2-8F9B-7FC917BD6BFC}" sibTransId="{A02D19FC-4DB3-46FC-9463-53E6658CB914}"/>
    <dgm:cxn modelId="{A969A09F-79FA-4F9E-949D-69B84ED809D8}" srcId="{13F6B08C-2098-454F-A228-B049704153C2}" destId="{799430A3-FE86-413A-9DAE-14D33B7581D8}" srcOrd="1" destOrd="0" parTransId="{7956844E-D0D2-4E80-8EA9-71481965F111}" sibTransId="{826527E8-7413-44CC-8961-2D1E5F4A13B9}"/>
    <dgm:cxn modelId="{448225AC-3E33-4AAE-98E7-D7069BD23962}" type="presOf" srcId="{799430A3-FE86-413A-9DAE-14D33B7581D8}" destId="{7D2F2A98-30FE-444E-B092-1A4D47094072}" srcOrd="1" destOrd="0" presId="urn:microsoft.com/office/officeart/2005/8/layout/pyramid1"/>
    <dgm:cxn modelId="{E21216AD-8408-4E9D-952D-AC8F259FC8A5}" type="presOf" srcId="{9672DD45-B93A-44F3-9D8D-37F748478B67}" destId="{8E5AD2D0-6337-431A-936C-48609A678C74}" srcOrd="1" destOrd="0" presId="urn:microsoft.com/office/officeart/2005/8/layout/pyramid1"/>
    <dgm:cxn modelId="{9C78F345-B27C-40FC-A72B-23D6DE919477}" type="presParOf" srcId="{68043D27-0664-45F3-99E1-0C996B858DEC}" destId="{DC86BF42-292E-4FAD-8484-823CD7C94159}" srcOrd="0" destOrd="0" presId="urn:microsoft.com/office/officeart/2005/8/layout/pyramid1"/>
    <dgm:cxn modelId="{449D80A5-8886-456A-AD39-B90E9A0D9DB6}" type="presParOf" srcId="{DC86BF42-292E-4FAD-8484-823CD7C94159}" destId="{70874D6A-478A-4516-9E49-0BF4F2D65671}" srcOrd="0" destOrd="0" presId="urn:microsoft.com/office/officeart/2005/8/layout/pyramid1"/>
    <dgm:cxn modelId="{B241673C-DEB9-49BC-BF75-0214B12063E1}" type="presParOf" srcId="{DC86BF42-292E-4FAD-8484-823CD7C94159}" destId="{8E5AD2D0-6337-431A-936C-48609A678C74}" srcOrd="1" destOrd="0" presId="urn:microsoft.com/office/officeart/2005/8/layout/pyramid1"/>
    <dgm:cxn modelId="{B522B71C-63E1-4B04-8139-C4227A189CEE}" type="presParOf" srcId="{68043D27-0664-45F3-99E1-0C996B858DEC}" destId="{B935D490-D21C-4736-8A14-E7C6FA2FECAD}" srcOrd="1" destOrd="0" presId="urn:microsoft.com/office/officeart/2005/8/layout/pyramid1"/>
    <dgm:cxn modelId="{EA2B99EE-6CDC-41AD-B369-3C096177F81C}" type="presParOf" srcId="{B935D490-D21C-4736-8A14-E7C6FA2FECAD}" destId="{23783254-B353-43B9-8021-313562B9B57F}" srcOrd="0" destOrd="0" presId="urn:microsoft.com/office/officeart/2005/8/layout/pyramid1"/>
    <dgm:cxn modelId="{C15F9A57-C354-44CD-B85F-A8C729E013C0}" type="presParOf" srcId="{B935D490-D21C-4736-8A14-E7C6FA2FECAD}" destId="{7D2F2A98-30FE-444E-B092-1A4D47094072}" srcOrd="1" destOrd="0" presId="urn:microsoft.com/office/officeart/2005/8/layout/pyramid1"/>
    <dgm:cxn modelId="{D30E97B4-F2A6-4380-921A-E0344218E70F}" type="presParOf" srcId="{68043D27-0664-45F3-99E1-0C996B858DEC}" destId="{1E5BA178-9F13-4760-B850-99A6CE424B23}" srcOrd="2" destOrd="0" presId="urn:microsoft.com/office/officeart/2005/8/layout/pyramid1"/>
    <dgm:cxn modelId="{D514A47E-ABE9-4D6D-9D5E-9F166F8A5186}" type="presParOf" srcId="{1E5BA178-9F13-4760-B850-99A6CE424B23}" destId="{9499699F-39A8-4425-87B8-490F827FA59C}" srcOrd="0" destOrd="0" presId="urn:microsoft.com/office/officeart/2005/8/layout/pyramid1"/>
    <dgm:cxn modelId="{B57FA8AE-5EC9-452E-BB9B-0407ED183C0B}" type="presParOf" srcId="{1E5BA178-9F13-4760-B850-99A6CE424B23}" destId="{A1BC8556-B099-4E12-BFC6-38887D7BB1F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74D6A-478A-4516-9E49-0BF4F2D65671}">
      <dsp:nvSpPr>
        <dsp:cNvPr id="0" name=""/>
        <dsp:cNvSpPr/>
      </dsp:nvSpPr>
      <dsp:spPr>
        <a:xfrm>
          <a:off x="2852277" y="0"/>
          <a:ext cx="1963444" cy="1216782"/>
        </a:xfrm>
        <a:prstGeom prst="trapezoid">
          <a:avLst>
            <a:gd name="adj" fmla="val 80682"/>
          </a:avLst>
        </a:prstGeom>
        <a:gradFill rotWithShape="0">
          <a:gsLst>
            <a:gs pos="0">
              <a:srgbClr val="FFFF00"/>
            </a:gs>
            <a:gs pos="80000">
              <a:srgbClr val="FFFF00">
                <a:lumMod val="80000"/>
                <a:lumOff val="20000"/>
              </a:srgbClr>
            </a:gs>
            <a:gs pos="100000">
              <a:srgbClr val="FFFF00">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a:latin typeface="Helvetica Neue" panose="020B0604020202020204" charset="0"/>
            </a:rPr>
            <a:t>Fabbisogno  </a:t>
          </a:r>
        </a:p>
      </dsp:txBody>
      <dsp:txXfrm>
        <a:off x="2852277" y="0"/>
        <a:ext cx="1963444" cy="1216782"/>
      </dsp:txXfrm>
    </dsp:sp>
    <dsp:sp modelId="{23783254-B353-43B9-8021-313562B9B57F}">
      <dsp:nvSpPr>
        <dsp:cNvPr id="0" name=""/>
        <dsp:cNvSpPr/>
      </dsp:nvSpPr>
      <dsp:spPr>
        <a:xfrm>
          <a:off x="1887956" y="1216782"/>
          <a:ext cx="3892087" cy="1195214"/>
        </a:xfrm>
        <a:prstGeom prst="trapezoid">
          <a:avLst>
            <a:gd name="adj" fmla="val 80682"/>
          </a:avLst>
        </a:prstGeom>
        <a:gradFill rotWithShape="0">
          <a:gsLst>
            <a:gs pos="0">
              <a:srgbClr val="AED633"/>
            </a:gs>
            <a:gs pos="80000">
              <a:srgbClr val="AED633">
                <a:lumMod val="80000"/>
                <a:lumOff val="20000"/>
              </a:srgbClr>
            </a:gs>
            <a:gs pos="100000">
              <a:srgbClr val="AED633">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a:latin typeface="Helvetica Neue" panose="020B0604020202020204" charset="0"/>
            </a:rPr>
            <a:t>Obiettivi </a:t>
          </a:r>
        </a:p>
      </dsp:txBody>
      <dsp:txXfrm>
        <a:off x="2569071" y="1216782"/>
        <a:ext cx="2529856" cy="1195214"/>
      </dsp:txXfrm>
    </dsp:sp>
    <dsp:sp modelId="{9499699F-39A8-4425-87B8-490F827FA59C}">
      <dsp:nvSpPr>
        <dsp:cNvPr id="0" name=""/>
        <dsp:cNvSpPr/>
      </dsp:nvSpPr>
      <dsp:spPr>
        <a:xfrm>
          <a:off x="0" y="2411997"/>
          <a:ext cx="7668000" cy="2340002"/>
        </a:xfrm>
        <a:prstGeom prst="trapezoid">
          <a:avLst>
            <a:gd name="adj" fmla="val 80682"/>
          </a:avLst>
        </a:prstGeom>
        <a:gradFill rotWithShape="0">
          <a:gsLst>
            <a:gs pos="0">
              <a:srgbClr val="4D94B7"/>
            </a:gs>
            <a:gs pos="80000">
              <a:srgbClr val="4D94B7">
                <a:lumMod val="80000"/>
                <a:lumOff val="20000"/>
              </a:srgbClr>
            </a:gs>
            <a:gs pos="100000">
              <a:srgbClr val="4D94B7">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IE" sz="2400" kern="1200" dirty="0">
              <a:latin typeface="Helvetica Neue" panose="020B0604020202020204" charset="0"/>
            </a:rPr>
            <a:t>Visione</a:t>
          </a:r>
        </a:p>
      </dsp:txBody>
      <dsp:txXfrm>
        <a:off x="1341899" y="2411997"/>
        <a:ext cx="4984200" cy="23400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dirty="0"/>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dirty="0"/>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dirty="0"/>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dirty="0"/>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latin typeface="Helvetica Neue" panose="020B0604020202020204" charset="0"/>
            </a:endParaRPr>
          </a:p>
        </p:txBody>
      </p:sp>
      <p:sp>
        <p:nvSpPr>
          <p:cNvPr id="75" name="Google Shape;75;p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36</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37</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23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38</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4901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39</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9809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5F969744-487D-17D9-829F-1612746A8D7C}"/>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05DB5504-612C-0F0D-FA8A-54873EB3AC49}"/>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685D2AB0-D9F8-5A34-2E1A-5648828E713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0EAF44DC-0087-9B03-38DB-0724FA861515}"/>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31099AC5-2A1C-431E-FF8B-4C212E8F562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B2F13CD4-CF34-E4DE-1D88-55C093221F9D}"/>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7" Type="http://schemas.openxmlformats.org/officeDocument/2006/relationships/image" Target="../media/image22.sv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svg"/><Relationship Id="rId18" Type="http://schemas.openxmlformats.org/officeDocument/2006/relationships/image" Target="../media/image39.png"/><Relationship Id="rId3" Type="http://schemas.openxmlformats.org/officeDocument/2006/relationships/image" Target="../media/image24.svg"/><Relationship Id="rId7" Type="http://schemas.openxmlformats.org/officeDocument/2006/relationships/image" Target="../media/image28.svg"/><Relationship Id="rId12" Type="http://schemas.openxmlformats.org/officeDocument/2006/relationships/image" Target="../media/image33.png"/><Relationship Id="rId17" Type="http://schemas.openxmlformats.org/officeDocument/2006/relationships/image" Target="../media/image38.svg"/><Relationship Id="rId2" Type="http://schemas.openxmlformats.org/officeDocument/2006/relationships/image" Target="../media/image23.png"/><Relationship Id="rId16" Type="http://schemas.openxmlformats.org/officeDocument/2006/relationships/image" Target="../media/image37.png"/><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image" Target="../media/image32.svg"/><Relationship Id="rId5" Type="http://schemas.openxmlformats.org/officeDocument/2006/relationships/image" Target="../media/image26.svg"/><Relationship Id="rId15" Type="http://schemas.openxmlformats.org/officeDocument/2006/relationships/image" Target="../media/image36.svg"/><Relationship Id="rId10" Type="http://schemas.openxmlformats.org/officeDocument/2006/relationships/image" Target="../media/image31.png"/><Relationship Id="rId19" Type="http://schemas.openxmlformats.org/officeDocument/2006/relationships/image" Target="../media/image40.svg"/><Relationship Id="rId4" Type="http://schemas.openxmlformats.org/officeDocument/2006/relationships/image" Target="../media/image25.png"/><Relationship Id="rId9" Type="http://schemas.openxmlformats.org/officeDocument/2006/relationships/image" Target="../media/image30.svg"/><Relationship Id="rId1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200329"/>
          </a:xfrm>
          <a:prstGeom prst="rect">
            <a:avLst/>
          </a:prstGeom>
          <a:noFill/>
        </p:spPr>
        <p:txBody>
          <a:bodyPr wrap="square">
            <a:spAutoFit/>
          </a:bodyPr>
          <a:lstStyle/>
          <a:p>
            <a:pPr marL="0" marR="0" lvl="0" indent="0" algn="ctr" rtl="0">
              <a:lnSpc>
                <a:spcPct val="100000"/>
              </a:lnSpc>
              <a:spcBef>
                <a:spcPts val="0"/>
              </a:spcBef>
              <a:spcAft>
                <a:spcPts val="0"/>
              </a:spcAft>
              <a:buClr>
                <a:srgbClr val="4D94B7"/>
              </a:buClr>
              <a:buSzPts val="3600"/>
              <a:buFont typeface="Helvetica Neue"/>
              <a:buNone/>
            </a:pPr>
            <a:r>
              <a:rPr lang="ig-NG" sz="3600" b="1">
                <a:solidFill>
                  <a:srgbClr val="4D94B7"/>
                </a:solidFill>
                <a:latin typeface="Helvetica Neue" panose="020B0604020202020204" charset="0"/>
                <a:ea typeface="Helvetica Neue"/>
                <a:cs typeface="Helvetica Neue"/>
                <a:sym typeface="Helvetica Neue"/>
              </a:rPr>
              <a:t>Comunicazione intra-organizzativa e gestione del team</a:t>
            </a:r>
            <a:endParaRPr lang="ig-NG" sz="3600" b="1" i="0" u="none" strike="noStrike" cap="none">
              <a:solidFill>
                <a:srgbClr val="4D94B7"/>
              </a:solidFill>
              <a:latin typeface="Helvetica Neue" panose="020B0604020202020204" charset="0"/>
              <a:ea typeface="Helvetica Neue"/>
              <a:cs typeface="Helvetica Neue"/>
              <a:sym typeface="Helvetica Neue"/>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sp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18</a:t>
            </a:r>
          </a:p>
        </p:txBody>
      </p:sp>
      <p:sp>
        <p:nvSpPr>
          <p:cNvPr id="8" name="CuadroTexto 2">
            <a:extLst>
              <a:ext uri="{FF2B5EF4-FFF2-40B4-BE49-F238E27FC236}">
                <a16:creationId xmlns:a16="http://schemas.microsoft.com/office/drawing/2014/main" id="{7A359F2B-CB85-4FBC-9AD4-0BA0F04FCE40}"/>
              </a:ext>
            </a:extLst>
          </p:cNvPr>
          <p:cNvSpPr txBox="1"/>
          <p:nvPr/>
        </p:nvSpPr>
        <p:spPr>
          <a:xfrm>
            <a:off x="1295400" y="2304000"/>
            <a:ext cx="10210800" cy="523220"/>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Scambio frequente</a:t>
            </a:r>
          </a:p>
        </p:txBody>
      </p:sp>
      <p:sp>
        <p:nvSpPr>
          <p:cNvPr id="21" name="Ellipse 4">
            <a:extLst>
              <a:ext uri="{FF2B5EF4-FFF2-40B4-BE49-F238E27FC236}">
                <a16:creationId xmlns:a16="http://schemas.microsoft.com/office/drawing/2014/main" id="{6E68BC06-3391-7782-AE70-58DD4814A3EB}"/>
              </a:ext>
            </a:extLst>
          </p:cNvPr>
          <p:cNvSpPr txBox="1"/>
          <p:nvPr/>
        </p:nvSpPr>
        <p:spPr>
          <a:xfrm>
            <a:off x="1296000" y="4031999"/>
            <a:ext cx="15840000" cy="1080000"/>
          </a:xfrm>
          <a:prstGeom prst="roundRect">
            <a:avLst/>
          </a:prstGeom>
          <a:solidFill>
            <a:srgbClr val="4D94B7">
              <a:alpha val="78000"/>
            </a:srgbClr>
          </a:solidFill>
        </p:spPr>
        <p:style>
          <a:lnRef idx="0">
            <a:scrgbClr r="0" g="0" b="0"/>
          </a:lnRef>
          <a:fillRef idx="0">
            <a:scrgbClr r="0" g="0" b="0"/>
          </a:fillRef>
          <a:effectRef idx="0">
            <a:scrgbClr r="0" g="0" b="0"/>
          </a:effectRef>
          <a:fontRef idx="minor">
            <a:schemeClr val="tx1"/>
          </a:fontRef>
        </p:style>
        <p:txBody>
          <a:bodyPr spcFirstLastPara="0" vert="horz" wrap="square" lIns="60960" tIns="60960" rIns="60960" bIns="60960" numCol="1" spcCol="1270" anchor="ctr" anchorCtr="0">
            <a:noAutofit/>
          </a:bodyPr>
          <a:lstStyle/>
          <a:p>
            <a:pPr lvl="0" algn="ctr" defTabSz="2133600">
              <a:lnSpc>
                <a:spcPct val="90000"/>
              </a:lnSpc>
              <a:spcBef>
                <a:spcPct val="0"/>
              </a:spcBef>
              <a:spcAft>
                <a:spcPct val="35000"/>
              </a:spcAft>
            </a:pPr>
            <a:r>
              <a:rPr lang="it-IT" sz="3500" b="1" dirty="0">
                <a:latin typeface="Helvetica Neue" panose="020B0604020202020204" charset="0"/>
              </a:rPr>
              <a:t>Scambio frequente</a:t>
            </a:r>
          </a:p>
        </p:txBody>
      </p:sp>
      <p:sp>
        <p:nvSpPr>
          <p:cNvPr id="19" name="Ellipse 6">
            <a:extLst>
              <a:ext uri="{FF2B5EF4-FFF2-40B4-BE49-F238E27FC236}">
                <a16:creationId xmlns:a16="http://schemas.microsoft.com/office/drawing/2014/main" id="{3EA26ADE-2B1C-39BC-E17C-F5E180B56A7E}"/>
              </a:ext>
            </a:extLst>
          </p:cNvPr>
          <p:cNvSpPr txBox="1"/>
          <p:nvPr/>
        </p:nvSpPr>
        <p:spPr>
          <a:xfrm>
            <a:off x="1476000" y="691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400" dirty="0"/>
              <a:t>Quale canale per lo scambio frequente?</a:t>
            </a:r>
          </a:p>
        </p:txBody>
      </p:sp>
      <p:sp>
        <p:nvSpPr>
          <p:cNvPr id="17" name="Ellipse 8">
            <a:extLst>
              <a:ext uri="{FF2B5EF4-FFF2-40B4-BE49-F238E27FC236}">
                <a16:creationId xmlns:a16="http://schemas.microsoft.com/office/drawing/2014/main" id="{1AE21252-CF62-0492-A070-DF75F63D68FF}"/>
              </a:ext>
            </a:extLst>
          </p:cNvPr>
          <p:cNvSpPr txBox="1"/>
          <p:nvPr/>
        </p:nvSpPr>
        <p:spPr>
          <a:xfrm>
            <a:off x="9396000" y="691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400" dirty="0"/>
              <a:t>Chi dovrebbe essere informato?</a:t>
            </a:r>
          </a:p>
        </p:txBody>
      </p:sp>
      <p:sp>
        <p:nvSpPr>
          <p:cNvPr id="15" name="Ellipse 10">
            <a:extLst>
              <a:ext uri="{FF2B5EF4-FFF2-40B4-BE49-F238E27FC236}">
                <a16:creationId xmlns:a16="http://schemas.microsoft.com/office/drawing/2014/main" id="{A4AA12F3-FCD3-384A-B73A-42D1366BB4CE}"/>
              </a:ext>
            </a:extLst>
          </p:cNvPr>
          <p:cNvSpPr txBox="1"/>
          <p:nvPr/>
        </p:nvSpPr>
        <p:spPr>
          <a:xfrm>
            <a:off x="9396000" y="547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400" dirty="0"/>
              <a:t>Con quale frequenza e quando dovrebbe essere informato?</a:t>
            </a:r>
          </a:p>
        </p:txBody>
      </p:sp>
      <p:sp>
        <p:nvSpPr>
          <p:cNvPr id="13" name="Ellipse 12">
            <a:extLst>
              <a:ext uri="{FF2B5EF4-FFF2-40B4-BE49-F238E27FC236}">
                <a16:creationId xmlns:a16="http://schemas.microsoft.com/office/drawing/2014/main" id="{FA783F3D-050B-D324-6789-6CBE6DBF498A}"/>
              </a:ext>
            </a:extLst>
          </p:cNvPr>
          <p:cNvSpPr txBox="1"/>
          <p:nvPr/>
        </p:nvSpPr>
        <p:spPr>
          <a:xfrm>
            <a:off x="1476000" y="547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t-IT" sz="2400" dirty="0"/>
              <a:t>Cosa dovrebbe essere scambiato?</a:t>
            </a:r>
          </a:p>
        </p:txBody>
      </p:sp>
      <p:sp>
        <p:nvSpPr>
          <p:cNvPr id="2" name="CuadroTexto 1">
            <a:extLst>
              <a:ext uri="{FF2B5EF4-FFF2-40B4-BE49-F238E27FC236}">
                <a16:creationId xmlns:a16="http://schemas.microsoft.com/office/drawing/2014/main" id="{40D56F4D-95D7-5357-39B1-BC78D73F347D}"/>
              </a:ext>
            </a:extLst>
          </p:cNvPr>
          <p:cNvSpPr txBox="1"/>
          <p:nvPr/>
        </p:nvSpPr>
        <p:spPr>
          <a:xfrm>
            <a:off x="1296000" y="1548000"/>
            <a:ext cx="15736800" cy="830997"/>
          </a:xfrm>
          <a:prstGeom prst="rect">
            <a:avLst/>
          </a:prstGeom>
          <a:noFill/>
        </p:spPr>
        <p:txBody>
          <a:bodyPr wrap="square" rtlCol="0">
            <a:sp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Tree>
    <p:extLst>
      <p:ext uri="{BB962C8B-B14F-4D97-AF65-F5344CB8AC3E}">
        <p14:creationId xmlns:p14="http://schemas.microsoft.com/office/powerpoint/2010/main" val="221224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Vertical)">
                                      <p:cBhvr>
                                        <p:cTn id="7" dur="25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1)">
                                      <p:cBhvr>
                                        <p:cTn id="12" dur="1000"/>
                                        <p:tgtEl>
                                          <p:spTgt spid="13"/>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heel(1)">
                                      <p:cBhvr>
                                        <p:cTn id="15" dur="1000"/>
                                        <p:tgtEl>
                                          <p:spTgt spid="15"/>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heel(1)">
                                      <p:cBhvr>
                                        <p:cTn id="18" dur="1000"/>
                                        <p:tgtEl>
                                          <p:spTgt spid="19"/>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P spid="17" grpId="0" animBg="1"/>
      <p:bldP spid="15"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5">
            <a:extLst>
              <a:ext uri="{FF2B5EF4-FFF2-40B4-BE49-F238E27FC236}">
                <a16:creationId xmlns:a16="http://schemas.microsoft.com/office/drawing/2014/main" id="{03FD6C1B-430C-BCD5-4170-1BB8BC2F646B}"/>
              </a:ext>
            </a:extLst>
          </p:cNvPr>
          <p:cNvGraphicFramePr>
            <a:graphicFrameLocks noGrp="1"/>
          </p:cNvGraphicFramePr>
          <p:nvPr>
            <p:extLst>
              <p:ext uri="{D42A27DB-BD31-4B8C-83A1-F6EECF244321}">
                <p14:modId xmlns:p14="http://schemas.microsoft.com/office/powerpoint/2010/main" val="4061207163"/>
              </p:ext>
            </p:extLst>
          </p:nvPr>
        </p:nvGraphicFramePr>
        <p:xfrm>
          <a:off x="1296000" y="3888000"/>
          <a:ext cx="15444000" cy="475200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3683025704"/>
                    </a:ext>
                  </a:extLst>
                </a:gridCol>
                <a:gridCol w="3492000">
                  <a:extLst>
                    <a:ext uri="{9D8B030D-6E8A-4147-A177-3AD203B41FA5}">
                      <a16:colId xmlns:a16="http://schemas.microsoft.com/office/drawing/2014/main" val="3986238989"/>
                    </a:ext>
                  </a:extLst>
                </a:gridCol>
                <a:gridCol w="3492000">
                  <a:extLst>
                    <a:ext uri="{9D8B030D-6E8A-4147-A177-3AD203B41FA5}">
                      <a16:colId xmlns:a16="http://schemas.microsoft.com/office/drawing/2014/main" val="2714194712"/>
                    </a:ext>
                  </a:extLst>
                </a:gridCol>
                <a:gridCol w="3492000">
                  <a:extLst>
                    <a:ext uri="{9D8B030D-6E8A-4147-A177-3AD203B41FA5}">
                      <a16:colId xmlns:a16="http://schemas.microsoft.com/office/drawing/2014/main" val="2641654393"/>
                    </a:ext>
                  </a:extLst>
                </a:gridCol>
                <a:gridCol w="2448000">
                  <a:extLst>
                    <a:ext uri="{9D8B030D-6E8A-4147-A177-3AD203B41FA5}">
                      <a16:colId xmlns:a16="http://schemas.microsoft.com/office/drawing/2014/main" val="1521823603"/>
                    </a:ext>
                  </a:extLst>
                </a:gridCol>
              </a:tblGrid>
              <a:tr h="576000">
                <a:tc>
                  <a:txBody>
                    <a:bodyPr/>
                    <a:lstStyle/>
                    <a:p>
                      <a:pPr algn="ctr"/>
                      <a:r>
                        <a:rPr lang="en-US" sz="2400" noProof="0" dirty="0">
                          <a:latin typeface="Helvetica Neue" panose="020B0604020202020204" charset="0"/>
                        </a:rPr>
                        <a:t>Azione </a:t>
                      </a:r>
                    </a:p>
                  </a:txBody>
                  <a:tcPr anchor="ctr">
                    <a:solidFill>
                      <a:srgbClr val="4D94B7"/>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noProof="0" dirty="0">
                          <a:solidFill>
                            <a:schemeClr val="bg1"/>
                          </a:solidFill>
                          <a:latin typeface="Helvetica Neue" panose="020B0604020202020204" charset="0"/>
                        </a:rPr>
                        <a:t>Cosa </a:t>
                      </a:r>
                    </a:p>
                  </a:txBody>
                  <a:tcPr anchor="ctr">
                    <a:solidFill>
                      <a:srgbClr val="4D94B7"/>
                    </a:solidFill>
                  </a:tcPr>
                </a:tc>
                <a:tc>
                  <a:txBody>
                    <a:bodyPr/>
                    <a:lstStyle/>
                    <a:p>
                      <a:pPr algn="ctr"/>
                      <a:r>
                        <a:rPr lang="en-US" sz="2400" noProof="0" dirty="0">
                          <a:latin typeface="Helvetica Neue" panose="020B0604020202020204" charset="0"/>
                        </a:rPr>
                        <a:t>Come</a:t>
                      </a:r>
                    </a:p>
                  </a:txBody>
                  <a:tcPr anchor="ctr">
                    <a:solidFill>
                      <a:srgbClr val="4D94B7"/>
                    </a:solidFill>
                  </a:tcPr>
                </a:tc>
                <a:tc>
                  <a:txBody>
                    <a:bodyPr/>
                    <a:lstStyle/>
                    <a:p>
                      <a:pPr algn="ctr"/>
                      <a:r>
                        <a:rPr lang="en-US" sz="2400" noProof="0" dirty="0">
                          <a:latin typeface="Helvetica Neue" panose="020B0604020202020204" charset="0"/>
                        </a:rPr>
                        <a:t>Chi </a:t>
                      </a:r>
                    </a:p>
                  </a:txBody>
                  <a:tcPr anchor="ctr">
                    <a:solidFill>
                      <a:srgbClr val="4D94B7"/>
                    </a:solidFill>
                  </a:tcPr>
                </a:tc>
                <a:tc>
                  <a:txBody>
                    <a:bodyPr/>
                    <a:lstStyle/>
                    <a:p>
                      <a:pPr algn="ctr"/>
                      <a:r>
                        <a:rPr lang="en-US" sz="2400" noProof="0" dirty="0">
                          <a:latin typeface="Helvetica Neue" panose="020B0604020202020204" charset="0"/>
                        </a:rPr>
                        <a:t>Quando </a:t>
                      </a:r>
                    </a:p>
                  </a:txBody>
                  <a:tcPr anchor="ctr">
                    <a:solidFill>
                      <a:srgbClr val="4D94B7"/>
                    </a:solidFill>
                  </a:tcPr>
                </a:tc>
                <a:extLst>
                  <a:ext uri="{0D108BD9-81ED-4DB2-BD59-A6C34878D82A}">
                    <a16:rowId xmlns:a16="http://schemas.microsoft.com/office/drawing/2014/main" val="2605942199"/>
                  </a:ext>
                </a:extLst>
              </a:tr>
              <a:tr h="1044000">
                <a:tc>
                  <a:txBody>
                    <a:bodyPr/>
                    <a:lstStyle/>
                    <a:p>
                      <a:pPr algn="ctr"/>
                      <a:r>
                        <a:rPr lang="en-US" sz="2400" b="1" noProof="0" dirty="0">
                          <a:solidFill>
                            <a:schemeClr val="tx1"/>
                          </a:solidFill>
                          <a:latin typeface="Helvetica Neue" panose="020B0604020202020204" charset="0"/>
                        </a:rPr>
                        <a:t>Azione 1</a:t>
                      </a:r>
                    </a:p>
                  </a:txBody>
                  <a:tcPr>
                    <a:solidFill>
                      <a:srgbClr val="4D94B7">
                        <a:alpha val="70000"/>
                      </a:srgbClr>
                    </a:solidFill>
                  </a:tcPr>
                </a:tc>
                <a:tc>
                  <a:txBody>
                    <a:bodyPr/>
                    <a:lstStyle/>
                    <a:p>
                      <a:pPr marL="22225" indent="0">
                        <a:buFont typeface="Arial" panose="020B0604020202020204" pitchFamily="34" charset="0"/>
                        <a:buNone/>
                      </a:pPr>
                      <a:r>
                        <a:rPr lang="en-US" sz="2400" noProof="0" dirty="0">
                          <a:latin typeface="Helvetica Neue" panose="020B0604020202020204" charset="0"/>
                        </a:rPr>
                        <a:t>Piano di progetto</a:t>
                      </a:r>
                    </a:p>
                    <a:p>
                      <a:pPr marL="22225" indent="0">
                        <a:buFont typeface="Arial" panose="020B0604020202020204" pitchFamily="34" charset="0"/>
                        <a:buNone/>
                      </a:pPr>
                      <a:endParaRPr lang="en-US" sz="2400" noProof="0" dirty="0">
                        <a:latin typeface="Helvetica Neue" panose="020B0604020202020204" charset="0"/>
                      </a:endParaRPr>
                    </a:p>
                  </a:txBody>
                  <a:tcPr>
                    <a:solidFill>
                      <a:srgbClr val="4D94B7">
                        <a:alpha val="70000"/>
                      </a:srgbClr>
                    </a:solidFill>
                  </a:tcPr>
                </a:tc>
                <a:tc>
                  <a:txBody>
                    <a:bodyPr/>
                    <a:lstStyle/>
                    <a:p>
                      <a:pPr marL="0" indent="0">
                        <a:buFont typeface="Arial" panose="020B0604020202020204" pitchFamily="34" charset="0"/>
                        <a:buNone/>
                      </a:pPr>
                      <a:r>
                        <a:rPr lang="en-US" sz="2400" noProof="0" dirty="0">
                          <a:latin typeface="Helvetica Neue" panose="020B0604020202020204" charset="0"/>
                        </a:rPr>
                        <a:t>Via mail</a:t>
                      </a:r>
                    </a:p>
                  </a:txBody>
                  <a:tcPr>
                    <a:solidFill>
                      <a:srgbClr val="4D94B7">
                        <a:alpha val="70000"/>
                      </a:srgbClr>
                    </a:solidFill>
                  </a:tcPr>
                </a:tc>
                <a:tc>
                  <a:txBody>
                    <a:bodyPr/>
                    <a:lstStyle/>
                    <a:p>
                      <a:pPr marL="22225" indent="0">
                        <a:buFont typeface="Arial" panose="020B0604020202020204" pitchFamily="34" charset="0"/>
                        <a:buNone/>
                      </a:pPr>
                      <a:r>
                        <a:rPr lang="it-IT" sz="2400" noProof="0" dirty="0">
                          <a:latin typeface="Helvetica Neue" panose="020B0604020202020204" charset="0"/>
                        </a:rPr>
                        <a:t>A tutti i membri del team</a:t>
                      </a:r>
                    </a:p>
                    <a:p>
                      <a:pPr marL="22225" indent="0">
                        <a:buFont typeface="Arial" panose="020B0604020202020204" pitchFamily="34" charset="0"/>
                        <a:buNone/>
                      </a:pPr>
                      <a:endParaRPr lang="it-IT" sz="2400" noProof="0" dirty="0">
                        <a:latin typeface="Helvetica Neue" panose="020B0604020202020204" charset="0"/>
                      </a:endParaRPr>
                    </a:p>
                  </a:txBody>
                  <a:tcPr>
                    <a:solidFill>
                      <a:srgbClr val="4D94B7">
                        <a:alpha val="70000"/>
                      </a:srgbClr>
                    </a:solidFill>
                  </a:tcPr>
                </a:tc>
                <a:tc>
                  <a:txBody>
                    <a:bodyPr/>
                    <a:lstStyle/>
                    <a:p>
                      <a:pPr marL="22225" indent="0">
                        <a:buFont typeface="Arial" panose="020B0604020202020204" pitchFamily="34" charset="0"/>
                        <a:buNone/>
                      </a:pPr>
                      <a:r>
                        <a:rPr lang="en-US" sz="2400" noProof="0" dirty="0">
                          <a:latin typeface="Helvetica Neue" panose="020B0604020202020204" charset="0"/>
                        </a:rPr>
                        <a:t>Data</a:t>
                      </a:r>
                    </a:p>
                  </a:txBody>
                  <a:tcPr>
                    <a:solidFill>
                      <a:srgbClr val="4D94B7">
                        <a:alpha val="70000"/>
                      </a:srgbClr>
                    </a:solidFill>
                  </a:tcPr>
                </a:tc>
                <a:extLst>
                  <a:ext uri="{0D108BD9-81ED-4DB2-BD59-A6C34878D82A}">
                    <a16:rowId xmlns:a16="http://schemas.microsoft.com/office/drawing/2014/main" val="4274438900"/>
                  </a:ext>
                </a:extLst>
              </a:tr>
              <a:tr h="1044000">
                <a:tc>
                  <a:txBody>
                    <a:bodyPr/>
                    <a:lstStyle/>
                    <a:p>
                      <a:pPr algn="ctr"/>
                      <a:r>
                        <a:rPr lang="en-US" sz="2400" b="1" noProof="0" dirty="0">
                          <a:solidFill>
                            <a:schemeClr val="tx1"/>
                          </a:solidFill>
                          <a:latin typeface="Helvetica Neue" panose="020B0604020202020204" charset="0"/>
                        </a:rPr>
                        <a:t>Azione  2</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extLst>
                  <a:ext uri="{0D108BD9-81ED-4DB2-BD59-A6C34878D82A}">
                    <a16:rowId xmlns:a16="http://schemas.microsoft.com/office/drawing/2014/main" val="1895898091"/>
                  </a:ext>
                </a:extLst>
              </a:tr>
              <a:tr h="1044000">
                <a:tc>
                  <a:txBody>
                    <a:bodyPr/>
                    <a:lstStyle/>
                    <a:p>
                      <a:pPr algn="ctr"/>
                      <a:r>
                        <a:rPr lang="en-US" sz="2400" b="1" noProof="0" dirty="0">
                          <a:solidFill>
                            <a:schemeClr val="tx1"/>
                          </a:solidFill>
                          <a:latin typeface="Helvetica Neue" panose="020B0604020202020204" charset="0"/>
                        </a:rPr>
                        <a:t>Azione  3</a:t>
                      </a:r>
                    </a:p>
                  </a:txBody>
                  <a:tcPr>
                    <a:solidFill>
                      <a:srgbClr val="4D94B7">
                        <a:alpha val="30000"/>
                      </a:srgbClr>
                    </a:solidFill>
                  </a:tcPr>
                </a:tc>
                <a:tc>
                  <a:txBody>
                    <a:bodyPr/>
                    <a:lstStyle/>
                    <a:p>
                      <a:r>
                        <a:rPr lang="en-US" sz="2400" noProof="0" dirty="0">
                          <a:latin typeface="Helvetica Neue" panose="020B0604020202020204" charset="0"/>
                        </a:rPr>
                        <a:t>…</a:t>
                      </a:r>
                    </a:p>
                  </a:txBody>
                  <a:tcPr>
                    <a:solidFill>
                      <a:srgbClr val="4D94B7">
                        <a:alpha val="30000"/>
                      </a:srgbClr>
                    </a:solidFill>
                  </a:tcPr>
                </a:tc>
                <a:tc>
                  <a:txBody>
                    <a:bodyPr/>
                    <a:lstStyle/>
                    <a:p>
                      <a:r>
                        <a:rPr lang="en-US" sz="2400" noProof="0" dirty="0">
                          <a:latin typeface="Helvetica Neue" panose="020B0604020202020204" charset="0"/>
                        </a:rPr>
                        <a:t>…</a:t>
                      </a:r>
                    </a:p>
                  </a:txBody>
                  <a:tcPr>
                    <a:solidFill>
                      <a:srgbClr val="4D94B7">
                        <a:alpha val="30000"/>
                      </a:srgbClr>
                    </a:solidFill>
                  </a:tcPr>
                </a:tc>
                <a:tc>
                  <a:txBody>
                    <a:bodyPr/>
                    <a:lstStyle/>
                    <a:p>
                      <a:endParaRPr lang="en-US" sz="2400" noProof="0" dirty="0">
                        <a:latin typeface="Helvetica Neue" panose="020B0604020202020204" charset="0"/>
                      </a:endParaRPr>
                    </a:p>
                  </a:txBody>
                  <a:tcPr>
                    <a:solidFill>
                      <a:srgbClr val="4D94B7">
                        <a:alpha val="30000"/>
                      </a:srgbClr>
                    </a:solidFill>
                  </a:tcPr>
                </a:tc>
                <a:tc>
                  <a:txBody>
                    <a:bodyPr/>
                    <a:lstStyle/>
                    <a:p>
                      <a:endParaRPr lang="en-US" sz="2400" noProof="0" dirty="0">
                        <a:latin typeface="Helvetica Neue" panose="020B0604020202020204" charset="0"/>
                      </a:endParaRPr>
                    </a:p>
                  </a:txBody>
                  <a:tcPr>
                    <a:solidFill>
                      <a:srgbClr val="4D94B7">
                        <a:alpha val="30000"/>
                      </a:srgbClr>
                    </a:solidFill>
                  </a:tcPr>
                </a:tc>
                <a:extLst>
                  <a:ext uri="{0D108BD9-81ED-4DB2-BD59-A6C34878D82A}">
                    <a16:rowId xmlns:a16="http://schemas.microsoft.com/office/drawing/2014/main" val="2674430247"/>
                  </a:ext>
                </a:extLst>
              </a:tr>
              <a:tr h="1044000">
                <a:tc>
                  <a:txBody>
                    <a:bodyPr/>
                    <a:lstStyle/>
                    <a:p>
                      <a:pPr algn="ctr"/>
                      <a:r>
                        <a:rPr lang="en-US" sz="2400" b="1" noProof="0" dirty="0">
                          <a:solidFill>
                            <a:schemeClr val="tx1"/>
                          </a:solidFill>
                          <a:latin typeface="Helvetica Neue" panose="020B0604020202020204" charset="0"/>
                        </a:rPr>
                        <a:t>Azione  4</a:t>
                      </a:r>
                    </a:p>
                  </a:txBody>
                  <a:tcPr>
                    <a:solidFill>
                      <a:srgbClr val="4D94B7">
                        <a:alpha val="10000"/>
                      </a:srgbClr>
                    </a:solidFill>
                  </a:tcPr>
                </a:tc>
                <a:tc>
                  <a:txBody>
                    <a:bodyPr/>
                    <a:lstStyle/>
                    <a:p>
                      <a:r>
                        <a:rPr lang="en-US" sz="2400" noProof="0" dirty="0">
                          <a:latin typeface="Helvetica Neue" panose="020B0604020202020204" charset="0"/>
                        </a:rPr>
                        <a:t>…</a:t>
                      </a: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extLst>
                  <a:ext uri="{0D108BD9-81ED-4DB2-BD59-A6C34878D82A}">
                    <a16:rowId xmlns:a16="http://schemas.microsoft.com/office/drawing/2014/main" val="1117714004"/>
                  </a:ext>
                </a:extLst>
              </a:tr>
            </a:tbl>
          </a:graphicData>
        </a:graphic>
      </p:graphicFrame>
      <p:sp>
        <p:nvSpPr>
          <p:cNvPr id="6" name="Textfeld 5">
            <a:extLst>
              <a:ext uri="{FF2B5EF4-FFF2-40B4-BE49-F238E27FC236}">
                <a16:creationId xmlns:a16="http://schemas.microsoft.com/office/drawing/2014/main" id="{DDA94EB4-0A2A-664D-2E06-99A5C02DA55E}"/>
              </a:ext>
            </a:extLst>
          </p:cNvPr>
          <p:cNvSpPr txBox="1"/>
          <p:nvPr/>
        </p:nvSpPr>
        <p:spPr>
          <a:xfrm>
            <a:off x="1296000" y="3384000"/>
            <a:ext cx="4648200" cy="830997"/>
          </a:xfrm>
          <a:prstGeom prst="rect">
            <a:avLst/>
          </a:prstGeom>
          <a:noFill/>
        </p:spPr>
        <p:txBody>
          <a:bodyPr wrap="square">
            <a:spAutoFit/>
          </a:bodyPr>
          <a:lstStyle/>
          <a:p>
            <a:pPr marR="0" lvl="0">
              <a:spcBef>
                <a:spcPts val="0"/>
              </a:spcBef>
              <a:spcAft>
                <a:spcPts val="0"/>
              </a:spcAft>
              <a:buClr>
                <a:schemeClr val="dk1"/>
              </a:buClr>
              <a:buSzPts val="2500"/>
            </a:pPr>
            <a:r>
              <a:rPr lang="it-IT" sz="2400" b="1">
                <a:latin typeface="Helvetica Neue" panose="020B0604020202020204" charset="0"/>
                <a:ea typeface="Microsoft Sans Serif" panose="020B0604020202020204" pitchFamily="34" charset="0"/>
                <a:cs typeface="Microsoft Sans Serif" panose="020B0604020202020204" pitchFamily="34" charset="0"/>
              </a:rPr>
              <a:t>Conclusione: Masterplan</a:t>
            </a:r>
          </a:p>
          <a:p>
            <a:pPr marR="0" lvl="0">
              <a:spcBef>
                <a:spcPts val="0"/>
              </a:spcBef>
              <a:spcAft>
                <a:spcPts val="0"/>
              </a:spcAft>
              <a:buClr>
                <a:schemeClr val="dk1"/>
              </a:buClr>
              <a:buSzPts val="2500"/>
            </a:pPr>
            <a:endParaRPr lang="it-IT" sz="2400" b="1">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C221892A-70ED-7EC4-FC57-C61260B2B380}"/>
              </a:ext>
            </a:extLst>
          </p:cNvPr>
          <p:cNvSpPr txBox="1"/>
          <p:nvPr/>
        </p:nvSpPr>
        <p:spPr>
          <a:xfrm>
            <a:off x="1296000" y="1548000"/>
            <a:ext cx="15736800" cy="830997"/>
          </a:xfrm>
          <a:prstGeom prst="rect">
            <a:avLst/>
          </a:prstGeom>
          <a:noFill/>
        </p:spPr>
        <p:txBody>
          <a:bodyPr wrap="square" rtlCol="0">
            <a:spAutoFit/>
          </a:bodyPr>
          <a:lstStyle/>
          <a:p>
            <a:r>
              <a:rPr lang="it-IT"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3" name="CuadroTexto 2">
            <a:extLst>
              <a:ext uri="{FF2B5EF4-FFF2-40B4-BE49-F238E27FC236}">
                <a16:creationId xmlns:a16="http://schemas.microsoft.com/office/drawing/2014/main" id="{E7BF8178-1BCF-19A7-CFDB-5A7C7DE82276}"/>
              </a:ext>
            </a:extLst>
          </p:cNvPr>
          <p:cNvSpPr txBox="1"/>
          <p:nvPr/>
        </p:nvSpPr>
        <p:spPr>
          <a:xfrm>
            <a:off x="1295400" y="2304000"/>
            <a:ext cx="10210800" cy="523220"/>
          </a:xfrm>
          <a:prstGeom prst="rect">
            <a:avLst/>
          </a:prstGeom>
          <a:noFill/>
        </p:spPr>
        <p:txBody>
          <a:bodyPr wrap="square" rtlCol="0">
            <a:spAutoFit/>
          </a:bodyPr>
          <a:lstStyle/>
          <a:p>
            <a:r>
              <a:rPr lang="it-IT"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Scambio frequente</a:t>
            </a:r>
          </a:p>
        </p:txBody>
      </p:sp>
    </p:spTree>
    <p:extLst>
      <p:ext uri="{BB962C8B-B14F-4D97-AF65-F5344CB8AC3E}">
        <p14:creationId xmlns:p14="http://schemas.microsoft.com/office/powerpoint/2010/main" val="159164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s-ES" sz="1200" dirty="0">
                <a:latin typeface="Helvetica Neue" panose="020B0604020202020204" charset="0"/>
                <a:ea typeface="Microsoft Sans Serif" panose="020B0604020202020204" pitchFamily="34" charset="0"/>
                <a:cs typeface="Microsoft Sans Serif" panose="020B0604020202020204" pitchFamily="34" charset="0"/>
              </a:rPr>
              <a:t>Source no.: 22</a:t>
            </a:r>
          </a:p>
        </p:txBody>
      </p:sp>
      <p:sp>
        <p:nvSpPr>
          <p:cNvPr id="4" name="Textfeld 3">
            <a:extLst>
              <a:ext uri="{FF2B5EF4-FFF2-40B4-BE49-F238E27FC236}">
                <a16:creationId xmlns:a16="http://schemas.microsoft.com/office/drawing/2014/main" id="{B5F5B0E1-EF13-76F8-0A11-F5167AA8AF89}"/>
              </a:ext>
            </a:extLst>
          </p:cNvPr>
          <p:cNvSpPr txBox="1"/>
          <p:nvPr/>
        </p:nvSpPr>
        <p:spPr>
          <a:xfrm>
            <a:off x="1296000" y="3942661"/>
            <a:ext cx="15736800" cy="4629839"/>
          </a:xfrm>
          <a:prstGeom prst="flowChartProcess">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0" lvl="0">
              <a:spcBef>
                <a:spcPts val="0"/>
              </a:spcBef>
              <a:spcAft>
                <a:spcPts val="0"/>
              </a:spcAft>
              <a:buClr>
                <a:schemeClr val="dk1"/>
              </a:buClr>
              <a:buSzPts val="2500"/>
            </a:pPr>
            <a:endParaRPr lang="en-US" sz="6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Textfeld 2">
            <a:extLst>
              <a:ext uri="{FF2B5EF4-FFF2-40B4-BE49-F238E27FC236}">
                <a16:creationId xmlns:a16="http://schemas.microsoft.com/office/drawing/2014/main" id="{89069819-638E-FBF7-5FA8-2D7CD1F7604B}"/>
              </a:ext>
            </a:extLst>
          </p:cNvPr>
          <p:cNvSpPr txBox="1"/>
          <p:nvPr/>
        </p:nvSpPr>
        <p:spPr>
          <a:xfrm>
            <a:off x="1296000" y="3384000"/>
            <a:ext cx="6095400" cy="830997"/>
          </a:xfrm>
          <a:prstGeom prst="rect">
            <a:avLst/>
          </a:prstGeom>
          <a:noFill/>
        </p:spPr>
        <p:txBody>
          <a:bodyPr wrap="square">
            <a:spAutoFit/>
          </a:bodyPr>
          <a:lstStyle/>
          <a:p>
            <a:pPr marR="0" lvl="0">
              <a:spcBef>
                <a:spcPts val="0"/>
              </a:spcBef>
              <a:spcAft>
                <a:spcPts val="0"/>
              </a:spcAft>
              <a:buClr>
                <a:schemeClr val="dk1"/>
              </a:buClr>
              <a:buSzPts val="2500"/>
            </a:pPr>
            <a:r>
              <a:rPr lang="it-IT" sz="2400" b="1" dirty="0">
                <a:latin typeface="Helvetica Neue" panose="020B0604020202020204" charset="0"/>
                <a:ea typeface="Microsoft Sans Serif" panose="020B0604020202020204" pitchFamily="34" charset="0"/>
                <a:cs typeface="Microsoft Sans Serif" panose="020B0604020202020204" pitchFamily="34" charset="0"/>
              </a:rPr>
              <a:t>Criteri per lo scambio frequente:</a:t>
            </a:r>
          </a:p>
          <a:p>
            <a:pPr marR="0" lvl="0">
              <a:spcBef>
                <a:spcPts val="0"/>
              </a:spcBef>
              <a:spcAft>
                <a:spcPts val="0"/>
              </a:spcAft>
              <a:buClr>
                <a:schemeClr val="dk1"/>
              </a:buClr>
              <a:buSzPts val="2500"/>
            </a:pPr>
            <a:endParaRPr lang="it-IT" sz="2400" b="1" dirty="0">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10" name="Tabelle 9">
            <a:extLst>
              <a:ext uri="{FF2B5EF4-FFF2-40B4-BE49-F238E27FC236}">
                <a16:creationId xmlns:a16="http://schemas.microsoft.com/office/drawing/2014/main" id="{1AC4926C-6E52-B07A-9EFF-A0B6176B2D8E}"/>
              </a:ext>
            </a:extLst>
          </p:cNvPr>
          <p:cNvGraphicFramePr>
            <a:graphicFrameLocks noGrp="1"/>
          </p:cNvGraphicFramePr>
          <p:nvPr>
            <p:extLst>
              <p:ext uri="{D42A27DB-BD31-4B8C-83A1-F6EECF244321}">
                <p14:modId xmlns:p14="http://schemas.microsoft.com/office/powerpoint/2010/main" val="836632322"/>
              </p:ext>
            </p:extLst>
          </p:nvPr>
        </p:nvGraphicFramePr>
        <p:xfrm>
          <a:off x="1404000" y="4824000"/>
          <a:ext cx="7524000" cy="302280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278673024"/>
                    </a:ext>
                  </a:extLst>
                </a:gridCol>
                <a:gridCol w="6480000">
                  <a:extLst>
                    <a:ext uri="{9D8B030D-6E8A-4147-A177-3AD203B41FA5}">
                      <a16:colId xmlns:a16="http://schemas.microsoft.com/office/drawing/2014/main" val="2999859746"/>
                    </a:ext>
                  </a:extLst>
                </a:gridCol>
                <a:gridCol w="576000">
                  <a:extLst>
                    <a:ext uri="{9D8B030D-6E8A-4147-A177-3AD203B41FA5}">
                      <a16:colId xmlns:a16="http://schemas.microsoft.com/office/drawing/2014/main" val="1624694228"/>
                    </a:ext>
                  </a:extLst>
                </a:gridCol>
              </a:tblGrid>
              <a:tr h="648000">
                <a:tc>
                  <a:txBody>
                    <a:bodyPr/>
                    <a:lstStyle/>
                    <a:p>
                      <a:r>
                        <a:rPr lang="de-DE" sz="2400" dirty="0">
                          <a:solidFill>
                            <a:srgbClr val="AED633"/>
                          </a:solidFill>
                          <a:latin typeface="Helvetica Neue" panose="020B0604020202020204" charset="0"/>
                        </a:rPr>
                        <a:t>1.</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Scambio di informazioni all-inclusive</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950069"/>
                  </a:ext>
                </a:extLst>
              </a:tr>
              <a:tr h="562500">
                <a:tc>
                  <a:txBody>
                    <a:bodyPr/>
                    <a:lstStyle/>
                    <a:p>
                      <a:r>
                        <a:rPr lang="de-DE" sz="2400" dirty="0">
                          <a:solidFill>
                            <a:srgbClr val="AED633"/>
                          </a:solidFill>
                          <a:latin typeface="Helvetica Neue" panose="020B0604020202020204" charset="0"/>
                        </a:rPr>
                        <a:t>2.</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Nessuna trattenuta di informazioni</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428396"/>
                  </a:ext>
                </a:extLst>
              </a:tr>
              <a:tr h="562500">
                <a:tc>
                  <a:txBody>
                    <a:bodyPr/>
                    <a:lstStyle/>
                    <a:p>
                      <a:r>
                        <a:rPr lang="de-DE" sz="2400" dirty="0">
                          <a:solidFill>
                            <a:srgbClr val="AED633"/>
                          </a:solidFill>
                          <a:latin typeface="Helvetica Neue" panose="020B0604020202020204" charset="0"/>
                        </a:rPr>
                        <a:t>3.</a:t>
                      </a:r>
                    </a:p>
                  </a:txBody>
                  <a:tcPr marL="90000" marR="90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it-IT"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Scambio di informazioni attraverso tutti i confini di dipartimenti, divisioni, posizioni e livelli gerarchici (senza nascondere informazioni)</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669649"/>
                  </a:ext>
                </a:extLst>
              </a:tr>
            </a:tbl>
          </a:graphicData>
        </a:graphic>
      </p:graphicFrame>
      <p:graphicFrame>
        <p:nvGraphicFramePr>
          <p:cNvPr id="6" name="Tabelle 5">
            <a:extLst>
              <a:ext uri="{FF2B5EF4-FFF2-40B4-BE49-F238E27FC236}">
                <a16:creationId xmlns:a16="http://schemas.microsoft.com/office/drawing/2014/main" id="{63761ACE-B337-B623-0FE3-6ADDDCD3DC61}"/>
              </a:ext>
            </a:extLst>
          </p:cNvPr>
          <p:cNvGraphicFramePr>
            <a:graphicFrameLocks noGrp="1"/>
          </p:cNvGraphicFramePr>
          <p:nvPr>
            <p:extLst>
              <p:ext uri="{D42A27DB-BD31-4B8C-83A1-F6EECF244321}">
                <p14:modId xmlns:p14="http://schemas.microsoft.com/office/powerpoint/2010/main" val="2414252996"/>
              </p:ext>
            </p:extLst>
          </p:nvPr>
        </p:nvGraphicFramePr>
        <p:xfrm>
          <a:off x="9396000" y="4171260"/>
          <a:ext cx="7524000" cy="426408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278673024"/>
                    </a:ext>
                  </a:extLst>
                </a:gridCol>
                <a:gridCol w="6480000">
                  <a:extLst>
                    <a:ext uri="{9D8B030D-6E8A-4147-A177-3AD203B41FA5}">
                      <a16:colId xmlns:a16="http://schemas.microsoft.com/office/drawing/2014/main" val="2999859746"/>
                    </a:ext>
                  </a:extLst>
                </a:gridCol>
                <a:gridCol w="576000">
                  <a:extLst>
                    <a:ext uri="{9D8B030D-6E8A-4147-A177-3AD203B41FA5}">
                      <a16:colId xmlns:a16="http://schemas.microsoft.com/office/drawing/2014/main" val="1624694228"/>
                    </a:ext>
                  </a:extLst>
                </a:gridCol>
              </a:tblGrid>
              <a:tr h="562500">
                <a:tc>
                  <a:txBody>
                    <a:bodyPr/>
                    <a:lstStyle/>
                    <a:p>
                      <a:r>
                        <a:rPr lang="de-DE" sz="2400" dirty="0">
                          <a:solidFill>
                            <a:srgbClr val="AED633"/>
                          </a:solidFill>
                          <a:latin typeface="Helvetica Neue" panose="020B0604020202020204" charset="0"/>
                        </a:rPr>
                        <a:t>4.</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it-IT"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Dove vengono pubblicate tutte le informazioni? </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6760613"/>
                  </a:ext>
                </a:extLst>
              </a:tr>
              <a:tr h="562500">
                <a:tc>
                  <a:txBody>
                    <a:bodyPr/>
                    <a:lstStyle/>
                    <a:p>
                      <a:r>
                        <a:rPr lang="de-DE" sz="2400" dirty="0">
                          <a:solidFill>
                            <a:srgbClr val="AED633"/>
                          </a:solidFill>
                          <a:latin typeface="Helvetica Neue" panose="020B0604020202020204" charset="0"/>
                        </a:rPr>
                        <a:t>5.</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Comunicazione diretta e tempestiva</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0392912"/>
                  </a:ext>
                </a:extLst>
              </a:tr>
              <a:tr h="562500">
                <a:tc>
                  <a:txBody>
                    <a:bodyPr/>
                    <a:lstStyle/>
                    <a:p>
                      <a:r>
                        <a:rPr lang="de-DE" sz="2400" dirty="0">
                          <a:solidFill>
                            <a:srgbClr val="AED633"/>
                          </a:solidFill>
                          <a:latin typeface="Helvetica Neue" panose="020B0604020202020204" charset="0"/>
                        </a:rPr>
                        <a:t>6.</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Fornitura di informazioni</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0726784"/>
                  </a:ext>
                </a:extLst>
              </a:tr>
              <a:tr h="562500">
                <a:tc>
                  <a:txBody>
                    <a:bodyPr/>
                    <a:lstStyle/>
                    <a:p>
                      <a:r>
                        <a:rPr lang="de-DE" sz="2400" dirty="0">
                          <a:solidFill>
                            <a:srgbClr val="AED633"/>
                          </a:solidFill>
                          <a:latin typeface="Helvetica Neue" panose="020B0604020202020204" charset="0"/>
                        </a:rPr>
                        <a:t>7.</a:t>
                      </a:r>
                    </a:p>
                  </a:txBody>
                  <a:tcPr marL="90000" marR="90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it-IT"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Le reti, virtuali o reali, promuovono lo scambio e la condivisione di conoscenze e informazioni. Promuovono la condivisione delle risorse e possono quindi mitigare i rischi</a:t>
                      </a:r>
                    </a:p>
                    <a:p>
                      <a:pPr marL="0" marR="0" lvl="0" indent="0" algn="l" rtl="0">
                        <a:spcBef>
                          <a:spcPts val="0"/>
                        </a:spcBef>
                        <a:spcAft>
                          <a:spcPts val="0"/>
                        </a:spcAft>
                        <a:buFont typeface="+mj-lt"/>
                        <a:buNone/>
                      </a:pPr>
                      <a:endParaRPr lang="it-IT"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2386401"/>
                  </a:ext>
                </a:extLst>
              </a:tr>
            </a:tbl>
          </a:graphicData>
        </a:graphic>
      </p:graphicFrame>
      <p:grpSp>
        <p:nvGrpSpPr>
          <p:cNvPr id="9" name="Gruppieren 8">
            <a:extLst>
              <a:ext uri="{FF2B5EF4-FFF2-40B4-BE49-F238E27FC236}">
                <a16:creationId xmlns:a16="http://schemas.microsoft.com/office/drawing/2014/main" id="{592EB533-BF64-27FB-A6B0-1A49495089E5}"/>
              </a:ext>
            </a:extLst>
          </p:cNvPr>
          <p:cNvGrpSpPr/>
          <p:nvPr/>
        </p:nvGrpSpPr>
        <p:grpSpPr>
          <a:xfrm>
            <a:off x="8316000" y="3780000"/>
            <a:ext cx="1248959" cy="1072825"/>
            <a:chOff x="8214478" y="4509797"/>
            <a:chExt cx="1248959" cy="1072825"/>
          </a:xfrm>
        </p:grpSpPr>
        <p:sp>
          <p:nvSpPr>
            <p:cNvPr id="11" name="Textfeld 10">
              <a:extLst>
                <a:ext uri="{FF2B5EF4-FFF2-40B4-BE49-F238E27FC236}">
                  <a16:creationId xmlns:a16="http://schemas.microsoft.com/office/drawing/2014/main" id="{2C4E6894-0C5A-8150-1578-EC44C05A3B9C}"/>
                </a:ext>
              </a:extLst>
            </p:cNvPr>
            <p:cNvSpPr txBox="1"/>
            <p:nvPr/>
          </p:nvSpPr>
          <p:spPr>
            <a:xfrm>
              <a:off x="8214478" y="4874736"/>
              <a:ext cx="641522" cy="707886"/>
            </a:xfrm>
            <a:prstGeom prst="rect">
              <a:avLst/>
            </a:prstGeom>
            <a:noFill/>
          </p:spPr>
          <p:txBody>
            <a:bodyPr wrap="square" rtlCol="0">
              <a:spAutoFit/>
            </a:bodyPr>
            <a:lstStyle/>
            <a:p>
              <a:r>
                <a:rPr lang="de-DE" sz="4000" dirty="0">
                  <a:solidFill>
                    <a:schemeClr val="bg1"/>
                  </a:solidFill>
                  <a:latin typeface="Helvetica Neue" panose="020B0604020202020204" charset="0"/>
                  <a:sym typeface="Wingdings 2" panose="05020102010507070707" pitchFamily="18" charset="2"/>
                </a:rPr>
                <a:t></a:t>
              </a:r>
              <a:endParaRPr lang="de-DE" sz="4000" dirty="0">
                <a:solidFill>
                  <a:schemeClr val="bg1"/>
                </a:solidFill>
                <a:latin typeface="Helvetica Neue" panose="020B0604020202020204" charset="0"/>
              </a:endParaRPr>
            </a:p>
          </p:txBody>
        </p:sp>
        <p:pic>
          <p:nvPicPr>
            <p:cNvPr id="12" name="Grafik 11" descr="Bleistift mit einfarbiger Füllung">
              <a:extLst>
                <a:ext uri="{FF2B5EF4-FFF2-40B4-BE49-F238E27FC236}">
                  <a16:creationId xmlns:a16="http://schemas.microsoft.com/office/drawing/2014/main" id="{6CC30E2C-933E-9BC5-C7BD-FD6713A0F0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9037" y="4509797"/>
              <a:ext cx="914400" cy="914400"/>
            </a:xfrm>
            <a:prstGeom prst="rect">
              <a:avLst/>
            </a:prstGeom>
          </p:spPr>
        </p:pic>
      </p:grpSp>
      <p:sp>
        <p:nvSpPr>
          <p:cNvPr id="7" name="CuadroTexto 1">
            <a:extLst>
              <a:ext uri="{FF2B5EF4-FFF2-40B4-BE49-F238E27FC236}">
                <a16:creationId xmlns:a16="http://schemas.microsoft.com/office/drawing/2014/main" id="{CAEF2042-8972-1B4D-DD13-28F2ACF29964}"/>
              </a:ext>
            </a:extLst>
          </p:cNvPr>
          <p:cNvSpPr txBox="1"/>
          <p:nvPr/>
        </p:nvSpPr>
        <p:spPr>
          <a:xfrm>
            <a:off x="1296000" y="1548000"/>
            <a:ext cx="15736800" cy="830997"/>
          </a:xfrm>
          <a:prstGeom prst="rect">
            <a:avLst/>
          </a:prstGeom>
          <a:noFill/>
        </p:spPr>
        <p:txBody>
          <a:bodyPr wrap="square" rtlCol="0">
            <a:sp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13" name="CuadroTexto 2">
            <a:extLst>
              <a:ext uri="{FF2B5EF4-FFF2-40B4-BE49-F238E27FC236}">
                <a16:creationId xmlns:a16="http://schemas.microsoft.com/office/drawing/2014/main" id="{2687AEF8-0A4E-6217-19F0-6714AB3C5BED}"/>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Scambio frequente</a:t>
            </a:r>
          </a:p>
        </p:txBody>
      </p:sp>
    </p:spTree>
    <p:extLst>
      <p:ext uri="{BB962C8B-B14F-4D97-AF65-F5344CB8AC3E}">
        <p14:creationId xmlns:p14="http://schemas.microsoft.com/office/powerpoint/2010/main" val="31843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9E29BF22-794D-D96C-95AD-4E0CFB83F4E3}"/>
              </a:ext>
            </a:extLst>
          </p:cNvPr>
          <p:cNvPicPr>
            <a:picLocks noChangeAspect="1"/>
          </p:cNvPicPr>
          <p:nvPr/>
        </p:nvPicPr>
        <p:blipFill>
          <a:blip r:embed="rId2"/>
          <a:stretch>
            <a:fillRect/>
          </a:stretch>
        </p:blipFill>
        <p:spPr>
          <a:xfrm>
            <a:off x="3260019" y="6667500"/>
            <a:ext cx="2433562" cy="1881540"/>
          </a:xfrm>
          <a:prstGeom prst="rect">
            <a:avLst/>
          </a:prstGeom>
        </p:spPr>
      </p:pic>
      <p:pic>
        <p:nvPicPr>
          <p:cNvPr id="3" name="Grafik 2" descr="Wolken-Gedankenblase">
            <a:extLst>
              <a:ext uri="{FF2B5EF4-FFF2-40B4-BE49-F238E27FC236}">
                <a16:creationId xmlns:a16="http://schemas.microsoft.com/office/drawing/2014/main" id="{A129B3FF-19C3-6D8B-1843-97392E28821F}"/>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5142414" y="3706144"/>
            <a:ext cx="9985644" cy="4092250"/>
          </a:xfrm>
          <a:prstGeom prst="rect">
            <a:avLst/>
          </a:prstGeom>
        </p:spPr>
      </p:pic>
      <p:pic>
        <p:nvPicPr>
          <p:cNvPr id="5" name="Grafik 4" descr="Unterschrift Silhouette">
            <a:extLst>
              <a:ext uri="{FF2B5EF4-FFF2-40B4-BE49-F238E27FC236}">
                <a16:creationId xmlns:a16="http://schemas.microsoft.com/office/drawing/2014/main" id="{7D28062C-6BC9-7E75-1E02-3061D444FA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39371" y="4043741"/>
            <a:ext cx="1073861" cy="1050900"/>
          </a:xfrm>
          <a:prstGeom prst="rect">
            <a:avLst/>
          </a:prstGeom>
        </p:spPr>
      </p:pic>
      <p:sp>
        <p:nvSpPr>
          <p:cNvPr id="10" name="Google Shape;185;p23">
            <a:extLst>
              <a:ext uri="{FF2B5EF4-FFF2-40B4-BE49-F238E27FC236}">
                <a16:creationId xmlns:a16="http://schemas.microsoft.com/office/drawing/2014/main" id="{683B804A-7D7E-2243-2C65-FB43244F3D1B}"/>
              </a:ext>
            </a:extLst>
          </p:cNvPr>
          <p:cNvSpPr txBox="1"/>
          <p:nvPr/>
        </p:nvSpPr>
        <p:spPr>
          <a:xfrm>
            <a:off x="5867400" y="5285273"/>
            <a:ext cx="8458200" cy="2144225"/>
          </a:xfrm>
          <a:prstGeom prst="rect">
            <a:avLst/>
          </a:prstGeom>
          <a:noFill/>
          <a:ln>
            <a:noFill/>
          </a:ln>
        </p:spPr>
        <p:txBody>
          <a:bodyPr spcFirstLastPara="1" wrap="square" lIns="91425" tIns="45700" rIns="91425" bIns="45700" anchor="t" anchorCtr="0">
            <a:noAutofit/>
          </a:bodyPr>
          <a:lstStyle/>
          <a:p>
            <a:pPr lvl="0" algn="ctr"/>
            <a:r>
              <a:rPr lang="it-IT" sz="2400">
                <a:latin typeface="Helvetica Neue" panose="020B0604020202020204" charset="0"/>
                <a:ea typeface="Helvetica Neue"/>
                <a:cs typeface="Helvetica Neue"/>
                <a:sym typeface="Helvetica Neue"/>
              </a:rPr>
              <a:t>Quali altre idee hai o come viene gestito lo scambio frequente nella tua azienda?</a:t>
            </a:r>
          </a:p>
          <a:p>
            <a:pPr lvl="0" algn="ctr"/>
            <a:br>
              <a:rPr lang="it-IT" sz="2400">
                <a:solidFill>
                  <a:schemeClr val="tx1"/>
                </a:solidFill>
                <a:latin typeface="Helvetica Neue" panose="020B0604020202020204" charset="0"/>
                <a:ea typeface="Helvetica Neue"/>
                <a:cs typeface="Helvetica Neue"/>
                <a:sym typeface="Helvetica Neue"/>
              </a:rPr>
            </a:br>
            <a:r>
              <a:rPr lang="it-IT" sz="2400">
                <a:solidFill>
                  <a:schemeClr val="tx1"/>
                </a:solidFill>
                <a:latin typeface="Helvetica Neue" panose="020B0604020202020204" charset="0"/>
                <a:ea typeface="Helvetica Neue"/>
                <a:cs typeface="Helvetica Neue"/>
                <a:sym typeface="Helvetica Neue"/>
              </a:rPr>
              <a:t>Raccogli queste idee.</a:t>
            </a:r>
          </a:p>
          <a:p>
            <a:pPr lvl="0" algn="ctr"/>
            <a:endParaRPr lang="it-IT" sz="2400">
              <a:solidFill>
                <a:schemeClr val="tx1"/>
              </a:solidFill>
              <a:latin typeface="Helvetica Neue" panose="020B0604020202020204" charset="0"/>
              <a:ea typeface="Helvetica Neue"/>
              <a:cs typeface="Helvetica Neue"/>
              <a:sym typeface="Helvetica Neue"/>
            </a:endParaRPr>
          </a:p>
        </p:txBody>
      </p:sp>
      <p:sp>
        <p:nvSpPr>
          <p:cNvPr id="12" name="Google Shape;185;p23">
            <a:extLst>
              <a:ext uri="{FF2B5EF4-FFF2-40B4-BE49-F238E27FC236}">
                <a16:creationId xmlns:a16="http://schemas.microsoft.com/office/drawing/2014/main" id="{7659A82D-7948-32C7-1AAD-F2798F43ED1D}"/>
              </a:ext>
            </a:extLst>
          </p:cNvPr>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lvl="0" algn="ctr"/>
            <a:r>
              <a:rPr lang="it-IT" sz="2400" b="1">
                <a:solidFill>
                  <a:schemeClr val="tx1"/>
                </a:solidFill>
                <a:latin typeface="Helvetica Neue" panose="020B0604020202020204" charset="0"/>
                <a:ea typeface="Helvetica Neue"/>
                <a:cs typeface="Helvetica Neue"/>
                <a:sym typeface="Helvetica Neue"/>
              </a:rPr>
              <a:t>Task:</a:t>
            </a:r>
          </a:p>
          <a:p>
            <a:pPr lvl="0" algn="ctr"/>
            <a:endParaRPr lang="it-IT" sz="2400" b="1">
              <a:solidFill>
                <a:schemeClr val="tx1"/>
              </a:solidFill>
              <a:latin typeface="Helvetica Neue" panose="020B0604020202020204" charset="0"/>
              <a:ea typeface="Helvetica Neue"/>
              <a:cs typeface="Helvetica Neue"/>
              <a:sym typeface="Helvetica Neue"/>
            </a:endParaRPr>
          </a:p>
          <a:p>
            <a:pPr lvl="0" algn="ctr"/>
            <a:endParaRPr lang="it-IT" sz="2400" b="1">
              <a:solidFill>
                <a:schemeClr val="tx1"/>
              </a:solidFill>
              <a:latin typeface="Helvetica Neue" panose="020B0604020202020204" charset="0"/>
              <a:ea typeface="Helvetica Neue"/>
              <a:cs typeface="Helvetica Neue"/>
              <a:sym typeface="Helvetica Neue"/>
            </a:endParaRPr>
          </a:p>
        </p:txBody>
      </p:sp>
      <p:sp>
        <p:nvSpPr>
          <p:cNvPr id="4" name="CuadroTexto 1">
            <a:extLst>
              <a:ext uri="{FF2B5EF4-FFF2-40B4-BE49-F238E27FC236}">
                <a16:creationId xmlns:a16="http://schemas.microsoft.com/office/drawing/2014/main" id="{79451D6A-F5D8-21F2-D836-F8421B52D2FD}"/>
              </a:ext>
            </a:extLst>
          </p:cNvPr>
          <p:cNvSpPr txBox="1"/>
          <p:nvPr/>
        </p:nvSpPr>
        <p:spPr>
          <a:xfrm>
            <a:off x="1296000" y="1548000"/>
            <a:ext cx="15736800" cy="830997"/>
          </a:xfrm>
          <a:prstGeom prst="rect">
            <a:avLst/>
          </a:prstGeom>
          <a:noFill/>
        </p:spPr>
        <p:txBody>
          <a:bodyPr wrap="square" rtlCol="0">
            <a:spAutoFit/>
          </a:bodyPr>
          <a:lstStyle/>
          <a:p>
            <a:r>
              <a:rPr lang="it-IT"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7" name="CuadroTexto 2">
            <a:extLst>
              <a:ext uri="{FF2B5EF4-FFF2-40B4-BE49-F238E27FC236}">
                <a16:creationId xmlns:a16="http://schemas.microsoft.com/office/drawing/2014/main" id="{682AE983-FFBF-704B-4AFB-4C8411F3D05E}"/>
              </a:ext>
            </a:extLst>
          </p:cNvPr>
          <p:cNvSpPr txBox="1"/>
          <p:nvPr/>
        </p:nvSpPr>
        <p:spPr>
          <a:xfrm>
            <a:off x="1295400" y="2304000"/>
            <a:ext cx="10210800" cy="523220"/>
          </a:xfrm>
          <a:prstGeom prst="rect">
            <a:avLst/>
          </a:prstGeom>
          <a:noFill/>
        </p:spPr>
        <p:txBody>
          <a:bodyPr wrap="square" rtlCol="0">
            <a:spAutoFit/>
          </a:bodyPr>
          <a:lstStyle/>
          <a:p>
            <a:r>
              <a:rPr lang="it-IT"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Scambio frequente</a:t>
            </a:r>
          </a:p>
        </p:txBody>
      </p:sp>
    </p:spTree>
    <p:extLst>
      <p:ext uri="{BB962C8B-B14F-4D97-AF65-F5344CB8AC3E}">
        <p14:creationId xmlns:p14="http://schemas.microsoft.com/office/powerpoint/2010/main" val="1126430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Textfeld 47">
            <a:extLst>
              <a:ext uri="{FF2B5EF4-FFF2-40B4-BE49-F238E27FC236}">
                <a16:creationId xmlns:a16="http://schemas.microsoft.com/office/drawing/2014/main" id="{08838399-2241-58F5-B6C4-A85069B963B9}"/>
              </a:ext>
            </a:extLst>
          </p:cNvPr>
          <p:cNvSpPr txBox="1"/>
          <p:nvPr/>
        </p:nvSpPr>
        <p:spPr>
          <a:xfrm>
            <a:off x="3312000" y="5004000"/>
            <a:ext cx="6876000" cy="828000"/>
          </a:xfrm>
          <a:prstGeom prst="rect">
            <a:avLst/>
          </a:prstGeom>
          <a:solidFill>
            <a:schemeClr val="bg1"/>
          </a:solidFill>
          <a:ln w="38100">
            <a:solidFill>
              <a:srgbClr val="71A9C5"/>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it-IT" sz="2000" dirty="0">
                <a:latin typeface="Helvetica Neue" panose="020B0604020202020204" charset="0"/>
                <a:ea typeface="Microsoft Sans Serif" panose="020B0604020202020204" pitchFamily="34" charset="0"/>
                <a:cs typeface="Microsoft Sans Serif" panose="020B0604020202020204" pitchFamily="34" charset="0"/>
                <a:sym typeface="Calibri"/>
              </a:rPr>
              <a:t>Con il feedback, il supervisore cerca di migliorare il processo di sviluppo personale del dipendente</a:t>
            </a:r>
          </a:p>
          <a:p>
            <a:endParaRPr lang="it-IT" sz="2000"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49" name="Textfeld 48">
            <a:extLst>
              <a:ext uri="{FF2B5EF4-FFF2-40B4-BE49-F238E27FC236}">
                <a16:creationId xmlns:a16="http://schemas.microsoft.com/office/drawing/2014/main" id="{C5FECC9D-6787-C630-3D56-B6C374C70C36}"/>
              </a:ext>
            </a:extLst>
          </p:cNvPr>
          <p:cNvSpPr txBox="1"/>
          <p:nvPr/>
        </p:nvSpPr>
        <p:spPr>
          <a:xfrm>
            <a:off x="3312000" y="5904000"/>
            <a:ext cx="6876000" cy="828000"/>
          </a:xfrm>
          <a:prstGeom prst="rect">
            <a:avLst/>
          </a:prstGeom>
          <a:solidFill>
            <a:schemeClr val="bg1"/>
          </a:solidFill>
          <a:ln w="38100">
            <a:solidFill>
              <a:srgbClr val="94BFD4"/>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it-IT" sz="2000" dirty="0">
                <a:latin typeface="Helvetica Neue" panose="020B0604020202020204" charset="0"/>
                <a:ea typeface="Microsoft Sans Serif" panose="020B0604020202020204" pitchFamily="34" charset="0"/>
                <a:cs typeface="Microsoft Sans Serif" panose="020B0604020202020204" pitchFamily="34" charset="0"/>
                <a:sym typeface="Calibri"/>
              </a:rPr>
              <a:t>Nelle sessioni di feedback, vengono discussi i punti di forza e di debolezza dell'azione in una situazione concreta</a:t>
            </a:r>
          </a:p>
        </p:txBody>
      </p:sp>
      <p:sp>
        <p:nvSpPr>
          <p:cNvPr id="51" name="Textfeld 50">
            <a:extLst>
              <a:ext uri="{FF2B5EF4-FFF2-40B4-BE49-F238E27FC236}">
                <a16:creationId xmlns:a16="http://schemas.microsoft.com/office/drawing/2014/main" id="{07E1696D-51F7-A3D4-BA66-9B3146F34EE3}"/>
              </a:ext>
            </a:extLst>
          </p:cNvPr>
          <p:cNvSpPr txBox="1"/>
          <p:nvPr/>
        </p:nvSpPr>
        <p:spPr>
          <a:xfrm>
            <a:off x="3312000" y="6804000"/>
            <a:ext cx="6876000" cy="1152000"/>
          </a:xfrm>
          <a:prstGeom prst="rect">
            <a:avLst/>
          </a:prstGeom>
          <a:solidFill>
            <a:schemeClr val="bg1"/>
          </a:solidFill>
          <a:ln w="38100">
            <a:solidFill>
              <a:srgbClr val="B8D4E2"/>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it-IT" sz="2000" dirty="0">
                <a:latin typeface="Helvetica Neue" panose="020B0604020202020204" charset="0"/>
                <a:ea typeface="Microsoft Sans Serif" panose="020B0604020202020204" pitchFamily="34" charset="0"/>
                <a:cs typeface="Microsoft Sans Serif" panose="020B0604020202020204" pitchFamily="34" charset="0"/>
              </a:rPr>
              <a:t>identificazione dei modelli comportamentali che saranno necessari e utili in situazioni simili in futuro al fine di far fronte con successo alle esigenze del lavoro</a:t>
            </a:r>
          </a:p>
          <a:p>
            <a:endParaRPr lang="it-IT"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3" name="Textfeld 52">
            <a:extLst>
              <a:ext uri="{FF2B5EF4-FFF2-40B4-BE49-F238E27FC236}">
                <a16:creationId xmlns:a16="http://schemas.microsoft.com/office/drawing/2014/main" id="{99120C86-4F9C-A1FB-F8B1-4A51544BB269}"/>
              </a:ext>
            </a:extLst>
          </p:cNvPr>
          <p:cNvSpPr txBox="1"/>
          <p:nvPr/>
        </p:nvSpPr>
        <p:spPr>
          <a:xfrm>
            <a:off x="3312000" y="7992000"/>
            <a:ext cx="6876000" cy="828000"/>
          </a:xfrm>
          <a:prstGeom prst="rect">
            <a:avLst/>
          </a:prstGeom>
          <a:solidFill>
            <a:schemeClr val="bg1"/>
          </a:solidFill>
          <a:ln w="38100">
            <a:solidFill>
              <a:srgbClr val="DBEAF1"/>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it-IT" sz="2000" dirty="0">
                <a:latin typeface="Helvetica Neue" panose="020B0604020202020204" charset="0"/>
                <a:ea typeface="Microsoft Sans Serif" panose="020B0604020202020204" pitchFamily="34" charset="0"/>
                <a:cs typeface="Microsoft Sans Serif" panose="020B0604020202020204" pitchFamily="34" charset="0"/>
              </a:rPr>
              <a:t>Si sta solo concentrando sul passato, è necessario concentrarsi sulle azioni e sui comportamenti futuri </a:t>
            </a:r>
          </a:p>
          <a:p>
            <a:endParaRPr lang="it-IT" sz="2000" dirty="0">
              <a:latin typeface="Helvetica Neue" panose="020B0604020202020204" charset="0"/>
              <a:ea typeface="Microsoft Sans Serif" panose="020B0604020202020204" pitchFamily="34" charset="0"/>
              <a:cs typeface="Microsoft Sans Serif" panose="020B0604020202020204" pitchFamily="34" charset="0"/>
            </a:endParaRPr>
          </a:p>
          <a:p>
            <a:endParaRPr lang="it-IT"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 19 </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6248400" cy="830997"/>
          </a:xfrm>
          <a:prstGeom prst="rect">
            <a:avLst/>
          </a:prstGeom>
          <a:noFill/>
        </p:spPr>
        <p:txBody>
          <a:bodyPr wrap="square">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rPr>
              <a:t>Obiettivo del feedback</a:t>
            </a:r>
          </a:p>
          <a:p>
            <a:endPar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46" name="Rechteck: abgerundete Ecken 45">
            <a:extLst>
              <a:ext uri="{FF2B5EF4-FFF2-40B4-BE49-F238E27FC236}">
                <a16:creationId xmlns:a16="http://schemas.microsoft.com/office/drawing/2014/main" id="{E27C76BB-1638-85DC-21CF-3EBCE69897BF}"/>
              </a:ext>
            </a:extLst>
          </p:cNvPr>
          <p:cNvSpPr/>
          <p:nvPr/>
        </p:nvSpPr>
        <p:spPr>
          <a:xfrm>
            <a:off x="1296000" y="5004000"/>
            <a:ext cx="2124000" cy="828000"/>
          </a:xfrm>
          <a:prstGeom prst="roundRect">
            <a:avLst/>
          </a:prstGeom>
          <a:solidFill>
            <a:srgbClr val="71A9C5"/>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6800" rIns="0" bIns="46800" numCol="1" spcCol="1270" anchor="ctr" anchorCtr="0">
            <a:noAutofit/>
          </a:bodyPr>
          <a:lstStyle/>
          <a:p>
            <a:pPr marL="0" lvl="0" indent="0" algn="ctr" defTabSz="1111250">
              <a:lnSpc>
                <a:spcPct val="90000"/>
              </a:lnSpc>
              <a:spcBef>
                <a:spcPct val="0"/>
              </a:spcBef>
              <a:spcAft>
                <a:spcPct val="35000"/>
              </a:spcAft>
              <a:buNone/>
            </a:pPr>
            <a:r>
              <a:rPr lang="en-US" sz="19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a:t>
            </a:r>
            <a:r>
              <a:rPr lang="en-US" sz="1900" b="1" kern="12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eedback</a:t>
            </a:r>
          </a:p>
        </p:txBody>
      </p:sp>
      <p:sp>
        <p:nvSpPr>
          <p:cNvPr id="38" name="Rechteck: abgerundete Ecken 37">
            <a:extLst>
              <a:ext uri="{FF2B5EF4-FFF2-40B4-BE49-F238E27FC236}">
                <a16:creationId xmlns:a16="http://schemas.microsoft.com/office/drawing/2014/main" id="{432E9581-B378-9E02-D068-10EA0C9CAECF}"/>
              </a:ext>
            </a:extLst>
          </p:cNvPr>
          <p:cNvSpPr/>
          <p:nvPr/>
        </p:nvSpPr>
        <p:spPr>
          <a:xfrm>
            <a:off x="1296000" y="5904000"/>
            <a:ext cx="2124000" cy="828000"/>
          </a:xfrm>
          <a:prstGeom prst="roundRect">
            <a:avLst/>
          </a:prstGeom>
          <a:solidFill>
            <a:srgbClr val="94BFD4"/>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6800" rIns="0" bIns="46800" numCol="1" spcCol="1270" anchor="ctr" anchorCtr="0">
            <a:noAutofit/>
          </a:bodyPr>
          <a:lstStyle/>
          <a:p>
            <a:pPr algn="ctr" defTabSz="1111250">
              <a:lnSpc>
                <a:spcPct val="90000"/>
              </a:lnSpc>
              <a:spcBef>
                <a:spcPct val="0"/>
              </a:spcBef>
              <a:spcAft>
                <a:spcPct val="35000"/>
              </a:spcAft>
            </a:pPr>
            <a:r>
              <a:rPr lang="en-US" sz="19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Sessioni di feedback</a:t>
            </a:r>
          </a:p>
        </p:txBody>
      </p:sp>
      <p:sp>
        <p:nvSpPr>
          <p:cNvPr id="43" name="Rechteck: abgerundete Ecken 42">
            <a:extLst>
              <a:ext uri="{FF2B5EF4-FFF2-40B4-BE49-F238E27FC236}">
                <a16:creationId xmlns:a16="http://schemas.microsoft.com/office/drawing/2014/main" id="{E65035D1-6AFA-7932-FAD3-D659336865EC}"/>
              </a:ext>
            </a:extLst>
          </p:cNvPr>
          <p:cNvSpPr/>
          <p:nvPr/>
        </p:nvSpPr>
        <p:spPr>
          <a:xfrm>
            <a:off x="1296000" y="6804000"/>
            <a:ext cx="2124000" cy="1152000"/>
          </a:xfrm>
          <a:prstGeom prst="roundRect">
            <a:avLst/>
          </a:prstGeom>
          <a:solidFill>
            <a:srgbClr val="B8D4E2"/>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6800" rIns="0" bIns="46800" numCol="1" spcCol="1270" anchor="ctr" anchorCtr="0">
            <a:noAutofit/>
          </a:bodyPr>
          <a:lstStyle/>
          <a:p>
            <a:pPr algn="ctr" defTabSz="1111250">
              <a:lnSpc>
                <a:spcPct val="90000"/>
              </a:lnSpc>
              <a:spcBef>
                <a:spcPct val="0"/>
              </a:spcBef>
              <a:spcAft>
                <a:spcPct val="35000"/>
              </a:spcAft>
            </a:pPr>
            <a:r>
              <a:rPr lang="en-US" sz="19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Identificare i modelli comportamentali</a:t>
            </a:r>
          </a:p>
        </p:txBody>
      </p:sp>
      <p:sp>
        <p:nvSpPr>
          <p:cNvPr id="44" name="Rechteck: abgerundete Ecken 43">
            <a:extLst>
              <a:ext uri="{FF2B5EF4-FFF2-40B4-BE49-F238E27FC236}">
                <a16:creationId xmlns:a16="http://schemas.microsoft.com/office/drawing/2014/main" id="{053D99A8-5D99-182C-31D3-D74BC11DB7A0}"/>
              </a:ext>
            </a:extLst>
          </p:cNvPr>
          <p:cNvSpPr/>
          <p:nvPr/>
        </p:nvSpPr>
        <p:spPr>
          <a:xfrm>
            <a:off x="1296000" y="7992000"/>
            <a:ext cx="2124000" cy="828000"/>
          </a:xfrm>
          <a:prstGeom prst="roundRect">
            <a:avLst/>
          </a:prstGeom>
          <a:solidFill>
            <a:srgbClr val="DBEAF1"/>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6800" rIns="0" bIns="46800" numCol="1" spcCol="1270" anchor="ctr" anchorCtr="0">
            <a:noAutofit/>
          </a:bodyPr>
          <a:lstStyle/>
          <a:p>
            <a:pPr algn="ctr" defTabSz="1111250">
              <a:lnSpc>
                <a:spcPct val="90000"/>
              </a:lnSpc>
              <a:spcBef>
                <a:spcPct val="0"/>
              </a:spcBef>
              <a:spcAft>
                <a:spcPct val="35000"/>
              </a:spcAft>
            </a:pPr>
            <a:r>
              <a:rPr lang="en-US" sz="19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Limitazione del feedback</a:t>
            </a:r>
          </a:p>
        </p:txBody>
      </p:sp>
      <p:sp>
        <p:nvSpPr>
          <p:cNvPr id="13" name="CuadroTexto 2">
            <a:extLst>
              <a:ext uri="{FF2B5EF4-FFF2-40B4-BE49-F238E27FC236}">
                <a16:creationId xmlns:a16="http://schemas.microsoft.com/office/drawing/2014/main" id="{84C725F2-A8CB-EB76-A5AB-B7FFC8947082}"/>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Cultura del feedback</a:t>
            </a:r>
          </a:p>
        </p:txBody>
      </p:sp>
      <p:sp>
        <p:nvSpPr>
          <p:cNvPr id="16" name="Rechteck: abgerundete Ecken 15">
            <a:extLst>
              <a:ext uri="{FF2B5EF4-FFF2-40B4-BE49-F238E27FC236}">
                <a16:creationId xmlns:a16="http://schemas.microsoft.com/office/drawing/2014/main" id="{FE2E1112-559C-E64B-30E7-C75B463FFEC6}"/>
              </a:ext>
            </a:extLst>
          </p:cNvPr>
          <p:cNvSpPr/>
          <p:nvPr/>
        </p:nvSpPr>
        <p:spPr>
          <a:xfrm>
            <a:off x="12240000" y="4464000"/>
            <a:ext cx="4896000" cy="4565700"/>
          </a:xfrm>
          <a:prstGeom prst="roundRect">
            <a:avLst>
              <a:gd name="adj" fmla="val 0"/>
            </a:avLst>
          </a:prstGeom>
          <a:solidFill>
            <a:srgbClr val="AED633">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noAutofit/>
          </a:bodyPr>
          <a:lstStyle/>
          <a:p>
            <a:pPr marL="342900" indent="-342900">
              <a:buFont typeface="Wingdings" panose="05000000000000000000" pitchFamily="2" charset="2"/>
              <a:buChar char="Ø"/>
            </a:pPr>
            <a:r>
              <a:rPr lang="it-IT" sz="2400" dirty="0">
                <a:solidFill>
                  <a:schemeClr val="tx1"/>
                </a:solidFill>
                <a:latin typeface="Helvetica Neue" panose="020B0604020202020204" charset="0"/>
              </a:rPr>
              <a:t>Suggerimenti per l'istruzione superiore</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Riconoscimento </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Rafforzamento della volontà di assumersi responsabilità</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Focus: rifocalizzare i dipendenti per ottenere prestazioni appropriate</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Aumento del coinvolgimento dei dipendenti</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Impegno reciproco</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Proposte di valore</a:t>
            </a:r>
          </a:p>
        </p:txBody>
      </p:sp>
      <p:sp>
        <p:nvSpPr>
          <p:cNvPr id="19" name="Pfeil: nach rechts 18">
            <a:extLst>
              <a:ext uri="{FF2B5EF4-FFF2-40B4-BE49-F238E27FC236}">
                <a16:creationId xmlns:a16="http://schemas.microsoft.com/office/drawing/2014/main" id="{4FDC6E47-4A83-F8E9-EB4D-6226CB17D384}"/>
              </a:ext>
            </a:extLst>
          </p:cNvPr>
          <p:cNvSpPr/>
          <p:nvPr/>
        </p:nvSpPr>
        <p:spPr>
          <a:xfrm>
            <a:off x="10188000" y="4104000"/>
            <a:ext cx="2052000" cy="4752000"/>
          </a:xfrm>
          <a:prstGeom prst="rightArrow">
            <a:avLst>
              <a:gd name="adj1" fmla="val 60000"/>
              <a:gd name="adj2" fmla="val 50000"/>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chor="ctr">
            <a:noAutofit/>
          </a:bodyPr>
          <a:lstStyle/>
          <a:p>
            <a:pPr algn="ctr"/>
            <a:r>
              <a:rPr lang="it-IT" sz="2400" dirty="0">
                <a:latin typeface="Helvetica Neue" panose="020B0604020202020204" charset="0"/>
              </a:rPr>
              <a:t>Un “buon” feedback porta a </a:t>
            </a:r>
          </a:p>
        </p:txBody>
      </p:sp>
      <p:sp>
        <p:nvSpPr>
          <p:cNvPr id="10" name="object 3">
            <a:extLst>
              <a:ext uri="{FF2B5EF4-FFF2-40B4-BE49-F238E27FC236}">
                <a16:creationId xmlns:a16="http://schemas.microsoft.com/office/drawing/2014/main" id="{038786E0-C4E9-70C5-DE0F-E738B35EAA6A}"/>
              </a:ext>
            </a:extLst>
          </p:cNvPr>
          <p:cNvSpPr/>
          <p:nvPr/>
        </p:nvSpPr>
        <p:spPr>
          <a:xfrm>
            <a:off x="1295997" y="4104000"/>
            <a:ext cx="88920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it-IT"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Come migliorare continuamente la cooperazione tra supervisori e dipendenti? </a:t>
            </a:r>
          </a:p>
        </p:txBody>
      </p:sp>
      <p:sp>
        <p:nvSpPr>
          <p:cNvPr id="2" name="CuadroTexto 1">
            <a:extLst>
              <a:ext uri="{FF2B5EF4-FFF2-40B4-BE49-F238E27FC236}">
                <a16:creationId xmlns:a16="http://schemas.microsoft.com/office/drawing/2014/main" id="{68AA5671-DFEF-B18D-78C0-37BA93703738}"/>
              </a:ext>
            </a:extLst>
          </p:cNvPr>
          <p:cNvSpPr txBox="1"/>
          <p:nvPr/>
        </p:nvSpPr>
        <p:spPr>
          <a:xfrm>
            <a:off x="1296000" y="1548000"/>
            <a:ext cx="15736800" cy="830997"/>
          </a:xfrm>
          <a:prstGeom prst="rect">
            <a:avLst/>
          </a:prstGeom>
          <a:noFill/>
        </p:spPr>
        <p:txBody>
          <a:bodyPr wrap="square" rtlCol="0">
            <a:sp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Tree>
    <p:extLst>
      <p:ext uri="{BB962C8B-B14F-4D97-AF65-F5344CB8AC3E}">
        <p14:creationId xmlns:p14="http://schemas.microsoft.com/office/powerpoint/2010/main" val="15383871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p:cTn id="17" dur="500" fill="hold"/>
                                        <p:tgtEl>
                                          <p:spTgt spid="48"/>
                                        </p:tgtEl>
                                        <p:attrNameLst>
                                          <p:attrName>ppt_w</p:attrName>
                                        </p:attrNameLst>
                                      </p:cBhvr>
                                      <p:tavLst>
                                        <p:tav tm="0">
                                          <p:val>
                                            <p:fltVal val="0"/>
                                          </p:val>
                                        </p:tav>
                                        <p:tav tm="100000">
                                          <p:val>
                                            <p:strVal val="#ppt_w"/>
                                          </p:val>
                                        </p:tav>
                                      </p:tavLst>
                                    </p:anim>
                                    <p:anim calcmode="lin" valueType="num">
                                      <p:cBhvr>
                                        <p:cTn id="18" dur="500" fill="hold"/>
                                        <p:tgtEl>
                                          <p:spTgt spid="48"/>
                                        </p:tgtEl>
                                        <p:attrNameLst>
                                          <p:attrName>ppt_h</p:attrName>
                                        </p:attrNameLst>
                                      </p:cBhvr>
                                      <p:tavLst>
                                        <p:tav tm="0">
                                          <p:val>
                                            <p:fltVal val="0"/>
                                          </p:val>
                                        </p:tav>
                                        <p:tav tm="100000">
                                          <p:val>
                                            <p:strVal val="#ppt_h"/>
                                          </p:val>
                                        </p:tav>
                                      </p:tavLst>
                                    </p:anim>
                                    <p:animEffect transition="in" filter="fade">
                                      <p:cBhvr>
                                        <p:cTn id="19" dur="500"/>
                                        <p:tgtEl>
                                          <p:spTgt spid="4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p:cTn id="24" dur="500" fill="hold"/>
                                        <p:tgtEl>
                                          <p:spTgt spid="38"/>
                                        </p:tgtEl>
                                        <p:attrNameLst>
                                          <p:attrName>ppt_w</p:attrName>
                                        </p:attrNameLst>
                                      </p:cBhvr>
                                      <p:tavLst>
                                        <p:tav tm="0">
                                          <p:val>
                                            <p:fltVal val="0"/>
                                          </p:val>
                                        </p:tav>
                                        <p:tav tm="100000">
                                          <p:val>
                                            <p:strVal val="#ppt_w"/>
                                          </p:val>
                                        </p:tav>
                                      </p:tavLst>
                                    </p:anim>
                                    <p:anim calcmode="lin" valueType="num">
                                      <p:cBhvr>
                                        <p:cTn id="25" dur="500" fill="hold"/>
                                        <p:tgtEl>
                                          <p:spTgt spid="38"/>
                                        </p:tgtEl>
                                        <p:attrNameLst>
                                          <p:attrName>ppt_h</p:attrName>
                                        </p:attrNameLst>
                                      </p:cBhvr>
                                      <p:tavLst>
                                        <p:tav tm="0">
                                          <p:val>
                                            <p:fltVal val="0"/>
                                          </p:val>
                                        </p:tav>
                                        <p:tav tm="100000">
                                          <p:val>
                                            <p:strVal val="#ppt_h"/>
                                          </p:val>
                                        </p:tav>
                                      </p:tavLst>
                                    </p:anim>
                                    <p:animEffect transition="in" filter="fade">
                                      <p:cBhvr>
                                        <p:cTn id="26" dur="500"/>
                                        <p:tgtEl>
                                          <p:spTgt spid="3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p:cTn id="36" dur="500" fill="hold"/>
                                        <p:tgtEl>
                                          <p:spTgt spid="43"/>
                                        </p:tgtEl>
                                        <p:attrNameLst>
                                          <p:attrName>ppt_w</p:attrName>
                                        </p:attrNameLst>
                                      </p:cBhvr>
                                      <p:tavLst>
                                        <p:tav tm="0">
                                          <p:val>
                                            <p:fltVal val="0"/>
                                          </p:val>
                                        </p:tav>
                                        <p:tav tm="100000">
                                          <p:val>
                                            <p:strVal val="#ppt_w"/>
                                          </p:val>
                                        </p:tav>
                                      </p:tavLst>
                                    </p:anim>
                                    <p:anim calcmode="lin" valueType="num">
                                      <p:cBhvr>
                                        <p:cTn id="37" dur="500" fill="hold"/>
                                        <p:tgtEl>
                                          <p:spTgt spid="43"/>
                                        </p:tgtEl>
                                        <p:attrNameLst>
                                          <p:attrName>ppt_h</p:attrName>
                                        </p:attrNameLst>
                                      </p:cBhvr>
                                      <p:tavLst>
                                        <p:tav tm="0">
                                          <p:val>
                                            <p:fltVal val="0"/>
                                          </p:val>
                                        </p:tav>
                                        <p:tav tm="100000">
                                          <p:val>
                                            <p:strVal val="#ppt_h"/>
                                          </p:val>
                                        </p:tav>
                                      </p:tavLst>
                                    </p:anim>
                                    <p:animEffect transition="in" filter="fade">
                                      <p:cBhvr>
                                        <p:cTn id="38" dur="500"/>
                                        <p:tgtEl>
                                          <p:spTgt spid="43"/>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ppt_w</p:attrName>
                                        </p:attrNameLst>
                                      </p:cBhvr>
                                      <p:tavLst>
                                        <p:tav tm="0">
                                          <p:val>
                                            <p:fltVal val="0"/>
                                          </p:val>
                                        </p:tav>
                                        <p:tav tm="100000">
                                          <p:val>
                                            <p:strVal val="#ppt_w"/>
                                          </p:val>
                                        </p:tav>
                                      </p:tavLst>
                                    </p:anim>
                                    <p:anim calcmode="lin" valueType="num">
                                      <p:cBhvr>
                                        <p:cTn id="42" dur="500" fill="hold"/>
                                        <p:tgtEl>
                                          <p:spTgt spid="51"/>
                                        </p:tgtEl>
                                        <p:attrNameLst>
                                          <p:attrName>ppt_h</p:attrName>
                                        </p:attrNameLst>
                                      </p:cBhvr>
                                      <p:tavLst>
                                        <p:tav tm="0">
                                          <p:val>
                                            <p:fltVal val="0"/>
                                          </p:val>
                                        </p:tav>
                                        <p:tav tm="100000">
                                          <p:val>
                                            <p:strVal val="#ppt_h"/>
                                          </p:val>
                                        </p:tav>
                                      </p:tavLst>
                                    </p:anim>
                                    <p:animEffect transition="in" filter="fade">
                                      <p:cBhvr>
                                        <p:cTn id="43" dur="500"/>
                                        <p:tgtEl>
                                          <p:spTgt spid="51"/>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6"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barn(inHorizontal)">
                                      <p:cBhvr>
                                        <p:cTn id="6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1" grpId="0" animBg="1"/>
      <p:bldP spid="53" grpId="0" animBg="1"/>
      <p:bldP spid="46" grpId="0" animBg="1"/>
      <p:bldP spid="38" grpId="0" animBg="1"/>
      <p:bldP spid="43" grpId="0" animBg="1"/>
      <p:bldP spid="44" grpId="0" animBg="1"/>
      <p:bldP spid="16" grpId="0" animBg="1"/>
      <p:bldP spid="1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feld 26">
            <a:extLst>
              <a:ext uri="{FF2B5EF4-FFF2-40B4-BE49-F238E27FC236}">
                <a16:creationId xmlns:a16="http://schemas.microsoft.com/office/drawing/2014/main" id="{8AD88581-48D4-949D-73EB-B6C63A5EE981}"/>
              </a:ext>
            </a:extLst>
          </p:cNvPr>
          <p:cNvSpPr txBox="1"/>
          <p:nvPr/>
        </p:nvSpPr>
        <p:spPr>
          <a:xfrm>
            <a:off x="1368000" y="4859999"/>
            <a:ext cx="3204000" cy="4344999"/>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it-IT" sz="2200" dirty="0">
                <a:latin typeface="Helvetica Neue" panose="020B0604020202020204" charset="0"/>
                <a:ea typeface="Microsoft Sans Serif" panose="020B0604020202020204" pitchFamily="34" charset="0"/>
                <a:cs typeface="Microsoft Sans Serif" panose="020B0604020202020204" pitchFamily="34" charset="0"/>
              </a:rPr>
              <a:t>Principio: imparare facendo</a:t>
            </a:r>
          </a:p>
          <a:p>
            <a:pPr marL="342900" indent="-342900">
              <a:spcAft>
                <a:spcPts val="600"/>
              </a:spcAft>
              <a:buFont typeface="Wingdings" panose="05000000000000000000" pitchFamily="2" charset="2"/>
              <a:buChar char="Ø"/>
            </a:pPr>
            <a:r>
              <a:rPr lang="it-IT" sz="2200" dirty="0">
                <a:latin typeface="Helvetica Neue" panose="020B0604020202020204" charset="0"/>
                <a:ea typeface="Microsoft Sans Serif" panose="020B0604020202020204" pitchFamily="34" charset="0"/>
                <a:cs typeface="Microsoft Sans Serif" panose="020B0604020202020204" pitchFamily="34" charset="0"/>
              </a:rPr>
              <a:t>Il trasferimento dell'apprendimento può essere osservato direttamente dall'istruttore</a:t>
            </a:r>
          </a:p>
          <a:p>
            <a:pPr marL="342900" indent="-342900">
              <a:spcAft>
                <a:spcPts val="600"/>
              </a:spcAft>
              <a:buFont typeface="Wingdings" panose="05000000000000000000" pitchFamily="2" charset="2"/>
              <a:buChar char="Ø"/>
            </a:pPr>
            <a:r>
              <a:rPr lang="it-IT" sz="2200" dirty="0">
                <a:latin typeface="Helvetica Neue" panose="020B0604020202020204" charset="0"/>
                <a:ea typeface="Microsoft Sans Serif" panose="020B0604020202020204" pitchFamily="34" charset="0"/>
                <a:cs typeface="Microsoft Sans Serif" panose="020B0604020202020204" pitchFamily="34" charset="0"/>
              </a:rPr>
              <a:t>Effetto correttivo o di conferma immediato sullo studente</a:t>
            </a:r>
          </a:p>
        </p:txBody>
      </p:sp>
      <p:sp>
        <p:nvSpPr>
          <p:cNvPr id="30" name="Textfeld 29">
            <a:extLst>
              <a:ext uri="{FF2B5EF4-FFF2-40B4-BE49-F238E27FC236}">
                <a16:creationId xmlns:a16="http://schemas.microsoft.com/office/drawing/2014/main" id="{15A21C08-ACD2-54CF-85E1-8D00A56FD05F}"/>
              </a:ext>
            </a:extLst>
          </p:cNvPr>
          <p:cNvSpPr txBox="1"/>
          <p:nvPr/>
        </p:nvSpPr>
        <p:spPr>
          <a:xfrm>
            <a:off x="4752000" y="4860000"/>
            <a:ext cx="2880000" cy="4344998"/>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it-IT" sz="2200">
                <a:latin typeface="Helvetica Neue" panose="020B0604020202020204" charset="0"/>
                <a:ea typeface="Microsoft Sans Serif" panose="020B0604020202020204" pitchFamily="34" charset="0"/>
                <a:cs typeface="Microsoft Sans Serif" panose="020B0604020202020204" pitchFamily="34" charset="0"/>
              </a:rPr>
              <a:t>Feedback fornito a livello personale</a:t>
            </a:r>
          </a:p>
          <a:p>
            <a:pPr marL="342900" indent="-342900">
              <a:spcAft>
                <a:spcPts val="600"/>
              </a:spcAft>
              <a:buFont typeface="Wingdings" panose="05000000000000000000" pitchFamily="2" charset="2"/>
              <a:buChar char="Ø"/>
            </a:pPr>
            <a:r>
              <a:rPr lang="it-IT" sz="2200">
                <a:latin typeface="Helvetica Neue" panose="020B0604020202020204" charset="0"/>
                <a:ea typeface="Microsoft Sans Serif" panose="020B0604020202020204" pitchFamily="34" charset="0"/>
                <a:cs typeface="Microsoft Sans Serif" panose="020B0604020202020204" pitchFamily="34" charset="0"/>
              </a:rPr>
              <a:t>Sempre positivo</a:t>
            </a:r>
          </a:p>
        </p:txBody>
      </p:sp>
      <p:sp>
        <p:nvSpPr>
          <p:cNvPr id="31" name="Textfeld 30">
            <a:extLst>
              <a:ext uri="{FF2B5EF4-FFF2-40B4-BE49-F238E27FC236}">
                <a16:creationId xmlns:a16="http://schemas.microsoft.com/office/drawing/2014/main" id="{F0170EB3-48FE-90B1-424D-59B257D0D96A}"/>
              </a:ext>
            </a:extLst>
          </p:cNvPr>
          <p:cNvSpPr txBox="1"/>
          <p:nvPr/>
        </p:nvSpPr>
        <p:spPr>
          <a:xfrm>
            <a:off x="7848000" y="4860000"/>
            <a:ext cx="2952000" cy="4344998"/>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it-IT" sz="2200">
                <a:latin typeface="Helvetica Neue" panose="020B0604020202020204" charset="0"/>
                <a:ea typeface="Microsoft Sans Serif" panose="020B0604020202020204" pitchFamily="34" charset="0"/>
                <a:cs typeface="Microsoft Sans Serif" panose="020B0604020202020204" pitchFamily="34" charset="0"/>
              </a:rPr>
              <a:t>Raccomandazione per l'azione o il pensiero</a:t>
            </a:r>
          </a:p>
          <a:p>
            <a:pPr marL="342900" indent="-342900">
              <a:spcAft>
                <a:spcPts val="600"/>
              </a:spcAft>
              <a:buFont typeface="Wingdings" panose="05000000000000000000" pitchFamily="2" charset="2"/>
              <a:buChar char="Ø"/>
            </a:pPr>
            <a:r>
              <a:rPr lang="it-IT" sz="2200">
                <a:latin typeface="Helvetica Neue" panose="020B0604020202020204" charset="0"/>
                <a:ea typeface="Microsoft Sans Serif" panose="020B0604020202020204" pitchFamily="34" charset="0"/>
                <a:cs typeface="Microsoft Sans Serif" panose="020B0604020202020204" pitchFamily="34" charset="0"/>
              </a:rPr>
              <a:t>Fortemente influenzato soggettivamente</a:t>
            </a:r>
          </a:p>
        </p:txBody>
      </p:sp>
      <p:sp>
        <p:nvSpPr>
          <p:cNvPr id="32" name="Textfeld 31">
            <a:extLst>
              <a:ext uri="{FF2B5EF4-FFF2-40B4-BE49-F238E27FC236}">
                <a16:creationId xmlns:a16="http://schemas.microsoft.com/office/drawing/2014/main" id="{A8BAF8A0-9E37-6DB8-9A6A-171A89A1B7BC}"/>
              </a:ext>
            </a:extLst>
          </p:cNvPr>
          <p:cNvSpPr txBox="1"/>
          <p:nvPr/>
        </p:nvSpPr>
        <p:spPr>
          <a:xfrm>
            <a:off x="11016000" y="4860000"/>
            <a:ext cx="2952000" cy="4344998"/>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it-IT" sz="2200" dirty="0">
                <a:latin typeface="Helvetica Neue" panose="020B0604020202020204" charset="0"/>
                <a:ea typeface="Microsoft Sans Serif" panose="020B0604020202020204" pitchFamily="34" charset="0"/>
                <a:cs typeface="Microsoft Sans Serif" panose="020B0604020202020204" pitchFamily="34" charset="0"/>
              </a:rPr>
              <a:t>Offerta di un feedback, in cui sviluppi la tua soluzione adatta a te stesso tramite domande e struttura</a:t>
            </a:r>
          </a:p>
          <a:p>
            <a:pPr>
              <a:spcAft>
                <a:spcPts val="600"/>
              </a:spcAft>
            </a:pPr>
            <a:endParaRPr lang="it-IT"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3" name="Textfeld 32">
            <a:extLst>
              <a:ext uri="{FF2B5EF4-FFF2-40B4-BE49-F238E27FC236}">
                <a16:creationId xmlns:a16="http://schemas.microsoft.com/office/drawing/2014/main" id="{FC807C67-F61F-F36E-DE56-7A4020624DCC}"/>
              </a:ext>
            </a:extLst>
          </p:cNvPr>
          <p:cNvSpPr txBox="1"/>
          <p:nvPr/>
        </p:nvSpPr>
        <p:spPr>
          <a:xfrm>
            <a:off x="14184000" y="4860000"/>
            <a:ext cx="2952000" cy="4344998"/>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it-IT" sz="2200">
                <a:latin typeface="Helvetica Neue" panose="020B0604020202020204" charset="0"/>
                <a:ea typeface="Microsoft Sans Serif" panose="020B0604020202020204" pitchFamily="34" charset="0"/>
                <a:cs typeface="Microsoft Sans Serif" panose="020B0604020202020204" pitchFamily="34" charset="0"/>
              </a:rPr>
              <a:t>Più legati al livello di lavoro</a:t>
            </a:r>
          </a:p>
          <a:p>
            <a:pPr marL="342900" indent="-342900">
              <a:spcAft>
                <a:spcPts val="600"/>
              </a:spcAft>
              <a:buFont typeface="Wingdings" panose="05000000000000000000" pitchFamily="2" charset="2"/>
              <a:buChar char="Ø"/>
            </a:pPr>
            <a:r>
              <a:rPr lang="it-IT" sz="2200">
                <a:latin typeface="Helvetica Neue" panose="020B0604020202020204" charset="0"/>
                <a:ea typeface="Microsoft Sans Serif" panose="020B0604020202020204" pitchFamily="34" charset="0"/>
                <a:cs typeface="Microsoft Sans Serif" panose="020B0604020202020204" pitchFamily="34" charset="0"/>
              </a:rPr>
              <a:t>Verifica del risultato del lavoro: gli obiettivi previsti sono stati raggiunti o no? </a:t>
            </a:r>
          </a:p>
          <a:p>
            <a:pPr marL="342900" indent="-342900">
              <a:spcAft>
                <a:spcPts val="600"/>
              </a:spcAft>
              <a:buFont typeface="Wingdings" panose="05000000000000000000" pitchFamily="2" charset="2"/>
              <a:buChar char="Ø"/>
            </a:pPr>
            <a:endParaRPr lang="it-IT" sz="220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5</a:t>
            </a:r>
          </a:p>
        </p:txBody>
      </p:sp>
      <p:sp>
        <p:nvSpPr>
          <p:cNvPr id="9" name="Textfeld 8">
            <a:extLst>
              <a:ext uri="{FF2B5EF4-FFF2-40B4-BE49-F238E27FC236}">
                <a16:creationId xmlns:a16="http://schemas.microsoft.com/office/drawing/2014/main" id="{BF7C47D6-6F4A-2EE7-5515-01993D4A4A33}"/>
              </a:ext>
            </a:extLst>
          </p:cNvPr>
          <p:cNvSpPr txBox="1"/>
          <p:nvPr/>
        </p:nvSpPr>
        <p:spPr>
          <a:xfrm>
            <a:off x="1296000" y="3384000"/>
            <a:ext cx="6248400" cy="830997"/>
          </a:xfrm>
          <a:prstGeom prst="rect">
            <a:avLst/>
          </a:prstGeom>
          <a:noFill/>
        </p:spPr>
        <p:txBody>
          <a:bodyPr wrap="square">
            <a:spAutoFit/>
          </a:bodyPr>
          <a:lstStyle/>
          <a:p>
            <a:r>
              <a:rPr lang="it-IT" sz="2400" b="1">
                <a:latin typeface="Helvetica Neue" panose="020B0604020202020204" charset="0"/>
                <a:ea typeface="Microsoft Sans Serif" panose="020B0604020202020204" pitchFamily="34" charset="0"/>
                <a:cs typeface="Microsoft Sans Serif" panose="020B0604020202020204" pitchFamily="34" charset="0"/>
                <a:sym typeface="Calibri"/>
              </a:rPr>
              <a:t>Tipi di feedback utili</a:t>
            </a:r>
          </a:p>
          <a:p>
            <a:endParaRPr lang="it-IT" sz="2400" b="1">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7" name="Rechteck: abgerundete Ecken 6">
            <a:extLst>
              <a:ext uri="{FF2B5EF4-FFF2-40B4-BE49-F238E27FC236}">
                <a16:creationId xmlns:a16="http://schemas.microsoft.com/office/drawing/2014/main" id="{5CE01968-81ED-84D7-36D2-6A9AE094D06B}"/>
              </a:ext>
            </a:extLst>
          </p:cNvPr>
          <p:cNvSpPr/>
          <p:nvPr/>
        </p:nvSpPr>
        <p:spPr>
          <a:xfrm>
            <a:off x="1332000" y="4104000"/>
            <a:ext cx="320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it-IT" sz="2400">
                <a:latin typeface="Helvetica Neue" panose="020B0604020202020204" charset="0"/>
                <a:ea typeface="Microsoft Sans Serif" panose="020B0604020202020204" pitchFamily="34" charset="0"/>
                <a:cs typeface="Microsoft Sans Serif" panose="020B0604020202020204" pitchFamily="34" charset="0"/>
              </a:rPr>
              <a:t>Formazione sul posto di lavoro</a:t>
            </a:r>
          </a:p>
        </p:txBody>
      </p:sp>
      <p:sp>
        <p:nvSpPr>
          <p:cNvPr id="17" name="Rechteck: abgerundete Ecken 16">
            <a:extLst>
              <a:ext uri="{FF2B5EF4-FFF2-40B4-BE49-F238E27FC236}">
                <a16:creationId xmlns:a16="http://schemas.microsoft.com/office/drawing/2014/main" id="{8029396A-39C9-A437-11F0-8DF7914917FD}"/>
              </a:ext>
            </a:extLst>
          </p:cNvPr>
          <p:cNvSpPr/>
          <p:nvPr/>
        </p:nvSpPr>
        <p:spPr>
          <a:xfrm>
            <a:off x="4644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algn="ctr" defTabSz="1111250">
              <a:lnSpc>
                <a:spcPct val="90000"/>
              </a:lnSpc>
              <a:spcBef>
                <a:spcPct val="0"/>
              </a:spcBef>
              <a:spcAft>
                <a:spcPct val="35000"/>
              </a:spcAft>
            </a:pPr>
            <a:r>
              <a:rPr lang="it-IT" sz="2400">
                <a:latin typeface="Helvetica Neue" panose="020B0604020202020204" charset="0"/>
                <a:ea typeface="Microsoft Sans Serif" panose="020B0604020202020204" pitchFamily="34" charset="0"/>
                <a:cs typeface="Microsoft Sans Serif" panose="020B0604020202020204" pitchFamily="34" charset="0"/>
              </a:rPr>
              <a:t>Feedback di apprezzamento</a:t>
            </a:r>
          </a:p>
        </p:txBody>
      </p:sp>
      <p:sp>
        <p:nvSpPr>
          <p:cNvPr id="22" name="Rechteck: abgerundete Ecken 21">
            <a:extLst>
              <a:ext uri="{FF2B5EF4-FFF2-40B4-BE49-F238E27FC236}">
                <a16:creationId xmlns:a16="http://schemas.microsoft.com/office/drawing/2014/main" id="{0975102C-1DEA-3054-A39F-2D03285CC678}"/>
              </a:ext>
            </a:extLst>
          </p:cNvPr>
          <p:cNvSpPr/>
          <p:nvPr/>
        </p:nvSpPr>
        <p:spPr>
          <a:xfrm>
            <a:off x="7812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indent="0" algn="ctr" defTabSz="1111250">
              <a:lnSpc>
                <a:spcPct val="90000"/>
              </a:lnSpc>
              <a:spcBef>
                <a:spcPct val="0"/>
              </a:spcBef>
              <a:spcAft>
                <a:spcPct val="35000"/>
              </a:spcAft>
              <a:buNone/>
            </a:pPr>
            <a:r>
              <a:rPr lang="it-IT" sz="2400">
                <a:latin typeface="Helvetica Neue" panose="020B0604020202020204" charset="0"/>
                <a:ea typeface="Microsoft Sans Serif" panose="020B0604020202020204" pitchFamily="34" charset="0"/>
                <a:cs typeface="Microsoft Sans Serif" panose="020B0604020202020204" pitchFamily="34" charset="0"/>
              </a:rPr>
              <a:t>Consiglio</a:t>
            </a:r>
          </a:p>
        </p:txBody>
      </p:sp>
      <p:sp>
        <p:nvSpPr>
          <p:cNvPr id="23" name="Rechteck: abgerundete Ecken 22">
            <a:extLst>
              <a:ext uri="{FF2B5EF4-FFF2-40B4-BE49-F238E27FC236}">
                <a16:creationId xmlns:a16="http://schemas.microsoft.com/office/drawing/2014/main" id="{4CBEBC28-5138-1A37-5C0C-44B73C8B1A32}"/>
              </a:ext>
            </a:extLst>
          </p:cNvPr>
          <p:cNvSpPr/>
          <p:nvPr/>
        </p:nvSpPr>
        <p:spPr>
          <a:xfrm>
            <a:off x="10980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algn="ctr" defTabSz="1111250">
              <a:lnSpc>
                <a:spcPct val="90000"/>
              </a:lnSpc>
              <a:spcBef>
                <a:spcPct val="0"/>
              </a:spcBef>
              <a:spcAft>
                <a:spcPct val="35000"/>
              </a:spcAft>
            </a:pPr>
            <a:r>
              <a:rPr lang="it-IT" sz="2400">
                <a:latin typeface="Helvetica Neue" panose="020B0604020202020204" charset="0"/>
                <a:ea typeface="Microsoft Sans Serif" panose="020B0604020202020204" pitchFamily="34" charset="0"/>
                <a:cs typeface="Microsoft Sans Serif" panose="020B0604020202020204" pitchFamily="34" charset="0"/>
              </a:rPr>
              <a:t>Feedback come coaching</a:t>
            </a:r>
          </a:p>
        </p:txBody>
      </p:sp>
      <p:sp>
        <p:nvSpPr>
          <p:cNvPr id="24" name="Rechteck: abgerundete Ecken 23">
            <a:extLst>
              <a:ext uri="{FF2B5EF4-FFF2-40B4-BE49-F238E27FC236}">
                <a16:creationId xmlns:a16="http://schemas.microsoft.com/office/drawing/2014/main" id="{3651EFD2-977E-7EBC-3FCA-6F6C870582BB}"/>
              </a:ext>
            </a:extLst>
          </p:cNvPr>
          <p:cNvSpPr/>
          <p:nvPr/>
        </p:nvSpPr>
        <p:spPr>
          <a:xfrm>
            <a:off x="14148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indent="0" algn="ctr" defTabSz="1111250">
              <a:lnSpc>
                <a:spcPct val="90000"/>
              </a:lnSpc>
              <a:spcBef>
                <a:spcPct val="0"/>
              </a:spcBef>
              <a:spcAft>
                <a:spcPct val="35000"/>
              </a:spcAft>
              <a:buNone/>
            </a:pPr>
            <a:r>
              <a:rPr lang="it-IT" sz="2400">
                <a:latin typeface="Helvetica Neue" panose="020B0604020202020204" charset="0"/>
                <a:ea typeface="Microsoft Sans Serif" panose="020B0604020202020204" pitchFamily="34" charset="0"/>
                <a:cs typeface="Microsoft Sans Serif" panose="020B0604020202020204" pitchFamily="34" charset="0"/>
              </a:rPr>
              <a:t>Valutazione</a:t>
            </a:r>
          </a:p>
        </p:txBody>
      </p:sp>
      <p:sp>
        <p:nvSpPr>
          <p:cNvPr id="2" name="CuadroTexto 1">
            <a:extLst>
              <a:ext uri="{FF2B5EF4-FFF2-40B4-BE49-F238E27FC236}">
                <a16:creationId xmlns:a16="http://schemas.microsoft.com/office/drawing/2014/main" id="{FACDAF6D-3847-8225-76AF-F38226BAF021}"/>
              </a:ext>
            </a:extLst>
          </p:cNvPr>
          <p:cNvSpPr txBox="1"/>
          <p:nvPr/>
        </p:nvSpPr>
        <p:spPr>
          <a:xfrm>
            <a:off x="1296000" y="1548000"/>
            <a:ext cx="15736800" cy="830997"/>
          </a:xfrm>
          <a:prstGeom prst="rect">
            <a:avLst/>
          </a:prstGeom>
          <a:noFill/>
        </p:spPr>
        <p:txBody>
          <a:bodyPr wrap="square" rtlCol="0">
            <a:spAutoFit/>
          </a:bodyPr>
          <a:lstStyle/>
          <a:p>
            <a:r>
              <a:rPr lang="it-IT"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3" name="CuadroTexto 2">
            <a:extLst>
              <a:ext uri="{FF2B5EF4-FFF2-40B4-BE49-F238E27FC236}">
                <a16:creationId xmlns:a16="http://schemas.microsoft.com/office/drawing/2014/main" id="{44804669-476E-3151-A878-BEE93FC97C6B}"/>
              </a:ext>
            </a:extLst>
          </p:cNvPr>
          <p:cNvSpPr txBox="1"/>
          <p:nvPr/>
        </p:nvSpPr>
        <p:spPr>
          <a:xfrm>
            <a:off x="1295400" y="2304000"/>
            <a:ext cx="10210800" cy="523220"/>
          </a:xfrm>
          <a:prstGeom prst="rect">
            <a:avLst/>
          </a:prstGeom>
          <a:noFill/>
        </p:spPr>
        <p:txBody>
          <a:bodyPr wrap="square" rtlCol="0">
            <a:spAutoFit/>
          </a:bodyPr>
          <a:lstStyle/>
          <a:p>
            <a:r>
              <a:rPr lang="it-IT"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Cultura del feedback</a:t>
            </a:r>
          </a:p>
        </p:txBody>
      </p:sp>
    </p:spTree>
    <p:extLst>
      <p:ext uri="{BB962C8B-B14F-4D97-AF65-F5344CB8AC3E}">
        <p14:creationId xmlns:p14="http://schemas.microsoft.com/office/powerpoint/2010/main" val="142528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250"/>
                                        <p:tgtEl>
                                          <p:spTgt spid="27"/>
                                        </p:tgtEl>
                                      </p:cBhvr>
                                    </p:animEffect>
                                    <p:anim calcmode="lin" valueType="num">
                                      <p:cBhvr>
                                        <p:cTn id="12" dur="250" fill="hold"/>
                                        <p:tgtEl>
                                          <p:spTgt spid="27"/>
                                        </p:tgtEl>
                                        <p:attrNameLst>
                                          <p:attrName>ppt_x</p:attrName>
                                        </p:attrNameLst>
                                      </p:cBhvr>
                                      <p:tavLst>
                                        <p:tav tm="0">
                                          <p:val>
                                            <p:strVal val="#ppt_x"/>
                                          </p:val>
                                        </p:tav>
                                        <p:tav tm="100000">
                                          <p:val>
                                            <p:strVal val="#ppt_x"/>
                                          </p:val>
                                        </p:tav>
                                      </p:tavLst>
                                    </p:anim>
                                    <p:anim calcmode="lin" valueType="num">
                                      <p:cBhvr>
                                        <p:cTn id="13" dur="25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checkerboard(across)">
                                      <p:cBhvr>
                                        <p:cTn id="18" dur="500"/>
                                        <p:tgtEl>
                                          <p:spTgt spid="17"/>
                                        </p:tgtEl>
                                      </p:cBhvr>
                                    </p:animEffect>
                                  </p:childTnLst>
                                </p:cTn>
                              </p:par>
                            </p:childTnLst>
                          </p:cTn>
                        </p:par>
                        <p:par>
                          <p:cTn id="19" fill="hold">
                            <p:stCondLst>
                              <p:cond delay="500"/>
                            </p:stCondLst>
                            <p:childTnLst>
                              <p:par>
                                <p:cTn id="20" presetID="4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250"/>
                                        <p:tgtEl>
                                          <p:spTgt spid="30"/>
                                        </p:tgtEl>
                                      </p:cBhvr>
                                    </p:animEffect>
                                    <p:anim calcmode="lin" valueType="num">
                                      <p:cBhvr>
                                        <p:cTn id="23" dur="250" fill="hold"/>
                                        <p:tgtEl>
                                          <p:spTgt spid="30"/>
                                        </p:tgtEl>
                                        <p:attrNameLst>
                                          <p:attrName>ppt_x</p:attrName>
                                        </p:attrNameLst>
                                      </p:cBhvr>
                                      <p:tavLst>
                                        <p:tav tm="0">
                                          <p:val>
                                            <p:strVal val="#ppt_x"/>
                                          </p:val>
                                        </p:tav>
                                        <p:tav tm="100000">
                                          <p:val>
                                            <p:strVal val="#ppt_x"/>
                                          </p:val>
                                        </p:tav>
                                      </p:tavLst>
                                    </p:anim>
                                    <p:anim calcmode="lin" valueType="num">
                                      <p:cBhvr>
                                        <p:cTn id="24" dur="25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checkerboard(across)">
                                      <p:cBhvr>
                                        <p:cTn id="29" dur="500"/>
                                        <p:tgtEl>
                                          <p:spTgt spid="22"/>
                                        </p:tgtEl>
                                      </p:cBhvr>
                                    </p:animEffect>
                                  </p:childTnLst>
                                </p:cTn>
                              </p:par>
                            </p:childTnLst>
                          </p:cTn>
                        </p:par>
                        <p:par>
                          <p:cTn id="30" fill="hold">
                            <p:stCondLst>
                              <p:cond delay="500"/>
                            </p:stCondLst>
                            <p:childTnLst>
                              <p:par>
                                <p:cTn id="31" presetID="4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250"/>
                                        <p:tgtEl>
                                          <p:spTgt spid="31"/>
                                        </p:tgtEl>
                                      </p:cBhvr>
                                    </p:animEffect>
                                    <p:anim calcmode="lin" valueType="num">
                                      <p:cBhvr>
                                        <p:cTn id="34" dur="250" fill="hold"/>
                                        <p:tgtEl>
                                          <p:spTgt spid="31"/>
                                        </p:tgtEl>
                                        <p:attrNameLst>
                                          <p:attrName>ppt_x</p:attrName>
                                        </p:attrNameLst>
                                      </p:cBhvr>
                                      <p:tavLst>
                                        <p:tav tm="0">
                                          <p:val>
                                            <p:strVal val="#ppt_x"/>
                                          </p:val>
                                        </p:tav>
                                        <p:tav tm="100000">
                                          <p:val>
                                            <p:strVal val="#ppt_x"/>
                                          </p:val>
                                        </p:tav>
                                      </p:tavLst>
                                    </p:anim>
                                    <p:anim calcmode="lin" valueType="num">
                                      <p:cBhvr>
                                        <p:cTn id="35" dur="25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checkerboard(across)">
                                      <p:cBhvr>
                                        <p:cTn id="40" dur="500"/>
                                        <p:tgtEl>
                                          <p:spTgt spid="23"/>
                                        </p:tgtEl>
                                      </p:cBhvr>
                                    </p:animEffect>
                                  </p:childTnLst>
                                </p:cTn>
                              </p:par>
                            </p:childTnLst>
                          </p:cTn>
                        </p:par>
                        <p:par>
                          <p:cTn id="41" fill="hold">
                            <p:stCondLst>
                              <p:cond delay="500"/>
                            </p:stCondLst>
                            <p:childTnLst>
                              <p:par>
                                <p:cTn id="42" presetID="47" presetClass="entr" presetSubtype="0"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250"/>
                                        <p:tgtEl>
                                          <p:spTgt spid="32"/>
                                        </p:tgtEl>
                                      </p:cBhvr>
                                    </p:animEffect>
                                    <p:anim calcmode="lin" valueType="num">
                                      <p:cBhvr>
                                        <p:cTn id="45" dur="250" fill="hold"/>
                                        <p:tgtEl>
                                          <p:spTgt spid="32"/>
                                        </p:tgtEl>
                                        <p:attrNameLst>
                                          <p:attrName>ppt_x</p:attrName>
                                        </p:attrNameLst>
                                      </p:cBhvr>
                                      <p:tavLst>
                                        <p:tav tm="0">
                                          <p:val>
                                            <p:strVal val="#ppt_x"/>
                                          </p:val>
                                        </p:tav>
                                        <p:tav tm="100000">
                                          <p:val>
                                            <p:strVal val="#ppt_x"/>
                                          </p:val>
                                        </p:tav>
                                      </p:tavLst>
                                    </p:anim>
                                    <p:anim calcmode="lin" valueType="num">
                                      <p:cBhvr>
                                        <p:cTn id="46" dur="25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checkerboard(across)">
                                      <p:cBhvr>
                                        <p:cTn id="51" dur="500"/>
                                        <p:tgtEl>
                                          <p:spTgt spid="24"/>
                                        </p:tgtEl>
                                      </p:cBhvr>
                                    </p:animEffect>
                                  </p:childTnLst>
                                </p:cTn>
                              </p:par>
                            </p:childTnLst>
                          </p:cTn>
                        </p:par>
                        <p:par>
                          <p:cTn id="52" fill="hold">
                            <p:stCondLst>
                              <p:cond delay="500"/>
                            </p:stCondLst>
                            <p:childTnLst>
                              <p:par>
                                <p:cTn id="53" presetID="47" presetClass="entr" presetSubtype="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250"/>
                                        <p:tgtEl>
                                          <p:spTgt spid="33"/>
                                        </p:tgtEl>
                                      </p:cBhvr>
                                    </p:animEffect>
                                    <p:anim calcmode="lin" valueType="num">
                                      <p:cBhvr>
                                        <p:cTn id="56" dur="250" fill="hold"/>
                                        <p:tgtEl>
                                          <p:spTgt spid="33"/>
                                        </p:tgtEl>
                                        <p:attrNameLst>
                                          <p:attrName>ppt_x</p:attrName>
                                        </p:attrNameLst>
                                      </p:cBhvr>
                                      <p:tavLst>
                                        <p:tav tm="0">
                                          <p:val>
                                            <p:strVal val="#ppt_x"/>
                                          </p:val>
                                        </p:tav>
                                        <p:tav tm="100000">
                                          <p:val>
                                            <p:strVal val="#ppt_x"/>
                                          </p:val>
                                        </p:tav>
                                      </p:tavLst>
                                    </p:anim>
                                    <p:anim calcmode="lin" valueType="num">
                                      <p:cBhvr>
                                        <p:cTn id="57" dur="25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1" grpId="0" animBg="1"/>
      <p:bldP spid="32" grpId="0" animBg="1"/>
      <p:bldP spid="33" grpId="0" animBg="1"/>
      <p:bldP spid="7" grpId="0" animBg="1"/>
      <p:bldP spid="17" grpId="0" animBg="1"/>
      <p:bldP spid="22" grpId="0" animBg="1"/>
      <p:bldP spid="23"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5400" y="8915280"/>
            <a:ext cx="1676400" cy="276999"/>
          </a:xfrm>
          <a:prstGeom prst="rect">
            <a:avLst/>
          </a:prstGeom>
          <a:noFill/>
        </p:spPr>
        <p:txBody>
          <a:bodyPr wrap="square" rtlCol="0">
            <a:spAutoFit/>
          </a:bodyPr>
          <a:lstStyle/>
          <a:p>
            <a:r>
              <a:rPr lang="es-ES" sz="1200" dirty="0">
                <a:latin typeface="Helvetica Neue" panose="020B0604020202020204" charset="0"/>
                <a:ea typeface="Microsoft Sans Serif" panose="020B0604020202020204" pitchFamily="34" charset="0"/>
                <a:cs typeface="Microsoft Sans Serif" panose="020B0604020202020204" pitchFamily="34" charset="0"/>
              </a:rPr>
              <a:t>Source no.: 19</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5400" y="2958784"/>
            <a:ext cx="9676800" cy="1200329"/>
          </a:xfrm>
          <a:prstGeom prst="rect">
            <a:avLst/>
          </a:prstGeom>
          <a:noFill/>
        </p:spPr>
        <p:txBody>
          <a:bodyPr wrap="square">
            <a:sp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sym typeface="Calibri"/>
              </a:rPr>
              <a:t>Le «regole d’oro» per il feedback: una lista di controllo</a:t>
            </a:r>
          </a:p>
          <a:p>
            <a:endParaRPr lang="it-IT" sz="2400" b="1" dirty="0">
              <a:latin typeface="Helvetica Neue" panose="020B0604020202020204" charset="0"/>
              <a:ea typeface="Microsoft Sans Serif" panose="020B0604020202020204" pitchFamily="34" charset="0"/>
              <a:cs typeface="Microsoft Sans Serif" panose="020B0604020202020204" pitchFamily="34" charset="0"/>
              <a:sym typeface="Calibri"/>
            </a:endParaRPr>
          </a:p>
          <a:p>
            <a:endParaRPr lang="it-IT" sz="2400" b="1"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2" name="Textfeld 1">
            <a:extLst>
              <a:ext uri="{FF2B5EF4-FFF2-40B4-BE49-F238E27FC236}">
                <a16:creationId xmlns:a16="http://schemas.microsoft.com/office/drawing/2014/main" id="{04859A7C-CCD7-3DF0-9442-CD0AE9365E79}"/>
              </a:ext>
            </a:extLst>
          </p:cNvPr>
          <p:cNvSpPr txBox="1"/>
          <p:nvPr/>
        </p:nvSpPr>
        <p:spPr>
          <a:xfrm>
            <a:off x="1323474" y="3483000"/>
            <a:ext cx="15973926" cy="5432280"/>
          </a:xfrm>
          <a:prstGeom prst="flowChartProcess">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0" lvl="0">
              <a:spcBef>
                <a:spcPts val="0"/>
              </a:spcBef>
              <a:spcAft>
                <a:spcPts val="0"/>
              </a:spcAft>
              <a:buClr>
                <a:schemeClr val="dk1"/>
              </a:buClr>
              <a:buSzPts val="2500"/>
            </a:pPr>
            <a:endParaRPr lang="en-US" sz="6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3" name="Tabelle 2">
            <a:extLst>
              <a:ext uri="{FF2B5EF4-FFF2-40B4-BE49-F238E27FC236}">
                <a16:creationId xmlns:a16="http://schemas.microsoft.com/office/drawing/2014/main" id="{7A44C606-AA00-A4EF-9230-40EA6830C0A3}"/>
              </a:ext>
            </a:extLst>
          </p:cNvPr>
          <p:cNvGraphicFramePr>
            <a:graphicFrameLocks noGrp="1"/>
          </p:cNvGraphicFramePr>
          <p:nvPr>
            <p:extLst>
              <p:ext uri="{D42A27DB-BD31-4B8C-83A1-F6EECF244321}">
                <p14:modId xmlns:p14="http://schemas.microsoft.com/office/powerpoint/2010/main" val="3053115783"/>
              </p:ext>
            </p:extLst>
          </p:nvPr>
        </p:nvGraphicFramePr>
        <p:xfrm>
          <a:off x="1435737" y="3607800"/>
          <a:ext cx="7998662" cy="5094761"/>
        </p:xfrm>
        <a:graphic>
          <a:graphicData uri="http://schemas.openxmlformats.org/drawingml/2006/table">
            <a:tbl>
              <a:tblPr firstRow="1" bandRow="1">
                <a:tableStyleId>{5940675A-B579-460E-94D1-54222C63F5DA}</a:tableStyleId>
              </a:tblPr>
              <a:tblGrid>
                <a:gridCol w="7344000">
                  <a:extLst>
                    <a:ext uri="{9D8B030D-6E8A-4147-A177-3AD203B41FA5}">
                      <a16:colId xmlns:a16="http://schemas.microsoft.com/office/drawing/2014/main" val="2999859746"/>
                    </a:ext>
                  </a:extLst>
                </a:gridCol>
                <a:gridCol w="654662">
                  <a:extLst>
                    <a:ext uri="{9D8B030D-6E8A-4147-A177-3AD203B41FA5}">
                      <a16:colId xmlns:a16="http://schemas.microsoft.com/office/drawing/2014/main" val="1624694228"/>
                    </a:ext>
                  </a:extLst>
                </a:gridCol>
              </a:tblGrid>
              <a:tr h="787301">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Dai un feedback quando l'altro può sentirlo. </a:t>
                      </a:r>
                    </a:p>
                    <a:p>
                      <a:pPr marL="0" marR="0" lvl="0" indent="0" algn="l" rtl="0">
                        <a:spcBef>
                          <a:spcPts val="0"/>
                        </a:spcBef>
                        <a:spcAft>
                          <a:spcPts val="0"/>
                        </a:spcAft>
                        <a:buClr>
                          <a:schemeClr val="dk1"/>
                        </a:buClr>
                        <a:buSzPts val="2500"/>
                        <a:buFont typeface="Wingdings" panose="05000000000000000000" pitchFamily="2" charset="2"/>
                        <a:buNone/>
                      </a:pPr>
                      <a:endParaRPr lang="it-IT" sz="22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950069"/>
                  </a:ext>
                </a:extLst>
              </a:tr>
              <a:tr h="787301">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Il tuo feedback dovrebbe essere il più dettagliato e specifico possibile.</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428396"/>
                  </a:ext>
                </a:extLst>
              </a:tr>
              <a:tr h="1111361">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Condividi le tue percezioni come percezioni, le tue supposizioni come supposizioni e i tuoi sentimenti come sentimenti.</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669649"/>
                  </a:ext>
                </a:extLst>
              </a:tr>
              <a:tr h="610541">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Il tuo feedback non dovrebbe analizzare l'altra persona.</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6128810"/>
                  </a:ext>
                </a:extLst>
              </a:tr>
              <a:tr h="1052441">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Il tuo feedback dovrebbe includere sentimenti e percezioni positive. </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5494031"/>
                  </a:ext>
                </a:extLst>
              </a:tr>
              <a:tr h="610541">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noProof="0" dirty="0">
                          <a:solidFill>
                            <a:schemeClr val="bg1"/>
                          </a:solidFill>
                          <a:latin typeface="Helvetica Neue" panose="020B0604020202020204" charset="0"/>
                          <a:ea typeface="Calibri"/>
                          <a:cs typeface="Calibri"/>
                          <a:sym typeface="Calibri"/>
                        </a:rPr>
                        <a:t>Il tuo feedback dovrebbe essere reversibile.</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0444664"/>
                  </a:ext>
                </a:extLst>
              </a:tr>
            </a:tbl>
          </a:graphicData>
        </a:graphic>
      </p:graphicFrame>
      <p:graphicFrame>
        <p:nvGraphicFramePr>
          <p:cNvPr id="8" name="Tabelle 7">
            <a:extLst>
              <a:ext uri="{FF2B5EF4-FFF2-40B4-BE49-F238E27FC236}">
                <a16:creationId xmlns:a16="http://schemas.microsoft.com/office/drawing/2014/main" id="{6E575F25-65FD-205E-B33E-5AEAC835FF9B}"/>
              </a:ext>
            </a:extLst>
          </p:cNvPr>
          <p:cNvGraphicFramePr>
            <a:graphicFrameLocks noGrp="1"/>
          </p:cNvGraphicFramePr>
          <p:nvPr>
            <p:extLst>
              <p:ext uri="{D42A27DB-BD31-4B8C-83A1-F6EECF244321}">
                <p14:modId xmlns:p14="http://schemas.microsoft.com/office/powerpoint/2010/main" val="3568526549"/>
              </p:ext>
            </p:extLst>
          </p:nvPr>
        </p:nvGraphicFramePr>
        <p:xfrm>
          <a:off x="9462473" y="4290677"/>
          <a:ext cx="7740000" cy="4072800"/>
        </p:xfrm>
        <a:graphic>
          <a:graphicData uri="http://schemas.openxmlformats.org/drawingml/2006/table">
            <a:tbl>
              <a:tblPr firstRow="1" bandRow="1">
                <a:tableStyleId>{5940675A-B579-460E-94D1-54222C63F5DA}</a:tableStyleId>
              </a:tblPr>
              <a:tblGrid>
                <a:gridCol w="7344000">
                  <a:extLst>
                    <a:ext uri="{9D8B030D-6E8A-4147-A177-3AD203B41FA5}">
                      <a16:colId xmlns:a16="http://schemas.microsoft.com/office/drawing/2014/main" val="2999859746"/>
                    </a:ext>
                  </a:extLst>
                </a:gridCol>
                <a:gridCol w="396000">
                  <a:extLst>
                    <a:ext uri="{9D8B030D-6E8A-4147-A177-3AD203B41FA5}">
                      <a16:colId xmlns:a16="http://schemas.microsoft.com/office/drawing/2014/main" val="1624694228"/>
                    </a:ext>
                  </a:extLst>
                </a:gridCol>
              </a:tblGrid>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Il tuo feedback dovrebbe considerare la capacità di informazione dell'altra persona. </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0077336"/>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Il tuo feedback dovrebbe riferirsi a un comportamento limitato e concreto.</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388665"/>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Il tuo feedback dovrebbe essere il più immediato possibile.</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569694"/>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Dovresti accettare feedback solo quando sei pronto e in grado di farlo</a:t>
                      </a:r>
                      <a:r>
                        <a:rPr lang="en-US" sz="2200" dirty="0">
                          <a:solidFill>
                            <a:schemeClr val="bg1"/>
                          </a:solidFill>
                          <a:latin typeface="Helvetica Neue" panose="020B0604020202020204" charset="0"/>
                          <a:ea typeface="Calibri"/>
                          <a:cs typeface="Calibri"/>
                          <a:sym typeface="Calibri"/>
                        </a:rPr>
                        <a:t>.</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4644671"/>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200" dirty="0">
                          <a:solidFill>
                            <a:schemeClr val="bg1"/>
                          </a:solidFill>
                          <a:latin typeface="Helvetica Neue" panose="020B0604020202020204" charset="0"/>
                          <a:ea typeface="Calibri"/>
                          <a:cs typeface="Calibri"/>
                          <a:sym typeface="Calibri"/>
                        </a:rPr>
                        <a:t>Dai feedback significa trasmettere informazioni, non cambiare l'altra persona.</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6094907"/>
                  </a:ext>
                </a:extLst>
              </a:tr>
            </a:tbl>
          </a:graphicData>
        </a:graphic>
      </p:graphicFrame>
      <p:sp>
        <p:nvSpPr>
          <p:cNvPr id="6" name="CuadroTexto 1">
            <a:extLst>
              <a:ext uri="{FF2B5EF4-FFF2-40B4-BE49-F238E27FC236}">
                <a16:creationId xmlns:a16="http://schemas.microsoft.com/office/drawing/2014/main" id="{AD0E3A9A-C85F-41C5-BEAF-2D7A819478C3}"/>
              </a:ext>
            </a:extLst>
          </p:cNvPr>
          <p:cNvSpPr txBox="1"/>
          <p:nvPr/>
        </p:nvSpPr>
        <p:spPr>
          <a:xfrm>
            <a:off x="1296000" y="1548000"/>
            <a:ext cx="15736800" cy="830997"/>
          </a:xfrm>
          <a:prstGeom prst="rect">
            <a:avLst/>
          </a:prstGeom>
          <a:noFill/>
        </p:spPr>
        <p:txBody>
          <a:bodyPr wrap="square" rtlCol="0">
            <a:sp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7" name="CuadroTexto 2">
            <a:extLst>
              <a:ext uri="{FF2B5EF4-FFF2-40B4-BE49-F238E27FC236}">
                <a16:creationId xmlns:a16="http://schemas.microsoft.com/office/drawing/2014/main" id="{DFFDAA5B-C572-63D6-8BDC-BF6A85E65A0F}"/>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Cultura del feedback</a:t>
            </a:r>
          </a:p>
        </p:txBody>
      </p:sp>
    </p:spTree>
    <p:extLst>
      <p:ext uri="{BB962C8B-B14F-4D97-AF65-F5344CB8AC3E}">
        <p14:creationId xmlns:p14="http://schemas.microsoft.com/office/powerpoint/2010/main" val="384548856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EF6CD1AA-0532-1173-E76D-45693EE1D168}"/>
              </a:ext>
            </a:extLst>
          </p:cNvPr>
          <p:cNvSpPr txBox="1"/>
          <p:nvPr/>
        </p:nvSpPr>
        <p:spPr>
          <a:xfrm>
            <a:off x="5184000" y="4068000"/>
            <a:ext cx="10152000" cy="1188000"/>
          </a:xfrm>
          <a:prstGeom prst="rect">
            <a:avLst/>
          </a:prstGeom>
          <a:ln>
            <a:solidFill>
              <a:srgbClr val="FFFF00"/>
            </a:solidFill>
          </a:ln>
        </p:spPr>
        <p:style>
          <a:lnRef idx="2">
            <a:schemeClr val="accent2"/>
          </a:lnRef>
          <a:fillRef idx="1">
            <a:schemeClr val="lt1"/>
          </a:fillRef>
          <a:effectRef idx="0">
            <a:schemeClr val="accent2"/>
          </a:effectRef>
          <a:fontRef idx="minor">
            <a:schemeClr val="dk1"/>
          </a:fontRef>
        </p:style>
        <p:txBody>
          <a:bodyPr wrap="square" lIns="3744000" rtlCol="0" anchor="ctr">
            <a:noAutofit/>
          </a:bodyPr>
          <a:lstStyle/>
          <a:p>
            <a:pPr marL="342900" lvl="0" indent="-342900">
              <a:buFont typeface="Wingdings" panose="05000000000000000000" pitchFamily="2" charset="2"/>
              <a:buChar char="Ø"/>
            </a:pPr>
            <a:r>
              <a:rPr lang="it-IT" sz="2000" dirty="0">
                <a:latin typeface="Helvetica Neue" panose="020B0604020202020204" charset="0"/>
                <a:ea typeface="Calibri"/>
                <a:cs typeface="Calibri"/>
                <a:sym typeface="Calibri"/>
              </a:rPr>
              <a:t>qualcosa che devi fare o qualcosa di cui hai bisogno.</a:t>
            </a:r>
          </a:p>
        </p:txBody>
      </p:sp>
      <p:sp>
        <p:nvSpPr>
          <p:cNvPr id="11" name="Textfeld 10">
            <a:extLst>
              <a:ext uri="{FF2B5EF4-FFF2-40B4-BE49-F238E27FC236}">
                <a16:creationId xmlns:a16="http://schemas.microsoft.com/office/drawing/2014/main" id="{E258E9B8-12B1-59BC-8234-C2AB96CF9D92}"/>
              </a:ext>
            </a:extLst>
          </p:cNvPr>
          <p:cNvSpPr txBox="1"/>
          <p:nvPr/>
        </p:nvSpPr>
        <p:spPr>
          <a:xfrm>
            <a:off x="5184000" y="5292000"/>
            <a:ext cx="10152000" cy="1188000"/>
          </a:xfrm>
          <a:prstGeom prst="rect">
            <a:avLst/>
          </a:prstGeom>
          <a:ln>
            <a:solidFill>
              <a:srgbClr val="AED633"/>
            </a:solidFill>
          </a:ln>
        </p:spPr>
        <p:style>
          <a:lnRef idx="2">
            <a:schemeClr val="accent3"/>
          </a:lnRef>
          <a:fillRef idx="1">
            <a:schemeClr val="lt1"/>
          </a:fillRef>
          <a:effectRef idx="0">
            <a:schemeClr val="accent3"/>
          </a:effectRef>
          <a:fontRef idx="minor">
            <a:schemeClr val="dk1"/>
          </a:fontRef>
        </p:style>
        <p:txBody>
          <a:bodyPr wrap="square" lIns="3744000" rtlCol="0" anchor="ctr">
            <a:noAutofit/>
          </a:bodyPr>
          <a:lstStyle/>
          <a:p>
            <a:pPr marL="365125" indent="-342900">
              <a:buFont typeface="Wingdings" panose="05000000000000000000" pitchFamily="2" charset="2"/>
              <a:buChar char="Ø"/>
            </a:pPr>
            <a:r>
              <a:rPr lang="it-IT" sz="2000" dirty="0">
                <a:latin typeface="Helvetica Neue" panose="020B0604020202020204" charset="0"/>
              </a:rPr>
              <a:t>l'atto di affermare chiaramente ciò che si vuole ottenere </a:t>
            </a:r>
          </a:p>
          <a:p>
            <a:pPr marL="365125" indent="-342900">
              <a:buFont typeface="Wingdings" panose="05000000000000000000" pitchFamily="2" charset="2"/>
              <a:buChar char="Ø"/>
            </a:pPr>
            <a:r>
              <a:rPr lang="it-IT" sz="2000" dirty="0">
                <a:latin typeface="Helvetica Neue" panose="020B0604020202020204" charset="0"/>
              </a:rPr>
              <a:t>o quello che vuoi qualcuno di importante per il successo e l'efficienza.</a:t>
            </a:r>
          </a:p>
        </p:txBody>
      </p:sp>
      <p:sp>
        <p:nvSpPr>
          <p:cNvPr id="51" name="Textfeld 50">
            <a:extLst>
              <a:ext uri="{FF2B5EF4-FFF2-40B4-BE49-F238E27FC236}">
                <a16:creationId xmlns:a16="http://schemas.microsoft.com/office/drawing/2014/main" id="{ADAE98FC-4FEA-2447-102D-B0A2923E2F64}"/>
              </a:ext>
            </a:extLst>
          </p:cNvPr>
          <p:cNvSpPr txBox="1"/>
          <p:nvPr/>
        </p:nvSpPr>
        <p:spPr>
          <a:xfrm>
            <a:off x="5184000" y="6516000"/>
            <a:ext cx="10152000" cy="2340000"/>
          </a:xfrm>
          <a:prstGeom prst="rect">
            <a:avLst/>
          </a:prstGeom>
          <a:ln>
            <a:solidFill>
              <a:srgbClr val="4D94B7"/>
            </a:solidFill>
          </a:ln>
        </p:spPr>
        <p:style>
          <a:lnRef idx="2">
            <a:schemeClr val="accent4"/>
          </a:lnRef>
          <a:fillRef idx="1">
            <a:schemeClr val="lt1"/>
          </a:fillRef>
          <a:effectRef idx="0">
            <a:schemeClr val="accent4"/>
          </a:effectRef>
          <a:fontRef idx="minor">
            <a:schemeClr val="dk1"/>
          </a:fontRef>
        </p:style>
        <p:txBody>
          <a:bodyPr wrap="square" lIns="3744000" rtlCol="0" anchor="ctr">
            <a:noAutofit/>
          </a:bodyPr>
          <a:lstStyle/>
          <a:p>
            <a:pPr marL="342900" marR="0" lvl="0" indent="-342900" algn="l" rtl="0">
              <a:spcBef>
                <a:spcPts val="0"/>
              </a:spcBef>
              <a:spcAft>
                <a:spcPts val="0"/>
              </a:spcAft>
              <a:buFont typeface="Wingdings" panose="05000000000000000000" pitchFamily="2" charset="2"/>
              <a:buChar char="Ø"/>
            </a:pPr>
            <a:r>
              <a:rPr lang="en-US" sz="2000" dirty="0">
                <a:solidFill>
                  <a:schemeClr val="dk1"/>
                </a:solidFill>
                <a:latin typeface="Helvetica Neue" panose="020B0604020202020204" charset="0"/>
                <a:ea typeface="Calibri"/>
                <a:cs typeface="Calibri"/>
                <a:sym typeface="Calibri"/>
              </a:rPr>
              <a:t>Ispirato </a:t>
            </a:r>
          </a:p>
          <a:p>
            <a:pPr marL="342900" lvl="0" indent="-342900">
              <a:buFont typeface="Wingdings" panose="05000000000000000000" pitchFamily="2" charset="2"/>
              <a:buChar char="Ø"/>
            </a:pPr>
            <a:r>
              <a:rPr lang="en-US" sz="2000" dirty="0">
                <a:latin typeface="Helvetica Neue" panose="020B0604020202020204" charset="0"/>
                <a:ea typeface="Calibri"/>
                <a:cs typeface="Calibri"/>
                <a:sym typeface="Calibri"/>
              </a:rPr>
              <a:t>(aspirazione) motivante</a:t>
            </a:r>
          </a:p>
          <a:p>
            <a:pPr marL="342900" lvl="0" indent="-342900">
              <a:buFont typeface="Wingdings" panose="05000000000000000000" pitchFamily="2" charset="2"/>
              <a:buChar char="Ø"/>
            </a:pPr>
            <a:r>
              <a:rPr lang="en-US" sz="2000" dirty="0">
                <a:latin typeface="Helvetica Neue" panose="020B0604020202020204" charset="0"/>
                <a:ea typeface="Calibri"/>
                <a:cs typeface="Calibri"/>
                <a:sym typeface="Calibri"/>
              </a:rPr>
              <a:t>Trascendere la logica</a:t>
            </a:r>
          </a:p>
          <a:p>
            <a:pPr marL="342900" lvl="0" indent="-342900">
              <a:buFont typeface="Wingdings" panose="05000000000000000000" pitchFamily="2" charset="2"/>
              <a:buChar char="Ø"/>
            </a:pPr>
            <a:r>
              <a:rPr lang="en-US" sz="2000" dirty="0">
                <a:latin typeface="Helvetica Neue" panose="020B0604020202020204" charset="0"/>
                <a:ea typeface="Calibri"/>
                <a:cs typeface="Calibri"/>
                <a:sym typeface="Calibri"/>
              </a:rPr>
              <a:t>Leadership contrattuale</a:t>
            </a:r>
          </a:p>
          <a:p>
            <a:pPr marL="342900" lvl="0" indent="-342900">
              <a:buFont typeface="Wingdings" panose="05000000000000000000" pitchFamily="2" charset="2"/>
              <a:buChar char="Ø"/>
            </a:pPr>
            <a:r>
              <a:rPr lang="it-IT" sz="2000" dirty="0">
                <a:latin typeface="Helvetica Neue" panose="020B0604020202020204" charset="0"/>
                <a:ea typeface="Calibri"/>
                <a:cs typeface="Calibri"/>
                <a:sym typeface="Calibri"/>
              </a:rPr>
              <a:t>dà un senso di significato e scopo un processo continuo favorisce un orientamento a lungo termine</a:t>
            </a:r>
          </a:p>
          <a:p>
            <a:pPr marL="342900" lvl="0" indent="-342900">
              <a:buFont typeface="Wingdings" panose="05000000000000000000" pitchFamily="2" charset="2"/>
              <a:buChar char="Ø"/>
            </a:pPr>
            <a:r>
              <a:rPr lang="en-US" sz="2000" dirty="0">
                <a:latin typeface="Helvetica Neue" panose="020B0604020202020204" charset="0"/>
                <a:ea typeface="Calibri"/>
                <a:cs typeface="Calibri"/>
                <a:sym typeface="Calibri"/>
              </a:rPr>
              <a:t>Un imperativo per l'apprendimento</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 6, 13</a:t>
            </a:r>
          </a:p>
        </p:txBody>
      </p:sp>
      <p:sp>
        <p:nvSpPr>
          <p:cNvPr id="35" name="Freihandform: Form 34">
            <a:extLst>
              <a:ext uri="{FF2B5EF4-FFF2-40B4-BE49-F238E27FC236}">
                <a16:creationId xmlns:a16="http://schemas.microsoft.com/office/drawing/2014/main" id="{DFB3210A-B9E9-B5D9-8C39-327AF579B27F}"/>
              </a:ext>
            </a:extLst>
          </p:cNvPr>
          <p:cNvSpPr/>
          <p:nvPr/>
        </p:nvSpPr>
        <p:spPr>
          <a:xfrm>
            <a:off x="3039200" y="7291265"/>
            <a:ext cx="3423627" cy="3001010"/>
          </a:xfrm>
          <a:custGeom>
            <a:avLst/>
            <a:gdLst>
              <a:gd name="connsiteX0" fmla="*/ 0 w 3423627"/>
              <a:gd name="connsiteY0" fmla="*/ 0 h 3001010"/>
              <a:gd name="connsiteX1" fmla="*/ 3423627 w 3423627"/>
              <a:gd name="connsiteY1" fmla="*/ 0 h 3001010"/>
              <a:gd name="connsiteX2" fmla="*/ 3423627 w 3423627"/>
              <a:gd name="connsiteY2" fmla="*/ 3001010 h 3001010"/>
              <a:gd name="connsiteX3" fmla="*/ 0 w 3423627"/>
              <a:gd name="connsiteY3" fmla="*/ 3001010 h 3001010"/>
              <a:gd name="connsiteX4" fmla="*/ 0 w 3423627"/>
              <a:gd name="connsiteY4" fmla="*/ 0 h 3001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3627" h="3001010">
                <a:moveTo>
                  <a:pt x="0" y="0"/>
                </a:moveTo>
                <a:lnTo>
                  <a:pt x="3423627" y="0"/>
                </a:lnTo>
                <a:lnTo>
                  <a:pt x="3423627" y="3001010"/>
                </a:lnTo>
                <a:lnTo>
                  <a:pt x="0" y="30010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latin typeface="Helvetica Neue" panose="020B0604020202020204" charset="0"/>
            </a:endParaRPr>
          </a:p>
        </p:txBody>
      </p:sp>
      <p:sp>
        <p:nvSpPr>
          <p:cNvPr id="53" name="Pfeil: nach rechts 52">
            <a:extLst>
              <a:ext uri="{FF2B5EF4-FFF2-40B4-BE49-F238E27FC236}">
                <a16:creationId xmlns:a16="http://schemas.microsoft.com/office/drawing/2014/main" id="{BC7DFF9F-2D01-6243-98FC-D0EADC069822}"/>
              </a:ext>
            </a:extLst>
          </p:cNvPr>
          <p:cNvSpPr/>
          <p:nvPr/>
        </p:nvSpPr>
        <p:spPr>
          <a:xfrm rot="18540000">
            <a:off x="308959" y="6228984"/>
            <a:ext cx="5076000" cy="576000"/>
          </a:xfrm>
          <a:prstGeom prst="rightArrow">
            <a:avLst/>
          </a:prstGeom>
          <a:solidFill>
            <a:srgbClr val="4D94B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latin typeface="Helvetica Neue" panose="020B0604020202020204" charset="0"/>
              </a:rPr>
              <a:t>Più nello specifico</a:t>
            </a:r>
          </a:p>
        </p:txBody>
      </p:sp>
      <p:sp>
        <p:nvSpPr>
          <p:cNvPr id="10" name="CuadroTexto 2">
            <a:extLst>
              <a:ext uri="{FF2B5EF4-FFF2-40B4-BE49-F238E27FC236}">
                <a16:creationId xmlns:a16="http://schemas.microsoft.com/office/drawing/2014/main" id="{2B74E0BB-5517-B4B6-B99F-279B3EEF5C9A}"/>
              </a:ext>
            </a:extLst>
          </p:cNvPr>
          <p:cNvSpPr txBox="1"/>
          <p:nvPr/>
        </p:nvSpPr>
        <p:spPr>
          <a:xfrm>
            <a:off x="1295400" y="2304000"/>
            <a:ext cx="10210800" cy="523220"/>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1.4 Trasparenza di visioni, obiettivi e requisiti </a:t>
            </a:r>
          </a:p>
        </p:txBody>
      </p:sp>
      <p:graphicFrame>
        <p:nvGraphicFramePr>
          <p:cNvPr id="13" name="Diagramm 12">
            <a:extLst>
              <a:ext uri="{FF2B5EF4-FFF2-40B4-BE49-F238E27FC236}">
                <a16:creationId xmlns:a16="http://schemas.microsoft.com/office/drawing/2014/main" id="{78FC8C84-78BA-36DC-BE65-C58B92B54641}"/>
              </a:ext>
            </a:extLst>
          </p:cNvPr>
          <p:cNvGraphicFramePr/>
          <p:nvPr>
            <p:extLst>
              <p:ext uri="{D42A27DB-BD31-4B8C-83A1-F6EECF244321}">
                <p14:modId xmlns:p14="http://schemas.microsoft.com/office/powerpoint/2010/main" val="719885002"/>
              </p:ext>
            </p:extLst>
          </p:nvPr>
        </p:nvGraphicFramePr>
        <p:xfrm>
          <a:off x="1296000" y="4104000"/>
          <a:ext cx="7668000" cy="475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Google Shape;156;p21">
            <a:extLst>
              <a:ext uri="{FF2B5EF4-FFF2-40B4-BE49-F238E27FC236}">
                <a16:creationId xmlns:a16="http://schemas.microsoft.com/office/drawing/2014/main" id="{BDC657A4-DC02-CEAD-E3A0-6A7572CFF460}"/>
              </a:ext>
            </a:extLst>
          </p:cNvPr>
          <p:cNvSpPr txBox="1"/>
          <p:nvPr/>
        </p:nvSpPr>
        <p:spPr>
          <a:xfrm>
            <a:off x="1296000" y="3384000"/>
            <a:ext cx="156240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dirty="0">
                <a:latin typeface="Helvetica Neue" panose="020B0604020202020204" charset="0"/>
                <a:ea typeface="Helvetica Neue"/>
                <a:cs typeface="Helvetica Neue"/>
                <a:sym typeface="Helvetica Neue"/>
              </a:rPr>
              <a:t>Azione, fabbisogno, obiettivi e </a:t>
            </a:r>
            <a:r>
              <a:rPr lang="en-US" sz="2400" b="1" dirty="0">
                <a:latin typeface="Helvetica Neue" panose="020B0604020202020204" charset="0"/>
                <a:ea typeface="Helvetica Neue"/>
                <a:cs typeface="Helvetica Neue"/>
                <a:sym typeface="Helvetica Neue"/>
              </a:rPr>
              <a:t>visione</a:t>
            </a:r>
            <a:endParaRPr lang="en-US" sz="2400" b="1" i="0" u="none" strike="noStrike" cap="none" dirty="0">
              <a:latin typeface="Helvetica Neue" panose="020B0604020202020204" charset="0"/>
              <a:ea typeface="Helvetica Neue"/>
              <a:cs typeface="Helvetica Neue"/>
              <a:sym typeface="Helvetica Neue"/>
            </a:endParaRPr>
          </a:p>
        </p:txBody>
      </p:sp>
      <p:sp>
        <p:nvSpPr>
          <p:cNvPr id="2" name="CuadroTexto 1">
            <a:extLst>
              <a:ext uri="{FF2B5EF4-FFF2-40B4-BE49-F238E27FC236}">
                <a16:creationId xmlns:a16="http://schemas.microsoft.com/office/drawing/2014/main" id="{DD42669F-E870-DA1B-51CA-09141B2BE8B8}"/>
              </a:ext>
            </a:extLst>
          </p:cNvPr>
          <p:cNvSpPr txBox="1"/>
          <p:nvPr/>
        </p:nvSpPr>
        <p:spPr>
          <a:xfrm>
            <a:off x="1296000" y="1548000"/>
            <a:ext cx="15736800" cy="830997"/>
          </a:xfrm>
          <a:prstGeom prst="rect">
            <a:avLst/>
          </a:prstGeom>
          <a:noFill/>
        </p:spPr>
        <p:txBody>
          <a:bodyPr wrap="square" rtlCol="0">
            <a:sp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Tree>
    <p:extLst>
      <p:ext uri="{BB962C8B-B14F-4D97-AF65-F5344CB8AC3E}">
        <p14:creationId xmlns:p14="http://schemas.microsoft.com/office/powerpoint/2010/main" val="14670440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graphicEl>
                                              <a:dgm id="{9499699F-39A8-4425-87B8-490F827FA59C}"/>
                                            </p:graphicEl>
                                          </p:spTgt>
                                        </p:tgtEl>
                                        <p:attrNameLst>
                                          <p:attrName>style.visibility</p:attrName>
                                        </p:attrNameLst>
                                      </p:cBhvr>
                                      <p:to>
                                        <p:strVal val="visible"/>
                                      </p:to>
                                    </p:set>
                                    <p:animEffect transition="in" filter="wipe(down)">
                                      <p:cBhvr>
                                        <p:cTn id="7" dur="500"/>
                                        <p:tgtEl>
                                          <p:spTgt spid="13">
                                            <p:graphicEl>
                                              <a:dgm id="{9499699F-39A8-4425-87B8-490F827FA59C}"/>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500"/>
                                        <p:tgtEl>
                                          <p:spTgt spid="5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3">
                                            <p:graphicEl>
                                              <a:dgm id="{23783254-B353-43B9-8021-313562B9B57F}"/>
                                            </p:graphicEl>
                                          </p:spTgt>
                                        </p:tgtEl>
                                        <p:attrNameLst>
                                          <p:attrName>style.visibility</p:attrName>
                                        </p:attrNameLst>
                                      </p:cBhvr>
                                      <p:to>
                                        <p:strVal val="visible"/>
                                      </p:to>
                                    </p:set>
                                    <p:animEffect transition="in" filter="wipe(down)">
                                      <p:cBhvr>
                                        <p:cTn id="16" dur="500"/>
                                        <p:tgtEl>
                                          <p:spTgt spid="13">
                                            <p:graphicEl>
                                              <a:dgm id="{23783254-B353-43B9-8021-313562B9B57F}"/>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graphicEl>
                                              <a:dgm id="{70874D6A-478A-4516-9E49-0BF4F2D65671}"/>
                                            </p:graphicEl>
                                          </p:spTgt>
                                        </p:tgtEl>
                                        <p:attrNameLst>
                                          <p:attrName>style.visibility</p:attrName>
                                        </p:attrNameLst>
                                      </p:cBhvr>
                                      <p:to>
                                        <p:strVal val="visible"/>
                                      </p:to>
                                    </p:set>
                                    <p:animEffect transition="in" filter="wipe(down)">
                                      <p:cBhvr>
                                        <p:cTn id="25" dur="500"/>
                                        <p:tgtEl>
                                          <p:spTgt spid="13">
                                            <p:graphicEl>
                                              <a:dgm id="{70874D6A-478A-4516-9E49-0BF4F2D65671}"/>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wipe(down)">
                                      <p:cBhvr>
                                        <p:cTn id="3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51" grpId="0" animBg="1"/>
      <p:bldP spid="53" grpId="0" animBg="1"/>
      <p:bldGraphic spid="13" grpId="0" uiExpand="1">
        <p:bldSub>
          <a:bldDgm bld="lvlOne" rev="1"/>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 7</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10574140" cy="830997"/>
          </a:xfrm>
          <a:prstGeom prst="rect">
            <a:avLst/>
          </a:prstGeom>
          <a:noFill/>
        </p:spPr>
        <p:txBody>
          <a:bodyPr wrap="square">
            <a:sp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sym typeface="Calibri"/>
              </a:rPr>
              <a:t>9 principi per incoraggiare il comportamento intraprendente</a:t>
            </a:r>
          </a:p>
          <a:p>
            <a:endParaRPr lang="it-IT" sz="2400" b="1" dirty="0">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47" name="Google Shape;391;p35">
            <a:extLst>
              <a:ext uri="{FF2B5EF4-FFF2-40B4-BE49-F238E27FC236}">
                <a16:creationId xmlns:a16="http://schemas.microsoft.com/office/drawing/2014/main" id="{EA3A98A9-A986-2594-8244-F62BA96B32B1}"/>
              </a:ext>
            </a:extLst>
          </p:cNvPr>
          <p:cNvSpPr txBox="1"/>
          <p:nvPr/>
        </p:nvSpPr>
        <p:spPr>
          <a:xfrm>
            <a:off x="1584000" y="4632192"/>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200" b="0" i="0" u="none" strike="noStrike" cap="none" dirty="0">
                <a:solidFill>
                  <a:srgbClr val="000000"/>
                </a:solidFill>
                <a:latin typeface="Helvetica Neue" panose="020B0604020202020204" charset="0"/>
                <a:ea typeface="Helvetica Neue"/>
                <a:cs typeface="Helvetica Neue"/>
                <a:sym typeface="Helvetica Neue"/>
              </a:rPr>
              <a:t>Usa metafore, analogie ed esempi: stimola l'immaginazione</a:t>
            </a:r>
          </a:p>
        </p:txBody>
      </p:sp>
      <p:sp>
        <p:nvSpPr>
          <p:cNvPr id="48" name="Google Shape;391;p35">
            <a:extLst>
              <a:ext uri="{FF2B5EF4-FFF2-40B4-BE49-F238E27FC236}">
                <a16:creationId xmlns:a16="http://schemas.microsoft.com/office/drawing/2014/main" id="{EEA2D8D9-6E3A-8E35-54E5-564009D10DFB}"/>
              </a:ext>
            </a:extLst>
          </p:cNvPr>
          <p:cNvSpPr txBox="1"/>
          <p:nvPr/>
        </p:nvSpPr>
        <p:spPr>
          <a:xfrm>
            <a:off x="1584000" y="5160384"/>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200" b="0" i="0" u="none" strike="noStrike" cap="none" dirty="0">
                <a:solidFill>
                  <a:srgbClr val="000000"/>
                </a:solidFill>
                <a:latin typeface="Helvetica Neue" panose="020B0604020202020204" charset="0"/>
                <a:ea typeface="Helvetica Neue"/>
                <a:cs typeface="Helvetica Neue"/>
                <a:sym typeface="Helvetica Neue"/>
              </a:rPr>
              <a:t>Usa molti forum diversi: lo stesso messaggio dovrebbe provenire da quante più direzioni possibili</a:t>
            </a:r>
          </a:p>
        </p:txBody>
      </p:sp>
      <p:sp>
        <p:nvSpPr>
          <p:cNvPr id="49" name="Google Shape;391;p35">
            <a:extLst>
              <a:ext uri="{FF2B5EF4-FFF2-40B4-BE49-F238E27FC236}">
                <a16:creationId xmlns:a16="http://schemas.microsoft.com/office/drawing/2014/main" id="{E7446FD6-5E69-6ABC-F8B4-59669FEB6F51}"/>
              </a:ext>
            </a:extLst>
          </p:cNvPr>
          <p:cNvSpPr txBox="1"/>
          <p:nvPr/>
        </p:nvSpPr>
        <p:spPr>
          <a:xfrm>
            <a:off x="1584000" y="5688576"/>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200" b="0" i="0" u="none" strike="noStrike" cap="none" dirty="0">
                <a:solidFill>
                  <a:srgbClr val="000000"/>
                </a:solidFill>
                <a:latin typeface="Helvetica Neue" panose="020B0604020202020204" charset="0"/>
                <a:ea typeface="Helvetica Neue"/>
                <a:cs typeface="Helvetica Neue"/>
                <a:sym typeface="Helvetica Neue"/>
              </a:rPr>
              <a:t>Ripeti il messaggio: lo stesso messaggio deve essere ripetuto ancora e ancora e ancora</a:t>
            </a:r>
          </a:p>
        </p:txBody>
      </p:sp>
      <p:sp>
        <p:nvSpPr>
          <p:cNvPr id="50" name="Google Shape;391;p35">
            <a:extLst>
              <a:ext uri="{FF2B5EF4-FFF2-40B4-BE49-F238E27FC236}">
                <a16:creationId xmlns:a16="http://schemas.microsoft.com/office/drawing/2014/main" id="{AD9F402D-57ED-1C46-0360-ABB91C5CC750}"/>
              </a:ext>
            </a:extLst>
          </p:cNvPr>
          <p:cNvSpPr txBox="1"/>
          <p:nvPr/>
        </p:nvSpPr>
        <p:spPr>
          <a:xfrm>
            <a:off x="1584000" y="6216768"/>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200" b="0" i="0" u="none" strike="noStrike" cap="none" dirty="0">
                <a:solidFill>
                  <a:srgbClr val="000000"/>
                </a:solidFill>
                <a:latin typeface="Helvetica Neue" panose="020B0604020202020204" charset="0"/>
                <a:ea typeface="Helvetica Neue"/>
                <a:cs typeface="Helvetica Neue"/>
                <a:sym typeface="Helvetica Neue"/>
              </a:rPr>
              <a:t>Dai l'esempio: segui il discorso</a:t>
            </a:r>
          </a:p>
        </p:txBody>
      </p:sp>
      <p:sp>
        <p:nvSpPr>
          <p:cNvPr id="51" name="Google Shape;391;p35">
            <a:extLst>
              <a:ext uri="{FF2B5EF4-FFF2-40B4-BE49-F238E27FC236}">
                <a16:creationId xmlns:a16="http://schemas.microsoft.com/office/drawing/2014/main" id="{BAA1CB12-3BB1-45B1-5815-FAC87E007B48}"/>
              </a:ext>
            </a:extLst>
          </p:cNvPr>
          <p:cNvSpPr txBox="1"/>
          <p:nvPr/>
        </p:nvSpPr>
        <p:spPr>
          <a:xfrm>
            <a:off x="1584000" y="6744960"/>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000" b="0" i="0" u="none" strike="noStrike" cap="none" dirty="0">
                <a:solidFill>
                  <a:srgbClr val="000000"/>
                </a:solidFill>
                <a:latin typeface="Helvetica Neue" panose="020B0604020202020204" charset="0"/>
                <a:ea typeface="Helvetica Neue"/>
                <a:cs typeface="Helvetica Neue"/>
                <a:sym typeface="Helvetica Neue"/>
              </a:rPr>
              <a:t>Affronta piccole incongruenze: piccoli cambiamenti possono avere grandi effetti se il loro simbolismo è importante del personale</a:t>
            </a:r>
          </a:p>
        </p:txBody>
      </p:sp>
      <p:sp>
        <p:nvSpPr>
          <p:cNvPr id="52" name="Google Shape;391;p35">
            <a:extLst>
              <a:ext uri="{FF2B5EF4-FFF2-40B4-BE49-F238E27FC236}">
                <a16:creationId xmlns:a16="http://schemas.microsoft.com/office/drawing/2014/main" id="{9E8EB276-2B81-8C20-69D8-C97A9124DFB1}"/>
              </a:ext>
            </a:extLst>
          </p:cNvPr>
          <p:cNvSpPr txBox="1"/>
          <p:nvPr/>
        </p:nvSpPr>
        <p:spPr>
          <a:xfrm>
            <a:off x="1584000" y="7273152"/>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200" b="0" i="0" u="none" strike="noStrike" cap="none" dirty="0">
                <a:solidFill>
                  <a:srgbClr val="000000"/>
                </a:solidFill>
                <a:latin typeface="Helvetica Neue" panose="020B0604020202020204" charset="0"/>
                <a:ea typeface="Helvetica Neue"/>
                <a:cs typeface="Helvetica Neue"/>
                <a:sym typeface="Helvetica Neue"/>
              </a:rPr>
              <a:t>Ascolta ed vieni ascoltato: lavora sodo per ascoltare, paga dividendi</a:t>
            </a:r>
          </a:p>
        </p:txBody>
      </p:sp>
      <p:sp>
        <p:nvSpPr>
          <p:cNvPr id="53" name="Google Shape;391;p35">
            <a:extLst>
              <a:ext uri="{FF2B5EF4-FFF2-40B4-BE49-F238E27FC236}">
                <a16:creationId xmlns:a16="http://schemas.microsoft.com/office/drawing/2014/main" id="{42EA3900-215B-E5EC-9ABA-1DF1C34709AC}"/>
              </a:ext>
            </a:extLst>
          </p:cNvPr>
          <p:cNvSpPr txBox="1"/>
          <p:nvPr/>
        </p:nvSpPr>
        <p:spPr>
          <a:xfrm>
            <a:off x="1584000" y="7801344"/>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200" b="0" i="0" u="none" strike="noStrike" cap="none" dirty="0">
                <a:solidFill>
                  <a:srgbClr val="000000"/>
                </a:solidFill>
                <a:latin typeface="Helvetica Neue" panose="020B0604020202020204" charset="0"/>
                <a:ea typeface="Helvetica Neue"/>
                <a:cs typeface="Helvetica Neue"/>
                <a:sym typeface="Helvetica Neue"/>
              </a:rPr>
              <a:t>Controlla continuamente con il personale per garantire che la visione abbia una risonanza con loro</a:t>
            </a:r>
          </a:p>
        </p:txBody>
      </p:sp>
      <p:sp>
        <p:nvSpPr>
          <p:cNvPr id="54" name="Google Shape;391;p35">
            <a:extLst>
              <a:ext uri="{FF2B5EF4-FFF2-40B4-BE49-F238E27FC236}">
                <a16:creationId xmlns:a16="http://schemas.microsoft.com/office/drawing/2014/main" id="{D96059C2-D2F9-8A03-64DC-049A529722EB}"/>
              </a:ext>
            </a:extLst>
          </p:cNvPr>
          <p:cNvSpPr txBox="1"/>
          <p:nvPr/>
        </p:nvSpPr>
        <p:spPr>
          <a:xfrm>
            <a:off x="1584000" y="8329536"/>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200" b="0" i="0" u="none" strike="noStrike" cap="none" dirty="0">
                <a:solidFill>
                  <a:srgbClr val="000000"/>
                </a:solidFill>
                <a:latin typeface="Helvetica Neue" panose="020B0604020202020204" charset="0"/>
                <a:ea typeface="Helvetica Neue"/>
                <a:cs typeface="Helvetica Neue"/>
                <a:sym typeface="Helvetica Neue"/>
              </a:rPr>
              <a:t>Visioni, obiettivi, valori e piani d'azione chiari, atteggiamento e ambiente gratificanti </a:t>
            </a:r>
          </a:p>
        </p:txBody>
      </p:sp>
      <p:sp>
        <p:nvSpPr>
          <p:cNvPr id="13" name="Google Shape;391;p35">
            <a:extLst>
              <a:ext uri="{FF2B5EF4-FFF2-40B4-BE49-F238E27FC236}">
                <a16:creationId xmlns:a16="http://schemas.microsoft.com/office/drawing/2014/main" id="{E12C5B03-15B1-8A21-EE62-4E8455D9E01A}"/>
              </a:ext>
            </a:extLst>
          </p:cNvPr>
          <p:cNvSpPr txBox="1"/>
          <p:nvPr/>
        </p:nvSpPr>
        <p:spPr>
          <a:xfrm>
            <a:off x="1584000" y="4104000"/>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it-IT" sz="2200" b="0" i="0" u="none" strike="noStrike" cap="none" dirty="0">
                <a:solidFill>
                  <a:srgbClr val="000000"/>
                </a:solidFill>
                <a:latin typeface="Helvetica Neue" panose="020B0604020202020204" charset="0"/>
                <a:ea typeface="Helvetica Neue"/>
                <a:cs typeface="Helvetica Neue"/>
                <a:sym typeface="Helvetica Neue"/>
              </a:rPr>
              <a:t>Mantieni la semplicità: concentrato e privo di gergo</a:t>
            </a:r>
          </a:p>
        </p:txBody>
      </p:sp>
      <p:sp>
        <p:nvSpPr>
          <p:cNvPr id="14" name="Rechteck: abgerundete Ecken 13">
            <a:extLst>
              <a:ext uri="{FF2B5EF4-FFF2-40B4-BE49-F238E27FC236}">
                <a16:creationId xmlns:a16="http://schemas.microsoft.com/office/drawing/2014/main" id="{7141398D-B4D6-94A5-D275-0E9D1DB10FBC}"/>
              </a:ext>
            </a:extLst>
          </p:cNvPr>
          <p:cNvSpPr>
            <a:spLocks noChangeAspect="1"/>
          </p:cNvSpPr>
          <p:nvPr/>
        </p:nvSpPr>
        <p:spPr>
          <a:xfrm>
            <a:off x="1296000" y="4104000"/>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1.</a:t>
            </a:r>
          </a:p>
        </p:txBody>
      </p:sp>
      <p:sp>
        <p:nvSpPr>
          <p:cNvPr id="39" name="Rechteck: abgerundete Ecken 38">
            <a:extLst>
              <a:ext uri="{FF2B5EF4-FFF2-40B4-BE49-F238E27FC236}">
                <a16:creationId xmlns:a16="http://schemas.microsoft.com/office/drawing/2014/main" id="{397BFBA2-49D0-1F4A-917A-C71A620993A1}"/>
              </a:ext>
            </a:extLst>
          </p:cNvPr>
          <p:cNvSpPr>
            <a:spLocks noChangeAspect="1"/>
          </p:cNvSpPr>
          <p:nvPr/>
        </p:nvSpPr>
        <p:spPr>
          <a:xfrm>
            <a:off x="1296000" y="4632192"/>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2.</a:t>
            </a:r>
          </a:p>
        </p:txBody>
      </p:sp>
      <p:sp>
        <p:nvSpPr>
          <p:cNvPr id="40" name="Rechteck: abgerundete Ecken 39">
            <a:extLst>
              <a:ext uri="{FF2B5EF4-FFF2-40B4-BE49-F238E27FC236}">
                <a16:creationId xmlns:a16="http://schemas.microsoft.com/office/drawing/2014/main" id="{F4427024-01C1-89B5-55BA-0C97A8ECDD2A}"/>
              </a:ext>
            </a:extLst>
          </p:cNvPr>
          <p:cNvSpPr>
            <a:spLocks noChangeAspect="1"/>
          </p:cNvSpPr>
          <p:nvPr/>
        </p:nvSpPr>
        <p:spPr>
          <a:xfrm>
            <a:off x="1296000" y="5160384"/>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3.</a:t>
            </a:r>
          </a:p>
        </p:txBody>
      </p:sp>
      <p:sp>
        <p:nvSpPr>
          <p:cNvPr id="41" name="Rechteck: abgerundete Ecken 40">
            <a:extLst>
              <a:ext uri="{FF2B5EF4-FFF2-40B4-BE49-F238E27FC236}">
                <a16:creationId xmlns:a16="http://schemas.microsoft.com/office/drawing/2014/main" id="{E04E0AE2-693E-ECFA-FE8C-FCBCC9825E6B}"/>
              </a:ext>
            </a:extLst>
          </p:cNvPr>
          <p:cNvSpPr>
            <a:spLocks noChangeAspect="1"/>
          </p:cNvSpPr>
          <p:nvPr/>
        </p:nvSpPr>
        <p:spPr>
          <a:xfrm>
            <a:off x="1296000" y="5688576"/>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4.</a:t>
            </a:r>
          </a:p>
        </p:txBody>
      </p:sp>
      <p:sp>
        <p:nvSpPr>
          <p:cNvPr id="42" name="Rechteck: abgerundete Ecken 41">
            <a:extLst>
              <a:ext uri="{FF2B5EF4-FFF2-40B4-BE49-F238E27FC236}">
                <a16:creationId xmlns:a16="http://schemas.microsoft.com/office/drawing/2014/main" id="{40EA38FA-62A7-5D4A-D332-77802D69D2EF}"/>
              </a:ext>
            </a:extLst>
          </p:cNvPr>
          <p:cNvSpPr>
            <a:spLocks noChangeAspect="1"/>
          </p:cNvSpPr>
          <p:nvPr/>
        </p:nvSpPr>
        <p:spPr>
          <a:xfrm>
            <a:off x="1296000" y="6216768"/>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5.</a:t>
            </a:r>
          </a:p>
        </p:txBody>
      </p:sp>
      <p:sp>
        <p:nvSpPr>
          <p:cNvPr id="43" name="Rechteck: abgerundete Ecken 42">
            <a:extLst>
              <a:ext uri="{FF2B5EF4-FFF2-40B4-BE49-F238E27FC236}">
                <a16:creationId xmlns:a16="http://schemas.microsoft.com/office/drawing/2014/main" id="{55B2E9D1-9BD1-6271-B71C-B764B0E0AD5B}"/>
              </a:ext>
            </a:extLst>
          </p:cNvPr>
          <p:cNvSpPr>
            <a:spLocks noChangeAspect="1"/>
          </p:cNvSpPr>
          <p:nvPr/>
        </p:nvSpPr>
        <p:spPr>
          <a:xfrm>
            <a:off x="1296000" y="6744960"/>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6.</a:t>
            </a:r>
          </a:p>
        </p:txBody>
      </p:sp>
      <p:sp>
        <p:nvSpPr>
          <p:cNvPr id="44" name="Rechteck: abgerundete Ecken 43">
            <a:extLst>
              <a:ext uri="{FF2B5EF4-FFF2-40B4-BE49-F238E27FC236}">
                <a16:creationId xmlns:a16="http://schemas.microsoft.com/office/drawing/2014/main" id="{13061F0C-87B6-D571-EC3E-8AA1AE9B71E8}"/>
              </a:ext>
            </a:extLst>
          </p:cNvPr>
          <p:cNvSpPr>
            <a:spLocks noChangeAspect="1"/>
          </p:cNvSpPr>
          <p:nvPr/>
        </p:nvSpPr>
        <p:spPr>
          <a:xfrm>
            <a:off x="1296000" y="7273152"/>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7.</a:t>
            </a:r>
          </a:p>
        </p:txBody>
      </p:sp>
      <p:sp>
        <p:nvSpPr>
          <p:cNvPr id="45" name="Rechteck: abgerundete Ecken 44">
            <a:extLst>
              <a:ext uri="{FF2B5EF4-FFF2-40B4-BE49-F238E27FC236}">
                <a16:creationId xmlns:a16="http://schemas.microsoft.com/office/drawing/2014/main" id="{079B1E19-67A2-DC9D-7351-B567CCFF0956}"/>
              </a:ext>
            </a:extLst>
          </p:cNvPr>
          <p:cNvSpPr>
            <a:spLocks noChangeAspect="1"/>
          </p:cNvSpPr>
          <p:nvPr/>
        </p:nvSpPr>
        <p:spPr>
          <a:xfrm>
            <a:off x="1296000" y="7801344"/>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8.</a:t>
            </a:r>
          </a:p>
        </p:txBody>
      </p:sp>
      <p:sp>
        <p:nvSpPr>
          <p:cNvPr id="46" name="Rechteck: abgerundete Ecken 45">
            <a:extLst>
              <a:ext uri="{FF2B5EF4-FFF2-40B4-BE49-F238E27FC236}">
                <a16:creationId xmlns:a16="http://schemas.microsoft.com/office/drawing/2014/main" id="{291F407C-137F-D6E5-9316-4FC39EE3DCD2}"/>
              </a:ext>
            </a:extLst>
          </p:cNvPr>
          <p:cNvSpPr>
            <a:spLocks noChangeAspect="1"/>
          </p:cNvSpPr>
          <p:nvPr/>
        </p:nvSpPr>
        <p:spPr>
          <a:xfrm>
            <a:off x="1296000" y="8329536"/>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9.</a:t>
            </a:r>
          </a:p>
        </p:txBody>
      </p:sp>
      <p:sp>
        <p:nvSpPr>
          <p:cNvPr id="2" name="CuadroTexto 1">
            <a:extLst>
              <a:ext uri="{FF2B5EF4-FFF2-40B4-BE49-F238E27FC236}">
                <a16:creationId xmlns:a16="http://schemas.microsoft.com/office/drawing/2014/main" id="{92ECFDF8-D254-DD5F-C4F2-71CFCE657F17}"/>
              </a:ext>
            </a:extLst>
          </p:cNvPr>
          <p:cNvSpPr txBox="1"/>
          <p:nvPr/>
        </p:nvSpPr>
        <p:spPr>
          <a:xfrm>
            <a:off x="1296000" y="1548000"/>
            <a:ext cx="15736800" cy="830997"/>
          </a:xfrm>
          <a:prstGeom prst="rect">
            <a:avLst/>
          </a:prstGeom>
          <a:noFill/>
        </p:spPr>
        <p:txBody>
          <a:bodyPr wrap="square" rtlCol="0">
            <a:sp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3" name="CuadroTexto 2">
            <a:extLst>
              <a:ext uri="{FF2B5EF4-FFF2-40B4-BE49-F238E27FC236}">
                <a16:creationId xmlns:a16="http://schemas.microsoft.com/office/drawing/2014/main" id="{76E547B7-784B-1ADD-A2E3-15322AC92E47}"/>
              </a:ext>
            </a:extLst>
          </p:cNvPr>
          <p:cNvSpPr txBox="1"/>
          <p:nvPr/>
        </p:nvSpPr>
        <p:spPr>
          <a:xfrm>
            <a:off x="1295400" y="2304000"/>
            <a:ext cx="10210800" cy="523220"/>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1.4 Trasparenza di visioni, obiettivi e requisiti </a:t>
            </a:r>
          </a:p>
        </p:txBody>
      </p:sp>
    </p:spTree>
    <p:extLst>
      <p:ext uri="{BB962C8B-B14F-4D97-AF65-F5344CB8AC3E}">
        <p14:creationId xmlns:p14="http://schemas.microsoft.com/office/powerpoint/2010/main" val="157379716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2">
            <a:extLst>
              <a:ext uri="{FF2B5EF4-FFF2-40B4-BE49-F238E27FC236}">
                <a16:creationId xmlns:a16="http://schemas.microsoft.com/office/drawing/2014/main" id="{C6FC72A8-3C70-160D-B8F7-2777587A490A}"/>
              </a:ext>
            </a:extLst>
          </p:cNvPr>
          <p:cNvSpPr txBox="1"/>
          <p:nvPr/>
        </p:nvSpPr>
        <p:spPr>
          <a:xfrm>
            <a:off x="1295400" y="2304000"/>
            <a:ext cx="11658600" cy="523220"/>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1.5 Vantaggi di promuovere l'intrapreneurship per la tua azienda</a:t>
            </a:r>
          </a:p>
        </p:txBody>
      </p:sp>
      <p:sp>
        <p:nvSpPr>
          <p:cNvPr id="9" name="Rechteck: abgerundete Ecken 8">
            <a:extLst>
              <a:ext uri="{FF2B5EF4-FFF2-40B4-BE49-F238E27FC236}">
                <a16:creationId xmlns:a16="http://schemas.microsoft.com/office/drawing/2014/main" id="{27C2CADB-8258-B855-9FA8-028E2E5DF9A7}"/>
              </a:ext>
            </a:extLst>
          </p:cNvPr>
          <p:cNvSpPr/>
          <p:nvPr/>
        </p:nvSpPr>
        <p:spPr>
          <a:xfrm>
            <a:off x="9180000" y="4140000"/>
            <a:ext cx="7812000" cy="4788000"/>
          </a:xfrm>
          <a:prstGeom prst="roundRect">
            <a:avLst>
              <a:gd name="adj" fmla="val 0"/>
            </a:avLst>
          </a:prstGeom>
          <a:solidFill>
            <a:srgbClr val="AED633">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tIns="360000">
            <a:noAutofit/>
          </a:bodyPr>
          <a:lstStyle/>
          <a:p>
            <a:pPr marL="342900" indent="-342900">
              <a:buFont typeface="Wingdings" panose="05000000000000000000" pitchFamily="2" charset="2"/>
              <a:buChar char="Ø"/>
            </a:pPr>
            <a:r>
              <a:rPr lang="it-IT" sz="2400" dirty="0">
                <a:solidFill>
                  <a:schemeClr val="tx1"/>
                </a:solidFill>
                <a:latin typeface="Helvetica Neue" panose="020B0604020202020204" charset="0"/>
              </a:rPr>
              <a:t>Minimizzazione del rischio per perdere dipendenti a favore dei concorrenti</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Motivazione per ottenere prestazioni migliori e sentirsi più a proprio agio</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Migliorare la creatività</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Aumentare la produttività e il pensiero creativo</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Portare a promozioni interne piuttosto che a reclute esterne</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Promuovere un migliore lavoro di squadra e partenariati professionali a lungo termine</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Migliorare l'innovazione e il successo complessivo dell'azienda</a:t>
            </a:r>
          </a:p>
        </p:txBody>
      </p:sp>
      <p:sp>
        <p:nvSpPr>
          <p:cNvPr id="14" name="Rechteck: abgerundete Ecken 13">
            <a:extLst>
              <a:ext uri="{FF2B5EF4-FFF2-40B4-BE49-F238E27FC236}">
                <a16:creationId xmlns:a16="http://schemas.microsoft.com/office/drawing/2014/main" id="{FD72DA51-A818-F1FE-7747-30AB20C7D6A5}"/>
              </a:ext>
            </a:extLst>
          </p:cNvPr>
          <p:cNvSpPr/>
          <p:nvPr/>
        </p:nvSpPr>
        <p:spPr>
          <a:xfrm>
            <a:off x="1296000" y="4140000"/>
            <a:ext cx="6228000" cy="4212000"/>
          </a:xfrm>
          <a:prstGeom prst="roundRect">
            <a:avLst>
              <a:gd name="adj" fmla="val 0"/>
            </a:avLst>
          </a:prstGeom>
          <a:solidFill>
            <a:srgbClr val="4D94B7">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tIns="360000">
            <a:noAutofit/>
          </a:bodyPr>
          <a:lstStyle/>
          <a:p>
            <a:pPr marL="342900" indent="-342900">
              <a:buFont typeface="Wingdings" panose="05000000000000000000" pitchFamily="2" charset="2"/>
              <a:buChar char="Ø"/>
            </a:pPr>
            <a:r>
              <a:rPr lang="en-US" sz="2400" dirty="0">
                <a:solidFill>
                  <a:schemeClr val="tx1"/>
                </a:solidFill>
                <a:latin typeface="Helvetica Neue" panose="020B0604020202020204" charset="0"/>
              </a:rPr>
              <a:t>Scambio frequente</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Cultura del feedback</a:t>
            </a:r>
          </a:p>
          <a:p>
            <a:pPr marL="342900" indent="-342900">
              <a:buFont typeface="Wingdings" panose="05000000000000000000" pitchFamily="2" charset="2"/>
              <a:buChar char="Ø"/>
            </a:pPr>
            <a:r>
              <a:rPr lang="it-IT" sz="2400" dirty="0">
                <a:solidFill>
                  <a:schemeClr val="tx1"/>
                </a:solidFill>
                <a:latin typeface="Helvetica Neue" panose="020B0604020202020204" charset="0"/>
              </a:rPr>
              <a:t>Trasparenza di visione, obiettivi e requisiti</a:t>
            </a:r>
          </a:p>
        </p:txBody>
      </p:sp>
      <p:sp>
        <p:nvSpPr>
          <p:cNvPr id="10" name="Pfeil: nach rechts 9">
            <a:extLst>
              <a:ext uri="{FF2B5EF4-FFF2-40B4-BE49-F238E27FC236}">
                <a16:creationId xmlns:a16="http://schemas.microsoft.com/office/drawing/2014/main" id="{1CA11B9B-C97F-F927-87BA-DC4884EBCF53}"/>
              </a:ext>
            </a:extLst>
          </p:cNvPr>
          <p:cNvSpPr/>
          <p:nvPr/>
        </p:nvSpPr>
        <p:spPr>
          <a:xfrm>
            <a:off x="7632000" y="3384000"/>
            <a:ext cx="1440000" cy="4896000"/>
          </a:xfrm>
          <a:prstGeom prst="rightArrow">
            <a:avLst>
              <a:gd name="adj1" fmla="val 60000"/>
              <a:gd name="adj2" fmla="val 50000"/>
            </a:avLst>
          </a:prstGeom>
          <a:solidFill>
            <a:schemeClr val="bg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chor="ctr">
            <a:noAutofit/>
          </a:bodyPr>
          <a:lstStyle/>
          <a:p>
            <a:pPr algn="ctr"/>
            <a:r>
              <a:rPr lang="en-US" sz="2400" dirty="0">
                <a:latin typeface="Helvetica Neue" panose="020B0604020202020204" charset="0"/>
              </a:rPr>
              <a:t>porta a</a:t>
            </a:r>
          </a:p>
        </p:txBody>
      </p:sp>
      <p:sp>
        <p:nvSpPr>
          <p:cNvPr id="11" name="object 3">
            <a:extLst>
              <a:ext uri="{FF2B5EF4-FFF2-40B4-BE49-F238E27FC236}">
                <a16:creationId xmlns:a16="http://schemas.microsoft.com/office/drawing/2014/main" id="{C5000B34-6382-D439-FE50-53BE18E1D425}"/>
              </a:ext>
            </a:extLst>
          </p:cNvPr>
          <p:cNvSpPr/>
          <p:nvPr/>
        </p:nvSpPr>
        <p:spPr>
          <a:xfrm>
            <a:off x="1295398" y="3384000"/>
            <a:ext cx="62280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Miglioramento della comunicazione tramite</a:t>
            </a:r>
          </a:p>
        </p:txBody>
      </p:sp>
      <p:sp>
        <p:nvSpPr>
          <p:cNvPr id="12" name="object 3">
            <a:extLst>
              <a:ext uri="{FF2B5EF4-FFF2-40B4-BE49-F238E27FC236}">
                <a16:creationId xmlns:a16="http://schemas.microsoft.com/office/drawing/2014/main" id="{E09A3944-95D2-3392-B5D6-21B743D9EE81}"/>
              </a:ext>
            </a:extLst>
          </p:cNvPr>
          <p:cNvSpPr/>
          <p:nvPr/>
        </p:nvSpPr>
        <p:spPr>
          <a:xfrm>
            <a:off x="9180000" y="3384000"/>
            <a:ext cx="78486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it-IT"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Vantaggi della promozione per le aziende di intrapreneurship</a:t>
            </a:r>
          </a:p>
        </p:txBody>
      </p:sp>
      <p:sp>
        <p:nvSpPr>
          <p:cNvPr id="15" name="CuadroTexto 1">
            <a:extLst>
              <a:ext uri="{FF2B5EF4-FFF2-40B4-BE49-F238E27FC236}">
                <a16:creationId xmlns:a16="http://schemas.microsoft.com/office/drawing/2014/main" id="{8FE7453E-DB82-055A-B042-CB126B99D782}"/>
              </a:ext>
            </a:extLst>
          </p:cNvPr>
          <p:cNvSpPr txBox="1"/>
          <p:nvPr/>
        </p:nvSpPr>
        <p:spPr>
          <a:xfrm>
            <a:off x="1296000" y="8928000"/>
            <a:ext cx="1676400" cy="276999"/>
          </a:xfrm>
          <a:prstGeom prst="rect">
            <a:avLst/>
          </a:prstGeom>
          <a:noFill/>
        </p:spPr>
        <p:txBody>
          <a:bodyPr wrap="square" rtlCol="0">
            <a:spAutoFit/>
          </a:bodyPr>
          <a:lstStyle/>
          <a:p>
            <a:r>
              <a:rPr lang="en-US" sz="1200" dirty="0">
                <a:latin typeface="Microsoft Sans Serif" panose="020B0604020202020204" pitchFamily="34" charset="0"/>
                <a:ea typeface="Microsoft Sans Serif" panose="020B0604020202020204" pitchFamily="34" charset="0"/>
                <a:cs typeface="Microsoft Sans Serif" panose="020B0604020202020204" pitchFamily="34" charset="0"/>
              </a:rPr>
              <a:t>Source no.: 14</a:t>
            </a:r>
          </a:p>
        </p:txBody>
      </p:sp>
      <p:sp>
        <p:nvSpPr>
          <p:cNvPr id="2" name="CuadroTexto 1">
            <a:extLst>
              <a:ext uri="{FF2B5EF4-FFF2-40B4-BE49-F238E27FC236}">
                <a16:creationId xmlns:a16="http://schemas.microsoft.com/office/drawing/2014/main" id="{376EE70A-561C-53BA-802F-3711A432CABD}"/>
              </a:ext>
            </a:extLst>
          </p:cNvPr>
          <p:cNvSpPr txBox="1"/>
          <p:nvPr/>
        </p:nvSpPr>
        <p:spPr>
          <a:xfrm>
            <a:off x="1296000" y="1548000"/>
            <a:ext cx="15736800" cy="830997"/>
          </a:xfrm>
          <a:prstGeom prst="rect">
            <a:avLst/>
          </a:prstGeom>
          <a:noFill/>
        </p:spPr>
        <p:txBody>
          <a:bodyPr wrap="square" rtlCol="0">
            <a:sp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Tree>
    <p:extLst>
      <p:ext uri="{BB962C8B-B14F-4D97-AF65-F5344CB8AC3E}">
        <p14:creationId xmlns:p14="http://schemas.microsoft.com/office/powerpoint/2010/main" val="78417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
          <p:cNvSpPr txBox="1"/>
          <p:nvPr/>
        </p:nvSpPr>
        <p:spPr>
          <a:xfrm>
            <a:off x="1296000" y="1548000"/>
            <a:ext cx="3361031"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it-IT" sz="4800" b="1" i="0" u="none" strike="noStrike" cap="none">
                <a:solidFill>
                  <a:srgbClr val="4D94B7"/>
                </a:solidFill>
                <a:latin typeface="Helvetica Neue"/>
                <a:ea typeface="Helvetica Neue"/>
                <a:cs typeface="Helvetica Neue"/>
                <a:sym typeface="Helvetica Neue"/>
              </a:rPr>
              <a:t>Indice</a:t>
            </a:r>
            <a:endParaRPr lang="it-IT" sz="1400" b="0" i="0" u="none" strike="noStrike" cap="none">
              <a:solidFill>
                <a:srgbClr val="000000"/>
              </a:solidFill>
              <a:latin typeface="Helvetica Neue"/>
              <a:ea typeface="Helvetica Neue"/>
              <a:cs typeface="Helvetica Neue"/>
              <a:sym typeface="Helvetica Neue"/>
            </a:endParaRPr>
          </a:p>
        </p:txBody>
      </p:sp>
      <p:sp>
        <p:nvSpPr>
          <p:cNvPr id="78" name="Google Shape;78;p2"/>
          <p:cNvSpPr txBox="1"/>
          <p:nvPr/>
        </p:nvSpPr>
        <p:spPr>
          <a:xfrm>
            <a:off x="1296000" y="3383999"/>
            <a:ext cx="720000" cy="208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4D94B7"/>
                </a:solidFill>
                <a:latin typeface="Helvetica Neue"/>
                <a:ea typeface="Helvetica Neue"/>
                <a:cs typeface="Helvetica Neue"/>
                <a:sym typeface="Helvetica Neue"/>
              </a:rPr>
              <a:t>1</a:t>
            </a:r>
            <a:endParaRPr lang="en-US" sz="1400" b="0" i="0" u="none" strike="noStrike" cap="none" dirty="0">
              <a:solidFill>
                <a:srgbClr val="000000"/>
              </a:solidFill>
              <a:latin typeface="Helvetica Neue"/>
              <a:ea typeface="Helvetica Neue"/>
              <a:cs typeface="Helvetica Neue"/>
              <a:sym typeface="Helvetica Neue"/>
            </a:endParaRPr>
          </a:p>
        </p:txBody>
      </p:sp>
      <p:sp>
        <p:nvSpPr>
          <p:cNvPr id="79" name="Google Shape;79;p2"/>
          <p:cNvSpPr txBox="1"/>
          <p:nvPr/>
        </p:nvSpPr>
        <p:spPr>
          <a:xfrm>
            <a:off x="1296000" y="7776000"/>
            <a:ext cx="72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78B17A"/>
                </a:solidFill>
                <a:latin typeface="Helvetica Neue"/>
                <a:ea typeface="Helvetica Neue"/>
                <a:cs typeface="Helvetica Neue"/>
                <a:sym typeface="Helvetica Neue"/>
              </a:rPr>
              <a:t>3</a:t>
            </a:r>
            <a:endParaRPr lang="en-US" sz="1400" b="0" i="0" u="none" strike="noStrike" cap="none" dirty="0">
              <a:solidFill>
                <a:srgbClr val="000000"/>
              </a:solidFill>
              <a:latin typeface="Helvetica Neue"/>
              <a:ea typeface="Helvetica Neue"/>
              <a:cs typeface="Helvetica Neue"/>
              <a:sym typeface="Helvetica Neue"/>
            </a:endParaRPr>
          </a:p>
        </p:txBody>
      </p:sp>
      <p:sp>
        <p:nvSpPr>
          <p:cNvPr id="80" name="Google Shape;80;p2"/>
          <p:cNvSpPr txBox="1"/>
          <p:nvPr/>
        </p:nvSpPr>
        <p:spPr>
          <a:xfrm>
            <a:off x="1296000" y="5832000"/>
            <a:ext cx="72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AED633"/>
                </a:solidFill>
                <a:latin typeface="Helvetica Neue"/>
                <a:ea typeface="Helvetica Neue"/>
                <a:cs typeface="Helvetica Neue"/>
                <a:sym typeface="Helvetica Neue"/>
              </a:rPr>
              <a:t>2</a:t>
            </a:r>
            <a:endParaRPr lang="en-US" sz="1400" b="0" i="0" u="none" strike="noStrike" cap="none" dirty="0">
              <a:solidFill>
                <a:srgbClr val="000000"/>
              </a:solidFill>
              <a:latin typeface="Helvetica Neue"/>
              <a:ea typeface="Helvetica Neue"/>
              <a:cs typeface="Helvetica Neue"/>
              <a:sym typeface="Helvetica Neue"/>
            </a:endParaRPr>
          </a:p>
        </p:txBody>
      </p:sp>
      <p:sp>
        <p:nvSpPr>
          <p:cNvPr id="81" name="Google Shape;81;p2"/>
          <p:cNvSpPr txBox="1"/>
          <p:nvPr/>
        </p:nvSpPr>
        <p:spPr>
          <a:xfrm>
            <a:off x="1944000" y="3384000"/>
            <a:ext cx="5580000" cy="208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i="0" u="none" strike="noStrike" cap="none">
                <a:solidFill>
                  <a:schemeClr val="dk1"/>
                </a:solidFill>
                <a:latin typeface="Helvetica Neue"/>
                <a:ea typeface="Helvetica Neue"/>
                <a:cs typeface="Helvetica Neue"/>
                <a:sym typeface="Helvetica Neue"/>
              </a:rPr>
              <a:t>Migliorare la comunicazione intra organizzativa per rafforzare la cultura intraprendente</a:t>
            </a:r>
            <a:endParaRPr lang="it-IT" sz="1400" b="1" i="0" u="none" strike="noStrike" cap="none">
              <a:solidFill>
                <a:srgbClr val="000000"/>
              </a:solidFill>
              <a:latin typeface="Helvetica Neue"/>
              <a:ea typeface="Helvetica Neue"/>
              <a:cs typeface="Helvetica Neue"/>
              <a:sym typeface="Helvetica Neue"/>
            </a:endParaRPr>
          </a:p>
        </p:txBody>
      </p:sp>
      <p:sp>
        <p:nvSpPr>
          <p:cNvPr id="82" name="Google Shape;82;p2"/>
          <p:cNvSpPr txBox="1"/>
          <p:nvPr/>
        </p:nvSpPr>
        <p:spPr>
          <a:xfrm>
            <a:off x="1944000" y="7776000"/>
            <a:ext cx="558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i="0" u="none" strike="noStrike" cap="none">
                <a:solidFill>
                  <a:schemeClr val="dk1"/>
                </a:solidFill>
                <a:latin typeface="Helvetica Neue"/>
                <a:ea typeface="Helvetica Neue"/>
                <a:cs typeface="Helvetica Neue"/>
                <a:sym typeface="Helvetica Neue"/>
              </a:rPr>
              <a:t>Il ciclo PDCA come strumento per l’implementazione di una buona comunicazione e gestione del team</a:t>
            </a:r>
          </a:p>
        </p:txBody>
      </p:sp>
      <p:sp>
        <p:nvSpPr>
          <p:cNvPr id="83" name="Google Shape;83;p2"/>
          <p:cNvSpPr txBox="1"/>
          <p:nvPr/>
        </p:nvSpPr>
        <p:spPr>
          <a:xfrm>
            <a:off x="1944000" y="5832000"/>
            <a:ext cx="558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it-IT" sz="2400" b="1" i="0" u="none" strike="noStrike" cap="none">
                <a:solidFill>
                  <a:schemeClr val="dk1"/>
                </a:solidFill>
                <a:latin typeface="Helvetica Neue"/>
                <a:ea typeface="Helvetica Neue"/>
                <a:cs typeface="Helvetica Neue"/>
                <a:sym typeface="Helvetica Neue"/>
              </a:rPr>
              <a:t>Migliorare la gestione del team come precondizione per il comportamento intraprendente</a:t>
            </a:r>
          </a:p>
        </p:txBody>
      </p:sp>
      <p:sp>
        <p:nvSpPr>
          <p:cNvPr id="87" name="Google Shape;87;p2"/>
          <p:cNvSpPr txBox="1"/>
          <p:nvPr/>
        </p:nvSpPr>
        <p:spPr>
          <a:xfrm>
            <a:off x="8028000" y="3383999"/>
            <a:ext cx="8964000" cy="2088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None/>
            </a:pPr>
            <a:r>
              <a:rPr lang="it-IT" sz="2400" b="0" i="0" u="none" strike="noStrike" cap="none">
                <a:solidFill>
                  <a:srgbClr val="000000"/>
                </a:solidFill>
                <a:latin typeface="Helvetica Neue"/>
                <a:ea typeface="Helvetica Neue"/>
                <a:cs typeface="Helvetica Neue"/>
                <a:sym typeface="Helvetica Neue"/>
              </a:rPr>
              <a:t>1.1 Definizione e tecniche</a:t>
            </a:r>
          </a:p>
          <a:p>
            <a:pPr marL="0" marR="0" lvl="0" indent="0" algn="l" rtl="0">
              <a:lnSpc>
                <a:spcPct val="125000"/>
              </a:lnSpc>
              <a:spcBef>
                <a:spcPts val="0"/>
              </a:spcBef>
              <a:spcAft>
                <a:spcPts val="0"/>
              </a:spcAft>
              <a:buNone/>
            </a:pPr>
            <a:r>
              <a:rPr lang="it-IT" sz="2400" b="0" i="0" u="none" strike="noStrike" cap="none">
                <a:solidFill>
                  <a:srgbClr val="000000"/>
                </a:solidFill>
                <a:latin typeface="Helvetica Neue"/>
                <a:ea typeface="Helvetica Neue"/>
                <a:cs typeface="Helvetica Neue"/>
                <a:sym typeface="Helvetica Neue"/>
              </a:rPr>
              <a:t>1.2 Scambio frequente</a:t>
            </a:r>
          </a:p>
          <a:p>
            <a:pPr marL="0" marR="0" lvl="0" indent="0" algn="l" rtl="0">
              <a:lnSpc>
                <a:spcPct val="125000"/>
              </a:lnSpc>
              <a:spcBef>
                <a:spcPts val="0"/>
              </a:spcBef>
              <a:spcAft>
                <a:spcPts val="0"/>
              </a:spcAft>
              <a:buNone/>
            </a:pPr>
            <a:r>
              <a:rPr lang="it-IT" sz="2400" b="0" i="0" u="none" strike="noStrike" cap="none">
                <a:solidFill>
                  <a:srgbClr val="000000"/>
                </a:solidFill>
                <a:latin typeface="Helvetica Neue"/>
                <a:ea typeface="Helvetica Neue"/>
                <a:cs typeface="Helvetica Neue"/>
                <a:sym typeface="Helvetica Neue"/>
              </a:rPr>
              <a:t>1.3 Cultura del feedback</a:t>
            </a:r>
          </a:p>
          <a:p>
            <a:pPr marL="0" marR="0" lvl="0" indent="0" algn="l" rtl="0">
              <a:lnSpc>
                <a:spcPct val="125000"/>
              </a:lnSpc>
              <a:spcBef>
                <a:spcPts val="0"/>
              </a:spcBef>
              <a:spcAft>
                <a:spcPts val="0"/>
              </a:spcAft>
              <a:buNone/>
            </a:pPr>
            <a:r>
              <a:rPr lang="it-IT" sz="2400" b="0" i="0" u="none" strike="noStrike" cap="none">
                <a:solidFill>
                  <a:srgbClr val="000000"/>
                </a:solidFill>
                <a:latin typeface="Helvetica Neue"/>
                <a:ea typeface="Helvetica Neue"/>
                <a:cs typeface="Helvetica Neue"/>
                <a:sym typeface="Helvetica Neue"/>
              </a:rPr>
              <a:t>1.4 Trasparenza di visioni, obiettivi e requisiti</a:t>
            </a:r>
          </a:p>
          <a:p>
            <a:pPr marL="0" marR="0" lvl="0" indent="0" algn="l" rtl="0">
              <a:lnSpc>
                <a:spcPct val="125000"/>
              </a:lnSpc>
              <a:spcBef>
                <a:spcPts val="0"/>
              </a:spcBef>
              <a:spcAft>
                <a:spcPts val="0"/>
              </a:spcAft>
              <a:buNone/>
            </a:pPr>
            <a:r>
              <a:rPr lang="it-IT" sz="2400" b="0" i="0" u="none" strike="noStrike" cap="none">
                <a:solidFill>
                  <a:srgbClr val="000000"/>
                </a:solidFill>
                <a:latin typeface="Helvetica Neue"/>
                <a:ea typeface="Helvetica Neue"/>
                <a:cs typeface="Helvetica Neue"/>
                <a:sym typeface="Helvetica Neue"/>
              </a:rPr>
              <a:t>1.5 Vantaggi di promuovere l’intrapreneurship per la tua azienda</a:t>
            </a:r>
          </a:p>
        </p:txBody>
      </p:sp>
      <p:sp>
        <p:nvSpPr>
          <p:cNvPr id="88" name="Google Shape;88;p2"/>
          <p:cNvSpPr/>
          <p:nvPr/>
        </p:nvSpPr>
        <p:spPr>
          <a:xfrm>
            <a:off x="7668000" y="3384000"/>
            <a:ext cx="180000" cy="208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89" name="Google Shape;89;p2"/>
          <p:cNvSpPr/>
          <p:nvPr/>
        </p:nvSpPr>
        <p:spPr>
          <a:xfrm>
            <a:off x="7668000" y="5832000"/>
            <a:ext cx="180000" cy="158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panose="020B0604020202020204" charset="0"/>
              <a:ea typeface="Calibri"/>
              <a:cs typeface="Calibri"/>
              <a:sym typeface="Calibri"/>
            </a:endParaRPr>
          </a:p>
        </p:txBody>
      </p:sp>
      <p:sp>
        <p:nvSpPr>
          <p:cNvPr id="90" name="Google Shape;90;p2"/>
          <p:cNvSpPr/>
          <p:nvPr/>
        </p:nvSpPr>
        <p:spPr>
          <a:xfrm>
            <a:off x="7668000" y="7776000"/>
            <a:ext cx="180000" cy="133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91" name="Google Shape;91;p2"/>
          <p:cNvSpPr txBox="1"/>
          <p:nvPr/>
        </p:nvSpPr>
        <p:spPr>
          <a:xfrm>
            <a:off x="8028000" y="7776000"/>
            <a:ext cx="8640000" cy="1332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Clr>
                <a:srgbClr val="000000"/>
              </a:buClr>
              <a:buSzPts val="2400"/>
              <a:buFont typeface="Arial"/>
              <a:buNone/>
            </a:pPr>
            <a:r>
              <a:rPr lang="it-IT" sz="2400" b="0" i="0" u="none" strike="noStrike" cap="none">
                <a:solidFill>
                  <a:schemeClr val="dk1"/>
                </a:solidFill>
                <a:latin typeface="Helvetica Neue"/>
                <a:ea typeface="Helvetica Neue"/>
                <a:cs typeface="Helvetica Neue"/>
                <a:sym typeface="Helvetica Neue"/>
              </a:rPr>
              <a:t>3.1 </a:t>
            </a:r>
            <a:r>
              <a:rPr lang="it-IT" sz="2400">
                <a:solidFill>
                  <a:schemeClr val="dk1"/>
                </a:solidFill>
                <a:latin typeface="Helvetica Neue"/>
                <a:ea typeface="Helvetica Neue"/>
                <a:cs typeface="Helvetica Neue"/>
                <a:sym typeface="Helvetica Neue"/>
              </a:rPr>
              <a:t>Il c</a:t>
            </a:r>
            <a:r>
              <a:rPr lang="it-IT" sz="2400" b="0" i="0" u="none" strike="noStrike" cap="none">
                <a:solidFill>
                  <a:schemeClr val="dk1"/>
                </a:solidFill>
                <a:latin typeface="Helvetica Neue"/>
                <a:ea typeface="Helvetica Neue"/>
                <a:cs typeface="Helvetica Neue"/>
                <a:sym typeface="Helvetica Neue"/>
              </a:rPr>
              <a:t>iclo PDCA e le sue fasi </a:t>
            </a:r>
          </a:p>
          <a:p>
            <a:pPr marL="0" marR="0" lvl="0" indent="0" algn="l" rtl="0">
              <a:lnSpc>
                <a:spcPct val="125000"/>
              </a:lnSpc>
              <a:spcBef>
                <a:spcPts val="0"/>
              </a:spcBef>
              <a:spcAft>
                <a:spcPts val="0"/>
              </a:spcAft>
              <a:buClr>
                <a:srgbClr val="000000"/>
              </a:buClr>
              <a:buSzPts val="2400"/>
              <a:buFont typeface="Arial"/>
              <a:buNone/>
            </a:pPr>
            <a:r>
              <a:rPr lang="it-IT" sz="2400" b="0" i="0" u="none" strike="noStrike" cap="none">
                <a:solidFill>
                  <a:schemeClr val="dk1"/>
                </a:solidFill>
                <a:latin typeface="Helvetica Neue"/>
                <a:ea typeface="Helvetica Neue"/>
                <a:cs typeface="Helvetica Neue"/>
                <a:sym typeface="Helvetica Neue"/>
              </a:rPr>
              <a:t>3.2 Esempio di utilizzo</a:t>
            </a:r>
          </a:p>
        </p:txBody>
      </p:sp>
      <p:sp>
        <p:nvSpPr>
          <p:cNvPr id="92" name="Google Shape;92;p2"/>
          <p:cNvSpPr txBox="1"/>
          <p:nvPr/>
        </p:nvSpPr>
        <p:spPr>
          <a:xfrm>
            <a:off x="8028000" y="5832000"/>
            <a:ext cx="8640000" cy="1584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Clr>
                <a:srgbClr val="000000"/>
              </a:buClr>
              <a:buSzPts val="2400"/>
              <a:buFont typeface="Arial"/>
              <a:buNone/>
            </a:pPr>
            <a:r>
              <a:rPr lang="it-IT" sz="2400" b="0" i="0" u="none" strike="noStrike" cap="none">
                <a:solidFill>
                  <a:schemeClr val="dk1"/>
                </a:solidFill>
                <a:latin typeface="Helvetica Neue"/>
                <a:ea typeface="Helvetica Neue"/>
                <a:cs typeface="Helvetica Neue"/>
                <a:sym typeface="Helvetica Neue"/>
              </a:rPr>
              <a:t>2.1 Stile di leadership</a:t>
            </a:r>
          </a:p>
          <a:p>
            <a:pPr marL="0" marR="0" lvl="0" indent="0" algn="l" rtl="0">
              <a:lnSpc>
                <a:spcPct val="125000"/>
              </a:lnSpc>
              <a:spcBef>
                <a:spcPts val="0"/>
              </a:spcBef>
              <a:spcAft>
                <a:spcPts val="0"/>
              </a:spcAft>
              <a:buClr>
                <a:srgbClr val="000000"/>
              </a:buClr>
              <a:buSzPts val="2400"/>
              <a:buFont typeface="Arial"/>
              <a:buNone/>
            </a:pPr>
            <a:r>
              <a:rPr lang="it-IT" sz="2400" b="0" i="0" u="none" strike="noStrike" cap="none">
                <a:solidFill>
                  <a:schemeClr val="dk1"/>
                </a:solidFill>
                <a:latin typeface="Helvetica Neue"/>
                <a:ea typeface="Helvetica Neue"/>
                <a:cs typeface="Helvetica Neue"/>
                <a:sym typeface="Helvetica Neue"/>
              </a:rPr>
              <a:t>2.2 Sviluppo organizzativo</a:t>
            </a:r>
          </a:p>
          <a:p>
            <a:pPr marL="0" marR="0" lvl="0" indent="0" algn="l" rtl="0">
              <a:lnSpc>
                <a:spcPct val="125000"/>
              </a:lnSpc>
              <a:spcBef>
                <a:spcPts val="0"/>
              </a:spcBef>
              <a:spcAft>
                <a:spcPts val="0"/>
              </a:spcAft>
              <a:buClr>
                <a:srgbClr val="000000"/>
              </a:buClr>
              <a:buSzPts val="2400"/>
              <a:buFont typeface="Arial"/>
              <a:buNone/>
            </a:pPr>
            <a:r>
              <a:rPr lang="it-IT" sz="2400" b="0" i="0" u="none" strike="noStrike" cap="none">
                <a:solidFill>
                  <a:schemeClr val="dk1"/>
                </a:solidFill>
                <a:latin typeface="Helvetica Neue"/>
                <a:ea typeface="Helvetica Neue"/>
                <a:cs typeface="Helvetica Neue"/>
                <a:sym typeface="Helvetica Neue"/>
              </a:rPr>
              <a:t>2.3 Apprezzamento</a:t>
            </a:r>
          </a:p>
          <a:p>
            <a:pPr marL="0" marR="0" lvl="0" indent="0" algn="l" rtl="0">
              <a:lnSpc>
                <a:spcPct val="125000"/>
              </a:lnSpc>
              <a:spcBef>
                <a:spcPts val="0"/>
              </a:spcBef>
              <a:spcAft>
                <a:spcPts val="0"/>
              </a:spcAft>
              <a:buClr>
                <a:srgbClr val="000000"/>
              </a:buClr>
              <a:buSzPts val="2400"/>
              <a:buFont typeface="Arial"/>
              <a:buNone/>
            </a:pPr>
            <a:r>
              <a:rPr lang="it-IT" sz="2400" b="0" i="0" u="none" strike="noStrike" cap="none">
                <a:solidFill>
                  <a:schemeClr val="dk1"/>
                </a:solidFill>
                <a:latin typeface="Helvetica Neue"/>
                <a:ea typeface="Helvetica Neue"/>
                <a:cs typeface="Helvetica Neue"/>
                <a:sym typeface="Helvetica Neue"/>
              </a:rPr>
              <a:t>2.4 Diverse generazioni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3886200" y="3607200"/>
            <a:ext cx="9144000"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Migliorare la gestione del team come precondizione per il comportamento intraprendente</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20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Unità 2</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29680E5A-16AB-9402-9DBE-D9C561C7F4B7}"/>
              </a:ext>
            </a:extLst>
          </p:cNvPr>
          <p:cNvSpPr txBox="1"/>
          <p:nvPr/>
        </p:nvSpPr>
        <p:spPr>
          <a:xfrm>
            <a:off x="1296000" y="6084000"/>
            <a:ext cx="10980000" cy="267761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800"/>
              <a:buFont typeface="Arial"/>
              <a:buNone/>
            </a:pPr>
            <a:r>
              <a:rPr lang="it-IT" sz="2800" b="1" i="0" u="none" strike="noStrike" cap="none" dirty="0">
                <a:solidFill>
                  <a:srgbClr val="AED633"/>
                </a:solidFill>
                <a:latin typeface="Helvetica Neue" panose="020B0604020202020204" charset="0"/>
                <a:ea typeface="Helvetica Neue"/>
                <a:cs typeface="Helvetica Neue"/>
                <a:sym typeface="Helvetica Neue"/>
              </a:rPr>
              <a:t>2.1 Stile di leadership</a:t>
            </a:r>
          </a:p>
          <a:p>
            <a:pPr marL="0" marR="0" lvl="0" indent="0" algn="l" rtl="0">
              <a:lnSpc>
                <a:spcPct val="150000"/>
              </a:lnSpc>
              <a:spcBef>
                <a:spcPts val="0"/>
              </a:spcBef>
              <a:spcAft>
                <a:spcPts val="0"/>
              </a:spcAft>
              <a:buClr>
                <a:srgbClr val="000000"/>
              </a:buClr>
              <a:buSzPts val="2800"/>
              <a:buFont typeface="Arial"/>
              <a:buNone/>
            </a:pPr>
            <a:r>
              <a:rPr lang="it-IT" sz="2800" b="1" i="0" u="none" strike="noStrike" cap="none" dirty="0">
                <a:solidFill>
                  <a:srgbClr val="AED633"/>
                </a:solidFill>
                <a:latin typeface="Helvetica Neue" panose="020B0604020202020204" charset="0"/>
                <a:ea typeface="Helvetica Neue"/>
                <a:cs typeface="Helvetica Neue"/>
                <a:sym typeface="Helvetica Neue"/>
              </a:rPr>
              <a:t>2.2 Sviluppo organizzativo</a:t>
            </a:r>
          </a:p>
          <a:p>
            <a:pPr marL="0" marR="0" lvl="0" indent="0" algn="l" rtl="0">
              <a:lnSpc>
                <a:spcPct val="150000"/>
              </a:lnSpc>
              <a:spcBef>
                <a:spcPts val="0"/>
              </a:spcBef>
              <a:spcAft>
                <a:spcPts val="0"/>
              </a:spcAft>
              <a:buClr>
                <a:srgbClr val="000000"/>
              </a:buClr>
              <a:buSzPts val="2800"/>
              <a:buFont typeface="Arial"/>
              <a:buNone/>
            </a:pPr>
            <a:r>
              <a:rPr lang="it-IT" sz="2800" b="1" i="0" u="none" strike="noStrike" cap="none" dirty="0">
                <a:solidFill>
                  <a:srgbClr val="AED633"/>
                </a:solidFill>
                <a:latin typeface="Helvetica Neue" panose="020B0604020202020204" charset="0"/>
                <a:ea typeface="Helvetica Neue"/>
                <a:cs typeface="Helvetica Neue"/>
                <a:sym typeface="Helvetica Neue"/>
              </a:rPr>
              <a:t>2.3 Apprezzamento</a:t>
            </a:r>
          </a:p>
          <a:p>
            <a:pPr marL="0" marR="0" lvl="0" indent="0" algn="l" rtl="0">
              <a:lnSpc>
                <a:spcPct val="150000"/>
              </a:lnSpc>
              <a:spcBef>
                <a:spcPts val="0"/>
              </a:spcBef>
              <a:spcAft>
                <a:spcPts val="0"/>
              </a:spcAft>
              <a:buClr>
                <a:srgbClr val="000000"/>
              </a:buClr>
              <a:buSzPts val="2800"/>
              <a:buFont typeface="Arial"/>
              <a:buNone/>
            </a:pPr>
            <a:r>
              <a:rPr lang="it-IT" sz="2800" b="1" i="0" u="none" strike="noStrike" cap="none" dirty="0">
                <a:solidFill>
                  <a:srgbClr val="AED633"/>
                </a:solidFill>
                <a:latin typeface="Helvetica Neue" panose="020B0604020202020204" charset="0"/>
                <a:ea typeface="Helvetica Neue"/>
                <a:cs typeface="Helvetica Neue"/>
                <a:sym typeface="Helvetica Neue"/>
              </a:rPr>
              <a:t>2.4 Diverse generazioni</a:t>
            </a:r>
          </a:p>
        </p:txBody>
      </p:sp>
      <p:pic>
        <p:nvPicPr>
          <p:cNvPr id="7" name="Picture 2">
            <a:extLst>
              <a:ext uri="{FF2B5EF4-FFF2-40B4-BE49-F238E27FC236}">
                <a16:creationId xmlns:a16="http://schemas.microsoft.com/office/drawing/2014/main" id="{06D44F81-E1DB-A630-334F-BA3DF3615C4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065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DA6BB0-5999-276F-5E60-7DEE4EE04A94}"/>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2.Migliorare la gestione del team </a:t>
            </a:r>
          </a:p>
        </p:txBody>
      </p:sp>
      <p:sp>
        <p:nvSpPr>
          <p:cNvPr id="3" name="CuadroTexto 2">
            <a:extLst>
              <a:ext uri="{FF2B5EF4-FFF2-40B4-BE49-F238E27FC236}">
                <a16:creationId xmlns:a16="http://schemas.microsoft.com/office/drawing/2014/main" id="{2DF56C97-DFD6-FCBF-D490-25382918CF4E}"/>
              </a:ext>
            </a:extLst>
          </p:cNvPr>
          <p:cNvSpPr txBox="1"/>
          <p:nvPr/>
        </p:nvSpPr>
        <p:spPr>
          <a:xfrm>
            <a:off x="1296000" y="2304000"/>
            <a:ext cx="5688000" cy="523220"/>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Stile di leadership</a:t>
            </a:r>
          </a:p>
        </p:txBody>
      </p:sp>
      <p:pic>
        <p:nvPicPr>
          <p:cNvPr id="5" name="Grafik 4">
            <a:extLst>
              <a:ext uri="{FF2B5EF4-FFF2-40B4-BE49-F238E27FC236}">
                <a16:creationId xmlns:a16="http://schemas.microsoft.com/office/drawing/2014/main" id="{FAC49BA4-D61D-18D2-E2B5-C08C8BE2BBD7}"/>
              </a:ext>
            </a:extLst>
          </p:cNvPr>
          <p:cNvPicPr>
            <a:picLocks noChangeAspect="1"/>
          </p:cNvPicPr>
          <p:nvPr/>
        </p:nvPicPr>
        <p:blipFill>
          <a:blip r:embed="rId2"/>
          <a:stretch>
            <a:fillRect/>
          </a:stretch>
        </p:blipFill>
        <p:spPr>
          <a:xfrm>
            <a:off x="3260019" y="6667500"/>
            <a:ext cx="2433562" cy="1881540"/>
          </a:xfrm>
          <a:prstGeom prst="rect">
            <a:avLst/>
          </a:prstGeom>
        </p:spPr>
      </p:pic>
      <p:pic>
        <p:nvPicPr>
          <p:cNvPr id="6" name="Grafik 5" descr="Wolken-Gedankenblase">
            <a:extLst>
              <a:ext uri="{FF2B5EF4-FFF2-40B4-BE49-F238E27FC236}">
                <a16:creationId xmlns:a16="http://schemas.microsoft.com/office/drawing/2014/main" id="{3A86C838-89A5-0787-0B86-E2FE2945AE14}"/>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5142414" y="3706144"/>
            <a:ext cx="9985644" cy="4092250"/>
          </a:xfrm>
          <a:prstGeom prst="rect">
            <a:avLst/>
          </a:prstGeom>
        </p:spPr>
      </p:pic>
      <p:pic>
        <p:nvPicPr>
          <p:cNvPr id="8" name="Grafik 7" descr="Unterschrift Silhouette">
            <a:extLst>
              <a:ext uri="{FF2B5EF4-FFF2-40B4-BE49-F238E27FC236}">
                <a16:creationId xmlns:a16="http://schemas.microsoft.com/office/drawing/2014/main" id="{41FBA082-1BE5-887C-E9E4-DFF8780BECF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39371" y="4043741"/>
            <a:ext cx="1073861" cy="1050900"/>
          </a:xfrm>
          <a:prstGeom prst="rect">
            <a:avLst/>
          </a:prstGeom>
        </p:spPr>
      </p:pic>
      <p:sp>
        <p:nvSpPr>
          <p:cNvPr id="10" name="Google Shape;185;p23">
            <a:extLst>
              <a:ext uri="{FF2B5EF4-FFF2-40B4-BE49-F238E27FC236}">
                <a16:creationId xmlns:a16="http://schemas.microsoft.com/office/drawing/2014/main" id="{D83F3D99-4573-713F-16A8-863386816AF4}"/>
              </a:ext>
            </a:extLst>
          </p:cNvPr>
          <p:cNvSpPr txBox="1"/>
          <p:nvPr/>
        </p:nvSpPr>
        <p:spPr>
          <a:xfrm>
            <a:off x="5666015" y="5285273"/>
            <a:ext cx="8735785" cy="2144225"/>
          </a:xfrm>
          <a:prstGeom prst="rect">
            <a:avLst/>
          </a:prstGeom>
          <a:noFill/>
          <a:ln>
            <a:noFill/>
          </a:ln>
        </p:spPr>
        <p:txBody>
          <a:bodyPr spcFirstLastPara="1" wrap="square" lIns="91425" tIns="45700" rIns="91425" bIns="45700" anchor="t" anchorCtr="0">
            <a:noAutofit/>
          </a:bodyPr>
          <a:lstStyle/>
          <a:p>
            <a:pPr lvl="0" algn="ctr"/>
            <a:r>
              <a:rPr lang="it-IT" sz="2400">
                <a:solidFill>
                  <a:schemeClr val="tx1"/>
                </a:solidFill>
                <a:latin typeface="Helvetica Neue" panose="020B0604020202020204" charset="0"/>
                <a:ea typeface="Helvetica Neue"/>
                <a:cs typeface="Helvetica Neue"/>
                <a:sym typeface="Helvetica Neue"/>
              </a:rPr>
              <a:t>Quale visione e obiettivi ha la tua azienda?</a:t>
            </a:r>
          </a:p>
          <a:p>
            <a:pPr lvl="0" algn="ctr"/>
            <a:endParaRPr lang="it-IT" sz="2400">
              <a:solidFill>
                <a:schemeClr val="tx1"/>
              </a:solidFill>
              <a:latin typeface="Helvetica Neue" panose="020B0604020202020204" charset="0"/>
              <a:ea typeface="Helvetica Neue"/>
              <a:cs typeface="Helvetica Neue"/>
              <a:sym typeface="Helvetica Neue"/>
            </a:endParaRPr>
          </a:p>
          <a:p>
            <a:pPr lvl="0" algn="ctr"/>
            <a:r>
              <a:rPr lang="it-IT" sz="2400">
                <a:solidFill>
                  <a:schemeClr val="tx1"/>
                </a:solidFill>
                <a:latin typeface="Helvetica Neue" panose="020B0604020202020204" charset="0"/>
                <a:ea typeface="Helvetica Neue"/>
                <a:cs typeface="Helvetica Neue"/>
                <a:sym typeface="Helvetica Neue"/>
              </a:rPr>
              <a:t>Per quale visione e obiettivi svilupperesti </a:t>
            </a:r>
          </a:p>
          <a:p>
            <a:pPr lvl="0" algn="ctr"/>
            <a:r>
              <a:rPr lang="it-IT" sz="2400">
                <a:latin typeface="Helvetica Neue" panose="020B0604020202020204" charset="0"/>
                <a:ea typeface="Helvetica Neue"/>
                <a:cs typeface="Helvetica Neue"/>
                <a:sym typeface="Helvetica Neue"/>
              </a:rPr>
              <a:t>per la </a:t>
            </a:r>
            <a:r>
              <a:rPr lang="it-IT" sz="2400">
                <a:solidFill>
                  <a:schemeClr val="tx1"/>
                </a:solidFill>
                <a:latin typeface="Helvetica Neue" panose="020B0604020202020204" charset="0"/>
                <a:ea typeface="Helvetica Neue"/>
                <a:cs typeface="Helvetica Neue"/>
                <a:sym typeface="Helvetica Neue"/>
              </a:rPr>
              <a:t>tua azienda e il tuo team?</a:t>
            </a:r>
          </a:p>
          <a:p>
            <a:pPr lvl="0" algn="ctr"/>
            <a:endParaRPr lang="it-IT" sz="2400">
              <a:solidFill>
                <a:schemeClr val="tx1"/>
              </a:solidFill>
              <a:latin typeface="Helvetica Neue" panose="020B0604020202020204" charset="0"/>
              <a:ea typeface="Helvetica Neue"/>
              <a:cs typeface="Helvetica Neue"/>
              <a:sym typeface="Helvetica Neue"/>
            </a:endParaRPr>
          </a:p>
          <a:p>
            <a:pPr lvl="0" algn="ctr"/>
            <a:endParaRPr lang="it-IT" sz="2400" b="1">
              <a:solidFill>
                <a:schemeClr val="tx1"/>
              </a:solidFill>
              <a:latin typeface="Helvetica Neue" panose="020B0604020202020204" charset="0"/>
              <a:ea typeface="Helvetica Neue"/>
              <a:cs typeface="Helvetica Neue"/>
              <a:sym typeface="Helvetica Neue"/>
            </a:endParaRPr>
          </a:p>
        </p:txBody>
      </p:sp>
      <p:sp>
        <p:nvSpPr>
          <p:cNvPr id="11" name="Google Shape;185;p23">
            <a:extLst>
              <a:ext uri="{FF2B5EF4-FFF2-40B4-BE49-F238E27FC236}">
                <a16:creationId xmlns:a16="http://schemas.microsoft.com/office/drawing/2014/main" id="{A97A66F1-2CC8-F2A0-813F-09A56384C138}"/>
              </a:ext>
            </a:extLst>
          </p:cNvPr>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lvl="0" algn="ctr"/>
            <a:r>
              <a:rPr lang="it-IT" sz="2400" b="1">
                <a:solidFill>
                  <a:schemeClr val="tx1"/>
                </a:solidFill>
                <a:latin typeface="Helvetica Neue" panose="020B0604020202020204" charset="0"/>
                <a:ea typeface="Helvetica Neue"/>
                <a:cs typeface="Helvetica Neue"/>
                <a:sym typeface="Helvetica Neue"/>
              </a:rPr>
              <a:t>Task:</a:t>
            </a:r>
          </a:p>
          <a:p>
            <a:pPr lvl="0" algn="ctr"/>
            <a:endParaRPr lang="it-IT" sz="2400" b="1">
              <a:solidFill>
                <a:schemeClr val="tx1"/>
              </a:solidFill>
              <a:latin typeface="Helvetica Neue" panose="020B0604020202020204" charset="0"/>
              <a:ea typeface="Helvetica Neue"/>
              <a:cs typeface="Helvetica Neue"/>
              <a:sym typeface="Helvetica Neue"/>
            </a:endParaRPr>
          </a:p>
          <a:p>
            <a:pPr lvl="0" algn="ctr"/>
            <a:endParaRPr lang="it-IT" sz="2400" b="1">
              <a:solidFill>
                <a:schemeClr val="tx1"/>
              </a:solidFill>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229781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427520" y="3377836"/>
            <a:ext cx="4516080" cy="830997"/>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Obiettivi della leadership</a:t>
            </a:r>
          </a:p>
          <a:p>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14</a:t>
            </a:r>
          </a:p>
        </p:txBody>
      </p:sp>
      <p:sp>
        <p:nvSpPr>
          <p:cNvPr id="39" name="Pfeil: Fünfeck 38">
            <a:extLst>
              <a:ext uri="{FF2B5EF4-FFF2-40B4-BE49-F238E27FC236}">
                <a16:creationId xmlns:a16="http://schemas.microsoft.com/office/drawing/2014/main" id="{5C7F16C4-15DA-C6FE-DA04-41D16A05B6D5}"/>
              </a:ext>
            </a:extLst>
          </p:cNvPr>
          <p:cNvSpPr/>
          <p:nvPr/>
        </p:nvSpPr>
        <p:spPr>
          <a:xfrm rot="5400000">
            <a:off x="7560000" y="-2160000"/>
            <a:ext cx="3024000" cy="15516000"/>
          </a:xfrm>
          <a:prstGeom prst="homePlate">
            <a:avLst>
              <a:gd name="adj" fmla="val 22456"/>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Google Shape;477;p17">
            <a:extLst>
              <a:ext uri="{FF2B5EF4-FFF2-40B4-BE49-F238E27FC236}">
                <a16:creationId xmlns:a16="http://schemas.microsoft.com/office/drawing/2014/main" id="{CAC90539-BDD8-6325-4647-2816A2436272}"/>
              </a:ext>
            </a:extLst>
          </p:cNvPr>
          <p:cNvSpPr/>
          <p:nvPr/>
        </p:nvSpPr>
        <p:spPr>
          <a:xfrm>
            <a:off x="1440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rPr>
              <a:t>Incoraggiare il pensiero proattivo</a:t>
            </a:r>
          </a:p>
        </p:txBody>
      </p:sp>
      <p:sp>
        <p:nvSpPr>
          <p:cNvPr id="20" name="Google Shape;477;p17">
            <a:extLst>
              <a:ext uri="{FF2B5EF4-FFF2-40B4-BE49-F238E27FC236}">
                <a16:creationId xmlns:a16="http://schemas.microsoft.com/office/drawing/2014/main" id="{E7973589-5EC1-C2FA-9710-606F212C883D}"/>
              </a:ext>
            </a:extLst>
          </p:cNvPr>
          <p:cNvSpPr/>
          <p:nvPr/>
        </p:nvSpPr>
        <p:spPr>
          <a:xfrm>
            <a:off x="6552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it-IT" sz="2400" dirty="0">
                <a:latin typeface="Helvetica Neue" panose="020B0604020202020204" charset="0"/>
                <a:ea typeface="Microsoft Sans Serif" panose="020B0604020202020204" pitchFamily="34" charset="0"/>
                <a:cs typeface="Microsoft Sans Serif" panose="020B0604020202020204" pitchFamily="34" charset="0"/>
                <a:sym typeface="Calibri"/>
              </a:rPr>
              <a:t>Supportare lo sviluppo delle competenze transfunzionali dei dipendenti</a:t>
            </a:r>
          </a:p>
        </p:txBody>
      </p:sp>
      <p:sp>
        <p:nvSpPr>
          <p:cNvPr id="21" name="Google Shape;477;p17">
            <a:extLst>
              <a:ext uri="{FF2B5EF4-FFF2-40B4-BE49-F238E27FC236}">
                <a16:creationId xmlns:a16="http://schemas.microsoft.com/office/drawing/2014/main" id="{EF77FDF3-30F0-4627-9497-D73ADED2428B}"/>
              </a:ext>
            </a:extLst>
          </p:cNvPr>
          <p:cNvSpPr/>
          <p:nvPr/>
        </p:nvSpPr>
        <p:spPr>
          <a:xfrm>
            <a:off x="7992000" y="5364000"/>
            <a:ext cx="7272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R="0" lvl="0" algn="ctr" rtl="0">
              <a:spcBef>
                <a:spcPts val="0"/>
              </a:spcBef>
              <a:spcAft>
                <a:spcPts val="0"/>
              </a:spcAft>
              <a:buClr>
                <a:schemeClr val="dk1"/>
              </a:buClr>
              <a:buSzPts val="2500"/>
            </a:pPr>
            <a:r>
              <a:rPr lang="it-IT" sz="2400" dirty="0">
                <a:latin typeface="Helvetica Neue" panose="020B0604020202020204" charset="0"/>
                <a:ea typeface="Microsoft Sans Serif" panose="020B0604020202020204" pitchFamily="34" charset="0"/>
                <a:cs typeface="Microsoft Sans Serif" panose="020B0604020202020204" pitchFamily="34" charset="0"/>
                <a:sym typeface="Calibri"/>
              </a:rPr>
              <a:t>Promuovere un ambiente aziendale che dia la possibilità di creare relazioni commerciali produttive ed efficaci</a:t>
            </a:r>
          </a:p>
        </p:txBody>
      </p:sp>
      <p:sp>
        <p:nvSpPr>
          <p:cNvPr id="22" name="Google Shape;477;p17">
            <a:extLst>
              <a:ext uri="{FF2B5EF4-FFF2-40B4-BE49-F238E27FC236}">
                <a16:creationId xmlns:a16="http://schemas.microsoft.com/office/drawing/2014/main" id="{55DAE506-58A9-BDD2-EE04-4A8F3D9A7154}"/>
              </a:ext>
            </a:extLst>
          </p:cNvPr>
          <p:cNvSpPr/>
          <p:nvPr/>
        </p:nvSpPr>
        <p:spPr>
          <a:xfrm>
            <a:off x="11664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it-IT" sz="2400" dirty="0">
                <a:latin typeface="Helvetica Neue" panose="020B0604020202020204" charset="0"/>
                <a:ea typeface="Microsoft Sans Serif" panose="020B0604020202020204" pitchFamily="34" charset="0"/>
                <a:cs typeface="Microsoft Sans Serif" panose="020B0604020202020204" pitchFamily="34" charset="0"/>
                <a:sym typeface="Calibri"/>
              </a:rPr>
              <a:t>Consentire l'espressione e la divulgazione di opinioni dissenzienti</a:t>
            </a:r>
          </a:p>
        </p:txBody>
      </p:sp>
      <p:sp>
        <p:nvSpPr>
          <p:cNvPr id="23" name="Google Shape;477;p17">
            <a:extLst>
              <a:ext uri="{FF2B5EF4-FFF2-40B4-BE49-F238E27FC236}">
                <a16:creationId xmlns:a16="http://schemas.microsoft.com/office/drawing/2014/main" id="{05113EFE-15B0-DEB4-E522-A373D54619B0}"/>
              </a:ext>
            </a:extLst>
          </p:cNvPr>
          <p:cNvSpPr/>
          <p:nvPr/>
        </p:nvSpPr>
        <p:spPr>
          <a:xfrm>
            <a:off x="3276000" y="5364000"/>
            <a:ext cx="4644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it-IT" sz="2400" dirty="0">
                <a:latin typeface="Helvetica Neue" panose="020B0604020202020204" charset="0"/>
                <a:ea typeface="Microsoft Sans Serif" panose="020B0604020202020204" pitchFamily="34" charset="0"/>
                <a:cs typeface="Microsoft Sans Serif" panose="020B0604020202020204" pitchFamily="34" charset="0"/>
                <a:sym typeface="Calibri"/>
              </a:rPr>
              <a:t>Stabilire sistemi di feedback interfunzionali e intergerarchici</a:t>
            </a:r>
          </a:p>
        </p:txBody>
      </p:sp>
      <p:sp>
        <p:nvSpPr>
          <p:cNvPr id="8" name="Google Shape;480;p17">
            <a:extLst>
              <a:ext uri="{FF2B5EF4-FFF2-40B4-BE49-F238E27FC236}">
                <a16:creationId xmlns:a16="http://schemas.microsoft.com/office/drawing/2014/main" id="{E7464EBC-D9AD-0589-1BA3-DB4B849784C7}"/>
              </a:ext>
            </a:extLst>
          </p:cNvPr>
          <p:cNvSpPr/>
          <p:nvPr/>
        </p:nvSpPr>
        <p:spPr>
          <a:xfrm>
            <a:off x="1332000" y="7200000"/>
            <a:ext cx="15264000" cy="1512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alpha val="49803"/>
            </a:srgbClr>
          </a:solidFill>
          <a:ln w="22225" cap="flat" cmpd="sng">
            <a:solidFill>
              <a:srgbClr val="AED633"/>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dirty="0">
                <a:ln>
                  <a:noFill/>
                </a:ln>
                <a:solidFill>
                  <a:prstClr val="black"/>
                </a:solidFill>
                <a:effectLst/>
                <a:uLnTx/>
                <a:uFillTx/>
                <a:latin typeface="Helvetica Neue" panose="020B0604020202020204" charset="0"/>
                <a:ea typeface="+mn-ea"/>
                <a:cs typeface="+mn-cs"/>
              </a:rPr>
              <a:t>Leader trasformazionali</a:t>
            </a:r>
            <a:br>
              <a:rPr kumimoji="0" lang="it-IT" sz="2400" b="0" i="0" u="none" strike="noStrike" kern="1200" cap="none" spc="0" normalizeH="0" baseline="0" dirty="0">
                <a:ln>
                  <a:noFill/>
                </a:ln>
                <a:solidFill>
                  <a:prstClr val="black"/>
                </a:solidFill>
                <a:effectLst/>
                <a:uLnTx/>
                <a:uFillTx/>
                <a:latin typeface="Helvetica Neue" panose="020B0604020202020204" charset="0"/>
                <a:ea typeface="+mn-ea"/>
                <a:cs typeface="+mn-cs"/>
              </a:rPr>
            </a:br>
            <a:r>
              <a:rPr kumimoji="0" lang="it-IT" sz="2400" b="0" i="0" u="none" strike="noStrike" kern="1200" cap="none" spc="0" normalizeH="0" baseline="0" dirty="0">
                <a:ln>
                  <a:noFill/>
                </a:ln>
                <a:solidFill>
                  <a:prstClr val="black"/>
                </a:solidFill>
                <a:effectLst/>
                <a:uLnTx/>
                <a:uFillTx/>
                <a:latin typeface="Helvetica Neue" panose="020B0604020202020204" charset="0"/>
                <a:ea typeface="+mn-ea"/>
                <a:cs typeface="+mn-cs"/>
              </a:rPr>
              <a:t>Concentrati meno sul prendere decisioni o stabilire piani strategici e più sulla facilitazione della collaborazione organizzativa che può aiutare a portare avanti una visione.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dirty="0">
              <a:ln>
                <a:noFill/>
              </a:ln>
              <a:solidFill>
                <a:prstClr val="black"/>
              </a:solidFill>
              <a:effectLst/>
              <a:uLnTx/>
              <a:uFillTx/>
              <a:latin typeface="Helvetica Neue" panose="020B0604020202020204" charset="0"/>
              <a:ea typeface="+mn-ea"/>
              <a:cs typeface="+mn-cs"/>
            </a:endParaRPr>
          </a:p>
        </p:txBody>
      </p:sp>
      <p:sp>
        <p:nvSpPr>
          <p:cNvPr id="6" name="CuadroTexto 1">
            <a:extLst>
              <a:ext uri="{FF2B5EF4-FFF2-40B4-BE49-F238E27FC236}">
                <a16:creationId xmlns:a16="http://schemas.microsoft.com/office/drawing/2014/main" id="{D8F19C6F-E839-251E-DD84-1BBCA3D7FB6A}"/>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2.Migliorare la gestione del team </a:t>
            </a:r>
          </a:p>
        </p:txBody>
      </p:sp>
      <p:sp>
        <p:nvSpPr>
          <p:cNvPr id="7" name="CuadroTexto 2">
            <a:extLst>
              <a:ext uri="{FF2B5EF4-FFF2-40B4-BE49-F238E27FC236}">
                <a16:creationId xmlns:a16="http://schemas.microsoft.com/office/drawing/2014/main" id="{22DBDF0E-D14D-0915-A860-BE45AC05F209}"/>
              </a:ext>
            </a:extLst>
          </p:cNvPr>
          <p:cNvSpPr txBox="1"/>
          <p:nvPr/>
        </p:nvSpPr>
        <p:spPr>
          <a:xfrm>
            <a:off x="1296000" y="2304000"/>
            <a:ext cx="56880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Stile di leadership</a:t>
            </a:r>
          </a:p>
        </p:txBody>
      </p:sp>
    </p:spTree>
    <p:extLst>
      <p:ext uri="{BB962C8B-B14F-4D97-AF65-F5344CB8AC3E}">
        <p14:creationId xmlns:p14="http://schemas.microsoft.com/office/powerpoint/2010/main" val="17186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3" name="Würfel 22">
            <a:extLst>
              <a:ext uri="{FF2B5EF4-FFF2-40B4-BE49-F238E27FC236}">
                <a16:creationId xmlns:a16="http://schemas.microsoft.com/office/drawing/2014/main" id="{AF34D344-CD4C-3350-61CA-1D7E715403F5}"/>
              </a:ext>
            </a:extLst>
          </p:cNvPr>
          <p:cNvSpPr/>
          <p:nvPr/>
        </p:nvSpPr>
        <p:spPr>
          <a:xfrm>
            <a:off x="1066800" y="6789782"/>
            <a:ext cx="15745200" cy="1692000"/>
          </a:xfrm>
          <a:prstGeom prst="cube">
            <a:avLst>
              <a:gd name="adj" fmla="val 43305"/>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a:ln>
                  <a:noFill/>
                </a:ln>
                <a:solidFill>
                  <a:schemeClr val="bg1"/>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4 dimensioni della leadership trasformazionale</a:t>
            </a:r>
          </a:p>
        </p:txBody>
      </p:sp>
      <p:sp>
        <p:nvSpPr>
          <p:cNvPr id="6" name="Google Shape;462;p17">
            <a:extLst>
              <a:ext uri="{FF2B5EF4-FFF2-40B4-BE49-F238E27FC236}">
                <a16:creationId xmlns:a16="http://schemas.microsoft.com/office/drawing/2014/main" id="{C1F08028-FAFA-038D-1FE0-FCC8028E6361}"/>
              </a:ext>
            </a:extLst>
          </p:cNvPr>
          <p:cNvSpPr/>
          <p:nvPr/>
        </p:nvSpPr>
        <p:spPr>
          <a:xfrm>
            <a:off x="1728000" y="4320000"/>
            <a:ext cx="3600000" cy="30333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Font typeface="Wingdings" panose="05000000000000000000" pitchFamily="2" charset="2"/>
              <a:buChar char="Ø"/>
              <a:defRPr/>
            </a:pPr>
            <a:r>
              <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con una visione</a:t>
            </a:r>
          </a:p>
          <a:p>
            <a:pPr marL="285750" lvl="0" indent="-285750">
              <a:spcAft>
                <a:spcPts val="1200"/>
              </a:spcAft>
              <a:buFont typeface="Wingdings" panose="05000000000000000000" pitchFamily="2" charset="2"/>
              <a:buChar char="Ø"/>
              <a:defRPr/>
            </a:pPr>
            <a:r>
              <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creare entusiasmo con il loro entusiasmo</a:t>
            </a:r>
          </a:p>
          <a:p>
            <a:pPr marL="285750" lvl="0" indent="-285750">
              <a:spcAft>
                <a:spcPts val="1200"/>
              </a:spcAft>
              <a:buFont typeface="Wingdings" panose="05000000000000000000" pitchFamily="2" charset="2"/>
              <a:buChar char="Ø"/>
              <a:defRPr/>
            </a:pPr>
            <a:endPar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10" name="Google Shape;481;p17">
            <a:extLst>
              <a:ext uri="{FF2B5EF4-FFF2-40B4-BE49-F238E27FC236}">
                <a16:creationId xmlns:a16="http://schemas.microsoft.com/office/drawing/2014/main" id="{99EF911B-348B-65E9-9953-C2993A0AC928}"/>
              </a:ext>
            </a:extLst>
          </p:cNvPr>
          <p:cNvSpPr/>
          <p:nvPr/>
        </p:nvSpPr>
        <p:spPr>
          <a:xfrm>
            <a:off x="9072000" y="4320000"/>
            <a:ext cx="3600000" cy="30333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Font typeface="Wingdings" panose="05000000000000000000" pitchFamily="2" charset="2"/>
              <a:buChar char="Ø"/>
              <a:defRPr/>
            </a:pPr>
            <a:r>
              <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capacità di ascoltare, entrare in empatia e comunicare con coloro che guidano</a:t>
            </a:r>
          </a:p>
          <a:p>
            <a:pPr marL="285750" lvl="0" indent="-285750">
              <a:spcAft>
                <a:spcPts val="1200"/>
              </a:spcAft>
              <a:buFont typeface="Wingdings" panose="05000000000000000000" pitchFamily="2" charset="2"/>
              <a:buChar char="Ø"/>
              <a:defRPr/>
            </a:pPr>
            <a:r>
              <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abilità sociali per costruire relazioni efficaci</a:t>
            </a:r>
          </a:p>
          <a:p>
            <a:pPr marL="285750" lvl="0" indent="-285750">
              <a:spcAft>
                <a:spcPts val="1200"/>
              </a:spcAft>
              <a:buFont typeface="Wingdings" panose="05000000000000000000" pitchFamily="2" charset="2"/>
              <a:buChar char="Ø"/>
              <a:defRPr/>
            </a:pPr>
            <a:endPar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16" name="Google Shape;480;p17">
            <a:extLst>
              <a:ext uri="{FF2B5EF4-FFF2-40B4-BE49-F238E27FC236}">
                <a16:creationId xmlns:a16="http://schemas.microsoft.com/office/drawing/2014/main" id="{60CCF1E0-FA26-7FAF-6257-4B55E25DE214}"/>
              </a:ext>
            </a:extLst>
          </p:cNvPr>
          <p:cNvSpPr/>
          <p:nvPr/>
        </p:nvSpPr>
        <p:spPr>
          <a:xfrm>
            <a:off x="12744000" y="4320000"/>
            <a:ext cx="3600000" cy="30333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Font typeface="Wingdings" panose="05000000000000000000" pitchFamily="2" charset="2"/>
              <a:buChar char="Ø"/>
              <a:defRPr/>
            </a:pPr>
            <a:r>
              <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Fare in modo che le persone mettano in discussione il modo collaudato di fare le cose</a:t>
            </a:r>
          </a:p>
          <a:p>
            <a:pPr marL="285750" lvl="0" indent="-285750">
              <a:spcAft>
                <a:spcPts val="1200"/>
              </a:spcAft>
              <a:buFont typeface="Wingdings" panose="05000000000000000000" pitchFamily="2" charset="2"/>
              <a:buChar char="Ø"/>
              <a:defRPr/>
            </a:pPr>
            <a:r>
              <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"Reinquadrare" il futuro</a:t>
            </a:r>
          </a:p>
        </p:txBody>
      </p:sp>
      <p:sp>
        <p:nvSpPr>
          <p:cNvPr id="8" name="Google Shape;477;p17">
            <a:extLst>
              <a:ext uri="{FF2B5EF4-FFF2-40B4-BE49-F238E27FC236}">
                <a16:creationId xmlns:a16="http://schemas.microsoft.com/office/drawing/2014/main" id="{10BB9B0F-FA6B-3009-F476-4D218293A868}"/>
              </a:ext>
            </a:extLst>
          </p:cNvPr>
          <p:cNvSpPr/>
          <p:nvPr/>
        </p:nvSpPr>
        <p:spPr>
          <a:xfrm>
            <a:off x="5400000" y="4320000"/>
            <a:ext cx="3600000" cy="30333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lvl="0" indent="-285750">
              <a:spcAft>
                <a:spcPts val="1200"/>
              </a:spcAft>
              <a:buFont typeface="Wingdings" panose="05000000000000000000" pitchFamily="2" charset="2"/>
              <a:buChar char="Ø"/>
              <a:defRPr/>
            </a:pPr>
            <a:r>
              <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Creare un ambiente in cui ogni dipendente abbia la possibilità di collaborare, innovare ed eccellere.</a:t>
            </a:r>
          </a:p>
          <a:p>
            <a:pPr lvl="0">
              <a:spcAft>
                <a:spcPts val="1200"/>
              </a:spcAft>
              <a:defRPr/>
            </a:pPr>
            <a:endParaRPr lang="it-IT" sz="215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7" name="Google Shape;477;p17">
            <a:extLst>
              <a:ext uri="{FF2B5EF4-FFF2-40B4-BE49-F238E27FC236}">
                <a16:creationId xmlns:a16="http://schemas.microsoft.com/office/drawing/2014/main" id="{D4DC0740-BC2F-47C6-7554-DE188664949F}"/>
              </a:ext>
            </a:extLst>
          </p:cNvPr>
          <p:cNvSpPr/>
          <p:nvPr/>
        </p:nvSpPr>
        <p:spPr>
          <a:xfrm>
            <a:off x="6048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lvl="0" algn="ctr">
              <a:spcAft>
                <a:spcPts val="1200"/>
              </a:spcAft>
              <a:defRPr/>
            </a:pPr>
            <a:r>
              <a:rPr lang="it-IT" sz="2400" b="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Influenza idealizzata</a:t>
            </a:r>
          </a:p>
          <a:p>
            <a:pPr lvl="0" algn="ctr">
              <a:spcAft>
                <a:spcPts val="1200"/>
              </a:spcAft>
              <a:defRPr/>
            </a:pPr>
            <a:endParaRPr lang="it-IT" sz="2400" b="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3" name="Google Shape;462;p17">
            <a:extLst>
              <a:ext uri="{FF2B5EF4-FFF2-40B4-BE49-F238E27FC236}">
                <a16:creationId xmlns:a16="http://schemas.microsoft.com/office/drawing/2014/main" id="{0127AF99-5860-8EDB-E36F-30B198E4A43C}"/>
              </a:ext>
            </a:extLst>
          </p:cNvPr>
          <p:cNvSpPr/>
          <p:nvPr/>
        </p:nvSpPr>
        <p:spPr>
          <a:xfrm>
            <a:off x="2376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lvl="0" algn="ctr">
              <a:spcAft>
                <a:spcPts val="1200"/>
              </a:spcAft>
              <a:defRPr/>
            </a:pPr>
            <a:r>
              <a:rPr lang="it-IT" sz="2400" b="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Motivazione ispiratrice</a:t>
            </a:r>
          </a:p>
          <a:p>
            <a:pPr lvl="0" algn="ctr">
              <a:spcAft>
                <a:spcPts val="1200"/>
              </a:spcAft>
              <a:defRPr/>
            </a:pPr>
            <a:endParaRPr lang="it-IT" sz="2400" b="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9" name="Google Shape;481;p17">
            <a:extLst>
              <a:ext uri="{FF2B5EF4-FFF2-40B4-BE49-F238E27FC236}">
                <a16:creationId xmlns:a16="http://schemas.microsoft.com/office/drawing/2014/main" id="{06C194D5-AA3D-966E-8989-417D729BB54C}"/>
              </a:ext>
            </a:extLst>
          </p:cNvPr>
          <p:cNvSpPr/>
          <p:nvPr/>
        </p:nvSpPr>
        <p:spPr>
          <a:xfrm>
            <a:off x="9720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lvl="0" algn="ctr">
              <a:spcAft>
                <a:spcPts val="1200"/>
              </a:spcAft>
              <a:defRPr/>
            </a:pPr>
            <a:r>
              <a:rPr lang="it-IT" sz="20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Considerazione individualizzata</a:t>
            </a:r>
          </a:p>
          <a:p>
            <a:pPr lvl="0" algn="ctr">
              <a:spcAft>
                <a:spcPts val="1200"/>
              </a:spcAft>
              <a:defRPr/>
            </a:pPr>
            <a:endParaRPr lang="it-IT" sz="2400" b="1" dirty="0">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11" name="Google Shape;480;p17">
            <a:extLst>
              <a:ext uri="{FF2B5EF4-FFF2-40B4-BE49-F238E27FC236}">
                <a16:creationId xmlns:a16="http://schemas.microsoft.com/office/drawing/2014/main" id="{E5BD6970-1CB8-84E2-DF82-FE26F61D9F2C}"/>
              </a:ext>
            </a:extLst>
          </p:cNvPr>
          <p:cNvSpPr/>
          <p:nvPr/>
        </p:nvSpPr>
        <p:spPr>
          <a:xfrm>
            <a:off x="13392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lvl="0" algn="ctr">
              <a:spcAft>
                <a:spcPts val="1200"/>
              </a:spcAft>
              <a:defRPr/>
            </a:pPr>
            <a:r>
              <a:rPr lang="it-IT" sz="2400" b="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rPr>
              <a:t>Stimolazione intellettuale</a:t>
            </a:r>
          </a:p>
          <a:p>
            <a:pPr lvl="0" algn="ctr">
              <a:spcAft>
                <a:spcPts val="1200"/>
              </a:spcAft>
              <a:defRPr/>
            </a:pPr>
            <a:endParaRPr lang="it-IT" sz="2400" b="1">
              <a:solidFill>
                <a:prstClr val="black"/>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2" name="CuadroTexto 1">
            <a:extLst>
              <a:ext uri="{FF2B5EF4-FFF2-40B4-BE49-F238E27FC236}">
                <a16:creationId xmlns:a16="http://schemas.microsoft.com/office/drawing/2014/main" id="{05A377AF-1B35-35D9-7706-CE4755D9EADC}"/>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it-IT"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2.Migliorare la gestione del team </a:t>
            </a:r>
          </a:p>
        </p:txBody>
      </p:sp>
      <p:sp>
        <p:nvSpPr>
          <p:cNvPr id="4" name="CuadroTexto 2">
            <a:extLst>
              <a:ext uri="{FF2B5EF4-FFF2-40B4-BE49-F238E27FC236}">
                <a16:creationId xmlns:a16="http://schemas.microsoft.com/office/drawing/2014/main" id="{C9D9EDE0-DF7C-28D8-D046-69968E9F862D}"/>
              </a:ext>
            </a:extLst>
          </p:cNvPr>
          <p:cNvSpPr txBox="1"/>
          <p:nvPr/>
        </p:nvSpPr>
        <p:spPr>
          <a:xfrm>
            <a:off x="1296000" y="2304000"/>
            <a:ext cx="5688000" cy="523220"/>
          </a:xfrm>
          <a:prstGeom prst="rect">
            <a:avLst/>
          </a:prstGeom>
          <a:noFill/>
        </p:spPr>
        <p:txBody>
          <a:bodyPr wrap="square" rtlCol="0">
            <a:spAutoFit/>
          </a:bodyPr>
          <a:lstStyle/>
          <a:p>
            <a:r>
              <a:rPr lang="it-IT"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Stile di leadership</a:t>
            </a:r>
          </a:p>
        </p:txBody>
      </p:sp>
    </p:spTree>
    <p:extLst>
      <p:ext uri="{BB962C8B-B14F-4D97-AF65-F5344CB8AC3E}">
        <p14:creationId xmlns:p14="http://schemas.microsoft.com/office/powerpoint/2010/main" val="227275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6" grpId="0" animBg="1"/>
      <p:bldP spid="8" grpId="0" animBg="1"/>
      <p:bldP spid="7" grpId="0" animBg="1"/>
      <p:bldP spid="3" grpId="0" animBg="1"/>
      <p:bldP spid="9"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9</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0" y="3384000"/>
            <a:ext cx="13986163" cy="461665"/>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Definizione di sviluppo organizzativo</a:t>
            </a:r>
          </a:p>
        </p:txBody>
      </p:sp>
      <p:sp>
        <p:nvSpPr>
          <p:cNvPr id="8" name="CuadroTexto 2">
            <a:extLst>
              <a:ext uri="{FF2B5EF4-FFF2-40B4-BE49-F238E27FC236}">
                <a16:creationId xmlns:a16="http://schemas.microsoft.com/office/drawing/2014/main" id="{A8E1BF9B-D788-54F5-79AB-D4C337023C57}"/>
              </a:ext>
            </a:extLst>
          </p:cNvPr>
          <p:cNvSpPr txBox="1"/>
          <p:nvPr/>
        </p:nvSpPr>
        <p:spPr>
          <a:xfrm>
            <a:off x="1296000" y="2304000"/>
            <a:ext cx="6552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Sviluppo organizzativo</a:t>
            </a:r>
          </a:p>
        </p:txBody>
      </p:sp>
      <p:sp>
        <p:nvSpPr>
          <p:cNvPr id="2" name="CuadroTexto 3">
            <a:extLst>
              <a:ext uri="{FF2B5EF4-FFF2-40B4-BE49-F238E27FC236}">
                <a16:creationId xmlns:a16="http://schemas.microsoft.com/office/drawing/2014/main" id="{439FC758-0DD3-8CD8-D537-83B4F3BB688D}"/>
              </a:ext>
            </a:extLst>
          </p:cNvPr>
          <p:cNvSpPr txBox="1"/>
          <p:nvPr/>
        </p:nvSpPr>
        <p:spPr>
          <a:xfrm rot="720265">
            <a:off x="7547921" y="4509143"/>
            <a:ext cx="6840000" cy="4086267"/>
          </a:xfrm>
          <a:prstGeom prst="foldedCorner">
            <a:avLst/>
          </a:prstGeom>
          <a:solidFill>
            <a:schemeClr val="bg1">
              <a:lumMod val="85000"/>
            </a:schemeClr>
          </a:solidFill>
          <a:ln>
            <a:solidFill>
              <a:schemeClr val="bg1"/>
            </a:solidFill>
          </a:ln>
        </p:spPr>
        <p:txBody>
          <a:bodyPr wrap="square" tIns="540000" rtlCol="0">
            <a:noAutofit/>
          </a:bodyPr>
          <a:lstStyle/>
          <a:p>
            <a:pPr lvl="0" algn="ctr">
              <a:lnSpc>
                <a:spcPct val="150000"/>
              </a:lnSpc>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Strategia di cambiamento pianificato e sistematico realizzato influenzando la struttura organizzativa, la cultura aziendale e il comportamento individuale, con il massimo coinvolgimento possibile dei dipendenti interessati.</a:t>
            </a:r>
          </a:p>
          <a:p>
            <a:pPr lvl="0" algn="ctr">
              <a:lnSpc>
                <a:spcPct val="150000"/>
              </a:lnSpc>
            </a:pPr>
            <a:endPar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pic>
        <p:nvPicPr>
          <p:cNvPr id="3" name="Google Shape;195;p24" descr="Anheften mit einfarbiger Füllung">
            <a:extLst>
              <a:ext uri="{FF2B5EF4-FFF2-40B4-BE49-F238E27FC236}">
                <a16:creationId xmlns:a16="http://schemas.microsoft.com/office/drawing/2014/main" id="{BF0910EC-97EC-7B89-740F-29E8C8ABA3DB}"/>
              </a:ext>
            </a:extLst>
          </p:cNvPr>
          <p:cNvPicPr preferRelativeResize="0"/>
          <p:nvPr/>
        </p:nvPicPr>
        <p:blipFill rotWithShape="1">
          <a:blip r:embed="rId2">
            <a:alphaModFix/>
          </a:blip>
          <a:srcRect/>
          <a:stretch/>
        </p:blipFill>
        <p:spPr>
          <a:xfrm rot="5207497">
            <a:off x="11378672" y="4120653"/>
            <a:ext cx="914400" cy="914400"/>
          </a:xfrm>
          <a:prstGeom prst="rect">
            <a:avLst/>
          </a:prstGeom>
          <a:noFill/>
          <a:ln>
            <a:noFill/>
          </a:ln>
          <a:effectLst>
            <a:outerShdw blurRad="149987" dist="250190" dir="8460000" algn="ctr">
              <a:srgbClr val="000000">
                <a:alpha val="27843"/>
              </a:srgbClr>
            </a:outerShdw>
          </a:effectLst>
        </p:spPr>
      </p:pic>
      <p:sp>
        <p:nvSpPr>
          <p:cNvPr id="4" name="CuadroTexto 1">
            <a:extLst>
              <a:ext uri="{FF2B5EF4-FFF2-40B4-BE49-F238E27FC236}">
                <a16:creationId xmlns:a16="http://schemas.microsoft.com/office/drawing/2014/main" id="{447F3D9F-E1FE-E84E-16F7-87A6AC9FDFCB}"/>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2.Migliorare la gestione del team </a:t>
            </a:r>
          </a:p>
        </p:txBody>
      </p:sp>
    </p:spTree>
    <p:extLst>
      <p:ext uri="{BB962C8B-B14F-4D97-AF65-F5344CB8AC3E}">
        <p14:creationId xmlns:p14="http://schemas.microsoft.com/office/powerpoint/2010/main" val="144355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3</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6001" y="3384000"/>
            <a:ext cx="5333400" cy="2677656"/>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Modulo di leading chance</a:t>
            </a: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r>
              <a:rPr lang="en-US" sz="2400" dirty="0">
                <a:latin typeface="Helvetica Neue" panose="020B0604020202020204" charset="0"/>
                <a:ea typeface="Microsoft Sans Serif" panose="020B0604020202020204" pitchFamily="34" charset="0"/>
                <a:cs typeface="Microsoft Sans Serif" panose="020B0604020202020204" pitchFamily="34" charset="0"/>
              </a:rPr>
              <a:t>Leading Change</a:t>
            </a:r>
            <a:br>
              <a:rPr lang="en-US" sz="2400" dirty="0">
                <a:latin typeface="Helvetica Neue" panose="020B0604020202020204" charset="0"/>
                <a:ea typeface="Microsoft Sans Serif" panose="020B0604020202020204" pitchFamily="34" charset="0"/>
                <a:cs typeface="Microsoft Sans Serif" panose="020B0604020202020204" pitchFamily="34" charset="0"/>
              </a:rPr>
            </a:br>
            <a:r>
              <a:rPr lang="en-US" sz="2400" dirty="0">
                <a:latin typeface="Helvetica Neue" panose="020B0604020202020204" charset="0"/>
                <a:ea typeface="Microsoft Sans Serif" panose="020B0604020202020204" pitchFamily="34" charset="0"/>
                <a:cs typeface="Microsoft Sans Serif" panose="020B0604020202020204" pitchFamily="34" charset="0"/>
              </a:rPr>
              <a:t>by John P. Kotter</a:t>
            </a: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8" name="CuadroTexto 3">
            <a:extLst>
              <a:ext uri="{FF2B5EF4-FFF2-40B4-BE49-F238E27FC236}">
                <a16:creationId xmlns:a16="http://schemas.microsoft.com/office/drawing/2014/main" id="{A438F38D-6675-75BA-9ED4-6469D20DBF50}"/>
              </a:ext>
            </a:extLst>
          </p:cNvPr>
          <p:cNvSpPr txBox="1"/>
          <p:nvPr/>
        </p:nvSpPr>
        <p:spPr>
          <a:xfrm rot="18240000">
            <a:off x="4802962" y="5843199"/>
            <a:ext cx="4687132" cy="830997"/>
          </a:xfrm>
          <a:prstGeom prst="rect">
            <a:avLst/>
          </a:prstGeom>
          <a:noFill/>
        </p:spPr>
        <p:txBody>
          <a:bodyPr wrap="square" rtlCol="0">
            <a:spAutoFit/>
          </a:bodyPr>
          <a:lstStyle/>
          <a:p>
            <a:pPr algn="ctr"/>
            <a:r>
              <a:rPr lang="en-US" sz="2400" dirty="0">
                <a:latin typeface="Helvetica Neue" panose="020B0604020202020204" charset="0"/>
                <a:ea typeface="Microsoft Sans Serif" panose="020B0604020202020204" pitchFamily="34" charset="0"/>
                <a:cs typeface="Microsoft Sans Serif" panose="020B0604020202020204" pitchFamily="34" charset="0"/>
              </a:rPr>
              <a:t>Cambiamento riuscito</a:t>
            </a:r>
          </a:p>
          <a:p>
            <a:pPr algn="ct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7" name="Würfel 16">
            <a:extLst>
              <a:ext uri="{FF2B5EF4-FFF2-40B4-BE49-F238E27FC236}">
                <a16:creationId xmlns:a16="http://schemas.microsoft.com/office/drawing/2014/main" id="{A5ABC480-67CC-813E-8D50-B8A470A37647}"/>
              </a:ext>
            </a:extLst>
          </p:cNvPr>
          <p:cNvSpPr/>
          <p:nvPr/>
        </p:nvSpPr>
        <p:spPr>
          <a:xfrm>
            <a:off x="6629401" y="816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6" name="Würfel 5">
            <a:extLst>
              <a:ext uri="{FF2B5EF4-FFF2-40B4-BE49-F238E27FC236}">
                <a16:creationId xmlns:a16="http://schemas.microsoft.com/office/drawing/2014/main" id="{16DD7F9A-D1F3-7991-C705-6C1A07967745}"/>
              </a:ext>
            </a:extLst>
          </p:cNvPr>
          <p:cNvSpPr/>
          <p:nvPr/>
        </p:nvSpPr>
        <p:spPr>
          <a:xfrm>
            <a:off x="7169401" y="8166023"/>
            <a:ext cx="756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Creare un senso di urgenza</a:t>
            </a:r>
          </a:p>
        </p:txBody>
      </p:sp>
      <p:sp>
        <p:nvSpPr>
          <p:cNvPr id="19" name="Würfel 18">
            <a:extLst>
              <a:ext uri="{FF2B5EF4-FFF2-40B4-BE49-F238E27FC236}">
                <a16:creationId xmlns:a16="http://schemas.microsoft.com/office/drawing/2014/main" id="{54077393-F8B6-1DD5-6E04-159AD62D08BF}"/>
              </a:ext>
            </a:extLst>
          </p:cNvPr>
          <p:cNvSpPr/>
          <p:nvPr/>
        </p:nvSpPr>
        <p:spPr>
          <a:xfrm>
            <a:off x="6989401" y="762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10" name="Würfel 9">
            <a:extLst>
              <a:ext uri="{FF2B5EF4-FFF2-40B4-BE49-F238E27FC236}">
                <a16:creationId xmlns:a16="http://schemas.microsoft.com/office/drawing/2014/main" id="{27C232B7-C2C9-5CC0-9F5E-75375E9BE03B}"/>
              </a:ext>
            </a:extLst>
          </p:cNvPr>
          <p:cNvSpPr/>
          <p:nvPr/>
        </p:nvSpPr>
        <p:spPr>
          <a:xfrm>
            <a:off x="7529401" y="7626023"/>
            <a:ext cx="720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Creare una potente coalizione</a:t>
            </a:r>
          </a:p>
        </p:txBody>
      </p:sp>
      <p:sp>
        <p:nvSpPr>
          <p:cNvPr id="20" name="Würfel 19">
            <a:extLst>
              <a:ext uri="{FF2B5EF4-FFF2-40B4-BE49-F238E27FC236}">
                <a16:creationId xmlns:a16="http://schemas.microsoft.com/office/drawing/2014/main" id="{00FDC34C-9211-BA8F-53BA-95A69E789A3B}"/>
              </a:ext>
            </a:extLst>
          </p:cNvPr>
          <p:cNvSpPr/>
          <p:nvPr/>
        </p:nvSpPr>
        <p:spPr>
          <a:xfrm>
            <a:off x="7349401" y="708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11" name="Würfel 10">
            <a:extLst>
              <a:ext uri="{FF2B5EF4-FFF2-40B4-BE49-F238E27FC236}">
                <a16:creationId xmlns:a16="http://schemas.microsoft.com/office/drawing/2014/main" id="{8D9C1BA4-5448-FCCF-238B-DED1804A9E01}"/>
              </a:ext>
            </a:extLst>
          </p:cNvPr>
          <p:cNvSpPr/>
          <p:nvPr/>
        </p:nvSpPr>
        <p:spPr>
          <a:xfrm>
            <a:off x="7889401" y="7086023"/>
            <a:ext cx="684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Formare una visione strategica e iniziative</a:t>
            </a:r>
          </a:p>
        </p:txBody>
      </p:sp>
      <p:sp>
        <p:nvSpPr>
          <p:cNvPr id="21" name="Würfel 20">
            <a:extLst>
              <a:ext uri="{FF2B5EF4-FFF2-40B4-BE49-F238E27FC236}">
                <a16:creationId xmlns:a16="http://schemas.microsoft.com/office/drawing/2014/main" id="{0074D77F-4DB9-9B3F-278E-28849BC4E1F3}"/>
              </a:ext>
            </a:extLst>
          </p:cNvPr>
          <p:cNvSpPr/>
          <p:nvPr/>
        </p:nvSpPr>
        <p:spPr>
          <a:xfrm>
            <a:off x="7709401" y="654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12" name="Würfel 11">
            <a:extLst>
              <a:ext uri="{FF2B5EF4-FFF2-40B4-BE49-F238E27FC236}">
                <a16:creationId xmlns:a16="http://schemas.microsoft.com/office/drawing/2014/main" id="{7181ECEE-7327-4C08-2DF3-3FFB76F532F2}"/>
              </a:ext>
            </a:extLst>
          </p:cNvPr>
          <p:cNvSpPr/>
          <p:nvPr/>
        </p:nvSpPr>
        <p:spPr>
          <a:xfrm>
            <a:off x="8249401" y="6546023"/>
            <a:ext cx="648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Arruolare un esercito volontario</a:t>
            </a:r>
          </a:p>
        </p:txBody>
      </p:sp>
      <p:sp>
        <p:nvSpPr>
          <p:cNvPr id="22" name="Würfel 21">
            <a:extLst>
              <a:ext uri="{FF2B5EF4-FFF2-40B4-BE49-F238E27FC236}">
                <a16:creationId xmlns:a16="http://schemas.microsoft.com/office/drawing/2014/main" id="{4D8523B8-F304-60E9-1E5A-4649EDE049FA}"/>
              </a:ext>
            </a:extLst>
          </p:cNvPr>
          <p:cNvSpPr/>
          <p:nvPr/>
        </p:nvSpPr>
        <p:spPr>
          <a:xfrm>
            <a:off x="8069401" y="600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13" name="Würfel 12">
            <a:extLst>
              <a:ext uri="{FF2B5EF4-FFF2-40B4-BE49-F238E27FC236}">
                <a16:creationId xmlns:a16="http://schemas.microsoft.com/office/drawing/2014/main" id="{2AE636B0-BA27-7AC2-2C29-8F0AA8275DF1}"/>
              </a:ext>
            </a:extLst>
          </p:cNvPr>
          <p:cNvSpPr/>
          <p:nvPr/>
        </p:nvSpPr>
        <p:spPr>
          <a:xfrm>
            <a:off x="8609401" y="6006023"/>
            <a:ext cx="612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Consentire l'azione rimuovendo le barriere</a:t>
            </a:r>
          </a:p>
        </p:txBody>
      </p:sp>
      <p:sp>
        <p:nvSpPr>
          <p:cNvPr id="23" name="Würfel 22">
            <a:extLst>
              <a:ext uri="{FF2B5EF4-FFF2-40B4-BE49-F238E27FC236}">
                <a16:creationId xmlns:a16="http://schemas.microsoft.com/office/drawing/2014/main" id="{B7205086-C69D-8AD5-DF01-76E80F047808}"/>
              </a:ext>
            </a:extLst>
          </p:cNvPr>
          <p:cNvSpPr/>
          <p:nvPr/>
        </p:nvSpPr>
        <p:spPr>
          <a:xfrm>
            <a:off x="8429401" y="546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6</a:t>
            </a:r>
          </a:p>
        </p:txBody>
      </p:sp>
      <p:sp>
        <p:nvSpPr>
          <p:cNvPr id="14" name="Würfel 13">
            <a:extLst>
              <a:ext uri="{FF2B5EF4-FFF2-40B4-BE49-F238E27FC236}">
                <a16:creationId xmlns:a16="http://schemas.microsoft.com/office/drawing/2014/main" id="{F13ADF88-FFC1-0502-AC1B-F116C3FB9F19}"/>
              </a:ext>
            </a:extLst>
          </p:cNvPr>
          <p:cNvSpPr/>
          <p:nvPr/>
        </p:nvSpPr>
        <p:spPr>
          <a:xfrm>
            <a:off x="8969401" y="5466023"/>
            <a:ext cx="576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Generare vittorie a breve termine</a:t>
            </a:r>
          </a:p>
        </p:txBody>
      </p:sp>
      <p:sp>
        <p:nvSpPr>
          <p:cNvPr id="25" name="Würfel 24">
            <a:extLst>
              <a:ext uri="{FF2B5EF4-FFF2-40B4-BE49-F238E27FC236}">
                <a16:creationId xmlns:a16="http://schemas.microsoft.com/office/drawing/2014/main" id="{9CDEC304-8898-7A98-857A-1A7C0DC3CF6A}"/>
              </a:ext>
            </a:extLst>
          </p:cNvPr>
          <p:cNvSpPr/>
          <p:nvPr/>
        </p:nvSpPr>
        <p:spPr>
          <a:xfrm>
            <a:off x="8789401" y="492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7</a:t>
            </a:r>
          </a:p>
        </p:txBody>
      </p:sp>
      <p:sp>
        <p:nvSpPr>
          <p:cNvPr id="15" name="Würfel 14">
            <a:extLst>
              <a:ext uri="{FF2B5EF4-FFF2-40B4-BE49-F238E27FC236}">
                <a16:creationId xmlns:a16="http://schemas.microsoft.com/office/drawing/2014/main" id="{50B243F7-E7FD-415A-CA79-E82B996CE082}"/>
              </a:ext>
            </a:extLst>
          </p:cNvPr>
          <p:cNvSpPr/>
          <p:nvPr/>
        </p:nvSpPr>
        <p:spPr>
          <a:xfrm>
            <a:off x="9329401" y="4926023"/>
            <a:ext cx="540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Sostenere l'accelerazione</a:t>
            </a:r>
          </a:p>
        </p:txBody>
      </p:sp>
      <p:sp>
        <p:nvSpPr>
          <p:cNvPr id="26" name="Würfel 25">
            <a:extLst>
              <a:ext uri="{FF2B5EF4-FFF2-40B4-BE49-F238E27FC236}">
                <a16:creationId xmlns:a16="http://schemas.microsoft.com/office/drawing/2014/main" id="{3D0DA920-B836-26DA-81A0-CA32A8F43BDC}"/>
              </a:ext>
            </a:extLst>
          </p:cNvPr>
          <p:cNvSpPr/>
          <p:nvPr/>
        </p:nvSpPr>
        <p:spPr>
          <a:xfrm>
            <a:off x="9149401" y="438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8</a:t>
            </a:r>
          </a:p>
        </p:txBody>
      </p:sp>
      <p:sp>
        <p:nvSpPr>
          <p:cNvPr id="16" name="Würfel 15">
            <a:extLst>
              <a:ext uri="{FF2B5EF4-FFF2-40B4-BE49-F238E27FC236}">
                <a16:creationId xmlns:a16="http://schemas.microsoft.com/office/drawing/2014/main" id="{91757DFE-BA13-10F8-ED18-2E13CEAA11FC}"/>
              </a:ext>
            </a:extLst>
          </p:cNvPr>
          <p:cNvSpPr/>
          <p:nvPr/>
        </p:nvSpPr>
        <p:spPr>
          <a:xfrm>
            <a:off x="9689401" y="4386023"/>
            <a:ext cx="504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Cambiare istituto</a:t>
            </a:r>
          </a:p>
        </p:txBody>
      </p:sp>
      <p:sp>
        <p:nvSpPr>
          <p:cNvPr id="33" name="Rechteck 32">
            <a:extLst>
              <a:ext uri="{FF2B5EF4-FFF2-40B4-BE49-F238E27FC236}">
                <a16:creationId xmlns:a16="http://schemas.microsoft.com/office/drawing/2014/main" id="{F5142102-73D9-ABF1-4900-C2DACE2D84E0}"/>
              </a:ext>
            </a:extLst>
          </p:cNvPr>
          <p:cNvSpPr/>
          <p:nvPr/>
        </p:nvSpPr>
        <p:spPr>
          <a:xfrm>
            <a:off x="14544000" y="4386023"/>
            <a:ext cx="252000" cy="446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Helvetica Neue" panose="020B0604020202020204" charset="0"/>
            </a:endParaRPr>
          </a:p>
        </p:txBody>
      </p:sp>
      <p:sp>
        <p:nvSpPr>
          <p:cNvPr id="36" name="Pfeil: nach rechts 35">
            <a:extLst>
              <a:ext uri="{FF2B5EF4-FFF2-40B4-BE49-F238E27FC236}">
                <a16:creationId xmlns:a16="http://schemas.microsoft.com/office/drawing/2014/main" id="{A674FB97-07B8-C35C-BAF1-9D0020EA5B6D}"/>
              </a:ext>
            </a:extLst>
          </p:cNvPr>
          <p:cNvSpPr/>
          <p:nvPr/>
        </p:nvSpPr>
        <p:spPr>
          <a:xfrm rot="18240000">
            <a:off x="4964715" y="6050902"/>
            <a:ext cx="4625373" cy="484632"/>
          </a:xfrm>
          <a:prstGeom prst="rightArrow">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CuadroTexto 1">
            <a:extLst>
              <a:ext uri="{FF2B5EF4-FFF2-40B4-BE49-F238E27FC236}">
                <a16:creationId xmlns:a16="http://schemas.microsoft.com/office/drawing/2014/main" id="{4FDEB3C2-FC3A-1A26-57FA-1CEA911D1144}"/>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2.Migliorare la gestione del team </a:t>
            </a:r>
          </a:p>
        </p:txBody>
      </p:sp>
      <p:sp>
        <p:nvSpPr>
          <p:cNvPr id="3" name="CuadroTexto 2">
            <a:extLst>
              <a:ext uri="{FF2B5EF4-FFF2-40B4-BE49-F238E27FC236}">
                <a16:creationId xmlns:a16="http://schemas.microsoft.com/office/drawing/2014/main" id="{8262C3DA-8E79-DE71-490F-400896101829}"/>
              </a:ext>
            </a:extLst>
          </p:cNvPr>
          <p:cNvSpPr txBox="1"/>
          <p:nvPr/>
        </p:nvSpPr>
        <p:spPr>
          <a:xfrm>
            <a:off x="1296000" y="2304000"/>
            <a:ext cx="6552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Sviluppo organizzativo</a:t>
            </a:r>
          </a:p>
        </p:txBody>
      </p:sp>
    </p:spTree>
    <p:extLst>
      <p:ext uri="{BB962C8B-B14F-4D97-AF65-F5344CB8AC3E}">
        <p14:creationId xmlns:p14="http://schemas.microsoft.com/office/powerpoint/2010/main" val="346730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00"/>
                                        <p:tgtEl>
                                          <p:spTgt spid="2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500"/>
                                        <p:tgtEl>
                                          <p:spTgt spid="25"/>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down)">
                                      <p:cBhvr>
                                        <p:cTn id="63" dur="500"/>
                                        <p:tgtEl>
                                          <p:spTgt spid="26"/>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down)">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down)">
                                      <p:cBhvr>
                                        <p:cTn id="71" dur="500"/>
                                        <p:tgtEl>
                                          <p:spTgt spid="36"/>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down)">
                                      <p:cBhvr>
                                        <p:cTn id="7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7" grpId="0" animBg="1"/>
      <p:bldP spid="6" grpId="0" animBg="1"/>
      <p:bldP spid="19" grpId="0" animBg="1"/>
      <p:bldP spid="10" grpId="0" animBg="1"/>
      <p:bldP spid="20" grpId="0" animBg="1"/>
      <p:bldP spid="11" grpId="0" animBg="1"/>
      <p:bldP spid="21" grpId="0" animBg="1"/>
      <p:bldP spid="12" grpId="0" animBg="1"/>
      <p:bldP spid="22" grpId="0" animBg="1"/>
      <p:bldP spid="13" grpId="0" animBg="1"/>
      <p:bldP spid="23" grpId="0" animBg="1"/>
      <p:bldP spid="14" grpId="0" animBg="1"/>
      <p:bldP spid="25" grpId="0" animBg="1"/>
      <p:bldP spid="15" grpId="0" animBg="1"/>
      <p:bldP spid="26" grpId="0" animBg="1"/>
      <p:bldP spid="16" grpId="0" animBg="1"/>
      <p:bldP spid="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23616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0" y="3384000"/>
            <a:ext cx="13986163" cy="830997"/>
          </a:xfrm>
          <a:prstGeom prst="rect">
            <a:avLst/>
          </a:prstGeom>
          <a:noFill/>
        </p:spPr>
        <p:txBody>
          <a:bodyPr wrap="square" rtlCol="0">
            <a:spAutoFit/>
          </a:bodyPr>
          <a:lstStyle/>
          <a:p>
            <a:r>
              <a:rPr lang="it-IT" sz="2400" b="1" dirty="0">
                <a:latin typeface="Helvetica Neue" panose="020B0604020202020204" charset="0"/>
                <a:ea typeface="Microsoft Sans Serif" panose="020B0604020202020204" pitchFamily="34" charset="0"/>
                <a:cs typeface="Microsoft Sans Serif" panose="020B0604020202020204" pitchFamily="34" charset="0"/>
              </a:rPr>
              <a:t>La gestione del cambiamento richiede un comportamento intraprendente</a:t>
            </a:r>
          </a:p>
          <a:p>
            <a:endParaRPr lang="it-IT" sz="2400" b="1" dirty="0">
              <a:latin typeface="Helvetica Neue" panose="020B0604020202020204" charset="0"/>
              <a:ea typeface="Microsoft Sans Serif" panose="020B0604020202020204" pitchFamily="34" charset="0"/>
              <a:cs typeface="Microsoft Sans Serif" panose="020B0604020202020204" pitchFamily="34" charset="0"/>
            </a:endParaRPr>
          </a:p>
        </p:txBody>
      </p:sp>
      <p:grpSp>
        <p:nvGrpSpPr>
          <p:cNvPr id="10" name="Gruppieren 9">
            <a:extLst>
              <a:ext uri="{FF2B5EF4-FFF2-40B4-BE49-F238E27FC236}">
                <a16:creationId xmlns:a16="http://schemas.microsoft.com/office/drawing/2014/main" id="{8F448A47-C581-B990-76CA-52553BB46B05}"/>
              </a:ext>
            </a:extLst>
          </p:cNvPr>
          <p:cNvGrpSpPr/>
          <p:nvPr/>
        </p:nvGrpSpPr>
        <p:grpSpPr>
          <a:xfrm>
            <a:off x="2878437" y="7524004"/>
            <a:ext cx="14113561" cy="954000"/>
            <a:chOff x="2878437" y="7740000"/>
            <a:chExt cx="14113561" cy="954000"/>
          </a:xfrm>
        </p:grpSpPr>
        <p:sp>
          <p:nvSpPr>
            <p:cNvPr id="44" name="Rechteck: diagonal liegende Ecken abgerundet 43">
              <a:extLst>
                <a:ext uri="{FF2B5EF4-FFF2-40B4-BE49-F238E27FC236}">
                  <a16:creationId xmlns:a16="http://schemas.microsoft.com/office/drawing/2014/main" id="{46619764-B3DC-9A76-234E-CB3041BDE534}"/>
                </a:ext>
              </a:extLst>
            </p:cNvPr>
            <p:cNvSpPr/>
            <p:nvPr/>
          </p:nvSpPr>
          <p:spPr>
            <a:xfrm rot="21000000">
              <a:off x="2878437" y="7992000"/>
              <a:ext cx="2718720" cy="70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Google Shape;119;p6">
              <a:extLst>
                <a:ext uri="{FF2B5EF4-FFF2-40B4-BE49-F238E27FC236}">
                  <a16:creationId xmlns:a16="http://schemas.microsoft.com/office/drawing/2014/main" id="{F92CE2B3-4EF4-4681-EBFD-83F1C5F76D4C}"/>
                </a:ext>
              </a:extLst>
            </p:cNvPr>
            <p:cNvSpPr/>
            <p:nvPr/>
          </p:nvSpPr>
          <p:spPr>
            <a:xfrm>
              <a:off x="5471999" y="7740000"/>
              <a:ext cx="11519999" cy="72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tabLst>
                  <a:tab pos="365125" algn="l"/>
                </a:tabLst>
              </a:pPr>
              <a:r>
                <a:rPr lang="it-IT" sz="2400" dirty="0">
                  <a:solidFill>
                    <a:schemeClr val="bg1"/>
                  </a:solidFill>
                  <a:latin typeface="Helvetica Neue" panose="020B0604020202020204" charset="0"/>
                  <a:ea typeface="Helvetica Neue"/>
                  <a:cs typeface="Helvetica Neue"/>
                  <a:sym typeface="Helvetica Neue"/>
                </a:rPr>
                <a:t>... avere una rete ampia e interdisciplinare all'interno e all'esterno dell'azienda,</a:t>
              </a:r>
              <a:br>
                <a:rPr lang="it-IT" sz="2400" dirty="0">
                  <a:solidFill>
                    <a:schemeClr val="bg1"/>
                  </a:solidFill>
                  <a:latin typeface="Helvetica Neue" panose="020B0604020202020204" charset="0"/>
                  <a:ea typeface="Helvetica Neue"/>
                  <a:cs typeface="Helvetica Neue"/>
                  <a:sym typeface="Helvetica Neue"/>
                </a:rPr>
              </a:br>
              <a:r>
                <a:rPr lang="it-IT" sz="2400" dirty="0">
                  <a:solidFill>
                    <a:schemeClr val="bg1"/>
                  </a:solidFill>
                  <a:latin typeface="Helvetica Neue" panose="020B0604020202020204" charset="0"/>
                  <a:ea typeface="Helvetica Neue"/>
                  <a:cs typeface="Helvetica Neue"/>
                  <a:sym typeface="Helvetica Neue"/>
                </a:rPr>
                <a:t>  	che facilita i cambiamenti</a:t>
              </a:r>
            </a:p>
          </p:txBody>
        </p:sp>
      </p:grpSp>
      <p:grpSp>
        <p:nvGrpSpPr>
          <p:cNvPr id="9" name="Gruppieren 8">
            <a:extLst>
              <a:ext uri="{FF2B5EF4-FFF2-40B4-BE49-F238E27FC236}">
                <a16:creationId xmlns:a16="http://schemas.microsoft.com/office/drawing/2014/main" id="{6423D63B-FEB1-0B3F-70C0-794E310EA1B9}"/>
              </a:ext>
            </a:extLst>
          </p:cNvPr>
          <p:cNvGrpSpPr/>
          <p:nvPr/>
        </p:nvGrpSpPr>
        <p:grpSpPr>
          <a:xfrm>
            <a:off x="2878437" y="6876004"/>
            <a:ext cx="14113562" cy="774000"/>
            <a:chOff x="2878437" y="7092000"/>
            <a:chExt cx="14113562" cy="774000"/>
          </a:xfrm>
        </p:grpSpPr>
        <p:sp>
          <p:nvSpPr>
            <p:cNvPr id="41" name="Rechteck: diagonal liegende Ecken abgerundet 40">
              <a:extLst>
                <a:ext uri="{FF2B5EF4-FFF2-40B4-BE49-F238E27FC236}">
                  <a16:creationId xmlns:a16="http://schemas.microsoft.com/office/drawing/2014/main" id="{BF1EDD45-5677-4E6F-EE27-006147CA73D2}"/>
                </a:ext>
              </a:extLst>
            </p:cNvPr>
            <p:cNvSpPr/>
            <p:nvPr/>
          </p:nvSpPr>
          <p:spPr>
            <a:xfrm rot="21000000">
              <a:off x="2878437" y="7344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2" name="Google Shape;119;p6">
              <a:extLst>
                <a:ext uri="{FF2B5EF4-FFF2-40B4-BE49-F238E27FC236}">
                  <a16:creationId xmlns:a16="http://schemas.microsoft.com/office/drawing/2014/main" id="{F61C551F-3B5D-675B-1687-9B88C8036926}"/>
                </a:ext>
              </a:extLst>
            </p:cNvPr>
            <p:cNvSpPr/>
            <p:nvPr/>
          </p:nvSpPr>
          <p:spPr>
            <a:xfrm>
              <a:off x="5471406" y="7092000"/>
              <a:ext cx="11520593" cy="648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it-IT" sz="2200" dirty="0">
                  <a:solidFill>
                    <a:schemeClr val="bg1"/>
                  </a:solidFill>
                  <a:latin typeface="Helvetica Neue" panose="020B0604020202020204" charset="0"/>
                  <a:ea typeface="Helvetica Neue"/>
                  <a:cs typeface="Helvetica Neue"/>
                  <a:sym typeface="Helvetica Neue"/>
                </a:rPr>
                <a:t>... essere più impegnati a realizzare visione e obiettivi attraverso processi di cambiamento</a:t>
              </a:r>
            </a:p>
          </p:txBody>
        </p:sp>
      </p:grpSp>
      <p:grpSp>
        <p:nvGrpSpPr>
          <p:cNvPr id="8" name="Gruppieren 7">
            <a:extLst>
              <a:ext uri="{FF2B5EF4-FFF2-40B4-BE49-F238E27FC236}">
                <a16:creationId xmlns:a16="http://schemas.microsoft.com/office/drawing/2014/main" id="{DA915E18-5251-58C5-1CEF-7CCD634AA402}"/>
              </a:ext>
            </a:extLst>
          </p:cNvPr>
          <p:cNvGrpSpPr/>
          <p:nvPr/>
        </p:nvGrpSpPr>
        <p:grpSpPr>
          <a:xfrm>
            <a:off x="2878437" y="6228004"/>
            <a:ext cx="14113562" cy="774000"/>
            <a:chOff x="2878437" y="6444000"/>
            <a:chExt cx="13609663" cy="774000"/>
          </a:xfrm>
        </p:grpSpPr>
        <p:sp>
          <p:nvSpPr>
            <p:cNvPr id="23" name="Rechteck: diagonal liegende Ecken abgerundet 22">
              <a:extLst>
                <a:ext uri="{FF2B5EF4-FFF2-40B4-BE49-F238E27FC236}">
                  <a16:creationId xmlns:a16="http://schemas.microsoft.com/office/drawing/2014/main" id="{8D46AF12-C506-2FAF-4C70-D040750DBC8C}"/>
                </a:ext>
              </a:extLst>
            </p:cNvPr>
            <p:cNvSpPr/>
            <p:nvPr/>
          </p:nvSpPr>
          <p:spPr>
            <a:xfrm rot="21000000">
              <a:off x="2878437" y="6696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5" name="Google Shape;119;p6">
              <a:extLst>
                <a:ext uri="{FF2B5EF4-FFF2-40B4-BE49-F238E27FC236}">
                  <a16:creationId xmlns:a16="http://schemas.microsoft.com/office/drawing/2014/main" id="{A9765071-61A7-F293-6B17-D3ADA31A9C3E}"/>
                </a:ext>
              </a:extLst>
            </p:cNvPr>
            <p:cNvSpPr/>
            <p:nvPr/>
          </p:nvSpPr>
          <p:spPr>
            <a:xfrm>
              <a:off x="5472000" y="6444000"/>
              <a:ext cx="110161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it-IT" sz="2400" dirty="0">
                  <a:solidFill>
                    <a:schemeClr val="bg1"/>
                  </a:solidFill>
                  <a:latin typeface="Helvetica Neue" panose="020B0604020202020204" charset="0"/>
                  <a:ea typeface="Helvetica Neue"/>
                  <a:cs typeface="Helvetica Neue"/>
                  <a:sym typeface="Helvetica Neue"/>
                </a:rPr>
                <a:t>... essere aperti a miglioramenti e cambiamenti</a:t>
              </a:r>
            </a:p>
          </p:txBody>
        </p:sp>
      </p:grpSp>
      <p:grpSp>
        <p:nvGrpSpPr>
          <p:cNvPr id="4" name="Gruppieren 3">
            <a:extLst>
              <a:ext uri="{FF2B5EF4-FFF2-40B4-BE49-F238E27FC236}">
                <a16:creationId xmlns:a16="http://schemas.microsoft.com/office/drawing/2014/main" id="{9EF9589C-AD3E-44D8-28BD-20027D35F6B1}"/>
              </a:ext>
            </a:extLst>
          </p:cNvPr>
          <p:cNvGrpSpPr/>
          <p:nvPr/>
        </p:nvGrpSpPr>
        <p:grpSpPr>
          <a:xfrm>
            <a:off x="2878437" y="5580004"/>
            <a:ext cx="14113562" cy="774000"/>
            <a:chOff x="2878437" y="5796000"/>
            <a:chExt cx="13609664" cy="774000"/>
          </a:xfrm>
        </p:grpSpPr>
        <p:sp>
          <p:nvSpPr>
            <p:cNvPr id="27" name="Rechteck: diagonal liegende Ecken abgerundet 26">
              <a:extLst>
                <a:ext uri="{FF2B5EF4-FFF2-40B4-BE49-F238E27FC236}">
                  <a16:creationId xmlns:a16="http://schemas.microsoft.com/office/drawing/2014/main" id="{795E2BEC-6290-542D-ED5F-608F5E2010C9}"/>
                </a:ext>
              </a:extLst>
            </p:cNvPr>
            <p:cNvSpPr/>
            <p:nvPr/>
          </p:nvSpPr>
          <p:spPr>
            <a:xfrm rot="21000000">
              <a:off x="2878437" y="6048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8" name="Google Shape;120;p6">
              <a:extLst>
                <a:ext uri="{FF2B5EF4-FFF2-40B4-BE49-F238E27FC236}">
                  <a16:creationId xmlns:a16="http://schemas.microsoft.com/office/drawing/2014/main" id="{6B1B713D-F6BF-5B9D-0DC1-C4AF440AEDFF}"/>
                </a:ext>
              </a:extLst>
            </p:cNvPr>
            <p:cNvSpPr/>
            <p:nvPr/>
          </p:nvSpPr>
          <p:spPr>
            <a:xfrm>
              <a:off x="5472000" y="5796000"/>
              <a:ext cx="11016101"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it-IT" sz="2400" dirty="0">
                  <a:solidFill>
                    <a:schemeClr val="bg1"/>
                  </a:solidFill>
                  <a:latin typeface="Helvetica Neue" panose="020B0604020202020204" charset="0"/>
                  <a:ea typeface="Helvetica Neue"/>
                  <a:cs typeface="Helvetica Neue"/>
                  <a:sym typeface="Helvetica Neue"/>
                </a:rPr>
                <a:t>... essere più soddisfatti e più impegnati nell'organizzazione</a:t>
              </a:r>
            </a:p>
          </p:txBody>
        </p:sp>
      </p:grpSp>
      <p:grpSp>
        <p:nvGrpSpPr>
          <p:cNvPr id="3" name="Gruppieren 2">
            <a:extLst>
              <a:ext uri="{FF2B5EF4-FFF2-40B4-BE49-F238E27FC236}">
                <a16:creationId xmlns:a16="http://schemas.microsoft.com/office/drawing/2014/main" id="{AE8DD386-E469-1150-2793-B1E87F98AA1E}"/>
              </a:ext>
            </a:extLst>
          </p:cNvPr>
          <p:cNvGrpSpPr/>
          <p:nvPr/>
        </p:nvGrpSpPr>
        <p:grpSpPr>
          <a:xfrm>
            <a:off x="2842437" y="4932004"/>
            <a:ext cx="14149562" cy="774000"/>
            <a:chOff x="2842437" y="5148000"/>
            <a:chExt cx="13645665" cy="774000"/>
          </a:xfrm>
        </p:grpSpPr>
        <p:sp>
          <p:nvSpPr>
            <p:cNvPr id="30" name="Rechteck: diagonal liegende Ecken abgerundet 29">
              <a:extLst>
                <a:ext uri="{FF2B5EF4-FFF2-40B4-BE49-F238E27FC236}">
                  <a16:creationId xmlns:a16="http://schemas.microsoft.com/office/drawing/2014/main" id="{6853332A-F48E-118D-2D16-722A760C1516}"/>
                </a:ext>
              </a:extLst>
            </p:cNvPr>
            <p:cNvSpPr/>
            <p:nvPr/>
          </p:nvSpPr>
          <p:spPr>
            <a:xfrm rot="21000000">
              <a:off x="2842437" y="5400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1" name="Google Shape;121;p6">
              <a:extLst>
                <a:ext uri="{FF2B5EF4-FFF2-40B4-BE49-F238E27FC236}">
                  <a16:creationId xmlns:a16="http://schemas.microsoft.com/office/drawing/2014/main" id="{F19AE6A0-091C-06DE-6AB6-EE3898DA5208}"/>
                </a:ext>
              </a:extLst>
            </p:cNvPr>
            <p:cNvSpPr/>
            <p:nvPr/>
          </p:nvSpPr>
          <p:spPr>
            <a:xfrm>
              <a:off x="5472000" y="5148000"/>
              <a:ext cx="11016102"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it-IT" sz="2400" dirty="0">
                  <a:solidFill>
                    <a:schemeClr val="bg1"/>
                  </a:solidFill>
                  <a:latin typeface="Helvetica Neue" panose="020B0604020202020204" charset="0"/>
                  <a:ea typeface="Helvetica Neue"/>
                  <a:cs typeface="Helvetica Neue"/>
                  <a:sym typeface="Helvetica Neue"/>
                </a:rPr>
                <a:t>... garantire processi di cambiamento di successo</a:t>
              </a:r>
            </a:p>
          </p:txBody>
        </p:sp>
      </p:grpSp>
      <p:grpSp>
        <p:nvGrpSpPr>
          <p:cNvPr id="2" name="Gruppieren 1">
            <a:extLst>
              <a:ext uri="{FF2B5EF4-FFF2-40B4-BE49-F238E27FC236}">
                <a16:creationId xmlns:a16="http://schemas.microsoft.com/office/drawing/2014/main" id="{DBA12959-48B8-5761-03A4-330FE551C10C}"/>
              </a:ext>
            </a:extLst>
          </p:cNvPr>
          <p:cNvGrpSpPr/>
          <p:nvPr/>
        </p:nvGrpSpPr>
        <p:grpSpPr>
          <a:xfrm>
            <a:off x="2878437" y="4284000"/>
            <a:ext cx="14113562" cy="774004"/>
            <a:chOff x="2878437" y="4499996"/>
            <a:chExt cx="13609666" cy="774004"/>
          </a:xfrm>
        </p:grpSpPr>
        <p:sp>
          <p:nvSpPr>
            <p:cNvPr id="33" name="Rechteck: diagonal liegende Ecken abgerundet 32">
              <a:extLst>
                <a:ext uri="{FF2B5EF4-FFF2-40B4-BE49-F238E27FC236}">
                  <a16:creationId xmlns:a16="http://schemas.microsoft.com/office/drawing/2014/main" id="{0E7C6F23-224D-5576-55F4-3AFD6246000E}"/>
                </a:ext>
              </a:extLst>
            </p:cNvPr>
            <p:cNvSpPr/>
            <p:nvPr/>
          </p:nvSpPr>
          <p:spPr>
            <a:xfrm rot="21000000">
              <a:off x="2878437" y="4752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4" name="Google Shape;127;p6">
              <a:extLst>
                <a:ext uri="{FF2B5EF4-FFF2-40B4-BE49-F238E27FC236}">
                  <a16:creationId xmlns:a16="http://schemas.microsoft.com/office/drawing/2014/main" id="{704D2289-6263-52C9-D43B-DBE4E7A06CF2}"/>
                </a:ext>
              </a:extLst>
            </p:cNvPr>
            <p:cNvSpPr/>
            <p:nvPr/>
          </p:nvSpPr>
          <p:spPr>
            <a:xfrm>
              <a:off x="5472000" y="4499996"/>
              <a:ext cx="11016103"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it-IT" sz="2400" dirty="0">
                  <a:solidFill>
                    <a:schemeClr val="bg1"/>
                  </a:solidFill>
                  <a:latin typeface="Helvetica Neue" panose="020B0604020202020204" charset="0"/>
                  <a:ea typeface="Helvetica Neue"/>
                  <a:cs typeface="Helvetica Neue"/>
                  <a:sym typeface="Helvetica Neue"/>
                </a:rPr>
                <a:t>... riconoscere l'urgenza di un cambiamento in anticipo</a:t>
              </a:r>
            </a:p>
          </p:txBody>
        </p:sp>
      </p:grpSp>
      <p:sp>
        <p:nvSpPr>
          <p:cNvPr id="35" name="Rechteck: abgerundete Ecken 34">
            <a:extLst>
              <a:ext uri="{FF2B5EF4-FFF2-40B4-BE49-F238E27FC236}">
                <a16:creationId xmlns:a16="http://schemas.microsoft.com/office/drawing/2014/main" id="{C860832F-9CE2-A615-5051-D17A4494871E}"/>
              </a:ext>
            </a:extLst>
          </p:cNvPr>
          <p:cNvSpPr/>
          <p:nvPr/>
        </p:nvSpPr>
        <p:spPr>
          <a:xfrm>
            <a:off x="1296000" y="4284004"/>
            <a:ext cx="2520000" cy="4441535"/>
          </a:xfrm>
          <a:prstGeom prst="roundRect">
            <a:avLst/>
          </a:prstGeom>
          <a:solidFill>
            <a:srgbClr val="4D94B7"/>
          </a:solidFill>
          <a:ln>
            <a:solidFill>
              <a:schemeClr val="bg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Helvetica Neue" panose="020B0604020202020204" charset="0"/>
              </a:rPr>
              <a:t>Intrapreneurs …</a:t>
            </a: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p:txBody>
      </p:sp>
      <p:pic>
        <p:nvPicPr>
          <p:cNvPr id="36" name="Picture 4" descr="Image">
            <a:extLst>
              <a:ext uri="{FF2B5EF4-FFF2-40B4-BE49-F238E27FC236}">
                <a16:creationId xmlns:a16="http://schemas.microsoft.com/office/drawing/2014/main" id="{8BB788CD-BFE8-A715-1C0E-547C83FA028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512000" y="6912004"/>
            <a:ext cx="2088000" cy="130500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5ED09B44-6D3C-3924-037D-C8333541FED8}"/>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2.Migliorare la gestione del team </a:t>
            </a:r>
          </a:p>
        </p:txBody>
      </p:sp>
      <p:sp>
        <p:nvSpPr>
          <p:cNvPr id="12" name="CuadroTexto 2">
            <a:extLst>
              <a:ext uri="{FF2B5EF4-FFF2-40B4-BE49-F238E27FC236}">
                <a16:creationId xmlns:a16="http://schemas.microsoft.com/office/drawing/2014/main" id="{2C19196B-2F04-7DBE-533B-BA42DEBE9A20}"/>
              </a:ext>
            </a:extLst>
          </p:cNvPr>
          <p:cNvSpPr txBox="1"/>
          <p:nvPr/>
        </p:nvSpPr>
        <p:spPr>
          <a:xfrm>
            <a:off x="1296000" y="2304000"/>
            <a:ext cx="6552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Sviluppo organizzativo</a:t>
            </a:r>
          </a:p>
        </p:txBody>
      </p:sp>
    </p:spTree>
    <p:extLst>
      <p:ext uri="{BB962C8B-B14F-4D97-AF65-F5344CB8AC3E}">
        <p14:creationId xmlns:p14="http://schemas.microsoft.com/office/powerpoint/2010/main" val="2583503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2769998"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1" y="3384000"/>
            <a:ext cx="4038600" cy="3862596"/>
          </a:xfrm>
          <a:prstGeom prst="rect">
            <a:avLst/>
          </a:prstGeom>
          <a:noFill/>
        </p:spPr>
        <p:txBody>
          <a:bodyPr wrap="square" rtlCol="0">
            <a:spAutoFit/>
          </a:bodyPr>
          <a:lstStyle/>
          <a:p>
            <a:r>
              <a:rPr lang="it-IT" sz="2400">
                <a:latin typeface="Helvetica Neue" panose="020B0604020202020204" charset="0"/>
                <a:ea typeface="Microsoft Sans Serif" panose="020B0604020202020204" pitchFamily="34" charset="0"/>
                <a:cs typeface="Microsoft Sans Serif" panose="020B0604020202020204" pitchFamily="34" charset="0"/>
              </a:rPr>
              <a:t>Precondizione per il comportamento intraprendente:</a:t>
            </a:r>
          </a:p>
          <a:p>
            <a:endParaRPr lang="it-IT" sz="2400">
              <a:latin typeface="Helvetica Neue" panose="020B0604020202020204" charset="0"/>
              <a:ea typeface="Microsoft Sans Serif" panose="020B0604020202020204" pitchFamily="34" charset="0"/>
              <a:cs typeface="Microsoft Sans Serif" panose="020B0604020202020204" pitchFamily="34" charset="0"/>
            </a:endParaRPr>
          </a:p>
          <a:p>
            <a:endParaRPr lang="it-IT" sz="240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spcAft>
                <a:spcPts val="600"/>
              </a:spcAft>
              <a:buFont typeface="Wingdings" panose="05000000000000000000" pitchFamily="2" charset="2"/>
              <a:buChar char="Ø"/>
            </a:pPr>
            <a:r>
              <a:rPr lang="it-IT" sz="2400">
                <a:latin typeface="Helvetica Neue" panose="020B0604020202020204" charset="0"/>
                <a:ea typeface="Microsoft Sans Serif" panose="020B0604020202020204" pitchFamily="34" charset="0"/>
                <a:cs typeface="Microsoft Sans Serif" panose="020B0604020202020204" pitchFamily="34" charset="0"/>
              </a:rPr>
              <a:t>Incentivi riconoscibili sono forniti su base continuativa</a:t>
            </a:r>
          </a:p>
          <a:p>
            <a:pPr marL="342900" indent="-342900">
              <a:spcAft>
                <a:spcPts val="600"/>
              </a:spcAft>
              <a:buFont typeface="Wingdings" panose="05000000000000000000" pitchFamily="2" charset="2"/>
              <a:buChar char="Ø"/>
            </a:pPr>
            <a:r>
              <a:rPr lang="it-IT" sz="2400">
                <a:latin typeface="Helvetica Neue" panose="020B0604020202020204" charset="0"/>
                <a:ea typeface="Microsoft Sans Serif" panose="020B0604020202020204" pitchFamily="34" charset="0"/>
                <a:cs typeface="Microsoft Sans Serif" panose="020B0604020202020204" pitchFamily="34" charset="0"/>
              </a:rPr>
              <a:t>Aumenta la volontà di prendere l'iniziativa</a:t>
            </a:r>
          </a:p>
        </p:txBody>
      </p:sp>
      <p:sp>
        <p:nvSpPr>
          <p:cNvPr id="18" name="CuadroTexto 2">
            <a:extLst>
              <a:ext uri="{FF2B5EF4-FFF2-40B4-BE49-F238E27FC236}">
                <a16:creationId xmlns:a16="http://schemas.microsoft.com/office/drawing/2014/main" id="{28342E0F-0C6D-D4E7-39D7-186135E2D4D2}"/>
              </a:ext>
            </a:extLst>
          </p:cNvPr>
          <p:cNvSpPr txBox="1"/>
          <p:nvPr/>
        </p:nvSpPr>
        <p:spPr>
          <a:xfrm>
            <a:off x="1296000" y="2304000"/>
            <a:ext cx="56880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2.3 Apprezzamento</a:t>
            </a:r>
          </a:p>
        </p:txBody>
      </p:sp>
      <p:pic>
        <p:nvPicPr>
          <p:cNvPr id="2" name="Grafik 1">
            <a:extLst>
              <a:ext uri="{FF2B5EF4-FFF2-40B4-BE49-F238E27FC236}">
                <a16:creationId xmlns:a16="http://schemas.microsoft.com/office/drawing/2014/main" id="{99A9F6BB-DE42-F356-4689-DD7BF9EC10B0}"/>
              </a:ext>
            </a:extLst>
          </p:cNvPr>
          <p:cNvPicPr>
            <a:picLocks noChangeAspect="1"/>
          </p:cNvPicPr>
          <p:nvPr/>
        </p:nvPicPr>
        <p:blipFill>
          <a:blip r:embed="rId2"/>
          <a:stretch>
            <a:fillRect/>
          </a:stretch>
        </p:blipFill>
        <p:spPr>
          <a:xfrm>
            <a:off x="10730921" y="1366762"/>
            <a:ext cx="2433562" cy="1881540"/>
          </a:xfrm>
          <a:prstGeom prst="rect">
            <a:avLst/>
          </a:prstGeom>
        </p:spPr>
      </p:pic>
      <p:grpSp>
        <p:nvGrpSpPr>
          <p:cNvPr id="3" name="Gruppieren 2">
            <a:extLst>
              <a:ext uri="{FF2B5EF4-FFF2-40B4-BE49-F238E27FC236}">
                <a16:creationId xmlns:a16="http://schemas.microsoft.com/office/drawing/2014/main" id="{DD49F4CB-EEF3-1CE0-98C7-6E6A480006FC}"/>
              </a:ext>
            </a:extLst>
          </p:cNvPr>
          <p:cNvGrpSpPr/>
          <p:nvPr/>
        </p:nvGrpSpPr>
        <p:grpSpPr>
          <a:xfrm>
            <a:off x="12537116" y="60266"/>
            <a:ext cx="5040000" cy="2890769"/>
            <a:chOff x="12537116" y="60266"/>
            <a:chExt cx="5040000" cy="2890769"/>
          </a:xfrm>
        </p:grpSpPr>
        <p:pic>
          <p:nvPicPr>
            <p:cNvPr id="21" name="Grafik 20" descr="Wolken-Gedankenblase">
              <a:extLst>
                <a:ext uri="{FF2B5EF4-FFF2-40B4-BE49-F238E27FC236}">
                  <a16:creationId xmlns:a16="http://schemas.microsoft.com/office/drawing/2014/main" id="{14B585FB-DCFC-962C-7EBA-EF761A5ED05C}"/>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12537116" y="60266"/>
              <a:ext cx="5040000" cy="2890769"/>
            </a:xfrm>
            <a:prstGeom prst="rect">
              <a:avLst/>
            </a:prstGeom>
          </p:spPr>
        </p:pic>
        <p:pic>
          <p:nvPicPr>
            <p:cNvPr id="22" name="Grafik 21" descr="Unterschrift Silhouette">
              <a:extLst>
                <a:ext uri="{FF2B5EF4-FFF2-40B4-BE49-F238E27FC236}">
                  <a16:creationId xmlns:a16="http://schemas.microsoft.com/office/drawing/2014/main" id="{9E0A1E20-3D72-6F3D-F2FB-07EBFAC483A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387704" y="468761"/>
              <a:ext cx="914400" cy="914400"/>
            </a:xfrm>
            <a:prstGeom prst="rect">
              <a:avLst/>
            </a:prstGeom>
          </p:spPr>
        </p:pic>
        <p:sp>
          <p:nvSpPr>
            <p:cNvPr id="23" name="Google Shape;185;p23">
              <a:extLst>
                <a:ext uri="{FF2B5EF4-FFF2-40B4-BE49-F238E27FC236}">
                  <a16:creationId xmlns:a16="http://schemas.microsoft.com/office/drawing/2014/main" id="{77528D30-BF9C-C4BC-64B1-D2EFC6A13319}"/>
                </a:ext>
              </a:extLst>
            </p:cNvPr>
            <p:cNvSpPr txBox="1"/>
            <p:nvPr/>
          </p:nvSpPr>
          <p:spPr>
            <a:xfrm>
              <a:off x="12847674" y="1138235"/>
              <a:ext cx="4288326" cy="1551422"/>
            </a:xfrm>
            <a:prstGeom prst="rect">
              <a:avLst/>
            </a:prstGeom>
            <a:noFill/>
            <a:ln>
              <a:noFill/>
            </a:ln>
          </p:spPr>
          <p:txBody>
            <a:bodyPr spcFirstLastPara="1" wrap="square" lIns="91425" tIns="45700" rIns="91425" bIns="45700" anchor="t" anchorCtr="0">
              <a:noAutofit/>
            </a:bodyPr>
            <a:lstStyle/>
            <a:p>
              <a:pPr lvl="0" algn="ctr"/>
              <a:r>
                <a:rPr lang="en-US" sz="2400" b="1" dirty="0">
                  <a:solidFill>
                    <a:schemeClr val="tx1"/>
                  </a:solidFill>
                  <a:latin typeface="Helvetica Neue" panose="020B0604020202020204" charset="0"/>
                  <a:ea typeface="Helvetica Neue"/>
                  <a:cs typeface="Helvetica Neue"/>
                  <a:sym typeface="Helvetica Neue"/>
                </a:rPr>
                <a:t>Task:</a:t>
              </a:r>
            </a:p>
            <a:p>
              <a:pPr lvl="0" algn="ctr"/>
              <a:r>
                <a:rPr lang="it-IT" sz="2400" b="1" dirty="0">
                  <a:solidFill>
                    <a:schemeClr val="tx1"/>
                  </a:solidFill>
                  <a:latin typeface="Helvetica Neue" panose="020B0604020202020204" charset="0"/>
                  <a:ea typeface="Helvetica Neue"/>
                  <a:cs typeface="Helvetica Neue"/>
                  <a:sym typeface="Helvetica Neue"/>
                </a:rPr>
                <a:t>Che tipo di incentivi sono offerti dalla tua azienda</a:t>
              </a:r>
              <a:r>
                <a:rPr lang="en-US" sz="2400" b="1" dirty="0">
                  <a:solidFill>
                    <a:schemeClr val="tx1"/>
                  </a:solidFill>
                  <a:latin typeface="Helvetica Neue" panose="020B0604020202020204" charset="0"/>
                  <a:ea typeface="Helvetica Neue"/>
                  <a:cs typeface="Helvetica Neue"/>
                  <a:sym typeface="Helvetica Neue"/>
                </a:rPr>
                <a:t>?</a:t>
              </a:r>
            </a:p>
          </p:txBody>
        </p:sp>
      </p:grpSp>
      <p:sp>
        <p:nvSpPr>
          <p:cNvPr id="10" name="Freihandform: Form 9">
            <a:extLst>
              <a:ext uri="{FF2B5EF4-FFF2-40B4-BE49-F238E27FC236}">
                <a16:creationId xmlns:a16="http://schemas.microsoft.com/office/drawing/2014/main" id="{40149CC0-A1B1-2FFD-7C8F-93AF4C122382}"/>
              </a:ext>
            </a:extLst>
          </p:cNvPr>
          <p:cNvSpPr/>
          <p:nvPr/>
        </p:nvSpPr>
        <p:spPr>
          <a:xfrm>
            <a:off x="12816000" y="6800916"/>
            <a:ext cx="378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80000" tIns="46800" rIns="90000" bIns="46800" numCol="1" spcCol="1270" anchor="t" anchorCtr="0">
            <a:noAutofit/>
          </a:bodyPr>
          <a:lstStyle/>
          <a:p>
            <a:pPr marL="0" lvl="1" indent="0" defTabSz="977900">
              <a:spcBef>
                <a:spcPct val="0"/>
              </a:spcBef>
              <a:spcAft>
                <a:spcPts val="600"/>
              </a:spcAft>
              <a:buFontTx/>
              <a:buNone/>
            </a:pPr>
            <a:r>
              <a:rPr lang="it-IT" sz="2200" kern="1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Come  </a:t>
            </a:r>
          </a:p>
          <a:p>
            <a:pPr marL="342900" lvl="1" indent="-342900" defTabSz="977900">
              <a:spcBef>
                <a:spcPct val="0"/>
              </a:spcBef>
              <a:spcAft>
                <a:spcPts val="600"/>
              </a:spcAft>
              <a:buFont typeface="Wingdings" panose="05000000000000000000" pitchFamily="2" charset="2"/>
              <a:buChar char="§"/>
            </a:pPr>
            <a:r>
              <a:rPr lang="it-IT" sz="2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Orario di lavoro gratuito (o più) </a:t>
            </a:r>
          </a:p>
          <a:p>
            <a:pPr marL="342900" lvl="1" indent="-342900" defTabSz="977900">
              <a:spcBef>
                <a:spcPct val="0"/>
              </a:spcBef>
              <a:spcAft>
                <a:spcPts val="600"/>
              </a:spcAft>
              <a:buFont typeface="Wingdings" panose="05000000000000000000" pitchFamily="2" charset="2"/>
              <a:buChar char="§"/>
            </a:pPr>
            <a:r>
              <a:rPr lang="it-IT" sz="2200" kern="1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Possibilità di sviluppare e attuare idee</a:t>
            </a:r>
          </a:p>
        </p:txBody>
      </p:sp>
      <p:sp>
        <p:nvSpPr>
          <p:cNvPr id="9" name="Freihandform: Form 8">
            <a:extLst>
              <a:ext uri="{FF2B5EF4-FFF2-40B4-BE49-F238E27FC236}">
                <a16:creationId xmlns:a16="http://schemas.microsoft.com/office/drawing/2014/main" id="{50EF13EC-4A04-A2A2-4287-728D6D322E1F}"/>
              </a:ext>
            </a:extLst>
          </p:cNvPr>
          <p:cNvSpPr/>
          <p:nvPr/>
        </p:nvSpPr>
        <p:spPr>
          <a:xfrm>
            <a:off x="5785199" y="6814612"/>
            <a:ext cx="252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anchor="t" anchorCtr="0">
            <a:noAutofit/>
          </a:bodyPr>
          <a:lstStyle/>
          <a:p>
            <a:pPr marL="0" lvl="1" indent="0" algn="l" defTabSz="977900">
              <a:spcBef>
                <a:spcPct val="0"/>
              </a:spcBef>
              <a:spcAft>
                <a:spcPts val="600"/>
              </a:spcAft>
              <a:buFontTx/>
              <a:buNone/>
            </a:pPr>
            <a:r>
              <a:rPr lang="it-IT" sz="2200" kern="1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Come </a:t>
            </a:r>
          </a:p>
          <a:p>
            <a:pPr marL="342900" lvl="1" indent="-342900" algn="l" defTabSz="977900">
              <a:spcBef>
                <a:spcPct val="0"/>
              </a:spcBef>
              <a:spcAft>
                <a:spcPts val="600"/>
              </a:spcAft>
              <a:buFont typeface="Wingdings" panose="05000000000000000000" pitchFamily="2" charset="2"/>
              <a:buChar char="§"/>
              <a:tabLst>
                <a:tab pos="95250" algn="l"/>
              </a:tabLst>
            </a:pPr>
            <a:r>
              <a:rPr lang="it-IT" sz="2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Azioni di formazione continua </a:t>
            </a:r>
          </a:p>
          <a:p>
            <a:pPr marL="342900" lvl="1" indent="-342900" algn="l" defTabSz="977900">
              <a:spcBef>
                <a:spcPct val="0"/>
              </a:spcBef>
              <a:spcAft>
                <a:spcPts val="600"/>
              </a:spcAft>
              <a:buFont typeface="Wingdings" panose="05000000000000000000" pitchFamily="2" charset="2"/>
              <a:buChar char="§"/>
              <a:tabLst>
                <a:tab pos="95250" algn="l"/>
              </a:tabLst>
            </a:pPr>
            <a:r>
              <a:rPr lang="it-IT" sz="2200" kern="1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Visite fieristiche </a:t>
            </a:r>
          </a:p>
        </p:txBody>
      </p:sp>
      <p:sp>
        <p:nvSpPr>
          <p:cNvPr id="8" name="Freihandform: Form 7">
            <a:extLst>
              <a:ext uri="{FF2B5EF4-FFF2-40B4-BE49-F238E27FC236}">
                <a16:creationId xmlns:a16="http://schemas.microsoft.com/office/drawing/2014/main" id="{14E7CB6F-1903-564C-426C-31C106754985}"/>
              </a:ext>
            </a:extLst>
          </p:cNvPr>
          <p:cNvSpPr/>
          <p:nvPr/>
        </p:nvSpPr>
        <p:spPr>
          <a:xfrm>
            <a:off x="12816000" y="4820916"/>
            <a:ext cx="378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80000" tIns="46800" rIns="90000" bIns="46800" numCol="1" spcCol="1270" anchor="t" anchorCtr="0">
            <a:noAutofit/>
          </a:bodyPr>
          <a:lstStyle/>
          <a:p>
            <a:pPr marL="0" marR="0" lvl="1" indent="0" defTabSz="977900" rtl="0" eaLnBrk="1" fontAlgn="auto" latinLnBrk="0" hangingPunct="1">
              <a:spcBef>
                <a:spcPct val="0"/>
              </a:spcBef>
              <a:spcAft>
                <a:spcPts val="600"/>
              </a:spcAft>
              <a:buClrTx/>
              <a:buSzTx/>
              <a:buFontTx/>
              <a:buNone/>
              <a:tabLst/>
              <a:defRPr/>
            </a:pPr>
            <a:r>
              <a:rPr kumimoji="0" lang="it-IT" sz="2200" b="0" i="0" u="none" strike="noStrike" kern="1200" cap="none" spc="0" normalizeH="0" baseline="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Come </a:t>
            </a:r>
          </a:p>
          <a:p>
            <a:pPr marL="342900" marR="0" lvl="1" indent="-342900" defTabSz="977900" rtl="0" eaLnBrk="1" fontAlgn="auto" latinLnBrk="0" hangingPunct="1">
              <a:spcBef>
                <a:spcPct val="0"/>
              </a:spcBef>
              <a:spcAft>
                <a:spcPts val="600"/>
              </a:spcAft>
              <a:buClrTx/>
              <a:buSzTx/>
              <a:buFont typeface="Wingdings" panose="05000000000000000000" pitchFamily="2" charset="2"/>
              <a:buChar char="§"/>
              <a:tabLst/>
              <a:defRPr/>
            </a:pPr>
            <a:r>
              <a:rPr kumimoji="0" lang="it-IT" sz="2200" b="0" i="0" u="none" strike="noStrike" kern="1200" cap="none" spc="0" normalizeH="0" baseline="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Riconoscimento </a:t>
            </a:r>
          </a:p>
          <a:p>
            <a:pPr marL="342900" marR="0" lvl="1" indent="-342900" defTabSz="977900" rtl="0" eaLnBrk="1" fontAlgn="auto" latinLnBrk="0" hangingPunct="1">
              <a:spcBef>
                <a:spcPct val="0"/>
              </a:spcBef>
              <a:spcAft>
                <a:spcPts val="600"/>
              </a:spcAft>
              <a:buClrTx/>
              <a:buSzTx/>
              <a:buFont typeface="Wingdings" panose="05000000000000000000" pitchFamily="2" charset="2"/>
              <a:buChar char="§"/>
              <a:tabLst/>
              <a:defRPr/>
            </a:pPr>
            <a:r>
              <a:rPr kumimoji="0" lang="it-IT" sz="2200" b="0" i="0" u="none" strike="noStrike" kern="1200" cap="none" spc="0" normalizeH="0" baseline="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Espansione orizzontale o verticale delle attività</a:t>
            </a:r>
          </a:p>
        </p:txBody>
      </p:sp>
      <p:sp>
        <p:nvSpPr>
          <p:cNvPr id="16" name="Freihandform: Form 15">
            <a:extLst>
              <a:ext uri="{FF2B5EF4-FFF2-40B4-BE49-F238E27FC236}">
                <a16:creationId xmlns:a16="http://schemas.microsoft.com/office/drawing/2014/main" id="{4713329C-9CF5-4330-3735-9CD1B9F18838}"/>
              </a:ext>
            </a:extLst>
          </p:cNvPr>
          <p:cNvSpPr/>
          <p:nvPr/>
        </p:nvSpPr>
        <p:spPr>
          <a:xfrm>
            <a:off x="5785199" y="4852009"/>
            <a:ext cx="2710800" cy="1917814"/>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anchor="t" anchorCtr="0">
            <a:noAutofit/>
          </a:bodyPr>
          <a:lstStyle/>
          <a:p>
            <a:pPr marL="0" marR="0" lvl="1" indent="0" algn="l" defTabSz="977900" rtl="0" eaLnBrk="1" fontAlgn="auto" latinLnBrk="0" hangingPunct="1">
              <a:spcBef>
                <a:spcPct val="0"/>
              </a:spcBef>
              <a:spcAft>
                <a:spcPts val="600"/>
              </a:spcAft>
              <a:buClrTx/>
              <a:buSzTx/>
              <a:buFontTx/>
              <a:buNone/>
              <a:tabLst/>
              <a:defRPr/>
            </a:pPr>
            <a:r>
              <a:rPr kumimoji="0" lang="it-IT" sz="2200" b="0" i="0" u="none" strike="noStrike" kern="1200" cap="none" spc="0" normalizeH="0" baseline="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Come  </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it-IT" sz="2200" b="0" i="0" u="none" strike="noStrike" kern="1200" cap="none" spc="0" normalizeH="0" baseline="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Pagamenti in contante</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it-IT" sz="2200" b="0" i="0" u="none" strike="noStrike" kern="1200" cap="none" spc="0" normalizeH="0" baseline="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Regali  </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lang="it-IT" sz="220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Permessi</a:t>
            </a:r>
            <a:r>
              <a:rPr kumimoji="0" lang="it-IT" sz="2200" b="0" i="0" u="none" strike="noStrike" kern="1200" cap="none" spc="0" normalizeH="0" baseline="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 speciali</a:t>
            </a:r>
          </a:p>
        </p:txBody>
      </p:sp>
      <p:sp>
        <p:nvSpPr>
          <p:cNvPr id="17" name="Textfeld 16">
            <a:extLst>
              <a:ext uri="{FF2B5EF4-FFF2-40B4-BE49-F238E27FC236}">
                <a16:creationId xmlns:a16="http://schemas.microsoft.com/office/drawing/2014/main" id="{1AA4AB64-7554-EA1A-B0C5-70BB34E9B63A}"/>
              </a:ext>
            </a:extLst>
          </p:cNvPr>
          <p:cNvSpPr txBox="1"/>
          <p:nvPr/>
        </p:nvSpPr>
        <p:spPr>
          <a:xfrm>
            <a:off x="8496001" y="4104000"/>
            <a:ext cx="4320000" cy="830997"/>
          </a:xfrm>
          <a:prstGeom prst="rect">
            <a:avLst/>
          </a:prstGeom>
          <a:noFill/>
        </p:spPr>
        <p:txBody>
          <a:bodyPr wrap="square">
            <a:spAutoFit/>
          </a:bodyPr>
          <a:lstStyle/>
          <a:p>
            <a:pPr algn="ct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Tipi di apprezzamenti</a:t>
            </a:r>
          </a:p>
          <a:p>
            <a:pPr algn="ctr"/>
            <a:endPar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7" name="Freihandform: Form 6">
            <a:extLst>
              <a:ext uri="{FF2B5EF4-FFF2-40B4-BE49-F238E27FC236}">
                <a16:creationId xmlns:a16="http://schemas.microsoft.com/office/drawing/2014/main" id="{18E21E3D-CB1D-E726-E4BB-A0D8FB04173A}"/>
              </a:ext>
            </a:extLst>
          </p:cNvPr>
          <p:cNvSpPr/>
          <p:nvPr/>
        </p:nvSpPr>
        <p:spPr>
          <a:xfrm>
            <a:off x="10656000" y="482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Stato sociale </a:t>
            </a:r>
          </a:p>
        </p:txBody>
      </p:sp>
      <p:sp>
        <p:nvSpPr>
          <p:cNvPr id="13" name="Freihandform: Form 12">
            <a:extLst>
              <a:ext uri="{FF2B5EF4-FFF2-40B4-BE49-F238E27FC236}">
                <a16:creationId xmlns:a16="http://schemas.microsoft.com/office/drawing/2014/main" id="{653A9182-ED6C-439F-4FBD-A984C2C3749E}"/>
              </a:ext>
            </a:extLst>
          </p:cNvPr>
          <p:cNvSpPr/>
          <p:nvPr/>
        </p:nvSpPr>
        <p:spPr>
          <a:xfrm>
            <a:off x="10656000" y="680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Flessibilità correlata</a:t>
            </a:r>
          </a:p>
        </p:txBody>
      </p:sp>
      <p:sp>
        <p:nvSpPr>
          <p:cNvPr id="15" name="Freihandform: Form 14">
            <a:extLst>
              <a:ext uri="{FF2B5EF4-FFF2-40B4-BE49-F238E27FC236}">
                <a16:creationId xmlns:a16="http://schemas.microsoft.com/office/drawing/2014/main" id="{2B20C2C3-1776-473B-C94A-BA708465AAFA}"/>
              </a:ext>
            </a:extLst>
          </p:cNvPr>
          <p:cNvSpPr/>
          <p:nvPr/>
        </p:nvSpPr>
        <p:spPr>
          <a:xfrm>
            <a:off x="8496000" y="482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marL="0" lvl="0" indent="0" algn="ctr" defTabSz="111125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Monetario </a:t>
            </a:r>
          </a:p>
        </p:txBody>
      </p:sp>
      <p:sp>
        <p:nvSpPr>
          <p:cNvPr id="12" name="Freihandform: Form 11">
            <a:extLst>
              <a:ext uri="{FF2B5EF4-FFF2-40B4-BE49-F238E27FC236}">
                <a16:creationId xmlns:a16="http://schemas.microsoft.com/office/drawing/2014/main" id="{9CBE9D2F-EB6B-4508-B42B-3E6379618898}"/>
              </a:ext>
            </a:extLst>
          </p:cNvPr>
          <p:cNvSpPr/>
          <p:nvPr/>
        </p:nvSpPr>
        <p:spPr>
          <a:xfrm>
            <a:off x="8496000" y="680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lvl="0" indent="0" algn="ctr" defTabSz="1111250">
              <a:lnSpc>
                <a:spcPct val="90000"/>
              </a:lnSpc>
              <a:spcBef>
                <a:spcPct val="0"/>
              </a:spcBef>
              <a:spcAft>
                <a:spcPct val="3500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rPr>
              <a:t>Sviluppo personale</a:t>
            </a:r>
          </a:p>
        </p:txBody>
      </p:sp>
      <p:sp>
        <p:nvSpPr>
          <p:cNvPr id="4" name="CuadroTexto 1">
            <a:extLst>
              <a:ext uri="{FF2B5EF4-FFF2-40B4-BE49-F238E27FC236}">
                <a16:creationId xmlns:a16="http://schemas.microsoft.com/office/drawing/2014/main" id="{4A5099C3-2297-0C19-85D3-A28A6CFA6D54}"/>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2.Migliorare la gestione del team </a:t>
            </a:r>
          </a:p>
        </p:txBody>
      </p:sp>
    </p:spTree>
    <p:extLst>
      <p:ext uri="{BB962C8B-B14F-4D97-AF65-F5344CB8AC3E}">
        <p14:creationId xmlns:p14="http://schemas.microsoft.com/office/powerpoint/2010/main" val="329102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2039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2.4 Diverse generazioni</a:t>
            </a:r>
          </a:p>
        </p:txBody>
      </p:sp>
      <p:sp>
        <p:nvSpPr>
          <p:cNvPr id="4" name="CuadroTexto 1">
            <a:extLst>
              <a:ext uri="{FF2B5EF4-FFF2-40B4-BE49-F238E27FC236}">
                <a16:creationId xmlns:a16="http://schemas.microsoft.com/office/drawing/2014/main" id="{6710027D-35A9-31D2-02D0-9E2AAABEE46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4, 17</a:t>
            </a:r>
          </a:p>
        </p:txBody>
      </p:sp>
      <p:sp>
        <p:nvSpPr>
          <p:cNvPr id="5" name="Google Shape;585;p22">
            <a:extLst>
              <a:ext uri="{FF2B5EF4-FFF2-40B4-BE49-F238E27FC236}">
                <a16:creationId xmlns:a16="http://schemas.microsoft.com/office/drawing/2014/main" id="{71A13318-A936-FAAA-1A0B-ABD0DDC1C835}"/>
              </a:ext>
            </a:extLst>
          </p:cNvPr>
          <p:cNvSpPr/>
          <p:nvPr/>
        </p:nvSpPr>
        <p:spPr>
          <a:xfrm>
            <a:off x="1296000" y="3384000"/>
            <a:ext cx="4284000" cy="1620000"/>
          </a:xfrm>
          <a:prstGeom prst="hexagon">
            <a:avLst>
              <a:gd name="adj" fmla="val 25000"/>
              <a:gd name="vf" fmla="val 115470"/>
            </a:avLst>
          </a:prstGeom>
          <a:solidFill>
            <a:srgbClr val="AED63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Baby boomers</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1956 - 1965</a:t>
            </a:r>
            <a:endParaRPr lang="en-US" sz="2400" b="0" dirty="0">
              <a:solidFill>
                <a:schemeClr val="dk1"/>
              </a:solidFill>
              <a:latin typeface="Helvetica Neue" panose="020B0604020202020204" charset="0"/>
              <a:ea typeface="Calibri"/>
              <a:cs typeface="Calibri"/>
              <a:sym typeface="Calibri"/>
            </a:endParaRPr>
          </a:p>
        </p:txBody>
      </p:sp>
      <p:grpSp>
        <p:nvGrpSpPr>
          <p:cNvPr id="2" name="Gruppieren 1">
            <a:extLst>
              <a:ext uri="{FF2B5EF4-FFF2-40B4-BE49-F238E27FC236}">
                <a16:creationId xmlns:a16="http://schemas.microsoft.com/office/drawing/2014/main" id="{24266244-21FB-D96E-1D2F-DFCA62954F82}"/>
              </a:ext>
            </a:extLst>
          </p:cNvPr>
          <p:cNvGrpSpPr/>
          <p:nvPr/>
        </p:nvGrpSpPr>
        <p:grpSpPr>
          <a:xfrm>
            <a:off x="1296000" y="5004000"/>
            <a:ext cx="4284000" cy="3600000"/>
            <a:chOff x="1296000" y="5616000"/>
            <a:chExt cx="4284000" cy="3240000"/>
          </a:xfrm>
        </p:grpSpPr>
        <p:sp>
          <p:nvSpPr>
            <p:cNvPr id="6" name="Google Shape;586;p22">
              <a:extLst>
                <a:ext uri="{FF2B5EF4-FFF2-40B4-BE49-F238E27FC236}">
                  <a16:creationId xmlns:a16="http://schemas.microsoft.com/office/drawing/2014/main" id="{9F3B0D6D-308D-AFBE-AB23-2915836650FD}"/>
                </a:ext>
              </a:extLst>
            </p:cNvPr>
            <p:cNvSpPr txBox="1"/>
            <p:nvPr/>
          </p:nvSpPr>
          <p:spPr>
            <a:xfrm>
              <a:off x="1296000" y="5976000"/>
              <a:ext cx="4284000" cy="2880000"/>
            </a:xfrm>
            <a:prstGeom prst="rect">
              <a:avLst/>
            </a:prstGeom>
            <a:noFill/>
            <a:ln w="57150" cap="flat" cmpd="sng">
              <a:solidFill>
                <a:srgbClr val="AED633"/>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Orientamento alle prestazioni</a:t>
              </a:r>
            </a:p>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pPr>
              <a:r>
                <a:rPr lang="it-IT" sz="2200" b="0" i="0" u="none" strike="noStrike" dirty="0">
                  <a:solidFill>
                    <a:schemeClr val="dk1"/>
                  </a:solidFill>
                  <a:latin typeface="Helvetica Neue" panose="020B0604020202020204" charset="0"/>
                  <a:ea typeface="Verdana"/>
                  <a:cs typeface="Verdana"/>
                  <a:sym typeface="Verdana"/>
                </a:rPr>
                <a:t>Leadership nel senso di partecipazione</a:t>
              </a:r>
            </a:p>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pPr>
              <a:r>
                <a:rPr lang="it-IT" sz="2200" dirty="0">
                  <a:solidFill>
                    <a:schemeClr val="dk1"/>
                  </a:solidFill>
                  <a:latin typeface="Helvetica Neue" panose="020B0604020202020204" charset="0"/>
                  <a:ea typeface="Verdana"/>
                  <a:sym typeface="Verdana"/>
                </a:rPr>
                <a:t>Decisioni per la famiglia o la carriera</a:t>
              </a: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Necessità di sicurezza</a:t>
              </a: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Solidarietà nella squadra </a:t>
              </a:r>
            </a:p>
          </p:txBody>
        </p:sp>
        <p:cxnSp>
          <p:nvCxnSpPr>
            <p:cNvPr id="7" name="Google Shape;587;p22">
              <a:extLst>
                <a:ext uri="{FF2B5EF4-FFF2-40B4-BE49-F238E27FC236}">
                  <a16:creationId xmlns:a16="http://schemas.microsoft.com/office/drawing/2014/main" id="{F7949327-4EE8-45EF-8CE1-B3CF2FF490CD}"/>
                </a:ext>
              </a:extLst>
            </p:cNvPr>
            <p:cNvCxnSpPr/>
            <p:nvPr/>
          </p:nvCxnSpPr>
          <p:spPr>
            <a:xfrm>
              <a:off x="3438000" y="5616000"/>
              <a:ext cx="297" cy="360000"/>
            </a:xfrm>
            <a:prstGeom prst="straightConnector1">
              <a:avLst/>
            </a:prstGeom>
            <a:noFill/>
            <a:ln w="57150" cap="flat" cmpd="sng">
              <a:solidFill>
                <a:srgbClr val="AED633"/>
              </a:solidFill>
              <a:prstDash val="solid"/>
              <a:round/>
              <a:headEnd type="none" w="sm" len="sm"/>
              <a:tailEnd type="none" w="sm" len="sm"/>
            </a:ln>
          </p:spPr>
        </p:cxnSp>
      </p:grpSp>
      <p:sp>
        <p:nvSpPr>
          <p:cNvPr id="8" name="Google Shape;588;p22">
            <a:extLst>
              <a:ext uri="{FF2B5EF4-FFF2-40B4-BE49-F238E27FC236}">
                <a16:creationId xmlns:a16="http://schemas.microsoft.com/office/drawing/2014/main" id="{763E3BCB-86D6-A2F0-750A-EDEC59FC43DB}"/>
              </a:ext>
            </a:extLst>
          </p:cNvPr>
          <p:cNvSpPr/>
          <p:nvPr/>
        </p:nvSpPr>
        <p:spPr>
          <a:xfrm>
            <a:off x="5688000" y="3384000"/>
            <a:ext cx="3492000" cy="1620000"/>
          </a:xfrm>
          <a:prstGeom prst="hexagon">
            <a:avLst>
              <a:gd name="adj" fmla="val 25000"/>
              <a:gd name="vf" fmla="val 115470"/>
            </a:avLst>
          </a:prstGeom>
          <a:solidFill>
            <a:srgbClr val="CDE58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Generazione X</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1966 - 1980</a:t>
            </a:r>
            <a:endParaRPr lang="en-US" sz="2400" b="0" dirty="0">
              <a:solidFill>
                <a:schemeClr val="dk1"/>
              </a:solidFill>
              <a:latin typeface="Helvetica Neue" panose="020B0604020202020204" charset="0"/>
              <a:ea typeface="Calibri"/>
              <a:cs typeface="Calibri"/>
              <a:sym typeface="Calibri"/>
            </a:endParaRPr>
          </a:p>
        </p:txBody>
      </p:sp>
      <p:grpSp>
        <p:nvGrpSpPr>
          <p:cNvPr id="11" name="Gruppieren 10">
            <a:extLst>
              <a:ext uri="{FF2B5EF4-FFF2-40B4-BE49-F238E27FC236}">
                <a16:creationId xmlns:a16="http://schemas.microsoft.com/office/drawing/2014/main" id="{116FA385-B84B-219F-D9DF-3A4B8FB9BF3F}"/>
              </a:ext>
            </a:extLst>
          </p:cNvPr>
          <p:cNvGrpSpPr/>
          <p:nvPr/>
        </p:nvGrpSpPr>
        <p:grpSpPr>
          <a:xfrm>
            <a:off x="5688000" y="5004000"/>
            <a:ext cx="3492000" cy="3600000"/>
            <a:chOff x="5688000" y="5616000"/>
            <a:chExt cx="3492000" cy="3240000"/>
          </a:xfrm>
        </p:grpSpPr>
        <p:sp>
          <p:nvSpPr>
            <p:cNvPr id="9" name="Google Shape;589;p22">
              <a:extLst>
                <a:ext uri="{FF2B5EF4-FFF2-40B4-BE49-F238E27FC236}">
                  <a16:creationId xmlns:a16="http://schemas.microsoft.com/office/drawing/2014/main" id="{52ADC1BC-17EE-516B-3F1A-AF2E099D0026}"/>
                </a:ext>
              </a:extLst>
            </p:cNvPr>
            <p:cNvSpPr txBox="1"/>
            <p:nvPr/>
          </p:nvSpPr>
          <p:spPr>
            <a:xfrm>
              <a:off x="5688000" y="5976000"/>
              <a:ext cx="3492000" cy="2880000"/>
            </a:xfrm>
            <a:prstGeom prst="rect">
              <a:avLst/>
            </a:prstGeom>
            <a:noFill/>
            <a:ln w="57150" cap="flat" cmpd="sng">
              <a:solidFill>
                <a:srgbClr val="CDE583"/>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pPr>
              <a:r>
                <a:rPr lang="en-US" sz="2200" b="0" i="0" u="none" strike="noStrike" dirty="0">
                  <a:solidFill>
                    <a:schemeClr val="dk1"/>
                  </a:solidFill>
                  <a:latin typeface="Helvetica Neue" panose="020B0604020202020204" charset="0"/>
                  <a:ea typeface="Verdana"/>
                  <a:cs typeface="Verdana"/>
                  <a:sym typeface="Verdana"/>
                </a:rPr>
                <a:t>Lotta per la prosperità</a:t>
              </a: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Orientamento alla carriera</a:t>
              </a: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Attenzione alla sicurezza</a:t>
              </a:r>
            </a:p>
          </p:txBody>
        </p:sp>
        <p:cxnSp>
          <p:nvCxnSpPr>
            <p:cNvPr id="10" name="Google Shape;590;p22">
              <a:extLst>
                <a:ext uri="{FF2B5EF4-FFF2-40B4-BE49-F238E27FC236}">
                  <a16:creationId xmlns:a16="http://schemas.microsoft.com/office/drawing/2014/main" id="{0B3649C4-068C-7751-7D1B-1022E85E2133}"/>
                </a:ext>
              </a:extLst>
            </p:cNvPr>
            <p:cNvCxnSpPr/>
            <p:nvPr/>
          </p:nvCxnSpPr>
          <p:spPr>
            <a:xfrm>
              <a:off x="7434000" y="5616000"/>
              <a:ext cx="0" cy="360000"/>
            </a:xfrm>
            <a:prstGeom prst="straightConnector1">
              <a:avLst/>
            </a:prstGeom>
            <a:noFill/>
            <a:ln w="57150" cap="flat" cmpd="sng">
              <a:solidFill>
                <a:srgbClr val="CDE583"/>
              </a:solidFill>
              <a:prstDash val="solid"/>
              <a:round/>
              <a:headEnd type="none" w="sm" len="sm"/>
              <a:tailEnd type="none" w="sm" len="sm"/>
            </a:ln>
          </p:spPr>
        </p:cxnSp>
      </p:grpSp>
      <p:sp>
        <p:nvSpPr>
          <p:cNvPr id="12" name="Google Shape;592;p22">
            <a:extLst>
              <a:ext uri="{FF2B5EF4-FFF2-40B4-BE49-F238E27FC236}">
                <a16:creationId xmlns:a16="http://schemas.microsoft.com/office/drawing/2014/main" id="{7294DBE4-86AB-83D9-4C9B-1FE8A6CB02F0}"/>
              </a:ext>
            </a:extLst>
          </p:cNvPr>
          <p:cNvSpPr/>
          <p:nvPr/>
        </p:nvSpPr>
        <p:spPr>
          <a:xfrm>
            <a:off x="13680000" y="3384000"/>
            <a:ext cx="3492000" cy="1620000"/>
          </a:xfrm>
          <a:prstGeom prst="hexagon">
            <a:avLst>
              <a:gd name="adj" fmla="val 25000"/>
              <a:gd name="vf" fmla="val 115470"/>
            </a:avLst>
          </a:prstGeom>
          <a:solidFill>
            <a:srgbClr val="EFF7D6"/>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Generazione Z</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1996 - 2009</a:t>
            </a:r>
            <a:endParaRPr lang="en-US" sz="2400" b="0" dirty="0">
              <a:solidFill>
                <a:schemeClr val="dk1"/>
              </a:solidFill>
              <a:latin typeface="Helvetica Neue" panose="020B0604020202020204" charset="0"/>
              <a:ea typeface="Calibri"/>
              <a:cs typeface="Calibri"/>
              <a:sym typeface="Calibri"/>
            </a:endParaRPr>
          </a:p>
        </p:txBody>
      </p:sp>
      <p:sp>
        <p:nvSpPr>
          <p:cNvPr id="13" name="Google Shape;593;p22">
            <a:extLst>
              <a:ext uri="{FF2B5EF4-FFF2-40B4-BE49-F238E27FC236}">
                <a16:creationId xmlns:a16="http://schemas.microsoft.com/office/drawing/2014/main" id="{894F75F3-43FD-7D3D-748B-75C22BC740F9}"/>
              </a:ext>
            </a:extLst>
          </p:cNvPr>
          <p:cNvSpPr/>
          <p:nvPr/>
        </p:nvSpPr>
        <p:spPr>
          <a:xfrm>
            <a:off x="9288000" y="3384000"/>
            <a:ext cx="4284000" cy="1620000"/>
          </a:xfrm>
          <a:prstGeom prst="hexagon">
            <a:avLst>
              <a:gd name="adj" fmla="val 25000"/>
              <a:gd name="vf" fmla="val 115470"/>
            </a:avLst>
          </a:prstGeom>
          <a:solidFill>
            <a:srgbClr val="DFEFAD"/>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Generazione Y o Millennials</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1981 - 1995</a:t>
            </a:r>
            <a:endParaRPr lang="en-US" sz="2400" b="0" dirty="0">
              <a:solidFill>
                <a:schemeClr val="dk1"/>
              </a:solidFill>
              <a:latin typeface="Helvetica Neue" panose="020B0604020202020204" charset="0"/>
              <a:ea typeface="Calibri"/>
              <a:cs typeface="Calibri"/>
              <a:sym typeface="Calibri"/>
            </a:endParaRPr>
          </a:p>
        </p:txBody>
      </p:sp>
      <p:grpSp>
        <p:nvGrpSpPr>
          <p:cNvPr id="20" name="Gruppieren 19">
            <a:extLst>
              <a:ext uri="{FF2B5EF4-FFF2-40B4-BE49-F238E27FC236}">
                <a16:creationId xmlns:a16="http://schemas.microsoft.com/office/drawing/2014/main" id="{30BB4ABA-41A9-17A6-F7A2-7C87D278D643}"/>
              </a:ext>
            </a:extLst>
          </p:cNvPr>
          <p:cNvGrpSpPr/>
          <p:nvPr/>
        </p:nvGrpSpPr>
        <p:grpSpPr>
          <a:xfrm>
            <a:off x="13680000" y="5004000"/>
            <a:ext cx="3492000" cy="3600000"/>
            <a:chOff x="13680000" y="5616000"/>
            <a:chExt cx="3492000" cy="3240000"/>
          </a:xfrm>
        </p:grpSpPr>
        <p:sp>
          <p:nvSpPr>
            <p:cNvPr id="14" name="Google Shape;594;p22">
              <a:extLst>
                <a:ext uri="{FF2B5EF4-FFF2-40B4-BE49-F238E27FC236}">
                  <a16:creationId xmlns:a16="http://schemas.microsoft.com/office/drawing/2014/main" id="{7D4BA94A-E366-393E-4DC0-F10B8671D073}"/>
                </a:ext>
              </a:extLst>
            </p:cNvPr>
            <p:cNvSpPr txBox="1"/>
            <p:nvPr/>
          </p:nvSpPr>
          <p:spPr>
            <a:xfrm>
              <a:off x="13680000" y="5976000"/>
              <a:ext cx="3492000" cy="2880000"/>
            </a:xfrm>
            <a:prstGeom prst="rect">
              <a:avLst/>
            </a:prstGeom>
            <a:noFill/>
            <a:ln w="57150" cap="flat" cmpd="sng">
              <a:solidFill>
                <a:srgbClr val="EFF7D6"/>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Nativi digitali</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it-IT" sz="2200" b="0" i="0" u="none" strike="noStrike" dirty="0">
                  <a:solidFill>
                    <a:schemeClr val="dk1"/>
                  </a:solidFill>
                  <a:latin typeface="Helvetica Neue" panose="020B0604020202020204" charset="0"/>
                  <a:ea typeface="Verdana"/>
                  <a:cs typeface="Verdana"/>
                  <a:sym typeface="Verdana"/>
                </a:rPr>
                <a:t>L'immagine pubblica ha la priorità</a:t>
              </a: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Orientamento alla carriera</a:t>
              </a: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Lotta per la leadership</a:t>
              </a:r>
            </a:p>
          </p:txBody>
        </p:sp>
        <p:cxnSp>
          <p:nvCxnSpPr>
            <p:cNvPr id="16" name="Google Shape;596;p22">
              <a:extLst>
                <a:ext uri="{FF2B5EF4-FFF2-40B4-BE49-F238E27FC236}">
                  <a16:creationId xmlns:a16="http://schemas.microsoft.com/office/drawing/2014/main" id="{05A82CA7-7F87-B7CB-23CB-67C09A378ECA}"/>
                </a:ext>
              </a:extLst>
            </p:cNvPr>
            <p:cNvCxnSpPr>
              <a:cxnSpLocks/>
            </p:cNvCxnSpPr>
            <p:nvPr/>
          </p:nvCxnSpPr>
          <p:spPr>
            <a:xfrm>
              <a:off x="15426000" y="5616000"/>
              <a:ext cx="0" cy="360000"/>
            </a:xfrm>
            <a:prstGeom prst="straightConnector1">
              <a:avLst/>
            </a:prstGeom>
            <a:noFill/>
            <a:ln w="57150" cap="flat" cmpd="sng">
              <a:solidFill>
                <a:srgbClr val="EFF7D6"/>
              </a:solidFill>
              <a:prstDash val="solid"/>
              <a:round/>
              <a:headEnd type="none" w="sm" len="sm"/>
              <a:tailEnd type="none" w="sm" len="sm"/>
            </a:ln>
          </p:spPr>
        </p:cxnSp>
      </p:grpSp>
      <p:grpSp>
        <p:nvGrpSpPr>
          <p:cNvPr id="19" name="Gruppieren 18">
            <a:extLst>
              <a:ext uri="{FF2B5EF4-FFF2-40B4-BE49-F238E27FC236}">
                <a16:creationId xmlns:a16="http://schemas.microsoft.com/office/drawing/2014/main" id="{388DC793-906C-4BC0-4591-71674414E4F1}"/>
              </a:ext>
            </a:extLst>
          </p:cNvPr>
          <p:cNvGrpSpPr/>
          <p:nvPr/>
        </p:nvGrpSpPr>
        <p:grpSpPr>
          <a:xfrm>
            <a:off x="9288000" y="5004000"/>
            <a:ext cx="4284000" cy="3600000"/>
            <a:chOff x="9288000" y="5616000"/>
            <a:chExt cx="4284000" cy="3240000"/>
          </a:xfrm>
        </p:grpSpPr>
        <p:sp>
          <p:nvSpPr>
            <p:cNvPr id="15" name="Google Shape;595;p22">
              <a:extLst>
                <a:ext uri="{FF2B5EF4-FFF2-40B4-BE49-F238E27FC236}">
                  <a16:creationId xmlns:a16="http://schemas.microsoft.com/office/drawing/2014/main" id="{C3414389-8DF5-02C6-D08B-7655B52DCAA7}"/>
                </a:ext>
              </a:extLst>
            </p:cNvPr>
            <p:cNvSpPr txBox="1"/>
            <p:nvPr/>
          </p:nvSpPr>
          <p:spPr>
            <a:xfrm>
              <a:off x="9288000" y="5976000"/>
              <a:ext cx="4284000" cy="2880000"/>
            </a:xfrm>
            <a:prstGeom prst="rect">
              <a:avLst/>
            </a:prstGeom>
            <a:noFill/>
            <a:ln w="57150" cap="flat" cmpd="sng">
              <a:solidFill>
                <a:srgbClr val="DFEFAD"/>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pPr>
              <a:r>
                <a:rPr lang="en-US" sz="2100" b="0" i="0" u="none" strike="noStrike" dirty="0">
                  <a:solidFill>
                    <a:schemeClr val="dk1"/>
                  </a:solidFill>
                  <a:latin typeface="Helvetica Neue" panose="020B0604020202020204" charset="0"/>
                  <a:ea typeface="Verdana"/>
                  <a:cs typeface="Verdana"/>
                  <a:sym typeface="Verdana"/>
                </a:rPr>
                <a:t>Prestazioni &amp; Divertimento</a:t>
              </a:r>
            </a:p>
            <a:p>
              <a:pPr marL="352425" marR="0" lvl="0" indent="-352425" algn="l" rtl="0">
                <a:spcBef>
                  <a:spcPts val="0"/>
                </a:spcBef>
                <a:spcAft>
                  <a:spcPts val="1200"/>
                </a:spcAft>
                <a:buClr>
                  <a:schemeClr val="dk1"/>
                </a:buClr>
                <a:buSzPts val="1800"/>
                <a:buFont typeface="Wingdings" panose="05000000000000000000" pitchFamily="2" charset="2"/>
                <a:buChar char="§"/>
              </a:pPr>
              <a:r>
                <a:rPr lang="it-IT" sz="2100" b="0" i="0" u="none" strike="noStrike" dirty="0">
                  <a:solidFill>
                    <a:schemeClr val="dk1"/>
                  </a:solidFill>
                  <a:latin typeface="Helvetica Neue" panose="020B0604020202020204" charset="0"/>
                  <a:ea typeface="Verdana"/>
                  <a:cs typeface="Verdana"/>
                  <a:sym typeface="Verdana"/>
                </a:rPr>
                <a:t>Leadership nel senso di delega</a:t>
              </a:r>
            </a:p>
            <a:p>
              <a:pPr marL="352425" marR="0" lvl="0" indent="-352425" algn="l" rtl="0">
                <a:spcBef>
                  <a:spcPts val="0"/>
                </a:spcBef>
                <a:spcAft>
                  <a:spcPts val="1200"/>
                </a:spcAft>
                <a:buClr>
                  <a:schemeClr val="dk1"/>
                </a:buClr>
                <a:buSzPts val="1800"/>
                <a:buFont typeface="Wingdings" panose="05000000000000000000" pitchFamily="2" charset="2"/>
                <a:buChar char="§"/>
              </a:pPr>
              <a:r>
                <a:rPr lang="it-IT" sz="2100" b="0" i="0" u="none" strike="noStrike" dirty="0">
                  <a:solidFill>
                    <a:schemeClr val="dk1"/>
                  </a:solidFill>
                  <a:latin typeface="Helvetica Neue" panose="020B0604020202020204" charset="0"/>
                  <a:ea typeface="Verdana"/>
                  <a:cs typeface="Verdana"/>
                  <a:sym typeface="Verdana"/>
                </a:rPr>
                <a:t>Compatibilità tra lavoro e famiglia</a:t>
              </a: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100" b="0" i="0" u="none" strike="noStrike" dirty="0">
                  <a:solidFill>
                    <a:schemeClr val="dk1"/>
                  </a:solidFill>
                  <a:latin typeface="Helvetica Neue" panose="020B0604020202020204" charset="0"/>
                  <a:ea typeface="Verdana"/>
                  <a:cs typeface="Verdana"/>
                  <a:sym typeface="Verdana"/>
                </a:rPr>
                <a:t>Il team come scopo</a:t>
              </a: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100" b="0" i="0" u="none" strike="noStrike" dirty="0">
                  <a:solidFill>
                    <a:schemeClr val="dk1"/>
                  </a:solidFill>
                  <a:latin typeface="Helvetica Neue" panose="020B0604020202020204" charset="0"/>
                  <a:ea typeface="Verdana"/>
                  <a:cs typeface="Verdana"/>
                  <a:sym typeface="Verdana"/>
                </a:rPr>
                <a:t>Parzialmente orientato alla sicurezza</a:t>
              </a:r>
            </a:p>
          </p:txBody>
        </p:sp>
        <p:cxnSp>
          <p:nvCxnSpPr>
            <p:cNvPr id="17" name="Google Shape;597;p22">
              <a:extLst>
                <a:ext uri="{FF2B5EF4-FFF2-40B4-BE49-F238E27FC236}">
                  <a16:creationId xmlns:a16="http://schemas.microsoft.com/office/drawing/2014/main" id="{6DE9FE76-C46E-F0BC-4D7B-5D090AB900E8}"/>
                </a:ext>
              </a:extLst>
            </p:cNvPr>
            <p:cNvCxnSpPr/>
            <p:nvPr/>
          </p:nvCxnSpPr>
          <p:spPr>
            <a:xfrm>
              <a:off x="11430000" y="5616000"/>
              <a:ext cx="297" cy="360000"/>
            </a:xfrm>
            <a:prstGeom prst="straightConnector1">
              <a:avLst/>
            </a:prstGeom>
            <a:noFill/>
            <a:ln w="57150" cap="flat" cmpd="sng">
              <a:solidFill>
                <a:srgbClr val="DFEFAD"/>
              </a:solidFill>
              <a:prstDash val="solid"/>
              <a:round/>
              <a:headEnd type="none" w="sm" len="sm"/>
              <a:tailEnd type="none" w="sm" len="sm"/>
            </a:ln>
          </p:spPr>
        </p:cxnSp>
      </p:grpSp>
      <p:sp>
        <p:nvSpPr>
          <p:cNvPr id="21" name="CuadroTexto 1">
            <a:extLst>
              <a:ext uri="{FF2B5EF4-FFF2-40B4-BE49-F238E27FC236}">
                <a16:creationId xmlns:a16="http://schemas.microsoft.com/office/drawing/2014/main" id="{3EF6F4BB-0DAD-1514-E016-0158A85B7E35}"/>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2.Migliorare la gestione del team </a:t>
            </a:r>
          </a:p>
        </p:txBody>
      </p:sp>
    </p:spTree>
    <p:extLst>
      <p:ext uri="{BB962C8B-B14F-4D97-AF65-F5344CB8AC3E}">
        <p14:creationId xmlns:p14="http://schemas.microsoft.com/office/powerpoint/2010/main" val="4248007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2514600" y="3607663"/>
            <a:ext cx="10812000"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Il ciclo PDCA come strumento per l'implementazione di una buona comunicazione e gestione del team</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Unità 3</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B59521D1-DB25-B4EB-3DC0-7D3589D76357}"/>
              </a:ext>
            </a:extLst>
          </p:cNvPr>
          <p:cNvSpPr txBox="1"/>
          <p:nvPr/>
        </p:nvSpPr>
        <p:spPr>
          <a:xfrm>
            <a:off x="1296000" y="6084000"/>
            <a:ext cx="10980000" cy="1815841"/>
          </a:xfrm>
          <a:prstGeom prst="rect">
            <a:avLst/>
          </a:prstGeom>
          <a:noFill/>
          <a:ln>
            <a:noFill/>
          </a:ln>
        </p:spPr>
        <p:txBody>
          <a:bodyPr spcFirstLastPara="1" wrap="square" lIns="91425" tIns="45700" rIns="91425" bIns="45700" anchor="t" anchorCtr="0">
            <a:spAutoFit/>
          </a:bodyPr>
          <a:lstStyle/>
          <a:p>
            <a:pPr marL="0" marR="0" lvl="0" indent="0" algn="l" rtl="0">
              <a:lnSpc>
                <a:spcPct val="200000"/>
              </a:lnSpc>
              <a:spcBef>
                <a:spcPts val="0"/>
              </a:spcBef>
              <a:spcAft>
                <a:spcPts val="0"/>
              </a:spcAft>
              <a:buClr>
                <a:srgbClr val="000000"/>
              </a:buClr>
              <a:buSzPts val="2800"/>
              <a:buFont typeface="Arial"/>
              <a:buNone/>
            </a:pPr>
            <a:r>
              <a:rPr lang="it-IT" sz="2800" b="1" i="0" u="none" strike="noStrike" cap="none" dirty="0">
                <a:solidFill>
                  <a:srgbClr val="AED633"/>
                </a:solidFill>
                <a:latin typeface="Helvetica Neue" panose="020B0604020202020204" charset="0"/>
                <a:ea typeface="Helvetica Neue"/>
                <a:cs typeface="Helvetica Neue"/>
                <a:sym typeface="Helvetica Neue"/>
              </a:rPr>
              <a:t>3.1 Il ciclo PDCA e le sue fasi </a:t>
            </a:r>
          </a:p>
          <a:p>
            <a:pPr marL="0" marR="0" lvl="0" indent="0" algn="l" rtl="0">
              <a:lnSpc>
                <a:spcPct val="200000"/>
              </a:lnSpc>
              <a:spcBef>
                <a:spcPts val="0"/>
              </a:spcBef>
              <a:spcAft>
                <a:spcPts val="0"/>
              </a:spcAft>
              <a:buClr>
                <a:srgbClr val="000000"/>
              </a:buClr>
              <a:buSzPts val="2800"/>
              <a:buFont typeface="Arial"/>
              <a:buNone/>
            </a:pPr>
            <a:r>
              <a:rPr lang="it-IT" sz="2800" b="1" i="0" u="none" strike="noStrike" cap="none" dirty="0">
                <a:solidFill>
                  <a:srgbClr val="AED633"/>
                </a:solidFill>
                <a:latin typeface="Helvetica Neue" panose="020B0604020202020204" charset="0"/>
                <a:ea typeface="Helvetica Neue"/>
                <a:cs typeface="Helvetica Neue"/>
                <a:sym typeface="Helvetica Neue"/>
              </a:rPr>
              <a:t>3.2 Esempio di utilizzo</a:t>
            </a:r>
          </a:p>
        </p:txBody>
      </p:sp>
      <p:pic>
        <p:nvPicPr>
          <p:cNvPr id="4" name="Picture 2">
            <a:extLst>
              <a:ext uri="{FF2B5EF4-FFF2-40B4-BE49-F238E27FC236}">
                <a16:creationId xmlns:a16="http://schemas.microsoft.com/office/drawing/2014/main" id="{34B5D391-A590-6102-E035-936A263AD80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48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188E2F6A-DBB6-A5A2-07E2-931D044CAA99}"/>
              </a:ext>
            </a:extLst>
          </p:cNvPr>
          <p:cNvSpPr txBox="1"/>
          <p:nvPr/>
        </p:nvSpPr>
        <p:spPr>
          <a:xfrm>
            <a:off x="1295400" y="3384000"/>
            <a:ext cx="9540000" cy="461624"/>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Bef>
                <a:spcPts val="0"/>
              </a:spcBef>
              <a:spcAft>
                <a:spcPts val="1800"/>
              </a:spcAft>
              <a:buClr>
                <a:srgbClr val="000000"/>
              </a:buClr>
              <a:buSzPct val="100000"/>
              <a:buBlip>
                <a:blip r:embed="rId3"/>
              </a:buBlip>
            </a:pPr>
            <a:r>
              <a:rPr lang="it-IT" sz="2400" b="0" i="0" u="none" strike="noStrike" cap="none" dirty="0">
                <a:solidFill>
                  <a:schemeClr val="dk1"/>
                </a:solidFill>
                <a:latin typeface="Helvetica Neue"/>
                <a:ea typeface="Helvetica Neue"/>
                <a:cs typeface="Helvetica Neue"/>
                <a:sym typeface="Helvetica Neue"/>
              </a:rPr>
              <a:t>sapere come e perché migliorare la comunicazione </a:t>
            </a:r>
            <a:r>
              <a:rPr lang="it-IT" sz="2400" b="0" i="0" u="none" strike="noStrike" cap="none" dirty="0" err="1">
                <a:solidFill>
                  <a:schemeClr val="dk1"/>
                </a:solidFill>
                <a:latin typeface="Helvetica Neue"/>
                <a:ea typeface="Helvetica Neue"/>
                <a:cs typeface="Helvetica Neue"/>
                <a:sym typeface="Helvetica Neue"/>
              </a:rPr>
              <a:t>intraorganizzativa</a:t>
            </a:r>
            <a:r>
              <a:rPr lang="it-IT" sz="2400" b="0" i="0" u="none" strike="noStrike" cap="none" dirty="0">
                <a:solidFill>
                  <a:schemeClr val="dk1"/>
                </a:solidFill>
                <a:latin typeface="Helvetica Neue"/>
                <a:ea typeface="Helvetica Neue"/>
                <a:cs typeface="Helvetica Neue"/>
                <a:sym typeface="Helvetica Neue"/>
              </a:rPr>
              <a:t> e la gestione del team è importante</a:t>
            </a:r>
          </a:p>
          <a:p>
            <a:pPr marL="534988" marR="0" lvl="0" indent="-534988" algn="l" rtl="0">
              <a:lnSpc>
                <a:spcPct val="100000"/>
              </a:lnSpc>
              <a:spcBef>
                <a:spcPts val="0"/>
              </a:spcBef>
              <a:spcAft>
                <a:spcPts val="1800"/>
              </a:spcAft>
              <a:buClr>
                <a:srgbClr val="000000"/>
              </a:buClr>
              <a:buSzPct val="100000"/>
              <a:buBlip>
                <a:blip r:embed="rId3"/>
              </a:buBlip>
            </a:pPr>
            <a:r>
              <a:rPr lang="it-IT" sz="2400" b="0" i="0" u="none" strike="noStrike" cap="none" dirty="0">
                <a:solidFill>
                  <a:schemeClr val="dk1"/>
                </a:solidFill>
                <a:latin typeface="Helvetica Neue"/>
                <a:ea typeface="Helvetica Neue"/>
                <a:cs typeface="Helvetica Neue"/>
                <a:sym typeface="Helvetica Neue"/>
              </a:rPr>
              <a:t>essere consapevole del ruolo e dell'importanza di una cultura del feedback positivo e dell'apprezzamento nel rafforzare l'</a:t>
            </a:r>
            <a:r>
              <a:rPr lang="it-IT" sz="2400" b="0" i="0" u="none" strike="noStrike" cap="none" dirty="0" err="1">
                <a:solidFill>
                  <a:schemeClr val="dk1"/>
                </a:solidFill>
                <a:latin typeface="Helvetica Neue"/>
                <a:ea typeface="Helvetica Neue"/>
                <a:cs typeface="Helvetica Neue"/>
                <a:sym typeface="Helvetica Neue"/>
              </a:rPr>
              <a:t>intrapreneurship</a:t>
            </a:r>
            <a:endParaRPr lang="it-IT" sz="2400" b="0" i="0" u="none" strike="noStrike" cap="none" dirty="0">
              <a:solidFill>
                <a:schemeClr val="dk1"/>
              </a:solidFill>
              <a:latin typeface="Helvetica Neue"/>
              <a:ea typeface="Helvetica Neue"/>
              <a:cs typeface="Helvetica Neue"/>
              <a:sym typeface="Helvetica Neue"/>
            </a:endParaRPr>
          </a:p>
          <a:p>
            <a:pPr marL="534988" marR="0" lvl="0" indent="-534988" algn="l" rtl="0">
              <a:lnSpc>
                <a:spcPct val="100000"/>
              </a:lnSpc>
              <a:spcBef>
                <a:spcPts val="0"/>
              </a:spcBef>
              <a:spcAft>
                <a:spcPts val="1800"/>
              </a:spcAft>
              <a:buClr>
                <a:srgbClr val="000000"/>
              </a:buClr>
              <a:buSzPct val="100000"/>
              <a:buBlip>
                <a:blip r:embed="rId3"/>
              </a:buBlip>
            </a:pPr>
            <a:r>
              <a:rPr lang="it-IT" sz="2400" b="0" i="0" u="none" strike="noStrike" cap="none" dirty="0">
                <a:solidFill>
                  <a:schemeClr val="dk1"/>
                </a:solidFill>
                <a:latin typeface="Helvetica Neue"/>
                <a:ea typeface="Helvetica Neue"/>
                <a:cs typeface="Helvetica Neue"/>
                <a:sym typeface="Helvetica Neue"/>
              </a:rPr>
              <a:t>sapere quanto siano importanti la visione condivisa, gli obiettivi e i requisiti e come implementarli</a:t>
            </a:r>
          </a:p>
          <a:p>
            <a:pPr marL="534988" marR="0" lvl="0" indent="-534988" algn="l" rtl="0">
              <a:lnSpc>
                <a:spcPct val="100000"/>
              </a:lnSpc>
              <a:spcBef>
                <a:spcPts val="0"/>
              </a:spcBef>
              <a:spcAft>
                <a:spcPts val="1800"/>
              </a:spcAft>
              <a:buClr>
                <a:srgbClr val="000000"/>
              </a:buClr>
              <a:buSzPct val="100000"/>
              <a:buBlip>
                <a:blip r:embed="rId3"/>
              </a:buBlip>
            </a:pPr>
            <a:r>
              <a:rPr lang="it-IT" sz="2400" dirty="0">
                <a:solidFill>
                  <a:schemeClr val="dk1"/>
                </a:solidFill>
                <a:latin typeface="Helvetica Neue"/>
                <a:ea typeface="Helvetica Neue"/>
                <a:cs typeface="Helvetica Neue"/>
                <a:sym typeface="Helvetica Neue"/>
              </a:rPr>
              <a:t>r</a:t>
            </a:r>
            <a:r>
              <a:rPr lang="it-IT" sz="2400" b="0" i="0" u="none" strike="noStrike" cap="none" dirty="0">
                <a:solidFill>
                  <a:schemeClr val="dk1"/>
                </a:solidFill>
                <a:latin typeface="Helvetica Neue"/>
                <a:ea typeface="Helvetica Neue"/>
                <a:cs typeface="Helvetica Neue"/>
                <a:sym typeface="Helvetica Neue"/>
              </a:rPr>
              <a:t>endersi conto che è importante coinvolgere tutti i dipendenti come parte di un processo di sviluppo organizzativo </a:t>
            </a:r>
          </a:p>
          <a:p>
            <a:pPr marL="534988" marR="0" lvl="0" indent="-534988" algn="l" rtl="0">
              <a:lnSpc>
                <a:spcPct val="100000"/>
              </a:lnSpc>
              <a:spcBef>
                <a:spcPts val="0"/>
              </a:spcBef>
              <a:spcAft>
                <a:spcPts val="1800"/>
              </a:spcAft>
              <a:buClr>
                <a:srgbClr val="000000"/>
              </a:buClr>
              <a:buSzPct val="100000"/>
              <a:buBlip>
                <a:blip r:embed="rId3"/>
              </a:buBlip>
            </a:pPr>
            <a:r>
              <a:rPr lang="it-IT" sz="2400" b="0" i="0" u="none" strike="noStrike" cap="none" dirty="0">
                <a:solidFill>
                  <a:schemeClr val="dk1"/>
                </a:solidFill>
                <a:latin typeface="Helvetica Neue"/>
                <a:ea typeface="Helvetica Neue"/>
                <a:cs typeface="Helvetica Neue"/>
                <a:sym typeface="Helvetica Neue"/>
              </a:rPr>
              <a:t>mettere in pratica e utilizzare con successo, sulla base delle intuizioni del modulo, le strategie di comunicazione e di gestione del team e di promuovere l'</a:t>
            </a:r>
            <a:r>
              <a:rPr lang="it-IT" sz="2400" b="0" i="0" u="none" strike="noStrike" cap="none" dirty="0" err="1">
                <a:solidFill>
                  <a:schemeClr val="dk1"/>
                </a:solidFill>
                <a:latin typeface="Helvetica Neue"/>
                <a:ea typeface="Helvetica Neue"/>
                <a:cs typeface="Helvetica Neue"/>
                <a:sym typeface="Helvetica Neue"/>
              </a:rPr>
              <a:t>intrapreneurship</a:t>
            </a:r>
            <a:r>
              <a:rPr lang="it-IT" sz="2400" b="0" i="0" u="none" strike="noStrike" cap="none" dirty="0">
                <a:solidFill>
                  <a:schemeClr val="dk1"/>
                </a:solidFill>
                <a:latin typeface="Helvetica Neue"/>
                <a:ea typeface="Helvetica Neue"/>
                <a:cs typeface="Helvetica Neue"/>
                <a:sym typeface="Helvetica Neue"/>
              </a:rPr>
              <a:t> nel </a:t>
            </a:r>
            <a:r>
              <a:rPr lang="it-IT" sz="2400" b="0" i="0" u="none" strike="noStrike" cap="none">
                <a:solidFill>
                  <a:schemeClr val="dk1"/>
                </a:solidFill>
                <a:latin typeface="Helvetica Neue"/>
                <a:ea typeface="Helvetica Neue"/>
                <a:cs typeface="Helvetica Neue"/>
                <a:sym typeface="Helvetica Neue"/>
              </a:rPr>
              <a:t>lavoro quotidiano</a:t>
            </a:r>
            <a:endParaRPr lang="it-IT" sz="2400" b="0" i="0" u="none" strike="noStrike" cap="none" dirty="0">
              <a:solidFill>
                <a:schemeClr val="dk1"/>
              </a:solidFill>
              <a:latin typeface="Helvetica Neue"/>
              <a:ea typeface="Helvetica Neue"/>
              <a:cs typeface="Helvetica Neue"/>
              <a:sym typeface="Helvetica Neue"/>
            </a:endParaRPr>
          </a:p>
        </p:txBody>
      </p:sp>
      <p:sp>
        <p:nvSpPr>
          <p:cNvPr id="3" name="Google Shape;97;p4">
            <a:extLst>
              <a:ext uri="{FF2B5EF4-FFF2-40B4-BE49-F238E27FC236}">
                <a16:creationId xmlns:a16="http://schemas.microsoft.com/office/drawing/2014/main" id="{C7A43170-06D0-4E81-E6AE-4A026E73E21E}"/>
              </a:ext>
            </a:extLst>
          </p:cNvPr>
          <p:cNvSpPr txBox="1"/>
          <p:nvPr/>
        </p:nvSpPr>
        <p:spPr>
          <a:xfrm>
            <a:off x="1295400" y="1548000"/>
            <a:ext cx="3361031"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it-IT" sz="4800" b="1" i="0" u="none" strike="noStrike" cap="none" dirty="0">
                <a:solidFill>
                  <a:srgbClr val="4D94B7"/>
                </a:solidFill>
                <a:latin typeface="Helvetica Neue"/>
                <a:ea typeface="Helvetica Neue"/>
                <a:cs typeface="Helvetica Neue"/>
                <a:sym typeface="Helvetica Neue"/>
              </a:rPr>
              <a:t>Obiettivi </a:t>
            </a:r>
            <a:endParaRPr lang="it-IT" sz="4800" b="1" i="0" u="none" strike="noStrike" cap="none" dirty="0">
              <a:solidFill>
                <a:srgbClr val="AED633"/>
              </a:solidFill>
              <a:latin typeface="Helvetica Neue"/>
              <a:ea typeface="Helvetica Neue"/>
              <a:cs typeface="Helvetica Neue"/>
              <a:sym typeface="Helvetica Neue"/>
            </a:endParaRPr>
          </a:p>
        </p:txBody>
      </p:sp>
      <p:sp>
        <p:nvSpPr>
          <p:cNvPr id="4" name="Google Shape;104;p4">
            <a:extLst>
              <a:ext uri="{FF2B5EF4-FFF2-40B4-BE49-F238E27FC236}">
                <a16:creationId xmlns:a16="http://schemas.microsoft.com/office/drawing/2014/main" id="{C217B023-B843-426C-D01A-74958CF465AE}"/>
              </a:ext>
            </a:extLst>
          </p:cNvPr>
          <p:cNvSpPr txBox="1"/>
          <p:nvPr/>
        </p:nvSpPr>
        <p:spPr>
          <a:xfrm>
            <a:off x="1295400" y="2831421"/>
            <a:ext cx="9144000" cy="46166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pPr>
            <a:r>
              <a:rPr lang="it-IT" sz="2400" b="1" i="0" u="none" strike="noStrike" cap="none">
                <a:solidFill>
                  <a:srgbClr val="AED633"/>
                </a:solidFill>
                <a:latin typeface="Helvetica Neue"/>
                <a:ea typeface="Helvetica Neue"/>
                <a:cs typeface="Helvetica Neue"/>
                <a:sym typeface="Helvetica Neue"/>
              </a:rPr>
              <a:t>Alla fine di questo modulo sarai in grado di:</a:t>
            </a: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abgerundete Ecken 12">
            <a:extLst>
              <a:ext uri="{FF2B5EF4-FFF2-40B4-BE49-F238E27FC236}">
                <a16:creationId xmlns:a16="http://schemas.microsoft.com/office/drawing/2014/main" id="{E29BD5DA-F53C-1FA5-E6F1-76CBBACD794C}"/>
              </a:ext>
            </a:extLst>
          </p:cNvPr>
          <p:cNvSpPr/>
          <p:nvPr/>
        </p:nvSpPr>
        <p:spPr>
          <a:xfrm>
            <a:off x="13536504" y="2592881"/>
            <a:ext cx="3420000" cy="2712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0000"/>
          <a:lstStyle/>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Analizare lo stato effettivo</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Identificare potenziali e problemi</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Formulare obiettivi</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Pianificare l'implementazione</a:t>
            </a:r>
          </a:p>
          <a:p>
            <a:pPr marL="342900" lvl="1" indent="-342900" defTabSz="622300">
              <a:lnSpc>
                <a:spcPct val="90000"/>
              </a:lnSpc>
              <a:spcBef>
                <a:spcPct val="0"/>
              </a:spcBef>
              <a:spcAft>
                <a:spcPct val="15000"/>
              </a:spcAft>
              <a:buFont typeface="Wingdings" panose="05000000000000000000" pitchFamily="2" charset="2"/>
              <a:buChar char="§"/>
              <a:defRPr/>
            </a:pPr>
            <a:endPar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7" name="Rechteck: abgerundete Ecken 16">
            <a:extLst>
              <a:ext uri="{FF2B5EF4-FFF2-40B4-BE49-F238E27FC236}">
                <a16:creationId xmlns:a16="http://schemas.microsoft.com/office/drawing/2014/main" id="{1FDCDDF1-AAA1-604B-A46F-B13C0B416D43}"/>
              </a:ext>
            </a:extLst>
          </p:cNvPr>
          <p:cNvSpPr/>
          <p:nvPr/>
        </p:nvSpPr>
        <p:spPr>
          <a:xfrm>
            <a:off x="13536504" y="637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0000" anchor="b"/>
          <a:lstStyle/>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Avvio ed esecuzione</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Provare</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Sperimentare </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Acquisire conoscenze</a:t>
            </a:r>
          </a:p>
        </p:txBody>
      </p:sp>
      <p:sp>
        <p:nvSpPr>
          <p:cNvPr id="11" name="Rechteck: abgerundete Ecken 10">
            <a:extLst>
              <a:ext uri="{FF2B5EF4-FFF2-40B4-BE49-F238E27FC236}">
                <a16:creationId xmlns:a16="http://schemas.microsoft.com/office/drawing/2014/main" id="{E02502FE-3E70-A02B-B1E9-E002B7B58DE9}"/>
              </a:ext>
            </a:extLst>
          </p:cNvPr>
          <p:cNvSpPr/>
          <p:nvPr/>
        </p:nvSpPr>
        <p:spPr>
          <a:xfrm>
            <a:off x="7315200" y="259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8000"/>
          <a:lstStyle/>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Implementare i miglioramenti</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Registrare il successo</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Riflettere il processo</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Implementare la soluzione</a:t>
            </a:r>
          </a:p>
        </p:txBody>
      </p:sp>
      <p:sp>
        <p:nvSpPr>
          <p:cNvPr id="15" name="Rechteck: abgerundete Ecken 14">
            <a:extLst>
              <a:ext uri="{FF2B5EF4-FFF2-40B4-BE49-F238E27FC236}">
                <a16:creationId xmlns:a16="http://schemas.microsoft.com/office/drawing/2014/main" id="{BB35EC6F-37CA-91D1-CFE8-F5C78030C7DF}"/>
              </a:ext>
            </a:extLst>
          </p:cNvPr>
          <p:cNvSpPr/>
          <p:nvPr/>
        </p:nvSpPr>
        <p:spPr>
          <a:xfrm>
            <a:off x="6879518" y="6128407"/>
            <a:ext cx="3877200" cy="2111243"/>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8000" anchor="b"/>
          <a:lstStyle/>
          <a:p>
            <a:pPr marL="342900" lvl="1" indent="-342900" defTabSz="622300">
              <a:lnSpc>
                <a:spcPct val="90000"/>
              </a:lnSpc>
              <a:spcBef>
                <a:spcPct val="0"/>
              </a:spcBef>
              <a:spcAft>
                <a:spcPct val="15000"/>
              </a:spcAft>
              <a:buFont typeface="Wingdings" panose="05000000000000000000" pitchFamily="2" charset="2"/>
              <a:buChar char="§"/>
              <a:defRPr/>
            </a:pPr>
            <a:r>
              <a:rPr lang="it-IT"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Controllare lo stato di avanzamento</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Studiare le esperienze</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Controllare gli obiettivi</a:t>
            </a:r>
          </a:p>
          <a:p>
            <a:pPr marL="342900" lvl="1" indent="-342900" defTabSz="622300">
              <a:lnSpc>
                <a:spcPct val="90000"/>
              </a:lnSpc>
              <a:spcBef>
                <a:spcPct val="0"/>
              </a:spcBef>
              <a:spcAft>
                <a:spcPct val="15000"/>
              </a:spcAft>
              <a:buFont typeface="Wingdings" panose="05000000000000000000" pitchFamily="2" charset="2"/>
              <a:buChar char="§"/>
              <a:defRP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Valutare le modifiche</a:t>
            </a:r>
          </a:p>
        </p:txBody>
      </p:sp>
      <p:grpSp>
        <p:nvGrpSpPr>
          <p:cNvPr id="23" name="Gruppieren 22">
            <a:extLst>
              <a:ext uri="{FF2B5EF4-FFF2-40B4-BE49-F238E27FC236}">
                <a16:creationId xmlns:a16="http://schemas.microsoft.com/office/drawing/2014/main" id="{41C7B49E-D1F0-8C2C-31F7-AAF4903CE372}"/>
              </a:ext>
            </a:extLst>
          </p:cNvPr>
          <p:cNvGrpSpPr/>
          <p:nvPr/>
        </p:nvGrpSpPr>
        <p:grpSpPr>
          <a:xfrm>
            <a:off x="9864504" y="3384881"/>
            <a:ext cx="2111242" cy="2111242"/>
            <a:chOff x="2028614" y="351764"/>
            <a:chExt cx="2672172" cy="2672172"/>
          </a:xfrm>
        </p:grpSpPr>
        <p:sp>
          <p:nvSpPr>
            <p:cNvPr id="34" name="Teilkreis 33">
              <a:extLst>
                <a:ext uri="{FF2B5EF4-FFF2-40B4-BE49-F238E27FC236}">
                  <a16:creationId xmlns:a16="http://schemas.microsoft.com/office/drawing/2014/main" id="{F9DE2A1C-875B-65DE-0D2D-3B9D11453B04}"/>
                </a:ext>
              </a:extLst>
            </p:cNvPr>
            <p:cNvSpPr/>
            <p:nvPr/>
          </p:nvSpPr>
          <p:spPr>
            <a:xfrm>
              <a:off x="2028614" y="351764"/>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5" name="Teilkreis 4">
              <a:extLst>
                <a:ext uri="{FF2B5EF4-FFF2-40B4-BE49-F238E27FC236}">
                  <a16:creationId xmlns:a16="http://schemas.microsoft.com/office/drawing/2014/main" id="{D8D1EE9D-329E-36B7-CFAD-5A787413941F}"/>
                </a:ext>
              </a:extLst>
            </p:cNvPr>
            <p:cNvSpPr txBox="1"/>
            <p:nvPr/>
          </p:nvSpPr>
          <p:spPr>
            <a:xfrm>
              <a:off x="2811275" y="1134425"/>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err="1">
                  <a:latin typeface="Helvetica Neue" panose="020B0604020202020204" charset="0"/>
                  <a:ea typeface="Microsoft Sans Serif" panose="020B0604020202020204" pitchFamily="34" charset="0"/>
                  <a:cs typeface="Microsoft Sans Serif" panose="020B0604020202020204" pitchFamily="34" charset="0"/>
                </a:rPr>
                <a:t>Agire</a:t>
              </a:r>
              <a:endParaRPr lang="en-US" sz="2400" b="1" kern="1200" dirty="0">
                <a:latin typeface="Helvetica Neue" panose="020B0604020202020204" charset="0"/>
                <a:ea typeface="Microsoft Sans Serif" panose="020B0604020202020204" pitchFamily="34" charset="0"/>
                <a:cs typeface="Microsoft Sans Serif" panose="020B0604020202020204" pitchFamily="34" charset="0"/>
              </a:endParaRPr>
            </a:p>
            <a:p>
              <a:pPr marL="0" lvl="0" indent="0" algn="ctr" defTabSz="1644650">
                <a:lnSpc>
                  <a:spcPct val="90000"/>
                </a:lnSpc>
                <a:spcBef>
                  <a:spcPct val="0"/>
                </a:spcBef>
                <a:spcAft>
                  <a:spcPct val="35000"/>
                </a:spcAft>
                <a:buNone/>
              </a:pPr>
              <a:r>
                <a:rPr lang="en-US" sz="2400" b="1" dirty="0">
                  <a:latin typeface="Helvetica Neue" panose="020B0604020202020204" charset="0"/>
                  <a:ea typeface="Microsoft Sans Serif" panose="020B0604020202020204" pitchFamily="34" charset="0"/>
                  <a:cs typeface="Microsoft Sans Serif" panose="020B0604020202020204" pitchFamily="34" charset="0"/>
                </a:rPr>
                <a:t>(Act)</a:t>
              </a: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 </a:t>
              </a:r>
            </a:p>
          </p:txBody>
        </p:sp>
      </p:grpSp>
      <p:grpSp>
        <p:nvGrpSpPr>
          <p:cNvPr id="25" name="Gruppieren 24">
            <a:extLst>
              <a:ext uri="{FF2B5EF4-FFF2-40B4-BE49-F238E27FC236}">
                <a16:creationId xmlns:a16="http://schemas.microsoft.com/office/drawing/2014/main" id="{5B1B0995-955F-545E-3B11-CCE2116DF5ED}"/>
              </a:ext>
            </a:extLst>
          </p:cNvPr>
          <p:cNvGrpSpPr/>
          <p:nvPr/>
        </p:nvGrpSpPr>
        <p:grpSpPr>
          <a:xfrm>
            <a:off x="12073262" y="3384881"/>
            <a:ext cx="2111242" cy="2111242"/>
            <a:chOff x="4824212" y="351764"/>
            <a:chExt cx="2672172" cy="2672172"/>
          </a:xfrm>
        </p:grpSpPr>
        <p:sp>
          <p:nvSpPr>
            <p:cNvPr id="32" name="Teilkreis 31">
              <a:extLst>
                <a:ext uri="{FF2B5EF4-FFF2-40B4-BE49-F238E27FC236}">
                  <a16:creationId xmlns:a16="http://schemas.microsoft.com/office/drawing/2014/main" id="{6A16A0E2-22B6-095B-6C8A-2017E4E74368}"/>
                </a:ext>
              </a:extLst>
            </p:cNvPr>
            <p:cNvSpPr/>
            <p:nvPr/>
          </p:nvSpPr>
          <p:spPr>
            <a:xfrm rot="5400000">
              <a:off x="4824212" y="351764"/>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3" name="Teilkreis 6">
              <a:extLst>
                <a:ext uri="{FF2B5EF4-FFF2-40B4-BE49-F238E27FC236}">
                  <a16:creationId xmlns:a16="http://schemas.microsoft.com/office/drawing/2014/main" id="{1AD93E35-064F-9AD1-1064-B2FEE41AB877}"/>
                </a:ext>
              </a:extLst>
            </p:cNvPr>
            <p:cNvSpPr txBox="1"/>
            <p:nvPr/>
          </p:nvSpPr>
          <p:spPr>
            <a:xfrm>
              <a:off x="4824212" y="1134424"/>
              <a:ext cx="2672172" cy="18895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err="1">
                  <a:latin typeface="Helvetica Neue" panose="020B0604020202020204" charset="0"/>
                  <a:ea typeface="Microsoft Sans Serif" panose="020B0604020202020204" pitchFamily="34" charset="0"/>
                  <a:cs typeface="Microsoft Sans Serif" panose="020B0604020202020204" pitchFamily="34" charset="0"/>
                </a:rPr>
                <a:t>Pianificare</a:t>
              </a:r>
              <a:endParaRPr lang="en-US" sz="2400" b="1" kern="1200" dirty="0">
                <a:latin typeface="Helvetica Neue" panose="020B0604020202020204" charset="0"/>
                <a:ea typeface="Microsoft Sans Serif" panose="020B0604020202020204" pitchFamily="34" charset="0"/>
                <a:cs typeface="Microsoft Sans Serif" panose="020B0604020202020204" pitchFamily="34" charset="0"/>
              </a:endParaRPr>
            </a:p>
            <a:p>
              <a:pPr marL="0" lvl="0" indent="0" algn="ctr" defTabSz="1644650">
                <a:lnSpc>
                  <a:spcPct val="90000"/>
                </a:lnSpc>
                <a:spcBef>
                  <a:spcPct val="0"/>
                </a:spcBef>
                <a:spcAft>
                  <a:spcPct val="35000"/>
                </a:spcAft>
                <a:buNone/>
              </a:pPr>
              <a:r>
                <a:rPr lang="en-US" sz="2400" b="1" dirty="0">
                  <a:latin typeface="Helvetica Neue" panose="020B0604020202020204" charset="0"/>
                  <a:ea typeface="Microsoft Sans Serif" panose="020B0604020202020204" pitchFamily="34" charset="0"/>
                  <a:cs typeface="Microsoft Sans Serif" panose="020B0604020202020204" pitchFamily="34" charset="0"/>
                </a:rPr>
                <a:t>(Plan)</a:t>
              </a: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 </a:t>
              </a:r>
            </a:p>
          </p:txBody>
        </p:sp>
      </p:grpSp>
      <p:grpSp>
        <p:nvGrpSpPr>
          <p:cNvPr id="26" name="Gruppieren 25">
            <a:extLst>
              <a:ext uri="{FF2B5EF4-FFF2-40B4-BE49-F238E27FC236}">
                <a16:creationId xmlns:a16="http://schemas.microsoft.com/office/drawing/2014/main" id="{16385E3F-2CE4-1F7A-3226-C8B95D55A29B}"/>
              </a:ext>
            </a:extLst>
          </p:cNvPr>
          <p:cNvGrpSpPr/>
          <p:nvPr/>
        </p:nvGrpSpPr>
        <p:grpSpPr>
          <a:xfrm>
            <a:off x="12073262" y="5593639"/>
            <a:ext cx="2111242" cy="2111242"/>
            <a:chOff x="4824212" y="3147362"/>
            <a:chExt cx="2672172" cy="2672172"/>
          </a:xfrm>
        </p:grpSpPr>
        <p:sp>
          <p:nvSpPr>
            <p:cNvPr id="30" name="Teilkreis 29">
              <a:extLst>
                <a:ext uri="{FF2B5EF4-FFF2-40B4-BE49-F238E27FC236}">
                  <a16:creationId xmlns:a16="http://schemas.microsoft.com/office/drawing/2014/main" id="{E943BBDB-C5D9-6BD9-6456-3CAB9BE02D16}"/>
                </a:ext>
              </a:extLst>
            </p:cNvPr>
            <p:cNvSpPr/>
            <p:nvPr/>
          </p:nvSpPr>
          <p:spPr>
            <a:xfrm rot="10800000">
              <a:off x="4824212" y="3147362"/>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1" name="Teilkreis 8">
              <a:extLst>
                <a:ext uri="{FF2B5EF4-FFF2-40B4-BE49-F238E27FC236}">
                  <a16:creationId xmlns:a16="http://schemas.microsoft.com/office/drawing/2014/main" id="{ADD41CEC-82FD-7338-3605-877A42BD6078}"/>
                </a:ext>
              </a:extLst>
            </p:cNvPr>
            <p:cNvSpPr txBox="1"/>
            <p:nvPr/>
          </p:nvSpPr>
          <p:spPr>
            <a:xfrm rot="21600000">
              <a:off x="4824212" y="3147362"/>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Fare</a:t>
              </a:r>
            </a:p>
            <a:p>
              <a:pPr marL="0" lvl="0" indent="0" algn="ctr" defTabSz="1644650">
                <a:lnSpc>
                  <a:spcPct val="90000"/>
                </a:lnSpc>
                <a:spcBef>
                  <a:spcPct val="0"/>
                </a:spcBef>
                <a:spcAft>
                  <a:spcPct val="35000"/>
                </a:spcAft>
                <a:buNone/>
              </a:pPr>
              <a:r>
                <a:rPr lang="en-US" sz="2400" b="1" dirty="0">
                  <a:latin typeface="Helvetica Neue" panose="020B0604020202020204" charset="0"/>
                  <a:ea typeface="Microsoft Sans Serif" panose="020B0604020202020204" pitchFamily="34" charset="0"/>
                  <a:cs typeface="Microsoft Sans Serif" panose="020B0604020202020204" pitchFamily="34" charset="0"/>
                </a:rPr>
                <a:t>(Do)</a:t>
              </a: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 </a:t>
              </a:r>
            </a:p>
          </p:txBody>
        </p:sp>
      </p:grpSp>
      <p:grpSp>
        <p:nvGrpSpPr>
          <p:cNvPr id="27" name="Gruppieren 26">
            <a:extLst>
              <a:ext uri="{FF2B5EF4-FFF2-40B4-BE49-F238E27FC236}">
                <a16:creationId xmlns:a16="http://schemas.microsoft.com/office/drawing/2014/main" id="{298D830B-C965-C4E4-3F6F-1FF68A5D5436}"/>
              </a:ext>
            </a:extLst>
          </p:cNvPr>
          <p:cNvGrpSpPr/>
          <p:nvPr/>
        </p:nvGrpSpPr>
        <p:grpSpPr>
          <a:xfrm>
            <a:off x="9864504" y="5593639"/>
            <a:ext cx="2420426" cy="2111242"/>
            <a:chOff x="2028614" y="3147362"/>
            <a:chExt cx="3063502" cy="2672172"/>
          </a:xfrm>
        </p:grpSpPr>
        <p:sp>
          <p:nvSpPr>
            <p:cNvPr id="28" name="Teilkreis 27">
              <a:extLst>
                <a:ext uri="{FF2B5EF4-FFF2-40B4-BE49-F238E27FC236}">
                  <a16:creationId xmlns:a16="http://schemas.microsoft.com/office/drawing/2014/main" id="{7CD12392-06EA-CD0F-848B-6CA47C225ACD}"/>
                </a:ext>
              </a:extLst>
            </p:cNvPr>
            <p:cNvSpPr/>
            <p:nvPr/>
          </p:nvSpPr>
          <p:spPr>
            <a:xfrm rot="16200000">
              <a:off x="2028614" y="3147362"/>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29" name="Teilkreis 10">
              <a:extLst>
                <a:ext uri="{FF2B5EF4-FFF2-40B4-BE49-F238E27FC236}">
                  <a16:creationId xmlns:a16="http://schemas.microsoft.com/office/drawing/2014/main" id="{D46CF062-2746-B947-5F11-58F81A806AA2}"/>
                </a:ext>
              </a:extLst>
            </p:cNvPr>
            <p:cNvSpPr txBox="1"/>
            <p:nvPr/>
          </p:nvSpPr>
          <p:spPr>
            <a:xfrm>
              <a:off x="2160225" y="3147362"/>
              <a:ext cx="2931891" cy="18895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err="1">
                  <a:latin typeface="Helvetica Neue" panose="020B0604020202020204" charset="0"/>
                  <a:ea typeface="Microsoft Sans Serif" panose="020B0604020202020204" pitchFamily="34" charset="0"/>
                  <a:cs typeface="Microsoft Sans Serif" panose="020B0604020202020204" pitchFamily="34" charset="0"/>
                </a:rPr>
                <a:t>Controllare</a:t>
              </a:r>
              <a:endParaRPr lang="en-US" sz="2400" b="1" kern="1200" dirty="0">
                <a:latin typeface="Helvetica Neue" panose="020B0604020202020204" charset="0"/>
                <a:ea typeface="Microsoft Sans Serif" panose="020B0604020202020204" pitchFamily="34" charset="0"/>
                <a:cs typeface="Microsoft Sans Serif" panose="020B0604020202020204" pitchFamily="34" charset="0"/>
              </a:endParaRPr>
            </a:p>
            <a:p>
              <a:pPr marL="0" lvl="0" indent="0" algn="ctr" defTabSz="1644650">
                <a:lnSpc>
                  <a:spcPct val="90000"/>
                </a:lnSpc>
                <a:spcBef>
                  <a:spcPct val="0"/>
                </a:spcBef>
                <a:spcAft>
                  <a:spcPct val="35000"/>
                </a:spcAft>
                <a:buNone/>
              </a:pPr>
              <a:r>
                <a:rPr lang="en-US" sz="2400" b="1" dirty="0">
                  <a:latin typeface="Helvetica Neue" panose="020B0604020202020204" charset="0"/>
                  <a:ea typeface="Microsoft Sans Serif" panose="020B0604020202020204" pitchFamily="34" charset="0"/>
                  <a:cs typeface="Microsoft Sans Serif" panose="020B0604020202020204" pitchFamily="34" charset="0"/>
                </a:rPr>
                <a:t>(Check)</a:t>
              </a: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 </a:t>
              </a:r>
            </a:p>
          </p:txBody>
        </p:sp>
      </p:gr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67818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Il ciclo PDCA e le sue fasi </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Source no.: 2, 8, 9</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1" y="3384000"/>
            <a:ext cx="5562599" cy="40318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it-IT"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Il ciclo PDCA per l'implementazione di miglioramenti</a:t>
            </a:r>
          </a:p>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a:pPr>
            <a:r>
              <a:rPr kumimoji="0" lang="it-IT"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un approccio basato sul principio del miglioramento continuo</a:t>
            </a:r>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a:pPr>
            <a:r>
              <a:rPr kumimoji="0" lang="it-IT"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mira al miglioramento continuo in tutti i reparti dell'azienda</a:t>
            </a:r>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a:pPr>
            <a:r>
              <a:rPr kumimoji="0" lang="it-IT"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con il coinvolgimento di tutti i dipendenti</a:t>
            </a:r>
          </a:p>
        </p:txBody>
      </p:sp>
      <p:sp>
        <p:nvSpPr>
          <p:cNvPr id="7" name="CuadroTexto 1">
            <a:extLst>
              <a:ext uri="{FF2B5EF4-FFF2-40B4-BE49-F238E27FC236}">
                <a16:creationId xmlns:a16="http://schemas.microsoft.com/office/drawing/2014/main" id="{13083700-42B5-0E52-9F17-0CA9698B787D}"/>
              </a:ext>
            </a:extLst>
          </p:cNvPr>
          <p:cNvSpPr txBox="1"/>
          <p:nvPr/>
        </p:nvSpPr>
        <p:spPr>
          <a:xfrm>
            <a:off x="1296000" y="1548000"/>
            <a:ext cx="1398616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a:pPr>
            <a:r>
              <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3.Il ciclo PDCA </a:t>
            </a:r>
          </a:p>
        </p:txBody>
      </p:sp>
      <p:grpSp>
        <p:nvGrpSpPr>
          <p:cNvPr id="22" name="Gruppieren 21">
            <a:extLst>
              <a:ext uri="{FF2B5EF4-FFF2-40B4-BE49-F238E27FC236}">
                <a16:creationId xmlns:a16="http://schemas.microsoft.com/office/drawing/2014/main" id="{41D0C232-2A75-23D5-4422-3ED59641082B}"/>
              </a:ext>
            </a:extLst>
          </p:cNvPr>
          <p:cNvGrpSpPr/>
          <p:nvPr/>
        </p:nvGrpSpPr>
        <p:grpSpPr>
          <a:xfrm>
            <a:off x="11574504" y="5004881"/>
            <a:ext cx="900000" cy="1080000"/>
            <a:chOff x="11277600" y="397617"/>
            <a:chExt cx="922609" cy="1110833"/>
          </a:xfrm>
        </p:grpSpPr>
        <p:sp>
          <p:nvSpPr>
            <p:cNvPr id="19" name="Pfeil: gebogen 18">
              <a:extLst>
                <a:ext uri="{FF2B5EF4-FFF2-40B4-BE49-F238E27FC236}">
                  <a16:creationId xmlns:a16="http://schemas.microsoft.com/office/drawing/2014/main" id="{6EE378E1-94FA-61F0-4E11-EC8C86154868}"/>
                </a:ext>
              </a:extLst>
            </p:cNvPr>
            <p:cNvSpPr/>
            <p:nvPr/>
          </p:nvSpPr>
          <p:spPr>
            <a:xfrm>
              <a:off x="11277600" y="397617"/>
              <a:ext cx="922609" cy="802268"/>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sp>
          <p:nvSpPr>
            <p:cNvPr id="20" name="Pfeil: gebogen 19">
              <a:extLst>
                <a:ext uri="{FF2B5EF4-FFF2-40B4-BE49-F238E27FC236}">
                  <a16:creationId xmlns:a16="http://schemas.microsoft.com/office/drawing/2014/main" id="{7AFA7108-BA3F-5382-DAE3-BAA6AE6A0502}"/>
                </a:ext>
              </a:extLst>
            </p:cNvPr>
            <p:cNvSpPr/>
            <p:nvPr/>
          </p:nvSpPr>
          <p:spPr>
            <a:xfrm rot="10800000">
              <a:off x="11277600" y="706182"/>
              <a:ext cx="922609" cy="802268"/>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grpSp>
    </p:spTree>
    <p:extLst>
      <p:ext uri="{BB962C8B-B14F-4D97-AF65-F5344CB8AC3E}">
        <p14:creationId xmlns:p14="http://schemas.microsoft.com/office/powerpoint/2010/main" val="369075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750"/>
                                        <p:tgtEl>
                                          <p:spTgt spid="25"/>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heel(1)">
                                      <p:cBhvr>
                                        <p:cTn id="16" dur="750"/>
                                        <p:tgtEl>
                                          <p:spTgt spid="26"/>
                                        </p:tgtEl>
                                      </p:cBhvr>
                                    </p:animEffect>
                                  </p:childTnLst>
                                </p:cTn>
                              </p:par>
                            </p:childTnLst>
                          </p:cTn>
                        </p:par>
                        <p:par>
                          <p:cTn id="17" fill="hold">
                            <p:stCondLst>
                              <p:cond delay="750"/>
                            </p:stCondLst>
                            <p:childTnLst>
                              <p:par>
                                <p:cTn id="18" presetID="22" presetClass="entr" presetSubtype="8"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heel(1)">
                                      <p:cBhvr>
                                        <p:cTn id="25" dur="750"/>
                                        <p:tgtEl>
                                          <p:spTgt spid="27"/>
                                        </p:tgtEl>
                                      </p:cBhvr>
                                    </p:animEffect>
                                  </p:childTnLst>
                                </p:cTn>
                              </p:par>
                            </p:childTnLst>
                          </p:cTn>
                        </p:par>
                        <p:par>
                          <p:cTn id="26" fill="hold">
                            <p:stCondLst>
                              <p:cond delay="750"/>
                            </p:stCondLst>
                            <p:childTnLst>
                              <p:par>
                                <p:cTn id="27" presetID="22" presetClass="entr" presetSubtype="2"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righ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heel(1)">
                                      <p:cBhvr>
                                        <p:cTn id="34" dur="750"/>
                                        <p:tgtEl>
                                          <p:spTgt spid="23"/>
                                        </p:tgtEl>
                                      </p:cBhvr>
                                    </p:animEffect>
                                  </p:childTnLst>
                                </p:cTn>
                              </p:par>
                            </p:childTnLst>
                          </p:cTn>
                        </p:par>
                        <p:par>
                          <p:cTn id="35" fill="hold">
                            <p:stCondLst>
                              <p:cond delay="750"/>
                            </p:stCondLst>
                            <p:childTnLst>
                              <p:par>
                                <p:cTn id="36" presetID="22" presetClass="entr" presetSubtype="2"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right)">
                                      <p:cBhvr>
                                        <p:cTn id="38" dur="500"/>
                                        <p:tgtEl>
                                          <p:spTgt spid="11"/>
                                        </p:tgtEl>
                                      </p:cBhvr>
                                    </p:animEffect>
                                  </p:childTnLst>
                                </p:cTn>
                              </p:par>
                            </p:childTnLst>
                          </p:cTn>
                        </p:par>
                        <p:par>
                          <p:cTn id="39" fill="hold">
                            <p:stCondLst>
                              <p:cond delay="1250"/>
                            </p:stCondLst>
                            <p:childTnLst>
                              <p:par>
                                <p:cTn id="40" presetID="21" presetClass="entr" presetSubtype="1"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heel(1)">
                                      <p:cBhvr>
                                        <p:cTn id="4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1"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5400" y="2304000"/>
            <a:ext cx="12954000" cy="954107"/>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3.2 Esempi di utilizzo del ciclo PDCA per il miglioramento continuo</a:t>
            </a:r>
          </a:p>
          <a:p>
            <a:endPar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7" name="Tabelle 7">
            <a:extLst>
              <a:ext uri="{FF2B5EF4-FFF2-40B4-BE49-F238E27FC236}">
                <a16:creationId xmlns:a16="http://schemas.microsoft.com/office/drawing/2014/main" id="{54A787F8-71A7-B4B3-3635-428751750DB6}"/>
              </a:ext>
            </a:extLst>
          </p:cNvPr>
          <p:cNvGraphicFramePr>
            <a:graphicFrameLocks noGrp="1"/>
          </p:cNvGraphicFramePr>
          <p:nvPr>
            <p:extLst>
              <p:ext uri="{D42A27DB-BD31-4B8C-83A1-F6EECF244321}">
                <p14:modId xmlns:p14="http://schemas.microsoft.com/office/powerpoint/2010/main" val="3530005075"/>
              </p:ext>
            </p:extLst>
          </p:nvPr>
        </p:nvGraphicFramePr>
        <p:xfrm>
          <a:off x="1296000" y="3384000"/>
          <a:ext cx="15544200" cy="5097600"/>
        </p:xfrm>
        <a:graphic>
          <a:graphicData uri="http://schemas.openxmlformats.org/drawingml/2006/table">
            <a:tbl>
              <a:tblPr firstRow="1" bandRow="1">
                <a:tableStyleId>{5C22544A-7EE6-4342-B048-85BDC9FD1C3A}</a:tableStyleId>
              </a:tblPr>
              <a:tblGrid>
                <a:gridCol w="3886050">
                  <a:extLst>
                    <a:ext uri="{9D8B030D-6E8A-4147-A177-3AD203B41FA5}">
                      <a16:colId xmlns:a16="http://schemas.microsoft.com/office/drawing/2014/main" val="1027539742"/>
                    </a:ext>
                  </a:extLst>
                </a:gridCol>
                <a:gridCol w="3886050">
                  <a:extLst>
                    <a:ext uri="{9D8B030D-6E8A-4147-A177-3AD203B41FA5}">
                      <a16:colId xmlns:a16="http://schemas.microsoft.com/office/drawing/2014/main" val="2849069181"/>
                    </a:ext>
                  </a:extLst>
                </a:gridCol>
                <a:gridCol w="3886050">
                  <a:extLst>
                    <a:ext uri="{9D8B030D-6E8A-4147-A177-3AD203B41FA5}">
                      <a16:colId xmlns:a16="http://schemas.microsoft.com/office/drawing/2014/main" val="2421246526"/>
                    </a:ext>
                  </a:extLst>
                </a:gridCol>
                <a:gridCol w="3886050">
                  <a:extLst>
                    <a:ext uri="{9D8B030D-6E8A-4147-A177-3AD203B41FA5}">
                      <a16:colId xmlns:a16="http://schemas.microsoft.com/office/drawing/2014/main" val="1347101516"/>
                    </a:ext>
                  </a:extLst>
                </a:gridCol>
              </a:tblGrid>
              <a:tr h="720000">
                <a:tc>
                  <a:txBody>
                    <a:bodyPr/>
                    <a:lstStyle/>
                    <a:p>
                      <a:r>
                        <a:rPr lang="en-US" sz="2400" noProof="0" dirty="0">
                          <a:latin typeface="Helvetica Neue" panose="020B0604020202020204" charset="0"/>
                        </a:rPr>
                        <a:t>Pianificare</a:t>
                      </a:r>
                    </a:p>
                  </a:txBody>
                  <a:tcPr marT="90000" marB="90000" anchor="ctr">
                    <a:solidFill>
                      <a:srgbClr val="4D94B7"/>
                    </a:solidFill>
                  </a:tcPr>
                </a:tc>
                <a:tc>
                  <a:txBody>
                    <a:bodyPr/>
                    <a:lstStyle/>
                    <a:p>
                      <a:r>
                        <a:rPr lang="en-US" sz="2400" noProof="0" dirty="0">
                          <a:latin typeface="Helvetica Neue" panose="020B0604020202020204" charset="0"/>
                        </a:rPr>
                        <a:t>Fare </a:t>
                      </a:r>
                    </a:p>
                  </a:txBody>
                  <a:tcPr marT="90000" marB="90000" anchor="ctr">
                    <a:solidFill>
                      <a:srgbClr val="4D94B7"/>
                    </a:solidFill>
                  </a:tcPr>
                </a:tc>
                <a:tc>
                  <a:txBody>
                    <a:bodyPr/>
                    <a:lstStyle/>
                    <a:p>
                      <a:r>
                        <a:rPr lang="en-US" sz="2400" noProof="0" dirty="0">
                          <a:latin typeface="Helvetica Neue" panose="020B0604020202020204" charset="0"/>
                        </a:rPr>
                        <a:t>Agire </a:t>
                      </a:r>
                    </a:p>
                  </a:txBody>
                  <a:tcPr marT="90000" marB="90000" anchor="ctr">
                    <a:solidFill>
                      <a:srgbClr val="4D94B7"/>
                    </a:solidFill>
                  </a:tcPr>
                </a:tc>
                <a:tc>
                  <a:txBody>
                    <a:bodyPr/>
                    <a:lstStyle/>
                    <a:p>
                      <a:r>
                        <a:rPr lang="en-US" sz="2400" noProof="0" dirty="0">
                          <a:latin typeface="Helvetica Neue" panose="020B0604020202020204" charset="0"/>
                        </a:rPr>
                        <a:t>Controllare</a:t>
                      </a:r>
                    </a:p>
                  </a:txBody>
                  <a:tcPr marT="90000" marB="90000" anchor="ctr">
                    <a:solidFill>
                      <a:srgbClr val="4D94B7"/>
                    </a:solidFill>
                  </a:tcPr>
                </a:tc>
                <a:extLst>
                  <a:ext uri="{0D108BD9-81ED-4DB2-BD59-A6C34878D82A}">
                    <a16:rowId xmlns:a16="http://schemas.microsoft.com/office/drawing/2014/main" val="1089929438"/>
                  </a:ext>
                </a:extLst>
              </a:tr>
              <a:tr h="426343">
                <a:tc>
                  <a:txBody>
                    <a:bodyPr/>
                    <a:lstStyle/>
                    <a:p>
                      <a:r>
                        <a:rPr lang="it-IT" sz="2400" noProof="0" dirty="0">
                          <a:latin typeface="Helvetica Neue" panose="020B0604020202020204" charset="0"/>
                        </a:rPr>
                        <a:t>Determinazione delle regole per il feedback</a:t>
                      </a:r>
                    </a:p>
                    <a:p>
                      <a:endParaRPr lang="it-IT" sz="2400" noProof="0" dirty="0">
                        <a:latin typeface="Helvetica Neue" panose="020B0604020202020204" charset="0"/>
                      </a:endParaRPr>
                    </a:p>
                  </a:txBody>
                  <a:tcPr marT="180000" marB="180000">
                    <a:solidFill>
                      <a:srgbClr val="AED633">
                        <a:alpha val="20000"/>
                      </a:srgbClr>
                    </a:solidFill>
                  </a:tcPr>
                </a:tc>
                <a:tc>
                  <a:txBody>
                    <a:bodyPr/>
                    <a:lstStyle/>
                    <a:p>
                      <a:r>
                        <a:rPr lang="it-IT" sz="2400" noProof="0" dirty="0">
                          <a:latin typeface="Helvetica Neue" panose="020B0604020202020204" charset="0"/>
                        </a:rPr>
                        <a:t>Le regole sono state stabilite, diffuse e testate</a:t>
                      </a:r>
                    </a:p>
                    <a:p>
                      <a:endParaRPr lang="it-IT" sz="2400" noProof="0" dirty="0">
                        <a:latin typeface="Helvetica Neue" panose="020B0604020202020204" charset="0"/>
                      </a:endParaRPr>
                    </a:p>
                  </a:txBody>
                  <a:tcPr marT="180000" marB="180000">
                    <a:solidFill>
                      <a:srgbClr val="AED633">
                        <a:alpha val="20000"/>
                      </a:srgbClr>
                    </a:solidFill>
                  </a:tcPr>
                </a:tc>
                <a:tc>
                  <a:txBody>
                    <a:bodyPr/>
                    <a:lstStyle/>
                    <a:p>
                      <a:r>
                        <a:rPr lang="it-IT" sz="2400" noProof="0" dirty="0">
                          <a:latin typeface="Helvetica Neue" panose="020B0604020202020204" charset="0"/>
                        </a:rPr>
                        <a:t>Le regole sono ancora troppo imprecise</a:t>
                      </a:r>
                    </a:p>
                    <a:p>
                      <a:r>
                        <a:rPr lang="it-IT" sz="2400" noProof="0" dirty="0">
                          <a:latin typeface="Helvetica Neue" panose="020B0604020202020204" charset="0"/>
                        </a:rPr>
                        <a:t>Non tutti li conoscono</a:t>
                      </a:r>
                    </a:p>
                    <a:p>
                      <a:r>
                        <a:rPr lang="it-IT" sz="2400" noProof="0" dirty="0">
                          <a:latin typeface="Helvetica Neue" panose="020B0604020202020204" charset="0"/>
                        </a:rPr>
                        <a:t>Non tutti i superiori li implementano</a:t>
                      </a:r>
                    </a:p>
                  </a:txBody>
                  <a:tcPr marT="180000" marB="180000">
                    <a:solidFill>
                      <a:srgbClr val="AED633">
                        <a:alpha val="20000"/>
                      </a:srgbClr>
                    </a:solidFill>
                  </a:tcPr>
                </a:tc>
                <a:tc>
                  <a:txBody>
                    <a:bodyPr/>
                    <a:lstStyle/>
                    <a:p>
                      <a:r>
                        <a:rPr lang="en-US" sz="2400" noProof="0" dirty="0">
                          <a:latin typeface="Helvetica Neue" panose="020B0604020202020204" charset="0"/>
                        </a:rPr>
                        <a:t>A team is built, which concretizes the rules and afterwards trains the employees.</a:t>
                      </a:r>
                    </a:p>
                  </a:txBody>
                  <a:tcPr marT="180000" marB="180000">
                    <a:solidFill>
                      <a:srgbClr val="AED633">
                        <a:alpha val="20000"/>
                      </a:srgbClr>
                    </a:solidFill>
                  </a:tcPr>
                </a:tc>
                <a:extLst>
                  <a:ext uri="{0D108BD9-81ED-4DB2-BD59-A6C34878D82A}">
                    <a16:rowId xmlns:a16="http://schemas.microsoft.com/office/drawing/2014/main" val="3427399943"/>
                  </a:ext>
                </a:extLst>
              </a:tr>
              <a:tr h="0">
                <a:tc>
                  <a:txBody>
                    <a:bodyPr/>
                    <a:lstStyle/>
                    <a:p>
                      <a:r>
                        <a:rPr lang="it-IT" sz="2400" noProof="0" dirty="0">
                          <a:latin typeface="Helvetica Neue" panose="020B0604020202020204" charset="0"/>
                        </a:rPr>
                        <a:t>Deve essere stabilito un canale aperto per la comunicazione con la direzione.</a:t>
                      </a:r>
                    </a:p>
                    <a:p>
                      <a:endParaRPr lang="it-IT" sz="2400" noProof="0" dirty="0">
                        <a:latin typeface="Helvetica Neue" panose="020B0604020202020204" charset="0"/>
                      </a:endParaRPr>
                    </a:p>
                  </a:txBody>
                  <a:tcPr marT="180000" marB="180000">
                    <a:solidFill>
                      <a:srgbClr val="AED633">
                        <a:alpha val="40000"/>
                      </a:srgbClr>
                    </a:solidFill>
                  </a:tcPr>
                </a:tc>
                <a:tc>
                  <a:txBody>
                    <a:bodyPr/>
                    <a:lstStyle/>
                    <a:p>
                      <a:r>
                        <a:rPr lang="it-IT" sz="2400" noProof="0" dirty="0">
                          <a:latin typeface="Helvetica Neue" panose="020B0604020202020204" charset="0"/>
                        </a:rPr>
                        <a:t>Un orario di ufficio ufficiale è programmato una volta alla settimana, poiché i manager sono spesso fuori ufficio. </a:t>
                      </a:r>
                    </a:p>
                  </a:txBody>
                  <a:tcPr marT="180000" marB="180000">
                    <a:solidFill>
                      <a:srgbClr val="AED633">
                        <a:alpha val="40000"/>
                      </a:srgbClr>
                    </a:solidFill>
                  </a:tcPr>
                </a:tc>
                <a:tc>
                  <a:txBody>
                    <a:bodyPr/>
                    <a:lstStyle/>
                    <a:p>
                      <a:r>
                        <a:rPr lang="it-IT" sz="2400" noProof="0" dirty="0">
                          <a:latin typeface="Helvetica Neue" panose="020B0604020202020204" charset="0"/>
                        </a:rPr>
                        <a:t>Questo orario d'ufficio ufficiale non è realmente utilizzato da nessuno. </a:t>
                      </a:r>
                    </a:p>
                    <a:p>
                      <a:endParaRPr lang="it-IT" sz="2400" noProof="0" dirty="0">
                        <a:latin typeface="Helvetica Neue" panose="020B0604020202020204" charset="0"/>
                      </a:endParaRPr>
                    </a:p>
                    <a:p>
                      <a:endParaRPr lang="it-IT" sz="2400" noProof="0" dirty="0">
                        <a:latin typeface="Helvetica Neue" panose="020B0604020202020204" charset="0"/>
                      </a:endParaRPr>
                    </a:p>
                  </a:txBody>
                  <a:tcPr marT="180000" marB="180000">
                    <a:solidFill>
                      <a:srgbClr val="AED633">
                        <a:alpha val="40000"/>
                      </a:srgbClr>
                    </a:solidFill>
                  </a:tcPr>
                </a:tc>
                <a:tc>
                  <a:txBody>
                    <a:bodyPr/>
                    <a:lstStyle/>
                    <a:p>
                      <a:r>
                        <a:rPr lang="it-IT" sz="2400" noProof="0" dirty="0">
                          <a:latin typeface="Helvetica Neue" panose="020B0604020202020204" charset="0"/>
                        </a:rPr>
                        <a:t>Installazione di un semaforo alle porte dei gestori.</a:t>
                      </a:r>
                    </a:p>
                    <a:p>
                      <a:r>
                        <a:rPr lang="it-IT" sz="2400" noProof="0" dirty="0">
                          <a:latin typeface="Helvetica Neue" panose="020B0604020202020204" charset="0"/>
                        </a:rPr>
                        <a:t>Verde significa entrare, sono libero.</a:t>
                      </a:r>
                    </a:p>
                  </a:txBody>
                  <a:tcPr marT="180000" marB="180000">
                    <a:solidFill>
                      <a:srgbClr val="AED633">
                        <a:alpha val="40000"/>
                      </a:srgbClr>
                    </a:solidFill>
                  </a:tcPr>
                </a:tc>
                <a:extLst>
                  <a:ext uri="{0D108BD9-81ED-4DB2-BD59-A6C34878D82A}">
                    <a16:rowId xmlns:a16="http://schemas.microsoft.com/office/drawing/2014/main" val="584467457"/>
                  </a:ext>
                </a:extLst>
              </a:tr>
            </a:tbl>
          </a:graphicData>
        </a:graphic>
      </p:graphicFrame>
      <p:sp>
        <p:nvSpPr>
          <p:cNvPr id="2" name="CuadroTexto 1">
            <a:extLst>
              <a:ext uri="{FF2B5EF4-FFF2-40B4-BE49-F238E27FC236}">
                <a16:creationId xmlns:a16="http://schemas.microsoft.com/office/drawing/2014/main" id="{6198F8FF-522F-35E6-0E88-1629F818A40D}"/>
              </a:ext>
            </a:extLst>
          </p:cNvPr>
          <p:cNvSpPr txBox="1"/>
          <p:nvPr/>
        </p:nvSpPr>
        <p:spPr>
          <a:xfrm>
            <a:off x="1296000" y="1548000"/>
            <a:ext cx="1398616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a:pPr>
            <a:r>
              <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3.Il ciclo PDCA </a:t>
            </a:r>
          </a:p>
        </p:txBody>
      </p:sp>
    </p:spTree>
    <p:extLst>
      <p:ext uri="{BB962C8B-B14F-4D97-AF65-F5344CB8AC3E}">
        <p14:creationId xmlns:p14="http://schemas.microsoft.com/office/powerpoint/2010/main" val="588101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8A0384B2-9E69-2DFB-B9BB-EE656AE5EBB2}"/>
              </a:ext>
            </a:extLst>
          </p:cNvPr>
          <p:cNvPicPr>
            <a:picLocks noChangeAspect="1"/>
          </p:cNvPicPr>
          <p:nvPr/>
        </p:nvPicPr>
        <p:blipFill>
          <a:blip r:embed="rId2"/>
          <a:stretch>
            <a:fillRect/>
          </a:stretch>
        </p:blipFill>
        <p:spPr>
          <a:xfrm>
            <a:off x="10273993" y="2680527"/>
            <a:ext cx="1639605" cy="1267682"/>
          </a:xfrm>
          <a:prstGeom prst="rect">
            <a:avLst/>
          </a:prstGeom>
        </p:spPr>
      </p:pic>
      <p:grpSp>
        <p:nvGrpSpPr>
          <p:cNvPr id="4" name="Gruppieren 3">
            <a:extLst>
              <a:ext uri="{FF2B5EF4-FFF2-40B4-BE49-F238E27FC236}">
                <a16:creationId xmlns:a16="http://schemas.microsoft.com/office/drawing/2014/main" id="{9E9AEA29-B2AB-B29A-F868-E6C98F9B143C}"/>
              </a:ext>
            </a:extLst>
          </p:cNvPr>
          <p:cNvGrpSpPr/>
          <p:nvPr/>
        </p:nvGrpSpPr>
        <p:grpSpPr>
          <a:xfrm>
            <a:off x="11110996" y="509774"/>
            <a:ext cx="6727800" cy="2757142"/>
            <a:chOff x="11110996" y="509774"/>
            <a:chExt cx="6727800" cy="2757142"/>
          </a:xfrm>
        </p:grpSpPr>
        <p:pic>
          <p:nvPicPr>
            <p:cNvPr id="3" name="Grafik 2" descr="Wolken-Gedankenblase">
              <a:extLst>
                <a:ext uri="{FF2B5EF4-FFF2-40B4-BE49-F238E27FC236}">
                  <a16:creationId xmlns:a16="http://schemas.microsoft.com/office/drawing/2014/main" id="{AC9E7A6E-1636-1976-EBD9-4AB903FC4B39}"/>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11110996" y="509774"/>
              <a:ext cx="6727800" cy="2757142"/>
            </a:xfrm>
            <a:prstGeom prst="rect">
              <a:avLst/>
            </a:prstGeom>
          </p:spPr>
        </p:pic>
        <p:pic>
          <p:nvPicPr>
            <p:cNvPr id="11" name="Grafik 10" descr="Unterschrift Silhouette">
              <a:extLst>
                <a:ext uri="{FF2B5EF4-FFF2-40B4-BE49-F238E27FC236}">
                  <a16:creationId xmlns:a16="http://schemas.microsoft.com/office/drawing/2014/main" id="{9484CF1C-2C37-05A6-43FB-1519A6F2C64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287889" y="726601"/>
              <a:ext cx="723511" cy="708041"/>
            </a:xfrm>
            <a:prstGeom prst="rect">
              <a:avLst/>
            </a:prstGeom>
          </p:spPr>
        </p:pic>
        <p:sp>
          <p:nvSpPr>
            <p:cNvPr id="12" name="Google Shape;185;p23">
              <a:extLst>
                <a:ext uri="{FF2B5EF4-FFF2-40B4-BE49-F238E27FC236}">
                  <a16:creationId xmlns:a16="http://schemas.microsoft.com/office/drawing/2014/main" id="{82CEDF06-479E-4A2D-7FA2-E0B00ACB179B}"/>
                </a:ext>
              </a:extLst>
            </p:cNvPr>
            <p:cNvSpPr txBox="1"/>
            <p:nvPr/>
          </p:nvSpPr>
          <p:spPr>
            <a:xfrm>
              <a:off x="11605260" y="1638119"/>
              <a:ext cx="5387340" cy="1444666"/>
            </a:xfrm>
            <a:prstGeom prst="rect">
              <a:avLst/>
            </a:prstGeom>
            <a:noFill/>
            <a:ln>
              <a:noFill/>
            </a:ln>
          </p:spPr>
          <p:txBody>
            <a:bodyPr spcFirstLastPara="1" wrap="square" lIns="91425" tIns="45700" rIns="91425" bIns="45700" anchor="t" anchorCtr="0">
              <a:noAutofit/>
            </a:bodyPr>
            <a:lstStyle/>
            <a:p>
              <a:pPr lvl="0" algn="ctr"/>
              <a:r>
                <a:rPr lang="it-IT" sz="2400" dirty="0">
                  <a:solidFill>
                    <a:schemeClr val="tx1"/>
                  </a:solidFill>
                  <a:latin typeface="Helvetica Neue" panose="020B0604020202020204" charset="0"/>
                  <a:ea typeface="Helvetica Neue"/>
                  <a:cs typeface="Helvetica Neue"/>
                  <a:sym typeface="Helvetica Neue"/>
                </a:rPr>
                <a:t>Trova altri due esempi e usa il ciclo PDCA come strumento strategico per migliorare la situazione.</a:t>
              </a:r>
            </a:p>
          </p:txBody>
        </p:sp>
        <p:sp>
          <p:nvSpPr>
            <p:cNvPr id="13" name="Google Shape;185;p23">
              <a:extLst>
                <a:ext uri="{FF2B5EF4-FFF2-40B4-BE49-F238E27FC236}">
                  <a16:creationId xmlns:a16="http://schemas.microsoft.com/office/drawing/2014/main" id="{93952556-6C1E-0C3B-8091-640EBBA9F29A}"/>
                </a:ext>
              </a:extLst>
            </p:cNvPr>
            <p:cNvSpPr txBox="1"/>
            <p:nvPr/>
          </p:nvSpPr>
          <p:spPr>
            <a:xfrm>
              <a:off x="12993754" y="930078"/>
              <a:ext cx="1481142" cy="423278"/>
            </a:xfrm>
            <a:prstGeom prst="rect">
              <a:avLst/>
            </a:prstGeom>
            <a:noFill/>
            <a:ln>
              <a:noFill/>
            </a:ln>
          </p:spPr>
          <p:txBody>
            <a:bodyPr spcFirstLastPara="1" wrap="square" lIns="91425" tIns="45700" rIns="91425" bIns="45700" anchor="t" anchorCtr="0">
              <a:noAutofit/>
            </a:bodyPr>
            <a:lstStyle/>
            <a:p>
              <a:pPr lvl="0" algn="ctr"/>
              <a:r>
                <a:rPr lang="en-US" sz="2400" b="1" dirty="0">
                  <a:solidFill>
                    <a:schemeClr val="tx1"/>
                  </a:solidFill>
                  <a:latin typeface="Helvetica Neue" panose="020B0604020202020204" charset="0"/>
                  <a:ea typeface="Helvetica Neue"/>
                  <a:cs typeface="Helvetica Neue"/>
                  <a:sym typeface="Helvetica Neue"/>
                </a:rPr>
                <a:t>Task:</a:t>
              </a:r>
            </a:p>
            <a:p>
              <a:pPr lvl="0" algn="ct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grpSp>
      <p:graphicFrame>
        <p:nvGraphicFramePr>
          <p:cNvPr id="7" name="Tabelle 7">
            <a:extLst>
              <a:ext uri="{FF2B5EF4-FFF2-40B4-BE49-F238E27FC236}">
                <a16:creationId xmlns:a16="http://schemas.microsoft.com/office/drawing/2014/main" id="{A7FB3002-E1E0-6BDC-CF82-E71043B7417F}"/>
              </a:ext>
            </a:extLst>
          </p:cNvPr>
          <p:cNvGraphicFramePr>
            <a:graphicFrameLocks noGrp="1"/>
          </p:cNvGraphicFramePr>
          <p:nvPr>
            <p:extLst>
              <p:ext uri="{D42A27DB-BD31-4B8C-83A1-F6EECF244321}">
                <p14:modId xmlns:p14="http://schemas.microsoft.com/office/powerpoint/2010/main" val="2398113280"/>
              </p:ext>
            </p:extLst>
          </p:nvPr>
        </p:nvGraphicFramePr>
        <p:xfrm>
          <a:off x="1296000" y="4104000"/>
          <a:ext cx="15544200" cy="3600000"/>
        </p:xfrm>
        <a:graphic>
          <a:graphicData uri="http://schemas.openxmlformats.org/drawingml/2006/table">
            <a:tbl>
              <a:tblPr firstRow="1" bandRow="1">
                <a:tableStyleId>{5C22544A-7EE6-4342-B048-85BDC9FD1C3A}</a:tableStyleId>
              </a:tblPr>
              <a:tblGrid>
                <a:gridCol w="3886050">
                  <a:extLst>
                    <a:ext uri="{9D8B030D-6E8A-4147-A177-3AD203B41FA5}">
                      <a16:colId xmlns:a16="http://schemas.microsoft.com/office/drawing/2014/main" val="1027539742"/>
                    </a:ext>
                  </a:extLst>
                </a:gridCol>
                <a:gridCol w="3886050">
                  <a:extLst>
                    <a:ext uri="{9D8B030D-6E8A-4147-A177-3AD203B41FA5}">
                      <a16:colId xmlns:a16="http://schemas.microsoft.com/office/drawing/2014/main" val="2849069181"/>
                    </a:ext>
                  </a:extLst>
                </a:gridCol>
                <a:gridCol w="3886050">
                  <a:extLst>
                    <a:ext uri="{9D8B030D-6E8A-4147-A177-3AD203B41FA5}">
                      <a16:colId xmlns:a16="http://schemas.microsoft.com/office/drawing/2014/main" val="2421246526"/>
                    </a:ext>
                  </a:extLst>
                </a:gridCol>
                <a:gridCol w="3886050">
                  <a:extLst>
                    <a:ext uri="{9D8B030D-6E8A-4147-A177-3AD203B41FA5}">
                      <a16:colId xmlns:a16="http://schemas.microsoft.com/office/drawing/2014/main" val="1347101516"/>
                    </a:ext>
                  </a:extLst>
                </a:gridCol>
              </a:tblGrid>
              <a:tr h="720000">
                <a:tc>
                  <a:txBody>
                    <a:bodyPr/>
                    <a:lstStyle/>
                    <a:p>
                      <a:r>
                        <a:rPr lang="en-US" sz="2400" noProof="0" dirty="0">
                          <a:latin typeface="Helvetica Neue" panose="020B0604020202020204" charset="0"/>
                        </a:rPr>
                        <a:t>Pianificare </a:t>
                      </a:r>
                    </a:p>
                  </a:txBody>
                  <a:tcPr marT="90000" marB="90000" anchor="ctr">
                    <a:solidFill>
                      <a:srgbClr val="4D94B7"/>
                    </a:solidFill>
                  </a:tcPr>
                </a:tc>
                <a:tc>
                  <a:txBody>
                    <a:bodyPr/>
                    <a:lstStyle/>
                    <a:p>
                      <a:r>
                        <a:rPr lang="en-US" sz="2400" noProof="0" dirty="0">
                          <a:latin typeface="Helvetica Neue" panose="020B0604020202020204" charset="0"/>
                        </a:rPr>
                        <a:t>Fare </a:t>
                      </a:r>
                    </a:p>
                  </a:txBody>
                  <a:tcPr marT="90000" marB="90000" anchor="ctr">
                    <a:solidFill>
                      <a:srgbClr val="4D94B7"/>
                    </a:solidFill>
                  </a:tcPr>
                </a:tc>
                <a:tc>
                  <a:txBody>
                    <a:bodyPr/>
                    <a:lstStyle/>
                    <a:p>
                      <a:r>
                        <a:rPr lang="en-US" sz="2400" noProof="0" dirty="0">
                          <a:latin typeface="Helvetica Neue" panose="020B0604020202020204" charset="0"/>
                        </a:rPr>
                        <a:t>Agire </a:t>
                      </a:r>
                    </a:p>
                  </a:txBody>
                  <a:tcPr marT="90000" marB="90000" anchor="ctr">
                    <a:solidFill>
                      <a:srgbClr val="4D94B7"/>
                    </a:solidFill>
                  </a:tcPr>
                </a:tc>
                <a:tc>
                  <a:txBody>
                    <a:bodyPr/>
                    <a:lstStyle/>
                    <a:p>
                      <a:r>
                        <a:rPr lang="en-US" sz="2400" noProof="0" dirty="0">
                          <a:latin typeface="Helvetica Neue" panose="020B0604020202020204" charset="0"/>
                        </a:rPr>
                        <a:t>Controllare </a:t>
                      </a:r>
                    </a:p>
                  </a:txBody>
                  <a:tcPr marT="90000" marB="90000" anchor="ctr">
                    <a:solidFill>
                      <a:srgbClr val="4D94B7"/>
                    </a:solidFill>
                  </a:tcPr>
                </a:tc>
                <a:extLst>
                  <a:ext uri="{0D108BD9-81ED-4DB2-BD59-A6C34878D82A}">
                    <a16:rowId xmlns:a16="http://schemas.microsoft.com/office/drawing/2014/main" val="1089929438"/>
                  </a:ext>
                </a:extLst>
              </a:tr>
              <a:tr h="1440000">
                <a:tc>
                  <a:txBody>
                    <a:bodyPr/>
                    <a:lstStyle/>
                    <a:p>
                      <a:endParaRPr lang="en-US" sz="2200" noProof="0" dirty="0">
                        <a:solidFill>
                          <a:schemeClr val="tx1"/>
                        </a:solidFill>
                        <a:latin typeface="Helvetica Neue" panose="020B0604020202020204" charset="0"/>
                      </a:endParaRPr>
                    </a:p>
                  </a:txBody>
                  <a:tcPr marT="90000" marB="90000">
                    <a:solidFill>
                      <a:srgbClr val="AED633">
                        <a:alpha val="20000"/>
                      </a:srgbClr>
                    </a:solidFill>
                  </a:tcPr>
                </a:tc>
                <a:tc>
                  <a:txBody>
                    <a:bodyPr/>
                    <a:lstStyle/>
                    <a:p>
                      <a:endParaRPr lang="en-US" sz="2200" noProof="0" dirty="0">
                        <a:solidFill>
                          <a:schemeClr val="tx1"/>
                        </a:solidFill>
                        <a:latin typeface="Helvetica Neue" panose="020B0604020202020204" charset="0"/>
                      </a:endParaRPr>
                    </a:p>
                  </a:txBody>
                  <a:tcPr marT="90000" marB="90000">
                    <a:solidFill>
                      <a:srgbClr val="AED633">
                        <a:alpha val="20000"/>
                      </a:srgbClr>
                    </a:solidFill>
                  </a:tcPr>
                </a:tc>
                <a:tc>
                  <a:txBody>
                    <a:bodyPr/>
                    <a:lstStyle/>
                    <a:p>
                      <a:endParaRPr lang="en-US" sz="2200" noProof="0" dirty="0">
                        <a:solidFill>
                          <a:schemeClr val="tx1"/>
                        </a:solidFill>
                        <a:latin typeface="Helvetica Neue" panose="020B0604020202020204" charset="0"/>
                      </a:endParaRPr>
                    </a:p>
                  </a:txBody>
                  <a:tcPr marT="90000" marB="90000">
                    <a:solidFill>
                      <a:srgbClr val="AED633">
                        <a:alpha val="20000"/>
                      </a:srgbClr>
                    </a:solidFill>
                  </a:tcPr>
                </a:tc>
                <a:tc>
                  <a:txBody>
                    <a:bodyPr/>
                    <a:lstStyle/>
                    <a:p>
                      <a:endParaRPr lang="en-US" sz="2200" noProof="0" dirty="0">
                        <a:solidFill>
                          <a:schemeClr val="tx1"/>
                        </a:solidFill>
                        <a:latin typeface="Helvetica Neue" panose="020B0604020202020204" charset="0"/>
                      </a:endParaRPr>
                    </a:p>
                  </a:txBody>
                  <a:tcPr marT="90000" marB="90000">
                    <a:solidFill>
                      <a:srgbClr val="AED633">
                        <a:alpha val="20000"/>
                      </a:srgbClr>
                    </a:solidFill>
                  </a:tcPr>
                </a:tc>
                <a:extLst>
                  <a:ext uri="{0D108BD9-81ED-4DB2-BD59-A6C34878D82A}">
                    <a16:rowId xmlns:a16="http://schemas.microsoft.com/office/drawing/2014/main" val="3427399943"/>
                  </a:ext>
                </a:extLst>
              </a:tr>
              <a:tr h="1440000">
                <a:tc>
                  <a:txBody>
                    <a:bodyPr/>
                    <a:lstStyle/>
                    <a:p>
                      <a:endParaRPr lang="en-US" sz="2200" noProof="0" dirty="0">
                        <a:solidFill>
                          <a:schemeClr val="tx1"/>
                        </a:solidFill>
                        <a:latin typeface="Helvetica Neue" panose="020B0604020202020204" charset="0"/>
                      </a:endParaRPr>
                    </a:p>
                  </a:txBody>
                  <a:tcPr marT="90000" marB="90000">
                    <a:solidFill>
                      <a:srgbClr val="AED633">
                        <a:alpha val="40000"/>
                      </a:srgbClr>
                    </a:solidFill>
                  </a:tcPr>
                </a:tc>
                <a:tc>
                  <a:txBody>
                    <a:bodyPr/>
                    <a:lstStyle/>
                    <a:p>
                      <a:endParaRPr lang="en-US" sz="2200" noProof="0" dirty="0">
                        <a:solidFill>
                          <a:schemeClr val="tx1"/>
                        </a:solidFill>
                        <a:latin typeface="Helvetica Neue" panose="020B0604020202020204" charset="0"/>
                      </a:endParaRPr>
                    </a:p>
                  </a:txBody>
                  <a:tcPr marT="90000" marB="90000">
                    <a:solidFill>
                      <a:srgbClr val="AED633">
                        <a:alpha val="40000"/>
                      </a:srgbClr>
                    </a:solidFill>
                  </a:tcPr>
                </a:tc>
                <a:tc>
                  <a:txBody>
                    <a:bodyPr/>
                    <a:lstStyle/>
                    <a:p>
                      <a:endParaRPr lang="en-US" sz="2200" noProof="0" dirty="0">
                        <a:solidFill>
                          <a:schemeClr val="tx1"/>
                        </a:solidFill>
                        <a:latin typeface="Helvetica Neue" panose="020B0604020202020204" charset="0"/>
                      </a:endParaRPr>
                    </a:p>
                  </a:txBody>
                  <a:tcPr marT="90000" marB="90000">
                    <a:solidFill>
                      <a:srgbClr val="AED633">
                        <a:alpha val="40000"/>
                      </a:srgbClr>
                    </a:solidFill>
                  </a:tcPr>
                </a:tc>
                <a:tc>
                  <a:txBody>
                    <a:bodyPr/>
                    <a:lstStyle/>
                    <a:p>
                      <a:endParaRPr lang="en-US" sz="2200" noProof="0" dirty="0">
                        <a:solidFill>
                          <a:schemeClr val="tx1"/>
                        </a:solidFill>
                        <a:latin typeface="Helvetica Neue" panose="020B0604020202020204" charset="0"/>
                      </a:endParaRPr>
                    </a:p>
                  </a:txBody>
                  <a:tcPr marT="90000" marB="90000">
                    <a:solidFill>
                      <a:srgbClr val="AED633">
                        <a:alpha val="40000"/>
                      </a:srgbClr>
                    </a:solidFill>
                  </a:tcPr>
                </a:tc>
                <a:extLst>
                  <a:ext uri="{0D108BD9-81ED-4DB2-BD59-A6C34878D82A}">
                    <a16:rowId xmlns:a16="http://schemas.microsoft.com/office/drawing/2014/main" val="584467457"/>
                  </a:ext>
                </a:extLst>
              </a:tr>
            </a:tbl>
          </a:graphicData>
        </a:graphic>
      </p:graphicFrame>
      <p:sp>
        <p:nvSpPr>
          <p:cNvPr id="9" name="CuadroTexto 1">
            <a:extLst>
              <a:ext uri="{FF2B5EF4-FFF2-40B4-BE49-F238E27FC236}">
                <a16:creationId xmlns:a16="http://schemas.microsoft.com/office/drawing/2014/main" id="{48C02A5E-D1CF-E794-7ABF-F6A8A8969E81}"/>
              </a:ext>
            </a:extLst>
          </p:cNvPr>
          <p:cNvSpPr txBox="1"/>
          <p:nvPr/>
        </p:nvSpPr>
        <p:spPr>
          <a:xfrm>
            <a:off x="1296000" y="1548000"/>
            <a:ext cx="1398616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a:pPr>
            <a:r>
              <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3.Il ciclo PDCA </a:t>
            </a:r>
          </a:p>
        </p:txBody>
      </p:sp>
      <p:sp>
        <p:nvSpPr>
          <p:cNvPr id="10" name="CuadroTexto 2">
            <a:extLst>
              <a:ext uri="{FF2B5EF4-FFF2-40B4-BE49-F238E27FC236}">
                <a16:creationId xmlns:a16="http://schemas.microsoft.com/office/drawing/2014/main" id="{B02A5B47-89F4-002C-89A5-41D3D85D5406}"/>
              </a:ext>
            </a:extLst>
          </p:cNvPr>
          <p:cNvSpPr txBox="1"/>
          <p:nvPr/>
        </p:nvSpPr>
        <p:spPr>
          <a:xfrm>
            <a:off x="1295400" y="2304000"/>
            <a:ext cx="10309860" cy="1384995"/>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3.2 Esempi di utilizzo del ciclo PDCA per il miglioramento continuo</a:t>
            </a:r>
          </a:p>
          <a:p>
            <a:endPar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173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7400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5998" y="2304000"/>
            <a:ext cx="8610001" cy="954107"/>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Si prega di rispondere alle seguenti domande:</a:t>
            </a:r>
          </a:p>
          <a:p>
            <a:endPar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Google Shape;528;p11">
            <a:extLst>
              <a:ext uri="{FF2B5EF4-FFF2-40B4-BE49-F238E27FC236}">
                <a16:creationId xmlns:a16="http://schemas.microsoft.com/office/drawing/2014/main" id="{8BE07A5A-9D9E-90FD-8BCC-16C7A3A95778}"/>
              </a:ext>
            </a:extLst>
          </p:cNvPr>
          <p:cNvSpPr/>
          <p:nvPr/>
        </p:nvSpPr>
        <p:spPr>
          <a:xfrm>
            <a:off x="9396000" y="1368000"/>
            <a:ext cx="7740000" cy="244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3. </a:t>
            </a:r>
            <a:r>
              <a:rPr lang="it-IT" sz="2400" b="1" kern="0" dirty="0">
                <a:solidFill>
                  <a:srgbClr val="000000"/>
                </a:solidFill>
                <a:latin typeface="Helvetica Neue" panose="020B0604020202020204" charset="0"/>
                <a:ea typeface="Helvetica Neue"/>
                <a:cs typeface="Helvetica Neue"/>
                <a:sym typeface="Helvetica Neue"/>
              </a:rPr>
              <a:t>Quali aspetti possono essere utilizzati per migliorare la gestione del gruppo? </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lang="en-US" sz="2200" kern="0" dirty="0">
                <a:solidFill>
                  <a:srgbClr val="000000"/>
                </a:solidFill>
                <a:latin typeface="Helvetica Neue" panose="020B0604020202020204" charset="0"/>
                <a:ea typeface="Helvetica Neue"/>
                <a:cs typeface="Helvetica Neue"/>
                <a:sym typeface="Helvetica Neue"/>
              </a:rPr>
              <a:t>Definizione di obiettivi e modalità di lavoro da parte della direzione</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Monitoraggio permanente dei risultati dei dipendenti</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Apertura alla comunicazione informale</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5" name="Google Shape;529;p11">
            <a:extLst>
              <a:ext uri="{FF2B5EF4-FFF2-40B4-BE49-F238E27FC236}">
                <a16:creationId xmlns:a16="http://schemas.microsoft.com/office/drawing/2014/main" id="{7C332857-4596-052B-4BEE-2E8BB7BF89A8}"/>
              </a:ext>
            </a:extLst>
          </p:cNvPr>
          <p:cNvSpPr/>
          <p:nvPr/>
        </p:nvSpPr>
        <p:spPr>
          <a:xfrm>
            <a:off x="1296000" y="6372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266700" algn="l"/>
              </a:tabLst>
            </a:pPr>
            <a:r>
              <a:rPr lang="en-US" sz="2400" b="1" kern="0" dirty="0">
                <a:solidFill>
                  <a:srgbClr val="000000"/>
                </a:solidFill>
                <a:latin typeface="Helvetica Neue" panose="020B0604020202020204" charset="0"/>
                <a:ea typeface="Helvetica Neue"/>
                <a:cs typeface="Helvetica Neue"/>
                <a:sym typeface="Helvetica Neue"/>
              </a:rPr>
              <a:t>2. </a:t>
            </a:r>
            <a:r>
              <a:rPr lang="it-IT" sz="2400" b="1" kern="0" dirty="0">
                <a:solidFill>
                  <a:srgbClr val="000000"/>
                </a:solidFill>
                <a:latin typeface="Helvetica Neue" panose="020B0604020202020204" charset="0"/>
                <a:ea typeface="Helvetica Neue"/>
                <a:cs typeface="Helvetica Neue"/>
                <a:sym typeface="Helvetica Neue"/>
              </a:rPr>
              <a:t>Quale aspetto dello sviluppo organizzativo non è utile per promuovere il pensiero intraprendente? </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lang="en-US" sz="2200" kern="0" dirty="0">
                <a:solidFill>
                  <a:srgbClr val="000000"/>
                </a:solidFill>
                <a:latin typeface="Helvetica Neue" panose="020B0604020202020204" charset="0"/>
                <a:ea typeface="Helvetica Neue"/>
                <a:cs typeface="Helvetica Neue"/>
                <a:sym typeface="Helvetica Neue"/>
              </a:rPr>
              <a:t>Tutti conoscono la visione e possono identificarsi con essa </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Incoraggiare il pensiero proattivo</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Le informazioni saranno fornite su richiesta</a:t>
            </a:r>
            <a:endParaRPr kumimoji="0" lang="en-US" sz="220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6" name="Google Shape;534;p11">
            <a:extLst>
              <a:ext uri="{FF2B5EF4-FFF2-40B4-BE49-F238E27FC236}">
                <a16:creationId xmlns:a16="http://schemas.microsoft.com/office/drawing/2014/main" id="{FE9FF859-1935-E057-FA0A-41C2AE38CE26}"/>
              </a:ext>
            </a:extLst>
          </p:cNvPr>
          <p:cNvSpPr/>
          <p:nvPr/>
        </p:nvSpPr>
        <p:spPr>
          <a:xfrm>
            <a:off x="1296000" y="3384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marL="457200" lvl="0" indent="-457200">
              <a:buClr>
                <a:srgbClr val="000000"/>
              </a:buClr>
              <a:buSzPts val="2400"/>
              <a:buAutoNum type="arabicPeriod"/>
              <a:tabLst>
                <a:tab pos="365125" algn="l"/>
              </a:tabLst>
            </a:pPr>
            <a:r>
              <a:rPr lang="it-IT" sz="2400" b="1" kern="0" dirty="0">
                <a:solidFill>
                  <a:srgbClr val="000000"/>
                </a:solidFill>
                <a:latin typeface="Helvetica Neue" panose="020B0604020202020204" charset="0"/>
                <a:ea typeface="Helvetica Neue"/>
                <a:cs typeface="Helvetica Neue"/>
                <a:sym typeface="Helvetica Neue"/>
              </a:rPr>
              <a:t>Cosa deve fare un’organizzazione per incoraggiare l’intrapreneurship?</a:t>
            </a:r>
          </a:p>
          <a:p>
            <a:pPr marL="457200" lvl="0" indent="-457200">
              <a:buClr>
                <a:srgbClr val="000000"/>
              </a:buClr>
              <a:buSzPts val="2400"/>
              <a:buAutoNum type="arabicPeriod"/>
              <a:tabLst>
                <a:tab pos="365125" algn="l"/>
              </a:tabLst>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lang="en-US" sz="2200" kern="0" dirty="0">
                <a:solidFill>
                  <a:srgbClr val="000000"/>
                </a:solidFill>
                <a:latin typeface="Helvetica Neue" panose="020B0604020202020204" charset="0"/>
                <a:ea typeface="Helvetica Neue"/>
                <a:cs typeface="Helvetica Neue"/>
                <a:sym typeface="Helvetica Neue"/>
              </a:rPr>
              <a:t>Le visioni sono sviluppate dalla direzione </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Un lavoro continuo per ottenere una buona collaborazione fra la direzione e i dipendenti</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I sistemi di feedback riducono l’efficienza e l’impegno</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8" name="Google Shape;537;p11">
            <a:extLst>
              <a:ext uri="{FF2B5EF4-FFF2-40B4-BE49-F238E27FC236}">
                <a16:creationId xmlns:a16="http://schemas.microsoft.com/office/drawing/2014/main" id="{6E694FCD-06B2-A1AB-B56A-E78DBFBFD3F1}"/>
              </a:ext>
            </a:extLst>
          </p:cNvPr>
          <p:cNvSpPr/>
          <p:nvPr/>
        </p:nvSpPr>
        <p:spPr>
          <a:xfrm>
            <a:off x="9396000" y="6192000"/>
            <a:ext cx="7740000" cy="3024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5. </a:t>
            </a:r>
            <a:r>
              <a:rPr lang="it-IT" sz="2400" b="1" kern="0" dirty="0">
                <a:solidFill>
                  <a:srgbClr val="000000"/>
                </a:solidFill>
                <a:latin typeface="Helvetica Neue" panose="020B0604020202020204" charset="0"/>
                <a:ea typeface="Helvetica Neue"/>
                <a:cs typeface="Helvetica Neue"/>
                <a:sym typeface="Helvetica Neue"/>
              </a:rPr>
              <a:t>Qual è la procedura migliore per organizzare i processi di cambiamento?</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Utilizzare il ciclo PDCA come strumento strutturato e sistematico per i processi di cambiamento</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Tutti che lavorano per una soluzione parziale e il manager che ha la visione d’insieme </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Ostacolare la costruzione di coalizioni informali </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12" name="Google Shape;540;p11">
            <a:extLst>
              <a:ext uri="{FF2B5EF4-FFF2-40B4-BE49-F238E27FC236}">
                <a16:creationId xmlns:a16="http://schemas.microsoft.com/office/drawing/2014/main" id="{ABE57770-989A-50AA-68C2-9A059022BF6B}"/>
              </a:ext>
            </a:extLst>
          </p:cNvPr>
          <p:cNvSpPr/>
          <p:nvPr/>
        </p:nvSpPr>
        <p:spPr>
          <a:xfrm>
            <a:off x="9396000" y="3924000"/>
            <a:ext cx="7740000" cy="2160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pPr>
            <a:r>
              <a:rPr lang="en-US" sz="2400" b="1" kern="0" dirty="0">
                <a:solidFill>
                  <a:srgbClr val="000000"/>
                </a:solidFill>
                <a:latin typeface="Helvetica Neue" panose="020B0604020202020204" charset="0"/>
                <a:ea typeface="Helvetica Neue"/>
                <a:cs typeface="Helvetica Neue"/>
                <a:sym typeface="Helvetica Neue"/>
              </a:rPr>
              <a:t>4. </a:t>
            </a:r>
            <a:r>
              <a:rPr lang="it-IT" sz="2400" b="1" kern="0" dirty="0">
                <a:solidFill>
                  <a:srgbClr val="000000"/>
                </a:solidFill>
                <a:latin typeface="Helvetica Neue" panose="020B0604020202020204" charset="0"/>
                <a:ea typeface="Helvetica Neue"/>
                <a:cs typeface="Helvetica Neue"/>
                <a:sym typeface="Helvetica Neue"/>
              </a:rPr>
              <a:t>Cosa serve per una buona comunicazione?</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lang="en-US" sz="2200" kern="0" dirty="0">
                <a:solidFill>
                  <a:srgbClr val="000000"/>
                </a:solidFill>
                <a:latin typeface="Helvetica Neue" panose="020B0604020202020204" charset="0"/>
                <a:ea typeface="Helvetica Neue"/>
                <a:cs typeface="Helvetica Neue"/>
                <a:sym typeface="Helvetica Neue"/>
              </a:rPr>
              <a:t>Concentrarsi sulla propria situazione e sulla propria strategia </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Ascoltare gli altri</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Meno comunicazione possibile</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4175380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8480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5999" y="2304000"/>
            <a:ext cx="73080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Soluzioni: </a:t>
            </a:r>
          </a:p>
        </p:txBody>
      </p:sp>
      <p:sp>
        <p:nvSpPr>
          <p:cNvPr id="3" name="Google Shape;528;p11">
            <a:extLst>
              <a:ext uri="{FF2B5EF4-FFF2-40B4-BE49-F238E27FC236}">
                <a16:creationId xmlns:a16="http://schemas.microsoft.com/office/drawing/2014/main" id="{8BE07A5A-9D9E-90FD-8BCC-16C7A3A95778}"/>
              </a:ext>
            </a:extLst>
          </p:cNvPr>
          <p:cNvSpPr/>
          <p:nvPr/>
        </p:nvSpPr>
        <p:spPr>
          <a:xfrm>
            <a:off x="9396000" y="1368000"/>
            <a:ext cx="7740000" cy="2448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tab pos="365125" algn="l"/>
              </a:tabLst>
              <a:defRPr/>
            </a:pP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3. </a:t>
            </a:r>
            <a:r>
              <a:rPr kumimoji="0" lang="it-IT"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Quali aspetti possono essere utilizzati per migliorare la gestione del gruppo? </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Definizione di obiettivi e modalità di lavoro da parte della direzione</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Monitoraggio permanente dei risultati dei dipendenti</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Apertura alla comunicazione informale</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5" name="Google Shape;529;p11">
            <a:extLst>
              <a:ext uri="{FF2B5EF4-FFF2-40B4-BE49-F238E27FC236}">
                <a16:creationId xmlns:a16="http://schemas.microsoft.com/office/drawing/2014/main" id="{7C332857-4596-052B-4BEE-2E8BB7BF89A8}"/>
              </a:ext>
            </a:extLst>
          </p:cNvPr>
          <p:cNvSpPr/>
          <p:nvPr/>
        </p:nvSpPr>
        <p:spPr>
          <a:xfrm>
            <a:off x="1296000" y="6372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tab pos="365125" algn="l"/>
              </a:tabLst>
              <a:defRPr/>
            </a:pPr>
            <a:r>
              <a:rPr lang="en-US" sz="2400" b="1" kern="0" dirty="0">
                <a:solidFill>
                  <a:srgbClr val="000000"/>
                </a:solidFill>
                <a:latin typeface="Helvetica Neue" panose="020B0604020202020204" charset="0"/>
                <a:ea typeface="Helvetica Neue"/>
                <a:cs typeface="Helvetica Neue"/>
                <a:sym typeface="Helvetica Neue"/>
              </a:rPr>
              <a:t>2. </a:t>
            </a:r>
            <a:r>
              <a:rPr kumimoji="0" lang="it-IT"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Quale aspetto dello sviluppo organizzativo non è utile per promuovere il pensiero intraprendente? </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Tutti conoscono la visione e possono identificarsi con essa </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Incoraggiare il pensiero proattivo</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Le informazioni saranno fornite su richiesta</a:t>
            </a:r>
          </a:p>
        </p:txBody>
      </p:sp>
      <p:sp>
        <p:nvSpPr>
          <p:cNvPr id="6" name="Google Shape;534;p11">
            <a:extLst>
              <a:ext uri="{FF2B5EF4-FFF2-40B4-BE49-F238E27FC236}">
                <a16:creationId xmlns:a16="http://schemas.microsoft.com/office/drawing/2014/main" id="{FE9FF859-1935-E057-FA0A-41C2AE38CE26}"/>
              </a:ext>
            </a:extLst>
          </p:cNvPr>
          <p:cNvSpPr/>
          <p:nvPr/>
        </p:nvSpPr>
        <p:spPr>
          <a:xfrm>
            <a:off x="1296000" y="3384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marL="457200" marR="0" lvl="0" indent="-457200" algn="l" defTabSz="914400" rtl="0" eaLnBrk="1" fontAlgn="auto" latinLnBrk="0" hangingPunct="1">
              <a:lnSpc>
                <a:spcPct val="100000"/>
              </a:lnSpc>
              <a:spcBef>
                <a:spcPts val="0"/>
              </a:spcBef>
              <a:spcAft>
                <a:spcPts val="0"/>
              </a:spcAft>
              <a:buClr>
                <a:srgbClr val="000000"/>
              </a:buClr>
              <a:buSzPts val="2400"/>
              <a:buFontTx/>
              <a:buAutoNum type="arabicPeriod"/>
              <a:tabLst>
                <a:tab pos="365125" algn="l"/>
              </a:tabLst>
              <a:defRPr/>
            </a:pPr>
            <a:r>
              <a:rPr kumimoji="0" lang="it-IT"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Cosa deve fare un’organizzazione per incoraggiare l’intrapreneurship?</a:t>
            </a:r>
          </a:p>
          <a:p>
            <a:pPr marL="457200" marR="0" lvl="0" indent="-457200" algn="l" defTabSz="914400" rtl="0" eaLnBrk="1" fontAlgn="auto" latinLnBrk="0" hangingPunct="1">
              <a:lnSpc>
                <a:spcPct val="100000"/>
              </a:lnSpc>
              <a:spcBef>
                <a:spcPts val="0"/>
              </a:spcBef>
              <a:spcAft>
                <a:spcPts val="0"/>
              </a:spcAft>
              <a:buClr>
                <a:srgbClr val="000000"/>
              </a:buClr>
              <a:buSzPts val="2400"/>
              <a:buFontTx/>
              <a:buAutoNum type="arabicPeriod"/>
              <a:tabLst>
                <a:tab pos="365125" algn="l"/>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Le visioni sono sviluppate dalla direzione </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Un lavoro continuo per ottenere una buona collaborazione fra la direzione e i dipendenti</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I sistemi di feedback riducono l’efficienza e l’impegno</a:t>
            </a:r>
          </a:p>
          <a:p>
            <a:pPr marR="0" lvl="0" algn="l" defTabSz="914400" rtl="0" eaLnBrk="1" fontAlgn="auto" latinLnBrk="0" hangingPunct="1">
              <a:lnSpc>
                <a:spcPct val="100000"/>
              </a:lnSpc>
              <a:spcBef>
                <a:spcPts val="0"/>
              </a:spcBef>
              <a:spcAft>
                <a:spcPts val="0"/>
              </a:spcAft>
              <a:buClr>
                <a:srgbClr val="000000"/>
              </a:buClr>
              <a:buSzPts val="2400"/>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8" name="Google Shape;537;p11">
            <a:extLst>
              <a:ext uri="{FF2B5EF4-FFF2-40B4-BE49-F238E27FC236}">
                <a16:creationId xmlns:a16="http://schemas.microsoft.com/office/drawing/2014/main" id="{6E694FCD-06B2-A1AB-B56A-E78DBFBFD3F1}"/>
              </a:ext>
            </a:extLst>
          </p:cNvPr>
          <p:cNvSpPr/>
          <p:nvPr/>
        </p:nvSpPr>
        <p:spPr>
          <a:xfrm>
            <a:off x="9396000" y="6192000"/>
            <a:ext cx="7740000" cy="3024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tab pos="365125" algn="l"/>
              </a:tabLst>
              <a:defRPr/>
            </a:pP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5. </a:t>
            </a:r>
            <a:r>
              <a:rPr kumimoji="0" lang="it-IT"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Qual è la procedura migliore per organizzare i processi di cambiamento?</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Utilizzare il cicl</a:t>
            </a:r>
            <a:r>
              <a:rPr lang="en-US" sz="2200" b="1" kern="0" dirty="0">
                <a:solidFill>
                  <a:srgbClr val="000000"/>
                </a:solidFill>
                <a:latin typeface="Helvetica Neue" panose="020B0604020202020204" charset="0"/>
                <a:ea typeface="Helvetica Neue"/>
                <a:cs typeface="Helvetica Neue"/>
                <a:sym typeface="Helvetica Neue"/>
              </a:rPr>
              <a:t>o PDCA come strumento strutturato e sistematico per i processi di cambiamento</a:t>
            </a:r>
            <a:endPar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Tutti che lavorano per una soluzione parziale e il manager che ha la visione d’insieme </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Ostacolare la costruzione di coalizioni informali</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12" name="Google Shape;540;p11">
            <a:extLst>
              <a:ext uri="{FF2B5EF4-FFF2-40B4-BE49-F238E27FC236}">
                <a16:creationId xmlns:a16="http://schemas.microsoft.com/office/drawing/2014/main" id="{ABE57770-989A-50AA-68C2-9A059022BF6B}"/>
              </a:ext>
            </a:extLst>
          </p:cNvPr>
          <p:cNvSpPr/>
          <p:nvPr/>
        </p:nvSpPr>
        <p:spPr>
          <a:xfrm>
            <a:off x="9396000" y="3924000"/>
            <a:ext cx="7740000" cy="2160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defRPr/>
            </a:pPr>
            <a:r>
              <a:rPr lang="en-US" sz="2400" b="1" kern="0" dirty="0">
                <a:solidFill>
                  <a:srgbClr val="000000"/>
                </a:solidFill>
                <a:latin typeface="Helvetica Neue" panose="020B0604020202020204" charset="0"/>
                <a:ea typeface="Helvetica Neue"/>
                <a:cs typeface="Helvetica Neue"/>
                <a:sym typeface="Helvetica Neue"/>
              </a:rPr>
              <a:t>4</a:t>
            </a: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 </a:t>
            </a:r>
            <a:r>
              <a:rPr kumimoji="0" lang="it-IT"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Cosa serve per una buona comunicazione?</a:t>
            </a: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Concentrarsi sulla propria situazione e sulla propria strategia </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Ascoltare gli altri</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it-IT"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Meno comunicazione possibile</a:t>
            </a:r>
          </a:p>
          <a:p>
            <a:pPr marR="0" lvl="0" algn="l" defTabSz="914400" rtl="0" eaLnBrk="1" fontAlgn="auto" latinLnBrk="0" hangingPunct="1">
              <a:lnSpc>
                <a:spcPct val="100000"/>
              </a:lnSpc>
              <a:spcBef>
                <a:spcPts val="0"/>
              </a:spcBef>
              <a:spcAft>
                <a:spcPts val="0"/>
              </a:spcAft>
              <a:buClr>
                <a:srgbClr val="000000"/>
              </a:buClr>
              <a:buSzPts val="2400"/>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1342998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487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Riassumendo:</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9251774" cy="954107"/>
          </a:xfrm>
          <a:prstGeom prst="rect">
            <a:avLst/>
          </a:prstGeom>
          <a:noFill/>
        </p:spPr>
        <p:txBody>
          <a:bodyPr wrap="square">
            <a:spAutoFit/>
          </a:bodyPr>
          <a:lstStyle/>
          <a:p>
            <a:pPr algn="just"/>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Ben fatto! Ora sai di più su:</a:t>
            </a:r>
          </a:p>
          <a:p>
            <a:pPr algn="just"/>
            <a:endPar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FC6253D5-1995-CCC5-98CA-63B3C2DBCAD0}"/>
              </a:ext>
            </a:extLst>
          </p:cNvPr>
          <p:cNvSpPr txBox="1"/>
          <p:nvPr/>
        </p:nvSpPr>
        <p:spPr>
          <a:xfrm>
            <a:off x="1296000" y="3384000"/>
            <a:ext cx="9576000" cy="3447057"/>
          </a:xfrm>
          <a:prstGeom prst="rect">
            <a:avLst/>
          </a:prstGeom>
          <a:noFill/>
          <a:ln>
            <a:noFill/>
          </a:ln>
        </p:spPr>
        <p:txBody>
          <a:bodyPr spcFirstLastPara="1" wrap="square" lIns="91425" tIns="45700" rIns="91425" bIns="45700" anchor="t" anchorCtr="0">
            <a:spAutoFit/>
          </a:bodyPr>
          <a:lstStyle/>
          <a:p>
            <a:pPr marL="628650" marR="0" lvl="0" indent="-628650" algn="l" rtl="0">
              <a:lnSpc>
                <a:spcPct val="100000"/>
              </a:lnSpc>
              <a:spcBef>
                <a:spcPts val="0"/>
              </a:spcBef>
              <a:spcAft>
                <a:spcPts val="1200"/>
              </a:spcAft>
              <a:buClr>
                <a:srgbClr val="000000"/>
              </a:buClr>
              <a:buSzPct val="135000"/>
              <a:buBlip>
                <a:blip r:embed="rId3"/>
              </a:buBlip>
            </a:pPr>
            <a:r>
              <a:rPr lang="it-IT" sz="2400" b="0" i="0" u="none" strike="noStrike" cap="none" dirty="0">
                <a:solidFill>
                  <a:schemeClr val="dk1"/>
                </a:solidFill>
                <a:latin typeface="Helvetica Neue" panose="020B0604020202020204" charset="0"/>
                <a:ea typeface="Helvetica Neue"/>
                <a:cs typeface="Helvetica Neue"/>
                <a:sym typeface="Helvetica Neue"/>
              </a:rPr>
              <a:t>l'effetto della comunicazione intra organizzativa e della gestione del team</a:t>
            </a:r>
          </a:p>
          <a:p>
            <a:pPr marL="628650" marR="0" lvl="0" indent="-628650" algn="l" rtl="0">
              <a:lnSpc>
                <a:spcPct val="100000"/>
              </a:lnSpc>
              <a:spcBef>
                <a:spcPts val="0"/>
              </a:spcBef>
              <a:spcAft>
                <a:spcPts val="1200"/>
              </a:spcAft>
              <a:buClr>
                <a:srgbClr val="000000"/>
              </a:buClr>
              <a:buSzPct val="135000"/>
              <a:buBlip>
                <a:blip r:embed="rId3"/>
              </a:buBlip>
            </a:pPr>
            <a:r>
              <a:rPr lang="it-IT" sz="2400" b="0" i="0" u="none" strike="noStrike" cap="none" dirty="0">
                <a:solidFill>
                  <a:schemeClr val="dk1"/>
                </a:solidFill>
                <a:latin typeface="Helvetica Neue" panose="020B0604020202020204" charset="0"/>
                <a:ea typeface="Helvetica Neue"/>
                <a:cs typeface="Helvetica Neue"/>
                <a:sym typeface="Helvetica Neue"/>
              </a:rPr>
              <a:t>Tipi di feedback e apprezzamento</a:t>
            </a:r>
          </a:p>
          <a:p>
            <a:pPr marL="628650" marR="0" lvl="0" indent="-628650" algn="l" rtl="0">
              <a:lnSpc>
                <a:spcPct val="100000"/>
              </a:lnSpc>
              <a:spcBef>
                <a:spcPts val="0"/>
              </a:spcBef>
              <a:spcAft>
                <a:spcPts val="1200"/>
              </a:spcAft>
              <a:buClr>
                <a:srgbClr val="000000"/>
              </a:buClr>
              <a:buSzPct val="135000"/>
              <a:buBlip>
                <a:blip r:embed="rId3"/>
              </a:buBlip>
            </a:pPr>
            <a:r>
              <a:rPr lang="it-IT" sz="2400" b="0" i="0" u="none" strike="noStrike" cap="none" dirty="0">
                <a:solidFill>
                  <a:schemeClr val="dk1"/>
                </a:solidFill>
                <a:latin typeface="Helvetica Neue" panose="020B0604020202020204" charset="0"/>
                <a:ea typeface="Helvetica Neue"/>
                <a:cs typeface="Helvetica Neue"/>
                <a:sym typeface="Helvetica Neue"/>
              </a:rPr>
              <a:t>la definizione e le differenze di visioni, obiettivi e requisiti</a:t>
            </a:r>
          </a:p>
          <a:p>
            <a:pPr marL="628650" marR="0" lvl="0" indent="-628650" algn="l" rtl="0">
              <a:lnSpc>
                <a:spcPct val="100000"/>
              </a:lnSpc>
              <a:spcBef>
                <a:spcPts val="0"/>
              </a:spcBef>
              <a:spcAft>
                <a:spcPts val="1200"/>
              </a:spcAft>
              <a:buClr>
                <a:srgbClr val="000000"/>
              </a:buClr>
              <a:buSzPct val="135000"/>
              <a:buBlip>
                <a:blip r:embed="rId3"/>
              </a:buBlip>
            </a:pPr>
            <a:r>
              <a:rPr lang="it-IT" sz="2400" dirty="0">
                <a:solidFill>
                  <a:schemeClr val="dk1"/>
                </a:solidFill>
                <a:latin typeface="Helvetica Neue" panose="020B0604020202020204" charset="0"/>
                <a:ea typeface="Helvetica Neue"/>
                <a:cs typeface="Helvetica Neue"/>
                <a:sym typeface="Helvetica Neue"/>
              </a:rPr>
              <a:t>come e perché coinvolgere tutti i dipendenti</a:t>
            </a:r>
          </a:p>
          <a:p>
            <a:pPr marL="628650" marR="0" lvl="0" indent="-628650" algn="l" rtl="0">
              <a:lnSpc>
                <a:spcPct val="100000"/>
              </a:lnSpc>
              <a:spcBef>
                <a:spcPts val="0"/>
              </a:spcBef>
              <a:spcAft>
                <a:spcPts val="1200"/>
              </a:spcAft>
              <a:buClr>
                <a:srgbClr val="000000"/>
              </a:buClr>
              <a:buSzPct val="135000"/>
              <a:buBlip>
                <a:blip r:embed="rId3"/>
              </a:buBlip>
            </a:pPr>
            <a:r>
              <a:rPr lang="it-IT" sz="2400" b="0" i="0" u="none" strike="noStrike" cap="none" dirty="0">
                <a:solidFill>
                  <a:schemeClr val="dk1"/>
                </a:solidFill>
                <a:latin typeface="Helvetica Neue" panose="020B0604020202020204" charset="0"/>
                <a:ea typeface="Helvetica Neue"/>
                <a:cs typeface="Helvetica Neue"/>
                <a:sym typeface="Helvetica Neue"/>
              </a:rPr>
              <a:t>come utilizzare il ciclo PDCA come strumento di miglioramento sistematico e continuo</a:t>
            </a:r>
          </a:p>
        </p:txBody>
      </p:sp>
    </p:spTree>
    <p:extLst>
      <p:ext uri="{BB962C8B-B14F-4D97-AF65-F5344CB8AC3E}">
        <p14:creationId xmlns:p14="http://schemas.microsoft.com/office/powerpoint/2010/main" val="3258165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4800" b="1">
                <a:solidFill>
                  <a:srgbClr val="4D94B7"/>
                </a:solidFill>
                <a:latin typeface="Helvetica Neue" panose="020B0604020202020204" charset="0"/>
                <a:ea typeface="Helvetica Neue"/>
                <a:cs typeface="Helvetica Neue"/>
                <a:sym typeface="Helvetica Neue"/>
              </a:rPr>
              <a:t>Bibliografia (1)</a:t>
            </a:r>
            <a:endParaRPr lang="it-IT">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24535"/>
          </a:xfrm>
          <a:prstGeom prst="rect">
            <a:avLst/>
          </a:prstGeom>
          <a:ln>
            <a:noFill/>
          </a:ln>
        </p:spPr>
        <p:txBody>
          <a:bodyPr wrap="square">
            <a:spAutoFit/>
          </a:bodyPr>
          <a:lstStyle/>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Brounstein, M. (2007). </a:t>
            </a:r>
            <a:r>
              <a:rPr lang="en-US" sz="2400" i="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Coaching für Dummies</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2. Auflage. Wiley-VCH.</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Calibri"/>
                <a:cs typeface="Calibri"/>
                <a:sym typeface="Calibri"/>
              </a:rPr>
              <a:t>Burns, P. (2013). </a:t>
            </a:r>
            <a:r>
              <a:rPr lang="en-US" sz="2400" i="1" dirty="0">
                <a:solidFill>
                  <a:schemeClr val="dk1"/>
                </a:solidFill>
                <a:latin typeface="Helvetica Neue" panose="020B0604020202020204" charset="0"/>
                <a:ea typeface="Calibri"/>
                <a:cs typeface="Calibri"/>
                <a:sym typeface="Calibri"/>
              </a:rPr>
              <a:t>Corporate Entrepreneurship. Innovation and strategy in large organizations. </a:t>
            </a:r>
            <a:r>
              <a:rPr lang="en-US" sz="2400" dirty="0">
                <a:solidFill>
                  <a:schemeClr val="dk1"/>
                </a:solidFill>
                <a:latin typeface="Helvetica Neue" panose="020B0604020202020204" charset="0"/>
                <a:ea typeface="Calibri"/>
                <a:cs typeface="Calibri"/>
                <a:sym typeface="Calibri"/>
              </a:rPr>
              <a:t>3rd edition. Palgrave Macmillan</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Calibri"/>
                <a:cs typeface="Calibri"/>
                <a:sym typeface="Calibri"/>
              </a:rPr>
              <a:t>Diehl, A. (2020</a:t>
            </a:r>
            <a:r>
              <a:rPr lang="en-US" sz="2400" i="1" dirty="0">
                <a:solidFill>
                  <a:schemeClr val="dk1"/>
                </a:solidFill>
                <a:latin typeface="Helvetica Neue" panose="020B0604020202020204" charset="0"/>
                <a:ea typeface="Calibri"/>
                <a:cs typeface="Calibri"/>
                <a:sym typeface="Calibri"/>
              </a:rPr>
              <a:t>). Kotter Change Management – Ein 8 Stufen Modell für erfolgreiche Veränderungen. </a:t>
            </a:r>
            <a:r>
              <a:rPr lang="en-US" sz="2400" dirty="0">
                <a:solidFill>
                  <a:schemeClr val="dk1"/>
                </a:solidFill>
                <a:latin typeface="Helvetica Neue" panose="020B0604020202020204" charset="0"/>
                <a:ea typeface="Calibri"/>
                <a:cs typeface="Calibri"/>
                <a:sym typeface="Calibri"/>
              </a:rPr>
              <a:t>https://digitaleneuordnung.de/blog/kotter-modell/.</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cs typeface="Calibri"/>
                <a:sym typeface="Verdana"/>
              </a:rPr>
              <a:t>Eberhardt, D. (). </a:t>
            </a:r>
            <a:r>
              <a:rPr lang="en-US" sz="2400" i="1" dirty="0">
                <a:solidFill>
                  <a:schemeClr val="dk1"/>
                </a:solidFill>
                <a:latin typeface="Helvetica Neue" panose="020B0604020202020204" charset="0"/>
                <a:cs typeface="Calibri"/>
                <a:sym typeface="Verdana"/>
              </a:rPr>
              <a:t>Generationen zusammen führen - Mit Millennials, Generation X und Babyboomern die Arbeitswelt gestalten</a:t>
            </a:r>
            <a:r>
              <a:rPr lang="en-US" sz="2400" dirty="0">
                <a:solidFill>
                  <a:schemeClr val="dk1"/>
                </a:solidFill>
                <a:latin typeface="Helvetica Neue" panose="020B0604020202020204" charset="0"/>
                <a:cs typeface="Calibri"/>
                <a:sym typeface="Verdana"/>
              </a:rPr>
              <a:t>. 2. Auflage. Haufe Verlag.</a:t>
            </a:r>
            <a:endParaRPr lang="en-US" sz="2400" dirty="0">
              <a:solidFill>
                <a:schemeClr val="dk1"/>
              </a:solidFill>
              <a:latin typeface="Helvetica Neue" panose="020B0604020202020204" charset="0"/>
              <a:cs typeface="Calibri"/>
              <a:sym typeface="Calibri"/>
            </a:endParaRP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Föhr, T. (2021). </a:t>
            </a:r>
            <a:r>
              <a:rPr lang="en-US" sz="2400" i="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Pick-up Feedback für Führungskräfte. Wissen und Methoden für eine eigenverantwortliche Feedback- und Lernkultur</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managerSeminare.</a:t>
            </a:r>
          </a:p>
          <a:p>
            <a:pPr marL="722313" indent="-722313">
              <a:spcAft>
                <a:spcPts val="2400"/>
              </a:spcAft>
              <a:buClr>
                <a:srgbClr val="4D94B7"/>
              </a:buClr>
              <a:buSzPct val="105000"/>
              <a:buFont typeface="+mj-lt"/>
              <a:buAutoNum type="arabicParenBoth"/>
              <a:defRPr/>
            </a:pPr>
            <a:r>
              <a:rPr lang="en-US" altLang="es-ES" sz="2400" i="1" dirty="0">
                <a:latin typeface="Helvetica Neue" panose="020B0604020202020204" charset="0"/>
                <a:ea typeface="Microsoft Sans Serif" panose="020B0604020202020204" pitchFamily="34" charset="0"/>
                <a:cs typeface="Microsoft Sans Serif" panose="020B0604020202020204" pitchFamily="34" charset="0"/>
              </a:rPr>
              <a:t>Goals</a:t>
            </a: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 (n. d.). In: Cambridge Dictionary. Retrieved from: https://dictionary.cambridge.org/.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24535"/>
          </a:xfrm>
          <a:prstGeom prst="rect">
            <a:avLst/>
          </a:prstGeom>
          <a:ln>
            <a:noFill/>
          </a:ln>
        </p:spPr>
        <p:txBody>
          <a:bodyPr wrap="square">
            <a:spAutoFit/>
          </a:bodyPr>
          <a:lstStyle/>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Hisrich, R. D. (1990). Entrepreneurship/intrapreneurship.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American Psychologist</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45 (2), p. 209–222.</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Mai, J. (2022).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PDCA-Zyklus: Plan-Do-Check-Act – einfach erklärt.</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Karrierebibel. https://karrierebibel.de/pdca-zyklus/.</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Prof. Dr. Maier, G. W. (2018).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Organisationsentwicklung</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 Gabler Wirtschaftslexikon. https://wirtschaftslexikon.gabler.de/definition/organisationsentwicklung-43924/version-267246</a:t>
            </a: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Müller-Roterberg, C. (2018).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Management-Handbuch Innovation. </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Tipps &amp; Tools. Books on demand.</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Prof. Dr. Bartscher, T. (2018).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On the job training.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 Gabler Wirtschaftslexikon. https://wirtschaftslexikon.gabler.de/definition/job-training-46199/version-269485.</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Prof. Dr. Lackes, R. (2018).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Kommunikation.</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In: Gabler Wirtschaftslexikon. </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https://wirtschaftslexikon.gabler.de/definition/kommunikation-37167/version-260610.</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Google Shape;223;g1813c7b12cb_4_1">
            <a:extLst>
              <a:ext uri="{FF2B5EF4-FFF2-40B4-BE49-F238E27FC236}">
                <a16:creationId xmlns:a16="http://schemas.microsoft.com/office/drawing/2014/main" id="{E35DCE05-729B-0478-89F8-41F847AE23AE}"/>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4800" b="1">
                <a:solidFill>
                  <a:srgbClr val="4D94B7"/>
                </a:solidFill>
                <a:latin typeface="Helvetica Neue" panose="020B0604020202020204" charset="0"/>
                <a:ea typeface="Helvetica Neue"/>
                <a:cs typeface="Helvetica Neue"/>
                <a:sym typeface="Helvetica Neue"/>
              </a:rPr>
              <a:t>Bibliografia (2)</a:t>
            </a:r>
            <a:endParaRPr lang="it-IT">
              <a:latin typeface="Helvetica Neue" panose="020B0604020202020204" charset="0"/>
            </a:endParaRPr>
          </a:p>
        </p:txBody>
      </p:sp>
    </p:spTree>
    <p:extLst>
      <p:ext uri="{BB962C8B-B14F-4D97-AF65-F5344CB8AC3E}">
        <p14:creationId xmlns:p14="http://schemas.microsoft.com/office/powerpoint/2010/main" val="1144819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86090"/>
          </a:xfrm>
          <a:prstGeom prst="rect">
            <a:avLst/>
          </a:prstGeom>
          <a:ln>
            <a:noFill/>
          </a:ln>
        </p:spPr>
        <p:txBody>
          <a:bodyPr wrap="square">
            <a:spAutoFit/>
          </a:bodyPr>
          <a:lstStyle/>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Requirements</a:t>
            </a: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(n. d.). In: Cambridge Dictionary. Retrieved from: https://dictionary.cambridge.org/.</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PR2 report</a:t>
            </a: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sz="2400" b="0" i="0" u="none" strike="noStrike" kern="1200" cap="none" spc="0" normalizeH="0" baseline="0" dirty="0">
                <a:ln>
                  <a:noFill/>
                </a:ln>
                <a:solidFill>
                  <a:srgbClr val="000000"/>
                </a:solidFill>
                <a:effectLst/>
                <a:uLnTx/>
                <a:uFillTx/>
                <a:latin typeface="Helvetica Neue" panose="020B0604020202020204" charset="0"/>
                <a:ea typeface="+mn-ea"/>
                <a:cs typeface="+mn-cs"/>
              </a:rPr>
              <a:t>Sala, A., Punie, Y., Garkov, V. and Cabrera Giraldez, M. (2020). </a:t>
            </a:r>
            <a:r>
              <a:rPr kumimoji="0" lang="en-US" sz="2400" b="0" i="1" u="none" strike="noStrike" kern="1200" cap="none" spc="0" normalizeH="0" baseline="0" dirty="0">
                <a:ln>
                  <a:noFill/>
                </a:ln>
                <a:solidFill>
                  <a:srgbClr val="000000"/>
                </a:solidFill>
                <a:effectLst/>
                <a:uLnTx/>
                <a:uFillTx/>
                <a:latin typeface="Helvetica Neue" panose="020B0604020202020204" charset="0"/>
                <a:ea typeface="+mn-ea"/>
                <a:cs typeface="+mn-cs"/>
              </a:rPr>
              <a:t>LifeComp: The European Framework for Personal, Social and Learning to Learn Key Competence</a:t>
            </a:r>
            <a:r>
              <a:rPr kumimoji="0" lang="en-US" sz="2400" b="0" i="0" u="none" strike="noStrike" kern="1200" cap="none" spc="0" normalizeH="0" baseline="0" dirty="0">
                <a:ln>
                  <a:noFill/>
                </a:ln>
                <a:solidFill>
                  <a:srgbClr val="000000"/>
                </a:solidFill>
                <a:effectLst/>
                <a:uLnTx/>
                <a:uFillTx/>
                <a:latin typeface="Helvetica Neue" panose="020B0604020202020204" charset="0"/>
                <a:ea typeface="+mn-ea"/>
                <a:cs typeface="+mn-cs"/>
              </a:rPr>
              <a:t>, EUR 30246 EN, Publications Office of the European Union. ISBN 978-92-76-19417-0, doi:10.2760/922681, JRC120911. https://publications.jrc.ec.europa.eu/repository/handle/JRC120911.</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6"/>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Schulz von Thun Institut (n.d.).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Das Kommunikationsquadrat</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https://www.schulz-von-thun.de/die-modelle/das-kommunikationsquadrat. </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6"/>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Statista Research Department (2022).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Bevölkerung in Deutschland nach Generationen 2021</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https://de.statista.com/statistik/daten/studie/1130193/umfrage/bevoelkerung-in-deutschland-nach-generationen/.</a:t>
            </a:r>
          </a:p>
        </p:txBody>
      </p:sp>
      <p:sp>
        <p:nvSpPr>
          <p:cNvPr id="2" name="Google Shape;223;g1813c7b12cb_4_1">
            <a:extLst>
              <a:ext uri="{FF2B5EF4-FFF2-40B4-BE49-F238E27FC236}">
                <a16:creationId xmlns:a16="http://schemas.microsoft.com/office/drawing/2014/main" id="{C5AFEC79-45E3-9BE0-84CE-3D48FBBBDA02}"/>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4800" b="1">
                <a:solidFill>
                  <a:srgbClr val="4D94B7"/>
                </a:solidFill>
                <a:latin typeface="Helvetica Neue" panose="020B0604020202020204" charset="0"/>
                <a:ea typeface="Helvetica Neue"/>
                <a:cs typeface="Helvetica Neue"/>
                <a:sym typeface="Helvetica Neue"/>
              </a:rPr>
              <a:t>Bibliografia (3)</a:t>
            </a:r>
            <a:endParaRPr lang="it-IT">
              <a:latin typeface="Helvetica Neue" panose="020B0604020202020204" charset="0"/>
            </a:endParaRPr>
          </a:p>
        </p:txBody>
      </p:sp>
    </p:spTree>
    <p:extLst>
      <p:ext uri="{BB962C8B-B14F-4D97-AF65-F5344CB8AC3E}">
        <p14:creationId xmlns:p14="http://schemas.microsoft.com/office/powerpoint/2010/main" val="1557906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86090"/>
          </a:xfrm>
          <a:prstGeom prst="rect">
            <a:avLst/>
          </a:prstGeom>
          <a:ln>
            <a:noFill/>
          </a:ln>
        </p:spPr>
        <p:txBody>
          <a:bodyPr wrap="square">
            <a:spAutoFit/>
          </a:bodyPr>
          <a:lstStyle/>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Stock-Homburg, R. (2013).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Personalmanagement. Theorien – Konzepte - Instrumente.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3. Auflage. Springer Gabler.</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Teuber, S.; Nagel, M.; Mieke, C. (2021).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Personal und Organisation. Die wichtigsten Methoden</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UVK.</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University of Massachusetts Global. (n. d.).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Business Blog: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What is transformational leadership? Understanding the impact of inspirational guidance</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https://www.umassglobal.edu/news-and-events/blog/what-is-transformational-leadership.</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Watts, L.L., Steele, L.M. and Den Hartog, D.N. (2020). Uncertainty avoidance moderates the relationship between transformational leadership and innovation: a meta-analysis.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Journal of International Business Studies,</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Vol. 51, No. 1, pp. 138-145.</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Vahs, D.; Brem, A. (2015).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Innovationsmanagement. Von der Idee zur erfolgreichen Vermarktung</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5. Auflage. Schäfer Poeschel.</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Google Shape;223;g1813c7b12cb_4_1">
            <a:extLst>
              <a:ext uri="{FF2B5EF4-FFF2-40B4-BE49-F238E27FC236}">
                <a16:creationId xmlns:a16="http://schemas.microsoft.com/office/drawing/2014/main" id="{C6157721-6EAD-28B5-F552-CBA487D4DFCE}"/>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4800" b="1" dirty="0">
                <a:solidFill>
                  <a:srgbClr val="4D94B7"/>
                </a:solidFill>
                <a:latin typeface="Helvetica Neue" panose="020B0604020202020204" charset="0"/>
                <a:ea typeface="Helvetica Neue"/>
                <a:cs typeface="Helvetica Neue"/>
                <a:sym typeface="Helvetica Neue"/>
              </a:rPr>
              <a:t>Bibliografia (4)</a:t>
            </a:r>
            <a:endParaRPr lang="it-IT" dirty="0">
              <a:latin typeface="Helvetica Neue" panose="020B0604020202020204" charset="0"/>
            </a:endParaRPr>
          </a:p>
        </p:txBody>
      </p:sp>
    </p:spTree>
    <p:extLst>
      <p:ext uri="{BB962C8B-B14F-4D97-AF65-F5344CB8AC3E}">
        <p14:creationId xmlns:p14="http://schemas.microsoft.com/office/powerpoint/2010/main" val="396050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2736000" y="3888000"/>
            <a:ext cx="10980000" cy="2308324"/>
          </a:xfrm>
          <a:prstGeom prst="rect">
            <a:avLst/>
          </a:prstGeom>
          <a:noFill/>
        </p:spPr>
        <p:txBody>
          <a:bodyPr wrap="square">
            <a:sp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lang="it-IT" sz="4800" b="1" spc="-114">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Migliorare la comunicazione intra organizzativa per rafforzare la cultura intraprendente</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spc="-114">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Unità 1</a:t>
            </a:r>
            <a:endParaRPr kumimoji="0" lang="it-IT" sz="6000" b="1" i="0" u="none" strike="noStrike" kern="1200" cap="none" spc="0"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97BA29A0-EA86-DD6D-3EDC-78A29AD08907}"/>
              </a:ext>
            </a:extLst>
          </p:cNvPr>
          <p:cNvSpPr txBox="1"/>
          <p:nvPr/>
        </p:nvSpPr>
        <p:spPr>
          <a:xfrm>
            <a:off x="1296000" y="5924226"/>
            <a:ext cx="11353200" cy="332394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800"/>
              <a:buFont typeface="Arial"/>
              <a:buNone/>
            </a:pPr>
            <a:r>
              <a:rPr lang="it-IT" sz="2800" b="1" i="0" u="none" strike="noStrike" cap="none">
                <a:solidFill>
                  <a:srgbClr val="AED633"/>
                </a:solidFill>
                <a:latin typeface="Helvetica Neue" panose="020B0604020202020204" charset="0"/>
                <a:ea typeface="Helvetica Neue"/>
                <a:cs typeface="Helvetica Neue"/>
                <a:sym typeface="Helvetica Neue"/>
              </a:rPr>
              <a:t>1.1 Definizione e tecniche</a:t>
            </a:r>
          </a:p>
          <a:p>
            <a:pPr marL="0" marR="0" lvl="0" indent="0" algn="l" rtl="0">
              <a:lnSpc>
                <a:spcPct val="150000"/>
              </a:lnSpc>
              <a:spcBef>
                <a:spcPts val="0"/>
              </a:spcBef>
              <a:spcAft>
                <a:spcPts val="0"/>
              </a:spcAft>
              <a:buClr>
                <a:srgbClr val="000000"/>
              </a:buClr>
              <a:buSzPts val="2800"/>
              <a:buFont typeface="Arial"/>
              <a:buNone/>
            </a:pPr>
            <a:r>
              <a:rPr lang="it-IT" sz="2800" b="1" i="0" u="none" strike="noStrike" cap="none">
                <a:solidFill>
                  <a:srgbClr val="AED633"/>
                </a:solidFill>
                <a:latin typeface="Helvetica Neue" panose="020B0604020202020204" charset="0"/>
                <a:ea typeface="Helvetica Neue"/>
                <a:cs typeface="Helvetica Neue"/>
                <a:sym typeface="Helvetica Neue"/>
              </a:rPr>
              <a:t>1.2 Scambio frequente</a:t>
            </a:r>
          </a:p>
          <a:p>
            <a:pPr marL="0" marR="0" lvl="0" indent="0" algn="l" rtl="0">
              <a:lnSpc>
                <a:spcPct val="150000"/>
              </a:lnSpc>
              <a:spcBef>
                <a:spcPts val="0"/>
              </a:spcBef>
              <a:spcAft>
                <a:spcPts val="0"/>
              </a:spcAft>
              <a:buClr>
                <a:srgbClr val="000000"/>
              </a:buClr>
              <a:buSzPts val="2800"/>
              <a:buFont typeface="Arial"/>
              <a:buNone/>
            </a:pPr>
            <a:r>
              <a:rPr lang="it-IT" sz="2800" b="1" i="0" u="none" strike="noStrike" cap="none">
                <a:solidFill>
                  <a:srgbClr val="AED633"/>
                </a:solidFill>
                <a:latin typeface="Helvetica Neue" panose="020B0604020202020204" charset="0"/>
                <a:ea typeface="Helvetica Neue"/>
                <a:cs typeface="Helvetica Neue"/>
                <a:sym typeface="Helvetica Neue"/>
              </a:rPr>
              <a:t>1.3 Cultura del feedback</a:t>
            </a:r>
          </a:p>
          <a:p>
            <a:pPr marL="0" marR="0" lvl="0" indent="0" algn="l" rtl="0">
              <a:lnSpc>
                <a:spcPct val="150000"/>
              </a:lnSpc>
              <a:spcBef>
                <a:spcPts val="0"/>
              </a:spcBef>
              <a:spcAft>
                <a:spcPts val="0"/>
              </a:spcAft>
              <a:buClr>
                <a:srgbClr val="000000"/>
              </a:buClr>
              <a:buSzPts val="2800"/>
              <a:buFont typeface="Arial"/>
              <a:buNone/>
            </a:pPr>
            <a:r>
              <a:rPr lang="it-IT" sz="2800" b="1" i="0" u="none" strike="noStrike" cap="none">
                <a:solidFill>
                  <a:srgbClr val="AED633"/>
                </a:solidFill>
                <a:latin typeface="Helvetica Neue" panose="020B0604020202020204" charset="0"/>
                <a:ea typeface="Helvetica Neue"/>
                <a:cs typeface="Helvetica Neue"/>
                <a:sym typeface="Helvetica Neue"/>
              </a:rPr>
              <a:t>1.4 Trasparenza di visioni, obiettivi e requisiti </a:t>
            </a:r>
          </a:p>
          <a:p>
            <a:pPr marL="0" marR="0" lvl="0" indent="0" algn="l" rtl="0">
              <a:lnSpc>
                <a:spcPct val="150000"/>
              </a:lnSpc>
              <a:spcBef>
                <a:spcPts val="0"/>
              </a:spcBef>
              <a:spcAft>
                <a:spcPts val="0"/>
              </a:spcAft>
              <a:buClr>
                <a:srgbClr val="000000"/>
              </a:buClr>
              <a:buSzPts val="2800"/>
              <a:buFont typeface="Arial"/>
              <a:buNone/>
            </a:pPr>
            <a:r>
              <a:rPr lang="it-IT" sz="2800" b="1" i="0" u="none" strike="noStrike" cap="none">
                <a:solidFill>
                  <a:srgbClr val="AED633"/>
                </a:solidFill>
                <a:latin typeface="Helvetica Neue" panose="020B0604020202020204" charset="0"/>
                <a:ea typeface="Helvetica Neue"/>
                <a:cs typeface="Helvetica Neue"/>
                <a:sym typeface="Helvetica Neue"/>
              </a:rPr>
              <a:t>1.5 Vantaggi di promuovere l’intrapreneurship per la tua azienda</a:t>
            </a:r>
          </a:p>
        </p:txBody>
      </p:sp>
    </p:spTree>
    <p:extLst>
      <p:ext uri="{BB962C8B-B14F-4D97-AF65-F5344CB8AC3E}">
        <p14:creationId xmlns:p14="http://schemas.microsoft.com/office/powerpoint/2010/main" val="3682568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Grazie</a:t>
            </a:r>
            <a:r>
              <a:rPr lang="en-US"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a:t>
            </a:r>
            <a:endParaRPr kumimoji="0" lang="en-US"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736800" cy="830997"/>
          </a:xfrm>
          <a:prstGeom prst="rect">
            <a:avLst/>
          </a:prstGeom>
          <a:noFill/>
        </p:spPr>
        <p:txBody>
          <a:bodyPr wrap="square" rtlCol="0">
            <a:sp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0210800" cy="523220"/>
          </a:xfrm>
          <a:prstGeom prst="rect">
            <a:avLst/>
          </a:prstGeom>
          <a:noFill/>
        </p:spPr>
        <p:txBody>
          <a:bodyPr wrap="square" rtlCol="0">
            <a:spAutoFit/>
          </a:bodyPr>
          <a:lstStyle/>
          <a:p>
            <a:r>
              <a:rPr lang="it-IT"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Definizione e tecniche</a:t>
            </a:r>
          </a:p>
        </p:txBody>
      </p:sp>
      <p:sp>
        <p:nvSpPr>
          <p:cNvPr id="4" name="CuadroTexto 3">
            <a:extLst>
              <a:ext uri="{FF2B5EF4-FFF2-40B4-BE49-F238E27FC236}">
                <a16:creationId xmlns:a16="http://schemas.microsoft.com/office/drawing/2014/main" id="{633A6902-D9D2-B0AB-6884-5120254AD2C7}"/>
              </a:ext>
            </a:extLst>
          </p:cNvPr>
          <p:cNvSpPr txBox="1"/>
          <p:nvPr/>
        </p:nvSpPr>
        <p:spPr>
          <a:xfrm rot="20985544">
            <a:off x="2679122" y="4528720"/>
            <a:ext cx="6177541" cy="3614468"/>
          </a:xfrm>
          <a:prstGeom prst="foldedCorner">
            <a:avLst/>
          </a:prstGeom>
          <a:solidFill>
            <a:schemeClr val="bg1">
              <a:lumMod val="85000"/>
            </a:schemeClr>
          </a:solidFill>
          <a:ln>
            <a:solidFill>
              <a:schemeClr val="bg1"/>
            </a:solidFill>
          </a:ln>
        </p:spPr>
        <p:txBody>
          <a:bodyPr wrap="square" rtlCol="0">
            <a:noAutofit/>
          </a:bodyPr>
          <a:lstStyle/>
          <a:p>
            <a:pPr marL="0" marR="0" lvl="0" indent="0" algn="ctr" rtl="0">
              <a:spcBef>
                <a:spcPts val="0"/>
              </a:spcBef>
              <a:spcAft>
                <a:spcPts val="0"/>
              </a:spcAft>
              <a:buNone/>
            </a:pPr>
            <a:endPar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0" marR="0" lvl="0" indent="0" algn="ctr" rtl="0">
              <a:spcBef>
                <a:spcPts val="0"/>
              </a:spcBef>
              <a:spcAft>
                <a:spcPts val="0"/>
              </a:spcAft>
              <a:buNone/>
            </a:pPr>
            <a:r>
              <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Definizione:</a:t>
            </a:r>
          </a:p>
          <a:p>
            <a:pPr marL="0" marR="0" lvl="0" indent="0" algn="ctr" rtl="0">
              <a:spcBef>
                <a:spcPts val="0"/>
              </a:spcBef>
              <a:spcAft>
                <a:spcPts val="0"/>
              </a:spcAft>
              <a:buNone/>
            </a:pPr>
            <a:endParaRPr lang="it-IT" sz="12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p>
            <a:pPr lvl="0" algn="ctr"/>
            <a:r>
              <a:rPr lang="it-IT"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Scambio di messaggi o informazioni tra persone. I canali di comunicazione utilizzati sono il linguaggio, da un lato, e il linguaggio del corpo (comunicazione non verbale), che comprende le espressioni facciali, i gesti, il contatto visivo, la distanza spaziale, dall'altro.</a:t>
            </a:r>
          </a:p>
          <a:p>
            <a:pPr lvl="0" algn="ctr"/>
            <a:endParaRPr lang="it-IT"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9, 10</a:t>
            </a:r>
          </a:p>
        </p:txBody>
      </p:sp>
      <p:sp>
        <p:nvSpPr>
          <p:cNvPr id="27" name="Rechteck: abgerundete Ecken 4">
            <a:extLst>
              <a:ext uri="{FF2B5EF4-FFF2-40B4-BE49-F238E27FC236}">
                <a16:creationId xmlns:a16="http://schemas.microsoft.com/office/drawing/2014/main" id="{0E72D41E-6513-9203-5468-C99CDFC54653}"/>
              </a:ext>
            </a:extLst>
          </p:cNvPr>
          <p:cNvSpPr txBox="1"/>
          <p:nvPr/>
        </p:nvSpPr>
        <p:spPr>
          <a:xfrm>
            <a:off x="10440000" y="5400000"/>
            <a:ext cx="2880000" cy="18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a:latin typeface="Helvetica Neue" panose="020B0604020202020204" charset="0"/>
                <a:ea typeface="Microsoft Sans Serif" panose="020B0604020202020204" pitchFamily="34" charset="0"/>
                <a:cs typeface="Microsoft Sans Serif" panose="020B0604020202020204" pitchFamily="34" charset="0"/>
              </a:rPr>
              <a:t>Comunicazione in generale</a:t>
            </a:r>
          </a:p>
        </p:txBody>
      </p:sp>
      <p:sp>
        <p:nvSpPr>
          <p:cNvPr id="30" name="Rechteck: abgerundete Ecken 4">
            <a:extLst>
              <a:ext uri="{FF2B5EF4-FFF2-40B4-BE49-F238E27FC236}">
                <a16:creationId xmlns:a16="http://schemas.microsoft.com/office/drawing/2014/main" id="{894CF368-C331-E6F2-2E43-FFCD8B650B2E}"/>
              </a:ext>
            </a:extLst>
          </p:cNvPr>
          <p:cNvSpPr txBox="1"/>
          <p:nvPr/>
        </p:nvSpPr>
        <p:spPr>
          <a:xfrm>
            <a:off x="13392000" y="5400000"/>
            <a:ext cx="2880000" cy="1800000"/>
          </a:xfrm>
          <a:prstGeom prst="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t-IT" sz="2400">
                <a:latin typeface="Helvetica Neue" panose="020B0604020202020204" charset="0"/>
                <a:ea typeface="Microsoft Sans Serif" panose="020B0604020202020204" pitchFamily="34" charset="0"/>
                <a:cs typeface="Microsoft Sans Serif" panose="020B0604020202020204" pitchFamily="34" charset="0"/>
              </a:rPr>
              <a:t>Comunicazione nelle riunioni</a:t>
            </a:r>
          </a:p>
        </p:txBody>
      </p:sp>
      <p:sp>
        <p:nvSpPr>
          <p:cNvPr id="38" name="CuadroTexto 3">
            <a:extLst>
              <a:ext uri="{FF2B5EF4-FFF2-40B4-BE49-F238E27FC236}">
                <a16:creationId xmlns:a16="http://schemas.microsoft.com/office/drawing/2014/main" id="{4D5BE66C-272A-39CD-8C90-A7906AC20AB3}"/>
              </a:ext>
            </a:extLst>
          </p:cNvPr>
          <p:cNvSpPr txBox="1"/>
          <p:nvPr/>
        </p:nvSpPr>
        <p:spPr>
          <a:xfrm>
            <a:off x="10440000" y="4788000"/>
            <a:ext cx="5832000" cy="648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lvl="0" algn="ctr"/>
            <a:r>
              <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Distinguiamo tra:</a:t>
            </a:r>
          </a:p>
        </p:txBody>
      </p:sp>
      <p:pic>
        <p:nvPicPr>
          <p:cNvPr id="7" name="Google Shape;195;p24" descr="Anheften mit einfarbiger Füllung">
            <a:extLst>
              <a:ext uri="{FF2B5EF4-FFF2-40B4-BE49-F238E27FC236}">
                <a16:creationId xmlns:a16="http://schemas.microsoft.com/office/drawing/2014/main" id="{CA2563F8-4CC4-0D16-BD54-D5F317A3B675}"/>
              </a:ext>
            </a:extLst>
          </p:cNvPr>
          <p:cNvPicPr preferRelativeResize="0"/>
          <p:nvPr/>
        </p:nvPicPr>
        <p:blipFill rotWithShape="1">
          <a:blip r:embed="rId2">
            <a:alphaModFix/>
          </a:blip>
          <a:srcRect/>
          <a:stretch/>
        </p:blipFill>
        <p:spPr>
          <a:xfrm rot="4518548">
            <a:off x="5178628" y="3979787"/>
            <a:ext cx="914400" cy="914400"/>
          </a:xfrm>
          <a:prstGeom prst="rect">
            <a:avLst/>
          </a:prstGeom>
          <a:noFill/>
          <a:ln>
            <a:noFill/>
          </a:ln>
          <a:effectLst>
            <a:outerShdw blurRad="149987" dist="250190" dir="8460000" algn="ctr">
              <a:srgbClr val="000000">
                <a:alpha val="27843"/>
              </a:srgbClr>
            </a:outerShdw>
          </a:effectLst>
        </p:spPr>
      </p:pic>
      <p:sp>
        <p:nvSpPr>
          <p:cNvPr id="6" name="CuadroTexto 3">
            <a:extLst>
              <a:ext uri="{FF2B5EF4-FFF2-40B4-BE49-F238E27FC236}">
                <a16:creationId xmlns:a16="http://schemas.microsoft.com/office/drawing/2014/main" id="{B6DDA7AA-05CB-6468-B37B-52ACF752A5E6}"/>
              </a:ext>
            </a:extLst>
          </p:cNvPr>
          <p:cNvSpPr txBox="1"/>
          <p:nvPr/>
        </p:nvSpPr>
        <p:spPr>
          <a:xfrm>
            <a:off x="1295400" y="3384000"/>
            <a:ext cx="13986163" cy="830997"/>
          </a:xfrm>
          <a:prstGeom prst="rect">
            <a:avLst/>
          </a:prstGeom>
          <a:noFill/>
        </p:spPr>
        <p:txBody>
          <a:bodyPr wrap="square" rtlCol="0">
            <a:spAutoFit/>
          </a:bodyPr>
          <a:lstStyle/>
          <a:p>
            <a:r>
              <a:rPr lang="it-IT" sz="2400" b="1">
                <a:latin typeface="Helvetica Neue" panose="020B0604020202020204" charset="0"/>
                <a:ea typeface="Microsoft Sans Serif" panose="020B0604020202020204" pitchFamily="34" charset="0"/>
                <a:cs typeface="Microsoft Sans Serif" panose="020B0604020202020204" pitchFamily="34" charset="0"/>
              </a:rPr>
              <a:t>Definizione di comunicazione intra organizzativa</a:t>
            </a:r>
          </a:p>
          <a:p>
            <a:endParaRPr lang="it-IT" sz="2400" b="1">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3362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up)">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animBg="1"/>
      <p:bldP spid="30"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Google Shape;233;p6">
            <a:extLst>
              <a:ext uri="{FF2B5EF4-FFF2-40B4-BE49-F238E27FC236}">
                <a16:creationId xmlns:a16="http://schemas.microsoft.com/office/drawing/2014/main" id="{92A4D2F7-8A6A-C7A5-F977-021E287671BA}"/>
              </a:ext>
            </a:extLst>
          </p:cNvPr>
          <p:cNvCxnSpPr>
            <a:cxnSpLocks/>
          </p:cNvCxnSpPr>
          <p:nvPr/>
        </p:nvCxnSpPr>
        <p:spPr>
          <a:xfrm flipV="1">
            <a:off x="8014452" y="6864794"/>
            <a:ext cx="902398" cy="561762"/>
          </a:xfrm>
          <a:prstGeom prst="straightConnector1">
            <a:avLst/>
          </a:prstGeom>
          <a:noFill/>
          <a:ln w="76200" cap="flat" cmpd="sng">
            <a:solidFill>
              <a:srgbClr val="93B3D7"/>
            </a:solidFill>
            <a:prstDash val="solid"/>
            <a:round/>
            <a:headEnd type="none" w="sm" len="sm"/>
            <a:tailEnd type="triangle" w="med" len="med"/>
          </a:ln>
        </p:spPr>
      </p:cxnSp>
      <p:cxnSp>
        <p:nvCxnSpPr>
          <p:cNvPr id="18" name="Google Shape;232;p6">
            <a:extLst>
              <a:ext uri="{FF2B5EF4-FFF2-40B4-BE49-F238E27FC236}">
                <a16:creationId xmlns:a16="http://schemas.microsoft.com/office/drawing/2014/main" id="{AD6F473C-8877-A38A-C400-E4E62A77E4B8}"/>
              </a:ext>
            </a:extLst>
          </p:cNvPr>
          <p:cNvCxnSpPr>
            <a:cxnSpLocks/>
          </p:cNvCxnSpPr>
          <p:nvPr/>
        </p:nvCxnSpPr>
        <p:spPr>
          <a:xfrm flipV="1">
            <a:off x="7976054" y="6712967"/>
            <a:ext cx="940796" cy="151827"/>
          </a:xfrm>
          <a:prstGeom prst="straightConnector1">
            <a:avLst/>
          </a:prstGeom>
          <a:noFill/>
          <a:ln w="76200" cap="flat" cmpd="sng">
            <a:solidFill>
              <a:srgbClr val="FBF763"/>
            </a:solidFill>
            <a:prstDash val="solid"/>
            <a:round/>
            <a:headEnd type="none" w="sm" len="sm"/>
            <a:tailEnd type="triangle" w="med" len="med"/>
          </a:ln>
        </p:spPr>
      </p:cxnSp>
      <p:cxnSp>
        <p:nvCxnSpPr>
          <p:cNvPr id="17" name="Google Shape;231;p6">
            <a:extLst>
              <a:ext uri="{FF2B5EF4-FFF2-40B4-BE49-F238E27FC236}">
                <a16:creationId xmlns:a16="http://schemas.microsoft.com/office/drawing/2014/main" id="{45B4D166-6460-12B7-DC5B-824BD7AF9C9D}"/>
              </a:ext>
            </a:extLst>
          </p:cNvPr>
          <p:cNvCxnSpPr>
            <a:cxnSpLocks/>
            <a:endCxn id="11" idx="1"/>
          </p:cNvCxnSpPr>
          <p:nvPr/>
        </p:nvCxnSpPr>
        <p:spPr>
          <a:xfrm>
            <a:off x="8014452" y="6387112"/>
            <a:ext cx="902398" cy="193555"/>
          </a:xfrm>
          <a:prstGeom prst="straightConnector1">
            <a:avLst/>
          </a:prstGeom>
          <a:noFill/>
          <a:ln w="76200" cap="flat" cmpd="sng">
            <a:solidFill>
              <a:schemeClr val="accent3"/>
            </a:solidFill>
            <a:prstDash val="solid"/>
            <a:round/>
            <a:headEnd type="none" w="sm" len="sm"/>
            <a:tailEnd type="triangle" w="med" len="med"/>
          </a:ln>
        </p:spPr>
      </p:cxnSp>
      <p:cxnSp>
        <p:nvCxnSpPr>
          <p:cNvPr id="16" name="Google Shape;230;p6">
            <a:extLst>
              <a:ext uri="{FF2B5EF4-FFF2-40B4-BE49-F238E27FC236}">
                <a16:creationId xmlns:a16="http://schemas.microsoft.com/office/drawing/2014/main" id="{1E53092D-205A-E43A-829A-8F88321D376B}"/>
              </a:ext>
            </a:extLst>
          </p:cNvPr>
          <p:cNvCxnSpPr>
            <a:cxnSpLocks/>
          </p:cNvCxnSpPr>
          <p:nvPr/>
        </p:nvCxnSpPr>
        <p:spPr>
          <a:xfrm>
            <a:off x="8014452" y="5541223"/>
            <a:ext cx="902398" cy="845889"/>
          </a:xfrm>
          <a:prstGeom prst="straightConnector1">
            <a:avLst/>
          </a:prstGeom>
          <a:noFill/>
          <a:ln w="76200" cap="flat" cmpd="sng">
            <a:solidFill>
              <a:srgbClr val="FF0000"/>
            </a:solidFill>
            <a:prstDash val="solid"/>
            <a:round/>
            <a:headEnd type="none" w="sm" len="sm"/>
            <a:tailEnd type="triangle" w="med" len="med"/>
          </a:ln>
        </p:spPr>
      </p:cxnSp>
      <p:sp>
        <p:nvSpPr>
          <p:cNvPr id="2" name="Google Shape;216;p6">
            <a:extLst>
              <a:ext uri="{FF2B5EF4-FFF2-40B4-BE49-F238E27FC236}">
                <a16:creationId xmlns:a16="http://schemas.microsoft.com/office/drawing/2014/main" id="{B589270B-DA45-CB86-89A6-9ED47D074145}"/>
              </a:ext>
            </a:extLst>
          </p:cNvPr>
          <p:cNvSpPr txBox="1"/>
          <p:nvPr/>
        </p:nvSpPr>
        <p:spPr>
          <a:xfrm>
            <a:off x="972408" y="6299086"/>
            <a:ext cx="1676400" cy="7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Mittente</a:t>
            </a:r>
            <a:endParaRPr lang="it-IT" sz="2400" b="1">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Google Shape;217;p6">
            <a:extLst>
              <a:ext uri="{FF2B5EF4-FFF2-40B4-BE49-F238E27FC236}">
                <a16:creationId xmlns:a16="http://schemas.microsoft.com/office/drawing/2014/main" id="{741E50FE-29F6-32E5-41C5-347631D453FF}"/>
              </a:ext>
            </a:extLst>
          </p:cNvPr>
          <p:cNvSpPr/>
          <p:nvPr/>
        </p:nvSpPr>
        <p:spPr>
          <a:xfrm>
            <a:off x="4128850" y="4960667"/>
            <a:ext cx="3240000" cy="540000"/>
          </a:xfrm>
          <a:prstGeom prst="rect">
            <a:avLst/>
          </a:prstGeom>
          <a:solidFill>
            <a:srgbClr val="93B3D7"/>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Informazioni fattuali</a:t>
            </a:r>
          </a:p>
        </p:txBody>
      </p:sp>
      <p:sp>
        <p:nvSpPr>
          <p:cNvPr id="4" name="Google Shape;218;p6">
            <a:extLst>
              <a:ext uri="{FF2B5EF4-FFF2-40B4-BE49-F238E27FC236}">
                <a16:creationId xmlns:a16="http://schemas.microsoft.com/office/drawing/2014/main" id="{C131E75A-4CB7-02B1-4813-B189EC5B8E20}"/>
              </a:ext>
            </a:extLst>
          </p:cNvPr>
          <p:cNvSpPr/>
          <p:nvPr/>
        </p:nvSpPr>
        <p:spPr>
          <a:xfrm>
            <a:off x="7368850" y="4960667"/>
            <a:ext cx="540000" cy="3240000"/>
          </a:xfrm>
          <a:prstGeom prst="rect">
            <a:avLst/>
          </a:prstGeom>
          <a:solidFill>
            <a:srgbClr val="F7230D"/>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vert" wrap="square" lIns="91425" tIns="45700" rIns="91425" bIns="45700" anchor="ctr" anchorCtr="0">
            <a:noAutofit/>
          </a:bodyPr>
          <a:lstStyle/>
          <a:p>
            <a:pPr marL="0" marR="0" lvl="0" indent="0" algn="ctr" rtl="0">
              <a:spcBef>
                <a:spcPts val="0"/>
              </a:spcBef>
              <a:spcAft>
                <a:spcPts val="0"/>
              </a:spcAft>
              <a:buNone/>
            </a:pPr>
            <a:r>
              <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Appello   </a:t>
            </a:r>
            <a:endParaRPr lang="it-IT" sz="2400" b="1">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Google Shape;219;p6">
            <a:extLst>
              <a:ext uri="{FF2B5EF4-FFF2-40B4-BE49-F238E27FC236}">
                <a16:creationId xmlns:a16="http://schemas.microsoft.com/office/drawing/2014/main" id="{1581A528-8126-35B5-0EFA-FB8C2BCFA8CC}"/>
              </a:ext>
            </a:extLst>
          </p:cNvPr>
          <p:cNvSpPr/>
          <p:nvPr/>
        </p:nvSpPr>
        <p:spPr>
          <a:xfrm>
            <a:off x="4128850" y="7660667"/>
            <a:ext cx="3240000" cy="540000"/>
          </a:xfrm>
          <a:prstGeom prst="rect">
            <a:avLst/>
          </a:prstGeom>
          <a:solidFill>
            <a:srgbClr val="FBF76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Relazione </a:t>
            </a:r>
          </a:p>
        </p:txBody>
      </p:sp>
      <p:sp>
        <p:nvSpPr>
          <p:cNvPr id="6" name="Google Shape;220;p6">
            <a:extLst>
              <a:ext uri="{FF2B5EF4-FFF2-40B4-BE49-F238E27FC236}">
                <a16:creationId xmlns:a16="http://schemas.microsoft.com/office/drawing/2014/main" id="{1BC03B5B-F826-9159-79A7-C0C1A98C11E0}"/>
              </a:ext>
            </a:extLst>
          </p:cNvPr>
          <p:cNvSpPr/>
          <p:nvPr/>
        </p:nvSpPr>
        <p:spPr>
          <a:xfrm>
            <a:off x="3588850" y="4960667"/>
            <a:ext cx="540000" cy="3240000"/>
          </a:xfrm>
          <a:prstGeom prst="rect">
            <a:avLst/>
          </a:prstGeom>
          <a:solidFill>
            <a:srgbClr val="9BBB59"/>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vert270" wrap="square" lIns="91425" tIns="45700" rIns="91425" bIns="45700" anchor="ctr" anchorCtr="0">
            <a:noAutofit/>
          </a:bodyPr>
          <a:lstStyle/>
          <a:p>
            <a:pPr marL="0" marR="0" lvl="0" indent="0" algn="ctr" rtl="0">
              <a:spcBef>
                <a:spcPts val="0"/>
              </a:spcBef>
              <a:spcAft>
                <a:spcPts val="0"/>
              </a:spcAft>
              <a:buNone/>
            </a:pPr>
            <a:r>
              <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autorivelazione</a:t>
            </a:r>
          </a:p>
        </p:txBody>
      </p:sp>
      <p:sp>
        <p:nvSpPr>
          <p:cNvPr id="11" name="Google Shape;225;p6">
            <a:extLst>
              <a:ext uri="{FF2B5EF4-FFF2-40B4-BE49-F238E27FC236}">
                <a16:creationId xmlns:a16="http://schemas.microsoft.com/office/drawing/2014/main" id="{CEF33805-632E-A220-1D7A-C1AB41A6B50A}"/>
              </a:ext>
            </a:extLst>
          </p:cNvPr>
          <p:cNvSpPr txBox="1"/>
          <p:nvPr/>
        </p:nvSpPr>
        <p:spPr>
          <a:xfrm>
            <a:off x="8916850" y="6220667"/>
            <a:ext cx="2232000" cy="720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it-IT" sz="2400" b="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Destinatario</a:t>
            </a:r>
            <a:endParaRPr lang="it-IT" sz="2400" b="1">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3" name="CuadroTexto 3">
            <a:extLst>
              <a:ext uri="{FF2B5EF4-FFF2-40B4-BE49-F238E27FC236}">
                <a16:creationId xmlns:a16="http://schemas.microsoft.com/office/drawing/2014/main" id="{F71FAD87-ECCB-57C9-1661-930791168EAE}"/>
              </a:ext>
            </a:extLst>
          </p:cNvPr>
          <p:cNvSpPr txBox="1"/>
          <p:nvPr/>
        </p:nvSpPr>
        <p:spPr>
          <a:xfrm>
            <a:off x="1295400" y="3384000"/>
            <a:ext cx="15773400" cy="830997"/>
          </a:xfrm>
          <a:prstGeom prst="rect">
            <a:avLst/>
          </a:prstGeom>
          <a:noFill/>
        </p:spPr>
        <p:txBody>
          <a:bodyPr wrap="square" rtlCol="0">
            <a:spAutoFit/>
          </a:bodyPr>
          <a:lstStyle/>
          <a:p>
            <a:pPr marL="0" marR="0" lvl="0" indent="0" algn="l" rtl="0">
              <a:spcBef>
                <a:spcPts val="0"/>
              </a:spcBef>
              <a:spcAft>
                <a:spcPts val="0"/>
              </a:spcAft>
              <a:buNone/>
            </a:pPr>
            <a:r>
              <a:rPr lang="it-IT" sz="2400" b="1">
                <a:latin typeface="Helvetica Neue" panose="020B0604020202020204" charset="0"/>
                <a:ea typeface="Microsoft Sans Serif" panose="020B0604020202020204" pitchFamily="34" charset="0"/>
                <a:cs typeface="Microsoft Sans Serif" panose="020B0604020202020204" pitchFamily="34" charset="0"/>
                <a:sym typeface="Calibri"/>
              </a:rPr>
              <a:t>Il modello di comunicazione a 4 lati (1)</a:t>
            </a:r>
          </a:p>
          <a:p>
            <a:pPr marL="0" marR="0" lvl="0" indent="0" algn="l" rtl="0">
              <a:spcBef>
                <a:spcPts val="0"/>
              </a:spcBef>
              <a:spcAft>
                <a:spcPts val="0"/>
              </a:spcAft>
              <a:buNone/>
            </a:pPr>
            <a:endParaRPr lang="it-IT" sz="2400" b="1">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24" name="CuadroTexto 1">
            <a:extLst>
              <a:ext uri="{FF2B5EF4-FFF2-40B4-BE49-F238E27FC236}">
                <a16:creationId xmlns:a16="http://schemas.microsoft.com/office/drawing/2014/main" id="{D4F6608A-02EF-989A-8A20-F353FF27334D}"/>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16</a:t>
            </a:r>
          </a:p>
        </p:txBody>
      </p:sp>
      <p:sp>
        <p:nvSpPr>
          <p:cNvPr id="36" name="CuadroTexto 3">
            <a:extLst>
              <a:ext uri="{FF2B5EF4-FFF2-40B4-BE49-F238E27FC236}">
                <a16:creationId xmlns:a16="http://schemas.microsoft.com/office/drawing/2014/main" id="{3CC9F76B-3B4D-0993-54E2-4E7701DA2E82}"/>
              </a:ext>
            </a:extLst>
          </p:cNvPr>
          <p:cNvSpPr txBox="1"/>
          <p:nvPr/>
        </p:nvSpPr>
        <p:spPr>
          <a:xfrm>
            <a:off x="9775929" y="2849831"/>
            <a:ext cx="7416000" cy="1289887"/>
          </a:xfrm>
          <a:prstGeom prst="rect">
            <a:avLst/>
          </a:prstGeom>
          <a:noFill/>
        </p:spPr>
        <p:txBody>
          <a:bodyPr wrap="square" rtlCol="0">
            <a:noAutofit/>
          </a:bodyPr>
          <a:lstStyle/>
          <a:p>
            <a:pPr lvl="0" algn="ctr"/>
            <a:r>
              <a:rPr lang="it-IT"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rPr>
              <a:t>Quando io, come essere umano, dico qualcosa, sono attivo in quattro modi. Ogni mia espressione contiene, che io lo voglia o no, quattro messaggi contemporaneamente:</a:t>
            </a:r>
          </a:p>
          <a:p>
            <a:pPr lvl="0" algn="ctr"/>
            <a:endParaRPr lang="it-IT"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algn="l" rtl="0">
              <a:spcBef>
                <a:spcPts val="0"/>
              </a:spcBef>
              <a:spcAft>
                <a:spcPts val="0"/>
              </a:spcAft>
              <a:buNone/>
            </a:pPr>
            <a:endParaRPr lang="it-IT" sz="240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1" name="Rechteck: abgerundete Ecken 4">
            <a:extLst>
              <a:ext uri="{FF2B5EF4-FFF2-40B4-BE49-F238E27FC236}">
                <a16:creationId xmlns:a16="http://schemas.microsoft.com/office/drawing/2014/main" id="{63100B3D-A8FB-A1E2-B03E-1463D8818528}"/>
              </a:ext>
            </a:extLst>
          </p:cNvPr>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it-IT" sz="2400" kern="1200">
                <a:latin typeface="Helvetica Neue" panose="020B0604020202020204" charset="0"/>
                <a:ea typeface="Microsoft Sans Serif" panose="020B0604020202020204" pitchFamily="34" charset="0"/>
                <a:cs typeface="Microsoft Sans Serif" panose="020B0604020202020204" pitchFamily="34" charset="0"/>
              </a:rPr>
              <a:t>Comunicazione generale</a:t>
            </a:r>
          </a:p>
        </p:txBody>
      </p:sp>
      <p:sp>
        <p:nvSpPr>
          <p:cNvPr id="37" name="Rechteck: abgerundete Ecken 4">
            <a:extLst>
              <a:ext uri="{FF2B5EF4-FFF2-40B4-BE49-F238E27FC236}">
                <a16:creationId xmlns:a16="http://schemas.microsoft.com/office/drawing/2014/main" id="{AEF8BD3A-5658-744E-F503-F2513614D6FC}"/>
              </a:ext>
            </a:extLst>
          </p:cNvPr>
          <p:cNvSpPr txBox="1"/>
          <p:nvPr/>
        </p:nvSpPr>
        <p:spPr>
          <a:xfrm>
            <a:off x="14707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it-IT" sz="2400" kern="120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Comunicazione nelle riunioni</a:t>
            </a:r>
          </a:p>
        </p:txBody>
      </p:sp>
      <p:sp>
        <p:nvSpPr>
          <p:cNvPr id="38" name="CuadroTexto 3">
            <a:extLst>
              <a:ext uri="{FF2B5EF4-FFF2-40B4-BE49-F238E27FC236}">
                <a16:creationId xmlns:a16="http://schemas.microsoft.com/office/drawing/2014/main" id="{AB1CA600-9E11-28F6-74C3-54DDB376D58E}"/>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marL="0" marR="0" lvl="0" indent="0" algn="ctr" rtl="0">
              <a:spcBef>
                <a:spcPts val="0"/>
              </a:spcBef>
              <a:spcAft>
                <a:spcPts val="0"/>
              </a:spcAft>
              <a:buNone/>
            </a:pPr>
            <a:r>
              <a:rPr lang="it-IT"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Calibri"/>
              </a:rPr>
              <a:t>Distinguiamo tra:</a:t>
            </a:r>
          </a:p>
        </p:txBody>
      </p:sp>
      <p:cxnSp>
        <p:nvCxnSpPr>
          <p:cNvPr id="111" name="Google Shape;230;p6">
            <a:extLst>
              <a:ext uri="{FF2B5EF4-FFF2-40B4-BE49-F238E27FC236}">
                <a16:creationId xmlns:a16="http://schemas.microsoft.com/office/drawing/2014/main" id="{7CFD374C-99D4-34D3-11B3-FD97A03F261C}"/>
              </a:ext>
            </a:extLst>
          </p:cNvPr>
          <p:cNvCxnSpPr>
            <a:cxnSpLocks/>
            <a:stCxn id="2" idx="3"/>
          </p:cNvCxnSpPr>
          <p:nvPr/>
        </p:nvCxnSpPr>
        <p:spPr>
          <a:xfrm flipV="1">
            <a:off x="2648808" y="5474133"/>
            <a:ext cx="915705" cy="1184953"/>
          </a:xfrm>
          <a:prstGeom prst="straightConnector1">
            <a:avLst/>
          </a:prstGeom>
          <a:noFill/>
          <a:ln w="76200" cap="flat" cmpd="sng">
            <a:solidFill>
              <a:srgbClr val="FF0000"/>
            </a:solidFill>
            <a:prstDash val="solid"/>
            <a:round/>
            <a:headEnd type="none" w="sm" len="sm"/>
            <a:tailEnd type="triangle" w="med" len="med"/>
          </a:ln>
        </p:spPr>
      </p:cxnSp>
      <p:cxnSp>
        <p:nvCxnSpPr>
          <p:cNvPr id="112" name="Google Shape;231;p6">
            <a:extLst>
              <a:ext uri="{FF2B5EF4-FFF2-40B4-BE49-F238E27FC236}">
                <a16:creationId xmlns:a16="http://schemas.microsoft.com/office/drawing/2014/main" id="{8A4A9E20-E72B-D821-FCBE-C709A5BA77D8}"/>
              </a:ext>
            </a:extLst>
          </p:cNvPr>
          <p:cNvCxnSpPr>
            <a:cxnSpLocks/>
            <a:stCxn id="2" idx="3"/>
          </p:cNvCxnSpPr>
          <p:nvPr/>
        </p:nvCxnSpPr>
        <p:spPr>
          <a:xfrm flipV="1">
            <a:off x="2648808" y="6404039"/>
            <a:ext cx="977687" cy="255047"/>
          </a:xfrm>
          <a:prstGeom prst="straightConnector1">
            <a:avLst/>
          </a:prstGeom>
          <a:noFill/>
          <a:ln w="76200" cap="flat" cmpd="sng">
            <a:solidFill>
              <a:schemeClr val="accent3"/>
            </a:solidFill>
            <a:prstDash val="solid"/>
            <a:round/>
            <a:headEnd type="none" w="sm" len="sm"/>
            <a:tailEnd type="triangle" w="med" len="med"/>
          </a:ln>
        </p:spPr>
      </p:cxnSp>
      <p:cxnSp>
        <p:nvCxnSpPr>
          <p:cNvPr id="113" name="Google Shape;232;p6">
            <a:extLst>
              <a:ext uri="{FF2B5EF4-FFF2-40B4-BE49-F238E27FC236}">
                <a16:creationId xmlns:a16="http://schemas.microsoft.com/office/drawing/2014/main" id="{94D569AE-8D39-F296-F845-709CD3A39389}"/>
              </a:ext>
            </a:extLst>
          </p:cNvPr>
          <p:cNvCxnSpPr>
            <a:cxnSpLocks/>
            <a:stCxn id="2" idx="3"/>
          </p:cNvCxnSpPr>
          <p:nvPr/>
        </p:nvCxnSpPr>
        <p:spPr>
          <a:xfrm>
            <a:off x="2648808" y="6659086"/>
            <a:ext cx="915705" cy="360000"/>
          </a:xfrm>
          <a:prstGeom prst="straightConnector1">
            <a:avLst/>
          </a:prstGeom>
          <a:noFill/>
          <a:ln w="76200" cap="flat" cmpd="sng">
            <a:solidFill>
              <a:srgbClr val="FBF763"/>
            </a:solidFill>
            <a:prstDash val="solid"/>
            <a:round/>
            <a:headEnd type="none" w="sm" len="sm"/>
            <a:tailEnd type="triangle" w="med" len="med"/>
          </a:ln>
        </p:spPr>
      </p:cxnSp>
      <p:cxnSp>
        <p:nvCxnSpPr>
          <p:cNvPr id="114" name="Google Shape;233;p6">
            <a:extLst>
              <a:ext uri="{FF2B5EF4-FFF2-40B4-BE49-F238E27FC236}">
                <a16:creationId xmlns:a16="http://schemas.microsoft.com/office/drawing/2014/main" id="{1CB75294-E9F8-51DA-BE18-34B8C34418C3}"/>
              </a:ext>
            </a:extLst>
          </p:cNvPr>
          <p:cNvCxnSpPr>
            <a:cxnSpLocks/>
            <a:stCxn id="2" idx="3"/>
          </p:cNvCxnSpPr>
          <p:nvPr/>
        </p:nvCxnSpPr>
        <p:spPr>
          <a:xfrm>
            <a:off x="2648808" y="6659086"/>
            <a:ext cx="952888" cy="1013953"/>
          </a:xfrm>
          <a:prstGeom prst="straightConnector1">
            <a:avLst/>
          </a:prstGeom>
          <a:noFill/>
          <a:ln w="76200" cap="flat" cmpd="sng">
            <a:solidFill>
              <a:srgbClr val="93B3D7"/>
            </a:solidFill>
            <a:prstDash val="solid"/>
            <a:round/>
            <a:headEnd type="none" w="sm" len="sm"/>
            <a:tailEnd type="triangle" w="med" len="med"/>
          </a:ln>
        </p:spPr>
      </p:cxnSp>
      <p:sp>
        <p:nvSpPr>
          <p:cNvPr id="139" name="Textfeld 138">
            <a:extLst>
              <a:ext uri="{FF2B5EF4-FFF2-40B4-BE49-F238E27FC236}">
                <a16:creationId xmlns:a16="http://schemas.microsoft.com/office/drawing/2014/main" id="{0D201A8F-CE16-F9DD-0091-912F5D7DD6BF}"/>
              </a:ext>
            </a:extLst>
          </p:cNvPr>
          <p:cNvSpPr txBox="1"/>
          <p:nvPr/>
        </p:nvSpPr>
        <p:spPr>
          <a:xfrm>
            <a:off x="11658600" y="5688664"/>
            <a:ext cx="4608000" cy="828222"/>
          </a:xfrm>
          <a:prstGeom prst="rect">
            <a:avLst/>
          </a:prstGeom>
          <a:solidFill>
            <a:srgbClr val="90B0D4"/>
          </a:solidFill>
          <a:ln>
            <a:solidFill>
              <a:schemeClr val="bg1"/>
            </a:solidFill>
          </a:ln>
        </p:spPr>
        <p:txBody>
          <a:bodyPr wrap="square">
            <a:noAutofit/>
          </a:bodyPr>
          <a:lstStyle/>
          <a:p>
            <a:pPr lvl="0" algn="ctr">
              <a:defRPr/>
            </a:pPr>
            <a:r>
              <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un'informazione fattuale </a:t>
            </a:r>
          </a:p>
          <a:p>
            <a:pPr lvl="0" algn="ctr">
              <a:defRPr/>
            </a:pPr>
            <a:r>
              <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(di cosa informo)</a:t>
            </a:r>
          </a:p>
          <a:p>
            <a:pPr lvl="0" algn="ctr">
              <a:defRPr/>
            </a:pPr>
            <a:endPar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0" name="Textfeld 139">
            <a:extLst>
              <a:ext uri="{FF2B5EF4-FFF2-40B4-BE49-F238E27FC236}">
                <a16:creationId xmlns:a16="http://schemas.microsoft.com/office/drawing/2014/main" id="{033B0294-B303-DB09-E720-97915B9FDF8E}"/>
              </a:ext>
            </a:extLst>
          </p:cNvPr>
          <p:cNvSpPr txBox="1"/>
          <p:nvPr/>
        </p:nvSpPr>
        <p:spPr>
          <a:xfrm>
            <a:off x="11658600" y="4860664"/>
            <a:ext cx="4608000" cy="828222"/>
          </a:xfrm>
          <a:prstGeom prst="rect">
            <a:avLst/>
          </a:prstGeom>
          <a:solidFill>
            <a:srgbClr val="99B958"/>
          </a:solidFill>
          <a:ln>
            <a:solidFill>
              <a:schemeClr val="bg1"/>
            </a:solidFill>
          </a:ln>
        </p:spPr>
        <p:txBody>
          <a:bodyPr wrap="square">
            <a:noAutofit/>
          </a:bodyPr>
          <a:lstStyle/>
          <a:p>
            <a:pPr lvl="0" algn="ctr">
              <a:defRPr/>
            </a:pPr>
            <a:r>
              <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un'auto-rivelazione </a:t>
            </a:r>
          </a:p>
          <a:p>
            <a:pPr lvl="0" algn="ctr">
              <a:defRPr/>
            </a:pPr>
            <a:r>
              <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(cosa rivelo di me stesso)</a:t>
            </a:r>
          </a:p>
          <a:p>
            <a:pPr lvl="0" algn="ctr">
              <a:defRPr/>
            </a:pPr>
            <a:endPar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1" name="Textfeld 140">
            <a:extLst>
              <a:ext uri="{FF2B5EF4-FFF2-40B4-BE49-F238E27FC236}">
                <a16:creationId xmlns:a16="http://schemas.microsoft.com/office/drawing/2014/main" id="{7E7FF1BD-11A2-FBE1-7E54-8E1F5E0A5EE5}"/>
              </a:ext>
            </a:extLst>
          </p:cNvPr>
          <p:cNvSpPr txBox="1"/>
          <p:nvPr/>
        </p:nvSpPr>
        <p:spPr>
          <a:xfrm>
            <a:off x="11658600" y="6516664"/>
            <a:ext cx="4608000" cy="1116000"/>
          </a:xfrm>
          <a:prstGeom prst="rect">
            <a:avLst/>
          </a:prstGeom>
          <a:solidFill>
            <a:srgbClr val="F9F562"/>
          </a:solidFill>
          <a:ln>
            <a:solidFill>
              <a:schemeClr val="bg1"/>
            </a:solidFill>
          </a:ln>
        </p:spPr>
        <p:txBody>
          <a:bodyPr wrap="square">
            <a:noAutofit/>
          </a:bodyPr>
          <a:lstStyle/>
          <a:p>
            <a:pPr lvl="0" algn="ctr">
              <a:defRPr/>
            </a:pPr>
            <a:r>
              <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Un suggerimento di relazione </a:t>
            </a:r>
          </a:p>
          <a:p>
            <a:pPr lvl="0" algn="ctr">
              <a:defRPr/>
            </a:pPr>
            <a:r>
              <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(cosa penso di te e come mi relaziono con te)</a:t>
            </a:r>
          </a:p>
          <a:p>
            <a:pPr lvl="0" algn="ctr">
              <a:defRPr/>
            </a:pPr>
            <a:endParaRPr lang="it-IT" sz="2400">
              <a:solidFill>
                <a:prstClr val="black"/>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2" name="Textfeld 141">
            <a:extLst>
              <a:ext uri="{FF2B5EF4-FFF2-40B4-BE49-F238E27FC236}">
                <a16:creationId xmlns:a16="http://schemas.microsoft.com/office/drawing/2014/main" id="{FB2E6039-4A98-7CD7-028C-6FDFB3CBFA2C}"/>
              </a:ext>
            </a:extLst>
          </p:cNvPr>
          <p:cNvSpPr txBox="1"/>
          <p:nvPr/>
        </p:nvSpPr>
        <p:spPr>
          <a:xfrm>
            <a:off x="11658600" y="7632664"/>
            <a:ext cx="4608000" cy="828222"/>
          </a:xfrm>
          <a:prstGeom prst="rect">
            <a:avLst/>
          </a:prstGeom>
          <a:solidFill>
            <a:srgbClr val="FF0000"/>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a:pPr>
            <a:r>
              <a:rPr kumimoji="0" lang="it-IT" sz="2400" b="0" i="0" u="none" strike="noStrike" kern="1200" cap="none" spc="0" normalizeH="0" baseline="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Un appello</a:t>
            </a:r>
          </a:p>
          <a:p>
            <a:pPr lvl="0" algn="ctr">
              <a:defRPr/>
            </a:pPr>
            <a:r>
              <a:rPr kumimoji="0" lang="it-IT" sz="2400" b="0" i="1" u="none" strike="noStrike" kern="1200" cap="none" spc="0" normalizeH="0" baseline="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t>
            </a:r>
            <a:r>
              <a:rPr lang="it-IT" sz="2400" i="1">
                <a:solidFill>
                  <a:prstClr val="black"/>
                </a:solidFill>
                <a:latin typeface="Helvetica Neue" panose="020B0604020202020204" charset="0"/>
                <a:ea typeface="Microsoft Sans Serif" panose="020B0604020202020204" pitchFamily="34" charset="0"/>
                <a:cs typeface="Microsoft Sans Serif" panose="020B0604020202020204" pitchFamily="34" charset="0"/>
              </a:rPr>
              <a:t>cosa voglio ottenere da te</a:t>
            </a:r>
            <a:r>
              <a:rPr kumimoji="0" lang="it-IT" sz="2400" b="0" i="1" u="none" strike="noStrike" kern="1200" cap="none" spc="0" normalizeH="0" baseline="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t>
            </a:r>
          </a:p>
        </p:txBody>
      </p:sp>
      <p:sp>
        <p:nvSpPr>
          <p:cNvPr id="7" name="CuadroTexto 1">
            <a:extLst>
              <a:ext uri="{FF2B5EF4-FFF2-40B4-BE49-F238E27FC236}">
                <a16:creationId xmlns:a16="http://schemas.microsoft.com/office/drawing/2014/main" id="{7E4AB3FF-F7D0-A4D2-10E5-B4A3C43F5D61}"/>
              </a:ext>
            </a:extLst>
          </p:cNvPr>
          <p:cNvSpPr txBox="1"/>
          <p:nvPr/>
        </p:nvSpPr>
        <p:spPr>
          <a:xfrm>
            <a:off x="1296000" y="1548000"/>
            <a:ext cx="15736800" cy="830997"/>
          </a:xfrm>
          <a:prstGeom prst="rect">
            <a:avLst/>
          </a:prstGeom>
          <a:noFill/>
        </p:spPr>
        <p:txBody>
          <a:bodyPr wrap="square" rtlCol="0">
            <a:spAutoFit/>
          </a:bodyPr>
          <a:lstStyle/>
          <a:p>
            <a:r>
              <a:rPr lang="it-IT"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8" name="CuadroTexto 2">
            <a:extLst>
              <a:ext uri="{FF2B5EF4-FFF2-40B4-BE49-F238E27FC236}">
                <a16:creationId xmlns:a16="http://schemas.microsoft.com/office/drawing/2014/main" id="{C7F55620-A18F-82FD-9791-A3FA0EB491AB}"/>
              </a:ext>
            </a:extLst>
          </p:cNvPr>
          <p:cNvSpPr txBox="1"/>
          <p:nvPr/>
        </p:nvSpPr>
        <p:spPr>
          <a:xfrm>
            <a:off x="1295400" y="2304000"/>
            <a:ext cx="10210800" cy="523220"/>
          </a:xfrm>
          <a:prstGeom prst="rect">
            <a:avLst/>
          </a:prstGeom>
          <a:noFill/>
        </p:spPr>
        <p:txBody>
          <a:bodyPr wrap="square" rtlCol="0">
            <a:spAutoFit/>
          </a:bodyPr>
          <a:lstStyle/>
          <a:p>
            <a:r>
              <a:rPr lang="it-IT"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Definizione e tecniche</a:t>
            </a:r>
          </a:p>
        </p:txBody>
      </p:sp>
    </p:spTree>
    <p:extLst>
      <p:ext uri="{BB962C8B-B14F-4D97-AF65-F5344CB8AC3E}">
        <p14:creationId xmlns:p14="http://schemas.microsoft.com/office/powerpoint/2010/main" val="8756961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50" fill="hold"/>
                                        <p:tgtEl>
                                          <p:spTgt spid="2"/>
                                        </p:tgtEl>
                                        <p:attrNameLst>
                                          <p:attrName>ppt_w</p:attrName>
                                        </p:attrNameLst>
                                      </p:cBhvr>
                                      <p:tavLst>
                                        <p:tav tm="0">
                                          <p:val>
                                            <p:fltVal val="0"/>
                                          </p:val>
                                        </p:tav>
                                        <p:tav tm="100000">
                                          <p:val>
                                            <p:strVal val="#ppt_w"/>
                                          </p:val>
                                        </p:tav>
                                      </p:tavLst>
                                    </p:anim>
                                    <p:anim calcmode="lin" valueType="num">
                                      <p:cBhvr>
                                        <p:cTn id="14" dur="250" fill="hold"/>
                                        <p:tgtEl>
                                          <p:spTgt spid="2"/>
                                        </p:tgtEl>
                                        <p:attrNameLst>
                                          <p:attrName>ppt_h</p:attrName>
                                        </p:attrNameLst>
                                      </p:cBhvr>
                                      <p:tavLst>
                                        <p:tav tm="0">
                                          <p:val>
                                            <p:fltVal val="0"/>
                                          </p:val>
                                        </p:tav>
                                        <p:tav tm="100000">
                                          <p:val>
                                            <p:strVal val="#ppt_h"/>
                                          </p:val>
                                        </p:tav>
                                      </p:tavLst>
                                    </p:anim>
                                    <p:animEffect transition="in" filter="fade">
                                      <p:cBhvr>
                                        <p:cTn id="15" dur="250"/>
                                        <p:tgtEl>
                                          <p:spTgt spid="2"/>
                                        </p:tgtEl>
                                      </p:cBhvr>
                                    </p:animEffect>
                                  </p:childTnLst>
                                </p:cTn>
                              </p:par>
                            </p:childTnLst>
                          </p:cTn>
                        </p:par>
                        <p:par>
                          <p:cTn id="16" fill="hold">
                            <p:stCondLst>
                              <p:cond delay="250"/>
                            </p:stCondLst>
                            <p:childTnLst>
                              <p:par>
                                <p:cTn id="17" presetID="22" presetClass="entr" presetSubtype="8" fill="hold" nodeType="after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wipe(left)">
                                      <p:cBhvr>
                                        <p:cTn id="19" dur="250"/>
                                        <p:tgtEl>
                                          <p:spTgt spid="111"/>
                                        </p:tgtEl>
                                      </p:cBhvr>
                                    </p:animEffect>
                                  </p:childTnLst>
                                </p:cTn>
                              </p:par>
                              <p:par>
                                <p:cTn id="20" presetID="22" presetClass="entr" presetSubtype="8" fill="hold" nodeType="with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wipe(left)">
                                      <p:cBhvr>
                                        <p:cTn id="22" dur="250"/>
                                        <p:tgtEl>
                                          <p:spTgt spid="112"/>
                                        </p:tgtEl>
                                      </p:cBhvr>
                                    </p:animEffect>
                                  </p:childTnLst>
                                </p:cTn>
                              </p:par>
                              <p:par>
                                <p:cTn id="23" presetID="22" presetClass="entr" presetSubtype="8" fill="hold" nodeType="withEffect">
                                  <p:stCondLst>
                                    <p:cond delay="0"/>
                                  </p:stCondLst>
                                  <p:childTnLst>
                                    <p:set>
                                      <p:cBhvr>
                                        <p:cTn id="24" dur="1" fill="hold">
                                          <p:stCondLst>
                                            <p:cond delay="0"/>
                                          </p:stCondLst>
                                        </p:cTn>
                                        <p:tgtEl>
                                          <p:spTgt spid="113"/>
                                        </p:tgtEl>
                                        <p:attrNameLst>
                                          <p:attrName>style.visibility</p:attrName>
                                        </p:attrNameLst>
                                      </p:cBhvr>
                                      <p:to>
                                        <p:strVal val="visible"/>
                                      </p:to>
                                    </p:set>
                                    <p:animEffect transition="in" filter="wipe(left)">
                                      <p:cBhvr>
                                        <p:cTn id="25" dur="250"/>
                                        <p:tgtEl>
                                          <p:spTgt spid="113"/>
                                        </p:tgtEl>
                                      </p:cBhvr>
                                    </p:animEffect>
                                  </p:childTnLst>
                                </p:cTn>
                              </p:par>
                              <p:par>
                                <p:cTn id="26" presetID="22" presetClass="entr" presetSubtype="8" fill="hold" nodeType="withEffect">
                                  <p:stCondLst>
                                    <p:cond delay="0"/>
                                  </p:stCondLst>
                                  <p:childTnLst>
                                    <p:set>
                                      <p:cBhvr>
                                        <p:cTn id="27" dur="1" fill="hold">
                                          <p:stCondLst>
                                            <p:cond delay="0"/>
                                          </p:stCondLst>
                                        </p:cTn>
                                        <p:tgtEl>
                                          <p:spTgt spid="114"/>
                                        </p:tgtEl>
                                        <p:attrNameLst>
                                          <p:attrName>style.visibility</p:attrName>
                                        </p:attrNameLst>
                                      </p:cBhvr>
                                      <p:to>
                                        <p:strVal val="visible"/>
                                      </p:to>
                                    </p:set>
                                    <p:animEffect transition="in" filter="wipe(left)">
                                      <p:cBhvr>
                                        <p:cTn id="28" dur="250"/>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heckerboard(across)">
                                      <p:cBhvr>
                                        <p:cTn id="33" dur="250"/>
                                        <p:tgtEl>
                                          <p:spTgt spid="6"/>
                                        </p:tgtEl>
                                      </p:cBhvr>
                                    </p:animEffect>
                                  </p:childTnLst>
                                </p:cTn>
                              </p:par>
                            </p:childTnLst>
                          </p:cTn>
                        </p:par>
                        <p:par>
                          <p:cTn id="34" fill="hold">
                            <p:stCondLst>
                              <p:cond delay="250"/>
                            </p:stCondLst>
                            <p:childTnLst>
                              <p:par>
                                <p:cTn id="35" presetID="47" presetClass="entr" presetSubtype="0" fill="hold" grpId="0" nodeType="afterEffect">
                                  <p:stCondLst>
                                    <p:cond delay="0"/>
                                  </p:stCondLst>
                                  <p:childTnLst>
                                    <p:set>
                                      <p:cBhvr>
                                        <p:cTn id="36" dur="1" fill="hold">
                                          <p:stCondLst>
                                            <p:cond delay="0"/>
                                          </p:stCondLst>
                                        </p:cTn>
                                        <p:tgtEl>
                                          <p:spTgt spid="140"/>
                                        </p:tgtEl>
                                        <p:attrNameLst>
                                          <p:attrName>style.visibility</p:attrName>
                                        </p:attrNameLst>
                                      </p:cBhvr>
                                      <p:to>
                                        <p:strVal val="visible"/>
                                      </p:to>
                                    </p:set>
                                    <p:animEffect transition="in" filter="fade">
                                      <p:cBhvr>
                                        <p:cTn id="37" dur="500"/>
                                        <p:tgtEl>
                                          <p:spTgt spid="140"/>
                                        </p:tgtEl>
                                      </p:cBhvr>
                                    </p:animEffect>
                                    <p:anim calcmode="lin" valueType="num">
                                      <p:cBhvr>
                                        <p:cTn id="38" dur="500" fill="hold"/>
                                        <p:tgtEl>
                                          <p:spTgt spid="140"/>
                                        </p:tgtEl>
                                        <p:attrNameLst>
                                          <p:attrName>ppt_x</p:attrName>
                                        </p:attrNameLst>
                                      </p:cBhvr>
                                      <p:tavLst>
                                        <p:tav tm="0">
                                          <p:val>
                                            <p:strVal val="#ppt_x"/>
                                          </p:val>
                                        </p:tav>
                                        <p:tav tm="100000">
                                          <p:val>
                                            <p:strVal val="#ppt_x"/>
                                          </p:val>
                                        </p:tav>
                                      </p:tavLst>
                                    </p:anim>
                                    <p:anim calcmode="lin" valueType="num">
                                      <p:cBhvr>
                                        <p:cTn id="39" dur="500" fill="hold"/>
                                        <p:tgtEl>
                                          <p:spTgt spid="14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checkerboard(across)">
                                      <p:cBhvr>
                                        <p:cTn id="44" dur="250"/>
                                        <p:tgtEl>
                                          <p:spTgt spid="3"/>
                                        </p:tgtEl>
                                      </p:cBhvr>
                                    </p:animEffect>
                                  </p:childTnLst>
                                </p:cTn>
                              </p:par>
                            </p:childTnLst>
                          </p:cTn>
                        </p:par>
                        <p:par>
                          <p:cTn id="45" fill="hold">
                            <p:stCondLst>
                              <p:cond delay="250"/>
                            </p:stCondLst>
                            <p:childTnLst>
                              <p:par>
                                <p:cTn id="46" presetID="47" presetClass="entr" presetSubtype="0" fill="hold" grpId="0" nodeType="afterEffect">
                                  <p:stCondLst>
                                    <p:cond delay="0"/>
                                  </p:stCondLst>
                                  <p:childTnLst>
                                    <p:set>
                                      <p:cBhvr>
                                        <p:cTn id="47" dur="1" fill="hold">
                                          <p:stCondLst>
                                            <p:cond delay="0"/>
                                          </p:stCondLst>
                                        </p:cTn>
                                        <p:tgtEl>
                                          <p:spTgt spid="139"/>
                                        </p:tgtEl>
                                        <p:attrNameLst>
                                          <p:attrName>style.visibility</p:attrName>
                                        </p:attrNameLst>
                                      </p:cBhvr>
                                      <p:to>
                                        <p:strVal val="visible"/>
                                      </p:to>
                                    </p:set>
                                    <p:animEffect transition="in" filter="fade">
                                      <p:cBhvr>
                                        <p:cTn id="48" dur="500"/>
                                        <p:tgtEl>
                                          <p:spTgt spid="139"/>
                                        </p:tgtEl>
                                      </p:cBhvr>
                                    </p:animEffect>
                                    <p:anim calcmode="lin" valueType="num">
                                      <p:cBhvr>
                                        <p:cTn id="49" dur="500" fill="hold"/>
                                        <p:tgtEl>
                                          <p:spTgt spid="139"/>
                                        </p:tgtEl>
                                        <p:attrNameLst>
                                          <p:attrName>ppt_x</p:attrName>
                                        </p:attrNameLst>
                                      </p:cBhvr>
                                      <p:tavLst>
                                        <p:tav tm="0">
                                          <p:val>
                                            <p:strVal val="#ppt_x"/>
                                          </p:val>
                                        </p:tav>
                                        <p:tav tm="100000">
                                          <p:val>
                                            <p:strVal val="#ppt_x"/>
                                          </p:val>
                                        </p:tav>
                                      </p:tavLst>
                                    </p:anim>
                                    <p:anim calcmode="lin" valueType="num">
                                      <p:cBhvr>
                                        <p:cTn id="50" dur="500" fill="hold"/>
                                        <p:tgtEl>
                                          <p:spTgt spid="13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checkerboard(across)">
                                      <p:cBhvr>
                                        <p:cTn id="55" dur="250"/>
                                        <p:tgtEl>
                                          <p:spTgt spid="5"/>
                                        </p:tgtEl>
                                      </p:cBhvr>
                                    </p:animEffect>
                                  </p:childTnLst>
                                </p:cTn>
                              </p:par>
                            </p:childTnLst>
                          </p:cTn>
                        </p:par>
                        <p:par>
                          <p:cTn id="56" fill="hold">
                            <p:stCondLst>
                              <p:cond delay="250"/>
                            </p:stCondLst>
                            <p:childTnLst>
                              <p:par>
                                <p:cTn id="57" presetID="47" presetClass="entr" presetSubtype="0" fill="hold" grpId="0" nodeType="afterEffect">
                                  <p:stCondLst>
                                    <p:cond delay="0"/>
                                  </p:stCondLst>
                                  <p:childTnLst>
                                    <p:set>
                                      <p:cBhvr>
                                        <p:cTn id="58" dur="1" fill="hold">
                                          <p:stCondLst>
                                            <p:cond delay="0"/>
                                          </p:stCondLst>
                                        </p:cTn>
                                        <p:tgtEl>
                                          <p:spTgt spid="141"/>
                                        </p:tgtEl>
                                        <p:attrNameLst>
                                          <p:attrName>style.visibility</p:attrName>
                                        </p:attrNameLst>
                                      </p:cBhvr>
                                      <p:to>
                                        <p:strVal val="visible"/>
                                      </p:to>
                                    </p:set>
                                    <p:animEffect transition="in" filter="fade">
                                      <p:cBhvr>
                                        <p:cTn id="59" dur="500"/>
                                        <p:tgtEl>
                                          <p:spTgt spid="141"/>
                                        </p:tgtEl>
                                      </p:cBhvr>
                                    </p:animEffect>
                                    <p:anim calcmode="lin" valueType="num">
                                      <p:cBhvr>
                                        <p:cTn id="60" dur="500" fill="hold"/>
                                        <p:tgtEl>
                                          <p:spTgt spid="141"/>
                                        </p:tgtEl>
                                        <p:attrNameLst>
                                          <p:attrName>ppt_x</p:attrName>
                                        </p:attrNameLst>
                                      </p:cBhvr>
                                      <p:tavLst>
                                        <p:tav tm="0">
                                          <p:val>
                                            <p:strVal val="#ppt_x"/>
                                          </p:val>
                                        </p:tav>
                                        <p:tav tm="100000">
                                          <p:val>
                                            <p:strVal val="#ppt_x"/>
                                          </p:val>
                                        </p:tav>
                                      </p:tavLst>
                                    </p:anim>
                                    <p:anim calcmode="lin" valueType="num">
                                      <p:cBhvr>
                                        <p:cTn id="61" dur="500" fill="hold"/>
                                        <p:tgtEl>
                                          <p:spTgt spid="141"/>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checkerboard(across)">
                                      <p:cBhvr>
                                        <p:cTn id="66" dur="250"/>
                                        <p:tgtEl>
                                          <p:spTgt spid="4"/>
                                        </p:tgtEl>
                                      </p:cBhvr>
                                    </p:animEffect>
                                  </p:childTnLst>
                                </p:cTn>
                              </p:par>
                            </p:childTnLst>
                          </p:cTn>
                        </p:par>
                        <p:par>
                          <p:cTn id="67" fill="hold">
                            <p:stCondLst>
                              <p:cond delay="250"/>
                            </p:stCondLst>
                            <p:childTnLst>
                              <p:par>
                                <p:cTn id="68" presetID="47" presetClass="entr" presetSubtype="0" fill="hold" grpId="0" nodeType="afterEffect">
                                  <p:stCondLst>
                                    <p:cond delay="0"/>
                                  </p:stCondLst>
                                  <p:childTnLst>
                                    <p:set>
                                      <p:cBhvr>
                                        <p:cTn id="69" dur="1" fill="hold">
                                          <p:stCondLst>
                                            <p:cond delay="0"/>
                                          </p:stCondLst>
                                        </p:cTn>
                                        <p:tgtEl>
                                          <p:spTgt spid="142"/>
                                        </p:tgtEl>
                                        <p:attrNameLst>
                                          <p:attrName>style.visibility</p:attrName>
                                        </p:attrNameLst>
                                      </p:cBhvr>
                                      <p:to>
                                        <p:strVal val="visible"/>
                                      </p:to>
                                    </p:set>
                                    <p:animEffect transition="in" filter="fade">
                                      <p:cBhvr>
                                        <p:cTn id="70" dur="500"/>
                                        <p:tgtEl>
                                          <p:spTgt spid="142"/>
                                        </p:tgtEl>
                                      </p:cBhvr>
                                    </p:animEffect>
                                    <p:anim calcmode="lin" valueType="num">
                                      <p:cBhvr>
                                        <p:cTn id="71" dur="500" fill="hold"/>
                                        <p:tgtEl>
                                          <p:spTgt spid="142"/>
                                        </p:tgtEl>
                                        <p:attrNameLst>
                                          <p:attrName>ppt_x</p:attrName>
                                        </p:attrNameLst>
                                      </p:cBhvr>
                                      <p:tavLst>
                                        <p:tav tm="0">
                                          <p:val>
                                            <p:strVal val="#ppt_x"/>
                                          </p:val>
                                        </p:tav>
                                        <p:tav tm="100000">
                                          <p:val>
                                            <p:strVal val="#ppt_x"/>
                                          </p:val>
                                        </p:tav>
                                      </p:tavLst>
                                    </p:anim>
                                    <p:anim calcmode="lin" valueType="num">
                                      <p:cBhvr>
                                        <p:cTn id="72" dur="500" fill="hold"/>
                                        <p:tgtEl>
                                          <p:spTgt spid="14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wipe(left)">
                                      <p:cBhvr>
                                        <p:cTn id="77" dur="250"/>
                                        <p:tgtEl>
                                          <p:spTgt spid="16"/>
                                        </p:tgtEl>
                                      </p:cBhvr>
                                    </p:animEffect>
                                  </p:childTnLst>
                                </p:cTn>
                              </p:par>
                              <p:par>
                                <p:cTn id="78" presetID="22" presetClass="entr" presetSubtype="8" fill="hold" nodeType="with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wipe(left)">
                                      <p:cBhvr>
                                        <p:cTn id="80" dur="250"/>
                                        <p:tgtEl>
                                          <p:spTgt spid="17"/>
                                        </p:tgtEl>
                                      </p:cBhvr>
                                    </p:animEffect>
                                  </p:childTnLst>
                                </p:cTn>
                              </p:par>
                              <p:par>
                                <p:cTn id="81" presetID="22" presetClass="entr" presetSubtype="8" fill="hold" nodeType="with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left)">
                                      <p:cBhvr>
                                        <p:cTn id="83" dur="250"/>
                                        <p:tgtEl>
                                          <p:spTgt spid="18"/>
                                        </p:tgtEl>
                                      </p:cBhvr>
                                    </p:animEffect>
                                  </p:childTnLst>
                                </p:cTn>
                              </p:par>
                              <p:par>
                                <p:cTn id="84" presetID="22" presetClass="entr" presetSubtype="8" fill="hold"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left)">
                                      <p:cBhvr>
                                        <p:cTn id="86" dur="250"/>
                                        <p:tgtEl>
                                          <p:spTgt spid="19"/>
                                        </p:tgtEl>
                                      </p:cBhvr>
                                    </p:animEffect>
                                  </p:childTnLst>
                                </p:cTn>
                              </p:par>
                            </p:childTnLst>
                          </p:cTn>
                        </p:par>
                        <p:par>
                          <p:cTn id="87" fill="hold">
                            <p:stCondLst>
                              <p:cond delay="250"/>
                            </p:stCondLst>
                            <p:childTnLst>
                              <p:par>
                                <p:cTn id="88" presetID="53" presetClass="entr" presetSubtype="16" fill="hold" grpId="0" nodeType="after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250" fill="hold"/>
                                        <p:tgtEl>
                                          <p:spTgt spid="11"/>
                                        </p:tgtEl>
                                        <p:attrNameLst>
                                          <p:attrName>ppt_w</p:attrName>
                                        </p:attrNameLst>
                                      </p:cBhvr>
                                      <p:tavLst>
                                        <p:tav tm="0">
                                          <p:val>
                                            <p:fltVal val="0"/>
                                          </p:val>
                                        </p:tav>
                                        <p:tav tm="100000">
                                          <p:val>
                                            <p:strVal val="#ppt_w"/>
                                          </p:val>
                                        </p:tav>
                                      </p:tavLst>
                                    </p:anim>
                                    <p:anim calcmode="lin" valueType="num">
                                      <p:cBhvr>
                                        <p:cTn id="91" dur="250" fill="hold"/>
                                        <p:tgtEl>
                                          <p:spTgt spid="11"/>
                                        </p:tgtEl>
                                        <p:attrNameLst>
                                          <p:attrName>ppt_h</p:attrName>
                                        </p:attrNameLst>
                                      </p:cBhvr>
                                      <p:tavLst>
                                        <p:tav tm="0">
                                          <p:val>
                                            <p:fltVal val="0"/>
                                          </p:val>
                                        </p:tav>
                                        <p:tav tm="100000">
                                          <p:val>
                                            <p:strVal val="#ppt_h"/>
                                          </p:val>
                                        </p:tav>
                                      </p:tavLst>
                                    </p:anim>
                                    <p:animEffect transition="in" filter="fade">
                                      <p:cBhvr>
                                        <p:cTn id="92"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11" grpId="0"/>
      <p:bldP spid="36" grpId="0"/>
      <p:bldP spid="139" grpId="0" animBg="1"/>
      <p:bldP spid="140" grpId="0" animBg="1"/>
      <p:bldP spid="141" grpId="0" animBg="1"/>
      <p:bldP spid="1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773400" cy="830997"/>
          </a:xfrm>
          <a:prstGeom prst="rect">
            <a:avLst/>
          </a:prstGeom>
          <a:noFill/>
        </p:spPr>
        <p:txBody>
          <a:bodyPr wrap="square" rtlCol="0">
            <a:spAutoFit/>
          </a:bodyPr>
          <a:lstStyle/>
          <a:p>
            <a:pPr marL="0" marR="0" lvl="0" indent="0" algn="l" rtl="0">
              <a:spcBef>
                <a:spcPts val="0"/>
              </a:spcBef>
              <a:spcAft>
                <a:spcPts val="0"/>
              </a:spcAft>
              <a:buNone/>
            </a:pPr>
            <a:r>
              <a:rPr lang="it-IT" sz="2400" b="1">
                <a:latin typeface="Helvetica Neue" panose="020B0604020202020204" charset="0"/>
                <a:ea typeface="Microsoft Sans Serif" panose="020B0604020202020204" pitchFamily="34" charset="0"/>
                <a:cs typeface="Microsoft Sans Serif" panose="020B0604020202020204" pitchFamily="34" charset="0"/>
                <a:sym typeface="Calibri"/>
              </a:rPr>
              <a:t>Criteri per una buona comunicazione/tecniche in generale</a:t>
            </a:r>
          </a:p>
          <a:p>
            <a:pPr marL="0" marR="0" lvl="0" indent="0" algn="l" rtl="0">
              <a:spcBef>
                <a:spcPts val="0"/>
              </a:spcBef>
              <a:spcAft>
                <a:spcPts val="0"/>
              </a:spcAft>
              <a:buNone/>
            </a:pPr>
            <a:endParaRPr lang="it-IT" sz="2400" b="1">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15</a:t>
            </a:r>
          </a:p>
        </p:txBody>
      </p:sp>
      <p:grpSp>
        <p:nvGrpSpPr>
          <p:cNvPr id="3" name="Gruppieren 2">
            <a:extLst>
              <a:ext uri="{FF2B5EF4-FFF2-40B4-BE49-F238E27FC236}">
                <a16:creationId xmlns:a16="http://schemas.microsoft.com/office/drawing/2014/main" id="{B3C6A998-2FD8-3C80-1264-E327F2B96D32}"/>
              </a:ext>
            </a:extLst>
          </p:cNvPr>
          <p:cNvGrpSpPr/>
          <p:nvPr/>
        </p:nvGrpSpPr>
        <p:grpSpPr>
          <a:xfrm>
            <a:off x="1296000" y="4032000"/>
            <a:ext cx="5112000" cy="4140000"/>
            <a:chOff x="1296000" y="4572000"/>
            <a:chExt cx="5112000" cy="4140000"/>
          </a:xfrm>
        </p:grpSpPr>
        <p:sp>
          <p:nvSpPr>
            <p:cNvPr id="37" name="Textfeld 36">
              <a:extLst>
                <a:ext uri="{FF2B5EF4-FFF2-40B4-BE49-F238E27FC236}">
                  <a16:creationId xmlns:a16="http://schemas.microsoft.com/office/drawing/2014/main" id="{53250DE4-26EF-19FE-19B9-9BABE683ABF5}"/>
                </a:ext>
              </a:extLst>
            </p:cNvPr>
            <p:cNvSpPr txBox="1"/>
            <p:nvPr/>
          </p:nvSpPr>
          <p:spPr>
            <a:xfrm>
              <a:off x="1332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it-IT" sz="2200" kern="1200">
                  <a:latin typeface="Helvetica Neue" panose="020B0604020202020204" charset="0"/>
                </a:rPr>
                <a:t>Consapevolezza della necessità di una varietà di </a:t>
              </a:r>
            </a:p>
            <a:p>
              <a:pPr marL="84138" lvl="1" indent="182563" algn="l" defTabSz="977900">
                <a:lnSpc>
                  <a:spcPct val="90000"/>
                </a:lnSpc>
                <a:spcBef>
                  <a:spcPct val="0"/>
                </a:spcBef>
                <a:spcAft>
                  <a:spcPct val="15000"/>
                </a:spcAft>
                <a:buChar char="•"/>
                <a:tabLst>
                  <a:tab pos="450850" algn="l"/>
                </a:tabLst>
              </a:pPr>
              <a:r>
                <a:rPr lang="it-IT" sz="2200" kern="1200">
                  <a:latin typeface="Helvetica Neue" panose="020B0604020202020204" charset="0"/>
                </a:rPr>
                <a:t> comunicazione,strategie</a:t>
              </a:r>
            </a:p>
            <a:p>
              <a:pPr marL="84138" lvl="1" indent="182563" algn="l" defTabSz="977900">
                <a:lnSpc>
                  <a:spcPct val="90000"/>
                </a:lnSpc>
                <a:spcBef>
                  <a:spcPct val="0"/>
                </a:spcBef>
                <a:spcAft>
                  <a:spcPct val="15000"/>
                </a:spcAft>
                <a:buChar char="•"/>
              </a:pPr>
              <a:r>
                <a:rPr lang="it-IT" sz="2200" kern="1200">
                  <a:latin typeface="Helvetica Neue" panose="020B0604020202020204" charset="0"/>
                </a:rPr>
                <a:t> registri linguistici</a:t>
              </a:r>
            </a:p>
            <a:p>
              <a:pPr marL="84138" lvl="1" indent="182563" algn="l" defTabSz="977900">
                <a:lnSpc>
                  <a:spcPct val="90000"/>
                </a:lnSpc>
                <a:spcBef>
                  <a:spcPct val="0"/>
                </a:spcBef>
                <a:spcAft>
                  <a:spcPct val="15000"/>
                </a:spcAft>
                <a:buChar char="•"/>
              </a:pPr>
              <a:r>
                <a:rPr lang="it-IT" sz="2200" kern="1200">
                  <a:latin typeface="Helvetica Neue" panose="020B0604020202020204" charset="0"/>
                </a:rPr>
                <a:t> </a:t>
              </a:r>
              <a:r>
                <a:rPr lang="it-IT" sz="2200">
                  <a:latin typeface="Helvetica Neue" panose="020B0604020202020204" charset="0"/>
                </a:rPr>
                <a:t>strumenti</a:t>
              </a:r>
              <a:endParaRPr lang="it-IT" sz="2200" kern="1200">
                <a:latin typeface="Helvetica Neue" panose="020B0604020202020204" charset="0"/>
              </a:endParaRPr>
            </a:p>
            <a:p>
              <a:pPr marL="0" lvl="1" indent="0" algn="l" defTabSz="977900">
                <a:lnSpc>
                  <a:spcPct val="90000"/>
                </a:lnSpc>
                <a:spcBef>
                  <a:spcPct val="0"/>
                </a:spcBef>
                <a:spcAft>
                  <a:spcPct val="15000"/>
                </a:spcAft>
                <a:buFontTx/>
                <a:buNone/>
              </a:pPr>
              <a:r>
                <a:rPr lang="it-IT" sz="2200" kern="1200">
                  <a:solidFill>
                    <a:prstClr val="black">
                      <a:hueOff val="0"/>
                      <a:satOff val="0"/>
                      <a:lumOff val="0"/>
                      <a:alphaOff val="0"/>
                    </a:prstClr>
                  </a:solidFill>
                  <a:latin typeface="Helvetica Neue" panose="020B0604020202020204" charset="0"/>
                  <a:ea typeface="+mn-ea"/>
                  <a:cs typeface="+mn-cs"/>
                </a:rPr>
                <a:t>che sono adottati per il contesto e il contenuto.</a:t>
              </a:r>
            </a:p>
            <a:p>
              <a:pPr marL="0" lvl="1" indent="0" algn="l" defTabSz="977900">
                <a:lnSpc>
                  <a:spcPct val="90000"/>
                </a:lnSpc>
                <a:spcBef>
                  <a:spcPct val="0"/>
                </a:spcBef>
                <a:spcAft>
                  <a:spcPct val="15000"/>
                </a:spcAft>
                <a:buFontTx/>
                <a:buNone/>
              </a:pPr>
              <a:endParaRPr lang="it-IT" sz="2200" kern="1200">
                <a:solidFill>
                  <a:prstClr val="black">
                    <a:hueOff val="0"/>
                    <a:satOff val="0"/>
                    <a:lumOff val="0"/>
                    <a:alphaOff val="0"/>
                  </a:prstClr>
                </a:solidFill>
                <a:latin typeface="Helvetica Neue" panose="020B0604020202020204" charset="0"/>
                <a:ea typeface="+mn-ea"/>
                <a:cs typeface="+mn-cs"/>
              </a:endParaRPr>
            </a:p>
          </p:txBody>
        </p:sp>
        <p:sp>
          <p:nvSpPr>
            <p:cNvPr id="28" name="Textfeld 27">
              <a:extLst>
                <a:ext uri="{FF2B5EF4-FFF2-40B4-BE49-F238E27FC236}">
                  <a16:creationId xmlns:a16="http://schemas.microsoft.com/office/drawing/2014/main" id="{37A94D13-F4E8-0150-FE64-FC75EFE7D3ED}"/>
                </a:ext>
              </a:extLst>
            </p:cNvPr>
            <p:cNvSpPr txBox="1"/>
            <p:nvPr/>
          </p:nvSpPr>
          <p:spPr>
            <a:xfrm>
              <a:off x="1296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pPr>
              <a:r>
                <a:rPr lang="it-IT" sz="2500" b="1">
                  <a:solidFill>
                    <a:schemeClr val="bg1"/>
                  </a:solidFill>
                  <a:latin typeface="Helvetica Neue" panose="020B0604020202020204" charset="0"/>
                </a:rPr>
                <a:t>Co</a:t>
              </a:r>
              <a:r>
                <a:rPr lang="it-IT" sz="2500" b="1" kern="1200">
                  <a:solidFill>
                    <a:schemeClr val="bg1"/>
                  </a:solidFill>
                  <a:latin typeface="Helvetica Neue" panose="020B0604020202020204" charset="0"/>
                </a:rPr>
                <a:t>nsapevolezza</a:t>
              </a:r>
            </a:p>
          </p:txBody>
        </p:sp>
        <p:pic>
          <p:nvPicPr>
            <p:cNvPr id="14" name="Grafik 13" descr="Ausrufezeichen mit einfarbiger Füllung">
              <a:extLst>
                <a:ext uri="{FF2B5EF4-FFF2-40B4-BE49-F238E27FC236}">
                  <a16:creationId xmlns:a16="http://schemas.microsoft.com/office/drawing/2014/main" id="{8DFD65CB-FAD1-47C2-19D3-F6B8DD58D9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6000" y="5112000"/>
              <a:ext cx="720000" cy="720000"/>
            </a:xfrm>
            <a:prstGeom prst="rect">
              <a:avLst/>
            </a:prstGeom>
          </p:spPr>
        </p:pic>
      </p:grpSp>
      <p:grpSp>
        <p:nvGrpSpPr>
          <p:cNvPr id="6" name="Gruppieren 5">
            <a:extLst>
              <a:ext uri="{FF2B5EF4-FFF2-40B4-BE49-F238E27FC236}">
                <a16:creationId xmlns:a16="http://schemas.microsoft.com/office/drawing/2014/main" id="{AD3188BB-7C32-569C-C9C6-C82A564D4270}"/>
              </a:ext>
            </a:extLst>
          </p:cNvPr>
          <p:cNvGrpSpPr/>
          <p:nvPr/>
        </p:nvGrpSpPr>
        <p:grpSpPr>
          <a:xfrm>
            <a:off x="6588000" y="4032000"/>
            <a:ext cx="5112000" cy="4140000"/>
            <a:chOff x="6588000" y="4572000"/>
            <a:chExt cx="5112000" cy="4140000"/>
          </a:xfrm>
        </p:grpSpPr>
        <p:sp>
          <p:nvSpPr>
            <p:cNvPr id="40" name="Textfeld 39">
              <a:extLst>
                <a:ext uri="{FF2B5EF4-FFF2-40B4-BE49-F238E27FC236}">
                  <a16:creationId xmlns:a16="http://schemas.microsoft.com/office/drawing/2014/main" id="{01E089FF-B318-83C1-019B-ED307CB2F093}"/>
                </a:ext>
              </a:extLst>
            </p:cNvPr>
            <p:cNvSpPr txBox="1"/>
            <p:nvPr/>
          </p:nvSpPr>
          <p:spPr>
            <a:xfrm>
              <a:off x="6624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it-IT" sz="2200" kern="1200">
                  <a:solidFill>
                    <a:prstClr val="black">
                      <a:hueOff val="0"/>
                      <a:satOff val="0"/>
                      <a:lumOff val="0"/>
                      <a:alphaOff val="0"/>
                    </a:prstClr>
                  </a:solidFill>
                  <a:latin typeface="Helvetica Neue" panose="020B0604020202020204" charset="0"/>
                  <a:ea typeface="+mn-ea"/>
                  <a:cs typeface="+mn-cs"/>
                </a:rPr>
                <a:t>Comprendere e gestire le interazioni e le conversazioni in</a:t>
              </a:r>
            </a:p>
            <a:p>
              <a:pPr marL="84138" lvl="1" indent="182563" algn="l" defTabSz="977900">
                <a:lnSpc>
                  <a:spcPct val="90000"/>
                </a:lnSpc>
                <a:spcBef>
                  <a:spcPct val="0"/>
                </a:spcBef>
                <a:spcAft>
                  <a:spcPct val="15000"/>
                </a:spcAft>
                <a:buChar char="•"/>
                <a:tabLst>
                  <a:tab pos="450850" algn="l"/>
                </a:tabLst>
              </a:pPr>
              <a:r>
                <a:rPr lang="it-IT" sz="2200" kern="1200">
                  <a:latin typeface="Helvetica Neue" panose="020B0604020202020204" charset="0"/>
                </a:rPr>
                <a:t> diversi contesti socio-culturali e</a:t>
              </a:r>
            </a:p>
            <a:p>
              <a:pPr marL="84138" lvl="1" indent="182563" algn="l" defTabSz="977900">
                <a:lnSpc>
                  <a:spcPct val="90000"/>
                </a:lnSpc>
                <a:spcBef>
                  <a:spcPct val="0"/>
                </a:spcBef>
                <a:spcAft>
                  <a:spcPct val="15000"/>
                </a:spcAft>
                <a:buChar char="•"/>
                <a:tabLst>
                  <a:tab pos="450850" algn="l"/>
                </a:tabLst>
              </a:pPr>
              <a:r>
                <a:rPr lang="it-IT" sz="2200" kern="1200">
                  <a:latin typeface="Helvetica Neue" panose="020B0604020202020204" charset="0"/>
                </a:rPr>
                <a:t> situazioni specifiche del dominio.</a:t>
              </a:r>
            </a:p>
            <a:p>
              <a:pPr marL="84138" lvl="1" algn="l" defTabSz="977900">
                <a:lnSpc>
                  <a:spcPct val="90000"/>
                </a:lnSpc>
                <a:spcBef>
                  <a:spcPct val="0"/>
                </a:spcBef>
                <a:spcAft>
                  <a:spcPct val="15000"/>
                </a:spcAft>
                <a:tabLst>
                  <a:tab pos="450850" algn="l"/>
                </a:tabLst>
              </a:pPr>
              <a:endParaRPr lang="it-IT" sz="2200" kern="1200">
                <a:latin typeface="Helvetica Neue" panose="020B0604020202020204" charset="0"/>
              </a:endParaRPr>
            </a:p>
          </p:txBody>
        </p:sp>
        <p:sp>
          <p:nvSpPr>
            <p:cNvPr id="31" name="Textfeld 30">
              <a:extLst>
                <a:ext uri="{FF2B5EF4-FFF2-40B4-BE49-F238E27FC236}">
                  <a16:creationId xmlns:a16="http://schemas.microsoft.com/office/drawing/2014/main" id="{73D79AB6-67FE-D96A-8F99-F411EC598528}"/>
                </a:ext>
              </a:extLst>
            </p:cNvPr>
            <p:cNvSpPr txBox="1"/>
            <p:nvPr/>
          </p:nvSpPr>
          <p:spPr>
            <a:xfrm>
              <a:off x="6588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pPr>
              <a:r>
                <a:rPr lang="it-IT" sz="2500" b="1" kern="1200">
                  <a:solidFill>
                    <a:schemeClr val="bg1"/>
                  </a:solidFill>
                  <a:latin typeface="Helvetica Neue" panose="020B0604020202020204" charset="0"/>
                </a:rPr>
                <a:t>Interazione </a:t>
              </a:r>
            </a:p>
          </p:txBody>
        </p:sp>
        <p:pic>
          <p:nvPicPr>
            <p:cNvPr id="12" name="Grafik 11" descr="Fahrrad mit Personen Silhouette">
              <a:extLst>
                <a:ext uri="{FF2B5EF4-FFF2-40B4-BE49-F238E27FC236}">
                  <a16:creationId xmlns:a16="http://schemas.microsoft.com/office/drawing/2014/main" id="{E66EAD21-76BD-32D3-9885-AE9AAFC8C06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35400" y="5112000"/>
              <a:ext cx="864000" cy="864000"/>
            </a:xfrm>
            <a:prstGeom prst="rect">
              <a:avLst/>
            </a:prstGeom>
          </p:spPr>
        </p:pic>
      </p:grpSp>
      <p:grpSp>
        <p:nvGrpSpPr>
          <p:cNvPr id="7" name="Gruppieren 6">
            <a:extLst>
              <a:ext uri="{FF2B5EF4-FFF2-40B4-BE49-F238E27FC236}">
                <a16:creationId xmlns:a16="http://schemas.microsoft.com/office/drawing/2014/main" id="{5521566A-2D0E-A346-DFAF-21AF449F7C55}"/>
              </a:ext>
            </a:extLst>
          </p:cNvPr>
          <p:cNvGrpSpPr/>
          <p:nvPr/>
        </p:nvGrpSpPr>
        <p:grpSpPr>
          <a:xfrm>
            <a:off x="11880000" y="4032000"/>
            <a:ext cx="5112000" cy="4140000"/>
            <a:chOff x="11880000" y="4572000"/>
            <a:chExt cx="5112000" cy="4140000"/>
          </a:xfrm>
        </p:grpSpPr>
        <p:sp>
          <p:nvSpPr>
            <p:cNvPr id="44" name="Textfeld 43">
              <a:extLst>
                <a:ext uri="{FF2B5EF4-FFF2-40B4-BE49-F238E27FC236}">
                  <a16:creationId xmlns:a16="http://schemas.microsoft.com/office/drawing/2014/main" id="{1F54100C-576D-91DB-9B96-3734E48F19B6}"/>
                </a:ext>
              </a:extLst>
            </p:cNvPr>
            <p:cNvSpPr txBox="1"/>
            <p:nvPr/>
          </p:nvSpPr>
          <p:spPr>
            <a:xfrm>
              <a:off x="11916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it-IT" sz="2200" kern="1200">
                  <a:latin typeface="Helvetica Neue" panose="020B0604020202020204" charset="0"/>
                </a:rPr>
                <a:t>Impegnarsi in conversazioni con</a:t>
              </a:r>
            </a:p>
            <a:p>
              <a:pPr marL="84138" lvl="1" indent="182563" algn="l" defTabSz="977900">
                <a:lnSpc>
                  <a:spcPct val="90000"/>
                </a:lnSpc>
                <a:spcBef>
                  <a:spcPct val="0"/>
                </a:spcBef>
                <a:spcAft>
                  <a:spcPct val="15000"/>
                </a:spcAft>
                <a:buChar char="•"/>
              </a:pPr>
              <a:r>
                <a:rPr lang="it-IT" sz="2200" kern="1200">
                  <a:latin typeface="Helvetica Neue" panose="020B0604020202020204" charset="0"/>
                </a:rPr>
                <a:t> fiducia</a:t>
              </a:r>
            </a:p>
            <a:p>
              <a:pPr marL="84138" lvl="1" indent="182563" algn="l" defTabSz="977900">
                <a:lnSpc>
                  <a:spcPct val="90000"/>
                </a:lnSpc>
                <a:spcBef>
                  <a:spcPct val="0"/>
                </a:spcBef>
                <a:spcAft>
                  <a:spcPct val="15000"/>
                </a:spcAft>
                <a:buChar char="•"/>
              </a:pPr>
              <a:r>
                <a:rPr lang="it-IT" sz="2200" kern="1200">
                  <a:latin typeface="Helvetica Neue" panose="020B0604020202020204" charset="0"/>
                </a:rPr>
                <a:t> assertività,</a:t>
              </a:r>
            </a:p>
            <a:p>
              <a:pPr marL="84138" lvl="1" indent="182563" algn="l" defTabSz="977900">
                <a:lnSpc>
                  <a:spcPct val="90000"/>
                </a:lnSpc>
                <a:spcBef>
                  <a:spcPct val="0"/>
                </a:spcBef>
                <a:spcAft>
                  <a:spcPct val="15000"/>
                </a:spcAft>
                <a:buChar char="•"/>
              </a:pPr>
              <a:r>
                <a:rPr lang="it-IT" sz="2200">
                  <a:latin typeface="Helvetica Neue" panose="020B0604020202020204" charset="0"/>
                </a:rPr>
                <a:t>c</a:t>
              </a:r>
              <a:r>
                <a:rPr lang="it-IT" sz="2200" kern="1200">
                  <a:latin typeface="Helvetica Neue" panose="020B0604020202020204" charset="0"/>
                </a:rPr>
                <a:t>hiarezza e</a:t>
              </a:r>
            </a:p>
            <a:p>
              <a:pPr marL="84138" lvl="1" indent="182563" algn="l" defTabSz="977900">
                <a:lnSpc>
                  <a:spcPct val="90000"/>
                </a:lnSpc>
                <a:spcBef>
                  <a:spcPct val="0"/>
                </a:spcBef>
                <a:spcAft>
                  <a:spcPct val="15000"/>
                </a:spcAft>
                <a:buChar char="•"/>
              </a:pPr>
              <a:r>
                <a:rPr lang="it-IT" sz="2200" kern="1200">
                  <a:latin typeface="Helvetica Neue" panose="020B0604020202020204" charset="0"/>
                </a:rPr>
                <a:t> reciprociità,</a:t>
              </a:r>
            </a:p>
            <a:p>
              <a:pPr marL="0" lvl="1" indent="0" algn="l" defTabSz="977900">
                <a:lnSpc>
                  <a:spcPct val="90000"/>
                </a:lnSpc>
                <a:spcBef>
                  <a:spcPct val="0"/>
                </a:spcBef>
                <a:spcAft>
                  <a:spcPct val="15000"/>
                </a:spcAft>
                <a:buFontTx/>
                <a:buNone/>
              </a:pPr>
              <a:r>
                <a:rPr lang="it-IT" sz="2200" kern="1200">
                  <a:latin typeface="Helvetica Neue" panose="020B0604020202020204" charset="0"/>
                </a:rPr>
                <a:t>sia in contesti personali che sociali.</a:t>
              </a:r>
            </a:p>
            <a:p>
              <a:pPr marL="0" lvl="1" indent="0" algn="l" defTabSz="977900">
                <a:lnSpc>
                  <a:spcPct val="90000"/>
                </a:lnSpc>
                <a:spcBef>
                  <a:spcPct val="0"/>
                </a:spcBef>
                <a:spcAft>
                  <a:spcPct val="15000"/>
                </a:spcAft>
                <a:buFontTx/>
                <a:buNone/>
              </a:pPr>
              <a:endParaRPr lang="it-IT" sz="2200" kern="1200">
                <a:latin typeface="Helvetica Neue" panose="020B0604020202020204" charset="0"/>
              </a:endParaRPr>
            </a:p>
          </p:txBody>
        </p:sp>
        <p:sp>
          <p:nvSpPr>
            <p:cNvPr id="34" name="Textfeld 33">
              <a:extLst>
                <a:ext uri="{FF2B5EF4-FFF2-40B4-BE49-F238E27FC236}">
                  <a16:creationId xmlns:a16="http://schemas.microsoft.com/office/drawing/2014/main" id="{D076EEC6-4848-A090-2D28-10CCBC423F1B}"/>
                </a:ext>
              </a:extLst>
            </p:cNvPr>
            <p:cNvSpPr txBox="1"/>
            <p:nvPr/>
          </p:nvSpPr>
          <p:spPr>
            <a:xfrm>
              <a:off x="11880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pPr>
              <a:r>
                <a:rPr lang="it-IT" sz="2500" b="1" kern="1200">
                  <a:solidFill>
                    <a:schemeClr val="bg1"/>
                  </a:solidFill>
                  <a:latin typeface="Helvetica Neue" panose="020B0604020202020204" charset="0"/>
                </a:rPr>
                <a:t>Ascoltare gli altri </a:t>
              </a:r>
            </a:p>
          </p:txBody>
        </p:sp>
        <p:pic>
          <p:nvPicPr>
            <p:cNvPr id="10" name="Grafik 9" descr="Ohr Silhouette">
              <a:extLst>
                <a:ext uri="{FF2B5EF4-FFF2-40B4-BE49-F238E27FC236}">
                  <a16:creationId xmlns:a16="http://schemas.microsoft.com/office/drawing/2014/main" id="{C3CA312F-59DB-7E4F-9609-9F45CDD086F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040000" y="5112000"/>
              <a:ext cx="828000" cy="828000"/>
            </a:xfrm>
            <a:prstGeom prst="rect">
              <a:avLst/>
            </a:prstGeom>
          </p:spPr>
        </p:pic>
      </p:grpSp>
      <p:sp>
        <p:nvSpPr>
          <p:cNvPr id="8" name="CuadroTexto 1">
            <a:extLst>
              <a:ext uri="{FF2B5EF4-FFF2-40B4-BE49-F238E27FC236}">
                <a16:creationId xmlns:a16="http://schemas.microsoft.com/office/drawing/2014/main" id="{D6A58900-D5C5-7221-7C4D-499315AB10C5}"/>
              </a:ext>
            </a:extLst>
          </p:cNvPr>
          <p:cNvSpPr txBox="1"/>
          <p:nvPr/>
        </p:nvSpPr>
        <p:spPr>
          <a:xfrm>
            <a:off x="1296000" y="1548000"/>
            <a:ext cx="15736800" cy="830997"/>
          </a:xfrm>
          <a:prstGeom prst="rect">
            <a:avLst/>
          </a:prstGeom>
          <a:noFill/>
        </p:spPr>
        <p:txBody>
          <a:bodyPr wrap="square" rtlCol="0">
            <a:spAutoFit/>
          </a:bodyPr>
          <a:lstStyle/>
          <a:p>
            <a:r>
              <a:rPr lang="it-IT"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11" name="CuadroTexto 2">
            <a:extLst>
              <a:ext uri="{FF2B5EF4-FFF2-40B4-BE49-F238E27FC236}">
                <a16:creationId xmlns:a16="http://schemas.microsoft.com/office/drawing/2014/main" id="{87989494-692E-A993-A3E1-BFEEA10F6E51}"/>
              </a:ext>
            </a:extLst>
          </p:cNvPr>
          <p:cNvSpPr txBox="1"/>
          <p:nvPr/>
        </p:nvSpPr>
        <p:spPr>
          <a:xfrm>
            <a:off x="1295400" y="2304000"/>
            <a:ext cx="10210800" cy="523220"/>
          </a:xfrm>
          <a:prstGeom prst="rect">
            <a:avLst/>
          </a:prstGeom>
          <a:noFill/>
        </p:spPr>
        <p:txBody>
          <a:bodyPr wrap="square" rtlCol="0">
            <a:spAutoFit/>
          </a:bodyPr>
          <a:lstStyle/>
          <a:p>
            <a:r>
              <a:rPr lang="it-IT"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Definizione e tecniche</a:t>
            </a:r>
          </a:p>
        </p:txBody>
      </p:sp>
      <p:sp>
        <p:nvSpPr>
          <p:cNvPr id="20" name="Rechteck: abgerundete Ecken 4">
            <a:extLst>
              <a:ext uri="{FF2B5EF4-FFF2-40B4-BE49-F238E27FC236}">
                <a16:creationId xmlns:a16="http://schemas.microsoft.com/office/drawing/2014/main" id="{0303FAA0-A7CA-B165-3BE1-2E9D4C17E0B8}"/>
              </a:ext>
            </a:extLst>
          </p:cNvPr>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it-IT" sz="2400" kern="1200">
                <a:latin typeface="Helvetica Neue" panose="020B0604020202020204" charset="0"/>
                <a:ea typeface="Microsoft Sans Serif" panose="020B0604020202020204" pitchFamily="34" charset="0"/>
                <a:cs typeface="Microsoft Sans Serif" panose="020B0604020202020204" pitchFamily="34" charset="0"/>
              </a:rPr>
              <a:t>Comunicazione generale</a:t>
            </a:r>
          </a:p>
        </p:txBody>
      </p:sp>
      <p:sp>
        <p:nvSpPr>
          <p:cNvPr id="21" name="Rechteck: abgerundete Ecken 4">
            <a:extLst>
              <a:ext uri="{FF2B5EF4-FFF2-40B4-BE49-F238E27FC236}">
                <a16:creationId xmlns:a16="http://schemas.microsoft.com/office/drawing/2014/main" id="{B2CB81CD-8DAE-3018-3962-BD5D8F1E37F7}"/>
              </a:ext>
            </a:extLst>
          </p:cNvPr>
          <p:cNvSpPr txBox="1"/>
          <p:nvPr/>
        </p:nvSpPr>
        <p:spPr>
          <a:xfrm>
            <a:off x="14707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it-IT" sz="2400" kern="120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Comunicazione nelle riunioni</a:t>
            </a:r>
          </a:p>
        </p:txBody>
      </p:sp>
      <p:sp>
        <p:nvSpPr>
          <p:cNvPr id="22" name="CuadroTexto 3">
            <a:extLst>
              <a:ext uri="{FF2B5EF4-FFF2-40B4-BE49-F238E27FC236}">
                <a16:creationId xmlns:a16="http://schemas.microsoft.com/office/drawing/2014/main" id="{8AD2FE5E-95A0-9820-3D22-74262487DA13}"/>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marL="0" marR="0" lvl="0" indent="0" algn="ctr" rtl="0">
              <a:spcBef>
                <a:spcPts val="0"/>
              </a:spcBef>
              <a:spcAft>
                <a:spcPts val="0"/>
              </a:spcAft>
              <a:buNone/>
            </a:pPr>
            <a:r>
              <a:rPr lang="it-IT"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Calibri"/>
              </a:rPr>
              <a:t>Distinguiamo tra:</a:t>
            </a:r>
          </a:p>
        </p:txBody>
      </p:sp>
    </p:spTree>
    <p:extLst>
      <p:ext uri="{BB962C8B-B14F-4D97-AF65-F5344CB8AC3E}">
        <p14:creationId xmlns:p14="http://schemas.microsoft.com/office/powerpoint/2010/main" val="35470292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elle 9">
            <a:extLst>
              <a:ext uri="{FF2B5EF4-FFF2-40B4-BE49-F238E27FC236}">
                <a16:creationId xmlns:a16="http://schemas.microsoft.com/office/drawing/2014/main" id="{C19F83C6-8CC6-2423-CF90-CEACF4B69E18}"/>
              </a:ext>
            </a:extLst>
          </p:cNvPr>
          <p:cNvGraphicFramePr>
            <a:graphicFrameLocks noGrp="1"/>
          </p:cNvGraphicFramePr>
          <p:nvPr>
            <p:extLst>
              <p:ext uri="{D42A27DB-BD31-4B8C-83A1-F6EECF244321}">
                <p14:modId xmlns:p14="http://schemas.microsoft.com/office/powerpoint/2010/main" val="3958510704"/>
              </p:ext>
            </p:extLst>
          </p:nvPr>
        </p:nvGraphicFramePr>
        <p:xfrm>
          <a:off x="9360000" y="4176000"/>
          <a:ext cx="7560000" cy="473184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78673024"/>
                    </a:ext>
                  </a:extLst>
                </a:gridCol>
                <a:gridCol w="6120000">
                  <a:extLst>
                    <a:ext uri="{9D8B030D-6E8A-4147-A177-3AD203B41FA5}">
                      <a16:colId xmlns:a16="http://schemas.microsoft.com/office/drawing/2014/main" val="2999859746"/>
                    </a:ext>
                  </a:extLst>
                </a:gridCol>
                <a:gridCol w="720000">
                  <a:extLst>
                    <a:ext uri="{9D8B030D-6E8A-4147-A177-3AD203B41FA5}">
                      <a16:colId xmlns:a16="http://schemas.microsoft.com/office/drawing/2014/main" val="1624694228"/>
                    </a:ext>
                  </a:extLst>
                </a:gridCol>
              </a:tblGrid>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Una trascrizione dei documenti sul contenuto, approfondimenti, decisioni e accordi deve essere scritta in seguito.</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342824610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Sono necessari canali aperti per la comunicazione con la direzione.</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89689072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Le regole per la documentazione sono necessarie.</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363421896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Gli incontri interdisciplinari sono molto utili per lo scambio e lo sviluppo di idee.</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4214203406"/>
                  </a:ext>
                </a:extLst>
              </a:tr>
            </a:tbl>
          </a:graphicData>
        </a:graphic>
      </p:graphicFrame>
      <p:graphicFrame>
        <p:nvGraphicFramePr>
          <p:cNvPr id="8" name="Tabelle 9">
            <a:extLst>
              <a:ext uri="{FF2B5EF4-FFF2-40B4-BE49-F238E27FC236}">
                <a16:creationId xmlns:a16="http://schemas.microsoft.com/office/drawing/2014/main" id="{06810F63-2181-D41F-37CE-239DD78F45BE}"/>
              </a:ext>
            </a:extLst>
          </p:cNvPr>
          <p:cNvGraphicFramePr>
            <a:graphicFrameLocks noGrp="1"/>
          </p:cNvGraphicFramePr>
          <p:nvPr>
            <p:extLst>
              <p:ext uri="{D42A27DB-BD31-4B8C-83A1-F6EECF244321}">
                <p14:modId xmlns:p14="http://schemas.microsoft.com/office/powerpoint/2010/main" val="1464760817"/>
              </p:ext>
            </p:extLst>
          </p:nvPr>
        </p:nvGraphicFramePr>
        <p:xfrm>
          <a:off x="1296000" y="4392000"/>
          <a:ext cx="7560000" cy="436608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78673024"/>
                    </a:ext>
                  </a:extLst>
                </a:gridCol>
                <a:gridCol w="6120000">
                  <a:extLst>
                    <a:ext uri="{9D8B030D-6E8A-4147-A177-3AD203B41FA5}">
                      <a16:colId xmlns:a16="http://schemas.microsoft.com/office/drawing/2014/main" val="2999859746"/>
                    </a:ext>
                  </a:extLst>
                </a:gridCol>
                <a:gridCol w="720000">
                  <a:extLst>
                    <a:ext uri="{9D8B030D-6E8A-4147-A177-3AD203B41FA5}">
                      <a16:colId xmlns:a16="http://schemas.microsoft.com/office/drawing/2014/main" val="1624694228"/>
                    </a:ext>
                  </a:extLst>
                </a:gridCol>
              </a:tblGrid>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L'obiettivo dell'incontro deve essere comunicato prima; Nessuna riunione senza ordine del giorno</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t>
                      </a:r>
                      <a:endParaRPr lang="de-DE" sz="2400" dirty="0">
                        <a:latin typeface="Helvetica Neue" panose="020B060402020202020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algn="ct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77995006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Se qualcuno parla, gli altri ascoltano.</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267042839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Tutti possono dire qualcosa, ma non devono necessariamente farlo.</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18366964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it-IT"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Le regole di feedback devono essere osservate.</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2326760613"/>
                  </a:ext>
                </a:extLst>
              </a:tr>
            </a:tbl>
          </a:graphicData>
        </a:graphic>
      </p:graphicFrame>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773400" cy="830997"/>
          </a:xfrm>
          <a:prstGeom prst="rect">
            <a:avLst/>
          </a:prstGeom>
          <a:noFill/>
        </p:spPr>
        <p:txBody>
          <a:bodyPr wrap="square" rtlCol="0">
            <a:spAutoFit/>
          </a:bodyPr>
          <a:lstStyle/>
          <a:p>
            <a:pPr marL="0" marR="0" lvl="0" indent="0" algn="l" rtl="0">
              <a:spcBef>
                <a:spcPts val="0"/>
              </a:spcBef>
              <a:spcAft>
                <a:spcPts val="0"/>
              </a:spcAft>
              <a:buNone/>
            </a:pPr>
            <a:r>
              <a:rPr lang="it-IT" sz="2400" b="1">
                <a:latin typeface="Helvetica Neue" panose="020B0604020202020204" charset="0"/>
                <a:ea typeface="Microsoft Sans Serif" panose="020B0604020202020204" pitchFamily="34" charset="0"/>
                <a:cs typeface="Microsoft Sans Serif" panose="020B0604020202020204" pitchFamily="34" charset="0"/>
                <a:sym typeface="Calibri"/>
              </a:rPr>
              <a:t>Criteri per una buona comunicazione/tecniche nelle riunioni</a:t>
            </a:r>
          </a:p>
          <a:p>
            <a:pPr marL="0" marR="0" lvl="0" indent="0" algn="l" rtl="0">
              <a:spcBef>
                <a:spcPts val="0"/>
              </a:spcBef>
              <a:spcAft>
                <a:spcPts val="0"/>
              </a:spcAft>
              <a:buNone/>
            </a:pPr>
            <a:endParaRPr lang="it-IT" sz="2400" b="1">
              <a:latin typeface="Helvetica Neue" panose="020B0604020202020204" charset="0"/>
              <a:ea typeface="Microsoft Sans Serif" panose="020B0604020202020204" pitchFamily="34" charset="0"/>
              <a:cs typeface="Microsoft Sans Serif" panose="020B0604020202020204" pitchFamily="34" charset="0"/>
              <a:sym typeface="Calibri"/>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10</a:t>
            </a:r>
          </a:p>
        </p:txBody>
      </p:sp>
      <p:pic>
        <p:nvPicPr>
          <p:cNvPr id="13" name="Grafik 12" descr="Prüfliste Silhouette">
            <a:extLst>
              <a:ext uri="{FF2B5EF4-FFF2-40B4-BE49-F238E27FC236}">
                <a16:creationId xmlns:a16="http://schemas.microsoft.com/office/drawing/2014/main" id="{7224C769-5D13-2FCF-1675-7029583A19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2000" y="4788000"/>
            <a:ext cx="648000" cy="648000"/>
          </a:xfrm>
          <a:prstGeom prst="rect">
            <a:avLst/>
          </a:prstGeom>
        </p:spPr>
      </p:pic>
      <p:pic>
        <p:nvPicPr>
          <p:cNvPr id="15" name="Grafik 14" descr="Ohr Silhouette">
            <a:extLst>
              <a:ext uri="{FF2B5EF4-FFF2-40B4-BE49-F238E27FC236}">
                <a16:creationId xmlns:a16="http://schemas.microsoft.com/office/drawing/2014/main" id="{6D6953CA-3C4E-66C0-1D40-1984781CA8D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96000" y="5904000"/>
            <a:ext cx="648000" cy="648000"/>
          </a:xfrm>
          <a:prstGeom prst="rect">
            <a:avLst/>
          </a:prstGeom>
        </p:spPr>
      </p:pic>
      <p:pic>
        <p:nvPicPr>
          <p:cNvPr id="17" name="Grafik 16" descr="Chat Silhouette">
            <a:extLst>
              <a:ext uri="{FF2B5EF4-FFF2-40B4-BE49-F238E27FC236}">
                <a16:creationId xmlns:a16="http://schemas.microsoft.com/office/drawing/2014/main" id="{2E9A38DE-EB63-1B04-C990-4B63652BDB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32000" y="6840000"/>
            <a:ext cx="612000" cy="612000"/>
          </a:xfrm>
          <a:prstGeom prst="rect">
            <a:avLst/>
          </a:prstGeom>
        </p:spPr>
      </p:pic>
      <p:pic>
        <p:nvPicPr>
          <p:cNvPr id="19" name="Grafik 18" descr="Übertragen Silhouette">
            <a:extLst>
              <a:ext uri="{FF2B5EF4-FFF2-40B4-BE49-F238E27FC236}">
                <a16:creationId xmlns:a16="http://schemas.microsoft.com/office/drawing/2014/main" id="{0812022C-74C9-2131-E735-F61AD585179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0000" y="7920000"/>
            <a:ext cx="432000" cy="432000"/>
          </a:xfrm>
          <a:prstGeom prst="rect">
            <a:avLst/>
          </a:prstGeom>
        </p:spPr>
      </p:pic>
      <p:pic>
        <p:nvPicPr>
          <p:cNvPr id="21" name="Grafik 20" descr="Liste Silhouette">
            <a:extLst>
              <a:ext uri="{FF2B5EF4-FFF2-40B4-BE49-F238E27FC236}">
                <a16:creationId xmlns:a16="http://schemas.microsoft.com/office/drawing/2014/main" id="{43CF18EA-9A42-B3A1-6327-1298AACD82A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96000" y="4608000"/>
            <a:ext cx="648000" cy="648000"/>
          </a:xfrm>
          <a:prstGeom prst="rect">
            <a:avLst/>
          </a:prstGeom>
        </p:spPr>
      </p:pic>
      <p:pic>
        <p:nvPicPr>
          <p:cNvPr id="23" name="Grafik 22" descr="Eingabe Silhouette">
            <a:extLst>
              <a:ext uri="{FF2B5EF4-FFF2-40B4-BE49-F238E27FC236}">
                <a16:creationId xmlns:a16="http://schemas.microsoft.com/office/drawing/2014/main" id="{2F95743D-D615-43F6-DD8D-1291AC51EB5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396000" y="5832000"/>
            <a:ext cx="648000" cy="648000"/>
          </a:xfrm>
          <a:prstGeom prst="rect">
            <a:avLst/>
          </a:prstGeom>
        </p:spPr>
      </p:pic>
      <p:pic>
        <p:nvPicPr>
          <p:cNvPr id="26" name="Grafik 25" descr="Ordnersuche Silhouette">
            <a:extLst>
              <a:ext uri="{FF2B5EF4-FFF2-40B4-BE49-F238E27FC236}">
                <a16:creationId xmlns:a16="http://schemas.microsoft.com/office/drawing/2014/main" id="{A6CF033D-68A2-4ACA-B375-17A093A6990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396000" y="6768000"/>
            <a:ext cx="648000" cy="648000"/>
          </a:xfrm>
          <a:prstGeom prst="rect">
            <a:avLst/>
          </a:prstGeom>
        </p:spPr>
      </p:pic>
      <p:pic>
        <p:nvPicPr>
          <p:cNvPr id="28" name="Grafik 27" descr="Kundenbewertung Silhouette">
            <a:extLst>
              <a:ext uri="{FF2B5EF4-FFF2-40B4-BE49-F238E27FC236}">
                <a16:creationId xmlns:a16="http://schemas.microsoft.com/office/drawing/2014/main" id="{EA84B4B9-F424-CFC1-790D-5355BFB65CA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396000" y="7668000"/>
            <a:ext cx="648000" cy="648000"/>
          </a:xfrm>
          <a:prstGeom prst="rect">
            <a:avLst/>
          </a:prstGeom>
        </p:spPr>
      </p:pic>
      <p:grpSp>
        <p:nvGrpSpPr>
          <p:cNvPr id="24" name="Gruppieren 23">
            <a:extLst>
              <a:ext uri="{FF2B5EF4-FFF2-40B4-BE49-F238E27FC236}">
                <a16:creationId xmlns:a16="http://schemas.microsoft.com/office/drawing/2014/main" id="{AE2F3A73-956A-3ABD-F747-DBA96CB687C1}"/>
              </a:ext>
            </a:extLst>
          </p:cNvPr>
          <p:cNvGrpSpPr/>
          <p:nvPr/>
        </p:nvGrpSpPr>
        <p:grpSpPr>
          <a:xfrm>
            <a:off x="8189116" y="3960000"/>
            <a:ext cx="1248959" cy="1072825"/>
            <a:chOff x="8214478" y="4509797"/>
            <a:chExt cx="1248959" cy="1072825"/>
          </a:xfrm>
        </p:grpSpPr>
        <p:sp>
          <p:nvSpPr>
            <p:cNvPr id="16" name="Textfeld 15">
              <a:extLst>
                <a:ext uri="{FF2B5EF4-FFF2-40B4-BE49-F238E27FC236}">
                  <a16:creationId xmlns:a16="http://schemas.microsoft.com/office/drawing/2014/main" id="{D8095DBA-42BF-929D-C9AF-14322806D62D}"/>
                </a:ext>
              </a:extLst>
            </p:cNvPr>
            <p:cNvSpPr txBox="1"/>
            <p:nvPr/>
          </p:nvSpPr>
          <p:spPr>
            <a:xfrm>
              <a:off x="8214478" y="4874736"/>
              <a:ext cx="641522" cy="707886"/>
            </a:xfrm>
            <a:prstGeom prst="rect">
              <a:avLst/>
            </a:prstGeom>
            <a:noFill/>
          </p:spPr>
          <p:txBody>
            <a:bodyPr wrap="square" rtlCol="0">
              <a:spAutoFit/>
            </a:bodyPr>
            <a:lstStyle/>
            <a:p>
              <a:r>
                <a:rPr lang="en-US" sz="4000" dirty="0">
                  <a:solidFill>
                    <a:schemeClr val="bg1">
                      <a:lumMod val="50000"/>
                    </a:schemeClr>
                  </a:solidFill>
                  <a:latin typeface="Helvetica Neue" panose="020B0604020202020204" charset="0"/>
                  <a:sym typeface="Wingdings 2" panose="05020102010507070707" pitchFamily="18" charset="2"/>
                </a:rPr>
                <a:t></a:t>
              </a:r>
              <a:endParaRPr lang="en-US" sz="4000" dirty="0">
                <a:solidFill>
                  <a:schemeClr val="bg1">
                    <a:lumMod val="50000"/>
                  </a:schemeClr>
                </a:solidFill>
                <a:latin typeface="Helvetica Neue" panose="020B0604020202020204" charset="0"/>
              </a:endParaRPr>
            </a:p>
          </p:txBody>
        </p:sp>
        <p:pic>
          <p:nvPicPr>
            <p:cNvPr id="20" name="Grafik 19" descr="Bleistift mit einfarbiger Füllung">
              <a:extLst>
                <a:ext uri="{FF2B5EF4-FFF2-40B4-BE49-F238E27FC236}">
                  <a16:creationId xmlns:a16="http://schemas.microsoft.com/office/drawing/2014/main" id="{9AB15B4A-B525-CEA5-544E-DA579E8BADE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549037" y="4509797"/>
              <a:ext cx="914400" cy="914400"/>
            </a:xfrm>
            <a:prstGeom prst="rect">
              <a:avLst/>
            </a:prstGeom>
          </p:spPr>
        </p:pic>
      </p:grpSp>
      <p:sp>
        <p:nvSpPr>
          <p:cNvPr id="3" name="CuadroTexto 1">
            <a:extLst>
              <a:ext uri="{FF2B5EF4-FFF2-40B4-BE49-F238E27FC236}">
                <a16:creationId xmlns:a16="http://schemas.microsoft.com/office/drawing/2014/main" id="{49DB9E40-3F49-A075-8954-8554EEFD8E87}"/>
              </a:ext>
            </a:extLst>
          </p:cNvPr>
          <p:cNvSpPr txBox="1"/>
          <p:nvPr/>
        </p:nvSpPr>
        <p:spPr>
          <a:xfrm>
            <a:off x="1296000" y="1548000"/>
            <a:ext cx="15736800" cy="830997"/>
          </a:xfrm>
          <a:prstGeom prst="rect">
            <a:avLst/>
          </a:prstGeom>
          <a:noFill/>
        </p:spPr>
        <p:txBody>
          <a:bodyPr wrap="square" rtlCol="0">
            <a:spAutoFit/>
          </a:bodyPr>
          <a:lstStyle/>
          <a:p>
            <a:r>
              <a:rPr lang="it-IT"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6" name="CuadroTexto 2">
            <a:extLst>
              <a:ext uri="{FF2B5EF4-FFF2-40B4-BE49-F238E27FC236}">
                <a16:creationId xmlns:a16="http://schemas.microsoft.com/office/drawing/2014/main" id="{593307CC-3B57-BD15-ADEA-1793EE12FACB}"/>
              </a:ext>
            </a:extLst>
          </p:cNvPr>
          <p:cNvSpPr txBox="1"/>
          <p:nvPr/>
        </p:nvSpPr>
        <p:spPr>
          <a:xfrm>
            <a:off x="1295400" y="2304000"/>
            <a:ext cx="10210800" cy="523220"/>
          </a:xfrm>
          <a:prstGeom prst="rect">
            <a:avLst/>
          </a:prstGeom>
          <a:noFill/>
        </p:spPr>
        <p:txBody>
          <a:bodyPr wrap="square" rtlCol="0">
            <a:spAutoFit/>
          </a:bodyPr>
          <a:lstStyle/>
          <a:p>
            <a:r>
              <a:rPr lang="it-IT"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Definizione e tecniche</a:t>
            </a:r>
          </a:p>
        </p:txBody>
      </p:sp>
      <p:sp>
        <p:nvSpPr>
          <p:cNvPr id="14" name="CuadroTexto 3">
            <a:extLst>
              <a:ext uri="{FF2B5EF4-FFF2-40B4-BE49-F238E27FC236}">
                <a16:creationId xmlns:a16="http://schemas.microsoft.com/office/drawing/2014/main" id="{35AA4AC1-9CF8-B6CC-036C-FF21E31633D4}"/>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marL="0" marR="0" lvl="0" indent="0" algn="ctr" rtl="0">
              <a:spcBef>
                <a:spcPts val="0"/>
              </a:spcBef>
              <a:spcAft>
                <a:spcPts val="0"/>
              </a:spcAft>
              <a:buNone/>
            </a:pPr>
            <a:r>
              <a:rPr lang="it-IT" sz="2400" b="1">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Calibri"/>
              </a:rPr>
              <a:t>Distinguiamo tra:</a:t>
            </a:r>
          </a:p>
        </p:txBody>
      </p:sp>
      <p:sp>
        <p:nvSpPr>
          <p:cNvPr id="18" name="Rechteck: abgerundete Ecken 4">
            <a:extLst>
              <a:ext uri="{FF2B5EF4-FFF2-40B4-BE49-F238E27FC236}">
                <a16:creationId xmlns:a16="http://schemas.microsoft.com/office/drawing/2014/main" id="{FB4F1CDA-A4FD-5730-3FF7-DF68AE1A2C1D}"/>
              </a:ext>
            </a:extLst>
          </p:cNvPr>
          <p:cNvSpPr txBox="1"/>
          <p:nvPr/>
        </p:nvSpPr>
        <p:spPr>
          <a:xfrm>
            <a:off x="14707929" y="738300"/>
            <a:ext cx="2304000" cy="900000"/>
          </a:xfrm>
          <a:prstGeom prst="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it-IT" sz="2400" kern="120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Comunicazione nelle riunioni</a:t>
            </a:r>
          </a:p>
        </p:txBody>
      </p:sp>
      <p:sp>
        <p:nvSpPr>
          <p:cNvPr id="25" name="Rechteck: abgerundete Ecken 4">
            <a:extLst>
              <a:ext uri="{FF2B5EF4-FFF2-40B4-BE49-F238E27FC236}">
                <a16:creationId xmlns:a16="http://schemas.microsoft.com/office/drawing/2014/main" id="{8A02CFD4-EE2E-478E-6BAB-5BED3C28957E}"/>
              </a:ext>
            </a:extLst>
          </p:cNvPr>
          <p:cNvSpPr txBox="1"/>
          <p:nvPr/>
        </p:nvSpPr>
        <p:spPr>
          <a:xfrm>
            <a:off x="12331929" y="723900"/>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it-IT" sz="2400" kern="1200">
                <a:latin typeface="Helvetica Neue" panose="020B0604020202020204" charset="0"/>
                <a:ea typeface="Microsoft Sans Serif" panose="020B0604020202020204" pitchFamily="34" charset="0"/>
                <a:cs typeface="Microsoft Sans Serif" panose="020B0604020202020204" pitchFamily="34" charset="0"/>
              </a:rPr>
              <a:t>Comunicazion</a:t>
            </a:r>
            <a:r>
              <a:rPr lang="it-IT" sz="2400">
                <a:latin typeface="Helvetica Neue" panose="020B0604020202020204" charset="0"/>
                <a:ea typeface="Microsoft Sans Serif" panose="020B0604020202020204" pitchFamily="34" charset="0"/>
                <a:cs typeface="Microsoft Sans Serif" panose="020B0604020202020204" pitchFamily="34" charset="0"/>
              </a:rPr>
              <a:t>e generale</a:t>
            </a:r>
            <a:endParaRPr lang="it-IT" sz="2400" kern="120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304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4BA3E0A-C39D-118B-64FB-9F3BC67CDD67}"/>
              </a:ext>
            </a:extLst>
          </p:cNvPr>
          <p:cNvPicPr>
            <a:picLocks noChangeAspect="1"/>
          </p:cNvPicPr>
          <p:nvPr/>
        </p:nvPicPr>
        <p:blipFill>
          <a:blip r:embed="rId2"/>
          <a:stretch>
            <a:fillRect/>
          </a:stretch>
        </p:blipFill>
        <p:spPr>
          <a:xfrm>
            <a:off x="1815405" y="6235496"/>
            <a:ext cx="2433562" cy="1881540"/>
          </a:xfrm>
          <a:prstGeom prst="rect">
            <a:avLst/>
          </a:prstGeom>
        </p:spPr>
      </p:pic>
      <p:pic>
        <p:nvPicPr>
          <p:cNvPr id="8" name="Grafik 7" descr="Wolken-Gedankenblase">
            <a:extLst>
              <a:ext uri="{FF2B5EF4-FFF2-40B4-BE49-F238E27FC236}">
                <a16:creationId xmlns:a16="http://schemas.microsoft.com/office/drawing/2014/main" id="{7B0FEC59-3778-B370-6A84-1A92B43BD484}"/>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3697800" y="3274139"/>
            <a:ext cx="13335000" cy="5464861"/>
          </a:xfrm>
          <a:prstGeom prst="rect">
            <a:avLst/>
          </a:prstGeom>
        </p:spPr>
      </p:pic>
      <p:pic>
        <p:nvPicPr>
          <p:cNvPr id="9" name="Grafik 8" descr="Unterschrift Silhouette">
            <a:extLst>
              <a:ext uri="{FF2B5EF4-FFF2-40B4-BE49-F238E27FC236}">
                <a16:creationId xmlns:a16="http://schemas.microsoft.com/office/drawing/2014/main" id="{AE422221-7185-90F4-3FDB-BC2FFC8E131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584401" y="3084978"/>
            <a:ext cx="1481792" cy="1450109"/>
          </a:xfrm>
          <a:prstGeom prst="rect">
            <a:avLst/>
          </a:prstGeom>
        </p:spPr>
      </p:pic>
      <p:sp>
        <p:nvSpPr>
          <p:cNvPr id="10" name="Google Shape;185;p23">
            <a:extLst>
              <a:ext uri="{FF2B5EF4-FFF2-40B4-BE49-F238E27FC236}">
                <a16:creationId xmlns:a16="http://schemas.microsoft.com/office/drawing/2014/main" id="{DE3BFB2A-7F69-2134-56C4-A15343245A1A}"/>
              </a:ext>
            </a:extLst>
          </p:cNvPr>
          <p:cNvSpPr txBox="1"/>
          <p:nvPr/>
        </p:nvSpPr>
        <p:spPr>
          <a:xfrm>
            <a:off x="4440800" y="3832461"/>
            <a:ext cx="11400015" cy="993240"/>
          </a:xfrm>
          <a:prstGeom prst="rect">
            <a:avLst/>
          </a:prstGeom>
          <a:noFill/>
          <a:ln>
            <a:noFill/>
          </a:ln>
        </p:spPr>
        <p:txBody>
          <a:bodyPr spcFirstLastPara="1" wrap="square" lIns="91425" tIns="45700" rIns="91425" bIns="45700" anchor="t" anchorCtr="0">
            <a:noAutofit/>
          </a:bodyPr>
          <a:lstStyle/>
          <a:p>
            <a:pPr lvl="0" algn="ctr"/>
            <a:r>
              <a:rPr lang="it-IT" sz="2400" b="1">
                <a:solidFill>
                  <a:schemeClr val="tx1"/>
                </a:solidFill>
                <a:latin typeface="Helvetica Neue" panose="020B0604020202020204" charset="0"/>
                <a:ea typeface="Helvetica Neue"/>
                <a:cs typeface="Helvetica Neue"/>
                <a:sym typeface="Helvetica Neue"/>
              </a:rPr>
              <a:t>Task: </a:t>
            </a:r>
          </a:p>
          <a:p>
            <a:pPr lvl="0" algn="ctr"/>
            <a:r>
              <a:rPr lang="it-IT" sz="2400" b="1">
                <a:solidFill>
                  <a:schemeClr val="tx1"/>
                </a:solidFill>
                <a:latin typeface="Helvetica Neue" panose="020B0604020202020204" charset="0"/>
                <a:ea typeface="Helvetica Neue"/>
                <a:cs typeface="Helvetica Neue"/>
                <a:sym typeface="Helvetica Neue"/>
              </a:rPr>
              <a:t>Trasferimento alla tua azienda</a:t>
            </a:r>
          </a:p>
        </p:txBody>
      </p:sp>
      <p:sp>
        <p:nvSpPr>
          <p:cNvPr id="11" name="Google Shape;185;p23">
            <a:extLst>
              <a:ext uri="{FF2B5EF4-FFF2-40B4-BE49-F238E27FC236}">
                <a16:creationId xmlns:a16="http://schemas.microsoft.com/office/drawing/2014/main" id="{8B0F5D73-A870-29A5-0646-4D9C8F90190F}"/>
              </a:ext>
            </a:extLst>
          </p:cNvPr>
          <p:cNvSpPr txBox="1"/>
          <p:nvPr/>
        </p:nvSpPr>
        <p:spPr>
          <a:xfrm>
            <a:off x="5275562" y="4695502"/>
            <a:ext cx="10530840" cy="2410220"/>
          </a:xfrm>
          <a:prstGeom prst="rect">
            <a:avLst/>
          </a:prstGeom>
          <a:noFill/>
          <a:ln>
            <a:noFill/>
          </a:ln>
        </p:spPr>
        <p:txBody>
          <a:bodyPr spcFirstLastPara="1" wrap="square" lIns="91425" tIns="45700" rIns="91425" bIns="45700" anchor="t" anchorCtr="0">
            <a:noAutofit/>
          </a:bodyPr>
          <a:lstStyle/>
          <a:p>
            <a:pPr marL="342900" lvl="0" indent="-342900">
              <a:spcAft>
                <a:spcPts val="1200"/>
              </a:spcAft>
              <a:buFont typeface="Wingdings" panose="05000000000000000000" pitchFamily="2" charset="2"/>
              <a:buChar char="Ø"/>
            </a:pPr>
            <a:r>
              <a:rPr lang="it-IT" sz="2400">
                <a:solidFill>
                  <a:schemeClr val="tx1"/>
                </a:solidFill>
                <a:latin typeface="Helvetica Neue" panose="020B0604020202020204" charset="0"/>
                <a:ea typeface="Helvetica Neue"/>
                <a:cs typeface="Helvetica Neue"/>
                <a:sym typeface="Helvetica Neue"/>
              </a:rPr>
              <a:t>Come descriveresti la comunicazione nella tua azienda? </a:t>
            </a:r>
          </a:p>
          <a:p>
            <a:pPr marL="342900" lvl="0" indent="-342900">
              <a:spcAft>
                <a:spcPts val="1200"/>
              </a:spcAft>
              <a:buFont typeface="Wingdings" panose="05000000000000000000" pitchFamily="2" charset="2"/>
              <a:buChar char="Ø"/>
            </a:pPr>
            <a:r>
              <a:rPr lang="it-IT" sz="2400">
                <a:solidFill>
                  <a:schemeClr val="tx1"/>
                </a:solidFill>
                <a:latin typeface="Helvetica Neue" panose="020B0604020202020204" charset="0"/>
                <a:ea typeface="Helvetica Neue"/>
                <a:cs typeface="Helvetica Neue"/>
                <a:sym typeface="Helvetica Neue"/>
              </a:rPr>
              <a:t>Cosa sta andando bene? </a:t>
            </a:r>
          </a:p>
          <a:p>
            <a:pPr marL="342900" lvl="0" indent="-342900">
              <a:spcAft>
                <a:spcPts val="1200"/>
              </a:spcAft>
              <a:buFont typeface="Wingdings" panose="05000000000000000000" pitchFamily="2" charset="2"/>
              <a:buChar char="Ø"/>
            </a:pPr>
            <a:r>
              <a:rPr lang="it-IT" sz="2400">
                <a:solidFill>
                  <a:schemeClr val="tx1"/>
                </a:solidFill>
                <a:latin typeface="Helvetica Neue" panose="020B0604020202020204" charset="0"/>
                <a:ea typeface="Helvetica Neue"/>
                <a:cs typeface="Helvetica Neue"/>
                <a:sym typeface="Helvetica Neue"/>
              </a:rPr>
              <a:t>Cosa sta andando storto?/Cosa potrebbe essere migliore? </a:t>
            </a:r>
          </a:p>
          <a:p>
            <a:pPr marL="342900" lvl="0" indent="-342900">
              <a:spcAft>
                <a:spcPts val="1200"/>
              </a:spcAft>
              <a:buFont typeface="Wingdings" panose="05000000000000000000" pitchFamily="2" charset="2"/>
              <a:buChar char="Ø"/>
            </a:pPr>
            <a:r>
              <a:rPr lang="it-IT" sz="2400">
                <a:solidFill>
                  <a:schemeClr val="tx1"/>
                </a:solidFill>
                <a:latin typeface="Helvetica Neue" panose="020B0604020202020204" charset="0"/>
                <a:ea typeface="Helvetica Neue"/>
                <a:cs typeface="Helvetica Neue"/>
                <a:sym typeface="Helvetica Neue"/>
              </a:rPr>
              <a:t>Cosa potrebbe essere migliorato? </a:t>
            </a:r>
          </a:p>
          <a:p>
            <a:pPr marL="342900" lvl="0" indent="-342900">
              <a:spcAft>
                <a:spcPts val="1200"/>
              </a:spcAft>
              <a:buFont typeface="Wingdings" panose="05000000000000000000" pitchFamily="2" charset="2"/>
              <a:buChar char="Ø"/>
            </a:pPr>
            <a:r>
              <a:rPr lang="it-IT" sz="2400">
                <a:solidFill>
                  <a:schemeClr val="tx1"/>
                </a:solidFill>
                <a:latin typeface="Helvetica Neue" panose="020B0604020202020204" charset="0"/>
                <a:ea typeface="Helvetica Neue"/>
                <a:cs typeface="Helvetica Neue"/>
                <a:sym typeface="Helvetica Neue"/>
              </a:rPr>
              <a:t>Come potrei migliorarlo? Quali risorse sono necessarie, chi deve essere coinvolto?  </a:t>
            </a:r>
          </a:p>
          <a:p>
            <a:pPr marL="342900" lvl="0" indent="-342900">
              <a:spcAft>
                <a:spcPts val="1200"/>
              </a:spcAft>
              <a:buFont typeface="Wingdings" panose="05000000000000000000" pitchFamily="2" charset="2"/>
              <a:buChar char="Ø"/>
            </a:pPr>
            <a:r>
              <a:rPr lang="it-IT" sz="2400">
                <a:solidFill>
                  <a:schemeClr val="tx1"/>
                </a:solidFill>
                <a:latin typeface="Helvetica Neue" panose="020B0604020202020204" charset="0"/>
                <a:ea typeface="Helvetica Neue"/>
                <a:cs typeface="Helvetica Neue"/>
                <a:sym typeface="Helvetica Neue"/>
              </a:rPr>
              <a:t>Cosa deve essere migliorato dagli altri?</a:t>
            </a:r>
            <a:endParaRPr lang="it-IT" sz="2400" b="1">
              <a:solidFill>
                <a:schemeClr val="tx1"/>
              </a:solidFill>
              <a:latin typeface="Helvetica Neue" panose="020B0604020202020204" charset="0"/>
              <a:ea typeface="Helvetica Neue"/>
              <a:cs typeface="Helvetica Neue"/>
              <a:sym typeface="Helvetica Neue"/>
            </a:endParaRPr>
          </a:p>
        </p:txBody>
      </p:sp>
      <p:sp>
        <p:nvSpPr>
          <p:cNvPr id="4" name="Rectangle 1">
            <a:extLst>
              <a:ext uri="{FF2B5EF4-FFF2-40B4-BE49-F238E27FC236}">
                <a16:creationId xmlns:a16="http://schemas.microsoft.com/office/drawing/2014/main" id="{3854FE29-59DD-C480-A1BE-29D7BDB1E0A4}"/>
              </a:ext>
            </a:extLst>
          </p:cNvPr>
          <p:cNvSpPr>
            <a:spLocks noChangeArrowheads="1"/>
          </p:cNvSpPr>
          <p:nvPr/>
        </p:nvSpPr>
        <p:spPr bwMode="auto">
          <a:xfrm>
            <a:off x="0" y="0"/>
            <a:ext cx="1828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D70B96E6-A078-BD8F-B1A7-3598A351025A}"/>
              </a:ext>
            </a:extLst>
          </p:cNvPr>
          <p:cNvSpPr>
            <a:spLocks noChangeArrowheads="1"/>
          </p:cNvSpPr>
          <p:nvPr/>
        </p:nvSpPr>
        <p:spPr bwMode="auto">
          <a:xfrm>
            <a:off x="152400" y="152400"/>
            <a:ext cx="1828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6" name="CuadroTexto 1">
            <a:extLst>
              <a:ext uri="{FF2B5EF4-FFF2-40B4-BE49-F238E27FC236}">
                <a16:creationId xmlns:a16="http://schemas.microsoft.com/office/drawing/2014/main" id="{FB6FE576-8D27-5337-BA89-9CAB54B54A77}"/>
              </a:ext>
            </a:extLst>
          </p:cNvPr>
          <p:cNvSpPr txBox="1"/>
          <p:nvPr/>
        </p:nvSpPr>
        <p:spPr>
          <a:xfrm>
            <a:off x="1296000" y="1548000"/>
            <a:ext cx="15736800" cy="830997"/>
          </a:xfrm>
          <a:prstGeom prst="rect">
            <a:avLst/>
          </a:prstGeom>
          <a:noFill/>
        </p:spPr>
        <p:txBody>
          <a:bodyPr wrap="square" rtlCol="0">
            <a:spAutoFit/>
          </a:bodyPr>
          <a:lstStyle/>
          <a:p>
            <a:r>
              <a:rPr lang="it-IT" sz="4800" b="1">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1.Migliorare la comunicazione intra organizzativa</a:t>
            </a:r>
          </a:p>
        </p:txBody>
      </p:sp>
      <p:sp>
        <p:nvSpPr>
          <p:cNvPr id="12" name="CuadroTexto 2">
            <a:extLst>
              <a:ext uri="{FF2B5EF4-FFF2-40B4-BE49-F238E27FC236}">
                <a16:creationId xmlns:a16="http://schemas.microsoft.com/office/drawing/2014/main" id="{E59D617C-C2BD-D700-0893-FD32841643B1}"/>
              </a:ext>
            </a:extLst>
          </p:cNvPr>
          <p:cNvSpPr txBox="1"/>
          <p:nvPr/>
        </p:nvSpPr>
        <p:spPr>
          <a:xfrm>
            <a:off x="1295400" y="2304000"/>
            <a:ext cx="10210800" cy="523220"/>
          </a:xfrm>
          <a:prstGeom prst="rect">
            <a:avLst/>
          </a:prstGeom>
          <a:noFill/>
        </p:spPr>
        <p:txBody>
          <a:bodyPr wrap="square" rtlCol="0">
            <a:spAutoFit/>
          </a:bodyPr>
          <a:lstStyle/>
          <a:p>
            <a:r>
              <a:rPr lang="it-IT" sz="2800" b="1">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Definizione e tecniche</a:t>
            </a:r>
          </a:p>
        </p:txBody>
      </p:sp>
    </p:spTree>
    <p:extLst>
      <p:ext uri="{BB962C8B-B14F-4D97-AF65-F5344CB8AC3E}">
        <p14:creationId xmlns:p14="http://schemas.microsoft.com/office/powerpoint/2010/main" val="2512358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3811</Words>
  <Application>Microsoft Office PowerPoint</Application>
  <PresentationFormat>Benutzerdefiniert</PresentationFormat>
  <Paragraphs>593</Paragraphs>
  <Slides>40</Slides>
  <Notes>5</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40</vt:i4>
      </vt:variant>
    </vt:vector>
  </HeadingPairs>
  <TitlesOfParts>
    <vt:vector size="47" baseType="lpstr">
      <vt:lpstr>Arial</vt:lpstr>
      <vt:lpstr>Calibri</vt:lpstr>
      <vt:lpstr>Helvetica Neue</vt:lpstr>
      <vt:lpstr>Microsoft Sans Serif</vt:lpstr>
      <vt:lpstr>Wingdings</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100</cp:revision>
  <dcterms:created xsi:type="dcterms:W3CDTF">2022-01-27T16:04:38Z</dcterms:created>
  <dcterms:modified xsi:type="dcterms:W3CDTF">2024-02-05T00:12:53Z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