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 id="2147483667" r:id="rId2"/>
  </p:sldMasterIdLst>
  <p:notesMasterIdLst>
    <p:notesMasterId r:id="rId25"/>
  </p:notesMasterIdLst>
  <p:handoutMasterIdLst>
    <p:handoutMasterId r:id="rId26"/>
  </p:handoutMasterIdLst>
  <p:sldIdLst>
    <p:sldId id="277" r:id="rId3"/>
    <p:sldId id="257" r:id="rId4"/>
    <p:sldId id="269" r:id="rId5"/>
    <p:sldId id="292" r:id="rId6"/>
    <p:sldId id="275" r:id="rId7"/>
    <p:sldId id="265" r:id="rId8"/>
    <p:sldId id="278" r:id="rId9"/>
    <p:sldId id="266" r:id="rId10"/>
    <p:sldId id="293" r:id="rId11"/>
    <p:sldId id="283" r:id="rId12"/>
    <p:sldId id="284" r:id="rId13"/>
    <p:sldId id="285" r:id="rId14"/>
    <p:sldId id="286" r:id="rId15"/>
    <p:sldId id="288" r:id="rId16"/>
    <p:sldId id="294" r:id="rId17"/>
    <p:sldId id="289" r:id="rId18"/>
    <p:sldId id="290" r:id="rId19"/>
    <p:sldId id="271" r:id="rId20"/>
    <p:sldId id="295" r:id="rId21"/>
    <p:sldId id="270" r:id="rId22"/>
    <p:sldId id="296" r:id="rId23"/>
    <p:sldId id="287" r:id="rId24"/>
  </p:sldIdLst>
  <p:sldSz cx="18288000" cy="10287000"/>
  <p:notesSz cx="18288000" cy="10287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94B7"/>
    <a:srgbClr val="AED633"/>
    <a:srgbClr val="EFF7D6"/>
    <a:srgbClr val="DFEFAD"/>
    <a:srgbClr val="CDE583"/>
    <a:srgbClr val="DBEAF1"/>
    <a:srgbClr val="B8D4E2"/>
    <a:srgbClr val="94BFD4"/>
    <a:srgbClr val="71A9C5"/>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25E5076-3810-47DD-B79F-674D7AD40C01}" styleName="Dunkle Formatvorlage 1 - Akz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9524" autoAdjust="0"/>
    <p:restoredTop sz="95927" autoAdjust="0"/>
  </p:normalViewPr>
  <p:slideViewPr>
    <p:cSldViewPr>
      <p:cViewPr varScale="1">
        <p:scale>
          <a:sx n="62" d="100"/>
          <a:sy n="62" d="100"/>
        </p:scale>
        <p:origin x="336" y="40"/>
      </p:cViewPr>
      <p:guideLst>
        <p:guide orient="horz" pos="2880"/>
        <p:guide pos="2160"/>
      </p:guideLst>
    </p:cSldViewPr>
  </p:slideViewPr>
  <p:notesTextViewPr>
    <p:cViewPr>
      <p:scale>
        <a:sx n="100" d="100"/>
        <a:sy n="100" d="100"/>
      </p:scale>
      <p:origin x="0" y="0"/>
    </p:cViewPr>
  </p:notesTextViewPr>
  <p:notesViewPr>
    <p:cSldViewPr>
      <p:cViewPr varScale="1">
        <p:scale>
          <a:sx n="58" d="100"/>
          <a:sy n="58" d="100"/>
        </p:scale>
        <p:origin x="1248" y="7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BA5EB9-E6D7-4A34-BBC2-D613F00391CA}"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s-ES"/>
        </a:p>
      </dgm:t>
    </dgm:pt>
    <dgm:pt modelId="{6E472645-BC71-459D-997A-F9341A994092}">
      <dgm:prSet phldrT="[Texto]" custT="1"/>
      <dgm:spPr>
        <a:solidFill>
          <a:srgbClr val="78B17A"/>
        </a:solidFill>
      </dgm:spPr>
      <dgm:t>
        <a:bodyPr/>
        <a:lstStyle/>
        <a:p>
          <a:pPr>
            <a:lnSpc>
              <a:spcPct val="90000"/>
            </a:lnSpc>
            <a:spcAft>
              <a:spcPct val="35000"/>
            </a:spcAft>
            <a:buNone/>
          </a:pPr>
          <a:endParaRPr lang="en-US" sz="2400" noProof="0" dirty="0">
            <a:latin typeface="Helvetica Neue" panose="020B0604020202020204" charset="0"/>
          </a:endParaRPr>
        </a:p>
      </dgm:t>
    </dgm:pt>
    <dgm:pt modelId="{8B3494A0-180A-4E66-AC87-ACB2D99E9530}" type="parTrans" cxnId="{2DE5CA04-3A6D-46E6-929D-B81F670AB78D}">
      <dgm:prSet/>
      <dgm:spPr/>
      <dgm:t>
        <a:bodyPr/>
        <a:lstStyle/>
        <a:p>
          <a:endParaRPr lang="es-ES" sz="2400">
            <a:latin typeface="Helvetica Neue" panose="020B0604020202020204" charset="0"/>
          </a:endParaRPr>
        </a:p>
      </dgm:t>
    </dgm:pt>
    <dgm:pt modelId="{85EBC4C5-54D9-46DB-9811-089B9FB6D791}" type="sibTrans" cxnId="{2DE5CA04-3A6D-46E6-929D-B81F670AB78D}">
      <dgm:prSet/>
      <dgm:spPr/>
      <dgm:t>
        <a:bodyPr/>
        <a:lstStyle/>
        <a:p>
          <a:endParaRPr lang="es-ES" sz="2400">
            <a:latin typeface="Helvetica Neue" panose="020B0604020202020204" charset="0"/>
          </a:endParaRPr>
        </a:p>
      </dgm:t>
    </dgm:pt>
    <dgm:pt modelId="{211DF803-F6C0-4377-9EA1-730918AEE4FB}">
      <dgm:prSet phldrT="[Texto]" custT="1"/>
      <dgm:spPr>
        <a:solidFill>
          <a:srgbClr val="AED633"/>
        </a:solidFill>
      </dgm:spPr>
      <dgm:t>
        <a:bodyPr/>
        <a:lstStyle/>
        <a:p>
          <a:pPr>
            <a:lnSpc>
              <a:spcPct val="90000"/>
            </a:lnSpc>
            <a:spcAft>
              <a:spcPct val="35000"/>
            </a:spcAft>
            <a:buNone/>
          </a:pPr>
          <a:endParaRPr lang="en-US" sz="2400" noProof="0" dirty="0">
            <a:latin typeface="Helvetica Neue" panose="020B0604020202020204" charset="0"/>
          </a:endParaRPr>
        </a:p>
      </dgm:t>
    </dgm:pt>
    <dgm:pt modelId="{D355C6D1-BE47-439F-9A2D-CF582FB387AF}" type="parTrans" cxnId="{E3B0BBAE-E7B0-4033-907F-3EEA707FD686}">
      <dgm:prSet/>
      <dgm:spPr/>
      <dgm:t>
        <a:bodyPr/>
        <a:lstStyle/>
        <a:p>
          <a:endParaRPr lang="es-ES" sz="2400">
            <a:latin typeface="Helvetica Neue" panose="020B0604020202020204" charset="0"/>
          </a:endParaRPr>
        </a:p>
      </dgm:t>
    </dgm:pt>
    <dgm:pt modelId="{54E221B3-524C-40BB-99C5-D9AB6462D8E2}" type="sibTrans" cxnId="{E3B0BBAE-E7B0-4033-907F-3EEA707FD686}">
      <dgm:prSet/>
      <dgm:spPr/>
      <dgm:t>
        <a:bodyPr/>
        <a:lstStyle/>
        <a:p>
          <a:endParaRPr lang="es-ES" sz="2400">
            <a:latin typeface="Helvetica Neue" panose="020B0604020202020204" charset="0"/>
          </a:endParaRPr>
        </a:p>
      </dgm:t>
    </dgm:pt>
    <dgm:pt modelId="{F8C5ABC5-561D-4BFA-AEA0-EBBDC1F3EA99}">
      <dgm:prSet phldrT="[Texto]" custT="1"/>
      <dgm:spPr>
        <a:solidFill>
          <a:srgbClr val="AED633"/>
        </a:solidFill>
      </dgm:spPr>
      <dgm:t>
        <a:bodyPr/>
        <a:lstStyle/>
        <a:p>
          <a:pPr>
            <a:lnSpc>
              <a:spcPct val="90000"/>
            </a:lnSpc>
            <a:spcAft>
              <a:spcPct val="15000"/>
            </a:spcAft>
            <a:buFontTx/>
            <a:buNone/>
          </a:pPr>
          <a:endParaRPr lang="en-US" sz="2400" noProof="0" dirty="0">
            <a:latin typeface="Helvetica Neue" panose="020B0604020202020204" charset="0"/>
          </a:endParaRPr>
        </a:p>
      </dgm:t>
    </dgm:pt>
    <dgm:pt modelId="{996824AE-A398-4D98-9B3D-9709E1D2FE49}" type="parTrans" cxnId="{B9D42993-2692-4FB5-9962-97DA94996384}">
      <dgm:prSet/>
      <dgm:spPr/>
      <dgm:t>
        <a:bodyPr/>
        <a:lstStyle/>
        <a:p>
          <a:endParaRPr lang="es-ES" sz="2400">
            <a:latin typeface="Helvetica Neue" panose="020B0604020202020204" charset="0"/>
          </a:endParaRPr>
        </a:p>
      </dgm:t>
    </dgm:pt>
    <dgm:pt modelId="{DF0DA6DF-1617-471E-B5A6-F07256FB7099}" type="sibTrans" cxnId="{B9D42993-2692-4FB5-9962-97DA94996384}">
      <dgm:prSet/>
      <dgm:spPr/>
      <dgm:t>
        <a:bodyPr/>
        <a:lstStyle/>
        <a:p>
          <a:endParaRPr lang="es-ES" sz="2400">
            <a:latin typeface="Helvetica Neue" panose="020B0604020202020204" charset="0"/>
          </a:endParaRPr>
        </a:p>
      </dgm:t>
    </dgm:pt>
    <dgm:pt modelId="{71B87EA0-B9C9-453C-AF8E-D9636D82EB4C}">
      <dgm:prSet custT="1"/>
      <dgm:spPr/>
      <dgm:t>
        <a:bodyPr/>
        <a:lstStyle/>
        <a:p>
          <a:pPr>
            <a:lnSpc>
              <a:spcPct val="100000"/>
            </a:lnSpc>
            <a:spcAft>
              <a:spcPts val="600"/>
            </a:spcAft>
            <a:buFont typeface="Wingdings" panose="05000000000000000000" pitchFamily="2" charset="2"/>
            <a:buChar char="§"/>
          </a:pPr>
          <a:r>
            <a:rPr lang="en-IE" sz="2400" noProof="0" dirty="0">
              <a:latin typeface="Helvetica Neue" panose="020B0604020202020204" charset="0"/>
            </a:rPr>
            <a:t>Creatività e curiosità</a:t>
          </a:r>
          <a:endParaRPr lang="en-US" sz="2400" noProof="0" dirty="0">
            <a:latin typeface="Helvetica Neue" panose="020B0604020202020204" charset="0"/>
          </a:endParaRPr>
        </a:p>
      </dgm:t>
    </dgm:pt>
    <dgm:pt modelId="{C8510F7F-F1ED-4652-AB5A-55F1AD83EBFC}" type="parTrans" cxnId="{E1017294-787E-4832-AB8B-6E67B54E56AC}">
      <dgm:prSet/>
      <dgm:spPr/>
      <dgm:t>
        <a:bodyPr/>
        <a:lstStyle/>
        <a:p>
          <a:endParaRPr lang="it-IT" sz="2400">
            <a:latin typeface="Helvetica Neue" panose="020B0604020202020204" charset="0"/>
          </a:endParaRPr>
        </a:p>
      </dgm:t>
    </dgm:pt>
    <dgm:pt modelId="{09957248-B0EA-4E1A-B18B-1920D3F3D850}" type="sibTrans" cxnId="{E1017294-787E-4832-AB8B-6E67B54E56AC}">
      <dgm:prSet/>
      <dgm:spPr/>
      <dgm:t>
        <a:bodyPr/>
        <a:lstStyle/>
        <a:p>
          <a:endParaRPr lang="it-IT" sz="2400">
            <a:latin typeface="Helvetica Neue" panose="020B0604020202020204" charset="0"/>
          </a:endParaRPr>
        </a:p>
      </dgm:t>
    </dgm:pt>
    <dgm:pt modelId="{0AD84D9B-32F1-42C8-899D-8B58F2CD0E6B}">
      <dgm:prSet custT="1"/>
      <dgm:spPr/>
      <dgm:t>
        <a:bodyPr/>
        <a:lstStyle/>
        <a:p>
          <a:pPr>
            <a:lnSpc>
              <a:spcPct val="100000"/>
            </a:lnSpc>
            <a:spcAft>
              <a:spcPts val="600"/>
            </a:spcAft>
            <a:buFont typeface="Wingdings" panose="05000000000000000000" pitchFamily="2" charset="2"/>
            <a:buChar char="§"/>
          </a:pPr>
          <a:r>
            <a:rPr lang="en-IE" sz="2400" noProof="0" dirty="0">
              <a:latin typeface="Helvetica Neue" panose="020B0604020202020204" charset="0"/>
            </a:rPr>
            <a:t>Proattività</a:t>
          </a:r>
        </a:p>
      </dgm:t>
    </dgm:pt>
    <dgm:pt modelId="{8F8BF592-CB6E-4DBA-99D2-FB28C9ACD21E}" type="parTrans" cxnId="{8214F004-0E21-4324-8A8A-3096DEB459A0}">
      <dgm:prSet/>
      <dgm:spPr/>
      <dgm:t>
        <a:bodyPr/>
        <a:lstStyle/>
        <a:p>
          <a:endParaRPr lang="en-IE"/>
        </a:p>
      </dgm:t>
    </dgm:pt>
    <dgm:pt modelId="{8E66CC75-52F3-4580-810F-13DBE343B95F}" type="sibTrans" cxnId="{8214F004-0E21-4324-8A8A-3096DEB459A0}">
      <dgm:prSet/>
      <dgm:spPr/>
      <dgm:t>
        <a:bodyPr/>
        <a:lstStyle/>
        <a:p>
          <a:endParaRPr lang="en-IE"/>
        </a:p>
      </dgm:t>
    </dgm:pt>
    <dgm:pt modelId="{DD5566D1-F192-468B-B35A-16B45566A896}">
      <dgm:prSet custT="1"/>
      <dgm:spPr/>
      <dgm:t>
        <a:bodyPr/>
        <a:lstStyle/>
        <a:p>
          <a:pPr>
            <a:lnSpc>
              <a:spcPct val="100000"/>
            </a:lnSpc>
            <a:spcAft>
              <a:spcPts val="600"/>
            </a:spcAft>
            <a:buFont typeface="Wingdings" panose="05000000000000000000" pitchFamily="2" charset="2"/>
            <a:buChar char="§"/>
          </a:pPr>
          <a:r>
            <a:rPr lang="en-IE" sz="2400" noProof="0" dirty="0">
              <a:latin typeface="Helvetica Neue" panose="020B0604020202020204" charset="0"/>
            </a:rPr>
            <a:t>Capacità di osservazione</a:t>
          </a:r>
        </a:p>
      </dgm:t>
    </dgm:pt>
    <dgm:pt modelId="{7DFFCB19-9ED8-4F9C-B71F-EE14E3DEDE4E}" type="parTrans" cxnId="{D19BB91F-B995-4E56-9B2A-BBDA3777D50B}">
      <dgm:prSet/>
      <dgm:spPr/>
      <dgm:t>
        <a:bodyPr/>
        <a:lstStyle/>
        <a:p>
          <a:endParaRPr lang="en-IE"/>
        </a:p>
      </dgm:t>
    </dgm:pt>
    <dgm:pt modelId="{E7BB18CE-B948-4DDF-A048-830D7E951505}" type="sibTrans" cxnId="{D19BB91F-B995-4E56-9B2A-BBDA3777D50B}">
      <dgm:prSet/>
      <dgm:spPr/>
      <dgm:t>
        <a:bodyPr/>
        <a:lstStyle/>
        <a:p>
          <a:endParaRPr lang="en-IE"/>
        </a:p>
      </dgm:t>
    </dgm:pt>
    <dgm:pt modelId="{6575E349-FDA6-4AF1-84E8-2A0F653C7AB2}">
      <dgm:prSet custT="1"/>
      <dgm:spPr/>
      <dgm:t>
        <a:bodyPr/>
        <a:lstStyle/>
        <a:p>
          <a:pPr>
            <a:lnSpc>
              <a:spcPct val="100000"/>
            </a:lnSpc>
            <a:spcAft>
              <a:spcPts val="600"/>
            </a:spcAft>
            <a:buFont typeface="Wingdings" panose="05000000000000000000" pitchFamily="2" charset="2"/>
            <a:buChar char="§"/>
          </a:pPr>
          <a:r>
            <a:rPr lang="en-IE" sz="2400" noProof="0" dirty="0">
              <a:latin typeface="Helvetica Neue" panose="020B0604020202020204" charset="0"/>
            </a:rPr>
            <a:t>Tolleranza all'incertezza </a:t>
          </a:r>
        </a:p>
      </dgm:t>
    </dgm:pt>
    <dgm:pt modelId="{DC0A8411-B411-400F-9A56-7D6294F7BB5E}" type="parTrans" cxnId="{D8BE1A8C-2E97-43D6-A3F4-B4FD5215F829}">
      <dgm:prSet/>
      <dgm:spPr/>
      <dgm:t>
        <a:bodyPr/>
        <a:lstStyle/>
        <a:p>
          <a:endParaRPr lang="en-IE"/>
        </a:p>
      </dgm:t>
    </dgm:pt>
    <dgm:pt modelId="{1477F1C7-BB46-4907-89A8-9759CFB8A899}" type="sibTrans" cxnId="{D8BE1A8C-2E97-43D6-A3F4-B4FD5215F829}">
      <dgm:prSet/>
      <dgm:spPr/>
      <dgm:t>
        <a:bodyPr/>
        <a:lstStyle/>
        <a:p>
          <a:endParaRPr lang="en-IE"/>
        </a:p>
      </dgm:t>
    </dgm:pt>
    <dgm:pt modelId="{09EE72E9-900A-4945-BAA0-768A5AA584D5}">
      <dgm:prSet custT="1"/>
      <dgm:spPr/>
      <dgm:t>
        <a:bodyPr/>
        <a:lstStyle/>
        <a:p>
          <a:pPr>
            <a:lnSpc>
              <a:spcPct val="100000"/>
            </a:lnSpc>
            <a:spcAft>
              <a:spcPts val="600"/>
            </a:spcAft>
            <a:buFont typeface="Wingdings" panose="05000000000000000000" pitchFamily="2" charset="2"/>
            <a:buChar char="§"/>
          </a:pPr>
          <a:r>
            <a:rPr lang="en-IE" sz="2400" noProof="0" dirty="0">
              <a:latin typeface="Helvetica Neue" panose="020B0604020202020204" charset="0"/>
            </a:rPr>
            <a:t>Propensione al rischio</a:t>
          </a:r>
        </a:p>
      </dgm:t>
    </dgm:pt>
    <dgm:pt modelId="{84FF1BD6-7D49-4B4A-8019-BE103AD089AF}" type="parTrans" cxnId="{A5906BE9-8873-4C40-8EF7-19628C674AF4}">
      <dgm:prSet/>
      <dgm:spPr/>
      <dgm:t>
        <a:bodyPr/>
        <a:lstStyle/>
        <a:p>
          <a:endParaRPr lang="en-IE"/>
        </a:p>
      </dgm:t>
    </dgm:pt>
    <dgm:pt modelId="{25FFB9F4-4DFF-4D99-BA4F-85C0558E6263}" type="sibTrans" cxnId="{A5906BE9-8873-4C40-8EF7-19628C674AF4}">
      <dgm:prSet/>
      <dgm:spPr/>
      <dgm:t>
        <a:bodyPr/>
        <a:lstStyle/>
        <a:p>
          <a:endParaRPr lang="en-IE"/>
        </a:p>
      </dgm:t>
    </dgm:pt>
    <dgm:pt modelId="{72B4CD2A-3272-42D6-B68B-5056688BFEB5}">
      <dgm:prSet custT="1"/>
      <dgm:spPr/>
      <dgm:t>
        <a:bodyPr/>
        <a:lstStyle/>
        <a:p>
          <a:pPr>
            <a:lnSpc>
              <a:spcPct val="100000"/>
            </a:lnSpc>
            <a:spcAft>
              <a:spcPts val="600"/>
            </a:spcAft>
            <a:buFont typeface="Wingdings" panose="05000000000000000000" pitchFamily="2" charset="2"/>
            <a:buChar char="§"/>
          </a:pPr>
          <a:r>
            <a:rPr lang="en-IE" sz="2400" noProof="0" dirty="0">
              <a:latin typeface="Helvetica Neue" panose="020B0604020202020204" charset="0"/>
            </a:rPr>
            <a:t>Sperimentazione</a:t>
          </a:r>
          <a:endParaRPr lang="en-US" sz="2400" noProof="0" dirty="0">
            <a:latin typeface="Helvetica Neue" panose="020B0604020202020204" charset="0"/>
          </a:endParaRPr>
        </a:p>
      </dgm:t>
    </dgm:pt>
    <dgm:pt modelId="{F31F1A8F-4CF5-4B1B-99F5-67F14CE5E48E}" type="sibTrans" cxnId="{4C633354-C8F2-440F-B85D-9868B14BBDD0}">
      <dgm:prSet/>
      <dgm:spPr/>
      <dgm:t>
        <a:bodyPr/>
        <a:lstStyle/>
        <a:p>
          <a:endParaRPr lang="de-DE" sz="2400">
            <a:latin typeface="Helvetica Neue" panose="020B0604020202020204" charset="0"/>
          </a:endParaRPr>
        </a:p>
      </dgm:t>
    </dgm:pt>
    <dgm:pt modelId="{1E3FAA4E-8C39-4072-8BB7-E57FAAFDA297}" type="parTrans" cxnId="{4C633354-C8F2-440F-B85D-9868B14BBDD0}">
      <dgm:prSet/>
      <dgm:spPr/>
      <dgm:t>
        <a:bodyPr/>
        <a:lstStyle/>
        <a:p>
          <a:endParaRPr lang="de-DE" sz="2400">
            <a:latin typeface="Helvetica Neue" panose="020B0604020202020204" charset="0"/>
          </a:endParaRPr>
        </a:p>
      </dgm:t>
    </dgm:pt>
    <dgm:pt modelId="{FA43C237-867E-447E-BFE8-832635EF2F04}">
      <dgm:prSet custT="1"/>
      <dgm:spPr/>
      <dgm:t>
        <a:bodyPr/>
        <a:lstStyle/>
        <a:p>
          <a:pPr>
            <a:lnSpc>
              <a:spcPct val="100000"/>
            </a:lnSpc>
            <a:spcAft>
              <a:spcPts val="600"/>
            </a:spcAft>
            <a:buFont typeface="Wingdings" panose="05000000000000000000" pitchFamily="2" charset="2"/>
            <a:buChar char="§"/>
          </a:pPr>
          <a:r>
            <a:rPr lang="en-IE" sz="2400" noProof="0" dirty="0">
              <a:latin typeface="Helvetica Neue" panose="020B0604020202020204" charset="0"/>
            </a:rPr>
            <a:t>Accettazione del fallimento</a:t>
          </a:r>
        </a:p>
      </dgm:t>
    </dgm:pt>
    <dgm:pt modelId="{B672AC3C-EBAC-4CEF-BF3D-6521DC854A67}" type="parTrans" cxnId="{AB40C75C-8811-4982-8FF8-FE10CEECF892}">
      <dgm:prSet/>
      <dgm:spPr/>
      <dgm:t>
        <a:bodyPr/>
        <a:lstStyle/>
        <a:p>
          <a:endParaRPr lang="en-IE"/>
        </a:p>
      </dgm:t>
    </dgm:pt>
    <dgm:pt modelId="{A32EB4BF-A4E1-431F-BEDB-8B588B26D31A}" type="sibTrans" cxnId="{AB40C75C-8811-4982-8FF8-FE10CEECF892}">
      <dgm:prSet/>
      <dgm:spPr/>
      <dgm:t>
        <a:bodyPr/>
        <a:lstStyle/>
        <a:p>
          <a:endParaRPr lang="en-IE"/>
        </a:p>
      </dgm:t>
    </dgm:pt>
    <dgm:pt modelId="{07C14B80-719D-47F1-9BB6-98252349BC03}">
      <dgm:prSet custT="1"/>
      <dgm:spPr/>
      <dgm:t>
        <a:bodyPr/>
        <a:lstStyle/>
        <a:p>
          <a:pPr>
            <a:lnSpc>
              <a:spcPct val="100000"/>
            </a:lnSpc>
            <a:spcAft>
              <a:spcPts val="600"/>
            </a:spcAft>
            <a:buFont typeface="Wingdings" panose="05000000000000000000" pitchFamily="2" charset="2"/>
            <a:buChar char="§"/>
          </a:pPr>
          <a:r>
            <a:rPr lang="en-IE" sz="2400" noProof="0" dirty="0">
              <a:latin typeface="Helvetica Neue" panose="020B0604020202020204" charset="0"/>
            </a:rPr>
            <a:t>Comunicazione</a:t>
          </a:r>
        </a:p>
      </dgm:t>
    </dgm:pt>
    <dgm:pt modelId="{7531049A-04F7-45A5-9D80-FE0C01287360}" type="parTrans" cxnId="{63D981AB-552C-41FE-8B7F-372B4130CC4A}">
      <dgm:prSet/>
      <dgm:spPr/>
      <dgm:t>
        <a:bodyPr/>
        <a:lstStyle/>
        <a:p>
          <a:endParaRPr lang="en-IE"/>
        </a:p>
      </dgm:t>
    </dgm:pt>
    <dgm:pt modelId="{90A577BD-9578-4ACF-B084-B1FFFA67BC63}" type="sibTrans" cxnId="{63D981AB-552C-41FE-8B7F-372B4130CC4A}">
      <dgm:prSet/>
      <dgm:spPr/>
      <dgm:t>
        <a:bodyPr/>
        <a:lstStyle/>
        <a:p>
          <a:endParaRPr lang="en-IE"/>
        </a:p>
      </dgm:t>
    </dgm:pt>
    <dgm:pt modelId="{9E287BCB-7884-4C48-94F1-71BED1E171CA}">
      <dgm:prSet custT="1"/>
      <dgm:spPr/>
      <dgm:t>
        <a:bodyPr/>
        <a:lstStyle/>
        <a:p>
          <a:pPr>
            <a:lnSpc>
              <a:spcPct val="100000"/>
            </a:lnSpc>
            <a:spcAft>
              <a:spcPts val="600"/>
            </a:spcAft>
            <a:buFont typeface="Wingdings" panose="05000000000000000000" pitchFamily="2" charset="2"/>
            <a:buChar char="§"/>
          </a:pPr>
          <a:r>
            <a:rPr lang="en-IE" sz="2400" noProof="0" dirty="0">
              <a:latin typeface="Helvetica Neue" panose="020B0604020202020204" charset="0"/>
            </a:rPr>
            <a:t>Collaborazione </a:t>
          </a:r>
        </a:p>
      </dgm:t>
    </dgm:pt>
    <dgm:pt modelId="{09F27105-DC41-4739-8403-9D5834B9DD11}" type="parTrans" cxnId="{FC1FD3D6-BE36-4C30-BE61-D0F667E1D543}">
      <dgm:prSet/>
      <dgm:spPr/>
      <dgm:t>
        <a:bodyPr/>
        <a:lstStyle/>
        <a:p>
          <a:endParaRPr lang="en-IE"/>
        </a:p>
      </dgm:t>
    </dgm:pt>
    <dgm:pt modelId="{3DA62C41-03B2-4093-BEC6-A9B1413AB0B2}" type="sibTrans" cxnId="{FC1FD3D6-BE36-4C30-BE61-D0F667E1D543}">
      <dgm:prSet/>
      <dgm:spPr/>
      <dgm:t>
        <a:bodyPr/>
        <a:lstStyle/>
        <a:p>
          <a:endParaRPr lang="en-IE"/>
        </a:p>
      </dgm:t>
    </dgm:pt>
    <dgm:pt modelId="{90D91AE7-DED9-4AA1-A096-A39FEE4ADDBE}">
      <dgm:prSet custT="1"/>
      <dgm:spPr/>
      <dgm:t>
        <a:bodyPr/>
        <a:lstStyle/>
        <a:p>
          <a:pPr>
            <a:lnSpc>
              <a:spcPct val="100000"/>
            </a:lnSpc>
            <a:spcAft>
              <a:spcPts val="600"/>
            </a:spcAft>
            <a:buFont typeface="Wingdings" panose="05000000000000000000" pitchFamily="2" charset="2"/>
            <a:buChar char="§"/>
          </a:pPr>
          <a:r>
            <a:rPr lang="en-IE" sz="2400" noProof="0" dirty="0">
              <a:latin typeface="Helvetica Neue" panose="020B0604020202020204" charset="0"/>
            </a:rPr>
            <a:t>Resilienza</a:t>
          </a:r>
        </a:p>
      </dgm:t>
    </dgm:pt>
    <dgm:pt modelId="{F86FDAAD-F732-4833-82BD-2A9551C76737}" type="parTrans" cxnId="{4EC13BF1-7801-4309-8634-6154BBCBE711}">
      <dgm:prSet/>
      <dgm:spPr/>
      <dgm:t>
        <a:bodyPr/>
        <a:lstStyle/>
        <a:p>
          <a:endParaRPr lang="en-IE"/>
        </a:p>
      </dgm:t>
    </dgm:pt>
    <dgm:pt modelId="{3549CDCE-095D-4DA0-84AF-C7514ECB305F}" type="sibTrans" cxnId="{4EC13BF1-7801-4309-8634-6154BBCBE711}">
      <dgm:prSet/>
      <dgm:spPr/>
      <dgm:t>
        <a:bodyPr/>
        <a:lstStyle/>
        <a:p>
          <a:endParaRPr lang="en-IE"/>
        </a:p>
      </dgm:t>
    </dgm:pt>
    <dgm:pt modelId="{D7B340CB-CD18-49D7-8F19-C70010EA7293}" type="pres">
      <dgm:prSet presAssocID="{28BA5EB9-E6D7-4A34-BBC2-D613F00391CA}" presName="Name0" presStyleCnt="0">
        <dgm:presLayoutVars>
          <dgm:dir/>
          <dgm:resizeHandles val="exact"/>
        </dgm:presLayoutVars>
      </dgm:prSet>
      <dgm:spPr/>
    </dgm:pt>
    <dgm:pt modelId="{20B1CF38-A52D-40CC-A2A7-450B517CFFAB}" type="pres">
      <dgm:prSet presAssocID="{6E472645-BC71-459D-997A-F9341A994092}" presName="node" presStyleLbl="node1" presStyleIdx="0" presStyleCnt="2">
        <dgm:presLayoutVars>
          <dgm:bulletEnabled val="1"/>
        </dgm:presLayoutVars>
      </dgm:prSet>
      <dgm:spPr/>
    </dgm:pt>
    <dgm:pt modelId="{38C9ABBA-655D-436D-AB73-1DCDC8063F2B}" type="pres">
      <dgm:prSet presAssocID="{85EBC4C5-54D9-46DB-9811-089B9FB6D791}" presName="sibTrans" presStyleCnt="0"/>
      <dgm:spPr/>
    </dgm:pt>
    <dgm:pt modelId="{E352A7A4-F4D1-4FE5-9A5F-9CFF17B53C6B}" type="pres">
      <dgm:prSet presAssocID="{211DF803-F6C0-4377-9EA1-730918AEE4FB}" presName="node" presStyleLbl="node1" presStyleIdx="1" presStyleCnt="2">
        <dgm:presLayoutVars>
          <dgm:bulletEnabled val="1"/>
        </dgm:presLayoutVars>
      </dgm:prSet>
      <dgm:spPr/>
    </dgm:pt>
  </dgm:ptLst>
  <dgm:cxnLst>
    <dgm:cxn modelId="{2DE5CA04-3A6D-46E6-929D-B81F670AB78D}" srcId="{28BA5EB9-E6D7-4A34-BBC2-D613F00391CA}" destId="{6E472645-BC71-459D-997A-F9341A994092}" srcOrd="0" destOrd="0" parTransId="{8B3494A0-180A-4E66-AC87-ACB2D99E9530}" sibTransId="{85EBC4C5-54D9-46DB-9811-089B9FB6D791}"/>
    <dgm:cxn modelId="{8214F004-0E21-4324-8A8A-3096DEB459A0}" srcId="{6E472645-BC71-459D-997A-F9341A994092}" destId="{0AD84D9B-32F1-42C8-899D-8B58F2CD0E6B}" srcOrd="1" destOrd="0" parTransId="{8F8BF592-CB6E-4DBA-99D2-FB28C9ACD21E}" sibTransId="{8E66CC75-52F3-4580-810F-13DBE343B95F}"/>
    <dgm:cxn modelId="{10316209-186B-4FD8-9654-BDB7668207E5}" type="presOf" srcId="{0AD84D9B-32F1-42C8-899D-8B58F2CD0E6B}" destId="{20B1CF38-A52D-40CC-A2A7-450B517CFFAB}" srcOrd="0" destOrd="2" presId="urn:microsoft.com/office/officeart/2005/8/layout/hList6"/>
    <dgm:cxn modelId="{B0D23F16-0206-4A84-8698-3FA8DC60BEE5}" type="presOf" srcId="{07C14B80-719D-47F1-9BB6-98252349BC03}" destId="{E352A7A4-F4D1-4FE5-9A5F-9CFF17B53C6B}" srcOrd="0" destOrd="3" presId="urn:microsoft.com/office/officeart/2005/8/layout/hList6"/>
    <dgm:cxn modelId="{5FE77819-2193-4346-AFFF-5BF2E890C0A7}" type="presOf" srcId="{F8C5ABC5-561D-4BFA-AEA0-EBBDC1F3EA99}" destId="{E352A7A4-F4D1-4FE5-9A5F-9CFF17B53C6B}" srcOrd="0" destOrd="6" presId="urn:microsoft.com/office/officeart/2005/8/layout/hList6"/>
    <dgm:cxn modelId="{D19BB91F-B995-4E56-9B2A-BBDA3777D50B}" srcId="{6E472645-BC71-459D-997A-F9341A994092}" destId="{DD5566D1-F192-468B-B35A-16B45566A896}" srcOrd="2" destOrd="0" parTransId="{7DFFCB19-9ED8-4F9C-B71F-EE14E3DEDE4E}" sibTransId="{E7BB18CE-B948-4DDF-A048-830D7E951505}"/>
    <dgm:cxn modelId="{0A382B22-8E22-4270-B15C-653578D4BE55}" type="presOf" srcId="{9E287BCB-7884-4C48-94F1-71BED1E171CA}" destId="{E352A7A4-F4D1-4FE5-9A5F-9CFF17B53C6B}" srcOrd="0" destOrd="4" presId="urn:microsoft.com/office/officeart/2005/8/layout/hList6"/>
    <dgm:cxn modelId="{AB40C75C-8811-4982-8FF8-FE10CEECF892}" srcId="{211DF803-F6C0-4377-9EA1-730918AEE4FB}" destId="{FA43C237-867E-447E-BFE8-832635EF2F04}" srcOrd="1" destOrd="0" parTransId="{B672AC3C-EBAC-4CEF-BF3D-6521DC854A67}" sibTransId="{A32EB4BF-A4E1-431F-BEDB-8B588B26D31A}"/>
    <dgm:cxn modelId="{6B1AA95F-6D55-4240-9C37-717E8B411FDB}" type="presOf" srcId="{09EE72E9-900A-4945-BAA0-768A5AA584D5}" destId="{20B1CF38-A52D-40CC-A2A7-450B517CFFAB}" srcOrd="0" destOrd="5" presId="urn:microsoft.com/office/officeart/2005/8/layout/hList6"/>
    <dgm:cxn modelId="{3A0D0441-A310-4C1F-8CBB-CC29109F735A}" type="presOf" srcId="{28BA5EB9-E6D7-4A34-BBC2-D613F00391CA}" destId="{D7B340CB-CD18-49D7-8F19-C70010EA7293}" srcOrd="0" destOrd="0" presId="urn:microsoft.com/office/officeart/2005/8/layout/hList6"/>
    <dgm:cxn modelId="{8C1F7E49-3D75-42C4-AE0D-F51405F9C0C7}" type="presOf" srcId="{72B4CD2A-3272-42D6-B68B-5056688BFEB5}" destId="{E352A7A4-F4D1-4FE5-9A5F-9CFF17B53C6B}" srcOrd="0" destOrd="1" presId="urn:microsoft.com/office/officeart/2005/8/layout/hList6"/>
    <dgm:cxn modelId="{8164E74D-1E47-4CF1-B4AF-7866557FE12A}" type="presOf" srcId="{DD5566D1-F192-468B-B35A-16B45566A896}" destId="{20B1CF38-A52D-40CC-A2A7-450B517CFFAB}" srcOrd="0" destOrd="3" presId="urn:microsoft.com/office/officeart/2005/8/layout/hList6"/>
    <dgm:cxn modelId="{0D17BD70-0E4D-4F8E-9F82-906B63CF518D}" type="presOf" srcId="{FA43C237-867E-447E-BFE8-832635EF2F04}" destId="{E352A7A4-F4D1-4FE5-9A5F-9CFF17B53C6B}" srcOrd="0" destOrd="2" presId="urn:microsoft.com/office/officeart/2005/8/layout/hList6"/>
    <dgm:cxn modelId="{4C633354-C8F2-440F-B85D-9868B14BBDD0}" srcId="{211DF803-F6C0-4377-9EA1-730918AEE4FB}" destId="{72B4CD2A-3272-42D6-B68B-5056688BFEB5}" srcOrd="0" destOrd="0" parTransId="{1E3FAA4E-8C39-4072-8BB7-E57FAAFDA297}" sibTransId="{F31F1A8F-4CF5-4B1B-99F5-67F14CE5E48E}"/>
    <dgm:cxn modelId="{46677458-505A-4090-AE4A-5BF3C6EE7C99}" type="presOf" srcId="{6E472645-BC71-459D-997A-F9341A994092}" destId="{20B1CF38-A52D-40CC-A2A7-450B517CFFAB}" srcOrd="0" destOrd="0" presId="urn:microsoft.com/office/officeart/2005/8/layout/hList6"/>
    <dgm:cxn modelId="{D8BE1A8C-2E97-43D6-A3F4-B4FD5215F829}" srcId="{6E472645-BC71-459D-997A-F9341A994092}" destId="{6575E349-FDA6-4AF1-84E8-2A0F653C7AB2}" srcOrd="3" destOrd="0" parTransId="{DC0A8411-B411-400F-9A56-7D6294F7BB5E}" sibTransId="{1477F1C7-BB46-4907-89A8-9759CFB8A899}"/>
    <dgm:cxn modelId="{7A34DB92-9618-4A1B-B8B7-8FBCF49A16F0}" type="presOf" srcId="{211DF803-F6C0-4377-9EA1-730918AEE4FB}" destId="{E352A7A4-F4D1-4FE5-9A5F-9CFF17B53C6B}" srcOrd="0" destOrd="0" presId="urn:microsoft.com/office/officeart/2005/8/layout/hList6"/>
    <dgm:cxn modelId="{B9D42993-2692-4FB5-9962-97DA94996384}" srcId="{211DF803-F6C0-4377-9EA1-730918AEE4FB}" destId="{F8C5ABC5-561D-4BFA-AEA0-EBBDC1F3EA99}" srcOrd="5" destOrd="0" parTransId="{996824AE-A398-4D98-9B3D-9709E1D2FE49}" sibTransId="{DF0DA6DF-1617-471E-B5A6-F07256FB7099}"/>
    <dgm:cxn modelId="{E1017294-787E-4832-AB8B-6E67B54E56AC}" srcId="{6E472645-BC71-459D-997A-F9341A994092}" destId="{71B87EA0-B9C9-453C-AF8E-D9636D82EB4C}" srcOrd="0" destOrd="0" parTransId="{C8510F7F-F1ED-4652-AB5A-55F1AD83EBFC}" sibTransId="{09957248-B0EA-4E1A-B18B-1920D3F3D850}"/>
    <dgm:cxn modelId="{4FF733A3-9646-4B5C-BE94-862E1D7A78C5}" type="presOf" srcId="{90D91AE7-DED9-4AA1-A096-A39FEE4ADDBE}" destId="{E352A7A4-F4D1-4FE5-9A5F-9CFF17B53C6B}" srcOrd="0" destOrd="5" presId="urn:microsoft.com/office/officeart/2005/8/layout/hList6"/>
    <dgm:cxn modelId="{63D981AB-552C-41FE-8B7F-372B4130CC4A}" srcId="{211DF803-F6C0-4377-9EA1-730918AEE4FB}" destId="{07C14B80-719D-47F1-9BB6-98252349BC03}" srcOrd="2" destOrd="0" parTransId="{7531049A-04F7-45A5-9D80-FE0C01287360}" sibTransId="{90A577BD-9578-4ACF-B084-B1FFFA67BC63}"/>
    <dgm:cxn modelId="{E3B0BBAE-E7B0-4033-907F-3EEA707FD686}" srcId="{28BA5EB9-E6D7-4A34-BBC2-D613F00391CA}" destId="{211DF803-F6C0-4377-9EA1-730918AEE4FB}" srcOrd="1" destOrd="0" parTransId="{D355C6D1-BE47-439F-9A2D-CF582FB387AF}" sibTransId="{54E221B3-524C-40BB-99C5-D9AB6462D8E2}"/>
    <dgm:cxn modelId="{FC1FD3D6-BE36-4C30-BE61-D0F667E1D543}" srcId="{211DF803-F6C0-4377-9EA1-730918AEE4FB}" destId="{9E287BCB-7884-4C48-94F1-71BED1E171CA}" srcOrd="3" destOrd="0" parTransId="{09F27105-DC41-4739-8403-9D5834B9DD11}" sibTransId="{3DA62C41-03B2-4093-BEC6-A9B1413AB0B2}"/>
    <dgm:cxn modelId="{0883A2E7-9492-40D1-AF49-9C6D98326110}" type="presOf" srcId="{71B87EA0-B9C9-453C-AF8E-D9636D82EB4C}" destId="{20B1CF38-A52D-40CC-A2A7-450B517CFFAB}" srcOrd="0" destOrd="1" presId="urn:microsoft.com/office/officeart/2005/8/layout/hList6"/>
    <dgm:cxn modelId="{A5906BE9-8873-4C40-8EF7-19628C674AF4}" srcId="{6E472645-BC71-459D-997A-F9341A994092}" destId="{09EE72E9-900A-4945-BAA0-768A5AA584D5}" srcOrd="4" destOrd="0" parTransId="{84FF1BD6-7D49-4B4A-8019-BE103AD089AF}" sibTransId="{25FFB9F4-4DFF-4D99-BA4F-85C0558E6263}"/>
    <dgm:cxn modelId="{2B68B4E9-BAFA-4F98-8230-FA32F53FCCDB}" type="presOf" srcId="{6575E349-FDA6-4AF1-84E8-2A0F653C7AB2}" destId="{20B1CF38-A52D-40CC-A2A7-450B517CFFAB}" srcOrd="0" destOrd="4" presId="urn:microsoft.com/office/officeart/2005/8/layout/hList6"/>
    <dgm:cxn modelId="{4EC13BF1-7801-4309-8634-6154BBCBE711}" srcId="{211DF803-F6C0-4377-9EA1-730918AEE4FB}" destId="{90D91AE7-DED9-4AA1-A096-A39FEE4ADDBE}" srcOrd="4" destOrd="0" parTransId="{F86FDAAD-F732-4833-82BD-2A9551C76737}" sibTransId="{3549CDCE-095D-4DA0-84AF-C7514ECB305F}"/>
    <dgm:cxn modelId="{D24C8FED-B188-4406-A483-A0BDDB70E6BC}" type="presParOf" srcId="{D7B340CB-CD18-49D7-8F19-C70010EA7293}" destId="{20B1CF38-A52D-40CC-A2A7-450B517CFFAB}" srcOrd="0" destOrd="0" presId="urn:microsoft.com/office/officeart/2005/8/layout/hList6"/>
    <dgm:cxn modelId="{761B9349-9600-4177-93A1-DD25A1C4084B}" type="presParOf" srcId="{D7B340CB-CD18-49D7-8F19-C70010EA7293}" destId="{38C9ABBA-655D-436D-AB73-1DCDC8063F2B}" srcOrd="1" destOrd="0" presId="urn:microsoft.com/office/officeart/2005/8/layout/hList6"/>
    <dgm:cxn modelId="{85EF8390-C798-46F1-90C3-E02BD43BE660}" type="presParOf" srcId="{D7B340CB-CD18-49D7-8F19-C70010EA7293}" destId="{E352A7A4-F4D1-4FE5-9A5F-9CFF17B53C6B}" srcOrd="2"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F99D9A7-8431-47F8-B1C1-FE7662AB714B}"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es-ES"/>
        </a:p>
      </dgm:t>
    </dgm:pt>
    <dgm:pt modelId="{BA8CA715-4374-4416-B16C-BC310217D77D}">
      <dgm:prSet phldrT="[Texto]" custT="1"/>
      <dgm:spPr>
        <a:solidFill>
          <a:srgbClr val="4D94B7">
            <a:alpha val="78000"/>
          </a:srgbClr>
        </a:solidFill>
      </dgm:spPr>
      <dgm:t>
        <a:bodyPr/>
        <a:lstStyle/>
        <a:p>
          <a:r>
            <a:rPr lang="en-US" sz="2400" noProof="0" dirty="0">
              <a:solidFill>
                <a:schemeClr val="tx1"/>
              </a:solidFill>
              <a:latin typeface="Helvetica Neue" panose="020B0604020202020204" charset="0"/>
            </a:rPr>
            <a:t>Cultura intraprendente </a:t>
          </a:r>
        </a:p>
      </dgm:t>
    </dgm:pt>
    <dgm:pt modelId="{B2325200-452E-49C4-88A4-B3D8F4EC2E9A}" type="parTrans" cxnId="{61A0B3C2-C531-4130-9674-CC19656DE778}">
      <dgm:prSet/>
      <dgm:spPr/>
      <dgm:t>
        <a:bodyPr/>
        <a:lstStyle/>
        <a:p>
          <a:endParaRPr lang="es-ES">
            <a:solidFill>
              <a:schemeClr val="tx1"/>
            </a:solidFill>
            <a:latin typeface="Helvetica Neue" panose="020B0604020202020204" charset="0"/>
          </a:endParaRPr>
        </a:p>
      </dgm:t>
    </dgm:pt>
    <dgm:pt modelId="{A31E1DD9-B5C2-4728-A8DA-403C7839EAE2}" type="sibTrans" cxnId="{61A0B3C2-C531-4130-9674-CC19656DE778}">
      <dgm:prSet/>
      <dgm:spPr/>
      <dgm:t>
        <a:bodyPr/>
        <a:lstStyle/>
        <a:p>
          <a:endParaRPr lang="es-ES">
            <a:solidFill>
              <a:schemeClr val="tx1"/>
            </a:solidFill>
            <a:latin typeface="Helvetica Neue" panose="020B0604020202020204" charset="0"/>
          </a:endParaRPr>
        </a:p>
      </dgm:t>
    </dgm:pt>
    <dgm:pt modelId="{4D082404-6B75-4683-AC10-1634C6BC1BE4}">
      <dgm:prSet phldrT="[Texto]" custT="1"/>
      <dgm:spPr>
        <a:solidFill>
          <a:srgbClr val="AED633">
            <a:alpha val="50000"/>
          </a:srgbClr>
        </a:solidFill>
      </dgm:spPr>
      <dgm:t>
        <a:bodyPr/>
        <a:lstStyle/>
        <a:p>
          <a:r>
            <a:rPr lang="en-IE" sz="2000" noProof="0" dirty="0">
              <a:solidFill>
                <a:schemeClr val="tx1"/>
              </a:solidFill>
              <a:latin typeface="Helvetica Neue" panose="020B0604020202020204" charset="0"/>
            </a:rPr>
            <a:t>Suggerire, provare e sperimentare</a:t>
          </a:r>
        </a:p>
        <a:p>
          <a:endParaRPr lang="en-US" sz="2200" noProof="0" dirty="0">
            <a:solidFill>
              <a:schemeClr val="tx1"/>
            </a:solidFill>
            <a:latin typeface="Helvetica Neue" panose="020B0604020202020204" charset="0"/>
          </a:endParaRPr>
        </a:p>
      </dgm:t>
    </dgm:pt>
    <dgm:pt modelId="{D8ACE33D-5D95-46F0-9734-7BD663BDF410}" type="parTrans" cxnId="{CBFC6E0B-85E0-43F1-8907-8A25C1F2A0F9}">
      <dgm:prSet/>
      <dgm:spPr/>
      <dgm:t>
        <a:bodyPr/>
        <a:lstStyle/>
        <a:p>
          <a:endParaRPr lang="es-ES">
            <a:latin typeface="Helvetica Neue" panose="020B0604020202020204" charset="0"/>
          </a:endParaRPr>
        </a:p>
      </dgm:t>
    </dgm:pt>
    <dgm:pt modelId="{3EF1239E-0AC8-4AE3-8C04-F116EEAF38E7}" type="sibTrans" cxnId="{CBFC6E0B-85E0-43F1-8907-8A25C1F2A0F9}">
      <dgm:prSet/>
      <dgm:spPr/>
      <dgm:t>
        <a:bodyPr/>
        <a:lstStyle/>
        <a:p>
          <a:endParaRPr lang="es-ES">
            <a:latin typeface="Helvetica Neue" panose="020B0604020202020204" charset="0"/>
          </a:endParaRPr>
        </a:p>
      </dgm:t>
    </dgm:pt>
    <dgm:pt modelId="{A738D4DE-1C78-46C7-9B61-4A193B12821C}">
      <dgm:prSet phldrT="[Texto]" custT="1"/>
      <dgm:spPr>
        <a:solidFill>
          <a:srgbClr val="AED633">
            <a:alpha val="50000"/>
          </a:srgbClr>
        </a:solidFill>
      </dgm:spPr>
      <dgm:t>
        <a:bodyPr/>
        <a:lstStyle/>
        <a:p>
          <a:r>
            <a:rPr lang="it-IT" sz="2000" noProof="0" dirty="0">
              <a:solidFill>
                <a:schemeClr val="tx1"/>
              </a:solidFill>
              <a:latin typeface="Helvetica Neue" panose="020B0604020202020204" charset="0"/>
            </a:rPr>
            <a:t>Assumersi la responsabilità e la proprietà</a:t>
          </a:r>
          <a:endParaRPr lang="en-IE" sz="2000" noProof="0" dirty="0">
            <a:solidFill>
              <a:schemeClr val="tx1"/>
            </a:solidFill>
            <a:latin typeface="Helvetica Neue" panose="020B0604020202020204" charset="0"/>
          </a:endParaRPr>
        </a:p>
      </dgm:t>
    </dgm:pt>
    <dgm:pt modelId="{6ED15BE4-072D-4223-A140-5406CB9B27DC}" type="parTrans" cxnId="{C77C9470-BCC7-4997-A468-E41C2488AB3B}">
      <dgm:prSet/>
      <dgm:spPr/>
      <dgm:t>
        <a:bodyPr/>
        <a:lstStyle/>
        <a:p>
          <a:endParaRPr lang="es-ES">
            <a:latin typeface="Helvetica Neue" panose="020B0604020202020204" charset="0"/>
          </a:endParaRPr>
        </a:p>
      </dgm:t>
    </dgm:pt>
    <dgm:pt modelId="{FBC31210-B136-48D5-924F-2B31E3BE2E94}" type="sibTrans" cxnId="{C77C9470-BCC7-4997-A468-E41C2488AB3B}">
      <dgm:prSet/>
      <dgm:spPr/>
      <dgm:t>
        <a:bodyPr/>
        <a:lstStyle/>
        <a:p>
          <a:endParaRPr lang="es-ES">
            <a:latin typeface="Helvetica Neue" panose="020B0604020202020204" charset="0"/>
          </a:endParaRPr>
        </a:p>
      </dgm:t>
    </dgm:pt>
    <dgm:pt modelId="{511CB459-83A9-455E-A3BC-F64E1298C8FB}">
      <dgm:prSet phldrT="[Texto]" custT="1"/>
      <dgm:spPr>
        <a:solidFill>
          <a:srgbClr val="AED633">
            <a:alpha val="50000"/>
          </a:srgbClr>
        </a:solidFill>
      </dgm:spPr>
      <dgm:t>
        <a:bodyPr/>
        <a:lstStyle/>
        <a:p>
          <a:r>
            <a:rPr lang="en-IE" sz="2200" noProof="0" dirty="0">
              <a:solidFill>
                <a:schemeClr val="tx1"/>
              </a:solidFill>
              <a:latin typeface="Helvetica Neue" panose="020B0604020202020204" charset="0"/>
            </a:rPr>
            <a:t>Creare e sviluppare</a:t>
          </a:r>
        </a:p>
      </dgm:t>
    </dgm:pt>
    <dgm:pt modelId="{C35AA375-3BE9-485B-9D76-D66DB06073B0}" type="parTrans" cxnId="{981EB5CD-522F-4ADB-9711-F7907E26EA75}">
      <dgm:prSet/>
      <dgm:spPr/>
      <dgm:t>
        <a:bodyPr/>
        <a:lstStyle/>
        <a:p>
          <a:endParaRPr lang="es-ES">
            <a:latin typeface="Helvetica Neue" panose="020B0604020202020204" charset="0"/>
          </a:endParaRPr>
        </a:p>
      </dgm:t>
    </dgm:pt>
    <dgm:pt modelId="{0AF6A8B0-5ED4-49F8-9C57-C57296C3920F}" type="sibTrans" cxnId="{981EB5CD-522F-4ADB-9711-F7907E26EA75}">
      <dgm:prSet/>
      <dgm:spPr/>
      <dgm:t>
        <a:bodyPr/>
        <a:lstStyle/>
        <a:p>
          <a:endParaRPr lang="es-ES">
            <a:latin typeface="Helvetica Neue" panose="020B0604020202020204" charset="0"/>
          </a:endParaRPr>
        </a:p>
      </dgm:t>
    </dgm:pt>
    <dgm:pt modelId="{86B68EA8-898B-45E3-85DD-5E6EB10CAD90}">
      <dgm:prSet phldrT="[Texto]" custT="1"/>
      <dgm:spPr>
        <a:solidFill>
          <a:srgbClr val="AED633">
            <a:alpha val="50000"/>
          </a:srgbClr>
        </a:solidFill>
      </dgm:spPr>
      <dgm:t>
        <a:bodyPr/>
        <a:lstStyle/>
        <a:p>
          <a:r>
            <a:rPr lang="it-IT" sz="2200" noProof="0" dirty="0">
              <a:solidFill>
                <a:schemeClr val="tx1"/>
              </a:solidFill>
              <a:latin typeface="Helvetica Neue" panose="020B0604020202020204" charset="0"/>
            </a:rPr>
            <a:t>Sviluppare visioni, obiettivi e piani d'azione</a:t>
          </a:r>
          <a:endParaRPr lang="en-IE" sz="2200" noProof="0" dirty="0">
            <a:solidFill>
              <a:schemeClr val="tx1"/>
            </a:solidFill>
            <a:latin typeface="Helvetica Neue" panose="020B0604020202020204" charset="0"/>
          </a:endParaRPr>
        </a:p>
      </dgm:t>
    </dgm:pt>
    <dgm:pt modelId="{4CB7B6F6-A4DA-4B76-BF96-65BE628F9C2E}" type="parTrans" cxnId="{708DB326-A72F-41B2-B0D7-5445B05F6D18}">
      <dgm:prSet/>
      <dgm:spPr/>
      <dgm:t>
        <a:bodyPr/>
        <a:lstStyle/>
        <a:p>
          <a:endParaRPr lang="es-ES">
            <a:latin typeface="Helvetica Neue" panose="020B0604020202020204" charset="0"/>
          </a:endParaRPr>
        </a:p>
      </dgm:t>
    </dgm:pt>
    <dgm:pt modelId="{D97EC8C8-5D5F-49D3-8E50-0276C47AED66}" type="sibTrans" cxnId="{708DB326-A72F-41B2-B0D7-5445B05F6D18}">
      <dgm:prSet/>
      <dgm:spPr/>
      <dgm:t>
        <a:bodyPr/>
        <a:lstStyle/>
        <a:p>
          <a:endParaRPr lang="es-ES">
            <a:latin typeface="Helvetica Neue" panose="020B0604020202020204" charset="0"/>
          </a:endParaRPr>
        </a:p>
      </dgm:t>
    </dgm:pt>
    <dgm:pt modelId="{FA6D2002-6EC7-4489-82AF-2DBDC3A3F762}">
      <dgm:prSet phldrT="[Texto]" phldr="1" custScaleX="141700" custScaleY="133211" custRadScaleRad="123978" custRadScaleInc="48061"/>
      <dgm:spPr>
        <a:solidFill>
          <a:srgbClr val="AED633">
            <a:alpha val="50000"/>
          </a:srgbClr>
        </a:solidFill>
      </dgm:spPr>
      <dgm:t>
        <a:bodyPr/>
        <a:lstStyle/>
        <a:p>
          <a:endParaRPr lang="es-ES" dirty="0">
            <a:solidFill>
              <a:schemeClr val="tx1"/>
            </a:solidFill>
            <a:latin typeface="Helvetica Neue" panose="020B0604020202020204" charset="0"/>
          </a:endParaRPr>
        </a:p>
      </dgm:t>
    </dgm:pt>
    <dgm:pt modelId="{E6E11E3B-5D46-472A-A158-6FA728DABE4D}" type="parTrans" cxnId="{08288246-BB4B-4360-BB8B-A2CDA272A754}">
      <dgm:prSet/>
      <dgm:spPr/>
      <dgm:t>
        <a:bodyPr/>
        <a:lstStyle/>
        <a:p>
          <a:endParaRPr lang="es-ES">
            <a:latin typeface="Helvetica Neue" panose="020B0604020202020204" charset="0"/>
          </a:endParaRPr>
        </a:p>
      </dgm:t>
    </dgm:pt>
    <dgm:pt modelId="{53EBF6A0-D642-4685-8C78-59A23F05EFFD}" type="sibTrans" cxnId="{08288246-BB4B-4360-BB8B-A2CDA272A754}">
      <dgm:prSet/>
      <dgm:spPr/>
      <dgm:t>
        <a:bodyPr/>
        <a:lstStyle/>
        <a:p>
          <a:endParaRPr lang="es-ES">
            <a:latin typeface="Helvetica Neue" panose="020B0604020202020204" charset="0"/>
          </a:endParaRPr>
        </a:p>
      </dgm:t>
    </dgm:pt>
    <dgm:pt modelId="{B2C9171F-A1CE-4C1A-8FA3-D4C931D7434F}" type="pres">
      <dgm:prSet presAssocID="{7F99D9A7-8431-47F8-B1C1-FE7662AB714B}" presName="composite" presStyleCnt="0">
        <dgm:presLayoutVars>
          <dgm:chMax val="1"/>
          <dgm:dir/>
          <dgm:resizeHandles val="exact"/>
        </dgm:presLayoutVars>
      </dgm:prSet>
      <dgm:spPr/>
    </dgm:pt>
    <dgm:pt modelId="{A442D66E-7309-4EFB-8C43-747A1CCBBAC6}" type="pres">
      <dgm:prSet presAssocID="{7F99D9A7-8431-47F8-B1C1-FE7662AB714B}" presName="radial" presStyleCnt="0">
        <dgm:presLayoutVars>
          <dgm:animLvl val="ctr"/>
        </dgm:presLayoutVars>
      </dgm:prSet>
      <dgm:spPr/>
    </dgm:pt>
    <dgm:pt modelId="{878A8DC8-4B49-4BB3-870F-F0C7CFE1F3D8}" type="pres">
      <dgm:prSet presAssocID="{BA8CA715-4374-4416-B16C-BC310217D77D}" presName="centerShape" presStyleLbl="vennNode1" presStyleIdx="0" presStyleCnt="5" custAng="0" custScaleX="128451" custScaleY="125070"/>
      <dgm:spPr/>
    </dgm:pt>
    <dgm:pt modelId="{D916B596-D3B9-4939-A7A6-9C6DAF677282}" type="pres">
      <dgm:prSet presAssocID="{4D082404-6B75-4683-AC10-1634C6BC1BE4}" presName="node" presStyleLbl="vennNode1" presStyleIdx="1" presStyleCnt="5" custScaleX="152794" custScaleY="133211" custRadScaleRad="120735" custRadScaleInc="49066">
        <dgm:presLayoutVars>
          <dgm:bulletEnabled val="1"/>
        </dgm:presLayoutVars>
      </dgm:prSet>
      <dgm:spPr/>
    </dgm:pt>
    <dgm:pt modelId="{FAE3807B-A0F6-4D8E-A436-3B9865E0F959}" type="pres">
      <dgm:prSet presAssocID="{A738D4DE-1C78-46C7-9B61-4A193B12821C}" presName="node" presStyleLbl="vennNode1" presStyleIdx="2" presStyleCnt="5" custScaleX="152794" custScaleY="133211" custRadScaleRad="123367" custRadScaleInc="45819">
        <dgm:presLayoutVars>
          <dgm:bulletEnabled val="1"/>
        </dgm:presLayoutVars>
      </dgm:prSet>
      <dgm:spPr/>
    </dgm:pt>
    <dgm:pt modelId="{DCDD689B-E51E-4562-AA5E-DA47FBA7C498}" type="pres">
      <dgm:prSet presAssocID="{511CB459-83A9-455E-A3BC-F64E1298C8FB}" presName="node" presStyleLbl="vennNode1" presStyleIdx="3" presStyleCnt="5" custScaleX="152794" custScaleY="133211" custRadScaleRad="122007" custRadScaleInc="53433">
        <dgm:presLayoutVars>
          <dgm:bulletEnabled val="1"/>
        </dgm:presLayoutVars>
      </dgm:prSet>
      <dgm:spPr/>
    </dgm:pt>
    <dgm:pt modelId="{EA02541F-25B6-497E-98D6-C9A0FB64C7A3}" type="pres">
      <dgm:prSet presAssocID="{86B68EA8-898B-45E3-85DD-5E6EB10CAD90}" presName="node" presStyleLbl="vennNode1" presStyleIdx="4" presStyleCnt="5" custScaleX="152794" custScaleY="133211" custRadScaleRad="123978" custRadScaleInc="48061">
        <dgm:presLayoutVars>
          <dgm:bulletEnabled val="1"/>
        </dgm:presLayoutVars>
      </dgm:prSet>
      <dgm:spPr/>
    </dgm:pt>
  </dgm:ptLst>
  <dgm:cxnLst>
    <dgm:cxn modelId="{CBFC6E0B-85E0-43F1-8907-8A25C1F2A0F9}" srcId="{BA8CA715-4374-4416-B16C-BC310217D77D}" destId="{4D082404-6B75-4683-AC10-1634C6BC1BE4}" srcOrd="0" destOrd="0" parTransId="{D8ACE33D-5D95-46F0-9734-7BD663BDF410}" sibTransId="{3EF1239E-0AC8-4AE3-8C04-F116EEAF38E7}"/>
    <dgm:cxn modelId="{708DB326-A72F-41B2-B0D7-5445B05F6D18}" srcId="{BA8CA715-4374-4416-B16C-BC310217D77D}" destId="{86B68EA8-898B-45E3-85DD-5E6EB10CAD90}" srcOrd="3" destOrd="0" parTransId="{4CB7B6F6-A4DA-4B76-BF96-65BE628F9C2E}" sibTransId="{D97EC8C8-5D5F-49D3-8E50-0276C47AED66}"/>
    <dgm:cxn modelId="{DAF9BE36-F17A-413C-A122-FDDF0C0D4672}" type="presOf" srcId="{BA8CA715-4374-4416-B16C-BC310217D77D}" destId="{878A8DC8-4B49-4BB3-870F-F0C7CFE1F3D8}" srcOrd="0" destOrd="0" presId="urn:microsoft.com/office/officeart/2005/8/layout/radial3"/>
    <dgm:cxn modelId="{08288246-BB4B-4360-BB8B-A2CDA272A754}" srcId="{7F99D9A7-8431-47F8-B1C1-FE7662AB714B}" destId="{FA6D2002-6EC7-4489-82AF-2DBDC3A3F762}" srcOrd="1" destOrd="0" parTransId="{E6E11E3B-5D46-472A-A158-6FA728DABE4D}" sibTransId="{53EBF6A0-D642-4685-8C78-59A23F05EFFD}"/>
    <dgm:cxn modelId="{C77C9470-BCC7-4997-A468-E41C2488AB3B}" srcId="{BA8CA715-4374-4416-B16C-BC310217D77D}" destId="{A738D4DE-1C78-46C7-9B61-4A193B12821C}" srcOrd="1" destOrd="0" parTransId="{6ED15BE4-072D-4223-A140-5406CB9B27DC}" sibTransId="{FBC31210-B136-48D5-924F-2B31E3BE2E94}"/>
    <dgm:cxn modelId="{EB6A2351-7B00-4CE3-94D9-15AD06C12ED1}" type="presOf" srcId="{4D082404-6B75-4683-AC10-1634C6BC1BE4}" destId="{D916B596-D3B9-4939-A7A6-9C6DAF677282}" srcOrd="0" destOrd="0" presId="urn:microsoft.com/office/officeart/2005/8/layout/radial3"/>
    <dgm:cxn modelId="{F6EE1575-EB65-48B9-9A4A-3B5650A5DBC0}" type="presOf" srcId="{7F99D9A7-8431-47F8-B1C1-FE7662AB714B}" destId="{B2C9171F-A1CE-4C1A-8FA3-D4C931D7434F}" srcOrd="0" destOrd="0" presId="urn:microsoft.com/office/officeart/2005/8/layout/radial3"/>
    <dgm:cxn modelId="{F26C6990-0946-414F-A3EC-F63B8AD750CA}" type="presOf" srcId="{A738D4DE-1C78-46C7-9B61-4A193B12821C}" destId="{FAE3807B-A0F6-4D8E-A436-3B9865E0F959}" srcOrd="0" destOrd="0" presId="urn:microsoft.com/office/officeart/2005/8/layout/radial3"/>
    <dgm:cxn modelId="{61A0B3C2-C531-4130-9674-CC19656DE778}" srcId="{7F99D9A7-8431-47F8-B1C1-FE7662AB714B}" destId="{BA8CA715-4374-4416-B16C-BC310217D77D}" srcOrd="0" destOrd="0" parTransId="{B2325200-452E-49C4-88A4-B3D8F4EC2E9A}" sibTransId="{A31E1DD9-B5C2-4728-A8DA-403C7839EAE2}"/>
    <dgm:cxn modelId="{981EB5CD-522F-4ADB-9711-F7907E26EA75}" srcId="{BA8CA715-4374-4416-B16C-BC310217D77D}" destId="{511CB459-83A9-455E-A3BC-F64E1298C8FB}" srcOrd="2" destOrd="0" parTransId="{C35AA375-3BE9-485B-9D76-D66DB06073B0}" sibTransId="{0AF6A8B0-5ED4-49F8-9C57-C57296C3920F}"/>
    <dgm:cxn modelId="{868351CE-2839-42BC-8E52-706E4E47ABA5}" type="presOf" srcId="{86B68EA8-898B-45E3-85DD-5E6EB10CAD90}" destId="{EA02541F-25B6-497E-98D6-C9A0FB64C7A3}" srcOrd="0" destOrd="0" presId="urn:microsoft.com/office/officeart/2005/8/layout/radial3"/>
    <dgm:cxn modelId="{43ED1DEE-804B-453D-B875-644F26433E4C}" type="presOf" srcId="{511CB459-83A9-455E-A3BC-F64E1298C8FB}" destId="{DCDD689B-E51E-4562-AA5E-DA47FBA7C498}" srcOrd="0" destOrd="0" presId="urn:microsoft.com/office/officeart/2005/8/layout/radial3"/>
    <dgm:cxn modelId="{E5BD9741-8DEC-4946-838B-D4502720D5A3}" type="presParOf" srcId="{B2C9171F-A1CE-4C1A-8FA3-D4C931D7434F}" destId="{A442D66E-7309-4EFB-8C43-747A1CCBBAC6}" srcOrd="0" destOrd="0" presId="urn:microsoft.com/office/officeart/2005/8/layout/radial3"/>
    <dgm:cxn modelId="{B3DACADE-1E63-4DF5-8AAF-7571F8BCC5A5}" type="presParOf" srcId="{A442D66E-7309-4EFB-8C43-747A1CCBBAC6}" destId="{878A8DC8-4B49-4BB3-870F-F0C7CFE1F3D8}" srcOrd="0" destOrd="0" presId="urn:microsoft.com/office/officeart/2005/8/layout/radial3"/>
    <dgm:cxn modelId="{8AD0B947-8AB2-44E4-B008-EAF610E62781}" type="presParOf" srcId="{A442D66E-7309-4EFB-8C43-747A1CCBBAC6}" destId="{D916B596-D3B9-4939-A7A6-9C6DAF677282}" srcOrd="1" destOrd="0" presId="urn:microsoft.com/office/officeart/2005/8/layout/radial3"/>
    <dgm:cxn modelId="{F6854CAF-3238-43EB-BB46-A1DDE37B1D60}" type="presParOf" srcId="{A442D66E-7309-4EFB-8C43-747A1CCBBAC6}" destId="{FAE3807B-A0F6-4D8E-A436-3B9865E0F959}" srcOrd="2" destOrd="0" presId="urn:microsoft.com/office/officeart/2005/8/layout/radial3"/>
    <dgm:cxn modelId="{F6751517-3E50-420B-B24A-D974B672A79F}" type="presParOf" srcId="{A442D66E-7309-4EFB-8C43-747A1CCBBAC6}" destId="{DCDD689B-E51E-4562-AA5E-DA47FBA7C498}" srcOrd="3" destOrd="0" presId="urn:microsoft.com/office/officeart/2005/8/layout/radial3"/>
    <dgm:cxn modelId="{7BAF26F2-37EB-49B7-9D78-3D76A23D9405}" type="presParOf" srcId="{A442D66E-7309-4EFB-8C43-747A1CCBBAC6}" destId="{EA02541F-25B6-497E-98D6-C9A0FB64C7A3}" srcOrd="4"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B1CF38-A52D-40CC-A2A7-450B517CFFAB}">
      <dsp:nvSpPr>
        <dsp:cNvPr id="0" name=""/>
        <dsp:cNvSpPr/>
      </dsp:nvSpPr>
      <dsp:spPr>
        <a:xfrm rot="16200000">
          <a:off x="-295623" y="300164"/>
          <a:ext cx="4968000" cy="4367671"/>
        </a:xfrm>
        <a:prstGeom prst="flowChartManualOperation">
          <a:avLst/>
        </a:prstGeom>
        <a:solidFill>
          <a:srgbClr val="78B17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2400" bIns="0" numCol="1" spcCol="1270" anchor="t" anchorCtr="0">
          <a:noAutofit/>
        </a:bodyPr>
        <a:lstStyle/>
        <a:p>
          <a:pPr marL="0" lvl="0" indent="0" algn="l" defTabSz="1066800">
            <a:lnSpc>
              <a:spcPct val="90000"/>
            </a:lnSpc>
            <a:spcBef>
              <a:spcPct val="0"/>
            </a:spcBef>
            <a:spcAft>
              <a:spcPct val="35000"/>
            </a:spcAft>
            <a:buNone/>
          </a:pPr>
          <a:endParaRPr lang="en-US" sz="2400" kern="1200" noProof="0" dirty="0">
            <a:latin typeface="Helvetica Neue" panose="020B0604020202020204" charset="0"/>
          </a:endParaRPr>
        </a:p>
        <a:p>
          <a:pPr marL="228600" lvl="1" indent="-228600" algn="l" defTabSz="1066800">
            <a:lnSpc>
              <a:spcPct val="100000"/>
            </a:lnSpc>
            <a:spcBef>
              <a:spcPct val="0"/>
            </a:spcBef>
            <a:spcAft>
              <a:spcPts val="600"/>
            </a:spcAft>
            <a:buFont typeface="Wingdings" panose="05000000000000000000" pitchFamily="2" charset="2"/>
            <a:buChar char="§"/>
          </a:pPr>
          <a:r>
            <a:rPr lang="en-IE" sz="2400" kern="1200" noProof="0" dirty="0">
              <a:latin typeface="Helvetica Neue" panose="020B0604020202020204" charset="0"/>
            </a:rPr>
            <a:t>Creatività e curiosità</a:t>
          </a:r>
          <a:endParaRPr lang="en-US" sz="2400" kern="1200" noProof="0" dirty="0">
            <a:latin typeface="Helvetica Neue" panose="020B0604020202020204" charset="0"/>
          </a:endParaRPr>
        </a:p>
        <a:p>
          <a:pPr marL="228600" lvl="1" indent="-228600" algn="l" defTabSz="1066800">
            <a:lnSpc>
              <a:spcPct val="100000"/>
            </a:lnSpc>
            <a:spcBef>
              <a:spcPct val="0"/>
            </a:spcBef>
            <a:spcAft>
              <a:spcPts val="600"/>
            </a:spcAft>
            <a:buFont typeface="Wingdings" panose="05000000000000000000" pitchFamily="2" charset="2"/>
            <a:buChar char="§"/>
          </a:pPr>
          <a:r>
            <a:rPr lang="en-IE" sz="2400" kern="1200" noProof="0" dirty="0">
              <a:latin typeface="Helvetica Neue" panose="020B0604020202020204" charset="0"/>
            </a:rPr>
            <a:t>Proattività</a:t>
          </a:r>
        </a:p>
        <a:p>
          <a:pPr marL="228600" lvl="1" indent="-228600" algn="l" defTabSz="1066800">
            <a:lnSpc>
              <a:spcPct val="100000"/>
            </a:lnSpc>
            <a:spcBef>
              <a:spcPct val="0"/>
            </a:spcBef>
            <a:spcAft>
              <a:spcPts val="600"/>
            </a:spcAft>
            <a:buFont typeface="Wingdings" panose="05000000000000000000" pitchFamily="2" charset="2"/>
            <a:buChar char="§"/>
          </a:pPr>
          <a:r>
            <a:rPr lang="en-IE" sz="2400" kern="1200" noProof="0" dirty="0">
              <a:latin typeface="Helvetica Neue" panose="020B0604020202020204" charset="0"/>
            </a:rPr>
            <a:t>Capacità di osservazione</a:t>
          </a:r>
        </a:p>
        <a:p>
          <a:pPr marL="228600" lvl="1" indent="-228600" algn="l" defTabSz="1066800">
            <a:lnSpc>
              <a:spcPct val="100000"/>
            </a:lnSpc>
            <a:spcBef>
              <a:spcPct val="0"/>
            </a:spcBef>
            <a:spcAft>
              <a:spcPts val="600"/>
            </a:spcAft>
            <a:buFont typeface="Wingdings" panose="05000000000000000000" pitchFamily="2" charset="2"/>
            <a:buChar char="§"/>
          </a:pPr>
          <a:r>
            <a:rPr lang="en-IE" sz="2400" kern="1200" noProof="0" dirty="0">
              <a:latin typeface="Helvetica Neue" panose="020B0604020202020204" charset="0"/>
            </a:rPr>
            <a:t>Tolleranza all'incertezza </a:t>
          </a:r>
        </a:p>
        <a:p>
          <a:pPr marL="228600" lvl="1" indent="-228600" algn="l" defTabSz="1066800">
            <a:lnSpc>
              <a:spcPct val="100000"/>
            </a:lnSpc>
            <a:spcBef>
              <a:spcPct val="0"/>
            </a:spcBef>
            <a:spcAft>
              <a:spcPts val="600"/>
            </a:spcAft>
            <a:buFont typeface="Wingdings" panose="05000000000000000000" pitchFamily="2" charset="2"/>
            <a:buChar char="§"/>
          </a:pPr>
          <a:r>
            <a:rPr lang="en-IE" sz="2400" kern="1200" noProof="0" dirty="0">
              <a:latin typeface="Helvetica Neue" panose="020B0604020202020204" charset="0"/>
            </a:rPr>
            <a:t>Propensione al rischio</a:t>
          </a:r>
        </a:p>
      </dsp:txBody>
      <dsp:txXfrm rot="5400000">
        <a:off x="4542" y="993599"/>
        <a:ext cx="4367671" cy="2980800"/>
      </dsp:txXfrm>
    </dsp:sp>
    <dsp:sp modelId="{E352A7A4-F4D1-4FE5-9A5F-9CFF17B53C6B}">
      <dsp:nvSpPr>
        <dsp:cNvPr id="0" name=""/>
        <dsp:cNvSpPr/>
      </dsp:nvSpPr>
      <dsp:spPr>
        <a:xfrm rot="16200000">
          <a:off x="4399623" y="300164"/>
          <a:ext cx="4968000" cy="4367671"/>
        </a:xfrm>
        <a:prstGeom prst="flowChartManualOperation">
          <a:avLst/>
        </a:prstGeom>
        <a:solidFill>
          <a:srgbClr val="AED63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2400" bIns="0" numCol="1" spcCol="1270" anchor="t" anchorCtr="0">
          <a:noAutofit/>
        </a:bodyPr>
        <a:lstStyle/>
        <a:p>
          <a:pPr marL="0" lvl="0" indent="0" algn="l" defTabSz="1066800">
            <a:lnSpc>
              <a:spcPct val="90000"/>
            </a:lnSpc>
            <a:spcBef>
              <a:spcPct val="0"/>
            </a:spcBef>
            <a:spcAft>
              <a:spcPct val="35000"/>
            </a:spcAft>
            <a:buNone/>
          </a:pPr>
          <a:endParaRPr lang="en-US" sz="2400" kern="1200" noProof="0" dirty="0">
            <a:latin typeface="Helvetica Neue" panose="020B0604020202020204" charset="0"/>
          </a:endParaRPr>
        </a:p>
        <a:p>
          <a:pPr marL="228600" lvl="1" indent="-228600" algn="l" defTabSz="1066800">
            <a:lnSpc>
              <a:spcPct val="100000"/>
            </a:lnSpc>
            <a:spcBef>
              <a:spcPct val="0"/>
            </a:spcBef>
            <a:spcAft>
              <a:spcPts val="600"/>
            </a:spcAft>
            <a:buFont typeface="Wingdings" panose="05000000000000000000" pitchFamily="2" charset="2"/>
            <a:buChar char="§"/>
          </a:pPr>
          <a:r>
            <a:rPr lang="en-IE" sz="2400" kern="1200" noProof="0" dirty="0">
              <a:latin typeface="Helvetica Neue" panose="020B0604020202020204" charset="0"/>
            </a:rPr>
            <a:t>Sperimentazione</a:t>
          </a:r>
          <a:endParaRPr lang="en-US" sz="2400" kern="1200" noProof="0" dirty="0">
            <a:latin typeface="Helvetica Neue" panose="020B0604020202020204" charset="0"/>
          </a:endParaRPr>
        </a:p>
        <a:p>
          <a:pPr marL="228600" lvl="1" indent="-228600" algn="l" defTabSz="1066800">
            <a:lnSpc>
              <a:spcPct val="100000"/>
            </a:lnSpc>
            <a:spcBef>
              <a:spcPct val="0"/>
            </a:spcBef>
            <a:spcAft>
              <a:spcPts val="600"/>
            </a:spcAft>
            <a:buFont typeface="Wingdings" panose="05000000000000000000" pitchFamily="2" charset="2"/>
            <a:buChar char="§"/>
          </a:pPr>
          <a:r>
            <a:rPr lang="en-IE" sz="2400" kern="1200" noProof="0" dirty="0">
              <a:latin typeface="Helvetica Neue" panose="020B0604020202020204" charset="0"/>
            </a:rPr>
            <a:t>Accettazione del fallimento</a:t>
          </a:r>
        </a:p>
        <a:p>
          <a:pPr marL="228600" lvl="1" indent="-228600" algn="l" defTabSz="1066800">
            <a:lnSpc>
              <a:spcPct val="100000"/>
            </a:lnSpc>
            <a:spcBef>
              <a:spcPct val="0"/>
            </a:spcBef>
            <a:spcAft>
              <a:spcPts val="600"/>
            </a:spcAft>
            <a:buFont typeface="Wingdings" panose="05000000000000000000" pitchFamily="2" charset="2"/>
            <a:buChar char="§"/>
          </a:pPr>
          <a:r>
            <a:rPr lang="en-IE" sz="2400" kern="1200" noProof="0" dirty="0">
              <a:latin typeface="Helvetica Neue" panose="020B0604020202020204" charset="0"/>
            </a:rPr>
            <a:t>Comunicazione</a:t>
          </a:r>
        </a:p>
        <a:p>
          <a:pPr marL="228600" lvl="1" indent="-228600" algn="l" defTabSz="1066800">
            <a:lnSpc>
              <a:spcPct val="100000"/>
            </a:lnSpc>
            <a:spcBef>
              <a:spcPct val="0"/>
            </a:spcBef>
            <a:spcAft>
              <a:spcPts val="600"/>
            </a:spcAft>
            <a:buFont typeface="Wingdings" panose="05000000000000000000" pitchFamily="2" charset="2"/>
            <a:buChar char="§"/>
          </a:pPr>
          <a:r>
            <a:rPr lang="en-IE" sz="2400" kern="1200" noProof="0" dirty="0">
              <a:latin typeface="Helvetica Neue" panose="020B0604020202020204" charset="0"/>
            </a:rPr>
            <a:t>Collaborazione </a:t>
          </a:r>
        </a:p>
        <a:p>
          <a:pPr marL="228600" lvl="1" indent="-228600" algn="l" defTabSz="1066800">
            <a:lnSpc>
              <a:spcPct val="100000"/>
            </a:lnSpc>
            <a:spcBef>
              <a:spcPct val="0"/>
            </a:spcBef>
            <a:spcAft>
              <a:spcPts val="600"/>
            </a:spcAft>
            <a:buFont typeface="Wingdings" panose="05000000000000000000" pitchFamily="2" charset="2"/>
            <a:buChar char="§"/>
          </a:pPr>
          <a:r>
            <a:rPr lang="en-IE" sz="2400" kern="1200" noProof="0" dirty="0">
              <a:latin typeface="Helvetica Neue" panose="020B0604020202020204" charset="0"/>
            </a:rPr>
            <a:t>Resilienza</a:t>
          </a:r>
        </a:p>
        <a:p>
          <a:pPr marL="228600" lvl="1" indent="-228600" algn="l" defTabSz="1066800">
            <a:lnSpc>
              <a:spcPct val="90000"/>
            </a:lnSpc>
            <a:spcBef>
              <a:spcPct val="0"/>
            </a:spcBef>
            <a:spcAft>
              <a:spcPct val="15000"/>
            </a:spcAft>
            <a:buFontTx/>
            <a:buNone/>
          </a:pPr>
          <a:endParaRPr lang="en-US" sz="2400" kern="1200" noProof="0" dirty="0">
            <a:latin typeface="Helvetica Neue" panose="020B0604020202020204" charset="0"/>
          </a:endParaRPr>
        </a:p>
      </dsp:txBody>
      <dsp:txXfrm rot="5400000">
        <a:off x="4699788" y="993599"/>
        <a:ext cx="4367671" cy="29808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8A8DC8-4B49-4BB3-870F-F0C7CFE1F3D8}">
      <dsp:nvSpPr>
        <dsp:cNvPr id="0" name=""/>
        <dsp:cNvSpPr/>
      </dsp:nvSpPr>
      <dsp:spPr>
        <a:xfrm>
          <a:off x="1242542" y="858560"/>
          <a:ext cx="3994914" cy="3889762"/>
        </a:xfrm>
        <a:prstGeom prst="ellipse">
          <a:avLst/>
        </a:prstGeom>
        <a:solidFill>
          <a:srgbClr val="4D94B7">
            <a:alpha val="78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noProof="0" dirty="0">
              <a:solidFill>
                <a:schemeClr val="tx1"/>
              </a:solidFill>
              <a:latin typeface="Helvetica Neue" panose="020B0604020202020204" charset="0"/>
            </a:rPr>
            <a:t>Cultura intraprendente </a:t>
          </a:r>
        </a:p>
      </dsp:txBody>
      <dsp:txXfrm>
        <a:off x="1827584" y="1428202"/>
        <a:ext cx="2824830" cy="2750478"/>
      </dsp:txXfrm>
    </dsp:sp>
    <dsp:sp modelId="{D916B596-D3B9-4939-A7A6-9C6DAF677282}">
      <dsp:nvSpPr>
        <dsp:cNvPr id="0" name=""/>
        <dsp:cNvSpPr/>
      </dsp:nvSpPr>
      <dsp:spPr>
        <a:xfrm>
          <a:off x="3755556" y="13412"/>
          <a:ext cx="2375999" cy="2071476"/>
        </a:xfrm>
        <a:prstGeom prst="ellipse">
          <a:avLst/>
        </a:prstGeom>
        <a:solidFill>
          <a:srgbClr val="AED633">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IE" sz="2000" kern="1200" noProof="0" dirty="0">
              <a:solidFill>
                <a:schemeClr val="tx1"/>
              </a:solidFill>
              <a:latin typeface="Helvetica Neue" panose="020B0604020202020204" charset="0"/>
            </a:rPr>
            <a:t>Suggerire, provare e sperimentare</a:t>
          </a:r>
        </a:p>
        <a:p>
          <a:pPr marL="0" lvl="0" indent="0" algn="ctr" defTabSz="889000">
            <a:lnSpc>
              <a:spcPct val="90000"/>
            </a:lnSpc>
            <a:spcBef>
              <a:spcPct val="0"/>
            </a:spcBef>
            <a:spcAft>
              <a:spcPct val="35000"/>
            </a:spcAft>
            <a:buNone/>
          </a:pPr>
          <a:endParaRPr lang="en-US" sz="2200" kern="1200" noProof="0" dirty="0">
            <a:solidFill>
              <a:schemeClr val="tx1"/>
            </a:solidFill>
            <a:latin typeface="Helvetica Neue" panose="020B0604020202020204" charset="0"/>
          </a:endParaRPr>
        </a:p>
      </dsp:txBody>
      <dsp:txXfrm>
        <a:off x="4103513" y="316773"/>
        <a:ext cx="1680085" cy="1464754"/>
      </dsp:txXfrm>
    </dsp:sp>
    <dsp:sp modelId="{FAE3807B-A0F6-4D8E-A436-3B9865E0F959}">
      <dsp:nvSpPr>
        <dsp:cNvPr id="0" name=""/>
        <dsp:cNvSpPr/>
      </dsp:nvSpPr>
      <dsp:spPr>
        <a:xfrm>
          <a:off x="3930946" y="3414747"/>
          <a:ext cx="2375999" cy="2071476"/>
        </a:xfrm>
        <a:prstGeom prst="ellipse">
          <a:avLst/>
        </a:prstGeom>
        <a:solidFill>
          <a:srgbClr val="AED633">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it-IT" sz="2000" kern="1200" noProof="0" dirty="0">
              <a:solidFill>
                <a:schemeClr val="tx1"/>
              </a:solidFill>
              <a:latin typeface="Helvetica Neue" panose="020B0604020202020204" charset="0"/>
            </a:rPr>
            <a:t>Assumersi la responsabilità e la proprietà</a:t>
          </a:r>
          <a:endParaRPr lang="en-IE" sz="2000" kern="1200" noProof="0" dirty="0">
            <a:solidFill>
              <a:schemeClr val="tx1"/>
            </a:solidFill>
            <a:latin typeface="Helvetica Neue" panose="020B0604020202020204" charset="0"/>
          </a:endParaRPr>
        </a:p>
      </dsp:txBody>
      <dsp:txXfrm>
        <a:off x="4278903" y="3718108"/>
        <a:ext cx="1680085" cy="1464754"/>
      </dsp:txXfrm>
    </dsp:sp>
    <dsp:sp modelId="{DCDD689B-E51E-4562-AA5E-DA47FBA7C498}">
      <dsp:nvSpPr>
        <dsp:cNvPr id="0" name=""/>
        <dsp:cNvSpPr/>
      </dsp:nvSpPr>
      <dsp:spPr>
        <a:xfrm>
          <a:off x="213034" y="3418310"/>
          <a:ext cx="2375999" cy="2071476"/>
        </a:xfrm>
        <a:prstGeom prst="ellipse">
          <a:avLst/>
        </a:prstGeom>
        <a:solidFill>
          <a:srgbClr val="AED633">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IE" sz="2200" kern="1200" noProof="0" dirty="0">
              <a:solidFill>
                <a:schemeClr val="tx1"/>
              </a:solidFill>
              <a:latin typeface="Helvetica Neue" panose="020B0604020202020204" charset="0"/>
            </a:rPr>
            <a:t>Creare e sviluppare</a:t>
          </a:r>
        </a:p>
      </dsp:txBody>
      <dsp:txXfrm>
        <a:off x="560991" y="3721671"/>
        <a:ext cx="1680085" cy="1464754"/>
      </dsp:txXfrm>
    </dsp:sp>
    <dsp:sp modelId="{EA02541F-25B6-497E-98D6-C9A0FB64C7A3}">
      <dsp:nvSpPr>
        <dsp:cNvPr id="0" name=""/>
        <dsp:cNvSpPr/>
      </dsp:nvSpPr>
      <dsp:spPr>
        <a:xfrm>
          <a:off x="223198" y="47043"/>
          <a:ext cx="2375999" cy="2071476"/>
        </a:xfrm>
        <a:prstGeom prst="ellipse">
          <a:avLst/>
        </a:prstGeom>
        <a:solidFill>
          <a:srgbClr val="AED633">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it-IT" sz="2200" kern="1200" noProof="0" dirty="0">
              <a:solidFill>
                <a:schemeClr val="tx1"/>
              </a:solidFill>
              <a:latin typeface="Helvetica Neue" panose="020B0604020202020204" charset="0"/>
            </a:rPr>
            <a:t>Sviluppare visioni, obiettivi e piani d'azione</a:t>
          </a:r>
          <a:endParaRPr lang="en-IE" sz="2200" kern="1200" noProof="0" dirty="0">
            <a:solidFill>
              <a:schemeClr val="tx1"/>
            </a:solidFill>
            <a:latin typeface="Helvetica Neue" panose="020B0604020202020204" charset="0"/>
          </a:endParaRPr>
        </a:p>
      </dsp:txBody>
      <dsp:txXfrm>
        <a:off x="571155" y="350404"/>
        <a:ext cx="1680085" cy="1464754"/>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0FD4A1E9-7051-49EF-91BC-2A97B76EAA5A}"/>
              </a:ext>
            </a:extLst>
          </p:cNvPr>
          <p:cNvSpPr>
            <a:spLocks noGrp="1"/>
          </p:cNvSpPr>
          <p:nvPr>
            <p:ph type="hdr" sz="quarter"/>
          </p:nvPr>
        </p:nvSpPr>
        <p:spPr>
          <a:xfrm>
            <a:off x="0" y="0"/>
            <a:ext cx="7924800" cy="515938"/>
          </a:xfrm>
          <a:prstGeom prst="rect">
            <a:avLst/>
          </a:prstGeom>
        </p:spPr>
        <p:txBody>
          <a:bodyPr vert="horz" lIns="91440" tIns="45720" rIns="91440" bIns="45720" rtlCol="0"/>
          <a:lstStyle>
            <a:lvl1pPr algn="l">
              <a:defRPr sz="1200"/>
            </a:lvl1pPr>
          </a:lstStyle>
          <a:p>
            <a:endParaRPr lang="es-ES" dirty="0"/>
          </a:p>
        </p:txBody>
      </p:sp>
      <p:sp>
        <p:nvSpPr>
          <p:cNvPr id="3" name="Marcador de fecha 2">
            <a:extLst>
              <a:ext uri="{FF2B5EF4-FFF2-40B4-BE49-F238E27FC236}">
                <a16:creationId xmlns:a16="http://schemas.microsoft.com/office/drawing/2014/main" id="{555E0D00-43A6-421D-8C2B-460E9F9E50ED}"/>
              </a:ext>
            </a:extLst>
          </p:cNvPr>
          <p:cNvSpPr>
            <a:spLocks noGrp="1"/>
          </p:cNvSpPr>
          <p:nvPr>
            <p:ph type="dt" sz="quarter" idx="1"/>
          </p:nvPr>
        </p:nvSpPr>
        <p:spPr>
          <a:xfrm>
            <a:off x="10358438" y="0"/>
            <a:ext cx="7924800" cy="515938"/>
          </a:xfrm>
          <a:prstGeom prst="rect">
            <a:avLst/>
          </a:prstGeom>
        </p:spPr>
        <p:txBody>
          <a:bodyPr vert="horz" lIns="91440" tIns="45720" rIns="91440" bIns="45720" rtlCol="0"/>
          <a:lstStyle>
            <a:lvl1pPr algn="r">
              <a:defRPr sz="1200"/>
            </a:lvl1pPr>
          </a:lstStyle>
          <a:p>
            <a:fld id="{F9240D5D-8EE4-4EB8-8473-747DA4873899}" type="datetimeFigureOut">
              <a:rPr lang="es-ES" smtClean="0"/>
              <a:t>05/02/2024</a:t>
            </a:fld>
            <a:endParaRPr lang="es-ES" dirty="0"/>
          </a:p>
        </p:txBody>
      </p:sp>
      <p:sp>
        <p:nvSpPr>
          <p:cNvPr id="4" name="Marcador de pie de página 3">
            <a:extLst>
              <a:ext uri="{FF2B5EF4-FFF2-40B4-BE49-F238E27FC236}">
                <a16:creationId xmlns:a16="http://schemas.microsoft.com/office/drawing/2014/main" id="{DAD58A89-3AA8-4ECA-B189-0CF8B32E4D19}"/>
              </a:ext>
            </a:extLst>
          </p:cNvPr>
          <p:cNvSpPr>
            <a:spLocks noGrp="1"/>
          </p:cNvSpPr>
          <p:nvPr>
            <p:ph type="ftr" sz="quarter" idx="2"/>
          </p:nvPr>
        </p:nvSpPr>
        <p:spPr>
          <a:xfrm>
            <a:off x="0" y="9771063"/>
            <a:ext cx="7924800" cy="515937"/>
          </a:xfrm>
          <a:prstGeom prst="rect">
            <a:avLst/>
          </a:prstGeom>
        </p:spPr>
        <p:txBody>
          <a:bodyPr vert="horz" lIns="91440" tIns="45720" rIns="91440" bIns="45720" rtlCol="0" anchor="b"/>
          <a:lstStyle>
            <a:lvl1pPr algn="l">
              <a:defRPr sz="1200"/>
            </a:lvl1pPr>
          </a:lstStyle>
          <a:p>
            <a:endParaRPr lang="es-ES" dirty="0"/>
          </a:p>
        </p:txBody>
      </p:sp>
      <p:sp>
        <p:nvSpPr>
          <p:cNvPr id="5" name="Marcador de número de diapositiva 4">
            <a:extLst>
              <a:ext uri="{FF2B5EF4-FFF2-40B4-BE49-F238E27FC236}">
                <a16:creationId xmlns:a16="http://schemas.microsoft.com/office/drawing/2014/main" id="{D2BC1EF2-3487-4C6D-88C4-D87FE99829BC}"/>
              </a:ext>
            </a:extLst>
          </p:cNvPr>
          <p:cNvSpPr>
            <a:spLocks noGrp="1"/>
          </p:cNvSpPr>
          <p:nvPr>
            <p:ph type="sldNum" sz="quarter" idx="3"/>
          </p:nvPr>
        </p:nvSpPr>
        <p:spPr>
          <a:xfrm>
            <a:off x="10358438" y="9771063"/>
            <a:ext cx="7924800" cy="515937"/>
          </a:xfrm>
          <a:prstGeom prst="rect">
            <a:avLst/>
          </a:prstGeom>
        </p:spPr>
        <p:txBody>
          <a:bodyPr vert="horz" lIns="91440" tIns="45720" rIns="91440" bIns="45720" rtlCol="0" anchor="b"/>
          <a:lstStyle>
            <a:lvl1pPr algn="r">
              <a:defRPr sz="1200"/>
            </a:lvl1pPr>
          </a:lstStyle>
          <a:p>
            <a:fld id="{45BF278E-D6B6-4912-B86D-7823FDDBA8AD}" type="slidenum">
              <a:rPr lang="es-ES" smtClean="0"/>
              <a:t>‹Nr.›</a:t>
            </a:fld>
            <a:endParaRPr lang="es-ES" dirty="0"/>
          </a:p>
        </p:txBody>
      </p:sp>
    </p:spTree>
    <p:extLst>
      <p:ext uri="{BB962C8B-B14F-4D97-AF65-F5344CB8AC3E}">
        <p14:creationId xmlns:p14="http://schemas.microsoft.com/office/powerpoint/2010/main" val="41313860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7924800" cy="515938"/>
          </a:xfrm>
          <a:prstGeom prst="rect">
            <a:avLst/>
          </a:prstGeom>
        </p:spPr>
        <p:txBody>
          <a:bodyPr vert="horz" lIns="91440" tIns="45720" rIns="91440" bIns="45720" rtlCol="0"/>
          <a:lstStyle>
            <a:lvl1pPr algn="l">
              <a:defRPr sz="1200"/>
            </a:lvl1pPr>
          </a:lstStyle>
          <a:p>
            <a:endParaRPr lang="es-ES" dirty="0"/>
          </a:p>
        </p:txBody>
      </p:sp>
      <p:sp>
        <p:nvSpPr>
          <p:cNvPr id="3" name="Marcador de fecha 2"/>
          <p:cNvSpPr>
            <a:spLocks noGrp="1"/>
          </p:cNvSpPr>
          <p:nvPr>
            <p:ph type="dt" idx="1"/>
          </p:nvPr>
        </p:nvSpPr>
        <p:spPr>
          <a:xfrm>
            <a:off x="10358438" y="0"/>
            <a:ext cx="7924800" cy="515938"/>
          </a:xfrm>
          <a:prstGeom prst="rect">
            <a:avLst/>
          </a:prstGeom>
        </p:spPr>
        <p:txBody>
          <a:bodyPr vert="horz" lIns="91440" tIns="45720" rIns="91440" bIns="45720" rtlCol="0"/>
          <a:lstStyle>
            <a:lvl1pPr algn="r">
              <a:defRPr sz="1200"/>
            </a:lvl1pPr>
          </a:lstStyle>
          <a:p>
            <a:fld id="{5795B856-2DF7-4572-A0C9-5E9BAA9EEC37}" type="datetimeFigureOut">
              <a:rPr lang="es-ES" smtClean="0"/>
              <a:t>05/02/2024</a:t>
            </a:fld>
            <a:endParaRPr lang="es-ES" dirty="0"/>
          </a:p>
        </p:txBody>
      </p:sp>
      <p:sp>
        <p:nvSpPr>
          <p:cNvPr id="4" name="Marcador de imagen de diapositiva 3"/>
          <p:cNvSpPr>
            <a:spLocks noGrp="1" noRot="1" noChangeAspect="1"/>
          </p:cNvSpPr>
          <p:nvPr>
            <p:ph type="sldImg" idx="2"/>
          </p:nvPr>
        </p:nvSpPr>
        <p:spPr>
          <a:xfrm>
            <a:off x="6057900" y="1285875"/>
            <a:ext cx="6172200" cy="3471863"/>
          </a:xfrm>
          <a:prstGeom prst="rect">
            <a:avLst/>
          </a:prstGeom>
          <a:noFill/>
          <a:ln w="12700">
            <a:solidFill>
              <a:prstClr val="black"/>
            </a:solidFill>
          </a:ln>
        </p:spPr>
        <p:txBody>
          <a:bodyPr vert="horz" lIns="91440" tIns="45720" rIns="91440" bIns="45720" rtlCol="0" anchor="ctr"/>
          <a:lstStyle/>
          <a:p>
            <a:endParaRPr lang="es-ES" dirty="0"/>
          </a:p>
        </p:txBody>
      </p:sp>
      <p:sp>
        <p:nvSpPr>
          <p:cNvPr id="5" name="Marcador de notas 4"/>
          <p:cNvSpPr>
            <a:spLocks noGrp="1"/>
          </p:cNvSpPr>
          <p:nvPr>
            <p:ph type="body" sz="quarter" idx="3"/>
          </p:nvPr>
        </p:nvSpPr>
        <p:spPr>
          <a:xfrm>
            <a:off x="1828800" y="4951413"/>
            <a:ext cx="14630400" cy="4049712"/>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9771063"/>
            <a:ext cx="7924800" cy="515937"/>
          </a:xfrm>
          <a:prstGeom prst="rect">
            <a:avLst/>
          </a:prstGeom>
        </p:spPr>
        <p:txBody>
          <a:bodyPr vert="horz" lIns="91440" tIns="45720" rIns="91440" bIns="45720" rtlCol="0" anchor="b"/>
          <a:lstStyle>
            <a:lvl1pPr algn="l">
              <a:defRPr sz="1200"/>
            </a:lvl1pPr>
          </a:lstStyle>
          <a:p>
            <a:endParaRPr lang="es-ES" dirty="0"/>
          </a:p>
        </p:txBody>
      </p:sp>
      <p:sp>
        <p:nvSpPr>
          <p:cNvPr id="7" name="Marcador de número de diapositiva 6"/>
          <p:cNvSpPr>
            <a:spLocks noGrp="1"/>
          </p:cNvSpPr>
          <p:nvPr>
            <p:ph type="sldNum" sz="quarter" idx="5"/>
          </p:nvPr>
        </p:nvSpPr>
        <p:spPr>
          <a:xfrm>
            <a:off x="10358438" y="9771063"/>
            <a:ext cx="7924800" cy="515937"/>
          </a:xfrm>
          <a:prstGeom prst="rect">
            <a:avLst/>
          </a:prstGeom>
        </p:spPr>
        <p:txBody>
          <a:bodyPr vert="horz" lIns="91440" tIns="45720" rIns="91440" bIns="45720" rtlCol="0" anchor="b"/>
          <a:lstStyle>
            <a:lvl1pPr algn="r">
              <a:defRPr sz="1200"/>
            </a:lvl1pPr>
          </a:lstStyle>
          <a:p>
            <a:fld id="{224C3282-B3AE-4A99-BAF5-A2BE9A86BDC0}" type="slidenum">
              <a:rPr lang="es-ES" smtClean="0"/>
              <a:t>‹Nr.›</a:t>
            </a:fld>
            <a:endParaRPr lang="es-ES" dirty="0"/>
          </a:p>
        </p:txBody>
      </p:sp>
    </p:spTree>
    <p:extLst>
      <p:ext uri="{BB962C8B-B14F-4D97-AF65-F5344CB8AC3E}">
        <p14:creationId xmlns:p14="http://schemas.microsoft.com/office/powerpoint/2010/main" val="12097306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2: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latin typeface="Helvetica Neue" panose="020B0604020202020204" charset="0"/>
            </a:endParaRPr>
          </a:p>
        </p:txBody>
      </p:sp>
      <p:sp>
        <p:nvSpPr>
          <p:cNvPr id="75" name="Google Shape;75;p2: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933112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224C3282-B3AE-4A99-BAF5-A2BE9A86BDC0}" type="slidenum">
              <a:rPr lang="es-ES" smtClean="0"/>
              <a:t>3</a:t>
            </a:fld>
            <a:endParaRPr lang="es-ES" dirty="0"/>
          </a:p>
        </p:txBody>
      </p:sp>
    </p:spTree>
    <p:extLst>
      <p:ext uri="{BB962C8B-B14F-4D97-AF65-F5344CB8AC3E}">
        <p14:creationId xmlns:p14="http://schemas.microsoft.com/office/powerpoint/2010/main" val="42247685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noProof="0" dirty="0"/>
          </a:p>
        </p:txBody>
      </p:sp>
      <p:sp>
        <p:nvSpPr>
          <p:cNvPr id="4" name="Segnaposto numero diapositiva 3"/>
          <p:cNvSpPr>
            <a:spLocks noGrp="1"/>
          </p:cNvSpPr>
          <p:nvPr>
            <p:ph type="sldNum" sz="quarter" idx="5"/>
          </p:nvPr>
        </p:nvSpPr>
        <p:spPr/>
        <p:txBody>
          <a:bodyPr/>
          <a:lstStyle/>
          <a:p>
            <a:fld id="{224C3282-B3AE-4A99-BAF5-A2BE9A86BDC0}" type="slidenum">
              <a:rPr lang="es-ES" smtClean="0"/>
              <a:t>4</a:t>
            </a:fld>
            <a:endParaRPr lang="es-ES" dirty="0"/>
          </a:p>
        </p:txBody>
      </p:sp>
    </p:spTree>
    <p:extLst>
      <p:ext uri="{BB962C8B-B14F-4D97-AF65-F5344CB8AC3E}">
        <p14:creationId xmlns:p14="http://schemas.microsoft.com/office/powerpoint/2010/main" val="34861714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224C3282-B3AE-4A99-BAF5-A2BE9A86BDC0}" type="slidenum">
              <a:rPr lang="es-ES" smtClean="0"/>
              <a:t>20</a:t>
            </a:fld>
            <a:endParaRPr lang="es-ES" dirty="0"/>
          </a:p>
        </p:txBody>
      </p:sp>
    </p:spTree>
    <p:extLst>
      <p:ext uri="{BB962C8B-B14F-4D97-AF65-F5344CB8AC3E}">
        <p14:creationId xmlns:p14="http://schemas.microsoft.com/office/powerpoint/2010/main" val="8086999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8"/>
        <p:cNvGrpSpPr/>
        <p:nvPr/>
      </p:nvGrpSpPr>
      <p:grpSpPr>
        <a:xfrm>
          <a:off x="0" y="0"/>
          <a:ext cx="0" cy="0"/>
          <a:chOff x="0" y="0"/>
          <a:chExt cx="0" cy="0"/>
        </a:xfrm>
      </p:grpSpPr>
      <p:sp>
        <p:nvSpPr>
          <p:cNvPr id="579" name="Google Shape;579;p43:notes"/>
          <p:cNvSpPr>
            <a:spLocks noGrp="1" noRot="1" noChangeAspect="1"/>
          </p:cNvSpPr>
          <p:nvPr>
            <p:ph type="sldImg" idx="2"/>
          </p:nvPr>
        </p:nvSpPr>
        <p:spPr>
          <a:xfrm>
            <a:off x="2925763" y="849313"/>
            <a:ext cx="4075112" cy="22939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0" name="Google Shape;580;p43:notes"/>
          <p:cNvSpPr txBox="1">
            <a:spLocks noGrp="1"/>
          </p:cNvSpPr>
          <p:nvPr>
            <p:ph type="body" idx="1"/>
          </p:nvPr>
        </p:nvSpPr>
        <p:spPr>
          <a:xfrm>
            <a:off x="992664" y="3271906"/>
            <a:ext cx="7941310" cy="2676052"/>
          </a:xfrm>
          <a:prstGeom prst="rect">
            <a:avLst/>
          </a:prstGeom>
          <a:noFill/>
          <a:ln>
            <a:noFill/>
          </a:ln>
        </p:spPr>
        <p:txBody>
          <a:bodyPr spcFirstLastPara="1" wrap="square" lIns="53502" tIns="26744" rIns="53502" bIns="26744" anchor="t" anchorCtr="0">
            <a:noAutofit/>
          </a:bodyPr>
          <a:lstStyle/>
          <a:p>
            <a:pPr marL="0" indent="0"/>
            <a:endParaRPr dirty="0"/>
          </a:p>
        </p:txBody>
      </p:sp>
      <p:sp>
        <p:nvSpPr>
          <p:cNvPr id="581" name="Google Shape;581;p43:notes"/>
          <p:cNvSpPr txBox="1">
            <a:spLocks noGrp="1"/>
          </p:cNvSpPr>
          <p:nvPr>
            <p:ph type="sldNum" idx="12"/>
          </p:nvPr>
        </p:nvSpPr>
        <p:spPr>
          <a:xfrm>
            <a:off x="5622510" y="6456743"/>
            <a:ext cx="4301543" cy="340974"/>
          </a:xfrm>
          <a:prstGeom prst="rect">
            <a:avLst/>
          </a:prstGeom>
          <a:noFill/>
          <a:ln>
            <a:noFill/>
          </a:ln>
        </p:spPr>
        <p:txBody>
          <a:bodyPr spcFirstLastPara="1" wrap="square" lIns="53502" tIns="26744" rIns="53502" bIns="26744" anchor="b" anchorCtr="0">
            <a:noAutofit/>
          </a:bodyPr>
          <a:lstStyle/>
          <a:p>
            <a:pPr algn="r">
              <a:buSzPts val="1400"/>
            </a:pPr>
            <a:fld id="{00000000-1234-1234-1234-123412341234}" type="slidenum">
              <a:rPr lang="es-ES"/>
              <a:pPr algn="r">
                <a:buSzPts val="1400"/>
              </a:pPr>
              <a:t>21</a:t>
            </a:fld>
            <a:endParaRPr dirty="0"/>
          </a:p>
        </p:txBody>
      </p:sp>
    </p:spTree>
    <p:extLst>
      <p:ext uri="{BB962C8B-B14F-4D97-AF65-F5344CB8AC3E}">
        <p14:creationId xmlns:p14="http://schemas.microsoft.com/office/powerpoint/2010/main" val="8044449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pic>
        <p:nvPicPr>
          <p:cNvPr id="13" name="object 2">
            <a:extLst>
              <a:ext uri="{FF2B5EF4-FFF2-40B4-BE49-F238E27FC236}">
                <a16:creationId xmlns:a16="http://schemas.microsoft.com/office/drawing/2014/main" id="{8878FF7F-ED91-46B2-8954-051B2FED1D9C}"/>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17131569" y="1028701"/>
            <a:ext cx="276224" cy="276224"/>
          </a:xfrm>
          <a:prstGeom prst="rect">
            <a:avLst/>
          </a:prstGeom>
        </p:spPr>
      </p:pic>
      <p:pic>
        <p:nvPicPr>
          <p:cNvPr id="14" name="object 3">
            <a:extLst>
              <a:ext uri="{FF2B5EF4-FFF2-40B4-BE49-F238E27FC236}">
                <a16:creationId xmlns:a16="http://schemas.microsoft.com/office/drawing/2014/main" id="{6D48BC56-F992-478C-A916-B55CB35A8BEF}"/>
              </a:ext>
            </a:extLst>
          </p:cNvPr>
          <p:cNvPicPr/>
          <p:nvPr userDrawn="1"/>
        </p:nvPicPr>
        <p:blipFill>
          <a:blip r:embed="rId3" cstate="screen">
            <a:extLst>
              <a:ext uri="{28A0092B-C50C-407E-A947-70E740481C1C}">
                <a14:useLocalDpi xmlns:a14="http://schemas.microsoft.com/office/drawing/2010/main"/>
              </a:ext>
            </a:extLst>
          </a:blip>
          <a:stretch>
            <a:fillRect/>
          </a:stretch>
        </p:blipFill>
        <p:spPr>
          <a:xfrm>
            <a:off x="880560" y="1117481"/>
            <a:ext cx="388731" cy="123825"/>
          </a:xfrm>
          <a:prstGeom prst="rect">
            <a:avLst/>
          </a:prstGeom>
        </p:spPr>
      </p:pic>
      <p:pic>
        <p:nvPicPr>
          <p:cNvPr id="15" name="object 4">
            <a:extLst>
              <a:ext uri="{FF2B5EF4-FFF2-40B4-BE49-F238E27FC236}">
                <a16:creationId xmlns:a16="http://schemas.microsoft.com/office/drawing/2014/main" id="{8CAE140C-2DC1-4C67-9B19-6471CF309ABE}"/>
              </a:ext>
            </a:extLst>
          </p:cNvPr>
          <p:cNvPicPr/>
          <p:nvPr userDrawn="1"/>
        </p:nvPicPr>
        <p:blipFill>
          <a:blip r:embed="rId4" cstate="screen">
            <a:extLst>
              <a:ext uri="{28A0092B-C50C-407E-A947-70E740481C1C}">
                <a14:useLocalDpi xmlns:a14="http://schemas.microsoft.com/office/drawing/2010/main"/>
              </a:ext>
            </a:extLst>
          </a:blip>
          <a:stretch>
            <a:fillRect/>
          </a:stretch>
        </p:blipFill>
        <p:spPr>
          <a:xfrm>
            <a:off x="16936029" y="9135565"/>
            <a:ext cx="388731" cy="123825"/>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3900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93898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12624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11" Type="http://schemas.openxmlformats.org/officeDocument/2006/relationships/image" Target="../media/image7.jpeg"/><Relationship Id="rId5" Type="http://schemas.openxmlformats.org/officeDocument/2006/relationships/image" Target="../media/image1.png"/><Relationship Id="rId10" Type="http://schemas.openxmlformats.org/officeDocument/2006/relationships/image" Target="../media/image6.PNG"/><Relationship Id="rId4" Type="http://schemas.openxmlformats.org/officeDocument/2006/relationships/theme" Target="../theme/theme1.xml"/><Relationship Id="rId9" Type="http://schemas.openxmlformats.org/officeDocument/2006/relationships/image" Target="../media/image5.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8.png"/><Relationship Id="rId7" Type="http://schemas.openxmlformats.org/officeDocument/2006/relationships/image" Target="../media/image6.PNG"/><Relationship Id="rId2" Type="http://schemas.openxmlformats.org/officeDocument/2006/relationships/theme" Target="../theme/theme2.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userDrawn="1"/>
        </p:nvPicPr>
        <p:blipFill>
          <a:blip r:embed="rId5" cstate="screen">
            <a:extLst>
              <a:ext uri="{28A0092B-C50C-407E-A947-70E740481C1C}">
                <a14:useLocalDpi xmlns:a14="http://schemas.microsoft.com/office/drawing/2010/main"/>
              </a:ext>
            </a:extLst>
          </a:blip>
          <a:stretch>
            <a:fillRect/>
          </a:stretch>
        </p:blipFill>
        <p:spPr>
          <a:xfrm>
            <a:off x="881449" y="9069571"/>
            <a:ext cx="276224" cy="276224"/>
          </a:xfrm>
          <a:prstGeom prst="rect">
            <a:avLst/>
          </a:prstGeom>
        </p:spPr>
      </p:pic>
      <p:sp>
        <p:nvSpPr>
          <p:cNvPr id="17" name="bg object 17"/>
          <p:cNvSpPr/>
          <p:nvPr userDrawn="1"/>
        </p:nvSpPr>
        <p:spPr>
          <a:xfrm>
            <a:off x="1222551" y="1174148"/>
            <a:ext cx="15678785" cy="0"/>
          </a:xfrm>
          <a:custGeom>
            <a:avLst/>
            <a:gdLst/>
            <a:ahLst/>
            <a:cxnLst/>
            <a:rect l="l" t="t" r="r" b="b"/>
            <a:pathLst>
              <a:path w="15678785">
                <a:moveTo>
                  <a:pt x="0" y="0"/>
                </a:moveTo>
                <a:lnTo>
                  <a:pt x="15678235" y="0"/>
                </a:lnTo>
              </a:path>
            </a:pathLst>
          </a:custGeom>
          <a:ln w="13546">
            <a:solidFill>
              <a:srgbClr val="AED533"/>
            </a:solidFill>
          </a:ln>
        </p:spPr>
        <p:txBody>
          <a:bodyPr wrap="square" lIns="0" tIns="0" rIns="0" bIns="0" rtlCol="0"/>
          <a:lstStyle/>
          <a:p>
            <a:endParaRPr dirty="0"/>
          </a:p>
        </p:txBody>
      </p:sp>
      <p:sp>
        <p:nvSpPr>
          <p:cNvPr id="18" name="bg object 18"/>
          <p:cNvSpPr/>
          <p:nvPr userDrawn="1"/>
        </p:nvSpPr>
        <p:spPr>
          <a:xfrm>
            <a:off x="1275071" y="9210240"/>
            <a:ext cx="15850235" cy="5080"/>
          </a:xfrm>
          <a:custGeom>
            <a:avLst/>
            <a:gdLst/>
            <a:ahLst/>
            <a:cxnLst/>
            <a:rect l="l" t="t" r="r" b="b"/>
            <a:pathLst>
              <a:path w="15850235" h="5079">
                <a:moveTo>
                  <a:pt x="0" y="0"/>
                </a:moveTo>
                <a:lnTo>
                  <a:pt x="15849653" y="4759"/>
                </a:lnTo>
              </a:path>
            </a:pathLst>
          </a:custGeom>
          <a:ln w="9524">
            <a:solidFill>
              <a:srgbClr val="AED533"/>
            </a:solidFill>
          </a:ln>
        </p:spPr>
        <p:txBody>
          <a:bodyPr wrap="square" lIns="0" tIns="0" rIns="0" bIns="0" rtlCol="0"/>
          <a:lstStyle/>
          <a:p>
            <a:endParaRPr dirty="0"/>
          </a:p>
        </p:txBody>
      </p:sp>
      <p:sp>
        <p:nvSpPr>
          <p:cNvPr id="19" name="bg object 19"/>
          <p:cNvSpPr/>
          <p:nvPr userDrawn="1"/>
        </p:nvSpPr>
        <p:spPr>
          <a:xfrm>
            <a:off x="1023876" y="1409545"/>
            <a:ext cx="0" cy="7525384"/>
          </a:xfrm>
          <a:custGeom>
            <a:avLst/>
            <a:gdLst/>
            <a:ahLst/>
            <a:cxnLst/>
            <a:rect l="l" t="t" r="r" b="b"/>
            <a:pathLst>
              <a:path h="7525384">
                <a:moveTo>
                  <a:pt x="0" y="0"/>
                </a:moveTo>
                <a:lnTo>
                  <a:pt x="0" y="7524868"/>
                </a:lnTo>
              </a:path>
            </a:pathLst>
          </a:custGeom>
          <a:ln w="9528">
            <a:solidFill>
              <a:srgbClr val="AED533"/>
            </a:solidFill>
          </a:ln>
        </p:spPr>
        <p:txBody>
          <a:bodyPr wrap="square" lIns="0" tIns="0" rIns="0" bIns="0" rtlCol="0"/>
          <a:lstStyle/>
          <a:p>
            <a:endParaRPr dirty="0"/>
          </a:p>
        </p:txBody>
      </p:sp>
      <p:sp>
        <p:nvSpPr>
          <p:cNvPr id="20" name="bg object 20"/>
          <p:cNvSpPr/>
          <p:nvPr userDrawn="1"/>
        </p:nvSpPr>
        <p:spPr>
          <a:xfrm>
            <a:off x="17270841" y="1409546"/>
            <a:ext cx="5080" cy="7525384"/>
          </a:xfrm>
          <a:custGeom>
            <a:avLst/>
            <a:gdLst/>
            <a:ahLst/>
            <a:cxnLst/>
            <a:rect l="l" t="t" r="r" b="b"/>
            <a:pathLst>
              <a:path w="5080" h="7525384">
                <a:moveTo>
                  <a:pt x="0" y="0"/>
                </a:moveTo>
                <a:lnTo>
                  <a:pt x="4758" y="7524867"/>
                </a:lnTo>
              </a:path>
            </a:pathLst>
          </a:custGeom>
          <a:ln w="9528">
            <a:solidFill>
              <a:srgbClr val="AED533"/>
            </a:solidFill>
          </a:ln>
        </p:spPr>
        <p:txBody>
          <a:bodyPr wrap="square" lIns="0" tIns="0" rIns="0" bIns="0" rtlCol="0"/>
          <a:lstStyle/>
          <a:p>
            <a:endParaRPr dirty="0"/>
          </a:p>
        </p:txBody>
      </p:sp>
      <p:pic>
        <p:nvPicPr>
          <p:cNvPr id="24" name="object 2">
            <a:extLst>
              <a:ext uri="{FF2B5EF4-FFF2-40B4-BE49-F238E27FC236}">
                <a16:creationId xmlns:a16="http://schemas.microsoft.com/office/drawing/2014/main" id="{2F526033-9EF0-4F19-BF7F-FC11CABF75E9}"/>
              </a:ext>
            </a:extLst>
          </p:cNvPr>
          <p:cNvPicPr/>
          <p:nvPr userDrawn="1"/>
        </p:nvPicPr>
        <p:blipFill>
          <a:blip r:embed="rId6" cstate="screen">
            <a:extLst>
              <a:ext uri="{28A0092B-C50C-407E-A947-70E740481C1C}">
                <a14:useLocalDpi xmlns:a14="http://schemas.microsoft.com/office/drawing/2010/main"/>
              </a:ext>
            </a:extLst>
          </a:blip>
          <a:stretch>
            <a:fillRect/>
          </a:stretch>
        </p:blipFill>
        <p:spPr>
          <a:xfrm>
            <a:off x="17131569" y="1028701"/>
            <a:ext cx="276224" cy="276224"/>
          </a:xfrm>
          <a:prstGeom prst="rect">
            <a:avLst/>
          </a:prstGeom>
        </p:spPr>
      </p:pic>
      <p:pic>
        <p:nvPicPr>
          <p:cNvPr id="25" name="object 3">
            <a:extLst>
              <a:ext uri="{FF2B5EF4-FFF2-40B4-BE49-F238E27FC236}">
                <a16:creationId xmlns:a16="http://schemas.microsoft.com/office/drawing/2014/main" id="{99A3268F-FA71-4773-AB21-492B689F29B0}"/>
              </a:ext>
            </a:extLst>
          </p:cNvPr>
          <p:cNvPicPr/>
          <p:nvPr userDrawn="1"/>
        </p:nvPicPr>
        <p:blipFill>
          <a:blip r:embed="rId7" cstate="screen">
            <a:extLst>
              <a:ext uri="{28A0092B-C50C-407E-A947-70E740481C1C}">
                <a14:useLocalDpi xmlns:a14="http://schemas.microsoft.com/office/drawing/2010/main"/>
              </a:ext>
            </a:extLst>
          </a:blip>
          <a:stretch>
            <a:fillRect/>
          </a:stretch>
        </p:blipFill>
        <p:spPr>
          <a:xfrm>
            <a:off x="880560" y="1117481"/>
            <a:ext cx="388731" cy="123825"/>
          </a:xfrm>
          <a:prstGeom prst="rect">
            <a:avLst/>
          </a:prstGeom>
        </p:spPr>
      </p:pic>
      <p:pic>
        <p:nvPicPr>
          <p:cNvPr id="26" name="object 4">
            <a:extLst>
              <a:ext uri="{FF2B5EF4-FFF2-40B4-BE49-F238E27FC236}">
                <a16:creationId xmlns:a16="http://schemas.microsoft.com/office/drawing/2014/main" id="{88ECF8A8-C411-4090-98E1-07705AA71495}"/>
              </a:ext>
            </a:extLst>
          </p:cNvPr>
          <p:cNvPicPr/>
          <p:nvPr userDrawn="1"/>
        </p:nvPicPr>
        <p:blipFill>
          <a:blip r:embed="rId8" cstate="screen">
            <a:extLst>
              <a:ext uri="{28A0092B-C50C-407E-A947-70E740481C1C}">
                <a14:useLocalDpi xmlns:a14="http://schemas.microsoft.com/office/drawing/2010/main"/>
              </a:ext>
            </a:extLst>
          </a:blip>
          <a:stretch>
            <a:fillRect/>
          </a:stretch>
        </p:blipFill>
        <p:spPr>
          <a:xfrm>
            <a:off x="16936029" y="9135565"/>
            <a:ext cx="388731" cy="123825"/>
          </a:xfrm>
          <a:prstGeom prst="rect">
            <a:avLst/>
          </a:prstGeom>
        </p:spPr>
      </p:pic>
      <p:pic>
        <p:nvPicPr>
          <p:cNvPr id="27" name="Imagen 26">
            <a:extLst>
              <a:ext uri="{FF2B5EF4-FFF2-40B4-BE49-F238E27FC236}">
                <a16:creationId xmlns:a16="http://schemas.microsoft.com/office/drawing/2014/main" id="{B92E44CC-315E-4A05-944E-DF889162E08A}"/>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1295400" y="324000"/>
            <a:ext cx="1596494" cy="749022"/>
          </a:xfrm>
          <a:prstGeom prst="rect">
            <a:avLst/>
          </a:prstGeom>
        </p:spPr>
      </p:pic>
      <p:sp>
        <p:nvSpPr>
          <p:cNvPr id="2" name="CuadroTexto 1">
            <a:extLst>
              <a:ext uri="{FF2B5EF4-FFF2-40B4-BE49-F238E27FC236}">
                <a16:creationId xmlns:a16="http://schemas.microsoft.com/office/drawing/2014/main" id="{C46665AE-5A6B-B310-A184-372DA3EC2F4F}"/>
              </a:ext>
            </a:extLst>
          </p:cNvPr>
          <p:cNvSpPr txBox="1"/>
          <p:nvPr userDrawn="1"/>
        </p:nvSpPr>
        <p:spPr>
          <a:xfrm>
            <a:off x="16565968" y="8575280"/>
            <a:ext cx="670735" cy="369332"/>
          </a:xfrm>
          <a:prstGeom prst="rect">
            <a:avLst/>
          </a:prstGeom>
          <a:noFill/>
        </p:spPr>
        <p:txBody>
          <a:bodyPr wrap="square" rtlCol="0">
            <a:spAutoFit/>
          </a:bodyPr>
          <a:lstStyle/>
          <a:p>
            <a:fld id="{64CCA171-8D0F-4B05-9E2F-F99DC67072F7}" type="slidenum">
              <a:rPr lang="es-ES" smtClean="0"/>
              <a:t>‹Nr.›</a:t>
            </a:fld>
            <a:endParaRPr lang="es-ES" dirty="0"/>
          </a:p>
        </p:txBody>
      </p:sp>
      <p:sp>
        <p:nvSpPr>
          <p:cNvPr id="3" name="CuadroTexto 27">
            <a:extLst>
              <a:ext uri="{FF2B5EF4-FFF2-40B4-BE49-F238E27FC236}">
                <a16:creationId xmlns:a16="http://schemas.microsoft.com/office/drawing/2014/main" id="{6AEE7410-6145-9457-5160-DB985FEE16DD}"/>
              </a:ext>
            </a:extLst>
          </p:cNvPr>
          <p:cNvSpPr txBox="1"/>
          <p:nvPr userDrawn="1"/>
        </p:nvSpPr>
        <p:spPr>
          <a:xfrm>
            <a:off x="4032000" y="9431998"/>
            <a:ext cx="11340000" cy="576000"/>
          </a:xfrm>
          <a:prstGeom prst="rect">
            <a:avLst/>
          </a:prstGeom>
          <a:noFill/>
        </p:spPr>
        <p:txBody>
          <a:bodyPr wrap="square" rtlCol="0" anchor="ctr">
            <a:spAutoFit/>
          </a:bodyPr>
          <a:lstStyle/>
          <a:p>
            <a:pPr algn="l"/>
            <a:r>
              <a:rPr lang="en-US" sz="1100" b="0" i="0" u="none" strike="noStrike" dirty="0">
                <a:solidFill>
                  <a:srgbClr val="000000"/>
                </a:solidFill>
                <a:effectLst/>
                <a:latin typeface="+mn-l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lang="es-ES" sz="1100" dirty="0">
              <a:latin typeface="+mn-lt"/>
            </a:endParaRPr>
          </a:p>
        </p:txBody>
      </p:sp>
      <p:pic>
        <p:nvPicPr>
          <p:cNvPr id="4" name="Grafik 3" descr="Ein Bild, das Symbol, Schrift, Grafiken, Logo enthält.&#10;&#10;Automatisch generierte Beschreibung">
            <a:extLst>
              <a:ext uri="{FF2B5EF4-FFF2-40B4-BE49-F238E27FC236}">
                <a16:creationId xmlns:a16="http://schemas.microsoft.com/office/drawing/2014/main" id="{F22C6A65-BA1A-1838-EF92-3B640309D878}"/>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5411600" y="9431998"/>
            <a:ext cx="1646297" cy="576000"/>
          </a:xfrm>
          <a:prstGeom prst="rect">
            <a:avLst/>
          </a:prstGeom>
        </p:spPr>
      </p:pic>
      <p:pic>
        <p:nvPicPr>
          <p:cNvPr id="5" name="Grafik 4" descr="Ein Bild, das Text, Schrift, Electric Blue (Farbe), Screenshot enthält.&#10;&#10;Automatisch generierte Beschreibung">
            <a:extLst>
              <a:ext uri="{FF2B5EF4-FFF2-40B4-BE49-F238E27FC236}">
                <a16:creationId xmlns:a16="http://schemas.microsoft.com/office/drawing/2014/main" id="{5308D680-A3FE-2419-CA1C-6BEC2D7525EA}"/>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792000" y="9432000"/>
            <a:ext cx="3200400" cy="671428"/>
          </a:xfrm>
          <a:prstGeom prst="rect">
            <a:avLst/>
          </a:prstGeom>
        </p:spPr>
      </p:pic>
    </p:spTree>
  </p:cSld>
  <p:clrMap bg1="lt1" tx1="dk1" bg2="lt2" tx2="dk2" accent1="accent1" accent2="accent2" accent3="accent3" accent4="accent4" accent5="accent5" accent6="accent6" hlink="hlink" folHlink="folHlink"/>
  <p:sldLayoutIdLst>
    <p:sldLayoutId id="2147483665" r:id="rId1"/>
    <p:sldLayoutId id="2147483666" r:id="rId2"/>
    <p:sldLayoutId id="2147483669" r:id="rId3"/>
  </p:sldLayoutIdLst>
  <p:hf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extLst>
    <p:ext uri="{27BBF7A9-308A-43DC-89C8-2F10F3537804}">
      <p15:sldGuideLst xmlns:p15="http://schemas.microsoft.com/office/powerpoint/2012/main">
        <p15:guide id="1" orient="horz" pos="3240" userDrawn="1">
          <p15:clr>
            <a:srgbClr val="F26B43"/>
          </p15:clr>
        </p15:guide>
        <p15:guide id="2" pos="576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object 2">
            <a:extLst>
              <a:ext uri="{FF2B5EF4-FFF2-40B4-BE49-F238E27FC236}">
                <a16:creationId xmlns:a16="http://schemas.microsoft.com/office/drawing/2014/main" id="{BE8EA5C8-1E21-4F5D-B6B4-C560FBF4B43D}"/>
              </a:ext>
            </a:extLst>
          </p:cNvPr>
          <p:cNvSpPr/>
          <p:nvPr userDrawn="1"/>
        </p:nvSpPr>
        <p:spPr>
          <a:xfrm>
            <a:off x="1542056" y="1245596"/>
            <a:ext cx="14968219" cy="0"/>
          </a:xfrm>
          <a:custGeom>
            <a:avLst/>
            <a:gdLst/>
            <a:ahLst/>
            <a:cxnLst/>
            <a:rect l="l" t="t" r="r" b="b"/>
            <a:pathLst>
              <a:path w="14968219">
                <a:moveTo>
                  <a:pt x="0" y="0"/>
                </a:moveTo>
                <a:lnTo>
                  <a:pt x="14967781" y="0"/>
                </a:lnTo>
              </a:path>
            </a:pathLst>
          </a:custGeom>
          <a:ln w="37085">
            <a:solidFill>
              <a:srgbClr val="AED533"/>
            </a:solidFill>
          </a:ln>
        </p:spPr>
        <p:txBody>
          <a:bodyPr wrap="square" lIns="0" tIns="0" rIns="0" bIns="0" rtlCol="0"/>
          <a:lstStyle/>
          <a:p>
            <a:endParaRPr dirty="0"/>
          </a:p>
        </p:txBody>
      </p:sp>
      <p:sp>
        <p:nvSpPr>
          <p:cNvPr id="8" name="object 3">
            <a:extLst>
              <a:ext uri="{FF2B5EF4-FFF2-40B4-BE49-F238E27FC236}">
                <a16:creationId xmlns:a16="http://schemas.microsoft.com/office/drawing/2014/main" id="{B0F32C39-276F-418A-9B97-B0032C4F5E3C}"/>
              </a:ext>
            </a:extLst>
          </p:cNvPr>
          <p:cNvSpPr/>
          <p:nvPr userDrawn="1"/>
        </p:nvSpPr>
        <p:spPr>
          <a:xfrm>
            <a:off x="1970110" y="9032117"/>
            <a:ext cx="14615794" cy="0"/>
          </a:xfrm>
          <a:custGeom>
            <a:avLst/>
            <a:gdLst/>
            <a:ahLst/>
            <a:cxnLst/>
            <a:rect l="l" t="t" r="r" b="b"/>
            <a:pathLst>
              <a:path w="14615794">
                <a:moveTo>
                  <a:pt x="0" y="0"/>
                </a:moveTo>
                <a:lnTo>
                  <a:pt x="14615238" y="0"/>
                </a:lnTo>
              </a:path>
            </a:pathLst>
          </a:custGeom>
          <a:ln w="37085">
            <a:solidFill>
              <a:srgbClr val="AED533"/>
            </a:solidFill>
          </a:ln>
        </p:spPr>
        <p:txBody>
          <a:bodyPr wrap="square" lIns="0" tIns="0" rIns="0" bIns="0" rtlCol="0"/>
          <a:lstStyle/>
          <a:p>
            <a:endParaRPr dirty="0"/>
          </a:p>
        </p:txBody>
      </p:sp>
      <p:sp>
        <p:nvSpPr>
          <p:cNvPr id="9" name="object 4">
            <a:extLst>
              <a:ext uri="{FF2B5EF4-FFF2-40B4-BE49-F238E27FC236}">
                <a16:creationId xmlns:a16="http://schemas.microsoft.com/office/drawing/2014/main" id="{06BED2AD-DC11-4D3D-A57D-BCFCD0E2A7F8}"/>
              </a:ext>
            </a:extLst>
          </p:cNvPr>
          <p:cNvSpPr/>
          <p:nvPr userDrawn="1"/>
        </p:nvSpPr>
        <p:spPr>
          <a:xfrm>
            <a:off x="1274106" y="1627368"/>
            <a:ext cx="0" cy="6497320"/>
          </a:xfrm>
          <a:custGeom>
            <a:avLst/>
            <a:gdLst/>
            <a:ahLst/>
            <a:cxnLst/>
            <a:rect l="l" t="t" r="r" b="b"/>
            <a:pathLst>
              <a:path h="6497320">
                <a:moveTo>
                  <a:pt x="0" y="0"/>
                </a:moveTo>
                <a:lnTo>
                  <a:pt x="0" y="6497271"/>
                </a:lnTo>
              </a:path>
            </a:pathLst>
          </a:custGeom>
          <a:ln w="37085">
            <a:solidFill>
              <a:srgbClr val="4D94B6"/>
            </a:solidFill>
          </a:ln>
        </p:spPr>
        <p:txBody>
          <a:bodyPr wrap="square" lIns="0" tIns="0" rIns="0" bIns="0" rtlCol="0"/>
          <a:lstStyle/>
          <a:p>
            <a:endParaRPr dirty="0"/>
          </a:p>
        </p:txBody>
      </p:sp>
      <p:sp>
        <p:nvSpPr>
          <p:cNvPr id="10" name="object 5">
            <a:extLst>
              <a:ext uri="{FF2B5EF4-FFF2-40B4-BE49-F238E27FC236}">
                <a16:creationId xmlns:a16="http://schemas.microsoft.com/office/drawing/2014/main" id="{5EF2BBB4-B24D-414B-A13E-198014080CB7}"/>
              </a:ext>
            </a:extLst>
          </p:cNvPr>
          <p:cNvSpPr/>
          <p:nvPr userDrawn="1"/>
        </p:nvSpPr>
        <p:spPr>
          <a:xfrm>
            <a:off x="17073948" y="1809750"/>
            <a:ext cx="0" cy="6832600"/>
          </a:xfrm>
          <a:custGeom>
            <a:avLst/>
            <a:gdLst/>
            <a:ahLst/>
            <a:cxnLst/>
            <a:rect l="l" t="t" r="r" b="b"/>
            <a:pathLst>
              <a:path h="6832600">
                <a:moveTo>
                  <a:pt x="0" y="0"/>
                </a:moveTo>
                <a:lnTo>
                  <a:pt x="0" y="6832555"/>
                </a:lnTo>
              </a:path>
            </a:pathLst>
          </a:custGeom>
          <a:ln w="37085">
            <a:solidFill>
              <a:srgbClr val="AED533"/>
            </a:solidFill>
          </a:ln>
        </p:spPr>
        <p:txBody>
          <a:bodyPr wrap="square" lIns="0" tIns="0" rIns="0" bIns="0" rtlCol="0"/>
          <a:lstStyle/>
          <a:p>
            <a:endParaRPr dirty="0"/>
          </a:p>
        </p:txBody>
      </p:sp>
      <p:pic>
        <p:nvPicPr>
          <p:cNvPr id="11" name="object 6">
            <a:extLst>
              <a:ext uri="{FF2B5EF4-FFF2-40B4-BE49-F238E27FC236}">
                <a16:creationId xmlns:a16="http://schemas.microsoft.com/office/drawing/2014/main" id="{76CD63D4-EE58-4D93-AA5C-3B3B3AB4E24E}"/>
              </a:ext>
            </a:extLst>
          </p:cNvPr>
          <p:cNvPicPr/>
          <p:nvPr userDrawn="1"/>
        </p:nvPicPr>
        <p:blipFill>
          <a:blip r:embed="rId3" cstate="screen">
            <a:extLst>
              <a:ext uri="{28A0092B-C50C-407E-A947-70E740481C1C}">
                <a14:useLocalDpi xmlns:a14="http://schemas.microsoft.com/office/drawing/2010/main"/>
              </a:ext>
            </a:extLst>
          </a:blip>
          <a:stretch>
            <a:fillRect/>
          </a:stretch>
        </p:blipFill>
        <p:spPr>
          <a:xfrm>
            <a:off x="16512506" y="8916083"/>
            <a:ext cx="720646" cy="228599"/>
          </a:xfrm>
          <a:prstGeom prst="rect">
            <a:avLst/>
          </a:prstGeom>
        </p:spPr>
      </p:pic>
      <p:pic>
        <p:nvPicPr>
          <p:cNvPr id="12" name="object 7">
            <a:extLst>
              <a:ext uri="{FF2B5EF4-FFF2-40B4-BE49-F238E27FC236}">
                <a16:creationId xmlns:a16="http://schemas.microsoft.com/office/drawing/2014/main" id="{89B1340D-3E00-4BD7-961B-E87C3E8DE389}"/>
              </a:ext>
            </a:extLst>
          </p:cNvPr>
          <p:cNvPicPr/>
          <p:nvPr userDrawn="1"/>
        </p:nvPicPr>
        <p:blipFill>
          <a:blip r:embed="rId4" cstate="screen">
            <a:extLst>
              <a:ext uri="{28A0092B-C50C-407E-A947-70E740481C1C}">
                <a14:useLocalDpi xmlns:a14="http://schemas.microsoft.com/office/drawing/2010/main"/>
              </a:ext>
            </a:extLst>
          </a:blip>
          <a:stretch>
            <a:fillRect/>
          </a:stretch>
        </p:blipFill>
        <p:spPr>
          <a:xfrm>
            <a:off x="16509838" y="723900"/>
            <a:ext cx="1085850" cy="1085850"/>
          </a:xfrm>
          <a:prstGeom prst="rect">
            <a:avLst/>
          </a:prstGeom>
        </p:spPr>
      </p:pic>
      <p:pic>
        <p:nvPicPr>
          <p:cNvPr id="13" name="object 8">
            <a:extLst>
              <a:ext uri="{FF2B5EF4-FFF2-40B4-BE49-F238E27FC236}">
                <a16:creationId xmlns:a16="http://schemas.microsoft.com/office/drawing/2014/main" id="{88424E79-4007-4876-9AF9-3C745F6F8540}"/>
              </a:ext>
            </a:extLst>
          </p:cNvPr>
          <p:cNvPicPr/>
          <p:nvPr userDrawn="1"/>
        </p:nvPicPr>
        <p:blipFill>
          <a:blip r:embed="rId5" cstate="screen">
            <a:extLst>
              <a:ext uri="{28A0092B-C50C-407E-A947-70E740481C1C}">
                <a14:useLocalDpi xmlns:a14="http://schemas.microsoft.com/office/drawing/2010/main"/>
              </a:ext>
            </a:extLst>
          </a:blip>
          <a:stretch>
            <a:fillRect/>
          </a:stretch>
        </p:blipFill>
        <p:spPr>
          <a:xfrm>
            <a:off x="693760" y="8124640"/>
            <a:ext cx="1276349" cy="1276349"/>
          </a:xfrm>
          <a:prstGeom prst="rect">
            <a:avLst/>
          </a:prstGeom>
        </p:spPr>
      </p:pic>
      <p:pic>
        <p:nvPicPr>
          <p:cNvPr id="14" name="object 9">
            <a:extLst>
              <a:ext uri="{FF2B5EF4-FFF2-40B4-BE49-F238E27FC236}">
                <a16:creationId xmlns:a16="http://schemas.microsoft.com/office/drawing/2014/main" id="{C8C4DC60-0388-4CA8-B62A-385C8A0B32B4}"/>
              </a:ext>
            </a:extLst>
          </p:cNvPr>
          <p:cNvPicPr/>
          <p:nvPr userDrawn="1"/>
        </p:nvPicPr>
        <p:blipFill>
          <a:blip r:embed="rId6" cstate="screen">
            <a:extLst>
              <a:ext uri="{28A0092B-C50C-407E-A947-70E740481C1C}">
                <a14:useLocalDpi xmlns:a14="http://schemas.microsoft.com/office/drawing/2010/main"/>
              </a:ext>
            </a:extLst>
          </a:blip>
          <a:stretch>
            <a:fillRect/>
          </a:stretch>
        </p:blipFill>
        <p:spPr>
          <a:xfrm>
            <a:off x="1162547" y="1151436"/>
            <a:ext cx="720646" cy="228599"/>
          </a:xfrm>
          <a:prstGeom prst="rect">
            <a:avLst/>
          </a:prstGeom>
        </p:spPr>
      </p:pic>
      <p:sp>
        <p:nvSpPr>
          <p:cNvPr id="6" name="CuadroTexto 5">
            <a:extLst>
              <a:ext uri="{FF2B5EF4-FFF2-40B4-BE49-F238E27FC236}">
                <a16:creationId xmlns:a16="http://schemas.microsoft.com/office/drawing/2014/main" id="{1162DEE2-DFCE-52E5-F268-D78DDE0CDA74}"/>
              </a:ext>
            </a:extLst>
          </p:cNvPr>
          <p:cNvSpPr txBox="1"/>
          <p:nvPr userDrawn="1"/>
        </p:nvSpPr>
        <p:spPr>
          <a:xfrm>
            <a:off x="16403212" y="8451621"/>
            <a:ext cx="676800" cy="369332"/>
          </a:xfrm>
          <a:prstGeom prst="rect">
            <a:avLst/>
          </a:prstGeom>
          <a:noFill/>
        </p:spPr>
        <p:txBody>
          <a:bodyPr wrap="square" rtlCol="0">
            <a:spAutoFit/>
          </a:bodyPr>
          <a:lstStyle/>
          <a:p>
            <a:fld id="{64CCA171-8D0F-4B05-9E2F-F99DC67072F7}" type="slidenum">
              <a:rPr lang="es-ES" smtClean="0"/>
              <a:t>‹Nr.›</a:t>
            </a:fld>
            <a:endParaRPr lang="es-ES" dirty="0"/>
          </a:p>
        </p:txBody>
      </p:sp>
      <p:sp>
        <p:nvSpPr>
          <p:cNvPr id="15" name="CuadroTexto 27">
            <a:extLst>
              <a:ext uri="{FF2B5EF4-FFF2-40B4-BE49-F238E27FC236}">
                <a16:creationId xmlns:a16="http://schemas.microsoft.com/office/drawing/2014/main" id="{92FE5131-2A84-172D-B8CD-3AEB152E0906}"/>
              </a:ext>
            </a:extLst>
          </p:cNvPr>
          <p:cNvSpPr txBox="1"/>
          <p:nvPr userDrawn="1"/>
        </p:nvSpPr>
        <p:spPr>
          <a:xfrm>
            <a:off x="4032000" y="9431998"/>
            <a:ext cx="11340000" cy="576000"/>
          </a:xfrm>
          <a:prstGeom prst="rect">
            <a:avLst/>
          </a:prstGeom>
          <a:noFill/>
        </p:spPr>
        <p:txBody>
          <a:bodyPr wrap="square" rtlCol="0" anchor="ctr">
            <a:spAutoFit/>
          </a:bodyPr>
          <a:lstStyle/>
          <a:p>
            <a:pPr algn="l"/>
            <a:r>
              <a:rPr lang="en-US" sz="1100" b="0" i="0" u="none" strike="noStrike" dirty="0">
                <a:solidFill>
                  <a:srgbClr val="000000"/>
                </a:solidFill>
                <a:effectLst/>
                <a:latin typeface="+mn-l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lang="es-ES" sz="1100" dirty="0">
              <a:latin typeface="+mn-lt"/>
            </a:endParaRPr>
          </a:p>
        </p:txBody>
      </p:sp>
      <p:pic>
        <p:nvPicPr>
          <p:cNvPr id="16" name="Grafik 15" descr="Ein Bild, das Symbol, Schrift, Grafiken, Logo enthält.&#10;&#10;Automatisch generierte Beschreibung">
            <a:extLst>
              <a:ext uri="{FF2B5EF4-FFF2-40B4-BE49-F238E27FC236}">
                <a16:creationId xmlns:a16="http://schemas.microsoft.com/office/drawing/2014/main" id="{F9EEC915-F7D6-F271-089E-9B5BF83B063F}"/>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5411600" y="9431998"/>
            <a:ext cx="1646297" cy="576000"/>
          </a:xfrm>
          <a:prstGeom prst="rect">
            <a:avLst/>
          </a:prstGeom>
        </p:spPr>
      </p:pic>
      <p:pic>
        <p:nvPicPr>
          <p:cNvPr id="17" name="Grafik 16" descr="Ein Bild, das Text, Schrift, Electric Blue (Farbe), Screenshot enthält.&#10;&#10;Automatisch generierte Beschreibung">
            <a:extLst>
              <a:ext uri="{FF2B5EF4-FFF2-40B4-BE49-F238E27FC236}">
                <a16:creationId xmlns:a16="http://schemas.microsoft.com/office/drawing/2014/main" id="{1876564E-6D50-BF97-2FBC-CF2095A12736}"/>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792000" y="9432000"/>
            <a:ext cx="3200400" cy="671428"/>
          </a:xfrm>
          <a:prstGeom prst="rect">
            <a:avLst/>
          </a:prstGeom>
        </p:spPr>
      </p:pic>
    </p:spTree>
    <p:extLst>
      <p:ext uri="{BB962C8B-B14F-4D97-AF65-F5344CB8AC3E}">
        <p14:creationId xmlns:p14="http://schemas.microsoft.com/office/powerpoint/2010/main" val="400473340"/>
      </p:ext>
    </p:extLst>
  </p:cSld>
  <p:clrMap bg1="lt1" tx1="dk1" bg2="lt2" tx2="dk2" accent1="accent1" accent2="accent2" accent3="accent3" accent4="accent4" accent5="accent5" accent6="accent6" hlink="hlink" folHlink="folHlink"/>
  <p:sldLayoutIdLst>
    <p:sldLayoutId id="2147483668"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hyperlink" Target="https://www.elmhurst.edu/blog/what-is-intrapreneurship/#:~:text=Intrapreneurship%20is%20simply%20entrepreneurship%20in,facilitators%20and%20barriers%20to%20intrapreneurship" TargetMode="External"/><Relationship Id="rId7" Type="http://schemas.openxmlformats.org/officeDocument/2006/relationships/hyperlink" Target="https://www.researchgate.net/publication/265659626_The_Four_Models_of_Corporate_Entrepreneurship"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hyperlink" Target="https://www.peoplematters.in/article/entrepreneurship-start-ups/how-to-create-an-intrapreneurial-culture-19155" TargetMode="External"/><Relationship Id="rId5" Type="http://schemas.openxmlformats.org/officeDocument/2006/relationships/hyperlink" Target="https://integrative-innovation.net/?p=1698" TargetMode="External"/><Relationship Id="rId4" Type="http://schemas.openxmlformats.org/officeDocument/2006/relationships/hyperlink" Target="https://link.springer.com/chapter/10.1007/978-3-030-53914-6_12"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31571DCB-ECCD-5255-9CF8-39737E5FD90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901586" y="2458739"/>
            <a:ext cx="6484828" cy="3042465"/>
          </a:xfrm>
          <a:prstGeom prst="rect">
            <a:avLst/>
          </a:prstGeom>
        </p:spPr>
      </p:pic>
      <p:sp>
        <p:nvSpPr>
          <p:cNvPr id="3" name="CuadroTexto 2">
            <a:extLst>
              <a:ext uri="{FF2B5EF4-FFF2-40B4-BE49-F238E27FC236}">
                <a16:creationId xmlns:a16="http://schemas.microsoft.com/office/drawing/2014/main" id="{059C829C-41D6-1410-D4AD-4579EC19C654}"/>
              </a:ext>
            </a:extLst>
          </p:cNvPr>
          <p:cNvSpPr txBox="1"/>
          <p:nvPr/>
        </p:nvSpPr>
        <p:spPr>
          <a:xfrm>
            <a:off x="3420000" y="6696000"/>
            <a:ext cx="11448000" cy="1200329"/>
          </a:xfrm>
          <a:prstGeom prst="rect">
            <a:avLst/>
          </a:prstGeom>
          <a:noFill/>
        </p:spPr>
        <p:txBody>
          <a:bodyPr wrap="square">
            <a:spAutoFit/>
          </a:bodyPr>
          <a:lstStyle/>
          <a:p>
            <a:pPr marL="0" marR="0" lvl="0" indent="0" algn="ctr" rtl="0">
              <a:lnSpc>
                <a:spcPct val="100000"/>
              </a:lnSpc>
              <a:spcBef>
                <a:spcPts val="0"/>
              </a:spcBef>
              <a:spcAft>
                <a:spcPts val="0"/>
              </a:spcAft>
              <a:buClr>
                <a:srgbClr val="4D94B7"/>
              </a:buClr>
              <a:buSzPts val="3600"/>
              <a:buFont typeface="Helvetica Neue"/>
              <a:buNone/>
            </a:pPr>
            <a:r>
              <a:rPr lang="it-IT" sz="3600" b="1" dirty="0" err="1">
                <a:solidFill>
                  <a:srgbClr val="4D94B7"/>
                </a:solidFill>
                <a:latin typeface="Helvetica Neue" panose="020B0604020202020204" charset="0"/>
                <a:ea typeface="Helvetica Neue"/>
                <a:cs typeface="Helvetica Neue"/>
                <a:sym typeface="Helvetica Neue"/>
              </a:rPr>
              <a:t>Intrapreneurship</a:t>
            </a:r>
            <a:r>
              <a:rPr lang="it-IT" sz="3600" b="1" dirty="0">
                <a:solidFill>
                  <a:srgbClr val="4D94B7"/>
                </a:solidFill>
                <a:latin typeface="Helvetica Neue" panose="020B0604020202020204" charset="0"/>
                <a:ea typeface="Helvetica Neue"/>
                <a:cs typeface="Helvetica Neue"/>
                <a:sym typeface="Helvetica Neue"/>
              </a:rPr>
              <a:t> digitale:  </a:t>
            </a:r>
          </a:p>
          <a:p>
            <a:pPr marL="0" marR="0" lvl="0" indent="0" algn="ctr" rtl="0">
              <a:lnSpc>
                <a:spcPct val="100000"/>
              </a:lnSpc>
              <a:spcBef>
                <a:spcPts val="0"/>
              </a:spcBef>
              <a:spcAft>
                <a:spcPts val="0"/>
              </a:spcAft>
              <a:buClr>
                <a:srgbClr val="4D94B7"/>
              </a:buClr>
              <a:buSzPts val="3600"/>
              <a:buFont typeface="Helvetica Neue"/>
              <a:buNone/>
            </a:pPr>
            <a:r>
              <a:rPr lang="it-IT" sz="3600" b="1" dirty="0">
                <a:solidFill>
                  <a:srgbClr val="4D94B7"/>
                </a:solidFill>
                <a:latin typeface="Helvetica Neue" panose="020B0604020202020204" charset="0"/>
                <a:ea typeface="Helvetica Neue"/>
                <a:cs typeface="Helvetica Neue"/>
                <a:sym typeface="Helvetica Neue"/>
              </a:rPr>
              <a:t>Prospettive e sfide</a:t>
            </a:r>
            <a:endParaRPr lang="it-IT" sz="3600" b="1" i="0" u="none" strike="noStrike" cap="none" dirty="0">
              <a:solidFill>
                <a:srgbClr val="4D94B7"/>
              </a:solidFill>
              <a:latin typeface="Helvetica Neue" panose="020B0604020202020204" charset="0"/>
              <a:ea typeface="Helvetica Neue"/>
              <a:cs typeface="Helvetica Neue"/>
              <a:sym typeface="Helvetica Neue"/>
            </a:endParaRPr>
          </a:p>
        </p:txBody>
      </p:sp>
      <p:sp>
        <p:nvSpPr>
          <p:cNvPr id="4" name="CuadroTexto 3">
            <a:extLst>
              <a:ext uri="{FF2B5EF4-FFF2-40B4-BE49-F238E27FC236}">
                <a16:creationId xmlns:a16="http://schemas.microsoft.com/office/drawing/2014/main" id="{8C8C2EF2-9C0D-41B2-79FF-9F829C18D350}"/>
              </a:ext>
            </a:extLst>
          </p:cNvPr>
          <p:cNvSpPr txBox="1"/>
          <p:nvPr/>
        </p:nvSpPr>
        <p:spPr>
          <a:xfrm>
            <a:off x="5900400" y="5630400"/>
            <a:ext cx="6483600" cy="471600"/>
          </a:xfrm>
          <a:prstGeom prst="rect">
            <a:avLst/>
          </a:prstGeom>
          <a:noFill/>
        </p:spPr>
        <p:txBody>
          <a:bodyPr wrap="square">
            <a:spAutoFit/>
          </a:bodyPr>
          <a:lstStyle/>
          <a:p>
            <a:pPr algn="ctr"/>
            <a:r>
              <a:rPr lang="en-US" sz="2400" b="1" i="0" u="none" strike="noStrike" dirty="0">
                <a:solidFill>
                  <a:srgbClr val="AED633"/>
                </a:solidFill>
                <a:effectLst/>
                <a:latin typeface="Helvetica Neue" panose="020B0604020202020204" charset="0"/>
                <a:ea typeface="Microsoft Sans Serif" panose="020B0604020202020204" pitchFamily="34" charset="0"/>
                <a:cs typeface="Microsoft Sans Serif" panose="020B0604020202020204" pitchFamily="34" charset="0"/>
              </a:rPr>
              <a:t>genieproject.eu</a:t>
            </a:r>
            <a:endParaRPr lang="en-US" sz="24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1214679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CuadroTexto 28">
            <a:extLst>
              <a:ext uri="{FF2B5EF4-FFF2-40B4-BE49-F238E27FC236}">
                <a16:creationId xmlns:a16="http://schemas.microsoft.com/office/drawing/2014/main" id="{FB247109-8AE9-1FAD-19A3-AA28333412E6}"/>
              </a:ext>
            </a:extLst>
          </p:cNvPr>
          <p:cNvSpPr txBox="1"/>
          <p:nvPr/>
        </p:nvSpPr>
        <p:spPr>
          <a:xfrm>
            <a:off x="1296000" y="1548000"/>
            <a:ext cx="13952830" cy="1569660"/>
          </a:xfrm>
          <a:prstGeom prst="rect">
            <a:avLst/>
          </a:prstGeom>
          <a:noFill/>
        </p:spPr>
        <p:txBody>
          <a:bodyPr wrap="square" rtlCol="0">
            <a:spAutoFit/>
          </a:bodyPr>
          <a:lstStyle/>
          <a:p>
            <a:r>
              <a:rPr lang="it-IT"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2. Come sostenere l'</a:t>
            </a:r>
            <a:r>
              <a:rPr lang="it-IT" sz="4800" b="1" dirty="0" err="1">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intrapreneurship</a:t>
            </a:r>
            <a:r>
              <a:rPr lang="it-IT"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 digitale</a:t>
            </a:r>
          </a:p>
          <a:p>
            <a:endParaRPr lang="it-IT"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30" name="CuadroTexto 29">
            <a:extLst>
              <a:ext uri="{FF2B5EF4-FFF2-40B4-BE49-F238E27FC236}">
                <a16:creationId xmlns:a16="http://schemas.microsoft.com/office/drawing/2014/main" id="{FF26E299-B4DD-C626-8D87-F4172B3D02C9}"/>
              </a:ext>
            </a:extLst>
          </p:cNvPr>
          <p:cNvSpPr txBox="1"/>
          <p:nvPr/>
        </p:nvSpPr>
        <p:spPr>
          <a:xfrm>
            <a:off x="1296000" y="2304000"/>
            <a:ext cx="7467000" cy="523220"/>
          </a:xfrm>
          <a:prstGeom prst="rect">
            <a:avLst/>
          </a:prstGeom>
          <a:noFill/>
        </p:spPr>
        <p:txBody>
          <a:bodyPr wrap="square" rtlCol="0">
            <a:spAutoFit/>
          </a:bodyPr>
          <a:lstStyle/>
          <a:p>
            <a:r>
              <a:rPr lang="it-IT"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2.1 Come trovare gli </a:t>
            </a:r>
            <a:r>
              <a:rPr lang="it-IT" sz="2800" b="1" dirty="0" err="1">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intrapreneurs</a:t>
            </a:r>
            <a:endParaRPr lang="it-IT"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7" name="CasellaDiTesto 6"/>
          <p:cNvSpPr txBox="1"/>
          <p:nvPr/>
        </p:nvSpPr>
        <p:spPr>
          <a:xfrm>
            <a:off x="1296000" y="3384000"/>
            <a:ext cx="15496461" cy="1200329"/>
          </a:xfrm>
          <a:prstGeom prst="rect">
            <a:avLst/>
          </a:prstGeom>
          <a:noFill/>
        </p:spPr>
        <p:txBody>
          <a:bodyPr wrap="square" rtlCol="0">
            <a:spAutoFit/>
          </a:bodyPr>
          <a:lstStyle/>
          <a:p>
            <a:r>
              <a:rPr lang="it-IT" sz="2400" dirty="0">
                <a:latin typeface="Helvetica Neue" panose="020B0604020202020204" charset="0"/>
                <a:ea typeface="Microsoft Sans Serif" panose="020B0604020202020204" pitchFamily="34" charset="0"/>
                <a:cs typeface="Microsoft Sans Serif" panose="020B0604020202020204" pitchFamily="34" charset="0"/>
              </a:rPr>
              <a:t>Il primo passo è quello di </a:t>
            </a:r>
            <a:r>
              <a:rPr lang="it-IT" sz="2400" b="1" dirty="0">
                <a:solidFill>
                  <a:srgbClr val="78B17A"/>
                </a:solidFill>
                <a:latin typeface="Helvetica Neue" panose="020B0604020202020204" charset="0"/>
                <a:ea typeface="Microsoft Sans Serif" panose="020B0604020202020204" pitchFamily="34" charset="0"/>
                <a:cs typeface="Microsoft Sans Serif" panose="020B0604020202020204" pitchFamily="34" charset="0"/>
              </a:rPr>
              <a:t>trovare gli </a:t>
            </a:r>
            <a:r>
              <a:rPr lang="it-IT" sz="2400" b="1" dirty="0" err="1">
                <a:solidFill>
                  <a:srgbClr val="78B17A"/>
                </a:solidFill>
                <a:latin typeface="Helvetica Neue" panose="020B0604020202020204" charset="0"/>
                <a:ea typeface="Microsoft Sans Serif" panose="020B0604020202020204" pitchFamily="34" charset="0"/>
                <a:cs typeface="Microsoft Sans Serif" panose="020B0604020202020204" pitchFamily="34" charset="0"/>
              </a:rPr>
              <a:t>intrapreneurs</a:t>
            </a:r>
            <a:r>
              <a:rPr lang="it-IT" sz="2400" b="1" dirty="0">
                <a:solidFill>
                  <a:srgbClr val="78B17A"/>
                </a:solidFill>
                <a:latin typeface="Helvetica Neue" panose="020B0604020202020204" charset="0"/>
                <a:ea typeface="Microsoft Sans Serif" panose="020B0604020202020204" pitchFamily="34" charset="0"/>
                <a:cs typeface="Microsoft Sans Serif" panose="020B0604020202020204" pitchFamily="34" charset="0"/>
              </a:rPr>
              <a:t> all’interno dell’azienda </a:t>
            </a:r>
            <a:r>
              <a:rPr lang="it-IT" sz="2400" dirty="0">
                <a:latin typeface="Helvetica Neue" panose="020B0604020202020204" charset="0"/>
                <a:ea typeface="Microsoft Sans Serif" panose="020B0604020202020204" pitchFamily="34" charset="0"/>
                <a:cs typeface="Microsoft Sans Serif" panose="020B0604020202020204" pitchFamily="34" charset="0"/>
              </a:rPr>
              <a:t>per supportarli e dare loro lo spazio di cui hanno bisogno per crescere, sviluppare il loro potenziale e portare innovazione in azienda.</a:t>
            </a:r>
          </a:p>
          <a:p>
            <a:endParaRPr lang="it-IT" sz="2400" dirty="0">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10" name="CasellaDiTesto 9"/>
          <p:cNvSpPr txBox="1"/>
          <p:nvPr/>
        </p:nvSpPr>
        <p:spPr>
          <a:xfrm>
            <a:off x="1296000" y="4464000"/>
            <a:ext cx="11514430" cy="2769989"/>
          </a:xfrm>
          <a:prstGeom prst="rect">
            <a:avLst/>
          </a:prstGeom>
          <a:noFill/>
        </p:spPr>
        <p:txBody>
          <a:bodyPr wrap="square" rtlCol="0">
            <a:spAutoFit/>
          </a:bodyPr>
          <a:lstStyle/>
          <a:p>
            <a:pPr>
              <a:spcAft>
                <a:spcPts val="1200"/>
              </a:spcAft>
            </a:pPr>
            <a:r>
              <a:rPr lang="it-IT" sz="2400" dirty="0">
                <a:latin typeface="Helvetica Neue" panose="020B0604020202020204" charset="0"/>
                <a:ea typeface="Microsoft Sans Serif" panose="020B0604020202020204" pitchFamily="34" charset="0"/>
                <a:cs typeface="Microsoft Sans Serif" panose="020B0604020202020204" pitchFamily="34" charset="0"/>
              </a:rPr>
              <a:t>Per identificarli, puoi prima cercare dipendenti con tratti come</a:t>
            </a:r>
          </a:p>
          <a:p>
            <a:pPr marL="914400" lvl="1" indent="-457200">
              <a:spcAft>
                <a:spcPts val="600"/>
              </a:spcAft>
              <a:buClr>
                <a:srgbClr val="AED633"/>
              </a:buClr>
              <a:buFont typeface="Wingdings" panose="05000000000000000000" pitchFamily="2" charset="2"/>
              <a:buChar char="Ø"/>
            </a:pPr>
            <a:r>
              <a:rPr lang="it-IT" sz="2400" b="1" dirty="0">
                <a:solidFill>
                  <a:srgbClr val="78B17A"/>
                </a:solidFill>
                <a:latin typeface="Helvetica Neue" panose="020B0604020202020204" charset="0"/>
                <a:ea typeface="Microsoft Sans Serif" panose="020B0604020202020204" pitchFamily="34" charset="0"/>
                <a:cs typeface="Microsoft Sans Serif" panose="020B0604020202020204" pitchFamily="34" charset="0"/>
              </a:rPr>
              <a:t>Focalizzazione</a:t>
            </a:r>
            <a:r>
              <a:rPr lang="it-IT" sz="2400" dirty="0">
                <a:solidFill>
                  <a:srgbClr val="78B17A"/>
                </a:solidFill>
                <a:latin typeface="Helvetica Neue" panose="020B0604020202020204" charset="0"/>
                <a:ea typeface="Microsoft Sans Serif" panose="020B0604020202020204" pitchFamily="34" charset="0"/>
                <a:cs typeface="Microsoft Sans Serif" panose="020B0604020202020204" pitchFamily="34" charset="0"/>
              </a:rPr>
              <a:t> </a:t>
            </a:r>
            <a:r>
              <a:rPr lang="it-IT" sz="2400" dirty="0">
                <a:latin typeface="Helvetica Neue" panose="020B0604020202020204" charset="0"/>
                <a:ea typeface="Microsoft Sans Serif" panose="020B0604020202020204" pitchFamily="34" charset="0"/>
                <a:cs typeface="Microsoft Sans Serif" panose="020B0604020202020204" pitchFamily="34" charset="0"/>
              </a:rPr>
              <a:t>al lavoro e all'azienda</a:t>
            </a:r>
          </a:p>
          <a:p>
            <a:pPr marL="914400" lvl="1" indent="-457200">
              <a:spcAft>
                <a:spcPts val="600"/>
              </a:spcAft>
              <a:buClr>
                <a:srgbClr val="AED633"/>
              </a:buClr>
              <a:buFont typeface="Wingdings" panose="05000000000000000000" pitchFamily="2" charset="2"/>
              <a:buChar char="Ø"/>
            </a:pPr>
            <a:r>
              <a:rPr lang="it-IT" sz="2400" b="1" dirty="0">
                <a:solidFill>
                  <a:srgbClr val="78B17A"/>
                </a:solidFill>
                <a:latin typeface="Helvetica Neue" panose="020B0604020202020204" charset="0"/>
                <a:ea typeface="Microsoft Sans Serif" panose="020B0604020202020204" pitchFamily="34" charset="0"/>
                <a:cs typeface="Microsoft Sans Serif" panose="020B0604020202020204" pitchFamily="34" charset="0"/>
              </a:rPr>
              <a:t>Adattabilità</a:t>
            </a:r>
          </a:p>
          <a:p>
            <a:pPr marL="914400" lvl="1" indent="-457200">
              <a:spcAft>
                <a:spcPts val="600"/>
              </a:spcAft>
              <a:buClr>
                <a:srgbClr val="AED633"/>
              </a:buClr>
              <a:buFont typeface="Wingdings" panose="05000000000000000000" pitchFamily="2" charset="2"/>
              <a:buChar char="Ø"/>
            </a:pPr>
            <a:r>
              <a:rPr lang="it-IT" sz="2400" b="1" dirty="0">
                <a:solidFill>
                  <a:srgbClr val="78B17A"/>
                </a:solidFill>
                <a:latin typeface="Helvetica Neue" panose="020B0604020202020204" charset="0"/>
                <a:ea typeface="Microsoft Sans Serif" panose="020B0604020202020204" pitchFamily="34" charset="0"/>
                <a:cs typeface="Microsoft Sans Serif" panose="020B0604020202020204" pitchFamily="34" charset="0"/>
              </a:rPr>
              <a:t>Motivazione interna </a:t>
            </a:r>
            <a:r>
              <a:rPr lang="it-IT" sz="2400" dirty="0">
                <a:latin typeface="Helvetica Neue" panose="020B0604020202020204" charset="0"/>
                <a:ea typeface="Microsoft Sans Serif" panose="020B0604020202020204" pitchFamily="34" charset="0"/>
                <a:cs typeface="Microsoft Sans Serif" panose="020B0604020202020204" pitchFamily="34" charset="0"/>
              </a:rPr>
              <a:t>(non guidato dal profitto)</a:t>
            </a:r>
          </a:p>
          <a:p>
            <a:pPr marL="914400" lvl="1" indent="-457200">
              <a:spcAft>
                <a:spcPts val="600"/>
              </a:spcAft>
              <a:buClr>
                <a:srgbClr val="AED633"/>
              </a:buClr>
              <a:buFont typeface="Wingdings" panose="05000000000000000000" pitchFamily="2" charset="2"/>
              <a:buChar char="Ø"/>
            </a:pPr>
            <a:r>
              <a:rPr lang="it-IT" sz="2400" b="1" dirty="0">
                <a:solidFill>
                  <a:srgbClr val="78B17A"/>
                </a:solidFill>
                <a:latin typeface="Helvetica Neue" panose="020B0604020202020204" charset="0"/>
                <a:ea typeface="Microsoft Sans Serif" panose="020B0604020202020204" pitchFamily="34" charset="0"/>
                <a:cs typeface="Microsoft Sans Serif" panose="020B0604020202020204" pitchFamily="34" charset="0"/>
              </a:rPr>
              <a:t>Fiducia</a:t>
            </a:r>
          </a:p>
          <a:p>
            <a:pPr marL="914400" lvl="1" indent="-457200">
              <a:spcAft>
                <a:spcPts val="600"/>
              </a:spcAft>
              <a:buClr>
                <a:srgbClr val="AED633"/>
              </a:buClr>
              <a:buFont typeface="Wingdings" panose="05000000000000000000" pitchFamily="2" charset="2"/>
              <a:buChar char="Ø"/>
            </a:pPr>
            <a:r>
              <a:rPr lang="it-IT" sz="2400" b="1" dirty="0">
                <a:solidFill>
                  <a:srgbClr val="78B17A"/>
                </a:solidFill>
                <a:latin typeface="Helvetica Neue" panose="020B0604020202020204" charset="0"/>
                <a:ea typeface="Microsoft Sans Serif" panose="020B0604020202020204" pitchFamily="34" charset="0"/>
                <a:cs typeface="Microsoft Sans Serif" panose="020B0604020202020204" pitchFamily="34" charset="0"/>
              </a:rPr>
              <a:t>Proattività</a:t>
            </a:r>
          </a:p>
        </p:txBody>
      </p:sp>
      <p:pic>
        <p:nvPicPr>
          <p:cNvPr id="11" name="Immagine 10"/>
          <p:cNvPicPr>
            <a:picLocks noChangeAspect="1"/>
          </p:cNvPicPr>
          <p:nvPr/>
        </p:nvPicPr>
        <p:blipFill rotWithShape="1">
          <a:blip r:embed="rId2" cstate="print">
            <a:extLst>
              <a:ext uri="{28A0092B-C50C-407E-A947-70E740481C1C}">
                <a14:useLocalDpi xmlns:a14="http://schemas.microsoft.com/office/drawing/2010/main" val="0"/>
              </a:ext>
            </a:extLst>
          </a:blip>
          <a:srcRect l="17938" t="9292" r="-62" b="2239"/>
          <a:stretch/>
        </p:blipFill>
        <p:spPr>
          <a:xfrm>
            <a:off x="11963400" y="4464000"/>
            <a:ext cx="4108287" cy="4381325"/>
          </a:xfrm>
          <a:prstGeom prst="rect">
            <a:avLst/>
          </a:prstGeom>
        </p:spPr>
      </p:pic>
      <p:sp>
        <p:nvSpPr>
          <p:cNvPr id="8" name="CasellaDiTesto 7"/>
          <p:cNvSpPr txBox="1"/>
          <p:nvPr/>
        </p:nvSpPr>
        <p:spPr>
          <a:xfrm>
            <a:off x="1296000" y="8877300"/>
            <a:ext cx="3657000" cy="276999"/>
          </a:xfrm>
          <a:prstGeom prst="rect">
            <a:avLst/>
          </a:prstGeom>
          <a:noFill/>
        </p:spPr>
        <p:txBody>
          <a:bodyPr wrap="square" rtlCol="0">
            <a:spAutoFit/>
          </a:bodyPr>
          <a:lstStyle/>
          <a:p>
            <a:r>
              <a:rPr lang="en-US" sz="1200" dirty="0">
                <a:latin typeface="Helvetica Neue" panose="020B0604020202020204" charset="0"/>
                <a:ea typeface="Microsoft Sans Serif" panose="020B0604020202020204" pitchFamily="34" charset="0"/>
                <a:cs typeface="Microsoft Sans Serif" panose="020B0604020202020204" pitchFamily="34" charset="0"/>
              </a:rPr>
              <a:t>Source no.: 2</a:t>
            </a:r>
          </a:p>
        </p:txBody>
      </p:sp>
    </p:spTree>
    <p:extLst>
      <p:ext uri="{BB962C8B-B14F-4D97-AF65-F5344CB8AC3E}">
        <p14:creationId xmlns:p14="http://schemas.microsoft.com/office/powerpoint/2010/main" val="3565335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CuadroTexto 29">
            <a:extLst>
              <a:ext uri="{FF2B5EF4-FFF2-40B4-BE49-F238E27FC236}">
                <a16:creationId xmlns:a16="http://schemas.microsoft.com/office/drawing/2014/main" id="{FF26E299-B4DD-C626-8D87-F4172B3D02C9}"/>
              </a:ext>
            </a:extLst>
          </p:cNvPr>
          <p:cNvSpPr txBox="1"/>
          <p:nvPr/>
        </p:nvSpPr>
        <p:spPr>
          <a:xfrm>
            <a:off x="1296000" y="2304000"/>
            <a:ext cx="5799430" cy="523220"/>
          </a:xfrm>
          <a:prstGeom prst="rect">
            <a:avLst/>
          </a:prstGeom>
          <a:noFill/>
        </p:spPr>
        <p:txBody>
          <a:bodyPr wrap="square" rtlCol="0">
            <a:spAutoFit/>
          </a:bodyPr>
          <a:lstStyle/>
          <a:p>
            <a:r>
              <a:rPr lang="en-US"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2.2 Cultura intraprendente</a:t>
            </a:r>
          </a:p>
        </p:txBody>
      </p:sp>
      <p:sp>
        <p:nvSpPr>
          <p:cNvPr id="35" name="Freccia a destra 34"/>
          <p:cNvSpPr/>
          <p:nvPr/>
        </p:nvSpPr>
        <p:spPr>
          <a:xfrm>
            <a:off x="1296000" y="3384000"/>
            <a:ext cx="15912000" cy="5436000"/>
          </a:xfrm>
          <a:prstGeom prst="rightArrow">
            <a:avLst>
              <a:gd name="adj1" fmla="val 73363"/>
              <a:gd name="adj2" fmla="val 53027"/>
            </a:avLst>
          </a:prstGeom>
          <a:gradFill rotWithShape="0">
            <a:gsLst>
              <a:gs pos="0">
                <a:srgbClr val="AED633"/>
              </a:gs>
              <a:gs pos="100000">
                <a:srgbClr val="4D94B7"/>
              </a:gs>
            </a:gsLst>
            <a:lin ang="0" scaled="1"/>
          </a:gradFill>
          <a:ln>
            <a:solidFill>
              <a:srgbClr val="78B17A"/>
            </a:solidFill>
          </a:ln>
        </p:spPr>
        <p:style>
          <a:lnRef idx="0">
            <a:scrgbClr r="0" g="0" b="0"/>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de-DE"/>
          </a:p>
        </p:txBody>
      </p:sp>
      <p:sp>
        <p:nvSpPr>
          <p:cNvPr id="40" name="Rettangolo arrotondato 39"/>
          <p:cNvSpPr/>
          <p:nvPr/>
        </p:nvSpPr>
        <p:spPr>
          <a:xfrm>
            <a:off x="1764000" y="4500000"/>
            <a:ext cx="6122696" cy="3310123"/>
          </a:xfrm>
          <a:prstGeom prst="roundRect">
            <a:avLst/>
          </a:prstGeom>
          <a:noFill/>
          <a:ln w="9525">
            <a:solidFill>
              <a:srgbClr val="4D94B7"/>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de-DE"/>
          </a:p>
        </p:txBody>
      </p:sp>
      <p:sp>
        <p:nvSpPr>
          <p:cNvPr id="41" name="Rettangolo 40"/>
          <p:cNvSpPr/>
          <p:nvPr/>
        </p:nvSpPr>
        <p:spPr>
          <a:xfrm>
            <a:off x="1944000" y="4644000"/>
            <a:ext cx="5764597" cy="29869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it-IT" sz="2400" kern="1200" dirty="0">
                <a:latin typeface="Helvetica Neue" panose="020B0604020202020204" charset="0"/>
              </a:rPr>
              <a:t>L'intrapreneur è una persona creativa che propone e sviluppa </a:t>
            </a:r>
            <a:r>
              <a:rPr lang="it-IT" sz="2400" b="1" kern="1200" dirty="0">
                <a:latin typeface="Helvetica Neue" panose="020B0604020202020204" charset="0"/>
              </a:rPr>
              <a:t>idee innovative </a:t>
            </a:r>
            <a:r>
              <a:rPr lang="it-IT" sz="2400" kern="1200" dirty="0">
                <a:latin typeface="Helvetica Neue" panose="020B0604020202020204" charset="0"/>
              </a:rPr>
              <a:t>e</a:t>
            </a:r>
            <a:r>
              <a:rPr lang="it-IT" sz="2400" b="1" kern="1200" dirty="0">
                <a:latin typeface="Helvetica Neue" panose="020B0604020202020204" charset="0"/>
              </a:rPr>
              <a:t> redditizie </a:t>
            </a:r>
            <a:r>
              <a:rPr lang="it-IT" sz="2400" kern="1200" dirty="0">
                <a:latin typeface="Helvetica Neue" panose="020B0604020202020204" charset="0"/>
              </a:rPr>
              <a:t>all'interno dell'azienda. La strada per il successo, tuttavia, non è sempre lineare e l’intrapreneur è disposto a rischiare il fallimento e non ha paura di commettere errori.</a:t>
            </a:r>
          </a:p>
        </p:txBody>
      </p:sp>
      <p:sp>
        <p:nvSpPr>
          <p:cNvPr id="38" name="Rettangolo arrotondato 37"/>
          <p:cNvSpPr/>
          <p:nvPr/>
        </p:nvSpPr>
        <p:spPr>
          <a:xfrm>
            <a:off x="8496000" y="4500000"/>
            <a:ext cx="6385230" cy="3293331"/>
          </a:xfrm>
          <a:prstGeom prst="roundRect">
            <a:avLst/>
          </a:prstGeom>
          <a:noFill/>
          <a:ln w="9525">
            <a:solidFill>
              <a:srgbClr val="AED633"/>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de-DE"/>
          </a:p>
        </p:txBody>
      </p:sp>
      <p:sp>
        <p:nvSpPr>
          <p:cNvPr id="39" name="Rettangolo 38"/>
          <p:cNvSpPr/>
          <p:nvPr/>
        </p:nvSpPr>
        <p:spPr>
          <a:xfrm>
            <a:off x="8712000" y="4644000"/>
            <a:ext cx="6011776" cy="2971796"/>
          </a:xfrm>
          <a:prstGeom prst="rect">
            <a:avLst/>
          </a:prstGeom>
          <a:ln>
            <a:noFill/>
          </a:ln>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it-IT" sz="2400" kern="1200" dirty="0">
                <a:latin typeface="Helvetica Neue" panose="020B0604020202020204" charset="0"/>
              </a:rPr>
              <a:t>L'azienda deve quindi costruire una cultura che i</a:t>
            </a:r>
            <a:r>
              <a:rPr lang="it-IT" sz="2400" b="1" kern="1200" dirty="0">
                <a:latin typeface="Helvetica Neue" panose="020B0604020202020204" charset="0"/>
              </a:rPr>
              <a:t>ncoraggi</a:t>
            </a:r>
            <a:r>
              <a:rPr lang="it-IT" sz="2400" kern="1200" dirty="0">
                <a:latin typeface="Helvetica Neue" panose="020B0604020202020204" charset="0"/>
              </a:rPr>
              <a:t> la creatività e la proposta di idee. Inoltre, per </a:t>
            </a:r>
            <a:r>
              <a:rPr lang="it-IT" sz="2400" b="1" kern="1200" dirty="0">
                <a:latin typeface="Helvetica Neue" panose="020B0604020202020204" charset="0"/>
              </a:rPr>
              <a:t>supportare</a:t>
            </a:r>
            <a:r>
              <a:rPr lang="it-IT" sz="2400" kern="1200" dirty="0">
                <a:latin typeface="Helvetica Neue" panose="020B0604020202020204" charset="0"/>
              </a:rPr>
              <a:t> gli intrapreneurs in azienda, la cultura aziendale dovrebbe essere estremamente tollerante nei confronti degli errori, che sono visti come passi essenziali verso la realizzazione di un'idea innovativa.</a:t>
            </a:r>
          </a:p>
        </p:txBody>
      </p:sp>
      <p:sp>
        <p:nvSpPr>
          <p:cNvPr id="2" name="CuadroTexto 28">
            <a:extLst>
              <a:ext uri="{FF2B5EF4-FFF2-40B4-BE49-F238E27FC236}">
                <a16:creationId xmlns:a16="http://schemas.microsoft.com/office/drawing/2014/main" id="{4ADD5AD9-6992-AF12-1EFD-4919D3724213}"/>
              </a:ext>
            </a:extLst>
          </p:cNvPr>
          <p:cNvSpPr txBox="1"/>
          <p:nvPr/>
        </p:nvSpPr>
        <p:spPr>
          <a:xfrm>
            <a:off x="1296000" y="1548000"/>
            <a:ext cx="13952830" cy="830997"/>
          </a:xfrm>
          <a:prstGeom prst="rect">
            <a:avLst/>
          </a:prstGeom>
          <a:noFill/>
        </p:spPr>
        <p:txBody>
          <a:bodyPr wrap="square" rtlCol="0">
            <a:spAutoFit/>
          </a:bodyPr>
          <a:lstStyle/>
          <a:p>
            <a:r>
              <a:rPr lang="it-IT"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2. Come sostenere l'intrapreneurship digitale</a:t>
            </a:r>
          </a:p>
        </p:txBody>
      </p:sp>
      <p:sp>
        <p:nvSpPr>
          <p:cNvPr id="9" name="CasellaDiTesto 8"/>
          <p:cNvSpPr txBox="1"/>
          <p:nvPr/>
        </p:nvSpPr>
        <p:spPr>
          <a:xfrm>
            <a:off x="1296000" y="8877300"/>
            <a:ext cx="3657000" cy="276999"/>
          </a:xfrm>
          <a:prstGeom prst="rect">
            <a:avLst/>
          </a:prstGeom>
          <a:noFill/>
        </p:spPr>
        <p:txBody>
          <a:bodyPr wrap="square" rtlCol="0">
            <a:spAutoFit/>
          </a:bodyPr>
          <a:lstStyle/>
          <a:p>
            <a:r>
              <a:rPr lang="en-US" sz="1200" dirty="0">
                <a:latin typeface="Helvetica Neue" panose="020B0604020202020204" charset="0"/>
                <a:ea typeface="Microsoft Sans Serif" panose="020B0604020202020204" pitchFamily="34" charset="0"/>
                <a:cs typeface="Microsoft Sans Serif" panose="020B0604020202020204" pitchFamily="34" charset="0"/>
              </a:rPr>
              <a:t>Source no.: 2</a:t>
            </a:r>
          </a:p>
        </p:txBody>
      </p:sp>
    </p:spTree>
    <p:extLst>
      <p:ext uri="{BB962C8B-B14F-4D97-AF65-F5344CB8AC3E}">
        <p14:creationId xmlns:p14="http://schemas.microsoft.com/office/powerpoint/2010/main" val="32542919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a 9">
            <a:extLst>
              <a:ext uri="{FF2B5EF4-FFF2-40B4-BE49-F238E27FC236}">
                <a16:creationId xmlns:a16="http://schemas.microsoft.com/office/drawing/2014/main" id="{6A1EA366-12AB-146F-F8F3-595D091284FC}"/>
              </a:ext>
            </a:extLst>
          </p:cNvPr>
          <p:cNvGraphicFramePr/>
          <p:nvPr>
            <p:extLst>
              <p:ext uri="{D42A27DB-BD31-4B8C-83A1-F6EECF244321}">
                <p14:modId xmlns:p14="http://schemas.microsoft.com/office/powerpoint/2010/main" val="1749575684"/>
              </p:ext>
            </p:extLst>
          </p:nvPr>
        </p:nvGraphicFramePr>
        <p:xfrm>
          <a:off x="1296000" y="3384000"/>
          <a:ext cx="6480000" cy="56068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CasellaDiTesto 6"/>
          <p:cNvSpPr txBox="1"/>
          <p:nvPr/>
        </p:nvSpPr>
        <p:spPr>
          <a:xfrm>
            <a:off x="7467600" y="3060323"/>
            <a:ext cx="9705866" cy="5955476"/>
          </a:xfrm>
          <a:prstGeom prst="rect">
            <a:avLst/>
          </a:prstGeom>
          <a:noFill/>
        </p:spPr>
        <p:txBody>
          <a:bodyPr wrap="square" rtlCol="0">
            <a:spAutoFit/>
          </a:bodyPr>
          <a:lstStyle/>
          <a:p>
            <a:pPr marL="514350" indent="-514350">
              <a:spcAft>
                <a:spcPts val="600"/>
              </a:spcAft>
              <a:buClr>
                <a:srgbClr val="AED633"/>
              </a:buClr>
              <a:buFont typeface="+mj-lt"/>
              <a:buAutoNum type="arabicParenR"/>
            </a:pPr>
            <a:r>
              <a:rPr lang="en-US" sz="2400" b="1" dirty="0">
                <a:solidFill>
                  <a:srgbClr val="78B17A"/>
                </a:solidFill>
                <a:latin typeface="Helvetica Neue" panose="020B0604020202020204" charset="0"/>
                <a:ea typeface="Microsoft Sans Serif" panose="020B0604020202020204" pitchFamily="34" charset="0"/>
                <a:cs typeface="Microsoft Sans Serif" panose="020B0604020202020204" pitchFamily="34" charset="0"/>
              </a:rPr>
              <a:t>Identificare gli intrapreneurs </a:t>
            </a:r>
            <a:r>
              <a:rPr lang="en-US" sz="2400" dirty="0">
                <a:latin typeface="Helvetica Neue" panose="020B0604020202020204" charset="0"/>
                <a:ea typeface="Microsoft Sans Serif" panose="020B0604020202020204" pitchFamily="34" charset="0"/>
                <a:cs typeface="Microsoft Sans Serif" panose="020B0604020202020204" pitchFamily="34" charset="0"/>
              </a:rPr>
              <a:t>nell’azienda</a:t>
            </a:r>
          </a:p>
          <a:p>
            <a:pPr marL="514350" indent="-514350">
              <a:spcAft>
                <a:spcPts val="600"/>
              </a:spcAft>
              <a:buClr>
                <a:srgbClr val="AED633"/>
              </a:buClr>
              <a:buFont typeface="+mj-lt"/>
              <a:buAutoNum type="arabicParenR"/>
            </a:pPr>
            <a:r>
              <a:rPr lang="en-US" sz="2400" dirty="0">
                <a:latin typeface="Helvetica Neue" panose="020B0604020202020204" charset="0"/>
                <a:ea typeface="Microsoft Sans Serif" panose="020B0604020202020204" pitchFamily="34" charset="0"/>
                <a:cs typeface="Microsoft Sans Serif" panose="020B0604020202020204" pitchFamily="34" charset="0"/>
              </a:rPr>
              <a:t>Stabilire </a:t>
            </a:r>
            <a:r>
              <a:rPr lang="en-US" sz="2400" b="1" dirty="0">
                <a:solidFill>
                  <a:srgbClr val="78B17A"/>
                </a:solidFill>
                <a:latin typeface="Helvetica Neue" panose="020B0604020202020204" charset="0"/>
                <a:ea typeface="Microsoft Sans Serif" panose="020B0604020202020204" pitchFamily="34" charset="0"/>
                <a:cs typeface="Microsoft Sans Serif" panose="020B0604020202020204" pitchFamily="34" charset="0"/>
              </a:rPr>
              <a:t>meritocrazia</a:t>
            </a:r>
          </a:p>
          <a:p>
            <a:pPr marL="514350" indent="-514350">
              <a:spcAft>
                <a:spcPts val="600"/>
              </a:spcAft>
              <a:buClr>
                <a:srgbClr val="AED633"/>
              </a:buClr>
              <a:buFont typeface="+mj-lt"/>
              <a:buAutoNum type="arabicParenR"/>
            </a:pPr>
            <a:r>
              <a:rPr lang="en-US" sz="2400" b="1" dirty="0">
                <a:solidFill>
                  <a:srgbClr val="78B17A"/>
                </a:solidFill>
                <a:latin typeface="Helvetica Neue" panose="020B0604020202020204" charset="0"/>
                <a:ea typeface="Microsoft Sans Serif" panose="020B0604020202020204" pitchFamily="34" charset="0"/>
                <a:cs typeface="Microsoft Sans Serif" panose="020B0604020202020204" pitchFamily="34" charset="0"/>
              </a:rPr>
              <a:t>Responsabilizzare i dipendenti </a:t>
            </a:r>
            <a:r>
              <a:rPr lang="it-IT" sz="2400" dirty="0">
                <a:latin typeface="Helvetica Neue" panose="020B0604020202020204" charset="0"/>
                <a:ea typeface="Microsoft Sans Serif" panose="020B0604020202020204" pitchFamily="34" charset="0"/>
                <a:cs typeface="Microsoft Sans Serif" panose="020B0604020202020204" pitchFamily="34" charset="0"/>
              </a:rPr>
              <a:t>(con processo decisionale e indipendenza)</a:t>
            </a:r>
            <a:endParaRPr lang="en-US" sz="2400" dirty="0">
              <a:latin typeface="Helvetica Neue" panose="020B0604020202020204" charset="0"/>
              <a:ea typeface="Microsoft Sans Serif" panose="020B0604020202020204" pitchFamily="34" charset="0"/>
              <a:cs typeface="Microsoft Sans Serif" panose="020B0604020202020204" pitchFamily="34" charset="0"/>
            </a:endParaRPr>
          </a:p>
          <a:p>
            <a:pPr marL="514350" indent="-514350">
              <a:spcAft>
                <a:spcPts val="600"/>
              </a:spcAft>
              <a:buClr>
                <a:srgbClr val="AED633"/>
              </a:buClr>
              <a:buFont typeface="+mj-lt"/>
              <a:buAutoNum type="arabicParenR"/>
            </a:pPr>
            <a:r>
              <a:rPr lang="en-US" sz="2400" dirty="0">
                <a:latin typeface="Helvetica Neue" panose="020B0604020202020204" charset="0"/>
                <a:ea typeface="Microsoft Sans Serif" panose="020B0604020202020204" pitchFamily="34" charset="0"/>
                <a:cs typeface="Microsoft Sans Serif" panose="020B0604020202020204" pitchFamily="34" charset="0"/>
              </a:rPr>
              <a:t>Aumentare il livello di </a:t>
            </a:r>
            <a:r>
              <a:rPr lang="en-US" sz="2400" b="1" dirty="0">
                <a:solidFill>
                  <a:srgbClr val="78B17A"/>
                </a:solidFill>
                <a:latin typeface="Helvetica Neue" panose="020B0604020202020204" charset="0"/>
                <a:ea typeface="Microsoft Sans Serif" panose="020B0604020202020204" pitchFamily="34" charset="0"/>
                <a:cs typeface="Microsoft Sans Serif" panose="020B0604020202020204" pitchFamily="34" charset="0"/>
              </a:rPr>
              <a:t>assunzione di rischi</a:t>
            </a:r>
          </a:p>
          <a:p>
            <a:pPr marL="514350" indent="-514350">
              <a:spcAft>
                <a:spcPts val="600"/>
              </a:spcAft>
              <a:buClr>
                <a:srgbClr val="AED633"/>
              </a:buClr>
              <a:buFont typeface="+mj-lt"/>
              <a:buAutoNum type="arabicParenR"/>
            </a:pPr>
            <a:r>
              <a:rPr lang="it-IT" sz="2400" dirty="0">
                <a:latin typeface="Helvetica Neue" panose="020B0604020202020204" charset="0"/>
                <a:ea typeface="Microsoft Sans Serif" panose="020B0604020202020204" pitchFamily="34" charset="0"/>
                <a:cs typeface="Microsoft Sans Serif" panose="020B0604020202020204" pitchFamily="34" charset="0"/>
              </a:rPr>
              <a:t>Essere trasparenti e consentire alle persone di </a:t>
            </a:r>
            <a:r>
              <a:rPr lang="en-US" sz="2400" b="1" dirty="0">
                <a:solidFill>
                  <a:srgbClr val="78B17A"/>
                </a:solidFill>
                <a:latin typeface="Helvetica Neue" panose="020B0604020202020204" charset="0"/>
                <a:ea typeface="Microsoft Sans Serif" panose="020B0604020202020204" pitchFamily="34" charset="0"/>
                <a:cs typeface="Microsoft Sans Serif" panose="020B0604020202020204" pitchFamily="34" charset="0"/>
              </a:rPr>
              <a:t>accedere alle informazioni</a:t>
            </a:r>
          </a:p>
          <a:p>
            <a:pPr marL="514350" indent="-514350">
              <a:spcAft>
                <a:spcPts val="600"/>
              </a:spcAft>
              <a:buClr>
                <a:srgbClr val="AED633"/>
              </a:buClr>
              <a:buFont typeface="+mj-lt"/>
              <a:buAutoNum type="arabicParenR"/>
            </a:pPr>
            <a:r>
              <a:rPr lang="en-US" sz="2400" b="1" dirty="0">
                <a:solidFill>
                  <a:srgbClr val="78B17A"/>
                </a:solidFill>
                <a:latin typeface="Helvetica Neue" panose="020B0604020202020204" charset="0"/>
                <a:ea typeface="Microsoft Sans Serif" panose="020B0604020202020204" pitchFamily="34" charset="0"/>
                <a:cs typeface="Microsoft Sans Serif" panose="020B0604020202020204" pitchFamily="34" charset="0"/>
              </a:rPr>
              <a:t>Dare tempo e spazio </a:t>
            </a:r>
            <a:r>
              <a:rPr lang="it-IT" sz="2400" dirty="0">
                <a:latin typeface="Helvetica Neue" panose="020B0604020202020204" charset="0"/>
                <a:ea typeface="Microsoft Sans Serif" panose="020B0604020202020204" pitchFamily="34" charset="0"/>
                <a:cs typeface="Microsoft Sans Serif" panose="020B0604020202020204" pitchFamily="34" charset="0"/>
              </a:rPr>
              <a:t>(pensare fuori dagli schemi e trovare idee e soluzioni)</a:t>
            </a:r>
            <a:endParaRPr lang="en-US" sz="2400" dirty="0">
              <a:latin typeface="Helvetica Neue" panose="020B0604020202020204" charset="0"/>
              <a:ea typeface="Microsoft Sans Serif" panose="020B0604020202020204" pitchFamily="34" charset="0"/>
              <a:cs typeface="Microsoft Sans Serif" panose="020B0604020202020204" pitchFamily="34" charset="0"/>
            </a:endParaRPr>
          </a:p>
          <a:p>
            <a:pPr marL="514350" indent="-514350">
              <a:spcAft>
                <a:spcPts val="600"/>
              </a:spcAft>
              <a:buClr>
                <a:srgbClr val="AED633"/>
              </a:buClr>
              <a:buFont typeface="+mj-lt"/>
              <a:buAutoNum type="arabicParenR"/>
            </a:pPr>
            <a:r>
              <a:rPr lang="it-IT" sz="2400" dirty="0">
                <a:latin typeface="Helvetica Neue" panose="020B0604020202020204" charset="0"/>
                <a:ea typeface="Microsoft Sans Serif" panose="020B0604020202020204" pitchFamily="34" charset="0"/>
                <a:cs typeface="Microsoft Sans Serif" panose="020B0604020202020204" pitchFamily="34" charset="0"/>
              </a:rPr>
              <a:t>Insegnare ai dipendenti ad essere </a:t>
            </a:r>
            <a:r>
              <a:rPr lang="en-US" sz="2400" b="1" dirty="0">
                <a:solidFill>
                  <a:srgbClr val="78B17A"/>
                </a:solidFill>
                <a:latin typeface="Helvetica Neue" panose="020B0604020202020204" charset="0"/>
                <a:ea typeface="Microsoft Sans Serif" panose="020B0604020202020204" pitchFamily="34" charset="0"/>
                <a:cs typeface="Microsoft Sans Serif" panose="020B0604020202020204" pitchFamily="34" charset="0"/>
              </a:rPr>
              <a:t>soluzionisti</a:t>
            </a:r>
          </a:p>
          <a:p>
            <a:pPr marL="514350" indent="-514350">
              <a:spcAft>
                <a:spcPts val="600"/>
              </a:spcAft>
              <a:buClr>
                <a:srgbClr val="AED633"/>
              </a:buClr>
              <a:buFont typeface="+mj-lt"/>
              <a:buAutoNum type="arabicParenR"/>
            </a:pPr>
            <a:r>
              <a:rPr lang="it-IT" sz="2400" dirty="0">
                <a:latin typeface="Helvetica Neue" panose="020B0604020202020204" charset="0"/>
                <a:ea typeface="Microsoft Sans Serif" panose="020B0604020202020204" pitchFamily="34" charset="0"/>
                <a:cs typeface="Microsoft Sans Serif" panose="020B0604020202020204" pitchFamily="34" charset="0"/>
              </a:rPr>
              <a:t>Riconoscere i successi intraprendenti e </a:t>
            </a:r>
            <a:r>
              <a:rPr lang="en-US" sz="2400" b="1" dirty="0">
                <a:solidFill>
                  <a:srgbClr val="78B17A"/>
                </a:solidFill>
                <a:latin typeface="Helvetica Neue" panose="020B0604020202020204" charset="0"/>
                <a:ea typeface="Microsoft Sans Serif" panose="020B0604020202020204" pitchFamily="34" charset="0"/>
                <a:cs typeface="Microsoft Sans Serif" panose="020B0604020202020204" pitchFamily="34" charset="0"/>
              </a:rPr>
              <a:t>premiare gli intrapreneurs</a:t>
            </a:r>
          </a:p>
          <a:p>
            <a:pPr marL="514350" indent="-514350">
              <a:spcAft>
                <a:spcPts val="600"/>
              </a:spcAft>
              <a:buClr>
                <a:srgbClr val="AED633"/>
              </a:buClr>
              <a:buFont typeface="+mj-lt"/>
              <a:buAutoNum type="arabicParenR"/>
            </a:pPr>
            <a:r>
              <a:rPr lang="en-US" sz="2400" dirty="0">
                <a:latin typeface="Helvetica Neue" panose="020B0604020202020204" charset="0"/>
                <a:ea typeface="Microsoft Sans Serif" panose="020B0604020202020204" pitchFamily="34" charset="0"/>
                <a:cs typeface="Microsoft Sans Serif" panose="020B0604020202020204" pitchFamily="34" charset="0"/>
              </a:rPr>
              <a:t>Promuovere </a:t>
            </a:r>
            <a:r>
              <a:rPr lang="en-US" sz="2400" b="1" dirty="0">
                <a:solidFill>
                  <a:srgbClr val="78B17A"/>
                </a:solidFill>
                <a:latin typeface="Helvetica Neue" panose="020B0604020202020204" charset="0"/>
                <a:ea typeface="Microsoft Sans Serif" panose="020B0604020202020204" pitchFamily="34" charset="0"/>
                <a:cs typeface="Microsoft Sans Serif" panose="020B0604020202020204" pitchFamily="34" charset="0"/>
              </a:rPr>
              <a:t>collaborazioni e</a:t>
            </a:r>
            <a:r>
              <a:rPr lang="en-US" sz="2400" dirty="0">
                <a:latin typeface="Helvetica Neue" panose="020B0604020202020204" charset="0"/>
                <a:ea typeface="Microsoft Sans Serif" panose="020B0604020202020204" pitchFamily="34" charset="0"/>
                <a:cs typeface="Microsoft Sans Serif" panose="020B0604020202020204" pitchFamily="34" charset="0"/>
              </a:rPr>
              <a:t> </a:t>
            </a:r>
            <a:r>
              <a:rPr lang="en-US" sz="2400" b="1" dirty="0">
                <a:solidFill>
                  <a:srgbClr val="78B17A"/>
                </a:solidFill>
                <a:latin typeface="Helvetica Neue" panose="020B0604020202020204" charset="0"/>
                <a:ea typeface="Microsoft Sans Serif" panose="020B0604020202020204" pitchFamily="34" charset="0"/>
                <a:cs typeface="Microsoft Sans Serif" panose="020B0604020202020204" pitchFamily="34" charset="0"/>
              </a:rPr>
              <a:t>sane competizioni</a:t>
            </a:r>
          </a:p>
          <a:p>
            <a:pPr marL="514350" indent="-514350">
              <a:spcAft>
                <a:spcPts val="600"/>
              </a:spcAft>
              <a:buClr>
                <a:srgbClr val="AED633"/>
              </a:buClr>
              <a:buFont typeface="+mj-lt"/>
              <a:buAutoNum type="arabicParenR"/>
            </a:pPr>
            <a:r>
              <a:rPr lang="en-US" sz="2400" dirty="0">
                <a:latin typeface="Helvetica Neue" panose="020B0604020202020204" charset="0"/>
                <a:ea typeface="Microsoft Sans Serif" panose="020B0604020202020204" pitchFamily="34" charset="0"/>
                <a:cs typeface="Microsoft Sans Serif" panose="020B0604020202020204" pitchFamily="34" charset="0"/>
              </a:rPr>
              <a:t>Provvedere alle </a:t>
            </a:r>
            <a:r>
              <a:rPr lang="en-US" sz="2400" b="1" dirty="0">
                <a:solidFill>
                  <a:srgbClr val="78B17A"/>
                </a:solidFill>
                <a:latin typeface="Helvetica Neue" panose="020B0604020202020204" charset="0"/>
                <a:ea typeface="Microsoft Sans Serif" panose="020B0604020202020204" pitchFamily="34" charset="0"/>
                <a:cs typeface="Microsoft Sans Serif" panose="020B0604020202020204" pitchFamily="34" charset="0"/>
              </a:rPr>
              <a:t>risorse</a:t>
            </a:r>
          </a:p>
        </p:txBody>
      </p:sp>
      <p:sp>
        <p:nvSpPr>
          <p:cNvPr id="2" name="CuadroTexto 28">
            <a:extLst>
              <a:ext uri="{FF2B5EF4-FFF2-40B4-BE49-F238E27FC236}">
                <a16:creationId xmlns:a16="http://schemas.microsoft.com/office/drawing/2014/main" id="{BDBFD38F-A1F6-0A1F-77BE-9CD3B3FBEF9C}"/>
              </a:ext>
            </a:extLst>
          </p:cNvPr>
          <p:cNvSpPr txBox="1"/>
          <p:nvPr/>
        </p:nvSpPr>
        <p:spPr>
          <a:xfrm>
            <a:off x="1296000" y="1548000"/>
            <a:ext cx="13952830" cy="830997"/>
          </a:xfrm>
          <a:prstGeom prst="rect">
            <a:avLst/>
          </a:prstGeom>
          <a:noFill/>
        </p:spPr>
        <p:txBody>
          <a:bodyPr wrap="square" rtlCol="0">
            <a:spAutoFit/>
          </a:bodyPr>
          <a:lstStyle/>
          <a:p>
            <a:r>
              <a:rPr lang="it-IT"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2. Come sostenere l'intrapreneurship digitale</a:t>
            </a:r>
          </a:p>
        </p:txBody>
      </p:sp>
      <p:sp>
        <p:nvSpPr>
          <p:cNvPr id="3" name="CuadroTexto 29">
            <a:extLst>
              <a:ext uri="{FF2B5EF4-FFF2-40B4-BE49-F238E27FC236}">
                <a16:creationId xmlns:a16="http://schemas.microsoft.com/office/drawing/2014/main" id="{53BBDBEA-7E91-F86F-8143-F6BCE71A0CDD}"/>
              </a:ext>
            </a:extLst>
          </p:cNvPr>
          <p:cNvSpPr txBox="1"/>
          <p:nvPr/>
        </p:nvSpPr>
        <p:spPr>
          <a:xfrm>
            <a:off x="1296000" y="2304000"/>
            <a:ext cx="5799430" cy="523220"/>
          </a:xfrm>
          <a:prstGeom prst="rect">
            <a:avLst/>
          </a:prstGeom>
          <a:noFill/>
        </p:spPr>
        <p:txBody>
          <a:bodyPr wrap="square" rtlCol="0">
            <a:spAutoFit/>
          </a:bodyPr>
          <a:lstStyle/>
          <a:p>
            <a:r>
              <a:rPr lang="en-US"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2.2 Cultura intraprendente</a:t>
            </a:r>
          </a:p>
        </p:txBody>
      </p:sp>
      <p:sp>
        <p:nvSpPr>
          <p:cNvPr id="5" name="CasellaDiTesto 7">
            <a:extLst>
              <a:ext uri="{FF2B5EF4-FFF2-40B4-BE49-F238E27FC236}">
                <a16:creationId xmlns:a16="http://schemas.microsoft.com/office/drawing/2014/main" id="{16624851-249F-17D1-DC2E-A7FA22BD0AC4}"/>
              </a:ext>
            </a:extLst>
          </p:cNvPr>
          <p:cNvSpPr txBox="1"/>
          <p:nvPr/>
        </p:nvSpPr>
        <p:spPr>
          <a:xfrm>
            <a:off x="1296000" y="8877300"/>
            <a:ext cx="3657000" cy="276999"/>
          </a:xfrm>
          <a:prstGeom prst="rect">
            <a:avLst/>
          </a:prstGeom>
          <a:noFill/>
        </p:spPr>
        <p:txBody>
          <a:bodyPr wrap="square" rtlCol="0">
            <a:spAutoFit/>
          </a:bodyPr>
          <a:lstStyle/>
          <a:p>
            <a:r>
              <a:rPr lang="en-US" sz="1200" dirty="0">
                <a:latin typeface="Helvetica Neue" panose="020B0604020202020204" charset="0"/>
                <a:ea typeface="Microsoft Sans Serif" panose="020B0604020202020204" pitchFamily="34" charset="0"/>
                <a:cs typeface="Microsoft Sans Serif" panose="020B0604020202020204" pitchFamily="34" charset="0"/>
              </a:rPr>
              <a:t>Source no.: 4</a:t>
            </a:r>
          </a:p>
        </p:txBody>
      </p:sp>
    </p:spTree>
    <p:extLst>
      <p:ext uri="{BB962C8B-B14F-4D97-AF65-F5344CB8AC3E}">
        <p14:creationId xmlns:p14="http://schemas.microsoft.com/office/powerpoint/2010/main" val="39097681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CuadroTexto 29">
            <a:extLst>
              <a:ext uri="{FF2B5EF4-FFF2-40B4-BE49-F238E27FC236}">
                <a16:creationId xmlns:a16="http://schemas.microsoft.com/office/drawing/2014/main" id="{FF26E299-B4DD-C626-8D87-F4172B3D02C9}"/>
              </a:ext>
            </a:extLst>
          </p:cNvPr>
          <p:cNvSpPr txBox="1"/>
          <p:nvPr/>
        </p:nvSpPr>
        <p:spPr>
          <a:xfrm>
            <a:off x="1296000" y="2304000"/>
            <a:ext cx="4123030" cy="523220"/>
          </a:xfrm>
          <a:prstGeom prst="rect">
            <a:avLst/>
          </a:prstGeom>
          <a:noFill/>
        </p:spPr>
        <p:txBody>
          <a:bodyPr wrap="square" rtlCol="0">
            <a:spAutoFit/>
          </a:bodyPr>
          <a:lstStyle/>
          <a:p>
            <a:r>
              <a:rPr lang="en-US"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2.3 Attività pratiche </a:t>
            </a:r>
          </a:p>
        </p:txBody>
      </p:sp>
      <p:grpSp>
        <p:nvGrpSpPr>
          <p:cNvPr id="3" name="Gruppieren 2">
            <a:extLst>
              <a:ext uri="{FF2B5EF4-FFF2-40B4-BE49-F238E27FC236}">
                <a16:creationId xmlns:a16="http://schemas.microsoft.com/office/drawing/2014/main" id="{171D1818-A026-3DAD-6DC1-4A159835F9A9}"/>
              </a:ext>
            </a:extLst>
          </p:cNvPr>
          <p:cNvGrpSpPr/>
          <p:nvPr/>
        </p:nvGrpSpPr>
        <p:grpSpPr>
          <a:xfrm>
            <a:off x="1296000" y="3384000"/>
            <a:ext cx="15840000" cy="5668001"/>
            <a:chOff x="1365301" y="3225463"/>
            <a:chExt cx="15722992" cy="5668001"/>
          </a:xfrm>
        </p:grpSpPr>
        <p:sp>
          <p:nvSpPr>
            <p:cNvPr id="4" name="Freihandform: Form 3">
              <a:extLst>
                <a:ext uri="{FF2B5EF4-FFF2-40B4-BE49-F238E27FC236}">
                  <a16:creationId xmlns:a16="http://schemas.microsoft.com/office/drawing/2014/main" id="{B9FE67B6-F1FC-64DB-C372-D5D8B84F7140}"/>
                </a:ext>
              </a:extLst>
            </p:cNvPr>
            <p:cNvSpPr/>
            <p:nvPr/>
          </p:nvSpPr>
          <p:spPr>
            <a:xfrm>
              <a:off x="1365301" y="3225463"/>
              <a:ext cx="5020078" cy="5668001"/>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0" y="0"/>
                  </a:lnTo>
                  <a:lnTo>
                    <a:pt x="10000" y="2000"/>
                  </a:lnTo>
                  <a:lnTo>
                    <a:pt x="10000" y="8000"/>
                  </a:lnTo>
                  <a:lnTo>
                    <a:pt x="0" y="10000"/>
                  </a:lnTo>
                  <a:close/>
                </a:path>
              </a:pathLst>
            </a:custGeom>
            <a:solidFill>
              <a:srgbClr val="4D94B7"/>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58751" tIns="1133600" rIns="158750" bIns="1133601" numCol="1" spcCol="1270" anchor="t" anchorCtr="0">
              <a:noAutofit/>
            </a:bodyPr>
            <a:lstStyle/>
            <a:p>
              <a:pPr marL="342900" lvl="0" indent="-342900" algn="l" defTabSz="1111250">
                <a:lnSpc>
                  <a:spcPct val="90000"/>
                </a:lnSpc>
                <a:spcBef>
                  <a:spcPct val="0"/>
                </a:spcBef>
                <a:spcAft>
                  <a:spcPct val="35000"/>
                </a:spcAft>
                <a:buFont typeface="Wingdings" panose="05000000000000000000" pitchFamily="2" charset="2"/>
                <a:buChar char="§"/>
              </a:pPr>
              <a:r>
                <a:rPr lang="it-IT" sz="2000" b="1" kern="1200" dirty="0">
                  <a:solidFill>
                    <a:schemeClr val="bg1"/>
                  </a:solidFill>
                  <a:latin typeface="Helvetica Neue" panose="020B0604020202020204" charset="0"/>
                </a:rPr>
                <a:t>Comunicare le sfide dell'azienda ai dipendenti e invitarli a trovare attivamente soluzioni</a:t>
              </a:r>
            </a:p>
            <a:p>
              <a:pPr marL="342900" lvl="0" indent="-342900" algn="l" defTabSz="1111250">
                <a:lnSpc>
                  <a:spcPct val="90000"/>
                </a:lnSpc>
                <a:spcBef>
                  <a:spcPct val="0"/>
                </a:spcBef>
                <a:spcAft>
                  <a:spcPct val="35000"/>
                </a:spcAft>
                <a:buFont typeface="Wingdings" panose="05000000000000000000" pitchFamily="2" charset="2"/>
                <a:buChar char="§"/>
              </a:pPr>
              <a:r>
                <a:rPr lang="it-IT" sz="2000" b="1" kern="1200" dirty="0">
                  <a:solidFill>
                    <a:schemeClr val="bg1"/>
                  </a:solidFill>
                  <a:latin typeface="Helvetica Neue" panose="020B0604020202020204" charset="0"/>
                </a:rPr>
                <a:t>Premiare sia gli innovatori che i loro manager</a:t>
              </a:r>
            </a:p>
            <a:p>
              <a:pPr marL="342900" lvl="0" indent="-342900" algn="l" defTabSz="1111250">
                <a:lnSpc>
                  <a:spcPct val="90000"/>
                </a:lnSpc>
                <a:spcBef>
                  <a:spcPct val="0"/>
                </a:spcBef>
                <a:spcAft>
                  <a:spcPct val="35000"/>
                </a:spcAft>
                <a:buFont typeface="Wingdings" panose="05000000000000000000" pitchFamily="2" charset="2"/>
                <a:buChar char="§"/>
              </a:pPr>
              <a:r>
                <a:rPr lang="it-IT" sz="2000" b="1" kern="1200" dirty="0">
                  <a:solidFill>
                    <a:schemeClr val="bg1"/>
                  </a:solidFill>
                  <a:latin typeface="Helvetica Neue" panose="020B0604020202020204" charset="0"/>
                </a:rPr>
                <a:t>Fornire un corso di formazione sul sistema imprenditoriale che responsabilizzerà gli imprenditori e insegnerà ai manager come supportarli</a:t>
              </a:r>
              <a:endParaRPr lang="it-IT" sz="2200" b="1" kern="1200" dirty="0">
                <a:solidFill>
                  <a:schemeClr val="bg1"/>
                </a:solidFill>
                <a:latin typeface="Helvetica Neue" panose="020B0604020202020204" charset="0"/>
              </a:endParaRPr>
            </a:p>
            <a:p>
              <a:pPr marL="285750" lvl="1" indent="-285750" algn="l" defTabSz="1600200">
                <a:lnSpc>
                  <a:spcPct val="90000"/>
                </a:lnSpc>
                <a:spcBef>
                  <a:spcPct val="0"/>
                </a:spcBef>
                <a:spcAft>
                  <a:spcPct val="15000"/>
                </a:spcAft>
                <a:buFontTx/>
                <a:buNone/>
              </a:pPr>
              <a:endParaRPr lang="en-US" sz="2200" kern="1200" dirty="0">
                <a:latin typeface="Helvetica Neue" panose="020B0604020202020204" charset="0"/>
              </a:endParaRPr>
            </a:p>
          </p:txBody>
        </p:sp>
        <p:sp>
          <p:nvSpPr>
            <p:cNvPr id="5" name="Freihandform: Form 4">
              <a:extLst>
                <a:ext uri="{FF2B5EF4-FFF2-40B4-BE49-F238E27FC236}">
                  <a16:creationId xmlns:a16="http://schemas.microsoft.com/office/drawing/2014/main" id="{6549EE64-F341-A3A5-46F3-F4D36D813E20}"/>
                </a:ext>
              </a:extLst>
            </p:cNvPr>
            <p:cNvSpPr/>
            <p:nvPr/>
          </p:nvSpPr>
          <p:spPr>
            <a:xfrm rot="21600000">
              <a:off x="6761884" y="3225463"/>
              <a:ext cx="5020078" cy="5668001"/>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0" y="0"/>
                  </a:lnTo>
                  <a:lnTo>
                    <a:pt x="10000" y="2000"/>
                  </a:lnTo>
                  <a:lnTo>
                    <a:pt x="10000" y="8000"/>
                  </a:lnTo>
                  <a:lnTo>
                    <a:pt x="0" y="10000"/>
                  </a:lnTo>
                  <a:close/>
                </a:path>
              </a:pathLst>
            </a:custGeom>
            <a:solidFill>
              <a:srgbClr val="78B17A"/>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58751" tIns="1133600" rIns="158750" bIns="1133601" numCol="1" spcCol="1270" anchor="ctr" anchorCtr="0">
              <a:noAutofit/>
            </a:bodyPr>
            <a:lstStyle/>
            <a:p>
              <a:pPr marL="342900" lvl="0" indent="-342900" algn="l" defTabSz="1111250">
                <a:lnSpc>
                  <a:spcPct val="90000"/>
                </a:lnSpc>
                <a:spcBef>
                  <a:spcPct val="0"/>
                </a:spcBef>
                <a:spcAft>
                  <a:spcPct val="35000"/>
                </a:spcAft>
                <a:buFont typeface="Wingdings" panose="05000000000000000000" pitchFamily="2" charset="2"/>
                <a:buChar char="§"/>
              </a:pPr>
              <a:r>
                <a:rPr lang="it-IT" sz="2000" b="1" kern="1200" dirty="0">
                  <a:latin typeface="Helvetica Neue" panose="020B0604020202020204" charset="0"/>
                </a:rPr>
                <a:t>Organizzare mostre delle idee dei tuoi dipendenti per ispirare gli altri e facilitare la creazione di un team imprenditoriale</a:t>
              </a:r>
            </a:p>
            <a:p>
              <a:pPr marL="342900" lvl="0" indent="-342900" algn="l" defTabSz="1111250">
                <a:lnSpc>
                  <a:spcPct val="90000"/>
                </a:lnSpc>
                <a:spcBef>
                  <a:spcPct val="0"/>
                </a:spcBef>
                <a:spcAft>
                  <a:spcPct val="35000"/>
                </a:spcAft>
                <a:buFont typeface="Wingdings" panose="05000000000000000000" pitchFamily="2" charset="2"/>
                <a:buChar char="§"/>
              </a:pPr>
              <a:r>
                <a:rPr lang="it-IT" sz="2000" b="1" kern="1200" dirty="0">
                  <a:latin typeface="Helvetica Neue" panose="020B0604020202020204" charset="0"/>
                </a:rPr>
                <a:t>Organizzare workshop sullo sviluppo di idee, il lavoro di squadra e la mentalità e le abilità imprenditoriali</a:t>
              </a:r>
            </a:p>
            <a:p>
              <a:pPr marL="342900" lvl="0" indent="-342900" algn="l" defTabSz="1111250">
                <a:lnSpc>
                  <a:spcPct val="90000"/>
                </a:lnSpc>
                <a:spcBef>
                  <a:spcPct val="0"/>
                </a:spcBef>
                <a:spcAft>
                  <a:spcPct val="35000"/>
                </a:spcAft>
                <a:buFont typeface="Wingdings" panose="05000000000000000000" pitchFamily="2" charset="2"/>
                <a:buChar char="§"/>
              </a:pPr>
              <a:r>
                <a:rPr lang="it-IT" sz="2000" b="1" kern="1200" dirty="0">
                  <a:latin typeface="Helvetica Neue" panose="020B0604020202020204" charset="0"/>
                </a:rPr>
                <a:t>Creare fondi dedicati per finanziare i progetti avviati dai tuoi dipendenti</a:t>
              </a:r>
            </a:p>
            <a:p>
              <a:pPr marL="342900" lvl="0" indent="-342900" algn="l" defTabSz="1111250">
                <a:lnSpc>
                  <a:spcPct val="90000"/>
                </a:lnSpc>
                <a:spcBef>
                  <a:spcPct val="0"/>
                </a:spcBef>
                <a:spcAft>
                  <a:spcPct val="35000"/>
                </a:spcAft>
                <a:buFont typeface="Wingdings" panose="05000000000000000000" pitchFamily="2" charset="2"/>
                <a:buChar char="§"/>
              </a:pPr>
              <a:endParaRPr lang="it-IT" sz="2200" kern="1200" dirty="0">
                <a:latin typeface="Helvetica Neue" panose="020B0604020202020204" charset="0"/>
              </a:endParaRPr>
            </a:p>
          </p:txBody>
        </p:sp>
        <p:sp>
          <p:nvSpPr>
            <p:cNvPr id="6" name="Freihandform: Form 5">
              <a:extLst>
                <a:ext uri="{FF2B5EF4-FFF2-40B4-BE49-F238E27FC236}">
                  <a16:creationId xmlns:a16="http://schemas.microsoft.com/office/drawing/2014/main" id="{A705A0AF-2DFF-447A-64A4-BC5D6DCF2371}"/>
                </a:ext>
              </a:extLst>
            </p:cNvPr>
            <p:cNvSpPr/>
            <p:nvPr/>
          </p:nvSpPr>
          <p:spPr>
            <a:xfrm rot="21600000">
              <a:off x="12068215" y="3225463"/>
              <a:ext cx="5020078" cy="5668001"/>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0" y="0"/>
                  </a:lnTo>
                  <a:lnTo>
                    <a:pt x="10000" y="2000"/>
                  </a:lnTo>
                  <a:lnTo>
                    <a:pt x="10000" y="8000"/>
                  </a:lnTo>
                  <a:lnTo>
                    <a:pt x="0" y="10000"/>
                  </a:lnTo>
                  <a:close/>
                </a:path>
              </a:pathLst>
            </a:custGeom>
            <a:solidFill>
              <a:srgbClr val="AED63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58751" tIns="1133600" rIns="158750" bIns="1133601" numCol="1" spcCol="1270" anchor="t" anchorCtr="0">
              <a:noAutofit/>
            </a:bodyPr>
            <a:lstStyle/>
            <a:p>
              <a:pPr marL="342900" lvl="0" indent="-342900" algn="l" defTabSz="1111250">
                <a:lnSpc>
                  <a:spcPct val="90000"/>
                </a:lnSpc>
                <a:spcBef>
                  <a:spcPct val="0"/>
                </a:spcBef>
                <a:spcAft>
                  <a:spcPct val="35000"/>
                </a:spcAft>
                <a:buFont typeface="Wingdings" panose="05000000000000000000" pitchFamily="2" charset="2"/>
                <a:buChar char="§"/>
              </a:pPr>
              <a:r>
                <a:rPr lang="it-IT" sz="2000" b="1" kern="1200" dirty="0">
                  <a:latin typeface="Helvetica Neue" panose="020B0604020202020204" charset="0"/>
                </a:rPr>
                <a:t>Premiare chi si assume la responsabilità dei propri errori, adattarsi e trovare una soluzione</a:t>
              </a:r>
            </a:p>
            <a:p>
              <a:pPr marL="342900" lvl="0" indent="-342900" algn="l" defTabSz="1111250">
                <a:lnSpc>
                  <a:spcPct val="90000"/>
                </a:lnSpc>
                <a:spcBef>
                  <a:spcPct val="0"/>
                </a:spcBef>
                <a:spcAft>
                  <a:spcPct val="35000"/>
                </a:spcAft>
                <a:buFont typeface="Wingdings" panose="05000000000000000000" pitchFamily="2" charset="2"/>
                <a:buChar char="§"/>
              </a:pPr>
              <a:r>
                <a:rPr lang="it-IT" sz="2000" b="1" kern="1200" dirty="0">
                  <a:latin typeface="Helvetica Neue" panose="020B0604020202020204" charset="0"/>
                </a:rPr>
                <a:t>Valorizza anche le piccole idee (partendo da piccoli budget) e invita i tuoi dipendenti a fare lo stesso</a:t>
              </a:r>
            </a:p>
            <a:p>
              <a:pPr marL="342900" lvl="0" indent="-342900" algn="l" defTabSz="1111250">
                <a:lnSpc>
                  <a:spcPct val="90000"/>
                </a:lnSpc>
                <a:spcBef>
                  <a:spcPct val="0"/>
                </a:spcBef>
                <a:spcAft>
                  <a:spcPct val="35000"/>
                </a:spcAft>
                <a:buFont typeface="Wingdings" panose="05000000000000000000" pitchFamily="2" charset="2"/>
                <a:buChar char="§"/>
              </a:pPr>
              <a:r>
                <a:rPr lang="it-IT" sz="2000" b="1" kern="1200" dirty="0">
                  <a:latin typeface="Helvetica Neue" panose="020B0604020202020204" charset="0"/>
                </a:rPr>
                <a:t>Coinvolgere i dipendenti comunicando costantemente le tue speranze per l'azienda</a:t>
              </a:r>
            </a:p>
            <a:p>
              <a:pPr marL="342900" lvl="0" indent="-342900" algn="l" defTabSz="1111250">
                <a:lnSpc>
                  <a:spcPct val="90000"/>
                </a:lnSpc>
                <a:spcBef>
                  <a:spcPct val="0"/>
                </a:spcBef>
                <a:spcAft>
                  <a:spcPct val="35000"/>
                </a:spcAft>
                <a:buFont typeface="Wingdings" panose="05000000000000000000" pitchFamily="2" charset="2"/>
                <a:buChar char="§"/>
              </a:pPr>
              <a:endParaRPr lang="it-IT" sz="2200" b="1" kern="1200" dirty="0">
                <a:latin typeface="Helvetica Neue" panose="020B0604020202020204" charset="0"/>
              </a:endParaRPr>
            </a:p>
            <a:p>
              <a:pPr marL="285750" lvl="1" indent="-285750" algn="l" defTabSz="1600200">
                <a:lnSpc>
                  <a:spcPct val="90000"/>
                </a:lnSpc>
                <a:spcBef>
                  <a:spcPct val="0"/>
                </a:spcBef>
                <a:spcAft>
                  <a:spcPct val="15000"/>
                </a:spcAft>
                <a:buFontTx/>
                <a:buNone/>
              </a:pPr>
              <a:endParaRPr lang="en-US" sz="2200" kern="1200" dirty="0">
                <a:latin typeface="Helvetica Neue" panose="020B0604020202020204" charset="0"/>
              </a:endParaRPr>
            </a:p>
          </p:txBody>
        </p:sp>
      </p:grpSp>
      <p:sp>
        <p:nvSpPr>
          <p:cNvPr id="2" name="CuadroTexto 28">
            <a:extLst>
              <a:ext uri="{FF2B5EF4-FFF2-40B4-BE49-F238E27FC236}">
                <a16:creationId xmlns:a16="http://schemas.microsoft.com/office/drawing/2014/main" id="{D71E2B17-9E9C-509B-C3F2-D2CA25BA1F60}"/>
              </a:ext>
            </a:extLst>
          </p:cNvPr>
          <p:cNvSpPr txBox="1"/>
          <p:nvPr/>
        </p:nvSpPr>
        <p:spPr>
          <a:xfrm>
            <a:off x="1296000" y="1548000"/>
            <a:ext cx="13952830" cy="830997"/>
          </a:xfrm>
          <a:prstGeom prst="rect">
            <a:avLst/>
          </a:prstGeom>
          <a:noFill/>
        </p:spPr>
        <p:txBody>
          <a:bodyPr wrap="square" rtlCol="0">
            <a:spAutoFit/>
          </a:bodyPr>
          <a:lstStyle/>
          <a:p>
            <a:r>
              <a:rPr lang="it-IT"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2. Come sostenere l'intrapreneurship digitale</a:t>
            </a:r>
          </a:p>
        </p:txBody>
      </p:sp>
      <p:sp>
        <p:nvSpPr>
          <p:cNvPr id="8" name="CasellaDiTesto 7"/>
          <p:cNvSpPr txBox="1"/>
          <p:nvPr/>
        </p:nvSpPr>
        <p:spPr>
          <a:xfrm>
            <a:off x="1296000" y="8877300"/>
            <a:ext cx="3657000" cy="276999"/>
          </a:xfrm>
          <a:prstGeom prst="rect">
            <a:avLst/>
          </a:prstGeom>
          <a:noFill/>
        </p:spPr>
        <p:txBody>
          <a:bodyPr wrap="square" rtlCol="0">
            <a:spAutoFit/>
          </a:bodyPr>
          <a:lstStyle/>
          <a:p>
            <a:r>
              <a:rPr lang="en-US" sz="1200" dirty="0">
                <a:latin typeface="Helvetica Neue" panose="020B0604020202020204" charset="0"/>
                <a:ea typeface="Microsoft Sans Serif" panose="020B0604020202020204" pitchFamily="34" charset="0"/>
                <a:cs typeface="Microsoft Sans Serif" panose="020B0604020202020204" pitchFamily="34" charset="0"/>
              </a:rPr>
              <a:t>Source no.: 2, 4</a:t>
            </a:r>
          </a:p>
        </p:txBody>
      </p:sp>
    </p:spTree>
    <p:extLst>
      <p:ext uri="{BB962C8B-B14F-4D97-AF65-F5344CB8AC3E}">
        <p14:creationId xmlns:p14="http://schemas.microsoft.com/office/powerpoint/2010/main" val="34639549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magine 10"/>
          <p:cNvPicPr>
            <a:picLocks noChangeAspect="1"/>
          </p:cNvPicPr>
          <p:nvPr/>
        </p:nvPicPr>
        <p:blipFill rotWithShape="1">
          <a:blip r:embed="rId2" cstate="print">
            <a:extLst>
              <a:ext uri="{28A0092B-C50C-407E-A947-70E740481C1C}">
                <a14:useLocalDpi xmlns:a14="http://schemas.microsoft.com/office/drawing/2010/main" val="0"/>
              </a:ext>
            </a:extLst>
          </a:blip>
          <a:srcRect l="4815" t="8519" r="5555" b="7777"/>
          <a:stretch/>
        </p:blipFill>
        <p:spPr>
          <a:xfrm>
            <a:off x="12344400" y="4864216"/>
            <a:ext cx="4297196" cy="4013084"/>
          </a:xfrm>
          <a:prstGeom prst="rect">
            <a:avLst/>
          </a:prstGeom>
        </p:spPr>
      </p:pic>
      <p:sp>
        <p:nvSpPr>
          <p:cNvPr id="30" name="CuadroTexto 29">
            <a:extLst>
              <a:ext uri="{FF2B5EF4-FFF2-40B4-BE49-F238E27FC236}">
                <a16:creationId xmlns:a16="http://schemas.microsoft.com/office/drawing/2014/main" id="{FF26E299-B4DD-C626-8D87-F4172B3D02C9}"/>
              </a:ext>
            </a:extLst>
          </p:cNvPr>
          <p:cNvSpPr txBox="1"/>
          <p:nvPr/>
        </p:nvSpPr>
        <p:spPr>
          <a:xfrm>
            <a:off x="1296000" y="2304000"/>
            <a:ext cx="3123600" cy="523220"/>
          </a:xfrm>
          <a:prstGeom prst="rect">
            <a:avLst/>
          </a:prstGeom>
          <a:noFill/>
        </p:spPr>
        <p:txBody>
          <a:bodyPr wrap="square" rtlCol="0">
            <a:spAutoFit/>
          </a:bodyPr>
          <a:lstStyle/>
          <a:p>
            <a:r>
              <a:rPr lang="it-IT" sz="2800" b="1">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2.4. Gli sponsor</a:t>
            </a:r>
          </a:p>
        </p:txBody>
      </p:sp>
      <p:sp>
        <p:nvSpPr>
          <p:cNvPr id="7" name="CasellaDiTesto 6"/>
          <p:cNvSpPr txBox="1"/>
          <p:nvPr/>
        </p:nvSpPr>
        <p:spPr>
          <a:xfrm>
            <a:off x="1296000" y="3384000"/>
            <a:ext cx="15496461" cy="1569660"/>
          </a:xfrm>
          <a:prstGeom prst="rect">
            <a:avLst/>
          </a:prstGeom>
          <a:noFill/>
        </p:spPr>
        <p:txBody>
          <a:bodyPr wrap="square" rtlCol="0">
            <a:spAutoFit/>
          </a:bodyPr>
          <a:lstStyle/>
          <a:p>
            <a:r>
              <a:rPr lang="it-IT" sz="2400" dirty="0">
                <a:latin typeface="Helvetica Neue" panose="020B0604020202020204" charset="0"/>
                <a:ea typeface="Microsoft Sans Serif" panose="020B0604020202020204" pitchFamily="34" charset="0"/>
                <a:cs typeface="Microsoft Sans Serif" panose="020B0604020202020204" pitchFamily="34" charset="0"/>
              </a:rPr>
              <a:t>I manager si comportano in modo diverso quando si trovano di fronte a dipendenti potenzialmente </a:t>
            </a:r>
            <a:r>
              <a:rPr lang="it-IT" sz="2400" dirty="0" err="1">
                <a:latin typeface="Helvetica Neue" panose="020B0604020202020204" charset="0"/>
                <a:ea typeface="Microsoft Sans Serif" panose="020B0604020202020204" pitchFamily="34" charset="0"/>
                <a:cs typeface="Microsoft Sans Serif" panose="020B0604020202020204" pitchFamily="34" charset="0"/>
              </a:rPr>
              <a:t>intrapreneurs</a:t>
            </a:r>
            <a:r>
              <a:rPr lang="it-IT" sz="2400" dirty="0">
                <a:latin typeface="Helvetica Neue" panose="020B0604020202020204" charset="0"/>
                <a:ea typeface="Microsoft Sans Serif" panose="020B0604020202020204" pitchFamily="34" charset="0"/>
                <a:cs typeface="Microsoft Sans Serif" panose="020B0604020202020204" pitchFamily="34" charset="0"/>
              </a:rPr>
              <a:t>: loro possono </a:t>
            </a:r>
            <a:r>
              <a:rPr lang="it-IT" sz="2400" b="1" dirty="0">
                <a:solidFill>
                  <a:srgbClr val="78B17A"/>
                </a:solidFill>
                <a:latin typeface="Helvetica Neue" panose="020B0604020202020204" charset="0"/>
                <a:ea typeface="Microsoft Sans Serif" panose="020B0604020202020204" pitchFamily="34" charset="0"/>
                <a:cs typeface="Microsoft Sans Serif" panose="020B0604020202020204" pitchFamily="34" charset="0"/>
              </a:rPr>
              <a:t>bloccare la loro strada o supportarli</a:t>
            </a:r>
            <a:r>
              <a:rPr lang="it-IT" sz="2400" dirty="0">
                <a:latin typeface="Helvetica Neue" panose="020B0604020202020204" charset="0"/>
                <a:ea typeface="Microsoft Sans Serif" panose="020B0604020202020204" pitchFamily="34" charset="0"/>
                <a:cs typeface="Microsoft Sans Serif" panose="020B0604020202020204" pitchFamily="34" charset="0"/>
              </a:rPr>
              <a:t>. Manager che </a:t>
            </a:r>
            <a:r>
              <a:rPr lang="it-IT" sz="2400" b="1" dirty="0">
                <a:solidFill>
                  <a:srgbClr val="78B17A"/>
                </a:solidFill>
                <a:latin typeface="Helvetica Neue" panose="020B0604020202020204" charset="0"/>
                <a:ea typeface="Microsoft Sans Serif" panose="020B0604020202020204" pitchFamily="34" charset="0"/>
                <a:cs typeface="Microsoft Sans Serif" panose="020B0604020202020204" pitchFamily="34" charset="0"/>
              </a:rPr>
              <a:t>guidano</a:t>
            </a:r>
            <a:r>
              <a:rPr lang="it-IT" sz="2400" dirty="0">
                <a:solidFill>
                  <a:srgbClr val="78B17A"/>
                </a:solidFill>
                <a:latin typeface="Helvetica Neue" panose="020B0604020202020204" charset="0"/>
                <a:ea typeface="Microsoft Sans Serif" panose="020B0604020202020204" pitchFamily="34" charset="0"/>
                <a:cs typeface="Microsoft Sans Serif" panose="020B0604020202020204" pitchFamily="34" charset="0"/>
              </a:rPr>
              <a:t> </a:t>
            </a:r>
            <a:r>
              <a:rPr lang="it-IT" sz="2400" dirty="0">
                <a:latin typeface="Helvetica Neue" panose="020B0604020202020204" charset="0"/>
                <a:ea typeface="Microsoft Sans Serif" panose="020B0604020202020204" pitchFamily="34" charset="0"/>
                <a:cs typeface="Microsoft Sans Serif" panose="020B0604020202020204" pitchFamily="34" charset="0"/>
              </a:rPr>
              <a:t>e </a:t>
            </a:r>
            <a:r>
              <a:rPr lang="it-IT" sz="2400" b="1" dirty="0">
                <a:solidFill>
                  <a:srgbClr val="78B17A"/>
                </a:solidFill>
                <a:latin typeface="Helvetica Neue" panose="020B0604020202020204" charset="0"/>
                <a:ea typeface="Microsoft Sans Serif" panose="020B0604020202020204" pitchFamily="34" charset="0"/>
                <a:cs typeface="Microsoft Sans Serif" panose="020B0604020202020204" pitchFamily="34" charset="0"/>
              </a:rPr>
              <a:t>supportano </a:t>
            </a:r>
            <a:r>
              <a:rPr lang="it-IT" sz="2400" dirty="0">
                <a:latin typeface="Helvetica Neue" panose="020B0604020202020204" charset="0"/>
                <a:ea typeface="Microsoft Sans Serif" panose="020B0604020202020204" pitchFamily="34" charset="0"/>
                <a:cs typeface="Microsoft Sans Serif" panose="020B0604020202020204" pitchFamily="34" charset="0"/>
              </a:rPr>
              <a:t>i loro dipendenti nella creazione e realizzazione di un'idea sono chiamati </a:t>
            </a:r>
            <a:r>
              <a:rPr lang="it-IT" sz="2400" b="1" dirty="0">
                <a:solidFill>
                  <a:srgbClr val="78B17A"/>
                </a:solidFill>
                <a:latin typeface="Helvetica Neue" panose="020B0604020202020204" charset="0"/>
                <a:ea typeface="Microsoft Sans Serif" panose="020B0604020202020204" pitchFamily="34" charset="0"/>
                <a:cs typeface="Microsoft Sans Serif" panose="020B0604020202020204" pitchFamily="34" charset="0"/>
              </a:rPr>
              <a:t>sponsor</a:t>
            </a:r>
            <a:r>
              <a:rPr lang="it-IT" sz="2400" dirty="0">
                <a:latin typeface="Helvetica Neue" panose="020B0604020202020204" charset="0"/>
                <a:ea typeface="Microsoft Sans Serif" panose="020B0604020202020204" pitchFamily="34" charset="0"/>
                <a:cs typeface="Microsoft Sans Serif" panose="020B0604020202020204" pitchFamily="34" charset="0"/>
              </a:rPr>
              <a:t>. Gli sponsor sono importanti almeno quanto il tipo di cultura aziendale per promuovere l'imprenditorialità digitale nella tua azienda. </a:t>
            </a:r>
          </a:p>
        </p:txBody>
      </p:sp>
      <p:sp>
        <p:nvSpPr>
          <p:cNvPr id="10" name="CasellaDiTesto 9"/>
          <p:cNvSpPr txBox="1"/>
          <p:nvPr/>
        </p:nvSpPr>
        <p:spPr>
          <a:xfrm>
            <a:off x="1296000" y="5148000"/>
            <a:ext cx="11225086" cy="3416320"/>
          </a:xfrm>
          <a:prstGeom prst="rect">
            <a:avLst/>
          </a:prstGeom>
          <a:noFill/>
        </p:spPr>
        <p:txBody>
          <a:bodyPr wrap="square" rtlCol="0">
            <a:spAutoFit/>
          </a:bodyPr>
          <a:lstStyle/>
          <a:p>
            <a:r>
              <a:rPr lang="it-IT" sz="2400">
                <a:latin typeface="Helvetica Neue" panose="020B0604020202020204" charset="0"/>
                <a:ea typeface="Microsoft Sans Serif" panose="020B0604020202020204" pitchFamily="34" charset="0"/>
                <a:cs typeface="Microsoft Sans Serif" panose="020B0604020202020204" pitchFamily="34" charset="0"/>
              </a:rPr>
              <a:t>Da un punto di vista pratico, gli sponsor aiutano i propri dipendenti sia guidandoli durante la realizzazione dell'idea che </a:t>
            </a:r>
            <a:r>
              <a:rPr lang="it-IT" sz="2400" b="1">
                <a:solidFill>
                  <a:srgbClr val="78B17A"/>
                </a:solidFill>
                <a:latin typeface="Helvetica Neue" panose="020B0604020202020204" charset="0"/>
                <a:ea typeface="Microsoft Sans Serif" panose="020B0604020202020204" pitchFamily="34" charset="0"/>
                <a:cs typeface="Microsoft Sans Serif" panose="020B0604020202020204" pitchFamily="34" charset="0"/>
              </a:rPr>
              <a:t>sostenendo</a:t>
            </a:r>
            <a:r>
              <a:rPr lang="it-IT" sz="2400">
                <a:latin typeface="Helvetica Neue" panose="020B0604020202020204" charset="0"/>
                <a:ea typeface="Microsoft Sans Serif" panose="020B0604020202020204" pitchFamily="34" charset="0"/>
                <a:cs typeface="Microsoft Sans Serif" panose="020B0604020202020204" pitchFamily="34" charset="0"/>
              </a:rPr>
              <a:t>, </a:t>
            </a:r>
            <a:r>
              <a:rPr lang="it-IT" sz="2400" b="1">
                <a:solidFill>
                  <a:srgbClr val="78B17A"/>
                </a:solidFill>
                <a:latin typeface="Helvetica Neue" panose="020B0604020202020204" charset="0"/>
                <a:ea typeface="Microsoft Sans Serif" panose="020B0604020202020204" pitchFamily="34" charset="0"/>
                <a:cs typeface="Microsoft Sans Serif" panose="020B0604020202020204" pitchFamily="34" charset="0"/>
              </a:rPr>
              <a:t>lodando</a:t>
            </a:r>
            <a:r>
              <a:rPr lang="it-IT" sz="2400">
                <a:solidFill>
                  <a:srgbClr val="78B17A"/>
                </a:solidFill>
                <a:latin typeface="Helvetica Neue" panose="020B0604020202020204" charset="0"/>
                <a:ea typeface="Microsoft Sans Serif" panose="020B0604020202020204" pitchFamily="34" charset="0"/>
                <a:cs typeface="Microsoft Sans Serif" panose="020B0604020202020204" pitchFamily="34" charset="0"/>
              </a:rPr>
              <a:t> </a:t>
            </a:r>
            <a:r>
              <a:rPr lang="it-IT" sz="2400">
                <a:latin typeface="Helvetica Neue" panose="020B0604020202020204" charset="0"/>
                <a:ea typeface="Microsoft Sans Serif" panose="020B0604020202020204" pitchFamily="34" charset="0"/>
                <a:cs typeface="Microsoft Sans Serif" panose="020B0604020202020204" pitchFamily="34" charset="0"/>
              </a:rPr>
              <a:t>e attivamente </a:t>
            </a:r>
            <a:r>
              <a:rPr lang="it-IT" sz="2400" b="1">
                <a:solidFill>
                  <a:srgbClr val="78B17A"/>
                </a:solidFill>
                <a:latin typeface="Helvetica Neue" panose="020B0604020202020204" charset="0"/>
                <a:ea typeface="Microsoft Sans Serif" panose="020B0604020202020204" pitchFamily="34" charset="0"/>
                <a:cs typeface="Microsoft Sans Serif" panose="020B0604020202020204" pitchFamily="34" charset="0"/>
              </a:rPr>
              <a:t>ricercando risorse </a:t>
            </a:r>
            <a:r>
              <a:rPr lang="it-IT" sz="2400">
                <a:latin typeface="Helvetica Neue" panose="020B0604020202020204" charset="0"/>
                <a:ea typeface="Microsoft Sans Serif" panose="020B0604020202020204" pitchFamily="34" charset="0"/>
                <a:cs typeface="Microsoft Sans Serif" panose="020B0604020202020204" pitchFamily="34" charset="0"/>
              </a:rPr>
              <a:t>alle quali i propri intrapreneurs possono accedere.</a:t>
            </a:r>
          </a:p>
          <a:p>
            <a:endParaRPr lang="it-IT" sz="2400">
              <a:latin typeface="Helvetica Neue" panose="020B0604020202020204" charset="0"/>
              <a:ea typeface="Microsoft Sans Serif" panose="020B0604020202020204" pitchFamily="34" charset="0"/>
              <a:cs typeface="Microsoft Sans Serif" panose="020B0604020202020204" pitchFamily="34" charset="0"/>
            </a:endParaRPr>
          </a:p>
          <a:p>
            <a:endParaRPr lang="it-IT" sz="2400">
              <a:latin typeface="Helvetica Neue" panose="020B0604020202020204" charset="0"/>
              <a:ea typeface="Microsoft Sans Serif" panose="020B0604020202020204" pitchFamily="34" charset="0"/>
              <a:cs typeface="Microsoft Sans Serif" panose="020B0604020202020204" pitchFamily="34" charset="0"/>
            </a:endParaRPr>
          </a:p>
          <a:p>
            <a:r>
              <a:rPr lang="it-IT" sz="2400">
                <a:latin typeface="Helvetica Neue" panose="020B0604020202020204" charset="0"/>
                <a:ea typeface="Microsoft Sans Serif" panose="020B0604020202020204" pitchFamily="34" charset="0"/>
                <a:cs typeface="Microsoft Sans Serif" panose="020B0604020202020204" pitchFamily="34" charset="0"/>
              </a:rPr>
              <a:t>Per promuovere la sponsorizzazione, l'azienda può organizzare </a:t>
            </a:r>
            <a:r>
              <a:rPr lang="it-IT" sz="2400" b="1">
                <a:solidFill>
                  <a:srgbClr val="78B17A"/>
                </a:solidFill>
                <a:latin typeface="Helvetica Neue" panose="020B0604020202020204" charset="0"/>
                <a:ea typeface="Microsoft Sans Serif" panose="020B0604020202020204" pitchFamily="34" charset="0"/>
                <a:cs typeface="Microsoft Sans Serif" panose="020B0604020202020204" pitchFamily="34" charset="0"/>
              </a:rPr>
              <a:t>corsi di formazione </a:t>
            </a:r>
            <a:r>
              <a:rPr lang="it-IT" sz="2400">
                <a:latin typeface="Helvetica Neue" panose="020B0604020202020204" charset="0"/>
                <a:ea typeface="Microsoft Sans Serif" panose="020B0604020202020204" pitchFamily="34" charset="0"/>
                <a:cs typeface="Microsoft Sans Serif" panose="020B0604020202020204" pitchFamily="34" charset="0"/>
              </a:rPr>
              <a:t>per i manager su come essere sponsor efficaci e dare loro esplicitamente l’</a:t>
            </a:r>
            <a:r>
              <a:rPr lang="it-IT" sz="2400" b="1">
                <a:solidFill>
                  <a:srgbClr val="78B17A"/>
                </a:solidFill>
                <a:latin typeface="Helvetica Neue" panose="020B0604020202020204" charset="0"/>
                <a:ea typeface="Microsoft Sans Serif" panose="020B0604020202020204" pitchFamily="34" charset="0"/>
                <a:cs typeface="Microsoft Sans Serif" panose="020B0604020202020204" pitchFamily="34" charset="0"/>
              </a:rPr>
              <a:t>autorizzazione</a:t>
            </a:r>
            <a:r>
              <a:rPr lang="it-IT" sz="2400">
                <a:solidFill>
                  <a:srgbClr val="78B17A"/>
                </a:solidFill>
                <a:latin typeface="Helvetica Neue" panose="020B0604020202020204" charset="0"/>
                <a:ea typeface="Microsoft Sans Serif" panose="020B0604020202020204" pitchFamily="34" charset="0"/>
                <a:cs typeface="Microsoft Sans Serif" panose="020B0604020202020204" pitchFamily="34" charset="0"/>
              </a:rPr>
              <a:t> </a:t>
            </a:r>
            <a:r>
              <a:rPr lang="it-IT" sz="2400">
                <a:latin typeface="Helvetica Neue" panose="020B0604020202020204" charset="0"/>
                <a:ea typeface="Microsoft Sans Serif" panose="020B0604020202020204" pitchFamily="34" charset="0"/>
                <a:cs typeface="Microsoft Sans Serif" panose="020B0604020202020204" pitchFamily="34" charset="0"/>
              </a:rPr>
              <a:t>di fungere da mentori. </a:t>
            </a:r>
          </a:p>
        </p:txBody>
      </p:sp>
      <p:sp>
        <p:nvSpPr>
          <p:cNvPr id="2" name="CuadroTexto 28">
            <a:extLst>
              <a:ext uri="{FF2B5EF4-FFF2-40B4-BE49-F238E27FC236}">
                <a16:creationId xmlns:a16="http://schemas.microsoft.com/office/drawing/2014/main" id="{2BA99060-62AA-95F9-D4CB-553949F9297F}"/>
              </a:ext>
            </a:extLst>
          </p:cNvPr>
          <p:cNvSpPr txBox="1"/>
          <p:nvPr/>
        </p:nvSpPr>
        <p:spPr>
          <a:xfrm>
            <a:off x="1296000" y="1548000"/>
            <a:ext cx="13952830" cy="830997"/>
          </a:xfrm>
          <a:prstGeom prst="rect">
            <a:avLst/>
          </a:prstGeom>
          <a:noFill/>
        </p:spPr>
        <p:txBody>
          <a:bodyPr wrap="square" rtlCol="0">
            <a:spAutoFit/>
          </a:bodyPr>
          <a:lstStyle/>
          <a:p>
            <a:r>
              <a:rPr lang="it-IT" sz="4800" b="1">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2. Come sostenere l'intrapreneurship digitale</a:t>
            </a:r>
          </a:p>
        </p:txBody>
      </p:sp>
      <p:sp>
        <p:nvSpPr>
          <p:cNvPr id="8" name="CasellaDiTesto 7"/>
          <p:cNvSpPr txBox="1"/>
          <p:nvPr/>
        </p:nvSpPr>
        <p:spPr>
          <a:xfrm>
            <a:off x="1296000" y="8877300"/>
            <a:ext cx="3657000" cy="276999"/>
          </a:xfrm>
          <a:prstGeom prst="rect">
            <a:avLst/>
          </a:prstGeom>
          <a:noFill/>
        </p:spPr>
        <p:txBody>
          <a:bodyPr wrap="square" rtlCol="0">
            <a:spAutoFit/>
          </a:bodyPr>
          <a:lstStyle/>
          <a:p>
            <a:r>
              <a:rPr lang="en-US" sz="1200" dirty="0">
                <a:latin typeface="Helvetica Neue" panose="020B0604020202020204" charset="0"/>
                <a:ea typeface="Microsoft Sans Serif" panose="020B0604020202020204" pitchFamily="34" charset="0"/>
                <a:cs typeface="Microsoft Sans Serif" panose="020B0604020202020204" pitchFamily="34" charset="0"/>
              </a:rPr>
              <a:t>Source no.: 2</a:t>
            </a:r>
          </a:p>
        </p:txBody>
      </p:sp>
    </p:spTree>
    <p:extLst>
      <p:ext uri="{BB962C8B-B14F-4D97-AF65-F5344CB8AC3E}">
        <p14:creationId xmlns:p14="http://schemas.microsoft.com/office/powerpoint/2010/main" val="31623645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6CE9C880-7A4A-94B2-756C-952EB7F9F820}"/>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2344400" y="4921071"/>
            <a:ext cx="3907362" cy="3907362"/>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id="{059C829C-41D6-1410-D4AD-4579EC19C654}"/>
              </a:ext>
            </a:extLst>
          </p:cNvPr>
          <p:cNvSpPr txBox="1"/>
          <p:nvPr/>
        </p:nvSpPr>
        <p:spPr>
          <a:xfrm>
            <a:off x="4572000" y="3888000"/>
            <a:ext cx="9144000" cy="156966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1205230" algn="l"/>
                <a:tab pos="1926589" algn="l"/>
                <a:tab pos="2915920" algn="l"/>
                <a:tab pos="3444875" algn="l"/>
                <a:tab pos="4383405" algn="l"/>
                <a:tab pos="6796405" algn="l"/>
              </a:tabLst>
              <a:defRPr/>
            </a:pPr>
            <a:r>
              <a:rPr kumimoji="0" lang="it-IT" sz="4800" b="1" i="0" u="none" strike="noStrike" kern="1200" cap="none" spc="-114" normalizeH="0" baseline="0">
                <a:ln>
                  <a:noFill/>
                </a:ln>
                <a:solidFill>
                  <a:srgbClr val="4D94B7"/>
                </a:solidFill>
                <a:effectLst/>
                <a:uLnTx/>
                <a:uFillTx/>
                <a:latin typeface="Helvetica Neue" panose="020B0604020202020204" charset="0"/>
                <a:ea typeface="Microsoft Sans Serif" panose="020B0604020202020204" pitchFamily="34" charset="0"/>
                <a:cs typeface="Microsoft Sans Serif" panose="020B0604020202020204" pitchFamily="34" charset="0"/>
              </a:rPr>
              <a:t>Consigli e suggerimenti per gli intrapreneurs. DOs e DON’Ts</a:t>
            </a:r>
          </a:p>
        </p:txBody>
      </p:sp>
      <p:sp>
        <p:nvSpPr>
          <p:cNvPr id="5" name="CuadroTexto 4">
            <a:extLst>
              <a:ext uri="{FF2B5EF4-FFF2-40B4-BE49-F238E27FC236}">
                <a16:creationId xmlns:a16="http://schemas.microsoft.com/office/drawing/2014/main" id="{291827B4-A53A-98D3-C6A6-037B32739B31}"/>
              </a:ext>
            </a:extLst>
          </p:cNvPr>
          <p:cNvSpPr txBox="1"/>
          <p:nvPr/>
        </p:nvSpPr>
        <p:spPr>
          <a:xfrm>
            <a:off x="1296000" y="2592000"/>
            <a:ext cx="15732000" cy="1015663"/>
          </a:xfrm>
          <a:prstGeom prst="rect">
            <a:avLst/>
          </a:prstGeom>
          <a:noFill/>
        </p:spPr>
        <p:txBody>
          <a:bodyPr wrap="square">
            <a:spAutoFit/>
          </a:bodyPr>
          <a:lstStyle/>
          <a:p>
            <a:pPr marL="0" marR="0" lvl="0" indent="0" algn="ctr" defTabSz="914400" rtl="0" eaLnBrk="1" fontAlgn="auto" latinLnBrk="0" hangingPunct="1">
              <a:lnSpc>
                <a:spcPct val="100000"/>
              </a:lnSpc>
              <a:spcBef>
                <a:spcPts val="5"/>
              </a:spcBef>
              <a:spcAft>
                <a:spcPts val="0"/>
              </a:spcAft>
              <a:buClrTx/>
              <a:buSzTx/>
              <a:buFontTx/>
              <a:buNone/>
              <a:tabLst>
                <a:tab pos="1205230" algn="l"/>
                <a:tab pos="1926589" algn="l"/>
                <a:tab pos="2915920" algn="l"/>
                <a:tab pos="3444875" algn="l"/>
                <a:tab pos="4383405" algn="l"/>
                <a:tab pos="6796405" algn="l"/>
              </a:tabLst>
              <a:defRPr/>
            </a:pPr>
            <a:r>
              <a:rPr kumimoji="0" lang="it-IT" sz="6000" b="1" i="0" u="none" strike="noStrike" kern="1200" cap="none" spc="-114" normalizeH="0" baseline="0">
                <a:ln>
                  <a:noFill/>
                </a:ln>
                <a:solidFill>
                  <a:srgbClr val="AED633"/>
                </a:solidFill>
                <a:effectLst/>
                <a:uLnTx/>
                <a:uFillTx/>
                <a:latin typeface="Helvetica Neue" panose="020B0604020202020204" charset="0"/>
                <a:ea typeface="Microsoft Sans Serif" panose="020B0604020202020204" pitchFamily="34" charset="0"/>
                <a:cs typeface="Microsoft Sans Serif" panose="020B0604020202020204" pitchFamily="34" charset="0"/>
              </a:rPr>
              <a:t>Unità 3</a:t>
            </a:r>
            <a:endParaRPr kumimoji="0" lang="it-IT" sz="6000" b="1" i="0" u="none" strike="noStrike" kern="1200" cap="none" spc="0" normalizeH="0" baseline="0">
              <a:ln>
                <a:noFill/>
              </a:ln>
              <a:solidFill>
                <a:srgbClr val="AED633"/>
              </a:solidFill>
              <a:effectLst/>
              <a:uLnTx/>
              <a:uFillTx/>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6" name="Google Shape;114;p5">
            <a:extLst>
              <a:ext uri="{FF2B5EF4-FFF2-40B4-BE49-F238E27FC236}">
                <a16:creationId xmlns:a16="http://schemas.microsoft.com/office/drawing/2014/main" id="{97BA29A0-EA86-DD6D-3EDC-78A29AD08907}"/>
              </a:ext>
            </a:extLst>
          </p:cNvPr>
          <p:cNvSpPr txBox="1"/>
          <p:nvPr/>
        </p:nvSpPr>
        <p:spPr>
          <a:xfrm>
            <a:off x="1296000" y="5256000"/>
            <a:ext cx="10980000" cy="1815841"/>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200000"/>
              </a:lnSpc>
              <a:spcBef>
                <a:spcPts val="0"/>
              </a:spcBef>
              <a:spcAft>
                <a:spcPts val="0"/>
              </a:spcAft>
              <a:buClr>
                <a:srgbClr val="000000"/>
              </a:buClr>
              <a:buSzPts val="2800"/>
              <a:buFont typeface="Arial"/>
              <a:buNone/>
              <a:tabLst/>
              <a:defRPr/>
            </a:pPr>
            <a:r>
              <a:rPr kumimoji="0" lang="it-IT" sz="2800" b="1" i="0" u="none" strike="noStrike" kern="1200" cap="none" spc="0" normalizeH="0" baseline="0">
                <a:ln>
                  <a:noFill/>
                </a:ln>
                <a:solidFill>
                  <a:srgbClr val="AED633"/>
                </a:solidFill>
                <a:effectLst/>
                <a:uLnTx/>
                <a:uFillTx/>
                <a:latin typeface="Helvetica Neue" panose="020B0604020202020204" charset="0"/>
                <a:ea typeface="Helvetica Neue"/>
                <a:cs typeface="Helvetica Neue"/>
                <a:sym typeface="Helvetica Neue"/>
              </a:rPr>
              <a:t>3.1 </a:t>
            </a:r>
            <a:r>
              <a:rPr lang="it-IT" sz="2800" b="1">
                <a:solidFill>
                  <a:srgbClr val="AED633"/>
                </a:solidFill>
                <a:latin typeface="Helvetica Neue" panose="020B0604020202020204" charset="0"/>
                <a:ea typeface="Helvetica Neue"/>
                <a:cs typeface="Helvetica Neue"/>
                <a:sym typeface="Helvetica Neue"/>
              </a:rPr>
              <a:t>C</a:t>
            </a:r>
            <a:r>
              <a:rPr kumimoji="0" lang="it-IT" sz="2800" b="1" i="0" u="none" strike="noStrike" kern="1200" cap="none" spc="0" normalizeH="0" baseline="0">
                <a:ln>
                  <a:noFill/>
                </a:ln>
                <a:solidFill>
                  <a:srgbClr val="AED633"/>
                </a:solidFill>
                <a:effectLst/>
                <a:uLnTx/>
                <a:uFillTx/>
                <a:latin typeface="Helvetica Neue" panose="020B0604020202020204" charset="0"/>
                <a:ea typeface="Helvetica Neue"/>
                <a:cs typeface="Helvetica Neue"/>
                <a:sym typeface="Helvetica Neue"/>
              </a:rPr>
              <a:t>onsigli generali</a:t>
            </a:r>
          </a:p>
          <a:p>
            <a:pPr marL="0" marR="0" lvl="0" indent="0" algn="l" defTabSz="914400" rtl="0" eaLnBrk="1" fontAlgn="auto" latinLnBrk="0" hangingPunct="1">
              <a:lnSpc>
                <a:spcPct val="200000"/>
              </a:lnSpc>
              <a:spcBef>
                <a:spcPts val="0"/>
              </a:spcBef>
              <a:spcAft>
                <a:spcPts val="0"/>
              </a:spcAft>
              <a:buClr>
                <a:srgbClr val="000000"/>
              </a:buClr>
              <a:buSzPts val="2800"/>
              <a:buFont typeface="Arial"/>
              <a:buNone/>
              <a:tabLst/>
              <a:defRPr/>
            </a:pPr>
            <a:r>
              <a:rPr kumimoji="0" lang="it-IT" sz="2800" b="1" i="0" u="none" strike="noStrike" kern="1200" cap="none" spc="0" normalizeH="0" baseline="0">
                <a:ln>
                  <a:noFill/>
                </a:ln>
                <a:solidFill>
                  <a:srgbClr val="AED633"/>
                </a:solidFill>
                <a:effectLst/>
                <a:uLnTx/>
                <a:uFillTx/>
                <a:latin typeface="Helvetica Neue" panose="020B0604020202020204" charset="0"/>
                <a:ea typeface="Helvetica Neue"/>
                <a:cs typeface="Helvetica Neue"/>
                <a:sym typeface="Helvetica Neue"/>
              </a:rPr>
              <a:t>3.2 DOs </a:t>
            </a:r>
            <a:r>
              <a:rPr lang="it-IT" sz="2800" b="1">
                <a:solidFill>
                  <a:srgbClr val="AED633"/>
                </a:solidFill>
                <a:latin typeface="Helvetica Neue" panose="020B0604020202020204" charset="0"/>
                <a:ea typeface="Helvetica Neue"/>
                <a:cs typeface="Helvetica Neue"/>
                <a:sym typeface="Helvetica Neue"/>
              </a:rPr>
              <a:t>e</a:t>
            </a:r>
            <a:r>
              <a:rPr kumimoji="0" lang="it-IT" sz="2800" b="1" i="0" u="none" strike="noStrike" kern="1200" cap="none" spc="0" normalizeH="0" baseline="0">
                <a:ln>
                  <a:noFill/>
                </a:ln>
                <a:solidFill>
                  <a:srgbClr val="AED633"/>
                </a:solidFill>
                <a:effectLst/>
                <a:uLnTx/>
                <a:uFillTx/>
                <a:latin typeface="Helvetica Neue" panose="020B0604020202020204" charset="0"/>
                <a:ea typeface="Helvetica Neue"/>
                <a:cs typeface="Helvetica Neue"/>
                <a:sym typeface="Helvetica Neue"/>
              </a:rPr>
              <a:t> DON’Ts</a:t>
            </a:r>
          </a:p>
        </p:txBody>
      </p:sp>
    </p:spTree>
    <p:extLst>
      <p:ext uri="{BB962C8B-B14F-4D97-AF65-F5344CB8AC3E}">
        <p14:creationId xmlns:p14="http://schemas.microsoft.com/office/powerpoint/2010/main" val="42853070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CuadroTexto 28">
            <a:extLst>
              <a:ext uri="{FF2B5EF4-FFF2-40B4-BE49-F238E27FC236}">
                <a16:creationId xmlns:a16="http://schemas.microsoft.com/office/drawing/2014/main" id="{FB247109-8AE9-1FAD-19A3-AA28333412E6}"/>
              </a:ext>
            </a:extLst>
          </p:cNvPr>
          <p:cNvSpPr txBox="1"/>
          <p:nvPr/>
        </p:nvSpPr>
        <p:spPr>
          <a:xfrm>
            <a:off x="1296000" y="1548000"/>
            <a:ext cx="15840000" cy="1569660"/>
          </a:xfrm>
          <a:prstGeom prst="rect">
            <a:avLst/>
          </a:prstGeom>
          <a:noFill/>
        </p:spPr>
        <p:txBody>
          <a:bodyPr wrap="square" rtlCol="0">
            <a:spAutoFit/>
          </a:bodyPr>
          <a:lstStyle/>
          <a:p>
            <a:pPr marL="622300" indent="-622300"/>
            <a:r>
              <a:rPr lang="en-US"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3. </a:t>
            </a:r>
            <a:r>
              <a:rPr lang="it-IT"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Consigli e suggerimenti per gli intrapreneurs. </a:t>
            </a:r>
            <a:r>
              <a:rPr lang="it-IT" sz="4800" b="1" dirty="0" err="1">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DOs</a:t>
            </a:r>
            <a:r>
              <a:rPr lang="it-IT"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 e </a:t>
            </a:r>
            <a:r>
              <a:rPr lang="it-IT" sz="4800" b="1" dirty="0" err="1">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DON’Ts</a:t>
            </a:r>
            <a:endParaRPr lang="it-IT"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30" name="CuadroTexto 29">
            <a:extLst>
              <a:ext uri="{FF2B5EF4-FFF2-40B4-BE49-F238E27FC236}">
                <a16:creationId xmlns:a16="http://schemas.microsoft.com/office/drawing/2014/main" id="{FF26E299-B4DD-C626-8D87-F4172B3D02C9}"/>
              </a:ext>
            </a:extLst>
          </p:cNvPr>
          <p:cNvSpPr txBox="1"/>
          <p:nvPr/>
        </p:nvSpPr>
        <p:spPr>
          <a:xfrm>
            <a:off x="1296000" y="3024000"/>
            <a:ext cx="5799430" cy="523220"/>
          </a:xfrm>
          <a:prstGeom prst="rect">
            <a:avLst/>
          </a:prstGeom>
          <a:noFill/>
        </p:spPr>
        <p:txBody>
          <a:bodyPr wrap="square" rtlCol="0">
            <a:spAutoFit/>
          </a:bodyPr>
          <a:lstStyle/>
          <a:p>
            <a:r>
              <a:rPr lang="en-US"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3.1 Consigli generali</a:t>
            </a:r>
          </a:p>
        </p:txBody>
      </p:sp>
      <p:sp>
        <p:nvSpPr>
          <p:cNvPr id="11" name="CasellaDiTesto 10"/>
          <p:cNvSpPr txBox="1"/>
          <p:nvPr/>
        </p:nvSpPr>
        <p:spPr>
          <a:xfrm>
            <a:off x="1296000" y="3924000"/>
            <a:ext cx="15500004" cy="1200329"/>
          </a:xfrm>
          <a:prstGeom prst="rect">
            <a:avLst/>
          </a:prstGeom>
          <a:noFill/>
        </p:spPr>
        <p:txBody>
          <a:bodyPr wrap="square" rtlCol="0">
            <a:spAutoFit/>
          </a:bodyPr>
          <a:lstStyle/>
          <a:p>
            <a:pPr marL="457200" indent="-457200">
              <a:spcAft>
                <a:spcPts val="1200"/>
              </a:spcAft>
              <a:buClr>
                <a:srgbClr val="78B17A"/>
              </a:buClr>
              <a:buFont typeface="Wingdings" panose="05000000000000000000" pitchFamily="2" charset="2"/>
              <a:buChar char="Ø"/>
            </a:pPr>
            <a:r>
              <a:rPr lang="en-US" sz="2400" b="1" dirty="0">
                <a:solidFill>
                  <a:srgbClr val="78B17A"/>
                </a:solidFill>
                <a:latin typeface="Helvetica Neue" panose="020B0604020202020204" charset="0"/>
                <a:ea typeface="Microsoft Sans Serif" panose="020B0604020202020204" pitchFamily="34" charset="0"/>
                <a:cs typeface="Microsoft Sans Serif" panose="020B0604020202020204" pitchFamily="34" charset="0"/>
              </a:rPr>
              <a:t>Studiare la tua azienda </a:t>
            </a:r>
            <a:br>
              <a:rPr lang="en-US" sz="2400" dirty="0">
                <a:latin typeface="Helvetica Neue" panose="020B0604020202020204" charset="0"/>
                <a:ea typeface="Microsoft Sans Serif" panose="020B0604020202020204" pitchFamily="34" charset="0"/>
                <a:cs typeface="Microsoft Sans Serif" panose="020B0604020202020204" pitchFamily="34" charset="0"/>
              </a:rPr>
            </a:br>
            <a:r>
              <a:rPr lang="it-IT" sz="2400" dirty="0">
                <a:latin typeface="Helvetica Neue" panose="020B0604020202020204" charset="0"/>
                <a:ea typeface="Microsoft Sans Serif" panose="020B0604020202020204" pitchFamily="34" charset="0"/>
                <a:cs typeface="Microsoft Sans Serif" panose="020B0604020202020204" pitchFamily="34" charset="0"/>
              </a:rPr>
              <a:t>Studia i suoi punti di forza e di debolezza, le sfide che deve affrontare e i suoi valori aziendali. Queste informazioni possono ispirarti e guidarti nell'implementazione dei progetti in modo coerente.</a:t>
            </a:r>
          </a:p>
        </p:txBody>
      </p:sp>
      <p:sp>
        <p:nvSpPr>
          <p:cNvPr id="19" name="CasellaDiTesto 18"/>
          <p:cNvSpPr txBox="1"/>
          <p:nvPr/>
        </p:nvSpPr>
        <p:spPr>
          <a:xfrm>
            <a:off x="1296000" y="5256000"/>
            <a:ext cx="9461182" cy="2462213"/>
          </a:xfrm>
          <a:prstGeom prst="rect">
            <a:avLst/>
          </a:prstGeom>
          <a:noFill/>
        </p:spPr>
        <p:txBody>
          <a:bodyPr wrap="square" rtlCol="0">
            <a:spAutoFit/>
          </a:bodyPr>
          <a:lstStyle/>
          <a:p>
            <a:pPr marL="457200" lvl="0" indent="-457200">
              <a:spcAft>
                <a:spcPts val="1200"/>
              </a:spcAft>
              <a:buClr>
                <a:srgbClr val="78B17A"/>
              </a:buClr>
              <a:buFont typeface="Wingdings" panose="05000000000000000000" pitchFamily="2" charset="2"/>
              <a:buChar char="Ø"/>
            </a:pPr>
            <a:r>
              <a:rPr lang="en-US" sz="2400" b="1" dirty="0">
                <a:solidFill>
                  <a:srgbClr val="78B17A"/>
                </a:solidFill>
                <a:latin typeface="Helvetica Neue" panose="020B0604020202020204" charset="0"/>
                <a:ea typeface="Microsoft Sans Serif" panose="020B0604020202020204" pitchFamily="34" charset="0"/>
                <a:cs typeface="Microsoft Sans Serif" panose="020B0604020202020204" pitchFamily="34" charset="0"/>
              </a:rPr>
              <a:t>Diventare un esperto</a:t>
            </a:r>
            <a:br>
              <a:rPr lang="en-US" sz="2400" dirty="0">
                <a:solidFill>
                  <a:prstClr val="black"/>
                </a:solidFill>
                <a:latin typeface="Helvetica Neue" panose="020B0604020202020204" charset="0"/>
                <a:ea typeface="Microsoft Sans Serif" panose="020B0604020202020204" pitchFamily="34" charset="0"/>
                <a:cs typeface="Microsoft Sans Serif" panose="020B0604020202020204" pitchFamily="34" charset="0"/>
              </a:rPr>
            </a:br>
            <a:r>
              <a:rPr lang="it-IT" sz="2400" dirty="0">
                <a:solidFill>
                  <a:prstClr val="black"/>
                </a:solidFill>
                <a:latin typeface="Helvetica Neue" panose="020B0604020202020204" charset="0"/>
                <a:ea typeface="Microsoft Sans Serif" panose="020B0604020202020204" pitchFamily="34" charset="0"/>
                <a:cs typeface="Microsoft Sans Serif" panose="020B0604020202020204" pitchFamily="34" charset="0"/>
              </a:rPr>
              <a:t>Sii un esperto dei prodotti e dei servizi della tua azienda, di come funziona e delle sue dinamiche.</a:t>
            </a:r>
          </a:p>
          <a:p>
            <a:pPr marL="457200" lvl="0" indent="-457200">
              <a:spcAft>
                <a:spcPts val="1200"/>
              </a:spcAft>
              <a:buClr>
                <a:srgbClr val="78B17A"/>
              </a:buClr>
              <a:buFont typeface="Wingdings" panose="05000000000000000000" pitchFamily="2" charset="2"/>
              <a:buChar char="Ø"/>
            </a:pPr>
            <a:r>
              <a:rPr lang="en-US" sz="2400" b="1" dirty="0">
                <a:solidFill>
                  <a:srgbClr val="78B17A"/>
                </a:solidFill>
                <a:latin typeface="Helvetica Neue" panose="020B0604020202020204" charset="0"/>
                <a:ea typeface="Microsoft Sans Serif" panose="020B0604020202020204" pitchFamily="34" charset="0"/>
                <a:cs typeface="Microsoft Sans Serif" panose="020B0604020202020204" pitchFamily="34" charset="0"/>
              </a:rPr>
              <a:t>Essere un leader </a:t>
            </a:r>
            <a:br>
              <a:rPr lang="en-US" sz="2400" dirty="0">
                <a:solidFill>
                  <a:prstClr val="black"/>
                </a:solidFill>
                <a:latin typeface="Helvetica Neue" panose="020B0604020202020204" charset="0"/>
                <a:ea typeface="Microsoft Sans Serif" panose="020B0604020202020204" pitchFamily="34" charset="0"/>
                <a:cs typeface="Microsoft Sans Serif" panose="020B0604020202020204" pitchFamily="34" charset="0"/>
              </a:rPr>
            </a:br>
            <a:r>
              <a:rPr lang="it-IT" sz="2400" dirty="0">
                <a:solidFill>
                  <a:prstClr val="black"/>
                </a:solidFill>
                <a:latin typeface="Helvetica Neue" panose="020B0604020202020204" charset="0"/>
                <a:ea typeface="Microsoft Sans Serif" panose="020B0604020202020204" pitchFamily="34" charset="0"/>
                <a:cs typeface="Microsoft Sans Serif" panose="020B0604020202020204" pitchFamily="34" charset="0"/>
              </a:rPr>
              <a:t>Condividi le tue conoscenze e competenze per il bene dell'azienda ed essere un risolutore attivo di problemi.</a:t>
            </a:r>
            <a:endParaRPr lang="en-US" sz="2400" dirty="0">
              <a:latin typeface="Helvetica Neue" panose="020B0604020202020204" charset="0"/>
            </a:endParaRPr>
          </a:p>
        </p:txBody>
      </p:sp>
      <p:pic>
        <p:nvPicPr>
          <p:cNvPr id="20" name="Immagine 19"/>
          <p:cNvPicPr>
            <a:picLocks noChangeAspect="1"/>
          </p:cNvPicPr>
          <p:nvPr/>
        </p:nvPicPr>
        <p:blipFill rotWithShape="1">
          <a:blip r:embed="rId2" cstate="print">
            <a:extLst>
              <a:ext uri="{28A0092B-C50C-407E-A947-70E740481C1C}">
                <a14:useLocalDpi xmlns:a14="http://schemas.microsoft.com/office/drawing/2010/main" val="0"/>
              </a:ext>
            </a:extLst>
          </a:blip>
          <a:srcRect t="6244" b="6226"/>
          <a:stretch/>
        </p:blipFill>
        <p:spPr>
          <a:xfrm>
            <a:off x="11468090" y="5490195"/>
            <a:ext cx="5116792" cy="3199107"/>
          </a:xfrm>
          <a:prstGeom prst="rect">
            <a:avLst/>
          </a:prstGeom>
        </p:spPr>
      </p:pic>
      <p:sp>
        <p:nvSpPr>
          <p:cNvPr id="7" name="CasellaDiTesto 6"/>
          <p:cNvSpPr txBox="1"/>
          <p:nvPr/>
        </p:nvSpPr>
        <p:spPr>
          <a:xfrm>
            <a:off x="1296000" y="8877300"/>
            <a:ext cx="3657000" cy="276999"/>
          </a:xfrm>
          <a:prstGeom prst="rect">
            <a:avLst/>
          </a:prstGeom>
          <a:noFill/>
        </p:spPr>
        <p:txBody>
          <a:bodyPr wrap="square" rtlCol="0">
            <a:spAutoFit/>
          </a:bodyPr>
          <a:lstStyle/>
          <a:p>
            <a:r>
              <a:rPr lang="en-US" sz="1200" dirty="0">
                <a:latin typeface="Helvetica Neue" panose="020B0604020202020204" charset="0"/>
                <a:ea typeface="Microsoft Sans Serif" panose="020B0604020202020204" pitchFamily="34" charset="0"/>
                <a:cs typeface="Microsoft Sans Serif" panose="020B0604020202020204" pitchFamily="34" charset="0"/>
              </a:rPr>
              <a:t>Source no.: 2, 4</a:t>
            </a:r>
          </a:p>
        </p:txBody>
      </p:sp>
    </p:spTree>
    <p:extLst>
      <p:ext uri="{BB962C8B-B14F-4D97-AF65-F5344CB8AC3E}">
        <p14:creationId xmlns:p14="http://schemas.microsoft.com/office/powerpoint/2010/main" val="24353124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CuadroTexto 29">
            <a:extLst>
              <a:ext uri="{FF2B5EF4-FFF2-40B4-BE49-F238E27FC236}">
                <a16:creationId xmlns:a16="http://schemas.microsoft.com/office/drawing/2014/main" id="{FF26E299-B4DD-C626-8D87-F4172B3D02C9}"/>
              </a:ext>
            </a:extLst>
          </p:cNvPr>
          <p:cNvSpPr txBox="1"/>
          <p:nvPr/>
        </p:nvSpPr>
        <p:spPr>
          <a:xfrm>
            <a:off x="1296000" y="3024000"/>
            <a:ext cx="5799430" cy="523220"/>
          </a:xfrm>
          <a:prstGeom prst="rect">
            <a:avLst/>
          </a:prstGeom>
          <a:noFill/>
        </p:spPr>
        <p:txBody>
          <a:bodyPr wrap="square" rtlCol="0">
            <a:spAutoFit/>
          </a:bodyPr>
          <a:lstStyle/>
          <a:p>
            <a:r>
              <a:rPr lang="it-IT" sz="2800" b="1">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3.2 DOs e DON’Ts</a:t>
            </a:r>
          </a:p>
        </p:txBody>
      </p:sp>
      <p:graphicFrame>
        <p:nvGraphicFramePr>
          <p:cNvPr id="19" name="Tabella 18"/>
          <p:cNvGraphicFramePr>
            <a:graphicFrameLocks noGrp="1"/>
          </p:cNvGraphicFramePr>
          <p:nvPr>
            <p:extLst>
              <p:ext uri="{D42A27DB-BD31-4B8C-83A1-F6EECF244321}">
                <p14:modId xmlns:p14="http://schemas.microsoft.com/office/powerpoint/2010/main" val="327776440"/>
              </p:ext>
            </p:extLst>
          </p:nvPr>
        </p:nvGraphicFramePr>
        <p:xfrm>
          <a:off x="1837691" y="4275836"/>
          <a:ext cx="14436000" cy="4366497"/>
        </p:xfrm>
        <a:graphic>
          <a:graphicData uri="http://schemas.openxmlformats.org/drawingml/2006/table">
            <a:tbl>
              <a:tblPr firstRow="1" bandRow="1">
                <a:tableStyleId>{5C22544A-7EE6-4342-B048-85BDC9FD1C3A}</a:tableStyleId>
              </a:tblPr>
              <a:tblGrid>
                <a:gridCol w="7200000">
                  <a:extLst>
                    <a:ext uri="{9D8B030D-6E8A-4147-A177-3AD203B41FA5}">
                      <a16:colId xmlns:a16="http://schemas.microsoft.com/office/drawing/2014/main" val="20000"/>
                    </a:ext>
                  </a:extLst>
                </a:gridCol>
                <a:gridCol w="7236000">
                  <a:extLst>
                    <a:ext uri="{9D8B030D-6E8A-4147-A177-3AD203B41FA5}">
                      <a16:colId xmlns:a16="http://schemas.microsoft.com/office/drawing/2014/main" val="20001"/>
                    </a:ext>
                  </a:extLst>
                </a:gridCol>
              </a:tblGrid>
              <a:tr h="764031">
                <a:tc>
                  <a:txBody>
                    <a:bodyPr/>
                    <a:lstStyle/>
                    <a:p>
                      <a:pPr algn="ctr"/>
                      <a:r>
                        <a:rPr lang="en-US" sz="3200" noProof="0" dirty="0">
                          <a:latin typeface="Helvetica Neue" panose="020B0604020202020204" charset="0"/>
                          <a:ea typeface="Microsoft Sans Serif" panose="020B0604020202020204" pitchFamily="34" charset="0"/>
                          <a:cs typeface="Microsoft Sans Serif" panose="020B0604020202020204" pitchFamily="34" charset="0"/>
                        </a:rPr>
                        <a:t>DOs…</a:t>
                      </a:r>
                    </a:p>
                  </a:txBody>
                  <a:tcPr>
                    <a:solidFill>
                      <a:srgbClr val="5CC90B"/>
                    </a:solidFill>
                  </a:tcPr>
                </a:tc>
                <a:tc>
                  <a:txBody>
                    <a:bodyPr/>
                    <a:lstStyle/>
                    <a:p>
                      <a:pPr algn="ctr"/>
                      <a:r>
                        <a:rPr lang="en-US" sz="3200" noProof="0" dirty="0">
                          <a:latin typeface="Helvetica Neue" panose="020B0604020202020204" charset="0"/>
                          <a:ea typeface="Microsoft Sans Serif" panose="020B0604020202020204" pitchFamily="34" charset="0"/>
                          <a:cs typeface="Microsoft Sans Serif" panose="020B0604020202020204" pitchFamily="34" charset="0"/>
                        </a:rPr>
                        <a:t>DON’Ts…</a:t>
                      </a:r>
                    </a:p>
                  </a:txBody>
                  <a:tcPr>
                    <a:solidFill>
                      <a:srgbClr val="FE270F"/>
                    </a:solidFill>
                  </a:tcPr>
                </a:tc>
                <a:extLst>
                  <a:ext uri="{0D108BD9-81ED-4DB2-BD59-A6C34878D82A}">
                    <a16:rowId xmlns:a16="http://schemas.microsoft.com/office/drawing/2014/main" val="10000"/>
                  </a:ext>
                </a:extLst>
              </a:tr>
              <a:tr h="3602466">
                <a:tc>
                  <a:txBody>
                    <a:bodyPr/>
                    <a:lstStyle/>
                    <a:p>
                      <a:pPr marL="457200" marR="0" lvl="0" indent="-457200" algn="l" defTabSz="914400" rtl="0" eaLnBrk="1" fontAlgn="auto" latinLnBrk="0" hangingPunct="1">
                        <a:lnSpc>
                          <a:spcPct val="100000"/>
                        </a:lnSpc>
                        <a:spcBef>
                          <a:spcPts val="0"/>
                        </a:spcBef>
                        <a:spcAft>
                          <a:spcPts val="600"/>
                        </a:spcAft>
                        <a:buClr>
                          <a:srgbClr val="4D94B7"/>
                        </a:buClr>
                        <a:buSzTx/>
                        <a:buFont typeface="Wingdings" panose="05000000000000000000" pitchFamily="2" charset="2"/>
                        <a:buChar char="ü"/>
                        <a:tabLst/>
                        <a:defRPr/>
                      </a:pPr>
                      <a:r>
                        <a:rPr lang="ig-NG" sz="2400" b="0" noProof="0" dirty="0">
                          <a:solidFill>
                            <a:schemeClr val="tx1"/>
                          </a:solidFill>
                          <a:latin typeface="Helvetica Neue" panose="020B0604020202020204" charset="0"/>
                          <a:ea typeface="Microsoft Sans Serif" panose="020B0604020202020204" pitchFamily="34" charset="0"/>
                          <a:cs typeface="Microsoft Sans Serif" panose="020B0604020202020204" pitchFamily="34" charset="0"/>
                        </a:rPr>
                        <a:t>Allineati con gli obiettivi aziendali</a:t>
                      </a:r>
                    </a:p>
                    <a:p>
                      <a:pPr marL="457200" marR="0" lvl="0" indent="-457200" algn="l" defTabSz="914400" rtl="0" eaLnBrk="1" fontAlgn="auto" latinLnBrk="0" hangingPunct="1">
                        <a:lnSpc>
                          <a:spcPct val="100000"/>
                        </a:lnSpc>
                        <a:spcBef>
                          <a:spcPts val="0"/>
                        </a:spcBef>
                        <a:spcAft>
                          <a:spcPts val="600"/>
                        </a:spcAft>
                        <a:buClr>
                          <a:srgbClr val="4D94B7"/>
                        </a:buClr>
                        <a:buSzTx/>
                        <a:buFont typeface="Wingdings" panose="05000000000000000000" pitchFamily="2" charset="2"/>
                        <a:buChar char="ü"/>
                        <a:tabLst/>
                        <a:defRPr/>
                      </a:pPr>
                      <a:r>
                        <a:rPr lang="ig-NG" sz="2400" b="0" noProof="0" dirty="0">
                          <a:solidFill>
                            <a:schemeClr val="tx1"/>
                          </a:solidFill>
                          <a:latin typeface="Helvetica Neue" panose="020B0604020202020204" charset="0"/>
                          <a:ea typeface="Microsoft Sans Serif" panose="020B0604020202020204" pitchFamily="34" charset="0"/>
                          <a:cs typeface="Microsoft Sans Serif" panose="020B0604020202020204" pitchFamily="34" charset="0"/>
                        </a:rPr>
                        <a:t>Cerca un consiglio</a:t>
                      </a:r>
                    </a:p>
                    <a:p>
                      <a:pPr marL="457200" marR="0" lvl="0" indent="-457200" algn="l" defTabSz="914400" rtl="0" eaLnBrk="1" fontAlgn="auto" latinLnBrk="0" hangingPunct="1">
                        <a:lnSpc>
                          <a:spcPct val="100000"/>
                        </a:lnSpc>
                        <a:spcBef>
                          <a:spcPts val="0"/>
                        </a:spcBef>
                        <a:spcAft>
                          <a:spcPts val="600"/>
                        </a:spcAft>
                        <a:buClr>
                          <a:srgbClr val="4D94B7"/>
                        </a:buClr>
                        <a:buSzTx/>
                        <a:buFont typeface="Wingdings" panose="05000000000000000000" pitchFamily="2" charset="2"/>
                        <a:buChar char="ü"/>
                        <a:tabLst/>
                        <a:defRPr/>
                      </a:pPr>
                      <a:r>
                        <a:rPr lang="ig-NG" sz="2400" b="0" noProof="0" dirty="0">
                          <a:solidFill>
                            <a:schemeClr val="tx1"/>
                          </a:solidFill>
                          <a:latin typeface="Helvetica Neue" panose="020B0604020202020204" charset="0"/>
                          <a:ea typeface="Microsoft Sans Serif" panose="020B0604020202020204" pitchFamily="34" charset="0"/>
                          <a:cs typeface="Microsoft Sans Serif" panose="020B0604020202020204" pitchFamily="34" charset="0"/>
                        </a:rPr>
                        <a:t>Prepara buone presentazioni delle tue idee</a:t>
                      </a:r>
                    </a:p>
                    <a:p>
                      <a:pPr marL="457200" marR="0" lvl="0" indent="-457200" algn="l" defTabSz="914400" rtl="0" eaLnBrk="1" fontAlgn="auto" latinLnBrk="0" hangingPunct="1">
                        <a:lnSpc>
                          <a:spcPct val="100000"/>
                        </a:lnSpc>
                        <a:spcBef>
                          <a:spcPts val="0"/>
                        </a:spcBef>
                        <a:spcAft>
                          <a:spcPts val="600"/>
                        </a:spcAft>
                        <a:buClr>
                          <a:srgbClr val="4D94B7"/>
                        </a:buClr>
                        <a:buSzTx/>
                        <a:buFont typeface="Wingdings" panose="05000000000000000000" pitchFamily="2" charset="2"/>
                        <a:buChar char="ü"/>
                        <a:tabLst/>
                        <a:defRPr/>
                      </a:pPr>
                      <a:r>
                        <a:rPr lang="ig-NG" sz="2400" b="0" noProof="0" dirty="0">
                          <a:solidFill>
                            <a:schemeClr val="tx1"/>
                          </a:solidFill>
                          <a:latin typeface="Helvetica Neue" panose="020B0604020202020204" charset="0"/>
                          <a:ea typeface="Microsoft Sans Serif" panose="020B0604020202020204" pitchFamily="34" charset="0"/>
                          <a:cs typeface="Microsoft Sans Serif" panose="020B0604020202020204" pitchFamily="34" charset="0"/>
                        </a:rPr>
                        <a:t>Osserva attivamente</a:t>
                      </a:r>
                    </a:p>
                    <a:p>
                      <a:pPr marL="457200" marR="0" lvl="0" indent="-457200" algn="l" defTabSz="914400" rtl="0" eaLnBrk="1" fontAlgn="auto" latinLnBrk="0" hangingPunct="1">
                        <a:lnSpc>
                          <a:spcPct val="100000"/>
                        </a:lnSpc>
                        <a:spcBef>
                          <a:spcPts val="0"/>
                        </a:spcBef>
                        <a:spcAft>
                          <a:spcPts val="600"/>
                        </a:spcAft>
                        <a:buClr>
                          <a:srgbClr val="4D94B7"/>
                        </a:buClr>
                        <a:buSzTx/>
                        <a:buFont typeface="Wingdings" panose="05000000000000000000" pitchFamily="2" charset="2"/>
                        <a:buChar char="ü"/>
                        <a:tabLst/>
                        <a:defRPr/>
                      </a:pPr>
                      <a:r>
                        <a:rPr lang="ig-NG" sz="2400" b="0" noProof="0" dirty="0">
                          <a:solidFill>
                            <a:schemeClr val="tx1"/>
                          </a:solidFill>
                          <a:latin typeface="Helvetica Neue" panose="020B0604020202020204" charset="0"/>
                          <a:ea typeface="Microsoft Sans Serif" panose="020B0604020202020204" pitchFamily="34" charset="0"/>
                          <a:cs typeface="Microsoft Sans Serif" panose="020B0604020202020204" pitchFamily="34" charset="0"/>
                        </a:rPr>
                        <a:t>Prendi decisioni</a:t>
                      </a:r>
                    </a:p>
                    <a:p>
                      <a:pPr marL="457200" marR="0" lvl="0" indent="-457200" algn="l" defTabSz="914400" rtl="0" eaLnBrk="1" fontAlgn="auto" latinLnBrk="0" hangingPunct="1">
                        <a:lnSpc>
                          <a:spcPct val="100000"/>
                        </a:lnSpc>
                        <a:spcBef>
                          <a:spcPts val="0"/>
                        </a:spcBef>
                        <a:spcAft>
                          <a:spcPts val="600"/>
                        </a:spcAft>
                        <a:buClr>
                          <a:srgbClr val="4D94B7"/>
                        </a:buClr>
                        <a:buSzTx/>
                        <a:buFont typeface="Wingdings" panose="05000000000000000000" pitchFamily="2" charset="2"/>
                        <a:buChar char="ü"/>
                        <a:tabLst/>
                        <a:defRPr/>
                      </a:pPr>
                      <a:r>
                        <a:rPr lang="ig-NG" sz="2400" b="0" noProof="0" dirty="0">
                          <a:solidFill>
                            <a:schemeClr val="tx1"/>
                          </a:solidFill>
                          <a:latin typeface="Helvetica Neue" panose="020B0604020202020204" charset="0"/>
                          <a:ea typeface="Microsoft Sans Serif" panose="020B0604020202020204" pitchFamily="34" charset="0"/>
                          <a:cs typeface="Microsoft Sans Serif" panose="020B0604020202020204" pitchFamily="34" charset="0"/>
                        </a:rPr>
                        <a:t>Concentrati sulla risoluzione dei problemi </a:t>
                      </a:r>
                    </a:p>
                    <a:p>
                      <a:pPr marL="457200" marR="0" lvl="0" indent="-457200" algn="l" defTabSz="914400" rtl="0" eaLnBrk="1" fontAlgn="auto" latinLnBrk="0" hangingPunct="1">
                        <a:lnSpc>
                          <a:spcPct val="100000"/>
                        </a:lnSpc>
                        <a:spcBef>
                          <a:spcPts val="0"/>
                        </a:spcBef>
                        <a:spcAft>
                          <a:spcPts val="600"/>
                        </a:spcAft>
                        <a:buClr>
                          <a:srgbClr val="4D94B7"/>
                        </a:buClr>
                        <a:buSzTx/>
                        <a:buFont typeface="Wingdings" panose="05000000000000000000" pitchFamily="2" charset="2"/>
                        <a:buChar char="ü"/>
                        <a:tabLst/>
                        <a:defRPr/>
                      </a:pPr>
                      <a:r>
                        <a:rPr lang="ig-NG" sz="2400" b="0" noProof="0" dirty="0">
                          <a:solidFill>
                            <a:schemeClr val="tx1"/>
                          </a:solidFill>
                          <a:latin typeface="Helvetica Neue" panose="020B0604020202020204" charset="0"/>
                          <a:ea typeface="Microsoft Sans Serif" panose="020B0604020202020204" pitchFamily="34" charset="0"/>
                          <a:cs typeface="Microsoft Sans Serif" panose="020B0604020202020204" pitchFamily="34" charset="0"/>
                        </a:rPr>
                        <a:t>Sfida le regole</a:t>
                      </a:r>
                      <a:endParaRPr lang="ig-NG" sz="2400" b="0" i="0" noProof="0" dirty="0">
                        <a:solidFill>
                          <a:schemeClr val="tx1"/>
                        </a:solidFill>
                        <a:latin typeface="Helvetica Neue" panose="020B0604020202020204" charset="0"/>
                        <a:ea typeface="Microsoft Sans Serif" panose="020B0604020202020204" pitchFamily="34" charset="0"/>
                        <a:cs typeface="Microsoft Sans Serif" panose="020B0604020202020204" pitchFamily="34" charset="0"/>
                      </a:endParaRPr>
                    </a:p>
                  </a:txBody>
                  <a:tcPr>
                    <a:solidFill>
                      <a:srgbClr val="C6EEA9"/>
                    </a:solidFill>
                  </a:tcPr>
                </a:tc>
                <a:tc>
                  <a:txBody>
                    <a:bodyPr/>
                    <a:lstStyle/>
                    <a:p>
                      <a:pPr>
                        <a:lnSpc>
                          <a:spcPct val="100000"/>
                        </a:lnSpc>
                        <a:spcBef>
                          <a:spcPts val="0"/>
                        </a:spcBef>
                        <a:spcAft>
                          <a:spcPts val="600"/>
                        </a:spcAft>
                        <a:buClr>
                          <a:srgbClr val="B05894"/>
                        </a:buClr>
                      </a:pPr>
                      <a:r>
                        <a:rPr lang="it-IT" sz="2400" b="1" noProof="0"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X</a:t>
                      </a:r>
                      <a:r>
                        <a:rPr lang="it-IT" sz="2400" noProof="0" dirty="0">
                          <a:latin typeface="Helvetica Neue" panose="020B0604020202020204" charset="0"/>
                          <a:ea typeface="Microsoft Sans Serif" panose="020B0604020202020204" pitchFamily="34" charset="0"/>
                          <a:cs typeface="Microsoft Sans Serif" panose="020B0604020202020204" pitchFamily="34" charset="0"/>
                        </a:rPr>
                        <a:t>   </a:t>
                      </a:r>
                      <a:r>
                        <a:rPr lang="it-IT" sz="2400" noProof="0" dirty="0">
                          <a:solidFill>
                            <a:schemeClr val="tx1"/>
                          </a:solidFill>
                          <a:latin typeface="Helvetica Neue" panose="020B0604020202020204" charset="0"/>
                          <a:ea typeface="Microsoft Sans Serif" panose="020B0604020202020204" pitchFamily="34" charset="0"/>
                          <a:cs typeface="Microsoft Sans Serif" panose="020B0604020202020204" pitchFamily="34" charset="0"/>
                        </a:rPr>
                        <a:t>Abbiate paura di fallire</a:t>
                      </a:r>
                      <a:endParaRPr lang="it-IT" sz="2400" b="1" noProof="0" dirty="0">
                        <a:solidFill>
                          <a:schemeClr val="tx1"/>
                        </a:solidFill>
                        <a:latin typeface="Helvetica Neue" panose="020B0604020202020204" charset="0"/>
                        <a:ea typeface="Microsoft Sans Serif" panose="020B0604020202020204" pitchFamily="34" charset="0"/>
                        <a:cs typeface="Microsoft Sans Serif" panose="020B0604020202020204" pitchFamily="34" charset="0"/>
                      </a:endParaRPr>
                    </a:p>
                    <a:p>
                      <a:pPr>
                        <a:lnSpc>
                          <a:spcPct val="100000"/>
                        </a:lnSpc>
                        <a:spcBef>
                          <a:spcPts val="0"/>
                        </a:spcBef>
                        <a:spcAft>
                          <a:spcPts val="600"/>
                        </a:spcAft>
                        <a:buClr>
                          <a:srgbClr val="B05894"/>
                        </a:buClr>
                      </a:pPr>
                      <a:r>
                        <a:rPr lang="it-IT" sz="2400" b="1" noProof="0"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X</a:t>
                      </a:r>
                      <a:r>
                        <a:rPr lang="it-IT" sz="2400" noProof="0" dirty="0">
                          <a:latin typeface="Helvetica Neue" panose="020B0604020202020204" charset="0"/>
                          <a:ea typeface="Microsoft Sans Serif" panose="020B0604020202020204" pitchFamily="34" charset="0"/>
                          <a:cs typeface="Microsoft Sans Serif" panose="020B0604020202020204" pitchFamily="34" charset="0"/>
                        </a:rPr>
                        <a:t>   Aspettatevi di avere tutte le risposte</a:t>
                      </a:r>
                      <a:endParaRPr lang="it-IT" sz="2400" b="1" noProof="0" dirty="0">
                        <a:solidFill>
                          <a:srgbClr val="B05894"/>
                        </a:solidFill>
                        <a:latin typeface="Helvetica Neue" panose="020B0604020202020204" charset="0"/>
                        <a:ea typeface="Microsoft Sans Serif" panose="020B0604020202020204" pitchFamily="34" charset="0"/>
                        <a:cs typeface="Microsoft Sans Serif" panose="020B0604020202020204" pitchFamily="34" charset="0"/>
                      </a:endParaRPr>
                    </a:p>
                    <a:p>
                      <a:pPr>
                        <a:lnSpc>
                          <a:spcPct val="100000"/>
                        </a:lnSpc>
                        <a:spcBef>
                          <a:spcPts val="0"/>
                        </a:spcBef>
                        <a:spcAft>
                          <a:spcPts val="600"/>
                        </a:spcAft>
                        <a:buClr>
                          <a:srgbClr val="B05894"/>
                        </a:buClr>
                      </a:pPr>
                      <a:r>
                        <a:rPr lang="it-IT" sz="2400" b="1" noProof="0"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X</a:t>
                      </a:r>
                      <a:r>
                        <a:rPr lang="it-IT" sz="2400" noProof="0" dirty="0">
                          <a:latin typeface="Helvetica Neue" panose="020B0604020202020204" charset="0"/>
                          <a:ea typeface="Microsoft Sans Serif" panose="020B0604020202020204" pitchFamily="34" charset="0"/>
                          <a:cs typeface="Microsoft Sans Serif" panose="020B0604020202020204" pitchFamily="34" charset="0"/>
                        </a:rPr>
                        <a:t>   </a:t>
                      </a:r>
                      <a:r>
                        <a:rPr lang="it-IT" sz="2400" b="0" noProof="0" dirty="0">
                          <a:latin typeface="Helvetica Neue" panose="020B0604020202020204" charset="0"/>
                          <a:ea typeface="Microsoft Sans Serif" panose="020B0604020202020204" pitchFamily="34" charset="0"/>
                          <a:cs typeface="Microsoft Sans Serif" panose="020B0604020202020204" pitchFamily="34" charset="0"/>
                        </a:rPr>
                        <a:t>Prendete le cose comodamente</a:t>
                      </a:r>
                    </a:p>
                    <a:p>
                      <a:pPr marL="0" marR="0" lvl="0" indent="0" algn="l" defTabSz="914400" rtl="0" eaLnBrk="1" fontAlgn="auto" latinLnBrk="0" hangingPunct="1">
                        <a:lnSpc>
                          <a:spcPct val="100000"/>
                        </a:lnSpc>
                        <a:spcBef>
                          <a:spcPts val="0"/>
                        </a:spcBef>
                        <a:spcAft>
                          <a:spcPts val="600"/>
                        </a:spcAft>
                        <a:buClr>
                          <a:srgbClr val="B05894"/>
                        </a:buClr>
                        <a:buSzTx/>
                        <a:buFontTx/>
                        <a:buNone/>
                        <a:tabLst/>
                        <a:defRPr/>
                      </a:pPr>
                      <a:r>
                        <a:rPr lang="it-IT" sz="2400" b="1" noProof="0"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X</a:t>
                      </a:r>
                      <a:r>
                        <a:rPr lang="it-IT" sz="2400" b="1" noProof="0" dirty="0">
                          <a:solidFill>
                            <a:srgbClr val="B05894"/>
                          </a:solidFill>
                          <a:latin typeface="Helvetica Neue" panose="020B0604020202020204" charset="0"/>
                          <a:ea typeface="Microsoft Sans Serif" panose="020B0604020202020204" pitchFamily="34" charset="0"/>
                          <a:cs typeface="Microsoft Sans Serif" panose="020B0604020202020204" pitchFamily="34" charset="0"/>
                        </a:rPr>
                        <a:t>   </a:t>
                      </a:r>
                      <a:r>
                        <a:rPr lang="it-IT" sz="2400" b="0" noProof="0" dirty="0">
                          <a:solidFill>
                            <a:schemeClr val="tx1"/>
                          </a:solidFill>
                          <a:latin typeface="Helvetica Neue" panose="020B0604020202020204" charset="0"/>
                          <a:ea typeface="Microsoft Sans Serif" panose="020B0604020202020204" pitchFamily="34" charset="0"/>
                          <a:cs typeface="Microsoft Sans Serif" panose="020B0604020202020204" pitchFamily="34" charset="0"/>
                        </a:rPr>
                        <a:t>Abbiate paura di correre rischi</a:t>
                      </a:r>
                      <a:endParaRPr lang="it-IT" sz="2400" b="1" baseline="0" noProof="0" dirty="0">
                        <a:solidFill>
                          <a:schemeClr val="tx1"/>
                        </a:solidFill>
                        <a:latin typeface="Helvetica Neue" panose="020B0604020202020204" charset="0"/>
                        <a:ea typeface="Microsoft Sans Serif" panose="020B0604020202020204" pitchFamily="34" charset="0"/>
                        <a:cs typeface="Microsoft Sans Serif" panose="020B0604020202020204" pitchFamily="34" charset="0"/>
                      </a:endParaRPr>
                    </a:p>
                    <a:p>
                      <a:pPr marL="0" marR="0" lvl="0" indent="0" algn="l" defTabSz="914400" rtl="0" eaLnBrk="1" fontAlgn="auto" latinLnBrk="0" hangingPunct="1">
                        <a:lnSpc>
                          <a:spcPct val="100000"/>
                        </a:lnSpc>
                        <a:spcBef>
                          <a:spcPts val="0"/>
                        </a:spcBef>
                        <a:spcAft>
                          <a:spcPts val="600"/>
                        </a:spcAft>
                        <a:buClr>
                          <a:srgbClr val="B05894"/>
                        </a:buClr>
                        <a:buSzTx/>
                        <a:buFontTx/>
                        <a:buNone/>
                        <a:tabLst/>
                        <a:defRPr/>
                      </a:pPr>
                      <a:r>
                        <a:rPr lang="it-IT" sz="2400" b="1" noProof="0"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X</a:t>
                      </a:r>
                      <a:r>
                        <a:rPr lang="it-IT" sz="2400" noProof="0" dirty="0">
                          <a:latin typeface="Helvetica Neue" panose="020B0604020202020204" charset="0"/>
                          <a:ea typeface="Microsoft Sans Serif" panose="020B0604020202020204" pitchFamily="34" charset="0"/>
                          <a:cs typeface="Microsoft Sans Serif" panose="020B0604020202020204" pitchFamily="34" charset="0"/>
                        </a:rPr>
                        <a:t>   Siate impazienti</a:t>
                      </a:r>
                    </a:p>
                    <a:p>
                      <a:pPr marL="0" marR="0" lvl="0" indent="0" algn="l" defTabSz="914400" rtl="0" eaLnBrk="1" fontAlgn="auto" latinLnBrk="0" hangingPunct="1">
                        <a:lnSpc>
                          <a:spcPct val="100000"/>
                        </a:lnSpc>
                        <a:spcBef>
                          <a:spcPts val="0"/>
                        </a:spcBef>
                        <a:spcAft>
                          <a:spcPts val="600"/>
                        </a:spcAft>
                        <a:buClr>
                          <a:srgbClr val="B05894"/>
                        </a:buClr>
                        <a:buSzTx/>
                        <a:buFontTx/>
                        <a:buNone/>
                        <a:tabLst/>
                        <a:defRPr/>
                      </a:pPr>
                      <a:r>
                        <a:rPr lang="it-IT" sz="2400" b="1" noProof="0"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X</a:t>
                      </a:r>
                      <a:r>
                        <a:rPr lang="it-IT" sz="2400" noProof="0" dirty="0">
                          <a:latin typeface="Helvetica Neue" panose="020B0604020202020204" charset="0"/>
                          <a:ea typeface="Microsoft Sans Serif" panose="020B0604020202020204" pitchFamily="34" charset="0"/>
                          <a:cs typeface="Microsoft Sans Serif" panose="020B0604020202020204" pitchFamily="34" charset="0"/>
                        </a:rPr>
                        <a:t>   Giocate in sicurezza</a:t>
                      </a:r>
                    </a:p>
                    <a:p>
                      <a:pPr marL="0" marR="0" lvl="0" indent="0" algn="l" defTabSz="914400" rtl="0" eaLnBrk="1" fontAlgn="auto" latinLnBrk="0" hangingPunct="1">
                        <a:lnSpc>
                          <a:spcPct val="100000"/>
                        </a:lnSpc>
                        <a:spcBef>
                          <a:spcPts val="0"/>
                        </a:spcBef>
                        <a:spcAft>
                          <a:spcPts val="600"/>
                        </a:spcAft>
                        <a:buClr>
                          <a:srgbClr val="B05894"/>
                        </a:buClr>
                        <a:buSzTx/>
                        <a:buFontTx/>
                        <a:buNone/>
                        <a:tabLst/>
                        <a:defRPr/>
                      </a:pPr>
                      <a:r>
                        <a:rPr lang="it-IT" sz="2400" b="1" noProof="0"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X</a:t>
                      </a:r>
                      <a:r>
                        <a:rPr lang="it-IT" sz="2400" noProof="0" dirty="0">
                          <a:latin typeface="Helvetica Neue" panose="020B0604020202020204" charset="0"/>
                          <a:ea typeface="Microsoft Sans Serif" panose="020B0604020202020204" pitchFamily="34" charset="0"/>
                          <a:cs typeface="Microsoft Sans Serif" panose="020B0604020202020204" pitchFamily="34" charset="0"/>
                        </a:rPr>
                        <a:t>   Sminuite il vostro lavoro, le vostre idee e risultati</a:t>
                      </a:r>
                    </a:p>
                  </a:txBody>
                  <a:tcPr>
                    <a:solidFill>
                      <a:srgbClr val="FEB1A6"/>
                    </a:solidFill>
                  </a:tcPr>
                </a:tc>
                <a:extLst>
                  <a:ext uri="{0D108BD9-81ED-4DB2-BD59-A6C34878D82A}">
                    <a16:rowId xmlns:a16="http://schemas.microsoft.com/office/drawing/2014/main" val="10001"/>
                  </a:ext>
                </a:extLst>
              </a:tr>
            </a:tbl>
          </a:graphicData>
        </a:graphic>
      </p:graphicFrame>
      <p:pic>
        <p:nvPicPr>
          <p:cNvPr id="20" name="Immagine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96273" y="3907168"/>
            <a:ext cx="1468155" cy="1371077"/>
          </a:xfrm>
          <a:prstGeom prst="rect">
            <a:avLst/>
          </a:prstGeom>
        </p:spPr>
      </p:pic>
      <p:pic>
        <p:nvPicPr>
          <p:cNvPr id="21" name="Immagin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16000" y="3848100"/>
            <a:ext cx="1468800" cy="1411095"/>
          </a:xfrm>
          <a:prstGeom prst="rect">
            <a:avLst/>
          </a:prstGeom>
        </p:spPr>
      </p:pic>
      <p:sp>
        <p:nvSpPr>
          <p:cNvPr id="7" name="CasellaDiTesto 6"/>
          <p:cNvSpPr txBox="1"/>
          <p:nvPr/>
        </p:nvSpPr>
        <p:spPr>
          <a:xfrm>
            <a:off x="1296000" y="8877300"/>
            <a:ext cx="3657000" cy="276999"/>
          </a:xfrm>
          <a:prstGeom prst="rect">
            <a:avLst/>
          </a:prstGeom>
          <a:noFill/>
        </p:spPr>
        <p:txBody>
          <a:bodyPr wrap="square" rtlCol="0">
            <a:spAutoFit/>
          </a:bodyPr>
          <a:lstStyle/>
          <a:p>
            <a:r>
              <a:rPr lang="en-US" sz="1200" dirty="0">
                <a:latin typeface="Helvetica Neue" panose="020B0604020202020204" charset="0"/>
                <a:ea typeface="Microsoft Sans Serif" panose="020B0604020202020204" pitchFamily="34" charset="0"/>
                <a:cs typeface="Microsoft Sans Serif" panose="020B0604020202020204" pitchFamily="34" charset="0"/>
              </a:rPr>
              <a:t>Source no.: 2, 4</a:t>
            </a:r>
          </a:p>
        </p:txBody>
      </p:sp>
      <p:sp>
        <p:nvSpPr>
          <p:cNvPr id="3" name="CuadroTexto 28">
            <a:extLst>
              <a:ext uri="{FF2B5EF4-FFF2-40B4-BE49-F238E27FC236}">
                <a16:creationId xmlns:a16="http://schemas.microsoft.com/office/drawing/2014/main" id="{488D5249-E2F0-7740-850D-D50D9D536C76}"/>
              </a:ext>
            </a:extLst>
          </p:cNvPr>
          <p:cNvSpPr txBox="1"/>
          <p:nvPr/>
        </p:nvSpPr>
        <p:spPr>
          <a:xfrm>
            <a:off x="1296000" y="1548000"/>
            <a:ext cx="15840000" cy="1569660"/>
          </a:xfrm>
          <a:prstGeom prst="rect">
            <a:avLst/>
          </a:prstGeom>
          <a:noFill/>
        </p:spPr>
        <p:txBody>
          <a:bodyPr wrap="square" rtlCol="0">
            <a:spAutoFit/>
          </a:bodyPr>
          <a:lstStyle/>
          <a:p>
            <a:pPr marL="622300" indent="-622300"/>
            <a:r>
              <a:rPr lang="it-IT" sz="4800" b="1">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3. Consigli e suggerimenti per gli intrapreneurs. DOs e DON’Ts</a:t>
            </a:r>
          </a:p>
        </p:txBody>
      </p:sp>
    </p:spTree>
    <p:extLst>
      <p:ext uri="{BB962C8B-B14F-4D97-AF65-F5344CB8AC3E}">
        <p14:creationId xmlns:p14="http://schemas.microsoft.com/office/powerpoint/2010/main" val="30938091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CuadroTexto 28">
            <a:extLst>
              <a:ext uri="{FF2B5EF4-FFF2-40B4-BE49-F238E27FC236}">
                <a16:creationId xmlns:a16="http://schemas.microsoft.com/office/drawing/2014/main" id="{FB247109-8AE9-1FAD-19A3-AA28333412E6}"/>
              </a:ext>
            </a:extLst>
          </p:cNvPr>
          <p:cNvSpPr txBox="1"/>
          <p:nvPr/>
        </p:nvSpPr>
        <p:spPr>
          <a:xfrm>
            <a:off x="1296000" y="1548000"/>
            <a:ext cx="8100000" cy="830997"/>
          </a:xfrm>
          <a:prstGeom prst="rect">
            <a:avLst/>
          </a:prstGeom>
          <a:solidFill>
            <a:schemeClr val="bg1"/>
          </a:solidFill>
        </p:spPr>
        <p:txBody>
          <a:bodyPr wrap="square" rtlCol="0">
            <a:spAutoFit/>
          </a:bodyPr>
          <a:lstStyle/>
          <a:p>
            <a:r>
              <a:rPr lang="it-IT" sz="4800" b="1">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Testa le tue conoscenze!</a:t>
            </a:r>
          </a:p>
        </p:txBody>
      </p:sp>
      <p:sp>
        <p:nvSpPr>
          <p:cNvPr id="30" name="CuadroTexto 29">
            <a:extLst>
              <a:ext uri="{FF2B5EF4-FFF2-40B4-BE49-F238E27FC236}">
                <a16:creationId xmlns:a16="http://schemas.microsoft.com/office/drawing/2014/main" id="{FF26E299-B4DD-C626-8D87-F4172B3D02C9}"/>
              </a:ext>
            </a:extLst>
          </p:cNvPr>
          <p:cNvSpPr txBox="1"/>
          <p:nvPr/>
        </p:nvSpPr>
        <p:spPr>
          <a:xfrm>
            <a:off x="1296000" y="2304000"/>
            <a:ext cx="8305200" cy="523220"/>
          </a:xfrm>
          <a:prstGeom prst="rect">
            <a:avLst/>
          </a:prstGeom>
          <a:noFill/>
        </p:spPr>
        <p:txBody>
          <a:bodyPr wrap="square" rtlCol="0">
            <a:spAutoFit/>
          </a:bodyPr>
          <a:lstStyle/>
          <a:p>
            <a:r>
              <a:rPr lang="it-IT" sz="2800" b="1">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Si prega di rispondere alle seguenti domande:</a:t>
            </a:r>
          </a:p>
        </p:txBody>
      </p:sp>
      <p:sp>
        <p:nvSpPr>
          <p:cNvPr id="22" name="Rectángulo 21">
            <a:extLst>
              <a:ext uri="{FF2B5EF4-FFF2-40B4-BE49-F238E27FC236}">
                <a16:creationId xmlns:a16="http://schemas.microsoft.com/office/drawing/2014/main" id="{DC66892E-CF8E-E875-4F89-2A6EA685FC3A}"/>
              </a:ext>
            </a:extLst>
          </p:cNvPr>
          <p:cNvSpPr/>
          <p:nvPr/>
        </p:nvSpPr>
        <p:spPr>
          <a:xfrm>
            <a:off x="1296000" y="3384000"/>
            <a:ext cx="7740000" cy="2448000"/>
          </a:xfrm>
          <a:prstGeom prst="snip2DiagRect">
            <a:avLst/>
          </a:prstGeom>
          <a:ln w="28575">
            <a:solidFill>
              <a:srgbClr val="4D94B7"/>
            </a:solidFill>
          </a:ln>
        </p:spPr>
        <p:txBody>
          <a:bodyPr wrap="square">
            <a:noAutofit/>
          </a:bodyPr>
          <a:lstStyle/>
          <a:p>
            <a:pPr marL="457200" indent="-457200">
              <a:buAutoNum type="arabicPeriod"/>
              <a:defRPr/>
            </a:pPr>
            <a:r>
              <a:rPr lang="it-IT" altLang="es-ES" sz="2400" b="1">
                <a:latin typeface="Helvetica Neue" panose="020B0604020202020204" charset="0"/>
                <a:ea typeface="Microsoft Sans Serif" panose="020B0604020202020204" pitchFamily="34" charset="0"/>
                <a:cs typeface="Microsoft Sans Serif" panose="020B0604020202020204" pitchFamily="34" charset="0"/>
              </a:rPr>
              <a:t>La trasformazione digitale è:</a:t>
            </a:r>
          </a:p>
          <a:p>
            <a:pPr marL="457200" indent="-457200">
              <a:buAutoNum type="arabicPeriod"/>
              <a:defRPr/>
            </a:pPr>
            <a:endParaRPr lang="it-IT" altLang="es-ES" sz="2400">
              <a:latin typeface="Helvetica Neue" panose="020B0604020202020204" charset="0"/>
              <a:ea typeface="Microsoft Sans Serif" panose="020B0604020202020204" pitchFamily="34" charset="0"/>
              <a:cs typeface="Microsoft Sans Serif" panose="020B0604020202020204" pitchFamily="34" charset="0"/>
            </a:endParaRPr>
          </a:p>
          <a:p>
            <a:pPr marL="342900" indent="-342900">
              <a:buBlip>
                <a:blip r:embed="rId2"/>
              </a:buBlip>
              <a:defRPr/>
            </a:pPr>
            <a:r>
              <a:rPr lang="it-IT" altLang="es-ES" sz="2200">
                <a:latin typeface="Helvetica Neue" panose="020B0604020202020204" charset="0"/>
                <a:ea typeface="Microsoft Sans Serif" panose="020B0604020202020204" pitchFamily="34" charset="0"/>
                <a:cs typeface="Microsoft Sans Serif" panose="020B0604020202020204" pitchFamily="34" charset="0"/>
              </a:rPr>
              <a:t>L’implementazione di tecnologie digitali</a:t>
            </a:r>
          </a:p>
          <a:p>
            <a:pPr marL="342900" indent="-342900">
              <a:buBlip>
                <a:blip r:embed="rId2"/>
              </a:buBlip>
              <a:defRPr/>
            </a:pPr>
            <a:r>
              <a:rPr lang="it-IT" altLang="es-ES" sz="2200">
                <a:latin typeface="Helvetica Neue" panose="020B0604020202020204" charset="0"/>
                <a:ea typeface="Microsoft Sans Serif" panose="020B0604020202020204" pitchFamily="34" charset="0"/>
                <a:cs typeface="Microsoft Sans Serif" panose="020B0604020202020204" pitchFamily="34" charset="0"/>
              </a:rPr>
              <a:t>Un nuovo approccio al business</a:t>
            </a:r>
          </a:p>
          <a:p>
            <a:pPr marL="342900" indent="-342900">
              <a:buBlip>
                <a:blip r:embed="rId2"/>
              </a:buBlip>
              <a:defRPr/>
            </a:pPr>
            <a:r>
              <a:rPr lang="it-IT" altLang="es-ES" sz="2200">
                <a:latin typeface="Helvetica Neue" panose="020B0604020202020204" charset="0"/>
                <a:ea typeface="Microsoft Sans Serif" panose="020B0604020202020204" pitchFamily="34" charset="0"/>
                <a:cs typeface="Microsoft Sans Serif" panose="020B0604020202020204" pitchFamily="34" charset="0"/>
              </a:rPr>
              <a:t>Entrambi </a:t>
            </a:r>
          </a:p>
          <a:p>
            <a:pPr>
              <a:defRPr/>
            </a:pPr>
            <a:endParaRPr lang="it-IT" altLang="es-ES" sz="2400">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41" name="Rectángulo 40">
            <a:extLst>
              <a:ext uri="{FF2B5EF4-FFF2-40B4-BE49-F238E27FC236}">
                <a16:creationId xmlns:a16="http://schemas.microsoft.com/office/drawing/2014/main" id="{96FF19B5-E3C2-1C2F-CDC6-12F41206DA81}"/>
              </a:ext>
            </a:extLst>
          </p:cNvPr>
          <p:cNvSpPr/>
          <p:nvPr/>
        </p:nvSpPr>
        <p:spPr>
          <a:xfrm>
            <a:off x="1296000" y="6012000"/>
            <a:ext cx="7740000" cy="2448000"/>
          </a:xfrm>
          <a:prstGeom prst="snip2DiagRect">
            <a:avLst/>
          </a:prstGeom>
          <a:ln w="28575">
            <a:solidFill>
              <a:srgbClr val="4D94B7"/>
            </a:solidFill>
          </a:ln>
        </p:spPr>
        <p:txBody>
          <a:bodyPr wrap="square">
            <a:noAutofit/>
          </a:bodyPr>
          <a:lstStyle/>
          <a:p>
            <a:pPr>
              <a:defRPr/>
            </a:pPr>
            <a:r>
              <a:rPr lang="it-IT" altLang="es-ES" sz="2400" b="1">
                <a:latin typeface="Helvetica Neue" panose="020B0604020202020204" charset="0"/>
                <a:ea typeface="Microsoft Sans Serif" panose="020B0604020202020204" pitchFamily="34" charset="0"/>
                <a:cs typeface="Microsoft Sans Serif" panose="020B0604020202020204" pitchFamily="34" charset="0"/>
              </a:rPr>
              <a:t>2. Quale di queste non è una caratteristica dell’intrapreneur?</a:t>
            </a:r>
          </a:p>
          <a:p>
            <a:pPr>
              <a:defRPr/>
            </a:pPr>
            <a:endParaRPr lang="it-IT" altLang="es-ES" sz="1600">
              <a:latin typeface="Helvetica Neue" panose="020B0604020202020204" charset="0"/>
              <a:ea typeface="Microsoft Sans Serif" panose="020B0604020202020204" pitchFamily="34" charset="0"/>
              <a:cs typeface="Microsoft Sans Serif" panose="020B0604020202020204" pitchFamily="34" charset="0"/>
            </a:endParaRPr>
          </a:p>
          <a:p>
            <a:pPr marL="342900" indent="-342900">
              <a:buBlip>
                <a:blip r:embed="rId2"/>
              </a:buBlip>
              <a:defRPr/>
            </a:pPr>
            <a:r>
              <a:rPr lang="it-IT" altLang="es-ES" sz="2200">
                <a:latin typeface="Helvetica Neue" panose="020B0604020202020204" charset="0"/>
                <a:ea typeface="Microsoft Sans Serif" panose="020B0604020202020204" pitchFamily="34" charset="0"/>
                <a:cs typeface="Microsoft Sans Serif" panose="020B0604020202020204" pitchFamily="34" charset="0"/>
              </a:rPr>
              <a:t>Proattività </a:t>
            </a:r>
          </a:p>
          <a:p>
            <a:pPr marL="342900" indent="-342900">
              <a:buBlip>
                <a:blip r:embed="rId2"/>
              </a:buBlip>
              <a:defRPr/>
            </a:pPr>
            <a:r>
              <a:rPr lang="it-IT" altLang="es-ES" sz="2200">
                <a:latin typeface="Helvetica Neue" panose="020B0604020202020204" charset="0"/>
                <a:ea typeface="Microsoft Sans Serif" panose="020B0604020202020204" pitchFamily="34" charset="0"/>
                <a:cs typeface="Microsoft Sans Serif" panose="020B0604020202020204" pitchFamily="34" charset="0"/>
              </a:rPr>
              <a:t>L’accettazione delle regole</a:t>
            </a:r>
          </a:p>
          <a:p>
            <a:pPr marL="342900" indent="-342900">
              <a:buBlip>
                <a:blip r:embed="rId2"/>
              </a:buBlip>
              <a:defRPr/>
            </a:pPr>
            <a:r>
              <a:rPr lang="it-IT" altLang="es-ES" sz="2200">
                <a:latin typeface="Helvetica Neue" panose="020B0604020202020204" charset="0"/>
                <a:ea typeface="Microsoft Sans Serif" panose="020B0604020202020204" pitchFamily="34" charset="0"/>
                <a:cs typeface="Microsoft Sans Serif" panose="020B0604020202020204" pitchFamily="34" charset="0"/>
              </a:rPr>
              <a:t>Resilienza </a:t>
            </a:r>
          </a:p>
          <a:p>
            <a:pPr>
              <a:defRPr/>
            </a:pPr>
            <a:endParaRPr lang="it-IT" altLang="es-ES" sz="2400">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21" name="Rectángulo 21">
            <a:extLst>
              <a:ext uri="{FF2B5EF4-FFF2-40B4-BE49-F238E27FC236}">
                <a16:creationId xmlns:a16="http://schemas.microsoft.com/office/drawing/2014/main" id="{DC66892E-CF8E-E875-4F89-2A6EA685FC3A}"/>
              </a:ext>
            </a:extLst>
          </p:cNvPr>
          <p:cNvSpPr/>
          <p:nvPr/>
        </p:nvSpPr>
        <p:spPr>
          <a:xfrm>
            <a:off x="9396000" y="3996000"/>
            <a:ext cx="7740000" cy="2448000"/>
          </a:xfrm>
          <a:prstGeom prst="snip2DiagRect">
            <a:avLst/>
          </a:prstGeom>
          <a:ln w="28575">
            <a:solidFill>
              <a:srgbClr val="4D94B7"/>
            </a:solidFill>
          </a:ln>
        </p:spPr>
        <p:txBody>
          <a:bodyPr wrap="square">
            <a:noAutofit/>
          </a:bodyPr>
          <a:lstStyle/>
          <a:p>
            <a:pPr>
              <a:defRPr/>
            </a:pPr>
            <a:r>
              <a:rPr lang="it-IT" altLang="es-ES" sz="2400" b="1" dirty="0">
                <a:latin typeface="Helvetica Neue" panose="020B0604020202020204" charset="0"/>
                <a:ea typeface="Microsoft Sans Serif" panose="020B0604020202020204" pitchFamily="34" charset="0"/>
                <a:cs typeface="Microsoft Sans Serif" panose="020B0604020202020204" pitchFamily="34" charset="0"/>
              </a:rPr>
              <a:t>4. Uno sponsor è:</a:t>
            </a:r>
          </a:p>
          <a:p>
            <a:pPr>
              <a:defRPr/>
            </a:pPr>
            <a:endParaRPr lang="it-IT" altLang="es-ES" sz="2400" dirty="0">
              <a:latin typeface="Helvetica Neue" panose="020B0604020202020204" charset="0"/>
              <a:ea typeface="Microsoft Sans Serif" panose="020B0604020202020204" pitchFamily="34" charset="0"/>
              <a:cs typeface="Microsoft Sans Serif" panose="020B0604020202020204" pitchFamily="34" charset="0"/>
            </a:endParaRPr>
          </a:p>
          <a:p>
            <a:pPr marL="342900" indent="-342900">
              <a:buBlip>
                <a:blip r:embed="rId2"/>
              </a:buBlip>
              <a:defRPr/>
            </a:pPr>
            <a:r>
              <a:rPr lang="it-IT" altLang="es-ES" sz="2200" dirty="0">
                <a:latin typeface="Helvetica Neue" panose="020B0604020202020204" charset="0"/>
                <a:ea typeface="Microsoft Sans Serif" panose="020B0604020202020204" pitchFamily="34" charset="0"/>
                <a:cs typeface="Microsoft Sans Serif" panose="020B0604020202020204" pitchFamily="34" charset="0"/>
              </a:rPr>
              <a:t>Un finanziatore di un progetto</a:t>
            </a:r>
          </a:p>
          <a:p>
            <a:pPr marL="342900" indent="-342900">
              <a:buBlip>
                <a:blip r:embed="rId2"/>
              </a:buBlip>
              <a:defRPr/>
            </a:pPr>
            <a:r>
              <a:rPr lang="it-IT" altLang="es-ES" sz="2200" dirty="0">
                <a:latin typeface="Helvetica Neue" panose="020B0604020202020204" charset="0"/>
                <a:ea typeface="Microsoft Sans Serif" panose="020B0604020202020204" pitchFamily="34" charset="0"/>
                <a:cs typeface="Microsoft Sans Serif" panose="020B0604020202020204" pitchFamily="34" charset="0"/>
              </a:rPr>
              <a:t>Un manager che sostiene le vostre idee </a:t>
            </a:r>
          </a:p>
          <a:p>
            <a:pPr marL="342900" indent="-342900">
              <a:buBlip>
                <a:blip r:embed="rId2"/>
              </a:buBlip>
              <a:defRPr/>
            </a:pPr>
            <a:r>
              <a:rPr lang="it-IT" altLang="es-ES" sz="2200" dirty="0">
                <a:latin typeface="Helvetica Neue" panose="020B0604020202020204" charset="0"/>
                <a:ea typeface="Microsoft Sans Serif" panose="020B0604020202020204" pitchFamily="34" charset="0"/>
                <a:cs typeface="Microsoft Sans Serif" panose="020B0604020202020204" pitchFamily="34" charset="0"/>
              </a:rPr>
              <a:t>Un college che si unisce alla vostra squadra di </a:t>
            </a:r>
            <a:r>
              <a:rPr lang="it-IT" altLang="es-ES" sz="2200" dirty="0" err="1">
                <a:latin typeface="Helvetica Neue" panose="020B0604020202020204" charset="0"/>
                <a:ea typeface="Microsoft Sans Serif" panose="020B0604020202020204" pitchFamily="34" charset="0"/>
                <a:cs typeface="Microsoft Sans Serif" panose="020B0604020202020204" pitchFamily="34" charset="0"/>
              </a:rPr>
              <a:t>intrapreneurial</a:t>
            </a:r>
            <a:endParaRPr lang="it-IT" altLang="es-ES" sz="2200" dirty="0">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25" name="Rectángulo 40">
            <a:extLst>
              <a:ext uri="{FF2B5EF4-FFF2-40B4-BE49-F238E27FC236}">
                <a16:creationId xmlns:a16="http://schemas.microsoft.com/office/drawing/2014/main" id="{96FF19B5-E3C2-1C2F-CDC6-12F41206DA81}"/>
              </a:ext>
            </a:extLst>
          </p:cNvPr>
          <p:cNvSpPr/>
          <p:nvPr/>
        </p:nvSpPr>
        <p:spPr>
          <a:xfrm>
            <a:off x="9396000" y="6624000"/>
            <a:ext cx="7740000" cy="2448000"/>
          </a:xfrm>
          <a:prstGeom prst="snip2DiagRect">
            <a:avLst/>
          </a:prstGeom>
          <a:ln w="28575">
            <a:solidFill>
              <a:srgbClr val="4D94B7"/>
            </a:solidFill>
          </a:ln>
        </p:spPr>
        <p:txBody>
          <a:bodyPr wrap="square">
            <a:noAutofit/>
          </a:bodyPr>
          <a:lstStyle/>
          <a:p>
            <a:pPr>
              <a:defRPr/>
            </a:pPr>
            <a:r>
              <a:rPr lang="it-IT" altLang="es-ES" sz="2400" b="1" dirty="0">
                <a:latin typeface="Helvetica Neue" panose="020B0604020202020204" charset="0"/>
                <a:ea typeface="Microsoft Sans Serif" panose="020B0604020202020204" pitchFamily="34" charset="0"/>
                <a:cs typeface="Microsoft Sans Serif" panose="020B0604020202020204" pitchFamily="34" charset="0"/>
              </a:rPr>
              <a:t>5. Cosa non deve fare un </a:t>
            </a:r>
            <a:r>
              <a:rPr lang="it-IT" altLang="es-ES" sz="2400" b="1" dirty="0" err="1">
                <a:latin typeface="Helvetica Neue" panose="020B0604020202020204" charset="0"/>
                <a:ea typeface="Microsoft Sans Serif" panose="020B0604020202020204" pitchFamily="34" charset="0"/>
                <a:cs typeface="Microsoft Sans Serif" panose="020B0604020202020204" pitchFamily="34" charset="0"/>
              </a:rPr>
              <a:t>intrapreneur</a:t>
            </a:r>
            <a:r>
              <a:rPr lang="it-IT" altLang="es-ES" sz="2400" b="1" dirty="0">
                <a:latin typeface="Helvetica Neue" panose="020B0604020202020204" charset="0"/>
                <a:ea typeface="Microsoft Sans Serif" panose="020B0604020202020204" pitchFamily="34" charset="0"/>
                <a:cs typeface="Microsoft Sans Serif" panose="020B0604020202020204" pitchFamily="34" charset="0"/>
              </a:rPr>
              <a:t> di successo:</a:t>
            </a:r>
          </a:p>
          <a:p>
            <a:pPr>
              <a:defRPr/>
            </a:pPr>
            <a:endParaRPr lang="it-IT" altLang="es-ES" sz="2400" dirty="0">
              <a:latin typeface="Helvetica Neue" panose="020B0604020202020204" charset="0"/>
              <a:ea typeface="Microsoft Sans Serif" panose="020B0604020202020204" pitchFamily="34" charset="0"/>
              <a:cs typeface="Microsoft Sans Serif" panose="020B0604020202020204" pitchFamily="34" charset="0"/>
            </a:endParaRPr>
          </a:p>
          <a:p>
            <a:pPr marL="342900" indent="-342900">
              <a:buBlip>
                <a:blip r:embed="rId2"/>
              </a:buBlip>
              <a:defRPr/>
            </a:pPr>
            <a:r>
              <a:rPr lang="it-IT" altLang="es-ES" sz="2200" dirty="0">
                <a:latin typeface="Helvetica Neue" panose="020B0604020202020204" charset="0"/>
                <a:ea typeface="Microsoft Sans Serif" panose="020B0604020202020204" pitchFamily="34" charset="0"/>
                <a:cs typeface="Microsoft Sans Serif" panose="020B0604020202020204" pitchFamily="34" charset="0"/>
              </a:rPr>
              <a:t>Chiedere consigli </a:t>
            </a:r>
          </a:p>
          <a:p>
            <a:pPr marL="342900" indent="-342900">
              <a:buBlip>
                <a:blip r:embed="rId2"/>
              </a:buBlip>
              <a:defRPr/>
            </a:pPr>
            <a:r>
              <a:rPr lang="it-IT" altLang="es-ES" sz="2200" dirty="0">
                <a:latin typeface="Helvetica Neue" panose="020B0604020202020204" charset="0"/>
                <a:ea typeface="Microsoft Sans Serif" panose="020B0604020202020204" pitchFamily="34" charset="0"/>
                <a:cs typeface="Microsoft Sans Serif" panose="020B0604020202020204" pitchFamily="34" charset="0"/>
              </a:rPr>
              <a:t>Sfidare le regole</a:t>
            </a:r>
          </a:p>
          <a:p>
            <a:pPr marL="342900" indent="-342900">
              <a:buBlip>
                <a:blip r:embed="rId2"/>
              </a:buBlip>
              <a:defRPr/>
            </a:pPr>
            <a:r>
              <a:rPr lang="it-IT" altLang="es-ES" sz="2200" dirty="0">
                <a:latin typeface="Helvetica Neue" panose="020B0604020202020204" charset="0"/>
                <a:ea typeface="Microsoft Sans Serif" panose="020B0604020202020204" pitchFamily="34" charset="0"/>
                <a:cs typeface="Microsoft Sans Serif" panose="020B0604020202020204" pitchFamily="34" charset="0"/>
              </a:rPr>
              <a:t>Giocare in sicurezza</a:t>
            </a:r>
          </a:p>
        </p:txBody>
      </p:sp>
      <p:sp>
        <p:nvSpPr>
          <p:cNvPr id="26" name="Rectángulo 21">
            <a:extLst>
              <a:ext uri="{FF2B5EF4-FFF2-40B4-BE49-F238E27FC236}">
                <a16:creationId xmlns:a16="http://schemas.microsoft.com/office/drawing/2014/main" id="{DC66892E-CF8E-E875-4F89-2A6EA685FC3A}"/>
              </a:ext>
            </a:extLst>
          </p:cNvPr>
          <p:cNvSpPr/>
          <p:nvPr/>
        </p:nvSpPr>
        <p:spPr>
          <a:xfrm>
            <a:off x="9396000" y="1368000"/>
            <a:ext cx="7740000" cy="2448000"/>
          </a:xfrm>
          <a:prstGeom prst="snip2DiagRect">
            <a:avLst/>
          </a:prstGeom>
          <a:ln w="28575">
            <a:solidFill>
              <a:srgbClr val="4D94B7"/>
            </a:solidFill>
          </a:ln>
        </p:spPr>
        <p:txBody>
          <a:bodyPr wrap="square">
            <a:noAutofit/>
          </a:bodyPr>
          <a:lstStyle/>
          <a:p>
            <a:pPr>
              <a:defRPr/>
            </a:pPr>
            <a:r>
              <a:rPr lang="it-IT" altLang="es-ES" sz="2200" b="1">
                <a:latin typeface="Helvetica Neue" panose="020B0604020202020204" charset="0"/>
                <a:ea typeface="Microsoft Sans Serif" panose="020B0604020202020204" pitchFamily="34" charset="0"/>
                <a:cs typeface="Microsoft Sans Serif" panose="020B0604020202020204" pitchFamily="34" charset="0"/>
              </a:rPr>
              <a:t>3. La cultura intraprendente non è caratterizzata da:</a:t>
            </a:r>
            <a:endParaRPr lang="it-IT" altLang="es-ES" sz="2200">
              <a:latin typeface="Helvetica Neue" panose="020B0604020202020204" charset="0"/>
              <a:ea typeface="Microsoft Sans Serif" panose="020B0604020202020204" pitchFamily="34" charset="0"/>
              <a:cs typeface="Microsoft Sans Serif" panose="020B0604020202020204" pitchFamily="34" charset="0"/>
            </a:endParaRPr>
          </a:p>
          <a:p>
            <a:pPr marL="342900" indent="-342900">
              <a:buBlip>
                <a:blip r:embed="rId2"/>
              </a:buBlip>
              <a:defRPr/>
            </a:pPr>
            <a:r>
              <a:rPr lang="it-IT" altLang="es-ES" sz="2200">
                <a:latin typeface="Helvetica Neue" panose="020B0604020202020204" charset="0"/>
                <a:ea typeface="Microsoft Sans Serif" panose="020B0604020202020204" pitchFamily="34" charset="0"/>
                <a:cs typeface="Microsoft Sans Serif" panose="020B0604020202020204" pitchFamily="34" charset="0"/>
              </a:rPr>
              <a:t>Corsi di formazione per far diventare i dipendenti intrapreneur</a:t>
            </a:r>
          </a:p>
          <a:p>
            <a:pPr marL="342900" indent="-342900">
              <a:buBlip>
                <a:blip r:embed="rId2"/>
              </a:buBlip>
              <a:defRPr/>
            </a:pPr>
            <a:r>
              <a:rPr lang="it-IT" altLang="es-ES" sz="2200">
                <a:latin typeface="Helvetica Neue" panose="020B0604020202020204" charset="0"/>
                <a:ea typeface="Microsoft Sans Serif" panose="020B0604020202020204" pitchFamily="34" charset="0"/>
                <a:cs typeface="Microsoft Sans Serif" panose="020B0604020202020204" pitchFamily="34" charset="0"/>
              </a:rPr>
              <a:t>Tolleranza verso gli errori causati dalla creatività</a:t>
            </a:r>
          </a:p>
          <a:p>
            <a:pPr marL="342900" indent="-342900">
              <a:buBlip>
                <a:blip r:embed="rId2"/>
              </a:buBlip>
              <a:defRPr/>
            </a:pPr>
            <a:r>
              <a:rPr lang="it-IT" altLang="es-ES" sz="2200">
                <a:latin typeface="Helvetica Neue" panose="020B0604020202020204" charset="0"/>
                <a:ea typeface="Microsoft Sans Serif" panose="020B0604020202020204" pitchFamily="34" charset="0"/>
                <a:cs typeface="Microsoft Sans Serif" panose="020B0604020202020204" pitchFamily="34" charset="0"/>
              </a:rPr>
              <a:t>Alti livelli di assunzione di rischi da parte dei dipendenti</a:t>
            </a:r>
          </a:p>
        </p:txBody>
      </p:sp>
    </p:spTree>
    <p:extLst>
      <p:ext uri="{BB962C8B-B14F-4D97-AF65-F5344CB8AC3E}">
        <p14:creationId xmlns:p14="http://schemas.microsoft.com/office/powerpoint/2010/main" val="5247149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CuadroTexto 28">
            <a:extLst>
              <a:ext uri="{FF2B5EF4-FFF2-40B4-BE49-F238E27FC236}">
                <a16:creationId xmlns:a16="http://schemas.microsoft.com/office/drawing/2014/main" id="{FB247109-8AE9-1FAD-19A3-AA28333412E6}"/>
              </a:ext>
            </a:extLst>
          </p:cNvPr>
          <p:cNvSpPr txBox="1"/>
          <p:nvPr/>
        </p:nvSpPr>
        <p:spPr>
          <a:xfrm>
            <a:off x="1296000" y="1548000"/>
            <a:ext cx="7596001" cy="830997"/>
          </a:xfrm>
          <a:prstGeom prst="rect">
            <a:avLst/>
          </a:prstGeom>
          <a:solidFill>
            <a:schemeClr val="bg1"/>
          </a:solidFill>
        </p:spPr>
        <p:txBody>
          <a:bodyPr wrap="square" rtlCol="0">
            <a:spAutoFit/>
          </a:bodyPr>
          <a:lstStyle/>
          <a:p>
            <a:r>
              <a:rPr lang="it-IT" sz="4800" b="1">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Testa le tue conoscenze!</a:t>
            </a:r>
          </a:p>
        </p:txBody>
      </p:sp>
      <p:sp>
        <p:nvSpPr>
          <p:cNvPr id="30" name="CuadroTexto 29">
            <a:extLst>
              <a:ext uri="{FF2B5EF4-FFF2-40B4-BE49-F238E27FC236}">
                <a16:creationId xmlns:a16="http://schemas.microsoft.com/office/drawing/2014/main" id="{FF26E299-B4DD-C626-8D87-F4172B3D02C9}"/>
              </a:ext>
            </a:extLst>
          </p:cNvPr>
          <p:cNvSpPr txBox="1"/>
          <p:nvPr/>
        </p:nvSpPr>
        <p:spPr>
          <a:xfrm>
            <a:off x="1296000" y="2304000"/>
            <a:ext cx="7650951" cy="523220"/>
          </a:xfrm>
          <a:prstGeom prst="rect">
            <a:avLst/>
          </a:prstGeom>
          <a:noFill/>
        </p:spPr>
        <p:txBody>
          <a:bodyPr wrap="square" rtlCol="0">
            <a:spAutoFit/>
          </a:bodyPr>
          <a:lstStyle/>
          <a:p>
            <a:r>
              <a:rPr lang="it-IT" sz="2800" b="1">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Soluzioni:</a:t>
            </a:r>
          </a:p>
        </p:txBody>
      </p:sp>
      <p:sp>
        <p:nvSpPr>
          <p:cNvPr id="22" name="Rectángulo 21">
            <a:extLst>
              <a:ext uri="{FF2B5EF4-FFF2-40B4-BE49-F238E27FC236}">
                <a16:creationId xmlns:a16="http://schemas.microsoft.com/office/drawing/2014/main" id="{DC66892E-CF8E-E875-4F89-2A6EA685FC3A}"/>
              </a:ext>
            </a:extLst>
          </p:cNvPr>
          <p:cNvSpPr/>
          <p:nvPr/>
        </p:nvSpPr>
        <p:spPr>
          <a:xfrm>
            <a:off x="1296000" y="3384000"/>
            <a:ext cx="7740000" cy="2448000"/>
          </a:xfrm>
          <a:prstGeom prst="snip2DiagRect">
            <a:avLst/>
          </a:prstGeom>
          <a:ln w="28575">
            <a:solidFill>
              <a:srgbClr val="4D94B7"/>
            </a:solidFill>
          </a:ln>
        </p:spPr>
        <p:txBody>
          <a:bodyPr wrap="square">
            <a:noAutofit/>
          </a:bodyPr>
          <a:lstStyle/>
          <a:p>
            <a:pPr marL="457200" indent="-457200">
              <a:buAutoNum type="arabicPeriod"/>
              <a:defRPr/>
            </a:pPr>
            <a:r>
              <a:rPr lang="it-IT" altLang="es-ES" sz="2400" b="1">
                <a:latin typeface="Helvetica Neue" panose="020B0604020202020204" charset="0"/>
                <a:ea typeface="Microsoft Sans Serif" panose="020B0604020202020204" pitchFamily="34" charset="0"/>
                <a:cs typeface="Microsoft Sans Serif" panose="020B0604020202020204" pitchFamily="34" charset="0"/>
              </a:rPr>
              <a:t>La trasformazione digitale è:</a:t>
            </a:r>
          </a:p>
          <a:p>
            <a:pPr marL="457200" indent="-457200">
              <a:buAutoNum type="arabicPeriod"/>
              <a:defRPr/>
            </a:pPr>
            <a:endParaRPr lang="it-IT" altLang="es-ES" sz="2400">
              <a:latin typeface="Helvetica Neue" panose="020B0604020202020204" charset="0"/>
              <a:ea typeface="Microsoft Sans Serif" panose="020B0604020202020204" pitchFamily="34" charset="0"/>
              <a:cs typeface="Microsoft Sans Serif" panose="020B0604020202020204" pitchFamily="34" charset="0"/>
            </a:endParaRPr>
          </a:p>
          <a:p>
            <a:pPr marL="342900" indent="-342900">
              <a:buBlip>
                <a:blip r:embed="rId2"/>
              </a:buBlip>
              <a:defRPr/>
            </a:pPr>
            <a:r>
              <a:rPr lang="it-IT" altLang="es-ES" sz="2200">
                <a:latin typeface="Helvetica Neue" panose="020B0604020202020204" charset="0"/>
                <a:ea typeface="Microsoft Sans Serif" panose="020B0604020202020204" pitchFamily="34" charset="0"/>
                <a:cs typeface="Microsoft Sans Serif" panose="020B0604020202020204" pitchFamily="34" charset="0"/>
              </a:rPr>
              <a:t>L’implementazione di tecnologie digitali</a:t>
            </a:r>
          </a:p>
          <a:p>
            <a:pPr marL="342900" indent="-342900">
              <a:buBlip>
                <a:blip r:embed="rId2"/>
              </a:buBlip>
              <a:defRPr/>
            </a:pPr>
            <a:r>
              <a:rPr lang="it-IT" altLang="es-ES" sz="2200">
                <a:latin typeface="Helvetica Neue" panose="020B0604020202020204" charset="0"/>
                <a:ea typeface="Microsoft Sans Serif" panose="020B0604020202020204" pitchFamily="34" charset="0"/>
                <a:cs typeface="Microsoft Sans Serif" panose="020B0604020202020204" pitchFamily="34" charset="0"/>
              </a:rPr>
              <a:t>Un nuovo approccio al business</a:t>
            </a:r>
          </a:p>
          <a:p>
            <a:pPr marL="342900" indent="-342900">
              <a:buBlip>
                <a:blip r:embed="rId2"/>
              </a:buBlip>
              <a:defRPr/>
            </a:pPr>
            <a:r>
              <a:rPr lang="it-IT" altLang="es-ES" sz="2200" b="1">
                <a:latin typeface="Helvetica Neue" panose="020B0604020202020204" charset="0"/>
                <a:ea typeface="Microsoft Sans Serif" panose="020B0604020202020204" pitchFamily="34" charset="0"/>
                <a:cs typeface="Microsoft Sans Serif" panose="020B0604020202020204" pitchFamily="34" charset="0"/>
              </a:rPr>
              <a:t>Entrambi </a:t>
            </a:r>
          </a:p>
          <a:p>
            <a:pPr>
              <a:defRPr/>
            </a:pPr>
            <a:endParaRPr lang="it-IT" altLang="es-ES" sz="2400">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41" name="Rectángulo 40">
            <a:extLst>
              <a:ext uri="{FF2B5EF4-FFF2-40B4-BE49-F238E27FC236}">
                <a16:creationId xmlns:a16="http://schemas.microsoft.com/office/drawing/2014/main" id="{96FF19B5-E3C2-1C2F-CDC6-12F41206DA81}"/>
              </a:ext>
            </a:extLst>
          </p:cNvPr>
          <p:cNvSpPr/>
          <p:nvPr/>
        </p:nvSpPr>
        <p:spPr>
          <a:xfrm>
            <a:off x="1296000" y="6012000"/>
            <a:ext cx="7740000" cy="2448000"/>
          </a:xfrm>
          <a:prstGeom prst="snip2DiagRect">
            <a:avLst/>
          </a:prstGeom>
          <a:ln w="28575">
            <a:solidFill>
              <a:srgbClr val="4D94B7"/>
            </a:solidFill>
          </a:ln>
        </p:spPr>
        <p:txBody>
          <a:bodyPr wrap="square">
            <a:noAutofit/>
          </a:bodyPr>
          <a:lstStyle/>
          <a:p>
            <a:pPr>
              <a:defRPr/>
            </a:pPr>
            <a:r>
              <a:rPr lang="it-IT" altLang="es-ES" sz="2400" b="1">
                <a:latin typeface="Helvetica Neue" panose="020B0604020202020204" charset="0"/>
                <a:ea typeface="Microsoft Sans Serif" panose="020B0604020202020204" pitchFamily="34" charset="0"/>
                <a:cs typeface="Microsoft Sans Serif" panose="020B0604020202020204" pitchFamily="34" charset="0"/>
              </a:rPr>
              <a:t>2. Quale di queste non è una caratteristica dell’intrapreneur?</a:t>
            </a:r>
          </a:p>
          <a:p>
            <a:pPr>
              <a:defRPr/>
            </a:pPr>
            <a:endParaRPr lang="it-IT" altLang="es-ES" sz="1600">
              <a:latin typeface="Helvetica Neue" panose="020B0604020202020204" charset="0"/>
              <a:ea typeface="Microsoft Sans Serif" panose="020B0604020202020204" pitchFamily="34" charset="0"/>
              <a:cs typeface="Microsoft Sans Serif" panose="020B0604020202020204" pitchFamily="34" charset="0"/>
            </a:endParaRPr>
          </a:p>
          <a:p>
            <a:pPr marL="342900" indent="-342900">
              <a:buBlip>
                <a:blip r:embed="rId2"/>
              </a:buBlip>
              <a:defRPr/>
            </a:pPr>
            <a:r>
              <a:rPr lang="it-IT" altLang="es-ES" sz="2200">
                <a:latin typeface="Helvetica Neue" panose="020B0604020202020204" charset="0"/>
                <a:ea typeface="Microsoft Sans Serif" panose="020B0604020202020204" pitchFamily="34" charset="0"/>
                <a:cs typeface="Microsoft Sans Serif" panose="020B0604020202020204" pitchFamily="34" charset="0"/>
              </a:rPr>
              <a:t>Proattività </a:t>
            </a:r>
          </a:p>
          <a:p>
            <a:pPr marL="342900" indent="-342900">
              <a:buBlip>
                <a:blip r:embed="rId2"/>
              </a:buBlip>
              <a:defRPr/>
            </a:pPr>
            <a:r>
              <a:rPr lang="it-IT" altLang="es-ES" sz="2200" b="1">
                <a:latin typeface="Helvetica Neue" panose="020B0604020202020204" charset="0"/>
                <a:ea typeface="Microsoft Sans Serif" panose="020B0604020202020204" pitchFamily="34" charset="0"/>
                <a:cs typeface="Microsoft Sans Serif" panose="020B0604020202020204" pitchFamily="34" charset="0"/>
              </a:rPr>
              <a:t>L’accettazione delle regole</a:t>
            </a:r>
          </a:p>
          <a:p>
            <a:pPr marL="342900" indent="-342900">
              <a:buBlip>
                <a:blip r:embed="rId2"/>
              </a:buBlip>
              <a:defRPr/>
            </a:pPr>
            <a:r>
              <a:rPr lang="it-IT" altLang="es-ES" sz="2200">
                <a:latin typeface="Helvetica Neue" panose="020B0604020202020204" charset="0"/>
                <a:ea typeface="Microsoft Sans Serif" panose="020B0604020202020204" pitchFamily="34" charset="0"/>
                <a:cs typeface="Microsoft Sans Serif" panose="020B0604020202020204" pitchFamily="34" charset="0"/>
              </a:rPr>
              <a:t>Resilienza </a:t>
            </a:r>
          </a:p>
          <a:p>
            <a:pPr>
              <a:defRPr/>
            </a:pPr>
            <a:endParaRPr lang="it-IT" altLang="es-ES" sz="2400">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21" name="Rectángulo 21">
            <a:extLst>
              <a:ext uri="{FF2B5EF4-FFF2-40B4-BE49-F238E27FC236}">
                <a16:creationId xmlns:a16="http://schemas.microsoft.com/office/drawing/2014/main" id="{DC66892E-CF8E-E875-4F89-2A6EA685FC3A}"/>
              </a:ext>
            </a:extLst>
          </p:cNvPr>
          <p:cNvSpPr/>
          <p:nvPr/>
        </p:nvSpPr>
        <p:spPr>
          <a:xfrm>
            <a:off x="9396000" y="3996000"/>
            <a:ext cx="7740000" cy="2448000"/>
          </a:xfrm>
          <a:prstGeom prst="snip2DiagRect">
            <a:avLst/>
          </a:prstGeom>
          <a:ln w="28575">
            <a:solidFill>
              <a:srgbClr val="4D94B7"/>
            </a:solidFill>
          </a:ln>
        </p:spPr>
        <p:txBody>
          <a:bodyPr wrap="square">
            <a:noAutofit/>
          </a:bodyPr>
          <a:lstStyle/>
          <a:p>
            <a:pPr>
              <a:defRPr/>
            </a:pPr>
            <a:r>
              <a:rPr lang="it-IT" altLang="es-ES" sz="2400" b="1" dirty="0">
                <a:latin typeface="Helvetica Neue" panose="020B0604020202020204" charset="0"/>
                <a:ea typeface="Microsoft Sans Serif" panose="020B0604020202020204" pitchFamily="34" charset="0"/>
                <a:cs typeface="Microsoft Sans Serif" panose="020B0604020202020204" pitchFamily="34" charset="0"/>
              </a:rPr>
              <a:t>4. Uno sponsor è:</a:t>
            </a:r>
          </a:p>
          <a:p>
            <a:pPr>
              <a:defRPr/>
            </a:pPr>
            <a:endParaRPr lang="it-IT" altLang="es-ES" sz="2400" dirty="0">
              <a:latin typeface="Helvetica Neue" panose="020B0604020202020204" charset="0"/>
              <a:ea typeface="Microsoft Sans Serif" panose="020B0604020202020204" pitchFamily="34" charset="0"/>
              <a:cs typeface="Microsoft Sans Serif" panose="020B0604020202020204" pitchFamily="34" charset="0"/>
            </a:endParaRPr>
          </a:p>
          <a:p>
            <a:pPr marL="342900" indent="-342900">
              <a:buBlip>
                <a:blip r:embed="rId2"/>
              </a:buBlip>
              <a:defRPr/>
            </a:pPr>
            <a:r>
              <a:rPr lang="it-IT" altLang="es-ES" sz="2200" dirty="0">
                <a:latin typeface="Helvetica Neue" panose="020B0604020202020204" charset="0"/>
                <a:ea typeface="Microsoft Sans Serif" panose="020B0604020202020204" pitchFamily="34" charset="0"/>
                <a:cs typeface="Microsoft Sans Serif" panose="020B0604020202020204" pitchFamily="34" charset="0"/>
              </a:rPr>
              <a:t>Un finanziatore di un progetto</a:t>
            </a:r>
          </a:p>
          <a:p>
            <a:pPr marL="342900" indent="-342900">
              <a:buBlip>
                <a:blip r:embed="rId2"/>
              </a:buBlip>
              <a:defRPr/>
            </a:pPr>
            <a:r>
              <a:rPr lang="it-IT" altLang="es-ES" sz="2200" b="1" dirty="0">
                <a:latin typeface="Helvetica Neue" panose="020B0604020202020204" charset="0"/>
                <a:ea typeface="Microsoft Sans Serif" panose="020B0604020202020204" pitchFamily="34" charset="0"/>
                <a:cs typeface="Microsoft Sans Serif" panose="020B0604020202020204" pitchFamily="34" charset="0"/>
              </a:rPr>
              <a:t>Un manager che sostiene le vostre idee </a:t>
            </a:r>
          </a:p>
          <a:p>
            <a:pPr marL="342900" indent="-342900">
              <a:buBlip>
                <a:blip r:embed="rId2"/>
              </a:buBlip>
              <a:defRPr/>
            </a:pPr>
            <a:r>
              <a:rPr lang="it-IT" altLang="es-ES" sz="2200" dirty="0">
                <a:latin typeface="Helvetica Neue" panose="020B0604020202020204" charset="0"/>
                <a:ea typeface="Microsoft Sans Serif" panose="020B0604020202020204" pitchFamily="34" charset="0"/>
                <a:cs typeface="Microsoft Sans Serif" panose="020B0604020202020204" pitchFamily="34" charset="0"/>
              </a:rPr>
              <a:t>Un college che si unisce alla vostra squadra di </a:t>
            </a:r>
            <a:r>
              <a:rPr lang="it-IT" altLang="es-ES" sz="2200" dirty="0" err="1">
                <a:latin typeface="Helvetica Neue" panose="020B0604020202020204" charset="0"/>
                <a:ea typeface="Microsoft Sans Serif" panose="020B0604020202020204" pitchFamily="34" charset="0"/>
                <a:cs typeface="Microsoft Sans Serif" panose="020B0604020202020204" pitchFamily="34" charset="0"/>
              </a:rPr>
              <a:t>intrapreneurial</a:t>
            </a:r>
            <a:endParaRPr lang="it-IT" altLang="es-ES" sz="2200" dirty="0">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25" name="Rectángulo 40">
            <a:extLst>
              <a:ext uri="{FF2B5EF4-FFF2-40B4-BE49-F238E27FC236}">
                <a16:creationId xmlns:a16="http://schemas.microsoft.com/office/drawing/2014/main" id="{96FF19B5-E3C2-1C2F-CDC6-12F41206DA81}"/>
              </a:ext>
            </a:extLst>
          </p:cNvPr>
          <p:cNvSpPr/>
          <p:nvPr/>
        </p:nvSpPr>
        <p:spPr>
          <a:xfrm>
            <a:off x="9396000" y="6624000"/>
            <a:ext cx="7740000" cy="2448000"/>
          </a:xfrm>
          <a:prstGeom prst="snip2DiagRect">
            <a:avLst/>
          </a:prstGeom>
          <a:ln w="28575">
            <a:solidFill>
              <a:srgbClr val="4D94B7"/>
            </a:solidFill>
          </a:ln>
        </p:spPr>
        <p:txBody>
          <a:bodyPr wrap="square">
            <a:noAutofit/>
          </a:bodyPr>
          <a:lstStyle/>
          <a:p>
            <a:pPr>
              <a:defRPr/>
            </a:pPr>
            <a:r>
              <a:rPr lang="it-IT" altLang="es-ES" sz="2400" b="1" dirty="0">
                <a:latin typeface="Helvetica Neue" panose="020B0604020202020204" charset="0"/>
                <a:ea typeface="Microsoft Sans Serif" panose="020B0604020202020204" pitchFamily="34" charset="0"/>
                <a:cs typeface="Microsoft Sans Serif" panose="020B0604020202020204" pitchFamily="34" charset="0"/>
              </a:rPr>
              <a:t>5. Cosa non deve fare un </a:t>
            </a:r>
            <a:r>
              <a:rPr lang="it-IT" altLang="es-ES" sz="2400" b="1" dirty="0" err="1">
                <a:latin typeface="Helvetica Neue" panose="020B0604020202020204" charset="0"/>
                <a:ea typeface="Microsoft Sans Serif" panose="020B0604020202020204" pitchFamily="34" charset="0"/>
                <a:cs typeface="Microsoft Sans Serif" panose="020B0604020202020204" pitchFamily="34" charset="0"/>
              </a:rPr>
              <a:t>intrapreneur</a:t>
            </a:r>
            <a:r>
              <a:rPr lang="it-IT" altLang="es-ES" sz="2400" b="1" dirty="0">
                <a:latin typeface="Helvetica Neue" panose="020B0604020202020204" charset="0"/>
                <a:ea typeface="Microsoft Sans Serif" panose="020B0604020202020204" pitchFamily="34" charset="0"/>
                <a:cs typeface="Microsoft Sans Serif" panose="020B0604020202020204" pitchFamily="34" charset="0"/>
              </a:rPr>
              <a:t> di successo:</a:t>
            </a:r>
          </a:p>
          <a:p>
            <a:pPr>
              <a:defRPr/>
            </a:pPr>
            <a:endParaRPr lang="it-IT" altLang="es-ES" sz="2400" dirty="0">
              <a:latin typeface="Helvetica Neue" panose="020B0604020202020204" charset="0"/>
              <a:ea typeface="Microsoft Sans Serif" panose="020B0604020202020204" pitchFamily="34" charset="0"/>
              <a:cs typeface="Microsoft Sans Serif" panose="020B0604020202020204" pitchFamily="34" charset="0"/>
            </a:endParaRPr>
          </a:p>
          <a:p>
            <a:pPr marL="342900" indent="-342900">
              <a:buBlip>
                <a:blip r:embed="rId2"/>
              </a:buBlip>
              <a:defRPr/>
            </a:pPr>
            <a:r>
              <a:rPr lang="it-IT" altLang="es-ES" sz="2200" dirty="0">
                <a:latin typeface="Helvetica Neue" panose="020B0604020202020204" charset="0"/>
                <a:ea typeface="Microsoft Sans Serif" panose="020B0604020202020204" pitchFamily="34" charset="0"/>
                <a:cs typeface="Microsoft Sans Serif" panose="020B0604020202020204" pitchFamily="34" charset="0"/>
              </a:rPr>
              <a:t>Chiedere consigli </a:t>
            </a:r>
          </a:p>
          <a:p>
            <a:pPr marL="342900" indent="-342900">
              <a:buBlip>
                <a:blip r:embed="rId2"/>
              </a:buBlip>
              <a:defRPr/>
            </a:pPr>
            <a:r>
              <a:rPr lang="it-IT" altLang="es-ES" sz="2200" dirty="0">
                <a:latin typeface="Helvetica Neue" panose="020B0604020202020204" charset="0"/>
                <a:ea typeface="Microsoft Sans Serif" panose="020B0604020202020204" pitchFamily="34" charset="0"/>
                <a:cs typeface="Microsoft Sans Serif" panose="020B0604020202020204" pitchFamily="34" charset="0"/>
              </a:rPr>
              <a:t>Sfidare le regole</a:t>
            </a:r>
          </a:p>
          <a:p>
            <a:pPr marL="342900" indent="-342900">
              <a:buBlip>
                <a:blip r:embed="rId2"/>
              </a:buBlip>
              <a:defRPr/>
            </a:pPr>
            <a:r>
              <a:rPr lang="it-IT" altLang="es-ES" sz="2200" b="1" dirty="0">
                <a:latin typeface="Helvetica Neue" panose="020B0604020202020204" charset="0"/>
                <a:ea typeface="Microsoft Sans Serif" panose="020B0604020202020204" pitchFamily="34" charset="0"/>
                <a:cs typeface="Microsoft Sans Serif" panose="020B0604020202020204" pitchFamily="34" charset="0"/>
              </a:rPr>
              <a:t>Giocare in sicurezza</a:t>
            </a:r>
          </a:p>
        </p:txBody>
      </p:sp>
      <p:sp>
        <p:nvSpPr>
          <p:cNvPr id="26" name="Rectángulo 21">
            <a:extLst>
              <a:ext uri="{FF2B5EF4-FFF2-40B4-BE49-F238E27FC236}">
                <a16:creationId xmlns:a16="http://schemas.microsoft.com/office/drawing/2014/main" id="{DC66892E-CF8E-E875-4F89-2A6EA685FC3A}"/>
              </a:ext>
            </a:extLst>
          </p:cNvPr>
          <p:cNvSpPr/>
          <p:nvPr/>
        </p:nvSpPr>
        <p:spPr>
          <a:xfrm>
            <a:off x="9396000" y="1368000"/>
            <a:ext cx="7740000" cy="2448000"/>
          </a:xfrm>
          <a:prstGeom prst="snip2DiagRect">
            <a:avLst/>
          </a:prstGeom>
          <a:ln w="28575">
            <a:solidFill>
              <a:srgbClr val="4D94B7"/>
            </a:solidFill>
          </a:ln>
        </p:spPr>
        <p:txBody>
          <a:bodyPr wrap="square">
            <a:noAutofit/>
          </a:bodyPr>
          <a:lstStyle/>
          <a:p>
            <a:pPr>
              <a:defRPr/>
            </a:pPr>
            <a:r>
              <a:rPr lang="it-IT" altLang="es-ES" sz="2200" b="1">
                <a:latin typeface="Helvetica Neue" panose="020B0604020202020204" charset="0"/>
                <a:ea typeface="Microsoft Sans Serif" panose="020B0604020202020204" pitchFamily="34" charset="0"/>
                <a:cs typeface="Microsoft Sans Serif" panose="020B0604020202020204" pitchFamily="34" charset="0"/>
              </a:rPr>
              <a:t>3. La cultura intraprendente non è caratterizzata da:</a:t>
            </a:r>
            <a:endParaRPr lang="it-IT" altLang="es-ES" sz="2200">
              <a:latin typeface="Helvetica Neue" panose="020B0604020202020204" charset="0"/>
              <a:ea typeface="Microsoft Sans Serif" panose="020B0604020202020204" pitchFamily="34" charset="0"/>
              <a:cs typeface="Microsoft Sans Serif" panose="020B0604020202020204" pitchFamily="34" charset="0"/>
            </a:endParaRPr>
          </a:p>
          <a:p>
            <a:pPr marL="342900" indent="-342900">
              <a:buBlip>
                <a:blip r:embed="rId2"/>
              </a:buBlip>
              <a:defRPr/>
            </a:pPr>
            <a:r>
              <a:rPr lang="it-IT" altLang="es-ES" sz="2200" b="1">
                <a:latin typeface="Helvetica Neue" panose="020B0604020202020204" charset="0"/>
                <a:ea typeface="Microsoft Sans Serif" panose="020B0604020202020204" pitchFamily="34" charset="0"/>
                <a:cs typeface="Microsoft Sans Serif" panose="020B0604020202020204" pitchFamily="34" charset="0"/>
              </a:rPr>
              <a:t>Corsi di formazione per far diventare i dipendenti intrapreneur</a:t>
            </a:r>
          </a:p>
          <a:p>
            <a:pPr marL="342900" indent="-342900">
              <a:buBlip>
                <a:blip r:embed="rId2"/>
              </a:buBlip>
              <a:defRPr/>
            </a:pPr>
            <a:r>
              <a:rPr lang="it-IT" altLang="es-ES" sz="2200">
                <a:latin typeface="Helvetica Neue" panose="020B0604020202020204" charset="0"/>
                <a:ea typeface="Microsoft Sans Serif" panose="020B0604020202020204" pitchFamily="34" charset="0"/>
                <a:cs typeface="Microsoft Sans Serif" panose="020B0604020202020204" pitchFamily="34" charset="0"/>
              </a:rPr>
              <a:t>Tolleranza verso gli errori causati dalla creatività</a:t>
            </a:r>
          </a:p>
          <a:p>
            <a:pPr marL="342900" indent="-342900">
              <a:buBlip>
                <a:blip r:embed="rId2"/>
              </a:buBlip>
              <a:defRPr/>
            </a:pPr>
            <a:r>
              <a:rPr lang="it-IT" altLang="es-ES" sz="2200">
                <a:latin typeface="Helvetica Neue" panose="020B0604020202020204" charset="0"/>
                <a:ea typeface="Microsoft Sans Serif" panose="020B0604020202020204" pitchFamily="34" charset="0"/>
                <a:cs typeface="Microsoft Sans Serif" panose="020B0604020202020204" pitchFamily="34" charset="0"/>
              </a:rPr>
              <a:t>Alti livelli di assunzione di rischi da parte dei dipendenti</a:t>
            </a:r>
          </a:p>
        </p:txBody>
      </p:sp>
    </p:spTree>
    <p:extLst>
      <p:ext uri="{BB962C8B-B14F-4D97-AF65-F5344CB8AC3E}">
        <p14:creationId xmlns:p14="http://schemas.microsoft.com/office/powerpoint/2010/main" val="14621355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2"/>
          <p:cNvSpPr txBox="1"/>
          <p:nvPr/>
        </p:nvSpPr>
        <p:spPr>
          <a:xfrm>
            <a:off x="1296000" y="1548000"/>
            <a:ext cx="3361031" cy="83099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800"/>
              <a:buFont typeface="Arial"/>
              <a:buNone/>
            </a:pPr>
            <a:r>
              <a:rPr lang="it-IT" sz="4800" b="1" i="0" u="none" strike="noStrike" cap="none">
                <a:solidFill>
                  <a:srgbClr val="4D94B7"/>
                </a:solidFill>
                <a:latin typeface="Helvetica Neue"/>
                <a:ea typeface="Helvetica Neue"/>
                <a:cs typeface="Helvetica Neue"/>
                <a:sym typeface="Helvetica Neue"/>
              </a:rPr>
              <a:t>Indice</a:t>
            </a:r>
            <a:endParaRPr lang="it-IT" sz="1400" b="0" i="0" u="none" strike="noStrike" cap="none">
              <a:solidFill>
                <a:srgbClr val="000000"/>
              </a:solidFill>
              <a:latin typeface="Helvetica Neue"/>
              <a:ea typeface="Helvetica Neue"/>
              <a:cs typeface="Helvetica Neue"/>
              <a:sym typeface="Helvetica Neue"/>
            </a:endParaRPr>
          </a:p>
        </p:txBody>
      </p:sp>
      <p:sp>
        <p:nvSpPr>
          <p:cNvPr id="78" name="Google Shape;78;p2"/>
          <p:cNvSpPr txBox="1"/>
          <p:nvPr/>
        </p:nvSpPr>
        <p:spPr>
          <a:xfrm>
            <a:off x="1296000" y="3383999"/>
            <a:ext cx="720000" cy="2088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4800"/>
              <a:buFont typeface="Arial"/>
              <a:buNone/>
            </a:pPr>
            <a:r>
              <a:rPr lang="en-US" sz="4800" b="1" i="0" u="none" strike="noStrike" cap="none" dirty="0">
                <a:solidFill>
                  <a:srgbClr val="4D94B7"/>
                </a:solidFill>
                <a:latin typeface="Helvetica Neue"/>
                <a:ea typeface="Helvetica Neue"/>
                <a:cs typeface="Helvetica Neue"/>
                <a:sym typeface="Helvetica Neue"/>
              </a:rPr>
              <a:t>1</a:t>
            </a:r>
            <a:endParaRPr lang="en-US" sz="1400" b="0" i="0" u="none" strike="noStrike" cap="none" dirty="0">
              <a:solidFill>
                <a:srgbClr val="000000"/>
              </a:solidFill>
              <a:latin typeface="Helvetica Neue"/>
              <a:ea typeface="Helvetica Neue"/>
              <a:cs typeface="Helvetica Neue"/>
              <a:sym typeface="Helvetica Neue"/>
            </a:endParaRPr>
          </a:p>
        </p:txBody>
      </p:sp>
      <p:sp>
        <p:nvSpPr>
          <p:cNvPr id="79" name="Google Shape;79;p2"/>
          <p:cNvSpPr txBox="1"/>
          <p:nvPr/>
        </p:nvSpPr>
        <p:spPr>
          <a:xfrm>
            <a:off x="1296000" y="7776000"/>
            <a:ext cx="720000" cy="1332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4800"/>
              <a:buFont typeface="Arial"/>
              <a:buNone/>
            </a:pPr>
            <a:r>
              <a:rPr lang="en-US" sz="4800" b="1" i="0" u="none" strike="noStrike" cap="none" dirty="0">
                <a:solidFill>
                  <a:srgbClr val="78B17A"/>
                </a:solidFill>
                <a:latin typeface="Helvetica Neue"/>
                <a:ea typeface="Helvetica Neue"/>
                <a:cs typeface="Helvetica Neue"/>
                <a:sym typeface="Helvetica Neue"/>
              </a:rPr>
              <a:t>3</a:t>
            </a:r>
            <a:endParaRPr lang="en-US" sz="1400" b="0" i="0" u="none" strike="noStrike" cap="none" dirty="0">
              <a:solidFill>
                <a:srgbClr val="000000"/>
              </a:solidFill>
              <a:latin typeface="Helvetica Neue"/>
              <a:ea typeface="Helvetica Neue"/>
              <a:cs typeface="Helvetica Neue"/>
              <a:sym typeface="Helvetica Neue"/>
            </a:endParaRPr>
          </a:p>
        </p:txBody>
      </p:sp>
      <p:sp>
        <p:nvSpPr>
          <p:cNvPr id="80" name="Google Shape;80;p2"/>
          <p:cNvSpPr txBox="1"/>
          <p:nvPr/>
        </p:nvSpPr>
        <p:spPr>
          <a:xfrm>
            <a:off x="1296000" y="5832000"/>
            <a:ext cx="720000" cy="1584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4800"/>
              <a:buFont typeface="Arial"/>
              <a:buNone/>
            </a:pPr>
            <a:r>
              <a:rPr lang="en-US" sz="4800" b="1" i="0" u="none" strike="noStrike" cap="none" dirty="0">
                <a:solidFill>
                  <a:srgbClr val="AED633"/>
                </a:solidFill>
                <a:latin typeface="Helvetica Neue"/>
                <a:ea typeface="Helvetica Neue"/>
                <a:cs typeface="Helvetica Neue"/>
                <a:sym typeface="Helvetica Neue"/>
              </a:rPr>
              <a:t>2</a:t>
            </a:r>
            <a:endParaRPr lang="en-US" sz="1400" b="0" i="0" u="none" strike="noStrike" cap="none" dirty="0">
              <a:solidFill>
                <a:srgbClr val="000000"/>
              </a:solidFill>
              <a:latin typeface="Helvetica Neue"/>
              <a:ea typeface="Helvetica Neue"/>
              <a:cs typeface="Helvetica Neue"/>
              <a:sym typeface="Helvetica Neue"/>
            </a:endParaRPr>
          </a:p>
        </p:txBody>
      </p:sp>
      <p:sp>
        <p:nvSpPr>
          <p:cNvPr id="81" name="Google Shape;81;p2"/>
          <p:cNvSpPr txBox="1"/>
          <p:nvPr/>
        </p:nvSpPr>
        <p:spPr>
          <a:xfrm>
            <a:off x="1944000" y="3384000"/>
            <a:ext cx="5580000" cy="2088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it-IT" sz="2400" b="1" i="0" u="none" strike="noStrike" cap="none">
                <a:solidFill>
                  <a:schemeClr val="dk1"/>
                </a:solidFill>
                <a:latin typeface="Helvetica Neue"/>
                <a:ea typeface="Helvetica Neue"/>
                <a:cs typeface="Helvetica Neue"/>
                <a:sym typeface="Helvetica Neue"/>
              </a:rPr>
              <a:t>Introduzione. </a:t>
            </a:r>
          </a:p>
          <a:p>
            <a:pPr marL="0" marR="0" lvl="0" indent="0" algn="l" rtl="0">
              <a:lnSpc>
                <a:spcPct val="100000"/>
              </a:lnSpc>
              <a:spcBef>
                <a:spcPts val="0"/>
              </a:spcBef>
              <a:spcAft>
                <a:spcPts val="0"/>
              </a:spcAft>
              <a:buClr>
                <a:srgbClr val="000000"/>
              </a:buClr>
              <a:buSzPts val="2400"/>
              <a:buFont typeface="Arial"/>
              <a:buNone/>
            </a:pPr>
            <a:r>
              <a:rPr lang="it-IT" sz="2400" b="1">
                <a:solidFill>
                  <a:schemeClr val="dk1"/>
                </a:solidFill>
                <a:latin typeface="Helvetica Neue"/>
                <a:ea typeface="Helvetica Neue"/>
                <a:cs typeface="Helvetica Neue"/>
                <a:sym typeface="Helvetica Neue"/>
              </a:rPr>
              <a:t>Cos’è l’intrapreneurship digitale?</a:t>
            </a:r>
            <a:endParaRPr lang="it-IT" sz="2400" b="1" i="0" u="none" strike="noStrike" cap="none">
              <a:solidFill>
                <a:schemeClr val="dk1"/>
              </a:solidFill>
              <a:latin typeface="Helvetica Neue"/>
              <a:ea typeface="Helvetica Neue"/>
              <a:cs typeface="Helvetica Neue"/>
              <a:sym typeface="Helvetica Neue"/>
            </a:endParaRPr>
          </a:p>
        </p:txBody>
      </p:sp>
      <p:sp>
        <p:nvSpPr>
          <p:cNvPr id="82" name="Google Shape;82;p2"/>
          <p:cNvSpPr txBox="1"/>
          <p:nvPr/>
        </p:nvSpPr>
        <p:spPr>
          <a:xfrm>
            <a:off x="1944000" y="7776000"/>
            <a:ext cx="5580000" cy="1332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it-IT" sz="2400" b="1">
                <a:solidFill>
                  <a:schemeClr val="dk1"/>
                </a:solidFill>
                <a:latin typeface="Helvetica Neue"/>
                <a:ea typeface="Helvetica Neue"/>
                <a:cs typeface="Helvetica Neue"/>
                <a:sym typeface="Helvetica Neue"/>
              </a:rPr>
              <a:t>Consigli e suggerimenti per gli intrapreneurs. </a:t>
            </a:r>
            <a:r>
              <a:rPr lang="it-IT" sz="2400" b="1" i="0" u="none" strike="noStrike" cap="none">
                <a:solidFill>
                  <a:schemeClr val="dk1"/>
                </a:solidFill>
                <a:latin typeface="Helvetica Neue"/>
                <a:ea typeface="Helvetica Neue"/>
                <a:cs typeface="Helvetica Neue"/>
                <a:sym typeface="Helvetica Neue"/>
              </a:rPr>
              <a:t>DOs e DON’Ts</a:t>
            </a:r>
          </a:p>
        </p:txBody>
      </p:sp>
      <p:sp>
        <p:nvSpPr>
          <p:cNvPr id="83" name="Google Shape;83;p2"/>
          <p:cNvSpPr txBox="1"/>
          <p:nvPr/>
        </p:nvSpPr>
        <p:spPr>
          <a:xfrm>
            <a:off x="1944000" y="5832000"/>
            <a:ext cx="5580000" cy="1584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it-IT" sz="2400" b="1" i="0" u="none" strike="noStrike" cap="none">
                <a:solidFill>
                  <a:schemeClr val="dk1"/>
                </a:solidFill>
                <a:latin typeface="Helvetica Neue"/>
                <a:ea typeface="Helvetica Neue"/>
                <a:cs typeface="Helvetica Neue"/>
                <a:sym typeface="Helvetica Neue"/>
              </a:rPr>
              <a:t>Come sostenere l'intrapreneurship digitale</a:t>
            </a:r>
          </a:p>
        </p:txBody>
      </p:sp>
      <p:sp>
        <p:nvSpPr>
          <p:cNvPr id="87" name="Google Shape;87;p2"/>
          <p:cNvSpPr txBox="1"/>
          <p:nvPr/>
        </p:nvSpPr>
        <p:spPr>
          <a:xfrm>
            <a:off x="8028000" y="3383999"/>
            <a:ext cx="8640000" cy="2088000"/>
          </a:xfrm>
          <a:prstGeom prst="rect">
            <a:avLst/>
          </a:prstGeom>
          <a:noFill/>
          <a:ln>
            <a:noFill/>
          </a:ln>
        </p:spPr>
        <p:txBody>
          <a:bodyPr spcFirstLastPara="1" wrap="square" lIns="91425" tIns="0" rIns="91425" bIns="0" anchor="ctr" anchorCtr="0">
            <a:noAutofit/>
          </a:bodyPr>
          <a:lstStyle/>
          <a:p>
            <a:pPr marL="0" marR="0" lvl="0" indent="0" algn="l" rtl="0">
              <a:lnSpc>
                <a:spcPct val="125000"/>
              </a:lnSpc>
              <a:spcBef>
                <a:spcPts val="0"/>
              </a:spcBef>
              <a:spcAft>
                <a:spcPts val="0"/>
              </a:spcAft>
              <a:buNone/>
            </a:pPr>
            <a:r>
              <a:rPr lang="it-IT" sz="2400" b="0" i="0" u="none" strike="noStrike" cap="none">
                <a:solidFill>
                  <a:srgbClr val="000000"/>
                </a:solidFill>
                <a:latin typeface="Helvetica Neue"/>
                <a:ea typeface="Helvetica Neue"/>
                <a:cs typeface="Helvetica Neue"/>
                <a:sym typeface="Helvetica Neue"/>
              </a:rPr>
              <a:t>1.1 Trasformazione digitale</a:t>
            </a:r>
          </a:p>
          <a:p>
            <a:pPr marL="0" marR="0" lvl="0" indent="0" algn="l" rtl="0">
              <a:lnSpc>
                <a:spcPct val="125000"/>
              </a:lnSpc>
              <a:spcBef>
                <a:spcPts val="0"/>
              </a:spcBef>
              <a:spcAft>
                <a:spcPts val="0"/>
              </a:spcAft>
              <a:buNone/>
            </a:pPr>
            <a:r>
              <a:rPr lang="it-IT" sz="2400" b="0" i="0" u="none" strike="noStrike" cap="none">
                <a:solidFill>
                  <a:srgbClr val="000000"/>
                </a:solidFill>
                <a:latin typeface="Helvetica Neue"/>
                <a:ea typeface="Helvetica Neue"/>
                <a:cs typeface="Helvetica Neue"/>
                <a:sym typeface="Helvetica Neue"/>
              </a:rPr>
              <a:t>1.2 Definizione di intrapreneurship</a:t>
            </a:r>
          </a:p>
          <a:p>
            <a:pPr marL="0" marR="0" lvl="0" indent="0" algn="l" rtl="0">
              <a:lnSpc>
                <a:spcPct val="125000"/>
              </a:lnSpc>
              <a:spcBef>
                <a:spcPts val="0"/>
              </a:spcBef>
              <a:spcAft>
                <a:spcPts val="0"/>
              </a:spcAft>
              <a:buNone/>
            </a:pPr>
            <a:r>
              <a:rPr lang="it-IT" sz="2400" b="0" i="0" u="none" strike="noStrike" cap="none">
                <a:solidFill>
                  <a:srgbClr val="000000"/>
                </a:solidFill>
                <a:latin typeface="Helvetica Neue"/>
                <a:ea typeface="Helvetica Neue"/>
                <a:cs typeface="Helvetica Neue"/>
                <a:sym typeface="Helvetica Neue"/>
              </a:rPr>
              <a:t>1.3 L'intrapreneur</a:t>
            </a:r>
          </a:p>
          <a:p>
            <a:pPr marL="0" marR="0" lvl="0" indent="0" algn="l" rtl="0">
              <a:lnSpc>
                <a:spcPct val="125000"/>
              </a:lnSpc>
              <a:spcBef>
                <a:spcPts val="0"/>
              </a:spcBef>
              <a:spcAft>
                <a:spcPts val="0"/>
              </a:spcAft>
              <a:buNone/>
            </a:pPr>
            <a:r>
              <a:rPr lang="it-IT" sz="2400" b="0" i="0" u="none" strike="noStrike" cap="none">
                <a:solidFill>
                  <a:srgbClr val="000000"/>
                </a:solidFill>
                <a:latin typeface="Helvetica Neue"/>
                <a:ea typeface="Helvetica Neue"/>
                <a:cs typeface="Helvetica Neue"/>
                <a:sym typeface="Helvetica Neue"/>
              </a:rPr>
              <a:t>1.4 Modelli di Intrapreneurship</a:t>
            </a:r>
          </a:p>
        </p:txBody>
      </p:sp>
      <p:sp>
        <p:nvSpPr>
          <p:cNvPr id="88" name="Google Shape;88;p2"/>
          <p:cNvSpPr/>
          <p:nvPr/>
        </p:nvSpPr>
        <p:spPr>
          <a:xfrm>
            <a:off x="7668000" y="3384000"/>
            <a:ext cx="180000" cy="2088000"/>
          </a:xfrm>
          <a:prstGeom prst="leftBrace">
            <a:avLst>
              <a:gd name="adj1" fmla="val 8333"/>
              <a:gd name="adj2" fmla="val 50000"/>
            </a:avLst>
          </a:prstGeom>
          <a:noFill/>
          <a:ln w="9525"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lang="en-US" sz="1800" b="0" i="0" u="none" strike="noStrike" cap="none" dirty="0">
              <a:solidFill>
                <a:schemeClr val="dk1"/>
              </a:solidFill>
              <a:latin typeface="Helvetica Neue"/>
              <a:ea typeface="Helvetica Neue"/>
              <a:cs typeface="Helvetica Neue"/>
              <a:sym typeface="Helvetica Neue"/>
            </a:endParaRPr>
          </a:p>
        </p:txBody>
      </p:sp>
      <p:sp>
        <p:nvSpPr>
          <p:cNvPr id="89" name="Google Shape;89;p2"/>
          <p:cNvSpPr/>
          <p:nvPr/>
        </p:nvSpPr>
        <p:spPr>
          <a:xfrm>
            <a:off x="7668000" y="5832000"/>
            <a:ext cx="180000" cy="1584000"/>
          </a:xfrm>
          <a:prstGeom prst="leftBrace">
            <a:avLst>
              <a:gd name="adj1" fmla="val 8333"/>
              <a:gd name="adj2" fmla="val 50000"/>
            </a:avLst>
          </a:prstGeom>
          <a:noFill/>
          <a:ln w="9525"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lang="en-US" sz="1800" b="0" i="0" u="none" strike="noStrike" cap="none" dirty="0">
              <a:solidFill>
                <a:schemeClr val="dk1"/>
              </a:solidFill>
              <a:latin typeface="Helvetica Neue" panose="020B0604020202020204" charset="0"/>
              <a:ea typeface="Calibri"/>
              <a:cs typeface="Calibri"/>
              <a:sym typeface="Calibri"/>
            </a:endParaRPr>
          </a:p>
        </p:txBody>
      </p:sp>
      <p:sp>
        <p:nvSpPr>
          <p:cNvPr id="90" name="Google Shape;90;p2"/>
          <p:cNvSpPr/>
          <p:nvPr/>
        </p:nvSpPr>
        <p:spPr>
          <a:xfrm>
            <a:off x="7668000" y="7776000"/>
            <a:ext cx="180000" cy="1332000"/>
          </a:xfrm>
          <a:prstGeom prst="leftBrace">
            <a:avLst>
              <a:gd name="adj1" fmla="val 8333"/>
              <a:gd name="adj2" fmla="val 50000"/>
            </a:avLst>
          </a:prstGeom>
          <a:noFill/>
          <a:ln w="9525"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lang="en-US" sz="1800" b="0" i="0" u="none" strike="noStrike" cap="none" dirty="0">
              <a:solidFill>
                <a:schemeClr val="dk1"/>
              </a:solidFill>
              <a:latin typeface="Helvetica Neue"/>
              <a:ea typeface="Helvetica Neue"/>
              <a:cs typeface="Helvetica Neue"/>
              <a:sym typeface="Helvetica Neue"/>
            </a:endParaRPr>
          </a:p>
        </p:txBody>
      </p:sp>
      <p:sp>
        <p:nvSpPr>
          <p:cNvPr id="91" name="Google Shape;91;p2"/>
          <p:cNvSpPr txBox="1"/>
          <p:nvPr/>
        </p:nvSpPr>
        <p:spPr>
          <a:xfrm>
            <a:off x="8028000" y="7776000"/>
            <a:ext cx="8640000" cy="1332000"/>
          </a:xfrm>
          <a:prstGeom prst="rect">
            <a:avLst/>
          </a:prstGeom>
          <a:noFill/>
          <a:ln>
            <a:noFill/>
          </a:ln>
        </p:spPr>
        <p:txBody>
          <a:bodyPr spcFirstLastPara="1" wrap="square" lIns="91425" tIns="0" rIns="91425" bIns="0" anchor="ctr" anchorCtr="0">
            <a:noAutofit/>
          </a:bodyPr>
          <a:lstStyle/>
          <a:p>
            <a:pPr marL="0" marR="0" lvl="0" indent="0" algn="l" rtl="0">
              <a:lnSpc>
                <a:spcPct val="125000"/>
              </a:lnSpc>
              <a:spcBef>
                <a:spcPts val="0"/>
              </a:spcBef>
              <a:spcAft>
                <a:spcPts val="0"/>
              </a:spcAft>
              <a:buClr>
                <a:srgbClr val="000000"/>
              </a:buClr>
              <a:buSzPts val="2400"/>
              <a:buFont typeface="Arial"/>
              <a:buNone/>
            </a:pPr>
            <a:r>
              <a:rPr lang="it-IT" sz="2400" b="0" i="0" u="none" strike="noStrike" cap="none">
                <a:solidFill>
                  <a:schemeClr val="dk1"/>
                </a:solidFill>
                <a:latin typeface="Helvetica Neue"/>
                <a:ea typeface="Helvetica Neue"/>
                <a:cs typeface="Helvetica Neue"/>
                <a:sym typeface="Helvetica Neue"/>
              </a:rPr>
              <a:t>3.1 Consigli generali </a:t>
            </a:r>
          </a:p>
          <a:p>
            <a:pPr marL="0" marR="0" lvl="0" indent="0" algn="l" rtl="0">
              <a:lnSpc>
                <a:spcPct val="125000"/>
              </a:lnSpc>
              <a:spcBef>
                <a:spcPts val="0"/>
              </a:spcBef>
              <a:spcAft>
                <a:spcPts val="0"/>
              </a:spcAft>
              <a:buClr>
                <a:srgbClr val="000000"/>
              </a:buClr>
              <a:buSzPts val="2400"/>
              <a:buFont typeface="Arial"/>
              <a:buNone/>
            </a:pPr>
            <a:r>
              <a:rPr lang="it-IT" sz="2400" b="0" i="0" u="none" strike="noStrike" cap="none">
                <a:solidFill>
                  <a:schemeClr val="dk1"/>
                </a:solidFill>
                <a:latin typeface="Helvetica Neue"/>
                <a:ea typeface="Helvetica Neue"/>
                <a:cs typeface="Helvetica Neue"/>
                <a:sym typeface="Helvetica Neue"/>
              </a:rPr>
              <a:t>3.2 DOs e DON’Ts</a:t>
            </a:r>
          </a:p>
        </p:txBody>
      </p:sp>
      <p:sp>
        <p:nvSpPr>
          <p:cNvPr id="92" name="Google Shape;92;p2"/>
          <p:cNvSpPr txBox="1"/>
          <p:nvPr/>
        </p:nvSpPr>
        <p:spPr>
          <a:xfrm>
            <a:off x="8028000" y="5832000"/>
            <a:ext cx="8640000" cy="1584000"/>
          </a:xfrm>
          <a:prstGeom prst="rect">
            <a:avLst/>
          </a:prstGeom>
          <a:noFill/>
          <a:ln>
            <a:noFill/>
          </a:ln>
        </p:spPr>
        <p:txBody>
          <a:bodyPr spcFirstLastPara="1" wrap="square" lIns="91425" tIns="0" rIns="91425" bIns="0" anchor="ctr" anchorCtr="0">
            <a:noAutofit/>
          </a:bodyPr>
          <a:lstStyle/>
          <a:p>
            <a:pPr marL="0" marR="0" lvl="0" indent="0" algn="l" rtl="0">
              <a:lnSpc>
                <a:spcPct val="125000"/>
              </a:lnSpc>
              <a:spcBef>
                <a:spcPts val="0"/>
              </a:spcBef>
              <a:spcAft>
                <a:spcPts val="0"/>
              </a:spcAft>
              <a:buClr>
                <a:srgbClr val="000000"/>
              </a:buClr>
              <a:buSzPts val="2400"/>
              <a:buFont typeface="Arial"/>
              <a:buNone/>
            </a:pPr>
            <a:r>
              <a:rPr lang="it-IT" sz="2400" b="0" i="0" u="none" strike="noStrike" cap="none">
                <a:solidFill>
                  <a:schemeClr val="dk1"/>
                </a:solidFill>
                <a:latin typeface="Helvetica Neue"/>
                <a:ea typeface="Helvetica Neue"/>
                <a:cs typeface="Helvetica Neue"/>
                <a:sym typeface="Helvetica Neue"/>
              </a:rPr>
              <a:t>2.1 Come trovare gli intrapreneurs</a:t>
            </a:r>
          </a:p>
          <a:p>
            <a:pPr marL="0" marR="0" lvl="0" indent="0" algn="l" rtl="0">
              <a:lnSpc>
                <a:spcPct val="125000"/>
              </a:lnSpc>
              <a:spcBef>
                <a:spcPts val="0"/>
              </a:spcBef>
              <a:spcAft>
                <a:spcPts val="0"/>
              </a:spcAft>
              <a:buClr>
                <a:srgbClr val="000000"/>
              </a:buClr>
              <a:buSzPts val="2400"/>
              <a:buFont typeface="Arial"/>
              <a:buNone/>
            </a:pPr>
            <a:r>
              <a:rPr lang="it-IT" sz="2400">
                <a:solidFill>
                  <a:schemeClr val="dk1"/>
                </a:solidFill>
                <a:latin typeface="Helvetica Neue"/>
                <a:ea typeface="Helvetica Neue"/>
                <a:cs typeface="Helvetica Neue"/>
                <a:sym typeface="Helvetica Neue"/>
              </a:rPr>
              <a:t>2.2 Cultura intraprendente</a:t>
            </a:r>
          </a:p>
          <a:p>
            <a:pPr marL="0" marR="0" lvl="0" indent="0" algn="l" rtl="0">
              <a:lnSpc>
                <a:spcPct val="125000"/>
              </a:lnSpc>
              <a:spcBef>
                <a:spcPts val="0"/>
              </a:spcBef>
              <a:spcAft>
                <a:spcPts val="0"/>
              </a:spcAft>
              <a:buClr>
                <a:srgbClr val="000000"/>
              </a:buClr>
              <a:buSzPts val="2400"/>
              <a:buFont typeface="Arial"/>
              <a:buNone/>
            </a:pPr>
            <a:r>
              <a:rPr lang="it-IT" sz="2400" b="0" i="0" u="none" strike="noStrike" cap="none">
                <a:solidFill>
                  <a:schemeClr val="dk1"/>
                </a:solidFill>
                <a:latin typeface="Helvetica Neue"/>
                <a:ea typeface="Helvetica Neue"/>
                <a:cs typeface="Helvetica Neue"/>
                <a:sym typeface="Helvetica Neue"/>
              </a:rPr>
              <a:t>2.3 Attività pratiche</a:t>
            </a:r>
          </a:p>
          <a:p>
            <a:pPr marL="0" marR="0" lvl="0" indent="0" algn="l" rtl="0">
              <a:lnSpc>
                <a:spcPct val="125000"/>
              </a:lnSpc>
              <a:spcBef>
                <a:spcPts val="0"/>
              </a:spcBef>
              <a:spcAft>
                <a:spcPts val="0"/>
              </a:spcAft>
              <a:buClr>
                <a:srgbClr val="000000"/>
              </a:buClr>
              <a:buSzPts val="2400"/>
              <a:buFont typeface="Arial"/>
              <a:buNone/>
            </a:pPr>
            <a:r>
              <a:rPr lang="it-IT" sz="2400">
                <a:solidFill>
                  <a:schemeClr val="dk1"/>
                </a:solidFill>
                <a:latin typeface="Helvetica Neue"/>
                <a:ea typeface="Helvetica Neue"/>
                <a:cs typeface="Helvetica Neue"/>
                <a:sym typeface="Helvetica Neue"/>
              </a:rPr>
              <a:t>2.4 Gli sponsor</a:t>
            </a:r>
            <a:endParaRPr lang="it-IT" sz="2400" b="0" i="0" u="none" strike="noStrike" cap="none">
              <a:solidFill>
                <a:schemeClr val="dk1"/>
              </a:solidFill>
              <a:latin typeface="Helvetica Neue"/>
              <a:ea typeface="Helvetica Neue"/>
              <a:cs typeface="Helvetica Neue"/>
              <a:sym typeface="Helvetica Neue"/>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568;p12">
            <a:extLst>
              <a:ext uri="{FF2B5EF4-FFF2-40B4-BE49-F238E27FC236}">
                <a16:creationId xmlns:a16="http://schemas.microsoft.com/office/drawing/2014/main" id="{59EB0FA7-0D80-6EA6-317A-EFF1C9D78C44}"/>
              </a:ext>
            </a:extLst>
          </p:cNvPr>
          <p:cNvSpPr txBox="1"/>
          <p:nvPr/>
        </p:nvSpPr>
        <p:spPr>
          <a:xfrm>
            <a:off x="1296000" y="1548000"/>
            <a:ext cx="4800000" cy="83095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it-IT" sz="4800" b="1" i="0" u="none" strike="noStrike" cap="none">
                <a:solidFill>
                  <a:srgbClr val="4D94B7"/>
                </a:solidFill>
                <a:latin typeface="Helvetica Neue" panose="020B0604020202020204" charset="0"/>
                <a:ea typeface="Helvetica Neue"/>
                <a:cs typeface="Helvetica Neue"/>
                <a:sym typeface="Helvetica Neue"/>
              </a:rPr>
              <a:t>Riassumendo: </a:t>
            </a:r>
            <a:endParaRPr lang="it-IT" sz="1400" b="0" i="0" u="none" strike="noStrike" cap="none">
              <a:solidFill>
                <a:srgbClr val="000000"/>
              </a:solidFill>
              <a:latin typeface="Helvetica Neue" panose="020B0604020202020204" charset="0"/>
              <a:ea typeface="Helvetica Neue"/>
              <a:cs typeface="Helvetica Neue"/>
              <a:sym typeface="Helvetica Neue"/>
            </a:endParaRPr>
          </a:p>
        </p:txBody>
      </p:sp>
      <p:sp>
        <p:nvSpPr>
          <p:cNvPr id="3" name="Google Shape;569;p12">
            <a:extLst>
              <a:ext uri="{FF2B5EF4-FFF2-40B4-BE49-F238E27FC236}">
                <a16:creationId xmlns:a16="http://schemas.microsoft.com/office/drawing/2014/main" id="{197ACFE4-3C42-63B7-481B-B61B8C9A4A6C}"/>
              </a:ext>
            </a:extLst>
          </p:cNvPr>
          <p:cNvSpPr txBox="1"/>
          <p:nvPr/>
        </p:nvSpPr>
        <p:spPr>
          <a:xfrm>
            <a:off x="1296000" y="2304000"/>
            <a:ext cx="7032600" cy="5232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800"/>
              <a:buFont typeface="Arial"/>
              <a:buNone/>
            </a:pPr>
            <a:r>
              <a:rPr lang="it-IT" sz="2800" b="1" i="0" u="none" strike="noStrike" cap="none">
                <a:solidFill>
                  <a:srgbClr val="AED633"/>
                </a:solidFill>
                <a:latin typeface="Helvetica Neue" panose="020B0604020202020204" charset="0"/>
                <a:ea typeface="Helvetica Neue"/>
                <a:cs typeface="Helvetica Neue"/>
                <a:sym typeface="Helvetica Neue"/>
              </a:rPr>
              <a:t>Ben fatto! Ora sai di più su:</a:t>
            </a:r>
          </a:p>
        </p:txBody>
      </p:sp>
      <p:pic>
        <p:nvPicPr>
          <p:cNvPr id="4" name="Google Shape;570;p12">
            <a:extLst>
              <a:ext uri="{FF2B5EF4-FFF2-40B4-BE49-F238E27FC236}">
                <a16:creationId xmlns:a16="http://schemas.microsoft.com/office/drawing/2014/main" id="{A9783BCB-036D-E869-4950-C5DBEE7ECB87}"/>
              </a:ext>
            </a:extLst>
          </p:cNvPr>
          <p:cNvPicPr preferRelativeResize="0"/>
          <p:nvPr/>
        </p:nvPicPr>
        <p:blipFill rotWithShape="1">
          <a:blip r:embed="rId3">
            <a:alphaModFix/>
          </a:blip>
          <a:srcRect/>
          <a:stretch/>
        </p:blipFill>
        <p:spPr>
          <a:xfrm>
            <a:off x="10972800" y="3372231"/>
            <a:ext cx="5601396" cy="5601396"/>
          </a:xfrm>
          <a:prstGeom prst="rect">
            <a:avLst/>
          </a:prstGeom>
          <a:noFill/>
          <a:ln>
            <a:noFill/>
          </a:ln>
        </p:spPr>
      </p:pic>
      <p:sp>
        <p:nvSpPr>
          <p:cNvPr id="5" name="Google Shape;98;p4">
            <a:extLst>
              <a:ext uri="{FF2B5EF4-FFF2-40B4-BE49-F238E27FC236}">
                <a16:creationId xmlns:a16="http://schemas.microsoft.com/office/drawing/2014/main" id="{450C6547-8FFB-8D43-D547-AD2E9C2BE627}"/>
              </a:ext>
            </a:extLst>
          </p:cNvPr>
          <p:cNvSpPr txBox="1"/>
          <p:nvPr/>
        </p:nvSpPr>
        <p:spPr>
          <a:xfrm>
            <a:off x="1296000" y="3384000"/>
            <a:ext cx="9576000" cy="1954341"/>
          </a:xfrm>
          <a:prstGeom prst="rect">
            <a:avLst/>
          </a:prstGeom>
          <a:noFill/>
          <a:ln>
            <a:noFill/>
          </a:ln>
        </p:spPr>
        <p:txBody>
          <a:bodyPr spcFirstLastPara="1" wrap="square" lIns="91425" tIns="45700" rIns="91425" bIns="45700" anchor="t" anchorCtr="0">
            <a:spAutoFit/>
          </a:bodyPr>
          <a:lstStyle/>
          <a:p>
            <a:pPr marL="628650" indent="-628650">
              <a:spcAft>
                <a:spcPts val="1000"/>
              </a:spcAft>
              <a:buClr>
                <a:srgbClr val="000000"/>
              </a:buClr>
              <a:buSzPct val="100000"/>
              <a:buBlip>
                <a:blip r:embed="rId4"/>
              </a:buBlip>
            </a:pPr>
            <a:r>
              <a:rPr lang="it-IT" sz="2400">
                <a:latin typeface="Helvetica Neue" panose="020B0604020202020204" charset="0"/>
                <a:ea typeface="Microsoft Sans Serif" panose="020B0604020202020204" pitchFamily="34" charset="0"/>
                <a:cs typeface="Microsoft Sans Serif" panose="020B0604020202020204" pitchFamily="34" charset="0"/>
              </a:rPr>
              <a:t>Imprenditorialità e trasformazione digitale</a:t>
            </a:r>
          </a:p>
          <a:p>
            <a:pPr marL="628650" indent="-628650">
              <a:spcAft>
                <a:spcPts val="1000"/>
              </a:spcAft>
              <a:buClr>
                <a:srgbClr val="000000"/>
              </a:buClr>
              <a:buSzPct val="100000"/>
              <a:buBlip>
                <a:blip r:embed="rId4"/>
              </a:buBlip>
            </a:pPr>
            <a:r>
              <a:rPr lang="it-IT" sz="2400">
                <a:latin typeface="Helvetica Neue" panose="020B0604020202020204" charset="0"/>
                <a:ea typeface="Microsoft Sans Serif" panose="020B0604020202020204" pitchFamily="34" charset="0"/>
                <a:cs typeface="Microsoft Sans Serif" panose="020B0604020202020204" pitchFamily="34" charset="0"/>
              </a:rPr>
              <a:t>Come promuovere una cultura intraprendente e la sponsorizzazione</a:t>
            </a:r>
          </a:p>
          <a:p>
            <a:pPr marL="628650" indent="-628650">
              <a:spcAft>
                <a:spcPts val="1000"/>
              </a:spcAft>
              <a:buClr>
                <a:srgbClr val="000000"/>
              </a:buClr>
              <a:buSzPct val="100000"/>
              <a:buBlip>
                <a:blip r:embed="rId4"/>
              </a:buBlip>
            </a:pPr>
            <a:r>
              <a:rPr lang="it-IT" sz="2400">
                <a:latin typeface="Helvetica Neue" panose="020B0604020202020204" charset="0"/>
                <a:ea typeface="Microsoft Sans Serif" panose="020B0604020202020204" pitchFamily="34" charset="0"/>
                <a:cs typeface="Microsoft Sans Serif" panose="020B0604020202020204" pitchFamily="34" charset="0"/>
              </a:rPr>
              <a:t>Le caratteristiche di un intrapreneur e come avere successo</a:t>
            </a:r>
          </a:p>
        </p:txBody>
      </p:sp>
    </p:spTree>
    <p:extLst>
      <p:ext uri="{BB962C8B-B14F-4D97-AF65-F5344CB8AC3E}">
        <p14:creationId xmlns:p14="http://schemas.microsoft.com/office/powerpoint/2010/main" val="14519248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82"/>
        <p:cNvGrpSpPr/>
        <p:nvPr/>
      </p:nvGrpSpPr>
      <p:grpSpPr>
        <a:xfrm>
          <a:off x="0" y="0"/>
          <a:ext cx="0" cy="0"/>
          <a:chOff x="0" y="0"/>
          <a:chExt cx="0" cy="0"/>
        </a:xfrm>
      </p:grpSpPr>
      <p:sp>
        <p:nvSpPr>
          <p:cNvPr id="583" name="Google Shape;583;p43"/>
          <p:cNvSpPr txBox="1"/>
          <p:nvPr/>
        </p:nvSpPr>
        <p:spPr>
          <a:xfrm>
            <a:off x="1296000" y="1548000"/>
            <a:ext cx="8571931" cy="83095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en-US" sz="4800" b="1" i="0" u="none" strike="noStrike" cap="none" dirty="0">
                <a:solidFill>
                  <a:srgbClr val="4D94B7"/>
                </a:solidFill>
                <a:latin typeface="Helvetica Neue" panose="020B0604020202020204" charset="0"/>
                <a:ea typeface="Helvetica Neue"/>
                <a:cs typeface="Helvetica Neue"/>
                <a:sym typeface="Helvetica Neue"/>
              </a:rPr>
              <a:t>Bibliografia</a:t>
            </a:r>
            <a:endParaRPr lang="en-US" sz="1400" b="0" i="0" u="none" strike="noStrike" cap="none" dirty="0">
              <a:solidFill>
                <a:srgbClr val="000000"/>
              </a:solidFill>
              <a:latin typeface="Helvetica Neue" panose="020B0604020202020204" charset="0"/>
              <a:ea typeface="Helvetica Neue"/>
              <a:cs typeface="Helvetica Neue"/>
              <a:sym typeface="Helvetica Neue"/>
            </a:endParaRPr>
          </a:p>
        </p:txBody>
      </p:sp>
      <p:sp>
        <p:nvSpPr>
          <p:cNvPr id="584" name="Google Shape;584;p43"/>
          <p:cNvSpPr/>
          <p:nvPr/>
        </p:nvSpPr>
        <p:spPr>
          <a:xfrm>
            <a:off x="1296000" y="3384000"/>
            <a:ext cx="15840000" cy="4585830"/>
          </a:xfrm>
          <a:prstGeom prst="rect">
            <a:avLst/>
          </a:prstGeom>
          <a:noFill/>
          <a:ln>
            <a:noFill/>
          </a:ln>
        </p:spPr>
        <p:txBody>
          <a:bodyPr spcFirstLastPara="1" wrap="square" lIns="91425" tIns="45700" rIns="91425" bIns="45700" anchor="t" anchorCtr="0">
            <a:spAutoFit/>
          </a:bodyPr>
          <a:lstStyle/>
          <a:p>
            <a:pPr marL="534988" marR="0" lvl="0" indent="-534988" algn="l" rtl="0">
              <a:lnSpc>
                <a:spcPct val="100000"/>
              </a:lnSpc>
              <a:spcAft>
                <a:spcPts val="2400"/>
              </a:spcAft>
              <a:buClr>
                <a:srgbClr val="4D94B7"/>
              </a:buClr>
              <a:buSzPct val="105000"/>
              <a:buFont typeface="+mj-lt"/>
              <a:buAutoNum type="arabicParenBoth"/>
            </a:pPr>
            <a:r>
              <a:rPr lang="en-US" sz="2400" b="0" i="0" u="none" strike="noStrike" cap="none" dirty="0">
                <a:solidFill>
                  <a:srgbClr val="000000"/>
                </a:solidFill>
                <a:latin typeface="Helvetica Neue" panose="020B0604020202020204" charset="0"/>
                <a:ea typeface="Helvetica Neue"/>
                <a:cs typeface="Helvetica Neue"/>
                <a:sym typeface="Helvetica Neue"/>
                <a:hlinkClick r:id="rId3"/>
              </a:rPr>
              <a:t>https://www.elmhurst.edu/blog/what-is-intrapreneurship/#:~:text=Intrapreneurship%20is%20simply%20entrepreneurship%20in,facilitators%20and%20barriers%20to%20intrapreneurship</a:t>
            </a:r>
            <a:endParaRPr lang="en-US" sz="2400" b="0" i="0" u="none" strike="noStrike" cap="none" dirty="0">
              <a:solidFill>
                <a:srgbClr val="000000"/>
              </a:solidFill>
              <a:latin typeface="Helvetica Neue" panose="020B0604020202020204" charset="0"/>
              <a:ea typeface="Helvetica Neue"/>
              <a:cs typeface="Helvetica Neue"/>
              <a:sym typeface="Helvetica Neue"/>
            </a:endParaRPr>
          </a:p>
          <a:p>
            <a:pPr marL="534988" marR="0" lvl="0" indent="-534988" algn="l" rtl="0">
              <a:lnSpc>
                <a:spcPct val="100000"/>
              </a:lnSpc>
              <a:spcAft>
                <a:spcPts val="2400"/>
              </a:spcAft>
              <a:buClr>
                <a:srgbClr val="4D94B7"/>
              </a:buClr>
              <a:buSzPct val="105000"/>
              <a:buFont typeface="+mj-lt"/>
              <a:buAutoNum type="arabicParenBoth"/>
            </a:pPr>
            <a:r>
              <a:rPr lang="en-US" sz="2400" b="0" i="0" u="none" strike="noStrike" cap="none" dirty="0">
                <a:solidFill>
                  <a:srgbClr val="000000"/>
                </a:solidFill>
                <a:latin typeface="Helvetica Neue" panose="020B0604020202020204" charset="0"/>
                <a:ea typeface="Helvetica Neue"/>
                <a:cs typeface="Helvetica Neue"/>
                <a:sym typeface="Helvetica Neue"/>
                <a:hlinkClick r:id="rId4"/>
              </a:rPr>
              <a:t>https://link.springer.com/chapter/10.1007/978-3-030-53914-6_12</a:t>
            </a:r>
            <a:endParaRPr lang="en-US" sz="2400" b="0" i="0" u="none" strike="noStrike" cap="none" dirty="0">
              <a:solidFill>
                <a:srgbClr val="000000"/>
              </a:solidFill>
              <a:latin typeface="Helvetica Neue" panose="020B0604020202020204" charset="0"/>
              <a:ea typeface="Helvetica Neue"/>
              <a:cs typeface="Helvetica Neue"/>
              <a:sym typeface="Helvetica Neue"/>
            </a:endParaRPr>
          </a:p>
          <a:p>
            <a:pPr marL="534988" marR="0" lvl="0" indent="-534988" algn="l" rtl="0">
              <a:lnSpc>
                <a:spcPct val="100000"/>
              </a:lnSpc>
              <a:spcAft>
                <a:spcPts val="2400"/>
              </a:spcAft>
              <a:buClr>
                <a:srgbClr val="4D94B7"/>
              </a:buClr>
              <a:buSzPct val="105000"/>
              <a:buFont typeface="+mj-lt"/>
              <a:buAutoNum type="arabicParenBoth"/>
            </a:pPr>
            <a:r>
              <a:rPr lang="en-US" sz="2400" b="0" i="0" u="none" strike="noStrike" cap="none" dirty="0">
                <a:solidFill>
                  <a:srgbClr val="000000"/>
                </a:solidFill>
                <a:latin typeface="Helvetica Neue" panose="020B0604020202020204" charset="0"/>
                <a:ea typeface="Helvetica Neue"/>
                <a:cs typeface="Helvetica Neue"/>
                <a:sym typeface="Helvetica Neue"/>
                <a:hlinkClick r:id="rId5"/>
              </a:rPr>
              <a:t>https://integrative-innovation.net/?p=1698</a:t>
            </a:r>
            <a:endParaRPr lang="en-US" sz="2400" b="0" i="0" u="none" strike="noStrike" cap="none" dirty="0">
              <a:solidFill>
                <a:srgbClr val="000000"/>
              </a:solidFill>
              <a:latin typeface="Helvetica Neue" panose="020B0604020202020204" charset="0"/>
              <a:ea typeface="Helvetica Neue"/>
              <a:cs typeface="Helvetica Neue"/>
              <a:sym typeface="Helvetica Neue"/>
            </a:endParaRPr>
          </a:p>
          <a:p>
            <a:pPr marL="534988" marR="0" lvl="0" indent="-534988" algn="l" rtl="0">
              <a:lnSpc>
                <a:spcPct val="100000"/>
              </a:lnSpc>
              <a:spcAft>
                <a:spcPts val="2400"/>
              </a:spcAft>
              <a:buClr>
                <a:srgbClr val="4D94B7"/>
              </a:buClr>
              <a:buSzPct val="105000"/>
              <a:buFont typeface="+mj-lt"/>
              <a:buAutoNum type="arabicParenBoth"/>
            </a:pPr>
            <a:r>
              <a:rPr lang="en-US" sz="2400" b="0" i="0" u="none" strike="noStrike" cap="none" dirty="0">
                <a:solidFill>
                  <a:srgbClr val="000000"/>
                </a:solidFill>
                <a:latin typeface="Helvetica Neue" panose="020B0604020202020204" charset="0"/>
                <a:ea typeface="Helvetica Neue"/>
                <a:cs typeface="Helvetica Neue"/>
                <a:sym typeface="Helvetica Neue"/>
                <a:hlinkClick r:id="rId6"/>
              </a:rPr>
              <a:t>https://www.peoplematters.in/article/entrepreneurship-start-ups/how-to-create-an-intrapreneurial-culture-19155</a:t>
            </a:r>
            <a:endParaRPr lang="en-US" sz="2400" dirty="0">
              <a:solidFill>
                <a:srgbClr val="000000"/>
              </a:solidFill>
              <a:latin typeface="Helvetica Neue" panose="020B0604020202020204" charset="0"/>
              <a:ea typeface="Helvetica Neue"/>
              <a:cs typeface="Helvetica Neue"/>
              <a:sym typeface="Helvetica Neue"/>
            </a:endParaRPr>
          </a:p>
          <a:p>
            <a:pPr marL="534988" marR="0" lvl="0" indent="-534988" algn="l" rtl="0">
              <a:lnSpc>
                <a:spcPct val="100000"/>
              </a:lnSpc>
              <a:spcAft>
                <a:spcPts val="2400"/>
              </a:spcAft>
              <a:buClr>
                <a:srgbClr val="4D94B7"/>
              </a:buClr>
              <a:buSzPct val="105000"/>
              <a:buFont typeface="+mj-lt"/>
              <a:buAutoNum type="arabicParenBoth"/>
            </a:pPr>
            <a:r>
              <a:rPr lang="en-US" sz="2400" dirty="0">
                <a:latin typeface="Helvetica Neue" panose="020B0604020202020204" charset="0"/>
                <a:ea typeface="Microsoft Sans Serif" panose="020B0604020202020204" pitchFamily="34" charset="0"/>
                <a:cs typeface="Microsoft Sans Serif" panose="020B0604020202020204" pitchFamily="34" charset="0"/>
              </a:rPr>
              <a:t>Wolcott R.C. and Michael Lippitz J. (2007) </a:t>
            </a:r>
            <a:r>
              <a:rPr lang="en-US" sz="2400" b="0" i="0" u="none" strike="noStrike" cap="none" dirty="0">
                <a:solidFill>
                  <a:srgbClr val="000000"/>
                </a:solidFill>
                <a:latin typeface="Helvetica Neue" panose="020B0604020202020204" charset="0"/>
                <a:ea typeface="Helvetica Neue"/>
                <a:cs typeface="Helvetica Neue"/>
                <a:sym typeface="Helvetica Neue"/>
                <a:hlinkClick r:id="rId7"/>
              </a:rPr>
              <a:t>https://www.researchgate.net/publication/265659626_The_Four_Models_of_Corporate_Entrepreneurship</a:t>
            </a:r>
            <a:endParaRPr lang="en-US" sz="2400" b="0" i="0" u="none" strike="noStrike" cap="none" dirty="0">
              <a:solidFill>
                <a:srgbClr val="000000"/>
              </a:solidFill>
              <a:latin typeface="Helvetica Neue" panose="020B0604020202020204" charset="0"/>
              <a:ea typeface="Helvetica Neue"/>
              <a:cs typeface="Helvetica Neue"/>
              <a:sym typeface="Helvetica Neue"/>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02A30407-F476-8E1F-DB07-7E4DAA7CEBA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901586" y="2458739"/>
            <a:ext cx="6484828" cy="3042465"/>
          </a:xfrm>
          <a:prstGeom prst="rect">
            <a:avLst/>
          </a:prstGeom>
        </p:spPr>
      </p:pic>
      <p:sp>
        <p:nvSpPr>
          <p:cNvPr id="3" name="CuadroTexto 2">
            <a:extLst>
              <a:ext uri="{FF2B5EF4-FFF2-40B4-BE49-F238E27FC236}">
                <a16:creationId xmlns:a16="http://schemas.microsoft.com/office/drawing/2014/main" id="{58D0937A-837C-D506-AC51-4F65FDAEBA4C}"/>
              </a:ext>
            </a:extLst>
          </p:cNvPr>
          <p:cNvSpPr txBox="1"/>
          <p:nvPr/>
        </p:nvSpPr>
        <p:spPr>
          <a:xfrm>
            <a:off x="4572000" y="6724601"/>
            <a:ext cx="9144000" cy="1200329"/>
          </a:xfrm>
          <a:prstGeom prst="rect">
            <a:avLst/>
          </a:prstGeom>
          <a:noFill/>
        </p:spPr>
        <p:txBody>
          <a:bodyPr wrap="square">
            <a:spAutoFit/>
          </a:bodyPr>
          <a:lstStyle/>
          <a:p>
            <a:pPr marL="0" marR="0" lvl="0" indent="0" algn="ctr" defTabSz="914400" rtl="0" eaLnBrk="1" fontAlgn="auto" latinLnBrk="0" hangingPunct="1">
              <a:lnSpc>
                <a:spcPct val="100000"/>
              </a:lnSpc>
              <a:spcBef>
                <a:spcPts val="5"/>
              </a:spcBef>
              <a:spcAft>
                <a:spcPts val="0"/>
              </a:spcAft>
              <a:buClrTx/>
              <a:buSzTx/>
              <a:buFontTx/>
              <a:buNone/>
              <a:tabLst>
                <a:tab pos="1205230" algn="l"/>
                <a:tab pos="1926589" algn="l"/>
                <a:tab pos="2915920" algn="l"/>
                <a:tab pos="3444875" algn="l"/>
                <a:tab pos="4383405" algn="l"/>
                <a:tab pos="6796405" algn="l"/>
              </a:tabLst>
              <a:defRPr/>
            </a:pPr>
            <a:r>
              <a:rPr lang="en-US" sz="7200" b="1" spc="-114"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Grazie!</a:t>
            </a:r>
            <a:endParaRPr kumimoji="0" lang="en-US" sz="7200" b="1" i="0" u="none" strike="noStrike" kern="1200" cap="none" spc="0" normalizeH="0" baseline="0" dirty="0">
              <a:ln>
                <a:noFill/>
              </a:ln>
              <a:solidFill>
                <a:srgbClr val="4D94B7"/>
              </a:solidFill>
              <a:effectLst/>
              <a:uLnTx/>
              <a:uFillTx/>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4" name="CuadroTexto 3">
            <a:extLst>
              <a:ext uri="{FF2B5EF4-FFF2-40B4-BE49-F238E27FC236}">
                <a16:creationId xmlns:a16="http://schemas.microsoft.com/office/drawing/2014/main" id="{58819152-3D01-B1E1-F64F-05AE8538B6E2}"/>
              </a:ext>
            </a:extLst>
          </p:cNvPr>
          <p:cNvSpPr txBox="1"/>
          <p:nvPr/>
        </p:nvSpPr>
        <p:spPr>
          <a:xfrm>
            <a:off x="7812000" y="5652000"/>
            <a:ext cx="2628000" cy="461665"/>
          </a:xfrm>
          <a:prstGeom prst="rect">
            <a:avLst/>
          </a:prstGeom>
          <a:noFill/>
        </p:spPr>
        <p:txBody>
          <a:bodyPr wrap="square">
            <a:spAutoFit/>
          </a:bodyPr>
          <a:lstStyle/>
          <a:p>
            <a:pPr algn="ctr"/>
            <a:r>
              <a:rPr lang="en-US" sz="2400" b="1" i="0" u="none" strike="noStrike" dirty="0">
                <a:solidFill>
                  <a:srgbClr val="AED633"/>
                </a:solidFill>
                <a:effectLst/>
                <a:latin typeface="Helvetica Neue" panose="020B0604020202020204" charset="0"/>
                <a:ea typeface="Microsoft Sans Serif" panose="020B0604020202020204" pitchFamily="34" charset="0"/>
                <a:cs typeface="Microsoft Sans Serif" panose="020B0604020202020204" pitchFamily="34" charset="0"/>
              </a:rPr>
              <a:t>genieproject.eu</a:t>
            </a:r>
            <a:endParaRPr lang="en-US" sz="24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37014759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CuadroTexto 18">
            <a:extLst>
              <a:ext uri="{FF2B5EF4-FFF2-40B4-BE49-F238E27FC236}">
                <a16:creationId xmlns:a16="http://schemas.microsoft.com/office/drawing/2014/main" id="{80EC0AD8-79AB-21FC-63EB-DE522E1DEFE4}"/>
              </a:ext>
            </a:extLst>
          </p:cNvPr>
          <p:cNvSpPr txBox="1"/>
          <p:nvPr/>
        </p:nvSpPr>
        <p:spPr>
          <a:xfrm>
            <a:off x="1296000" y="1548000"/>
            <a:ext cx="3361031" cy="830997"/>
          </a:xfrm>
          <a:prstGeom prst="rect">
            <a:avLst/>
          </a:prstGeom>
          <a:noFill/>
        </p:spPr>
        <p:txBody>
          <a:bodyPr wrap="square" rtlCol="0">
            <a:spAutoFit/>
          </a:bodyPr>
          <a:lstStyle/>
          <a:p>
            <a:r>
              <a:rPr lang="ig-NG" sz="4800" b="1">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Obiettivi </a:t>
            </a:r>
            <a:endParaRPr lang="ig-NG" sz="4800" b="1">
              <a:solidFill>
                <a:srgbClr val="AED633"/>
              </a:solidFill>
              <a:latin typeface="Helvetica Neue" panose="020B0604020202020204" charset="0"/>
              <a:ea typeface="Microsoft Sans Serif" panose="020B0604020202020204" pitchFamily="34" charset="0"/>
              <a:cs typeface="Microsoft Sans Serif" panose="020B0604020202020204" pitchFamily="34" charset="0"/>
            </a:endParaRPr>
          </a:p>
        </p:txBody>
      </p:sp>
      <p:pic>
        <p:nvPicPr>
          <p:cNvPr id="7" name="Picture 2">
            <a:extLst>
              <a:ext uri="{FF2B5EF4-FFF2-40B4-BE49-F238E27FC236}">
                <a16:creationId xmlns:a16="http://schemas.microsoft.com/office/drawing/2014/main" id="{262A553A-A556-07D1-AE16-8489F17CB1A2}"/>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439400" y="2740507"/>
            <a:ext cx="6060593" cy="6060593"/>
          </a:xfrm>
          <a:prstGeom prst="rect">
            <a:avLst/>
          </a:prstGeom>
          <a:noFill/>
          <a:extLst>
            <a:ext uri="{909E8E84-426E-40DD-AFC4-6F175D3DCCD1}">
              <a14:hiddenFill xmlns:a14="http://schemas.microsoft.com/office/drawing/2010/main">
                <a:solidFill>
                  <a:srgbClr val="FFFFFF"/>
                </a:solidFill>
              </a14:hiddenFill>
            </a:ext>
          </a:extLst>
        </p:spPr>
      </p:pic>
      <p:sp>
        <p:nvSpPr>
          <p:cNvPr id="2" name="Google Shape;98;p4">
            <a:extLst>
              <a:ext uri="{FF2B5EF4-FFF2-40B4-BE49-F238E27FC236}">
                <a16:creationId xmlns:a16="http://schemas.microsoft.com/office/drawing/2014/main" id="{2C6E6B16-550B-1219-97DC-3D8BF1E3C3FD}"/>
              </a:ext>
            </a:extLst>
          </p:cNvPr>
          <p:cNvSpPr txBox="1"/>
          <p:nvPr/>
        </p:nvSpPr>
        <p:spPr>
          <a:xfrm>
            <a:off x="1296000" y="4103998"/>
            <a:ext cx="9576000" cy="4860000"/>
          </a:xfrm>
          <a:prstGeom prst="rect">
            <a:avLst/>
          </a:prstGeom>
          <a:noFill/>
          <a:ln>
            <a:noFill/>
          </a:ln>
        </p:spPr>
        <p:txBody>
          <a:bodyPr spcFirstLastPara="1" wrap="square" lIns="91425" tIns="45700" rIns="91425" bIns="45700" anchor="t" anchorCtr="0">
            <a:noAutofit/>
          </a:bodyPr>
          <a:lstStyle/>
          <a:p>
            <a:pPr marL="542925" lvl="0" indent="-542925">
              <a:spcAft>
                <a:spcPts val="1800"/>
              </a:spcAft>
              <a:buSzPct val="100000"/>
              <a:buBlip>
                <a:blip r:embed="rId4"/>
              </a:buBlip>
            </a:pPr>
            <a:r>
              <a:rPr lang="ig-NG" sz="2400">
                <a:latin typeface="Helvetica Neue" panose="020B0604020202020204" charset="0"/>
                <a:ea typeface="Calibri" panose="020F0502020204030204" pitchFamily="34" charset="0"/>
                <a:cs typeface="Times New Roman" panose="02020603050405020304" pitchFamily="18" charset="0"/>
              </a:rPr>
              <a:t>Scoprire l'intrapreneurship digitale e come funziona</a:t>
            </a:r>
          </a:p>
          <a:p>
            <a:pPr marL="542925" lvl="0" indent="-542925">
              <a:spcAft>
                <a:spcPts val="1800"/>
              </a:spcAft>
              <a:buSzPct val="100000"/>
              <a:buBlip>
                <a:blip r:embed="rId4"/>
              </a:buBlip>
            </a:pPr>
            <a:r>
              <a:rPr lang="ig-NG" sz="2400">
                <a:latin typeface="Helvetica Neue" panose="020B0604020202020204" charset="0"/>
                <a:ea typeface="Calibri" panose="020F0502020204030204" pitchFamily="34" charset="0"/>
                <a:cs typeface="Times New Roman" panose="02020603050405020304" pitchFamily="18" charset="0"/>
              </a:rPr>
              <a:t>Sapere come promuovere l'intrapreneurship nella tua azienda </a:t>
            </a:r>
          </a:p>
          <a:p>
            <a:pPr marL="542925" lvl="0" indent="-542925">
              <a:spcAft>
                <a:spcPts val="1800"/>
              </a:spcAft>
              <a:buSzPct val="100000"/>
              <a:buBlip>
                <a:blip r:embed="rId4"/>
              </a:buBlip>
            </a:pPr>
            <a:r>
              <a:rPr lang="ig-NG" sz="2400">
                <a:latin typeface="Helvetica Neue" panose="020B0604020202020204" charset="0"/>
                <a:ea typeface="Calibri" panose="020F0502020204030204" pitchFamily="34" charset="0"/>
                <a:cs typeface="Times New Roman" panose="02020603050405020304" pitchFamily="18" charset="0"/>
              </a:rPr>
              <a:t>Scoprire come essere un intrapreneur di successo</a:t>
            </a:r>
            <a:endParaRPr lang="ig-NG" sz="2400">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3" name="Google Shape;104;p4">
            <a:extLst>
              <a:ext uri="{FF2B5EF4-FFF2-40B4-BE49-F238E27FC236}">
                <a16:creationId xmlns:a16="http://schemas.microsoft.com/office/drawing/2014/main" id="{C409171D-46F8-D4AE-78DB-6CBB31ADA7A5}"/>
              </a:ext>
            </a:extLst>
          </p:cNvPr>
          <p:cNvSpPr txBox="1"/>
          <p:nvPr/>
        </p:nvSpPr>
        <p:spPr>
          <a:xfrm>
            <a:off x="1296000" y="3384000"/>
            <a:ext cx="9144000" cy="46166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400"/>
              <a:buFont typeface="Arial"/>
              <a:buNone/>
            </a:pPr>
            <a:r>
              <a:rPr lang="ig-NG" sz="2400" b="1" i="0" u="none" strike="noStrike" cap="none">
                <a:solidFill>
                  <a:srgbClr val="AED633"/>
                </a:solidFill>
                <a:latin typeface="Helvetica Neue"/>
                <a:ea typeface="Helvetica Neue"/>
                <a:cs typeface="Helvetica Neue"/>
                <a:sym typeface="Helvetica Neue"/>
              </a:rPr>
              <a:t>Alla fine di questo modulo sarai in grado di:</a:t>
            </a:r>
          </a:p>
        </p:txBody>
      </p:sp>
    </p:spTree>
    <p:extLst>
      <p:ext uri="{BB962C8B-B14F-4D97-AF65-F5344CB8AC3E}">
        <p14:creationId xmlns:p14="http://schemas.microsoft.com/office/powerpoint/2010/main" val="3248178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6CE9C880-7A4A-94B2-756C-952EB7F9F820}"/>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2344400" y="4921071"/>
            <a:ext cx="3907362" cy="3907362"/>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id="{059C829C-41D6-1410-D4AD-4579EC19C654}"/>
              </a:ext>
            </a:extLst>
          </p:cNvPr>
          <p:cNvSpPr txBox="1"/>
          <p:nvPr/>
        </p:nvSpPr>
        <p:spPr>
          <a:xfrm>
            <a:off x="3429000" y="3686340"/>
            <a:ext cx="10515600" cy="1569660"/>
          </a:xfrm>
          <a:prstGeom prst="rect">
            <a:avLst/>
          </a:prstGeom>
          <a:noFill/>
        </p:spPr>
        <p:txBody>
          <a:bodyPr wrap="square">
            <a:spAutoFit/>
          </a:bodyPr>
          <a:lstStyle/>
          <a:p>
            <a:pPr marL="0" marR="0" lvl="0" indent="0" algn="ctr" defTabSz="914400" rtl="0" eaLnBrk="1" fontAlgn="auto" latinLnBrk="0" hangingPunct="1">
              <a:lnSpc>
                <a:spcPct val="100000"/>
              </a:lnSpc>
              <a:spcAft>
                <a:spcPts val="0"/>
              </a:spcAft>
              <a:buClrTx/>
              <a:buSzTx/>
              <a:buFontTx/>
              <a:buNone/>
              <a:tabLst>
                <a:tab pos="1205230" algn="l"/>
                <a:tab pos="1926589" algn="l"/>
                <a:tab pos="2915920" algn="l"/>
                <a:tab pos="3444875" algn="l"/>
                <a:tab pos="4383405" algn="l"/>
                <a:tab pos="6796405" algn="l"/>
              </a:tabLst>
              <a:defRPr/>
            </a:pPr>
            <a:r>
              <a:rPr lang="it-IT" sz="4800" b="1" spc="-114">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Introduzione. </a:t>
            </a:r>
          </a:p>
          <a:p>
            <a:pPr marL="0" marR="0" lvl="0" indent="0" algn="ctr" defTabSz="914400" rtl="0" eaLnBrk="1" fontAlgn="auto" latinLnBrk="0" hangingPunct="1">
              <a:lnSpc>
                <a:spcPct val="100000"/>
              </a:lnSpc>
              <a:spcAft>
                <a:spcPts val="0"/>
              </a:spcAft>
              <a:buClrTx/>
              <a:buSzTx/>
              <a:buFontTx/>
              <a:buNone/>
              <a:tabLst>
                <a:tab pos="1205230" algn="l"/>
                <a:tab pos="1926589" algn="l"/>
                <a:tab pos="2915920" algn="l"/>
                <a:tab pos="3444875" algn="l"/>
                <a:tab pos="4383405" algn="l"/>
                <a:tab pos="6796405" algn="l"/>
              </a:tabLst>
              <a:defRPr/>
            </a:pPr>
            <a:r>
              <a:rPr lang="it-IT" sz="4800" b="1" spc="-114">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Cos’è l’intrapreneurship digitale?</a:t>
            </a:r>
          </a:p>
        </p:txBody>
      </p:sp>
      <p:sp>
        <p:nvSpPr>
          <p:cNvPr id="5" name="CuadroTexto 4">
            <a:extLst>
              <a:ext uri="{FF2B5EF4-FFF2-40B4-BE49-F238E27FC236}">
                <a16:creationId xmlns:a16="http://schemas.microsoft.com/office/drawing/2014/main" id="{291827B4-A53A-98D3-C6A6-037B32739B31}"/>
              </a:ext>
            </a:extLst>
          </p:cNvPr>
          <p:cNvSpPr txBox="1"/>
          <p:nvPr/>
        </p:nvSpPr>
        <p:spPr>
          <a:xfrm>
            <a:off x="1296000" y="2592000"/>
            <a:ext cx="15732000" cy="1015663"/>
          </a:xfrm>
          <a:prstGeom prst="rect">
            <a:avLst/>
          </a:prstGeom>
          <a:noFill/>
        </p:spPr>
        <p:txBody>
          <a:bodyPr wrap="square">
            <a:spAutoFit/>
          </a:bodyPr>
          <a:lstStyle/>
          <a:p>
            <a:pPr marL="0" marR="0" lvl="0" indent="0" algn="ctr" defTabSz="914400" rtl="0" eaLnBrk="1" fontAlgn="auto" latinLnBrk="0" hangingPunct="1">
              <a:lnSpc>
                <a:spcPct val="100000"/>
              </a:lnSpc>
              <a:spcBef>
                <a:spcPts val="5"/>
              </a:spcBef>
              <a:spcAft>
                <a:spcPts val="0"/>
              </a:spcAft>
              <a:buClrTx/>
              <a:buSzTx/>
              <a:buFontTx/>
              <a:buNone/>
              <a:tabLst>
                <a:tab pos="1205230" algn="l"/>
                <a:tab pos="1926589" algn="l"/>
                <a:tab pos="2915920" algn="l"/>
                <a:tab pos="3444875" algn="l"/>
                <a:tab pos="4383405" algn="l"/>
                <a:tab pos="6796405" algn="l"/>
              </a:tabLst>
              <a:defRPr/>
            </a:pPr>
            <a:r>
              <a:rPr lang="it-IT" sz="6000" b="1" spc="-114">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Unità 1</a:t>
            </a:r>
            <a:endParaRPr kumimoji="0" lang="it-IT" sz="6000" b="1" i="0" u="none" strike="noStrike" kern="1200" cap="none" spc="0" normalizeH="0" baseline="0">
              <a:ln>
                <a:noFill/>
              </a:ln>
              <a:solidFill>
                <a:srgbClr val="AED633"/>
              </a:solidFill>
              <a:effectLst/>
              <a:uLnTx/>
              <a:uFillTx/>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6" name="Google Shape;114;p5">
            <a:extLst>
              <a:ext uri="{FF2B5EF4-FFF2-40B4-BE49-F238E27FC236}">
                <a16:creationId xmlns:a16="http://schemas.microsoft.com/office/drawing/2014/main" id="{97BA29A0-EA86-DD6D-3EDC-78A29AD08907}"/>
              </a:ext>
            </a:extLst>
          </p:cNvPr>
          <p:cNvSpPr txBox="1"/>
          <p:nvPr/>
        </p:nvSpPr>
        <p:spPr>
          <a:xfrm>
            <a:off x="1296000" y="5256000"/>
            <a:ext cx="10980000" cy="3539390"/>
          </a:xfrm>
          <a:prstGeom prst="rect">
            <a:avLst/>
          </a:prstGeom>
          <a:noFill/>
          <a:ln>
            <a:noFill/>
          </a:ln>
        </p:spPr>
        <p:txBody>
          <a:bodyPr spcFirstLastPara="1" wrap="square" lIns="91425" tIns="45700" rIns="91425" bIns="45700" anchor="t" anchorCtr="0">
            <a:spAutoFit/>
          </a:bodyPr>
          <a:lstStyle/>
          <a:p>
            <a:pPr marL="0" marR="0" lvl="0" indent="0" algn="l" rtl="0">
              <a:lnSpc>
                <a:spcPct val="200000"/>
              </a:lnSpc>
              <a:spcBef>
                <a:spcPts val="0"/>
              </a:spcBef>
              <a:spcAft>
                <a:spcPts val="0"/>
              </a:spcAft>
              <a:buClr>
                <a:srgbClr val="000000"/>
              </a:buClr>
              <a:buSzPts val="2800"/>
              <a:buFont typeface="Arial"/>
              <a:buNone/>
            </a:pPr>
            <a:r>
              <a:rPr lang="it-IT" sz="2800" b="1" i="0" u="none" strike="noStrike" cap="none">
                <a:solidFill>
                  <a:srgbClr val="AED633"/>
                </a:solidFill>
                <a:latin typeface="Helvetica Neue" panose="020B0604020202020204" charset="0"/>
                <a:ea typeface="Helvetica Neue"/>
                <a:cs typeface="Helvetica Neue"/>
                <a:sym typeface="Helvetica Neue"/>
              </a:rPr>
              <a:t>1.1 Trasformazione digitale</a:t>
            </a:r>
          </a:p>
          <a:p>
            <a:pPr marL="0" marR="0" lvl="0" indent="0" algn="l" rtl="0">
              <a:lnSpc>
                <a:spcPct val="200000"/>
              </a:lnSpc>
              <a:spcBef>
                <a:spcPts val="0"/>
              </a:spcBef>
              <a:spcAft>
                <a:spcPts val="0"/>
              </a:spcAft>
              <a:buClr>
                <a:srgbClr val="000000"/>
              </a:buClr>
              <a:buSzPts val="2800"/>
              <a:buFont typeface="Arial"/>
              <a:buNone/>
            </a:pPr>
            <a:r>
              <a:rPr lang="it-IT" sz="2800" b="1" i="0" u="none" strike="noStrike" cap="none">
                <a:solidFill>
                  <a:srgbClr val="AED633"/>
                </a:solidFill>
                <a:latin typeface="Helvetica Neue" panose="020B0604020202020204" charset="0"/>
                <a:ea typeface="Helvetica Neue"/>
                <a:cs typeface="Helvetica Neue"/>
                <a:sym typeface="Helvetica Neue"/>
              </a:rPr>
              <a:t>1.2 Definizione di intrapreneurship</a:t>
            </a:r>
          </a:p>
          <a:p>
            <a:pPr marL="0" marR="0" lvl="0" indent="0" algn="l" rtl="0">
              <a:lnSpc>
                <a:spcPct val="200000"/>
              </a:lnSpc>
              <a:spcBef>
                <a:spcPts val="0"/>
              </a:spcBef>
              <a:spcAft>
                <a:spcPts val="0"/>
              </a:spcAft>
              <a:buClr>
                <a:srgbClr val="000000"/>
              </a:buClr>
              <a:buSzPts val="2800"/>
              <a:buFont typeface="Arial"/>
              <a:buNone/>
            </a:pPr>
            <a:r>
              <a:rPr lang="it-IT" sz="2800" b="1" i="0" u="none" strike="noStrike" cap="none">
                <a:solidFill>
                  <a:srgbClr val="AED633"/>
                </a:solidFill>
                <a:latin typeface="Helvetica Neue" panose="020B0604020202020204" charset="0"/>
                <a:ea typeface="Helvetica Neue"/>
                <a:cs typeface="Helvetica Neue"/>
                <a:sym typeface="Helvetica Neue"/>
              </a:rPr>
              <a:t>1.3 L'intrapreneur </a:t>
            </a:r>
          </a:p>
          <a:p>
            <a:pPr marL="0" marR="0" lvl="0" indent="0" algn="l" rtl="0">
              <a:lnSpc>
                <a:spcPct val="200000"/>
              </a:lnSpc>
              <a:spcBef>
                <a:spcPts val="0"/>
              </a:spcBef>
              <a:spcAft>
                <a:spcPts val="0"/>
              </a:spcAft>
              <a:buClr>
                <a:srgbClr val="000000"/>
              </a:buClr>
              <a:buSzPts val="2800"/>
              <a:buFont typeface="Arial"/>
              <a:buNone/>
            </a:pPr>
            <a:r>
              <a:rPr lang="it-IT" sz="2800" b="1" i="0" u="none" strike="noStrike" cap="none">
                <a:solidFill>
                  <a:srgbClr val="AED633"/>
                </a:solidFill>
                <a:latin typeface="Helvetica Neue" panose="020B0604020202020204" charset="0"/>
                <a:ea typeface="Helvetica Neue"/>
                <a:cs typeface="Helvetica Neue"/>
                <a:sym typeface="Helvetica Neue"/>
              </a:rPr>
              <a:t>1.4 Modelli di Intrapreneurship</a:t>
            </a:r>
          </a:p>
        </p:txBody>
      </p:sp>
    </p:spTree>
    <p:extLst>
      <p:ext uri="{BB962C8B-B14F-4D97-AF65-F5344CB8AC3E}">
        <p14:creationId xmlns:p14="http://schemas.microsoft.com/office/powerpoint/2010/main" val="36825688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CuadroTexto 28">
            <a:extLst>
              <a:ext uri="{FF2B5EF4-FFF2-40B4-BE49-F238E27FC236}">
                <a16:creationId xmlns:a16="http://schemas.microsoft.com/office/drawing/2014/main" id="{FB247109-8AE9-1FAD-19A3-AA28333412E6}"/>
              </a:ext>
            </a:extLst>
          </p:cNvPr>
          <p:cNvSpPr txBox="1"/>
          <p:nvPr/>
        </p:nvSpPr>
        <p:spPr>
          <a:xfrm>
            <a:off x="1296000" y="1548000"/>
            <a:ext cx="17525400" cy="830997"/>
          </a:xfrm>
          <a:prstGeom prst="rect">
            <a:avLst/>
          </a:prstGeom>
          <a:noFill/>
        </p:spPr>
        <p:txBody>
          <a:bodyPr wrap="square" rtlCol="0">
            <a:spAutoFit/>
          </a:bodyPr>
          <a:lstStyle/>
          <a:p>
            <a:r>
              <a:rPr lang="it-IT"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1.Introduzione. Cos’è l’</a:t>
            </a:r>
            <a:r>
              <a:rPr lang="it-IT" sz="4800" b="1" dirty="0" err="1">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intrapreneurship</a:t>
            </a:r>
            <a:r>
              <a:rPr lang="it-IT"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 digitale? </a:t>
            </a:r>
          </a:p>
        </p:txBody>
      </p:sp>
      <p:sp>
        <p:nvSpPr>
          <p:cNvPr id="30" name="CuadroTexto 29">
            <a:extLst>
              <a:ext uri="{FF2B5EF4-FFF2-40B4-BE49-F238E27FC236}">
                <a16:creationId xmlns:a16="http://schemas.microsoft.com/office/drawing/2014/main" id="{FF26E299-B4DD-C626-8D87-F4172B3D02C9}"/>
              </a:ext>
            </a:extLst>
          </p:cNvPr>
          <p:cNvSpPr txBox="1"/>
          <p:nvPr/>
        </p:nvSpPr>
        <p:spPr>
          <a:xfrm>
            <a:off x="1296000" y="2304000"/>
            <a:ext cx="5799430" cy="523220"/>
          </a:xfrm>
          <a:prstGeom prst="rect">
            <a:avLst/>
          </a:prstGeom>
          <a:noFill/>
        </p:spPr>
        <p:txBody>
          <a:bodyPr wrap="square" rtlCol="0">
            <a:spAutoFit/>
          </a:bodyPr>
          <a:lstStyle/>
          <a:p>
            <a:r>
              <a:rPr lang="it-IT"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1.1 Trasformazione digitale</a:t>
            </a:r>
          </a:p>
        </p:txBody>
      </p:sp>
      <p:sp>
        <p:nvSpPr>
          <p:cNvPr id="7" name="CasellaDiTesto 6"/>
          <p:cNvSpPr txBox="1"/>
          <p:nvPr/>
        </p:nvSpPr>
        <p:spPr>
          <a:xfrm>
            <a:off x="1295999" y="3384000"/>
            <a:ext cx="15840000" cy="1569660"/>
          </a:xfrm>
          <a:prstGeom prst="rect">
            <a:avLst/>
          </a:prstGeom>
          <a:noFill/>
        </p:spPr>
        <p:txBody>
          <a:bodyPr wrap="square" rtlCol="0">
            <a:spAutoFit/>
          </a:bodyPr>
          <a:lstStyle/>
          <a:p>
            <a:r>
              <a:rPr lang="it-IT" sz="2400" dirty="0">
                <a:latin typeface="Helvetica Neue" panose="020B0604020202020204" charset="0"/>
                <a:ea typeface="Microsoft Sans Serif" panose="020B0604020202020204" pitchFamily="34" charset="0"/>
                <a:cs typeface="Microsoft Sans Serif" panose="020B0604020202020204" pitchFamily="34" charset="0"/>
              </a:rPr>
              <a:t>La trasformazione digitale può essere vista come </a:t>
            </a:r>
            <a:r>
              <a:rPr lang="it-IT" sz="2400" b="1" dirty="0">
                <a:solidFill>
                  <a:srgbClr val="78B17A"/>
                </a:solidFill>
                <a:latin typeface="Helvetica Neue" panose="020B0604020202020204" charset="0"/>
                <a:ea typeface="Microsoft Sans Serif" panose="020B0604020202020204" pitchFamily="34" charset="0"/>
                <a:cs typeface="Microsoft Sans Serif" panose="020B0604020202020204" pitchFamily="34" charset="0"/>
              </a:rPr>
              <a:t>nuovo approccio di business. </a:t>
            </a:r>
            <a:r>
              <a:rPr lang="it-IT" sz="2400" dirty="0">
                <a:latin typeface="Helvetica Neue" panose="020B0604020202020204" charset="0"/>
                <a:ea typeface="Microsoft Sans Serif" panose="020B0604020202020204" pitchFamily="34" charset="0"/>
                <a:cs typeface="Microsoft Sans Serif" panose="020B0604020202020204" pitchFamily="34" charset="0"/>
              </a:rPr>
              <a:t>Oltre alla </a:t>
            </a:r>
            <a:r>
              <a:rPr lang="it-IT" sz="2400" b="1" dirty="0">
                <a:solidFill>
                  <a:srgbClr val="78B17A"/>
                </a:solidFill>
                <a:latin typeface="Helvetica Neue" panose="020B0604020202020204" charset="0"/>
                <a:ea typeface="Microsoft Sans Serif" panose="020B0604020202020204" pitchFamily="34" charset="0"/>
                <a:cs typeface="Microsoft Sans Serif" panose="020B0604020202020204" pitchFamily="34" charset="0"/>
              </a:rPr>
              <a:t>implementazione di nuove tecnologie</a:t>
            </a:r>
            <a:r>
              <a:rPr lang="it-IT" sz="2400" dirty="0">
                <a:latin typeface="Helvetica Neue" panose="020B0604020202020204" charset="0"/>
                <a:ea typeface="Microsoft Sans Serif" panose="020B0604020202020204" pitchFamily="34" charset="0"/>
                <a:cs typeface="Microsoft Sans Serif" panose="020B0604020202020204" pitchFamily="34" charset="0"/>
              </a:rPr>
              <a:t>, questo tipo di trasformazione richiede anche un </a:t>
            </a:r>
            <a:r>
              <a:rPr lang="it-IT" sz="2400" b="1" dirty="0">
                <a:solidFill>
                  <a:srgbClr val="78B17A"/>
                </a:solidFill>
                <a:latin typeface="Helvetica Neue" panose="020B0604020202020204" charset="0"/>
                <a:ea typeface="Microsoft Sans Serif" panose="020B0604020202020204" pitchFamily="34" charset="0"/>
                <a:cs typeface="Microsoft Sans Serif" panose="020B0604020202020204" pitchFamily="34" charset="0"/>
              </a:rPr>
              <a:t>cambiamento nella cultura aziendale.</a:t>
            </a:r>
          </a:p>
          <a:p>
            <a:endParaRPr lang="it-IT" sz="2400" dirty="0">
              <a:latin typeface="Helvetica Neue" panose="020B0604020202020204" charset="0"/>
              <a:ea typeface="Microsoft Sans Serif" panose="020B0604020202020204" pitchFamily="34" charset="0"/>
              <a:cs typeface="Microsoft Sans Serif" panose="020B0604020202020204" pitchFamily="34" charset="0"/>
            </a:endParaRPr>
          </a:p>
          <a:p>
            <a:endParaRPr lang="it-IT" sz="2400" dirty="0">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10" name="CasellaDiTesto 9"/>
          <p:cNvSpPr txBox="1"/>
          <p:nvPr/>
        </p:nvSpPr>
        <p:spPr>
          <a:xfrm>
            <a:off x="1296000" y="4788000"/>
            <a:ext cx="10285133" cy="3416320"/>
          </a:xfrm>
          <a:prstGeom prst="rect">
            <a:avLst/>
          </a:prstGeom>
          <a:noFill/>
        </p:spPr>
        <p:txBody>
          <a:bodyPr wrap="square" rtlCol="0">
            <a:spAutoFit/>
          </a:bodyPr>
          <a:lstStyle/>
          <a:p>
            <a:r>
              <a:rPr lang="it-IT" sz="2400">
                <a:latin typeface="Helvetica Neue" panose="020B0604020202020204" charset="0"/>
                <a:ea typeface="Microsoft Sans Serif" panose="020B0604020202020204" pitchFamily="34" charset="0"/>
                <a:cs typeface="Microsoft Sans Serif" panose="020B0604020202020204" pitchFamily="34" charset="0"/>
              </a:rPr>
              <a:t>Questo tipo di processo porta con sé trasformazione, che a sua volta porta a più innovazione. </a:t>
            </a:r>
            <a:r>
              <a:rPr lang="it-IT" sz="2400" b="1">
                <a:solidFill>
                  <a:srgbClr val="78B17A"/>
                </a:solidFill>
                <a:latin typeface="Helvetica Neue" panose="020B0604020202020204" charset="0"/>
                <a:ea typeface="Microsoft Sans Serif" panose="020B0604020202020204" pitchFamily="34" charset="0"/>
                <a:cs typeface="Microsoft Sans Serif" panose="020B0604020202020204" pitchFamily="34" charset="0"/>
              </a:rPr>
              <a:t>Transformazione</a:t>
            </a:r>
            <a:r>
              <a:rPr lang="it-IT" sz="2400">
                <a:solidFill>
                  <a:srgbClr val="78B17A"/>
                </a:solidFill>
                <a:latin typeface="Helvetica Neue" panose="020B0604020202020204" charset="0"/>
                <a:ea typeface="Microsoft Sans Serif" panose="020B0604020202020204" pitchFamily="34" charset="0"/>
                <a:cs typeface="Microsoft Sans Serif" panose="020B0604020202020204" pitchFamily="34" charset="0"/>
              </a:rPr>
              <a:t> </a:t>
            </a:r>
            <a:r>
              <a:rPr lang="it-IT" sz="2400">
                <a:latin typeface="Helvetica Neue" panose="020B0604020202020204" charset="0"/>
                <a:ea typeface="Microsoft Sans Serif" panose="020B0604020202020204" pitchFamily="34" charset="0"/>
                <a:cs typeface="Microsoft Sans Serif" panose="020B0604020202020204" pitchFamily="34" charset="0"/>
              </a:rPr>
              <a:t>e </a:t>
            </a:r>
            <a:r>
              <a:rPr lang="it-IT" sz="2400" b="1">
                <a:solidFill>
                  <a:srgbClr val="78B17A"/>
                </a:solidFill>
                <a:latin typeface="Helvetica Neue" panose="020B0604020202020204" charset="0"/>
                <a:ea typeface="Microsoft Sans Serif" panose="020B0604020202020204" pitchFamily="34" charset="0"/>
                <a:cs typeface="Microsoft Sans Serif" panose="020B0604020202020204" pitchFamily="34" charset="0"/>
              </a:rPr>
              <a:t>innovazione</a:t>
            </a:r>
            <a:r>
              <a:rPr lang="it-IT" sz="2400">
                <a:solidFill>
                  <a:srgbClr val="78B17A"/>
                </a:solidFill>
                <a:latin typeface="Helvetica Neue" panose="020B0604020202020204" charset="0"/>
                <a:ea typeface="Microsoft Sans Serif" panose="020B0604020202020204" pitchFamily="34" charset="0"/>
                <a:cs typeface="Microsoft Sans Serif" panose="020B0604020202020204" pitchFamily="34" charset="0"/>
              </a:rPr>
              <a:t> </a:t>
            </a:r>
            <a:r>
              <a:rPr lang="it-IT" sz="2400">
                <a:latin typeface="Helvetica Neue" panose="020B0604020202020204" charset="0"/>
                <a:ea typeface="Microsoft Sans Serif" panose="020B0604020202020204" pitchFamily="34" charset="0"/>
                <a:cs typeface="Microsoft Sans Serif" panose="020B0604020202020204" pitchFamily="34" charset="0"/>
              </a:rPr>
              <a:t>sono le parole chiave nel mercato di oggi.</a:t>
            </a:r>
          </a:p>
          <a:p>
            <a:endParaRPr lang="it-IT" sz="2400">
              <a:latin typeface="Helvetica Neue" panose="020B0604020202020204" charset="0"/>
              <a:ea typeface="Microsoft Sans Serif" panose="020B0604020202020204" pitchFamily="34" charset="0"/>
              <a:cs typeface="Microsoft Sans Serif" panose="020B0604020202020204" pitchFamily="34" charset="0"/>
            </a:endParaRPr>
          </a:p>
          <a:p>
            <a:endParaRPr lang="it-IT" sz="2400">
              <a:latin typeface="Helvetica Neue" panose="020B0604020202020204" charset="0"/>
              <a:ea typeface="Microsoft Sans Serif" panose="020B0604020202020204" pitchFamily="34" charset="0"/>
              <a:cs typeface="Microsoft Sans Serif" panose="020B0604020202020204" pitchFamily="34" charset="0"/>
            </a:endParaRPr>
          </a:p>
          <a:p>
            <a:endParaRPr lang="it-IT" sz="2400">
              <a:latin typeface="Helvetica Neue" panose="020B0604020202020204" charset="0"/>
              <a:ea typeface="Microsoft Sans Serif" panose="020B0604020202020204" pitchFamily="34" charset="0"/>
              <a:cs typeface="Microsoft Sans Serif" panose="020B0604020202020204" pitchFamily="34" charset="0"/>
            </a:endParaRPr>
          </a:p>
          <a:p>
            <a:r>
              <a:rPr lang="it-IT" sz="2400">
                <a:latin typeface="Helvetica Neue" panose="020B0604020202020204" charset="0"/>
                <a:ea typeface="Microsoft Sans Serif" panose="020B0604020202020204" pitchFamily="34" charset="0"/>
                <a:cs typeface="Microsoft Sans Serif" panose="020B0604020202020204" pitchFamily="34" charset="0"/>
              </a:rPr>
              <a:t>Per essere all'altezza di questi cambiamenti, le aziende devono sviluppare una cultura che </a:t>
            </a:r>
            <a:r>
              <a:rPr lang="it-IT" sz="2400" b="1">
                <a:solidFill>
                  <a:srgbClr val="78B17A"/>
                </a:solidFill>
                <a:latin typeface="Helvetica Neue" panose="020B0604020202020204" charset="0"/>
                <a:ea typeface="Microsoft Sans Serif" panose="020B0604020202020204" pitchFamily="34" charset="0"/>
                <a:cs typeface="Microsoft Sans Serif" panose="020B0604020202020204" pitchFamily="34" charset="0"/>
              </a:rPr>
              <a:t>stimola la proattività dei dipendenti e</a:t>
            </a:r>
            <a:r>
              <a:rPr lang="it-IT" sz="2400">
                <a:latin typeface="Helvetica Neue" panose="020B0604020202020204" charset="0"/>
                <a:ea typeface="Microsoft Sans Serif" panose="020B0604020202020204" pitchFamily="34" charset="0"/>
                <a:cs typeface="Microsoft Sans Serif" panose="020B0604020202020204" pitchFamily="34" charset="0"/>
              </a:rPr>
              <a:t> </a:t>
            </a:r>
            <a:r>
              <a:rPr lang="it-IT" sz="2400" b="1">
                <a:solidFill>
                  <a:srgbClr val="78B17A"/>
                </a:solidFill>
                <a:latin typeface="Helvetica Neue" panose="020B0604020202020204" charset="0"/>
                <a:ea typeface="Microsoft Sans Serif" panose="020B0604020202020204" pitchFamily="34" charset="0"/>
                <a:cs typeface="Microsoft Sans Serif" panose="020B0604020202020204" pitchFamily="34" charset="0"/>
              </a:rPr>
              <a:t>supporta l’intrapreneurship</a:t>
            </a:r>
            <a:r>
              <a:rPr lang="it-IT" sz="2400">
                <a:latin typeface="Helvetica Neue" panose="020B0604020202020204" charset="0"/>
                <a:ea typeface="Microsoft Sans Serif" panose="020B0604020202020204" pitchFamily="34" charset="0"/>
                <a:cs typeface="Microsoft Sans Serif" panose="020B0604020202020204" pitchFamily="34" charset="0"/>
              </a:rPr>
              <a:t>.</a:t>
            </a:r>
          </a:p>
        </p:txBody>
      </p:sp>
      <p:pic>
        <p:nvPicPr>
          <p:cNvPr id="14" name="Immagine 13"/>
          <p:cNvPicPr>
            <a:picLocks noChangeAspect="1"/>
          </p:cNvPicPr>
          <p:nvPr/>
        </p:nvPicPr>
        <p:blipFill rotWithShape="1">
          <a:blip r:embed="rId2" cstate="print">
            <a:extLst>
              <a:ext uri="{28A0092B-C50C-407E-A947-70E740481C1C}">
                <a14:useLocalDpi xmlns:a14="http://schemas.microsoft.com/office/drawing/2010/main" val="0"/>
              </a:ext>
            </a:extLst>
          </a:blip>
          <a:srcRect l="7281" t="10784" r="8824" b="9804"/>
          <a:stretch/>
        </p:blipFill>
        <p:spPr>
          <a:xfrm>
            <a:off x="11538992" y="4457099"/>
            <a:ext cx="4558052" cy="4314472"/>
          </a:xfrm>
          <a:prstGeom prst="rect">
            <a:avLst/>
          </a:prstGeom>
        </p:spPr>
      </p:pic>
      <p:sp>
        <p:nvSpPr>
          <p:cNvPr id="8" name="CasellaDiTesto 7"/>
          <p:cNvSpPr txBox="1"/>
          <p:nvPr/>
        </p:nvSpPr>
        <p:spPr>
          <a:xfrm>
            <a:off x="1296000" y="8877300"/>
            <a:ext cx="3657000" cy="276999"/>
          </a:xfrm>
          <a:prstGeom prst="rect">
            <a:avLst/>
          </a:prstGeom>
          <a:noFill/>
        </p:spPr>
        <p:txBody>
          <a:bodyPr wrap="square" rtlCol="0">
            <a:spAutoFit/>
          </a:bodyPr>
          <a:lstStyle/>
          <a:p>
            <a:r>
              <a:rPr lang="en-US" sz="1200" dirty="0">
                <a:latin typeface="Helvetica Neue" panose="020B0604020202020204" charset="0"/>
                <a:ea typeface="Microsoft Sans Serif" panose="020B0604020202020204" pitchFamily="34" charset="0"/>
                <a:cs typeface="Microsoft Sans Serif" panose="020B0604020202020204" pitchFamily="34" charset="0"/>
              </a:rPr>
              <a:t>Source no.: 2</a:t>
            </a:r>
          </a:p>
        </p:txBody>
      </p:sp>
    </p:spTree>
    <p:extLst>
      <p:ext uri="{BB962C8B-B14F-4D97-AF65-F5344CB8AC3E}">
        <p14:creationId xmlns:p14="http://schemas.microsoft.com/office/powerpoint/2010/main" val="40003358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CuadroTexto 29">
            <a:extLst>
              <a:ext uri="{FF2B5EF4-FFF2-40B4-BE49-F238E27FC236}">
                <a16:creationId xmlns:a16="http://schemas.microsoft.com/office/drawing/2014/main" id="{FF26E299-B4DD-C626-8D87-F4172B3D02C9}"/>
              </a:ext>
            </a:extLst>
          </p:cNvPr>
          <p:cNvSpPr txBox="1"/>
          <p:nvPr/>
        </p:nvSpPr>
        <p:spPr>
          <a:xfrm>
            <a:off x="1296000" y="2304000"/>
            <a:ext cx="7467000" cy="523220"/>
          </a:xfrm>
          <a:prstGeom prst="rect">
            <a:avLst/>
          </a:prstGeom>
          <a:noFill/>
        </p:spPr>
        <p:txBody>
          <a:bodyPr wrap="square" rtlCol="0">
            <a:spAutoFit/>
          </a:bodyPr>
          <a:lstStyle/>
          <a:p>
            <a:r>
              <a:rPr lang="it-IT" sz="2800" b="1">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1.2 Definizione di intrapreneurship</a:t>
            </a:r>
          </a:p>
        </p:txBody>
      </p:sp>
      <p:sp>
        <p:nvSpPr>
          <p:cNvPr id="7" name="CasellaDiTesto 6"/>
          <p:cNvSpPr txBox="1"/>
          <p:nvPr/>
        </p:nvSpPr>
        <p:spPr>
          <a:xfrm>
            <a:off x="1296000" y="3384000"/>
            <a:ext cx="15496461" cy="1200329"/>
          </a:xfrm>
          <a:prstGeom prst="rect">
            <a:avLst/>
          </a:prstGeom>
          <a:noFill/>
        </p:spPr>
        <p:txBody>
          <a:bodyPr wrap="square" rtlCol="0">
            <a:spAutoFit/>
          </a:bodyPr>
          <a:lstStyle/>
          <a:p>
            <a:r>
              <a:rPr lang="it-IT" sz="2400">
                <a:latin typeface="Helvetica Neue" panose="020B0604020202020204" charset="0"/>
                <a:ea typeface="Microsoft Sans Serif" panose="020B0604020202020204" pitchFamily="34" charset="0"/>
                <a:cs typeface="Microsoft Sans Serif" panose="020B0604020202020204" pitchFamily="34" charset="0"/>
              </a:rPr>
              <a:t>Il termine intrapreneurship si riferisce a quell’</a:t>
            </a:r>
            <a:r>
              <a:rPr lang="it-IT" sz="2400" b="1">
                <a:solidFill>
                  <a:srgbClr val="78B17A"/>
                </a:solidFill>
                <a:latin typeface="Helvetica Neue" panose="020B0604020202020204" charset="0"/>
                <a:ea typeface="Microsoft Sans Serif" panose="020B0604020202020204" pitchFamily="34" charset="0"/>
                <a:cs typeface="Microsoft Sans Serif" panose="020B0604020202020204" pitchFamily="34" charset="0"/>
              </a:rPr>
              <a:t>insieme di abilità e competenze </a:t>
            </a:r>
            <a:r>
              <a:rPr lang="it-IT" sz="2400">
                <a:latin typeface="Helvetica Neue" panose="020B0604020202020204" charset="0"/>
                <a:ea typeface="Microsoft Sans Serif" panose="020B0604020202020204" pitchFamily="34" charset="0"/>
                <a:cs typeface="Microsoft Sans Serif" panose="020B0604020202020204" pitchFamily="34" charset="0"/>
              </a:rPr>
              <a:t>(che sono una caratteristica dell’intrapreneurship) che sono sfruttate per </a:t>
            </a:r>
            <a:r>
              <a:rPr lang="it-IT" sz="2400" b="1">
                <a:solidFill>
                  <a:srgbClr val="78B17A"/>
                </a:solidFill>
                <a:latin typeface="Helvetica Neue" panose="020B0604020202020204" charset="0"/>
                <a:ea typeface="Microsoft Sans Serif" panose="020B0604020202020204" pitchFamily="34" charset="0"/>
                <a:cs typeface="Microsoft Sans Serif" panose="020B0604020202020204" pitchFamily="34" charset="0"/>
              </a:rPr>
              <a:t>scoprire e sfruttare nuove opportunità di business </a:t>
            </a:r>
            <a:r>
              <a:rPr lang="it-IT" sz="2400">
                <a:latin typeface="Helvetica Neue" panose="020B0604020202020204" charset="0"/>
                <a:ea typeface="Microsoft Sans Serif" panose="020B0604020202020204" pitchFamily="34" charset="0"/>
                <a:cs typeface="Microsoft Sans Serif" panose="020B0604020202020204" pitchFamily="34" charset="0"/>
              </a:rPr>
              <a:t>con un potenziale redditizio e </a:t>
            </a:r>
            <a:r>
              <a:rPr lang="it-IT" sz="2400" b="1">
                <a:solidFill>
                  <a:srgbClr val="78B17A"/>
                </a:solidFill>
                <a:latin typeface="Helvetica Neue" panose="020B0604020202020204" charset="0"/>
                <a:ea typeface="Microsoft Sans Serif" panose="020B0604020202020204" pitchFamily="34" charset="0"/>
                <a:cs typeface="Microsoft Sans Serif" panose="020B0604020202020204" pitchFamily="34" charset="0"/>
              </a:rPr>
              <a:t>creare innovazione </a:t>
            </a:r>
            <a:r>
              <a:rPr lang="it-IT" sz="2400">
                <a:latin typeface="Helvetica Neue" panose="020B0604020202020204" charset="0"/>
                <a:ea typeface="Microsoft Sans Serif" panose="020B0604020202020204" pitchFamily="34" charset="0"/>
                <a:cs typeface="Microsoft Sans Serif" panose="020B0604020202020204" pitchFamily="34" charset="0"/>
              </a:rPr>
              <a:t>all'interno di un'azienda esistente.</a:t>
            </a:r>
          </a:p>
        </p:txBody>
      </p:sp>
      <p:sp>
        <p:nvSpPr>
          <p:cNvPr id="10" name="CasellaDiTesto 9"/>
          <p:cNvSpPr txBox="1"/>
          <p:nvPr/>
        </p:nvSpPr>
        <p:spPr>
          <a:xfrm>
            <a:off x="1296000" y="4932000"/>
            <a:ext cx="10710561" cy="3046988"/>
          </a:xfrm>
          <a:prstGeom prst="rect">
            <a:avLst/>
          </a:prstGeom>
          <a:noFill/>
        </p:spPr>
        <p:txBody>
          <a:bodyPr wrap="square" rtlCol="0">
            <a:spAutoFit/>
          </a:bodyPr>
          <a:lstStyle/>
          <a:p>
            <a:r>
              <a:rPr lang="it-IT" sz="2400">
                <a:latin typeface="Helvetica Neue" panose="020B0604020202020204" charset="0"/>
                <a:ea typeface="Microsoft Sans Serif" panose="020B0604020202020204" pitchFamily="34" charset="0"/>
                <a:cs typeface="Microsoft Sans Serif" panose="020B0604020202020204" pitchFamily="34" charset="0"/>
              </a:rPr>
              <a:t>Mentre l'imprenditore è colui che crea innovazione avviando una nuova attività, l’</a:t>
            </a:r>
            <a:r>
              <a:rPr lang="it-IT" sz="2400" b="1">
                <a:solidFill>
                  <a:srgbClr val="78B17A"/>
                </a:solidFill>
                <a:latin typeface="Helvetica Neue" panose="020B0604020202020204" charset="0"/>
                <a:ea typeface="Microsoft Sans Serif" panose="020B0604020202020204" pitchFamily="34" charset="0"/>
                <a:cs typeface="Microsoft Sans Serif" panose="020B0604020202020204" pitchFamily="34" charset="0"/>
              </a:rPr>
              <a:t>intrapreneur</a:t>
            </a:r>
            <a:r>
              <a:rPr lang="it-IT" sz="2400">
                <a:solidFill>
                  <a:srgbClr val="78B17A"/>
                </a:solidFill>
                <a:latin typeface="Helvetica Neue" panose="020B0604020202020204" charset="0"/>
                <a:ea typeface="Microsoft Sans Serif" panose="020B0604020202020204" pitchFamily="34" charset="0"/>
                <a:cs typeface="Microsoft Sans Serif" panose="020B0604020202020204" pitchFamily="34" charset="0"/>
              </a:rPr>
              <a:t> </a:t>
            </a:r>
            <a:r>
              <a:rPr lang="it-IT" sz="2400">
                <a:latin typeface="Helvetica Neue" panose="020B0604020202020204" charset="0"/>
                <a:ea typeface="Microsoft Sans Serif" panose="020B0604020202020204" pitchFamily="34" charset="0"/>
                <a:cs typeface="Microsoft Sans Serif" panose="020B0604020202020204" pitchFamily="34" charset="0"/>
              </a:rPr>
              <a:t>agisce all'interno dell'azienda in cui lavora e non assume personalmente rischi finanziari.</a:t>
            </a:r>
          </a:p>
          <a:p>
            <a:endParaRPr lang="it-IT" sz="2400">
              <a:latin typeface="Helvetica Neue" panose="020B0604020202020204" charset="0"/>
              <a:ea typeface="Microsoft Sans Serif" panose="020B0604020202020204" pitchFamily="34" charset="0"/>
              <a:cs typeface="Microsoft Sans Serif" panose="020B0604020202020204" pitchFamily="34" charset="0"/>
            </a:endParaRPr>
          </a:p>
          <a:p>
            <a:endParaRPr lang="it-IT" sz="2400">
              <a:latin typeface="Helvetica Neue" panose="020B0604020202020204" charset="0"/>
              <a:ea typeface="Microsoft Sans Serif" panose="020B0604020202020204" pitchFamily="34" charset="0"/>
              <a:cs typeface="Microsoft Sans Serif" panose="020B0604020202020204" pitchFamily="34" charset="0"/>
            </a:endParaRPr>
          </a:p>
          <a:p>
            <a:r>
              <a:rPr lang="it-IT" sz="2400">
                <a:latin typeface="Helvetica Neue" panose="020B0604020202020204" charset="0"/>
                <a:ea typeface="Microsoft Sans Serif" panose="020B0604020202020204" pitchFamily="34" charset="0"/>
                <a:cs typeface="Microsoft Sans Serif" panose="020B0604020202020204" pitchFamily="34" charset="0"/>
              </a:rPr>
              <a:t>Pertanto, l’intrapreneurship è un modo di pensare e lavorare che fonde</a:t>
            </a:r>
          </a:p>
          <a:p>
            <a:r>
              <a:rPr lang="it-IT" sz="2400" b="1">
                <a:solidFill>
                  <a:srgbClr val="78B17A"/>
                </a:solidFill>
                <a:latin typeface="Helvetica Neue" panose="020B0604020202020204" charset="0"/>
                <a:ea typeface="Microsoft Sans Serif" panose="020B0604020202020204" pitchFamily="34" charset="0"/>
                <a:cs typeface="Microsoft Sans Serif" panose="020B0604020202020204" pitchFamily="34" charset="0"/>
              </a:rPr>
              <a:t>iniziativa personale </a:t>
            </a:r>
            <a:r>
              <a:rPr lang="it-IT" sz="2400">
                <a:latin typeface="Helvetica Neue" panose="020B0604020202020204" charset="0"/>
                <a:ea typeface="Microsoft Sans Serif" panose="020B0604020202020204" pitchFamily="34" charset="0"/>
                <a:cs typeface="Microsoft Sans Serif" panose="020B0604020202020204" pitchFamily="34" charset="0"/>
              </a:rPr>
              <a:t>e </a:t>
            </a:r>
            <a:r>
              <a:rPr lang="it-IT" sz="2400" b="1">
                <a:solidFill>
                  <a:srgbClr val="78B17A"/>
                </a:solidFill>
                <a:latin typeface="Helvetica Neue" panose="020B0604020202020204" charset="0"/>
                <a:ea typeface="Microsoft Sans Serif" panose="020B0604020202020204" pitchFamily="34" charset="0"/>
                <a:cs typeface="Microsoft Sans Serif" panose="020B0604020202020204" pitchFamily="34" charset="0"/>
              </a:rPr>
              <a:t>impiego</a:t>
            </a:r>
            <a:r>
              <a:rPr lang="it-IT" sz="2400">
                <a:solidFill>
                  <a:srgbClr val="78B17A"/>
                </a:solidFill>
                <a:latin typeface="Helvetica Neue" panose="020B0604020202020204" charset="0"/>
                <a:ea typeface="Microsoft Sans Serif" panose="020B0604020202020204" pitchFamily="34" charset="0"/>
                <a:cs typeface="Microsoft Sans Serif" panose="020B0604020202020204" pitchFamily="34" charset="0"/>
              </a:rPr>
              <a:t> </a:t>
            </a:r>
            <a:r>
              <a:rPr lang="it-IT" sz="2400">
                <a:latin typeface="Helvetica Neue" panose="020B0604020202020204" charset="0"/>
                <a:ea typeface="Microsoft Sans Serif" panose="020B0604020202020204" pitchFamily="34" charset="0"/>
                <a:cs typeface="Microsoft Sans Serif" panose="020B0604020202020204" pitchFamily="34" charset="0"/>
              </a:rPr>
              <a:t>in modo virtuoso.</a:t>
            </a:r>
          </a:p>
          <a:p>
            <a:endParaRPr lang="it-IT" sz="2400">
              <a:latin typeface="Helvetica Neue" panose="020B0604020202020204" charset="0"/>
              <a:ea typeface="Microsoft Sans Serif" panose="020B0604020202020204" pitchFamily="34" charset="0"/>
              <a:cs typeface="Microsoft Sans Serif" panose="020B0604020202020204" pitchFamily="34" charset="0"/>
            </a:endParaRPr>
          </a:p>
        </p:txBody>
      </p:sp>
      <p:pic>
        <p:nvPicPr>
          <p:cNvPr id="11" name="Immagine 10"/>
          <p:cNvPicPr>
            <a:picLocks noChangeAspect="1"/>
          </p:cNvPicPr>
          <p:nvPr/>
        </p:nvPicPr>
        <p:blipFill rotWithShape="1">
          <a:blip r:embed="rId2" cstate="print">
            <a:extLst>
              <a:ext uri="{28A0092B-C50C-407E-A947-70E740481C1C}">
                <a14:useLocalDpi xmlns:a14="http://schemas.microsoft.com/office/drawing/2010/main" val="0"/>
              </a:ext>
            </a:extLst>
          </a:blip>
          <a:srcRect l="6519" t="17399" r="6226" b="6130"/>
          <a:stretch/>
        </p:blipFill>
        <p:spPr>
          <a:xfrm>
            <a:off x="12284058" y="4868183"/>
            <a:ext cx="4074774" cy="3571150"/>
          </a:xfrm>
          <a:prstGeom prst="rect">
            <a:avLst/>
          </a:prstGeom>
        </p:spPr>
      </p:pic>
      <p:sp>
        <p:nvSpPr>
          <p:cNvPr id="2" name="CuadroTexto 28">
            <a:extLst>
              <a:ext uri="{FF2B5EF4-FFF2-40B4-BE49-F238E27FC236}">
                <a16:creationId xmlns:a16="http://schemas.microsoft.com/office/drawing/2014/main" id="{EC4E26E7-03CE-D8DF-FEBB-3FFC85B10110}"/>
              </a:ext>
            </a:extLst>
          </p:cNvPr>
          <p:cNvSpPr txBox="1"/>
          <p:nvPr/>
        </p:nvSpPr>
        <p:spPr>
          <a:xfrm>
            <a:off x="1296000" y="1548000"/>
            <a:ext cx="14867230" cy="830997"/>
          </a:xfrm>
          <a:prstGeom prst="rect">
            <a:avLst/>
          </a:prstGeom>
          <a:noFill/>
        </p:spPr>
        <p:txBody>
          <a:bodyPr wrap="square" rtlCol="0">
            <a:spAutoFit/>
          </a:bodyPr>
          <a:lstStyle/>
          <a:p>
            <a:r>
              <a:rPr lang="it-IT" sz="4800" b="1">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1.Introduzione. Cos’è l’intrapreneurship digitale? </a:t>
            </a:r>
          </a:p>
        </p:txBody>
      </p:sp>
      <p:sp>
        <p:nvSpPr>
          <p:cNvPr id="3" name="CasellaDiTesto 2"/>
          <p:cNvSpPr txBox="1"/>
          <p:nvPr/>
        </p:nvSpPr>
        <p:spPr>
          <a:xfrm>
            <a:off x="1296000" y="8877300"/>
            <a:ext cx="3657000" cy="276999"/>
          </a:xfrm>
          <a:prstGeom prst="rect">
            <a:avLst/>
          </a:prstGeom>
          <a:noFill/>
        </p:spPr>
        <p:txBody>
          <a:bodyPr wrap="square" rtlCol="0">
            <a:spAutoFit/>
          </a:bodyPr>
          <a:lstStyle/>
          <a:p>
            <a:r>
              <a:rPr lang="en-US" sz="1200" dirty="0">
                <a:latin typeface="Helvetica Neue" panose="020B0604020202020204" charset="0"/>
                <a:ea typeface="Microsoft Sans Serif" panose="020B0604020202020204" pitchFamily="34" charset="0"/>
                <a:cs typeface="Microsoft Sans Serif" panose="020B0604020202020204" pitchFamily="34" charset="0"/>
              </a:rPr>
              <a:t>Source no.: 1</a:t>
            </a:r>
          </a:p>
        </p:txBody>
      </p:sp>
    </p:spTree>
    <p:extLst>
      <p:ext uri="{BB962C8B-B14F-4D97-AF65-F5344CB8AC3E}">
        <p14:creationId xmlns:p14="http://schemas.microsoft.com/office/powerpoint/2010/main" val="25262694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CuadroTexto 29">
            <a:extLst>
              <a:ext uri="{FF2B5EF4-FFF2-40B4-BE49-F238E27FC236}">
                <a16:creationId xmlns:a16="http://schemas.microsoft.com/office/drawing/2014/main" id="{FF26E299-B4DD-C626-8D87-F4172B3D02C9}"/>
              </a:ext>
            </a:extLst>
          </p:cNvPr>
          <p:cNvSpPr txBox="1"/>
          <p:nvPr/>
        </p:nvSpPr>
        <p:spPr>
          <a:xfrm>
            <a:off x="1296000" y="2304000"/>
            <a:ext cx="3742030" cy="523220"/>
          </a:xfrm>
          <a:prstGeom prst="rect">
            <a:avLst/>
          </a:prstGeom>
          <a:noFill/>
        </p:spPr>
        <p:txBody>
          <a:bodyPr wrap="square" rtlCol="0">
            <a:spAutoFit/>
          </a:bodyPr>
          <a:lstStyle/>
          <a:p>
            <a:r>
              <a:rPr lang="it-IT"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1.3 L'</a:t>
            </a:r>
            <a:r>
              <a:rPr lang="it-IT" sz="2800" b="1" dirty="0" err="1">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intrapreneur</a:t>
            </a:r>
            <a:r>
              <a:rPr lang="it-IT"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 </a:t>
            </a:r>
          </a:p>
        </p:txBody>
      </p:sp>
      <p:graphicFrame>
        <p:nvGraphicFramePr>
          <p:cNvPr id="10" name="Diagrama 9">
            <a:extLst>
              <a:ext uri="{FF2B5EF4-FFF2-40B4-BE49-F238E27FC236}">
                <a16:creationId xmlns:a16="http://schemas.microsoft.com/office/drawing/2014/main" id="{2642F5DE-F165-B33C-C658-75F1950A7530}"/>
              </a:ext>
            </a:extLst>
          </p:cNvPr>
          <p:cNvGraphicFramePr/>
          <p:nvPr>
            <p:extLst>
              <p:ext uri="{D42A27DB-BD31-4B8C-83A1-F6EECF244321}">
                <p14:modId xmlns:p14="http://schemas.microsoft.com/office/powerpoint/2010/main" val="661591948"/>
              </p:ext>
            </p:extLst>
          </p:nvPr>
        </p:nvGraphicFramePr>
        <p:xfrm>
          <a:off x="7848600" y="3384000"/>
          <a:ext cx="9072000" cy="496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9" name="CasellaDiTesto 18"/>
          <p:cNvSpPr txBox="1"/>
          <p:nvPr/>
        </p:nvSpPr>
        <p:spPr>
          <a:xfrm>
            <a:off x="1296000" y="3384000"/>
            <a:ext cx="6156000" cy="4524315"/>
          </a:xfrm>
          <a:prstGeom prst="rect">
            <a:avLst/>
          </a:prstGeom>
          <a:noFill/>
        </p:spPr>
        <p:txBody>
          <a:bodyPr wrap="square" rtlCol="0">
            <a:spAutoFit/>
          </a:bodyPr>
          <a:lstStyle/>
          <a:p>
            <a:r>
              <a:rPr lang="it-IT" altLang="es-ES" sz="2400" dirty="0">
                <a:latin typeface="Helvetica Neue" panose="020B0604020202020204" charset="0"/>
                <a:ea typeface="Microsoft Sans Serif" panose="020B0604020202020204" pitchFamily="34" charset="0"/>
                <a:cs typeface="Microsoft Sans Serif" panose="020B0604020202020204" pitchFamily="34" charset="0"/>
              </a:rPr>
              <a:t>Un </a:t>
            </a:r>
            <a:r>
              <a:rPr lang="it-IT" altLang="es-ES" sz="2400" dirty="0" err="1">
                <a:latin typeface="Helvetica Neue" panose="020B0604020202020204" charset="0"/>
                <a:ea typeface="Microsoft Sans Serif" panose="020B0604020202020204" pitchFamily="34" charset="0"/>
                <a:cs typeface="Microsoft Sans Serif" panose="020B0604020202020204" pitchFamily="34" charset="0"/>
              </a:rPr>
              <a:t>intrapreneur</a:t>
            </a:r>
            <a:r>
              <a:rPr lang="it-IT" altLang="es-ES" sz="2400" dirty="0">
                <a:latin typeface="Helvetica Neue" panose="020B0604020202020204" charset="0"/>
                <a:ea typeface="Microsoft Sans Serif" panose="020B0604020202020204" pitchFamily="34" charset="0"/>
                <a:cs typeface="Microsoft Sans Serif" panose="020B0604020202020204" pitchFamily="34" charset="0"/>
              </a:rPr>
              <a:t> è una persona all'interno di un'azienda che prende </a:t>
            </a:r>
            <a:r>
              <a:rPr lang="it-IT" altLang="es-ES" sz="24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responsabilità diretta </a:t>
            </a:r>
            <a:r>
              <a:rPr lang="it-IT" altLang="es-ES" sz="2400" dirty="0">
                <a:latin typeface="Helvetica Neue" panose="020B0604020202020204" charset="0"/>
                <a:ea typeface="Microsoft Sans Serif" panose="020B0604020202020204" pitchFamily="34" charset="0"/>
                <a:cs typeface="Microsoft Sans Serif" panose="020B0604020202020204" pitchFamily="34" charset="0"/>
              </a:rPr>
              <a:t>per tradurre un'idea imprenditoriale in un prodotto commerciabile. </a:t>
            </a:r>
          </a:p>
          <a:p>
            <a:endParaRPr lang="it-IT" altLang="es-ES" sz="2400" dirty="0">
              <a:latin typeface="Helvetica Neue" panose="020B0604020202020204" charset="0"/>
              <a:ea typeface="Microsoft Sans Serif" panose="020B0604020202020204" pitchFamily="34" charset="0"/>
              <a:cs typeface="Microsoft Sans Serif" panose="020B0604020202020204" pitchFamily="34" charset="0"/>
            </a:endParaRPr>
          </a:p>
          <a:p>
            <a:r>
              <a:rPr lang="it-IT" sz="2400" dirty="0">
                <a:latin typeface="Helvetica Neue" panose="020B0604020202020204" charset="0"/>
                <a:ea typeface="Microsoft Sans Serif" panose="020B0604020202020204" pitchFamily="34" charset="0"/>
                <a:cs typeface="Microsoft Sans Serif" panose="020B0604020202020204" pitchFamily="34" charset="0"/>
              </a:rPr>
              <a:t>Non esiste un prototipo particolare che descriva la mentalità imprenditoriale. È </a:t>
            </a:r>
            <a:r>
              <a:rPr lang="it-IT" sz="24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combinazione</a:t>
            </a:r>
            <a:r>
              <a:rPr lang="it-IT" sz="2400"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 </a:t>
            </a:r>
            <a:r>
              <a:rPr lang="it-IT" sz="2400" dirty="0">
                <a:latin typeface="Helvetica Neue" panose="020B0604020202020204" charset="0"/>
                <a:ea typeface="Microsoft Sans Serif" panose="020B0604020202020204" pitchFamily="34" charset="0"/>
                <a:cs typeface="Microsoft Sans Serif" panose="020B0604020202020204" pitchFamily="34" charset="0"/>
              </a:rPr>
              <a:t>di diversi elementi (</a:t>
            </a:r>
            <a:r>
              <a:rPr lang="it-IT" sz="24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attitudini e competenze</a:t>
            </a:r>
            <a:r>
              <a:rPr lang="it-IT" sz="2400" dirty="0">
                <a:latin typeface="Helvetica Neue" panose="020B0604020202020204" charset="0"/>
                <a:ea typeface="Microsoft Sans Serif" panose="020B0604020202020204" pitchFamily="34" charset="0"/>
                <a:cs typeface="Microsoft Sans Serif" panose="020B0604020202020204" pitchFamily="34" charset="0"/>
              </a:rPr>
              <a:t>) che ben rappresentano la natura multidisciplinare dell’</a:t>
            </a:r>
            <a:r>
              <a:rPr lang="it-IT" sz="2400" dirty="0" err="1">
                <a:latin typeface="Helvetica Neue" panose="020B0604020202020204" charset="0"/>
                <a:ea typeface="Microsoft Sans Serif" panose="020B0604020202020204" pitchFamily="34" charset="0"/>
                <a:cs typeface="Microsoft Sans Serif" panose="020B0604020202020204" pitchFamily="34" charset="0"/>
              </a:rPr>
              <a:t>intrapreneur</a:t>
            </a:r>
            <a:r>
              <a:rPr lang="it-IT" sz="2400" dirty="0">
                <a:latin typeface="Helvetica Neue" panose="020B0604020202020204" charset="0"/>
                <a:ea typeface="Microsoft Sans Serif" panose="020B0604020202020204" pitchFamily="34" charset="0"/>
                <a:cs typeface="Microsoft Sans Serif" panose="020B0604020202020204" pitchFamily="34" charset="0"/>
              </a:rPr>
              <a:t>.</a:t>
            </a:r>
          </a:p>
          <a:p>
            <a:endParaRPr lang="it-IT" sz="2400" dirty="0">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2" name="CuadroTexto 28">
            <a:extLst>
              <a:ext uri="{FF2B5EF4-FFF2-40B4-BE49-F238E27FC236}">
                <a16:creationId xmlns:a16="http://schemas.microsoft.com/office/drawing/2014/main" id="{1CB704C5-FF24-8C98-DB34-839E1DB0361A}"/>
              </a:ext>
            </a:extLst>
          </p:cNvPr>
          <p:cNvSpPr txBox="1"/>
          <p:nvPr/>
        </p:nvSpPr>
        <p:spPr>
          <a:xfrm>
            <a:off x="1296000" y="1548000"/>
            <a:ext cx="14867230" cy="830997"/>
          </a:xfrm>
          <a:prstGeom prst="rect">
            <a:avLst/>
          </a:prstGeom>
          <a:noFill/>
        </p:spPr>
        <p:txBody>
          <a:bodyPr wrap="square" rtlCol="0">
            <a:spAutoFit/>
          </a:bodyPr>
          <a:lstStyle/>
          <a:p>
            <a:r>
              <a:rPr lang="it-IT"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1.Introduzione. Cos’è l’</a:t>
            </a:r>
            <a:r>
              <a:rPr lang="it-IT" sz="4800" b="1" dirty="0" err="1">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intrapreneurship</a:t>
            </a:r>
            <a:r>
              <a:rPr lang="it-IT"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 digitale? </a:t>
            </a:r>
          </a:p>
        </p:txBody>
      </p:sp>
      <p:sp>
        <p:nvSpPr>
          <p:cNvPr id="8" name="CasellaDiTesto 7"/>
          <p:cNvSpPr txBox="1"/>
          <p:nvPr/>
        </p:nvSpPr>
        <p:spPr>
          <a:xfrm>
            <a:off x="1296000" y="8877300"/>
            <a:ext cx="3657000" cy="276999"/>
          </a:xfrm>
          <a:prstGeom prst="rect">
            <a:avLst/>
          </a:prstGeom>
          <a:noFill/>
        </p:spPr>
        <p:txBody>
          <a:bodyPr wrap="square" rtlCol="0">
            <a:spAutoFit/>
          </a:bodyPr>
          <a:lstStyle/>
          <a:p>
            <a:r>
              <a:rPr lang="en-US" sz="1200" dirty="0">
                <a:latin typeface="Helvetica Neue" panose="020B0604020202020204" charset="0"/>
                <a:ea typeface="Microsoft Sans Serif" panose="020B0604020202020204" pitchFamily="34" charset="0"/>
                <a:cs typeface="Microsoft Sans Serif" panose="020B0604020202020204" pitchFamily="34" charset="0"/>
              </a:rPr>
              <a:t>Source no.: 2</a:t>
            </a:r>
          </a:p>
        </p:txBody>
      </p:sp>
    </p:spTree>
    <p:extLst>
      <p:ext uri="{BB962C8B-B14F-4D97-AF65-F5344CB8AC3E}">
        <p14:creationId xmlns:p14="http://schemas.microsoft.com/office/powerpoint/2010/main" val="22783428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CuadroTexto 29">
            <a:extLst>
              <a:ext uri="{FF2B5EF4-FFF2-40B4-BE49-F238E27FC236}">
                <a16:creationId xmlns:a16="http://schemas.microsoft.com/office/drawing/2014/main" id="{FF26E299-B4DD-C626-8D87-F4172B3D02C9}"/>
              </a:ext>
            </a:extLst>
          </p:cNvPr>
          <p:cNvSpPr txBox="1"/>
          <p:nvPr/>
        </p:nvSpPr>
        <p:spPr>
          <a:xfrm>
            <a:off x="1296000" y="2304000"/>
            <a:ext cx="8466430" cy="523220"/>
          </a:xfrm>
          <a:prstGeom prst="rect">
            <a:avLst/>
          </a:prstGeom>
          <a:noFill/>
        </p:spPr>
        <p:txBody>
          <a:bodyPr wrap="square" rtlCol="0">
            <a:spAutoFit/>
          </a:bodyPr>
          <a:lstStyle/>
          <a:p>
            <a:r>
              <a:rPr lang="en-US" sz="28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1.4 Modelli di Intrapreneurship</a:t>
            </a:r>
          </a:p>
        </p:txBody>
      </p:sp>
      <p:sp>
        <p:nvSpPr>
          <p:cNvPr id="7" name="CasellaDiTesto 6"/>
          <p:cNvSpPr txBox="1"/>
          <p:nvPr/>
        </p:nvSpPr>
        <p:spPr>
          <a:xfrm>
            <a:off x="1296000" y="3384000"/>
            <a:ext cx="15705430" cy="830997"/>
          </a:xfrm>
          <a:prstGeom prst="rect">
            <a:avLst/>
          </a:prstGeom>
          <a:noFill/>
        </p:spPr>
        <p:txBody>
          <a:bodyPr wrap="square" rtlCol="0">
            <a:spAutoFit/>
          </a:bodyPr>
          <a:lstStyle/>
          <a:p>
            <a:r>
              <a:rPr lang="it-IT" sz="2400" dirty="0">
                <a:latin typeface="Helvetica Neue" panose="020B0604020202020204" charset="0"/>
                <a:ea typeface="Microsoft Sans Serif" panose="020B0604020202020204" pitchFamily="34" charset="0"/>
                <a:cs typeface="Microsoft Sans Serif" panose="020B0604020202020204" pitchFamily="34" charset="0"/>
              </a:rPr>
              <a:t>In «</a:t>
            </a:r>
            <a:r>
              <a:rPr lang="it-IT" sz="2400" dirty="0" err="1">
                <a:latin typeface="Helvetica Neue" panose="020B0604020202020204" charset="0"/>
                <a:ea typeface="Microsoft Sans Serif" panose="020B0604020202020204" pitchFamily="34" charset="0"/>
                <a:cs typeface="Microsoft Sans Serif" panose="020B0604020202020204" pitchFamily="34" charset="0"/>
              </a:rPr>
              <a:t>Grow</a:t>
            </a:r>
            <a:r>
              <a:rPr lang="it-IT" sz="2400" dirty="0">
                <a:latin typeface="Helvetica Neue" panose="020B0604020202020204" charset="0"/>
                <a:ea typeface="Microsoft Sans Serif" panose="020B0604020202020204" pitchFamily="34" charset="0"/>
                <a:cs typeface="Microsoft Sans Serif" panose="020B0604020202020204" pitchFamily="34" charset="0"/>
              </a:rPr>
              <a:t> from </a:t>
            </a:r>
            <a:r>
              <a:rPr lang="it-IT" sz="2400" dirty="0" err="1">
                <a:latin typeface="Helvetica Neue" panose="020B0604020202020204" charset="0"/>
                <a:ea typeface="Microsoft Sans Serif" panose="020B0604020202020204" pitchFamily="34" charset="0"/>
                <a:cs typeface="Microsoft Sans Serif" panose="020B0604020202020204" pitchFamily="34" charset="0"/>
              </a:rPr>
              <a:t>within</a:t>
            </a:r>
            <a:r>
              <a:rPr lang="it-IT" sz="2400" dirty="0">
                <a:latin typeface="Helvetica Neue" panose="020B0604020202020204" charset="0"/>
                <a:ea typeface="Microsoft Sans Serif" panose="020B0604020202020204" pitchFamily="34" charset="0"/>
                <a:cs typeface="Microsoft Sans Serif" panose="020B0604020202020204" pitchFamily="34" charset="0"/>
              </a:rPr>
              <a:t>», Robert C. Wolcott e Michael J. Lippitz (2007) hanno proposto 4 modelli di riferimento di imprenditorialità aziendale (intrapreneurship) organizzati lungo due dimensioni:</a:t>
            </a:r>
          </a:p>
        </p:txBody>
      </p:sp>
      <p:grpSp>
        <p:nvGrpSpPr>
          <p:cNvPr id="3" name="Gruppieren 2">
            <a:extLst>
              <a:ext uri="{FF2B5EF4-FFF2-40B4-BE49-F238E27FC236}">
                <a16:creationId xmlns:a16="http://schemas.microsoft.com/office/drawing/2014/main" id="{1FBE18FA-0F24-FFA3-254B-6E8A2CAF4176}"/>
              </a:ext>
            </a:extLst>
          </p:cNvPr>
          <p:cNvGrpSpPr/>
          <p:nvPr/>
        </p:nvGrpSpPr>
        <p:grpSpPr>
          <a:xfrm>
            <a:off x="893920" y="4356000"/>
            <a:ext cx="16306800" cy="4865131"/>
            <a:chOff x="990600" y="4381500"/>
            <a:chExt cx="16306800" cy="4865131"/>
          </a:xfrm>
        </p:grpSpPr>
        <p:sp>
          <p:nvSpPr>
            <p:cNvPr id="16" name="object 3">
              <a:extLst>
                <a:ext uri="{FF2B5EF4-FFF2-40B4-BE49-F238E27FC236}">
                  <a16:creationId xmlns:a16="http://schemas.microsoft.com/office/drawing/2014/main" id="{7C2C5F2E-62E2-AC16-C442-81036D8DD643}"/>
                </a:ext>
              </a:extLst>
            </p:cNvPr>
            <p:cNvSpPr/>
            <p:nvPr/>
          </p:nvSpPr>
          <p:spPr>
            <a:xfrm>
              <a:off x="2988906" y="4600162"/>
              <a:ext cx="6978498" cy="1768701"/>
            </a:xfrm>
            <a:custGeom>
              <a:avLst/>
              <a:gdLst/>
              <a:ahLst/>
              <a:cxnLst/>
              <a:rect l="l" t="t" r="r" b="b"/>
              <a:pathLst>
                <a:path w="6622415" h="3861434">
                  <a:moveTo>
                    <a:pt x="6254700" y="3861050"/>
                  </a:moveTo>
                  <a:lnTo>
                    <a:pt x="367388" y="3861050"/>
                  </a:lnTo>
                  <a:lnTo>
                    <a:pt x="321395" y="3858170"/>
                  </a:lnTo>
                  <a:lnTo>
                    <a:pt x="277081" y="3849762"/>
                  </a:lnTo>
                  <a:lnTo>
                    <a:pt x="234794" y="3836177"/>
                  </a:lnTo>
                  <a:lnTo>
                    <a:pt x="194883" y="3817763"/>
                  </a:lnTo>
                  <a:lnTo>
                    <a:pt x="157694" y="3794870"/>
                  </a:lnTo>
                  <a:lnTo>
                    <a:pt x="123577" y="3767847"/>
                  </a:lnTo>
                  <a:lnTo>
                    <a:pt x="92880" y="3737044"/>
                  </a:lnTo>
                  <a:lnTo>
                    <a:pt x="65950" y="3702809"/>
                  </a:lnTo>
                  <a:lnTo>
                    <a:pt x="43136" y="3665491"/>
                  </a:lnTo>
                  <a:lnTo>
                    <a:pt x="24786" y="3625441"/>
                  </a:lnTo>
                  <a:lnTo>
                    <a:pt x="11248" y="3583008"/>
                  </a:lnTo>
                  <a:lnTo>
                    <a:pt x="2870" y="3538540"/>
                  </a:lnTo>
                  <a:lnTo>
                    <a:pt x="0" y="3492388"/>
                  </a:lnTo>
                  <a:lnTo>
                    <a:pt x="0" y="368661"/>
                  </a:lnTo>
                  <a:lnTo>
                    <a:pt x="2870" y="322509"/>
                  </a:lnTo>
                  <a:lnTo>
                    <a:pt x="11248" y="278041"/>
                  </a:lnTo>
                  <a:lnTo>
                    <a:pt x="24786" y="235608"/>
                  </a:lnTo>
                  <a:lnTo>
                    <a:pt x="43136" y="195558"/>
                  </a:lnTo>
                  <a:lnTo>
                    <a:pt x="65950" y="158240"/>
                  </a:lnTo>
                  <a:lnTo>
                    <a:pt x="92880" y="124005"/>
                  </a:lnTo>
                  <a:lnTo>
                    <a:pt x="123577" y="93202"/>
                  </a:lnTo>
                  <a:lnTo>
                    <a:pt x="157694" y="66179"/>
                  </a:lnTo>
                  <a:lnTo>
                    <a:pt x="194883" y="43286"/>
                  </a:lnTo>
                  <a:lnTo>
                    <a:pt x="234794" y="24872"/>
                  </a:lnTo>
                  <a:lnTo>
                    <a:pt x="277081" y="11287"/>
                  </a:lnTo>
                  <a:lnTo>
                    <a:pt x="321395" y="2880"/>
                  </a:lnTo>
                  <a:lnTo>
                    <a:pt x="367388" y="0"/>
                  </a:lnTo>
                  <a:lnTo>
                    <a:pt x="6254700" y="0"/>
                  </a:lnTo>
                  <a:lnTo>
                    <a:pt x="6300693" y="2880"/>
                  </a:lnTo>
                  <a:lnTo>
                    <a:pt x="6345007" y="11287"/>
                  </a:lnTo>
                  <a:lnTo>
                    <a:pt x="6387294" y="24872"/>
                  </a:lnTo>
                  <a:lnTo>
                    <a:pt x="6427206" y="43286"/>
                  </a:lnTo>
                  <a:lnTo>
                    <a:pt x="6464394" y="66179"/>
                  </a:lnTo>
                  <a:lnTo>
                    <a:pt x="6498511" y="93202"/>
                  </a:lnTo>
                  <a:lnTo>
                    <a:pt x="6529208" y="124005"/>
                  </a:lnTo>
                  <a:lnTo>
                    <a:pt x="6556138" y="158240"/>
                  </a:lnTo>
                  <a:lnTo>
                    <a:pt x="6578952" y="195558"/>
                  </a:lnTo>
                  <a:lnTo>
                    <a:pt x="6597302" y="235608"/>
                  </a:lnTo>
                  <a:lnTo>
                    <a:pt x="6610840" y="278041"/>
                  </a:lnTo>
                  <a:lnTo>
                    <a:pt x="6619218" y="322509"/>
                  </a:lnTo>
                  <a:lnTo>
                    <a:pt x="6622089" y="368661"/>
                  </a:lnTo>
                  <a:lnTo>
                    <a:pt x="6622089" y="3492388"/>
                  </a:lnTo>
                  <a:lnTo>
                    <a:pt x="6619218" y="3538540"/>
                  </a:lnTo>
                  <a:lnTo>
                    <a:pt x="6610840" y="3583008"/>
                  </a:lnTo>
                  <a:lnTo>
                    <a:pt x="6597302" y="3625441"/>
                  </a:lnTo>
                  <a:lnTo>
                    <a:pt x="6578952" y="3665491"/>
                  </a:lnTo>
                  <a:lnTo>
                    <a:pt x="6556138" y="3702809"/>
                  </a:lnTo>
                  <a:lnTo>
                    <a:pt x="6529208" y="3737044"/>
                  </a:lnTo>
                  <a:lnTo>
                    <a:pt x="6498511" y="3767847"/>
                  </a:lnTo>
                  <a:lnTo>
                    <a:pt x="6464394" y="3794870"/>
                  </a:lnTo>
                  <a:lnTo>
                    <a:pt x="6427206" y="3817763"/>
                  </a:lnTo>
                  <a:lnTo>
                    <a:pt x="6387294" y="3836177"/>
                  </a:lnTo>
                  <a:lnTo>
                    <a:pt x="6345007" y="3849762"/>
                  </a:lnTo>
                  <a:lnTo>
                    <a:pt x="6300693" y="3858170"/>
                  </a:lnTo>
                  <a:lnTo>
                    <a:pt x="6254700" y="3861050"/>
                  </a:lnTo>
                  <a:close/>
                </a:path>
              </a:pathLst>
            </a:custGeom>
            <a:solidFill>
              <a:schemeClr val="bg1">
                <a:alpha val="50000"/>
              </a:schemeClr>
            </a:solidFill>
            <a:ln w="22225">
              <a:solidFill>
                <a:srgbClr val="AED633"/>
              </a:solidFill>
            </a:ln>
          </p:spPr>
          <p:style>
            <a:lnRef idx="0">
              <a:scrgbClr r="0" g="0" b="0"/>
            </a:lnRef>
            <a:fillRef idx="0">
              <a:scrgbClr r="0" g="0" b="0"/>
            </a:fillRef>
            <a:effectRef idx="0">
              <a:scrgbClr r="0" g="0" b="0"/>
            </a:effectRef>
            <a:fontRef idx="minor">
              <a:schemeClr val="lt1"/>
            </a:fontRef>
          </p:style>
          <p:txBody>
            <a:bodyPr wrap="square" lIns="0" tIns="0" rIns="0" bIns="0" rtlCol="0"/>
            <a:lstStyle/>
            <a:p>
              <a:endParaRPr lang="en-US" dirty="0">
                <a:latin typeface="Helvetica Neue" panose="020B0604020202020204" charset="0"/>
              </a:endParaRPr>
            </a:p>
          </p:txBody>
        </p:sp>
        <p:pic>
          <p:nvPicPr>
            <p:cNvPr id="27" name="object 8">
              <a:extLst>
                <a:ext uri="{FF2B5EF4-FFF2-40B4-BE49-F238E27FC236}">
                  <a16:creationId xmlns:a16="http://schemas.microsoft.com/office/drawing/2014/main" id="{B3EE6A01-FD44-67AA-4C99-DCE667BDF0AD}"/>
                </a:ext>
              </a:extLst>
            </p:cNvPr>
            <p:cNvPicPr/>
            <p:nvPr/>
          </p:nvPicPr>
          <p:blipFill>
            <a:blip r:embed="rId2" cstate="print"/>
            <a:stretch>
              <a:fillRect/>
            </a:stretch>
          </p:blipFill>
          <p:spPr>
            <a:xfrm>
              <a:off x="6331512" y="4381500"/>
              <a:ext cx="359292" cy="366737"/>
            </a:xfrm>
            <a:prstGeom prst="rect">
              <a:avLst/>
            </a:prstGeom>
            <a:solidFill>
              <a:schemeClr val="accent1">
                <a:lumMod val="75000"/>
              </a:schemeClr>
            </a:solidFill>
            <a:scene3d>
              <a:camera prst="orthographicFront">
                <a:rot lat="0" lon="0" rev="0"/>
              </a:camera>
              <a:lightRig rig="threePt" dir="t"/>
            </a:scene3d>
          </p:spPr>
        </p:pic>
        <p:sp>
          <p:nvSpPr>
            <p:cNvPr id="10" name="CasellaDiTesto 9"/>
            <p:cNvSpPr txBox="1"/>
            <p:nvPr/>
          </p:nvSpPr>
          <p:spPr>
            <a:xfrm>
              <a:off x="4201411" y="4762769"/>
              <a:ext cx="4191000" cy="461665"/>
            </a:xfrm>
            <a:prstGeom prst="rect">
              <a:avLst/>
            </a:prstGeom>
            <a:noFill/>
          </p:spPr>
          <p:txBody>
            <a:bodyPr wrap="square" rtlCol="0">
              <a:spAutoFit/>
            </a:bodyPr>
            <a:lstStyle/>
            <a:p>
              <a:pPr algn="ctr"/>
              <a:r>
                <a:rPr lang="en-US" sz="24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L’abilitatore </a:t>
              </a:r>
            </a:p>
          </p:txBody>
        </p:sp>
        <p:sp>
          <p:nvSpPr>
            <p:cNvPr id="39" name="CasellaDiTesto 38"/>
            <p:cNvSpPr txBox="1"/>
            <p:nvPr/>
          </p:nvSpPr>
          <p:spPr>
            <a:xfrm>
              <a:off x="4382654" y="6511616"/>
              <a:ext cx="4191000" cy="830997"/>
            </a:xfrm>
            <a:prstGeom prst="rect">
              <a:avLst/>
            </a:prstGeom>
            <a:noFill/>
          </p:spPr>
          <p:txBody>
            <a:bodyPr wrap="square" rtlCol="0">
              <a:spAutoFit/>
            </a:bodyPr>
            <a:lstStyle/>
            <a:p>
              <a:pPr algn="ctr"/>
              <a:r>
                <a:rPr lang="en-US" sz="2400" dirty="0">
                  <a:latin typeface="Helvetica Neue" panose="020B0604020202020204" charset="0"/>
                  <a:ea typeface="Microsoft Sans Serif" panose="020B0604020202020204" pitchFamily="34" charset="0"/>
                  <a:cs typeface="Microsoft Sans Serif" panose="020B0604020202020204" pitchFamily="34" charset="0"/>
                </a:rPr>
                <a:t> </a:t>
              </a:r>
              <a:r>
                <a:rPr lang="en-US" sz="24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L'opportunista</a:t>
              </a:r>
            </a:p>
            <a:p>
              <a:pPr algn="ctr"/>
              <a:endParaRPr lang="en-US" sz="24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42" name="CasellaDiTesto 41"/>
            <p:cNvSpPr txBox="1"/>
            <p:nvPr/>
          </p:nvSpPr>
          <p:spPr>
            <a:xfrm>
              <a:off x="11458224" y="6591300"/>
              <a:ext cx="4191000" cy="461665"/>
            </a:xfrm>
            <a:prstGeom prst="rect">
              <a:avLst/>
            </a:prstGeom>
            <a:noFill/>
          </p:spPr>
          <p:txBody>
            <a:bodyPr wrap="square" rtlCol="0">
              <a:spAutoFit/>
            </a:bodyPr>
            <a:lstStyle/>
            <a:p>
              <a:pPr algn="ctr"/>
              <a:r>
                <a:rPr lang="en-US" sz="24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L’avvocato </a:t>
              </a:r>
            </a:p>
          </p:txBody>
        </p:sp>
        <p:cxnSp>
          <p:nvCxnSpPr>
            <p:cNvPr id="14" name="Connettore 2 13"/>
            <p:cNvCxnSpPr/>
            <p:nvPr/>
          </p:nvCxnSpPr>
          <p:spPr>
            <a:xfrm flipH="1">
              <a:off x="2804604" y="4699405"/>
              <a:ext cx="19289" cy="3568295"/>
            </a:xfrm>
            <a:prstGeom prst="straightConnector1">
              <a:avLst/>
            </a:prstGeom>
            <a:ln w="57150">
              <a:solidFill>
                <a:srgbClr val="AED633"/>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6" name="CasellaDiTesto 35"/>
            <p:cNvSpPr txBox="1"/>
            <p:nvPr/>
          </p:nvSpPr>
          <p:spPr>
            <a:xfrm>
              <a:off x="11426058" y="4801045"/>
              <a:ext cx="4191000" cy="461665"/>
            </a:xfrm>
            <a:prstGeom prst="rect">
              <a:avLst/>
            </a:prstGeom>
            <a:noFill/>
          </p:spPr>
          <p:txBody>
            <a:bodyPr wrap="square" rtlCol="0">
              <a:spAutoFit/>
            </a:bodyPr>
            <a:lstStyle/>
            <a:p>
              <a:pPr algn="ctr"/>
              <a:r>
                <a:rPr lang="en-US" sz="24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Il produttore</a:t>
              </a:r>
            </a:p>
          </p:txBody>
        </p:sp>
        <p:cxnSp>
          <p:nvCxnSpPr>
            <p:cNvPr id="43" name="Connettore 2 42"/>
            <p:cNvCxnSpPr/>
            <p:nvPr/>
          </p:nvCxnSpPr>
          <p:spPr>
            <a:xfrm flipH="1" flipV="1">
              <a:off x="2990072" y="8400990"/>
              <a:ext cx="13987732" cy="18479"/>
            </a:xfrm>
            <a:prstGeom prst="straightConnector1">
              <a:avLst/>
            </a:prstGeom>
            <a:ln w="57150">
              <a:solidFill>
                <a:srgbClr val="AED633"/>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1" name="CasellaDiTesto 20"/>
            <p:cNvSpPr txBox="1"/>
            <p:nvPr/>
          </p:nvSpPr>
          <p:spPr>
            <a:xfrm>
              <a:off x="990600" y="4971990"/>
              <a:ext cx="1768081" cy="400110"/>
            </a:xfrm>
            <a:prstGeom prst="rect">
              <a:avLst/>
            </a:prstGeom>
            <a:noFill/>
          </p:spPr>
          <p:txBody>
            <a:bodyPr wrap="square" rtlCol="0">
              <a:spAutoFit/>
            </a:bodyPr>
            <a:lstStyle/>
            <a:p>
              <a:pPr algn="r"/>
              <a:r>
                <a:rPr lang="en-US" sz="2000" dirty="0">
                  <a:latin typeface="Helvetica Neue" panose="020B0604020202020204" charset="0"/>
                  <a:ea typeface="Microsoft Sans Serif" panose="020B0604020202020204" pitchFamily="34" charset="0"/>
                  <a:cs typeface="Microsoft Sans Serif" panose="020B0604020202020204" pitchFamily="34" charset="0"/>
                </a:rPr>
                <a:t>Dedicato</a:t>
              </a:r>
            </a:p>
          </p:txBody>
        </p:sp>
        <p:sp>
          <p:nvSpPr>
            <p:cNvPr id="44" name="CasellaDiTesto 43"/>
            <p:cNvSpPr txBox="1"/>
            <p:nvPr/>
          </p:nvSpPr>
          <p:spPr>
            <a:xfrm>
              <a:off x="1518858" y="7737981"/>
              <a:ext cx="1239823" cy="400110"/>
            </a:xfrm>
            <a:prstGeom prst="rect">
              <a:avLst/>
            </a:prstGeom>
            <a:noFill/>
          </p:spPr>
          <p:txBody>
            <a:bodyPr wrap="square" rtlCol="0">
              <a:spAutoFit/>
            </a:bodyPr>
            <a:lstStyle/>
            <a:p>
              <a:pPr algn="r"/>
              <a:r>
                <a:rPr lang="en-US" sz="2000" dirty="0">
                  <a:latin typeface="Helvetica Neue" panose="020B0604020202020204" charset="0"/>
                  <a:ea typeface="Microsoft Sans Serif" panose="020B0604020202020204" pitchFamily="34" charset="0"/>
                  <a:cs typeface="Microsoft Sans Serif" panose="020B0604020202020204" pitchFamily="34" charset="0"/>
                </a:rPr>
                <a:t>Ad hoc</a:t>
              </a:r>
            </a:p>
          </p:txBody>
        </p:sp>
        <p:sp>
          <p:nvSpPr>
            <p:cNvPr id="45" name="CasellaDiTesto 44"/>
            <p:cNvSpPr txBox="1"/>
            <p:nvPr/>
          </p:nvSpPr>
          <p:spPr>
            <a:xfrm>
              <a:off x="1124689" y="6129609"/>
              <a:ext cx="1633992" cy="1015663"/>
            </a:xfrm>
            <a:prstGeom prst="rect">
              <a:avLst/>
            </a:prstGeom>
            <a:noFill/>
          </p:spPr>
          <p:txBody>
            <a:bodyPr wrap="square" rtlCol="0">
              <a:spAutoFit/>
            </a:bodyPr>
            <a:lstStyle/>
            <a:p>
              <a:pPr algn="r"/>
              <a:r>
                <a:rPr lang="en-US" sz="20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AUTORITÀ DELLE RISORSE</a:t>
              </a:r>
            </a:p>
          </p:txBody>
        </p:sp>
        <p:sp>
          <p:nvSpPr>
            <p:cNvPr id="46" name="CasellaDiTesto 45"/>
            <p:cNvSpPr txBox="1"/>
            <p:nvPr/>
          </p:nvSpPr>
          <p:spPr>
            <a:xfrm>
              <a:off x="15748639" y="8477190"/>
              <a:ext cx="1548761" cy="769441"/>
            </a:xfrm>
            <a:prstGeom prst="rect">
              <a:avLst/>
            </a:prstGeom>
            <a:noFill/>
          </p:spPr>
          <p:txBody>
            <a:bodyPr wrap="square" rtlCol="0">
              <a:spAutoFit/>
            </a:bodyPr>
            <a:lstStyle/>
            <a:p>
              <a:r>
                <a:rPr lang="en-US" sz="2000" dirty="0">
                  <a:latin typeface="Helvetica Neue" panose="020B0604020202020204" charset="0"/>
                  <a:ea typeface="Microsoft Sans Serif" panose="020B0604020202020204" pitchFamily="34" charset="0"/>
                  <a:cs typeface="Microsoft Sans Serif" panose="020B0604020202020204" pitchFamily="34" charset="0"/>
                </a:rPr>
                <a:t>Focalizzato</a:t>
              </a:r>
            </a:p>
            <a:p>
              <a:endParaRPr lang="en-US" sz="2400" dirty="0">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47" name="CasellaDiTesto 46"/>
            <p:cNvSpPr txBox="1"/>
            <p:nvPr/>
          </p:nvSpPr>
          <p:spPr>
            <a:xfrm>
              <a:off x="3160773" y="8477190"/>
              <a:ext cx="1366284" cy="400110"/>
            </a:xfrm>
            <a:prstGeom prst="rect">
              <a:avLst/>
            </a:prstGeom>
            <a:noFill/>
          </p:spPr>
          <p:txBody>
            <a:bodyPr wrap="square" rtlCol="0">
              <a:spAutoFit/>
            </a:bodyPr>
            <a:lstStyle/>
            <a:p>
              <a:r>
                <a:rPr lang="en-US" sz="2000" dirty="0">
                  <a:latin typeface="Helvetica Neue" panose="020B0604020202020204" charset="0"/>
                  <a:ea typeface="Microsoft Sans Serif" panose="020B0604020202020204" pitchFamily="34" charset="0"/>
                  <a:cs typeface="Microsoft Sans Serif" panose="020B0604020202020204" pitchFamily="34" charset="0"/>
                </a:rPr>
                <a:t>Diffuso</a:t>
              </a:r>
            </a:p>
          </p:txBody>
        </p:sp>
        <p:sp>
          <p:nvSpPr>
            <p:cNvPr id="51" name="object 3">
              <a:extLst>
                <a:ext uri="{FF2B5EF4-FFF2-40B4-BE49-F238E27FC236}">
                  <a16:creationId xmlns:a16="http://schemas.microsoft.com/office/drawing/2014/main" id="{7C2C5F2E-62E2-AC16-C442-81036D8DD643}"/>
                </a:ext>
              </a:extLst>
            </p:cNvPr>
            <p:cNvSpPr/>
            <p:nvPr/>
          </p:nvSpPr>
          <p:spPr>
            <a:xfrm>
              <a:off x="10064475" y="4602448"/>
              <a:ext cx="6978498" cy="1768701"/>
            </a:xfrm>
            <a:custGeom>
              <a:avLst/>
              <a:gdLst/>
              <a:ahLst/>
              <a:cxnLst/>
              <a:rect l="l" t="t" r="r" b="b"/>
              <a:pathLst>
                <a:path w="6622415" h="3861434">
                  <a:moveTo>
                    <a:pt x="6254700" y="3861050"/>
                  </a:moveTo>
                  <a:lnTo>
                    <a:pt x="367388" y="3861050"/>
                  </a:lnTo>
                  <a:lnTo>
                    <a:pt x="321395" y="3858170"/>
                  </a:lnTo>
                  <a:lnTo>
                    <a:pt x="277081" y="3849762"/>
                  </a:lnTo>
                  <a:lnTo>
                    <a:pt x="234794" y="3836177"/>
                  </a:lnTo>
                  <a:lnTo>
                    <a:pt x="194883" y="3817763"/>
                  </a:lnTo>
                  <a:lnTo>
                    <a:pt x="157694" y="3794870"/>
                  </a:lnTo>
                  <a:lnTo>
                    <a:pt x="123577" y="3767847"/>
                  </a:lnTo>
                  <a:lnTo>
                    <a:pt x="92880" y="3737044"/>
                  </a:lnTo>
                  <a:lnTo>
                    <a:pt x="65950" y="3702809"/>
                  </a:lnTo>
                  <a:lnTo>
                    <a:pt x="43136" y="3665491"/>
                  </a:lnTo>
                  <a:lnTo>
                    <a:pt x="24786" y="3625441"/>
                  </a:lnTo>
                  <a:lnTo>
                    <a:pt x="11248" y="3583008"/>
                  </a:lnTo>
                  <a:lnTo>
                    <a:pt x="2870" y="3538540"/>
                  </a:lnTo>
                  <a:lnTo>
                    <a:pt x="0" y="3492388"/>
                  </a:lnTo>
                  <a:lnTo>
                    <a:pt x="0" y="368661"/>
                  </a:lnTo>
                  <a:lnTo>
                    <a:pt x="2870" y="322509"/>
                  </a:lnTo>
                  <a:lnTo>
                    <a:pt x="11248" y="278041"/>
                  </a:lnTo>
                  <a:lnTo>
                    <a:pt x="24786" y="235608"/>
                  </a:lnTo>
                  <a:lnTo>
                    <a:pt x="43136" y="195558"/>
                  </a:lnTo>
                  <a:lnTo>
                    <a:pt x="65950" y="158240"/>
                  </a:lnTo>
                  <a:lnTo>
                    <a:pt x="92880" y="124005"/>
                  </a:lnTo>
                  <a:lnTo>
                    <a:pt x="123577" y="93202"/>
                  </a:lnTo>
                  <a:lnTo>
                    <a:pt x="157694" y="66179"/>
                  </a:lnTo>
                  <a:lnTo>
                    <a:pt x="194883" y="43286"/>
                  </a:lnTo>
                  <a:lnTo>
                    <a:pt x="234794" y="24872"/>
                  </a:lnTo>
                  <a:lnTo>
                    <a:pt x="277081" y="11287"/>
                  </a:lnTo>
                  <a:lnTo>
                    <a:pt x="321395" y="2880"/>
                  </a:lnTo>
                  <a:lnTo>
                    <a:pt x="367388" y="0"/>
                  </a:lnTo>
                  <a:lnTo>
                    <a:pt x="6254700" y="0"/>
                  </a:lnTo>
                  <a:lnTo>
                    <a:pt x="6300693" y="2880"/>
                  </a:lnTo>
                  <a:lnTo>
                    <a:pt x="6345007" y="11287"/>
                  </a:lnTo>
                  <a:lnTo>
                    <a:pt x="6387294" y="24872"/>
                  </a:lnTo>
                  <a:lnTo>
                    <a:pt x="6427206" y="43286"/>
                  </a:lnTo>
                  <a:lnTo>
                    <a:pt x="6464394" y="66179"/>
                  </a:lnTo>
                  <a:lnTo>
                    <a:pt x="6498511" y="93202"/>
                  </a:lnTo>
                  <a:lnTo>
                    <a:pt x="6529208" y="124005"/>
                  </a:lnTo>
                  <a:lnTo>
                    <a:pt x="6556138" y="158240"/>
                  </a:lnTo>
                  <a:lnTo>
                    <a:pt x="6578952" y="195558"/>
                  </a:lnTo>
                  <a:lnTo>
                    <a:pt x="6597302" y="235608"/>
                  </a:lnTo>
                  <a:lnTo>
                    <a:pt x="6610840" y="278041"/>
                  </a:lnTo>
                  <a:lnTo>
                    <a:pt x="6619218" y="322509"/>
                  </a:lnTo>
                  <a:lnTo>
                    <a:pt x="6622089" y="368661"/>
                  </a:lnTo>
                  <a:lnTo>
                    <a:pt x="6622089" y="3492388"/>
                  </a:lnTo>
                  <a:lnTo>
                    <a:pt x="6619218" y="3538540"/>
                  </a:lnTo>
                  <a:lnTo>
                    <a:pt x="6610840" y="3583008"/>
                  </a:lnTo>
                  <a:lnTo>
                    <a:pt x="6597302" y="3625441"/>
                  </a:lnTo>
                  <a:lnTo>
                    <a:pt x="6578952" y="3665491"/>
                  </a:lnTo>
                  <a:lnTo>
                    <a:pt x="6556138" y="3702809"/>
                  </a:lnTo>
                  <a:lnTo>
                    <a:pt x="6529208" y="3737044"/>
                  </a:lnTo>
                  <a:lnTo>
                    <a:pt x="6498511" y="3767847"/>
                  </a:lnTo>
                  <a:lnTo>
                    <a:pt x="6464394" y="3794870"/>
                  </a:lnTo>
                  <a:lnTo>
                    <a:pt x="6427206" y="3817763"/>
                  </a:lnTo>
                  <a:lnTo>
                    <a:pt x="6387294" y="3836177"/>
                  </a:lnTo>
                  <a:lnTo>
                    <a:pt x="6345007" y="3849762"/>
                  </a:lnTo>
                  <a:lnTo>
                    <a:pt x="6300693" y="3858170"/>
                  </a:lnTo>
                  <a:lnTo>
                    <a:pt x="6254700" y="3861050"/>
                  </a:lnTo>
                  <a:close/>
                </a:path>
              </a:pathLst>
            </a:custGeom>
            <a:noFill/>
            <a:ln w="22225">
              <a:solidFill>
                <a:srgbClr val="AED633"/>
              </a:solidFill>
            </a:ln>
          </p:spPr>
          <p:style>
            <a:lnRef idx="0">
              <a:scrgbClr r="0" g="0" b="0"/>
            </a:lnRef>
            <a:fillRef idx="0">
              <a:scrgbClr r="0" g="0" b="0"/>
            </a:fillRef>
            <a:effectRef idx="0">
              <a:scrgbClr r="0" g="0" b="0"/>
            </a:effectRef>
            <a:fontRef idx="minor">
              <a:schemeClr val="lt1"/>
            </a:fontRef>
          </p:style>
          <p:txBody>
            <a:bodyPr wrap="square" lIns="0" tIns="0" rIns="0" bIns="0" rtlCol="0"/>
            <a:lstStyle/>
            <a:p>
              <a:endParaRPr lang="en-US" dirty="0">
                <a:latin typeface="Helvetica Neue" panose="020B0604020202020204" charset="0"/>
              </a:endParaRPr>
            </a:p>
          </p:txBody>
        </p:sp>
        <p:sp>
          <p:nvSpPr>
            <p:cNvPr id="53" name="object 3">
              <a:extLst>
                <a:ext uri="{FF2B5EF4-FFF2-40B4-BE49-F238E27FC236}">
                  <a16:creationId xmlns:a16="http://schemas.microsoft.com/office/drawing/2014/main" id="{7C2C5F2E-62E2-AC16-C442-81036D8DD643}"/>
                </a:ext>
              </a:extLst>
            </p:cNvPr>
            <p:cNvSpPr/>
            <p:nvPr/>
          </p:nvSpPr>
          <p:spPr>
            <a:xfrm>
              <a:off x="2989561" y="6453870"/>
              <a:ext cx="6978498" cy="1768701"/>
            </a:xfrm>
            <a:custGeom>
              <a:avLst/>
              <a:gdLst/>
              <a:ahLst/>
              <a:cxnLst/>
              <a:rect l="l" t="t" r="r" b="b"/>
              <a:pathLst>
                <a:path w="6622415" h="3861434">
                  <a:moveTo>
                    <a:pt x="6254700" y="3861050"/>
                  </a:moveTo>
                  <a:lnTo>
                    <a:pt x="367388" y="3861050"/>
                  </a:lnTo>
                  <a:lnTo>
                    <a:pt x="321395" y="3858170"/>
                  </a:lnTo>
                  <a:lnTo>
                    <a:pt x="277081" y="3849762"/>
                  </a:lnTo>
                  <a:lnTo>
                    <a:pt x="234794" y="3836177"/>
                  </a:lnTo>
                  <a:lnTo>
                    <a:pt x="194883" y="3817763"/>
                  </a:lnTo>
                  <a:lnTo>
                    <a:pt x="157694" y="3794870"/>
                  </a:lnTo>
                  <a:lnTo>
                    <a:pt x="123577" y="3767847"/>
                  </a:lnTo>
                  <a:lnTo>
                    <a:pt x="92880" y="3737044"/>
                  </a:lnTo>
                  <a:lnTo>
                    <a:pt x="65950" y="3702809"/>
                  </a:lnTo>
                  <a:lnTo>
                    <a:pt x="43136" y="3665491"/>
                  </a:lnTo>
                  <a:lnTo>
                    <a:pt x="24786" y="3625441"/>
                  </a:lnTo>
                  <a:lnTo>
                    <a:pt x="11248" y="3583008"/>
                  </a:lnTo>
                  <a:lnTo>
                    <a:pt x="2870" y="3538540"/>
                  </a:lnTo>
                  <a:lnTo>
                    <a:pt x="0" y="3492388"/>
                  </a:lnTo>
                  <a:lnTo>
                    <a:pt x="0" y="368661"/>
                  </a:lnTo>
                  <a:lnTo>
                    <a:pt x="2870" y="322509"/>
                  </a:lnTo>
                  <a:lnTo>
                    <a:pt x="11248" y="278041"/>
                  </a:lnTo>
                  <a:lnTo>
                    <a:pt x="24786" y="235608"/>
                  </a:lnTo>
                  <a:lnTo>
                    <a:pt x="43136" y="195558"/>
                  </a:lnTo>
                  <a:lnTo>
                    <a:pt x="65950" y="158240"/>
                  </a:lnTo>
                  <a:lnTo>
                    <a:pt x="92880" y="124005"/>
                  </a:lnTo>
                  <a:lnTo>
                    <a:pt x="123577" y="93202"/>
                  </a:lnTo>
                  <a:lnTo>
                    <a:pt x="157694" y="66179"/>
                  </a:lnTo>
                  <a:lnTo>
                    <a:pt x="194883" y="43286"/>
                  </a:lnTo>
                  <a:lnTo>
                    <a:pt x="234794" y="24872"/>
                  </a:lnTo>
                  <a:lnTo>
                    <a:pt x="277081" y="11287"/>
                  </a:lnTo>
                  <a:lnTo>
                    <a:pt x="321395" y="2880"/>
                  </a:lnTo>
                  <a:lnTo>
                    <a:pt x="367388" y="0"/>
                  </a:lnTo>
                  <a:lnTo>
                    <a:pt x="6254700" y="0"/>
                  </a:lnTo>
                  <a:lnTo>
                    <a:pt x="6300693" y="2880"/>
                  </a:lnTo>
                  <a:lnTo>
                    <a:pt x="6345007" y="11287"/>
                  </a:lnTo>
                  <a:lnTo>
                    <a:pt x="6387294" y="24872"/>
                  </a:lnTo>
                  <a:lnTo>
                    <a:pt x="6427206" y="43286"/>
                  </a:lnTo>
                  <a:lnTo>
                    <a:pt x="6464394" y="66179"/>
                  </a:lnTo>
                  <a:lnTo>
                    <a:pt x="6498511" y="93202"/>
                  </a:lnTo>
                  <a:lnTo>
                    <a:pt x="6529208" y="124005"/>
                  </a:lnTo>
                  <a:lnTo>
                    <a:pt x="6556138" y="158240"/>
                  </a:lnTo>
                  <a:lnTo>
                    <a:pt x="6578952" y="195558"/>
                  </a:lnTo>
                  <a:lnTo>
                    <a:pt x="6597302" y="235608"/>
                  </a:lnTo>
                  <a:lnTo>
                    <a:pt x="6610840" y="278041"/>
                  </a:lnTo>
                  <a:lnTo>
                    <a:pt x="6619218" y="322509"/>
                  </a:lnTo>
                  <a:lnTo>
                    <a:pt x="6622089" y="368661"/>
                  </a:lnTo>
                  <a:lnTo>
                    <a:pt x="6622089" y="3492388"/>
                  </a:lnTo>
                  <a:lnTo>
                    <a:pt x="6619218" y="3538540"/>
                  </a:lnTo>
                  <a:lnTo>
                    <a:pt x="6610840" y="3583008"/>
                  </a:lnTo>
                  <a:lnTo>
                    <a:pt x="6597302" y="3625441"/>
                  </a:lnTo>
                  <a:lnTo>
                    <a:pt x="6578952" y="3665491"/>
                  </a:lnTo>
                  <a:lnTo>
                    <a:pt x="6556138" y="3702809"/>
                  </a:lnTo>
                  <a:lnTo>
                    <a:pt x="6529208" y="3737044"/>
                  </a:lnTo>
                  <a:lnTo>
                    <a:pt x="6498511" y="3767847"/>
                  </a:lnTo>
                  <a:lnTo>
                    <a:pt x="6464394" y="3794870"/>
                  </a:lnTo>
                  <a:lnTo>
                    <a:pt x="6427206" y="3817763"/>
                  </a:lnTo>
                  <a:lnTo>
                    <a:pt x="6387294" y="3836177"/>
                  </a:lnTo>
                  <a:lnTo>
                    <a:pt x="6345007" y="3849762"/>
                  </a:lnTo>
                  <a:lnTo>
                    <a:pt x="6300693" y="3858170"/>
                  </a:lnTo>
                  <a:lnTo>
                    <a:pt x="6254700" y="3861050"/>
                  </a:lnTo>
                  <a:close/>
                </a:path>
              </a:pathLst>
            </a:custGeom>
            <a:noFill/>
            <a:ln w="22225">
              <a:solidFill>
                <a:srgbClr val="AED633"/>
              </a:solidFill>
            </a:ln>
          </p:spPr>
          <p:style>
            <a:lnRef idx="0">
              <a:scrgbClr r="0" g="0" b="0"/>
            </a:lnRef>
            <a:fillRef idx="0">
              <a:scrgbClr r="0" g="0" b="0"/>
            </a:fillRef>
            <a:effectRef idx="0">
              <a:scrgbClr r="0" g="0" b="0"/>
            </a:effectRef>
            <a:fontRef idx="minor">
              <a:schemeClr val="lt1"/>
            </a:fontRef>
          </p:style>
          <p:txBody>
            <a:bodyPr wrap="square" lIns="0" tIns="0" rIns="0" bIns="0" rtlCol="0"/>
            <a:lstStyle/>
            <a:p>
              <a:endParaRPr lang="en-US" dirty="0">
                <a:latin typeface="Helvetica Neue" panose="020B0604020202020204" charset="0"/>
              </a:endParaRPr>
            </a:p>
          </p:txBody>
        </p:sp>
        <p:sp>
          <p:nvSpPr>
            <p:cNvPr id="48" name="CasellaDiTesto 47"/>
            <p:cNvSpPr txBox="1"/>
            <p:nvPr/>
          </p:nvSpPr>
          <p:spPr>
            <a:xfrm>
              <a:off x="7354168" y="8477190"/>
              <a:ext cx="5259540" cy="400110"/>
            </a:xfrm>
            <a:prstGeom prst="rect">
              <a:avLst/>
            </a:prstGeom>
            <a:noFill/>
          </p:spPr>
          <p:txBody>
            <a:bodyPr wrap="square" rtlCol="0">
              <a:spAutoFit/>
            </a:bodyPr>
            <a:lstStyle/>
            <a:p>
              <a:pPr algn="ctr"/>
              <a:r>
                <a:rPr lang="en-US" sz="2000" b="1" dirty="0">
                  <a:solidFill>
                    <a:srgbClr val="AED633"/>
                  </a:solidFill>
                  <a:latin typeface="Helvetica Neue" panose="020B0604020202020204" charset="0"/>
                  <a:ea typeface="Microsoft Sans Serif" panose="020B0604020202020204" pitchFamily="34" charset="0"/>
                  <a:cs typeface="Microsoft Sans Serif" panose="020B0604020202020204" pitchFamily="34" charset="0"/>
                </a:rPr>
                <a:t>PROPRIETÀ ORGANIZZATIVA</a:t>
              </a:r>
            </a:p>
          </p:txBody>
        </p:sp>
        <p:pic>
          <p:nvPicPr>
            <p:cNvPr id="52" name="object 8">
              <a:extLst>
                <a:ext uri="{FF2B5EF4-FFF2-40B4-BE49-F238E27FC236}">
                  <a16:creationId xmlns:a16="http://schemas.microsoft.com/office/drawing/2014/main" id="{B3EE6A01-FD44-67AA-4C99-DCE667BDF0AD}"/>
                </a:ext>
              </a:extLst>
            </p:cNvPr>
            <p:cNvPicPr/>
            <p:nvPr/>
          </p:nvPicPr>
          <p:blipFill>
            <a:blip r:embed="rId2" cstate="print"/>
            <a:stretch>
              <a:fillRect/>
            </a:stretch>
          </p:blipFill>
          <p:spPr>
            <a:xfrm>
              <a:off x="13341912" y="4383786"/>
              <a:ext cx="359292" cy="366737"/>
            </a:xfrm>
            <a:prstGeom prst="rect">
              <a:avLst/>
            </a:prstGeom>
            <a:solidFill>
              <a:schemeClr val="accent1">
                <a:lumMod val="75000"/>
              </a:schemeClr>
            </a:solidFill>
            <a:scene3d>
              <a:camera prst="orthographicFront">
                <a:rot lat="0" lon="0" rev="0"/>
              </a:camera>
              <a:lightRig rig="threePt" dir="t"/>
            </a:scene3d>
          </p:spPr>
        </p:pic>
        <p:pic>
          <p:nvPicPr>
            <p:cNvPr id="54" name="object 8">
              <a:extLst>
                <a:ext uri="{FF2B5EF4-FFF2-40B4-BE49-F238E27FC236}">
                  <a16:creationId xmlns:a16="http://schemas.microsoft.com/office/drawing/2014/main" id="{B3EE6A01-FD44-67AA-4C99-DCE667BDF0AD}"/>
                </a:ext>
              </a:extLst>
            </p:cNvPr>
            <p:cNvPicPr/>
            <p:nvPr/>
          </p:nvPicPr>
          <p:blipFill>
            <a:blip r:embed="rId2" cstate="print"/>
            <a:stretch>
              <a:fillRect/>
            </a:stretch>
          </p:blipFill>
          <p:spPr>
            <a:xfrm>
              <a:off x="6331512" y="6235208"/>
              <a:ext cx="359292" cy="366737"/>
            </a:xfrm>
            <a:prstGeom prst="rect">
              <a:avLst/>
            </a:prstGeom>
            <a:solidFill>
              <a:schemeClr val="accent1">
                <a:lumMod val="75000"/>
              </a:schemeClr>
            </a:solidFill>
            <a:scene3d>
              <a:camera prst="orthographicFront">
                <a:rot lat="0" lon="0" rev="0"/>
              </a:camera>
              <a:lightRig rig="threePt" dir="t"/>
            </a:scene3d>
          </p:spPr>
        </p:pic>
        <p:sp>
          <p:nvSpPr>
            <p:cNvPr id="55" name="object 3">
              <a:extLst>
                <a:ext uri="{FF2B5EF4-FFF2-40B4-BE49-F238E27FC236}">
                  <a16:creationId xmlns:a16="http://schemas.microsoft.com/office/drawing/2014/main" id="{7C2C5F2E-62E2-AC16-C442-81036D8DD643}"/>
                </a:ext>
              </a:extLst>
            </p:cNvPr>
            <p:cNvSpPr/>
            <p:nvPr/>
          </p:nvSpPr>
          <p:spPr>
            <a:xfrm>
              <a:off x="10065130" y="6456156"/>
              <a:ext cx="6978498" cy="1768701"/>
            </a:xfrm>
            <a:custGeom>
              <a:avLst/>
              <a:gdLst/>
              <a:ahLst/>
              <a:cxnLst/>
              <a:rect l="l" t="t" r="r" b="b"/>
              <a:pathLst>
                <a:path w="6622415" h="3861434">
                  <a:moveTo>
                    <a:pt x="6254700" y="3861050"/>
                  </a:moveTo>
                  <a:lnTo>
                    <a:pt x="367388" y="3861050"/>
                  </a:lnTo>
                  <a:lnTo>
                    <a:pt x="321395" y="3858170"/>
                  </a:lnTo>
                  <a:lnTo>
                    <a:pt x="277081" y="3849762"/>
                  </a:lnTo>
                  <a:lnTo>
                    <a:pt x="234794" y="3836177"/>
                  </a:lnTo>
                  <a:lnTo>
                    <a:pt x="194883" y="3817763"/>
                  </a:lnTo>
                  <a:lnTo>
                    <a:pt x="157694" y="3794870"/>
                  </a:lnTo>
                  <a:lnTo>
                    <a:pt x="123577" y="3767847"/>
                  </a:lnTo>
                  <a:lnTo>
                    <a:pt x="92880" y="3737044"/>
                  </a:lnTo>
                  <a:lnTo>
                    <a:pt x="65950" y="3702809"/>
                  </a:lnTo>
                  <a:lnTo>
                    <a:pt x="43136" y="3665491"/>
                  </a:lnTo>
                  <a:lnTo>
                    <a:pt x="24786" y="3625441"/>
                  </a:lnTo>
                  <a:lnTo>
                    <a:pt x="11248" y="3583008"/>
                  </a:lnTo>
                  <a:lnTo>
                    <a:pt x="2870" y="3538540"/>
                  </a:lnTo>
                  <a:lnTo>
                    <a:pt x="0" y="3492388"/>
                  </a:lnTo>
                  <a:lnTo>
                    <a:pt x="0" y="368661"/>
                  </a:lnTo>
                  <a:lnTo>
                    <a:pt x="2870" y="322509"/>
                  </a:lnTo>
                  <a:lnTo>
                    <a:pt x="11248" y="278041"/>
                  </a:lnTo>
                  <a:lnTo>
                    <a:pt x="24786" y="235608"/>
                  </a:lnTo>
                  <a:lnTo>
                    <a:pt x="43136" y="195558"/>
                  </a:lnTo>
                  <a:lnTo>
                    <a:pt x="65950" y="158240"/>
                  </a:lnTo>
                  <a:lnTo>
                    <a:pt x="92880" y="124005"/>
                  </a:lnTo>
                  <a:lnTo>
                    <a:pt x="123577" y="93202"/>
                  </a:lnTo>
                  <a:lnTo>
                    <a:pt x="157694" y="66179"/>
                  </a:lnTo>
                  <a:lnTo>
                    <a:pt x="194883" y="43286"/>
                  </a:lnTo>
                  <a:lnTo>
                    <a:pt x="234794" y="24872"/>
                  </a:lnTo>
                  <a:lnTo>
                    <a:pt x="277081" y="11287"/>
                  </a:lnTo>
                  <a:lnTo>
                    <a:pt x="321395" y="2880"/>
                  </a:lnTo>
                  <a:lnTo>
                    <a:pt x="367388" y="0"/>
                  </a:lnTo>
                  <a:lnTo>
                    <a:pt x="6254700" y="0"/>
                  </a:lnTo>
                  <a:lnTo>
                    <a:pt x="6300693" y="2880"/>
                  </a:lnTo>
                  <a:lnTo>
                    <a:pt x="6345007" y="11287"/>
                  </a:lnTo>
                  <a:lnTo>
                    <a:pt x="6387294" y="24872"/>
                  </a:lnTo>
                  <a:lnTo>
                    <a:pt x="6427206" y="43286"/>
                  </a:lnTo>
                  <a:lnTo>
                    <a:pt x="6464394" y="66179"/>
                  </a:lnTo>
                  <a:lnTo>
                    <a:pt x="6498511" y="93202"/>
                  </a:lnTo>
                  <a:lnTo>
                    <a:pt x="6529208" y="124005"/>
                  </a:lnTo>
                  <a:lnTo>
                    <a:pt x="6556138" y="158240"/>
                  </a:lnTo>
                  <a:lnTo>
                    <a:pt x="6578952" y="195558"/>
                  </a:lnTo>
                  <a:lnTo>
                    <a:pt x="6597302" y="235608"/>
                  </a:lnTo>
                  <a:lnTo>
                    <a:pt x="6610840" y="278041"/>
                  </a:lnTo>
                  <a:lnTo>
                    <a:pt x="6619218" y="322509"/>
                  </a:lnTo>
                  <a:lnTo>
                    <a:pt x="6622089" y="368661"/>
                  </a:lnTo>
                  <a:lnTo>
                    <a:pt x="6622089" y="3492388"/>
                  </a:lnTo>
                  <a:lnTo>
                    <a:pt x="6619218" y="3538540"/>
                  </a:lnTo>
                  <a:lnTo>
                    <a:pt x="6610840" y="3583008"/>
                  </a:lnTo>
                  <a:lnTo>
                    <a:pt x="6597302" y="3625441"/>
                  </a:lnTo>
                  <a:lnTo>
                    <a:pt x="6578952" y="3665491"/>
                  </a:lnTo>
                  <a:lnTo>
                    <a:pt x="6556138" y="3702809"/>
                  </a:lnTo>
                  <a:lnTo>
                    <a:pt x="6529208" y="3737044"/>
                  </a:lnTo>
                  <a:lnTo>
                    <a:pt x="6498511" y="3767847"/>
                  </a:lnTo>
                  <a:lnTo>
                    <a:pt x="6464394" y="3794870"/>
                  </a:lnTo>
                  <a:lnTo>
                    <a:pt x="6427206" y="3817763"/>
                  </a:lnTo>
                  <a:lnTo>
                    <a:pt x="6387294" y="3836177"/>
                  </a:lnTo>
                  <a:lnTo>
                    <a:pt x="6345007" y="3849762"/>
                  </a:lnTo>
                  <a:lnTo>
                    <a:pt x="6300693" y="3858170"/>
                  </a:lnTo>
                  <a:lnTo>
                    <a:pt x="6254700" y="3861050"/>
                  </a:lnTo>
                  <a:close/>
                </a:path>
              </a:pathLst>
            </a:custGeom>
            <a:noFill/>
            <a:ln w="22225">
              <a:solidFill>
                <a:srgbClr val="AED633"/>
              </a:solidFill>
            </a:ln>
          </p:spPr>
          <p:style>
            <a:lnRef idx="0">
              <a:scrgbClr r="0" g="0" b="0"/>
            </a:lnRef>
            <a:fillRef idx="0">
              <a:scrgbClr r="0" g="0" b="0"/>
            </a:fillRef>
            <a:effectRef idx="0">
              <a:scrgbClr r="0" g="0" b="0"/>
            </a:effectRef>
            <a:fontRef idx="minor">
              <a:schemeClr val="lt1"/>
            </a:fontRef>
          </p:style>
          <p:txBody>
            <a:bodyPr wrap="square" lIns="0" tIns="0" rIns="0" bIns="0" rtlCol="0"/>
            <a:lstStyle/>
            <a:p>
              <a:endParaRPr lang="en-US" dirty="0">
                <a:latin typeface="Helvetica Neue" panose="020B0604020202020204" charset="0"/>
              </a:endParaRPr>
            </a:p>
          </p:txBody>
        </p:sp>
        <p:pic>
          <p:nvPicPr>
            <p:cNvPr id="56" name="object 8">
              <a:extLst>
                <a:ext uri="{FF2B5EF4-FFF2-40B4-BE49-F238E27FC236}">
                  <a16:creationId xmlns:a16="http://schemas.microsoft.com/office/drawing/2014/main" id="{B3EE6A01-FD44-67AA-4C99-DCE667BDF0AD}"/>
                </a:ext>
              </a:extLst>
            </p:cNvPr>
            <p:cNvPicPr/>
            <p:nvPr/>
          </p:nvPicPr>
          <p:blipFill>
            <a:blip r:embed="rId2" cstate="print"/>
            <a:stretch>
              <a:fillRect/>
            </a:stretch>
          </p:blipFill>
          <p:spPr>
            <a:xfrm>
              <a:off x="13341912" y="6237494"/>
              <a:ext cx="359292" cy="366737"/>
            </a:xfrm>
            <a:prstGeom prst="rect">
              <a:avLst/>
            </a:prstGeom>
            <a:solidFill>
              <a:schemeClr val="accent1">
                <a:lumMod val="75000"/>
              </a:schemeClr>
            </a:solidFill>
            <a:scene3d>
              <a:camera prst="orthographicFront">
                <a:rot lat="0" lon="0" rev="0"/>
              </a:camera>
              <a:lightRig rig="threePt" dir="t"/>
            </a:scene3d>
          </p:spPr>
        </p:pic>
        <p:sp>
          <p:nvSpPr>
            <p:cNvPr id="57" name="CasellaDiTesto 56"/>
            <p:cNvSpPr txBox="1"/>
            <p:nvPr/>
          </p:nvSpPr>
          <p:spPr>
            <a:xfrm>
              <a:off x="2988905" y="5046557"/>
              <a:ext cx="6978499" cy="1200329"/>
            </a:xfrm>
            <a:prstGeom prst="rect">
              <a:avLst/>
            </a:prstGeom>
            <a:noFill/>
          </p:spPr>
          <p:txBody>
            <a:bodyPr wrap="square" rtlCol="0">
              <a:spAutoFit/>
            </a:bodyPr>
            <a:lstStyle/>
            <a:p>
              <a:pPr algn="ctr"/>
              <a:r>
                <a:rPr lang="it-IT" sz="2400" dirty="0">
                  <a:latin typeface="Helvetica Neue" panose="020B0604020202020204" charset="0"/>
                  <a:ea typeface="Microsoft Sans Serif" panose="020B0604020202020204" pitchFamily="34" charset="0"/>
                  <a:cs typeface="Microsoft Sans Serif" panose="020B0604020202020204" pitchFamily="34" charset="0"/>
                </a:rPr>
                <a:t>"La società fornisce finanziamenti e senior executive attenzione ai progetti futuri." (Wolcott &amp;amp; Lippitz; 2007)</a:t>
              </a:r>
              <a:endParaRPr lang="en-US" sz="2400" dirty="0">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58" name="CasellaDiTesto 57"/>
            <p:cNvSpPr txBox="1"/>
            <p:nvPr/>
          </p:nvSpPr>
          <p:spPr>
            <a:xfrm>
              <a:off x="10064475" y="5052622"/>
              <a:ext cx="6978497" cy="1200329"/>
            </a:xfrm>
            <a:prstGeom prst="rect">
              <a:avLst/>
            </a:prstGeom>
            <a:noFill/>
          </p:spPr>
          <p:txBody>
            <a:bodyPr wrap="square" rtlCol="0">
              <a:spAutoFit/>
            </a:bodyPr>
            <a:lstStyle/>
            <a:p>
              <a:pPr algn="ctr"/>
              <a:r>
                <a:rPr lang="it-IT" sz="2400" dirty="0">
                  <a:latin typeface="Helvetica Neue" panose="020B0604020202020204" charset="0"/>
                  <a:ea typeface="Microsoft Sans Serif" panose="020B0604020202020204" pitchFamily="34" charset="0"/>
                  <a:cs typeface="Microsoft Sans Serif" panose="020B0604020202020204" pitchFamily="34" charset="0"/>
                </a:rPr>
                <a:t>"La società istituisce e sostiene un gruppo full-service con un mandato per l'imprenditorialità aziendale." (Wolcott &amp;amp; Lippitz; 2007)</a:t>
              </a:r>
              <a:endParaRPr lang="en-US" sz="2400" dirty="0">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59" name="CasellaDiTesto 58"/>
            <p:cNvSpPr txBox="1"/>
            <p:nvPr/>
          </p:nvSpPr>
          <p:spPr>
            <a:xfrm>
              <a:off x="2988905" y="6808298"/>
              <a:ext cx="6995103" cy="1384995"/>
            </a:xfrm>
            <a:prstGeom prst="rect">
              <a:avLst/>
            </a:prstGeom>
            <a:noFill/>
          </p:spPr>
          <p:txBody>
            <a:bodyPr wrap="square" rtlCol="0">
              <a:spAutoFit/>
            </a:bodyPr>
            <a:lstStyle/>
            <a:p>
              <a:pPr algn="ctr"/>
              <a:r>
                <a:rPr lang="it-IT" sz="2100" dirty="0">
                  <a:latin typeface="Helvetica Neue" panose="020B0604020202020204" charset="0"/>
                  <a:ea typeface="Microsoft Sans Serif" panose="020B0604020202020204" pitchFamily="34" charset="0"/>
                  <a:cs typeface="Microsoft Sans Serif" panose="020B0604020202020204" pitchFamily="34" charset="0"/>
                </a:rPr>
                <a:t>"L'azienda non ha un approccio deliberato all'imprenditorialità aziendale. Le reti interne ed esterne guidano la selezione del concetto e l'allocazione delle risorse." (Wolcott &amp;amp; Lippitz; 2007)</a:t>
              </a:r>
              <a:endParaRPr lang="en-US" sz="2100" dirty="0">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60" name="CasellaDiTesto 59"/>
            <p:cNvSpPr txBox="1"/>
            <p:nvPr/>
          </p:nvSpPr>
          <p:spPr>
            <a:xfrm>
              <a:off x="10081079" y="6987152"/>
              <a:ext cx="6961893" cy="1061829"/>
            </a:xfrm>
            <a:prstGeom prst="rect">
              <a:avLst/>
            </a:prstGeom>
            <a:noFill/>
          </p:spPr>
          <p:txBody>
            <a:bodyPr wrap="square" rtlCol="0">
              <a:spAutoFit/>
            </a:bodyPr>
            <a:lstStyle/>
            <a:p>
              <a:pPr algn="ctr"/>
              <a:r>
                <a:rPr lang="it-IT" sz="2100" dirty="0">
                  <a:latin typeface="Helvetica Neue" panose="020B0604020202020204" charset="0"/>
                  <a:ea typeface="Microsoft Sans Serif" panose="020B0604020202020204" pitchFamily="34" charset="0"/>
                  <a:cs typeface="Microsoft Sans Serif" panose="020B0604020202020204" pitchFamily="34" charset="0"/>
                </a:rPr>
                <a:t>"La società evangelizza fortemente per l'imprenditorialità aziendale, ma le unità aziendali forniscono il finanziamento primario." (Wolcott &amp;amp; Lippitz; 2007)</a:t>
              </a:r>
              <a:endParaRPr lang="en-US" sz="2100" dirty="0">
                <a:latin typeface="Helvetica Neue" panose="020B0604020202020204" charset="0"/>
                <a:ea typeface="Microsoft Sans Serif" panose="020B0604020202020204" pitchFamily="34" charset="0"/>
                <a:cs typeface="Microsoft Sans Serif" panose="020B0604020202020204" pitchFamily="34" charset="0"/>
              </a:endParaRPr>
            </a:p>
          </p:txBody>
        </p:sp>
      </p:grpSp>
      <p:sp>
        <p:nvSpPr>
          <p:cNvPr id="2" name="CuadroTexto 28">
            <a:extLst>
              <a:ext uri="{FF2B5EF4-FFF2-40B4-BE49-F238E27FC236}">
                <a16:creationId xmlns:a16="http://schemas.microsoft.com/office/drawing/2014/main" id="{978C91E1-6D81-B57D-3C41-E1DB3246FB06}"/>
              </a:ext>
            </a:extLst>
          </p:cNvPr>
          <p:cNvSpPr txBox="1"/>
          <p:nvPr/>
        </p:nvSpPr>
        <p:spPr>
          <a:xfrm>
            <a:off x="1296000" y="1548000"/>
            <a:ext cx="14867230" cy="830997"/>
          </a:xfrm>
          <a:prstGeom prst="rect">
            <a:avLst/>
          </a:prstGeom>
          <a:noFill/>
        </p:spPr>
        <p:txBody>
          <a:bodyPr wrap="square" rtlCol="0">
            <a:spAutoFit/>
          </a:bodyPr>
          <a:lstStyle/>
          <a:p>
            <a:r>
              <a:rPr lang="it-IT" sz="4800" b="1" dirty="0">
                <a:solidFill>
                  <a:srgbClr val="4D94B7"/>
                </a:solidFill>
                <a:latin typeface="Helvetica Neue" panose="020B0604020202020204" charset="0"/>
                <a:ea typeface="Microsoft Sans Serif" panose="020B0604020202020204" pitchFamily="34" charset="0"/>
                <a:cs typeface="Microsoft Sans Serif" panose="020B0604020202020204" pitchFamily="34" charset="0"/>
              </a:rPr>
              <a:t>1.Introduzione. Cos’è l’intrapreneurship digitale? </a:t>
            </a:r>
          </a:p>
        </p:txBody>
      </p:sp>
      <p:sp>
        <p:nvSpPr>
          <p:cNvPr id="31" name="CasellaDiTesto 30"/>
          <p:cNvSpPr txBox="1"/>
          <p:nvPr/>
        </p:nvSpPr>
        <p:spPr>
          <a:xfrm>
            <a:off x="1296000" y="8877300"/>
            <a:ext cx="3657000" cy="276999"/>
          </a:xfrm>
          <a:prstGeom prst="rect">
            <a:avLst/>
          </a:prstGeom>
          <a:noFill/>
        </p:spPr>
        <p:txBody>
          <a:bodyPr wrap="square" rtlCol="0">
            <a:spAutoFit/>
          </a:bodyPr>
          <a:lstStyle/>
          <a:p>
            <a:r>
              <a:rPr lang="en-US" sz="1200" dirty="0">
                <a:latin typeface="Helvetica Neue" panose="020B0604020202020204" charset="0"/>
                <a:ea typeface="Microsoft Sans Serif" panose="020B0604020202020204" pitchFamily="34" charset="0"/>
                <a:cs typeface="Microsoft Sans Serif" panose="020B0604020202020204" pitchFamily="34" charset="0"/>
              </a:rPr>
              <a:t>Source no.: 3, 5</a:t>
            </a:r>
          </a:p>
        </p:txBody>
      </p:sp>
    </p:spTree>
    <p:extLst>
      <p:ext uri="{BB962C8B-B14F-4D97-AF65-F5344CB8AC3E}">
        <p14:creationId xmlns:p14="http://schemas.microsoft.com/office/powerpoint/2010/main" val="38460648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6CE9C880-7A4A-94B2-756C-952EB7F9F820}"/>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2344400" y="4921071"/>
            <a:ext cx="3907362" cy="3907362"/>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id="{059C829C-41D6-1410-D4AD-4579EC19C654}"/>
              </a:ext>
            </a:extLst>
          </p:cNvPr>
          <p:cNvSpPr txBox="1"/>
          <p:nvPr/>
        </p:nvSpPr>
        <p:spPr>
          <a:xfrm>
            <a:off x="4572000" y="3888000"/>
            <a:ext cx="9144000" cy="156966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1205230" algn="l"/>
                <a:tab pos="1926589" algn="l"/>
                <a:tab pos="2915920" algn="l"/>
                <a:tab pos="3444875" algn="l"/>
                <a:tab pos="4383405" algn="l"/>
                <a:tab pos="6796405" algn="l"/>
              </a:tabLst>
              <a:defRPr/>
            </a:pPr>
            <a:r>
              <a:rPr kumimoji="0" lang="it-IT" sz="4800" b="1" i="0" u="none" strike="noStrike" kern="1200" cap="none" spc="-114" normalizeH="0" baseline="0" dirty="0">
                <a:ln>
                  <a:noFill/>
                </a:ln>
                <a:solidFill>
                  <a:srgbClr val="4D94B7"/>
                </a:solidFill>
                <a:effectLst/>
                <a:uLnTx/>
                <a:uFillTx/>
                <a:latin typeface="Helvetica Neue" panose="020B0604020202020204" charset="0"/>
                <a:ea typeface="Microsoft Sans Serif" panose="020B0604020202020204" pitchFamily="34" charset="0"/>
                <a:cs typeface="Microsoft Sans Serif" panose="020B0604020202020204" pitchFamily="34" charset="0"/>
              </a:rPr>
              <a:t>Come sostenere l’</a:t>
            </a:r>
            <a:r>
              <a:rPr kumimoji="0" lang="it-IT" sz="4800" b="1" i="0" u="none" strike="noStrike" kern="1200" cap="none" spc="-114" normalizeH="0" baseline="0" dirty="0" err="1">
                <a:ln>
                  <a:noFill/>
                </a:ln>
                <a:solidFill>
                  <a:srgbClr val="4D94B7"/>
                </a:solidFill>
                <a:effectLst/>
                <a:uLnTx/>
                <a:uFillTx/>
                <a:latin typeface="Helvetica Neue" panose="020B0604020202020204" charset="0"/>
                <a:ea typeface="Microsoft Sans Serif" panose="020B0604020202020204" pitchFamily="34" charset="0"/>
                <a:cs typeface="Microsoft Sans Serif" panose="020B0604020202020204" pitchFamily="34" charset="0"/>
              </a:rPr>
              <a:t>intrapreneurship</a:t>
            </a:r>
            <a:r>
              <a:rPr kumimoji="0" lang="it-IT" sz="4800" b="1" i="0" u="none" strike="noStrike" kern="1200" cap="none" spc="-114" normalizeH="0" baseline="0" dirty="0">
                <a:ln>
                  <a:noFill/>
                </a:ln>
                <a:solidFill>
                  <a:srgbClr val="4D94B7"/>
                </a:solidFill>
                <a:effectLst/>
                <a:uLnTx/>
                <a:uFillTx/>
                <a:latin typeface="Helvetica Neue" panose="020B0604020202020204" charset="0"/>
                <a:ea typeface="Microsoft Sans Serif" panose="020B0604020202020204" pitchFamily="34" charset="0"/>
                <a:cs typeface="Microsoft Sans Serif" panose="020B0604020202020204" pitchFamily="34" charset="0"/>
              </a:rPr>
              <a:t> digitale</a:t>
            </a:r>
          </a:p>
        </p:txBody>
      </p:sp>
      <p:sp>
        <p:nvSpPr>
          <p:cNvPr id="5" name="CuadroTexto 4">
            <a:extLst>
              <a:ext uri="{FF2B5EF4-FFF2-40B4-BE49-F238E27FC236}">
                <a16:creationId xmlns:a16="http://schemas.microsoft.com/office/drawing/2014/main" id="{291827B4-A53A-98D3-C6A6-037B32739B31}"/>
              </a:ext>
            </a:extLst>
          </p:cNvPr>
          <p:cNvSpPr txBox="1"/>
          <p:nvPr/>
        </p:nvSpPr>
        <p:spPr>
          <a:xfrm>
            <a:off x="1296000" y="2592000"/>
            <a:ext cx="15732000" cy="1015663"/>
          </a:xfrm>
          <a:prstGeom prst="rect">
            <a:avLst/>
          </a:prstGeom>
          <a:noFill/>
        </p:spPr>
        <p:txBody>
          <a:bodyPr wrap="square">
            <a:spAutoFit/>
          </a:bodyPr>
          <a:lstStyle/>
          <a:p>
            <a:pPr marL="0" marR="0" lvl="0" indent="0" algn="ctr" defTabSz="914400" rtl="0" eaLnBrk="1" fontAlgn="auto" latinLnBrk="0" hangingPunct="1">
              <a:lnSpc>
                <a:spcPct val="100000"/>
              </a:lnSpc>
              <a:spcBef>
                <a:spcPts val="5"/>
              </a:spcBef>
              <a:spcAft>
                <a:spcPts val="0"/>
              </a:spcAft>
              <a:buClrTx/>
              <a:buSzTx/>
              <a:buFontTx/>
              <a:buNone/>
              <a:tabLst>
                <a:tab pos="1205230" algn="l"/>
                <a:tab pos="1926589" algn="l"/>
                <a:tab pos="2915920" algn="l"/>
                <a:tab pos="3444875" algn="l"/>
                <a:tab pos="4383405" algn="l"/>
                <a:tab pos="6796405" algn="l"/>
              </a:tabLst>
              <a:defRPr/>
            </a:pPr>
            <a:r>
              <a:rPr kumimoji="0" lang="it-IT" sz="6000" b="1" i="0" u="none" strike="noStrike" kern="1200" cap="none" spc="-114" normalizeH="0" baseline="0">
                <a:ln>
                  <a:noFill/>
                </a:ln>
                <a:solidFill>
                  <a:srgbClr val="AED633"/>
                </a:solidFill>
                <a:effectLst/>
                <a:uLnTx/>
                <a:uFillTx/>
                <a:latin typeface="Helvetica Neue" panose="020B0604020202020204" charset="0"/>
                <a:ea typeface="Microsoft Sans Serif" panose="020B0604020202020204" pitchFamily="34" charset="0"/>
                <a:cs typeface="Microsoft Sans Serif" panose="020B0604020202020204" pitchFamily="34" charset="0"/>
              </a:rPr>
              <a:t>Unità 2</a:t>
            </a:r>
            <a:endParaRPr kumimoji="0" lang="it-IT" sz="6000" b="1" i="0" u="none" strike="noStrike" kern="1200" cap="none" spc="0" normalizeH="0" baseline="0">
              <a:ln>
                <a:noFill/>
              </a:ln>
              <a:solidFill>
                <a:srgbClr val="AED633"/>
              </a:solidFill>
              <a:effectLst/>
              <a:uLnTx/>
              <a:uFillTx/>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6" name="Google Shape;114;p5">
            <a:extLst>
              <a:ext uri="{FF2B5EF4-FFF2-40B4-BE49-F238E27FC236}">
                <a16:creationId xmlns:a16="http://schemas.microsoft.com/office/drawing/2014/main" id="{97BA29A0-EA86-DD6D-3EDC-78A29AD08907}"/>
              </a:ext>
            </a:extLst>
          </p:cNvPr>
          <p:cNvSpPr txBox="1"/>
          <p:nvPr/>
        </p:nvSpPr>
        <p:spPr>
          <a:xfrm>
            <a:off x="1296000" y="5256000"/>
            <a:ext cx="10980000" cy="353939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200000"/>
              </a:lnSpc>
              <a:spcBef>
                <a:spcPts val="0"/>
              </a:spcBef>
              <a:spcAft>
                <a:spcPts val="0"/>
              </a:spcAft>
              <a:buClr>
                <a:srgbClr val="000000"/>
              </a:buClr>
              <a:buSzPts val="2800"/>
              <a:buFont typeface="Arial"/>
              <a:buNone/>
              <a:tabLst/>
              <a:defRPr/>
            </a:pPr>
            <a:r>
              <a:rPr kumimoji="0" lang="it-IT" sz="2800" b="1" i="0" u="none" strike="noStrike" kern="1200" cap="none" spc="0" normalizeH="0" baseline="0" dirty="0">
                <a:ln>
                  <a:noFill/>
                </a:ln>
                <a:solidFill>
                  <a:srgbClr val="AED633"/>
                </a:solidFill>
                <a:effectLst/>
                <a:uLnTx/>
                <a:uFillTx/>
                <a:latin typeface="Helvetica Neue" panose="020B0604020202020204" charset="0"/>
                <a:ea typeface="Helvetica Neue"/>
                <a:cs typeface="Helvetica Neue"/>
                <a:sym typeface="Helvetica Neue"/>
              </a:rPr>
              <a:t>2.1 Come trovare gli </a:t>
            </a:r>
            <a:r>
              <a:rPr lang="it-IT" sz="2800" b="1" dirty="0" err="1">
                <a:solidFill>
                  <a:srgbClr val="AED633"/>
                </a:solidFill>
                <a:latin typeface="Helvetica Neue" panose="020B0604020202020204" charset="0"/>
                <a:ea typeface="Helvetica Neue"/>
                <a:cs typeface="Helvetica Neue"/>
                <a:sym typeface="Helvetica Neue"/>
              </a:rPr>
              <a:t>i</a:t>
            </a:r>
            <a:r>
              <a:rPr kumimoji="0" lang="it-IT" sz="2800" b="1" i="0" u="none" strike="noStrike" kern="1200" cap="none" spc="0" normalizeH="0" baseline="0" dirty="0" err="1">
                <a:ln>
                  <a:noFill/>
                </a:ln>
                <a:solidFill>
                  <a:srgbClr val="AED633"/>
                </a:solidFill>
                <a:effectLst/>
                <a:uLnTx/>
                <a:uFillTx/>
                <a:latin typeface="Helvetica Neue" panose="020B0604020202020204" charset="0"/>
                <a:ea typeface="Helvetica Neue"/>
                <a:cs typeface="Helvetica Neue"/>
                <a:sym typeface="Helvetica Neue"/>
              </a:rPr>
              <a:t>ntrapreneurs</a:t>
            </a:r>
            <a:endParaRPr kumimoji="0" lang="it-IT" sz="2800" b="1" i="0" u="none" strike="noStrike" kern="1200" cap="none" spc="0" normalizeH="0" baseline="0" dirty="0">
              <a:ln>
                <a:noFill/>
              </a:ln>
              <a:solidFill>
                <a:srgbClr val="AED633"/>
              </a:solidFill>
              <a:effectLst/>
              <a:uLnTx/>
              <a:uFillTx/>
              <a:latin typeface="Helvetica Neue" panose="020B0604020202020204" charset="0"/>
              <a:ea typeface="Helvetica Neue"/>
              <a:cs typeface="Helvetica Neue"/>
              <a:sym typeface="Helvetica Neue"/>
            </a:endParaRPr>
          </a:p>
          <a:p>
            <a:pPr marL="0" marR="0" lvl="0" indent="0" algn="l" defTabSz="914400" rtl="0" eaLnBrk="1" fontAlgn="auto" latinLnBrk="0" hangingPunct="1">
              <a:lnSpc>
                <a:spcPct val="200000"/>
              </a:lnSpc>
              <a:spcBef>
                <a:spcPts val="0"/>
              </a:spcBef>
              <a:spcAft>
                <a:spcPts val="0"/>
              </a:spcAft>
              <a:buClr>
                <a:srgbClr val="000000"/>
              </a:buClr>
              <a:buSzPts val="2800"/>
              <a:buFont typeface="Arial"/>
              <a:buNone/>
              <a:tabLst/>
              <a:defRPr/>
            </a:pPr>
            <a:r>
              <a:rPr kumimoji="0" lang="it-IT" sz="2800" b="1" i="0" u="none" strike="noStrike" kern="1200" cap="none" spc="0" normalizeH="0" baseline="0" dirty="0">
                <a:ln>
                  <a:noFill/>
                </a:ln>
                <a:solidFill>
                  <a:srgbClr val="AED633"/>
                </a:solidFill>
                <a:effectLst/>
                <a:uLnTx/>
                <a:uFillTx/>
                <a:latin typeface="Helvetica Neue" panose="020B0604020202020204" charset="0"/>
                <a:ea typeface="Helvetica Neue"/>
                <a:cs typeface="Helvetica Neue"/>
                <a:sym typeface="Helvetica Neue"/>
              </a:rPr>
              <a:t>2.2 Cultura intraprendente</a:t>
            </a:r>
          </a:p>
          <a:p>
            <a:pPr marL="0" marR="0" lvl="0" indent="0" algn="l" defTabSz="914400" rtl="0" eaLnBrk="1" fontAlgn="auto" latinLnBrk="0" hangingPunct="1">
              <a:lnSpc>
                <a:spcPct val="200000"/>
              </a:lnSpc>
              <a:spcBef>
                <a:spcPts val="0"/>
              </a:spcBef>
              <a:spcAft>
                <a:spcPts val="0"/>
              </a:spcAft>
              <a:buClr>
                <a:srgbClr val="000000"/>
              </a:buClr>
              <a:buSzPts val="2800"/>
              <a:buFont typeface="Arial"/>
              <a:buNone/>
              <a:tabLst/>
              <a:defRPr/>
            </a:pPr>
            <a:r>
              <a:rPr kumimoji="0" lang="it-IT" sz="2800" b="1" i="0" u="none" strike="noStrike" kern="1200" cap="none" spc="0" normalizeH="0" baseline="0" dirty="0">
                <a:ln>
                  <a:noFill/>
                </a:ln>
                <a:solidFill>
                  <a:srgbClr val="AED633"/>
                </a:solidFill>
                <a:effectLst/>
                <a:uLnTx/>
                <a:uFillTx/>
                <a:latin typeface="Helvetica Neue" panose="020B0604020202020204" charset="0"/>
                <a:ea typeface="Helvetica Neue"/>
                <a:cs typeface="Helvetica Neue"/>
                <a:sym typeface="Helvetica Neue"/>
              </a:rPr>
              <a:t>2.3 Attività pratiche </a:t>
            </a:r>
          </a:p>
          <a:p>
            <a:pPr marL="0" marR="0" lvl="0" indent="0" algn="l" defTabSz="914400" rtl="0" eaLnBrk="1" fontAlgn="auto" latinLnBrk="0" hangingPunct="1">
              <a:lnSpc>
                <a:spcPct val="200000"/>
              </a:lnSpc>
              <a:spcBef>
                <a:spcPts val="0"/>
              </a:spcBef>
              <a:spcAft>
                <a:spcPts val="0"/>
              </a:spcAft>
              <a:buClr>
                <a:srgbClr val="000000"/>
              </a:buClr>
              <a:buSzPts val="2800"/>
              <a:buFont typeface="Arial"/>
              <a:buNone/>
              <a:tabLst/>
              <a:defRPr/>
            </a:pPr>
            <a:r>
              <a:rPr kumimoji="0" lang="it-IT" sz="2800" b="1" i="0" u="none" strike="noStrike" kern="1200" cap="none" spc="0" normalizeH="0" baseline="0" dirty="0">
                <a:ln>
                  <a:noFill/>
                </a:ln>
                <a:solidFill>
                  <a:srgbClr val="AED633"/>
                </a:solidFill>
                <a:effectLst/>
                <a:uLnTx/>
                <a:uFillTx/>
                <a:latin typeface="Helvetica Neue" panose="020B0604020202020204" charset="0"/>
                <a:ea typeface="Helvetica Neue"/>
                <a:cs typeface="Helvetica Neue"/>
                <a:sym typeface="Helvetica Neue"/>
              </a:rPr>
              <a:t>2.4 Sponsor</a:t>
            </a:r>
          </a:p>
        </p:txBody>
      </p:sp>
    </p:spTree>
    <p:extLst>
      <p:ext uri="{BB962C8B-B14F-4D97-AF65-F5344CB8AC3E}">
        <p14:creationId xmlns:p14="http://schemas.microsoft.com/office/powerpoint/2010/main" val="28611893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1786</Words>
  <Application>Microsoft Office PowerPoint</Application>
  <PresentationFormat>Benutzerdefiniert</PresentationFormat>
  <Paragraphs>242</Paragraphs>
  <Slides>22</Slides>
  <Notes>5</Notes>
  <HiddenSlides>0</HiddenSlides>
  <MMClips>0</MMClips>
  <ScaleCrop>false</ScaleCrop>
  <HeadingPairs>
    <vt:vector size="6" baseType="variant">
      <vt:variant>
        <vt:lpstr>Verwendete Schriftarten</vt:lpstr>
      </vt:variant>
      <vt:variant>
        <vt:i4>4</vt:i4>
      </vt:variant>
      <vt:variant>
        <vt:lpstr>Design</vt:lpstr>
      </vt:variant>
      <vt:variant>
        <vt:i4>2</vt:i4>
      </vt:variant>
      <vt:variant>
        <vt:lpstr>Folientitel</vt:lpstr>
      </vt:variant>
      <vt:variant>
        <vt:i4>22</vt:i4>
      </vt:variant>
    </vt:vector>
  </HeadingPairs>
  <TitlesOfParts>
    <vt:vector size="28" baseType="lpstr">
      <vt:lpstr>Arial</vt:lpstr>
      <vt:lpstr>Calibri</vt:lpstr>
      <vt:lpstr>Helvetica Neue</vt:lpstr>
      <vt:lpstr>Wingdings</vt:lpstr>
      <vt:lpstr>Office Theme</vt:lpstr>
      <vt:lpstr>Diseño personalizado</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Diseño sin título</dc:title>
  <dc:creator>Monia Coppola</dc:creator>
  <cp:keywords>DAE2pz8_XrU,BAEXurJiHZU</cp:keywords>
  <cp:lastModifiedBy>Jennifer Voepel</cp:lastModifiedBy>
  <cp:revision>107</cp:revision>
  <dcterms:created xsi:type="dcterms:W3CDTF">2022-01-27T16:04:38Z</dcterms:created>
  <dcterms:modified xsi:type="dcterms:W3CDTF">2024-02-04T23:59:43Z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2022-01-27T00:00:00Z</vt:filetime>
  </property>
  <property fmtid="{D5CDD505-2E9C-101B-9397-08002B2CF9AE}" pid="3" name="Creator">
    <vt:lpwstr>Canva</vt:lpwstr>
  </property>
  <property fmtid="{D5CDD505-2E9C-101B-9397-08002B2CF9AE}" pid="4" name="LastSaved">
    <vt:filetime>2022-01-27T00:00:00Z</vt:filetime>
  </property>
</Properties>
</file>