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4.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7" r:id="rId2"/>
  </p:sldMasterIdLst>
  <p:notesMasterIdLst>
    <p:notesMasterId r:id="rId43"/>
  </p:notesMasterIdLst>
  <p:handoutMasterIdLst>
    <p:handoutMasterId r:id="rId44"/>
  </p:handoutMasterIdLst>
  <p:sldIdLst>
    <p:sldId id="277" r:id="rId3"/>
    <p:sldId id="257" r:id="rId4"/>
    <p:sldId id="279" r:id="rId5"/>
    <p:sldId id="289" r:id="rId6"/>
    <p:sldId id="280" r:id="rId7"/>
    <p:sldId id="295" r:id="rId8"/>
    <p:sldId id="297" r:id="rId9"/>
    <p:sldId id="337" r:id="rId10"/>
    <p:sldId id="299" r:id="rId11"/>
    <p:sldId id="301" r:id="rId12"/>
    <p:sldId id="306" r:id="rId13"/>
    <p:sldId id="309" r:id="rId14"/>
    <p:sldId id="307" r:id="rId15"/>
    <p:sldId id="313" r:id="rId16"/>
    <p:sldId id="312" r:id="rId17"/>
    <p:sldId id="311" r:id="rId18"/>
    <p:sldId id="315" r:id="rId19"/>
    <p:sldId id="316" r:id="rId20"/>
    <p:sldId id="292" r:id="rId21"/>
    <p:sldId id="293" r:id="rId22"/>
    <p:sldId id="335" r:id="rId23"/>
    <p:sldId id="281" r:id="rId24"/>
    <p:sldId id="318" r:id="rId25"/>
    <p:sldId id="319" r:id="rId26"/>
    <p:sldId id="320" r:id="rId27"/>
    <p:sldId id="321" r:id="rId28"/>
    <p:sldId id="326" r:id="rId29"/>
    <p:sldId id="282" r:id="rId30"/>
    <p:sldId id="294" r:id="rId31"/>
    <p:sldId id="339" r:id="rId32"/>
    <p:sldId id="284" r:id="rId33"/>
    <p:sldId id="336" r:id="rId34"/>
    <p:sldId id="346" r:id="rId35"/>
    <p:sldId id="345" r:id="rId36"/>
    <p:sldId id="290" r:id="rId37"/>
    <p:sldId id="268" r:id="rId38"/>
    <p:sldId id="342" r:id="rId39"/>
    <p:sldId id="343" r:id="rId40"/>
    <p:sldId id="344" r:id="rId41"/>
    <p:sldId id="287" r:id="rId42"/>
  </p:sldIdLst>
  <p:sldSz cx="18288000" cy="10287000"/>
  <p:notesSz cx="18288000" cy="10287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D633"/>
    <a:srgbClr val="4D94B7"/>
    <a:srgbClr val="EFF7D6"/>
    <a:srgbClr val="DFEFAD"/>
    <a:srgbClr val="CDE583"/>
    <a:srgbClr val="DBEAF1"/>
    <a:srgbClr val="B8D4E2"/>
    <a:srgbClr val="94BFD4"/>
    <a:srgbClr val="71A9C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4F4478-A3F6-496A-A1AD-1AC4F4E1BF31}" v="98" dt="2022-11-18T10:04:19.40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0" autoAdjust="0"/>
    <p:restoredTop sz="95887" autoAdjust="0"/>
  </p:normalViewPr>
  <p:slideViewPr>
    <p:cSldViewPr>
      <p:cViewPr varScale="1">
        <p:scale>
          <a:sx n="60" d="100"/>
          <a:sy n="60" d="100"/>
        </p:scale>
        <p:origin x="84" y="104"/>
      </p:cViewPr>
      <p:guideLst>
        <p:guide orient="horz" pos="2880"/>
        <p:guide pos="2160"/>
      </p:guideLst>
    </p:cSldViewPr>
  </p:slideViewPr>
  <p:notesTextViewPr>
    <p:cViewPr>
      <p:scale>
        <a:sx n="100" d="100"/>
        <a:sy n="100" d="100"/>
      </p:scale>
      <p:origin x="0" y="0"/>
    </p:cViewPr>
  </p:notesText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F6B08C-2098-454F-A228-B049704153C2}" type="doc">
      <dgm:prSet loTypeId="urn:microsoft.com/office/officeart/2005/8/layout/pyramid1" loCatId="pyramid" qsTypeId="urn:microsoft.com/office/officeart/2005/8/quickstyle/3d1" qsCatId="3D" csTypeId="urn:microsoft.com/office/officeart/2005/8/colors/colorful1" csCatId="colorful" phldr="1"/>
      <dgm:spPr/>
    </dgm:pt>
    <dgm:pt modelId="{9672DD45-B93A-44F3-9D8D-37F748478B67}">
      <dgm:prSet phldrT="[Text]" custT="1"/>
      <dgm:spPr>
        <a:gradFill rotWithShape="0">
          <a:gsLst>
            <a:gs pos="0">
              <a:srgbClr val="FFFF00"/>
            </a:gs>
            <a:gs pos="80000">
              <a:srgbClr val="FFFF00">
                <a:lumMod val="80000"/>
                <a:lumOff val="20000"/>
              </a:srgbClr>
            </a:gs>
            <a:gs pos="100000">
              <a:srgbClr val="FFFF00">
                <a:lumMod val="70000"/>
                <a:lumOff val="30000"/>
              </a:srgbClr>
            </a:gs>
          </a:gsLst>
        </a:gradFill>
      </dgm:spPr>
      <dgm:t>
        <a:bodyPr/>
        <a:lstStyle/>
        <a:p>
          <a:pPr>
            <a:defRPr sz="2400">
              <a:latin typeface="Helvetica Neue" panose="020B0604020202020204" charset="0"/>
            </a:defRPr>
          </a:pPr>
          <a:r>
            <a:rPr sz="2400" dirty="0" err="1"/>
            <a:t>Requisitos</a:t>
          </a:r>
          <a:endParaRPr sz="2400" dirty="0"/>
        </a:p>
      </dgm:t>
    </dgm:pt>
    <dgm:pt modelId="{095F1919-26F2-4FD2-8F9B-7FC917BD6BFC}" type="parTrans" cxnId="{981DB788-2580-4417-A974-F3F75EE3C297}">
      <dgm:prSet/>
      <dgm:spPr/>
      <dgm:t>
        <a:bodyPr/>
        <a:lstStyle/>
        <a:p>
          <a:endParaRPr sz="2400">
            <a:latin typeface="Helvetica Neue" panose="020B0604020202020204" charset="0"/>
          </a:endParaRPr>
        </a:p>
      </dgm:t>
    </dgm:pt>
    <dgm:pt modelId="{A02D19FC-4DB3-46FC-9463-53E6658CB914}" type="sibTrans" cxnId="{981DB788-2580-4417-A974-F3F75EE3C297}">
      <dgm:prSet/>
      <dgm:spPr/>
      <dgm:t>
        <a:bodyPr/>
        <a:lstStyle/>
        <a:p>
          <a:endParaRPr sz="2400">
            <a:latin typeface="Helvetica Neue" panose="020B0604020202020204" charset="0"/>
          </a:endParaRPr>
        </a:p>
      </dgm:t>
    </dgm:pt>
    <dgm:pt modelId="{799430A3-FE86-413A-9DAE-14D33B7581D8}">
      <dgm:prSet phldrT="[Text]" custT="1"/>
      <dgm:spPr>
        <a:gradFill rotWithShape="0">
          <a:gsLst>
            <a:gs pos="0">
              <a:srgbClr val="AED633"/>
            </a:gs>
            <a:gs pos="80000">
              <a:srgbClr val="AED633">
                <a:lumMod val="80000"/>
                <a:lumOff val="20000"/>
              </a:srgbClr>
            </a:gs>
            <a:gs pos="100000">
              <a:srgbClr val="AED633">
                <a:lumMod val="70000"/>
                <a:lumOff val="30000"/>
              </a:srgbClr>
            </a:gs>
          </a:gsLst>
        </a:gradFill>
      </dgm:spPr>
      <dgm:t>
        <a:bodyPr/>
        <a:lstStyle/>
        <a:p>
          <a:pPr>
            <a:defRPr sz="2400">
              <a:latin typeface="Helvetica Neue" panose="020B0604020202020204" charset="0"/>
            </a:defRPr>
          </a:pPr>
          <a:r>
            <a:rPr sz="2400" dirty="0" err="1"/>
            <a:t>Objetivos</a:t>
          </a:r>
          <a:endParaRPr sz="2400" dirty="0"/>
        </a:p>
      </dgm:t>
    </dgm:pt>
    <dgm:pt modelId="{7956844E-D0D2-4E80-8EA9-71481965F111}" type="parTrans" cxnId="{A969A09F-79FA-4F9E-949D-69B84ED809D8}">
      <dgm:prSet/>
      <dgm:spPr/>
      <dgm:t>
        <a:bodyPr/>
        <a:lstStyle/>
        <a:p>
          <a:endParaRPr sz="2400">
            <a:latin typeface="Helvetica Neue" panose="020B0604020202020204" charset="0"/>
          </a:endParaRPr>
        </a:p>
      </dgm:t>
    </dgm:pt>
    <dgm:pt modelId="{826527E8-7413-44CC-8961-2D1E5F4A13B9}" type="sibTrans" cxnId="{A969A09F-79FA-4F9E-949D-69B84ED809D8}">
      <dgm:prSet/>
      <dgm:spPr/>
      <dgm:t>
        <a:bodyPr/>
        <a:lstStyle/>
        <a:p>
          <a:endParaRPr sz="2400">
            <a:latin typeface="Helvetica Neue" panose="020B0604020202020204" charset="0"/>
          </a:endParaRPr>
        </a:p>
      </dgm:t>
    </dgm:pt>
    <dgm:pt modelId="{174BF376-7D71-4B88-98BC-D990F58420F0}">
      <dgm:prSet phldrT="[Text]" custT="1"/>
      <dgm:spPr>
        <a:gradFill rotWithShape="0">
          <a:gsLst>
            <a:gs pos="0">
              <a:srgbClr val="4D94B7"/>
            </a:gs>
            <a:gs pos="80000">
              <a:srgbClr val="4D94B7">
                <a:lumMod val="80000"/>
                <a:lumOff val="20000"/>
              </a:srgbClr>
            </a:gs>
            <a:gs pos="100000">
              <a:srgbClr val="4D94B7">
                <a:lumMod val="70000"/>
                <a:lumOff val="30000"/>
              </a:srgbClr>
            </a:gs>
          </a:gsLst>
        </a:gradFill>
      </dgm:spPr>
      <dgm:t>
        <a:bodyPr/>
        <a:lstStyle/>
        <a:p>
          <a:pPr>
            <a:defRPr sz="2400">
              <a:latin typeface="Helvetica Neue" panose="020B0604020202020204" charset="0"/>
            </a:defRPr>
          </a:pPr>
          <a:r>
            <a:rPr sz="2400" dirty="0" err="1"/>
            <a:t>Visión</a:t>
          </a:r>
          <a:endParaRPr sz="2400" dirty="0"/>
        </a:p>
      </dgm:t>
    </dgm:pt>
    <dgm:pt modelId="{6CF5286E-DE25-451B-BF5F-EF5040F3612C}" type="parTrans" cxnId="{14FD530D-3592-4DDA-BB35-BDE2976F2674}">
      <dgm:prSet/>
      <dgm:spPr/>
      <dgm:t>
        <a:bodyPr/>
        <a:lstStyle/>
        <a:p>
          <a:endParaRPr sz="2400">
            <a:latin typeface="Helvetica Neue" panose="020B0604020202020204" charset="0"/>
          </a:endParaRPr>
        </a:p>
      </dgm:t>
    </dgm:pt>
    <dgm:pt modelId="{2F1556DF-35E3-4402-A664-3A6F96560B63}" type="sibTrans" cxnId="{14FD530D-3592-4DDA-BB35-BDE2976F2674}">
      <dgm:prSet/>
      <dgm:spPr/>
      <dgm:t>
        <a:bodyPr/>
        <a:lstStyle/>
        <a:p>
          <a:endParaRPr sz="2400">
            <a:latin typeface="Helvetica Neue" panose="020B0604020202020204" charset="0"/>
          </a:endParaRPr>
        </a:p>
      </dgm:t>
    </dgm:pt>
    <dgm:pt modelId="{68043D27-0664-45F3-99E1-0C996B858DEC}" type="pres">
      <dgm:prSet presAssocID="{13F6B08C-2098-454F-A228-B049704153C2}" presName="Name0" presStyleCnt="0">
        <dgm:presLayoutVars>
          <dgm:dir/>
          <dgm:animLvl val="lvl"/>
          <dgm:resizeHandles val="exact"/>
        </dgm:presLayoutVars>
      </dgm:prSet>
      <dgm:spPr/>
    </dgm:pt>
    <dgm:pt modelId="{DC86BF42-292E-4FAD-8484-823CD7C94159}" type="pres">
      <dgm:prSet presAssocID="{9672DD45-B93A-44F3-9D8D-37F748478B67}" presName="Name8" presStyleCnt="0"/>
      <dgm:spPr/>
    </dgm:pt>
    <dgm:pt modelId="{70874D6A-478A-4516-9E49-0BF4F2D65671}" type="pres">
      <dgm:prSet presAssocID="{9672DD45-B93A-44F3-9D8D-37F748478B67}" presName="level" presStyleLbl="node1" presStyleIdx="0" presStyleCnt="3" custScaleY="94949">
        <dgm:presLayoutVars>
          <dgm:chMax val="1"/>
          <dgm:bulletEnabled val="1"/>
        </dgm:presLayoutVars>
      </dgm:prSet>
      <dgm:spPr/>
    </dgm:pt>
    <dgm:pt modelId="{8E5AD2D0-6337-431A-936C-48609A678C74}" type="pres">
      <dgm:prSet presAssocID="{9672DD45-B93A-44F3-9D8D-37F748478B67}" presName="levelTx" presStyleLbl="revTx" presStyleIdx="0" presStyleCnt="0">
        <dgm:presLayoutVars>
          <dgm:chMax val="1"/>
          <dgm:bulletEnabled val="1"/>
        </dgm:presLayoutVars>
      </dgm:prSet>
      <dgm:spPr/>
    </dgm:pt>
    <dgm:pt modelId="{B935D490-D21C-4736-8A14-E7C6FA2FECAD}" type="pres">
      <dgm:prSet presAssocID="{799430A3-FE86-413A-9DAE-14D33B7581D8}" presName="Name8" presStyleCnt="0"/>
      <dgm:spPr/>
    </dgm:pt>
    <dgm:pt modelId="{23783254-B353-43B9-8021-313562B9B57F}" type="pres">
      <dgm:prSet presAssocID="{799430A3-FE86-413A-9DAE-14D33B7581D8}" presName="level" presStyleLbl="node1" presStyleIdx="1" presStyleCnt="3" custScaleY="93266">
        <dgm:presLayoutVars>
          <dgm:chMax val="1"/>
          <dgm:bulletEnabled val="1"/>
        </dgm:presLayoutVars>
      </dgm:prSet>
      <dgm:spPr/>
    </dgm:pt>
    <dgm:pt modelId="{7D2F2A98-30FE-444E-B092-1A4D47094072}" type="pres">
      <dgm:prSet presAssocID="{799430A3-FE86-413A-9DAE-14D33B7581D8}" presName="levelTx" presStyleLbl="revTx" presStyleIdx="0" presStyleCnt="0">
        <dgm:presLayoutVars>
          <dgm:chMax val="1"/>
          <dgm:bulletEnabled val="1"/>
        </dgm:presLayoutVars>
      </dgm:prSet>
      <dgm:spPr/>
    </dgm:pt>
    <dgm:pt modelId="{1E5BA178-9F13-4760-B850-99A6CE424B23}" type="pres">
      <dgm:prSet presAssocID="{174BF376-7D71-4B88-98BC-D990F58420F0}" presName="Name8" presStyleCnt="0"/>
      <dgm:spPr/>
    </dgm:pt>
    <dgm:pt modelId="{9499699F-39A8-4425-87B8-490F827FA59C}" type="pres">
      <dgm:prSet presAssocID="{174BF376-7D71-4B88-98BC-D990F58420F0}" presName="level" presStyleLbl="node1" presStyleIdx="2" presStyleCnt="3" custScaleY="182597">
        <dgm:presLayoutVars>
          <dgm:chMax val="1"/>
          <dgm:bulletEnabled val="1"/>
        </dgm:presLayoutVars>
      </dgm:prSet>
      <dgm:spPr/>
    </dgm:pt>
    <dgm:pt modelId="{A1BC8556-B099-4E12-BFC6-38887D7BB1FB}" type="pres">
      <dgm:prSet presAssocID="{174BF376-7D71-4B88-98BC-D990F58420F0}" presName="levelTx" presStyleLbl="revTx" presStyleIdx="0" presStyleCnt="0">
        <dgm:presLayoutVars>
          <dgm:chMax val="1"/>
          <dgm:bulletEnabled val="1"/>
        </dgm:presLayoutVars>
      </dgm:prSet>
      <dgm:spPr/>
    </dgm:pt>
  </dgm:ptLst>
  <dgm:cxnLst>
    <dgm:cxn modelId="{6607880A-4264-4070-A6E3-9CC74EB815AF}" type="presOf" srcId="{174BF376-7D71-4B88-98BC-D990F58420F0}" destId="{9499699F-39A8-4425-87B8-490F827FA59C}" srcOrd="0" destOrd="0" presId="urn:microsoft.com/office/officeart/2005/8/layout/pyramid1"/>
    <dgm:cxn modelId="{14FD530D-3592-4DDA-BB35-BDE2976F2674}" srcId="{13F6B08C-2098-454F-A228-B049704153C2}" destId="{174BF376-7D71-4B88-98BC-D990F58420F0}" srcOrd="2" destOrd="0" parTransId="{6CF5286E-DE25-451B-BF5F-EF5040F3612C}" sibTransId="{2F1556DF-35E3-4402-A664-3A6F96560B63}"/>
    <dgm:cxn modelId="{5E861931-B3DF-4836-8584-101105575C4A}" type="presOf" srcId="{799430A3-FE86-413A-9DAE-14D33B7581D8}" destId="{23783254-B353-43B9-8021-313562B9B57F}" srcOrd="0" destOrd="0" presId="urn:microsoft.com/office/officeart/2005/8/layout/pyramid1"/>
    <dgm:cxn modelId="{4B5FF23B-9A53-49F2-89AF-BEE14993FD23}" type="presOf" srcId="{9672DD45-B93A-44F3-9D8D-37F748478B67}" destId="{70874D6A-478A-4516-9E49-0BF4F2D65671}" srcOrd="0" destOrd="0" presId="urn:microsoft.com/office/officeart/2005/8/layout/pyramid1"/>
    <dgm:cxn modelId="{1A5CC963-2993-4468-9539-B652F1E5588D}" type="presOf" srcId="{13F6B08C-2098-454F-A228-B049704153C2}" destId="{68043D27-0664-45F3-99E1-0C996B858DEC}" srcOrd="0" destOrd="0" presId="urn:microsoft.com/office/officeart/2005/8/layout/pyramid1"/>
    <dgm:cxn modelId="{37D6166C-86A1-4E8A-AB76-F2D9DFC0D193}" type="presOf" srcId="{174BF376-7D71-4B88-98BC-D990F58420F0}" destId="{A1BC8556-B099-4E12-BFC6-38887D7BB1FB}" srcOrd="1" destOrd="0" presId="urn:microsoft.com/office/officeart/2005/8/layout/pyramid1"/>
    <dgm:cxn modelId="{981DB788-2580-4417-A974-F3F75EE3C297}" srcId="{13F6B08C-2098-454F-A228-B049704153C2}" destId="{9672DD45-B93A-44F3-9D8D-37F748478B67}" srcOrd="0" destOrd="0" parTransId="{095F1919-26F2-4FD2-8F9B-7FC917BD6BFC}" sibTransId="{A02D19FC-4DB3-46FC-9463-53E6658CB914}"/>
    <dgm:cxn modelId="{A969A09F-79FA-4F9E-949D-69B84ED809D8}" srcId="{13F6B08C-2098-454F-A228-B049704153C2}" destId="{799430A3-FE86-413A-9DAE-14D33B7581D8}" srcOrd="1" destOrd="0" parTransId="{7956844E-D0D2-4E80-8EA9-71481965F111}" sibTransId="{826527E8-7413-44CC-8961-2D1E5F4A13B9}"/>
    <dgm:cxn modelId="{448225AC-3E33-4AAE-98E7-D7069BD23962}" type="presOf" srcId="{799430A3-FE86-413A-9DAE-14D33B7581D8}" destId="{7D2F2A98-30FE-444E-B092-1A4D47094072}" srcOrd="1" destOrd="0" presId="urn:microsoft.com/office/officeart/2005/8/layout/pyramid1"/>
    <dgm:cxn modelId="{E21216AD-8408-4E9D-952D-AC8F259FC8A5}" type="presOf" srcId="{9672DD45-B93A-44F3-9D8D-37F748478B67}" destId="{8E5AD2D0-6337-431A-936C-48609A678C74}" srcOrd="1" destOrd="0" presId="urn:microsoft.com/office/officeart/2005/8/layout/pyramid1"/>
    <dgm:cxn modelId="{9C78F345-B27C-40FC-A72B-23D6DE919477}" type="presParOf" srcId="{68043D27-0664-45F3-99E1-0C996B858DEC}" destId="{DC86BF42-292E-4FAD-8484-823CD7C94159}" srcOrd="0" destOrd="0" presId="urn:microsoft.com/office/officeart/2005/8/layout/pyramid1"/>
    <dgm:cxn modelId="{449D80A5-8886-456A-AD39-B90E9A0D9DB6}" type="presParOf" srcId="{DC86BF42-292E-4FAD-8484-823CD7C94159}" destId="{70874D6A-478A-4516-9E49-0BF4F2D65671}" srcOrd="0" destOrd="0" presId="urn:microsoft.com/office/officeart/2005/8/layout/pyramid1"/>
    <dgm:cxn modelId="{B241673C-DEB9-49BC-BF75-0214B12063E1}" type="presParOf" srcId="{DC86BF42-292E-4FAD-8484-823CD7C94159}" destId="{8E5AD2D0-6337-431A-936C-48609A678C74}" srcOrd="1" destOrd="0" presId="urn:microsoft.com/office/officeart/2005/8/layout/pyramid1"/>
    <dgm:cxn modelId="{B522B71C-63E1-4B04-8139-C4227A189CEE}" type="presParOf" srcId="{68043D27-0664-45F3-99E1-0C996B858DEC}" destId="{B935D490-D21C-4736-8A14-E7C6FA2FECAD}" srcOrd="1" destOrd="0" presId="urn:microsoft.com/office/officeart/2005/8/layout/pyramid1"/>
    <dgm:cxn modelId="{EA2B99EE-6CDC-41AD-B369-3C096177F81C}" type="presParOf" srcId="{B935D490-D21C-4736-8A14-E7C6FA2FECAD}" destId="{23783254-B353-43B9-8021-313562B9B57F}" srcOrd="0" destOrd="0" presId="urn:microsoft.com/office/officeart/2005/8/layout/pyramid1"/>
    <dgm:cxn modelId="{C15F9A57-C354-44CD-B85F-A8C729E013C0}" type="presParOf" srcId="{B935D490-D21C-4736-8A14-E7C6FA2FECAD}" destId="{7D2F2A98-30FE-444E-B092-1A4D47094072}" srcOrd="1" destOrd="0" presId="urn:microsoft.com/office/officeart/2005/8/layout/pyramid1"/>
    <dgm:cxn modelId="{D30E97B4-F2A6-4380-921A-E0344218E70F}" type="presParOf" srcId="{68043D27-0664-45F3-99E1-0C996B858DEC}" destId="{1E5BA178-9F13-4760-B850-99A6CE424B23}" srcOrd="2" destOrd="0" presId="urn:microsoft.com/office/officeart/2005/8/layout/pyramid1"/>
    <dgm:cxn modelId="{D514A47E-ABE9-4D6D-9D5E-9F166F8A5186}" type="presParOf" srcId="{1E5BA178-9F13-4760-B850-99A6CE424B23}" destId="{9499699F-39A8-4425-87B8-490F827FA59C}" srcOrd="0" destOrd="0" presId="urn:microsoft.com/office/officeart/2005/8/layout/pyramid1"/>
    <dgm:cxn modelId="{B57FA8AE-5EC9-452E-BB9B-0407ED183C0B}" type="presParOf" srcId="{1E5BA178-9F13-4760-B850-99A6CE424B23}" destId="{A1BC8556-B099-4E12-BFC6-38887D7BB1FB}"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874D6A-478A-4516-9E49-0BF4F2D65671}">
      <dsp:nvSpPr>
        <dsp:cNvPr id="0" name=""/>
        <dsp:cNvSpPr/>
      </dsp:nvSpPr>
      <dsp:spPr>
        <a:xfrm>
          <a:off x="2852277" y="0"/>
          <a:ext cx="1963444" cy="1216782"/>
        </a:xfrm>
        <a:prstGeom prst="trapezoid">
          <a:avLst>
            <a:gd name="adj" fmla="val 80682"/>
          </a:avLst>
        </a:prstGeom>
        <a:gradFill rotWithShape="0">
          <a:gsLst>
            <a:gs pos="0">
              <a:srgbClr val="FFFF00"/>
            </a:gs>
            <a:gs pos="80000">
              <a:srgbClr val="FFFF00">
                <a:lumMod val="80000"/>
                <a:lumOff val="20000"/>
              </a:srgbClr>
            </a:gs>
            <a:gs pos="100000">
              <a:srgbClr val="FFFF00">
                <a:lumMod val="70000"/>
                <a:lumOff val="30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defRPr sz="2400">
              <a:latin typeface="Helvetica Neue" panose="020B0604020202020204" charset="0"/>
            </a:defRPr>
          </a:pPr>
          <a:r>
            <a:rPr sz="2400" kern="1200" dirty="0" err="1"/>
            <a:t>Requisitos</a:t>
          </a:r>
          <a:endParaRPr sz="2400" kern="1200" dirty="0"/>
        </a:p>
      </dsp:txBody>
      <dsp:txXfrm>
        <a:off x="2852277" y="0"/>
        <a:ext cx="1963444" cy="1216782"/>
      </dsp:txXfrm>
    </dsp:sp>
    <dsp:sp modelId="{23783254-B353-43B9-8021-313562B9B57F}">
      <dsp:nvSpPr>
        <dsp:cNvPr id="0" name=""/>
        <dsp:cNvSpPr/>
      </dsp:nvSpPr>
      <dsp:spPr>
        <a:xfrm>
          <a:off x="1887956" y="1216782"/>
          <a:ext cx="3892087" cy="1195214"/>
        </a:xfrm>
        <a:prstGeom prst="trapezoid">
          <a:avLst>
            <a:gd name="adj" fmla="val 80682"/>
          </a:avLst>
        </a:prstGeom>
        <a:gradFill rotWithShape="0">
          <a:gsLst>
            <a:gs pos="0">
              <a:srgbClr val="AED633"/>
            </a:gs>
            <a:gs pos="80000">
              <a:srgbClr val="AED633">
                <a:lumMod val="80000"/>
                <a:lumOff val="20000"/>
              </a:srgbClr>
            </a:gs>
            <a:gs pos="100000">
              <a:srgbClr val="AED633">
                <a:lumMod val="70000"/>
                <a:lumOff val="30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defRPr sz="2400">
              <a:latin typeface="Helvetica Neue" panose="020B0604020202020204" charset="0"/>
            </a:defRPr>
          </a:pPr>
          <a:r>
            <a:rPr sz="2400" kern="1200" dirty="0" err="1"/>
            <a:t>Objetivos</a:t>
          </a:r>
          <a:endParaRPr sz="2400" kern="1200" dirty="0"/>
        </a:p>
      </dsp:txBody>
      <dsp:txXfrm>
        <a:off x="2569071" y="1216782"/>
        <a:ext cx="2529856" cy="1195214"/>
      </dsp:txXfrm>
    </dsp:sp>
    <dsp:sp modelId="{9499699F-39A8-4425-87B8-490F827FA59C}">
      <dsp:nvSpPr>
        <dsp:cNvPr id="0" name=""/>
        <dsp:cNvSpPr/>
      </dsp:nvSpPr>
      <dsp:spPr>
        <a:xfrm>
          <a:off x="0" y="2411997"/>
          <a:ext cx="7668000" cy="2340002"/>
        </a:xfrm>
        <a:prstGeom prst="trapezoid">
          <a:avLst>
            <a:gd name="adj" fmla="val 80682"/>
          </a:avLst>
        </a:prstGeom>
        <a:gradFill rotWithShape="0">
          <a:gsLst>
            <a:gs pos="0">
              <a:srgbClr val="4D94B7"/>
            </a:gs>
            <a:gs pos="80000">
              <a:srgbClr val="4D94B7">
                <a:lumMod val="80000"/>
                <a:lumOff val="20000"/>
              </a:srgbClr>
            </a:gs>
            <a:gs pos="100000">
              <a:srgbClr val="4D94B7">
                <a:lumMod val="70000"/>
                <a:lumOff val="30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defRPr sz="2400">
              <a:latin typeface="Helvetica Neue" panose="020B0604020202020204" charset="0"/>
            </a:defRPr>
          </a:pPr>
          <a:r>
            <a:rPr sz="2400" kern="1200" dirty="0" err="1"/>
            <a:t>Visión</a:t>
          </a:r>
          <a:endParaRPr sz="2400" kern="1200" dirty="0"/>
        </a:p>
      </dsp:txBody>
      <dsp:txXfrm>
        <a:off x="1341899" y="2411997"/>
        <a:ext cx="4984200" cy="234000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05/02/2024</a:t>
            </a:fld>
            <a:endParaRPr lang="es-ES"/>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a:lstStyle>
            <a:lvl1pPr algn="l">
              <a:defRPr sz="1200"/>
            </a:lvl1pPr>
          </a:lstStyle>
          <a:p>
            <a:endParaRPr/>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a:lstStyle>
            <a:lvl1pPr algn="r">
              <a:defRPr sz="1200"/>
            </a:lvl1pPr>
          </a:lstStyle>
          <a:p>
            <a:fld id="{5795B856-2DF7-4572-A0C9-5E9BAA9EEC37}" type="datetimeFigureOut">
              <a:rPr lang="es-ES" smtClean="0"/>
              <a:t>05/02/2024</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anchor="ctr"/>
          <a:lstStyle/>
          <a:p>
            <a:endParaRPr/>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a:lstStyle/>
          <a:p>
            <a:pPr lvl="0"/>
            <a:r>
              <a:t>Haga clic para modificar los estilos de texto del patrón</a:t>
            </a:r>
          </a:p>
          <a:p>
            <a:pPr lvl="1"/>
            <a:r>
              <a:t>Segundo nivel</a:t>
            </a:r>
          </a:p>
          <a:p>
            <a:pPr lvl="2"/>
            <a:r>
              <a:t>Tercer nivel</a:t>
            </a:r>
          </a:p>
          <a:p>
            <a:pPr lvl="3"/>
            <a:r>
              <a:t>Cuarto nivel</a:t>
            </a:r>
          </a:p>
          <a:p>
            <a:pPr lvl="4"/>
            <a:r>
              <a:t>Nivel de Quinto</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anchor="b"/>
          <a:lstStyle>
            <a:lvl1pPr algn="l">
              <a:defRPr sz="1200"/>
            </a:lvl1pPr>
          </a:lstStyle>
          <a:p>
            <a:endParaRPr/>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anchor="b"/>
          <a:lstStyle>
            <a:lvl1pPr algn="r">
              <a:defRPr sz="1200"/>
            </a:lvl1pPr>
          </a:lstStyle>
          <a:p>
            <a:fld id="{224C3282-B3AE-4A99-BAF5-A2BE9A86BDC0}" type="slidenum">
              <a:rPr lang="es-ES" smtClean="0"/>
              <a:t>‹Nr.›</a:t>
            </a:fld>
            <a:endParaRPr lang="es-ES"/>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2:notes"/>
          <p:cNvSpPr txBox="1">
            <a:spLocks noGrp="1"/>
          </p:cNvSpPr>
          <p:nvPr>
            <p:ph type="body" idx="1"/>
          </p:nvPr>
        </p:nvSpPr>
        <p:spPr>
          <a:xfrm>
            <a:off x="1828800" y="4951413"/>
            <a:ext cx="14630400" cy="404971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latin typeface="Helvetica Neue" panose="020B0604020202020204" charset="0"/>
            </a:endParaRPr>
          </a:p>
        </p:txBody>
      </p:sp>
      <p:sp>
        <p:nvSpPr>
          <p:cNvPr id="75" name="Google Shape;75;p2: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36</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pPr>
            <a:fld id="{00000000-1234-1234-1234-123412341234}" type="slidenum">
              <a:rPr kumimoji="0" lang="es-E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pPr>
              <a:t>37</a:t>
            </a:fld>
            <a:endParaRPr kumimoji="0" sz="1200" b="0" i="0" u="none" strike="noStrike" kern="1200" cap="none" normalizeH="0" baseline="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23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pPr>
            <a:fld id="{00000000-1234-1234-1234-123412341234}" type="slidenum">
              <a:rPr kumimoji="0" lang="es-E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pPr>
              <a:t>38</a:t>
            </a:fld>
            <a:endParaRPr kumimoji="0" sz="1200" b="0" i="0" u="none" strike="noStrike" kern="1200" cap="none" normalizeH="0" baseline="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4901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pPr>
            <a:fld id="{00000000-1234-1234-1234-123412341234}" type="slidenum">
              <a:rPr kumimoji="0" lang="es-E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pPr>
              <a:t>39</a:t>
            </a:fld>
            <a:endParaRPr kumimoji="0" sz="1200" b="0" i="0" u="none" strike="noStrike" kern="1200" cap="none" normalizeH="0" baseline="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98098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8.png"/><Relationship Id="rId7"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a:lstStyle/>
          <a:p>
            <a:endParaRPr/>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a:lstStyle/>
          <a:p>
            <a:endParaRPr/>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a:lstStyle/>
          <a:p>
            <a:endParaRPr/>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80"/>
            <a:ext cx="670735" cy="369332"/>
          </a:xfrm>
          <a:prstGeom prst="rect">
            <a:avLst/>
          </a:prstGeom>
          <a:noFill/>
        </p:spPr>
        <p:txBody>
          <a:bodyPr wrap="square">
            <a:spAutoFit/>
          </a:bodyPr>
          <a:lstStyle/>
          <a:p>
            <a:fld id="{64CCA171-8D0F-4B05-9E2F-F99DC67072F7}" type="slidenum">
              <a:rPr lang="es-ES" smtClean="0"/>
              <a:t>‹Nr.›</a:t>
            </a:fld>
            <a:endParaRPr lang="es-ES"/>
          </a:p>
        </p:txBody>
      </p:sp>
      <p:sp>
        <p:nvSpPr>
          <p:cNvPr id="3" name="CuadroTexto 27">
            <a:extLst>
              <a:ext uri="{FF2B5EF4-FFF2-40B4-BE49-F238E27FC236}">
                <a16:creationId xmlns:a16="http://schemas.microsoft.com/office/drawing/2014/main" id="{BC4915A1-9447-A0DC-1ED9-285BF87CC9AC}"/>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4" name="Grafik 3" descr="Ein Bild, das Symbol, Schrift, Grafiken, Logo enthält.&#10;&#10;Automatisch generierte Beschreibung">
            <a:extLst>
              <a:ext uri="{FF2B5EF4-FFF2-40B4-BE49-F238E27FC236}">
                <a16:creationId xmlns:a16="http://schemas.microsoft.com/office/drawing/2014/main" id="{EAC66EDF-4F75-6569-D801-7F1BB107C056}"/>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5" name="Grafik 4" descr="Ein Bild, das Text, Schrift, Electric Blue (Farbe), Screenshot enthält.&#10;&#10;Automatisch generierte Beschreibung">
            <a:extLst>
              <a:ext uri="{FF2B5EF4-FFF2-40B4-BE49-F238E27FC236}">
                <a16:creationId xmlns:a16="http://schemas.microsoft.com/office/drawing/2014/main" id="{099D10F2-00DA-511E-B714-A7FC31B03F41}"/>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pic>
        <p:nvPicPr>
          <p:cNvPr id="6" name="bg object 16">
            <a:extLst>
              <a:ext uri="{FF2B5EF4-FFF2-40B4-BE49-F238E27FC236}">
                <a16:creationId xmlns:a16="http://schemas.microsoft.com/office/drawing/2014/main" id="{D0F5CB06-E493-B42B-C6F3-A50FA6F2B859}"/>
              </a:ext>
            </a:extLst>
          </p:cNvPr>
          <p:cNvPicPr/>
          <p:nvPr userDrawn="1"/>
        </p:nvPicPr>
        <p:blipFill>
          <a:blip r:embed="rId10"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pic>
        <p:nvPicPr>
          <p:cNvPr id="7" name="object 4">
            <a:extLst>
              <a:ext uri="{FF2B5EF4-FFF2-40B4-BE49-F238E27FC236}">
                <a16:creationId xmlns:a16="http://schemas.microsoft.com/office/drawing/2014/main" id="{284B0F4A-D25F-5EC6-CFBC-121A90A47B12}"/>
              </a:ext>
            </a:extLst>
          </p:cNvPr>
          <p:cNvPicPr/>
          <p:nvPr userDrawn="1"/>
        </p:nvPicPr>
        <p:blipFill>
          <a:blip r:embed="rId11"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
        <p:nvSpPr>
          <p:cNvPr id="8" name="bg object 18">
            <a:extLst>
              <a:ext uri="{FF2B5EF4-FFF2-40B4-BE49-F238E27FC236}">
                <a16:creationId xmlns:a16="http://schemas.microsoft.com/office/drawing/2014/main" id="{9D03AA87-AE3B-42BC-BD38-0DDFBE2029B8}"/>
              </a:ext>
            </a:extLst>
          </p:cNvPr>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rtlCol="0"/>
          <a:lstStyle/>
          <a:p>
            <a:endParaRPr dirty="0"/>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a:lstStyle/>
          <a:p>
            <a:endParaRPr/>
          </a:p>
        </p:txBody>
      </p:sp>
      <p:sp>
        <p:nvSpPr>
          <p:cNvPr id="8" name="object 3">
            <a:extLst>
              <a:ext uri="{FF2B5EF4-FFF2-40B4-BE49-F238E27FC236}">
                <a16:creationId xmlns:a16="http://schemas.microsoft.com/office/drawing/2014/main" id="{B0F32C39-276F-418A-9B97-B0032C4F5E3C}"/>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a:lstStyle/>
          <a:p>
            <a:endParaRPr/>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a:lstStyle/>
          <a:p>
            <a:endParaRPr/>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a:lstStyle/>
          <a:p>
            <a:endParaRPr/>
          </a:p>
        </p:txBody>
      </p:sp>
      <p:pic>
        <p:nvPicPr>
          <p:cNvPr id="11" name="object 6">
            <a:extLst>
              <a:ext uri="{FF2B5EF4-FFF2-40B4-BE49-F238E27FC236}">
                <a16:creationId xmlns:a16="http://schemas.microsoft.com/office/drawing/2014/main" id="{76CD63D4-EE58-4D93-AA5C-3B3B3AB4E24E}"/>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12" name="object 7">
            <a:extLst>
              <a:ext uri="{FF2B5EF4-FFF2-40B4-BE49-F238E27FC236}">
                <a16:creationId xmlns:a16="http://schemas.microsoft.com/office/drawing/2014/main" id="{89B1340D-3E00-4BD7-961B-E87C3E8DE389}"/>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3" name="object 8">
            <a:extLst>
              <a:ext uri="{FF2B5EF4-FFF2-40B4-BE49-F238E27FC236}">
                <a16:creationId xmlns:a16="http://schemas.microsoft.com/office/drawing/2014/main" id="{88424E79-4007-4876-9AF9-3C745F6F8540}"/>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2" y="8451621"/>
            <a:ext cx="676800" cy="369332"/>
          </a:xfrm>
          <a:prstGeom prst="rect">
            <a:avLst/>
          </a:prstGeom>
          <a:noFill/>
        </p:spPr>
        <p:txBody>
          <a:bodyPr wrap="square">
            <a:spAutoFit/>
          </a:bodyPr>
          <a:lstStyle/>
          <a:p>
            <a:fld id="{64CCA171-8D0F-4B05-9E2F-F99DC67072F7}" type="slidenum">
              <a:rPr lang="es-ES" smtClean="0"/>
              <a:t>‹Nr.›</a:t>
            </a:fld>
            <a:endParaRPr lang="es-ES"/>
          </a:p>
        </p:txBody>
      </p:sp>
      <p:sp>
        <p:nvSpPr>
          <p:cNvPr id="15" name="CuadroTexto 27">
            <a:extLst>
              <a:ext uri="{FF2B5EF4-FFF2-40B4-BE49-F238E27FC236}">
                <a16:creationId xmlns:a16="http://schemas.microsoft.com/office/drawing/2014/main" id="{18BDC3C3-B00F-BA01-ACFF-BB841038843C}"/>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16" name="Grafik 15" descr="Ein Bild, das Symbol, Schrift, Grafiken, Logo enthält.&#10;&#10;Automatisch generierte Beschreibung">
            <a:extLst>
              <a:ext uri="{FF2B5EF4-FFF2-40B4-BE49-F238E27FC236}">
                <a16:creationId xmlns:a16="http://schemas.microsoft.com/office/drawing/2014/main" id="{1D5A3967-7372-A690-4257-4A8FBA8F41DA}"/>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17" name="Grafik 16" descr="Ein Bild, das Text, Schrift, Electric Blue (Farbe), Screenshot enthält.&#10;&#10;Automatisch generierte Beschreibung">
            <a:extLst>
              <a:ext uri="{FF2B5EF4-FFF2-40B4-BE49-F238E27FC236}">
                <a16:creationId xmlns:a16="http://schemas.microsoft.com/office/drawing/2014/main" id="{EFFED559-EAC0-1D9F-3924-C0334F315A80}"/>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7.svg"/><Relationship Id="rId2" Type="http://schemas.openxmlformats.org/officeDocument/2006/relationships/image" Target="../media/image4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45.svg"/><Relationship Id="rId5" Type="http://schemas.openxmlformats.org/officeDocument/2006/relationships/image" Target="../media/image44.png"/><Relationship Id="rId4" Type="http://schemas.openxmlformats.org/officeDocument/2006/relationships/image" Target="../media/image43.sv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1.xml"/><Relationship Id="rId1" Type="http://schemas.openxmlformats.org/officeDocument/2006/relationships/themeOverride" Target="../theme/themeOverride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45.svg"/><Relationship Id="rId5" Type="http://schemas.openxmlformats.org/officeDocument/2006/relationships/image" Target="../media/image44.png"/><Relationship Id="rId4" Type="http://schemas.openxmlformats.org/officeDocument/2006/relationships/image" Target="../media/image43.sv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45.svg"/><Relationship Id="rId5" Type="http://schemas.openxmlformats.org/officeDocument/2006/relationships/image" Target="../media/image44.png"/><Relationship Id="rId4" Type="http://schemas.openxmlformats.org/officeDocument/2006/relationships/image" Target="../media/image43.sv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45.svg"/><Relationship Id="rId5" Type="http://schemas.openxmlformats.org/officeDocument/2006/relationships/image" Target="../media/image44.png"/><Relationship Id="rId4" Type="http://schemas.openxmlformats.org/officeDocument/2006/relationships/image" Target="../media/image43.svg"/></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svg"/><Relationship Id="rId7" Type="http://schemas.openxmlformats.org/officeDocument/2006/relationships/image" Target="../media/image22.svg"/><Relationship Id="rId2"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svg"/><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4.svg"/><Relationship Id="rId18" Type="http://schemas.openxmlformats.org/officeDocument/2006/relationships/image" Target="../media/image39.png"/><Relationship Id="rId3" Type="http://schemas.openxmlformats.org/officeDocument/2006/relationships/image" Target="../media/image24.svg"/><Relationship Id="rId7" Type="http://schemas.openxmlformats.org/officeDocument/2006/relationships/image" Target="../media/image28.svg"/><Relationship Id="rId12" Type="http://schemas.openxmlformats.org/officeDocument/2006/relationships/image" Target="../media/image33.png"/><Relationship Id="rId17" Type="http://schemas.openxmlformats.org/officeDocument/2006/relationships/image" Target="../media/image38.svg"/><Relationship Id="rId2" Type="http://schemas.openxmlformats.org/officeDocument/2006/relationships/image" Target="../media/image23.png"/><Relationship Id="rId16" Type="http://schemas.openxmlformats.org/officeDocument/2006/relationships/image" Target="../media/image37.png"/><Relationship Id="rId1" Type="http://schemas.openxmlformats.org/officeDocument/2006/relationships/slideLayout" Target="../slideLayouts/slideLayout1.xml"/><Relationship Id="rId6" Type="http://schemas.openxmlformats.org/officeDocument/2006/relationships/image" Target="../media/image27.png"/><Relationship Id="rId11" Type="http://schemas.openxmlformats.org/officeDocument/2006/relationships/image" Target="../media/image32.svg"/><Relationship Id="rId5" Type="http://schemas.openxmlformats.org/officeDocument/2006/relationships/image" Target="../media/image26.svg"/><Relationship Id="rId15" Type="http://schemas.openxmlformats.org/officeDocument/2006/relationships/image" Target="../media/image36.svg"/><Relationship Id="rId10" Type="http://schemas.openxmlformats.org/officeDocument/2006/relationships/image" Target="../media/image31.png"/><Relationship Id="rId19" Type="http://schemas.openxmlformats.org/officeDocument/2006/relationships/image" Target="../media/image40.svg"/><Relationship Id="rId4" Type="http://schemas.openxmlformats.org/officeDocument/2006/relationships/image" Target="../media/image25.png"/><Relationship Id="rId9" Type="http://schemas.openxmlformats.org/officeDocument/2006/relationships/image" Target="../media/image30.svg"/><Relationship Id="rId14" Type="http://schemas.openxmlformats.org/officeDocument/2006/relationships/image" Target="../media/image35.png"/></Relationships>
</file>

<file path=ppt/slides/_rels/slide9.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45.svg"/><Relationship Id="rId5" Type="http://schemas.openxmlformats.org/officeDocument/2006/relationships/image" Target="../media/image44.png"/><Relationship Id="rId4" Type="http://schemas.openxmlformats.org/officeDocument/2006/relationships/image" Target="../media/image4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1448000" cy="1200329"/>
          </a:xfrm>
          <a:prstGeom prst="rect">
            <a:avLst/>
          </a:prstGeom>
          <a:noFill/>
        </p:spPr>
        <p:txBody>
          <a:bodyPr wrap="square">
            <a:spAutoFit/>
          </a:bodyPr>
          <a:lstStyle/>
          <a:p>
            <a:pPr marL="0" marR="0" lvl="0" indent="0" algn="ctr" rtl="0">
              <a:lnSpc>
                <a:spcPct val="100000"/>
              </a:lnSpc>
              <a:spcBef>
                <a:spcPts val="0"/>
              </a:spcBef>
              <a:spcAft>
                <a:spcPts val="0"/>
              </a:spcAft>
              <a:buClr>
                <a:srgbClr val="4D94B7"/>
              </a:buClr>
              <a:buSzPts val="3600"/>
              <a:buFont typeface="Helvetica Neue"/>
              <a:buNone/>
              <a:defRPr sz="3600" b="1">
                <a:solidFill>
                  <a:srgbClr val="4D94B7"/>
                </a:solidFill>
                <a:latin typeface="Helvetica Neue" panose="020B0604020202020204" charset="0"/>
                <a:ea typeface="Helvetica Neue"/>
                <a:cs typeface="Helvetica Neue"/>
                <a:sym typeface="Helvetica Neue"/>
              </a:defRPr>
            </a:pPr>
            <a:r>
              <a:rPr lang="es-ES" dirty="0"/>
              <a:t>C</a:t>
            </a:r>
            <a:r>
              <a:rPr dirty="0" err="1"/>
              <a:t>omunicación</a:t>
            </a:r>
            <a:r>
              <a:rPr dirty="0"/>
              <a:t> y </a:t>
            </a:r>
            <a:r>
              <a:rPr dirty="0" err="1"/>
              <a:t>gestión</a:t>
            </a:r>
            <a:r>
              <a:rPr dirty="0"/>
              <a:t> de </a:t>
            </a:r>
            <a:r>
              <a:rPr dirty="0" err="1"/>
              <a:t>equipos</a:t>
            </a:r>
            <a:r>
              <a:rPr lang="es-ES" dirty="0"/>
              <a:t> </a:t>
            </a:r>
            <a:r>
              <a:rPr lang="es-ES" dirty="0" err="1"/>
              <a:t>intraorganizacional</a:t>
            </a:r>
            <a:endParaRPr sz="3600" b="1" i="0" u="none" strike="noStrike" cap="none" dirty="0">
              <a:solidFill>
                <a:srgbClr val="4D94B7"/>
              </a:solidFill>
              <a:latin typeface="Helvetica Neue" panose="020B0604020202020204" charset="0"/>
              <a:ea typeface="Helvetica Neue"/>
              <a:cs typeface="Helvetica Neue"/>
              <a:sym typeface="Helvetica Neue"/>
            </a:endParaRP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30400"/>
            <a:ext cx="6483600" cy="471600"/>
          </a:xfrm>
          <a:prstGeom prst="rect">
            <a:avLst/>
          </a:prstGeom>
          <a:noFill/>
        </p:spPr>
        <p:txBody>
          <a:bodyPr wrap="square">
            <a:spAutoFit/>
          </a:bodyPr>
          <a:lstStyle/>
          <a:p>
            <a:pPr algn="ctr">
              <a:defRPr sz="2400" b="1">
                <a:solidFill>
                  <a:srgbClr val="AED633"/>
                </a:solidFill>
                <a:effectLst/>
                <a:latin typeface="Helvetica Neue" panose="020B0604020202020204" charset="0"/>
                <a:ea typeface="Microsoft Sans Serif" panose="020B0604020202020204" pitchFamily="34" charset="0"/>
                <a:cs typeface="Microsoft Sans Serif" panose="020B0604020202020204" pitchFamily="34" charset="0"/>
              </a:defRPr>
            </a:pPr>
            <a:r>
              <a:rPr lang="de-DE" dirty="0"/>
              <a:t>g</a:t>
            </a:r>
            <a:r>
              <a:rPr dirty="0"/>
              <a:t>enieproject.eu</a:t>
            </a:r>
            <a:endParaRPr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a:sp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t>Fuente n.º: 18</a:t>
            </a:r>
          </a:p>
        </p:txBody>
      </p:sp>
      <p:sp>
        <p:nvSpPr>
          <p:cNvPr id="8" name="CuadroTexto 2">
            <a:extLst>
              <a:ext uri="{FF2B5EF4-FFF2-40B4-BE49-F238E27FC236}">
                <a16:creationId xmlns:a16="http://schemas.microsoft.com/office/drawing/2014/main" id="{7A359F2B-CB85-4FBC-9AD4-0BA0F04FCE40}"/>
              </a:ext>
            </a:extLst>
          </p:cNvPr>
          <p:cNvSpPr txBox="1"/>
          <p:nvPr/>
        </p:nvSpPr>
        <p:spPr>
          <a:xfrm>
            <a:off x="1295400" y="2304000"/>
            <a:ext cx="10210800"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1.2 Intercambio frecuente</a:t>
            </a:r>
          </a:p>
        </p:txBody>
      </p:sp>
      <p:sp>
        <p:nvSpPr>
          <p:cNvPr id="21" name="Ellipse 4">
            <a:extLst>
              <a:ext uri="{FF2B5EF4-FFF2-40B4-BE49-F238E27FC236}">
                <a16:creationId xmlns:a16="http://schemas.microsoft.com/office/drawing/2014/main" id="{6E68BC06-3391-7782-AE70-58DD4814A3EB}"/>
              </a:ext>
            </a:extLst>
          </p:cNvPr>
          <p:cNvSpPr txBox="1"/>
          <p:nvPr/>
        </p:nvSpPr>
        <p:spPr>
          <a:xfrm>
            <a:off x="1296000" y="4031999"/>
            <a:ext cx="15840000" cy="1080000"/>
          </a:xfrm>
          <a:prstGeom prst="roundRect">
            <a:avLst/>
          </a:prstGeom>
          <a:solidFill>
            <a:srgbClr val="4D94B7">
              <a:alpha val="78000"/>
            </a:srgbClr>
          </a:solidFill>
        </p:spPr>
        <p:style>
          <a:lnRef idx="0">
            <a:scrgbClr r="0" g="0" b="0"/>
          </a:lnRef>
          <a:fillRef idx="0">
            <a:scrgbClr r="0" g="0" b="0"/>
          </a:fillRef>
          <a:effectRef idx="0">
            <a:scrgbClr r="0" g="0" b="0"/>
          </a:effectRef>
          <a:fontRef idx="minor">
            <a:schemeClr val="tx1"/>
          </a:fontRef>
        </p:style>
        <p:txBody>
          <a:bodyPr spcFirstLastPara="0" vert="horz" wrap="square" lIns="60960" tIns="60960" rIns="60960" bIns="60960" numCol="1" spcCol="1270" anchor="ctr" anchorCtr="0">
            <a:noAutofit/>
          </a:bodyPr>
          <a:lstStyle/>
          <a:p>
            <a:pPr marL="0" lvl="0" indent="0" algn="ctr" defTabSz="2133600">
              <a:lnSpc>
                <a:spcPct val="90000"/>
              </a:lnSpc>
              <a:spcBef>
                <a:spcPct val="0"/>
              </a:spcBef>
              <a:spcAft>
                <a:spcPct val="35000"/>
              </a:spcAft>
              <a:buNone/>
              <a:defRPr sz="3500" b="1" kern="1200">
                <a:solidFill>
                  <a:schemeClr val="tx1"/>
                </a:solidFill>
                <a:latin typeface="Helvetica Neue" panose="020B0604020202020204" charset="0"/>
              </a:defRPr>
            </a:pPr>
            <a:r>
              <a:rPr dirty="0" err="1"/>
              <a:t>Intercambio</a:t>
            </a:r>
            <a:r>
              <a:rPr dirty="0"/>
              <a:t> </a:t>
            </a:r>
            <a:r>
              <a:rPr dirty="0" err="1"/>
              <a:t>frecuente</a:t>
            </a:r>
            <a:endParaRPr dirty="0"/>
          </a:p>
        </p:txBody>
      </p:sp>
      <p:sp>
        <p:nvSpPr>
          <p:cNvPr id="19" name="Ellipse 6">
            <a:extLst>
              <a:ext uri="{FF2B5EF4-FFF2-40B4-BE49-F238E27FC236}">
                <a16:creationId xmlns:a16="http://schemas.microsoft.com/office/drawing/2014/main" id="{3EA26ADE-2B1C-39BC-E17C-F5E180B56A7E}"/>
              </a:ext>
            </a:extLst>
          </p:cNvPr>
          <p:cNvSpPr txBox="1"/>
          <p:nvPr/>
        </p:nvSpPr>
        <p:spPr>
          <a:xfrm>
            <a:off x="1476000" y="6912000"/>
            <a:ext cx="7200000" cy="1080000"/>
          </a:xfrm>
          <a:prstGeom prst="rect">
            <a:avLst/>
          </a:prstGeom>
          <a:solidFill>
            <a:srgbClr val="AED633">
              <a:alpha val="50000"/>
            </a:srgbClr>
          </a:solidFill>
        </p:spPr>
        <p:style>
          <a:lnRef idx="0">
            <a:scrgbClr r="0" g="0" b="0"/>
          </a:lnRef>
          <a:fillRef idx="0">
            <a:scrgbClr r="0" g="0" b="0"/>
          </a:fillRef>
          <a:effectRef idx="0">
            <a:scrgbClr r="0" g="0" b="0"/>
          </a:effectRef>
          <a:fontRef idx="minor">
            <a:schemeClr val="tx1"/>
          </a:fontRef>
        </p:style>
        <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defRPr sz="2400" kern="1200">
                <a:solidFill>
                  <a:schemeClr val="tx1"/>
                </a:solidFill>
              </a:defRPr>
            </a:pPr>
            <a:r>
              <a:rPr>
                <a:latin typeface="Helvetica Neue" panose="020B0604020202020204"/>
              </a:rPr>
              <a:t>¿Qué canal de intercambio frecuente?</a:t>
            </a:r>
          </a:p>
        </p:txBody>
      </p:sp>
      <p:sp>
        <p:nvSpPr>
          <p:cNvPr id="17" name="Ellipse 8">
            <a:extLst>
              <a:ext uri="{FF2B5EF4-FFF2-40B4-BE49-F238E27FC236}">
                <a16:creationId xmlns:a16="http://schemas.microsoft.com/office/drawing/2014/main" id="{1AE21252-CF62-0492-A070-DF75F63D68FF}"/>
              </a:ext>
            </a:extLst>
          </p:cNvPr>
          <p:cNvSpPr txBox="1"/>
          <p:nvPr/>
        </p:nvSpPr>
        <p:spPr>
          <a:xfrm>
            <a:off x="9396000" y="6912000"/>
            <a:ext cx="7200000" cy="1080000"/>
          </a:xfrm>
          <a:prstGeom prst="rect">
            <a:avLst/>
          </a:prstGeom>
          <a:solidFill>
            <a:srgbClr val="AED633">
              <a:alpha val="50000"/>
            </a:srgbClr>
          </a:solidFill>
        </p:spPr>
        <p:style>
          <a:lnRef idx="0">
            <a:scrgbClr r="0" g="0" b="0"/>
          </a:lnRef>
          <a:fillRef idx="0">
            <a:scrgbClr r="0" g="0" b="0"/>
          </a:fillRef>
          <a:effectRef idx="0">
            <a:scrgbClr r="0" g="0" b="0"/>
          </a:effectRef>
          <a:fontRef idx="minor">
            <a:schemeClr val="tx1"/>
          </a:fontRef>
        </p:style>
        <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defRPr sz="2400" kern="1200">
                <a:solidFill>
                  <a:schemeClr val="tx1"/>
                </a:solidFill>
              </a:defRPr>
            </a:pPr>
            <a:r>
              <a:rPr>
                <a:latin typeface="Helvetica Neue" panose="020B0604020202020204"/>
              </a:rPr>
              <a:t>¿Quién debe ser informado?</a:t>
            </a:r>
          </a:p>
        </p:txBody>
      </p:sp>
      <p:sp>
        <p:nvSpPr>
          <p:cNvPr id="15" name="Ellipse 10">
            <a:extLst>
              <a:ext uri="{FF2B5EF4-FFF2-40B4-BE49-F238E27FC236}">
                <a16:creationId xmlns:a16="http://schemas.microsoft.com/office/drawing/2014/main" id="{A4AA12F3-FCD3-384A-B73A-42D1366BB4CE}"/>
              </a:ext>
            </a:extLst>
          </p:cNvPr>
          <p:cNvSpPr txBox="1"/>
          <p:nvPr/>
        </p:nvSpPr>
        <p:spPr>
          <a:xfrm>
            <a:off x="9396000" y="5472000"/>
            <a:ext cx="7200000" cy="1080000"/>
          </a:xfrm>
          <a:prstGeom prst="rect">
            <a:avLst/>
          </a:prstGeom>
          <a:solidFill>
            <a:srgbClr val="AED633">
              <a:alpha val="50000"/>
            </a:srgbClr>
          </a:solidFill>
        </p:spPr>
        <p:style>
          <a:lnRef idx="0">
            <a:scrgbClr r="0" g="0" b="0"/>
          </a:lnRef>
          <a:fillRef idx="0">
            <a:scrgbClr r="0" g="0" b="0"/>
          </a:fillRef>
          <a:effectRef idx="0">
            <a:scrgbClr r="0" g="0" b="0"/>
          </a:effectRef>
          <a:fontRef idx="minor">
            <a:schemeClr val="tx1"/>
          </a:fontRef>
        </p:style>
        <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defRPr sz="2400" kern="1200">
                <a:solidFill>
                  <a:schemeClr val="tx1"/>
                </a:solidFill>
              </a:defRPr>
            </a:pPr>
            <a:r>
              <a:rPr>
                <a:latin typeface="Helvetica Neue" panose="020B0604020202020204"/>
              </a:rPr>
              <a:t>¿Con qué frecuencia y cuándo se debe informar?</a:t>
            </a:r>
          </a:p>
        </p:txBody>
      </p:sp>
      <p:sp>
        <p:nvSpPr>
          <p:cNvPr id="13" name="Ellipse 12">
            <a:extLst>
              <a:ext uri="{FF2B5EF4-FFF2-40B4-BE49-F238E27FC236}">
                <a16:creationId xmlns:a16="http://schemas.microsoft.com/office/drawing/2014/main" id="{FA783F3D-050B-D324-6789-6CBE6DBF498A}"/>
              </a:ext>
            </a:extLst>
          </p:cNvPr>
          <p:cNvSpPr txBox="1"/>
          <p:nvPr/>
        </p:nvSpPr>
        <p:spPr>
          <a:xfrm>
            <a:off x="1476000" y="5472000"/>
            <a:ext cx="7200000" cy="1080000"/>
          </a:xfrm>
          <a:prstGeom prst="rect">
            <a:avLst/>
          </a:prstGeom>
          <a:solidFill>
            <a:srgbClr val="AED633">
              <a:alpha val="50000"/>
            </a:srgbClr>
          </a:solidFill>
        </p:spPr>
        <p:style>
          <a:lnRef idx="0">
            <a:scrgbClr r="0" g="0" b="0"/>
          </a:lnRef>
          <a:fillRef idx="0">
            <a:scrgbClr r="0" g="0" b="0"/>
          </a:fillRef>
          <a:effectRef idx="0">
            <a:scrgbClr r="0" g="0" b="0"/>
          </a:effectRef>
          <a:fontRef idx="minor">
            <a:schemeClr val="tx1"/>
          </a:fontRef>
        </p:style>
        <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defRPr sz="2400" kern="1200">
                <a:solidFill>
                  <a:schemeClr val="tx1"/>
                </a:solidFill>
              </a:defRPr>
            </a:pPr>
            <a:r>
              <a:rPr dirty="0">
                <a:latin typeface="Helvetica Neue" panose="020B0604020202020204"/>
              </a:rPr>
              <a:t>¿</a:t>
            </a:r>
            <a:r>
              <a:rPr dirty="0" err="1">
                <a:latin typeface="Helvetica Neue" panose="020B0604020202020204"/>
              </a:rPr>
              <a:t>Qué</a:t>
            </a:r>
            <a:r>
              <a:rPr dirty="0">
                <a:latin typeface="Helvetica Neue" panose="020B0604020202020204"/>
              </a:rPr>
              <a:t> se </a:t>
            </a:r>
            <a:r>
              <a:rPr dirty="0" err="1">
                <a:latin typeface="Helvetica Neue" panose="020B0604020202020204"/>
              </a:rPr>
              <a:t>debe</a:t>
            </a:r>
            <a:r>
              <a:rPr dirty="0">
                <a:latin typeface="Helvetica Neue" panose="020B0604020202020204"/>
              </a:rPr>
              <a:t> </a:t>
            </a:r>
            <a:r>
              <a:rPr dirty="0" err="1">
                <a:latin typeface="Helvetica Neue" panose="020B0604020202020204"/>
              </a:rPr>
              <a:t>intercambiar</a:t>
            </a:r>
            <a:r>
              <a:rPr dirty="0">
                <a:latin typeface="Helvetica Neue" panose="020B0604020202020204"/>
              </a:rPr>
              <a:t>?</a:t>
            </a:r>
          </a:p>
        </p:txBody>
      </p:sp>
      <p:sp>
        <p:nvSpPr>
          <p:cNvPr id="2" name="CuadroTexto 1">
            <a:extLst>
              <a:ext uri="{FF2B5EF4-FFF2-40B4-BE49-F238E27FC236}">
                <a16:creationId xmlns:a16="http://schemas.microsoft.com/office/drawing/2014/main" id="{40D56F4D-95D7-5357-39B1-BC78D73F347D}"/>
              </a:ext>
            </a:extLst>
          </p:cNvPr>
          <p:cNvSpPr txBox="1"/>
          <p:nvPr/>
        </p:nvSpPr>
        <p:spPr>
          <a:xfrm>
            <a:off x="1296000" y="1548000"/>
            <a:ext cx="15736800" cy="830997"/>
          </a:xfrm>
          <a:prstGeom prst="rect">
            <a:avLst/>
          </a:prstGeom>
          <a:noFill/>
        </p:spPr>
        <p:txBody>
          <a:bodyPr wrap="square">
            <a:sp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1. Mejorar la comunicación intraorganizacional </a:t>
            </a:r>
          </a:p>
        </p:txBody>
      </p:sp>
    </p:spTree>
    <p:extLst>
      <p:ext uri="{BB962C8B-B14F-4D97-AF65-F5344CB8AC3E}">
        <p14:creationId xmlns:p14="http://schemas.microsoft.com/office/powerpoint/2010/main" val="2212241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outVertical)">
                                      <p:cBhvr>
                                        <p:cTn id="7" dur="25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heel(1)">
                                      <p:cBhvr>
                                        <p:cTn id="12" dur="1000"/>
                                        <p:tgtEl>
                                          <p:spTgt spid="13"/>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heel(1)">
                                      <p:cBhvr>
                                        <p:cTn id="15" dur="1000"/>
                                        <p:tgtEl>
                                          <p:spTgt spid="15"/>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heel(1)">
                                      <p:cBhvr>
                                        <p:cTn id="18" dur="1000"/>
                                        <p:tgtEl>
                                          <p:spTgt spid="19"/>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heel(1)">
                                      <p:cBhvr>
                                        <p:cTn id="2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9" grpId="0" animBg="1"/>
      <p:bldP spid="17" grpId="0" animBg="1"/>
      <p:bldP spid="15"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5">
            <a:extLst>
              <a:ext uri="{FF2B5EF4-FFF2-40B4-BE49-F238E27FC236}">
                <a16:creationId xmlns:a16="http://schemas.microsoft.com/office/drawing/2014/main" id="{03FD6C1B-430C-BCD5-4170-1BB8BC2F646B}"/>
              </a:ext>
            </a:extLst>
          </p:cNvPr>
          <p:cNvGraphicFramePr>
            <a:graphicFrameLocks noGrp="1"/>
          </p:cNvGraphicFramePr>
          <p:nvPr>
            <p:extLst>
              <p:ext uri="{D42A27DB-BD31-4B8C-83A1-F6EECF244321}">
                <p14:modId xmlns:p14="http://schemas.microsoft.com/office/powerpoint/2010/main" val="766345392"/>
              </p:ext>
            </p:extLst>
          </p:nvPr>
        </p:nvGraphicFramePr>
        <p:xfrm>
          <a:off x="1296000" y="3888000"/>
          <a:ext cx="15444000" cy="499896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3683025704"/>
                    </a:ext>
                  </a:extLst>
                </a:gridCol>
                <a:gridCol w="3492000">
                  <a:extLst>
                    <a:ext uri="{9D8B030D-6E8A-4147-A177-3AD203B41FA5}">
                      <a16:colId xmlns:a16="http://schemas.microsoft.com/office/drawing/2014/main" val="3986238989"/>
                    </a:ext>
                  </a:extLst>
                </a:gridCol>
                <a:gridCol w="3492000">
                  <a:extLst>
                    <a:ext uri="{9D8B030D-6E8A-4147-A177-3AD203B41FA5}">
                      <a16:colId xmlns:a16="http://schemas.microsoft.com/office/drawing/2014/main" val="2714194712"/>
                    </a:ext>
                  </a:extLst>
                </a:gridCol>
                <a:gridCol w="3492000">
                  <a:extLst>
                    <a:ext uri="{9D8B030D-6E8A-4147-A177-3AD203B41FA5}">
                      <a16:colId xmlns:a16="http://schemas.microsoft.com/office/drawing/2014/main" val="2641654393"/>
                    </a:ext>
                  </a:extLst>
                </a:gridCol>
                <a:gridCol w="2448000">
                  <a:extLst>
                    <a:ext uri="{9D8B030D-6E8A-4147-A177-3AD203B41FA5}">
                      <a16:colId xmlns:a16="http://schemas.microsoft.com/office/drawing/2014/main" val="1521823603"/>
                    </a:ext>
                  </a:extLst>
                </a:gridCol>
              </a:tblGrid>
              <a:tr h="576000">
                <a:tc>
                  <a:txBody>
                    <a:bodyPr/>
                    <a:lstStyle/>
                    <a:p>
                      <a:pPr algn="ctr">
                        <a:defRPr sz="2400">
                          <a:latin typeface="Helvetica Neue" panose="020B0604020202020204" charset="0"/>
                        </a:defRPr>
                      </a:pPr>
                      <a:r>
                        <a:rPr dirty="0" err="1"/>
                        <a:t>Medidas</a:t>
                      </a:r>
                      <a:r>
                        <a:rPr dirty="0"/>
                        <a:t> de </a:t>
                      </a:r>
                      <a:r>
                        <a:rPr dirty="0" err="1"/>
                        <a:t>acción</a:t>
                      </a:r>
                      <a:endParaRPr dirty="0"/>
                    </a:p>
                  </a:txBody>
                  <a:tcPr anchor="ctr">
                    <a:solidFill>
                      <a:srgbClr val="4D94B7"/>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2400" b="1">
                          <a:solidFill>
                            <a:schemeClr val="bg1"/>
                          </a:solidFill>
                          <a:latin typeface="Helvetica Neue" panose="020B0604020202020204" charset="0"/>
                        </a:defRPr>
                      </a:pPr>
                      <a:r>
                        <a:t>¿Qué?</a:t>
                      </a:r>
                    </a:p>
                  </a:txBody>
                  <a:tcPr anchor="ctr">
                    <a:solidFill>
                      <a:srgbClr val="4D94B7"/>
                    </a:solidFill>
                  </a:tcPr>
                </a:tc>
                <a:tc>
                  <a:txBody>
                    <a:bodyPr/>
                    <a:lstStyle/>
                    <a:p>
                      <a:pPr algn="ctr">
                        <a:defRPr sz="2400">
                          <a:latin typeface="Helvetica Neue" panose="020B0604020202020204" charset="0"/>
                        </a:defRPr>
                      </a:pPr>
                      <a:r>
                        <a:t>¿Cómo?</a:t>
                      </a:r>
                    </a:p>
                  </a:txBody>
                  <a:tcPr anchor="ctr">
                    <a:solidFill>
                      <a:srgbClr val="4D94B7"/>
                    </a:solidFill>
                  </a:tcPr>
                </a:tc>
                <a:tc>
                  <a:txBody>
                    <a:bodyPr/>
                    <a:lstStyle/>
                    <a:p>
                      <a:pPr algn="ctr">
                        <a:defRPr sz="2400">
                          <a:latin typeface="Helvetica Neue" panose="020B0604020202020204" charset="0"/>
                        </a:defRPr>
                      </a:pPr>
                      <a:r>
                        <a:rPr lang="es-ES" dirty="0"/>
                        <a:t>¿Quién?</a:t>
                      </a:r>
                      <a:endParaRPr dirty="0"/>
                    </a:p>
                  </a:txBody>
                  <a:tcPr anchor="ctr">
                    <a:solidFill>
                      <a:srgbClr val="4D94B7"/>
                    </a:solidFill>
                  </a:tcPr>
                </a:tc>
                <a:tc>
                  <a:txBody>
                    <a:bodyPr/>
                    <a:lstStyle/>
                    <a:p>
                      <a:pPr algn="ctr">
                        <a:defRPr sz="2400">
                          <a:latin typeface="Helvetica Neue" panose="020B0604020202020204" charset="0"/>
                        </a:defRPr>
                      </a:pPr>
                      <a:r>
                        <a:rPr lang="es-ES" dirty="0"/>
                        <a:t>¿Cuándo?</a:t>
                      </a:r>
                      <a:endParaRPr dirty="0"/>
                    </a:p>
                  </a:txBody>
                  <a:tcPr anchor="ctr">
                    <a:solidFill>
                      <a:srgbClr val="4D94B7"/>
                    </a:solidFill>
                  </a:tcPr>
                </a:tc>
                <a:extLst>
                  <a:ext uri="{0D108BD9-81ED-4DB2-BD59-A6C34878D82A}">
                    <a16:rowId xmlns:a16="http://schemas.microsoft.com/office/drawing/2014/main" val="2605942199"/>
                  </a:ext>
                </a:extLst>
              </a:tr>
              <a:tr h="1044000">
                <a:tc>
                  <a:txBody>
                    <a:bodyPr/>
                    <a:lstStyle/>
                    <a:p>
                      <a:pPr algn="ctr">
                        <a:defRPr sz="2400" b="1">
                          <a:solidFill>
                            <a:schemeClr val="tx1"/>
                          </a:solidFill>
                          <a:latin typeface="Helvetica Neue" panose="020B0604020202020204" charset="0"/>
                        </a:defRPr>
                      </a:pPr>
                      <a:r>
                        <a:rPr dirty="0" err="1"/>
                        <a:t>Acción</a:t>
                      </a:r>
                      <a:r>
                        <a:rPr dirty="0"/>
                        <a:t> 1</a:t>
                      </a:r>
                    </a:p>
                  </a:txBody>
                  <a:tcPr>
                    <a:solidFill>
                      <a:srgbClr val="4D94B7">
                        <a:alpha val="70000"/>
                      </a:srgbClr>
                    </a:solidFill>
                  </a:tcPr>
                </a:tc>
                <a:tc>
                  <a:txBody>
                    <a:bodyPr/>
                    <a:lstStyle/>
                    <a:p>
                      <a:pPr marL="22225" indent="0">
                        <a:buFont typeface="Arial" panose="020B0604020202020204" pitchFamily="34" charset="0"/>
                        <a:buNone/>
                        <a:defRPr sz="2400">
                          <a:latin typeface="Helvetica Neue" panose="020B0604020202020204" charset="0"/>
                        </a:defRPr>
                      </a:pPr>
                      <a:r>
                        <a:t>Plan de proyecto</a:t>
                      </a:r>
                    </a:p>
                  </a:txBody>
                  <a:tcPr>
                    <a:solidFill>
                      <a:srgbClr val="4D94B7">
                        <a:alpha val="70000"/>
                      </a:srgbClr>
                    </a:solidFill>
                  </a:tcPr>
                </a:tc>
                <a:tc>
                  <a:txBody>
                    <a:bodyPr/>
                    <a:lstStyle/>
                    <a:p>
                      <a:pPr marL="0" indent="0">
                        <a:buFont typeface="Arial" panose="020B0604020202020204" pitchFamily="34" charset="0"/>
                        <a:buNone/>
                        <a:defRPr sz="2400">
                          <a:latin typeface="Helvetica Neue" panose="020B0604020202020204" charset="0"/>
                        </a:defRPr>
                      </a:pPr>
                      <a:r>
                        <a:t>Por correo</a:t>
                      </a:r>
                    </a:p>
                  </a:txBody>
                  <a:tcPr>
                    <a:solidFill>
                      <a:srgbClr val="4D94B7">
                        <a:alpha val="70000"/>
                      </a:srgbClr>
                    </a:solidFill>
                  </a:tcPr>
                </a:tc>
                <a:tc>
                  <a:txBody>
                    <a:bodyPr/>
                    <a:lstStyle/>
                    <a:p>
                      <a:pPr marL="22225" indent="0">
                        <a:buFont typeface="Arial" panose="020B0604020202020204" pitchFamily="34" charset="0"/>
                        <a:buNone/>
                        <a:defRPr sz="2400">
                          <a:latin typeface="Helvetica Neue" panose="020B0604020202020204" charset="0"/>
                        </a:defRPr>
                      </a:pPr>
                      <a:r>
                        <a:t>A todos los miembros del equipo</a:t>
                      </a:r>
                    </a:p>
                  </a:txBody>
                  <a:tcPr>
                    <a:solidFill>
                      <a:srgbClr val="4D94B7">
                        <a:alpha val="70000"/>
                      </a:srgbClr>
                    </a:solidFill>
                  </a:tcPr>
                </a:tc>
                <a:tc>
                  <a:txBody>
                    <a:bodyPr/>
                    <a:lstStyle/>
                    <a:p>
                      <a:pPr marL="22225" indent="0">
                        <a:buFont typeface="Arial" panose="020B0604020202020204" pitchFamily="34" charset="0"/>
                        <a:buNone/>
                        <a:defRPr sz="2400">
                          <a:latin typeface="Helvetica Neue" panose="020B0604020202020204" charset="0"/>
                        </a:defRPr>
                      </a:pPr>
                      <a:r>
                        <a:t>Fecha</a:t>
                      </a:r>
                    </a:p>
                  </a:txBody>
                  <a:tcPr>
                    <a:solidFill>
                      <a:srgbClr val="4D94B7">
                        <a:alpha val="70000"/>
                      </a:srgbClr>
                    </a:solidFill>
                  </a:tcPr>
                </a:tc>
                <a:extLst>
                  <a:ext uri="{0D108BD9-81ED-4DB2-BD59-A6C34878D82A}">
                    <a16:rowId xmlns:a16="http://schemas.microsoft.com/office/drawing/2014/main" val="4274438900"/>
                  </a:ext>
                </a:extLst>
              </a:tr>
              <a:tr h="1044000">
                <a:tc>
                  <a:txBody>
                    <a:bodyPr/>
                    <a:lstStyle/>
                    <a:p>
                      <a:pPr algn="ctr">
                        <a:defRPr sz="2400" b="1">
                          <a:solidFill>
                            <a:schemeClr val="tx1"/>
                          </a:solidFill>
                          <a:latin typeface="Helvetica Neue" panose="020B0604020202020204" charset="0"/>
                        </a:defRPr>
                      </a:pPr>
                      <a:r>
                        <a:t>Acción 2</a:t>
                      </a:r>
                    </a:p>
                  </a:txBody>
                  <a:tcPr>
                    <a:solidFill>
                      <a:srgbClr val="4D94B7">
                        <a:alpha val="50000"/>
                      </a:srgbClr>
                    </a:solidFill>
                  </a:tcPr>
                </a:tc>
                <a:tc>
                  <a:txBody>
                    <a:bodyPr/>
                    <a:lstStyle/>
                    <a:p>
                      <a:pPr>
                        <a:defRPr sz="2400">
                          <a:latin typeface="Helvetica Neue" panose="020B0604020202020204" charset="0"/>
                        </a:defRPr>
                      </a:pPr>
                      <a:r>
                        <a:t>...</a:t>
                      </a:r>
                    </a:p>
                  </a:txBody>
                  <a:tcPr>
                    <a:solidFill>
                      <a:srgbClr val="4D94B7">
                        <a:alpha val="50000"/>
                      </a:srgbClr>
                    </a:solidFill>
                  </a:tcPr>
                </a:tc>
                <a:tc>
                  <a:txBody>
                    <a:bodyPr/>
                    <a:lstStyle/>
                    <a:p>
                      <a:pPr>
                        <a:defRPr sz="2400">
                          <a:latin typeface="Helvetica Neue" panose="020B0604020202020204" charset="0"/>
                        </a:defRPr>
                      </a:pPr>
                      <a:r>
                        <a:t>...</a:t>
                      </a:r>
                    </a:p>
                  </a:txBody>
                  <a:tcPr>
                    <a:solidFill>
                      <a:srgbClr val="4D94B7">
                        <a:alpha val="50000"/>
                      </a:srgbClr>
                    </a:solidFill>
                  </a:tcPr>
                </a:tc>
                <a:tc>
                  <a:txBody>
                    <a:bodyPr/>
                    <a:lstStyle/>
                    <a:p>
                      <a:pPr>
                        <a:defRPr sz="2400">
                          <a:latin typeface="Helvetica Neue" panose="020B0604020202020204" charset="0"/>
                        </a:defRPr>
                      </a:pPr>
                      <a:r>
                        <a:t>...</a:t>
                      </a:r>
                    </a:p>
                  </a:txBody>
                  <a:tcPr>
                    <a:solidFill>
                      <a:srgbClr val="4D94B7">
                        <a:alpha val="50000"/>
                      </a:srgbClr>
                    </a:solidFill>
                  </a:tcPr>
                </a:tc>
                <a:tc>
                  <a:txBody>
                    <a:bodyPr/>
                    <a:lstStyle/>
                    <a:p>
                      <a:pPr>
                        <a:defRPr sz="2400">
                          <a:latin typeface="Helvetica Neue" panose="020B0604020202020204" charset="0"/>
                        </a:defRPr>
                      </a:pPr>
                      <a:r>
                        <a:t>...</a:t>
                      </a:r>
                    </a:p>
                  </a:txBody>
                  <a:tcPr>
                    <a:solidFill>
                      <a:srgbClr val="4D94B7">
                        <a:alpha val="50000"/>
                      </a:srgbClr>
                    </a:solidFill>
                  </a:tcPr>
                </a:tc>
                <a:extLst>
                  <a:ext uri="{0D108BD9-81ED-4DB2-BD59-A6C34878D82A}">
                    <a16:rowId xmlns:a16="http://schemas.microsoft.com/office/drawing/2014/main" val="1895898091"/>
                  </a:ext>
                </a:extLst>
              </a:tr>
              <a:tr h="1044000">
                <a:tc>
                  <a:txBody>
                    <a:bodyPr/>
                    <a:lstStyle/>
                    <a:p>
                      <a:pPr algn="ctr">
                        <a:defRPr sz="2400" b="1">
                          <a:solidFill>
                            <a:schemeClr val="tx1"/>
                          </a:solidFill>
                          <a:latin typeface="Helvetica Neue" panose="020B0604020202020204" charset="0"/>
                        </a:defRPr>
                      </a:pPr>
                      <a:r>
                        <a:t>Acción 3</a:t>
                      </a:r>
                    </a:p>
                  </a:txBody>
                  <a:tcPr>
                    <a:solidFill>
                      <a:srgbClr val="4D94B7">
                        <a:alpha val="30000"/>
                      </a:srgbClr>
                    </a:solidFill>
                  </a:tcPr>
                </a:tc>
                <a:tc>
                  <a:txBody>
                    <a:bodyPr/>
                    <a:lstStyle/>
                    <a:p>
                      <a:pPr>
                        <a:defRPr sz="2400">
                          <a:latin typeface="Helvetica Neue" panose="020B0604020202020204" charset="0"/>
                        </a:defRPr>
                      </a:pPr>
                      <a:r>
                        <a:t>...</a:t>
                      </a:r>
                    </a:p>
                  </a:txBody>
                  <a:tcPr>
                    <a:solidFill>
                      <a:srgbClr val="4D94B7">
                        <a:alpha val="30000"/>
                      </a:srgbClr>
                    </a:solidFill>
                  </a:tcPr>
                </a:tc>
                <a:tc>
                  <a:txBody>
                    <a:bodyPr/>
                    <a:lstStyle/>
                    <a:p>
                      <a:pPr>
                        <a:defRPr sz="2400">
                          <a:latin typeface="Helvetica Neue" panose="020B0604020202020204" charset="0"/>
                        </a:defRPr>
                      </a:pPr>
                      <a:r>
                        <a:t>...</a:t>
                      </a:r>
                    </a:p>
                  </a:txBody>
                  <a:tcPr>
                    <a:solidFill>
                      <a:srgbClr val="4D94B7">
                        <a:alpha val="30000"/>
                      </a:srgbClr>
                    </a:solidFill>
                  </a:tcPr>
                </a:tc>
                <a:tc>
                  <a:txBody>
                    <a:bodyPr/>
                    <a:lstStyle/>
                    <a:p>
                      <a:endParaRPr sz="2400">
                        <a:latin typeface="Helvetica Neue" panose="020B0604020202020204" charset="0"/>
                      </a:endParaRPr>
                    </a:p>
                  </a:txBody>
                  <a:tcPr>
                    <a:solidFill>
                      <a:srgbClr val="4D94B7">
                        <a:alpha val="30000"/>
                      </a:srgbClr>
                    </a:solidFill>
                  </a:tcPr>
                </a:tc>
                <a:tc>
                  <a:txBody>
                    <a:bodyPr/>
                    <a:lstStyle/>
                    <a:p>
                      <a:endParaRPr sz="2400">
                        <a:latin typeface="Helvetica Neue" panose="020B0604020202020204" charset="0"/>
                      </a:endParaRPr>
                    </a:p>
                  </a:txBody>
                  <a:tcPr>
                    <a:solidFill>
                      <a:srgbClr val="4D94B7">
                        <a:alpha val="30000"/>
                      </a:srgbClr>
                    </a:solidFill>
                  </a:tcPr>
                </a:tc>
                <a:extLst>
                  <a:ext uri="{0D108BD9-81ED-4DB2-BD59-A6C34878D82A}">
                    <a16:rowId xmlns:a16="http://schemas.microsoft.com/office/drawing/2014/main" val="2674430247"/>
                  </a:ext>
                </a:extLst>
              </a:tr>
              <a:tr h="1044000">
                <a:tc>
                  <a:txBody>
                    <a:bodyPr/>
                    <a:lstStyle/>
                    <a:p>
                      <a:pPr algn="ctr">
                        <a:defRPr sz="2400" b="1">
                          <a:solidFill>
                            <a:schemeClr val="tx1"/>
                          </a:solidFill>
                          <a:latin typeface="Helvetica Neue" panose="020B0604020202020204" charset="0"/>
                        </a:defRPr>
                      </a:pPr>
                      <a:r>
                        <a:t>Acción 4</a:t>
                      </a:r>
                    </a:p>
                  </a:txBody>
                  <a:tcPr>
                    <a:solidFill>
                      <a:srgbClr val="4D94B7">
                        <a:alpha val="10000"/>
                      </a:srgbClr>
                    </a:solidFill>
                  </a:tcPr>
                </a:tc>
                <a:tc>
                  <a:txBody>
                    <a:bodyPr/>
                    <a:lstStyle/>
                    <a:p>
                      <a:pPr>
                        <a:defRPr sz="2400">
                          <a:latin typeface="Helvetica Neue" panose="020B0604020202020204" charset="0"/>
                        </a:defRPr>
                      </a:pPr>
                      <a:r>
                        <a:t>...</a:t>
                      </a:r>
                    </a:p>
                  </a:txBody>
                  <a:tcPr>
                    <a:solidFill>
                      <a:srgbClr val="4D94B7">
                        <a:alpha val="10000"/>
                      </a:srgbClr>
                    </a:solidFill>
                  </a:tcPr>
                </a:tc>
                <a:tc>
                  <a:txBody>
                    <a:bodyPr/>
                    <a:lstStyle/>
                    <a:p>
                      <a:endParaRPr sz="2400">
                        <a:latin typeface="Helvetica Neue" panose="020B0604020202020204" charset="0"/>
                      </a:endParaRPr>
                    </a:p>
                  </a:txBody>
                  <a:tcPr>
                    <a:solidFill>
                      <a:srgbClr val="4D94B7">
                        <a:alpha val="10000"/>
                      </a:srgbClr>
                    </a:solidFill>
                  </a:tcPr>
                </a:tc>
                <a:tc>
                  <a:txBody>
                    <a:bodyPr/>
                    <a:lstStyle/>
                    <a:p>
                      <a:endParaRPr sz="2400">
                        <a:latin typeface="Helvetica Neue" panose="020B0604020202020204" charset="0"/>
                      </a:endParaRPr>
                    </a:p>
                  </a:txBody>
                  <a:tcPr>
                    <a:solidFill>
                      <a:srgbClr val="4D94B7">
                        <a:alpha val="10000"/>
                      </a:srgbClr>
                    </a:solidFill>
                  </a:tcPr>
                </a:tc>
                <a:tc>
                  <a:txBody>
                    <a:bodyPr/>
                    <a:lstStyle/>
                    <a:p>
                      <a:endParaRPr sz="2400" dirty="0">
                        <a:latin typeface="Helvetica Neue" panose="020B0604020202020204" charset="0"/>
                      </a:endParaRPr>
                    </a:p>
                  </a:txBody>
                  <a:tcPr>
                    <a:solidFill>
                      <a:srgbClr val="4D94B7">
                        <a:alpha val="10000"/>
                      </a:srgbClr>
                    </a:solidFill>
                  </a:tcPr>
                </a:tc>
                <a:extLst>
                  <a:ext uri="{0D108BD9-81ED-4DB2-BD59-A6C34878D82A}">
                    <a16:rowId xmlns:a16="http://schemas.microsoft.com/office/drawing/2014/main" val="1117714004"/>
                  </a:ext>
                </a:extLst>
              </a:tr>
            </a:tbl>
          </a:graphicData>
        </a:graphic>
      </p:graphicFrame>
      <p:sp>
        <p:nvSpPr>
          <p:cNvPr id="6" name="Textfeld 5">
            <a:extLst>
              <a:ext uri="{FF2B5EF4-FFF2-40B4-BE49-F238E27FC236}">
                <a16:creationId xmlns:a16="http://schemas.microsoft.com/office/drawing/2014/main" id="{DDA94EB4-0A2A-664D-2E06-99A5C02DA55E}"/>
              </a:ext>
            </a:extLst>
          </p:cNvPr>
          <p:cNvSpPr txBox="1"/>
          <p:nvPr/>
        </p:nvSpPr>
        <p:spPr>
          <a:xfrm>
            <a:off x="1296000" y="3384000"/>
            <a:ext cx="4648200" cy="461665"/>
          </a:xfrm>
          <a:prstGeom prst="rect">
            <a:avLst/>
          </a:prstGeom>
          <a:noFill/>
        </p:spPr>
        <p:txBody>
          <a:bodyPr wrap="square">
            <a:spAutoFit/>
          </a:bodyPr>
          <a:lstStyle/>
          <a:p>
            <a:pPr marR="0" lvl="0">
              <a:spcBef>
                <a:spcPts val="0"/>
              </a:spcBef>
              <a:spcAft>
                <a:spcPts val="0"/>
              </a:spcAft>
              <a:buClr>
                <a:schemeClr val="dk1"/>
              </a:buClr>
              <a:buSzPts val="2500"/>
              <a:defRPr sz="2400" b="1">
                <a:latin typeface="Helvetica Neue" panose="020B0604020202020204" charset="0"/>
                <a:ea typeface="Microsoft Sans Serif" panose="020B0604020202020204" pitchFamily="34" charset="0"/>
                <a:cs typeface="Microsoft Sans Serif" panose="020B0604020202020204" pitchFamily="34" charset="0"/>
              </a:defRPr>
            </a:pPr>
            <a:r>
              <a:rPr dirty="0" err="1"/>
              <a:t>Conclusión</a:t>
            </a:r>
            <a:r>
              <a:rPr dirty="0"/>
              <a:t>: Plan maestro</a:t>
            </a:r>
          </a:p>
        </p:txBody>
      </p:sp>
      <p:sp>
        <p:nvSpPr>
          <p:cNvPr id="2" name="CuadroTexto 1">
            <a:extLst>
              <a:ext uri="{FF2B5EF4-FFF2-40B4-BE49-F238E27FC236}">
                <a16:creationId xmlns:a16="http://schemas.microsoft.com/office/drawing/2014/main" id="{C221892A-70ED-7EC4-FC57-C61260B2B380}"/>
              </a:ext>
            </a:extLst>
          </p:cNvPr>
          <p:cNvSpPr txBox="1"/>
          <p:nvPr/>
        </p:nvSpPr>
        <p:spPr>
          <a:xfrm>
            <a:off x="1296000" y="1548000"/>
            <a:ext cx="15736800" cy="830997"/>
          </a:xfrm>
          <a:prstGeom prst="rect">
            <a:avLst/>
          </a:prstGeom>
          <a:noFill/>
        </p:spPr>
        <p:txBody>
          <a:bodyPr wrap="square">
            <a:sp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rPr dirty="0"/>
              <a:t>1. </a:t>
            </a:r>
            <a:r>
              <a:rPr dirty="0" err="1"/>
              <a:t>Mejorar</a:t>
            </a:r>
            <a:r>
              <a:rPr dirty="0"/>
              <a:t> la </a:t>
            </a:r>
            <a:r>
              <a:rPr dirty="0" err="1"/>
              <a:t>comunicación</a:t>
            </a:r>
            <a:r>
              <a:rPr dirty="0"/>
              <a:t> </a:t>
            </a:r>
            <a:r>
              <a:rPr dirty="0" err="1"/>
              <a:t>intraorganizacional</a:t>
            </a:r>
            <a:r>
              <a:rPr dirty="0"/>
              <a:t> </a:t>
            </a:r>
          </a:p>
        </p:txBody>
      </p:sp>
      <p:sp>
        <p:nvSpPr>
          <p:cNvPr id="3" name="CuadroTexto 2">
            <a:extLst>
              <a:ext uri="{FF2B5EF4-FFF2-40B4-BE49-F238E27FC236}">
                <a16:creationId xmlns:a16="http://schemas.microsoft.com/office/drawing/2014/main" id="{E7BF8178-1BCF-19A7-CFDB-5A7C7DE82276}"/>
              </a:ext>
            </a:extLst>
          </p:cNvPr>
          <p:cNvSpPr txBox="1"/>
          <p:nvPr/>
        </p:nvSpPr>
        <p:spPr>
          <a:xfrm>
            <a:off x="1295400" y="2304000"/>
            <a:ext cx="10210800"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dirty="0"/>
              <a:t>1.2 </a:t>
            </a:r>
            <a:r>
              <a:rPr dirty="0" err="1"/>
              <a:t>Intercambio</a:t>
            </a:r>
            <a:r>
              <a:rPr dirty="0"/>
              <a:t> </a:t>
            </a:r>
            <a:r>
              <a:rPr dirty="0" err="1"/>
              <a:t>frecuente</a:t>
            </a:r>
            <a:endParaRPr dirty="0"/>
          </a:p>
        </p:txBody>
      </p:sp>
    </p:spTree>
    <p:extLst>
      <p:ext uri="{BB962C8B-B14F-4D97-AF65-F5344CB8AC3E}">
        <p14:creationId xmlns:p14="http://schemas.microsoft.com/office/powerpoint/2010/main" val="1591643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a:sp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t>Fuente n.º: 22</a:t>
            </a:r>
            <a:endParaRPr sz="120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Textfeld 3">
            <a:extLst>
              <a:ext uri="{FF2B5EF4-FFF2-40B4-BE49-F238E27FC236}">
                <a16:creationId xmlns:a16="http://schemas.microsoft.com/office/drawing/2014/main" id="{B5F5B0E1-EF13-76F8-0A11-F5167AA8AF89}"/>
              </a:ext>
            </a:extLst>
          </p:cNvPr>
          <p:cNvSpPr txBox="1"/>
          <p:nvPr/>
        </p:nvSpPr>
        <p:spPr>
          <a:xfrm>
            <a:off x="1296000" y="4104000"/>
            <a:ext cx="15732000" cy="3852000"/>
          </a:xfrm>
          <a:prstGeom prst="flowChartProcess">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marR="0" lvl="0">
              <a:spcBef>
                <a:spcPts val="0"/>
              </a:spcBef>
              <a:spcAft>
                <a:spcPts val="0"/>
              </a:spcAft>
              <a:buClr>
                <a:schemeClr val="dk1"/>
              </a:buClr>
              <a:buSzPts val="2500"/>
            </a:pPr>
            <a:endParaRPr sz="600">
              <a:solidFill>
                <a:schemeClr val="dk1"/>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 name="Textfeld 2">
            <a:extLst>
              <a:ext uri="{FF2B5EF4-FFF2-40B4-BE49-F238E27FC236}">
                <a16:creationId xmlns:a16="http://schemas.microsoft.com/office/drawing/2014/main" id="{89069819-638E-FBF7-5FA8-2D7CD1F7604B}"/>
              </a:ext>
            </a:extLst>
          </p:cNvPr>
          <p:cNvSpPr txBox="1"/>
          <p:nvPr/>
        </p:nvSpPr>
        <p:spPr>
          <a:xfrm>
            <a:off x="1296000" y="3384000"/>
            <a:ext cx="6581522" cy="461665"/>
          </a:xfrm>
          <a:prstGeom prst="rect">
            <a:avLst/>
          </a:prstGeom>
          <a:noFill/>
        </p:spPr>
        <p:txBody>
          <a:bodyPr wrap="square">
            <a:spAutoFit/>
          </a:bodyPr>
          <a:lstStyle/>
          <a:p>
            <a:pPr marR="0" lvl="0">
              <a:spcBef>
                <a:spcPts val="0"/>
              </a:spcBef>
              <a:spcAft>
                <a:spcPts val="0"/>
              </a:spcAft>
              <a:buClr>
                <a:schemeClr val="dk1"/>
              </a:buClr>
              <a:buSzPts val="2500"/>
              <a:defRPr sz="2400" b="1">
                <a:latin typeface="Helvetica Neue" panose="020B0604020202020204" charset="0"/>
                <a:ea typeface="Microsoft Sans Serif" panose="020B0604020202020204" pitchFamily="34" charset="0"/>
                <a:cs typeface="Microsoft Sans Serif" panose="020B0604020202020204" pitchFamily="34" charset="0"/>
              </a:defRPr>
            </a:pPr>
            <a:r>
              <a:rPr dirty="0" err="1"/>
              <a:t>Criterios</a:t>
            </a:r>
            <a:r>
              <a:rPr dirty="0"/>
              <a:t> para </a:t>
            </a:r>
            <a:r>
              <a:rPr dirty="0" err="1"/>
              <a:t>el</a:t>
            </a:r>
            <a:r>
              <a:rPr dirty="0"/>
              <a:t> </a:t>
            </a:r>
            <a:r>
              <a:rPr dirty="0" err="1"/>
              <a:t>intercambio</a:t>
            </a:r>
            <a:r>
              <a:rPr dirty="0"/>
              <a:t> </a:t>
            </a:r>
            <a:r>
              <a:rPr dirty="0" err="1"/>
              <a:t>frecuente</a:t>
            </a:r>
            <a:r>
              <a:rPr dirty="0"/>
              <a:t>:</a:t>
            </a:r>
          </a:p>
        </p:txBody>
      </p:sp>
      <p:graphicFrame>
        <p:nvGraphicFramePr>
          <p:cNvPr id="10" name="Tabelle 9">
            <a:extLst>
              <a:ext uri="{FF2B5EF4-FFF2-40B4-BE49-F238E27FC236}">
                <a16:creationId xmlns:a16="http://schemas.microsoft.com/office/drawing/2014/main" id="{1AC4926C-6E52-B07A-9EFF-A0B6176B2D8E}"/>
              </a:ext>
            </a:extLst>
          </p:cNvPr>
          <p:cNvGraphicFramePr>
            <a:graphicFrameLocks noGrp="1"/>
          </p:cNvGraphicFramePr>
          <p:nvPr>
            <p:extLst>
              <p:ext uri="{D42A27DB-BD31-4B8C-83A1-F6EECF244321}">
                <p14:modId xmlns:p14="http://schemas.microsoft.com/office/powerpoint/2010/main" val="3744513783"/>
              </p:ext>
            </p:extLst>
          </p:nvPr>
        </p:nvGraphicFramePr>
        <p:xfrm>
          <a:off x="1404000" y="4824000"/>
          <a:ext cx="7524000" cy="3022800"/>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3278673024"/>
                    </a:ext>
                  </a:extLst>
                </a:gridCol>
                <a:gridCol w="6480000">
                  <a:extLst>
                    <a:ext uri="{9D8B030D-6E8A-4147-A177-3AD203B41FA5}">
                      <a16:colId xmlns:a16="http://schemas.microsoft.com/office/drawing/2014/main" val="2999859746"/>
                    </a:ext>
                  </a:extLst>
                </a:gridCol>
                <a:gridCol w="576000">
                  <a:extLst>
                    <a:ext uri="{9D8B030D-6E8A-4147-A177-3AD203B41FA5}">
                      <a16:colId xmlns:a16="http://schemas.microsoft.com/office/drawing/2014/main" val="1624694228"/>
                    </a:ext>
                  </a:extLst>
                </a:gridCol>
              </a:tblGrid>
              <a:tr h="648000">
                <a:tc>
                  <a:txBody>
                    <a:bodyPr/>
                    <a:lstStyle/>
                    <a:p>
                      <a:pPr>
                        <a:defRPr sz="2400">
                          <a:solidFill>
                            <a:srgbClr val="AED633"/>
                          </a:solidFill>
                          <a:latin typeface="Helvetica Neue" panose="020B0604020202020204" charset="0"/>
                        </a:defRPr>
                      </a:pPr>
                      <a:r>
                        <a:t>1.</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defRPr sz="240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err="1"/>
                        <a:t>Intercambio</a:t>
                      </a:r>
                      <a:r>
                        <a:rPr dirty="0"/>
                        <a:t> de </a:t>
                      </a:r>
                      <a:r>
                        <a:rPr lang="es-ES" dirty="0"/>
                        <a:t>todo tipo de información</a:t>
                      </a:r>
                      <a:endParaRPr dirty="0"/>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defRPr sz="3700">
                          <a:solidFill>
                            <a:srgbClr val="AED633"/>
                          </a:solidFill>
                          <a:latin typeface="Helvetica Neue" panose="020B0604020202020204" charset="0"/>
                          <a:sym typeface="Wingdings" panose="05000000000000000000" pitchFamily="2" charset="2"/>
                        </a:defRPr>
                      </a:pPr>
                      <a:r>
                        <a:t></a:t>
                      </a:r>
                      <a:endParaRPr sz="370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950069"/>
                  </a:ext>
                </a:extLst>
              </a:tr>
              <a:tr h="562500">
                <a:tc>
                  <a:txBody>
                    <a:bodyPr/>
                    <a:lstStyle/>
                    <a:p>
                      <a:pPr>
                        <a:defRPr sz="2400">
                          <a:solidFill>
                            <a:srgbClr val="AED633"/>
                          </a:solidFill>
                          <a:latin typeface="Helvetica Neue" panose="020B0604020202020204" charset="0"/>
                        </a:defRPr>
                      </a:pPr>
                      <a:r>
                        <a:t>2.</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defRPr sz="240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a:t>Sin </a:t>
                      </a:r>
                      <a:r>
                        <a:rPr dirty="0" err="1"/>
                        <a:t>retención</a:t>
                      </a:r>
                      <a:r>
                        <a:rPr lang="es-ES" dirty="0"/>
                        <a:t>/ocultación</a:t>
                      </a:r>
                      <a:r>
                        <a:rPr dirty="0"/>
                        <a:t> de </a:t>
                      </a:r>
                      <a:r>
                        <a:rPr dirty="0" err="1"/>
                        <a:t>información</a:t>
                      </a:r>
                      <a:endParaRPr dirty="0"/>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3700">
                          <a:solidFill>
                            <a:srgbClr val="AED633"/>
                          </a:solidFill>
                          <a:latin typeface="Helvetica Neue" panose="020B0604020202020204" charset="0"/>
                          <a:sym typeface="Wingdings" panose="05000000000000000000" pitchFamily="2" charset="2"/>
                        </a:defRPr>
                      </a:pPr>
                      <a:r>
                        <a:t></a:t>
                      </a:r>
                      <a:endParaRPr sz="370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0428396"/>
                  </a:ext>
                </a:extLst>
              </a:tr>
              <a:tr h="562500">
                <a:tc>
                  <a:txBody>
                    <a:bodyPr/>
                    <a:lstStyle/>
                    <a:p>
                      <a:pPr>
                        <a:defRPr sz="2400">
                          <a:solidFill>
                            <a:srgbClr val="AED633"/>
                          </a:solidFill>
                          <a:latin typeface="Helvetica Neue" panose="020B0604020202020204" charset="0"/>
                        </a:defRPr>
                      </a:pPr>
                      <a:r>
                        <a:t>3.</a:t>
                      </a:r>
                    </a:p>
                  </a:txBody>
                  <a:tcPr marL="90000" marR="9000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defRPr sz="240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err="1"/>
                        <a:t>Intercambio</a:t>
                      </a:r>
                      <a:r>
                        <a:rPr dirty="0"/>
                        <a:t> de </a:t>
                      </a:r>
                      <a:r>
                        <a:rPr dirty="0" err="1"/>
                        <a:t>información</a:t>
                      </a:r>
                      <a:r>
                        <a:rPr dirty="0"/>
                        <a:t> a </a:t>
                      </a:r>
                      <a:r>
                        <a:rPr dirty="0" err="1"/>
                        <a:t>través</a:t>
                      </a:r>
                      <a:r>
                        <a:rPr dirty="0"/>
                        <a:t> de </a:t>
                      </a:r>
                      <a:r>
                        <a:rPr dirty="0" err="1"/>
                        <a:t>todos</a:t>
                      </a:r>
                      <a:r>
                        <a:rPr dirty="0"/>
                        <a:t> </a:t>
                      </a:r>
                      <a:r>
                        <a:rPr dirty="0" err="1"/>
                        <a:t>los</a:t>
                      </a:r>
                      <a:r>
                        <a:rPr dirty="0"/>
                        <a:t> </a:t>
                      </a:r>
                      <a:r>
                        <a:rPr dirty="0" err="1"/>
                        <a:t>límites</a:t>
                      </a:r>
                      <a:r>
                        <a:rPr dirty="0"/>
                        <a:t> de </a:t>
                      </a:r>
                      <a:r>
                        <a:rPr dirty="0" err="1"/>
                        <a:t>departamentos</a:t>
                      </a:r>
                      <a:r>
                        <a:rPr dirty="0"/>
                        <a:t>, </a:t>
                      </a:r>
                      <a:r>
                        <a:rPr dirty="0" err="1"/>
                        <a:t>divisiones</a:t>
                      </a:r>
                      <a:r>
                        <a:rPr dirty="0"/>
                        <a:t>, </a:t>
                      </a:r>
                      <a:r>
                        <a:rPr dirty="0" err="1"/>
                        <a:t>posiciones</a:t>
                      </a:r>
                      <a:r>
                        <a:rPr dirty="0"/>
                        <a:t> y </a:t>
                      </a:r>
                      <a:r>
                        <a:rPr dirty="0" err="1"/>
                        <a:t>niveles</a:t>
                      </a:r>
                      <a:r>
                        <a:rPr dirty="0"/>
                        <a:t> </a:t>
                      </a:r>
                      <a:r>
                        <a:rPr dirty="0" err="1"/>
                        <a:t>jerárquicos</a:t>
                      </a:r>
                      <a:r>
                        <a:rPr dirty="0"/>
                        <a:t> (sin </a:t>
                      </a:r>
                      <a:r>
                        <a:rPr dirty="0" err="1"/>
                        <a:t>ocultar</a:t>
                      </a:r>
                      <a:r>
                        <a:rPr dirty="0"/>
                        <a:t> </a:t>
                      </a:r>
                      <a:r>
                        <a:rPr dirty="0" err="1"/>
                        <a:t>información</a:t>
                      </a:r>
                      <a:r>
                        <a:rPr dirty="0"/>
                        <a:t>)</a:t>
                      </a:r>
                      <a:endParaRPr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3700">
                          <a:solidFill>
                            <a:srgbClr val="AED633"/>
                          </a:solidFill>
                          <a:latin typeface="Helvetica Neue" panose="020B0604020202020204" charset="0"/>
                          <a:sym typeface="Wingdings" panose="05000000000000000000" pitchFamily="2" charset="2"/>
                        </a:defRPr>
                      </a:pPr>
                      <a:r>
                        <a:rPr dirty="0"/>
                        <a:t></a:t>
                      </a:r>
                      <a:endParaRPr sz="37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669649"/>
                  </a:ext>
                </a:extLst>
              </a:tr>
            </a:tbl>
          </a:graphicData>
        </a:graphic>
      </p:graphicFrame>
      <p:graphicFrame>
        <p:nvGraphicFramePr>
          <p:cNvPr id="6" name="Tabelle 5">
            <a:extLst>
              <a:ext uri="{FF2B5EF4-FFF2-40B4-BE49-F238E27FC236}">
                <a16:creationId xmlns:a16="http://schemas.microsoft.com/office/drawing/2014/main" id="{63761ACE-B337-B623-0FE3-6ADDDCD3DC61}"/>
              </a:ext>
            </a:extLst>
          </p:cNvPr>
          <p:cNvGraphicFramePr>
            <a:graphicFrameLocks noGrp="1"/>
          </p:cNvGraphicFramePr>
          <p:nvPr>
            <p:extLst>
              <p:ext uri="{D42A27DB-BD31-4B8C-83A1-F6EECF244321}">
                <p14:modId xmlns:p14="http://schemas.microsoft.com/office/powerpoint/2010/main" val="594780836"/>
              </p:ext>
            </p:extLst>
          </p:nvPr>
        </p:nvGraphicFramePr>
        <p:xfrm>
          <a:off x="9396000" y="4176000"/>
          <a:ext cx="7524000" cy="3669720"/>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3278673024"/>
                    </a:ext>
                  </a:extLst>
                </a:gridCol>
                <a:gridCol w="6480000">
                  <a:extLst>
                    <a:ext uri="{9D8B030D-6E8A-4147-A177-3AD203B41FA5}">
                      <a16:colId xmlns:a16="http://schemas.microsoft.com/office/drawing/2014/main" val="2999859746"/>
                    </a:ext>
                  </a:extLst>
                </a:gridCol>
                <a:gridCol w="576000">
                  <a:extLst>
                    <a:ext uri="{9D8B030D-6E8A-4147-A177-3AD203B41FA5}">
                      <a16:colId xmlns:a16="http://schemas.microsoft.com/office/drawing/2014/main" val="1624694228"/>
                    </a:ext>
                  </a:extLst>
                </a:gridCol>
              </a:tblGrid>
              <a:tr h="562500">
                <a:tc>
                  <a:txBody>
                    <a:bodyPr/>
                    <a:lstStyle/>
                    <a:p>
                      <a:pPr>
                        <a:defRPr sz="2400">
                          <a:solidFill>
                            <a:srgbClr val="AED633"/>
                          </a:solidFill>
                          <a:latin typeface="Helvetica Neue" panose="020B0604020202020204" charset="0"/>
                        </a:defRPr>
                      </a:pPr>
                      <a:r>
                        <a:t>4.</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defRPr sz="240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t>¿Dónde se publica toda la información? </a:t>
                      </a:r>
                      <a:endParaRPr sz="2400">
                        <a:solidFill>
                          <a:schemeClr val="bg1"/>
                        </a:solidFill>
                        <a:latin typeface="Helvetica Neue" panose="020B0604020202020204" charset="0"/>
                        <a:ea typeface="Calibri"/>
                        <a:cs typeface="Calibri"/>
                        <a:sym typeface="Calibri"/>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3700">
                          <a:solidFill>
                            <a:srgbClr val="AED633"/>
                          </a:solidFill>
                          <a:latin typeface="Helvetica Neue" panose="020B0604020202020204" charset="0"/>
                          <a:sym typeface="Wingdings" panose="05000000000000000000" pitchFamily="2" charset="2"/>
                        </a:defRPr>
                      </a:pPr>
                      <a:r>
                        <a:t></a:t>
                      </a:r>
                      <a:endParaRPr sz="370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6760613"/>
                  </a:ext>
                </a:extLst>
              </a:tr>
              <a:tr h="562500">
                <a:tc>
                  <a:txBody>
                    <a:bodyPr/>
                    <a:lstStyle/>
                    <a:p>
                      <a:pPr>
                        <a:defRPr sz="2400">
                          <a:solidFill>
                            <a:srgbClr val="AED633"/>
                          </a:solidFill>
                          <a:latin typeface="Helvetica Neue" panose="020B0604020202020204" charset="0"/>
                        </a:defRPr>
                      </a:pPr>
                      <a:r>
                        <a:t>5.</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defRPr sz="240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err="1"/>
                        <a:t>Comunicación</a:t>
                      </a:r>
                      <a:r>
                        <a:rPr dirty="0"/>
                        <a:t> </a:t>
                      </a:r>
                      <a:r>
                        <a:rPr dirty="0" err="1"/>
                        <a:t>directa</a:t>
                      </a:r>
                      <a:r>
                        <a:rPr dirty="0"/>
                        <a:t> y </a:t>
                      </a:r>
                      <a:r>
                        <a:rPr dirty="0" err="1"/>
                        <a:t>oportuna</a:t>
                      </a:r>
                      <a:endParaRPr sz="2400" dirty="0">
                        <a:solidFill>
                          <a:schemeClr val="bg1"/>
                        </a:solidFill>
                        <a:latin typeface="Helvetica Neue" panose="020B0604020202020204" charset="0"/>
                        <a:ea typeface="Calibri"/>
                        <a:cs typeface="Calibri"/>
                        <a:sym typeface="Calibri"/>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3700">
                          <a:solidFill>
                            <a:srgbClr val="AED633"/>
                          </a:solidFill>
                          <a:latin typeface="Helvetica Neue" panose="020B0604020202020204" charset="0"/>
                          <a:sym typeface="Wingdings" panose="05000000000000000000" pitchFamily="2" charset="2"/>
                        </a:defRPr>
                      </a:pPr>
                      <a:r>
                        <a:t></a:t>
                      </a:r>
                      <a:endParaRPr sz="370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0392912"/>
                  </a:ext>
                </a:extLst>
              </a:tr>
              <a:tr h="562500">
                <a:tc>
                  <a:txBody>
                    <a:bodyPr/>
                    <a:lstStyle/>
                    <a:p>
                      <a:pPr>
                        <a:defRPr sz="2400">
                          <a:solidFill>
                            <a:srgbClr val="AED633"/>
                          </a:solidFill>
                          <a:latin typeface="Helvetica Neue" panose="020B0604020202020204" charset="0"/>
                        </a:defRPr>
                      </a:pPr>
                      <a:r>
                        <a:t>6.</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defRPr sz="240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t>Suministro de información</a:t>
                      </a:r>
                      <a:endParaRPr sz="2400">
                        <a:solidFill>
                          <a:schemeClr val="bg1"/>
                        </a:solidFill>
                        <a:latin typeface="Helvetica Neue" panose="020B0604020202020204" charset="0"/>
                        <a:ea typeface="Calibri"/>
                        <a:cs typeface="Calibri"/>
                        <a:sym typeface="Calibri"/>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3700">
                          <a:solidFill>
                            <a:srgbClr val="AED633"/>
                          </a:solidFill>
                          <a:latin typeface="Helvetica Neue" panose="020B0604020202020204" charset="0"/>
                          <a:sym typeface="Wingdings" panose="05000000000000000000" pitchFamily="2" charset="2"/>
                        </a:defRPr>
                      </a:pPr>
                      <a:r>
                        <a:t></a:t>
                      </a:r>
                      <a:endParaRPr sz="370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40726784"/>
                  </a:ext>
                </a:extLst>
              </a:tr>
              <a:tr h="562500">
                <a:tc>
                  <a:txBody>
                    <a:bodyPr/>
                    <a:lstStyle/>
                    <a:p>
                      <a:pPr>
                        <a:defRPr sz="2400">
                          <a:solidFill>
                            <a:srgbClr val="AED633"/>
                          </a:solidFill>
                          <a:latin typeface="Helvetica Neue" panose="020B0604020202020204" charset="0"/>
                        </a:defRPr>
                      </a:pPr>
                      <a:r>
                        <a:t>7.</a:t>
                      </a:r>
                    </a:p>
                  </a:txBody>
                  <a:tcPr marL="90000" marR="9000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defRPr sz="240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sz="2300" dirty="0"/>
                        <a:t>Las redes, </a:t>
                      </a:r>
                      <a:r>
                        <a:rPr sz="2300" dirty="0" err="1"/>
                        <a:t>ya</a:t>
                      </a:r>
                      <a:r>
                        <a:rPr sz="2300" dirty="0"/>
                        <a:t> </a:t>
                      </a:r>
                      <a:r>
                        <a:rPr sz="2300" dirty="0" err="1"/>
                        <a:t>sean</a:t>
                      </a:r>
                      <a:r>
                        <a:rPr sz="2300" dirty="0"/>
                        <a:t> </a:t>
                      </a:r>
                      <a:r>
                        <a:rPr sz="2300" dirty="0" err="1"/>
                        <a:t>virtuales</a:t>
                      </a:r>
                      <a:r>
                        <a:rPr sz="2300" dirty="0"/>
                        <a:t> o </a:t>
                      </a:r>
                      <a:r>
                        <a:rPr sz="2300" dirty="0" err="1"/>
                        <a:t>reales</a:t>
                      </a:r>
                      <a:r>
                        <a:rPr sz="2300" dirty="0"/>
                        <a:t>, </a:t>
                      </a:r>
                      <a:r>
                        <a:rPr sz="2300" dirty="0" err="1"/>
                        <a:t>promueven</a:t>
                      </a:r>
                      <a:r>
                        <a:rPr sz="2300" dirty="0"/>
                        <a:t> </a:t>
                      </a:r>
                      <a:r>
                        <a:rPr sz="2300" dirty="0" err="1"/>
                        <a:t>el</a:t>
                      </a:r>
                      <a:r>
                        <a:rPr sz="2300" dirty="0"/>
                        <a:t> </a:t>
                      </a:r>
                      <a:r>
                        <a:rPr sz="2300" dirty="0" err="1"/>
                        <a:t>intercambio</a:t>
                      </a:r>
                      <a:r>
                        <a:rPr sz="2300" dirty="0"/>
                        <a:t> y </a:t>
                      </a:r>
                      <a:r>
                        <a:rPr sz="2300" dirty="0" err="1"/>
                        <a:t>el</a:t>
                      </a:r>
                      <a:r>
                        <a:rPr sz="2300" dirty="0"/>
                        <a:t> </a:t>
                      </a:r>
                      <a:r>
                        <a:rPr sz="2300" dirty="0" err="1"/>
                        <a:t>intercambio</a:t>
                      </a:r>
                      <a:r>
                        <a:rPr sz="2300" dirty="0"/>
                        <a:t> de </a:t>
                      </a:r>
                      <a:r>
                        <a:rPr sz="2300" dirty="0" err="1"/>
                        <a:t>conocimientos</a:t>
                      </a:r>
                      <a:r>
                        <a:rPr sz="2300" dirty="0"/>
                        <a:t> e </a:t>
                      </a:r>
                      <a:r>
                        <a:rPr sz="2300" dirty="0" err="1"/>
                        <a:t>información</a:t>
                      </a:r>
                      <a:r>
                        <a:rPr lang="es-ES" sz="2300" dirty="0"/>
                        <a:t> </a:t>
                      </a:r>
                      <a:r>
                        <a:rPr sz="2300" dirty="0"/>
                        <a:t>y, por lo tanto, </a:t>
                      </a:r>
                      <a:r>
                        <a:rPr sz="2300" dirty="0" err="1"/>
                        <a:t>pueden</a:t>
                      </a:r>
                      <a:r>
                        <a:rPr sz="2300" dirty="0"/>
                        <a:t> </a:t>
                      </a:r>
                      <a:r>
                        <a:rPr sz="2300" dirty="0" err="1"/>
                        <a:t>mitigar</a:t>
                      </a:r>
                      <a:r>
                        <a:rPr sz="2300" dirty="0"/>
                        <a:t> los </a:t>
                      </a:r>
                      <a:r>
                        <a:rPr sz="2300" dirty="0" err="1"/>
                        <a:t>riesgos</a:t>
                      </a:r>
                      <a:r>
                        <a:rPr sz="2300" dirty="0"/>
                        <a:t>.</a:t>
                      </a:r>
                      <a:endParaRPr sz="2300" dirty="0">
                        <a:solidFill>
                          <a:schemeClr val="bg1"/>
                        </a:solidFill>
                        <a:latin typeface="Helvetica Neue" panose="020B0604020202020204" charset="0"/>
                        <a:ea typeface="Calibri"/>
                        <a:cs typeface="Calibri"/>
                        <a:sym typeface="Calibri"/>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3700">
                          <a:solidFill>
                            <a:srgbClr val="AED633"/>
                          </a:solidFill>
                          <a:latin typeface="Helvetica Neue" panose="020B0604020202020204" charset="0"/>
                          <a:sym typeface="Wingdings" panose="05000000000000000000" pitchFamily="2" charset="2"/>
                        </a:defRPr>
                      </a:pPr>
                      <a:r>
                        <a:rPr dirty="0"/>
                        <a:t></a:t>
                      </a:r>
                      <a:endParaRPr sz="37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92386401"/>
                  </a:ext>
                </a:extLst>
              </a:tr>
            </a:tbl>
          </a:graphicData>
        </a:graphic>
      </p:graphicFrame>
      <p:grpSp>
        <p:nvGrpSpPr>
          <p:cNvPr id="9" name="Gruppieren 8">
            <a:extLst>
              <a:ext uri="{FF2B5EF4-FFF2-40B4-BE49-F238E27FC236}">
                <a16:creationId xmlns:a16="http://schemas.microsoft.com/office/drawing/2014/main" id="{592EB533-BF64-27FB-A6B0-1A49495089E5}"/>
              </a:ext>
            </a:extLst>
          </p:cNvPr>
          <p:cNvGrpSpPr/>
          <p:nvPr/>
        </p:nvGrpSpPr>
        <p:grpSpPr>
          <a:xfrm>
            <a:off x="8316000" y="3780000"/>
            <a:ext cx="1248959" cy="1072825"/>
            <a:chOff x="8214478" y="4509797"/>
            <a:chExt cx="1248959" cy="1072825"/>
          </a:xfrm>
        </p:grpSpPr>
        <p:sp>
          <p:nvSpPr>
            <p:cNvPr id="11" name="Textfeld 10">
              <a:extLst>
                <a:ext uri="{FF2B5EF4-FFF2-40B4-BE49-F238E27FC236}">
                  <a16:creationId xmlns:a16="http://schemas.microsoft.com/office/drawing/2014/main" id="{2C4E6894-0C5A-8150-1578-EC44C05A3B9C}"/>
                </a:ext>
              </a:extLst>
            </p:cNvPr>
            <p:cNvSpPr txBox="1"/>
            <p:nvPr/>
          </p:nvSpPr>
          <p:spPr>
            <a:xfrm>
              <a:off x="8214478" y="4874736"/>
              <a:ext cx="641522" cy="707886"/>
            </a:xfrm>
            <a:prstGeom prst="rect">
              <a:avLst/>
            </a:prstGeom>
            <a:noFill/>
          </p:spPr>
          <p:txBody>
            <a:bodyPr wrap="square">
              <a:spAutoFit/>
            </a:bodyPr>
            <a:lstStyle/>
            <a:p>
              <a:pPr>
                <a:defRPr sz="4000">
                  <a:solidFill>
                    <a:schemeClr val="bg1"/>
                  </a:solidFill>
                  <a:latin typeface="Helvetica Neue" panose="020B0604020202020204" charset="0"/>
                  <a:sym typeface="Wingdings 2" panose="05020102010507070707" pitchFamily="18" charset="2"/>
                </a:defRPr>
              </a:pPr>
              <a:r>
                <a:t></a:t>
              </a:r>
              <a:endParaRPr sz="4000">
                <a:solidFill>
                  <a:schemeClr val="bg1"/>
                </a:solidFill>
                <a:latin typeface="Helvetica Neue" panose="020B0604020202020204" charset="0"/>
              </a:endParaRPr>
            </a:p>
          </p:txBody>
        </p:sp>
        <p:pic>
          <p:nvPicPr>
            <p:cNvPr id="12" name="Grafik 11" descr="Bleistift mit einfarbiger Füllung">
              <a:extLst>
                <a:ext uri="{FF2B5EF4-FFF2-40B4-BE49-F238E27FC236}">
                  <a16:creationId xmlns:a16="http://schemas.microsoft.com/office/drawing/2014/main" id="{6CC30E2C-933E-9BC5-C7BD-FD6713A0F0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49037" y="4509797"/>
              <a:ext cx="914400" cy="914400"/>
            </a:xfrm>
            <a:prstGeom prst="rect">
              <a:avLst/>
            </a:prstGeom>
          </p:spPr>
        </p:pic>
      </p:grpSp>
      <p:sp>
        <p:nvSpPr>
          <p:cNvPr id="7" name="CuadroTexto 1">
            <a:extLst>
              <a:ext uri="{FF2B5EF4-FFF2-40B4-BE49-F238E27FC236}">
                <a16:creationId xmlns:a16="http://schemas.microsoft.com/office/drawing/2014/main" id="{CAEF2042-8972-1B4D-DD13-28F2ACF29964}"/>
              </a:ext>
            </a:extLst>
          </p:cNvPr>
          <p:cNvSpPr txBox="1"/>
          <p:nvPr/>
        </p:nvSpPr>
        <p:spPr>
          <a:xfrm>
            <a:off x="1296000" y="1548000"/>
            <a:ext cx="15736800" cy="830997"/>
          </a:xfrm>
          <a:prstGeom prst="rect">
            <a:avLst/>
          </a:prstGeom>
          <a:noFill/>
        </p:spPr>
        <p:txBody>
          <a:bodyPr wrap="square">
            <a:sp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1. Mejorar la comunicación intraorganizacional </a:t>
            </a:r>
          </a:p>
        </p:txBody>
      </p:sp>
      <p:sp>
        <p:nvSpPr>
          <p:cNvPr id="13" name="CuadroTexto 2">
            <a:extLst>
              <a:ext uri="{FF2B5EF4-FFF2-40B4-BE49-F238E27FC236}">
                <a16:creationId xmlns:a16="http://schemas.microsoft.com/office/drawing/2014/main" id="{2687AEF8-0A4E-6217-19F0-6714AB3C5BED}"/>
              </a:ext>
            </a:extLst>
          </p:cNvPr>
          <p:cNvSpPr txBox="1"/>
          <p:nvPr/>
        </p:nvSpPr>
        <p:spPr>
          <a:xfrm>
            <a:off x="1295400" y="2304000"/>
            <a:ext cx="10210800"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1.2 Intercambio frecuente</a:t>
            </a:r>
          </a:p>
        </p:txBody>
      </p:sp>
    </p:spTree>
    <p:extLst>
      <p:ext uri="{BB962C8B-B14F-4D97-AF65-F5344CB8AC3E}">
        <p14:creationId xmlns:p14="http://schemas.microsoft.com/office/powerpoint/2010/main" val="318431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9E29BF22-794D-D96C-95AD-4E0CFB83F4E3}"/>
              </a:ext>
            </a:extLst>
          </p:cNvPr>
          <p:cNvPicPr>
            <a:picLocks noChangeAspect="1"/>
          </p:cNvPicPr>
          <p:nvPr/>
        </p:nvPicPr>
        <p:blipFill>
          <a:blip r:embed="rId2"/>
          <a:stretch>
            <a:fillRect/>
          </a:stretch>
        </p:blipFill>
        <p:spPr>
          <a:xfrm>
            <a:off x="3260019" y="6667500"/>
            <a:ext cx="2433562" cy="1881540"/>
          </a:xfrm>
          <a:prstGeom prst="rect">
            <a:avLst/>
          </a:prstGeom>
        </p:spPr>
      </p:pic>
      <p:pic>
        <p:nvPicPr>
          <p:cNvPr id="3" name="Grafik 2" descr="Wolken-Gedankenblase">
            <a:extLst>
              <a:ext uri="{FF2B5EF4-FFF2-40B4-BE49-F238E27FC236}">
                <a16:creationId xmlns:a16="http://schemas.microsoft.com/office/drawing/2014/main" id="{A129B3FF-19C3-6D8B-1843-97392E28821F}"/>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b="28115"/>
          <a:stretch/>
        </p:blipFill>
        <p:spPr>
          <a:xfrm>
            <a:off x="5142414" y="3706144"/>
            <a:ext cx="9985644" cy="4092250"/>
          </a:xfrm>
          <a:prstGeom prst="rect">
            <a:avLst/>
          </a:prstGeom>
        </p:spPr>
      </p:pic>
      <p:pic>
        <p:nvPicPr>
          <p:cNvPr id="5" name="Grafik 4" descr="Unterschrift Silhouette">
            <a:extLst>
              <a:ext uri="{FF2B5EF4-FFF2-40B4-BE49-F238E27FC236}">
                <a16:creationId xmlns:a16="http://schemas.microsoft.com/office/drawing/2014/main" id="{7D28062C-6BC9-7E75-1E02-3061D444FA7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039371" y="4043741"/>
            <a:ext cx="1073861" cy="1050900"/>
          </a:xfrm>
          <a:prstGeom prst="rect">
            <a:avLst/>
          </a:prstGeom>
        </p:spPr>
      </p:pic>
      <p:sp>
        <p:nvSpPr>
          <p:cNvPr id="10" name="Google Shape;185;p23">
            <a:extLst>
              <a:ext uri="{FF2B5EF4-FFF2-40B4-BE49-F238E27FC236}">
                <a16:creationId xmlns:a16="http://schemas.microsoft.com/office/drawing/2014/main" id="{683B804A-7D7E-2243-2C65-FB43244F3D1B}"/>
              </a:ext>
            </a:extLst>
          </p:cNvPr>
          <p:cNvSpPr txBox="1"/>
          <p:nvPr/>
        </p:nvSpPr>
        <p:spPr>
          <a:xfrm>
            <a:off x="5867400" y="5285273"/>
            <a:ext cx="8458200" cy="2144225"/>
          </a:xfrm>
          <a:prstGeom prst="rect">
            <a:avLst/>
          </a:prstGeom>
          <a:noFill/>
          <a:ln>
            <a:noFill/>
          </a:ln>
        </p:spPr>
        <p:txBody>
          <a:bodyPr spcFirstLastPara="1" wrap="square" lIns="91425" tIns="45700" rIns="91425" bIns="45700" anchor="t" anchorCtr="0">
            <a:noAutofit/>
          </a:bodyPr>
          <a:lstStyle/>
          <a:p>
            <a:pPr lvl="0" algn="ctr">
              <a:defRPr sz="2400">
                <a:latin typeface="Helvetica Neue" panose="020B0604020202020204" charset="0"/>
                <a:ea typeface="Helvetica Neue"/>
                <a:cs typeface="Helvetica Neue"/>
                <a:sym typeface="Helvetica Neue"/>
              </a:defRPr>
            </a:pPr>
            <a:r>
              <a:rPr dirty="0"/>
              <a:t>¿</a:t>
            </a:r>
            <a:r>
              <a:rPr dirty="0" err="1"/>
              <a:t>Qué</a:t>
            </a:r>
            <a:r>
              <a:rPr dirty="0">
                <a:solidFill>
                  <a:schemeClr val="tx1"/>
                </a:solidFill>
              </a:rPr>
              <a:t> </a:t>
            </a:r>
            <a:r>
              <a:rPr dirty="0" err="1">
                <a:solidFill>
                  <a:schemeClr val="tx1"/>
                </a:solidFill>
              </a:rPr>
              <a:t>otras</a:t>
            </a:r>
            <a:r>
              <a:rPr dirty="0">
                <a:solidFill>
                  <a:schemeClr val="tx1"/>
                </a:solidFill>
              </a:rPr>
              <a:t> ideas </a:t>
            </a:r>
            <a:r>
              <a:rPr dirty="0" err="1">
                <a:solidFill>
                  <a:schemeClr val="tx1"/>
                </a:solidFill>
              </a:rPr>
              <a:t>tienes</a:t>
            </a:r>
            <a:r>
              <a:rPr dirty="0">
                <a:solidFill>
                  <a:schemeClr val="tx1"/>
                </a:solidFill>
              </a:rPr>
              <a:t> o </a:t>
            </a:r>
            <a:r>
              <a:rPr dirty="0" err="1">
                <a:solidFill>
                  <a:schemeClr val="tx1"/>
                </a:solidFill>
              </a:rPr>
              <a:t>cómo</a:t>
            </a:r>
            <a:r>
              <a:rPr dirty="0">
                <a:solidFill>
                  <a:schemeClr val="tx1"/>
                </a:solidFill>
              </a:rPr>
              <a:t> se </a:t>
            </a:r>
            <a:r>
              <a:rPr dirty="0" err="1">
                <a:solidFill>
                  <a:schemeClr val="tx1"/>
                </a:solidFill>
              </a:rPr>
              <a:t>gestiona</a:t>
            </a:r>
            <a:r>
              <a:rPr dirty="0">
                <a:solidFill>
                  <a:schemeClr val="tx1"/>
                </a:solidFill>
              </a:rPr>
              <a:t> </a:t>
            </a:r>
            <a:r>
              <a:rPr dirty="0" err="1">
                <a:solidFill>
                  <a:schemeClr val="tx1"/>
                </a:solidFill>
              </a:rPr>
              <a:t>el</a:t>
            </a:r>
            <a:r>
              <a:rPr dirty="0">
                <a:solidFill>
                  <a:schemeClr val="tx1"/>
                </a:solidFill>
              </a:rPr>
              <a:t> </a:t>
            </a:r>
            <a:r>
              <a:rPr dirty="0" err="1">
                <a:solidFill>
                  <a:schemeClr val="tx1"/>
                </a:solidFill>
              </a:rPr>
              <a:t>intercambio</a:t>
            </a:r>
            <a:r>
              <a:rPr dirty="0">
                <a:solidFill>
                  <a:schemeClr val="tx1"/>
                </a:solidFill>
              </a:rPr>
              <a:t> </a:t>
            </a:r>
            <a:r>
              <a:rPr dirty="0" err="1">
                <a:solidFill>
                  <a:schemeClr val="tx1"/>
                </a:solidFill>
              </a:rPr>
              <a:t>frecuente</a:t>
            </a:r>
            <a:r>
              <a:rPr dirty="0">
                <a:solidFill>
                  <a:schemeClr val="tx1"/>
                </a:solidFill>
              </a:rPr>
              <a:t> </a:t>
            </a:r>
            <a:r>
              <a:rPr dirty="0" err="1">
                <a:solidFill>
                  <a:schemeClr val="tx1"/>
                </a:solidFill>
              </a:rPr>
              <a:t>en</a:t>
            </a:r>
            <a:r>
              <a:rPr dirty="0">
                <a:solidFill>
                  <a:schemeClr val="tx1"/>
                </a:solidFill>
              </a:rPr>
              <a:t> </a:t>
            </a:r>
            <a:r>
              <a:rPr dirty="0" err="1">
                <a:solidFill>
                  <a:schemeClr val="tx1"/>
                </a:solidFill>
              </a:rPr>
              <a:t>tu</a:t>
            </a:r>
            <a:r>
              <a:rPr dirty="0">
                <a:solidFill>
                  <a:schemeClr val="tx1"/>
                </a:solidFill>
              </a:rPr>
              <a:t> </a:t>
            </a:r>
            <a:r>
              <a:rPr dirty="0" err="1">
                <a:solidFill>
                  <a:schemeClr val="tx1"/>
                </a:solidFill>
              </a:rPr>
              <a:t>empresa</a:t>
            </a:r>
            <a:r>
              <a:rPr dirty="0">
                <a:solidFill>
                  <a:schemeClr val="tx1"/>
                </a:solidFill>
              </a:rPr>
              <a:t>?</a:t>
            </a:r>
          </a:p>
          <a:p>
            <a:pPr lvl="0" algn="ctr">
              <a:defRPr sz="2400">
                <a:solidFill>
                  <a:schemeClr val="tx1"/>
                </a:solidFill>
                <a:latin typeface="Helvetica Neue" panose="020B0604020202020204" charset="0"/>
                <a:ea typeface="Helvetica Neue"/>
                <a:cs typeface="Helvetica Neue"/>
                <a:sym typeface="Helvetica Neue"/>
              </a:defRPr>
            </a:pPr>
            <a:endParaRPr lang="es-ES" dirty="0"/>
          </a:p>
          <a:p>
            <a:pPr lvl="0" algn="ctr">
              <a:defRPr sz="2400">
                <a:solidFill>
                  <a:schemeClr val="tx1"/>
                </a:solidFill>
                <a:latin typeface="Helvetica Neue" panose="020B0604020202020204" charset="0"/>
                <a:ea typeface="Helvetica Neue"/>
                <a:cs typeface="Helvetica Neue"/>
                <a:sym typeface="Helvetica Neue"/>
              </a:defRPr>
            </a:pPr>
            <a:r>
              <a:rPr lang="es-ES" dirty="0"/>
              <a:t>Haz una lista</a:t>
            </a:r>
            <a:r>
              <a:rPr dirty="0"/>
              <a:t>.</a:t>
            </a:r>
          </a:p>
          <a:p>
            <a:pPr lvl="0" algn="ctr"/>
            <a:endParaRPr sz="2400" b="1" dirty="0">
              <a:solidFill>
                <a:schemeClr val="tx1"/>
              </a:solidFill>
              <a:latin typeface="Helvetica Neue" panose="020B0604020202020204" charset="0"/>
              <a:ea typeface="Helvetica Neue"/>
              <a:cs typeface="Helvetica Neue"/>
              <a:sym typeface="Helvetica Neue"/>
            </a:endParaRPr>
          </a:p>
        </p:txBody>
      </p:sp>
      <p:sp>
        <p:nvSpPr>
          <p:cNvPr id="12" name="Google Shape;185;p23">
            <a:extLst>
              <a:ext uri="{FF2B5EF4-FFF2-40B4-BE49-F238E27FC236}">
                <a16:creationId xmlns:a16="http://schemas.microsoft.com/office/drawing/2014/main" id="{7659A82D-7948-32C7-1AAD-F2798F43ED1D}"/>
              </a:ext>
            </a:extLst>
          </p:cNvPr>
          <p:cNvSpPr txBox="1"/>
          <p:nvPr/>
        </p:nvSpPr>
        <p:spPr>
          <a:xfrm>
            <a:off x="8048120" y="4373483"/>
            <a:ext cx="2696080" cy="628244"/>
          </a:xfrm>
          <a:prstGeom prst="rect">
            <a:avLst/>
          </a:prstGeom>
          <a:noFill/>
          <a:ln>
            <a:noFill/>
          </a:ln>
        </p:spPr>
        <p:txBody>
          <a:bodyPr spcFirstLastPara="1" wrap="square" lIns="91425" tIns="45700" rIns="91425" bIns="45700" anchor="t" anchorCtr="0">
            <a:noAutofit/>
          </a:bodyPr>
          <a:lstStyle/>
          <a:p>
            <a:pPr lvl="0" algn="ctr">
              <a:defRPr sz="2400" b="1">
                <a:solidFill>
                  <a:schemeClr val="tx1"/>
                </a:solidFill>
                <a:latin typeface="Helvetica Neue" panose="020B0604020202020204" charset="0"/>
                <a:ea typeface="Helvetica Neue"/>
                <a:cs typeface="Helvetica Neue"/>
                <a:sym typeface="Helvetica Neue"/>
              </a:defRPr>
            </a:pPr>
            <a:r>
              <a:t>Tarea:</a:t>
            </a:r>
          </a:p>
          <a:p>
            <a:pPr lvl="0" algn="ctr"/>
            <a:endParaRPr sz="2400" b="1">
              <a:solidFill>
                <a:schemeClr val="tx1"/>
              </a:solidFill>
              <a:latin typeface="Helvetica Neue" panose="020B0604020202020204" charset="0"/>
              <a:ea typeface="Helvetica Neue"/>
              <a:cs typeface="Helvetica Neue"/>
              <a:sym typeface="Helvetica Neue"/>
            </a:endParaRPr>
          </a:p>
          <a:p>
            <a:pPr lvl="0" algn="ctr"/>
            <a:endParaRPr sz="2400" b="1">
              <a:solidFill>
                <a:schemeClr val="tx1"/>
              </a:solidFill>
              <a:latin typeface="Helvetica Neue" panose="020B0604020202020204" charset="0"/>
              <a:ea typeface="Helvetica Neue"/>
              <a:cs typeface="Helvetica Neue"/>
              <a:sym typeface="Helvetica Neue"/>
            </a:endParaRPr>
          </a:p>
        </p:txBody>
      </p:sp>
      <p:sp>
        <p:nvSpPr>
          <p:cNvPr id="4" name="CuadroTexto 1">
            <a:extLst>
              <a:ext uri="{FF2B5EF4-FFF2-40B4-BE49-F238E27FC236}">
                <a16:creationId xmlns:a16="http://schemas.microsoft.com/office/drawing/2014/main" id="{79451D6A-F5D8-21F2-D836-F8421B52D2FD}"/>
              </a:ext>
            </a:extLst>
          </p:cNvPr>
          <p:cNvSpPr txBox="1"/>
          <p:nvPr/>
        </p:nvSpPr>
        <p:spPr>
          <a:xfrm>
            <a:off x="1296000" y="1548000"/>
            <a:ext cx="15736800" cy="830997"/>
          </a:xfrm>
          <a:prstGeom prst="rect">
            <a:avLst/>
          </a:prstGeom>
          <a:noFill/>
        </p:spPr>
        <p:txBody>
          <a:bodyPr wrap="square">
            <a:sp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1. Mejorar la comunicación intraorganizacional </a:t>
            </a:r>
          </a:p>
        </p:txBody>
      </p:sp>
      <p:sp>
        <p:nvSpPr>
          <p:cNvPr id="7" name="CuadroTexto 2">
            <a:extLst>
              <a:ext uri="{FF2B5EF4-FFF2-40B4-BE49-F238E27FC236}">
                <a16:creationId xmlns:a16="http://schemas.microsoft.com/office/drawing/2014/main" id="{682AE983-FFBF-704B-4AFB-4C8411F3D05E}"/>
              </a:ext>
            </a:extLst>
          </p:cNvPr>
          <p:cNvSpPr txBox="1"/>
          <p:nvPr/>
        </p:nvSpPr>
        <p:spPr>
          <a:xfrm>
            <a:off x="1295400" y="2304000"/>
            <a:ext cx="10210800"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1.2 Intercambio frecuente</a:t>
            </a:r>
          </a:p>
        </p:txBody>
      </p:sp>
    </p:spTree>
    <p:extLst>
      <p:ext uri="{BB962C8B-B14F-4D97-AF65-F5344CB8AC3E}">
        <p14:creationId xmlns:p14="http://schemas.microsoft.com/office/powerpoint/2010/main" val="1126430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Textfeld 47">
            <a:extLst>
              <a:ext uri="{FF2B5EF4-FFF2-40B4-BE49-F238E27FC236}">
                <a16:creationId xmlns:a16="http://schemas.microsoft.com/office/drawing/2014/main" id="{08838399-2241-58F5-B6C4-A85069B963B9}"/>
              </a:ext>
            </a:extLst>
          </p:cNvPr>
          <p:cNvSpPr txBox="1"/>
          <p:nvPr/>
        </p:nvSpPr>
        <p:spPr>
          <a:xfrm>
            <a:off x="3132000" y="5004000"/>
            <a:ext cx="6624000" cy="828000"/>
          </a:xfrm>
          <a:prstGeom prst="rect">
            <a:avLst/>
          </a:prstGeom>
          <a:solidFill>
            <a:schemeClr val="bg1"/>
          </a:solidFill>
          <a:ln w="38100">
            <a:solidFill>
              <a:srgbClr val="71A9C5"/>
            </a:solidFill>
          </a:ln>
        </p:spPr>
        <p:style>
          <a:lnRef idx="2">
            <a:schemeClr val="accent6"/>
          </a:lnRef>
          <a:fillRef idx="1">
            <a:schemeClr val="lt1"/>
          </a:fillRef>
          <a:effectRef idx="0">
            <a:schemeClr val="accent6"/>
          </a:effectRef>
          <a:fontRef idx="minor">
            <a:schemeClr val="dk1"/>
          </a:fontRef>
        </p:style>
        <p:txBody>
          <a:bodyPr wrap="square" lIns="216000" tIns="46800" rIns="90000" bIns="46800">
            <a:noAutofit/>
          </a:bodyPr>
          <a:lstStyle/>
          <a:p>
            <a:pPr>
              <a:defRPr sz="200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a:t>Con </a:t>
            </a:r>
            <a:r>
              <a:rPr lang="es-ES" dirty="0"/>
              <a:t>el </a:t>
            </a:r>
            <a:r>
              <a:rPr lang="es-ES" i="1" dirty="0" err="1"/>
              <a:t>feedback</a:t>
            </a:r>
            <a:r>
              <a:rPr dirty="0"/>
              <a:t>, </a:t>
            </a:r>
            <a:r>
              <a:rPr dirty="0" err="1"/>
              <a:t>el</a:t>
            </a:r>
            <a:r>
              <a:rPr dirty="0"/>
              <a:t> supervisor </a:t>
            </a:r>
            <a:r>
              <a:rPr dirty="0" err="1"/>
              <a:t>trata</a:t>
            </a:r>
            <a:r>
              <a:rPr dirty="0"/>
              <a:t> de </a:t>
            </a:r>
            <a:r>
              <a:rPr dirty="0" err="1"/>
              <a:t>mejorar</a:t>
            </a:r>
            <a:r>
              <a:rPr dirty="0"/>
              <a:t> </a:t>
            </a:r>
            <a:r>
              <a:rPr dirty="0" err="1"/>
              <a:t>el</a:t>
            </a:r>
            <a:r>
              <a:rPr dirty="0"/>
              <a:t> </a:t>
            </a:r>
            <a:r>
              <a:rPr dirty="0" err="1"/>
              <a:t>proceso</a:t>
            </a:r>
            <a:r>
              <a:rPr dirty="0"/>
              <a:t> de </a:t>
            </a:r>
            <a:r>
              <a:rPr dirty="0" err="1"/>
              <a:t>desarrollo</a:t>
            </a:r>
            <a:r>
              <a:rPr dirty="0"/>
              <a:t> personal del </a:t>
            </a:r>
            <a:r>
              <a:rPr dirty="0" err="1"/>
              <a:t>empleado</a:t>
            </a:r>
            <a:endParaRPr sz="20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9" name="Textfeld 48">
            <a:extLst>
              <a:ext uri="{FF2B5EF4-FFF2-40B4-BE49-F238E27FC236}">
                <a16:creationId xmlns:a16="http://schemas.microsoft.com/office/drawing/2014/main" id="{C5FECC9D-6787-C630-3D56-B6C374C70C36}"/>
              </a:ext>
            </a:extLst>
          </p:cNvPr>
          <p:cNvSpPr txBox="1"/>
          <p:nvPr/>
        </p:nvSpPr>
        <p:spPr>
          <a:xfrm>
            <a:off x="3132000" y="5904000"/>
            <a:ext cx="6624000" cy="828000"/>
          </a:xfrm>
          <a:prstGeom prst="rect">
            <a:avLst/>
          </a:prstGeom>
          <a:solidFill>
            <a:schemeClr val="bg1"/>
          </a:solidFill>
          <a:ln w="38100">
            <a:solidFill>
              <a:srgbClr val="94BFD4"/>
            </a:solidFill>
          </a:ln>
        </p:spPr>
        <p:style>
          <a:lnRef idx="2">
            <a:schemeClr val="accent6"/>
          </a:lnRef>
          <a:fillRef idx="1">
            <a:schemeClr val="lt1"/>
          </a:fillRef>
          <a:effectRef idx="0">
            <a:schemeClr val="accent6"/>
          </a:effectRef>
          <a:fontRef idx="minor">
            <a:schemeClr val="dk1"/>
          </a:fontRef>
        </p:style>
        <p:txBody>
          <a:bodyPr wrap="square" lIns="216000" tIns="46800" rIns="90000" bIns="46800">
            <a:noAutofit/>
          </a:bodyPr>
          <a:lstStyle/>
          <a:p>
            <a:pPr>
              <a:defRPr sz="200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err="1"/>
              <a:t>en</a:t>
            </a:r>
            <a:r>
              <a:rPr dirty="0"/>
              <a:t> las </a:t>
            </a:r>
            <a:r>
              <a:rPr dirty="0" err="1"/>
              <a:t>sesiones</a:t>
            </a:r>
            <a:r>
              <a:rPr dirty="0"/>
              <a:t> de </a:t>
            </a:r>
            <a:r>
              <a:rPr lang="es-ES" i="1" dirty="0" err="1"/>
              <a:t>feedback</a:t>
            </a:r>
            <a:r>
              <a:rPr dirty="0"/>
              <a:t>, se </a:t>
            </a:r>
            <a:r>
              <a:rPr dirty="0" err="1"/>
              <a:t>discuten</a:t>
            </a:r>
            <a:r>
              <a:rPr dirty="0"/>
              <a:t> los puntos </a:t>
            </a:r>
            <a:r>
              <a:rPr dirty="0" err="1"/>
              <a:t>fuertes</a:t>
            </a:r>
            <a:r>
              <a:rPr dirty="0"/>
              <a:t> y </a:t>
            </a:r>
            <a:r>
              <a:rPr dirty="0" err="1"/>
              <a:t>débiles</a:t>
            </a:r>
            <a:r>
              <a:rPr dirty="0"/>
              <a:t> de la </a:t>
            </a:r>
            <a:r>
              <a:rPr dirty="0" err="1"/>
              <a:t>acción</a:t>
            </a:r>
            <a:r>
              <a:rPr dirty="0"/>
              <a:t> </a:t>
            </a:r>
            <a:r>
              <a:rPr dirty="0" err="1"/>
              <a:t>en</a:t>
            </a:r>
            <a:r>
              <a:rPr dirty="0"/>
              <a:t> una </a:t>
            </a:r>
            <a:r>
              <a:rPr dirty="0" err="1"/>
              <a:t>situación</a:t>
            </a:r>
            <a:r>
              <a:rPr dirty="0"/>
              <a:t> </a:t>
            </a:r>
            <a:r>
              <a:rPr dirty="0" err="1"/>
              <a:t>concreta</a:t>
            </a:r>
            <a:endParaRPr sz="20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1" name="Textfeld 50">
            <a:extLst>
              <a:ext uri="{FF2B5EF4-FFF2-40B4-BE49-F238E27FC236}">
                <a16:creationId xmlns:a16="http://schemas.microsoft.com/office/drawing/2014/main" id="{07E1696D-51F7-A3D4-BA66-9B3146F34EE3}"/>
              </a:ext>
            </a:extLst>
          </p:cNvPr>
          <p:cNvSpPr txBox="1"/>
          <p:nvPr/>
        </p:nvSpPr>
        <p:spPr>
          <a:xfrm>
            <a:off x="3132000" y="6804000"/>
            <a:ext cx="6624000" cy="1152000"/>
          </a:xfrm>
          <a:prstGeom prst="rect">
            <a:avLst/>
          </a:prstGeom>
          <a:solidFill>
            <a:schemeClr val="bg1"/>
          </a:solidFill>
          <a:ln w="38100">
            <a:solidFill>
              <a:srgbClr val="B8D4E2"/>
            </a:solidFill>
          </a:ln>
        </p:spPr>
        <p:style>
          <a:lnRef idx="2">
            <a:schemeClr val="accent6"/>
          </a:lnRef>
          <a:fillRef idx="1">
            <a:schemeClr val="lt1"/>
          </a:fillRef>
          <a:effectRef idx="0">
            <a:schemeClr val="accent6"/>
          </a:effectRef>
          <a:fontRef idx="minor">
            <a:schemeClr val="dk1"/>
          </a:fontRef>
        </p:style>
        <p:txBody>
          <a:bodyPr wrap="square" lIns="216000" tIns="46800" rIns="90000" bIns="46800">
            <a:noAutofit/>
          </a:bodyPr>
          <a:lstStyle/>
          <a:p>
            <a:pPr>
              <a:defRPr sz="2000">
                <a:latin typeface="Helvetica Neue" panose="020B0604020202020204" charset="0"/>
                <a:ea typeface="Microsoft Sans Serif" panose="020B0604020202020204" pitchFamily="34" charset="0"/>
                <a:cs typeface="Microsoft Sans Serif" panose="020B0604020202020204" pitchFamily="34" charset="0"/>
              </a:defRPr>
            </a:pPr>
            <a:r>
              <a:rPr dirty="0" err="1"/>
              <a:t>identificar</a:t>
            </a:r>
            <a:r>
              <a:rPr dirty="0"/>
              <a:t> los </a:t>
            </a:r>
            <a:r>
              <a:rPr dirty="0" err="1"/>
              <a:t>patrones</a:t>
            </a:r>
            <a:r>
              <a:rPr dirty="0"/>
              <a:t> de </a:t>
            </a:r>
            <a:r>
              <a:rPr dirty="0" err="1"/>
              <a:t>comportamiento</a:t>
            </a:r>
            <a:r>
              <a:rPr dirty="0"/>
              <a:t> que </a:t>
            </a:r>
            <a:r>
              <a:rPr dirty="0" err="1"/>
              <a:t>serán</a:t>
            </a:r>
            <a:r>
              <a:rPr dirty="0"/>
              <a:t> </a:t>
            </a:r>
            <a:r>
              <a:rPr dirty="0" err="1"/>
              <a:t>necesarios</a:t>
            </a:r>
            <a:r>
              <a:rPr dirty="0"/>
              <a:t> y </a:t>
            </a:r>
            <a:r>
              <a:rPr dirty="0" err="1"/>
              <a:t>útiles</a:t>
            </a:r>
            <a:r>
              <a:rPr dirty="0"/>
              <a:t> </a:t>
            </a:r>
            <a:r>
              <a:rPr dirty="0" err="1"/>
              <a:t>en</a:t>
            </a:r>
            <a:r>
              <a:rPr dirty="0"/>
              <a:t> </a:t>
            </a:r>
            <a:r>
              <a:rPr dirty="0" err="1"/>
              <a:t>situaciones</a:t>
            </a:r>
            <a:r>
              <a:rPr dirty="0"/>
              <a:t> </a:t>
            </a:r>
            <a:r>
              <a:rPr dirty="0" err="1"/>
              <a:t>similares</a:t>
            </a:r>
            <a:r>
              <a:rPr dirty="0"/>
              <a:t> </a:t>
            </a:r>
            <a:r>
              <a:rPr dirty="0" err="1"/>
              <a:t>en</a:t>
            </a:r>
            <a:r>
              <a:rPr dirty="0"/>
              <a:t> </a:t>
            </a:r>
            <a:r>
              <a:rPr dirty="0" err="1"/>
              <a:t>el</a:t>
            </a:r>
            <a:r>
              <a:rPr dirty="0"/>
              <a:t> </a:t>
            </a:r>
            <a:r>
              <a:rPr dirty="0" err="1"/>
              <a:t>futuro</a:t>
            </a:r>
            <a:r>
              <a:rPr dirty="0"/>
              <a:t> con </a:t>
            </a:r>
            <a:r>
              <a:rPr dirty="0" err="1"/>
              <a:t>el</a:t>
            </a:r>
            <a:r>
              <a:rPr dirty="0"/>
              <a:t> fin de </a:t>
            </a:r>
            <a:r>
              <a:rPr dirty="0" err="1"/>
              <a:t>hacer</a:t>
            </a:r>
            <a:r>
              <a:rPr dirty="0"/>
              <a:t> </a:t>
            </a:r>
            <a:r>
              <a:rPr dirty="0" err="1"/>
              <a:t>frente</a:t>
            </a:r>
            <a:r>
              <a:rPr dirty="0"/>
              <a:t> a las </a:t>
            </a:r>
            <a:r>
              <a:rPr dirty="0" err="1"/>
              <a:t>demandas</a:t>
            </a:r>
            <a:r>
              <a:rPr dirty="0"/>
              <a:t> del </a:t>
            </a:r>
            <a:r>
              <a:rPr dirty="0" err="1"/>
              <a:t>trabajo</a:t>
            </a:r>
            <a:endParaRPr dirty="0">
              <a:latin typeface="Helvetica Neue" panose="020B0604020202020204" charset="0"/>
            </a:endParaRPr>
          </a:p>
        </p:txBody>
      </p:sp>
      <p:sp>
        <p:nvSpPr>
          <p:cNvPr id="53" name="Textfeld 52">
            <a:extLst>
              <a:ext uri="{FF2B5EF4-FFF2-40B4-BE49-F238E27FC236}">
                <a16:creationId xmlns:a16="http://schemas.microsoft.com/office/drawing/2014/main" id="{99120C86-4F9C-A1FB-F8B1-4A51544BB269}"/>
              </a:ext>
            </a:extLst>
          </p:cNvPr>
          <p:cNvSpPr txBox="1"/>
          <p:nvPr/>
        </p:nvSpPr>
        <p:spPr>
          <a:xfrm>
            <a:off x="3132000" y="7992000"/>
            <a:ext cx="6624000" cy="828000"/>
          </a:xfrm>
          <a:prstGeom prst="rect">
            <a:avLst/>
          </a:prstGeom>
          <a:solidFill>
            <a:schemeClr val="bg1"/>
          </a:solidFill>
          <a:ln w="38100">
            <a:solidFill>
              <a:srgbClr val="DBEAF1"/>
            </a:solidFill>
          </a:ln>
        </p:spPr>
        <p:style>
          <a:lnRef idx="2">
            <a:schemeClr val="accent6"/>
          </a:lnRef>
          <a:fillRef idx="1">
            <a:schemeClr val="lt1"/>
          </a:fillRef>
          <a:effectRef idx="0">
            <a:schemeClr val="accent6"/>
          </a:effectRef>
          <a:fontRef idx="minor">
            <a:schemeClr val="dk1"/>
          </a:fontRef>
        </p:style>
        <p:txBody>
          <a:bodyPr wrap="square" lIns="216000" tIns="46800" rIns="90000" bIns="46800">
            <a:noAutofit/>
          </a:bodyPr>
          <a:lstStyle/>
          <a:p>
            <a:pPr>
              <a:defRPr sz="2000">
                <a:latin typeface="Helvetica Neue" panose="020B0604020202020204" charset="0"/>
                <a:ea typeface="Microsoft Sans Serif" panose="020B0604020202020204" pitchFamily="34" charset="0"/>
                <a:cs typeface="Microsoft Sans Serif" panose="020B0604020202020204" pitchFamily="34" charset="0"/>
              </a:defRPr>
            </a:pPr>
            <a:r>
              <a:rPr dirty="0"/>
              <a:t>es solo </a:t>
            </a:r>
            <a:r>
              <a:rPr dirty="0" err="1"/>
              <a:t>concentrarse</a:t>
            </a:r>
            <a:r>
              <a:rPr dirty="0"/>
              <a:t> </a:t>
            </a:r>
            <a:r>
              <a:rPr dirty="0" err="1"/>
              <a:t>en</a:t>
            </a:r>
            <a:r>
              <a:rPr dirty="0"/>
              <a:t> </a:t>
            </a:r>
            <a:r>
              <a:rPr dirty="0" err="1"/>
              <a:t>el</a:t>
            </a:r>
            <a:r>
              <a:rPr dirty="0"/>
              <a:t> </a:t>
            </a:r>
            <a:r>
              <a:rPr dirty="0" err="1"/>
              <a:t>pasado</a:t>
            </a:r>
            <a:r>
              <a:rPr dirty="0"/>
              <a:t>, </a:t>
            </a:r>
            <a:r>
              <a:rPr dirty="0" err="1"/>
              <a:t>el</a:t>
            </a:r>
            <a:r>
              <a:rPr dirty="0"/>
              <a:t> </a:t>
            </a:r>
            <a:r>
              <a:rPr dirty="0" err="1"/>
              <a:t>enfoque</a:t>
            </a:r>
            <a:r>
              <a:rPr dirty="0"/>
              <a:t> </a:t>
            </a:r>
            <a:r>
              <a:rPr dirty="0" err="1"/>
              <a:t>en</a:t>
            </a:r>
            <a:r>
              <a:rPr dirty="0"/>
              <a:t> las </a:t>
            </a:r>
            <a:r>
              <a:rPr dirty="0" err="1"/>
              <a:t>acciones</a:t>
            </a:r>
            <a:r>
              <a:rPr dirty="0"/>
              <a:t> </a:t>
            </a:r>
            <a:r>
              <a:rPr lang="es-ES" dirty="0"/>
              <a:t>y el comportamiento futuro </a:t>
            </a:r>
            <a:r>
              <a:rPr dirty="0"/>
              <a:t>es</a:t>
            </a:r>
            <a:r>
              <a:rPr lang="es-ES" dirty="0"/>
              <a:t> </a:t>
            </a:r>
            <a:r>
              <a:rPr dirty="0" err="1"/>
              <a:t>necesario</a:t>
            </a:r>
            <a:r>
              <a:rPr dirty="0"/>
              <a:t> </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a:sp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rPr dirty="0"/>
              <a:t>Fuente n.º: 1, 19 </a:t>
            </a:r>
          </a:p>
        </p:txBody>
      </p:sp>
      <p:sp>
        <p:nvSpPr>
          <p:cNvPr id="4" name="Textfeld 3">
            <a:extLst>
              <a:ext uri="{FF2B5EF4-FFF2-40B4-BE49-F238E27FC236}">
                <a16:creationId xmlns:a16="http://schemas.microsoft.com/office/drawing/2014/main" id="{94EDE3E6-47FF-2C93-C2D0-3497C8ACE0A4}"/>
              </a:ext>
            </a:extLst>
          </p:cNvPr>
          <p:cNvSpPr txBox="1"/>
          <p:nvPr/>
        </p:nvSpPr>
        <p:spPr>
          <a:xfrm>
            <a:off x="1296000" y="3384000"/>
            <a:ext cx="6248400" cy="461665"/>
          </a:xfrm>
          <a:prstGeom prst="rect">
            <a:avLst/>
          </a:prstGeom>
          <a:noFill/>
        </p:spPr>
        <p:txBody>
          <a:bodyPr wrap="square">
            <a:spAutoFit/>
          </a:bodyPr>
          <a:lstStyle/>
          <a:p>
            <a:pPr>
              <a:defRPr sz="2400" b="1">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err="1"/>
              <a:t>Objetivo</a:t>
            </a:r>
            <a:r>
              <a:rPr dirty="0"/>
              <a:t> </a:t>
            </a:r>
            <a:r>
              <a:rPr lang="es-ES" dirty="0"/>
              <a:t>del </a:t>
            </a:r>
            <a:r>
              <a:rPr lang="es-ES" i="1" dirty="0" err="1"/>
              <a:t>feedback</a:t>
            </a:r>
            <a:endParaRPr sz="2400" b="1" i="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6" name="Rechteck: abgerundete Ecken 45">
            <a:extLst>
              <a:ext uri="{FF2B5EF4-FFF2-40B4-BE49-F238E27FC236}">
                <a16:creationId xmlns:a16="http://schemas.microsoft.com/office/drawing/2014/main" id="{E27C76BB-1638-85DC-21CF-3EBCE69897BF}"/>
              </a:ext>
            </a:extLst>
          </p:cNvPr>
          <p:cNvSpPr/>
          <p:nvPr/>
        </p:nvSpPr>
        <p:spPr>
          <a:xfrm>
            <a:off x="1296000" y="5004000"/>
            <a:ext cx="1944000" cy="828000"/>
          </a:xfrm>
          <a:prstGeom prst="roundRect">
            <a:avLst/>
          </a:prstGeom>
          <a:solidFill>
            <a:srgbClr val="71A9C5"/>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marL="0" lvl="0" indent="0" algn="ctr" defTabSz="1111250">
              <a:lnSpc>
                <a:spcPct val="90000"/>
              </a:lnSpc>
              <a:spcBef>
                <a:spcPct val="0"/>
              </a:spcBef>
              <a:spcAft>
                <a:spcPct val="35000"/>
              </a:spcAft>
              <a:buNone/>
              <a:defRPr sz="2200" b="1">
                <a:solidFill>
                  <a:schemeClr val="tx1"/>
                </a:solidFill>
                <a:latin typeface="Helvetica Neue" panose="020B0604020202020204" charset="0"/>
                <a:ea typeface="Microsoft Sans Serif" panose="020B0604020202020204" pitchFamily="34" charset="0"/>
                <a:cs typeface="Microsoft Sans Serif" panose="020B0604020202020204" pitchFamily="34" charset="0"/>
              </a:defRPr>
            </a:pPr>
            <a:r>
              <a:rPr sz="2000" i="1" dirty="0"/>
              <a:t>F</a:t>
            </a:r>
            <a:r>
              <a:rPr sz="2000" i="1" kern="1200" dirty="0"/>
              <a:t>eedback</a:t>
            </a:r>
          </a:p>
        </p:txBody>
      </p:sp>
      <p:sp>
        <p:nvSpPr>
          <p:cNvPr id="38" name="Rechteck: abgerundete Ecken 37">
            <a:extLst>
              <a:ext uri="{FF2B5EF4-FFF2-40B4-BE49-F238E27FC236}">
                <a16:creationId xmlns:a16="http://schemas.microsoft.com/office/drawing/2014/main" id="{432E9581-B378-9E02-D068-10EA0C9CAECF}"/>
              </a:ext>
            </a:extLst>
          </p:cNvPr>
          <p:cNvSpPr/>
          <p:nvPr/>
        </p:nvSpPr>
        <p:spPr>
          <a:xfrm>
            <a:off x="1296000" y="5904000"/>
            <a:ext cx="1944000" cy="828000"/>
          </a:xfrm>
          <a:prstGeom prst="roundRect">
            <a:avLst/>
          </a:prstGeom>
          <a:solidFill>
            <a:srgbClr val="94BFD4"/>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algn="ctr" defTabSz="1111250">
              <a:lnSpc>
                <a:spcPct val="90000"/>
              </a:lnSpc>
              <a:spcBef>
                <a:spcPct val="0"/>
              </a:spcBef>
              <a:spcAft>
                <a:spcPct val="35000"/>
              </a:spcAft>
              <a:defRPr sz="2200" b="1">
                <a:solidFill>
                  <a:schemeClr val="tx1"/>
                </a:solidFill>
                <a:latin typeface="Helvetica Neue" panose="020B0604020202020204" charset="0"/>
                <a:ea typeface="Microsoft Sans Serif" panose="020B0604020202020204" pitchFamily="34" charset="0"/>
                <a:cs typeface="Microsoft Sans Serif" panose="020B0604020202020204" pitchFamily="34" charset="0"/>
              </a:defRPr>
            </a:pPr>
            <a:r>
              <a:rPr sz="2000" dirty="0" err="1"/>
              <a:t>Sesiones</a:t>
            </a:r>
            <a:r>
              <a:rPr sz="2000" dirty="0"/>
              <a:t> de </a:t>
            </a:r>
            <a:r>
              <a:rPr lang="es-ES" sz="2000" i="1" dirty="0" err="1"/>
              <a:t>feedback</a:t>
            </a:r>
            <a:endParaRPr sz="2000" i="1" dirty="0"/>
          </a:p>
        </p:txBody>
      </p:sp>
      <p:sp>
        <p:nvSpPr>
          <p:cNvPr id="43" name="Rechteck: abgerundete Ecken 42">
            <a:extLst>
              <a:ext uri="{FF2B5EF4-FFF2-40B4-BE49-F238E27FC236}">
                <a16:creationId xmlns:a16="http://schemas.microsoft.com/office/drawing/2014/main" id="{E65035D1-6AFA-7932-FAD3-D659336865EC}"/>
              </a:ext>
            </a:extLst>
          </p:cNvPr>
          <p:cNvSpPr/>
          <p:nvPr/>
        </p:nvSpPr>
        <p:spPr>
          <a:xfrm>
            <a:off x="1296000" y="6804000"/>
            <a:ext cx="1944000" cy="1152000"/>
          </a:xfrm>
          <a:prstGeom prst="roundRect">
            <a:avLst/>
          </a:prstGeom>
          <a:solidFill>
            <a:srgbClr val="B8D4E2"/>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algn="ctr" defTabSz="1111250">
              <a:lnSpc>
                <a:spcPct val="90000"/>
              </a:lnSpc>
              <a:spcBef>
                <a:spcPct val="0"/>
              </a:spcBef>
              <a:spcAft>
                <a:spcPct val="35000"/>
              </a:spcAft>
              <a:defRPr sz="2200" b="1">
                <a:solidFill>
                  <a:schemeClr val="tx1"/>
                </a:solidFill>
                <a:latin typeface="Helvetica Neue" panose="020B0604020202020204" charset="0"/>
                <a:ea typeface="Microsoft Sans Serif" panose="020B0604020202020204" pitchFamily="34" charset="0"/>
                <a:cs typeface="Microsoft Sans Serif" panose="020B0604020202020204" pitchFamily="34" charset="0"/>
              </a:defRPr>
            </a:pPr>
            <a:r>
              <a:rPr sz="1600" dirty="0" err="1"/>
              <a:t>Identificación</a:t>
            </a:r>
            <a:r>
              <a:rPr sz="1600" dirty="0"/>
              <a:t> de </a:t>
            </a:r>
            <a:r>
              <a:rPr sz="1600" dirty="0" err="1"/>
              <a:t>patrones</a:t>
            </a:r>
            <a:r>
              <a:rPr sz="1600" dirty="0"/>
              <a:t> de </a:t>
            </a:r>
            <a:r>
              <a:rPr sz="1600" dirty="0" err="1"/>
              <a:t>comportamiento</a:t>
            </a:r>
            <a:endParaRPr sz="1600" dirty="0"/>
          </a:p>
        </p:txBody>
      </p:sp>
      <p:sp>
        <p:nvSpPr>
          <p:cNvPr id="44" name="Rechteck: abgerundete Ecken 43">
            <a:extLst>
              <a:ext uri="{FF2B5EF4-FFF2-40B4-BE49-F238E27FC236}">
                <a16:creationId xmlns:a16="http://schemas.microsoft.com/office/drawing/2014/main" id="{053D99A8-5D99-182C-31D3-D74BC11DB7A0}"/>
              </a:ext>
            </a:extLst>
          </p:cNvPr>
          <p:cNvSpPr/>
          <p:nvPr/>
        </p:nvSpPr>
        <p:spPr>
          <a:xfrm>
            <a:off x="1296000" y="7992000"/>
            <a:ext cx="1944000" cy="828000"/>
          </a:xfrm>
          <a:prstGeom prst="roundRect">
            <a:avLst/>
          </a:prstGeom>
          <a:solidFill>
            <a:srgbClr val="DBEAF1"/>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algn="ctr" defTabSz="1111250">
              <a:lnSpc>
                <a:spcPct val="90000"/>
              </a:lnSpc>
              <a:spcBef>
                <a:spcPct val="0"/>
              </a:spcBef>
              <a:spcAft>
                <a:spcPct val="35000"/>
              </a:spcAft>
              <a:defRPr sz="2200" b="1">
                <a:solidFill>
                  <a:schemeClr val="tx1"/>
                </a:solidFill>
                <a:latin typeface="Helvetica Neue" panose="020B0604020202020204" charset="0"/>
                <a:ea typeface="Microsoft Sans Serif" panose="020B0604020202020204" pitchFamily="34" charset="0"/>
                <a:cs typeface="Microsoft Sans Serif" panose="020B0604020202020204" pitchFamily="34" charset="0"/>
              </a:defRPr>
            </a:pPr>
            <a:r>
              <a:rPr sz="2000" dirty="0" err="1"/>
              <a:t>Restricción</a:t>
            </a:r>
            <a:r>
              <a:rPr sz="2000" dirty="0"/>
              <a:t> </a:t>
            </a:r>
            <a:r>
              <a:rPr lang="es-ES" sz="2000" dirty="0"/>
              <a:t>del </a:t>
            </a:r>
            <a:r>
              <a:rPr lang="es-ES" sz="2000" i="1" dirty="0" err="1"/>
              <a:t>feedback</a:t>
            </a:r>
            <a:endParaRPr sz="2000" i="1" dirty="0"/>
          </a:p>
        </p:txBody>
      </p:sp>
      <p:sp>
        <p:nvSpPr>
          <p:cNvPr id="13" name="CuadroTexto 2">
            <a:extLst>
              <a:ext uri="{FF2B5EF4-FFF2-40B4-BE49-F238E27FC236}">
                <a16:creationId xmlns:a16="http://schemas.microsoft.com/office/drawing/2014/main" id="{84C725F2-A8CB-EB76-A5AB-B7FFC8947082}"/>
              </a:ext>
            </a:extLst>
          </p:cNvPr>
          <p:cNvSpPr txBox="1"/>
          <p:nvPr/>
        </p:nvSpPr>
        <p:spPr>
          <a:xfrm>
            <a:off x="1295400" y="2304000"/>
            <a:ext cx="10210800"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dirty="0"/>
              <a:t>1.3 </a:t>
            </a:r>
            <a:r>
              <a:rPr dirty="0" err="1"/>
              <a:t>Cultura</a:t>
            </a:r>
            <a:r>
              <a:rPr dirty="0"/>
              <a:t> </a:t>
            </a:r>
            <a:r>
              <a:rPr lang="es-ES" dirty="0"/>
              <a:t>del </a:t>
            </a:r>
            <a:r>
              <a:rPr lang="es-ES" i="1" dirty="0" err="1"/>
              <a:t>feedback</a:t>
            </a:r>
            <a:endParaRPr i="1" dirty="0"/>
          </a:p>
        </p:txBody>
      </p:sp>
      <p:sp>
        <p:nvSpPr>
          <p:cNvPr id="16" name="Rechteck: abgerundete Ecken 15">
            <a:extLst>
              <a:ext uri="{FF2B5EF4-FFF2-40B4-BE49-F238E27FC236}">
                <a16:creationId xmlns:a16="http://schemas.microsoft.com/office/drawing/2014/main" id="{FE2E1112-559C-E64B-30E7-C75B463FFEC6}"/>
              </a:ext>
            </a:extLst>
          </p:cNvPr>
          <p:cNvSpPr/>
          <p:nvPr/>
        </p:nvSpPr>
        <p:spPr>
          <a:xfrm>
            <a:off x="12240000" y="4176000"/>
            <a:ext cx="4896000" cy="4608000"/>
          </a:xfrm>
          <a:prstGeom prst="roundRect">
            <a:avLst>
              <a:gd name="adj" fmla="val 0"/>
            </a:avLst>
          </a:prstGeom>
          <a:solidFill>
            <a:srgbClr val="AED633">
              <a:alpha val="50000"/>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noAutofit/>
          </a:bodyPr>
          <a:lstStyle/>
          <a:p>
            <a:pPr marL="342900" indent="-342900">
              <a:buFont typeface="Wingdings" panose="05000000000000000000" pitchFamily="2" charset="2"/>
              <a:buChar char="Ø"/>
              <a:defRPr sz="2400">
                <a:solidFill>
                  <a:schemeClr val="tx1"/>
                </a:solidFill>
                <a:latin typeface="Helvetica Neue" panose="020B0604020202020204" charset="0"/>
              </a:defRPr>
            </a:pPr>
            <a:r>
              <a:rPr sz="2400" dirty="0" err="1"/>
              <a:t>Sugerencia</a:t>
            </a:r>
            <a:r>
              <a:rPr sz="2400" dirty="0"/>
              <a:t> para la </a:t>
            </a:r>
            <a:r>
              <a:rPr lang="es-ES" sz="2400" dirty="0"/>
              <a:t>formación</a:t>
            </a:r>
            <a:r>
              <a:rPr sz="2400" dirty="0"/>
              <a:t> superior</a:t>
            </a:r>
          </a:p>
          <a:p>
            <a:pPr marL="342900" indent="-342900">
              <a:buFont typeface="Wingdings" panose="05000000000000000000" pitchFamily="2" charset="2"/>
              <a:buChar char="Ø"/>
              <a:defRPr sz="2400">
                <a:solidFill>
                  <a:schemeClr val="tx1"/>
                </a:solidFill>
                <a:latin typeface="Helvetica Neue" panose="020B0604020202020204" charset="0"/>
              </a:defRPr>
            </a:pPr>
            <a:r>
              <a:rPr sz="2400" dirty="0" err="1"/>
              <a:t>Reconocimiento</a:t>
            </a:r>
            <a:endParaRPr sz="2400" dirty="0"/>
          </a:p>
          <a:p>
            <a:pPr marL="342900" indent="-342900">
              <a:buFont typeface="Wingdings" panose="05000000000000000000" pitchFamily="2" charset="2"/>
              <a:buChar char="Ø"/>
              <a:defRPr sz="2400">
                <a:solidFill>
                  <a:schemeClr val="tx1"/>
                </a:solidFill>
                <a:latin typeface="Helvetica Neue" panose="020B0604020202020204" charset="0"/>
              </a:defRPr>
            </a:pPr>
            <a:r>
              <a:rPr sz="2400" dirty="0" err="1"/>
              <a:t>Fortalecimiento</a:t>
            </a:r>
            <a:r>
              <a:rPr sz="2400" dirty="0"/>
              <a:t> de la </a:t>
            </a:r>
            <a:r>
              <a:rPr sz="2400" dirty="0" err="1"/>
              <a:t>voluntad</a:t>
            </a:r>
            <a:r>
              <a:rPr sz="2400" dirty="0"/>
              <a:t> de </a:t>
            </a:r>
            <a:r>
              <a:rPr sz="2400" dirty="0" err="1"/>
              <a:t>asumir</a:t>
            </a:r>
            <a:r>
              <a:rPr sz="2400" dirty="0"/>
              <a:t> la </a:t>
            </a:r>
            <a:r>
              <a:rPr sz="2400" dirty="0" err="1"/>
              <a:t>responsabilidad</a:t>
            </a:r>
            <a:endParaRPr sz="2400" dirty="0"/>
          </a:p>
          <a:p>
            <a:pPr marL="342900" indent="-342900">
              <a:buFont typeface="Wingdings" panose="05000000000000000000" pitchFamily="2" charset="2"/>
              <a:buChar char="Ø"/>
              <a:defRPr sz="2400">
                <a:solidFill>
                  <a:schemeClr val="tx1"/>
                </a:solidFill>
                <a:latin typeface="Helvetica Neue" panose="020B0604020202020204" charset="0"/>
              </a:defRPr>
            </a:pPr>
            <a:r>
              <a:rPr sz="2400" dirty="0" err="1"/>
              <a:t>Enfoque</a:t>
            </a:r>
            <a:r>
              <a:rPr sz="2400" dirty="0"/>
              <a:t>: </a:t>
            </a:r>
            <a:r>
              <a:rPr sz="2400" dirty="0" err="1"/>
              <a:t>reenfoque</a:t>
            </a:r>
            <a:r>
              <a:rPr sz="2400" dirty="0"/>
              <a:t> a los </a:t>
            </a:r>
            <a:r>
              <a:rPr sz="2400" dirty="0" err="1"/>
              <a:t>empleados</a:t>
            </a:r>
            <a:r>
              <a:rPr sz="2400" dirty="0"/>
              <a:t> para que se </a:t>
            </a:r>
            <a:r>
              <a:rPr sz="2400" dirty="0" err="1"/>
              <a:t>desempeñen</a:t>
            </a:r>
            <a:r>
              <a:rPr sz="2400" dirty="0"/>
              <a:t> </a:t>
            </a:r>
            <a:r>
              <a:rPr sz="2400" dirty="0" err="1"/>
              <a:t>adecuadamente</a:t>
            </a:r>
            <a:endParaRPr sz="2400" dirty="0"/>
          </a:p>
          <a:p>
            <a:pPr marL="342900" indent="-342900">
              <a:buFont typeface="Wingdings" panose="05000000000000000000" pitchFamily="2" charset="2"/>
              <a:buChar char="Ø"/>
              <a:defRPr sz="2400">
                <a:solidFill>
                  <a:schemeClr val="tx1"/>
                </a:solidFill>
                <a:latin typeface="Helvetica Neue" panose="020B0604020202020204" charset="0"/>
              </a:defRPr>
            </a:pPr>
            <a:r>
              <a:rPr sz="2400" dirty="0" err="1"/>
              <a:t>Aumentar</a:t>
            </a:r>
            <a:r>
              <a:rPr sz="2400" dirty="0"/>
              <a:t> </a:t>
            </a:r>
            <a:r>
              <a:rPr sz="2400" dirty="0" err="1"/>
              <a:t>el</a:t>
            </a:r>
            <a:r>
              <a:rPr sz="2400" dirty="0"/>
              <a:t> </a:t>
            </a:r>
            <a:r>
              <a:rPr sz="2400" dirty="0" err="1"/>
              <a:t>compromiso</a:t>
            </a:r>
            <a:r>
              <a:rPr sz="2400" dirty="0"/>
              <a:t> de los </a:t>
            </a:r>
            <a:r>
              <a:rPr sz="2400" dirty="0" err="1"/>
              <a:t>empleados</a:t>
            </a:r>
            <a:endParaRPr sz="2400" dirty="0"/>
          </a:p>
          <a:p>
            <a:pPr marL="342900" indent="-342900">
              <a:buFont typeface="Wingdings" panose="05000000000000000000" pitchFamily="2" charset="2"/>
              <a:buChar char="Ø"/>
              <a:defRPr sz="2400">
                <a:solidFill>
                  <a:schemeClr val="tx1"/>
                </a:solidFill>
                <a:latin typeface="Helvetica Neue" panose="020B0604020202020204" charset="0"/>
              </a:defRPr>
            </a:pPr>
            <a:r>
              <a:rPr sz="2400" dirty="0" err="1"/>
              <a:t>Compromiso</a:t>
            </a:r>
            <a:r>
              <a:rPr sz="2400" dirty="0"/>
              <a:t> </a:t>
            </a:r>
            <a:r>
              <a:rPr sz="2400" dirty="0" err="1"/>
              <a:t>mutuo</a:t>
            </a:r>
            <a:endParaRPr sz="2400" dirty="0"/>
          </a:p>
          <a:p>
            <a:pPr marL="342900" indent="-342900">
              <a:buFont typeface="Wingdings" panose="05000000000000000000" pitchFamily="2" charset="2"/>
              <a:buChar char="Ø"/>
              <a:defRPr sz="2400">
                <a:solidFill>
                  <a:schemeClr val="tx1"/>
                </a:solidFill>
                <a:latin typeface="Helvetica Neue" panose="020B0604020202020204" charset="0"/>
              </a:defRPr>
            </a:pPr>
            <a:r>
              <a:rPr sz="2400" dirty="0" err="1"/>
              <a:t>Propuestas</a:t>
            </a:r>
            <a:r>
              <a:rPr sz="2400" dirty="0"/>
              <a:t> de valor</a:t>
            </a:r>
          </a:p>
        </p:txBody>
      </p:sp>
      <p:sp>
        <p:nvSpPr>
          <p:cNvPr id="19" name="Pfeil: nach rechts 18">
            <a:extLst>
              <a:ext uri="{FF2B5EF4-FFF2-40B4-BE49-F238E27FC236}">
                <a16:creationId xmlns:a16="http://schemas.microsoft.com/office/drawing/2014/main" id="{4FDC6E47-4A83-F8E9-EB4D-6226CB17D384}"/>
              </a:ext>
            </a:extLst>
          </p:cNvPr>
          <p:cNvSpPr/>
          <p:nvPr/>
        </p:nvSpPr>
        <p:spPr>
          <a:xfrm>
            <a:off x="9833738" y="4114391"/>
            <a:ext cx="2414371" cy="4752000"/>
          </a:xfrm>
          <a:prstGeom prst="rightArrow">
            <a:avLst>
              <a:gd name="adj1" fmla="val 60000"/>
              <a:gd name="adj2" fmla="val 50000"/>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lIns="144000" tIns="0" rIns="0" bIns="0" anchor="ctr">
            <a:noAutofit/>
          </a:bodyPr>
          <a:lstStyle/>
          <a:p>
            <a:pPr algn="ctr">
              <a:defRPr sz="2400">
                <a:latin typeface="Helvetica Neue" panose="020B0604020202020204" charset="0"/>
              </a:defRPr>
            </a:pPr>
            <a:r>
              <a:rPr lang="es-ES" sz="2200" dirty="0"/>
              <a:t>Los buenos comentarios conducen a</a:t>
            </a:r>
            <a:endParaRPr sz="2200" dirty="0"/>
          </a:p>
        </p:txBody>
      </p:sp>
      <p:sp>
        <p:nvSpPr>
          <p:cNvPr id="10" name="object 3">
            <a:extLst>
              <a:ext uri="{FF2B5EF4-FFF2-40B4-BE49-F238E27FC236}">
                <a16:creationId xmlns:a16="http://schemas.microsoft.com/office/drawing/2014/main" id="{038786E0-C4E9-70C5-DE0F-E738B35EAA6A}"/>
              </a:ext>
            </a:extLst>
          </p:cNvPr>
          <p:cNvSpPr/>
          <p:nvPr/>
        </p:nvSpPr>
        <p:spPr>
          <a:xfrm>
            <a:off x="1295400" y="4032000"/>
            <a:ext cx="8496000" cy="9000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rgbClr val="4D94B7"/>
          </a:solidFill>
          <a:ln w="22225">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wrap="square" lIns="0" tIns="0" rIns="0" bIns="0" anchor="ctr"/>
          <a:lstStyle/>
          <a:p>
            <a:pPr algn="ctr">
              <a:defRPr sz="2400" b="1">
                <a:solidFill>
                  <a:schemeClr val="bg1"/>
                </a:solidFill>
                <a:latin typeface="Helvetica Neue" panose="020B0604020202020204" charset="0"/>
                <a:ea typeface="Microsoft Sans Serif" panose="020B0604020202020204" pitchFamily="34" charset="0"/>
                <a:cs typeface="Microsoft Sans Serif" panose="020B0604020202020204" pitchFamily="34" charset="0"/>
              </a:defRPr>
            </a:pPr>
            <a:r>
              <a:rPr dirty="0"/>
              <a:t>¿</a:t>
            </a:r>
            <a:r>
              <a:rPr dirty="0" err="1"/>
              <a:t>Cómo</a:t>
            </a:r>
            <a:r>
              <a:rPr dirty="0"/>
              <a:t> se </a:t>
            </a:r>
            <a:r>
              <a:rPr dirty="0" err="1"/>
              <a:t>puede</a:t>
            </a:r>
            <a:r>
              <a:rPr dirty="0"/>
              <a:t> </a:t>
            </a:r>
            <a:r>
              <a:rPr dirty="0" err="1"/>
              <a:t>mejorar</a:t>
            </a:r>
            <a:r>
              <a:rPr dirty="0"/>
              <a:t> </a:t>
            </a:r>
            <a:r>
              <a:rPr dirty="0" err="1"/>
              <a:t>continuamente</a:t>
            </a:r>
            <a:r>
              <a:rPr dirty="0"/>
              <a:t> la </a:t>
            </a:r>
            <a:r>
              <a:rPr dirty="0" err="1"/>
              <a:t>cooperación</a:t>
            </a:r>
            <a:r>
              <a:rPr dirty="0"/>
              <a:t> entre </a:t>
            </a:r>
            <a:r>
              <a:rPr dirty="0" err="1"/>
              <a:t>supervisores</a:t>
            </a:r>
            <a:r>
              <a:rPr dirty="0"/>
              <a:t> y </a:t>
            </a:r>
            <a:r>
              <a:rPr dirty="0" err="1"/>
              <a:t>empleados</a:t>
            </a:r>
            <a:r>
              <a:rPr dirty="0"/>
              <a:t>? </a:t>
            </a:r>
          </a:p>
        </p:txBody>
      </p:sp>
      <p:sp>
        <p:nvSpPr>
          <p:cNvPr id="2" name="CuadroTexto 1">
            <a:extLst>
              <a:ext uri="{FF2B5EF4-FFF2-40B4-BE49-F238E27FC236}">
                <a16:creationId xmlns:a16="http://schemas.microsoft.com/office/drawing/2014/main" id="{68AA5671-DFEF-B18D-78C0-37BA93703738}"/>
              </a:ext>
            </a:extLst>
          </p:cNvPr>
          <p:cNvSpPr txBox="1"/>
          <p:nvPr/>
        </p:nvSpPr>
        <p:spPr>
          <a:xfrm>
            <a:off x="1296000" y="1548000"/>
            <a:ext cx="15736800" cy="830997"/>
          </a:xfrm>
          <a:prstGeom prst="rect">
            <a:avLst/>
          </a:prstGeom>
          <a:noFill/>
        </p:spPr>
        <p:txBody>
          <a:bodyPr wrap="square">
            <a:sp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1. Mejorar la comunicación intraorganizacional </a:t>
            </a:r>
          </a:p>
        </p:txBody>
      </p:sp>
    </p:spTree>
    <p:extLst>
      <p:ext uri="{BB962C8B-B14F-4D97-AF65-F5344CB8AC3E}">
        <p14:creationId xmlns:p14="http://schemas.microsoft.com/office/powerpoint/2010/main" val="153838714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p:cTn id="12" dur="500" fill="hold"/>
                                        <p:tgtEl>
                                          <p:spTgt spid="46"/>
                                        </p:tgtEl>
                                        <p:attrNameLst>
                                          <p:attrName>ppt_w</p:attrName>
                                        </p:attrNameLst>
                                      </p:cBhvr>
                                      <p:tavLst>
                                        <p:tav tm="0">
                                          <p:val>
                                            <p:fltVal val="0"/>
                                          </p:val>
                                        </p:tav>
                                        <p:tav tm="100000">
                                          <p:val>
                                            <p:strVal val="#ppt_w"/>
                                          </p:val>
                                        </p:tav>
                                      </p:tavLst>
                                    </p:anim>
                                    <p:anim calcmode="lin" valueType="num">
                                      <p:cBhvr>
                                        <p:cTn id="13" dur="500" fill="hold"/>
                                        <p:tgtEl>
                                          <p:spTgt spid="46"/>
                                        </p:tgtEl>
                                        <p:attrNameLst>
                                          <p:attrName>ppt_h</p:attrName>
                                        </p:attrNameLst>
                                      </p:cBhvr>
                                      <p:tavLst>
                                        <p:tav tm="0">
                                          <p:val>
                                            <p:fltVal val="0"/>
                                          </p:val>
                                        </p:tav>
                                        <p:tav tm="100000">
                                          <p:val>
                                            <p:strVal val="#ppt_h"/>
                                          </p:val>
                                        </p:tav>
                                      </p:tavLst>
                                    </p:anim>
                                    <p:animEffect transition="in" filter="fade">
                                      <p:cBhvr>
                                        <p:cTn id="14" dur="500"/>
                                        <p:tgtEl>
                                          <p:spTgt spid="4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anim calcmode="lin" valueType="num">
                                      <p:cBhvr>
                                        <p:cTn id="17" dur="500" fill="hold"/>
                                        <p:tgtEl>
                                          <p:spTgt spid="48"/>
                                        </p:tgtEl>
                                        <p:attrNameLst>
                                          <p:attrName>ppt_w</p:attrName>
                                        </p:attrNameLst>
                                      </p:cBhvr>
                                      <p:tavLst>
                                        <p:tav tm="0">
                                          <p:val>
                                            <p:fltVal val="0"/>
                                          </p:val>
                                        </p:tav>
                                        <p:tav tm="100000">
                                          <p:val>
                                            <p:strVal val="#ppt_w"/>
                                          </p:val>
                                        </p:tav>
                                      </p:tavLst>
                                    </p:anim>
                                    <p:anim calcmode="lin" valueType="num">
                                      <p:cBhvr>
                                        <p:cTn id="18" dur="500" fill="hold"/>
                                        <p:tgtEl>
                                          <p:spTgt spid="48"/>
                                        </p:tgtEl>
                                        <p:attrNameLst>
                                          <p:attrName>ppt_h</p:attrName>
                                        </p:attrNameLst>
                                      </p:cBhvr>
                                      <p:tavLst>
                                        <p:tav tm="0">
                                          <p:val>
                                            <p:fltVal val="0"/>
                                          </p:val>
                                        </p:tav>
                                        <p:tav tm="100000">
                                          <p:val>
                                            <p:strVal val="#ppt_h"/>
                                          </p:val>
                                        </p:tav>
                                      </p:tavLst>
                                    </p:anim>
                                    <p:animEffect transition="in" filter="fade">
                                      <p:cBhvr>
                                        <p:cTn id="19" dur="500"/>
                                        <p:tgtEl>
                                          <p:spTgt spid="48"/>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38"/>
                                        </p:tgtEl>
                                        <p:attrNameLst>
                                          <p:attrName>style.visibility</p:attrName>
                                        </p:attrNameLst>
                                      </p:cBhvr>
                                      <p:to>
                                        <p:strVal val="visible"/>
                                      </p:to>
                                    </p:set>
                                    <p:anim calcmode="lin" valueType="num">
                                      <p:cBhvr>
                                        <p:cTn id="24" dur="500" fill="hold"/>
                                        <p:tgtEl>
                                          <p:spTgt spid="38"/>
                                        </p:tgtEl>
                                        <p:attrNameLst>
                                          <p:attrName>ppt_w</p:attrName>
                                        </p:attrNameLst>
                                      </p:cBhvr>
                                      <p:tavLst>
                                        <p:tav tm="0">
                                          <p:val>
                                            <p:fltVal val="0"/>
                                          </p:val>
                                        </p:tav>
                                        <p:tav tm="100000">
                                          <p:val>
                                            <p:strVal val="#ppt_w"/>
                                          </p:val>
                                        </p:tav>
                                      </p:tavLst>
                                    </p:anim>
                                    <p:anim calcmode="lin" valueType="num">
                                      <p:cBhvr>
                                        <p:cTn id="25" dur="500" fill="hold"/>
                                        <p:tgtEl>
                                          <p:spTgt spid="38"/>
                                        </p:tgtEl>
                                        <p:attrNameLst>
                                          <p:attrName>ppt_h</p:attrName>
                                        </p:attrNameLst>
                                      </p:cBhvr>
                                      <p:tavLst>
                                        <p:tav tm="0">
                                          <p:val>
                                            <p:fltVal val="0"/>
                                          </p:val>
                                        </p:tav>
                                        <p:tav tm="100000">
                                          <p:val>
                                            <p:strVal val="#ppt_h"/>
                                          </p:val>
                                        </p:tav>
                                      </p:tavLst>
                                    </p:anim>
                                    <p:animEffect transition="in" filter="fade">
                                      <p:cBhvr>
                                        <p:cTn id="26" dur="500"/>
                                        <p:tgtEl>
                                          <p:spTgt spid="38"/>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49"/>
                                        </p:tgtEl>
                                        <p:attrNameLst>
                                          <p:attrName>style.visibility</p:attrName>
                                        </p:attrNameLst>
                                      </p:cBhvr>
                                      <p:to>
                                        <p:strVal val="visible"/>
                                      </p:to>
                                    </p:set>
                                    <p:anim calcmode="lin" valueType="num">
                                      <p:cBhvr>
                                        <p:cTn id="29" dur="500" fill="hold"/>
                                        <p:tgtEl>
                                          <p:spTgt spid="49"/>
                                        </p:tgtEl>
                                        <p:attrNameLst>
                                          <p:attrName>ppt_w</p:attrName>
                                        </p:attrNameLst>
                                      </p:cBhvr>
                                      <p:tavLst>
                                        <p:tav tm="0">
                                          <p:val>
                                            <p:fltVal val="0"/>
                                          </p:val>
                                        </p:tav>
                                        <p:tav tm="100000">
                                          <p:val>
                                            <p:strVal val="#ppt_w"/>
                                          </p:val>
                                        </p:tav>
                                      </p:tavLst>
                                    </p:anim>
                                    <p:anim calcmode="lin" valueType="num">
                                      <p:cBhvr>
                                        <p:cTn id="30" dur="500" fill="hold"/>
                                        <p:tgtEl>
                                          <p:spTgt spid="49"/>
                                        </p:tgtEl>
                                        <p:attrNameLst>
                                          <p:attrName>ppt_h</p:attrName>
                                        </p:attrNameLst>
                                      </p:cBhvr>
                                      <p:tavLst>
                                        <p:tav tm="0">
                                          <p:val>
                                            <p:fltVal val="0"/>
                                          </p:val>
                                        </p:tav>
                                        <p:tav tm="100000">
                                          <p:val>
                                            <p:strVal val="#ppt_h"/>
                                          </p:val>
                                        </p:tav>
                                      </p:tavLst>
                                    </p:anim>
                                    <p:animEffect transition="in" filter="fade">
                                      <p:cBhvr>
                                        <p:cTn id="31" dur="500"/>
                                        <p:tgtEl>
                                          <p:spTgt spid="49"/>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43"/>
                                        </p:tgtEl>
                                        <p:attrNameLst>
                                          <p:attrName>style.visibility</p:attrName>
                                        </p:attrNameLst>
                                      </p:cBhvr>
                                      <p:to>
                                        <p:strVal val="visible"/>
                                      </p:to>
                                    </p:set>
                                    <p:anim calcmode="lin" valueType="num">
                                      <p:cBhvr>
                                        <p:cTn id="36" dur="500" fill="hold"/>
                                        <p:tgtEl>
                                          <p:spTgt spid="43"/>
                                        </p:tgtEl>
                                        <p:attrNameLst>
                                          <p:attrName>ppt_w</p:attrName>
                                        </p:attrNameLst>
                                      </p:cBhvr>
                                      <p:tavLst>
                                        <p:tav tm="0">
                                          <p:val>
                                            <p:fltVal val="0"/>
                                          </p:val>
                                        </p:tav>
                                        <p:tav tm="100000">
                                          <p:val>
                                            <p:strVal val="#ppt_w"/>
                                          </p:val>
                                        </p:tav>
                                      </p:tavLst>
                                    </p:anim>
                                    <p:anim calcmode="lin" valueType="num">
                                      <p:cBhvr>
                                        <p:cTn id="37" dur="500" fill="hold"/>
                                        <p:tgtEl>
                                          <p:spTgt spid="43"/>
                                        </p:tgtEl>
                                        <p:attrNameLst>
                                          <p:attrName>ppt_h</p:attrName>
                                        </p:attrNameLst>
                                      </p:cBhvr>
                                      <p:tavLst>
                                        <p:tav tm="0">
                                          <p:val>
                                            <p:fltVal val="0"/>
                                          </p:val>
                                        </p:tav>
                                        <p:tav tm="100000">
                                          <p:val>
                                            <p:strVal val="#ppt_h"/>
                                          </p:val>
                                        </p:tav>
                                      </p:tavLst>
                                    </p:anim>
                                    <p:animEffect transition="in" filter="fade">
                                      <p:cBhvr>
                                        <p:cTn id="38" dur="500"/>
                                        <p:tgtEl>
                                          <p:spTgt spid="43"/>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51"/>
                                        </p:tgtEl>
                                        <p:attrNameLst>
                                          <p:attrName>style.visibility</p:attrName>
                                        </p:attrNameLst>
                                      </p:cBhvr>
                                      <p:to>
                                        <p:strVal val="visible"/>
                                      </p:to>
                                    </p:set>
                                    <p:anim calcmode="lin" valueType="num">
                                      <p:cBhvr>
                                        <p:cTn id="41" dur="500" fill="hold"/>
                                        <p:tgtEl>
                                          <p:spTgt spid="51"/>
                                        </p:tgtEl>
                                        <p:attrNameLst>
                                          <p:attrName>ppt_w</p:attrName>
                                        </p:attrNameLst>
                                      </p:cBhvr>
                                      <p:tavLst>
                                        <p:tav tm="0">
                                          <p:val>
                                            <p:fltVal val="0"/>
                                          </p:val>
                                        </p:tav>
                                        <p:tav tm="100000">
                                          <p:val>
                                            <p:strVal val="#ppt_w"/>
                                          </p:val>
                                        </p:tav>
                                      </p:tavLst>
                                    </p:anim>
                                    <p:anim calcmode="lin" valueType="num">
                                      <p:cBhvr>
                                        <p:cTn id="42" dur="500" fill="hold"/>
                                        <p:tgtEl>
                                          <p:spTgt spid="51"/>
                                        </p:tgtEl>
                                        <p:attrNameLst>
                                          <p:attrName>ppt_h</p:attrName>
                                        </p:attrNameLst>
                                      </p:cBhvr>
                                      <p:tavLst>
                                        <p:tav tm="0">
                                          <p:val>
                                            <p:fltVal val="0"/>
                                          </p:val>
                                        </p:tav>
                                        <p:tav tm="100000">
                                          <p:val>
                                            <p:strVal val="#ppt_h"/>
                                          </p:val>
                                        </p:tav>
                                      </p:tavLst>
                                    </p:anim>
                                    <p:animEffect transition="in" filter="fade">
                                      <p:cBhvr>
                                        <p:cTn id="43" dur="500"/>
                                        <p:tgtEl>
                                          <p:spTgt spid="51"/>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44"/>
                                        </p:tgtEl>
                                        <p:attrNameLst>
                                          <p:attrName>style.visibility</p:attrName>
                                        </p:attrNameLst>
                                      </p:cBhvr>
                                      <p:to>
                                        <p:strVal val="visible"/>
                                      </p:to>
                                    </p:set>
                                    <p:anim calcmode="lin" valueType="num">
                                      <p:cBhvr>
                                        <p:cTn id="48" dur="500" fill="hold"/>
                                        <p:tgtEl>
                                          <p:spTgt spid="44"/>
                                        </p:tgtEl>
                                        <p:attrNameLst>
                                          <p:attrName>ppt_w</p:attrName>
                                        </p:attrNameLst>
                                      </p:cBhvr>
                                      <p:tavLst>
                                        <p:tav tm="0">
                                          <p:val>
                                            <p:fltVal val="0"/>
                                          </p:val>
                                        </p:tav>
                                        <p:tav tm="100000">
                                          <p:val>
                                            <p:strVal val="#ppt_w"/>
                                          </p:val>
                                        </p:tav>
                                      </p:tavLst>
                                    </p:anim>
                                    <p:anim calcmode="lin" valueType="num">
                                      <p:cBhvr>
                                        <p:cTn id="49" dur="500" fill="hold"/>
                                        <p:tgtEl>
                                          <p:spTgt spid="44"/>
                                        </p:tgtEl>
                                        <p:attrNameLst>
                                          <p:attrName>ppt_h</p:attrName>
                                        </p:attrNameLst>
                                      </p:cBhvr>
                                      <p:tavLst>
                                        <p:tav tm="0">
                                          <p:val>
                                            <p:fltVal val="0"/>
                                          </p:val>
                                        </p:tav>
                                        <p:tav tm="100000">
                                          <p:val>
                                            <p:strVal val="#ppt_h"/>
                                          </p:val>
                                        </p:tav>
                                      </p:tavLst>
                                    </p:anim>
                                    <p:animEffect transition="in" filter="fade">
                                      <p:cBhvr>
                                        <p:cTn id="50" dur="500"/>
                                        <p:tgtEl>
                                          <p:spTgt spid="44"/>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anim calcmode="lin" valueType="num">
                                      <p:cBhvr>
                                        <p:cTn id="53" dur="500" fill="hold"/>
                                        <p:tgtEl>
                                          <p:spTgt spid="53"/>
                                        </p:tgtEl>
                                        <p:attrNameLst>
                                          <p:attrName>ppt_w</p:attrName>
                                        </p:attrNameLst>
                                      </p:cBhvr>
                                      <p:tavLst>
                                        <p:tav tm="0">
                                          <p:val>
                                            <p:fltVal val="0"/>
                                          </p:val>
                                        </p:tav>
                                        <p:tav tm="100000">
                                          <p:val>
                                            <p:strVal val="#ppt_w"/>
                                          </p:val>
                                        </p:tav>
                                      </p:tavLst>
                                    </p:anim>
                                    <p:anim calcmode="lin" valueType="num">
                                      <p:cBhvr>
                                        <p:cTn id="54" dur="500" fill="hold"/>
                                        <p:tgtEl>
                                          <p:spTgt spid="53"/>
                                        </p:tgtEl>
                                        <p:attrNameLst>
                                          <p:attrName>ppt_h</p:attrName>
                                        </p:attrNameLst>
                                      </p:cBhvr>
                                      <p:tavLst>
                                        <p:tav tm="0">
                                          <p:val>
                                            <p:fltVal val="0"/>
                                          </p:val>
                                        </p:tav>
                                        <p:tav tm="100000">
                                          <p:val>
                                            <p:strVal val="#ppt_h"/>
                                          </p:val>
                                        </p:tav>
                                      </p:tavLst>
                                    </p:anim>
                                    <p:animEffect transition="in" filter="fade">
                                      <p:cBhvr>
                                        <p:cTn id="55" dur="500"/>
                                        <p:tgtEl>
                                          <p:spTgt spid="53"/>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wipe(left)">
                                      <p:cBhvr>
                                        <p:cTn id="60" dur="500"/>
                                        <p:tgtEl>
                                          <p:spTgt spid="19"/>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6" fill="hold" grpId="0" nodeType="click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barn(inHorizontal)">
                                      <p:cBhvr>
                                        <p:cTn id="6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1" grpId="0" animBg="1"/>
      <p:bldP spid="53" grpId="0" animBg="1"/>
      <p:bldP spid="46" grpId="0" animBg="1"/>
      <p:bldP spid="38" grpId="0" animBg="1"/>
      <p:bldP spid="43" grpId="0" animBg="1"/>
      <p:bldP spid="44" grpId="0" animBg="1"/>
      <p:bldP spid="16" grpId="0" animBg="1"/>
      <p:bldP spid="1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feld 26">
            <a:extLst>
              <a:ext uri="{FF2B5EF4-FFF2-40B4-BE49-F238E27FC236}">
                <a16:creationId xmlns:a16="http://schemas.microsoft.com/office/drawing/2014/main" id="{8AD88581-48D4-949D-73EB-B6C63A5EE981}"/>
              </a:ext>
            </a:extLst>
          </p:cNvPr>
          <p:cNvSpPr txBox="1"/>
          <p:nvPr/>
        </p:nvSpPr>
        <p:spPr>
          <a:xfrm>
            <a:off x="1368000" y="4860000"/>
            <a:ext cx="3168000" cy="3600000"/>
          </a:xfrm>
          <a:prstGeom prst="rect">
            <a:avLst/>
          </a:prstGeom>
          <a:noFill/>
          <a:ln>
            <a:solidFill>
              <a:srgbClr val="4D94B7"/>
            </a:solidFill>
          </a:ln>
        </p:spPr>
        <p:txBody>
          <a:bodyPr wrap="square" tIns="288000">
            <a:noAutofit/>
          </a:bodyPr>
          <a:lstStyle/>
          <a:p>
            <a:pPr marL="342900" indent="-342900">
              <a:spcAft>
                <a:spcPts val="600"/>
              </a:spcAft>
              <a:buFont typeface="Wingdings" panose="05000000000000000000" pitchFamily="2" charset="2"/>
              <a:buChar char="Ø"/>
              <a:defRPr sz="2200">
                <a:latin typeface="Helvetica Neue" panose="020B0604020202020204" charset="0"/>
                <a:ea typeface="Microsoft Sans Serif" panose="020B0604020202020204" pitchFamily="34" charset="0"/>
                <a:cs typeface="Microsoft Sans Serif" panose="020B0604020202020204" pitchFamily="34" charset="0"/>
              </a:defRPr>
            </a:pPr>
            <a:r>
              <a:rPr sz="2000" dirty="0"/>
              <a:t>Principio: </a:t>
            </a:r>
            <a:r>
              <a:rPr sz="2000" dirty="0" err="1"/>
              <a:t>aprender</a:t>
            </a:r>
            <a:r>
              <a:rPr sz="2000" dirty="0"/>
              <a:t> </a:t>
            </a:r>
            <a:r>
              <a:rPr sz="2000" dirty="0" err="1"/>
              <a:t>haciendo</a:t>
            </a:r>
            <a:endParaRPr sz="2000" dirty="0"/>
          </a:p>
          <a:p>
            <a:pPr marL="342900" indent="-342900">
              <a:spcAft>
                <a:spcPts val="600"/>
              </a:spcAft>
              <a:buFont typeface="Wingdings" panose="05000000000000000000" pitchFamily="2" charset="2"/>
              <a:buChar char="Ø"/>
              <a:defRPr sz="2200">
                <a:latin typeface="Helvetica Neue" panose="020B0604020202020204" charset="0"/>
                <a:ea typeface="Microsoft Sans Serif" panose="020B0604020202020204" pitchFamily="34" charset="0"/>
                <a:cs typeface="Microsoft Sans Serif" panose="020B0604020202020204" pitchFamily="34" charset="0"/>
              </a:defRPr>
            </a:pPr>
            <a:r>
              <a:rPr sz="2000" dirty="0"/>
              <a:t>La </a:t>
            </a:r>
            <a:r>
              <a:rPr sz="2000" dirty="0" err="1"/>
              <a:t>transferencia</a:t>
            </a:r>
            <a:r>
              <a:rPr sz="2000" dirty="0"/>
              <a:t> de </a:t>
            </a:r>
            <a:r>
              <a:rPr sz="2000" dirty="0" err="1"/>
              <a:t>aprendizaje</a:t>
            </a:r>
            <a:r>
              <a:rPr sz="2000" dirty="0"/>
              <a:t> </a:t>
            </a:r>
            <a:r>
              <a:rPr lang="es-ES" sz="2000" dirty="0"/>
              <a:t>se puede gestionar </a:t>
            </a:r>
            <a:r>
              <a:rPr sz="2000" dirty="0" err="1"/>
              <a:t>directamente</a:t>
            </a:r>
            <a:r>
              <a:rPr sz="2000" dirty="0"/>
              <a:t> por </a:t>
            </a:r>
            <a:r>
              <a:rPr sz="2000" dirty="0" err="1"/>
              <a:t>el</a:t>
            </a:r>
            <a:r>
              <a:rPr sz="2000" dirty="0"/>
              <a:t> instructor</a:t>
            </a:r>
          </a:p>
          <a:p>
            <a:pPr marL="342900" indent="-342900">
              <a:spcAft>
                <a:spcPts val="600"/>
              </a:spcAft>
              <a:buFont typeface="Wingdings" panose="05000000000000000000" pitchFamily="2" charset="2"/>
              <a:buChar char="Ø"/>
              <a:defRPr sz="2200">
                <a:latin typeface="Helvetica Neue" panose="020B0604020202020204" charset="0"/>
                <a:ea typeface="Microsoft Sans Serif" panose="020B0604020202020204" pitchFamily="34" charset="0"/>
                <a:cs typeface="Microsoft Sans Serif" panose="020B0604020202020204" pitchFamily="34" charset="0"/>
              </a:defRPr>
            </a:pPr>
            <a:r>
              <a:rPr sz="2000" dirty="0" err="1"/>
              <a:t>Efecto</a:t>
            </a:r>
            <a:r>
              <a:rPr sz="2000" dirty="0"/>
              <a:t> </a:t>
            </a:r>
            <a:r>
              <a:rPr sz="2000" dirty="0" err="1"/>
              <a:t>correctivo</a:t>
            </a:r>
            <a:r>
              <a:rPr sz="2000" dirty="0"/>
              <a:t> o </a:t>
            </a:r>
            <a:r>
              <a:rPr sz="2000" dirty="0" err="1"/>
              <a:t>confirmatorio</a:t>
            </a:r>
            <a:r>
              <a:rPr sz="2000" dirty="0"/>
              <a:t> </a:t>
            </a:r>
            <a:r>
              <a:rPr sz="2000" dirty="0" err="1"/>
              <a:t>inmediato</a:t>
            </a:r>
            <a:r>
              <a:rPr sz="2000" dirty="0"/>
              <a:t> </a:t>
            </a:r>
            <a:r>
              <a:rPr sz="2000" dirty="0" err="1"/>
              <a:t>sobre</a:t>
            </a:r>
            <a:r>
              <a:rPr sz="2000" dirty="0"/>
              <a:t> </a:t>
            </a:r>
            <a:r>
              <a:rPr sz="2000" dirty="0" err="1"/>
              <a:t>el</a:t>
            </a:r>
            <a:r>
              <a:rPr sz="2000" dirty="0"/>
              <a:t> </a:t>
            </a:r>
            <a:r>
              <a:rPr sz="2000" dirty="0" err="1"/>
              <a:t>alumno</a:t>
            </a:r>
            <a:endParaRPr sz="2000" dirty="0"/>
          </a:p>
        </p:txBody>
      </p:sp>
      <p:sp>
        <p:nvSpPr>
          <p:cNvPr id="30" name="Textfeld 29">
            <a:extLst>
              <a:ext uri="{FF2B5EF4-FFF2-40B4-BE49-F238E27FC236}">
                <a16:creationId xmlns:a16="http://schemas.microsoft.com/office/drawing/2014/main" id="{15A21C08-ACD2-54CF-85E1-8D00A56FD05F}"/>
              </a:ext>
            </a:extLst>
          </p:cNvPr>
          <p:cNvSpPr txBox="1"/>
          <p:nvPr/>
        </p:nvSpPr>
        <p:spPr>
          <a:xfrm>
            <a:off x="4680000" y="4860000"/>
            <a:ext cx="2952000" cy="3600000"/>
          </a:xfrm>
          <a:prstGeom prst="rect">
            <a:avLst/>
          </a:prstGeom>
          <a:noFill/>
          <a:ln>
            <a:solidFill>
              <a:srgbClr val="4D94B7"/>
            </a:solidFill>
          </a:ln>
        </p:spPr>
        <p:txBody>
          <a:bodyPr wrap="square" tIns="288000">
            <a:noAutofit/>
          </a:bodyPr>
          <a:lstStyle/>
          <a:p>
            <a:pPr marL="342900" indent="-342900">
              <a:spcAft>
                <a:spcPts val="600"/>
              </a:spcAft>
              <a:buFont typeface="Wingdings" panose="05000000000000000000" pitchFamily="2" charset="2"/>
              <a:buChar char="Ø"/>
              <a:defRPr sz="2200">
                <a:latin typeface="Helvetica Neue" panose="020B0604020202020204" charset="0"/>
                <a:ea typeface="Microsoft Sans Serif" panose="020B0604020202020204" pitchFamily="34" charset="0"/>
                <a:cs typeface="Microsoft Sans Serif" panose="020B0604020202020204" pitchFamily="34" charset="0"/>
              </a:defRPr>
            </a:pPr>
            <a:r>
              <a:rPr lang="es-ES" i="1" dirty="0" err="1"/>
              <a:t>Feedback</a:t>
            </a:r>
            <a:r>
              <a:rPr dirty="0"/>
              <a:t> a </a:t>
            </a:r>
            <a:r>
              <a:rPr dirty="0" err="1"/>
              <a:t>nivel</a:t>
            </a:r>
            <a:r>
              <a:rPr dirty="0"/>
              <a:t> personal</a:t>
            </a:r>
          </a:p>
          <a:p>
            <a:pPr marL="342900" indent="-342900">
              <a:spcAft>
                <a:spcPts val="600"/>
              </a:spcAft>
              <a:buFont typeface="Wingdings" panose="05000000000000000000" pitchFamily="2" charset="2"/>
              <a:buChar char="Ø"/>
              <a:defRPr sz="2200">
                <a:latin typeface="Helvetica Neue" panose="020B0604020202020204" charset="0"/>
                <a:ea typeface="Microsoft Sans Serif" panose="020B0604020202020204" pitchFamily="34" charset="0"/>
                <a:cs typeface="Microsoft Sans Serif" panose="020B0604020202020204" pitchFamily="34" charset="0"/>
              </a:defRPr>
            </a:pPr>
            <a:r>
              <a:rPr dirty="0" err="1"/>
              <a:t>Siempre</a:t>
            </a:r>
            <a:r>
              <a:rPr dirty="0"/>
              <a:t> </a:t>
            </a:r>
            <a:r>
              <a:rPr dirty="0" err="1"/>
              <a:t>positivo</a:t>
            </a:r>
            <a:endParaRPr dirty="0"/>
          </a:p>
        </p:txBody>
      </p:sp>
      <p:sp>
        <p:nvSpPr>
          <p:cNvPr id="31" name="Textfeld 30">
            <a:extLst>
              <a:ext uri="{FF2B5EF4-FFF2-40B4-BE49-F238E27FC236}">
                <a16:creationId xmlns:a16="http://schemas.microsoft.com/office/drawing/2014/main" id="{F0170EB3-48FE-90B1-424D-59B257D0D96A}"/>
              </a:ext>
            </a:extLst>
          </p:cNvPr>
          <p:cNvSpPr txBox="1"/>
          <p:nvPr/>
        </p:nvSpPr>
        <p:spPr>
          <a:xfrm>
            <a:off x="7848000" y="4860000"/>
            <a:ext cx="2952000" cy="3600000"/>
          </a:xfrm>
          <a:prstGeom prst="rect">
            <a:avLst/>
          </a:prstGeom>
          <a:noFill/>
          <a:ln>
            <a:solidFill>
              <a:srgbClr val="4D94B7"/>
            </a:solidFill>
          </a:ln>
        </p:spPr>
        <p:txBody>
          <a:bodyPr wrap="square" tIns="288000">
            <a:noAutofit/>
          </a:bodyPr>
          <a:lstStyle/>
          <a:p>
            <a:pPr marL="342900" indent="-342900">
              <a:spcAft>
                <a:spcPts val="600"/>
              </a:spcAft>
              <a:buFont typeface="Wingdings" panose="05000000000000000000" pitchFamily="2" charset="2"/>
              <a:buChar char="Ø"/>
              <a:defRPr sz="2200">
                <a:latin typeface="Helvetica Neue" panose="020B0604020202020204" charset="0"/>
                <a:ea typeface="Microsoft Sans Serif" panose="020B0604020202020204" pitchFamily="34" charset="0"/>
                <a:cs typeface="Microsoft Sans Serif" panose="020B0604020202020204" pitchFamily="34" charset="0"/>
              </a:defRPr>
            </a:pPr>
            <a:r>
              <a:rPr dirty="0" err="1"/>
              <a:t>Recomendación</a:t>
            </a:r>
            <a:r>
              <a:rPr dirty="0"/>
              <a:t> de </a:t>
            </a:r>
            <a:r>
              <a:rPr dirty="0" err="1"/>
              <a:t>acción</a:t>
            </a:r>
            <a:r>
              <a:rPr dirty="0"/>
              <a:t> o </a:t>
            </a:r>
            <a:r>
              <a:rPr dirty="0" err="1"/>
              <a:t>pensamiento</a:t>
            </a:r>
            <a:endParaRPr dirty="0"/>
          </a:p>
          <a:p>
            <a:pPr marL="342900" indent="-342900">
              <a:spcAft>
                <a:spcPts val="600"/>
              </a:spcAft>
              <a:buFont typeface="Wingdings" panose="05000000000000000000" pitchFamily="2" charset="2"/>
              <a:buChar char="Ø"/>
              <a:defRPr sz="2200">
                <a:latin typeface="Helvetica Neue" panose="020B0604020202020204" charset="0"/>
                <a:ea typeface="Microsoft Sans Serif" panose="020B0604020202020204" pitchFamily="34" charset="0"/>
                <a:cs typeface="Microsoft Sans Serif" panose="020B0604020202020204" pitchFamily="34" charset="0"/>
              </a:defRPr>
            </a:pPr>
            <a:r>
              <a:rPr dirty="0" err="1"/>
              <a:t>Fuerte</a:t>
            </a:r>
            <a:r>
              <a:rPr dirty="0"/>
              <a:t> </a:t>
            </a:r>
            <a:r>
              <a:rPr dirty="0" err="1"/>
              <a:t>influencia</a:t>
            </a:r>
            <a:r>
              <a:rPr dirty="0"/>
              <a:t> </a:t>
            </a:r>
            <a:r>
              <a:rPr dirty="0" err="1"/>
              <a:t>subjetivamente</a:t>
            </a:r>
            <a:endParaRPr dirty="0"/>
          </a:p>
        </p:txBody>
      </p:sp>
      <p:sp>
        <p:nvSpPr>
          <p:cNvPr id="32" name="Textfeld 31">
            <a:extLst>
              <a:ext uri="{FF2B5EF4-FFF2-40B4-BE49-F238E27FC236}">
                <a16:creationId xmlns:a16="http://schemas.microsoft.com/office/drawing/2014/main" id="{A8BAF8A0-9E37-6DB8-9A6A-171A89A1B7BC}"/>
              </a:ext>
            </a:extLst>
          </p:cNvPr>
          <p:cNvSpPr txBox="1"/>
          <p:nvPr/>
        </p:nvSpPr>
        <p:spPr>
          <a:xfrm>
            <a:off x="11016000" y="4860000"/>
            <a:ext cx="2952000" cy="3600000"/>
          </a:xfrm>
          <a:prstGeom prst="rect">
            <a:avLst/>
          </a:prstGeom>
          <a:noFill/>
          <a:ln>
            <a:solidFill>
              <a:srgbClr val="4D94B7"/>
            </a:solidFill>
          </a:ln>
        </p:spPr>
        <p:txBody>
          <a:bodyPr wrap="square" tIns="288000">
            <a:noAutofit/>
          </a:bodyPr>
          <a:lstStyle/>
          <a:p>
            <a:pPr marL="342900" indent="-342900">
              <a:spcAft>
                <a:spcPts val="600"/>
              </a:spcAft>
              <a:buFont typeface="Wingdings" panose="05000000000000000000" pitchFamily="2" charset="2"/>
              <a:buChar char="Ø"/>
              <a:defRPr sz="2200">
                <a:latin typeface="Helvetica Neue" panose="020B0604020202020204" charset="0"/>
                <a:ea typeface="Microsoft Sans Serif" panose="020B0604020202020204" pitchFamily="34" charset="0"/>
                <a:cs typeface="Microsoft Sans Serif" panose="020B0604020202020204" pitchFamily="34" charset="0"/>
              </a:defRPr>
            </a:pPr>
            <a:r>
              <a:rPr dirty="0" err="1"/>
              <a:t>Ofrece</a:t>
            </a:r>
            <a:r>
              <a:rPr dirty="0"/>
              <a:t> un </a:t>
            </a:r>
            <a:r>
              <a:rPr lang="es-ES" i="1" dirty="0" err="1"/>
              <a:t>feedback</a:t>
            </a:r>
            <a:r>
              <a:rPr lang="es-ES" i="1" dirty="0"/>
              <a:t> </a:t>
            </a:r>
            <a:r>
              <a:rPr lang="es-ES" dirty="0"/>
              <a:t>para </a:t>
            </a:r>
            <a:r>
              <a:rPr dirty="0" err="1"/>
              <a:t>desarrolla</a:t>
            </a:r>
            <a:r>
              <a:rPr lang="es-ES" dirty="0"/>
              <a:t>r</a:t>
            </a:r>
            <a:r>
              <a:rPr dirty="0"/>
              <a:t> </a:t>
            </a:r>
            <a:r>
              <a:rPr lang="es-ES" dirty="0"/>
              <a:t>t</a:t>
            </a:r>
            <a:r>
              <a:rPr dirty="0"/>
              <a:t>u </a:t>
            </a:r>
            <a:r>
              <a:rPr dirty="0" err="1"/>
              <a:t>propia</a:t>
            </a:r>
            <a:r>
              <a:rPr dirty="0"/>
              <a:t> </a:t>
            </a:r>
            <a:r>
              <a:rPr dirty="0" err="1"/>
              <a:t>solución</a:t>
            </a:r>
            <a:r>
              <a:rPr dirty="0"/>
              <a:t> </a:t>
            </a:r>
            <a:r>
              <a:rPr dirty="0" err="1"/>
              <a:t>adecuada</a:t>
            </a:r>
            <a:r>
              <a:rPr dirty="0"/>
              <a:t> a </a:t>
            </a:r>
            <a:r>
              <a:rPr dirty="0" err="1"/>
              <a:t>través</a:t>
            </a:r>
            <a:r>
              <a:rPr dirty="0"/>
              <a:t> de </a:t>
            </a:r>
            <a:r>
              <a:rPr dirty="0" err="1"/>
              <a:t>preguntas</a:t>
            </a:r>
            <a:r>
              <a:rPr dirty="0"/>
              <a:t> y </a:t>
            </a:r>
            <a:r>
              <a:rPr dirty="0" err="1"/>
              <a:t>estructura</a:t>
            </a:r>
            <a:endParaRPr dirty="0"/>
          </a:p>
        </p:txBody>
      </p:sp>
      <p:sp>
        <p:nvSpPr>
          <p:cNvPr id="33" name="Textfeld 32">
            <a:extLst>
              <a:ext uri="{FF2B5EF4-FFF2-40B4-BE49-F238E27FC236}">
                <a16:creationId xmlns:a16="http://schemas.microsoft.com/office/drawing/2014/main" id="{FC807C67-F61F-F36E-DE56-7A4020624DCC}"/>
              </a:ext>
            </a:extLst>
          </p:cNvPr>
          <p:cNvSpPr txBox="1"/>
          <p:nvPr/>
        </p:nvSpPr>
        <p:spPr>
          <a:xfrm>
            <a:off x="14184000" y="4860000"/>
            <a:ext cx="2952000" cy="3600000"/>
          </a:xfrm>
          <a:prstGeom prst="rect">
            <a:avLst/>
          </a:prstGeom>
          <a:noFill/>
          <a:ln>
            <a:solidFill>
              <a:srgbClr val="4D94B7"/>
            </a:solidFill>
          </a:ln>
        </p:spPr>
        <p:txBody>
          <a:bodyPr wrap="square" tIns="288000">
            <a:noAutofit/>
          </a:bodyPr>
          <a:lstStyle/>
          <a:p>
            <a:pPr marL="342900" indent="-342900">
              <a:spcAft>
                <a:spcPts val="600"/>
              </a:spcAft>
              <a:buFont typeface="Wingdings" panose="05000000000000000000" pitchFamily="2" charset="2"/>
              <a:buChar char="Ø"/>
              <a:defRPr sz="2200">
                <a:latin typeface="Helvetica Neue" panose="020B0604020202020204" charset="0"/>
                <a:ea typeface="Microsoft Sans Serif" panose="020B0604020202020204" pitchFamily="34" charset="0"/>
                <a:cs typeface="Microsoft Sans Serif" panose="020B0604020202020204" pitchFamily="34" charset="0"/>
              </a:defRPr>
            </a:pPr>
            <a:r>
              <a:rPr dirty="0"/>
              <a:t>Más </a:t>
            </a:r>
            <a:r>
              <a:rPr dirty="0" err="1"/>
              <a:t>relacionado</a:t>
            </a:r>
            <a:r>
              <a:rPr dirty="0"/>
              <a:t> con </a:t>
            </a:r>
            <a:r>
              <a:rPr dirty="0" err="1"/>
              <a:t>el</a:t>
            </a:r>
            <a:r>
              <a:rPr dirty="0"/>
              <a:t> </a:t>
            </a:r>
            <a:r>
              <a:rPr dirty="0" err="1"/>
              <a:t>nivel</a:t>
            </a:r>
            <a:r>
              <a:rPr dirty="0"/>
              <a:t> de </a:t>
            </a:r>
            <a:r>
              <a:rPr dirty="0" err="1"/>
              <a:t>trabajo</a:t>
            </a:r>
            <a:endParaRPr dirty="0"/>
          </a:p>
          <a:p>
            <a:pPr marL="342900" indent="-342900">
              <a:spcAft>
                <a:spcPts val="600"/>
              </a:spcAft>
              <a:buFont typeface="Wingdings" panose="05000000000000000000" pitchFamily="2" charset="2"/>
              <a:buChar char="Ø"/>
              <a:defRPr sz="2200">
                <a:latin typeface="Helvetica Neue" panose="020B0604020202020204" charset="0"/>
                <a:ea typeface="Microsoft Sans Serif" panose="020B0604020202020204" pitchFamily="34" charset="0"/>
                <a:cs typeface="Microsoft Sans Serif" panose="020B0604020202020204" pitchFamily="34" charset="0"/>
              </a:defRPr>
            </a:pPr>
            <a:r>
              <a:rPr dirty="0" err="1"/>
              <a:t>Comprobación</a:t>
            </a:r>
            <a:r>
              <a:rPr dirty="0"/>
              <a:t> del </a:t>
            </a:r>
            <a:r>
              <a:rPr dirty="0" err="1"/>
              <a:t>resultado</a:t>
            </a:r>
            <a:r>
              <a:rPr dirty="0"/>
              <a:t> del </a:t>
            </a:r>
            <a:r>
              <a:rPr dirty="0" err="1"/>
              <a:t>trabajo</a:t>
            </a:r>
            <a:r>
              <a:rPr dirty="0"/>
              <a:t>: ¿se </a:t>
            </a:r>
            <a:r>
              <a:rPr dirty="0" err="1"/>
              <a:t>han</a:t>
            </a:r>
            <a:r>
              <a:rPr dirty="0"/>
              <a:t> </a:t>
            </a:r>
            <a:r>
              <a:rPr dirty="0" err="1"/>
              <a:t>alcanzado</a:t>
            </a:r>
            <a:r>
              <a:rPr dirty="0"/>
              <a:t> o no </a:t>
            </a:r>
            <a:r>
              <a:rPr dirty="0" err="1"/>
              <a:t>los</a:t>
            </a:r>
            <a:r>
              <a:rPr dirty="0"/>
              <a:t> </a:t>
            </a:r>
            <a:r>
              <a:rPr dirty="0" err="1"/>
              <a:t>objetivos</a:t>
            </a:r>
            <a:r>
              <a:rPr dirty="0"/>
              <a:t> </a:t>
            </a:r>
            <a:r>
              <a:rPr dirty="0" err="1"/>
              <a:t>previstos</a:t>
            </a:r>
            <a:r>
              <a:rPr dirty="0"/>
              <a:t>? </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a:sp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rPr dirty="0"/>
              <a:t>Fuente n.º: 5</a:t>
            </a:r>
          </a:p>
        </p:txBody>
      </p:sp>
      <p:sp>
        <p:nvSpPr>
          <p:cNvPr id="9" name="Textfeld 8">
            <a:extLst>
              <a:ext uri="{FF2B5EF4-FFF2-40B4-BE49-F238E27FC236}">
                <a16:creationId xmlns:a16="http://schemas.microsoft.com/office/drawing/2014/main" id="{BF7C47D6-6F4A-2EE7-5515-01993D4A4A33}"/>
              </a:ext>
            </a:extLst>
          </p:cNvPr>
          <p:cNvSpPr txBox="1"/>
          <p:nvPr/>
        </p:nvSpPr>
        <p:spPr>
          <a:xfrm>
            <a:off x="1296000" y="3384000"/>
            <a:ext cx="6248400" cy="461665"/>
          </a:xfrm>
          <a:prstGeom prst="rect">
            <a:avLst/>
          </a:prstGeom>
          <a:noFill/>
        </p:spPr>
        <p:txBody>
          <a:bodyPr wrap="square">
            <a:spAutoFit/>
          </a:bodyPr>
          <a:lstStyle/>
          <a:p>
            <a:pPr>
              <a:defRPr sz="2400" b="1">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err="1"/>
              <a:t>Tipos</a:t>
            </a:r>
            <a:r>
              <a:rPr dirty="0"/>
              <a:t> de </a:t>
            </a:r>
            <a:r>
              <a:rPr lang="es-ES" i="1" dirty="0" err="1"/>
              <a:t>feedback</a:t>
            </a:r>
            <a:r>
              <a:rPr dirty="0"/>
              <a:t> que son </a:t>
            </a:r>
            <a:r>
              <a:rPr dirty="0" err="1"/>
              <a:t>útiles</a:t>
            </a:r>
            <a:endParaRPr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7" name="Rechteck: abgerundete Ecken 6">
            <a:extLst>
              <a:ext uri="{FF2B5EF4-FFF2-40B4-BE49-F238E27FC236}">
                <a16:creationId xmlns:a16="http://schemas.microsoft.com/office/drawing/2014/main" id="{5CE01968-81ED-84D7-36D2-6A9AE094D06B}"/>
              </a:ext>
            </a:extLst>
          </p:cNvPr>
          <p:cNvSpPr/>
          <p:nvPr/>
        </p:nvSpPr>
        <p:spPr>
          <a:xfrm>
            <a:off x="1332000" y="4104000"/>
            <a:ext cx="3204000" cy="9000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defRPr sz="2400" kern="1200">
                <a:latin typeface="Helvetica Neue" panose="020B0604020202020204" charset="0"/>
                <a:ea typeface="Microsoft Sans Serif" panose="020B0604020202020204" pitchFamily="34" charset="0"/>
                <a:cs typeface="Microsoft Sans Serif" panose="020B0604020202020204" pitchFamily="34" charset="0"/>
              </a:defRPr>
            </a:pPr>
            <a:r>
              <a:rPr dirty="0" err="1"/>
              <a:t>Formación</a:t>
            </a:r>
            <a:r>
              <a:rPr dirty="0"/>
              <a:t> </a:t>
            </a:r>
            <a:r>
              <a:rPr dirty="0" err="1"/>
              <a:t>en</a:t>
            </a:r>
            <a:r>
              <a:rPr dirty="0"/>
              <a:t> </a:t>
            </a:r>
            <a:r>
              <a:rPr dirty="0" err="1"/>
              <a:t>el</a:t>
            </a:r>
            <a:r>
              <a:rPr dirty="0"/>
              <a:t> </a:t>
            </a:r>
            <a:r>
              <a:rPr dirty="0" err="1"/>
              <a:t>trabajo</a:t>
            </a:r>
            <a:endParaRPr dirty="0"/>
          </a:p>
        </p:txBody>
      </p:sp>
      <p:sp>
        <p:nvSpPr>
          <p:cNvPr id="17" name="Rechteck: abgerundete Ecken 16">
            <a:extLst>
              <a:ext uri="{FF2B5EF4-FFF2-40B4-BE49-F238E27FC236}">
                <a16:creationId xmlns:a16="http://schemas.microsoft.com/office/drawing/2014/main" id="{8029396A-39C9-A437-11F0-8DF7914917FD}"/>
              </a:ext>
            </a:extLst>
          </p:cNvPr>
          <p:cNvSpPr/>
          <p:nvPr/>
        </p:nvSpPr>
        <p:spPr>
          <a:xfrm>
            <a:off x="4644000" y="4104000"/>
            <a:ext cx="3024000" cy="9000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7800" tIns="101600" rIns="177800" bIns="101600" numCol="1" spcCol="1270" anchor="ctr" anchorCtr="0">
            <a:noAutofit/>
          </a:bodyPr>
          <a:lstStyle/>
          <a:p>
            <a:pPr algn="ctr" defTabSz="1111250">
              <a:lnSpc>
                <a:spcPct val="90000"/>
              </a:lnSpc>
              <a:spcBef>
                <a:spcPct val="0"/>
              </a:spcBef>
              <a:spcAft>
                <a:spcPct val="35000"/>
              </a:spcAft>
              <a:defRPr sz="2400">
                <a:latin typeface="Helvetica Neue" panose="020B0604020202020204" charset="0"/>
                <a:ea typeface="Microsoft Sans Serif" panose="020B0604020202020204" pitchFamily="34" charset="0"/>
                <a:cs typeface="Microsoft Sans Serif" panose="020B0604020202020204" pitchFamily="34" charset="0"/>
              </a:defRPr>
            </a:pPr>
            <a:r>
              <a:rPr dirty="0" err="1"/>
              <a:t>Comentarios</a:t>
            </a:r>
            <a:r>
              <a:rPr dirty="0"/>
              <a:t> de </a:t>
            </a:r>
            <a:r>
              <a:rPr dirty="0" err="1"/>
              <a:t>agradecimiento</a:t>
            </a:r>
            <a:endParaRPr dirty="0"/>
          </a:p>
        </p:txBody>
      </p:sp>
      <p:sp>
        <p:nvSpPr>
          <p:cNvPr id="22" name="Rechteck: abgerundete Ecken 21">
            <a:extLst>
              <a:ext uri="{FF2B5EF4-FFF2-40B4-BE49-F238E27FC236}">
                <a16:creationId xmlns:a16="http://schemas.microsoft.com/office/drawing/2014/main" id="{0975102C-1DEA-3054-A39F-2D03285CC678}"/>
              </a:ext>
            </a:extLst>
          </p:cNvPr>
          <p:cNvSpPr/>
          <p:nvPr/>
        </p:nvSpPr>
        <p:spPr>
          <a:xfrm>
            <a:off x="7812000" y="4104000"/>
            <a:ext cx="3024000" cy="9000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7800" tIns="101600" rIns="177800" bIns="101600" numCol="1" spcCol="1270" anchor="ctr" anchorCtr="0">
            <a:noAutofit/>
          </a:bodyPr>
          <a:lstStyle/>
          <a:p>
            <a:pPr lvl="0" indent="0" algn="ctr" defTabSz="1111250">
              <a:lnSpc>
                <a:spcPct val="90000"/>
              </a:lnSpc>
              <a:spcBef>
                <a:spcPct val="0"/>
              </a:spcBef>
              <a:spcAft>
                <a:spcPct val="35000"/>
              </a:spcAft>
              <a:buNone/>
              <a:defRPr sz="2400">
                <a:latin typeface="Helvetica Neue" panose="020B0604020202020204" charset="0"/>
                <a:ea typeface="Microsoft Sans Serif" panose="020B0604020202020204" pitchFamily="34" charset="0"/>
                <a:cs typeface="Microsoft Sans Serif" panose="020B0604020202020204" pitchFamily="34" charset="0"/>
              </a:defRPr>
            </a:pPr>
            <a:r>
              <a:t>Consejos</a:t>
            </a:r>
          </a:p>
        </p:txBody>
      </p:sp>
      <p:sp>
        <p:nvSpPr>
          <p:cNvPr id="23" name="Rechteck: abgerundete Ecken 22">
            <a:extLst>
              <a:ext uri="{FF2B5EF4-FFF2-40B4-BE49-F238E27FC236}">
                <a16:creationId xmlns:a16="http://schemas.microsoft.com/office/drawing/2014/main" id="{4CBEBC28-5138-1A37-5C0C-44B73C8B1A32}"/>
              </a:ext>
            </a:extLst>
          </p:cNvPr>
          <p:cNvSpPr/>
          <p:nvPr/>
        </p:nvSpPr>
        <p:spPr>
          <a:xfrm>
            <a:off x="10980000" y="4104000"/>
            <a:ext cx="3024000" cy="9000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7800" tIns="101600" rIns="177800" bIns="101600" numCol="1" spcCol="1270" anchor="ctr" anchorCtr="0">
            <a:noAutofit/>
          </a:bodyPr>
          <a:lstStyle/>
          <a:p>
            <a:pPr algn="ctr" defTabSz="1111250">
              <a:lnSpc>
                <a:spcPct val="90000"/>
              </a:lnSpc>
              <a:spcBef>
                <a:spcPct val="0"/>
              </a:spcBef>
              <a:spcAft>
                <a:spcPct val="35000"/>
              </a:spcAft>
              <a:defRPr sz="2400">
                <a:latin typeface="Helvetica Neue" panose="020B0604020202020204" charset="0"/>
                <a:ea typeface="Microsoft Sans Serif" panose="020B0604020202020204" pitchFamily="34" charset="0"/>
                <a:cs typeface="Microsoft Sans Serif" panose="020B0604020202020204" pitchFamily="34" charset="0"/>
              </a:defRPr>
            </a:pPr>
            <a:r>
              <a:rPr lang="es-ES" i="1" dirty="0" err="1"/>
              <a:t>feedback</a:t>
            </a:r>
            <a:r>
              <a:rPr dirty="0"/>
              <a:t> </a:t>
            </a:r>
            <a:r>
              <a:rPr dirty="0" err="1"/>
              <a:t>como</a:t>
            </a:r>
            <a:r>
              <a:rPr dirty="0"/>
              <a:t> </a:t>
            </a:r>
            <a:r>
              <a:rPr i="1" dirty="0"/>
              <a:t>coaching</a:t>
            </a:r>
          </a:p>
        </p:txBody>
      </p:sp>
      <p:sp>
        <p:nvSpPr>
          <p:cNvPr id="24" name="Rechteck: abgerundete Ecken 23">
            <a:extLst>
              <a:ext uri="{FF2B5EF4-FFF2-40B4-BE49-F238E27FC236}">
                <a16:creationId xmlns:a16="http://schemas.microsoft.com/office/drawing/2014/main" id="{3651EFD2-977E-7EBC-3FCA-6F6C870582BB}"/>
              </a:ext>
            </a:extLst>
          </p:cNvPr>
          <p:cNvSpPr/>
          <p:nvPr/>
        </p:nvSpPr>
        <p:spPr>
          <a:xfrm>
            <a:off x="14148000" y="4104000"/>
            <a:ext cx="3024000" cy="9000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7800" tIns="101600" rIns="177800" bIns="101600" numCol="1" spcCol="1270" anchor="ctr" anchorCtr="0">
            <a:noAutofit/>
          </a:bodyPr>
          <a:lstStyle/>
          <a:p>
            <a:pPr lvl="0" indent="0" algn="ctr" defTabSz="1111250">
              <a:lnSpc>
                <a:spcPct val="90000"/>
              </a:lnSpc>
              <a:spcBef>
                <a:spcPct val="0"/>
              </a:spcBef>
              <a:spcAft>
                <a:spcPct val="35000"/>
              </a:spcAft>
              <a:buNone/>
              <a:defRPr sz="2400">
                <a:latin typeface="Helvetica Neue" panose="020B0604020202020204" charset="0"/>
                <a:ea typeface="Microsoft Sans Serif" panose="020B0604020202020204" pitchFamily="34" charset="0"/>
                <a:cs typeface="Microsoft Sans Serif" panose="020B0604020202020204" pitchFamily="34" charset="0"/>
              </a:defRPr>
            </a:pPr>
            <a:r>
              <a:rPr dirty="0" err="1"/>
              <a:t>Evaluación</a:t>
            </a:r>
            <a:endParaRPr dirty="0"/>
          </a:p>
        </p:txBody>
      </p:sp>
      <p:sp>
        <p:nvSpPr>
          <p:cNvPr id="2" name="CuadroTexto 1">
            <a:extLst>
              <a:ext uri="{FF2B5EF4-FFF2-40B4-BE49-F238E27FC236}">
                <a16:creationId xmlns:a16="http://schemas.microsoft.com/office/drawing/2014/main" id="{FACDAF6D-3847-8225-76AF-F38226BAF021}"/>
              </a:ext>
            </a:extLst>
          </p:cNvPr>
          <p:cNvSpPr txBox="1"/>
          <p:nvPr/>
        </p:nvSpPr>
        <p:spPr>
          <a:xfrm>
            <a:off x="1296000" y="1548000"/>
            <a:ext cx="15736800" cy="830997"/>
          </a:xfrm>
          <a:prstGeom prst="rect">
            <a:avLst/>
          </a:prstGeom>
          <a:noFill/>
        </p:spPr>
        <p:txBody>
          <a:bodyPr wrap="square">
            <a:sp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1. Mejorar la comunicación intraorganizacional </a:t>
            </a:r>
          </a:p>
        </p:txBody>
      </p:sp>
      <p:sp>
        <p:nvSpPr>
          <p:cNvPr id="3" name="CuadroTexto 2">
            <a:extLst>
              <a:ext uri="{FF2B5EF4-FFF2-40B4-BE49-F238E27FC236}">
                <a16:creationId xmlns:a16="http://schemas.microsoft.com/office/drawing/2014/main" id="{44804669-476E-3151-A878-BEE93FC97C6B}"/>
              </a:ext>
            </a:extLst>
          </p:cNvPr>
          <p:cNvSpPr txBox="1"/>
          <p:nvPr/>
        </p:nvSpPr>
        <p:spPr>
          <a:xfrm>
            <a:off x="1295400" y="2304000"/>
            <a:ext cx="10210800"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dirty="0"/>
              <a:t>1.3 </a:t>
            </a:r>
            <a:r>
              <a:rPr dirty="0" err="1"/>
              <a:t>Cultura</a:t>
            </a:r>
            <a:r>
              <a:rPr dirty="0"/>
              <a:t> </a:t>
            </a:r>
            <a:r>
              <a:rPr lang="es-ES" dirty="0"/>
              <a:t>del </a:t>
            </a:r>
            <a:r>
              <a:rPr lang="es-ES" dirty="0" err="1"/>
              <a:t>feedback</a:t>
            </a:r>
            <a:endParaRPr dirty="0"/>
          </a:p>
        </p:txBody>
      </p:sp>
    </p:spTree>
    <p:extLst>
      <p:ext uri="{BB962C8B-B14F-4D97-AF65-F5344CB8AC3E}">
        <p14:creationId xmlns:p14="http://schemas.microsoft.com/office/powerpoint/2010/main" val="142528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250"/>
                                        <p:tgtEl>
                                          <p:spTgt spid="27"/>
                                        </p:tgtEl>
                                      </p:cBhvr>
                                    </p:animEffect>
                                    <p:anim calcmode="lin" valueType="num">
                                      <p:cBhvr>
                                        <p:cTn id="12" dur="250" fill="hold"/>
                                        <p:tgtEl>
                                          <p:spTgt spid="27"/>
                                        </p:tgtEl>
                                        <p:attrNameLst>
                                          <p:attrName>ppt_x</p:attrName>
                                        </p:attrNameLst>
                                      </p:cBhvr>
                                      <p:tavLst>
                                        <p:tav tm="0">
                                          <p:val>
                                            <p:strVal val="#ppt_x"/>
                                          </p:val>
                                        </p:tav>
                                        <p:tav tm="100000">
                                          <p:val>
                                            <p:strVal val="#ppt_x"/>
                                          </p:val>
                                        </p:tav>
                                      </p:tavLst>
                                    </p:anim>
                                    <p:anim calcmode="lin" valueType="num">
                                      <p:cBhvr>
                                        <p:cTn id="13" dur="25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checkerboard(across)">
                                      <p:cBhvr>
                                        <p:cTn id="18" dur="500"/>
                                        <p:tgtEl>
                                          <p:spTgt spid="17"/>
                                        </p:tgtEl>
                                      </p:cBhvr>
                                    </p:animEffect>
                                  </p:childTnLst>
                                </p:cTn>
                              </p:par>
                            </p:childTnLst>
                          </p:cTn>
                        </p:par>
                        <p:par>
                          <p:cTn id="19" fill="hold">
                            <p:stCondLst>
                              <p:cond delay="500"/>
                            </p:stCondLst>
                            <p:childTnLst>
                              <p:par>
                                <p:cTn id="20" presetID="47" presetClass="entr" presetSubtype="0"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250"/>
                                        <p:tgtEl>
                                          <p:spTgt spid="30"/>
                                        </p:tgtEl>
                                      </p:cBhvr>
                                    </p:animEffect>
                                    <p:anim calcmode="lin" valueType="num">
                                      <p:cBhvr>
                                        <p:cTn id="23" dur="250" fill="hold"/>
                                        <p:tgtEl>
                                          <p:spTgt spid="30"/>
                                        </p:tgtEl>
                                        <p:attrNameLst>
                                          <p:attrName>ppt_x</p:attrName>
                                        </p:attrNameLst>
                                      </p:cBhvr>
                                      <p:tavLst>
                                        <p:tav tm="0">
                                          <p:val>
                                            <p:strVal val="#ppt_x"/>
                                          </p:val>
                                        </p:tav>
                                        <p:tav tm="100000">
                                          <p:val>
                                            <p:strVal val="#ppt_x"/>
                                          </p:val>
                                        </p:tav>
                                      </p:tavLst>
                                    </p:anim>
                                    <p:anim calcmode="lin" valueType="num">
                                      <p:cBhvr>
                                        <p:cTn id="24" dur="25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checkerboard(across)">
                                      <p:cBhvr>
                                        <p:cTn id="29" dur="500"/>
                                        <p:tgtEl>
                                          <p:spTgt spid="22"/>
                                        </p:tgtEl>
                                      </p:cBhvr>
                                    </p:animEffect>
                                  </p:childTnLst>
                                </p:cTn>
                              </p:par>
                            </p:childTnLst>
                          </p:cTn>
                        </p:par>
                        <p:par>
                          <p:cTn id="30" fill="hold">
                            <p:stCondLst>
                              <p:cond delay="500"/>
                            </p:stCondLst>
                            <p:childTnLst>
                              <p:par>
                                <p:cTn id="31" presetID="47" presetClass="entr" presetSubtype="0" fill="hold" grpId="0" nodeType="after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250"/>
                                        <p:tgtEl>
                                          <p:spTgt spid="31"/>
                                        </p:tgtEl>
                                      </p:cBhvr>
                                    </p:animEffect>
                                    <p:anim calcmode="lin" valueType="num">
                                      <p:cBhvr>
                                        <p:cTn id="34" dur="250" fill="hold"/>
                                        <p:tgtEl>
                                          <p:spTgt spid="31"/>
                                        </p:tgtEl>
                                        <p:attrNameLst>
                                          <p:attrName>ppt_x</p:attrName>
                                        </p:attrNameLst>
                                      </p:cBhvr>
                                      <p:tavLst>
                                        <p:tav tm="0">
                                          <p:val>
                                            <p:strVal val="#ppt_x"/>
                                          </p:val>
                                        </p:tav>
                                        <p:tav tm="100000">
                                          <p:val>
                                            <p:strVal val="#ppt_x"/>
                                          </p:val>
                                        </p:tav>
                                      </p:tavLst>
                                    </p:anim>
                                    <p:anim calcmode="lin" valueType="num">
                                      <p:cBhvr>
                                        <p:cTn id="35" dur="25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checkerboard(across)">
                                      <p:cBhvr>
                                        <p:cTn id="40" dur="500"/>
                                        <p:tgtEl>
                                          <p:spTgt spid="23"/>
                                        </p:tgtEl>
                                      </p:cBhvr>
                                    </p:animEffect>
                                  </p:childTnLst>
                                </p:cTn>
                              </p:par>
                            </p:childTnLst>
                          </p:cTn>
                        </p:par>
                        <p:par>
                          <p:cTn id="41" fill="hold">
                            <p:stCondLst>
                              <p:cond delay="500"/>
                            </p:stCondLst>
                            <p:childTnLst>
                              <p:par>
                                <p:cTn id="42" presetID="47" presetClass="entr" presetSubtype="0" fill="hold" grpId="0" nodeType="after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250"/>
                                        <p:tgtEl>
                                          <p:spTgt spid="32"/>
                                        </p:tgtEl>
                                      </p:cBhvr>
                                    </p:animEffect>
                                    <p:anim calcmode="lin" valueType="num">
                                      <p:cBhvr>
                                        <p:cTn id="45" dur="250" fill="hold"/>
                                        <p:tgtEl>
                                          <p:spTgt spid="32"/>
                                        </p:tgtEl>
                                        <p:attrNameLst>
                                          <p:attrName>ppt_x</p:attrName>
                                        </p:attrNameLst>
                                      </p:cBhvr>
                                      <p:tavLst>
                                        <p:tav tm="0">
                                          <p:val>
                                            <p:strVal val="#ppt_x"/>
                                          </p:val>
                                        </p:tav>
                                        <p:tav tm="100000">
                                          <p:val>
                                            <p:strVal val="#ppt_x"/>
                                          </p:val>
                                        </p:tav>
                                      </p:tavLst>
                                    </p:anim>
                                    <p:anim calcmode="lin" valueType="num">
                                      <p:cBhvr>
                                        <p:cTn id="46" dur="25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checkerboard(across)">
                                      <p:cBhvr>
                                        <p:cTn id="51" dur="500"/>
                                        <p:tgtEl>
                                          <p:spTgt spid="24"/>
                                        </p:tgtEl>
                                      </p:cBhvr>
                                    </p:animEffect>
                                  </p:childTnLst>
                                </p:cTn>
                              </p:par>
                            </p:childTnLst>
                          </p:cTn>
                        </p:par>
                        <p:par>
                          <p:cTn id="52" fill="hold">
                            <p:stCondLst>
                              <p:cond delay="500"/>
                            </p:stCondLst>
                            <p:childTnLst>
                              <p:par>
                                <p:cTn id="53" presetID="47" presetClass="entr" presetSubtype="0" fill="hold" grpId="0"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250"/>
                                        <p:tgtEl>
                                          <p:spTgt spid="33"/>
                                        </p:tgtEl>
                                      </p:cBhvr>
                                    </p:animEffect>
                                    <p:anim calcmode="lin" valueType="num">
                                      <p:cBhvr>
                                        <p:cTn id="56" dur="250" fill="hold"/>
                                        <p:tgtEl>
                                          <p:spTgt spid="33"/>
                                        </p:tgtEl>
                                        <p:attrNameLst>
                                          <p:attrName>ppt_x</p:attrName>
                                        </p:attrNameLst>
                                      </p:cBhvr>
                                      <p:tavLst>
                                        <p:tav tm="0">
                                          <p:val>
                                            <p:strVal val="#ppt_x"/>
                                          </p:val>
                                        </p:tav>
                                        <p:tav tm="100000">
                                          <p:val>
                                            <p:strVal val="#ppt_x"/>
                                          </p:val>
                                        </p:tav>
                                      </p:tavLst>
                                    </p:anim>
                                    <p:anim calcmode="lin" valueType="num">
                                      <p:cBhvr>
                                        <p:cTn id="57" dur="25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0" grpId="0" animBg="1"/>
      <p:bldP spid="31" grpId="0" animBg="1"/>
      <p:bldP spid="32" grpId="0" animBg="1"/>
      <p:bldP spid="33" grpId="0" animBg="1"/>
      <p:bldP spid="7" grpId="0" animBg="1"/>
      <p:bldP spid="17" grpId="0" animBg="1"/>
      <p:bldP spid="22" grpId="0" animBg="1"/>
      <p:bldP spid="23" grpId="0" animBg="1"/>
      <p:bldP spid="2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0FA593D0-0C8F-F53A-9EF4-CE1ABD343793}"/>
              </a:ext>
            </a:extLst>
          </p:cNvPr>
          <p:cNvSpPr txBox="1"/>
          <p:nvPr/>
        </p:nvSpPr>
        <p:spPr>
          <a:xfrm>
            <a:off x="1295400" y="8928000"/>
            <a:ext cx="1676400" cy="276999"/>
          </a:xfrm>
          <a:prstGeom prst="rect">
            <a:avLst/>
          </a:prstGeom>
          <a:noFill/>
        </p:spPr>
        <p:txBody>
          <a:bodyPr wrap="square">
            <a:sp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rPr dirty="0"/>
              <a:t>Fuente n.º: 19</a:t>
            </a:r>
          </a:p>
        </p:txBody>
      </p:sp>
      <p:sp>
        <p:nvSpPr>
          <p:cNvPr id="4" name="Textfeld 3">
            <a:extLst>
              <a:ext uri="{FF2B5EF4-FFF2-40B4-BE49-F238E27FC236}">
                <a16:creationId xmlns:a16="http://schemas.microsoft.com/office/drawing/2014/main" id="{94EDE3E6-47FF-2C93-C2D0-3497C8ACE0A4}"/>
              </a:ext>
            </a:extLst>
          </p:cNvPr>
          <p:cNvSpPr txBox="1"/>
          <p:nvPr/>
        </p:nvSpPr>
        <p:spPr>
          <a:xfrm>
            <a:off x="1296000" y="3384000"/>
            <a:ext cx="8152800" cy="461665"/>
          </a:xfrm>
          <a:prstGeom prst="rect">
            <a:avLst/>
          </a:prstGeom>
          <a:noFill/>
        </p:spPr>
        <p:txBody>
          <a:bodyPr wrap="square">
            <a:spAutoFit/>
          </a:bodyPr>
          <a:lstStyle/>
          <a:p>
            <a:pPr>
              <a:defRPr sz="2400" b="1">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a:t>Las </a:t>
            </a:r>
            <a:r>
              <a:rPr lang="es-ES" dirty="0"/>
              <a:t>"</a:t>
            </a:r>
            <a:r>
              <a:rPr dirty="0" err="1"/>
              <a:t>reglas</a:t>
            </a:r>
            <a:r>
              <a:rPr dirty="0"/>
              <a:t> de </a:t>
            </a:r>
            <a:r>
              <a:rPr dirty="0" err="1"/>
              <a:t>oro</a:t>
            </a:r>
            <a:r>
              <a:rPr lang="es-ES" dirty="0"/>
              <a:t>"</a:t>
            </a:r>
            <a:r>
              <a:rPr dirty="0"/>
              <a:t> para </a:t>
            </a:r>
            <a:r>
              <a:rPr lang="es-ES" dirty="0"/>
              <a:t>el </a:t>
            </a:r>
            <a:r>
              <a:rPr lang="es-ES" i="1" dirty="0" err="1"/>
              <a:t>feedback</a:t>
            </a:r>
            <a:r>
              <a:rPr dirty="0"/>
              <a:t> — una </a:t>
            </a:r>
            <a:r>
              <a:rPr lang="es-ES" i="1" dirty="0" err="1"/>
              <a:t>checklist</a:t>
            </a:r>
            <a:endParaRPr sz="2400" b="1" i="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 name="Textfeld 1">
            <a:extLst>
              <a:ext uri="{FF2B5EF4-FFF2-40B4-BE49-F238E27FC236}">
                <a16:creationId xmlns:a16="http://schemas.microsoft.com/office/drawing/2014/main" id="{04859A7C-CCD7-3DF0-9442-CD0AE9365E79}"/>
              </a:ext>
            </a:extLst>
          </p:cNvPr>
          <p:cNvSpPr txBox="1"/>
          <p:nvPr/>
        </p:nvSpPr>
        <p:spPr>
          <a:xfrm>
            <a:off x="1296000" y="4104000"/>
            <a:ext cx="15840000" cy="4500000"/>
          </a:xfrm>
          <a:prstGeom prst="flowChartProcess">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marR="0" lvl="0">
              <a:spcBef>
                <a:spcPts val="0"/>
              </a:spcBef>
              <a:spcAft>
                <a:spcPts val="0"/>
              </a:spcAft>
              <a:buClr>
                <a:schemeClr val="dk1"/>
              </a:buClr>
              <a:buSzPts val="2500"/>
            </a:pPr>
            <a:endParaRPr sz="600">
              <a:solidFill>
                <a:schemeClr val="dk1"/>
              </a:solidFill>
              <a:latin typeface="Helvetica Neue" panose="020B0604020202020204" charset="0"/>
              <a:ea typeface="Microsoft Sans Serif" panose="020B0604020202020204" pitchFamily="34" charset="0"/>
              <a:cs typeface="Microsoft Sans Serif" panose="020B0604020202020204" pitchFamily="34" charset="0"/>
            </a:endParaRPr>
          </a:p>
        </p:txBody>
      </p:sp>
      <p:graphicFrame>
        <p:nvGraphicFramePr>
          <p:cNvPr id="3" name="Tabelle 2">
            <a:extLst>
              <a:ext uri="{FF2B5EF4-FFF2-40B4-BE49-F238E27FC236}">
                <a16:creationId xmlns:a16="http://schemas.microsoft.com/office/drawing/2014/main" id="{7A44C606-AA00-A4EF-9230-40EA6830C0A3}"/>
              </a:ext>
            </a:extLst>
          </p:cNvPr>
          <p:cNvGraphicFramePr>
            <a:graphicFrameLocks noGrp="1"/>
          </p:cNvGraphicFramePr>
          <p:nvPr>
            <p:extLst>
              <p:ext uri="{D42A27DB-BD31-4B8C-83A1-F6EECF244321}">
                <p14:modId xmlns:p14="http://schemas.microsoft.com/office/powerpoint/2010/main" val="2968752079"/>
              </p:ext>
            </p:extLst>
          </p:nvPr>
        </p:nvGraphicFramePr>
        <p:xfrm>
          <a:off x="1316182" y="4110036"/>
          <a:ext cx="7740000" cy="4476960"/>
        </p:xfrm>
        <a:graphic>
          <a:graphicData uri="http://schemas.openxmlformats.org/drawingml/2006/table">
            <a:tbl>
              <a:tblPr firstRow="1" bandRow="1">
                <a:tableStyleId>{5940675A-B579-460E-94D1-54222C63F5DA}</a:tableStyleId>
              </a:tblPr>
              <a:tblGrid>
                <a:gridCol w="7344000">
                  <a:extLst>
                    <a:ext uri="{9D8B030D-6E8A-4147-A177-3AD203B41FA5}">
                      <a16:colId xmlns:a16="http://schemas.microsoft.com/office/drawing/2014/main" val="2999859746"/>
                    </a:ext>
                  </a:extLst>
                </a:gridCol>
                <a:gridCol w="396000">
                  <a:extLst>
                    <a:ext uri="{9D8B030D-6E8A-4147-A177-3AD203B41FA5}">
                      <a16:colId xmlns:a16="http://schemas.microsoft.com/office/drawing/2014/main" val="1624694228"/>
                    </a:ext>
                  </a:extLst>
                </a:gridCol>
              </a:tblGrid>
              <a:tr h="648000">
                <a:tc>
                  <a:txBody>
                    <a:bodyPr/>
                    <a:lstStyle/>
                    <a:p>
                      <a:pPr marL="0" marR="0" lvl="0" indent="0" algn="l" rtl="0">
                        <a:spcBef>
                          <a:spcPts val="0"/>
                        </a:spcBef>
                        <a:spcAft>
                          <a:spcPts val="0"/>
                        </a:spcAft>
                        <a:buClr>
                          <a:schemeClr val="dk1"/>
                        </a:buClr>
                        <a:buSzPts val="2500"/>
                        <a:buFont typeface="Wingdings" panose="05000000000000000000" pitchFamily="2" charset="2"/>
                        <a:buNone/>
                        <a:defRPr sz="2200">
                          <a:solidFill>
                            <a:schemeClr val="bg1"/>
                          </a:solidFill>
                          <a:latin typeface="Helvetica Neue" panose="020B0604020202020204" charset="0"/>
                          <a:ea typeface="Calibri"/>
                          <a:cs typeface="Calibri"/>
                          <a:sym typeface="Calibri"/>
                        </a:defRPr>
                      </a:pPr>
                      <a:r>
                        <a:rPr sz="2000" dirty="0"/>
                        <a:t>Dar </a:t>
                      </a:r>
                      <a:r>
                        <a:rPr lang="es-ES" sz="2000" dirty="0" err="1"/>
                        <a:t>feedback</a:t>
                      </a:r>
                      <a:r>
                        <a:rPr sz="2000" dirty="0"/>
                        <a:t> </a:t>
                      </a:r>
                      <a:r>
                        <a:rPr sz="2000" dirty="0" err="1"/>
                        <a:t>cuando</a:t>
                      </a:r>
                      <a:r>
                        <a:rPr sz="2000" dirty="0"/>
                        <a:t> </a:t>
                      </a:r>
                      <a:r>
                        <a:rPr sz="2000" dirty="0" err="1"/>
                        <a:t>el</a:t>
                      </a:r>
                      <a:r>
                        <a:rPr sz="2000" dirty="0"/>
                        <a:t> </a:t>
                      </a:r>
                      <a:r>
                        <a:rPr sz="2000" dirty="0" err="1"/>
                        <a:t>otro</a:t>
                      </a:r>
                      <a:r>
                        <a:rPr sz="2000" dirty="0"/>
                        <a:t> </a:t>
                      </a:r>
                      <a:r>
                        <a:rPr sz="2000" dirty="0" err="1"/>
                        <a:t>puede</a:t>
                      </a:r>
                      <a:r>
                        <a:rPr sz="2000" dirty="0"/>
                        <a:t> </a:t>
                      </a:r>
                      <a:r>
                        <a:rPr sz="2000" dirty="0" err="1"/>
                        <a:t>escucharlo</a:t>
                      </a:r>
                      <a:r>
                        <a:rPr sz="2000" dirty="0"/>
                        <a:t>. </a:t>
                      </a:r>
                      <a:endParaRPr sz="2000" dirty="0">
                        <a:solidFill>
                          <a:schemeClr val="bg1"/>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defRPr sz="3200">
                          <a:solidFill>
                            <a:srgbClr val="AED633"/>
                          </a:solidFill>
                          <a:latin typeface="Helvetica Neue" panose="020B0604020202020204" charset="0"/>
                          <a:sym typeface="Wingdings" panose="05000000000000000000" pitchFamily="2" charset="2"/>
                        </a:defRPr>
                      </a:pPr>
                      <a:r>
                        <a:t></a:t>
                      </a:r>
                      <a:endParaRPr sz="320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950069"/>
                  </a:ext>
                </a:extLst>
              </a:tr>
              <a:tr h="562500">
                <a:tc>
                  <a:txBody>
                    <a:bodyPr/>
                    <a:lstStyle/>
                    <a:p>
                      <a:pPr marL="0" marR="0" lvl="0" indent="0" algn="l" rtl="0">
                        <a:spcBef>
                          <a:spcPts val="0"/>
                        </a:spcBef>
                        <a:spcAft>
                          <a:spcPts val="0"/>
                        </a:spcAft>
                        <a:buClr>
                          <a:schemeClr val="dk1"/>
                        </a:buClr>
                        <a:buSzPts val="2500"/>
                        <a:buFont typeface="Wingdings" panose="05000000000000000000" pitchFamily="2" charset="2"/>
                        <a:buNone/>
                        <a:defRPr sz="2200">
                          <a:solidFill>
                            <a:schemeClr val="bg1"/>
                          </a:solidFill>
                          <a:latin typeface="Helvetica Neue" panose="020B0604020202020204" charset="0"/>
                          <a:ea typeface="Calibri"/>
                          <a:cs typeface="Calibri"/>
                          <a:sym typeface="Calibri"/>
                        </a:defRPr>
                      </a:pPr>
                      <a:r>
                        <a:rPr lang="es-ES" sz="2000" dirty="0"/>
                        <a:t>T</a:t>
                      </a:r>
                      <a:r>
                        <a:rPr sz="2000" dirty="0"/>
                        <a:t>us </a:t>
                      </a:r>
                      <a:r>
                        <a:rPr sz="2000" dirty="0" err="1"/>
                        <a:t>comentarios</a:t>
                      </a:r>
                      <a:r>
                        <a:rPr sz="2000" dirty="0"/>
                        <a:t> </a:t>
                      </a:r>
                      <a:r>
                        <a:rPr sz="2000" dirty="0" err="1"/>
                        <a:t>deben</a:t>
                      </a:r>
                      <a:r>
                        <a:rPr sz="2000" dirty="0"/>
                        <a:t> ser lo </a:t>
                      </a:r>
                      <a:r>
                        <a:rPr sz="2000" dirty="0" err="1"/>
                        <a:t>más</a:t>
                      </a:r>
                      <a:r>
                        <a:rPr sz="2000" dirty="0"/>
                        <a:t> </a:t>
                      </a:r>
                      <a:r>
                        <a:rPr sz="2000" dirty="0" err="1"/>
                        <a:t>detallados</a:t>
                      </a:r>
                      <a:r>
                        <a:rPr sz="2000" dirty="0"/>
                        <a:t> y </a:t>
                      </a:r>
                      <a:r>
                        <a:rPr sz="2000" dirty="0" err="1"/>
                        <a:t>específicos</a:t>
                      </a:r>
                      <a:r>
                        <a:rPr sz="2000" dirty="0"/>
                        <a:t> </a:t>
                      </a:r>
                      <a:r>
                        <a:rPr sz="2000" dirty="0" err="1"/>
                        <a:t>posible</a:t>
                      </a:r>
                      <a:r>
                        <a:rPr sz="2000" dirty="0"/>
                        <a:t>.</a:t>
                      </a:r>
                      <a:endParaRPr sz="2000" dirty="0">
                        <a:solidFill>
                          <a:schemeClr val="bg1"/>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3200">
                          <a:solidFill>
                            <a:srgbClr val="AED633"/>
                          </a:solidFill>
                          <a:latin typeface="Helvetica Neue" panose="020B0604020202020204" charset="0"/>
                          <a:sym typeface="Wingdings" panose="05000000000000000000" pitchFamily="2" charset="2"/>
                        </a:defRPr>
                      </a:pPr>
                      <a:r>
                        <a:t></a:t>
                      </a:r>
                      <a:endParaRPr sz="320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0428396"/>
                  </a:ext>
                </a:extLst>
              </a:tr>
              <a:tr h="562500">
                <a:tc>
                  <a:txBody>
                    <a:bodyPr/>
                    <a:lstStyle/>
                    <a:p>
                      <a:pPr marL="0" marR="0" lvl="0" indent="0" algn="l" rtl="0">
                        <a:spcBef>
                          <a:spcPts val="0"/>
                        </a:spcBef>
                        <a:spcAft>
                          <a:spcPts val="0"/>
                        </a:spcAft>
                        <a:buClr>
                          <a:schemeClr val="dk1"/>
                        </a:buClr>
                        <a:buSzPts val="2500"/>
                        <a:buFont typeface="Wingdings" panose="05000000000000000000" pitchFamily="2" charset="2"/>
                        <a:buNone/>
                        <a:defRPr sz="2200">
                          <a:solidFill>
                            <a:schemeClr val="bg1"/>
                          </a:solidFill>
                          <a:latin typeface="Helvetica Neue" panose="020B0604020202020204" charset="0"/>
                          <a:ea typeface="Calibri"/>
                          <a:cs typeface="Calibri"/>
                          <a:sym typeface="Calibri"/>
                        </a:defRPr>
                      </a:pPr>
                      <a:r>
                        <a:rPr sz="2000" dirty="0" err="1"/>
                        <a:t>Comparte</a:t>
                      </a:r>
                      <a:r>
                        <a:rPr sz="2000" dirty="0"/>
                        <a:t> </a:t>
                      </a:r>
                      <a:r>
                        <a:rPr sz="2000" dirty="0" err="1"/>
                        <a:t>tus</a:t>
                      </a:r>
                      <a:r>
                        <a:rPr sz="2000" dirty="0"/>
                        <a:t> </a:t>
                      </a:r>
                      <a:r>
                        <a:rPr sz="2000" dirty="0" err="1"/>
                        <a:t>percepciones</a:t>
                      </a:r>
                      <a:r>
                        <a:rPr sz="2000" dirty="0"/>
                        <a:t> </a:t>
                      </a:r>
                      <a:r>
                        <a:rPr sz="2000" dirty="0" err="1"/>
                        <a:t>como</a:t>
                      </a:r>
                      <a:r>
                        <a:rPr sz="2000" dirty="0"/>
                        <a:t> </a:t>
                      </a:r>
                      <a:r>
                        <a:rPr sz="2000" dirty="0" err="1"/>
                        <a:t>percepciones</a:t>
                      </a:r>
                      <a:r>
                        <a:rPr sz="2000" dirty="0"/>
                        <a:t>, </a:t>
                      </a:r>
                      <a:r>
                        <a:rPr sz="2000" dirty="0" err="1"/>
                        <a:t>tus</a:t>
                      </a:r>
                      <a:r>
                        <a:rPr sz="2000" dirty="0"/>
                        <a:t> </a:t>
                      </a:r>
                      <a:r>
                        <a:rPr sz="2000" dirty="0" err="1"/>
                        <a:t>suposiciones</a:t>
                      </a:r>
                      <a:r>
                        <a:rPr sz="2000" dirty="0"/>
                        <a:t> </a:t>
                      </a:r>
                      <a:r>
                        <a:rPr sz="2000" dirty="0" err="1"/>
                        <a:t>como</a:t>
                      </a:r>
                      <a:r>
                        <a:rPr sz="2000" dirty="0"/>
                        <a:t> </a:t>
                      </a:r>
                      <a:r>
                        <a:rPr sz="2000" dirty="0" err="1"/>
                        <a:t>suposiciones</a:t>
                      </a:r>
                      <a:r>
                        <a:rPr sz="2000" dirty="0"/>
                        <a:t>, y </a:t>
                      </a:r>
                      <a:r>
                        <a:rPr sz="2000" dirty="0" err="1"/>
                        <a:t>tus</a:t>
                      </a:r>
                      <a:r>
                        <a:rPr sz="2000" dirty="0"/>
                        <a:t> </a:t>
                      </a:r>
                      <a:r>
                        <a:rPr sz="2000" dirty="0" err="1"/>
                        <a:t>sentimientos</a:t>
                      </a:r>
                      <a:r>
                        <a:rPr sz="2000" dirty="0"/>
                        <a:t> </a:t>
                      </a:r>
                      <a:r>
                        <a:rPr sz="2000" dirty="0" err="1"/>
                        <a:t>como</a:t>
                      </a:r>
                      <a:r>
                        <a:rPr sz="2000" dirty="0"/>
                        <a:t> </a:t>
                      </a:r>
                      <a:r>
                        <a:rPr sz="2000" dirty="0" err="1"/>
                        <a:t>sentimientos</a:t>
                      </a:r>
                      <a:r>
                        <a:rPr sz="2000" dirty="0"/>
                        <a:t>.</a:t>
                      </a:r>
                      <a:endParaRPr sz="20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3200">
                          <a:solidFill>
                            <a:srgbClr val="AED633"/>
                          </a:solidFill>
                          <a:latin typeface="Helvetica Neue" panose="020B0604020202020204" charset="0"/>
                          <a:sym typeface="Wingdings" panose="05000000000000000000" pitchFamily="2" charset="2"/>
                        </a:defRPr>
                      </a:pPr>
                      <a:r>
                        <a:t></a:t>
                      </a:r>
                      <a:endParaRPr sz="320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669649"/>
                  </a:ext>
                </a:extLst>
              </a:tr>
              <a:tr h="562500">
                <a:tc>
                  <a:txBody>
                    <a:bodyPr/>
                    <a:lstStyle/>
                    <a:p>
                      <a:pPr marL="0" marR="0" lvl="0" indent="0" algn="l" rtl="0">
                        <a:spcBef>
                          <a:spcPts val="0"/>
                        </a:spcBef>
                        <a:spcAft>
                          <a:spcPts val="0"/>
                        </a:spcAft>
                        <a:buClr>
                          <a:schemeClr val="dk1"/>
                        </a:buClr>
                        <a:buSzPts val="2500"/>
                        <a:buFont typeface="Wingdings" panose="05000000000000000000" pitchFamily="2" charset="2"/>
                        <a:buNone/>
                        <a:defRPr sz="2200">
                          <a:solidFill>
                            <a:schemeClr val="bg1"/>
                          </a:solidFill>
                          <a:latin typeface="Helvetica Neue" panose="020B0604020202020204" charset="0"/>
                          <a:ea typeface="Calibri"/>
                          <a:cs typeface="Calibri"/>
                          <a:sym typeface="Calibri"/>
                        </a:defRPr>
                      </a:pPr>
                      <a:r>
                        <a:rPr lang="es-ES" sz="2000" dirty="0"/>
                        <a:t>T</a:t>
                      </a:r>
                      <a:r>
                        <a:rPr sz="2000" dirty="0"/>
                        <a:t>us </a:t>
                      </a:r>
                      <a:r>
                        <a:rPr sz="2000" dirty="0" err="1"/>
                        <a:t>comentarios</a:t>
                      </a:r>
                      <a:r>
                        <a:rPr sz="2000" dirty="0"/>
                        <a:t> no </a:t>
                      </a:r>
                      <a:r>
                        <a:rPr sz="2000" dirty="0" err="1"/>
                        <a:t>deben</a:t>
                      </a:r>
                      <a:r>
                        <a:rPr sz="2000" dirty="0"/>
                        <a:t> </a:t>
                      </a:r>
                      <a:r>
                        <a:rPr sz="2000" dirty="0" err="1"/>
                        <a:t>analizar</a:t>
                      </a:r>
                      <a:r>
                        <a:rPr sz="2000" dirty="0"/>
                        <a:t> a la </a:t>
                      </a:r>
                      <a:r>
                        <a:rPr sz="2000" dirty="0" err="1"/>
                        <a:t>otra</a:t>
                      </a:r>
                      <a:r>
                        <a:rPr sz="2000" dirty="0"/>
                        <a:t> persona.</a:t>
                      </a:r>
                      <a:endParaRPr sz="2000" dirty="0">
                        <a:solidFill>
                          <a:schemeClr val="bg1"/>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3200">
                          <a:solidFill>
                            <a:srgbClr val="AED633"/>
                          </a:solidFill>
                          <a:latin typeface="Helvetica Neue" panose="020B0604020202020204" charset="0"/>
                          <a:sym typeface="Wingdings" panose="05000000000000000000" pitchFamily="2" charset="2"/>
                        </a:defRPr>
                      </a:pPr>
                      <a:r>
                        <a:t></a:t>
                      </a:r>
                      <a:endParaRPr sz="320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6128810"/>
                  </a:ext>
                </a:extLst>
              </a:tr>
              <a:tr h="562500">
                <a:tc>
                  <a:txBody>
                    <a:bodyPr/>
                    <a:lstStyle/>
                    <a:p>
                      <a:pPr marL="0" marR="0" lvl="0" indent="0" algn="l" rtl="0">
                        <a:spcBef>
                          <a:spcPts val="0"/>
                        </a:spcBef>
                        <a:spcAft>
                          <a:spcPts val="0"/>
                        </a:spcAft>
                        <a:buClr>
                          <a:schemeClr val="dk1"/>
                        </a:buClr>
                        <a:buSzPts val="2500"/>
                        <a:buFont typeface="Wingdings" panose="05000000000000000000" pitchFamily="2" charset="2"/>
                        <a:buNone/>
                        <a:defRPr sz="2200">
                          <a:solidFill>
                            <a:schemeClr val="bg1"/>
                          </a:solidFill>
                          <a:latin typeface="Helvetica Neue" panose="020B0604020202020204" charset="0"/>
                          <a:ea typeface="Calibri"/>
                          <a:cs typeface="Calibri"/>
                          <a:sym typeface="Calibri"/>
                        </a:defRPr>
                      </a:pPr>
                      <a:r>
                        <a:rPr lang="es-ES" sz="2000" dirty="0"/>
                        <a:t>T</a:t>
                      </a:r>
                      <a:r>
                        <a:rPr sz="2000" dirty="0"/>
                        <a:t>us </a:t>
                      </a:r>
                      <a:r>
                        <a:rPr sz="2000" dirty="0" err="1"/>
                        <a:t>comentarios</a:t>
                      </a:r>
                      <a:r>
                        <a:rPr sz="2000" dirty="0"/>
                        <a:t> </a:t>
                      </a:r>
                      <a:r>
                        <a:rPr sz="2000" dirty="0" err="1"/>
                        <a:t>deben</a:t>
                      </a:r>
                      <a:r>
                        <a:rPr sz="2000" dirty="0"/>
                        <a:t> </a:t>
                      </a:r>
                      <a:r>
                        <a:rPr sz="2000" dirty="0" err="1"/>
                        <a:t>incluir</a:t>
                      </a:r>
                      <a:r>
                        <a:rPr sz="2000" dirty="0"/>
                        <a:t> </a:t>
                      </a:r>
                      <a:r>
                        <a:rPr sz="2000" dirty="0" err="1"/>
                        <a:t>sentimientos</a:t>
                      </a:r>
                      <a:r>
                        <a:rPr sz="2000" dirty="0"/>
                        <a:t> y </a:t>
                      </a:r>
                      <a:r>
                        <a:rPr sz="2000" dirty="0" err="1"/>
                        <a:t>percepciones</a:t>
                      </a:r>
                      <a:r>
                        <a:rPr sz="2000" dirty="0"/>
                        <a:t> </a:t>
                      </a:r>
                      <a:r>
                        <a:rPr sz="2000" dirty="0" err="1"/>
                        <a:t>positivas</a:t>
                      </a:r>
                      <a:r>
                        <a:rPr sz="2000" dirty="0"/>
                        <a:t>. </a:t>
                      </a:r>
                      <a:endParaRPr sz="20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3200">
                          <a:solidFill>
                            <a:srgbClr val="AED633"/>
                          </a:solidFill>
                          <a:latin typeface="Helvetica Neue" panose="020B0604020202020204" charset="0"/>
                          <a:sym typeface="Wingdings" panose="05000000000000000000" pitchFamily="2" charset="2"/>
                        </a:defRPr>
                      </a:pPr>
                      <a:r>
                        <a:t></a:t>
                      </a:r>
                      <a:endParaRPr sz="320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5494031"/>
                  </a:ext>
                </a:extLst>
              </a:tr>
              <a:tr h="562500">
                <a:tc>
                  <a:txBody>
                    <a:bodyPr/>
                    <a:lstStyle/>
                    <a:p>
                      <a:pPr marL="0" marR="0" lvl="0" indent="0" algn="l" rtl="0">
                        <a:spcBef>
                          <a:spcPts val="0"/>
                        </a:spcBef>
                        <a:spcAft>
                          <a:spcPts val="0"/>
                        </a:spcAft>
                        <a:buClr>
                          <a:schemeClr val="dk1"/>
                        </a:buClr>
                        <a:buSzPts val="2500"/>
                        <a:buFont typeface="Wingdings" panose="05000000000000000000" pitchFamily="2" charset="2"/>
                        <a:buNone/>
                        <a:defRPr sz="2200">
                          <a:solidFill>
                            <a:schemeClr val="bg1"/>
                          </a:solidFill>
                          <a:latin typeface="Helvetica Neue" panose="020B0604020202020204" charset="0"/>
                          <a:ea typeface="Calibri"/>
                          <a:cs typeface="Calibri"/>
                          <a:sym typeface="Calibri"/>
                        </a:defRPr>
                      </a:pPr>
                      <a:r>
                        <a:rPr lang="es-ES" sz="2000" dirty="0"/>
                        <a:t>T</a:t>
                      </a:r>
                      <a:r>
                        <a:rPr sz="2000" dirty="0"/>
                        <a:t>us </a:t>
                      </a:r>
                      <a:r>
                        <a:rPr sz="2000" dirty="0" err="1"/>
                        <a:t>comentarios</a:t>
                      </a:r>
                      <a:r>
                        <a:rPr sz="2000" dirty="0"/>
                        <a:t> </a:t>
                      </a:r>
                      <a:r>
                        <a:rPr sz="2000" dirty="0" err="1"/>
                        <a:t>deben</a:t>
                      </a:r>
                      <a:r>
                        <a:rPr sz="2000" dirty="0"/>
                        <a:t> ser </a:t>
                      </a:r>
                      <a:r>
                        <a:rPr sz="2000" dirty="0" err="1"/>
                        <a:t>reversibles</a:t>
                      </a:r>
                      <a:r>
                        <a:rPr sz="2000" dirty="0"/>
                        <a:t>.</a:t>
                      </a:r>
                      <a:endParaRPr sz="2000" dirty="0">
                        <a:solidFill>
                          <a:schemeClr val="bg1"/>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3200">
                          <a:solidFill>
                            <a:srgbClr val="AED633"/>
                          </a:solidFill>
                          <a:latin typeface="Helvetica Neue" panose="020B0604020202020204" charset="0"/>
                          <a:sym typeface="Wingdings" panose="05000000000000000000" pitchFamily="2" charset="2"/>
                        </a:defRPr>
                      </a:pPr>
                      <a:r>
                        <a:rPr dirty="0"/>
                        <a:t></a:t>
                      </a:r>
                      <a:endParaRPr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0444664"/>
                  </a:ext>
                </a:extLst>
              </a:tr>
            </a:tbl>
          </a:graphicData>
        </a:graphic>
      </p:graphicFrame>
      <p:graphicFrame>
        <p:nvGraphicFramePr>
          <p:cNvPr id="8" name="Tabelle 7">
            <a:extLst>
              <a:ext uri="{FF2B5EF4-FFF2-40B4-BE49-F238E27FC236}">
                <a16:creationId xmlns:a16="http://schemas.microsoft.com/office/drawing/2014/main" id="{6E575F25-65FD-205E-B33E-5AEAC835FF9B}"/>
              </a:ext>
            </a:extLst>
          </p:cNvPr>
          <p:cNvGraphicFramePr>
            <a:graphicFrameLocks noGrp="1"/>
          </p:cNvGraphicFramePr>
          <p:nvPr>
            <p:extLst>
              <p:ext uri="{D42A27DB-BD31-4B8C-83A1-F6EECF244321}">
                <p14:modId xmlns:p14="http://schemas.microsoft.com/office/powerpoint/2010/main" val="2804221965"/>
              </p:ext>
            </p:extLst>
          </p:nvPr>
        </p:nvGraphicFramePr>
        <p:xfrm>
          <a:off x="9144000" y="4248000"/>
          <a:ext cx="7884000" cy="4248300"/>
        </p:xfrm>
        <a:graphic>
          <a:graphicData uri="http://schemas.openxmlformats.org/drawingml/2006/table">
            <a:tbl>
              <a:tblPr firstRow="1" bandRow="1">
                <a:tableStyleId>{5940675A-B579-460E-94D1-54222C63F5DA}</a:tableStyleId>
              </a:tblPr>
              <a:tblGrid>
                <a:gridCol w="7480633">
                  <a:extLst>
                    <a:ext uri="{9D8B030D-6E8A-4147-A177-3AD203B41FA5}">
                      <a16:colId xmlns:a16="http://schemas.microsoft.com/office/drawing/2014/main" val="2999859746"/>
                    </a:ext>
                  </a:extLst>
                </a:gridCol>
                <a:gridCol w="403367">
                  <a:extLst>
                    <a:ext uri="{9D8B030D-6E8A-4147-A177-3AD203B41FA5}">
                      <a16:colId xmlns:a16="http://schemas.microsoft.com/office/drawing/2014/main" val="1624694228"/>
                    </a:ext>
                  </a:extLst>
                </a:gridCol>
              </a:tblGrid>
              <a:tr h="849660">
                <a:tc>
                  <a:txBody>
                    <a:bodyPr/>
                    <a:lstStyle/>
                    <a:p>
                      <a:pPr marL="0" marR="0" lvl="0" indent="0" algn="l" rtl="0">
                        <a:spcBef>
                          <a:spcPts val="0"/>
                        </a:spcBef>
                        <a:spcAft>
                          <a:spcPts val="0"/>
                        </a:spcAft>
                        <a:buClr>
                          <a:schemeClr val="dk1"/>
                        </a:buClr>
                        <a:buSzPts val="2500"/>
                        <a:buFont typeface="Wingdings" panose="05000000000000000000" pitchFamily="2" charset="2"/>
                        <a:buNone/>
                        <a:defRPr sz="2200">
                          <a:solidFill>
                            <a:schemeClr val="bg1"/>
                          </a:solidFill>
                          <a:latin typeface="Helvetica Neue" panose="020B0604020202020204" charset="0"/>
                          <a:ea typeface="Calibri"/>
                          <a:cs typeface="Calibri"/>
                          <a:sym typeface="Calibri"/>
                        </a:defRPr>
                      </a:pPr>
                      <a:r>
                        <a:rPr lang="es-ES" sz="2000" dirty="0"/>
                        <a:t>T</a:t>
                      </a:r>
                      <a:r>
                        <a:rPr sz="2000" dirty="0"/>
                        <a:t>us </a:t>
                      </a:r>
                      <a:r>
                        <a:rPr sz="2000" dirty="0" err="1"/>
                        <a:t>comentarios</a:t>
                      </a:r>
                      <a:r>
                        <a:rPr sz="2000" dirty="0"/>
                        <a:t> </a:t>
                      </a:r>
                      <a:r>
                        <a:rPr sz="2000" dirty="0" err="1"/>
                        <a:t>deben</a:t>
                      </a:r>
                      <a:r>
                        <a:rPr sz="2000" dirty="0"/>
                        <a:t> </a:t>
                      </a:r>
                      <a:r>
                        <a:rPr sz="2000" dirty="0" err="1"/>
                        <a:t>considerar</a:t>
                      </a:r>
                      <a:r>
                        <a:rPr sz="2000" dirty="0"/>
                        <a:t> la </a:t>
                      </a:r>
                      <a:r>
                        <a:rPr sz="2000" dirty="0" err="1"/>
                        <a:t>capacidad</a:t>
                      </a:r>
                      <a:r>
                        <a:rPr sz="2000" dirty="0"/>
                        <a:t> de </a:t>
                      </a:r>
                      <a:r>
                        <a:rPr lang="es-ES" sz="2000" dirty="0"/>
                        <a:t>entendimiento</a:t>
                      </a:r>
                      <a:r>
                        <a:rPr sz="2000" dirty="0"/>
                        <a:t> de la </a:t>
                      </a:r>
                      <a:r>
                        <a:rPr sz="2000" dirty="0" err="1"/>
                        <a:t>otra</a:t>
                      </a:r>
                      <a:r>
                        <a:rPr sz="2000" dirty="0"/>
                        <a:t> persona. </a:t>
                      </a:r>
                      <a:endParaRPr sz="20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3200">
                          <a:solidFill>
                            <a:srgbClr val="AED633"/>
                          </a:solidFill>
                          <a:latin typeface="Helvetica Neue" panose="020B0604020202020204" charset="0"/>
                          <a:sym typeface="Wingdings" panose="05000000000000000000" pitchFamily="2" charset="2"/>
                        </a:defRPr>
                      </a:pPr>
                      <a:r>
                        <a:t></a:t>
                      </a:r>
                      <a:endParaRPr sz="320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0077336"/>
                  </a:ext>
                </a:extLst>
              </a:tr>
              <a:tr h="849660">
                <a:tc>
                  <a:txBody>
                    <a:bodyPr/>
                    <a:lstStyle/>
                    <a:p>
                      <a:pPr marL="0" marR="0" lvl="0" indent="0" algn="l" rtl="0">
                        <a:spcBef>
                          <a:spcPts val="0"/>
                        </a:spcBef>
                        <a:spcAft>
                          <a:spcPts val="0"/>
                        </a:spcAft>
                        <a:buClr>
                          <a:schemeClr val="dk1"/>
                        </a:buClr>
                        <a:buSzPts val="2500"/>
                        <a:buFont typeface="Wingdings" panose="05000000000000000000" pitchFamily="2" charset="2"/>
                        <a:buNone/>
                        <a:defRPr sz="2200">
                          <a:solidFill>
                            <a:schemeClr val="bg1"/>
                          </a:solidFill>
                          <a:latin typeface="Helvetica Neue" panose="020B0604020202020204" charset="0"/>
                          <a:ea typeface="Calibri"/>
                          <a:cs typeface="Calibri"/>
                          <a:sym typeface="Calibri"/>
                        </a:defRPr>
                      </a:pPr>
                      <a:r>
                        <a:rPr lang="es-ES" sz="2000" dirty="0"/>
                        <a:t>T</a:t>
                      </a:r>
                      <a:r>
                        <a:rPr sz="2000" dirty="0"/>
                        <a:t>us </a:t>
                      </a:r>
                      <a:r>
                        <a:rPr sz="2000" dirty="0" err="1"/>
                        <a:t>comentarios</a:t>
                      </a:r>
                      <a:r>
                        <a:rPr sz="2000" dirty="0"/>
                        <a:t> </a:t>
                      </a:r>
                      <a:r>
                        <a:rPr sz="2000" dirty="0" err="1"/>
                        <a:t>deben</a:t>
                      </a:r>
                      <a:r>
                        <a:rPr sz="2000" dirty="0"/>
                        <a:t> </a:t>
                      </a:r>
                      <a:r>
                        <a:rPr sz="2000" dirty="0" err="1"/>
                        <a:t>referirse</a:t>
                      </a:r>
                      <a:r>
                        <a:rPr sz="2000" dirty="0"/>
                        <a:t> a un </a:t>
                      </a:r>
                      <a:r>
                        <a:rPr sz="2000" dirty="0" err="1"/>
                        <a:t>comportamiento</a:t>
                      </a:r>
                      <a:r>
                        <a:rPr sz="2000" dirty="0"/>
                        <a:t> </a:t>
                      </a:r>
                      <a:r>
                        <a:rPr sz="2000" dirty="0" err="1"/>
                        <a:t>limitado</a:t>
                      </a:r>
                      <a:r>
                        <a:rPr sz="2000" dirty="0"/>
                        <a:t> y </a:t>
                      </a:r>
                      <a:r>
                        <a:rPr sz="2000" dirty="0" err="1"/>
                        <a:t>concreto</a:t>
                      </a:r>
                      <a:r>
                        <a:rPr sz="2000" dirty="0"/>
                        <a:t>.</a:t>
                      </a:r>
                      <a:endParaRPr sz="20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3200">
                          <a:solidFill>
                            <a:srgbClr val="AED633"/>
                          </a:solidFill>
                          <a:latin typeface="Helvetica Neue" panose="020B0604020202020204" charset="0"/>
                          <a:sym typeface="Wingdings" panose="05000000000000000000" pitchFamily="2" charset="2"/>
                        </a:defRPr>
                      </a:pPr>
                      <a:r>
                        <a:t></a:t>
                      </a:r>
                      <a:endParaRPr sz="320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388665"/>
                  </a:ext>
                </a:extLst>
              </a:tr>
              <a:tr h="849660">
                <a:tc>
                  <a:txBody>
                    <a:bodyPr/>
                    <a:lstStyle/>
                    <a:p>
                      <a:pPr marL="0" marR="0" lvl="0" indent="0" algn="l" rtl="0">
                        <a:spcBef>
                          <a:spcPts val="0"/>
                        </a:spcBef>
                        <a:spcAft>
                          <a:spcPts val="0"/>
                        </a:spcAft>
                        <a:buClr>
                          <a:schemeClr val="dk1"/>
                        </a:buClr>
                        <a:buSzPts val="2500"/>
                        <a:buFont typeface="Wingdings" panose="05000000000000000000" pitchFamily="2" charset="2"/>
                        <a:buNone/>
                        <a:defRPr sz="2200">
                          <a:solidFill>
                            <a:schemeClr val="bg1"/>
                          </a:solidFill>
                          <a:latin typeface="Helvetica Neue" panose="020B0604020202020204" charset="0"/>
                          <a:ea typeface="Calibri"/>
                          <a:cs typeface="Calibri"/>
                          <a:sym typeface="Calibri"/>
                        </a:defRPr>
                      </a:pPr>
                      <a:r>
                        <a:rPr lang="es-ES" sz="2000" dirty="0"/>
                        <a:t>T</a:t>
                      </a:r>
                      <a:r>
                        <a:rPr sz="2000" dirty="0"/>
                        <a:t>us </a:t>
                      </a:r>
                      <a:r>
                        <a:rPr sz="2000" dirty="0" err="1"/>
                        <a:t>comentarios</a:t>
                      </a:r>
                      <a:r>
                        <a:rPr sz="2000" dirty="0"/>
                        <a:t> </a:t>
                      </a:r>
                      <a:r>
                        <a:rPr sz="2000" dirty="0" err="1"/>
                        <a:t>deben</a:t>
                      </a:r>
                      <a:r>
                        <a:rPr sz="2000" dirty="0"/>
                        <a:t> ser lo </a:t>
                      </a:r>
                      <a:r>
                        <a:rPr sz="2000" dirty="0" err="1"/>
                        <a:t>más</a:t>
                      </a:r>
                      <a:r>
                        <a:rPr sz="2000" dirty="0"/>
                        <a:t> </a:t>
                      </a:r>
                      <a:r>
                        <a:rPr sz="2000" dirty="0" err="1"/>
                        <a:t>inmediatos</a:t>
                      </a:r>
                      <a:r>
                        <a:rPr sz="2000" dirty="0"/>
                        <a:t> </a:t>
                      </a:r>
                      <a:r>
                        <a:rPr sz="2000" dirty="0" err="1"/>
                        <a:t>posible</a:t>
                      </a:r>
                      <a:r>
                        <a:rPr sz="2000" dirty="0"/>
                        <a:t>.</a:t>
                      </a:r>
                      <a:endParaRPr sz="2000" dirty="0">
                        <a:solidFill>
                          <a:schemeClr val="bg1"/>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3200">
                          <a:solidFill>
                            <a:srgbClr val="AED633"/>
                          </a:solidFill>
                          <a:latin typeface="Helvetica Neue" panose="020B0604020202020204" charset="0"/>
                          <a:sym typeface="Wingdings" panose="05000000000000000000" pitchFamily="2" charset="2"/>
                        </a:defRPr>
                      </a:pPr>
                      <a:r>
                        <a:t></a:t>
                      </a:r>
                      <a:endParaRPr sz="320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569694"/>
                  </a:ext>
                </a:extLst>
              </a:tr>
              <a:tr h="849660">
                <a:tc>
                  <a:txBody>
                    <a:bodyPr/>
                    <a:lstStyle/>
                    <a:p>
                      <a:pPr marL="0" marR="0" lvl="0" indent="0" algn="l" rtl="0">
                        <a:spcBef>
                          <a:spcPts val="0"/>
                        </a:spcBef>
                        <a:spcAft>
                          <a:spcPts val="0"/>
                        </a:spcAft>
                        <a:buClr>
                          <a:schemeClr val="dk1"/>
                        </a:buClr>
                        <a:buSzPts val="2500"/>
                        <a:buFont typeface="Wingdings" panose="05000000000000000000" pitchFamily="2" charset="2"/>
                        <a:buNone/>
                        <a:defRPr sz="2200">
                          <a:solidFill>
                            <a:schemeClr val="bg1"/>
                          </a:solidFill>
                          <a:latin typeface="Helvetica Neue" panose="020B0604020202020204" charset="0"/>
                          <a:ea typeface="Calibri"/>
                          <a:cs typeface="Calibri"/>
                          <a:sym typeface="Calibri"/>
                        </a:defRPr>
                      </a:pPr>
                      <a:r>
                        <a:rPr sz="2000" dirty="0"/>
                        <a:t>Solo debe</a:t>
                      </a:r>
                      <a:r>
                        <a:rPr lang="es-ES" sz="2000" dirty="0"/>
                        <a:t>s</a:t>
                      </a:r>
                      <a:r>
                        <a:rPr sz="2000" dirty="0"/>
                        <a:t> </a:t>
                      </a:r>
                      <a:r>
                        <a:rPr sz="2000" dirty="0" err="1"/>
                        <a:t>aceptar</a:t>
                      </a:r>
                      <a:r>
                        <a:rPr sz="2000" dirty="0"/>
                        <a:t> </a:t>
                      </a:r>
                      <a:r>
                        <a:rPr sz="2000" dirty="0" err="1"/>
                        <a:t>comentarios</a:t>
                      </a:r>
                      <a:r>
                        <a:rPr sz="2000" dirty="0"/>
                        <a:t> </a:t>
                      </a:r>
                      <a:r>
                        <a:rPr sz="2000" dirty="0" err="1"/>
                        <a:t>cuando</a:t>
                      </a:r>
                      <a:r>
                        <a:rPr sz="2000" dirty="0"/>
                        <a:t> </a:t>
                      </a:r>
                      <a:r>
                        <a:rPr sz="2000" dirty="0" err="1"/>
                        <a:t>esté</a:t>
                      </a:r>
                      <a:r>
                        <a:rPr lang="es-ES" sz="2000" dirty="0"/>
                        <a:t>s</a:t>
                      </a:r>
                      <a:r>
                        <a:rPr sz="2000" dirty="0"/>
                        <a:t> </a:t>
                      </a:r>
                      <a:r>
                        <a:rPr sz="2000" dirty="0" err="1"/>
                        <a:t>listo</a:t>
                      </a:r>
                      <a:r>
                        <a:rPr sz="2000" dirty="0"/>
                        <a:t> y </a:t>
                      </a:r>
                      <a:r>
                        <a:rPr sz="2000" dirty="0" err="1"/>
                        <a:t>pueda</a:t>
                      </a:r>
                      <a:r>
                        <a:rPr lang="es-ES" sz="2000" dirty="0"/>
                        <a:t>s</a:t>
                      </a:r>
                      <a:r>
                        <a:rPr sz="2000" dirty="0"/>
                        <a:t> </a:t>
                      </a:r>
                      <a:r>
                        <a:rPr sz="2000" dirty="0" err="1"/>
                        <a:t>hacerlo</a:t>
                      </a:r>
                      <a:r>
                        <a:rPr sz="2000" dirty="0"/>
                        <a:t>.</a:t>
                      </a:r>
                      <a:endParaRPr sz="2000" dirty="0">
                        <a:solidFill>
                          <a:schemeClr val="bg1"/>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3200">
                          <a:solidFill>
                            <a:srgbClr val="AED633"/>
                          </a:solidFill>
                          <a:latin typeface="Helvetica Neue" panose="020B0604020202020204" charset="0"/>
                          <a:sym typeface="Wingdings" panose="05000000000000000000" pitchFamily="2" charset="2"/>
                        </a:defRPr>
                      </a:pPr>
                      <a:r>
                        <a:t></a:t>
                      </a:r>
                      <a:endParaRPr sz="320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4644671"/>
                  </a:ext>
                </a:extLst>
              </a:tr>
              <a:tr h="849660">
                <a:tc>
                  <a:txBody>
                    <a:bodyPr/>
                    <a:lstStyle/>
                    <a:p>
                      <a:pPr marL="0" marR="0" lvl="0" indent="0" algn="l" rtl="0">
                        <a:spcBef>
                          <a:spcPts val="0"/>
                        </a:spcBef>
                        <a:spcAft>
                          <a:spcPts val="0"/>
                        </a:spcAft>
                        <a:buClr>
                          <a:schemeClr val="dk1"/>
                        </a:buClr>
                        <a:buSzPts val="2500"/>
                        <a:buFont typeface="Wingdings" panose="05000000000000000000" pitchFamily="2" charset="2"/>
                        <a:buNone/>
                        <a:defRPr sz="2200">
                          <a:solidFill>
                            <a:schemeClr val="bg1"/>
                          </a:solidFill>
                          <a:latin typeface="Helvetica Neue" panose="020B0604020202020204" charset="0"/>
                          <a:ea typeface="Calibri"/>
                          <a:cs typeface="Calibri"/>
                          <a:sym typeface="Calibri"/>
                        </a:defRPr>
                      </a:pPr>
                      <a:r>
                        <a:rPr sz="2000" dirty="0"/>
                        <a:t>Dar </a:t>
                      </a:r>
                      <a:r>
                        <a:rPr lang="es-ES" sz="2000" i="1" dirty="0" err="1"/>
                        <a:t>feedback</a:t>
                      </a:r>
                      <a:r>
                        <a:rPr sz="2000" dirty="0"/>
                        <a:t> </a:t>
                      </a:r>
                      <a:r>
                        <a:rPr sz="2000" dirty="0" err="1"/>
                        <a:t>significa</a:t>
                      </a:r>
                      <a:r>
                        <a:rPr sz="2000" dirty="0"/>
                        <a:t> </a:t>
                      </a:r>
                      <a:r>
                        <a:rPr sz="2000" dirty="0" err="1"/>
                        <a:t>transmitir</a:t>
                      </a:r>
                      <a:r>
                        <a:rPr sz="2000" dirty="0"/>
                        <a:t> </a:t>
                      </a:r>
                      <a:r>
                        <a:rPr sz="2000" dirty="0" err="1"/>
                        <a:t>información</a:t>
                      </a:r>
                      <a:r>
                        <a:rPr sz="2000" dirty="0"/>
                        <a:t>, no </a:t>
                      </a:r>
                      <a:r>
                        <a:rPr sz="2000" dirty="0" err="1"/>
                        <a:t>cambiar</a:t>
                      </a:r>
                      <a:r>
                        <a:rPr sz="2000" dirty="0"/>
                        <a:t> a la </a:t>
                      </a:r>
                      <a:r>
                        <a:rPr sz="2000" dirty="0" err="1"/>
                        <a:t>otra</a:t>
                      </a:r>
                      <a:r>
                        <a:rPr sz="2000" dirty="0"/>
                        <a:t> persona.</a:t>
                      </a:r>
                      <a:endParaRPr sz="20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3200">
                          <a:solidFill>
                            <a:srgbClr val="AED633"/>
                          </a:solidFill>
                          <a:latin typeface="Helvetica Neue" panose="020B0604020202020204" charset="0"/>
                          <a:sym typeface="Wingdings" panose="05000000000000000000" pitchFamily="2" charset="2"/>
                        </a:defRPr>
                      </a:pPr>
                      <a:r>
                        <a:rPr dirty="0"/>
                        <a:t></a:t>
                      </a:r>
                      <a:endParaRPr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6094907"/>
                  </a:ext>
                </a:extLst>
              </a:tr>
            </a:tbl>
          </a:graphicData>
        </a:graphic>
      </p:graphicFrame>
      <p:sp>
        <p:nvSpPr>
          <p:cNvPr id="6" name="CuadroTexto 1">
            <a:extLst>
              <a:ext uri="{FF2B5EF4-FFF2-40B4-BE49-F238E27FC236}">
                <a16:creationId xmlns:a16="http://schemas.microsoft.com/office/drawing/2014/main" id="{AD0E3A9A-C85F-41C5-BEAF-2D7A819478C3}"/>
              </a:ext>
            </a:extLst>
          </p:cNvPr>
          <p:cNvSpPr txBox="1"/>
          <p:nvPr/>
        </p:nvSpPr>
        <p:spPr>
          <a:xfrm>
            <a:off x="1296000" y="1548000"/>
            <a:ext cx="14020200" cy="830997"/>
          </a:xfrm>
          <a:prstGeom prst="rect">
            <a:avLst/>
          </a:prstGeom>
          <a:noFill/>
        </p:spPr>
        <p:txBody>
          <a:bodyPr wrap="square">
            <a:sp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rPr dirty="0"/>
              <a:t>1. </a:t>
            </a:r>
            <a:r>
              <a:rPr dirty="0" err="1"/>
              <a:t>Mejorar</a:t>
            </a:r>
            <a:r>
              <a:rPr dirty="0"/>
              <a:t> la </a:t>
            </a:r>
            <a:r>
              <a:rPr dirty="0" err="1"/>
              <a:t>comunicación</a:t>
            </a:r>
            <a:r>
              <a:rPr dirty="0"/>
              <a:t> </a:t>
            </a:r>
            <a:r>
              <a:rPr dirty="0" err="1"/>
              <a:t>intraorganizacional</a:t>
            </a:r>
            <a:r>
              <a:rPr dirty="0"/>
              <a:t> </a:t>
            </a:r>
          </a:p>
        </p:txBody>
      </p:sp>
      <p:sp>
        <p:nvSpPr>
          <p:cNvPr id="7" name="CuadroTexto 2">
            <a:extLst>
              <a:ext uri="{FF2B5EF4-FFF2-40B4-BE49-F238E27FC236}">
                <a16:creationId xmlns:a16="http://schemas.microsoft.com/office/drawing/2014/main" id="{DFFDAA5B-C572-63D6-8BDC-BF6A85E65A0F}"/>
              </a:ext>
            </a:extLst>
          </p:cNvPr>
          <p:cNvSpPr txBox="1"/>
          <p:nvPr/>
        </p:nvSpPr>
        <p:spPr>
          <a:xfrm>
            <a:off x="1295400" y="2304000"/>
            <a:ext cx="10210800"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dirty="0"/>
              <a:t>1.3 </a:t>
            </a:r>
            <a:r>
              <a:rPr dirty="0" err="1"/>
              <a:t>Cultura</a:t>
            </a:r>
            <a:r>
              <a:rPr dirty="0"/>
              <a:t> </a:t>
            </a:r>
            <a:r>
              <a:rPr lang="es-ES" dirty="0"/>
              <a:t>del </a:t>
            </a:r>
            <a:r>
              <a:rPr lang="es-ES" i="1" dirty="0" err="1"/>
              <a:t>feedback</a:t>
            </a:r>
            <a:endParaRPr i="1" dirty="0"/>
          </a:p>
        </p:txBody>
      </p:sp>
    </p:spTree>
    <p:extLst>
      <p:ext uri="{BB962C8B-B14F-4D97-AF65-F5344CB8AC3E}">
        <p14:creationId xmlns:p14="http://schemas.microsoft.com/office/powerpoint/2010/main" val="3845488569"/>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Textfeld 11">
            <a:extLst>
              <a:ext uri="{FF2B5EF4-FFF2-40B4-BE49-F238E27FC236}">
                <a16:creationId xmlns:a16="http://schemas.microsoft.com/office/drawing/2014/main" id="{EF6CD1AA-0532-1173-E76D-45693EE1D168}"/>
              </a:ext>
            </a:extLst>
          </p:cNvPr>
          <p:cNvSpPr txBox="1"/>
          <p:nvPr/>
        </p:nvSpPr>
        <p:spPr>
          <a:xfrm>
            <a:off x="5184000" y="4068000"/>
            <a:ext cx="10152000" cy="1188000"/>
          </a:xfrm>
          <a:prstGeom prst="rect">
            <a:avLst/>
          </a:prstGeom>
          <a:ln>
            <a:solidFill>
              <a:srgbClr val="FFFF00"/>
            </a:solidFill>
          </a:ln>
        </p:spPr>
        <p:style>
          <a:lnRef idx="2">
            <a:schemeClr val="accent2"/>
          </a:lnRef>
          <a:fillRef idx="1">
            <a:schemeClr val="lt1"/>
          </a:fillRef>
          <a:effectRef idx="0">
            <a:schemeClr val="accent2"/>
          </a:effectRef>
          <a:fontRef idx="minor">
            <a:schemeClr val="dk1"/>
          </a:fontRef>
        </p:style>
        <p:txBody>
          <a:bodyPr wrap="square" lIns="3744000" anchor="ctr">
            <a:noAutofit/>
          </a:bodyPr>
          <a:lstStyle/>
          <a:p>
            <a:pPr marL="342900" marR="0" lvl="0" indent="-342900" algn="l" rtl="0">
              <a:spcBef>
                <a:spcPts val="0"/>
              </a:spcBef>
              <a:spcAft>
                <a:spcPts val="0"/>
              </a:spcAft>
              <a:buFont typeface="Wingdings" panose="05000000000000000000" pitchFamily="2" charset="2"/>
              <a:buChar char="Ø"/>
              <a:defRPr sz="2000">
                <a:solidFill>
                  <a:schemeClr val="dk1"/>
                </a:solidFill>
                <a:latin typeface="Helvetica Neue" panose="020B0604020202020204" charset="0"/>
                <a:ea typeface="Calibri"/>
                <a:cs typeface="Calibri"/>
                <a:sym typeface="Calibri"/>
              </a:defRPr>
            </a:pPr>
            <a:r>
              <a:rPr dirty="0"/>
              <a:t>algo que </a:t>
            </a:r>
            <a:r>
              <a:rPr dirty="0" err="1"/>
              <a:t>debes</a:t>
            </a:r>
            <a:r>
              <a:rPr dirty="0"/>
              <a:t> </a:t>
            </a:r>
            <a:r>
              <a:rPr dirty="0" err="1"/>
              <a:t>hacer</a:t>
            </a:r>
            <a:r>
              <a:rPr dirty="0"/>
              <a:t> o algo que </a:t>
            </a:r>
            <a:r>
              <a:rPr dirty="0" err="1"/>
              <a:t>necesitas</a:t>
            </a:r>
            <a:r>
              <a:rPr dirty="0"/>
              <a:t>.</a:t>
            </a:r>
            <a:endParaRPr sz="2000" dirty="0">
              <a:latin typeface="Helvetica Neue" panose="020B0604020202020204" charset="0"/>
            </a:endParaRPr>
          </a:p>
        </p:txBody>
      </p:sp>
      <p:sp>
        <p:nvSpPr>
          <p:cNvPr id="11" name="Textfeld 10">
            <a:extLst>
              <a:ext uri="{FF2B5EF4-FFF2-40B4-BE49-F238E27FC236}">
                <a16:creationId xmlns:a16="http://schemas.microsoft.com/office/drawing/2014/main" id="{E258E9B8-12B1-59BC-8234-C2AB96CF9D92}"/>
              </a:ext>
            </a:extLst>
          </p:cNvPr>
          <p:cNvSpPr txBox="1"/>
          <p:nvPr/>
        </p:nvSpPr>
        <p:spPr>
          <a:xfrm>
            <a:off x="5184000" y="5292000"/>
            <a:ext cx="10152000" cy="1188000"/>
          </a:xfrm>
          <a:prstGeom prst="rect">
            <a:avLst/>
          </a:prstGeom>
          <a:ln>
            <a:solidFill>
              <a:srgbClr val="AED633"/>
            </a:solidFill>
          </a:ln>
        </p:spPr>
        <p:style>
          <a:lnRef idx="2">
            <a:schemeClr val="accent3"/>
          </a:lnRef>
          <a:fillRef idx="1">
            <a:schemeClr val="lt1"/>
          </a:fillRef>
          <a:effectRef idx="0">
            <a:schemeClr val="accent3"/>
          </a:effectRef>
          <a:fontRef idx="minor">
            <a:schemeClr val="dk1"/>
          </a:fontRef>
        </p:style>
        <p:txBody>
          <a:bodyPr wrap="square" lIns="3744000" anchor="ctr">
            <a:noAutofit/>
          </a:bodyPr>
          <a:lstStyle/>
          <a:p>
            <a:pPr marL="365125" indent="-342900">
              <a:buFont typeface="Wingdings" panose="05000000000000000000" pitchFamily="2" charset="2"/>
              <a:buChar char="Ø"/>
              <a:defRPr sz="2000">
                <a:latin typeface="Helvetica Neue" panose="020B0604020202020204" charset="0"/>
              </a:defRPr>
            </a:pPr>
            <a:r>
              <a:rPr dirty="0" err="1"/>
              <a:t>el</a:t>
            </a:r>
            <a:r>
              <a:rPr dirty="0"/>
              <a:t> </a:t>
            </a:r>
            <a:r>
              <a:rPr dirty="0" err="1"/>
              <a:t>acto</a:t>
            </a:r>
            <a:r>
              <a:rPr dirty="0"/>
              <a:t> de </a:t>
            </a:r>
            <a:r>
              <a:rPr dirty="0" err="1"/>
              <a:t>indicar</a:t>
            </a:r>
            <a:r>
              <a:rPr dirty="0"/>
              <a:t> </a:t>
            </a:r>
            <a:r>
              <a:rPr dirty="0" err="1"/>
              <a:t>claramente</a:t>
            </a:r>
            <a:r>
              <a:rPr dirty="0"/>
              <a:t> lo que </a:t>
            </a:r>
            <a:r>
              <a:rPr dirty="0" err="1"/>
              <a:t>quieres</a:t>
            </a:r>
            <a:r>
              <a:rPr dirty="0"/>
              <a:t> </a:t>
            </a:r>
            <a:r>
              <a:rPr dirty="0" err="1"/>
              <a:t>lograr</a:t>
            </a:r>
            <a:r>
              <a:rPr dirty="0"/>
              <a:t> o a </a:t>
            </a:r>
            <a:r>
              <a:rPr dirty="0" err="1"/>
              <a:t>alguien</a:t>
            </a:r>
            <a:r>
              <a:rPr dirty="0"/>
              <a:t> </a:t>
            </a:r>
            <a:r>
              <a:rPr lang="es-ES" dirty="0"/>
              <a:t>(</a:t>
            </a:r>
            <a:r>
              <a:rPr dirty="0" err="1"/>
              <a:t>importante</a:t>
            </a:r>
            <a:r>
              <a:rPr dirty="0"/>
              <a:t> para </a:t>
            </a:r>
            <a:r>
              <a:rPr dirty="0" err="1"/>
              <a:t>el</a:t>
            </a:r>
            <a:r>
              <a:rPr dirty="0"/>
              <a:t> </a:t>
            </a:r>
            <a:r>
              <a:rPr dirty="0" err="1"/>
              <a:t>éxito</a:t>
            </a:r>
            <a:r>
              <a:rPr dirty="0"/>
              <a:t> y la </a:t>
            </a:r>
            <a:r>
              <a:rPr dirty="0" err="1"/>
              <a:t>eficiencia</a:t>
            </a:r>
            <a:r>
              <a:rPr dirty="0"/>
              <a:t>.</a:t>
            </a:r>
            <a:r>
              <a:rPr lang="es-ES" dirty="0"/>
              <a:t>)</a:t>
            </a:r>
            <a:endParaRPr dirty="0"/>
          </a:p>
        </p:txBody>
      </p:sp>
      <p:sp>
        <p:nvSpPr>
          <p:cNvPr id="51" name="Textfeld 50">
            <a:extLst>
              <a:ext uri="{FF2B5EF4-FFF2-40B4-BE49-F238E27FC236}">
                <a16:creationId xmlns:a16="http://schemas.microsoft.com/office/drawing/2014/main" id="{ADAE98FC-4FEA-2447-102D-B0A2923E2F64}"/>
              </a:ext>
            </a:extLst>
          </p:cNvPr>
          <p:cNvSpPr txBox="1"/>
          <p:nvPr/>
        </p:nvSpPr>
        <p:spPr>
          <a:xfrm>
            <a:off x="5184000" y="6516000"/>
            <a:ext cx="10152000" cy="2340000"/>
          </a:xfrm>
          <a:prstGeom prst="rect">
            <a:avLst/>
          </a:prstGeom>
          <a:ln>
            <a:solidFill>
              <a:srgbClr val="4D94B7"/>
            </a:solidFill>
          </a:ln>
        </p:spPr>
        <p:style>
          <a:lnRef idx="2">
            <a:schemeClr val="accent4"/>
          </a:lnRef>
          <a:fillRef idx="1">
            <a:schemeClr val="lt1"/>
          </a:fillRef>
          <a:effectRef idx="0">
            <a:schemeClr val="accent4"/>
          </a:effectRef>
          <a:fontRef idx="minor">
            <a:schemeClr val="dk1"/>
          </a:fontRef>
        </p:style>
        <p:txBody>
          <a:bodyPr wrap="square" lIns="3744000" anchor="ctr">
            <a:noAutofit/>
          </a:bodyPr>
          <a:lstStyle/>
          <a:p>
            <a:pPr marL="342900" marR="0" lvl="0" indent="-342900" algn="l" rtl="0">
              <a:spcBef>
                <a:spcPts val="0"/>
              </a:spcBef>
              <a:spcAft>
                <a:spcPts val="0"/>
              </a:spcAft>
              <a:buFont typeface="Wingdings" panose="05000000000000000000" pitchFamily="2" charset="2"/>
              <a:buChar char="Ø"/>
              <a:defRPr sz="2000">
                <a:solidFill>
                  <a:schemeClr val="dk1"/>
                </a:solidFill>
                <a:latin typeface="Helvetica Neue" panose="020B0604020202020204" charset="0"/>
                <a:ea typeface="Calibri"/>
                <a:cs typeface="Calibri"/>
                <a:sym typeface="Calibri"/>
              </a:defRPr>
            </a:pPr>
            <a:r>
              <a:rPr dirty="0" err="1"/>
              <a:t>inspiradora</a:t>
            </a:r>
            <a:endParaRPr dirty="0"/>
          </a:p>
          <a:p>
            <a:pPr marL="342900" marR="0" lvl="0" indent="-342900" algn="l" rtl="0">
              <a:spcBef>
                <a:spcPts val="0"/>
              </a:spcBef>
              <a:spcAft>
                <a:spcPts val="0"/>
              </a:spcAft>
              <a:buFont typeface="Wingdings" panose="05000000000000000000" pitchFamily="2" charset="2"/>
              <a:buChar char="Ø"/>
              <a:defRPr sz="2000">
                <a:solidFill>
                  <a:schemeClr val="dk1"/>
                </a:solidFill>
                <a:latin typeface="Helvetica Neue" panose="020B0604020202020204" charset="0"/>
                <a:ea typeface="Calibri"/>
                <a:cs typeface="Calibri"/>
                <a:sym typeface="Calibri"/>
              </a:defRPr>
            </a:pPr>
            <a:r>
              <a:rPr dirty="0" err="1"/>
              <a:t>motivador</a:t>
            </a:r>
            <a:endParaRPr dirty="0"/>
          </a:p>
          <a:p>
            <a:pPr marL="342900" marR="0" lvl="0" indent="-342900" algn="l" rtl="0">
              <a:spcBef>
                <a:spcPts val="0"/>
              </a:spcBef>
              <a:spcAft>
                <a:spcPts val="0"/>
              </a:spcAft>
              <a:buFont typeface="Wingdings" panose="05000000000000000000" pitchFamily="2" charset="2"/>
              <a:buChar char="Ø"/>
              <a:defRPr sz="2000">
                <a:solidFill>
                  <a:schemeClr val="dk1"/>
                </a:solidFill>
                <a:latin typeface="Helvetica Neue" panose="020B0604020202020204" charset="0"/>
                <a:ea typeface="Calibri"/>
                <a:cs typeface="Calibri"/>
                <a:sym typeface="Calibri"/>
              </a:defRPr>
            </a:pPr>
            <a:r>
              <a:rPr dirty="0" err="1"/>
              <a:t>trascendie</a:t>
            </a:r>
            <a:r>
              <a:rPr dirty="0"/>
              <a:t> la </a:t>
            </a:r>
            <a:r>
              <a:rPr dirty="0" err="1"/>
              <a:t>lógica</a:t>
            </a:r>
            <a:endParaRPr dirty="0"/>
          </a:p>
          <a:p>
            <a:pPr marL="342900" marR="0" lvl="0" indent="-342900" algn="l" rtl="0">
              <a:spcBef>
                <a:spcPts val="0"/>
              </a:spcBef>
              <a:spcAft>
                <a:spcPts val="0"/>
              </a:spcAft>
              <a:buFont typeface="Wingdings" panose="05000000000000000000" pitchFamily="2" charset="2"/>
              <a:buChar char="Ø"/>
              <a:defRPr sz="2000">
                <a:solidFill>
                  <a:schemeClr val="dk1"/>
                </a:solidFill>
                <a:latin typeface="Helvetica Neue" panose="020B0604020202020204" charset="0"/>
                <a:ea typeface="Calibri"/>
                <a:cs typeface="Calibri"/>
                <a:sym typeface="Calibri"/>
              </a:defRPr>
            </a:pPr>
            <a:r>
              <a:rPr dirty="0" err="1"/>
              <a:t>liderazgo</a:t>
            </a:r>
            <a:r>
              <a:rPr dirty="0"/>
              <a:t> contractual</a:t>
            </a:r>
          </a:p>
          <a:p>
            <a:pPr marL="342900" marR="0" lvl="0" indent="-342900" algn="l" rtl="0">
              <a:spcBef>
                <a:spcPts val="0"/>
              </a:spcBef>
              <a:spcAft>
                <a:spcPts val="0"/>
              </a:spcAft>
              <a:buFont typeface="Wingdings" panose="05000000000000000000" pitchFamily="2" charset="2"/>
              <a:buChar char="Ø"/>
              <a:defRPr sz="2000">
                <a:solidFill>
                  <a:schemeClr val="dk1"/>
                </a:solidFill>
                <a:latin typeface="Helvetica Neue" panose="020B0604020202020204" charset="0"/>
                <a:ea typeface="Calibri"/>
                <a:cs typeface="Calibri"/>
                <a:sym typeface="Calibri"/>
              </a:defRPr>
            </a:pPr>
            <a:r>
              <a:rPr dirty="0"/>
              <a:t>da un </a:t>
            </a:r>
            <a:r>
              <a:rPr dirty="0" err="1"/>
              <a:t>sentido</a:t>
            </a:r>
            <a:r>
              <a:rPr dirty="0"/>
              <a:t> de </a:t>
            </a:r>
            <a:r>
              <a:rPr dirty="0" err="1"/>
              <a:t>sentido</a:t>
            </a:r>
            <a:r>
              <a:rPr dirty="0"/>
              <a:t> y </a:t>
            </a:r>
            <a:r>
              <a:rPr dirty="0" err="1"/>
              <a:t>propósito</a:t>
            </a:r>
            <a:r>
              <a:rPr dirty="0"/>
              <a:t> un </a:t>
            </a:r>
            <a:r>
              <a:rPr dirty="0" err="1"/>
              <a:t>proceso</a:t>
            </a:r>
            <a:r>
              <a:rPr dirty="0"/>
              <a:t> continuo </a:t>
            </a:r>
            <a:r>
              <a:rPr dirty="0" err="1"/>
              <a:t>fomenta</a:t>
            </a:r>
            <a:r>
              <a:rPr dirty="0"/>
              <a:t> una </a:t>
            </a:r>
            <a:r>
              <a:rPr dirty="0" err="1"/>
              <a:t>orientación</a:t>
            </a:r>
            <a:r>
              <a:rPr dirty="0"/>
              <a:t> a largo </a:t>
            </a:r>
            <a:r>
              <a:rPr dirty="0" err="1"/>
              <a:t>plazo</a:t>
            </a:r>
            <a:endParaRPr dirty="0"/>
          </a:p>
          <a:p>
            <a:pPr marL="342900" marR="0" lvl="0" indent="-342900" algn="l" rtl="0">
              <a:spcBef>
                <a:spcPts val="0"/>
              </a:spcBef>
              <a:spcAft>
                <a:spcPts val="0"/>
              </a:spcAft>
              <a:buFont typeface="Wingdings" panose="05000000000000000000" pitchFamily="2" charset="2"/>
              <a:buChar char="Ø"/>
              <a:defRPr sz="2000">
                <a:solidFill>
                  <a:schemeClr val="dk1"/>
                </a:solidFill>
                <a:latin typeface="Helvetica Neue" panose="020B0604020202020204" charset="0"/>
                <a:ea typeface="Calibri"/>
                <a:cs typeface="Calibri"/>
                <a:sym typeface="Calibri"/>
              </a:defRPr>
            </a:pPr>
            <a:r>
              <a:rPr dirty="0"/>
              <a:t>un </a:t>
            </a:r>
            <a:r>
              <a:rPr dirty="0" err="1"/>
              <a:t>imperativo</a:t>
            </a:r>
            <a:r>
              <a:rPr dirty="0"/>
              <a:t> para </a:t>
            </a:r>
            <a:r>
              <a:rPr dirty="0" err="1"/>
              <a:t>el</a:t>
            </a:r>
            <a:r>
              <a:rPr dirty="0"/>
              <a:t> </a:t>
            </a:r>
            <a:r>
              <a:rPr dirty="0" err="1"/>
              <a:t>aprendizaje</a:t>
            </a:r>
            <a:endParaRPr dirty="0"/>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a:sp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rPr dirty="0"/>
              <a:t>Fuente n.º: 2, 6, 13</a:t>
            </a:r>
          </a:p>
        </p:txBody>
      </p:sp>
      <p:sp>
        <p:nvSpPr>
          <p:cNvPr id="35" name="Freihandform: Form 34">
            <a:extLst>
              <a:ext uri="{FF2B5EF4-FFF2-40B4-BE49-F238E27FC236}">
                <a16:creationId xmlns:a16="http://schemas.microsoft.com/office/drawing/2014/main" id="{DFB3210A-B9E9-B5D9-8C39-327AF579B27F}"/>
              </a:ext>
            </a:extLst>
          </p:cNvPr>
          <p:cNvSpPr/>
          <p:nvPr/>
        </p:nvSpPr>
        <p:spPr>
          <a:xfrm>
            <a:off x="3039200" y="7291265"/>
            <a:ext cx="3423627" cy="3001010"/>
          </a:xfrm>
          <a:custGeom>
            <a:avLst/>
            <a:gdLst>
              <a:gd name="connsiteX0" fmla="*/ 0 w 3423627"/>
              <a:gd name="connsiteY0" fmla="*/ 0 h 3001010"/>
              <a:gd name="connsiteX1" fmla="*/ 3423627 w 3423627"/>
              <a:gd name="connsiteY1" fmla="*/ 0 h 3001010"/>
              <a:gd name="connsiteX2" fmla="*/ 3423627 w 3423627"/>
              <a:gd name="connsiteY2" fmla="*/ 3001010 h 3001010"/>
              <a:gd name="connsiteX3" fmla="*/ 0 w 3423627"/>
              <a:gd name="connsiteY3" fmla="*/ 3001010 h 3001010"/>
              <a:gd name="connsiteX4" fmla="*/ 0 w 3423627"/>
              <a:gd name="connsiteY4" fmla="*/ 0 h 3001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3627" h="3001010">
                <a:moveTo>
                  <a:pt x="0" y="0"/>
                </a:moveTo>
                <a:lnTo>
                  <a:pt x="3423627" y="0"/>
                </a:lnTo>
                <a:lnTo>
                  <a:pt x="3423627" y="3001010"/>
                </a:lnTo>
                <a:lnTo>
                  <a:pt x="0" y="300101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endParaRPr sz="6500" kern="1200">
              <a:latin typeface="Helvetica Neue" panose="020B0604020202020204" charset="0"/>
            </a:endParaRPr>
          </a:p>
        </p:txBody>
      </p:sp>
      <p:sp>
        <p:nvSpPr>
          <p:cNvPr id="53" name="Pfeil: nach rechts 52">
            <a:extLst>
              <a:ext uri="{FF2B5EF4-FFF2-40B4-BE49-F238E27FC236}">
                <a16:creationId xmlns:a16="http://schemas.microsoft.com/office/drawing/2014/main" id="{BC7DFF9F-2D01-6243-98FC-D0EADC069822}"/>
              </a:ext>
            </a:extLst>
          </p:cNvPr>
          <p:cNvSpPr/>
          <p:nvPr/>
        </p:nvSpPr>
        <p:spPr>
          <a:xfrm rot="18540000">
            <a:off x="308959" y="6228984"/>
            <a:ext cx="5076000" cy="576000"/>
          </a:xfrm>
          <a:prstGeom prst="rightArrow">
            <a:avLst/>
          </a:prstGeom>
          <a:solidFill>
            <a:srgbClr val="4D94B7"/>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2400">
                <a:latin typeface="Helvetica Neue" panose="020B0604020202020204" charset="0"/>
              </a:defRPr>
            </a:pPr>
            <a:r>
              <a:t>más específico </a:t>
            </a:r>
          </a:p>
        </p:txBody>
      </p:sp>
      <p:sp>
        <p:nvSpPr>
          <p:cNvPr id="10" name="CuadroTexto 2">
            <a:extLst>
              <a:ext uri="{FF2B5EF4-FFF2-40B4-BE49-F238E27FC236}">
                <a16:creationId xmlns:a16="http://schemas.microsoft.com/office/drawing/2014/main" id="{2B74E0BB-5517-B4B6-B99F-279B3EEF5C9A}"/>
              </a:ext>
            </a:extLst>
          </p:cNvPr>
          <p:cNvSpPr txBox="1"/>
          <p:nvPr/>
        </p:nvSpPr>
        <p:spPr>
          <a:xfrm>
            <a:off x="1295400" y="2304000"/>
            <a:ext cx="10210800"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1.4 Transparencia de visiones, metas y requisitos</a:t>
            </a:r>
          </a:p>
        </p:txBody>
      </p:sp>
      <p:graphicFrame>
        <p:nvGraphicFramePr>
          <p:cNvPr id="13" name="Diagramm 12">
            <a:extLst>
              <a:ext uri="{FF2B5EF4-FFF2-40B4-BE49-F238E27FC236}">
                <a16:creationId xmlns:a16="http://schemas.microsoft.com/office/drawing/2014/main" id="{78FC8C84-78BA-36DC-BE65-C58B92B54641}"/>
              </a:ext>
            </a:extLst>
          </p:cNvPr>
          <p:cNvGraphicFramePr/>
          <p:nvPr>
            <p:extLst>
              <p:ext uri="{D42A27DB-BD31-4B8C-83A1-F6EECF244321}">
                <p14:modId xmlns:p14="http://schemas.microsoft.com/office/powerpoint/2010/main" val="1834704023"/>
              </p:ext>
            </p:extLst>
          </p:nvPr>
        </p:nvGraphicFramePr>
        <p:xfrm>
          <a:off x="1296000" y="4104000"/>
          <a:ext cx="7668000" cy="475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Google Shape;156;p21">
            <a:extLst>
              <a:ext uri="{FF2B5EF4-FFF2-40B4-BE49-F238E27FC236}">
                <a16:creationId xmlns:a16="http://schemas.microsoft.com/office/drawing/2014/main" id="{BDC657A4-DC02-CEAD-E3A0-6A7572CFF460}"/>
              </a:ext>
            </a:extLst>
          </p:cNvPr>
          <p:cNvSpPr txBox="1"/>
          <p:nvPr/>
        </p:nvSpPr>
        <p:spPr>
          <a:xfrm>
            <a:off x="1296000" y="3384000"/>
            <a:ext cx="15624000" cy="46162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defRPr sz="2400" b="1">
                <a:latin typeface="Helvetica Neue" panose="020B0604020202020204" charset="0"/>
                <a:ea typeface="Helvetica Neue"/>
                <a:cs typeface="Helvetica Neue"/>
                <a:sym typeface="Helvetica Neue"/>
              </a:defRPr>
            </a:pPr>
            <a:r>
              <a:t>Acción, requiere, una visión y objetivos</a:t>
            </a:r>
          </a:p>
        </p:txBody>
      </p:sp>
      <p:sp>
        <p:nvSpPr>
          <p:cNvPr id="2" name="CuadroTexto 1">
            <a:extLst>
              <a:ext uri="{FF2B5EF4-FFF2-40B4-BE49-F238E27FC236}">
                <a16:creationId xmlns:a16="http://schemas.microsoft.com/office/drawing/2014/main" id="{DD42669F-E870-DA1B-51CA-09141B2BE8B8}"/>
              </a:ext>
            </a:extLst>
          </p:cNvPr>
          <p:cNvSpPr txBox="1"/>
          <p:nvPr/>
        </p:nvSpPr>
        <p:spPr>
          <a:xfrm>
            <a:off x="1296000" y="1548000"/>
            <a:ext cx="15736800" cy="830997"/>
          </a:xfrm>
          <a:prstGeom prst="rect">
            <a:avLst/>
          </a:prstGeom>
          <a:noFill/>
        </p:spPr>
        <p:txBody>
          <a:bodyPr wrap="square">
            <a:sp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1. Mejorar la comunicación intraorganizacional </a:t>
            </a:r>
          </a:p>
        </p:txBody>
      </p:sp>
    </p:spTree>
    <p:extLst>
      <p:ext uri="{BB962C8B-B14F-4D97-AF65-F5344CB8AC3E}">
        <p14:creationId xmlns:p14="http://schemas.microsoft.com/office/powerpoint/2010/main" val="146704404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graphicEl>
                                              <a:dgm id="{9499699F-39A8-4425-87B8-490F827FA59C}"/>
                                            </p:graphicEl>
                                          </p:spTgt>
                                        </p:tgtEl>
                                        <p:attrNameLst>
                                          <p:attrName>style.visibility</p:attrName>
                                        </p:attrNameLst>
                                      </p:cBhvr>
                                      <p:to>
                                        <p:strVal val="visible"/>
                                      </p:to>
                                    </p:set>
                                    <p:animEffect transition="in" filter="wipe(down)">
                                      <p:cBhvr>
                                        <p:cTn id="7" dur="500"/>
                                        <p:tgtEl>
                                          <p:spTgt spid="13">
                                            <p:graphicEl>
                                              <a:dgm id="{9499699F-39A8-4425-87B8-490F827FA59C}"/>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wipe(left)">
                                      <p:cBhvr>
                                        <p:cTn id="11" dur="500"/>
                                        <p:tgtEl>
                                          <p:spTgt spid="5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13">
                                            <p:graphicEl>
                                              <a:dgm id="{23783254-B353-43B9-8021-313562B9B57F}"/>
                                            </p:graphicEl>
                                          </p:spTgt>
                                        </p:tgtEl>
                                        <p:attrNameLst>
                                          <p:attrName>style.visibility</p:attrName>
                                        </p:attrNameLst>
                                      </p:cBhvr>
                                      <p:to>
                                        <p:strVal val="visible"/>
                                      </p:to>
                                    </p:set>
                                    <p:animEffect transition="in" filter="wipe(down)">
                                      <p:cBhvr>
                                        <p:cTn id="16" dur="500"/>
                                        <p:tgtEl>
                                          <p:spTgt spid="13">
                                            <p:graphicEl>
                                              <a:dgm id="{23783254-B353-43B9-8021-313562B9B57F}"/>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3">
                                            <p:graphicEl>
                                              <a:dgm id="{70874D6A-478A-4516-9E49-0BF4F2D65671}"/>
                                            </p:graphicEl>
                                          </p:spTgt>
                                        </p:tgtEl>
                                        <p:attrNameLst>
                                          <p:attrName>style.visibility</p:attrName>
                                        </p:attrNameLst>
                                      </p:cBhvr>
                                      <p:to>
                                        <p:strVal val="visible"/>
                                      </p:to>
                                    </p:set>
                                    <p:animEffect transition="in" filter="wipe(down)">
                                      <p:cBhvr>
                                        <p:cTn id="25" dur="500"/>
                                        <p:tgtEl>
                                          <p:spTgt spid="13">
                                            <p:graphicEl>
                                              <a:dgm id="{70874D6A-478A-4516-9E49-0BF4F2D65671}"/>
                                            </p:graphic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childTnLst>
                          </p:cTn>
                        </p:par>
                        <p:par>
                          <p:cTn id="30" fill="hold">
                            <p:stCondLst>
                              <p:cond delay="1000"/>
                            </p:stCondLst>
                            <p:childTnLst>
                              <p:par>
                                <p:cTn id="31" presetID="22" presetClass="entr" presetSubtype="4" fill="hold" grpId="0" nodeType="after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wipe(down)">
                                      <p:cBhvr>
                                        <p:cTn id="33"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51" grpId="0" animBg="1"/>
      <p:bldP spid="53" grpId="0" animBg="1"/>
      <p:bldGraphic spid="13" grpId="0" uiExpand="1">
        <p:bldSub>
          <a:bldDgm bld="lvlOne" rev="1"/>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a:sp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rPr dirty="0"/>
              <a:t>Fuente n.º: 2, 7</a:t>
            </a:r>
          </a:p>
        </p:txBody>
      </p:sp>
      <p:sp>
        <p:nvSpPr>
          <p:cNvPr id="4" name="Textfeld 3">
            <a:extLst>
              <a:ext uri="{FF2B5EF4-FFF2-40B4-BE49-F238E27FC236}">
                <a16:creationId xmlns:a16="http://schemas.microsoft.com/office/drawing/2014/main" id="{94EDE3E6-47FF-2C93-C2D0-3497C8ACE0A4}"/>
              </a:ext>
            </a:extLst>
          </p:cNvPr>
          <p:cNvSpPr txBox="1"/>
          <p:nvPr/>
        </p:nvSpPr>
        <p:spPr>
          <a:xfrm>
            <a:off x="1296000" y="3384000"/>
            <a:ext cx="10574140" cy="461665"/>
          </a:xfrm>
          <a:prstGeom prst="rect">
            <a:avLst/>
          </a:prstGeom>
          <a:noFill/>
        </p:spPr>
        <p:txBody>
          <a:bodyPr wrap="square">
            <a:spAutoFit/>
          </a:bodyPr>
          <a:lstStyle/>
          <a:p>
            <a:pPr>
              <a:defRPr sz="2400" b="1">
                <a:latin typeface="Helvetica Neue" panose="020B0604020202020204" charset="0"/>
                <a:ea typeface="Microsoft Sans Serif" panose="020B0604020202020204" pitchFamily="34" charset="0"/>
                <a:cs typeface="Microsoft Sans Serif" panose="020B0604020202020204" pitchFamily="34" charset="0"/>
                <a:sym typeface="Calibri"/>
              </a:defRPr>
            </a:pPr>
            <a:r>
              <a:t>9 principios para fomentar el comportamiento intraemprendedor</a:t>
            </a:r>
            <a:endParaRPr sz="2400" b="1">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7" name="Google Shape;391;p35">
            <a:extLst>
              <a:ext uri="{FF2B5EF4-FFF2-40B4-BE49-F238E27FC236}">
                <a16:creationId xmlns:a16="http://schemas.microsoft.com/office/drawing/2014/main" id="{EA3A98A9-A986-2594-8244-F62BA96B32B1}"/>
              </a:ext>
            </a:extLst>
          </p:cNvPr>
          <p:cNvSpPr txBox="1"/>
          <p:nvPr/>
        </p:nvSpPr>
        <p:spPr>
          <a:xfrm>
            <a:off x="1584000" y="4632192"/>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defRPr sz="2200">
                <a:solidFill>
                  <a:srgbClr val="000000"/>
                </a:solidFill>
                <a:latin typeface="Helvetica Neue" panose="020B0604020202020204" charset="0"/>
                <a:ea typeface="Helvetica Neue"/>
                <a:cs typeface="Helvetica Neue"/>
                <a:sym typeface="Helvetica Neue"/>
              </a:defRPr>
            </a:pPr>
            <a:r>
              <a:rPr dirty="0"/>
              <a:t>Us</a:t>
            </a:r>
            <a:r>
              <a:rPr lang="es-ES" dirty="0"/>
              <a:t>a</a:t>
            </a:r>
            <a:r>
              <a:rPr dirty="0"/>
              <a:t> </a:t>
            </a:r>
            <a:r>
              <a:rPr dirty="0" err="1"/>
              <a:t>metáforas</a:t>
            </a:r>
            <a:r>
              <a:rPr dirty="0"/>
              <a:t>, </a:t>
            </a:r>
            <a:r>
              <a:rPr dirty="0" err="1"/>
              <a:t>analogías</a:t>
            </a:r>
            <a:r>
              <a:rPr dirty="0"/>
              <a:t> y </a:t>
            </a:r>
            <a:r>
              <a:rPr dirty="0" err="1"/>
              <a:t>ejemplo</a:t>
            </a:r>
            <a:r>
              <a:rPr lang="es-ES" dirty="0"/>
              <a:t>s</a:t>
            </a:r>
            <a:r>
              <a:rPr dirty="0"/>
              <a:t>: </a:t>
            </a:r>
            <a:r>
              <a:rPr lang="es-ES" dirty="0"/>
              <a:t>alimenta</a:t>
            </a:r>
            <a:r>
              <a:rPr dirty="0"/>
              <a:t> la </a:t>
            </a:r>
            <a:r>
              <a:rPr dirty="0" err="1"/>
              <a:t>imaginación</a:t>
            </a:r>
            <a:endParaRPr dirty="0"/>
          </a:p>
        </p:txBody>
      </p:sp>
      <p:sp>
        <p:nvSpPr>
          <p:cNvPr id="48" name="Google Shape;391;p35">
            <a:extLst>
              <a:ext uri="{FF2B5EF4-FFF2-40B4-BE49-F238E27FC236}">
                <a16:creationId xmlns:a16="http://schemas.microsoft.com/office/drawing/2014/main" id="{EEA2D8D9-6E3A-8E35-54E5-564009D10DFB}"/>
              </a:ext>
            </a:extLst>
          </p:cNvPr>
          <p:cNvSpPr txBox="1"/>
          <p:nvPr/>
        </p:nvSpPr>
        <p:spPr>
          <a:xfrm>
            <a:off x="1584000" y="5160384"/>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defRPr sz="2200">
                <a:solidFill>
                  <a:srgbClr val="000000"/>
                </a:solidFill>
                <a:latin typeface="Helvetica Neue" panose="020B0604020202020204" charset="0"/>
                <a:ea typeface="Helvetica Neue"/>
                <a:cs typeface="Helvetica Neue"/>
                <a:sym typeface="Helvetica Neue"/>
              </a:defRPr>
            </a:pPr>
            <a:r>
              <a:rPr dirty="0" err="1"/>
              <a:t>Utili</a:t>
            </a:r>
            <a:r>
              <a:rPr lang="es-ES" dirty="0" err="1"/>
              <a:t>za</a:t>
            </a:r>
            <a:r>
              <a:rPr dirty="0"/>
              <a:t> </a:t>
            </a:r>
            <a:r>
              <a:rPr dirty="0" err="1"/>
              <a:t>muchos</a:t>
            </a:r>
            <a:r>
              <a:rPr dirty="0"/>
              <a:t> </a:t>
            </a:r>
            <a:r>
              <a:rPr dirty="0" err="1"/>
              <a:t>foros</a:t>
            </a:r>
            <a:r>
              <a:rPr dirty="0"/>
              <a:t> </a:t>
            </a:r>
            <a:r>
              <a:rPr dirty="0" err="1"/>
              <a:t>diferentes</a:t>
            </a:r>
            <a:r>
              <a:rPr dirty="0"/>
              <a:t>: </a:t>
            </a:r>
            <a:r>
              <a:rPr dirty="0" err="1"/>
              <a:t>el</a:t>
            </a:r>
            <a:r>
              <a:rPr dirty="0"/>
              <a:t> </a:t>
            </a:r>
            <a:r>
              <a:rPr dirty="0" err="1"/>
              <a:t>mismo</a:t>
            </a:r>
            <a:r>
              <a:rPr dirty="0"/>
              <a:t> </a:t>
            </a:r>
            <a:r>
              <a:rPr dirty="0" err="1"/>
              <a:t>mensaje</a:t>
            </a:r>
            <a:r>
              <a:rPr dirty="0"/>
              <a:t> debe </a:t>
            </a:r>
            <a:r>
              <a:rPr dirty="0" err="1"/>
              <a:t>provenir</a:t>
            </a:r>
            <a:r>
              <a:rPr dirty="0"/>
              <a:t> de </a:t>
            </a:r>
            <a:r>
              <a:rPr dirty="0" err="1"/>
              <a:t>tantas</a:t>
            </a:r>
            <a:r>
              <a:rPr dirty="0"/>
              <a:t> </a:t>
            </a:r>
            <a:r>
              <a:rPr dirty="0" err="1"/>
              <a:t>direcciones</a:t>
            </a:r>
            <a:r>
              <a:rPr dirty="0"/>
              <a:t> </a:t>
            </a:r>
            <a:r>
              <a:rPr dirty="0" err="1"/>
              <a:t>diferentes</a:t>
            </a:r>
            <a:r>
              <a:rPr dirty="0"/>
              <a:t> </a:t>
            </a:r>
            <a:r>
              <a:rPr dirty="0" err="1"/>
              <a:t>como</a:t>
            </a:r>
            <a:r>
              <a:rPr dirty="0"/>
              <a:t> sea </a:t>
            </a:r>
            <a:r>
              <a:rPr dirty="0" err="1"/>
              <a:t>posible</a:t>
            </a:r>
            <a:endParaRPr dirty="0"/>
          </a:p>
        </p:txBody>
      </p:sp>
      <p:sp>
        <p:nvSpPr>
          <p:cNvPr id="49" name="Google Shape;391;p35">
            <a:extLst>
              <a:ext uri="{FF2B5EF4-FFF2-40B4-BE49-F238E27FC236}">
                <a16:creationId xmlns:a16="http://schemas.microsoft.com/office/drawing/2014/main" id="{E7446FD6-5E69-6ABC-F8B4-59669FEB6F51}"/>
              </a:ext>
            </a:extLst>
          </p:cNvPr>
          <p:cNvSpPr txBox="1"/>
          <p:nvPr/>
        </p:nvSpPr>
        <p:spPr>
          <a:xfrm>
            <a:off x="1584000" y="5688576"/>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defRPr sz="2200">
                <a:solidFill>
                  <a:srgbClr val="000000"/>
                </a:solidFill>
                <a:latin typeface="Helvetica Neue" panose="020B0604020202020204" charset="0"/>
                <a:ea typeface="Helvetica Neue"/>
                <a:cs typeface="Helvetica Neue"/>
                <a:sym typeface="Helvetica Neue"/>
              </a:defRPr>
            </a:pPr>
            <a:r>
              <a:rPr dirty="0" err="1"/>
              <a:t>Repit</a:t>
            </a:r>
            <a:r>
              <a:rPr lang="es-ES" dirty="0"/>
              <a:t>e</a:t>
            </a:r>
            <a:r>
              <a:rPr dirty="0"/>
              <a:t> </a:t>
            </a:r>
            <a:r>
              <a:rPr dirty="0" err="1"/>
              <a:t>el</a:t>
            </a:r>
            <a:r>
              <a:rPr dirty="0"/>
              <a:t> </a:t>
            </a:r>
            <a:r>
              <a:rPr dirty="0" err="1"/>
              <a:t>mensaje</a:t>
            </a:r>
            <a:r>
              <a:rPr dirty="0"/>
              <a:t>: </a:t>
            </a:r>
            <a:r>
              <a:rPr dirty="0" err="1"/>
              <a:t>el</a:t>
            </a:r>
            <a:r>
              <a:rPr dirty="0"/>
              <a:t> </a:t>
            </a:r>
            <a:r>
              <a:rPr dirty="0" err="1"/>
              <a:t>mismo</a:t>
            </a:r>
            <a:r>
              <a:rPr dirty="0"/>
              <a:t> </a:t>
            </a:r>
            <a:r>
              <a:rPr dirty="0" err="1"/>
              <a:t>mensaje</a:t>
            </a:r>
            <a:r>
              <a:rPr dirty="0"/>
              <a:t> debe </a:t>
            </a:r>
            <a:r>
              <a:rPr dirty="0" err="1"/>
              <a:t>repetirse</a:t>
            </a:r>
            <a:r>
              <a:rPr dirty="0"/>
              <a:t> una y </a:t>
            </a:r>
            <a:r>
              <a:rPr dirty="0" err="1"/>
              <a:t>otra</a:t>
            </a:r>
            <a:r>
              <a:rPr dirty="0"/>
              <a:t> </a:t>
            </a:r>
            <a:r>
              <a:rPr dirty="0" err="1"/>
              <a:t>vez</a:t>
            </a:r>
            <a:r>
              <a:rPr dirty="0"/>
              <a:t>, y </a:t>
            </a:r>
            <a:r>
              <a:rPr dirty="0" err="1"/>
              <a:t>otra</a:t>
            </a:r>
            <a:r>
              <a:rPr dirty="0"/>
              <a:t> </a:t>
            </a:r>
            <a:r>
              <a:rPr dirty="0" err="1"/>
              <a:t>vez</a:t>
            </a:r>
            <a:endParaRPr dirty="0"/>
          </a:p>
        </p:txBody>
      </p:sp>
      <p:sp>
        <p:nvSpPr>
          <p:cNvPr id="50" name="Google Shape;391;p35">
            <a:extLst>
              <a:ext uri="{FF2B5EF4-FFF2-40B4-BE49-F238E27FC236}">
                <a16:creationId xmlns:a16="http://schemas.microsoft.com/office/drawing/2014/main" id="{AD9F402D-57ED-1C46-0360-ABB91C5CC750}"/>
              </a:ext>
            </a:extLst>
          </p:cNvPr>
          <p:cNvSpPr txBox="1"/>
          <p:nvPr/>
        </p:nvSpPr>
        <p:spPr>
          <a:xfrm>
            <a:off x="1584000" y="6216768"/>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defRPr sz="2200">
                <a:solidFill>
                  <a:srgbClr val="000000"/>
                </a:solidFill>
                <a:latin typeface="Helvetica Neue" panose="020B0604020202020204" charset="0"/>
                <a:ea typeface="Helvetica Neue"/>
                <a:cs typeface="Helvetica Neue"/>
                <a:sym typeface="Helvetica Neue"/>
              </a:defRPr>
            </a:pPr>
            <a:r>
              <a:rPr dirty="0" err="1"/>
              <a:t>Predicar</a:t>
            </a:r>
            <a:r>
              <a:rPr dirty="0"/>
              <a:t> con </a:t>
            </a:r>
            <a:r>
              <a:rPr dirty="0" err="1"/>
              <a:t>el</a:t>
            </a:r>
            <a:r>
              <a:rPr dirty="0"/>
              <a:t> </a:t>
            </a:r>
            <a:r>
              <a:rPr dirty="0" err="1"/>
              <a:t>ejemplo</a:t>
            </a:r>
            <a:r>
              <a:rPr dirty="0"/>
              <a:t>: </a:t>
            </a:r>
            <a:r>
              <a:rPr lang="es-ES" dirty="0"/>
              <a:t>ensaya</a:t>
            </a:r>
            <a:r>
              <a:rPr dirty="0"/>
              <a:t> la </a:t>
            </a:r>
            <a:r>
              <a:rPr dirty="0" err="1"/>
              <a:t>charla</a:t>
            </a:r>
            <a:endParaRPr dirty="0"/>
          </a:p>
        </p:txBody>
      </p:sp>
      <p:sp>
        <p:nvSpPr>
          <p:cNvPr id="51" name="Google Shape;391;p35">
            <a:extLst>
              <a:ext uri="{FF2B5EF4-FFF2-40B4-BE49-F238E27FC236}">
                <a16:creationId xmlns:a16="http://schemas.microsoft.com/office/drawing/2014/main" id="{BAA1CB12-3BB1-45B1-5815-FAC87E007B48}"/>
              </a:ext>
            </a:extLst>
          </p:cNvPr>
          <p:cNvSpPr txBox="1"/>
          <p:nvPr/>
        </p:nvSpPr>
        <p:spPr>
          <a:xfrm>
            <a:off x="1584000" y="6744960"/>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defRPr sz="2200">
                <a:solidFill>
                  <a:srgbClr val="000000"/>
                </a:solidFill>
                <a:latin typeface="Helvetica Neue" panose="020B0604020202020204" charset="0"/>
                <a:ea typeface="Helvetica Neue"/>
                <a:cs typeface="Helvetica Neue"/>
                <a:sym typeface="Helvetica Neue"/>
              </a:defRPr>
            </a:pPr>
            <a:r>
              <a:rPr dirty="0" err="1"/>
              <a:t>Aborda</a:t>
            </a:r>
            <a:r>
              <a:rPr lang="es-ES" dirty="0"/>
              <a:t> las</a:t>
            </a:r>
            <a:r>
              <a:rPr dirty="0"/>
              <a:t> </a:t>
            </a:r>
            <a:r>
              <a:rPr dirty="0" err="1"/>
              <a:t>inconsistencias</a:t>
            </a:r>
            <a:r>
              <a:rPr dirty="0"/>
              <a:t>: </a:t>
            </a:r>
            <a:r>
              <a:rPr lang="es-ES" dirty="0"/>
              <a:t>los cambios pequeños</a:t>
            </a:r>
            <a:r>
              <a:rPr dirty="0"/>
              <a:t> </a:t>
            </a:r>
            <a:r>
              <a:rPr dirty="0" err="1"/>
              <a:t>pueden</a:t>
            </a:r>
            <a:r>
              <a:rPr dirty="0"/>
              <a:t> </a:t>
            </a:r>
            <a:r>
              <a:rPr dirty="0" err="1"/>
              <a:t>tener</a:t>
            </a:r>
            <a:r>
              <a:rPr dirty="0"/>
              <a:t> </a:t>
            </a:r>
            <a:r>
              <a:rPr dirty="0" err="1"/>
              <a:t>grandes</a:t>
            </a:r>
            <a:r>
              <a:rPr dirty="0"/>
              <a:t> </a:t>
            </a:r>
            <a:r>
              <a:rPr dirty="0" err="1"/>
              <a:t>efectos</a:t>
            </a:r>
            <a:r>
              <a:rPr dirty="0"/>
              <a:t> </a:t>
            </a:r>
            <a:r>
              <a:rPr dirty="0" err="1"/>
              <a:t>si</a:t>
            </a:r>
            <a:r>
              <a:rPr dirty="0"/>
              <a:t> </a:t>
            </a:r>
            <a:r>
              <a:rPr dirty="0" err="1"/>
              <a:t>su</a:t>
            </a:r>
            <a:r>
              <a:rPr dirty="0"/>
              <a:t> </a:t>
            </a:r>
            <a:r>
              <a:rPr dirty="0" err="1"/>
              <a:t>simbolismo</a:t>
            </a:r>
            <a:r>
              <a:rPr dirty="0"/>
              <a:t> es </a:t>
            </a:r>
            <a:r>
              <a:rPr dirty="0" err="1"/>
              <a:t>importante</a:t>
            </a:r>
            <a:endParaRPr dirty="0"/>
          </a:p>
        </p:txBody>
      </p:sp>
      <p:sp>
        <p:nvSpPr>
          <p:cNvPr id="52" name="Google Shape;391;p35">
            <a:extLst>
              <a:ext uri="{FF2B5EF4-FFF2-40B4-BE49-F238E27FC236}">
                <a16:creationId xmlns:a16="http://schemas.microsoft.com/office/drawing/2014/main" id="{9E8EB276-2B81-8C20-69D8-C97A9124DFB1}"/>
              </a:ext>
            </a:extLst>
          </p:cNvPr>
          <p:cNvSpPr txBox="1"/>
          <p:nvPr/>
        </p:nvSpPr>
        <p:spPr>
          <a:xfrm>
            <a:off x="1584000" y="7273152"/>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defRPr sz="2200">
                <a:solidFill>
                  <a:srgbClr val="000000"/>
                </a:solidFill>
                <a:latin typeface="Helvetica Neue" panose="020B0604020202020204" charset="0"/>
                <a:ea typeface="Helvetica Neue"/>
                <a:cs typeface="Helvetica Neue"/>
                <a:sym typeface="Helvetica Neue"/>
              </a:defRPr>
            </a:pPr>
            <a:r>
              <a:rPr dirty="0" err="1"/>
              <a:t>Escuch</a:t>
            </a:r>
            <a:r>
              <a:rPr lang="es-ES" dirty="0"/>
              <a:t>a</a:t>
            </a:r>
            <a:r>
              <a:rPr dirty="0"/>
              <a:t> y </a:t>
            </a:r>
            <a:r>
              <a:rPr lang="es-ES" dirty="0"/>
              <a:t>sé </a:t>
            </a:r>
            <a:r>
              <a:rPr dirty="0" err="1"/>
              <a:t>escuchado</a:t>
            </a:r>
            <a:r>
              <a:rPr dirty="0"/>
              <a:t>: </a:t>
            </a:r>
            <a:r>
              <a:rPr dirty="0" err="1"/>
              <a:t>trabaja</a:t>
            </a:r>
            <a:r>
              <a:rPr dirty="0"/>
              <a:t> </a:t>
            </a:r>
            <a:r>
              <a:rPr dirty="0" err="1"/>
              <a:t>duro</a:t>
            </a:r>
            <a:r>
              <a:rPr dirty="0"/>
              <a:t> para </a:t>
            </a:r>
            <a:r>
              <a:rPr dirty="0" err="1"/>
              <a:t>escuchar</a:t>
            </a:r>
            <a:r>
              <a:rPr dirty="0"/>
              <a:t>, </a:t>
            </a:r>
            <a:r>
              <a:rPr lang="es-ES" dirty="0"/>
              <a:t>tiene beneficios a largo plazo</a:t>
            </a:r>
            <a:endParaRPr dirty="0"/>
          </a:p>
        </p:txBody>
      </p:sp>
      <p:sp>
        <p:nvSpPr>
          <p:cNvPr id="53" name="Google Shape;391;p35">
            <a:extLst>
              <a:ext uri="{FF2B5EF4-FFF2-40B4-BE49-F238E27FC236}">
                <a16:creationId xmlns:a16="http://schemas.microsoft.com/office/drawing/2014/main" id="{42EA3900-215B-E5EC-9ABA-1DF1C34709AC}"/>
              </a:ext>
            </a:extLst>
          </p:cNvPr>
          <p:cNvSpPr txBox="1"/>
          <p:nvPr/>
        </p:nvSpPr>
        <p:spPr>
          <a:xfrm>
            <a:off x="1584000" y="7801344"/>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defRPr sz="2200">
                <a:solidFill>
                  <a:srgbClr val="000000"/>
                </a:solidFill>
                <a:latin typeface="Helvetica Neue" panose="020B0604020202020204" charset="0"/>
                <a:ea typeface="Helvetica Neue"/>
                <a:cs typeface="Helvetica Neue"/>
                <a:sym typeface="Helvetica Neue"/>
              </a:defRPr>
            </a:pPr>
            <a:r>
              <a:rPr lang="es-ES" dirty="0"/>
              <a:t>Comprobar</a:t>
            </a:r>
            <a:r>
              <a:rPr dirty="0"/>
              <a:t> </a:t>
            </a:r>
            <a:r>
              <a:rPr dirty="0" err="1"/>
              <a:t>continuamente</a:t>
            </a:r>
            <a:r>
              <a:rPr dirty="0"/>
              <a:t> que la </a:t>
            </a:r>
            <a:r>
              <a:rPr dirty="0" err="1"/>
              <a:t>visión</a:t>
            </a:r>
            <a:r>
              <a:rPr dirty="0"/>
              <a:t> </a:t>
            </a:r>
            <a:r>
              <a:rPr lang="es-ES" dirty="0"/>
              <a:t>penetre entre el personal</a:t>
            </a:r>
            <a:endParaRPr dirty="0"/>
          </a:p>
        </p:txBody>
      </p:sp>
      <p:sp>
        <p:nvSpPr>
          <p:cNvPr id="54" name="Google Shape;391;p35">
            <a:extLst>
              <a:ext uri="{FF2B5EF4-FFF2-40B4-BE49-F238E27FC236}">
                <a16:creationId xmlns:a16="http://schemas.microsoft.com/office/drawing/2014/main" id="{D96059C2-D2F9-8A03-64DC-049A529722EB}"/>
              </a:ext>
            </a:extLst>
          </p:cNvPr>
          <p:cNvSpPr txBox="1"/>
          <p:nvPr/>
        </p:nvSpPr>
        <p:spPr>
          <a:xfrm>
            <a:off x="1584000" y="8329536"/>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defRPr sz="2200">
                <a:solidFill>
                  <a:srgbClr val="000000"/>
                </a:solidFill>
                <a:latin typeface="Helvetica Neue" panose="020B0604020202020204" charset="0"/>
                <a:ea typeface="Helvetica Neue"/>
                <a:cs typeface="Helvetica Neue"/>
                <a:sym typeface="Helvetica Neue"/>
              </a:defRPr>
            </a:pPr>
            <a:r>
              <a:rPr dirty="0" err="1"/>
              <a:t>Visiones</a:t>
            </a:r>
            <a:r>
              <a:rPr dirty="0"/>
              <a:t> </a:t>
            </a:r>
            <a:r>
              <a:rPr dirty="0" err="1"/>
              <a:t>claras</a:t>
            </a:r>
            <a:r>
              <a:rPr dirty="0"/>
              <a:t>, </a:t>
            </a:r>
            <a:r>
              <a:rPr dirty="0" err="1"/>
              <a:t>metas</a:t>
            </a:r>
            <a:r>
              <a:rPr dirty="0"/>
              <a:t>, </a:t>
            </a:r>
            <a:r>
              <a:rPr dirty="0" err="1"/>
              <a:t>valores</a:t>
            </a:r>
            <a:r>
              <a:rPr dirty="0"/>
              <a:t> y planes de </a:t>
            </a:r>
            <a:r>
              <a:rPr dirty="0" err="1"/>
              <a:t>acción</a:t>
            </a:r>
            <a:r>
              <a:rPr dirty="0"/>
              <a:t>, </a:t>
            </a:r>
            <a:r>
              <a:rPr dirty="0" err="1"/>
              <a:t>actitud</a:t>
            </a:r>
            <a:r>
              <a:rPr dirty="0"/>
              <a:t> </a:t>
            </a:r>
            <a:r>
              <a:rPr dirty="0" err="1"/>
              <a:t>gratificante</a:t>
            </a:r>
            <a:r>
              <a:rPr dirty="0"/>
              <a:t> y </a:t>
            </a:r>
            <a:r>
              <a:rPr lang="es-ES" dirty="0"/>
              <a:t>entorno</a:t>
            </a:r>
            <a:endParaRPr dirty="0"/>
          </a:p>
        </p:txBody>
      </p:sp>
      <p:sp>
        <p:nvSpPr>
          <p:cNvPr id="13" name="Google Shape;391;p35">
            <a:extLst>
              <a:ext uri="{FF2B5EF4-FFF2-40B4-BE49-F238E27FC236}">
                <a16:creationId xmlns:a16="http://schemas.microsoft.com/office/drawing/2014/main" id="{E12C5B03-15B1-8A21-EE62-4E8455D9E01A}"/>
              </a:ext>
            </a:extLst>
          </p:cNvPr>
          <p:cNvSpPr txBox="1"/>
          <p:nvPr/>
        </p:nvSpPr>
        <p:spPr>
          <a:xfrm>
            <a:off x="1584000" y="4104000"/>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defRPr sz="2200">
                <a:solidFill>
                  <a:srgbClr val="000000"/>
                </a:solidFill>
                <a:latin typeface="Helvetica Neue" panose="020B0604020202020204" charset="0"/>
                <a:ea typeface="Helvetica Neue"/>
                <a:cs typeface="Helvetica Neue"/>
                <a:sym typeface="Helvetica Neue"/>
              </a:defRPr>
            </a:pPr>
            <a:r>
              <a:rPr dirty="0" err="1"/>
              <a:t>Mant</a:t>
            </a:r>
            <a:r>
              <a:rPr lang="es-ES" dirty="0"/>
              <a:t>e</a:t>
            </a:r>
            <a:r>
              <a:rPr dirty="0" err="1"/>
              <a:t>nlo</a:t>
            </a:r>
            <a:r>
              <a:rPr dirty="0"/>
              <a:t> simple: </a:t>
            </a:r>
            <a:r>
              <a:rPr lang="es-ES" dirty="0"/>
              <a:t>conciso</a:t>
            </a:r>
            <a:r>
              <a:rPr dirty="0"/>
              <a:t> y libre de </a:t>
            </a:r>
            <a:r>
              <a:rPr dirty="0" err="1"/>
              <a:t>jerga</a:t>
            </a:r>
            <a:endParaRPr dirty="0"/>
          </a:p>
        </p:txBody>
      </p:sp>
      <p:sp>
        <p:nvSpPr>
          <p:cNvPr id="14" name="Rechteck: abgerundete Ecken 13">
            <a:extLst>
              <a:ext uri="{FF2B5EF4-FFF2-40B4-BE49-F238E27FC236}">
                <a16:creationId xmlns:a16="http://schemas.microsoft.com/office/drawing/2014/main" id="{7141398D-B4D6-94A5-D275-0E9D1DB10FBC}"/>
              </a:ext>
            </a:extLst>
          </p:cNvPr>
          <p:cNvSpPr>
            <a:spLocks noChangeAspect="1"/>
          </p:cNvSpPr>
          <p:nvPr/>
        </p:nvSpPr>
        <p:spPr>
          <a:xfrm>
            <a:off x="1296000" y="4104000"/>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sz="2400" b="1">
                <a:latin typeface="Helvetica Neue" panose="020B0604020202020204" charset="0"/>
              </a:defRPr>
            </a:pPr>
            <a:r>
              <a:t>1.</a:t>
            </a:r>
          </a:p>
        </p:txBody>
      </p:sp>
      <p:sp>
        <p:nvSpPr>
          <p:cNvPr id="39" name="Rechteck: abgerundete Ecken 38">
            <a:extLst>
              <a:ext uri="{FF2B5EF4-FFF2-40B4-BE49-F238E27FC236}">
                <a16:creationId xmlns:a16="http://schemas.microsoft.com/office/drawing/2014/main" id="{397BFBA2-49D0-1F4A-917A-C71A620993A1}"/>
              </a:ext>
            </a:extLst>
          </p:cNvPr>
          <p:cNvSpPr>
            <a:spLocks noChangeAspect="1"/>
          </p:cNvSpPr>
          <p:nvPr/>
        </p:nvSpPr>
        <p:spPr>
          <a:xfrm>
            <a:off x="1296000" y="4632192"/>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sz="2400" b="1">
                <a:latin typeface="Helvetica Neue" panose="020B0604020202020204" charset="0"/>
              </a:defRPr>
            </a:pPr>
            <a:r>
              <a:t>2.</a:t>
            </a:r>
          </a:p>
        </p:txBody>
      </p:sp>
      <p:sp>
        <p:nvSpPr>
          <p:cNvPr id="40" name="Rechteck: abgerundete Ecken 39">
            <a:extLst>
              <a:ext uri="{FF2B5EF4-FFF2-40B4-BE49-F238E27FC236}">
                <a16:creationId xmlns:a16="http://schemas.microsoft.com/office/drawing/2014/main" id="{F4427024-01C1-89B5-55BA-0C97A8ECDD2A}"/>
              </a:ext>
            </a:extLst>
          </p:cNvPr>
          <p:cNvSpPr>
            <a:spLocks noChangeAspect="1"/>
          </p:cNvSpPr>
          <p:nvPr/>
        </p:nvSpPr>
        <p:spPr>
          <a:xfrm>
            <a:off x="1296000" y="5160384"/>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sz="2400" b="1">
                <a:latin typeface="Helvetica Neue" panose="020B0604020202020204" charset="0"/>
              </a:defRPr>
            </a:pPr>
            <a:r>
              <a:t>3.</a:t>
            </a:r>
          </a:p>
        </p:txBody>
      </p:sp>
      <p:sp>
        <p:nvSpPr>
          <p:cNvPr id="41" name="Rechteck: abgerundete Ecken 40">
            <a:extLst>
              <a:ext uri="{FF2B5EF4-FFF2-40B4-BE49-F238E27FC236}">
                <a16:creationId xmlns:a16="http://schemas.microsoft.com/office/drawing/2014/main" id="{E04E0AE2-693E-ECFA-FE8C-FCBCC9825E6B}"/>
              </a:ext>
            </a:extLst>
          </p:cNvPr>
          <p:cNvSpPr>
            <a:spLocks noChangeAspect="1"/>
          </p:cNvSpPr>
          <p:nvPr/>
        </p:nvSpPr>
        <p:spPr>
          <a:xfrm>
            <a:off x="1296000" y="5688576"/>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sz="2400" b="1">
                <a:latin typeface="Helvetica Neue" panose="020B0604020202020204" charset="0"/>
              </a:defRPr>
            </a:pPr>
            <a:r>
              <a:t>4.</a:t>
            </a:r>
          </a:p>
        </p:txBody>
      </p:sp>
      <p:sp>
        <p:nvSpPr>
          <p:cNvPr id="42" name="Rechteck: abgerundete Ecken 41">
            <a:extLst>
              <a:ext uri="{FF2B5EF4-FFF2-40B4-BE49-F238E27FC236}">
                <a16:creationId xmlns:a16="http://schemas.microsoft.com/office/drawing/2014/main" id="{40EA38FA-62A7-5D4A-D332-77802D69D2EF}"/>
              </a:ext>
            </a:extLst>
          </p:cNvPr>
          <p:cNvSpPr>
            <a:spLocks noChangeAspect="1"/>
          </p:cNvSpPr>
          <p:nvPr/>
        </p:nvSpPr>
        <p:spPr>
          <a:xfrm>
            <a:off x="1296000" y="6216768"/>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sz="2400" b="1">
                <a:latin typeface="Helvetica Neue" panose="020B0604020202020204" charset="0"/>
              </a:defRPr>
            </a:pPr>
            <a:r>
              <a:t>5.</a:t>
            </a:r>
          </a:p>
        </p:txBody>
      </p:sp>
      <p:sp>
        <p:nvSpPr>
          <p:cNvPr id="43" name="Rechteck: abgerundete Ecken 42">
            <a:extLst>
              <a:ext uri="{FF2B5EF4-FFF2-40B4-BE49-F238E27FC236}">
                <a16:creationId xmlns:a16="http://schemas.microsoft.com/office/drawing/2014/main" id="{55B2E9D1-9BD1-6271-B71C-B764B0E0AD5B}"/>
              </a:ext>
            </a:extLst>
          </p:cNvPr>
          <p:cNvSpPr>
            <a:spLocks noChangeAspect="1"/>
          </p:cNvSpPr>
          <p:nvPr/>
        </p:nvSpPr>
        <p:spPr>
          <a:xfrm>
            <a:off x="1296000" y="6744960"/>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sz="2400" b="1">
                <a:latin typeface="Helvetica Neue" panose="020B0604020202020204" charset="0"/>
              </a:defRPr>
            </a:pPr>
            <a:r>
              <a:t>6.</a:t>
            </a:r>
          </a:p>
        </p:txBody>
      </p:sp>
      <p:sp>
        <p:nvSpPr>
          <p:cNvPr id="44" name="Rechteck: abgerundete Ecken 43">
            <a:extLst>
              <a:ext uri="{FF2B5EF4-FFF2-40B4-BE49-F238E27FC236}">
                <a16:creationId xmlns:a16="http://schemas.microsoft.com/office/drawing/2014/main" id="{13061F0C-87B6-D571-EC3E-8AA1AE9B71E8}"/>
              </a:ext>
            </a:extLst>
          </p:cNvPr>
          <p:cNvSpPr>
            <a:spLocks noChangeAspect="1"/>
          </p:cNvSpPr>
          <p:nvPr/>
        </p:nvSpPr>
        <p:spPr>
          <a:xfrm>
            <a:off x="1296000" y="7273152"/>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sz="2400" b="1">
                <a:latin typeface="Helvetica Neue" panose="020B0604020202020204" charset="0"/>
              </a:defRPr>
            </a:pPr>
            <a:r>
              <a:t>7.</a:t>
            </a:r>
          </a:p>
        </p:txBody>
      </p:sp>
      <p:sp>
        <p:nvSpPr>
          <p:cNvPr id="45" name="Rechteck: abgerundete Ecken 44">
            <a:extLst>
              <a:ext uri="{FF2B5EF4-FFF2-40B4-BE49-F238E27FC236}">
                <a16:creationId xmlns:a16="http://schemas.microsoft.com/office/drawing/2014/main" id="{079B1E19-67A2-DC9D-7351-B567CCFF0956}"/>
              </a:ext>
            </a:extLst>
          </p:cNvPr>
          <p:cNvSpPr>
            <a:spLocks noChangeAspect="1"/>
          </p:cNvSpPr>
          <p:nvPr/>
        </p:nvSpPr>
        <p:spPr>
          <a:xfrm>
            <a:off x="1296000" y="7801344"/>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sz="2400" b="1">
                <a:latin typeface="Helvetica Neue" panose="020B0604020202020204" charset="0"/>
              </a:defRPr>
            </a:pPr>
            <a:r>
              <a:t>8.</a:t>
            </a:r>
          </a:p>
        </p:txBody>
      </p:sp>
      <p:sp>
        <p:nvSpPr>
          <p:cNvPr id="46" name="Rechteck: abgerundete Ecken 45">
            <a:extLst>
              <a:ext uri="{FF2B5EF4-FFF2-40B4-BE49-F238E27FC236}">
                <a16:creationId xmlns:a16="http://schemas.microsoft.com/office/drawing/2014/main" id="{291F407C-137F-D6E5-9316-4FC39EE3DCD2}"/>
              </a:ext>
            </a:extLst>
          </p:cNvPr>
          <p:cNvSpPr>
            <a:spLocks noChangeAspect="1"/>
          </p:cNvSpPr>
          <p:nvPr/>
        </p:nvSpPr>
        <p:spPr>
          <a:xfrm>
            <a:off x="1296000" y="8329536"/>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sz="2400" b="1">
                <a:latin typeface="Helvetica Neue" panose="020B0604020202020204" charset="0"/>
              </a:defRPr>
            </a:pPr>
            <a:r>
              <a:t>9.</a:t>
            </a:r>
          </a:p>
        </p:txBody>
      </p:sp>
      <p:sp>
        <p:nvSpPr>
          <p:cNvPr id="2" name="CuadroTexto 1">
            <a:extLst>
              <a:ext uri="{FF2B5EF4-FFF2-40B4-BE49-F238E27FC236}">
                <a16:creationId xmlns:a16="http://schemas.microsoft.com/office/drawing/2014/main" id="{92ECFDF8-D254-DD5F-C4F2-71CFCE657F17}"/>
              </a:ext>
            </a:extLst>
          </p:cNvPr>
          <p:cNvSpPr txBox="1"/>
          <p:nvPr/>
        </p:nvSpPr>
        <p:spPr>
          <a:xfrm>
            <a:off x="1296000" y="1548000"/>
            <a:ext cx="15736800" cy="830997"/>
          </a:xfrm>
          <a:prstGeom prst="rect">
            <a:avLst/>
          </a:prstGeom>
          <a:noFill/>
        </p:spPr>
        <p:txBody>
          <a:bodyPr wrap="square">
            <a:sp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1. Mejorar la comunicación intraorganizacional </a:t>
            </a:r>
          </a:p>
        </p:txBody>
      </p:sp>
      <p:sp>
        <p:nvSpPr>
          <p:cNvPr id="3" name="CuadroTexto 2">
            <a:extLst>
              <a:ext uri="{FF2B5EF4-FFF2-40B4-BE49-F238E27FC236}">
                <a16:creationId xmlns:a16="http://schemas.microsoft.com/office/drawing/2014/main" id="{76E547B7-784B-1ADD-A2E3-15322AC92E47}"/>
              </a:ext>
            </a:extLst>
          </p:cNvPr>
          <p:cNvSpPr txBox="1"/>
          <p:nvPr/>
        </p:nvSpPr>
        <p:spPr>
          <a:xfrm>
            <a:off x="1295400" y="2304000"/>
            <a:ext cx="10210800"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1.4 Transparencia de visiones, metas y requisitos</a:t>
            </a:r>
          </a:p>
        </p:txBody>
      </p:sp>
    </p:spTree>
    <p:extLst>
      <p:ext uri="{BB962C8B-B14F-4D97-AF65-F5344CB8AC3E}">
        <p14:creationId xmlns:p14="http://schemas.microsoft.com/office/powerpoint/2010/main" val="1573797162"/>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2">
            <a:extLst>
              <a:ext uri="{FF2B5EF4-FFF2-40B4-BE49-F238E27FC236}">
                <a16:creationId xmlns:a16="http://schemas.microsoft.com/office/drawing/2014/main" id="{C6FC72A8-3C70-160D-B8F7-2777587A490A}"/>
              </a:ext>
            </a:extLst>
          </p:cNvPr>
          <p:cNvSpPr txBox="1"/>
          <p:nvPr/>
        </p:nvSpPr>
        <p:spPr>
          <a:xfrm>
            <a:off x="1295400" y="2304000"/>
            <a:ext cx="11887200"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dirty="0"/>
              <a:t>1.5 </a:t>
            </a:r>
            <a:r>
              <a:rPr dirty="0" err="1"/>
              <a:t>Beneficios</a:t>
            </a:r>
            <a:r>
              <a:rPr dirty="0"/>
              <a:t> de </a:t>
            </a:r>
            <a:r>
              <a:rPr dirty="0" err="1"/>
              <a:t>fomentar</a:t>
            </a:r>
            <a:r>
              <a:rPr dirty="0"/>
              <a:t> </a:t>
            </a:r>
            <a:r>
              <a:rPr dirty="0" err="1"/>
              <a:t>el</a:t>
            </a:r>
            <a:r>
              <a:rPr dirty="0"/>
              <a:t> </a:t>
            </a:r>
            <a:r>
              <a:rPr dirty="0" err="1"/>
              <a:t>intraemprendimiento</a:t>
            </a:r>
            <a:r>
              <a:rPr dirty="0"/>
              <a:t> para </a:t>
            </a:r>
            <a:r>
              <a:rPr lang="es-ES" dirty="0"/>
              <a:t>t</a:t>
            </a:r>
            <a:r>
              <a:rPr dirty="0"/>
              <a:t>u </a:t>
            </a:r>
            <a:r>
              <a:rPr dirty="0" err="1"/>
              <a:t>empresa</a:t>
            </a:r>
            <a:endParaRPr dirty="0"/>
          </a:p>
        </p:txBody>
      </p:sp>
      <p:sp>
        <p:nvSpPr>
          <p:cNvPr id="9" name="Rechteck: abgerundete Ecken 8">
            <a:extLst>
              <a:ext uri="{FF2B5EF4-FFF2-40B4-BE49-F238E27FC236}">
                <a16:creationId xmlns:a16="http://schemas.microsoft.com/office/drawing/2014/main" id="{27C2CADB-8258-B855-9FA8-028E2E5DF9A7}"/>
              </a:ext>
            </a:extLst>
          </p:cNvPr>
          <p:cNvSpPr/>
          <p:nvPr/>
        </p:nvSpPr>
        <p:spPr>
          <a:xfrm>
            <a:off x="9180000" y="4140000"/>
            <a:ext cx="7812000" cy="4212000"/>
          </a:xfrm>
          <a:prstGeom prst="roundRect">
            <a:avLst>
              <a:gd name="adj" fmla="val 0"/>
            </a:avLst>
          </a:prstGeom>
          <a:solidFill>
            <a:srgbClr val="AED633">
              <a:alpha val="50000"/>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tIns="360000">
            <a:noAutofit/>
          </a:bodyPr>
          <a:lstStyle/>
          <a:p>
            <a:pPr marL="342900" indent="-342900">
              <a:buFont typeface="Wingdings" panose="05000000000000000000" pitchFamily="2" charset="2"/>
              <a:buChar char="Ø"/>
              <a:defRPr sz="2400">
                <a:solidFill>
                  <a:schemeClr val="tx1"/>
                </a:solidFill>
                <a:latin typeface="Helvetica Neue" panose="020B0604020202020204" charset="0"/>
              </a:defRPr>
            </a:pPr>
            <a:r>
              <a:rPr sz="2300" dirty="0" err="1"/>
              <a:t>Minimización</a:t>
            </a:r>
            <a:r>
              <a:rPr sz="2300" dirty="0"/>
              <a:t> del </a:t>
            </a:r>
            <a:r>
              <a:rPr sz="2300" dirty="0" err="1"/>
              <a:t>riesgo</a:t>
            </a:r>
            <a:r>
              <a:rPr sz="2300" dirty="0"/>
              <a:t> de </a:t>
            </a:r>
            <a:r>
              <a:rPr sz="2300" dirty="0" err="1"/>
              <a:t>perder</a:t>
            </a:r>
            <a:r>
              <a:rPr sz="2300" dirty="0"/>
              <a:t> </a:t>
            </a:r>
            <a:r>
              <a:rPr sz="2300" dirty="0" err="1"/>
              <a:t>empleados</a:t>
            </a:r>
            <a:r>
              <a:rPr sz="2300" dirty="0"/>
              <a:t> </a:t>
            </a:r>
            <a:r>
              <a:rPr sz="2300" dirty="0" err="1"/>
              <a:t>frente</a:t>
            </a:r>
            <a:r>
              <a:rPr sz="2300" dirty="0"/>
              <a:t> a los </a:t>
            </a:r>
            <a:r>
              <a:rPr sz="2300" dirty="0" err="1"/>
              <a:t>competidores</a:t>
            </a:r>
            <a:endParaRPr sz="2300" dirty="0"/>
          </a:p>
          <a:p>
            <a:pPr marL="342900" indent="-342900">
              <a:buFont typeface="Wingdings" panose="05000000000000000000" pitchFamily="2" charset="2"/>
              <a:buChar char="Ø"/>
              <a:defRPr sz="2400">
                <a:solidFill>
                  <a:schemeClr val="tx1"/>
                </a:solidFill>
                <a:latin typeface="Helvetica Neue" panose="020B0604020202020204" charset="0"/>
              </a:defRPr>
            </a:pPr>
            <a:r>
              <a:rPr sz="2300" dirty="0" err="1"/>
              <a:t>Motivación</a:t>
            </a:r>
            <a:r>
              <a:rPr sz="2300" dirty="0"/>
              <a:t> para </a:t>
            </a:r>
            <a:r>
              <a:rPr sz="2300" dirty="0" err="1"/>
              <a:t>rendir</a:t>
            </a:r>
            <a:r>
              <a:rPr sz="2300" dirty="0"/>
              <a:t> </a:t>
            </a:r>
            <a:r>
              <a:rPr sz="2300" dirty="0" err="1"/>
              <a:t>mejor</a:t>
            </a:r>
            <a:r>
              <a:rPr sz="2300" dirty="0"/>
              <a:t> y </a:t>
            </a:r>
            <a:r>
              <a:rPr sz="2300" dirty="0" err="1"/>
              <a:t>sentirse</a:t>
            </a:r>
            <a:r>
              <a:rPr sz="2300" dirty="0"/>
              <a:t> </a:t>
            </a:r>
            <a:r>
              <a:rPr sz="2300" dirty="0" err="1"/>
              <a:t>más</a:t>
            </a:r>
            <a:r>
              <a:rPr sz="2300" dirty="0"/>
              <a:t> </a:t>
            </a:r>
            <a:r>
              <a:rPr sz="2300" dirty="0" err="1"/>
              <a:t>cómodo</a:t>
            </a:r>
            <a:endParaRPr sz="2300" dirty="0"/>
          </a:p>
          <a:p>
            <a:pPr marL="342900" indent="-342900">
              <a:buFont typeface="Wingdings" panose="05000000000000000000" pitchFamily="2" charset="2"/>
              <a:buChar char="Ø"/>
              <a:defRPr sz="2400">
                <a:solidFill>
                  <a:schemeClr val="tx1"/>
                </a:solidFill>
                <a:latin typeface="Helvetica Neue" panose="020B0604020202020204" charset="0"/>
              </a:defRPr>
            </a:pPr>
            <a:r>
              <a:rPr sz="2300" dirty="0" err="1"/>
              <a:t>Mejorar</a:t>
            </a:r>
            <a:r>
              <a:rPr sz="2300" dirty="0"/>
              <a:t> la </a:t>
            </a:r>
            <a:r>
              <a:rPr sz="2300" dirty="0" err="1"/>
              <a:t>creatividad</a:t>
            </a:r>
            <a:endParaRPr sz="2300" dirty="0"/>
          </a:p>
          <a:p>
            <a:pPr marL="342900" indent="-342900">
              <a:buFont typeface="Wingdings" panose="05000000000000000000" pitchFamily="2" charset="2"/>
              <a:buChar char="Ø"/>
              <a:defRPr sz="2400">
                <a:solidFill>
                  <a:schemeClr val="tx1"/>
                </a:solidFill>
                <a:latin typeface="Helvetica Neue" panose="020B0604020202020204" charset="0"/>
              </a:defRPr>
            </a:pPr>
            <a:r>
              <a:rPr sz="2300" dirty="0" err="1"/>
              <a:t>Aument</a:t>
            </a:r>
            <a:r>
              <a:rPr lang="es-ES" sz="2300" dirty="0"/>
              <a:t>o de </a:t>
            </a:r>
            <a:r>
              <a:rPr sz="2300" dirty="0"/>
              <a:t>la </a:t>
            </a:r>
            <a:r>
              <a:rPr sz="2300" dirty="0" err="1"/>
              <a:t>productividad</a:t>
            </a:r>
            <a:r>
              <a:rPr sz="2300" dirty="0"/>
              <a:t> y </a:t>
            </a:r>
            <a:r>
              <a:rPr sz="2300" dirty="0" err="1"/>
              <a:t>el</a:t>
            </a:r>
            <a:r>
              <a:rPr sz="2300" dirty="0"/>
              <a:t> </a:t>
            </a:r>
            <a:r>
              <a:rPr sz="2300" dirty="0" err="1"/>
              <a:t>pensamiento</a:t>
            </a:r>
            <a:r>
              <a:rPr sz="2300" dirty="0"/>
              <a:t> </a:t>
            </a:r>
            <a:r>
              <a:rPr sz="2300" dirty="0" err="1"/>
              <a:t>creativo</a:t>
            </a:r>
            <a:endParaRPr sz="2300" dirty="0"/>
          </a:p>
          <a:p>
            <a:pPr marL="342900" indent="-342900">
              <a:buFont typeface="Wingdings" panose="05000000000000000000" pitchFamily="2" charset="2"/>
              <a:buChar char="Ø"/>
              <a:defRPr sz="2400">
                <a:solidFill>
                  <a:schemeClr val="tx1"/>
                </a:solidFill>
                <a:latin typeface="Helvetica Neue" panose="020B0604020202020204" charset="0"/>
              </a:defRPr>
            </a:pPr>
            <a:r>
              <a:rPr sz="2300" dirty="0" err="1"/>
              <a:t>Conducir</a:t>
            </a:r>
            <a:r>
              <a:rPr sz="2300" dirty="0"/>
              <a:t> a </a:t>
            </a:r>
            <a:r>
              <a:rPr sz="2300" dirty="0" err="1"/>
              <a:t>promociones</a:t>
            </a:r>
            <a:r>
              <a:rPr sz="2300" dirty="0"/>
              <a:t> </a:t>
            </a:r>
            <a:r>
              <a:rPr sz="2300" dirty="0" err="1"/>
              <a:t>internas</a:t>
            </a:r>
            <a:r>
              <a:rPr sz="2300" dirty="0"/>
              <a:t> </a:t>
            </a:r>
            <a:r>
              <a:rPr sz="2300" dirty="0" err="1"/>
              <a:t>en</a:t>
            </a:r>
            <a:r>
              <a:rPr sz="2300" dirty="0"/>
              <a:t> </a:t>
            </a:r>
            <a:r>
              <a:rPr sz="2300" dirty="0" err="1"/>
              <a:t>lugar</a:t>
            </a:r>
            <a:r>
              <a:rPr sz="2300" dirty="0"/>
              <a:t> de </a:t>
            </a:r>
            <a:r>
              <a:rPr sz="2300" dirty="0" err="1"/>
              <a:t>recluta</a:t>
            </a:r>
            <a:r>
              <a:rPr lang="es-ES" sz="2300" dirty="0"/>
              <a:t>r</a:t>
            </a:r>
            <a:r>
              <a:rPr sz="2300" dirty="0"/>
              <a:t> extern</a:t>
            </a:r>
            <a:r>
              <a:rPr lang="es-ES" sz="2300" dirty="0" err="1"/>
              <a:t>amente</a:t>
            </a:r>
            <a:endParaRPr sz="2300" dirty="0"/>
          </a:p>
          <a:p>
            <a:pPr marL="342900" indent="-342900">
              <a:buFont typeface="Wingdings" panose="05000000000000000000" pitchFamily="2" charset="2"/>
              <a:buChar char="Ø"/>
              <a:defRPr sz="2400">
                <a:solidFill>
                  <a:schemeClr val="tx1"/>
                </a:solidFill>
                <a:latin typeface="Helvetica Neue" panose="020B0604020202020204" charset="0"/>
              </a:defRPr>
            </a:pPr>
            <a:r>
              <a:rPr lang="es-ES" sz="2300" dirty="0"/>
              <a:t>Promoción del </a:t>
            </a:r>
            <a:r>
              <a:rPr sz="2300" dirty="0" err="1"/>
              <a:t>trabajo</a:t>
            </a:r>
            <a:r>
              <a:rPr sz="2300" dirty="0"/>
              <a:t> </a:t>
            </a:r>
            <a:r>
              <a:rPr sz="2300" dirty="0" err="1"/>
              <a:t>en</a:t>
            </a:r>
            <a:r>
              <a:rPr sz="2300" dirty="0"/>
              <a:t> </a:t>
            </a:r>
            <a:r>
              <a:rPr sz="2300" dirty="0" err="1"/>
              <a:t>equipo</a:t>
            </a:r>
            <a:r>
              <a:rPr sz="2300" dirty="0"/>
              <a:t> y </a:t>
            </a:r>
            <a:r>
              <a:rPr sz="2300" dirty="0" err="1"/>
              <a:t>asociaciones</a:t>
            </a:r>
            <a:r>
              <a:rPr sz="2300" dirty="0"/>
              <a:t> </a:t>
            </a:r>
            <a:r>
              <a:rPr sz="2300" dirty="0" err="1"/>
              <a:t>profesionales</a:t>
            </a:r>
            <a:r>
              <a:rPr sz="2300" dirty="0"/>
              <a:t> a largo </a:t>
            </a:r>
            <a:r>
              <a:rPr sz="2300" dirty="0" err="1"/>
              <a:t>plazo</a:t>
            </a:r>
            <a:endParaRPr sz="2300" dirty="0"/>
          </a:p>
          <a:p>
            <a:pPr marL="342900" indent="-342900">
              <a:buFont typeface="Wingdings" panose="05000000000000000000" pitchFamily="2" charset="2"/>
              <a:buChar char="Ø"/>
              <a:defRPr sz="2400">
                <a:solidFill>
                  <a:schemeClr val="tx1"/>
                </a:solidFill>
                <a:latin typeface="Helvetica Neue" panose="020B0604020202020204" charset="0"/>
              </a:defRPr>
            </a:pPr>
            <a:r>
              <a:rPr sz="2300" dirty="0" err="1"/>
              <a:t>Mejorar</a:t>
            </a:r>
            <a:r>
              <a:rPr sz="2300" dirty="0"/>
              <a:t> la </a:t>
            </a:r>
            <a:r>
              <a:rPr sz="2300" dirty="0" err="1"/>
              <a:t>innovación</a:t>
            </a:r>
            <a:r>
              <a:rPr sz="2300" dirty="0"/>
              <a:t> y </a:t>
            </a:r>
            <a:r>
              <a:rPr sz="2300" dirty="0" err="1"/>
              <a:t>el</a:t>
            </a:r>
            <a:r>
              <a:rPr sz="2300" dirty="0"/>
              <a:t> </a:t>
            </a:r>
            <a:r>
              <a:rPr sz="2300" dirty="0" err="1"/>
              <a:t>éxito</a:t>
            </a:r>
            <a:r>
              <a:rPr sz="2300" dirty="0"/>
              <a:t> general de la </a:t>
            </a:r>
            <a:r>
              <a:rPr sz="2300" dirty="0" err="1"/>
              <a:t>empresa</a:t>
            </a:r>
            <a:endParaRPr sz="2300" dirty="0"/>
          </a:p>
        </p:txBody>
      </p:sp>
      <p:sp>
        <p:nvSpPr>
          <p:cNvPr id="14" name="Rechteck: abgerundete Ecken 13">
            <a:extLst>
              <a:ext uri="{FF2B5EF4-FFF2-40B4-BE49-F238E27FC236}">
                <a16:creationId xmlns:a16="http://schemas.microsoft.com/office/drawing/2014/main" id="{FD72DA51-A818-F1FE-7747-30AB20C7D6A5}"/>
              </a:ext>
            </a:extLst>
          </p:cNvPr>
          <p:cNvSpPr/>
          <p:nvPr/>
        </p:nvSpPr>
        <p:spPr>
          <a:xfrm>
            <a:off x="1296000" y="4140000"/>
            <a:ext cx="5790600" cy="4212000"/>
          </a:xfrm>
          <a:prstGeom prst="roundRect">
            <a:avLst>
              <a:gd name="adj" fmla="val 0"/>
            </a:avLst>
          </a:prstGeom>
          <a:solidFill>
            <a:srgbClr val="4D94B7">
              <a:alpha val="50000"/>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tIns="360000">
            <a:noAutofit/>
          </a:bodyPr>
          <a:lstStyle/>
          <a:p>
            <a:pPr marL="342900" indent="-342900">
              <a:buFont typeface="Wingdings" panose="05000000000000000000" pitchFamily="2" charset="2"/>
              <a:buChar char="Ø"/>
              <a:defRPr sz="2400">
                <a:solidFill>
                  <a:schemeClr val="tx1"/>
                </a:solidFill>
                <a:latin typeface="Helvetica Neue" panose="020B0604020202020204" charset="0"/>
              </a:defRPr>
            </a:pPr>
            <a:r>
              <a:rPr dirty="0" err="1"/>
              <a:t>Intercambio</a:t>
            </a:r>
            <a:r>
              <a:rPr dirty="0"/>
              <a:t> </a:t>
            </a:r>
            <a:r>
              <a:rPr dirty="0" err="1"/>
              <a:t>frecuente</a:t>
            </a:r>
            <a:endParaRPr dirty="0"/>
          </a:p>
          <a:p>
            <a:pPr marL="342900" indent="-342900">
              <a:buFont typeface="Wingdings" panose="05000000000000000000" pitchFamily="2" charset="2"/>
              <a:buChar char="Ø"/>
              <a:defRPr sz="2400">
                <a:solidFill>
                  <a:schemeClr val="tx1"/>
                </a:solidFill>
                <a:latin typeface="Helvetica Neue" panose="020B0604020202020204" charset="0"/>
              </a:defRPr>
            </a:pPr>
            <a:r>
              <a:rPr dirty="0" err="1"/>
              <a:t>Cultura</a:t>
            </a:r>
            <a:r>
              <a:rPr dirty="0"/>
              <a:t> </a:t>
            </a:r>
            <a:r>
              <a:rPr lang="es-ES" dirty="0"/>
              <a:t>del </a:t>
            </a:r>
            <a:r>
              <a:rPr lang="es-ES" i="1" dirty="0" err="1"/>
              <a:t>feedback</a:t>
            </a:r>
            <a:endParaRPr i="1" dirty="0"/>
          </a:p>
          <a:p>
            <a:pPr marL="342900" indent="-342900">
              <a:buFont typeface="Wingdings" panose="05000000000000000000" pitchFamily="2" charset="2"/>
              <a:buChar char="Ø"/>
              <a:defRPr sz="2400">
                <a:solidFill>
                  <a:schemeClr val="tx1"/>
                </a:solidFill>
                <a:latin typeface="Helvetica Neue" panose="020B0604020202020204" charset="0"/>
              </a:defRPr>
            </a:pPr>
            <a:r>
              <a:rPr dirty="0" err="1"/>
              <a:t>Transparencia</a:t>
            </a:r>
            <a:r>
              <a:rPr dirty="0"/>
              <a:t> </a:t>
            </a:r>
            <a:r>
              <a:rPr lang="es-ES" dirty="0"/>
              <a:t>sobre</a:t>
            </a:r>
            <a:r>
              <a:rPr dirty="0"/>
              <a:t> la </a:t>
            </a:r>
            <a:r>
              <a:rPr dirty="0" err="1"/>
              <a:t>visión</a:t>
            </a:r>
            <a:r>
              <a:rPr dirty="0"/>
              <a:t>, los </a:t>
            </a:r>
            <a:r>
              <a:rPr dirty="0" err="1"/>
              <a:t>objetivos</a:t>
            </a:r>
            <a:r>
              <a:rPr dirty="0"/>
              <a:t> y los </a:t>
            </a:r>
            <a:r>
              <a:rPr dirty="0" err="1"/>
              <a:t>requisitos</a:t>
            </a:r>
            <a:endParaRPr dirty="0"/>
          </a:p>
        </p:txBody>
      </p:sp>
      <p:sp>
        <p:nvSpPr>
          <p:cNvPr id="10" name="Pfeil: nach rechts 9">
            <a:extLst>
              <a:ext uri="{FF2B5EF4-FFF2-40B4-BE49-F238E27FC236}">
                <a16:creationId xmlns:a16="http://schemas.microsoft.com/office/drawing/2014/main" id="{1CA11B9B-C97F-F927-87BA-DC4884EBCF53}"/>
              </a:ext>
            </a:extLst>
          </p:cNvPr>
          <p:cNvSpPr/>
          <p:nvPr/>
        </p:nvSpPr>
        <p:spPr>
          <a:xfrm>
            <a:off x="7238398" y="3384000"/>
            <a:ext cx="1941000" cy="4896000"/>
          </a:xfrm>
          <a:prstGeom prst="rightArrow">
            <a:avLst>
              <a:gd name="adj1" fmla="val 60000"/>
              <a:gd name="adj2" fmla="val 50000"/>
            </a:avLst>
          </a:prstGeom>
          <a:solidFill>
            <a:schemeClr val="bg1">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anchor="ctr">
            <a:noAutofit/>
          </a:bodyPr>
          <a:lstStyle/>
          <a:p>
            <a:pPr algn="ctr">
              <a:defRPr sz="2400">
                <a:latin typeface="Helvetica Neue" panose="020B0604020202020204" charset="0"/>
              </a:defRPr>
            </a:pPr>
            <a:r>
              <a:rPr lang="es-ES" dirty="0"/>
              <a:t>Produce</a:t>
            </a:r>
            <a:endParaRPr dirty="0"/>
          </a:p>
        </p:txBody>
      </p:sp>
      <p:sp>
        <p:nvSpPr>
          <p:cNvPr id="11" name="object 3">
            <a:extLst>
              <a:ext uri="{FF2B5EF4-FFF2-40B4-BE49-F238E27FC236}">
                <a16:creationId xmlns:a16="http://schemas.microsoft.com/office/drawing/2014/main" id="{C5000B34-6382-D439-FE50-53BE18E1D425}"/>
              </a:ext>
            </a:extLst>
          </p:cNvPr>
          <p:cNvSpPr/>
          <p:nvPr/>
        </p:nvSpPr>
        <p:spPr>
          <a:xfrm>
            <a:off x="1295398" y="3384000"/>
            <a:ext cx="5790600" cy="9000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rgbClr val="4D94B7"/>
          </a:solidFill>
          <a:ln w="22225">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wrap="square" lIns="0" tIns="0" rIns="0" bIns="0" anchor="ctr"/>
          <a:lstStyle/>
          <a:p>
            <a:pPr algn="ctr">
              <a:defRPr sz="2400" b="1">
                <a:solidFill>
                  <a:schemeClr val="bg1"/>
                </a:solidFill>
                <a:latin typeface="Helvetica Neue" panose="020B0604020202020204" charset="0"/>
                <a:ea typeface="Microsoft Sans Serif" panose="020B0604020202020204" pitchFamily="34" charset="0"/>
                <a:cs typeface="Microsoft Sans Serif" panose="020B0604020202020204" pitchFamily="34" charset="0"/>
              </a:defRPr>
            </a:pPr>
            <a:r>
              <a:rPr dirty="0" err="1"/>
              <a:t>Mejora</a:t>
            </a:r>
            <a:r>
              <a:rPr dirty="0"/>
              <a:t> de la </a:t>
            </a:r>
            <a:r>
              <a:rPr dirty="0" err="1"/>
              <a:t>comunicación</a:t>
            </a:r>
            <a:r>
              <a:rPr dirty="0"/>
              <a:t> </a:t>
            </a:r>
            <a:r>
              <a:rPr dirty="0" err="1"/>
              <a:t>vía</a:t>
            </a:r>
            <a:endParaRPr dirty="0"/>
          </a:p>
        </p:txBody>
      </p:sp>
      <p:sp>
        <p:nvSpPr>
          <p:cNvPr id="12" name="object 3">
            <a:extLst>
              <a:ext uri="{FF2B5EF4-FFF2-40B4-BE49-F238E27FC236}">
                <a16:creationId xmlns:a16="http://schemas.microsoft.com/office/drawing/2014/main" id="{E09A3944-95D2-3392-B5D6-21B743D9EE81}"/>
              </a:ext>
            </a:extLst>
          </p:cNvPr>
          <p:cNvSpPr/>
          <p:nvPr/>
        </p:nvSpPr>
        <p:spPr>
          <a:xfrm>
            <a:off x="9180000" y="3384000"/>
            <a:ext cx="7848600" cy="9000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rgbClr val="AED633"/>
          </a:solidFill>
          <a:ln w="22225">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wrap="square" lIns="0" tIns="0" rIns="0" bIns="0" anchor="ctr"/>
          <a:lstStyle/>
          <a:p>
            <a:pPr algn="ctr">
              <a:defRPr sz="2400" b="1">
                <a:solidFill>
                  <a:schemeClr val="bg1"/>
                </a:solidFill>
                <a:latin typeface="Helvetica Neue" panose="020B0604020202020204" charset="0"/>
                <a:ea typeface="Microsoft Sans Serif" panose="020B0604020202020204" pitchFamily="34" charset="0"/>
                <a:cs typeface="Microsoft Sans Serif" panose="020B0604020202020204" pitchFamily="34" charset="0"/>
              </a:defRPr>
            </a:pPr>
            <a:r>
              <a:rPr dirty="0" err="1"/>
              <a:t>Beneficios</a:t>
            </a:r>
            <a:r>
              <a:rPr dirty="0"/>
              <a:t> de </a:t>
            </a:r>
            <a:r>
              <a:rPr dirty="0" err="1"/>
              <a:t>fomentar</a:t>
            </a:r>
            <a:r>
              <a:rPr dirty="0"/>
              <a:t> </a:t>
            </a:r>
            <a:r>
              <a:rPr dirty="0" err="1"/>
              <a:t>empresas</a:t>
            </a:r>
            <a:r>
              <a:rPr dirty="0"/>
              <a:t> </a:t>
            </a:r>
            <a:r>
              <a:rPr lang="es-ES" dirty="0"/>
              <a:t>intraemprendedoras</a:t>
            </a:r>
            <a:endParaRPr dirty="0"/>
          </a:p>
        </p:txBody>
      </p:sp>
      <p:sp>
        <p:nvSpPr>
          <p:cNvPr id="15" name="CuadroTexto 1">
            <a:extLst>
              <a:ext uri="{FF2B5EF4-FFF2-40B4-BE49-F238E27FC236}">
                <a16:creationId xmlns:a16="http://schemas.microsoft.com/office/drawing/2014/main" id="{8FE7453E-DB82-055A-B042-CB126B99D782}"/>
              </a:ext>
            </a:extLst>
          </p:cNvPr>
          <p:cNvSpPr txBox="1"/>
          <p:nvPr/>
        </p:nvSpPr>
        <p:spPr>
          <a:xfrm>
            <a:off x="1296000" y="8928000"/>
            <a:ext cx="1676400" cy="276999"/>
          </a:xfrm>
          <a:prstGeom prst="rect">
            <a:avLst/>
          </a:prstGeom>
          <a:noFill/>
        </p:spPr>
        <p:txBody>
          <a:bodyPr wrap="square">
            <a:spAutoFit/>
          </a:bodyPr>
          <a:lstStyle/>
          <a:p>
            <a:pPr>
              <a:defRPr sz="1200">
                <a:latin typeface="Microsoft Sans Serif" panose="020B0604020202020204" pitchFamily="34" charset="0"/>
                <a:ea typeface="Microsoft Sans Serif" panose="020B0604020202020204" pitchFamily="34" charset="0"/>
                <a:cs typeface="Microsoft Sans Serif" panose="020B0604020202020204" pitchFamily="34" charset="0"/>
              </a:defRPr>
            </a:pPr>
            <a:r>
              <a:rPr>
                <a:latin typeface="Helvetica Neue" panose="020B0604020202020204" charset="0"/>
              </a:rPr>
              <a:t>Fuente n.º: 14</a:t>
            </a:r>
          </a:p>
        </p:txBody>
      </p:sp>
      <p:sp>
        <p:nvSpPr>
          <p:cNvPr id="2" name="CuadroTexto 1">
            <a:extLst>
              <a:ext uri="{FF2B5EF4-FFF2-40B4-BE49-F238E27FC236}">
                <a16:creationId xmlns:a16="http://schemas.microsoft.com/office/drawing/2014/main" id="{376EE70A-561C-53BA-802F-3711A432CABD}"/>
              </a:ext>
            </a:extLst>
          </p:cNvPr>
          <p:cNvSpPr txBox="1"/>
          <p:nvPr/>
        </p:nvSpPr>
        <p:spPr>
          <a:xfrm>
            <a:off x="1296000" y="1548000"/>
            <a:ext cx="15736800" cy="830997"/>
          </a:xfrm>
          <a:prstGeom prst="rect">
            <a:avLst/>
          </a:prstGeom>
          <a:noFill/>
        </p:spPr>
        <p:txBody>
          <a:bodyPr wrap="square">
            <a:sp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1. Mejorar la comunicación intraorganizacional </a:t>
            </a:r>
          </a:p>
        </p:txBody>
      </p:sp>
    </p:spTree>
    <p:extLst>
      <p:ext uri="{BB962C8B-B14F-4D97-AF65-F5344CB8AC3E}">
        <p14:creationId xmlns:p14="http://schemas.microsoft.com/office/powerpoint/2010/main" val="78417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2"/>
          <p:cNvSpPr txBox="1"/>
          <p:nvPr/>
        </p:nvSpPr>
        <p:spPr>
          <a:xfrm>
            <a:off x="1296000" y="1548000"/>
            <a:ext cx="3361031" cy="83099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4800"/>
              <a:buFont typeface="Arial"/>
              <a:buNone/>
              <a:defRPr sz="4800" b="1">
                <a:solidFill>
                  <a:srgbClr val="4D94B7"/>
                </a:solidFill>
                <a:latin typeface="Helvetica Neue"/>
                <a:ea typeface="Helvetica Neue"/>
                <a:cs typeface="Helvetica Neue"/>
                <a:sym typeface="Helvetica Neue"/>
              </a:defRPr>
            </a:pPr>
            <a:r>
              <a:rPr dirty="0" err="1"/>
              <a:t>Índice</a:t>
            </a:r>
            <a:endParaRPr sz="1400" b="0" i="0" u="none" strike="noStrike" cap="none" dirty="0">
              <a:solidFill>
                <a:srgbClr val="000000"/>
              </a:solidFill>
              <a:latin typeface="Helvetica Neue"/>
              <a:ea typeface="Helvetica Neue"/>
              <a:cs typeface="Helvetica Neue"/>
              <a:sym typeface="Helvetica Neue"/>
            </a:endParaRPr>
          </a:p>
        </p:txBody>
      </p:sp>
      <p:sp>
        <p:nvSpPr>
          <p:cNvPr id="78" name="Google Shape;78;p2"/>
          <p:cNvSpPr txBox="1"/>
          <p:nvPr/>
        </p:nvSpPr>
        <p:spPr>
          <a:xfrm>
            <a:off x="1296000" y="3383999"/>
            <a:ext cx="720000" cy="2088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4800"/>
              <a:buFont typeface="Arial"/>
              <a:buNone/>
              <a:defRPr sz="4800" b="1">
                <a:solidFill>
                  <a:srgbClr val="4D94B7"/>
                </a:solidFill>
                <a:latin typeface="Helvetica Neue"/>
                <a:ea typeface="Helvetica Neue"/>
                <a:cs typeface="Helvetica Neue"/>
                <a:sym typeface="Helvetica Neue"/>
              </a:defRPr>
            </a:pPr>
            <a:r>
              <a:t>1</a:t>
            </a:r>
            <a:endParaRPr sz="1400" b="0" i="0" u="none" strike="noStrike" cap="none">
              <a:solidFill>
                <a:srgbClr val="000000"/>
              </a:solidFill>
              <a:latin typeface="Helvetica Neue"/>
              <a:ea typeface="Helvetica Neue"/>
              <a:cs typeface="Helvetica Neue"/>
              <a:sym typeface="Helvetica Neue"/>
            </a:endParaRPr>
          </a:p>
        </p:txBody>
      </p:sp>
      <p:sp>
        <p:nvSpPr>
          <p:cNvPr id="79" name="Google Shape;79;p2"/>
          <p:cNvSpPr txBox="1"/>
          <p:nvPr/>
        </p:nvSpPr>
        <p:spPr>
          <a:xfrm>
            <a:off x="1296000" y="7776000"/>
            <a:ext cx="720000" cy="1332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4800"/>
              <a:buFont typeface="Arial"/>
              <a:buNone/>
              <a:defRPr sz="4800" b="1">
                <a:solidFill>
                  <a:srgbClr val="78B17A"/>
                </a:solidFill>
                <a:latin typeface="Helvetica Neue"/>
                <a:ea typeface="Helvetica Neue"/>
                <a:cs typeface="Helvetica Neue"/>
                <a:sym typeface="Helvetica Neue"/>
              </a:defRPr>
            </a:pPr>
            <a:r>
              <a:t>3</a:t>
            </a:r>
            <a:endParaRPr sz="1400" b="0" i="0" u="none" strike="noStrike" cap="none">
              <a:solidFill>
                <a:srgbClr val="000000"/>
              </a:solidFill>
              <a:latin typeface="Helvetica Neue"/>
              <a:ea typeface="Helvetica Neue"/>
              <a:cs typeface="Helvetica Neue"/>
              <a:sym typeface="Helvetica Neue"/>
            </a:endParaRPr>
          </a:p>
        </p:txBody>
      </p:sp>
      <p:sp>
        <p:nvSpPr>
          <p:cNvPr id="80" name="Google Shape;80;p2"/>
          <p:cNvSpPr txBox="1"/>
          <p:nvPr/>
        </p:nvSpPr>
        <p:spPr>
          <a:xfrm>
            <a:off x="1296000" y="5832000"/>
            <a:ext cx="720000" cy="1584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4800"/>
              <a:buFont typeface="Arial"/>
              <a:buNone/>
              <a:defRPr sz="4800" b="1">
                <a:solidFill>
                  <a:srgbClr val="AED633"/>
                </a:solidFill>
                <a:latin typeface="Helvetica Neue"/>
                <a:ea typeface="Helvetica Neue"/>
                <a:cs typeface="Helvetica Neue"/>
                <a:sym typeface="Helvetica Neue"/>
              </a:defRPr>
            </a:pPr>
            <a:r>
              <a:t>2</a:t>
            </a:r>
            <a:endParaRPr sz="1400" b="0" i="0" u="none" strike="noStrike" cap="none">
              <a:solidFill>
                <a:srgbClr val="000000"/>
              </a:solidFill>
              <a:latin typeface="Helvetica Neue"/>
              <a:ea typeface="Helvetica Neue"/>
              <a:cs typeface="Helvetica Neue"/>
              <a:sym typeface="Helvetica Neue"/>
            </a:endParaRPr>
          </a:p>
        </p:txBody>
      </p:sp>
      <p:sp>
        <p:nvSpPr>
          <p:cNvPr id="81" name="Google Shape;81;p2"/>
          <p:cNvSpPr txBox="1"/>
          <p:nvPr/>
        </p:nvSpPr>
        <p:spPr>
          <a:xfrm>
            <a:off x="1944000" y="3384000"/>
            <a:ext cx="5580000" cy="2088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defRPr sz="2400" b="1">
                <a:solidFill>
                  <a:schemeClr val="dk1"/>
                </a:solidFill>
                <a:latin typeface="Helvetica Neue"/>
                <a:ea typeface="Helvetica Neue"/>
                <a:cs typeface="Helvetica Neue"/>
                <a:sym typeface="Helvetica Neue"/>
              </a:defRPr>
            </a:pPr>
            <a:r>
              <a:rPr dirty="0" err="1"/>
              <a:t>Mejorar</a:t>
            </a:r>
            <a:r>
              <a:rPr dirty="0"/>
              <a:t> la </a:t>
            </a:r>
            <a:r>
              <a:rPr dirty="0" err="1"/>
              <a:t>comunicación</a:t>
            </a:r>
            <a:r>
              <a:rPr dirty="0"/>
              <a:t> </a:t>
            </a:r>
            <a:r>
              <a:rPr dirty="0" err="1"/>
              <a:t>intraorganizacional</a:t>
            </a:r>
            <a:r>
              <a:rPr dirty="0"/>
              <a:t> para </a:t>
            </a:r>
            <a:r>
              <a:rPr dirty="0" err="1"/>
              <a:t>fortalecer</a:t>
            </a:r>
            <a:r>
              <a:rPr dirty="0"/>
              <a:t> la </a:t>
            </a:r>
            <a:r>
              <a:rPr dirty="0" err="1"/>
              <a:t>cultura</a:t>
            </a:r>
            <a:r>
              <a:rPr dirty="0"/>
              <a:t> </a:t>
            </a:r>
            <a:r>
              <a:rPr lang="es-ES" dirty="0"/>
              <a:t>intraemprendedora</a:t>
            </a:r>
            <a:endParaRPr sz="1400" b="1" i="0" u="none" strike="noStrike" cap="none" dirty="0">
              <a:solidFill>
                <a:srgbClr val="000000"/>
              </a:solidFill>
              <a:latin typeface="Helvetica Neue"/>
              <a:ea typeface="Helvetica Neue"/>
              <a:cs typeface="Helvetica Neue"/>
              <a:sym typeface="Helvetica Neue"/>
            </a:endParaRPr>
          </a:p>
        </p:txBody>
      </p:sp>
      <p:sp>
        <p:nvSpPr>
          <p:cNvPr id="82" name="Google Shape;82;p2"/>
          <p:cNvSpPr txBox="1"/>
          <p:nvPr/>
        </p:nvSpPr>
        <p:spPr>
          <a:xfrm>
            <a:off x="1944000" y="7776000"/>
            <a:ext cx="5580000" cy="1332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defRPr sz="2400" b="1">
                <a:solidFill>
                  <a:schemeClr val="dk1"/>
                </a:solidFill>
                <a:latin typeface="Helvetica Neue"/>
                <a:ea typeface="Helvetica Neue"/>
                <a:cs typeface="Helvetica Neue"/>
                <a:sym typeface="Helvetica Neue"/>
              </a:defRPr>
            </a:pPr>
            <a:r>
              <a:rPr lang="es-ES" dirty="0"/>
              <a:t>El ciclo PDCA como herramienta para la implementación de una buena comunicación y gestión de equipos </a:t>
            </a:r>
          </a:p>
        </p:txBody>
      </p:sp>
      <p:sp>
        <p:nvSpPr>
          <p:cNvPr id="83" name="Google Shape;83;p2"/>
          <p:cNvSpPr txBox="1"/>
          <p:nvPr/>
        </p:nvSpPr>
        <p:spPr>
          <a:xfrm>
            <a:off x="1944000" y="5832000"/>
            <a:ext cx="5580000" cy="1584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defRPr sz="2400" b="1">
                <a:solidFill>
                  <a:schemeClr val="dk1"/>
                </a:solidFill>
                <a:latin typeface="Helvetica Neue"/>
                <a:ea typeface="Helvetica Neue"/>
                <a:cs typeface="Helvetica Neue"/>
                <a:sym typeface="Helvetica Neue"/>
              </a:defRPr>
            </a:pPr>
            <a:r>
              <a:rPr dirty="0" err="1"/>
              <a:t>Mejorar</a:t>
            </a:r>
            <a:r>
              <a:rPr dirty="0"/>
              <a:t> la </a:t>
            </a:r>
            <a:r>
              <a:rPr dirty="0" err="1"/>
              <a:t>gestión</a:t>
            </a:r>
            <a:r>
              <a:rPr dirty="0"/>
              <a:t> del </a:t>
            </a:r>
            <a:r>
              <a:rPr dirty="0" err="1"/>
              <a:t>equipo</a:t>
            </a:r>
            <a:r>
              <a:rPr dirty="0"/>
              <a:t> </a:t>
            </a:r>
            <a:r>
              <a:rPr dirty="0" err="1"/>
              <a:t>como</a:t>
            </a:r>
            <a:r>
              <a:rPr dirty="0"/>
              <a:t> </a:t>
            </a:r>
            <a:r>
              <a:rPr dirty="0" err="1"/>
              <a:t>condición</a:t>
            </a:r>
            <a:r>
              <a:rPr dirty="0"/>
              <a:t> previa para </a:t>
            </a:r>
            <a:r>
              <a:rPr dirty="0" err="1"/>
              <a:t>el</a:t>
            </a:r>
            <a:r>
              <a:rPr dirty="0"/>
              <a:t> </a:t>
            </a:r>
            <a:r>
              <a:rPr dirty="0" err="1"/>
              <a:t>comportamiento</a:t>
            </a:r>
            <a:r>
              <a:rPr dirty="0"/>
              <a:t> </a:t>
            </a:r>
            <a:r>
              <a:rPr lang="es-ES" dirty="0"/>
              <a:t>intraemprendedora</a:t>
            </a:r>
            <a:endParaRPr dirty="0"/>
          </a:p>
        </p:txBody>
      </p:sp>
      <p:sp>
        <p:nvSpPr>
          <p:cNvPr id="87" name="Google Shape;87;p2"/>
          <p:cNvSpPr txBox="1"/>
          <p:nvPr/>
        </p:nvSpPr>
        <p:spPr>
          <a:xfrm>
            <a:off x="8028000" y="3383999"/>
            <a:ext cx="9040800" cy="2088000"/>
          </a:xfrm>
          <a:prstGeom prst="rect">
            <a:avLst/>
          </a:prstGeom>
          <a:noFill/>
          <a:ln>
            <a:noFill/>
          </a:ln>
        </p:spPr>
        <p:txBody>
          <a:bodyPr spcFirstLastPara="1" wrap="square" lIns="91425" tIns="0" rIns="91425" bIns="0" anchor="ctr" anchorCtr="0">
            <a:noAutofit/>
          </a:bodyPr>
          <a:lstStyle/>
          <a:p>
            <a:pPr marL="0" marR="0" lvl="0" indent="0" algn="l" rtl="0">
              <a:lnSpc>
                <a:spcPct val="125000"/>
              </a:lnSpc>
              <a:spcBef>
                <a:spcPts val="0"/>
              </a:spcBef>
              <a:spcAft>
                <a:spcPts val="0"/>
              </a:spcAft>
              <a:buNone/>
              <a:defRPr sz="2400">
                <a:solidFill>
                  <a:srgbClr val="000000"/>
                </a:solidFill>
                <a:latin typeface="Helvetica Neue"/>
                <a:ea typeface="Helvetica Neue"/>
                <a:cs typeface="Helvetica Neue"/>
                <a:sym typeface="Helvetica Neue"/>
              </a:defRPr>
            </a:pPr>
            <a:r>
              <a:rPr dirty="0"/>
              <a:t>1.1 </a:t>
            </a:r>
            <a:r>
              <a:rPr dirty="0" err="1"/>
              <a:t>Definición</a:t>
            </a:r>
            <a:r>
              <a:rPr dirty="0"/>
              <a:t> y </a:t>
            </a:r>
            <a:r>
              <a:rPr dirty="0" err="1"/>
              <a:t>técnicas</a:t>
            </a:r>
            <a:endParaRPr dirty="0"/>
          </a:p>
          <a:p>
            <a:pPr marL="0" marR="0" lvl="0" indent="0" algn="l" rtl="0">
              <a:lnSpc>
                <a:spcPct val="125000"/>
              </a:lnSpc>
              <a:spcBef>
                <a:spcPts val="0"/>
              </a:spcBef>
              <a:spcAft>
                <a:spcPts val="0"/>
              </a:spcAft>
              <a:buNone/>
              <a:defRPr sz="2400">
                <a:solidFill>
                  <a:srgbClr val="000000"/>
                </a:solidFill>
                <a:latin typeface="Helvetica Neue"/>
                <a:ea typeface="Helvetica Neue"/>
                <a:cs typeface="Helvetica Neue"/>
                <a:sym typeface="Helvetica Neue"/>
              </a:defRPr>
            </a:pPr>
            <a:r>
              <a:rPr dirty="0"/>
              <a:t>1.2 </a:t>
            </a:r>
            <a:r>
              <a:rPr dirty="0" err="1"/>
              <a:t>Intercambio</a:t>
            </a:r>
            <a:r>
              <a:rPr dirty="0"/>
              <a:t> </a:t>
            </a:r>
            <a:r>
              <a:rPr dirty="0" err="1"/>
              <a:t>frecuente</a:t>
            </a:r>
            <a:endParaRPr dirty="0"/>
          </a:p>
          <a:p>
            <a:pPr marL="0" marR="0" lvl="0" indent="0" algn="l" rtl="0">
              <a:lnSpc>
                <a:spcPct val="125000"/>
              </a:lnSpc>
              <a:spcBef>
                <a:spcPts val="0"/>
              </a:spcBef>
              <a:spcAft>
                <a:spcPts val="0"/>
              </a:spcAft>
              <a:buNone/>
              <a:defRPr sz="2400">
                <a:solidFill>
                  <a:srgbClr val="000000"/>
                </a:solidFill>
                <a:latin typeface="Helvetica Neue"/>
                <a:ea typeface="Helvetica Neue"/>
                <a:cs typeface="Helvetica Neue"/>
                <a:sym typeface="Helvetica Neue"/>
              </a:defRPr>
            </a:pPr>
            <a:r>
              <a:rPr dirty="0"/>
              <a:t>1.3 </a:t>
            </a:r>
            <a:r>
              <a:rPr dirty="0" err="1"/>
              <a:t>Cultura</a:t>
            </a:r>
            <a:r>
              <a:rPr dirty="0"/>
              <a:t> </a:t>
            </a:r>
            <a:r>
              <a:rPr lang="es-ES" dirty="0"/>
              <a:t>del </a:t>
            </a:r>
            <a:r>
              <a:rPr lang="es-ES" i="1" dirty="0" err="1"/>
              <a:t>feedback</a:t>
            </a:r>
            <a:endParaRPr i="1" dirty="0"/>
          </a:p>
          <a:p>
            <a:pPr marL="0" marR="0" lvl="0" indent="0" algn="l" rtl="0">
              <a:lnSpc>
                <a:spcPct val="125000"/>
              </a:lnSpc>
              <a:spcBef>
                <a:spcPts val="0"/>
              </a:spcBef>
              <a:spcAft>
                <a:spcPts val="0"/>
              </a:spcAft>
              <a:buNone/>
              <a:defRPr sz="2400">
                <a:solidFill>
                  <a:srgbClr val="000000"/>
                </a:solidFill>
                <a:latin typeface="Helvetica Neue"/>
                <a:ea typeface="Helvetica Neue"/>
                <a:cs typeface="Helvetica Neue"/>
                <a:sym typeface="Helvetica Neue"/>
              </a:defRPr>
            </a:pPr>
            <a:r>
              <a:rPr dirty="0"/>
              <a:t>1.4 </a:t>
            </a:r>
            <a:r>
              <a:rPr dirty="0" err="1"/>
              <a:t>Transparencia</a:t>
            </a:r>
            <a:r>
              <a:rPr dirty="0"/>
              <a:t> de </a:t>
            </a:r>
            <a:r>
              <a:rPr dirty="0" err="1"/>
              <a:t>visiones</a:t>
            </a:r>
            <a:r>
              <a:rPr dirty="0"/>
              <a:t>, </a:t>
            </a:r>
            <a:r>
              <a:rPr dirty="0" err="1"/>
              <a:t>metas</a:t>
            </a:r>
            <a:r>
              <a:rPr dirty="0"/>
              <a:t> y </a:t>
            </a:r>
            <a:r>
              <a:rPr dirty="0" err="1"/>
              <a:t>requisitos</a:t>
            </a:r>
            <a:endParaRPr dirty="0"/>
          </a:p>
          <a:p>
            <a:pPr marL="0" marR="0" lvl="0" indent="0" algn="l" rtl="0">
              <a:lnSpc>
                <a:spcPct val="125000"/>
              </a:lnSpc>
              <a:spcBef>
                <a:spcPts val="0"/>
              </a:spcBef>
              <a:spcAft>
                <a:spcPts val="0"/>
              </a:spcAft>
              <a:buNone/>
              <a:defRPr sz="2400">
                <a:solidFill>
                  <a:srgbClr val="000000"/>
                </a:solidFill>
                <a:latin typeface="Helvetica Neue"/>
                <a:ea typeface="Helvetica Neue"/>
                <a:cs typeface="Helvetica Neue"/>
                <a:sym typeface="Helvetica Neue"/>
              </a:defRPr>
            </a:pPr>
            <a:r>
              <a:rPr dirty="0"/>
              <a:t>1.5 </a:t>
            </a:r>
            <a:r>
              <a:rPr dirty="0" err="1"/>
              <a:t>Beneficios</a:t>
            </a:r>
            <a:r>
              <a:rPr dirty="0"/>
              <a:t> de </a:t>
            </a:r>
            <a:r>
              <a:rPr dirty="0" err="1"/>
              <a:t>fomentar</a:t>
            </a:r>
            <a:r>
              <a:rPr dirty="0"/>
              <a:t> </a:t>
            </a:r>
            <a:r>
              <a:rPr dirty="0" err="1"/>
              <a:t>el</a:t>
            </a:r>
            <a:r>
              <a:rPr dirty="0"/>
              <a:t> </a:t>
            </a:r>
            <a:r>
              <a:rPr dirty="0" err="1"/>
              <a:t>intraemprendimiento</a:t>
            </a:r>
            <a:r>
              <a:rPr dirty="0"/>
              <a:t> </a:t>
            </a:r>
            <a:r>
              <a:rPr lang="es-ES" dirty="0"/>
              <a:t>en tu</a:t>
            </a:r>
            <a:r>
              <a:rPr dirty="0"/>
              <a:t> </a:t>
            </a:r>
            <a:r>
              <a:rPr dirty="0" err="1"/>
              <a:t>empresa</a:t>
            </a:r>
            <a:endParaRPr dirty="0"/>
          </a:p>
        </p:txBody>
      </p:sp>
      <p:sp>
        <p:nvSpPr>
          <p:cNvPr id="88" name="Google Shape;88;p2"/>
          <p:cNvSpPr/>
          <p:nvPr/>
        </p:nvSpPr>
        <p:spPr>
          <a:xfrm>
            <a:off x="7668000" y="3384000"/>
            <a:ext cx="180000" cy="2088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Helvetica Neue"/>
              <a:ea typeface="Helvetica Neue"/>
              <a:cs typeface="Helvetica Neue"/>
              <a:sym typeface="Helvetica Neue"/>
            </a:endParaRPr>
          </a:p>
        </p:txBody>
      </p:sp>
      <p:sp>
        <p:nvSpPr>
          <p:cNvPr id="89" name="Google Shape;89;p2"/>
          <p:cNvSpPr/>
          <p:nvPr/>
        </p:nvSpPr>
        <p:spPr>
          <a:xfrm>
            <a:off x="7668000" y="5832000"/>
            <a:ext cx="180000" cy="1584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Helvetica Neue" panose="020B0604020202020204" charset="0"/>
              <a:ea typeface="Calibri"/>
              <a:cs typeface="Calibri"/>
              <a:sym typeface="Calibri"/>
            </a:endParaRPr>
          </a:p>
        </p:txBody>
      </p:sp>
      <p:sp>
        <p:nvSpPr>
          <p:cNvPr id="90" name="Google Shape;90;p2"/>
          <p:cNvSpPr/>
          <p:nvPr/>
        </p:nvSpPr>
        <p:spPr>
          <a:xfrm>
            <a:off x="7668000" y="7776000"/>
            <a:ext cx="180000" cy="1332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Helvetica Neue"/>
              <a:ea typeface="Helvetica Neue"/>
              <a:cs typeface="Helvetica Neue"/>
              <a:sym typeface="Helvetica Neue"/>
            </a:endParaRPr>
          </a:p>
        </p:txBody>
      </p:sp>
      <p:sp>
        <p:nvSpPr>
          <p:cNvPr id="91" name="Google Shape;91;p2"/>
          <p:cNvSpPr txBox="1"/>
          <p:nvPr/>
        </p:nvSpPr>
        <p:spPr>
          <a:xfrm>
            <a:off x="8028000" y="7776000"/>
            <a:ext cx="8640000" cy="1332000"/>
          </a:xfrm>
          <a:prstGeom prst="rect">
            <a:avLst/>
          </a:prstGeom>
          <a:noFill/>
          <a:ln>
            <a:noFill/>
          </a:ln>
        </p:spPr>
        <p:txBody>
          <a:bodyPr spcFirstLastPara="1" wrap="square" lIns="91425" tIns="0" rIns="91425" bIns="0" anchor="ctr" anchorCtr="0">
            <a:noAutofit/>
          </a:bodyPr>
          <a:lstStyle/>
          <a:p>
            <a:pPr marL="0" marR="0" lvl="0" indent="0" algn="l" rtl="0">
              <a:lnSpc>
                <a:spcPct val="125000"/>
              </a:lnSpc>
              <a:spcBef>
                <a:spcPts val="0"/>
              </a:spcBef>
              <a:spcAft>
                <a:spcPts val="0"/>
              </a:spcAft>
              <a:buClr>
                <a:srgbClr val="000000"/>
              </a:buClr>
              <a:buSzPts val="2400"/>
              <a:buFont typeface="Arial"/>
              <a:buNone/>
              <a:defRPr sz="2400">
                <a:solidFill>
                  <a:schemeClr val="dk1"/>
                </a:solidFill>
                <a:latin typeface="Helvetica Neue"/>
                <a:ea typeface="Helvetica Neue"/>
                <a:cs typeface="Helvetica Neue"/>
                <a:sym typeface="Helvetica Neue"/>
              </a:defRPr>
            </a:pPr>
            <a:r>
              <a:rPr dirty="0"/>
              <a:t>3.1 </a:t>
            </a:r>
            <a:r>
              <a:rPr dirty="0" err="1"/>
              <a:t>Ciclo</a:t>
            </a:r>
            <a:r>
              <a:rPr dirty="0"/>
              <a:t> de PDCA y sus </a:t>
            </a:r>
            <a:r>
              <a:rPr dirty="0" err="1"/>
              <a:t>fases</a:t>
            </a:r>
            <a:endParaRPr dirty="0"/>
          </a:p>
          <a:p>
            <a:pPr marL="0" marR="0" lvl="0" indent="0" algn="l" rtl="0">
              <a:lnSpc>
                <a:spcPct val="125000"/>
              </a:lnSpc>
              <a:spcBef>
                <a:spcPts val="0"/>
              </a:spcBef>
              <a:spcAft>
                <a:spcPts val="0"/>
              </a:spcAft>
              <a:buClr>
                <a:srgbClr val="000000"/>
              </a:buClr>
              <a:buSzPts val="2400"/>
              <a:buFont typeface="Arial"/>
              <a:buNone/>
              <a:defRPr sz="2400">
                <a:solidFill>
                  <a:schemeClr val="dk1"/>
                </a:solidFill>
                <a:latin typeface="Helvetica Neue"/>
                <a:ea typeface="Helvetica Neue"/>
                <a:cs typeface="Helvetica Neue"/>
                <a:sym typeface="Helvetica Neue"/>
              </a:defRPr>
            </a:pPr>
            <a:r>
              <a:rPr dirty="0"/>
              <a:t>3.2 </a:t>
            </a:r>
            <a:r>
              <a:rPr dirty="0" err="1"/>
              <a:t>Ejemplo</a:t>
            </a:r>
            <a:r>
              <a:rPr lang="es-ES" dirty="0"/>
              <a:t>s de uso</a:t>
            </a:r>
            <a:endParaRPr dirty="0"/>
          </a:p>
        </p:txBody>
      </p:sp>
      <p:sp>
        <p:nvSpPr>
          <p:cNvPr id="92" name="Google Shape;92;p2"/>
          <p:cNvSpPr txBox="1"/>
          <p:nvPr/>
        </p:nvSpPr>
        <p:spPr>
          <a:xfrm>
            <a:off x="8028000" y="5832000"/>
            <a:ext cx="8640000" cy="1584000"/>
          </a:xfrm>
          <a:prstGeom prst="rect">
            <a:avLst/>
          </a:prstGeom>
          <a:noFill/>
          <a:ln>
            <a:noFill/>
          </a:ln>
        </p:spPr>
        <p:txBody>
          <a:bodyPr spcFirstLastPara="1" wrap="square" lIns="91425" tIns="0" rIns="91425" bIns="0" anchor="ctr" anchorCtr="0">
            <a:noAutofit/>
          </a:bodyPr>
          <a:lstStyle/>
          <a:p>
            <a:pPr marL="0" marR="0" lvl="0" indent="0" algn="l" rtl="0">
              <a:lnSpc>
                <a:spcPct val="125000"/>
              </a:lnSpc>
              <a:spcBef>
                <a:spcPts val="0"/>
              </a:spcBef>
              <a:spcAft>
                <a:spcPts val="0"/>
              </a:spcAft>
              <a:buClr>
                <a:srgbClr val="000000"/>
              </a:buClr>
              <a:buSzPts val="2400"/>
              <a:buFont typeface="Arial"/>
              <a:buNone/>
              <a:defRPr sz="2400">
                <a:solidFill>
                  <a:schemeClr val="dk1"/>
                </a:solidFill>
                <a:latin typeface="Helvetica Neue"/>
                <a:ea typeface="Helvetica Neue"/>
                <a:cs typeface="Helvetica Neue"/>
                <a:sym typeface="Helvetica Neue"/>
              </a:defRPr>
            </a:pPr>
            <a:r>
              <a:rPr dirty="0"/>
              <a:t>2.1 </a:t>
            </a:r>
            <a:r>
              <a:rPr dirty="0" err="1"/>
              <a:t>Estilo</a:t>
            </a:r>
            <a:r>
              <a:rPr dirty="0"/>
              <a:t> de </a:t>
            </a:r>
            <a:r>
              <a:rPr dirty="0" err="1"/>
              <a:t>liderazgo</a:t>
            </a:r>
            <a:endParaRPr dirty="0"/>
          </a:p>
          <a:p>
            <a:pPr marL="0" marR="0" lvl="0" indent="0" algn="l" rtl="0">
              <a:lnSpc>
                <a:spcPct val="125000"/>
              </a:lnSpc>
              <a:spcBef>
                <a:spcPts val="0"/>
              </a:spcBef>
              <a:spcAft>
                <a:spcPts val="0"/>
              </a:spcAft>
              <a:buClr>
                <a:srgbClr val="000000"/>
              </a:buClr>
              <a:buSzPts val="2400"/>
              <a:buFont typeface="Arial"/>
              <a:buNone/>
              <a:defRPr sz="2400">
                <a:solidFill>
                  <a:schemeClr val="dk1"/>
                </a:solidFill>
                <a:latin typeface="Helvetica Neue"/>
                <a:ea typeface="Helvetica Neue"/>
                <a:cs typeface="Helvetica Neue"/>
                <a:sym typeface="Helvetica Neue"/>
              </a:defRPr>
            </a:pPr>
            <a:r>
              <a:rPr dirty="0"/>
              <a:t>2.2 Desarrollo </a:t>
            </a:r>
            <a:r>
              <a:rPr dirty="0" err="1"/>
              <a:t>organizacional</a:t>
            </a:r>
            <a:endParaRPr dirty="0"/>
          </a:p>
          <a:p>
            <a:pPr marL="0" marR="0" lvl="0" indent="0" algn="l" rtl="0">
              <a:lnSpc>
                <a:spcPct val="125000"/>
              </a:lnSpc>
              <a:spcBef>
                <a:spcPts val="0"/>
              </a:spcBef>
              <a:spcAft>
                <a:spcPts val="0"/>
              </a:spcAft>
              <a:buClr>
                <a:srgbClr val="000000"/>
              </a:buClr>
              <a:buSzPts val="2400"/>
              <a:buFont typeface="Arial"/>
              <a:buNone/>
              <a:defRPr sz="2400">
                <a:solidFill>
                  <a:schemeClr val="dk1"/>
                </a:solidFill>
                <a:latin typeface="Helvetica Neue"/>
                <a:ea typeface="Helvetica Neue"/>
                <a:cs typeface="Helvetica Neue"/>
                <a:sym typeface="Helvetica Neue"/>
              </a:defRPr>
            </a:pPr>
            <a:r>
              <a:rPr dirty="0"/>
              <a:t>2.3 </a:t>
            </a:r>
            <a:r>
              <a:rPr dirty="0" err="1"/>
              <a:t>Apreciación</a:t>
            </a:r>
            <a:endParaRPr dirty="0"/>
          </a:p>
          <a:p>
            <a:pPr marL="0" marR="0" lvl="0" indent="0" algn="l" rtl="0">
              <a:lnSpc>
                <a:spcPct val="125000"/>
              </a:lnSpc>
              <a:spcBef>
                <a:spcPts val="0"/>
              </a:spcBef>
              <a:spcAft>
                <a:spcPts val="0"/>
              </a:spcAft>
              <a:buClr>
                <a:srgbClr val="000000"/>
              </a:buClr>
              <a:buSzPts val="2400"/>
              <a:buFont typeface="Arial"/>
              <a:buNone/>
              <a:defRPr sz="2400">
                <a:solidFill>
                  <a:schemeClr val="dk1"/>
                </a:solidFill>
                <a:latin typeface="Helvetica Neue"/>
                <a:ea typeface="Helvetica Neue"/>
                <a:cs typeface="Helvetica Neue"/>
                <a:sym typeface="Helvetica Neue"/>
              </a:defRPr>
            </a:pPr>
            <a:r>
              <a:rPr dirty="0"/>
              <a:t>2.4 </a:t>
            </a:r>
            <a:r>
              <a:rPr dirty="0" err="1"/>
              <a:t>Diferentes</a:t>
            </a:r>
            <a:r>
              <a:rPr dirty="0"/>
              <a:t> </a:t>
            </a:r>
            <a:r>
              <a:rPr dirty="0" err="1"/>
              <a:t>generaciones</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3429000" y="3888000"/>
            <a:ext cx="10287000" cy="2123658"/>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rPr sz="4400" dirty="0" err="1"/>
              <a:t>Mejorar</a:t>
            </a:r>
            <a:r>
              <a:rPr sz="4400" dirty="0"/>
              <a:t> la </a:t>
            </a:r>
            <a:r>
              <a:rPr sz="4400" dirty="0" err="1"/>
              <a:t>gestión</a:t>
            </a:r>
            <a:r>
              <a:rPr sz="4400" dirty="0"/>
              <a:t> del </a:t>
            </a:r>
            <a:r>
              <a:rPr sz="4400" dirty="0" err="1"/>
              <a:t>equipo</a:t>
            </a:r>
            <a:r>
              <a:rPr sz="4400" dirty="0"/>
              <a:t> </a:t>
            </a:r>
            <a:r>
              <a:rPr sz="4400" dirty="0" err="1"/>
              <a:t>como</a:t>
            </a:r>
            <a:r>
              <a:rPr sz="4400" dirty="0"/>
              <a:t> </a:t>
            </a:r>
            <a:r>
              <a:rPr sz="4400" dirty="0" err="1"/>
              <a:t>condición</a:t>
            </a:r>
            <a:r>
              <a:rPr sz="4400" dirty="0"/>
              <a:t> previa para </a:t>
            </a:r>
            <a:r>
              <a:rPr sz="4400" dirty="0" err="1"/>
              <a:t>el</a:t>
            </a:r>
            <a:r>
              <a:rPr sz="4400" dirty="0"/>
              <a:t> </a:t>
            </a:r>
            <a:r>
              <a:rPr sz="4400" dirty="0" err="1"/>
              <a:t>comportamiento</a:t>
            </a:r>
            <a:r>
              <a:rPr sz="4400" dirty="0"/>
              <a:t> </a:t>
            </a:r>
            <a:r>
              <a:rPr lang="es-ES" sz="4400" dirty="0"/>
              <a:t>intraemprendedor</a:t>
            </a:r>
            <a:endParaRPr sz="4400" dirty="0"/>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200"/>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60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Unidad 2</a:t>
            </a:r>
            <a:endParaRPr kumimoji="0" sz="6000" b="1" i="0" u="none" strike="noStrike" kern="1200" cap="none"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6" name="Google Shape;114;p5">
            <a:extLst>
              <a:ext uri="{FF2B5EF4-FFF2-40B4-BE49-F238E27FC236}">
                <a16:creationId xmlns:a16="http://schemas.microsoft.com/office/drawing/2014/main" id="{29680E5A-16AB-9402-9DBE-D9C561C7F4B7}"/>
              </a:ext>
            </a:extLst>
          </p:cNvPr>
          <p:cNvSpPr txBox="1"/>
          <p:nvPr/>
        </p:nvSpPr>
        <p:spPr>
          <a:xfrm>
            <a:off x="1296000" y="6119644"/>
            <a:ext cx="10980000" cy="267761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2800"/>
              <a:buFont typeface="Arial"/>
              <a:buNone/>
              <a:defRPr sz="2800" b="1">
                <a:solidFill>
                  <a:srgbClr val="AED633"/>
                </a:solidFill>
                <a:latin typeface="Helvetica Neue" panose="020B0604020202020204" charset="0"/>
                <a:ea typeface="Helvetica Neue"/>
                <a:cs typeface="Helvetica Neue"/>
                <a:sym typeface="Helvetica Neue"/>
              </a:defRPr>
            </a:pPr>
            <a:r>
              <a:rPr dirty="0"/>
              <a:t>2.1 </a:t>
            </a:r>
            <a:r>
              <a:rPr dirty="0" err="1"/>
              <a:t>Estilo</a:t>
            </a:r>
            <a:r>
              <a:rPr dirty="0"/>
              <a:t> de </a:t>
            </a:r>
            <a:r>
              <a:rPr dirty="0" err="1"/>
              <a:t>liderazgo</a:t>
            </a:r>
            <a:endParaRPr dirty="0"/>
          </a:p>
          <a:p>
            <a:pPr marL="0" marR="0" lvl="0" indent="0" algn="l" rtl="0">
              <a:lnSpc>
                <a:spcPct val="150000"/>
              </a:lnSpc>
              <a:spcBef>
                <a:spcPts val="0"/>
              </a:spcBef>
              <a:spcAft>
                <a:spcPts val="0"/>
              </a:spcAft>
              <a:buClr>
                <a:srgbClr val="000000"/>
              </a:buClr>
              <a:buSzPts val="2800"/>
              <a:buFont typeface="Arial"/>
              <a:buNone/>
              <a:defRPr sz="2800" b="1">
                <a:solidFill>
                  <a:srgbClr val="AED633"/>
                </a:solidFill>
                <a:latin typeface="Helvetica Neue" panose="020B0604020202020204" charset="0"/>
                <a:ea typeface="Helvetica Neue"/>
                <a:cs typeface="Helvetica Neue"/>
                <a:sym typeface="Helvetica Neue"/>
              </a:defRPr>
            </a:pPr>
            <a:r>
              <a:rPr dirty="0"/>
              <a:t>2.2 Desarrollo </a:t>
            </a:r>
            <a:r>
              <a:rPr dirty="0" err="1"/>
              <a:t>organizacional</a:t>
            </a:r>
            <a:endParaRPr dirty="0"/>
          </a:p>
          <a:p>
            <a:pPr marL="0" marR="0" lvl="0" indent="0" algn="l" rtl="0">
              <a:lnSpc>
                <a:spcPct val="150000"/>
              </a:lnSpc>
              <a:spcBef>
                <a:spcPts val="0"/>
              </a:spcBef>
              <a:spcAft>
                <a:spcPts val="0"/>
              </a:spcAft>
              <a:buClr>
                <a:srgbClr val="000000"/>
              </a:buClr>
              <a:buSzPts val="2800"/>
              <a:buFont typeface="Arial"/>
              <a:buNone/>
              <a:defRPr sz="2800" b="1">
                <a:solidFill>
                  <a:srgbClr val="AED633"/>
                </a:solidFill>
                <a:latin typeface="Helvetica Neue" panose="020B0604020202020204" charset="0"/>
                <a:ea typeface="Helvetica Neue"/>
                <a:cs typeface="Helvetica Neue"/>
                <a:sym typeface="Helvetica Neue"/>
              </a:defRPr>
            </a:pPr>
            <a:r>
              <a:rPr dirty="0"/>
              <a:t>2.3 </a:t>
            </a:r>
            <a:r>
              <a:rPr dirty="0" err="1"/>
              <a:t>Apreciación</a:t>
            </a:r>
            <a:endParaRPr dirty="0"/>
          </a:p>
          <a:p>
            <a:pPr marL="0" marR="0" lvl="0" indent="0" algn="l" rtl="0">
              <a:lnSpc>
                <a:spcPct val="150000"/>
              </a:lnSpc>
              <a:spcBef>
                <a:spcPts val="0"/>
              </a:spcBef>
              <a:spcAft>
                <a:spcPts val="0"/>
              </a:spcAft>
              <a:buClr>
                <a:srgbClr val="000000"/>
              </a:buClr>
              <a:buSzPts val="2800"/>
              <a:buFont typeface="Arial"/>
              <a:buNone/>
              <a:defRPr sz="2800" b="1">
                <a:solidFill>
                  <a:srgbClr val="AED633"/>
                </a:solidFill>
                <a:latin typeface="Helvetica Neue" panose="020B0604020202020204" charset="0"/>
                <a:ea typeface="Helvetica Neue"/>
                <a:cs typeface="Helvetica Neue"/>
                <a:sym typeface="Helvetica Neue"/>
              </a:defRPr>
            </a:pPr>
            <a:r>
              <a:rPr dirty="0"/>
              <a:t>2.4 </a:t>
            </a:r>
            <a:r>
              <a:rPr dirty="0" err="1"/>
              <a:t>Diferentes</a:t>
            </a:r>
            <a:r>
              <a:rPr dirty="0"/>
              <a:t> </a:t>
            </a:r>
            <a:r>
              <a:rPr dirty="0" err="1"/>
              <a:t>generaciones</a:t>
            </a:r>
            <a:endParaRPr dirty="0"/>
          </a:p>
        </p:txBody>
      </p:sp>
      <p:pic>
        <p:nvPicPr>
          <p:cNvPr id="7" name="Picture 2">
            <a:extLst>
              <a:ext uri="{FF2B5EF4-FFF2-40B4-BE49-F238E27FC236}">
                <a16:creationId xmlns:a16="http://schemas.microsoft.com/office/drawing/2014/main" id="{06D44F81-E1DB-A630-334F-BA3DF3615C47}"/>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7065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2DA6BB0-5999-276F-5E60-7DEE4EE04A94}"/>
              </a:ext>
            </a:extLst>
          </p:cNvPr>
          <p:cNvSpPr txBox="1"/>
          <p:nvPr/>
        </p:nvSpPr>
        <p:spPr>
          <a:xfrm>
            <a:off x="1296000" y="1548000"/>
            <a:ext cx="13986164" cy="830997"/>
          </a:xfrm>
          <a:prstGeom prst="rect">
            <a:avLst/>
          </a:prstGeom>
          <a:noFill/>
        </p:spPr>
        <p:txBody>
          <a:bodyPr wrap="square">
            <a:spAutoFit/>
          </a:bodyPr>
          <a:lstStyle/>
          <a:p>
            <a:pPr>
              <a:tabLst>
                <a:tab pos="534988" algn="l"/>
              </a:tabLst>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rPr dirty="0"/>
              <a:t>2. </a:t>
            </a:r>
            <a:r>
              <a:rPr dirty="0" err="1"/>
              <a:t>Mejorar</a:t>
            </a:r>
            <a:r>
              <a:rPr dirty="0"/>
              <a:t> la </a:t>
            </a:r>
            <a:r>
              <a:rPr dirty="0" err="1"/>
              <a:t>gestión</a:t>
            </a:r>
            <a:r>
              <a:rPr dirty="0"/>
              <a:t> del </a:t>
            </a:r>
            <a:r>
              <a:rPr dirty="0" err="1"/>
              <a:t>equipo</a:t>
            </a:r>
            <a:endParaRPr dirty="0"/>
          </a:p>
        </p:txBody>
      </p:sp>
      <p:sp>
        <p:nvSpPr>
          <p:cNvPr id="3" name="CuadroTexto 2">
            <a:extLst>
              <a:ext uri="{FF2B5EF4-FFF2-40B4-BE49-F238E27FC236}">
                <a16:creationId xmlns:a16="http://schemas.microsoft.com/office/drawing/2014/main" id="{2DF56C97-DFD6-FCBF-D490-25382918CF4E}"/>
              </a:ext>
            </a:extLst>
          </p:cNvPr>
          <p:cNvSpPr txBox="1"/>
          <p:nvPr/>
        </p:nvSpPr>
        <p:spPr>
          <a:xfrm>
            <a:off x="1296000" y="2304000"/>
            <a:ext cx="5688000"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dirty="0"/>
              <a:t>2.1 </a:t>
            </a:r>
            <a:r>
              <a:rPr dirty="0" err="1"/>
              <a:t>Estilo</a:t>
            </a:r>
            <a:r>
              <a:rPr dirty="0"/>
              <a:t> de </a:t>
            </a:r>
            <a:r>
              <a:rPr dirty="0" err="1"/>
              <a:t>liderazgo</a:t>
            </a:r>
            <a:endParaRPr dirty="0"/>
          </a:p>
        </p:txBody>
      </p:sp>
      <p:pic>
        <p:nvPicPr>
          <p:cNvPr id="5" name="Grafik 4">
            <a:extLst>
              <a:ext uri="{FF2B5EF4-FFF2-40B4-BE49-F238E27FC236}">
                <a16:creationId xmlns:a16="http://schemas.microsoft.com/office/drawing/2014/main" id="{FAC49BA4-D61D-18D2-E2B5-C08C8BE2BBD7}"/>
              </a:ext>
            </a:extLst>
          </p:cNvPr>
          <p:cNvPicPr>
            <a:picLocks noChangeAspect="1"/>
          </p:cNvPicPr>
          <p:nvPr/>
        </p:nvPicPr>
        <p:blipFill>
          <a:blip r:embed="rId2"/>
          <a:stretch>
            <a:fillRect/>
          </a:stretch>
        </p:blipFill>
        <p:spPr>
          <a:xfrm>
            <a:off x="3260019" y="6667500"/>
            <a:ext cx="2433562" cy="1881540"/>
          </a:xfrm>
          <a:prstGeom prst="rect">
            <a:avLst/>
          </a:prstGeom>
        </p:spPr>
      </p:pic>
      <p:pic>
        <p:nvPicPr>
          <p:cNvPr id="6" name="Grafik 5" descr="Wolken-Gedankenblase">
            <a:extLst>
              <a:ext uri="{FF2B5EF4-FFF2-40B4-BE49-F238E27FC236}">
                <a16:creationId xmlns:a16="http://schemas.microsoft.com/office/drawing/2014/main" id="{3A86C838-89A5-0787-0B86-E2FE2945AE14}"/>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b="28115"/>
          <a:stretch/>
        </p:blipFill>
        <p:spPr>
          <a:xfrm>
            <a:off x="5142414" y="3706144"/>
            <a:ext cx="9985644" cy="4092250"/>
          </a:xfrm>
          <a:prstGeom prst="rect">
            <a:avLst/>
          </a:prstGeom>
        </p:spPr>
      </p:pic>
      <p:pic>
        <p:nvPicPr>
          <p:cNvPr id="8" name="Grafik 7" descr="Unterschrift Silhouette">
            <a:extLst>
              <a:ext uri="{FF2B5EF4-FFF2-40B4-BE49-F238E27FC236}">
                <a16:creationId xmlns:a16="http://schemas.microsoft.com/office/drawing/2014/main" id="{41FBA082-1BE5-887C-E9E4-DFF8780BECF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039371" y="4043741"/>
            <a:ext cx="1073861" cy="1050900"/>
          </a:xfrm>
          <a:prstGeom prst="rect">
            <a:avLst/>
          </a:prstGeom>
        </p:spPr>
      </p:pic>
      <p:sp>
        <p:nvSpPr>
          <p:cNvPr id="10" name="Google Shape;185;p23">
            <a:extLst>
              <a:ext uri="{FF2B5EF4-FFF2-40B4-BE49-F238E27FC236}">
                <a16:creationId xmlns:a16="http://schemas.microsoft.com/office/drawing/2014/main" id="{D83F3D99-4573-713F-16A8-863386816AF4}"/>
              </a:ext>
            </a:extLst>
          </p:cNvPr>
          <p:cNvSpPr txBox="1"/>
          <p:nvPr/>
        </p:nvSpPr>
        <p:spPr>
          <a:xfrm>
            <a:off x="5867400" y="5285273"/>
            <a:ext cx="7848600" cy="2144225"/>
          </a:xfrm>
          <a:prstGeom prst="rect">
            <a:avLst/>
          </a:prstGeom>
          <a:noFill/>
          <a:ln>
            <a:noFill/>
          </a:ln>
        </p:spPr>
        <p:txBody>
          <a:bodyPr spcFirstLastPara="1" wrap="square" lIns="91425" tIns="45700" rIns="91425" bIns="45700" anchor="t" anchorCtr="0">
            <a:noAutofit/>
          </a:bodyPr>
          <a:lstStyle/>
          <a:p>
            <a:pPr lvl="0" algn="ctr">
              <a:defRPr sz="2400">
                <a:solidFill>
                  <a:schemeClr val="tx1"/>
                </a:solidFill>
                <a:latin typeface="Helvetica Neue" panose="020B0604020202020204" charset="0"/>
                <a:ea typeface="Helvetica Neue"/>
                <a:cs typeface="Helvetica Neue"/>
                <a:sym typeface="Helvetica Neue"/>
              </a:defRPr>
            </a:pPr>
            <a:r>
              <a:rPr dirty="0"/>
              <a:t>¿</a:t>
            </a:r>
            <a:r>
              <a:rPr dirty="0" err="1"/>
              <a:t>Qué</a:t>
            </a:r>
            <a:r>
              <a:rPr dirty="0"/>
              <a:t> </a:t>
            </a:r>
            <a:r>
              <a:rPr dirty="0" err="1"/>
              <a:t>visión</a:t>
            </a:r>
            <a:r>
              <a:rPr dirty="0"/>
              <a:t> y </a:t>
            </a:r>
            <a:r>
              <a:rPr dirty="0" err="1"/>
              <a:t>objetivos</a:t>
            </a:r>
            <a:r>
              <a:rPr dirty="0"/>
              <a:t> </a:t>
            </a:r>
            <a:r>
              <a:rPr dirty="0" err="1"/>
              <a:t>tiene</a:t>
            </a:r>
            <a:r>
              <a:rPr dirty="0"/>
              <a:t> </a:t>
            </a:r>
            <a:r>
              <a:rPr lang="es-ES" dirty="0"/>
              <a:t>t</a:t>
            </a:r>
            <a:r>
              <a:rPr dirty="0"/>
              <a:t>u </a:t>
            </a:r>
            <a:r>
              <a:rPr dirty="0" err="1"/>
              <a:t>empresa</a:t>
            </a:r>
            <a:r>
              <a:rPr dirty="0"/>
              <a:t>?</a:t>
            </a:r>
          </a:p>
          <a:p>
            <a:pPr lvl="0" algn="ctr"/>
            <a:endParaRPr sz="2400" dirty="0">
              <a:solidFill>
                <a:schemeClr val="tx1"/>
              </a:solidFill>
              <a:latin typeface="Helvetica Neue" panose="020B0604020202020204" charset="0"/>
              <a:ea typeface="Helvetica Neue"/>
              <a:cs typeface="Helvetica Neue"/>
              <a:sym typeface="Helvetica Neue"/>
            </a:endParaRPr>
          </a:p>
          <a:p>
            <a:pPr lvl="0" algn="ctr">
              <a:defRPr sz="2400">
                <a:solidFill>
                  <a:schemeClr val="tx1"/>
                </a:solidFill>
                <a:latin typeface="Helvetica Neue" panose="020B0604020202020204" charset="0"/>
                <a:ea typeface="Helvetica Neue"/>
                <a:cs typeface="Helvetica Neue"/>
                <a:sym typeface="Helvetica Neue"/>
              </a:defRPr>
            </a:pPr>
            <a:r>
              <a:rPr lang="es-ES" dirty="0"/>
              <a:t>¿Qué visión y objetivos te inspiran en </a:t>
            </a:r>
            <a:r>
              <a:rPr dirty="0" err="1"/>
              <a:t>tu</a:t>
            </a:r>
            <a:r>
              <a:rPr dirty="0"/>
              <a:t> </a:t>
            </a:r>
            <a:r>
              <a:rPr dirty="0" err="1"/>
              <a:t>empresa</a:t>
            </a:r>
            <a:r>
              <a:rPr dirty="0"/>
              <a:t> y </a:t>
            </a:r>
            <a:r>
              <a:rPr dirty="0" err="1"/>
              <a:t>tu</a:t>
            </a:r>
            <a:r>
              <a:rPr dirty="0"/>
              <a:t> </a:t>
            </a:r>
            <a:r>
              <a:rPr dirty="0" err="1"/>
              <a:t>equipo</a:t>
            </a:r>
            <a:r>
              <a:rPr dirty="0"/>
              <a:t>?</a:t>
            </a:r>
          </a:p>
          <a:p>
            <a:pPr lvl="0" algn="ctr"/>
            <a:endParaRPr sz="2400" b="1" dirty="0">
              <a:solidFill>
                <a:schemeClr val="tx1"/>
              </a:solidFill>
              <a:latin typeface="Helvetica Neue" panose="020B0604020202020204" charset="0"/>
              <a:ea typeface="Helvetica Neue"/>
              <a:cs typeface="Helvetica Neue"/>
              <a:sym typeface="Helvetica Neue"/>
            </a:endParaRPr>
          </a:p>
        </p:txBody>
      </p:sp>
      <p:sp>
        <p:nvSpPr>
          <p:cNvPr id="11" name="Google Shape;185;p23">
            <a:extLst>
              <a:ext uri="{FF2B5EF4-FFF2-40B4-BE49-F238E27FC236}">
                <a16:creationId xmlns:a16="http://schemas.microsoft.com/office/drawing/2014/main" id="{A97A66F1-2CC8-F2A0-813F-09A56384C138}"/>
              </a:ext>
            </a:extLst>
          </p:cNvPr>
          <p:cNvSpPr txBox="1"/>
          <p:nvPr/>
        </p:nvSpPr>
        <p:spPr>
          <a:xfrm>
            <a:off x="8048120" y="4373483"/>
            <a:ext cx="2696080" cy="628244"/>
          </a:xfrm>
          <a:prstGeom prst="rect">
            <a:avLst/>
          </a:prstGeom>
          <a:noFill/>
          <a:ln>
            <a:noFill/>
          </a:ln>
        </p:spPr>
        <p:txBody>
          <a:bodyPr spcFirstLastPara="1" wrap="square" lIns="91425" tIns="45700" rIns="91425" bIns="45700" anchor="t" anchorCtr="0">
            <a:noAutofit/>
          </a:bodyPr>
          <a:lstStyle/>
          <a:p>
            <a:pPr lvl="0" algn="ctr">
              <a:defRPr sz="2400" b="1">
                <a:solidFill>
                  <a:schemeClr val="tx1"/>
                </a:solidFill>
                <a:latin typeface="Helvetica Neue" panose="020B0604020202020204" charset="0"/>
                <a:ea typeface="Helvetica Neue"/>
                <a:cs typeface="Helvetica Neue"/>
                <a:sym typeface="Helvetica Neue"/>
              </a:defRPr>
            </a:pPr>
            <a:r>
              <a:t>Tarea:</a:t>
            </a:r>
          </a:p>
          <a:p>
            <a:pPr lvl="0" algn="ctr"/>
            <a:endParaRPr sz="2400" b="1">
              <a:solidFill>
                <a:schemeClr val="tx1"/>
              </a:solidFill>
              <a:latin typeface="Helvetica Neue" panose="020B0604020202020204" charset="0"/>
              <a:ea typeface="Helvetica Neue"/>
              <a:cs typeface="Helvetica Neue"/>
              <a:sym typeface="Helvetica Neue"/>
            </a:endParaRPr>
          </a:p>
          <a:p>
            <a:pPr lvl="0" algn="ctr"/>
            <a:endParaRPr sz="2400" b="1">
              <a:solidFill>
                <a:schemeClr val="tx1"/>
              </a:solidFill>
              <a:latin typeface="Helvetica Neue" panose="020B0604020202020204" charset="0"/>
              <a:ea typeface="Helvetica Neue"/>
              <a:cs typeface="Helvetica Neue"/>
              <a:sym typeface="Helvetica Neue"/>
            </a:endParaRPr>
          </a:p>
        </p:txBody>
      </p:sp>
    </p:spTree>
    <p:extLst>
      <p:ext uri="{BB962C8B-B14F-4D97-AF65-F5344CB8AC3E}">
        <p14:creationId xmlns:p14="http://schemas.microsoft.com/office/powerpoint/2010/main" val="229781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998" y="3384000"/>
            <a:ext cx="3885601" cy="461665"/>
          </a:xfrm>
          <a:prstGeom prst="rect">
            <a:avLst/>
          </a:prstGeom>
          <a:noFill/>
        </p:spPr>
        <p:txBody>
          <a:bodyPr wrap="square">
            <a:spAutoFit/>
          </a:bodyPr>
          <a:lstStyle/>
          <a:p>
            <a:pPr>
              <a:defRPr sz="2400" b="1">
                <a:latin typeface="Helvetica Neue" panose="020B0604020202020204" charset="0"/>
                <a:ea typeface="Microsoft Sans Serif" panose="020B0604020202020204" pitchFamily="34" charset="0"/>
                <a:cs typeface="Microsoft Sans Serif" panose="020B0604020202020204" pitchFamily="34" charset="0"/>
              </a:defRPr>
            </a:pPr>
            <a:r>
              <a:rPr dirty="0" err="1"/>
              <a:t>Objetivos</a:t>
            </a:r>
            <a:r>
              <a:rPr dirty="0"/>
              <a:t> del </a:t>
            </a:r>
            <a:r>
              <a:rPr dirty="0" err="1"/>
              <a:t>liderazgo</a:t>
            </a:r>
            <a:endParaRPr dirty="0"/>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a:sp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t>Fuente n.º: 14</a:t>
            </a:r>
          </a:p>
        </p:txBody>
      </p:sp>
      <p:sp>
        <p:nvSpPr>
          <p:cNvPr id="39" name="Pfeil: Fünfeck 38">
            <a:extLst>
              <a:ext uri="{FF2B5EF4-FFF2-40B4-BE49-F238E27FC236}">
                <a16:creationId xmlns:a16="http://schemas.microsoft.com/office/drawing/2014/main" id="{5C7F16C4-15DA-C6FE-DA04-41D16A05B6D5}"/>
              </a:ext>
            </a:extLst>
          </p:cNvPr>
          <p:cNvSpPr/>
          <p:nvPr/>
        </p:nvSpPr>
        <p:spPr>
          <a:xfrm rot="5400000">
            <a:off x="7560000" y="-2160000"/>
            <a:ext cx="3024000" cy="15516000"/>
          </a:xfrm>
          <a:prstGeom prst="homePlate">
            <a:avLst>
              <a:gd name="adj" fmla="val 22456"/>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Google Shape;477;p17">
            <a:extLst>
              <a:ext uri="{FF2B5EF4-FFF2-40B4-BE49-F238E27FC236}">
                <a16:creationId xmlns:a16="http://schemas.microsoft.com/office/drawing/2014/main" id="{CAC90539-BDD8-6325-4647-2816A2436272}"/>
              </a:ext>
            </a:extLst>
          </p:cNvPr>
          <p:cNvSpPr/>
          <p:nvPr/>
        </p:nvSpPr>
        <p:spPr>
          <a:xfrm>
            <a:off x="1440000" y="4212000"/>
            <a:ext cx="5040000" cy="1080000"/>
          </a:xfrm>
          <a:prstGeom prst="rect">
            <a:avLst/>
          </a:prstGeom>
          <a:solidFill>
            <a:schemeClr val="bg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marL="0" marR="0" lvl="0" indent="0" algn="ctr" rtl="0">
              <a:spcBef>
                <a:spcPts val="0"/>
              </a:spcBef>
              <a:spcAft>
                <a:spcPts val="0"/>
              </a:spcAft>
              <a:buNone/>
              <a:defRPr sz="2400">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err="1"/>
              <a:t>Fomentar</a:t>
            </a:r>
            <a:r>
              <a:rPr dirty="0"/>
              <a:t> </a:t>
            </a:r>
            <a:r>
              <a:rPr dirty="0" err="1"/>
              <a:t>el</a:t>
            </a:r>
            <a:r>
              <a:rPr dirty="0"/>
              <a:t> </a:t>
            </a:r>
            <a:r>
              <a:rPr dirty="0" err="1"/>
              <a:t>pensamiento</a:t>
            </a:r>
            <a:r>
              <a:rPr dirty="0"/>
              <a:t> </a:t>
            </a:r>
            <a:r>
              <a:rPr dirty="0" err="1"/>
              <a:t>proactivo</a:t>
            </a:r>
            <a:endParaRPr dirty="0"/>
          </a:p>
        </p:txBody>
      </p:sp>
      <p:sp>
        <p:nvSpPr>
          <p:cNvPr id="20" name="Google Shape;477;p17">
            <a:extLst>
              <a:ext uri="{FF2B5EF4-FFF2-40B4-BE49-F238E27FC236}">
                <a16:creationId xmlns:a16="http://schemas.microsoft.com/office/drawing/2014/main" id="{E7973589-5EC1-C2FA-9710-606F212C883D}"/>
              </a:ext>
            </a:extLst>
          </p:cNvPr>
          <p:cNvSpPr/>
          <p:nvPr/>
        </p:nvSpPr>
        <p:spPr>
          <a:xfrm>
            <a:off x="6552000" y="4212000"/>
            <a:ext cx="5040000" cy="1080000"/>
          </a:xfrm>
          <a:prstGeom prst="rect">
            <a:avLst/>
          </a:prstGeom>
          <a:solidFill>
            <a:schemeClr val="bg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marL="0" marR="0" lvl="0" indent="0" algn="ctr" rtl="0">
              <a:spcBef>
                <a:spcPts val="0"/>
              </a:spcBef>
              <a:spcAft>
                <a:spcPts val="0"/>
              </a:spcAft>
              <a:buNone/>
              <a:defRPr sz="2400">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err="1"/>
              <a:t>Apoyar</a:t>
            </a:r>
            <a:r>
              <a:rPr dirty="0"/>
              <a:t> </a:t>
            </a:r>
            <a:r>
              <a:rPr dirty="0" err="1"/>
              <a:t>el</a:t>
            </a:r>
            <a:r>
              <a:rPr dirty="0"/>
              <a:t> </a:t>
            </a:r>
            <a:r>
              <a:rPr dirty="0" err="1"/>
              <a:t>desarrollo</a:t>
            </a:r>
            <a:r>
              <a:rPr dirty="0"/>
              <a:t> de </a:t>
            </a:r>
            <a:r>
              <a:rPr dirty="0" err="1"/>
              <a:t>habilidades</a:t>
            </a:r>
            <a:r>
              <a:rPr dirty="0"/>
              <a:t> </a:t>
            </a:r>
            <a:r>
              <a:rPr dirty="0" err="1"/>
              <a:t>transfuncionales</a:t>
            </a:r>
            <a:r>
              <a:rPr dirty="0"/>
              <a:t> por </a:t>
            </a:r>
            <a:r>
              <a:rPr dirty="0" err="1"/>
              <a:t>parte</a:t>
            </a:r>
            <a:r>
              <a:rPr dirty="0"/>
              <a:t> de los </a:t>
            </a:r>
            <a:r>
              <a:rPr dirty="0" err="1"/>
              <a:t>empleados</a:t>
            </a:r>
            <a:endParaRPr dirty="0"/>
          </a:p>
        </p:txBody>
      </p:sp>
      <p:sp>
        <p:nvSpPr>
          <p:cNvPr id="21" name="Google Shape;477;p17">
            <a:extLst>
              <a:ext uri="{FF2B5EF4-FFF2-40B4-BE49-F238E27FC236}">
                <a16:creationId xmlns:a16="http://schemas.microsoft.com/office/drawing/2014/main" id="{EF77FDF3-30F0-4627-9497-D73ADED2428B}"/>
              </a:ext>
            </a:extLst>
          </p:cNvPr>
          <p:cNvSpPr/>
          <p:nvPr/>
        </p:nvSpPr>
        <p:spPr>
          <a:xfrm>
            <a:off x="7992000" y="5364000"/>
            <a:ext cx="7272000" cy="1080000"/>
          </a:xfrm>
          <a:prstGeom prst="rect">
            <a:avLst/>
          </a:prstGeom>
          <a:solidFill>
            <a:schemeClr val="bg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marR="0" lvl="0" algn="ctr" rtl="0">
              <a:spcBef>
                <a:spcPts val="0"/>
              </a:spcBef>
              <a:spcAft>
                <a:spcPts val="0"/>
              </a:spcAft>
              <a:buClr>
                <a:schemeClr val="dk1"/>
              </a:buClr>
              <a:buSzPts val="2500"/>
              <a:defRPr sz="2400">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err="1"/>
              <a:t>Fomentar</a:t>
            </a:r>
            <a:r>
              <a:rPr dirty="0"/>
              <a:t> un </a:t>
            </a:r>
            <a:r>
              <a:rPr dirty="0" err="1"/>
              <a:t>entorno</a:t>
            </a:r>
            <a:r>
              <a:rPr dirty="0"/>
              <a:t> </a:t>
            </a:r>
            <a:r>
              <a:rPr dirty="0" err="1"/>
              <a:t>empresarial</a:t>
            </a:r>
            <a:r>
              <a:rPr dirty="0"/>
              <a:t> que </a:t>
            </a:r>
            <a:r>
              <a:rPr dirty="0" err="1"/>
              <a:t>dé</a:t>
            </a:r>
            <a:r>
              <a:rPr dirty="0"/>
              <a:t> la </a:t>
            </a:r>
            <a:r>
              <a:rPr dirty="0" err="1"/>
              <a:t>oportunidad</a:t>
            </a:r>
            <a:r>
              <a:rPr dirty="0"/>
              <a:t> de </a:t>
            </a:r>
            <a:r>
              <a:rPr dirty="0" err="1"/>
              <a:t>crear</a:t>
            </a:r>
            <a:r>
              <a:rPr dirty="0"/>
              <a:t> </a:t>
            </a:r>
            <a:r>
              <a:rPr dirty="0" err="1"/>
              <a:t>relaciones</a:t>
            </a:r>
            <a:r>
              <a:rPr dirty="0"/>
              <a:t> </a:t>
            </a:r>
            <a:r>
              <a:rPr dirty="0" err="1"/>
              <a:t>comerciales</a:t>
            </a:r>
            <a:r>
              <a:rPr dirty="0"/>
              <a:t> </a:t>
            </a:r>
            <a:r>
              <a:rPr dirty="0" err="1"/>
              <a:t>productivas</a:t>
            </a:r>
            <a:r>
              <a:rPr dirty="0"/>
              <a:t> y </a:t>
            </a:r>
            <a:r>
              <a:rPr dirty="0" err="1"/>
              <a:t>efectivas</a:t>
            </a:r>
            <a:endParaRPr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2" name="Google Shape;477;p17">
            <a:extLst>
              <a:ext uri="{FF2B5EF4-FFF2-40B4-BE49-F238E27FC236}">
                <a16:creationId xmlns:a16="http://schemas.microsoft.com/office/drawing/2014/main" id="{55DAE506-58A9-BDD2-EE04-4A8F3D9A7154}"/>
              </a:ext>
            </a:extLst>
          </p:cNvPr>
          <p:cNvSpPr/>
          <p:nvPr/>
        </p:nvSpPr>
        <p:spPr>
          <a:xfrm>
            <a:off x="11664000" y="4212000"/>
            <a:ext cx="5040000" cy="1080000"/>
          </a:xfrm>
          <a:prstGeom prst="rect">
            <a:avLst/>
          </a:prstGeom>
          <a:solidFill>
            <a:schemeClr val="bg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marL="0" marR="0" lvl="0" indent="0" algn="ctr" rtl="0">
              <a:spcBef>
                <a:spcPts val="0"/>
              </a:spcBef>
              <a:spcAft>
                <a:spcPts val="0"/>
              </a:spcAft>
              <a:buNone/>
              <a:defRPr sz="2400">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err="1"/>
              <a:t>Permitir</a:t>
            </a:r>
            <a:r>
              <a:rPr dirty="0"/>
              <a:t> que se </a:t>
            </a:r>
            <a:r>
              <a:rPr dirty="0" err="1"/>
              <a:t>expresen</a:t>
            </a:r>
            <a:r>
              <a:rPr dirty="0"/>
              <a:t> y </a:t>
            </a:r>
            <a:r>
              <a:rPr dirty="0" err="1"/>
              <a:t>divulguen</a:t>
            </a:r>
            <a:r>
              <a:rPr dirty="0"/>
              <a:t> </a:t>
            </a:r>
            <a:r>
              <a:rPr dirty="0" err="1"/>
              <a:t>opiniones</a:t>
            </a:r>
            <a:r>
              <a:rPr dirty="0"/>
              <a:t> </a:t>
            </a:r>
            <a:r>
              <a:rPr dirty="0" err="1"/>
              <a:t>disidentes</a:t>
            </a:r>
            <a:endParaRPr dirty="0"/>
          </a:p>
        </p:txBody>
      </p:sp>
      <p:sp>
        <p:nvSpPr>
          <p:cNvPr id="23" name="Google Shape;477;p17">
            <a:extLst>
              <a:ext uri="{FF2B5EF4-FFF2-40B4-BE49-F238E27FC236}">
                <a16:creationId xmlns:a16="http://schemas.microsoft.com/office/drawing/2014/main" id="{05113EFE-15B0-DEB4-E522-A373D54619B0}"/>
              </a:ext>
            </a:extLst>
          </p:cNvPr>
          <p:cNvSpPr/>
          <p:nvPr/>
        </p:nvSpPr>
        <p:spPr>
          <a:xfrm>
            <a:off x="3276000" y="5364000"/>
            <a:ext cx="4644000" cy="1080000"/>
          </a:xfrm>
          <a:prstGeom prst="rect">
            <a:avLst/>
          </a:prstGeom>
          <a:solidFill>
            <a:schemeClr val="bg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marL="0" marR="0" lvl="0" indent="0" algn="ctr" rtl="0">
              <a:spcBef>
                <a:spcPts val="0"/>
              </a:spcBef>
              <a:spcAft>
                <a:spcPts val="0"/>
              </a:spcAft>
              <a:buNone/>
              <a:defRPr sz="2400">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err="1"/>
              <a:t>Establecer</a:t>
            </a:r>
            <a:r>
              <a:rPr dirty="0"/>
              <a:t> </a:t>
            </a:r>
            <a:r>
              <a:rPr dirty="0" err="1"/>
              <a:t>sistemas</a:t>
            </a:r>
            <a:r>
              <a:rPr dirty="0"/>
              <a:t> de </a:t>
            </a:r>
            <a:r>
              <a:rPr lang="es-ES" i="1" dirty="0" err="1"/>
              <a:t>feedback</a:t>
            </a:r>
            <a:r>
              <a:rPr dirty="0"/>
              <a:t> </a:t>
            </a:r>
            <a:r>
              <a:rPr dirty="0" err="1"/>
              <a:t>interfuncionales</a:t>
            </a:r>
            <a:r>
              <a:rPr dirty="0"/>
              <a:t> y </a:t>
            </a:r>
            <a:r>
              <a:rPr lang="es-ES" dirty="0"/>
              <a:t>transversales</a:t>
            </a:r>
            <a:endParaRPr dirty="0"/>
          </a:p>
        </p:txBody>
      </p:sp>
      <p:sp>
        <p:nvSpPr>
          <p:cNvPr id="8" name="Google Shape;480;p17">
            <a:extLst>
              <a:ext uri="{FF2B5EF4-FFF2-40B4-BE49-F238E27FC236}">
                <a16:creationId xmlns:a16="http://schemas.microsoft.com/office/drawing/2014/main" id="{E7464EBC-D9AD-0589-1BA3-DB4B849784C7}"/>
              </a:ext>
            </a:extLst>
          </p:cNvPr>
          <p:cNvSpPr/>
          <p:nvPr/>
        </p:nvSpPr>
        <p:spPr>
          <a:xfrm>
            <a:off x="1332000" y="7200000"/>
            <a:ext cx="15264000" cy="1512000"/>
          </a:xfrm>
          <a:custGeom>
            <a:avLst/>
            <a:gdLst/>
            <a:ahLst/>
            <a:cxnLst/>
            <a:rect l="l" t="t" r="r" b="b"/>
            <a:pathLst>
              <a:path w="6622415" h="3861434" extrusionOk="0">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rgbClr val="AED633">
              <a:alpha val="49803"/>
            </a:srgbClr>
          </a:solidFill>
          <a:ln w="22225" cap="flat" cmpd="sng">
            <a:solidFill>
              <a:srgbClr val="AED633"/>
            </a:solidFill>
            <a:prstDash val="solid"/>
            <a:round/>
            <a:headEnd type="none" w="sm" len="sm"/>
            <a:tailEnd type="none" w="sm" len="sm"/>
          </a:ln>
        </p:spPr>
        <p:txBody>
          <a:bodyPr spcFirstLastPara="1" wrap="square" lIns="0" tIns="0" rIns="0" bIns="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2400" kern="1200">
                <a:ln>
                  <a:noFill/>
                </a:ln>
                <a:solidFill>
                  <a:prstClr val="black"/>
                </a:solidFill>
                <a:effectLst/>
                <a:uLnTx/>
                <a:uFillTx/>
                <a:latin typeface="Helvetica Neue" panose="020B0604020202020204" charset="0"/>
                <a:ea typeface="+mn-ea"/>
                <a:cs typeface="+mn-cs"/>
              </a:defRPr>
            </a:pPr>
            <a:r>
              <a:rPr b="1" dirty="0" err="1"/>
              <a:t>Líderes</a:t>
            </a:r>
            <a:r>
              <a:rPr b="1" dirty="0"/>
              <a:t> </a:t>
            </a:r>
            <a:r>
              <a:rPr b="1" dirty="0" err="1"/>
              <a:t>transformacionales</a:t>
            </a:r>
            <a:r>
              <a:rPr dirty="0"/>
              <a:t> </a:t>
            </a:r>
          </a:p>
          <a:p>
            <a:pPr marL="0" marR="0" lvl="0" indent="0" algn="ctr" defTabSz="914400" rtl="0" eaLnBrk="1" fontAlgn="auto" latinLnBrk="0" hangingPunct="1">
              <a:lnSpc>
                <a:spcPct val="100000"/>
              </a:lnSpc>
              <a:spcBef>
                <a:spcPts val="0"/>
              </a:spcBef>
              <a:spcAft>
                <a:spcPts val="0"/>
              </a:spcAft>
              <a:buClrTx/>
              <a:buSzTx/>
              <a:buFontTx/>
              <a:buNone/>
              <a:tabLst/>
              <a:defRPr sz="2400" kern="1200">
                <a:ln>
                  <a:noFill/>
                </a:ln>
                <a:solidFill>
                  <a:prstClr val="black"/>
                </a:solidFill>
                <a:effectLst/>
                <a:uLnTx/>
                <a:uFillTx/>
                <a:latin typeface="Helvetica Neue" panose="020B0604020202020204" charset="0"/>
                <a:ea typeface="+mn-ea"/>
                <a:cs typeface="+mn-cs"/>
              </a:defRPr>
            </a:pPr>
            <a:br>
              <a:rPr kumimoji="0" lang="en-US" sz="2400" b="0" i="0" u="none" strike="noStrike" kern="1200" cap="none" spc="0" normalizeH="0" baseline="0" dirty="0">
                <a:ln>
                  <a:noFill/>
                </a:ln>
                <a:solidFill>
                  <a:prstClr val="black"/>
                </a:solidFill>
                <a:effectLst/>
                <a:uLnTx/>
                <a:uFillTx/>
                <a:latin typeface="Helvetica Neue" panose="020B0604020202020204" charset="0"/>
                <a:ea typeface="+mn-ea"/>
                <a:cs typeface="+mn-cs"/>
              </a:rPr>
            </a:br>
            <a:r>
              <a:rPr dirty="0" err="1"/>
              <a:t>concéntr</a:t>
            </a:r>
            <a:r>
              <a:rPr lang="es-ES" dirty="0"/>
              <a:t>ate</a:t>
            </a:r>
            <a:r>
              <a:rPr dirty="0"/>
              <a:t> </a:t>
            </a:r>
            <a:r>
              <a:rPr dirty="0" err="1"/>
              <a:t>menos</a:t>
            </a:r>
            <a:r>
              <a:rPr dirty="0"/>
              <a:t> </a:t>
            </a:r>
            <a:r>
              <a:rPr dirty="0" err="1"/>
              <a:t>en</a:t>
            </a:r>
            <a:r>
              <a:rPr dirty="0"/>
              <a:t> </a:t>
            </a:r>
            <a:r>
              <a:rPr dirty="0" err="1"/>
              <a:t>tomar</a:t>
            </a:r>
            <a:r>
              <a:rPr dirty="0"/>
              <a:t> </a:t>
            </a:r>
            <a:r>
              <a:rPr dirty="0" err="1"/>
              <a:t>decisiones</a:t>
            </a:r>
            <a:r>
              <a:rPr dirty="0"/>
              <a:t> o </a:t>
            </a:r>
            <a:r>
              <a:rPr dirty="0" err="1"/>
              <a:t>establecer</a:t>
            </a:r>
            <a:r>
              <a:rPr dirty="0"/>
              <a:t> planes </a:t>
            </a:r>
            <a:r>
              <a:rPr dirty="0" err="1"/>
              <a:t>estratégicos</a:t>
            </a:r>
            <a:r>
              <a:rPr dirty="0"/>
              <a:t>, y </a:t>
            </a:r>
            <a:r>
              <a:rPr dirty="0" err="1"/>
              <a:t>más</a:t>
            </a:r>
            <a:r>
              <a:rPr dirty="0"/>
              <a:t> </a:t>
            </a:r>
            <a:r>
              <a:rPr dirty="0" err="1"/>
              <a:t>en</a:t>
            </a:r>
            <a:r>
              <a:rPr dirty="0"/>
              <a:t> </a:t>
            </a:r>
            <a:r>
              <a:rPr dirty="0" err="1"/>
              <a:t>facilitar</a:t>
            </a:r>
            <a:r>
              <a:rPr dirty="0"/>
              <a:t> la </a:t>
            </a:r>
            <a:r>
              <a:rPr dirty="0" err="1"/>
              <a:t>colaboración</a:t>
            </a:r>
            <a:r>
              <a:rPr dirty="0"/>
              <a:t> </a:t>
            </a:r>
            <a:r>
              <a:rPr dirty="0" err="1"/>
              <a:t>organizacional</a:t>
            </a:r>
            <a:r>
              <a:rPr dirty="0"/>
              <a:t> que </a:t>
            </a:r>
            <a:r>
              <a:rPr dirty="0" err="1"/>
              <a:t>puede</a:t>
            </a:r>
            <a:r>
              <a:rPr dirty="0"/>
              <a:t> </a:t>
            </a:r>
            <a:r>
              <a:rPr dirty="0" err="1"/>
              <a:t>ayudar</a:t>
            </a:r>
            <a:r>
              <a:rPr dirty="0"/>
              <a:t> a </a:t>
            </a:r>
            <a:r>
              <a:rPr dirty="0" err="1"/>
              <a:t>impulsar</a:t>
            </a:r>
            <a:r>
              <a:rPr dirty="0"/>
              <a:t> una </a:t>
            </a:r>
            <a:r>
              <a:rPr dirty="0" err="1"/>
              <a:t>visión</a:t>
            </a:r>
            <a:r>
              <a:rPr dirty="0"/>
              <a:t> </a:t>
            </a:r>
            <a:r>
              <a:rPr dirty="0" err="1"/>
              <a:t>hacia</a:t>
            </a:r>
            <a:r>
              <a:rPr dirty="0"/>
              <a:t> </a:t>
            </a:r>
            <a:r>
              <a:rPr dirty="0" err="1"/>
              <a:t>adelante</a:t>
            </a:r>
            <a:r>
              <a:rPr dirty="0"/>
              <a:t>.</a:t>
            </a:r>
            <a:endParaRPr kumimoji="0" sz="2400" b="0" i="0" u="none" strike="noStrike" kern="1200" cap="none"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6" name="CuadroTexto 1">
            <a:extLst>
              <a:ext uri="{FF2B5EF4-FFF2-40B4-BE49-F238E27FC236}">
                <a16:creationId xmlns:a16="http://schemas.microsoft.com/office/drawing/2014/main" id="{D8F19C6F-E839-251E-DD84-1BBCA3D7FB6A}"/>
              </a:ext>
            </a:extLst>
          </p:cNvPr>
          <p:cNvSpPr txBox="1"/>
          <p:nvPr/>
        </p:nvSpPr>
        <p:spPr>
          <a:xfrm>
            <a:off x="1296000" y="1548000"/>
            <a:ext cx="13986164" cy="830997"/>
          </a:xfrm>
          <a:prstGeom prst="rect">
            <a:avLst/>
          </a:prstGeom>
          <a:noFill/>
        </p:spPr>
        <p:txBody>
          <a:bodyPr wrap="square">
            <a:spAutoFit/>
          </a:bodyPr>
          <a:lstStyle/>
          <a:p>
            <a:pPr>
              <a:tabLst>
                <a:tab pos="534988" algn="l"/>
              </a:tabLst>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2. Mejorar la gestión del equipo</a:t>
            </a:r>
          </a:p>
        </p:txBody>
      </p:sp>
      <p:sp>
        <p:nvSpPr>
          <p:cNvPr id="7" name="CuadroTexto 2">
            <a:extLst>
              <a:ext uri="{FF2B5EF4-FFF2-40B4-BE49-F238E27FC236}">
                <a16:creationId xmlns:a16="http://schemas.microsoft.com/office/drawing/2014/main" id="{22DBDF0E-D14D-0915-A860-BE45AC05F209}"/>
              </a:ext>
            </a:extLst>
          </p:cNvPr>
          <p:cNvSpPr txBox="1"/>
          <p:nvPr/>
        </p:nvSpPr>
        <p:spPr>
          <a:xfrm>
            <a:off x="1296000" y="2304000"/>
            <a:ext cx="5688000"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2.1 Estilo de liderazgo</a:t>
            </a:r>
          </a:p>
        </p:txBody>
      </p:sp>
    </p:spTree>
    <p:extLst>
      <p:ext uri="{BB962C8B-B14F-4D97-AF65-F5344CB8AC3E}">
        <p14:creationId xmlns:p14="http://schemas.microsoft.com/office/powerpoint/2010/main" val="171861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a:sp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t>Fuente n.º: 2</a:t>
            </a:r>
          </a:p>
        </p:txBody>
      </p:sp>
      <p:sp>
        <p:nvSpPr>
          <p:cNvPr id="23" name="Würfel 22">
            <a:extLst>
              <a:ext uri="{FF2B5EF4-FFF2-40B4-BE49-F238E27FC236}">
                <a16:creationId xmlns:a16="http://schemas.microsoft.com/office/drawing/2014/main" id="{AF34D344-CD4C-3350-61CA-1D7E715403F5}"/>
              </a:ext>
            </a:extLst>
          </p:cNvPr>
          <p:cNvSpPr/>
          <p:nvPr/>
        </p:nvSpPr>
        <p:spPr>
          <a:xfrm>
            <a:off x="1296000" y="6552000"/>
            <a:ext cx="15516000" cy="1692000"/>
          </a:xfrm>
          <a:prstGeom prst="cube">
            <a:avLst>
              <a:gd name="adj" fmla="val 43305"/>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sz="2400" b="1" kern="1200">
                <a:ln>
                  <a:noFill/>
                </a:ln>
                <a:solidFill>
                  <a:schemeClr val="bg1"/>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defRPr>
            </a:pPr>
            <a:r>
              <a:rPr lang="es-ES" dirty="0"/>
              <a:t>Las </a:t>
            </a:r>
            <a:r>
              <a:rPr dirty="0"/>
              <a:t>4 </a:t>
            </a:r>
            <a:r>
              <a:rPr dirty="0" err="1"/>
              <a:t>dimensiones</a:t>
            </a:r>
            <a:r>
              <a:rPr dirty="0"/>
              <a:t> del </a:t>
            </a:r>
            <a:r>
              <a:rPr dirty="0" err="1"/>
              <a:t>liderazgo</a:t>
            </a:r>
            <a:r>
              <a:rPr dirty="0"/>
              <a:t> </a:t>
            </a:r>
            <a:r>
              <a:rPr dirty="0" err="1"/>
              <a:t>transformacional</a:t>
            </a:r>
            <a:endParaRPr kumimoji="0" sz="1800" b="1" i="0" u="none" strike="noStrike" kern="1200" cap="none" normalizeH="0" baseline="0" dirty="0">
              <a:ln>
                <a:noFill/>
              </a:ln>
              <a:solidFill>
                <a:schemeClr val="bg1"/>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6" name="Google Shape;462;p17">
            <a:extLst>
              <a:ext uri="{FF2B5EF4-FFF2-40B4-BE49-F238E27FC236}">
                <a16:creationId xmlns:a16="http://schemas.microsoft.com/office/drawing/2014/main" id="{C1F08028-FAFA-038D-1FE0-FCC8028E6361}"/>
              </a:ext>
            </a:extLst>
          </p:cNvPr>
          <p:cNvSpPr/>
          <p:nvPr/>
        </p:nvSpPr>
        <p:spPr>
          <a:xfrm>
            <a:off x="1728000" y="4320000"/>
            <a:ext cx="3600000" cy="2952000"/>
          </a:xfrm>
          <a:prstGeom prst="can">
            <a:avLst/>
          </a:prstGeom>
          <a:solidFill>
            <a:schemeClr val="bg1"/>
          </a:solidFill>
          <a:ln w="22225" cap="flat" cmpd="sng">
            <a:solidFill>
              <a:srgbClr val="AED633"/>
            </a:solidFill>
            <a:prstDash val="solid"/>
            <a:round/>
            <a:headEnd type="none" w="sm" len="sm"/>
            <a:tailEnd type="none" w="sm" len="sm"/>
          </a:ln>
        </p:spPr>
        <p:txBody>
          <a:bodyPr spcFirstLastPara="1" wrap="square" lIns="90000" tIns="46800" rIns="90000" bIns="46800" anchor="t" anchorCtr="0">
            <a:noAutofit/>
          </a:bodyPr>
          <a:lstStyle/>
          <a:p>
            <a:pPr marL="285750" marR="0" lvl="0" indent="-285750" algn="l" defTabSz="914400" rtl="0" eaLnBrk="1" fontAlgn="auto" latinLnBrk="0" hangingPunct="1">
              <a:lnSpc>
                <a:spcPct val="100000"/>
              </a:lnSpc>
              <a:spcBef>
                <a:spcPts val="0"/>
              </a:spcBef>
              <a:spcAft>
                <a:spcPts val="1200"/>
              </a:spcAft>
              <a:buClrTx/>
              <a:buSzTx/>
              <a:buFont typeface="Wingdings" panose="05000000000000000000" pitchFamily="2" charset="2"/>
              <a:buChar char="Ø"/>
              <a:tabLst/>
              <a:defRPr sz="215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defRPr>
            </a:pPr>
            <a:r>
              <a:rPr lang="es-ES" dirty="0"/>
              <a:t>C</a:t>
            </a:r>
            <a:r>
              <a:rPr dirty="0"/>
              <a:t>on una </a:t>
            </a:r>
            <a:r>
              <a:rPr dirty="0" err="1"/>
              <a:t>visión</a:t>
            </a:r>
            <a:endParaRPr dirty="0"/>
          </a:p>
          <a:p>
            <a:pPr marL="285750" marR="0" lvl="0" indent="-285750" algn="l" defTabSz="914400" rtl="0" eaLnBrk="1" fontAlgn="auto" latinLnBrk="0" hangingPunct="1">
              <a:lnSpc>
                <a:spcPct val="100000"/>
              </a:lnSpc>
              <a:spcBef>
                <a:spcPts val="0"/>
              </a:spcBef>
              <a:spcAft>
                <a:spcPts val="1200"/>
              </a:spcAft>
              <a:buClrTx/>
              <a:buSzTx/>
              <a:buFont typeface="Wingdings" panose="05000000000000000000" pitchFamily="2" charset="2"/>
              <a:buChar char="Ø"/>
              <a:tabLst/>
              <a:defRPr sz="215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defRPr>
            </a:pPr>
            <a:r>
              <a:rPr lang="es-ES" dirty="0"/>
              <a:t>C</a:t>
            </a:r>
            <a:r>
              <a:rPr dirty="0"/>
              <a:t>rea</a:t>
            </a:r>
            <a:r>
              <a:rPr lang="es-ES" dirty="0"/>
              <a:t>r </a:t>
            </a:r>
            <a:r>
              <a:rPr dirty="0" err="1"/>
              <a:t>emoción</a:t>
            </a:r>
            <a:r>
              <a:rPr dirty="0"/>
              <a:t> por </a:t>
            </a:r>
            <a:r>
              <a:rPr lang="es-ES" dirty="0"/>
              <a:t>t</a:t>
            </a:r>
            <a:r>
              <a:rPr dirty="0"/>
              <a:t>u </a:t>
            </a:r>
            <a:r>
              <a:rPr dirty="0" err="1"/>
              <a:t>entusiasmo</a:t>
            </a:r>
            <a:endParaRPr kumimoji="0" sz="2150" b="0" i="0" u="none" strike="noStrike" kern="1200" cap="none"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0" name="Google Shape;481;p17">
            <a:extLst>
              <a:ext uri="{FF2B5EF4-FFF2-40B4-BE49-F238E27FC236}">
                <a16:creationId xmlns:a16="http://schemas.microsoft.com/office/drawing/2014/main" id="{99EF911B-348B-65E9-9953-C2993A0AC928}"/>
              </a:ext>
            </a:extLst>
          </p:cNvPr>
          <p:cNvSpPr/>
          <p:nvPr/>
        </p:nvSpPr>
        <p:spPr>
          <a:xfrm>
            <a:off x="9072000" y="4320000"/>
            <a:ext cx="3600000" cy="2952000"/>
          </a:xfrm>
          <a:prstGeom prst="can">
            <a:avLst/>
          </a:prstGeom>
          <a:solidFill>
            <a:schemeClr val="bg1"/>
          </a:solidFill>
          <a:ln w="22225" cap="flat" cmpd="sng">
            <a:solidFill>
              <a:srgbClr val="AED633"/>
            </a:solidFill>
            <a:prstDash val="solid"/>
            <a:round/>
            <a:headEnd type="none" w="sm" len="sm"/>
            <a:tailEnd type="none" w="sm" len="sm"/>
          </a:ln>
        </p:spPr>
        <p:txBody>
          <a:bodyPr spcFirstLastPara="1" wrap="square" lIns="90000" tIns="46800" rIns="90000" bIns="46800" anchor="t" anchorCtr="0">
            <a:noAutofit/>
          </a:bodyPr>
          <a:lstStyle/>
          <a:p>
            <a:pPr marL="285750" marR="0" lvl="0" indent="-285750" algn="l" defTabSz="914400" rtl="0" eaLnBrk="1" fontAlgn="auto" latinLnBrk="0" hangingPunct="1">
              <a:lnSpc>
                <a:spcPct val="100000"/>
              </a:lnSpc>
              <a:spcBef>
                <a:spcPts val="0"/>
              </a:spcBef>
              <a:spcAft>
                <a:spcPts val="1200"/>
              </a:spcAft>
              <a:buClrTx/>
              <a:buSzTx/>
              <a:buFont typeface="Wingdings" panose="05000000000000000000" pitchFamily="2" charset="2"/>
              <a:buChar char="Ø"/>
              <a:tabLst/>
              <a:defRPr sz="215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defRPr>
            </a:pPr>
            <a:r>
              <a:rPr sz="2150" dirty="0" err="1"/>
              <a:t>capacidad</a:t>
            </a:r>
            <a:r>
              <a:rPr sz="2150" dirty="0"/>
              <a:t> de </a:t>
            </a:r>
            <a:r>
              <a:rPr sz="2150" dirty="0" err="1"/>
              <a:t>escuchar</a:t>
            </a:r>
            <a:r>
              <a:rPr sz="2150" dirty="0"/>
              <a:t>, </a:t>
            </a:r>
            <a:r>
              <a:rPr sz="2150" dirty="0" err="1"/>
              <a:t>empatizar</a:t>
            </a:r>
            <a:r>
              <a:rPr sz="2150" dirty="0"/>
              <a:t> y </a:t>
            </a:r>
            <a:r>
              <a:rPr sz="2150" dirty="0" err="1"/>
              <a:t>comunicar</a:t>
            </a:r>
            <a:r>
              <a:rPr sz="2150" dirty="0"/>
              <a:t> con </a:t>
            </a:r>
            <a:r>
              <a:rPr lang="es-ES" sz="2150" dirty="0"/>
              <a:t>los</a:t>
            </a:r>
            <a:r>
              <a:rPr sz="2150" dirty="0"/>
              <a:t> que </a:t>
            </a:r>
            <a:r>
              <a:rPr sz="2150" dirty="0" err="1"/>
              <a:t>lideran</a:t>
            </a:r>
            <a:endParaRPr sz="2150" dirty="0"/>
          </a:p>
          <a:p>
            <a:pPr marL="285750" marR="0" lvl="0" indent="-285750" algn="l" defTabSz="914400" rtl="0" eaLnBrk="1" fontAlgn="auto" latinLnBrk="0" hangingPunct="1">
              <a:lnSpc>
                <a:spcPct val="100000"/>
              </a:lnSpc>
              <a:spcBef>
                <a:spcPts val="0"/>
              </a:spcBef>
              <a:spcAft>
                <a:spcPts val="1200"/>
              </a:spcAft>
              <a:buClrTx/>
              <a:buSzTx/>
              <a:buFont typeface="Wingdings" panose="05000000000000000000" pitchFamily="2" charset="2"/>
              <a:buChar char="Ø"/>
              <a:tabLst/>
              <a:defRPr sz="215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defRPr>
            </a:pPr>
            <a:r>
              <a:rPr sz="2150" dirty="0" err="1"/>
              <a:t>habilidades</a:t>
            </a:r>
            <a:r>
              <a:rPr sz="2150" dirty="0"/>
              <a:t> </a:t>
            </a:r>
            <a:r>
              <a:rPr sz="2150" dirty="0" err="1"/>
              <a:t>sociales</a:t>
            </a:r>
            <a:r>
              <a:rPr sz="2150" dirty="0"/>
              <a:t> para </a:t>
            </a:r>
            <a:r>
              <a:rPr lang="es-ES" sz="2150" dirty="0"/>
              <a:t>crear</a:t>
            </a:r>
            <a:r>
              <a:rPr sz="2150" dirty="0"/>
              <a:t> </a:t>
            </a:r>
            <a:r>
              <a:rPr lang="es-ES" sz="2150" dirty="0"/>
              <a:t>dinámicas</a:t>
            </a:r>
            <a:r>
              <a:rPr sz="2150" dirty="0"/>
              <a:t> </a:t>
            </a:r>
            <a:r>
              <a:rPr lang="es-ES" sz="2150" dirty="0"/>
              <a:t>positivas</a:t>
            </a:r>
            <a:endParaRPr kumimoji="0" sz="2150" b="0" i="0" u="none" strike="noStrike" kern="1200" cap="none"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6" name="Google Shape;480;p17">
            <a:extLst>
              <a:ext uri="{FF2B5EF4-FFF2-40B4-BE49-F238E27FC236}">
                <a16:creationId xmlns:a16="http://schemas.microsoft.com/office/drawing/2014/main" id="{60CCF1E0-FA26-7FAF-6257-4B55E25DE214}"/>
              </a:ext>
            </a:extLst>
          </p:cNvPr>
          <p:cNvSpPr/>
          <p:nvPr/>
        </p:nvSpPr>
        <p:spPr>
          <a:xfrm>
            <a:off x="12744000" y="4320000"/>
            <a:ext cx="3600000" cy="2952000"/>
          </a:xfrm>
          <a:prstGeom prst="can">
            <a:avLst/>
          </a:prstGeom>
          <a:solidFill>
            <a:schemeClr val="bg1"/>
          </a:solidFill>
          <a:ln w="22225" cap="flat" cmpd="sng">
            <a:solidFill>
              <a:srgbClr val="AED633"/>
            </a:solidFill>
            <a:prstDash val="solid"/>
            <a:round/>
            <a:headEnd type="none" w="sm" len="sm"/>
            <a:tailEnd type="none" w="sm" len="sm"/>
          </a:ln>
        </p:spPr>
        <p:txBody>
          <a:bodyPr spcFirstLastPara="1" wrap="square" lIns="90000" tIns="46800" rIns="90000" bIns="46800" anchor="t" anchorCtr="0">
            <a:noAutofit/>
          </a:bodyPr>
          <a:lstStyle/>
          <a:p>
            <a:pPr marL="285750" marR="0" lvl="0" indent="-285750" algn="l" defTabSz="914400" rtl="0" eaLnBrk="1" fontAlgn="auto" latinLnBrk="0" hangingPunct="1">
              <a:lnSpc>
                <a:spcPct val="100000"/>
              </a:lnSpc>
              <a:spcBef>
                <a:spcPts val="0"/>
              </a:spcBef>
              <a:spcAft>
                <a:spcPts val="1200"/>
              </a:spcAft>
              <a:buClrTx/>
              <a:buSzTx/>
              <a:buFont typeface="Wingdings" panose="05000000000000000000" pitchFamily="2" charset="2"/>
              <a:buChar char="Ø"/>
              <a:tabLst/>
              <a:defRPr sz="215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defRPr>
            </a:pPr>
            <a:r>
              <a:rPr dirty="0" err="1"/>
              <a:t>haz</a:t>
            </a:r>
            <a:r>
              <a:rPr dirty="0"/>
              <a:t> que la </a:t>
            </a:r>
            <a:r>
              <a:rPr dirty="0" err="1"/>
              <a:t>gente</a:t>
            </a:r>
            <a:r>
              <a:rPr dirty="0"/>
              <a:t> </a:t>
            </a:r>
            <a:r>
              <a:rPr dirty="0" err="1"/>
              <a:t>cuestione</a:t>
            </a:r>
            <a:r>
              <a:rPr dirty="0"/>
              <a:t> la forma </a:t>
            </a:r>
            <a:r>
              <a:rPr lang="es-ES" dirty="0"/>
              <a:t>actual</a:t>
            </a:r>
            <a:r>
              <a:rPr dirty="0"/>
              <a:t> de </a:t>
            </a:r>
            <a:r>
              <a:rPr dirty="0" err="1"/>
              <a:t>hacer</a:t>
            </a:r>
            <a:r>
              <a:rPr dirty="0"/>
              <a:t> las </a:t>
            </a:r>
            <a:r>
              <a:rPr dirty="0" err="1"/>
              <a:t>cosas</a:t>
            </a:r>
            <a:endParaRPr dirty="0"/>
          </a:p>
          <a:p>
            <a:pPr marL="285750" marR="0" lvl="0" indent="-285750" algn="l" defTabSz="914400" rtl="0" eaLnBrk="1" fontAlgn="auto" latinLnBrk="0" hangingPunct="1">
              <a:lnSpc>
                <a:spcPct val="100000"/>
              </a:lnSpc>
              <a:spcBef>
                <a:spcPts val="0"/>
              </a:spcBef>
              <a:spcAft>
                <a:spcPts val="1200"/>
              </a:spcAft>
              <a:buClrTx/>
              <a:buSzTx/>
              <a:buFont typeface="Wingdings" panose="05000000000000000000" pitchFamily="2" charset="2"/>
              <a:buChar char="Ø"/>
              <a:tabLst/>
              <a:defRPr sz="215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defRPr>
            </a:pPr>
            <a:r>
              <a:rPr dirty="0"/>
              <a:t>‘</a:t>
            </a:r>
            <a:r>
              <a:rPr dirty="0" err="1"/>
              <a:t>replantear</a:t>
            </a:r>
            <a:r>
              <a:rPr dirty="0"/>
              <a:t>’ </a:t>
            </a:r>
            <a:r>
              <a:rPr dirty="0" err="1"/>
              <a:t>el</a:t>
            </a:r>
            <a:r>
              <a:rPr dirty="0"/>
              <a:t> </a:t>
            </a:r>
            <a:r>
              <a:rPr dirty="0" err="1"/>
              <a:t>futuro</a:t>
            </a:r>
            <a:endParaRPr kumimoji="0" sz="2150" b="0" i="0" u="none" strike="noStrike" kern="1200" cap="none"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8" name="Google Shape;477;p17">
            <a:extLst>
              <a:ext uri="{FF2B5EF4-FFF2-40B4-BE49-F238E27FC236}">
                <a16:creationId xmlns:a16="http://schemas.microsoft.com/office/drawing/2014/main" id="{10BB9B0F-FA6B-3009-F476-4D218293A868}"/>
              </a:ext>
            </a:extLst>
          </p:cNvPr>
          <p:cNvSpPr/>
          <p:nvPr/>
        </p:nvSpPr>
        <p:spPr>
          <a:xfrm>
            <a:off x="5400000" y="4320000"/>
            <a:ext cx="3600000" cy="2952000"/>
          </a:xfrm>
          <a:prstGeom prst="can">
            <a:avLst/>
          </a:prstGeom>
          <a:solidFill>
            <a:schemeClr val="bg1"/>
          </a:solidFill>
          <a:ln w="22225" cap="flat" cmpd="sng">
            <a:solidFill>
              <a:srgbClr val="AED633"/>
            </a:solidFill>
            <a:prstDash val="solid"/>
            <a:round/>
            <a:headEnd type="none" w="sm" len="sm"/>
            <a:tailEnd type="none" w="sm" len="sm"/>
          </a:ln>
        </p:spPr>
        <p:txBody>
          <a:bodyPr spcFirstLastPara="1" wrap="square" lIns="90000" tIns="46800" rIns="90000" bIns="46800" anchor="t" anchorCtr="0">
            <a:noAutofit/>
          </a:bodyPr>
          <a:lstStyle/>
          <a:p>
            <a:pPr marL="285750" marR="0" lvl="0" indent="-285750" algn="l" defTabSz="914400" rtl="0" eaLnBrk="1" fontAlgn="auto" latinLnBrk="0" hangingPunct="1">
              <a:lnSpc>
                <a:spcPct val="100000"/>
              </a:lnSpc>
              <a:spcBef>
                <a:spcPts val="0"/>
              </a:spcBef>
              <a:spcAft>
                <a:spcPts val="1200"/>
              </a:spcAft>
              <a:buClrTx/>
              <a:buSzTx/>
              <a:buFont typeface="Wingdings" panose="05000000000000000000" pitchFamily="2" charset="2"/>
              <a:buChar char="Ø"/>
              <a:tabLst/>
              <a:defRPr sz="215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defRPr>
            </a:pPr>
            <a:r>
              <a:rPr dirty="0" err="1"/>
              <a:t>Crear</a:t>
            </a:r>
            <a:r>
              <a:rPr dirty="0"/>
              <a:t> un </a:t>
            </a:r>
            <a:r>
              <a:rPr dirty="0" err="1"/>
              <a:t>entorno</a:t>
            </a:r>
            <a:r>
              <a:rPr dirty="0"/>
              <a:t> </a:t>
            </a:r>
            <a:r>
              <a:rPr dirty="0" err="1"/>
              <a:t>en</a:t>
            </a:r>
            <a:r>
              <a:rPr dirty="0"/>
              <a:t> </a:t>
            </a:r>
            <a:r>
              <a:rPr dirty="0" err="1"/>
              <a:t>el</a:t>
            </a:r>
            <a:r>
              <a:rPr dirty="0"/>
              <a:t> que </a:t>
            </a:r>
            <a:r>
              <a:rPr dirty="0" err="1"/>
              <a:t>cada</a:t>
            </a:r>
            <a:r>
              <a:rPr dirty="0"/>
              <a:t> </a:t>
            </a:r>
            <a:r>
              <a:rPr dirty="0" err="1"/>
              <a:t>empleado</a:t>
            </a:r>
            <a:r>
              <a:rPr dirty="0"/>
              <a:t> </a:t>
            </a:r>
            <a:r>
              <a:rPr dirty="0" err="1"/>
              <a:t>tenga</a:t>
            </a:r>
            <a:r>
              <a:rPr dirty="0"/>
              <a:t> la </a:t>
            </a:r>
            <a:r>
              <a:rPr dirty="0" err="1"/>
              <a:t>oportunidad</a:t>
            </a:r>
            <a:r>
              <a:rPr dirty="0"/>
              <a:t> de </a:t>
            </a:r>
            <a:r>
              <a:rPr dirty="0" err="1"/>
              <a:t>colaborar</a:t>
            </a:r>
            <a:r>
              <a:rPr dirty="0"/>
              <a:t>, </a:t>
            </a:r>
            <a:r>
              <a:rPr dirty="0" err="1"/>
              <a:t>innovar</a:t>
            </a:r>
            <a:r>
              <a:rPr dirty="0"/>
              <a:t> y </a:t>
            </a:r>
            <a:r>
              <a:rPr dirty="0" err="1"/>
              <a:t>sobresalir</a:t>
            </a:r>
            <a:r>
              <a:rPr dirty="0"/>
              <a:t>.</a:t>
            </a:r>
            <a:endParaRPr kumimoji="0" sz="2150" b="0" i="0" u="none" strike="noStrike" kern="1200" cap="none"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7" name="Google Shape;477;p17">
            <a:extLst>
              <a:ext uri="{FF2B5EF4-FFF2-40B4-BE49-F238E27FC236}">
                <a16:creationId xmlns:a16="http://schemas.microsoft.com/office/drawing/2014/main" id="{D4DC0740-BC2F-47C6-7554-DE188664949F}"/>
              </a:ext>
            </a:extLst>
          </p:cNvPr>
          <p:cNvSpPr/>
          <p:nvPr/>
        </p:nvSpPr>
        <p:spPr>
          <a:xfrm>
            <a:off x="6048000" y="3780000"/>
            <a:ext cx="2304000" cy="936000"/>
          </a:xfrm>
          <a:prstGeom prst="roundRect">
            <a:avLst/>
          </a:prstGeom>
          <a:solidFill>
            <a:srgbClr val="AED633"/>
          </a:solidFill>
          <a:ln w="222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0000" tIns="46800" rIns="90000" bIns="46800" anchor="t" anchorCtr="0">
            <a:noAutofit/>
          </a:bodyPr>
          <a:lstStyle/>
          <a:p>
            <a:pPr marL="0" marR="0" lvl="0" indent="0" algn="ctr" defTabSz="914400" rtl="0" eaLnBrk="1" fontAlgn="auto" latinLnBrk="0" hangingPunct="1">
              <a:lnSpc>
                <a:spcPct val="100000"/>
              </a:lnSpc>
              <a:spcBef>
                <a:spcPts val="0"/>
              </a:spcBef>
              <a:spcAft>
                <a:spcPts val="1200"/>
              </a:spcAft>
              <a:buClrTx/>
              <a:buSzTx/>
              <a:buFontTx/>
              <a:buNone/>
              <a:tabLst/>
              <a:defRPr sz="2400" b="1"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defRPr>
            </a:pPr>
            <a:r>
              <a:t>Influencia idealizada</a:t>
            </a:r>
            <a:endParaRPr kumimoji="0" sz="2150" b="1" i="0" strike="noStrike" kern="1200" cap="none" normalizeH="0" baseline="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 name="Google Shape;462;p17">
            <a:extLst>
              <a:ext uri="{FF2B5EF4-FFF2-40B4-BE49-F238E27FC236}">
                <a16:creationId xmlns:a16="http://schemas.microsoft.com/office/drawing/2014/main" id="{0127AF99-5860-8EDB-E36F-30B198E4A43C}"/>
              </a:ext>
            </a:extLst>
          </p:cNvPr>
          <p:cNvSpPr/>
          <p:nvPr/>
        </p:nvSpPr>
        <p:spPr>
          <a:xfrm>
            <a:off x="2376000" y="3780000"/>
            <a:ext cx="2304000" cy="936000"/>
          </a:xfrm>
          <a:prstGeom prst="roundRect">
            <a:avLst/>
          </a:prstGeom>
          <a:solidFill>
            <a:srgbClr val="AED633"/>
          </a:solidFill>
          <a:ln w="222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0000" tIns="46800" rIns="90000" bIns="46800" anchor="t" anchorCtr="0">
            <a:noAutofit/>
          </a:bodyPr>
          <a:lstStyle/>
          <a:p>
            <a:pPr marL="0" marR="0" lvl="0" indent="0" algn="ctr" defTabSz="914400" rtl="0" eaLnBrk="1" fontAlgn="auto" latinLnBrk="0" hangingPunct="1">
              <a:lnSpc>
                <a:spcPct val="100000"/>
              </a:lnSpc>
              <a:spcBef>
                <a:spcPts val="0"/>
              </a:spcBef>
              <a:spcAft>
                <a:spcPts val="1200"/>
              </a:spcAft>
              <a:buClrTx/>
              <a:buSzTx/>
              <a:buFontTx/>
              <a:buNone/>
              <a:tabLst/>
              <a:defRPr sz="2400" b="1"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defRPr>
            </a:pPr>
            <a:r>
              <a:rPr dirty="0" err="1"/>
              <a:t>Motivación</a:t>
            </a:r>
            <a:r>
              <a:rPr dirty="0"/>
              <a:t> </a:t>
            </a:r>
            <a:r>
              <a:rPr dirty="0" err="1"/>
              <a:t>inspiradora</a:t>
            </a:r>
            <a:endParaRPr dirty="0"/>
          </a:p>
        </p:txBody>
      </p:sp>
      <p:sp>
        <p:nvSpPr>
          <p:cNvPr id="9" name="Google Shape;481;p17">
            <a:extLst>
              <a:ext uri="{FF2B5EF4-FFF2-40B4-BE49-F238E27FC236}">
                <a16:creationId xmlns:a16="http://schemas.microsoft.com/office/drawing/2014/main" id="{06C194D5-AA3D-966E-8989-417D729BB54C}"/>
              </a:ext>
            </a:extLst>
          </p:cNvPr>
          <p:cNvSpPr/>
          <p:nvPr/>
        </p:nvSpPr>
        <p:spPr>
          <a:xfrm>
            <a:off x="9720000" y="3780000"/>
            <a:ext cx="2304000" cy="936000"/>
          </a:xfrm>
          <a:prstGeom prst="roundRect">
            <a:avLst/>
          </a:prstGeom>
          <a:solidFill>
            <a:srgbClr val="AED633"/>
          </a:solidFill>
          <a:ln w="222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0000" tIns="46800" rIns="90000" bIns="46800" anchor="t" anchorCtr="0">
            <a:noAutofit/>
          </a:bodyPr>
          <a:lstStyle/>
          <a:p>
            <a:pPr marL="0" marR="0" lvl="0" indent="0" algn="ctr" defTabSz="914400" rtl="0" eaLnBrk="1" fontAlgn="auto" latinLnBrk="0" hangingPunct="1">
              <a:lnSpc>
                <a:spcPct val="100000"/>
              </a:lnSpc>
              <a:spcBef>
                <a:spcPts val="0"/>
              </a:spcBef>
              <a:spcAft>
                <a:spcPts val="1200"/>
              </a:spcAft>
              <a:buClrTx/>
              <a:buSzTx/>
              <a:buFontTx/>
              <a:buNone/>
              <a:tabLst/>
              <a:defRPr sz="2400" b="1"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defRPr>
            </a:pPr>
            <a:r>
              <a:rPr sz="2200" dirty="0" err="1"/>
              <a:t>Consideración</a:t>
            </a:r>
            <a:r>
              <a:rPr sz="2200" dirty="0"/>
              <a:t> </a:t>
            </a:r>
            <a:r>
              <a:rPr sz="2200" dirty="0" err="1"/>
              <a:t>individualizada</a:t>
            </a:r>
            <a:endParaRPr kumimoji="0" sz="2200" b="1" i="0" strike="noStrike" kern="1200" cap="none"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1" name="Google Shape;480;p17">
            <a:extLst>
              <a:ext uri="{FF2B5EF4-FFF2-40B4-BE49-F238E27FC236}">
                <a16:creationId xmlns:a16="http://schemas.microsoft.com/office/drawing/2014/main" id="{E5BD6970-1CB8-84E2-DF82-FE26F61D9F2C}"/>
              </a:ext>
            </a:extLst>
          </p:cNvPr>
          <p:cNvSpPr/>
          <p:nvPr/>
        </p:nvSpPr>
        <p:spPr>
          <a:xfrm>
            <a:off x="13392000" y="3780000"/>
            <a:ext cx="2304000" cy="936000"/>
          </a:xfrm>
          <a:prstGeom prst="roundRect">
            <a:avLst/>
          </a:prstGeom>
          <a:solidFill>
            <a:srgbClr val="AED633"/>
          </a:solidFill>
          <a:ln w="222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0000" tIns="46800" rIns="90000" bIns="46800" anchor="t" anchorCtr="0">
            <a:noAutofit/>
          </a:bodyPr>
          <a:lstStyle/>
          <a:p>
            <a:pPr marL="0" marR="0" lvl="0" indent="0" algn="ctr" defTabSz="914400" rtl="0" eaLnBrk="1" fontAlgn="auto" latinLnBrk="0" hangingPunct="1">
              <a:lnSpc>
                <a:spcPct val="100000"/>
              </a:lnSpc>
              <a:spcBef>
                <a:spcPts val="0"/>
              </a:spcBef>
              <a:spcAft>
                <a:spcPts val="1200"/>
              </a:spcAft>
              <a:buClrTx/>
              <a:buSzTx/>
              <a:buFontTx/>
              <a:buNone/>
              <a:tabLst/>
              <a:defRPr sz="2400" b="1"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defRPr>
            </a:pPr>
            <a:r>
              <a:rPr dirty="0" err="1"/>
              <a:t>Estimulación</a:t>
            </a:r>
            <a:r>
              <a:rPr dirty="0"/>
              <a:t> </a:t>
            </a:r>
            <a:r>
              <a:rPr dirty="0" err="1"/>
              <a:t>intelectual</a:t>
            </a:r>
            <a:endParaRPr kumimoji="0" sz="2150" b="1" i="0" strike="noStrike" kern="1200" cap="none"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05A377AF-1B35-35D9-7706-CE4755D9EADC}"/>
              </a:ext>
            </a:extLst>
          </p:cNvPr>
          <p:cNvSpPr txBox="1"/>
          <p:nvPr/>
        </p:nvSpPr>
        <p:spPr>
          <a:xfrm>
            <a:off x="1296000" y="1548000"/>
            <a:ext cx="13986164" cy="830997"/>
          </a:xfrm>
          <a:prstGeom prst="rect">
            <a:avLst/>
          </a:prstGeom>
          <a:noFill/>
        </p:spPr>
        <p:txBody>
          <a:bodyPr wrap="square">
            <a:spAutoFit/>
          </a:bodyPr>
          <a:lstStyle/>
          <a:p>
            <a:pPr>
              <a:tabLst>
                <a:tab pos="534988" algn="l"/>
              </a:tabLst>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2. Mejorar la gestión del equipo</a:t>
            </a:r>
          </a:p>
        </p:txBody>
      </p:sp>
      <p:sp>
        <p:nvSpPr>
          <p:cNvPr id="4" name="CuadroTexto 2">
            <a:extLst>
              <a:ext uri="{FF2B5EF4-FFF2-40B4-BE49-F238E27FC236}">
                <a16:creationId xmlns:a16="http://schemas.microsoft.com/office/drawing/2014/main" id="{C9D9EDE0-DF7C-28D8-D046-69968E9F862D}"/>
              </a:ext>
            </a:extLst>
          </p:cNvPr>
          <p:cNvSpPr txBox="1"/>
          <p:nvPr/>
        </p:nvSpPr>
        <p:spPr>
          <a:xfrm>
            <a:off x="1296000" y="2304000"/>
            <a:ext cx="5688000"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2.1 Estilo de liderazgo</a:t>
            </a:r>
          </a:p>
        </p:txBody>
      </p:sp>
    </p:spTree>
    <p:extLst>
      <p:ext uri="{BB962C8B-B14F-4D97-AF65-F5344CB8AC3E}">
        <p14:creationId xmlns:p14="http://schemas.microsoft.com/office/powerpoint/2010/main" val="227275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down)">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6" grpId="0" animBg="1"/>
      <p:bldP spid="8" grpId="0" animBg="1"/>
      <p:bldP spid="7" grpId="0" animBg="1"/>
      <p:bldP spid="3" grpId="0" animBg="1"/>
      <p:bldP spid="9" grpId="0" animBg="1"/>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a:sp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t>Fuente n.º: 9</a:t>
            </a:r>
          </a:p>
        </p:txBody>
      </p:sp>
      <p:sp>
        <p:nvSpPr>
          <p:cNvPr id="24" name="CuadroTexto 3">
            <a:extLst>
              <a:ext uri="{FF2B5EF4-FFF2-40B4-BE49-F238E27FC236}">
                <a16:creationId xmlns:a16="http://schemas.microsoft.com/office/drawing/2014/main" id="{4E9FCFC9-7F92-47E3-F7D1-D143A06C73FB}"/>
              </a:ext>
            </a:extLst>
          </p:cNvPr>
          <p:cNvSpPr txBox="1"/>
          <p:nvPr/>
        </p:nvSpPr>
        <p:spPr>
          <a:xfrm>
            <a:off x="1295400" y="3384000"/>
            <a:ext cx="13986163" cy="461665"/>
          </a:xfrm>
          <a:prstGeom prst="rect">
            <a:avLst/>
          </a:prstGeom>
          <a:noFill/>
        </p:spPr>
        <p:txBody>
          <a:bodyPr wrap="square">
            <a:spAutoFit/>
          </a:bodyPr>
          <a:lstStyle/>
          <a:p>
            <a:pPr>
              <a:defRPr sz="2400" b="1">
                <a:latin typeface="Helvetica Neue" panose="020B0604020202020204" charset="0"/>
                <a:ea typeface="Microsoft Sans Serif" panose="020B0604020202020204" pitchFamily="34" charset="0"/>
                <a:cs typeface="Microsoft Sans Serif" panose="020B0604020202020204" pitchFamily="34" charset="0"/>
              </a:defRPr>
            </a:pPr>
            <a:r>
              <a:t>Definición de desarrollo organizacional</a:t>
            </a:r>
          </a:p>
        </p:txBody>
      </p:sp>
      <p:sp>
        <p:nvSpPr>
          <p:cNvPr id="8" name="CuadroTexto 2">
            <a:extLst>
              <a:ext uri="{FF2B5EF4-FFF2-40B4-BE49-F238E27FC236}">
                <a16:creationId xmlns:a16="http://schemas.microsoft.com/office/drawing/2014/main" id="{A8E1BF9B-D788-54F5-79AB-D4C337023C57}"/>
              </a:ext>
            </a:extLst>
          </p:cNvPr>
          <p:cNvSpPr txBox="1"/>
          <p:nvPr/>
        </p:nvSpPr>
        <p:spPr>
          <a:xfrm>
            <a:off x="1296000" y="2304000"/>
            <a:ext cx="6552600"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2.2 Desarrollo organizacional</a:t>
            </a:r>
          </a:p>
        </p:txBody>
      </p:sp>
      <p:sp>
        <p:nvSpPr>
          <p:cNvPr id="2" name="CuadroTexto 3">
            <a:extLst>
              <a:ext uri="{FF2B5EF4-FFF2-40B4-BE49-F238E27FC236}">
                <a16:creationId xmlns:a16="http://schemas.microsoft.com/office/drawing/2014/main" id="{439FC758-0DD3-8CD8-D537-83B4F3BB688D}"/>
              </a:ext>
            </a:extLst>
          </p:cNvPr>
          <p:cNvSpPr txBox="1"/>
          <p:nvPr/>
        </p:nvSpPr>
        <p:spPr>
          <a:xfrm rot="720265">
            <a:off x="7602233" y="4514854"/>
            <a:ext cx="6840000" cy="3564000"/>
          </a:xfrm>
          <a:prstGeom prst="foldedCorner">
            <a:avLst/>
          </a:prstGeom>
          <a:solidFill>
            <a:schemeClr val="bg1">
              <a:lumMod val="85000"/>
            </a:schemeClr>
          </a:solidFill>
          <a:ln>
            <a:solidFill>
              <a:schemeClr val="bg1"/>
            </a:solidFill>
          </a:ln>
        </p:spPr>
        <p:txBody>
          <a:bodyPr wrap="square" tIns="540000">
            <a:noAutofit/>
          </a:bodyPr>
          <a:lstStyle/>
          <a:p>
            <a:pPr lvl="0" algn="ctr">
              <a:lnSpc>
                <a:spcPct val="150000"/>
              </a:lnSpc>
              <a:defRPr sz="240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err="1"/>
              <a:t>Estrategia</a:t>
            </a:r>
            <a:r>
              <a:rPr dirty="0"/>
              <a:t> de </a:t>
            </a:r>
            <a:r>
              <a:rPr dirty="0" err="1"/>
              <a:t>cambio</a:t>
            </a:r>
            <a:r>
              <a:rPr dirty="0"/>
              <a:t> </a:t>
            </a:r>
            <a:r>
              <a:rPr dirty="0" err="1"/>
              <a:t>planificado</a:t>
            </a:r>
            <a:r>
              <a:rPr dirty="0"/>
              <a:t> y </a:t>
            </a:r>
            <a:r>
              <a:rPr dirty="0" err="1"/>
              <a:t>sistemático</a:t>
            </a:r>
            <a:r>
              <a:rPr dirty="0"/>
              <a:t> </a:t>
            </a:r>
            <a:r>
              <a:rPr lang="es-ES" dirty="0"/>
              <a:t>que influye </a:t>
            </a:r>
            <a:r>
              <a:rPr dirty="0" err="1"/>
              <a:t>en</a:t>
            </a:r>
            <a:r>
              <a:rPr dirty="0"/>
              <a:t> la </a:t>
            </a:r>
            <a:r>
              <a:rPr dirty="0" err="1"/>
              <a:t>estructura</a:t>
            </a:r>
            <a:r>
              <a:rPr dirty="0"/>
              <a:t> </a:t>
            </a:r>
            <a:r>
              <a:rPr dirty="0" err="1"/>
              <a:t>organizacional</a:t>
            </a:r>
            <a:r>
              <a:rPr dirty="0"/>
              <a:t>, la </a:t>
            </a:r>
            <a:r>
              <a:rPr dirty="0" err="1"/>
              <a:t>cultura</a:t>
            </a:r>
            <a:r>
              <a:rPr dirty="0"/>
              <a:t> </a:t>
            </a:r>
            <a:r>
              <a:rPr dirty="0" err="1"/>
              <a:t>corporativa</a:t>
            </a:r>
            <a:r>
              <a:rPr dirty="0"/>
              <a:t> y </a:t>
            </a:r>
            <a:r>
              <a:rPr dirty="0" err="1"/>
              <a:t>el</a:t>
            </a:r>
            <a:r>
              <a:rPr dirty="0"/>
              <a:t> </a:t>
            </a:r>
            <a:r>
              <a:rPr dirty="0" err="1"/>
              <a:t>comportamiento</a:t>
            </a:r>
            <a:r>
              <a:rPr dirty="0"/>
              <a:t> individual, con la mayor </a:t>
            </a:r>
            <a:r>
              <a:rPr dirty="0" err="1"/>
              <a:t>participación</a:t>
            </a:r>
            <a:r>
              <a:rPr dirty="0"/>
              <a:t> </a:t>
            </a:r>
            <a:r>
              <a:rPr dirty="0" err="1"/>
              <a:t>posible</a:t>
            </a:r>
            <a:r>
              <a:rPr dirty="0"/>
              <a:t> de los </a:t>
            </a:r>
            <a:r>
              <a:rPr dirty="0" err="1"/>
              <a:t>empleados</a:t>
            </a:r>
            <a:r>
              <a:rPr dirty="0"/>
              <a:t> </a:t>
            </a:r>
            <a:r>
              <a:rPr dirty="0" err="1"/>
              <a:t>afectados</a:t>
            </a:r>
            <a:r>
              <a:rPr dirty="0"/>
              <a:t>.</a:t>
            </a:r>
          </a:p>
        </p:txBody>
      </p:sp>
      <p:pic>
        <p:nvPicPr>
          <p:cNvPr id="3" name="Google Shape;195;p24" descr="Anheften mit einfarbiger Füllung">
            <a:extLst>
              <a:ext uri="{FF2B5EF4-FFF2-40B4-BE49-F238E27FC236}">
                <a16:creationId xmlns:a16="http://schemas.microsoft.com/office/drawing/2014/main" id="{BF0910EC-97EC-7B89-740F-29E8C8ABA3DB}"/>
              </a:ext>
            </a:extLst>
          </p:cNvPr>
          <p:cNvPicPr preferRelativeResize="0"/>
          <p:nvPr/>
        </p:nvPicPr>
        <p:blipFill rotWithShape="1">
          <a:blip r:embed="rId2">
            <a:alphaModFix/>
          </a:blip>
          <a:srcRect/>
          <a:stretch/>
        </p:blipFill>
        <p:spPr>
          <a:xfrm rot="5207497">
            <a:off x="11378672" y="4120653"/>
            <a:ext cx="914400" cy="914400"/>
          </a:xfrm>
          <a:prstGeom prst="rect">
            <a:avLst/>
          </a:prstGeom>
          <a:noFill/>
          <a:ln>
            <a:noFill/>
          </a:ln>
          <a:effectLst>
            <a:outerShdw blurRad="149987" dist="250190" dir="8460000" algn="ctr">
              <a:srgbClr val="000000">
                <a:alpha val="27843"/>
              </a:srgbClr>
            </a:outerShdw>
          </a:effectLst>
        </p:spPr>
      </p:pic>
      <p:sp>
        <p:nvSpPr>
          <p:cNvPr id="4" name="CuadroTexto 1">
            <a:extLst>
              <a:ext uri="{FF2B5EF4-FFF2-40B4-BE49-F238E27FC236}">
                <a16:creationId xmlns:a16="http://schemas.microsoft.com/office/drawing/2014/main" id="{447F3D9F-E1FE-E84E-16F7-87A6AC9FDFCB}"/>
              </a:ext>
            </a:extLst>
          </p:cNvPr>
          <p:cNvSpPr txBox="1"/>
          <p:nvPr/>
        </p:nvSpPr>
        <p:spPr>
          <a:xfrm>
            <a:off x="1296000" y="1548000"/>
            <a:ext cx="13986164" cy="830997"/>
          </a:xfrm>
          <a:prstGeom prst="rect">
            <a:avLst/>
          </a:prstGeom>
          <a:noFill/>
        </p:spPr>
        <p:txBody>
          <a:bodyPr wrap="square">
            <a:spAutoFit/>
          </a:bodyPr>
          <a:lstStyle/>
          <a:p>
            <a:pPr>
              <a:tabLst>
                <a:tab pos="534988" algn="l"/>
              </a:tabLst>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2. Mejorar la gestión del equipo</a:t>
            </a:r>
          </a:p>
        </p:txBody>
      </p:sp>
    </p:spTree>
    <p:extLst>
      <p:ext uri="{BB962C8B-B14F-4D97-AF65-F5344CB8AC3E}">
        <p14:creationId xmlns:p14="http://schemas.microsoft.com/office/powerpoint/2010/main" val="1443557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a:sp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t>Fuente n.º: 3</a:t>
            </a:r>
          </a:p>
        </p:txBody>
      </p:sp>
      <p:sp>
        <p:nvSpPr>
          <p:cNvPr id="24" name="CuadroTexto 3">
            <a:extLst>
              <a:ext uri="{FF2B5EF4-FFF2-40B4-BE49-F238E27FC236}">
                <a16:creationId xmlns:a16="http://schemas.microsoft.com/office/drawing/2014/main" id="{4E9FCFC9-7F92-47E3-F7D1-D143A06C73FB}"/>
              </a:ext>
            </a:extLst>
          </p:cNvPr>
          <p:cNvSpPr txBox="1"/>
          <p:nvPr/>
        </p:nvSpPr>
        <p:spPr>
          <a:xfrm>
            <a:off x="1296001" y="3384000"/>
            <a:ext cx="6053400" cy="2308324"/>
          </a:xfrm>
          <a:prstGeom prst="rect">
            <a:avLst/>
          </a:prstGeom>
          <a:noFill/>
        </p:spPr>
        <p:txBody>
          <a:bodyPr wrap="square">
            <a:spAutoFit/>
          </a:bodyPr>
          <a:lstStyle/>
          <a:p>
            <a:pPr>
              <a:defRPr sz="2400" b="1">
                <a:latin typeface="Helvetica Neue" panose="020B0604020202020204" charset="0"/>
                <a:ea typeface="Microsoft Sans Serif" panose="020B0604020202020204" pitchFamily="34" charset="0"/>
                <a:cs typeface="Microsoft Sans Serif" panose="020B0604020202020204" pitchFamily="34" charset="0"/>
              </a:defRPr>
            </a:pPr>
            <a:r>
              <a:rPr dirty="0" err="1"/>
              <a:t>Módulo</a:t>
            </a:r>
            <a:r>
              <a:rPr dirty="0"/>
              <a:t> de </a:t>
            </a:r>
            <a:r>
              <a:rPr dirty="0" err="1"/>
              <a:t>oportunidades</a:t>
            </a:r>
            <a:r>
              <a:rPr dirty="0"/>
              <a:t> de </a:t>
            </a:r>
            <a:r>
              <a:rPr dirty="0" err="1"/>
              <a:t>liderazgo</a:t>
            </a:r>
            <a:endParaRPr dirty="0"/>
          </a:p>
          <a:p>
            <a:endParaRPr sz="2400" dirty="0">
              <a:latin typeface="Helvetica Neue" panose="020B0604020202020204" charset="0"/>
              <a:ea typeface="Microsoft Sans Serif" panose="020B0604020202020204" pitchFamily="34" charset="0"/>
              <a:cs typeface="Microsoft Sans Serif" panose="020B0604020202020204" pitchFamily="34" charset="0"/>
            </a:endParaRPr>
          </a:p>
          <a:p>
            <a:endParaRPr sz="2400" dirty="0">
              <a:latin typeface="Helvetica Neue" panose="020B0604020202020204" charset="0"/>
              <a:ea typeface="Microsoft Sans Serif" panose="020B0604020202020204" pitchFamily="34" charset="0"/>
              <a:cs typeface="Microsoft Sans Serif" panose="020B0604020202020204" pitchFamily="34" charset="0"/>
            </a:endParaRPr>
          </a:p>
          <a:p>
            <a:endParaRPr sz="2400" dirty="0">
              <a:latin typeface="Helvetica Neue" panose="020B0604020202020204" charset="0"/>
              <a:ea typeface="Microsoft Sans Serif" panose="020B0604020202020204" pitchFamily="34" charset="0"/>
              <a:cs typeface="Microsoft Sans Serif" panose="020B0604020202020204" pitchFamily="34" charset="0"/>
            </a:endParaRPr>
          </a:p>
          <a:p>
            <a:pPr>
              <a:defRPr sz="2400">
                <a:latin typeface="Helvetica Neue" panose="020B0604020202020204" charset="0"/>
                <a:ea typeface="Microsoft Sans Serif" panose="020B0604020202020204" pitchFamily="34" charset="0"/>
                <a:cs typeface="Microsoft Sans Serif" panose="020B0604020202020204" pitchFamily="34" charset="0"/>
              </a:defRPr>
            </a:pPr>
            <a:r>
              <a:rPr dirty="0" err="1"/>
              <a:t>Lidera</a:t>
            </a:r>
            <a:r>
              <a:rPr lang="es-ES" dirty="0"/>
              <a:t>r</a:t>
            </a:r>
            <a:r>
              <a:rPr dirty="0"/>
              <a:t> </a:t>
            </a:r>
            <a:r>
              <a:rPr dirty="0" err="1"/>
              <a:t>el</a:t>
            </a:r>
            <a:r>
              <a:rPr dirty="0"/>
              <a:t> </a:t>
            </a:r>
            <a:r>
              <a:rPr dirty="0" err="1"/>
              <a:t>cambio</a:t>
            </a:r>
            <a:r>
              <a:rPr lang="es-ES" dirty="0"/>
              <a:t> </a:t>
            </a:r>
            <a:r>
              <a:rPr dirty="0"/>
              <a:t>por John P. Kotter</a:t>
            </a:r>
          </a:p>
          <a:p>
            <a:endParaRPr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8" name="CuadroTexto 3">
            <a:extLst>
              <a:ext uri="{FF2B5EF4-FFF2-40B4-BE49-F238E27FC236}">
                <a16:creationId xmlns:a16="http://schemas.microsoft.com/office/drawing/2014/main" id="{A438F38D-6675-75BA-9ED4-6469D20DBF50}"/>
              </a:ext>
            </a:extLst>
          </p:cNvPr>
          <p:cNvSpPr txBox="1"/>
          <p:nvPr/>
        </p:nvSpPr>
        <p:spPr>
          <a:xfrm rot="18240000">
            <a:off x="4802962" y="5843199"/>
            <a:ext cx="4687132" cy="830997"/>
          </a:xfrm>
          <a:prstGeom prst="rect">
            <a:avLst/>
          </a:prstGeom>
          <a:noFill/>
        </p:spPr>
        <p:txBody>
          <a:bodyPr wrap="square">
            <a:spAutoFit/>
          </a:bodyPr>
          <a:lstStyle/>
          <a:p>
            <a:pPr algn="ctr">
              <a:defRPr sz="2400">
                <a:latin typeface="Helvetica Neue" panose="020B0604020202020204" charset="0"/>
                <a:ea typeface="Microsoft Sans Serif" panose="020B0604020202020204" pitchFamily="34" charset="0"/>
                <a:cs typeface="Microsoft Sans Serif" panose="020B0604020202020204" pitchFamily="34" charset="0"/>
              </a:defRPr>
            </a:pPr>
            <a:r>
              <a:t>Cambio exitoso</a:t>
            </a:r>
          </a:p>
          <a:p>
            <a:pPr algn="ctr"/>
            <a:endParaRPr sz="240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7" name="Würfel 16">
            <a:extLst>
              <a:ext uri="{FF2B5EF4-FFF2-40B4-BE49-F238E27FC236}">
                <a16:creationId xmlns:a16="http://schemas.microsoft.com/office/drawing/2014/main" id="{A5ABC480-67CC-813E-8D50-B8A470A37647}"/>
              </a:ext>
            </a:extLst>
          </p:cNvPr>
          <p:cNvSpPr/>
          <p:nvPr/>
        </p:nvSpPr>
        <p:spPr>
          <a:xfrm>
            <a:off x="6629401" y="816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2400" b="1">
                <a:solidFill>
                  <a:schemeClr val="tx1"/>
                </a:solidFill>
                <a:latin typeface="Helvetica Neue" panose="020B0604020202020204" charset="0"/>
                <a:ea typeface="Microsoft Sans Serif" panose="020B0604020202020204" pitchFamily="34" charset="0"/>
                <a:cs typeface="Microsoft Sans Serif" panose="020B0604020202020204" pitchFamily="34" charset="0"/>
              </a:defRPr>
            </a:pPr>
            <a:r>
              <a:t>1</a:t>
            </a:r>
          </a:p>
        </p:txBody>
      </p:sp>
      <p:sp>
        <p:nvSpPr>
          <p:cNvPr id="6" name="Würfel 5">
            <a:extLst>
              <a:ext uri="{FF2B5EF4-FFF2-40B4-BE49-F238E27FC236}">
                <a16:creationId xmlns:a16="http://schemas.microsoft.com/office/drawing/2014/main" id="{16DD7F9A-D1F3-7991-C705-6C1A07967745}"/>
              </a:ext>
            </a:extLst>
          </p:cNvPr>
          <p:cNvSpPr/>
          <p:nvPr/>
        </p:nvSpPr>
        <p:spPr>
          <a:xfrm>
            <a:off x="7169401" y="8166023"/>
            <a:ext cx="756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2400">
                <a:solidFill>
                  <a:schemeClr val="tx1"/>
                </a:solidFill>
                <a:latin typeface="Helvetica Neue" panose="020B0604020202020204" charset="0"/>
                <a:ea typeface="Microsoft Sans Serif" panose="020B0604020202020204" pitchFamily="34" charset="0"/>
                <a:cs typeface="Microsoft Sans Serif" panose="020B0604020202020204" pitchFamily="34" charset="0"/>
              </a:defRPr>
            </a:pPr>
            <a:r>
              <a:rPr dirty="0" err="1"/>
              <a:t>Crear</a:t>
            </a:r>
            <a:r>
              <a:rPr dirty="0"/>
              <a:t> un </a:t>
            </a:r>
            <a:r>
              <a:rPr dirty="0" err="1"/>
              <a:t>sentido</a:t>
            </a:r>
            <a:r>
              <a:rPr dirty="0"/>
              <a:t> de </a:t>
            </a:r>
            <a:r>
              <a:rPr dirty="0" err="1"/>
              <a:t>urgencia</a:t>
            </a:r>
            <a:endParaRPr dirty="0"/>
          </a:p>
        </p:txBody>
      </p:sp>
      <p:sp>
        <p:nvSpPr>
          <p:cNvPr id="19" name="Würfel 18">
            <a:extLst>
              <a:ext uri="{FF2B5EF4-FFF2-40B4-BE49-F238E27FC236}">
                <a16:creationId xmlns:a16="http://schemas.microsoft.com/office/drawing/2014/main" id="{54077393-F8B6-1DD5-6E04-159AD62D08BF}"/>
              </a:ext>
            </a:extLst>
          </p:cNvPr>
          <p:cNvSpPr/>
          <p:nvPr/>
        </p:nvSpPr>
        <p:spPr>
          <a:xfrm>
            <a:off x="6989401" y="762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2400" b="1">
                <a:solidFill>
                  <a:schemeClr val="tx1"/>
                </a:solidFill>
                <a:latin typeface="Helvetica Neue" panose="020B0604020202020204" charset="0"/>
                <a:ea typeface="Microsoft Sans Serif" panose="020B0604020202020204" pitchFamily="34" charset="0"/>
                <a:cs typeface="Microsoft Sans Serif" panose="020B0604020202020204" pitchFamily="34" charset="0"/>
              </a:defRPr>
            </a:pPr>
            <a:r>
              <a:t>2</a:t>
            </a:r>
          </a:p>
        </p:txBody>
      </p:sp>
      <p:sp>
        <p:nvSpPr>
          <p:cNvPr id="10" name="Würfel 9">
            <a:extLst>
              <a:ext uri="{FF2B5EF4-FFF2-40B4-BE49-F238E27FC236}">
                <a16:creationId xmlns:a16="http://schemas.microsoft.com/office/drawing/2014/main" id="{27C232B7-C2C9-5CC0-9F5E-75375E9BE03B}"/>
              </a:ext>
            </a:extLst>
          </p:cNvPr>
          <p:cNvSpPr/>
          <p:nvPr/>
        </p:nvSpPr>
        <p:spPr>
          <a:xfrm>
            <a:off x="7529401" y="7626023"/>
            <a:ext cx="720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2400">
                <a:latin typeface="Helvetica Neue" panose="020B0604020202020204" charset="0"/>
                <a:ea typeface="Microsoft Sans Serif" panose="020B0604020202020204" pitchFamily="34" charset="0"/>
                <a:cs typeface="Microsoft Sans Serif" panose="020B0604020202020204" pitchFamily="34" charset="0"/>
              </a:defRPr>
            </a:pPr>
            <a:r>
              <a:rPr dirty="0" err="1">
                <a:solidFill>
                  <a:schemeClr val="tx1"/>
                </a:solidFill>
              </a:rPr>
              <a:t>Crear</a:t>
            </a:r>
            <a:r>
              <a:rPr dirty="0">
                <a:solidFill>
                  <a:schemeClr val="tx1"/>
                </a:solidFill>
              </a:rPr>
              <a:t> </a:t>
            </a:r>
            <a:r>
              <a:rPr dirty="0" err="1">
                <a:solidFill>
                  <a:schemeClr val="tx1"/>
                </a:solidFill>
              </a:rPr>
              <a:t>una</a:t>
            </a:r>
            <a:r>
              <a:rPr dirty="0"/>
              <a:t> </a:t>
            </a:r>
            <a:r>
              <a:rPr dirty="0" err="1">
                <a:solidFill>
                  <a:schemeClr val="tx1"/>
                </a:solidFill>
              </a:rPr>
              <a:t>coalición</a:t>
            </a:r>
            <a:r>
              <a:rPr dirty="0"/>
              <a:t> </a:t>
            </a:r>
            <a:r>
              <a:rPr dirty="0" err="1">
                <a:solidFill>
                  <a:schemeClr val="tx1"/>
                </a:solidFill>
              </a:rPr>
              <a:t>poderosa</a:t>
            </a:r>
            <a:endParaRPr dirty="0">
              <a:solidFill>
                <a:schemeClr val="tx1"/>
              </a:solidFill>
            </a:endParaRPr>
          </a:p>
        </p:txBody>
      </p:sp>
      <p:sp>
        <p:nvSpPr>
          <p:cNvPr id="20" name="Würfel 19">
            <a:extLst>
              <a:ext uri="{FF2B5EF4-FFF2-40B4-BE49-F238E27FC236}">
                <a16:creationId xmlns:a16="http://schemas.microsoft.com/office/drawing/2014/main" id="{00FDC34C-9211-BA8F-53BA-95A69E789A3B}"/>
              </a:ext>
            </a:extLst>
          </p:cNvPr>
          <p:cNvSpPr/>
          <p:nvPr/>
        </p:nvSpPr>
        <p:spPr>
          <a:xfrm>
            <a:off x="7349401" y="708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2400" b="1">
                <a:solidFill>
                  <a:schemeClr val="tx1"/>
                </a:solidFill>
                <a:latin typeface="Helvetica Neue" panose="020B0604020202020204" charset="0"/>
                <a:ea typeface="Microsoft Sans Serif" panose="020B0604020202020204" pitchFamily="34" charset="0"/>
                <a:cs typeface="Microsoft Sans Serif" panose="020B0604020202020204" pitchFamily="34" charset="0"/>
              </a:defRPr>
            </a:pPr>
            <a:r>
              <a:t>3</a:t>
            </a:r>
          </a:p>
        </p:txBody>
      </p:sp>
      <p:sp>
        <p:nvSpPr>
          <p:cNvPr id="11" name="Würfel 10">
            <a:extLst>
              <a:ext uri="{FF2B5EF4-FFF2-40B4-BE49-F238E27FC236}">
                <a16:creationId xmlns:a16="http://schemas.microsoft.com/office/drawing/2014/main" id="{8D9C1BA4-5448-FCCF-238B-DED1804A9E01}"/>
              </a:ext>
            </a:extLst>
          </p:cNvPr>
          <p:cNvSpPr/>
          <p:nvPr/>
        </p:nvSpPr>
        <p:spPr>
          <a:xfrm>
            <a:off x="7889401" y="7086023"/>
            <a:ext cx="684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2400">
                <a:latin typeface="Helvetica Neue" panose="020B0604020202020204" charset="0"/>
                <a:ea typeface="Microsoft Sans Serif" panose="020B0604020202020204" pitchFamily="34" charset="0"/>
                <a:cs typeface="Microsoft Sans Serif" panose="020B0604020202020204" pitchFamily="34" charset="0"/>
              </a:defRPr>
            </a:pPr>
            <a:r>
              <a:rPr dirty="0" err="1">
                <a:solidFill>
                  <a:schemeClr val="tx1"/>
                </a:solidFill>
              </a:rPr>
              <a:t>Formar</a:t>
            </a:r>
            <a:r>
              <a:rPr dirty="0">
                <a:solidFill>
                  <a:schemeClr val="tx1"/>
                </a:solidFill>
              </a:rPr>
              <a:t> </a:t>
            </a:r>
            <a:r>
              <a:rPr dirty="0" err="1">
                <a:solidFill>
                  <a:schemeClr val="tx1"/>
                </a:solidFill>
              </a:rPr>
              <a:t>una</a:t>
            </a:r>
            <a:r>
              <a:rPr dirty="0"/>
              <a:t> </a:t>
            </a:r>
            <a:r>
              <a:rPr dirty="0" err="1">
                <a:solidFill>
                  <a:schemeClr val="tx1"/>
                </a:solidFill>
              </a:rPr>
              <a:t>visión</a:t>
            </a:r>
            <a:r>
              <a:rPr dirty="0"/>
              <a:t> </a:t>
            </a:r>
            <a:r>
              <a:rPr dirty="0" err="1">
                <a:solidFill>
                  <a:schemeClr val="tx1"/>
                </a:solidFill>
              </a:rPr>
              <a:t>estratégica</a:t>
            </a:r>
            <a:r>
              <a:rPr dirty="0"/>
              <a:t> </a:t>
            </a:r>
            <a:r>
              <a:rPr dirty="0">
                <a:solidFill>
                  <a:schemeClr val="tx1"/>
                </a:solidFill>
              </a:rPr>
              <a:t>e</a:t>
            </a:r>
            <a:r>
              <a:rPr dirty="0"/>
              <a:t> </a:t>
            </a:r>
            <a:r>
              <a:rPr dirty="0" err="1">
                <a:solidFill>
                  <a:schemeClr val="tx1"/>
                </a:solidFill>
              </a:rPr>
              <a:t>iniciativas</a:t>
            </a:r>
            <a:endParaRPr dirty="0">
              <a:solidFill>
                <a:schemeClr val="tx1"/>
              </a:solidFill>
            </a:endParaRPr>
          </a:p>
        </p:txBody>
      </p:sp>
      <p:sp>
        <p:nvSpPr>
          <p:cNvPr id="21" name="Würfel 20">
            <a:extLst>
              <a:ext uri="{FF2B5EF4-FFF2-40B4-BE49-F238E27FC236}">
                <a16:creationId xmlns:a16="http://schemas.microsoft.com/office/drawing/2014/main" id="{0074D77F-4DB9-9B3F-278E-28849BC4E1F3}"/>
              </a:ext>
            </a:extLst>
          </p:cNvPr>
          <p:cNvSpPr/>
          <p:nvPr/>
        </p:nvSpPr>
        <p:spPr>
          <a:xfrm>
            <a:off x="7709401" y="654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2400" b="1">
                <a:solidFill>
                  <a:schemeClr val="tx1"/>
                </a:solidFill>
                <a:latin typeface="Helvetica Neue" panose="020B0604020202020204" charset="0"/>
                <a:ea typeface="Microsoft Sans Serif" panose="020B0604020202020204" pitchFamily="34" charset="0"/>
                <a:cs typeface="Microsoft Sans Serif" panose="020B0604020202020204" pitchFamily="34" charset="0"/>
              </a:defRPr>
            </a:pPr>
            <a:r>
              <a:t>4</a:t>
            </a:r>
          </a:p>
        </p:txBody>
      </p:sp>
      <p:sp>
        <p:nvSpPr>
          <p:cNvPr id="12" name="Würfel 11">
            <a:extLst>
              <a:ext uri="{FF2B5EF4-FFF2-40B4-BE49-F238E27FC236}">
                <a16:creationId xmlns:a16="http://schemas.microsoft.com/office/drawing/2014/main" id="{7181ECEE-7327-4C08-2DF3-3FFB76F532F2}"/>
              </a:ext>
            </a:extLst>
          </p:cNvPr>
          <p:cNvSpPr/>
          <p:nvPr/>
        </p:nvSpPr>
        <p:spPr>
          <a:xfrm>
            <a:off x="8249401" y="6546023"/>
            <a:ext cx="648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2400">
                <a:latin typeface="Helvetica Neue" panose="020B0604020202020204" charset="0"/>
                <a:ea typeface="Microsoft Sans Serif" panose="020B0604020202020204" pitchFamily="34" charset="0"/>
                <a:cs typeface="Microsoft Sans Serif" panose="020B0604020202020204" pitchFamily="34" charset="0"/>
              </a:defRPr>
            </a:pPr>
            <a:r>
              <a:rPr dirty="0" err="1">
                <a:solidFill>
                  <a:schemeClr val="tx1"/>
                </a:solidFill>
              </a:rPr>
              <a:t>Alista</a:t>
            </a:r>
            <a:r>
              <a:rPr lang="es-ES" dirty="0">
                <a:solidFill>
                  <a:schemeClr val="tx1"/>
                </a:solidFill>
              </a:rPr>
              <a:t>r</a:t>
            </a:r>
            <a:r>
              <a:rPr dirty="0">
                <a:solidFill>
                  <a:schemeClr val="tx1"/>
                </a:solidFill>
              </a:rPr>
              <a:t> </a:t>
            </a:r>
            <a:r>
              <a:rPr dirty="0" err="1">
                <a:solidFill>
                  <a:schemeClr val="tx1"/>
                </a:solidFill>
              </a:rPr>
              <a:t>voluntario</a:t>
            </a:r>
            <a:r>
              <a:rPr lang="es-ES" dirty="0">
                <a:solidFill>
                  <a:schemeClr val="tx1"/>
                </a:solidFill>
              </a:rPr>
              <a:t>s</a:t>
            </a:r>
            <a:endParaRPr dirty="0">
              <a:solidFill>
                <a:schemeClr val="tx1"/>
              </a:solidFill>
            </a:endParaRPr>
          </a:p>
        </p:txBody>
      </p:sp>
      <p:sp>
        <p:nvSpPr>
          <p:cNvPr id="22" name="Würfel 21">
            <a:extLst>
              <a:ext uri="{FF2B5EF4-FFF2-40B4-BE49-F238E27FC236}">
                <a16:creationId xmlns:a16="http://schemas.microsoft.com/office/drawing/2014/main" id="{4D8523B8-F304-60E9-1E5A-4649EDE049FA}"/>
              </a:ext>
            </a:extLst>
          </p:cNvPr>
          <p:cNvSpPr/>
          <p:nvPr/>
        </p:nvSpPr>
        <p:spPr>
          <a:xfrm>
            <a:off x="8069401" y="600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2400" b="1">
                <a:solidFill>
                  <a:schemeClr val="tx1"/>
                </a:solidFill>
                <a:latin typeface="Helvetica Neue" panose="020B0604020202020204" charset="0"/>
                <a:ea typeface="Microsoft Sans Serif" panose="020B0604020202020204" pitchFamily="34" charset="0"/>
                <a:cs typeface="Microsoft Sans Serif" panose="020B0604020202020204" pitchFamily="34" charset="0"/>
              </a:defRPr>
            </a:pPr>
            <a:r>
              <a:t>5</a:t>
            </a:r>
          </a:p>
        </p:txBody>
      </p:sp>
      <p:sp>
        <p:nvSpPr>
          <p:cNvPr id="13" name="Würfel 12">
            <a:extLst>
              <a:ext uri="{FF2B5EF4-FFF2-40B4-BE49-F238E27FC236}">
                <a16:creationId xmlns:a16="http://schemas.microsoft.com/office/drawing/2014/main" id="{2AE636B0-BA27-7AC2-2C29-8F0AA8275DF1}"/>
              </a:ext>
            </a:extLst>
          </p:cNvPr>
          <p:cNvSpPr/>
          <p:nvPr/>
        </p:nvSpPr>
        <p:spPr>
          <a:xfrm>
            <a:off x="8609401" y="6006023"/>
            <a:ext cx="612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2400">
                <a:latin typeface="Helvetica Neue" panose="020B0604020202020204" charset="0"/>
                <a:ea typeface="Microsoft Sans Serif" panose="020B0604020202020204" pitchFamily="34" charset="0"/>
                <a:cs typeface="Microsoft Sans Serif" panose="020B0604020202020204" pitchFamily="34" charset="0"/>
              </a:defRPr>
            </a:pPr>
            <a:r>
              <a:rPr dirty="0" err="1">
                <a:solidFill>
                  <a:schemeClr val="tx1"/>
                </a:solidFill>
              </a:rPr>
              <a:t>Habilitar</a:t>
            </a:r>
            <a:r>
              <a:rPr dirty="0"/>
              <a:t> </a:t>
            </a:r>
            <a:r>
              <a:rPr dirty="0">
                <a:solidFill>
                  <a:schemeClr val="tx1"/>
                </a:solidFill>
              </a:rPr>
              <a:t>la </a:t>
            </a:r>
            <a:r>
              <a:rPr dirty="0" err="1">
                <a:solidFill>
                  <a:schemeClr val="tx1"/>
                </a:solidFill>
              </a:rPr>
              <a:t>acción</a:t>
            </a:r>
            <a:r>
              <a:rPr dirty="0"/>
              <a:t> </a:t>
            </a:r>
            <a:r>
              <a:rPr dirty="0" err="1">
                <a:solidFill>
                  <a:schemeClr val="tx1"/>
                </a:solidFill>
              </a:rPr>
              <a:t>eliminando</a:t>
            </a:r>
            <a:r>
              <a:rPr dirty="0"/>
              <a:t> </a:t>
            </a:r>
            <a:r>
              <a:rPr dirty="0">
                <a:solidFill>
                  <a:schemeClr val="tx1"/>
                </a:solidFill>
              </a:rPr>
              <a:t>barreras</a:t>
            </a:r>
          </a:p>
        </p:txBody>
      </p:sp>
      <p:sp>
        <p:nvSpPr>
          <p:cNvPr id="23" name="Würfel 22">
            <a:extLst>
              <a:ext uri="{FF2B5EF4-FFF2-40B4-BE49-F238E27FC236}">
                <a16:creationId xmlns:a16="http://schemas.microsoft.com/office/drawing/2014/main" id="{B7205086-C69D-8AD5-DF01-76E80F047808}"/>
              </a:ext>
            </a:extLst>
          </p:cNvPr>
          <p:cNvSpPr/>
          <p:nvPr/>
        </p:nvSpPr>
        <p:spPr>
          <a:xfrm>
            <a:off x="8429401" y="546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2400" b="1">
                <a:solidFill>
                  <a:schemeClr val="tx1"/>
                </a:solidFill>
                <a:latin typeface="Helvetica Neue" panose="020B0604020202020204" charset="0"/>
                <a:ea typeface="Microsoft Sans Serif" panose="020B0604020202020204" pitchFamily="34" charset="0"/>
                <a:cs typeface="Microsoft Sans Serif" panose="020B0604020202020204" pitchFamily="34" charset="0"/>
              </a:defRPr>
            </a:pPr>
            <a:r>
              <a:t>6</a:t>
            </a:r>
          </a:p>
        </p:txBody>
      </p:sp>
      <p:sp>
        <p:nvSpPr>
          <p:cNvPr id="14" name="Würfel 13">
            <a:extLst>
              <a:ext uri="{FF2B5EF4-FFF2-40B4-BE49-F238E27FC236}">
                <a16:creationId xmlns:a16="http://schemas.microsoft.com/office/drawing/2014/main" id="{F13ADF88-FFC1-0502-AC1B-F116C3FB9F19}"/>
              </a:ext>
            </a:extLst>
          </p:cNvPr>
          <p:cNvSpPr/>
          <p:nvPr/>
        </p:nvSpPr>
        <p:spPr>
          <a:xfrm>
            <a:off x="8969401" y="5466023"/>
            <a:ext cx="576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2400">
                <a:latin typeface="Helvetica Neue" panose="020B0604020202020204" charset="0"/>
                <a:ea typeface="Microsoft Sans Serif" panose="020B0604020202020204" pitchFamily="34" charset="0"/>
                <a:cs typeface="Microsoft Sans Serif" panose="020B0604020202020204" pitchFamily="34" charset="0"/>
              </a:defRPr>
            </a:pPr>
            <a:r>
              <a:rPr dirty="0" err="1">
                <a:solidFill>
                  <a:schemeClr val="tx1"/>
                </a:solidFill>
              </a:rPr>
              <a:t>Generar</a:t>
            </a:r>
            <a:r>
              <a:rPr dirty="0"/>
              <a:t> </a:t>
            </a:r>
            <a:r>
              <a:rPr dirty="0" err="1">
                <a:solidFill>
                  <a:schemeClr val="tx1"/>
                </a:solidFill>
              </a:rPr>
              <a:t>ganancias</a:t>
            </a:r>
            <a:r>
              <a:rPr dirty="0"/>
              <a:t> </a:t>
            </a:r>
            <a:r>
              <a:rPr dirty="0">
                <a:solidFill>
                  <a:schemeClr val="tx1"/>
                </a:solidFill>
              </a:rPr>
              <a:t>a </a:t>
            </a:r>
            <a:r>
              <a:rPr dirty="0" err="1">
                <a:solidFill>
                  <a:schemeClr val="tx1"/>
                </a:solidFill>
              </a:rPr>
              <a:t>corto</a:t>
            </a:r>
            <a:r>
              <a:rPr dirty="0">
                <a:solidFill>
                  <a:schemeClr val="tx1"/>
                </a:solidFill>
              </a:rPr>
              <a:t> </a:t>
            </a:r>
            <a:r>
              <a:rPr dirty="0" err="1">
                <a:solidFill>
                  <a:schemeClr val="tx1"/>
                </a:solidFill>
              </a:rPr>
              <a:t>plazo</a:t>
            </a:r>
            <a:r>
              <a:rPr dirty="0"/>
              <a:t> </a:t>
            </a:r>
          </a:p>
        </p:txBody>
      </p:sp>
      <p:sp>
        <p:nvSpPr>
          <p:cNvPr id="25" name="Würfel 24">
            <a:extLst>
              <a:ext uri="{FF2B5EF4-FFF2-40B4-BE49-F238E27FC236}">
                <a16:creationId xmlns:a16="http://schemas.microsoft.com/office/drawing/2014/main" id="{9CDEC304-8898-7A98-857A-1A7C0DC3CF6A}"/>
              </a:ext>
            </a:extLst>
          </p:cNvPr>
          <p:cNvSpPr/>
          <p:nvPr/>
        </p:nvSpPr>
        <p:spPr>
          <a:xfrm>
            <a:off x="8789401" y="492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2400" b="1">
                <a:solidFill>
                  <a:schemeClr val="tx1"/>
                </a:solidFill>
                <a:latin typeface="Helvetica Neue" panose="020B0604020202020204" charset="0"/>
                <a:ea typeface="Microsoft Sans Serif" panose="020B0604020202020204" pitchFamily="34" charset="0"/>
                <a:cs typeface="Microsoft Sans Serif" panose="020B0604020202020204" pitchFamily="34" charset="0"/>
              </a:defRPr>
            </a:pPr>
            <a:r>
              <a:t>7</a:t>
            </a:r>
          </a:p>
        </p:txBody>
      </p:sp>
      <p:sp>
        <p:nvSpPr>
          <p:cNvPr id="15" name="Würfel 14">
            <a:extLst>
              <a:ext uri="{FF2B5EF4-FFF2-40B4-BE49-F238E27FC236}">
                <a16:creationId xmlns:a16="http://schemas.microsoft.com/office/drawing/2014/main" id="{50B243F7-E7FD-415A-CA79-E82B996CE082}"/>
              </a:ext>
            </a:extLst>
          </p:cNvPr>
          <p:cNvSpPr/>
          <p:nvPr/>
        </p:nvSpPr>
        <p:spPr>
          <a:xfrm>
            <a:off x="9329401" y="4926023"/>
            <a:ext cx="540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2400">
                <a:latin typeface="Helvetica Neue" panose="020B0604020202020204" charset="0"/>
                <a:ea typeface="Microsoft Sans Serif" panose="020B0604020202020204" pitchFamily="34" charset="0"/>
                <a:cs typeface="Microsoft Sans Serif" panose="020B0604020202020204" pitchFamily="34" charset="0"/>
              </a:defRPr>
            </a:pPr>
            <a:r>
              <a:rPr>
                <a:solidFill>
                  <a:schemeClr val="tx1"/>
                </a:solidFill>
              </a:rPr>
              <a:t>Mantener la</a:t>
            </a:r>
            <a:r>
              <a:t> </a:t>
            </a:r>
            <a:r>
              <a:rPr>
                <a:solidFill>
                  <a:schemeClr val="tx1"/>
                </a:solidFill>
              </a:rPr>
              <a:t>aceleración</a:t>
            </a:r>
          </a:p>
        </p:txBody>
      </p:sp>
      <p:sp>
        <p:nvSpPr>
          <p:cNvPr id="26" name="Würfel 25">
            <a:extLst>
              <a:ext uri="{FF2B5EF4-FFF2-40B4-BE49-F238E27FC236}">
                <a16:creationId xmlns:a16="http://schemas.microsoft.com/office/drawing/2014/main" id="{3D0DA920-B836-26DA-81A0-CA32A8F43BDC}"/>
              </a:ext>
            </a:extLst>
          </p:cNvPr>
          <p:cNvSpPr/>
          <p:nvPr/>
        </p:nvSpPr>
        <p:spPr>
          <a:xfrm>
            <a:off x="9149401" y="438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2400" b="1">
                <a:solidFill>
                  <a:schemeClr val="tx1"/>
                </a:solidFill>
                <a:latin typeface="Helvetica Neue" panose="020B0604020202020204" charset="0"/>
                <a:ea typeface="Microsoft Sans Serif" panose="020B0604020202020204" pitchFamily="34" charset="0"/>
                <a:cs typeface="Microsoft Sans Serif" panose="020B0604020202020204" pitchFamily="34" charset="0"/>
              </a:defRPr>
            </a:pPr>
            <a:r>
              <a:t>8</a:t>
            </a:r>
          </a:p>
        </p:txBody>
      </p:sp>
      <p:sp>
        <p:nvSpPr>
          <p:cNvPr id="16" name="Würfel 15">
            <a:extLst>
              <a:ext uri="{FF2B5EF4-FFF2-40B4-BE49-F238E27FC236}">
                <a16:creationId xmlns:a16="http://schemas.microsoft.com/office/drawing/2014/main" id="{91757DFE-BA13-10F8-ED18-2E13CEAA11FC}"/>
              </a:ext>
            </a:extLst>
          </p:cNvPr>
          <p:cNvSpPr/>
          <p:nvPr/>
        </p:nvSpPr>
        <p:spPr>
          <a:xfrm>
            <a:off x="9689401" y="4386023"/>
            <a:ext cx="504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2400">
                <a:latin typeface="Helvetica Neue" panose="020B0604020202020204" charset="0"/>
                <a:ea typeface="Microsoft Sans Serif" panose="020B0604020202020204" pitchFamily="34" charset="0"/>
                <a:cs typeface="Microsoft Sans Serif" panose="020B0604020202020204" pitchFamily="34" charset="0"/>
              </a:defRPr>
            </a:pPr>
            <a:r>
              <a:rPr lang="es-ES" dirty="0">
                <a:solidFill>
                  <a:schemeClr val="tx1"/>
                </a:solidFill>
              </a:rPr>
              <a:t>Instituir el cambio</a:t>
            </a:r>
            <a:endParaRPr dirty="0">
              <a:solidFill>
                <a:schemeClr val="tx1"/>
              </a:solidFill>
            </a:endParaRPr>
          </a:p>
        </p:txBody>
      </p:sp>
      <p:sp>
        <p:nvSpPr>
          <p:cNvPr id="33" name="Rechteck 32">
            <a:extLst>
              <a:ext uri="{FF2B5EF4-FFF2-40B4-BE49-F238E27FC236}">
                <a16:creationId xmlns:a16="http://schemas.microsoft.com/office/drawing/2014/main" id="{F5142102-73D9-ABF1-4900-C2DACE2D84E0}"/>
              </a:ext>
            </a:extLst>
          </p:cNvPr>
          <p:cNvSpPr/>
          <p:nvPr/>
        </p:nvSpPr>
        <p:spPr>
          <a:xfrm>
            <a:off x="14544000" y="4386023"/>
            <a:ext cx="252000" cy="4464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Helvetica Neue" panose="020B0604020202020204" charset="0"/>
            </a:endParaRPr>
          </a:p>
        </p:txBody>
      </p:sp>
      <p:sp>
        <p:nvSpPr>
          <p:cNvPr id="36" name="Pfeil: nach rechts 35">
            <a:extLst>
              <a:ext uri="{FF2B5EF4-FFF2-40B4-BE49-F238E27FC236}">
                <a16:creationId xmlns:a16="http://schemas.microsoft.com/office/drawing/2014/main" id="{A674FB97-07B8-C35C-BAF1-9D0020EA5B6D}"/>
              </a:ext>
            </a:extLst>
          </p:cNvPr>
          <p:cNvSpPr/>
          <p:nvPr/>
        </p:nvSpPr>
        <p:spPr>
          <a:xfrm rot="18240000">
            <a:off x="4964715" y="6050902"/>
            <a:ext cx="4625373" cy="484632"/>
          </a:xfrm>
          <a:prstGeom prst="rightArrow">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 name="CuadroTexto 1">
            <a:extLst>
              <a:ext uri="{FF2B5EF4-FFF2-40B4-BE49-F238E27FC236}">
                <a16:creationId xmlns:a16="http://schemas.microsoft.com/office/drawing/2014/main" id="{4FDEB3C2-FC3A-1A26-57FA-1CEA911D1144}"/>
              </a:ext>
            </a:extLst>
          </p:cNvPr>
          <p:cNvSpPr txBox="1"/>
          <p:nvPr/>
        </p:nvSpPr>
        <p:spPr>
          <a:xfrm>
            <a:off x="1296000" y="1548000"/>
            <a:ext cx="13986164" cy="830997"/>
          </a:xfrm>
          <a:prstGeom prst="rect">
            <a:avLst/>
          </a:prstGeom>
          <a:noFill/>
        </p:spPr>
        <p:txBody>
          <a:bodyPr wrap="square">
            <a:spAutoFit/>
          </a:bodyPr>
          <a:lstStyle/>
          <a:p>
            <a:pPr>
              <a:tabLst>
                <a:tab pos="534988" algn="l"/>
              </a:tabLst>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2. Mejorar la gestión del equipo</a:t>
            </a:r>
          </a:p>
        </p:txBody>
      </p:sp>
      <p:sp>
        <p:nvSpPr>
          <p:cNvPr id="3" name="CuadroTexto 2">
            <a:extLst>
              <a:ext uri="{FF2B5EF4-FFF2-40B4-BE49-F238E27FC236}">
                <a16:creationId xmlns:a16="http://schemas.microsoft.com/office/drawing/2014/main" id="{8262C3DA-8E79-DE71-490F-400896101829}"/>
              </a:ext>
            </a:extLst>
          </p:cNvPr>
          <p:cNvSpPr txBox="1"/>
          <p:nvPr/>
        </p:nvSpPr>
        <p:spPr>
          <a:xfrm>
            <a:off x="1296000" y="2304000"/>
            <a:ext cx="6552600"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2.2 Desarrollo organizacional</a:t>
            </a:r>
          </a:p>
        </p:txBody>
      </p:sp>
    </p:spTree>
    <p:extLst>
      <p:ext uri="{BB962C8B-B14F-4D97-AF65-F5344CB8AC3E}">
        <p14:creationId xmlns:p14="http://schemas.microsoft.com/office/powerpoint/2010/main" val="3467305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down)">
                                      <p:cBhvr>
                                        <p:cTn id="15" dur="500"/>
                                        <p:tgtEl>
                                          <p:spTgt spid="19"/>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down)">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down)">
                                      <p:cBhvr>
                                        <p:cTn id="23" dur="500"/>
                                        <p:tgtEl>
                                          <p:spTgt spid="20"/>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down)">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wipe(down)">
                                      <p:cBhvr>
                                        <p:cTn id="31" dur="500"/>
                                        <p:tgtEl>
                                          <p:spTgt spid="21"/>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down)">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down)">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down)">
                                      <p:cBhvr>
                                        <p:cTn id="47" dur="500"/>
                                        <p:tgtEl>
                                          <p:spTgt spid="23"/>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wipe(down)">
                                      <p:cBhvr>
                                        <p:cTn id="55" dur="500"/>
                                        <p:tgtEl>
                                          <p:spTgt spid="25"/>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wipe(down)">
                                      <p:cBhvr>
                                        <p:cTn id="58" dur="5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ipe(down)">
                                      <p:cBhvr>
                                        <p:cTn id="63" dur="500"/>
                                        <p:tgtEl>
                                          <p:spTgt spid="26"/>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wipe(down)">
                                      <p:cBhvr>
                                        <p:cTn id="66" dur="500"/>
                                        <p:tgtEl>
                                          <p:spTgt spid="16"/>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wipe(down)">
                                      <p:cBhvr>
                                        <p:cTn id="71" dur="500"/>
                                        <p:tgtEl>
                                          <p:spTgt spid="36"/>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wipe(down)">
                                      <p:cBhvr>
                                        <p:cTn id="7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7" grpId="0" animBg="1"/>
      <p:bldP spid="6" grpId="0" animBg="1"/>
      <p:bldP spid="19" grpId="0" animBg="1"/>
      <p:bldP spid="10" grpId="0" animBg="1"/>
      <p:bldP spid="20" grpId="0" animBg="1"/>
      <p:bldP spid="11" grpId="0" animBg="1"/>
      <p:bldP spid="21" grpId="0" animBg="1"/>
      <p:bldP spid="12" grpId="0" animBg="1"/>
      <p:bldP spid="22" grpId="0" animBg="1"/>
      <p:bldP spid="13" grpId="0" animBg="1"/>
      <p:bldP spid="23" grpId="0" animBg="1"/>
      <p:bldP spid="14" grpId="0" animBg="1"/>
      <p:bldP spid="25" grpId="0" animBg="1"/>
      <p:bldP spid="15" grpId="0" animBg="1"/>
      <p:bldP spid="26" grpId="0" animBg="1"/>
      <p:bldP spid="16" grpId="0" animBg="1"/>
      <p:bldP spid="3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2361600" cy="276999"/>
          </a:xfrm>
          <a:prstGeom prst="rect">
            <a:avLst/>
          </a:prstGeom>
          <a:noFill/>
        </p:spPr>
        <p:txBody>
          <a:bodyPr wrap="square">
            <a:sp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t>Fuente n.º: 2</a:t>
            </a:r>
          </a:p>
        </p:txBody>
      </p:sp>
      <p:sp>
        <p:nvSpPr>
          <p:cNvPr id="24" name="CuadroTexto 3">
            <a:extLst>
              <a:ext uri="{FF2B5EF4-FFF2-40B4-BE49-F238E27FC236}">
                <a16:creationId xmlns:a16="http://schemas.microsoft.com/office/drawing/2014/main" id="{4E9FCFC9-7F92-47E3-F7D1-D143A06C73FB}"/>
              </a:ext>
            </a:extLst>
          </p:cNvPr>
          <p:cNvSpPr txBox="1"/>
          <p:nvPr/>
        </p:nvSpPr>
        <p:spPr>
          <a:xfrm>
            <a:off x="1295400" y="3384000"/>
            <a:ext cx="13986163" cy="461665"/>
          </a:xfrm>
          <a:prstGeom prst="rect">
            <a:avLst/>
          </a:prstGeom>
          <a:noFill/>
        </p:spPr>
        <p:txBody>
          <a:bodyPr wrap="square">
            <a:spAutoFit/>
          </a:bodyPr>
          <a:lstStyle/>
          <a:p>
            <a:pPr>
              <a:defRPr sz="2400" b="1">
                <a:latin typeface="Helvetica Neue" panose="020B0604020202020204" charset="0"/>
                <a:ea typeface="Microsoft Sans Serif" panose="020B0604020202020204" pitchFamily="34" charset="0"/>
                <a:cs typeface="Microsoft Sans Serif" panose="020B0604020202020204" pitchFamily="34" charset="0"/>
              </a:defRPr>
            </a:pPr>
            <a:r>
              <a:t>La gestión del cambio necesita un comportamiento intrapreneurial</a:t>
            </a:r>
          </a:p>
        </p:txBody>
      </p:sp>
      <p:grpSp>
        <p:nvGrpSpPr>
          <p:cNvPr id="10" name="Gruppieren 9">
            <a:extLst>
              <a:ext uri="{FF2B5EF4-FFF2-40B4-BE49-F238E27FC236}">
                <a16:creationId xmlns:a16="http://schemas.microsoft.com/office/drawing/2014/main" id="{8F448A47-C581-B990-76CA-52553BB46B05}"/>
              </a:ext>
            </a:extLst>
          </p:cNvPr>
          <p:cNvGrpSpPr/>
          <p:nvPr/>
        </p:nvGrpSpPr>
        <p:grpSpPr>
          <a:xfrm>
            <a:off x="2878437" y="7524004"/>
            <a:ext cx="13609663" cy="954000"/>
            <a:chOff x="2878437" y="7740000"/>
            <a:chExt cx="13609663" cy="954000"/>
          </a:xfrm>
        </p:grpSpPr>
        <p:sp>
          <p:nvSpPr>
            <p:cNvPr id="44" name="Rechteck: diagonal liegende Ecken abgerundet 43">
              <a:extLst>
                <a:ext uri="{FF2B5EF4-FFF2-40B4-BE49-F238E27FC236}">
                  <a16:creationId xmlns:a16="http://schemas.microsoft.com/office/drawing/2014/main" id="{46619764-B3DC-9A76-234E-CB3041BDE534}"/>
                </a:ext>
              </a:extLst>
            </p:cNvPr>
            <p:cNvSpPr/>
            <p:nvPr/>
          </p:nvSpPr>
          <p:spPr>
            <a:xfrm rot="21000000">
              <a:off x="2878437" y="7992000"/>
              <a:ext cx="2718720" cy="702000"/>
            </a:xfrm>
            <a:prstGeom prst="round2DiagRect">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5" name="Google Shape;119;p6">
              <a:extLst>
                <a:ext uri="{FF2B5EF4-FFF2-40B4-BE49-F238E27FC236}">
                  <a16:creationId xmlns:a16="http://schemas.microsoft.com/office/drawing/2014/main" id="{F92CE2B3-4EF4-4681-EBFD-83F1C5F76D4C}"/>
                </a:ext>
              </a:extLst>
            </p:cNvPr>
            <p:cNvSpPr/>
            <p:nvPr/>
          </p:nvSpPr>
          <p:spPr>
            <a:xfrm>
              <a:off x="5472000" y="7740000"/>
              <a:ext cx="11016100" cy="720000"/>
            </a:xfrm>
            <a:prstGeom prst="rect">
              <a:avLst/>
            </a:prstGeom>
            <a:solidFill>
              <a:srgbClr val="4D94B7"/>
            </a:solidFill>
            <a:ln w="25400" cap="flat" cmpd="sng">
              <a:noFill/>
              <a:prstDash val="solid"/>
              <a:round/>
              <a:headEnd type="none" w="sm" len="sm"/>
              <a:tailEnd type="none" w="sm" len="sm"/>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rtl="0">
                <a:lnSpc>
                  <a:spcPct val="100000"/>
                </a:lnSpc>
                <a:spcBef>
                  <a:spcPts val="0"/>
                </a:spcBef>
                <a:spcAft>
                  <a:spcPts val="0"/>
                </a:spcAft>
                <a:buNone/>
                <a:tabLst>
                  <a:tab pos="365125" algn="l"/>
                </a:tabLst>
                <a:defRPr sz="2400">
                  <a:solidFill>
                    <a:schemeClr val="bg1"/>
                  </a:solidFill>
                  <a:latin typeface="Helvetica Neue" panose="020B0604020202020204" charset="0"/>
                  <a:ea typeface="Helvetica Neue"/>
                  <a:cs typeface="Helvetica Neue"/>
                  <a:sym typeface="Helvetica Neue"/>
                </a:defRPr>
              </a:pPr>
              <a:r>
                <a:t>... tener una red amplia e interdisciplinaria dentro y fuera de la empresa,  	lo que facilita los cambios</a:t>
              </a:r>
            </a:p>
          </p:txBody>
        </p:sp>
      </p:grpSp>
      <p:grpSp>
        <p:nvGrpSpPr>
          <p:cNvPr id="9" name="Gruppieren 8">
            <a:extLst>
              <a:ext uri="{FF2B5EF4-FFF2-40B4-BE49-F238E27FC236}">
                <a16:creationId xmlns:a16="http://schemas.microsoft.com/office/drawing/2014/main" id="{6423D63B-FEB1-0B3F-70C0-794E310EA1B9}"/>
              </a:ext>
            </a:extLst>
          </p:cNvPr>
          <p:cNvGrpSpPr/>
          <p:nvPr/>
        </p:nvGrpSpPr>
        <p:grpSpPr>
          <a:xfrm>
            <a:off x="2878437" y="6876004"/>
            <a:ext cx="13609070" cy="774000"/>
            <a:chOff x="2878437" y="7092000"/>
            <a:chExt cx="13609070" cy="774000"/>
          </a:xfrm>
        </p:grpSpPr>
        <p:sp>
          <p:nvSpPr>
            <p:cNvPr id="41" name="Rechteck: diagonal liegende Ecken abgerundet 40">
              <a:extLst>
                <a:ext uri="{FF2B5EF4-FFF2-40B4-BE49-F238E27FC236}">
                  <a16:creationId xmlns:a16="http://schemas.microsoft.com/office/drawing/2014/main" id="{BF1EDD45-5677-4E6F-EE27-006147CA73D2}"/>
                </a:ext>
              </a:extLst>
            </p:cNvPr>
            <p:cNvSpPr/>
            <p:nvPr/>
          </p:nvSpPr>
          <p:spPr>
            <a:xfrm rot="21000000">
              <a:off x="2878437" y="7344000"/>
              <a:ext cx="2718720" cy="522000"/>
            </a:xfrm>
            <a:prstGeom prst="round2DiagRect">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endParaRPr/>
            </a:p>
          </p:txBody>
        </p:sp>
        <p:sp>
          <p:nvSpPr>
            <p:cNvPr id="42" name="Google Shape;119;p6">
              <a:extLst>
                <a:ext uri="{FF2B5EF4-FFF2-40B4-BE49-F238E27FC236}">
                  <a16:creationId xmlns:a16="http://schemas.microsoft.com/office/drawing/2014/main" id="{F61C551F-3B5D-675B-1687-9B88C8036926}"/>
                </a:ext>
              </a:extLst>
            </p:cNvPr>
            <p:cNvSpPr/>
            <p:nvPr/>
          </p:nvSpPr>
          <p:spPr>
            <a:xfrm>
              <a:off x="5471407" y="7092000"/>
              <a:ext cx="11016100" cy="540000"/>
            </a:xfrm>
            <a:prstGeom prst="rect">
              <a:avLst/>
            </a:prstGeom>
            <a:solidFill>
              <a:srgbClr val="4D94B7"/>
            </a:solidFill>
            <a:ln w="25400" cap="flat" cmpd="sng">
              <a:noFill/>
              <a:prstDash val="solid"/>
              <a:round/>
              <a:headEnd type="none" w="sm" len="sm"/>
              <a:tailEnd type="none" w="sm" len="sm"/>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rtl="0">
                <a:lnSpc>
                  <a:spcPct val="100000"/>
                </a:lnSpc>
                <a:spcBef>
                  <a:spcPts val="0"/>
                </a:spcBef>
                <a:spcAft>
                  <a:spcPts val="0"/>
                </a:spcAft>
                <a:buNone/>
                <a:defRPr sz="2400">
                  <a:solidFill>
                    <a:schemeClr val="bg1"/>
                  </a:solidFill>
                  <a:latin typeface="Helvetica Neue" panose="020B0604020202020204" charset="0"/>
                  <a:ea typeface="Helvetica Neue"/>
                  <a:cs typeface="Helvetica Neue"/>
                  <a:sym typeface="Helvetica Neue"/>
                </a:defRPr>
              </a:pPr>
              <a:r>
                <a:rPr dirty="0"/>
                <a:t>... </a:t>
              </a:r>
              <a:r>
                <a:rPr lang="es-ES" dirty="0"/>
                <a:t>Se comprometen </a:t>
              </a:r>
              <a:r>
                <a:rPr dirty="0"/>
                <a:t>con la </a:t>
              </a:r>
              <a:r>
                <a:rPr dirty="0" err="1"/>
                <a:t>la</a:t>
              </a:r>
              <a:r>
                <a:rPr dirty="0"/>
                <a:t> </a:t>
              </a:r>
              <a:r>
                <a:rPr dirty="0" err="1"/>
                <a:t>visión</a:t>
              </a:r>
              <a:r>
                <a:rPr dirty="0"/>
                <a:t> y los </a:t>
              </a:r>
              <a:r>
                <a:rPr dirty="0" err="1"/>
                <a:t>objetivos</a:t>
              </a:r>
              <a:r>
                <a:rPr dirty="0"/>
                <a:t> </a:t>
              </a:r>
              <a:r>
                <a:rPr lang="es-ES" dirty="0"/>
                <a:t>en los </a:t>
              </a:r>
              <a:r>
                <a:rPr dirty="0" err="1"/>
                <a:t>procesos</a:t>
              </a:r>
              <a:r>
                <a:rPr dirty="0"/>
                <a:t> de </a:t>
              </a:r>
              <a:r>
                <a:rPr dirty="0" err="1"/>
                <a:t>cambio</a:t>
              </a:r>
              <a:endParaRPr dirty="0"/>
            </a:p>
          </p:txBody>
        </p:sp>
      </p:grpSp>
      <p:grpSp>
        <p:nvGrpSpPr>
          <p:cNvPr id="8" name="Gruppieren 7">
            <a:extLst>
              <a:ext uri="{FF2B5EF4-FFF2-40B4-BE49-F238E27FC236}">
                <a16:creationId xmlns:a16="http://schemas.microsoft.com/office/drawing/2014/main" id="{DA915E18-5251-58C5-1CEF-7CCD634AA402}"/>
              </a:ext>
            </a:extLst>
          </p:cNvPr>
          <p:cNvGrpSpPr/>
          <p:nvPr/>
        </p:nvGrpSpPr>
        <p:grpSpPr>
          <a:xfrm>
            <a:off x="2878437" y="6228004"/>
            <a:ext cx="13609663" cy="774000"/>
            <a:chOff x="2878437" y="6444000"/>
            <a:chExt cx="13609663" cy="774000"/>
          </a:xfrm>
        </p:grpSpPr>
        <p:sp>
          <p:nvSpPr>
            <p:cNvPr id="23" name="Rechteck: diagonal liegende Ecken abgerundet 22">
              <a:extLst>
                <a:ext uri="{FF2B5EF4-FFF2-40B4-BE49-F238E27FC236}">
                  <a16:creationId xmlns:a16="http://schemas.microsoft.com/office/drawing/2014/main" id="{8D46AF12-C506-2FAF-4C70-D040750DBC8C}"/>
                </a:ext>
              </a:extLst>
            </p:cNvPr>
            <p:cNvSpPr/>
            <p:nvPr/>
          </p:nvSpPr>
          <p:spPr>
            <a:xfrm rot="21000000">
              <a:off x="2878437" y="6696000"/>
              <a:ext cx="2718720" cy="522000"/>
            </a:xfrm>
            <a:prstGeom prst="round2DiagRect">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endParaRPr/>
            </a:p>
          </p:txBody>
        </p:sp>
        <p:sp>
          <p:nvSpPr>
            <p:cNvPr id="25" name="Google Shape;119;p6">
              <a:extLst>
                <a:ext uri="{FF2B5EF4-FFF2-40B4-BE49-F238E27FC236}">
                  <a16:creationId xmlns:a16="http://schemas.microsoft.com/office/drawing/2014/main" id="{A9765071-61A7-F293-6B17-D3ADA31A9C3E}"/>
                </a:ext>
              </a:extLst>
            </p:cNvPr>
            <p:cNvSpPr/>
            <p:nvPr/>
          </p:nvSpPr>
          <p:spPr>
            <a:xfrm>
              <a:off x="5472000" y="6444000"/>
              <a:ext cx="11016100" cy="540000"/>
            </a:xfrm>
            <a:prstGeom prst="rect">
              <a:avLst/>
            </a:prstGeom>
            <a:solidFill>
              <a:srgbClr val="4D94B7"/>
            </a:solidFill>
            <a:ln w="25400" cap="flat" cmpd="sng">
              <a:noFill/>
              <a:prstDash val="solid"/>
              <a:round/>
              <a:headEnd type="none" w="sm" len="sm"/>
              <a:tailEnd type="none" w="sm" len="sm"/>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rtl="0">
                <a:lnSpc>
                  <a:spcPct val="100000"/>
                </a:lnSpc>
                <a:spcBef>
                  <a:spcPts val="0"/>
                </a:spcBef>
                <a:spcAft>
                  <a:spcPts val="0"/>
                </a:spcAft>
                <a:buNone/>
                <a:defRPr sz="2400">
                  <a:solidFill>
                    <a:schemeClr val="bg1"/>
                  </a:solidFill>
                  <a:latin typeface="Helvetica Neue" panose="020B0604020202020204" charset="0"/>
                  <a:ea typeface="Helvetica Neue"/>
                  <a:cs typeface="Helvetica Neue"/>
                  <a:sym typeface="Helvetica Neue"/>
                </a:defRPr>
              </a:pPr>
              <a:r>
                <a:t>... están abiertos a mejoras y cambios</a:t>
              </a:r>
            </a:p>
          </p:txBody>
        </p:sp>
      </p:grpSp>
      <p:grpSp>
        <p:nvGrpSpPr>
          <p:cNvPr id="4" name="Gruppieren 3">
            <a:extLst>
              <a:ext uri="{FF2B5EF4-FFF2-40B4-BE49-F238E27FC236}">
                <a16:creationId xmlns:a16="http://schemas.microsoft.com/office/drawing/2014/main" id="{9EF9589C-AD3E-44D8-28BD-20027D35F6B1}"/>
              </a:ext>
            </a:extLst>
          </p:cNvPr>
          <p:cNvGrpSpPr/>
          <p:nvPr/>
        </p:nvGrpSpPr>
        <p:grpSpPr>
          <a:xfrm>
            <a:off x="2878437" y="5580004"/>
            <a:ext cx="13609664" cy="774000"/>
            <a:chOff x="2878437" y="5796000"/>
            <a:chExt cx="13609664" cy="774000"/>
          </a:xfrm>
        </p:grpSpPr>
        <p:sp>
          <p:nvSpPr>
            <p:cNvPr id="27" name="Rechteck: diagonal liegende Ecken abgerundet 26">
              <a:extLst>
                <a:ext uri="{FF2B5EF4-FFF2-40B4-BE49-F238E27FC236}">
                  <a16:creationId xmlns:a16="http://schemas.microsoft.com/office/drawing/2014/main" id="{795E2BEC-6290-542D-ED5F-608F5E2010C9}"/>
                </a:ext>
              </a:extLst>
            </p:cNvPr>
            <p:cNvSpPr/>
            <p:nvPr/>
          </p:nvSpPr>
          <p:spPr>
            <a:xfrm rot="21000000">
              <a:off x="2878437" y="6048000"/>
              <a:ext cx="2718720" cy="522000"/>
            </a:xfrm>
            <a:prstGeom prst="round2DiagRect">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endParaRPr/>
            </a:p>
          </p:txBody>
        </p:sp>
        <p:sp>
          <p:nvSpPr>
            <p:cNvPr id="28" name="Google Shape;120;p6">
              <a:extLst>
                <a:ext uri="{FF2B5EF4-FFF2-40B4-BE49-F238E27FC236}">
                  <a16:creationId xmlns:a16="http://schemas.microsoft.com/office/drawing/2014/main" id="{6B1B713D-F6BF-5B9D-0DC1-C4AF440AEDFF}"/>
                </a:ext>
              </a:extLst>
            </p:cNvPr>
            <p:cNvSpPr/>
            <p:nvPr/>
          </p:nvSpPr>
          <p:spPr>
            <a:xfrm>
              <a:off x="5472000" y="5796000"/>
              <a:ext cx="11016101" cy="540000"/>
            </a:xfrm>
            <a:prstGeom prst="rect">
              <a:avLst/>
            </a:prstGeom>
            <a:solidFill>
              <a:srgbClr val="4D94B7"/>
            </a:solidFill>
            <a:ln w="25400" cap="flat" cmpd="sng">
              <a:noFill/>
              <a:prstDash val="solid"/>
              <a:round/>
              <a:headEnd type="none" w="sm" len="sm"/>
              <a:tailEnd type="none" w="sm" len="sm"/>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rtl="0">
                <a:lnSpc>
                  <a:spcPct val="100000"/>
                </a:lnSpc>
                <a:spcBef>
                  <a:spcPts val="0"/>
                </a:spcBef>
                <a:spcAft>
                  <a:spcPts val="0"/>
                </a:spcAft>
                <a:buNone/>
                <a:defRPr sz="2400">
                  <a:solidFill>
                    <a:schemeClr val="bg1"/>
                  </a:solidFill>
                  <a:latin typeface="Helvetica Neue" panose="020B0604020202020204" charset="0"/>
                  <a:ea typeface="Helvetica Neue"/>
                  <a:cs typeface="Helvetica Neue"/>
                  <a:sym typeface="Helvetica Neue"/>
                </a:defRPr>
              </a:pPr>
              <a:r>
                <a:t>... están más satisfechos y más comprometidos con la organización</a:t>
              </a:r>
            </a:p>
          </p:txBody>
        </p:sp>
      </p:grpSp>
      <p:grpSp>
        <p:nvGrpSpPr>
          <p:cNvPr id="3" name="Gruppieren 2">
            <a:extLst>
              <a:ext uri="{FF2B5EF4-FFF2-40B4-BE49-F238E27FC236}">
                <a16:creationId xmlns:a16="http://schemas.microsoft.com/office/drawing/2014/main" id="{AE8DD386-E469-1150-2793-B1E87F98AA1E}"/>
              </a:ext>
            </a:extLst>
          </p:cNvPr>
          <p:cNvGrpSpPr/>
          <p:nvPr/>
        </p:nvGrpSpPr>
        <p:grpSpPr>
          <a:xfrm>
            <a:off x="2842437" y="4932004"/>
            <a:ext cx="13645665" cy="774000"/>
            <a:chOff x="2842437" y="5148000"/>
            <a:chExt cx="13645665" cy="774000"/>
          </a:xfrm>
        </p:grpSpPr>
        <p:sp>
          <p:nvSpPr>
            <p:cNvPr id="30" name="Rechteck: diagonal liegende Ecken abgerundet 29">
              <a:extLst>
                <a:ext uri="{FF2B5EF4-FFF2-40B4-BE49-F238E27FC236}">
                  <a16:creationId xmlns:a16="http://schemas.microsoft.com/office/drawing/2014/main" id="{6853332A-F48E-118D-2D16-722A760C1516}"/>
                </a:ext>
              </a:extLst>
            </p:cNvPr>
            <p:cNvSpPr/>
            <p:nvPr/>
          </p:nvSpPr>
          <p:spPr>
            <a:xfrm rot="21000000">
              <a:off x="2842437" y="5400000"/>
              <a:ext cx="2718720" cy="522000"/>
            </a:xfrm>
            <a:prstGeom prst="round2DiagRect">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endParaRPr/>
            </a:p>
          </p:txBody>
        </p:sp>
        <p:sp>
          <p:nvSpPr>
            <p:cNvPr id="31" name="Google Shape;121;p6">
              <a:extLst>
                <a:ext uri="{FF2B5EF4-FFF2-40B4-BE49-F238E27FC236}">
                  <a16:creationId xmlns:a16="http://schemas.microsoft.com/office/drawing/2014/main" id="{F19AE6A0-091C-06DE-6AB6-EE3898DA5208}"/>
                </a:ext>
              </a:extLst>
            </p:cNvPr>
            <p:cNvSpPr/>
            <p:nvPr/>
          </p:nvSpPr>
          <p:spPr>
            <a:xfrm>
              <a:off x="5472000" y="5148000"/>
              <a:ext cx="11016102" cy="540000"/>
            </a:xfrm>
            <a:prstGeom prst="rect">
              <a:avLst/>
            </a:prstGeom>
            <a:solidFill>
              <a:srgbClr val="4D94B7"/>
            </a:solidFill>
            <a:ln w="25400" cap="flat" cmpd="sng">
              <a:noFill/>
              <a:prstDash val="solid"/>
              <a:round/>
              <a:headEnd type="none" w="sm" len="sm"/>
              <a:tailEnd type="none" w="sm" len="sm"/>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rtl="0">
                <a:lnSpc>
                  <a:spcPct val="100000"/>
                </a:lnSpc>
                <a:spcBef>
                  <a:spcPts val="0"/>
                </a:spcBef>
                <a:spcAft>
                  <a:spcPts val="0"/>
                </a:spcAft>
                <a:buNone/>
                <a:defRPr sz="2400">
                  <a:solidFill>
                    <a:schemeClr val="bg1"/>
                  </a:solidFill>
                  <a:latin typeface="Helvetica Neue" panose="020B0604020202020204" charset="0"/>
                  <a:ea typeface="Helvetica Neue"/>
                  <a:cs typeface="Helvetica Neue"/>
                  <a:sym typeface="Helvetica Neue"/>
                </a:defRPr>
              </a:pPr>
              <a:r>
                <a:rPr dirty="0"/>
                <a:t>... </a:t>
              </a:r>
              <a:r>
                <a:rPr dirty="0" err="1"/>
                <a:t>garantiza</a:t>
              </a:r>
              <a:r>
                <a:rPr lang="es-ES" dirty="0"/>
                <a:t>n</a:t>
              </a:r>
              <a:r>
                <a:rPr dirty="0"/>
                <a:t> </a:t>
              </a:r>
              <a:r>
                <a:rPr dirty="0" err="1"/>
                <a:t>procesos</a:t>
              </a:r>
              <a:r>
                <a:rPr dirty="0"/>
                <a:t> de </a:t>
              </a:r>
              <a:r>
                <a:rPr dirty="0" err="1"/>
                <a:t>cambio</a:t>
              </a:r>
              <a:r>
                <a:rPr dirty="0"/>
                <a:t> </a:t>
              </a:r>
              <a:r>
                <a:rPr dirty="0" err="1"/>
                <a:t>exitosos</a:t>
              </a:r>
              <a:endParaRPr dirty="0"/>
            </a:p>
          </p:txBody>
        </p:sp>
      </p:grpSp>
      <p:grpSp>
        <p:nvGrpSpPr>
          <p:cNvPr id="2" name="Gruppieren 1">
            <a:extLst>
              <a:ext uri="{FF2B5EF4-FFF2-40B4-BE49-F238E27FC236}">
                <a16:creationId xmlns:a16="http://schemas.microsoft.com/office/drawing/2014/main" id="{DBA12959-48B8-5761-03A4-330FE551C10C}"/>
              </a:ext>
            </a:extLst>
          </p:cNvPr>
          <p:cNvGrpSpPr/>
          <p:nvPr/>
        </p:nvGrpSpPr>
        <p:grpSpPr>
          <a:xfrm>
            <a:off x="2878437" y="4284000"/>
            <a:ext cx="13609666" cy="774004"/>
            <a:chOff x="2878437" y="4499996"/>
            <a:chExt cx="13609666" cy="774004"/>
          </a:xfrm>
        </p:grpSpPr>
        <p:sp>
          <p:nvSpPr>
            <p:cNvPr id="33" name="Rechteck: diagonal liegende Ecken abgerundet 32">
              <a:extLst>
                <a:ext uri="{FF2B5EF4-FFF2-40B4-BE49-F238E27FC236}">
                  <a16:creationId xmlns:a16="http://schemas.microsoft.com/office/drawing/2014/main" id="{0E7C6F23-224D-5576-55F4-3AFD6246000E}"/>
                </a:ext>
              </a:extLst>
            </p:cNvPr>
            <p:cNvSpPr/>
            <p:nvPr/>
          </p:nvSpPr>
          <p:spPr>
            <a:xfrm rot="21000000">
              <a:off x="2878437" y="4752000"/>
              <a:ext cx="2718720" cy="522000"/>
            </a:xfrm>
            <a:prstGeom prst="round2DiagRect">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endParaRPr/>
            </a:p>
          </p:txBody>
        </p:sp>
        <p:sp>
          <p:nvSpPr>
            <p:cNvPr id="34" name="Google Shape;127;p6">
              <a:extLst>
                <a:ext uri="{FF2B5EF4-FFF2-40B4-BE49-F238E27FC236}">
                  <a16:creationId xmlns:a16="http://schemas.microsoft.com/office/drawing/2014/main" id="{704D2289-6263-52C9-D43B-DBE4E7A06CF2}"/>
                </a:ext>
              </a:extLst>
            </p:cNvPr>
            <p:cNvSpPr/>
            <p:nvPr/>
          </p:nvSpPr>
          <p:spPr>
            <a:xfrm>
              <a:off x="5472000" y="4499996"/>
              <a:ext cx="11016103" cy="540000"/>
            </a:xfrm>
            <a:prstGeom prst="rect">
              <a:avLst/>
            </a:prstGeom>
            <a:solidFill>
              <a:srgbClr val="4D94B7"/>
            </a:solidFill>
            <a:ln w="25400" cap="flat" cmpd="sng">
              <a:noFill/>
              <a:prstDash val="solid"/>
              <a:round/>
              <a:headEnd type="none" w="sm" len="sm"/>
              <a:tailEnd type="none" w="sm" len="sm"/>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rtl="0">
                <a:lnSpc>
                  <a:spcPct val="100000"/>
                </a:lnSpc>
                <a:spcBef>
                  <a:spcPts val="0"/>
                </a:spcBef>
                <a:spcAft>
                  <a:spcPts val="0"/>
                </a:spcAft>
                <a:buNone/>
                <a:defRPr sz="2400">
                  <a:solidFill>
                    <a:schemeClr val="bg1"/>
                  </a:solidFill>
                  <a:latin typeface="Helvetica Neue" panose="020B0604020202020204" charset="0"/>
                  <a:ea typeface="Helvetica Neue"/>
                  <a:cs typeface="Helvetica Neue"/>
                  <a:sym typeface="Helvetica Neue"/>
                </a:defRPr>
              </a:pPr>
              <a:r>
                <a:rPr dirty="0"/>
                <a:t>...</a:t>
              </a:r>
              <a:r>
                <a:rPr dirty="0" err="1"/>
                <a:t>reconoce</a:t>
              </a:r>
              <a:r>
                <a:rPr lang="es-ES" dirty="0"/>
                <a:t>n</a:t>
              </a:r>
              <a:r>
                <a:rPr dirty="0"/>
                <a:t> la </a:t>
              </a:r>
              <a:r>
                <a:rPr dirty="0" err="1"/>
                <a:t>urgencia</a:t>
              </a:r>
              <a:r>
                <a:rPr dirty="0"/>
                <a:t> del </a:t>
              </a:r>
              <a:r>
                <a:rPr dirty="0" err="1"/>
                <a:t>cambio</a:t>
              </a:r>
              <a:r>
                <a:rPr dirty="0"/>
                <a:t> antes</a:t>
              </a:r>
            </a:p>
          </p:txBody>
        </p:sp>
      </p:grpSp>
      <p:sp>
        <p:nvSpPr>
          <p:cNvPr id="35" name="Rechteck: abgerundete Ecken 34">
            <a:extLst>
              <a:ext uri="{FF2B5EF4-FFF2-40B4-BE49-F238E27FC236}">
                <a16:creationId xmlns:a16="http://schemas.microsoft.com/office/drawing/2014/main" id="{C860832F-9CE2-A615-5051-D17A4494871E}"/>
              </a:ext>
            </a:extLst>
          </p:cNvPr>
          <p:cNvSpPr/>
          <p:nvPr/>
        </p:nvSpPr>
        <p:spPr>
          <a:xfrm>
            <a:off x="1296000" y="4284004"/>
            <a:ext cx="2520000" cy="4441535"/>
          </a:xfrm>
          <a:prstGeom prst="roundRect">
            <a:avLst/>
          </a:prstGeom>
          <a:solidFill>
            <a:srgbClr val="4D94B7"/>
          </a:solidFill>
          <a:ln>
            <a:solidFill>
              <a:schemeClr val="bg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sz="2400" b="1">
                <a:latin typeface="Helvetica Neue" panose="020B0604020202020204" charset="0"/>
              </a:defRPr>
            </a:pPr>
            <a:r>
              <a:rPr dirty="0"/>
              <a:t>Los </a:t>
            </a:r>
            <a:r>
              <a:rPr dirty="0" err="1"/>
              <a:t>intraemprendedores</a:t>
            </a:r>
            <a:r>
              <a:rPr dirty="0"/>
              <a:t>...</a:t>
            </a:r>
          </a:p>
          <a:p>
            <a:pPr algn="ctr"/>
            <a:endParaRPr sz="2400" b="1" dirty="0">
              <a:latin typeface="Helvetica Neue" panose="020B0604020202020204" charset="0"/>
            </a:endParaRPr>
          </a:p>
          <a:p>
            <a:pPr algn="ctr"/>
            <a:endParaRPr sz="2400" b="1" dirty="0">
              <a:latin typeface="Helvetica Neue" panose="020B0604020202020204" charset="0"/>
            </a:endParaRPr>
          </a:p>
          <a:p>
            <a:pPr algn="ctr"/>
            <a:endParaRPr sz="2400" b="1" dirty="0">
              <a:latin typeface="Helvetica Neue" panose="020B0604020202020204" charset="0"/>
            </a:endParaRPr>
          </a:p>
          <a:p>
            <a:pPr algn="ctr"/>
            <a:endParaRPr sz="2400" b="1" dirty="0">
              <a:latin typeface="Helvetica Neue" panose="020B0604020202020204" charset="0"/>
            </a:endParaRPr>
          </a:p>
          <a:p>
            <a:pPr algn="ctr"/>
            <a:endParaRPr sz="2400" b="1" dirty="0">
              <a:latin typeface="Helvetica Neue" panose="020B0604020202020204" charset="0"/>
            </a:endParaRPr>
          </a:p>
          <a:p>
            <a:pPr algn="ctr"/>
            <a:endParaRPr sz="2400" b="1" dirty="0">
              <a:latin typeface="Helvetica Neue" panose="020B0604020202020204" charset="0"/>
            </a:endParaRPr>
          </a:p>
        </p:txBody>
      </p:sp>
      <p:pic>
        <p:nvPicPr>
          <p:cNvPr id="36" name="Picture 4" descr="Image">
            <a:extLst>
              <a:ext uri="{FF2B5EF4-FFF2-40B4-BE49-F238E27FC236}">
                <a16:creationId xmlns:a16="http://schemas.microsoft.com/office/drawing/2014/main" id="{8BB788CD-BFE8-A715-1C0E-547C83FA0287}"/>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512000" y="6912004"/>
            <a:ext cx="2088000" cy="1305000"/>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
            <a:extLst>
              <a:ext uri="{FF2B5EF4-FFF2-40B4-BE49-F238E27FC236}">
                <a16:creationId xmlns:a16="http://schemas.microsoft.com/office/drawing/2014/main" id="{5ED09B44-6D3C-3924-037D-C8333541FED8}"/>
              </a:ext>
            </a:extLst>
          </p:cNvPr>
          <p:cNvSpPr txBox="1"/>
          <p:nvPr/>
        </p:nvSpPr>
        <p:spPr>
          <a:xfrm>
            <a:off x="1296000" y="1548000"/>
            <a:ext cx="13986164" cy="830997"/>
          </a:xfrm>
          <a:prstGeom prst="rect">
            <a:avLst/>
          </a:prstGeom>
          <a:noFill/>
        </p:spPr>
        <p:txBody>
          <a:bodyPr wrap="square">
            <a:spAutoFit/>
          </a:bodyPr>
          <a:lstStyle/>
          <a:p>
            <a:pPr>
              <a:tabLst>
                <a:tab pos="534988" algn="l"/>
              </a:tabLst>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rPr dirty="0"/>
              <a:t>2. </a:t>
            </a:r>
            <a:r>
              <a:rPr dirty="0" err="1"/>
              <a:t>Mejorar</a:t>
            </a:r>
            <a:r>
              <a:rPr dirty="0"/>
              <a:t> la </a:t>
            </a:r>
            <a:r>
              <a:rPr dirty="0" err="1"/>
              <a:t>gestión</a:t>
            </a:r>
            <a:r>
              <a:rPr dirty="0"/>
              <a:t> del </a:t>
            </a:r>
            <a:r>
              <a:rPr dirty="0" err="1"/>
              <a:t>equipo</a:t>
            </a:r>
            <a:endParaRPr dirty="0"/>
          </a:p>
        </p:txBody>
      </p:sp>
      <p:sp>
        <p:nvSpPr>
          <p:cNvPr id="12" name="CuadroTexto 2">
            <a:extLst>
              <a:ext uri="{FF2B5EF4-FFF2-40B4-BE49-F238E27FC236}">
                <a16:creationId xmlns:a16="http://schemas.microsoft.com/office/drawing/2014/main" id="{2C19196B-2F04-7DBE-533B-BA42DEBE9A20}"/>
              </a:ext>
            </a:extLst>
          </p:cNvPr>
          <p:cNvSpPr txBox="1"/>
          <p:nvPr/>
        </p:nvSpPr>
        <p:spPr>
          <a:xfrm>
            <a:off x="1296000" y="2304000"/>
            <a:ext cx="6552600"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2.2 Desarrollo organizacional</a:t>
            </a:r>
          </a:p>
        </p:txBody>
      </p:sp>
    </p:spTree>
    <p:extLst>
      <p:ext uri="{BB962C8B-B14F-4D97-AF65-F5344CB8AC3E}">
        <p14:creationId xmlns:p14="http://schemas.microsoft.com/office/powerpoint/2010/main" val="25835035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2769998" cy="276999"/>
          </a:xfrm>
          <a:prstGeom prst="rect">
            <a:avLst/>
          </a:prstGeom>
          <a:noFill/>
        </p:spPr>
        <p:txBody>
          <a:bodyPr wrap="square">
            <a:sp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t>Fuente n.º: 2</a:t>
            </a:r>
          </a:p>
        </p:txBody>
      </p:sp>
      <p:sp>
        <p:nvSpPr>
          <p:cNvPr id="24" name="CuadroTexto 3">
            <a:extLst>
              <a:ext uri="{FF2B5EF4-FFF2-40B4-BE49-F238E27FC236}">
                <a16:creationId xmlns:a16="http://schemas.microsoft.com/office/drawing/2014/main" id="{4E9FCFC9-7F92-47E3-F7D1-D143A06C73FB}"/>
              </a:ext>
            </a:extLst>
          </p:cNvPr>
          <p:cNvSpPr txBox="1"/>
          <p:nvPr/>
        </p:nvSpPr>
        <p:spPr>
          <a:xfrm>
            <a:off x="1295401" y="3384000"/>
            <a:ext cx="4038600" cy="3493264"/>
          </a:xfrm>
          <a:prstGeom prst="rect">
            <a:avLst/>
          </a:prstGeom>
          <a:noFill/>
        </p:spPr>
        <p:txBody>
          <a:bodyPr wrap="square">
            <a:spAutoFit/>
          </a:bodyPr>
          <a:lstStyle/>
          <a:p>
            <a:pPr>
              <a:defRPr sz="2400">
                <a:latin typeface="Helvetica Neue" panose="020B0604020202020204" charset="0"/>
                <a:ea typeface="Microsoft Sans Serif" panose="020B0604020202020204" pitchFamily="34" charset="0"/>
                <a:cs typeface="Microsoft Sans Serif" panose="020B0604020202020204" pitchFamily="34" charset="0"/>
              </a:defRPr>
            </a:pPr>
            <a:r>
              <a:rPr dirty="0" err="1"/>
              <a:t>Precondición</a:t>
            </a:r>
            <a:r>
              <a:rPr dirty="0"/>
              <a:t> para </a:t>
            </a:r>
            <a:r>
              <a:rPr dirty="0" err="1"/>
              <a:t>el</a:t>
            </a:r>
            <a:r>
              <a:rPr dirty="0"/>
              <a:t> </a:t>
            </a:r>
            <a:r>
              <a:rPr dirty="0" err="1"/>
              <a:t>comportamiento</a:t>
            </a:r>
            <a:r>
              <a:rPr dirty="0"/>
              <a:t> </a:t>
            </a:r>
            <a:r>
              <a:rPr lang="es-ES" dirty="0"/>
              <a:t>intraemprendedor</a:t>
            </a:r>
            <a:endParaRPr dirty="0"/>
          </a:p>
          <a:p>
            <a:endParaRPr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spcAft>
                <a:spcPts val="600"/>
              </a:spcAft>
              <a:buFont typeface="Wingdings" panose="05000000000000000000" pitchFamily="2" charset="2"/>
              <a:buChar char="Ø"/>
              <a:defRPr sz="2400">
                <a:latin typeface="Helvetica Neue" panose="020B0604020202020204" charset="0"/>
                <a:ea typeface="Microsoft Sans Serif" panose="020B0604020202020204" pitchFamily="34" charset="0"/>
                <a:cs typeface="Microsoft Sans Serif" panose="020B0604020202020204" pitchFamily="34" charset="0"/>
              </a:defRPr>
            </a:pPr>
            <a:r>
              <a:rPr dirty="0"/>
              <a:t>Se </a:t>
            </a:r>
            <a:r>
              <a:rPr dirty="0" err="1"/>
              <a:t>ofrecen</a:t>
            </a:r>
            <a:r>
              <a:rPr dirty="0"/>
              <a:t> </a:t>
            </a:r>
            <a:r>
              <a:rPr dirty="0" err="1"/>
              <a:t>incentivos</a:t>
            </a:r>
            <a:r>
              <a:rPr dirty="0"/>
              <a:t> </a:t>
            </a:r>
            <a:r>
              <a:rPr dirty="0" err="1"/>
              <a:t>reconocibles</a:t>
            </a:r>
            <a:r>
              <a:rPr dirty="0"/>
              <a:t> de forma </a:t>
            </a:r>
            <a:r>
              <a:rPr dirty="0" err="1"/>
              <a:t>continuada</a:t>
            </a:r>
            <a:endParaRPr dirty="0"/>
          </a:p>
          <a:p>
            <a:pPr marL="342900" indent="-342900">
              <a:spcAft>
                <a:spcPts val="600"/>
              </a:spcAft>
              <a:buFont typeface="Wingdings" panose="05000000000000000000" pitchFamily="2" charset="2"/>
              <a:buChar char="Ø"/>
              <a:defRPr sz="2400">
                <a:latin typeface="Helvetica Neue" panose="020B0604020202020204" charset="0"/>
                <a:ea typeface="Microsoft Sans Serif" panose="020B0604020202020204" pitchFamily="34" charset="0"/>
                <a:cs typeface="Microsoft Sans Serif" panose="020B0604020202020204" pitchFamily="34" charset="0"/>
              </a:defRPr>
            </a:pPr>
            <a:r>
              <a:rPr dirty="0" err="1"/>
              <a:t>Aumenta</a:t>
            </a:r>
            <a:r>
              <a:rPr dirty="0"/>
              <a:t> la </a:t>
            </a:r>
            <a:r>
              <a:rPr dirty="0" err="1"/>
              <a:t>voluntad</a:t>
            </a:r>
            <a:r>
              <a:rPr dirty="0"/>
              <a:t> de </a:t>
            </a:r>
            <a:r>
              <a:rPr dirty="0" err="1"/>
              <a:t>tomar</a:t>
            </a:r>
            <a:r>
              <a:rPr dirty="0"/>
              <a:t> la </a:t>
            </a:r>
            <a:r>
              <a:rPr dirty="0" err="1"/>
              <a:t>iniciativa</a:t>
            </a:r>
            <a:endParaRPr dirty="0"/>
          </a:p>
        </p:txBody>
      </p:sp>
      <p:sp>
        <p:nvSpPr>
          <p:cNvPr id="18" name="CuadroTexto 2">
            <a:extLst>
              <a:ext uri="{FF2B5EF4-FFF2-40B4-BE49-F238E27FC236}">
                <a16:creationId xmlns:a16="http://schemas.microsoft.com/office/drawing/2014/main" id="{28342E0F-0C6D-D4E7-39D7-186135E2D4D2}"/>
              </a:ext>
            </a:extLst>
          </p:cNvPr>
          <p:cNvSpPr txBox="1"/>
          <p:nvPr/>
        </p:nvSpPr>
        <p:spPr>
          <a:xfrm>
            <a:off x="1296000" y="2304000"/>
            <a:ext cx="5688000"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dirty="0"/>
              <a:t>2.3 </a:t>
            </a:r>
            <a:r>
              <a:rPr dirty="0" err="1"/>
              <a:t>Apreciación</a:t>
            </a:r>
            <a:endParaRPr dirty="0"/>
          </a:p>
        </p:txBody>
      </p:sp>
      <p:pic>
        <p:nvPicPr>
          <p:cNvPr id="2" name="Grafik 1">
            <a:extLst>
              <a:ext uri="{FF2B5EF4-FFF2-40B4-BE49-F238E27FC236}">
                <a16:creationId xmlns:a16="http://schemas.microsoft.com/office/drawing/2014/main" id="{99A9F6BB-DE42-F356-4689-DD7BF9EC10B0}"/>
              </a:ext>
            </a:extLst>
          </p:cNvPr>
          <p:cNvPicPr>
            <a:picLocks noChangeAspect="1"/>
          </p:cNvPicPr>
          <p:nvPr/>
        </p:nvPicPr>
        <p:blipFill>
          <a:blip r:embed="rId2"/>
          <a:stretch>
            <a:fillRect/>
          </a:stretch>
        </p:blipFill>
        <p:spPr>
          <a:xfrm>
            <a:off x="10730921" y="1366762"/>
            <a:ext cx="2433562" cy="1881540"/>
          </a:xfrm>
          <a:prstGeom prst="rect">
            <a:avLst/>
          </a:prstGeom>
        </p:spPr>
      </p:pic>
      <p:grpSp>
        <p:nvGrpSpPr>
          <p:cNvPr id="3" name="Gruppieren 2">
            <a:extLst>
              <a:ext uri="{FF2B5EF4-FFF2-40B4-BE49-F238E27FC236}">
                <a16:creationId xmlns:a16="http://schemas.microsoft.com/office/drawing/2014/main" id="{DD49F4CB-EEF3-1CE0-98C7-6E6A480006FC}"/>
              </a:ext>
            </a:extLst>
          </p:cNvPr>
          <p:cNvGrpSpPr/>
          <p:nvPr/>
        </p:nvGrpSpPr>
        <p:grpSpPr>
          <a:xfrm>
            <a:off x="12537116" y="60266"/>
            <a:ext cx="5040000" cy="2890769"/>
            <a:chOff x="12537116" y="60266"/>
            <a:chExt cx="5040000" cy="2890769"/>
          </a:xfrm>
        </p:grpSpPr>
        <p:pic>
          <p:nvPicPr>
            <p:cNvPr id="21" name="Grafik 20" descr="Wolken-Gedankenblase">
              <a:extLst>
                <a:ext uri="{FF2B5EF4-FFF2-40B4-BE49-F238E27FC236}">
                  <a16:creationId xmlns:a16="http://schemas.microsoft.com/office/drawing/2014/main" id="{14B585FB-DCFC-962C-7EBA-EF761A5ED05C}"/>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b="28115"/>
            <a:stretch/>
          </p:blipFill>
          <p:spPr>
            <a:xfrm>
              <a:off x="12537116" y="60266"/>
              <a:ext cx="5040000" cy="2890769"/>
            </a:xfrm>
            <a:prstGeom prst="rect">
              <a:avLst/>
            </a:prstGeom>
          </p:spPr>
        </p:pic>
        <p:pic>
          <p:nvPicPr>
            <p:cNvPr id="22" name="Grafik 21" descr="Unterschrift Silhouette">
              <a:extLst>
                <a:ext uri="{FF2B5EF4-FFF2-40B4-BE49-F238E27FC236}">
                  <a16:creationId xmlns:a16="http://schemas.microsoft.com/office/drawing/2014/main" id="{9E0A1E20-3D72-6F3D-F2FB-07EBFAC483A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4387704" y="468761"/>
              <a:ext cx="914400" cy="914400"/>
            </a:xfrm>
            <a:prstGeom prst="rect">
              <a:avLst/>
            </a:prstGeom>
          </p:spPr>
        </p:pic>
        <p:sp>
          <p:nvSpPr>
            <p:cNvPr id="23" name="Google Shape;185;p23">
              <a:extLst>
                <a:ext uri="{FF2B5EF4-FFF2-40B4-BE49-F238E27FC236}">
                  <a16:creationId xmlns:a16="http://schemas.microsoft.com/office/drawing/2014/main" id="{77528D30-BF9C-C4BC-64B1-D2EFC6A13319}"/>
                </a:ext>
              </a:extLst>
            </p:cNvPr>
            <p:cNvSpPr txBox="1"/>
            <p:nvPr/>
          </p:nvSpPr>
          <p:spPr>
            <a:xfrm>
              <a:off x="12847674" y="1138235"/>
              <a:ext cx="4288326" cy="1551422"/>
            </a:xfrm>
            <a:prstGeom prst="rect">
              <a:avLst/>
            </a:prstGeom>
            <a:noFill/>
            <a:ln>
              <a:noFill/>
            </a:ln>
          </p:spPr>
          <p:txBody>
            <a:bodyPr spcFirstLastPara="1" wrap="square" lIns="91425" tIns="45700" rIns="91425" bIns="45700" anchor="t" anchorCtr="0">
              <a:noAutofit/>
            </a:bodyPr>
            <a:lstStyle/>
            <a:p>
              <a:pPr lvl="0" algn="ctr">
                <a:defRPr sz="2400" b="1">
                  <a:solidFill>
                    <a:schemeClr val="tx1"/>
                  </a:solidFill>
                  <a:latin typeface="Helvetica Neue" panose="020B0604020202020204" charset="0"/>
                  <a:ea typeface="Helvetica Neue"/>
                  <a:cs typeface="Helvetica Neue"/>
                  <a:sym typeface="Helvetica Neue"/>
                </a:defRPr>
              </a:pPr>
              <a:r>
                <a:rPr dirty="0" err="1"/>
                <a:t>Tarea</a:t>
              </a:r>
              <a:r>
                <a:rPr dirty="0"/>
                <a:t>:</a:t>
              </a:r>
            </a:p>
            <a:p>
              <a:pPr lvl="0" algn="ctr">
                <a:defRPr sz="2400" b="1">
                  <a:solidFill>
                    <a:schemeClr val="tx1"/>
                  </a:solidFill>
                  <a:latin typeface="Helvetica Neue" panose="020B0604020202020204" charset="0"/>
                  <a:ea typeface="Helvetica Neue"/>
                  <a:cs typeface="Helvetica Neue"/>
                  <a:sym typeface="Helvetica Neue"/>
                </a:defRPr>
              </a:pPr>
              <a:r>
                <a:rPr dirty="0"/>
                <a:t>¿</a:t>
              </a:r>
              <a:r>
                <a:rPr dirty="0" err="1"/>
                <a:t>Qué</a:t>
              </a:r>
              <a:r>
                <a:rPr dirty="0"/>
                <a:t> </a:t>
              </a:r>
              <a:r>
                <a:rPr dirty="0" err="1"/>
                <a:t>tipo</a:t>
              </a:r>
              <a:r>
                <a:rPr dirty="0"/>
                <a:t> de </a:t>
              </a:r>
              <a:r>
                <a:rPr dirty="0" err="1"/>
                <a:t>incentivos</a:t>
              </a:r>
              <a:r>
                <a:rPr dirty="0"/>
                <a:t> </a:t>
              </a:r>
              <a:r>
                <a:rPr dirty="0" err="1"/>
                <a:t>ofrece</a:t>
              </a:r>
              <a:r>
                <a:rPr dirty="0"/>
                <a:t> </a:t>
              </a:r>
              <a:r>
                <a:rPr lang="es-ES" dirty="0"/>
                <a:t>t</a:t>
              </a:r>
              <a:r>
                <a:rPr dirty="0"/>
                <a:t>u </a:t>
              </a:r>
              <a:r>
                <a:rPr dirty="0" err="1"/>
                <a:t>empresa</a:t>
              </a:r>
              <a:r>
                <a:rPr dirty="0"/>
                <a:t>?</a:t>
              </a:r>
            </a:p>
          </p:txBody>
        </p:sp>
      </p:grpSp>
      <p:sp>
        <p:nvSpPr>
          <p:cNvPr id="10" name="Freihandform: Form 9">
            <a:extLst>
              <a:ext uri="{FF2B5EF4-FFF2-40B4-BE49-F238E27FC236}">
                <a16:creationId xmlns:a16="http://schemas.microsoft.com/office/drawing/2014/main" id="{40149CC0-A1B1-2FFD-7C8F-93AF4C122382}"/>
              </a:ext>
            </a:extLst>
          </p:cNvPr>
          <p:cNvSpPr/>
          <p:nvPr/>
        </p:nvSpPr>
        <p:spPr>
          <a:xfrm>
            <a:off x="12816000" y="6800916"/>
            <a:ext cx="3780000" cy="1980000"/>
          </a:xfrm>
          <a:custGeom>
            <a:avLst/>
            <a:gdLst>
              <a:gd name="connsiteX0" fmla="*/ 0 w 3447752"/>
              <a:gd name="connsiteY0" fmla="*/ 0 h 3051582"/>
              <a:gd name="connsiteX1" fmla="*/ 3447752 w 3447752"/>
              <a:gd name="connsiteY1" fmla="*/ 0 h 3051582"/>
              <a:gd name="connsiteX2" fmla="*/ 3447752 w 3447752"/>
              <a:gd name="connsiteY2" fmla="*/ 3051582 h 3051582"/>
              <a:gd name="connsiteX3" fmla="*/ 0 w 3447752"/>
              <a:gd name="connsiteY3" fmla="*/ 3051582 h 3051582"/>
              <a:gd name="connsiteX4" fmla="*/ 0 w 3447752"/>
              <a:gd name="connsiteY4" fmla="*/ 0 h 30515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3051582">
                <a:moveTo>
                  <a:pt x="0" y="0"/>
                </a:moveTo>
                <a:lnTo>
                  <a:pt x="3447752" y="0"/>
                </a:lnTo>
                <a:lnTo>
                  <a:pt x="3447752" y="3051582"/>
                </a:lnTo>
                <a:lnTo>
                  <a:pt x="0" y="3051582"/>
                </a:lnTo>
                <a:lnTo>
                  <a:pt x="0" y="0"/>
                </a:lnTo>
                <a:close/>
              </a:path>
            </a:pathLst>
          </a:custGeom>
          <a:solidFill>
            <a:srgbClr val="4D94B7">
              <a:alpha val="15000"/>
            </a:srgbClr>
          </a:solidFill>
          <a:ln>
            <a:solidFill>
              <a:schemeClr val="bg1">
                <a:alpha val="90000"/>
              </a:schemeClr>
            </a:solidFill>
          </a:ln>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80000" tIns="46800" rIns="90000" bIns="46800" numCol="1" spcCol="1270" anchor="t" anchorCtr="0">
            <a:noAutofit/>
          </a:bodyPr>
          <a:lstStyle/>
          <a:p>
            <a:pPr marL="0" marR="0" lvl="1" indent="0" algn="l" defTabSz="977900" rtl="0" eaLnBrk="1" fontAlgn="auto" latinLnBrk="0" hangingPunct="1">
              <a:spcBef>
                <a:spcPct val="0"/>
              </a:spcBef>
              <a:spcAft>
                <a:spcPts val="600"/>
              </a:spcAft>
              <a:buClrTx/>
              <a:buSzTx/>
              <a:buFontTx/>
              <a:buNone/>
              <a:tabLst/>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lang="es-ES" sz="2000" dirty="0"/>
              <a:t>Como:</a:t>
            </a:r>
          </a:p>
          <a:p>
            <a:pPr marL="342900" lvl="1" indent="-342900" defTabSz="977900">
              <a:spcBef>
                <a:spcPct val="0"/>
              </a:spcBef>
              <a:spcAft>
                <a:spcPts val="600"/>
              </a:spcAft>
              <a:buFont typeface="Wingdings" panose="05000000000000000000" pitchFamily="2" charset="2"/>
              <a:buChar char="§"/>
              <a:defRPr sz="220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defRPr>
            </a:pPr>
            <a:r>
              <a:rPr sz="2000" dirty="0" err="1"/>
              <a:t>tiempo</a:t>
            </a:r>
            <a:r>
              <a:rPr sz="2000" dirty="0"/>
              <a:t> de </a:t>
            </a:r>
            <a:r>
              <a:rPr sz="2000" dirty="0" err="1"/>
              <a:t>trabajo</a:t>
            </a:r>
            <a:r>
              <a:rPr sz="2000" dirty="0"/>
              <a:t> </a:t>
            </a:r>
            <a:r>
              <a:rPr sz="2000" dirty="0" err="1"/>
              <a:t>gratuito</a:t>
            </a:r>
            <a:r>
              <a:rPr sz="2000" dirty="0"/>
              <a:t> (o </a:t>
            </a:r>
            <a:r>
              <a:rPr sz="2000" dirty="0" err="1"/>
              <a:t>más</a:t>
            </a:r>
            <a:r>
              <a:rPr sz="2000" dirty="0"/>
              <a:t>) </a:t>
            </a:r>
          </a:p>
          <a:p>
            <a:pPr marL="342900" lvl="1" indent="-342900" defTabSz="977900">
              <a:spcBef>
                <a:spcPct val="0"/>
              </a:spcBef>
              <a:spcAft>
                <a:spcPts val="600"/>
              </a:spcAft>
              <a:buFont typeface="Wingdings" panose="05000000000000000000" pitchFamily="2" charset="2"/>
              <a:buChar char="§"/>
              <a:defRPr sz="2200" kern="120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defRPr>
            </a:pPr>
            <a:r>
              <a:rPr sz="2000" dirty="0" err="1"/>
              <a:t>posibilidades</a:t>
            </a:r>
            <a:r>
              <a:rPr sz="2000" dirty="0"/>
              <a:t> de </a:t>
            </a:r>
            <a:r>
              <a:rPr sz="2000" dirty="0" err="1"/>
              <a:t>desarrollo</a:t>
            </a:r>
            <a:r>
              <a:rPr sz="2000" dirty="0"/>
              <a:t> y </a:t>
            </a:r>
            <a:r>
              <a:rPr sz="2000" dirty="0" err="1"/>
              <a:t>aplicación</a:t>
            </a:r>
            <a:r>
              <a:rPr sz="2000" dirty="0"/>
              <a:t> de ideas</a:t>
            </a:r>
          </a:p>
        </p:txBody>
      </p:sp>
      <p:sp>
        <p:nvSpPr>
          <p:cNvPr id="9" name="Freihandform: Form 8">
            <a:extLst>
              <a:ext uri="{FF2B5EF4-FFF2-40B4-BE49-F238E27FC236}">
                <a16:creationId xmlns:a16="http://schemas.microsoft.com/office/drawing/2014/main" id="{50EF13EC-4A04-A2A2-4287-728D6D322E1F}"/>
              </a:ext>
            </a:extLst>
          </p:cNvPr>
          <p:cNvSpPr/>
          <p:nvPr/>
        </p:nvSpPr>
        <p:spPr>
          <a:xfrm>
            <a:off x="5976000" y="6800916"/>
            <a:ext cx="2520000" cy="1980000"/>
          </a:xfrm>
          <a:custGeom>
            <a:avLst/>
            <a:gdLst>
              <a:gd name="connsiteX0" fmla="*/ 0 w 3447752"/>
              <a:gd name="connsiteY0" fmla="*/ 0 h 3051582"/>
              <a:gd name="connsiteX1" fmla="*/ 3447752 w 3447752"/>
              <a:gd name="connsiteY1" fmla="*/ 0 h 3051582"/>
              <a:gd name="connsiteX2" fmla="*/ 3447752 w 3447752"/>
              <a:gd name="connsiteY2" fmla="*/ 3051582 h 3051582"/>
              <a:gd name="connsiteX3" fmla="*/ 0 w 3447752"/>
              <a:gd name="connsiteY3" fmla="*/ 3051582 h 3051582"/>
              <a:gd name="connsiteX4" fmla="*/ 0 w 3447752"/>
              <a:gd name="connsiteY4" fmla="*/ 0 h 30515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3051582">
                <a:moveTo>
                  <a:pt x="0" y="0"/>
                </a:moveTo>
                <a:lnTo>
                  <a:pt x="3447752" y="0"/>
                </a:lnTo>
                <a:lnTo>
                  <a:pt x="3447752" y="3051582"/>
                </a:lnTo>
                <a:lnTo>
                  <a:pt x="0" y="3051582"/>
                </a:lnTo>
                <a:lnTo>
                  <a:pt x="0" y="0"/>
                </a:lnTo>
                <a:close/>
              </a:path>
            </a:pathLst>
          </a:custGeom>
          <a:solidFill>
            <a:srgbClr val="4D94B7">
              <a:alpha val="15000"/>
            </a:srgbClr>
          </a:solidFill>
          <a:ln>
            <a:solidFill>
              <a:schemeClr val="bg1">
                <a:alpha val="90000"/>
              </a:schemeClr>
            </a:solidFill>
          </a:ln>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anchor="t" anchorCtr="0">
            <a:noAutofit/>
          </a:bodyPr>
          <a:lstStyle/>
          <a:p>
            <a:pPr marL="0" marR="0" lvl="1" indent="0" algn="l" defTabSz="977900" rtl="0" eaLnBrk="1" fontAlgn="auto" latinLnBrk="0" hangingPunct="1">
              <a:spcBef>
                <a:spcPct val="0"/>
              </a:spcBef>
              <a:spcAft>
                <a:spcPts val="600"/>
              </a:spcAft>
              <a:buClrTx/>
              <a:buSzTx/>
              <a:buFontTx/>
              <a:buNone/>
              <a:tabLst/>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lang="es-ES" sz="2000" dirty="0"/>
              <a:t>Como:</a:t>
            </a:r>
          </a:p>
          <a:p>
            <a:pPr marL="342900" lvl="1" indent="-342900" algn="l" defTabSz="977900">
              <a:spcBef>
                <a:spcPct val="0"/>
              </a:spcBef>
              <a:spcAft>
                <a:spcPts val="600"/>
              </a:spcAft>
              <a:buFont typeface="Wingdings" panose="05000000000000000000" pitchFamily="2" charset="2"/>
              <a:buChar char="§"/>
              <a:tabLst>
                <a:tab pos="95250" algn="l"/>
              </a:tabLst>
              <a:defRPr sz="220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defRPr>
            </a:pPr>
            <a:r>
              <a:rPr sz="2000" dirty="0" err="1"/>
              <a:t>medidas</a:t>
            </a:r>
            <a:r>
              <a:rPr sz="2000" dirty="0"/>
              <a:t> </a:t>
            </a:r>
            <a:r>
              <a:rPr sz="2000" dirty="0" err="1"/>
              <a:t>complementarias</a:t>
            </a:r>
            <a:r>
              <a:rPr sz="2000" dirty="0"/>
              <a:t> de </a:t>
            </a:r>
            <a:r>
              <a:rPr sz="2000" dirty="0" err="1"/>
              <a:t>formación</a:t>
            </a:r>
            <a:endParaRPr sz="2000" dirty="0"/>
          </a:p>
          <a:p>
            <a:pPr marL="342900" lvl="1" indent="-342900" algn="l" defTabSz="977900">
              <a:spcBef>
                <a:spcPct val="0"/>
              </a:spcBef>
              <a:spcAft>
                <a:spcPts val="600"/>
              </a:spcAft>
              <a:buFont typeface="Wingdings" panose="05000000000000000000" pitchFamily="2" charset="2"/>
              <a:buChar char="§"/>
              <a:tabLst>
                <a:tab pos="95250" algn="l"/>
              </a:tabLst>
              <a:defRPr sz="220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defRPr>
            </a:pPr>
            <a:r>
              <a:rPr lang="es-ES" sz="2000" kern="1200" dirty="0"/>
              <a:t>visitas a ferias</a:t>
            </a:r>
            <a:endParaRPr sz="2000" kern="1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8" name="Freihandform: Form 7">
            <a:extLst>
              <a:ext uri="{FF2B5EF4-FFF2-40B4-BE49-F238E27FC236}">
                <a16:creationId xmlns:a16="http://schemas.microsoft.com/office/drawing/2014/main" id="{14E7CB6F-1903-564C-426C-31C106754985}"/>
              </a:ext>
            </a:extLst>
          </p:cNvPr>
          <p:cNvSpPr/>
          <p:nvPr/>
        </p:nvSpPr>
        <p:spPr>
          <a:xfrm>
            <a:off x="12816000" y="4820916"/>
            <a:ext cx="3780000" cy="1980000"/>
          </a:xfrm>
          <a:custGeom>
            <a:avLst/>
            <a:gdLst>
              <a:gd name="connsiteX0" fmla="*/ 0 w 3447752"/>
              <a:gd name="connsiteY0" fmla="*/ 0 h 3051582"/>
              <a:gd name="connsiteX1" fmla="*/ 3447752 w 3447752"/>
              <a:gd name="connsiteY1" fmla="*/ 0 h 3051582"/>
              <a:gd name="connsiteX2" fmla="*/ 3447752 w 3447752"/>
              <a:gd name="connsiteY2" fmla="*/ 3051582 h 3051582"/>
              <a:gd name="connsiteX3" fmla="*/ 0 w 3447752"/>
              <a:gd name="connsiteY3" fmla="*/ 3051582 h 3051582"/>
              <a:gd name="connsiteX4" fmla="*/ 0 w 3447752"/>
              <a:gd name="connsiteY4" fmla="*/ 0 h 30515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3051582">
                <a:moveTo>
                  <a:pt x="0" y="0"/>
                </a:moveTo>
                <a:lnTo>
                  <a:pt x="3447752" y="0"/>
                </a:lnTo>
                <a:lnTo>
                  <a:pt x="3447752" y="3051582"/>
                </a:lnTo>
                <a:lnTo>
                  <a:pt x="0" y="3051582"/>
                </a:lnTo>
                <a:lnTo>
                  <a:pt x="0" y="0"/>
                </a:lnTo>
                <a:close/>
              </a:path>
            </a:pathLst>
          </a:custGeom>
          <a:solidFill>
            <a:srgbClr val="4D94B7">
              <a:alpha val="15000"/>
            </a:srgbClr>
          </a:solidFill>
          <a:ln>
            <a:solidFill>
              <a:schemeClr val="bg1">
                <a:alpha val="90000"/>
              </a:schemeClr>
            </a:solidFill>
          </a:ln>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80000" tIns="46800" rIns="90000" bIns="46800" numCol="1" spcCol="1270" anchor="t" anchorCtr="0">
            <a:noAutofit/>
          </a:bodyPr>
          <a:lstStyle/>
          <a:p>
            <a:pPr marL="0" marR="0" lvl="1" indent="0" algn="l" defTabSz="977900" rtl="0" eaLnBrk="1" fontAlgn="auto" latinLnBrk="0" hangingPunct="1">
              <a:spcBef>
                <a:spcPct val="0"/>
              </a:spcBef>
              <a:spcAft>
                <a:spcPts val="600"/>
              </a:spcAft>
              <a:buClrTx/>
              <a:buSzTx/>
              <a:buFontTx/>
              <a:buNone/>
              <a:tabLst/>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lang="es-ES" sz="2000" dirty="0"/>
              <a:t>Como:</a:t>
            </a:r>
          </a:p>
          <a:p>
            <a:pPr marL="342900" marR="0" lvl="1" indent="-342900" defTabSz="977900" rtl="0" eaLnBrk="1" fontAlgn="auto" latinLnBrk="0" hangingPunct="1">
              <a:spcBef>
                <a:spcPct val="0"/>
              </a:spcBef>
              <a:spcAft>
                <a:spcPts val="600"/>
              </a:spcAft>
              <a:buClrTx/>
              <a:buSzTx/>
              <a:buFont typeface="Wingdings" panose="05000000000000000000" pitchFamily="2" charset="2"/>
              <a:buChar char="§"/>
              <a:tabLst/>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sz="2000" dirty="0" err="1"/>
              <a:t>reconocimiento</a:t>
            </a:r>
            <a:endParaRPr sz="2000" dirty="0"/>
          </a:p>
          <a:p>
            <a:pPr marL="342900" marR="0" lvl="1" indent="-342900" defTabSz="977900" rtl="0" eaLnBrk="1" fontAlgn="auto" latinLnBrk="0" hangingPunct="1">
              <a:spcBef>
                <a:spcPct val="0"/>
              </a:spcBef>
              <a:spcAft>
                <a:spcPts val="600"/>
              </a:spcAft>
              <a:buClrTx/>
              <a:buSzTx/>
              <a:buFont typeface="Wingdings" panose="05000000000000000000" pitchFamily="2" charset="2"/>
              <a:buChar char="§"/>
              <a:tabLst/>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sz="2000" dirty="0" err="1"/>
              <a:t>expansión</a:t>
            </a:r>
            <a:r>
              <a:rPr sz="2000" dirty="0"/>
              <a:t> horizontal o vertical de </a:t>
            </a:r>
            <a:r>
              <a:rPr sz="2000" dirty="0" err="1"/>
              <a:t>tareas</a:t>
            </a:r>
            <a:endParaRPr sz="2000" dirty="0"/>
          </a:p>
        </p:txBody>
      </p:sp>
      <p:sp>
        <p:nvSpPr>
          <p:cNvPr id="16" name="Freihandform: Form 15">
            <a:extLst>
              <a:ext uri="{FF2B5EF4-FFF2-40B4-BE49-F238E27FC236}">
                <a16:creationId xmlns:a16="http://schemas.microsoft.com/office/drawing/2014/main" id="{4713329C-9CF5-4330-3735-9CD1B9F18838}"/>
              </a:ext>
            </a:extLst>
          </p:cNvPr>
          <p:cNvSpPr/>
          <p:nvPr/>
        </p:nvSpPr>
        <p:spPr>
          <a:xfrm>
            <a:off x="5976000" y="4820916"/>
            <a:ext cx="2520000" cy="1980000"/>
          </a:xfrm>
          <a:custGeom>
            <a:avLst/>
            <a:gdLst>
              <a:gd name="connsiteX0" fmla="*/ 0 w 3447752"/>
              <a:gd name="connsiteY0" fmla="*/ 0 h 3051582"/>
              <a:gd name="connsiteX1" fmla="*/ 3447752 w 3447752"/>
              <a:gd name="connsiteY1" fmla="*/ 0 h 3051582"/>
              <a:gd name="connsiteX2" fmla="*/ 3447752 w 3447752"/>
              <a:gd name="connsiteY2" fmla="*/ 3051582 h 3051582"/>
              <a:gd name="connsiteX3" fmla="*/ 0 w 3447752"/>
              <a:gd name="connsiteY3" fmla="*/ 3051582 h 3051582"/>
              <a:gd name="connsiteX4" fmla="*/ 0 w 3447752"/>
              <a:gd name="connsiteY4" fmla="*/ 0 h 30515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3051582">
                <a:moveTo>
                  <a:pt x="0" y="0"/>
                </a:moveTo>
                <a:lnTo>
                  <a:pt x="3447752" y="0"/>
                </a:lnTo>
                <a:lnTo>
                  <a:pt x="3447752" y="3051582"/>
                </a:lnTo>
                <a:lnTo>
                  <a:pt x="0" y="3051582"/>
                </a:lnTo>
                <a:lnTo>
                  <a:pt x="0" y="0"/>
                </a:lnTo>
                <a:close/>
              </a:path>
            </a:pathLst>
          </a:custGeom>
          <a:solidFill>
            <a:srgbClr val="4D94B7">
              <a:alpha val="15000"/>
            </a:srgbClr>
          </a:solidFill>
          <a:ln>
            <a:solidFill>
              <a:schemeClr val="bg1">
                <a:alpha val="90000"/>
              </a:schemeClr>
            </a:solidFill>
          </a:ln>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anchor="t" anchorCtr="0">
            <a:noAutofit/>
          </a:bodyPr>
          <a:lstStyle/>
          <a:p>
            <a:pPr marL="0" marR="0" lvl="1" indent="0" algn="l" defTabSz="977900" rtl="0" eaLnBrk="1" fontAlgn="auto" latinLnBrk="0" hangingPunct="1">
              <a:spcBef>
                <a:spcPct val="0"/>
              </a:spcBef>
              <a:spcAft>
                <a:spcPts val="600"/>
              </a:spcAft>
              <a:buClrTx/>
              <a:buSzTx/>
              <a:buFontTx/>
              <a:buNone/>
              <a:tabLst/>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lang="es-ES" sz="2000" dirty="0"/>
              <a:t>Como:</a:t>
            </a:r>
            <a:endParaRPr sz="2000" dirty="0"/>
          </a:p>
          <a:p>
            <a:pPr marL="342900" marR="0" lvl="1" indent="-342900" algn="l" defTabSz="977900" rtl="0" eaLnBrk="1" fontAlgn="auto" latinLnBrk="0" hangingPunct="1">
              <a:spcBef>
                <a:spcPct val="0"/>
              </a:spcBef>
              <a:spcAft>
                <a:spcPts val="600"/>
              </a:spcAft>
              <a:buClrTx/>
              <a:buSzTx/>
              <a:buFont typeface="Wingdings" panose="05000000000000000000" pitchFamily="2" charset="2"/>
              <a:buChar char="§"/>
              <a:tabLst/>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sz="2000" dirty="0" err="1"/>
              <a:t>pagos</a:t>
            </a:r>
            <a:r>
              <a:rPr sz="2000" dirty="0"/>
              <a:t> </a:t>
            </a:r>
            <a:r>
              <a:rPr sz="2000" dirty="0" err="1"/>
              <a:t>en</a:t>
            </a:r>
            <a:r>
              <a:rPr sz="2000" dirty="0"/>
              <a:t> </a:t>
            </a:r>
            <a:r>
              <a:rPr sz="2000" dirty="0" err="1"/>
              <a:t>efectivo</a:t>
            </a:r>
            <a:endParaRPr sz="2000" dirty="0"/>
          </a:p>
          <a:p>
            <a:pPr marL="342900" marR="0" lvl="1" indent="-342900" algn="l" defTabSz="977900" rtl="0" eaLnBrk="1" fontAlgn="auto" latinLnBrk="0" hangingPunct="1">
              <a:spcBef>
                <a:spcPct val="0"/>
              </a:spcBef>
              <a:spcAft>
                <a:spcPts val="600"/>
              </a:spcAft>
              <a:buClrTx/>
              <a:buSzTx/>
              <a:buFont typeface="Wingdings" panose="05000000000000000000" pitchFamily="2" charset="2"/>
              <a:buChar char="§"/>
              <a:tabLst/>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sz="2000" dirty="0"/>
              <a:t>regalos </a:t>
            </a:r>
          </a:p>
          <a:p>
            <a:pPr marL="342900" marR="0" lvl="1" indent="-342900" algn="l" defTabSz="977900" rtl="0" eaLnBrk="1" fontAlgn="auto" latinLnBrk="0" hangingPunct="1">
              <a:spcBef>
                <a:spcPct val="0"/>
              </a:spcBef>
              <a:spcAft>
                <a:spcPts val="600"/>
              </a:spcAft>
              <a:buClrTx/>
              <a:buSzTx/>
              <a:buFont typeface="Wingdings" panose="05000000000000000000" pitchFamily="2" charset="2"/>
              <a:buChar char="§"/>
              <a:tabLst/>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sz="2000" dirty="0"/>
              <a:t>hojas </a:t>
            </a:r>
            <a:r>
              <a:rPr sz="2000" dirty="0" err="1"/>
              <a:t>especiales</a:t>
            </a:r>
            <a:endParaRPr sz="2000" dirty="0"/>
          </a:p>
        </p:txBody>
      </p:sp>
      <p:sp>
        <p:nvSpPr>
          <p:cNvPr id="17" name="Textfeld 16">
            <a:extLst>
              <a:ext uri="{FF2B5EF4-FFF2-40B4-BE49-F238E27FC236}">
                <a16:creationId xmlns:a16="http://schemas.microsoft.com/office/drawing/2014/main" id="{1AA4AB64-7554-EA1A-B0C5-70BB34E9B63A}"/>
              </a:ext>
            </a:extLst>
          </p:cNvPr>
          <p:cNvSpPr txBox="1"/>
          <p:nvPr/>
        </p:nvSpPr>
        <p:spPr>
          <a:xfrm>
            <a:off x="8496001" y="4104000"/>
            <a:ext cx="4320000" cy="461665"/>
          </a:xfrm>
          <a:prstGeom prst="rect">
            <a:avLst/>
          </a:prstGeom>
          <a:noFill/>
        </p:spPr>
        <p:txBody>
          <a:bodyPr wrap="square">
            <a:spAutoFit/>
          </a:bodyPr>
          <a:lstStyle/>
          <a:p>
            <a:pPr algn="ctr">
              <a:defRPr sz="2400" b="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sz="2400" dirty="0" err="1"/>
              <a:t>Tipos</a:t>
            </a:r>
            <a:r>
              <a:rPr sz="2400" dirty="0"/>
              <a:t> de </a:t>
            </a:r>
            <a:r>
              <a:rPr sz="2400" dirty="0" err="1"/>
              <a:t>apreciaciones</a:t>
            </a:r>
            <a:endParaRPr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7" name="Freihandform: Form 6">
            <a:extLst>
              <a:ext uri="{FF2B5EF4-FFF2-40B4-BE49-F238E27FC236}">
                <a16:creationId xmlns:a16="http://schemas.microsoft.com/office/drawing/2014/main" id="{18E21E3D-CB1D-E726-E4BB-A0D8FB04173A}"/>
              </a:ext>
            </a:extLst>
          </p:cNvPr>
          <p:cNvSpPr/>
          <p:nvPr/>
        </p:nvSpPr>
        <p:spPr>
          <a:xfrm>
            <a:off x="10656000" y="4820916"/>
            <a:ext cx="2160000" cy="1980000"/>
          </a:xfrm>
          <a:custGeom>
            <a:avLst/>
            <a:gdLst>
              <a:gd name="connsiteX0" fmla="*/ 0 w 3447752"/>
              <a:gd name="connsiteY0" fmla="*/ 0 h 1267200"/>
              <a:gd name="connsiteX1" fmla="*/ 3447752 w 3447752"/>
              <a:gd name="connsiteY1" fmla="*/ 0 h 1267200"/>
              <a:gd name="connsiteX2" fmla="*/ 3447752 w 3447752"/>
              <a:gd name="connsiteY2" fmla="*/ 1267200 h 1267200"/>
              <a:gd name="connsiteX3" fmla="*/ 0 w 3447752"/>
              <a:gd name="connsiteY3" fmla="*/ 1267200 h 1267200"/>
              <a:gd name="connsiteX4" fmla="*/ 0 w 3447752"/>
              <a:gd name="connsiteY4" fmla="*/ 0 h 126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1267200">
                <a:moveTo>
                  <a:pt x="0" y="0"/>
                </a:moveTo>
                <a:lnTo>
                  <a:pt x="3447752" y="0"/>
                </a:lnTo>
                <a:lnTo>
                  <a:pt x="3447752" y="1267200"/>
                </a:lnTo>
                <a:lnTo>
                  <a:pt x="0" y="1267200"/>
                </a:lnTo>
                <a:lnTo>
                  <a:pt x="0" y="0"/>
                </a:lnTo>
                <a:close/>
              </a:path>
            </a:pathLst>
          </a:custGeom>
          <a:solidFill>
            <a:srgbClr val="4D94B7"/>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algn="ctr" defTabSz="1111250">
              <a:lnSpc>
                <a:spcPct val="90000"/>
              </a:lnSpc>
              <a:spcBef>
                <a:spcPct val="0"/>
              </a:spcBef>
              <a:spcAft>
                <a:spcPct val="35000"/>
              </a:spcAft>
              <a:defRPr sz="2400">
                <a:latin typeface="Helvetica Neue" panose="020B0604020202020204" charset="0"/>
                <a:ea typeface="Microsoft Sans Serif" panose="020B0604020202020204" pitchFamily="34" charset="0"/>
                <a:cs typeface="Microsoft Sans Serif" panose="020B0604020202020204" pitchFamily="34" charset="0"/>
              </a:defRPr>
            </a:pPr>
            <a:r>
              <a:rPr sz="2000"/>
              <a:t>Situación social</a:t>
            </a:r>
          </a:p>
        </p:txBody>
      </p:sp>
      <p:sp>
        <p:nvSpPr>
          <p:cNvPr id="13" name="Freihandform: Form 12">
            <a:extLst>
              <a:ext uri="{FF2B5EF4-FFF2-40B4-BE49-F238E27FC236}">
                <a16:creationId xmlns:a16="http://schemas.microsoft.com/office/drawing/2014/main" id="{653A9182-ED6C-439F-4FBD-A984C2C3749E}"/>
              </a:ext>
            </a:extLst>
          </p:cNvPr>
          <p:cNvSpPr/>
          <p:nvPr/>
        </p:nvSpPr>
        <p:spPr>
          <a:xfrm>
            <a:off x="10656000" y="6800916"/>
            <a:ext cx="2160000" cy="1980000"/>
          </a:xfrm>
          <a:custGeom>
            <a:avLst/>
            <a:gdLst>
              <a:gd name="connsiteX0" fmla="*/ 0 w 3447752"/>
              <a:gd name="connsiteY0" fmla="*/ 0 h 1267200"/>
              <a:gd name="connsiteX1" fmla="*/ 3447752 w 3447752"/>
              <a:gd name="connsiteY1" fmla="*/ 0 h 1267200"/>
              <a:gd name="connsiteX2" fmla="*/ 3447752 w 3447752"/>
              <a:gd name="connsiteY2" fmla="*/ 1267200 h 1267200"/>
              <a:gd name="connsiteX3" fmla="*/ 0 w 3447752"/>
              <a:gd name="connsiteY3" fmla="*/ 1267200 h 1267200"/>
              <a:gd name="connsiteX4" fmla="*/ 0 w 3447752"/>
              <a:gd name="connsiteY4" fmla="*/ 0 h 126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1267200">
                <a:moveTo>
                  <a:pt x="0" y="0"/>
                </a:moveTo>
                <a:lnTo>
                  <a:pt x="3447752" y="0"/>
                </a:lnTo>
                <a:lnTo>
                  <a:pt x="3447752" y="1267200"/>
                </a:lnTo>
                <a:lnTo>
                  <a:pt x="0" y="1267200"/>
                </a:lnTo>
                <a:lnTo>
                  <a:pt x="0" y="0"/>
                </a:lnTo>
                <a:close/>
              </a:path>
            </a:pathLst>
          </a:custGeom>
          <a:solidFill>
            <a:srgbClr val="4D94B7"/>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algn="ctr" defTabSz="1111250">
              <a:lnSpc>
                <a:spcPct val="90000"/>
              </a:lnSpc>
              <a:spcBef>
                <a:spcPct val="0"/>
              </a:spcBef>
              <a:spcAft>
                <a:spcPct val="35000"/>
              </a:spcAft>
              <a:defRPr sz="2400">
                <a:latin typeface="Helvetica Neue" panose="020B0604020202020204" charset="0"/>
                <a:ea typeface="Microsoft Sans Serif" panose="020B0604020202020204" pitchFamily="34" charset="0"/>
                <a:cs typeface="Microsoft Sans Serif" panose="020B0604020202020204" pitchFamily="34" charset="0"/>
              </a:defRPr>
            </a:pPr>
            <a:r>
              <a:rPr sz="2000" dirty="0" err="1"/>
              <a:t>Relacionados</a:t>
            </a:r>
            <a:r>
              <a:rPr sz="2000" dirty="0"/>
              <a:t> con la </a:t>
            </a:r>
            <a:r>
              <a:rPr sz="2000" dirty="0" err="1"/>
              <a:t>flexibilidad</a:t>
            </a:r>
            <a:endParaRPr sz="2000" dirty="0"/>
          </a:p>
        </p:txBody>
      </p:sp>
      <p:sp>
        <p:nvSpPr>
          <p:cNvPr id="15" name="Freihandform: Form 14">
            <a:extLst>
              <a:ext uri="{FF2B5EF4-FFF2-40B4-BE49-F238E27FC236}">
                <a16:creationId xmlns:a16="http://schemas.microsoft.com/office/drawing/2014/main" id="{2B20C2C3-1776-473B-C94A-BA708465AAFA}"/>
              </a:ext>
            </a:extLst>
          </p:cNvPr>
          <p:cNvSpPr/>
          <p:nvPr/>
        </p:nvSpPr>
        <p:spPr>
          <a:xfrm>
            <a:off x="8496000" y="4820916"/>
            <a:ext cx="2160000" cy="1980000"/>
          </a:xfrm>
          <a:custGeom>
            <a:avLst/>
            <a:gdLst>
              <a:gd name="connsiteX0" fmla="*/ 0 w 3447752"/>
              <a:gd name="connsiteY0" fmla="*/ 0 h 1267200"/>
              <a:gd name="connsiteX1" fmla="*/ 3447752 w 3447752"/>
              <a:gd name="connsiteY1" fmla="*/ 0 h 1267200"/>
              <a:gd name="connsiteX2" fmla="*/ 3447752 w 3447752"/>
              <a:gd name="connsiteY2" fmla="*/ 1267200 h 1267200"/>
              <a:gd name="connsiteX3" fmla="*/ 0 w 3447752"/>
              <a:gd name="connsiteY3" fmla="*/ 1267200 h 1267200"/>
              <a:gd name="connsiteX4" fmla="*/ 0 w 3447752"/>
              <a:gd name="connsiteY4" fmla="*/ 0 h 126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1267200">
                <a:moveTo>
                  <a:pt x="0" y="0"/>
                </a:moveTo>
                <a:lnTo>
                  <a:pt x="3447752" y="0"/>
                </a:lnTo>
                <a:lnTo>
                  <a:pt x="3447752" y="1267200"/>
                </a:lnTo>
                <a:lnTo>
                  <a:pt x="0" y="1267200"/>
                </a:lnTo>
                <a:lnTo>
                  <a:pt x="0" y="0"/>
                </a:lnTo>
                <a:close/>
              </a:path>
            </a:pathLst>
          </a:custGeom>
          <a:solidFill>
            <a:srgbClr val="4D94B7"/>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marL="0" lvl="0" indent="0" algn="ctr" defTabSz="1111250">
              <a:lnSpc>
                <a:spcPct val="90000"/>
              </a:lnSpc>
              <a:spcBef>
                <a:spcPct val="0"/>
              </a:spcBef>
              <a:spcAft>
                <a:spcPct val="35000"/>
              </a:spcAft>
              <a:buNone/>
              <a:defRPr sz="2400" kern="1200">
                <a:latin typeface="Helvetica Neue" panose="020B0604020202020204" charset="0"/>
                <a:ea typeface="Microsoft Sans Serif" panose="020B0604020202020204" pitchFamily="34" charset="0"/>
                <a:cs typeface="Microsoft Sans Serif" panose="020B0604020202020204" pitchFamily="34" charset="0"/>
              </a:defRPr>
            </a:pPr>
            <a:r>
              <a:rPr sz="2000"/>
              <a:t>De dinero </a:t>
            </a:r>
          </a:p>
        </p:txBody>
      </p:sp>
      <p:sp>
        <p:nvSpPr>
          <p:cNvPr id="12" name="Freihandform: Form 11">
            <a:extLst>
              <a:ext uri="{FF2B5EF4-FFF2-40B4-BE49-F238E27FC236}">
                <a16:creationId xmlns:a16="http://schemas.microsoft.com/office/drawing/2014/main" id="{9CBE9D2F-EB6B-4508-B42B-3E6379618898}"/>
              </a:ext>
            </a:extLst>
          </p:cNvPr>
          <p:cNvSpPr/>
          <p:nvPr/>
        </p:nvSpPr>
        <p:spPr>
          <a:xfrm>
            <a:off x="8496000" y="6800916"/>
            <a:ext cx="2160000" cy="1980000"/>
          </a:xfrm>
          <a:custGeom>
            <a:avLst/>
            <a:gdLst>
              <a:gd name="connsiteX0" fmla="*/ 0 w 3447752"/>
              <a:gd name="connsiteY0" fmla="*/ 0 h 1267200"/>
              <a:gd name="connsiteX1" fmla="*/ 3447752 w 3447752"/>
              <a:gd name="connsiteY1" fmla="*/ 0 h 1267200"/>
              <a:gd name="connsiteX2" fmla="*/ 3447752 w 3447752"/>
              <a:gd name="connsiteY2" fmla="*/ 1267200 h 1267200"/>
              <a:gd name="connsiteX3" fmla="*/ 0 w 3447752"/>
              <a:gd name="connsiteY3" fmla="*/ 1267200 h 1267200"/>
              <a:gd name="connsiteX4" fmla="*/ 0 w 3447752"/>
              <a:gd name="connsiteY4" fmla="*/ 0 h 126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1267200">
                <a:moveTo>
                  <a:pt x="0" y="0"/>
                </a:moveTo>
                <a:lnTo>
                  <a:pt x="3447752" y="0"/>
                </a:lnTo>
                <a:lnTo>
                  <a:pt x="3447752" y="1267200"/>
                </a:lnTo>
                <a:lnTo>
                  <a:pt x="0" y="1267200"/>
                </a:lnTo>
                <a:lnTo>
                  <a:pt x="0" y="0"/>
                </a:lnTo>
                <a:close/>
              </a:path>
            </a:pathLst>
          </a:custGeom>
          <a:solidFill>
            <a:srgbClr val="4D94B7"/>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lvl="0" indent="0" algn="ctr" defTabSz="1111250">
              <a:lnSpc>
                <a:spcPct val="90000"/>
              </a:lnSpc>
              <a:spcBef>
                <a:spcPct val="0"/>
              </a:spcBef>
              <a:spcAft>
                <a:spcPct val="35000"/>
              </a:spcAft>
              <a:buNone/>
              <a:defRPr sz="2400">
                <a:latin typeface="Helvetica Neue" panose="020B0604020202020204" charset="0"/>
                <a:ea typeface="Microsoft Sans Serif" panose="020B0604020202020204" pitchFamily="34" charset="0"/>
                <a:cs typeface="Microsoft Sans Serif" panose="020B0604020202020204" pitchFamily="34" charset="0"/>
              </a:defRPr>
            </a:pPr>
            <a:r>
              <a:rPr sz="2000" dirty="0"/>
              <a:t>Desarrollo personal</a:t>
            </a:r>
          </a:p>
        </p:txBody>
      </p:sp>
      <p:sp>
        <p:nvSpPr>
          <p:cNvPr id="4" name="CuadroTexto 1">
            <a:extLst>
              <a:ext uri="{FF2B5EF4-FFF2-40B4-BE49-F238E27FC236}">
                <a16:creationId xmlns:a16="http://schemas.microsoft.com/office/drawing/2014/main" id="{4A5099C3-2297-0C19-85D3-A28A6CFA6D54}"/>
              </a:ext>
            </a:extLst>
          </p:cNvPr>
          <p:cNvSpPr txBox="1"/>
          <p:nvPr/>
        </p:nvSpPr>
        <p:spPr>
          <a:xfrm>
            <a:off x="1295401" y="1548000"/>
            <a:ext cx="12877799" cy="830997"/>
          </a:xfrm>
          <a:prstGeom prst="rect">
            <a:avLst/>
          </a:prstGeom>
          <a:noFill/>
        </p:spPr>
        <p:txBody>
          <a:bodyPr wrap="square">
            <a:spAutoFit/>
          </a:bodyPr>
          <a:lstStyle/>
          <a:p>
            <a:pPr>
              <a:tabLst>
                <a:tab pos="534988" algn="l"/>
              </a:tabLst>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rPr dirty="0"/>
              <a:t>2. </a:t>
            </a:r>
            <a:r>
              <a:rPr dirty="0" err="1"/>
              <a:t>Mejorar</a:t>
            </a:r>
            <a:r>
              <a:rPr dirty="0"/>
              <a:t> la </a:t>
            </a:r>
            <a:r>
              <a:rPr dirty="0" err="1"/>
              <a:t>gestión</a:t>
            </a:r>
            <a:r>
              <a:rPr dirty="0"/>
              <a:t> del </a:t>
            </a:r>
            <a:r>
              <a:rPr dirty="0" err="1"/>
              <a:t>equipo</a:t>
            </a:r>
            <a:endParaRPr dirty="0"/>
          </a:p>
        </p:txBody>
      </p:sp>
    </p:spTree>
    <p:extLst>
      <p:ext uri="{BB962C8B-B14F-4D97-AF65-F5344CB8AC3E}">
        <p14:creationId xmlns:p14="http://schemas.microsoft.com/office/powerpoint/2010/main" val="329102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2039600"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2.4 Diferentes generaciones — diferentes expectativas</a:t>
            </a:r>
          </a:p>
        </p:txBody>
      </p:sp>
      <p:sp>
        <p:nvSpPr>
          <p:cNvPr id="4" name="CuadroTexto 1">
            <a:extLst>
              <a:ext uri="{FF2B5EF4-FFF2-40B4-BE49-F238E27FC236}">
                <a16:creationId xmlns:a16="http://schemas.microsoft.com/office/drawing/2014/main" id="{6710027D-35A9-31D2-02D0-9E2AAABEE463}"/>
              </a:ext>
            </a:extLst>
          </p:cNvPr>
          <p:cNvSpPr txBox="1"/>
          <p:nvPr/>
        </p:nvSpPr>
        <p:spPr>
          <a:xfrm>
            <a:off x="1296000" y="8928000"/>
            <a:ext cx="1676400" cy="276999"/>
          </a:xfrm>
          <a:prstGeom prst="rect">
            <a:avLst/>
          </a:prstGeom>
          <a:noFill/>
        </p:spPr>
        <p:txBody>
          <a:bodyPr wrap="square">
            <a:sp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t>Fuente n.º: 4, 17</a:t>
            </a:r>
          </a:p>
        </p:txBody>
      </p:sp>
      <p:sp>
        <p:nvSpPr>
          <p:cNvPr id="5" name="Google Shape;585;p22">
            <a:extLst>
              <a:ext uri="{FF2B5EF4-FFF2-40B4-BE49-F238E27FC236}">
                <a16:creationId xmlns:a16="http://schemas.microsoft.com/office/drawing/2014/main" id="{71A13318-A936-FAAA-1A0B-ABD0DDC1C835}"/>
              </a:ext>
            </a:extLst>
          </p:cNvPr>
          <p:cNvSpPr/>
          <p:nvPr/>
        </p:nvSpPr>
        <p:spPr>
          <a:xfrm>
            <a:off x="1296000" y="3384000"/>
            <a:ext cx="4284000" cy="1620000"/>
          </a:xfrm>
          <a:prstGeom prst="hexagon">
            <a:avLst>
              <a:gd name="adj" fmla="val 25000"/>
              <a:gd name="vf" fmla="val 115470"/>
            </a:avLst>
          </a:prstGeom>
          <a:solidFill>
            <a:srgbClr val="AED633"/>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algn="ctr" rtl="0">
              <a:spcBef>
                <a:spcPts val="0"/>
              </a:spcBef>
              <a:spcAft>
                <a:spcPts val="0"/>
              </a:spcAft>
              <a:buNone/>
              <a:defRPr sz="2400" b="1">
                <a:solidFill>
                  <a:schemeClr val="dk1"/>
                </a:solidFill>
                <a:latin typeface="Helvetica Neue" panose="020B0604020202020204" charset="0"/>
                <a:ea typeface="Verdana "/>
                <a:cs typeface="Verdana "/>
                <a:sym typeface="Verdana "/>
              </a:defRPr>
            </a:pPr>
            <a:r>
              <a:t>Baby boomers</a:t>
            </a:r>
            <a:endParaRPr sz="2400" b="0">
              <a:solidFill>
                <a:schemeClr val="dk1"/>
              </a:solidFill>
              <a:latin typeface="Helvetica Neue" panose="020B0604020202020204" charset="0"/>
              <a:ea typeface="Calibri"/>
              <a:cs typeface="Calibri"/>
              <a:sym typeface="Calibri"/>
            </a:endParaRPr>
          </a:p>
          <a:p>
            <a:pPr marL="0" marR="0" lvl="0" indent="0" algn="ctr" rtl="0">
              <a:spcBef>
                <a:spcPts val="0"/>
              </a:spcBef>
              <a:spcAft>
                <a:spcPts val="0"/>
              </a:spcAft>
              <a:buNone/>
              <a:defRPr sz="2400" b="1">
                <a:solidFill>
                  <a:schemeClr val="dk1"/>
                </a:solidFill>
                <a:latin typeface="Helvetica Neue" panose="020B0604020202020204" charset="0"/>
                <a:ea typeface="Verdana "/>
                <a:cs typeface="Verdana "/>
                <a:sym typeface="Verdana "/>
              </a:defRPr>
            </a:pPr>
            <a:br>
              <a:rPr lang="en-US" sz="2400" b="0" dirty="0">
                <a:solidFill>
                  <a:schemeClr val="dk1"/>
                </a:solidFill>
                <a:latin typeface="Helvetica Neue" panose="020B0604020202020204" charset="0"/>
                <a:ea typeface="Calibri"/>
                <a:cs typeface="Calibri"/>
                <a:sym typeface="Calibri"/>
              </a:rPr>
            </a:br>
            <a:r>
              <a:t>1956-1965</a:t>
            </a:r>
            <a:endParaRPr sz="2400" b="0">
              <a:solidFill>
                <a:schemeClr val="dk1"/>
              </a:solidFill>
              <a:latin typeface="Helvetica Neue" panose="020B0604020202020204" charset="0"/>
              <a:ea typeface="Calibri"/>
              <a:cs typeface="Calibri"/>
              <a:sym typeface="Calibri"/>
            </a:endParaRPr>
          </a:p>
        </p:txBody>
      </p:sp>
      <p:grpSp>
        <p:nvGrpSpPr>
          <p:cNvPr id="2" name="Gruppieren 1">
            <a:extLst>
              <a:ext uri="{FF2B5EF4-FFF2-40B4-BE49-F238E27FC236}">
                <a16:creationId xmlns:a16="http://schemas.microsoft.com/office/drawing/2014/main" id="{24266244-21FB-D96E-1D2F-DFCA62954F82}"/>
              </a:ext>
            </a:extLst>
          </p:cNvPr>
          <p:cNvGrpSpPr/>
          <p:nvPr/>
        </p:nvGrpSpPr>
        <p:grpSpPr>
          <a:xfrm>
            <a:off x="1296000" y="5004000"/>
            <a:ext cx="4284000" cy="3928000"/>
            <a:chOff x="1296000" y="5616000"/>
            <a:chExt cx="4284000" cy="3535200"/>
          </a:xfrm>
        </p:grpSpPr>
        <p:sp>
          <p:nvSpPr>
            <p:cNvPr id="6" name="Google Shape;586;p22">
              <a:extLst>
                <a:ext uri="{FF2B5EF4-FFF2-40B4-BE49-F238E27FC236}">
                  <a16:creationId xmlns:a16="http://schemas.microsoft.com/office/drawing/2014/main" id="{9F3B0D6D-308D-AFBE-AB23-2915836650FD}"/>
                </a:ext>
              </a:extLst>
            </p:cNvPr>
            <p:cNvSpPr txBox="1"/>
            <p:nvPr/>
          </p:nvSpPr>
          <p:spPr>
            <a:xfrm>
              <a:off x="1296000" y="5976000"/>
              <a:ext cx="4284000" cy="3175200"/>
            </a:xfrm>
            <a:prstGeom prst="rect">
              <a:avLst/>
            </a:prstGeom>
            <a:noFill/>
            <a:ln w="57150" cap="flat" cmpd="sng">
              <a:solidFill>
                <a:srgbClr val="AED633"/>
              </a:solidFill>
              <a:prstDash val="solid"/>
              <a:round/>
              <a:headEnd type="none" w="sm" len="sm"/>
              <a:tailEnd type="none" w="sm" len="sm"/>
            </a:ln>
          </p:spPr>
          <p:txBody>
            <a:bodyPr spcFirstLastPara="1" wrap="square" lIns="91425" tIns="45700" rIns="91425" bIns="45700" anchor="ctr" anchorCtr="0">
              <a:noAutofit/>
            </a:bodyPr>
            <a:lstStyle/>
            <a:p>
              <a:pPr marL="352425" marR="0" lvl="0" indent="-352425" algn="l" rtl="0">
                <a:spcBef>
                  <a:spcPts val="0"/>
                </a:spcBef>
                <a:spcAft>
                  <a:spcPts val="1200"/>
                </a:spcAft>
                <a:buClr>
                  <a:schemeClr val="dk1"/>
                </a:buClr>
                <a:buSzPts val="1800"/>
                <a:buFont typeface="Wingdings" panose="05000000000000000000" pitchFamily="2" charset="2"/>
                <a:buChar char="§"/>
                <a:defRPr sz="2200">
                  <a:solidFill>
                    <a:schemeClr val="dk1"/>
                  </a:solidFill>
                  <a:latin typeface="Helvetica Neue" panose="020B0604020202020204" charset="0"/>
                  <a:ea typeface="Verdana"/>
                  <a:cs typeface="Verdana"/>
                  <a:sym typeface="Verdana"/>
                </a:defRPr>
              </a:pPr>
              <a:r>
                <a:rPr dirty="0" err="1"/>
                <a:t>Orientado</a:t>
              </a:r>
              <a:r>
                <a:rPr dirty="0"/>
                <a:t> al </a:t>
              </a:r>
              <a:r>
                <a:rPr dirty="0" err="1"/>
                <a:t>rendimiento</a:t>
              </a:r>
              <a:endParaRPr sz="2200" dirty="0">
                <a:latin typeface="Helvetica Neue" panose="020B0604020202020204" charset="0"/>
              </a:endParaRPr>
            </a:p>
            <a:p>
              <a:pPr marL="352425" marR="0" lvl="0" indent="-352425" algn="l" rtl="0">
                <a:spcBef>
                  <a:spcPts val="0"/>
                </a:spcBef>
                <a:spcAft>
                  <a:spcPts val="1200"/>
                </a:spcAft>
                <a:buClr>
                  <a:schemeClr val="dk1"/>
                </a:buClr>
                <a:buSzPts val="1800"/>
                <a:buFont typeface="Wingdings" panose="05000000000000000000" pitchFamily="2" charset="2"/>
                <a:buChar char="§"/>
                <a:tabLst>
                  <a:tab pos="182563" algn="l"/>
                </a:tabLst>
                <a:defRPr sz="2200">
                  <a:solidFill>
                    <a:schemeClr val="dk1"/>
                  </a:solidFill>
                  <a:latin typeface="Helvetica Neue" panose="020B0604020202020204" charset="0"/>
                  <a:ea typeface="Verdana"/>
                  <a:cs typeface="Verdana"/>
                  <a:sym typeface="Verdana"/>
                </a:defRPr>
              </a:pPr>
              <a:r>
                <a:rPr dirty="0" err="1"/>
                <a:t>Liderazgo</a:t>
              </a:r>
              <a:r>
                <a:rPr dirty="0"/>
                <a:t> </a:t>
              </a:r>
              <a:r>
                <a:rPr dirty="0" err="1"/>
                <a:t>en</a:t>
              </a:r>
              <a:r>
                <a:rPr dirty="0"/>
                <a:t> </a:t>
              </a:r>
              <a:r>
                <a:rPr dirty="0" err="1"/>
                <a:t>el</a:t>
              </a:r>
              <a:r>
                <a:rPr dirty="0"/>
                <a:t> </a:t>
              </a:r>
              <a:r>
                <a:rPr dirty="0" err="1"/>
                <a:t>sentido</a:t>
              </a:r>
              <a:r>
                <a:rPr dirty="0"/>
                <a:t> de </a:t>
              </a:r>
              <a:r>
                <a:rPr dirty="0" err="1"/>
                <a:t>participación</a:t>
              </a:r>
              <a:endParaRPr sz="2200" dirty="0">
                <a:latin typeface="Helvetica Neue" panose="020B0604020202020204" charset="0"/>
              </a:endParaRPr>
            </a:p>
            <a:p>
              <a:pPr marL="352425" marR="0" lvl="0" indent="-352425" algn="l" rtl="0">
                <a:spcBef>
                  <a:spcPts val="0"/>
                </a:spcBef>
                <a:spcAft>
                  <a:spcPts val="1200"/>
                </a:spcAft>
                <a:buClr>
                  <a:schemeClr val="dk1"/>
                </a:buClr>
                <a:buSzPts val="1800"/>
                <a:buFont typeface="Wingdings" panose="05000000000000000000" pitchFamily="2" charset="2"/>
                <a:buChar char="§"/>
                <a:tabLst>
                  <a:tab pos="182563" algn="l"/>
                </a:tabLst>
                <a:defRPr sz="2200">
                  <a:solidFill>
                    <a:schemeClr val="dk1"/>
                  </a:solidFill>
                  <a:latin typeface="Helvetica Neue" panose="020B0604020202020204" charset="0"/>
                  <a:ea typeface="Verdana"/>
                  <a:sym typeface="Verdana"/>
                </a:defRPr>
              </a:pPr>
              <a:r>
                <a:rPr dirty="0" err="1"/>
                <a:t>Decisión</a:t>
              </a:r>
              <a:r>
                <a:rPr dirty="0"/>
                <a:t> para la </a:t>
              </a:r>
              <a:r>
                <a:rPr dirty="0" err="1"/>
                <a:t>familia</a:t>
              </a:r>
              <a:r>
                <a:rPr dirty="0"/>
                <a:t> </a:t>
              </a:r>
              <a:r>
                <a:rPr i="1" dirty="0"/>
                <a:t>o </a:t>
              </a:r>
              <a:r>
                <a:rPr dirty="0"/>
                <a:t>la </a:t>
              </a:r>
              <a:r>
                <a:rPr dirty="0" err="1"/>
                <a:t>carrera</a:t>
              </a:r>
              <a:endParaRPr sz="2200" dirty="0">
                <a:solidFill>
                  <a:schemeClr val="dk1"/>
                </a:solidFill>
                <a:latin typeface="Helvetica Neue" panose="020B0604020202020204" charset="0"/>
                <a:ea typeface="Verdana"/>
              </a:endParaRPr>
            </a:p>
            <a:p>
              <a:pPr marL="352425" marR="0" lvl="0" indent="-352425" algn="l" rtl="0">
                <a:spcBef>
                  <a:spcPts val="0"/>
                </a:spcBef>
                <a:spcAft>
                  <a:spcPts val="1200"/>
                </a:spcAft>
                <a:buClr>
                  <a:schemeClr val="dk1"/>
                </a:buClr>
                <a:buSzPts val="1800"/>
                <a:buFont typeface="Wingdings" panose="05000000000000000000" pitchFamily="2" charset="2"/>
                <a:buChar char="§"/>
                <a:defRPr sz="2200">
                  <a:solidFill>
                    <a:schemeClr val="dk1"/>
                  </a:solidFill>
                  <a:latin typeface="Helvetica Neue" panose="020B0604020202020204" charset="0"/>
                  <a:ea typeface="Verdana"/>
                  <a:cs typeface="Verdana"/>
                  <a:sym typeface="Verdana"/>
                </a:defRPr>
              </a:pPr>
              <a:r>
                <a:rPr dirty="0" err="1"/>
                <a:t>Necesidad</a:t>
              </a:r>
              <a:r>
                <a:rPr dirty="0"/>
                <a:t> de </a:t>
              </a:r>
              <a:r>
                <a:rPr dirty="0" err="1"/>
                <a:t>seguridad</a:t>
              </a:r>
              <a:endParaRPr sz="2200" dirty="0">
                <a:latin typeface="Helvetica Neue" panose="020B0604020202020204" charset="0"/>
              </a:endParaRPr>
            </a:p>
            <a:p>
              <a:pPr marL="352425" marR="0" lvl="0" indent="-352425" algn="l" rtl="0">
                <a:spcBef>
                  <a:spcPts val="0"/>
                </a:spcBef>
                <a:spcAft>
                  <a:spcPts val="1200"/>
                </a:spcAft>
                <a:buClr>
                  <a:schemeClr val="dk1"/>
                </a:buClr>
                <a:buSzPts val="1800"/>
                <a:buFont typeface="Wingdings" panose="05000000000000000000" pitchFamily="2" charset="2"/>
                <a:buChar char="§"/>
                <a:defRPr sz="2200">
                  <a:solidFill>
                    <a:schemeClr val="dk1"/>
                  </a:solidFill>
                  <a:latin typeface="Helvetica Neue" panose="020B0604020202020204" charset="0"/>
                  <a:ea typeface="Verdana"/>
                  <a:cs typeface="Verdana"/>
                  <a:sym typeface="Verdana"/>
                </a:defRPr>
              </a:pPr>
              <a:r>
                <a:rPr dirty="0" err="1"/>
                <a:t>Solidaridad</a:t>
              </a:r>
              <a:r>
                <a:rPr dirty="0"/>
                <a:t> </a:t>
              </a:r>
              <a:r>
                <a:rPr dirty="0" err="1"/>
                <a:t>en</a:t>
              </a:r>
              <a:r>
                <a:rPr dirty="0"/>
                <a:t> </a:t>
              </a:r>
              <a:r>
                <a:rPr dirty="0" err="1"/>
                <a:t>el</a:t>
              </a:r>
              <a:r>
                <a:rPr dirty="0"/>
                <a:t> </a:t>
              </a:r>
              <a:r>
                <a:rPr dirty="0" err="1"/>
                <a:t>equipo</a:t>
              </a:r>
              <a:r>
                <a:rPr dirty="0"/>
                <a:t> </a:t>
              </a:r>
              <a:endParaRPr sz="2200" b="0" i="0" u="none" strike="noStrike" dirty="0">
                <a:solidFill>
                  <a:srgbClr val="595A5C"/>
                </a:solidFill>
                <a:latin typeface="Helvetica Neue" panose="020B0604020202020204" charset="0"/>
                <a:ea typeface="Arial"/>
                <a:cs typeface="Arial"/>
                <a:sym typeface="Arial"/>
              </a:endParaRPr>
            </a:p>
          </p:txBody>
        </p:sp>
        <p:cxnSp>
          <p:nvCxnSpPr>
            <p:cNvPr id="7" name="Google Shape;587;p22">
              <a:extLst>
                <a:ext uri="{FF2B5EF4-FFF2-40B4-BE49-F238E27FC236}">
                  <a16:creationId xmlns:a16="http://schemas.microsoft.com/office/drawing/2014/main" id="{F7949327-4EE8-45EF-8CE1-B3CF2FF490CD}"/>
                </a:ext>
              </a:extLst>
            </p:cNvPr>
            <p:cNvCxnSpPr/>
            <p:nvPr/>
          </p:nvCxnSpPr>
          <p:spPr>
            <a:xfrm>
              <a:off x="3438000" y="5616000"/>
              <a:ext cx="297" cy="360000"/>
            </a:xfrm>
            <a:prstGeom prst="straightConnector1">
              <a:avLst/>
            </a:prstGeom>
            <a:noFill/>
            <a:ln w="57150" cap="flat" cmpd="sng">
              <a:solidFill>
                <a:srgbClr val="AED633"/>
              </a:solidFill>
              <a:prstDash val="solid"/>
              <a:round/>
              <a:headEnd type="none" w="sm" len="sm"/>
              <a:tailEnd type="none" w="sm" len="sm"/>
            </a:ln>
          </p:spPr>
        </p:cxnSp>
      </p:grpSp>
      <p:sp>
        <p:nvSpPr>
          <p:cNvPr id="8" name="Google Shape;588;p22">
            <a:extLst>
              <a:ext uri="{FF2B5EF4-FFF2-40B4-BE49-F238E27FC236}">
                <a16:creationId xmlns:a16="http://schemas.microsoft.com/office/drawing/2014/main" id="{763E3BCB-86D6-A2F0-750A-EDEC59FC43DB}"/>
              </a:ext>
            </a:extLst>
          </p:cNvPr>
          <p:cNvSpPr/>
          <p:nvPr/>
        </p:nvSpPr>
        <p:spPr>
          <a:xfrm>
            <a:off x="5688000" y="3384000"/>
            <a:ext cx="3492000" cy="1620000"/>
          </a:xfrm>
          <a:prstGeom prst="hexagon">
            <a:avLst>
              <a:gd name="adj" fmla="val 25000"/>
              <a:gd name="vf" fmla="val 115470"/>
            </a:avLst>
          </a:prstGeom>
          <a:solidFill>
            <a:srgbClr val="CDE583"/>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algn="ctr" rtl="0">
              <a:spcBef>
                <a:spcPts val="0"/>
              </a:spcBef>
              <a:spcAft>
                <a:spcPts val="0"/>
              </a:spcAft>
              <a:buNone/>
              <a:defRPr sz="2400" b="1">
                <a:solidFill>
                  <a:schemeClr val="dk1"/>
                </a:solidFill>
                <a:latin typeface="Helvetica Neue" panose="020B0604020202020204" charset="0"/>
                <a:ea typeface="Verdana "/>
                <a:cs typeface="Verdana "/>
                <a:sym typeface="Verdana "/>
              </a:defRPr>
            </a:pPr>
            <a:r>
              <a:t>Generación X</a:t>
            </a:r>
            <a:endParaRPr sz="2400" b="0">
              <a:solidFill>
                <a:schemeClr val="dk1"/>
              </a:solidFill>
              <a:latin typeface="Helvetica Neue" panose="020B0604020202020204" charset="0"/>
              <a:ea typeface="Calibri"/>
              <a:cs typeface="Calibri"/>
              <a:sym typeface="Calibri"/>
            </a:endParaRPr>
          </a:p>
          <a:p>
            <a:pPr marL="0" marR="0" lvl="0" indent="0" algn="ctr" rtl="0">
              <a:spcBef>
                <a:spcPts val="0"/>
              </a:spcBef>
              <a:spcAft>
                <a:spcPts val="0"/>
              </a:spcAft>
              <a:buNone/>
              <a:defRPr sz="2400" b="1">
                <a:solidFill>
                  <a:schemeClr val="dk1"/>
                </a:solidFill>
                <a:latin typeface="Helvetica Neue" panose="020B0604020202020204" charset="0"/>
                <a:ea typeface="Verdana "/>
                <a:cs typeface="Verdana "/>
                <a:sym typeface="Verdana "/>
              </a:defRPr>
            </a:pPr>
            <a:br>
              <a:rPr lang="en-US" sz="2400" b="0" dirty="0">
                <a:solidFill>
                  <a:schemeClr val="dk1"/>
                </a:solidFill>
                <a:latin typeface="Helvetica Neue" panose="020B0604020202020204" charset="0"/>
                <a:ea typeface="Calibri"/>
                <a:cs typeface="Calibri"/>
                <a:sym typeface="Calibri"/>
              </a:rPr>
            </a:br>
            <a:r>
              <a:t>1966-1980</a:t>
            </a:r>
            <a:endParaRPr sz="2400" b="0">
              <a:solidFill>
                <a:schemeClr val="dk1"/>
              </a:solidFill>
              <a:latin typeface="Helvetica Neue" panose="020B0604020202020204" charset="0"/>
              <a:ea typeface="Calibri"/>
              <a:cs typeface="Calibri"/>
              <a:sym typeface="Calibri"/>
            </a:endParaRPr>
          </a:p>
        </p:txBody>
      </p:sp>
      <p:grpSp>
        <p:nvGrpSpPr>
          <p:cNvPr id="11" name="Gruppieren 10">
            <a:extLst>
              <a:ext uri="{FF2B5EF4-FFF2-40B4-BE49-F238E27FC236}">
                <a16:creationId xmlns:a16="http://schemas.microsoft.com/office/drawing/2014/main" id="{116FA385-B84B-219F-D9DF-3A4B8FB9BF3F}"/>
              </a:ext>
            </a:extLst>
          </p:cNvPr>
          <p:cNvGrpSpPr/>
          <p:nvPr/>
        </p:nvGrpSpPr>
        <p:grpSpPr>
          <a:xfrm>
            <a:off x="5688000" y="5004000"/>
            <a:ext cx="3492000" cy="3928000"/>
            <a:chOff x="5688000" y="5616000"/>
            <a:chExt cx="3492000" cy="3535200"/>
          </a:xfrm>
        </p:grpSpPr>
        <p:sp>
          <p:nvSpPr>
            <p:cNvPr id="9" name="Google Shape;589;p22">
              <a:extLst>
                <a:ext uri="{FF2B5EF4-FFF2-40B4-BE49-F238E27FC236}">
                  <a16:creationId xmlns:a16="http://schemas.microsoft.com/office/drawing/2014/main" id="{52ADC1BC-17EE-516B-3F1A-AF2E099D0026}"/>
                </a:ext>
              </a:extLst>
            </p:cNvPr>
            <p:cNvSpPr txBox="1"/>
            <p:nvPr/>
          </p:nvSpPr>
          <p:spPr>
            <a:xfrm>
              <a:off x="5688000" y="5976000"/>
              <a:ext cx="3492000" cy="3175200"/>
            </a:xfrm>
            <a:prstGeom prst="rect">
              <a:avLst/>
            </a:prstGeom>
            <a:noFill/>
            <a:ln w="57150" cap="flat" cmpd="sng">
              <a:solidFill>
                <a:srgbClr val="CDE583"/>
              </a:solidFill>
              <a:prstDash val="solid"/>
              <a:round/>
              <a:headEnd type="none" w="sm" len="sm"/>
              <a:tailEnd type="none" w="sm" len="sm"/>
            </a:ln>
          </p:spPr>
          <p:txBody>
            <a:bodyPr spcFirstLastPara="1" wrap="square" lIns="91425" tIns="45700" rIns="91425" bIns="45700" anchor="ctr" anchorCtr="0">
              <a:noAutofit/>
            </a:bodyPr>
            <a:lstStyle/>
            <a:p>
              <a:pPr marL="352425" marR="0" lvl="0" indent="-352425" algn="l" rtl="0">
                <a:spcBef>
                  <a:spcPts val="0"/>
                </a:spcBef>
                <a:spcAft>
                  <a:spcPts val="1200"/>
                </a:spcAft>
                <a:buClr>
                  <a:schemeClr val="dk1"/>
                </a:buClr>
                <a:buSzPts val="1800"/>
                <a:buFont typeface="Wingdings" panose="05000000000000000000" pitchFamily="2" charset="2"/>
                <a:buChar char="§"/>
                <a:tabLst>
                  <a:tab pos="182563" algn="l"/>
                </a:tabLst>
                <a:defRPr sz="2200">
                  <a:solidFill>
                    <a:schemeClr val="dk1"/>
                  </a:solidFill>
                  <a:latin typeface="Helvetica Neue" panose="020B0604020202020204" charset="0"/>
                  <a:ea typeface="Verdana"/>
                  <a:cs typeface="Verdana"/>
                  <a:sym typeface="Verdana"/>
                </a:defRPr>
              </a:pPr>
              <a:r>
                <a:rPr dirty="0" err="1"/>
                <a:t>Luchando</a:t>
              </a:r>
              <a:r>
                <a:rPr dirty="0"/>
                <a:t> </a:t>
              </a:r>
              <a:r>
                <a:rPr dirty="0" err="1"/>
                <a:t>por</a:t>
              </a:r>
              <a:r>
                <a:rPr dirty="0"/>
                <a:t> la </a:t>
              </a:r>
              <a:r>
                <a:rPr dirty="0" err="1"/>
                <a:t>prosperidad</a:t>
              </a:r>
              <a:endParaRPr sz="2200" dirty="0">
                <a:latin typeface="Helvetica Neue" panose="020B0604020202020204" charset="0"/>
              </a:endParaRPr>
            </a:p>
            <a:p>
              <a:pPr marL="352425" marR="0" lvl="0" indent="-352425" algn="l" rtl="0">
                <a:spcBef>
                  <a:spcPts val="0"/>
                </a:spcBef>
                <a:spcAft>
                  <a:spcPts val="1200"/>
                </a:spcAft>
                <a:buClr>
                  <a:schemeClr val="dk1"/>
                </a:buClr>
                <a:buSzPts val="1800"/>
                <a:buFont typeface="Wingdings" panose="05000000000000000000" pitchFamily="2" charset="2"/>
                <a:buChar char="§"/>
                <a:defRPr sz="2200">
                  <a:solidFill>
                    <a:schemeClr val="dk1"/>
                  </a:solidFill>
                  <a:latin typeface="Helvetica Neue" panose="020B0604020202020204" charset="0"/>
                  <a:ea typeface="Verdana"/>
                  <a:cs typeface="Verdana"/>
                  <a:sym typeface="Verdana"/>
                </a:defRPr>
              </a:pPr>
              <a:r>
                <a:rPr dirty="0" err="1"/>
                <a:t>Orientado</a:t>
              </a:r>
              <a:r>
                <a:rPr dirty="0"/>
                <a:t> a la </a:t>
              </a:r>
              <a:r>
                <a:rPr dirty="0" err="1"/>
                <a:t>carrera</a:t>
              </a:r>
              <a:endParaRPr sz="2200" dirty="0">
                <a:latin typeface="Helvetica Neue" panose="020B0604020202020204" charset="0"/>
              </a:endParaRPr>
            </a:p>
            <a:p>
              <a:pPr marL="352425" marR="0" lvl="0" indent="-352425" algn="l" rtl="0">
                <a:spcBef>
                  <a:spcPts val="0"/>
                </a:spcBef>
                <a:spcAft>
                  <a:spcPts val="1200"/>
                </a:spcAft>
                <a:buClr>
                  <a:schemeClr val="dk1"/>
                </a:buClr>
                <a:buSzPts val="1800"/>
                <a:buFont typeface="Wingdings" panose="05000000000000000000" pitchFamily="2" charset="2"/>
                <a:buChar char="§"/>
                <a:defRPr sz="2200">
                  <a:solidFill>
                    <a:schemeClr val="dk1"/>
                  </a:solidFill>
                  <a:latin typeface="Helvetica Neue" panose="020B0604020202020204" charset="0"/>
                  <a:ea typeface="Verdana"/>
                  <a:cs typeface="Verdana"/>
                  <a:sym typeface="Verdana"/>
                </a:defRPr>
              </a:pPr>
              <a:r>
                <a:rPr dirty="0" err="1"/>
                <a:t>Consciente</a:t>
              </a:r>
              <a:r>
                <a:rPr dirty="0"/>
                <a:t> de la </a:t>
              </a:r>
              <a:r>
                <a:rPr dirty="0" err="1"/>
                <a:t>seguridad</a:t>
              </a:r>
              <a:endParaRPr sz="2200" b="0" i="0" u="none" strike="noStrike" dirty="0">
                <a:solidFill>
                  <a:srgbClr val="595A5C"/>
                </a:solidFill>
                <a:latin typeface="Helvetica Neue" panose="020B0604020202020204" charset="0"/>
                <a:ea typeface="Arial"/>
                <a:cs typeface="Arial"/>
                <a:sym typeface="Arial"/>
              </a:endParaRPr>
            </a:p>
          </p:txBody>
        </p:sp>
        <p:cxnSp>
          <p:nvCxnSpPr>
            <p:cNvPr id="10" name="Google Shape;590;p22">
              <a:extLst>
                <a:ext uri="{FF2B5EF4-FFF2-40B4-BE49-F238E27FC236}">
                  <a16:creationId xmlns:a16="http://schemas.microsoft.com/office/drawing/2014/main" id="{0B3649C4-068C-7751-7D1B-1022E85E2133}"/>
                </a:ext>
              </a:extLst>
            </p:cNvPr>
            <p:cNvCxnSpPr/>
            <p:nvPr/>
          </p:nvCxnSpPr>
          <p:spPr>
            <a:xfrm>
              <a:off x="7434000" y="5616000"/>
              <a:ext cx="0" cy="360000"/>
            </a:xfrm>
            <a:prstGeom prst="straightConnector1">
              <a:avLst/>
            </a:prstGeom>
            <a:noFill/>
            <a:ln w="57150" cap="flat" cmpd="sng">
              <a:solidFill>
                <a:srgbClr val="CDE583"/>
              </a:solidFill>
              <a:prstDash val="solid"/>
              <a:round/>
              <a:headEnd type="none" w="sm" len="sm"/>
              <a:tailEnd type="none" w="sm" len="sm"/>
            </a:ln>
          </p:spPr>
        </p:cxnSp>
      </p:grpSp>
      <p:sp>
        <p:nvSpPr>
          <p:cNvPr id="12" name="Google Shape;592;p22">
            <a:extLst>
              <a:ext uri="{FF2B5EF4-FFF2-40B4-BE49-F238E27FC236}">
                <a16:creationId xmlns:a16="http://schemas.microsoft.com/office/drawing/2014/main" id="{7294DBE4-86AB-83D9-4C9B-1FE8A6CB02F0}"/>
              </a:ext>
            </a:extLst>
          </p:cNvPr>
          <p:cNvSpPr/>
          <p:nvPr/>
        </p:nvSpPr>
        <p:spPr>
          <a:xfrm>
            <a:off x="13680000" y="3384000"/>
            <a:ext cx="3492000" cy="1620000"/>
          </a:xfrm>
          <a:prstGeom prst="hexagon">
            <a:avLst>
              <a:gd name="adj" fmla="val 25000"/>
              <a:gd name="vf" fmla="val 115470"/>
            </a:avLst>
          </a:prstGeom>
          <a:solidFill>
            <a:srgbClr val="EFF7D6"/>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algn="ctr" rtl="0">
              <a:spcBef>
                <a:spcPts val="0"/>
              </a:spcBef>
              <a:spcAft>
                <a:spcPts val="0"/>
              </a:spcAft>
              <a:buNone/>
              <a:defRPr sz="2400" b="1">
                <a:solidFill>
                  <a:schemeClr val="dk1"/>
                </a:solidFill>
                <a:latin typeface="Helvetica Neue" panose="020B0604020202020204" charset="0"/>
                <a:ea typeface="Verdana "/>
                <a:cs typeface="Verdana "/>
                <a:sym typeface="Verdana "/>
              </a:defRPr>
            </a:pPr>
            <a:r>
              <a:t>Generación Z</a:t>
            </a:r>
            <a:endParaRPr sz="2400" b="0">
              <a:solidFill>
                <a:schemeClr val="dk1"/>
              </a:solidFill>
              <a:latin typeface="Helvetica Neue" panose="020B0604020202020204" charset="0"/>
              <a:ea typeface="Calibri"/>
              <a:cs typeface="Calibri"/>
              <a:sym typeface="Calibri"/>
            </a:endParaRPr>
          </a:p>
          <a:p>
            <a:pPr marL="0" marR="0" lvl="0" indent="0" algn="ctr" rtl="0">
              <a:spcBef>
                <a:spcPts val="0"/>
              </a:spcBef>
              <a:spcAft>
                <a:spcPts val="0"/>
              </a:spcAft>
              <a:buNone/>
              <a:defRPr sz="2400" b="1">
                <a:solidFill>
                  <a:schemeClr val="dk1"/>
                </a:solidFill>
                <a:latin typeface="Helvetica Neue" panose="020B0604020202020204" charset="0"/>
                <a:ea typeface="Verdana "/>
                <a:cs typeface="Verdana "/>
                <a:sym typeface="Verdana "/>
              </a:defRPr>
            </a:pPr>
            <a:br>
              <a:rPr lang="en-US" sz="2400" b="0" dirty="0">
                <a:solidFill>
                  <a:schemeClr val="dk1"/>
                </a:solidFill>
                <a:latin typeface="Helvetica Neue" panose="020B0604020202020204" charset="0"/>
                <a:ea typeface="Calibri"/>
                <a:cs typeface="Calibri"/>
                <a:sym typeface="Calibri"/>
              </a:rPr>
            </a:br>
            <a:r>
              <a:t>1996-2009</a:t>
            </a:r>
            <a:endParaRPr sz="2400" b="0">
              <a:solidFill>
                <a:schemeClr val="dk1"/>
              </a:solidFill>
              <a:latin typeface="Helvetica Neue" panose="020B0604020202020204" charset="0"/>
              <a:ea typeface="Calibri"/>
              <a:cs typeface="Calibri"/>
              <a:sym typeface="Calibri"/>
            </a:endParaRPr>
          </a:p>
        </p:txBody>
      </p:sp>
      <p:sp>
        <p:nvSpPr>
          <p:cNvPr id="13" name="Google Shape;593;p22">
            <a:extLst>
              <a:ext uri="{FF2B5EF4-FFF2-40B4-BE49-F238E27FC236}">
                <a16:creationId xmlns:a16="http://schemas.microsoft.com/office/drawing/2014/main" id="{894F75F3-43FD-7D3D-748B-75C22BC740F9}"/>
              </a:ext>
            </a:extLst>
          </p:cNvPr>
          <p:cNvSpPr/>
          <p:nvPr/>
        </p:nvSpPr>
        <p:spPr>
          <a:xfrm>
            <a:off x="9288000" y="3384000"/>
            <a:ext cx="4284000" cy="1620000"/>
          </a:xfrm>
          <a:prstGeom prst="hexagon">
            <a:avLst>
              <a:gd name="adj" fmla="val 25000"/>
              <a:gd name="vf" fmla="val 115470"/>
            </a:avLst>
          </a:prstGeom>
          <a:solidFill>
            <a:srgbClr val="DFEFAD"/>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algn="ctr" rtl="0">
              <a:spcBef>
                <a:spcPts val="0"/>
              </a:spcBef>
              <a:spcAft>
                <a:spcPts val="0"/>
              </a:spcAft>
              <a:buNone/>
              <a:defRPr sz="2400" b="1">
                <a:solidFill>
                  <a:schemeClr val="dk1"/>
                </a:solidFill>
                <a:latin typeface="Helvetica Neue" panose="020B0604020202020204" charset="0"/>
                <a:ea typeface="Verdana "/>
                <a:cs typeface="Verdana "/>
                <a:sym typeface="Verdana "/>
              </a:defRPr>
            </a:pPr>
            <a:r>
              <a:t>Generación Y o Millennials</a:t>
            </a:r>
            <a:endParaRPr sz="2400" b="0">
              <a:solidFill>
                <a:schemeClr val="dk1"/>
              </a:solidFill>
              <a:latin typeface="Helvetica Neue" panose="020B0604020202020204" charset="0"/>
              <a:ea typeface="Calibri"/>
              <a:cs typeface="Calibri"/>
              <a:sym typeface="Calibri"/>
            </a:endParaRPr>
          </a:p>
          <a:p>
            <a:pPr marL="0" marR="0" lvl="0" indent="0" algn="ctr" rtl="0">
              <a:spcBef>
                <a:spcPts val="0"/>
              </a:spcBef>
              <a:spcAft>
                <a:spcPts val="0"/>
              </a:spcAft>
              <a:buNone/>
              <a:defRPr sz="2400" b="1">
                <a:solidFill>
                  <a:schemeClr val="dk1"/>
                </a:solidFill>
                <a:latin typeface="Helvetica Neue" panose="020B0604020202020204" charset="0"/>
                <a:ea typeface="Verdana "/>
                <a:cs typeface="Verdana "/>
                <a:sym typeface="Verdana "/>
              </a:defRPr>
            </a:pPr>
            <a:br>
              <a:rPr lang="en-US" sz="2400" b="0" dirty="0">
                <a:solidFill>
                  <a:schemeClr val="dk1"/>
                </a:solidFill>
                <a:latin typeface="Helvetica Neue" panose="020B0604020202020204" charset="0"/>
                <a:ea typeface="Calibri"/>
                <a:cs typeface="Calibri"/>
                <a:sym typeface="Calibri"/>
              </a:rPr>
            </a:br>
            <a:r>
              <a:t>1981-1995</a:t>
            </a:r>
            <a:endParaRPr sz="2400" b="0">
              <a:solidFill>
                <a:schemeClr val="dk1"/>
              </a:solidFill>
              <a:latin typeface="Helvetica Neue" panose="020B0604020202020204" charset="0"/>
              <a:ea typeface="Calibri"/>
              <a:cs typeface="Calibri"/>
              <a:sym typeface="Calibri"/>
            </a:endParaRPr>
          </a:p>
        </p:txBody>
      </p:sp>
      <p:grpSp>
        <p:nvGrpSpPr>
          <p:cNvPr id="20" name="Gruppieren 19">
            <a:extLst>
              <a:ext uri="{FF2B5EF4-FFF2-40B4-BE49-F238E27FC236}">
                <a16:creationId xmlns:a16="http://schemas.microsoft.com/office/drawing/2014/main" id="{30BB4ABA-41A9-17A6-F7A2-7C87D278D643}"/>
              </a:ext>
            </a:extLst>
          </p:cNvPr>
          <p:cNvGrpSpPr/>
          <p:nvPr/>
        </p:nvGrpSpPr>
        <p:grpSpPr>
          <a:xfrm>
            <a:off x="13680000" y="5004000"/>
            <a:ext cx="3492000" cy="3928000"/>
            <a:chOff x="13680000" y="5616000"/>
            <a:chExt cx="3492000" cy="3535200"/>
          </a:xfrm>
        </p:grpSpPr>
        <p:sp>
          <p:nvSpPr>
            <p:cNvPr id="14" name="Google Shape;594;p22">
              <a:extLst>
                <a:ext uri="{FF2B5EF4-FFF2-40B4-BE49-F238E27FC236}">
                  <a16:creationId xmlns:a16="http://schemas.microsoft.com/office/drawing/2014/main" id="{7D4BA94A-E366-393E-4DC0-F10B8671D073}"/>
                </a:ext>
              </a:extLst>
            </p:cNvPr>
            <p:cNvSpPr txBox="1"/>
            <p:nvPr/>
          </p:nvSpPr>
          <p:spPr>
            <a:xfrm>
              <a:off x="13680000" y="5976000"/>
              <a:ext cx="3492000" cy="3175200"/>
            </a:xfrm>
            <a:prstGeom prst="rect">
              <a:avLst/>
            </a:prstGeom>
            <a:noFill/>
            <a:ln w="57150" cap="flat" cmpd="sng">
              <a:solidFill>
                <a:srgbClr val="EFF7D6"/>
              </a:solidFill>
              <a:prstDash val="solid"/>
              <a:round/>
              <a:headEnd type="none" w="sm" len="sm"/>
              <a:tailEnd type="none" w="sm" len="sm"/>
            </a:ln>
          </p:spPr>
          <p:txBody>
            <a:bodyPr spcFirstLastPara="1" wrap="square" lIns="91425" tIns="45700" rIns="91425" bIns="45700" anchor="ctr" anchorCtr="0">
              <a:noAutofit/>
            </a:bodyPr>
            <a:lstStyle/>
            <a:p>
              <a:pPr marL="352425" marR="0" lvl="0" indent="-352425" algn="l" rtl="0">
                <a:spcBef>
                  <a:spcPts val="0"/>
                </a:spcBef>
                <a:spcAft>
                  <a:spcPts val="1200"/>
                </a:spcAft>
                <a:buClr>
                  <a:schemeClr val="dk1"/>
                </a:buClr>
                <a:buSzPts val="1800"/>
                <a:buFont typeface="Wingdings" panose="05000000000000000000" pitchFamily="2" charset="2"/>
                <a:buChar char="§"/>
                <a:defRPr sz="2200">
                  <a:solidFill>
                    <a:schemeClr val="dk1"/>
                  </a:solidFill>
                  <a:latin typeface="Helvetica Neue" panose="020B0604020202020204" charset="0"/>
                  <a:ea typeface="Verdana"/>
                  <a:cs typeface="Verdana"/>
                  <a:sym typeface="Verdana"/>
                </a:defRPr>
              </a:pPr>
              <a:r>
                <a:rPr dirty="0" err="1"/>
                <a:t>Nativos</a:t>
              </a:r>
              <a:r>
                <a:rPr dirty="0"/>
                <a:t> </a:t>
              </a:r>
              <a:r>
                <a:rPr dirty="0" err="1"/>
                <a:t>digitales</a:t>
              </a:r>
              <a:endParaRPr sz="2200" dirty="0">
                <a:latin typeface="Helvetica Neue" panose="020B0604020202020204" charset="0"/>
              </a:endParaRPr>
            </a:p>
            <a:p>
              <a:pPr marL="352425" marR="0" lvl="0" indent="-352425" algn="l" rtl="0">
                <a:spcBef>
                  <a:spcPts val="0"/>
                </a:spcBef>
                <a:spcAft>
                  <a:spcPts val="1200"/>
                </a:spcAft>
                <a:buClr>
                  <a:schemeClr val="dk1"/>
                </a:buClr>
                <a:buSzPts val="1800"/>
                <a:buFont typeface="Wingdings" panose="05000000000000000000" pitchFamily="2" charset="2"/>
                <a:buChar char="§"/>
                <a:defRPr sz="2200">
                  <a:solidFill>
                    <a:schemeClr val="dk1"/>
                  </a:solidFill>
                  <a:latin typeface="Helvetica Neue" panose="020B0604020202020204" charset="0"/>
                  <a:ea typeface="Verdana"/>
                  <a:cs typeface="Verdana"/>
                  <a:sym typeface="Verdana"/>
                </a:defRPr>
              </a:pPr>
              <a:r>
                <a:rPr dirty="0"/>
                <a:t>La imagen </a:t>
              </a:r>
              <a:r>
                <a:rPr dirty="0" err="1"/>
                <a:t>pública</a:t>
              </a:r>
              <a:r>
                <a:rPr dirty="0"/>
                <a:t> </a:t>
              </a:r>
              <a:r>
                <a:rPr dirty="0" err="1"/>
                <a:t>tiene</a:t>
              </a:r>
              <a:r>
                <a:rPr dirty="0"/>
                <a:t> </a:t>
              </a:r>
              <a:r>
                <a:rPr dirty="0" err="1"/>
                <a:t>prioridad</a:t>
              </a:r>
              <a:endParaRPr sz="2200" dirty="0">
                <a:latin typeface="Helvetica Neue" panose="020B0604020202020204" charset="0"/>
              </a:endParaRPr>
            </a:p>
            <a:p>
              <a:pPr marL="352425" marR="0" lvl="0" indent="-352425" algn="l" rtl="0">
                <a:spcBef>
                  <a:spcPts val="0"/>
                </a:spcBef>
                <a:spcAft>
                  <a:spcPts val="1200"/>
                </a:spcAft>
                <a:buClr>
                  <a:schemeClr val="dk1"/>
                </a:buClr>
                <a:buSzPts val="1800"/>
                <a:buFont typeface="Wingdings" panose="05000000000000000000" pitchFamily="2" charset="2"/>
                <a:buChar char="§"/>
                <a:defRPr sz="2200">
                  <a:solidFill>
                    <a:schemeClr val="dk1"/>
                  </a:solidFill>
                  <a:latin typeface="Helvetica Neue" panose="020B0604020202020204" charset="0"/>
                  <a:ea typeface="Verdana"/>
                  <a:cs typeface="Verdana"/>
                  <a:sym typeface="Verdana"/>
                </a:defRPr>
              </a:pPr>
              <a:r>
                <a:rPr dirty="0" err="1"/>
                <a:t>Orientado</a:t>
              </a:r>
              <a:r>
                <a:rPr dirty="0"/>
                <a:t> a la </a:t>
              </a:r>
              <a:r>
                <a:rPr dirty="0" err="1"/>
                <a:t>carrera</a:t>
              </a:r>
              <a:endParaRPr sz="2200" dirty="0">
                <a:latin typeface="Helvetica Neue" panose="020B0604020202020204" charset="0"/>
              </a:endParaRPr>
            </a:p>
            <a:p>
              <a:pPr marL="352425" marR="0" lvl="0" indent="-352425" algn="l" rtl="0">
                <a:spcBef>
                  <a:spcPts val="0"/>
                </a:spcBef>
                <a:spcAft>
                  <a:spcPts val="1200"/>
                </a:spcAft>
                <a:buClr>
                  <a:schemeClr val="dk1"/>
                </a:buClr>
                <a:buSzPts val="1800"/>
                <a:buFont typeface="Wingdings" panose="05000000000000000000" pitchFamily="2" charset="2"/>
                <a:buChar char="§"/>
                <a:defRPr sz="2200">
                  <a:solidFill>
                    <a:schemeClr val="dk1"/>
                  </a:solidFill>
                  <a:latin typeface="Helvetica Neue" panose="020B0604020202020204" charset="0"/>
                  <a:ea typeface="Verdana"/>
                  <a:cs typeface="Verdana"/>
                  <a:sym typeface="Verdana"/>
                </a:defRPr>
              </a:pPr>
              <a:r>
                <a:rPr lang="es-ES" dirty="0"/>
                <a:t>Se esfuerzan</a:t>
              </a:r>
              <a:r>
                <a:rPr dirty="0"/>
                <a:t> por </a:t>
              </a:r>
              <a:r>
                <a:rPr dirty="0" err="1"/>
                <a:t>el</a:t>
              </a:r>
              <a:r>
                <a:rPr dirty="0"/>
                <a:t> </a:t>
              </a:r>
              <a:r>
                <a:rPr dirty="0" err="1"/>
                <a:t>liderazgo</a:t>
              </a:r>
              <a:endParaRPr sz="2200" dirty="0">
                <a:solidFill>
                  <a:srgbClr val="595A5C"/>
                </a:solidFill>
                <a:latin typeface="Helvetica Neue" panose="020B0604020202020204" charset="0"/>
                <a:ea typeface="Verdana"/>
                <a:cs typeface="Verdana"/>
                <a:sym typeface="Verdana"/>
              </a:endParaRPr>
            </a:p>
          </p:txBody>
        </p:sp>
        <p:cxnSp>
          <p:nvCxnSpPr>
            <p:cNvPr id="16" name="Google Shape;596;p22">
              <a:extLst>
                <a:ext uri="{FF2B5EF4-FFF2-40B4-BE49-F238E27FC236}">
                  <a16:creationId xmlns:a16="http://schemas.microsoft.com/office/drawing/2014/main" id="{05A82CA7-7F87-B7CB-23CB-67C09A378ECA}"/>
                </a:ext>
              </a:extLst>
            </p:cNvPr>
            <p:cNvCxnSpPr>
              <a:cxnSpLocks/>
            </p:cNvCxnSpPr>
            <p:nvPr/>
          </p:nvCxnSpPr>
          <p:spPr>
            <a:xfrm>
              <a:off x="15426000" y="5616000"/>
              <a:ext cx="0" cy="360000"/>
            </a:xfrm>
            <a:prstGeom prst="straightConnector1">
              <a:avLst/>
            </a:prstGeom>
            <a:noFill/>
            <a:ln w="57150" cap="flat" cmpd="sng">
              <a:solidFill>
                <a:srgbClr val="EFF7D6"/>
              </a:solidFill>
              <a:prstDash val="solid"/>
              <a:round/>
              <a:headEnd type="none" w="sm" len="sm"/>
              <a:tailEnd type="none" w="sm" len="sm"/>
            </a:ln>
          </p:spPr>
        </p:cxnSp>
      </p:grpSp>
      <p:grpSp>
        <p:nvGrpSpPr>
          <p:cNvPr id="19" name="Gruppieren 18">
            <a:extLst>
              <a:ext uri="{FF2B5EF4-FFF2-40B4-BE49-F238E27FC236}">
                <a16:creationId xmlns:a16="http://schemas.microsoft.com/office/drawing/2014/main" id="{388DC793-906C-4BC0-4591-71674414E4F1}"/>
              </a:ext>
            </a:extLst>
          </p:cNvPr>
          <p:cNvGrpSpPr/>
          <p:nvPr/>
        </p:nvGrpSpPr>
        <p:grpSpPr>
          <a:xfrm>
            <a:off x="9288000" y="5004000"/>
            <a:ext cx="4284000" cy="3928000"/>
            <a:chOff x="9288000" y="5616000"/>
            <a:chExt cx="4284000" cy="3535200"/>
          </a:xfrm>
        </p:grpSpPr>
        <p:sp>
          <p:nvSpPr>
            <p:cNvPr id="15" name="Google Shape;595;p22">
              <a:extLst>
                <a:ext uri="{FF2B5EF4-FFF2-40B4-BE49-F238E27FC236}">
                  <a16:creationId xmlns:a16="http://schemas.microsoft.com/office/drawing/2014/main" id="{C3414389-8DF5-02C6-D08B-7655B52DCAA7}"/>
                </a:ext>
              </a:extLst>
            </p:cNvPr>
            <p:cNvSpPr txBox="1"/>
            <p:nvPr/>
          </p:nvSpPr>
          <p:spPr>
            <a:xfrm>
              <a:off x="9288000" y="5976000"/>
              <a:ext cx="4284000" cy="3175200"/>
            </a:xfrm>
            <a:prstGeom prst="rect">
              <a:avLst/>
            </a:prstGeom>
            <a:noFill/>
            <a:ln w="57150" cap="flat" cmpd="sng">
              <a:solidFill>
                <a:srgbClr val="DFEFAD"/>
              </a:solidFill>
              <a:prstDash val="solid"/>
              <a:round/>
              <a:headEnd type="none" w="sm" len="sm"/>
              <a:tailEnd type="none" w="sm" len="sm"/>
            </a:ln>
          </p:spPr>
          <p:txBody>
            <a:bodyPr spcFirstLastPara="1" wrap="square" lIns="91425" tIns="45700" rIns="91425" bIns="45700" anchor="ctr" anchorCtr="0">
              <a:noAutofit/>
            </a:bodyPr>
            <a:lstStyle/>
            <a:p>
              <a:pPr marL="352425" marR="0" lvl="0" indent="-352425" algn="l" rtl="0">
                <a:spcBef>
                  <a:spcPts val="0"/>
                </a:spcBef>
                <a:spcAft>
                  <a:spcPts val="1200"/>
                </a:spcAft>
                <a:buClr>
                  <a:schemeClr val="dk1"/>
                </a:buClr>
                <a:buSzPts val="1800"/>
                <a:buFont typeface="Wingdings" panose="05000000000000000000" pitchFamily="2" charset="2"/>
                <a:buChar char="§"/>
                <a:defRPr sz="2200">
                  <a:solidFill>
                    <a:schemeClr val="dk1"/>
                  </a:solidFill>
                  <a:latin typeface="Helvetica Neue" panose="020B0604020202020204" charset="0"/>
                  <a:ea typeface="Verdana"/>
                  <a:cs typeface="Verdana"/>
                  <a:sym typeface="Verdana"/>
                </a:defRPr>
              </a:pPr>
              <a:r>
                <a:rPr dirty="0" err="1"/>
                <a:t>Rendimiento</a:t>
              </a:r>
              <a:r>
                <a:rPr dirty="0"/>
                <a:t> y </a:t>
              </a:r>
              <a:r>
                <a:rPr dirty="0" err="1"/>
                <a:t>diversión</a:t>
              </a:r>
              <a:endParaRPr sz="2200" dirty="0">
                <a:latin typeface="Helvetica Neue" panose="020B0604020202020204" charset="0"/>
              </a:endParaRPr>
            </a:p>
            <a:p>
              <a:pPr marL="352425" marR="0" lvl="0" indent="-352425" algn="l" rtl="0">
                <a:spcBef>
                  <a:spcPts val="0"/>
                </a:spcBef>
                <a:spcAft>
                  <a:spcPts val="1200"/>
                </a:spcAft>
                <a:buClr>
                  <a:schemeClr val="dk1"/>
                </a:buClr>
                <a:buSzPts val="1800"/>
                <a:buFont typeface="Wingdings" panose="05000000000000000000" pitchFamily="2" charset="2"/>
                <a:buChar char="§"/>
                <a:defRPr sz="2200">
                  <a:solidFill>
                    <a:schemeClr val="dk1"/>
                  </a:solidFill>
                  <a:latin typeface="Helvetica Neue" panose="020B0604020202020204" charset="0"/>
                  <a:ea typeface="Verdana"/>
                  <a:cs typeface="Verdana"/>
                  <a:sym typeface="Verdana"/>
                </a:defRPr>
              </a:pPr>
              <a:r>
                <a:rPr dirty="0" err="1"/>
                <a:t>Liderazgo</a:t>
              </a:r>
              <a:r>
                <a:rPr dirty="0"/>
                <a:t> </a:t>
              </a:r>
              <a:r>
                <a:rPr dirty="0" err="1"/>
                <a:t>en</a:t>
              </a:r>
              <a:r>
                <a:rPr dirty="0"/>
                <a:t> </a:t>
              </a:r>
              <a:r>
                <a:rPr dirty="0" err="1"/>
                <a:t>el</a:t>
              </a:r>
              <a:r>
                <a:rPr dirty="0"/>
                <a:t> </a:t>
              </a:r>
              <a:r>
                <a:rPr dirty="0" err="1"/>
                <a:t>sentido</a:t>
              </a:r>
              <a:r>
                <a:rPr dirty="0"/>
                <a:t> de </a:t>
              </a:r>
              <a:r>
                <a:rPr dirty="0" err="1"/>
                <a:t>delegación</a:t>
              </a:r>
              <a:endParaRPr sz="2200" dirty="0">
                <a:latin typeface="Helvetica Neue" panose="020B0604020202020204" charset="0"/>
              </a:endParaRPr>
            </a:p>
            <a:p>
              <a:pPr marL="352425" marR="0" lvl="0" indent="-352425" algn="l" rtl="0">
                <a:spcBef>
                  <a:spcPts val="0"/>
                </a:spcBef>
                <a:spcAft>
                  <a:spcPts val="1200"/>
                </a:spcAft>
                <a:buClr>
                  <a:schemeClr val="dk1"/>
                </a:buClr>
                <a:buSzPts val="1800"/>
                <a:buFont typeface="Wingdings" panose="05000000000000000000" pitchFamily="2" charset="2"/>
                <a:buChar char="§"/>
                <a:defRPr sz="2200">
                  <a:solidFill>
                    <a:schemeClr val="dk1"/>
                  </a:solidFill>
                  <a:latin typeface="Helvetica Neue" panose="020B0604020202020204" charset="0"/>
                  <a:ea typeface="Verdana"/>
                  <a:cs typeface="Verdana"/>
                  <a:sym typeface="Verdana"/>
                </a:defRPr>
              </a:pPr>
              <a:r>
                <a:rPr dirty="0" err="1"/>
                <a:t>Compatibilidad</a:t>
              </a:r>
              <a:r>
                <a:rPr dirty="0"/>
                <a:t> del </a:t>
              </a:r>
              <a:r>
                <a:rPr dirty="0" err="1"/>
                <a:t>trabajo</a:t>
              </a:r>
              <a:r>
                <a:rPr dirty="0"/>
                <a:t> y la </a:t>
              </a:r>
              <a:r>
                <a:rPr dirty="0" err="1"/>
                <a:t>familia</a:t>
              </a:r>
              <a:endParaRPr sz="2200" dirty="0">
                <a:latin typeface="Helvetica Neue" panose="020B0604020202020204" charset="0"/>
              </a:endParaRPr>
            </a:p>
            <a:p>
              <a:pPr marL="352425" marR="0" lvl="0" indent="-352425" algn="l" rtl="0">
                <a:spcBef>
                  <a:spcPts val="0"/>
                </a:spcBef>
                <a:spcAft>
                  <a:spcPts val="1200"/>
                </a:spcAft>
                <a:buClr>
                  <a:schemeClr val="dk1"/>
                </a:buClr>
                <a:buSzPts val="1800"/>
                <a:buFont typeface="Wingdings" panose="05000000000000000000" pitchFamily="2" charset="2"/>
                <a:buChar char="§"/>
                <a:defRPr sz="2200">
                  <a:solidFill>
                    <a:schemeClr val="dk1"/>
                  </a:solidFill>
                  <a:latin typeface="Helvetica Neue" panose="020B0604020202020204" charset="0"/>
                  <a:ea typeface="Verdana"/>
                  <a:cs typeface="Verdana"/>
                  <a:sym typeface="Verdana"/>
                </a:defRPr>
              </a:pPr>
              <a:r>
                <a:rPr dirty="0" err="1"/>
                <a:t>Equipo</a:t>
              </a:r>
              <a:r>
                <a:rPr dirty="0"/>
                <a:t> </a:t>
              </a:r>
              <a:r>
                <a:rPr dirty="0" err="1"/>
                <a:t>como</a:t>
              </a:r>
              <a:r>
                <a:rPr dirty="0"/>
                <a:t> </a:t>
              </a:r>
              <a:r>
                <a:rPr dirty="0" err="1"/>
                <a:t>propósito</a:t>
              </a:r>
              <a:endParaRPr sz="2200" dirty="0">
                <a:latin typeface="Helvetica Neue" panose="020B0604020202020204" charset="0"/>
              </a:endParaRPr>
            </a:p>
            <a:p>
              <a:pPr marL="352425" marR="0" lvl="0" indent="-352425" algn="l" rtl="0">
                <a:spcBef>
                  <a:spcPts val="0"/>
                </a:spcBef>
                <a:spcAft>
                  <a:spcPts val="1200"/>
                </a:spcAft>
                <a:buClr>
                  <a:schemeClr val="dk1"/>
                </a:buClr>
                <a:buSzPts val="1800"/>
                <a:buFont typeface="Wingdings" panose="05000000000000000000" pitchFamily="2" charset="2"/>
                <a:buChar char="§"/>
                <a:defRPr sz="2200">
                  <a:solidFill>
                    <a:schemeClr val="dk1"/>
                  </a:solidFill>
                  <a:latin typeface="Helvetica Neue" panose="020B0604020202020204" charset="0"/>
                  <a:ea typeface="Verdana"/>
                  <a:cs typeface="Verdana"/>
                  <a:sym typeface="Verdana"/>
                </a:defRPr>
              </a:pPr>
              <a:r>
                <a:rPr dirty="0" err="1"/>
                <a:t>Parcialmente</a:t>
              </a:r>
              <a:r>
                <a:rPr dirty="0"/>
                <a:t> </a:t>
              </a:r>
              <a:r>
                <a:rPr dirty="0" err="1"/>
                <a:t>orientado</a:t>
              </a:r>
              <a:r>
                <a:rPr dirty="0"/>
                <a:t> a la </a:t>
              </a:r>
              <a:r>
                <a:rPr dirty="0" err="1"/>
                <a:t>seguridad</a:t>
              </a:r>
              <a:endParaRPr sz="2200" b="0" i="0" u="none" strike="noStrike" dirty="0">
                <a:solidFill>
                  <a:srgbClr val="595A5C"/>
                </a:solidFill>
                <a:latin typeface="Helvetica Neue" panose="020B0604020202020204" charset="0"/>
                <a:ea typeface="Verdana"/>
                <a:cs typeface="Verdana"/>
                <a:sym typeface="Verdana"/>
              </a:endParaRPr>
            </a:p>
          </p:txBody>
        </p:sp>
        <p:cxnSp>
          <p:nvCxnSpPr>
            <p:cNvPr id="17" name="Google Shape;597;p22">
              <a:extLst>
                <a:ext uri="{FF2B5EF4-FFF2-40B4-BE49-F238E27FC236}">
                  <a16:creationId xmlns:a16="http://schemas.microsoft.com/office/drawing/2014/main" id="{6DE9FE76-C46E-F0BC-4D7B-5D090AB900E8}"/>
                </a:ext>
              </a:extLst>
            </p:cNvPr>
            <p:cNvCxnSpPr/>
            <p:nvPr/>
          </p:nvCxnSpPr>
          <p:spPr>
            <a:xfrm>
              <a:off x="11430000" y="5616000"/>
              <a:ext cx="297" cy="360000"/>
            </a:xfrm>
            <a:prstGeom prst="straightConnector1">
              <a:avLst/>
            </a:prstGeom>
            <a:noFill/>
            <a:ln w="57150" cap="flat" cmpd="sng">
              <a:solidFill>
                <a:srgbClr val="DFEFAD"/>
              </a:solidFill>
              <a:prstDash val="solid"/>
              <a:round/>
              <a:headEnd type="none" w="sm" len="sm"/>
              <a:tailEnd type="none" w="sm" len="sm"/>
            </a:ln>
          </p:spPr>
        </p:cxnSp>
      </p:grpSp>
      <p:sp>
        <p:nvSpPr>
          <p:cNvPr id="21" name="CuadroTexto 1">
            <a:extLst>
              <a:ext uri="{FF2B5EF4-FFF2-40B4-BE49-F238E27FC236}">
                <a16:creationId xmlns:a16="http://schemas.microsoft.com/office/drawing/2014/main" id="{3EF6F4BB-0DAD-1514-E016-0158A85B7E35}"/>
              </a:ext>
            </a:extLst>
          </p:cNvPr>
          <p:cNvSpPr txBox="1"/>
          <p:nvPr/>
        </p:nvSpPr>
        <p:spPr>
          <a:xfrm>
            <a:off x="1296000" y="1548000"/>
            <a:ext cx="13986164" cy="830997"/>
          </a:xfrm>
          <a:prstGeom prst="rect">
            <a:avLst/>
          </a:prstGeom>
          <a:noFill/>
        </p:spPr>
        <p:txBody>
          <a:bodyPr wrap="square">
            <a:spAutoFit/>
          </a:bodyPr>
          <a:lstStyle/>
          <a:p>
            <a:pPr>
              <a:tabLst>
                <a:tab pos="534988" algn="l"/>
              </a:tabLst>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2. Mejorar la gestión del equipo</a:t>
            </a:r>
          </a:p>
        </p:txBody>
      </p:sp>
    </p:spTree>
    <p:extLst>
      <p:ext uri="{BB962C8B-B14F-4D97-AF65-F5344CB8AC3E}">
        <p14:creationId xmlns:p14="http://schemas.microsoft.com/office/powerpoint/2010/main" val="42480074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3276000" y="3888000"/>
            <a:ext cx="10584000" cy="2123658"/>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rPr sz="4400" dirty="0"/>
              <a:t>El </a:t>
            </a:r>
            <a:r>
              <a:rPr sz="4400" dirty="0" err="1"/>
              <a:t>ciclo</a:t>
            </a:r>
            <a:r>
              <a:rPr sz="4400" dirty="0"/>
              <a:t> PDCA </a:t>
            </a:r>
            <a:r>
              <a:rPr sz="4400" dirty="0" err="1"/>
              <a:t>como</a:t>
            </a:r>
            <a:r>
              <a:rPr sz="4400" dirty="0"/>
              <a:t> </a:t>
            </a:r>
            <a:r>
              <a:rPr sz="4400" dirty="0" err="1"/>
              <a:t>herramienta</a:t>
            </a:r>
            <a:r>
              <a:rPr sz="4400" dirty="0"/>
              <a:t> para la </a:t>
            </a:r>
            <a:r>
              <a:rPr sz="4400" dirty="0" err="1"/>
              <a:t>implementación</a:t>
            </a:r>
            <a:r>
              <a:rPr sz="4400" dirty="0"/>
              <a:t> de una </a:t>
            </a:r>
            <a:r>
              <a:rPr sz="4400" dirty="0" err="1"/>
              <a:t>buena</a:t>
            </a:r>
            <a:r>
              <a:rPr sz="4400" dirty="0"/>
              <a:t> </a:t>
            </a:r>
            <a:r>
              <a:rPr sz="4400" dirty="0" err="1"/>
              <a:t>comunicación</a:t>
            </a:r>
            <a:r>
              <a:rPr sz="4400" dirty="0"/>
              <a:t> y </a:t>
            </a:r>
            <a:r>
              <a:rPr sz="4400" dirty="0" err="1"/>
              <a:t>gestión</a:t>
            </a:r>
            <a:r>
              <a:rPr sz="4400" dirty="0"/>
              <a:t> de </a:t>
            </a:r>
            <a:r>
              <a:rPr sz="4400" dirty="0" err="1"/>
              <a:t>equipos</a:t>
            </a:r>
            <a:r>
              <a:rPr sz="4400" dirty="0"/>
              <a:t> </a:t>
            </a:r>
            <a:endParaRPr kumimoji="0" sz="4400" b="1" i="0" u="none" strike="noStrike" kern="1200" cap="none"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60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Unidad 3</a:t>
            </a:r>
            <a:endParaRPr kumimoji="0" sz="6000" b="1" i="0" u="none" strike="noStrike" kern="1200" cap="none"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6" name="Google Shape;114;p5">
            <a:extLst>
              <a:ext uri="{FF2B5EF4-FFF2-40B4-BE49-F238E27FC236}">
                <a16:creationId xmlns:a16="http://schemas.microsoft.com/office/drawing/2014/main" id="{B59521D1-DB25-B4EB-3DC0-7D3589D76357}"/>
              </a:ext>
            </a:extLst>
          </p:cNvPr>
          <p:cNvSpPr txBox="1"/>
          <p:nvPr/>
        </p:nvSpPr>
        <p:spPr>
          <a:xfrm>
            <a:off x="1296000" y="6084000"/>
            <a:ext cx="10980000" cy="1384954"/>
          </a:xfrm>
          <a:prstGeom prst="rect">
            <a:avLst/>
          </a:prstGeom>
          <a:noFill/>
          <a:ln>
            <a:noFill/>
          </a:ln>
        </p:spPr>
        <p:txBody>
          <a:bodyPr spcFirstLastPara="1" wrap="square" lIns="91425" tIns="45700" rIns="91425" bIns="45700" anchor="t" anchorCtr="0">
            <a:spAutoFit/>
          </a:bodyPr>
          <a:lstStyle/>
          <a:p>
            <a:pPr marL="0" marR="0" lvl="0" indent="0" algn="l" rtl="0">
              <a:lnSpc>
                <a:spcPct val="200000"/>
              </a:lnSpc>
              <a:spcBef>
                <a:spcPts val="0"/>
              </a:spcBef>
              <a:spcAft>
                <a:spcPts val="0"/>
              </a:spcAft>
              <a:buClr>
                <a:srgbClr val="000000"/>
              </a:buClr>
              <a:buSzPts val="2800"/>
              <a:buFont typeface="Arial"/>
              <a:buNone/>
              <a:defRPr sz="2800" b="1">
                <a:solidFill>
                  <a:srgbClr val="AED633"/>
                </a:solidFill>
                <a:latin typeface="Helvetica Neue" panose="020B0604020202020204" charset="0"/>
                <a:ea typeface="Helvetica Neue"/>
                <a:cs typeface="Helvetica Neue"/>
                <a:sym typeface="Helvetica Neue"/>
              </a:defRPr>
            </a:pPr>
            <a:r>
              <a:rPr dirty="0"/>
              <a:t>3.1 </a:t>
            </a:r>
            <a:r>
              <a:rPr dirty="0" err="1"/>
              <a:t>Ciclo</a:t>
            </a:r>
            <a:r>
              <a:rPr dirty="0"/>
              <a:t> PDCA y sus </a:t>
            </a:r>
            <a:r>
              <a:rPr dirty="0" err="1"/>
              <a:t>fases</a:t>
            </a:r>
            <a:endParaRPr dirty="0"/>
          </a:p>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lang="es-ES" dirty="0"/>
              <a:t>3.2 Ejemplos de uso</a:t>
            </a:r>
          </a:p>
        </p:txBody>
      </p:sp>
      <p:pic>
        <p:nvPicPr>
          <p:cNvPr id="4" name="Picture 2">
            <a:extLst>
              <a:ext uri="{FF2B5EF4-FFF2-40B4-BE49-F238E27FC236}">
                <a16:creationId xmlns:a16="http://schemas.microsoft.com/office/drawing/2014/main" id="{34B5D391-A590-6102-E035-936A263AD807}"/>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5489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2" name="Google Shape;98;p4">
            <a:extLst>
              <a:ext uri="{FF2B5EF4-FFF2-40B4-BE49-F238E27FC236}">
                <a16:creationId xmlns:a16="http://schemas.microsoft.com/office/drawing/2014/main" id="{188E2F6A-DBB6-A5A2-07E2-931D044CAA99}"/>
              </a:ext>
            </a:extLst>
          </p:cNvPr>
          <p:cNvSpPr txBox="1"/>
          <p:nvPr/>
        </p:nvSpPr>
        <p:spPr>
          <a:xfrm>
            <a:off x="1295999" y="4104000"/>
            <a:ext cx="9504000" cy="461624"/>
          </a:xfrm>
          <a:prstGeom prst="rect">
            <a:avLst/>
          </a:prstGeom>
          <a:noFill/>
          <a:ln>
            <a:noFill/>
          </a:ln>
        </p:spPr>
        <p:txBody>
          <a:bodyPr spcFirstLastPara="1" wrap="square" lIns="91425" tIns="45700" rIns="91425" bIns="45700" anchor="t" anchorCtr="0">
            <a:noAutofit/>
          </a:bodyPr>
          <a:lstStyle/>
          <a:p>
            <a:pPr marL="534988" marR="0" lvl="0" indent="-534988" algn="l" rtl="0">
              <a:lnSpc>
                <a:spcPct val="100000"/>
              </a:lnSpc>
              <a:spcBef>
                <a:spcPts val="0"/>
              </a:spcBef>
              <a:spcAft>
                <a:spcPts val="1800"/>
              </a:spcAft>
              <a:buClr>
                <a:srgbClr val="000000"/>
              </a:buClr>
              <a:buSzPct val="100000"/>
              <a:buBlip>
                <a:blip r:embed="rId3"/>
              </a:buBlip>
              <a:defRPr sz="2400">
                <a:solidFill>
                  <a:schemeClr val="dk1"/>
                </a:solidFill>
                <a:latin typeface="Helvetica Neue"/>
                <a:ea typeface="Helvetica Neue"/>
                <a:cs typeface="Helvetica Neue"/>
                <a:sym typeface="Helvetica Neue"/>
              </a:defRPr>
            </a:pPr>
            <a:r>
              <a:rPr lang="es-ES" sz="2300" dirty="0"/>
              <a:t>S</a:t>
            </a:r>
            <a:r>
              <a:rPr sz="2300" dirty="0" err="1"/>
              <a:t>aber</a:t>
            </a:r>
            <a:r>
              <a:rPr sz="2300" dirty="0"/>
              <a:t> </a:t>
            </a:r>
            <a:r>
              <a:rPr sz="2300" dirty="0" err="1"/>
              <a:t>cómo</a:t>
            </a:r>
            <a:r>
              <a:rPr sz="2300" dirty="0"/>
              <a:t> y por </a:t>
            </a:r>
            <a:r>
              <a:rPr sz="2300" dirty="0" err="1"/>
              <a:t>qué</a:t>
            </a:r>
            <a:r>
              <a:rPr sz="2300" dirty="0"/>
              <a:t> </a:t>
            </a:r>
            <a:r>
              <a:rPr sz="2300" dirty="0" err="1"/>
              <a:t>mejorar</a:t>
            </a:r>
            <a:r>
              <a:rPr sz="2300" dirty="0"/>
              <a:t> la </a:t>
            </a:r>
            <a:r>
              <a:rPr sz="2300" dirty="0" err="1"/>
              <a:t>comunicación</a:t>
            </a:r>
            <a:r>
              <a:rPr sz="2300" dirty="0"/>
              <a:t> </a:t>
            </a:r>
            <a:r>
              <a:rPr sz="2300" dirty="0" err="1"/>
              <a:t>intraorganizacional</a:t>
            </a:r>
            <a:r>
              <a:rPr sz="2300" dirty="0"/>
              <a:t> y la </a:t>
            </a:r>
            <a:r>
              <a:rPr sz="2300" dirty="0" err="1"/>
              <a:t>gestión</a:t>
            </a:r>
            <a:r>
              <a:rPr sz="2300" dirty="0"/>
              <a:t> de </a:t>
            </a:r>
            <a:r>
              <a:rPr sz="2300" dirty="0" err="1"/>
              <a:t>equipos</a:t>
            </a:r>
            <a:r>
              <a:rPr sz="2300" dirty="0"/>
              <a:t> es </a:t>
            </a:r>
            <a:r>
              <a:rPr sz="2300" dirty="0" err="1"/>
              <a:t>importante</a:t>
            </a:r>
            <a:endParaRPr sz="2300" dirty="0"/>
          </a:p>
          <a:p>
            <a:pPr marL="534988" marR="0" lvl="0" indent="-534988" algn="l" rtl="0">
              <a:lnSpc>
                <a:spcPct val="100000"/>
              </a:lnSpc>
              <a:spcBef>
                <a:spcPts val="0"/>
              </a:spcBef>
              <a:spcAft>
                <a:spcPts val="1800"/>
              </a:spcAft>
              <a:buClr>
                <a:srgbClr val="000000"/>
              </a:buClr>
              <a:buSzPct val="100000"/>
              <a:buBlip>
                <a:blip r:embed="rId3"/>
              </a:buBlip>
              <a:defRPr sz="2400">
                <a:solidFill>
                  <a:schemeClr val="dk1"/>
                </a:solidFill>
                <a:latin typeface="Helvetica Neue"/>
                <a:ea typeface="Helvetica Neue"/>
                <a:cs typeface="Helvetica Neue"/>
                <a:sym typeface="Helvetica Neue"/>
              </a:defRPr>
            </a:pPr>
            <a:r>
              <a:rPr lang="es-ES" sz="2300" dirty="0"/>
              <a:t>S</a:t>
            </a:r>
            <a:r>
              <a:rPr sz="2300" dirty="0"/>
              <a:t>er </a:t>
            </a:r>
            <a:r>
              <a:rPr sz="2300" dirty="0" err="1"/>
              <a:t>consciente</a:t>
            </a:r>
            <a:r>
              <a:rPr sz="2300" dirty="0"/>
              <a:t> del </a:t>
            </a:r>
            <a:r>
              <a:rPr sz="2300" dirty="0" err="1"/>
              <a:t>papel</a:t>
            </a:r>
            <a:r>
              <a:rPr sz="2300" dirty="0"/>
              <a:t> y la </a:t>
            </a:r>
            <a:r>
              <a:rPr sz="2300" dirty="0" err="1"/>
              <a:t>importancia</a:t>
            </a:r>
            <a:r>
              <a:rPr sz="2300" dirty="0"/>
              <a:t> de una </a:t>
            </a:r>
            <a:r>
              <a:rPr sz="2300" dirty="0" err="1"/>
              <a:t>cultura</a:t>
            </a:r>
            <a:r>
              <a:rPr sz="2300" dirty="0"/>
              <a:t> de </a:t>
            </a:r>
            <a:r>
              <a:rPr lang="es-ES" sz="2300" dirty="0" err="1"/>
              <a:t>feedback</a:t>
            </a:r>
            <a:r>
              <a:rPr sz="2300" dirty="0"/>
              <a:t> </a:t>
            </a:r>
            <a:r>
              <a:rPr sz="2300" dirty="0" err="1"/>
              <a:t>positiva</a:t>
            </a:r>
            <a:r>
              <a:rPr sz="2300" dirty="0"/>
              <a:t> y </a:t>
            </a:r>
            <a:r>
              <a:rPr lang="es-ES" sz="2300" dirty="0"/>
              <a:t>apreciar </a:t>
            </a:r>
            <a:r>
              <a:rPr sz="2300" dirty="0" err="1"/>
              <a:t>el</a:t>
            </a:r>
            <a:r>
              <a:rPr sz="2300" dirty="0"/>
              <a:t> </a:t>
            </a:r>
            <a:r>
              <a:rPr sz="2300" dirty="0" err="1"/>
              <a:t>fortalecimiento</a:t>
            </a:r>
            <a:r>
              <a:rPr sz="2300" dirty="0"/>
              <a:t> del </a:t>
            </a:r>
            <a:r>
              <a:rPr sz="2300" dirty="0" err="1"/>
              <a:t>intraemprendimiento</a:t>
            </a:r>
            <a:endParaRPr sz="2300" dirty="0"/>
          </a:p>
          <a:p>
            <a:pPr marL="534988" marR="0" lvl="0" indent="-534988" algn="l" rtl="0">
              <a:lnSpc>
                <a:spcPct val="100000"/>
              </a:lnSpc>
              <a:spcBef>
                <a:spcPts val="0"/>
              </a:spcBef>
              <a:spcAft>
                <a:spcPts val="1800"/>
              </a:spcAft>
              <a:buClr>
                <a:srgbClr val="000000"/>
              </a:buClr>
              <a:buSzPct val="100000"/>
              <a:buBlip>
                <a:blip r:embed="rId3"/>
              </a:buBlip>
              <a:defRPr sz="2400">
                <a:solidFill>
                  <a:schemeClr val="dk1"/>
                </a:solidFill>
                <a:latin typeface="Helvetica Neue"/>
                <a:ea typeface="Helvetica Neue"/>
                <a:cs typeface="Helvetica Neue"/>
                <a:sym typeface="Helvetica Neue"/>
              </a:defRPr>
            </a:pPr>
            <a:r>
              <a:rPr lang="es-ES" sz="2300" dirty="0"/>
              <a:t>Conocer</a:t>
            </a:r>
            <a:r>
              <a:rPr sz="2300" dirty="0"/>
              <a:t> la </a:t>
            </a:r>
            <a:r>
              <a:rPr sz="2300" dirty="0" err="1"/>
              <a:t>importancia</a:t>
            </a:r>
            <a:r>
              <a:rPr sz="2300" dirty="0"/>
              <a:t> de la </a:t>
            </a:r>
            <a:r>
              <a:rPr sz="2300" dirty="0" err="1"/>
              <a:t>visión</a:t>
            </a:r>
            <a:r>
              <a:rPr sz="2300" dirty="0"/>
              <a:t> </a:t>
            </a:r>
            <a:r>
              <a:rPr sz="2300" dirty="0" err="1"/>
              <a:t>compartida</a:t>
            </a:r>
            <a:r>
              <a:rPr sz="2300" dirty="0"/>
              <a:t>, las </a:t>
            </a:r>
            <a:r>
              <a:rPr sz="2300" dirty="0" err="1"/>
              <a:t>metas</a:t>
            </a:r>
            <a:r>
              <a:rPr sz="2300" dirty="0"/>
              <a:t> </a:t>
            </a:r>
            <a:r>
              <a:rPr lang="es-ES" sz="2300" dirty="0"/>
              <a:t>lo</a:t>
            </a:r>
            <a:r>
              <a:rPr sz="2300" dirty="0"/>
              <a:t>s </a:t>
            </a:r>
            <a:r>
              <a:rPr sz="2300" dirty="0" err="1"/>
              <a:t>requisitos</a:t>
            </a:r>
            <a:r>
              <a:rPr sz="2300" dirty="0"/>
              <a:t> y </a:t>
            </a:r>
            <a:r>
              <a:rPr sz="2300" dirty="0" err="1"/>
              <a:t>cómo</a:t>
            </a:r>
            <a:r>
              <a:rPr sz="2300" dirty="0"/>
              <a:t> </a:t>
            </a:r>
            <a:r>
              <a:rPr sz="2300" dirty="0" err="1"/>
              <a:t>implementarlos</a:t>
            </a:r>
            <a:endParaRPr sz="2300" dirty="0"/>
          </a:p>
          <a:p>
            <a:pPr marL="534988" marR="0" lvl="0" indent="-534988" algn="l" rtl="0">
              <a:lnSpc>
                <a:spcPct val="100000"/>
              </a:lnSpc>
              <a:spcBef>
                <a:spcPts val="0"/>
              </a:spcBef>
              <a:spcAft>
                <a:spcPts val="1800"/>
              </a:spcAft>
              <a:buClr>
                <a:srgbClr val="000000"/>
              </a:buClr>
              <a:buSzPct val="100000"/>
              <a:buBlip>
                <a:blip r:embed="rId3"/>
              </a:buBlip>
              <a:defRPr sz="2400">
                <a:solidFill>
                  <a:schemeClr val="dk1"/>
                </a:solidFill>
                <a:latin typeface="Helvetica Neue"/>
                <a:ea typeface="Helvetica Neue"/>
                <a:cs typeface="Helvetica Neue"/>
                <a:sym typeface="Helvetica Neue"/>
              </a:defRPr>
            </a:pPr>
            <a:r>
              <a:rPr lang="es-ES" sz="2300" dirty="0"/>
              <a:t>Darte</a:t>
            </a:r>
            <a:r>
              <a:rPr sz="2300" dirty="0"/>
              <a:t> </a:t>
            </a:r>
            <a:r>
              <a:rPr sz="2300" dirty="0" err="1"/>
              <a:t>cuenta</a:t>
            </a:r>
            <a:r>
              <a:rPr sz="2300" dirty="0"/>
              <a:t> de que es </a:t>
            </a:r>
            <a:r>
              <a:rPr sz="2300" dirty="0" err="1"/>
              <a:t>importante</a:t>
            </a:r>
            <a:r>
              <a:rPr sz="2300" dirty="0"/>
              <a:t> </a:t>
            </a:r>
            <a:r>
              <a:rPr sz="2300" dirty="0" err="1"/>
              <a:t>involucrar</a:t>
            </a:r>
            <a:r>
              <a:rPr sz="2300" dirty="0"/>
              <a:t> a </a:t>
            </a:r>
            <a:r>
              <a:rPr sz="2300" dirty="0" err="1"/>
              <a:t>todos</a:t>
            </a:r>
            <a:r>
              <a:rPr sz="2300" dirty="0"/>
              <a:t> los </a:t>
            </a:r>
            <a:r>
              <a:rPr sz="2300" dirty="0" err="1"/>
              <a:t>empleados</a:t>
            </a:r>
            <a:r>
              <a:rPr sz="2300" dirty="0"/>
              <a:t> </a:t>
            </a:r>
            <a:r>
              <a:rPr sz="2300" dirty="0" err="1"/>
              <a:t>como</a:t>
            </a:r>
            <a:r>
              <a:rPr sz="2300" dirty="0"/>
              <a:t> </a:t>
            </a:r>
            <a:r>
              <a:rPr sz="2300" dirty="0" err="1"/>
              <a:t>parte</a:t>
            </a:r>
            <a:r>
              <a:rPr sz="2300" dirty="0"/>
              <a:t> de un </a:t>
            </a:r>
            <a:r>
              <a:rPr sz="2300" dirty="0" err="1"/>
              <a:t>proceso</a:t>
            </a:r>
            <a:r>
              <a:rPr sz="2300" dirty="0"/>
              <a:t> de </a:t>
            </a:r>
            <a:r>
              <a:rPr sz="2300" dirty="0" err="1"/>
              <a:t>desarrollo</a:t>
            </a:r>
            <a:r>
              <a:rPr sz="2300" dirty="0"/>
              <a:t> </a:t>
            </a:r>
            <a:r>
              <a:rPr sz="2300" dirty="0" err="1"/>
              <a:t>organizacional</a:t>
            </a:r>
            <a:endParaRPr sz="2300" dirty="0"/>
          </a:p>
          <a:p>
            <a:pPr marL="534988" marR="0" lvl="0" indent="-534988" algn="l" rtl="0">
              <a:lnSpc>
                <a:spcPct val="100000"/>
              </a:lnSpc>
              <a:spcBef>
                <a:spcPts val="0"/>
              </a:spcBef>
              <a:spcAft>
                <a:spcPts val="1800"/>
              </a:spcAft>
              <a:buClr>
                <a:srgbClr val="000000"/>
              </a:buClr>
              <a:buSzPct val="100000"/>
              <a:buBlip>
                <a:blip r:embed="rId3"/>
              </a:buBlip>
              <a:defRPr sz="2400">
                <a:solidFill>
                  <a:schemeClr val="dk1"/>
                </a:solidFill>
                <a:latin typeface="Helvetica Neue"/>
                <a:ea typeface="Helvetica Neue"/>
                <a:cs typeface="Helvetica Neue"/>
                <a:sym typeface="Helvetica Neue"/>
              </a:defRPr>
            </a:pPr>
            <a:r>
              <a:rPr lang="es-ES" sz="2300" dirty="0"/>
              <a:t>Explotar </a:t>
            </a:r>
            <a:r>
              <a:rPr sz="2300" dirty="0"/>
              <a:t>las </a:t>
            </a:r>
            <a:r>
              <a:rPr sz="2300" dirty="0" err="1"/>
              <a:t>estrategias</a:t>
            </a:r>
            <a:r>
              <a:rPr sz="2300" dirty="0"/>
              <a:t> de </a:t>
            </a:r>
            <a:r>
              <a:rPr sz="2300" dirty="0" err="1"/>
              <a:t>comunicación</a:t>
            </a:r>
            <a:r>
              <a:rPr sz="2300" dirty="0"/>
              <a:t> y </a:t>
            </a:r>
            <a:r>
              <a:rPr sz="2300" dirty="0" err="1"/>
              <a:t>gestión</a:t>
            </a:r>
            <a:r>
              <a:rPr sz="2300" dirty="0"/>
              <a:t> de </a:t>
            </a:r>
            <a:r>
              <a:rPr sz="2300" dirty="0" err="1"/>
              <a:t>equipos</a:t>
            </a:r>
            <a:r>
              <a:rPr sz="2300" dirty="0"/>
              <a:t>, </a:t>
            </a:r>
            <a:r>
              <a:rPr sz="2300" dirty="0" err="1"/>
              <a:t>así</a:t>
            </a:r>
            <a:r>
              <a:rPr sz="2300" dirty="0"/>
              <a:t> </a:t>
            </a:r>
            <a:r>
              <a:rPr sz="2300" dirty="0" err="1"/>
              <a:t>como</a:t>
            </a:r>
            <a:r>
              <a:rPr sz="2300" dirty="0"/>
              <a:t> </a:t>
            </a:r>
            <a:r>
              <a:rPr sz="2300" dirty="0" err="1"/>
              <a:t>fomentar</a:t>
            </a:r>
            <a:r>
              <a:rPr sz="2300" dirty="0"/>
              <a:t> </a:t>
            </a:r>
            <a:r>
              <a:rPr sz="2300" dirty="0" err="1"/>
              <a:t>el</a:t>
            </a:r>
            <a:r>
              <a:rPr sz="2300" dirty="0"/>
              <a:t> </a:t>
            </a:r>
            <a:r>
              <a:rPr sz="2300" dirty="0" err="1"/>
              <a:t>intraemprendimiento</a:t>
            </a:r>
            <a:r>
              <a:rPr sz="2300" dirty="0"/>
              <a:t> </a:t>
            </a:r>
            <a:r>
              <a:rPr sz="2300" dirty="0" err="1"/>
              <a:t>en</a:t>
            </a:r>
            <a:r>
              <a:rPr sz="2300" dirty="0"/>
              <a:t> </a:t>
            </a:r>
            <a:r>
              <a:rPr sz="2300" dirty="0" err="1"/>
              <a:t>el</a:t>
            </a:r>
            <a:r>
              <a:rPr sz="2300" dirty="0"/>
              <a:t> </a:t>
            </a:r>
            <a:r>
              <a:rPr sz="2300" dirty="0" err="1"/>
              <a:t>trabajo</a:t>
            </a:r>
            <a:r>
              <a:rPr sz="2300" dirty="0"/>
              <a:t> </a:t>
            </a:r>
            <a:r>
              <a:rPr sz="2300" dirty="0" err="1"/>
              <a:t>diario</a:t>
            </a:r>
            <a:r>
              <a:rPr sz="2300" dirty="0"/>
              <a:t>.</a:t>
            </a:r>
          </a:p>
          <a:p>
            <a:pPr marL="808038" marR="0" lvl="0" indent="-808038" algn="l" rtl="0">
              <a:lnSpc>
                <a:spcPct val="100000"/>
              </a:lnSpc>
              <a:spcBef>
                <a:spcPts val="0"/>
              </a:spcBef>
              <a:spcAft>
                <a:spcPts val="600"/>
              </a:spcAft>
              <a:buClr>
                <a:srgbClr val="000000"/>
              </a:buClr>
              <a:buSzPct val="135000"/>
              <a:buBlip>
                <a:blip r:embed="rId3"/>
              </a:buBlip>
            </a:pPr>
            <a:endParaRPr sz="2400" b="0" i="0" u="none" strike="noStrike" cap="none" dirty="0">
              <a:solidFill>
                <a:schemeClr val="dk1"/>
              </a:solidFill>
              <a:latin typeface="Helvetica Neue"/>
              <a:ea typeface="Helvetica Neue"/>
              <a:cs typeface="Helvetica Neue"/>
              <a:sym typeface="Helvetica Neue"/>
            </a:endParaRPr>
          </a:p>
        </p:txBody>
      </p:sp>
      <p:sp>
        <p:nvSpPr>
          <p:cNvPr id="3" name="Google Shape;97;p4">
            <a:extLst>
              <a:ext uri="{FF2B5EF4-FFF2-40B4-BE49-F238E27FC236}">
                <a16:creationId xmlns:a16="http://schemas.microsoft.com/office/drawing/2014/main" id="{C7A43170-06D0-4E81-E6AE-4A026E73E21E}"/>
              </a:ext>
            </a:extLst>
          </p:cNvPr>
          <p:cNvSpPr txBox="1"/>
          <p:nvPr/>
        </p:nvSpPr>
        <p:spPr>
          <a:xfrm>
            <a:off x="1295400" y="1548000"/>
            <a:ext cx="3361031" cy="83099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800"/>
              <a:buFont typeface="Arial"/>
              <a:buNone/>
              <a:defRPr sz="4800" b="1">
                <a:solidFill>
                  <a:srgbClr val="4D94B7"/>
                </a:solidFill>
                <a:latin typeface="Helvetica Neue"/>
                <a:ea typeface="Helvetica Neue"/>
                <a:cs typeface="Helvetica Neue"/>
                <a:sym typeface="Helvetica Neue"/>
              </a:defRPr>
            </a:pPr>
            <a:r>
              <a:rPr dirty="0" err="1"/>
              <a:t>Objetivos</a:t>
            </a:r>
            <a:endParaRPr sz="4800" b="1" i="0" u="none" strike="noStrike" cap="none" dirty="0">
              <a:solidFill>
                <a:srgbClr val="AED633"/>
              </a:solidFill>
              <a:latin typeface="Helvetica Neue"/>
              <a:ea typeface="Helvetica Neue"/>
              <a:cs typeface="Helvetica Neue"/>
              <a:sym typeface="Helvetica Neue"/>
            </a:endParaRPr>
          </a:p>
        </p:txBody>
      </p:sp>
      <p:sp>
        <p:nvSpPr>
          <p:cNvPr id="4" name="Google Shape;104;p4">
            <a:extLst>
              <a:ext uri="{FF2B5EF4-FFF2-40B4-BE49-F238E27FC236}">
                <a16:creationId xmlns:a16="http://schemas.microsoft.com/office/drawing/2014/main" id="{C217B023-B843-426C-D01A-74958CF465AE}"/>
              </a:ext>
            </a:extLst>
          </p:cNvPr>
          <p:cNvSpPr txBox="1"/>
          <p:nvPr/>
        </p:nvSpPr>
        <p:spPr>
          <a:xfrm>
            <a:off x="1296000" y="3384000"/>
            <a:ext cx="9144000" cy="461665"/>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2400"/>
              <a:buFont typeface="Arial"/>
              <a:buNone/>
              <a:defRPr sz="2400" b="1">
                <a:solidFill>
                  <a:srgbClr val="AED633"/>
                </a:solidFill>
                <a:latin typeface="Helvetica Neue"/>
                <a:ea typeface="Helvetica Neue"/>
                <a:cs typeface="Helvetica Neue"/>
                <a:sym typeface="Helvetica Neue"/>
              </a:defRPr>
            </a:pPr>
            <a:r>
              <a:t>Al final de este módulo podrás:</a:t>
            </a:r>
            <a:endParaRPr sz="1400" b="1" i="0" u="none" strike="noStrike" cap="none">
              <a:solidFill>
                <a:srgbClr val="AED633"/>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37279397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abgerundete Ecken 12">
            <a:extLst>
              <a:ext uri="{FF2B5EF4-FFF2-40B4-BE49-F238E27FC236}">
                <a16:creationId xmlns:a16="http://schemas.microsoft.com/office/drawing/2014/main" id="{E29BD5DA-F53C-1FA5-E6F1-76CBBACD794C}"/>
              </a:ext>
            </a:extLst>
          </p:cNvPr>
          <p:cNvSpPr/>
          <p:nvPr/>
        </p:nvSpPr>
        <p:spPr>
          <a:xfrm>
            <a:off x="13536504" y="2592881"/>
            <a:ext cx="3684696" cy="2160000"/>
          </a:xfrm>
          <a:prstGeom prst="roundRect">
            <a:avLst>
              <a:gd name="adj" fmla="val 10000"/>
            </a:avLst>
          </a:prstGeom>
          <a:ln>
            <a:solidFill>
              <a:srgbClr val="4D94B7"/>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80000"/>
          <a:lstStyle/>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err="1"/>
              <a:t>Análisis</a:t>
            </a:r>
            <a:r>
              <a:rPr dirty="0"/>
              <a:t> del </a:t>
            </a:r>
            <a:r>
              <a:rPr dirty="0" err="1"/>
              <a:t>estado</a:t>
            </a:r>
            <a:r>
              <a:rPr dirty="0"/>
              <a:t> real</a:t>
            </a:r>
          </a:p>
          <a:p>
            <a:pPr marL="342900" lvl="1" indent="-342900" defTabSz="622300">
              <a:lnSpc>
                <a:spcPct val="90000"/>
              </a:lnSpc>
              <a:spcBef>
                <a:spcPct val="0"/>
              </a:spcBef>
              <a:spcAft>
                <a:spcPct val="15000"/>
              </a:spcAft>
              <a:buFont typeface="Wingdings" panose="05000000000000000000" pitchFamily="2" charset="2"/>
              <a:buChar char="§"/>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err="1"/>
              <a:t>Identificar</a:t>
            </a:r>
            <a:r>
              <a:rPr dirty="0"/>
              <a:t> </a:t>
            </a:r>
            <a:r>
              <a:rPr dirty="0" err="1"/>
              <a:t>problemas</a:t>
            </a:r>
            <a:r>
              <a:rPr lang="es-ES" dirty="0"/>
              <a:t> potenciales</a:t>
            </a:r>
            <a:endParaRPr dirty="0"/>
          </a:p>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a:t>Formular </a:t>
            </a:r>
            <a:r>
              <a:rPr dirty="0" err="1"/>
              <a:t>objetivos</a:t>
            </a:r>
            <a:endParaRPr dirty="0"/>
          </a:p>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err="1"/>
              <a:t>Planificar</a:t>
            </a:r>
            <a:r>
              <a:rPr dirty="0"/>
              <a:t> la </a:t>
            </a:r>
            <a:r>
              <a:rPr dirty="0" err="1"/>
              <a:t>implementación</a:t>
            </a:r>
            <a:endParaRPr dirty="0"/>
          </a:p>
        </p:txBody>
      </p:sp>
      <p:sp>
        <p:nvSpPr>
          <p:cNvPr id="17" name="Rechteck: abgerundete Ecken 16">
            <a:extLst>
              <a:ext uri="{FF2B5EF4-FFF2-40B4-BE49-F238E27FC236}">
                <a16:creationId xmlns:a16="http://schemas.microsoft.com/office/drawing/2014/main" id="{1FDCDDF1-AAA1-604B-A46F-B13C0B416D43}"/>
              </a:ext>
            </a:extLst>
          </p:cNvPr>
          <p:cNvSpPr/>
          <p:nvPr/>
        </p:nvSpPr>
        <p:spPr>
          <a:xfrm>
            <a:off x="13536503" y="6372881"/>
            <a:ext cx="3456095" cy="2160000"/>
          </a:xfrm>
          <a:prstGeom prst="roundRect">
            <a:avLst>
              <a:gd name="adj" fmla="val 10000"/>
            </a:avLst>
          </a:prstGeom>
          <a:ln>
            <a:solidFill>
              <a:srgbClr val="4D94B7"/>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80000" anchor="b"/>
          <a:lstStyle/>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err="1"/>
              <a:t>Iniciar</a:t>
            </a:r>
            <a:r>
              <a:rPr dirty="0"/>
              <a:t> y </a:t>
            </a:r>
            <a:r>
              <a:rPr dirty="0" err="1"/>
              <a:t>ejecutar</a:t>
            </a:r>
            <a:endParaRPr dirty="0"/>
          </a:p>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lang="es-ES" dirty="0"/>
              <a:t>Probar</a:t>
            </a:r>
            <a:endParaRPr dirty="0"/>
          </a:p>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a:t>Experiment</a:t>
            </a:r>
            <a:r>
              <a:rPr lang="es-ES" dirty="0"/>
              <a:t>ar</a:t>
            </a:r>
            <a:endParaRPr dirty="0"/>
          </a:p>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err="1"/>
              <a:t>Adquirir</a:t>
            </a:r>
            <a:r>
              <a:rPr dirty="0"/>
              <a:t> </a:t>
            </a:r>
            <a:r>
              <a:rPr dirty="0" err="1"/>
              <a:t>conocimiento</a:t>
            </a:r>
            <a:endParaRPr dirty="0"/>
          </a:p>
        </p:txBody>
      </p:sp>
      <p:sp>
        <p:nvSpPr>
          <p:cNvPr id="11" name="Rechteck: abgerundete Ecken 10">
            <a:extLst>
              <a:ext uri="{FF2B5EF4-FFF2-40B4-BE49-F238E27FC236}">
                <a16:creationId xmlns:a16="http://schemas.microsoft.com/office/drawing/2014/main" id="{E02502FE-3E70-A02B-B1E9-E002B7B58DE9}"/>
              </a:ext>
            </a:extLst>
          </p:cNvPr>
          <p:cNvSpPr/>
          <p:nvPr/>
        </p:nvSpPr>
        <p:spPr>
          <a:xfrm>
            <a:off x="7315200" y="2592881"/>
            <a:ext cx="3420000" cy="2160000"/>
          </a:xfrm>
          <a:prstGeom prst="roundRect">
            <a:avLst>
              <a:gd name="adj" fmla="val 10000"/>
            </a:avLst>
          </a:prstGeom>
          <a:ln>
            <a:solidFill>
              <a:srgbClr val="4D94B7"/>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08000"/>
          <a:lstStyle/>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err="1"/>
              <a:t>Implementar</a:t>
            </a:r>
            <a:r>
              <a:rPr dirty="0"/>
              <a:t> las </a:t>
            </a:r>
            <a:r>
              <a:rPr dirty="0" err="1"/>
              <a:t>mejoras</a:t>
            </a:r>
            <a:endParaRPr dirty="0"/>
          </a:p>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lang="es-ES" dirty="0"/>
              <a:t>Documentar</a:t>
            </a:r>
            <a:r>
              <a:rPr dirty="0"/>
              <a:t> </a:t>
            </a:r>
            <a:r>
              <a:rPr dirty="0" err="1"/>
              <a:t>el</a:t>
            </a:r>
            <a:r>
              <a:rPr dirty="0"/>
              <a:t> </a:t>
            </a:r>
            <a:r>
              <a:rPr dirty="0" err="1"/>
              <a:t>éxito</a:t>
            </a:r>
            <a:endParaRPr dirty="0"/>
          </a:p>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err="1"/>
              <a:t>Reflejar</a:t>
            </a:r>
            <a:r>
              <a:rPr dirty="0"/>
              <a:t> </a:t>
            </a:r>
            <a:r>
              <a:rPr dirty="0" err="1"/>
              <a:t>el</a:t>
            </a:r>
            <a:r>
              <a:rPr dirty="0"/>
              <a:t> </a:t>
            </a:r>
            <a:r>
              <a:rPr dirty="0" err="1"/>
              <a:t>proceso</a:t>
            </a:r>
            <a:endParaRPr dirty="0"/>
          </a:p>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err="1"/>
              <a:t>Implementar</a:t>
            </a:r>
            <a:r>
              <a:rPr dirty="0"/>
              <a:t> la </a:t>
            </a:r>
            <a:r>
              <a:rPr dirty="0" err="1"/>
              <a:t>solución</a:t>
            </a:r>
            <a:endParaRPr dirty="0"/>
          </a:p>
        </p:txBody>
      </p:sp>
      <p:sp>
        <p:nvSpPr>
          <p:cNvPr id="15" name="Rechteck: abgerundete Ecken 14">
            <a:extLst>
              <a:ext uri="{FF2B5EF4-FFF2-40B4-BE49-F238E27FC236}">
                <a16:creationId xmlns:a16="http://schemas.microsoft.com/office/drawing/2014/main" id="{BB35EC6F-37CA-91D1-CFE8-F5C78030C7DF}"/>
              </a:ext>
            </a:extLst>
          </p:cNvPr>
          <p:cNvSpPr/>
          <p:nvPr/>
        </p:nvSpPr>
        <p:spPr>
          <a:xfrm>
            <a:off x="7056410" y="6372881"/>
            <a:ext cx="3678790" cy="2160000"/>
          </a:xfrm>
          <a:prstGeom prst="roundRect">
            <a:avLst>
              <a:gd name="adj" fmla="val 10000"/>
            </a:avLst>
          </a:prstGeom>
          <a:ln>
            <a:solidFill>
              <a:srgbClr val="4D94B7"/>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08000" anchor="b"/>
          <a:lstStyle/>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endParaRPr lang="es-ES" dirty="0"/>
          </a:p>
          <a:p>
            <a:pPr marL="342900" lvl="1" indent="-342900" defTabSz="622300">
              <a:lnSpc>
                <a:spcPct val="90000"/>
              </a:lnSpc>
              <a:spcBef>
                <a:spcPct val="0"/>
              </a:spcBef>
              <a:spcAft>
                <a:spcPct val="15000"/>
              </a:spcAft>
              <a:buFont typeface="Wingdings" panose="05000000000000000000" pitchFamily="2" charset="2"/>
              <a:buChar char="§"/>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lang="es-ES" dirty="0"/>
              <a:t>Evaluar los cambios</a:t>
            </a:r>
          </a:p>
          <a:p>
            <a:pPr marL="342900" lvl="1" indent="-342900" defTabSz="622300">
              <a:lnSpc>
                <a:spcPct val="90000"/>
              </a:lnSpc>
              <a:spcBef>
                <a:spcPct val="0"/>
              </a:spcBef>
              <a:spcAft>
                <a:spcPct val="15000"/>
              </a:spcAft>
              <a:buFont typeface="Wingdings" panose="05000000000000000000" pitchFamily="2" charset="2"/>
              <a:buChar char="§"/>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lang="es-ES" dirty="0"/>
              <a:t>Controlar los objetivos</a:t>
            </a:r>
          </a:p>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err="1"/>
              <a:t>Comprobar</a:t>
            </a:r>
            <a:r>
              <a:rPr dirty="0"/>
              <a:t> </a:t>
            </a:r>
            <a:r>
              <a:rPr dirty="0" err="1"/>
              <a:t>el</a:t>
            </a:r>
            <a:r>
              <a:rPr dirty="0"/>
              <a:t> </a:t>
            </a:r>
            <a:r>
              <a:rPr dirty="0" err="1"/>
              <a:t>progreso</a:t>
            </a:r>
            <a:endParaRPr dirty="0"/>
          </a:p>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sz="2200" kern="120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err="1"/>
              <a:t>Estudia</a:t>
            </a:r>
            <a:r>
              <a:rPr lang="es-ES" dirty="0"/>
              <a:t>r</a:t>
            </a:r>
            <a:r>
              <a:rPr dirty="0"/>
              <a:t> las </a:t>
            </a:r>
            <a:r>
              <a:rPr dirty="0" err="1"/>
              <a:t>experiencias</a:t>
            </a:r>
            <a:endParaRPr dirty="0"/>
          </a:p>
        </p:txBody>
      </p:sp>
      <p:grpSp>
        <p:nvGrpSpPr>
          <p:cNvPr id="23" name="Gruppieren 22">
            <a:extLst>
              <a:ext uri="{FF2B5EF4-FFF2-40B4-BE49-F238E27FC236}">
                <a16:creationId xmlns:a16="http://schemas.microsoft.com/office/drawing/2014/main" id="{41C7B49E-D1F0-8C2C-31F7-AAF4903CE372}"/>
              </a:ext>
            </a:extLst>
          </p:cNvPr>
          <p:cNvGrpSpPr/>
          <p:nvPr/>
        </p:nvGrpSpPr>
        <p:grpSpPr>
          <a:xfrm>
            <a:off x="9864504" y="3384881"/>
            <a:ext cx="2111242" cy="2111242"/>
            <a:chOff x="2028614" y="351764"/>
            <a:chExt cx="2672172" cy="2672172"/>
          </a:xfrm>
        </p:grpSpPr>
        <p:sp>
          <p:nvSpPr>
            <p:cNvPr id="34" name="Teilkreis 33">
              <a:extLst>
                <a:ext uri="{FF2B5EF4-FFF2-40B4-BE49-F238E27FC236}">
                  <a16:creationId xmlns:a16="http://schemas.microsoft.com/office/drawing/2014/main" id="{F9DE2A1C-875B-65DE-0D2D-3B9D11453B04}"/>
                </a:ext>
              </a:extLst>
            </p:cNvPr>
            <p:cNvSpPr/>
            <p:nvPr/>
          </p:nvSpPr>
          <p:spPr>
            <a:xfrm>
              <a:off x="2028614" y="351764"/>
              <a:ext cx="2672172" cy="2672172"/>
            </a:xfrm>
            <a:prstGeom prst="pieWedge">
              <a:avLst/>
            </a:prstGeom>
            <a:solidFill>
              <a:srgbClr val="4D94B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de-DE"/>
            </a:p>
          </p:txBody>
        </p:sp>
        <p:sp>
          <p:nvSpPr>
            <p:cNvPr id="35" name="Teilkreis 4">
              <a:extLst>
                <a:ext uri="{FF2B5EF4-FFF2-40B4-BE49-F238E27FC236}">
                  <a16:creationId xmlns:a16="http://schemas.microsoft.com/office/drawing/2014/main" id="{D8D1EE9D-329E-36B7-CFAD-5A787413941F}"/>
                </a:ext>
              </a:extLst>
            </p:cNvPr>
            <p:cNvSpPr txBox="1"/>
            <p:nvPr/>
          </p:nvSpPr>
          <p:spPr>
            <a:xfrm>
              <a:off x="2659884" y="1134424"/>
              <a:ext cx="2040902" cy="18895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defRPr sz="2400" b="1" kern="1200">
                  <a:latin typeface="Helvetica Neue" panose="020B0604020202020204" charset="0"/>
                  <a:ea typeface="Microsoft Sans Serif" panose="020B0604020202020204" pitchFamily="34" charset="0"/>
                  <a:cs typeface="Microsoft Sans Serif" panose="020B0604020202020204" pitchFamily="34" charset="0"/>
                </a:defRPr>
              </a:pPr>
              <a:r>
                <a:rPr dirty="0"/>
                <a:t>Act</a:t>
              </a:r>
              <a:r>
                <a:rPr lang="es-ES" dirty="0" err="1"/>
                <a:t>uar</a:t>
              </a:r>
              <a:endParaRPr dirty="0"/>
            </a:p>
          </p:txBody>
        </p:sp>
      </p:grpSp>
      <p:grpSp>
        <p:nvGrpSpPr>
          <p:cNvPr id="25" name="Gruppieren 24">
            <a:extLst>
              <a:ext uri="{FF2B5EF4-FFF2-40B4-BE49-F238E27FC236}">
                <a16:creationId xmlns:a16="http://schemas.microsoft.com/office/drawing/2014/main" id="{5B1B0995-955F-545E-3B11-CCE2116DF5ED}"/>
              </a:ext>
            </a:extLst>
          </p:cNvPr>
          <p:cNvGrpSpPr/>
          <p:nvPr/>
        </p:nvGrpSpPr>
        <p:grpSpPr>
          <a:xfrm>
            <a:off x="12073262" y="3384881"/>
            <a:ext cx="2111242" cy="2111242"/>
            <a:chOff x="4824212" y="351764"/>
            <a:chExt cx="2672172" cy="2672172"/>
          </a:xfrm>
        </p:grpSpPr>
        <p:sp>
          <p:nvSpPr>
            <p:cNvPr id="32" name="Teilkreis 31">
              <a:extLst>
                <a:ext uri="{FF2B5EF4-FFF2-40B4-BE49-F238E27FC236}">
                  <a16:creationId xmlns:a16="http://schemas.microsoft.com/office/drawing/2014/main" id="{6A16A0E2-22B6-095B-6C8A-2017E4E74368}"/>
                </a:ext>
              </a:extLst>
            </p:cNvPr>
            <p:cNvSpPr/>
            <p:nvPr/>
          </p:nvSpPr>
          <p:spPr>
            <a:xfrm rot="5400000">
              <a:off x="4824212" y="351764"/>
              <a:ext cx="2672172" cy="2672172"/>
            </a:xfrm>
            <a:prstGeom prst="pieWedge">
              <a:avLst/>
            </a:prstGeom>
            <a:solidFill>
              <a:srgbClr val="4D94B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de-DE"/>
            </a:p>
          </p:txBody>
        </p:sp>
        <p:sp>
          <p:nvSpPr>
            <p:cNvPr id="33" name="Teilkreis 6">
              <a:extLst>
                <a:ext uri="{FF2B5EF4-FFF2-40B4-BE49-F238E27FC236}">
                  <a16:creationId xmlns:a16="http://schemas.microsoft.com/office/drawing/2014/main" id="{1AD93E35-064F-9AD1-1064-B2FEE41AB877}"/>
                </a:ext>
              </a:extLst>
            </p:cNvPr>
            <p:cNvSpPr txBox="1"/>
            <p:nvPr/>
          </p:nvSpPr>
          <p:spPr>
            <a:xfrm>
              <a:off x="4824212" y="1134424"/>
              <a:ext cx="2111726" cy="18895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defRPr sz="2400" b="1" kern="1200">
                  <a:latin typeface="Helvetica Neue" panose="020B0604020202020204" charset="0"/>
                  <a:ea typeface="Microsoft Sans Serif" panose="020B0604020202020204" pitchFamily="34" charset="0"/>
                  <a:cs typeface="Microsoft Sans Serif" panose="020B0604020202020204" pitchFamily="34" charset="0"/>
                </a:defRPr>
              </a:pPr>
              <a:r>
                <a:rPr dirty="0"/>
                <a:t>Plan</a:t>
              </a:r>
              <a:r>
                <a:rPr lang="es-ES" dirty="0" err="1"/>
                <a:t>ear</a:t>
              </a:r>
              <a:endParaRPr dirty="0"/>
            </a:p>
          </p:txBody>
        </p:sp>
      </p:grpSp>
      <p:grpSp>
        <p:nvGrpSpPr>
          <p:cNvPr id="26" name="Gruppieren 25">
            <a:extLst>
              <a:ext uri="{FF2B5EF4-FFF2-40B4-BE49-F238E27FC236}">
                <a16:creationId xmlns:a16="http://schemas.microsoft.com/office/drawing/2014/main" id="{16385E3F-2CE4-1F7A-3226-C8B95D55A29B}"/>
              </a:ext>
            </a:extLst>
          </p:cNvPr>
          <p:cNvGrpSpPr/>
          <p:nvPr/>
        </p:nvGrpSpPr>
        <p:grpSpPr>
          <a:xfrm>
            <a:off x="12073262" y="5593639"/>
            <a:ext cx="2111242" cy="2111242"/>
            <a:chOff x="4824212" y="3147362"/>
            <a:chExt cx="2672172" cy="2672172"/>
          </a:xfrm>
        </p:grpSpPr>
        <p:sp>
          <p:nvSpPr>
            <p:cNvPr id="30" name="Teilkreis 29">
              <a:extLst>
                <a:ext uri="{FF2B5EF4-FFF2-40B4-BE49-F238E27FC236}">
                  <a16:creationId xmlns:a16="http://schemas.microsoft.com/office/drawing/2014/main" id="{E943BBDB-C5D9-6BD9-6456-3CAB9BE02D16}"/>
                </a:ext>
              </a:extLst>
            </p:cNvPr>
            <p:cNvSpPr/>
            <p:nvPr/>
          </p:nvSpPr>
          <p:spPr>
            <a:xfrm rot="10800000">
              <a:off x="4824212" y="3147362"/>
              <a:ext cx="2672172" cy="2672172"/>
            </a:xfrm>
            <a:prstGeom prst="pieWedge">
              <a:avLst/>
            </a:prstGeom>
            <a:solidFill>
              <a:srgbClr val="4D94B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de-DE"/>
            </a:p>
          </p:txBody>
        </p:sp>
        <p:sp>
          <p:nvSpPr>
            <p:cNvPr id="31" name="Teilkreis 8">
              <a:extLst>
                <a:ext uri="{FF2B5EF4-FFF2-40B4-BE49-F238E27FC236}">
                  <a16:creationId xmlns:a16="http://schemas.microsoft.com/office/drawing/2014/main" id="{ADD41CEC-82FD-7338-3605-877A42BD6078}"/>
                </a:ext>
              </a:extLst>
            </p:cNvPr>
            <p:cNvSpPr txBox="1"/>
            <p:nvPr/>
          </p:nvSpPr>
          <p:spPr>
            <a:xfrm rot="21600000">
              <a:off x="4824212" y="3147362"/>
              <a:ext cx="1889511" cy="18895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defRPr sz="2400" b="1" kern="1200">
                  <a:latin typeface="Helvetica Neue" panose="020B0604020202020204" charset="0"/>
                  <a:ea typeface="Microsoft Sans Serif" panose="020B0604020202020204" pitchFamily="34" charset="0"/>
                  <a:cs typeface="Microsoft Sans Serif" panose="020B0604020202020204" pitchFamily="34" charset="0"/>
                </a:defRPr>
              </a:pPr>
              <a:r>
                <a:rPr lang="es-ES" dirty="0"/>
                <a:t>Hacer</a:t>
              </a:r>
              <a:endParaRPr dirty="0"/>
            </a:p>
          </p:txBody>
        </p:sp>
      </p:grpSp>
      <p:grpSp>
        <p:nvGrpSpPr>
          <p:cNvPr id="27" name="Gruppieren 26">
            <a:extLst>
              <a:ext uri="{FF2B5EF4-FFF2-40B4-BE49-F238E27FC236}">
                <a16:creationId xmlns:a16="http://schemas.microsoft.com/office/drawing/2014/main" id="{298D830B-C965-C4E4-3F6F-1FF68A5D5436}"/>
              </a:ext>
            </a:extLst>
          </p:cNvPr>
          <p:cNvGrpSpPr/>
          <p:nvPr/>
        </p:nvGrpSpPr>
        <p:grpSpPr>
          <a:xfrm>
            <a:off x="9864504" y="5593639"/>
            <a:ext cx="2111242" cy="2111242"/>
            <a:chOff x="2028614" y="3147362"/>
            <a:chExt cx="2672172" cy="2672172"/>
          </a:xfrm>
        </p:grpSpPr>
        <p:sp>
          <p:nvSpPr>
            <p:cNvPr id="28" name="Teilkreis 27">
              <a:extLst>
                <a:ext uri="{FF2B5EF4-FFF2-40B4-BE49-F238E27FC236}">
                  <a16:creationId xmlns:a16="http://schemas.microsoft.com/office/drawing/2014/main" id="{7CD12392-06EA-CD0F-848B-6CA47C225ACD}"/>
                </a:ext>
              </a:extLst>
            </p:cNvPr>
            <p:cNvSpPr/>
            <p:nvPr/>
          </p:nvSpPr>
          <p:spPr>
            <a:xfrm rot="16200000">
              <a:off x="2028614" y="3147362"/>
              <a:ext cx="2672172" cy="2672172"/>
            </a:xfrm>
            <a:prstGeom prst="pieWedge">
              <a:avLst/>
            </a:prstGeom>
            <a:solidFill>
              <a:srgbClr val="4D94B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de-DE"/>
            </a:p>
          </p:txBody>
        </p:sp>
        <p:sp>
          <p:nvSpPr>
            <p:cNvPr id="29" name="Teilkreis 10">
              <a:extLst>
                <a:ext uri="{FF2B5EF4-FFF2-40B4-BE49-F238E27FC236}">
                  <a16:creationId xmlns:a16="http://schemas.microsoft.com/office/drawing/2014/main" id="{D46CF062-2746-B947-5F11-58F81A806AA2}"/>
                </a:ext>
              </a:extLst>
            </p:cNvPr>
            <p:cNvSpPr txBox="1"/>
            <p:nvPr/>
          </p:nvSpPr>
          <p:spPr>
            <a:xfrm>
              <a:off x="2659884" y="3147362"/>
              <a:ext cx="2040902" cy="18895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defRPr sz="2400" b="1" kern="1200">
                  <a:latin typeface="Helvetica Neue" panose="020B0604020202020204" charset="0"/>
                  <a:ea typeface="Microsoft Sans Serif" panose="020B0604020202020204" pitchFamily="34" charset="0"/>
                  <a:cs typeface="Microsoft Sans Serif" panose="020B0604020202020204" pitchFamily="34" charset="0"/>
                </a:defRPr>
              </a:pPr>
              <a:r>
                <a:rPr lang="es-ES" dirty="0"/>
                <a:t>Revisa</a:t>
              </a:r>
              <a:endParaRPr dirty="0"/>
            </a:p>
          </p:txBody>
        </p:sp>
      </p:grpSp>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6781800" cy="954107"/>
          </a:xfrm>
          <a:prstGeom prst="rect">
            <a:avLst/>
          </a:prstGeom>
          <a:noFill/>
        </p:spPr>
        <p:txBody>
          <a:bodyPr wrap="square">
            <a:spAutoFit/>
          </a:bodyPr>
          <a:lstStyle/>
          <a:p>
            <a:pPr marL="623888" marR="0" lvl="0" indent="-623888" algn="l" defTabSz="914400" rtl="0" eaLnBrk="1" fontAlgn="auto" latinLnBrk="0" hangingPunct="1">
              <a:lnSpc>
                <a:spcPct val="100000"/>
              </a:lnSpc>
              <a:spcBef>
                <a:spcPts val="0"/>
              </a:spcBef>
              <a:spcAft>
                <a:spcPts val="0"/>
              </a:spcAft>
              <a:buClrTx/>
              <a:buSzTx/>
              <a:buFontTx/>
              <a:buNone/>
              <a:tabLst/>
              <a:defRPr sz="2800" b="1" kern="120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a:t>3.1 </a:t>
            </a:r>
            <a:r>
              <a:rPr dirty="0" err="1"/>
              <a:t>Fases</a:t>
            </a:r>
            <a:r>
              <a:rPr dirty="0"/>
              <a:t> de la </a:t>
            </a:r>
            <a:r>
              <a:rPr dirty="0" err="1"/>
              <a:t>comprobación</a:t>
            </a:r>
            <a:r>
              <a:rPr dirty="0"/>
              <a:t> del PDCA</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2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t>Fuente n.º: 2, 8, 9</a:t>
            </a:r>
          </a:p>
        </p:txBody>
      </p:sp>
      <p:sp>
        <p:nvSpPr>
          <p:cNvPr id="24" name="CuadroTexto 3">
            <a:extLst>
              <a:ext uri="{FF2B5EF4-FFF2-40B4-BE49-F238E27FC236}">
                <a16:creationId xmlns:a16="http://schemas.microsoft.com/office/drawing/2014/main" id="{4E9FCFC9-7F92-47E3-F7D1-D143A06C73FB}"/>
              </a:ext>
            </a:extLst>
          </p:cNvPr>
          <p:cNvSpPr txBox="1"/>
          <p:nvPr/>
        </p:nvSpPr>
        <p:spPr>
          <a:xfrm>
            <a:off x="1295401" y="3384000"/>
            <a:ext cx="5562599" cy="440120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sz="24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a:t>El </a:t>
            </a:r>
            <a:r>
              <a:rPr dirty="0" err="1"/>
              <a:t>ciclo</a:t>
            </a:r>
            <a:r>
              <a:rPr dirty="0"/>
              <a:t> del PDCA para </a:t>
            </a:r>
            <a:r>
              <a:rPr dirty="0" err="1"/>
              <a:t>implementa</a:t>
            </a:r>
            <a:r>
              <a:rPr lang="es-ES" dirty="0"/>
              <a:t>r </a:t>
            </a:r>
            <a:r>
              <a:rPr dirty="0" err="1"/>
              <a:t>mejoras</a:t>
            </a:r>
            <a:endParaRPr dirty="0"/>
          </a:p>
          <a:p>
            <a:pPr marL="0" marR="0" lvl="0" indent="0" algn="l" defTabSz="914400" rtl="0" eaLnBrk="1" fontAlgn="auto" latinLnBrk="0" hangingPunct="1">
              <a:lnSpc>
                <a:spcPct val="100000"/>
              </a:lnSpc>
              <a:spcBef>
                <a:spcPts val="0"/>
              </a:spcBef>
              <a:spcAft>
                <a:spcPts val="1200"/>
              </a:spcAft>
              <a:buClrTx/>
              <a:buSzTx/>
              <a:buFontTx/>
              <a:buNone/>
              <a:tabLst/>
            </a:pPr>
            <a:endParaRPr kumimoji="0" sz="2400" b="0" i="0" u="none" strike="noStrike" kern="1200" cap="none"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marL="546100" marR="0" lvl="0" indent="-546100" algn="l" defTabSz="914400" rtl="0" eaLnBrk="1" fontAlgn="auto" latinLnBrk="0" hangingPunct="1">
              <a:lnSpc>
                <a:spcPct val="100000"/>
              </a:lnSpc>
              <a:spcBef>
                <a:spcPts val="0"/>
              </a:spcBef>
              <a:spcAft>
                <a:spcPts val="1200"/>
              </a:spcAft>
              <a:buClrTx/>
              <a:buSzTx/>
              <a:buFontTx/>
              <a:buBlip>
                <a:blip r:embed="rId2"/>
              </a:buBlip>
              <a:tabLst/>
              <a:defRPr sz="24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a:t>un </a:t>
            </a:r>
            <a:r>
              <a:rPr dirty="0" err="1"/>
              <a:t>enfoque</a:t>
            </a:r>
            <a:r>
              <a:rPr dirty="0"/>
              <a:t> </a:t>
            </a:r>
            <a:r>
              <a:rPr dirty="0" err="1"/>
              <a:t>basado</a:t>
            </a:r>
            <a:r>
              <a:rPr dirty="0"/>
              <a:t> </a:t>
            </a:r>
            <a:r>
              <a:rPr dirty="0" err="1"/>
              <a:t>en</a:t>
            </a:r>
            <a:r>
              <a:rPr dirty="0"/>
              <a:t> </a:t>
            </a:r>
            <a:r>
              <a:rPr dirty="0" err="1"/>
              <a:t>el</a:t>
            </a:r>
            <a:r>
              <a:rPr dirty="0"/>
              <a:t> principio de </a:t>
            </a:r>
            <a:r>
              <a:rPr dirty="0" err="1"/>
              <a:t>mejora</a:t>
            </a:r>
            <a:r>
              <a:rPr dirty="0"/>
              <a:t> continua</a:t>
            </a:r>
          </a:p>
          <a:p>
            <a:pPr marL="546100" marR="0" lvl="0" indent="-546100" algn="l" defTabSz="914400" rtl="0" eaLnBrk="1" fontAlgn="auto" latinLnBrk="0" hangingPunct="1">
              <a:lnSpc>
                <a:spcPct val="100000"/>
              </a:lnSpc>
              <a:spcBef>
                <a:spcPts val="0"/>
              </a:spcBef>
              <a:spcAft>
                <a:spcPts val="1200"/>
              </a:spcAft>
              <a:buClrTx/>
              <a:buSzTx/>
              <a:buFontTx/>
              <a:buBlip>
                <a:blip r:embed="rId2"/>
              </a:buBlip>
              <a:tabLst/>
              <a:defRPr sz="24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err="1"/>
              <a:t>tiene</a:t>
            </a:r>
            <a:r>
              <a:rPr dirty="0"/>
              <a:t> </a:t>
            </a:r>
            <a:r>
              <a:rPr dirty="0" err="1"/>
              <a:t>como</a:t>
            </a:r>
            <a:r>
              <a:rPr dirty="0"/>
              <a:t> </a:t>
            </a:r>
            <a:r>
              <a:rPr dirty="0" err="1"/>
              <a:t>objetivo</a:t>
            </a:r>
            <a:r>
              <a:rPr dirty="0"/>
              <a:t> la </a:t>
            </a:r>
            <a:r>
              <a:rPr dirty="0" err="1"/>
              <a:t>mejora</a:t>
            </a:r>
            <a:r>
              <a:rPr dirty="0"/>
              <a:t> continua </a:t>
            </a:r>
            <a:r>
              <a:rPr dirty="0" err="1"/>
              <a:t>en</a:t>
            </a:r>
            <a:r>
              <a:rPr dirty="0"/>
              <a:t> </a:t>
            </a:r>
            <a:r>
              <a:rPr dirty="0" err="1"/>
              <a:t>todos</a:t>
            </a:r>
            <a:r>
              <a:rPr dirty="0"/>
              <a:t> los </a:t>
            </a:r>
            <a:r>
              <a:rPr dirty="0" err="1"/>
              <a:t>departamentos</a:t>
            </a:r>
            <a:r>
              <a:rPr dirty="0"/>
              <a:t> de la </a:t>
            </a:r>
            <a:r>
              <a:rPr dirty="0" err="1"/>
              <a:t>empresa</a:t>
            </a:r>
            <a:endParaRPr dirty="0"/>
          </a:p>
          <a:p>
            <a:pPr marL="546100" marR="0" lvl="0" indent="-546100" algn="l" defTabSz="914400" rtl="0" eaLnBrk="1" fontAlgn="auto" latinLnBrk="0" hangingPunct="1">
              <a:lnSpc>
                <a:spcPct val="100000"/>
              </a:lnSpc>
              <a:spcBef>
                <a:spcPts val="0"/>
              </a:spcBef>
              <a:spcAft>
                <a:spcPts val="1200"/>
              </a:spcAft>
              <a:buClrTx/>
              <a:buSzTx/>
              <a:buFontTx/>
              <a:buBlip>
                <a:blip r:embed="rId2"/>
              </a:buBlip>
              <a:tabLst/>
              <a:defRPr sz="24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a:t>con la </a:t>
            </a:r>
            <a:r>
              <a:rPr dirty="0" err="1"/>
              <a:t>participación</a:t>
            </a:r>
            <a:r>
              <a:rPr dirty="0"/>
              <a:t> de </a:t>
            </a:r>
            <a:r>
              <a:rPr dirty="0" err="1"/>
              <a:t>todos</a:t>
            </a:r>
            <a:r>
              <a:rPr dirty="0"/>
              <a:t> los </a:t>
            </a:r>
            <a:r>
              <a:rPr dirty="0" err="1"/>
              <a:t>empleados</a:t>
            </a:r>
            <a:endParaRPr dirty="0"/>
          </a:p>
        </p:txBody>
      </p:sp>
      <p:sp>
        <p:nvSpPr>
          <p:cNvPr id="7" name="CuadroTexto 1">
            <a:extLst>
              <a:ext uri="{FF2B5EF4-FFF2-40B4-BE49-F238E27FC236}">
                <a16:creationId xmlns:a16="http://schemas.microsoft.com/office/drawing/2014/main" id="{13083700-42B5-0E52-9F17-0CA9698B787D}"/>
              </a:ext>
            </a:extLst>
          </p:cNvPr>
          <p:cNvSpPr txBox="1"/>
          <p:nvPr/>
        </p:nvSpPr>
        <p:spPr>
          <a:xfrm>
            <a:off x="1296000" y="1548000"/>
            <a:ext cx="139861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534988" algn="l"/>
              </a:tabLst>
              <a:defRPr sz="4800" b="1" kern="120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a:t>3. </a:t>
            </a:r>
            <a:r>
              <a:rPr dirty="0" err="1"/>
              <a:t>Ciclo</a:t>
            </a:r>
            <a:r>
              <a:rPr dirty="0"/>
              <a:t> de PDCA</a:t>
            </a:r>
          </a:p>
        </p:txBody>
      </p:sp>
      <p:grpSp>
        <p:nvGrpSpPr>
          <p:cNvPr id="22" name="Gruppieren 21">
            <a:extLst>
              <a:ext uri="{FF2B5EF4-FFF2-40B4-BE49-F238E27FC236}">
                <a16:creationId xmlns:a16="http://schemas.microsoft.com/office/drawing/2014/main" id="{41D0C232-2A75-23D5-4422-3ED59641082B}"/>
              </a:ext>
            </a:extLst>
          </p:cNvPr>
          <p:cNvGrpSpPr/>
          <p:nvPr/>
        </p:nvGrpSpPr>
        <p:grpSpPr>
          <a:xfrm>
            <a:off x="11574504" y="5004881"/>
            <a:ext cx="900000" cy="1080000"/>
            <a:chOff x="11277600" y="397617"/>
            <a:chExt cx="922609" cy="1110833"/>
          </a:xfrm>
        </p:grpSpPr>
        <p:sp>
          <p:nvSpPr>
            <p:cNvPr id="19" name="Pfeil: gebogen 18">
              <a:extLst>
                <a:ext uri="{FF2B5EF4-FFF2-40B4-BE49-F238E27FC236}">
                  <a16:creationId xmlns:a16="http://schemas.microsoft.com/office/drawing/2014/main" id="{6EE378E1-94FA-61F0-4E11-EC8C86154868}"/>
                </a:ext>
              </a:extLst>
            </p:cNvPr>
            <p:cNvSpPr/>
            <p:nvPr/>
          </p:nvSpPr>
          <p:spPr>
            <a:xfrm>
              <a:off x="11277600" y="397617"/>
              <a:ext cx="922609" cy="802268"/>
            </a:xfrm>
            <a:prstGeom prst="circularArrow">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de-DE"/>
            </a:p>
          </p:txBody>
        </p:sp>
        <p:sp>
          <p:nvSpPr>
            <p:cNvPr id="20" name="Pfeil: gebogen 19">
              <a:extLst>
                <a:ext uri="{FF2B5EF4-FFF2-40B4-BE49-F238E27FC236}">
                  <a16:creationId xmlns:a16="http://schemas.microsoft.com/office/drawing/2014/main" id="{7AFA7108-BA3F-5382-DAE3-BAA6AE6A0502}"/>
                </a:ext>
              </a:extLst>
            </p:cNvPr>
            <p:cNvSpPr/>
            <p:nvPr/>
          </p:nvSpPr>
          <p:spPr>
            <a:xfrm rot="10800000">
              <a:off x="11277600" y="706182"/>
              <a:ext cx="922609" cy="802268"/>
            </a:xfrm>
            <a:prstGeom prst="circularArrow">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de-DE"/>
            </a:p>
          </p:txBody>
        </p:sp>
      </p:grpSp>
    </p:spTree>
    <p:extLst>
      <p:ext uri="{BB962C8B-B14F-4D97-AF65-F5344CB8AC3E}">
        <p14:creationId xmlns:p14="http://schemas.microsoft.com/office/powerpoint/2010/main" val="3690756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heel(1)">
                                      <p:cBhvr>
                                        <p:cTn id="7" dur="750"/>
                                        <p:tgtEl>
                                          <p:spTgt spid="25"/>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nodeType="click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heel(1)">
                                      <p:cBhvr>
                                        <p:cTn id="16" dur="750"/>
                                        <p:tgtEl>
                                          <p:spTgt spid="26"/>
                                        </p:tgtEl>
                                      </p:cBhvr>
                                    </p:animEffect>
                                  </p:childTnLst>
                                </p:cTn>
                              </p:par>
                            </p:childTnLst>
                          </p:cTn>
                        </p:par>
                        <p:par>
                          <p:cTn id="17" fill="hold">
                            <p:stCondLst>
                              <p:cond delay="750"/>
                            </p:stCondLst>
                            <p:childTnLst>
                              <p:par>
                                <p:cTn id="18" presetID="22" presetClass="entr" presetSubtype="8" fill="hold" grpId="0" nodeType="after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left)">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wheel(1)">
                                      <p:cBhvr>
                                        <p:cTn id="25" dur="750"/>
                                        <p:tgtEl>
                                          <p:spTgt spid="27"/>
                                        </p:tgtEl>
                                      </p:cBhvr>
                                    </p:animEffect>
                                  </p:childTnLst>
                                </p:cTn>
                              </p:par>
                            </p:childTnLst>
                          </p:cTn>
                        </p:par>
                        <p:par>
                          <p:cTn id="26" fill="hold">
                            <p:stCondLst>
                              <p:cond delay="750"/>
                            </p:stCondLst>
                            <p:childTnLst>
                              <p:par>
                                <p:cTn id="27" presetID="22" presetClass="entr" presetSubtype="2"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right)">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heel(1)">
                                      <p:cBhvr>
                                        <p:cTn id="34" dur="750"/>
                                        <p:tgtEl>
                                          <p:spTgt spid="23"/>
                                        </p:tgtEl>
                                      </p:cBhvr>
                                    </p:animEffect>
                                  </p:childTnLst>
                                </p:cTn>
                              </p:par>
                            </p:childTnLst>
                          </p:cTn>
                        </p:par>
                        <p:par>
                          <p:cTn id="35" fill="hold">
                            <p:stCondLst>
                              <p:cond delay="750"/>
                            </p:stCondLst>
                            <p:childTnLst>
                              <p:par>
                                <p:cTn id="36" presetID="22" presetClass="entr" presetSubtype="2"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wipe(right)">
                                      <p:cBhvr>
                                        <p:cTn id="38" dur="500"/>
                                        <p:tgtEl>
                                          <p:spTgt spid="11"/>
                                        </p:tgtEl>
                                      </p:cBhvr>
                                    </p:animEffect>
                                  </p:childTnLst>
                                </p:cTn>
                              </p:par>
                            </p:childTnLst>
                          </p:cTn>
                        </p:par>
                        <p:par>
                          <p:cTn id="39" fill="hold">
                            <p:stCondLst>
                              <p:cond delay="1250"/>
                            </p:stCondLst>
                            <p:childTnLst>
                              <p:par>
                                <p:cTn id="40" presetID="21" presetClass="entr" presetSubtype="1" fill="hold"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heel(1)">
                                      <p:cBhvr>
                                        <p:cTn id="42"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11" grpId="0" animBg="1"/>
      <p:bldP spid="1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8A663DF-3B83-253B-B291-BC273B6C0410}"/>
              </a:ext>
            </a:extLst>
          </p:cNvPr>
          <p:cNvSpPr txBox="1"/>
          <p:nvPr/>
        </p:nvSpPr>
        <p:spPr>
          <a:xfrm>
            <a:off x="1295400" y="2304000"/>
            <a:ext cx="12954000"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dirty="0"/>
              <a:t>3.2 </a:t>
            </a:r>
            <a:r>
              <a:rPr lang="es-ES" dirty="0"/>
              <a:t>Ejemplos de uso</a:t>
            </a:r>
            <a:endParaRPr dirty="0"/>
          </a:p>
        </p:txBody>
      </p:sp>
      <p:graphicFrame>
        <p:nvGraphicFramePr>
          <p:cNvPr id="7" name="Tabelle 7">
            <a:extLst>
              <a:ext uri="{FF2B5EF4-FFF2-40B4-BE49-F238E27FC236}">
                <a16:creationId xmlns:a16="http://schemas.microsoft.com/office/drawing/2014/main" id="{54A787F8-71A7-B4B3-3635-428751750DB6}"/>
              </a:ext>
            </a:extLst>
          </p:cNvPr>
          <p:cNvGraphicFramePr>
            <a:graphicFrameLocks noGrp="1"/>
          </p:cNvGraphicFramePr>
          <p:nvPr>
            <p:extLst>
              <p:ext uri="{D42A27DB-BD31-4B8C-83A1-F6EECF244321}">
                <p14:modId xmlns:p14="http://schemas.microsoft.com/office/powerpoint/2010/main" val="2885767757"/>
              </p:ext>
            </p:extLst>
          </p:nvPr>
        </p:nvGraphicFramePr>
        <p:xfrm>
          <a:off x="1296000" y="3384000"/>
          <a:ext cx="15544200" cy="5097600"/>
        </p:xfrm>
        <a:graphic>
          <a:graphicData uri="http://schemas.openxmlformats.org/drawingml/2006/table">
            <a:tbl>
              <a:tblPr firstRow="1" bandRow="1">
                <a:tableStyleId>{5C22544A-7EE6-4342-B048-85BDC9FD1C3A}</a:tableStyleId>
              </a:tblPr>
              <a:tblGrid>
                <a:gridCol w="3886050">
                  <a:extLst>
                    <a:ext uri="{9D8B030D-6E8A-4147-A177-3AD203B41FA5}">
                      <a16:colId xmlns:a16="http://schemas.microsoft.com/office/drawing/2014/main" val="1027539742"/>
                    </a:ext>
                  </a:extLst>
                </a:gridCol>
                <a:gridCol w="3886050">
                  <a:extLst>
                    <a:ext uri="{9D8B030D-6E8A-4147-A177-3AD203B41FA5}">
                      <a16:colId xmlns:a16="http://schemas.microsoft.com/office/drawing/2014/main" val="2849069181"/>
                    </a:ext>
                  </a:extLst>
                </a:gridCol>
                <a:gridCol w="3886050">
                  <a:extLst>
                    <a:ext uri="{9D8B030D-6E8A-4147-A177-3AD203B41FA5}">
                      <a16:colId xmlns:a16="http://schemas.microsoft.com/office/drawing/2014/main" val="2421246526"/>
                    </a:ext>
                  </a:extLst>
                </a:gridCol>
                <a:gridCol w="3886050">
                  <a:extLst>
                    <a:ext uri="{9D8B030D-6E8A-4147-A177-3AD203B41FA5}">
                      <a16:colId xmlns:a16="http://schemas.microsoft.com/office/drawing/2014/main" val="1347101516"/>
                    </a:ext>
                  </a:extLst>
                </a:gridCol>
              </a:tblGrid>
              <a:tr h="720000">
                <a:tc>
                  <a:txBody>
                    <a:bodyPr/>
                    <a:lstStyle/>
                    <a:p>
                      <a:pPr>
                        <a:defRPr sz="2400">
                          <a:latin typeface="Helvetica Neue" panose="020B0604020202020204" charset="0"/>
                        </a:defRPr>
                      </a:pPr>
                      <a:r>
                        <a:rPr dirty="0"/>
                        <a:t>Plan</a:t>
                      </a:r>
                      <a:r>
                        <a:rPr lang="es-ES" dirty="0" err="1"/>
                        <a:t>ear</a:t>
                      </a:r>
                      <a:endParaRPr dirty="0"/>
                    </a:p>
                  </a:txBody>
                  <a:tcPr marT="90000" marB="90000" anchor="ctr">
                    <a:solidFill>
                      <a:srgbClr val="4D94B7"/>
                    </a:solidFill>
                  </a:tcPr>
                </a:tc>
                <a:tc>
                  <a:txBody>
                    <a:bodyPr/>
                    <a:lstStyle/>
                    <a:p>
                      <a:pPr>
                        <a:defRPr sz="2400">
                          <a:latin typeface="Helvetica Neue" panose="020B0604020202020204" charset="0"/>
                        </a:defRPr>
                      </a:pPr>
                      <a:r>
                        <a:rPr lang="es-ES" dirty="0"/>
                        <a:t>Hacer</a:t>
                      </a:r>
                      <a:endParaRPr dirty="0"/>
                    </a:p>
                  </a:txBody>
                  <a:tcPr marT="90000" marB="90000" anchor="ctr">
                    <a:solidFill>
                      <a:srgbClr val="4D94B7"/>
                    </a:solidFill>
                  </a:tcPr>
                </a:tc>
                <a:tc>
                  <a:txBody>
                    <a:bodyPr/>
                    <a:lstStyle/>
                    <a:p>
                      <a:pPr>
                        <a:defRPr sz="2400">
                          <a:latin typeface="Helvetica Neue" panose="020B0604020202020204" charset="0"/>
                        </a:defRPr>
                      </a:pPr>
                      <a:r>
                        <a:rPr lang="es-ES" dirty="0"/>
                        <a:t>Actuar</a:t>
                      </a:r>
                      <a:endParaRPr dirty="0"/>
                    </a:p>
                  </a:txBody>
                  <a:tcPr marT="90000" marB="90000" anchor="ctr">
                    <a:solidFill>
                      <a:srgbClr val="4D94B7"/>
                    </a:solidFill>
                  </a:tcPr>
                </a:tc>
                <a:tc>
                  <a:txBody>
                    <a:bodyPr/>
                    <a:lstStyle/>
                    <a:p>
                      <a:pPr>
                        <a:defRPr sz="2400">
                          <a:latin typeface="Helvetica Neue" panose="020B0604020202020204" charset="0"/>
                        </a:defRPr>
                      </a:pPr>
                      <a:r>
                        <a:rPr lang="es-ES" dirty="0"/>
                        <a:t>Revisar</a:t>
                      </a:r>
                      <a:endParaRPr dirty="0"/>
                    </a:p>
                  </a:txBody>
                  <a:tcPr marT="90000" marB="90000" anchor="ctr">
                    <a:solidFill>
                      <a:srgbClr val="4D94B7"/>
                    </a:solidFill>
                  </a:tcPr>
                </a:tc>
                <a:extLst>
                  <a:ext uri="{0D108BD9-81ED-4DB2-BD59-A6C34878D82A}">
                    <a16:rowId xmlns:a16="http://schemas.microsoft.com/office/drawing/2014/main" val="1089929438"/>
                  </a:ext>
                </a:extLst>
              </a:tr>
              <a:tr h="426343">
                <a:tc>
                  <a:txBody>
                    <a:bodyPr/>
                    <a:lstStyle/>
                    <a:p>
                      <a:pPr>
                        <a:defRPr sz="2400">
                          <a:latin typeface="Helvetica Neue" panose="020B0604020202020204" charset="0"/>
                        </a:defRPr>
                      </a:pPr>
                      <a:r>
                        <a:rPr dirty="0" err="1"/>
                        <a:t>Determinación</a:t>
                      </a:r>
                      <a:r>
                        <a:rPr dirty="0"/>
                        <a:t> de las </a:t>
                      </a:r>
                      <a:r>
                        <a:rPr dirty="0" err="1"/>
                        <a:t>normas</a:t>
                      </a:r>
                      <a:r>
                        <a:rPr dirty="0"/>
                        <a:t> de </a:t>
                      </a:r>
                      <a:r>
                        <a:rPr lang="es-ES" i="1" dirty="0" err="1"/>
                        <a:t>feedback</a:t>
                      </a:r>
                      <a:endParaRPr i="1" dirty="0"/>
                    </a:p>
                  </a:txBody>
                  <a:tcPr marT="180000" marB="180000">
                    <a:solidFill>
                      <a:srgbClr val="AED633">
                        <a:alpha val="20000"/>
                      </a:srgbClr>
                    </a:solidFill>
                  </a:tcPr>
                </a:tc>
                <a:tc>
                  <a:txBody>
                    <a:bodyPr/>
                    <a:lstStyle/>
                    <a:p>
                      <a:pPr>
                        <a:defRPr sz="2400">
                          <a:latin typeface="Helvetica Neue" panose="020B0604020202020204" charset="0"/>
                        </a:defRPr>
                      </a:pPr>
                      <a:r>
                        <a:rPr dirty="0"/>
                        <a:t>Se </a:t>
                      </a:r>
                      <a:r>
                        <a:rPr lang="es-ES" dirty="0"/>
                        <a:t>han </a:t>
                      </a:r>
                      <a:r>
                        <a:rPr dirty="0" err="1"/>
                        <a:t>estableci</a:t>
                      </a:r>
                      <a:r>
                        <a:rPr lang="es-ES" dirty="0"/>
                        <a:t>do</a:t>
                      </a:r>
                      <a:r>
                        <a:rPr dirty="0"/>
                        <a:t>, </a:t>
                      </a:r>
                      <a:r>
                        <a:rPr dirty="0" err="1"/>
                        <a:t>difundi</a:t>
                      </a:r>
                      <a:r>
                        <a:rPr lang="es-ES" dirty="0"/>
                        <a:t>do</a:t>
                      </a:r>
                      <a:r>
                        <a:rPr dirty="0"/>
                        <a:t> y </a:t>
                      </a:r>
                      <a:r>
                        <a:rPr dirty="0" err="1"/>
                        <a:t>proba</a:t>
                      </a:r>
                      <a:r>
                        <a:rPr lang="es-ES" dirty="0"/>
                        <a:t>do</a:t>
                      </a:r>
                      <a:r>
                        <a:rPr dirty="0"/>
                        <a:t> las </a:t>
                      </a:r>
                      <a:r>
                        <a:rPr dirty="0" err="1"/>
                        <a:t>normas</a:t>
                      </a:r>
                      <a:endParaRPr dirty="0"/>
                    </a:p>
                  </a:txBody>
                  <a:tcPr marT="180000" marB="180000">
                    <a:solidFill>
                      <a:srgbClr val="AED633">
                        <a:alpha val="20000"/>
                      </a:srgbClr>
                    </a:solidFill>
                  </a:tcPr>
                </a:tc>
                <a:tc>
                  <a:txBody>
                    <a:bodyPr/>
                    <a:lstStyle/>
                    <a:p>
                      <a:pPr>
                        <a:defRPr sz="2400">
                          <a:latin typeface="Helvetica Neue" panose="020B0604020202020204" charset="0"/>
                        </a:defRPr>
                      </a:pPr>
                      <a:r>
                        <a:rPr dirty="0"/>
                        <a:t>Las </a:t>
                      </a:r>
                      <a:r>
                        <a:rPr dirty="0" err="1"/>
                        <a:t>reglas</a:t>
                      </a:r>
                      <a:r>
                        <a:rPr dirty="0"/>
                        <a:t> </a:t>
                      </a:r>
                      <a:r>
                        <a:rPr dirty="0" err="1"/>
                        <a:t>siguen</a:t>
                      </a:r>
                      <a:r>
                        <a:rPr dirty="0"/>
                        <a:t> </a:t>
                      </a:r>
                      <a:r>
                        <a:rPr dirty="0" err="1"/>
                        <a:t>siendo</a:t>
                      </a:r>
                      <a:r>
                        <a:rPr dirty="0"/>
                        <a:t> </a:t>
                      </a:r>
                      <a:r>
                        <a:rPr dirty="0" err="1"/>
                        <a:t>demasiado</a:t>
                      </a:r>
                      <a:r>
                        <a:rPr dirty="0"/>
                        <a:t> </a:t>
                      </a:r>
                      <a:r>
                        <a:rPr dirty="0" err="1"/>
                        <a:t>imprecisas</a:t>
                      </a:r>
                      <a:endParaRPr dirty="0"/>
                    </a:p>
                    <a:p>
                      <a:pPr>
                        <a:defRPr sz="2400">
                          <a:latin typeface="Helvetica Neue" panose="020B0604020202020204" charset="0"/>
                        </a:defRPr>
                      </a:pPr>
                      <a:r>
                        <a:rPr dirty="0"/>
                        <a:t>No </a:t>
                      </a:r>
                      <a:r>
                        <a:rPr dirty="0" err="1"/>
                        <a:t>todos</a:t>
                      </a:r>
                      <a:r>
                        <a:rPr dirty="0"/>
                        <a:t> l</a:t>
                      </a:r>
                      <a:r>
                        <a:rPr lang="es-ES" dirty="0"/>
                        <a:t>a</a:t>
                      </a:r>
                      <a:r>
                        <a:rPr dirty="0"/>
                        <a:t>s </a:t>
                      </a:r>
                      <a:r>
                        <a:rPr dirty="0" err="1"/>
                        <a:t>conocen</a:t>
                      </a:r>
                      <a:endParaRPr dirty="0"/>
                    </a:p>
                    <a:p>
                      <a:pPr>
                        <a:defRPr sz="2400">
                          <a:latin typeface="Helvetica Neue" panose="020B0604020202020204" charset="0"/>
                        </a:defRPr>
                      </a:pPr>
                      <a:r>
                        <a:rPr dirty="0"/>
                        <a:t>No </a:t>
                      </a:r>
                      <a:r>
                        <a:rPr dirty="0" err="1"/>
                        <a:t>todos</a:t>
                      </a:r>
                      <a:r>
                        <a:rPr dirty="0"/>
                        <a:t> los </a:t>
                      </a:r>
                      <a:r>
                        <a:rPr dirty="0" err="1"/>
                        <a:t>superiores</a:t>
                      </a:r>
                      <a:r>
                        <a:rPr dirty="0"/>
                        <a:t> los </a:t>
                      </a:r>
                      <a:r>
                        <a:rPr dirty="0" err="1"/>
                        <a:t>implementan</a:t>
                      </a:r>
                      <a:endParaRPr dirty="0"/>
                    </a:p>
                  </a:txBody>
                  <a:tcPr marT="180000" marB="180000">
                    <a:solidFill>
                      <a:srgbClr val="AED633">
                        <a:alpha val="20000"/>
                      </a:srgbClr>
                    </a:solidFill>
                  </a:tcPr>
                </a:tc>
                <a:tc>
                  <a:txBody>
                    <a:bodyPr/>
                    <a:lstStyle/>
                    <a:p>
                      <a:pPr>
                        <a:defRPr sz="2400">
                          <a:latin typeface="Helvetica Neue" panose="020B0604020202020204" charset="0"/>
                        </a:defRPr>
                      </a:pPr>
                      <a:r>
                        <a:rPr dirty="0"/>
                        <a:t>Se </a:t>
                      </a:r>
                      <a:r>
                        <a:rPr dirty="0" err="1"/>
                        <a:t>construye</a:t>
                      </a:r>
                      <a:r>
                        <a:rPr dirty="0"/>
                        <a:t> un </a:t>
                      </a:r>
                      <a:r>
                        <a:rPr dirty="0" err="1"/>
                        <a:t>equipo</a:t>
                      </a:r>
                      <a:r>
                        <a:rPr dirty="0"/>
                        <a:t>, que </a:t>
                      </a:r>
                      <a:r>
                        <a:rPr dirty="0" err="1"/>
                        <a:t>concreta</a:t>
                      </a:r>
                      <a:r>
                        <a:rPr dirty="0"/>
                        <a:t> las </a:t>
                      </a:r>
                      <a:r>
                        <a:rPr dirty="0" err="1"/>
                        <a:t>reglas</a:t>
                      </a:r>
                      <a:r>
                        <a:rPr dirty="0"/>
                        <a:t> y </a:t>
                      </a:r>
                      <a:r>
                        <a:rPr dirty="0" err="1"/>
                        <a:t>luego</a:t>
                      </a:r>
                      <a:r>
                        <a:rPr dirty="0"/>
                        <a:t> </a:t>
                      </a:r>
                      <a:r>
                        <a:rPr lang="es-ES" dirty="0"/>
                        <a:t>forma</a:t>
                      </a:r>
                      <a:r>
                        <a:rPr dirty="0"/>
                        <a:t> a los </a:t>
                      </a:r>
                      <a:r>
                        <a:rPr dirty="0" err="1"/>
                        <a:t>empleados</a:t>
                      </a:r>
                      <a:r>
                        <a:rPr dirty="0"/>
                        <a:t>.</a:t>
                      </a:r>
                    </a:p>
                  </a:txBody>
                  <a:tcPr marT="180000" marB="180000">
                    <a:solidFill>
                      <a:srgbClr val="AED633">
                        <a:alpha val="20000"/>
                      </a:srgbClr>
                    </a:solidFill>
                  </a:tcPr>
                </a:tc>
                <a:extLst>
                  <a:ext uri="{0D108BD9-81ED-4DB2-BD59-A6C34878D82A}">
                    <a16:rowId xmlns:a16="http://schemas.microsoft.com/office/drawing/2014/main" val="3427399943"/>
                  </a:ext>
                </a:extLst>
              </a:tr>
              <a:tr h="0">
                <a:tc>
                  <a:txBody>
                    <a:bodyPr/>
                    <a:lstStyle/>
                    <a:p>
                      <a:pPr>
                        <a:defRPr sz="2400">
                          <a:latin typeface="Helvetica Neue" panose="020B0604020202020204" charset="0"/>
                        </a:defRPr>
                      </a:pPr>
                      <a:r>
                        <a:t>Se debe establecer un canal abierto para la comunicación con la dirección.</a:t>
                      </a:r>
                    </a:p>
                  </a:txBody>
                  <a:tcPr marT="180000" marB="180000">
                    <a:solidFill>
                      <a:srgbClr val="AED633">
                        <a:alpha val="40000"/>
                      </a:srgbClr>
                    </a:solidFill>
                  </a:tcPr>
                </a:tc>
                <a:tc>
                  <a:txBody>
                    <a:bodyPr/>
                    <a:lstStyle/>
                    <a:p>
                      <a:pPr>
                        <a:defRPr sz="2400">
                          <a:latin typeface="Helvetica Neue" panose="020B0604020202020204" charset="0"/>
                        </a:defRPr>
                      </a:pPr>
                      <a:r>
                        <a:rPr dirty="0"/>
                        <a:t>Una hora </a:t>
                      </a:r>
                      <a:r>
                        <a:rPr dirty="0" err="1"/>
                        <a:t>oficial</a:t>
                      </a:r>
                      <a:r>
                        <a:rPr dirty="0"/>
                        <a:t> de </a:t>
                      </a:r>
                      <a:r>
                        <a:rPr dirty="0" err="1"/>
                        <a:t>oficina</a:t>
                      </a:r>
                      <a:r>
                        <a:rPr dirty="0"/>
                        <a:t> se </a:t>
                      </a:r>
                      <a:r>
                        <a:rPr dirty="0" err="1"/>
                        <a:t>programa</a:t>
                      </a:r>
                      <a:r>
                        <a:rPr dirty="0"/>
                        <a:t> </a:t>
                      </a:r>
                      <a:r>
                        <a:rPr dirty="0" err="1"/>
                        <a:t>una</a:t>
                      </a:r>
                      <a:r>
                        <a:rPr dirty="0"/>
                        <a:t> </a:t>
                      </a:r>
                      <a:r>
                        <a:rPr dirty="0" err="1"/>
                        <a:t>vez</a:t>
                      </a:r>
                      <a:r>
                        <a:rPr dirty="0"/>
                        <a:t> a la </a:t>
                      </a:r>
                      <a:r>
                        <a:rPr dirty="0" err="1"/>
                        <a:t>semana</a:t>
                      </a:r>
                      <a:r>
                        <a:rPr dirty="0"/>
                        <a:t>, </a:t>
                      </a:r>
                      <a:r>
                        <a:rPr dirty="0" err="1"/>
                        <a:t>ya</a:t>
                      </a:r>
                      <a:r>
                        <a:rPr dirty="0"/>
                        <a:t> que </a:t>
                      </a:r>
                      <a:r>
                        <a:rPr dirty="0" err="1"/>
                        <a:t>los</a:t>
                      </a:r>
                      <a:r>
                        <a:rPr dirty="0"/>
                        <a:t> </a:t>
                      </a:r>
                      <a:r>
                        <a:rPr dirty="0" err="1"/>
                        <a:t>gerentes</a:t>
                      </a:r>
                      <a:r>
                        <a:rPr dirty="0"/>
                        <a:t> a menudo </a:t>
                      </a:r>
                      <a:r>
                        <a:rPr dirty="0" err="1"/>
                        <a:t>están</a:t>
                      </a:r>
                      <a:r>
                        <a:rPr dirty="0"/>
                        <a:t> </a:t>
                      </a:r>
                      <a:r>
                        <a:rPr dirty="0" err="1"/>
                        <a:t>fuera</a:t>
                      </a:r>
                      <a:r>
                        <a:rPr dirty="0"/>
                        <a:t> de la </a:t>
                      </a:r>
                      <a:r>
                        <a:rPr dirty="0" err="1"/>
                        <a:t>oficina</a:t>
                      </a:r>
                      <a:r>
                        <a:rPr dirty="0"/>
                        <a:t>. </a:t>
                      </a:r>
                    </a:p>
                  </a:txBody>
                  <a:tcPr marT="180000" marB="180000">
                    <a:solidFill>
                      <a:srgbClr val="AED633">
                        <a:alpha val="40000"/>
                      </a:srgbClr>
                    </a:solidFill>
                  </a:tcPr>
                </a:tc>
                <a:tc>
                  <a:txBody>
                    <a:bodyPr/>
                    <a:lstStyle/>
                    <a:p>
                      <a:pPr>
                        <a:defRPr sz="2400">
                          <a:latin typeface="Helvetica Neue" panose="020B0604020202020204" charset="0"/>
                        </a:defRPr>
                      </a:pPr>
                      <a:r>
                        <a:rPr dirty="0" err="1"/>
                        <a:t>Esta</a:t>
                      </a:r>
                      <a:r>
                        <a:rPr dirty="0"/>
                        <a:t> hora </a:t>
                      </a:r>
                      <a:r>
                        <a:rPr dirty="0" err="1"/>
                        <a:t>oficial</a:t>
                      </a:r>
                      <a:r>
                        <a:rPr dirty="0"/>
                        <a:t> de </a:t>
                      </a:r>
                      <a:r>
                        <a:rPr dirty="0" err="1"/>
                        <a:t>oficina</a:t>
                      </a:r>
                      <a:r>
                        <a:rPr dirty="0"/>
                        <a:t> no</a:t>
                      </a:r>
                      <a:r>
                        <a:rPr lang="es-ES" dirty="0"/>
                        <a:t> la usa nadie.</a:t>
                      </a:r>
                      <a:r>
                        <a:rPr dirty="0"/>
                        <a:t> </a:t>
                      </a:r>
                    </a:p>
                  </a:txBody>
                  <a:tcPr marT="180000" marB="180000">
                    <a:solidFill>
                      <a:srgbClr val="AED633">
                        <a:alpha val="40000"/>
                      </a:srgbClr>
                    </a:solidFill>
                  </a:tcPr>
                </a:tc>
                <a:tc>
                  <a:txBody>
                    <a:bodyPr/>
                    <a:lstStyle/>
                    <a:p>
                      <a:pPr>
                        <a:defRPr sz="2400">
                          <a:latin typeface="Helvetica Neue" panose="020B0604020202020204" charset="0"/>
                        </a:defRPr>
                      </a:pPr>
                      <a:r>
                        <a:rPr dirty="0" err="1"/>
                        <a:t>Instalación</a:t>
                      </a:r>
                      <a:r>
                        <a:rPr dirty="0"/>
                        <a:t> de un </a:t>
                      </a:r>
                      <a:r>
                        <a:rPr dirty="0" err="1"/>
                        <a:t>semáforo</a:t>
                      </a:r>
                      <a:r>
                        <a:rPr dirty="0"/>
                        <a:t> </a:t>
                      </a:r>
                      <a:r>
                        <a:rPr dirty="0" err="1"/>
                        <a:t>en</a:t>
                      </a:r>
                      <a:r>
                        <a:rPr dirty="0"/>
                        <a:t> las </a:t>
                      </a:r>
                      <a:r>
                        <a:rPr dirty="0" err="1"/>
                        <a:t>puertas</a:t>
                      </a:r>
                      <a:r>
                        <a:rPr dirty="0"/>
                        <a:t> de los </a:t>
                      </a:r>
                      <a:r>
                        <a:rPr dirty="0" err="1"/>
                        <a:t>gestores</a:t>
                      </a:r>
                      <a:r>
                        <a:rPr dirty="0"/>
                        <a:t>.</a:t>
                      </a:r>
                      <a:r>
                        <a:rPr lang="es-ES" dirty="0"/>
                        <a:t> El verde</a:t>
                      </a:r>
                      <a:r>
                        <a:rPr dirty="0"/>
                        <a:t> </a:t>
                      </a:r>
                      <a:r>
                        <a:rPr dirty="0" err="1"/>
                        <a:t>significa</a:t>
                      </a:r>
                      <a:r>
                        <a:rPr dirty="0"/>
                        <a:t> </a:t>
                      </a:r>
                      <a:r>
                        <a:rPr lang="es-ES" dirty="0"/>
                        <a:t>"entra, estoy libre”</a:t>
                      </a:r>
                      <a:endParaRPr dirty="0"/>
                    </a:p>
                  </a:txBody>
                  <a:tcPr marT="180000" marB="180000">
                    <a:solidFill>
                      <a:srgbClr val="AED633">
                        <a:alpha val="40000"/>
                      </a:srgbClr>
                    </a:solidFill>
                  </a:tcPr>
                </a:tc>
                <a:extLst>
                  <a:ext uri="{0D108BD9-81ED-4DB2-BD59-A6C34878D82A}">
                    <a16:rowId xmlns:a16="http://schemas.microsoft.com/office/drawing/2014/main" val="584467457"/>
                  </a:ext>
                </a:extLst>
              </a:tr>
            </a:tbl>
          </a:graphicData>
        </a:graphic>
      </p:graphicFrame>
      <p:sp>
        <p:nvSpPr>
          <p:cNvPr id="2" name="CuadroTexto 1">
            <a:extLst>
              <a:ext uri="{FF2B5EF4-FFF2-40B4-BE49-F238E27FC236}">
                <a16:creationId xmlns:a16="http://schemas.microsoft.com/office/drawing/2014/main" id="{6198F8FF-522F-35E6-0E88-1629F818A40D}"/>
              </a:ext>
            </a:extLst>
          </p:cNvPr>
          <p:cNvSpPr txBox="1"/>
          <p:nvPr/>
        </p:nvSpPr>
        <p:spPr>
          <a:xfrm>
            <a:off x="1296000" y="1548000"/>
            <a:ext cx="139861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534988" algn="l"/>
              </a:tabLst>
              <a:defRPr sz="4800" b="1" kern="120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a:t>3. </a:t>
            </a:r>
            <a:r>
              <a:rPr dirty="0" err="1"/>
              <a:t>Ciclo</a:t>
            </a:r>
            <a:r>
              <a:rPr dirty="0"/>
              <a:t> de PDCA</a:t>
            </a:r>
          </a:p>
        </p:txBody>
      </p:sp>
    </p:spTree>
    <p:extLst>
      <p:ext uri="{BB962C8B-B14F-4D97-AF65-F5344CB8AC3E}">
        <p14:creationId xmlns:p14="http://schemas.microsoft.com/office/powerpoint/2010/main" val="5881015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8A0384B2-9E69-2DFB-B9BB-EE656AE5EBB2}"/>
              </a:ext>
            </a:extLst>
          </p:cNvPr>
          <p:cNvPicPr>
            <a:picLocks noChangeAspect="1"/>
          </p:cNvPicPr>
          <p:nvPr/>
        </p:nvPicPr>
        <p:blipFill>
          <a:blip r:embed="rId2"/>
          <a:stretch>
            <a:fillRect/>
          </a:stretch>
        </p:blipFill>
        <p:spPr>
          <a:xfrm>
            <a:off x="10273993" y="2680527"/>
            <a:ext cx="1639605" cy="1267682"/>
          </a:xfrm>
          <a:prstGeom prst="rect">
            <a:avLst/>
          </a:prstGeom>
        </p:spPr>
      </p:pic>
      <p:grpSp>
        <p:nvGrpSpPr>
          <p:cNvPr id="4" name="Gruppieren 3">
            <a:extLst>
              <a:ext uri="{FF2B5EF4-FFF2-40B4-BE49-F238E27FC236}">
                <a16:creationId xmlns:a16="http://schemas.microsoft.com/office/drawing/2014/main" id="{9E9AEA29-B2AB-B29A-F868-E6C98F9B143C}"/>
              </a:ext>
            </a:extLst>
          </p:cNvPr>
          <p:cNvGrpSpPr/>
          <p:nvPr/>
        </p:nvGrpSpPr>
        <p:grpSpPr>
          <a:xfrm>
            <a:off x="11110996" y="509774"/>
            <a:ext cx="6727800" cy="2757142"/>
            <a:chOff x="11110996" y="509774"/>
            <a:chExt cx="6727800" cy="2757142"/>
          </a:xfrm>
        </p:grpSpPr>
        <p:pic>
          <p:nvPicPr>
            <p:cNvPr id="3" name="Grafik 2" descr="Wolken-Gedankenblase">
              <a:extLst>
                <a:ext uri="{FF2B5EF4-FFF2-40B4-BE49-F238E27FC236}">
                  <a16:creationId xmlns:a16="http://schemas.microsoft.com/office/drawing/2014/main" id="{AC9E7A6E-1636-1976-EBD9-4AB903FC4B39}"/>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b="28115"/>
            <a:stretch/>
          </p:blipFill>
          <p:spPr>
            <a:xfrm>
              <a:off x="11110996" y="509774"/>
              <a:ext cx="6727800" cy="2757142"/>
            </a:xfrm>
            <a:prstGeom prst="rect">
              <a:avLst/>
            </a:prstGeom>
          </p:spPr>
        </p:pic>
        <p:pic>
          <p:nvPicPr>
            <p:cNvPr id="11" name="Grafik 10" descr="Unterschrift Silhouette">
              <a:extLst>
                <a:ext uri="{FF2B5EF4-FFF2-40B4-BE49-F238E27FC236}">
                  <a16:creationId xmlns:a16="http://schemas.microsoft.com/office/drawing/2014/main" id="{9484CF1C-2C37-05A6-43FB-1519A6F2C64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4287889" y="726601"/>
              <a:ext cx="723511" cy="708041"/>
            </a:xfrm>
            <a:prstGeom prst="rect">
              <a:avLst/>
            </a:prstGeom>
          </p:spPr>
        </p:pic>
        <p:sp>
          <p:nvSpPr>
            <p:cNvPr id="12" name="Google Shape;185;p23">
              <a:extLst>
                <a:ext uri="{FF2B5EF4-FFF2-40B4-BE49-F238E27FC236}">
                  <a16:creationId xmlns:a16="http://schemas.microsoft.com/office/drawing/2014/main" id="{82CEDF06-479E-4A2D-7FA2-E0B00ACB179B}"/>
                </a:ext>
              </a:extLst>
            </p:cNvPr>
            <p:cNvSpPr txBox="1"/>
            <p:nvPr/>
          </p:nvSpPr>
          <p:spPr>
            <a:xfrm>
              <a:off x="11605260" y="1638119"/>
              <a:ext cx="5387340" cy="1444666"/>
            </a:xfrm>
            <a:prstGeom prst="rect">
              <a:avLst/>
            </a:prstGeom>
            <a:noFill/>
            <a:ln>
              <a:noFill/>
            </a:ln>
          </p:spPr>
          <p:txBody>
            <a:bodyPr spcFirstLastPara="1" wrap="square" lIns="91425" tIns="45700" rIns="91425" bIns="45700" anchor="t" anchorCtr="0">
              <a:noAutofit/>
            </a:bodyPr>
            <a:lstStyle/>
            <a:p>
              <a:pPr lvl="0" algn="ctr">
                <a:defRPr sz="2400">
                  <a:solidFill>
                    <a:schemeClr val="tx1"/>
                  </a:solidFill>
                  <a:latin typeface="Helvetica Neue" panose="020B0604020202020204" charset="0"/>
                  <a:ea typeface="Helvetica Neue"/>
                  <a:cs typeface="Helvetica Neue"/>
                  <a:sym typeface="Helvetica Neue"/>
                </a:defRPr>
              </a:pPr>
              <a:r>
                <a:rPr dirty="0" err="1"/>
                <a:t>Encuentr</a:t>
              </a:r>
              <a:r>
                <a:rPr lang="es-ES" dirty="0"/>
                <a:t>a</a:t>
              </a:r>
              <a:r>
                <a:rPr dirty="0"/>
                <a:t> dos </a:t>
              </a:r>
              <a:r>
                <a:rPr dirty="0" err="1"/>
                <a:t>ejemplos</a:t>
              </a:r>
              <a:r>
                <a:rPr dirty="0"/>
                <a:t> </a:t>
              </a:r>
              <a:r>
                <a:rPr dirty="0" err="1"/>
                <a:t>más</a:t>
              </a:r>
              <a:r>
                <a:rPr dirty="0"/>
                <a:t> y </a:t>
              </a:r>
              <a:r>
                <a:rPr dirty="0" err="1"/>
                <a:t>utili</a:t>
              </a:r>
              <a:r>
                <a:rPr lang="es-ES" dirty="0" err="1"/>
                <a:t>za</a:t>
              </a:r>
              <a:r>
                <a:rPr dirty="0"/>
                <a:t> </a:t>
              </a:r>
              <a:r>
                <a:rPr dirty="0" err="1"/>
                <a:t>el</a:t>
              </a:r>
              <a:r>
                <a:rPr dirty="0"/>
                <a:t> </a:t>
              </a:r>
              <a:r>
                <a:rPr dirty="0" err="1"/>
                <a:t>ciclo</a:t>
              </a:r>
              <a:r>
                <a:rPr dirty="0"/>
                <a:t> PDCA </a:t>
              </a:r>
              <a:r>
                <a:rPr dirty="0" err="1"/>
                <a:t>como</a:t>
              </a:r>
              <a:r>
                <a:rPr dirty="0"/>
                <a:t> </a:t>
              </a:r>
              <a:r>
                <a:rPr dirty="0" err="1"/>
                <a:t>herramienta</a:t>
              </a:r>
              <a:r>
                <a:rPr dirty="0"/>
                <a:t> </a:t>
              </a:r>
              <a:r>
                <a:rPr dirty="0" err="1"/>
                <a:t>estratégica</a:t>
              </a:r>
              <a:r>
                <a:rPr dirty="0"/>
                <a:t> para </a:t>
              </a:r>
              <a:r>
                <a:rPr dirty="0" err="1"/>
                <a:t>mejorar</a:t>
              </a:r>
              <a:r>
                <a:rPr dirty="0"/>
                <a:t> la </a:t>
              </a:r>
              <a:r>
                <a:rPr dirty="0" err="1"/>
                <a:t>situación</a:t>
              </a:r>
              <a:r>
                <a:rPr dirty="0"/>
                <a:t>.</a:t>
              </a:r>
            </a:p>
          </p:txBody>
        </p:sp>
        <p:sp>
          <p:nvSpPr>
            <p:cNvPr id="13" name="Google Shape;185;p23">
              <a:extLst>
                <a:ext uri="{FF2B5EF4-FFF2-40B4-BE49-F238E27FC236}">
                  <a16:creationId xmlns:a16="http://schemas.microsoft.com/office/drawing/2014/main" id="{93952556-6C1E-0C3B-8091-640EBBA9F29A}"/>
                </a:ext>
              </a:extLst>
            </p:cNvPr>
            <p:cNvSpPr txBox="1"/>
            <p:nvPr/>
          </p:nvSpPr>
          <p:spPr>
            <a:xfrm>
              <a:off x="12993754" y="930078"/>
              <a:ext cx="1481142" cy="423278"/>
            </a:xfrm>
            <a:prstGeom prst="rect">
              <a:avLst/>
            </a:prstGeom>
            <a:noFill/>
            <a:ln>
              <a:noFill/>
            </a:ln>
          </p:spPr>
          <p:txBody>
            <a:bodyPr spcFirstLastPara="1" wrap="square" lIns="91425" tIns="45700" rIns="91425" bIns="45700" anchor="t" anchorCtr="0">
              <a:noAutofit/>
            </a:bodyPr>
            <a:lstStyle/>
            <a:p>
              <a:pPr lvl="0" algn="ctr">
                <a:defRPr sz="2400" b="1">
                  <a:solidFill>
                    <a:schemeClr val="tx1"/>
                  </a:solidFill>
                  <a:latin typeface="Helvetica Neue" panose="020B0604020202020204" charset="0"/>
                  <a:ea typeface="Helvetica Neue"/>
                  <a:cs typeface="Helvetica Neue"/>
                  <a:sym typeface="Helvetica Neue"/>
                </a:defRPr>
              </a:pPr>
              <a:r>
                <a:t>Tarea:</a:t>
              </a:r>
            </a:p>
            <a:p>
              <a:pPr lvl="0" algn="ctr"/>
              <a:endParaRPr sz="2400" b="1">
                <a:solidFill>
                  <a:schemeClr val="tx1"/>
                </a:solidFill>
                <a:latin typeface="Helvetica Neue" panose="020B0604020202020204" charset="0"/>
                <a:ea typeface="Helvetica Neue"/>
                <a:cs typeface="Helvetica Neue"/>
                <a:sym typeface="Helvetica Neue"/>
              </a:endParaRPr>
            </a:p>
            <a:p>
              <a:pPr lvl="0" algn="ctr"/>
              <a:endParaRPr sz="2400" b="1">
                <a:solidFill>
                  <a:schemeClr val="tx1"/>
                </a:solidFill>
                <a:latin typeface="Helvetica Neue" panose="020B0604020202020204" charset="0"/>
                <a:ea typeface="Helvetica Neue"/>
                <a:cs typeface="Helvetica Neue"/>
                <a:sym typeface="Helvetica Neue"/>
              </a:endParaRPr>
            </a:p>
          </p:txBody>
        </p:sp>
      </p:grpSp>
      <p:graphicFrame>
        <p:nvGraphicFramePr>
          <p:cNvPr id="7" name="Tabelle 7">
            <a:extLst>
              <a:ext uri="{FF2B5EF4-FFF2-40B4-BE49-F238E27FC236}">
                <a16:creationId xmlns:a16="http://schemas.microsoft.com/office/drawing/2014/main" id="{A7FB3002-E1E0-6BDC-CF82-E71043B7417F}"/>
              </a:ext>
            </a:extLst>
          </p:cNvPr>
          <p:cNvGraphicFramePr>
            <a:graphicFrameLocks noGrp="1"/>
          </p:cNvGraphicFramePr>
          <p:nvPr>
            <p:extLst>
              <p:ext uri="{D42A27DB-BD31-4B8C-83A1-F6EECF244321}">
                <p14:modId xmlns:p14="http://schemas.microsoft.com/office/powerpoint/2010/main" val="2849145767"/>
              </p:ext>
            </p:extLst>
          </p:nvPr>
        </p:nvGraphicFramePr>
        <p:xfrm>
          <a:off x="1296000" y="4104000"/>
          <a:ext cx="15544200" cy="3600000"/>
        </p:xfrm>
        <a:graphic>
          <a:graphicData uri="http://schemas.openxmlformats.org/drawingml/2006/table">
            <a:tbl>
              <a:tblPr firstRow="1" bandRow="1">
                <a:tableStyleId>{5C22544A-7EE6-4342-B048-85BDC9FD1C3A}</a:tableStyleId>
              </a:tblPr>
              <a:tblGrid>
                <a:gridCol w="3886050">
                  <a:extLst>
                    <a:ext uri="{9D8B030D-6E8A-4147-A177-3AD203B41FA5}">
                      <a16:colId xmlns:a16="http://schemas.microsoft.com/office/drawing/2014/main" val="1027539742"/>
                    </a:ext>
                  </a:extLst>
                </a:gridCol>
                <a:gridCol w="3886050">
                  <a:extLst>
                    <a:ext uri="{9D8B030D-6E8A-4147-A177-3AD203B41FA5}">
                      <a16:colId xmlns:a16="http://schemas.microsoft.com/office/drawing/2014/main" val="2849069181"/>
                    </a:ext>
                  </a:extLst>
                </a:gridCol>
                <a:gridCol w="3886050">
                  <a:extLst>
                    <a:ext uri="{9D8B030D-6E8A-4147-A177-3AD203B41FA5}">
                      <a16:colId xmlns:a16="http://schemas.microsoft.com/office/drawing/2014/main" val="2421246526"/>
                    </a:ext>
                  </a:extLst>
                </a:gridCol>
                <a:gridCol w="3886050">
                  <a:extLst>
                    <a:ext uri="{9D8B030D-6E8A-4147-A177-3AD203B41FA5}">
                      <a16:colId xmlns:a16="http://schemas.microsoft.com/office/drawing/2014/main" val="1347101516"/>
                    </a:ext>
                  </a:extLst>
                </a:gridCol>
              </a:tblGrid>
              <a:tr h="720000">
                <a:tc>
                  <a:txBody>
                    <a:bodyPr/>
                    <a:lstStyle/>
                    <a:p>
                      <a:pPr>
                        <a:defRPr sz="2400">
                          <a:latin typeface="Helvetica Neue" panose="020B0604020202020204" charset="0"/>
                        </a:defRPr>
                      </a:pPr>
                      <a:r>
                        <a:t>Plan</a:t>
                      </a:r>
                    </a:p>
                  </a:txBody>
                  <a:tcPr marT="90000" marB="90000" anchor="ctr">
                    <a:solidFill>
                      <a:srgbClr val="4D94B7"/>
                    </a:solidFill>
                  </a:tcPr>
                </a:tc>
                <a:tc>
                  <a:txBody>
                    <a:bodyPr/>
                    <a:lstStyle/>
                    <a:p>
                      <a:pPr>
                        <a:defRPr sz="2400">
                          <a:latin typeface="Helvetica Neue" panose="020B0604020202020204" charset="0"/>
                        </a:defRPr>
                      </a:pPr>
                      <a:r>
                        <a:rPr dirty="0"/>
                        <a:t>¡</a:t>
                      </a:r>
                      <a:r>
                        <a:rPr dirty="0" err="1"/>
                        <a:t>Hazlo</a:t>
                      </a:r>
                      <a:r>
                        <a:rPr dirty="0"/>
                        <a:t>!</a:t>
                      </a:r>
                    </a:p>
                  </a:txBody>
                  <a:tcPr marT="90000" marB="90000" anchor="ctr">
                    <a:solidFill>
                      <a:srgbClr val="4D94B7"/>
                    </a:solidFill>
                  </a:tcPr>
                </a:tc>
                <a:tc>
                  <a:txBody>
                    <a:bodyPr/>
                    <a:lstStyle/>
                    <a:p>
                      <a:pPr>
                        <a:defRPr sz="2400">
                          <a:latin typeface="Helvetica Neue" panose="020B0604020202020204" charset="0"/>
                        </a:defRPr>
                      </a:pPr>
                      <a:r>
                        <a:t>A) Acto </a:t>
                      </a:r>
                    </a:p>
                  </a:txBody>
                  <a:tcPr marT="90000" marB="90000" anchor="ctr">
                    <a:solidFill>
                      <a:srgbClr val="4D94B7"/>
                    </a:solidFill>
                  </a:tcPr>
                </a:tc>
                <a:tc>
                  <a:txBody>
                    <a:bodyPr/>
                    <a:lstStyle/>
                    <a:p>
                      <a:pPr>
                        <a:defRPr sz="2400">
                          <a:latin typeface="Helvetica Neue" panose="020B0604020202020204" charset="0"/>
                        </a:defRPr>
                      </a:pPr>
                      <a:r>
                        <a:t>Comprobar</a:t>
                      </a:r>
                    </a:p>
                  </a:txBody>
                  <a:tcPr marT="90000" marB="90000" anchor="ctr">
                    <a:solidFill>
                      <a:srgbClr val="4D94B7"/>
                    </a:solidFill>
                  </a:tcPr>
                </a:tc>
                <a:extLst>
                  <a:ext uri="{0D108BD9-81ED-4DB2-BD59-A6C34878D82A}">
                    <a16:rowId xmlns:a16="http://schemas.microsoft.com/office/drawing/2014/main" val="1089929438"/>
                  </a:ext>
                </a:extLst>
              </a:tr>
              <a:tr h="1440000">
                <a:tc>
                  <a:txBody>
                    <a:bodyPr/>
                    <a:lstStyle/>
                    <a:p>
                      <a:endParaRPr sz="2200">
                        <a:latin typeface="Helvetica Neue" panose="020B0604020202020204" charset="0"/>
                      </a:endParaRPr>
                    </a:p>
                  </a:txBody>
                  <a:tcPr marT="90000" marB="90000">
                    <a:solidFill>
                      <a:srgbClr val="AED633">
                        <a:alpha val="20000"/>
                      </a:srgbClr>
                    </a:solidFill>
                  </a:tcPr>
                </a:tc>
                <a:tc>
                  <a:txBody>
                    <a:bodyPr/>
                    <a:lstStyle/>
                    <a:p>
                      <a:endParaRPr sz="2200">
                        <a:latin typeface="Helvetica Neue" panose="020B0604020202020204" charset="0"/>
                      </a:endParaRPr>
                    </a:p>
                  </a:txBody>
                  <a:tcPr marT="90000" marB="90000">
                    <a:solidFill>
                      <a:srgbClr val="AED633">
                        <a:alpha val="20000"/>
                      </a:srgbClr>
                    </a:solidFill>
                  </a:tcPr>
                </a:tc>
                <a:tc>
                  <a:txBody>
                    <a:bodyPr/>
                    <a:lstStyle/>
                    <a:p>
                      <a:endParaRPr sz="2200">
                        <a:latin typeface="Helvetica Neue" panose="020B0604020202020204" charset="0"/>
                      </a:endParaRPr>
                    </a:p>
                  </a:txBody>
                  <a:tcPr marT="90000" marB="90000">
                    <a:solidFill>
                      <a:srgbClr val="AED633">
                        <a:alpha val="20000"/>
                      </a:srgbClr>
                    </a:solidFill>
                  </a:tcPr>
                </a:tc>
                <a:tc>
                  <a:txBody>
                    <a:bodyPr/>
                    <a:lstStyle/>
                    <a:p>
                      <a:endParaRPr sz="2200">
                        <a:latin typeface="Helvetica Neue" panose="020B0604020202020204" charset="0"/>
                      </a:endParaRPr>
                    </a:p>
                  </a:txBody>
                  <a:tcPr marT="90000" marB="90000">
                    <a:solidFill>
                      <a:srgbClr val="AED633">
                        <a:alpha val="20000"/>
                      </a:srgbClr>
                    </a:solidFill>
                  </a:tcPr>
                </a:tc>
                <a:extLst>
                  <a:ext uri="{0D108BD9-81ED-4DB2-BD59-A6C34878D82A}">
                    <a16:rowId xmlns:a16="http://schemas.microsoft.com/office/drawing/2014/main" val="3427399943"/>
                  </a:ext>
                </a:extLst>
              </a:tr>
              <a:tr h="1440000">
                <a:tc>
                  <a:txBody>
                    <a:bodyPr/>
                    <a:lstStyle/>
                    <a:p>
                      <a:endParaRPr sz="2200">
                        <a:latin typeface="Helvetica Neue" panose="020B0604020202020204" charset="0"/>
                      </a:endParaRPr>
                    </a:p>
                  </a:txBody>
                  <a:tcPr marT="90000" marB="90000">
                    <a:solidFill>
                      <a:srgbClr val="AED633">
                        <a:alpha val="40000"/>
                      </a:srgbClr>
                    </a:solidFill>
                  </a:tcPr>
                </a:tc>
                <a:tc>
                  <a:txBody>
                    <a:bodyPr/>
                    <a:lstStyle/>
                    <a:p>
                      <a:endParaRPr sz="2200">
                        <a:latin typeface="Helvetica Neue" panose="020B0604020202020204" charset="0"/>
                      </a:endParaRPr>
                    </a:p>
                  </a:txBody>
                  <a:tcPr marT="90000" marB="90000">
                    <a:solidFill>
                      <a:srgbClr val="AED633">
                        <a:alpha val="40000"/>
                      </a:srgbClr>
                    </a:solidFill>
                  </a:tcPr>
                </a:tc>
                <a:tc>
                  <a:txBody>
                    <a:bodyPr/>
                    <a:lstStyle/>
                    <a:p>
                      <a:endParaRPr sz="2200">
                        <a:latin typeface="Helvetica Neue" panose="020B0604020202020204" charset="0"/>
                      </a:endParaRPr>
                    </a:p>
                  </a:txBody>
                  <a:tcPr marT="90000" marB="90000">
                    <a:solidFill>
                      <a:srgbClr val="AED633">
                        <a:alpha val="40000"/>
                      </a:srgbClr>
                    </a:solidFill>
                  </a:tcPr>
                </a:tc>
                <a:tc>
                  <a:txBody>
                    <a:bodyPr/>
                    <a:lstStyle/>
                    <a:p>
                      <a:endParaRPr sz="2200" dirty="0">
                        <a:latin typeface="Helvetica Neue" panose="020B0604020202020204" charset="0"/>
                      </a:endParaRPr>
                    </a:p>
                  </a:txBody>
                  <a:tcPr marT="90000" marB="90000">
                    <a:solidFill>
                      <a:srgbClr val="AED633">
                        <a:alpha val="40000"/>
                      </a:srgbClr>
                    </a:solidFill>
                  </a:tcPr>
                </a:tc>
                <a:extLst>
                  <a:ext uri="{0D108BD9-81ED-4DB2-BD59-A6C34878D82A}">
                    <a16:rowId xmlns:a16="http://schemas.microsoft.com/office/drawing/2014/main" val="584467457"/>
                  </a:ext>
                </a:extLst>
              </a:tr>
            </a:tbl>
          </a:graphicData>
        </a:graphic>
      </p:graphicFrame>
      <p:sp>
        <p:nvSpPr>
          <p:cNvPr id="9" name="CuadroTexto 1">
            <a:extLst>
              <a:ext uri="{FF2B5EF4-FFF2-40B4-BE49-F238E27FC236}">
                <a16:creationId xmlns:a16="http://schemas.microsoft.com/office/drawing/2014/main" id="{48C02A5E-D1CF-E794-7ABF-F6A8A8969E81}"/>
              </a:ext>
            </a:extLst>
          </p:cNvPr>
          <p:cNvSpPr txBox="1"/>
          <p:nvPr/>
        </p:nvSpPr>
        <p:spPr>
          <a:xfrm>
            <a:off x="1296000" y="1548000"/>
            <a:ext cx="1043880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534988" algn="l"/>
              </a:tabLst>
              <a:defRPr sz="4800" b="1" kern="120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t>3. Ciclo de PDCA</a:t>
            </a:r>
          </a:p>
        </p:txBody>
      </p:sp>
      <p:sp>
        <p:nvSpPr>
          <p:cNvPr id="10" name="CuadroTexto 2">
            <a:extLst>
              <a:ext uri="{FF2B5EF4-FFF2-40B4-BE49-F238E27FC236}">
                <a16:creationId xmlns:a16="http://schemas.microsoft.com/office/drawing/2014/main" id="{B02A5B47-89F4-002C-89A5-41D3D85D5406}"/>
              </a:ext>
            </a:extLst>
          </p:cNvPr>
          <p:cNvSpPr txBox="1"/>
          <p:nvPr/>
        </p:nvSpPr>
        <p:spPr>
          <a:xfrm>
            <a:off x="1295400" y="2304000"/>
            <a:ext cx="10309860"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dirty="0"/>
              <a:t>3.2 </a:t>
            </a:r>
            <a:r>
              <a:rPr lang="es-ES" dirty="0"/>
              <a:t>Ejemplos de uso</a:t>
            </a:r>
            <a:endParaRPr dirty="0"/>
          </a:p>
        </p:txBody>
      </p:sp>
    </p:spTree>
    <p:extLst>
      <p:ext uri="{BB962C8B-B14F-4D97-AF65-F5344CB8AC3E}">
        <p14:creationId xmlns:p14="http://schemas.microsoft.com/office/powerpoint/2010/main" val="311731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AD8DB-6299-CDF1-3828-A4A1DBC1C95B}"/>
              </a:ext>
            </a:extLst>
          </p:cNvPr>
          <p:cNvSpPr txBox="1"/>
          <p:nvPr/>
        </p:nvSpPr>
        <p:spPr>
          <a:xfrm>
            <a:off x="1296001" y="1548000"/>
            <a:ext cx="5257200" cy="830997"/>
          </a:xfrm>
          <a:prstGeom prst="rect">
            <a:avLst/>
          </a:prstGeom>
          <a:noFill/>
        </p:spPr>
        <p:txBody>
          <a:bodyPr wrap="square">
            <a:sp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rPr lang="es-ES" dirty="0"/>
              <a:t>¡Ponte a prueba!</a:t>
            </a:r>
            <a:endParaRPr dirty="0"/>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5999" y="2304000"/>
            <a:ext cx="6876166"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lang="es-ES" dirty="0"/>
              <a:t>Responde a las siguientes preguntas:</a:t>
            </a:r>
            <a:endParaRPr dirty="0"/>
          </a:p>
        </p:txBody>
      </p:sp>
      <p:sp>
        <p:nvSpPr>
          <p:cNvPr id="3" name="Google Shape;528;p11">
            <a:extLst>
              <a:ext uri="{FF2B5EF4-FFF2-40B4-BE49-F238E27FC236}">
                <a16:creationId xmlns:a16="http://schemas.microsoft.com/office/drawing/2014/main" id="{8BE07A5A-9D9E-90FD-8BCC-16C7A3A95778}"/>
              </a:ext>
            </a:extLst>
          </p:cNvPr>
          <p:cNvSpPr/>
          <p:nvPr/>
        </p:nvSpPr>
        <p:spPr>
          <a:xfrm>
            <a:off x="9396000" y="1368000"/>
            <a:ext cx="7825200" cy="2448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tabLst>
                <a:tab pos="365125" algn="l"/>
              </a:tabLst>
              <a:defRPr sz="2400" b="1">
                <a:solidFill>
                  <a:srgbClr val="000000"/>
                </a:solidFill>
                <a:latin typeface="Helvetica Neue" panose="020B0604020202020204" charset="0"/>
                <a:ea typeface="Helvetica Neue"/>
                <a:cs typeface="Helvetica Neue"/>
                <a:sym typeface="Helvetica Neue"/>
              </a:defRPr>
            </a:pPr>
            <a:r>
              <a:rPr sz="2300" dirty="0"/>
              <a:t>3. </a:t>
            </a:r>
            <a:r>
              <a:rPr lang="es-ES" sz="2300" dirty="0"/>
              <a:t>¿Cómo se puede </a:t>
            </a:r>
            <a:r>
              <a:rPr sz="2300" dirty="0" err="1"/>
              <a:t>mejorar</a:t>
            </a:r>
            <a:r>
              <a:rPr sz="2300" dirty="0"/>
              <a:t> </a:t>
            </a:r>
            <a:r>
              <a:rPr lang="es-ES" sz="2300" dirty="0"/>
              <a:t>la gestión del equipo?</a:t>
            </a:r>
            <a:endParaRPr kumimoji="0" sz="2300" b="1"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254000" algn="l" defTabSz="914400" rtl="0" eaLnBrk="1" fontAlgn="auto" latinLnBrk="0" hangingPunct="1">
              <a:lnSpc>
                <a:spcPct val="100000"/>
              </a:lnSpc>
              <a:spcBef>
                <a:spcPts val="0"/>
              </a:spcBef>
              <a:spcAft>
                <a:spcPts val="0"/>
              </a:spcAft>
              <a:buClr>
                <a:srgbClr val="000000"/>
              </a:buClr>
              <a:buSzPts val="1400"/>
              <a:buFont typeface="Arial"/>
              <a:buNone/>
              <a:tabLst/>
            </a:pPr>
            <a:endParaRPr kumimoji="0" sz="2200" b="0"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sz="2200">
                <a:solidFill>
                  <a:srgbClr val="000000"/>
                </a:solidFill>
                <a:latin typeface="Helvetica Neue" panose="020B0604020202020204" charset="0"/>
                <a:ea typeface="Helvetica Neue"/>
                <a:cs typeface="Helvetica Neue"/>
                <a:sym typeface="Helvetica Neue"/>
              </a:defRPr>
            </a:pPr>
            <a:r>
              <a:rPr dirty="0" err="1"/>
              <a:t>Establecer</a:t>
            </a:r>
            <a:r>
              <a:rPr dirty="0"/>
              <a:t> </a:t>
            </a:r>
            <a:r>
              <a:rPr dirty="0" err="1"/>
              <a:t>metas</a:t>
            </a:r>
            <a:r>
              <a:rPr dirty="0"/>
              <a:t> y </a:t>
            </a:r>
            <a:r>
              <a:rPr lang="es-ES" dirty="0"/>
              <a:t>métodos desde la dirección</a:t>
            </a:r>
            <a:endParaRPr dirty="0"/>
          </a:p>
          <a:p>
            <a:pPr marL="342900" lvl="0" indent="-342900">
              <a:buClr>
                <a:srgbClr val="000000"/>
              </a:buClr>
              <a:buSzPts val="2400"/>
              <a:buBlip>
                <a:blip r:embed="rId2"/>
              </a:buBlip>
              <a:defRPr sz="2200">
                <a:solidFill>
                  <a:srgbClr val="000000"/>
                </a:solidFill>
                <a:latin typeface="Helvetica Neue" panose="020B0604020202020204" charset="0"/>
                <a:ea typeface="Helvetica Neue"/>
                <a:cs typeface="Helvetica Neue"/>
                <a:sym typeface="Helvetica Neue"/>
              </a:defRPr>
            </a:pPr>
            <a:r>
              <a:rPr dirty="0" err="1"/>
              <a:t>Seguimiento</a:t>
            </a:r>
            <a:r>
              <a:rPr dirty="0"/>
              <a:t> </a:t>
            </a:r>
            <a:r>
              <a:rPr dirty="0" err="1"/>
              <a:t>permanente</a:t>
            </a:r>
            <a:r>
              <a:rPr dirty="0"/>
              <a:t> de los </a:t>
            </a:r>
            <a:r>
              <a:rPr dirty="0" err="1"/>
              <a:t>resultados</a:t>
            </a:r>
            <a:r>
              <a:rPr dirty="0"/>
              <a:t> de los </a:t>
            </a:r>
            <a:r>
              <a:rPr dirty="0" err="1"/>
              <a:t>empleados</a:t>
            </a:r>
            <a:endParaRPr dirty="0"/>
          </a:p>
          <a:p>
            <a:pPr marL="342900" lvl="0" indent="-342900">
              <a:buClr>
                <a:srgbClr val="000000"/>
              </a:buClr>
              <a:buSzPts val="2400"/>
              <a:buBlip>
                <a:blip r:embed="rId2"/>
              </a:buBlip>
              <a:defRPr sz="2200">
                <a:solidFill>
                  <a:srgbClr val="000000"/>
                </a:solidFill>
                <a:latin typeface="Helvetica Neue" panose="020B0604020202020204" charset="0"/>
                <a:ea typeface="Helvetica Neue"/>
                <a:cs typeface="Helvetica Neue"/>
                <a:sym typeface="Helvetica Neue"/>
              </a:defRPr>
            </a:pPr>
            <a:r>
              <a:rPr dirty="0"/>
              <a:t>Apertura a la </a:t>
            </a:r>
            <a:r>
              <a:rPr dirty="0" err="1"/>
              <a:t>comunicación</a:t>
            </a:r>
            <a:r>
              <a:rPr dirty="0"/>
              <a:t> informal</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pPr>
            <a:endParaRPr kumimoji="0" sz="2200" b="0"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5" name="Google Shape;529;p11">
            <a:extLst>
              <a:ext uri="{FF2B5EF4-FFF2-40B4-BE49-F238E27FC236}">
                <a16:creationId xmlns:a16="http://schemas.microsoft.com/office/drawing/2014/main" id="{7C332857-4596-052B-4BEE-2E8BB7BF89A8}"/>
              </a:ext>
            </a:extLst>
          </p:cNvPr>
          <p:cNvSpPr/>
          <p:nvPr/>
        </p:nvSpPr>
        <p:spPr>
          <a:xfrm>
            <a:off x="1296000" y="6372000"/>
            <a:ext cx="7740000" cy="2808000"/>
          </a:xfrm>
          <a:prstGeom prst="snip2DiagRect">
            <a:avLst/>
          </a:prstGeom>
          <a:noFill/>
          <a:ln w="28575">
            <a:solidFill>
              <a:srgbClr val="4D94B7"/>
            </a:solidFill>
          </a:ln>
        </p:spPr>
        <p:txBody>
          <a:bodyPr spcFirstLastPara="1" wrap="square" lIns="91425" tIns="0" rIns="91425" bIns="0" anchor="t" anchorCtr="0">
            <a:noAutofit/>
          </a:bodyPr>
          <a:lstStyle/>
          <a:p>
            <a:pPr marL="457200" lvl="0" indent="-457200">
              <a:buClr>
                <a:srgbClr val="000000"/>
              </a:buClr>
              <a:buSzPts val="2400"/>
              <a:buFont typeface="+mj-lt"/>
              <a:buAutoNum type="arabicPeriod" startAt="2"/>
              <a:tabLst>
                <a:tab pos="266700" algn="l"/>
              </a:tabLst>
              <a:defRPr sz="2400" b="1">
                <a:solidFill>
                  <a:srgbClr val="000000"/>
                </a:solidFill>
                <a:latin typeface="Helvetica Neue" panose="020B0604020202020204" charset="0"/>
                <a:ea typeface="Helvetica Neue"/>
                <a:cs typeface="Helvetica Neue"/>
                <a:sym typeface="Helvetica Neue"/>
              </a:defRPr>
            </a:pPr>
            <a:r>
              <a:rPr sz="2000" dirty="0" err="1"/>
              <a:t>Qué</a:t>
            </a:r>
            <a:r>
              <a:rPr sz="2000" dirty="0"/>
              <a:t> </a:t>
            </a:r>
            <a:r>
              <a:rPr sz="2000" dirty="0" err="1"/>
              <a:t>aspecto</a:t>
            </a:r>
            <a:r>
              <a:rPr sz="2000" dirty="0"/>
              <a:t> del </a:t>
            </a:r>
            <a:r>
              <a:rPr sz="2000" dirty="0" err="1"/>
              <a:t>desarrollo</a:t>
            </a:r>
            <a:r>
              <a:rPr sz="2000" dirty="0"/>
              <a:t> </a:t>
            </a:r>
            <a:r>
              <a:rPr sz="2000" dirty="0" err="1"/>
              <a:t>organizacional</a:t>
            </a:r>
            <a:r>
              <a:rPr sz="2000" dirty="0"/>
              <a:t> no es </a:t>
            </a:r>
            <a:r>
              <a:rPr sz="2000" dirty="0" err="1"/>
              <a:t>útil</a:t>
            </a:r>
            <a:r>
              <a:rPr sz="2000" dirty="0"/>
              <a:t> para </a:t>
            </a:r>
            <a:r>
              <a:rPr sz="2000" dirty="0" err="1"/>
              <a:t>promover</a:t>
            </a:r>
            <a:r>
              <a:rPr sz="2000" dirty="0"/>
              <a:t> intrapreneurial </a:t>
            </a:r>
            <a:r>
              <a:rPr sz="2000" dirty="0" err="1"/>
              <a:t>estás</a:t>
            </a:r>
            <a:r>
              <a:rPr sz="2000" dirty="0"/>
              <a:t> </a:t>
            </a:r>
            <a:r>
              <a:rPr sz="2000" dirty="0" err="1"/>
              <a:t>pensando</a:t>
            </a:r>
            <a:r>
              <a:rPr sz="2000" dirty="0"/>
              <a:t>?</a:t>
            </a:r>
          </a:p>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pPr>
            <a:endParaRPr kumimoji="0" sz="2400" b="1"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sz="2200">
                <a:solidFill>
                  <a:srgbClr val="000000"/>
                </a:solidFill>
                <a:latin typeface="Helvetica Neue" panose="020B0604020202020204" charset="0"/>
                <a:ea typeface="Helvetica Neue"/>
                <a:cs typeface="Helvetica Neue"/>
                <a:sym typeface="Helvetica Neue"/>
              </a:defRPr>
            </a:pPr>
            <a:r>
              <a:rPr dirty="0" err="1"/>
              <a:t>Todo</a:t>
            </a:r>
            <a:r>
              <a:rPr dirty="0"/>
              <a:t> </a:t>
            </a:r>
            <a:r>
              <a:rPr dirty="0" err="1"/>
              <a:t>el</a:t>
            </a:r>
            <a:r>
              <a:rPr dirty="0"/>
              <a:t> </a:t>
            </a:r>
            <a:r>
              <a:rPr dirty="0" err="1"/>
              <a:t>mundo</a:t>
            </a:r>
            <a:r>
              <a:rPr dirty="0"/>
              <a:t> </a:t>
            </a:r>
            <a:r>
              <a:rPr dirty="0" err="1"/>
              <a:t>conoce</a:t>
            </a:r>
            <a:r>
              <a:rPr dirty="0"/>
              <a:t> la </a:t>
            </a:r>
            <a:r>
              <a:rPr dirty="0" err="1"/>
              <a:t>visión</a:t>
            </a:r>
            <a:r>
              <a:rPr dirty="0"/>
              <a:t> y </a:t>
            </a:r>
            <a:r>
              <a:rPr dirty="0" err="1"/>
              <a:t>puede</a:t>
            </a:r>
            <a:r>
              <a:rPr dirty="0"/>
              <a:t> </a:t>
            </a:r>
            <a:r>
              <a:rPr dirty="0" err="1"/>
              <a:t>identificarse</a:t>
            </a:r>
            <a:r>
              <a:rPr dirty="0"/>
              <a:t> con </a:t>
            </a:r>
            <a:r>
              <a:rPr dirty="0" err="1"/>
              <a:t>ellos</a:t>
            </a:r>
            <a:endParaRPr dirty="0"/>
          </a:p>
          <a:p>
            <a:pPr marL="342900" lvl="0" indent="-342900">
              <a:buClr>
                <a:srgbClr val="000000"/>
              </a:buClr>
              <a:buSzPts val="2400"/>
              <a:buBlip>
                <a:blip r:embed="rId2"/>
              </a:buBlip>
              <a:defRPr sz="2200">
                <a:solidFill>
                  <a:srgbClr val="000000"/>
                </a:solidFill>
                <a:latin typeface="Helvetica Neue" panose="020B0604020202020204" charset="0"/>
                <a:ea typeface="Helvetica Neue"/>
                <a:cs typeface="Helvetica Neue"/>
                <a:sym typeface="Helvetica Neue"/>
              </a:defRPr>
            </a:pPr>
            <a:r>
              <a:rPr dirty="0" err="1"/>
              <a:t>Fomentar</a:t>
            </a:r>
            <a:r>
              <a:rPr dirty="0"/>
              <a:t> </a:t>
            </a:r>
            <a:r>
              <a:rPr dirty="0" err="1"/>
              <a:t>el</a:t>
            </a:r>
            <a:r>
              <a:rPr dirty="0"/>
              <a:t> </a:t>
            </a:r>
            <a:r>
              <a:rPr dirty="0" err="1"/>
              <a:t>pensamiento</a:t>
            </a:r>
            <a:r>
              <a:rPr dirty="0"/>
              <a:t> </a:t>
            </a:r>
            <a:r>
              <a:rPr dirty="0" err="1"/>
              <a:t>proactivo</a:t>
            </a:r>
            <a:endParaRPr dirty="0"/>
          </a:p>
          <a:p>
            <a:pPr marL="342900" lvl="0" indent="-342900">
              <a:buClr>
                <a:srgbClr val="000000"/>
              </a:buClr>
              <a:buSzPts val="2400"/>
              <a:buBlip>
                <a:blip r:embed="rId2"/>
              </a:buBlip>
              <a:defRPr sz="2200">
                <a:solidFill>
                  <a:srgbClr val="000000"/>
                </a:solidFill>
                <a:latin typeface="Helvetica Neue" panose="020B0604020202020204" charset="0"/>
                <a:ea typeface="Helvetica Neue"/>
                <a:cs typeface="Helvetica Neue"/>
                <a:sym typeface="Helvetica Neue"/>
              </a:defRPr>
            </a:pPr>
            <a:r>
              <a:rPr lang="es-ES" dirty="0"/>
              <a:t>Proporcionar </a:t>
            </a:r>
            <a:r>
              <a:rPr dirty="0" err="1"/>
              <a:t>información</a:t>
            </a:r>
            <a:r>
              <a:rPr dirty="0"/>
              <a:t> previa </a:t>
            </a:r>
            <a:r>
              <a:rPr dirty="0" err="1"/>
              <a:t>solicitud</a:t>
            </a:r>
            <a:r>
              <a:rPr dirty="0"/>
              <a:t>.</a:t>
            </a:r>
            <a:endParaRPr kumimoji="0" sz="2200"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6" name="Google Shape;534;p11">
            <a:extLst>
              <a:ext uri="{FF2B5EF4-FFF2-40B4-BE49-F238E27FC236}">
                <a16:creationId xmlns:a16="http://schemas.microsoft.com/office/drawing/2014/main" id="{FE9FF859-1935-E057-FA0A-41C2AE38CE26}"/>
              </a:ext>
            </a:extLst>
          </p:cNvPr>
          <p:cNvSpPr/>
          <p:nvPr/>
        </p:nvSpPr>
        <p:spPr>
          <a:xfrm>
            <a:off x="1296000" y="3384000"/>
            <a:ext cx="7740000" cy="2808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tabLst>
                <a:tab pos="365125" algn="l"/>
              </a:tabLst>
              <a:defRPr sz="2400" b="1">
                <a:solidFill>
                  <a:srgbClr val="000000"/>
                </a:solidFill>
                <a:latin typeface="Helvetica Neue" panose="020B0604020202020204" charset="0"/>
                <a:ea typeface="Helvetica Neue"/>
                <a:cs typeface="Helvetica Neue"/>
                <a:sym typeface="Helvetica Neue"/>
              </a:defRPr>
            </a:pPr>
            <a:r>
              <a:rPr sz="2200" dirty="0"/>
              <a:t>1. ¿</a:t>
            </a:r>
            <a:r>
              <a:rPr sz="2200" dirty="0" err="1"/>
              <a:t>Qué</a:t>
            </a:r>
            <a:r>
              <a:rPr sz="2200" dirty="0"/>
              <a:t> </a:t>
            </a:r>
            <a:r>
              <a:rPr sz="2200" dirty="0" err="1"/>
              <a:t>tiene</a:t>
            </a:r>
            <a:r>
              <a:rPr sz="2200" dirty="0"/>
              <a:t> que </a:t>
            </a:r>
            <a:r>
              <a:rPr sz="2200" dirty="0" err="1"/>
              <a:t>hacer</a:t>
            </a:r>
            <a:r>
              <a:rPr sz="2200" dirty="0"/>
              <a:t> una </a:t>
            </a:r>
            <a:r>
              <a:rPr sz="2200" dirty="0" err="1"/>
              <a:t>organización</a:t>
            </a:r>
            <a:r>
              <a:rPr sz="2200" dirty="0"/>
              <a:t> para</a:t>
            </a:r>
            <a:r>
              <a:rPr lang="es-ES" sz="2200" dirty="0"/>
              <a:t> </a:t>
            </a:r>
            <a:r>
              <a:rPr lang="es-ES" sz="2200" dirty="0" err="1"/>
              <a:t>promove</a:t>
            </a:r>
            <a:r>
              <a:rPr sz="2200" dirty="0"/>
              <a:t>r </a:t>
            </a:r>
            <a:r>
              <a:rPr sz="2200" dirty="0" err="1"/>
              <a:t>el</a:t>
            </a:r>
            <a:r>
              <a:rPr sz="2200" dirty="0"/>
              <a:t> </a:t>
            </a:r>
            <a:r>
              <a:rPr sz="2200" dirty="0" err="1"/>
              <a:t>intraemprendimiento</a:t>
            </a:r>
            <a:r>
              <a:rPr sz="2200" dirty="0"/>
              <a:t>?</a:t>
            </a:r>
            <a:endParaRPr kumimoji="0" sz="2200" b="1" i="0" u="none" strike="noStrike" kern="0" cap="none" normalizeH="0" baseline="0" dirty="0">
              <a:ln>
                <a:noFill/>
              </a:ln>
              <a:solidFill>
                <a:srgbClr val="000000"/>
              </a:solidFill>
              <a:effectLst/>
              <a:uLnTx/>
              <a:uFillTx/>
              <a:latin typeface="Helvetica Neue" panose="020B0604020202020204" charset="0"/>
              <a:cs typeface="Arial"/>
              <a:sym typeface="Arial"/>
            </a:endParaRPr>
          </a:p>
          <a:p>
            <a:pPr marL="342900" marR="0" lvl="0" indent="-190500" algn="l" defTabSz="914400" rtl="0" eaLnBrk="1" fontAlgn="auto" latinLnBrk="0" hangingPunct="1">
              <a:lnSpc>
                <a:spcPct val="100000"/>
              </a:lnSpc>
              <a:spcBef>
                <a:spcPts val="0"/>
              </a:spcBef>
              <a:spcAft>
                <a:spcPts val="0"/>
              </a:spcAft>
              <a:buClr>
                <a:srgbClr val="000000"/>
              </a:buClr>
              <a:buSzPts val="2400"/>
              <a:buFont typeface="Arial"/>
              <a:buNone/>
              <a:tabLst/>
            </a:pPr>
            <a:endParaRPr kumimoji="0" sz="2200" b="0"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sz="2200">
                <a:solidFill>
                  <a:srgbClr val="000000"/>
                </a:solidFill>
                <a:latin typeface="Helvetica Neue" panose="020B0604020202020204" charset="0"/>
                <a:ea typeface="Helvetica Neue"/>
                <a:cs typeface="Helvetica Neue"/>
                <a:sym typeface="Helvetica Neue"/>
              </a:defRPr>
            </a:pPr>
            <a:r>
              <a:rPr sz="2200" dirty="0"/>
              <a:t>Las </a:t>
            </a:r>
            <a:r>
              <a:rPr sz="2200" dirty="0" err="1"/>
              <a:t>visiones</a:t>
            </a:r>
            <a:r>
              <a:rPr sz="2200" dirty="0"/>
              <a:t> son </a:t>
            </a:r>
            <a:r>
              <a:rPr sz="2200" dirty="0" err="1"/>
              <a:t>desarrolladas</a:t>
            </a:r>
            <a:r>
              <a:rPr sz="2200" dirty="0"/>
              <a:t> por la </a:t>
            </a:r>
            <a:r>
              <a:rPr sz="2200" dirty="0" err="1"/>
              <a:t>gerencia</a:t>
            </a:r>
            <a:endParaRPr sz="2200" dirty="0"/>
          </a:p>
          <a:p>
            <a:pPr marL="342900" lvl="0" indent="-342900">
              <a:buClr>
                <a:srgbClr val="000000"/>
              </a:buClr>
              <a:buSzPts val="2400"/>
              <a:buBlip>
                <a:blip r:embed="rId2"/>
              </a:buBlip>
              <a:defRPr sz="2200">
                <a:solidFill>
                  <a:srgbClr val="000000"/>
                </a:solidFill>
                <a:latin typeface="Helvetica Neue" panose="020B0604020202020204" charset="0"/>
                <a:ea typeface="Helvetica Neue"/>
                <a:cs typeface="Helvetica Neue"/>
                <a:sym typeface="Helvetica Neue"/>
              </a:defRPr>
            </a:pPr>
            <a:r>
              <a:rPr sz="2200" dirty="0" err="1"/>
              <a:t>Trabajo</a:t>
            </a:r>
            <a:r>
              <a:rPr sz="2200" dirty="0"/>
              <a:t> continuo para </a:t>
            </a:r>
            <a:r>
              <a:rPr sz="2200" dirty="0" err="1"/>
              <a:t>lograr</a:t>
            </a:r>
            <a:r>
              <a:rPr sz="2200" dirty="0"/>
              <a:t> una </a:t>
            </a:r>
            <a:r>
              <a:rPr sz="2200" dirty="0" err="1"/>
              <a:t>buena</a:t>
            </a:r>
            <a:r>
              <a:rPr sz="2200" dirty="0"/>
              <a:t> </a:t>
            </a:r>
            <a:r>
              <a:rPr sz="2200" dirty="0" err="1"/>
              <a:t>cooperación</a:t>
            </a:r>
            <a:r>
              <a:rPr sz="2200" dirty="0"/>
              <a:t> entre la </a:t>
            </a:r>
            <a:r>
              <a:rPr sz="2200" dirty="0" err="1"/>
              <a:t>dirección</a:t>
            </a:r>
            <a:r>
              <a:rPr sz="2200" dirty="0"/>
              <a:t> y los </a:t>
            </a:r>
            <a:r>
              <a:rPr sz="2200" dirty="0" err="1"/>
              <a:t>empleados</a:t>
            </a:r>
            <a:endParaRPr sz="2200" dirty="0"/>
          </a:p>
          <a:p>
            <a:pPr marL="342900" lvl="0" indent="-342900">
              <a:buClr>
                <a:srgbClr val="000000"/>
              </a:buClr>
              <a:buSzPts val="2400"/>
              <a:buBlip>
                <a:blip r:embed="rId2"/>
              </a:buBlip>
              <a:defRPr sz="2200">
                <a:solidFill>
                  <a:srgbClr val="000000"/>
                </a:solidFill>
                <a:latin typeface="Helvetica Neue" panose="020B0604020202020204" charset="0"/>
                <a:ea typeface="Helvetica Neue"/>
                <a:cs typeface="Helvetica Neue"/>
                <a:sym typeface="Helvetica Neue"/>
              </a:defRPr>
            </a:pPr>
            <a:r>
              <a:rPr lang="es-ES" sz="2200" dirty="0"/>
              <a:t>El </a:t>
            </a:r>
            <a:r>
              <a:rPr lang="es-ES" sz="2200" dirty="0" err="1"/>
              <a:t>feedback</a:t>
            </a:r>
            <a:r>
              <a:rPr sz="2200" dirty="0"/>
              <a:t> reduce la </a:t>
            </a:r>
            <a:r>
              <a:rPr sz="2200" dirty="0" err="1"/>
              <a:t>eficiencia</a:t>
            </a:r>
            <a:r>
              <a:rPr sz="2200" dirty="0"/>
              <a:t> y </a:t>
            </a:r>
            <a:r>
              <a:rPr sz="2200" dirty="0" err="1"/>
              <a:t>el</a:t>
            </a:r>
            <a:r>
              <a:rPr sz="2200" dirty="0"/>
              <a:t> </a:t>
            </a:r>
            <a:r>
              <a:rPr sz="2200" dirty="0" err="1"/>
              <a:t>compromiso</a:t>
            </a:r>
            <a:endParaRPr sz="2200" dirty="0"/>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pPr>
            <a:endParaRPr kumimoji="0" sz="2200" b="0"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8" name="Google Shape;537;p11">
            <a:extLst>
              <a:ext uri="{FF2B5EF4-FFF2-40B4-BE49-F238E27FC236}">
                <a16:creationId xmlns:a16="http://schemas.microsoft.com/office/drawing/2014/main" id="{6E694FCD-06B2-A1AB-B56A-E78DBFBFD3F1}"/>
              </a:ext>
            </a:extLst>
          </p:cNvPr>
          <p:cNvSpPr/>
          <p:nvPr/>
        </p:nvSpPr>
        <p:spPr>
          <a:xfrm>
            <a:off x="9396000" y="6192000"/>
            <a:ext cx="7825200" cy="3024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tabLst>
                <a:tab pos="365125" algn="l"/>
              </a:tabLst>
              <a:defRPr sz="2400" b="1">
                <a:solidFill>
                  <a:srgbClr val="000000"/>
                </a:solidFill>
                <a:latin typeface="Helvetica Neue" panose="020B0604020202020204" charset="0"/>
                <a:ea typeface="Helvetica Neue"/>
                <a:cs typeface="Helvetica Neue"/>
                <a:sym typeface="Helvetica Neue"/>
              </a:defRPr>
            </a:pPr>
            <a:r>
              <a:rPr sz="2200" dirty="0"/>
              <a:t>5. </a:t>
            </a:r>
            <a:r>
              <a:rPr lang="es-ES" sz="2100" dirty="0"/>
              <a:t>¿</a:t>
            </a:r>
            <a:r>
              <a:rPr sz="2100" dirty="0" err="1"/>
              <a:t>Cuál</a:t>
            </a:r>
            <a:r>
              <a:rPr sz="2100" dirty="0"/>
              <a:t> es </a:t>
            </a:r>
            <a:r>
              <a:rPr sz="2100" dirty="0" err="1"/>
              <a:t>el</a:t>
            </a:r>
            <a:r>
              <a:rPr sz="2100" dirty="0"/>
              <a:t> </a:t>
            </a:r>
            <a:r>
              <a:rPr sz="2100" dirty="0" err="1"/>
              <a:t>mejor</a:t>
            </a:r>
            <a:r>
              <a:rPr sz="2100" dirty="0"/>
              <a:t> </a:t>
            </a:r>
            <a:r>
              <a:rPr sz="2100" dirty="0" err="1"/>
              <a:t>procedimiento</a:t>
            </a:r>
            <a:r>
              <a:rPr sz="2100" dirty="0"/>
              <a:t> para </a:t>
            </a:r>
            <a:r>
              <a:rPr sz="2100" dirty="0" err="1"/>
              <a:t>organizar</a:t>
            </a:r>
            <a:r>
              <a:rPr lang="es-ES" sz="2100" dirty="0"/>
              <a:t> </a:t>
            </a:r>
            <a:r>
              <a:rPr sz="2100" dirty="0" err="1"/>
              <a:t>procesos</a:t>
            </a:r>
            <a:r>
              <a:rPr sz="2100" dirty="0"/>
              <a:t> de </a:t>
            </a:r>
            <a:r>
              <a:rPr sz="2100" dirty="0" err="1"/>
              <a:t>cambio</a:t>
            </a:r>
            <a:r>
              <a:rPr sz="2100" dirty="0"/>
              <a:t>?</a:t>
            </a:r>
            <a:endParaRPr kumimoji="0" sz="2100" b="1"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pPr>
            <a:endParaRPr kumimoji="0" sz="2100" b="0"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lvl="0" indent="-342900">
              <a:buClr>
                <a:srgbClr val="000000"/>
              </a:buClr>
              <a:buSzPts val="2400"/>
              <a:buBlip>
                <a:blip r:embed="rId2"/>
              </a:buBlip>
              <a:defRPr sz="2200">
                <a:solidFill>
                  <a:srgbClr val="000000"/>
                </a:solidFill>
                <a:latin typeface="Helvetica Neue" panose="020B0604020202020204" charset="0"/>
                <a:ea typeface="Helvetica Neue"/>
                <a:cs typeface="Helvetica Neue"/>
                <a:sym typeface="Helvetica Neue"/>
              </a:defRPr>
            </a:pPr>
            <a:r>
              <a:rPr sz="2100" dirty="0" err="1"/>
              <a:t>Uso</a:t>
            </a:r>
            <a:r>
              <a:rPr sz="2100" dirty="0"/>
              <a:t> del </a:t>
            </a:r>
            <a:r>
              <a:rPr sz="2100" dirty="0" err="1"/>
              <a:t>ciclo</a:t>
            </a:r>
            <a:r>
              <a:rPr sz="2100" dirty="0"/>
              <a:t> PDCA </a:t>
            </a:r>
            <a:r>
              <a:rPr sz="2100" dirty="0" err="1"/>
              <a:t>como</a:t>
            </a:r>
            <a:r>
              <a:rPr sz="2100" dirty="0"/>
              <a:t> </a:t>
            </a:r>
            <a:r>
              <a:rPr sz="2100" dirty="0" err="1"/>
              <a:t>herramienta</a:t>
            </a:r>
            <a:r>
              <a:rPr sz="2100" dirty="0"/>
              <a:t> </a:t>
            </a:r>
            <a:r>
              <a:rPr sz="2100" dirty="0" err="1"/>
              <a:t>estructurada</a:t>
            </a:r>
            <a:r>
              <a:rPr sz="2100" dirty="0"/>
              <a:t> y </a:t>
            </a:r>
            <a:r>
              <a:rPr sz="2100" dirty="0" err="1"/>
              <a:t>sistemática</a:t>
            </a:r>
            <a:r>
              <a:rPr sz="2100" dirty="0"/>
              <a:t> para los </a:t>
            </a:r>
            <a:r>
              <a:rPr sz="2100" dirty="0" err="1"/>
              <a:t>procesos</a:t>
            </a:r>
            <a:r>
              <a:rPr sz="2100" dirty="0"/>
              <a:t> de </a:t>
            </a:r>
            <a:r>
              <a:rPr sz="2100" dirty="0" err="1"/>
              <a:t>cambio</a:t>
            </a:r>
            <a:endParaRPr sz="2100" dirty="0"/>
          </a:p>
          <a:p>
            <a:pPr marL="342900" lvl="0" indent="-342900">
              <a:buClr>
                <a:srgbClr val="000000"/>
              </a:buClr>
              <a:buSzPts val="2400"/>
              <a:buBlip>
                <a:blip r:embed="rId2"/>
              </a:buBlip>
              <a:defRPr sz="2200">
                <a:solidFill>
                  <a:srgbClr val="000000"/>
                </a:solidFill>
                <a:latin typeface="Helvetica Neue" panose="020B0604020202020204" charset="0"/>
                <a:ea typeface="Helvetica Neue"/>
                <a:cs typeface="Helvetica Neue"/>
                <a:sym typeface="Helvetica Neue"/>
              </a:defRPr>
            </a:pPr>
            <a:r>
              <a:rPr sz="2100" dirty="0" err="1"/>
              <a:t>Todo</a:t>
            </a:r>
            <a:r>
              <a:rPr sz="2100" dirty="0"/>
              <a:t> </a:t>
            </a:r>
            <a:r>
              <a:rPr sz="2100" dirty="0" err="1"/>
              <a:t>el</a:t>
            </a:r>
            <a:r>
              <a:rPr sz="2100" dirty="0"/>
              <a:t> </a:t>
            </a:r>
            <a:r>
              <a:rPr sz="2100" dirty="0" err="1"/>
              <a:t>mundo</a:t>
            </a:r>
            <a:r>
              <a:rPr sz="2100" dirty="0"/>
              <a:t> </a:t>
            </a:r>
            <a:r>
              <a:rPr sz="2100" dirty="0" err="1"/>
              <a:t>trabaja</a:t>
            </a:r>
            <a:r>
              <a:rPr sz="2100" dirty="0"/>
              <a:t> para una </a:t>
            </a:r>
            <a:r>
              <a:rPr sz="2100" dirty="0" err="1"/>
              <a:t>solución</a:t>
            </a:r>
            <a:r>
              <a:rPr sz="2100" dirty="0"/>
              <a:t> </a:t>
            </a:r>
            <a:r>
              <a:rPr sz="2100" dirty="0" err="1"/>
              <a:t>parcial</a:t>
            </a:r>
            <a:r>
              <a:rPr sz="2100" dirty="0"/>
              <a:t>, </a:t>
            </a:r>
            <a:r>
              <a:rPr sz="2100" dirty="0" err="1"/>
              <a:t>el</a:t>
            </a:r>
            <a:r>
              <a:rPr sz="2100" dirty="0"/>
              <a:t> </a:t>
            </a:r>
            <a:r>
              <a:rPr sz="2100" dirty="0" err="1"/>
              <a:t>gerente</a:t>
            </a:r>
            <a:r>
              <a:rPr sz="2100" dirty="0"/>
              <a:t> </a:t>
            </a:r>
            <a:r>
              <a:rPr sz="2100" dirty="0" err="1"/>
              <a:t>tiene</a:t>
            </a:r>
            <a:r>
              <a:rPr sz="2100" dirty="0"/>
              <a:t> la </a:t>
            </a:r>
            <a:r>
              <a:rPr sz="2100" dirty="0" err="1"/>
              <a:t>visión</a:t>
            </a:r>
            <a:r>
              <a:rPr sz="2100" dirty="0"/>
              <a:t> general</a:t>
            </a:r>
          </a:p>
          <a:p>
            <a:pPr marL="342900" lvl="0" indent="-342900">
              <a:buClr>
                <a:srgbClr val="000000"/>
              </a:buClr>
              <a:buSzPts val="2400"/>
              <a:buBlip>
                <a:blip r:embed="rId2"/>
              </a:buBlip>
              <a:defRPr sz="2200">
                <a:solidFill>
                  <a:srgbClr val="000000"/>
                </a:solidFill>
                <a:latin typeface="Helvetica Neue" panose="020B0604020202020204" charset="0"/>
                <a:ea typeface="Helvetica Neue"/>
                <a:cs typeface="Helvetica Neue"/>
                <a:sym typeface="Helvetica Neue"/>
              </a:defRPr>
            </a:pPr>
            <a:r>
              <a:rPr sz="2100" dirty="0" err="1"/>
              <a:t>Obstaculizar</a:t>
            </a:r>
            <a:r>
              <a:rPr sz="2100" dirty="0"/>
              <a:t> la </a:t>
            </a:r>
            <a:r>
              <a:rPr sz="2100" dirty="0" err="1"/>
              <a:t>construcción</a:t>
            </a:r>
            <a:r>
              <a:rPr sz="2100" dirty="0"/>
              <a:t> informal de </a:t>
            </a:r>
            <a:r>
              <a:rPr sz="2100" dirty="0" err="1"/>
              <a:t>coaliciones</a:t>
            </a:r>
            <a:endParaRPr sz="2100" dirty="0"/>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pPr>
            <a:endParaRPr kumimoji="0" sz="2200" b="0"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12" name="Google Shape;540;p11">
            <a:extLst>
              <a:ext uri="{FF2B5EF4-FFF2-40B4-BE49-F238E27FC236}">
                <a16:creationId xmlns:a16="http://schemas.microsoft.com/office/drawing/2014/main" id="{ABE57770-989A-50AA-68C2-9A059022BF6B}"/>
              </a:ext>
            </a:extLst>
          </p:cNvPr>
          <p:cNvSpPr/>
          <p:nvPr/>
        </p:nvSpPr>
        <p:spPr>
          <a:xfrm>
            <a:off x="9396000" y="3924000"/>
            <a:ext cx="7825200" cy="2160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defRPr sz="2400" b="1">
                <a:solidFill>
                  <a:srgbClr val="000000"/>
                </a:solidFill>
                <a:latin typeface="Helvetica Neue" panose="020B0604020202020204" charset="0"/>
                <a:ea typeface="Helvetica Neue"/>
                <a:cs typeface="Helvetica Neue"/>
                <a:sym typeface="Helvetica Neue"/>
              </a:defRPr>
            </a:pPr>
            <a:r>
              <a:rPr sz="2200" dirty="0"/>
              <a:t>4. ¿</a:t>
            </a:r>
            <a:r>
              <a:rPr sz="2200" dirty="0" err="1"/>
              <a:t>Qué</a:t>
            </a:r>
            <a:r>
              <a:rPr sz="2200" dirty="0"/>
              <a:t> se </a:t>
            </a:r>
            <a:r>
              <a:rPr sz="2200" dirty="0" err="1"/>
              <a:t>necesita</a:t>
            </a:r>
            <a:r>
              <a:rPr sz="2200" dirty="0"/>
              <a:t> para una </a:t>
            </a:r>
            <a:r>
              <a:rPr sz="2200" dirty="0" err="1"/>
              <a:t>buena</a:t>
            </a:r>
            <a:r>
              <a:rPr sz="2200" dirty="0"/>
              <a:t> </a:t>
            </a:r>
            <a:r>
              <a:rPr sz="2200" dirty="0" err="1"/>
              <a:t>comunicación</a:t>
            </a:r>
            <a:r>
              <a:rPr sz="2200" dirty="0"/>
              <a:t>?</a:t>
            </a:r>
            <a:endParaRPr kumimoji="0" sz="2200" b="1"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190500" algn="l" defTabSz="914400" rtl="0" eaLnBrk="1" fontAlgn="auto" latinLnBrk="0" hangingPunct="1">
              <a:lnSpc>
                <a:spcPct val="100000"/>
              </a:lnSpc>
              <a:spcBef>
                <a:spcPts val="0"/>
              </a:spcBef>
              <a:spcAft>
                <a:spcPts val="0"/>
              </a:spcAft>
              <a:buClr>
                <a:srgbClr val="000000"/>
              </a:buClr>
              <a:buSzPts val="2400"/>
              <a:buFont typeface="Arial"/>
              <a:buNone/>
              <a:tabLst/>
            </a:pPr>
            <a:endParaRPr kumimoji="0" sz="2200" b="0"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sz="2200">
                <a:solidFill>
                  <a:srgbClr val="000000"/>
                </a:solidFill>
                <a:latin typeface="Helvetica Neue" panose="020B0604020202020204" charset="0"/>
                <a:ea typeface="Helvetica Neue"/>
                <a:cs typeface="Helvetica Neue"/>
                <a:sym typeface="Helvetica Neue"/>
              </a:defRPr>
            </a:pPr>
            <a:r>
              <a:rPr sz="2200" dirty="0"/>
              <a:t>Conc</a:t>
            </a:r>
            <a:r>
              <a:rPr lang="es-ES" sz="2200" dirty="0"/>
              <a:t>entrarse</a:t>
            </a:r>
            <a:r>
              <a:rPr sz="2200" dirty="0"/>
              <a:t> </a:t>
            </a:r>
            <a:r>
              <a:rPr sz="2200" dirty="0" err="1"/>
              <a:t>en</a:t>
            </a:r>
            <a:r>
              <a:rPr sz="2200" dirty="0"/>
              <a:t> </a:t>
            </a:r>
            <a:r>
              <a:rPr lang="de-DE" sz="2200" dirty="0"/>
              <a:t>t</a:t>
            </a:r>
            <a:r>
              <a:rPr sz="2200" dirty="0"/>
              <a:t>u </a:t>
            </a:r>
            <a:r>
              <a:rPr sz="2200" dirty="0" err="1"/>
              <a:t>propia</a:t>
            </a:r>
            <a:r>
              <a:rPr sz="2200" dirty="0"/>
              <a:t> </a:t>
            </a:r>
            <a:r>
              <a:rPr sz="2200" dirty="0" err="1"/>
              <a:t>situación</a:t>
            </a:r>
            <a:r>
              <a:rPr sz="2200" dirty="0"/>
              <a:t> y </a:t>
            </a:r>
            <a:r>
              <a:rPr sz="2200" dirty="0" err="1"/>
              <a:t>estrategia</a:t>
            </a:r>
            <a:endParaRPr sz="2200" dirty="0"/>
          </a:p>
          <a:p>
            <a:pPr marL="342900" lvl="0" indent="-342900">
              <a:buClr>
                <a:srgbClr val="000000"/>
              </a:buClr>
              <a:buSzPts val="2400"/>
              <a:buBlip>
                <a:blip r:embed="rId2"/>
              </a:buBlip>
              <a:defRPr sz="2200">
                <a:solidFill>
                  <a:srgbClr val="000000"/>
                </a:solidFill>
                <a:latin typeface="Helvetica Neue" panose="020B0604020202020204" charset="0"/>
                <a:ea typeface="Helvetica Neue"/>
                <a:cs typeface="Helvetica Neue"/>
                <a:sym typeface="Helvetica Neue"/>
              </a:defRPr>
            </a:pPr>
            <a:r>
              <a:rPr sz="2200" dirty="0" err="1"/>
              <a:t>Escuchar</a:t>
            </a:r>
            <a:r>
              <a:rPr sz="2200" dirty="0"/>
              <a:t> a los </a:t>
            </a:r>
            <a:r>
              <a:rPr sz="2200" dirty="0" err="1"/>
              <a:t>demás</a:t>
            </a:r>
            <a:endParaRPr sz="2200" dirty="0"/>
          </a:p>
          <a:p>
            <a:pPr marL="342900" lvl="0" indent="-342900">
              <a:buClr>
                <a:srgbClr val="000000"/>
              </a:buClr>
              <a:buSzPts val="2400"/>
              <a:buBlip>
                <a:blip r:embed="rId2"/>
              </a:buBlip>
              <a:defRPr sz="2200">
                <a:solidFill>
                  <a:srgbClr val="000000"/>
                </a:solidFill>
                <a:latin typeface="Helvetica Neue" panose="020B0604020202020204" charset="0"/>
                <a:ea typeface="Helvetica Neue"/>
                <a:cs typeface="Helvetica Neue"/>
                <a:sym typeface="Helvetica Neue"/>
              </a:defRPr>
            </a:pPr>
            <a:r>
              <a:rPr sz="2200" dirty="0"/>
              <a:t>La </a:t>
            </a:r>
            <a:r>
              <a:rPr sz="2200" dirty="0" err="1"/>
              <a:t>menor</a:t>
            </a:r>
            <a:r>
              <a:rPr sz="2200" dirty="0"/>
              <a:t> </a:t>
            </a:r>
            <a:r>
              <a:rPr sz="2200" dirty="0" err="1"/>
              <a:t>comunicación</a:t>
            </a:r>
            <a:r>
              <a:rPr sz="2200" dirty="0"/>
              <a:t> </a:t>
            </a:r>
            <a:r>
              <a:rPr sz="2200" dirty="0" err="1"/>
              <a:t>posible</a:t>
            </a:r>
            <a:r>
              <a:rPr sz="2200" dirty="0"/>
              <a:t> </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pPr>
            <a:endParaRPr kumimoji="0" sz="2200" b="0"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Tree>
    <p:extLst>
      <p:ext uri="{BB962C8B-B14F-4D97-AF65-F5344CB8AC3E}">
        <p14:creationId xmlns:p14="http://schemas.microsoft.com/office/powerpoint/2010/main" val="32279319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AD8DB-6299-CDF1-3828-A4A1DBC1C95B}"/>
              </a:ext>
            </a:extLst>
          </p:cNvPr>
          <p:cNvSpPr txBox="1"/>
          <p:nvPr/>
        </p:nvSpPr>
        <p:spPr>
          <a:xfrm>
            <a:off x="1296001" y="1548000"/>
            <a:ext cx="5257200" cy="830997"/>
          </a:xfrm>
          <a:prstGeom prst="rect">
            <a:avLst/>
          </a:prstGeom>
          <a:noFill/>
        </p:spPr>
        <p:txBody>
          <a:bodyPr wrap="square">
            <a:sp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rPr lang="es-ES" dirty="0"/>
              <a:t>¡Ponte a prueba!</a:t>
            </a:r>
            <a:endParaRPr dirty="0"/>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5999" y="2304000"/>
            <a:ext cx="6876166"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lang="de-DE" dirty="0" err="1"/>
              <a:t>Solución</a:t>
            </a:r>
            <a:r>
              <a:rPr lang="de-DE" dirty="0"/>
              <a:t>:</a:t>
            </a:r>
            <a:endParaRPr dirty="0"/>
          </a:p>
        </p:txBody>
      </p:sp>
      <p:sp>
        <p:nvSpPr>
          <p:cNvPr id="3" name="Google Shape;528;p11">
            <a:extLst>
              <a:ext uri="{FF2B5EF4-FFF2-40B4-BE49-F238E27FC236}">
                <a16:creationId xmlns:a16="http://schemas.microsoft.com/office/drawing/2014/main" id="{8BE07A5A-9D9E-90FD-8BCC-16C7A3A95778}"/>
              </a:ext>
            </a:extLst>
          </p:cNvPr>
          <p:cNvSpPr/>
          <p:nvPr/>
        </p:nvSpPr>
        <p:spPr>
          <a:xfrm>
            <a:off x="9396000" y="1368000"/>
            <a:ext cx="7825200" cy="2448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tabLst>
                <a:tab pos="365125" algn="l"/>
              </a:tabLst>
              <a:defRPr sz="2400" b="1">
                <a:solidFill>
                  <a:srgbClr val="000000"/>
                </a:solidFill>
                <a:latin typeface="Helvetica Neue" panose="020B0604020202020204" charset="0"/>
                <a:ea typeface="Helvetica Neue"/>
                <a:cs typeface="Helvetica Neue"/>
                <a:sym typeface="Helvetica Neue"/>
              </a:defRPr>
            </a:pPr>
            <a:r>
              <a:rPr sz="2300" dirty="0"/>
              <a:t>3. </a:t>
            </a:r>
            <a:r>
              <a:rPr lang="es-ES" sz="2300" dirty="0"/>
              <a:t>¿Cómo se puede </a:t>
            </a:r>
            <a:r>
              <a:rPr sz="2300" dirty="0" err="1"/>
              <a:t>mejorar</a:t>
            </a:r>
            <a:r>
              <a:rPr sz="2300" dirty="0"/>
              <a:t> </a:t>
            </a:r>
            <a:r>
              <a:rPr lang="es-ES" sz="2300" dirty="0"/>
              <a:t>la gestión del equipo?</a:t>
            </a:r>
            <a:endParaRPr kumimoji="0" sz="2300" b="1"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254000" algn="l" defTabSz="914400" rtl="0" eaLnBrk="1" fontAlgn="auto" latinLnBrk="0" hangingPunct="1">
              <a:lnSpc>
                <a:spcPct val="100000"/>
              </a:lnSpc>
              <a:spcBef>
                <a:spcPts val="0"/>
              </a:spcBef>
              <a:spcAft>
                <a:spcPts val="0"/>
              </a:spcAft>
              <a:buClr>
                <a:srgbClr val="000000"/>
              </a:buClr>
              <a:buSzPts val="1400"/>
              <a:buFont typeface="Arial"/>
              <a:buNone/>
              <a:tabLst/>
            </a:pPr>
            <a:endParaRPr kumimoji="0" sz="2200" b="0"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sz="2200">
                <a:solidFill>
                  <a:srgbClr val="000000"/>
                </a:solidFill>
                <a:latin typeface="Helvetica Neue" panose="020B0604020202020204" charset="0"/>
                <a:ea typeface="Helvetica Neue"/>
                <a:cs typeface="Helvetica Neue"/>
                <a:sym typeface="Helvetica Neue"/>
              </a:defRPr>
            </a:pPr>
            <a:r>
              <a:rPr dirty="0" err="1"/>
              <a:t>Estable</a:t>
            </a:r>
            <a:r>
              <a:rPr lang="es-ES" dirty="0" err="1"/>
              <a:t>cer</a:t>
            </a:r>
            <a:r>
              <a:rPr dirty="0"/>
              <a:t> </a:t>
            </a:r>
            <a:r>
              <a:rPr dirty="0" err="1"/>
              <a:t>metas</a:t>
            </a:r>
            <a:r>
              <a:rPr dirty="0"/>
              <a:t> y </a:t>
            </a:r>
            <a:r>
              <a:rPr lang="es-ES" dirty="0"/>
              <a:t>métodos desde la dirección</a:t>
            </a:r>
            <a:endParaRPr dirty="0"/>
          </a:p>
          <a:p>
            <a:pPr marL="342900" lvl="0" indent="-342900">
              <a:buClr>
                <a:srgbClr val="000000"/>
              </a:buClr>
              <a:buSzPts val="2400"/>
              <a:buBlip>
                <a:blip r:embed="rId2"/>
              </a:buBlip>
              <a:defRPr sz="2200">
                <a:solidFill>
                  <a:srgbClr val="000000"/>
                </a:solidFill>
                <a:latin typeface="Helvetica Neue" panose="020B0604020202020204" charset="0"/>
                <a:ea typeface="Helvetica Neue"/>
                <a:cs typeface="Helvetica Neue"/>
                <a:sym typeface="Helvetica Neue"/>
              </a:defRPr>
            </a:pPr>
            <a:r>
              <a:rPr dirty="0" err="1"/>
              <a:t>Seguimiento</a:t>
            </a:r>
            <a:r>
              <a:rPr dirty="0"/>
              <a:t> </a:t>
            </a:r>
            <a:r>
              <a:rPr dirty="0" err="1"/>
              <a:t>permanente</a:t>
            </a:r>
            <a:r>
              <a:rPr dirty="0"/>
              <a:t> de los </a:t>
            </a:r>
            <a:r>
              <a:rPr dirty="0" err="1"/>
              <a:t>resultados</a:t>
            </a:r>
            <a:r>
              <a:rPr dirty="0"/>
              <a:t> de los </a:t>
            </a:r>
            <a:r>
              <a:rPr dirty="0" err="1"/>
              <a:t>empleados</a:t>
            </a:r>
            <a:endParaRPr dirty="0"/>
          </a:p>
          <a:p>
            <a:pPr marL="342900" lvl="0" indent="-342900">
              <a:buClr>
                <a:srgbClr val="000000"/>
              </a:buClr>
              <a:buSzPts val="2400"/>
              <a:buBlip>
                <a:blip r:embed="rId2"/>
              </a:buBlip>
              <a:defRPr sz="2200">
                <a:solidFill>
                  <a:srgbClr val="000000"/>
                </a:solidFill>
                <a:latin typeface="Helvetica Neue" panose="020B0604020202020204" charset="0"/>
                <a:ea typeface="Helvetica Neue"/>
                <a:cs typeface="Helvetica Neue"/>
                <a:sym typeface="Helvetica Neue"/>
              </a:defRPr>
            </a:pPr>
            <a:r>
              <a:rPr b="1" dirty="0"/>
              <a:t>Apertura a la </a:t>
            </a:r>
            <a:r>
              <a:rPr b="1" dirty="0" err="1"/>
              <a:t>comunicación</a:t>
            </a:r>
            <a:r>
              <a:rPr b="1" dirty="0"/>
              <a:t> informal</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pPr>
            <a:endParaRPr kumimoji="0" sz="2200" b="0"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5" name="Google Shape;529;p11">
            <a:extLst>
              <a:ext uri="{FF2B5EF4-FFF2-40B4-BE49-F238E27FC236}">
                <a16:creationId xmlns:a16="http://schemas.microsoft.com/office/drawing/2014/main" id="{7C332857-4596-052B-4BEE-2E8BB7BF89A8}"/>
              </a:ext>
            </a:extLst>
          </p:cNvPr>
          <p:cNvSpPr/>
          <p:nvPr/>
        </p:nvSpPr>
        <p:spPr>
          <a:xfrm>
            <a:off x="1296000" y="6372000"/>
            <a:ext cx="7740000" cy="2808000"/>
          </a:xfrm>
          <a:prstGeom prst="snip2DiagRect">
            <a:avLst/>
          </a:prstGeom>
          <a:noFill/>
          <a:ln w="28575">
            <a:solidFill>
              <a:srgbClr val="4D94B7"/>
            </a:solidFill>
          </a:ln>
        </p:spPr>
        <p:txBody>
          <a:bodyPr spcFirstLastPara="1" wrap="square" lIns="91425" tIns="0" rIns="91425" bIns="0" anchor="t" anchorCtr="0">
            <a:noAutofit/>
          </a:bodyPr>
          <a:lstStyle/>
          <a:p>
            <a:pPr marL="457200" lvl="0" indent="-457200">
              <a:buClr>
                <a:srgbClr val="000000"/>
              </a:buClr>
              <a:buSzPts val="2400"/>
              <a:buFont typeface="+mj-lt"/>
              <a:buAutoNum type="arabicPeriod" startAt="2"/>
              <a:tabLst>
                <a:tab pos="266700" algn="l"/>
              </a:tabLst>
              <a:defRPr sz="2400" b="1">
                <a:solidFill>
                  <a:srgbClr val="000000"/>
                </a:solidFill>
                <a:latin typeface="Helvetica Neue" panose="020B0604020202020204" charset="0"/>
                <a:ea typeface="Helvetica Neue"/>
                <a:cs typeface="Helvetica Neue"/>
                <a:sym typeface="Helvetica Neue"/>
              </a:defRPr>
            </a:pPr>
            <a:r>
              <a:rPr sz="2000" dirty="0" err="1"/>
              <a:t>Qué</a:t>
            </a:r>
            <a:r>
              <a:rPr sz="2000" dirty="0"/>
              <a:t> </a:t>
            </a:r>
            <a:r>
              <a:rPr sz="2000" dirty="0" err="1"/>
              <a:t>aspecto</a:t>
            </a:r>
            <a:r>
              <a:rPr sz="2000" dirty="0"/>
              <a:t> del </a:t>
            </a:r>
            <a:r>
              <a:rPr sz="2000" dirty="0" err="1"/>
              <a:t>desarrollo</a:t>
            </a:r>
            <a:r>
              <a:rPr sz="2000" dirty="0"/>
              <a:t> </a:t>
            </a:r>
            <a:r>
              <a:rPr sz="2000" dirty="0" err="1"/>
              <a:t>organizacional</a:t>
            </a:r>
            <a:r>
              <a:rPr sz="2000" dirty="0"/>
              <a:t> no es </a:t>
            </a:r>
            <a:r>
              <a:rPr sz="2000" dirty="0" err="1"/>
              <a:t>útil</a:t>
            </a:r>
            <a:r>
              <a:rPr sz="2000" dirty="0"/>
              <a:t> para </a:t>
            </a:r>
            <a:r>
              <a:rPr sz="2000" dirty="0" err="1"/>
              <a:t>promover</a:t>
            </a:r>
            <a:r>
              <a:rPr sz="2000" dirty="0"/>
              <a:t> intrapreneurial </a:t>
            </a:r>
            <a:r>
              <a:rPr sz="2000" dirty="0" err="1"/>
              <a:t>estás</a:t>
            </a:r>
            <a:r>
              <a:rPr sz="2000" dirty="0"/>
              <a:t> </a:t>
            </a:r>
            <a:r>
              <a:rPr sz="2000" dirty="0" err="1"/>
              <a:t>pensando</a:t>
            </a:r>
            <a:r>
              <a:rPr sz="2000" dirty="0"/>
              <a:t>?</a:t>
            </a:r>
          </a:p>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pPr>
            <a:endParaRPr kumimoji="0" sz="2400" b="1"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sz="2200">
                <a:solidFill>
                  <a:srgbClr val="000000"/>
                </a:solidFill>
                <a:latin typeface="Helvetica Neue" panose="020B0604020202020204" charset="0"/>
                <a:ea typeface="Helvetica Neue"/>
                <a:cs typeface="Helvetica Neue"/>
                <a:sym typeface="Helvetica Neue"/>
              </a:defRPr>
            </a:pPr>
            <a:r>
              <a:rPr dirty="0" err="1"/>
              <a:t>Todo</a:t>
            </a:r>
            <a:r>
              <a:rPr dirty="0"/>
              <a:t> </a:t>
            </a:r>
            <a:r>
              <a:rPr dirty="0" err="1"/>
              <a:t>el</a:t>
            </a:r>
            <a:r>
              <a:rPr dirty="0"/>
              <a:t> </a:t>
            </a:r>
            <a:r>
              <a:rPr dirty="0" err="1"/>
              <a:t>mundo</a:t>
            </a:r>
            <a:r>
              <a:rPr dirty="0"/>
              <a:t> </a:t>
            </a:r>
            <a:r>
              <a:rPr dirty="0" err="1"/>
              <a:t>conoce</a:t>
            </a:r>
            <a:r>
              <a:rPr dirty="0"/>
              <a:t> la </a:t>
            </a:r>
            <a:r>
              <a:rPr dirty="0" err="1"/>
              <a:t>visión</a:t>
            </a:r>
            <a:r>
              <a:rPr dirty="0"/>
              <a:t> y </a:t>
            </a:r>
            <a:r>
              <a:rPr dirty="0" err="1"/>
              <a:t>puede</a:t>
            </a:r>
            <a:r>
              <a:rPr dirty="0"/>
              <a:t> </a:t>
            </a:r>
            <a:r>
              <a:rPr dirty="0" err="1"/>
              <a:t>identificarse</a:t>
            </a:r>
            <a:r>
              <a:rPr dirty="0"/>
              <a:t> con </a:t>
            </a:r>
            <a:r>
              <a:rPr dirty="0" err="1"/>
              <a:t>ellos</a:t>
            </a:r>
            <a:endParaRPr dirty="0"/>
          </a:p>
          <a:p>
            <a:pPr marL="342900" lvl="0" indent="-342900">
              <a:buClr>
                <a:srgbClr val="000000"/>
              </a:buClr>
              <a:buSzPts val="2400"/>
              <a:buBlip>
                <a:blip r:embed="rId2"/>
              </a:buBlip>
              <a:defRPr sz="2200">
                <a:solidFill>
                  <a:srgbClr val="000000"/>
                </a:solidFill>
                <a:latin typeface="Helvetica Neue" panose="020B0604020202020204" charset="0"/>
                <a:ea typeface="Helvetica Neue"/>
                <a:cs typeface="Helvetica Neue"/>
                <a:sym typeface="Helvetica Neue"/>
              </a:defRPr>
            </a:pPr>
            <a:r>
              <a:rPr dirty="0" err="1"/>
              <a:t>Fomentar</a:t>
            </a:r>
            <a:r>
              <a:rPr dirty="0"/>
              <a:t> </a:t>
            </a:r>
            <a:r>
              <a:rPr dirty="0" err="1"/>
              <a:t>el</a:t>
            </a:r>
            <a:r>
              <a:rPr dirty="0"/>
              <a:t> </a:t>
            </a:r>
            <a:r>
              <a:rPr dirty="0" err="1"/>
              <a:t>pensamiento</a:t>
            </a:r>
            <a:r>
              <a:rPr dirty="0"/>
              <a:t> </a:t>
            </a:r>
            <a:r>
              <a:rPr dirty="0" err="1"/>
              <a:t>proactivo</a:t>
            </a:r>
            <a:endParaRPr dirty="0"/>
          </a:p>
          <a:p>
            <a:pPr marL="342900" lvl="0" indent="-342900">
              <a:buClr>
                <a:srgbClr val="000000"/>
              </a:buClr>
              <a:buSzPts val="2400"/>
              <a:buBlip>
                <a:blip r:embed="rId2"/>
              </a:buBlip>
              <a:defRPr sz="2200">
                <a:solidFill>
                  <a:srgbClr val="000000"/>
                </a:solidFill>
                <a:latin typeface="Helvetica Neue" panose="020B0604020202020204" charset="0"/>
                <a:ea typeface="Helvetica Neue"/>
                <a:cs typeface="Helvetica Neue"/>
                <a:sym typeface="Helvetica Neue"/>
              </a:defRPr>
            </a:pPr>
            <a:r>
              <a:rPr lang="es-ES" b="1" dirty="0"/>
              <a:t>Proporcionar </a:t>
            </a:r>
            <a:r>
              <a:rPr b="1" dirty="0" err="1"/>
              <a:t>información</a:t>
            </a:r>
            <a:r>
              <a:rPr b="1" dirty="0"/>
              <a:t> previa </a:t>
            </a:r>
            <a:r>
              <a:rPr b="1" dirty="0" err="1"/>
              <a:t>solicitud</a:t>
            </a:r>
            <a:r>
              <a:rPr b="1" dirty="0"/>
              <a:t>.</a:t>
            </a:r>
            <a:endParaRPr kumimoji="0" sz="2200" b="1"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6" name="Google Shape;534;p11">
            <a:extLst>
              <a:ext uri="{FF2B5EF4-FFF2-40B4-BE49-F238E27FC236}">
                <a16:creationId xmlns:a16="http://schemas.microsoft.com/office/drawing/2014/main" id="{FE9FF859-1935-E057-FA0A-41C2AE38CE26}"/>
              </a:ext>
            </a:extLst>
          </p:cNvPr>
          <p:cNvSpPr/>
          <p:nvPr/>
        </p:nvSpPr>
        <p:spPr>
          <a:xfrm>
            <a:off x="1296000" y="3384000"/>
            <a:ext cx="7740000" cy="2808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tabLst>
                <a:tab pos="365125" algn="l"/>
              </a:tabLst>
              <a:defRPr sz="2400" b="1">
                <a:solidFill>
                  <a:srgbClr val="000000"/>
                </a:solidFill>
                <a:latin typeface="Helvetica Neue" panose="020B0604020202020204" charset="0"/>
                <a:ea typeface="Helvetica Neue"/>
                <a:cs typeface="Helvetica Neue"/>
                <a:sym typeface="Helvetica Neue"/>
              </a:defRPr>
            </a:pPr>
            <a:r>
              <a:rPr sz="2200" dirty="0"/>
              <a:t>1. ¿</a:t>
            </a:r>
            <a:r>
              <a:rPr sz="2200" dirty="0" err="1"/>
              <a:t>Qué</a:t>
            </a:r>
            <a:r>
              <a:rPr sz="2200" dirty="0"/>
              <a:t> </a:t>
            </a:r>
            <a:r>
              <a:rPr sz="2200" dirty="0" err="1"/>
              <a:t>tiene</a:t>
            </a:r>
            <a:r>
              <a:rPr sz="2200" dirty="0"/>
              <a:t> que </a:t>
            </a:r>
            <a:r>
              <a:rPr sz="2200" dirty="0" err="1"/>
              <a:t>hacer</a:t>
            </a:r>
            <a:r>
              <a:rPr sz="2200" dirty="0"/>
              <a:t> una </a:t>
            </a:r>
            <a:r>
              <a:rPr sz="2200" dirty="0" err="1"/>
              <a:t>organización</a:t>
            </a:r>
            <a:r>
              <a:rPr sz="2200" dirty="0"/>
              <a:t> para</a:t>
            </a:r>
            <a:r>
              <a:rPr lang="es-ES" sz="2200" dirty="0"/>
              <a:t> </a:t>
            </a:r>
            <a:r>
              <a:rPr lang="es-ES" sz="2200" dirty="0" err="1"/>
              <a:t>promove</a:t>
            </a:r>
            <a:r>
              <a:rPr sz="2200" dirty="0"/>
              <a:t>r </a:t>
            </a:r>
            <a:r>
              <a:rPr sz="2200" dirty="0" err="1"/>
              <a:t>el</a:t>
            </a:r>
            <a:r>
              <a:rPr sz="2200" dirty="0"/>
              <a:t> </a:t>
            </a:r>
            <a:r>
              <a:rPr sz="2200" dirty="0" err="1"/>
              <a:t>intraemprendimiento</a:t>
            </a:r>
            <a:r>
              <a:rPr sz="2200" dirty="0"/>
              <a:t>?</a:t>
            </a:r>
            <a:endParaRPr kumimoji="0" sz="2200" b="1" i="0" u="none" strike="noStrike" kern="0" cap="none" normalizeH="0" baseline="0" dirty="0">
              <a:ln>
                <a:noFill/>
              </a:ln>
              <a:solidFill>
                <a:srgbClr val="000000"/>
              </a:solidFill>
              <a:effectLst/>
              <a:uLnTx/>
              <a:uFillTx/>
              <a:latin typeface="Helvetica Neue" panose="020B0604020202020204" charset="0"/>
              <a:cs typeface="Arial"/>
              <a:sym typeface="Arial"/>
            </a:endParaRPr>
          </a:p>
          <a:p>
            <a:pPr marL="342900" marR="0" lvl="0" indent="-190500" algn="l" defTabSz="914400" rtl="0" eaLnBrk="1" fontAlgn="auto" latinLnBrk="0" hangingPunct="1">
              <a:lnSpc>
                <a:spcPct val="100000"/>
              </a:lnSpc>
              <a:spcBef>
                <a:spcPts val="0"/>
              </a:spcBef>
              <a:spcAft>
                <a:spcPts val="0"/>
              </a:spcAft>
              <a:buClr>
                <a:srgbClr val="000000"/>
              </a:buClr>
              <a:buSzPts val="2400"/>
              <a:buFont typeface="Arial"/>
              <a:buNone/>
              <a:tabLst/>
            </a:pPr>
            <a:endParaRPr kumimoji="0" sz="2200" b="0"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sz="2200">
                <a:solidFill>
                  <a:srgbClr val="000000"/>
                </a:solidFill>
                <a:latin typeface="Helvetica Neue" panose="020B0604020202020204" charset="0"/>
                <a:ea typeface="Helvetica Neue"/>
                <a:cs typeface="Helvetica Neue"/>
                <a:sym typeface="Helvetica Neue"/>
              </a:defRPr>
            </a:pPr>
            <a:r>
              <a:rPr sz="2200" dirty="0"/>
              <a:t>Las </a:t>
            </a:r>
            <a:r>
              <a:rPr sz="2200" dirty="0" err="1"/>
              <a:t>visiones</a:t>
            </a:r>
            <a:r>
              <a:rPr sz="2200" dirty="0"/>
              <a:t> son </a:t>
            </a:r>
            <a:r>
              <a:rPr sz="2200" dirty="0" err="1"/>
              <a:t>desarrolladas</a:t>
            </a:r>
            <a:r>
              <a:rPr sz="2200" dirty="0"/>
              <a:t> por la </a:t>
            </a:r>
            <a:r>
              <a:rPr sz="2200" dirty="0" err="1"/>
              <a:t>gerencia</a:t>
            </a:r>
            <a:endParaRPr sz="2200" dirty="0"/>
          </a:p>
          <a:p>
            <a:pPr marL="342900" lvl="0" indent="-342900">
              <a:buClr>
                <a:srgbClr val="000000"/>
              </a:buClr>
              <a:buSzPts val="2400"/>
              <a:buBlip>
                <a:blip r:embed="rId2"/>
              </a:buBlip>
              <a:defRPr sz="2200">
                <a:solidFill>
                  <a:srgbClr val="000000"/>
                </a:solidFill>
                <a:latin typeface="Helvetica Neue" panose="020B0604020202020204" charset="0"/>
                <a:ea typeface="Helvetica Neue"/>
                <a:cs typeface="Helvetica Neue"/>
                <a:sym typeface="Helvetica Neue"/>
              </a:defRPr>
            </a:pPr>
            <a:r>
              <a:rPr sz="2200" b="1" dirty="0" err="1"/>
              <a:t>Trabajo</a:t>
            </a:r>
            <a:r>
              <a:rPr sz="2200" b="1" dirty="0"/>
              <a:t> continuo para </a:t>
            </a:r>
            <a:r>
              <a:rPr sz="2200" b="1" dirty="0" err="1"/>
              <a:t>lograr</a:t>
            </a:r>
            <a:r>
              <a:rPr sz="2200" b="1" dirty="0"/>
              <a:t> una </a:t>
            </a:r>
            <a:r>
              <a:rPr sz="2200" b="1" dirty="0" err="1"/>
              <a:t>buena</a:t>
            </a:r>
            <a:r>
              <a:rPr sz="2200" b="1" dirty="0"/>
              <a:t> </a:t>
            </a:r>
            <a:r>
              <a:rPr sz="2200" b="1" dirty="0" err="1"/>
              <a:t>cooperación</a:t>
            </a:r>
            <a:r>
              <a:rPr sz="2200" b="1" dirty="0"/>
              <a:t> entre la </a:t>
            </a:r>
            <a:r>
              <a:rPr sz="2200" b="1" dirty="0" err="1"/>
              <a:t>dirección</a:t>
            </a:r>
            <a:r>
              <a:rPr sz="2200" b="1" dirty="0"/>
              <a:t> y los </a:t>
            </a:r>
            <a:r>
              <a:rPr sz="2200" b="1" dirty="0" err="1"/>
              <a:t>empleados</a:t>
            </a:r>
            <a:endParaRPr sz="2200" b="1" dirty="0"/>
          </a:p>
          <a:p>
            <a:pPr marL="342900" lvl="0" indent="-342900">
              <a:buClr>
                <a:srgbClr val="000000"/>
              </a:buClr>
              <a:buSzPts val="2400"/>
              <a:buBlip>
                <a:blip r:embed="rId2"/>
              </a:buBlip>
              <a:defRPr sz="2200">
                <a:solidFill>
                  <a:srgbClr val="000000"/>
                </a:solidFill>
                <a:latin typeface="Helvetica Neue" panose="020B0604020202020204" charset="0"/>
                <a:ea typeface="Helvetica Neue"/>
                <a:cs typeface="Helvetica Neue"/>
                <a:sym typeface="Helvetica Neue"/>
              </a:defRPr>
            </a:pPr>
            <a:r>
              <a:rPr lang="es-ES" sz="2200" dirty="0"/>
              <a:t>El </a:t>
            </a:r>
            <a:r>
              <a:rPr lang="es-ES" sz="2200" dirty="0" err="1"/>
              <a:t>feedback</a:t>
            </a:r>
            <a:r>
              <a:rPr sz="2200" dirty="0"/>
              <a:t> reduce la </a:t>
            </a:r>
            <a:r>
              <a:rPr sz="2200" dirty="0" err="1"/>
              <a:t>eficiencia</a:t>
            </a:r>
            <a:r>
              <a:rPr sz="2200" dirty="0"/>
              <a:t> y </a:t>
            </a:r>
            <a:r>
              <a:rPr sz="2200" dirty="0" err="1"/>
              <a:t>el</a:t>
            </a:r>
            <a:r>
              <a:rPr sz="2200" dirty="0"/>
              <a:t> </a:t>
            </a:r>
            <a:r>
              <a:rPr sz="2200" dirty="0" err="1"/>
              <a:t>compromiso</a:t>
            </a:r>
            <a:endParaRPr sz="2200" dirty="0"/>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pPr>
            <a:endParaRPr kumimoji="0" sz="2200" b="0"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8" name="Google Shape;537;p11">
            <a:extLst>
              <a:ext uri="{FF2B5EF4-FFF2-40B4-BE49-F238E27FC236}">
                <a16:creationId xmlns:a16="http://schemas.microsoft.com/office/drawing/2014/main" id="{6E694FCD-06B2-A1AB-B56A-E78DBFBFD3F1}"/>
              </a:ext>
            </a:extLst>
          </p:cNvPr>
          <p:cNvSpPr/>
          <p:nvPr/>
        </p:nvSpPr>
        <p:spPr>
          <a:xfrm>
            <a:off x="9396000" y="6192000"/>
            <a:ext cx="7825200" cy="3024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tabLst>
                <a:tab pos="365125" algn="l"/>
              </a:tabLst>
              <a:defRPr sz="2400" b="1">
                <a:solidFill>
                  <a:srgbClr val="000000"/>
                </a:solidFill>
                <a:latin typeface="Helvetica Neue" panose="020B0604020202020204" charset="0"/>
                <a:ea typeface="Helvetica Neue"/>
                <a:cs typeface="Helvetica Neue"/>
                <a:sym typeface="Helvetica Neue"/>
              </a:defRPr>
            </a:pPr>
            <a:r>
              <a:rPr sz="2200" dirty="0"/>
              <a:t>5. </a:t>
            </a:r>
            <a:r>
              <a:rPr lang="es-ES" sz="2100" dirty="0"/>
              <a:t>¿</a:t>
            </a:r>
            <a:r>
              <a:rPr sz="2100" dirty="0" err="1"/>
              <a:t>Cuál</a:t>
            </a:r>
            <a:r>
              <a:rPr sz="2100" dirty="0"/>
              <a:t> es </a:t>
            </a:r>
            <a:r>
              <a:rPr sz="2100" dirty="0" err="1"/>
              <a:t>el</a:t>
            </a:r>
            <a:r>
              <a:rPr sz="2100" dirty="0"/>
              <a:t> </a:t>
            </a:r>
            <a:r>
              <a:rPr sz="2100" dirty="0" err="1"/>
              <a:t>mejor</a:t>
            </a:r>
            <a:r>
              <a:rPr sz="2100" dirty="0"/>
              <a:t> </a:t>
            </a:r>
            <a:r>
              <a:rPr sz="2100" dirty="0" err="1"/>
              <a:t>procedimiento</a:t>
            </a:r>
            <a:r>
              <a:rPr sz="2100" dirty="0"/>
              <a:t> para </a:t>
            </a:r>
            <a:r>
              <a:rPr sz="2100" dirty="0" err="1"/>
              <a:t>organizar</a:t>
            </a:r>
            <a:r>
              <a:rPr lang="es-ES" sz="2100" dirty="0"/>
              <a:t> </a:t>
            </a:r>
            <a:r>
              <a:rPr sz="2100" dirty="0" err="1"/>
              <a:t>procesos</a:t>
            </a:r>
            <a:r>
              <a:rPr sz="2100" dirty="0"/>
              <a:t> de </a:t>
            </a:r>
            <a:r>
              <a:rPr sz="2100" dirty="0" err="1"/>
              <a:t>cambio</a:t>
            </a:r>
            <a:r>
              <a:rPr sz="2100" dirty="0"/>
              <a:t>?</a:t>
            </a:r>
            <a:endParaRPr kumimoji="0" sz="2100" b="1"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pPr>
            <a:endParaRPr kumimoji="0" sz="2100" b="0"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lvl="0" indent="-342900">
              <a:buClr>
                <a:srgbClr val="000000"/>
              </a:buClr>
              <a:buSzPts val="2400"/>
              <a:buBlip>
                <a:blip r:embed="rId2"/>
              </a:buBlip>
              <a:defRPr sz="2200">
                <a:solidFill>
                  <a:srgbClr val="000000"/>
                </a:solidFill>
                <a:latin typeface="Helvetica Neue" panose="020B0604020202020204" charset="0"/>
                <a:ea typeface="Helvetica Neue"/>
                <a:cs typeface="Helvetica Neue"/>
                <a:sym typeface="Helvetica Neue"/>
              </a:defRPr>
            </a:pPr>
            <a:r>
              <a:rPr sz="2100" b="1" dirty="0" err="1"/>
              <a:t>Uso</a:t>
            </a:r>
            <a:r>
              <a:rPr sz="2100" b="1" dirty="0"/>
              <a:t> del </a:t>
            </a:r>
            <a:r>
              <a:rPr sz="2100" b="1" dirty="0" err="1"/>
              <a:t>ciclo</a:t>
            </a:r>
            <a:r>
              <a:rPr sz="2100" b="1" dirty="0"/>
              <a:t> PDCA </a:t>
            </a:r>
            <a:r>
              <a:rPr sz="2100" b="1" dirty="0" err="1"/>
              <a:t>como</a:t>
            </a:r>
            <a:r>
              <a:rPr sz="2100" b="1" dirty="0"/>
              <a:t> </a:t>
            </a:r>
            <a:r>
              <a:rPr sz="2100" b="1" dirty="0" err="1"/>
              <a:t>herramienta</a:t>
            </a:r>
            <a:r>
              <a:rPr sz="2100" b="1" dirty="0"/>
              <a:t> </a:t>
            </a:r>
            <a:r>
              <a:rPr sz="2100" b="1" dirty="0" err="1"/>
              <a:t>estructurada</a:t>
            </a:r>
            <a:r>
              <a:rPr sz="2100" b="1" dirty="0"/>
              <a:t> y </a:t>
            </a:r>
            <a:r>
              <a:rPr sz="2100" b="1" dirty="0" err="1"/>
              <a:t>sistemática</a:t>
            </a:r>
            <a:r>
              <a:rPr sz="2100" b="1" dirty="0"/>
              <a:t> para los </a:t>
            </a:r>
            <a:r>
              <a:rPr sz="2100" b="1" dirty="0" err="1"/>
              <a:t>procesos</a:t>
            </a:r>
            <a:r>
              <a:rPr sz="2100" b="1" dirty="0"/>
              <a:t> de </a:t>
            </a:r>
            <a:r>
              <a:rPr sz="2100" b="1" dirty="0" err="1"/>
              <a:t>cambio</a:t>
            </a:r>
            <a:endParaRPr sz="2100" b="1" dirty="0"/>
          </a:p>
          <a:p>
            <a:pPr marL="342900" lvl="0" indent="-342900">
              <a:buClr>
                <a:srgbClr val="000000"/>
              </a:buClr>
              <a:buSzPts val="2400"/>
              <a:buBlip>
                <a:blip r:embed="rId2"/>
              </a:buBlip>
              <a:defRPr sz="2200">
                <a:solidFill>
                  <a:srgbClr val="000000"/>
                </a:solidFill>
                <a:latin typeface="Helvetica Neue" panose="020B0604020202020204" charset="0"/>
                <a:ea typeface="Helvetica Neue"/>
                <a:cs typeface="Helvetica Neue"/>
                <a:sym typeface="Helvetica Neue"/>
              </a:defRPr>
            </a:pPr>
            <a:r>
              <a:rPr sz="2100" dirty="0" err="1"/>
              <a:t>Todo</a:t>
            </a:r>
            <a:r>
              <a:rPr sz="2100" dirty="0"/>
              <a:t> </a:t>
            </a:r>
            <a:r>
              <a:rPr sz="2100" dirty="0" err="1"/>
              <a:t>el</a:t>
            </a:r>
            <a:r>
              <a:rPr sz="2100" dirty="0"/>
              <a:t> </a:t>
            </a:r>
            <a:r>
              <a:rPr sz="2100" dirty="0" err="1"/>
              <a:t>mundo</a:t>
            </a:r>
            <a:r>
              <a:rPr sz="2100" dirty="0"/>
              <a:t> </a:t>
            </a:r>
            <a:r>
              <a:rPr sz="2100" dirty="0" err="1"/>
              <a:t>trabaja</a:t>
            </a:r>
            <a:r>
              <a:rPr sz="2100" dirty="0"/>
              <a:t> para una </a:t>
            </a:r>
            <a:r>
              <a:rPr sz="2100" dirty="0" err="1"/>
              <a:t>solución</a:t>
            </a:r>
            <a:r>
              <a:rPr sz="2100" dirty="0"/>
              <a:t> </a:t>
            </a:r>
            <a:r>
              <a:rPr sz="2100" dirty="0" err="1"/>
              <a:t>parcial</a:t>
            </a:r>
            <a:r>
              <a:rPr sz="2100" dirty="0"/>
              <a:t>, </a:t>
            </a:r>
            <a:r>
              <a:rPr sz="2100" dirty="0" err="1"/>
              <a:t>el</a:t>
            </a:r>
            <a:r>
              <a:rPr sz="2100" dirty="0"/>
              <a:t> </a:t>
            </a:r>
            <a:r>
              <a:rPr sz="2100" dirty="0" err="1"/>
              <a:t>gerente</a:t>
            </a:r>
            <a:r>
              <a:rPr sz="2100" dirty="0"/>
              <a:t> </a:t>
            </a:r>
            <a:r>
              <a:rPr sz="2100" dirty="0" err="1"/>
              <a:t>tiene</a:t>
            </a:r>
            <a:r>
              <a:rPr sz="2100" dirty="0"/>
              <a:t> la </a:t>
            </a:r>
            <a:r>
              <a:rPr sz="2100" dirty="0" err="1"/>
              <a:t>visión</a:t>
            </a:r>
            <a:r>
              <a:rPr sz="2100" dirty="0"/>
              <a:t> general</a:t>
            </a:r>
          </a:p>
          <a:p>
            <a:pPr marL="342900" lvl="0" indent="-342900">
              <a:buClr>
                <a:srgbClr val="000000"/>
              </a:buClr>
              <a:buSzPts val="2400"/>
              <a:buBlip>
                <a:blip r:embed="rId2"/>
              </a:buBlip>
              <a:defRPr sz="2200">
                <a:solidFill>
                  <a:srgbClr val="000000"/>
                </a:solidFill>
                <a:latin typeface="Helvetica Neue" panose="020B0604020202020204" charset="0"/>
                <a:ea typeface="Helvetica Neue"/>
                <a:cs typeface="Helvetica Neue"/>
                <a:sym typeface="Helvetica Neue"/>
              </a:defRPr>
            </a:pPr>
            <a:r>
              <a:rPr sz="2100" dirty="0" err="1"/>
              <a:t>Obstaculizar</a:t>
            </a:r>
            <a:r>
              <a:rPr sz="2100" dirty="0"/>
              <a:t> la </a:t>
            </a:r>
            <a:r>
              <a:rPr sz="2100" dirty="0" err="1"/>
              <a:t>construcción</a:t>
            </a:r>
            <a:r>
              <a:rPr sz="2100" dirty="0"/>
              <a:t> informal de </a:t>
            </a:r>
            <a:r>
              <a:rPr sz="2100" dirty="0" err="1"/>
              <a:t>coaliciones</a:t>
            </a:r>
            <a:endParaRPr sz="2100" dirty="0"/>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pPr>
            <a:endParaRPr kumimoji="0" sz="2200" b="0"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12" name="Google Shape;540;p11">
            <a:extLst>
              <a:ext uri="{FF2B5EF4-FFF2-40B4-BE49-F238E27FC236}">
                <a16:creationId xmlns:a16="http://schemas.microsoft.com/office/drawing/2014/main" id="{ABE57770-989A-50AA-68C2-9A059022BF6B}"/>
              </a:ext>
            </a:extLst>
          </p:cNvPr>
          <p:cNvSpPr/>
          <p:nvPr/>
        </p:nvSpPr>
        <p:spPr>
          <a:xfrm>
            <a:off x="9396000" y="3924000"/>
            <a:ext cx="7825200" cy="2160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defRPr sz="2400" b="1">
                <a:solidFill>
                  <a:srgbClr val="000000"/>
                </a:solidFill>
                <a:latin typeface="Helvetica Neue" panose="020B0604020202020204" charset="0"/>
                <a:ea typeface="Helvetica Neue"/>
                <a:cs typeface="Helvetica Neue"/>
                <a:sym typeface="Helvetica Neue"/>
              </a:defRPr>
            </a:pPr>
            <a:r>
              <a:rPr sz="2200" dirty="0"/>
              <a:t>4. ¿</a:t>
            </a:r>
            <a:r>
              <a:rPr sz="2200" dirty="0" err="1"/>
              <a:t>Qué</a:t>
            </a:r>
            <a:r>
              <a:rPr sz="2200" dirty="0"/>
              <a:t> se </a:t>
            </a:r>
            <a:r>
              <a:rPr sz="2200" dirty="0" err="1"/>
              <a:t>necesita</a:t>
            </a:r>
            <a:r>
              <a:rPr sz="2200" dirty="0"/>
              <a:t> para una </a:t>
            </a:r>
            <a:r>
              <a:rPr sz="2200" dirty="0" err="1"/>
              <a:t>buena</a:t>
            </a:r>
            <a:r>
              <a:rPr sz="2200" dirty="0"/>
              <a:t> </a:t>
            </a:r>
            <a:r>
              <a:rPr sz="2200" dirty="0" err="1"/>
              <a:t>comunicación</a:t>
            </a:r>
            <a:r>
              <a:rPr sz="2200" dirty="0"/>
              <a:t>?</a:t>
            </a:r>
            <a:endParaRPr kumimoji="0" sz="2200" b="1"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190500" algn="l" defTabSz="914400" rtl="0" eaLnBrk="1" fontAlgn="auto" latinLnBrk="0" hangingPunct="1">
              <a:lnSpc>
                <a:spcPct val="100000"/>
              </a:lnSpc>
              <a:spcBef>
                <a:spcPts val="0"/>
              </a:spcBef>
              <a:spcAft>
                <a:spcPts val="0"/>
              </a:spcAft>
              <a:buClr>
                <a:srgbClr val="000000"/>
              </a:buClr>
              <a:buSzPts val="2400"/>
              <a:buFont typeface="Arial"/>
              <a:buNone/>
              <a:tabLst/>
            </a:pPr>
            <a:endParaRPr kumimoji="0" sz="2200" b="0"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sz="2200">
                <a:solidFill>
                  <a:srgbClr val="000000"/>
                </a:solidFill>
                <a:latin typeface="Helvetica Neue" panose="020B0604020202020204" charset="0"/>
                <a:ea typeface="Helvetica Neue"/>
                <a:cs typeface="Helvetica Neue"/>
                <a:sym typeface="Helvetica Neue"/>
              </a:defRPr>
            </a:pPr>
            <a:r>
              <a:rPr sz="2200" dirty="0"/>
              <a:t>Conc</a:t>
            </a:r>
            <a:r>
              <a:rPr lang="es-ES" sz="2200" dirty="0"/>
              <a:t>entrarse</a:t>
            </a:r>
            <a:r>
              <a:rPr sz="2200" dirty="0"/>
              <a:t> </a:t>
            </a:r>
            <a:r>
              <a:rPr sz="2200" dirty="0" err="1"/>
              <a:t>en</a:t>
            </a:r>
            <a:r>
              <a:rPr sz="2200" dirty="0"/>
              <a:t> </a:t>
            </a:r>
            <a:r>
              <a:rPr lang="es-ES" sz="2200" dirty="0"/>
              <a:t>t</a:t>
            </a:r>
            <a:r>
              <a:rPr sz="2200" dirty="0"/>
              <a:t>u </a:t>
            </a:r>
            <a:r>
              <a:rPr sz="2200" dirty="0" err="1"/>
              <a:t>propia</a:t>
            </a:r>
            <a:r>
              <a:rPr sz="2200" dirty="0"/>
              <a:t> </a:t>
            </a:r>
            <a:r>
              <a:rPr sz="2200" dirty="0" err="1"/>
              <a:t>situación</a:t>
            </a:r>
            <a:r>
              <a:rPr sz="2200" dirty="0"/>
              <a:t> y </a:t>
            </a:r>
            <a:r>
              <a:rPr sz="2200" dirty="0" err="1"/>
              <a:t>estrategia</a:t>
            </a:r>
            <a:endParaRPr sz="2200" dirty="0"/>
          </a:p>
          <a:p>
            <a:pPr marL="342900" lvl="0" indent="-342900">
              <a:buClr>
                <a:srgbClr val="000000"/>
              </a:buClr>
              <a:buSzPts val="2400"/>
              <a:buBlip>
                <a:blip r:embed="rId2"/>
              </a:buBlip>
              <a:defRPr sz="2200">
                <a:solidFill>
                  <a:srgbClr val="000000"/>
                </a:solidFill>
                <a:latin typeface="Helvetica Neue" panose="020B0604020202020204" charset="0"/>
                <a:ea typeface="Helvetica Neue"/>
                <a:cs typeface="Helvetica Neue"/>
                <a:sym typeface="Helvetica Neue"/>
              </a:defRPr>
            </a:pPr>
            <a:r>
              <a:rPr sz="2200" b="1" dirty="0" err="1"/>
              <a:t>Escuchar</a:t>
            </a:r>
            <a:r>
              <a:rPr sz="2200" b="1" dirty="0"/>
              <a:t> a los </a:t>
            </a:r>
            <a:r>
              <a:rPr sz="2200" b="1" dirty="0" err="1"/>
              <a:t>demás</a:t>
            </a:r>
            <a:endParaRPr sz="2200" b="1" dirty="0"/>
          </a:p>
          <a:p>
            <a:pPr marL="342900" lvl="0" indent="-342900">
              <a:buClr>
                <a:srgbClr val="000000"/>
              </a:buClr>
              <a:buSzPts val="2400"/>
              <a:buBlip>
                <a:blip r:embed="rId2"/>
              </a:buBlip>
              <a:defRPr sz="2200">
                <a:solidFill>
                  <a:srgbClr val="000000"/>
                </a:solidFill>
                <a:latin typeface="Helvetica Neue" panose="020B0604020202020204" charset="0"/>
                <a:ea typeface="Helvetica Neue"/>
                <a:cs typeface="Helvetica Neue"/>
                <a:sym typeface="Helvetica Neue"/>
              </a:defRPr>
            </a:pPr>
            <a:r>
              <a:rPr sz="2200" dirty="0"/>
              <a:t>La </a:t>
            </a:r>
            <a:r>
              <a:rPr sz="2200" dirty="0" err="1"/>
              <a:t>menor</a:t>
            </a:r>
            <a:r>
              <a:rPr sz="2200" dirty="0"/>
              <a:t> </a:t>
            </a:r>
            <a:r>
              <a:rPr sz="2200" dirty="0" err="1"/>
              <a:t>comunicación</a:t>
            </a:r>
            <a:r>
              <a:rPr sz="2200" dirty="0"/>
              <a:t> </a:t>
            </a:r>
            <a:r>
              <a:rPr sz="2200" dirty="0" err="1"/>
              <a:t>posible</a:t>
            </a:r>
            <a:r>
              <a:rPr sz="2200" dirty="0"/>
              <a:t> </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pPr>
            <a:endParaRPr kumimoji="0" sz="2200" b="0" i="0" u="none" strike="noStrike" kern="0" cap="none"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Tree>
    <p:extLst>
      <p:ext uri="{BB962C8B-B14F-4D97-AF65-F5344CB8AC3E}">
        <p14:creationId xmlns:p14="http://schemas.microsoft.com/office/powerpoint/2010/main" val="34782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3894431" cy="830997"/>
          </a:xfrm>
          <a:prstGeom prst="rect">
            <a:avLst/>
          </a:prstGeom>
          <a:noFill/>
        </p:spPr>
        <p:txBody>
          <a:bodyPr wrap="square">
            <a:sp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Resumiendo</a:t>
            </a: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9251774" cy="523220"/>
          </a:xfrm>
          <a:prstGeom prst="rect">
            <a:avLst/>
          </a:prstGeom>
          <a:noFill/>
        </p:spPr>
        <p:txBody>
          <a:bodyPr wrap="square">
            <a:spAutoFit/>
          </a:bodyPr>
          <a:lstStyle/>
          <a:p>
            <a:pPr algn="just">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¡Bien hecho! Ahora sabes más sobre:</a:t>
            </a: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2" name="Google Shape;98;p4">
            <a:extLst>
              <a:ext uri="{FF2B5EF4-FFF2-40B4-BE49-F238E27FC236}">
                <a16:creationId xmlns:a16="http://schemas.microsoft.com/office/drawing/2014/main" id="{FC6253D5-1995-CCC5-98CA-63B3C2DBCAD0}"/>
              </a:ext>
            </a:extLst>
          </p:cNvPr>
          <p:cNvSpPr txBox="1"/>
          <p:nvPr/>
        </p:nvSpPr>
        <p:spPr>
          <a:xfrm>
            <a:off x="1296000" y="3384000"/>
            <a:ext cx="9576000" cy="3447057"/>
          </a:xfrm>
          <a:prstGeom prst="rect">
            <a:avLst/>
          </a:prstGeom>
          <a:noFill/>
          <a:ln>
            <a:noFill/>
          </a:ln>
        </p:spPr>
        <p:txBody>
          <a:bodyPr spcFirstLastPara="1" wrap="square" lIns="91425" tIns="45700" rIns="91425" bIns="45700" anchor="t" anchorCtr="0">
            <a:spAutoFit/>
          </a:bodyPr>
          <a:lstStyle/>
          <a:p>
            <a:pPr marL="628650" marR="0" lvl="0" indent="-628650" algn="l" rtl="0">
              <a:lnSpc>
                <a:spcPct val="100000"/>
              </a:lnSpc>
              <a:spcBef>
                <a:spcPts val="0"/>
              </a:spcBef>
              <a:spcAft>
                <a:spcPts val="1200"/>
              </a:spcAft>
              <a:buClr>
                <a:srgbClr val="000000"/>
              </a:buClr>
              <a:buSzPct val="135000"/>
              <a:buBlip>
                <a:blip r:embed="rId3"/>
              </a:buBlip>
              <a:defRPr sz="2400">
                <a:solidFill>
                  <a:schemeClr val="dk1"/>
                </a:solidFill>
                <a:latin typeface="Helvetica Neue" panose="020B0604020202020204" charset="0"/>
                <a:ea typeface="Helvetica Neue"/>
                <a:cs typeface="Helvetica Neue"/>
                <a:sym typeface="Helvetica Neue"/>
              </a:defRPr>
            </a:pPr>
            <a:r>
              <a:rPr lang="es-ES" dirty="0"/>
              <a:t>E</a:t>
            </a:r>
            <a:r>
              <a:rPr dirty="0"/>
              <a:t>l </a:t>
            </a:r>
            <a:r>
              <a:rPr dirty="0" err="1"/>
              <a:t>efecto</a:t>
            </a:r>
            <a:r>
              <a:rPr dirty="0"/>
              <a:t> de la </a:t>
            </a:r>
            <a:r>
              <a:rPr dirty="0" err="1"/>
              <a:t>comunicación</a:t>
            </a:r>
            <a:r>
              <a:rPr dirty="0"/>
              <a:t> </a:t>
            </a:r>
            <a:r>
              <a:rPr dirty="0" err="1"/>
              <a:t>intraorganizacional</a:t>
            </a:r>
            <a:r>
              <a:rPr dirty="0"/>
              <a:t> y la </a:t>
            </a:r>
            <a:r>
              <a:rPr dirty="0" err="1"/>
              <a:t>gestión</a:t>
            </a:r>
            <a:r>
              <a:rPr dirty="0"/>
              <a:t> del </a:t>
            </a:r>
            <a:r>
              <a:rPr dirty="0" err="1"/>
              <a:t>equipo</a:t>
            </a:r>
            <a:endParaRPr dirty="0"/>
          </a:p>
          <a:p>
            <a:pPr marL="628650" marR="0" lvl="0" indent="-628650" algn="l" rtl="0">
              <a:lnSpc>
                <a:spcPct val="100000"/>
              </a:lnSpc>
              <a:spcBef>
                <a:spcPts val="0"/>
              </a:spcBef>
              <a:spcAft>
                <a:spcPts val="1200"/>
              </a:spcAft>
              <a:buClr>
                <a:srgbClr val="000000"/>
              </a:buClr>
              <a:buSzPct val="135000"/>
              <a:buBlip>
                <a:blip r:embed="rId3"/>
              </a:buBlip>
              <a:defRPr sz="2400">
                <a:solidFill>
                  <a:schemeClr val="dk1"/>
                </a:solidFill>
                <a:latin typeface="Helvetica Neue" panose="020B0604020202020204" charset="0"/>
                <a:ea typeface="Helvetica Neue"/>
                <a:cs typeface="Helvetica Neue"/>
                <a:sym typeface="Helvetica Neue"/>
              </a:defRPr>
            </a:pPr>
            <a:r>
              <a:rPr lang="es-ES" dirty="0"/>
              <a:t>T</a:t>
            </a:r>
            <a:r>
              <a:rPr dirty="0" err="1"/>
              <a:t>ipos</a:t>
            </a:r>
            <a:r>
              <a:rPr dirty="0"/>
              <a:t> de </a:t>
            </a:r>
            <a:r>
              <a:rPr lang="es-ES" dirty="0" err="1"/>
              <a:t>feedback</a:t>
            </a:r>
            <a:r>
              <a:rPr dirty="0"/>
              <a:t> y </a:t>
            </a:r>
            <a:r>
              <a:rPr dirty="0" err="1"/>
              <a:t>apreciación</a:t>
            </a:r>
            <a:endParaRPr dirty="0"/>
          </a:p>
          <a:p>
            <a:pPr marL="628650" marR="0" lvl="0" indent="-628650" algn="l" rtl="0">
              <a:lnSpc>
                <a:spcPct val="100000"/>
              </a:lnSpc>
              <a:spcBef>
                <a:spcPts val="0"/>
              </a:spcBef>
              <a:spcAft>
                <a:spcPts val="1200"/>
              </a:spcAft>
              <a:buClr>
                <a:srgbClr val="000000"/>
              </a:buClr>
              <a:buSzPct val="135000"/>
              <a:buBlip>
                <a:blip r:embed="rId3"/>
              </a:buBlip>
              <a:defRPr sz="2400">
                <a:solidFill>
                  <a:schemeClr val="dk1"/>
                </a:solidFill>
                <a:latin typeface="Helvetica Neue" panose="020B0604020202020204" charset="0"/>
                <a:ea typeface="Helvetica Neue"/>
                <a:cs typeface="Helvetica Neue"/>
                <a:sym typeface="Helvetica Neue"/>
              </a:defRPr>
            </a:pPr>
            <a:r>
              <a:rPr lang="es-ES" dirty="0"/>
              <a:t>D</a:t>
            </a:r>
            <a:r>
              <a:rPr dirty="0" err="1"/>
              <a:t>efinición</a:t>
            </a:r>
            <a:r>
              <a:rPr dirty="0"/>
              <a:t> y </a:t>
            </a:r>
            <a:r>
              <a:rPr dirty="0" err="1"/>
              <a:t>diferencias</a:t>
            </a:r>
            <a:r>
              <a:rPr dirty="0"/>
              <a:t> de </a:t>
            </a:r>
            <a:r>
              <a:rPr dirty="0" err="1"/>
              <a:t>visiones</a:t>
            </a:r>
            <a:r>
              <a:rPr dirty="0"/>
              <a:t>, </a:t>
            </a:r>
            <a:r>
              <a:rPr dirty="0" err="1"/>
              <a:t>metas</a:t>
            </a:r>
            <a:r>
              <a:rPr dirty="0"/>
              <a:t> y </a:t>
            </a:r>
            <a:r>
              <a:rPr dirty="0" err="1"/>
              <a:t>requisitos</a:t>
            </a:r>
            <a:endParaRPr dirty="0"/>
          </a:p>
          <a:p>
            <a:pPr marL="628650" marR="0" lvl="0" indent="-628650" algn="l" rtl="0">
              <a:lnSpc>
                <a:spcPct val="100000"/>
              </a:lnSpc>
              <a:spcBef>
                <a:spcPts val="0"/>
              </a:spcBef>
              <a:spcAft>
                <a:spcPts val="1200"/>
              </a:spcAft>
              <a:buClr>
                <a:srgbClr val="000000"/>
              </a:buClr>
              <a:buSzPct val="135000"/>
              <a:buBlip>
                <a:blip r:embed="rId3"/>
              </a:buBlip>
              <a:defRPr sz="2400">
                <a:solidFill>
                  <a:schemeClr val="dk1"/>
                </a:solidFill>
                <a:latin typeface="Helvetica Neue" panose="020B0604020202020204" charset="0"/>
                <a:ea typeface="Helvetica Neue"/>
                <a:cs typeface="Helvetica Neue"/>
                <a:sym typeface="Helvetica Neue"/>
              </a:defRPr>
            </a:pPr>
            <a:r>
              <a:rPr lang="es-ES" dirty="0"/>
              <a:t>C</a:t>
            </a:r>
            <a:r>
              <a:rPr dirty="0" err="1"/>
              <a:t>ómo</a:t>
            </a:r>
            <a:r>
              <a:rPr dirty="0"/>
              <a:t> y por </a:t>
            </a:r>
            <a:r>
              <a:rPr dirty="0" err="1"/>
              <a:t>qué</a:t>
            </a:r>
            <a:r>
              <a:rPr dirty="0"/>
              <a:t> </a:t>
            </a:r>
            <a:r>
              <a:rPr dirty="0" err="1"/>
              <a:t>involucrar</a:t>
            </a:r>
            <a:r>
              <a:rPr dirty="0"/>
              <a:t> a </a:t>
            </a:r>
            <a:r>
              <a:rPr dirty="0" err="1"/>
              <a:t>todos</a:t>
            </a:r>
            <a:r>
              <a:rPr dirty="0"/>
              <a:t> los </a:t>
            </a:r>
            <a:r>
              <a:rPr dirty="0" err="1"/>
              <a:t>empleados</a:t>
            </a:r>
            <a:endParaRPr dirty="0"/>
          </a:p>
          <a:p>
            <a:pPr marL="628650" marR="0" lvl="0" indent="-628650" algn="l" rtl="0">
              <a:lnSpc>
                <a:spcPct val="100000"/>
              </a:lnSpc>
              <a:spcBef>
                <a:spcPts val="0"/>
              </a:spcBef>
              <a:spcAft>
                <a:spcPts val="1200"/>
              </a:spcAft>
              <a:buClr>
                <a:srgbClr val="000000"/>
              </a:buClr>
              <a:buSzPct val="135000"/>
              <a:buBlip>
                <a:blip r:embed="rId3"/>
              </a:buBlip>
              <a:defRPr sz="2400">
                <a:solidFill>
                  <a:schemeClr val="dk1"/>
                </a:solidFill>
                <a:latin typeface="Helvetica Neue" panose="020B0604020202020204" charset="0"/>
                <a:ea typeface="Helvetica Neue"/>
                <a:cs typeface="Helvetica Neue"/>
                <a:sym typeface="Helvetica Neue"/>
              </a:defRPr>
            </a:pPr>
            <a:r>
              <a:rPr lang="es-ES" dirty="0"/>
              <a:t>C</a:t>
            </a:r>
            <a:r>
              <a:rPr dirty="0" err="1"/>
              <a:t>ómo</a:t>
            </a:r>
            <a:r>
              <a:rPr dirty="0"/>
              <a:t> </a:t>
            </a:r>
            <a:r>
              <a:rPr dirty="0" err="1"/>
              <a:t>utilizar</a:t>
            </a:r>
            <a:r>
              <a:rPr dirty="0"/>
              <a:t> </a:t>
            </a:r>
            <a:r>
              <a:rPr dirty="0" err="1"/>
              <a:t>el</a:t>
            </a:r>
            <a:r>
              <a:rPr dirty="0"/>
              <a:t> </a:t>
            </a:r>
            <a:r>
              <a:rPr dirty="0" err="1"/>
              <a:t>ciclo</a:t>
            </a:r>
            <a:r>
              <a:rPr dirty="0"/>
              <a:t> PDCA </a:t>
            </a:r>
            <a:r>
              <a:rPr dirty="0" err="1"/>
              <a:t>como</a:t>
            </a:r>
            <a:r>
              <a:rPr dirty="0"/>
              <a:t> </a:t>
            </a:r>
            <a:r>
              <a:rPr dirty="0" err="1"/>
              <a:t>herramienta</a:t>
            </a:r>
            <a:r>
              <a:rPr dirty="0"/>
              <a:t> para la </a:t>
            </a:r>
            <a:r>
              <a:rPr dirty="0" err="1"/>
              <a:t>mejora</a:t>
            </a:r>
            <a:r>
              <a:rPr dirty="0"/>
              <a:t> </a:t>
            </a:r>
            <a:r>
              <a:rPr dirty="0" err="1"/>
              <a:t>sistemática</a:t>
            </a:r>
            <a:r>
              <a:rPr dirty="0"/>
              <a:t> y continua</a:t>
            </a:r>
          </a:p>
        </p:txBody>
      </p:sp>
    </p:spTree>
    <p:extLst>
      <p:ext uri="{BB962C8B-B14F-4D97-AF65-F5344CB8AC3E}">
        <p14:creationId xmlns:p14="http://schemas.microsoft.com/office/powerpoint/2010/main" val="32581651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6000" y="1548000"/>
            <a:ext cx="6768000"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defRPr sz="4800" b="1">
                <a:solidFill>
                  <a:srgbClr val="4D94B7"/>
                </a:solidFill>
                <a:latin typeface="Helvetica Neue" panose="020B0604020202020204" charset="0"/>
                <a:ea typeface="Helvetica Neue"/>
                <a:cs typeface="Helvetica Neue"/>
                <a:sym typeface="Helvetica Neue"/>
              </a:defRPr>
            </a:pPr>
            <a:r>
              <a:t>Bibliografía (1)</a:t>
            </a:r>
            <a:endParaRPr>
              <a:latin typeface="Helvetica Neue" panose="020B0604020202020204" charset="0"/>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91200"/>
            <a:ext cx="15732000" cy="6001643"/>
          </a:xfrm>
          <a:prstGeom prst="rect">
            <a:avLst/>
          </a:prstGeom>
          <a:ln>
            <a:noFill/>
          </a:ln>
        </p:spPr>
        <p:txBody>
          <a:bodyPr wrap="square">
            <a:spAutoFit/>
          </a:bodyPr>
          <a:lstStyle/>
          <a:p>
            <a:pPr marL="722313" indent="-722313">
              <a:spcAft>
                <a:spcPts val="2400"/>
              </a:spcAft>
              <a:buClr>
                <a:srgbClr val="4D94B7"/>
              </a:buClr>
              <a:buSzPct val="105000"/>
              <a:buFont typeface="+mj-lt"/>
              <a:buAutoNum type="arabicParenBoth"/>
              <a:defRPr sz="240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lang="de-DE" dirty="0" err="1"/>
              <a:t>Brounstein</a:t>
            </a:r>
            <a:r>
              <a:rPr lang="de-DE" dirty="0"/>
              <a:t>, M. (2007). Coaching für Dummies. 2. Auflage. Wiley-VCH.</a:t>
            </a:r>
          </a:p>
          <a:p>
            <a:pPr marL="722313" indent="-722313">
              <a:spcAft>
                <a:spcPts val="2400"/>
              </a:spcAft>
              <a:buClr>
                <a:srgbClr val="4D94B7"/>
              </a:buClr>
              <a:buSzPct val="105000"/>
              <a:buFont typeface="+mj-lt"/>
              <a:buAutoNum type="arabicParenBoth"/>
              <a:defRPr sz="240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lang="de-DE" dirty="0"/>
              <a:t>Burns, P. (2013). Corporate Entrepreneurship. Innovation and </a:t>
            </a:r>
            <a:r>
              <a:rPr lang="de-DE" dirty="0" err="1"/>
              <a:t>strategy</a:t>
            </a:r>
            <a:r>
              <a:rPr lang="de-DE" dirty="0"/>
              <a:t> in large </a:t>
            </a:r>
            <a:r>
              <a:rPr lang="de-DE" dirty="0" err="1"/>
              <a:t>organizations</a:t>
            </a:r>
            <a:r>
              <a:rPr lang="de-DE" dirty="0"/>
              <a:t>. 3rd </a:t>
            </a:r>
            <a:r>
              <a:rPr lang="de-DE" dirty="0" err="1"/>
              <a:t>edition</a:t>
            </a:r>
            <a:r>
              <a:rPr lang="de-DE" dirty="0"/>
              <a:t>. Palgrave Macmillan</a:t>
            </a:r>
          </a:p>
          <a:p>
            <a:pPr marL="722313" indent="-722313">
              <a:spcAft>
                <a:spcPts val="2400"/>
              </a:spcAft>
              <a:buClr>
                <a:srgbClr val="4D94B7"/>
              </a:buClr>
              <a:buSzPct val="105000"/>
              <a:buFont typeface="+mj-lt"/>
              <a:buAutoNum type="arabicParenBoth"/>
              <a:defRPr sz="240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lang="de-DE" dirty="0"/>
              <a:t>Diehl, A. (2020). Kotter Change Management – Ein 8 Stufen Modell für erfolgreiche Veränderungen. https://digitaleneuordnung.de/blog/kotter-modell/.</a:t>
            </a:r>
          </a:p>
          <a:p>
            <a:pPr marL="722313" indent="-722313">
              <a:spcAft>
                <a:spcPts val="2400"/>
              </a:spcAft>
              <a:buClr>
                <a:srgbClr val="4D94B7"/>
              </a:buClr>
              <a:buSzPct val="105000"/>
              <a:buFont typeface="+mj-lt"/>
              <a:buAutoNum type="arabicParenBoth"/>
              <a:defRPr sz="240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lang="de-DE" dirty="0"/>
              <a:t>Eberhardt, D. (). Generationen zusammen führen - Mit Millennials, Generation X und Babyboomern die Arbeitswelt gestalten. 2. Auflage. Haufe Verlag.</a:t>
            </a:r>
          </a:p>
          <a:p>
            <a:pPr marL="722313" indent="-722313">
              <a:spcAft>
                <a:spcPts val="2400"/>
              </a:spcAft>
              <a:buClr>
                <a:srgbClr val="4D94B7"/>
              </a:buClr>
              <a:buSzPct val="105000"/>
              <a:buFont typeface="+mj-lt"/>
              <a:buAutoNum type="arabicParenBoth"/>
              <a:defRPr sz="240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lang="de-DE" dirty="0"/>
              <a:t>Föhr, T. (2021). Pick-up Feedback für Führungskräfte. Wissen und Methoden für eine eigenverantwortliche Feedback- und Lernkultur. </a:t>
            </a:r>
            <a:r>
              <a:rPr lang="de-DE" dirty="0" err="1"/>
              <a:t>managerSeminare</a:t>
            </a:r>
            <a:r>
              <a:rPr lang="de-DE" dirty="0"/>
              <a:t>.</a:t>
            </a:r>
          </a:p>
          <a:p>
            <a:pPr marL="722313" indent="-722313">
              <a:spcAft>
                <a:spcPts val="2400"/>
              </a:spcAft>
              <a:buClr>
                <a:srgbClr val="4D94B7"/>
              </a:buClr>
              <a:buSzPct val="105000"/>
              <a:buFont typeface="+mj-lt"/>
              <a:buAutoNum type="arabicParenBoth"/>
              <a:defRPr sz="240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lang="de-DE" dirty="0"/>
              <a:t>Goals (n. d.). In: Cambridge Dictionary. </a:t>
            </a:r>
            <a:r>
              <a:rPr lang="de-DE" dirty="0" err="1"/>
              <a:t>Retrieved</a:t>
            </a:r>
            <a:r>
              <a:rPr lang="de-DE" dirty="0"/>
              <a:t> </a:t>
            </a:r>
            <a:r>
              <a:rPr lang="de-DE" dirty="0" err="1"/>
              <a:t>from</a:t>
            </a:r>
            <a:r>
              <a:rPr lang="de-DE" dirty="0"/>
              <a:t>: https://dictionary.cambridge.org/.</a:t>
            </a:r>
          </a:p>
          <a:p>
            <a:pPr marL="722313" indent="-722313">
              <a:spcAft>
                <a:spcPts val="2400"/>
              </a:spcAft>
              <a:buClr>
                <a:srgbClr val="4D94B7"/>
              </a:buClr>
              <a:buSzPct val="105000"/>
              <a:buFont typeface="+mj-lt"/>
              <a:buAutoNum type="arabicParenBoth"/>
              <a:defRPr sz="240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3" name="Rectángulo 10">
            <a:extLst>
              <a:ext uri="{FF2B5EF4-FFF2-40B4-BE49-F238E27FC236}">
                <a16:creationId xmlns:a16="http://schemas.microsoft.com/office/drawing/2014/main" id="{2502E241-F678-6545-07BC-0D5012F005B6}"/>
              </a:ext>
            </a:extLst>
          </p:cNvPr>
          <p:cNvSpPr/>
          <p:nvPr/>
        </p:nvSpPr>
        <p:spPr>
          <a:xfrm>
            <a:off x="1296000" y="3391200"/>
            <a:ext cx="15732000" cy="5324535"/>
          </a:xfrm>
          <a:prstGeom prst="rect">
            <a:avLst/>
          </a:prstGeom>
          <a:ln>
            <a:noFill/>
          </a:ln>
        </p:spPr>
        <p:txBody>
          <a:bodyPr wrap="square">
            <a:spAutoFit/>
          </a:bodyPr>
          <a:lstStyle/>
          <a:p>
            <a:pPr marL="722313" marR="0" lvl="0" indent="-722313" algn="l" defTabSz="914400" rtl="0" eaLnBrk="1" fontAlgn="auto" latinLnBrk="0" hangingPunct="1">
              <a:lnSpc>
                <a:spcPct val="100000"/>
              </a:lnSpc>
              <a:spcBef>
                <a:spcPts val="0"/>
              </a:spcBef>
              <a:spcAft>
                <a:spcPts val="2400"/>
              </a:spcAft>
              <a:buClr>
                <a:srgbClr val="4D94B7"/>
              </a:buClr>
              <a:buSzPct val="105000"/>
              <a:buFont typeface="+mj-lt"/>
              <a:buAutoNum type="arabicParenBoth" startAt="7"/>
              <a:tabLst/>
              <a:defRPr sz="24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defRPr>
            </a:pPr>
            <a:r>
              <a:rPr lang="de-DE" dirty="0" err="1"/>
              <a:t>Hisrich</a:t>
            </a:r>
            <a:r>
              <a:rPr lang="de-DE" dirty="0"/>
              <a:t>, R. D. (1990). Entrepreneurship/</a:t>
            </a:r>
            <a:r>
              <a:rPr lang="de-DE" dirty="0" err="1"/>
              <a:t>intrapreneurship</a:t>
            </a:r>
            <a:r>
              <a:rPr lang="de-DE" dirty="0"/>
              <a:t>. American </a:t>
            </a:r>
            <a:r>
              <a:rPr lang="de-DE" dirty="0" err="1"/>
              <a:t>Psychologist</a:t>
            </a:r>
            <a:r>
              <a:rPr lang="de-DE" dirty="0"/>
              <a:t>, 45 (2), p. 209–222.</a:t>
            </a:r>
          </a:p>
          <a:p>
            <a:pPr marL="722313" marR="0" lvl="0" indent="-722313" algn="l" defTabSz="914400" rtl="0" eaLnBrk="1" fontAlgn="auto" latinLnBrk="0" hangingPunct="1">
              <a:lnSpc>
                <a:spcPct val="100000"/>
              </a:lnSpc>
              <a:spcBef>
                <a:spcPts val="0"/>
              </a:spcBef>
              <a:spcAft>
                <a:spcPts val="2400"/>
              </a:spcAft>
              <a:buClr>
                <a:srgbClr val="4D94B7"/>
              </a:buClr>
              <a:buSzPct val="105000"/>
              <a:buFont typeface="+mj-lt"/>
              <a:buAutoNum type="arabicParenBoth" startAt="7"/>
              <a:tabLst/>
              <a:defRPr sz="24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defRPr>
            </a:pPr>
            <a:r>
              <a:rPr lang="de-DE" dirty="0"/>
              <a:t>Mai, J. (2022). PDCA-Zyklus: Plan-Do-Check-Act – einfach erklärt. Karrierebibel. https://karrierebibel.de/pdca-zyklus/.</a:t>
            </a:r>
          </a:p>
          <a:p>
            <a:pPr marL="722313" marR="0" lvl="0" indent="-722313" algn="l" defTabSz="914400" rtl="0" eaLnBrk="1" fontAlgn="auto" latinLnBrk="0" hangingPunct="1">
              <a:lnSpc>
                <a:spcPct val="100000"/>
              </a:lnSpc>
              <a:spcBef>
                <a:spcPts val="0"/>
              </a:spcBef>
              <a:spcAft>
                <a:spcPts val="2400"/>
              </a:spcAft>
              <a:buClr>
                <a:srgbClr val="4D94B7"/>
              </a:buClr>
              <a:buSzPct val="105000"/>
              <a:buFont typeface="+mj-lt"/>
              <a:buAutoNum type="arabicParenBoth" startAt="7"/>
              <a:tabLst/>
              <a:defRPr sz="24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defRPr>
            </a:pPr>
            <a:r>
              <a:rPr lang="de-DE" dirty="0"/>
              <a:t>Prof. Dr. Maier, G. W. (2018). Organisationsentwicklung. In: Gabler Wirtschaftslexikon. https://wirtschaftslexikon.gabler.de/definition/organisationsentwicklung-43924/version-267246</a:t>
            </a:r>
          </a:p>
          <a:p>
            <a:pPr marL="722313" marR="0" lvl="0" indent="-722313" algn="l" defTabSz="914400" rtl="0" eaLnBrk="1" fontAlgn="auto" latinLnBrk="0" hangingPunct="1">
              <a:lnSpc>
                <a:spcPct val="100000"/>
              </a:lnSpc>
              <a:spcBef>
                <a:spcPts val="0"/>
              </a:spcBef>
              <a:spcAft>
                <a:spcPts val="2400"/>
              </a:spcAft>
              <a:buClr>
                <a:srgbClr val="4D94B7"/>
              </a:buClr>
              <a:buSzPct val="105000"/>
              <a:buFont typeface="+mj-lt"/>
              <a:buAutoNum type="arabicParenBoth" startAt="7"/>
              <a:tabLst/>
              <a:defRPr sz="24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defRPr>
            </a:pPr>
            <a:r>
              <a:rPr lang="de-DE" dirty="0"/>
              <a:t>Müller-</a:t>
            </a:r>
            <a:r>
              <a:rPr lang="de-DE" dirty="0" err="1"/>
              <a:t>Roterberg</a:t>
            </a:r>
            <a:r>
              <a:rPr lang="de-DE" dirty="0"/>
              <a:t>, C. (2018). Management-Handbuch Innovation. Tipps &amp; Tools. Books on </a:t>
            </a:r>
            <a:r>
              <a:rPr lang="de-DE" dirty="0" err="1"/>
              <a:t>demand</a:t>
            </a:r>
            <a:r>
              <a:rPr lang="de-DE" dirty="0"/>
              <a:t>.</a:t>
            </a:r>
          </a:p>
          <a:p>
            <a:pPr marL="722313" marR="0" lvl="0" indent="-722313" algn="l" defTabSz="914400" rtl="0" eaLnBrk="1" fontAlgn="auto" latinLnBrk="0" hangingPunct="1">
              <a:lnSpc>
                <a:spcPct val="100000"/>
              </a:lnSpc>
              <a:spcBef>
                <a:spcPts val="0"/>
              </a:spcBef>
              <a:spcAft>
                <a:spcPts val="2400"/>
              </a:spcAft>
              <a:buClr>
                <a:srgbClr val="4D94B7"/>
              </a:buClr>
              <a:buSzPct val="105000"/>
              <a:buFont typeface="+mj-lt"/>
              <a:buAutoNum type="arabicParenBoth" startAt="7"/>
              <a:tabLst/>
              <a:defRPr sz="24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defRPr>
            </a:pPr>
            <a:r>
              <a:rPr lang="de-DE" dirty="0"/>
              <a:t>Prof. Dr. Bartscher, T. (2018). On </a:t>
            </a:r>
            <a:r>
              <a:rPr lang="de-DE" dirty="0" err="1"/>
              <a:t>the</a:t>
            </a:r>
            <a:r>
              <a:rPr lang="de-DE" dirty="0"/>
              <a:t> </a:t>
            </a:r>
            <a:r>
              <a:rPr lang="de-DE" dirty="0" err="1"/>
              <a:t>job</a:t>
            </a:r>
            <a:r>
              <a:rPr lang="de-DE" dirty="0"/>
              <a:t> </a:t>
            </a:r>
            <a:r>
              <a:rPr lang="de-DE" dirty="0" err="1"/>
              <a:t>training</a:t>
            </a:r>
            <a:r>
              <a:rPr lang="de-DE" dirty="0"/>
              <a:t>. In: Gabler Wirtschaftslexikon. https://wirtschaftslexikon.gabler.de/definition/job-training-46199/version-269485.</a:t>
            </a:r>
          </a:p>
          <a:p>
            <a:pPr marL="722313" marR="0" lvl="0" indent="-722313" algn="l" defTabSz="914400" rtl="0" eaLnBrk="1" fontAlgn="auto" latinLnBrk="0" hangingPunct="1">
              <a:lnSpc>
                <a:spcPct val="100000"/>
              </a:lnSpc>
              <a:spcBef>
                <a:spcPts val="0"/>
              </a:spcBef>
              <a:spcAft>
                <a:spcPts val="2400"/>
              </a:spcAft>
              <a:buClr>
                <a:srgbClr val="4D94B7"/>
              </a:buClr>
              <a:buSzPct val="105000"/>
              <a:buFont typeface="+mj-lt"/>
              <a:buAutoNum type="arabicParenBoth" startAt="7"/>
              <a:tabLst/>
              <a:defRPr sz="24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defRPr>
            </a:pPr>
            <a:r>
              <a:rPr lang="de-DE" dirty="0"/>
              <a:t>Prof. Dr. Lackes, R. (2018). Kommunikation. In: Gabler Wirtschaftslexikon. https://wirtschaftslexikon.gabler.de/definition/kommunikation-37167/version-260610.</a:t>
            </a:r>
            <a:endParaRPr kumimoji="0" sz="2400" b="0" i="0" u="none" strike="noStrike" kern="1200" cap="none"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 name="Google Shape;223;g1813c7b12cb_4_1">
            <a:extLst>
              <a:ext uri="{FF2B5EF4-FFF2-40B4-BE49-F238E27FC236}">
                <a16:creationId xmlns:a16="http://schemas.microsoft.com/office/drawing/2014/main" id="{E35DCE05-729B-0478-89F8-41F847AE23AE}"/>
              </a:ext>
            </a:extLst>
          </p:cNvPr>
          <p:cNvSpPr txBox="1"/>
          <p:nvPr/>
        </p:nvSpPr>
        <p:spPr>
          <a:xfrm>
            <a:off x="1296000" y="1548000"/>
            <a:ext cx="6768000"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defRPr sz="4800" b="1">
                <a:solidFill>
                  <a:srgbClr val="4D94B7"/>
                </a:solidFill>
                <a:latin typeface="Helvetica Neue" panose="020B0604020202020204" charset="0"/>
                <a:ea typeface="Helvetica Neue"/>
                <a:cs typeface="Helvetica Neue"/>
                <a:sym typeface="Helvetica Neue"/>
              </a:defRPr>
            </a:pPr>
            <a:r>
              <a:t>Bibliografía (2)</a:t>
            </a:r>
            <a:endParaRPr>
              <a:latin typeface="Helvetica Neue" panose="020B0604020202020204" charset="0"/>
            </a:endParaRPr>
          </a:p>
        </p:txBody>
      </p:sp>
    </p:spTree>
    <p:extLst>
      <p:ext uri="{BB962C8B-B14F-4D97-AF65-F5344CB8AC3E}">
        <p14:creationId xmlns:p14="http://schemas.microsoft.com/office/powerpoint/2010/main" val="11448195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3" name="Rectángulo 10">
            <a:extLst>
              <a:ext uri="{FF2B5EF4-FFF2-40B4-BE49-F238E27FC236}">
                <a16:creationId xmlns:a16="http://schemas.microsoft.com/office/drawing/2014/main" id="{2502E241-F678-6545-07BC-0D5012F005B6}"/>
              </a:ext>
            </a:extLst>
          </p:cNvPr>
          <p:cNvSpPr/>
          <p:nvPr/>
        </p:nvSpPr>
        <p:spPr>
          <a:xfrm>
            <a:off x="1296000" y="3391200"/>
            <a:ext cx="15732000" cy="6063198"/>
          </a:xfrm>
          <a:prstGeom prst="rect">
            <a:avLst/>
          </a:prstGeom>
          <a:ln>
            <a:noFill/>
          </a:ln>
        </p:spPr>
        <p:txBody>
          <a:bodyPr wrap="square">
            <a:spAutoFit/>
          </a:bodyPr>
          <a:lstStyle/>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3"/>
              <a:tabLst>
                <a:tab pos="804863" algn="l"/>
              </a:tabLst>
              <a:defRPr sz="24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a:t> </a:t>
            </a:r>
            <a:r>
              <a:rPr lang="de-DE" i="1" dirty="0" err="1"/>
              <a:t>Requirements</a:t>
            </a:r>
            <a:r>
              <a:rPr lang="de-DE" dirty="0"/>
              <a:t> (n. d.). In: Cambridge Dictionary. </a:t>
            </a:r>
            <a:r>
              <a:rPr lang="de-DE" dirty="0" err="1"/>
              <a:t>Retrieved</a:t>
            </a:r>
            <a:r>
              <a:rPr lang="de-DE" dirty="0"/>
              <a:t> </a:t>
            </a:r>
            <a:r>
              <a:rPr lang="de-DE" dirty="0" err="1"/>
              <a:t>from</a:t>
            </a:r>
            <a:r>
              <a:rPr lang="de-DE" dirty="0"/>
              <a:t>: https://dictionary.cambridge.org/.</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3"/>
              <a:tabLst>
                <a:tab pos="804863" algn="l"/>
              </a:tabLst>
              <a:defRPr sz="24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lang="de-DE" dirty="0"/>
              <a:t> PR2 </a:t>
            </a:r>
            <a:r>
              <a:rPr lang="de-DE" dirty="0" err="1"/>
              <a:t>report</a:t>
            </a:r>
            <a:r>
              <a:rPr lang="de-DE" dirty="0"/>
              <a:t>.</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3"/>
              <a:tabLst>
                <a:tab pos="804863" algn="l"/>
              </a:tabLst>
              <a:defRPr sz="24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lang="de-DE" dirty="0"/>
              <a:t>Sala, A., </a:t>
            </a:r>
            <a:r>
              <a:rPr lang="de-DE" dirty="0" err="1"/>
              <a:t>Punie</a:t>
            </a:r>
            <a:r>
              <a:rPr lang="de-DE" dirty="0"/>
              <a:t>, Y., </a:t>
            </a:r>
            <a:r>
              <a:rPr lang="de-DE" dirty="0" err="1"/>
              <a:t>Garkov</a:t>
            </a:r>
            <a:r>
              <a:rPr lang="de-DE" dirty="0"/>
              <a:t>, V. and Cabrera </a:t>
            </a:r>
            <a:r>
              <a:rPr lang="de-DE" dirty="0" err="1"/>
              <a:t>Giraldez</a:t>
            </a:r>
            <a:r>
              <a:rPr lang="de-DE" dirty="0"/>
              <a:t>, M. (2020). </a:t>
            </a:r>
            <a:r>
              <a:rPr lang="de-DE" dirty="0" err="1"/>
              <a:t>LifeComp</a:t>
            </a:r>
            <a:r>
              <a:rPr lang="de-DE" dirty="0"/>
              <a:t>: The European Framework </a:t>
            </a:r>
            <a:r>
              <a:rPr lang="de-DE" dirty="0" err="1"/>
              <a:t>for</a:t>
            </a:r>
            <a:r>
              <a:rPr lang="de-DE" dirty="0"/>
              <a:t> Personal, </a:t>
            </a:r>
            <a:r>
              <a:rPr lang="de-DE" dirty="0" err="1"/>
              <a:t>Social</a:t>
            </a:r>
            <a:r>
              <a:rPr lang="de-DE" dirty="0"/>
              <a:t> and Learning </a:t>
            </a:r>
            <a:r>
              <a:rPr lang="de-DE" dirty="0" err="1"/>
              <a:t>to</a:t>
            </a:r>
            <a:r>
              <a:rPr lang="de-DE" dirty="0"/>
              <a:t> </a:t>
            </a:r>
            <a:r>
              <a:rPr lang="de-DE" dirty="0" err="1"/>
              <a:t>Learn</a:t>
            </a:r>
            <a:r>
              <a:rPr lang="de-DE" dirty="0"/>
              <a:t> Key Competence, EUR 30246 EN, Publications Office </a:t>
            </a:r>
            <a:r>
              <a:rPr lang="de-DE" dirty="0" err="1"/>
              <a:t>of</a:t>
            </a:r>
            <a:r>
              <a:rPr lang="de-DE" dirty="0"/>
              <a:t> </a:t>
            </a:r>
            <a:r>
              <a:rPr lang="de-DE" dirty="0" err="1"/>
              <a:t>the</a:t>
            </a:r>
            <a:r>
              <a:rPr lang="de-DE" dirty="0"/>
              <a:t> European Union. ISBN 978-92-76-19417-0, doi:10.2760/922681, JRC120911. https://publications.jrc.ec.europa.eu/repository/handle/JRC120911.</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3"/>
              <a:tabLst>
                <a:tab pos="804863" algn="l"/>
              </a:tabLst>
              <a:defRPr sz="24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lang="de-DE" dirty="0"/>
              <a:t>Schulz von Thun Institut (</a:t>
            </a:r>
            <a:r>
              <a:rPr lang="de-DE" dirty="0" err="1"/>
              <a:t>n.d</a:t>
            </a:r>
            <a:r>
              <a:rPr lang="de-DE" dirty="0"/>
              <a:t>.). Das Kommunikationsquadrat. https://www.schulz-von-thun.de/die-modelle/das-kommunikationsquadrat. </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3"/>
              <a:tabLst>
                <a:tab pos="804863" algn="l"/>
              </a:tabLst>
              <a:defRPr sz="24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lang="de-DE" dirty="0"/>
              <a:t>Statista Research Department (2022). Bevölkerung in Deutschland nach Generationen 2021. https://de.statista.com/statistik/daten/studie/1130193/umfrage/bevoelkerung-in-deutschland-nach-generationen/.</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3"/>
              <a:tabLst>
                <a:tab pos="804863" algn="l"/>
              </a:tabLst>
              <a:defRPr sz="24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endParaRPr lang="de-DE" dirty="0"/>
          </a:p>
        </p:txBody>
      </p:sp>
      <p:sp>
        <p:nvSpPr>
          <p:cNvPr id="2" name="Google Shape;223;g1813c7b12cb_4_1">
            <a:extLst>
              <a:ext uri="{FF2B5EF4-FFF2-40B4-BE49-F238E27FC236}">
                <a16:creationId xmlns:a16="http://schemas.microsoft.com/office/drawing/2014/main" id="{C5AFEC79-45E3-9BE0-84CE-3D48FBBBDA02}"/>
              </a:ext>
            </a:extLst>
          </p:cNvPr>
          <p:cNvSpPr txBox="1"/>
          <p:nvPr/>
        </p:nvSpPr>
        <p:spPr>
          <a:xfrm>
            <a:off x="1296000" y="1548000"/>
            <a:ext cx="6768000"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defRPr sz="4800" b="1">
                <a:solidFill>
                  <a:srgbClr val="4D94B7"/>
                </a:solidFill>
                <a:latin typeface="Helvetica Neue" panose="020B0604020202020204" charset="0"/>
                <a:ea typeface="Helvetica Neue"/>
                <a:cs typeface="Helvetica Neue"/>
                <a:sym typeface="Helvetica Neue"/>
              </a:defRPr>
            </a:pPr>
            <a:r>
              <a:t>Bibliografía (3)</a:t>
            </a:r>
            <a:endParaRPr>
              <a:latin typeface="Helvetica Neue" panose="020B0604020202020204" charset="0"/>
            </a:endParaRPr>
          </a:p>
        </p:txBody>
      </p:sp>
    </p:spTree>
    <p:extLst>
      <p:ext uri="{BB962C8B-B14F-4D97-AF65-F5344CB8AC3E}">
        <p14:creationId xmlns:p14="http://schemas.microsoft.com/office/powerpoint/2010/main" val="15579065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3" name="Rectángulo 10">
            <a:extLst>
              <a:ext uri="{FF2B5EF4-FFF2-40B4-BE49-F238E27FC236}">
                <a16:creationId xmlns:a16="http://schemas.microsoft.com/office/drawing/2014/main" id="{2502E241-F678-6545-07BC-0D5012F005B6}"/>
              </a:ext>
            </a:extLst>
          </p:cNvPr>
          <p:cNvSpPr/>
          <p:nvPr/>
        </p:nvSpPr>
        <p:spPr>
          <a:xfrm>
            <a:off x="1296000" y="3391200"/>
            <a:ext cx="15732000" cy="5386090"/>
          </a:xfrm>
          <a:prstGeom prst="rect">
            <a:avLst/>
          </a:prstGeom>
          <a:ln>
            <a:noFill/>
          </a:ln>
        </p:spPr>
        <p:txBody>
          <a:bodyPr wrap="square">
            <a:spAutoFit/>
          </a:bodyPr>
          <a:lstStyle/>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8"/>
              <a:tabLst>
                <a:tab pos="804863" algn="l"/>
              </a:tabLst>
              <a:defRPr sz="24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lang="de-DE" dirty="0"/>
              <a:t>Stock-Homburg, R. (2013). Personalmanagement. Theorien – Konzepte - Instrumente. 3. Auflage. Springer Gabler.</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8"/>
              <a:tabLst>
                <a:tab pos="804863" algn="l"/>
              </a:tabLst>
              <a:defRPr sz="24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lang="de-DE" dirty="0"/>
              <a:t>Teuber, S.; Nagel, M.; Mieke, C. (2021). Personal und Organisation. Die wichtigsten Methoden. UVK.</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8"/>
              <a:tabLst>
                <a:tab pos="804863" algn="l"/>
              </a:tabLst>
              <a:defRPr sz="24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lang="de-DE" dirty="0"/>
              <a:t>University </a:t>
            </a:r>
            <a:r>
              <a:rPr lang="de-DE" dirty="0" err="1"/>
              <a:t>of</a:t>
            </a:r>
            <a:r>
              <a:rPr lang="de-DE" dirty="0"/>
              <a:t> Massachusetts Global. (n. d.). Business Blog: </a:t>
            </a:r>
            <a:r>
              <a:rPr lang="de-DE" dirty="0" err="1"/>
              <a:t>What</a:t>
            </a:r>
            <a:r>
              <a:rPr lang="de-DE" dirty="0"/>
              <a:t> </a:t>
            </a:r>
            <a:r>
              <a:rPr lang="de-DE" dirty="0" err="1"/>
              <a:t>is</a:t>
            </a:r>
            <a:r>
              <a:rPr lang="de-DE" dirty="0"/>
              <a:t> transformational </a:t>
            </a:r>
            <a:r>
              <a:rPr lang="de-DE" dirty="0" err="1"/>
              <a:t>leadership</a:t>
            </a:r>
            <a:r>
              <a:rPr lang="de-DE" dirty="0"/>
              <a:t>? Understanding </a:t>
            </a:r>
            <a:r>
              <a:rPr lang="de-DE" dirty="0" err="1"/>
              <a:t>the</a:t>
            </a:r>
            <a:r>
              <a:rPr lang="de-DE" dirty="0"/>
              <a:t> </a:t>
            </a:r>
            <a:r>
              <a:rPr lang="de-DE" dirty="0" err="1"/>
              <a:t>impact</a:t>
            </a:r>
            <a:r>
              <a:rPr lang="de-DE" dirty="0"/>
              <a:t> </a:t>
            </a:r>
            <a:r>
              <a:rPr lang="de-DE" dirty="0" err="1"/>
              <a:t>of</a:t>
            </a:r>
            <a:r>
              <a:rPr lang="de-DE" dirty="0"/>
              <a:t> </a:t>
            </a:r>
            <a:r>
              <a:rPr lang="de-DE" dirty="0" err="1"/>
              <a:t>inspirational</a:t>
            </a:r>
            <a:r>
              <a:rPr lang="de-DE" dirty="0"/>
              <a:t> </a:t>
            </a:r>
            <a:r>
              <a:rPr lang="de-DE" dirty="0" err="1"/>
              <a:t>guidance</a:t>
            </a:r>
            <a:r>
              <a:rPr lang="de-DE" dirty="0"/>
              <a:t>. https://www.umassglobal.edu/news-and-events/blog/what-is-transformational-leadership.</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8"/>
              <a:tabLst>
                <a:tab pos="804863" algn="l"/>
              </a:tabLst>
              <a:defRPr sz="24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lang="de-DE" dirty="0"/>
              <a:t>Watts, L.L., Steele, L.M. and Den Hartog, D.N. (2020). </a:t>
            </a:r>
            <a:r>
              <a:rPr lang="de-DE" dirty="0" err="1"/>
              <a:t>Uncertainty</a:t>
            </a:r>
            <a:r>
              <a:rPr lang="de-DE" dirty="0"/>
              <a:t> </a:t>
            </a:r>
            <a:r>
              <a:rPr lang="de-DE" dirty="0" err="1"/>
              <a:t>avoidance</a:t>
            </a:r>
            <a:r>
              <a:rPr lang="de-DE" dirty="0"/>
              <a:t> moderates </a:t>
            </a:r>
            <a:r>
              <a:rPr lang="de-DE" dirty="0" err="1"/>
              <a:t>the</a:t>
            </a:r>
            <a:r>
              <a:rPr lang="de-DE" dirty="0"/>
              <a:t> </a:t>
            </a:r>
            <a:r>
              <a:rPr lang="de-DE" dirty="0" err="1"/>
              <a:t>relationship</a:t>
            </a:r>
            <a:r>
              <a:rPr lang="de-DE" dirty="0"/>
              <a:t> </a:t>
            </a:r>
            <a:r>
              <a:rPr lang="de-DE" dirty="0" err="1"/>
              <a:t>between</a:t>
            </a:r>
            <a:r>
              <a:rPr lang="de-DE" dirty="0"/>
              <a:t> transformational </a:t>
            </a:r>
            <a:r>
              <a:rPr lang="de-DE" dirty="0" err="1"/>
              <a:t>leadership</a:t>
            </a:r>
            <a:r>
              <a:rPr lang="de-DE" dirty="0"/>
              <a:t> and </a:t>
            </a:r>
            <a:r>
              <a:rPr lang="de-DE" dirty="0" err="1"/>
              <a:t>innovation</a:t>
            </a:r>
            <a:r>
              <a:rPr lang="de-DE" dirty="0"/>
              <a:t>: a meta-analysis. Journal </a:t>
            </a:r>
            <a:r>
              <a:rPr lang="de-DE" dirty="0" err="1"/>
              <a:t>of</a:t>
            </a:r>
            <a:r>
              <a:rPr lang="de-DE" dirty="0"/>
              <a:t> International Business Studies, Vol. 51, </a:t>
            </a:r>
            <a:r>
              <a:rPr lang="de-DE" dirty="0" err="1"/>
              <a:t>No</a:t>
            </a:r>
            <a:r>
              <a:rPr lang="de-DE" dirty="0"/>
              <a:t>. 1, pp. 138-145.</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8"/>
              <a:tabLst>
                <a:tab pos="804863" algn="l"/>
              </a:tabLst>
              <a:defRPr sz="24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lang="de-DE" dirty="0" err="1"/>
              <a:t>Vahs</a:t>
            </a:r>
            <a:r>
              <a:rPr lang="de-DE" dirty="0"/>
              <a:t>, D.; Brem, A. (2015). Innovationsmanagement. Von der Idee zur erfolgreichen Vermarktung. 5. Auflage. Schäfer Poeschel.</a:t>
            </a:r>
          </a:p>
        </p:txBody>
      </p:sp>
      <p:sp>
        <p:nvSpPr>
          <p:cNvPr id="2" name="Google Shape;223;g1813c7b12cb_4_1">
            <a:extLst>
              <a:ext uri="{FF2B5EF4-FFF2-40B4-BE49-F238E27FC236}">
                <a16:creationId xmlns:a16="http://schemas.microsoft.com/office/drawing/2014/main" id="{C6157721-6EAD-28B5-F552-CBA487D4DFCE}"/>
              </a:ext>
            </a:extLst>
          </p:cNvPr>
          <p:cNvSpPr txBox="1"/>
          <p:nvPr/>
        </p:nvSpPr>
        <p:spPr>
          <a:xfrm>
            <a:off x="1296000" y="1548000"/>
            <a:ext cx="6768000"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defRPr sz="4800" b="1">
                <a:solidFill>
                  <a:srgbClr val="4D94B7"/>
                </a:solidFill>
                <a:latin typeface="Helvetica Neue" panose="020B0604020202020204" charset="0"/>
                <a:ea typeface="Helvetica Neue"/>
                <a:cs typeface="Helvetica Neue"/>
                <a:sym typeface="Helvetica Neue"/>
              </a:defRPr>
            </a:pPr>
            <a:r>
              <a:t>Bibliografía (4)</a:t>
            </a:r>
            <a:endParaRPr>
              <a:latin typeface="Helvetica Neue" panose="020B0604020202020204" charset="0"/>
            </a:endParaRPr>
          </a:p>
        </p:txBody>
      </p:sp>
    </p:spTree>
    <p:extLst>
      <p:ext uri="{BB962C8B-B14F-4D97-AF65-F5344CB8AC3E}">
        <p14:creationId xmlns:p14="http://schemas.microsoft.com/office/powerpoint/2010/main" val="3960508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938992"/>
          </a:xfrm>
          <a:prstGeom prst="rect">
            <a:avLst/>
          </a:prstGeom>
          <a:noFill/>
        </p:spPr>
        <p:txBody>
          <a:bodyPr wrap="square">
            <a:sp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rPr lang="es-ES" sz="4000" dirty="0"/>
              <a:t>Mejorar la comunicación </a:t>
            </a:r>
            <a:r>
              <a:rPr lang="es-ES" sz="4000" dirty="0" err="1"/>
              <a:t>intraorganizacional</a:t>
            </a:r>
            <a:r>
              <a:rPr lang="es-ES" sz="4000" dirty="0"/>
              <a:t> para fortalecer la cultura intraemprendedora</a:t>
            </a: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60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Unidad 1</a:t>
            </a:r>
            <a:endParaRPr kumimoji="0" sz="6000" b="1" i="0" u="none" strike="noStrike" kern="1200" cap="none"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6" name="Google Shape;114;p5">
            <a:extLst>
              <a:ext uri="{FF2B5EF4-FFF2-40B4-BE49-F238E27FC236}">
                <a16:creationId xmlns:a16="http://schemas.microsoft.com/office/drawing/2014/main" id="{97BA29A0-EA86-DD6D-3EDC-78A29AD08907}"/>
              </a:ext>
            </a:extLst>
          </p:cNvPr>
          <p:cNvSpPr txBox="1"/>
          <p:nvPr/>
        </p:nvSpPr>
        <p:spPr>
          <a:xfrm>
            <a:off x="1296000" y="6084000"/>
            <a:ext cx="10980000" cy="2862282"/>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2800"/>
              <a:buFont typeface="Arial"/>
              <a:buNone/>
              <a:defRPr sz="2800" b="1">
                <a:solidFill>
                  <a:srgbClr val="AED633"/>
                </a:solidFill>
                <a:latin typeface="Helvetica Neue" panose="020B0604020202020204" charset="0"/>
                <a:ea typeface="Helvetica Neue"/>
                <a:cs typeface="Helvetica Neue"/>
                <a:sym typeface="Helvetica Neue"/>
              </a:defRPr>
            </a:pPr>
            <a:r>
              <a:rPr sz="2400" dirty="0"/>
              <a:t>1.1 </a:t>
            </a:r>
            <a:r>
              <a:rPr sz="2400" dirty="0" err="1"/>
              <a:t>Definición</a:t>
            </a:r>
            <a:r>
              <a:rPr sz="2400" dirty="0"/>
              <a:t> y </a:t>
            </a:r>
            <a:r>
              <a:rPr sz="2400" dirty="0" err="1"/>
              <a:t>técnicas</a:t>
            </a:r>
            <a:endParaRPr sz="2400" dirty="0"/>
          </a:p>
          <a:p>
            <a:pPr marL="0" marR="0" lvl="0" indent="0" algn="l" rtl="0">
              <a:lnSpc>
                <a:spcPct val="150000"/>
              </a:lnSpc>
              <a:spcBef>
                <a:spcPts val="0"/>
              </a:spcBef>
              <a:spcAft>
                <a:spcPts val="0"/>
              </a:spcAft>
              <a:buClr>
                <a:srgbClr val="000000"/>
              </a:buClr>
              <a:buSzPts val="2800"/>
              <a:buFont typeface="Arial"/>
              <a:buNone/>
              <a:defRPr sz="2800" b="1">
                <a:solidFill>
                  <a:srgbClr val="AED633"/>
                </a:solidFill>
                <a:latin typeface="Helvetica Neue" panose="020B0604020202020204" charset="0"/>
                <a:ea typeface="Helvetica Neue"/>
                <a:cs typeface="Helvetica Neue"/>
                <a:sym typeface="Helvetica Neue"/>
              </a:defRPr>
            </a:pPr>
            <a:r>
              <a:rPr sz="2400" dirty="0"/>
              <a:t>1.2 </a:t>
            </a:r>
            <a:r>
              <a:rPr sz="2400" dirty="0" err="1"/>
              <a:t>Intercambio</a:t>
            </a:r>
            <a:r>
              <a:rPr sz="2400" dirty="0"/>
              <a:t> </a:t>
            </a:r>
            <a:r>
              <a:rPr sz="2400" dirty="0" err="1"/>
              <a:t>frecuente</a:t>
            </a:r>
            <a:endParaRPr sz="2400" dirty="0"/>
          </a:p>
          <a:p>
            <a:pPr marL="0" marR="0" lvl="0" indent="0" algn="l" rtl="0">
              <a:lnSpc>
                <a:spcPct val="150000"/>
              </a:lnSpc>
              <a:spcBef>
                <a:spcPts val="0"/>
              </a:spcBef>
              <a:spcAft>
                <a:spcPts val="0"/>
              </a:spcAft>
              <a:buClr>
                <a:srgbClr val="000000"/>
              </a:buClr>
              <a:buSzPts val="2800"/>
              <a:buFont typeface="Arial"/>
              <a:buNone/>
              <a:defRPr sz="2800" b="1">
                <a:solidFill>
                  <a:srgbClr val="AED633"/>
                </a:solidFill>
                <a:latin typeface="Helvetica Neue" panose="020B0604020202020204" charset="0"/>
                <a:ea typeface="Helvetica Neue"/>
                <a:cs typeface="Helvetica Neue"/>
                <a:sym typeface="Helvetica Neue"/>
              </a:defRPr>
            </a:pPr>
            <a:r>
              <a:rPr sz="2400" dirty="0"/>
              <a:t>1.3 </a:t>
            </a:r>
            <a:r>
              <a:rPr sz="2400" dirty="0" err="1"/>
              <a:t>Cultura</a:t>
            </a:r>
            <a:r>
              <a:rPr sz="2400" dirty="0"/>
              <a:t> </a:t>
            </a:r>
            <a:r>
              <a:rPr lang="es-ES" sz="2400" dirty="0"/>
              <a:t>del </a:t>
            </a:r>
            <a:r>
              <a:rPr lang="es-ES" sz="2400" dirty="0" err="1"/>
              <a:t>feedback</a:t>
            </a:r>
            <a:endParaRPr sz="2400" dirty="0"/>
          </a:p>
          <a:p>
            <a:pPr marL="0" marR="0" lvl="0" indent="0" algn="l" rtl="0">
              <a:lnSpc>
                <a:spcPct val="150000"/>
              </a:lnSpc>
              <a:spcBef>
                <a:spcPts val="0"/>
              </a:spcBef>
              <a:spcAft>
                <a:spcPts val="0"/>
              </a:spcAft>
              <a:buClr>
                <a:srgbClr val="000000"/>
              </a:buClr>
              <a:buSzPts val="2800"/>
              <a:buFont typeface="Arial"/>
              <a:buNone/>
              <a:defRPr sz="2800" b="1">
                <a:solidFill>
                  <a:srgbClr val="AED633"/>
                </a:solidFill>
                <a:latin typeface="Helvetica Neue" panose="020B0604020202020204" charset="0"/>
                <a:ea typeface="Helvetica Neue"/>
                <a:cs typeface="Helvetica Neue"/>
                <a:sym typeface="Helvetica Neue"/>
              </a:defRPr>
            </a:pPr>
            <a:r>
              <a:rPr sz="2400" dirty="0"/>
              <a:t>1.4 </a:t>
            </a:r>
            <a:r>
              <a:rPr sz="2400" dirty="0" err="1"/>
              <a:t>Transparencia</a:t>
            </a:r>
            <a:r>
              <a:rPr sz="2400" dirty="0"/>
              <a:t> de </a:t>
            </a:r>
            <a:r>
              <a:rPr sz="2400" dirty="0" err="1"/>
              <a:t>visiones</a:t>
            </a:r>
            <a:r>
              <a:rPr sz="2400" dirty="0"/>
              <a:t>, </a:t>
            </a:r>
            <a:r>
              <a:rPr sz="2400" dirty="0" err="1"/>
              <a:t>metas</a:t>
            </a:r>
            <a:r>
              <a:rPr sz="2400" dirty="0"/>
              <a:t> y </a:t>
            </a:r>
            <a:r>
              <a:rPr sz="2400" dirty="0" err="1"/>
              <a:t>requisitos</a:t>
            </a:r>
            <a:endParaRPr sz="2400" dirty="0"/>
          </a:p>
          <a:p>
            <a:pPr marL="0" marR="0" lvl="0" indent="0" algn="l" rtl="0">
              <a:lnSpc>
                <a:spcPct val="150000"/>
              </a:lnSpc>
              <a:spcBef>
                <a:spcPts val="0"/>
              </a:spcBef>
              <a:spcAft>
                <a:spcPts val="0"/>
              </a:spcAft>
              <a:buClr>
                <a:srgbClr val="000000"/>
              </a:buClr>
              <a:buSzPts val="2800"/>
              <a:buFont typeface="Arial"/>
              <a:buNone/>
              <a:defRPr sz="2800" b="1">
                <a:solidFill>
                  <a:srgbClr val="AED633"/>
                </a:solidFill>
                <a:latin typeface="Helvetica Neue" panose="020B0604020202020204" charset="0"/>
                <a:ea typeface="Helvetica Neue"/>
                <a:cs typeface="Helvetica Neue"/>
                <a:sym typeface="Helvetica Neue"/>
              </a:defRPr>
            </a:pPr>
            <a:r>
              <a:rPr sz="2400" dirty="0"/>
              <a:t>1.5 </a:t>
            </a:r>
            <a:r>
              <a:rPr sz="2400" dirty="0" err="1"/>
              <a:t>Beneficios</a:t>
            </a:r>
            <a:r>
              <a:rPr sz="2400" dirty="0"/>
              <a:t> de </a:t>
            </a:r>
            <a:r>
              <a:rPr sz="2400" dirty="0" err="1"/>
              <a:t>fomentar</a:t>
            </a:r>
            <a:r>
              <a:rPr sz="2400" dirty="0"/>
              <a:t> </a:t>
            </a:r>
            <a:r>
              <a:rPr sz="2400" dirty="0" err="1"/>
              <a:t>el</a:t>
            </a:r>
            <a:r>
              <a:rPr sz="2400" dirty="0"/>
              <a:t> </a:t>
            </a:r>
            <a:r>
              <a:rPr sz="2400" dirty="0" err="1"/>
              <a:t>intraemprendimiento</a:t>
            </a:r>
            <a:r>
              <a:rPr sz="2400" dirty="0"/>
              <a:t> </a:t>
            </a:r>
            <a:r>
              <a:rPr lang="es-ES" sz="2400" dirty="0"/>
              <a:t>en tu </a:t>
            </a:r>
            <a:r>
              <a:rPr sz="2400" dirty="0" err="1"/>
              <a:t>empresa</a:t>
            </a:r>
            <a:endParaRPr sz="2400" dirty="0"/>
          </a:p>
        </p:txBody>
      </p:sp>
    </p:spTree>
    <p:extLst>
      <p:ext uri="{BB962C8B-B14F-4D97-AF65-F5344CB8AC3E}">
        <p14:creationId xmlns:p14="http://schemas.microsoft.com/office/powerpoint/2010/main" val="36825688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72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¡Muchas gracias!</a:t>
            </a:r>
            <a:endParaRPr kumimoji="0" sz="7200" b="1" i="0" u="none" strike="noStrike" kern="1200" cap="none" normalizeH="0" baseline="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12000" y="5652000"/>
            <a:ext cx="2628000" cy="461665"/>
          </a:xfrm>
          <a:prstGeom prst="rect">
            <a:avLst/>
          </a:prstGeom>
          <a:noFill/>
        </p:spPr>
        <p:txBody>
          <a:bodyPr wrap="square">
            <a:spAutoFit/>
          </a:bodyPr>
          <a:lstStyle/>
          <a:p>
            <a:pPr algn="ctr">
              <a:defRPr sz="2400" b="1">
                <a:solidFill>
                  <a:srgbClr val="AED633"/>
                </a:solidFill>
                <a:effectLst/>
                <a:latin typeface="Helvetica Neue" panose="020B0604020202020204" charset="0"/>
                <a:ea typeface="Microsoft Sans Serif" panose="020B0604020202020204" pitchFamily="34" charset="0"/>
                <a:cs typeface="Microsoft Sans Serif" panose="020B0604020202020204" pitchFamily="34" charset="0"/>
              </a:defRPr>
            </a:pPr>
            <a:r>
              <a:rPr lang="de-DE" dirty="0"/>
              <a:t>g</a:t>
            </a:r>
            <a:r>
              <a:rPr dirty="0"/>
              <a:t>enieproject.eu</a:t>
            </a:r>
            <a:endParaRPr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5736800" cy="830997"/>
          </a:xfrm>
          <a:prstGeom prst="rect">
            <a:avLst/>
          </a:prstGeom>
          <a:noFill/>
        </p:spPr>
        <p:txBody>
          <a:bodyPr wrap="square">
            <a:sp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rPr dirty="0"/>
              <a:t>1. </a:t>
            </a:r>
            <a:r>
              <a:rPr dirty="0" err="1"/>
              <a:t>Mejorar</a:t>
            </a:r>
            <a:r>
              <a:rPr dirty="0"/>
              <a:t> la </a:t>
            </a:r>
            <a:r>
              <a:rPr dirty="0" err="1"/>
              <a:t>comunicación</a:t>
            </a:r>
            <a:r>
              <a:rPr dirty="0"/>
              <a:t> </a:t>
            </a:r>
            <a:r>
              <a:rPr dirty="0" err="1"/>
              <a:t>intraorganizacional</a:t>
            </a:r>
            <a:r>
              <a:rPr dirty="0"/>
              <a:t> </a:t>
            </a:r>
          </a:p>
        </p:txBody>
      </p:sp>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0210800"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dirty="0"/>
              <a:t>1.1 </a:t>
            </a:r>
            <a:r>
              <a:rPr dirty="0" err="1"/>
              <a:t>Definición</a:t>
            </a:r>
            <a:r>
              <a:rPr dirty="0"/>
              <a:t> y </a:t>
            </a:r>
            <a:r>
              <a:rPr dirty="0" err="1"/>
              <a:t>técnicas</a:t>
            </a:r>
            <a:endParaRPr dirty="0"/>
          </a:p>
        </p:txBody>
      </p:sp>
      <p:sp>
        <p:nvSpPr>
          <p:cNvPr id="4" name="CuadroTexto 3">
            <a:extLst>
              <a:ext uri="{FF2B5EF4-FFF2-40B4-BE49-F238E27FC236}">
                <a16:creationId xmlns:a16="http://schemas.microsoft.com/office/drawing/2014/main" id="{633A6902-D9D2-B0AB-6884-5120254AD2C7}"/>
              </a:ext>
            </a:extLst>
          </p:cNvPr>
          <p:cNvSpPr txBox="1"/>
          <p:nvPr/>
        </p:nvSpPr>
        <p:spPr>
          <a:xfrm rot="20985544">
            <a:off x="2679122" y="4528720"/>
            <a:ext cx="6177541" cy="3614468"/>
          </a:xfrm>
          <a:prstGeom prst="foldedCorner">
            <a:avLst/>
          </a:prstGeom>
          <a:solidFill>
            <a:schemeClr val="bg1">
              <a:lumMod val="85000"/>
            </a:schemeClr>
          </a:solidFill>
          <a:ln>
            <a:solidFill>
              <a:schemeClr val="bg1"/>
            </a:solidFill>
          </a:ln>
        </p:spPr>
        <p:txBody>
          <a:bodyPr wrap="square">
            <a:noAutofit/>
          </a:bodyPr>
          <a:lstStyle/>
          <a:p>
            <a:pPr marL="0" marR="0" lvl="0" indent="0" algn="ctr" rtl="0">
              <a:spcBef>
                <a:spcPts val="0"/>
              </a:spcBef>
              <a:spcAft>
                <a:spcPts val="0"/>
              </a:spcAft>
              <a:buNone/>
            </a:pPr>
            <a:endParaRPr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endParaRPr>
          </a:p>
          <a:p>
            <a:pPr marL="0" marR="0" lvl="0" indent="0" algn="ctr" rtl="0">
              <a:spcBef>
                <a:spcPts val="0"/>
              </a:spcBef>
              <a:spcAft>
                <a:spcPts val="0"/>
              </a:spcAft>
              <a:buNone/>
              <a:defRPr sz="2400" b="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err="1"/>
              <a:t>Definición</a:t>
            </a:r>
            <a:r>
              <a:rPr dirty="0"/>
              <a:t>: </a:t>
            </a:r>
          </a:p>
          <a:p>
            <a:pPr marL="0" marR="0" lvl="0" indent="0" algn="ctr" rtl="0">
              <a:spcBef>
                <a:spcPts val="0"/>
              </a:spcBef>
              <a:spcAft>
                <a:spcPts val="0"/>
              </a:spcAft>
              <a:buNone/>
            </a:pPr>
            <a:endParaRPr sz="12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endParaRPr>
          </a:p>
          <a:p>
            <a:pPr marL="0" marR="0" lvl="0" indent="0" algn="ctr" rtl="0">
              <a:spcBef>
                <a:spcPts val="0"/>
              </a:spcBef>
              <a:spcAft>
                <a:spcPts val="0"/>
              </a:spcAft>
              <a:buNone/>
              <a:defRPr sz="240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err="1"/>
              <a:t>Intercambio</a:t>
            </a:r>
            <a:r>
              <a:rPr dirty="0"/>
              <a:t> de </a:t>
            </a:r>
            <a:r>
              <a:rPr dirty="0" err="1"/>
              <a:t>mensajes</a:t>
            </a:r>
            <a:r>
              <a:rPr dirty="0"/>
              <a:t> o </a:t>
            </a:r>
            <a:r>
              <a:rPr dirty="0" err="1"/>
              <a:t>información</a:t>
            </a:r>
            <a:r>
              <a:rPr dirty="0"/>
              <a:t> entre personas. Los </a:t>
            </a:r>
            <a:r>
              <a:rPr dirty="0" err="1"/>
              <a:t>canales</a:t>
            </a:r>
            <a:r>
              <a:rPr dirty="0"/>
              <a:t> de </a:t>
            </a:r>
            <a:r>
              <a:rPr dirty="0" err="1"/>
              <a:t>comunicación</a:t>
            </a:r>
            <a:r>
              <a:rPr dirty="0"/>
              <a:t> </a:t>
            </a:r>
            <a:r>
              <a:rPr dirty="0" err="1"/>
              <a:t>utilizados</a:t>
            </a:r>
            <a:r>
              <a:rPr dirty="0"/>
              <a:t> son </a:t>
            </a:r>
            <a:r>
              <a:rPr dirty="0" err="1"/>
              <a:t>el</a:t>
            </a:r>
            <a:r>
              <a:rPr dirty="0"/>
              <a:t> </a:t>
            </a:r>
            <a:r>
              <a:rPr dirty="0" err="1"/>
              <a:t>lenguaje</a:t>
            </a:r>
            <a:r>
              <a:rPr dirty="0"/>
              <a:t> </a:t>
            </a:r>
            <a:r>
              <a:rPr dirty="0" err="1"/>
              <a:t>por</a:t>
            </a:r>
            <a:r>
              <a:rPr dirty="0"/>
              <a:t> un </a:t>
            </a:r>
            <a:r>
              <a:rPr dirty="0" err="1"/>
              <a:t>lado</a:t>
            </a:r>
            <a:r>
              <a:rPr dirty="0"/>
              <a:t> y </a:t>
            </a:r>
            <a:r>
              <a:rPr dirty="0" err="1"/>
              <a:t>el</a:t>
            </a:r>
            <a:r>
              <a:rPr dirty="0"/>
              <a:t> </a:t>
            </a:r>
            <a:r>
              <a:rPr dirty="0" err="1"/>
              <a:t>lenguaje</a:t>
            </a:r>
            <a:r>
              <a:rPr dirty="0"/>
              <a:t> corporal (</a:t>
            </a:r>
            <a:r>
              <a:rPr dirty="0" err="1"/>
              <a:t>comunicación</a:t>
            </a:r>
            <a:r>
              <a:rPr dirty="0"/>
              <a:t> no verbal), </a:t>
            </a:r>
            <a:r>
              <a:rPr dirty="0" err="1"/>
              <a:t>incluyendo</a:t>
            </a:r>
            <a:r>
              <a:rPr dirty="0"/>
              <a:t> </a:t>
            </a:r>
            <a:r>
              <a:rPr dirty="0" err="1"/>
              <a:t>expresiones</a:t>
            </a:r>
            <a:r>
              <a:rPr dirty="0"/>
              <a:t> </a:t>
            </a:r>
            <a:r>
              <a:rPr dirty="0" err="1"/>
              <a:t>faciales</a:t>
            </a:r>
            <a:r>
              <a:rPr dirty="0"/>
              <a:t>, </a:t>
            </a:r>
            <a:r>
              <a:rPr dirty="0" err="1"/>
              <a:t>gestos</a:t>
            </a:r>
            <a:r>
              <a:rPr dirty="0"/>
              <a:t>, </a:t>
            </a:r>
            <a:r>
              <a:rPr dirty="0" err="1"/>
              <a:t>contacto</a:t>
            </a:r>
            <a:r>
              <a:rPr dirty="0"/>
              <a:t> visual, </a:t>
            </a:r>
            <a:r>
              <a:rPr dirty="0" err="1"/>
              <a:t>distancia</a:t>
            </a:r>
            <a:r>
              <a:rPr dirty="0"/>
              <a:t> </a:t>
            </a:r>
            <a:r>
              <a:rPr dirty="0" err="1"/>
              <a:t>espacial</a:t>
            </a:r>
            <a:r>
              <a:rPr dirty="0"/>
              <a:t>, </a:t>
            </a:r>
            <a:r>
              <a:rPr dirty="0" err="1"/>
              <a:t>por</a:t>
            </a:r>
            <a:r>
              <a:rPr dirty="0"/>
              <a:t> </a:t>
            </a:r>
            <a:r>
              <a:rPr dirty="0" err="1"/>
              <a:t>otro</a:t>
            </a:r>
            <a:r>
              <a:rPr dirty="0"/>
              <a:t>. </a:t>
            </a:r>
            <a:endParaRPr sz="18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a:sp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t>Fuente n.º: 9, 10</a:t>
            </a:r>
          </a:p>
        </p:txBody>
      </p:sp>
      <p:sp>
        <p:nvSpPr>
          <p:cNvPr id="27" name="Rechteck: abgerundete Ecken 4">
            <a:extLst>
              <a:ext uri="{FF2B5EF4-FFF2-40B4-BE49-F238E27FC236}">
                <a16:creationId xmlns:a16="http://schemas.microsoft.com/office/drawing/2014/main" id="{0E72D41E-6513-9203-5468-C99CDFC54653}"/>
              </a:ext>
            </a:extLst>
          </p:cNvPr>
          <p:cNvSpPr txBox="1"/>
          <p:nvPr/>
        </p:nvSpPr>
        <p:spPr>
          <a:xfrm>
            <a:off x="10440000" y="5400000"/>
            <a:ext cx="2880000" cy="1800000"/>
          </a:xfrm>
          <a:prstGeom prst="rect">
            <a:avLst/>
          </a:prstGeom>
          <a:solidFill>
            <a:srgbClr val="AED63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defRPr sz="2400" kern="1200">
                <a:latin typeface="Helvetica Neue" panose="020B0604020202020204" charset="0"/>
                <a:ea typeface="Microsoft Sans Serif" panose="020B0604020202020204" pitchFamily="34" charset="0"/>
                <a:cs typeface="Microsoft Sans Serif" panose="020B0604020202020204" pitchFamily="34" charset="0"/>
              </a:defRPr>
            </a:pPr>
            <a:r>
              <a:rPr dirty="0" err="1"/>
              <a:t>Comunicación</a:t>
            </a:r>
            <a:r>
              <a:rPr dirty="0"/>
              <a:t> </a:t>
            </a:r>
            <a:r>
              <a:rPr dirty="0" err="1"/>
              <a:t>en</a:t>
            </a:r>
            <a:r>
              <a:rPr dirty="0"/>
              <a:t> general</a:t>
            </a:r>
          </a:p>
        </p:txBody>
      </p:sp>
      <p:sp>
        <p:nvSpPr>
          <p:cNvPr id="30" name="Rechteck: abgerundete Ecken 4">
            <a:extLst>
              <a:ext uri="{FF2B5EF4-FFF2-40B4-BE49-F238E27FC236}">
                <a16:creationId xmlns:a16="http://schemas.microsoft.com/office/drawing/2014/main" id="{894CF368-C331-E6F2-2E43-FFCD8B650B2E}"/>
              </a:ext>
            </a:extLst>
          </p:cNvPr>
          <p:cNvSpPr txBox="1"/>
          <p:nvPr/>
        </p:nvSpPr>
        <p:spPr>
          <a:xfrm>
            <a:off x="13392000" y="5400000"/>
            <a:ext cx="2880000" cy="1800000"/>
          </a:xfrm>
          <a:prstGeom prst="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defRPr sz="2400" kern="1200">
                <a:latin typeface="Helvetica Neue" panose="020B0604020202020204" charset="0"/>
                <a:ea typeface="Microsoft Sans Serif" panose="020B0604020202020204" pitchFamily="34" charset="0"/>
                <a:cs typeface="Microsoft Sans Serif" panose="020B0604020202020204" pitchFamily="34" charset="0"/>
              </a:defRPr>
            </a:pPr>
            <a:r>
              <a:rPr dirty="0" err="1"/>
              <a:t>Comunicación</a:t>
            </a:r>
            <a:r>
              <a:rPr dirty="0"/>
              <a:t> </a:t>
            </a:r>
            <a:r>
              <a:rPr dirty="0" err="1"/>
              <a:t>en</a:t>
            </a:r>
            <a:r>
              <a:rPr dirty="0"/>
              <a:t> </a:t>
            </a:r>
            <a:r>
              <a:rPr dirty="0" err="1"/>
              <a:t>reuniones</a:t>
            </a:r>
            <a:endParaRPr dirty="0"/>
          </a:p>
        </p:txBody>
      </p:sp>
      <p:sp>
        <p:nvSpPr>
          <p:cNvPr id="38" name="CuadroTexto 3">
            <a:extLst>
              <a:ext uri="{FF2B5EF4-FFF2-40B4-BE49-F238E27FC236}">
                <a16:creationId xmlns:a16="http://schemas.microsoft.com/office/drawing/2014/main" id="{4D5BE66C-272A-39CD-8C90-A7906AC20AB3}"/>
              </a:ext>
            </a:extLst>
          </p:cNvPr>
          <p:cNvSpPr txBox="1"/>
          <p:nvPr/>
        </p:nvSpPr>
        <p:spPr>
          <a:xfrm>
            <a:off x="10440000" y="4788000"/>
            <a:ext cx="5832000" cy="64800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lnRef>
          <a:fillRef idx="1003">
            <a:schemeClr val="lt1"/>
          </a:fillRef>
          <a:effectRef idx="3">
            <a:schemeClr val="accent1"/>
          </a:effectRef>
          <a:fontRef idx="minor">
            <a:schemeClr val="lt1"/>
          </a:fontRef>
        </p:style>
        <p:txBody>
          <a:bodyPr wrap="square" anchor="ctr">
            <a:noAutofit/>
          </a:bodyPr>
          <a:lstStyle/>
          <a:p>
            <a:pPr marL="0" marR="0" lvl="0" indent="0" algn="ctr" rtl="0">
              <a:spcBef>
                <a:spcPts val="0"/>
              </a:spcBef>
              <a:spcAft>
                <a:spcPts val="0"/>
              </a:spcAft>
              <a:buNone/>
              <a:defRPr sz="2400" b="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err="1"/>
              <a:t>Distinguimos</a:t>
            </a:r>
            <a:r>
              <a:rPr dirty="0"/>
              <a:t> entre:</a:t>
            </a:r>
            <a:endParaRPr sz="1800" b="1" dirty="0">
              <a:latin typeface="Helvetica Neue" panose="020B0604020202020204" charset="0"/>
              <a:ea typeface="Microsoft Sans Serif" panose="020B0604020202020204" pitchFamily="34" charset="0"/>
              <a:cs typeface="Microsoft Sans Serif" panose="020B0604020202020204" pitchFamily="34" charset="0"/>
            </a:endParaRPr>
          </a:p>
        </p:txBody>
      </p:sp>
      <p:pic>
        <p:nvPicPr>
          <p:cNvPr id="7" name="Google Shape;195;p24" descr="Anheften mit einfarbiger Füllung">
            <a:extLst>
              <a:ext uri="{FF2B5EF4-FFF2-40B4-BE49-F238E27FC236}">
                <a16:creationId xmlns:a16="http://schemas.microsoft.com/office/drawing/2014/main" id="{CA2563F8-4CC4-0D16-BD54-D5F317A3B675}"/>
              </a:ext>
            </a:extLst>
          </p:cNvPr>
          <p:cNvPicPr preferRelativeResize="0"/>
          <p:nvPr/>
        </p:nvPicPr>
        <p:blipFill rotWithShape="1">
          <a:blip r:embed="rId2">
            <a:alphaModFix/>
          </a:blip>
          <a:srcRect/>
          <a:stretch/>
        </p:blipFill>
        <p:spPr>
          <a:xfrm rot="4518548">
            <a:off x="5178628" y="3979787"/>
            <a:ext cx="914400" cy="914400"/>
          </a:xfrm>
          <a:prstGeom prst="rect">
            <a:avLst/>
          </a:prstGeom>
          <a:noFill/>
          <a:ln>
            <a:noFill/>
          </a:ln>
          <a:effectLst>
            <a:outerShdw blurRad="149987" dist="250190" dir="8460000" algn="ctr">
              <a:srgbClr val="000000">
                <a:alpha val="27843"/>
              </a:srgbClr>
            </a:outerShdw>
          </a:effectLst>
        </p:spPr>
      </p:pic>
      <p:sp>
        <p:nvSpPr>
          <p:cNvPr id="6" name="CuadroTexto 3">
            <a:extLst>
              <a:ext uri="{FF2B5EF4-FFF2-40B4-BE49-F238E27FC236}">
                <a16:creationId xmlns:a16="http://schemas.microsoft.com/office/drawing/2014/main" id="{B6DDA7AA-05CB-6468-B37B-52ACF752A5E6}"/>
              </a:ext>
            </a:extLst>
          </p:cNvPr>
          <p:cNvSpPr txBox="1"/>
          <p:nvPr/>
        </p:nvSpPr>
        <p:spPr>
          <a:xfrm>
            <a:off x="1295400" y="3384000"/>
            <a:ext cx="13986163" cy="461665"/>
          </a:xfrm>
          <a:prstGeom prst="rect">
            <a:avLst/>
          </a:prstGeom>
          <a:noFill/>
        </p:spPr>
        <p:txBody>
          <a:bodyPr wrap="square">
            <a:spAutoFit/>
          </a:bodyPr>
          <a:lstStyle/>
          <a:p>
            <a:pPr>
              <a:defRPr sz="2400" b="1">
                <a:latin typeface="Helvetica Neue" panose="020B0604020202020204" charset="0"/>
                <a:ea typeface="Microsoft Sans Serif" panose="020B0604020202020204" pitchFamily="34" charset="0"/>
                <a:cs typeface="Microsoft Sans Serif" panose="020B0604020202020204" pitchFamily="34" charset="0"/>
              </a:defRPr>
            </a:pPr>
            <a:r>
              <a:rPr dirty="0" err="1"/>
              <a:t>Definición</a:t>
            </a:r>
            <a:r>
              <a:rPr dirty="0"/>
              <a:t> de </a:t>
            </a:r>
            <a:r>
              <a:rPr dirty="0" err="1"/>
              <a:t>comunicación</a:t>
            </a:r>
            <a:r>
              <a:rPr dirty="0"/>
              <a:t> </a:t>
            </a:r>
            <a:r>
              <a:rPr dirty="0" err="1"/>
              <a:t>intraorganizacional</a:t>
            </a:r>
            <a:endParaRPr dirty="0"/>
          </a:p>
        </p:txBody>
      </p:sp>
    </p:spTree>
    <p:extLst>
      <p:ext uri="{BB962C8B-B14F-4D97-AF65-F5344CB8AC3E}">
        <p14:creationId xmlns:p14="http://schemas.microsoft.com/office/powerpoint/2010/main" val="243362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wipe(up)">
                                      <p:cBhvr>
                                        <p:cTn id="21" dur="500"/>
                                        <p:tgtEl>
                                          <p:spTgt spid="2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up)">
                                      <p:cBhvr>
                                        <p:cTn id="2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7" grpId="0" animBg="1"/>
      <p:bldP spid="30" grpId="0" animBg="1"/>
      <p:bldP spid="3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Google Shape;233;p6">
            <a:extLst>
              <a:ext uri="{FF2B5EF4-FFF2-40B4-BE49-F238E27FC236}">
                <a16:creationId xmlns:a16="http://schemas.microsoft.com/office/drawing/2014/main" id="{92A4D2F7-8A6A-C7A5-F977-021E287671BA}"/>
              </a:ext>
            </a:extLst>
          </p:cNvPr>
          <p:cNvCxnSpPr>
            <a:cxnSpLocks/>
          </p:cNvCxnSpPr>
          <p:nvPr/>
        </p:nvCxnSpPr>
        <p:spPr>
          <a:xfrm flipV="1">
            <a:off x="8014452" y="6864794"/>
            <a:ext cx="902398" cy="561762"/>
          </a:xfrm>
          <a:prstGeom prst="straightConnector1">
            <a:avLst/>
          </a:prstGeom>
          <a:noFill/>
          <a:ln w="76200" cap="flat" cmpd="sng">
            <a:solidFill>
              <a:srgbClr val="93B3D7"/>
            </a:solidFill>
            <a:prstDash val="solid"/>
            <a:round/>
            <a:headEnd type="none" w="sm" len="sm"/>
            <a:tailEnd type="triangle" w="med" len="med"/>
          </a:ln>
        </p:spPr>
      </p:cxnSp>
      <p:cxnSp>
        <p:nvCxnSpPr>
          <p:cNvPr id="18" name="Google Shape;232;p6">
            <a:extLst>
              <a:ext uri="{FF2B5EF4-FFF2-40B4-BE49-F238E27FC236}">
                <a16:creationId xmlns:a16="http://schemas.microsoft.com/office/drawing/2014/main" id="{AD6F473C-8877-A38A-C400-E4E62A77E4B8}"/>
              </a:ext>
            </a:extLst>
          </p:cNvPr>
          <p:cNvCxnSpPr>
            <a:cxnSpLocks/>
          </p:cNvCxnSpPr>
          <p:nvPr/>
        </p:nvCxnSpPr>
        <p:spPr>
          <a:xfrm flipV="1">
            <a:off x="7976054" y="6712967"/>
            <a:ext cx="940796" cy="151827"/>
          </a:xfrm>
          <a:prstGeom prst="straightConnector1">
            <a:avLst/>
          </a:prstGeom>
          <a:noFill/>
          <a:ln w="76200" cap="flat" cmpd="sng">
            <a:solidFill>
              <a:srgbClr val="FBF763"/>
            </a:solidFill>
            <a:prstDash val="solid"/>
            <a:round/>
            <a:headEnd type="none" w="sm" len="sm"/>
            <a:tailEnd type="triangle" w="med" len="med"/>
          </a:ln>
        </p:spPr>
      </p:cxnSp>
      <p:cxnSp>
        <p:nvCxnSpPr>
          <p:cNvPr id="17" name="Google Shape;231;p6">
            <a:extLst>
              <a:ext uri="{FF2B5EF4-FFF2-40B4-BE49-F238E27FC236}">
                <a16:creationId xmlns:a16="http://schemas.microsoft.com/office/drawing/2014/main" id="{45B4D166-6460-12B7-DC5B-824BD7AF9C9D}"/>
              </a:ext>
            </a:extLst>
          </p:cNvPr>
          <p:cNvCxnSpPr>
            <a:cxnSpLocks/>
            <a:endCxn id="11" idx="1"/>
          </p:cNvCxnSpPr>
          <p:nvPr/>
        </p:nvCxnSpPr>
        <p:spPr>
          <a:xfrm>
            <a:off x="8014452" y="6387112"/>
            <a:ext cx="902398" cy="193555"/>
          </a:xfrm>
          <a:prstGeom prst="straightConnector1">
            <a:avLst/>
          </a:prstGeom>
          <a:noFill/>
          <a:ln w="76200" cap="flat" cmpd="sng">
            <a:solidFill>
              <a:schemeClr val="accent3"/>
            </a:solidFill>
            <a:prstDash val="solid"/>
            <a:round/>
            <a:headEnd type="none" w="sm" len="sm"/>
            <a:tailEnd type="triangle" w="med" len="med"/>
          </a:ln>
        </p:spPr>
      </p:cxnSp>
      <p:cxnSp>
        <p:nvCxnSpPr>
          <p:cNvPr id="16" name="Google Shape;230;p6">
            <a:extLst>
              <a:ext uri="{FF2B5EF4-FFF2-40B4-BE49-F238E27FC236}">
                <a16:creationId xmlns:a16="http://schemas.microsoft.com/office/drawing/2014/main" id="{1E53092D-205A-E43A-829A-8F88321D376B}"/>
              </a:ext>
            </a:extLst>
          </p:cNvPr>
          <p:cNvCxnSpPr>
            <a:cxnSpLocks/>
          </p:cNvCxnSpPr>
          <p:nvPr/>
        </p:nvCxnSpPr>
        <p:spPr>
          <a:xfrm>
            <a:off x="8014452" y="5541223"/>
            <a:ext cx="902398" cy="845889"/>
          </a:xfrm>
          <a:prstGeom prst="straightConnector1">
            <a:avLst/>
          </a:prstGeom>
          <a:noFill/>
          <a:ln w="76200" cap="flat" cmpd="sng">
            <a:solidFill>
              <a:srgbClr val="FF0000"/>
            </a:solidFill>
            <a:prstDash val="solid"/>
            <a:round/>
            <a:headEnd type="none" w="sm" len="sm"/>
            <a:tailEnd type="triangle" w="med" len="med"/>
          </a:ln>
        </p:spPr>
      </p:cxnSp>
      <p:sp>
        <p:nvSpPr>
          <p:cNvPr id="2" name="Google Shape;216;p6">
            <a:extLst>
              <a:ext uri="{FF2B5EF4-FFF2-40B4-BE49-F238E27FC236}">
                <a16:creationId xmlns:a16="http://schemas.microsoft.com/office/drawing/2014/main" id="{B589270B-DA45-CB86-89A6-9ED47D074145}"/>
              </a:ext>
            </a:extLst>
          </p:cNvPr>
          <p:cNvSpPr txBox="1"/>
          <p:nvPr/>
        </p:nvSpPr>
        <p:spPr>
          <a:xfrm>
            <a:off x="1143000" y="6220667"/>
            <a:ext cx="1676400" cy="720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defRPr sz="2400" b="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err="1"/>
              <a:t>Remitente</a:t>
            </a:r>
            <a:endParaRPr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 name="Google Shape;217;p6">
            <a:extLst>
              <a:ext uri="{FF2B5EF4-FFF2-40B4-BE49-F238E27FC236}">
                <a16:creationId xmlns:a16="http://schemas.microsoft.com/office/drawing/2014/main" id="{741E50FE-29F6-32E5-41C5-347631D453FF}"/>
              </a:ext>
            </a:extLst>
          </p:cNvPr>
          <p:cNvSpPr/>
          <p:nvPr/>
        </p:nvSpPr>
        <p:spPr>
          <a:xfrm>
            <a:off x="4128850" y="4960667"/>
            <a:ext cx="3240000" cy="540000"/>
          </a:xfrm>
          <a:prstGeom prst="rect">
            <a:avLst/>
          </a:prstGeom>
          <a:solidFill>
            <a:srgbClr val="93B3D7"/>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algn="ctr" rtl="0">
              <a:spcBef>
                <a:spcPts val="0"/>
              </a:spcBef>
              <a:spcAft>
                <a:spcPts val="0"/>
              </a:spcAft>
              <a:buNone/>
              <a:defRPr sz="2400" b="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err="1"/>
              <a:t>Información</a:t>
            </a:r>
            <a:r>
              <a:rPr dirty="0"/>
              <a:t> </a:t>
            </a:r>
            <a:r>
              <a:rPr dirty="0" err="1"/>
              <a:t>fáctica</a:t>
            </a:r>
            <a:endParaRPr dirty="0"/>
          </a:p>
        </p:txBody>
      </p:sp>
      <p:sp>
        <p:nvSpPr>
          <p:cNvPr id="4" name="Google Shape;218;p6">
            <a:extLst>
              <a:ext uri="{FF2B5EF4-FFF2-40B4-BE49-F238E27FC236}">
                <a16:creationId xmlns:a16="http://schemas.microsoft.com/office/drawing/2014/main" id="{C131E75A-4CB7-02B1-4813-B189EC5B8E20}"/>
              </a:ext>
            </a:extLst>
          </p:cNvPr>
          <p:cNvSpPr/>
          <p:nvPr/>
        </p:nvSpPr>
        <p:spPr>
          <a:xfrm>
            <a:off x="7368850" y="4960667"/>
            <a:ext cx="540000" cy="3240000"/>
          </a:xfrm>
          <a:prstGeom prst="rect">
            <a:avLst/>
          </a:prstGeom>
          <a:solidFill>
            <a:srgbClr val="F7230D"/>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vert="vert" wrap="square" lIns="91425" tIns="45700" rIns="91425" bIns="45700" anchor="ctr" anchorCtr="0">
            <a:noAutofit/>
          </a:bodyPr>
          <a:lstStyle/>
          <a:p>
            <a:pPr marL="0" marR="0" lvl="0" indent="0" algn="ctr" rtl="0">
              <a:spcBef>
                <a:spcPts val="0"/>
              </a:spcBef>
              <a:spcAft>
                <a:spcPts val="0"/>
              </a:spcAft>
              <a:buNone/>
              <a:defRPr sz="2400" b="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err="1"/>
              <a:t>Recurso</a:t>
            </a:r>
            <a:r>
              <a:rPr dirty="0"/>
              <a:t> de </a:t>
            </a:r>
            <a:r>
              <a:rPr dirty="0" err="1"/>
              <a:t>apelación</a:t>
            </a:r>
            <a:endParaRPr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Google Shape;219;p6">
            <a:extLst>
              <a:ext uri="{FF2B5EF4-FFF2-40B4-BE49-F238E27FC236}">
                <a16:creationId xmlns:a16="http://schemas.microsoft.com/office/drawing/2014/main" id="{1581A528-8126-35B5-0EFA-FB8C2BCFA8CC}"/>
              </a:ext>
            </a:extLst>
          </p:cNvPr>
          <p:cNvSpPr/>
          <p:nvPr/>
        </p:nvSpPr>
        <p:spPr>
          <a:xfrm>
            <a:off x="4128850" y="7660667"/>
            <a:ext cx="3240000" cy="540000"/>
          </a:xfrm>
          <a:prstGeom prst="rect">
            <a:avLst/>
          </a:prstGeom>
          <a:solidFill>
            <a:srgbClr val="FBF763"/>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algn="ctr" rtl="0">
              <a:spcBef>
                <a:spcPts val="0"/>
              </a:spcBef>
              <a:spcAft>
                <a:spcPts val="0"/>
              </a:spcAft>
              <a:buNone/>
              <a:defRPr sz="2400" b="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t>Relación</a:t>
            </a:r>
          </a:p>
        </p:txBody>
      </p:sp>
      <p:sp>
        <p:nvSpPr>
          <p:cNvPr id="6" name="Google Shape;220;p6">
            <a:extLst>
              <a:ext uri="{FF2B5EF4-FFF2-40B4-BE49-F238E27FC236}">
                <a16:creationId xmlns:a16="http://schemas.microsoft.com/office/drawing/2014/main" id="{1BC03B5B-F826-9159-79A7-C0C1A98C11E0}"/>
              </a:ext>
            </a:extLst>
          </p:cNvPr>
          <p:cNvSpPr/>
          <p:nvPr/>
        </p:nvSpPr>
        <p:spPr>
          <a:xfrm>
            <a:off x="3588850" y="4960667"/>
            <a:ext cx="540000" cy="3240000"/>
          </a:xfrm>
          <a:prstGeom prst="rect">
            <a:avLst/>
          </a:prstGeom>
          <a:solidFill>
            <a:srgbClr val="9BBB59"/>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vert="vert270" wrap="square" lIns="91425" tIns="45700" rIns="91425" bIns="45700" anchor="ctr" anchorCtr="0">
            <a:noAutofit/>
          </a:bodyPr>
          <a:lstStyle/>
          <a:p>
            <a:pPr marL="0" marR="0" lvl="0" indent="0" algn="ctr" rtl="0">
              <a:spcBef>
                <a:spcPts val="0"/>
              </a:spcBef>
              <a:spcAft>
                <a:spcPts val="0"/>
              </a:spcAft>
              <a:buNone/>
              <a:defRPr sz="2400" b="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t>Autorrevelación</a:t>
            </a:r>
          </a:p>
        </p:txBody>
      </p:sp>
      <p:sp>
        <p:nvSpPr>
          <p:cNvPr id="11" name="Google Shape;225;p6">
            <a:extLst>
              <a:ext uri="{FF2B5EF4-FFF2-40B4-BE49-F238E27FC236}">
                <a16:creationId xmlns:a16="http://schemas.microsoft.com/office/drawing/2014/main" id="{CEF33805-632E-A220-1D7A-C1AB41A6B50A}"/>
              </a:ext>
            </a:extLst>
          </p:cNvPr>
          <p:cNvSpPr txBox="1"/>
          <p:nvPr/>
        </p:nvSpPr>
        <p:spPr>
          <a:xfrm>
            <a:off x="8916850" y="6220667"/>
            <a:ext cx="1598750" cy="720000"/>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None/>
              <a:defRPr sz="2400" b="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a:t>Receptor</a:t>
            </a:r>
            <a:endParaRPr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3" name="CuadroTexto 3">
            <a:extLst>
              <a:ext uri="{FF2B5EF4-FFF2-40B4-BE49-F238E27FC236}">
                <a16:creationId xmlns:a16="http://schemas.microsoft.com/office/drawing/2014/main" id="{F71FAD87-ECCB-57C9-1661-930791168EAE}"/>
              </a:ext>
            </a:extLst>
          </p:cNvPr>
          <p:cNvSpPr txBox="1"/>
          <p:nvPr/>
        </p:nvSpPr>
        <p:spPr>
          <a:xfrm>
            <a:off x="1295400" y="3384000"/>
            <a:ext cx="15773400" cy="461665"/>
          </a:xfrm>
          <a:prstGeom prst="rect">
            <a:avLst/>
          </a:prstGeom>
          <a:noFill/>
        </p:spPr>
        <p:txBody>
          <a:bodyPr wrap="square">
            <a:spAutoFit/>
          </a:bodyPr>
          <a:lstStyle/>
          <a:p>
            <a:pPr marL="0" marR="0" lvl="0" indent="0" algn="l" rtl="0">
              <a:spcBef>
                <a:spcPts val="0"/>
              </a:spcBef>
              <a:spcAft>
                <a:spcPts val="0"/>
              </a:spcAft>
              <a:buNone/>
              <a:defRPr sz="2400" b="1">
                <a:latin typeface="Helvetica Neue" panose="020B0604020202020204" charset="0"/>
                <a:ea typeface="Microsoft Sans Serif" panose="020B0604020202020204" pitchFamily="34" charset="0"/>
                <a:cs typeface="Microsoft Sans Serif" panose="020B0604020202020204" pitchFamily="34" charset="0"/>
                <a:sym typeface="Calibri"/>
              </a:defRPr>
            </a:pPr>
            <a:r>
              <a:t>El modelo de 4 caras de la comunicación (1)</a:t>
            </a:r>
            <a:endParaRPr sz="1800" b="1">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4" name="CuadroTexto 1">
            <a:extLst>
              <a:ext uri="{FF2B5EF4-FFF2-40B4-BE49-F238E27FC236}">
                <a16:creationId xmlns:a16="http://schemas.microsoft.com/office/drawing/2014/main" id="{D4F6608A-02EF-989A-8A20-F353FF27334D}"/>
              </a:ext>
            </a:extLst>
          </p:cNvPr>
          <p:cNvSpPr txBox="1"/>
          <p:nvPr/>
        </p:nvSpPr>
        <p:spPr>
          <a:xfrm>
            <a:off x="1296000" y="8928000"/>
            <a:ext cx="1676400" cy="276999"/>
          </a:xfrm>
          <a:prstGeom prst="rect">
            <a:avLst/>
          </a:prstGeom>
          <a:noFill/>
        </p:spPr>
        <p:txBody>
          <a:bodyPr wrap="square">
            <a:sp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t>Fuente n.º: 16</a:t>
            </a:r>
          </a:p>
        </p:txBody>
      </p:sp>
      <p:sp>
        <p:nvSpPr>
          <p:cNvPr id="36" name="CuadroTexto 3">
            <a:extLst>
              <a:ext uri="{FF2B5EF4-FFF2-40B4-BE49-F238E27FC236}">
                <a16:creationId xmlns:a16="http://schemas.microsoft.com/office/drawing/2014/main" id="{3CC9F76B-3B4D-0993-54E2-4E7701DA2E82}"/>
              </a:ext>
            </a:extLst>
          </p:cNvPr>
          <p:cNvSpPr txBox="1"/>
          <p:nvPr/>
        </p:nvSpPr>
        <p:spPr>
          <a:xfrm>
            <a:off x="9753600" y="3384000"/>
            <a:ext cx="7382400" cy="1289887"/>
          </a:xfrm>
          <a:prstGeom prst="rect">
            <a:avLst/>
          </a:prstGeom>
          <a:noFill/>
        </p:spPr>
        <p:txBody>
          <a:bodyPr wrap="square">
            <a:noAutofit/>
          </a:bodyPr>
          <a:lstStyle/>
          <a:p>
            <a:pPr marL="0" marR="0" lvl="0" indent="0" algn="ctr" rtl="0">
              <a:spcBef>
                <a:spcPts val="0"/>
              </a:spcBef>
              <a:spcAft>
                <a:spcPts val="0"/>
              </a:spcAft>
              <a:buNone/>
              <a:defRPr sz="2400">
                <a:solidFill>
                  <a:schemeClr val="dk1"/>
                </a:solidFill>
                <a:latin typeface="Helvetica Neue" panose="020B0604020202020204" charset="0"/>
                <a:ea typeface="Microsoft Sans Serif" panose="020B0604020202020204" pitchFamily="34" charset="0"/>
                <a:cs typeface="Microsoft Sans Serif" panose="020B0604020202020204" pitchFamily="34" charset="0"/>
              </a:defRPr>
            </a:pPr>
            <a:r>
              <a:rPr dirty="0" err="1"/>
              <a:t>Cuando</a:t>
            </a:r>
            <a:r>
              <a:rPr dirty="0"/>
              <a:t> </a:t>
            </a:r>
            <a:r>
              <a:rPr dirty="0" err="1"/>
              <a:t>digo</a:t>
            </a:r>
            <a:r>
              <a:rPr dirty="0"/>
              <a:t> algo, </a:t>
            </a:r>
            <a:r>
              <a:rPr dirty="0" err="1"/>
              <a:t>estoy</a:t>
            </a:r>
            <a:r>
              <a:rPr dirty="0"/>
              <a:t> </a:t>
            </a:r>
            <a:r>
              <a:rPr dirty="0" err="1"/>
              <a:t>activo</a:t>
            </a:r>
            <a:r>
              <a:rPr dirty="0"/>
              <a:t> de </a:t>
            </a:r>
            <a:r>
              <a:rPr dirty="0" err="1"/>
              <a:t>cuatro</a:t>
            </a:r>
            <a:r>
              <a:rPr dirty="0"/>
              <a:t> </a:t>
            </a:r>
            <a:r>
              <a:rPr dirty="0" err="1"/>
              <a:t>maneras</a:t>
            </a:r>
            <a:r>
              <a:rPr dirty="0"/>
              <a:t>. </a:t>
            </a:r>
            <a:r>
              <a:rPr dirty="0" err="1"/>
              <a:t>Cada</a:t>
            </a:r>
            <a:r>
              <a:rPr dirty="0"/>
              <a:t> una de mis </a:t>
            </a:r>
            <a:r>
              <a:rPr dirty="0" err="1"/>
              <a:t>expresiones</a:t>
            </a:r>
            <a:r>
              <a:rPr dirty="0"/>
              <a:t> </a:t>
            </a:r>
            <a:r>
              <a:rPr dirty="0" err="1"/>
              <a:t>contiene</a:t>
            </a:r>
            <a:r>
              <a:rPr dirty="0"/>
              <a:t>, lo </a:t>
            </a:r>
            <a:r>
              <a:rPr dirty="0" err="1"/>
              <a:t>quiera</a:t>
            </a:r>
            <a:r>
              <a:rPr dirty="0"/>
              <a:t> o no, </a:t>
            </a:r>
            <a:r>
              <a:rPr dirty="0" err="1"/>
              <a:t>cuatro</a:t>
            </a:r>
            <a:r>
              <a:rPr dirty="0"/>
              <a:t> </a:t>
            </a:r>
            <a:r>
              <a:rPr dirty="0" err="1"/>
              <a:t>mensajes</a:t>
            </a:r>
            <a:r>
              <a:rPr dirty="0"/>
              <a:t> al </a:t>
            </a:r>
            <a:r>
              <a:rPr dirty="0" err="1"/>
              <a:t>mismo</a:t>
            </a:r>
            <a:r>
              <a:rPr dirty="0"/>
              <a:t> </a:t>
            </a:r>
            <a:r>
              <a:rPr dirty="0" err="1"/>
              <a:t>tiempo</a:t>
            </a:r>
            <a:r>
              <a:rPr dirty="0"/>
              <a:t>:</a:t>
            </a:r>
          </a:p>
          <a:p>
            <a:pPr marL="0" marR="0" lvl="0" indent="0" algn="l" rtl="0">
              <a:spcBef>
                <a:spcPts val="0"/>
              </a:spcBef>
              <a:spcAft>
                <a:spcPts val="0"/>
              </a:spcAft>
              <a:buNone/>
            </a:pPr>
            <a:endParaRPr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endParaRPr>
          </a:p>
        </p:txBody>
      </p:sp>
      <p:cxnSp>
        <p:nvCxnSpPr>
          <p:cNvPr id="111" name="Google Shape;230;p6">
            <a:extLst>
              <a:ext uri="{FF2B5EF4-FFF2-40B4-BE49-F238E27FC236}">
                <a16:creationId xmlns:a16="http://schemas.microsoft.com/office/drawing/2014/main" id="{7CFD374C-99D4-34D3-11B3-FD97A03F261C}"/>
              </a:ext>
            </a:extLst>
          </p:cNvPr>
          <p:cNvCxnSpPr>
            <a:cxnSpLocks/>
            <a:stCxn id="2" idx="3"/>
          </p:cNvCxnSpPr>
          <p:nvPr/>
        </p:nvCxnSpPr>
        <p:spPr>
          <a:xfrm flipV="1">
            <a:off x="2819400" y="5395715"/>
            <a:ext cx="677155" cy="1184952"/>
          </a:xfrm>
          <a:prstGeom prst="straightConnector1">
            <a:avLst/>
          </a:prstGeom>
          <a:noFill/>
          <a:ln w="76200" cap="flat" cmpd="sng">
            <a:solidFill>
              <a:srgbClr val="FF0000"/>
            </a:solidFill>
            <a:prstDash val="solid"/>
            <a:round/>
            <a:headEnd type="none" w="sm" len="sm"/>
            <a:tailEnd type="triangle" w="med" len="med"/>
          </a:ln>
        </p:spPr>
      </p:cxnSp>
      <p:cxnSp>
        <p:nvCxnSpPr>
          <p:cNvPr id="112" name="Google Shape;231;p6">
            <a:extLst>
              <a:ext uri="{FF2B5EF4-FFF2-40B4-BE49-F238E27FC236}">
                <a16:creationId xmlns:a16="http://schemas.microsoft.com/office/drawing/2014/main" id="{8A4A9E20-E72B-D821-FCBE-C709A5BA77D8}"/>
              </a:ext>
            </a:extLst>
          </p:cNvPr>
          <p:cNvCxnSpPr>
            <a:cxnSpLocks/>
            <a:stCxn id="2" idx="3"/>
          </p:cNvCxnSpPr>
          <p:nvPr/>
        </p:nvCxnSpPr>
        <p:spPr>
          <a:xfrm flipV="1">
            <a:off x="2819400" y="6325621"/>
            <a:ext cx="739137" cy="255046"/>
          </a:xfrm>
          <a:prstGeom prst="straightConnector1">
            <a:avLst/>
          </a:prstGeom>
          <a:noFill/>
          <a:ln w="76200" cap="flat" cmpd="sng">
            <a:solidFill>
              <a:schemeClr val="accent3"/>
            </a:solidFill>
            <a:prstDash val="solid"/>
            <a:round/>
            <a:headEnd type="none" w="sm" len="sm"/>
            <a:tailEnd type="triangle" w="med" len="med"/>
          </a:ln>
        </p:spPr>
      </p:cxnSp>
      <p:cxnSp>
        <p:nvCxnSpPr>
          <p:cNvPr id="113" name="Google Shape;232;p6">
            <a:extLst>
              <a:ext uri="{FF2B5EF4-FFF2-40B4-BE49-F238E27FC236}">
                <a16:creationId xmlns:a16="http://schemas.microsoft.com/office/drawing/2014/main" id="{94D569AE-8D39-F296-F845-709CD3A39389}"/>
              </a:ext>
            </a:extLst>
          </p:cNvPr>
          <p:cNvCxnSpPr>
            <a:cxnSpLocks/>
            <a:stCxn id="2" idx="3"/>
          </p:cNvCxnSpPr>
          <p:nvPr/>
        </p:nvCxnSpPr>
        <p:spPr>
          <a:xfrm>
            <a:off x="2819400" y="6580667"/>
            <a:ext cx="677155" cy="360000"/>
          </a:xfrm>
          <a:prstGeom prst="straightConnector1">
            <a:avLst/>
          </a:prstGeom>
          <a:noFill/>
          <a:ln w="76200" cap="flat" cmpd="sng">
            <a:solidFill>
              <a:srgbClr val="FBF763"/>
            </a:solidFill>
            <a:prstDash val="solid"/>
            <a:round/>
            <a:headEnd type="none" w="sm" len="sm"/>
            <a:tailEnd type="triangle" w="med" len="med"/>
          </a:ln>
        </p:spPr>
      </p:cxnSp>
      <p:cxnSp>
        <p:nvCxnSpPr>
          <p:cNvPr id="114" name="Google Shape;233;p6">
            <a:extLst>
              <a:ext uri="{FF2B5EF4-FFF2-40B4-BE49-F238E27FC236}">
                <a16:creationId xmlns:a16="http://schemas.microsoft.com/office/drawing/2014/main" id="{1CB75294-E9F8-51DA-BE18-34B8C34418C3}"/>
              </a:ext>
            </a:extLst>
          </p:cNvPr>
          <p:cNvCxnSpPr>
            <a:cxnSpLocks/>
            <a:stCxn id="2" idx="3"/>
          </p:cNvCxnSpPr>
          <p:nvPr/>
        </p:nvCxnSpPr>
        <p:spPr>
          <a:xfrm>
            <a:off x="2819400" y="6580667"/>
            <a:ext cx="714338" cy="1013953"/>
          </a:xfrm>
          <a:prstGeom prst="straightConnector1">
            <a:avLst/>
          </a:prstGeom>
          <a:noFill/>
          <a:ln w="76200" cap="flat" cmpd="sng">
            <a:solidFill>
              <a:srgbClr val="93B3D7"/>
            </a:solidFill>
            <a:prstDash val="solid"/>
            <a:round/>
            <a:headEnd type="none" w="sm" len="sm"/>
            <a:tailEnd type="triangle" w="med" len="med"/>
          </a:ln>
        </p:spPr>
      </p:cxnSp>
      <p:sp>
        <p:nvSpPr>
          <p:cNvPr id="139" name="Textfeld 138">
            <a:extLst>
              <a:ext uri="{FF2B5EF4-FFF2-40B4-BE49-F238E27FC236}">
                <a16:creationId xmlns:a16="http://schemas.microsoft.com/office/drawing/2014/main" id="{0D201A8F-CE16-F9DD-0091-912F5D7DD6BF}"/>
              </a:ext>
            </a:extLst>
          </p:cNvPr>
          <p:cNvSpPr txBox="1"/>
          <p:nvPr/>
        </p:nvSpPr>
        <p:spPr>
          <a:xfrm>
            <a:off x="11658600" y="5688664"/>
            <a:ext cx="4608000" cy="828222"/>
          </a:xfrm>
          <a:prstGeom prst="rect">
            <a:avLst/>
          </a:prstGeom>
          <a:solidFill>
            <a:srgbClr val="90B0D4"/>
          </a:solidFill>
          <a:ln>
            <a:solidFill>
              <a:schemeClr val="bg1"/>
            </a:solidFill>
          </a:ln>
        </p:spPr>
        <p:txBody>
          <a:bodyPr wrap="square">
            <a:noAutofit/>
          </a:bodyPr>
          <a:lstStyle/>
          <a:p>
            <a:pPr marR="0" lvl="0" algn="ctr" defTabSz="914400" rtl="0" eaLnBrk="1" fontAlgn="auto" latinLnBrk="0" hangingPunct="1">
              <a:lnSpc>
                <a:spcPct val="100000"/>
              </a:lnSpc>
              <a:spcBef>
                <a:spcPts val="0"/>
              </a:spcBef>
              <a:spcAft>
                <a:spcPts val="0"/>
              </a:spcAft>
              <a:buClrTx/>
              <a:buSzTx/>
              <a:tabLst/>
              <a:defRPr sz="24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err="1"/>
              <a:t>información</a:t>
            </a:r>
            <a:r>
              <a:rPr dirty="0"/>
              <a:t> </a:t>
            </a:r>
            <a:r>
              <a:rPr dirty="0" err="1"/>
              <a:t>fáctica</a:t>
            </a:r>
            <a:r>
              <a:rPr dirty="0"/>
              <a:t> </a:t>
            </a:r>
          </a:p>
          <a:p>
            <a:pPr marR="0" lvl="0" algn="ctr" defTabSz="914400" rtl="0" eaLnBrk="1" fontAlgn="auto" latinLnBrk="0" hangingPunct="1">
              <a:lnSpc>
                <a:spcPct val="100000"/>
              </a:lnSpc>
              <a:spcBef>
                <a:spcPts val="0"/>
              </a:spcBef>
              <a:spcAft>
                <a:spcPts val="0"/>
              </a:spcAft>
              <a:buClrTx/>
              <a:buSzTx/>
              <a:tabLst/>
              <a:defRPr sz="2400" i="1"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a:t>(</a:t>
            </a:r>
            <a:r>
              <a:rPr dirty="0" err="1"/>
              <a:t>sobre</a:t>
            </a:r>
            <a:r>
              <a:rPr dirty="0"/>
              <a:t> lo que </a:t>
            </a:r>
            <a:r>
              <a:rPr dirty="0" err="1"/>
              <a:t>informo</a:t>
            </a:r>
            <a:r>
              <a:rPr dirty="0"/>
              <a:t>)</a:t>
            </a:r>
          </a:p>
        </p:txBody>
      </p:sp>
      <p:sp>
        <p:nvSpPr>
          <p:cNvPr id="140" name="Textfeld 139">
            <a:extLst>
              <a:ext uri="{FF2B5EF4-FFF2-40B4-BE49-F238E27FC236}">
                <a16:creationId xmlns:a16="http://schemas.microsoft.com/office/drawing/2014/main" id="{033B0294-B303-DB09-E720-97915B9FDF8E}"/>
              </a:ext>
            </a:extLst>
          </p:cNvPr>
          <p:cNvSpPr txBox="1"/>
          <p:nvPr/>
        </p:nvSpPr>
        <p:spPr>
          <a:xfrm>
            <a:off x="11658600" y="4860664"/>
            <a:ext cx="4608000" cy="828222"/>
          </a:xfrm>
          <a:prstGeom prst="rect">
            <a:avLst/>
          </a:prstGeom>
          <a:solidFill>
            <a:srgbClr val="99B958"/>
          </a:solidFill>
          <a:ln>
            <a:solidFill>
              <a:schemeClr val="bg1"/>
            </a:solidFill>
          </a:ln>
        </p:spPr>
        <p:txBody>
          <a:bodyPr wrap="square">
            <a:noAutofit/>
          </a:bodyPr>
          <a:lstStyle/>
          <a:p>
            <a:pPr marR="0" lvl="0" algn="ctr" defTabSz="914400" rtl="0" eaLnBrk="1" fontAlgn="auto" latinLnBrk="0" hangingPunct="1">
              <a:lnSpc>
                <a:spcPct val="100000"/>
              </a:lnSpc>
              <a:spcBef>
                <a:spcPts val="0"/>
              </a:spcBef>
              <a:spcAft>
                <a:spcPts val="0"/>
              </a:spcAft>
              <a:buClrTx/>
              <a:buSzTx/>
              <a:tabLst/>
              <a:defRPr sz="24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err="1"/>
              <a:t>una</a:t>
            </a:r>
            <a:r>
              <a:rPr dirty="0"/>
              <a:t> auto-</a:t>
            </a:r>
            <a:r>
              <a:rPr dirty="0" err="1"/>
              <a:t>revelación</a:t>
            </a:r>
            <a:r>
              <a:rPr dirty="0"/>
              <a:t> </a:t>
            </a:r>
          </a:p>
          <a:p>
            <a:pPr marR="0" lvl="0" algn="ctr" defTabSz="914400" rtl="0" eaLnBrk="1" fontAlgn="auto" latinLnBrk="0" hangingPunct="1">
              <a:lnSpc>
                <a:spcPct val="100000"/>
              </a:lnSpc>
              <a:spcBef>
                <a:spcPts val="0"/>
              </a:spcBef>
              <a:spcAft>
                <a:spcPts val="0"/>
              </a:spcAft>
              <a:buClrTx/>
              <a:buSzTx/>
              <a:tabLst/>
              <a:defRPr sz="2400" i="1"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a:t>(lo que </a:t>
            </a:r>
            <a:r>
              <a:rPr dirty="0" err="1"/>
              <a:t>revelo</a:t>
            </a:r>
            <a:r>
              <a:rPr dirty="0"/>
              <a:t> de </a:t>
            </a:r>
            <a:r>
              <a:rPr dirty="0" err="1"/>
              <a:t>mí</a:t>
            </a:r>
            <a:r>
              <a:rPr dirty="0"/>
              <a:t> </a:t>
            </a:r>
            <a:r>
              <a:rPr dirty="0" err="1"/>
              <a:t>mismo</a:t>
            </a:r>
            <a:r>
              <a:rPr dirty="0"/>
              <a:t>)</a:t>
            </a:r>
          </a:p>
        </p:txBody>
      </p:sp>
      <p:sp>
        <p:nvSpPr>
          <p:cNvPr id="141" name="Textfeld 140">
            <a:extLst>
              <a:ext uri="{FF2B5EF4-FFF2-40B4-BE49-F238E27FC236}">
                <a16:creationId xmlns:a16="http://schemas.microsoft.com/office/drawing/2014/main" id="{7E7FF1BD-11A2-FBE1-7E54-8E1F5E0A5EE5}"/>
              </a:ext>
            </a:extLst>
          </p:cNvPr>
          <p:cNvSpPr txBox="1"/>
          <p:nvPr/>
        </p:nvSpPr>
        <p:spPr>
          <a:xfrm>
            <a:off x="11658600" y="6516664"/>
            <a:ext cx="4608000" cy="1116000"/>
          </a:xfrm>
          <a:prstGeom prst="rect">
            <a:avLst/>
          </a:prstGeom>
          <a:solidFill>
            <a:srgbClr val="F9F562"/>
          </a:solidFill>
          <a:ln>
            <a:solidFill>
              <a:schemeClr val="bg1"/>
            </a:solidFill>
          </a:ln>
        </p:spPr>
        <p:txBody>
          <a:bodyPr wrap="square">
            <a:noAutofit/>
          </a:bodyPr>
          <a:lstStyle/>
          <a:p>
            <a:pPr marR="0" lvl="0" algn="ctr" defTabSz="914400" rtl="0" eaLnBrk="1" fontAlgn="auto" latinLnBrk="0" hangingPunct="1">
              <a:lnSpc>
                <a:spcPct val="100000"/>
              </a:lnSpc>
              <a:spcBef>
                <a:spcPts val="0"/>
              </a:spcBef>
              <a:spcAft>
                <a:spcPts val="0"/>
              </a:spcAft>
              <a:buClrTx/>
              <a:buSzTx/>
              <a:tabLst/>
              <a:defRPr sz="24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a:t>una </a:t>
            </a:r>
            <a:r>
              <a:rPr dirty="0" err="1"/>
              <a:t>pista</a:t>
            </a:r>
            <a:r>
              <a:rPr dirty="0"/>
              <a:t> de</a:t>
            </a:r>
            <a:r>
              <a:rPr lang="es-ES" dirty="0"/>
              <a:t> la</a:t>
            </a:r>
            <a:r>
              <a:rPr dirty="0"/>
              <a:t> </a:t>
            </a:r>
            <a:r>
              <a:rPr dirty="0" err="1"/>
              <a:t>relación</a:t>
            </a:r>
            <a:r>
              <a:rPr dirty="0"/>
              <a:t> </a:t>
            </a:r>
          </a:p>
          <a:p>
            <a:pPr marR="0" lvl="0" algn="ctr" defTabSz="914400" rtl="0" eaLnBrk="1" fontAlgn="auto" latinLnBrk="0" hangingPunct="1">
              <a:lnSpc>
                <a:spcPct val="100000"/>
              </a:lnSpc>
              <a:spcBef>
                <a:spcPts val="0"/>
              </a:spcBef>
              <a:spcAft>
                <a:spcPts val="0"/>
              </a:spcAft>
              <a:buClrTx/>
              <a:buSzTx/>
              <a:tabLst/>
              <a:defRPr sz="2400" i="1"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rPr dirty="0"/>
              <a:t>(lo que </a:t>
            </a:r>
            <a:r>
              <a:rPr dirty="0" err="1"/>
              <a:t>pienso</a:t>
            </a:r>
            <a:r>
              <a:rPr dirty="0"/>
              <a:t> de </a:t>
            </a:r>
            <a:r>
              <a:rPr dirty="0" err="1"/>
              <a:t>ti</a:t>
            </a:r>
            <a:r>
              <a:rPr dirty="0"/>
              <a:t> y </a:t>
            </a:r>
            <a:r>
              <a:rPr dirty="0" err="1"/>
              <a:t>cómo</a:t>
            </a:r>
            <a:r>
              <a:rPr dirty="0"/>
              <a:t> me </a:t>
            </a:r>
            <a:r>
              <a:rPr dirty="0" err="1"/>
              <a:t>relaciono</a:t>
            </a:r>
            <a:r>
              <a:rPr dirty="0"/>
              <a:t> </a:t>
            </a:r>
            <a:r>
              <a:rPr dirty="0" err="1"/>
              <a:t>contigo</a:t>
            </a:r>
            <a:r>
              <a:rPr dirty="0"/>
              <a:t>)</a:t>
            </a:r>
          </a:p>
        </p:txBody>
      </p:sp>
      <p:sp>
        <p:nvSpPr>
          <p:cNvPr id="142" name="Textfeld 141">
            <a:extLst>
              <a:ext uri="{FF2B5EF4-FFF2-40B4-BE49-F238E27FC236}">
                <a16:creationId xmlns:a16="http://schemas.microsoft.com/office/drawing/2014/main" id="{FB2E6039-4A98-7CD7-028C-6FDFB3CBFA2C}"/>
              </a:ext>
            </a:extLst>
          </p:cNvPr>
          <p:cNvSpPr txBox="1"/>
          <p:nvPr/>
        </p:nvSpPr>
        <p:spPr>
          <a:xfrm>
            <a:off x="11658600" y="7632664"/>
            <a:ext cx="4608000" cy="828222"/>
          </a:xfrm>
          <a:prstGeom prst="rect">
            <a:avLst/>
          </a:prstGeom>
          <a:solidFill>
            <a:srgbClr val="FF0000"/>
          </a:solidFill>
          <a:ln>
            <a:solidFill>
              <a:schemeClr val="bg1"/>
            </a:solidFill>
          </a:ln>
        </p:spPr>
        <p:txBody>
          <a:bodyPr wrap="square">
            <a:noAutofit/>
          </a:bodyPr>
          <a:lstStyle/>
          <a:p>
            <a:pPr marR="0" lvl="0" algn="ctr" defTabSz="914400" rtl="0" eaLnBrk="1" fontAlgn="auto" latinLnBrk="0" hangingPunct="1">
              <a:lnSpc>
                <a:spcPct val="100000"/>
              </a:lnSpc>
              <a:spcBef>
                <a:spcPts val="0"/>
              </a:spcBef>
              <a:spcAft>
                <a:spcPts val="0"/>
              </a:spcAft>
              <a:buClrTx/>
              <a:buSzTx/>
              <a:tabLst/>
              <a:defRPr sz="2400"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t>una apelación </a:t>
            </a:r>
          </a:p>
          <a:p>
            <a:pPr marR="0" lvl="0" algn="ctr" defTabSz="914400" rtl="0" eaLnBrk="1" fontAlgn="auto" latinLnBrk="0" hangingPunct="1">
              <a:lnSpc>
                <a:spcPct val="100000"/>
              </a:lnSpc>
              <a:spcBef>
                <a:spcPts val="0"/>
              </a:spcBef>
              <a:spcAft>
                <a:spcPts val="0"/>
              </a:spcAft>
              <a:buClrTx/>
              <a:buSzTx/>
              <a:tabLst/>
              <a:defRPr sz="2400" i="1" kern="120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defRPr>
            </a:pPr>
            <a:r>
              <a:t>(lo que quiero lograr contigo)</a:t>
            </a:r>
          </a:p>
        </p:txBody>
      </p:sp>
      <p:sp>
        <p:nvSpPr>
          <p:cNvPr id="7" name="CuadroTexto 1">
            <a:extLst>
              <a:ext uri="{FF2B5EF4-FFF2-40B4-BE49-F238E27FC236}">
                <a16:creationId xmlns:a16="http://schemas.microsoft.com/office/drawing/2014/main" id="{7E4AB3FF-F7D0-A4D2-10E5-B4A3C43F5D61}"/>
              </a:ext>
            </a:extLst>
          </p:cNvPr>
          <p:cNvSpPr txBox="1"/>
          <p:nvPr/>
        </p:nvSpPr>
        <p:spPr>
          <a:xfrm>
            <a:off x="1296000" y="1548000"/>
            <a:ext cx="15736800" cy="830997"/>
          </a:xfrm>
          <a:prstGeom prst="rect">
            <a:avLst/>
          </a:prstGeom>
          <a:noFill/>
        </p:spPr>
        <p:txBody>
          <a:bodyPr wrap="square">
            <a:sp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1. Mejorar la comunicación intraorganizacional </a:t>
            </a:r>
          </a:p>
        </p:txBody>
      </p:sp>
      <p:sp>
        <p:nvSpPr>
          <p:cNvPr id="8" name="CuadroTexto 2">
            <a:extLst>
              <a:ext uri="{FF2B5EF4-FFF2-40B4-BE49-F238E27FC236}">
                <a16:creationId xmlns:a16="http://schemas.microsoft.com/office/drawing/2014/main" id="{C7F55620-A18F-82FD-9791-A3FA0EB491AB}"/>
              </a:ext>
            </a:extLst>
          </p:cNvPr>
          <p:cNvSpPr txBox="1"/>
          <p:nvPr/>
        </p:nvSpPr>
        <p:spPr>
          <a:xfrm>
            <a:off x="1295400" y="2304000"/>
            <a:ext cx="10210800"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1.1 Definición y técnicas</a:t>
            </a:r>
          </a:p>
        </p:txBody>
      </p:sp>
      <p:sp>
        <p:nvSpPr>
          <p:cNvPr id="28" name="Rechteck: abgerundete Ecken 4">
            <a:extLst>
              <a:ext uri="{FF2B5EF4-FFF2-40B4-BE49-F238E27FC236}">
                <a16:creationId xmlns:a16="http://schemas.microsoft.com/office/drawing/2014/main" id="{05A23820-94FD-42E2-9527-113B27A2A1F6}"/>
              </a:ext>
            </a:extLst>
          </p:cNvPr>
          <p:cNvSpPr txBox="1"/>
          <p:nvPr/>
        </p:nvSpPr>
        <p:spPr>
          <a:xfrm>
            <a:off x="12331929" y="683778"/>
            <a:ext cx="2304000" cy="900000"/>
          </a:xfrm>
          <a:prstGeom prst="rect">
            <a:avLst/>
          </a:prstGeom>
          <a:solidFill>
            <a:srgbClr val="AED63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b" anchorCtr="0">
            <a:noAutofit/>
          </a:bodyPr>
          <a:lstStyle/>
          <a:p>
            <a:pPr marL="0" lvl="0" indent="0" algn="ctr" defTabSz="1066800">
              <a:lnSpc>
                <a:spcPct val="90000"/>
              </a:lnSpc>
              <a:spcBef>
                <a:spcPct val="0"/>
              </a:spcBef>
              <a:spcAft>
                <a:spcPct val="35000"/>
              </a:spcAft>
              <a:buNone/>
              <a:defRPr sz="2400" kern="1200">
                <a:latin typeface="Helvetica Neue" panose="020B0604020202020204" charset="0"/>
                <a:ea typeface="Microsoft Sans Serif" panose="020B0604020202020204" pitchFamily="34" charset="0"/>
                <a:cs typeface="Microsoft Sans Serif" panose="020B0604020202020204" pitchFamily="34" charset="0"/>
              </a:defRPr>
            </a:pPr>
            <a:r>
              <a:rPr dirty="0" err="1">
                <a:solidFill>
                  <a:schemeClr val="bg1"/>
                </a:solidFill>
              </a:rPr>
              <a:t>Comunicación</a:t>
            </a:r>
            <a:r>
              <a:rPr dirty="0">
                <a:solidFill>
                  <a:schemeClr val="bg1"/>
                </a:solidFill>
              </a:rPr>
              <a:t> </a:t>
            </a:r>
            <a:r>
              <a:rPr dirty="0" err="1">
                <a:solidFill>
                  <a:schemeClr val="bg1"/>
                </a:solidFill>
              </a:rPr>
              <a:t>en</a:t>
            </a:r>
            <a:r>
              <a:rPr dirty="0">
                <a:solidFill>
                  <a:schemeClr val="bg1"/>
                </a:solidFill>
              </a:rPr>
              <a:t> general</a:t>
            </a:r>
          </a:p>
        </p:txBody>
      </p:sp>
      <p:sp>
        <p:nvSpPr>
          <p:cNvPr id="29" name="Rechteck: abgerundete Ecken 4">
            <a:extLst>
              <a:ext uri="{FF2B5EF4-FFF2-40B4-BE49-F238E27FC236}">
                <a16:creationId xmlns:a16="http://schemas.microsoft.com/office/drawing/2014/main" id="{E402B6C5-21DC-4E5E-9889-50E9124035B5}"/>
              </a:ext>
            </a:extLst>
          </p:cNvPr>
          <p:cNvSpPr txBox="1"/>
          <p:nvPr/>
        </p:nvSpPr>
        <p:spPr>
          <a:xfrm>
            <a:off x="14707929" y="683778"/>
            <a:ext cx="2304000" cy="900000"/>
          </a:xfrm>
          <a:prstGeom prst="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b" anchorCtr="0">
            <a:noAutofit/>
          </a:bodyPr>
          <a:lstStyle/>
          <a:p>
            <a:pPr marL="0" lvl="0" indent="0" algn="ctr" defTabSz="1066800">
              <a:lnSpc>
                <a:spcPct val="90000"/>
              </a:lnSpc>
              <a:spcBef>
                <a:spcPct val="0"/>
              </a:spcBef>
              <a:spcAft>
                <a:spcPct val="35000"/>
              </a:spcAft>
              <a:buNone/>
              <a:defRPr sz="2400" kern="1200">
                <a:latin typeface="Helvetica Neue" panose="020B0604020202020204" charset="0"/>
                <a:ea typeface="Microsoft Sans Serif" panose="020B0604020202020204" pitchFamily="34" charset="0"/>
                <a:cs typeface="Microsoft Sans Serif" panose="020B0604020202020204" pitchFamily="34" charset="0"/>
              </a:defRPr>
            </a:pPr>
            <a:r>
              <a:rPr dirty="0" err="1"/>
              <a:t>Comunicación</a:t>
            </a:r>
            <a:r>
              <a:rPr dirty="0"/>
              <a:t> </a:t>
            </a:r>
            <a:r>
              <a:rPr dirty="0" err="1"/>
              <a:t>en</a:t>
            </a:r>
            <a:r>
              <a:rPr dirty="0"/>
              <a:t> </a:t>
            </a:r>
            <a:r>
              <a:rPr dirty="0" err="1"/>
              <a:t>reuniones</a:t>
            </a:r>
            <a:endParaRPr dirty="0"/>
          </a:p>
        </p:txBody>
      </p:sp>
      <p:sp>
        <p:nvSpPr>
          <p:cNvPr id="30" name="CuadroTexto 3">
            <a:extLst>
              <a:ext uri="{FF2B5EF4-FFF2-40B4-BE49-F238E27FC236}">
                <a16:creationId xmlns:a16="http://schemas.microsoft.com/office/drawing/2014/main" id="{F3FC5EBB-B644-4EF7-8490-379DA4FCE646}"/>
              </a:ext>
            </a:extLst>
          </p:cNvPr>
          <p:cNvSpPr txBox="1"/>
          <p:nvPr/>
        </p:nvSpPr>
        <p:spPr>
          <a:xfrm>
            <a:off x="12331929" y="359778"/>
            <a:ext cx="4680000" cy="36000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lnRef>
          <a:fillRef idx="1003">
            <a:schemeClr val="lt1"/>
          </a:fillRef>
          <a:effectRef idx="3">
            <a:schemeClr val="accent1"/>
          </a:effectRef>
          <a:fontRef idx="minor">
            <a:schemeClr val="lt1"/>
          </a:fontRef>
        </p:style>
        <p:txBody>
          <a:bodyPr wrap="square" anchor="ctr">
            <a:noAutofit/>
          </a:bodyPr>
          <a:lstStyle/>
          <a:p>
            <a:pPr marL="0" marR="0" lvl="0" indent="0" algn="ctr" rtl="0">
              <a:spcBef>
                <a:spcPts val="0"/>
              </a:spcBef>
              <a:spcAft>
                <a:spcPts val="0"/>
              </a:spcAft>
              <a:buNone/>
              <a:defRPr sz="2400" b="1">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err="1">
                <a:solidFill>
                  <a:schemeClr val="bg1"/>
                </a:solidFill>
              </a:rPr>
              <a:t>Distinguimos</a:t>
            </a:r>
            <a:r>
              <a:rPr dirty="0">
                <a:solidFill>
                  <a:schemeClr val="bg1"/>
                </a:solidFill>
              </a:rPr>
              <a:t> entre:</a:t>
            </a:r>
            <a:endParaRPr sz="18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8756961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1+#ppt_w/2"/>
                                          </p:val>
                                        </p:tav>
                                        <p:tav tm="100000">
                                          <p:val>
                                            <p:strVal val="#ppt_x"/>
                                          </p:val>
                                        </p:tav>
                                      </p:tavLst>
                                    </p:anim>
                                    <p:anim calcmode="lin" valueType="num">
                                      <p:cBhvr additive="base">
                                        <p:cTn id="8" dur="5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250" fill="hold"/>
                                        <p:tgtEl>
                                          <p:spTgt spid="2"/>
                                        </p:tgtEl>
                                        <p:attrNameLst>
                                          <p:attrName>ppt_w</p:attrName>
                                        </p:attrNameLst>
                                      </p:cBhvr>
                                      <p:tavLst>
                                        <p:tav tm="0">
                                          <p:val>
                                            <p:fltVal val="0"/>
                                          </p:val>
                                        </p:tav>
                                        <p:tav tm="100000">
                                          <p:val>
                                            <p:strVal val="#ppt_w"/>
                                          </p:val>
                                        </p:tav>
                                      </p:tavLst>
                                    </p:anim>
                                    <p:anim calcmode="lin" valueType="num">
                                      <p:cBhvr>
                                        <p:cTn id="14" dur="250" fill="hold"/>
                                        <p:tgtEl>
                                          <p:spTgt spid="2"/>
                                        </p:tgtEl>
                                        <p:attrNameLst>
                                          <p:attrName>ppt_h</p:attrName>
                                        </p:attrNameLst>
                                      </p:cBhvr>
                                      <p:tavLst>
                                        <p:tav tm="0">
                                          <p:val>
                                            <p:fltVal val="0"/>
                                          </p:val>
                                        </p:tav>
                                        <p:tav tm="100000">
                                          <p:val>
                                            <p:strVal val="#ppt_h"/>
                                          </p:val>
                                        </p:tav>
                                      </p:tavLst>
                                    </p:anim>
                                    <p:animEffect transition="in" filter="fade">
                                      <p:cBhvr>
                                        <p:cTn id="15" dur="250"/>
                                        <p:tgtEl>
                                          <p:spTgt spid="2"/>
                                        </p:tgtEl>
                                      </p:cBhvr>
                                    </p:animEffect>
                                  </p:childTnLst>
                                </p:cTn>
                              </p:par>
                            </p:childTnLst>
                          </p:cTn>
                        </p:par>
                        <p:par>
                          <p:cTn id="16" fill="hold">
                            <p:stCondLst>
                              <p:cond delay="250"/>
                            </p:stCondLst>
                            <p:childTnLst>
                              <p:par>
                                <p:cTn id="17" presetID="22" presetClass="entr" presetSubtype="8" fill="hold" nodeType="afterEffect">
                                  <p:stCondLst>
                                    <p:cond delay="0"/>
                                  </p:stCondLst>
                                  <p:childTnLst>
                                    <p:set>
                                      <p:cBhvr>
                                        <p:cTn id="18" dur="1" fill="hold">
                                          <p:stCondLst>
                                            <p:cond delay="0"/>
                                          </p:stCondLst>
                                        </p:cTn>
                                        <p:tgtEl>
                                          <p:spTgt spid="111"/>
                                        </p:tgtEl>
                                        <p:attrNameLst>
                                          <p:attrName>style.visibility</p:attrName>
                                        </p:attrNameLst>
                                      </p:cBhvr>
                                      <p:to>
                                        <p:strVal val="visible"/>
                                      </p:to>
                                    </p:set>
                                    <p:animEffect transition="in" filter="wipe(left)">
                                      <p:cBhvr>
                                        <p:cTn id="19" dur="250"/>
                                        <p:tgtEl>
                                          <p:spTgt spid="111"/>
                                        </p:tgtEl>
                                      </p:cBhvr>
                                    </p:animEffect>
                                  </p:childTnLst>
                                </p:cTn>
                              </p:par>
                              <p:par>
                                <p:cTn id="20" presetID="22" presetClass="entr" presetSubtype="8" fill="hold" nodeType="withEffect">
                                  <p:stCondLst>
                                    <p:cond delay="0"/>
                                  </p:stCondLst>
                                  <p:childTnLst>
                                    <p:set>
                                      <p:cBhvr>
                                        <p:cTn id="21" dur="1" fill="hold">
                                          <p:stCondLst>
                                            <p:cond delay="0"/>
                                          </p:stCondLst>
                                        </p:cTn>
                                        <p:tgtEl>
                                          <p:spTgt spid="112"/>
                                        </p:tgtEl>
                                        <p:attrNameLst>
                                          <p:attrName>style.visibility</p:attrName>
                                        </p:attrNameLst>
                                      </p:cBhvr>
                                      <p:to>
                                        <p:strVal val="visible"/>
                                      </p:to>
                                    </p:set>
                                    <p:animEffect transition="in" filter="wipe(left)">
                                      <p:cBhvr>
                                        <p:cTn id="22" dur="250"/>
                                        <p:tgtEl>
                                          <p:spTgt spid="112"/>
                                        </p:tgtEl>
                                      </p:cBhvr>
                                    </p:animEffect>
                                  </p:childTnLst>
                                </p:cTn>
                              </p:par>
                              <p:par>
                                <p:cTn id="23" presetID="22" presetClass="entr" presetSubtype="8" fill="hold" nodeType="withEffect">
                                  <p:stCondLst>
                                    <p:cond delay="0"/>
                                  </p:stCondLst>
                                  <p:childTnLst>
                                    <p:set>
                                      <p:cBhvr>
                                        <p:cTn id="24" dur="1" fill="hold">
                                          <p:stCondLst>
                                            <p:cond delay="0"/>
                                          </p:stCondLst>
                                        </p:cTn>
                                        <p:tgtEl>
                                          <p:spTgt spid="113"/>
                                        </p:tgtEl>
                                        <p:attrNameLst>
                                          <p:attrName>style.visibility</p:attrName>
                                        </p:attrNameLst>
                                      </p:cBhvr>
                                      <p:to>
                                        <p:strVal val="visible"/>
                                      </p:to>
                                    </p:set>
                                    <p:animEffect transition="in" filter="wipe(left)">
                                      <p:cBhvr>
                                        <p:cTn id="25" dur="250"/>
                                        <p:tgtEl>
                                          <p:spTgt spid="113"/>
                                        </p:tgtEl>
                                      </p:cBhvr>
                                    </p:animEffect>
                                  </p:childTnLst>
                                </p:cTn>
                              </p:par>
                              <p:par>
                                <p:cTn id="26" presetID="22" presetClass="entr" presetSubtype="8" fill="hold" nodeType="withEffect">
                                  <p:stCondLst>
                                    <p:cond delay="0"/>
                                  </p:stCondLst>
                                  <p:childTnLst>
                                    <p:set>
                                      <p:cBhvr>
                                        <p:cTn id="27" dur="1" fill="hold">
                                          <p:stCondLst>
                                            <p:cond delay="0"/>
                                          </p:stCondLst>
                                        </p:cTn>
                                        <p:tgtEl>
                                          <p:spTgt spid="114"/>
                                        </p:tgtEl>
                                        <p:attrNameLst>
                                          <p:attrName>style.visibility</p:attrName>
                                        </p:attrNameLst>
                                      </p:cBhvr>
                                      <p:to>
                                        <p:strVal val="visible"/>
                                      </p:to>
                                    </p:set>
                                    <p:animEffect transition="in" filter="wipe(left)">
                                      <p:cBhvr>
                                        <p:cTn id="28" dur="250"/>
                                        <p:tgtEl>
                                          <p:spTgt spid="114"/>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checkerboard(across)">
                                      <p:cBhvr>
                                        <p:cTn id="33" dur="250"/>
                                        <p:tgtEl>
                                          <p:spTgt spid="6"/>
                                        </p:tgtEl>
                                      </p:cBhvr>
                                    </p:animEffect>
                                  </p:childTnLst>
                                </p:cTn>
                              </p:par>
                            </p:childTnLst>
                          </p:cTn>
                        </p:par>
                        <p:par>
                          <p:cTn id="34" fill="hold">
                            <p:stCondLst>
                              <p:cond delay="250"/>
                            </p:stCondLst>
                            <p:childTnLst>
                              <p:par>
                                <p:cTn id="35" presetID="47" presetClass="entr" presetSubtype="0" fill="hold" grpId="0" nodeType="afterEffect">
                                  <p:stCondLst>
                                    <p:cond delay="0"/>
                                  </p:stCondLst>
                                  <p:childTnLst>
                                    <p:set>
                                      <p:cBhvr>
                                        <p:cTn id="36" dur="1" fill="hold">
                                          <p:stCondLst>
                                            <p:cond delay="0"/>
                                          </p:stCondLst>
                                        </p:cTn>
                                        <p:tgtEl>
                                          <p:spTgt spid="140"/>
                                        </p:tgtEl>
                                        <p:attrNameLst>
                                          <p:attrName>style.visibility</p:attrName>
                                        </p:attrNameLst>
                                      </p:cBhvr>
                                      <p:to>
                                        <p:strVal val="visible"/>
                                      </p:to>
                                    </p:set>
                                    <p:animEffect transition="in" filter="fade">
                                      <p:cBhvr>
                                        <p:cTn id="37" dur="500"/>
                                        <p:tgtEl>
                                          <p:spTgt spid="140"/>
                                        </p:tgtEl>
                                      </p:cBhvr>
                                    </p:animEffect>
                                    <p:anim calcmode="lin" valueType="num">
                                      <p:cBhvr>
                                        <p:cTn id="38" dur="500" fill="hold"/>
                                        <p:tgtEl>
                                          <p:spTgt spid="140"/>
                                        </p:tgtEl>
                                        <p:attrNameLst>
                                          <p:attrName>ppt_x</p:attrName>
                                        </p:attrNameLst>
                                      </p:cBhvr>
                                      <p:tavLst>
                                        <p:tav tm="0">
                                          <p:val>
                                            <p:strVal val="#ppt_x"/>
                                          </p:val>
                                        </p:tav>
                                        <p:tav tm="100000">
                                          <p:val>
                                            <p:strVal val="#ppt_x"/>
                                          </p:val>
                                        </p:tav>
                                      </p:tavLst>
                                    </p:anim>
                                    <p:anim calcmode="lin" valueType="num">
                                      <p:cBhvr>
                                        <p:cTn id="39" dur="500" fill="hold"/>
                                        <p:tgtEl>
                                          <p:spTgt spid="140"/>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checkerboard(across)">
                                      <p:cBhvr>
                                        <p:cTn id="44" dur="250"/>
                                        <p:tgtEl>
                                          <p:spTgt spid="3"/>
                                        </p:tgtEl>
                                      </p:cBhvr>
                                    </p:animEffect>
                                  </p:childTnLst>
                                </p:cTn>
                              </p:par>
                            </p:childTnLst>
                          </p:cTn>
                        </p:par>
                        <p:par>
                          <p:cTn id="45" fill="hold">
                            <p:stCondLst>
                              <p:cond delay="250"/>
                            </p:stCondLst>
                            <p:childTnLst>
                              <p:par>
                                <p:cTn id="46" presetID="47" presetClass="entr" presetSubtype="0" fill="hold" grpId="0" nodeType="afterEffect">
                                  <p:stCondLst>
                                    <p:cond delay="0"/>
                                  </p:stCondLst>
                                  <p:childTnLst>
                                    <p:set>
                                      <p:cBhvr>
                                        <p:cTn id="47" dur="1" fill="hold">
                                          <p:stCondLst>
                                            <p:cond delay="0"/>
                                          </p:stCondLst>
                                        </p:cTn>
                                        <p:tgtEl>
                                          <p:spTgt spid="139"/>
                                        </p:tgtEl>
                                        <p:attrNameLst>
                                          <p:attrName>style.visibility</p:attrName>
                                        </p:attrNameLst>
                                      </p:cBhvr>
                                      <p:to>
                                        <p:strVal val="visible"/>
                                      </p:to>
                                    </p:set>
                                    <p:animEffect transition="in" filter="fade">
                                      <p:cBhvr>
                                        <p:cTn id="48" dur="500"/>
                                        <p:tgtEl>
                                          <p:spTgt spid="139"/>
                                        </p:tgtEl>
                                      </p:cBhvr>
                                    </p:animEffect>
                                    <p:anim calcmode="lin" valueType="num">
                                      <p:cBhvr>
                                        <p:cTn id="49" dur="500" fill="hold"/>
                                        <p:tgtEl>
                                          <p:spTgt spid="139"/>
                                        </p:tgtEl>
                                        <p:attrNameLst>
                                          <p:attrName>ppt_x</p:attrName>
                                        </p:attrNameLst>
                                      </p:cBhvr>
                                      <p:tavLst>
                                        <p:tav tm="0">
                                          <p:val>
                                            <p:strVal val="#ppt_x"/>
                                          </p:val>
                                        </p:tav>
                                        <p:tav tm="100000">
                                          <p:val>
                                            <p:strVal val="#ppt_x"/>
                                          </p:val>
                                        </p:tav>
                                      </p:tavLst>
                                    </p:anim>
                                    <p:anim calcmode="lin" valueType="num">
                                      <p:cBhvr>
                                        <p:cTn id="50" dur="500" fill="hold"/>
                                        <p:tgtEl>
                                          <p:spTgt spid="139"/>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checkerboard(across)">
                                      <p:cBhvr>
                                        <p:cTn id="55" dur="250"/>
                                        <p:tgtEl>
                                          <p:spTgt spid="5"/>
                                        </p:tgtEl>
                                      </p:cBhvr>
                                    </p:animEffect>
                                  </p:childTnLst>
                                </p:cTn>
                              </p:par>
                            </p:childTnLst>
                          </p:cTn>
                        </p:par>
                        <p:par>
                          <p:cTn id="56" fill="hold">
                            <p:stCondLst>
                              <p:cond delay="250"/>
                            </p:stCondLst>
                            <p:childTnLst>
                              <p:par>
                                <p:cTn id="57" presetID="47" presetClass="entr" presetSubtype="0" fill="hold" grpId="0" nodeType="afterEffect">
                                  <p:stCondLst>
                                    <p:cond delay="0"/>
                                  </p:stCondLst>
                                  <p:childTnLst>
                                    <p:set>
                                      <p:cBhvr>
                                        <p:cTn id="58" dur="1" fill="hold">
                                          <p:stCondLst>
                                            <p:cond delay="0"/>
                                          </p:stCondLst>
                                        </p:cTn>
                                        <p:tgtEl>
                                          <p:spTgt spid="141"/>
                                        </p:tgtEl>
                                        <p:attrNameLst>
                                          <p:attrName>style.visibility</p:attrName>
                                        </p:attrNameLst>
                                      </p:cBhvr>
                                      <p:to>
                                        <p:strVal val="visible"/>
                                      </p:to>
                                    </p:set>
                                    <p:animEffect transition="in" filter="fade">
                                      <p:cBhvr>
                                        <p:cTn id="59" dur="500"/>
                                        <p:tgtEl>
                                          <p:spTgt spid="141"/>
                                        </p:tgtEl>
                                      </p:cBhvr>
                                    </p:animEffect>
                                    <p:anim calcmode="lin" valueType="num">
                                      <p:cBhvr>
                                        <p:cTn id="60" dur="500" fill="hold"/>
                                        <p:tgtEl>
                                          <p:spTgt spid="141"/>
                                        </p:tgtEl>
                                        <p:attrNameLst>
                                          <p:attrName>ppt_x</p:attrName>
                                        </p:attrNameLst>
                                      </p:cBhvr>
                                      <p:tavLst>
                                        <p:tav tm="0">
                                          <p:val>
                                            <p:strVal val="#ppt_x"/>
                                          </p:val>
                                        </p:tav>
                                        <p:tav tm="100000">
                                          <p:val>
                                            <p:strVal val="#ppt_x"/>
                                          </p:val>
                                        </p:tav>
                                      </p:tavLst>
                                    </p:anim>
                                    <p:anim calcmode="lin" valueType="num">
                                      <p:cBhvr>
                                        <p:cTn id="61" dur="500" fill="hold"/>
                                        <p:tgtEl>
                                          <p:spTgt spid="141"/>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5" presetClass="entr" presetSubtype="10" fill="hold" grpId="0" nodeType="clickEffect">
                                  <p:stCondLst>
                                    <p:cond delay="0"/>
                                  </p:stCondLst>
                                  <p:childTnLst>
                                    <p:set>
                                      <p:cBhvr>
                                        <p:cTn id="65" dur="1" fill="hold">
                                          <p:stCondLst>
                                            <p:cond delay="0"/>
                                          </p:stCondLst>
                                        </p:cTn>
                                        <p:tgtEl>
                                          <p:spTgt spid="4"/>
                                        </p:tgtEl>
                                        <p:attrNameLst>
                                          <p:attrName>style.visibility</p:attrName>
                                        </p:attrNameLst>
                                      </p:cBhvr>
                                      <p:to>
                                        <p:strVal val="visible"/>
                                      </p:to>
                                    </p:set>
                                    <p:animEffect transition="in" filter="checkerboard(across)">
                                      <p:cBhvr>
                                        <p:cTn id="66" dur="250"/>
                                        <p:tgtEl>
                                          <p:spTgt spid="4"/>
                                        </p:tgtEl>
                                      </p:cBhvr>
                                    </p:animEffect>
                                  </p:childTnLst>
                                </p:cTn>
                              </p:par>
                            </p:childTnLst>
                          </p:cTn>
                        </p:par>
                        <p:par>
                          <p:cTn id="67" fill="hold">
                            <p:stCondLst>
                              <p:cond delay="250"/>
                            </p:stCondLst>
                            <p:childTnLst>
                              <p:par>
                                <p:cTn id="68" presetID="47" presetClass="entr" presetSubtype="0" fill="hold" grpId="0" nodeType="afterEffect">
                                  <p:stCondLst>
                                    <p:cond delay="0"/>
                                  </p:stCondLst>
                                  <p:childTnLst>
                                    <p:set>
                                      <p:cBhvr>
                                        <p:cTn id="69" dur="1" fill="hold">
                                          <p:stCondLst>
                                            <p:cond delay="0"/>
                                          </p:stCondLst>
                                        </p:cTn>
                                        <p:tgtEl>
                                          <p:spTgt spid="142"/>
                                        </p:tgtEl>
                                        <p:attrNameLst>
                                          <p:attrName>style.visibility</p:attrName>
                                        </p:attrNameLst>
                                      </p:cBhvr>
                                      <p:to>
                                        <p:strVal val="visible"/>
                                      </p:to>
                                    </p:set>
                                    <p:animEffect transition="in" filter="fade">
                                      <p:cBhvr>
                                        <p:cTn id="70" dur="500"/>
                                        <p:tgtEl>
                                          <p:spTgt spid="142"/>
                                        </p:tgtEl>
                                      </p:cBhvr>
                                    </p:animEffect>
                                    <p:anim calcmode="lin" valueType="num">
                                      <p:cBhvr>
                                        <p:cTn id="71" dur="500" fill="hold"/>
                                        <p:tgtEl>
                                          <p:spTgt spid="142"/>
                                        </p:tgtEl>
                                        <p:attrNameLst>
                                          <p:attrName>ppt_x</p:attrName>
                                        </p:attrNameLst>
                                      </p:cBhvr>
                                      <p:tavLst>
                                        <p:tav tm="0">
                                          <p:val>
                                            <p:strVal val="#ppt_x"/>
                                          </p:val>
                                        </p:tav>
                                        <p:tav tm="100000">
                                          <p:val>
                                            <p:strVal val="#ppt_x"/>
                                          </p:val>
                                        </p:tav>
                                      </p:tavLst>
                                    </p:anim>
                                    <p:anim calcmode="lin" valueType="num">
                                      <p:cBhvr>
                                        <p:cTn id="72" dur="500" fill="hold"/>
                                        <p:tgtEl>
                                          <p:spTgt spid="142"/>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wipe(left)">
                                      <p:cBhvr>
                                        <p:cTn id="77" dur="250"/>
                                        <p:tgtEl>
                                          <p:spTgt spid="16"/>
                                        </p:tgtEl>
                                      </p:cBhvr>
                                    </p:animEffect>
                                  </p:childTnLst>
                                </p:cTn>
                              </p:par>
                              <p:par>
                                <p:cTn id="78" presetID="22" presetClass="entr" presetSubtype="8" fill="hold" nodeType="withEffect">
                                  <p:stCondLst>
                                    <p:cond delay="0"/>
                                  </p:stCondLst>
                                  <p:childTnLst>
                                    <p:set>
                                      <p:cBhvr>
                                        <p:cTn id="79" dur="1" fill="hold">
                                          <p:stCondLst>
                                            <p:cond delay="0"/>
                                          </p:stCondLst>
                                        </p:cTn>
                                        <p:tgtEl>
                                          <p:spTgt spid="17"/>
                                        </p:tgtEl>
                                        <p:attrNameLst>
                                          <p:attrName>style.visibility</p:attrName>
                                        </p:attrNameLst>
                                      </p:cBhvr>
                                      <p:to>
                                        <p:strVal val="visible"/>
                                      </p:to>
                                    </p:set>
                                    <p:animEffect transition="in" filter="wipe(left)">
                                      <p:cBhvr>
                                        <p:cTn id="80" dur="250"/>
                                        <p:tgtEl>
                                          <p:spTgt spid="17"/>
                                        </p:tgtEl>
                                      </p:cBhvr>
                                    </p:animEffect>
                                  </p:childTnLst>
                                </p:cTn>
                              </p:par>
                              <p:par>
                                <p:cTn id="81" presetID="22" presetClass="entr" presetSubtype="8" fill="hold" nodeType="withEffect">
                                  <p:stCondLst>
                                    <p:cond delay="0"/>
                                  </p:stCondLst>
                                  <p:childTnLst>
                                    <p:set>
                                      <p:cBhvr>
                                        <p:cTn id="82" dur="1" fill="hold">
                                          <p:stCondLst>
                                            <p:cond delay="0"/>
                                          </p:stCondLst>
                                        </p:cTn>
                                        <p:tgtEl>
                                          <p:spTgt spid="18"/>
                                        </p:tgtEl>
                                        <p:attrNameLst>
                                          <p:attrName>style.visibility</p:attrName>
                                        </p:attrNameLst>
                                      </p:cBhvr>
                                      <p:to>
                                        <p:strVal val="visible"/>
                                      </p:to>
                                    </p:set>
                                    <p:animEffect transition="in" filter="wipe(left)">
                                      <p:cBhvr>
                                        <p:cTn id="83" dur="250"/>
                                        <p:tgtEl>
                                          <p:spTgt spid="18"/>
                                        </p:tgtEl>
                                      </p:cBhvr>
                                    </p:animEffect>
                                  </p:childTnLst>
                                </p:cTn>
                              </p:par>
                              <p:par>
                                <p:cTn id="84" presetID="22" presetClass="entr" presetSubtype="8" fill="hold" nodeType="withEffect">
                                  <p:stCondLst>
                                    <p:cond delay="0"/>
                                  </p:stCondLst>
                                  <p:childTnLst>
                                    <p:set>
                                      <p:cBhvr>
                                        <p:cTn id="85" dur="1" fill="hold">
                                          <p:stCondLst>
                                            <p:cond delay="0"/>
                                          </p:stCondLst>
                                        </p:cTn>
                                        <p:tgtEl>
                                          <p:spTgt spid="19"/>
                                        </p:tgtEl>
                                        <p:attrNameLst>
                                          <p:attrName>style.visibility</p:attrName>
                                        </p:attrNameLst>
                                      </p:cBhvr>
                                      <p:to>
                                        <p:strVal val="visible"/>
                                      </p:to>
                                    </p:set>
                                    <p:animEffect transition="in" filter="wipe(left)">
                                      <p:cBhvr>
                                        <p:cTn id="86" dur="250"/>
                                        <p:tgtEl>
                                          <p:spTgt spid="19"/>
                                        </p:tgtEl>
                                      </p:cBhvr>
                                    </p:animEffect>
                                  </p:childTnLst>
                                </p:cTn>
                              </p:par>
                            </p:childTnLst>
                          </p:cTn>
                        </p:par>
                        <p:par>
                          <p:cTn id="87" fill="hold">
                            <p:stCondLst>
                              <p:cond delay="250"/>
                            </p:stCondLst>
                            <p:childTnLst>
                              <p:par>
                                <p:cTn id="88" presetID="53" presetClass="entr" presetSubtype="16" fill="hold" grpId="0" nodeType="afterEffect">
                                  <p:stCondLst>
                                    <p:cond delay="0"/>
                                  </p:stCondLst>
                                  <p:childTnLst>
                                    <p:set>
                                      <p:cBhvr>
                                        <p:cTn id="89" dur="1" fill="hold">
                                          <p:stCondLst>
                                            <p:cond delay="0"/>
                                          </p:stCondLst>
                                        </p:cTn>
                                        <p:tgtEl>
                                          <p:spTgt spid="11"/>
                                        </p:tgtEl>
                                        <p:attrNameLst>
                                          <p:attrName>style.visibility</p:attrName>
                                        </p:attrNameLst>
                                      </p:cBhvr>
                                      <p:to>
                                        <p:strVal val="visible"/>
                                      </p:to>
                                    </p:set>
                                    <p:anim calcmode="lin" valueType="num">
                                      <p:cBhvr>
                                        <p:cTn id="90" dur="250" fill="hold"/>
                                        <p:tgtEl>
                                          <p:spTgt spid="11"/>
                                        </p:tgtEl>
                                        <p:attrNameLst>
                                          <p:attrName>ppt_w</p:attrName>
                                        </p:attrNameLst>
                                      </p:cBhvr>
                                      <p:tavLst>
                                        <p:tav tm="0">
                                          <p:val>
                                            <p:fltVal val="0"/>
                                          </p:val>
                                        </p:tav>
                                        <p:tav tm="100000">
                                          <p:val>
                                            <p:strVal val="#ppt_w"/>
                                          </p:val>
                                        </p:tav>
                                      </p:tavLst>
                                    </p:anim>
                                    <p:anim calcmode="lin" valueType="num">
                                      <p:cBhvr>
                                        <p:cTn id="91" dur="250" fill="hold"/>
                                        <p:tgtEl>
                                          <p:spTgt spid="11"/>
                                        </p:tgtEl>
                                        <p:attrNameLst>
                                          <p:attrName>ppt_h</p:attrName>
                                        </p:attrNameLst>
                                      </p:cBhvr>
                                      <p:tavLst>
                                        <p:tav tm="0">
                                          <p:val>
                                            <p:fltVal val="0"/>
                                          </p:val>
                                        </p:tav>
                                        <p:tav tm="100000">
                                          <p:val>
                                            <p:strVal val="#ppt_h"/>
                                          </p:val>
                                        </p:tav>
                                      </p:tavLst>
                                    </p:anim>
                                    <p:animEffect transition="in" filter="fade">
                                      <p:cBhvr>
                                        <p:cTn id="92" dur="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11" grpId="0"/>
      <p:bldP spid="36" grpId="0"/>
      <p:bldP spid="139" grpId="0" animBg="1"/>
      <p:bldP spid="140" grpId="0" animBg="1"/>
      <p:bldP spid="141" grpId="0" animBg="1"/>
      <p:bldP spid="14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773400" cy="461665"/>
          </a:xfrm>
          <a:prstGeom prst="rect">
            <a:avLst/>
          </a:prstGeom>
          <a:noFill/>
        </p:spPr>
        <p:txBody>
          <a:bodyPr wrap="square">
            <a:spAutoFit/>
          </a:bodyPr>
          <a:lstStyle/>
          <a:p>
            <a:pPr marL="0" marR="0" lvl="0" indent="0" algn="l" rtl="0">
              <a:spcBef>
                <a:spcPts val="0"/>
              </a:spcBef>
              <a:spcAft>
                <a:spcPts val="0"/>
              </a:spcAft>
              <a:buNone/>
              <a:defRPr sz="2400" b="1">
                <a:latin typeface="Helvetica Neue" panose="020B0604020202020204" charset="0"/>
                <a:ea typeface="Microsoft Sans Serif" panose="020B0604020202020204" pitchFamily="34" charset="0"/>
                <a:cs typeface="Microsoft Sans Serif" panose="020B0604020202020204" pitchFamily="34" charset="0"/>
                <a:sym typeface="Calibri"/>
              </a:defRPr>
            </a:pPr>
            <a:r>
              <a:t>Criterios para una buena comunicación/técnicas en general</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a:sp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t>Fuente n.º: 15</a:t>
            </a:r>
          </a:p>
        </p:txBody>
      </p:sp>
      <p:grpSp>
        <p:nvGrpSpPr>
          <p:cNvPr id="3" name="Gruppieren 2">
            <a:extLst>
              <a:ext uri="{FF2B5EF4-FFF2-40B4-BE49-F238E27FC236}">
                <a16:creationId xmlns:a16="http://schemas.microsoft.com/office/drawing/2014/main" id="{B3C6A998-2FD8-3C80-1264-E327F2B96D32}"/>
              </a:ext>
            </a:extLst>
          </p:cNvPr>
          <p:cNvGrpSpPr/>
          <p:nvPr/>
        </p:nvGrpSpPr>
        <p:grpSpPr>
          <a:xfrm>
            <a:off x="1296000" y="4032000"/>
            <a:ext cx="5112000" cy="4140000"/>
            <a:chOff x="1296000" y="4572000"/>
            <a:chExt cx="5112000" cy="4140000"/>
          </a:xfrm>
        </p:grpSpPr>
        <p:sp>
          <p:nvSpPr>
            <p:cNvPr id="37" name="Textfeld 36">
              <a:extLst>
                <a:ext uri="{FF2B5EF4-FFF2-40B4-BE49-F238E27FC236}">
                  <a16:creationId xmlns:a16="http://schemas.microsoft.com/office/drawing/2014/main" id="{53250DE4-26EF-19FE-19B9-9BABE683ABF5}"/>
                </a:ext>
              </a:extLst>
            </p:cNvPr>
            <p:cNvSpPr txBox="1"/>
            <p:nvPr/>
          </p:nvSpPr>
          <p:spPr>
            <a:xfrm>
              <a:off x="1332000" y="5832000"/>
              <a:ext cx="5040000" cy="2880000"/>
            </a:xfrm>
            <a:prstGeom prst="rect">
              <a:avLst/>
            </a:prstGeom>
            <a:solidFill>
              <a:schemeClr val="bg1"/>
            </a:solidFill>
            <a:ln>
              <a:solidFill>
                <a:srgbClr val="4D94B7"/>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0000" tIns="468000" rIns="90000" bIns="46800" numCol="1" spcCol="1270" anchor="t" anchorCtr="0">
              <a:noAutofit/>
            </a:bodyPr>
            <a:lstStyle/>
            <a:p>
              <a:pPr marL="0" lvl="1" indent="0" algn="l" defTabSz="977900">
                <a:lnSpc>
                  <a:spcPct val="90000"/>
                </a:lnSpc>
                <a:spcBef>
                  <a:spcPct val="0"/>
                </a:spcBef>
                <a:spcAft>
                  <a:spcPct val="15000"/>
                </a:spcAft>
                <a:buFontTx/>
                <a:buNone/>
                <a:defRPr sz="2200" kern="1200">
                  <a:latin typeface="Helvetica Neue" panose="020B0604020202020204" charset="0"/>
                </a:defRPr>
              </a:pPr>
              <a:r>
                <a:rPr dirty="0" err="1"/>
                <a:t>Conciencia</a:t>
              </a:r>
              <a:r>
                <a:rPr dirty="0"/>
                <a:t> de la </a:t>
              </a:r>
              <a:r>
                <a:rPr dirty="0" err="1"/>
                <a:t>necesidad</a:t>
              </a:r>
              <a:r>
                <a:rPr dirty="0"/>
                <a:t> de una </a:t>
              </a:r>
              <a:r>
                <a:rPr dirty="0" err="1"/>
                <a:t>variedad</a:t>
              </a:r>
              <a:r>
                <a:rPr dirty="0"/>
                <a:t> de </a:t>
              </a:r>
            </a:p>
            <a:p>
              <a:pPr marL="84138" lvl="1" indent="182563" algn="l" defTabSz="977900">
                <a:lnSpc>
                  <a:spcPct val="90000"/>
                </a:lnSpc>
                <a:spcBef>
                  <a:spcPct val="0"/>
                </a:spcBef>
                <a:spcAft>
                  <a:spcPct val="15000"/>
                </a:spcAft>
                <a:buChar char="•"/>
                <a:tabLst>
                  <a:tab pos="450850" algn="l"/>
                </a:tabLst>
                <a:defRPr sz="2200" kern="1200">
                  <a:latin typeface="Helvetica Neue" panose="020B0604020202020204" charset="0"/>
                </a:defRPr>
              </a:pPr>
              <a:r>
                <a:rPr dirty="0"/>
                <a:t> </a:t>
              </a:r>
              <a:r>
                <a:rPr dirty="0" err="1"/>
                <a:t>comunicación</a:t>
              </a:r>
              <a:r>
                <a:rPr dirty="0"/>
                <a:t>, </a:t>
              </a:r>
              <a:r>
                <a:rPr dirty="0" err="1"/>
                <a:t>estrategias</a:t>
              </a:r>
              <a:endParaRPr dirty="0"/>
            </a:p>
            <a:p>
              <a:pPr marL="84138" lvl="1" indent="182563" algn="l" defTabSz="977900">
                <a:lnSpc>
                  <a:spcPct val="90000"/>
                </a:lnSpc>
                <a:spcBef>
                  <a:spcPct val="0"/>
                </a:spcBef>
                <a:spcAft>
                  <a:spcPct val="15000"/>
                </a:spcAft>
                <a:buChar char="•"/>
                <a:defRPr sz="2200" kern="1200">
                  <a:latin typeface="Helvetica Neue" panose="020B0604020202020204" charset="0"/>
                </a:defRPr>
              </a:pPr>
              <a:r>
                <a:rPr dirty="0"/>
                <a:t> </a:t>
              </a:r>
              <a:r>
                <a:rPr dirty="0" err="1"/>
                <a:t>registros</a:t>
              </a:r>
              <a:r>
                <a:rPr dirty="0"/>
                <a:t> </a:t>
              </a:r>
              <a:r>
                <a:rPr dirty="0" err="1"/>
                <a:t>lingüísticos</a:t>
              </a:r>
              <a:r>
                <a:rPr dirty="0"/>
                <a:t>,</a:t>
              </a:r>
            </a:p>
            <a:p>
              <a:pPr marL="84138" lvl="1" indent="182563" algn="l" defTabSz="977900">
                <a:lnSpc>
                  <a:spcPct val="90000"/>
                </a:lnSpc>
                <a:spcBef>
                  <a:spcPct val="0"/>
                </a:spcBef>
                <a:spcAft>
                  <a:spcPct val="15000"/>
                </a:spcAft>
                <a:buChar char="•"/>
                <a:defRPr sz="2200" kern="1200">
                  <a:latin typeface="Helvetica Neue" panose="020B0604020202020204" charset="0"/>
                </a:defRPr>
              </a:pPr>
              <a:r>
                <a:rPr dirty="0"/>
                <a:t> </a:t>
              </a:r>
              <a:r>
                <a:rPr dirty="0" err="1"/>
                <a:t>herramientas</a:t>
              </a:r>
              <a:endParaRPr dirty="0"/>
            </a:p>
            <a:p>
              <a:pPr marL="0" lvl="1" indent="0" algn="l" defTabSz="977900">
                <a:lnSpc>
                  <a:spcPct val="90000"/>
                </a:lnSpc>
                <a:spcBef>
                  <a:spcPct val="0"/>
                </a:spcBef>
                <a:spcAft>
                  <a:spcPct val="15000"/>
                </a:spcAft>
                <a:buFontTx/>
                <a:buNone/>
                <a:defRPr sz="2200" kern="1200">
                  <a:solidFill>
                    <a:prstClr val="black">
                      <a:hueOff val="0"/>
                      <a:satOff val="0"/>
                      <a:lumOff val="0"/>
                      <a:alphaOff val="0"/>
                    </a:prstClr>
                  </a:solidFill>
                  <a:latin typeface="Helvetica Neue" panose="020B0604020202020204" charset="0"/>
                  <a:ea typeface="+mn-ea"/>
                  <a:cs typeface="+mn-cs"/>
                </a:defRPr>
              </a:pPr>
              <a:r>
                <a:rPr dirty="0"/>
                <a:t>que se adopt</a:t>
              </a:r>
              <a:r>
                <a:rPr lang="es-ES" dirty="0"/>
                <a:t>e</a:t>
              </a:r>
              <a:r>
                <a:rPr dirty="0"/>
                <a:t>n </a:t>
              </a:r>
              <a:r>
                <a:rPr dirty="0" err="1"/>
                <a:t>en</a:t>
              </a:r>
              <a:r>
                <a:rPr dirty="0"/>
                <a:t> </a:t>
              </a:r>
              <a:r>
                <a:rPr dirty="0" err="1"/>
                <a:t>función</a:t>
              </a:r>
              <a:r>
                <a:rPr dirty="0"/>
                <a:t> del </a:t>
              </a:r>
              <a:r>
                <a:rPr dirty="0" err="1"/>
                <a:t>contexto</a:t>
              </a:r>
              <a:r>
                <a:rPr dirty="0"/>
                <a:t> y </a:t>
              </a:r>
              <a:r>
                <a:rPr dirty="0" err="1"/>
                <a:t>el</a:t>
              </a:r>
              <a:r>
                <a:rPr dirty="0"/>
                <a:t> </a:t>
              </a:r>
              <a:r>
                <a:rPr dirty="0" err="1"/>
                <a:t>contenido</a:t>
              </a:r>
              <a:r>
                <a:rPr dirty="0"/>
                <a:t>.</a:t>
              </a:r>
            </a:p>
          </p:txBody>
        </p:sp>
        <p:sp>
          <p:nvSpPr>
            <p:cNvPr id="28" name="Textfeld 27">
              <a:extLst>
                <a:ext uri="{FF2B5EF4-FFF2-40B4-BE49-F238E27FC236}">
                  <a16:creationId xmlns:a16="http://schemas.microsoft.com/office/drawing/2014/main" id="{37A94D13-F4E8-0150-FE64-FC75EFE7D3ED}"/>
                </a:ext>
              </a:extLst>
            </p:cNvPr>
            <p:cNvSpPr txBox="1"/>
            <p:nvPr/>
          </p:nvSpPr>
          <p:spPr>
            <a:xfrm>
              <a:off x="1296000" y="4572000"/>
              <a:ext cx="5112000" cy="14688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t" anchorCtr="0">
              <a:noAutofit/>
            </a:bodyPr>
            <a:lstStyle/>
            <a:p>
              <a:pPr marL="0" lvl="0" indent="0" algn="ctr" defTabSz="1111250">
                <a:lnSpc>
                  <a:spcPct val="90000"/>
                </a:lnSpc>
                <a:spcBef>
                  <a:spcPct val="0"/>
                </a:spcBef>
                <a:spcAft>
                  <a:spcPct val="35000"/>
                </a:spcAft>
                <a:buNone/>
                <a:defRPr sz="2500" b="1" kern="1200">
                  <a:solidFill>
                    <a:schemeClr val="bg1"/>
                  </a:solidFill>
                  <a:latin typeface="Helvetica Neue" panose="020B0604020202020204" charset="0"/>
                </a:defRPr>
              </a:pPr>
              <a:r>
                <a:t>Conciencia</a:t>
              </a:r>
            </a:p>
          </p:txBody>
        </p:sp>
        <p:pic>
          <p:nvPicPr>
            <p:cNvPr id="14" name="Grafik 13" descr="Ausrufezeichen mit einfarbiger Füllung">
              <a:extLst>
                <a:ext uri="{FF2B5EF4-FFF2-40B4-BE49-F238E27FC236}">
                  <a16:creationId xmlns:a16="http://schemas.microsoft.com/office/drawing/2014/main" id="{8DFD65CB-FAD1-47C2-19D3-F6B8DD58D9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56000" y="5112000"/>
              <a:ext cx="720000" cy="720000"/>
            </a:xfrm>
            <a:prstGeom prst="rect">
              <a:avLst/>
            </a:prstGeom>
          </p:spPr>
        </p:pic>
      </p:grpSp>
      <p:grpSp>
        <p:nvGrpSpPr>
          <p:cNvPr id="6" name="Gruppieren 5">
            <a:extLst>
              <a:ext uri="{FF2B5EF4-FFF2-40B4-BE49-F238E27FC236}">
                <a16:creationId xmlns:a16="http://schemas.microsoft.com/office/drawing/2014/main" id="{AD3188BB-7C32-569C-C9C6-C82A564D4270}"/>
              </a:ext>
            </a:extLst>
          </p:cNvPr>
          <p:cNvGrpSpPr/>
          <p:nvPr/>
        </p:nvGrpSpPr>
        <p:grpSpPr>
          <a:xfrm>
            <a:off x="6588000" y="4032000"/>
            <a:ext cx="5112000" cy="4140000"/>
            <a:chOff x="6588000" y="4572000"/>
            <a:chExt cx="5112000" cy="4140000"/>
          </a:xfrm>
        </p:grpSpPr>
        <p:sp>
          <p:nvSpPr>
            <p:cNvPr id="40" name="Textfeld 39">
              <a:extLst>
                <a:ext uri="{FF2B5EF4-FFF2-40B4-BE49-F238E27FC236}">
                  <a16:creationId xmlns:a16="http://schemas.microsoft.com/office/drawing/2014/main" id="{01E089FF-B318-83C1-019B-ED307CB2F093}"/>
                </a:ext>
              </a:extLst>
            </p:cNvPr>
            <p:cNvSpPr txBox="1"/>
            <p:nvPr/>
          </p:nvSpPr>
          <p:spPr>
            <a:xfrm>
              <a:off x="6624000" y="5832000"/>
              <a:ext cx="5040000" cy="2880000"/>
            </a:xfrm>
            <a:prstGeom prst="rect">
              <a:avLst/>
            </a:prstGeom>
            <a:solidFill>
              <a:schemeClr val="bg1"/>
            </a:solidFill>
            <a:ln>
              <a:solidFill>
                <a:srgbClr val="4D94B7"/>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0000" tIns="468000" rIns="90000" bIns="46800" numCol="1" spcCol="1270" anchor="t" anchorCtr="0">
              <a:noAutofit/>
            </a:bodyPr>
            <a:lstStyle/>
            <a:p>
              <a:pPr marL="0" lvl="1" indent="0" algn="l" defTabSz="977900">
                <a:lnSpc>
                  <a:spcPct val="90000"/>
                </a:lnSpc>
                <a:spcBef>
                  <a:spcPct val="0"/>
                </a:spcBef>
                <a:spcAft>
                  <a:spcPct val="15000"/>
                </a:spcAft>
                <a:buFontTx/>
                <a:buNone/>
                <a:defRPr sz="2200" kern="1200">
                  <a:latin typeface="Helvetica Neue" panose="020B0604020202020204" charset="0"/>
                </a:defRPr>
              </a:pPr>
              <a:r>
                <a:rPr dirty="0" err="1">
                  <a:solidFill>
                    <a:prstClr val="black">
                      <a:hueOff val="0"/>
                      <a:satOff val="0"/>
                      <a:lumOff val="0"/>
                      <a:alphaOff val="0"/>
                    </a:prstClr>
                  </a:solidFill>
                  <a:ea typeface="+mn-ea"/>
                  <a:cs typeface="+mn-cs"/>
                </a:rPr>
                <a:t>Comprensión</a:t>
              </a:r>
              <a:r>
                <a:rPr dirty="0">
                  <a:solidFill>
                    <a:prstClr val="black">
                      <a:hueOff val="0"/>
                      <a:satOff val="0"/>
                      <a:lumOff val="0"/>
                      <a:alphaOff val="0"/>
                    </a:prstClr>
                  </a:solidFill>
                  <a:ea typeface="+mn-ea"/>
                  <a:cs typeface="+mn-cs"/>
                </a:rPr>
                <a:t> y </a:t>
              </a:r>
              <a:r>
                <a:rPr dirty="0" err="1">
                  <a:solidFill>
                    <a:prstClr val="black">
                      <a:hueOff val="0"/>
                      <a:satOff val="0"/>
                      <a:lumOff val="0"/>
                      <a:alphaOff val="0"/>
                    </a:prstClr>
                  </a:solidFill>
                  <a:ea typeface="+mn-ea"/>
                  <a:cs typeface="+mn-cs"/>
                </a:rPr>
                <a:t>gestión</a:t>
              </a:r>
              <a:r>
                <a:rPr dirty="0">
                  <a:solidFill>
                    <a:prstClr val="black">
                      <a:hueOff val="0"/>
                      <a:satOff val="0"/>
                      <a:lumOff val="0"/>
                      <a:alphaOff val="0"/>
                    </a:prstClr>
                  </a:solidFill>
                  <a:ea typeface="+mn-ea"/>
                  <a:cs typeface="+mn-cs"/>
                </a:rPr>
                <a:t> de </a:t>
              </a:r>
              <a:r>
                <a:rPr dirty="0" err="1">
                  <a:solidFill>
                    <a:prstClr val="black">
                      <a:hueOff val="0"/>
                      <a:satOff val="0"/>
                      <a:lumOff val="0"/>
                      <a:alphaOff val="0"/>
                    </a:prstClr>
                  </a:solidFill>
                  <a:ea typeface="+mn-ea"/>
                  <a:cs typeface="+mn-cs"/>
                </a:rPr>
                <a:t>interacciones</a:t>
              </a:r>
              <a:r>
                <a:rPr dirty="0">
                  <a:solidFill>
                    <a:prstClr val="black">
                      <a:hueOff val="0"/>
                      <a:satOff val="0"/>
                      <a:lumOff val="0"/>
                      <a:alphaOff val="0"/>
                    </a:prstClr>
                  </a:solidFill>
                  <a:ea typeface="+mn-ea"/>
                  <a:cs typeface="+mn-cs"/>
                </a:rPr>
                <a:t> y </a:t>
              </a:r>
              <a:r>
                <a:rPr dirty="0" err="1">
                  <a:solidFill>
                    <a:prstClr val="black">
                      <a:hueOff val="0"/>
                      <a:satOff val="0"/>
                      <a:lumOff val="0"/>
                      <a:alphaOff val="0"/>
                    </a:prstClr>
                  </a:solidFill>
                  <a:ea typeface="+mn-ea"/>
                  <a:cs typeface="+mn-cs"/>
                </a:rPr>
                <a:t>conversaciones</a:t>
              </a:r>
              <a:r>
                <a:rPr dirty="0">
                  <a:solidFill>
                    <a:prstClr val="black">
                      <a:hueOff val="0"/>
                      <a:satOff val="0"/>
                      <a:lumOff val="0"/>
                      <a:alphaOff val="0"/>
                    </a:prstClr>
                  </a:solidFill>
                  <a:ea typeface="+mn-ea"/>
                  <a:cs typeface="+mn-cs"/>
                </a:rPr>
                <a:t> </a:t>
              </a:r>
              <a:r>
                <a:rPr dirty="0" err="1"/>
                <a:t>en</a:t>
              </a:r>
              <a:endParaRPr dirty="0"/>
            </a:p>
            <a:p>
              <a:pPr marL="84138" lvl="1" indent="182563" algn="l" defTabSz="977900">
                <a:lnSpc>
                  <a:spcPct val="90000"/>
                </a:lnSpc>
                <a:spcBef>
                  <a:spcPct val="0"/>
                </a:spcBef>
                <a:spcAft>
                  <a:spcPct val="15000"/>
                </a:spcAft>
                <a:buChar char="•"/>
                <a:tabLst>
                  <a:tab pos="450850" algn="l"/>
                </a:tabLst>
                <a:defRPr sz="2200" kern="1200">
                  <a:latin typeface="Helvetica Neue" panose="020B0604020202020204" charset="0"/>
                </a:defRPr>
              </a:pPr>
              <a:r>
                <a:rPr dirty="0"/>
                <a:t> </a:t>
              </a:r>
              <a:r>
                <a:rPr dirty="0" err="1"/>
                <a:t>diferentes</a:t>
              </a:r>
              <a:r>
                <a:rPr dirty="0"/>
                <a:t> </a:t>
              </a:r>
              <a:r>
                <a:rPr dirty="0" err="1"/>
                <a:t>contextos</a:t>
              </a:r>
              <a:r>
                <a:rPr dirty="0"/>
                <a:t> </a:t>
              </a:r>
              <a:r>
                <a:rPr dirty="0" err="1"/>
                <a:t>socioculturales</a:t>
              </a:r>
              <a:r>
                <a:rPr dirty="0"/>
                <a:t> </a:t>
              </a:r>
            </a:p>
            <a:p>
              <a:pPr marL="84138" lvl="1" indent="182563" algn="l" defTabSz="977900">
                <a:lnSpc>
                  <a:spcPct val="90000"/>
                </a:lnSpc>
                <a:spcBef>
                  <a:spcPct val="0"/>
                </a:spcBef>
                <a:spcAft>
                  <a:spcPct val="15000"/>
                </a:spcAft>
                <a:buChar char="•"/>
                <a:tabLst>
                  <a:tab pos="450850" algn="l"/>
                </a:tabLst>
                <a:defRPr sz="2200" kern="1200">
                  <a:latin typeface="Helvetica Neue" panose="020B0604020202020204" charset="0"/>
                </a:defRPr>
              </a:pPr>
              <a:r>
                <a:rPr dirty="0"/>
                <a:t> </a:t>
              </a:r>
              <a:r>
                <a:rPr dirty="0" err="1"/>
                <a:t>situaciones</a:t>
              </a:r>
              <a:r>
                <a:rPr dirty="0"/>
                <a:t> </a:t>
              </a:r>
              <a:r>
                <a:rPr dirty="0" err="1"/>
                <a:t>específicas</a:t>
              </a:r>
              <a:r>
                <a:rPr dirty="0"/>
                <a:t> de </a:t>
              </a:r>
              <a:r>
                <a:rPr dirty="0" err="1"/>
                <a:t>dominio</a:t>
              </a:r>
              <a:r>
                <a:rPr dirty="0"/>
                <a:t>.</a:t>
              </a:r>
            </a:p>
          </p:txBody>
        </p:sp>
        <p:sp>
          <p:nvSpPr>
            <p:cNvPr id="31" name="Textfeld 30">
              <a:extLst>
                <a:ext uri="{FF2B5EF4-FFF2-40B4-BE49-F238E27FC236}">
                  <a16:creationId xmlns:a16="http://schemas.microsoft.com/office/drawing/2014/main" id="{73D79AB6-67FE-D96A-8F99-F411EC598528}"/>
                </a:ext>
              </a:extLst>
            </p:cNvPr>
            <p:cNvSpPr txBox="1"/>
            <p:nvPr/>
          </p:nvSpPr>
          <p:spPr>
            <a:xfrm>
              <a:off x="6588000" y="4572000"/>
              <a:ext cx="5112000" cy="14688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t" anchorCtr="0">
              <a:noAutofit/>
            </a:bodyPr>
            <a:lstStyle/>
            <a:p>
              <a:pPr marL="0" lvl="0" indent="0" algn="ctr" defTabSz="1111250">
                <a:lnSpc>
                  <a:spcPct val="90000"/>
                </a:lnSpc>
                <a:spcBef>
                  <a:spcPct val="0"/>
                </a:spcBef>
                <a:spcAft>
                  <a:spcPct val="35000"/>
                </a:spcAft>
                <a:buNone/>
                <a:defRPr sz="2500" b="1" kern="1200">
                  <a:solidFill>
                    <a:schemeClr val="bg1"/>
                  </a:solidFill>
                  <a:latin typeface="Helvetica Neue" panose="020B0604020202020204" charset="0"/>
                </a:defRPr>
              </a:pPr>
              <a:r>
                <a:t>Interacción</a:t>
              </a:r>
            </a:p>
          </p:txBody>
        </p:sp>
        <p:pic>
          <p:nvPicPr>
            <p:cNvPr id="12" name="Grafik 11" descr="Fahrrad mit Personen Silhouette">
              <a:extLst>
                <a:ext uri="{FF2B5EF4-FFF2-40B4-BE49-F238E27FC236}">
                  <a16:creationId xmlns:a16="http://schemas.microsoft.com/office/drawing/2014/main" id="{E66EAD21-76BD-32D3-9885-AE9AAFC8C06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735400" y="5112000"/>
              <a:ext cx="864000" cy="864000"/>
            </a:xfrm>
            <a:prstGeom prst="rect">
              <a:avLst/>
            </a:prstGeom>
          </p:spPr>
        </p:pic>
      </p:grpSp>
      <p:grpSp>
        <p:nvGrpSpPr>
          <p:cNvPr id="7" name="Gruppieren 6">
            <a:extLst>
              <a:ext uri="{FF2B5EF4-FFF2-40B4-BE49-F238E27FC236}">
                <a16:creationId xmlns:a16="http://schemas.microsoft.com/office/drawing/2014/main" id="{5521566A-2D0E-A346-DFAF-21AF449F7C55}"/>
              </a:ext>
            </a:extLst>
          </p:cNvPr>
          <p:cNvGrpSpPr/>
          <p:nvPr/>
        </p:nvGrpSpPr>
        <p:grpSpPr>
          <a:xfrm>
            <a:off x="11880000" y="4032000"/>
            <a:ext cx="5112000" cy="4140000"/>
            <a:chOff x="11880000" y="4572000"/>
            <a:chExt cx="5112000" cy="4140000"/>
          </a:xfrm>
        </p:grpSpPr>
        <p:sp>
          <p:nvSpPr>
            <p:cNvPr id="44" name="Textfeld 43">
              <a:extLst>
                <a:ext uri="{FF2B5EF4-FFF2-40B4-BE49-F238E27FC236}">
                  <a16:creationId xmlns:a16="http://schemas.microsoft.com/office/drawing/2014/main" id="{1F54100C-576D-91DB-9B96-3734E48F19B6}"/>
                </a:ext>
              </a:extLst>
            </p:cNvPr>
            <p:cNvSpPr txBox="1"/>
            <p:nvPr/>
          </p:nvSpPr>
          <p:spPr>
            <a:xfrm>
              <a:off x="11916000" y="5832000"/>
              <a:ext cx="5040000" cy="2880000"/>
            </a:xfrm>
            <a:prstGeom prst="rect">
              <a:avLst/>
            </a:prstGeom>
            <a:solidFill>
              <a:schemeClr val="bg1"/>
            </a:solidFill>
            <a:ln>
              <a:solidFill>
                <a:srgbClr val="4D94B7"/>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0000" tIns="468000" rIns="90000" bIns="46800" numCol="1" spcCol="1270" anchor="t" anchorCtr="0">
              <a:noAutofit/>
            </a:bodyPr>
            <a:lstStyle/>
            <a:p>
              <a:pPr marL="0" lvl="1" indent="0" algn="l" defTabSz="977900">
                <a:lnSpc>
                  <a:spcPct val="90000"/>
                </a:lnSpc>
                <a:spcBef>
                  <a:spcPct val="0"/>
                </a:spcBef>
                <a:spcAft>
                  <a:spcPct val="15000"/>
                </a:spcAft>
                <a:buFontTx/>
                <a:buNone/>
                <a:defRPr sz="2200" kern="1200">
                  <a:latin typeface="Helvetica Neue" panose="020B0604020202020204" charset="0"/>
                </a:defRPr>
              </a:pPr>
              <a:r>
                <a:rPr dirty="0" err="1"/>
                <a:t>Participar</a:t>
              </a:r>
              <a:r>
                <a:rPr dirty="0"/>
                <a:t> </a:t>
              </a:r>
              <a:r>
                <a:rPr dirty="0" err="1"/>
                <a:t>en</a:t>
              </a:r>
              <a:r>
                <a:rPr dirty="0"/>
                <a:t> </a:t>
              </a:r>
              <a:r>
                <a:rPr dirty="0" err="1"/>
                <a:t>conversaciones</a:t>
              </a:r>
              <a:r>
                <a:rPr dirty="0"/>
                <a:t> con</a:t>
              </a:r>
            </a:p>
            <a:p>
              <a:pPr marL="84138" lvl="1" indent="182563" algn="l" defTabSz="977900">
                <a:lnSpc>
                  <a:spcPct val="90000"/>
                </a:lnSpc>
                <a:spcBef>
                  <a:spcPct val="0"/>
                </a:spcBef>
                <a:spcAft>
                  <a:spcPct val="15000"/>
                </a:spcAft>
                <a:buChar char="•"/>
                <a:defRPr sz="2200" kern="1200">
                  <a:latin typeface="Helvetica Neue" panose="020B0604020202020204" charset="0"/>
                </a:defRPr>
              </a:pPr>
              <a:r>
                <a:rPr dirty="0"/>
                <a:t> </a:t>
              </a:r>
              <a:r>
                <a:rPr dirty="0" err="1"/>
                <a:t>confianza</a:t>
              </a:r>
              <a:r>
                <a:rPr dirty="0"/>
                <a:t>,</a:t>
              </a:r>
            </a:p>
            <a:p>
              <a:pPr marL="84138" lvl="1" indent="182563" algn="l" defTabSz="977900">
                <a:lnSpc>
                  <a:spcPct val="90000"/>
                </a:lnSpc>
                <a:spcBef>
                  <a:spcPct val="0"/>
                </a:spcBef>
                <a:spcAft>
                  <a:spcPct val="15000"/>
                </a:spcAft>
                <a:buChar char="•"/>
                <a:defRPr sz="2200" kern="1200">
                  <a:latin typeface="Helvetica Neue" panose="020B0604020202020204" charset="0"/>
                </a:defRPr>
              </a:pPr>
              <a:r>
                <a:rPr dirty="0"/>
                <a:t> </a:t>
              </a:r>
              <a:r>
                <a:rPr dirty="0" err="1"/>
                <a:t>asertividad</a:t>
              </a:r>
              <a:r>
                <a:rPr dirty="0"/>
                <a:t>,</a:t>
              </a:r>
            </a:p>
            <a:p>
              <a:pPr marL="84138" lvl="1" indent="182563" algn="l" defTabSz="977900">
                <a:lnSpc>
                  <a:spcPct val="90000"/>
                </a:lnSpc>
                <a:spcBef>
                  <a:spcPct val="0"/>
                </a:spcBef>
                <a:spcAft>
                  <a:spcPct val="15000"/>
                </a:spcAft>
                <a:buChar char="•"/>
                <a:defRPr sz="2200" kern="1200">
                  <a:latin typeface="Helvetica Neue" panose="020B0604020202020204" charset="0"/>
                </a:defRPr>
              </a:pPr>
              <a:r>
                <a:rPr dirty="0"/>
                <a:t> </a:t>
              </a:r>
              <a:r>
                <a:rPr dirty="0" err="1"/>
                <a:t>claridad</a:t>
              </a:r>
              <a:r>
                <a:rPr dirty="0"/>
                <a:t> y</a:t>
              </a:r>
            </a:p>
            <a:p>
              <a:pPr marL="84138" lvl="1" indent="182563" algn="l" defTabSz="977900">
                <a:lnSpc>
                  <a:spcPct val="90000"/>
                </a:lnSpc>
                <a:spcBef>
                  <a:spcPct val="0"/>
                </a:spcBef>
                <a:spcAft>
                  <a:spcPct val="15000"/>
                </a:spcAft>
                <a:buChar char="•"/>
                <a:defRPr sz="2200" kern="1200">
                  <a:latin typeface="Helvetica Neue" panose="020B0604020202020204" charset="0"/>
                </a:defRPr>
              </a:pPr>
              <a:r>
                <a:rPr dirty="0"/>
                <a:t> </a:t>
              </a:r>
              <a:r>
                <a:rPr dirty="0" err="1"/>
                <a:t>reciprocidad</a:t>
              </a:r>
              <a:r>
                <a:rPr dirty="0"/>
                <a:t>,</a:t>
              </a:r>
            </a:p>
            <a:p>
              <a:pPr marL="0" lvl="1" indent="0" algn="l" defTabSz="977900">
                <a:lnSpc>
                  <a:spcPct val="90000"/>
                </a:lnSpc>
                <a:spcBef>
                  <a:spcPct val="0"/>
                </a:spcBef>
                <a:spcAft>
                  <a:spcPct val="15000"/>
                </a:spcAft>
                <a:buFontTx/>
                <a:buNone/>
                <a:defRPr sz="2200" kern="1200">
                  <a:latin typeface="Helvetica Neue" panose="020B0604020202020204" charset="0"/>
                </a:defRPr>
              </a:pPr>
              <a:r>
                <a:rPr dirty="0"/>
                <a:t>tanto </a:t>
              </a:r>
              <a:r>
                <a:rPr dirty="0" err="1"/>
                <a:t>en</a:t>
              </a:r>
              <a:r>
                <a:rPr dirty="0"/>
                <a:t> </a:t>
              </a:r>
              <a:r>
                <a:rPr dirty="0" err="1"/>
                <a:t>contextos</a:t>
              </a:r>
              <a:r>
                <a:rPr dirty="0"/>
                <a:t> </a:t>
              </a:r>
              <a:r>
                <a:rPr dirty="0" err="1"/>
                <a:t>personales</a:t>
              </a:r>
              <a:r>
                <a:rPr dirty="0"/>
                <a:t> </a:t>
              </a:r>
              <a:r>
                <a:rPr dirty="0" err="1"/>
                <a:t>como</a:t>
              </a:r>
              <a:r>
                <a:rPr dirty="0"/>
                <a:t> </a:t>
              </a:r>
              <a:r>
                <a:rPr dirty="0" err="1"/>
                <a:t>sociales</a:t>
              </a:r>
              <a:r>
                <a:rPr dirty="0"/>
                <a:t>.</a:t>
              </a:r>
            </a:p>
          </p:txBody>
        </p:sp>
        <p:sp>
          <p:nvSpPr>
            <p:cNvPr id="34" name="Textfeld 33">
              <a:extLst>
                <a:ext uri="{FF2B5EF4-FFF2-40B4-BE49-F238E27FC236}">
                  <a16:creationId xmlns:a16="http://schemas.microsoft.com/office/drawing/2014/main" id="{D076EEC6-4848-A090-2D28-10CCBC423F1B}"/>
                </a:ext>
              </a:extLst>
            </p:cNvPr>
            <p:cNvSpPr txBox="1"/>
            <p:nvPr/>
          </p:nvSpPr>
          <p:spPr>
            <a:xfrm>
              <a:off x="11880000" y="4572000"/>
              <a:ext cx="5112000" cy="14688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t" anchorCtr="0">
              <a:noAutofit/>
            </a:bodyPr>
            <a:lstStyle/>
            <a:p>
              <a:pPr marL="0" lvl="0" indent="0" algn="ctr" defTabSz="1111250">
                <a:lnSpc>
                  <a:spcPct val="90000"/>
                </a:lnSpc>
                <a:spcBef>
                  <a:spcPct val="0"/>
                </a:spcBef>
                <a:spcAft>
                  <a:spcPct val="35000"/>
                </a:spcAft>
                <a:buNone/>
                <a:defRPr sz="2500" b="1" kern="1200">
                  <a:solidFill>
                    <a:schemeClr val="bg1"/>
                  </a:solidFill>
                  <a:latin typeface="Helvetica Neue" panose="020B0604020202020204" charset="0"/>
                </a:defRPr>
              </a:pPr>
              <a:r>
                <a:t>Escuchar a los demás</a:t>
              </a:r>
            </a:p>
          </p:txBody>
        </p:sp>
        <p:pic>
          <p:nvPicPr>
            <p:cNvPr id="10" name="Grafik 9" descr="Ohr Silhouette">
              <a:extLst>
                <a:ext uri="{FF2B5EF4-FFF2-40B4-BE49-F238E27FC236}">
                  <a16:creationId xmlns:a16="http://schemas.microsoft.com/office/drawing/2014/main" id="{C3CA312F-59DB-7E4F-9609-9F45CDD086F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4040000" y="5112000"/>
              <a:ext cx="828000" cy="828000"/>
            </a:xfrm>
            <a:prstGeom prst="rect">
              <a:avLst/>
            </a:prstGeom>
          </p:spPr>
        </p:pic>
      </p:grpSp>
      <p:sp>
        <p:nvSpPr>
          <p:cNvPr id="8" name="CuadroTexto 1">
            <a:extLst>
              <a:ext uri="{FF2B5EF4-FFF2-40B4-BE49-F238E27FC236}">
                <a16:creationId xmlns:a16="http://schemas.microsoft.com/office/drawing/2014/main" id="{D6A58900-D5C5-7221-7C4D-499315AB10C5}"/>
              </a:ext>
            </a:extLst>
          </p:cNvPr>
          <p:cNvSpPr txBox="1"/>
          <p:nvPr/>
        </p:nvSpPr>
        <p:spPr>
          <a:xfrm>
            <a:off x="1296000" y="1548000"/>
            <a:ext cx="15736800" cy="830997"/>
          </a:xfrm>
          <a:prstGeom prst="rect">
            <a:avLst/>
          </a:prstGeom>
          <a:noFill/>
        </p:spPr>
        <p:txBody>
          <a:bodyPr wrap="square">
            <a:sp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1. Mejorar la comunicación intraorganizacional </a:t>
            </a:r>
          </a:p>
        </p:txBody>
      </p:sp>
      <p:sp>
        <p:nvSpPr>
          <p:cNvPr id="11" name="CuadroTexto 2">
            <a:extLst>
              <a:ext uri="{FF2B5EF4-FFF2-40B4-BE49-F238E27FC236}">
                <a16:creationId xmlns:a16="http://schemas.microsoft.com/office/drawing/2014/main" id="{87989494-692E-A993-A3E1-BFEEA10F6E51}"/>
              </a:ext>
            </a:extLst>
          </p:cNvPr>
          <p:cNvSpPr txBox="1"/>
          <p:nvPr/>
        </p:nvSpPr>
        <p:spPr>
          <a:xfrm>
            <a:off x="1295400" y="2304000"/>
            <a:ext cx="10210800"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1.1 Definición y técnicas</a:t>
            </a:r>
          </a:p>
        </p:txBody>
      </p:sp>
      <p:sp>
        <p:nvSpPr>
          <p:cNvPr id="21" name="Rechteck: abgerundete Ecken 4">
            <a:extLst>
              <a:ext uri="{FF2B5EF4-FFF2-40B4-BE49-F238E27FC236}">
                <a16:creationId xmlns:a16="http://schemas.microsoft.com/office/drawing/2014/main" id="{EA8F634F-E38B-4855-B2D8-D5831FBF44E0}"/>
              </a:ext>
            </a:extLst>
          </p:cNvPr>
          <p:cNvSpPr txBox="1"/>
          <p:nvPr/>
        </p:nvSpPr>
        <p:spPr>
          <a:xfrm>
            <a:off x="12331929" y="683778"/>
            <a:ext cx="2304000" cy="900000"/>
          </a:xfrm>
          <a:prstGeom prst="rect">
            <a:avLst/>
          </a:prstGeom>
          <a:solidFill>
            <a:srgbClr val="AED63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b" anchorCtr="0">
            <a:noAutofit/>
          </a:bodyPr>
          <a:lstStyle/>
          <a:p>
            <a:pPr marL="0" lvl="0" indent="0" algn="ctr" defTabSz="1066800">
              <a:lnSpc>
                <a:spcPct val="90000"/>
              </a:lnSpc>
              <a:spcBef>
                <a:spcPct val="0"/>
              </a:spcBef>
              <a:spcAft>
                <a:spcPct val="35000"/>
              </a:spcAft>
              <a:buNone/>
              <a:defRPr sz="2400" kern="1200">
                <a:latin typeface="Helvetica Neue" panose="020B0604020202020204" charset="0"/>
                <a:ea typeface="Microsoft Sans Serif" panose="020B0604020202020204" pitchFamily="34" charset="0"/>
                <a:cs typeface="Microsoft Sans Serif" panose="020B0604020202020204" pitchFamily="34" charset="0"/>
              </a:defRPr>
            </a:pPr>
            <a:r>
              <a:rPr dirty="0" err="1">
                <a:solidFill>
                  <a:schemeClr val="bg1"/>
                </a:solidFill>
              </a:rPr>
              <a:t>Comunicación</a:t>
            </a:r>
            <a:r>
              <a:rPr dirty="0">
                <a:solidFill>
                  <a:schemeClr val="bg1"/>
                </a:solidFill>
              </a:rPr>
              <a:t> </a:t>
            </a:r>
            <a:r>
              <a:rPr dirty="0" err="1">
                <a:solidFill>
                  <a:schemeClr val="bg1"/>
                </a:solidFill>
              </a:rPr>
              <a:t>en</a:t>
            </a:r>
            <a:r>
              <a:rPr dirty="0">
                <a:solidFill>
                  <a:schemeClr val="bg1"/>
                </a:solidFill>
              </a:rPr>
              <a:t> general</a:t>
            </a:r>
          </a:p>
        </p:txBody>
      </p:sp>
      <p:sp>
        <p:nvSpPr>
          <p:cNvPr id="22" name="Rechteck: abgerundete Ecken 4">
            <a:extLst>
              <a:ext uri="{FF2B5EF4-FFF2-40B4-BE49-F238E27FC236}">
                <a16:creationId xmlns:a16="http://schemas.microsoft.com/office/drawing/2014/main" id="{A8257900-E17E-4355-A935-340C8BFF8DE2}"/>
              </a:ext>
            </a:extLst>
          </p:cNvPr>
          <p:cNvSpPr txBox="1"/>
          <p:nvPr/>
        </p:nvSpPr>
        <p:spPr>
          <a:xfrm>
            <a:off x="14707929" y="683778"/>
            <a:ext cx="2304000" cy="900000"/>
          </a:xfrm>
          <a:prstGeom prst="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b" anchorCtr="0">
            <a:noAutofit/>
          </a:bodyPr>
          <a:lstStyle/>
          <a:p>
            <a:pPr marL="0" lvl="0" indent="0" algn="ctr" defTabSz="1066800">
              <a:lnSpc>
                <a:spcPct val="90000"/>
              </a:lnSpc>
              <a:spcBef>
                <a:spcPct val="0"/>
              </a:spcBef>
              <a:spcAft>
                <a:spcPct val="35000"/>
              </a:spcAft>
              <a:buNone/>
              <a:defRPr sz="2400" kern="1200">
                <a:latin typeface="Helvetica Neue" panose="020B0604020202020204" charset="0"/>
                <a:ea typeface="Microsoft Sans Serif" panose="020B0604020202020204" pitchFamily="34" charset="0"/>
                <a:cs typeface="Microsoft Sans Serif" panose="020B0604020202020204" pitchFamily="34" charset="0"/>
              </a:defRPr>
            </a:pPr>
            <a:r>
              <a:t>Comunicación en reuniones</a:t>
            </a:r>
          </a:p>
        </p:txBody>
      </p:sp>
      <p:sp>
        <p:nvSpPr>
          <p:cNvPr id="23" name="CuadroTexto 3">
            <a:extLst>
              <a:ext uri="{FF2B5EF4-FFF2-40B4-BE49-F238E27FC236}">
                <a16:creationId xmlns:a16="http://schemas.microsoft.com/office/drawing/2014/main" id="{6C13D433-82A2-4595-8EB1-BE913190D9DB}"/>
              </a:ext>
            </a:extLst>
          </p:cNvPr>
          <p:cNvSpPr txBox="1"/>
          <p:nvPr/>
        </p:nvSpPr>
        <p:spPr>
          <a:xfrm>
            <a:off x="12331929" y="359778"/>
            <a:ext cx="4680000" cy="36000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lnRef>
          <a:fillRef idx="1003">
            <a:schemeClr val="lt1"/>
          </a:fillRef>
          <a:effectRef idx="3">
            <a:schemeClr val="accent1"/>
          </a:effectRef>
          <a:fontRef idx="minor">
            <a:schemeClr val="lt1"/>
          </a:fontRef>
        </p:style>
        <p:txBody>
          <a:bodyPr wrap="square" anchor="ctr">
            <a:noAutofit/>
          </a:bodyPr>
          <a:lstStyle/>
          <a:p>
            <a:pPr marL="0" marR="0" lvl="0" indent="0" algn="ctr" rtl="0">
              <a:spcBef>
                <a:spcPts val="0"/>
              </a:spcBef>
              <a:spcAft>
                <a:spcPts val="0"/>
              </a:spcAft>
              <a:buNone/>
              <a:defRPr sz="2400" b="1">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err="1">
                <a:solidFill>
                  <a:schemeClr val="bg1"/>
                </a:solidFill>
              </a:rPr>
              <a:t>Distinguimos</a:t>
            </a:r>
            <a:r>
              <a:rPr dirty="0">
                <a:solidFill>
                  <a:schemeClr val="bg1"/>
                </a:solidFill>
              </a:rPr>
              <a:t> entre:</a:t>
            </a:r>
            <a:endParaRPr sz="18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5470292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elle 9">
            <a:extLst>
              <a:ext uri="{FF2B5EF4-FFF2-40B4-BE49-F238E27FC236}">
                <a16:creationId xmlns:a16="http://schemas.microsoft.com/office/drawing/2014/main" id="{C19F83C6-8CC6-2423-CF90-CEACF4B69E18}"/>
              </a:ext>
            </a:extLst>
          </p:cNvPr>
          <p:cNvGraphicFramePr>
            <a:graphicFrameLocks noGrp="1"/>
          </p:cNvGraphicFramePr>
          <p:nvPr>
            <p:extLst>
              <p:ext uri="{D42A27DB-BD31-4B8C-83A1-F6EECF244321}">
                <p14:modId xmlns:p14="http://schemas.microsoft.com/office/powerpoint/2010/main" val="1580270210"/>
              </p:ext>
            </p:extLst>
          </p:nvPr>
        </p:nvGraphicFramePr>
        <p:xfrm>
          <a:off x="9360000" y="4176000"/>
          <a:ext cx="7560000" cy="4731840"/>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3278673024"/>
                    </a:ext>
                  </a:extLst>
                </a:gridCol>
                <a:gridCol w="6120000">
                  <a:extLst>
                    <a:ext uri="{9D8B030D-6E8A-4147-A177-3AD203B41FA5}">
                      <a16:colId xmlns:a16="http://schemas.microsoft.com/office/drawing/2014/main" val="2999859746"/>
                    </a:ext>
                  </a:extLst>
                </a:gridCol>
                <a:gridCol w="720000">
                  <a:extLst>
                    <a:ext uri="{9D8B030D-6E8A-4147-A177-3AD203B41FA5}">
                      <a16:colId xmlns:a16="http://schemas.microsoft.com/office/drawing/2014/main" val="1624694228"/>
                    </a:ext>
                  </a:extLst>
                </a:gridCol>
              </a:tblGrid>
              <a:tr h="562500">
                <a:tc>
                  <a:txBody>
                    <a:bodyPr/>
                    <a:lstStyle/>
                    <a:p>
                      <a:endParaRPr sz="240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defRPr sz="240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a:t>Una </a:t>
                      </a:r>
                      <a:r>
                        <a:rPr dirty="0" err="1"/>
                        <a:t>transcripción</a:t>
                      </a:r>
                      <a:r>
                        <a:rPr dirty="0"/>
                        <a:t> de los </a:t>
                      </a:r>
                      <a:r>
                        <a:rPr dirty="0" err="1"/>
                        <a:t>registros</a:t>
                      </a:r>
                      <a:r>
                        <a:rPr dirty="0"/>
                        <a:t> </a:t>
                      </a:r>
                      <a:r>
                        <a:rPr dirty="0" err="1"/>
                        <a:t>sobre</a:t>
                      </a:r>
                      <a:r>
                        <a:rPr dirty="0"/>
                        <a:t> </a:t>
                      </a:r>
                      <a:r>
                        <a:rPr dirty="0" err="1"/>
                        <a:t>el</a:t>
                      </a:r>
                      <a:r>
                        <a:rPr dirty="0"/>
                        <a:t> </a:t>
                      </a:r>
                      <a:r>
                        <a:rPr dirty="0" err="1"/>
                        <a:t>contenido</a:t>
                      </a:r>
                      <a:r>
                        <a:rPr dirty="0"/>
                        <a:t>, ideas, </a:t>
                      </a:r>
                      <a:r>
                        <a:rPr dirty="0" err="1"/>
                        <a:t>decisiones</a:t>
                      </a:r>
                      <a:r>
                        <a:rPr dirty="0"/>
                        <a:t> y </a:t>
                      </a:r>
                      <a:r>
                        <a:rPr dirty="0" err="1"/>
                        <a:t>acuerdos</a:t>
                      </a:r>
                      <a:r>
                        <a:rPr dirty="0"/>
                        <a:t> </a:t>
                      </a:r>
                      <a:r>
                        <a:rPr lang="es-ES" dirty="0"/>
                        <a:t>tiene que escribirse </a:t>
                      </a:r>
                      <a:r>
                        <a:rPr dirty="0" err="1"/>
                        <a:t>después</a:t>
                      </a:r>
                      <a:r>
                        <a:rPr dirty="0"/>
                        <a:t>.</a:t>
                      </a:r>
                      <a:endParaRPr sz="2400" dirty="0">
                        <a:solidFill>
                          <a:schemeClr val="dk1"/>
                        </a:solidFill>
                        <a:latin typeface="Helvetica Neue" panose="020B0604020202020204" charset="0"/>
                        <a:ea typeface="Calibri"/>
                        <a:cs typeface="Calibri"/>
                        <a:sym typeface="Calibri"/>
                      </a:endParaRP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3700">
                          <a:latin typeface="Helvetica Neue" panose="020B0604020202020204" charset="0"/>
                          <a:sym typeface="Wingdings" panose="05000000000000000000" pitchFamily="2" charset="2"/>
                        </a:defRPr>
                      </a:pPr>
                      <a:r>
                        <a:t></a:t>
                      </a:r>
                      <a:endParaRPr sz="370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extLst>
                  <a:ext uri="{0D108BD9-81ED-4DB2-BD59-A6C34878D82A}">
                    <a16:rowId xmlns:a16="http://schemas.microsoft.com/office/drawing/2014/main" val="3428246106"/>
                  </a:ext>
                </a:extLst>
              </a:tr>
              <a:tr h="562500">
                <a:tc>
                  <a:txBody>
                    <a:bodyPr/>
                    <a:lstStyle/>
                    <a:p>
                      <a:endParaRPr sz="240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defRPr sz="240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a:t>Son </a:t>
                      </a:r>
                      <a:r>
                        <a:rPr dirty="0" err="1"/>
                        <a:t>necesarios</a:t>
                      </a:r>
                      <a:r>
                        <a:rPr dirty="0"/>
                        <a:t> </a:t>
                      </a:r>
                      <a:r>
                        <a:rPr dirty="0" err="1"/>
                        <a:t>canales</a:t>
                      </a:r>
                      <a:r>
                        <a:rPr dirty="0"/>
                        <a:t> </a:t>
                      </a:r>
                      <a:r>
                        <a:rPr dirty="0" err="1"/>
                        <a:t>abiertos</a:t>
                      </a:r>
                      <a:r>
                        <a:rPr dirty="0"/>
                        <a:t> para la </a:t>
                      </a:r>
                      <a:r>
                        <a:rPr dirty="0" err="1"/>
                        <a:t>comunicación</a:t>
                      </a:r>
                      <a:r>
                        <a:rPr dirty="0"/>
                        <a:t> con la </a:t>
                      </a:r>
                      <a:r>
                        <a:rPr dirty="0" err="1"/>
                        <a:t>dirección</a:t>
                      </a:r>
                      <a:r>
                        <a:rPr dirty="0"/>
                        <a:t>.</a:t>
                      </a: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3700">
                          <a:latin typeface="Helvetica Neue" panose="020B0604020202020204" charset="0"/>
                          <a:sym typeface="Wingdings" panose="05000000000000000000" pitchFamily="2" charset="2"/>
                        </a:defRPr>
                      </a:pPr>
                      <a:r>
                        <a:t></a:t>
                      </a:r>
                      <a:endParaRPr sz="370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extLst>
                  <a:ext uri="{0D108BD9-81ED-4DB2-BD59-A6C34878D82A}">
                    <a16:rowId xmlns:a16="http://schemas.microsoft.com/office/drawing/2014/main" val="896890729"/>
                  </a:ext>
                </a:extLst>
              </a:tr>
              <a:tr h="562500">
                <a:tc>
                  <a:txBody>
                    <a:bodyPr/>
                    <a:lstStyle/>
                    <a:p>
                      <a:endParaRPr sz="240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defRPr sz="240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t>Las normas para la documentación son necesarias.</a:t>
                      </a: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3700">
                          <a:latin typeface="Helvetica Neue" panose="020B0604020202020204" charset="0"/>
                          <a:sym typeface="Wingdings" panose="05000000000000000000" pitchFamily="2" charset="2"/>
                        </a:defRPr>
                      </a:pPr>
                      <a:r>
                        <a:t></a:t>
                      </a:r>
                      <a:endParaRPr sz="370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extLst>
                  <a:ext uri="{0D108BD9-81ED-4DB2-BD59-A6C34878D82A}">
                    <a16:rowId xmlns:a16="http://schemas.microsoft.com/office/drawing/2014/main" val="3634218966"/>
                  </a:ext>
                </a:extLst>
              </a:tr>
              <a:tr h="562500">
                <a:tc>
                  <a:txBody>
                    <a:bodyPr/>
                    <a:lstStyle/>
                    <a:p>
                      <a:endParaRPr sz="240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defRPr sz="240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a:t>Las </a:t>
                      </a:r>
                      <a:r>
                        <a:rPr dirty="0" err="1"/>
                        <a:t>reuniones</a:t>
                      </a:r>
                      <a:r>
                        <a:rPr dirty="0"/>
                        <a:t> </a:t>
                      </a:r>
                      <a:r>
                        <a:rPr dirty="0" err="1"/>
                        <a:t>interdisciplinarias</a:t>
                      </a:r>
                      <a:r>
                        <a:rPr dirty="0"/>
                        <a:t> son </a:t>
                      </a:r>
                      <a:r>
                        <a:rPr dirty="0" err="1"/>
                        <a:t>muy</a:t>
                      </a:r>
                      <a:r>
                        <a:rPr dirty="0"/>
                        <a:t> </a:t>
                      </a:r>
                      <a:r>
                        <a:rPr dirty="0" err="1"/>
                        <a:t>útiles</a:t>
                      </a:r>
                      <a:r>
                        <a:rPr dirty="0"/>
                        <a:t> para </a:t>
                      </a:r>
                      <a:r>
                        <a:rPr dirty="0" err="1"/>
                        <a:t>intercambiar</a:t>
                      </a:r>
                      <a:r>
                        <a:rPr dirty="0"/>
                        <a:t> y </a:t>
                      </a:r>
                      <a:r>
                        <a:rPr dirty="0" err="1"/>
                        <a:t>desarrollar</a:t>
                      </a:r>
                      <a:r>
                        <a:rPr dirty="0"/>
                        <a:t> ideas.</a:t>
                      </a:r>
                      <a:endParaRPr sz="2400" dirty="0">
                        <a:latin typeface="Helvetica Neue" panose="020B0604020202020204" charset="0"/>
                      </a:endParaRP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3700">
                          <a:latin typeface="Helvetica Neue" panose="020B0604020202020204" charset="0"/>
                          <a:sym typeface="Wingdings" panose="05000000000000000000" pitchFamily="2" charset="2"/>
                        </a:defRPr>
                      </a:pPr>
                      <a:r>
                        <a:rPr dirty="0"/>
                        <a:t></a:t>
                      </a:r>
                      <a:endParaRPr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extLst>
                  <a:ext uri="{0D108BD9-81ED-4DB2-BD59-A6C34878D82A}">
                    <a16:rowId xmlns:a16="http://schemas.microsoft.com/office/drawing/2014/main" val="4214203406"/>
                  </a:ext>
                </a:extLst>
              </a:tr>
            </a:tbl>
          </a:graphicData>
        </a:graphic>
      </p:graphicFrame>
      <p:graphicFrame>
        <p:nvGraphicFramePr>
          <p:cNvPr id="8" name="Tabelle 9">
            <a:extLst>
              <a:ext uri="{FF2B5EF4-FFF2-40B4-BE49-F238E27FC236}">
                <a16:creationId xmlns:a16="http://schemas.microsoft.com/office/drawing/2014/main" id="{06810F63-2181-D41F-37CE-239DD78F45BE}"/>
              </a:ext>
            </a:extLst>
          </p:cNvPr>
          <p:cNvGraphicFramePr>
            <a:graphicFrameLocks noGrp="1"/>
          </p:cNvGraphicFramePr>
          <p:nvPr>
            <p:extLst>
              <p:ext uri="{D42A27DB-BD31-4B8C-83A1-F6EECF244321}">
                <p14:modId xmlns:p14="http://schemas.microsoft.com/office/powerpoint/2010/main" val="1654491532"/>
              </p:ext>
            </p:extLst>
          </p:nvPr>
        </p:nvGraphicFramePr>
        <p:xfrm>
          <a:off x="1296000" y="4392000"/>
          <a:ext cx="7560000" cy="4000320"/>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3278673024"/>
                    </a:ext>
                  </a:extLst>
                </a:gridCol>
                <a:gridCol w="6120000">
                  <a:extLst>
                    <a:ext uri="{9D8B030D-6E8A-4147-A177-3AD203B41FA5}">
                      <a16:colId xmlns:a16="http://schemas.microsoft.com/office/drawing/2014/main" val="2999859746"/>
                    </a:ext>
                  </a:extLst>
                </a:gridCol>
                <a:gridCol w="720000">
                  <a:extLst>
                    <a:ext uri="{9D8B030D-6E8A-4147-A177-3AD203B41FA5}">
                      <a16:colId xmlns:a16="http://schemas.microsoft.com/office/drawing/2014/main" val="1624694228"/>
                    </a:ext>
                  </a:extLst>
                </a:gridCol>
              </a:tblGrid>
              <a:tr h="562500">
                <a:tc>
                  <a:txBody>
                    <a:bodyPr/>
                    <a:lstStyle/>
                    <a:p>
                      <a:endParaRPr sz="24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defRPr sz="240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a:t>El </a:t>
                      </a:r>
                      <a:r>
                        <a:rPr dirty="0" err="1"/>
                        <a:t>objetivo</a:t>
                      </a:r>
                      <a:r>
                        <a:rPr dirty="0"/>
                        <a:t> de la </a:t>
                      </a:r>
                      <a:r>
                        <a:rPr dirty="0" err="1"/>
                        <a:t>reunión</a:t>
                      </a:r>
                      <a:r>
                        <a:rPr dirty="0"/>
                        <a:t> debe </a:t>
                      </a:r>
                      <a:r>
                        <a:rPr dirty="0" err="1"/>
                        <a:t>comunicarse</a:t>
                      </a:r>
                      <a:r>
                        <a:rPr dirty="0"/>
                        <a:t> </a:t>
                      </a:r>
                      <a:r>
                        <a:rPr lang="es-ES" dirty="0"/>
                        <a:t>previamente</a:t>
                      </a:r>
                      <a:r>
                        <a:rPr dirty="0"/>
                        <a:t>; no hay </a:t>
                      </a:r>
                      <a:r>
                        <a:rPr dirty="0" err="1"/>
                        <a:t>reunión</a:t>
                      </a:r>
                      <a:r>
                        <a:rPr dirty="0"/>
                        <a:t> sin un </a:t>
                      </a:r>
                      <a:r>
                        <a:rPr dirty="0" err="1"/>
                        <a:t>orden</a:t>
                      </a:r>
                      <a:r>
                        <a:rPr dirty="0"/>
                        <a:t> del día.</a:t>
                      </a:r>
                      <a:endParaRPr sz="2400" dirty="0">
                        <a:latin typeface="Helvetica Neue" panose="020B0604020202020204" charset="0"/>
                      </a:endParaRP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algn="ctr">
                        <a:defRPr sz="3700">
                          <a:latin typeface="Helvetica Neue" panose="020B0604020202020204" charset="0"/>
                          <a:sym typeface="Wingdings" panose="05000000000000000000" pitchFamily="2" charset="2"/>
                        </a:defRPr>
                      </a:pPr>
                      <a:r>
                        <a:t></a:t>
                      </a:r>
                      <a:endParaRPr sz="370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extLst>
                  <a:ext uri="{0D108BD9-81ED-4DB2-BD59-A6C34878D82A}">
                    <a16:rowId xmlns:a16="http://schemas.microsoft.com/office/drawing/2014/main" val="779950069"/>
                  </a:ext>
                </a:extLst>
              </a:tr>
              <a:tr h="562500">
                <a:tc>
                  <a:txBody>
                    <a:bodyPr/>
                    <a:lstStyle/>
                    <a:p>
                      <a:endParaRPr sz="240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defRPr sz="240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a:t>Si </a:t>
                      </a:r>
                      <a:r>
                        <a:rPr dirty="0" err="1"/>
                        <a:t>alguien</a:t>
                      </a:r>
                      <a:r>
                        <a:rPr dirty="0"/>
                        <a:t> </a:t>
                      </a:r>
                      <a:r>
                        <a:rPr dirty="0" err="1"/>
                        <a:t>habla</a:t>
                      </a:r>
                      <a:r>
                        <a:rPr dirty="0"/>
                        <a:t>, </a:t>
                      </a:r>
                      <a:r>
                        <a:rPr dirty="0" err="1"/>
                        <a:t>los</a:t>
                      </a:r>
                      <a:r>
                        <a:rPr dirty="0"/>
                        <a:t> </a:t>
                      </a:r>
                      <a:r>
                        <a:rPr dirty="0" err="1"/>
                        <a:t>demás</a:t>
                      </a:r>
                      <a:r>
                        <a:rPr dirty="0"/>
                        <a:t> </a:t>
                      </a:r>
                      <a:r>
                        <a:rPr dirty="0" err="1"/>
                        <a:t>escuchan</a:t>
                      </a:r>
                      <a:r>
                        <a:rPr dirty="0"/>
                        <a:t>.</a:t>
                      </a:r>
                      <a:endParaRPr sz="2400" dirty="0">
                        <a:solidFill>
                          <a:schemeClr val="dk1"/>
                        </a:solidFill>
                        <a:latin typeface="Helvetica Neue" panose="020B0604020202020204" charset="0"/>
                        <a:ea typeface="Calibri"/>
                        <a:cs typeface="Calibri"/>
                        <a:sym typeface="Calibri"/>
                      </a:endParaRP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3700">
                          <a:latin typeface="Helvetica Neue" panose="020B0604020202020204" charset="0"/>
                          <a:sym typeface="Wingdings" panose="05000000000000000000" pitchFamily="2" charset="2"/>
                        </a:defRPr>
                      </a:pPr>
                      <a:r>
                        <a:t></a:t>
                      </a:r>
                      <a:endParaRPr sz="370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extLst>
                  <a:ext uri="{0D108BD9-81ED-4DB2-BD59-A6C34878D82A}">
                    <a16:rowId xmlns:a16="http://schemas.microsoft.com/office/drawing/2014/main" val="2670428396"/>
                  </a:ext>
                </a:extLst>
              </a:tr>
              <a:tr h="562500">
                <a:tc>
                  <a:txBody>
                    <a:bodyPr/>
                    <a:lstStyle/>
                    <a:p>
                      <a:endParaRPr sz="240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defRPr sz="240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t>Todo el mundo puede decir algo, pero no tiene que hacerlo.</a:t>
                      </a:r>
                      <a:endParaRPr sz="2400">
                        <a:latin typeface="Helvetica Neue" panose="020B0604020202020204" charset="0"/>
                        <a:ea typeface="Microsoft Sans Serif" panose="020B0604020202020204" pitchFamily="34" charset="0"/>
                        <a:cs typeface="Microsoft Sans Serif" panose="020B0604020202020204" pitchFamily="34" charset="0"/>
                      </a:endParaRP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3700">
                          <a:latin typeface="Helvetica Neue" panose="020B0604020202020204" charset="0"/>
                          <a:sym typeface="Wingdings" panose="05000000000000000000" pitchFamily="2" charset="2"/>
                        </a:defRPr>
                      </a:pPr>
                      <a:r>
                        <a:t></a:t>
                      </a:r>
                      <a:endParaRPr sz="370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extLst>
                  <a:ext uri="{0D108BD9-81ED-4DB2-BD59-A6C34878D82A}">
                    <a16:rowId xmlns:a16="http://schemas.microsoft.com/office/drawing/2014/main" val="183669649"/>
                  </a:ext>
                </a:extLst>
              </a:tr>
              <a:tr h="562500">
                <a:tc>
                  <a:txBody>
                    <a:bodyPr/>
                    <a:lstStyle/>
                    <a:p>
                      <a:endParaRPr sz="240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defRPr sz="240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a:t>Las </a:t>
                      </a:r>
                      <a:r>
                        <a:rPr dirty="0" err="1"/>
                        <a:t>reglas</a:t>
                      </a:r>
                      <a:r>
                        <a:rPr dirty="0"/>
                        <a:t> de </a:t>
                      </a:r>
                      <a:r>
                        <a:rPr lang="es-ES" dirty="0" err="1"/>
                        <a:t>feedback</a:t>
                      </a:r>
                      <a:r>
                        <a:rPr dirty="0"/>
                        <a:t> </a:t>
                      </a:r>
                      <a:r>
                        <a:rPr dirty="0" err="1"/>
                        <a:t>deben</a:t>
                      </a:r>
                      <a:r>
                        <a:rPr dirty="0"/>
                        <a:t> ser </a:t>
                      </a:r>
                      <a:r>
                        <a:rPr lang="es-ES" dirty="0"/>
                        <a:t>acatadas</a:t>
                      </a:r>
                      <a:r>
                        <a:rPr dirty="0"/>
                        <a:t>.</a:t>
                      </a:r>
                      <a:endParaRPr sz="2400" dirty="0">
                        <a:solidFill>
                          <a:schemeClr val="dk1"/>
                        </a:solidFill>
                        <a:latin typeface="Helvetica Neue" panose="020B0604020202020204" charset="0"/>
                        <a:ea typeface="Calibri"/>
                        <a:cs typeface="Calibri"/>
                        <a:sym typeface="Calibri"/>
                      </a:endParaRP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sz="3700">
                          <a:latin typeface="Helvetica Neue" panose="020B0604020202020204" charset="0"/>
                          <a:sym typeface="Wingdings" panose="05000000000000000000" pitchFamily="2" charset="2"/>
                        </a:defRPr>
                      </a:pPr>
                      <a:r>
                        <a:rPr dirty="0"/>
                        <a:t></a:t>
                      </a:r>
                      <a:endParaRPr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extLst>
                  <a:ext uri="{0D108BD9-81ED-4DB2-BD59-A6C34878D82A}">
                    <a16:rowId xmlns:a16="http://schemas.microsoft.com/office/drawing/2014/main" val="2326760613"/>
                  </a:ext>
                </a:extLst>
              </a:tr>
            </a:tbl>
          </a:graphicData>
        </a:graphic>
      </p:graphicFrame>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773400" cy="461665"/>
          </a:xfrm>
          <a:prstGeom prst="rect">
            <a:avLst/>
          </a:prstGeom>
          <a:noFill/>
        </p:spPr>
        <p:txBody>
          <a:bodyPr wrap="square">
            <a:spAutoFit/>
          </a:bodyPr>
          <a:lstStyle/>
          <a:p>
            <a:pPr marL="0" marR="0" lvl="0" indent="0" algn="l" rtl="0">
              <a:spcBef>
                <a:spcPts val="0"/>
              </a:spcBef>
              <a:spcAft>
                <a:spcPts val="0"/>
              </a:spcAft>
              <a:buNone/>
              <a:defRPr sz="2400" b="1">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err="1"/>
              <a:t>Criterios</a:t>
            </a:r>
            <a:r>
              <a:rPr dirty="0"/>
              <a:t> para una </a:t>
            </a:r>
            <a:r>
              <a:rPr dirty="0" err="1"/>
              <a:t>buena</a:t>
            </a:r>
            <a:r>
              <a:rPr dirty="0"/>
              <a:t> </a:t>
            </a:r>
            <a:r>
              <a:rPr dirty="0" err="1"/>
              <a:t>comunicación</a:t>
            </a:r>
            <a:r>
              <a:rPr lang="es-ES" dirty="0"/>
              <a:t> </a:t>
            </a:r>
            <a:r>
              <a:rPr dirty="0" err="1"/>
              <a:t>en</a:t>
            </a:r>
            <a:r>
              <a:rPr dirty="0"/>
              <a:t> las </a:t>
            </a:r>
            <a:r>
              <a:rPr dirty="0" err="1"/>
              <a:t>reuniones</a:t>
            </a:r>
            <a:endParaRPr dirty="0"/>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a:spAutoFit/>
          </a:bodyPr>
          <a:lstStyle/>
          <a:p>
            <a:pPr>
              <a:defRPr sz="1200">
                <a:latin typeface="Helvetica Neue" panose="020B0604020202020204" charset="0"/>
                <a:ea typeface="Microsoft Sans Serif" panose="020B0604020202020204" pitchFamily="34" charset="0"/>
                <a:cs typeface="Microsoft Sans Serif" panose="020B0604020202020204" pitchFamily="34" charset="0"/>
              </a:defRPr>
            </a:pPr>
            <a:r>
              <a:t>Fuente n.º: 10</a:t>
            </a:r>
          </a:p>
        </p:txBody>
      </p:sp>
      <p:pic>
        <p:nvPicPr>
          <p:cNvPr id="13" name="Grafik 12" descr="Prüfliste Silhouette">
            <a:extLst>
              <a:ext uri="{FF2B5EF4-FFF2-40B4-BE49-F238E27FC236}">
                <a16:creationId xmlns:a16="http://schemas.microsoft.com/office/drawing/2014/main" id="{7224C769-5D13-2FCF-1675-7029583A193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32000" y="4788000"/>
            <a:ext cx="648000" cy="648000"/>
          </a:xfrm>
          <a:prstGeom prst="rect">
            <a:avLst/>
          </a:prstGeom>
        </p:spPr>
      </p:pic>
      <p:pic>
        <p:nvPicPr>
          <p:cNvPr id="15" name="Grafik 14" descr="Ohr Silhouette">
            <a:extLst>
              <a:ext uri="{FF2B5EF4-FFF2-40B4-BE49-F238E27FC236}">
                <a16:creationId xmlns:a16="http://schemas.microsoft.com/office/drawing/2014/main" id="{6D6953CA-3C4E-66C0-1D40-1984781CA8D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96000" y="5904000"/>
            <a:ext cx="648000" cy="648000"/>
          </a:xfrm>
          <a:prstGeom prst="rect">
            <a:avLst/>
          </a:prstGeom>
        </p:spPr>
      </p:pic>
      <p:pic>
        <p:nvPicPr>
          <p:cNvPr id="17" name="Grafik 16" descr="Chat Silhouette">
            <a:extLst>
              <a:ext uri="{FF2B5EF4-FFF2-40B4-BE49-F238E27FC236}">
                <a16:creationId xmlns:a16="http://schemas.microsoft.com/office/drawing/2014/main" id="{2E9A38DE-EB63-1B04-C990-4B63652BDB1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32000" y="6840000"/>
            <a:ext cx="612000" cy="612000"/>
          </a:xfrm>
          <a:prstGeom prst="rect">
            <a:avLst/>
          </a:prstGeom>
        </p:spPr>
      </p:pic>
      <p:pic>
        <p:nvPicPr>
          <p:cNvPr id="19" name="Grafik 18" descr="Übertragen Silhouette">
            <a:extLst>
              <a:ext uri="{FF2B5EF4-FFF2-40B4-BE49-F238E27FC236}">
                <a16:creationId xmlns:a16="http://schemas.microsoft.com/office/drawing/2014/main" id="{0812022C-74C9-2131-E735-F61AD585179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40000" y="7920000"/>
            <a:ext cx="432000" cy="432000"/>
          </a:xfrm>
          <a:prstGeom prst="rect">
            <a:avLst/>
          </a:prstGeom>
        </p:spPr>
      </p:pic>
      <p:pic>
        <p:nvPicPr>
          <p:cNvPr id="21" name="Grafik 20" descr="Liste Silhouette">
            <a:extLst>
              <a:ext uri="{FF2B5EF4-FFF2-40B4-BE49-F238E27FC236}">
                <a16:creationId xmlns:a16="http://schemas.microsoft.com/office/drawing/2014/main" id="{43CF18EA-9A42-B3A1-6327-1298AACD82A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396000" y="4608000"/>
            <a:ext cx="648000" cy="648000"/>
          </a:xfrm>
          <a:prstGeom prst="rect">
            <a:avLst/>
          </a:prstGeom>
        </p:spPr>
      </p:pic>
      <p:pic>
        <p:nvPicPr>
          <p:cNvPr id="23" name="Grafik 22" descr="Eingabe Silhouette">
            <a:extLst>
              <a:ext uri="{FF2B5EF4-FFF2-40B4-BE49-F238E27FC236}">
                <a16:creationId xmlns:a16="http://schemas.microsoft.com/office/drawing/2014/main" id="{2F95743D-D615-43F6-DD8D-1291AC51EB5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396000" y="5832000"/>
            <a:ext cx="648000" cy="648000"/>
          </a:xfrm>
          <a:prstGeom prst="rect">
            <a:avLst/>
          </a:prstGeom>
        </p:spPr>
      </p:pic>
      <p:pic>
        <p:nvPicPr>
          <p:cNvPr id="26" name="Grafik 25" descr="Ordnersuche Silhouette">
            <a:extLst>
              <a:ext uri="{FF2B5EF4-FFF2-40B4-BE49-F238E27FC236}">
                <a16:creationId xmlns:a16="http://schemas.microsoft.com/office/drawing/2014/main" id="{A6CF033D-68A2-4ACA-B375-17A093A69906}"/>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9396000" y="6768000"/>
            <a:ext cx="648000" cy="648000"/>
          </a:xfrm>
          <a:prstGeom prst="rect">
            <a:avLst/>
          </a:prstGeom>
        </p:spPr>
      </p:pic>
      <p:pic>
        <p:nvPicPr>
          <p:cNvPr id="28" name="Grafik 27" descr="Kundenbewertung Silhouette">
            <a:extLst>
              <a:ext uri="{FF2B5EF4-FFF2-40B4-BE49-F238E27FC236}">
                <a16:creationId xmlns:a16="http://schemas.microsoft.com/office/drawing/2014/main" id="{EA84B4B9-F424-CFC1-790D-5355BFB65CA3}"/>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396000" y="7951756"/>
            <a:ext cx="648000" cy="724320"/>
          </a:xfrm>
          <a:prstGeom prst="rect">
            <a:avLst/>
          </a:prstGeom>
        </p:spPr>
      </p:pic>
      <p:grpSp>
        <p:nvGrpSpPr>
          <p:cNvPr id="24" name="Gruppieren 23">
            <a:extLst>
              <a:ext uri="{FF2B5EF4-FFF2-40B4-BE49-F238E27FC236}">
                <a16:creationId xmlns:a16="http://schemas.microsoft.com/office/drawing/2014/main" id="{AE2F3A73-956A-3ABD-F747-DBA96CB687C1}"/>
              </a:ext>
            </a:extLst>
          </p:cNvPr>
          <p:cNvGrpSpPr/>
          <p:nvPr/>
        </p:nvGrpSpPr>
        <p:grpSpPr>
          <a:xfrm>
            <a:off x="8189116" y="3960000"/>
            <a:ext cx="1248959" cy="1072825"/>
            <a:chOff x="8214478" y="4509797"/>
            <a:chExt cx="1248959" cy="1072825"/>
          </a:xfrm>
        </p:grpSpPr>
        <p:sp>
          <p:nvSpPr>
            <p:cNvPr id="16" name="Textfeld 15">
              <a:extLst>
                <a:ext uri="{FF2B5EF4-FFF2-40B4-BE49-F238E27FC236}">
                  <a16:creationId xmlns:a16="http://schemas.microsoft.com/office/drawing/2014/main" id="{D8095DBA-42BF-929D-C9AF-14322806D62D}"/>
                </a:ext>
              </a:extLst>
            </p:cNvPr>
            <p:cNvSpPr txBox="1"/>
            <p:nvPr/>
          </p:nvSpPr>
          <p:spPr>
            <a:xfrm>
              <a:off x="8214478" y="4874736"/>
              <a:ext cx="641522" cy="707886"/>
            </a:xfrm>
            <a:prstGeom prst="rect">
              <a:avLst/>
            </a:prstGeom>
            <a:noFill/>
          </p:spPr>
          <p:txBody>
            <a:bodyPr wrap="square">
              <a:spAutoFit/>
            </a:bodyPr>
            <a:lstStyle/>
            <a:p>
              <a:pPr>
                <a:defRPr sz="4000">
                  <a:solidFill>
                    <a:schemeClr val="bg1">
                      <a:lumMod val="50000"/>
                    </a:schemeClr>
                  </a:solidFill>
                  <a:latin typeface="Helvetica Neue" panose="020B0604020202020204" charset="0"/>
                  <a:sym typeface="Wingdings 2" panose="05020102010507070707" pitchFamily="18" charset="2"/>
                </a:defRPr>
              </a:pPr>
              <a:r>
                <a:t></a:t>
              </a:r>
              <a:endParaRPr sz="4000">
                <a:solidFill>
                  <a:schemeClr val="bg1">
                    <a:lumMod val="50000"/>
                  </a:schemeClr>
                </a:solidFill>
                <a:latin typeface="Helvetica Neue" panose="020B0604020202020204" charset="0"/>
              </a:endParaRPr>
            </a:p>
          </p:txBody>
        </p:sp>
        <p:pic>
          <p:nvPicPr>
            <p:cNvPr id="20" name="Grafik 19" descr="Bleistift mit einfarbiger Füllung">
              <a:extLst>
                <a:ext uri="{FF2B5EF4-FFF2-40B4-BE49-F238E27FC236}">
                  <a16:creationId xmlns:a16="http://schemas.microsoft.com/office/drawing/2014/main" id="{9AB15B4A-B525-CEA5-544E-DA579E8BADED}"/>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8549037" y="4509797"/>
              <a:ext cx="914400" cy="914400"/>
            </a:xfrm>
            <a:prstGeom prst="rect">
              <a:avLst/>
            </a:prstGeom>
          </p:spPr>
        </p:pic>
      </p:grpSp>
      <p:sp>
        <p:nvSpPr>
          <p:cNvPr id="3" name="CuadroTexto 1">
            <a:extLst>
              <a:ext uri="{FF2B5EF4-FFF2-40B4-BE49-F238E27FC236}">
                <a16:creationId xmlns:a16="http://schemas.microsoft.com/office/drawing/2014/main" id="{49DB9E40-3F49-A075-8954-8554EEFD8E87}"/>
              </a:ext>
            </a:extLst>
          </p:cNvPr>
          <p:cNvSpPr txBox="1"/>
          <p:nvPr/>
        </p:nvSpPr>
        <p:spPr>
          <a:xfrm>
            <a:off x="1296000" y="1548000"/>
            <a:ext cx="15736800" cy="830997"/>
          </a:xfrm>
          <a:prstGeom prst="rect">
            <a:avLst/>
          </a:prstGeom>
          <a:noFill/>
        </p:spPr>
        <p:txBody>
          <a:bodyPr wrap="square">
            <a:sp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1. Mejorar la comunicación intraorganizacional </a:t>
            </a:r>
          </a:p>
        </p:txBody>
      </p:sp>
      <p:sp>
        <p:nvSpPr>
          <p:cNvPr id="6" name="CuadroTexto 2">
            <a:extLst>
              <a:ext uri="{FF2B5EF4-FFF2-40B4-BE49-F238E27FC236}">
                <a16:creationId xmlns:a16="http://schemas.microsoft.com/office/drawing/2014/main" id="{593307CC-3B57-BD15-ADEA-1793EE12FACB}"/>
              </a:ext>
            </a:extLst>
          </p:cNvPr>
          <p:cNvSpPr txBox="1"/>
          <p:nvPr/>
        </p:nvSpPr>
        <p:spPr>
          <a:xfrm>
            <a:off x="1295400" y="2304000"/>
            <a:ext cx="10210800"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t>1.1 Definición y técnicas</a:t>
            </a:r>
          </a:p>
        </p:txBody>
      </p:sp>
      <p:sp>
        <p:nvSpPr>
          <p:cNvPr id="10" name="Rechteck: abgerundete Ecken 4">
            <a:extLst>
              <a:ext uri="{FF2B5EF4-FFF2-40B4-BE49-F238E27FC236}">
                <a16:creationId xmlns:a16="http://schemas.microsoft.com/office/drawing/2014/main" id="{012E28BF-0C64-AAAE-EE5E-36A2ACF55F9F}"/>
              </a:ext>
            </a:extLst>
          </p:cNvPr>
          <p:cNvSpPr txBox="1"/>
          <p:nvPr/>
        </p:nvSpPr>
        <p:spPr>
          <a:xfrm>
            <a:off x="12331929" y="683778"/>
            <a:ext cx="2304000" cy="900000"/>
          </a:xfrm>
          <a:prstGeom prst="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b" anchorCtr="0">
            <a:noAutofit/>
          </a:bodyPr>
          <a:lstStyle/>
          <a:p>
            <a:pPr marL="0" lvl="0" indent="0" algn="ctr" defTabSz="1066800">
              <a:lnSpc>
                <a:spcPct val="90000"/>
              </a:lnSpc>
              <a:spcBef>
                <a:spcPct val="0"/>
              </a:spcBef>
              <a:spcAft>
                <a:spcPct val="35000"/>
              </a:spcAft>
              <a:buNone/>
              <a:defRPr sz="2400" kern="1200">
                <a:latin typeface="Helvetica Neue" panose="020B0604020202020204" charset="0"/>
                <a:ea typeface="Microsoft Sans Serif" panose="020B0604020202020204" pitchFamily="34" charset="0"/>
                <a:cs typeface="Microsoft Sans Serif" panose="020B0604020202020204" pitchFamily="34" charset="0"/>
              </a:defRPr>
            </a:pPr>
            <a:r>
              <a:rPr dirty="0" err="1">
                <a:solidFill>
                  <a:schemeClr val="bg1"/>
                </a:solidFill>
              </a:rPr>
              <a:t>Comunicación</a:t>
            </a:r>
            <a:r>
              <a:rPr dirty="0">
                <a:solidFill>
                  <a:schemeClr val="bg1"/>
                </a:solidFill>
              </a:rPr>
              <a:t> </a:t>
            </a:r>
            <a:r>
              <a:rPr dirty="0" err="1">
                <a:solidFill>
                  <a:schemeClr val="bg1"/>
                </a:solidFill>
              </a:rPr>
              <a:t>en</a:t>
            </a:r>
            <a:r>
              <a:rPr dirty="0">
                <a:solidFill>
                  <a:schemeClr val="bg1"/>
                </a:solidFill>
              </a:rPr>
              <a:t> general</a:t>
            </a:r>
          </a:p>
        </p:txBody>
      </p:sp>
      <p:sp>
        <p:nvSpPr>
          <p:cNvPr id="11" name="Rechteck: abgerundete Ecken 4">
            <a:extLst>
              <a:ext uri="{FF2B5EF4-FFF2-40B4-BE49-F238E27FC236}">
                <a16:creationId xmlns:a16="http://schemas.microsoft.com/office/drawing/2014/main" id="{3EA5A7A8-6B0F-94A7-12AC-B7182CA164B7}"/>
              </a:ext>
            </a:extLst>
          </p:cNvPr>
          <p:cNvSpPr txBox="1"/>
          <p:nvPr/>
        </p:nvSpPr>
        <p:spPr>
          <a:xfrm>
            <a:off x="14707929" y="683778"/>
            <a:ext cx="2304000" cy="900000"/>
          </a:xfrm>
          <a:prstGeom prst="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b" anchorCtr="0">
            <a:noAutofit/>
          </a:bodyPr>
          <a:lstStyle/>
          <a:p>
            <a:pPr marL="0" lvl="0" indent="0" algn="ctr" defTabSz="1066800">
              <a:lnSpc>
                <a:spcPct val="90000"/>
              </a:lnSpc>
              <a:spcBef>
                <a:spcPct val="0"/>
              </a:spcBef>
              <a:spcAft>
                <a:spcPct val="35000"/>
              </a:spcAft>
              <a:buNone/>
              <a:defRPr sz="2400" kern="1200">
                <a:latin typeface="Helvetica Neue" panose="020B0604020202020204" charset="0"/>
                <a:ea typeface="Microsoft Sans Serif" panose="020B0604020202020204" pitchFamily="34" charset="0"/>
                <a:cs typeface="Microsoft Sans Serif" panose="020B0604020202020204" pitchFamily="34" charset="0"/>
              </a:defRPr>
            </a:pPr>
            <a:r>
              <a:t>Comunicación en reuniones</a:t>
            </a:r>
          </a:p>
        </p:txBody>
      </p:sp>
      <p:sp>
        <p:nvSpPr>
          <p:cNvPr id="12" name="CuadroTexto 3">
            <a:extLst>
              <a:ext uri="{FF2B5EF4-FFF2-40B4-BE49-F238E27FC236}">
                <a16:creationId xmlns:a16="http://schemas.microsoft.com/office/drawing/2014/main" id="{0F0E338B-2500-F047-D80F-58D3ABB297B3}"/>
              </a:ext>
            </a:extLst>
          </p:cNvPr>
          <p:cNvSpPr txBox="1"/>
          <p:nvPr/>
        </p:nvSpPr>
        <p:spPr>
          <a:xfrm>
            <a:off x="12331929" y="359778"/>
            <a:ext cx="4680000" cy="36000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lnRef>
          <a:fillRef idx="1003">
            <a:schemeClr val="lt1"/>
          </a:fillRef>
          <a:effectRef idx="3">
            <a:schemeClr val="accent1"/>
          </a:effectRef>
          <a:fontRef idx="minor">
            <a:schemeClr val="lt1"/>
          </a:fontRef>
        </p:style>
        <p:txBody>
          <a:bodyPr wrap="square" anchor="ctr">
            <a:noAutofit/>
          </a:bodyPr>
          <a:lstStyle/>
          <a:p>
            <a:pPr marL="0" marR="0" lvl="0" indent="0" algn="ctr" rtl="0">
              <a:spcBef>
                <a:spcPts val="0"/>
              </a:spcBef>
              <a:spcAft>
                <a:spcPts val="0"/>
              </a:spcAft>
              <a:buNone/>
              <a:defRPr sz="2400" b="1">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defRPr>
            </a:pPr>
            <a:r>
              <a:rPr dirty="0" err="1">
                <a:solidFill>
                  <a:schemeClr val="bg1"/>
                </a:solidFill>
              </a:rPr>
              <a:t>Distinguimos</a:t>
            </a:r>
            <a:r>
              <a:rPr dirty="0">
                <a:solidFill>
                  <a:schemeClr val="bg1"/>
                </a:solidFill>
              </a:rPr>
              <a:t> entre:</a:t>
            </a:r>
            <a:endParaRPr sz="18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13041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A4BA3E0A-C39D-118B-64FB-9F3BC67CDD67}"/>
              </a:ext>
            </a:extLst>
          </p:cNvPr>
          <p:cNvPicPr>
            <a:picLocks noChangeAspect="1"/>
          </p:cNvPicPr>
          <p:nvPr/>
        </p:nvPicPr>
        <p:blipFill>
          <a:blip r:embed="rId2"/>
          <a:stretch>
            <a:fillRect/>
          </a:stretch>
        </p:blipFill>
        <p:spPr>
          <a:xfrm>
            <a:off x="1815405" y="6235496"/>
            <a:ext cx="2433562" cy="1881540"/>
          </a:xfrm>
          <a:prstGeom prst="rect">
            <a:avLst/>
          </a:prstGeom>
        </p:spPr>
      </p:pic>
      <p:pic>
        <p:nvPicPr>
          <p:cNvPr id="8" name="Grafik 7" descr="Wolken-Gedankenblase">
            <a:extLst>
              <a:ext uri="{FF2B5EF4-FFF2-40B4-BE49-F238E27FC236}">
                <a16:creationId xmlns:a16="http://schemas.microsoft.com/office/drawing/2014/main" id="{7B0FEC59-3778-B370-6A84-1A92B43BD484}"/>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b="28115"/>
          <a:stretch/>
        </p:blipFill>
        <p:spPr>
          <a:xfrm>
            <a:off x="3697800" y="3274139"/>
            <a:ext cx="13335000" cy="5464861"/>
          </a:xfrm>
          <a:prstGeom prst="rect">
            <a:avLst/>
          </a:prstGeom>
        </p:spPr>
      </p:pic>
      <p:pic>
        <p:nvPicPr>
          <p:cNvPr id="9" name="Grafik 8" descr="Unterschrift Silhouette">
            <a:extLst>
              <a:ext uri="{FF2B5EF4-FFF2-40B4-BE49-F238E27FC236}">
                <a16:creationId xmlns:a16="http://schemas.microsoft.com/office/drawing/2014/main" id="{AE422221-7185-90F4-3FDB-BC2FFC8E131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584401" y="3084978"/>
            <a:ext cx="1481792" cy="1450109"/>
          </a:xfrm>
          <a:prstGeom prst="rect">
            <a:avLst/>
          </a:prstGeom>
        </p:spPr>
      </p:pic>
      <p:sp>
        <p:nvSpPr>
          <p:cNvPr id="10" name="Google Shape;185;p23">
            <a:extLst>
              <a:ext uri="{FF2B5EF4-FFF2-40B4-BE49-F238E27FC236}">
                <a16:creationId xmlns:a16="http://schemas.microsoft.com/office/drawing/2014/main" id="{DE3BFB2A-7F69-2134-56C4-A15343245A1A}"/>
              </a:ext>
            </a:extLst>
          </p:cNvPr>
          <p:cNvSpPr txBox="1"/>
          <p:nvPr/>
        </p:nvSpPr>
        <p:spPr>
          <a:xfrm>
            <a:off x="4440800" y="3832461"/>
            <a:ext cx="11400015" cy="993240"/>
          </a:xfrm>
          <a:prstGeom prst="rect">
            <a:avLst/>
          </a:prstGeom>
          <a:noFill/>
          <a:ln>
            <a:noFill/>
          </a:ln>
        </p:spPr>
        <p:txBody>
          <a:bodyPr spcFirstLastPara="1" wrap="square" lIns="91425" tIns="45700" rIns="91425" bIns="45700" anchor="t" anchorCtr="0">
            <a:noAutofit/>
          </a:bodyPr>
          <a:lstStyle/>
          <a:p>
            <a:pPr lvl="0" algn="ctr">
              <a:defRPr sz="2400" b="1">
                <a:solidFill>
                  <a:schemeClr val="tx1"/>
                </a:solidFill>
                <a:latin typeface="Helvetica Neue" panose="020B0604020202020204" charset="0"/>
                <a:ea typeface="Helvetica Neue"/>
                <a:cs typeface="Helvetica Neue"/>
                <a:sym typeface="Helvetica Neue"/>
              </a:defRPr>
            </a:pPr>
            <a:r>
              <a:t>Tarea: </a:t>
            </a:r>
          </a:p>
          <a:p>
            <a:pPr lvl="0" algn="ctr">
              <a:defRPr sz="2400" b="1">
                <a:solidFill>
                  <a:schemeClr val="tx1"/>
                </a:solidFill>
                <a:latin typeface="Helvetica Neue" panose="020B0604020202020204" charset="0"/>
                <a:ea typeface="Helvetica Neue"/>
                <a:cs typeface="Helvetica Neue"/>
                <a:sym typeface="Helvetica Neue"/>
              </a:defRPr>
            </a:pPr>
            <a:r>
              <a:t>Transferencia a tu empresa</a:t>
            </a:r>
          </a:p>
        </p:txBody>
      </p:sp>
      <p:sp>
        <p:nvSpPr>
          <p:cNvPr id="11" name="Google Shape;185;p23">
            <a:extLst>
              <a:ext uri="{FF2B5EF4-FFF2-40B4-BE49-F238E27FC236}">
                <a16:creationId xmlns:a16="http://schemas.microsoft.com/office/drawing/2014/main" id="{8B0F5D73-A870-29A5-0646-4D9C8F90190F}"/>
              </a:ext>
            </a:extLst>
          </p:cNvPr>
          <p:cNvSpPr txBox="1"/>
          <p:nvPr/>
        </p:nvSpPr>
        <p:spPr>
          <a:xfrm>
            <a:off x="5275562" y="4695502"/>
            <a:ext cx="9972000" cy="2410220"/>
          </a:xfrm>
          <a:prstGeom prst="rect">
            <a:avLst/>
          </a:prstGeom>
          <a:noFill/>
          <a:ln>
            <a:noFill/>
          </a:ln>
        </p:spPr>
        <p:txBody>
          <a:bodyPr spcFirstLastPara="1" wrap="square" lIns="91425" tIns="45700" rIns="91425" bIns="45700" anchor="t" anchorCtr="0">
            <a:noAutofit/>
          </a:bodyPr>
          <a:lstStyle/>
          <a:p>
            <a:pPr marL="342900" lvl="0" indent="-342900">
              <a:spcAft>
                <a:spcPts val="1200"/>
              </a:spcAft>
              <a:buFont typeface="Wingdings" panose="05000000000000000000" pitchFamily="2" charset="2"/>
              <a:buChar char="Ø"/>
              <a:defRPr sz="2400">
                <a:solidFill>
                  <a:schemeClr val="tx1"/>
                </a:solidFill>
                <a:latin typeface="Helvetica Neue" panose="020B0604020202020204" charset="0"/>
                <a:ea typeface="Helvetica Neue"/>
                <a:cs typeface="Helvetica Neue"/>
                <a:sym typeface="Helvetica Neue"/>
              </a:defRPr>
            </a:pPr>
            <a:r>
              <a:rPr dirty="0"/>
              <a:t>¿</a:t>
            </a:r>
            <a:r>
              <a:rPr dirty="0" err="1"/>
              <a:t>Cómo</a:t>
            </a:r>
            <a:r>
              <a:rPr dirty="0"/>
              <a:t> </a:t>
            </a:r>
            <a:r>
              <a:rPr dirty="0" err="1"/>
              <a:t>describiría</a:t>
            </a:r>
            <a:r>
              <a:rPr lang="es-ES" dirty="0"/>
              <a:t>s</a:t>
            </a:r>
            <a:r>
              <a:rPr dirty="0"/>
              <a:t> la </a:t>
            </a:r>
            <a:r>
              <a:rPr dirty="0" err="1"/>
              <a:t>comunicación</a:t>
            </a:r>
            <a:r>
              <a:rPr dirty="0"/>
              <a:t> </a:t>
            </a:r>
            <a:r>
              <a:rPr dirty="0" err="1"/>
              <a:t>en</a:t>
            </a:r>
            <a:r>
              <a:rPr dirty="0"/>
              <a:t> </a:t>
            </a:r>
            <a:r>
              <a:rPr lang="es-ES" dirty="0"/>
              <a:t>t</a:t>
            </a:r>
            <a:r>
              <a:rPr dirty="0"/>
              <a:t>u </a:t>
            </a:r>
            <a:r>
              <a:rPr dirty="0" err="1"/>
              <a:t>empresa</a:t>
            </a:r>
            <a:r>
              <a:rPr dirty="0"/>
              <a:t>?</a:t>
            </a:r>
          </a:p>
          <a:p>
            <a:pPr marL="342900" lvl="0" indent="-342900">
              <a:spcAft>
                <a:spcPts val="1200"/>
              </a:spcAft>
              <a:buFont typeface="Wingdings" panose="05000000000000000000" pitchFamily="2" charset="2"/>
              <a:buChar char="Ø"/>
              <a:defRPr sz="2400">
                <a:solidFill>
                  <a:schemeClr val="tx1"/>
                </a:solidFill>
                <a:latin typeface="Helvetica Neue" panose="020B0604020202020204" charset="0"/>
                <a:ea typeface="Helvetica Neue"/>
                <a:cs typeface="Helvetica Neue"/>
                <a:sym typeface="Helvetica Neue"/>
              </a:defRPr>
            </a:pPr>
            <a:r>
              <a:rPr dirty="0"/>
              <a:t>¿</a:t>
            </a:r>
            <a:r>
              <a:rPr dirty="0" err="1"/>
              <a:t>Qué</a:t>
            </a:r>
            <a:r>
              <a:rPr dirty="0"/>
              <a:t> </a:t>
            </a:r>
            <a:r>
              <a:rPr dirty="0" err="1"/>
              <a:t>va</a:t>
            </a:r>
            <a:r>
              <a:rPr dirty="0"/>
              <a:t> bien?</a:t>
            </a:r>
          </a:p>
          <a:p>
            <a:pPr marL="342900" lvl="0" indent="-342900">
              <a:spcAft>
                <a:spcPts val="1200"/>
              </a:spcAft>
              <a:buFont typeface="Wingdings" panose="05000000000000000000" pitchFamily="2" charset="2"/>
              <a:buChar char="Ø"/>
              <a:defRPr sz="2400">
                <a:solidFill>
                  <a:schemeClr val="tx1"/>
                </a:solidFill>
                <a:latin typeface="Helvetica Neue" panose="020B0604020202020204" charset="0"/>
                <a:ea typeface="Helvetica Neue"/>
                <a:cs typeface="Helvetica Neue"/>
                <a:sym typeface="Helvetica Neue"/>
              </a:defRPr>
            </a:pPr>
            <a:r>
              <a:rPr dirty="0"/>
              <a:t>¿</a:t>
            </a:r>
            <a:r>
              <a:rPr dirty="0" err="1"/>
              <a:t>Qué</a:t>
            </a:r>
            <a:r>
              <a:rPr dirty="0"/>
              <a:t> </a:t>
            </a:r>
            <a:r>
              <a:rPr dirty="0" err="1"/>
              <a:t>va</a:t>
            </a:r>
            <a:r>
              <a:rPr dirty="0"/>
              <a:t> mal?/¿</a:t>
            </a:r>
            <a:r>
              <a:rPr dirty="0" err="1"/>
              <a:t>Qué</a:t>
            </a:r>
            <a:r>
              <a:rPr dirty="0"/>
              <a:t> </a:t>
            </a:r>
            <a:r>
              <a:rPr dirty="0" err="1"/>
              <a:t>podría</a:t>
            </a:r>
            <a:r>
              <a:rPr dirty="0"/>
              <a:t> ser </a:t>
            </a:r>
            <a:r>
              <a:rPr dirty="0" err="1"/>
              <a:t>mejor</a:t>
            </a:r>
            <a:r>
              <a:rPr dirty="0"/>
              <a:t>?</a:t>
            </a:r>
          </a:p>
          <a:p>
            <a:pPr marL="342900" lvl="0" indent="-342900">
              <a:spcAft>
                <a:spcPts val="1200"/>
              </a:spcAft>
              <a:buFont typeface="Wingdings" panose="05000000000000000000" pitchFamily="2" charset="2"/>
              <a:buChar char="Ø"/>
              <a:defRPr sz="2400">
                <a:solidFill>
                  <a:schemeClr val="tx1"/>
                </a:solidFill>
                <a:latin typeface="Helvetica Neue" panose="020B0604020202020204" charset="0"/>
                <a:ea typeface="Helvetica Neue"/>
                <a:cs typeface="Helvetica Neue"/>
                <a:sym typeface="Helvetica Neue"/>
              </a:defRPr>
            </a:pPr>
            <a:r>
              <a:rPr dirty="0"/>
              <a:t>¿</a:t>
            </a:r>
            <a:r>
              <a:rPr dirty="0" err="1"/>
              <a:t>Qué</a:t>
            </a:r>
            <a:r>
              <a:rPr dirty="0"/>
              <a:t> </a:t>
            </a:r>
            <a:r>
              <a:rPr dirty="0" err="1"/>
              <a:t>podría</a:t>
            </a:r>
            <a:r>
              <a:rPr dirty="0"/>
              <a:t> </a:t>
            </a:r>
            <a:r>
              <a:rPr dirty="0" err="1"/>
              <a:t>mejorarse</a:t>
            </a:r>
            <a:r>
              <a:rPr dirty="0"/>
              <a:t>?</a:t>
            </a:r>
          </a:p>
          <a:p>
            <a:pPr marL="342900" lvl="0" indent="-342900">
              <a:spcAft>
                <a:spcPts val="1200"/>
              </a:spcAft>
              <a:buFont typeface="Wingdings" panose="05000000000000000000" pitchFamily="2" charset="2"/>
              <a:buChar char="Ø"/>
              <a:defRPr sz="2400">
                <a:solidFill>
                  <a:schemeClr val="tx1"/>
                </a:solidFill>
                <a:latin typeface="Helvetica Neue" panose="020B0604020202020204" charset="0"/>
                <a:ea typeface="Helvetica Neue"/>
                <a:cs typeface="Helvetica Neue"/>
                <a:sym typeface="Helvetica Neue"/>
              </a:defRPr>
            </a:pPr>
            <a:r>
              <a:rPr dirty="0"/>
              <a:t>¿</a:t>
            </a:r>
            <a:r>
              <a:rPr dirty="0" err="1"/>
              <a:t>Cómo</a:t>
            </a:r>
            <a:r>
              <a:rPr dirty="0"/>
              <a:t> </a:t>
            </a:r>
            <a:r>
              <a:rPr dirty="0" err="1"/>
              <a:t>podría</a:t>
            </a:r>
            <a:r>
              <a:rPr dirty="0"/>
              <a:t> </a:t>
            </a:r>
            <a:r>
              <a:rPr dirty="0" err="1"/>
              <a:t>mejora</a:t>
            </a:r>
            <a:r>
              <a:rPr lang="es-ES" dirty="0" err="1"/>
              <a:t>rse</a:t>
            </a:r>
            <a:r>
              <a:rPr dirty="0"/>
              <a:t>? ¿</a:t>
            </a:r>
            <a:r>
              <a:rPr dirty="0" err="1"/>
              <a:t>Qué</a:t>
            </a:r>
            <a:r>
              <a:rPr dirty="0"/>
              <a:t> </a:t>
            </a:r>
            <a:r>
              <a:rPr dirty="0" err="1"/>
              <a:t>recursos</a:t>
            </a:r>
            <a:r>
              <a:rPr dirty="0"/>
              <a:t> son </a:t>
            </a:r>
            <a:r>
              <a:rPr dirty="0" err="1"/>
              <a:t>necesarios</a:t>
            </a:r>
            <a:r>
              <a:rPr dirty="0"/>
              <a:t>, </a:t>
            </a:r>
            <a:r>
              <a:rPr dirty="0" err="1"/>
              <a:t>quién</a:t>
            </a:r>
            <a:r>
              <a:rPr dirty="0"/>
              <a:t> debe </a:t>
            </a:r>
            <a:r>
              <a:rPr dirty="0" err="1"/>
              <a:t>participar</a:t>
            </a:r>
            <a:r>
              <a:rPr dirty="0"/>
              <a:t>?</a:t>
            </a:r>
          </a:p>
          <a:p>
            <a:pPr marL="342900" lvl="0" indent="-342900">
              <a:spcAft>
                <a:spcPts val="1200"/>
              </a:spcAft>
              <a:buFont typeface="Wingdings" panose="05000000000000000000" pitchFamily="2" charset="2"/>
              <a:buChar char="Ø"/>
              <a:defRPr sz="2400">
                <a:solidFill>
                  <a:schemeClr val="tx1"/>
                </a:solidFill>
                <a:latin typeface="Helvetica Neue" panose="020B0604020202020204" charset="0"/>
                <a:ea typeface="Helvetica Neue"/>
                <a:cs typeface="Helvetica Neue"/>
                <a:sym typeface="Helvetica Neue"/>
              </a:defRPr>
            </a:pPr>
            <a:r>
              <a:rPr dirty="0"/>
              <a:t>¿</a:t>
            </a:r>
            <a:r>
              <a:rPr dirty="0" err="1"/>
              <a:t>Qué</a:t>
            </a:r>
            <a:r>
              <a:rPr dirty="0"/>
              <a:t> </a:t>
            </a:r>
            <a:r>
              <a:rPr lang="es-ES" dirty="0"/>
              <a:t>pueden mejorar otros</a:t>
            </a:r>
            <a:r>
              <a:rPr dirty="0"/>
              <a:t>?</a:t>
            </a:r>
            <a:endParaRPr sz="2400" b="1" dirty="0">
              <a:solidFill>
                <a:schemeClr val="tx1"/>
              </a:solidFill>
              <a:latin typeface="Helvetica Neue" panose="020B0604020202020204" charset="0"/>
              <a:ea typeface="Helvetica Neue"/>
              <a:cs typeface="Helvetica Neue"/>
              <a:sym typeface="Helvetica Neue"/>
            </a:endParaRPr>
          </a:p>
        </p:txBody>
      </p:sp>
      <p:sp>
        <p:nvSpPr>
          <p:cNvPr id="4" name="Rectangle 1">
            <a:extLst>
              <a:ext uri="{FF2B5EF4-FFF2-40B4-BE49-F238E27FC236}">
                <a16:creationId xmlns:a16="http://schemas.microsoft.com/office/drawing/2014/main" id="{3854FE29-59DD-C480-A1BE-29D7BDB1E0A4}"/>
              </a:ext>
            </a:extLst>
          </p:cNvPr>
          <p:cNvSpPr>
            <a:spLocks noChangeArrowheads="1"/>
          </p:cNvSpPr>
          <p:nvPr/>
        </p:nvSpPr>
        <p:spPr bwMode="auto">
          <a:xfrm>
            <a:off x="0" y="0"/>
            <a:ext cx="1828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sz="1800" b="0" i="0" u="none" strike="noStrike" cap="none" normalizeH="0" baseline="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D70B96E6-A078-BD8F-B1A7-3598A351025A}"/>
              </a:ext>
            </a:extLst>
          </p:cNvPr>
          <p:cNvSpPr>
            <a:spLocks noChangeArrowheads="1"/>
          </p:cNvSpPr>
          <p:nvPr/>
        </p:nvSpPr>
        <p:spPr bwMode="auto">
          <a:xfrm>
            <a:off x="152400" y="152400"/>
            <a:ext cx="1828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sz="1800" b="0" i="0" u="none" strike="noStrike" cap="none" normalizeH="0" baseline="0">
              <a:ln>
                <a:noFill/>
              </a:ln>
              <a:solidFill>
                <a:schemeClr val="tx1"/>
              </a:solidFill>
              <a:effectLst/>
              <a:latin typeface="Arial" panose="020B0604020202020204" pitchFamily="34" charset="0"/>
            </a:endParaRPr>
          </a:p>
        </p:txBody>
      </p:sp>
      <p:sp>
        <p:nvSpPr>
          <p:cNvPr id="6" name="CuadroTexto 1">
            <a:extLst>
              <a:ext uri="{FF2B5EF4-FFF2-40B4-BE49-F238E27FC236}">
                <a16:creationId xmlns:a16="http://schemas.microsoft.com/office/drawing/2014/main" id="{FB6FE576-8D27-5337-BA89-9CAB54B54A77}"/>
              </a:ext>
            </a:extLst>
          </p:cNvPr>
          <p:cNvSpPr txBox="1"/>
          <p:nvPr/>
        </p:nvSpPr>
        <p:spPr>
          <a:xfrm>
            <a:off x="1296000" y="1548000"/>
            <a:ext cx="15736800" cy="830997"/>
          </a:xfrm>
          <a:prstGeom prst="rect">
            <a:avLst/>
          </a:prstGeom>
          <a:noFill/>
        </p:spPr>
        <p:txBody>
          <a:bodyPr wrap="square">
            <a:spAutoFit/>
          </a:bodyPr>
          <a:lstStyle/>
          <a:p>
            <a:pPr>
              <a:defRPr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defRPr>
            </a:pPr>
            <a:r>
              <a:t>1. Mejorar la comunicación intraorganizacional </a:t>
            </a:r>
          </a:p>
        </p:txBody>
      </p:sp>
      <p:sp>
        <p:nvSpPr>
          <p:cNvPr id="12" name="CuadroTexto 2">
            <a:extLst>
              <a:ext uri="{FF2B5EF4-FFF2-40B4-BE49-F238E27FC236}">
                <a16:creationId xmlns:a16="http://schemas.microsoft.com/office/drawing/2014/main" id="{E59D617C-C2BD-D700-0893-FD32841643B1}"/>
              </a:ext>
            </a:extLst>
          </p:cNvPr>
          <p:cNvSpPr txBox="1"/>
          <p:nvPr/>
        </p:nvSpPr>
        <p:spPr>
          <a:xfrm>
            <a:off x="1295400" y="2304000"/>
            <a:ext cx="10210800" cy="523220"/>
          </a:xfrm>
          <a:prstGeom prst="rect">
            <a:avLst/>
          </a:prstGeom>
          <a:noFill/>
        </p:spPr>
        <p:txBody>
          <a:bodyPr wrap="square">
            <a:spAutoFit/>
          </a:bodyPr>
          <a:lstStyle/>
          <a:p>
            <a:pPr>
              <a:defRPr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defRPr>
            </a:pPr>
            <a:r>
              <a:rPr dirty="0"/>
              <a:t>1.1 </a:t>
            </a:r>
            <a:r>
              <a:rPr dirty="0" err="1"/>
              <a:t>Definición</a:t>
            </a:r>
            <a:r>
              <a:rPr dirty="0"/>
              <a:t> y </a:t>
            </a:r>
            <a:r>
              <a:rPr dirty="0" err="1"/>
              <a:t>técnicas</a:t>
            </a:r>
            <a:endParaRPr dirty="0"/>
          </a:p>
        </p:txBody>
      </p:sp>
    </p:spTree>
    <p:extLst>
      <p:ext uri="{BB962C8B-B14F-4D97-AF65-F5344CB8AC3E}">
        <p14:creationId xmlns:p14="http://schemas.microsoft.com/office/powerpoint/2010/main" val="25123587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0</TotalTime>
  <Words>3946</Words>
  <Application>Microsoft Office PowerPoint</Application>
  <PresentationFormat>Benutzerdefiniert</PresentationFormat>
  <Paragraphs>596</Paragraphs>
  <Slides>40</Slides>
  <Notes>5</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40</vt:i4>
      </vt:variant>
    </vt:vector>
  </HeadingPairs>
  <TitlesOfParts>
    <vt:vector size="46" baseType="lpstr">
      <vt:lpstr>Arial</vt:lpstr>
      <vt:lpstr>Calibri</vt:lpstr>
      <vt:lpstr>Helvetica Neue</vt:lpstr>
      <vt:lpstr>Wingdings</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cp:keywords>
  <cp:lastModifiedBy>Jennifer Voepel</cp:lastModifiedBy>
  <cp:revision>149</cp:revision>
  <dcterms:created xsi:type="dcterms:W3CDTF">2022-01-27T16:04:38Z</dcterms:created>
  <dcterms:modified xsi:type="dcterms:W3CDTF">2024-02-05T00:11:33Z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