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 id="2147483667" r:id="rId2"/>
  </p:sldMasterIdLst>
  <p:notesMasterIdLst>
    <p:notesMasterId r:id="rId36"/>
  </p:notesMasterIdLst>
  <p:handoutMasterIdLst>
    <p:handoutMasterId r:id="rId37"/>
  </p:handoutMasterIdLst>
  <p:sldIdLst>
    <p:sldId id="277" r:id="rId3"/>
    <p:sldId id="278" r:id="rId4"/>
    <p:sldId id="279" r:id="rId5"/>
    <p:sldId id="289" r:id="rId6"/>
    <p:sldId id="304" r:id="rId7"/>
    <p:sldId id="302" r:id="rId8"/>
    <p:sldId id="305" r:id="rId9"/>
    <p:sldId id="306" r:id="rId10"/>
    <p:sldId id="307" r:id="rId11"/>
    <p:sldId id="323" r:id="rId12"/>
    <p:sldId id="281" r:id="rId13"/>
    <p:sldId id="291" r:id="rId14"/>
    <p:sldId id="311" r:id="rId15"/>
    <p:sldId id="312" r:id="rId16"/>
    <p:sldId id="309" r:id="rId17"/>
    <p:sldId id="284" r:id="rId18"/>
    <p:sldId id="324" r:id="rId19"/>
    <p:sldId id="292" r:id="rId20"/>
    <p:sldId id="313" r:id="rId21"/>
    <p:sldId id="314" r:id="rId22"/>
    <p:sldId id="300" r:id="rId23"/>
    <p:sldId id="301" r:id="rId24"/>
    <p:sldId id="310" r:id="rId25"/>
    <p:sldId id="293" r:id="rId26"/>
    <p:sldId id="315" r:id="rId27"/>
    <p:sldId id="285" r:id="rId28"/>
    <p:sldId id="325" r:id="rId29"/>
    <p:sldId id="290" r:id="rId30"/>
    <p:sldId id="316" r:id="rId31"/>
    <p:sldId id="326" r:id="rId32"/>
    <p:sldId id="327" r:id="rId33"/>
    <p:sldId id="328" r:id="rId34"/>
    <p:sldId id="287" r:id="rId35"/>
  </p:sldIdLst>
  <p:sldSz cx="18288000" cy="10287000"/>
  <p:notesSz cx="18288000" cy="10287000"/>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F770FA1-16AD-4335-ED35-1F9876AF6202}" name="Adilhan Adil (CCG)" initials="AA(" userId="S::adilhan.adil@ccgeurope.com::525f50c8-9af0-493a-950e-9bb6f042934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94B7"/>
    <a:srgbClr val="AED633"/>
    <a:srgbClr val="78B1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96ACC0-4670-4DD8-BA07-1D86A441EB38}" v="47" dt="2022-11-15T18:28:27.271"/>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60" d="100"/>
          <a:sy n="60" d="100"/>
        </p:scale>
        <p:origin x="60" y="196"/>
      </p:cViewPr>
      <p:guideLst>
        <p:guide orient="horz" pos="2880"/>
        <p:guide pos="2160"/>
      </p:guideLst>
    </p:cSldViewPr>
  </p:slideViewPr>
  <p:notesTextViewPr>
    <p:cViewPr>
      <p:scale>
        <a:sx n="100" d="100"/>
        <a:sy n="100" d="100"/>
      </p:scale>
      <p:origin x="0" y="0"/>
    </p:cViewPr>
  </p:notesTextViewPr>
  <p:notesViewPr>
    <p:cSldViewPr>
      <p:cViewPr varScale="1">
        <p:scale>
          <a:sx n="58" d="100"/>
          <a:sy n="58" d="100"/>
        </p:scale>
        <p:origin x="1248" y="77"/>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21" Type="http://schemas.openxmlformats.org/officeDocument/2006/relationships/slide" Target="slides/slide19.xml"/><Relationship Id="rId34" Type="http://schemas.openxmlformats.org/officeDocument/2006/relationships/slide" Target="slides/slide32.xml"/><Relationship Id="rId42" Type="http://schemas.microsoft.com/office/2015/10/relationships/revisionInfo" Target="revisionInfo.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microsoft.com/office/2018/10/relationships/authors" Target="author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s>
</file>

<file path=ppt/diagrams/_rels/data1.xml.rels><?xml version="1.0" encoding="UTF-8" standalone="yes"?>
<Relationships xmlns="http://schemas.openxmlformats.org/package/2006/relationships"><Relationship Id="rId1" Type="http://schemas.openxmlformats.org/officeDocument/2006/relationships/image" Target="../media/image14.png"/></Relationships>
</file>

<file path=ppt/diagrams/_rels/drawing1.xml.rels><?xml version="1.0" encoding="UTF-8" standalone="yes"?>
<Relationships xmlns="http://schemas.openxmlformats.org/package/2006/relationships"><Relationship Id="rId1" Type="http://schemas.openxmlformats.org/officeDocument/2006/relationships/image" Target="../media/image14.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3BBCC62-4168-45F7-9B59-3A00B7BD131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a:p>
      </dgm:t>
    </dgm:pt>
    <dgm:pt modelId="{9BBD28ED-822E-4AAF-9863-41B96A812890}">
      <dgm:prSet phldrT="[Texto]" custT="1"/>
      <dgm:spPr>
        <a:solidFill>
          <a:srgbClr val="AED633"/>
        </a:solidFill>
      </dgm:spPr>
      <dgm:t>
        <a:bodyPr/>
        <a:lstStyle/>
        <a:p>
          <a:pPr>
            <a:defRPr sz="2400">
              <a:latin typeface="Helvetica Neue"/>
            </a:defRPr>
          </a:pPr>
          <a:r>
            <a:rPr sz="2400" dirty="0"/>
            <a:t>Falta de </a:t>
          </a:r>
          <a:r>
            <a:rPr sz="2400" dirty="0" err="1"/>
            <a:t>comunicación</a:t>
          </a:r>
          <a:r>
            <a:rPr sz="2400" dirty="0"/>
            <a:t> </a:t>
          </a:r>
          <a:r>
            <a:rPr sz="2400" dirty="0" err="1"/>
            <a:t>sobre</a:t>
          </a:r>
          <a:r>
            <a:rPr sz="2400" dirty="0"/>
            <a:t> </a:t>
          </a:r>
          <a:r>
            <a:rPr sz="2400" dirty="0" err="1"/>
            <a:t>el</a:t>
          </a:r>
          <a:r>
            <a:rPr sz="2400" dirty="0"/>
            <a:t> </a:t>
          </a:r>
          <a:r>
            <a:rPr sz="2400" dirty="0" err="1"/>
            <a:t>nivel</a:t>
          </a:r>
          <a:r>
            <a:rPr sz="2400" dirty="0"/>
            <a:t> de </a:t>
          </a:r>
          <a:r>
            <a:rPr sz="2400" dirty="0" err="1"/>
            <a:t>libertad</a:t>
          </a:r>
          <a:r>
            <a:rPr sz="2400" dirty="0"/>
            <a:t> </a:t>
          </a:r>
          <a:r>
            <a:rPr sz="2400" dirty="0" err="1"/>
            <a:t>empresarial</a:t>
          </a:r>
          <a:r>
            <a:rPr sz="2400" dirty="0"/>
            <a:t> para </a:t>
          </a:r>
          <a:r>
            <a:rPr sz="2400" dirty="0" err="1"/>
            <a:t>los</a:t>
          </a:r>
          <a:r>
            <a:rPr sz="2400" dirty="0"/>
            <a:t> </a:t>
          </a:r>
          <a:r>
            <a:rPr sz="2400" dirty="0" err="1"/>
            <a:t>jóvenes</a:t>
          </a:r>
          <a:r>
            <a:rPr sz="2400" dirty="0"/>
            <a:t> </a:t>
          </a:r>
          <a:r>
            <a:rPr sz="2400" dirty="0" err="1"/>
            <a:t>profesionales</a:t>
          </a:r>
          <a:endParaRPr sz="2400" dirty="0"/>
        </a:p>
      </dgm:t>
    </dgm:pt>
    <dgm:pt modelId="{1CB79019-0CE4-43C8-AF4F-B31A2C6EFD51}" type="parTrans" cxnId="{509D4E3A-3D10-40A0-AB0A-B32E4372CD90}">
      <dgm:prSet/>
      <dgm:spPr/>
      <dgm:t>
        <a:bodyPr/>
        <a:lstStyle/>
        <a:p>
          <a:endParaRPr/>
        </a:p>
      </dgm:t>
    </dgm:pt>
    <dgm:pt modelId="{BA7815DD-03D0-49E8-A08B-59C65D01C410}" type="sibTrans" cxnId="{509D4E3A-3D10-40A0-AB0A-B32E4372CD90}">
      <dgm:prSet/>
      <dgm:spPr/>
      <dgm:t>
        <a:bodyPr/>
        <a:lstStyle/>
        <a:p>
          <a:endParaRPr/>
        </a:p>
      </dgm:t>
    </dgm:pt>
    <dgm:pt modelId="{D51BFEAE-B0D4-4920-ADF0-5667C068D592}">
      <dgm:prSet phldrT="[Texto]" custT="1"/>
      <dgm:spPr>
        <a:solidFill>
          <a:srgbClr val="AED633"/>
        </a:solidFill>
      </dgm:spPr>
      <dgm:t>
        <a:bodyPr/>
        <a:lstStyle/>
        <a:p>
          <a:pPr>
            <a:defRPr sz="2400">
              <a:latin typeface="Helvetica Neue"/>
            </a:defRPr>
          </a:pPr>
          <a:r>
            <a:rPr sz="2400"/>
            <a:t>Énfasis en los ingresos personales individuales en lugar de la colaboración </a:t>
          </a:r>
        </a:p>
      </dgm:t>
    </dgm:pt>
    <dgm:pt modelId="{E73953A9-3C21-4C7A-B7EA-A0F968A4EEEE}" type="parTrans" cxnId="{A0042052-DEF2-460E-96D6-461A435461E9}">
      <dgm:prSet/>
      <dgm:spPr/>
      <dgm:t>
        <a:bodyPr/>
        <a:lstStyle/>
        <a:p>
          <a:endParaRPr/>
        </a:p>
      </dgm:t>
    </dgm:pt>
    <dgm:pt modelId="{B4A75EF7-965B-46DA-AB53-32553BAF48B3}" type="sibTrans" cxnId="{A0042052-DEF2-460E-96D6-461A435461E9}">
      <dgm:prSet/>
      <dgm:spPr/>
      <dgm:t>
        <a:bodyPr/>
        <a:lstStyle/>
        <a:p>
          <a:endParaRPr/>
        </a:p>
      </dgm:t>
    </dgm:pt>
    <dgm:pt modelId="{14FDC5FA-FC11-4798-B559-480A802A3B33}">
      <dgm:prSet custT="1"/>
      <dgm:spPr/>
      <dgm:t>
        <a:bodyPr/>
        <a:lstStyle/>
        <a:p>
          <a:pPr>
            <a:buFontTx/>
            <a:buBlip>
              <a:blip xmlns:r="http://schemas.openxmlformats.org/officeDocument/2006/relationships" r:embed="rId1"/>
            </a:buBlip>
            <a:defRPr sz="2200">
              <a:latin typeface="Helvetica Neue"/>
            </a:defRPr>
          </a:pPr>
          <a:r>
            <a:rPr sz="2200" dirty="0"/>
            <a:t>Una </a:t>
          </a:r>
          <a:r>
            <a:rPr sz="2200" dirty="0" err="1"/>
            <a:t>cultura</a:t>
          </a:r>
          <a:r>
            <a:rPr sz="2200" dirty="0"/>
            <a:t> de </a:t>
          </a:r>
          <a:r>
            <a:rPr sz="2200" dirty="0" err="1"/>
            <a:t>apertura</a:t>
          </a:r>
          <a:r>
            <a:rPr sz="2200" dirty="0"/>
            <a:t> que </a:t>
          </a:r>
          <a:r>
            <a:rPr sz="2200" dirty="0" err="1"/>
            <a:t>debe</a:t>
          </a:r>
          <a:r>
            <a:rPr sz="2200" dirty="0"/>
            <a:t> </a:t>
          </a:r>
          <a:r>
            <a:rPr sz="2200" dirty="0" err="1"/>
            <a:t>fortalecerse</a:t>
          </a:r>
          <a:r>
            <a:rPr sz="2200" dirty="0"/>
            <a:t> a </a:t>
          </a:r>
          <a:r>
            <a:rPr sz="2200" dirty="0" err="1"/>
            <a:t>través</a:t>
          </a:r>
          <a:r>
            <a:rPr sz="2200" dirty="0"/>
            <a:t> de la </a:t>
          </a:r>
          <a:r>
            <a:rPr sz="2200" dirty="0" err="1"/>
            <a:t>difusión</a:t>
          </a:r>
          <a:r>
            <a:rPr sz="2200" dirty="0"/>
            <a:t> de ideas </a:t>
          </a:r>
          <a:r>
            <a:rPr sz="2200" dirty="0" err="1"/>
            <a:t>innovadoras</a:t>
          </a:r>
          <a:r>
            <a:rPr sz="2200" dirty="0"/>
            <a:t> </a:t>
          </a:r>
          <a:r>
            <a:rPr sz="2200" dirty="0" err="1"/>
            <a:t>anteriores</a:t>
          </a:r>
          <a:r>
            <a:rPr sz="2200" dirty="0"/>
            <a:t> para </a:t>
          </a:r>
          <a:r>
            <a:rPr sz="2200" dirty="0" err="1"/>
            <a:t>apoyar</a:t>
          </a:r>
          <a:r>
            <a:rPr sz="2200" dirty="0"/>
            <a:t> </a:t>
          </a:r>
          <a:r>
            <a:rPr sz="2200" dirty="0" err="1"/>
            <a:t>el</a:t>
          </a:r>
          <a:r>
            <a:rPr sz="2200" dirty="0"/>
            <a:t> </a:t>
          </a:r>
          <a:r>
            <a:rPr sz="2200" dirty="0" err="1"/>
            <a:t>comportamiento</a:t>
          </a:r>
          <a:r>
            <a:rPr sz="2200" dirty="0"/>
            <a:t> </a:t>
          </a:r>
          <a:r>
            <a:rPr sz="2200" dirty="0" err="1"/>
            <a:t>empresarial</a:t>
          </a:r>
          <a:r>
            <a:rPr sz="2200" dirty="0"/>
            <a:t>.</a:t>
          </a:r>
        </a:p>
      </dgm:t>
    </dgm:pt>
    <dgm:pt modelId="{CDBB4606-A806-40DC-9BEF-24AE8AB81A8F}" type="parTrans" cxnId="{2CF40845-FA46-4969-8520-C9A30E98856B}">
      <dgm:prSet/>
      <dgm:spPr/>
      <dgm:t>
        <a:bodyPr/>
        <a:lstStyle/>
        <a:p>
          <a:endParaRPr/>
        </a:p>
      </dgm:t>
    </dgm:pt>
    <dgm:pt modelId="{7846D640-E22C-4661-8267-57F519386CE2}" type="sibTrans" cxnId="{2CF40845-FA46-4969-8520-C9A30E98856B}">
      <dgm:prSet/>
      <dgm:spPr/>
      <dgm:t>
        <a:bodyPr/>
        <a:lstStyle/>
        <a:p>
          <a:endParaRPr/>
        </a:p>
      </dgm:t>
    </dgm:pt>
    <dgm:pt modelId="{E7980370-0A6E-402E-B734-B02EEEDF9051}">
      <dgm:prSet custT="1"/>
      <dgm:spPr/>
      <dgm:t>
        <a:bodyPr/>
        <a:lstStyle/>
        <a:p>
          <a:pPr>
            <a:buFontTx/>
            <a:buBlip>
              <a:blip xmlns:r="http://schemas.openxmlformats.org/officeDocument/2006/relationships" r:embed="rId1"/>
            </a:buBlip>
            <a:defRPr sz="2200">
              <a:latin typeface="Helvetica Neue"/>
            </a:defRPr>
          </a:pPr>
          <a:r>
            <a:rPr sz="2200" dirty="0">
              <a:latin typeface="Helvetica Neue" panose="020B0604020202020204"/>
            </a:rPr>
            <a:t>El </a:t>
          </a:r>
          <a:r>
            <a:rPr sz="2200" dirty="0" err="1">
              <a:latin typeface="Helvetica Neue" panose="020B0604020202020204"/>
            </a:rPr>
            <a:t>intraemprendimiento</a:t>
          </a:r>
          <a:r>
            <a:rPr sz="2200" dirty="0">
              <a:latin typeface="Helvetica Neue" panose="020B0604020202020204"/>
            </a:rPr>
            <a:t> se </a:t>
          </a:r>
          <a:r>
            <a:rPr sz="2200" dirty="0" err="1">
              <a:latin typeface="Helvetica Neue" panose="020B0604020202020204"/>
            </a:rPr>
            <a:t>ve</a:t>
          </a:r>
          <a:r>
            <a:rPr sz="2200" dirty="0">
              <a:latin typeface="Helvetica Neue" panose="020B0604020202020204"/>
            </a:rPr>
            <a:t> con </a:t>
          </a:r>
          <a:r>
            <a:rPr sz="2200" dirty="0" err="1">
              <a:latin typeface="Helvetica Neue" panose="020B0604020202020204"/>
            </a:rPr>
            <a:t>frecuencia</a:t>
          </a:r>
          <a:r>
            <a:rPr sz="2200" dirty="0">
              <a:latin typeface="Helvetica Neue" panose="020B0604020202020204"/>
            </a:rPr>
            <a:t> </a:t>
          </a:r>
          <a:r>
            <a:rPr sz="2200" dirty="0" err="1">
              <a:latin typeface="Helvetica Neue" panose="020B0604020202020204"/>
            </a:rPr>
            <a:t>como</a:t>
          </a:r>
          <a:r>
            <a:rPr sz="2200" dirty="0">
              <a:latin typeface="Helvetica Neue" panose="020B0604020202020204"/>
            </a:rPr>
            <a:t> un </a:t>
          </a:r>
          <a:r>
            <a:rPr sz="2200" dirty="0" err="1">
              <a:latin typeface="Helvetica Neue" panose="020B0604020202020204"/>
            </a:rPr>
            <a:t>esfuerzo</a:t>
          </a:r>
          <a:r>
            <a:rPr sz="2200" dirty="0">
              <a:latin typeface="Helvetica Neue" panose="020B0604020202020204"/>
            </a:rPr>
            <a:t> de </a:t>
          </a:r>
          <a:r>
            <a:rPr sz="2200" dirty="0" err="1">
              <a:latin typeface="Helvetica Neue" panose="020B0604020202020204"/>
            </a:rPr>
            <a:t>equipo</a:t>
          </a:r>
          <a:r>
            <a:rPr sz="2200" dirty="0">
              <a:latin typeface="Helvetica Neue" panose="020B0604020202020204"/>
            </a:rPr>
            <a:t> y la </a:t>
          </a:r>
          <a:r>
            <a:rPr sz="2200" dirty="0" err="1">
              <a:latin typeface="Helvetica Neue" panose="020B0604020202020204"/>
            </a:rPr>
            <a:t>colaboración</a:t>
          </a:r>
          <a:r>
            <a:rPr sz="2200" dirty="0">
              <a:latin typeface="Helvetica Neue" panose="020B0604020202020204"/>
            </a:rPr>
            <a:t> es la clave, no </a:t>
          </a:r>
          <a:r>
            <a:rPr sz="2200" dirty="0" err="1">
              <a:latin typeface="Helvetica Neue" panose="020B0604020202020204"/>
            </a:rPr>
            <a:t>todas</a:t>
          </a:r>
          <a:r>
            <a:rPr sz="2200" dirty="0">
              <a:latin typeface="Helvetica Neue" panose="020B0604020202020204"/>
            </a:rPr>
            <a:t> las </a:t>
          </a:r>
          <a:r>
            <a:rPr sz="2200" dirty="0" err="1">
              <a:latin typeface="Helvetica Neue" panose="020B0604020202020204"/>
            </a:rPr>
            <a:t>revisiones</a:t>
          </a:r>
          <a:r>
            <a:rPr sz="2200" dirty="0">
              <a:latin typeface="Helvetica Neue" panose="020B0604020202020204"/>
            </a:rPr>
            <a:t> de </a:t>
          </a:r>
          <a:r>
            <a:rPr sz="2200" dirty="0" err="1">
              <a:latin typeface="Helvetica Neue" panose="020B0604020202020204"/>
            </a:rPr>
            <a:t>rendimiento</a:t>
          </a:r>
          <a:r>
            <a:rPr sz="2200" dirty="0">
              <a:latin typeface="Helvetica Neue" panose="020B0604020202020204"/>
            </a:rPr>
            <a:t> de </a:t>
          </a:r>
          <a:r>
            <a:rPr sz="2200" dirty="0" err="1">
              <a:latin typeface="Helvetica Neue" panose="020B0604020202020204"/>
            </a:rPr>
            <a:t>nuestras</a:t>
          </a:r>
          <a:r>
            <a:rPr sz="2200" dirty="0">
              <a:latin typeface="Helvetica Neue" panose="020B0604020202020204"/>
            </a:rPr>
            <a:t> </a:t>
          </a:r>
          <a:r>
            <a:rPr sz="2200" dirty="0" err="1">
              <a:latin typeface="Helvetica Neue" panose="020B0604020202020204"/>
            </a:rPr>
            <a:t>instancias</a:t>
          </a:r>
          <a:r>
            <a:rPr sz="2200" dirty="0">
              <a:latin typeface="Helvetica Neue" panose="020B0604020202020204"/>
            </a:rPr>
            <a:t> </a:t>
          </a:r>
          <a:r>
            <a:rPr sz="2200" dirty="0" err="1">
              <a:latin typeface="Helvetica Neue" panose="020B0604020202020204"/>
            </a:rPr>
            <a:t>explican</a:t>
          </a:r>
          <a:r>
            <a:rPr sz="2200" dirty="0">
              <a:latin typeface="Helvetica Neue" panose="020B0604020202020204"/>
            </a:rPr>
            <a:t> </a:t>
          </a:r>
          <a:r>
            <a:rPr sz="2200" dirty="0" err="1">
              <a:latin typeface="Helvetica Neue" panose="020B0604020202020204"/>
            </a:rPr>
            <a:t>adecuadamente</a:t>
          </a:r>
          <a:r>
            <a:rPr sz="2200" dirty="0">
              <a:latin typeface="Helvetica Neue" panose="020B0604020202020204"/>
            </a:rPr>
            <a:t> la </a:t>
          </a:r>
          <a:r>
            <a:rPr sz="2200" dirty="0" err="1">
              <a:latin typeface="Helvetica Neue" panose="020B0604020202020204"/>
            </a:rPr>
            <a:t>importancia</a:t>
          </a:r>
          <a:r>
            <a:rPr sz="2200" dirty="0">
              <a:latin typeface="Helvetica Neue" panose="020B0604020202020204"/>
            </a:rPr>
            <a:t> de </a:t>
          </a:r>
          <a:r>
            <a:rPr sz="2200" dirty="0" err="1">
              <a:latin typeface="Helvetica Neue" panose="020B0604020202020204"/>
            </a:rPr>
            <a:t>los</a:t>
          </a:r>
          <a:r>
            <a:rPr sz="2200" dirty="0">
              <a:latin typeface="Helvetica Neue" panose="020B0604020202020204"/>
            </a:rPr>
            <a:t> </a:t>
          </a:r>
          <a:r>
            <a:rPr sz="2200" dirty="0" err="1">
              <a:latin typeface="Helvetica Neue" panose="020B0604020202020204"/>
            </a:rPr>
            <a:t>profesionales</a:t>
          </a:r>
          <a:r>
            <a:rPr sz="2200" dirty="0">
              <a:latin typeface="Helvetica Neue" panose="020B0604020202020204"/>
            </a:rPr>
            <a:t> </a:t>
          </a:r>
          <a:r>
            <a:rPr sz="2200" dirty="0" err="1">
              <a:latin typeface="Helvetica Neue" panose="020B0604020202020204"/>
            </a:rPr>
            <a:t>emprendedores</a:t>
          </a:r>
          <a:r>
            <a:rPr sz="2200" dirty="0">
              <a:latin typeface="Helvetica Neue" panose="020B0604020202020204"/>
            </a:rPr>
            <a:t> que </a:t>
          </a:r>
          <a:r>
            <a:rPr sz="2200" dirty="0" err="1">
              <a:latin typeface="Helvetica Neue" panose="020B0604020202020204"/>
            </a:rPr>
            <a:t>trabajan</a:t>
          </a:r>
          <a:r>
            <a:rPr sz="2200" dirty="0">
              <a:latin typeface="Helvetica Neue" panose="020B0604020202020204"/>
            </a:rPr>
            <a:t> </a:t>
          </a:r>
          <a:r>
            <a:rPr sz="2200" dirty="0" err="1">
              <a:latin typeface="Helvetica Neue" panose="020B0604020202020204"/>
            </a:rPr>
            <a:t>en</a:t>
          </a:r>
          <a:r>
            <a:rPr sz="2200" dirty="0">
              <a:latin typeface="Helvetica Neue" panose="020B0604020202020204"/>
            </a:rPr>
            <a:t> </a:t>
          </a:r>
          <a:r>
            <a:rPr sz="2200" dirty="0" err="1">
              <a:latin typeface="Helvetica Neue" panose="020B0604020202020204"/>
            </a:rPr>
            <a:t>equipo</a:t>
          </a:r>
          <a:r>
            <a:rPr sz="2200" dirty="0">
              <a:latin typeface="Helvetica Neue" panose="020B0604020202020204"/>
            </a:rPr>
            <a:t>.</a:t>
          </a:r>
        </a:p>
      </dgm:t>
    </dgm:pt>
    <dgm:pt modelId="{ED4D42A7-AA77-484E-9E79-C3ACBFDDD749}" type="parTrans" cxnId="{346D8864-0122-4C76-B680-D1F3304D662C}">
      <dgm:prSet/>
      <dgm:spPr/>
      <dgm:t>
        <a:bodyPr/>
        <a:lstStyle/>
        <a:p>
          <a:endParaRPr/>
        </a:p>
      </dgm:t>
    </dgm:pt>
    <dgm:pt modelId="{6CFE643C-E767-4A17-8833-094D1C9010E7}" type="sibTrans" cxnId="{346D8864-0122-4C76-B680-D1F3304D662C}">
      <dgm:prSet/>
      <dgm:spPr/>
      <dgm:t>
        <a:bodyPr/>
        <a:lstStyle/>
        <a:p>
          <a:endParaRPr/>
        </a:p>
      </dgm:t>
    </dgm:pt>
    <dgm:pt modelId="{A665AF82-8505-4171-BAA9-2174A3D59870}" type="pres">
      <dgm:prSet presAssocID="{33BBCC62-4168-45F7-9B59-3A00B7BD1316}" presName="linear" presStyleCnt="0">
        <dgm:presLayoutVars>
          <dgm:dir/>
          <dgm:animLvl val="lvl"/>
          <dgm:resizeHandles val="exact"/>
        </dgm:presLayoutVars>
      </dgm:prSet>
      <dgm:spPr/>
    </dgm:pt>
    <dgm:pt modelId="{F27413A5-844A-4287-A424-A551899BCB91}" type="pres">
      <dgm:prSet presAssocID="{9BBD28ED-822E-4AAF-9863-41B96A812890}" presName="parentLin" presStyleCnt="0"/>
      <dgm:spPr/>
    </dgm:pt>
    <dgm:pt modelId="{15E60A09-B80D-4920-965A-FEC7544B77FC}" type="pres">
      <dgm:prSet presAssocID="{9BBD28ED-822E-4AAF-9863-41B96A812890}" presName="parentLeftMargin" presStyleLbl="node1" presStyleIdx="0" presStyleCnt="2"/>
      <dgm:spPr/>
    </dgm:pt>
    <dgm:pt modelId="{4764129B-7761-4B95-A03D-502AE032A78A}" type="pres">
      <dgm:prSet presAssocID="{9BBD28ED-822E-4AAF-9863-41B96A812890}" presName="parentText" presStyleLbl="node1" presStyleIdx="0" presStyleCnt="2" custScaleX="113825" custScaleY="117988">
        <dgm:presLayoutVars>
          <dgm:chMax val="0"/>
          <dgm:bulletEnabled val="1"/>
        </dgm:presLayoutVars>
      </dgm:prSet>
      <dgm:spPr/>
    </dgm:pt>
    <dgm:pt modelId="{5D581533-A251-49EE-8202-8190EC80410A}" type="pres">
      <dgm:prSet presAssocID="{9BBD28ED-822E-4AAF-9863-41B96A812890}" presName="negativeSpace" presStyleCnt="0"/>
      <dgm:spPr/>
    </dgm:pt>
    <dgm:pt modelId="{F758E55E-F9F3-4981-BCEE-5D7BA43DD5DB}" type="pres">
      <dgm:prSet presAssocID="{9BBD28ED-822E-4AAF-9863-41B96A812890}" presName="childText" presStyleLbl="conFgAcc1" presStyleIdx="0" presStyleCnt="2">
        <dgm:presLayoutVars>
          <dgm:bulletEnabled val="1"/>
        </dgm:presLayoutVars>
      </dgm:prSet>
      <dgm:spPr/>
    </dgm:pt>
    <dgm:pt modelId="{5C69DA75-0C34-4631-911E-F9FA646AF0AE}" type="pres">
      <dgm:prSet presAssocID="{BA7815DD-03D0-49E8-A08B-59C65D01C410}" presName="spaceBetweenRectangles" presStyleCnt="0"/>
      <dgm:spPr/>
    </dgm:pt>
    <dgm:pt modelId="{93775101-5B73-45A7-ABB2-94A0AB52997A}" type="pres">
      <dgm:prSet presAssocID="{D51BFEAE-B0D4-4920-ADF0-5667C068D592}" presName="parentLin" presStyleCnt="0"/>
      <dgm:spPr/>
    </dgm:pt>
    <dgm:pt modelId="{09C529E0-36CD-4B46-9FEB-5E228A4543D2}" type="pres">
      <dgm:prSet presAssocID="{D51BFEAE-B0D4-4920-ADF0-5667C068D592}" presName="parentLeftMargin" presStyleLbl="node1" presStyleIdx="0" presStyleCnt="2"/>
      <dgm:spPr/>
    </dgm:pt>
    <dgm:pt modelId="{5368F5F0-0155-4F7D-A6DE-89E67052E07A}" type="pres">
      <dgm:prSet presAssocID="{D51BFEAE-B0D4-4920-ADF0-5667C068D592}" presName="parentText" presStyleLbl="node1" presStyleIdx="1" presStyleCnt="2" custScaleX="113825">
        <dgm:presLayoutVars>
          <dgm:chMax val="0"/>
          <dgm:bulletEnabled val="1"/>
        </dgm:presLayoutVars>
      </dgm:prSet>
      <dgm:spPr/>
    </dgm:pt>
    <dgm:pt modelId="{A9764F67-D3D7-483F-82E4-06F03C778EE5}" type="pres">
      <dgm:prSet presAssocID="{D51BFEAE-B0D4-4920-ADF0-5667C068D592}" presName="negativeSpace" presStyleCnt="0"/>
      <dgm:spPr/>
    </dgm:pt>
    <dgm:pt modelId="{708B0FF5-326D-47CA-8907-B37CB19FA87D}" type="pres">
      <dgm:prSet presAssocID="{D51BFEAE-B0D4-4920-ADF0-5667C068D592}" presName="childText" presStyleLbl="conFgAcc1" presStyleIdx="1" presStyleCnt="2">
        <dgm:presLayoutVars>
          <dgm:bulletEnabled val="1"/>
        </dgm:presLayoutVars>
      </dgm:prSet>
      <dgm:spPr/>
    </dgm:pt>
  </dgm:ptLst>
  <dgm:cxnLst>
    <dgm:cxn modelId="{8911F20E-090C-412E-8AE7-4A4605C3EA1F}" type="presOf" srcId="{D51BFEAE-B0D4-4920-ADF0-5667C068D592}" destId="{5368F5F0-0155-4F7D-A6DE-89E67052E07A}" srcOrd="1" destOrd="0" presId="urn:microsoft.com/office/officeart/2005/8/layout/list1"/>
    <dgm:cxn modelId="{106B5926-889D-4756-94A4-4051C75E398B}" type="presOf" srcId="{9BBD28ED-822E-4AAF-9863-41B96A812890}" destId="{15E60A09-B80D-4920-965A-FEC7544B77FC}" srcOrd="0" destOrd="0" presId="urn:microsoft.com/office/officeart/2005/8/layout/list1"/>
    <dgm:cxn modelId="{85E64134-ED34-4EEF-B059-749A6600A63C}" type="presOf" srcId="{D51BFEAE-B0D4-4920-ADF0-5667C068D592}" destId="{09C529E0-36CD-4B46-9FEB-5E228A4543D2}" srcOrd="0" destOrd="0" presId="urn:microsoft.com/office/officeart/2005/8/layout/list1"/>
    <dgm:cxn modelId="{509D4E3A-3D10-40A0-AB0A-B32E4372CD90}" srcId="{33BBCC62-4168-45F7-9B59-3A00B7BD1316}" destId="{9BBD28ED-822E-4AAF-9863-41B96A812890}" srcOrd="0" destOrd="0" parTransId="{1CB79019-0CE4-43C8-AF4F-B31A2C6EFD51}" sibTransId="{BA7815DD-03D0-49E8-A08B-59C65D01C410}"/>
    <dgm:cxn modelId="{346D8864-0122-4C76-B680-D1F3304D662C}" srcId="{D51BFEAE-B0D4-4920-ADF0-5667C068D592}" destId="{E7980370-0A6E-402E-B734-B02EEEDF9051}" srcOrd="0" destOrd="0" parTransId="{ED4D42A7-AA77-484E-9E79-C3ACBFDDD749}" sibTransId="{6CFE643C-E767-4A17-8833-094D1C9010E7}"/>
    <dgm:cxn modelId="{2CF40845-FA46-4969-8520-C9A30E98856B}" srcId="{9BBD28ED-822E-4AAF-9863-41B96A812890}" destId="{14FDC5FA-FC11-4798-B559-480A802A3B33}" srcOrd="0" destOrd="0" parTransId="{CDBB4606-A806-40DC-9BEF-24AE8AB81A8F}" sibTransId="{7846D640-E22C-4661-8267-57F519386CE2}"/>
    <dgm:cxn modelId="{A0042052-DEF2-460E-96D6-461A435461E9}" srcId="{33BBCC62-4168-45F7-9B59-3A00B7BD1316}" destId="{D51BFEAE-B0D4-4920-ADF0-5667C068D592}" srcOrd="1" destOrd="0" parTransId="{E73953A9-3C21-4C7A-B7EA-A0F968A4EEEE}" sibTransId="{B4A75EF7-965B-46DA-AB53-32553BAF48B3}"/>
    <dgm:cxn modelId="{ABA792AB-901F-44C4-98DF-00A458A08913}" type="presOf" srcId="{9BBD28ED-822E-4AAF-9863-41B96A812890}" destId="{4764129B-7761-4B95-A03D-502AE032A78A}" srcOrd="1" destOrd="0" presId="urn:microsoft.com/office/officeart/2005/8/layout/list1"/>
    <dgm:cxn modelId="{331D93E6-7624-45E1-BE42-7F8C47A526F6}" type="presOf" srcId="{14FDC5FA-FC11-4798-B559-480A802A3B33}" destId="{F758E55E-F9F3-4981-BCEE-5D7BA43DD5DB}" srcOrd="0" destOrd="0" presId="urn:microsoft.com/office/officeart/2005/8/layout/list1"/>
    <dgm:cxn modelId="{B314F0EB-0B51-4FED-8534-2A3CAEDAEF08}" type="presOf" srcId="{33BBCC62-4168-45F7-9B59-3A00B7BD1316}" destId="{A665AF82-8505-4171-BAA9-2174A3D59870}" srcOrd="0" destOrd="0" presId="urn:microsoft.com/office/officeart/2005/8/layout/list1"/>
    <dgm:cxn modelId="{C3D866F0-8FCC-4477-B8B0-ACC21819A024}" type="presOf" srcId="{E7980370-0A6E-402E-B734-B02EEEDF9051}" destId="{708B0FF5-326D-47CA-8907-B37CB19FA87D}" srcOrd="0" destOrd="0" presId="urn:microsoft.com/office/officeart/2005/8/layout/list1"/>
    <dgm:cxn modelId="{354C5FAB-EB6A-47B0-9BDE-F60751088E25}" type="presParOf" srcId="{A665AF82-8505-4171-BAA9-2174A3D59870}" destId="{F27413A5-844A-4287-A424-A551899BCB91}" srcOrd="0" destOrd="0" presId="urn:microsoft.com/office/officeart/2005/8/layout/list1"/>
    <dgm:cxn modelId="{FDC75DFF-0FB0-4129-898E-6866745B16A5}" type="presParOf" srcId="{F27413A5-844A-4287-A424-A551899BCB91}" destId="{15E60A09-B80D-4920-965A-FEC7544B77FC}" srcOrd="0" destOrd="0" presId="urn:microsoft.com/office/officeart/2005/8/layout/list1"/>
    <dgm:cxn modelId="{913CA466-67EC-40D5-BCFA-4F5E0CBF6E98}" type="presParOf" srcId="{F27413A5-844A-4287-A424-A551899BCB91}" destId="{4764129B-7761-4B95-A03D-502AE032A78A}" srcOrd="1" destOrd="0" presId="urn:microsoft.com/office/officeart/2005/8/layout/list1"/>
    <dgm:cxn modelId="{F755C125-1C37-44D8-BA41-A57B5A9FA4F2}" type="presParOf" srcId="{A665AF82-8505-4171-BAA9-2174A3D59870}" destId="{5D581533-A251-49EE-8202-8190EC80410A}" srcOrd="1" destOrd="0" presId="urn:microsoft.com/office/officeart/2005/8/layout/list1"/>
    <dgm:cxn modelId="{AD09EDC7-2E66-4522-BCA6-1F3380752BD0}" type="presParOf" srcId="{A665AF82-8505-4171-BAA9-2174A3D59870}" destId="{F758E55E-F9F3-4981-BCEE-5D7BA43DD5DB}" srcOrd="2" destOrd="0" presId="urn:microsoft.com/office/officeart/2005/8/layout/list1"/>
    <dgm:cxn modelId="{BA5753C9-6283-4353-A736-49C9CAD69333}" type="presParOf" srcId="{A665AF82-8505-4171-BAA9-2174A3D59870}" destId="{5C69DA75-0C34-4631-911E-F9FA646AF0AE}" srcOrd="3" destOrd="0" presId="urn:microsoft.com/office/officeart/2005/8/layout/list1"/>
    <dgm:cxn modelId="{0C964C3D-59D3-4F8F-875A-050468E51190}" type="presParOf" srcId="{A665AF82-8505-4171-BAA9-2174A3D59870}" destId="{93775101-5B73-45A7-ABB2-94A0AB52997A}" srcOrd="4" destOrd="0" presId="urn:microsoft.com/office/officeart/2005/8/layout/list1"/>
    <dgm:cxn modelId="{157EB70E-DCD3-43AD-87E7-8C4AE79197E4}" type="presParOf" srcId="{93775101-5B73-45A7-ABB2-94A0AB52997A}" destId="{09C529E0-36CD-4B46-9FEB-5E228A4543D2}" srcOrd="0" destOrd="0" presId="urn:microsoft.com/office/officeart/2005/8/layout/list1"/>
    <dgm:cxn modelId="{07C10147-05F5-4B16-9F5A-2AB311743B82}" type="presParOf" srcId="{93775101-5B73-45A7-ABB2-94A0AB52997A}" destId="{5368F5F0-0155-4F7D-A6DE-89E67052E07A}" srcOrd="1" destOrd="0" presId="urn:microsoft.com/office/officeart/2005/8/layout/list1"/>
    <dgm:cxn modelId="{6853AB64-F59B-4C0E-817B-5A27F1253898}" type="presParOf" srcId="{A665AF82-8505-4171-BAA9-2174A3D59870}" destId="{A9764F67-D3D7-483F-82E4-06F03C778EE5}" srcOrd="5" destOrd="0" presId="urn:microsoft.com/office/officeart/2005/8/layout/list1"/>
    <dgm:cxn modelId="{23127F06-14ED-476F-B964-4085E94E2971}" type="presParOf" srcId="{A665AF82-8505-4171-BAA9-2174A3D59870}" destId="{708B0FF5-326D-47CA-8907-B37CB19FA87D}"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9E588ED-7EBD-4940-A553-F6D0A1C66C40}" type="doc">
      <dgm:prSet loTypeId="urn:microsoft.com/office/officeart/2005/8/layout/process1" loCatId="process" qsTypeId="urn:microsoft.com/office/officeart/2005/8/quickstyle/simple1" qsCatId="simple" csTypeId="urn:microsoft.com/office/officeart/2005/8/colors/accent1_2" csCatId="accent1" phldr="1"/>
      <dgm:spPr/>
    </dgm:pt>
    <dgm:pt modelId="{9F68FCD2-3E48-446E-8F22-E5810A80B537}">
      <dgm:prSet phldrT="[Texto]" custT="1"/>
      <dgm:spPr>
        <a:solidFill>
          <a:srgbClr val="4D94B7"/>
        </a:solidFill>
      </dgm:spPr>
      <dgm:t>
        <a:bodyPr/>
        <a:lstStyle/>
        <a:p>
          <a:pPr>
            <a:defRPr sz="2400">
              <a:latin typeface="Helvetica Neue"/>
              <a:ea typeface="Microsoft Sans Serif" panose="020B0604020202020204" pitchFamily="34" charset="0"/>
              <a:cs typeface="Microsoft Sans Serif" panose="020B0604020202020204" pitchFamily="34" charset="0"/>
            </a:defRPr>
          </a:pPr>
          <a:r>
            <a:rPr sz="2400" dirty="0"/>
            <a:t>Las </a:t>
          </a:r>
          <a:r>
            <a:rPr sz="2400" dirty="0" err="1"/>
            <a:t>organizaciones</a:t>
          </a:r>
          <a:r>
            <a:rPr sz="2400" dirty="0"/>
            <a:t> </a:t>
          </a:r>
          <a:r>
            <a:rPr sz="2400" dirty="0" err="1"/>
            <a:t>deben</a:t>
          </a:r>
          <a:r>
            <a:rPr sz="2400" dirty="0"/>
            <a:t> </a:t>
          </a:r>
          <a:r>
            <a:rPr sz="2400" dirty="0" err="1"/>
            <a:t>proporcionar</a:t>
          </a:r>
          <a:r>
            <a:rPr sz="2400" dirty="0"/>
            <a:t> </a:t>
          </a:r>
          <a:r>
            <a:rPr sz="2400" dirty="0" err="1"/>
            <a:t>el</a:t>
          </a:r>
          <a:r>
            <a:rPr sz="2400" dirty="0"/>
            <a:t> </a:t>
          </a:r>
          <a:r>
            <a:rPr sz="2400" dirty="0" err="1"/>
            <a:t>mismo</a:t>
          </a:r>
          <a:r>
            <a:rPr sz="2400" dirty="0"/>
            <a:t> peso a </a:t>
          </a:r>
          <a:r>
            <a:rPr sz="2400" dirty="0" err="1"/>
            <a:t>los</a:t>
          </a:r>
          <a:r>
            <a:rPr sz="2400" dirty="0"/>
            <a:t> </a:t>
          </a:r>
          <a:r>
            <a:rPr sz="2400" dirty="0" err="1"/>
            <a:t>ingresos</a:t>
          </a:r>
          <a:r>
            <a:rPr sz="2400" dirty="0"/>
            <a:t> </a:t>
          </a:r>
          <a:r>
            <a:rPr sz="2400" dirty="0" err="1"/>
            <a:t>individuales</a:t>
          </a:r>
          <a:r>
            <a:rPr sz="2400" dirty="0"/>
            <a:t>, </a:t>
          </a:r>
          <a:r>
            <a:rPr sz="2400" dirty="0" err="1"/>
            <a:t>el</a:t>
          </a:r>
          <a:r>
            <a:rPr sz="2400" dirty="0"/>
            <a:t> </a:t>
          </a:r>
          <a:r>
            <a:rPr sz="2400" dirty="0" err="1"/>
            <a:t>apoyo</a:t>
          </a:r>
          <a:r>
            <a:rPr sz="2400" dirty="0"/>
            <a:t> a </a:t>
          </a:r>
          <a:r>
            <a:rPr sz="2400" dirty="0" err="1"/>
            <a:t>los</a:t>
          </a:r>
          <a:r>
            <a:rPr sz="2400" dirty="0"/>
            <a:t> </a:t>
          </a:r>
          <a:r>
            <a:rPr sz="2400" dirty="0" err="1"/>
            <a:t>compromisos</a:t>
          </a:r>
          <a:r>
            <a:rPr sz="2400" dirty="0"/>
            <a:t> de </a:t>
          </a:r>
          <a:r>
            <a:rPr sz="2400" dirty="0" err="1"/>
            <a:t>otros</a:t>
          </a:r>
          <a:r>
            <a:rPr sz="2400" dirty="0"/>
            <a:t> </a:t>
          </a:r>
          <a:r>
            <a:rPr sz="2400" dirty="0" err="1"/>
            <a:t>profesionales</a:t>
          </a:r>
          <a:r>
            <a:rPr sz="2400" dirty="0"/>
            <a:t> y </a:t>
          </a:r>
          <a:r>
            <a:rPr sz="2400" dirty="0" err="1"/>
            <a:t>factores</a:t>
          </a:r>
          <a:r>
            <a:rPr sz="2400" dirty="0"/>
            <a:t> </a:t>
          </a:r>
          <a:r>
            <a:rPr sz="2400" dirty="0" err="1"/>
            <a:t>significativos</a:t>
          </a:r>
          <a:r>
            <a:rPr sz="2400" dirty="0"/>
            <a:t> para </a:t>
          </a:r>
          <a:r>
            <a:rPr sz="2400" dirty="0" err="1"/>
            <a:t>enfatizar</a:t>
          </a:r>
          <a:r>
            <a:rPr sz="2400" dirty="0"/>
            <a:t> </a:t>
          </a:r>
          <a:r>
            <a:rPr sz="2400" dirty="0" err="1"/>
            <a:t>el</a:t>
          </a:r>
          <a:r>
            <a:rPr sz="2400" dirty="0"/>
            <a:t> valor de la </a:t>
          </a:r>
          <a:r>
            <a:rPr sz="2400" dirty="0" err="1"/>
            <a:t>cooperación</a:t>
          </a:r>
          <a:r>
            <a:rPr sz="2400" dirty="0"/>
            <a:t>. </a:t>
          </a:r>
        </a:p>
      </dgm:t>
    </dgm:pt>
    <dgm:pt modelId="{E365FBAA-F7F0-403A-8397-9FD8F939C0A5}" type="parTrans" cxnId="{3E3F5C2E-585E-46E0-9B67-4CF15D9DE66C}">
      <dgm:prSet/>
      <dgm:spPr/>
      <dgm:t>
        <a:bodyPr/>
        <a:lstStyle/>
        <a:p>
          <a:endParaRPr sz="2400"/>
        </a:p>
      </dgm:t>
    </dgm:pt>
    <dgm:pt modelId="{CA4CCC53-C737-4D1A-A3D6-6E233543B85F}" type="sibTrans" cxnId="{3E3F5C2E-585E-46E0-9B67-4CF15D9DE66C}">
      <dgm:prSet custT="1"/>
      <dgm:spPr>
        <a:solidFill>
          <a:srgbClr val="4D94B7"/>
        </a:solidFill>
      </dgm:spPr>
      <dgm:t>
        <a:bodyPr/>
        <a:lstStyle/>
        <a:p>
          <a:endParaRPr sz="2400"/>
        </a:p>
      </dgm:t>
    </dgm:pt>
    <dgm:pt modelId="{481B99E2-07C2-4F31-B274-5C5173450CC9}">
      <dgm:prSet phldrT="[Texto]" custT="1"/>
      <dgm:spPr>
        <a:solidFill>
          <a:srgbClr val="78B17A"/>
        </a:solidFill>
      </dgm:spPr>
      <dgm:t>
        <a:bodyPr/>
        <a:lstStyle/>
        <a:p>
          <a:pPr>
            <a:defRPr sz="2400">
              <a:latin typeface="Helvetica Neue"/>
              <a:ea typeface="Microsoft Sans Serif" panose="020B0604020202020204" pitchFamily="34" charset="0"/>
              <a:cs typeface="Microsoft Sans Serif" panose="020B0604020202020204" pitchFamily="34" charset="0"/>
            </a:defRPr>
          </a:pPr>
          <a:r>
            <a:rPr sz="2400" dirty="0"/>
            <a:t>Las </a:t>
          </a:r>
          <a:r>
            <a:rPr sz="2400" dirty="0" err="1"/>
            <a:t>empresas</a:t>
          </a:r>
          <a:r>
            <a:rPr sz="2400" dirty="0"/>
            <a:t> </a:t>
          </a:r>
          <a:r>
            <a:rPr sz="2400" dirty="0" err="1"/>
            <a:t>necesitan</a:t>
          </a:r>
          <a:r>
            <a:rPr sz="2400" dirty="0"/>
            <a:t> </a:t>
          </a:r>
          <a:r>
            <a:rPr sz="2400" dirty="0" err="1"/>
            <a:t>ejercer</a:t>
          </a:r>
          <a:r>
            <a:rPr sz="2400" dirty="0"/>
            <a:t> </a:t>
          </a:r>
          <a:r>
            <a:rPr sz="2400" dirty="0" err="1"/>
            <a:t>coraje</a:t>
          </a:r>
          <a:r>
            <a:rPr sz="2400" dirty="0"/>
            <a:t> </a:t>
          </a:r>
          <a:r>
            <a:rPr sz="2400" dirty="0" err="1"/>
            <a:t>en</a:t>
          </a:r>
          <a:r>
            <a:rPr sz="2400" dirty="0"/>
            <a:t> la </a:t>
          </a:r>
          <a:r>
            <a:rPr sz="2400" dirty="0" err="1"/>
            <a:t>evaluación</a:t>
          </a:r>
          <a:r>
            <a:rPr sz="2400" dirty="0"/>
            <a:t> de </a:t>
          </a:r>
          <a:r>
            <a:rPr sz="2400" dirty="0" err="1"/>
            <a:t>opciones</a:t>
          </a:r>
          <a:r>
            <a:rPr sz="2400" dirty="0"/>
            <a:t> </a:t>
          </a:r>
          <a:r>
            <a:rPr sz="2400" dirty="0" err="1"/>
            <a:t>estructurales</a:t>
          </a:r>
          <a:r>
            <a:rPr sz="2400" dirty="0"/>
            <a:t> </a:t>
          </a:r>
          <a:r>
            <a:rPr sz="2400" dirty="0" err="1"/>
            <a:t>alternativas</a:t>
          </a:r>
          <a:r>
            <a:rPr sz="2400" dirty="0"/>
            <a:t> para </a:t>
          </a:r>
          <a:r>
            <a:rPr sz="2400" dirty="0" err="1"/>
            <a:t>mantener</a:t>
          </a:r>
          <a:r>
            <a:rPr sz="2400" dirty="0"/>
            <a:t> a </a:t>
          </a:r>
          <a:r>
            <a:rPr sz="2400" dirty="0" err="1"/>
            <a:t>los</a:t>
          </a:r>
          <a:r>
            <a:rPr sz="2400" dirty="0"/>
            <a:t> </a:t>
          </a:r>
          <a:r>
            <a:rPr sz="2400" dirty="0" err="1"/>
            <a:t>profesionales</a:t>
          </a:r>
          <a:r>
            <a:rPr sz="2400" dirty="0"/>
            <a:t> </a:t>
          </a:r>
          <a:r>
            <a:rPr sz="2400" dirty="0" err="1"/>
            <a:t>más</a:t>
          </a:r>
          <a:r>
            <a:rPr sz="2400" dirty="0"/>
            <a:t> </a:t>
          </a:r>
          <a:r>
            <a:rPr sz="2400" dirty="0" err="1"/>
            <a:t>jóvenes</a:t>
          </a:r>
          <a:r>
            <a:rPr sz="2400" dirty="0"/>
            <a:t> </a:t>
          </a:r>
          <a:r>
            <a:rPr sz="2400" dirty="0" err="1"/>
            <a:t>brillantes</a:t>
          </a:r>
          <a:r>
            <a:rPr sz="2400" dirty="0"/>
            <a:t>.</a:t>
          </a:r>
        </a:p>
      </dgm:t>
    </dgm:pt>
    <dgm:pt modelId="{B9409D82-36F5-4F73-B775-3E85ACD12163}" type="parTrans" cxnId="{28923907-63B0-42D4-A1D0-E5764EC029D6}">
      <dgm:prSet/>
      <dgm:spPr/>
      <dgm:t>
        <a:bodyPr/>
        <a:lstStyle/>
        <a:p>
          <a:endParaRPr sz="2400"/>
        </a:p>
      </dgm:t>
    </dgm:pt>
    <dgm:pt modelId="{25726D37-C14A-41C3-B5DA-0AA7BB9A5C7F}" type="sibTrans" cxnId="{28923907-63B0-42D4-A1D0-E5764EC029D6}">
      <dgm:prSet custT="1"/>
      <dgm:spPr>
        <a:solidFill>
          <a:srgbClr val="78B17A"/>
        </a:solidFill>
      </dgm:spPr>
      <dgm:t>
        <a:bodyPr/>
        <a:lstStyle/>
        <a:p>
          <a:endParaRPr sz="2400"/>
        </a:p>
      </dgm:t>
    </dgm:pt>
    <dgm:pt modelId="{D3D983BC-C515-40C3-9047-D7D1391B1F27}">
      <dgm:prSet custT="1"/>
      <dgm:spPr/>
      <dgm:t>
        <a:bodyPr/>
        <a:lstStyle/>
        <a:p>
          <a:pPr>
            <a:defRPr sz="2400">
              <a:latin typeface="Helvetica Neue"/>
              <a:ea typeface="Microsoft Sans Serif" panose="020B0604020202020204" pitchFamily="34" charset="0"/>
              <a:cs typeface="Microsoft Sans Serif" panose="020B0604020202020204" pitchFamily="34" charset="0"/>
            </a:defRPr>
          </a:pPr>
          <a:r>
            <a:rPr sz="2400" dirty="0"/>
            <a:t>Es </a:t>
          </a:r>
          <a:r>
            <a:rPr sz="2400" dirty="0" err="1"/>
            <a:t>esencial</a:t>
          </a:r>
          <a:r>
            <a:rPr sz="2400" dirty="0"/>
            <a:t> </a:t>
          </a:r>
          <a:r>
            <a:rPr sz="2400" dirty="0" err="1"/>
            <a:t>dar</a:t>
          </a:r>
          <a:r>
            <a:rPr sz="2400" dirty="0"/>
            <a:t> a </a:t>
          </a:r>
          <a:r>
            <a:rPr sz="2400" dirty="0" err="1"/>
            <a:t>los</a:t>
          </a:r>
          <a:r>
            <a:rPr sz="2400" dirty="0"/>
            <a:t> empresarios </a:t>
          </a:r>
          <a:r>
            <a:rPr sz="2400" dirty="0" err="1"/>
            <a:t>experimentados</a:t>
          </a:r>
          <a:r>
            <a:rPr sz="2400" dirty="0"/>
            <a:t> con </a:t>
          </a:r>
          <a:r>
            <a:rPr sz="2400" dirty="0" err="1"/>
            <a:t>una</a:t>
          </a:r>
          <a:r>
            <a:rPr sz="2400" dirty="0"/>
            <a:t> </a:t>
          </a:r>
          <a:r>
            <a:rPr sz="2400" dirty="0" err="1"/>
            <a:t>perspectiva</a:t>
          </a:r>
          <a:r>
            <a:rPr sz="2400" dirty="0"/>
            <a:t> a largo </a:t>
          </a:r>
          <a:r>
            <a:rPr sz="2400" dirty="0" err="1"/>
            <a:t>plazo</a:t>
          </a:r>
          <a:r>
            <a:rPr sz="2400" dirty="0"/>
            <a:t> </a:t>
          </a:r>
          <a:r>
            <a:rPr sz="2400" dirty="0" err="1"/>
            <a:t>tiempo</a:t>
          </a:r>
          <a:r>
            <a:rPr sz="2400" dirty="0"/>
            <a:t> </a:t>
          </a:r>
          <a:r>
            <a:rPr sz="2400" dirty="0" err="1"/>
            <a:t>adicional</a:t>
          </a:r>
          <a:r>
            <a:rPr sz="2400" dirty="0"/>
            <a:t> para </a:t>
          </a:r>
          <a:r>
            <a:rPr sz="2400" dirty="0" err="1"/>
            <a:t>realizar</a:t>
          </a:r>
          <a:r>
            <a:rPr sz="2400" dirty="0"/>
            <a:t> sus </a:t>
          </a:r>
          <a:r>
            <a:rPr sz="2400" dirty="0" err="1"/>
            <a:t>inversiones</a:t>
          </a:r>
          <a:r>
            <a:rPr sz="2400" dirty="0"/>
            <a:t>, </a:t>
          </a:r>
          <a:r>
            <a:rPr sz="2400" dirty="0" err="1"/>
            <a:t>así</a:t>
          </a:r>
          <a:r>
            <a:rPr sz="2400" dirty="0"/>
            <a:t> </a:t>
          </a:r>
          <a:r>
            <a:rPr sz="2400" dirty="0" err="1"/>
            <a:t>como</a:t>
          </a:r>
          <a:r>
            <a:rPr sz="2400" dirty="0"/>
            <a:t> para </a:t>
          </a:r>
          <a:r>
            <a:rPr sz="2400" dirty="0" err="1"/>
            <a:t>explorar</a:t>
          </a:r>
          <a:r>
            <a:rPr sz="2400" dirty="0"/>
            <a:t> y </a:t>
          </a:r>
          <a:r>
            <a:rPr sz="2400" dirty="0" err="1"/>
            <a:t>expandirse</a:t>
          </a:r>
          <a:r>
            <a:rPr sz="2400" dirty="0"/>
            <a:t> a </a:t>
          </a:r>
          <a:r>
            <a:rPr sz="2400" dirty="0" err="1"/>
            <a:t>otros</a:t>
          </a:r>
          <a:r>
            <a:rPr sz="2400" dirty="0"/>
            <a:t> mercados y </a:t>
          </a:r>
          <a:r>
            <a:rPr sz="2400" dirty="0" err="1"/>
            <a:t>sectores</a:t>
          </a:r>
          <a:r>
            <a:rPr sz="2400" dirty="0"/>
            <a:t> de </a:t>
          </a:r>
          <a:r>
            <a:rPr sz="2400" dirty="0" err="1"/>
            <a:t>servicios</a:t>
          </a:r>
          <a:r>
            <a:rPr sz="2400" dirty="0"/>
            <a:t>. </a:t>
          </a:r>
        </a:p>
      </dgm:t>
    </dgm:pt>
    <dgm:pt modelId="{FCA0CEAB-B087-480A-9151-5EFAB6B03568}" type="parTrans" cxnId="{EFED3F2F-DED7-42FB-869E-6AF160A33A7A}">
      <dgm:prSet/>
      <dgm:spPr/>
      <dgm:t>
        <a:bodyPr/>
        <a:lstStyle/>
        <a:p>
          <a:endParaRPr sz="2400"/>
        </a:p>
      </dgm:t>
    </dgm:pt>
    <dgm:pt modelId="{7BAA3435-1B7D-47B3-8F31-1DC9A997095B}" type="sibTrans" cxnId="{EFED3F2F-DED7-42FB-869E-6AF160A33A7A}">
      <dgm:prSet custT="1"/>
      <dgm:spPr/>
      <dgm:t>
        <a:bodyPr/>
        <a:lstStyle/>
        <a:p>
          <a:endParaRPr sz="2400"/>
        </a:p>
      </dgm:t>
    </dgm:pt>
    <dgm:pt modelId="{ACB8300B-DAEB-4002-BFC6-2F8944C61106}">
      <dgm:prSet custT="1"/>
      <dgm:spPr/>
      <dgm:t>
        <a:bodyPr/>
        <a:lstStyle/>
        <a:p>
          <a:pPr>
            <a:defRPr sz="2400">
              <a:latin typeface="Helvetica Neue"/>
              <a:ea typeface="Microsoft Sans Serif" panose="020B0604020202020204" pitchFamily="34" charset="0"/>
              <a:cs typeface="Microsoft Sans Serif" panose="020B0604020202020204" pitchFamily="34" charset="0"/>
            </a:defRPr>
          </a:pPr>
          <a:r>
            <a:rPr sz="2400" dirty="0"/>
            <a:t>Las </a:t>
          </a:r>
          <a:r>
            <a:rPr sz="2400" dirty="0" err="1"/>
            <a:t>reuniones</a:t>
          </a:r>
          <a:r>
            <a:rPr sz="2400" dirty="0"/>
            <a:t> </a:t>
          </a:r>
          <a:r>
            <a:rPr sz="2400" dirty="0" err="1"/>
            <a:t>internas</a:t>
          </a:r>
          <a:r>
            <a:rPr sz="2400" dirty="0"/>
            <a:t> de </a:t>
          </a:r>
          <a:r>
            <a:rPr sz="2400" dirty="0" err="1"/>
            <a:t>socios</a:t>
          </a:r>
          <a:r>
            <a:rPr sz="2400" dirty="0"/>
            <a:t> y </a:t>
          </a:r>
          <a:r>
            <a:rPr sz="2400" dirty="0" err="1"/>
            <a:t>el</a:t>
          </a:r>
          <a:r>
            <a:rPr sz="2400" dirty="0"/>
            <a:t> </a:t>
          </a:r>
          <a:r>
            <a:rPr sz="2400" dirty="0" err="1"/>
            <a:t>reconocimiento</a:t>
          </a:r>
          <a:r>
            <a:rPr sz="2400" dirty="0"/>
            <a:t> </a:t>
          </a:r>
          <a:r>
            <a:rPr sz="2400" dirty="0" err="1"/>
            <a:t>público</a:t>
          </a:r>
          <a:r>
            <a:rPr sz="2400" dirty="0"/>
            <a:t> no solo </a:t>
          </a:r>
          <a:r>
            <a:rPr sz="2400" dirty="0" err="1"/>
            <a:t>deben</a:t>
          </a:r>
          <a:r>
            <a:rPr sz="2400" dirty="0"/>
            <a:t> </a:t>
          </a:r>
          <a:r>
            <a:rPr sz="2400" dirty="0" err="1"/>
            <a:t>centrarse</a:t>
          </a:r>
          <a:r>
            <a:rPr sz="2400" dirty="0"/>
            <a:t> </a:t>
          </a:r>
          <a:r>
            <a:rPr sz="2400" dirty="0" err="1"/>
            <a:t>en</a:t>
          </a:r>
          <a:r>
            <a:rPr sz="2400" dirty="0"/>
            <a:t> </a:t>
          </a:r>
          <a:r>
            <a:rPr sz="2400" dirty="0" err="1"/>
            <a:t>el</a:t>
          </a:r>
          <a:r>
            <a:rPr sz="2400" dirty="0"/>
            <a:t> </a:t>
          </a:r>
          <a:r>
            <a:rPr sz="2400" dirty="0" err="1"/>
            <a:t>logro</a:t>
          </a:r>
          <a:r>
            <a:rPr sz="2400" dirty="0"/>
            <a:t> individual, </a:t>
          </a:r>
          <a:r>
            <a:rPr sz="2400" dirty="0" err="1"/>
            <a:t>sino</a:t>
          </a:r>
          <a:r>
            <a:rPr sz="2400" dirty="0"/>
            <a:t> </a:t>
          </a:r>
          <a:r>
            <a:rPr sz="2400" dirty="0" err="1"/>
            <a:t>también</a:t>
          </a:r>
          <a:r>
            <a:rPr sz="2400" dirty="0"/>
            <a:t> </a:t>
          </a:r>
          <a:r>
            <a:rPr sz="2400" dirty="0" err="1"/>
            <a:t>en</a:t>
          </a:r>
          <a:r>
            <a:rPr sz="2400" dirty="0"/>
            <a:t> </a:t>
          </a:r>
          <a:r>
            <a:rPr sz="2400" dirty="0" err="1"/>
            <a:t>el</a:t>
          </a:r>
          <a:r>
            <a:rPr sz="2400" dirty="0"/>
            <a:t> </a:t>
          </a:r>
          <a:r>
            <a:rPr sz="2400" dirty="0" err="1"/>
            <a:t>trabajo</a:t>
          </a:r>
          <a:r>
            <a:rPr sz="2400" dirty="0"/>
            <a:t> </a:t>
          </a:r>
          <a:r>
            <a:rPr sz="2400" dirty="0" err="1"/>
            <a:t>en</a:t>
          </a:r>
          <a:r>
            <a:rPr sz="2400" dirty="0"/>
            <a:t> </a:t>
          </a:r>
          <a:r>
            <a:rPr sz="2400" dirty="0" err="1"/>
            <a:t>grupo</a:t>
          </a:r>
          <a:r>
            <a:rPr sz="2400" dirty="0"/>
            <a:t> </a:t>
          </a:r>
          <a:r>
            <a:rPr sz="2400" dirty="0" err="1"/>
            <a:t>empresarial</a:t>
          </a:r>
          <a:r>
            <a:rPr sz="2400" dirty="0"/>
            <a:t>. </a:t>
          </a:r>
          <a:endParaRPr sz="2400" dirty="0">
            <a:latin typeface="Helvetica Neue"/>
          </a:endParaRPr>
        </a:p>
      </dgm:t>
    </dgm:pt>
    <dgm:pt modelId="{C008A93E-3B10-4D1F-8264-305ABED6764F}" type="parTrans" cxnId="{2227972E-B265-44D7-9F55-24BA7941DB75}">
      <dgm:prSet/>
      <dgm:spPr/>
      <dgm:t>
        <a:bodyPr/>
        <a:lstStyle/>
        <a:p>
          <a:endParaRPr sz="2400"/>
        </a:p>
      </dgm:t>
    </dgm:pt>
    <dgm:pt modelId="{4C97914D-C235-4105-9BFC-99A0527597FF}" type="sibTrans" cxnId="{2227972E-B265-44D7-9F55-24BA7941DB75}">
      <dgm:prSet custT="1"/>
      <dgm:spPr/>
      <dgm:t>
        <a:bodyPr/>
        <a:lstStyle/>
        <a:p>
          <a:endParaRPr sz="2400"/>
        </a:p>
      </dgm:t>
    </dgm:pt>
    <dgm:pt modelId="{86DBD685-4E9F-4113-AECB-029909B7CCA1}" type="pres">
      <dgm:prSet presAssocID="{79E588ED-7EBD-4940-A553-F6D0A1C66C40}" presName="Name0" presStyleCnt="0">
        <dgm:presLayoutVars>
          <dgm:dir/>
          <dgm:resizeHandles val="exact"/>
        </dgm:presLayoutVars>
      </dgm:prSet>
      <dgm:spPr/>
    </dgm:pt>
    <dgm:pt modelId="{450A97CA-7016-4E1E-9085-87FFAE26376F}" type="pres">
      <dgm:prSet presAssocID="{9F68FCD2-3E48-446E-8F22-E5810A80B537}" presName="node" presStyleLbl="node1" presStyleIdx="0" presStyleCnt="4" custScaleX="134077">
        <dgm:presLayoutVars>
          <dgm:bulletEnabled val="1"/>
        </dgm:presLayoutVars>
      </dgm:prSet>
      <dgm:spPr/>
    </dgm:pt>
    <dgm:pt modelId="{B049AB22-CB79-4239-957A-264D6567709F}" type="pres">
      <dgm:prSet presAssocID="{CA4CCC53-C737-4D1A-A3D6-6E233543B85F}" presName="sibTrans" presStyleLbl="sibTrans2D1" presStyleIdx="0" presStyleCnt="3"/>
      <dgm:spPr/>
    </dgm:pt>
    <dgm:pt modelId="{C973A0D1-4934-4DA6-ABBF-9B27F8240C15}" type="pres">
      <dgm:prSet presAssocID="{CA4CCC53-C737-4D1A-A3D6-6E233543B85F}" presName="connectorText" presStyleLbl="sibTrans2D1" presStyleIdx="0" presStyleCnt="3"/>
      <dgm:spPr/>
    </dgm:pt>
    <dgm:pt modelId="{1A51DBB4-CE49-4EA3-A0A1-EC878643DC16}" type="pres">
      <dgm:prSet presAssocID="{D3D983BC-C515-40C3-9047-D7D1391B1F27}" presName="node" presStyleLbl="node1" presStyleIdx="1" presStyleCnt="4" custLinFactNeighborX="2986" custLinFactNeighborY="23">
        <dgm:presLayoutVars>
          <dgm:bulletEnabled val="1"/>
        </dgm:presLayoutVars>
      </dgm:prSet>
      <dgm:spPr/>
    </dgm:pt>
    <dgm:pt modelId="{47A2ED89-F85C-457C-9DF5-60B1283D7CEC}" type="pres">
      <dgm:prSet presAssocID="{7BAA3435-1B7D-47B3-8F31-1DC9A997095B}" presName="sibTrans" presStyleLbl="sibTrans2D1" presStyleIdx="1" presStyleCnt="3"/>
      <dgm:spPr/>
    </dgm:pt>
    <dgm:pt modelId="{02300276-2B4F-486A-9A97-C29853CE3613}" type="pres">
      <dgm:prSet presAssocID="{7BAA3435-1B7D-47B3-8F31-1DC9A997095B}" presName="connectorText" presStyleLbl="sibTrans2D1" presStyleIdx="1" presStyleCnt="3"/>
      <dgm:spPr/>
    </dgm:pt>
    <dgm:pt modelId="{361931FD-1DED-4571-8576-DC40683A8DA4}" type="pres">
      <dgm:prSet presAssocID="{ACB8300B-DAEB-4002-BFC6-2F8944C61106}" presName="node" presStyleLbl="node1" presStyleIdx="2" presStyleCnt="4">
        <dgm:presLayoutVars>
          <dgm:bulletEnabled val="1"/>
        </dgm:presLayoutVars>
      </dgm:prSet>
      <dgm:spPr/>
    </dgm:pt>
    <dgm:pt modelId="{1A00E249-D9AA-41E8-A4CE-7044BF31277E}" type="pres">
      <dgm:prSet presAssocID="{4C97914D-C235-4105-9BFC-99A0527597FF}" presName="sibTrans" presStyleLbl="sibTrans2D1" presStyleIdx="2" presStyleCnt="3"/>
      <dgm:spPr/>
    </dgm:pt>
    <dgm:pt modelId="{DA9DB881-6DC3-486A-B3A7-B3E72E86201F}" type="pres">
      <dgm:prSet presAssocID="{4C97914D-C235-4105-9BFC-99A0527597FF}" presName="connectorText" presStyleLbl="sibTrans2D1" presStyleIdx="2" presStyleCnt="3"/>
      <dgm:spPr/>
    </dgm:pt>
    <dgm:pt modelId="{BEFF05DD-BC54-49FA-ABC3-1F8158BEDE33}" type="pres">
      <dgm:prSet presAssocID="{481B99E2-07C2-4F31-B274-5C5173450CC9}" presName="node" presStyleLbl="node1" presStyleIdx="3" presStyleCnt="4">
        <dgm:presLayoutVars>
          <dgm:bulletEnabled val="1"/>
        </dgm:presLayoutVars>
      </dgm:prSet>
      <dgm:spPr/>
    </dgm:pt>
  </dgm:ptLst>
  <dgm:cxnLst>
    <dgm:cxn modelId="{28923907-63B0-42D4-A1D0-E5764EC029D6}" srcId="{79E588ED-7EBD-4940-A553-F6D0A1C66C40}" destId="{481B99E2-07C2-4F31-B274-5C5173450CC9}" srcOrd="3" destOrd="0" parTransId="{B9409D82-36F5-4F73-B775-3E85ACD12163}" sibTransId="{25726D37-C14A-41C3-B5DA-0AA7BB9A5C7F}"/>
    <dgm:cxn modelId="{7ABDEA1E-696C-479F-B0EA-EE00331FE2E5}" type="presOf" srcId="{CA4CCC53-C737-4D1A-A3D6-6E233543B85F}" destId="{C973A0D1-4934-4DA6-ABBF-9B27F8240C15}" srcOrd="1" destOrd="0" presId="urn:microsoft.com/office/officeart/2005/8/layout/process1"/>
    <dgm:cxn modelId="{3E3F5C2E-585E-46E0-9B67-4CF15D9DE66C}" srcId="{79E588ED-7EBD-4940-A553-F6D0A1C66C40}" destId="{9F68FCD2-3E48-446E-8F22-E5810A80B537}" srcOrd="0" destOrd="0" parTransId="{E365FBAA-F7F0-403A-8397-9FD8F939C0A5}" sibTransId="{CA4CCC53-C737-4D1A-A3D6-6E233543B85F}"/>
    <dgm:cxn modelId="{2227972E-B265-44D7-9F55-24BA7941DB75}" srcId="{79E588ED-7EBD-4940-A553-F6D0A1C66C40}" destId="{ACB8300B-DAEB-4002-BFC6-2F8944C61106}" srcOrd="2" destOrd="0" parTransId="{C008A93E-3B10-4D1F-8264-305ABED6764F}" sibTransId="{4C97914D-C235-4105-9BFC-99A0527597FF}"/>
    <dgm:cxn modelId="{EFED3F2F-DED7-42FB-869E-6AF160A33A7A}" srcId="{79E588ED-7EBD-4940-A553-F6D0A1C66C40}" destId="{D3D983BC-C515-40C3-9047-D7D1391B1F27}" srcOrd="1" destOrd="0" parTransId="{FCA0CEAB-B087-480A-9151-5EFAB6B03568}" sibTransId="{7BAA3435-1B7D-47B3-8F31-1DC9A997095B}"/>
    <dgm:cxn modelId="{FBCA6A2F-95A1-416A-9363-355E7AE23C54}" type="presOf" srcId="{7BAA3435-1B7D-47B3-8F31-1DC9A997095B}" destId="{47A2ED89-F85C-457C-9DF5-60B1283D7CEC}" srcOrd="0" destOrd="0" presId="urn:microsoft.com/office/officeart/2005/8/layout/process1"/>
    <dgm:cxn modelId="{174D6F7F-AE26-4E4D-8869-895D2B90A809}" type="presOf" srcId="{4C97914D-C235-4105-9BFC-99A0527597FF}" destId="{DA9DB881-6DC3-486A-B3A7-B3E72E86201F}" srcOrd="1" destOrd="0" presId="urn:microsoft.com/office/officeart/2005/8/layout/process1"/>
    <dgm:cxn modelId="{9FE4598E-845C-4DAA-B168-C79A2D93C7B0}" type="presOf" srcId="{79E588ED-7EBD-4940-A553-F6D0A1C66C40}" destId="{86DBD685-4E9F-4113-AECB-029909B7CCA1}" srcOrd="0" destOrd="0" presId="urn:microsoft.com/office/officeart/2005/8/layout/process1"/>
    <dgm:cxn modelId="{19D20B91-4DE2-462F-8D82-6E0741B570AC}" type="presOf" srcId="{4C97914D-C235-4105-9BFC-99A0527597FF}" destId="{1A00E249-D9AA-41E8-A4CE-7044BF31277E}" srcOrd="0" destOrd="0" presId="urn:microsoft.com/office/officeart/2005/8/layout/process1"/>
    <dgm:cxn modelId="{EB7A9095-9ADB-4DC7-94D9-3DA758390DB1}" type="presOf" srcId="{D3D983BC-C515-40C3-9047-D7D1391B1F27}" destId="{1A51DBB4-CE49-4EA3-A0A1-EC878643DC16}" srcOrd="0" destOrd="0" presId="urn:microsoft.com/office/officeart/2005/8/layout/process1"/>
    <dgm:cxn modelId="{E5885498-13D1-47BC-8C11-D62DE6CA8E4A}" type="presOf" srcId="{CA4CCC53-C737-4D1A-A3D6-6E233543B85F}" destId="{B049AB22-CB79-4239-957A-264D6567709F}" srcOrd="0" destOrd="0" presId="urn:microsoft.com/office/officeart/2005/8/layout/process1"/>
    <dgm:cxn modelId="{A34B2CC8-C3FB-4367-B962-AD300C9D0899}" type="presOf" srcId="{9F68FCD2-3E48-446E-8F22-E5810A80B537}" destId="{450A97CA-7016-4E1E-9085-87FFAE26376F}" srcOrd="0" destOrd="0" presId="urn:microsoft.com/office/officeart/2005/8/layout/process1"/>
    <dgm:cxn modelId="{82F2CBCB-791A-4F61-90EC-1E31853B16A5}" type="presOf" srcId="{ACB8300B-DAEB-4002-BFC6-2F8944C61106}" destId="{361931FD-1DED-4571-8576-DC40683A8DA4}" srcOrd="0" destOrd="0" presId="urn:microsoft.com/office/officeart/2005/8/layout/process1"/>
    <dgm:cxn modelId="{3F4665D7-1C1F-446B-8B3B-7ADA1D5F7C78}" type="presOf" srcId="{481B99E2-07C2-4F31-B274-5C5173450CC9}" destId="{BEFF05DD-BC54-49FA-ABC3-1F8158BEDE33}" srcOrd="0" destOrd="0" presId="urn:microsoft.com/office/officeart/2005/8/layout/process1"/>
    <dgm:cxn modelId="{3C2037F7-5CBC-4DA3-8005-9BCF93240AAF}" type="presOf" srcId="{7BAA3435-1B7D-47B3-8F31-1DC9A997095B}" destId="{02300276-2B4F-486A-9A97-C29853CE3613}" srcOrd="1" destOrd="0" presId="urn:microsoft.com/office/officeart/2005/8/layout/process1"/>
    <dgm:cxn modelId="{89E3FED2-358A-45BB-BDD0-EDD1BD0C99DE}" type="presParOf" srcId="{86DBD685-4E9F-4113-AECB-029909B7CCA1}" destId="{450A97CA-7016-4E1E-9085-87FFAE26376F}" srcOrd="0" destOrd="0" presId="urn:microsoft.com/office/officeart/2005/8/layout/process1"/>
    <dgm:cxn modelId="{FCE26AD3-E2A8-406B-902B-E5B1F0AA54D9}" type="presParOf" srcId="{86DBD685-4E9F-4113-AECB-029909B7CCA1}" destId="{B049AB22-CB79-4239-957A-264D6567709F}" srcOrd="1" destOrd="0" presId="urn:microsoft.com/office/officeart/2005/8/layout/process1"/>
    <dgm:cxn modelId="{8363C24B-A1FD-4772-AE16-33FC619B18AE}" type="presParOf" srcId="{B049AB22-CB79-4239-957A-264D6567709F}" destId="{C973A0D1-4934-4DA6-ABBF-9B27F8240C15}" srcOrd="0" destOrd="0" presId="urn:microsoft.com/office/officeart/2005/8/layout/process1"/>
    <dgm:cxn modelId="{15D3E4AB-812F-46F1-BD1B-5D86A94192D5}" type="presParOf" srcId="{86DBD685-4E9F-4113-AECB-029909B7CCA1}" destId="{1A51DBB4-CE49-4EA3-A0A1-EC878643DC16}" srcOrd="2" destOrd="0" presId="urn:microsoft.com/office/officeart/2005/8/layout/process1"/>
    <dgm:cxn modelId="{AB929757-DB25-421D-BF03-E2996D3F5AAF}" type="presParOf" srcId="{86DBD685-4E9F-4113-AECB-029909B7CCA1}" destId="{47A2ED89-F85C-457C-9DF5-60B1283D7CEC}" srcOrd="3" destOrd="0" presId="urn:microsoft.com/office/officeart/2005/8/layout/process1"/>
    <dgm:cxn modelId="{F3E89BF0-0382-4A2F-B65E-0B182334C881}" type="presParOf" srcId="{47A2ED89-F85C-457C-9DF5-60B1283D7CEC}" destId="{02300276-2B4F-486A-9A97-C29853CE3613}" srcOrd="0" destOrd="0" presId="urn:microsoft.com/office/officeart/2005/8/layout/process1"/>
    <dgm:cxn modelId="{D29284AF-4FDD-4C26-A6D2-2576187CD895}" type="presParOf" srcId="{86DBD685-4E9F-4113-AECB-029909B7CCA1}" destId="{361931FD-1DED-4571-8576-DC40683A8DA4}" srcOrd="4" destOrd="0" presId="urn:microsoft.com/office/officeart/2005/8/layout/process1"/>
    <dgm:cxn modelId="{FC31930D-3FAF-4EEF-A77B-DE29B55DD361}" type="presParOf" srcId="{86DBD685-4E9F-4113-AECB-029909B7CCA1}" destId="{1A00E249-D9AA-41E8-A4CE-7044BF31277E}" srcOrd="5" destOrd="0" presId="urn:microsoft.com/office/officeart/2005/8/layout/process1"/>
    <dgm:cxn modelId="{A31D3E2C-A226-444E-9D89-911140E534ED}" type="presParOf" srcId="{1A00E249-D9AA-41E8-A4CE-7044BF31277E}" destId="{DA9DB881-6DC3-486A-B3A7-B3E72E86201F}" srcOrd="0" destOrd="0" presId="urn:microsoft.com/office/officeart/2005/8/layout/process1"/>
    <dgm:cxn modelId="{C368DB53-8C83-44F3-8BC0-38BE85B6E180}" type="presParOf" srcId="{86DBD685-4E9F-4113-AECB-029909B7CCA1}" destId="{BEFF05DD-BC54-49FA-ABC3-1F8158BEDE33}"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9E588ED-7EBD-4940-A553-F6D0A1C66C40}" type="doc">
      <dgm:prSet loTypeId="urn:microsoft.com/office/officeart/2005/8/layout/process1" loCatId="process" qsTypeId="urn:microsoft.com/office/officeart/2005/8/quickstyle/simple1" qsCatId="simple" csTypeId="urn:microsoft.com/office/officeart/2005/8/colors/accent1_2" csCatId="accent1" phldr="1"/>
      <dgm:spPr/>
    </dgm:pt>
    <dgm:pt modelId="{9F68FCD2-3E48-446E-8F22-E5810A80B537}">
      <dgm:prSet phldrT="[Texto]" custT="1"/>
      <dgm:spPr>
        <a:solidFill>
          <a:srgbClr val="4D94B7"/>
        </a:solidFill>
      </dgm:spPr>
      <dgm:t>
        <a:bodyPr/>
        <a:lstStyle/>
        <a:p>
          <a:pPr>
            <a:defRPr sz="2400">
              <a:latin typeface="Helvetica Neue" panose="020B0604020202020204"/>
              <a:ea typeface="Microsoft Sans Serif" panose="020B0604020202020204" pitchFamily="34" charset="0"/>
              <a:cs typeface="Microsoft Sans Serif" panose="020B0604020202020204" pitchFamily="34" charset="0"/>
            </a:defRPr>
          </a:pPr>
          <a:r>
            <a:rPr sz="2400" dirty="0" err="1"/>
            <a:t>Asegúrese</a:t>
          </a:r>
          <a:r>
            <a:rPr sz="2400" dirty="0"/>
            <a:t> de </a:t>
          </a:r>
          <a:r>
            <a:rPr sz="2400" dirty="0" err="1"/>
            <a:t>cumplir</a:t>
          </a:r>
          <a:r>
            <a:rPr sz="2400" dirty="0"/>
            <a:t> con </a:t>
          </a:r>
          <a:r>
            <a:rPr sz="2400" dirty="0" err="1"/>
            <a:t>los</a:t>
          </a:r>
          <a:r>
            <a:rPr sz="2400" dirty="0"/>
            <a:t> </a:t>
          </a:r>
          <a:r>
            <a:rPr sz="2400" dirty="0" err="1"/>
            <a:t>tiempos</a:t>
          </a:r>
          <a:r>
            <a:rPr sz="2400" dirty="0"/>
            <a:t> de </a:t>
          </a:r>
          <a:r>
            <a:rPr sz="2400" dirty="0" err="1"/>
            <a:t>revisión</a:t>
          </a:r>
          <a:r>
            <a:rPr sz="2400" dirty="0"/>
            <a:t> </a:t>
          </a:r>
          <a:r>
            <a:rPr sz="2400" dirty="0" err="1"/>
            <a:t>acordados</a:t>
          </a:r>
          <a:r>
            <a:rPr sz="2400" dirty="0"/>
            <a:t> </a:t>
          </a:r>
          <a:r>
            <a:rPr sz="2400" dirty="0" err="1"/>
            <a:t>si</a:t>
          </a:r>
          <a:r>
            <a:rPr sz="2400" dirty="0"/>
            <a:t> </a:t>
          </a:r>
          <a:r>
            <a:rPr sz="2400" dirty="0" err="1"/>
            <a:t>desea</a:t>
          </a:r>
          <a:r>
            <a:rPr sz="2400" dirty="0"/>
            <a:t> </a:t>
          </a:r>
          <a:r>
            <a:rPr sz="2400" dirty="0" err="1"/>
            <a:t>responsabilizar</a:t>
          </a:r>
          <a:r>
            <a:rPr sz="2400" dirty="0"/>
            <a:t> </a:t>
          </a:r>
          <a:r>
            <a:rPr sz="2400" dirty="0" err="1"/>
            <a:t>adecuadamente</a:t>
          </a:r>
          <a:r>
            <a:rPr sz="2400" dirty="0"/>
            <a:t> a sus </a:t>
          </a:r>
          <a:r>
            <a:rPr sz="2400" dirty="0" err="1"/>
            <a:t>intraemprendedores</a:t>
          </a:r>
          <a:r>
            <a:rPr sz="2400" dirty="0"/>
            <a:t>. </a:t>
          </a:r>
          <a:endParaRPr sz="2400" dirty="0">
            <a:latin typeface="Helvetica Neue" panose="020B0604020202020204"/>
          </a:endParaRPr>
        </a:p>
      </dgm:t>
    </dgm:pt>
    <dgm:pt modelId="{E365FBAA-F7F0-403A-8397-9FD8F939C0A5}" type="parTrans" cxnId="{3E3F5C2E-585E-46E0-9B67-4CF15D9DE66C}">
      <dgm:prSet/>
      <dgm:spPr/>
      <dgm:t>
        <a:bodyPr/>
        <a:lstStyle/>
        <a:p>
          <a:endParaRPr sz="2400"/>
        </a:p>
      </dgm:t>
    </dgm:pt>
    <dgm:pt modelId="{CA4CCC53-C737-4D1A-A3D6-6E233543B85F}" type="sibTrans" cxnId="{3E3F5C2E-585E-46E0-9B67-4CF15D9DE66C}">
      <dgm:prSet custT="1"/>
      <dgm:spPr>
        <a:solidFill>
          <a:srgbClr val="4D94B7"/>
        </a:solidFill>
      </dgm:spPr>
      <dgm:t>
        <a:bodyPr/>
        <a:lstStyle/>
        <a:p>
          <a:endParaRPr sz="2400"/>
        </a:p>
      </dgm:t>
    </dgm:pt>
    <dgm:pt modelId="{481B99E2-07C2-4F31-B274-5C5173450CC9}">
      <dgm:prSet phldrT="[Texto]" custT="1"/>
      <dgm:spPr>
        <a:solidFill>
          <a:srgbClr val="78B17A"/>
        </a:solidFill>
      </dgm:spPr>
      <dgm:t>
        <a:bodyPr/>
        <a:lstStyle/>
        <a:p>
          <a:pPr>
            <a:defRPr sz="2400">
              <a:latin typeface="Helvetica Neue" panose="020B0604020202020204"/>
              <a:ea typeface="Microsoft Sans Serif" panose="020B0604020202020204" pitchFamily="34" charset="0"/>
              <a:cs typeface="Microsoft Sans Serif" panose="020B0604020202020204" pitchFamily="34" charset="0"/>
            </a:defRPr>
          </a:pPr>
          <a:r>
            <a:rPr sz="2400" dirty="0" err="1"/>
            <a:t>Utilice</a:t>
          </a:r>
          <a:r>
            <a:rPr sz="2400" dirty="0"/>
            <a:t> </a:t>
          </a:r>
          <a:r>
            <a:rPr sz="2400" dirty="0" err="1"/>
            <a:t>revisiones</a:t>
          </a:r>
          <a:r>
            <a:rPr sz="2400" dirty="0"/>
            <a:t> para </a:t>
          </a:r>
          <a:r>
            <a:rPr sz="2400" dirty="0" err="1"/>
            <a:t>fortalecer</a:t>
          </a:r>
          <a:r>
            <a:rPr sz="2400" dirty="0"/>
            <a:t> </a:t>
          </a:r>
          <a:r>
            <a:rPr sz="2400" dirty="0" err="1"/>
            <a:t>su</a:t>
          </a:r>
          <a:r>
            <a:rPr sz="2400" dirty="0"/>
            <a:t> </a:t>
          </a:r>
          <a:r>
            <a:rPr sz="2400" dirty="0" err="1"/>
            <a:t>posición</a:t>
          </a:r>
          <a:r>
            <a:rPr sz="2400" dirty="0"/>
            <a:t> </a:t>
          </a:r>
          <a:r>
            <a:rPr sz="2400" dirty="0" err="1"/>
            <a:t>como</a:t>
          </a:r>
          <a:r>
            <a:rPr sz="2400" dirty="0"/>
            <a:t> </a:t>
          </a:r>
          <a:r>
            <a:rPr sz="2400" dirty="0" err="1"/>
            <a:t>asesor</a:t>
          </a:r>
          <a:r>
            <a:rPr sz="2400" dirty="0"/>
            <a:t> </a:t>
          </a:r>
          <a:r>
            <a:rPr sz="2400" dirty="0" err="1"/>
            <a:t>confiable</a:t>
          </a:r>
          <a:r>
            <a:rPr sz="2400" dirty="0"/>
            <a:t>. </a:t>
          </a:r>
          <a:endParaRPr sz="2400" dirty="0">
            <a:latin typeface="Helvetica Neue" panose="020B0604020202020204"/>
          </a:endParaRPr>
        </a:p>
      </dgm:t>
    </dgm:pt>
    <dgm:pt modelId="{B9409D82-36F5-4F73-B775-3E85ACD12163}" type="parTrans" cxnId="{28923907-63B0-42D4-A1D0-E5764EC029D6}">
      <dgm:prSet/>
      <dgm:spPr/>
      <dgm:t>
        <a:bodyPr/>
        <a:lstStyle/>
        <a:p>
          <a:endParaRPr sz="2400"/>
        </a:p>
      </dgm:t>
    </dgm:pt>
    <dgm:pt modelId="{25726D37-C14A-41C3-B5DA-0AA7BB9A5C7F}" type="sibTrans" cxnId="{28923907-63B0-42D4-A1D0-E5764EC029D6}">
      <dgm:prSet custT="1"/>
      <dgm:spPr>
        <a:solidFill>
          <a:srgbClr val="78B17A"/>
        </a:solidFill>
      </dgm:spPr>
      <dgm:t>
        <a:bodyPr/>
        <a:lstStyle/>
        <a:p>
          <a:endParaRPr sz="2400"/>
        </a:p>
      </dgm:t>
    </dgm:pt>
    <dgm:pt modelId="{83888EDB-D508-422E-B9A0-24C7742CD4E7}">
      <dgm:prSet phldrT="[Texto]" custT="1"/>
      <dgm:spPr>
        <a:solidFill>
          <a:srgbClr val="AED633"/>
        </a:solidFill>
      </dgm:spPr>
      <dgm:t>
        <a:bodyPr/>
        <a:lstStyle/>
        <a:p>
          <a:pPr>
            <a:defRPr sz="2400">
              <a:latin typeface="Helvetica Neue" panose="020B0604020202020204"/>
              <a:ea typeface="Microsoft Sans Serif" panose="020B0604020202020204" pitchFamily="34" charset="0"/>
              <a:cs typeface="Microsoft Sans Serif" panose="020B0604020202020204" pitchFamily="34" charset="0"/>
            </a:defRPr>
          </a:pPr>
          <a:r>
            <a:rPr sz="2400" dirty="0" err="1"/>
            <a:t>Decida</a:t>
          </a:r>
          <a:r>
            <a:rPr sz="2400" dirty="0"/>
            <a:t> </a:t>
          </a:r>
          <a:r>
            <a:rPr sz="2400" dirty="0" err="1"/>
            <a:t>sobre</a:t>
          </a:r>
          <a:r>
            <a:rPr sz="2400" dirty="0"/>
            <a:t> </a:t>
          </a:r>
          <a:r>
            <a:rPr sz="2400" dirty="0" err="1"/>
            <a:t>nuevos</a:t>
          </a:r>
          <a:r>
            <a:rPr sz="2400" dirty="0"/>
            <a:t> </a:t>
          </a:r>
          <a:r>
            <a:rPr sz="2400" dirty="0" err="1"/>
            <a:t>objetivos</a:t>
          </a:r>
          <a:r>
            <a:rPr sz="2400" dirty="0"/>
            <a:t> y </a:t>
          </a:r>
          <a:r>
            <a:rPr sz="2400" dirty="0" err="1"/>
            <a:t>fondos</a:t>
          </a:r>
          <a:r>
            <a:rPr sz="2400" dirty="0"/>
            <a:t> </a:t>
          </a:r>
          <a:r>
            <a:rPr sz="2400" dirty="0" err="1"/>
            <a:t>mientras</a:t>
          </a:r>
          <a:r>
            <a:rPr sz="2400" dirty="0"/>
            <a:t> </a:t>
          </a:r>
          <a:r>
            <a:rPr sz="2400" dirty="0" err="1"/>
            <a:t>guía</a:t>
          </a:r>
          <a:r>
            <a:rPr sz="2400" dirty="0"/>
            <a:t> </a:t>
          </a:r>
          <a:r>
            <a:rPr sz="2400" dirty="0" err="1"/>
            <a:t>suavemente</a:t>
          </a:r>
          <a:r>
            <a:rPr sz="2400" dirty="0"/>
            <a:t> al </a:t>
          </a:r>
          <a:r>
            <a:rPr sz="2400" dirty="0" err="1"/>
            <a:t>equipo</a:t>
          </a:r>
          <a:r>
            <a:rPr sz="2400" dirty="0"/>
            <a:t> </a:t>
          </a:r>
          <a:r>
            <a:rPr sz="2400" dirty="0" err="1"/>
            <a:t>en</a:t>
          </a:r>
          <a:r>
            <a:rPr sz="2400" dirty="0"/>
            <a:t> </a:t>
          </a:r>
          <a:r>
            <a:rPr sz="2400" dirty="0" err="1"/>
            <a:t>el</a:t>
          </a:r>
          <a:r>
            <a:rPr sz="2400" dirty="0"/>
            <a:t> </a:t>
          </a:r>
          <a:r>
            <a:rPr sz="2400" dirty="0" err="1"/>
            <a:t>camino</a:t>
          </a:r>
          <a:r>
            <a:rPr sz="2400" dirty="0"/>
            <a:t> </a:t>
          </a:r>
          <a:r>
            <a:rPr sz="2400" dirty="0" err="1"/>
            <a:t>correcto</a:t>
          </a:r>
          <a:r>
            <a:rPr sz="2400" dirty="0"/>
            <a:t>.</a:t>
          </a:r>
        </a:p>
        <a:p>
          <a:endParaRPr sz="2400" dirty="0">
            <a:latin typeface="Helvetica Neue" panose="020B0604020202020204"/>
          </a:endParaRPr>
        </a:p>
      </dgm:t>
    </dgm:pt>
    <dgm:pt modelId="{3592B604-65E3-405B-A8EF-A2A8E584F15E}" type="parTrans" cxnId="{8DC64D60-50D3-49FA-8A32-9B8BDAE761DA}">
      <dgm:prSet/>
      <dgm:spPr/>
      <dgm:t>
        <a:bodyPr/>
        <a:lstStyle/>
        <a:p>
          <a:endParaRPr sz="2400"/>
        </a:p>
      </dgm:t>
    </dgm:pt>
    <dgm:pt modelId="{C3B89293-49C3-4627-94FF-417DD0944269}" type="sibTrans" cxnId="{8DC64D60-50D3-49FA-8A32-9B8BDAE761DA}">
      <dgm:prSet custT="1"/>
      <dgm:spPr/>
      <dgm:t>
        <a:bodyPr/>
        <a:lstStyle/>
        <a:p>
          <a:endParaRPr sz="2400"/>
        </a:p>
      </dgm:t>
    </dgm:pt>
    <dgm:pt modelId="{04666621-46AD-40D4-8639-9BD0BB0B2280}">
      <dgm:prSet phldrT="[Texto]" custT="1"/>
      <dgm:spPr>
        <a:solidFill>
          <a:srgbClr val="AED633"/>
        </a:solidFill>
      </dgm:spPr>
      <dgm:t>
        <a:bodyPr/>
        <a:lstStyle/>
        <a:p>
          <a:pPr>
            <a:defRPr sz="2400">
              <a:latin typeface="Helvetica Neue" panose="020B0604020202020204"/>
              <a:ea typeface="Microsoft Sans Serif" panose="020B0604020202020204" pitchFamily="34" charset="0"/>
              <a:cs typeface="Microsoft Sans Serif" panose="020B0604020202020204" pitchFamily="34" charset="0"/>
            </a:defRPr>
          </a:pPr>
          <a:r>
            <a:rPr sz="2400"/>
            <a:t>Nunca penalice a sus intraemprendedores si un proyecto no funciona. La mayoría de los esfuerzos intrapreneuriales en realidad fracasan. </a:t>
          </a:r>
          <a:endParaRPr sz="2400">
            <a:latin typeface="Helvetica Neue" panose="020B0604020202020204"/>
          </a:endParaRPr>
        </a:p>
      </dgm:t>
    </dgm:pt>
    <dgm:pt modelId="{4676A69C-5C6C-4F2D-A201-735515F566EE}" type="parTrans" cxnId="{CC398513-51FE-4CB9-9770-75BA274282EB}">
      <dgm:prSet/>
      <dgm:spPr/>
      <dgm:t>
        <a:bodyPr/>
        <a:lstStyle/>
        <a:p>
          <a:endParaRPr sz="2400"/>
        </a:p>
      </dgm:t>
    </dgm:pt>
    <dgm:pt modelId="{09683709-6212-42A3-B6C7-F4C14E4957A7}" type="sibTrans" cxnId="{CC398513-51FE-4CB9-9770-75BA274282EB}">
      <dgm:prSet/>
      <dgm:spPr/>
      <dgm:t>
        <a:bodyPr/>
        <a:lstStyle/>
        <a:p>
          <a:endParaRPr sz="2400"/>
        </a:p>
      </dgm:t>
    </dgm:pt>
    <dgm:pt modelId="{4229AF86-1F8E-4846-8005-ECD35CC7D1FA}">
      <dgm:prSet phldrT="[Texto]" custT="1"/>
      <dgm:spPr>
        <a:solidFill>
          <a:srgbClr val="AED633"/>
        </a:solidFill>
      </dgm:spPr>
      <dgm:t>
        <a:bodyPr/>
        <a:lstStyle/>
        <a:p>
          <a:pPr>
            <a:defRPr sz="2400">
              <a:latin typeface="Helvetica Neue" panose="020B0604020202020204"/>
              <a:ea typeface="Microsoft Sans Serif" panose="020B0604020202020204" pitchFamily="34" charset="0"/>
              <a:cs typeface="Microsoft Sans Serif" panose="020B0604020202020204" pitchFamily="34" charset="0"/>
            </a:defRPr>
          </a:pPr>
          <a:r>
            <a:rPr sz="2400"/>
            <a:t>Si cree que el proyecto ha llegado a su conclusión, es su trabajo terminarlo y ayudar a los intraemprendedores a pasar a su próximo esfuerzo. </a:t>
          </a:r>
          <a:endParaRPr sz="2400">
            <a:latin typeface="Helvetica Neue" panose="020B0604020202020204"/>
          </a:endParaRPr>
        </a:p>
      </dgm:t>
    </dgm:pt>
    <dgm:pt modelId="{F0704586-52E4-4FC6-937E-86B9487118D5}" type="parTrans" cxnId="{10B2AFA9-73E1-476B-B0D5-F79E4EC65DCE}">
      <dgm:prSet/>
      <dgm:spPr/>
      <dgm:t>
        <a:bodyPr/>
        <a:lstStyle/>
        <a:p>
          <a:endParaRPr sz="2400"/>
        </a:p>
      </dgm:t>
    </dgm:pt>
    <dgm:pt modelId="{59F0459C-E91E-46EA-92F3-5E812E3B8CD8}" type="sibTrans" cxnId="{10B2AFA9-73E1-476B-B0D5-F79E4EC65DCE}">
      <dgm:prSet custT="1"/>
      <dgm:spPr/>
      <dgm:t>
        <a:bodyPr/>
        <a:lstStyle/>
        <a:p>
          <a:endParaRPr sz="2400"/>
        </a:p>
      </dgm:t>
    </dgm:pt>
    <dgm:pt modelId="{86DBD685-4E9F-4113-AECB-029909B7CCA1}" type="pres">
      <dgm:prSet presAssocID="{79E588ED-7EBD-4940-A553-F6D0A1C66C40}" presName="Name0" presStyleCnt="0">
        <dgm:presLayoutVars>
          <dgm:dir/>
          <dgm:resizeHandles val="exact"/>
        </dgm:presLayoutVars>
      </dgm:prSet>
      <dgm:spPr/>
    </dgm:pt>
    <dgm:pt modelId="{450A97CA-7016-4E1E-9085-87FFAE26376F}" type="pres">
      <dgm:prSet presAssocID="{9F68FCD2-3E48-446E-8F22-E5810A80B537}" presName="node" presStyleLbl="node1" presStyleIdx="0" presStyleCnt="5" custScaleX="119662">
        <dgm:presLayoutVars>
          <dgm:bulletEnabled val="1"/>
        </dgm:presLayoutVars>
      </dgm:prSet>
      <dgm:spPr/>
    </dgm:pt>
    <dgm:pt modelId="{B049AB22-CB79-4239-957A-264D6567709F}" type="pres">
      <dgm:prSet presAssocID="{CA4CCC53-C737-4D1A-A3D6-6E233543B85F}" presName="sibTrans" presStyleLbl="sibTrans2D1" presStyleIdx="0" presStyleCnt="4"/>
      <dgm:spPr/>
    </dgm:pt>
    <dgm:pt modelId="{C973A0D1-4934-4DA6-ABBF-9B27F8240C15}" type="pres">
      <dgm:prSet presAssocID="{CA4CCC53-C737-4D1A-A3D6-6E233543B85F}" presName="connectorText" presStyleLbl="sibTrans2D1" presStyleIdx="0" presStyleCnt="4"/>
      <dgm:spPr/>
    </dgm:pt>
    <dgm:pt modelId="{BEFF05DD-BC54-49FA-ABC3-1F8158BEDE33}" type="pres">
      <dgm:prSet presAssocID="{481B99E2-07C2-4F31-B274-5C5173450CC9}" presName="node" presStyleLbl="node1" presStyleIdx="1" presStyleCnt="5" custScaleX="91701">
        <dgm:presLayoutVars>
          <dgm:bulletEnabled val="1"/>
        </dgm:presLayoutVars>
      </dgm:prSet>
      <dgm:spPr/>
    </dgm:pt>
    <dgm:pt modelId="{3703EE76-B3B5-46AA-A5D5-72A92C20F269}" type="pres">
      <dgm:prSet presAssocID="{25726D37-C14A-41C3-B5DA-0AA7BB9A5C7F}" presName="sibTrans" presStyleLbl="sibTrans2D1" presStyleIdx="1" presStyleCnt="4"/>
      <dgm:spPr/>
    </dgm:pt>
    <dgm:pt modelId="{C0732546-655D-4AEB-AAC0-13E6F6AC30E0}" type="pres">
      <dgm:prSet presAssocID="{25726D37-C14A-41C3-B5DA-0AA7BB9A5C7F}" presName="connectorText" presStyleLbl="sibTrans2D1" presStyleIdx="1" presStyleCnt="4"/>
      <dgm:spPr/>
    </dgm:pt>
    <dgm:pt modelId="{D74DD934-AFAA-4200-85A6-D99B1BD1E306}" type="pres">
      <dgm:prSet presAssocID="{83888EDB-D508-422E-B9A0-24C7742CD4E7}" presName="node" presStyleLbl="node1" presStyleIdx="2" presStyleCnt="5" custScaleX="118461">
        <dgm:presLayoutVars>
          <dgm:bulletEnabled val="1"/>
        </dgm:presLayoutVars>
      </dgm:prSet>
      <dgm:spPr/>
    </dgm:pt>
    <dgm:pt modelId="{5E582A72-72C0-41B8-A2AD-2916C50BDD9A}" type="pres">
      <dgm:prSet presAssocID="{C3B89293-49C3-4627-94FF-417DD0944269}" presName="sibTrans" presStyleLbl="sibTrans2D1" presStyleIdx="2" presStyleCnt="4"/>
      <dgm:spPr/>
    </dgm:pt>
    <dgm:pt modelId="{199E5F0B-77EC-40EF-89D9-DA9434E63361}" type="pres">
      <dgm:prSet presAssocID="{C3B89293-49C3-4627-94FF-417DD0944269}" presName="connectorText" presStyleLbl="sibTrans2D1" presStyleIdx="2" presStyleCnt="4"/>
      <dgm:spPr/>
    </dgm:pt>
    <dgm:pt modelId="{AED5F8EC-C5A6-442A-8C3C-1FA41DD78C22}" type="pres">
      <dgm:prSet presAssocID="{4229AF86-1F8E-4846-8005-ECD35CC7D1FA}" presName="node" presStyleLbl="node1" presStyleIdx="3" presStyleCnt="5" custScaleX="144864">
        <dgm:presLayoutVars>
          <dgm:bulletEnabled val="1"/>
        </dgm:presLayoutVars>
      </dgm:prSet>
      <dgm:spPr/>
    </dgm:pt>
    <dgm:pt modelId="{6CE14338-2AC7-4F7E-8502-7F23EB8E5BD9}" type="pres">
      <dgm:prSet presAssocID="{59F0459C-E91E-46EA-92F3-5E812E3B8CD8}" presName="sibTrans" presStyleLbl="sibTrans2D1" presStyleIdx="3" presStyleCnt="4"/>
      <dgm:spPr/>
    </dgm:pt>
    <dgm:pt modelId="{E472C655-5D8E-4A00-BB83-041D4B82C18F}" type="pres">
      <dgm:prSet presAssocID="{59F0459C-E91E-46EA-92F3-5E812E3B8CD8}" presName="connectorText" presStyleLbl="sibTrans2D1" presStyleIdx="3" presStyleCnt="4"/>
      <dgm:spPr/>
    </dgm:pt>
    <dgm:pt modelId="{10AFD01F-0C50-49B5-BBA4-63F6B3C0EBE5}" type="pres">
      <dgm:prSet presAssocID="{04666621-46AD-40D4-8639-9BD0BB0B2280}" presName="node" presStyleLbl="node1" presStyleIdx="4" presStyleCnt="5" custScaleX="122437">
        <dgm:presLayoutVars>
          <dgm:bulletEnabled val="1"/>
        </dgm:presLayoutVars>
      </dgm:prSet>
      <dgm:spPr/>
    </dgm:pt>
  </dgm:ptLst>
  <dgm:cxnLst>
    <dgm:cxn modelId="{E98EA705-D464-45D6-B20A-E9A2D856AE23}" type="presOf" srcId="{04666621-46AD-40D4-8639-9BD0BB0B2280}" destId="{10AFD01F-0C50-49B5-BBA4-63F6B3C0EBE5}" srcOrd="0" destOrd="0" presId="urn:microsoft.com/office/officeart/2005/8/layout/process1"/>
    <dgm:cxn modelId="{28923907-63B0-42D4-A1D0-E5764EC029D6}" srcId="{79E588ED-7EBD-4940-A553-F6D0A1C66C40}" destId="{481B99E2-07C2-4F31-B274-5C5173450CC9}" srcOrd="1" destOrd="0" parTransId="{B9409D82-36F5-4F73-B775-3E85ACD12163}" sibTransId="{25726D37-C14A-41C3-B5DA-0AA7BB9A5C7F}"/>
    <dgm:cxn modelId="{A312660C-7CDA-4B79-919E-A7BEBF839215}" type="presOf" srcId="{83888EDB-D508-422E-B9A0-24C7742CD4E7}" destId="{D74DD934-AFAA-4200-85A6-D99B1BD1E306}" srcOrd="0" destOrd="0" presId="urn:microsoft.com/office/officeart/2005/8/layout/process1"/>
    <dgm:cxn modelId="{CC398513-51FE-4CB9-9770-75BA274282EB}" srcId="{79E588ED-7EBD-4940-A553-F6D0A1C66C40}" destId="{04666621-46AD-40D4-8639-9BD0BB0B2280}" srcOrd="4" destOrd="0" parTransId="{4676A69C-5C6C-4F2D-A201-735515F566EE}" sibTransId="{09683709-6212-42A3-B6C7-F4C14E4957A7}"/>
    <dgm:cxn modelId="{C7120D18-0A8B-48FC-AC15-36EBFA10FCDA}" type="presOf" srcId="{59F0459C-E91E-46EA-92F3-5E812E3B8CD8}" destId="{6CE14338-2AC7-4F7E-8502-7F23EB8E5BD9}" srcOrd="0" destOrd="0" presId="urn:microsoft.com/office/officeart/2005/8/layout/process1"/>
    <dgm:cxn modelId="{46BB931E-B33B-40D8-BF6E-B83D576EA6ED}" type="presOf" srcId="{C3B89293-49C3-4627-94FF-417DD0944269}" destId="{5E582A72-72C0-41B8-A2AD-2916C50BDD9A}" srcOrd="0" destOrd="0" presId="urn:microsoft.com/office/officeart/2005/8/layout/process1"/>
    <dgm:cxn modelId="{7ABDEA1E-696C-479F-B0EA-EE00331FE2E5}" type="presOf" srcId="{CA4CCC53-C737-4D1A-A3D6-6E233543B85F}" destId="{C973A0D1-4934-4DA6-ABBF-9B27F8240C15}" srcOrd="1" destOrd="0" presId="urn:microsoft.com/office/officeart/2005/8/layout/process1"/>
    <dgm:cxn modelId="{6B527C28-3E06-47CD-856A-7CF5B6E4F4B8}" type="presOf" srcId="{25726D37-C14A-41C3-B5DA-0AA7BB9A5C7F}" destId="{3703EE76-B3B5-46AA-A5D5-72A92C20F269}" srcOrd="0" destOrd="0" presId="urn:microsoft.com/office/officeart/2005/8/layout/process1"/>
    <dgm:cxn modelId="{3E3F5C2E-585E-46E0-9B67-4CF15D9DE66C}" srcId="{79E588ED-7EBD-4940-A553-F6D0A1C66C40}" destId="{9F68FCD2-3E48-446E-8F22-E5810A80B537}" srcOrd="0" destOrd="0" parTransId="{E365FBAA-F7F0-403A-8397-9FD8F939C0A5}" sibTransId="{CA4CCC53-C737-4D1A-A3D6-6E233543B85F}"/>
    <dgm:cxn modelId="{8DC64D60-50D3-49FA-8A32-9B8BDAE761DA}" srcId="{79E588ED-7EBD-4940-A553-F6D0A1C66C40}" destId="{83888EDB-D508-422E-B9A0-24C7742CD4E7}" srcOrd="2" destOrd="0" parTransId="{3592B604-65E3-405B-A8EF-A2A8E584F15E}" sibTransId="{C3B89293-49C3-4627-94FF-417DD0944269}"/>
    <dgm:cxn modelId="{460DD378-53DF-4E4E-8059-3799076CD1C0}" type="presOf" srcId="{59F0459C-E91E-46EA-92F3-5E812E3B8CD8}" destId="{E472C655-5D8E-4A00-BB83-041D4B82C18F}" srcOrd="1" destOrd="0" presId="urn:microsoft.com/office/officeart/2005/8/layout/process1"/>
    <dgm:cxn modelId="{9B18F782-9339-4A5C-9FDA-F494DC7BEB7A}" type="presOf" srcId="{C3B89293-49C3-4627-94FF-417DD0944269}" destId="{199E5F0B-77EC-40EF-89D9-DA9434E63361}" srcOrd="1" destOrd="0" presId="urn:microsoft.com/office/officeart/2005/8/layout/process1"/>
    <dgm:cxn modelId="{8676A88C-A5F3-4334-A713-ACE35D22BE5B}" type="presOf" srcId="{25726D37-C14A-41C3-B5DA-0AA7BB9A5C7F}" destId="{C0732546-655D-4AEB-AAC0-13E6F6AC30E0}" srcOrd="1" destOrd="0" presId="urn:microsoft.com/office/officeart/2005/8/layout/process1"/>
    <dgm:cxn modelId="{9FE4598E-845C-4DAA-B168-C79A2D93C7B0}" type="presOf" srcId="{79E588ED-7EBD-4940-A553-F6D0A1C66C40}" destId="{86DBD685-4E9F-4113-AECB-029909B7CCA1}" srcOrd="0" destOrd="0" presId="urn:microsoft.com/office/officeart/2005/8/layout/process1"/>
    <dgm:cxn modelId="{E5885498-13D1-47BC-8C11-D62DE6CA8E4A}" type="presOf" srcId="{CA4CCC53-C737-4D1A-A3D6-6E233543B85F}" destId="{B049AB22-CB79-4239-957A-264D6567709F}" srcOrd="0" destOrd="0" presId="urn:microsoft.com/office/officeart/2005/8/layout/process1"/>
    <dgm:cxn modelId="{10B2AFA9-73E1-476B-B0D5-F79E4EC65DCE}" srcId="{79E588ED-7EBD-4940-A553-F6D0A1C66C40}" destId="{4229AF86-1F8E-4846-8005-ECD35CC7D1FA}" srcOrd="3" destOrd="0" parTransId="{F0704586-52E4-4FC6-937E-86B9487118D5}" sibTransId="{59F0459C-E91E-46EA-92F3-5E812E3B8CD8}"/>
    <dgm:cxn modelId="{0F12A3B0-53CF-43DF-9D61-D6A2733F83A1}" type="presOf" srcId="{4229AF86-1F8E-4846-8005-ECD35CC7D1FA}" destId="{AED5F8EC-C5A6-442A-8C3C-1FA41DD78C22}" srcOrd="0" destOrd="0" presId="urn:microsoft.com/office/officeart/2005/8/layout/process1"/>
    <dgm:cxn modelId="{A34B2CC8-C3FB-4367-B962-AD300C9D0899}" type="presOf" srcId="{9F68FCD2-3E48-446E-8F22-E5810A80B537}" destId="{450A97CA-7016-4E1E-9085-87FFAE26376F}" srcOrd="0" destOrd="0" presId="urn:microsoft.com/office/officeart/2005/8/layout/process1"/>
    <dgm:cxn modelId="{3F4665D7-1C1F-446B-8B3B-7ADA1D5F7C78}" type="presOf" srcId="{481B99E2-07C2-4F31-B274-5C5173450CC9}" destId="{BEFF05DD-BC54-49FA-ABC3-1F8158BEDE33}" srcOrd="0" destOrd="0" presId="urn:microsoft.com/office/officeart/2005/8/layout/process1"/>
    <dgm:cxn modelId="{89E3FED2-358A-45BB-BDD0-EDD1BD0C99DE}" type="presParOf" srcId="{86DBD685-4E9F-4113-AECB-029909B7CCA1}" destId="{450A97CA-7016-4E1E-9085-87FFAE26376F}" srcOrd="0" destOrd="0" presId="urn:microsoft.com/office/officeart/2005/8/layout/process1"/>
    <dgm:cxn modelId="{FCE26AD3-E2A8-406B-902B-E5B1F0AA54D9}" type="presParOf" srcId="{86DBD685-4E9F-4113-AECB-029909B7CCA1}" destId="{B049AB22-CB79-4239-957A-264D6567709F}" srcOrd="1" destOrd="0" presId="urn:microsoft.com/office/officeart/2005/8/layout/process1"/>
    <dgm:cxn modelId="{8363C24B-A1FD-4772-AE16-33FC619B18AE}" type="presParOf" srcId="{B049AB22-CB79-4239-957A-264D6567709F}" destId="{C973A0D1-4934-4DA6-ABBF-9B27F8240C15}" srcOrd="0" destOrd="0" presId="urn:microsoft.com/office/officeart/2005/8/layout/process1"/>
    <dgm:cxn modelId="{C368DB53-8C83-44F3-8BC0-38BE85B6E180}" type="presParOf" srcId="{86DBD685-4E9F-4113-AECB-029909B7CCA1}" destId="{BEFF05DD-BC54-49FA-ABC3-1F8158BEDE33}" srcOrd="2" destOrd="0" presId="urn:microsoft.com/office/officeart/2005/8/layout/process1"/>
    <dgm:cxn modelId="{07EB6A65-5135-4BD6-BC42-4435B953C78A}" type="presParOf" srcId="{86DBD685-4E9F-4113-AECB-029909B7CCA1}" destId="{3703EE76-B3B5-46AA-A5D5-72A92C20F269}" srcOrd="3" destOrd="0" presId="urn:microsoft.com/office/officeart/2005/8/layout/process1"/>
    <dgm:cxn modelId="{ABB1555D-1999-48DC-8729-6DCF48BE31AF}" type="presParOf" srcId="{3703EE76-B3B5-46AA-A5D5-72A92C20F269}" destId="{C0732546-655D-4AEB-AAC0-13E6F6AC30E0}" srcOrd="0" destOrd="0" presId="urn:microsoft.com/office/officeart/2005/8/layout/process1"/>
    <dgm:cxn modelId="{9B89F699-C273-4AEC-9948-B66A2A97752B}" type="presParOf" srcId="{86DBD685-4E9F-4113-AECB-029909B7CCA1}" destId="{D74DD934-AFAA-4200-85A6-D99B1BD1E306}" srcOrd="4" destOrd="0" presId="urn:microsoft.com/office/officeart/2005/8/layout/process1"/>
    <dgm:cxn modelId="{5AFD89CC-A3AD-43DC-8A9C-77024151CB3C}" type="presParOf" srcId="{86DBD685-4E9F-4113-AECB-029909B7CCA1}" destId="{5E582A72-72C0-41B8-A2AD-2916C50BDD9A}" srcOrd="5" destOrd="0" presId="urn:microsoft.com/office/officeart/2005/8/layout/process1"/>
    <dgm:cxn modelId="{FF7761ED-A4CC-4022-96AA-4CE82F4D6B2D}" type="presParOf" srcId="{5E582A72-72C0-41B8-A2AD-2916C50BDD9A}" destId="{199E5F0B-77EC-40EF-89D9-DA9434E63361}" srcOrd="0" destOrd="0" presId="urn:microsoft.com/office/officeart/2005/8/layout/process1"/>
    <dgm:cxn modelId="{4C988640-A8F9-4A15-A901-A39FCBDFE625}" type="presParOf" srcId="{86DBD685-4E9F-4113-AECB-029909B7CCA1}" destId="{AED5F8EC-C5A6-442A-8C3C-1FA41DD78C22}" srcOrd="6" destOrd="0" presId="urn:microsoft.com/office/officeart/2005/8/layout/process1"/>
    <dgm:cxn modelId="{2608F120-E1A2-4880-BB62-4F3AB05B7A22}" type="presParOf" srcId="{86DBD685-4E9F-4113-AECB-029909B7CCA1}" destId="{6CE14338-2AC7-4F7E-8502-7F23EB8E5BD9}" srcOrd="7" destOrd="0" presId="urn:microsoft.com/office/officeart/2005/8/layout/process1"/>
    <dgm:cxn modelId="{FFBCBF26-6E6A-4E74-9B28-2D972AA0FAC8}" type="presParOf" srcId="{6CE14338-2AC7-4F7E-8502-7F23EB8E5BD9}" destId="{E472C655-5D8E-4A00-BB83-041D4B82C18F}" srcOrd="0" destOrd="0" presId="urn:microsoft.com/office/officeart/2005/8/layout/process1"/>
    <dgm:cxn modelId="{05F90AFB-C625-4A35-BFD3-6063B0DBDBB1}" type="presParOf" srcId="{86DBD685-4E9F-4113-AECB-029909B7CCA1}" destId="{10AFD01F-0C50-49B5-BBA4-63F6B3C0EBE5}" srcOrd="8"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58E55E-F9F3-4981-BCEE-5D7BA43DD5DB}">
      <dsp:nvSpPr>
        <dsp:cNvPr id="0" name=""/>
        <dsp:cNvSpPr/>
      </dsp:nvSpPr>
      <dsp:spPr>
        <a:xfrm>
          <a:off x="0" y="707490"/>
          <a:ext cx="10620000" cy="171517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24230" tIns="687324" rIns="824230" bIns="156464" numCol="1" spcCol="1270" anchor="t" anchorCtr="0">
          <a:noAutofit/>
        </a:bodyPr>
        <a:lstStyle/>
        <a:p>
          <a:pPr marL="228600" lvl="1" indent="-228600" algn="l" defTabSz="977900">
            <a:lnSpc>
              <a:spcPct val="90000"/>
            </a:lnSpc>
            <a:spcBef>
              <a:spcPct val="0"/>
            </a:spcBef>
            <a:spcAft>
              <a:spcPct val="15000"/>
            </a:spcAft>
            <a:buFontTx/>
            <a:buBlip>
              <a:blip xmlns:r="http://schemas.openxmlformats.org/officeDocument/2006/relationships" r:embed="rId1"/>
            </a:buBlip>
            <a:defRPr sz="2200">
              <a:latin typeface="Helvetica Neue"/>
            </a:defRPr>
          </a:pPr>
          <a:r>
            <a:rPr sz="2200" kern="1200" dirty="0"/>
            <a:t>Una </a:t>
          </a:r>
          <a:r>
            <a:rPr sz="2200" kern="1200" dirty="0" err="1"/>
            <a:t>cultura</a:t>
          </a:r>
          <a:r>
            <a:rPr sz="2200" kern="1200" dirty="0"/>
            <a:t> de </a:t>
          </a:r>
          <a:r>
            <a:rPr sz="2200" kern="1200" dirty="0" err="1"/>
            <a:t>apertura</a:t>
          </a:r>
          <a:r>
            <a:rPr sz="2200" kern="1200" dirty="0"/>
            <a:t> que </a:t>
          </a:r>
          <a:r>
            <a:rPr sz="2200" kern="1200" dirty="0" err="1"/>
            <a:t>debe</a:t>
          </a:r>
          <a:r>
            <a:rPr sz="2200" kern="1200" dirty="0"/>
            <a:t> </a:t>
          </a:r>
          <a:r>
            <a:rPr sz="2200" kern="1200" dirty="0" err="1"/>
            <a:t>fortalecerse</a:t>
          </a:r>
          <a:r>
            <a:rPr sz="2200" kern="1200" dirty="0"/>
            <a:t> a </a:t>
          </a:r>
          <a:r>
            <a:rPr sz="2200" kern="1200" dirty="0" err="1"/>
            <a:t>través</a:t>
          </a:r>
          <a:r>
            <a:rPr sz="2200" kern="1200" dirty="0"/>
            <a:t> de la </a:t>
          </a:r>
          <a:r>
            <a:rPr sz="2200" kern="1200" dirty="0" err="1"/>
            <a:t>difusión</a:t>
          </a:r>
          <a:r>
            <a:rPr sz="2200" kern="1200" dirty="0"/>
            <a:t> de ideas </a:t>
          </a:r>
          <a:r>
            <a:rPr sz="2200" kern="1200" dirty="0" err="1"/>
            <a:t>innovadoras</a:t>
          </a:r>
          <a:r>
            <a:rPr sz="2200" kern="1200" dirty="0"/>
            <a:t> </a:t>
          </a:r>
          <a:r>
            <a:rPr sz="2200" kern="1200" dirty="0" err="1"/>
            <a:t>anteriores</a:t>
          </a:r>
          <a:r>
            <a:rPr sz="2200" kern="1200" dirty="0"/>
            <a:t> para </a:t>
          </a:r>
          <a:r>
            <a:rPr sz="2200" kern="1200" dirty="0" err="1"/>
            <a:t>apoyar</a:t>
          </a:r>
          <a:r>
            <a:rPr sz="2200" kern="1200" dirty="0"/>
            <a:t> </a:t>
          </a:r>
          <a:r>
            <a:rPr sz="2200" kern="1200" dirty="0" err="1"/>
            <a:t>el</a:t>
          </a:r>
          <a:r>
            <a:rPr sz="2200" kern="1200" dirty="0"/>
            <a:t> </a:t>
          </a:r>
          <a:r>
            <a:rPr sz="2200" kern="1200" dirty="0" err="1"/>
            <a:t>comportamiento</a:t>
          </a:r>
          <a:r>
            <a:rPr sz="2200" kern="1200" dirty="0"/>
            <a:t> </a:t>
          </a:r>
          <a:r>
            <a:rPr sz="2200" kern="1200" dirty="0" err="1"/>
            <a:t>empresarial</a:t>
          </a:r>
          <a:r>
            <a:rPr sz="2200" kern="1200" dirty="0"/>
            <a:t>.</a:t>
          </a:r>
        </a:p>
      </dsp:txBody>
      <dsp:txXfrm>
        <a:off x="0" y="707490"/>
        <a:ext cx="10620000" cy="1715175"/>
      </dsp:txXfrm>
    </dsp:sp>
    <dsp:sp modelId="{4764129B-7761-4B95-A03D-502AE032A78A}">
      <dsp:nvSpPr>
        <dsp:cNvPr id="0" name=""/>
        <dsp:cNvSpPr/>
      </dsp:nvSpPr>
      <dsp:spPr>
        <a:xfrm>
          <a:off x="531000" y="45179"/>
          <a:ext cx="8461750" cy="1149391"/>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0988" tIns="0" rIns="280988" bIns="0" numCol="1" spcCol="1270" anchor="ctr" anchorCtr="0">
          <a:noAutofit/>
        </a:bodyPr>
        <a:lstStyle/>
        <a:p>
          <a:pPr marL="0" lvl="0" indent="0" algn="l" defTabSz="1066800">
            <a:lnSpc>
              <a:spcPct val="90000"/>
            </a:lnSpc>
            <a:spcBef>
              <a:spcPct val="0"/>
            </a:spcBef>
            <a:spcAft>
              <a:spcPct val="35000"/>
            </a:spcAft>
            <a:buNone/>
            <a:defRPr sz="2400">
              <a:latin typeface="Helvetica Neue"/>
            </a:defRPr>
          </a:pPr>
          <a:r>
            <a:rPr sz="2400" kern="1200" dirty="0"/>
            <a:t>Falta de </a:t>
          </a:r>
          <a:r>
            <a:rPr sz="2400" kern="1200" dirty="0" err="1"/>
            <a:t>comunicación</a:t>
          </a:r>
          <a:r>
            <a:rPr sz="2400" kern="1200" dirty="0"/>
            <a:t> </a:t>
          </a:r>
          <a:r>
            <a:rPr sz="2400" kern="1200" dirty="0" err="1"/>
            <a:t>sobre</a:t>
          </a:r>
          <a:r>
            <a:rPr sz="2400" kern="1200" dirty="0"/>
            <a:t> </a:t>
          </a:r>
          <a:r>
            <a:rPr sz="2400" kern="1200" dirty="0" err="1"/>
            <a:t>el</a:t>
          </a:r>
          <a:r>
            <a:rPr sz="2400" kern="1200" dirty="0"/>
            <a:t> </a:t>
          </a:r>
          <a:r>
            <a:rPr sz="2400" kern="1200" dirty="0" err="1"/>
            <a:t>nivel</a:t>
          </a:r>
          <a:r>
            <a:rPr sz="2400" kern="1200" dirty="0"/>
            <a:t> de </a:t>
          </a:r>
          <a:r>
            <a:rPr sz="2400" kern="1200" dirty="0" err="1"/>
            <a:t>libertad</a:t>
          </a:r>
          <a:r>
            <a:rPr sz="2400" kern="1200" dirty="0"/>
            <a:t> </a:t>
          </a:r>
          <a:r>
            <a:rPr sz="2400" kern="1200" dirty="0" err="1"/>
            <a:t>empresarial</a:t>
          </a:r>
          <a:r>
            <a:rPr sz="2400" kern="1200" dirty="0"/>
            <a:t> para </a:t>
          </a:r>
          <a:r>
            <a:rPr sz="2400" kern="1200" dirty="0" err="1"/>
            <a:t>los</a:t>
          </a:r>
          <a:r>
            <a:rPr sz="2400" kern="1200" dirty="0"/>
            <a:t> </a:t>
          </a:r>
          <a:r>
            <a:rPr sz="2400" kern="1200" dirty="0" err="1"/>
            <a:t>jóvenes</a:t>
          </a:r>
          <a:r>
            <a:rPr sz="2400" kern="1200" dirty="0"/>
            <a:t> </a:t>
          </a:r>
          <a:r>
            <a:rPr sz="2400" kern="1200" dirty="0" err="1"/>
            <a:t>profesionales</a:t>
          </a:r>
          <a:endParaRPr sz="2400" kern="1200" dirty="0"/>
        </a:p>
      </dsp:txBody>
      <dsp:txXfrm>
        <a:off x="587109" y="101288"/>
        <a:ext cx="8349532" cy="1037173"/>
      </dsp:txXfrm>
    </dsp:sp>
    <dsp:sp modelId="{708B0FF5-326D-47CA-8907-B37CB19FA87D}">
      <dsp:nvSpPr>
        <dsp:cNvPr id="0" name=""/>
        <dsp:cNvSpPr/>
      </dsp:nvSpPr>
      <dsp:spPr>
        <a:xfrm>
          <a:off x="0" y="3087945"/>
          <a:ext cx="10620000" cy="233887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24230" tIns="687324" rIns="824230" bIns="156464" numCol="1" spcCol="1270" anchor="t" anchorCtr="0">
          <a:noAutofit/>
        </a:bodyPr>
        <a:lstStyle/>
        <a:p>
          <a:pPr marL="228600" lvl="1" indent="-228600" algn="l" defTabSz="977900">
            <a:lnSpc>
              <a:spcPct val="90000"/>
            </a:lnSpc>
            <a:spcBef>
              <a:spcPct val="0"/>
            </a:spcBef>
            <a:spcAft>
              <a:spcPct val="15000"/>
            </a:spcAft>
            <a:buFontTx/>
            <a:buBlip>
              <a:blip xmlns:r="http://schemas.openxmlformats.org/officeDocument/2006/relationships" r:embed="rId1"/>
            </a:buBlip>
            <a:defRPr sz="2200">
              <a:latin typeface="Helvetica Neue"/>
            </a:defRPr>
          </a:pPr>
          <a:r>
            <a:rPr sz="2200" kern="1200" dirty="0">
              <a:latin typeface="Helvetica Neue" panose="020B0604020202020204"/>
            </a:rPr>
            <a:t>El </a:t>
          </a:r>
          <a:r>
            <a:rPr sz="2200" kern="1200" dirty="0" err="1">
              <a:latin typeface="Helvetica Neue" panose="020B0604020202020204"/>
            </a:rPr>
            <a:t>intraemprendimiento</a:t>
          </a:r>
          <a:r>
            <a:rPr sz="2200" kern="1200" dirty="0">
              <a:latin typeface="Helvetica Neue" panose="020B0604020202020204"/>
            </a:rPr>
            <a:t> se </a:t>
          </a:r>
          <a:r>
            <a:rPr sz="2200" kern="1200" dirty="0" err="1">
              <a:latin typeface="Helvetica Neue" panose="020B0604020202020204"/>
            </a:rPr>
            <a:t>ve</a:t>
          </a:r>
          <a:r>
            <a:rPr sz="2200" kern="1200" dirty="0">
              <a:latin typeface="Helvetica Neue" panose="020B0604020202020204"/>
            </a:rPr>
            <a:t> con </a:t>
          </a:r>
          <a:r>
            <a:rPr sz="2200" kern="1200" dirty="0" err="1">
              <a:latin typeface="Helvetica Neue" panose="020B0604020202020204"/>
            </a:rPr>
            <a:t>frecuencia</a:t>
          </a:r>
          <a:r>
            <a:rPr sz="2200" kern="1200" dirty="0">
              <a:latin typeface="Helvetica Neue" panose="020B0604020202020204"/>
            </a:rPr>
            <a:t> </a:t>
          </a:r>
          <a:r>
            <a:rPr sz="2200" kern="1200" dirty="0" err="1">
              <a:latin typeface="Helvetica Neue" panose="020B0604020202020204"/>
            </a:rPr>
            <a:t>como</a:t>
          </a:r>
          <a:r>
            <a:rPr sz="2200" kern="1200" dirty="0">
              <a:latin typeface="Helvetica Neue" panose="020B0604020202020204"/>
            </a:rPr>
            <a:t> un </a:t>
          </a:r>
          <a:r>
            <a:rPr sz="2200" kern="1200" dirty="0" err="1">
              <a:latin typeface="Helvetica Neue" panose="020B0604020202020204"/>
            </a:rPr>
            <a:t>esfuerzo</a:t>
          </a:r>
          <a:r>
            <a:rPr sz="2200" kern="1200" dirty="0">
              <a:latin typeface="Helvetica Neue" panose="020B0604020202020204"/>
            </a:rPr>
            <a:t> de </a:t>
          </a:r>
          <a:r>
            <a:rPr sz="2200" kern="1200" dirty="0" err="1">
              <a:latin typeface="Helvetica Neue" panose="020B0604020202020204"/>
            </a:rPr>
            <a:t>equipo</a:t>
          </a:r>
          <a:r>
            <a:rPr sz="2200" kern="1200" dirty="0">
              <a:latin typeface="Helvetica Neue" panose="020B0604020202020204"/>
            </a:rPr>
            <a:t> y la </a:t>
          </a:r>
          <a:r>
            <a:rPr sz="2200" kern="1200" dirty="0" err="1">
              <a:latin typeface="Helvetica Neue" panose="020B0604020202020204"/>
            </a:rPr>
            <a:t>colaboración</a:t>
          </a:r>
          <a:r>
            <a:rPr sz="2200" kern="1200" dirty="0">
              <a:latin typeface="Helvetica Neue" panose="020B0604020202020204"/>
            </a:rPr>
            <a:t> es la clave, no </a:t>
          </a:r>
          <a:r>
            <a:rPr sz="2200" kern="1200" dirty="0" err="1">
              <a:latin typeface="Helvetica Neue" panose="020B0604020202020204"/>
            </a:rPr>
            <a:t>todas</a:t>
          </a:r>
          <a:r>
            <a:rPr sz="2200" kern="1200" dirty="0">
              <a:latin typeface="Helvetica Neue" panose="020B0604020202020204"/>
            </a:rPr>
            <a:t> las </a:t>
          </a:r>
          <a:r>
            <a:rPr sz="2200" kern="1200" dirty="0" err="1">
              <a:latin typeface="Helvetica Neue" panose="020B0604020202020204"/>
            </a:rPr>
            <a:t>revisiones</a:t>
          </a:r>
          <a:r>
            <a:rPr sz="2200" kern="1200" dirty="0">
              <a:latin typeface="Helvetica Neue" panose="020B0604020202020204"/>
            </a:rPr>
            <a:t> de </a:t>
          </a:r>
          <a:r>
            <a:rPr sz="2200" kern="1200" dirty="0" err="1">
              <a:latin typeface="Helvetica Neue" panose="020B0604020202020204"/>
            </a:rPr>
            <a:t>rendimiento</a:t>
          </a:r>
          <a:r>
            <a:rPr sz="2200" kern="1200" dirty="0">
              <a:latin typeface="Helvetica Neue" panose="020B0604020202020204"/>
            </a:rPr>
            <a:t> de </a:t>
          </a:r>
          <a:r>
            <a:rPr sz="2200" kern="1200" dirty="0" err="1">
              <a:latin typeface="Helvetica Neue" panose="020B0604020202020204"/>
            </a:rPr>
            <a:t>nuestras</a:t>
          </a:r>
          <a:r>
            <a:rPr sz="2200" kern="1200" dirty="0">
              <a:latin typeface="Helvetica Neue" panose="020B0604020202020204"/>
            </a:rPr>
            <a:t> </a:t>
          </a:r>
          <a:r>
            <a:rPr sz="2200" kern="1200" dirty="0" err="1">
              <a:latin typeface="Helvetica Neue" panose="020B0604020202020204"/>
            </a:rPr>
            <a:t>instancias</a:t>
          </a:r>
          <a:r>
            <a:rPr sz="2200" kern="1200" dirty="0">
              <a:latin typeface="Helvetica Neue" panose="020B0604020202020204"/>
            </a:rPr>
            <a:t> </a:t>
          </a:r>
          <a:r>
            <a:rPr sz="2200" kern="1200" dirty="0" err="1">
              <a:latin typeface="Helvetica Neue" panose="020B0604020202020204"/>
            </a:rPr>
            <a:t>explican</a:t>
          </a:r>
          <a:r>
            <a:rPr sz="2200" kern="1200" dirty="0">
              <a:latin typeface="Helvetica Neue" panose="020B0604020202020204"/>
            </a:rPr>
            <a:t> </a:t>
          </a:r>
          <a:r>
            <a:rPr sz="2200" kern="1200" dirty="0" err="1">
              <a:latin typeface="Helvetica Neue" panose="020B0604020202020204"/>
            </a:rPr>
            <a:t>adecuadamente</a:t>
          </a:r>
          <a:r>
            <a:rPr sz="2200" kern="1200" dirty="0">
              <a:latin typeface="Helvetica Neue" panose="020B0604020202020204"/>
            </a:rPr>
            <a:t> la </a:t>
          </a:r>
          <a:r>
            <a:rPr sz="2200" kern="1200" dirty="0" err="1">
              <a:latin typeface="Helvetica Neue" panose="020B0604020202020204"/>
            </a:rPr>
            <a:t>importancia</a:t>
          </a:r>
          <a:r>
            <a:rPr sz="2200" kern="1200" dirty="0">
              <a:latin typeface="Helvetica Neue" panose="020B0604020202020204"/>
            </a:rPr>
            <a:t> de </a:t>
          </a:r>
          <a:r>
            <a:rPr sz="2200" kern="1200" dirty="0" err="1">
              <a:latin typeface="Helvetica Neue" panose="020B0604020202020204"/>
            </a:rPr>
            <a:t>los</a:t>
          </a:r>
          <a:r>
            <a:rPr sz="2200" kern="1200" dirty="0">
              <a:latin typeface="Helvetica Neue" panose="020B0604020202020204"/>
            </a:rPr>
            <a:t> </a:t>
          </a:r>
          <a:r>
            <a:rPr sz="2200" kern="1200" dirty="0" err="1">
              <a:latin typeface="Helvetica Neue" panose="020B0604020202020204"/>
            </a:rPr>
            <a:t>profesionales</a:t>
          </a:r>
          <a:r>
            <a:rPr sz="2200" kern="1200" dirty="0">
              <a:latin typeface="Helvetica Neue" panose="020B0604020202020204"/>
            </a:rPr>
            <a:t> </a:t>
          </a:r>
          <a:r>
            <a:rPr sz="2200" kern="1200" dirty="0" err="1">
              <a:latin typeface="Helvetica Neue" panose="020B0604020202020204"/>
            </a:rPr>
            <a:t>emprendedores</a:t>
          </a:r>
          <a:r>
            <a:rPr sz="2200" kern="1200" dirty="0">
              <a:latin typeface="Helvetica Neue" panose="020B0604020202020204"/>
            </a:rPr>
            <a:t> que </a:t>
          </a:r>
          <a:r>
            <a:rPr sz="2200" kern="1200" dirty="0" err="1">
              <a:latin typeface="Helvetica Neue" panose="020B0604020202020204"/>
            </a:rPr>
            <a:t>trabajan</a:t>
          </a:r>
          <a:r>
            <a:rPr sz="2200" kern="1200" dirty="0">
              <a:latin typeface="Helvetica Neue" panose="020B0604020202020204"/>
            </a:rPr>
            <a:t> </a:t>
          </a:r>
          <a:r>
            <a:rPr sz="2200" kern="1200" dirty="0" err="1">
              <a:latin typeface="Helvetica Neue" panose="020B0604020202020204"/>
            </a:rPr>
            <a:t>en</a:t>
          </a:r>
          <a:r>
            <a:rPr sz="2200" kern="1200" dirty="0">
              <a:latin typeface="Helvetica Neue" panose="020B0604020202020204"/>
            </a:rPr>
            <a:t> </a:t>
          </a:r>
          <a:r>
            <a:rPr sz="2200" kern="1200" dirty="0" err="1">
              <a:latin typeface="Helvetica Neue" panose="020B0604020202020204"/>
            </a:rPr>
            <a:t>equipo</a:t>
          </a:r>
          <a:r>
            <a:rPr sz="2200" kern="1200" dirty="0">
              <a:latin typeface="Helvetica Neue" panose="020B0604020202020204"/>
            </a:rPr>
            <a:t>.</a:t>
          </a:r>
        </a:p>
      </dsp:txBody>
      <dsp:txXfrm>
        <a:off x="0" y="3087945"/>
        <a:ext cx="10620000" cy="2338875"/>
      </dsp:txXfrm>
    </dsp:sp>
    <dsp:sp modelId="{5368F5F0-0155-4F7D-A6DE-89E67052E07A}">
      <dsp:nvSpPr>
        <dsp:cNvPr id="0" name=""/>
        <dsp:cNvSpPr/>
      </dsp:nvSpPr>
      <dsp:spPr>
        <a:xfrm>
          <a:off x="531000" y="2600865"/>
          <a:ext cx="8461750" cy="974160"/>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0988" tIns="0" rIns="280988" bIns="0" numCol="1" spcCol="1270" anchor="ctr" anchorCtr="0">
          <a:noAutofit/>
        </a:bodyPr>
        <a:lstStyle/>
        <a:p>
          <a:pPr marL="0" lvl="0" indent="0" algn="l" defTabSz="1066800">
            <a:lnSpc>
              <a:spcPct val="90000"/>
            </a:lnSpc>
            <a:spcBef>
              <a:spcPct val="0"/>
            </a:spcBef>
            <a:spcAft>
              <a:spcPct val="35000"/>
            </a:spcAft>
            <a:buNone/>
            <a:defRPr sz="2400">
              <a:latin typeface="Helvetica Neue"/>
            </a:defRPr>
          </a:pPr>
          <a:r>
            <a:rPr sz="2400" kern="1200"/>
            <a:t>Énfasis en los ingresos personales individuales en lugar de la colaboración </a:t>
          </a:r>
        </a:p>
      </dsp:txBody>
      <dsp:txXfrm>
        <a:off x="578555" y="2648420"/>
        <a:ext cx="8366640" cy="8790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0A97CA-7016-4E1E-9085-87FFAE26376F}">
      <dsp:nvSpPr>
        <dsp:cNvPr id="0" name=""/>
        <dsp:cNvSpPr/>
      </dsp:nvSpPr>
      <dsp:spPr>
        <a:xfrm>
          <a:off x="10264" y="0"/>
          <a:ext cx="3784479" cy="4932000"/>
        </a:xfrm>
        <a:prstGeom prst="roundRect">
          <a:avLst>
            <a:gd name="adj" fmla="val 10000"/>
          </a:avLst>
        </a:prstGeom>
        <a:solidFill>
          <a:srgbClr val="4D94B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defRPr sz="2400">
              <a:latin typeface="Helvetica Neue"/>
              <a:ea typeface="Microsoft Sans Serif" panose="020B0604020202020204" pitchFamily="34" charset="0"/>
              <a:cs typeface="Microsoft Sans Serif" panose="020B0604020202020204" pitchFamily="34" charset="0"/>
            </a:defRPr>
          </a:pPr>
          <a:r>
            <a:rPr sz="2400" kern="1200" dirty="0"/>
            <a:t>Las </a:t>
          </a:r>
          <a:r>
            <a:rPr sz="2400" kern="1200" dirty="0" err="1"/>
            <a:t>organizaciones</a:t>
          </a:r>
          <a:r>
            <a:rPr sz="2400" kern="1200" dirty="0"/>
            <a:t> </a:t>
          </a:r>
          <a:r>
            <a:rPr sz="2400" kern="1200" dirty="0" err="1"/>
            <a:t>deben</a:t>
          </a:r>
          <a:r>
            <a:rPr sz="2400" kern="1200" dirty="0"/>
            <a:t> </a:t>
          </a:r>
          <a:r>
            <a:rPr sz="2400" kern="1200" dirty="0" err="1"/>
            <a:t>proporcionar</a:t>
          </a:r>
          <a:r>
            <a:rPr sz="2400" kern="1200" dirty="0"/>
            <a:t> </a:t>
          </a:r>
          <a:r>
            <a:rPr sz="2400" kern="1200" dirty="0" err="1"/>
            <a:t>el</a:t>
          </a:r>
          <a:r>
            <a:rPr sz="2400" kern="1200" dirty="0"/>
            <a:t> </a:t>
          </a:r>
          <a:r>
            <a:rPr sz="2400" kern="1200" dirty="0" err="1"/>
            <a:t>mismo</a:t>
          </a:r>
          <a:r>
            <a:rPr sz="2400" kern="1200" dirty="0"/>
            <a:t> peso a </a:t>
          </a:r>
          <a:r>
            <a:rPr sz="2400" kern="1200" dirty="0" err="1"/>
            <a:t>los</a:t>
          </a:r>
          <a:r>
            <a:rPr sz="2400" kern="1200" dirty="0"/>
            <a:t> </a:t>
          </a:r>
          <a:r>
            <a:rPr sz="2400" kern="1200" dirty="0" err="1"/>
            <a:t>ingresos</a:t>
          </a:r>
          <a:r>
            <a:rPr sz="2400" kern="1200" dirty="0"/>
            <a:t> </a:t>
          </a:r>
          <a:r>
            <a:rPr sz="2400" kern="1200" dirty="0" err="1"/>
            <a:t>individuales</a:t>
          </a:r>
          <a:r>
            <a:rPr sz="2400" kern="1200" dirty="0"/>
            <a:t>, </a:t>
          </a:r>
          <a:r>
            <a:rPr sz="2400" kern="1200" dirty="0" err="1"/>
            <a:t>el</a:t>
          </a:r>
          <a:r>
            <a:rPr sz="2400" kern="1200" dirty="0"/>
            <a:t> </a:t>
          </a:r>
          <a:r>
            <a:rPr sz="2400" kern="1200" dirty="0" err="1"/>
            <a:t>apoyo</a:t>
          </a:r>
          <a:r>
            <a:rPr sz="2400" kern="1200" dirty="0"/>
            <a:t> a </a:t>
          </a:r>
          <a:r>
            <a:rPr sz="2400" kern="1200" dirty="0" err="1"/>
            <a:t>los</a:t>
          </a:r>
          <a:r>
            <a:rPr sz="2400" kern="1200" dirty="0"/>
            <a:t> </a:t>
          </a:r>
          <a:r>
            <a:rPr sz="2400" kern="1200" dirty="0" err="1"/>
            <a:t>compromisos</a:t>
          </a:r>
          <a:r>
            <a:rPr sz="2400" kern="1200" dirty="0"/>
            <a:t> de </a:t>
          </a:r>
          <a:r>
            <a:rPr sz="2400" kern="1200" dirty="0" err="1"/>
            <a:t>otros</a:t>
          </a:r>
          <a:r>
            <a:rPr sz="2400" kern="1200" dirty="0"/>
            <a:t> </a:t>
          </a:r>
          <a:r>
            <a:rPr sz="2400" kern="1200" dirty="0" err="1"/>
            <a:t>profesionales</a:t>
          </a:r>
          <a:r>
            <a:rPr sz="2400" kern="1200" dirty="0"/>
            <a:t> y </a:t>
          </a:r>
          <a:r>
            <a:rPr sz="2400" kern="1200" dirty="0" err="1"/>
            <a:t>factores</a:t>
          </a:r>
          <a:r>
            <a:rPr sz="2400" kern="1200" dirty="0"/>
            <a:t> </a:t>
          </a:r>
          <a:r>
            <a:rPr sz="2400" kern="1200" dirty="0" err="1"/>
            <a:t>significativos</a:t>
          </a:r>
          <a:r>
            <a:rPr sz="2400" kern="1200" dirty="0"/>
            <a:t> para </a:t>
          </a:r>
          <a:r>
            <a:rPr sz="2400" kern="1200" dirty="0" err="1"/>
            <a:t>enfatizar</a:t>
          </a:r>
          <a:r>
            <a:rPr sz="2400" kern="1200" dirty="0"/>
            <a:t> </a:t>
          </a:r>
          <a:r>
            <a:rPr sz="2400" kern="1200" dirty="0" err="1"/>
            <a:t>el</a:t>
          </a:r>
          <a:r>
            <a:rPr sz="2400" kern="1200" dirty="0"/>
            <a:t> valor de la </a:t>
          </a:r>
          <a:r>
            <a:rPr sz="2400" kern="1200" dirty="0" err="1"/>
            <a:t>cooperación</a:t>
          </a:r>
          <a:r>
            <a:rPr sz="2400" kern="1200" dirty="0"/>
            <a:t>. </a:t>
          </a:r>
        </a:p>
      </dsp:txBody>
      <dsp:txXfrm>
        <a:off x="121108" y="110844"/>
        <a:ext cx="3562791" cy="4710312"/>
      </dsp:txXfrm>
    </dsp:sp>
    <dsp:sp modelId="{B049AB22-CB79-4239-957A-264D6567709F}">
      <dsp:nvSpPr>
        <dsp:cNvPr id="0" name=""/>
        <dsp:cNvSpPr/>
      </dsp:nvSpPr>
      <dsp:spPr>
        <a:xfrm>
          <a:off x="4085434" y="2115995"/>
          <a:ext cx="616262" cy="700008"/>
        </a:xfrm>
        <a:prstGeom prst="rightArrow">
          <a:avLst>
            <a:gd name="adj1" fmla="val 60000"/>
            <a:gd name="adj2" fmla="val 50000"/>
          </a:avLst>
        </a:prstGeom>
        <a:solidFill>
          <a:srgbClr val="4D94B7"/>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sz="2400" kern="1200"/>
        </a:p>
      </dsp:txBody>
      <dsp:txXfrm>
        <a:off x="4085434" y="2255997"/>
        <a:ext cx="431383" cy="420004"/>
      </dsp:txXfrm>
    </dsp:sp>
    <dsp:sp modelId="{1A51DBB4-CE49-4EA3-A0A1-EC878643DC16}">
      <dsp:nvSpPr>
        <dsp:cNvPr id="0" name=""/>
        <dsp:cNvSpPr/>
      </dsp:nvSpPr>
      <dsp:spPr>
        <a:xfrm>
          <a:off x="4957504" y="0"/>
          <a:ext cx="2822616" cy="49320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defRPr sz="2400">
              <a:latin typeface="Helvetica Neue"/>
              <a:ea typeface="Microsoft Sans Serif" panose="020B0604020202020204" pitchFamily="34" charset="0"/>
              <a:cs typeface="Microsoft Sans Serif" panose="020B0604020202020204" pitchFamily="34" charset="0"/>
            </a:defRPr>
          </a:pPr>
          <a:r>
            <a:rPr sz="2400" kern="1200" dirty="0"/>
            <a:t>Es </a:t>
          </a:r>
          <a:r>
            <a:rPr sz="2400" kern="1200" dirty="0" err="1"/>
            <a:t>esencial</a:t>
          </a:r>
          <a:r>
            <a:rPr sz="2400" kern="1200" dirty="0"/>
            <a:t> </a:t>
          </a:r>
          <a:r>
            <a:rPr sz="2400" kern="1200" dirty="0" err="1"/>
            <a:t>dar</a:t>
          </a:r>
          <a:r>
            <a:rPr sz="2400" kern="1200" dirty="0"/>
            <a:t> a </a:t>
          </a:r>
          <a:r>
            <a:rPr sz="2400" kern="1200" dirty="0" err="1"/>
            <a:t>los</a:t>
          </a:r>
          <a:r>
            <a:rPr sz="2400" kern="1200" dirty="0"/>
            <a:t> empresarios </a:t>
          </a:r>
          <a:r>
            <a:rPr sz="2400" kern="1200" dirty="0" err="1"/>
            <a:t>experimentados</a:t>
          </a:r>
          <a:r>
            <a:rPr sz="2400" kern="1200" dirty="0"/>
            <a:t> con </a:t>
          </a:r>
          <a:r>
            <a:rPr sz="2400" kern="1200" dirty="0" err="1"/>
            <a:t>una</a:t>
          </a:r>
          <a:r>
            <a:rPr sz="2400" kern="1200" dirty="0"/>
            <a:t> </a:t>
          </a:r>
          <a:r>
            <a:rPr sz="2400" kern="1200" dirty="0" err="1"/>
            <a:t>perspectiva</a:t>
          </a:r>
          <a:r>
            <a:rPr sz="2400" kern="1200" dirty="0"/>
            <a:t> a largo </a:t>
          </a:r>
          <a:r>
            <a:rPr sz="2400" kern="1200" dirty="0" err="1"/>
            <a:t>plazo</a:t>
          </a:r>
          <a:r>
            <a:rPr sz="2400" kern="1200" dirty="0"/>
            <a:t> </a:t>
          </a:r>
          <a:r>
            <a:rPr sz="2400" kern="1200" dirty="0" err="1"/>
            <a:t>tiempo</a:t>
          </a:r>
          <a:r>
            <a:rPr sz="2400" kern="1200" dirty="0"/>
            <a:t> </a:t>
          </a:r>
          <a:r>
            <a:rPr sz="2400" kern="1200" dirty="0" err="1"/>
            <a:t>adicional</a:t>
          </a:r>
          <a:r>
            <a:rPr sz="2400" kern="1200" dirty="0"/>
            <a:t> para </a:t>
          </a:r>
          <a:r>
            <a:rPr sz="2400" kern="1200" dirty="0" err="1"/>
            <a:t>realizar</a:t>
          </a:r>
          <a:r>
            <a:rPr sz="2400" kern="1200" dirty="0"/>
            <a:t> sus </a:t>
          </a:r>
          <a:r>
            <a:rPr sz="2400" kern="1200" dirty="0" err="1"/>
            <a:t>inversiones</a:t>
          </a:r>
          <a:r>
            <a:rPr sz="2400" kern="1200" dirty="0"/>
            <a:t>, </a:t>
          </a:r>
          <a:r>
            <a:rPr sz="2400" kern="1200" dirty="0" err="1"/>
            <a:t>así</a:t>
          </a:r>
          <a:r>
            <a:rPr sz="2400" kern="1200" dirty="0"/>
            <a:t> </a:t>
          </a:r>
          <a:r>
            <a:rPr sz="2400" kern="1200" dirty="0" err="1"/>
            <a:t>como</a:t>
          </a:r>
          <a:r>
            <a:rPr sz="2400" kern="1200" dirty="0"/>
            <a:t> para </a:t>
          </a:r>
          <a:r>
            <a:rPr sz="2400" kern="1200" dirty="0" err="1"/>
            <a:t>explorar</a:t>
          </a:r>
          <a:r>
            <a:rPr sz="2400" kern="1200" dirty="0"/>
            <a:t> y </a:t>
          </a:r>
          <a:r>
            <a:rPr sz="2400" kern="1200" dirty="0" err="1"/>
            <a:t>expandirse</a:t>
          </a:r>
          <a:r>
            <a:rPr sz="2400" kern="1200" dirty="0"/>
            <a:t> a </a:t>
          </a:r>
          <a:r>
            <a:rPr sz="2400" kern="1200" dirty="0" err="1"/>
            <a:t>otros</a:t>
          </a:r>
          <a:r>
            <a:rPr sz="2400" kern="1200" dirty="0"/>
            <a:t> mercados y </a:t>
          </a:r>
          <a:r>
            <a:rPr sz="2400" kern="1200" dirty="0" err="1"/>
            <a:t>sectores</a:t>
          </a:r>
          <a:r>
            <a:rPr sz="2400" kern="1200" dirty="0"/>
            <a:t> de </a:t>
          </a:r>
          <a:r>
            <a:rPr sz="2400" kern="1200" dirty="0" err="1"/>
            <a:t>servicios</a:t>
          </a:r>
          <a:r>
            <a:rPr sz="2400" kern="1200" dirty="0"/>
            <a:t>. </a:t>
          </a:r>
        </a:p>
      </dsp:txBody>
      <dsp:txXfrm>
        <a:off x="5040176" y="82672"/>
        <a:ext cx="2657272" cy="4766656"/>
      </dsp:txXfrm>
    </dsp:sp>
    <dsp:sp modelId="{47A2ED89-F85C-457C-9DF5-60B1283D7CEC}">
      <dsp:nvSpPr>
        <dsp:cNvPr id="0" name=""/>
        <dsp:cNvSpPr/>
      </dsp:nvSpPr>
      <dsp:spPr>
        <a:xfrm>
          <a:off x="8053954" y="2115995"/>
          <a:ext cx="580526" cy="70000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sz="2400" kern="1200"/>
        </a:p>
      </dsp:txBody>
      <dsp:txXfrm>
        <a:off x="8053954" y="2255997"/>
        <a:ext cx="406368" cy="420004"/>
      </dsp:txXfrm>
    </dsp:sp>
    <dsp:sp modelId="{361931FD-1DED-4571-8576-DC40683A8DA4}">
      <dsp:nvSpPr>
        <dsp:cNvPr id="0" name=""/>
        <dsp:cNvSpPr/>
      </dsp:nvSpPr>
      <dsp:spPr>
        <a:xfrm>
          <a:off x="8875454" y="0"/>
          <a:ext cx="2822616" cy="49320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defRPr sz="2400">
              <a:latin typeface="Helvetica Neue"/>
              <a:ea typeface="Microsoft Sans Serif" panose="020B0604020202020204" pitchFamily="34" charset="0"/>
              <a:cs typeface="Microsoft Sans Serif" panose="020B0604020202020204" pitchFamily="34" charset="0"/>
            </a:defRPr>
          </a:pPr>
          <a:r>
            <a:rPr sz="2400" kern="1200" dirty="0"/>
            <a:t>Las </a:t>
          </a:r>
          <a:r>
            <a:rPr sz="2400" kern="1200" dirty="0" err="1"/>
            <a:t>reuniones</a:t>
          </a:r>
          <a:r>
            <a:rPr sz="2400" kern="1200" dirty="0"/>
            <a:t> </a:t>
          </a:r>
          <a:r>
            <a:rPr sz="2400" kern="1200" dirty="0" err="1"/>
            <a:t>internas</a:t>
          </a:r>
          <a:r>
            <a:rPr sz="2400" kern="1200" dirty="0"/>
            <a:t> de </a:t>
          </a:r>
          <a:r>
            <a:rPr sz="2400" kern="1200" dirty="0" err="1"/>
            <a:t>socios</a:t>
          </a:r>
          <a:r>
            <a:rPr sz="2400" kern="1200" dirty="0"/>
            <a:t> y </a:t>
          </a:r>
          <a:r>
            <a:rPr sz="2400" kern="1200" dirty="0" err="1"/>
            <a:t>el</a:t>
          </a:r>
          <a:r>
            <a:rPr sz="2400" kern="1200" dirty="0"/>
            <a:t> </a:t>
          </a:r>
          <a:r>
            <a:rPr sz="2400" kern="1200" dirty="0" err="1"/>
            <a:t>reconocimiento</a:t>
          </a:r>
          <a:r>
            <a:rPr sz="2400" kern="1200" dirty="0"/>
            <a:t> </a:t>
          </a:r>
          <a:r>
            <a:rPr sz="2400" kern="1200" dirty="0" err="1"/>
            <a:t>público</a:t>
          </a:r>
          <a:r>
            <a:rPr sz="2400" kern="1200" dirty="0"/>
            <a:t> no solo </a:t>
          </a:r>
          <a:r>
            <a:rPr sz="2400" kern="1200" dirty="0" err="1"/>
            <a:t>deben</a:t>
          </a:r>
          <a:r>
            <a:rPr sz="2400" kern="1200" dirty="0"/>
            <a:t> </a:t>
          </a:r>
          <a:r>
            <a:rPr sz="2400" kern="1200" dirty="0" err="1"/>
            <a:t>centrarse</a:t>
          </a:r>
          <a:r>
            <a:rPr sz="2400" kern="1200" dirty="0"/>
            <a:t> </a:t>
          </a:r>
          <a:r>
            <a:rPr sz="2400" kern="1200" dirty="0" err="1"/>
            <a:t>en</a:t>
          </a:r>
          <a:r>
            <a:rPr sz="2400" kern="1200" dirty="0"/>
            <a:t> </a:t>
          </a:r>
          <a:r>
            <a:rPr sz="2400" kern="1200" dirty="0" err="1"/>
            <a:t>el</a:t>
          </a:r>
          <a:r>
            <a:rPr sz="2400" kern="1200" dirty="0"/>
            <a:t> </a:t>
          </a:r>
          <a:r>
            <a:rPr sz="2400" kern="1200" dirty="0" err="1"/>
            <a:t>logro</a:t>
          </a:r>
          <a:r>
            <a:rPr sz="2400" kern="1200" dirty="0"/>
            <a:t> individual, </a:t>
          </a:r>
          <a:r>
            <a:rPr sz="2400" kern="1200" dirty="0" err="1"/>
            <a:t>sino</a:t>
          </a:r>
          <a:r>
            <a:rPr sz="2400" kern="1200" dirty="0"/>
            <a:t> </a:t>
          </a:r>
          <a:r>
            <a:rPr sz="2400" kern="1200" dirty="0" err="1"/>
            <a:t>también</a:t>
          </a:r>
          <a:r>
            <a:rPr sz="2400" kern="1200" dirty="0"/>
            <a:t> </a:t>
          </a:r>
          <a:r>
            <a:rPr sz="2400" kern="1200" dirty="0" err="1"/>
            <a:t>en</a:t>
          </a:r>
          <a:r>
            <a:rPr sz="2400" kern="1200" dirty="0"/>
            <a:t> </a:t>
          </a:r>
          <a:r>
            <a:rPr sz="2400" kern="1200" dirty="0" err="1"/>
            <a:t>el</a:t>
          </a:r>
          <a:r>
            <a:rPr sz="2400" kern="1200" dirty="0"/>
            <a:t> </a:t>
          </a:r>
          <a:r>
            <a:rPr sz="2400" kern="1200" dirty="0" err="1"/>
            <a:t>trabajo</a:t>
          </a:r>
          <a:r>
            <a:rPr sz="2400" kern="1200" dirty="0"/>
            <a:t> </a:t>
          </a:r>
          <a:r>
            <a:rPr sz="2400" kern="1200" dirty="0" err="1"/>
            <a:t>en</a:t>
          </a:r>
          <a:r>
            <a:rPr sz="2400" kern="1200" dirty="0"/>
            <a:t> </a:t>
          </a:r>
          <a:r>
            <a:rPr sz="2400" kern="1200" dirty="0" err="1"/>
            <a:t>grupo</a:t>
          </a:r>
          <a:r>
            <a:rPr sz="2400" kern="1200" dirty="0"/>
            <a:t> </a:t>
          </a:r>
          <a:r>
            <a:rPr sz="2400" kern="1200" dirty="0" err="1"/>
            <a:t>empresarial</a:t>
          </a:r>
          <a:r>
            <a:rPr sz="2400" kern="1200" dirty="0"/>
            <a:t>. </a:t>
          </a:r>
          <a:endParaRPr sz="2400" kern="1200" dirty="0">
            <a:latin typeface="Helvetica Neue"/>
          </a:endParaRPr>
        </a:p>
      </dsp:txBody>
      <dsp:txXfrm>
        <a:off x="8958126" y="82672"/>
        <a:ext cx="2657272" cy="4766656"/>
      </dsp:txXfrm>
    </dsp:sp>
    <dsp:sp modelId="{1A00E249-D9AA-41E8-A4CE-7044BF31277E}">
      <dsp:nvSpPr>
        <dsp:cNvPr id="0" name=""/>
        <dsp:cNvSpPr/>
      </dsp:nvSpPr>
      <dsp:spPr>
        <a:xfrm>
          <a:off x="11980333" y="2115995"/>
          <a:ext cx="598394" cy="70000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sz="2400" kern="1200"/>
        </a:p>
      </dsp:txBody>
      <dsp:txXfrm>
        <a:off x="11980333" y="2255997"/>
        <a:ext cx="418876" cy="420004"/>
      </dsp:txXfrm>
    </dsp:sp>
    <dsp:sp modelId="{BEFF05DD-BC54-49FA-ABC3-1F8158BEDE33}">
      <dsp:nvSpPr>
        <dsp:cNvPr id="0" name=""/>
        <dsp:cNvSpPr/>
      </dsp:nvSpPr>
      <dsp:spPr>
        <a:xfrm>
          <a:off x="12827118" y="0"/>
          <a:ext cx="2822616" cy="4932000"/>
        </a:xfrm>
        <a:prstGeom prst="roundRect">
          <a:avLst>
            <a:gd name="adj" fmla="val 10000"/>
          </a:avLst>
        </a:prstGeom>
        <a:solidFill>
          <a:srgbClr val="78B17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defRPr sz="2400">
              <a:latin typeface="Helvetica Neue"/>
              <a:ea typeface="Microsoft Sans Serif" panose="020B0604020202020204" pitchFamily="34" charset="0"/>
              <a:cs typeface="Microsoft Sans Serif" panose="020B0604020202020204" pitchFamily="34" charset="0"/>
            </a:defRPr>
          </a:pPr>
          <a:r>
            <a:rPr sz="2400" kern="1200" dirty="0"/>
            <a:t>Las </a:t>
          </a:r>
          <a:r>
            <a:rPr sz="2400" kern="1200" dirty="0" err="1"/>
            <a:t>empresas</a:t>
          </a:r>
          <a:r>
            <a:rPr sz="2400" kern="1200" dirty="0"/>
            <a:t> </a:t>
          </a:r>
          <a:r>
            <a:rPr sz="2400" kern="1200" dirty="0" err="1"/>
            <a:t>necesitan</a:t>
          </a:r>
          <a:r>
            <a:rPr sz="2400" kern="1200" dirty="0"/>
            <a:t> </a:t>
          </a:r>
          <a:r>
            <a:rPr sz="2400" kern="1200" dirty="0" err="1"/>
            <a:t>ejercer</a:t>
          </a:r>
          <a:r>
            <a:rPr sz="2400" kern="1200" dirty="0"/>
            <a:t> </a:t>
          </a:r>
          <a:r>
            <a:rPr sz="2400" kern="1200" dirty="0" err="1"/>
            <a:t>coraje</a:t>
          </a:r>
          <a:r>
            <a:rPr sz="2400" kern="1200" dirty="0"/>
            <a:t> </a:t>
          </a:r>
          <a:r>
            <a:rPr sz="2400" kern="1200" dirty="0" err="1"/>
            <a:t>en</a:t>
          </a:r>
          <a:r>
            <a:rPr sz="2400" kern="1200" dirty="0"/>
            <a:t> la </a:t>
          </a:r>
          <a:r>
            <a:rPr sz="2400" kern="1200" dirty="0" err="1"/>
            <a:t>evaluación</a:t>
          </a:r>
          <a:r>
            <a:rPr sz="2400" kern="1200" dirty="0"/>
            <a:t> de </a:t>
          </a:r>
          <a:r>
            <a:rPr sz="2400" kern="1200" dirty="0" err="1"/>
            <a:t>opciones</a:t>
          </a:r>
          <a:r>
            <a:rPr sz="2400" kern="1200" dirty="0"/>
            <a:t> </a:t>
          </a:r>
          <a:r>
            <a:rPr sz="2400" kern="1200" dirty="0" err="1"/>
            <a:t>estructurales</a:t>
          </a:r>
          <a:r>
            <a:rPr sz="2400" kern="1200" dirty="0"/>
            <a:t> </a:t>
          </a:r>
          <a:r>
            <a:rPr sz="2400" kern="1200" dirty="0" err="1"/>
            <a:t>alternativas</a:t>
          </a:r>
          <a:r>
            <a:rPr sz="2400" kern="1200" dirty="0"/>
            <a:t> para </a:t>
          </a:r>
          <a:r>
            <a:rPr sz="2400" kern="1200" dirty="0" err="1"/>
            <a:t>mantener</a:t>
          </a:r>
          <a:r>
            <a:rPr sz="2400" kern="1200" dirty="0"/>
            <a:t> a </a:t>
          </a:r>
          <a:r>
            <a:rPr sz="2400" kern="1200" dirty="0" err="1"/>
            <a:t>los</a:t>
          </a:r>
          <a:r>
            <a:rPr sz="2400" kern="1200" dirty="0"/>
            <a:t> </a:t>
          </a:r>
          <a:r>
            <a:rPr sz="2400" kern="1200" dirty="0" err="1"/>
            <a:t>profesionales</a:t>
          </a:r>
          <a:r>
            <a:rPr sz="2400" kern="1200" dirty="0"/>
            <a:t> </a:t>
          </a:r>
          <a:r>
            <a:rPr sz="2400" kern="1200" dirty="0" err="1"/>
            <a:t>más</a:t>
          </a:r>
          <a:r>
            <a:rPr sz="2400" kern="1200" dirty="0"/>
            <a:t> </a:t>
          </a:r>
          <a:r>
            <a:rPr sz="2400" kern="1200" dirty="0" err="1"/>
            <a:t>jóvenes</a:t>
          </a:r>
          <a:r>
            <a:rPr sz="2400" kern="1200" dirty="0"/>
            <a:t> </a:t>
          </a:r>
          <a:r>
            <a:rPr sz="2400" kern="1200" dirty="0" err="1"/>
            <a:t>brillantes</a:t>
          </a:r>
          <a:r>
            <a:rPr sz="2400" kern="1200" dirty="0"/>
            <a:t>.</a:t>
          </a:r>
        </a:p>
      </dsp:txBody>
      <dsp:txXfrm>
        <a:off x="12909790" y="82672"/>
        <a:ext cx="2657272" cy="476665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0A97CA-7016-4E1E-9085-87FFAE26376F}">
      <dsp:nvSpPr>
        <dsp:cNvPr id="0" name=""/>
        <dsp:cNvSpPr/>
      </dsp:nvSpPr>
      <dsp:spPr>
        <a:xfrm>
          <a:off x="22118" y="680181"/>
          <a:ext cx="2479417" cy="3823636"/>
        </a:xfrm>
        <a:prstGeom prst="roundRect">
          <a:avLst>
            <a:gd name="adj" fmla="val 10000"/>
          </a:avLst>
        </a:prstGeom>
        <a:solidFill>
          <a:srgbClr val="4D94B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defRPr sz="2400">
              <a:latin typeface="Helvetica Neue" panose="020B0604020202020204"/>
              <a:ea typeface="Microsoft Sans Serif" panose="020B0604020202020204" pitchFamily="34" charset="0"/>
              <a:cs typeface="Microsoft Sans Serif" panose="020B0604020202020204" pitchFamily="34" charset="0"/>
            </a:defRPr>
          </a:pPr>
          <a:r>
            <a:rPr sz="2400" kern="1200" dirty="0" err="1"/>
            <a:t>Asegúrese</a:t>
          </a:r>
          <a:r>
            <a:rPr sz="2400" kern="1200" dirty="0"/>
            <a:t> de </a:t>
          </a:r>
          <a:r>
            <a:rPr sz="2400" kern="1200" dirty="0" err="1"/>
            <a:t>cumplir</a:t>
          </a:r>
          <a:r>
            <a:rPr sz="2400" kern="1200" dirty="0"/>
            <a:t> con </a:t>
          </a:r>
          <a:r>
            <a:rPr sz="2400" kern="1200" dirty="0" err="1"/>
            <a:t>los</a:t>
          </a:r>
          <a:r>
            <a:rPr sz="2400" kern="1200" dirty="0"/>
            <a:t> </a:t>
          </a:r>
          <a:r>
            <a:rPr sz="2400" kern="1200" dirty="0" err="1"/>
            <a:t>tiempos</a:t>
          </a:r>
          <a:r>
            <a:rPr sz="2400" kern="1200" dirty="0"/>
            <a:t> de </a:t>
          </a:r>
          <a:r>
            <a:rPr sz="2400" kern="1200" dirty="0" err="1"/>
            <a:t>revisión</a:t>
          </a:r>
          <a:r>
            <a:rPr sz="2400" kern="1200" dirty="0"/>
            <a:t> </a:t>
          </a:r>
          <a:r>
            <a:rPr sz="2400" kern="1200" dirty="0" err="1"/>
            <a:t>acordados</a:t>
          </a:r>
          <a:r>
            <a:rPr sz="2400" kern="1200" dirty="0"/>
            <a:t> </a:t>
          </a:r>
          <a:r>
            <a:rPr sz="2400" kern="1200" dirty="0" err="1"/>
            <a:t>si</a:t>
          </a:r>
          <a:r>
            <a:rPr sz="2400" kern="1200" dirty="0"/>
            <a:t> </a:t>
          </a:r>
          <a:r>
            <a:rPr sz="2400" kern="1200" dirty="0" err="1"/>
            <a:t>desea</a:t>
          </a:r>
          <a:r>
            <a:rPr sz="2400" kern="1200" dirty="0"/>
            <a:t> </a:t>
          </a:r>
          <a:r>
            <a:rPr sz="2400" kern="1200" dirty="0" err="1"/>
            <a:t>responsabilizar</a:t>
          </a:r>
          <a:r>
            <a:rPr sz="2400" kern="1200" dirty="0"/>
            <a:t> </a:t>
          </a:r>
          <a:r>
            <a:rPr sz="2400" kern="1200" dirty="0" err="1"/>
            <a:t>adecuadamente</a:t>
          </a:r>
          <a:r>
            <a:rPr sz="2400" kern="1200" dirty="0"/>
            <a:t> a sus </a:t>
          </a:r>
          <a:r>
            <a:rPr sz="2400" kern="1200" dirty="0" err="1"/>
            <a:t>intraemprendedores</a:t>
          </a:r>
          <a:r>
            <a:rPr sz="2400" kern="1200" dirty="0"/>
            <a:t>. </a:t>
          </a:r>
          <a:endParaRPr sz="2400" kern="1200" dirty="0">
            <a:latin typeface="Helvetica Neue" panose="020B0604020202020204"/>
          </a:endParaRPr>
        </a:p>
      </dsp:txBody>
      <dsp:txXfrm>
        <a:off x="94738" y="752801"/>
        <a:ext cx="2334177" cy="3678396"/>
      </dsp:txXfrm>
    </dsp:sp>
    <dsp:sp modelId="{B049AB22-CB79-4239-957A-264D6567709F}">
      <dsp:nvSpPr>
        <dsp:cNvPr id="0" name=""/>
        <dsp:cNvSpPr/>
      </dsp:nvSpPr>
      <dsp:spPr>
        <a:xfrm>
          <a:off x="2708737" y="2335069"/>
          <a:ext cx="439267" cy="513860"/>
        </a:xfrm>
        <a:prstGeom prst="rightArrow">
          <a:avLst>
            <a:gd name="adj1" fmla="val 60000"/>
            <a:gd name="adj2" fmla="val 50000"/>
          </a:avLst>
        </a:prstGeom>
        <a:solidFill>
          <a:srgbClr val="4D94B7"/>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sz="2400" kern="1200"/>
        </a:p>
      </dsp:txBody>
      <dsp:txXfrm>
        <a:off x="2708737" y="2437841"/>
        <a:ext cx="307487" cy="308316"/>
      </dsp:txXfrm>
    </dsp:sp>
    <dsp:sp modelId="{BEFF05DD-BC54-49FA-ABC3-1F8158BEDE33}">
      <dsp:nvSpPr>
        <dsp:cNvPr id="0" name=""/>
        <dsp:cNvSpPr/>
      </dsp:nvSpPr>
      <dsp:spPr>
        <a:xfrm>
          <a:off x="3330343" y="680181"/>
          <a:ext cx="1900060" cy="3823636"/>
        </a:xfrm>
        <a:prstGeom prst="roundRect">
          <a:avLst>
            <a:gd name="adj" fmla="val 10000"/>
          </a:avLst>
        </a:prstGeom>
        <a:solidFill>
          <a:srgbClr val="78B17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defRPr sz="2400">
              <a:latin typeface="Helvetica Neue" panose="020B0604020202020204"/>
              <a:ea typeface="Microsoft Sans Serif" panose="020B0604020202020204" pitchFamily="34" charset="0"/>
              <a:cs typeface="Microsoft Sans Serif" panose="020B0604020202020204" pitchFamily="34" charset="0"/>
            </a:defRPr>
          </a:pPr>
          <a:r>
            <a:rPr sz="2400" kern="1200" dirty="0" err="1"/>
            <a:t>Utilice</a:t>
          </a:r>
          <a:r>
            <a:rPr sz="2400" kern="1200" dirty="0"/>
            <a:t> </a:t>
          </a:r>
          <a:r>
            <a:rPr sz="2400" kern="1200" dirty="0" err="1"/>
            <a:t>revisiones</a:t>
          </a:r>
          <a:r>
            <a:rPr sz="2400" kern="1200" dirty="0"/>
            <a:t> para </a:t>
          </a:r>
          <a:r>
            <a:rPr sz="2400" kern="1200" dirty="0" err="1"/>
            <a:t>fortalecer</a:t>
          </a:r>
          <a:r>
            <a:rPr sz="2400" kern="1200" dirty="0"/>
            <a:t> </a:t>
          </a:r>
          <a:r>
            <a:rPr sz="2400" kern="1200" dirty="0" err="1"/>
            <a:t>su</a:t>
          </a:r>
          <a:r>
            <a:rPr sz="2400" kern="1200" dirty="0"/>
            <a:t> </a:t>
          </a:r>
          <a:r>
            <a:rPr sz="2400" kern="1200" dirty="0" err="1"/>
            <a:t>posición</a:t>
          </a:r>
          <a:r>
            <a:rPr sz="2400" kern="1200" dirty="0"/>
            <a:t> </a:t>
          </a:r>
          <a:r>
            <a:rPr sz="2400" kern="1200" dirty="0" err="1"/>
            <a:t>como</a:t>
          </a:r>
          <a:r>
            <a:rPr sz="2400" kern="1200" dirty="0"/>
            <a:t> </a:t>
          </a:r>
          <a:r>
            <a:rPr sz="2400" kern="1200" dirty="0" err="1"/>
            <a:t>asesor</a:t>
          </a:r>
          <a:r>
            <a:rPr sz="2400" kern="1200" dirty="0"/>
            <a:t> </a:t>
          </a:r>
          <a:r>
            <a:rPr sz="2400" kern="1200" dirty="0" err="1"/>
            <a:t>confiable</a:t>
          </a:r>
          <a:r>
            <a:rPr sz="2400" kern="1200" dirty="0"/>
            <a:t>. </a:t>
          </a:r>
          <a:endParaRPr sz="2400" kern="1200" dirty="0">
            <a:latin typeface="Helvetica Neue" panose="020B0604020202020204"/>
          </a:endParaRPr>
        </a:p>
      </dsp:txBody>
      <dsp:txXfrm>
        <a:off x="3385994" y="735832"/>
        <a:ext cx="1788758" cy="3712334"/>
      </dsp:txXfrm>
    </dsp:sp>
    <dsp:sp modelId="{3703EE76-B3B5-46AA-A5D5-72A92C20F269}">
      <dsp:nvSpPr>
        <dsp:cNvPr id="0" name=""/>
        <dsp:cNvSpPr/>
      </dsp:nvSpPr>
      <dsp:spPr>
        <a:xfrm>
          <a:off x="5437605" y="2335069"/>
          <a:ext cx="439267" cy="513860"/>
        </a:xfrm>
        <a:prstGeom prst="rightArrow">
          <a:avLst>
            <a:gd name="adj1" fmla="val 60000"/>
            <a:gd name="adj2" fmla="val 50000"/>
          </a:avLst>
        </a:prstGeom>
        <a:solidFill>
          <a:srgbClr val="78B17A"/>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sz="2400" kern="1200"/>
        </a:p>
      </dsp:txBody>
      <dsp:txXfrm>
        <a:off x="5437605" y="2437841"/>
        <a:ext cx="307487" cy="308316"/>
      </dsp:txXfrm>
    </dsp:sp>
    <dsp:sp modelId="{D74DD934-AFAA-4200-85A6-D99B1BD1E306}">
      <dsp:nvSpPr>
        <dsp:cNvPr id="0" name=""/>
        <dsp:cNvSpPr/>
      </dsp:nvSpPr>
      <dsp:spPr>
        <a:xfrm>
          <a:off x="6059211" y="680181"/>
          <a:ext cx="2454532" cy="3823636"/>
        </a:xfrm>
        <a:prstGeom prst="roundRect">
          <a:avLst>
            <a:gd name="adj" fmla="val 10000"/>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defRPr sz="2400">
              <a:latin typeface="Helvetica Neue" panose="020B0604020202020204"/>
              <a:ea typeface="Microsoft Sans Serif" panose="020B0604020202020204" pitchFamily="34" charset="0"/>
              <a:cs typeface="Microsoft Sans Serif" panose="020B0604020202020204" pitchFamily="34" charset="0"/>
            </a:defRPr>
          </a:pPr>
          <a:r>
            <a:rPr sz="2400" kern="1200" dirty="0" err="1"/>
            <a:t>Decida</a:t>
          </a:r>
          <a:r>
            <a:rPr sz="2400" kern="1200" dirty="0"/>
            <a:t> </a:t>
          </a:r>
          <a:r>
            <a:rPr sz="2400" kern="1200" dirty="0" err="1"/>
            <a:t>sobre</a:t>
          </a:r>
          <a:r>
            <a:rPr sz="2400" kern="1200" dirty="0"/>
            <a:t> </a:t>
          </a:r>
          <a:r>
            <a:rPr sz="2400" kern="1200" dirty="0" err="1"/>
            <a:t>nuevos</a:t>
          </a:r>
          <a:r>
            <a:rPr sz="2400" kern="1200" dirty="0"/>
            <a:t> </a:t>
          </a:r>
          <a:r>
            <a:rPr sz="2400" kern="1200" dirty="0" err="1"/>
            <a:t>objetivos</a:t>
          </a:r>
          <a:r>
            <a:rPr sz="2400" kern="1200" dirty="0"/>
            <a:t> y </a:t>
          </a:r>
          <a:r>
            <a:rPr sz="2400" kern="1200" dirty="0" err="1"/>
            <a:t>fondos</a:t>
          </a:r>
          <a:r>
            <a:rPr sz="2400" kern="1200" dirty="0"/>
            <a:t> </a:t>
          </a:r>
          <a:r>
            <a:rPr sz="2400" kern="1200" dirty="0" err="1"/>
            <a:t>mientras</a:t>
          </a:r>
          <a:r>
            <a:rPr sz="2400" kern="1200" dirty="0"/>
            <a:t> </a:t>
          </a:r>
          <a:r>
            <a:rPr sz="2400" kern="1200" dirty="0" err="1"/>
            <a:t>guía</a:t>
          </a:r>
          <a:r>
            <a:rPr sz="2400" kern="1200" dirty="0"/>
            <a:t> </a:t>
          </a:r>
          <a:r>
            <a:rPr sz="2400" kern="1200" dirty="0" err="1"/>
            <a:t>suavemente</a:t>
          </a:r>
          <a:r>
            <a:rPr sz="2400" kern="1200" dirty="0"/>
            <a:t> al </a:t>
          </a:r>
          <a:r>
            <a:rPr sz="2400" kern="1200" dirty="0" err="1"/>
            <a:t>equipo</a:t>
          </a:r>
          <a:r>
            <a:rPr sz="2400" kern="1200" dirty="0"/>
            <a:t> </a:t>
          </a:r>
          <a:r>
            <a:rPr sz="2400" kern="1200" dirty="0" err="1"/>
            <a:t>en</a:t>
          </a:r>
          <a:r>
            <a:rPr sz="2400" kern="1200" dirty="0"/>
            <a:t> </a:t>
          </a:r>
          <a:r>
            <a:rPr sz="2400" kern="1200" dirty="0" err="1"/>
            <a:t>el</a:t>
          </a:r>
          <a:r>
            <a:rPr sz="2400" kern="1200" dirty="0"/>
            <a:t> </a:t>
          </a:r>
          <a:r>
            <a:rPr sz="2400" kern="1200" dirty="0" err="1"/>
            <a:t>camino</a:t>
          </a:r>
          <a:r>
            <a:rPr sz="2400" kern="1200" dirty="0"/>
            <a:t> </a:t>
          </a:r>
          <a:r>
            <a:rPr sz="2400" kern="1200" dirty="0" err="1"/>
            <a:t>correcto</a:t>
          </a:r>
          <a:r>
            <a:rPr sz="2400" kern="1200" dirty="0"/>
            <a:t>.</a:t>
          </a:r>
        </a:p>
        <a:p>
          <a:pPr marL="0" lvl="0" indent="0" algn="ctr" defTabSz="1066800">
            <a:lnSpc>
              <a:spcPct val="90000"/>
            </a:lnSpc>
            <a:spcBef>
              <a:spcPct val="0"/>
            </a:spcBef>
            <a:spcAft>
              <a:spcPct val="35000"/>
            </a:spcAft>
            <a:buNone/>
          </a:pPr>
          <a:endParaRPr sz="2400" kern="1200" dirty="0">
            <a:latin typeface="Helvetica Neue" panose="020B0604020202020204"/>
          </a:endParaRPr>
        </a:p>
      </dsp:txBody>
      <dsp:txXfrm>
        <a:off x="6131102" y="752072"/>
        <a:ext cx="2310750" cy="3679854"/>
      </dsp:txXfrm>
    </dsp:sp>
    <dsp:sp modelId="{5E582A72-72C0-41B8-A2AD-2916C50BDD9A}">
      <dsp:nvSpPr>
        <dsp:cNvPr id="0" name=""/>
        <dsp:cNvSpPr/>
      </dsp:nvSpPr>
      <dsp:spPr>
        <a:xfrm>
          <a:off x="8720945" y="2335069"/>
          <a:ext cx="439267" cy="51386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sz="2400" kern="1200"/>
        </a:p>
      </dsp:txBody>
      <dsp:txXfrm>
        <a:off x="8720945" y="2437841"/>
        <a:ext cx="307487" cy="308316"/>
      </dsp:txXfrm>
    </dsp:sp>
    <dsp:sp modelId="{AED5F8EC-C5A6-442A-8C3C-1FA41DD78C22}">
      <dsp:nvSpPr>
        <dsp:cNvPr id="0" name=""/>
        <dsp:cNvSpPr/>
      </dsp:nvSpPr>
      <dsp:spPr>
        <a:xfrm>
          <a:off x="9342550" y="680181"/>
          <a:ext cx="3001607" cy="3823636"/>
        </a:xfrm>
        <a:prstGeom prst="roundRect">
          <a:avLst>
            <a:gd name="adj" fmla="val 10000"/>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defRPr sz="2400">
              <a:latin typeface="Helvetica Neue" panose="020B0604020202020204"/>
              <a:ea typeface="Microsoft Sans Serif" panose="020B0604020202020204" pitchFamily="34" charset="0"/>
              <a:cs typeface="Microsoft Sans Serif" panose="020B0604020202020204" pitchFamily="34" charset="0"/>
            </a:defRPr>
          </a:pPr>
          <a:r>
            <a:rPr sz="2400" kern="1200"/>
            <a:t>Si cree que el proyecto ha llegado a su conclusión, es su trabajo terminarlo y ayudar a los intraemprendedores a pasar a su próximo esfuerzo. </a:t>
          </a:r>
          <a:endParaRPr sz="2400" kern="1200">
            <a:latin typeface="Helvetica Neue" panose="020B0604020202020204"/>
          </a:endParaRPr>
        </a:p>
      </dsp:txBody>
      <dsp:txXfrm>
        <a:off x="9430464" y="768095"/>
        <a:ext cx="2825779" cy="3647808"/>
      </dsp:txXfrm>
    </dsp:sp>
    <dsp:sp modelId="{6CE14338-2AC7-4F7E-8502-7F23EB8E5BD9}">
      <dsp:nvSpPr>
        <dsp:cNvPr id="0" name=""/>
        <dsp:cNvSpPr/>
      </dsp:nvSpPr>
      <dsp:spPr>
        <a:xfrm>
          <a:off x="12551360" y="2335069"/>
          <a:ext cx="439267" cy="51386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sz="2400" kern="1200"/>
        </a:p>
      </dsp:txBody>
      <dsp:txXfrm>
        <a:off x="12551360" y="2437841"/>
        <a:ext cx="307487" cy="308316"/>
      </dsp:txXfrm>
    </dsp:sp>
    <dsp:sp modelId="{10AFD01F-0C50-49B5-BBA4-63F6B3C0EBE5}">
      <dsp:nvSpPr>
        <dsp:cNvPr id="0" name=""/>
        <dsp:cNvSpPr/>
      </dsp:nvSpPr>
      <dsp:spPr>
        <a:xfrm>
          <a:off x="13172965" y="680181"/>
          <a:ext cx="2536916" cy="3823636"/>
        </a:xfrm>
        <a:prstGeom prst="roundRect">
          <a:avLst>
            <a:gd name="adj" fmla="val 10000"/>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defRPr sz="2400">
              <a:latin typeface="Helvetica Neue" panose="020B0604020202020204"/>
              <a:ea typeface="Microsoft Sans Serif" panose="020B0604020202020204" pitchFamily="34" charset="0"/>
              <a:cs typeface="Microsoft Sans Serif" panose="020B0604020202020204" pitchFamily="34" charset="0"/>
            </a:defRPr>
          </a:pPr>
          <a:r>
            <a:rPr sz="2400" kern="1200"/>
            <a:t>Nunca penalice a sus intraemprendedores si un proyecto no funciona. La mayoría de los esfuerzos intrapreneuriales en realidad fracasan. </a:t>
          </a:r>
          <a:endParaRPr sz="2400" kern="1200">
            <a:latin typeface="Helvetica Neue" panose="020B0604020202020204"/>
          </a:endParaRPr>
        </a:p>
      </dsp:txBody>
      <dsp:txXfrm>
        <a:off x="13247269" y="754485"/>
        <a:ext cx="2388308" cy="3675028"/>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0FD4A1E9-7051-49EF-91BC-2A97B76EAA5A}"/>
              </a:ext>
            </a:extLst>
          </p:cNvPr>
          <p:cNvSpPr>
            <a:spLocks noGrp="1"/>
          </p:cNvSpPr>
          <p:nvPr>
            <p:ph type="hdr" sz="quarter"/>
          </p:nvPr>
        </p:nvSpPr>
        <p:spPr>
          <a:xfrm>
            <a:off x="0" y="0"/>
            <a:ext cx="7924800" cy="51593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555E0D00-43A6-421D-8C2B-460E9F9E50ED}"/>
              </a:ext>
            </a:extLst>
          </p:cNvPr>
          <p:cNvSpPr>
            <a:spLocks noGrp="1"/>
          </p:cNvSpPr>
          <p:nvPr>
            <p:ph type="dt" sz="quarter" idx="1"/>
          </p:nvPr>
        </p:nvSpPr>
        <p:spPr>
          <a:xfrm>
            <a:off x="10358438" y="0"/>
            <a:ext cx="7924800" cy="515938"/>
          </a:xfrm>
          <a:prstGeom prst="rect">
            <a:avLst/>
          </a:prstGeom>
        </p:spPr>
        <p:txBody>
          <a:bodyPr vert="horz" lIns="91440" tIns="45720" rIns="91440" bIns="45720" rtlCol="0"/>
          <a:lstStyle>
            <a:lvl1pPr algn="r">
              <a:defRPr sz="1200"/>
            </a:lvl1pPr>
          </a:lstStyle>
          <a:p>
            <a:fld id="{F9240D5D-8EE4-4EB8-8473-747DA4873899}" type="datetimeFigureOut">
              <a:rPr lang="es-ES" smtClean="0"/>
              <a:t>05/02/2024</a:t>
            </a:fld>
            <a:endParaRPr lang="es-ES"/>
          </a:p>
        </p:txBody>
      </p:sp>
      <p:sp>
        <p:nvSpPr>
          <p:cNvPr id="4" name="Marcador de pie de página 3">
            <a:extLst>
              <a:ext uri="{FF2B5EF4-FFF2-40B4-BE49-F238E27FC236}">
                <a16:creationId xmlns:a16="http://schemas.microsoft.com/office/drawing/2014/main" id="{DAD58A89-3AA8-4ECA-B189-0CF8B32E4D19}"/>
              </a:ext>
            </a:extLst>
          </p:cNvPr>
          <p:cNvSpPr>
            <a:spLocks noGrp="1"/>
          </p:cNvSpPr>
          <p:nvPr>
            <p:ph type="ftr" sz="quarter" idx="2"/>
          </p:nvPr>
        </p:nvSpPr>
        <p:spPr>
          <a:xfrm>
            <a:off x="0" y="9771063"/>
            <a:ext cx="7924800" cy="51593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D2BC1EF2-3487-4C6D-88C4-D87FE99829BC}"/>
              </a:ext>
            </a:extLst>
          </p:cNvPr>
          <p:cNvSpPr>
            <a:spLocks noGrp="1"/>
          </p:cNvSpPr>
          <p:nvPr>
            <p:ph type="sldNum" sz="quarter" idx="3"/>
          </p:nvPr>
        </p:nvSpPr>
        <p:spPr>
          <a:xfrm>
            <a:off x="10358438" y="9771063"/>
            <a:ext cx="7924800" cy="515937"/>
          </a:xfrm>
          <a:prstGeom prst="rect">
            <a:avLst/>
          </a:prstGeom>
        </p:spPr>
        <p:txBody>
          <a:bodyPr vert="horz" lIns="91440" tIns="45720" rIns="91440" bIns="45720" rtlCol="0" anchor="b"/>
          <a:lstStyle>
            <a:lvl1pPr algn="r">
              <a:defRPr sz="1200"/>
            </a:lvl1pPr>
          </a:lstStyle>
          <a:p>
            <a:fld id="{45BF278E-D6B6-4912-B86D-7823FDDBA8AD}" type="slidenum">
              <a:rPr lang="es-ES" smtClean="0"/>
              <a:t>‹Nr.›</a:t>
            </a:fld>
            <a:endParaRPr lang="es-ES"/>
          </a:p>
        </p:txBody>
      </p:sp>
    </p:spTree>
    <p:extLst>
      <p:ext uri="{BB962C8B-B14F-4D97-AF65-F5344CB8AC3E}">
        <p14:creationId xmlns:p14="http://schemas.microsoft.com/office/powerpoint/2010/main" val="41313860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7924800" cy="515938"/>
          </a:xfrm>
          <a:prstGeom prst="rect">
            <a:avLst/>
          </a:prstGeom>
        </p:spPr>
        <p:txBody>
          <a:bodyPr vert="horz" lIns="91440" tIns="45720" rIns="91440" bIns="45720"/>
          <a:lstStyle>
            <a:lvl1pPr algn="l">
              <a:defRPr sz="1200"/>
            </a:lvl1pPr>
          </a:lstStyle>
          <a:p>
            <a:endParaRPr/>
          </a:p>
        </p:txBody>
      </p:sp>
      <p:sp>
        <p:nvSpPr>
          <p:cNvPr id="3" name="Marcador de fecha 2"/>
          <p:cNvSpPr>
            <a:spLocks noGrp="1"/>
          </p:cNvSpPr>
          <p:nvPr>
            <p:ph type="dt" idx="1"/>
          </p:nvPr>
        </p:nvSpPr>
        <p:spPr>
          <a:xfrm>
            <a:off x="10358438" y="0"/>
            <a:ext cx="7924800" cy="515938"/>
          </a:xfrm>
          <a:prstGeom prst="rect">
            <a:avLst/>
          </a:prstGeom>
        </p:spPr>
        <p:txBody>
          <a:bodyPr vert="horz" lIns="91440" tIns="45720" rIns="91440" bIns="45720"/>
          <a:lstStyle>
            <a:lvl1pPr algn="r">
              <a:defRPr sz="1200"/>
            </a:lvl1pPr>
          </a:lstStyle>
          <a:p>
            <a:fld id="{5795B856-2DF7-4572-A0C9-5E9BAA9EEC37}" type="datetimeFigureOut">
              <a:rPr lang="es-ES" smtClean="0"/>
              <a:t>05/02/2024</a:t>
            </a:fld>
            <a:endParaRPr lang="es-ES"/>
          </a:p>
        </p:txBody>
      </p:sp>
      <p:sp>
        <p:nvSpPr>
          <p:cNvPr id="4" name="Marcador de imagen de diapositiva 3"/>
          <p:cNvSpPr>
            <a:spLocks noGrp="1" noRot="1" noChangeAspect="1"/>
          </p:cNvSpPr>
          <p:nvPr>
            <p:ph type="sldImg" idx="2"/>
          </p:nvPr>
        </p:nvSpPr>
        <p:spPr>
          <a:xfrm>
            <a:off x="6057900" y="1285875"/>
            <a:ext cx="6172200" cy="3471863"/>
          </a:xfrm>
          <a:prstGeom prst="rect">
            <a:avLst/>
          </a:prstGeom>
          <a:noFill/>
          <a:ln w="12700">
            <a:solidFill>
              <a:prstClr val="black"/>
            </a:solidFill>
          </a:ln>
        </p:spPr>
        <p:txBody>
          <a:bodyPr vert="horz" lIns="91440" tIns="45720" rIns="91440" bIns="45720" anchor="ctr"/>
          <a:lstStyle/>
          <a:p>
            <a:endParaRPr/>
          </a:p>
        </p:txBody>
      </p:sp>
      <p:sp>
        <p:nvSpPr>
          <p:cNvPr id="5" name="Marcador de notas 4"/>
          <p:cNvSpPr>
            <a:spLocks noGrp="1"/>
          </p:cNvSpPr>
          <p:nvPr>
            <p:ph type="body" sz="quarter" idx="3"/>
          </p:nvPr>
        </p:nvSpPr>
        <p:spPr>
          <a:xfrm>
            <a:off x="1828800" y="4951413"/>
            <a:ext cx="14630400" cy="4049712"/>
          </a:xfrm>
          <a:prstGeom prst="rect">
            <a:avLst/>
          </a:prstGeom>
        </p:spPr>
        <p:txBody>
          <a:bodyPr vert="horz" lIns="91440" tIns="45720" rIns="91440" bIns="45720"/>
          <a:lstStyle/>
          <a:p>
            <a:pPr lvl="0"/>
            <a:r>
              <a:t>Haga clic para modificar los estilos de texto del patrón</a:t>
            </a:r>
          </a:p>
          <a:p>
            <a:pPr lvl="1"/>
            <a:r>
              <a:t>Segundo nivel</a:t>
            </a:r>
          </a:p>
          <a:p>
            <a:pPr lvl="2"/>
            <a:r>
              <a:t>Tercer nivel</a:t>
            </a:r>
          </a:p>
          <a:p>
            <a:pPr lvl="3"/>
            <a:r>
              <a:t>Cuarto nivel</a:t>
            </a:r>
          </a:p>
          <a:p>
            <a:pPr lvl="4"/>
            <a:r>
              <a:t>Nivel de Quinto</a:t>
            </a:r>
          </a:p>
        </p:txBody>
      </p:sp>
      <p:sp>
        <p:nvSpPr>
          <p:cNvPr id="6" name="Marcador de pie de página 5"/>
          <p:cNvSpPr>
            <a:spLocks noGrp="1"/>
          </p:cNvSpPr>
          <p:nvPr>
            <p:ph type="ftr" sz="quarter" idx="4"/>
          </p:nvPr>
        </p:nvSpPr>
        <p:spPr>
          <a:xfrm>
            <a:off x="0" y="9771063"/>
            <a:ext cx="7924800" cy="515937"/>
          </a:xfrm>
          <a:prstGeom prst="rect">
            <a:avLst/>
          </a:prstGeom>
        </p:spPr>
        <p:txBody>
          <a:bodyPr vert="horz" lIns="91440" tIns="45720" rIns="91440" bIns="45720" anchor="b"/>
          <a:lstStyle>
            <a:lvl1pPr algn="l">
              <a:defRPr sz="1200"/>
            </a:lvl1pPr>
          </a:lstStyle>
          <a:p>
            <a:endParaRPr/>
          </a:p>
        </p:txBody>
      </p:sp>
      <p:sp>
        <p:nvSpPr>
          <p:cNvPr id="7" name="Marcador de número de diapositiva 6"/>
          <p:cNvSpPr>
            <a:spLocks noGrp="1"/>
          </p:cNvSpPr>
          <p:nvPr>
            <p:ph type="sldNum" sz="quarter" idx="5"/>
          </p:nvPr>
        </p:nvSpPr>
        <p:spPr>
          <a:xfrm>
            <a:off x="10358438" y="9771063"/>
            <a:ext cx="7924800" cy="515937"/>
          </a:xfrm>
          <a:prstGeom prst="rect">
            <a:avLst/>
          </a:prstGeom>
        </p:spPr>
        <p:txBody>
          <a:bodyPr vert="horz" lIns="91440" tIns="45720" rIns="91440" bIns="45720" anchor="b"/>
          <a:lstStyle>
            <a:lvl1pPr algn="r">
              <a:defRPr sz="1200"/>
            </a:lvl1pPr>
          </a:lstStyle>
          <a:p>
            <a:fld id="{224C3282-B3AE-4A99-BAF5-A2BE9A86BDC0}" type="slidenum">
              <a:rPr lang="es-ES" smtClean="0"/>
              <a:t>‹Nr.›</a:t>
            </a:fld>
            <a:endParaRPr lang="es-ES"/>
          </a:p>
        </p:txBody>
      </p:sp>
    </p:spTree>
    <p:extLst>
      <p:ext uri="{BB962C8B-B14F-4D97-AF65-F5344CB8AC3E}">
        <p14:creationId xmlns:p14="http://schemas.microsoft.com/office/powerpoint/2010/main" val="1209730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1813c7b12cb_4_1: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g1813c7b12cb_4_1:notes"/>
          <p:cNvSpPr txBox="1">
            <a:spLocks noGrp="1"/>
          </p:cNvSpPr>
          <p:nvPr>
            <p:ph type="body" idx="1"/>
          </p:nvPr>
        </p:nvSpPr>
        <p:spPr>
          <a:xfrm>
            <a:off x="1828800" y="4951413"/>
            <a:ext cx="14630400" cy="4049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1" name="Google Shape;221;g1813c7b12cb_4_1:notes"/>
          <p:cNvSpPr txBox="1">
            <a:spLocks noGrp="1"/>
          </p:cNvSpPr>
          <p:nvPr>
            <p:ph type="sldNum" idx="12"/>
          </p:nvPr>
        </p:nvSpPr>
        <p:spPr>
          <a:xfrm>
            <a:off x="10358438" y="9771063"/>
            <a:ext cx="7924800" cy="5160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s-ES"/>
              <a:t>29</a:t>
            </a:fld>
            <a:endParaRPr lang="es-ES"/>
          </a:p>
        </p:txBody>
      </p:sp>
    </p:spTree>
    <p:extLst>
      <p:ext uri="{BB962C8B-B14F-4D97-AF65-F5344CB8AC3E}">
        <p14:creationId xmlns:p14="http://schemas.microsoft.com/office/powerpoint/2010/main" val="27166445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1813c7b12cb_4_1: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g1813c7b12cb_4_1:notes"/>
          <p:cNvSpPr txBox="1">
            <a:spLocks noGrp="1"/>
          </p:cNvSpPr>
          <p:nvPr>
            <p:ph type="body" idx="1"/>
          </p:nvPr>
        </p:nvSpPr>
        <p:spPr>
          <a:xfrm>
            <a:off x="1828800" y="4951413"/>
            <a:ext cx="14630400" cy="4049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1" name="Google Shape;221;g1813c7b12cb_4_1:notes"/>
          <p:cNvSpPr txBox="1">
            <a:spLocks noGrp="1"/>
          </p:cNvSpPr>
          <p:nvPr>
            <p:ph type="sldNum" idx="12"/>
          </p:nvPr>
        </p:nvSpPr>
        <p:spPr>
          <a:xfrm>
            <a:off x="10358438" y="9771063"/>
            <a:ext cx="7924800" cy="5160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s-ES"/>
              <a:t>30</a:t>
            </a:fld>
            <a:endParaRPr lang="es-ES"/>
          </a:p>
        </p:txBody>
      </p:sp>
    </p:spTree>
    <p:extLst>
      <p:ext uri="{BB962C8B-B14F-4D97-AF65-F5344CB8AC3E}">
        <p14:creationId xmlns:p14="http://schemas.microsoft.com/office/powerpoint/2010/main" val="34121621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1813c7b12cb_4_1: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g1813c7b12cb_4_1:notes"/>
          <p:cNvSpPr txBox="1">
            <a:spLocks noGrp="1"/>
          </p:cNvSpPr>
          <p:nvPr>
            <p:ph type="body" idx="1"/>
          </p:nvPr>
        </p:nvSpPr>
        <p:spPr>
          <a:xfrm>
            <a:off x="1828800" y="4951413"/>
            <a:ext cx="14630400" cy="4049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1" name="Google Shape;221;g1813c7b12cb_4_1:notes"/>
          <p:cNvSpPr txBox="1">
            <a:spLocks noGrp="1"/>
          </p:cNvSpPr>
          <p:nvPr>
            <p:ph type="sldNum" idx="12"/>
          </p:nvPr>
        </p:nvSpPr>
        <p:spPr>
          <a:xfrm>
            <a:off x="10358438" y="9771063"/>
            <a:ext cx="7924800" cy="5160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s-ES"/>
              <a:t>31</a:t>
            </a:fld>
            <a:endParaRPr lang="es-ES"/>
          </a:p>
        </p:txBody>
      </p:sp>
    </p:spTree>
    <p:extLst>
      <p:ext uri="{BB962C8B-B14F-4D97-AF65-F5344CB8AC3E}">
        <p14:creationId xmlns:p14="http://schemas.microsoft.com/office/powerpoint/2010/main" val="30763450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1813c7b12cb_4_1: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g1813c7b12cb_4_1:notes"/>
          <p:cNvSpPr txBox="1">
            <a:spLocks noGrp="1"/>
          </p:cNvSpPr>
          <p:nvPr>
            <p:ph type="body" idx="1"/>
          </p:nvPr>
        </p:nvSpPr>
        <p:spPr>
          <a:xfrm>
            <a:off x="1828800" y="4951413"/>
            <a:ext cx="14630400" cy="4049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1" name="Google Shape;221;g1813c7b12cb_4_1:notes"/>
          <p:cNvSpPr txBox="1">
            <a:spLocks noGrp="1"/>
          </p:cNvSpPr>
          <p:nvPr>
            <p:ph type="sldNum" idx="12"/>
          </p:nvPr>
        </p:nvSpPr>
        <p:spPr>
          <a:xfrm>
            <a:off x="10358438" y="9771063"/>
            <a:ext cx="7924800" cy="5160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s-ES"/>
              <a:t>32</a:t>
            </a:fld>
            <a:endParaRPr lang="es-ES"/>
          </a:p>
        </p:txBody>
      </p:sp>
    </p:spTree>
    <p:extLst>
      <p:ext uri="{BB962C8B-B14F-4D97-AF65-F5344CB8AC3E}">
        <p14:creationId xmlns:p14="http://schemas.microsoft.com/office/powerpoint/2010/main" val="35161783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pic>
        <p:nvPicPr>
          <p:cNvPr id="13" name="object 2">
            <a:extLst>
              <a:ext uri="{FF2B5EF4-FFF2-40B4-BE49-F238E27FC236}">
                <a16:creationId xmlns:a16="http://schemas.microsoft.com/office/drawing/2014/main" id="{8878FF7F-ED91-46B2-8954-051B2FED1D9C}"/>
              </a:ext>
            </a:extLst>
          </p:cNvPr>
          <p:cNvPicPr/>
          <p:nvPr userDrawn="1"/>
        </p:nvPicPr>
        <p:blipFill>
          <a:blip r:embed="rId2" cstate="screen">
            <a:extLst>
              <a:ext uri="{28A0092B-C50C-407E-A947-70E740481C1C}">
                <a14:useLocalDpi xmlns:a14="http://schemas.microsoft.com/office/drawing/2010/main"/>
              </a:ext>
            </a:extLst>
          </a:blip>
          <a:stretch>
            <a:fillRect/>
          </a:stretch>
        </p:blipFill>
        <p:spPr>
          <a:xfrm>
            <a:off x="17131569" y="1028701"/>
            <a:ext cx="276224" cy="276224"/>
          </a:xfrm>
          <a:prstGeom prst="rect">
            <a:avLst/>
          </a:prstGeom>
        </p:spPr>
      </p:pic>
      <p:pic>
        <p:nvPicPr>
          <p:cNvPr id="14" name="object 3">
            <a:extLst>
              <a:ext uri="{FF2B5EF4-FFF2-40B4-BE49-F238E27FC236}">
                <a16:creationId xmlns:a16="http://schemas.microsoft.com/office/drawing/2014/main" id="{6D48BC56-F992-478C-A916-B55CB35A8BEF}"/>
              </a:ext>
            </a:extLst>
          </p:cNvPr>
          <p:cNvPicPr/>
          <p:nvPr userDrawn="1"/>
        </p:nvPicPr>
        <p:blipFill>
          <a:blip r:embed="rId3" cstate="screen">
            <a:extLst>
              <a:ext uri="{28A0092B-C50C-407E-A947-70E740481C1C}">
                <a14:useLocalDpi xmlns:a14="http://schemas.microsoft.com/office/drawing/2010/main"/>
              </a:ext>
            </a:extLst>
          </a:blip>
          <a:stretch>
            <a:fillRect/>
          </a:stretch>
        </p:blipFill>
        <p:spPr>
          <a:xfrm>
            <a:off x="880560" y="1117481"/>
            <a:ext cx="388731" cy="123825"/>
          </a:xfrm>
          <a:prstGeom prst="rect">
            <a:avLst/>
          </a:prstGeom>
        </p:spPr>
      </p:pic>
      <p:pic>
        <p:nvPicPr>
          <p:cNvPr id="15" name="object 4">
            <a:extLst>
              <a:ext uri="{FF2B5EF4-FFF2-40B4-BE49-F238E27FC236}">
                <a16:creationId xmlns:a16="http://schemas.microsoft.com/office/drawing/2014/main" id="{8CAE140C-2DC1-4C67-9B19-6471CF309ABE}"/>
              </a:ext>
            </a:extLst>
          </p:cNvPr>
          <p:cNvPicPr/>
          <p:nvPr userDrawn="1"/>
        </p:nvPicPr>
        <p:blipFill>
          <a:blip r:embed="rId4" cstate="screen">
            <a:extLst>
              <a:ext uri="{28A0092B-C50C-407E-A947-70E740481C1C}">
                <a14:useLocalDpi xmlns:a14="http://schemas.microsoft.com/office/drawing/2010/main"/>
              </a:ext>
            </a:extLst>
          </a:blip>
          <a:stretch>
            <a:fillRect/>
          </a:stretch>
        </p:blipFill>
        <p:spPr>
          <a:xfrm>
            <a:off x="16936029" y="9135565"/>
            <a:ext cx="388731" cy="123825"/>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3900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141685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1262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11" Type="http://schemas.openxmlformats.org/officeDocument/2006/relationships/image" Target="../media/image7.jpeg"/><Relationship Id="rId5" Type="http://schemas.openxmlformats.org/officeDocument/2006/relationships/image" Target="../media/image1.png"/><Relationship Id="rId10" Type="http://schemas.openxmlformats.org/officeDocument/2006/relationships/image" Target="../media/image6.PNG"/><Relationship Id="rId4" Type="http://schemas.openxmlformats.org/officeDocument/2006/relationships/theme" Target="../theme/theme1.xml"/><Relationship Id="rId9" Type="http://schemas.openxmlformats.org/officeDocument/2006/relationships/image" Target="../media/image5.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8.png"/><Relationship Id="rId7" Type="http://schemas.openxmlformats.org/officeDocument/2006/relationships/image" Target="../media/image6.PNG"/><Relationship Id="rId2" Type="http://schemas.openxmlformats.org/officeDocument/2006/relationships/theme" Target="../theme/theme2.xml"/><Relationship Id="rId1" Type="http://schemas.openxmlformats.org/officeDocument/2006/relationships/slideLayout" Target="../slideLayouts/slideLayout4.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userDrawn="1"/>
        </p:nvPicPr>
        <p:blipFill>
          <a:blip r:embed="rId5" cstate="screen">
            <a:extLst>
              <a:ext uri="{28A0092B-C50C-407E-A947-70E740481C1C}">
                <a14:useLocalDpi xmlns:a14="http://schemas.microsoft.com/office/drawing/2010/main"/>
              </a:ext>
            </a:extLst>
          </a:blip>
          <a:stretch>
            <a:fillRect/>
          </a:stretch>
        </p:blipFill>
        <p:spPr>
          <a:xfrm>
            <a:off x="881449" y="9069571"/>
            <a:ext cx="276224" cy="276224"/>
          </a:xfrm>
          <a:prstGeom prst="rect">
            <a:avLst/>
          </a:prstGeom>
        </p:spPr>
      </p:pic>
      <p:sp>
        <p:nvSpPr>
          <p:cNvPr id="17" name="bg object 17"/>
          <p:cNvSpPr/>
          <p:nvPr userDrawn="1"/>
        </p:nvSpPr>
        <p:spPr>
          <a:xfrm>
            <a:off x="1222551" y="1174148"/>
            <a:ext cx="15678785" cy="0"/>
          </a:xfrm>
          <a:custGeom>
            <a:avLst/>
            <a:gdLst/>
            <a:ahLst/>
            <a:cxnLst/>
            <a:rect l="l" t="t" r="r" b="b"/>
            <a:pathLst>
              <a:path w="15678785">
                <a:moveTo>
                  <a:pt x="0" y="0"/>
                </a:moveTo>
                <a:lnTo>
                  <a:pt x="15678235" y="0"/>
                </a:lnTo>
              </a:path>
            </a:pathLst>
          </a:custGeom>
          <a:ln w="13546">
            <a:solidFill>
              <a:srgbClr val="AED533"/>
            </a:solidFill>
          </a:ln>
        </p:spPr>
        <p:txBody>
          <a:bodyPr wrap="square" lIns="0" tIns="0" rIns="0" bIns="0"/>
          <a:lstStyle/>
          <a:p>
            <a:endParaRPr/>
          </a:p>
        </p:txBody>
      </p:sp>
      <p:sp>
        <p:nvSpPr>
          <p:cNvPr id="18" name="bg object 18"/>
          <p:cNvSpPr/>
          <p:nvPr userDrawn="1"/>
        </p:nvSpPr>
        <p:spPr>
          <a:xfrm>
            <a:off x="1275071" y="9210240"/>
            <a:ext cx="15850235" cy="5080"/>
          </a:xfrm>
          <a:custGeom>
            <a:avLst/>
            <a:gdLst/>
            <a:ahLst/>
            <a:cxnLst/>
            <a:rect l="l" t="t" r="r" b="b"/>
            <a:pathLst>
              <a:path w="15850235" h="5079">
                <a:moveTo>
                  <a:pt x="0" y="0"/>
                </a:moveTo>
                <a:lnTo>
                  <a:pt x="15849653" y="4759"/>
                </a:lnTo>
              </a:path>
            </a:pathLst>
          </a:custGeom>
          <a:ln w="9524">
            <a:solidFill>
              <a:srgbClr val="AED533"/>
            </a:solidFill>
          </a:ln>
        </p:spPr>
        <p:txBody>
          <a:bodyPr wrap="square" lIns="0" tIns="0" rIns="0" bIns="0"/>
          <a:lstStyle/>
          <a:p>
            <a:endParaRPr/>
          </a:p>
        </p:txBody>
      </p:sp>
      <p:sp>
        <p:nvSpPr>
          <p:cNvPr id="19" name="bg object 19"/>
          <p:cNvSpPr/>
          <p:nvPr userDrawn="1"/>
        </p:nvSpPr>
        <p:spPr>
          <a:xfrm>
            <a:off x="1023876" y="1409545"/>
            <a:ext cx="0" cy="7525384"/>
          </a:xfrm>
          <a:custGeom>
            <a:avLst/>
            <a:gdLst/>
            <a:ahLst/>
            <a:cxnLst/>
            <a:rect l="l" t="t" r="r" b="b"/>
            <a:pathLst>
              <a:path h="7525384">
                <a:moveTo>
                  <a:pt x="0" y="0"/>
                </a:moveTo>
                <a:lnTo>
                  <a:pt x="0" y="7524868"/>
                </a:lnTo>
              </a:path>
            </a:pathLst>
          </a:custGeom>
          <a:ln w="9528">
            <a:solidFill>
              <a:srgbClr val="AED533"/>
            </a:solidFill>
          </a:ln>
        </p:spPr>
        <p:txBody>
          <a:bodyPr wrap="square" lIns="0" tIns="0" rIns="0" bIns="0"/>
          <a:lstStyle/>
          <a:p>
            <a:endParaRPr/>
          </a:p>
        </p:txBody>
      </p:sp>
      <p:sp>
        <p:nvSpPr>
          <p:cNvPr id="20" name="bg object 20"/>
          <p:cNvSpPr/>
          <p:nvPr userDrawn="1"/>
        </p:nvSpPr>
        <p:spPr>
          <a:xfrm>
            <a:off x="17270841" y="1409546"/>
            <a:ext cx="5080" cy="7525384"/>
          </a:xfrm>
          <a:custGeom>
            <a:avLst/>
            <a:gdLst/>
            <a:ahLst/>
            <a:cxnLst/>
            <a:rect l="l" t="t" r="r" b="b"/>
            <a:pathLst>
              <a:path w="5080" h="7525384">
                <a:moveTo>
                  <a:pt x="0" y="0"/>
                </a:moveTo>
                <a:lnTo>
                  <a:pt x="4758" y="7524867"/>
                </a:lnTo>
              </a:path>
            </a:pathLst>
          </a:custGeom>
          <a:ln w="9528">
            <a:solidFill>
              <a:srgbClr val="AED533"/>
            </a:solidFill>
          </a:ln>
        </p:spPr>
        <p:txBody>
          <a:bodyPr wrap="square" lIns="0" tIns="0" rIns="0" bIns="0"/>
          <a:lstStyle/>
          <a:p>
            <a:endParaRPr/>
          </a:p>
        </p:txBody>
      </p:sp>
      <p:pic>
        <p:nvPicPr>
          <p:cNvPr id="24" name="object 2">
            <a:extLst>
              <a:ext uri="{FF2B5EF4-FFF2-40B4-BE49-F238E27FC236}">
                <a16:creationId xmlns:a16="http://schemas.microsoft.com/office/drawing/2014/main" id="{2F526033-9EF0-4F19-BF7F-FC11CABF75E9}"/>
              </a:ext>
            </a:extLst>
          </p:cNvPr>
          <p:cNvPicPr/>
          <p:nvPr userDrawn="1"/>
        </p:nvPicPr>
        <p:blipFill>
          <a:blip r:embed="rId6" cstate="screen">
            <a:extLst>
              <a:ext uri="{28A0092B-C50C-407E-A947-70E740481C1C}">
                <a14:useLocalDpi xmlns:a14="http://schemas.microsoft.com/office/drawing/2010/main"/>
              </a:ext>
            </a:extLst>
          </a:blip>
          <a:stretch>
            <a:fillRect/>
          </a:stretch>
        </p:blipFill>
        <p:spPr>
          <a:xfrm>
            <a:off x="17131569" y="1028701"/>
            <a:ext cx="276224" cy="276224"/>
          </a:xfrm>
          <a:prstGeom prst="rect">
            <a:avLst/>
          </a:prstGeom>
        </p:spPr>
      </p:pic>
      <p:pic>
        <p:nvPicPr>
          <p:cNvPr id="25" name="object 3">
            <a:extLst>
              <a:ext uri="{FF2B5EF4-FFF2-40B4-BE49-F238E27FC236}">
                <a16:creationId xmlns:a16="http://schemas.microsoft.com/office/drawing/2014/main" id="{99A3268F-FA71-4773-AB21-492B689F29B0}"/>
              </a:ext>
            </a:extLst>
          </p:cNvPr>
          <p:cNvPicPr/>
          <p:nvPr userDrawn="1"/>
        </p:nvPicPr>
        <p:blipFill>
          <a:blip r:embed="rId7" cstate="screen">
            <a:extLst>
              <a:ext uri="{28A0092B-C50C-407E-A947-70E740481C1C}">
                <a14:useLocalDpi xmlns:a14="http://schemas.microsoft.com/office/drawing/2010/main"/>
              </a:ext>
            </a:extLst>
          </a:blip>
          <a:stretch>
            <a:fillRect/>
          </a:stretch>
        </p:blipFill>
        <p:spPr>
          <a:xfrm>
            <a:off x="880560" y="1117481"/>
            <a:ext cx="388731" cy="123825"/>
          </a:xfrm>
          <a:prstGeom prst="rect">
            <a:avLst/>
          </a:prstGeom>
        </p:spPr>
      </p:pic>
      <p:pic>
        <p:nvPicPr>
          <p:cNvPr id="26" name="object 4">
            <a:extLst>
              <a:ext uri="{FF2B5EF4-FFF2-40B4-BE49-F238E27FC236}">
                <a16:creationId xmlns:a16="http://schemas.microsoft.com/office/drawing/2014/main" id="{88ECF8A8-C411-4090-98E1-07705AA71495}"/>
              </a:ext>
            </a:extLst>
          </p:cNvPr>
          <p:cNvPicPr/>
          <p:nvPr userDrawn="1"/>
        </p:nvPicPr>
        <p:blipFill>
          <a:blip r:embed="rId8" cstate="screen">
            <a:extLst>
              <a:ext uri="{28A0092B-C50C-407E-A947-70E740481C1C}">
                <a14:useLocalDpi xmlns:a14="http://schemas.microsoft.com/office/drawing/2010/main"/>
              </a:ext>
            </a:extLst>
          </a:blip>
          <a:stretch>
            <a:fillRect/>
          </a:stretch>
        </p:blipFill>
        <p:spPr>
          <a:xfrm>
            <a:off x="16936029" y="9135565"/>
            <a:ext cx="388731" cy="123825"/>
          </a:xfrm>
          <a:prstGeom prst="rect">
            <a:avLst/>
          </a:prstGeom>
        </p:spPr>
      </p:pic>
      <p:pic>
        <p:nvPicPr>
          <p:cNvPr id="27" name="Imagen 26">
            <a:extLst>
              <a:ext uri="{FF2B5EF4-FFF2-40B4-BE49-F238E27FC236}">
                <a16:creationId xmlns:a16="http://schemas.microsoft.com/office/drawing/2014/main" id="{B92E44CC-315E-4A05-944E-DF889162E08A}"/>
              </a:ext>
            </a:extLst>
          </p:cNvPr>
          <p:cNvPicPr>
            <a:picLocks noChangeAspect="1"/>
          </p:cNvPicPr>
          <p:nvPr userDrawn="1"/>
        </p:nvPicPr>
        <p:blipFill>
          <a:blip r:embed="rId9" cstate="screen">
            <a:extLst>
              <a:ext uri="{28A0092B-C50C-407E-A947-70E740481C1C}">
                <a14:useLocalDpi xmlns:a14="http://schemas.microsoft.com/office/drawing/2010/main"/>
              </a:ext>
            </a:extLst>
          </a:blip>
          <a:stretch>
            <a:fillRect/>
          </a:stretch>
        </p:blipFill>
        <p:spPr>
          <a:xfrm>
            <a:off x="1295400" y="324000"/>
            <a:ext cx="1596494" cy="749022"/>
          </a:xfrm>
          <a:prstGeom prst="rect">
            <a:avLst/>
          </a:prstGeom>
        </p:spPr>
      </p:pic>
      <p:sp>
        <p:nvSpPr>
          <p:cNvPr id="2" name="CuadroTexto 1">
            <a:extLst>
              <a:ext uri="{FF2B5EF4-FFF2-40B4-BE49-F238E27FC236}">
                <a16:creationId xmlns:a16="http://schemas.microsoft.com/office/drawing/2014/main" id="{C46665AE-5A6B-B310-A184-372DA3EC2F4F}"/>
              </a:ext>
            </a:extLst>
          </p:cNvPr>
          <p:cNvSpPr txBox="1"/>
          <p:nvPr userDrawn="1"/>
        </p:nvSpPr>
        <p:spPr>
          <a:xfrm>
            <a:off x="16565968" y="8575280"/>
            <a:ext cx="670735" cy="369332"/>
          </a:xfrm>
          <a:prstGeom prst="rect">
            <a:avLst/>
          </a:prstGeom>
          <a:noFill/>
        </p:spPr>
        <p:txBody>
          <a:bodyPr wrap="square">
            <a:spAutoFit/>
          </a:bodyPr>
          <a:lstStyle/>
          <a:p>
            <a:fld id="{64CCA171-8D0F-4B05-9E2F-F99DC67072F7}" type="slidenum">
              <a:rPr lang="es-ES" smtClean="0"/>
              <a:t>‹Nr.›</a:t>
            </a:fld>
            <a:endParaRPr lang="es-ES"/>
          </a:p>
        </p:txBody>
      </p:sp>
      <p:sp>
        <p:nvSpPr>
          <p:cNvPr id="3" name="CuadroTexto 27">
            <a:extLst>
              <a:ext uri="{FF2B5EF4-FFF2-40B4-BE49-F238E27FC236}">
                <a16:creationId xmlns:a16="http://schemas.microsoft.com/office/drawing/2014/main" id="{8389DB4A-3AB6-261A-C03A-65ACF72ED445}"/>
              </a:ext>
            </a:extLst>
          </p:cNvPr>
          <p:cNvSpPr txBox="1"/>
          <p:nvPr userDrawn="1"/>
        </p:nvSpPr>
        <p:spPr>
          <a:xfrm>
            <a:off x="4032000" y="9431998"/>
            <a:ext cx="11340000" cy="576000"/>
          </a:xfrm>
          <a:prstGeom prst="rect">
            <a:avLst/>
          </a:prstGeom>
          <a:noFill/>
        </p:spPr>
        <p:txBody>
          <a:bodyPr wrap="square" rtlCol="0" anchor="ctr">
            <a:spAutoFit/>
          </a:bodyPr>
          <a:lstStyle/>
          <a:p>
            <a:pPr algn="l"/>
            <a:r>
              <a:rPr lang="en-US" sz="1100" b="0" i="0" u="none" strike="noStrike" dirty="0">
                <a:solidFill>
                  <a:srgbClr val="000000"/>
                </a:solidFill>
                <a:effectLst/>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lang="es-ES" sz="1100" dirty="0">
              <a:latin typeface="+mn-lt"/>
            </a:endParaRPr>
          </a:p>
        </p:txBody>
      </p:sp>
      <p:pic>
        <p:nvPicPr>
          <p:cNvPr id="4" name="Grafik 3" descr="Ein Bild, das Symbol, Schrift, Grafiken, Logo enthält.&#10;&#10;Automatisch generierte Beschreibung">
            <a:extLst>
              <a:ext uri="{FF2B5EF4-FFF2-40B4-BE49-F238E27FC236}">
                <a16:creationId xmlns:a16="http://schemas.microsoft.com/office/drawing/2014/main" id="{76ED370B-7DA7-9BF4-9075-8ED8E803E53E}"/>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15411600" y="9431998"/>
            <a:ext cx="1646297" cy="576000"/>
          </a:xfrm>
          <a:prstGeom prst="rect">
            <a:avLst/>
          </a:prstGeom>
        </p:spPr>
      </p:pic>
      <p:pic>
        <p:nvPicPr>
          <p:cNvPr id="5" name="Grafik 4" descr="Ein Bild, das Text, Schrift, Electric Blue (Farbe), Screenshot enthält.&#10;&#10;Automatisch generierte Beschreibung">
            <a:extLst>
              <a:ext uri="{FF2B5EF4-FFF2-40B4-BE49-F238E27FC236}">
                <a16:creationId xmlns:a16="http://schemas.microsoft.com/office/drawing/2014/main" id="{CEBA0D4D-81E7-D693-4C39-AA5DE89F3783}"/>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792000" y="9432000"/>
            <a:ext cx="3200400" cy="671428"/>
          </a:xfrm>
          <a:prstGeom prst="rect">
            <a:avLst/>
          </a:prstGeom>
        </p:spPr>
      </p:pic>
    </p:spTree>
  </p:cSld>
  <p:clrMap bg1="lt1" tx1="dk1" bg2="lt2" tx2="dk2" accent1="accent1" accent2="accent2" accent3="accent3" accent4="accent4" accent5="accent5" accent6="accent6" hlink="hlink" folHlink="folHlink"/>
  <p:sldLayoutIdLst>
    <p:sldLayoutId id="2147483665" r:id="rId1"/>
    <p:sldLayoutId id="2147483666" r:id="rId2"/>
    <p:sldLayoutId id="2147483669" r:id="rId3"/>
  </p:sldLayoutIdLst>
  <p:hf hdr="0" ft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extLst>
    <p:ext uri="{27BBF7A9-308A-43DC-89C8-2F10F3537804}">
      <p15:sldGuideLst xmlns:p15="http://schemas.microsoft.com/office/powerpoint/2012/main">
        <p15:guide id="1" orient="horz" pos="3240" userDrawn="1">
          <p15:clr>
            <a:srgbClr val="F26B43"/>
          </p15:clr>
        </p15:guide>
        <p15:guide id="2" pos="576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id="{BE8EA5C8-1E21-4F5D-B6B4-C560FBF4B43D}"/>
              </a:ext>
            </a:extLst>
          </p:cNvPr>
          <p:cNvSpPr/>
          <p:nvPr userDrawn="1"/>
        </p:nvSpPr>
        <p:spPr>
          <a:xfrm>
            <a:off x="1542056" y="1245596"/>
            <a:ext cx="14968219" cy="0"/>
          </a:xfrm>
          <a:custGeom>
            <a:avLst/>
            <a:gdLst/>
            <a:ahLst/>
            <a:cxnLst/>
            <a:rect l="l" t="t" r="r" b="b"/>
            <a:pathLst>
              <a:path w="14968219">
                <a:moveTo>
                  <a:pt x="0" y="0"/>
                </a:moveTo>
                <a:lnTo>
                  <a:pt x="14967781" y="0"/>
                </a:lnTo>
              </a:path>
            </a:pathLst>
          </a:custGeom>
          <a:ln w="37085">
            <a:solidFill>
              <a:srgbClr val="AED533"/>
            </a:solidFill>
          </a:ln>
        </p:spPr>
        <p:txBody>
          <a:bodyPr wrap="square" lIns="0" tIns="0" rIns="0" bIns="0"/>
          <a:lstStyle/>
          <a:p>
            <a:endParaRPr/>
          </a:p>
        </p:txBody>
      </p:sp>
      <p:sp>
        <p:nvSpPr>
          <p:cNvPr id="8" name="object 3">
            <a:extLst>
              <a:ext uri="{FF2B5EF4-FFF2-40B4-BE49-F238E27FC236}">
                <a16:creationId xmlns:a16="http://schemas.microsoft.com/office/drawing/2014/main" id="{B0F32C39-276F-418A-9B97-B0032C4F5E3C}"/>
              </a:ext>
            </a:extLst>
          </p:cNvPr>
          <p:cNvSpPr/>
          <p:nvPr userDrawn="1"/>
        </p:nvSpPr>
        <p:spPr>
          <a:xfrm>
            <a:off x="1970110" y="9032117"/>
            <a:ext cx="14615794" cy="0"/>
          </a:xfrm>
          <a:custGeom>
            <a:avLst/>
            <a:gdLst/>
            <a:ahLst/>
            <a:cxnLst/>
            <a:rect l="l" t="t" r="r" b="b"/>
            <a:pathLst>
              <a:path w="14615794">
                <a:moveTo>
                  <a:pt x="0" y="0"/>
                </a:moveTo>
                <a:lnTo>
                  <a:pt x="14615238" y="0"/>
                </a:lnTo>
              </a:path>
            </a:pathLst>
          </a:custGeom>
          <a:ln w="37085">
            <a:solidFill>
              <a:srgbClr val="AED533"/>
            </a:solidFill>
          </a:ln>
        </p:spPr>
        <p:txBody>
          <a:bodyPr wrap="square" lIns="0" tIns="0" rIns="0" bIns="0"/>
          <a:lstStyle/>
          <a:p>
            <a:endParaRPr/>
          </a:p>
        </p:txBody>
      </p:sp>
      <p:sp>
        <p:nvSpPr>
          <p:cNvPr id="9" name="object 4">
            <a:extLst>
              <a:ext uri="{FF2B5EF4-FFF2-40B4-BE49-F238E27FC236}">
                <a16:creationId xmlns:a16="http://schemas.microsoft.com/office/drawing/2014/main" id="{06BED2AD-DC11-4D3D-A57D-BCFCD0E2A7F8}"/>
              </a:ext>
            </a:extLst>
          </p:cNvPr>
          <p:cNvSpPr/>
          <p:nvPr userDrawn="1"/>
        </p:nvSpPr>
        <p:spPr>
          <a:xfrm>
            <a:off x="1274106" y="1627368"/>
            <a:ext cx="0" cy="6497320"/>
          </a:xfrm>
          <a:custGeom>
            <a:avLst/>
            <a:gdLst/>
            <a:ahLst/>
            <a:cxnLst/>
            <a:rect l="l" t="t" r="r" b="b"/>
            <a:pathLst>
              <a:path h="6497320">
                <a:moveTo>
                  <a:pt x="0" y="0"/>
                </a:moveTo>
                <a:lnTo>
                  <a:pt x="0" y="6497271"/>
                </a:lnTo>
              </a:path>
            </a:pathLst>
          </a:custGeom>
          <a:ln w="37085">
            <a:solidFill>
              <a:srgbClr val="4D94B6"/>
            </a:solidFill>
          </a:ln>
        </p:spPr>
        <p:txBody>
          <a:bodyPr wrap="square" lIns="0" tIns="0" rIns="0" bIns="0"/>
          <a:lstStyle/>
          <a:p>
            <a:endParaRPr/>
          </a:p>
        </p:txBody>
      </p:sp>
      <p:sp>
        <p:nvSpPr>
          <p:cNvPr id="10" name="object 5">
            <a:extLst>
              <a:ext uri="{FF2B5EF4-FFF2-40B4-BE49-F238E27FC236}">
                <a16:creationId xmlns:a16="http://schemas.microsoft.com/office/drawing/2014/main" id="{5EF2BBB4-B24D-414B-A13E-198014080CB7}"/>
              </a:ext>
            </a:extLst>
          </p:cNvPr>
          <p:cNvSpPr/>
          <p:nvPr userDrawn="1"/>
        </p:nvSpPr>
        <p:spPr>
          <a:xfrm>
            <a:off x="17073948" y="1809750"/>
            <a:ext cx="0" cy="6832600"/>
          </a:xfrm>
          <a:custGeom>
            <a:avLst/>
            <a:gdLst/>
            <a:ahLst/>
            <a:cxnLst/>
            <a:rect l="l" t="t" r="r" b="b"/>
            <a:pathLst>
              <a:path h="6832600">
                <a:moveTo>
                  <a:pt x="0" y="0"/>
                </a:moveTo>
                <a:lnTo>
                  <a:pt x="0" y="6832555"/>
                </a:lnTo>
              </a:path>
            </a:pathLst>
          </a:custGeom>
          <a:ln w="37085">
            <a:solidFill>
              <a:srgbClr val="AED533"/>
            </a:solidFill>
          </a:ln>
        </p:spPr>
        <p:txBody>
          <a:bodyPr wrap="square" lIns="0" tIns="0" rIns="0" bIns="0"/>
          <a:lstStyle/>
          <a:p>
            <a:endParaRPr/>
          </a:p>
        </p:txBody>
      </p:sp>
      <p:pic>
        <p:nvPicPr>
          <p:cNvPr id="11" name="object 6">
            <a:extLst>
              <a:ext uri="{FF2B5EF4-FFF2-40B4-BE49-F238E27FC236}">
                <a16:creationId xmlns:a16="http://schemas.microsoft.com/office/drawing/2014/main" id="{76CD63D4-EE58-4D93-AA5C-3B3B3AB4E24E}"/>
              </a:ext>
            </a:extLst>
          </p:cNvPr>
          <p:cNvPicPr/>
          <p:nvPr userDrawn="1"/>
        </p:nvPicPr>
        <p:blipFill>
          <a:blip r:embed="rId3" cstate="screen">
            <a:extLst>
              <a:ext uri="{28A0092B-C50C-407E-A947-70E740481C1C}">
                <a14:useLocalDpi xmlns:a14="http://schemas.microsoft.com/office/drawing/2010/main"/>
              </a:ext>
            </a:extLst>
          </a:blip>
          <a:stretch>
            <a:fillRect/>
          </a:stretch>
        </p:blipFill>
        <p:spPr>
          <a:xfrm>
            <a:off x="16512506" y="8916083"/>
            <a:ext cx="720646" cy="228599"/>
          </a:xfrm>
          <a:prstGeom prst="rect">
            <a:avLst/>
          </a:prstGeom>
        </p:spPr>
      </p:pic>
      <p:pic>
        <p:nvPicPr>
          <p:cNvPr id="12" name="object 7">
            <a:extLst>
              <a:ext uri="{FF2B5EF4-FFF2-40B4-BE49-F238E27FC236}">
                <a16:creationId xmlns:a16="http://schemas.microsoft.com/office/drawing/2014/main" id="{89B1340D-3E00-4BD7-961B-E87C3E8DE389}"/>
              </a:ext>
            </a:extLst>
          </p:cNvPr>
          <p:cNvPicPr/>
          <p:nvPr userDrawn="1"/>
        </p:nvPicPr>
        <p:blipFill>
          <a:blip r:embed="rId4" cstate="screen">
            <a:extLst>
              <a:ext uri="{28A0092B-C50C-407E-A947-70E740481C1C}">
                <a14:useLocalDpi xmlns:a14="http://schemas.microsoft.com/office/drawing/2010/main"/>
              </a:ext>
            </a:extLst>
          </a:blip>
          <a:stretch>
            <a:fillRect/>
          </a:stretch>
        </p:blipFill>
        <p:spPr>
          <a:xfrm>
            <a:off x="16509838" y="723900"/>
            <a:ext cx="1085850" cy="1085850"/>
          </a:xfrm>
          <a:prstGeom prst="rect">
            <a:avLst/>
          </a:prstGeom>
        </p:spPr>
      </p:pic>
      <p:pic>
        <p:nvPicPr>
          <p:cNvPr id="13" name="object 8">
            <a:extLst>
              <a:ext uri="{FF2B5EF4-FFF2-40B4-BE49-F238E27FC236}">
                <a16:creationId xmlns:a16="http://schemas.microsoft.com/office/drawing/2014/main" id="{88424E79-4007-4876-9AF9-3C745F6F8540}"/>
              </a:ext>
            </a:extLst>
          </p:cNvPr>
          <p:cNvPicPr/>
          <p:nvPr userDrawn="1"/>
        </p:nvPicPr>
        <p:blipFill>
          <a:blip r:embed="rId5" cstate="screen">
            <a:extLst>
              <a:ext uri="{28A0092B-C50C-407E-A947-70E740481C1C}">
                <a14:useLocalDpi xmlns:a14="http://schemas.microsoft.com/office/drawing/2010/main"/>
              </a:ext>
            </a:extLst>
          </a:blip>
          <a:stretch>
            <a:fillRect/>
          </a:stretch>
        </p:blipFill>
        <p:spPr>
          <a:xfrm>
            <a:off x="693760" y="8124640"/>
            <a:ext cx="1276349" cy="1276349"/>
          </a:xfrm>
          <a:prstGeom prst="rect">
            <a:avLst/>
          </a:prstGeom>
        </p:spPr>
      </p:pic>
      <p:pic>
        <p:nvPicPr>
          <p:cNvPr id="14" name="object 9">
            <a:extLst>
              <a:ext uri="{FF2B5EF4-FFF2-40B4-BE49-F238E27FC236}">
                <a16:creationId xmlns:a16="http://schemas.microsoft.com/office/drawing/2014/main" id="{C8C4DC60-0388-4CA8-B62A-385C8A0B32B4}"/>
              </a:ext>
            </a:extLst>
          </p:cNvPr>
          <p:cNvPicPr/>
          <p:nvPr userDrawn="1"/>
        </p:nvPicPr>
        <p:blipFill>
          <a:blip r:embed="rId6" cstate="screen">
            <a:extLst>
              <a:ext uri="{28A0092B-C50C-407E-A947-70E740481C1C}">
                <a14:useLocalDpi xmlns:a14="http://schemas.microsoft.com/office/drawing/2010/main"/>
              </a:ext>
            </a:extLst>
          </a:blip>
          <a:stretch>
            <a:fillRect/>
          </a:stretch>
        </p:blipFill>
        <p:spPr>
          <a:xfrm>
            <a:off x="1162547" y="1151436"/>
            <a:ext cx="720646" cy="228599"/>
          </a:xfrm>
          <a:prstGeom prst="rect">
            <a:avLst/>
          </a:prstGeom>
        </p:spPr>
      </p:pic>
      <p:sp>
        <p:nvSpPr>
          <p:cNvPr id="6" name="CuadroTexto 5">
            <a:extLst>
              <a:ext uri="{FF2B5EF4-FFF2-40B4-BE49-F238E27FC236}">
                <a16:creationId xmlns:a16="http://schemas.microsoft.com/office/drawing/2014/main" id="{1162DEE2-DFCE-52E5-F268-D78DDE0CDA74}"/>
              </a:ext>
            </a:extLst>
          </p:cNvPr>
          <p:cNvSpPr txBox="1"/>
          <p:nvPr userDrawn="1"/>
        </p:nvSpPr>
        <p:spPr>
          <a:xfrm>
            <a:off x="16403213" y="8451621"/>
            <a:ext cx="670735" cy="369332"/>
          </a:xfrm>
          <a:prstGeom prst="rect">
            <a:avLst/>
          </a:prstGeom>
          <a:noFill/>
        </p:spPr>
        <p:txBody>
          <a:bodyPr wrap="square">
            <a:spAutoFit/>
          </a:bodyPr>
          <a:lstStyle/>
          <a:p>
            <a:fld id="{64CCA171-8D0F-4B05-9E2F-F99DC67072F7}" type="slidenum">
              <a:rPr lang="es-ES" smtClean="0"/>
              <a:t>‹Nr.›</a:t>
            </a:fld>
            <a:endParaRPr lang="es-ES"/>
          </a:p>
        </p:txBody>
      </p:sp>
      <p:sp>
        <p:nvSpPr>
          <p:cNvPr id="15" name="CuadroTexto 27">
            <a:extLst>
              <a:ext uri="{FF2B5EF4-FFF2-40B4-BE49-F238E27FC236}">
                <a16:creationId xmlns:a16="http://schemas.microsoft.com/office/drawing/2014/main" id="{94E76006-2B98-4C44-FC80-48D8F6F9348B}"/>
              </a:ext>
            </a:extLst>
          </p:cNvPr>
          <p:cNvSpPr txBox="1"/>
          <p:nvPr userDrawn="1"/>
        </p:nvSpPr>
        <p:spPr>
          <a:xfrm>
            <a:off x="4032000" y="9431998"/>
            <a:ext cx="11340000" cy="576000"/>
          </a:xfrm>
          <a:prstGeom prst="rect">
            <a:avLst/>
          </a:prstGeom>
          <a:noFill/>
        </p:spPr>
        <p:txBody>
          <a:bodyPr wrap="square" rtlCol="0" anchor="ctr">
            <a:spAutoFit/>
          </a:bodyPr>
          <a:lstStyle/>
          <a:p>
            <a:pPr algn="l"/>
            <a:r>
              <a:rPr lang="en-US" sz="1100" b="0" i="0" u="none" strike="noStrike" dirty="0">
                <a:solidFill>
                  <a:srgbClr val="000000"/>
                </a:solidFill>
                <a:effectLst/>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lang="es-ES" sz="1100" dirty="0">
              <a:latin typeface="+mn-lt"/>
            </a:endParaRPr>
          </a:p>
        </p:txBody>
      </p:sp>
      <p:pic>
        <p:nvPicPr>
          <p:cNvPr id="16" name="Grafik 15" descr="Ein Bild, das Symbol, Schrift, Grafiken, Logo enthält.&#10;&#10;Automatisch generierte Beschreibung">
            <a:extLst>
              <a:ext uri="{FF2B5EF4-FFF2-40B4-BE49-F238E27FC236}">
                <a16:creationId xmlns:a16="http://schemas.microsoft.com/office/drawing/2014/main" id="{17A422A2-A880-ABB9-CEBB-31A39775B6F1}"/>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5411600" y="9431998"/>
            <a:ext cx="1646297" cy="576000"/>
          </a:xfrm>
          <a:prstGeom prst="rect">
            <a:avLst/>
          </a:prstGeom>
        </p:spPr>
      </p:pic>
      <p:pic>
        <p:nvPicPr>
          <p:cNvPr id="17" name="Grafik 16" descr="Ein Bild, das Text, Schrift, Electric Blue (Farbe), Screenshot enthält.&#10;&#10;Automatisch generierte Beschreibung">
            <a:extLst>
              <a:ext uri="{FF2B5EF4-FFF2-40B4-BE49-F238E27FC236}">
                <a16:creationId xmlns:a16="http://schemas.microsoft.com/office/drawing/2014/main" id="{0B6BE49A-186E-066A-C745-FAD088B5BC97}"/>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792000" y="9432000"/>
            <a:ext cx="3200400" cy="671428"/>
          </a:xfrm>
          <a:prstGeom prst="rect">
            <a:avLst/>
          </a:prstGeom>
        </p:spPr>
      </p:pic>
    </p:spTree>
    <p:extLst>
      <p:ext uri="{BB962C8B-B14F-4D97-AF65-F5344CB8AC3E}">
        <p14:creationId xmlns:p14="http://schemas.microsoft.com/office/powerpoint/2010/main" val="400473340"/>
      </p:ext>
    </p:extLst>
  </p:cSld>
  <p:clrMap bg1="lt1" tx1="dk1" bg2="lt2" tx2="dk2" accent1="accent1" accent2="accent2" accent3="accent3" accent4="accent4" accent5="accent5" accent6="accent6" hlink="hlink" folHlink="folHlink"/>
  <p:sldLayoutIdLst>
    <p:sldLayoutId id="2147483668"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240" userDrawn="1">
          <p15:clr>
            <a:srgbClr val="F26B43"/>
          </p15:clr>
        </p15:guide>
        <p15:guide id="2" pos="576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5.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31571DCB-ECCD-5255-9CF8-39737E5FD90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901586" y="2458739"/>
            <a:ext cx="6484828" cy="3042465"/>
          </a:xfrm>
          <a:prstGeom prst="rect">
            <a:avLst/>
          </a:prstGeom>
        </p:spPr>
      </p:pic>
      <p:sp>
        <p:nvSpPr>
          <p:cNvPr id="3" name="CuadroTexto 2">
            <a:extLst>
              <a:ext uri="{FF2B5EF4-FFF2-40B4-BE49-F238E27FC236}">
                <a16:creationId xmlns:a16="http://schemas.microsoft.com/office/drawing/2014/main" id="{059C829C-41D6-1410-D4AD-4579EC19C654}"/>
              </a:ext>
            </a:extLst>
          </p:cNvPr>
          <p:cNvSpPr txBox="1"/>
          <p:nvPr/>
        </p:nvSpPr>
        <p:spPr>
          <a:xfrm>
            <a:off x="3420000" y="6696000"/>
            <a:ext cx="11448000" cy="1754326"/>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sz="3600" b="1">
                <a:solidFill>
                  <a:srgbClr val="4D94B7"/>
                </a:solidFill>
                <a:latin typeface="Helvetica Neue"/>
                <a:ea typeface="Microsoft Sans Serif" panose="020B0604020202020204" pitchFamily="34" charset="0"/>
                <a:cs typeface="Microsoft Sans Serif" panose="020B0604020202020204" pitchFamily="34" charset="0"/>
              </a:defRPr>
            </a:pPr>
            <a:r>
              <a:t>Lograr el equilibrio: </a:t>
            </a: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sz="3600" b="1">
                <a:solidFill>
                  <a:srgbClr val="4D94B7"/>
                </a:solidFill>
                <a:latin typeface="Helvetica Neue"/>
                <a:ea typeface="Microsoft Sans Serif" panose="020B0604020202020204" pitchFamily="34" charset="0"/>
                <a:cs typeface="Microsoft Sans Serif" panose="020B0604020202020204" pitchFamily="34" charset="0"/>
              </a:defRPr>
            </a:pPr>
            <a:r>
              <a:t>Gestión de recursos y tiempo dentro de las MIPYMEs intraemprendedoras</a:t>
            </a:r>
            <a:endParaRPr kumimoji="0" sz="3600" b="1" i="0" u="none" strike="noStrike" kern="1200" cap="none" normalizeH="0" baseline="0">
              <a:ln>
                <a:noFill/>
              </a:ln>
              <a:solidFill>
                <a:srgbClr val="4D94B7"/>
              </a:solidFill>
              <a:effectLst/>
              <a:uLnTx/>
              <a:uFillTx/>
              <a:latin typeface="Helvetica Neue"/>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8C8C2EF2-9C0D-41B2-79FF-9F829C18D350}"/>
              </a:ext>
            </a:extLst>
          </p:cNvPr>
          <p:cNvSpPr txBox="1"/>
          <p:nvPr/>
        </p:nvSpPr>
        <p:spPr>
          <a:xfrm>
            <a:off x="5900400" y="5629475"/>
            <a:ext cx="6483600" cy="461665"/>
          </a:xfrm>
          <a:prstGeom prst="rect">
            <a:avLst/>
          </a:prstGeom>
          <a:noFill/>
        </p:spPr>
        <p:txBody>
          <a:bodyPr wrap="square">
            <a:noAutofit/>
          </a:bodyPr>
          <a:lstStyle/>
          <a:p>
            <a:pPr algn="ctr">
              <a:defRPr sz="2400" b="1">
                <a:solidFill>
                  <a:srgbClr val="AED633"/>
                </a:solidFill>
                <a:effectLst/>
                <a:latin typeface="Helvetica Neue"/>
                <a:ea typeface="Microsoft Sans Serif" panose="020B0604020202020204" pitchFamily="34" charset="0"/>
                <a:cs typeface="Microsoft Sans Serif" panose="020B0604020202020204" pitchFamily="34" charset="0"/>
              </a:defRPr>
            </a:pPr>
            <a:r>
              <a:rPr lang="de-DE" dirty="0"/>
              <a:t>g</a:t>
            </a:r>
            <a:r>
              <a:rPr dirty="0"/>
              <a:t>enieproject.eu</a:t>
            </a:r>
            <a:endParaRPr sz="2400" b="1" dirty="0">
              <a:solidFill>
                <a:srgbClr val="AED633"/>
              </a:solidFill>
              <a:latin typeface="Helvetica Neue"/>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214679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6CE9C880-7A4A-94B2-756C-952EB7F9F820}"/>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
        <p:nvSpPr>
          <p:cNvPr id="3" name="CuadroTexto 2">
            <a:extLst>
              <a:ext uri="{FF2B5EF4-FFF2-40B4-BE49-F238E27FC236}">
                <a16:creationId xmlns:a16="http://schemas.microsoft.com/office/drawing/2014/main" id="{059C829C-41D6-1410-D4AD-4579EC19C654}"/>
              </a:ext>
            </a:extLst>
          </p:cNvPr>
          <p:cNvSpPr txBox="1"/>
          <p:nvPr/>
        </p:nvSpPr>
        <p:spPr>
          <a:xfrm>
            <a:off x="4572000" y="3888000"/>
            <a:ext cx="9144000" cy="1569660"/>
          </a:xfrm>
          <a:prstGeom prst="rect">
            <a:avLst/>
          </a:prstGeom>
          <a:noFill/>
        </p:spPr>
        <p:txBody>
          <a:bodyPr wrap="square">
            <a:noAutofit/>
          </a:bodyPr>
          <a:lstStyle/>
          <a:p>
            <a:pPr algn="ctr">
              <a:defRPr sz="4800" b="1">
                <a:solidFill>
                  <a:srgbClr val="4D94B7"/>
                </a:solidFill>
                <a:latin typeface="Helvetica Neue"/>
                <a:ea typeface="Microsoft Sans Serif" panose="020B0604020202020204" pitchFamily="34" charset="0"/>
                <a:cs typeface="Microsoft Sans Serif" panose="020B0604020202020204" pitchFamily="34" charset="0"/>
              </a:defRPr>
            </a:pPr>
            <a:r>
              <a:t>Gestión de intraemprendedores</a:t>
            </a:r>
          </a:p>
        </p:txBody>
      </p:sp>
      <p:sp>
        <p:nvSpPr>
          <p:cNvPr id="5" name="CuadroTexto 4">
            <a:extLst>
              <a:ext uri="{FF2B5EF4-FFF2-40B4-BE49-F238E27FC236}">
                <a16:creationId xmlns:a16="http://schemas.microsoft.com/office/drawing/2014/main" id="{291827B4-A53A-98D3-C6A6-037B32739B31}"/>
              </a:ext>
            </a:extLst>
          </p:cNvPr>
          <p:cNvSpPr txBox="1"/>
          <p:nvPr/>
        </p:nvSpPr>
        <p:spPr>
          <a:xfrm>
            <a:off x="1296000" y="2592000"/>
            <a:ext cx="15732000" cy="1015663"/>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sz="6000" b="1">
                <a:solidFill>
                  <a:srgbClr val="AED633"/>
                </a:solidFill>
                <a:latin typeface="Helvetica Neue"/>
                <a:ea typeface="Microsoft Sans Serif" panose="020B0604020202020204" pitchFamily="34" charset="0"/>
                <a:cs typeface="Microsoft Sans Serif" panose="020B0604020202020204" pitchFamily="34" charset="0"/>
              </a:defRPr>
            </a:pPr>
            <a:r>
              <a:t>Unidad 2</a:t>
            </a:r>
            <a:endParaRPr kumimoji="0" sz="6000" b="1" i="0" u="none" strike="noStrike" kern="1200" cap="none" normalizeH="0" baseline="0">
              <a:ln>
                <a:noFill/>
              </a:ln>
              <a:solidFill>
                <a:srgbClr val="AED633"/>
              </a:solidFill>
              <a:effectLst/>
              <a:uLnTx/>
              <a:uFillTx/>
              <a:latin typeface="Helvetica Neue"/>
              <a:ea typeface="Microsoft Sans Serif" panose="020B0604020202020204" pitchFamily="34" charset="0"/>
              <a:cs typeface="Microsoft Sans Serif" panose="020B0604020202020204" pitchFamily="34" charset="0"/>
            </a:endParaRPr>
          </a:p>
        </p:txBody>
      </p:sp>
      <p:sp>
        <p:nvSpPr>
          <p:cNvPr id="4" name="CuadroTexto 2">
            <a:extLst>
              <a:ext uri="{FF2B5EF4-FFF2-40B4-BE49-F238E27FC236}">
                <a16:creationId xmlns:a16="http://schemas.microsoft.com/office/drawing/2014/main" id="{91DCD668-E20B-C193-FF59-91CE40168CCF}"/>
              </a:ext>
            </a:extLst>
          </p:cNvPr>
          <p:cNvSpPr txBox="1"/>
          <p:nvPr/>
        </p:nvSpPr>
        <p:spPr>
          <a:xfrm>
            <a:off x="1296000" y="5256000"/>
            <a:ext cx="10980000" cy="3538800"/>
          </a:xfrm>
          <a:prstGeom prst="rect">
            <a:avLst/>
          </a:prstGeom>
          <a:noFill/>
        </p:spPr>
        <p:txBody>
          <a:bodyPr wrap="square">
            <a:noAutofit/>
          </a:bodyPr>
          <a:lstStyle/>
          <a:p>
            <a:pPr marL="0" marR="0" lvl="0" indent="0" defTabSz="914400" rtl="0" eaLnBrk="1" fontAlgn="auto" latinLnBrk="0" hangingPunct="1">
              <a:lnSpc>
                <a:spcPct val="150000"/>
              </a:lnSpc>
              <a:spcAft>
                <a:spcPts val="0"/>
              </a:spcAft>
              <a:buClrTx/>
              <a:buSzTx/>
              <a:buFontTx/>
              <a:buNone/>
              <a:tabLst>
                <a:tab pos="1205230" algn="l"/>
                <a:tab pos="1926589" algn="l"/>
                <a:tab pos="2915920" algn="l"/>
                <a:tab pos="3444875" algn="l"/>
                <a:tab pos="4383405" algn="l"/>
                <a:tab pos="6796405" algn="l"/>
              </a:tabLst>
              <a:defRPr sz="2800" b="1">
                <a:solidFill>
                  <a:srgbClr val="AED633"/>
                </a:solidFill>
                <a:latin typeface="Helvetica Neue" panose="020B0604020202020204" charset="0"/>
                <a:ea typeface="Microsoft Sans Serif" panose="020B0604020202020204" pitchFamily="34" charset="0"/>
                <a:cs typeface="Microsoft Sans Serif" panose="020B0604020202020204" pitchFamily="34" charset="0"/>
              </a:defRPr>
            </a:pPr>
            <a:r>
              <a:rPr kern="1200" dirty="0">
                <a:ln>
                  <a:noFill/>
                </a:ln>
                <a:effectLst/>
                <a:uLnTx/>
                <a:uFillTx/>
              </a:rPr>
              <a:t>2.1 </a:t>
            </a:r>
            <a:r>
              <a:rPr kern="1200" dirty="0" err="1">
                <a:ln>
                  <a:noFill/>
                </a:ln>
                <a:effectLst/>
                <a:uLnTx/>
                <a:uFillTx/>
              </a:rPr>
              <a:t>Gestión</a:t>
            </a:r>
            <a:r>
              <a:rPr kern="1200" dirty="0">
                <a:ln>
                  <a:noFill/>
                </a:ln>
                <a:effectLst/>
                <a:uLnTx/>
                <a:uFillTx/>
              </a:rPr>
              <a:t> de </a:t>
            </a:r>
            <a:r>
              <a:rPr kern="1200" dirty="0" err="1">
                <a:ln>
                  <a:noFill/>
                </a:ln>
                <a:effectLst/>
                <a:uLnTx/>
                <a:uFillTx/>
              </a:rPr>
              <a:t>empleados</a:t>
            </a:r>
            <a:r>
              <a:rPr kern="1200" dirty="0">
                <a:ln>
                  <a:noFill/>
                </a:ln>
                <a:effectLst/>
                <a:uLnTx/>
                <a:uFillTx/>
              </a:rPr>
              <a:t> </a:t>
            </a:r>
            <a:r>
              <a:rPr kern="1200" dirty="0" err="1">
                <a:ln>
                  <a:noFill/>
                </a:ln>
                <a:effectLst/>
                <a:uLnTx/>
                <a:uFillTx/>
              </a:rPr>
              <a:t>electrónicos</a:t>
            </a:r>
            <a:r>
              <a:rPr kern="1200" dirty="0">
                <a:ln>
                  <a:noFill/>
                </a:ln>
                <a:effectLst/>
                <a:uLnTx/>
                <a:uFillTx/>
              </a:rPr>
              <a:t> </a:t>
            </a:r>
            <a:r>
              <a:rPr kern="1200" dirty="0" err="1">
                <a:ln>
                  <a:noFill/>
                </a:ln>
                <a:effectLst/>
                <a:uLnTx/>
                <a:uFillTx/>
              </a:rPr>
              <a:t>innovadores</a:t>
            </a:r>
            <a:r>
              <a:rPr kern="1200" dirty="0">
                <a:ln>
                  <a:noFill/>
                </a:ln>
                <a:effectLst/>
                <a:uLnTx/>
                <a:uFillTx/>
              </a:rPr>
              <a:t> </a:t>
            </a:r>
          </a:p>
          <a:p>
            <a:pPr marL="0" marR="0" lvl="0" indent="0" defTabSz="914400" rtl="0" eaLnBrk="1" fontAlgn="auto" latinLnBrk="0" hangingPunct="1">
              <a:lnSpc>
                <a:spcPct val="150000"/>
              </a:lnSpc>
              <a:spcAft>
                <a:spcPts val="0"/>
              </a:spcAft>
              <a:buClrTx/>
              <a:buSzTx/>
              <a:buFontTx/>
              <a:buNone/>
              <a:tabLst>
                <a:tab pos="1205230" algn="l"/>
                <a:tab pos="1926589" algn="l"/>
                <a:tab pos="2915920" algn="l"/>
                <a:tab pos="3444875" algn="l"/>
                <a:tab pos="4383405" algn="l"/>
                <a:tab pos="6796405" algn="l"/>
              </a:tabLst>
              <a:defRPr sz="2800" b="1">
                <a:solidFill>
                  <a:srgbClr val="AED633"/>
                </a:solidFill>
                <a:latin typeface="Helvetica Neue" panose="020B0604020202020204" charset="0"/>
                <a:ea typeface="Microsoft Sans Serif" panose="020B0604020202020204" pitchFamily="34" charset="0"/>
                <a:cs typeface="Microsoft Sans Serif" panose="020B0604020202020204" pitchFamily="34" charset="0"/>
              </a:defRPr>
            </a:pPr>
            <a:r>
              <a:rPr kern="1200" dirty="0">
                <a:ln>
                  <a:noFill/>
                </a:ln>
                <a:effectLst/>
                <a:uLnTx/>
                <a:uFillTx/>
              </a:rPr>
              <a:t>2.2 </a:t>
            </a:r>
            <a:r>
              <a:rPr kern="1200" dirty="0" err="1">
                <a:ln>
                  <a:noFill/>
                </a:ln>
                <a:effectLst/>
                <a:uLnTx/>
                <a:uFillTx/>
              </a:rPr>
              <a:t>Intraemprendimiento</a:t>
            </a:r>
            <a:r>
              <a:rPr kern="1200" dirty="0">
                <a:ln>
                  <a:noFill/>
                </a:ln>
                <a:effectLst/>
                <a:uLnTx/>
                <a:uFillTx/>
              </a:rPr>
              <a:t> </a:t>
            </a:r>
            <a:r>
              <a:rPr kern="1200" dirty="0" err="1">
                <a:ln>
                  <a:noFill/>
                </a:ln>
                <a:effectLst/>
                <a:uLnTx/>
                <a:uFillTx/>
              </a:rPr>
              <a:t>como</a:t>
            </a:r>
            <a:r>
              <a:rPr kern="1200" dirty="0">
                <a:ln>
                  <a:noFill/>
                </a:ln>
                <a:effectLst/>
                <a:uLnTx/>
                <a:uFillTx/>
              </a:rPr>
              <a:t> un </a:t>
            </a:r>
            <a:r>
              <a:rPr kern="1200" dirty="0" err="1">
                <a:ln>
                  <a:noFill/>
                </a:ln>
                <a:effectLst/>
                <a:uLnTx/>
                <a:uFillTx/>
              </a:rPr>
              <a:t>ystem</a:t>
            </a:r>
            <a:r>
              <a:rPr kern="1200" dirty="0">
                <a:ln>
                  <a:noFill/>
                </a:ln>
                <a:effectLst/>
                <a:uLnTx/>
                <a:uFillTx/>
              </a:rPr>
              <a:t> </a:t>
            </a:r>
            <a:r>
              <a:rPr kern="1200" dirty="0" err="1">
                <a:ln>
                  <a:noFill/>
                </a:ln>
                <a:effectLst/>
                <a:uLnTx/>
                <a:uFillTx/>
              </a:rPr>
              <a:t>distinto</a:t>
            </a:r>
            <a:r>
              <a:rPr kern="1200" dirty="0">
                <a:ln>
                  <a:noFill/>
                </a:ln>
                <a:effectLst/>
                <a:uLnTx/>
                <a:uFillTx/>
              </a:rPr>
              <a:t> </a:t>
            </a:r>
          </a:p>
          <a:p>
            <a:pPr marL="0" marR="0" lvl="0" indent="0" defTabSz="914400" rtl="0" eaLnBrk="1" fontAlgn="auto" latinLnBrk="0" hangingPunct="1">
              <a:lnSpc>
                <a:spcPct val="150000"/>
              </a:lnSpc>
              <a:spcAft>
                <a:spcPts val="0"/>
              </a:spcAft>
              <a:buClrTx/>
              <a:buSzTx/>
              <a:buFontTx/>
              <a:buNone/>
              <a:tabLst>
                <a:tab pos="1205230" algn="l"/>
                <a:tab pos="1926589" algn="l"/>
                <a:tab pos="2915920" algn="l"/>
                <a:tab pos="3444875" algn="l"/>
                <a:tab pos="4383405" algn="l"/>
                <a:tab pos="6796405" algn="l"/>
              </a:tabLst>
              <a:defRPr sz="2800" b="1">
                <a:solidFill>
                  <a:srgbClr val="AED633"/>
                </a:solidFill>
                <a:latin typeface="Helvetica Neue" panose="020B0604020202020204" charset="0"/>
                <a:ea typeface="Microsoft Sans Serif" panose="020B0604020202020204" pitchFamily="34" charset="0"/>
                <a:cs typeface="Microsoft Sans Serif" panose="020B0604020202020204" pitchFamily="34" charset="0"/>
              </a:defRPr>
            </a:pPr>
            <a:r>
              <a:rPr kern="1200" dirty="0">
                <a:ln>
                  <a:noFill/>
                </a:ln>
                <a:effectLst/>
                <a:uLnTx/>
                <a:uFillTx/>
              </a:rPr>
              <a:t>2.3 </a:t>
            </a:r>
            <a:r>
              <a:rPr kern="1200" dirty="0" err="1">
                <a:ln>
                  <a:noFill/>
                </a:ln>
                <a:effectLst/>
                <a:uLnTx/>
                <a:uFillTx/>
              </a:rPr>
              <a:t>Transición</a:t>
            </a:r>
            <a:r>
              <a:rPr kern="1200" dirty="0">
                <a:ln>
                  <a:noFill/>
                </a:ln>
                <a:effectLst/>
                <a:uLnTx/>
                <a:uFillTx/>
              </a:rPr>
              <a:t> al </a:t>
            </a:r>
            <a:r>
              <a:rPr dirty="0" err="1"/>
              <a:t>ystem</a:t>
            </a:r>
            <a:r>
              <a:rPr kern="1200" dirty="0" err="1">
                <a:ln>
                  <a:noFill/>
                </a:ln>
                <a:effectLst/>
                <a:uLnTx/>
                <a:uFillTx/>
              </a:rPr>
              <a:t>intraemprendedor</a:t>
            </a:r>
            <a:endParaRPr kern="1200" dirty="0">
              <a:ln>
                <a:noFill/>
              </a:ln>
              <a:effectLst/>
              <a:uLnTx/>
              <a:uFillTx/>
            </a:endParaRPr>
          </a:p>
          <a:p>
            <a:pPr marL="0" marR="0" lvl="0" indent="0" defTabSz="914400" rtl="0" eaLnBrk="1" fontAlgn="auto" latinLnBrk="0" hangingPunct="1">
              <a:lnSpc>
                <a:spcPct val="150000"/>
              </a:lnSpc>
              <a:spcAft>
                <a:spcPts val="0"/>
              </a:spcAft>
              <a:buClrTx/>
              <a:buSzTx/>
              <a:buFontTx/>
              <a:buNone/>
              <a:tabLst>
                <a:tab pos="1205230" algn="l"/>
                <a:tab pos="1926589" algn="l"/>
                <a:tab pos="2915920" algn="l"/>
                <a:tab pos="3444875" algn="l"/>
                <a:tab pos="4383405" algn="l"/>
                <a:tab pos="6796405" algn="l"/>
              </a:tabLst>
              <a:defRPr sz="2800" b="1" kern="120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defRPr>
            </a:pPr>
            <a:r>
              <a:rPr dirty="0"/>
              <a:t>2.4</a:t>
            </a:r>
            <a:r>
              <a:rPr lang="de-DE" dirty="0"/>
              <a:t> </a:t>
            </a:r>
            <a:r>
              <a:rPr dirty="0"/>
              <a:t>El mentor</a:t>
            </a:r>
          </a:p>
          <a:p>
            <a:pPr marL="0" marR="0" lvl="0" indent="0" defTabSz="914400" rtl="0" eaLnBrk="1" fontAlgn="auto" latinLnBrk="0" hangingPunct="1">
              <a:lnSpc>
                <a:spcPct val="150000"/>
              </a:lnSpc>
              <a:spcAft>
                <a:spcPts val="0"/>
              </a:spcAft>
              <a:buClrTx/>
              <a:buSzTx/>
              <a:buFontTx/>
              <a:buNone/>
              <a:tabLst>
                <a:tab pos="1205230" algn="l"/>
                <a:tab pos="1926589" algn="l"/>
                <a:tab pos="2915920" algn="l"/>
                <a:tab pos="3444875" algn="l"/>
                <a:tab pos="4383405" algn="l"/>
                <a:tab pos="6796405" algn="l"/>
              </a:tabLst>
              <a:defRPr sz="2800" b="1" kern="120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defRPr>
            </a:pPr>
            <a:r>
              <a:rPr dirty="0"/>
              <a:t>2.5 </a:t>
            </a:r>
            <a:r>
              <a:rPr dirty="0" err="1"/>
              <a:t>Desafíos</a:t>
            </a:r>
            <a:endParaRPr dirty="0"/>
          </a:p>
          <a:p>
            <a:pPr marL="0" marR="0" lvl="0" indent="0" defTabSz="914400" rtl="0" eaLnBrk="1" fontAlgn="auto" latinLnBrk="0" hangingPunct="1">
              <a:lnSpc>
                <a:spcPct val="150000"/>
              </a:lnSpc>
              <a:spcAft>
                <a:spcPts val="0"/>
              </a:spcAft>
              <a:buClrTx/>
              <a:buSzTx/>
              <a:buFontTx/>
              <a:buNone/>
              <a:tabLst>
                <a:tab pos="1205230" algn="l"/>
                <a:tab pos="1926589" algn="l"/>
                <a:tab pos="2915920" algn="l"/>
                <a:tab pos="3444875" algn="l"/>
                <a:tab pos="4383405" algn="l"/>
                <a:tab pos="6796405" algn="l"/>
              </a:tabLst>
              <a:defRPr sz="2800" b="1" kern="120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defRPr>
            </a:pPr>
            <a:r>
              <a:rPr dirty="0"/>
              <a:t>2.6 Remedios</a:t>
            </a:r>
          </a:p>
        </p:txBody>
      </p:sp>
    </p:spTree>
    <p:extLst>
      <p:ext uri="{BB962C8B-B14F-4D97-AF65-F5344CB8AC3E}">
        <p14:creationId xmlns:p14="http://schemas.microsoft.com/office/powerpoint/2010/main" val="40803182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7C69ACA-7BF7-A9C9-3BE0-131DFDC66F3B}"/>
              </a:ext>
            </a:extLst>
          </p:cNvPr>
          <p:cNvSpPr txBox="1"/>
          <p:nvPr/>
        </p:nvSpPr>
        <p:spPr>
          <a:xfrm>
            <a:off x="1296000" y="1548000"/>
            <a:ext cx="11395364" cy="830997"/>
          </a:xfrm>
          <a:prstGeom prst="rect">
            <a:avLst/>
          </a:prstGeom>
          <a:noFill/>
        </p:spPr>
        <p:txBody>
          <a:bodyPr wrap="square">
            <a:noAutofit/>
          </a:bodyPr>
          <a:lstStyle/>
          <a:p>
            <a:pPr>
              <a:defRPr sz="4800" b="1">
                <a:solidFill>
                  <a:srgbClr val="4D94B7"/>
                </a:solidFill>
                <a:latin typeface="Helvetica Neue"/>
                <a:ea typeface="Microsoft Sans Serif" panose="020B0604020202020204" pitchFamily="34" charset="0"/>
                <a:cs typeface="Microsoft Sans Serif" panose="020B0604020202020204" pitchFamily="34" charset="0"/>
              </a:defRPr>
            </a:pPr>
            <a:r>
              <a:rPr dirty="0"/>
              <a:t>2. </a:t>
            </a:r>
            <a:r>
              <a:rPr dirty="0" err="1"/>
              <a:t>Gestión</a:t>
            </a:r>
            <a:r>
              <a:rPr dirty="0"/>
              <a:t> de </a:t>
            </a:r>
            <a:r>
              <a:rPr dirty="0" err="1"/>
              <a:t>intraemprendedores</a:t>
            </a:r>
            <a:endParaRPr dirty="0"/>
          </a:p>
        </p:txBody>
      </p:sp>
      <p:sp>
        <p:nvSpPr>
          <p:cNvPr id="4" name="CuadroTexto 3">
            <a:extLst>
              <a:ext uri="{FF2B5EF4-FFF2-40B4-BE49-F238E27FC236}">
                <a16:creationId xmlns:a16="http://schemas.microsoft.com/office/drawing/2014/main" id="{E1E2D339-E702-D386-1EB6-0CD6F5317270}"/>
              </a:ext>
            </a:extLst>
          </p:cNvPr>
          <p:cNvSpPr txBox="1"/>
          <p:nvPr/>
        </p:nvSpPr>
        <p:spPr>
          <a:xfrm>
            <a:off x="1295400" y="3384000"/>
            <a:ext cx="15840000" cy="4524315"/>
          </a:xfrm>
          <a:prstGeom prst="rect">
            <a:avLst/>
          </a:prstGeom>
          <a:noFill/>
        </p:spPr>
        <p:txBody>
          <a:bodyPr wrap="square">
            <a:noAutofit/>
          </a:bodyPr>
          <a:lstStyle/>
          <a:p>
            <a:pPr>
              <a:spcAft>
                <a:spcPts val="600"/>
              </a:spcAft>
              <a:defRPr sz="2400">
                <a:latin typeface="Helvetica Neue"/>
                <a:ea typeface="Microsoft Sans Serif" panose="020B0604020202020204" pitchFamily="34" charset="0"/>
                <a:cs typeface="Microsoft Sans Serif" panose="020B0604020202020204" pitchFamily="34" charset="0"/>
              </a:defRPr>
            </a:pPr>
            <a:r>
              <a:rPr dirty="0" err="1"/>
              <a:t>Podría</a:t>
            </a:r>
            <a:r>
              <a:rPr dirty="0"/>
              <a:t> ser un </a:t>
            </a:r>
            <a:r>
              <a:rPr dirty="0" err="1"/>
              <a:t>desafío</a:t>
            </a:r>
            <a:r>
              <a:rPr dirty="0"/>
              <a:t> </a:t>
            </a:r>
            <a:r>
              <a:rPr dirty="0" err="1"/>
              <a:t>gestionar</a:t>
            </a:r>
            <a:r>
              <a:rPr dirty="0"/>
              <a:t> </a:t>
            </a:r>
            <a:r>
              <a:rPr dirty="0" err="1"/>
              <a:t>individuos</a:t>
            </a:r>
            <a:r>
              <a:rPr dirty="0"/>
              <a:t> </a:t>
            </a:r>
            <a:r>
              <a:rPr dirty="0" err="1"/>
              <a:t>creativos</a:t>
            </a:r>
            <a:r>
              <a:rPr dirty="0"/>
              <a:t>, </a:t>
            </a:r>
            <a:r>
              <a:rPr dirty="0" err="1"/>
              <a:t>innovadores</a:t>
            </a:r>
            <a:r>
              <a:rPr dirty="0"/>
              <a:t> y </a:t>
            </a:r>
            <a:r>
              <a:rPr dirty="0" err="1"/>
              <a:t>emprendedores</a:t>
            </a:r>
            <a:r>
              <a:rPr dirty="0"/>
              <a:t>. Tiene </a:t>
            </a:r>
            <a:r>
              <a:rPr dirty="0" err="1"/>
              <a:t>menos</a:t>
            </a:r>
            <a:r>
              <a:rPr dirty="0"/>
              <a:t> que </a:t>
            </a:r>
            <a:r>
              <a:rPr dirty="0" err="1"/>
              <a:t>ver</a:t>
            </a:r>
            <a:r>
              <a:rPr dirty="0"/>
              <a:t> con </a:t>
            </a:r>
            <a:r>
              <a:rPr dirty="0" err="1"/>
              <a:t>conseguir</a:t>
            </a:r>
            <a:r>
              <a:rPr dirty="0"/>
              <a:t> que la </a:t>
            </a:r>
            <a:r>
              <a:rPr dirty="0" err="1"/>
              <a:t>gente</a:t>
            </a:r>
            <a:r>
              <a:rPr dirty="0"/>
              <a:t> </a:t>
            </a:r>
            <a:r>
              <a:rPr dirty="0" err="1"/>
              <a:t>trabaje</a:t>
            </a:r>
            <a:r>
              <a:rPr dirty="0"/>
              <a:t> </a:t>
            </a:r>
            <a:r>
              <a:rPr dirty="0" err="1"/>
              <a:t>duro</a:t>
            </a:r>
            <a:r>
              <a:rPr dirty="0"/>
              <a:t> o </a:t>
            </a:r>
            <a:r>
              <a:rPr dirty="0" err="1"/>
              <a:t>lograr</a:t>
            </a:r>
            <a:r>
              <a:rPr dirty="0"/>
              <a:t> </a:t>
            </a:r>
            <a:r>
              <a:rPr dirty="0" err="1"/>
              <a:t>plazos</a:t>
            </a:r>
            <a:r>
              <a:rPr dirty="0"/>
              <a:t> y </a:t>
            </a:r>
            <a:r>
              <a:rPr dirty="0" err="1"/>
              <a:t>más</a:t>
            </a:r>
            <a:r>
              <a:rPr dirty="0"/>
              <a:t> que </a:t>
            </a:r>
            <a:r>
              <a:rPr dirty="0" err="1"/>
              <a:t>ver</a:t>
            </a:r>
            <a:r>
              <a:rPr dirty="0"/>
              <a:t> con </a:t>
            </a:r>
            <a:r>
              <a:rPr dirty="0" err="1"/>
              <a:t>sacar</a:t>
            </a:r>
            <a:r>
              <a:rPr dirty="0"/>
              <a:t> </a:t>
            </a:r>
            <a:r>
              <a:rPr dirty="0" err="1"/>
              <a:t>el</a:t>
            </a:r>
            <a:r>
              <a:rPr dirty="0"/>
              <a:t> </a:t>
            </a:r>
            <a:r>
              <a:rPr dirty="0" err="1"/>
              <a:t>máximo</a:t>
            </a:r>
            <a:r>
              <a:rPr dirty="0"/>
              <a:t> </a:t>
            </a:r>
            <a:r>
              <a:rPr dirty="0" err="1"/>
              <a:t>provecho</a:t>
            </a:r>
            <a:r>
              <a:rPr dirty="0"/>
              <a:t> de </a:t>
            </a:r>
            <a:r>
              <a:rPr dirty="0" err="1"/>
              <a:t>ellos</a:t>
            </a:r>
            <a:r>
              <a:rPr dirty="0"/>
              <a:t> y </a:t>
            </a:r>
            <a:r>
              <a:rPr dirty="0" err="1"/>
              <a:t>mantenerlos</a:t>
            </a:r>
            <a:r>
              <a:rPr dirty="0"/>
              <a:t> </a:t>
            </a:r>
            <a:r>
              <a:rPr dirty="0" err="1"/>
              <a:t>motivados</a:t>
            </a:r>
            <a:r>
              <a:rPr dirty="0"/>
              <a:t>. </a:t>
            </a:r>
          </a:p>
          <a:p>
            <a:pPr>
              <a:spcAft>
                <a:spcPts val="600"/>
              </a:spcAft>
            </a:pPr>
            <a:endParaRPr sz="2400" dirty="0">
              <a:latin typeface="Helvetica Neue"/>
              <a:ea typeface="Microsoft Sans Serif" panose="020B0604020202020204" pitchFamily="34" charset="0"/>
              <a:cs typeface="Microsoft Sans Serif" panose="020B0604020202020204" pitchFamily="34" charset="0"/>
            </a:endParaRPr>
          </a:p>
          <a:p>
            <a:pPr>
              <a:spcAft>
                <a:spcPts val="600"/>
              </a:spcAft>
              <a:defRPr sz="2400">
                <a:latin typeface="Helvetica Neue"/>
                <a:ea typeface="Microsoft Sans Serif" panose="020B0604020202020204" pitchFamily="34" charset="0"/>
                <a:cs typeface="Microsoft Sans Serif" panose="020B0604020202020204" pitchFamily="34" charset="0"/>
              </a:defRPr>
            </a:pPr>
            <a:r>
              <a:rPr dirty="0"/>
              <a:t>No </a:t>
            </a:r>
            <a:r>
              <a:rPr dirty="0" err="1"/>
              <a:t>importa</a:t>
            </a:r>
            <a:r>
              <a:rPr dirty="0"/>
              <a:t> </a:t>
            </a:r>
            <a:r>
              <a:rPr dirty="0" err="1"/>
              <a:t>cuán</a:t>
            </a:r>
            <a:r>
              <a:rPr dirty="0"/>
              <a:t> </a:t>
            </a:r>
            <a:r>
              <a:rPr dirty="0" err="1"/>
              <a:t>efectivo</a:t>
            </a:r>
            <a:r>
              <a:rPr dirty="0"/>
              <a:t> sea </a:t>
            </a:r>
            <a:r>
              <a:rPr dirty="0" err="1"/>
              <a:t>su</a:t>
            </a:r>
            <a:r>
              <a:rPr dirty="0"/>
              <a:t> plan, </a:t>
            </a:r>
            <a:r>
              <a:rPr dirty="0" err="1"/>
              <a:t>siempre</a:t>
            </a:r>
            <a:r>
              <a:rPr dirty="0"/>
              <a:t> se </a:t>
            </a:r>
            <a:r>
              <a:rPr dirty="0" err="1"/>
              <a:t>puede</a:t>
            </a:r>
            <a:r>
              <a:rPr dirty="0"/>
              <a:t> </a:t>
            </a:r>
            <a:r>
              <a:rPr dirty="0" err="1"/>
              <a:t>mejorar</a:t>
            </a:r>
            <a:r>
              <a:rPr dirty="0"/>
              <a:t>. Para un </a:t>
            </a:r>
            <a:r>
              <a:rPr dirty="0" err="1"/>
              <a:t>intraemprendedor</a:t>
            </a:r>
            <a:r>
              <a:rPr dirty="0"/>
              <a:t>, </a:t>
            </a:r>
            <a:r>
              <a:rPr dirty="0" err="1"/>
              <a:t>el</a:t>
            </a:r>
            <a:r>
              <a:rPr dirty="0"/>
              <a:t> </a:t>
            </a:r>
            <a:r>
              <a:rPr dirty="0" err="1"/>
              <a:t>aprendizaje</a:t>
            </a:r>
            <a:r>
              <a:rPr dirty="0"/>
              <a:t> </a:t>
            </a:r>
            <a:r>
              <a:rPr dirty="0" err="1"/>
              <a:t>nunca</a:t>
            </a:r>
            <a:r>
              <a:rPr dirty="0"/>
              <a:t> se </a:t>
            </a:r>
            <a:r>
              <a:rPr dirty="0" err="1"/>
              <a:t>detiene</a:t>
            </a:r>
            <a:r>
              <a:rPr dirty="0"/>
              <a:t>, </a:t>
            </a:r>
            <a:r>
              <a:rPr dirty="0" err="1"/>
              <a:t>ya</a:t>
            </a:r>
            <a:r>
              <a:rPr dirty="0"/>
              <a:t> sea para </a:t>
            </a:r>
            <a:r>
              <a:rPr dirty="0" err="1"/>
              <a:t>mejorar</a:t>
            </a:r>
            <a:r>
              <a:rPr dirty="0"/>
              <a:t> sus </a:t>
            </a:r>
            <a:r>
              <a:rPr dirty="0" err="1"/>
              <a:t>habilidades</a:t>
            </a:r>
            <a:r>
              <a:rPr dirty="0"/>
              <a:t> </a:t>
            </a:r>
            <a:r>
              <a:rPr dirty="0" err="1"/>
              <a:t>profesionales</a:t>
            </a:r>
            <a:r>
              <a:rPr dirty="0"/>
              <a:t>, </a:t>
            </a:r>
            <a:r>
              <a:rPr dirty="0" err="1"/>
              <a:t>su</a:t>
            </a:r>
            <a:r>
              <a:rPr dirty="0"/>
              <a:t> </a:t>
            </a:r>
            <a:r>
              <a:rPr dirty="0" err="1"/>
              <a:t>desarrollo</a:t>
            </a:r>
            <a:r>
              <a:rPr dirty="0"/>
              <a:t> personal o </a:t>
            </a:r>
            <a:r>
              <a:rPr dirty="0" err="1"/>
              <a:t>empresarial</a:t>
            </a:r>
            <a:r>
              <a:rPr dirty="0"/>
              <a:t>, la </a:t>
            </a:r>
            <a:r>
              <a:rPr dirty="0" err="1"/>
              <a:t>gestión</a:t>
            </a:r>
            <a:r>
              <a:rPr dirty="0"/>
              <a:t> del </a:t>
            </a:r>
            <a:r>
              <a:rPr dirty="0" err="1"/>
              <a:t>tiempo</a:t>
            </a:r>
            <a:r>
              <a:rPr dirty="0"/>
              <a:t> o </a:t>
            </a:r>
            <a:r>
              <a:rPr dirty="0" err="1"/>
              <a:t>su</a:t>
            </a:r>
            <a:r>
              <a:rPr dirty="0"/>
              <a:t> </a:t>
            </a:r>
            <a:r>
              <a:rPr dirty="0" err="1"/>
              <a:t>calidad</a:t>
            </a:r>
            <a:r>
              <a:rPr dirty="0"/>
              <a:t> de </a:t>
            </a:r>
            <a:r>
              <a:rPr dirty="0" err="1"/>
              <a:t>vida</a:t>
            </a:r>
            <a:r>
              <a:rPr dirty="0"/>
              <a:t>. </a:t>
            </a:r>
            <a:r>
              <a:rPr dirty="0" err="1"/>
              <a:t>Siempre</a:t>
            </a:r>
            <a:r>
              <a:rPr dirty="0"/>
              <a:t> </a:t>
            </a:r>
            <a:r>
              <a:rPr dirty="0" err="1"/>
              <a:t>tenga</a:t>
            </a:r>
            <a:r>
              <a:rPr dirty="0"/>
              <a:t> </a:t>
            </a:r>
            <a:r>
              <a:rPr dirty="0" err="1"/>
              <a:t>en</a:t>
            </a:r>
            <a:r>
              <a:rPr dirty="0"/>
              <a:t> </a:t>
            </a:r>
            <a:r>
              <a:rPr dirty="0" err="1"/>
              <a:t>cuenta</a:t>
            </a:r>
            <a:r>
              <a:rPr dirty="0"/>
              <a:t> las </a:t>
            </a:r>
            <a:r>
              <a:rPr dirty="0" err="1"/>
              <a:t>tareas</a:t>
            </a:r>
            <a:r>
              <a:rPr dirty="0"/>
              <a:t> que toman </a:t>
            </a:r>
            <a:r>
              <a:rPr dirty="0" err="1"/>
              <a:t>demasiado</a:t>
            </a:r>
            <a:r>
              <a:rPr dirty="0"/>
              <a:t> </a:t>
            </a:r>
            <a:r>
              <a:rPr dirty="0" err="1"/>
              <a:t>tiempo</a:t>
            </a:r>
            <a:r>
              <a:rPr dirty="0"/>
              <a:t> o </a:t>
            </a:r>
            <a:r>
              <a:rPr dirty="0" err="1"/>
              <a:t>requieren</a:t>
            </a:r>
            <a:r>
              <a:rPr dirty="0"/>
              <a:t> </a:t>
            </a:r>
            <a:r>
              <a:rPr dirty="0" err="1"/>
              <a:t>demasiada</a:t>
            </a:r>
            <a:r>
              <a:rPr dirty="0"/>
              <a:t> </a:t>
            </a:r>
            <a:r>
              <a:rPr dirty="0" err="1"/>
              <a:t>atención</a:t>
            </a:r>
            <a:r>
              <a:rPr dirty="0"/>
              <a:t>, y </a:t>
            </a:r>
            <a:r>
              <a:rPr dirty="0" err="1"/>
              <a:t>trabaje</a:t>
            </a:r>
            <a:r>
              <a:rPr dirty="0"/>
              <a:t> para </a:t>
            </a:r>
            <a:r>
              <a:rPr dirty="0" err="1"/>
              <a:t>simplificarlas</a:t>
            </a:r>
            <a:r>
              <a:rPr dirty="0"/>
              <a:t> o </a:t>
            </a:r>
            <a:r>
              <a:rPr dirty="0" err="1"/>
              <a:t>mejorarlas</a:t>
            </a:r>
            <a:r>
              <a:rPr dirty="0"/>
              <a:t> para </a:t>
            </a:r>
            <a:r>
              <a:rPr dirty="0" err="1"/>
              <a:t>su</a:t>
            </a:r>
            <a:r>
              <a:rPr dirty="0"/>
              <a:t> </a:t>
            </a:r>
            <a:r>
              <a:rPr dirty="0" err="1"/>
              <a:t>intraemprendedor</a:t>
            </a:r>
            <a:r>
              <a:rPr dirty="0"/>
              <a:t>. </a:t>
            </a:r>
          </a:p>
          <a:p>
            <a:pPr>
              <a:spcAft>
                <a:spcPts val="600"/>
              </a:spcAft>
            </a:pPr>
            <a:endParaRPr sz="2400" dirty="0">
              <a:latin typeface="Helvetica Neue"/>
              <a:ea typeface="Microsoft Sans Serif" panose="020B0604020202020204" pitchFamily="34" charset="0"/>
              <a:cs typeface="Microsoft Sans Serif" panose="020B0604020202020204" pitchFamily="34" charset="0"/>
            </a:endParaRPr>
          </a:p>
          <a:p>
            <a:pPr>
              <a:spcAft>
                <a:spcPts val="600"/>
              </a:spcAft>
              <a:defRPr sz="2400">
                <a:latin typeface="Helvetica Neue"/>
                <a:ea typeface="Microsoft Sans Serif" panose="020B0604020202020204" pitchFamily="34" charset="0"/>
                <a:cs typeface="Microsoft Sans Serif" panose="020B0604020202020204" pitchFamily="34" charset="0"/>
              </a:defRPr>
            </a:pPr>
            <a:r>
              <a:rPr dirty="0" err="1"/>
              <a:t>Ahora</a:t>
            </a:r>
            <a:r>
              <a:rPr dirty="0"/>
              <a:t>, </a:t>
            </a:r>
            <a:r>
              <a:rPr dirty="0" err="1"/>
              <a:t>examinaremos</a:t>
            </a:r>
            <a:r>
              <a:rPr dirty="0"/>
              <a:t> </a:t>
            </a:r>
            <a:r>
              <a:rPr dirty="0" err="1"/>
              <a:t>los</a:t>
            </a:r>
            <a:r>
              <a:rPr dirty="0"/>
              <a:t> </a:t>
            </a:r>
            <a:r>
              <a:rPr dirty="0" err="1"/>
              <a:t>diversos</a:t>
            </a:r>
            <a:r>
              <a:rPr dirty="0"/>
              <a:t> </a:t>
            </a:r>
            <a:r>
              <a:rPr dirty="0" err="1"/>
              <a:t>elementos</a:t>
            </a:r>
            <a:r>
              <a:rPr dirty="0"/>
              <a:t> de </a:t>
            </a:r>
            <a:r>
              <a:rPr dirty="0" err="1"/>
              <a:t>este</a:t>
            </a:r>
            <a:r>
              <a:rPr dirty="0"/>
              <a:t> </a:t>
            </a:r>
            <a:r>
              <a:rPr dirty="0" err="1"/>
              <a:t>tipo</a:t>
            </a:r>
            <a:r>
              <a:rPr dirty="0"/>
              <a:t> de </a:t>
            </a:r>
            <a:r>
              <a:rPr dirty="0" err="1"/>
              <a:t>gestión</a:t>
            </a:r>
            <a:r>
              <a:rPr dirty="0"/>
              <a:t> de personal y </a:t>
            </a:r>
            <a:r>
              <a:rPr dirty="0" err="1"/>
              <a:t>examinaremos</a:t>
            </a:r>
            <a:r>
              <a:rPr dirty="0"/>
              <a:t> las </a:t>
            </a:r>
            <a:r>
              <a:rPr dirty="0" err="1"/>
              <a:t>estrategias</a:t>
            </a:r>
            <a:r>
              <a:rPr dirty="0"/>
              <a:t> para </a:t>
            </a:r>
            <a:r>
              <a:rPr dirty="0" err="1"/>
              <a:t>extraer</a:t>
            </a:r>
            <a:r>
              <a:rPr dirty="0"/>
              <a:t> </a:t>
            </a:r>
            <a:r>
              <a:rPr dirty="0" err="1"/>
              <a:t>el</a:t>
            </a:r>
            <a:r>
              <a:rPr dirty="0"/>
              <a:t> </a:t>
            </a:r>
            <a:r>
              <a:rPr dirty="0" err="1"/>
              <a:t>máximo</a:t>
            </a:r>
            <a:r>
              <a:rPr dirty="0"/>
              <a:t> </a:t>
            </a:r>
            <a:r>
              <a:rPr dirty="0" err="1"/>
              <a:t>provecho</a:t>
            </a:r>
            <a:r>
              <a:rPr dirty="0"/>
              <a:t> de sus </a:t>
            </a:r>
            <a:r>
              <a:rPr dirty="0" err="1"/>
              <a:t>empleados</a:t>
            </a:r>
            <a:r>
              <a:rPr dirty="0"/>
              <a:t>.</a:t>
            </a:r>
          </a:p>
          <a:p>
            <a:endParaRPr sz="2400" dirty="0">
              <a:latin typeface="Helvetica Neue"/>
              <a:ea typeface="Microsoft Sans Serif" panose="020B0604020202020204" pitchFamily="34" charset="0"/>
              <a:cs typeface="Microsoft Sans Serif" panose="020B0604020202020204" pitchFamily="34" charset="0"/>
            </a:endParaRPr>
          </a:p>
        </p:txBody>
      </p:sp>
      <p:sp>
        <p:nvSpPr>
          <p:cNvPr id="5" name="CuadroTexto 1">
            <a:extLst>
              <a:ext uri="{FF2B5EF4-FFF2-40B4-BE49-F238E27FC236}">
                <a16:creationId xmlns:a16="http://schemas.microsoft.com/office/drawing/2014/main" id="{53A4973B-9D55-DE40-8783-A5F9688B4511}"/>
              </a:ext>
            </a:extLst>
          </p:cNvPr>
          <p:cNvSpPr txBox="1"/>
          <p:nvPr/>
        </p:nvSpPr>
        <p:spPr>
          <a:xfrm>
            <a:off x="1296000" y="8928000"/>
            <a:ext cx="1676400" cy="276999"/>
          </a:xfrm>
          <a:prstGeom prst="rect">
            <a:avLst/>
          </a:prstGeom>
          <a:noFill/>
        </p:spPr>
        <p:txBody>
          <a:bodyPr wrap="square">
            <a:spAutoFit/>
          </a:bodyPr>
          <a:lstStyle/>
          <a:p>
            <a:pPr>
              <a:defRPr sz="1200">
                <a:latin typeface="Helvetica Neue"/>
                <a:ea typeface="Microsoft Sans Serif" panose="020B0604020202020204" pitchFamily="34" charset="0"/>
                <a:cs typeface="Microsoft Sans Serif" panose="020B0604020202020204" pitchFamily="34" charset="0"/>
              </a:defRPr>
            </a:pPr>
            <a:r>
              <a:rPr dirty="0"/>
              <a:t>Fuente n.º: 5</a:t>
            </a:r>
          </a:p>
        </p:txBody>
      </p:sp>
      <p:sp>
        <p:nvSpPr>
          <p:cNvPr id="6" name="CuadroTexto 2">
            <a:extLst>
              <a:ext uri="{FF2B5EF4-FFF2-40B4-BE49-F238E27FC236}">
                <a16:creationId xmlns:a16="http://schemas.microsoft.com/office/drawing/2014/main" id="{0E8CD706-BCFB-120F-4BB9-F2B4C36DB904}"/>
              </a:ext>
            </a:extLst>
          </p:cNvPr>
          <p:cNvSpPr txBox="1"/>
          <p:nvPr/>
        </p:nvSpPr>
        <p:spPr>
          <a:xfrm>
            <a:off x="1295400" y="2304000"/>
            <a:ext cx="14325600" cy="523220"/>
          </a:xfrm>
          <a:prstGeom prst="rect">
            <a:avLst/>
          </a:prstGeom>
          <a:noFill/>
        </p:spPr>
        <p:txBody>
          <a:bodyPr wrap="square">
            <a:noAutofit/>
          </a:bodyPr>
          <a:lstStyle/>
          <a:p>
            <a:pPr>
              <a:defRPr sz="2800" b="1">
                <a:solidFill>
                  <a:srgbClr val="AED633"/>
                </a:solidFill>
                <a:latin typeface="Helvetica Neue"/>
                <a:ea typeface="Microsoft Sans Serif" panose="020B0604020202020204" pitchFamily="34" charset="0"/>
                <a:cs typeface="Microsoft Sans Serif" panose="020B0604020202020204" pitchFamily="34" charset="0"/>
              </a:defRPr>
            </a:pPr>
            <a:r>
              <a:rPr dirty="0"/>
              <a:t>2.1 </a:t>
            </a:r>
            <a:r>
              <a:rPr dirty="0" err="1"/>
              <a:t>Gestión</a:t>
            </a:r>
            <a:r>
              <a:rPr dirty="0"/>
              <a:t> de </a:t>
            </a:r>
            <a:r>
              <a:rPr dirty="0" err="1"/>
              <a:t>empleados</a:t>
            </a:r>
            <a:r>
              <a:rPr dirty="0"/>
              <a:t> </a:t>
            </a:r>
            <a:r>
              <a:rPr dirty="0" err="1"/>
              <a:t>innovadores</a:t>
            </a:r>
            <a:endParaRPr dirty="0"/>
          </a:p>
        </p:txBody>
      </p:sp>
    </p:spTree>
    <p:extLst>
      <p:ext uri="{BB962C8B-B14F-4D97-AF65-F5344CB8AC3E}">
        <p14:creationId xmlns:p14="http://schemas.microsoft.com/office/powerpoint/2010/main" val="1718617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E1E2D339-E702-D386-1EB6-0CD6F5317270}"/>
              </a:ext>
            </a:extLst>
          </p:cNvPr>
          <p:cNvSpPr txBox="1"/>
          <p:nvPr/>
        </p:nvSpPr>
        <p:spPr>
          <a:xfrm>
            <a:off x="1295400" y="3384000"/>
            <a:ext cx="15840000" cy="3416320"/>
          </a:xfrm>
          <a:prstGeom prst="rect">
            <a:avLst/>
          </a:prstGeom>
          <a:noFill/>
        </p:spPr>
        <p:txBody>
          <a:bodyPr wrap="square">
            <a:noAutofit/>
          </a:bodyPr>
          <a:lstStyle/>
          <a:p>
            <a:pPr>
              <a:spcAft>
                <a:spcPts val="600"/>
              </a:spcAft>
              <a:defRPr sz="2400">
                <a:latin typeface="Helvetica Neue"/>
                <a:ea typeface="Microsoft Sans Serif" panose="020B0604020202020204" pitchFamily="34" charset="0"/>
                <a:cs typeface="Microsoft Sans Serif" panose="020B0604020202020204" pitchFamily="34" charset="0"/>
              </a:defRPr>
            </a:pPr>
            <a:r>
              <a:rPr dirty="0"/>
              <a:t>Es </a:t>
            </a:r>
            <a:r>
              <a:rPr dirty="0" err="1"/>
              <a:t>necesario</a:t>
            </a:r>
            <a:r>
              <a:rPr dirty="0"/>
              <a:t> </a:t>
            </a:r>
            <a:r>
              <a:rPr dirty="0" err="1"/>
              <a:t>construir</a:t>
            </a:r>
            <a:r>
              <a:rPr dirty="0"/>
              <a:t> </a:t>
            </a:r>
            <a:r>
              <a:rPr dirty="0" err="1"/>
              <a:t>el</a:t>
            </a:r>
            <a:r>
              <a:rPr dirty="0"/>
              <a:t> </a:t>
            </a:r>
            <a:r>
              <a:rPr dirty="0" err="1"/>
              <a:t>intraemprendimiento</a:t>
            </a:r>
            <a:r>
              <a:rPr dirty="0"/>
              <a:t> </a:t>
            </a:r>
            <a:r>
              <a:rPr dirty="0" err="1"/>
              <a:t>como</a:t>
            </a:r>
            <a:r>
              <a:rPr dirty="0"/>
              <a:t> un </a:t>
            </a:r>
            <a:r>
              <a:rPr dirty="0" err="1"/>
              <a:t>sistema</a:t>
            </a:r>
            <a:r>
              <a:rPr dirty="0"/>
              <a:t> </a:t>
            </a:r>
            <a:r>
              <a:rPr dirty="0" err="1"/>
              <a:t>distinto</a:t>
            </a:r>
            <a:r>
              <a:rPr dirty="0"/>
              <a:t> que </a:t>
            </a:r>
            <a:r>
              <a:rPr dirty="0" err="1"/>
              <a:t>podría</a:t>
            </a:r>
            <a:r>
              <a:rPr dirty="0"/>
              <a:t> ser </a:t>
            </a:r>
            <a:r>
              <a:rPr dirty="0" err="1"/>
              <a:t>creado</a:t>
            </a:r>
            <a:r>
              <a:rPr dirty="0"/>
              <a:t> y </a:t>
            </a:r>
            <a:r>
              <a:rPr dirty="0" err="1"/>
              <a:t>ofrecido</a:t>
            </a:r>
            <a:r>
              <a:rPr dirty="0"/>
              <a:t> a </a:t>
            </a:r>
            <a:r>
              <a:rPr dirty="0" err="1"/>
              <a:t>aquellos</a:t>
            </a:r>
            <a:r>
              <a:rPr dirty="0"/>
              <a:t> que </a:t>
            </a:r>
            <a:r>
              <a:rPr dirty="0" err="1"/>
              <a:t>buscan</a:t>
            </a:r>
            <a:r>
              <a:rPr dirty="0"/>
              <a:t> </a:t>
            </a:r>
            <a:r>
              <a:rPr dirty="0" err="1"/>
              <a:t>asumir</a:t>
            </a:r>
            <a:r>
              <a:rPr dirty="0"/>
              <a:t> </a:t>
            </a:r>
            <a:r>
              <a:rPr dirty="0" err="1"/>
              <a:t>nuevos</a:t>
            </a:r>
            <a:r>
              <a:rPr dirty="0"/>
              <a:t> </a:t>
            </a:r>
            <a:r>
              <a:rPr dirty="0" err="1"/>
              <a:t>desafíos</a:t>
            </a:r>
            <a:r>
              <a:rPr dirty="0"/>
              <a:t>. </a:t>
            </a:r>
          </a:p>
          <a:p>
            <a:pPr>
              <a:spcAft>
                <a:spcPts val="600"/>
              </a:spcAft>
            </a:pPr>
            <a:endParaRPr sz="2400" dirty="0">
              <a:latin typeface="Helvetica Neue"/>
              <a:ea typeface="Microsoft Sans Serif" panose="020B0604020202020204" pitchFamily="34" charset="0"/>
              <a:cs typeface="Microsoft Sans Serif" panose="020B0604020202020204" pitchFamily="34" charset="0"/>
            </a:endParaRPr>
          </a:p>
          <a:p>
            <a:pPr>
              <a:spcAft>
                <a:spcPts val="600"/>
              </a:spcAft>
              <a:defRPr sz="2400">
                <a:latin typeface="Helvetica Neue"/>
                <a:ea typeface="Microsoft Sans Serif" panose="020B0604020202020204" pitchFamily="34" charset="0"/>
                <a:cs typeface="Microsoft Sans Serif" panose="020B0604020202020204" pitchFamily="34" charset="0"/>
              </a:defRPr>
            </a:pPr>
            <a:r>
              <a:rPr dirty="0"/>
              <a:t>Si no </a:t>
            </a:r>
            <a:r>
              <a:rPr dirty="0" err="1"/>
              <a:t>está</a:t>
            </a:r>
            <a:r>
              <a:rPr dirty="0"/>
              <a:t> </a:t>
            </a:r>
            <a:r>
              <a:rPr dirty="0" err="1"/>
              <a:t>integrado</a:t>
            </a:r>
            <a:r>
              <a:rPr dirty="0"/>
              <a:t> </a:t>
            </a:r>
            <a:r>
              <a:rPr dirty="0" err="1"/>
              <a:t>en</a:t>
            </a:r>
            <a:r>
              <a:rPr dirty="0"/>
              <a:t> </a:t>
            </a:r>
            <a:r>
              <a:rPr dirty="0" err="1"/>
              <a:t>el</a:t>
            </a:r>
            <a:r>
              <a:rPr dirty="0"/>
              <a:t> plan de </a:t>
            </a:r>
            <a:r>
              <a:rPr dirty="0" err="1"/>
              <a:t>innovación</a:t>
            </a:r>
            <a:r>
              <a:rPr dirty="0"/>
              <a:t>, </a:t>
            </a:r>
            <a:r>
              <a:rPr dirty="0" err="1"/>
              <a:t>será</a:t>
            </a:r>
            <a:r>
              <a:rPr dirty="0"/>
              <a:t> </a:t>
            </a:r>
            <a:r>
              <a:rPr dirty="0" err="1"/>
              <a:t>rápidamente</a:t>
            </a:r>
            <a:r>
              <a:rPr dirty="0"/>
              <a:t> </a:t>
            </a:r>
            <a:r>
              <a:rPr dirty="0" err="1"/>
              <a:t>descartado</a:t>
            </a:r>
            <a:r>
              <a:rPr dirty="0"/>
              <a:t> </a:t>
            </a:r>
            <a:r>
              <a:rPr dirty="0" err="1"/>
              <a:t>como</a:t>
            </a:r>
            <a:r>
              <a:rPr dirty="0"/>
              <a:t> «</a:t>
            </a:r>
            <a:r>
              <a:rPr dirty="0" err="1"/>
              <a:t>simplemente</a:t>
            </a:r>
            <a:r>
              <a:rPr dirty="0"/>
              <a:t> </a:t>
            </a:r>
            <a:r>
              <a:rPr dirty="0" err="1"/>
              <a:t>otro</a:t>
            </a:r>
            <a:r>
              <a:rPr dirty="0"/>
              <a:t> </a:t>
            </a:r>
            <a:r>
              <a:rPr dirty="0" err="1"/>
              <a:t>experimento</a:t>
            </a:r>
            <a:r>
              <a:rPr dirty="0"/>
              <a:t>». </a:t>
            </a:r>
          </a:p>
          <a:p>
            <a:pPr>
              <a:spcAft>
                <a:spcPts val="600"/>
              </a:spcAft>
            </a:pPr>
            <a:endParaRPr sz="2400" dirty="0">
              <a:latin typeface="Helvetica Neue"/>
              <a:ea typeface="Microsoft Sans Serif" panose="020B0604020202020204" pitchFamily="34" charset="0"/>
              <a:cs typeface="Microsoft Sans Serif" panose="020B0604020202020204" pitchFamily="34" charset="0"/>
            </a:endParaRPr>
          </a:p>
          <a:p>
            <a:pPr lvl="1">
              <a:spcAft>
                <a:spcPts val="600"/>
              </a:spcAft>
              <a:defRPr sz="2400">
                <a:latin typeface="Helvetica Neue"/>
                <a:ea typeface="Microsoft Sans Serif" panose="020B0604020202020204" pitchFamily="34" charset="0"/>
                <a:cs typeface="Microsoft Sans Serif" panose="020B0604020202020204" pitchFamily="34" charset="0"/>
              </a:defRPr>
            </a:pPr>
            <a:r>
              <a:rPr dirty="0"/>
              <a:t>«</a:t>
            </a:r>
            <a:r>
              <a:rPr dirty="0" err="1"/>
              <a:t>Esto</a:t>
            </a:r>
            <a:r>
              <a:rPr dirty="0"/>
              <a:t> no </a:t>
            </a:r>
            <a:r>
              <a:rPr dirty="0" err="1"/>
              <a:t>atraería</a:t>
            </a:r>
            <a:r>
              <a:rPr dirty="0"/>
              <a:t> al </a:t>
            </a:r>
            <a:r>
              <a:rPr dirty="0" err="1"/>
              <a:t>tipo</a:t>
            </a:r>
            <a:r>
              <a:rPr dirty="0"/>
              <a:t> </a:t>
            </a:r>
            <a:r>
              <a:rPr dirty="0" err="1"/>
              <a:t>correcto</a:t>
            </a:r>
            <a:r>
              <a:rPr dirty="0"/>
              <a:t> de persona </a:t>
            </a:r>
            <a:r>
              <a:rPr dirty="0" err="1"/>
              <a:t>porque</a:t>
            </a:r>
            <a:r>
              <a:rPr dirty="0"/>
              <a:t> </a:t>
            </a:r>
            <a:r>
              <a:rPr dirty="0" err="1"/>
              <a:t>transmite</a:t>
            </a:r>
            <a:r>
              <a:rPr dirty="0"/>
              <a:t> </a:t>
            </a:r>
            <a:r>
              <a:rPr dirty="0" err="1"/>
              <a:t>una</a:t>
            </a:r>
            <a:r>
              <a:rPr dirty="0"/>
              <a:t> </a:t>
            </a:r>
            <a:r>
              <a:rPr dirty="0" err="1"/>
              <a:t>falta</a:t>
            </a:r>
            <a:r>
              <a:rPr dirty="0"/>
              <a:t> de </a:t>
            </a:r>
            <a:r>
              <a:rPr dirty="0" err="1"/>
              <a:t>compromiso</a:t>
            </a:r>
            <a:r>
              <a:rPr dirty="0"/>
              <a:t>, </a:t>
            </a:r>
            <a:r>
              <a:rPr dirty="0" err="1"/>
              <a:t>por</a:t>
            </a:r>
            <a:r>
              <a:rPr dirty="0"/>
              <a:t> lo que </a:t>
            </a:r>
            <a:r>
              <a:rPr dirty="0" err="1"/>
              <a:t>los</a:t>
            </a:r>
            <a:r>
              <a:rPr dirty="0"/>
              <a:t> </a:t>
            </a:r>
            <a:r>
              <a:rPr dirty="0" err="1"/>
              <a:t>intraemprendedores</a:t>
            </a:r>
            <a:r>
              <a:rPr dirty="0"/>
              <a:t> </a:t>
            </a:r>
            <a:r>
              <a:rPr dirty="0" err="1"/>
              <a:t>en</a:t>
            </a:r>
            <a:r>
              <a:rPr dirty="0"/>
              <a:t> </a:t>
            </a:r>
            <a:r>
              <a:rPr dirty="0" err="1"/>
              <a:t>ciernes</a:t>
            </a:r>
            <a:r>
              <a:rPr dirty="0"/>
              <a:t> </a:t>
            </a:r>
            <a:r>
              <a:rPr dirty="0" err="1"/>
              <a:t>permanecen</a:t>
            </a:r>
            <a:r>
              <a:rPr dirty="0"/>
              <a:t> </a:t>
            </a:r>
            <a:r>
              <a:rPr b="1" dirty="0" err="1"/>
              <a:t>encubiertos</a:t>
            </a:r>
            <a:r>
              <a:rPr dirty="0"/>
              <a:t> o </a:t>
            </a:r>
            <a:r>
              <a:rPr dirty="0" err="1"/>
              <a:t>están</a:t>
            </a:r>
            <a:r>
              <a:rPr dirty="0"/>
              <a:t> </a:t>
            </a:r>
            <a:r>
              <a:rPr dirty="0" err="1"/>
              <a:t>buscando</a:t>
            </a:r>
            <a:r>
              <a:rPr dirty="0"/>
              <a:t> </a:t>
            </a:r>
            <a:r>
              <a:rPr dirty="0" err="1"/>
              <a:t>formas</a:t>
            </a:r>
            <a:r>
              <a:rPr dirty="0"/>
              <a:t> de </a:t>
            </a:r>
            <a:r>
              <a:rPr dirty="0" err="1"/>
              <a:t>irse</a:t>
            </a:r>
            <a:r>
              <a:rPr dirty="0"/>
              <a:t> para que </a:t>
            </a:r>
            <a:r>
              <a:rPr dirty="0" err="1"/>
              <a:t>puedan</a:t>
            </a:r>
            <a:r>
              <a:rPr dirty="0"/>
              <a:t> </a:t>
            </a:r>
            <a:r>
              <a:rPr dirty="0" err="1"/>
              <a:t>perseguir</a:t>
            </a:r>
            <a:r>
              <a:rPr dirty="0"/>
              <a:t> sus </a:t>
            </a:r>
            <a:r>
              <a:rPr dirty="0" err="1"/>
              <a:t>propios</a:t>
            </a:r>
            <a:r>
              <a:rPr dirty="0"/>
              <a:t> </a:t>
            </a:r>
            <a:r>
              <a:rPr dirty="0" err="1"/>
              <a:t>objetivos</a:t>
            </a:r>
            <a:r>
              <a:rPr dirty="0"/>
              <a:t> y </a:t>
            </a:r>
            <a:r>
              <a:rPr dirty="0" err="1"/>
              <a:t>aspiraciones</a:t>
            </a:r>
            <a:r>
              <a:rPr dirty="0"/>
              <a:t>».</a:t>
            </a:r>
          </a:p>
          <a:p>
            <a:endParaRPr sz="2400" dirty="0">
              <a:latin typeface="Helvetica Neue"/>
              <a:ea typeface="Microsoft Sans Serif" panose="020B0604020202020204" pitchFamily="34" charset="0"/>
              <a:cs typeface="Microsoft Sans Serif" panose="020B0604020202020204" pitchFamily="34" charset="0"/>
            </a:endParaRPr>
          </a:p>
        </p:txBody>
      </p:sp>
      <p:sp>
        <p:nvSpPr>
          <p:cNvPr id="6" name="CuadroTexto 2">
            <a:extLst>
              <a:ext uri="{FF2B5EF4-FFF2-40B4-BE49-F238E27FC236}">
                <a16:creationId xmlns:a16="http://schemas.microsoft.com/office/drawing/2014/main" id="{844BFD55-875A-3BF0-6897-635BD117FC1C}"/>
              </a:ext>
            </a:extLst>
          </p:cNvPr>
          <p:cNvSpPr txBox="1"/>
          <p:nvPr/>
        </p:nvSpPr>
        <p:spPr>
          <a:xfrm>
            <a:off x="1295400" y="2304000"/>
            <a:ext cx="14325600" cy="523220"/>
          </a:xfrm>
          <a:prstGeom prst="rect">
            <a:avLst/>
          </a:prstGeom>
          <a:noFill/>
        </p:spPr>
        <p:txBody>
          <a:bodyPr wrap="square">
            <a:noAutofit/>
          </a:bodyPr>
          <a:lstStyle/>
          <a:p>
            <a:pPr>
              <a:defRPr sz="2800" b="1">
                <a:solidFill>
                  <a:srgbClr val="AED633"/>
                </a:solidFill>
                <a:latin typeface="Helvetica Neue"/>
                <a:ea typeface="Microsoft Sans Serif" panose="020B0604020202020204" pitchFamily="34" charset="0"/>
                <a:cs typeface="Microsoft Sans Serif" panose="020B0604020202020204" pitchFamily="34" charset="0"/>
              </a:defRPr>
            </a:pPr>
            <a:r>
              <a:rPr dirty="0"/>
              <a:t>2.2 </a:t>
            </a:r>
            <a:r>
              <a:rPr dirty="0" err="1"/>
              <a:t>Intraemprendimiento</a:t>
            </a:r>
            <a:r>
              <a:rPr dirty="0"/>
              <a:t> </a:t>
            </a:r>
            <a:r>
              <a:rPr dirty="0" err="1"/>
              <a:t>como</a:t>
            </a:r>
            <a:r>
              <a:rPr dirty="0"/>
              <a:t> </a:t>
            </a:r>
            <a:r>
              <a:rPr dirty="0" err="1"/>
              <a:t>sistema</a:t>
            </a:r>
            <a:r>
              <a:rPr dirty="0"/>
              <a:t> </a:t>
            </a:r>
            <a:r>
              <a:rPr dirty="0" err="1"/>
              <a:t>distinto</a:t>
            </a:r>
            <a:endParaRPr dirty="0"/>
          </a:p>
        </p:txBody>
      </p:sp>
      <p:sp>
        <p:nvSpPr>
          <p:cNvPr id="3" name="CuadroTexto 1">
            <a:extLst>
              <a:ext uri="{FF2B5EF4-FFF2-40B4-BE49-F238E27FC236}">
                <a16:creationId xmlns:a16="http://schemas.microsoft.com/office/drawing/2014/main" id="{8B226CF6-8987-535F-1A4D-E7F7A6E65919}"/>
              </a:ext>
            </a:extLst>
          </p:cNvPr>
          <p:cNvSpPr txBox="1"/>
          <p:nvPr/>
        </p:nvSpPr>
        <p:spPr>
          <a:xfrm>
            <a:off x="1296000" y="1548000"/>
            <a:ext cx="11395364" cy="830997"/>
          </a:xfrm>
          <a:prstGeom prst="rect">
            <a:avLst/>
          </a:prstGeom>
          <a:noFill/>
        </p:spPr>
        <p:txBody>
          <a:bodyPr wrap="square">
            <a:noAutofit/>
          </a:bodyPr>
          <a:lstStyle/>
          <a:p>
            <a:pPr>
              <a:defRPr sz="4800" b="1">
                <a:solidFill>
                  <a:srgbClr val="4D94B7"/>
                </a:solidFill>
                <a:latin typeface="Helvetica Neue"/>
                <a:ea typeface="Microsoft Sans Serif" panose="020B0604020202020204" pitchFamily="34" charset="0"/>
                <a:cs typeface="Microsoft Sans Serif" panose="020B0604020202020204" pitchFamily="34" charset="0"/>
              </a:defRPr>
            </a:pPr>
            <a:r>
              <a:rPr dirty="0"/>
              <a:t>2. </a:t>
            </a:r>
            <a:r>
              <a:rPr dirty="0" err="1"/>
              <a:t>Gestión</a:t>
            </a:r>
            <a:r>
              <a:rPr dirty="0"/>
              <a:t> de </a:t>
            </a:r>
            <a:r>
              <a:rPr dirty="0" err="1"/>
              <a:t>intraemprendedores</a:t>
            </a:r>
            <a:endParaRPr dirty="0"/>
          </a:p>
        </p:txBody>
      </p:sp>
      <p:sp>
        <p:nvSpPr>
          <p:cNvPr id="2" name="CuadroTexto 1">
            <a:extLst>
              <a:ext uri="{FF2B5EF4-FFF2-40B4-BE49-F238E27FC236}">
                <a16:creationId xmlns:a16="http://schemas.microsoft.com/office/drawing/2014/main" id="{8727E2F4-912F-7697-000B-BB0517AF0828}"/>
              </a:ext>
            </a:extLst>
          </p:cNvPr>
          <p:cNvSpPr txBox="1"/>
          <p:nvPr/>
        </p:nvSpPr>
        <p:spPr>
          <a:xfrm>
            <a:off x="1296000" y="8928000"/>
            <a:ext cx="1676400" cy="276999"/>
          </a:xfrm>
          <a:prstGeom prst="rect">
            <a:avLst/>
          </a:prstGeom>
          <a:noFill/>
        </p:spPr>
        <p:txBody>
          <a:bodyPr wrap="square">
            <a:spAutoFit/>
          </a:bodyPr>
          <a:lstStyle/>
          <a:p>
            <a:pPr>
              <a:defRPr sz="1200">
                <a:latin typeface="Helvetica Neue"/>
                <a:ea typeface="Microsoft Sans Serif" panose="020B0604020202020204" pitchFamily="34" charset="0"/>
                <a:cs typeface="Microsoft Sans Serif" panose="020B0604020202020204" pitchFamily="34" charset="0"/>
              </a:defRPr>
            </a:pPr>
            <a:r>
              <a:rPr dirty="0"/>
              <a:t>Fuente n.º: </a:t>
            </a:r>
            <a:r>
              <a:rPr lang="de-DE"/>
              <a:t>4</a:t>
            </a:r>
            <a:endParaRPr dirty="0"/>
          </a:p>
        </p:txBody>
      </p:sp>
    </p:spTree>
    <p:extLst>
      <p:ext uri="{BB962C8B-B14F-4D97-AF65-F5344CB8AC3E}">
        <p14:creationId xmlns:p14="http://schemas.microsoft.com/office/powerpoint/2010/main" val="17541755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A4D055-76E7-A0A4-E559-28C375DACDD5}"/>
              </a:ext>
            </a:extLst>
          </p:cNvPr>
          <p:cNvSpPr txBox="1"/>
          <p:nvPr/>
        </p:nvSpPr>
        <p:spPr>
          <a:xfrm>
            <a:off x="1296000" y="2304000"/>
            <a:ext cx="12649200" cy="523220"/>
          </a:xfrm>
          <a:prstGeom prst="rect">
            <a:avLst/>
          </a:prstGeom>
          <a:noFill/>
        </p:spPr>
        <p:txBody>
          <a:bodyPr wrap="square">
            <a:noAutofit/>
          </a:bodyPr>
          <a:lstStyle/>
          <a:p>
            <a:pPr>
              <a:defRPr sz="2800" b="1">
                <a:solidFill>
                  <a:srgbClr val="AED633"/>
                </a:solidFill>
                <a:latin typeface="Helvetica Neue"/>
                <a:ea typeface="Microsoft Sans Serif" panose="020B0604020202020204" pitchFamily="34" charset="0"/>
                <a:cs typeface="Microsoft Sans Serif" panose="020B0604020202020204" pitchFamily="34" charset="0"/>
              </a:defRPr>
            </a:pPr>
            <a:r>
              <a:t>2.3 Transición al sistema intraemprendedor</a:t>
            </a:r>
          </a:p>
        </p:txBody>
      </p:sp>
      <p:sp>
        <p:nvSpPr>
          <p:cNvPr id="4" name="CuadroTexto 3">
            <a:extLst>
              <a:ext uri="{FF2B5EF4-FFF2-40B4-BE49-F238E27FC236}">
                <a16:creationId xmlns:a16="http://schemas.microsoft.com/office/drawing/2014/main" id="{E1E2D339-E702-D386-1EB6-0CD6F5317270}"/>
              </a:ext>
            </a:extLst>
          </p:cNvPr>
          <p:cNvSpPr txBox="1"/>
          <p:nvPr/>
        </p:nvSpPr>
        <p:spPr>
          <a:xfrm>
            <a:off x="1295400" y="3384000"/>
            <a:ext cx="15840000" cy="3785652"/>
          </a:xfrm>
          <a:prstGeom prst="rect">
            <a:avLst/>
          </a:prstGeom>
          <a:noFill/>
        </p:spPr>
        <p:txBody>
          <a:bodyPr wrap="square">
            <a:noAutofit/>
          </a:bodyPr>
          <a:lstStyle/>
          <a:p>
            <a:pPr>
              <a:spcAft>
                <a:spcPts val="600"/>
              </a:spcAft>
              <a:defRPr sz="2400">
                <a:latin typeface="Helvetica Neue"/>
                <a:ea typeface="Microsoft Sans Serif" panose="020B0604020202020204" pitchFamily="34" charset="0"/>
                <a:cs typeface="Microsoft Sans Serif" panose="020B0604020202020204" pitchFamily="34" charset="0"/>
              </a:defRPr>
            </a:pPr>
            <a:r>
              <a:t>Los factores más importantes son el fuerte apoyo ejecutivo, el fomento de una cultura empresarial y el reconocimiento de las personas adecuadas para contratar. </a:t>
            </a:r>
          </a:p>
          <a:p>
            <a:pPr>
              <a:spcAft>
                <a:spcPts val="600"/>
              </a:spcAft>
            </a:pPr>
            <a:endParaRPr sz="2400">
              <a:latin typeface="Helvetica Neue"/>
              <a:ea typeface="Microsoft Sans Serif" panose="020B0604020202020204" pitchFamily="34" charset="0"/>
              <a:cs typeface="Microsoft Sans Serif" panose="020B0604020202020204" pitchFamily="34" charset="0"/>
            </a:endParaRPr>
          </a:p>
          <a:p>
            <a:pPr marL="342900" indent="-342900">
              <a:spcAft>
                <a:spcPts val="600"/>
              </a:spcAft>
              <a:buBlip>
                <a:blip r:embed="rId2"/>
              </a:buBlip>
              <a:defRPr sz="2400">
                <a:latin typeface="Helvetica Neue"/>
                <a:ea typeface="Microsoft Sans Serif" panose="020B0604020202020204" pitchFamily="34" charset="0"/>
                <a:cs typeface="Microsoft Sans Serif" panose="020B0604020202020204" pitchFamily="34" charset="0"/>
              </a:defRPr>
            </a:pPr>
            <a:r>
              <a:t>El calibre de cualquier idea, </a:t>
            </a:r>
          </a:p>
          <a:p>
            <a:pPr marL="342900" indent="-342900">
              <a:spcAft>
                <a:spcPts val="600"/>
              </a:spcAft>
              <a:buBlip>
                <a:blip r:embed="rId2"/>
              </a:buBlip>
              <a:defRPr sz="2400">
                <a:latin typeface="Helvetica Neue"/>
                <a:ea typeface="Microsoft Sans Serif" panose="020B0604020202020204" pitchFamily="34" charset="0"/>
                <a:cs typeface="Microsoft Sans Serif" panose="020B0604020202020204" pitchFamily="34" charset="0"/>
              </a:defRPr>
            </a:pPr>
            <a:r>
              <a:t>la misión asociada a esas ideas, </a:t>
            </a:r>
          </a:p>
          <a:p>
            <a:pPr marL="342900" indent="-342900">
              <a:spcAft>
                <a:spcPts val="600"/>
              </a:spcAft>
              <a:buBlip>
                <a:blip r:embed="rId2"/>
              </a:buBlip>
              <a:defRPr sz="2400">
                <a:latin typeface="Helvetica Neue"/>
                <a:ea typeface="Microsoft Sans Serif" panose="020B0604020202020204" pitchFamily="34" charset="0"/>
                <a:cs typeface="Microsoft Sans Serif" panose="020B0604020202020204" pitchFamily="34" charset="0"/>
              </a:defRPr>
            </a:pPr>
            <a:r>
              <a:t>las necesidades de financiación, </a:t>
            </a:r>
          </a:p>
          <a:p>
            <a:pPr marL="342900" indent="-342900">
              <a:spcAft>
                <a:spcPts val="600"/>
              </a:spcAft>
              <a:buBlip>
                <a:blip r:embed="rId2"/>
              </a:buBlip>
              <a:defRPr sz="2400">
                <a:latin typeface="Helvetica Neue"/>
                <a:ea typeface="Microsoft Sans Serif" panose="020B0604020202020204" pitchFamily="34" charset="0"/>
                <a:cs typeface="Microsoft Sans Serif" panose="020B0604020202020204" pitchFamily="34" charset="0"/>
              </a:defRPr>
            </a:pPr>
            <a:r>
              <a:t>los hitos que deben cumplirse, y </a:t>
            </a:r>
          </a:p>
          <a:p>
            <a:pPr marL="342900" indent="-342900">
              <a:spcAft>
                <a:spcPts val="600"/>
              </a:spcAft>
              <a:buBlip>
                <a:blip r:embed="rId2"/>
              </a:buBlip>
              <a:defRPr sz="2400">
                <a:latin typeface="Helvetica Neue"/>
                <a:ea typeface="Microsoft Sans Serif" panose="020B0604020202020204" pitchFamily="34" charset="0"/>
                <a:cs typeface="Microsoft Sans Serif" panose="020B0604020202020204" pitchFamily="34" charset="0"/>
              </a:defRPr>
            </a:pPr>
            <a:r>
              <a:t>la transparencia del fracaso y todo lo que conlleva. </a:t>
            </a:r>
          </a:p>
          <a:p>
            <a:pPr>
              <a:spcAft>
                <a:spcPts val="600"/>
              </a:spcAft>
            </a:pPr>
            <a:endParaRPr sz="2400">
              <a:latin typeface="Helvetica Neue"/>
              <a:ea typeface="Microsoft Sans Serif" panose="020B0604020202020204" pitchFamily="34" charset="0"/>
              <a:cs typeface="Microsoft Sans Serif" panose="020B0604020202020204" pitchFamily="34" charset="0"/>
            </a:endParaRPr>
          </a:p>
          <a:p>
            <a:pPr>
              <a:spcAft>
                <a:spcPts val="600"/>
              </a:spcAft>
              <a:defRPr sz="2400">
                <a:latin typeface="Helvetica Neue"/>
                <a:ea typeface="Microsoft Sans Serif" panose="020B0604020202020204" pitchFamily="34" charset="0"/>
                <a:cs typeface="Microsoft Sans Serif" panose="020B0604020202020204" pitchFamily="34" charset="0"/>
              </a:defRPr>
            </a:pPr>
            <a:r>
              <a:t>Cada uno de estos se convierte en un facilitador crucial para el éxito de los intraemprendedores.</a:t>
            </a:r>
          </a:p>
        </p:txBody>
      </p:sp>
      <p:sp>
        <p:nvSpPr>
          <p:cNvPr id="5" name="CuadroTexto 1">
            <a:extLst>
              <a:ext uri="{FF2B5EF4-FFF2-40B4-BE49-F238E27FC236}">
                <a16:creationId xmlns:a16="http://schemas.microsoft.com/office/drawing/2014/main" id="{53A4973B-9D55-DE40-8783-A5F9688B4511}"/>
              </a:ext>
            </a:extLst>
          </p:cNvPr>
          <p:cNvSpPr txBox="1"/>
          <p:nvPr/>
        </p:nvSpPr>
        <p:spPr>
          <a:xfrm>
            <a:off x="1296000" y="8928000"/>
            <a:ext cx="1676400" cy="276999"/>
          </a:xfrm>
          <a:prstGeom prst="rect">
            <a:avLst/>
          </a:prstGeom>
          <a:noFill/>
        </p:spPr>
        <p:txBody>
          <a:bodyPr wrap="square">
            <a:spAutoFit/>
          </a:bodyPr>
          <a:lstStyle/>
          <a:p>
            <a:pPr>
              <a:defRPr sz="1200">
                <a:latin typeface="Helvetica Neue"/>
                <a:ea typeface="Microsoft Sans Serif" panose="020B0604020202020204" pitchFamily="34" charset="0"/>
                <a:cs typeface="Microsoft Sans Serif" panose="020B0604020202020204" pitchFamily="34" charset="0"/>
              </a:defRPr>
            </a:pPr>
            <a:r>
              <a:t>Fuente n.º: 4</a:t>
            </a:r>
          </a:p>
        </p:txBody>
      </p:sp>
      <p:sp>
        <p:nvSpPr>
          <p:cNvPr id="6" name="CuadroTexto 1">
            <a:extLst>
              <a:ext uri="{FF2B5EF4-FFF2-40B4-BE49-F238E27FC236}">
                <a16:creationId xmlns:a16="http://schemas.microsoft.com/office/drawing/2014/main" id="{C4E49802-0026-1491-5F96-B32A6BEA2578}"/>
              </a:ext>
            </a:extLst>
          </p:cNvPr>
          <p:cNvSpPr txBox="1"/>
          <p:nvPr/>
        </p:nvSpPr>
        <p:spPr>
          <a:xfrm>
            <a:off x="1296000" y="1548000"/>
            <a:ext cx="11395364" cy="830997"/>
          </a:xfrm>
          <a:prstGeom prst="rect">
            <a:avLst/>
          </a:prstGeom>
          <a:noFill/>
        </p:spPr>
        <p:txBody>
          <a:bodyPr wrap="square">
            <a:noAutofit/>
          </a:bodyPr>
          <a:lstStyle/>
          <a:p>
            <a:pPr>
              <a:defRPr sz="4800" b="1">
                <a:solidFill>
                  <a:srgbClr val="4D94B7"/>
                </a:solidFill>
                <a:latin typeface="Helvetica Neue"/>
                <a:ea typeface="Microsoft Sans Serif" panose="020B0604020202020204" pitchFamily="34" charset="0"/>
                <a:cs typeface="Microsoft Sans Serif" panose="020B0604020202020204" pitchFamily="34" charset="0"/>
              </a:defRPr>
            </a:pPr>
            <a:r>
              <a:t>2. Gestión de intraemprendedores</a:t>
            </a:r>
          </a:p>
        </p:txBody>
      </p:sp>
    </p:spTree>
    <p:extLst>
      <p:ext uri="{BB962C8B-B14F-4D97-AF65-F5344CB8AC3E}">
        <p14:creationId xmlns:p14="http://schemas.microsoft.com/office/powerpoint/2010/main" val="28899425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15621000" cy="523220"/>
          </a:xfrm>
          <a:prstGeom prst="rect">
            <a:avLst/>
          </a:prstGeom>
          <a:noFill/>
        </p:spPr>
        <p:txBody>
          <a:bodyPr wrap="square">
            <a:noAutofit/>
          </a:bodyPr>
          <a:lstStyle/>
          <a:p>
            <a:pPr>
              <a:defRPr sz="2800" b="1">
                <a:solidFill>
                  <a:srgbClr val="AED633"/>
                </a:solidFill>
                <a:latin typeface="Helvetica Neue"/>
                <a:ea typeface="Microsoft Sans Serif" panose="020B0604020202020204" pitchFamily="34" charset="0"/>
                <a:cs typeface="Microsoft Sans Serif" panose="020B0604020202020204" pitchFamily="34" charset="0"/>
              </a:defRPr>
            </a:pPr>
            <a:r>
              <a:t>2.4 El mentor</a:t>
            </a:r>
          </a:p>
        </p:txBody>
      </p:sp>
      <p:sp>
        <p:nvSpPr>
          <p:cNvPr id="4" name="CuadroTexto 3">
            <a:extLst>
              <a:ext uri="{FF2B5EF4-FFF2-40B4-BE49-F238E27FC236}">
                <a16:creationId xmlns:a16="http://schemas.microsoft.com/office/drawing/2014/main" id="{E1E2D339-E702-D386-1EB6-0CD6F5317270}"/>
              </a:ext>
            </a:extLst>
          </p:cNvPr>
          <p:cNvSpPr txBox="1"/>
          <p:nvPr/>
        </p:nvSpPr>
        <p:spPr>
          <a:xfrm>
            <a:off x="1295400" y="3384000"/>
            <a:ext cx="15840000" cy="3046988"/>
          </a:xfrm>
          <a:prstGeom prst="rect">
            <a:avLst/>
          </a:prstGeom>
          <a:noFill/>
        </p:spPr>
        <p:txBody>
          <a:bodyPr wrap="square">
            <a:noAutofit/>
          </a:bodyPr>
          <a:lstStyle/>
          <a:p>
            <a:pPr>
              <a:spcAft>
                <a:spcPts val="600"/>
              </a:spcAft>
              <a:defRPr sz="2400">
                <a:latin typeface="Helvetica Neue"/>
                <a:ea typeface="Microsoft Sans Serif" panose="020B0604020202020204" pitchFamily="34" charset="0"/>
                <a:cs typeface="Microsoft Sans Serif" panose="020B0604020202020204" pitchFamily="34" charset="0"/>
              </a:defRPr>
            </a:pPr>
            <a:r>
              <a:t>Estas cualidades requieren cuidado y aliento, que es donde entra un mentor claro:</a:t>
            </a:r>
          </a:p>
          <a:p>
            <a:pPr>
              <a:spcAft>
                <a:spcPts val="600"/>
              </a:spcAft>
            </a:pPr>
            <a:endParaRPr sz="2400">
              <a:latin typeface="Helvetica Neue"/>
              <a:ea typeface="Microsoft Sans Serif" panose="020B0604020202020204" pitchFamily="34" charset="0"/>
              <a:cs typeface="Microsoft Sans Serif" panose="020B0604020202020204" pitchFamily="34" charset="0"/>
            </a:endParaRPr>
          </a:p>
          <a:p>
            <a:pPr>
              <a:spcAft>
                <a:spcPts val="600"/>
              </a:spcAft>
              <a:defRPr sz="2400">
                <a:latin typeface="Helvetica Neue"/>
                <a:ea typeface="Microsoft Sans Serif" panose="020B0604020202020204" pitchFamily="34" charset="0"/>
                <a:cs typeface="Microsoft Sans Serif" panose="020B0604020202020204" pitchFamily="34" charset="0"/>
              </a:defRPr>
            </a:pPr>
            <a:r>
              <a:t>Esta persona (el mentor) debe actuar como «cubierta aérea», es decir;</a:t>
            </a:r>
          </a:p>
          <a:p>
            <a:pPr marL="800100" lvl="1" indent="-342900">
              <a:spcAft>
                <a:spcPts val="600"/>
              </a:spcAft>
              <a:buBlip>
                <a:blip r:embed="rId2"/>
              </a:buBlip>
              <a:defRPr sz="2400">
                <a:latin typeface="Helvetica Neue"/>
                <a:ea typeface="Microsoft Sans Serif" panose="020B0604020202020204" pitchFamily="34" charset="0"/>
                <a:cs typeface="Microsoft Sans Serif" panose="020B0604020202020204" pitchFamily="34" charset="0"/>
              </a:defRPr>
            </a:pPr>
            <a:r>
              <a:t>ayudar al empresario a superar los desafíos presentados por la corporación matriz, </a:t>
            </a:r>
          </a:p>
          <a:p>
            <a:pPr marL="800100" lvl="1" indent="-342900">
              <a:spcAft>
                <a:spcPts val="600"/>
              </a:spcAft>
              <a:buBlip>
                <a:blip r:embed="rId2"/>
              </a:buBlip>
              <a:defRPr sz="2400">
                <a:latin typeface="Helvetica Neue"/>
                <a:ea typeface="Microsoft Sans Serif" panose="020B0604020202020204" pitchFamily="34" charset="0"/>
                <a:cs typeface="Microsoft Sans Serif" panose="020B0604020202020204" pitchFamily="34" charset="0"/>
              </a:defRPr>
            </a:pPr>
            <a:r>
              <a:t>mantener un alto grado de confianza a lo largo de todas las decisiones y avances. </a:t>
            </a:r>
          </a:p>
          <a:p>
            <a:pPr>
              <a:spcAft>
                <a:spcPts val="600"/>
              </a:spcAft>
            </a:pPr>
            <a:endParaRPr sz="2400">
              <a:latin typeface="Helvetica Neue"/>
              <a:ea typeface="Microsoft Sans Serif" panose="020B0604020202020204" pitchFamily="34" charset="0"/>
              <a:cs typeface="Microsoft Sans Serif" panose="020B0604020202020204" pitchFamily="34" charset="0"/>
            </a:endParaRPr>
          </a:p>
          <a:p>
            <a:pPr>
              <a:spcAft>
                <a:spcPts val="600"/>
              </a:spcAft>
              <a:defRPr sz="2400">
                <a:latin typeface="Helvetica Neue"/>
                <a:ea typeface="Microsoft Sans Serif" panose="020B0604020202020204" pitchFamily="34" charset="0"/>
                <a:cs typeface="Microsoft Sans Serif" panose="020B0604020202020204" pitchFamily="34" charset="0"/>
              </a:defRPr>
            </a:pPr>
            <a:r>
              <a:t>El intraemprendedor eventualmente se vuelve más dependiente de las relaciones que la implementación de procesos. Tanto el trabajo como las relaciones requieren un compromiso continuo.</a:t>
            </a:r>
          </a:p>
        </p:txBody>
      </p:sp>
      <p:sp>
        <p:nvSpPr>
          <p:cNvPr id="5" name="CuadroTexto 1">
            <a:extLst>
              <a:ext uri="{FF2B5EF4-FFF2-40B4-BE49-F238E27FC236}">
                <a16:creationId xmlns:a16="http://schemas.microsoft.com/office/drawing/2014/main" id="{53A4973B-9D55-DE40-8783-A5F9688B4511}"/>
              </a:ext>
            </a:extLst>
          </p:cNvPr>
          <p:cNvSpPr txBox="1"/>
          <p:nvPr/>
        </p:nvSpPr>
        <p:spPr>
          <a:xfrm>
            <a:off x="1296000" y="8928000"/>
            <a:ext cx="1676400" cy="276999"/>
          </a:xfrm>
          <a:prstGeom prst="rect">
            <a:avLst/>
          </a:prstGeom>
          <a:noFill/>
        </p:spPr>
        <p:txBody>
          <a:bodyPr wrap="square">
            <a:spAutoFit/>
          </a:bodyPr>
          <a:lstStyle/>
          <a:p>
            <a:pPr>
              <a:defRPr sz="1200">
                <a:latin typeface="Helvetica Neue"/>
                <a:ea typeface="Microsoft Sans Serif" panose="020B0604020202020204" pitchFamily="34" charset="0"/>
                <a:cs typeface="Microsoft Sans Serif" panose="020B0604020202020204" pitchFamily="34" charset="0"/>
              </a:defRPr>
            </a:pPr>
            <a:r>
              <a:t>Fuente n.º: 4</a:t>
            </a:r>
          </a:p>
        </p:txBody>
      </p:sp>
      <p:sp>
        <p:nvSpPr>
          <p:cNvPr id="6" name="CuadroTexto 1">
            <a:extLst>
              <a:ext uri="{FF2B5EF4-FFF2-40B4-BE49-F238E27FC236}">
                <a16:creationId xmlns:a16="http://schemas.microsoft.com/office/drawing/2014/main" id="{FCB10632-CAA7-5E95-CF8A-8CDD83D2CCDD}"/>
              </a:ext>
            </a:extLst>
          </p:cNvPr>
          <p:cNvSpPr txBox="1"/>
          <p:nvPr/>
        </p:nvSpPr>
        <p:spPr>
          <a:xfrm>
            <a:off x="1296000" y="1548000"/>
            <a:ext cx="11395364" cy="830997"/>
          </a:xfrm>
          <a:prstGeom prst="rect">
            <a:avLst/>
          </a:prstGeom>
          <a:noFill/>
        </p:spPr>
        <p:txBody>
          <a:bodyPr wrap="square">
            <a:noAutofit/>
          </a:bodyPr>
          <a:lstStyle/>
          <a:p>
            <a:pPr>
              <a:defRPr sz="4800" b="1">
                <a:solidFill>
                  <a:srgbClr val="4D94B7"/>
                </a:solidFill>
                <a:latin typeface="Helvetica Neue"/>
                <a:ea typeface="Microsoft Sans Serif" panose="020B0604020202020204" pitchFamily="34" charset="0"/>
                <a:cs typeface="Microsoft Sans Serif" panose="020B0604020202020204" pitchFamily="34" charset="0"/>
              </a:defRPr>
            </a:pPr>
            <a:r>
              <a:t>2. Gestión de intraemprendedores</a:t>
            </a:r>
          </a:p>
        </p:txBody>
      </p:sp>
    </p:spTree>
    <p:extLst>
      <p:ext uri="{BB962C8B-B14F-4D97-AF65-F5344CB8AC3E}">
        <p14:creationId xmlns:p14="http://schemas.microsoft.com/office/powerpoint/2010/main" val="31406883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a 6">
            <a:extLst>
              <a:ext uri="{FF2B5EF4-FFF2-40B4-BE49-F238E27FC236}">
                <a16:creationId xmlns:a16="http://schemas.microsoft.com/office/drawing/2014/main" id="{34A57B07-5BED-4778-64EE-41A5C62C8675}"/>
              </a:ext>
            </a:extLst>
          </p:cNvPr>
          <p:cNvGraphicFramePr/>
          <p:nvPr>
            <p:extLst>
              <p:ext uri="{D42A27DB-BD31-4B8C-83A1-F6EECF244321}">
                <p14:modId xmlns:p14="http://schemas.microsoft.com/office/powerpoint/2010/main" val="3489665952"/>
              </p:ext>
            </p:extLst>
          </p:nvPr>
        </p:nvGraphicFramePr>
        <p:xfrm>
          <a:off x="1296000" y="3383999"/>
          <a:ext cx="10620000" cy="54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uadroTexto 1">
            <a:extLst>
              <a:ext uri="{FF2B5EF4-FFF2-40B4-BE49-F238E27FC236}">
                <a16:creationId xmlns:a16="http://schemas.microsoft.com/office/drawing/2014/main" id="{FB0556BB-C8CC-FD4D-29F4-286BE6363094}"/>
              </a:ext>
            </a:extLst>
          </p:cNvPr>
          <p:cNvSpPr txBox="1"/>
          <p:nvPr/>
        </p:nvSpPr>
        <p:spPr>
          <a:xfrm>
            <a:off x="1296000" y="8928000"/>
            <a:ext cx="1676400" cy="276999"/>
          </a:xfrm>
          <a:prstGeom prst="rect">
            <a:avLst/>
          </a:prstGeom>
          <a:noFill/>
        </p:spPr>
        <p:txBody>
          <a:bodyPr wrap="square">
            <a:spAutoFit/>
          </a:bodyPr>
          <a:lstStyle/>
          <a:p>
            <a:pPr>
              <a:defRPr sz="1200">
                <a:latin typeface="Helvetica Neue"/>
                <a:ea typeface="Microsoft Sans Serif" panose="020B0604020202020204" pitchFamily="34" charset="0"/>
                <a:cs typeface="Microsoft Sans Serif" panose="020B0604020202020204" pitchFamily="34" charset="0"/>
              </a:defRPr>
            </a:pPr>
            <a:r>
              <a:t>Fuente n.º: 13, 14</a:t>
            </a:r>
          </a:p>
        </p:txBody>
      </p:sp>
      <p:sp>
        <p:nvSpPr>
          <p:cNvPr id="5" name="CuadroTexto 2">
            <a:extLst>
              <a:ext uri="{FF2B5EF4-FFF2-40B4-BE49-F238E27FC236}">
                <a16:creationId xmlns:a16="http://schemas.microsoft.com/office/drawing/2014/main" id="{FBAA7C37-ACA5-1268-59B9-01AAAF56557D}"/>
              </a:ext>
            </a:extLst>
          </p:cNvPr>
          <p:cNvSpPr txBox="1"/>
          <p:nvPr/>
        </p:nvSpPr>
        <p:spPr>
          <a:xfrm>
            <a:off x="1295400" y="2304000"/>
            <a:ext cx="15621000" cy="523220"/>
          </a:xfrm>
          <a:prstGeom prst="rect">
            <a:avLst/>
          </a:prstGeom>
          <a:noFill/>
        </p:spPr>
        <p:txBody>
          <a:bodyPr wrap="square">
            <a:noAutofit/>
          </a:bodyPr>
          <a:lstStyle/>
          <a:p>
            <a:pPr>
              <a:defRPr sz="2800" b="1">
                <a:solidFill>
                  <a:srgbClr val="AED633"/>
                </a:solidFill>
                <a:latin typeface="Helvetica Neue"/>
                <a:ea typeface="Microsoft Sans Serif" panose="020B0604020202020204" pitchFamily="34" charset="0"/>
                <a:cs typeface="Microsoft Sans Serif" panose="020B0604020202020204" pitchFamily="34" charset="0"/>
              </a:defRPr>
            </a:pPr>
            <a:r>
              <a:t>2.5 Desafíos</a:t>
            </a:r>
          </a:p>
        </p:txBody>
      </p:sp>
      <p:sp>
        <p:nvSpPr>
          <p:cNvPr id="3" name="CuadroTexto 1">
            <a:extLst>
              <a:ext uri="{FF2B5EF4-FFF2-40B4-BE49-F238E27FC236}">
                <a16:creationId xmlns:a16="http://schemas.microsoft.com/office/drawing/2014/main" id="{8DB2AA68-8E64-C086-D73F-58C036AF9235}"/>
              </a:ext>
            </a:extLst>
          </p:cNvPr>
          <p:cNvSpPr txBox="1"/>
          <p:nvPr/>
        </p:nvSpPr>
        <p:spPr>
          <a:xfrm>
            <a:off x="1296000" y="1548000"/>
            <a:ext cx="11395364" cy="830997"/>
          </a:xfrm>
          <a:prstGeom prst="rect">
            <a:avLst/>
          </a:prstGeom>
          <a:noFill/>
        </p:spPr>
        <p:txBody>
          <a:bodyPr wrap="square">
            <a:noAutofit/>
          </a:bodyPr>
          <a:lstStyle/>
          <a:p>
            <a:pPr>
              <a:defRPr sz="4800" b="1">
                <a:solidFill>
                  <a:srgbClr val="4D94B7"/>
                </a:solidFill>
                <a:latin typeface="Helvetica Neue"/>
                <a:ea typeface="Microsoft Sans Serif" panose="020B0604020202020204" pitchFamily="34" charset="0"/>
                <a:cs typeface="Microsoft Sans Serif" panose="020B0604020202020204" pitchFamily="34" charset="0"/>
              </a:defRPr>
            </a:pPr>
            <a:r>
              <a:t>2. Gestión de intraemprendedores</a:t>
            </a:r>
          </a:p>
        </p:txBody>
      </p:sp>
      <p:pic>
        <p:nvPicPr>
          <p:cNvPr id="6" name="Picture 2">
            <a:extLst>
              <a:ext uri="{FF2B5EF4-FFF2-40B4-BE49-F238E27FC236}">
                <a16:creationId xmlns:a16="http://schemas.microsoft.com/office/drawing/2014/main" id="{A67C3791-ED51-E328-5D4B-5D387C870ADF}"/>
              </a:ext>
            </a:extLst>
          </p:cNvPr>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91560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34763B4D-2C66-8E94-75FD-62194475DC37}"/>
              </a:ext>
            </a:extLst>
          </p:cNvPr>
          <p:cNvSpPr txBox="1"/>
          <p:nvPr/>
        </p:nvSpPr>
        <p:spPr>
          <a:xfrm>
            <a:off x="1296000" y="2304000"/>
            <a:ext cx="7000568" cy="648000"/>
          </a:xfrm>
          <a:prstGeom prst="rect">
            <a:avLst/>
          </a:prstGeom>
          <a:noFill/>
        </p:spPr>
        <p:txBody>
          <a:bodyPr wrap="square">
            <a:noAutofit/>
          </a:bodyPr>
          <a:lstStyle/>
          <a:p>
            <a:pPr>
              <a:defRPr sz="2800" b="1">
                <a:solidFill>
                  <a:srgbClr val="AED633"/>
                </a:solidFill>
                <a:latin typeface="Helvetica Neue"/>
                <a:ea typeface="Microsoft Sans Serif" panose="020B0604020202020204" pitchFamily="34" charset="0"/>
                <a:cs typeface="Microsoft Sans Serif" panose="020B0604020202020204" pitchFamily="34" charset="0"/>
              </a:defRPr>
            </a:pPr>
            <a:r>
              <a:t>2.6 Remedios</a:t>
            </a:r>
          </a:p>
        </p:txBody>
      </p:sp>
      <p:graphicFrame>
        <p:nvGraphicFramePr>
          <p:cNvPr id="14" name="Diagrama 13">
            <a:extLst>
              <a:ext uri="{FF2B5EF4-FFF2-40B4-BE49-F238E27FC236}">
                <a16:creationId xmlns:a16="http://schemas.microsoft.com/office/drawing/2014/main" id="{E33A6505-33E4-2F6D-7653-18745F255C03}"/>
              </a:ext>
            </a:extLst>
          </p:cNvPr>
          <p:cNvGraphicFramePr/>
          <p:nvPr>
            <p:extLst>
              <p:ext uri="{D42A27DB-BD31-4B8C-83A1-F6EECF244321}">
                <p14:modId xmlns:p14="http://schemas.microsoft.com/office/powerpoint/2010/main" val="3819769300"/>
              </p:ext>
            </p:extLst>
          </p:nvPr>
        </p:nvGraphicFramePr>
        <p:xfrm>
          <a:off x="1296000" y="3384000"/>
          <a:ext cx="15660000" cy="493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uadroTexto 1">
            <a:extLst>
              <a:ext uri="{FF2B5EF4-FFF2-40B4-BE49-F238E27FC236}">
                <a16:creationId xmlns:a16="http://schemas.microsoft.com/office/drawing/2014/main" id="{EBF8C1D7-B5E8-8327-01F2-4D9FFD5D52E3}"/>
              </a:ext>
            </a:extLst>
          </p:cNvPr>
          <p:cNvSpPr txBox="1"/>
          <p:nvPr/>
        </p:nvSpPr>
        <p:spPr>
          <a:xfrm>
            <a:off x="1296000" y="1548000"/>
            <a:ext cx="11395364" cy="830997"/>
          </a:xfrm>
          <a:prstGeom prst="rect">
            <a:avLst/>
          </a:prstGeom>
          <a:noFill/>
        </p:spPr>
        <p:txBody>
          <a:bodyPr wrap="square">
            <a:noAutofit/>
          </a:bodyPr>
          <a:lstStyle/>
          <a:p>
            <a:pPr>
              <a:defRPr sz="4800" b="1">
                <a:solidFill>
                  <a:srgbClr val="4D94B7"/>
                </a:solidFill>
                <a:latin typeface="Helvetica Neue"/>
                <a:ea typeface="Microsoft Sans Serif" panose="020B0604020202020204" pitchFamily="34" charset="0"/>
                <a:cs typeface="Microsoft Sans Serif" panose="020B0604020202020204" pitchFamily="34" charset="0"/>
              </a:defRPr>
            </a:pPr>
            <a:r>
              <a:t>2. Gestión de intraemprendedores</a:t>
            </a:r>
          </a:p>
        </p:txBody>
      </p:sp>
    </p:spTree>
    <p:extLst>
      <p:ext uri="{BB962C8B-B14F-4D97-AF65-F5344CB8AC3E}">
        <p14:creationId xmlns:p14="http://schemas.microsoft.com/office/powerpoint/2010/main" val="5881015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6CE9C880-7A4A-94B2-756C-952EB7F9F820}"/>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
        <p:nvSpPr>
          <p:cNvPr id="3" name="CuadroTexto 2">
            <a:extLst>
              <a:ext uri="{FF2B5EF4-FFF2-40B4-BE49-F238E27FC236}">
                <a16:creationId xmlns:a16="http://schemas.microsoft.com/office/drawing/2014/main" id="{059C829C-41D6-1410-D4AD-4579EC19C654}"/>
              </a:ext>
            </a:extLst>
          </p:cNvPr>
          <p:cNvSpPr txBox="1"/>
          <p:nvPr/>
        </p:nvSpPr>
        <p:spPr>
          <a:xfrm>
            <a:off x="4572000" y="3888000"/>
            <a:ext cx="9144000" cy="1569660"/>
          </a:xfrm>
          <a:prstGeom prst="rect">
            <a:avLst/>
          </a:prstGeom>
          <a:noFill/>
        </p:spPr>
        <p:txBody>
          <a:bodyPr wrap="square">
            <a:noAutofit/>
          </a:bodyPr>
          <a:lstStyle/>
          <a:p>
            <a:pPr algn="ctr">
              <a:defRPr sz="4800" b="1">
                <a:solidFill>
                  <a:srgbClr val="4D94B7"/>
                </a:solidFill>
                <a:latin typeface="Helvetica Neue"/>
                <a:ea typeface="Microsoft Sans Serif" panose="020B0604020202020204" pitchFamily="34" charset="0"/>
                <a:cs typeface="Microsoft Sans Serif" panose="020B0604020202020204" pitchFamily="34" charset="0"/>
              </a:defRPr>
            </a:pPr>
            <a:r>
              <a:t>Estrategias para la gestión intraempresarial</a:t>
            </a:r>
          </a:p>
        </p:txBody>
      </p:sp>
      <p:sp>
        <p:nvSpPr>
          <p:cNvPr id="5" name="CuadroTexto 4">
            <a:extLst>
              <a:ext uri="{FF2B5EF4-FFF2-40B4-BE49-F238E27FC236}">
                <a16:creationId xmlns:a16="http://schemas.microsoft.com/office/drawing/2014/main" id="{291827B4-A53A-98D3-C6A6-037B32739B31}"/>
              </a:ext>
            </a:extLst>
          </p:cNvPr>
          <p:cNvSpPr txBox="1"/>
          <p:nvPr/>
        </p:nvSpPr>
        <p:spPr>
          <a:xfrm>
            <a:off x="1296000" y="2592000"/>
            <a:ext cx="15732000" cy="1015663"/>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sz="6000" b="1">
                <a:solidFill>
                  <a:srgbClr val="AED633"/>
                </a:solidFill>
                <a:latin typeface="Helvetica Neue"/>
                <a:ea typeface="Microsoft Sans Serif" panose="020B0604020202020204" pitchFamily="34" charset="0"/>
                <a:cs typeface="Microsoft Sans Serif" panose="020B0604020202020204" pitchFamily="34" charset="0"/>
              </a:defRPr>
            </a:pPr>
            <a:r>
              <a:t>Unidad 3</a:t>
            </a:r>
            <a:endParaRPr kumimoji="0" sz="6000" b="1" i="0" u="none" strike="noStrike" kern="1200" cap="none" normalizeH="0" baseline="0">
              <a:ln>
                <a:noFill/>
              </a:ln>
              <a:solidFill>
                <a:srgbClr val="AED633"/>
              </a:solidFill>
              <a:effectLst/>
              <a:uLnTx/>
              <a:uFillTx/>
              <a:latin typeface="Helvetica Neue"/>
              <a:ea typeface="Microsoft Sans Serif" panose="020B0604020202020204" pitchFamily="34" charset="0"/>
              <a:cs typeface="Microsoft Sans Serif" panose="020B0604020202020204" pitchFamily="34" charset="0"/>
            </a:endParaRPr>
          </a:p>
        </p:txBody>
      </p:sp>
      <p:sp>
        <p:nvSpPr>
          <p:cNvPr id="4" name="CuadroTexto 2">
            <a:extLst>
              <a:ext uri="{FF2B5EF4-FFF2-40B4-BE49-F238E27FC236}">
                <a16:creationId xmlns:a16="http://schemas.microsoft.com/office/drawing/2014/main" id="{91DCD668-E20B-C193-FF59-91CE40168CCF}"/>
              </a:ext>
            </a:extLst>
          </p:cNvPr>
          <p:cNvSpPr txBox="1"/>
          <p:nvPr/>
        </p:nvSpPr>
        <p:spPr>
          <a:xfrm>
            <a:off x="1296000" y="5256000"/>
            <a:ext cx="10980000" cy="3538800"/>
          </a:xfrm>
          <a:prstGeom prst="rect">
            <a:avLst/>
          </a:prstGeom>
          <a:noFill/>
        </p:spPr>
        <p:txBody>
          <a:bodyPr wrap="square">
            <a:noAutofit/>
          </a:bodyPr>
          <a:lstStyle/>
          <a:p>
            <a:pPr marL="0" marR="0" lvl="0" indent="0" defTabSz="914400" rtl="0" eaLnBrk="1" fontAlgn="auto" latinLnBrk="0" hangingPunct="1">
              <a:lnSpc>
                <a:spcPct val="150000"/>
              </a:lnSpc>
              <a:spcAft>
                <a:spcPts val="0"/>
              </a:spcAft>
              <a:buClrTx/>
              <a:buSzTx/>
              <a:buFontTx/>
              <a:buNone/>
              <a:tabLst>
                <a:tab pos="1205230" algn="l"/>
                <a:tab pos="1926589" algn="l"/>
                <a:tab pos="2915920" algn="l"/>
                <a:tab pos="3444875" algn="l"/>
                <a:tab pos="4383405" algn="l"/>
                <a:tab pos="6796405" algn="l"/>
              </a:tabLst>
              <a:defRPr sz="2800" b="1" kern="120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defRPr>
            </a:pPr>
            <a:r>
              <a:t>3.1 Comportarse como un mentor, no como un gerente</a:t>
            </a:r>
          </a:p>
          <a:p>
            <a:pPr marL="0" marR="0" lvl="0" indent="0" defTabSz="914400" rtl="0" eaLnBrk="1" fontAlgn="auto" latinLnBrk="0" hangingPunct="1">
              <a:lnSpc>
                <a:spcPct val="150000"/>
              </a:lnSpc>
              <a:spcAft>
                <a:spcPts val="0"/>
              </a:spcAft>
              <a:buClrTx/>
              <a:buSzTx/>
              <a:buFontTx/>
              <a:buNone/>
              <a:tabLst>
                <a:tab pos="1205230" algn="l"/>
                <a:tab pos="1926589" algn="l"/>
                <a:tab pos="2915920" algn="l"/>
                <a:tab pos="3444875" algn="l"/>
                <a:tab pos="4383405" algn="l"/>
                <a:tab pos="6796405" algn="l"/>
              </a:tabLst>
              <a:defRPr sz="2800" b="1">
                <a:solidFill>
                  <a:srgbClr val="AED633"/>
                </a:solidFill>
                <a:latin typeface="Helvetica Neue" panose="020B0604020202020204" charset="0"/>
                <a:ea typeface="Microsoft Sans Serif" panose="020B0604020202020204" pitchFamily="34" charset="0"/>
                <a:cs typeface="Microsoft Sans Serif" panose="020B0604020202020204" pitchFamily="34" charset="0"/>
              </a:defRPr>
            </a:pPr>
            <a:r>
              <a:rPr kern="1200">
                <a:ln>
                  <a:noFill/>
                </a:ln>
                <a:effectLst/>
                <a:uLnTx/>
                <a:uFillTx/>
              </a:rPr>
              <a:t>3.2 Dale al equipo tu confianza pero </a:t>
            </a:r>
            <a:r>
              <a:t>un gol</a:t>
            </a:r>
            <a:r>
              <a:rPr kern="1200">
                <a:ln>
                  <a:noFill/>
                </a:ln>
                <a:effectLst/>
                <a:uLnTx/>
                <a:uFillTx/>
              </a:rPr>
              <a:t>claro y gree </a:t>
            </a:r>
          </a:p>
          <a:p>
            <a:pPr marL="0" marR="0" lvl="0" indent="0" defTabSz="914400" rtl="0" eaLnBrk="1" fontAlgn="auto" latinLnBrk="0" hangingPunct="1">
              <a:lnSpc>
                <a:spcPct val="150000"/>
              </a:lnSpc>
              <a:spcAft>
                <a:spcPts val="0"/>
              </a:spcAft>
              <a:buClrTx/>
              <a:buSzTx/>
              <a:buFontTx/>
              <a:buNone/>
              <a:tabLst>
                <a:tab pos="1205230" algn="l"/>
                <a:tab pos="1926589" algn="l"/>
                <a:tab pos="2915920" algn="l"/>
                <a:tab pos="3444875" algn="l"/>
                <a:tab pos="4383405" algn="l"/>
                <a:tab pos="6796405" algn="l"/>
              </a:tabLst>
              <a:defRPr sz="2800" b="1" kern="120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defRPr>
            </a:pPr>
            <a:r>
              <a:t>3.3 Acordar objetivos claros, dar al equipo su confianza</a:t>
            </a:r>
          </a:p>
          <a:p>
            <a:pPr marL="0" marR="0" lvl="0" indent="0" defTabSz="914400" rtl="0" eaLnBrk="1" fontAlgn="auto" latinLnBrk="0" hangingPunct="1">
              <a:lnSpc>
                <a:spcPct val="150000"/>
              </a:lnSpc>
              <a:spcAft>
                <a:spcPts val="0"/>
              </a:spcAft>
              <a:buClrTx/>
              <a:buSzTx/>
              <a:buFontTx/>
              <a:buNone/>
              <a:tabLst>
                <a:tab pos="1205230" algn="l"/>
                <a:tab pos="1926589" algn="l"/>
                <a:tab pos="2915920" algn="l"/>
                <a:tab pos="3444875" algn="l"/>
                <a:tab pos="4383405" algn="l"/>
                <a:tab pos="6796405" algn="l"/>
              </a:tabLst>
              <a:defRPr sz="2800" b="1">
                <a:solidFill>
                  <a:srgbClr val="AED633"/>
                </a:solidFill>
                <a:latin typeface="Helvetica Neue" panose="020B0604020202020204" charset="0"/>
                <a:ea typeface="Microsoft Sans Serif" panose="020B0604020202020204" pitchFamily="34" charset="0"/>
                <a:cs typeface="Microsoft Sans Serif" panose="020B0604020202020204" pitchFamily="34" charset="0"/>
              </a:defRPr>
            </a:pPr>
            <a:r>
              <a:rPr kern="1200">
                <a:ln>
                  <a:noFill/>
                </a:ln>
                <a:effectLst/>
                <a:uLnTx/>
                <a:uFillTx/>
              </a:rPr>
              <a:t>3.4 Deja que </a:t>
            </a:r>
            <a:r>
              <a:t>m</a:t>
            </a:r>
            <a:r>
              <a:rPr kern="1200">
                <a:ln>
                  <a:noFill/>
                </a:ln>
                <a:effectLst/>
                <a:uLnTx/>
                <a:uFillTx/>
              </a:rPr>
              <a:t>ake su propio </a:t>
            </a:r>
            <a:r>
              <a:t>m</a:t>
            </a:r>
            <a:r>
              <a:rPr kern="1200">
                <a:ln>
                  <a:noFill/>
                </a:ln>
                <a:effectLst/>
                <a:uLnTx/>
                <a:uFillTx/>
              </a:rPr>
              <a:t>istakes</a:t>
            </a:r>
          </a:p>
          <a:p>
            <a:pPr marL="0" marR="0" lvl="0" indent="0" defTabSz="914400" rtl="0" eaLnBrk="1" fontAlgn="auto" latinLnBrk="0" hangingPunct="1">
              <a:lnSpc>
                <a:spcPct val="150000"/>
              </a:lnSpc>
              <a:spcAft>
                <a:spcPts val="0"/>
              </a:spcAft>
              <a:buClrTx/>
              <a:buSzTx/>
              <a:buFontTx/>
              <a:buNone/>
              <a:tabLst>
                <a:tab pos="1205230" algn="l"/>
                <a:tab pos="1926589" algn="l"/>
                <a:tab pos="2915920" algn="l"/>
                <a:tab pos="3444875" algn="l"/>
                <a:tab pos="4383405" algn="l"/>
                <a:tab pos="6796405" algn="l"/>
              </a:tabLst>
              <a:defRPr sz="2800" b="1">
                <a:solidFill>
                  <a:srgbClr val="AED633"/>
                </a:solidFill>
                <a:latin typeface="Helvetica Neue" panose="020B0604020202020204" charset="0"/>
                <a:ea typeface="Microsoft Sans Serif" panose="020B0604020202020204" pitchFamily="34" charset="0"/>
                <a:cs typeface="Microsoft Sans Serif" panose="020B0604020202020204" pitchFamily="34" charset="0"/>
              </a:defRPr>
            </a:pPr>
            <a:r>
              <a:rPr kern="1200">
                <a:ln>
                  <a:noFill/>
                </a:ln>
                <a:effectLst/>
                <a:uLnTx/>
                <a:uFillTx/>
              </a:rPr>
              <a:t>3.5 Mantener a los intraemprendedores </a:t>
            </a:r>
            <a:r>
              <a:t>un</a:t>
            </a:r>
            <a:r>
              <a:rPr kern="1200">
                <a:ln>
                  <a:noFill/>
                </a:ln>
                <a:effectLst/>
                <a:uLnTx/>
                <a:uFillTx/>
              </a:rPr>
              <a:t>ccountable</a:t>
            </a:r>
          </a:p>
        </p:txBody>
      </p:sp>
    </p:spTree>
    <p:extLst>
      <p:ext uri="{BB962C8B-B14F-4D97-AF65-F5344CB8AC3E}">
        <p14:creationId xmlns:p14="http://schemas.microsoft.com/office/powerpoint/2010/main" val="13784210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7C69ACA-7BF7-A9C9-3BE0-131DFDC66F3B}"/>
              </a:ext>
            </a:extLst>
          </p:cNvPr>
          <p:cNvSpPr txBox="1"/>
          <p:nvPr/>
        </p:nvSpPr>
        <p:spPr>
          <a:xfrm>
            <a:off x="1296000" y="1548000"/>
            <a:ext cx="15129164" cy="864000"/>
          </a:xfrm>
          <a:prstGeom prst="rect">
            <a:avLst/>
          </a:prstGeom>
          <a:noFill/>
        </p:spPr>
        <p:txBody>
          <a:bodyPr wrap="square">
            <a:noAutofit/>
          </a:bodyPr>
          <a:lstStyle/>
          <a:p>
            <a:pPr>
              <a:defRPr sz="4800" b="1">
                <a:solidFill>
                  <a:srgbClr val="4D94B7"/>
                </a:solidFill>
                <a:latin typeface="Helvetica Neue"/>
                <a:ea typeface="Microsoft Sans Serif" panose="020B0604020202020204" pitchFamily="34" charset="0"/>
                <a:cs typeface="Microsoft Sans Serif" panose="020B0604020202020204" pitchFamily="34" charset="0"/>
              </a:defRPr>
            </a:pPr>
            <a:r>
              <a:rPr dirty="0"/>
              <a:t>3. </a:t>
            </a:r>
            <a:r>
              <a:rPr dirty="0" err="1"/>
              <a:t>Estrategias</a:t>
            </a:r>
            <a:r>
              <a:rPr dirty="0"/>
              <a:t> para la </a:t>
            </a:r>
            <a:r>
              <a:rPr dirty="0" err="1"/>
              <a:t>gestión</a:t>
            </a:r>
            <a:r>
              <a:rPr dirty="0"/>
              <a:t> </a:t>
            </a:r>
            <a:r>
              <a:rPr dirty="0" err="1"/>
              <a:t>intraempresarial</a:t>
            </a:r>
            <a:endParaRPr kumimoji="0" sz="4800" b="1" i="0" u="none" strike="noStrike" kern="1200" cap="none" normalizeH="0" baseline="0" dirty="0">
              <a:ln>
                <a:noFill/>
              </a:ln>
              <a:solidFill>
                <a:srgbClr val="4D94B7"/>
              </a:solidFill>
              <a:effectLst/>
              <a:uLnTx/>
              <a:uFillTx/>
              <a:latin typeface="Helvetica Neue"/>
              <a:ea typeface="Microsoft Sans Serif" panose="020B0604020202020204" pitchFamily="34" charset="0"/>
              <a:cs typeface="Microsoft Sans Serif" panose="020B0604020202020204" pitchFamily="34" charset="0"/>
            </a:endParaRPr>
          </a:p>
          <a:p>
            <a:endParaRPr sz="4800" b="1" dirty="0">
              <a:solidFill>
                <a:srgbClr val="4D94B7"/>
              </a:solidFill>
              <a:latin typeface="Helvetica Neue"/>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E1E2D339-E702-D386-1EB6-0CD6F5317270}"/>
              </a:ext>
            </a:extLst>
          </p:cNvPr>
          <p:cNvSpPr txBox="1"/>
          <p:nvPr/>
        </p:nvSpPr>
        <p:spPr>
          <a:xfrm>
            <a:off x="1295400" y="3384000"/>
            <a:ext cx="15840000" cy="4893647"/>
          </a:xfrm>
          <a:prstGeom prst="rect">
            <a:avLst/>
          </a:prstGeom>
          <a:noFill/>
        </p:spPr>
        <p:txBody>
          <a:bodyPr wrap="square">
            <a:noAutofit/>
          </a:bodyPr>
          <a:lstStyle/>
          <a:p>
            <a:pPr>
              <a:spcAft>
                <a:spcPts val="600"/>
              </a:spcAft>
              <a:defRPr sz="2400">
                <a:latin typeface="Helvetica Neue"/>
                <a:ea typeface="Microsoft Sans Serif" panose="020B0604020202020204" pitchFamily="34" charset="0"/>
                <a:cs typeface="Microsoft Sans Serif" panose="020B0604020202020204" pitchFamily="34" charset="0"/>
              </a:defRPr>
            </a:pPr>
            <a:r>
              <a:rPr b="1" dirty="0" err="1"/>
              <a:t>En</a:t>
            </a:r>
            <a:r>
              <a:rPr b="1" dirty="0"/>
              <a:t> primer </a:t>
            </a:r>
            <a:r>
              <a:rPr b="1" dirty="0" err="1"/>
              <a:t>lugar</a:t>
            </a:r>
            <a:r>
              <a:rPr dirty="0"/>
              <a:t>, ¡no </a:t>
            </a:r>
            <a:r>
              <a:rPr dirty="0" err="1"/>
              <a:t>trates</a:t>
            </a:r>
            <a:r>
              <a:rPr dirty="0"/>
              <a:t> de </a:t>
            </a:r>
            <a:r>
              <a:rPr dirty="0" err="1"/>
              <a:t>manejar</a:t>
            </a:r>
            <a:r>
              <a:rPr dirty="0"/>
              <a:t> </a:t>
            </a:r>
            <a:r>
              <a:rPr dirty="0" err="1"/>
              <a:t>individuos</a:t>
            </a:r>
            <a:r>
              <a:rPr dirty="0"/>
              <a:t> </a:t>
            </a:r>
            <a:r>
              <a:rPr dirty="0" err="1"/>
              <a:t>creativos</a:t>
            </a:r>
            <a:r>
              <a:rPr dirty="0"/>
              <a:t> </a:t>
            </a:r>
            <a:r>
              <a:rPr dirty="0" err="1"/>
              <a:t>en</a:t>
            </a:r>
            <a:r>
              <a:rPr dirty="0"/>
              <a:t> </a:t>
            </a:r>
            <a:r>
              <a:rPr dirty="0" err="1"/>
              <a:t>absoluto</a:t>
            </a:r>
            <a:r>
              <a:rPr dirty="0"/>
              <a:t>! </a:t>
            </a:r>
            <a:r>
              <a:rPr dirty="0" err="1"/>
              <a:t>En</a:t>
            </a:r>
            <a:r>
              <a:rPr dirty="0"/>
              <a:t> </a:t>
            </a:r>
            <a:r>
              <a:rPr dirty="0" err="1"/>
              <a:t>cambio</a:t>
            </a:r>
            <a:r>
              <a:rPr dirty="0"/>
              <a:t>, </a:t>
            </a:r>
            <a:r>
              <a:rPr dirty="0" err="1"/>
              <a:t>trate</a:t>
            </a:r>
            <a:r>
              <a:rPr dirty="0"/>
              <a:t> de </a:t>
            </a:r>
            <a:r>
              <a:rPr dirty="0" err="1"/>
              <a:t>comportarse</a:t>
            </a:r>
            <a:r>
              <a:rPr dirty="0"/>
              <a:t> </a:t>
            </a:r>
            <a:r>
              <a:rPr dirty="0" err="1"/>
              <a:t>más</a:t>
            </a:r>
            <a:r>
              <a:rPr dirty="0"/>
              <a:t> </a:t>
            </a:r>
            <a:r>
              <a:rPr dirty="0" err="1"/>
              <a:t>como</a:t>
            </a:r>
            <a:r>
              <a:rPr dirty="0"/>
              <a:t> un mentor. </a:t>
            </a:r>
            <a:r>
              <a:rPr dirty="0" err="1"/>
              <a:t>Piense</a:t>
            </a:r>
            <a:r>
              <a:rPr dirty="0"/>
              <a:t> </a:t>
            </a:r>
            <a:r>
              <a:rPr dirty="0" err="1"/>
              <a:t>en</a:t>
            </a:r>
            <a:r>
              <a:rPr dirty="0"/>
              <a:t> </a:t>
            </a:r>
            <a:r>
              <a:rPr dirty="0" err="1"/>
              <a:t>su</a:t>
            </a:r>
            <a:r>
              <a:rPr dirty="0"/>
              <a:t> </a:t>
            </a:r>
            <a:r>
              <a:rPr dirty="0" err="1"/>
              <a:t>colaboración</a:t>
            </a:r>
            <a:r>
              <a:rPr dirty="0"/>
              <a:t> con sus </a:t>
            </a:r>
            <a:r>
              <a:rPr dirty="0" err="1"/>
              <a:t>innovadores</a:t>
            </a:r>
            <a:r>
              <a:rPr dirty="0"/>
              <a:t> e </a:t>
            </a:r>
            <a:r>
              <a:rPr dirty="0" err="1"/>
              <a:t>intraemprendedores</a:t>
            </a:r>
            <a:r>
              <a:rPr dirty="0"/>
              <a:t> </a:t>
            </a:r>
            <a:r>
              <a:rPr dirty="0" err="1"/>
              <a:t>como</a:t>
            </a:r>
            <a:r>
              <a:rPr dirty="0"/>
              <a:t> un </a:t>
            </a:r>
            <a:r>
              <a:rPr dirty="0" err="1"/>
              <a:t>esfuerzo</a:t>
            </a:r>
            <a:r>
              <a:rPr dirty="0"/>
              <a:t> de </a:t>
            </a:r>
            <a:r>
              <a:rPr dirty="0" err="1"/>
              <a:t>equipo</a:t>
            </a:r>
            <a:r>
              <a:rPr dirty="0"/>
              <a:t>, similar a la de sus </a:t>
            </a:r>
            <a:r>
              <a:rPr dirty="0" err="1"/>
              <a:t>compañeros</a:t>
            </a:r>
            <a:r>
              <a:rPr dirty="0"/>
              <a:t> de </a:t>
            </a:r>
            <a:r>
              <a:rPr dirty="0" err="1"/>
              <a:t>trabajo</a:t>
            </a:r>
            <a:r>
              <a:rPr dirty="0"/>
              <a:t> </a:t>
            </a:r>
            <a:r>
              <a:rPr dirty="0" err="1"/>
              <a:t>en</a:t>
            </a:r>
            <a:r>
              <a:rPr dirty="0"/>
              <a:t> un </a:t>
            </a:r>
            <a:r>
              <a:rPr dirty="0" err="1"/>
              <a:t>proyecto</a:t>
            </a:r>
            <a:r>
              <a:rPr dirty="0"/>
              <a:t> </a:t>
            </a:r>
            <a:r>
              <a:rPr dirty="0" err="1"/>
              <a:t>común</a:t>
            </a:r>
            <a:r>
              <a:rPr dirty="0"/>
              <a:t>.</a:t>
            </a:r>
          </a:p>
          <a:p>
            <a:pPr>
              <a:spcAft>
                <a:spcPts val="600"/>
              </a:spcAft>
            </a:pPr>
            <a:endParaRPr sz="2400" dirty="0">
              <a:latin typeface="Helvetica Neue"/>
              <a:ea typeface="Microsoft Sans Serif" panose="020B0604020202020204" pitchFamily="34" charset="0"/>
              <a:cs typeface="Microsoft Sans Serif" panose="020B0604020202020204" pitchFamily="34" charset="0"/>
            </a:endParaRPr>
          </a:p>
          <a:p>
            <a:pPr>
              <a:spcAft>
                <a:spcPts val="600"/>
              </a:spcAft>
              <a:defRPr sz="2400">
                <a:latin typeface="Helvetica Neue"/>
                <a:ea typeface="Microsoft Sans Serif" panose="020B0604020202020204" pitchFamily="34" charset="0"/>
                <a:cs typeface="Microsoft Sans Serif" panose="020B0604020202020204" pitchFamily="34" charset="0"/>
              </a:defRPr>
            </a:pPr>
            <a:r>
              <a:rPr dirty="0"/>
              <a:t>Las </a:t>
            </a:r>
            <a:r>
              <a:rPr dirty="0" err="1"/>
              <a:t>mejores</a:t>
            </a:r>
            <a:r>
              <a:rPr dirty="0"/>
              <a:t> </a:t>
            </a:r>
            <a:r>
              <a:rPr dirty="0" err="1"/>
              <a:t>relaciones</a:t>
            </a:r>
            <a:r>
              <a:rPr dirty="0"/>
              <a:t> se </a:t>
            </a:r>
            <a:r>
              <a:rPr dirty="0" err="1"/>
              <a:t>basan</a:t>
            </a:r>
            <a:r>
              <a:rPr dirty="0"/>
              <a:t> </a:t>
            </a:r>
            <a:r>
              <a:rPr dirty="0" err="1"/>
              <a:t>en</a:t>
            </a:r>
            <a:r>
              <a:rPr dirty="0"/>
              <a:t> la </a:t>
            </a:r>
            <a:r>
              <a:rPr dirty="0" err="1"/>
              <a:t>apertura</a:t>
            </a:r>
            <a:r>
              <a:rPr dirty="0"/>
              <a:t> y la </a:t>
            </a:r>
            <a:r>
              <a:rPr dirty="0" err="1"/>
              <a:t>cooperación</a:t>
            </a:r>
            <a:r>
              <a:rPr dirty="0"/>
              <a:t>, </a:t>
            </a:r>
            <a:r>
              <a:rPr dirty="0" err="1"/>
              <a:t>como</a:t>
            </a:r>
            <a:r>
              <a:rPr dirty="0"/>
              <a:t> la </a:t>
            </a:r>
            <a:r>
              <a:rPr dirty="0" err="1"/>
              <a:t>mayoría</a:t>
            </a:r>
            <a:r>
              <a:rPr dirty="0"/>
              <a:t> de las </a:t>
            </a:r>
            <a:r>
              <a:rPr dirty="0" err="1"/>
              <a:t>asociaciones</a:t>
            </a:r>
            <a:r>
              <a:rPr dirty="0"/>
              <a:t>. </a:t>
            </a:r>
          </a:p>
          <a:p>
            <a:pPr>
              <a:spcAft>
                <a:spcPts val="600"/>
              </a:spcAft>
            </a:pPr>
            <a:endParaRPr sz="2400" dirty="0">
              <a:latin typeface="Helvetica Neue"/>
              <a:ea typeface="Microsoft Sans Serif" panose="020B0604020202020204" pitchFamily="34" charset="0"/>
              <a:cs typeface="Microsoft Sans Serif" panose="020B0604020202020204" pitchFamily="34" charset="0"/>
            </a:endParaRPr>
          </a:p>
          <a:p>
            <a:pPr>
              <a:spcAft>
                <a:spcPts val="600"/>
              </a:spcAft>
              <a:defRPr sz="2400">
                <a:latin typeface="Helvetica Neue"/>
                <a:ea typeface="Microsoft Sans Serif" panose="020B0604020202020204" pitchFamily="34" charset="0"/>
                <a:cs typeface="Microsoft Sans Serif" panose="020B0604020202020204" pitchFamily="34" charset="0"/>
              </a:defRPr>
            </a:pPr>
            <a:r>
              <a:rPr dirty="0" err="1"/>
              <a:t>Su</a:t>
            </a:r>
            <a:r>
              <a:rPr dirty="0"/>
              <a:t> </a:t>
            </a:r>
            <a:r>
              <a:rPr dirty="0" err="1"/>
              <a:t>equipo</a:t>
            </a:r>
            <a:r>
              <a:rPr dirty="0"/>
              <a:t> </a:t>
            </a:r>
            <a:r>
              <a:rPr dirty="0" err="1"/>
              <a:t>creerá</a:t>
            </a:r>
            <a:r>
              <a:rPr dirty="0"/>
              <a:t> que </a:t>
            </a:r>
            <a:r>
              <a:rPr dirty="0" err="1"/>
              <a:t>realmente</a:t>
            </a:r>
            <a:r>
              <a:rPr dirty="0"/>
              <a:t> </a:t>
            </a:r>
            <a:r>
              <a:rPr dirty="0" err="1"/>
              <a:t>está</a:t>
            </a:r>
            <a:r>
              <a:rPr dirty="0"/>
              <a:t> </a:t>
            </a:r>
            <a:r>
              <a:rPr dirty="0" err="1"/>
              <a:t>cooperando</a:t>
            </a:r>
            <a:r>
              <a:rPr dirty="0"/>
              <a:t> para </a:t>
            </a:r>
            <a:r>
              <a:rPr dirty="0" err="1"/>
              <a:t>lograr</a:t>
            </a:r>
            <a:r>
              <a:rPr dirty="0"/>
              <a:t> un </a:t>
            </a:r>
            <a:r>
              <a:rPr dirty="0" err="1"/>
              <a:t>objetivo</a:t>
            </a:r>
            <a:r>
              <a:rPr dirty="0"/>
              <a:t> </a:t>
            </a:r>
            <a:r>
              <a:rPr dirty="0" err="1"/>
              <a:t>común</a:t>
            </a:r>
            <a:r>
              <a:rPr dirty="0"/>
              <a:t> </a:t>
            </a:r>
            <a:r>
              <a:rPr dirty="0" err="1"/>
              <a:t>si</a:t>
            </a:r>
            <a:r>
              <a:rPr dirty="0"/>
              <a:t> </a:t>
            </a:r>
            <a:r>
              <a:rPr dirty="0" err="1"/>
              <a:t>puede</a:t>
            </a:r>
            <a:r>
              <a:rPr dirty="0"/>
              <a:t> </a:t>
            </a:r>
            <a:r>
              <a:rPr dirty="0" err="1"/>
              <a:t>persuadirlos</a:t>
            </a:r>
            <a:r>
              <a:rPr dirty="0"/>
              <a:t> de que </a:t>
            </a:r>
            <a:r>
              <a:rPr dirty="0" err="1"/>
              <a:t>sean</a:t>
            </a:r>
            <a:r>
              <a:rPr dirty="0"/>
              <a:t> </a:t>
            </a:r>
            <a:r>
              <a:rPr dirty="0" err="1"/>
              <a:t>completamente</a:t>
            </a:r>
            <a:r>
              <a:rPr dirty="0"/>
              <a:t> </a:t>
            </a:r>
            <a:r>
              <a:rPr dirty="0" err="1"/>
              <a:t>honestos</a:t>
            </a:r>
            <a:r>
              <a:rPr dirty="0"/>
              <a:t> y </a:t>
            </a:r>
            <a:r>
              <a:rPr dirty="0" err="1"/>
              <a:t>transparentes</a:t>
            </a:r>
            <a:r>
              <a:rPr dirty="0"/>
              <a:t> con </a:t>
            </a:r>
            <a:r>
              <a:rPr dirty="0" err="1"/>
              <a:t>usted</a:t>
            </a:r>
            <a:r>
              <a:rPr dirty="0"/>
              <a:t> y </a:t>
            </a:r>
            <a:r>
              <a:rPr dirty="0" err="1"/>
              <a:t>el</a:t>
            </a:r>
            <a:r>
              <a:rPr dirty="0"/>
              <a:t> uno con </a:t>
            </a:r>
            <a:r>
              <a:rPr dirty="0" err="1"/>
              <a:t>el</a:t>
            </a:r>
            <a:r>
              <a:rPr dirty="0"/>
              <a:t> </a:t>
            </a:r>
            <a:r>
              <a:rPr dirty="0" err="1"/>
              <a:t>otro</a:t>
            </a:r>
            <a:r>
              <a:rPr dirty="0"/>
              <a:t>.</a:t>
            </a:r>
          </a:p>
          <a:p>
            <a:pPr>
              <a:spcAft>
                <a:spcPts val="600"/>
              </a:spcAft>
            </a:pPr>
            <a:endParaRPr sz="2400" dirty="0">
              <a:latin typeface="Helvetica Neue"/>
              <a:ea typeface="Microsoft Sans Serif" panose="020B0604020202020204" pitchFamily="34" charset="0"/>
              <a:cs typeface="Microsoft Sans Serif" panose="020B0604020202020204" pitchFamily="34" charset="0"/>
            </a:endParaRPr>
          </a:p>
          <a:p>
            <a:pPr>
              <a:spcAft>
                <a:spcPts val="600"/>
              </a:spcAft>
              <a:defRPr sz="2400">
                <a:latin typeface="Helvetica Neue"/>
                <a:ea typeface="Microsoft Sans Serif" panose="020B0604020202020204" pitchFamily="34" charset="0"/>
                <a:cs typeface="Microsoft Sans Serif" panose="020B0604020202020204" pitchFamily="34" charset="0"/>
              </a:defRPr>
            </a:pPr>
            <a:r>
              <a:rPr dirty="0" err="1"/>
              <a:t>Estar</a:t>
            </a:r>
            <a:r>
              <a:rPr dirty="0"/>
              <a:t> disponible para </a:t>
            </a:r>
            <a:r>
              <a:rPr dirty="0" err="1"/>
              <a:t>ofrecer</a:t>
            </a:r>
            <a:r>
              <a:rPr dirty="0"/>
              <a:t> </a:t>
            </a:r>
            <a:r>
              <a:rPr dirty="0" err="1"/>
              <a:t>orientación</a:t>
            </a:r>
            <a:r>
              <a:rPr dirty="0"/>
              <a:t> y </a:t>
            </a:r>
            <a:r>
              <a:rPr dirty="0" err="1"/>
              <a:t>asistencia</a:t>
            </a:r>
            <a:r>
              <a:rPr dirty="0"/>
              <a:t> </a:t>
            </a:r>
            <a:r>
              <a:rPr dirty="0" err="1"/>
              <a:t>según</a:t>
            </a:r>
            <a:r>
              <a:rPr dirty="0"/>
              <a:t> sea </a:t>
            </a:r>
            <a:r>
              <a:rPr dirty="0" err="1"/>
              <a:t>necesario</a:t>
            </a:r>
            <a:r>
              <a:rPr dirty="0"/>
              <a:t>. </a:t>
            </a:r>
            <a:r>
              <a:rPr dirty="0" err="1"/>
              <a:t>Ayude</a:t>
            </a:r>
            <a:r>
              <a:rPr dirty="0"/>
              <a:t> al </a:t>
            </a:r>
            <a:r>
              <a:rPr dirty="0" err="1"/>
              <a:t>equipo</a:t>
            </a:r>
            <a:r>
              <a:rPr dirty="0"/>
              <a:t> a </a:t>
            </a:r>
            <a:r>
              <a:rPr dirty="0" err="1"/>
              <a:t>deshacerse</a:t>
            </a:r>
            <a:r>
              <a:rPr dirty="0"/>
              <a:t> de </a:t>
            </a:r>
            <a:r>
              <a:rPr dirty="0" err="1"/>
              <a:t>los</a:t>
            </a:r>
            <a:r>
              <a:rPr dirty="0"/>
              <a:t> </a:t>
            </a:r>
            <a:r>
              <a:rPr dirty="0" err="1"/>
              <a:t>obstáculos</a:t>
            </a:r>
            <a:r>
              <a:rPr dirty="0"/>
              <a:t>, </a:t>
            </a:r>
            <a:r>
              <a:rPr dirty="0" err="1"/>
              <a:t>navegar</a:t>
            </a:r>
            <a:r>
              <a:rPr dirty="0"/>
              <a:t> </a:t>
            </a:r>
            <a:r>
              <a:rPr dirty="0" err="1"/>
              <a:t>por</a:t>
            </a:r>
            <a:r>
              <a:rPr dirty="0"/>
              <a:t> la </a:t>
            </a:r>
            <a:r>
              <a:rPr dirty="0" err="1"/>
              <a:t>política</a:t>
            </a:r>
            <a:r>
              <a:rPr dirty="0"/>
              <a:t> </a:t>
            </a:r>
            <a:r>
              <a:rPr dirty="0" err="1"/>
              <a:t>corporativa</a:t>
            </a:r>
            <a:r>
              <a:rPr dirty="0"/>
              <a:t> e </a:t>
            </a:r>
            <a:r>
              <a:rPr dirty="0" err="1"/>
              <a:t>influir</a:t>
            </a:r>
            <a:r>
              <a:rPr dirty="0"/>
              <a:t> </a:t>
            </a:r>
            <a:r>
              <a:rPr dirty="0" err="1"/>
              <a:t>en</a:t>
            </a:r>
            <a:r>
              <a:rPr dirty="0"/>
              <a:t> </a:t>
            </a:r>
            <a:r>
              <a:rPr dirty="0" err="1"/>
              <a:t>los</a:t>
            </a:r>
            <a:r>
              <a:rPr dirty="0"/>
              <a:t> </a:t>
            </a:r>
            <a:r>
              <a:rPr dirty="0" err="1"/>
              <a:t>guardianes</a:t>
            </a:r>
            <a:r>
              <a:rPr dirty="0"/>
              <a:t> de </a:t>
            </a:r>
            <a:r>
              <a:rPr dirty="0" err="1"/>
              <a:t>acceso</a:t>
            </a:r>
            <a:r>
              <a:rPr dirty="0"/>
              <a:t>.</a:t>
            </a:r>
          </a:p>
          <a:p>
            <a:pPr>
              <a:spcAft>
                <a:spcPts val="600"/>
              </a:spcAft>
            </a:pPr>
            <a:endParaRPr sz="2400" dirty="0">
              <a:latin typeface="Helvetica Neue"/>
              <a:ea typeface="Microsoft Sans Serif" panose="020B0604020202020204" pitchFamily="34" charset="0"/>
              <a:cs typeface="Microsoft Sans Serif" panose="020B0604020202020204" pitchFamily="34" charset="0"/>
            </a:endParaRPr>
          </a:p>
          <a:p>
            <a:pPr>
              <a:spcAft>
                <a:spcPts val="600"/>
              </a:spcAft>
              <a:defRPr sz="2400">
                <a:latin typeface="Helvetica Neue"/>
                <a:ea typeface="Microsoft Sans Serif" panose="020B0604020202020204" pitchFamily="34" charset="0"/>
                <a:cs typeface="Microsoft Sans Serif" panose="020B0604020202020204" pitchFamily="34" charset="0"/>
              </a:defRPr>
            </a:pPr>
            <a:r>
              <a:rPr dirty="0" err="1"/>
              <a:t>Sobre</a:t>
            </a:r>
            <a:r>
              <a:rPr dirty="0"/>
              <a:t> </a:t>
            </a:r>
            <a:r>
              <a:rPr dirty="0" err="1"/>
              <a:t>todo</a:t>
            </a:r>
            <a:r>
              <a:rPr dirty="0"/>
              <a:t>, </a:t>
            </a:r>
            <a:r>
              <a:rPr dirty="0" err="1"/>
              <a:t>ayúdales</a:t>
            </a:r>
            <a:r>
              <a:rPr dirty="0"/>
              <a:t> a </a:t>
            </a:r>
            <a:r>
              <a:rPr dirty="0" err="1"/>
              <a:t>construir</a:t>
            </a:r>
            <a:r>
              <a:rPr dirty="0"/>
              <a:t> </a:t>
            </a:r>
            <a:r>
              <a:rPr dirty="0" err="1"/>
              <a:t>su</a:t>
            </a:r>
            <a:r>
              <a:rPr dirty="0"/>
              <a:t> conjunto de </a:t>
            </a:r>
            <a:r>
              <a:rPr dirty="0" err="1"/>
              <a:t>habilidades</a:t>
            </a:r>
            <a:r>
              <a:rPr dirty="0"/>
              <a:t> </a:t>
            </a:r>
            <a:r>
              <a:rPr dirty="0" err="1"/>
              <a:t>empresariales</a:t>
            </a:r>
            <a:r>
              <a:rPr dirty="0"/>
              <a:t> </a:t>
            </a:r>
            <a:r>
              <a:rPr dirty="0" err="1"/>
              <a:t>sistemáticamente</a:t>
            </a:r>
            <a:r>
              <a:rPr dirty="0"/>
              <a:t>.</a:t>
            </a:r>
          </a:p>
        </p:txBody>
      </p:sp>
      <p:sp>
        <p:nvSpPr>
          <p:cNvPr id="5" name="CuadroTexto 1">
            <a:extLst>
              <a:ext uri="{FF2B5EF4-FFF2-40B4-BE49-F238E27FC236}">
                <a16:creationId xmlns:a16="http://schemas.microsoft.com/office/drawing/2014/main" id="{53A4973B-9D55-DE40-8783-A5F9688B4511}"/>
              </a:ext>
            </a:extLst>
          </p:cNvPr>
          <p:cNvSpPr txBox="1"/>
          <p:nvPr/>
        </p:nvSpPr>
        <p:spPr>
          <a:xfrm>
            <a:off x="1296000" y="8928000"/>
            <a:ext cx="1676400" cy="276999"/>
          </a:xfrm>
          <a:prstGeom prst="rect">
            <a:avLst/>
          </a:prstGeom>
          <a:noFill/>
        </p:spPr>
        <p:txBody>
          <a:bodyPr wrap="square">
            <a:spAutoFit/>
          </a:bodyPr>
          <a:lstStyle/>
          <a:p>
            <a:pPr>
              <a:defRPr sz="1200">
                <a:latin typeface="Helvetica Neue"/>
                <a:ea typeface="Microsoft Sans Serif" panose="020B0604020202020204" pitchFamily="34" charset="0"/>
                <a:cs typeface="Microsoft Sans Serif" panose="020B0604020202020204" pitchFamily="34" charset="0"/>
              </a:defRPr>
            </a:pPr>
            <a:r>
              <a:t>Fuente n.º: 5</a:t>
            </a:r>
          </a:p>
        </p:txBody>
      </p:sp>
      <p:sp>
        <p:nvSpPr>
          <p:cNvPr id="6" name="CuadroTexto 2">
            <a:extLst>
              <a:ext uri="{FF2B5EF4-FFF2-40B4-BE49-F238E27FC236}">
                <a16:creationId xmlns:a16="http://schemas.microsoft.com/office/drawing/2014/main" id="{711B4BB2-6412-CF04-D780-FF54D8463680}"/>
              </a:ext>
            </a:extLst>
          </p:cNvPr>
          <p:cNvSpPr txBox="1"/>
          <p:nvPr/>
        </p:nvSpPr>
        <p:spPr>
          <a:xfrm>
            <a:off x="1295400" y="2304000"/>
            <a:ext cx="15621000" cy="576000"/>
          </a:xfrm>
          <a:prstGeom prst="rect">
            <a:avLst/>
          </a:prstGeom>
          <a:noFill/>
        </p:spPr>
        <p:txBody>
          <a:bodyPr wrap="square">
            <a:noAutofit/>
          </a:bodyPr>
          <a:lstStyle/>
          <a:p>
            <a:pPr>
              <a:defRPr sz="2800" b="1">
                <a:solidFill>
                  <a:srgbClr val="AED633"/>
                </a:solidFill>
                <a:latin typeface="Helvetica Neue"/>
                <a:ea typeface="Microsoft Sans Serif" panose="020B0604020202020204" pitchFamily="34" charset="0"/>
                <a:cs typeface="Microsoft Sans Serif" panose="020B0604020202020204" pitchFamily="34" charset="0"/>
              </a:defRPr>
            </a:pPr>
            <a:r>
              <a:rPr dirty="0"/>
              <a:t>3.1 </a:t>
            </a:r>
            <a:r>
              <a:rPr dirty="0" err="1"/>
              <a:t>Comportarse</a:t>
            </a:r>
            <a:r>
              <a:rPr dirty="0"/>
              <a:t> </a:t>
            </a:r>
            <a:r>
              <a:rPr dirty="0" err="1"/>
              <a:t>como</a:t>
            </a:r>
            <a:r>
              <a:rPr dirty="0"/>
              <a:t> un mentor, no </a:t>
            </a:r>
            <a:r>
              <a:rPr dirty="0" err="1"/>
              <a:t>como</a:t>
            </a:r>
            <a:r>
              <a:rPr dirty="0"/>
              <a:t> un </a:t>
            </a:r>
            <a:r>
              <a:rPr dirty="0" err="1"/>
              <a:t>gerente</a:t>
            </a:r>
            <a:endParaRPr sz="2800" b="1" dirty="0">
              <a:solidFill>
                <a:srgbClr val="AED633"/>
              </a:solidFill>
              <a:latin typeface="Helvetica Neue"/>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2428762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E1E2D339-E702-D386-1EB6-0CD6F5317270}"/>
              </a:ext>
            </a:extLst>
          </p:cNvPr>
          <p:cNvSpPr txBox="1"/>
          <p:nvPr/>
        </p:nvSpPr>
        <p:spPr>
          <a:xfrm>
            <a:off x="1296000" y="3384000"/>
            <a:ext cx="15840000" cy="3785652"/>
          </a:xfrm>
          <a:prstGeom prst="rect">
            <a:avLst/>
          </a:prstGeom>
          <a:noFill/>
        </p:spPr>
        <p:txBody>
          <a:bodyPr wrap="square">
            <a:noAutofit/>
          </a:bodyPr>
          <a:lstStyle/>
          <a:p>
            <a:pPr>
              <a:spcAft>
                <a:spcPts val="600"/>
              </a:spcAft>
              <a:defRPr sz="2400">
                <a:latin typeface="Helvetica Neue"/>
                <a:ea typeface="Microsoft Sans Serif" panose="020B0604020202020204" pitchFamily="34" charset="0"/>
                <a:cs typeface="Microsoft Sans Serif" panose="020B0604020202020204" pitchFamily="34" charset="0"/>
              </a:defRPr>
            </a:pPr>
            <a:r>
              <a:t>Tenga en cuenta que ya no está manejando. No instruyes a otros sobre cómo o qué hacer. El proyecto no está bajo su control. Para evitar que las cosas salgan de control: </a:t>
            </a:r>
          </a:p>
          <a:p>
            <a:pPr>
              <a:spcAft>
                <a:spcPts val="600"/>
              </a:spcAft>
            </a:pPr>
            <a:endParaRPr sz="2400">
              <a:latin typeface="Helvetica Neue"/>
              <a:ea typeface="Microsoft Sans Serif" panose="020B0604020202020204" pitchFamily="34" charset="0"/>
              <a:cs typeface="Microsoft Sans Serif" panose="020B0604020202020204" pitchFamily="34" charset="0"/>
            </a:endParaRPr>
          </a:p>
          <a:p>
            <a:pPr>
              <a:spcAft>
                <a:spcPts val="600"/>
              </a:spcAft>
              <a:defRPr sz="2400">
                <a:latin typeface="Helvetica Neue"/>
                <a:ea typeface="Microsoft Sans Serif" panose="020B0604020202020204" pitchFamily="34" charset="0"/>
                <a:cs typeface="Microsoft Sans Serif" panose="020B0604020202020204" pitchFamily="34" charset="0"/>
              </a:defRPr>
            </a:pPr>
            <a:r>
              <a:t>Establezca objetivos claros con sus intraemprendedores, que pueden </a:t>
            </a:r>
            <a:r>
              <a:rPr b="1"/>
              <a:t>apoyar</a:t>
            </a:r>
            <a:r>
              <a:t> y </a:t>
            </a:r>
            <a:r>
              <a:rPr b="1"/>
              <a:t>acordar</a:t>
            </a:r>
            <a:r>
              <a:t>. </a:t>
            </a:r>
          </a:p>
          <a:p>
            <a:pPr>
              <a:spcAft>
                <a:spcPts val="600"/>
              </a:spcAft>
            </a:pPr>
            <a:endParaRPr sz="2400">
              <a:latin typeface="Helvetica Neue"/>
              <a:ea typeface="Microsoft Sans Serif" panose="020B0604020202020204" pitchFamily="34" charset="0"/>
              <a:cs typeface="Microsoft Sans Serif" panose="020B0604020202020204" pitchFamily="34" charset="0"/>
            </a:endParaRPr>
          </a:p>
          <a:p>
            <a:pPr>
              <a:spcAft>
                <a:spcPts val="600"/>
              </a:spcAft>
              <a:defRPr sz="2400">
                <a:latin typeface="Helvetica Neue"/>
                <a:ea typeface="Microsoft Sans Serif" panose="020B0604020202020204" pitchFamily="34" charset="0"/>
                <a:cs typeface="Microsoft Sans Serif" panose="020B0604020202020204" pitchFamily="34" charset="0"/>
              </a:defRPr>
            </a:pPr>
            <a:r>
              <a:t>Trabajar con intraemprendedores probablemente te llevará a descubrir que suelen establecer objetivos mucho más altos para sí mismos de los que tendrías. </a:t>
            </a:r>
          </a:p>
          <a:p>
            <a:pPr lvl="1">
              <a:spcAft>
                <a:spcPts val="600"/>
              </a:spcAft>
            </a:pPr>
            <a:endParaRPr sz="2400">
              <a:latin typeface="Helvetica Neue"/>
              <a:ea typeface="Microsoft Sans Serif" panose="020B0604020202020204" pitchFamily="34" charset="0"/>
              <a:cs typeface="Microsoft Sans Serif" panose="020B0604020202020204" pitchFamily="34" charset="0"/>
            </a:endParaRPr>
          </a:p>
          <a:p>
            <a:pPr lvl="1">
              <a:spcAft>
                <a:spcPts val="600"/>
              </a:spcAft>
              <a:defRPr sz="2400">
                <a:latin typeface="Helvetica Neue"/>
                <a:ea typeface="Microsoft Sans Serif" panose="020B0604020202020204" pitchFamily="34" charset="0"/>
                <a:cs typeface="Microsoft Sans Serif" panose="020B0604020202020204" pitchFamily="34" charset="0"/>
              </a:defRPr>
            </a:pPr>
            <a:r>
              <a:t>Esto significa que su trabajo como su «jefe» probablemente requerirá convencerlos de que establezcan objetivos más realistas y factibles de los que tendrían por sí mismos sin disminuir sus ambiciones.</a:t>
            </a:r>
          </a:p>
        </p:txBody>
      </p:sp>
      <p:sp>
        <p:nvSpPr>
          <p:cNvPr id="5" name="CuadroTexto 1">
            <a:extLst>
              <a:ext uri="{FF2B5EF4-FFF2-40B4-BE49-F238E27FC236}">
                <a16:creationId xmlns:a16="http://schemas.microsoft.com/office/drawing/2014/main" id="{53A4973B-9D55-DE40-8783-A5F9688B4511}"/>
              </a:ext>
            </a:extLst>
          </p:cNvPr>
          <p:cNvSpPr txBox="1"/>
          <p:nvPr/>
        </p:nvSpPr>
        <p:spPr>
          <a:xfrm>
            <a:off x="1296000" y="8928000"/>
            <a:ext cx="1676400" cy="276999"/>
          </a:xfrm>
          <a:prstGeom prst="rect">
            <a:avLst/>
          </a:prstGeom>
          <a:noFill/>
        </p:spPr>
        <p:txBody>
          <a:bodyPr wrap="square">
            <a:spAutoFit/>
          </a:bodyPr>
          <a:lstStyle/>
          <a:p>
            <a:pPr>
              <a:defRPr sz="1200">
                <a:latin typeface="Helvetica Neue"/>
                <a:ea typeface="Microsoft Sans Serif" panose="020B0604020202020204" pitchFamily="34" charset="0"/>
                <a:cs typeface="Microsoft Sans Serif" panose="020B0604020202020204" pitchFamily="34" charset="0"/>
              </a:defRPr>
            </a:pPr>
            <a:r>
              <a:t>Fuente n.º: 5</a:t>
            </a:r>
          </a:p>
        </p:txBody>
      </p:sp>
      <p:sp>
        <p:nvSpPr>
          <p:cNvPr id="8" name="CuadroTexto 2">
            <a:extLst>
              <a:ext uri="{FF2B5EF4-FFF2-40B4-BE49-F238E27FC236}">
                <a16:creationId xmlns:a16="http://schemas.microsoft.com/office/drawing/2014/main" id="{3C4111EE-F482-82B7-B667-9A81BCD3B8C2}"/>
              </a:ext>
            </a:extLst>
          </p:cNvPr>
          <p:cNvSpPr txBox="1"/>
          <p:nvPr/>
        </p:nvSpPr>
        <p:spPr>
          <a:xfrm>
            <a:off x="1295400" y="2304000"/>
            <a:ext cx="15621000" cy="523220"/>
          </a:xfrm>
          <a:prstGeom prst="rect">
            <a:avLst/>
          </a:prstGeom>
          <a:noFill/>
        </p:spPr>
        <p:txBody>
          <a:bodyPr wrap="square">
            <a:noAutofit/>
          </a:bodyPr>
          <a:lstStyle/>
          <a:p>
            <a:pPr>
              <a:defRPr sz="2800" b="1">
                <a:solidFill>
                  <a:srgbClr val="AED633"/>
                </a:solidFill>
                <a:latin typeface="Helvetica Neue"/>
                <a:ea typeface="Microsoft Sans Serif" panose="020B0604020202020204" pitchFamily="34" charset="0"/>
                <a:cs typeface="Microsoft Sans Serif" panose="020B0604020202020204" pitchFamily="34" charset="0"/>
              </a:defRPr>
            </a:pPr>
            <a:r>
              <a:t>3.2 Dale al equipo tu confianza </a:t>
            </a:r>
          </a:p>
        </p:txBody>
      </p:sp>
      <p:sp>
        <p:nvSpPr>
          <p:cNvPr id="3" name="CuadroTexto 1">
            <a:extLst>
              <a:ext uri="{FF2B5EF4-FFF2-40B4-BE49-F238E27FC236}">
                <a16:creationId xmlns:a16="http://schemas.microsoft.com/office/drawing/2014/main" id="{3F713AF2-E6E6-F082-A8DA-1A861428028A}"/>
              </a:ext>
            </a:extLst>
          </p:cNvPr>
          <p:cNvSpPr txBox="1"/>
          <p:nvPr/>
        </p:nvSpPr>
        <p:spPr>
          <a:xfrm>
            <a:off x="1296000" y="1548000"/>
            <a:ext cx="15129164" cy="864000"/>
          </a:xfrm>
          <a:prstGeom prst="rect">
            <a:avLst/>
          </a:prstGeom>
          <a:noFill/>
        </p:spPr>
        <p:txBody>
          <a:bodyPr wrap="square">
            <a:noAutofit/>
          </a:bodyPr>
          <a:lstStyle/>
          <a:p>
            <a:pPr>
              <a:defRPr sz="4800" b="1">
                <a:solidFill>
                  <a:srgbClr val="4D94B7"/>
                </a:solidFill>
                <a:latin typeface="Helvetica Neue"/>
                <a:ea typeface="Microsoft Sans Serif" panose="020B0604020202020204" pitchFamily="34" charset="0"/>
                <a:cs typeface="Microsoft Sans Serif" panose="020B0604020202020204" pitchFamily="34" charset="0"/>
              </a:defRPr>
            </a:pPr>
            <a:r>
              <a:t>3. Estrategias para la gestión intraempresarial</a:t>
            </a:r>
            <a:endParaRPr kumimoji="0" sz="4800" b="1" i="0" u="none" strike="noStrike" kern="1200" cap="none" normalizeH="0" baseline="0">
              <a:ln>
                <a:noFill/>
              </a:ln>
              <a:solidFill>
                <a:srgbClr val="4D94B7"/>
              </a:solidFill>
              <a:effectLst/>
              <a:uLnTx/>
              <a:uFillTx/>
              <a:latin typeface="Helvetica Neue"/>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4019698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6085FDEA-229E-2F58-EDB2-FCDD0BF64AAD}"/>
              </a:ext>
            </a:extLst>
          </p:cNvPr>
          <p:cNvSpPr txBox="1"/>
          <p:nvPr/>
        </p:nvSpPr>
        <p:spPr>
          <a:xfrm>
            <a:off x="1296000" y="1548000"/>
            <a:ext cx="3361031" cy="830997"/>
          </a:xfrm>
          <a:prstGeom prst="rect">
            <a:avLst/>
          </a:prstGeom>
          <a:noFill/>
        </p:spPr>
        <p:txBody>
          <a:bodyPr wrap="square">
            <a:noAutofit/>
          </a:bodyPr>
          <a:lstStyle/>
          <a:p>
            <a:pPr>
              <a:defRPr sz="4800" b="1">
                <a:solidFill>
                  <a:srgbClr val="4D94B7"/>
                </a:solidFill>
                <a:latin typeface="Helvetica Neue"/>
                <a:ea typeface="Microsoft Sans Serif" panose="020B0604020202020204" pitchFamily="34" charset="0"/>
                <a:cs typeface="Microsoft Sans Serif" panose="020B0604020202020204" pitchFamily="34" charset="0"/>
              </a:defRPr>
            </a:pPr>
            <a:r>
              <a:t>Índice</a:t>
            </a:r>
          </a:p>
        </p:txBody>
      </p:sp>
      <p:sp>
        <p:nvSpPr>
          <p:cNvPr id="14" name="CuadroTexto 2">
            <a:extLst>
              <a:ext uri="{FF2B5EF4-FFF2-40B4-BE49-F238E27FC236}">
                <a16:creationId xmlns:a16="http://schemas.microsoft.com/office/drawing/2014/main" id="{21ADD9C6-F3C1-4146-02D3-6D76CCF90784}"/>
              </a:ext>
            </a:extLst>
          </p:cNvPr>
          <p:cNvSpPr txBox="1"/>
          <p:nvPr/>
        </p:nvSpPr>
        <p:spPr>
          <a:xfrm>
            <a:off x="1296000" y="1548000"/>
            <a:ext cx="3361031" cy="830997"/>
          </a:xfrm>
          <a:prstGeom prst="rect">
            <a:avLst/>
          </a:prstGeom>
          <a:noFill/>
        </p:spPr>
        <p:txBody>
          <a:bodyPr wrap="square">
            <a:noAutofit/>
          </a:bodyPr>
          <a:lstStyle/>
          <a:p>
            <a:pPr>
              <a:defRPr sz="4800" b="1">
                <a:solidFill>
                  <a:srgbClr val="4D94B7"/>
                </a:solidFill>
                <a:latin typeface="Helvetica Neue" panose="020B0604020202020204" charset="0"/>
                <a:ea typeface="Microsoft Sans Serif" panose="020B0604020202020204" pitchFamily="34" charset="0"/>
                <a:cs typeface="Microsoft Sans Serif" panose="020B0604020202020204" pitchFamily="34" charset="0"/>
              </a:defRPr>
            </a:pPr>
            <a:r>
              <a:t>Índice</a:t>
            </a:r>
          </a:p>
        </p:txBody>
      </p:sp>
      <p:sp>
        <p:nvSpPr>
          <p:cNvPr id="15" name="CuadroTexto 3">
            <a:extLst>
              <a:ext uri="{FF2B5EF4-FFF2-40B4-BE49-F238E27FC236}">
                <a16:creationId xmlns:a16="http://schemas.microsoft.com/office/drawing/2014/main" id="{BB14A79F-7073-055E-6AEB-C073049F2AA1}"/>
              </a:ext>
            </a:extLst>
          </p:cNvPr>
          <p:cNvSpPr txBox="1"/>
          <p:nvPr/>
        </p:nvSpPr>
        <p:spPr>
          <a:xfrm>
            <a:off x="1296000" y="2340000"/>
            <a:ext cx="720000" cy="1872000"/>
          </a:xfrm>
          <a:prstGeom prst="rect">
            <a:avLst/>
          </a:prstGeom>
          <a:noFill/>
        </p:spPr>
        <p:txBody>
          <a:bodyPr wrap="square" anchor="ctr">
            <a:noAutofit/>
          </a:bodyPr>
          <a:lstStyle/>
          <a:p>
            <a:pPr>
              <a:defRPr sz="4800" b="1">
                <a:solidFill>
                  <a:srgbClr val="4D94B7"/>
                </a:solidFill>
                <a:latin typeface="Helvetica Neue" panose="020B0604020202020204" charset="0"/>
                <a:ea typeface="Microsoft Sans Serif" panose="020B0604020202020204" pitchFamily="34" charset="0"/>
                <a:cs typeface="Microsoft Sans Serif" panose="020B0604020202020204" pitchFamily="34" charset="0"/>
              </a:defRPr>
            </a:pPr>
            <a:r>
              <a:t>1</a:t>
            </a:r>
          </a:p>
        </p:txBody>
      </p:sp>
      <p:sp>
        <p:nvSpPr>
          <p:cNvPr id="16" name="CuadroTexto 4">
            <a:extLst>
              <a:ext uri="{FF2B5EF4-FFF2-40B4-BE49-F238E27FC236}">
                <a16:creationId xmlns:a16="http://schemas.microsoft.com/office/drawing/2014/main" id="{8162590D-AF25-8DA7-904F-F662CEED5830}"/>
              </a:ext>
            </a:extLst>
          </p:cNvPr>
          <p:cNvSpPr txBox="1"/>
          <p:nvPr/>
        </p:nvSpPr>
        <p:spPr>
          <a:xfrm>
            <a:off x="1296000" y="4572000"/>
            <a:ext cx="720000" cy="2268000"/>
          </a:xfrm>
          <a:prstGeom prst="rect">
            <a:avLst/>
          </a:prstGeom>
          <a:noFill/>
        </p:spPr>
        <p:txBody>
          <a:bodyPr wrap="square" anchor="ctr">
            <a:noAutofit/>
          </a:bodyPr>
          <a:lstStyle/>
          <a:p>
            <a:pPr>
              <a:defRPr sz="4800" b="1">
                <a:solidFill>
                  <a:srgbClr val="78B17A"/>
                </a:solidFill>
                <a:latin typeface="Helvetica Neue" panose="020B0604020202020204" charset="0"/>
                <a:ea typeface="Microsoft Sans Serif" panose="020B0604020202020204" pitchFamily="34" charset="0"/>
                <a:cs typeface="Microsoft Sans Serif" panose="020B0604020202020204" pitchFamily="34" charset="0"/>
              </a:defRPr>
            </a:pPr>
            <a:r>
              <a:t>2</a:t>
            </a:r>
          </a:p>
        </p:txBody>
      </p:sp>
      <p:sp>
        <p:nvSpPr>
          <p:cNvPr id="17" name="CuadroTexto 5">
            <a:extLst>
              <a:ext uri="{FF2B5EF4-FFF2-40B4-BE49-F238E27FC236}">
                <a16:creationId xmlns:a16="http://schemas.microsoft.com/office/drawing/2014/main" id="{BE8B9906-CBDC-0503-57B4-26D021B641F8}"/>
              </a:ext>
            </a:extLst>
          </p:cNvPr>
          <p:cNvSpPr txBox="1"/>
          <p:nvPr/>
        </p:nvSpPr>
        <p:spPr>
          <a:xfrm>
            <a:off x="1296000" y="7200000"/>
            <a:ext cx="720000" cy="1872000"/>
          </a:xfrm>
          <a:prstGeom prst="rect">
            <a:avLst/>
          </a:prstGeom>
          <a:noFill/>
        </p:spPr>
        <p:txBody>
          <a:bodyPr wrap="square" anchor="ctr">
            <a:noAutofit/>
          </a:bodyPr>
          <a:lstStyle/>
          <a:p>
            <a:pPr>
              <a:defRPr sz="4800" b="1">
                <a:solidFill>
                  <a:srgbClr val="AED633"/>
                </a:solidFill>
                <a:latin typeface="Helvetica Neue" panose="020B0604020202020204" charset="0"/>
                <a:ea typeface="Microsoft Sans Serif" panose="020B0604020202020204" pitchFamily="34" charset="0"/>
                <a:cs typeface="Microsoft Sans Serif" panose="020B0604020202020204" pitchFamily="34" charset="0"/>
              </a:defRPr>
            </a:pPr>
            <a:r>
              <a:t>3</a:t>
            </a:r>
          </a:p>
        </p:txBody>
      </p:sp>
      <p:sp>
        <p:nvSpPr>
          <p:cNvPr id="18" name="CuadroTexto 6">
            <a:extLst>
              <a:ext uri="{FF2B5EF4-FFF2-40B4-BE49-F238E27FC236}">
                <a16:creationId xmlns:a16="http://schemas.microsoft.com/office/drawing/2014/main" id="{785F7E49-36B0-1E4C-3F86-B2CD868B568B}"/>
              </a:ext>
            </a:extLst>
          </p:cNvPr>
          <p:cNvSpPr txBox="1"/>
          <p:nvPr/>
        </p:nvSpPr>
        <p:spPr>
          <a:xfrm>
            <a:off x="1944000" y="2340000"/>
            <a:ext cx="5580000" cy="1872000"/>
          </a:xfrm>
          <a:prstGeom prst="rect">
            <a:avLst/>
          </a:prstGeom>
          <a:noFill/>
        </p:spPr>
        <p:txBody>
          <a:bodyPr wrap="square" anchor="ctr">
            <a:noAutofit/>
          </a:bodyPr>
          <a:lstStyle/>
          <a:p>
            <a:pPr>
              <a:defRPr sz="2400" b="1">
                <a:latin typeface="Helvetica Neue"/>
                <a:ea typeface="Microsoft Sans Serif" panose="020B0604020202020204" pitchFamily="34" charset="0"/>
                <a:cs typeface="Microsoft Sans Serif" panose="020B0604020202020204" pitchFamily="34" charset="0"/>
              </a:defRPr>
            </a:pPr>
            <a:r>
              <a:t>Condiciones organizacionales que influyen en el intraemprendimiento</a:t>
            </a:r>
          </a:p>
        </p:txBody>
      </p:sp>
      <p:sp>
        <p:nvSpPr>
          <p:cNvPr id="19" name="CuadroTexto 7">
            <a:extLst>
              <a:ext uri="{FF2B5EF4-FFF2-40B4-BE49-F238E27FC236}">
                <a16:creationId xmlns:a16="http://schemas.microsoft.com/office/drawing/2014/main" id="{6B3F015C-34ED-BD2C-0BF0-987F11C05750}"/>
              </a:ext>
            </a:extLst>
          </p:cNvPr>
          <p:cNvSpPr txBox="1"/>
          <p:nvPr/>
        </p:nvSpPr>
        <p:spPr>
          <a:xfrm>
            <a:off x="1944000" y="4572000"/>
            <a:ext cx="5580000" cy="2268000"/>
          </a:xfrm>
          <a:prstGeom prst="rect">
            <a:avLst/>
          </a:prstGeom>
          <a:noFill/>
        </p:spPr>
        <p:txBody>
          <a:bodyPr wrap="square" anchor="ctr">
            <a:noAutofit/>
          </a:bodyPr>
          <a:lstStyle/>
          <a:p>
            <a:pPr>
              <a:defRPr sz="2400" b="1">
                <a:latin typeface="Helvetica Neue"/>
                <a:ea typeface="Microsoft Sans Serif" panose="020B0604020202020204" pitchFamily="34" charset="0"/>
                <a:cs typeface="Microsoft Sans Serif" panose="020B0604020202020204" pitchFamily="34" charset="0"/>
              </a:defRPr>
            </a:pPr>
            <a:r>
              <a:t>Gestión de intraemprendedores</a:t>
            </a:r>
            <a:endParaRPr sz="2400" b="1">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20" name="CuadroTexto 8">
            <a:extLst>
              <a:ext uri="{FF2B5EF4-FFF2-40B4-BE49-F238E27FC236}">
                <a16:creationId xmlns:a16="http://schemas.microsoft.com/office/drawing/2014/main" id="{2E255D8F-8375-005D-5FD6-E3D5E5180DBA}"/>
              </a:ext>
            </a:extLst>
          </p:cNvPr>
          <p:cNvSpPr txBox="1"/>
          <p:nvPr/>
        </p:nvSpPr>
        <p:spPr>
          <a:xfrm>
            <a:off x="1944000" y="7200000"/>
            <a:ext cx="5580000" cy="1872000"/>
          </a:xfrm>
          <a:prstGeom prst="rect">
            <a:avLst/>
          </a:prstGeom>
          <a:noFill/>
        </p:spPr>
        <p:txBody>
          <a:bodyPr wrap="square" anchor="ctr">
            <a:noAutofit/>
          </a:bodyPr>
          <a:lstStyle/>
          <a:p>
            <a:pPr>
              <a:defRPr sz="2400" b="1">
                <a:latin typeface="Helvetica Neue"/>
                <a:ea typeface="Microsoft Sans Serif" panose="020B0604020202020204" pitchFamily="34" charset="0"/>
                <a:cs typeface="Microsoft Sans Serif" panose="020B0604020202020204" pitchFamily="34" charset="0"/>
              </a:defRPr>
            </a:pPr>
            <a:r>
              <a:t>Estrategias para la gestión intraempresarial</a:t>
            </a:r>
          </a:p>
        </p:txBody>
      </p:sp>
      <p:sp>
        <p:nvSpPr>
          <p:cNvPr id="25" name="Google Shape;88;p2">
            <a:extLst>
              <a:ext uri="{FF2B5EF4-FFF2-40B4-BE49-F238E27FC236}">
                <a16:creationId xmlns:a16="http://schemas.microsoft.com/office/drawing/2014/main" id="{5946AE3E-3ABC-8FF6-AEFB-35ED05255E12}"/>
              </a:ext>
            </a:extLst>
          </p:cNvPr>
          <p:cNvSpPr/>
          <p:nvPr/>
        </p:nvSpPr>
        <p:spPr>
          <a:xfrm>
            <a:off x="7668000" y="2340000"/>
            <a:ext cx="180000" cy="1872000"/>
          </a:xfrm>
          <a:prstGeom prst="leftBrace">
            <a:avLst>
              <a:gd name="adj1" fmla="val 8333"/>
              <a:gd name="adj2" fmla="val 50000"/>
            </a:avLst>
          </a:prstGeom>
          <a:no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Helvetica Neue"/>
              <a:ea typeface="Helvetica Neue"/>
              <a:cs typeface="Helvetica Neue"/>
              <a:sym typeface="Helvetica Neue"/>
            </a:endParaRPr>
          </a:p>
        </p:txBody>
      </p:sp>
      <p:sp>
        <p:nvSpPr>
          <p:cNvPr id="26" name="Google Shape;88;p2">
            <a:extLst>
              <a:ext uri="{FF2B5EF4-FFF2-40B4-BE49-F238E27FC236}">
                <a16:creationId xmlns:a16="http://schemas.microsoft.com/office/drawing/2014/main" id="{64FE6863-2B19-7AC6-8A97-6824175794E8}"/>
              </a:ext>
            </a:extLst>
          </p:cNvPr>
          <p:cNvSpPr/>
          <p:nvPr/>
        </p:nvSpPr>
        <p:spPr>
          <a:xfrm>
            <a:off x="7668000" y="4572000"/>
            <a:ext cx="180000" cy="2268000"/>
          </a:xfrm>
          <a:prstGeom prst="leftBrace">
            <a:avLst>
              <a:gd name="adj1" fmla="val 8333"/>
              <a:gd name="adj2" fmla="val 50000"/>
            </a:avLst>
          </a:prstGeom>
          <a:no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Helvetica Neue"/>
              <a:ea typeface="Helvetica Neue"/>
              <a:cs typeface="Helvetica Neue"/>
              <a:sym typeface="Helvetica Neue"/>
            </a:endParaRPr>
          </a:p>
        </p:txBody>
      </p:sp>
      <p:sp>
        <p:nvSpPr>
          <p:cNvPr id="27" name="Google Shape;88;p2">
            <a:extLst>
              <a:ext uri="{FF2B5EF4-FFF2-40B4-BE49-F238E27FC236}">
                <a16:creationId xmlns:a16="http://schemas.microsoft.com/office/drawing/2014/main" id="{C6269CFE-49A4-BC89-171B-5A7D4867B89E}"/>
              </a:ext>
            </a:extLst>
          </p:cNvPr>
          <p:cNvSpPr/>
          <p:nvPr/>
        </p:nvSpPr>
        <p:spPr>
          <a:xfrm>
            <a:off x="7668000" y="7200000"/>
            <a:ext cx="180000" cy="1872000"/>
          </a:xfrm>
          <a:prstGeom prst="leftBrace">
            <a:avLst>
              <a:gd name="adj1" fmla="val 8333"/>
              <a:gd name="adj2" fmla="val 50000"/>
            </a:avLst>
          </a:prstGeom>
          <a:no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Helvetica Neue"/>
              <a:ea typeface="Helvetica Neue"/>
              <a:cs typeface="Helvetica Neue"/>
              <a:sym typeface="Helvetica Neue"/>
            </a:endParaRPr>
          </a:p>
        </p:txBody>
      </p:sp>
      <p:sp>
        <p:nvSpPr>
          <p:cNvPr id="28" name="CuadroTexto 6">
            <a:extLst>
              <a:ext uri="{FF2B5EF4-FFF2-40B4-BE49-F238E27FC236}">
                <a16:creationId xmlns:a16="http://schemas.microsoft.com/office/drawing/2014/main" id="{D6B152BC-22FB-19BD-12D8-2BEDD4CC888C}"/>
              </a:ext>
            </a:extLst>
          </p:cNvPr>
          <p:cNvSpPr txBox="1"/>
          <p:nvPr/>
        </p:nvSpPr>
        <p:spPr>
          <a:xfrm>
            <a:off x="8028000" y="2340000"/>
            <a:ext cx="9000000" cy="1872000"/>
          </a:xfrm>
          <a:prstGeom prst="rect">
            <a:avLst/>
          </a:prstGeom>
          <a:noFill/>
        </p:spPr>
        <p:txBody>
          <a:bodyPr wrap="square" anchor="ctr">
            <a:noAutofit/>
          </a:bodyPr>
          <a:lstStyle/>
          <a:p>
            <a:pPr>
              <a:spcAft>
                <a:spcPts val="400"/>
              </a:spcAft>
              <a:defRPr sz="2200">
                <a:latin typeface="Helvetica Neue" panose="020B0604020202020204" charset="0"/>
                <a:ea typeface="Microsoft Sans Serif" panose="020B0604020202020204" pitchFamily="34" charset="0"/>
                <a:cs typeface="Microsoft Sans Serif" panose="020B0604020202020204" pitchFamily="34" charset="0"/>
              </a:defRPr>
            </a:pPr>
            <a:r>
              <a:t>1.1 Apoyo a la gestión</a:t>
            </a:r>
          </a:p>
          <a:p>
            <a:pPr>
              <a:spcAft>
                <a:spcPts val="400"/>
              </a:spcAft>
              <a:defRPr sz="2200">
                <a:latin typeface="Helvetica Neue" panose="020B0604020202020204" charset="0"/>
                <a:ea typeface="Microsoft Sans Serif" panose="020B0604020202020204" pitchFamily="34" charset="0"/>
                <a:cs typeface="Microsoft Sans Serif" panose="020B0604020202020204" pitchFamily="34" charset="0"/>
              </a:defRPr>
            </a:pPr>
            <a:r>
              <a:t>1.2 Canales de comunicación abiertos </a:t>
            </a:r>
          </a:p>
          <a:p>
            <a:pPr>
              <a:spcAft>
                <a:spcPts val="400"/>
              </a:spcAft>
              <a:defRPr sz="2200">
                <a:latin typeface="Helvetica Neue" panose="020B0604020202020204" charset="0"/>
                <a:ea typeface="Microsoft Sans Serif" panose="020B0604020202020204" pitchFamily="34" charset="0"/>
                <a:cs typeface="Microsoft Sans Serif" panose="020B0604020202020204" pitchFamily="34" charset="0"/>
              </a:defRPr>
            </a:pPr>
            <a:r>
              <a:t>1.3 Discriminación y autonomía en el trabajo</a:t>
            </a:r>
          </a:p>
          <a:p>
            <a:pPr>
              <a:spcAft>
                <a:spcPts val="400"/>
              </a:spcAft>
              <a:defRPr sz="2200">
                <a:latin typeface="Helvetica Neue" panose="020B0604020202020204" charset="0"/>
                <a:ea typeface="Microsoft Sans Serif" panose="020B0604020202020204" pitchFamily="34" charset="0"/>
                <a:cs typeface="Microsoft Sans Serif" panose="020B0604020202020204" pitchFamily="34" charset="0"/>
              </a:defRPr>
            </a:pPr>
            <a:r>
              <a:t>1.4 Recompensas y refuerzos</a:t>
            </a:r>
          </a:p>
          <a:p>
            <a:pPr>
              <a:spcAft>
                <a:spcPts val="400"/>
              </a:spcAft>
              <a:defRPr sz="2200">
                <a:latin typeface="Helvetica Neue" panose="020B0604020202020204" charset="0"/>
                <a:ea typeface="Microsoft Sans Serif" panose="020B0604020202020204" pitchFamily="34" charset="0"/>
                <a:cs typeface="Microsoft Sans Serif" panose="020B0604020202020204" pitchFamily="34" charset="0"/>
              </a:defRPr>
            </a:pPr>
            <a:r>
              <a:t>1.5 Tiempo apropiado y suministro de recursos</a:t>
            </a:r>
          </a:p>
        </p:txBody>
      </p:sp>
      <p:sp>
        <p:nvSpPr>
          <p:cNvPr id="29" name="CuadroTexto 6">
            <a:extLst>
              <a:ext uri="{FF2B5EF4-FFF2-40B4-BE49-F238E27FC236}">
                <a16:creationId xmlns:a16="http://schemas.microsoft.com/office/drawing/2014/main" id="{047EF9AD-0D37-6D3D-B656-674A9BBEFEDD}"/>
              </a:ext>
            </a:extLst>
          </p:cNvPr>
          <p:cNvSpPr txBox="1"/>
          <p:nvPr/>
        </p:nvSpPr>
        <p:spPr>
          <a:xfrm>
            <a:off x="8028000" y="4572000"/>
            <a:ext cx="9000000" cy="2268000"/>
          </a:xfrm>
          <a:prstGeom prst="rect">
            <a:avLst/>
          </a:prstGeom>
          <a:noFill/>
        </p:spPr>
        <p:txBody>
          <a:bodyPr wrap="square" anchor="ctr">
            <a:noAutofit/>
          </a:bodyPr>
          <a:lstStyle/>
          <a:p>
            <a:pPr>
              <a:spcAft>
                <a:spcPts val="400"/>
              </a:spcAft>
              <a:defRPr sz="2200">
                <a:latin typeface="Helvetica Neue" panose="020B0604020202020204" charset="0"/>
                <a:ea typeface="Microsoft Sans Serif" panose="020B0604020202020204" pitchFamily="34" charset="0"/>
                <a:cs typeface="Microsoft Sans Serif" panose="020B0604020202020204" pitchFamily="34" charset="0"/>
              </a:defRPr>
            </a:pPr>
            <a:r>
              <a:rPr dirty="0"/>
              <a:t>2.1 </a:t>
            </a:r>
            <a:r>
              <a:rPr dirty="0" err="1"/>
              <a:t>Gestión</a:t>
            </a:r>
            <a:r>
              <a:rPr dirty="0"/>
              <a:t> de </a:t>
            </a:r>
            <a:r>
              <a:rPr dirty="0" err="1"/>
              <a:t>empleados</a:t>
            </a:r>
            <a:r>
              <a:rPr dirty="0"/>
              <a:t> </a:t>
            </a:r>
            <a:r>
              <a:rPr dirty="0" err="1"/>
              <a:t>innovadores</a:t>
            </a:r>
            <a:endParaRPr dirty="0"/>
          </a:p>
          <a:p>
            <a:pPr>
              <a:spcAft>
                <a:spcPts val="400"/>
              </a:spcAft>
              <a:defRPr sz="2200">
                <a:latin typeface="Helvetica Neue" panose="020B0604020202020204" charset="0"/>
                <a:ea typeface="Microsoft Sans Serif" panose="020B0604020202020204" pitchFamily="34" charset="0"/>
                <a:cs typeface="Microsoft Sans Serif" panose="020B0604020202020204" pitchFamily="34" charset="0"/>
              </a:defRPr>
            </a:pPr>
            <a:r>
              <a:rPr dirty="0"/>
              <a:t>2.2 </a:t>
            </a:r>
            <a:r>
              <a:rPr dirty="0" err="1"/>
              <a:t>Intraemprendimiento</a:t>
            </a:r>
            <a:r>
              <a:rPr dirty="0"/>
              <a:t> </a:t>
            </a:r>
            <a:r>
              <a:rPr dirty="0" err="1"/>
              <a:t>como</a:t>
            </a:r>
            <a:r>
              <a:rPr dirty="0"/>
              <a:t> </a:t>
            </a:r>
            <a:r>
              <a:rPr dirty="0" err="1"/>
              <a:t>sistema</a:t>
            </a:r>
            <a:r>
              <a:rPr dirty="0"/>
              <a:t> </a:t>
            </a:r>
            <a:r>
              <a:rPr dirty="0" err="1"/>
              <a:t>distinto</a:t>
            </a:r>
            <a:endParaRPr dirty="0"/>
          </a:p>
          <a:p>
            <a:pPr>
              <a:spcAft>
                <a:spcPts val="400"/>
              </a:spcAft>
              <a:defRPr sz="2200">
                <a:latin typeface="Helvetica Neue" panose="020B0604020202020204" charset="0"/>
                <a:ea typeface="Microsoft Sans Serif" panose="020B0604020202020204" pitchFamily="34" charset="0"/>
                <a:cs typeface="Microsoft Sans Serif" panose="020B0604020202020204" pitchFamily="34" charset="0"/>
              </a:defRPr>
            </a:pPr>
            <a:r>
              <a:rPr dirty="0"/>
              <a:t>2.3 </a:t>
            </a:r>
            <a:r>
              <a:rPr dirty="0" err="1"/>
              <a:t>Transición</a:t>
            </a:r>
            <a:r>
              <a:rPr dirty="0"/>
              <a:t> al </a:t>
            </a:r>
            <a:r>
              <a:rPr dirty="0" err="1"/>
              <a:t>sistema</a:t>
            </a:r>
            <a:r>
              <a:rPr dirty="0"/>
              <a:t> </a:t>
            </a:r>
            <a:r>
              <a:rPr dirty="0" err="1"/>
              <a:t>intraemprendedor</a:t>
            </a:r>
            <a:endParaRPr dirty="0"/>
          </a:p>
          <a:p>
            <a:pPr>
              <a:spcAft>
                <a:spcPts val="400"/>
              </a:spcAft>
              <a:defRPr sz="2200">
                <a:latin typeface="Helvetica Neue" panose="020B0604020202020204" charset="0"/>
                <a:ea typeface="Microsoft Sans Serif" panose="020B0604020202020204" pitchFamily="34" charset="0"/>
                <a:cs typeface="Microsoft Sans Serif" panose="020B0604020202020204" pitchFamily="34" charset="0"/>
              </a:defRPr>
            </a:pPr>
            <a:r>
              <a:rPr dirty="0"/>
              <a:t>2.4</a:t>
            </a:r>
            <a:r>
              <a:rPr lang="de-DE" dirty="0"/>
              <a:t> </a:t>
            </a:r>
            <a:r>
              <a:rPr dirty="0"/>
              <a:t>El mentor</a:t>
            </a:r>
          </a:p>
          <a:p>
            <a:pPr>
              <a:spcAft>
                <a:spcPts val="400"/>
              </a:spcAft>
              <a:defRPr sz="2200">
                <a:latin typeface="Helvetica Neue" panose="020B0604020202020204" charset="0"/>
                <a:ea typeface="Microsoft Sans Serif" panose="020B0604020202020204" pitchFamily="34" charset="0"/>
                <a:cs typeface="Microsoft Sans Serif" panose="020B0604020202020204" pitchFamily="34" charset="0"/>
              </a:defRPr>
            </a:pPr>
            <a:r>
              <a:rPr dirty="0"/>
              <a:t>2.5 </a:t>
            </a:r>
            <a:r>
              <a:rPr dirty="0" err="1"/>
              <a:t>Desafíos</a:t>
            </a:r>
            <a:endParaRPr dirty="0"/>
          </a:p>
          <a:p>
            <a:pPr>
              <a:spcAft>
                <a:spcPts val="400"/>
              </a:spcAft>
              <a:defRPr sz="2200">
                <a:latin typeface="Helvetica Neue" panose="020B0604020202020204" charset="0"/>
                <a:ea typeface="Microsoft Sans Serif" panose="020B0604020202020204" pitchFamily="34" charset="0"/>
                <a:cs typeface="Microsoft Sans Serif" panose="020B0604020202020204" pitchFamily="34" charset="0"/>
              </a:defRPr>
            </a:pPr>
            <a:r>
              <a:rPr dirty="0"/>
              <a:t>2.6 Remedios</a:t>
            </a:r>
          </a:p>
        </p:txBody>
      </p:sp>
      <p:sp>
        <p:nvSpPr>
          <p:cNvPr id="30" name="CuadroTexto 6">
            <a:extLst>
              <a:ext uri="{FF2B5EF4-FFF2-40B4-BE49-F238E27FC236}">
                <a16:creationId xmlns:a16="http://schemas.microsoft.com/office/drawing/2014/main" id="{B312B229-15EB-E257-377A-62CED30F2E1C}"/>
              </a:ext>
            </a:extLst>
          </p:cNvPr>
          <p:cNvSpPr txBox="1"/>
          <p:nvPr/>
        </p:nvSpPr>
        <p:spPr>
          <a:xfrm>
            <a:off x="8028000" y="7200000"/>
            <a:ext cx="9000000" cy="1872000"/>
          </a:xfrm>
          <a:prstGeom prst="rect">
            <a:avLst/>
          </a:prstGeom>
          <a:noFill/>
        </p:spPr>
        <p:txBody>
          <a:bodyPr wrap="square" anchor="ctr">
            <a:noAutofit/>
          </a:bodyPr>
          <a:lstStyle/>
          <a:p>
            <a:pPr>
              <a:spcAft>
                <a:spcPts val="400"/>
              </a:spcAft>
              <a:defRPr sz="2200">
                <a:latin typeface="Helvetica Neue" panose="020B0604020202020204" charset="0"/>
                <a:ea typeface="Microsoft Sans Serif" panose="020B0604020202020204" pitchFamily="34" charset="0"/>
                <a:cs typeface="Microsoft Sans Serif" panose="020B0604020202020204" pitchFamily="34" charset="0"/>
              </a:defRPr>
            </a:pPr>
            <a:r>
              <a:t>3.1 Comportarse como un mentor, no como un gerente</a:t>
            </a:r>
          </a:p>
          <a:p>
            <a:pPr>
              <a:spcAft>
                <a:spcPts val="400"/>
              </a:spcAft>
              <a:defRPr sz="2200">
                <a:latin typeface="Helvetica Neue" panose="020B0604020202020204" charset="0"/>
                <a:ea typeface="Microsoft Sans Serif" panose="020B0604020202020204" pitchFamily="34" charset="0"/>
                <a:cs typeface="Microsoft Sans Serif" panose="020B0604020202020204" pitchFamily="34" charset="0"/>
              </a:defRPr>
            </a:pPr>
            <a:r>
              <a:t>3.2 Dale al equipo tu confianza pero acepta objetivos claros </a:t>
            </a:r>
          </a:p>
          <a:p>
            <a:pPr>
              <a:spcAft>
                <a:spcPts val="400"/>
              </a:spcAft>
              <a:defRPr sz="2200">
                <a:latin typeface="Helvetica Neue" panose="020B0604020202020204" charset="0"/>
                <a:ea typeface="Microsoft Sans Serif" panose="020B0604020202020204" pitchFamily="34" charset="0"/>
                <a:cs typeface="Microsoft Sans Serif" panose="020B0604020202020204" pitchFamily="34" charset="0"/>
              </a:defRPr>
            </a:pPr>
            <a:r>
              <a:t>3.3 Acordar objetivos claros, dar al equipo su confianza</a:t>
            </a:r>
          </a:p>
          <a:p>
            <a:pPr>
              <a:spcAft>
                <a:spcPts val="400"/>
              </a:spcAft>
              <a:defRPr sz="2200">
                <a:latin typeface="Helvetica Neue" panose="020B0604020202020204" charset="0"/>
                <a:ea typeface="Microsoft Sans Serif" panose="020B0604020202020204" pitchFamily="34" charset="0"/>
                <a:cs typeface="Microsoft Sans Serif" panose="020B0604020202020204" pitchFamily="34" charset="0"/>
              </a:defRPr>
            </a:pPr>
            <a:r>
              <a:t>3.4 Deja que cometan sus propios errores</a:t>
            </a:r>
          </a:p>
          <a:p>
            <a:pPr>
              <a:spcAft>
                <a:spcPts val="400"/>
              </a:spcAft>
              <a:defRPr sz="2200">
                <a:latin typeface="Helvetica Neue" panose="020B0604020202020204" charset="0"/>
                <a:ea typeface="Microsoft Sans Serif" panose="020B0604020202020204" pitchFamily="34" charset="0"/>
                <a:cs typeface="Microsoft Sans Serif" panose="020B0604020202020204" pitchFamily="34" charset="0"/>
              </a:defRPr>
            </a:pPr>
            <a:r>
              <a:t>3.5 Hacer que los intraemprendedores rindan cuentas</a:t>
            </a:r>
          </a:p>
        </p:txBody>
      </p:sp>
    </p:spTree>
    <p:extLst>
      <p:ext uri="{BB962C8B-B14F-4D97-AF65-F5344CB8AC3E}">
        <p14:creationId xmlns:p14="http://schemas.microsoft.com/office/powerpoint/2010/main" val="10594065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E1E2D339-E702-D386-1EB6-0CD6F5317270}"/>
              </a:ext>
            </a:extLst>
          </p:cNvPr>
          <p:cNvSpPr txBox="1"/>
          <p:nvPr/>
        </p:nvSpPr>
        <p:spPr>
          <a:xfrm>
            <a:off x="1296000" y="3384000"/>
            <a:ext cx="15840000" cy="4524315"/>
          </a:xfrm>
          <a:prstGeom prst="rect">
            <a:avLst/>
          </a:prstGeom>
          <a:noFill/>
        </p:spPr>
        <p:txBody>
          <a:bodyPr wrap="square">
            <a:noAutofit/>
          </a:bodyPr>
          <a:lstStyle/>
          <a:p>
            <a:pPr>
              <a:spcAft>
                <a:spcPts val="600"/>
              </a:spcAft>
              <a:defRPr sz="2400">
                <a:latin typeface="Helvetica Neue"/>
                <a:ea typeface="Microsoft Sans Serif" panose="020B0604020202020204" pitchFamily="34" charset="0"/>
                <a:cs typeface="Microsoft Sans Serif" panose="020B0604020202020204" pitchFamily="34" charset="0"/>
              </a:defRPr>
            </a:pPr>
            <a:r>
              <a:t>¿Entonces qué?</a:t>
            </a:r>
          </a:p>
          <a:p>
            <a:pPr>
              <a:spcAft>
                <a:spcPts val="600"/>
              </a:spcAft>
            </a:pPr>
            <a:endParaRPr sz="2400">
              <a:latin typeface="Helvetica Neue"/>
              <a:ea typeface="Microsoft Sans Serif" panose="020B0604020202020204" pitchFamily="34" charset="0"/>
              <a:cs typeface="Microsoft Sans Serif" panose="020B0604020202020204" pitchFamily="34" charset="0"/>
            </a:endParaRPr>
          </a:p>
          <a:p>
            <a:pPr>
              <a:spcAft>
                <a:spcPts val="600"/>
              </a:spcAft>
              <a:defRPr sz="2400">
                <a:latin typeface="Helvetica Neue"/>
                <a:ea typeface="Microsoft Sans Serif" panose="020B0604020202020204" pitchFamily="34" charset="0"/>
                <a:cs typeface="Microsoft Sans Serif" panose="020B0604020202020204" pitchFamily="34" charset="0"/>
              </a:defRPr>
            </a:pPr>
            <a:r>
              <a:t>Cuando aceptes un conjunto de metas, debes asegurarte de incluir:</a:t>
            </a:r>
          </a:p>
          <a:p>
            <a:pPr marL="800100" lvl="1" indent="-342900">
              <a:spcAft>
                <a:spcPts val="600"/>
              </a:spcAft>
              <a:buBlip>
                <a:blip r:embed="rId2"/>
              </a:buBlip>
              <a:defRPr sz="2400">
                <a:latin typeface="Helvetica Neue"/>
                <a:ea typeface="Microsoft Sans Serif" panose="020B0604020202020204" pitchFamily="34" charset="0"/>
                <a:cs typeface="Microsoft Sans Serif" panose="020B0604020202020204" pitchFamily="34" charset="0"/>
              </a:defRPr>
            </a:pPr>
            <a:r>
              <a:t>un presupuesto acordado</a:t>
            </a:r>
          </a:p>
          <a:p>
            <a:pPr marL="800100" lvl="1" indent="-342900">
              <a:spcAft>
                <a:spcPts val="600"/>
              </a:spcAft>
              <a:buBlip>
                <a:blip r:embed="rId2"/>
              </a:buBlip>
              <a:defRPr sz="2400">
                <a:latin typeface="Helvetica Neue"/>
                <a:ea typeface="Microsoft Sans Serif" panose="020B0604020202020204" pitchFamily="34" charset="0"/>
                <a:cs typeface="Microsoft Sans Serif" panose="020B0604020202020204" pitchFamily="34" charset="0"/>
              </a:defRPr>
            </a:pPr>
            <a:r>
              <a:t>una visión global para el proyecto</a:t>
            </a:r>
          </a:p>
          <a:p>
            <a:pPr marL="800100" lvl="1" indent="-342900">
              <a:spcAft>
                <a:spcPts val="600"/>
              </a:spcAft>
              <a:buBlip>
                <a:blip r:embed="rId2"/>
              </a:buBlip>
              <a:defRPr sz="2400">
                <a:latin typeface="Helvetica Neue"/>
                <a:ea typeface="Microsoft Sans Serif" panose="020B0604020202020204" pitchFamily="34" charset="0"/>
                <a:cs typeface="Microsoft Sans Serif" panose="020B0604020202020204" pitchFamily="34" charset="0"/>
              </a:defRPr>
            </a:pPr>
            <a:r>
              <a:t>algunas métricas específicas para medir el progreso, y</a:t>
            </a:r>
          </a:p>
          <a:p>
            <a:pPr marL="800100" lvl="1" indent="-342900">
              <a:spcAft>
                <a:spcPts val="600"/>
              </a:spcAft>
              <a:buBlip>
                <a:blip r:embed="rId2"/>
              </a:buBlip>
              <a:defRPr sz="2400">
                <a:latin typeface="Helvetica Neue"/>
                <a:ea typeface="Microsoft Sans Serif" panose="020B0604020202020204" pitchFamily="34" charset="0"/>
                <a:cs typeface="Microsoft Sans Serif" panose="020B0604020202020204" pitchFamily="34" charset="0"/>
              </a:defRPr>
            </a:pPr>
            <a:r>
              <a:t>un período de revisión: el punto en el que ambos acuerdan que se sentarán juntos y revisarán el progreso</a:t>
            </a:r>
          </a:p>
          <a:p>
            <a:pPr>
              <a:spcAft>
                <a:spcPts val="600"/>
              </a:spcAft>
            </a:pPr>
            <a:endParaRPr sz="2400">
              <a:latin typeface="Helvetica Neue"/>
              <a:ea typeface="Microsoft Sans Serif" panose="020B0604020202020204" pitchFamily="34" charset="0"/>
              <a:cs typeface="Microsoft Sans Serif" panose="020B0604020202020204" pitchFamily="34" charset="0"/>
            </a:endParaRPr>
          </a:p>
          <a:p>
            <a:pPr>
              <a:spcAft>
                <a:spcPts val="600"/>
              </a:spcAft>
              <a:defRPr sz="2400">
                <a:latin typeface="Helvetica Neue"/>
                <a:ea typeface="Microsoft Sans Serif" panose="020B0604020202020204" pitchFamily="34" charset="0"/>
                <a:cs typeface="Microsoft Sans Serif" panose="020B0604020202020204" pitchFamily="34" charset="0"/>
              </a:defRPr>
            </a:pPr>
            <a:r>
              <a:t>luego retrocede y deja que terminen su trabajo (a menos que pidan tu ayuda). </a:t>
            </a:r>
          </a:p>
          <a:p>
            <a:pPr>
              <a:spcAft>
                <a:spcPts val="600"/>
              </a:spcAft>
            </a:pPr>
            <a:endParaRPr sz="2400">
              <a:latin typeface="Helvetica Neue"/>
              <a:ea typeface="Microsoft Sans Serif" panose="020B0604020202020204" pitchFamily="34" charset="0"/>
              <a:cs typeface="Microsoft Sans Serif" panose="020B0604020202020204" pitchFamily="34" charset="0"/>
            </a:endParaRPr>
          </a:p>
          <a:p>
            <a:pPr>
              <a:spcAft>
                <a:spcPts val="600"/>
              </a:spcAft>
              <a:defRPr sz="2400">
                <a:latin typeface="Helvetica Neue"/>
                <a:ea typeface="Microsoft Sans Serif" panose="020B0604020202020204" pitchFamily="34" charset="0"/>
                <a:cs typeface="Microsoft Sans Serif" panose="020B0604020202020204" pitchFamily="34" charset="0"/>
              </a:defRPr>
            </a:pPr>
            <a:r>
              <a:t>Debes dejar que el equipo actúe de forma independiente y cometa errores, aunque no parezca natural. ¡Recuerda que cometerán errores! Lo que nos lleva perfectamente al siguiente punto...</a:t>
            </a:r>
          </a:p>
        </p:txBody>
      </p:sp>
      <p:sp>
        <p:nvSpPr>
          <p:cNvPr id="5" name="CuadroTexto 1">
            <a:extLst>
              <a:ext uri="{FF2B5EF4-FFF2-40B4-BE49-F238E27FC236}">
                <a16:creationId xmlns:a16="http://schemas.microsoft.com/office/drawing/2014/main" id="{53A4973B-9D55-DE40-8783-A5F9688B4511}"/>
              </a:ext>
            </a:extLst>
          </p:cNvPr>
          <p:cNvSpPr txBox="1"/>
          <p:nvPr/>
        </p:nvSpPr>
        <p:spPr>
          <a:xfrm>
            <a:off x="1296000" y="8928000"/>
            <a:ext cx="1676400" cy="276999"/>
          </a:xfrm>
          <a:prstGeom prst="rect">
            <a:avLst/>
          </a:prstGeom>
          <a:noFill/>
        </p:spPr>
        <p:txBody>
          <a:bodyPr wrap="square">
            <a:spAutoFit/>
          </a:bodyPr>
          <a:lstStyle/>
          <a:p>
            <a:pPr>
              <a:defRPr sz="1200">
                <a:latin typeface="Helvetica Neue"/>
                <a:ea typeface="Microsoft Sans Serif" panose="020B0604020202020204" pitchFamily="34" charset="0"/>
                <a:cs typeface="Microsoft Sans Serif" panose="020B0604020202020204" pitchFamily="34" charset="0"/>
              </a:defRPr>
            </a:pPr>
            <a:r>
              <a:t>Fuente n.º: 5</a:t>
            </a:r>
          </a:p>
        </p:txBody>
      </p:sp>
      <p:sp>
        <p:nvSpPr>
          <p:cNvPr id="6" name="CuadroTexto 2">
            <a:extLst>
              <a:ext uri="{FF2B5EF4-FFF2-40B4-BE49-F238E27FC236}">
                <a16:creationId xmlns:a16="http://schemas.microsoft.com/office/drawing/2014/main" id="{BD057C8F-07B5-8F46-7A94-003F38075D95}"/>
              </a:ext>
            </a:extLst>
          </p:cNvPr>
          <p:cNvSpPr txBox="1"/>
          <p:nvPr/>
        </p:nvSpPr>
        <p:spPr>
          <a:xfrm>
            <a:off x="1295400" y="2304000"/>
            <a:ext cx="15621000" cy="523220"/>
          </a:xfrm>
          <a:prstGeom prst="rect">
            <a:avLst/>
          </a:prstGeom>
          <a:noFill/>
        </p:spPr>
        <p:txBody>
          <a:bodyPr wrap="square">
            <a:noAutofit/>
          </a:bodyPr>
          <a:lstStyle/>
          <a:p>
            <a:pPr>
              <a:defRPr sz="2800" b="1">
                <a:solidFill>
                  <a:srgbClr val="AED633"/>
                </a:solidFill>
                <a:latin typeface="Helvetica Neue"/>
                <a:ea typeface="Microsoft Sans Serif" panose="020B0604020202020204" pitchFamily="34" charset="0"/>
                <a:cs typeface="Microsoft Sans Serif" panose="020B0604020202020204" pitchFamily="34" charset="0"/>
              </a:defRPr>
            </a:pPr>
            <a:r>
              <a:t>3.3 Acordar objetivos claros</a:t>
            </a:r>
          </a:p>
        </p:txBody>
      </p:sp>
      <p:sp>
        <p:nvSpPr>
          <p:cNvPr id="3" name="CuadroTexto 1">
            <a:extLst>
              <a:ext uri="{FF2B5EF4-FFF2-40B4-BE49-F238E27FC236}">
                <a16:creationId xmlns:a16="http://schemas.microsoft.com/office/drawing/2014/main" id="{1CD72FE3-1F68-0C7F-73ED-9D557851BAF9}"/>
              </a:ext>
            </a:extLst>
          </p:cNvPr>
          <p:cNvSpPr txBox="1"/>
          <p:nvPr/>
        </p:nvSpPr>
        <p:spPr>
          <a:xfrm>
            <a:off x="1296000" y="1548000"/>
            <a:ext cx="15129164" cy="864000"/>
          </a:xfrm>
          <a:prstGeom prst="rect">
            <a:avLst/>
          </a:prstGeom>
          <a:noFill/>
        </p:spPr>
        <p:txBody>
          <a:bodyPr wrap="square">
            <a:noAutofit/>
          </a:bodyPr>
          <a:lstStyle/>
          <a:p>
            <a:pPr>
              <a:defRPr sz="4800" b="1">
                <a:solidFill>
                  <a:srgbClr val="4D94B7"/>
                </a:solidFill>
                <a:latin typeface="Helvetica Neue"/>
                <a:ea typeface="Microsoft Sans Serif" panose="020B0604020202020204" pitchFamily="34" charset="0"/>
                <a:cs typeface="Microsoft Sans Serif" panose="020B0604020202020204" pitchFamily="34" charset="0"/>
              </a:defRPr>
            </a:pPr>
            <a:r>
              <a:t>3. Estrategias para la gestión intraempresarial</a:t>
            </a:r>
            <a:endParaRPr kumimoji="0" sz="4800" b="1" i="0" u="none" strike="noStrike" kern="1200" cap="none" normalizeH="0" baseline="0">
              <a:ln>
                <a:noFill/>
              </a:ln>
              <a:solidFill>
                <a:srgbClr val="4D94B7"/>
              </a:solidFill>
              <a:effectLst/>
              <a:uLnTx/>
              <a:uFillTx/>
              <a:latin typeface="Helvetica Neue"/>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41199277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E1E2D339-E702-D386-1EB6-0CD6F5317270}"/>
              </a:ext>
            </a:extLst>
          </p:cNvPr>
          <p:cNvSpPr txBox="1"/>
          <p:nvPr/>
        </p:nvSpPr>
        <p:spPr>
          <a:xfrm>
            <a:off x="1295400" y="3384000"/>
            <a:ext cx="15840000" cy="3416320"/>
          </a:xfrm>
          <a:prstGeom prst="rect">
            <a:avLst/>
          </a:prstGeom>
          <a:noFill/>
        </p:spPr>
        <p:txBody>
          <a:bodyPr wrap="square">
            <a:noAutofit/>
          </a:bodyPr>
          <a:lstStyle/>
          <a:p>
            <a:pPr>
              <a:spcAft>
                <a:spcPts val="600"/>
              </a:spcAft>
              <a:defRPr sz="2400">
                <a:latin typeface="Helvetica Neue"/>
                <a:ea typeface="Microsoft Sans Serif" panose="020B0604020202020204" pitchFamily="34" charset="0"/>
                <a:cs typeface="Microsoft Sans Serif" panose="020B0604020202020204" pitchFamily="34" charset="0"/>
              </a:defRPr>
            </a:pPr>
            <a:r>
              <a:t>¡Solo acéptalo! Cualquier proyecto intraneurial experimentará inevitablemente una cierta cantidad de fracaso. Su función es ayudar al equipo a prepararse para el fracaso.</a:t>
            </a:r>
          </a:p>
          <a:p>
            <a:pPr>
              <a:spcAft>
                <a:spcPts val="600"/>
              </a:spcAft>
            </a:pPr>
            <a:endParaRPr sz="2400">
              <a:latin typeface="Helvetica Neue"/>
              <a:ea typeface="Microsoft Sans Serif" panose="020B0604020202020204" pitchFamily="34" charset="0"/>
              <a:cs typeface="Microsoft Sans Serif" panose="020B0604020202020204" pitchFamily="34" charset="0"/>
            </a:endParaRPr>
          </a:p>
          <a:p>
            <a:pPr>
              <a:spcAft>
                <a:spcPts val="600"/>
              </a:spcAft>
              <a:defRPr sz="2400">
                <a:latin typeface="Helvetica Neue"/>
                <a:ea typeface="Microsoft Sans Serif" panose="020B0604020202020204" pitchFamily="34" charset="0"/>
                <a:cs typeface="Microsoft Sans Serif" panose="020B0604020202020204" pitchFamily="34" charset="0"/>
              </a:defRPr>
            </a:pPr>
            <a:r>
              <a:t>Los intraemprendedores deben ser optimistas y confiados en sus teorías. No tienen una capacidad natural para anticipar problemas, por lo que cuando ocurre lo inevitable, podrían perder la esperanza.</a:t>
            </a:r>
          </a:p>
          <a:p>
            <a:pPr>
              <a:spcAft>
                <a:spcPts val="600"/>
              </a:spcAft>
            </a:pPr>
            <a:endParaRPr sz="2400">
              <a:latin typeface="Helvetica Neue"/>
              <a:ea typeface="Microsoft Sans Serif" panose="020B0604020202020204" pitchFamily="34" charset="0"/>
              <a:cs typeface="Microsoft Sans Serif" panose="020B0604020202020204" pitchFamily="34" charset="0"/>
            </a:endParaRPr>
          </a:p>
          <a:p>
            <a:pPr>
              <a:spcAft>
                <a:spcPts val="600"/>
              </a:spcAft>
              <a:defRPr sz="2400">
                <a:latin typeface="Helvetica Neue"/>
                <a:ea typeface="Microsoft Sans Serif" panose="020B0604020202020204" pitchFamily="34" charset="0"/>
                <a:cs typeface="Microsoft Sans Serif" panose="020B0604020202020204" pitchFamily="34" charset="0"/>
              </a:defRPr>
            </a:pPr>
            <a:r>
              <a:t>Hable sobre lo que podría salir mal como asesor del intraemprendedor. Discuta la situación y las posibles respuestas del equipo al fracaso. Fomentar el fracaso rentable, es decir; un fracaso del que el grupo puede aprender y aplicar para mejorar su concepto.</a:t>
            </a:r>
          </a:p>
        </p:txBody>
      </p:sp>
      <p:sp>
        <p:nvSpPr>
          <p:cNvPr id="5" name="CuadroTexto 1">
            <a:extLst>
              <a:ext uri="{FF2B5EF4-FFF2-40B4-BE49-F238E27FC236}">
                <a16:creationId xmlns:a16="http://schemas.microsoft.com/office/drawing/2014/main" id="{53A4973B-9D55-DE40-8783-A5F9688B4511}"/>
              </a:ext>
            </a:extLst>
          </p:cNvPr>
          <p:cNvSpPr txBox="1"/>
          <p:nvPr/>
        </p:nvSpPr>
        <p:spPr>
          <a:xfrm>
            <a:off x="1296000" y="8928000"/>
            <a:ext cx="1676400" cy="276999"/>
          </a:xfrm>
          <a:prstGeom prst="rect">
            <a:avLst/>
          </a:prstGeom>
          <a:noFill/>
        </p:spPr>
        <p:txBody>
          <a:bodyPr wrap="square">
            <a:spAutoFit/>
          </a:bodyPr>
          <a:lstStyle/>
          <a:p>
            <a:pPr>
              <a:defRPr sz="1200">
                <a:latin typeface="Helvetica Neue"/>
                <a:ea typeface="Microsoft Sans Serif" panose="020B0604020202020204" pitchFamily="34" charset="0"/>
                <a:cs typeface="Microsoft Sans Serif" panose="020B0604020202020204" pitchFamily="34" charset="0"/>
              </a:defRPr>
            </a:pPr>
            <a:r>
              <a:t>Fuente n.º: 5</a:t>
            </a:r>
          </a:p>
        </p:txBody>
      </p:sp>
      <p:sp>
        <p:nvSpPr>
          <p:cNvPr id="6" name="CuadroTexto 2">
            <a:extLst>
              <a:ext uri="{FF2B5EF4-FFF2-40B4-BE49-F238E27FC236}">
                <a16:creationId xmlns:a16="http://schemas.microsoft.com/office/drawing/2014/main" id="{AC2DF849-75A3-8EFF-941C-4F7C85A60429}"/>
              </a:ext>
            </a:extLst>
          </p:cNvPr>
          <p:cNvSpPr txBox="1"/>
          <p:nvPr/>
        </p:nvSpPr>
        <p:spPr>
          <a:xfrm>
            <a:off x="1295400" y="2304000"/>
            <a:ext cx="15621000" cy="523220"/>
          </a:xfrm>
          <a:prstGeom prst="rect">
            <a:avLst/>
          </a:prstGeom>
          <a:noFill/>
        </p:spPr>
        <p:txBody>
          <a:bodyPr wrap="square">
            <a:noAutofit/>
          </a:bodyPr>
          <a:lstStyle/>
          <a:p>
            <a:pPr>
              <a:defRPr sz="2800" b="1">
                <a:solidFill>
                  <a:srgbClr val="AED633"/>
                </a:solidFill>
                <a:latin typeface="Helvetica Neue"/>
                <a:ea typeface="Microsoft Sans Serif" panose="020B0604020202020204" pitchFamily="34" charset="0"/>
                <a:cs typeface="Microsoft Sans Serif" panose="020B0604020202020204" pitchFamily="34" charset="0"/>
              </a:defRPr>
            </a:pPr>
            <a:r>
              <a:t>3.4 Deja que cometan sus propios errores</a:t>
            </a:r>
          </a:p>
        </p:txBody>
      </p:sp>
      <p:sp>
        <p:nvSpPr>
          <p:cNvPr id="3" name="CuadroTexto 1">
            <a:extLst>
              <a:ext uri="{FF2B5EF4-FFF2-40B4-BE49-F238E27FC236}">
                <a16:creationId xmlns:a16="http://schemas.microsoft.com/office/drawing/2014/main" id="{E35BAA4A-A552-3939-2264-96163714F57D}"/>
              </a:ext>
            </a:extLst>
          </p:cNvPr>
          <p:cNvSpPr txBox="1"/>
          <p:nvPr/>
        </p:nvSpPr>
        <p:spPr>
          <a:xfrm>
            <a:off x="1296000" y="1548000"/>
            <a:ext cx="15129164" cy="864000"/>
          </a:xfrm>
          <a:prstGeom prst="rect">
            <a:avLst/>
          </a:prstGeom>
          <a:noFill/>
        </p:spPr>
        <p:txBody>
          <a:bodyPr wrap="square">
            <a:noAutofit/>
          </a:bodyPr>
          <a:lstStyle/>
          <a:p>
            <a:pPr>
              <a:defRPr sz="4800" b="1">
                <a:solidFill>
                  <a:srgbClr val="4D94B7"/>
                </a:solidFill>
                <a:latin typeface="Helvetica Neue"/>
                <a:ea typeface="Microsoft Sans Serif" panose="020B0604020202020204" pitchFamily="34" charset="0"/>
                <a:cs typeface="Microsoft Sans Serif" panose="020B0604020202020204" pitchFamily="34" charset="0"/>
              </a:defRPr>
            </a:pPr>
            <a:r>
              <a:t>3. Estrategias para la gestión intraempresarial</a:t>
            </a:r>
            <a:endParaRPr kumimoji="0" sz="4800" b="1" i="0" u="none" strike="noStrike" kern="1200" cap="none" normalizeH="0" baseline="0">
              <a:ln>
                <a:noFill/>
              </a:ln>
              <a:solidFill>
                <a:srgbClr val="4D94B7"/>
              </a:solidFill>
              <a:effectLst/>
              <a:uLnTx/>
              <a:uFillTx/>
              <a:latin typeface="Helvetica Neue"/>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7887448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E1E2D339-E702-D386-1EB6-0CD6F5317270}"/>
              </a:ext>
            </a:extLst>
          </p:cNvPr>
          <p:cNvSpPr txBox="1"/>
          <p:nvPr/>
        </p:nvSpPr>
        <p:spPr>
          <a:xfrm>
            <a:off x="1295400" y="3384000"/>
            <a:ext cx="15840000" cy="4524315"/>
          </a:xfrm>
          <a:prstGeom prst="rect">
            <a:avLst/>
          </a:prstGeom>
          <a:noFill/>
        </p:spPr>
        <p:txBody>
          <a:bodyPr wrap="square">
            <a:noAutofit/>
          </a:bodyPr>
          <a:lstStyle/>
          <a:p>
            <a:pPr marL="457200" indent="-457200">
              <a:spcAft>
                <a:spcPts val="600"/>
              </a:spcAft>
              <a:buFont typeface="+mj-lt"/>
              <a:buAutoNum type="arabicPeriod"/>
              <a:defRPr sz="2400">
                <a:latin typeface="Helvetica Neue"/>
                <a:ea typeface="Microsoft Sans Serif" panose="020B0604020202020204" pitchFamily="34" charset="0"/>
                <a:cs typeface="Microsoft Sans Serif" panose="020B0604020202020204" pitchFamily="34" charset="0"/>
              </a:defRPr>
            </a:pPr>
            <a:r>
              <a:t>Asegúrese de cumplir con los tiempos de revisión acordados si desea responsabilizar adecuadamente a sus intraemprendedores. </a:t>
            </a:r>
          </a:p>
          <a:p>
            <a:pPr marL="457200" indent="-457200">
              <a:spcAft>
                <a:spcPts val="600"/>
              </a:spcAft>
              <a:buFont typeface="+mj-lt"/>
              <a:buAutoNum type="arabicPeriod"/>
            </a:pPr>
            <a:endParaRPr sz="2400">
              <a:latin typeface="Helvetica Neue"/>
              <a:ea typeface="Microsoft Sans Serif" panose="020B0604020202020204" pitchFamily="34" charset="0"/>
              <a:cs typeface="Microsoft Sans Serif" panose="020B0604020202020204" pitchFamily="34" charset="0"/>
            </a:endParaRPr>
          </a:p>
          <a:p>
            <a:pPr marL="457200" indent="-457200">
              <a:spcAft>
                <a:spcPts val="600"/>
              </a:spcAft>
              <a:buFont typeface="+mj-lt"/>
              <a:buAutoNum type="arabicPeriod"/>
              <a:defRPr sz="2400">
                <a:latin typeface="Helvetica Neue"/>
                <a:ea typeface="Microsoft Sans Serif" panose="020B0604020202020204" pitchFamily="34" charset="0"/>
                <a:cs typeface="Microsoft Sans Serif" panose="020B0604020202020204" pitchFamily="34" charset="0"/>
              </a:defRPr>
            </a:pPr>
            <a:r>
              <a:t>Utilice estas revisiones para fortalecer su posición como asesor confiable. </a:t>
            </a:r>
          </a:p>
          <a:p>
            <a:pPr marL="457200" indent="-457200">
              <a:spcAft>
                <a:spcPts val="600"/>
              </a:spcAft>
              <a:buFont typeface="+mj-lt"/>
              <a:buAutoNum type="arabicPeriod"/>
            </a:pPr>
            <a:endParaRPr sz="2400">
              <a:latin typeface="Helvetica Neue"/>
              <a:ea typeface="Microsoft Sans Serif" panose="020B0604020202020204" pitchFamily="34" charset="0"/>
              <a:cs typeface="Microsoft Sans Serif" panose="020B0604020202020204" pitchFamily="34" charset="0"/>
            </a:endParaRPr>
          </a:p>
          <a:p>
            <a:pPr marL="457200" indent="-457200">
              <a:spcAft>
                <a:spcPts val="600"/>
              </a:spcAft>
              <a:buFont typeface="+mj-lt"/>
              <a:buAutoNum type="arabicPeriod"/>
              <a:defRPr sz="2400">
                <a:latin typeface="Helvetica Neue"/>
                <a:ea typeface="Microsoft Sans Serif" panose="020B0604020202020204" pitchFamily="34" charset="0"/>
                <a:cs typeface="Microsoft Sans Serif" panose="020B0604020202020204" pitchFamily="34" charset="0"/>
              </a:defRPr>
            </a:pPr>
            <a:r>
              <a:t>Trate de pensar como lo haría un VC. Si todavía cree que la iniciativa tiene oportunidad y potencial, decida sobre nuevos objetivos y fondos mientras guía suavemente al equipo en el camino correcto.</a:t>
            </a:r>
          </a:p>
          <a:p>
            <a:pPr marL="457200" indent="-457200">
              <a:spcAft>
                <a:spcPts val="600"/>
              </a:spcAft>
              <a:buFont typeface="+mj-lt"/>
              <a:buAutoNum type="arabicPeriod"/>
            </a:pPr>
            <a:endParaRPr sz="2400">
              <a:latin typeface="Helvetica Neue"/>
              <a:ea typeface="Microsoft Sans Serif" panose="020B0604020202020204" pitchFamily="34" charset="0"/>
              <a:cs typeface="Microsoft Sans Serif" panose="020B0604020202020204" pitchFamily="34" charset="0"/>
            </a:endParaRPr>
          </a:p>
          <a:p>
            <a:pPr marL="457200" indent="-457200">
              <a:spcAft>
                <a:spcPts val="600"/>
              </a:spcAft>
              <a:buFont typeface="+mj-lt"/>
              <a:buAutoNum type="arabicPeriod"/>
              <a:defRPr sz="2400">
                <a:latin typeface="Helvetica Neue"/>
                <a:ea typeface="Microsoft Sans Serif" panose="020B0604020202020204" pitchFamily="34" charset="0"/>
                <a:cs typeface="Microsoft Sans Serif" panose="020B0604020202020204" pitchFamily="34" charset="0"/>
              </a:defRPr>
            </a:pPr>
            <a:r>
              <a:t>Si cree que el proyecto ha llegado a su conclusión, es su trabajo terminarlo y ayudar a sus intraemprendedores a pasar a su próximo esfuerzo. </a:t>
            </a:r>
          </a:p>
          <a:p>
            <a:pPr marL="457200" indent="-457200">
              <a:spcAft>
                <a:spcPts val="600"/>
              </a:spcAft>
              <a:buFont typeface="+mj-lt"/>
              <a:buAutoNum type="arabicPeriod"/>
            </a:pPr>
            <a:endParaRPr sz="2400">
              <a:latin typeface="Helvetica Neue"/>
              <a:ea typeface="Microsoft Sans Serif" panose="020B0604020202020204" pitchFamily="34" charset="0"/>
              <a:cs typeface="Microsoft Sans Serif" panose="020B0604020202020204" pitchFamily="34" charset="0"/>
            </a:endParaRPr>
          </a:p>
          <a:p>
            <a:pPr marL="457200" indent="-457200">
              <a:spcAft>
                <a:spcPts val="600"/>
              </a:spcAft>
              <a:buFont typeface="+mj-lt"/>
              <a:buAutoNum type="arabicPeriod"/>
              <a:defRPr sz="2400">
                <a:latin typeface="Helvetica Neue"/>
                <a:ea typeface="Microsoft Sans Serif" panose="020B0604020202020204" pitchFamily="34" charset="0"/>
                <a:cs typeface="Microsoft Sans Serif" panose="020B0604020202020204" pitchFamily="34" charset="0"/>
              </a:defRPr>
            </a:pPr>
            <a:r>
              <a:t>Nunca penalice a sus intraemprendedores si un proyecto no funciona. La mayoría de los esfuerzos intrapreneuriales en realidad fracasan. ¡El fracaso es una gran manera de aprender y mejorar!</a:t>
            </a:r>
          </a:p>
        </p:txBody>
      </p:sp>
      <p:sp>
        <p:nvSpPr>
          <p:cNvPr id="5" name="CuadroTexto 1">
            <a:extLst>
              <a:ext uri="{FF2B5EF4-FFF2-40B4-BE49-F238E27FC236}">
                <a16:creationId xmlns:a16="http://schemas.microsoft.com/office/drawing/2014/main" id="{53A4973B-9D55-DE40-8783-A5F9688B4511}"/>
              </a:ext>
            </a:extLst>
          </p:cNvPr>
          <p:cNvSpPr txBox="1"/>
          <p:nvPr/>
        </p:nvSpPr>
        <p:spPr>
          <a:xfrm>
            <a:off x="1296000" y="8928000"/>
            <a:ext cx="1676400" cy="276999"/>
          </a:xfrm>
          <a:prstGeom prst="rect">
            <a:avLst/>
          </a:prstGeom>
          <a:noFill/>
        </p:spPr>
        <p:txBody>
          <a:bodyPr wrap="square">
            <a:spAutoFit/>
          </a:bodyPr>
          <a:lstStyle/>
          <a:p>
            <a:pPr>
              <a:defRPr sz="1200">
                <a:latin typeface="Helvetica Neue"/>
                <a:ea typeface="Microsoft Sans Serif" panose="020B0604020202020204" pitchFamily="34" charset="0"/>
                <a:cs typeface="Microsoft Sans Serif" panose="020B0604020202020204" pitchFamily="34" charset="0"/>
              </a:defRPr>
            </a:pPr>
            <a:r>
              <a:t>Fuente n.º: 5</a:t>
            </a:r>
          </a:p>
        </p:txBody>
      </p:sp>
      <p:sp>
        <p:nvSpPr>
          <p:cNvPr id="6" name="CuadroTexto 2">
            <a:extLst>
              <a:ext uri="{FF2B5EF4-FFF2-40B4-BE49-F238E27FC236}">
                <a16:creationId xmlns:a16="http://schemas.microsoft.com/office/drawing/2014/main" id="{33D1C016-A924-DFCB-2276-587A4679FC16}"/>
              </a:ext>
            </a:extLst>
          </p:cNvPr>
          <p:cNvSpPr txBox="1"/>
          <p:nvPr/>
        </p:nvSpPr>
        <p:spPr>
          <a:xfrm>
            <a:off x="1295400" y="2304000"/>
            <a:ext cx="15621000" cy="540000"/>
          </a:xfrm>
          <a:prstGeom prst="rect">
            <a:avLst/>
          </a:prstGeom>
          <a:noFill/>
        </p:spPr>
        <p:txBody>
          <a:bodyPr wrap="square">
            <a:noAutofit/>
          </a:bodyPr>
          <a:lstStyle/>
          <a:p>
            <a:pPr>
              <a:defRPr sz="2800" b="1">
                <a:solidFill>
                  <a:srgbClr val="AED633"/>
                </a:solidFill>
                <a:latin typeface="Helvetica Neue"/>
                <a:ea typeface="Microsoft Sans Serif" panose="020B0604020202020204" pitchFamily="34" charset="0"/>
                <a:cs typeface="Microsoft Sans Serif" panose="020B0604020202020204" pitchFamily="34" charset="0"/>
              </a:defRPr>
            </a:pPr>
            <a:r>
              <a:t>3.5 Hacer que los intraemprendedores rindan cuentas</a:t>
            </a:r>
            <a:endParaRPr sz="2800" b="1">
              <a:solidFill>
                <a:srgbClr val="AED633"/>
              </a:solidFill>
              <a:latin typeface="Helvetica Neue"/>
              <a:ea typeface="Microsoft Sans Serif" panose="020B0604020202020204" pitchFamily="34" charset="0"/>
              <a:cs typeface="Microsoft Sans Serif" panose="020B0604020202020204" pitchFamily="34" charset="0"/>
            </a:endParaRPr>
          </a:p>
        </p:txBody>
      </p:sp>
      <p:sp>
        <p:nvSpPr>
          <p:cNvPr id="3" name="CuadroTexto 1">
            <a:extLst>
              <a:ext uri="{FF2B5EF4-FFF2-40B4-BE49-F238E27FC236}">
                <a16:creationId xmlns:a16="http://schemas.microsoft.com/office/drawing/2014/main" id="{05D3F78E-336E-FDD3-C09D-34F9B0D0A84E}"/>
              </a:ext>
            </a:extLst>
          </p:cNvPr>
          <p:cNvSpPr txBox="1"/>
          <p:nvPr/>
        </p:nvSpPr>
        <p:spPr>
          <a:xfrm>
            <a:off x="1296000" y="1548000"/>
            <a:ext cx="15129164" cy="864000"/>
          </a:xfrm>
          <a:prstGeom prst="rect">
            <a:avLst/>
          </a:prstGeom>
          <a:noFill/>
        </p:spPr>
        <p:txBody>
          <a:bodyPr wrap="square">
            <a:noAutofit/>
          </a:bodyPr>
          <a:lstStyle/>
          <a:p>
            <a:pPr>
              <a:defRPr sz="4800" b="1">
                <a:solidFill>
                  <a:srgbClr val="4D94B7"/>
                </a:solidFill>
                <a:latin typeface="Helvetica Neue"/>
                <a:ea typeface="Microsoft Sans Serif" panose="020B0604020202020204" pitchFamily="34" charset="0"/>
                <a:cs typeface="Microsoft Sans Serif" panose="020B0604020202020204" pitchFamily="34" charset="0"/>
              </a:defRPr>
            </a:pPr>
            <a:r>
              <a:t>3. Estrategias para la gestión intraempresarial</a:t>
            </a:r>
            <a:endParaRPr kumimoji="0" sz="4800" b="1" i="0" u="none" strike="noStrike" kern="1200" cap="none" normalizeH="0" baseline="0">
              <a:ln>
                <a:noFill/>
              </a:ln>
              <a:solidFill>
                <a:srgbClr val="4D94B7"/>
              </a:solidFill>
              <a:effectLst/>
              <a:uLnTx/>
              <a:uFillTx/>
              <a:latin typeface="Helvetica Neue"/>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2075103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Diagrama 13">
            <a:extLst>
              <a:ext uri="{FF2B5EF4-FFF2-40B4-BE49-F238E27FC236}">
                <a16:creationId xmlns:a16="http://schemas.microsoft.com/office/drawing/2014/main" id="{E33A6505-33E4-2F6D-7653-18745F255C03}"/>
              </a:ext>
            </a:extLst>
          </p:cNvPr>
          <p:cNvGraphicFramePr/>
          <p:nvPr>
            <p:extLst>
              <p:ext uri="{D42A27DB-BD31-4B8C-83A1-F6EECF244321}">
                <p14:modId xmlns:p14="http://schemas.microsoft.com/office/powerpoint/2010/main" val="3819497445"/>
              </p:ext>
            </p:extLst>
          </p:nvPr>
        </p:nvGraphicFramePr>
        <p:xfrm>
          <a:off x="1296000" y="3384000"/>
          <a:ext cx="15732000" cy="518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uadroTexto 1">
            <a:extLst>
              <a:ext uri="{FF2B5EF4-FFF2-40B4-BE49-F238E27FC236}">
                <a16:creationId xmlns:a16="http://schemas.microsoft.com/office/drawing/2014/main" id="{856A08E6-8AC6-FF97-BF7F-9A32F7CCDBCA}"/>
              </a:ext>
            </a:extLst>
          </p:cNvPr>
          <p:cNvSpPr txBox="1"/>
          <p:nvPr/>
        </p:nvSpPr>
        <p:spPr>
          <a:xfrm>
            <a:off x="1296000" y="8928000"/>
            <a:ext cx="1676400" cy="276999"/>
          </a:xfrm>
          <a:prstGeom prst="rect">
            <a:avLst/>
          </a:prstGeom>
          <a:noFill/>
        </p:spPr>
        <p:txBody>
          <a:bodyPr wrap="square">
            <a:spAutoFit/>
          </a:bodyPr>
          <a:lstStyle/>
          <a:p>
            <a:pPr>
              <a:defRPr sz="1200">
                <a:latin typeface="Helvetica Neue"/>
                <a:ea typeface="Microsoft Sans Serif" panose="020B0604020202020204" pitchFamily="34" charset="0"/>
                <a:cs typeface="Microsoft Sans Serif" panose="020B0604020202020204" pitchFamily="34" charset="0"/>
              </a:defRPr>
            </a:pPr>
            <a:r>
              <a:t>Fuente n.º: 5</a:t>
            </a:r>
          </a:p>
        </p:txBody>
      </p:sp>
      <p:sp>
        <p:nvSpPr>
          <p:cNvPr id="6" name="textruta 5">
            <a:extLst>
              <a:ext uri="{FF2B5EF4-FFF2-40B4-BE49-F238E27FC236}">
                <a16:creationId xmlns:a16="http://schemas.microsoft.com/office/drawing/2014/main" id="{9144E772-4624-473A-A767-9DC9ACFEE376}"/>
              </a:ext>
            </a:extLst>
          </p:cNvPr>
          <p:cNvSpPr txBox="1"/>
          <p:nvPr/>
        </p:nvSpPr>
        <p:spPr>
          <a:xfrm>
            <a:off x="1295169" y="8270959"/>
            <a:ext cx="15840000" cy="369332"/>
          </a:xfrm>
          <a:prstGeom prst="rect">
            <a:avLst/>
          </a:prstGeom>
          <a:noFill/>
        </p:spPr>
        <p:txBody>
          <a:bodyPr wrap="square">
            <a:spAutoFit/>
          </a:bodyPr>
          <a:lstStyle/>
          <a:p>
            <a:pPr lvl="0" algn="ctr">
              <a:defRPr sz="1800" b="1">
                <a:solidFill>
                  <a:srgbClr val="FF0000"/>
                </a:solidFill>
                <a:latin typeface="Helvetica Neue"/>
                <a:ea typeface="Microsoft Sans Serif" panose="020B0604020202020204" pitchFamily="34" charset="0"/>
                <a:cs typeface="Microsoft Sans Serif" panose="020B0604020202020204" pitchFamily="34" charset="0"/>
              </a:defRPr>
            </a:pPr>
            <a:r>
              <a:rPr dirty="0"/>
              <a:t>¡El </a:t>
            </a:r>
            <a:r>
              <a:rPr dirty="0" err="1"/>
              <a:t>fracaso</a:t>
            </a:r>
            <a:r>
              <a:rPr dirty="0"/>
              <a:t> es </a:t>
            </a:r>
            <a:r>
              <a:rPr dirty="0" err="1"/>
              <a:t>una</a:t>
            </a:r>
            <a:r>
              <a:rPr dirty="0"/>
              <a:t> gran </a:t>
            </a:r>
            <a:r>
              <a:rPr dirty="0" err="1"/>
              <a:t>manera</a:t>
            </a:r>
            <a:r>
              <a:rPr dirty="0"/>
              <a:t> de </a:t>
            </a:r>
            <a:r>
              <a:rPr dirty="0" err="1"/>
              <a:t>aprender</a:t>
            </a:r>
            <a:r>
              <a:rPr dirty="0"/>
              <a:t> y </a:t>
            </a:r>
            <a:r>
              <a:rPr dirty="0" err="1"/>
              <a:t>mejorar</a:t>
            </a:r>
            <a:r>
              <a:rPr dirty="0"/>
              <a:t>!</a:t>
            </a:r>
            <a:endParaRPr b="1" dirty="0">
              <a:solidFill>
                <a:srgbClr val="FF0000"/>
              </a:solidFill>
              <a:latin typeface="Helvetica Neue"/>
            </a:endParaRPr>
          </a:p>
        </p:txBody>
      </p:sp>
      <p:sp>
        <p:nvSpPr>
          <p:cNvPr id="7" name="CuadroTexto 2">
            <a:extLst>
              <a:ext uri="{FF2B5EF4-FFF2-40B4-BE49-F238E27FC236}">
                <a16:creationId xmlns:a16="http://schemas.microsoft.com/office/drawing/2014/main" id="{EFF9E35D-F509-5818-F04B-4927BCA398FB}"/>
              </a:ext>
            </a:extLst>
          </p:cNvPr>
          <p:cNvSpPr txBox="1"/>
          <p:nvPr/>
        </p:nvSpPr>
        <p:spPr>
          <a:xfrm>
            <a:off x="1296000" y="2304000"/>
            <a:ext cx="15621000" cy="540000"/>
          </a:xfrm>
          <a:prstGeom prst="rect">
            <a:avLst/>
          </a:prstGeom>
          <a:noFill/>
        </p:spPr>
        <p:txBody>
          <a:bodyPr wrap="square">
            <a:noAutofit/>
          </a:bodyPr>
          <a:lstStyle/>
          <a:p>
            <a:pPr>
              <a:defRPr sz="2800" b="1">
                <a:solidFill>
                  <a:srgbClr val="AED633"/>
                </a:solidFill>
                <a:latin typeface="Helvetica Neue"/>
                <a:ea typeface="Microsoft Sans Serif" panose="020B0604020202020204" pitchFamily="34" charset="0"/>
                <a:cs typeface="Microsoft Sans Serif" panose="020B0604020202020204" pitchFamily="34" charset="0"/>
              </a:defRPr>
            </a:pPr>
            <a:r>
              <a:t>3.5 Hacer que los intraemprendedores rindan cuentas</a:t>
            </a:r>
          </a:p>
        </p:txBody>
      </p:sp>
      <p:sp>
        <p:nvSpPr>
          <p:cNvPr id="2" name="CuadroTexto 1">
            <a:extLst>
              <a:ext uri="{FF2B5EF4-FFF2-40B4-BE49-F238E27FC236}">
                <a16:creationId xmlns:a16="http://schemas.microsoft.com/office/drawing/2014/main" id="{0EC2A5A1-4EA3-E837-162D-9E0AB0B10851}"/>
              </a:ext>
            </a:extLst>
          </p:cNvPr>
          <p:cNvSpPr txBox="1"/>
          <p:nvPr/>
        </p:nvSpPr>
        <p:spPr>
          <a:xfrm>
            <a:off x="1296000" y="1548000"/>
            <a:ext cx="15129164" cy="864000"/>
          </a:xfrm>
          <a:prstGeom prst="rect">
            <a:avLst/>
          </a:prstGeom>
          <a:noFill/>
        </p:spPr>
        <p:txBody>
          <a:bodyPr wrap="square">
            <a:noAutofit/>
          </a:bodyPr>
          <a:lstStyle/>
          <a:p>
            <a:pPr>
              <a:defRPr sz="4800" b="1">
                <a:solidFill>
                  <a:srgbClr val="4D94B7"/>
                </a:solidFill>
                <a:latin typeface="Helvetica Neue"/>
                <a:ea typeface="Microsoft Sans Serif" panose="020B0604020202020204" pitchFamily="34" charset="0"/>
                <a:cs typeface="Microsoft Sans Serif" panose="020B0604020202020204" pitchFamily="34" charset="0"/>
              </a:defRPr>
            </a:pPr>
            <a:r>
              <a:t>3. Estrategias para la gestión intraempresarial</a:t>
            </a:r>
            <a:endParaRPr kumimoji="0" sz="4800" b="1" i="0" u="none" strike="noStrike" kern="1200" cap="none" normalizeH="0" baseline="0">
              <a:ln>
                <a:noFill/>
              </a:ln>
              <a:solidFill>
                <a:srgbClr val="4D94B7"/>
              </a:solidFill>
              <a:effectLst/>
              <a:uLnTx/>
              <a:uFillTx/>
              <a:latin typeface="Helvetica Neue"/>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6601697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8153400" cy="523220"/>
          </a:xfrm>
          <a:prstGeom prst="rect">
            <a:avLst/>
          </a:prstGeom>
          <a:noFill/>
        </p:spPr>
        <p:txBody>
          <a:bodyPr wrap="square">
            <a:noAutofit/>
          </a:bodyPr>
          <a:lstStyle/>
          <a:p>
            <a:pPr>
              <a:defRPr sz="2800" b="1">
                <a:solidFill>
                  <a:srgbClr val="AED633"/>
                </a:solidFill>
                <a:latin typeface="Helvetica Neue"/>
                <a:ea typeface="Microsoft Sans Serif" panose="020B0604020202020204" pitchFamily="34" charset="0"/>
                <a:cs typeface="Microsoft Sans Serif" panose="020B0604020202020204" pitchFamily="34" charset="0"/>
              </a:defRPr>
            </a:pPr>
            <a:r>
              <a:t>Para un equipo intrapreneurial exitoso: </a:t>
            </a:r>
          </a:p>
        </p:txBody>
      </p:sp>
      <p:sp>
        <p:nvSpPr>
          <p:cNvPr id="4" name="CuadroTexto 3">
            <a:extLst>
              <a:ext uri="{FF2B5EF4-FFF2-40B4-BE49-F238E27FC236}">
                <a16:creationId xmlns:a16="http://schemas.microsoft.com/office/drawing/2014/main" id="{E1E2D339-E702-D386-1EB6-0CD6F5317270}"/>
              </a:ext>
            </a:extLst>
          </p:cNvPr>
          <p:cNvSpPr txBox="1"/>
          <p:nvPr/>
        </p:nvSpPr>
        <p:spPr>
          <a:xfrm>
            <a:off x="1295400" y="3384000"/>
            <a:ext cx="15661964" cy="3046988"/>
          </a:xfrm>
          <a:prstGeom prst="rect">
            <a:avLst/>
          </a:prstGeom>
          <a:noFill/>
        </p:spPr>
        <p:txBody>
          <a:bodyPr wrap="square">
            <a:noAutofit/>
          </a:bodyPr>
          <a:lstStyle/>
          <a:p>
            <a:pPr marL="457200" indent="-457200">
              <a:spcAft>
                <a:spcPts val="600"/>
              </a:spcAft>
              <a:buFont typeface="+mj-lt"/>
              <a:buAutoNum type="arabicPeriod"/>
              <a:defRPr sz="2400">
                <a:latin typeface="Helvetica Neue"/>
                <a:ea typeface="Microsoft Sans Serif" panose="020B0604020202020204" pitchFamily="34" charset="0"/>
                <a:cs typeface="Microsoft Sans Serif" panose="020B0604020202020204" pitchFamily="34" charset="0"/>
              </a:defRPr>
            </a:pPr>
            <a:r>
              <a:t>Para garantizar que el equipo tenga diferentes niveles de libertad creativa, innovadora y de diseño.</a:t>
            </a:r>
          </a:p>
          <a:p>
            <a:pPr marL="457200" indent="-457200">
              <a:spcAft>
                <a:spcPts val="600"/>
              </a:spcAft>
              <a:buFont typeface="+mj-lt"/>
              <a:buAutoNum type="arabicPeriod"/>
            </a:pPr>
            <a:endParaRPr sz="2400">
              <a:latin typeface="Helvetica Neue"/>
              <a:ea typeface="Microsoft Sans Serif" panose="020B0604020202020204" pitchFamily="34" charset="0"/>
              <a:cs typeface="Microsoft Sans Serif" panose="020B0604020202020204" pitchFamily="34" charset="0"/>
            </a:endParaRPr>
          </a:p>
          <a:p>
            <a:pPr marL="457200" indent="-457200">
              <a:spcAft>
                <a:spcPts val="600"/>
              </a:spcAft>
              <a:buFont typeface="+mj-lt"/>
              <a:buAutoNum type="arabicPeriod"/>
              <a:defRPr sz="2400">
                <a:latin typeface="Helvetica Neue"/>
                <a:ea typeface="Microsoft Sans Serif" panose="020B0604020202020204" pitchFamily="34" charset="0"/>
                <a:cs typeface="Microsoft Sans Serif" panose="020B0604020202020204" pitchFamily="34" charset="0"/>
              </a:defRPr>
            </a:pPr>
            <a:r>
              <a:t>Asegurar que el equipo pueda desafiar y cuestionar el modelo actual para tener éxito.</a:t>
            </a:r>
          </a:p>
          <a:p>
            <a:pPr marL="457200" indent="-457200">
              <a:spcAft>
                <a:spcPts val="600"/>
              </a:spcAft>
              <a:buFont typeface="+mj-lt"/>
              <a:buAutoNum type="arabicPeriod"/>
            </a:pPr>
            <a:endParaRPr sz="2400">
              <a:latin typeface="Helvetica Neue"/>
              <a:ea typeface="Microsoft Sans Serif" panose="020B0604020202020204" pitchFamily="34" charset="0"/>
              <a:cs typeface="Microsoft Sans Serif" panose="020B0604020202020204" pitchFamily="34" charset="0"/>
            </a:endParaRPr>
          </a:p>
          <a:p>
            <a:pPr marL="457200" indent="-457200">
              <a:spcAft>
                <a:spcPts val="600"/>
              </a:spcAft>
              <a:buFont typeface="+mj-lt"/>
              <a:buAutoNum type="arabicPeriod"/>
              <a:defRPr sz="2400">
                <a:latin typeface="Helvetica Neue"/>
                <a:ea typeface="Microsoft Sans Serif" panose="020B0604020202020204" pitchFamily="34" charset="0"/>
                <a:cs typeface="Microsoft Sans Serif" panose="020B0604020202020204" pitchFamily="34" charset="0"/>
              </a:defRPr>
            </a:pPr>
            <a:r>
              <a:t>Reconocer la línea entre ser valiente y ser tonto. </a:t>
            </a:r>
          </a:p>
          <a:p>
            <a:pPr marL="457200" indent="-457200">
              <a:spcAft>
                <a:spcPts val="600"/>
              </a:spcAft>
              <a:buFont typeface="+mj-lt"/>
              <a:buAutoNum type="arabicPeriod"/>
            </a:pPr>
            <a:endParaRPr sz="2400">
              <a:latin typeface="Helvetica Neue"/>
              <a:ea typeface="Microsoft Sans Serif" panose="020B0604020202020204" pitchFamily="34" charset="0"/>
              <a:cs typeface="Microsoft Sans Serif" panose="020B0604020202020204" pitchFamily="34" charset="0"/>
            </a:endParaRPr>
          </a:p>
          <a:p>
            <a:pPr marL="457200" indent="-457200">
              <a:spcAft>
                <a:spcPts val="600"/>
              </a:spcAft>
              <a:buFont typeface="+mj-lt"/>
              <a:buAutoNum type="arabicPeriod"/>
              <a:defRPr sz="2400">
                <a:latin typeface="Helvetica Neue"/>
                <a:ea typeface="Microsoft Sans Serif" panose="020B0604020202020204" pitchFamily="34" charset="0"/>
                <a:cs typeface="Microsoft Sans Serif" panose="020B0604020202020204" pitchFamily="34" charset="0"/>
              </a:defRPr>
            </a:pPr>
            <a:r>
              <a:t>Comprender los límites del riesgo sin embargo tener la capacidad de aprovechar una oportunidad genuina.</a:t>
            </a:r>
          </a:p>
          <a:p>
            <a:pPr marL="457200" indent="-457200">
              <a:spcAft>
                <a:spcPts val="600"/>
              </a:spcAft>
              <a:buFont typeface="+mj-lt"/>
              <a:buAutoNum type="arabicPeriod"/>
            </a:pPr>
            <a:endParaRPr sz="2400">
              <a:latin typeface="Helvetica Neue"/>
              <a:ea typeface="Microsoft Sans Serif" panose="020B0604020202020204" pitchFamily="34" charset="0"/>
              <a:cs typeface="Microsoft Sans Serif" panose="020B0604020202020204" pitchFamily="34" charset="0"/>
            </a:endParaRPr>
          </a:p>
          <a:p>
            <a:pPr marL="457200" indent="-457200">
              <a:spcAft>
                <a:spcPts val="600"/>
              </a:spcAft>
              <a:buFont typeface="+mj-lt"/>
              <a:buAutoNum type="arabicPeriod"/>
              <a:defRPr sz="2400">
                <a:latin typeface="Helvetica Neue"/>
                <a:ea typeface="Microsoft Sans Serif" panose="020B0604020202020204" pitchFamily="34" charset="0"/>
                <a:cs typeface="Microsoft Sans Serif" panose="020B0604020202020204" pitchFamily="34" charset="0"/>
              </a:defRPr>
            </a:pPr>
            <a:r>
              <a:t>Identificar estrategias para mantener a todos los intraemprendedores motivados, animados y enfocados en la recompensa, la oportunidad y su contribución a los objetivos.</a:t>
            </a:r>
          </a:p>
          <a:p>
            <a:pPr marL="457200" indent="-457200">
              <a:spcAft>
                <a:spcPts val="600"/>
              </a:spcAft>
              <a:buFont typeface="+mj-lt"/>
              <a:buAutoNum type="arabicPeriod"/>
            </a:pPr>
            <a:endParaRPr sz="2400">
              <a:latin typeface="Helvetica Neue"/>
              <a:ea typeface="Microsoft Sans Serif" panose="020B0604020202020204" pitchFamily="34" charset="0"/>
              <a:cs typeface="Microsoft Sans Serif" panose="020B0604020202020204" pitchFamily="34" charset="0"/>
            </a:endParaRPr>
          </a:p>
          <a:p>
            <a:pPr marL="457200" indent="-457200">
              <a:spcAft>
                <a:spcPts val="600"/>
              </a:spcAft>
              <a:buFont typeface="+mj-lt"/>
              <a:buAutoNum type="arabicPeriod"/>
              <a:defRPr sz="2400">
                <a:latin typeface="Helvetica Neue"/>
                <a:ea typeface="Microsoft Sans Serif" panose="020B0604020202020204" pitchFamily="34" charset="0"/>
                <a:cs typeface="Microsoft Sans Serif" panose="020B0604020202020204" pitchFamily="34" charset="0"/>
              </a:defRPr>
            </a:pPr>
            <a:r>
              <a:t>Mantenerse informado y hacer visible el trabajo para que otros puedan participar, ofrecer asistencia y brindar apoyo.</a:t>
            </a:r>
          </a:p>
        </p:txBody>
      </p:sp>
      <p:sp>
        <p:nvSpPr>
          <p:cNvPr id="5" name="CuadroTexto 1">
            <a:extLst>
              <a:ext uri="{FF2B5EF4-FFF2-40B4-BE49-F238E27FC236}">
                <a16:creationId xmlns:a16="http://schemas.microsoft.com/office/drawing/2014/main" id="{53A4973B-9D55-DE40-8783-A5F9688B4511}"/>
              </a:ext>
            </a:extLst>
          </p:cNvPr>
          <p:cNvSpPr txBox="1"/>
          <p:nvPr/>
        </p:nvSpPr>
        <p:spPr>
          <a:xfrm>
            <a:off x="1296000" y="8928000"/>
            <a:ext cx="1676400" cy="276999"/>
          </a:xfrm>
          <a:prstGeom prst="rect">
            <a:avLst/>
          </a:prstGeom>
          <a:noFill/>
        </p:spPr>
        <p:txBody>
          <a:bodyPr wrap="square">
            <a:spAutoFit/>
          </a:bodyPr>
          <a:lstStyle/>
          <a:p>
            <a:pPr>
              <a:defRPr sz="1200">
                <a:latin typeface="Helvetica Neue"/>
                <a:ea typeface="Microsoft Sans Serif" panose="020B0604020202020204" pitchFamily="34" charset="0"/>
                <a:cs typeface="Microsoft Sans Serif" panose="020B0604020202020204" pitchFamily="34" charset="0"/>
              </a:defRPr>
            </a:pPr>
            <a:r>
              <a:t>Fuente n.º: 4</a:t>
            </a:r>
          </a:p>
        </p:txBody>
      </p:sp>
      <p:sp>
        <p:nvSpPr>
          <p:cNvPr id="2" name="CuadroTexto 1">
            <a:extLst>
              <a:ext uri="{FF2B5EF4-FFF2-40B4-BE49-F238E27FC236}">
                <a16:creationId xmlns:a16="http://schemas.microsoft.com/office/drawing/2014/main" id="{C021B282-276A-A0CA-FF69-DD7B5B734DE1}"/>
              </a:ext>
            </a:extLst>
          </p:cNvPr>
          <p:cNvSpPr txBox="1"/>
          <p:nvPr/>
        </p:nvSpPr>
        <p:spPr>
          <a:xfrm>
            <a:off x="1296000" y="1548000"/>
            <a:ext cx="15129164" cy="864000"/>
          </a:xfrm>
          <a:prstGeom prst="rect">
            <a:avLst/>
          </a:prstGeom>
          <a:noFill/>
        </p:spPr>
        <p:txBody>
          <a:bodyPr wrap="square">
            <a:noAutofit/>
          </a:bodyPr>
          <a:lstStyle/>
          <a:p>
            <a:pPr>
              <a:defRPr sz="4800" b="1">
                <a:solidFill>
                  <a:srgbClr val="4D94B7"/>
                </a:solidFill>
                <a:latin typeface="Helvetica Neue"/>
                <a:ea typeface="Microsoft Sans Serif" panose="020B0604020202020204" pitchFamily="34" charset="0"/>
                <a:cs typeface="Microsoft Sans Serif" panose="020B0604020202020204" pitchFamily="34" charset="0"/>
              </a:defRPr>
            </a:pPr>
            <a:r>
              <a:t>3. Estrategias para la gestión intraempresarial</a:t>
            </a:r>
            <a:endParaRPr kumimoji="0" sz="4800" b="1" i="0" u="none" strike="noStrike" kern="1200" cap="none" normalizeH="0" baseline="0">
              <a:ln>
                <a:noFill/>
              </a:ln>
              <a:solidFill>
                <a:srgbClr val="4D94B7"/>
              </a:solidFill>
              <a:effectLst/>
              <a:uLnTx/>
              <a:uFillTx/>
              <a:latin typeface="Helvetica Neue"/>
              <a:ea typeface="Microsoft Sans Serif" panose="020B0604020202020204" pitchFamily="34" charset="0"/>
              <a:cs typeface="Microsoft Sans Serif" panose="020B0604020202020204" pitchFamily="34" charset="0"/>
            </a:endParaRPr>
          </a:p>
          <a:p>
            <a:endParaRPr sz="4800" b="1">
              <a:solidFill>
                <a:srgbClr val="4D94B7"/>
              </a:solidFill>
              <a:latin typeface="Helvetica Neue"/>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7025465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4057782" cy="523220"/>
          </a:xfrm>
          <a:prstGeom prst="rect">
            <a:avLst/>
          </a:prstGeom>
          <a:noFill/>
        </p:spPr>
        <p:txBody>
          <a:bodyPr wrap="square">
            <a:noAutofit/>
          </a:bodyPr>
          <a:lstStyle/>
          <a:p>
            <a:pPr>
              <a:defRPr sz="2800" b="1">
                <a:solidFill>
                  <a:srgbClr val="AED633"/>
                </a:solidFill>
                <a:latin typeface="Helvetica Neue"/>
                <a:ea typeface="Microsoft Sans Serif" panose="020B0604020202020204" pitchFamily="34" charset="0"/>
                <a:cs typeface="Microsoft Sans Serif" panose="020B0604020202020204" pitchFamily="34" charset="0"/>
              </a:defRPr>
            </a:pPr>
            <a:r>
              <a:t>Continúo...</a:t>
            </a:r>
          </a:p>
        </p:txBody>
      </p:sp>
      <p:sp>
        <p:nvSpPr>
          <p:cNvPr id="4" name="CuadroTexto 3">
            <a:extLst>
              <a:ext uri="{FF2B5EF4-FFF2-40B4-BE49-F238E27FC236}">
                <a16:creationId xmlns:a16="http://schemas.microsoft.com/office/drawing/2014/main" id="{E1E2D339-E702-D386-1EB6-0CD6F5317270}"/>
              </a:ext>
            </a:extLst>
          </p:cNvPr>
          <p:cNvSpPr txBox="1"/>
          <p:nvPr/>
        </p:nvSpPr>
        <p:spPr>
          <a:xfrm>
            <a:off x="1295400" y="3384000"/>
            <a:ext cx="15661964" cy="3046988"/>
          </a:xfrm>
          <a:prstGeom prst="rect">
            <a:avLst/>
          </a:prstGeom>
          <a:noFill/>
        </p:spPr>
        <p:txBody>
          <a:bodyPr wrap="square">
            <a:noAutofit/>
          </a:bodyPr>
          <a:lstStyle/>
          <a:p>
            <a:pPr marL="457200" indent="-457200">
              <a:buFont typeface="+mj-lt"/>
              <a:buAutoNum type="arabicPeriod" startAt="7"/>
              <a:defRPr sz="2400">
                <a:latin typeface="Helvetica Neue"/>
                <a:ea typeface="Microsoft Sans Serif" panose="020B0604020202020204" pitchFamily="34" charset="0"/>
                <a:cs typeface="Microsoft Sans Serif" panose="020B0604020202020204" pitchFamily="34" charset="0"/>
              </a:defRPr>
            </a:pPr>
            <a:r>
              <a:t>Crear metodologías y marcos basados en el valor organizacional y la alineación.</a:t>
            </a:r>
          </a:p>
          <a:p>
            <a:pPr marL="457200" indent="-457200">
              <a:buFont typeface="+mj-lt"/>
              <a:buAutoNum type="arabicPeriod" startAt="7"/>
            </a:pPr>
            <a:endParaRPr sz="2400">
              <a:latin typeface="Helvetica Neue"/>
              <a:ea typeface="Microsoft Sans Serif" panose="020B0604020202020204" pitchFamily="34" charset="0"/>
              <a:cs typeface="Microsoft Sans Serif" panose="020B0604020202020204" pitchFamily="34" charset="0"/>
            </a:endParaRPr>
          </a:p>
          <a:p>
            <a:pPr marL="457200" indent="-457200">
              <a:spcAft>
                <a:spcPts val="600"/>
              </a:spcAft>
              <a:buFont typeface="+mj-lt"/>
              <a:buAutoNum type="arabicPeriod" startAt="7"/>
              <a:defRPr sz="2400">
                <a:latin typeface="Helvetica Neue"/>
                <a:ea typeface="Microsoft Sans Serif" panose="020B0604020202020204" pitchFamily="34" charset="0"/>
                <a:cs typeface="Microsoft Sans Serif" panose="020B0604020202020204" pitchFamily="34" charset="0"/>
              </a:defRPr>
            </a:pPr>
            <a:r>
              <a:t>Reconozca que lo que está trabajando es comercialmente vital y que las decisiones con frecuencia se basarán en factores pragmáticos, en lugar de oportunistas o idealistas. El rendimiento será revisado, muy probablemente bajo un foco de atención más difícil que para otros. Aceptarlo como un componente necesario del trabajo.</a:t>
            </a:r>
          </a:p>
          <a:p>
            <a:pPr marL="457200" indent="-457200">
              <a:spcAft>
                <a:spcPts val="600"/>
              </a:spcAft>
              <a:buFont typeface="+mj-lt"/>
              <a:buAutoNum type="arabicPeriod" startAt="7"/>
            </a:pPr>
            <a:endParaRPr sz="2400">
              <a:latin typeface="Helvetica Neue"/>
              <a:ea typeface="Microsoft Sans Serif" panose="020B0604020202020204" pitchFamily="34" charset="0"/>
              <a:cs typeface="Microsoft Sans Serif" panose="020B0604020202020204" pitchFamily="34" charset="0"/>
            </a:endParaRPr>
          </a:p>
          <a:p>
            <a:pPr marL="457200" indent="-457200">
              <a:spcAft>
                <a:spcPts val="600"/>
              </a:spcAft>
              <a:buFont typeface="+mj-lt"/>
              <a:buAutoNum type="arabicPeriod" startAt="7"/>
              <a:defRPr sz="2400">
                <a:latin typeface="Helvetica Neue"/>
                <a:ea typeface="Microsoft Sans Serif" panose="020B0604020202020204" pitchFamily="34" charset="0"/>
                <a:cs typeface="Microsoft Sans Serif" panose="020B0604020202020204" pitchFamily="34" charset="0"/>
              </a:defRPr>
            </a:pPr>
            <a:r>
              <a:t>Abstenerse de entrar en la corriente principal, e incluso cuestionar si esto debe pasar por los procesos tradicionales. </a:t>
            </a:r>
          </a:p>
          <a:p>
            <a:pPr marL="457200" indent="-457200">
              <a:spcAft>
                <a:spcPts val="600"/>
              </a:spcAft>
              <a:buFont typeface="+mj-lt"/>
              <a:buAutoNum type="arabicPeriod" startAt="7"/>
            </a:pPr>
            <a:endParaRPr sz="2400">
              <a:solidFill>
                <a:srgbClr val="FF0000"/>
              </a:solidFill>
              <a:latin typeface="Helvetica Neue"/>
              <a:ea typeface="Microsoft Sans Serif" panose="020B0604020202020204" pitchFamily="34" charset="0"/>
              <a:cs typeface="Microsoft Sans Serif" panose="020B0604020202020204" pitchFamily="34" charset="0"/>
            </a:endParaRPr>
          </a:p>
          <a:p>
            <a:pPr marL="457200" indent="-457200">
              <a:spcAft>
                <a:spcPts val="600"/>
              </a:spcAft>
              <a:buFont typeface="+mj-lt"/>
              <a:buAutoNum type="arabicPeriod" startAt="7"/>
              <a:defRPr sz="2400">
                <a:latin typeface="Helvetica Neue"/>
                <a:ea typeface="Microsoft Sans Serif" panose="020B0604020202020204" pitchFamily="34" charset="0"/>
                <a:cs typeface="Microsoft Sans Serif" panose="020B0604020202020204" pitchFamily="34" charset="0"/>
              </a:defRPr>
            </a:pPr>
            <a:r>
              <a:t>Garantizar que la gestión sea flexible y dinámica, asegurando que los errores sean aceptables siempre y cuando se aprendan y se mantengan dentro de los parámetros del perfil de riesgo.</a:t>
            </a:r>
          </a:p>
        </p:txBody>
      </p:sp>
      <p:sp>
        <p:nvSpPr>
          <p:cNvPr id="2" name="CuadroTexto 1">
            <a:extLst>
              <a:ext uri="{FF2B5EF4-FFF2-40B4-BE49-F238E27FC236}">
                <a16:creationId xmlns:a16="http://schemas.microsoft.com/office/drawing/2014/main" id="{58D90634-150F-45C8-1854-7940B7485206}"/>
              </a:ext>
            </a:extLst>
          </p:cNvPr>
          <p:cNvSpPr txBox="1"/>
          <p:nvPr/>
        </p:nvSpPr>
        <p:spPr>
          <a:xfrm>
            <a:off x="1296000" y="1548000"/>
            <a:ext cx="15129164" cy="864000"/>
          </a:xfrm>
          <a:prstGeom prst="rect">
            <a:avLst/>
          </a:prstGeom>
          <a:noFill/>
        </p:spPr>
        <p:txBody>
          <a:bodyPr wrap="square">
            <a:noAutofit/>
          </a:bodyPr>
          <a:lstStyle/>
          <a:p>
            <a:pPr>
              <a:defRPr sz="4800" b="1">
                <a:solidFill>
                  <a:srgbClr val="4D94B7"/>
                </a:solidFill>
                <a:latin typeface="Helvetica Neue"/>
                <a:ea typeface="Microsoft Sans Serif" panose="020B0604020202020204" pitchFamily="34" charset="0"/>
                <a:cs typeface="Microsoft Sans Serif" panose="020B0604020202020204" pitchFamily="34" charset="0"/>
              </a:defRPr>
            </a:pPr>
            <a:r>
              <a:t>3. Estrategias para la gestión intraempresarial</a:t>
            </a:r>
            <a:endParaRPr kumimoji="0" sz="4800" b="1" i="0" u="none" strike="noStrike" kern="1200" cap="none" normalizeH="0" baseline="0">
              <a:ln>
                <a:noFill/>
              </a:ln>
              <a:solidFill>
                <a:srgbClr val="4D94B7"/>
              </a:solidFill>
              <a:effectLst/>
              <a:uLnTx/>
              <a:uFillTx/>
              <a:latin typeface="Helvetica Neue"/>
              <a:ea typeface="Microsoft Sans Serif" panose="020B0604020202020204" pitchFamily="34" charset="0"/>
              <a:cs typeface="Microsoft Sans Serif" panose="020B0604020202020204" pitchFamily="34" charset="0"/>
            </a:endParaRPr>
          </a:p>
          <a:p>
            <a:endParaRPr sz="4800" b="1">
              <a:solidFill>
                <a:srgbClr val="4D94B7"/>
              </a:solidFill>
              <a:latin typeface="Helvetica Neue"/>
              <a:ea typeface="Microsoft Sans Serif" panose="020B0604020202020204" pitchFamily="34" charset="0"/>
              <a:cs typeface="Microsoft Sans Serif" panose="020B0604020202020204" pitchFamily="34" charset="0"/>
            </a:endParaRPr>
          </a:p>
        </p:txBody>
      </p:sp>
      <p:sp>
        <p:nvSpPr>
          <p:cNvPr id="6" name="CuadroTexto 1">
            <a:extLst>
              <a:ext uri="{FF2B5EF4-FFF2-40B4-BE49-F238E27FC236}">
                <a16:creationId xmlns:a16="http://schemas.microsoft.com/office/drawing/2014/main" id="{A3EBE2F8-F778-26E3-2EA6-7DA5B61D2C71}"/>
              </a:ext>
            </a:extLst>
          </p:cNvPr>
          <p:cNvSpPr txBox="1"/>
          <p:nvPr/>
        </p:nvSpPr>
        <p:spPr>
          <a:xfrm>
            <a:off x="1296000" y="8928000"/>
            <a:ext cx="1676400" cy="276999"/>
          </a:xfrm>
          <a:prstGeom prst="rect">
            <a:avLst/>
          </a:prstGeom>
          <a:noFill/>
        </p:spPr>
        <p:txBody>
          <a:bodyPr wrap="square">
            <a:spAutoFit/>
          </a:bodyPr>
          <a:lstStyle/>
          <a:p>
            <a:pPr>
              <a:defRPr sz="1200">
                <a:latin typeface="Helvetica Neue"/>
                <a:ea typeface="Microsoft Sans Serif" panose="020B0604020202020204" pitchFamily="34" charset="0"/>
                <a:cs typeface="Microsoft Sans Serif" panose="020B0604020202020204" pitchFamily="34" charset="0"/>
              </a:defRPr>
            </a:pPr>
            <a:r>
              <a:t>Fuente n.º: 4</a:t>
            </a:r>
          </a:p>
        </p:txBody>
      </p:sp>
    </p:spTree>
    <p:extLst>
      <p:ext uri="{BB962C8B-B14F-4D97-AF65-F5344CB8AC3E}">
        <p14:creationId xmlns:p14="http://schemas.microsoft.com/office/powerpoint/2010/main" val="17842041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460E8CE8-475C-0CF7-6EF0-892B466B3ABA}"/>
              </a:ext>
            </a:extLst>
          </p:cNvPr>
          <p:cNvSpPr/>
          <p:nvPr/>
        </p:nvSpPr>
        <p:spPr>
          <a:xfrm>
            <a:off x="9396000" y="1368000"/>
            <a:ext cx="7740000" cy="2448000"/>
          </a:xfrm>
          <a:prstGeom prst="snip2DiagRect">
            <a:avLst/>
          </a:prstGeom>
          <a:ln w="28575">
            <a:solidFill>
              <a:srgbClr val="4D94B7"/>
            </a:solidFill>
          </a:ln>
        </p:spPr>
        <p:txBody>
          <a:bodyPr wrap="square" tIns="0" bIns="0">
            <a:noAutofit/>
          </a:bodyPr>
          <a:lstStyle/>
          <a:p>
            <a:pPr>
              <a:defRPr sz="2400" b="1">
                <a:latin typeface="Helvetica Neue"/>
                <a:ea typeface="Microsoft Sans Serif" panose="020B0604020202020204" pitchFamily="34" charset="0"/>
                <a:cs typeface="Microsoft Sans Serif" panose="020B0604020202020204" pitchFamily="34" charset="0"/>
              </a:defRPr>
            </a:pPr>
            <a:r>
              <a:t>3. Un mentor no debería...</a:t>
            </a:r>
          </a:p>
          <a:p>
            <a:pPr marL="342900" indent="-342900">
              <a:buBlip>
                <a:blip r:embed="rId2"/>
              </a:buBlip>
            </a:pPr>
            <a:endParaRPr sz="2400">
              <a:latin typeface="Helvetica Neue"/>
              <a:ea typeface="Microsoft Sans Serif" panose="020B0604020202020204" pitchFamily="34" charset="0"/>
              <a:cs typeface="Microsoft Sans Serif" panose="020B0604020202020204" pitchFamily="34" charset="0"/>
            </a:endParaRPr>
          </a:p>
          <a:p>
            <a:pPr marL="342900" indent="-342900">
              <a:buBlip>
                <a:blip r:embed="rId2"/>
              </a:buBlip>
              <a:defRPr sz="2200">
                <a:latin typeface="Helvetica Neue"/>
                <a:ea typeface="Microsoft Sans Serif" panose="020B0604020202020204" pitchFamily="34" charset="0"/>
                <a:cs typeface="Microsoft Sans Serif" panose="020B0604020202020204" pitchFamily="34" charset="0"/>
              </a:defRPr>
            </a:pPr>
            <a:r>
              <a:t>Actúa como asesor.</a:t>
            </a:r>
          </a:p>
          <a:p>
            <a:pPr marL="342900" indent="-342900">
              <a:buBlip>
                <a:blip r:embed="rId2"/>
              </a:buBlip>
              <a:defRPr sz="2200">
                <a:latin typeface="Helvetica Neue"/>
                <a:ea typeface="Microsoft Sans Serif" panose="020B0604020202020204" pitchFamily="34" charset="0"/>
                <a:cs typeface="Microsoft Sans Serif" panose="020B0604020202020204" pitchFamily="34" charset="0"/>
              </a:defRPr>
            </a:pPr>
            <a:r>
              <a:t>Obligar a los intraemprendedores a terminar sus proyectos.</a:t>
            </a:r>
          </a:p>
          <a:p>
            <a:pPr marL="342900" indent="-342900">
              <a:buBlip>
                <a:blip r:embed="rId2"/>
              </a:buBlip>
              <a:defRPr sz="2200">
                <a:latin typeface="Helvetica Neue"/>
                <a:ea typeface="Microsoft Sans Serif" panose="020B0604020202020204" pitchFamily="34" charset="0"/>
                <a:cs typeface="Microsoft Sans Serif" panose="020B0604020202020204" pitchFamily="34" charset="0"/>
              </a:defRPr>
            </a:pPr>
            <a:r>
              <a:t>Detener el proyecto si no es productivo.</a:t>
            </a:r>
          </a:p>
          <a:p>
            <a:endParaRPr sz="2400">
              <a:latin typeface="Helvetica Neue"/>
              <a:ea typeface="Microsoft Sans Serif" panose="020B0604020202020204" pitchFamily="34" charset="0"/>
              <a:cs typeface="Microsoft Sans Serif" panose="020B0604020202020204" pitchFamily="34" charset="0"/>
            </a:endParaRPr>
          </a:p>
        </p:txBody>
      </p:sp>
      <p:sp>
        <p:nvSpPr>
          <p:cNvPr id="7" name="Rectángulo 6">
            <a:extLst>
              <a:ext uri="{FF2B5EF4-FFF2-40B4-BE49-F238E27FC236}">
                <a16:creationId xmlns:a16="http://schemas.microsoft.com/office/drawing/2014/main" id="{8FF09CAC-0BB2-4D89-DCC3-82680B21E194}"/>
              </a:ext>
            </a:extLst>
          </p:cNvPr>
          <p:cNvSpPr/>
          <p:nvPr/>
        </p:nvSpPr>
        <p:spPr>
          <a:xfrm>
            <a:off x="9396000" y="3996000"/>
            <a:ext cx="7740000" cy="2448000"/>
          </a:xfrm>
          <a:prstGeom prst="snip2DiagRect">
            <a:avLst/>
          </a:prstGeom>
          <a:ln w="28575">
            <a:solidFill>
              <a:srgbClr val="4D94B7"/>
            </a:solidFill>
          </a:ln>
        </p:spPr>
        <p:txBody>
          <a:bodyPr wrap="square" tIns="0" bIns="0">
            <a:noAutofit/>
          </a:bodyPr>
          <a:lstStyle/>
          <a:p>
            <a:pPr>
              <a:defRPr sz="2400" b="1">
                <a:latin typeface="Helvetica Neue"/>
                <a:ea typeface="Microsoft Sans Serif" panose="020B0604020202020204" pitchFamily="34" charset="0"/>
                <a:cs typeface="Microsoft Sans Serif" panose="020B0604020202020204" pitchFamily="34" charset="0"/>
              </a:defRPr>
            </a:pPr>
            <a:r>
              <a:t>4. Una gestión exitosa...</a:t>
            </a:r>
          </a:p>
          <a:p>
            <a:endParaRPr sz="2400">
              <a:latin typeface="Helvetica Neue"/>
              <a:ea typeface="Microsoft Sans Serif" panose="020B0604020202020204" pitchFamily="34" charset="0"/>
              <a:cs typeface="Microsoft Sans Serif" panose="020B0604020202020204" pitchFamily="34" charset="0"/>
            </a:endParaRPr>
          </a:p>
          <a:p>
            <a:pPr marL="342900" indent="-342900">
              <a:buBlip>
                <a:blip r:embed="rId2"/>
              </a:buBlip>
              <a:defRPr sz="2200">
                <a:latin typeface="Helvetica Neue"/>
                <a:ea typeface="Microsoft Sans Serif" panose="020B0604020202020204" pitchFamily="34" charset="0"/>
                <a:cs typeface="Microsoft Sans Serif" panose="020B0604020202020204" pitchFamily="34" charset="0"/>
              </a:defRPr>
            </a:pPr>
            <a:r>
              <a:t>Es dinámico y flexible.</a:t>
            </a:r>
          </a:p>
          <a:p>
            <a:pPr marL="342900" indent="-342900">
              <a:buBlip>
                <a:blip r:embed="rId2"/>
              </a:buBlip>
              <a:defRPr sz="2200">
                <a:latin typeface="Helvetica Neue"/>
                <a:ea typeface="Microsoft Sans Serif" panose="020B0604020202020204" pitchFamily="34" charset="0"/>
                <a:cs typeface="Microsoft Sans Serif" panose="020B0604020202020204" pitchFamily="34" charset="0"/>
              </a:defRPr>
            </a:pPr>
            <a:r>
              <a:t>Asegura la confianza en toda la organización.</a:t>
            </a:r>
          </a:p>
          <a:p>
            <a:pPr marL="342900" indent="-342900">
              <a:buBlip>
                <a:blip r:embed="rId2"/>
              </a:buBlip>
              <a:defRPr sz="2200">
                <a:latin typeface="Helvetica Neue"/>
                <a:ea typeface="Microsoft Sans Serif" panose="020B0604020202020204" pitchFamily="34" charset="0"/>
                <a:cs typeface="Microsoft Sans Serif" panose="020B0604020202020204" pitchFamily="34" charset="0"/>
              </a:defRPr>
            </a:pPr>
            <a:r>
              <a:t>Pone más énfasis en el éxito individual.</a:t>
            </a:r>
          </a:p>
          <a:p>
            <a:endParaRPr sz="2400">
              <a:latin typeface="Helvetica Neue"/>
              <a:ea typeface="Microsoft Sans Serif" panose="020B0604020202020204" pitchFamily="34" charset="0"/>
              <a:cs typeface="Microsoft Sans Serif" panose="020B0604020202020204" pitchFamily="34" charset="0"/>
            </a:endParaRPr>
          </a:p>
        </p:txBody>
      </p:sp>
      <p:sp>
        <p:nvSpPr>
          <p:cNvPr id="11" name="Rectángulo 10">
            <a:extLst>
              <a:ext uri="{FF2B5EF4-FFF2-40B4-BE49-F238E27FC236}">
                <a16:creationId xmlns:a16="http://schemas.microsoft.com/office/drawing/2014/main" id="{50E6530B-6B12-2FE3-B437-DB6FE55C1480}"/>
              </a:ext>
            </a:extLst>
          </p:cNvPr>
          <p:cNvSpPr/>
          <p:nvPr/>
        </p:nvSpPr>
        <p:spPr>
          <a:xfrm>
            <a:off x="1296000" y="3384000"/>
            <a:ext cx="7740000" cy="2448000"/>
          </a:xfrm>
          <a:prstGeom prst="snip2DiagRect">
            <a:avLst/>
          </a:prstGeom>
          <a:ln w="28575">
            <a:solidFill>
              <a:srgbClr val="4D94B7"/>
            </a:solidFill>
          </a:ln>
        </p:spPr>
        <p:txBody>
          <a:bodyPr wrap="square" tIns="0" bIns="0">
            <a:noAutofit/>
          </a:bodyPr>
          <a:lstStyle/>
          <a:p>
            <a:pPr>
              <a:defRPr sz="2400" b="1">
                <a:latin typeface="Helvetica Neue"/>
                <a:ea typeface="Microsoft Sans Serif" panose="020B0604020202020204" pitchFamily="34" charset="0"/>
                <a:cs typeface="Microsoft Sans Serif" panose="020B0604020202020204" pitchFamily="34" charset="0"/>
              </a:defRPr>
            </a:pPr>
            <a:r>
              <a:t>1. Un equipo intrapreneurial exitoso...</a:t>
            </a:r>
          </a:p>
          <a:p>
            <a:pPr marL="342900" indent="-342900">
              <a:buBlip>
                <a:blip r:embed="rId2"/>
              </a:buBlip>
            </a:pPr>
            <a:endParaRPr sz="2400">
              <a:latin typeface="Helvetica Neue"/>
              <a:ea typeface="Microsoft Sans Serif" panose="020B0604020202020204" pitchFamily="34" charset="0"/>
              <a:cs typeface="Microsoft Sans Serif" panose="020B0604020202020204" pitchFamily="34" charset="0"/>
            </a:endParaRPr>
          </a:p>
          <a:p>
            <a:pPr marL="342900" indent="-342900">
              <a:buBlip>
                <a:blip r:embed="rId2"/>
              </a:buBlip>
              <a:defRPr sz="2200">
                <a:latin typeface="Helvetica Neue"/>
                <a:ea typeface="Microsoft Sans Serif" panose="020B0604020202020204" pitchFamily="34" charset="0"/>
                <a:cs typeface="Microsoft Sans Serif" panose="020B0604020202020204" pitchFamily="34" charset="0"/>
              </a:defRPr>
            </a:pPr>
            <a:r>
              <a:t>Asegura que todos sean escuchados.</a:t>
            </a:r>
          </a:p>
          <a:p>
            <a:pPr marL="342900" indent="-342900">
              <a:buBlip>
                <a:blip r:embed="rId2"/>
              </a:buBlip>
              <a:defRPr sz="2200">
                <a:latin typeface="Helvetica Neue"/>
                <a:ea typeface="Microsoft Sans Serif" panose="020B0604020202020204" pitchFamily="34" charset="0"/>
                <a:cs typeface="Microsoft Sans Serif" panose="020B0604020202020204" pitchFamily="34" charset="0"/>
              </a:defRPr>
            </a:pPr>
            <a:r>
              <a:t>Desafía a sus miembros para el crecimiento.</a:t>
            </a:r>
          </a:p>
          <a:p>
            <a:pPr marL="342900" indent="-342900">
              <a:buBlip>
                <a:blip r:embed="rId2"/>
              </a:buBlip>
              <a:defRPr sz="2200">
                <a:latin typeface="Helvetica Neue"/>
                <a:ea typeface="Microsoft Sans Serif" panose="020B0604020202020204" pitchFamily="34" charset="0"/>
                <a:cs typeface="Microsoft Sans Serif" panose="020B0604020202020204" pitchFamily="34" charset="0"/>
              </a:defRPr>
            </a:pPr>
            <a:r>
              <a:t>Toma riesgos excesivos.</a:t>
            </a:r>
          </a:p>
          <a:p>
            <a:endParaRPr sz="2400">
              <a:latin typeface="Helvetica Neue"/>
              <a:ea typeface="Microsoft Sans Serif" panose="020B0604020202020204" pitchFamily="34" charset="0"/>
              <a:cs typeface="Microsoft Sans Serif" panose="020B0604020202020204" pitchFamily="34" charset="0"/>
            </a:endParaRPr>
          </a:p>
        </p:txBody>
      </p:sp>
      <p:sp>
        <p:nvSpPr>
          <p:cNvPr id="14" name="Rectángulo 13">
            <a:extLst>
              <a:ext uri="{FF2B5EF4-FFF2-40B4-BE49-F238E27FC236}">
                <a16:creationId xmlns:a16="http://schemas.microsoft.com/office/drawing/2014/main" id="{F388E2A2-651A-B13A-BF81-EF89824635A0}"/>
              </a:ext>
            </a:extLst>
          </p:cNvPr>
          <p:cNvSpPr/>
          <p:nvPr/>
        </p:nvSpPr>
        <p:spPr>
          <a:xfrm>
            <a:off x="1296000" y="6012000"/>
            <a:ext cx="7740000" cy="3060000"/>
          </a:xfrm>
          <a:prstGeom prst="snip2DiagRect">
            <a:avLst/>
          </a:prstGeom>
          <a:ln w="28575">
            <a:solidFill>
              <a:srgbClr val="4D94B7"/>
            </a:solidFill>
          </a:ln>
        </p:spPr>
        <p:txBody>
          <a:bodyPr wrap="square" tIns="0" bIns="0">
            <a:noAutofit/>
          </a:bodyPr>
          <a:lstStyle/>
          <a:p>
            <a:pPr>
              <a:defRPr sz="2400" b="1">
                <a:latin typeface="Helvetica Neue"/>
                <a:ea typeface="Microsoft Sans Serif" panose="020B0604020202020204" pitchFamily="34" charset="0"/>
                <a:cs typeface="Microsoft Sans Serif" panose="020B0604020202020204" pitchFamily="34" charset="0"/>
              </a:defRPr>
            </a:pPr>
            <a:r>
              <a:rPr lang="de-DE" dirty="0"/>
              <a:t>2</a:t>
            </a:r>
            <a:r>
              <a:rPr dirty="0"/>
              <a:t>. ¡</a:t>
            </a:r>
            <a:r>
              <a:rPr dirty="0" err="1"/>
              <a:t>Elige</a:t>
            </a:r>
            <a:r>
              <a:rPr dirty="0"/>
              <a:t> la </a:t>
            </a:r>
            <a:r>
              <a:rPr dirty="0" err="1"/>
              <a:t>respuesta</a:t>
            </a:r>
            <a:r>
              <a:rPr dirty="0"/>
              <a:t> falsa!</a:t>
            </a:r>
          </a:p>
          <a:p>
            <a:pPr marL="342900" indent="-342900">
              <a:buBlip>
                <a:blip r:embed="rId2"/>
              </a:buBlip>
            </a:pPr>
            <a:endParaRPr sz="2400" dirty="0">
              <a:latin typeface="Helvetica Neue"/>
              <a:ea typeface="Microsoft Sans Serif" panose="020B0604020202020204" pitchFamily="34" charset="0"/>
              <a:cs typeface="Microsoft Sans Serif" panose="020B0604020202020204" pitchFamily="34" charset="0"/>
            </a:endParaRPr>
          </a:p>
          <a:p>
            <a:pPr marL="342900" indent="-342900">
              <a:buBlip>
                <a:blip r:embed="rId2"/>
              </a:buBlip>
              <a:defRPr sz="2200">
                <a:latin typeface="Helvetica Neue"/>
                <a:ea typeface="Microsoft Sans Serif" panose="020B0604020202020204" pitchFamily="34" charset="0"/>
                <a:cs typeface="Microsoft Sans Serif" panose="020B0604020202020204" pitchFamily="34" charset="0"/>
              </a:defRPr>
            </a:pPr>
            <a:r>
              <a:rPr dirty="0"/>
              <a:t>La </a:t>
            </a:r>
            <a:r>
              <a:rPr dirty="0" err="1"/>
              <a:t>cantidad</a:t>
            </a:r>
            <a:r>
              <a:rPr dirty="0"/>
              <a:t> de </a:t>
            </a:r>
            <a:r>
              <a:rPr dirty="0" err="1"/>
              <a:t>recursos</a:t>
            </a:r>
            <a:r>
              <a:rPr dirty="0"/>
              <a:t> es </a:t>
            </a:r>
            <a:r>
              <a:rPr dirty="0" err="1"/>
              <a:t>más</a:t>
            </a:r>
            <a:r>
              <a:rPr dirty="0"/>
              <a:t> </a:t>
            </a:r>
            <a:r>
              <a:rPr dirty="0" err="1"/>
              <a:t>importante</a:t>
            </a:r>
            <a:r>
              <a:rPr dirty="0"/>
              <a:t> que la </a:t>
            </a:r>
            <a:r>
              <a:rPr dirty="0" err="1"/>
              <a:t>calidad</a:t>
            </a:r>
            <a:r>
              <a:rPr dirty="0"/>
              <a:t> </a:t>
            </a:r>
            <a:r>
              <a:rPr dirty="0" err="1"/>
              <a:t>proporcionada</a:t>
            </a:r>
            <a:r>
              <a:rPr dirty="0"/>
              <a:t>.</a:t>
            </a:r>
          </a:p>
          <a:p>
            <a:pPr marL="342900" indent="-342900">
              <a:buBlip>
                <a:blip r:embed="rId2"/>
              </a:buBlip>
              <a:defRPr sz="2200">
                <a:latin typeface="Helvetica Neue"/>
                <a:ea typeface="Microsoft Sans Serif" panose="020B0604020202020204" pitchFamily="34" charset="0"/>
                <a:cs typeface="Microsoft Sans Serif" panose="020B0604020202020204" pitchFamily="34" charset="0"/>
              </a:defRPr>
            </a:pPr>
            <a:r>
              <a:rPr dirty="0"/>
              <a:t>La </a:t>
            </a:r>
            <a:r>
              <a:rPr dirty="0" err="1"/>
              <a:t>organización</a:t>
            </a:r>
            <a:r>
              <a:rPr dirty="0"/>
              <a:t> </a:t>
            </a:r>
            <a:r>
              <a:rPr dirty="0" err="1"/>
              <a:t>tiene</a:t>
            </a:r>
            <a:r>
              <a:rPr dirty="0"/>
              <a:t> </a:t>
            </a:r>
            <a:r>
              <a:rPr dirty="0" err="1"/>
              <a:t>el</a:t>
            </a:r>
            <a:r>
              <a:rPr dirty="0"/>
              <a:t> </a:t>
            </a:r>
            <a:r>
              <a:rPr dirty="0" err="1"/>
              <a:t>poder</a:t>
            </a:r>
            <a:r>
              <a:rPr dirty="0"/>
              <a:t> de </a:t>
            </a:r>
            <a:r>
              <a:rPr dirty="0" err="1"/>
              <a:t>apoyar</a:t>
            </a:r>
            <a:r>
              <a:rPr dirty="0"/>
              <a:t> u </a:t>
            </a:r>
            <a:r>
              <a:rPr dirty="0" err="1"/>
              <a:t>obstaculizar</a:t>
            </a:r>
            <a:r>
              <a:rPr dirty="0"/>
              <a:t> </a:t>
            </a:r>
            <a:r>
              <a:rPr dirty="0" err="1"/>
              <a:t>los</a:t>
            </a:r>
            <a:r>
              <a:rPr dirty="0"/>
              <a:t> </a:t>
            </a:r>
            <a:r>
              <a:rPr dirty="0" err="1"/>
              <a:t>esfuerzos</a:t>
            </a:r>
            <a:r>
              <a:rPr dirty="0"/>
              <a:t> de un </a:t>
            </a:r>
            <a:r>
              <a:rPr dirty="0" err="1"/>
              <a:t>intraemprendedor</a:t>
            </a:r>
            <a:r>
              <a:rPr dirty="0"/>
              <a:t>.</a:t>
            </a:r>
          </a:p>
          <a:p>
            <a:pPr marL="342900" indent="-342900">
              <a:buBlip>
                <a:blip r:embed="rId2"/>
              </a:buBlip>
              <a:defRPr sz="2200">
                <a:latin typeface="Helvetica Neue"/>
                <a:ea typeface="Microsoft Sans Serif" panose="020B0604020202020204" pitchFamily="34" charset="0"/>
                <a:cs typeface="Microsoft Sans Serif" panose="020B0604020202020204" pitchFamily="34" charset="0"/>
              </a:defRPr>
            </a:pPr>
            <a:r>
              <a:rPr dirty="0" err="1"/>
              <a:t>Ciertas</a:t>
            </a:r>
            <a:r>
              <a:rPr dirty="0"/>
              <a:t> </a:t>
            </a:r>
            <a:r>
              <a:rPr dirty="0" err="1"/>
              <a:t>normas</a:t>
            </a:r>
            <a:r>
              <a:rPr dirty="0"/>
              <a:t> de </a:t>
            </a:r>
            <a:r>
              <a:rPr dirty="0" err="1"/>
              <a:t>una</a:t>
            </a:r>
            <a:r>
              <a:rPr dirty="0"/>
              <a:t> </a:t>
            </a:r>
            <a:r>
              <a:rPr dirty="0" err="1"/>
              <a:t>empresa</a:t>
            </a:r>
            <a:r>
              <a:rPr dirty="0"/>
              <a:t> </a:t>
            </a:r>
            <a:r>
              <a:rPr dirty="0" err="1"/>
              <a:t>pueden</a:t>
            </a:r>
            <a:r>
              <a:rPr dirty="0"/>
              <a:t> </a:t>
            </a:r>
            <a:r>
              <a:rPr dirty="0" err="1"/>
              <a:t>obstaculizar</a:t>
            </a:r>
            <a:r>
              <a:rPr dirty="0"/>
              <a:t> </a:t>
            </a:r>
            <a:r>
              <a:rPr dirty="0" err="1"/>
              <a:t>el</a:t>
            </a:r>
            <a:r>
              <a:rPr dirty="0"/>
              <a:t> </a:t>
            </a:r>
            <a:r>
              <a:rPr dirty="0" err="1"/>
              <a:t>intraemprendimiento</a:t>
            </a:r>
            <a:r>
              <a:rPr dirty="0"/>
              <a:t>.</a:t>
            </a:r>
          </a:p>
        </p:txBody>
      </p:sp>
      <p:sp>
        <p:nvSpPr>
          <p:cNvPr id="30" name="Rectángulo 29">
            <a:extLst>
              <a:ext uri="{FF2B5EF4-FFF2-40B4-BE49-F238E27FC236}">
                <a16:creationId xmlns:a16="http://schemas.microsoft.com/office/drawing/2014/main" id="{EFE5BD8F-EBB1-F040-DC3D-47BD1BA62050}"/>
              </a:ext>
            </a:extLst>
          </p:cNvPr>
          <p:cNvSpPr/>
          <p:nvPr/>
        </p:nvSpPr>
        <p:spPr>
          <a:xfrm>
            <a:off x="9396000" y="6624000"/>
            <a:ext cx="7740000" cy="2448000"/>
          </a:xfrm>
          <a:prstGeom prst="snip2DiagRect">
            <a:avLst/>
          </a:prstGeom>
          <a:ln w="28575">
            <a:solidFill>
              <a:srgbClr val="4D94B7"/>
            </a:solidFill>
          </a:ln>
        </p:spPr>
        <p:txBody>
          <a:bodyPr wrap="square" tIns="0" bIns="0">
            <a:noAutofit/>
          </a:bodyPr>
          <a:lstStyle/>
          <a:p>
            <a:pPr>
              <a:defRPr sz="2400" b="1">
                <a:latin typeface="Helvetica Neue"/>
                <a:ea typeface="Microsoft Sans Serif" panose="020B0604020202020204" pitchFamily="34" charset="0"/>
                <a:cs typeface="Microsoft Sans Serif" panose="020B0604020202020204" pitchFamily="34" charset="0"/>
              </a:defRPr>
            </a:pPr>
            <a:r>
              <a:rPr lang="de-DE" dirty="0"/>
              <a:t>5</a:t>
            </a:r>
            <a:r>
              <a:rPr dirty="0"/>
              <a:t>. </a:t>
            </a:r>
            <a:r>
              <a:rPr dirty="0" err="1"/>
              <a:t>Tiempo</a:t>
            </a:r>
            <a:r>
              <a:rPr dirty="0"/>
              <a:t> y </a:t>
            </a:r>
            <a:r>
              <a:rPr dirty="0" err="1"/>
              <a:t>suministro</a:t>
            </a:r>
            <a:r>
              <a:rPr dirty="0"/>
              <a:t> de </a:t>
            </a:r>
            <a:r>
              <a:rPr dirty="0" err="1"/>
              <a:t>recursos</a:t>
            </a:r>
            <a:r>
              <a:rPr dirty="0"/>
              <a:t>...</a:t>
            </a:r>
          </a:p>
          <a:p>
            <a:pPr marL="342900" indent="-342900">
              <a:buBlip>
                <a:blip r:embed="rId2"/>
              </a:buBlip>
            </a:pPr>
            <a:endParaRPr sz="2400" dirty="0">
              <a:latin typeface="Helvetica Neue"/>
              <a:ea typeface="Microsoft Sans Serif" panose="020B0604020202020204" pitchFamily="34" charset="0"/>
              <a:cs typeface="Microsoft Sans Serif" panose="020B0604020202020204" pitchFamily="34" charset="0"/>
            </a:endParaRPr>
          </a:p>
          <a:p>
            <a:pPr marL="342900" indent="-342900">
              <a:buBlip>
                <a:blip r:embed="rId2"/>
              </a:buBlip>
              <a:defRPr sz="2200">
                <a:latin typeface="Helvetica Neue"/>
                <a:ea typeface="Microsoft Sans Serif" panose="020B0604020202020204" pitchFamily="34" charset="0"/>
                <a:cs typeface="Microsoft Sans Serif" panose="020B0604020202020204" pitchFamily="34" charset="0"/>
              </a:defRPr>
            </a:pPr>
            <a:r>
              <a:rPr dirty="0" err="1"/>
              <a:t>Debe</a:t>
            </a:r>
            <a:r>
              <a:rPr dirty="0"/>
              <a:t> ser </a:t>
            </a:r>
            <a:r>
              <a:rPr dirty="0" err="1"/>
              <a:t>consistente</a:t>
            </a:r>
            <a:r>
              <a:rPr dirty="0"/>
              <a:t>.</a:t>
            </a:r>
          </a:p>
          <a:p>
            <a:pPr marL="342900" indent="-342900">
              <a:buBlip>
                <a:blip r:embed="rId2"/>
              </a:buBlip>
              <a:defRPr sz="2200">
                <a:latin typeface="Helvetica Neue"/>
                <a:ea typeface="Microsoft Sans Serif" panose="020B0604020202020204" pitchFamily="34" charset="0"/>
                <a:cs typeface="Microsoft Sans Serif" panose="020B0604020202020204" pitchFamily="34" charset="0"/>
              </a:defRPr>
            </a:pPr>
            <a:r>
              <a:rPr dirty="0" err="1"/>
              <a:t>Debe</a:t>
            </a:r>
            <a:r>
              <a:rPr dirty="0"/>
              <a:t> </a:t>
            </a:r>
            <a:r>
              <a:rPr dirty="0" err="1"/>
              <a:t>distribuirse</a:t>
            </a:r>
            <a:r>
              <a:rPr dirty="0"/>
              <a:t> </a:t>
            </a:r>
            <a:r>
              <a:rPr dirty="0" err="1"/>
              <a:t>adecuadamente</a:t>
            </a:r>
            <a:r>
              <a:rPr dirty="0"/>
              <a:t>.</a:t>
            </a:r>
          </a:p>
          <a:p>
            <a:pPr marL="342900" indent="-342900">
              <a:buBlip>
                <a:blip r:embed="rId2"/>
              </a:buBlip>
              <a:defRPr sz="2200">
                <a:latin typeface="Helvetica Neue"/>
                <a:ea typeface="Microsoft Sans Serif" panose="020B0604020202020204" pitchFamily="34" charset="0"/>
                <a:cs typeface="Microsoft Sans Serif" panose="020B0604020202020204" pitchFamily="34" charset="0"/>
              </a:defRPr>
            </a:pPr>
            <a:r>
              <a:rPr dirty="0"/>
              <a:t>No es </a:t>
            </a:r>
            <a:r>
              <a:rPr dirty="0" err="1"/>
              <a:t>una</a:t>
            </a:r>
            <a:r>
              <a:rPr dirty="0"/>
              <a:t> </a:t>
            </a:r>
            <a:r>
              <a:rPr dirty="0" err="1"/>
              <a:t>indicación</a:t>
            </a:r>
            <a:r>
              <a:rPr dirty="0"/>
              <a:t> de </a:t>
            </a:r>
            <a:r>
              <a:rPr dirty="0" err="1"/>
              <a:t>apoyo</a:t>
            </a:r>
            <a:r>
              <a:rPr dirty="0"/>
              <a:t> a la </a:t>
            </a:r>
            <a:r>
              <a:rPr dirty="0" err="1"/>
              <a:t>gestión</a:t>
            </a:r>
            <a:r>
              <a:rPr dirty="0"/>
              <a:t>.</a:t>
            </a:r>
          </a:p>
          <a:p>
            <a:pPr marL="342900" indent="-342900">
              <a:buBlip>
                <a:blip r:embed="rId2"/>
              </a:buBlip>
            </a:pPr>
            <a:endParaRPr sz="2400" dirty="0">
              <a:latin typeface="Helvetica Neue"/>
              <a:ea typeface="Microsoft Sans Serif" panose="020B0604020202020204" pitchFamily="34" charset="0"/>
              <a:cs typeface="Microsoft Sans Serif" panose="020B0604020202020204" pitchFamily="34" charset="0"/>
            </a:endParaRPr>
          </a:p>
          <a:p>
            <a:endParaRPr sz="2400" dirty="0">
              <a:latin typeface="Helvetica Neue"/>
              <a:ea typeface="Microsoft Sans Serif" panose="020B0604020202020204" pitchFamily="34" charset="0"/>
              <a:cs typeface="Microsoft Sans Serif" panose="020B0604020202020204" pitchFamily="34" charset="0"/>
            </a:endParaRPr>
          </a:p>
        </p:txBody>
      </p:sp>
      <p:sp>
        <p:nvSpPr>
          <p:cNvPr id="2" name="CuadroTexto 8">
            <a:extLst>
              <a:ext uri="{FF2B5EF4-FFF2-40B4-BE49-F238E27FC236}">
                <a16:creationId xmlns:a16="http://schemas.microsoft.com/office/drawing/2014/main" id="{08CAAC32-5CCC-607F-9FB0-D12E9FFE01C7}"/>
              </a:ext>
            </a:extLst>
          </p:cNvPr>
          <p:cNvSpPr txBox="1"/>
          <p:nvPr/>
        </p:nvSpPr>
        <p:spPr>
          <a:xfrm>
            <a:off x="1296000" y="1548000"/>
            <a:ext cx="6516165" cy="830997"/>
          </a:xfrm>
          <a:prstGeom prst="rect">
            <a:avLst/>
          </a:prstGeom>
          <a:noFill/>
        </p:spPr>
        <p:txBody>
          <a:bodyPr wrap="square">
            <a:noAutofit/>
          </a:bodyPr>
          <a:lstStyle/>
          <a:p>
            <a:pPr>
              <a:defRPr sz="4800" b="1">
                <a:solidFill>
                  <a:srgbClr val="4D94B7"/>
                </a:solidFill>
                <a:latin typeface="Helvetica Neue" panose="020B0604020202020204" charset="0"/>
                <a:ea typeface="Microsoft Sans Serif" panose="020B0604020202020204" pitchFamily="34" charset="0"/>
                <a:cs typeface="Microsoft Sans Serif" panose="020B0604020202020204" pitchFamily="34" charset="0"/>
              </a:defRPr>
            </a:pPr>
            <a:r>
              <a:rPr lang="es-ES" dirty="0"/>
              <a:t>¡Ponte a prueba!</a:t>
            </a:r>
            <a:endParaRPr dirty="0"/>
          </a:p>
        </p:txBody>
      </p:sp>
      <p:sp>
        <p:nvSpPr>
          <p:cNvPr id="3" name="CuadroTexto 9">
            <a:extLst>
              <a:ext uri="{FF2B5EF4-FFF2-40B4-BE49-F238E27FC236}">
                <a16:creationId xmlns:a16="http://schemas.microsoft.com/office/drawing/2014/main" id="{8706B5A4-84C9-F47B-F92D-0AE132573C19}"/>
              </a:ext>
            </a:extLst>
          </p:cNvPr>
          <p:cNvSpPr txBox="1"/>
          <p:nvPr/>
        </p:nvSpPr>
        <p:spPr>
          <a:xfrm>
            <a:off x="1296000" y="2304000"/>
            <a:ext cx="7329600" cy="954107"/>
          </a:xfrm>
          <a:prstGeom prst="rect">
            <a:avLst/>
          </a:prstGeom>
          <a:noFill/>
        </p:spPr>
        <p:txBody>
          <a:bodyPr wrap="square">
            <a:noAutofit/>
          </a:bodyPr>
          <a:lstStyle/>
          <a:p>
            <a:pPr>
              <a:defRPr sz="2800" b="1">
                <a:solidFill>
                  <a:srgbClr val="AED633"/>
                </a:solidFill>
                <a:latin typeface="Helvetica Neue" panose="020B0604020202020204" charset="0"/>
                <a:ea typeface="Microsoft Sans Serif" panose="020B0604020202020204" pitchFamily="34" charset="0"/>
                <a:cs typeface="Microsoft Sans Serif" panose="020B0604020202020204" pitchFamily="34" charset="0"/>
              </a:defRPr>
            </a:pPr>
            <a:r>
              <a:rPr lang="es-ES" dirty="0"/>
              <a:t>Responde </a:t>
            </a:r>
            <a:r>
              <a:rPr dirty="0"/>
              <a:t>a las </a:t>
            </a:r>
            <a:r>
              <a:rPr dirty="0" err="1"/>
              <a:t>siguientes</a:t>
            </a:r>
            <a:r>
              <a:rPr dirty="0"/>
              <a:t> </a:t>
            </a:r>
            <a:r>
              <a:rPr dirty="0" err="1"/>
              <a:t>preguntas</a:t>
            </a:r>
            <a:r>
              <a:rPr dirty="0"/>
              <a:t>:</a:t>
            </a:r>
          </a:p>
        </p:txBody>
      </p:sp>
    </p:spTree>
    <p:extLst>
      <p:ext uri="{BB962C8B-B14F-4D97-AF65-F5344CB8AC3E}">
        <p14:creationId xmlns:p14="http://schemas.microsoft.com/office/powerpoint/2010/main" val="41753807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460E8CE8-475C-0CF7-6EF0-892B466B3ABA}"/>
              </a:ext>
            </a:extLst>
          </p:cNvPr>
          <p:cNvSpPr/>
          <p:nvPr/>
        </p:nvSpPr>
        <p:spPr>
          <a:xfrm>
            <a:off x="9396000" y="1368000"/>
            <a:ext cx="7740000" cy="2448000"/>
          </a:xfrm>
          <a:prstGeom prst="snip2DiagRect">
            <a:avLst/>
          </a:prstGeom>
          <a:ln w="28575">
            <a:solidFill>
              <a:srgbClr val="4D94B7"/>
            </a:solidFill>
          </a:ln>
        </p:spPr>
        <p:txBody>
          <a:bodyPr wrap="square" tIns="0" bIns="0">
            <a:noAutofit/>
          </a:bodyPr>
          <a:lstStyle/>
          <a:p>
            <a:pPr>
              <a:defRPr sz="2400" b="1">
                <a:latin typeface="Helvetica Neue"/>
                <a:ea typeface="Microsoft Sans Serif" panose="020B0604020202020204" pitchFamily="34" charset="0"/>
                <a:cs typeface="Microsoft Sans Serif" panose="020B0604020202020204" pitchFamily="34" charset="0"/>
              </a:defRPr>
            </a:pPr>
            <a:r>
              <a:t>3. Un mentor no debería...</a:t>
            </a:r>
          </a:p>
          <a:p>
            <a:pPr marL="342900" indent="-342900">
              <a:buBlip>
                <a:blip r:embed="rId2"/>
              </a:buBlip>
            </a:pPr>
            <a:endParaRPr sz="2400">
              <a:latin typeface="Helvetica Neue"/>
              <a:ea typeface="Microsoft Sans Serif" panose="020B0604020202020204" pitchFamily="34" charset="0"/>
              <a:cs typeface="Microsoft Sans Serif" panose="020B0604020202020204" pitchFamily="34" charset="0"/>
            </a:endParaRPr>
          </a:p>
          <a:p>
            <a:pPr marL="342900" indent="-342900">
              <a:buBlip>
                <a:blip r:embed="rId2"/>
              </a:buBlip>
              <a:defRPr sz="2200">
                <a:latin typeface="Helvetica Neue"/>
                <a:ea typeface="Microsoft Sans Serif" panose="020B0604020202020204" pitchFamily="34" charset="0"/>
                <a:cs typeface="Microsoft Sans Serif" panose="020B0604020202020204" pitchFamily="34" charset="0"/>
              </a:defRPr>
            </a:pPr>
            <a:r>
              <a:t>Actúa como asesor.</a:t>
            </a:r>
          </a:p>
          <a:p>
            <a:pPr marL="342900" indent="-342900">
              <a:buBlip>
                <a:blip r:embed="rId2"/>
              </a:buBlip>
              <a:defRPr sz="2200" b="1">
                <a:latin typeface="Helvetica Neue"/>
                <a:ea typeface="Microsoft Sans Serif" panose="020B0604020202020204" pitchFamily="34" charset="0"/>
                <a:cs typeface="Microsoft Sans Serif" panose="020B0604020202020204" pitchFamily="34" charset="0"/>
              </a:defRPr>
            </a:pPr>
            <a:r>
              <a:t>Obligar a los intraemprendedores a terminar sus proyectos.</a:t>
            </a:r>
          </a:p>
          <a:p>
            <a:pPr marL="342900" indent="-342900">
              <a:buBlip>
                <a:blip r:embed="rId2"/>
              </a:buBlip>
              <a:defRPr sz="2200">
                <a:latin typeface="Helvetica Neue"/>
                <a:ea typeface="Microsoft Sans Serif" panose="020B0604020202020204" pitchFamily="34" charset="0"/>
                <a:cs typeface="Microsoft Sans Serif" panose="020B0604020202020204" pitchFamily="34" charset="0"/>
              </a:defRPr>
            </a:pPr>
            <a:r>
              <a:t>Detener el proyecto si no es productivo.</a:t>
            </a:r>
          </a:p>
        </p:txBody>
      </p:sp>
      <p:sp>
        <p:nvSpPr>
          <p:cNvPr id="7" name="Rectángulo 6">
            <a:extLst>
              <a:ext uri="{FF2B5EF4-FFF2-40B4-BE49-F238E27FC236}">
                <a16:creationId xmlns:a16="http://schemas.microsoft.com/office/drawing/2014/main" id="{8FF09CAC-0BB2-4D89-DCC3-82680B21E194}"/>
              </a:ext>
            </a:extLst>
          </p:cNvPr>
          <p:cNvSpPr/>
          <p:nvPr/>
        </p:nvSpPr>
        <p:spPr>
          <a:xfrm>
            <a:off x="9396000" y="3996000"/>
            <a:ext cx="7740000" cy="2448000"/>
          </a:xfrm>
          <a:prstGeom prst="snip2DiagRect">
            <a:avLst/>
          </a:prstGeom>
          <a:ln w="28575">
            <a:solidFill>
              <a:srgbClr val="4D94B7"/>
            </a:solidFill>
          </a:ln>
        </p:spPr>
        <p:txBody>
          <a:bodyPr wrap="square" tIns="0" bIns="0">
            <a:noAutofit/>
          </a:bodyPr>
          <a:lstStyle/>
          <a:p>
            <a:pPr>
              <a:defRPr sz="2400" b="1">
                <a:latin typeface="Helvetica Neue"/>
                <a:ea typeface="Microsoft Sans Serif" panose="020B0604020202020204" pitchFamily="34" charset="0"/>
                <a:cs typeface="Microsoft Sans Serif" panose="020B0604020202020204" pitchFamily="34" charset="0"/>
              </a:defRPr>
            </a:pPr>
            <a:r>
              <a:t>4. Una gestión exitosa...</a:t>
            </a:r>
          </a:p>
          <a:p>
            <a:endParaRPr sz="2400">
              <a:latin typeface="Helvetica Neue"/>
              <a:ea typeface="Microsoft Sans Serif" panose="020B0604020202020204" pitchFamily="34" charset="0"/>
              <a:cs typeface="Microsoft Sans Serif" panose="020B0604020202020204" pitchFamily="34" charset="0"/>
            </a:endParaRPr>
          </a:p>
          <a:p>
            <a:pPr marL="342900" indent="-342900">
              <a:buBlip>
                <a:blip r:embed="rId2"/>
              </a:buBlip>
              <a:defRPr sz="2200">
                <a:latin typeface="Helvetica Neue"/>
                <a:ea typeface="Microsoft Sans Serif" panose="020B0604020202020204" pitchFamily="34" charset="0"/>
                <a:cs typeface="Microsoft Sans Serif" panose="020B0604020202020204" pitchFamily="34" charset="0"/>
              </a:defRPr>
            </a:pPr>
            <a:r>
              <a:t>Es dinámico y flexible.</a:t>
            </a:r>
          </a:p>
          <a:p>
            <a:pPr marL="342900" indent="-342900">
              <a:buBlip>
                <a:blip r:embed="rId2"/>
              </a:buBlip>
              <a:defRPr sz="2200">
                <a:latin typeface="Helvetica Neue"/>
                <a:ea typeface="Microsoft Sans Serif" panose="020B0604020202020204" pitchFamily="34" charset="0"/>
                <a:cs typeface="Microsoft Sans Serif" panose="020B0604020202020204" pitchFamily="34" charset="0"/>
              </a:defRPr>
            </a:pPr>
            <a:r>
              <a:t>Asegura la confianza en toda la organización.</a:t>
            </a:r>
          </a:p>
          <a:p>
            <a:pPr marL="342900" indent="-342900">
              <a:buBlip>
                <a:blip r:embed="rId2"/>
              </a:buBlip>
              <a:defRPr sz="2200" b="1">
                <a:latin typeface="Helvetica Neue"/>
                <a:ea typeface="Microsoft Sans Serif" panose="020B0604020202020204" pitchFamily="34" charset="0"/>
                <a:cs typeface="Microsoft Sans Serif" panose="020B0604020202020204" pitchFamily="34" charset="0"/>
              </a:defRPr>
            </a:pPr>
            <a:r>
              <a:t>Pone más énfasis en el éxito individual.</a:t>
            </a:r>
          </a:p>
        </p:txBody>
      </p:sp>
      <p:sp>
        <p:nvSpPr>
          <p:cNvPr id="11" name="Rectángulo 10">
            <a:extLst>
              <a:ext uri="{FF2B5EF4-FFF2-40B4-BE49-F238E27FC236}">
                <a16:creationId xmlns:a16="http://schemas.microsoft.com/office/drawing/2014/main" id="{50E6530B-6B12-2FE3-B437-DB6FE55C1480}"/>
              </a:ext>
            </a:extLst>
          </p:cNvPr>
          <p:cNvSpPr/>
          <p:nvPr/>
        </p:nvSpPr>
        <p:spPr>
          <a:xfrm>
            <a:off x="1296000" y="3384000"/>
            <a:ext cx="7740000" cy="2448000"/>
          </a:xfrm>
          <a:prstGeom prst="snip2DiagRect">
            <a:avLst/>
          </a:prstGeom>
          <a:ln w="28575">
            <a:solidFill>
              <a:srgbClr val="4D94B7"/>
            </a:solidFill>
          </a:ln>
        </p:spPr>
        <p:txBody>
          <a:bodyPr wrap="square" tIns="0" bIns="0">
            <a:noAutofit/>
          </a:bodyPr>
          <a:lstStyle/>
          <a:p>
            <a:pPr>
              <a:defRPr sz="2400" b="1">
                <a:latin typeface="Helvetica Neue"/>
                <a:ea typeface="Microsoft Sans Serif" panose="020B0604020202020204" pitchFamily="34" charset="0"/>
                <a:cs typeface="Microsoft Sans Serif" panose="020B0604020202020204" pitchFamily="34" charset="0"/>
              </a:defRPr>
            </a:pPr>
            <a:r>
              <a:t>1. Un equipo intrapreneurial exitoso...</a:t>
            </a:r>
          </a:p>
          <a:p>
            <a:pPr marL="342900" indent="-342900">
              <a:buBlip>
                <a:blip r:embed="rId2"/>
              </a:buBlip>
            </a:pPr>
            <a:endParaRPr sz="2400">
              <a:latin typeface="Helvetica Neue"/>
              <a:ea typeface="Microsoft Sans Serif" panose="020B0604020202020204" pitchFamily="34" charset="0"/>
              <a:cs typeface="Microsoft Sans Serif" panose="020B0604020202020204" pitchFamily="34" charset="0"/>
            </a:endParaRPr>
          </a:p>
          <a:p>
            <a:pPr marL="342900" indent="-342900">
              <a:buBlip>
                <a:blip r:embed="rId2"/>
              </a:buBlip>
              <a:defRPr sz="2200">
                <a:latin typeface="Helvetica Neue"/>
                <a:ea typeface="Microsoft Sans Serif" panose="020B0604020202020204" pitchFamily="34" charset="0"/>
                <a:cs typeface="Microsoft Sans Serif" panose="020B0604020202020204" pitchFamily="34" charset="0"/>
              </a:defRPr>
            </a:pPr>
            <a:r>
              <a:t>Asegura que todos sean escuchados.</a:t>
            </a:r>
          </a:p>
          <a:p>
            <a:pPr marL="342900" indent="-342900">
              <a:buBlip>
                <a:blip r:embed="rId2"/>
              </a:buBlip>
              <a:defRPr sz="2200">
                <a:latin typeface="Helvetica Neue"/>
                <a:ea typeface="Microsoft Sans Serif" panose="020B0604020202020204" pitchFamily="34" charset="0"/>
                <a:cs typeface="Microsoft Sans Serif" panose="020B0604020202020204" pitchFamily="34" charset="0"/>
              </a:defRPr>
            </a:pPr>
            <a:r>
              <a:t>Desafía a sus miembros para el crecimiento.</a:t>
            </a:r>
          </a:p>
          <a:p>
            <a:pPr marL="342900" indent="-342900">
              <a:buBlip>
                <a:blip r:embed="rId2"/>
              </a:buBlip>
              <a:defRPr sz="2200" b="1">
                <a:latin typeface="Helvetica Neue"/>
                <a:ea typeface="Microsoft Sans Serif" panose="020B0604020202020204" pitchFamily="34" charset="0"/>
                <a:cs typeface="Microsoft Sans Serif" panose="020B0604020202020204" pitchFamily="34" charset="0"/>
              </a:defRPr>
            </a:pPr>
            <a:r>
              <a:t>Toma riesgos excesivos.</a:t>
            </a:r>
          </a:p>
        </p:txBody>
      </p:sp>
      <p:sp>
        <p:nvSpPr>
          <p:cNvPr id="14" name="Rectángulo 13">
            <a:extLst>
              <a:ext uri="{FF2B5EF4-FFF2-40B4-BE49-F238E27FC236}">
                <a16:creationId xmlns:a16="http://schemas.microsoft.com/office/drawing/2014/main" id="{F388E2A2-651A-B13A-BF81-EF89824635A0}"/>
              </a:ext>
            </a:extLst>
          </p:cNvPr>
          <p:cNvSpPr/>
          <p:nvPr/>
        </p:nvSpPr>
        <p:spPr>
          <a:xfrm>
            <a:off x="1296000" y="6012000"/>
            <a:ext cx="7740000" cy="3060000"/>
          </a:xfrm>
          <a:prstGeom prst="snip2DiagRect">
            <a:avLst/>
          </a:prstGeom>
          <a:ln w="28575">
            <a:solidFill>
              <a:srgbClr val="4D94B7"/>
            </a:solidFill>
          </a:ln>
        </p:spPr>
        <p:txBody>
          <a:bodyPr wrap="square" tIns="0" bIns="0">
            <a:noAutofit/>
          </a:bodyPr>
          <a:lstStyle/>
          <a:p>
            <a:pPr>
              <a:defRPr sz="2400" b="1">
                <a:latin typeface="Helvetica Neue"/>
                <a:ea typeface="Microsoft Sans Serif" panose="020B0604020202020204" pitchFamily="34" charset="0"/>
                <a:cs typeface="Microsoft Sans Serif" panose="020B0604020202020204" pitchFamily="34" charset="0"/>
              </a:defRPr>
            </a:pPr>
            <a:r>
              <a:t>2. ¡Elige la respuesta falsa!</a:t>
            </a:r>
          </a:p>
          <a:p>
            <a:pPr marL="342900" indent="-342900">
              <a:buBlip>
                <a:blip r:embed="rId2"/>
              </a:buBlip>
            </a:pPr>
            <a:endParaRPr sz="2400">
              <a:latin typeface="Helvetica Neue"/>
              <a:ea typeface="Microsoft Sans Serif" panose="020B0604020202020204" pitchFamily="34" charset="0"/>
              <a:cs typeface="Microsoft Sans Serif" panose="020B0604020202020204" pitchFamily="34" charset="0"/>
            </a:endParaRPr>
          </a:p>
          <a:p>
            <a:pPr marL="342900" indent="-342900">
              <a:buBlip>
                <a:blip r:embed="rId2"/>
              </a:buBlip>
              <a:defRPr sz="2200" b="1">
                <a:latin typeface="Helvetica Neue"/>
                <a:ea typeface="Microsoft Sans Serif" panose="020B0604020202020204" pitchFamily="34" charset="0"/>
                <a:cs typeface="Microsoft Sans Serif" panose="020B0604020202020204" pitchFamily="34" charset="0"/>
              </a:defRPr>
            </a:pPr>
            <a:r>
              <a:t>La cantidad de recursos es más importante que la calidad proporcionada.</a:t>
            </a:r>
          </a:p>
          <a:p>
            <a:pPr marL="342900" indent="-342900">
              <a:buBlip>
                <a:blip r:embed="rId2"/>
              </a:buBlip>
              <a:defRPr sz="2200">
                <a:latin typeface="Helvetica Neue"/>
                <a:ea typeface="Microsoft Sans Serif" panose="020B0604020202020204" pitchFamily="34" charset="0"/>
                <a:cs typeface="Microsoft Sans Serif" panose="020B0604020202020204" pitchFamily="34" charset="0"/>
              </a:defRPr>
            </a:pPr>
            <a:r>
              <a:t>La organización tiene el poder de apoyar u obstaculizar los esfuerzos de un intraemprendedor.</a:t>
            </a:r>
          </a:p>
          <a:p>
            <a:pPr marL="342900" indent="-342900">
              <a:buBlip>
                <a:blip r:embed="rId2"/>
              </a:buBlip>
              <a:defRPr sz="2200">
                <a:latin typeface="Helvetica Neue"/>
                <a:ea typeface="Microsoft Sans Serif" panose="020B0604020202020204" pitchFamily="34" charset="0"/>
                <a:cs typeface="Microsoft Sans Serif" panose="020B0604020202020204" pitchFamily="34" charset="0"/>
              </a:defRPr>
            </a:pPr>
            <a:r>
              <a:t>Ciertas normas de una empresa pueden obstaculizar el intraemprendimiento.</a:t>
            </a:r>
            <a:endParaRPr sz="200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30" name="Rectángulo 29">
            <a:extLst>
              <a:ext uri="{FF2B5EF4-FFF2-40B4-BE49-F238E27FC236}">
                <a16:creationId xmlns:a16="http://schemas.microsoft.com/office/drawing/2014/main" id="{EFE5BD8F-EBB1-F040-DC3D-47BD1BA62050}"/>
              </a:ext>
            </a:extLst>
          </p:cNvPr>
          <p:cNvSpPr/>
          <p:nvPr/>
        </p:nvSpPr>
        <p:spPr>
          <a:xfrm>
            <a:off x="9396000" y="6624000"/>
            <a:ext cx="7740000" cy="2448000"/>
          </a:xfrm>
          <a:prstGeom prst="snip2DiagRect">
            <a:avLst/>
          </a:prstGeom>
          <a:ln w="28575">
            <a:solidFill>
              <a:srgbClr val="4D94B7"/>
            </a:solidFill>
          </a:ln>
        </p:spPr>
        <p:txBody>
          <a:bodyPr wrap="square" tIns="0" bIns="0">
            <a:noAutofit/>
          </a:bodyPr>
          <a:lstStyle/>
          <a:p>
            <a:pPr>
              <a:defRPr sz="2400" b="1">
                <a:latin typeface="Helvetica Neue"/>
                <a:ea typeface="Microsoft Sans Serif" panose="020B0604020202020204" pitchFamily="34" charset="0"/>
                <a:cs typeface="Microsoft Sans Serif" panose="020B0604020202020204" pitchFamily="34" charset="0"/>
              </a:defRPr>
            </a:pPr>
            <a:r>
              <a:t>5. Tiempo y suministro de recursos...</a:t>
            </a:r>
          </a:p>
          <a:p>
            <a:pPr marL="342900" indent="-342900">
              <a:buBlip>
                <a:blip r:embed="rId2"/>
              </a:buBlip>
            </a:pPr>
            <a:endParaRPr sz="2400">
              <a:latin typeface="Helvetica Neue"/>
              <a:ea typeface="Microsoft Sans Serif" panose="020B0604020202020204" pitchFamily="34" charset="0"/>
              <a:cs typeface="Microsoft Sans Serif" panose="020B0604020202020204" pitchFamily="34" charset="0"/>
            </a:endParaRPr>
          </a:p>
          <a:p>
            <a:pPr marL="342900" indent="-342900">
              <a:buBlip>
                <a:blip r:embed="rId2"/>
              </a:buBlip>
              <a:defRPr sz="2200">
                <a:latin typeface="Helvetica Neue"/>
                <a:ea typeface="Microsoft Sans Serif" panose="020B0604020202020204" pitchFamily="34" charset="0"/>
                <a:cs typeface="Microsoft Sans Serif" panose="020B0604020202020204" pitchFamily="34" charset="0"/>
              </a:defRPr>
            </a:pPr>
            <a:r>
              <a:t>Debe ser consistente.</a:t>
            </a:r>
          </a:p>
          <a:p>
            <a:pPr marL="342900" indent="-342900">
              <a:buBlip>
                <a:blip r:embed="rId2"/>
              </a:buBlip>
              <a:defRPr sz="2200">
                <a:latin typeface="Helvetica Neue"/>
                <a:ea typeface="Microsoft Sans Serif" panose="020B0604020202020204" pitchFamily="34" charset="0"/>
                <a:cs typeface="Microsoft Sans Serif" panose="020B0604020202020204" pitchFamily="34" charset="0"/>
              </a:defRPr>
            </a:pPr>
            <a:r>
              <a:t>Debe distribuirse adecuadamente.</a:t>
            </a:r>
          </a:p>
          <a:p>
            <a:pPr marL="342900" indent="-342900">
              <a:buBlip>
                <a:blip r:embed="rId2"/>
              </a:buBlip>
              <a:defRPr sz="2200" b="1">
                <a:latin typeface="Helvetica Neue"/>
                <a:ea typeface="Microsoft Sans Serif" panose="020B0604020202020204" pitchFamily="34" charset="0"/>
                <a:cs typeface="Microsoft Sans Serif" panose="020B0604020202020204" pitchFamily="34" charset="0"/>
              </a:defRPr>
            </a:pPr>
            <a:r>
              <a:t>No es una indicación de apoyo a la gestión.</a:t>
            </a:r>
            <a:endParaRPr sz="2400">
              <a:latin typeface="Helvetica Neue"/>
              <a:ea typeface="Microsoft Sans Serif" panose="020B0604020202020204" pitchFamily="34" charset="0"/>
              <a:cs typeface="Microsoft Sans Serif" panose="020B0604020202020204" pitchFamily="34" charset="0"/>
            </a:endParaRPr>
          </a:p>
          <a:p>
            <a:endParaRPr sz="2400">
              <a:latin typeface="Helvetica Neue"/>
              <a:ea typeface="Microsoft Sans Serif" panose="020B0604020202020204" pitchFamily="34" charset="0"/>
              <a:cs typeface="Microsoft Sans Serif" panose="020B0604020202020204" pitchFamily="34" charset="0"/>
            </a:endParaRPr>
          </a:p>
        </p:txBody>
      </p:sp>
      <p:sp>
        <p:nvSpPr>
          <p:cNvPr id="2" name="CuadroTexto 8">
            <a:extLst>
              <a:ext uri="{FF2B5EF4-FFF2-40B4-BE49-F238E27FC236}">
                <a16:creationId xmlns:a16="http://schemas.microsoft.com/office/drawing/2014/main" id="{313FA8A4-0C7C-5E48-FBF1-B90788685AD7}"/>
              </a:ext>
            </a:extLst>
          </p:cNvPr>
          <p:cNvSpPr txBox="1"/>
          <p:nvPr/>
        </p:nvSpPr>
        <p:spPr>
          <a:xfrm>
            <a:off x="1296000" y="1548000"/>
            <a:ext cx="6516165" cy="830997"/>
          </a:xfrm>
          <a:prstGeom prst="rect">
            <a:avLst/>
          </a:prstGeom>
          <a:noFill/>
        </p:spPr>
        <p:txBody>
          <a:bodyPr wrap="square">
            <a:noAutofit/>
          </a:bodyPr>
          <a:lstStyle/>
          <a:p>
            <a:pPr>
              <a:defRPr sz="4800" b="1">
                <a:solidFill>
                  <a:srgbClr val="4D94B7"/>
                </a:solidFill>
                <a:latin typeface="Helvetica Neue" panose="020B0604020202020204" charset="0"/>
                <a:ea typeface="Microsoft Sans Serif" panose="020B0604020202020204" pitchFamily="34" charset="0"/>
                <a:cs typeface="Microsoft Sans Serif" panose="020B0604020202020204" pitchFamily="34" charset="0"/>
              </a:defRPr>
            </a:pPr>
            <a:r>
              <a:rPr lang="es-ES" dirty="0"/>
              <a:t>¡Ponte a prueba!</a:t>
            </a:r>
            <a:endParaRPr dirty="0"/>
          </a:p>
        </p:txBody>
      </p:sp>
      <p:sp>
        <p:nvSpPr>
          <p:cNvPr id="3" name="CuadroTexto 9">
            <a:extLst>
              <a:ext uri="{FF2B5EF4-FFF2-40B4-BE49-F238E27FC236}">
                <a16:creationId xmlns:a16="http://schemas.microsoft.com/office/drawing/2014/main" id="{7A5FBC89-917F-3C78-0781-8B37DD2AA9FC}"/>
              </a:ext>
            </a:extLst>
          </p:cNvPr>
          <p:cNvSpPr txBox="1"/>
          <p:nvPr/>
        </p:nvSpPr>
        <p:spPr>
          <a:xfrm>
            <a:off x="1296000" y="2304000"/>
            <a:ext cx="7329600" cy="954107"/>
          </a:xfrm>
          <a:prstGeom prst="rect">
            <a:avLst/>
          </a:prstGeom>
          <a:noFill/>
        </p:spPr>
        <p:txBody>
          <a:bodyPr wrap="square">
            <a:noAutofit/>
          </a:bodyPr>
          <a:lstStyle/>
          <a:p>
            <a:pPr>
              <a:defRPr sz="2800" b="1">
                <a:solidFill>
                  <a:srgbClr val="AED633"/>
                </a:solidFill>
                <a:latin typeface="Helvetica Neue" panose="020B0604020202020204" charset="0"/>
                <a:ea typeface="Microsoft Sans Serif" panose="020B0604020202020204" pitchFamily="34" charset="0"/>
                <a:cs typeface="Microsoft Sans Serif" panose="020B0604020202020204" pitchFamily="34" charset="0"/>
              </a:defRPr>
            </a:pPr>
            <a:r>
              <a:t>Solución</a:t>
            </a:r>
            <a:r>
              <a:rPr dirty="0"/>
              <a:t>:</a:t>
            </a:r>
          </a:p>
        </p:txBody>
      </p:sp>
    </p:spTree>
    <p:extLst>
      <p:ext uri="{BB962C8B-B14F-4D97-AF65-F5344CB8AC3E}">
        <p14:creationId xmlns:p14="http://schemas.microsoft.com/office/powerpoint/2010/main" val="37379370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3DB84E59-BEE2-6728-DC07-0140C0B13519}"/>
              </a:ext>
            </a:extLst>
          </p:cNvPr>
          <p:cNvSpPr txBox="1"/>
          <p:nvPr/>
        </p:nvSpPr>
        <p:spPr>
          <a:xfrm>
            <a:off x="1295400" y="1548000"/>
            <a:ext cx="3894431" cy="830997"/>
          </a:xfrm>
          <a:prstGeom prst="rect">
            <a:avLst/>
          </a:prstGeom>
          <a:noFill/>
        </p:spPr>
        <p:txBody>
          <a:bodyPr wrap="square">
            <a:noAutofit/>
          </a:bodyPr>
          <a:lstStyle/>
          <a:p>
            <a:pPr>
              <a:defRPr sz="4800" b="1">
                <a:solidFill>
                  <a:srgbClr val="4D94B7"/>
                </a:solidFill>
                <a:latin typeface="Helvetica Neue"/>
                <a:ea typeface="Microsoft Sans Serif" panose="020B0604020202020204" pitchFamily="34" charset="0"/>
                <a:cs typeface="Microsoft Sans Serif" panose="020B0604020202020204" pitchFamily="34" charset="0"/>
              </a:defRPr>
            </a:pPr>
            <a:r>
              <a:t>Resumiendo</a:t>
            </a:r>
          </a:p>
        </p:txBody>
      </p:sp>
      <p:sp>
        <p:nvSpPr>
          <p:cNvPr id="3" name="CuadroTexto 2">
            <a:extLst>
              <a:ext uri="{FF2B5EF4-FFF2-40B4-BE49-F238E27FC236}">
                <a16:creationId xmlns:a16="http://schemas.microsoft.com/office/drawing/2014/main" id="{D22D9822-984B-62FC-5C87-1598298E3ED9}"/>
              </a:ext>
            </a:extLst>
          </p:cNvPr>
          <p:cNvSpPr txBox="1"/>
          <p:nvPr/>
        </p:nvSpPr>
        <p:spPr>
          <a:xfrm>
            <a:off x="1296000" y="2304000"/>
            <a:ext cx="7056000" cy="684000"/>
          </a:xfrm>
          <a:prstGeom prst="rect">
            <a:avLst/>
          </a:prstGeom>
          <a:noFill/>
        </p:spPr>
        <p:txBody>
          <a:bodyPr wrap="square">
            <a:noAutofit/>
          </a:bodyPr>
          <a:lstStyle/>
          <a:p>
            <a:pPr algn="just">
              <a:defRPr sz="2800" b="1">
                <a:solidFill>
                  <a:srgbClr val="AED633"/>
                </a:solidFill>
                <a:latin typeface="Helvetica Neue"/>
                <a:ea typeface="Microsoft Sans Serif" panose="020B0604020202020204" pitchFamily="34" charset="0"/>
                <a:cs typeface="Microsoft Sans Serif" panose="020B0604020202020204" pitchFamily="34" charset="0"/>
              </a:defRPr>
            </a:pPr>
            <a:r>
              <a:t>¡Bien hecho! Ahora sabes más sobre:</a:t>
            </a:r>
          </a:p>
        </p:txBody>
      </p:sp>
      <p:pic>
        <p:nvPicPr>
          <p:cNvPr id="4" name="Picture 2">
            <a:extLst>
              <a:ext uri="{FF2B5EF4-FFF2-40B4-BE49-F238E27FC236}">
                <a16:creationId xmlns:a16="http://schemas.microsoft.com/office/drawing/2014/main" id="{F5617D1E-E52B-5160-DEE6-77A75861B163}"/>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0972800" y="3372231"/>
            <a:ext cx="5601396" cy="5601396"/>
          </a:xfrm>
          <a:prstGeom prst="rect">
            <a:avLst/>
          </a:prstGeom>
          <a:noFill/>
          <a:extLst>
            <a:ext uri="{909E8E84-426E-40DD-AFC4-6F175D3DCCD1}">
              <a14:hiddenFill xmlns:a14="http://schemas.microsoft.com/office/drawing/2010/main">
                <a:solidFill>
                  <a:srgbClr val="FFFFFF"/>
                </a:solidFill>
              </a14:hiddenFill>
            </a:ext>
          </a:extLst>
        </p:spPr>
      </p:pic>
      <p:sp>
        <p:nvSpPr>
          <p:cNvPr id="11" name="Google Shape;98;p4">
            <a:extLst>
              <a:ext uri="{FF2B5EF4-FFF2-40B4-BE49-F238E27FC236}">
                <a16:creationId xmlns:a16="http://schemas.microsoft.com/office/drawing/2014/main" id="{7FAE3BD1-6A86-CB7A-7487-483E07307331}"/>
              </a:ext>
            </a:extLst>
          </p:cNvPr>
          <p:cNvSpPr txBox="1"/>
          <p:nvPr/>
        </p:nvSpPr>
        <p:spPr>
          <a:xfrm>
            <a:off x="1296000" y="4104000"/>
            <a:ext cx="9360000" cy="461624"/>
          </a:xfrm>
          <a:prstGeom prst="rect">
            <a:avLst/>
          </a:prstGeom>
          <a:noFill/>
          <a:ln>
            <a:noFill/>
          </a:ln>
        </p:spPr>
        <p:txBody>
          <a:bodyPr spcFirstLastPara="1" wrap="square" lIns="91425" tIns="45700" rIns="91425" bIns="45700" anchor="t" anchorCtr="0">
            <a:noAutofit/>
          </a:bodyPr>
          <a:lstStyle/>
          <a:p>
            <a:pPr marL="542925" indent="-542925">
              <a:spcAft>
                <a:spcPts val="1800"/>
              </a:spcAft>
              <a:buClr>
                <a:srgbClr val="000000"/>
              </a:buClr>
              <a:buBlip>
                <a:blip r:embed="rId3"/>
              </a:buBlip>
              <a:defRPr sz="2400">
                <a:latin typeface="Helvetica Neue"/>
                <a:ea typeface="Microsoft Sans Serif" panose="020B0604020202020204" pitchFamily="34" charset="0"/>
                <a:cs typeface="Microsoft Sans Serif" panose="020B0604020202020204" pitchFamily="34" charset="0"/>
              </a:defRPr>
            </a:pPr>
            <a:r>
              <a:t>Condiciones organizacionales que influyen en el intraemprendimiento</a:t>
            </a:r>
          </a:p>
          <a:p>
            <a:pPr marL="542925" indent="-542925">
              <a:spcAft>
                <a:spcPts val="1800"/>
              </a:spcAft>
              <a:buClr>
                <a:srgbClr val="000000"/>
              </a:buClr>
              <a:buBlip>
                <a:blip r:embed="rId3"/>
              </a:buBlip>
              <a:defRPr sz="2400">
                <a:latin typeface="Helvetica Neue"/>
                <a:ea typeface="Microsoft Sans Serif" panose="020B0604020202020204" pitchFamily="34" charset="0"/>
                <a:cs typeface="Microsoft Sans Serif" panose="020B0604020202020204" pitchFamily="34" charset="0"/>
              </a:defRPr>
            </a:pPr>
            <a:r>
              <a:t>Estrategias para la gestión de intraemprendedores</a:t>
            </a:r>
          </a:p>
          <a:p>
            <a:pPr marL="542925" indent="-542925">
              <a:spcAft>
                <a:spcPts val="1800"/>
              </a:spcAft>
              <a:buClr>
                <a:srgbClr val="000000"/>
              </a:buClr>
              <a:buBlip>
                <a:blip r:embed="rId3"/>
              </a:buBlip>
              <a:defRPr sz="2400">
                <a:latin typeface="Helvetica Neue"/>
                <a:ea typeface="Microsoft Sans Serif" panose="020B0604020202020204" pitchFamily="34" charset="0"/>
                <a:cs typeface="Microsoft Sans Serif" panose="020B0604020202020204" pitchFamily="34" charset="0"/>
              </a:defRPr>
            </a:pPr>
            <a:r>
              <a:t>Mentoring intrapreneurs de la manera correcta</a:t>
            </a:r>
          </a:p>
          <a:p>
            <a:pPr marL="542925" indent="-542925">
              <a:spcAft>
                <a:spcPts val="1800"/>
              </a:spcAft>
              <a:buClr>
                <a:srgbClr val="000000"/>
              </a:buClr>
              <a:buBlip>
                <a:blip r:embed="rId3"/>
              </a:buBlip>
              <a:defRPr sz="2400">
                <a:latin typeface="Helvetica Neue"/>
                <a:ea typeface="Microsoft Sans Serif" panose="020B0604020202020204" pitchFamily="34" charset="0"/>
                <a:cs typeface="Microsoft Sans Serif" panose="020B0604020202020204" pitchFamily="34" charset="0"/>
              </a:defRPr>
            </a:pPr>
            <a:r>
              <a:t>Desafíos y remedios para promover el intraemprendimiento</a:t>
            </a:r>
            <a:endParaRPr sz="2400">
              <a:latin typeface="Helvetica Neue" panose="020B0604020202020204" charset="0"/>
              <a:ea typeface="Microsoft Sans Serif" panose="020B0604020202020204" pitchFamily="34" charset="0"/>
              <a:cs typeface="Microsoft Sans Serif" panose="020B0604020202020204" pitchFamily="34" charset="0"/>
            </a:endParaRPr>
          </a:p>
          <a:p>
            <a:pPr marL="542925" indent="-542925">
              <a:spcAft>
                <a:spcPts val="1800"/>
              </a:spcAft>
              <a:buClr>
                <a:srgbClr val="000000"/>
              </a:buClr>
              <a:buFont typeface="Arial"/>
              <a:buBlip>
                <a:blip r:embed="rId3"/>
              </a:buBlip>
            </a:pPr>
            <a:endParaRPr sz="2400" kern="0">
              <a:solidFill>
                <a:srgbClr val="000000"/>
              </a:solidFill>
              <a:latin typeface="Helvetica Neue" panose="020B0604020202020204" charset="0"/>
              <a:ea typeface="Calibri" panose="020F0502020204030204" pitchFamily="34" charset="0"/>
              <a:cs typeface="Times New Roman" panose="02020603050405020304" pitchFamily="18" charset="0"/>
              <a:sym typeface="Arial"/>
            </a:endParaRPr>
          </a:p>
        </p:txBody>
      </p:sp>
    </p:spTree>
    <p:extLst>
      <p:ext uri="{BB962C8B-B14F-4D97-AF65-F5344CB8AC3E}">
        <p14:creationId xmlns:p14="http://schemas.microsoft.com/office/powerpoint/2010/main" val="32581651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g1813c7b12cb_4_1"/>
          <p:cNvSpPr txBox="1"/>
          <p:nvPr/>
        </p:nvSpPr>
        <p:spPr>
          <a:xfrm>
            <a:off x="1295400" y="1548000"/>
            <a:ext cx="5076000" cy="830956"/>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defRPr sz="4800" b="1">
                <a:solidFill>
                  <a:srgbClr val="4D94B7"/>
                </a:solidFill>
                <a:latin typeface="Helvetica Neue"/>
                <a:ea typeface="Helvetica Neue"/>
                <a:cs typeface="Helvetica Neue"/>
                <a:sym typeface="Helvetica Neue"/>
              </a:defRPr>
            </a:pPr>
            <a:r>
              <a:t>Bibliografía (1)</a:t>
            </a:r>
            <a:endParaRPr>
              <a:latin typeface="Helvetica Neue"/>
            </a:endParaRPr>
          </a:p>
        </p:txBody>
      </p:sp>
      <p:sp>
        <p:nvSpPr>
          <p:cNvPr id="3" name="Rectángulo 10">
            <a:extLst>
              <a:ext uri="{FF2B5EF4-FFF2-40B4-BE49-F238E27FC236}">
                <a16:creationId xmlns:a16="http://schemas.microsoft.com/office/drawing/2014/main" id="{2502E241-F678-6545-07BC-0D5012F005B6}"/>
              </a:ext>
            </a:extLst>
          </p:cNvPr>
          <p:cNvSpPr/>
          <p:nvPr/>
        </p:nvSpPr>
        <p:spPr>
          <a:xfrm>
            <a:off x="1296000" y="3384000"/>
            <a:ext cx="15840000" cy="5509200"/>
          </a:xfrm>
          <a:prstGeom prst="rect">
            <a:avLst/>
          </a:prstGeom>
          <a:ln>
            <a:noFill/>
          </a:ln>
        </p:spPr>
        <p:txBody>
          <a:bodyPr wrap="square">
            <a:noAutofit/>
          </a:bodyPr>
          <a:lstStyle/>
          <a:p>
            <a:pPr marL="719138" indent="-719138">
              <a:spcAft>
                <a:spcPts val="2400"/>
              </a:spcAft>
              <a:buClr>
                <a:srgbClr val="4D94B7"/>
              </a:buClr>
              <a:buSzPct val="105000"/>
              <a:buFont typeface="+mj-lt"/>
              <a:buAutoNum type="arabicParenBoth"/>
              <a:defRPr sz="2400">
                <a:latin typeface="Helvetica Neue"/>
                <a:ea typeface="Microsoft Sans Serif" panose="020B0604020202020204" pitchFamily="34" charset="0"/>
                <a:cs typeface="Microsoft Sans Serif" panose="020B0604020202020204" pitchFamily="34" charset="0"/>
              </a:defRPr>
            </a:pPr>
            <a:r>
              <a:rPr lang="en-US" altLang="es-ES" sz="2400" dirty="0">
                <a:latin typeface="Helvetica Neue"/>
                <a:ea typeface="Microsoft Sans Serif" panose="020B0604020202020204" pitchFamily="34" charset="0"/>
                <a:cs typeface="Microsoft Sans Serif" panose="020B0604020202020204" pitchFamily="34" charset="0"/>
              </a:rPr>
              <a:t>Castro Giovanni, G. J., </a:t>
            </a:r>
            <a:r>
              <a:rPr lang="en-US" altLang="es-ES" sz="2400" dirty="0" err="1">
                <a:latin typeface="Helvetica Neue"/>
                <a:ea typeface="Microsoft Sans Serif" panose="020B0604020202020204" pitchFamily="34" charset="0"/>
                <a:cs typeface="Microsoft Sans Serif" panose="020B0604020202020204" pitchFamily="34" charset="0"/>
              </a:rPr>
              <a:t>Urbano</a:t>
            </a:r>
            <a:r>
              <a:rPr lang="en-US" altLang="es-ES" sz="2400" dirty="0">
                <a:latin typeface="Helvetica Neue"/>
                <a:ea typeface="Microsoft Sans Serif" panose="020B0604020202020204" pitchFamily="34" charset="0"/>
                <a:cs typeface="Microsoft Sans Serif" panose="020B0604020202020204" pitchFamily="34" charset="0"/>
              </a:rPr>
              <a:t>, D., &amp; </a:t>
            </a:r>
            <a:r>
              <a:rPr lang="en-US" altLang="es-ES" sz="2400" dirty="0" err="1">
                <a:latin typeface="Helvetica Neue"/>
                <a:ea typeface="Microsoft Sans Serif" panose="020B0604020202020204" pitchFamily="34" charset="0"/>
                <a:cs typeface="Microsoft Sans Serif" panose="020B0604020202020204" pitchFamily="34" charset="0"/>
              </a:rPr>
              <a:t>Loras</a:t>
            </a:r>
            <a:r>
              <a:rPr lang="en-US" altLang="es-ES" sz="2400" dirty="0">
                <a:latin typeface="Helvetica Neue"/>
                <a:ea typeface="Microsoft Sans Serif" panose="020B0604020202020204" pitchFamily="34" charset="0"/>
                <a:cs typeface="Microsoft Sans Serif" panose="020B0604020202020204" pitchFamily="34" charset="0"/>
              </a:rPr>
              <a:t>, J. (2011). Linking corporate entrepreneurship and human resource management in SMEs. International Journal of Manpower, 32(1), 34–47. </a:t>
            </a:r>
          </a:p>
          <a:p>
            <a:pPr marL="719138" indent="-719138">
              <a:spcAft>
                <a:spcPts val="2400"/>
              </a:spcAft>
              <a:buClr>
                <a:srgbClr val="4D94B7"/>
              </a:buClr>
              <a:buSzPct val="105000"/>
              <a:buFont typeface="+mj-lt"/>
              <a:buAutoNum type="arabicParenBoth"/>
              <a:defRPr/>
            </a:pPr>
            <a:r>
              <a:rPr lang="en-US" altLang="es-ES" sz="2400" dirty="0" err="1">
                <a:latin typeface="Helvetica Neue"/>
                <a:ea typeface="Microsoft Sans Serif" panose="020B0604020202020204" pitchFamily="34" charset="0"/>
                <a:cs typeface="Microsoft Sans Serif" panose="020B0604020202020204" pitchFamily="34" charset="0"/>
              </a:rPr>
              <a:t>Duygulu</a:t>
            </a:r>
            <a:r>
              <a:rPr lang="en-US" altLang="es-ES" sz="2400" dirty="0">
                <a:latin typeface="Helvetica Neue"/>
                <a:ea typeface="Microsoft Sans Serif" panose="020B0604020202020204" pitchFamily="34" charset="0"/>
                <a:cs typeface="Microsoft Sans Serif" panose="020B0604020202020204" pitchFamily="34" charset="0"/>
              </a:rPr>
              <a:t>, E., &amp; </a:t>
            </a:r>
            <a:r>
              <a:rPr lang="en-US" altLang="es-ES" sz="2400" dirty="0" err="1">
                <a:latin typeface="Helvetica Neue"/>
                <a:ea typeface="Microsoft Sans Serif" panose="020B0604020202020204" pitchFamily="34" charset="0"/>
                <a:cs typeface="Microsoft Sans Serif" panose="020B0604020202020204" pitchFamily="34" charset="0"/>
              </a:rPr>
              <a:t>Kurgun</a:t>
            </a:r>
            <a:r>
              <a:rPr lang="en-US" altLang="es-ES" sz="2400" dirty="0">
                <a:latin typeface="Helvetica Neue"/>
                <a:ea typeface="Microsoft Sans Serif" panose="020B0604020202020204" pitchFamily="34" charset="0"/>
                <a:cs typeface="Microsoft Sans Serif" panose="020B0604020202020204" pitchFamily="34" charset="0"/>
              </a:rPr>
              <a:t>, O. A. (2009). The effect of managerial entrepreneurship behavior on employee satisfaction: hospitality managers' dilemma. African Journal of Business Management, 3(11), 715–726.</a:t>
            </a:r>
          </a:p>
          <a:p>
            <a:pPr marL="719138" indent="-719138">
              <a:spcAft>
                <a:spcPts val="2400"/>
              </a:spcAft>
              <a:buClr>
                <a:srgbClr val="4D94B7"/>
              </a:buClr>
              <a:buSzPct val="105000"/>
              <a:buFont typeface="+mj-lt"/>
              <a:buAutoNum type="arabicParenBoth"/>
              <a:defRPr/>
            </a:pPr>
            <a:r>
              <a:rPr lang="en-US" altLang="es-ES" sz="2400" dirty="0">
                <a:latin typeface="Helvetica Neue"/>
                <a:ea typeface="Microsoft Sans Serif" panose="020B0604020202020204" pitchFamily="34" charset="0"/>
                <a:cs typeface="Microsoft Sans Serif" panose="020B0604020202020204" pitchFamily="34" charset="0"/>
              </a:rPr>
              <a:t>Garcia-Morales, V. J., Bolivar-Ramos, M. T., &amp; Martin-Rojas, R. (2014). Technological variables and absorptive capacity's influence on performance through corporate entrepreneurship. Journal of Business Research, 67(7), 1468–1477.</a:t>
            </a:r>
          </a:p>
          <a:p>
            <a:pPr marL="719138" indent="-719138">
              <a:spcAft>
                <a:spcPts val="2400"/>
              </a:spcAft>
              <a:buClr>
                <a:srgbClr val="4D94B7"/>
              </a:buClr>
              <a:buSzPct val="105000"/>
              <a:buFont typeface="+mj-lt"/>
              <a:buAutoNum type="arabicParenBoth"/>
              <a:defRPr/>
            </a:pPr>
            <a:r>
              <a:rPr lang="en-US" altLang="es-ES" sz="2400" dirty="0" err="1">
                <a:latin typeface="Helvetica Neue"/>
                <a:ea typeface="Microsoft Sans Serif" panose="020B0604020202020204" pitchFamily="34" charset="0"/>
                <a:cs typeface="Microsoft Sans Serif" panose="020B0604020202020204" pitchFamily="34" charset="0"/>
              </a:rPr>
              <a:t>Hobcraft</a:t>
            </a:r>
            <a:r>
              <a:rPr lang="en-US" altLang="es-ES" sz="2400" dirty="0">
                <a:latin typeface="Helvetica Neue"/>
                <a:ea typeface="Microsoft Sans Serif" panose="020B0604020202020204" pitchFamily="34" charset="0"/>
                <a:cs typeface="Microsoft Sans Serif" panose="020B0604020202020204" pitchFamily="34" charset="0"/>
              </a:rPr>
              <a:t>, P. (2016). Exploring the intrapreneurial way in large organizations. The HYPE Innovation Blog. Retrieved November 11, 2022, from https://blog.hypeinnovation.com/exploring-the-intrapreneurial-way-in-large-organizations</a:t>
            </a:r>
          </a:p>
          <a:p>
            <a:pPr marL="719138" indent="-719138">
              <a:spcAft>
                <a:spcPts val="2400"/>
              </a:spcAft>
              <a:buClr>
                <a:srgbClr val="4D94B7"/>
              </a:buClr>
              <a:buSzPct val="105000"/>
              <a:buFont typeface="+mj-lt"/>
              <a:buAutoNum type="arabicParenBoth"/>
            </a:pPr>
            <a:endParaRPr sz="2400" dirty="0">
              <a:latin typeface="Helvetica Neue"/>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753027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a:extLst>
              <a:ext uri="{FF2B5EF4-FFF2-40B4-BE49-F238E27FC236}">
                <a16:creationId xmlns:a16="http://schemas.microsoft.com/office/drawing/2014/main" id="{0590EAAF-5000-C379-CD06-B7F018868874}"/>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0439400" y="2740507"/>
            <a:ext cx="6060593" cy="6060593"/>
          </a:xfrm>
          <a:prstGeom prst="rect">
            <a:avLst/>
          </a:prstGeom>
          <a:noFill/>
          <a:extLst>
            <a:ext uri="{909E8E84-426E-40DD-AFC4-6F175D3DCCD1}">
              <a14:hiddenFill xmlns:a14="http://schemas.microsoft.com/office/drawing/2010/main">
                <a:solidFill>
                  <a:srgbClr val="FFFFFF"/>
                </a:solidFill>
              </a14:hiddenFill>
            </a:ext>
          </a:extLst>
        </p:spPr>
      </p:pic>
      <p:sp>
        <p:nvSpPr>
          <p:cNvPr id="11" name="CuadroTexto 1">
            <a:extLst>
              <a:ext uri="{FF2B5EF4-FFF2-40B4-BE49-F238E27FC236}">
                <a16:creationId xmlns:a16="http://schemas.microsoft.com/office/drawing/2014/main" id="{97DBA1A9-1A57-F8FC-93DE-9992B95890F1}"/>
              </a:ext>
            </a:extLst>
          </p:cNvPr>
          <p:cNvSpPr txBox="1"/>
          <p:nvPr/>
        </p:nvSpPr>
        <p:spPr>
          <a:xfrm>
            <a:off x="1295400" y="1548000"/>
            <a:ext cx="3361031" cy="830997"/>
          </a:xfrm>
          <a:prstGeom prst="rect">
            <a:avLst/>
          </a:prstGeom>
          <a:noFill/>
        </p:spPr>
        <p:txBody>
          <a:bodyPr wrap="square">
            <a:noAutofit/>
          </a:bodyPr>
          <a:lstStyle/>
          <a:p>
            <a:pPr>
              <a:defRPr sz="4800" b="1">
                <a:solidFill>
                  <a:srgbClr val="4D94B7"/>
                </a:solidFill>
                <a:latin typeface="Helvetica Neue" panose="020B0604020202020204" charset="0"/>
                <a:ea typeface="Microsoft Sans Serif" panose="020B0604020202020204" pitchFamily="34" charset="0"/>
                <a:cs typeface="Microsoft Sans Serif" panose="020B0604020202020204" pitchFamily="34" charset="0"/>
              </a:defRPr>
            </a:pPr>
            <a:r>
              <a:rPr dirty="0" err="1"/>
              <a:t>Objetivos</a:t>
            </a:r>
            <a:endParaRPr sz="4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12" name="CuadroTexto 8">
            <a:extLst>
              <a:ext uri="{FF2B5EF4-FFF2-40B4-BE49-F238E27FC236}">
                <a16:creationId xmlns:a16="http://schemas.microsoft.com/office/drawing/2014/main" id="{2E76C820-AC61-2F66-4539-AA97F79919A8}"/>
              </a:ext>
            </a:extLst>
          </p:cNvPr>
          <p:cNvSpPr txBox="1"/>
          <p:nvPr/>
        </p:nvSpPr>
        <p:spPr>
          <a:xfrm>
            <a:off x="1296000" y="3384000"/>
            <a:ext cx="9144000" cy="461665"/>
          </a:xfrm>
          <a:prstGeom prst="rect">
            <a:avLst/>
          </a:prstGeom>
          <a:noFill/>
        </p:spPr>
        <p:txBody>
          <a:bodyPr wrap="square">
            <a:noAutofit/>
          </a:bodyPr>
          <a:lstStyle/>
          <a:p>
            <a:pPr algn="just">
              <a:defRPr sz="2400" b="1">
                <a:solidFill>
                  <a:srgbClr val="AED633"/>
                </a:solidFill>
                <a:latin typeface="Helvetica Neue" panose="020B0604020202020204" charset="0"/>
                <a:ea typeface="Microsoft Sans Serif" panose="020B0604020202020204" pitchFamily="34" charset="0"/>
                <a:cs typeface="Microsoft Sans Serif" panose="020B0604020202020204" pitchFamily="34" charset="0"/>
              </a:defRPr>
            </a:pPr>
            <a:r>
              <a:rPr dirty="0"/>
              <a:t>Al final de </a:t>
            </a:r>
            <a:r>
              <a:rPr dirty="0" err="1"/>
              <a:t>este</a:t>
            </a:r>
            <a:r>
              <a:rPr dirty="0"/>
              <a:t> </a:t>
            </a:r>
            <a:r>
              <a:rPr dirty="0" err="1"/>
              <a:t>módulo</a:t>
            </a:r>
            <a:r>
              <a:rPr dirty="0"/>
              <a:t> </a:t>
            </a:r>
            <a:r>
              <a:rPr dirty="0" err="1"/>
              <a:t>podrás</a:t>
            </a:r>
            <a:r>
              <a:rPr dirty="0"/>
              <a:t>:</a:t>
            </a:r>
          </a:p>
        </p:txBody>
      </p:sp>
      <p:sp>
        <p:nvSpPr>
          <p:cNvPr id="13" name="Google Shape;98;p4">
            <a:extLst>
              <a:ext uri="{FF2B5EF4-FFF2-40B4-BE49-F238E27FC236}">
                <a16:creationId xmlns:a16="http://schemas.microsoft.com/office/drawing/2014/main" id="{2103F5B1-C2D5-5400-E164-BCCB691B4DEB}"/>
              </a:ext>
            </a:extLst>
          </p:cNvPr>
          <p:cNvSpPr txBox="1"/>
          <p:nvPr/>
        </p:nvSpPr>
        <p:spPr>
          <a:xfrm>
            <a:off x="1296000" y="4104000"/>
            <a:ext cx="9360000" cy="461624"/>
          </a:xfrm>
          <a:prstGeom prst="rect">
            <a:avLst/>
          </a:prstGeom>
          <a:noFill/>
          <a:ln>
            <a:noFill/>
          </a:ln>
        </p:spPr>
        <p:txBody>
          <a:bodyPr spcFirstLastPara="1" wrap="square" lIns="91425" tIns="45700" rIns="91425" bIns="45700" anchor="t" anchorCtr="0">
            <a:noAutofit/>
          </a:bodyPr>
          <a:lstStyle/>
          <a:p>
            <a:pPr marL="542925" indent="-542925">
              <a:spcAft>
                <a:spcPts val="1800"/>
              </a:spcAft>
              <a:buClr>
                <a:srgbClr val="000000"/>
              </a:buClr>
              <a:buBlip>
                <a:blip r:embed="rId3"/>
              </a:buBlip>
              <a:defRPr sz="2400">
                <a:latin typeface="Helvetica Neue" panose="020B0604020202020204" charset="0"/>
                <a:ea typeface="Microsoft Sans Serif" panose="020B0604020202020204" pitchFamily="34" charset="0"/>
                <a:cs typeface="Microsoft Sans Serif" panose="020B0604020202020204" pitchFamily="34" charset="0"/>
              </a:defRPr>
            </a:pPr>
            <a:r>
              <a:rPr dirty="0" err="1"/>
              <a:t>Administre</a:t>
            </a:r>
            <a:r>
              <a:rPr dirty="0"/>
              <a:t> a </a:t>
            </a:r>
            <a:r>
              <a:rPr dirty="0" err="1"/>
              <a:t>los</a:t>
            </a:r>
            <a:r>
              <a:rPr dirty="0"/>
              <a:t> </a:t>
            </a:r>
            <a:r>
              <a:rPr dirty="0" err="1"/>
              <a:t>intraemprendedores</a:t>
            </a:r>
            <a:r>
              <a:rPr dirty="0"/>
              <a:t> de la </a:t>
            </a:r>
            <a:r>
              <a:rPr dirty="0" err="1"/>
              <a:t>manera</a:t>
            </a:r>
            <a:r>
              <a:rPr dirty="0"/>
              <a:t> </a:t>
            </a:r>
            <a:r>
              <a:rPr dirty="0" err="1"/>
              <a:t>correcta</a:t>
            </a:r>
            <a:endParaRPr dirty="0"/>
          </a:p>
          <a:p>
            <a:pPr marL="542925" indent="-542925">
              <a:spcAft>
                <a:spcPts val="1800"/>
              </a:spcAft>
              <a:buClr>
                <a:srgbClr val="000000"/>
              </a:buClr>
              <a:buBlip>
                <a:blip r:embed="rId3"/>
              </a:buBlip>
              <a:defRPr sz="2400">
                <a:latin typeface="Helvetica Neue"/>
                <a:ea typeface="Microsoft Sans Serif" panose="020B0604020202020204" pitchFamily="34" charset="0"/>
                <a:cs typeface="Microsoft Sans Serif" panose="020B0604020202020204" pitchFamily="34" charset="0"/>
              </a:defRPr>
            </a:pPr>
            <a:r>
              <a:rPr dirty="0" err="1"/>
              <a:t>Conocer</a:t>
            </a:r>
            <a:r>
              <a:rPr dirty="0"/>
              <a:t> las </a:t>
            </a:r>
            <a:r>
              <a:rPr dirty="0" err="1"/>
              <a:t>condiciones</a:t>
            </a:r>
            <a:r>
              <a:rPr dirty="0"/>
              <a:t> </a:t>
            </a:r>
            <a:r>
              <a:rPr dirty="0" err="1"/>
              <a:t>organizacionales</a:t>
            </a:r>
            <a:r>
              <a:rPr dirty="0"/>
              <a:t> que </a:t>
            </a:r>
            <a:r>
              <a:rPr dirty="0" err="1"/>
              <a:t>influyen</a:t>
            </a:r>
            <a:r>
              <a:rPr dirty="0"/>
              <a:t> </a:t>
            </a:r>
            <a:r>
              <a:rPr dirty="0" err="1"/>
              <a:t>en</a:t>
            </a:r>
            <a:r>
              <a:rPr dirty="0"/>
              <a:t> </a:t>
            </a:r>
            <a:r>
              <a:rPr dirty="0" err="1"/>
              <a:t>los</a:t>
            </a:r>
            <a:r>
              <a:rPr dirty="0"/>
              <a:t> </a:t>
            </a:r>
            <a:r>
              <a:rPr dirty="0" err="1"/>
              <a:t>intraemprendedores</a:t>
            </a:r>
            <a:endParaRPr dirty="0"/>
          </a:p>
          <a:p>
            <a:pPr marL="542925" indent="-542925">
              <a:spcAft>
                <a:spcPts val="1800"/>
              </a:spcAft>
              <a:buClr>
                <a:srgbClr val="000000"/>
              </a:buClr>
              <a:buBlip>
                <a:blip r:embed="rId3"/>
              </a:buBlip>
              <a:defRPr sz="2400">
                <a:latin typeface="Helvetica Neue"/>
                <a:ea typeface="Microsoft Sans Serif" panose="020B0604020202020204" pitchFamily="34" charset="0"/>
                <a:cs typeface="Microsoft Sans Serif" panose="020B0604020202020204" pitchFamily="34" charset="0"/>
              </a:defRPr>
            </a:pPr>
            <a:r>
              <a:rPr dirty="0" err="1"/>
              <a:t>Reconocer</a:t>
            </a:r>
            <a:r>
              <a:rPr dirty="0"/>
              <a:t> </a:t>
            </a:r>
            <a:r>
              <a:rPr dirty="0" err="1"/>
              <a:t>los</a:t>
            </a:r>
            <a:r>
              <a:rPr dirty="0"/>
              <a:t> </a:t>
            </a:r>
            <a:r>
              <a:rPr dirty="0" err="1"/>
              <a:t>desafíos</a:t>
            </a:r>
            <a:r>
              <a:rPr dirty="0"/>
              <a:t> para la </a:t>
            </a:r>
            <a:r>
              <a:rPr dirty="0" err="1"/>
              <a:t>promoción</a:t>
            </a:r>
            <a:r>
              <a:rPr dirty="0"/>
              <a:t> del </a:t>
            </a:r>
            <a:r>
              <a:rPr dirty="0" err="1"/>
              <a:t>intraemprendimiento</a:t>
            </a:r>
            <a:endParaRPr sz="2400" dirty="0">
              <a:latin typeface="Helvetica Neue" panose="020B0604020202020204" charset="0"/>
              <a:ea typeface="Microsoft Sans Serif" panose="020B0604020202020204" pitchFamily="34" charset="0"/>
              <a:cs typeface="Microsoft Sans Serif" panose="020B0604020202020204" pitchFamily="34" charset="0"/>
            </a:endParaRPr>
          </a:p>
          <a:p>
            <a:pPr marL="542925" indent="-542925">
              <a:spcAft>
                <a:spcPts val="1800"/>
              </a:spcAft>
              <a:buClr>
                <a:srgbClr val="000000"/>
              </a:buClr>
              <a:buFont typeface="Arial"/>
              <a:buBlip>
                <a:blip r:embed="rId3"/>
              </a:buBlip>
            </a:pPr>
            <a:endParaRPr sz="2400" kern="0" dirty="0">
              <a:solidFill>
                <a:srgbClr val="000000"/>
              </a:solidFill>
              <a:latin typeface="Helvetica Neue" panose="020B0604020202020204" charset="0"/>
              <a:ea typeface="Calibri" panose="020F0502020204030204" pitchFamily="34" charset="0"/>
              <a:cs typeface="Times New Roman" panose="02020603050405020304" pitchFamily="18" charset="0"/>
              <a:sym typeface="Arial"/>
            </a:endParaRPr>
          </a:p>
        </p:txBody>
      </p:sp>
    </p:spTree>
    <p:extLst>
      <p:ext uri="{BB962C8B-B14F-4D97-AF65-F5344CB8AC3E}">
        <p14:creationId xmlns:p14="http://schemas.microsoft.com/office/powerpoint/2010/main" val="37279397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g1813c7b12cb_4_1"/>
          <p:cNvSpPr txBox="1"/>
          <p:nvPr/>
        </p:nvSpPr>
        <p:spPr>
          <a:xfrm>
            <a:off x="1295400" y="1548000"/>
            <a:ext cx="5076000" cy="830956"/>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defRPr sz="4800" b="1">
                <a:solidFill>
                  <a:srgbClr val="4D94B7"/>
                </a:solidFill>
                <a:latin typeface="Helvetica Neue"/>
                <a:ea typeface="Helvetica Neue"/>
                <a:cs typeface="Helvetica Neue"/>
                <a:sym typeface="Helvetica Neue"/>
              </a:defRPr>
            </a:pPr>
            <a:r>
              <a:t>Bibliografía (2)</a:t>
            </a:r>
            <a:endParaRPr>
              <a:latin typeface="Helvetica Neue"/>
            </a:endParaRPr>
          </a:p>
        </p:txBody>
      </p:sp>
      <p:sp>
        <p:nvSpPr>
          <p:cNvPr id="3" name="Rectángulo 10">
            <a:extLst>
              <a:ext uri="{FF2B5EF4-FFF2-40B4-BE49-F238E27FC236}">
                <a16:creationId xmlns:a16="http://schemas.microsoft.com/office/drawing/2014/main" id="{2502E241-F678-6545-07BC-0D5012F005B6}"/>
              </a:ext>
            </a:extLst>
          </p:cNvPr>
          <p:cNvSpPr/>
          <p:nvPr/>
        </p:nvSpPr>
        <p:spPr>
          <a:xfrm>
            <a:off x="1296000" y="3384000"/>
            <a:ext cx="15840000" cy="5509200"/>
          </a:xfrm>
          <a:prstGeom prst="rect">
            <a:avLst/>
          </a:prstGeom>
          <a:ln>
            <a:noFill/>
          </a:ln>
        </p:spPr>
        <p:txBody>
          <a:bodyPr wrap="square">
            <a:noAutofit/>
          </a:bodyPr>
          <a:lstStyle/>
          <a:p>
            <a:pPr marL="719138" indent="-719138">
              <a:spcAft>
                <a:spcPts val="2400"/>
              </a:spcAft>
              <a:buClr>
                <a:srgbClr val="4D94B7"/>
              </a:buClr>
              <a:buSzPct val="105000"/>
              <a:buFont typeface="+mj-lt"/>
              <a:buAutoNum type="arabicParenBoth" startAt="5"/>
              <a:defRPr sz="2400">
                <a:latin typeface="Helvetica Neue"/>
                <a:ea typeface="Microsoft Sans Serif" panose="020B0604020202020204" pitchFamily="34" charset="0"/>
                <a:cs typeface="Microsoft Sans Serif" panose="020B0604020202020204" pitchFamily="34" charset="0"/>
              </a:defRPr>
            </a:pPr>
            <a:r>
              <a:rPr lang="de-DE" dirty="0" err="1"/>
              <a:t>Intrapreneur</a:t>
            </a:r>
            <a:r>
              <a:rPr lang="de-DE" dirty="0"/>
              <a:t> Nation (Ed.). (2021). The </a:t>
            </a:r>
            <a:r>
              <a:rPr lang="de-DE" dirty="0" err="1"/>
              <a:t>beginner's</a:t>
            </a:r>
            <a:r>
              <a:rPr lang="de-DE" dirty="0"/>
              <a:t> </a:t>
            </a:r>
            <a:r>
              <a:rPr lang="de-DE" dirty="0" err="1"/>
              <a:t>guide</a:t>
            </a:r>
            <a:r>
              <a:rPr lang="de-DE" dirty="0"/>
              <a:t> </a:t>
            </a:r>
            <a:r>
              <a:rPr lang="de-DE" dirty="0" err="1"/>
              <a:t>to</a:t>
            </a:r>
            <a:r>
              <a:rPr lang="de-DE" dirty="0"/>
              <a:t> </a:t>
            </a:r>
            <a:r>
              <a:rPr lang="de-DE" dirty="0" err="1"/>
              <a:t>managing</a:t>
            </a:r>
            <a:r>
              <a:rPr lang="de-DE" dirty="0"/>
              <a:t> </a:t>
            </a:r>
            <a:r>
              <a:rPr lang="de-DE" dirty="0" err="1"/>
              <a:t>innovators</a:t>
            </a:r>
            <a:r>
              <a:rPr lang="de-DE" dirty="0"/>
              <a:t> and </a:t>
            </a:r>
            <a:r>
              <a:rPr lang="de-DE" dirty="0" err="1"/>
              <a:t>Intrapreneurs</a:t>
            </a:r>
            <a:r>
              <a:rPr lang="de-DE" dirty="0"/>
              <a:t>. </a:t>
            </a:r>
            <a:r>
              <a:rPr lang="de-DE" dirty="0" err="1"/>
              <a:t>Intrapreneur</a:t>
            </a:r>
            <a:r>
              <a:rPr lang="de-DE" dirty="0"/>
              <a:t> Nation. </a:t>
            </a:r>
            <a:r>
              <a:rPr lang="de-DE" dirty="0" err="1"/>
              <a:t>Retrieved</a:t>
            </a:r>
            <a:r>
              <a:rPr lang="de-DE" dirty="0"/>
              <a:t> November 11, 2022, </a:t>
            </a:r>
            <a:r>
              <a:rPr lang="de-DE" dirty="0" err="1"/>
              <a:t>from</a:t>
            </a:r>
            <a:r>
              <a:rPr lang="de-DE" dirty="0"/>
              <a:t> https://intrapreneurnation.com/skills/how-to-manage-innovators-intrapreneurs/</a:t>
            </a:r>
          </a:p>
          <a:p>
            <a:pPr marL="719138" indent="-719138">
              <a:spcAft>
                <a:spcPts val="2400"/>
              </a:spcAft>
              <a:buClr>
                <a:srgbClr val="4D94B7"/>
              </a:buClr>
              <a:buSzPct val="105000"/>
              <a:buFont typeface="+mj-lt"/>
              <a:buAutoNum type="arabicParenBoth" startAt="5"/>
              <a:defRPr sz="2400">
                <a:latin typeface="Helvetica Neue"/>
                <a:ea typeface="Microsoft Sans Serif" panose="020B0604020202020204" pitchFamily="34" charset="0"/>
                <a:cs typeface="Microsoft Sans Serif" panose="020B0604020202020204" pitchFamily="34" charset="0"/>
              </a:defRPr>
            </a:pPr>
            <a:r>
              <a:rPr lang="de-DE" dirty="0"/>
              <a:t>Kelley, D. J., Peters, L., &amp; O’Connor, G. C. (2009). Intra-organizational </a:t>
            </a:r>
            <a:r>
              <a:rPr lang="de-DE" dirty="0" err="1"/>
              <a:t>networking</a:t>
            </a:r>
            <a:r>
              <a:rPr lang="de-DE" dirty="0"/>
              <a:t> </a:t>
            </a:r>
            <a:r>
              <a:rPr lang="de-DE" dirty="0" err="1"/>
              <a:t>for</a:t>
            </a:r>
            <a:r>
              <a:rPr lang="de-DE" dirty="0"/>
              <a:t> innovation-</a:t>
            </a:r>
            <a:r>
              <a:rPr lang="de-DE" dirty="0" err="1"/>
              <a:t>based</a:t>
            </a:r>
            <a:r>
              <a:rPr lang="de-DE" dirty="0"/>
              <a:t> </a:t>
            </a:r>
            <a:r>
              <a:rPr lang="de-DE" dirty="0" err="1"/>
              <a:t>corporate</a:t>
            </a:r>
            <a:r>
              <a:rPr lang="de-DE" dirty="0"/>
              <a:t> </a:t>
            </a:r>
            <a:r>
              <a:rPr lang="de-DE" dirty="0" err="1"/>
              <a:t>entrepreneurship</a:t>
            </a:r>
            <a:r>
              <a:rPr lang="de-DE" dirty="0"/>
              <a:t>. Journal </a:t>
            </a:r>
            <a:r>
              <a:rPr lang="de-DE" dirty="0" err="1"/>
              <a:t>of</a:t>
            </a:r>
            <a:r>
              <a:rPr lang="de-DE" dirty="0"/>
              <a:t> Business </a:t>
            </a:r>
            <a:r>
              <a:rPr lang="de-DE" dirty="0" err="1"/>
              <a:t>Venturing</a:t>
            </a:r>
            <a:r>
              <a:rPr lang="de-DE" dirty="0"/>
              <a:t>, 24(3), 221–235.</a:t>
            </a:r>
          </a:p>
          <a:p>
            <a:pPr marL="719138" indent="-719138">
              <a:spcAft>
                <a:spcPts val="2400"/>
              </a:spcAft>
              <a:buClr>
                <a:srgbClr val="4D94B7"/>
              </a:buClr>
              <a:buSzPct val="105000"/>
              <a:buFont typeface="+mj-lt"/>
              <a:buAutoNum type="arabicParenBoth" startAt="5"/>
              <a:defRPr sz="2400">
                <a:latin typeface="Helvetica Neue"/>
                <a:ea typeface="Microsoft Sans Serif" panose="020B0604020202020204" pitchFamily="34" charset="0"/>
                <a:cs typeface="Microsoft Sans Serif" panose="020B0604020202020204" pitchFamily="34" charset="0"/>
              </a:defRPr>
            </a:pPr>
            <a:r>
              <a:rPr lang="de-DE" dirty="0" err="1"/>
              <a:t>Kuratko</a:t>
            </a:r>
            <a:r>
              <a:rPr lang="de-DE" dirty="0"/>
              <a:t>, D. F., &amp; </a:t>
            </a:r>
            <a:r>
              <a:rPr lang="de-DE" dirty="0" err="1"/>
              <a:t>Montagno</a:t>
            </a:r>
            <a:r>
              <a:rPr lang="de-DE" dirty="0"/>
              <a:t>, R. V. (1989). The </a:t>
            </a:r>
            <a:r>
              <a:rPr lang="de-DE" dirty="0" err="1"/>
              <a:t>intrapreneurial</a:t>
            </a:r>
            <a:r>
              <a:rPr lang="de-DE" dirty="0"/>
              <a:t> </a:t>
            </a:r>
            <a:r>
              <a:rPr lang="de-DE" dirty="0" err="1"/>
              <a:t>spirit</a:t>
            </a:r>
            <a:r>
              <a:rPr lang="de-DE" dirty="0"/>
              <a:t>. Training and Development Journal, 43(10), 83–85.</a:t>
            </a:r>
          </a:p>
          <a:p>
            <a:pPr marL="719138" indent="-719138">
              <a:spcAft>
                <a:spcPts val="2400"/>
              </a:spcAft>
              <a:buClr>
                <a:srgbClr val="4D94B7"/>
              </a:buClr>
              <a:buSzPct val="105000"/>
              <a:buFont typeface="+mj-lt"/>
              <a:buAutoNum type="arabicParenBoth" startAt="5"/>
              <a:defRPr sz="2400">
                <a:latin typeface="Helvetica Neue"/>
                <a:ea typeface="Microsoft Sans Serif" panose="020B0604020202020204" pitchFamily="34" charset="0"/>
                <a:cs typeface="Microsoft Sans Serif" panose="020B0604020202020204" pitchFamily="34" charset="0"/>
              </a:defRPr>
            </a:pPr>
            <a:r>
              <a:rPr lang="de-DE" dirty="0"/>
              <a:t>Kühn, C., Eymann, T., Urbach, N., &amp; Schweizer, A. (2016). </a:t>
            </a:r>
            <a:r>
              <a:rPr lang="de-DE" dirty="0" err="1"/>
              <a:t>From</a:t>
            </a:r>
            <a:r>
              <a:rPr lang="de-DE" dirty="0"/>
              <a:t> </a:t>
            </a:r>
            <a:r>
              <a:rPr lang="de-DE" dirty="0" err="1"/>
              <a:t>professionals</a:t>
            </a:r>
            <a:r>
              <a:rPr lang="de-DE" dirty="0"/>
              <a:t> </a:t>
            </a:r>
            <a:r>
              <a:rPr lang="de-DE" dirty="0" err="1"/>
              <a:t>to</a:t>
            </a:r>
            <a:r>
              <a:rPr lang="de-DE" dirty="0"/>
              <a:t> </a:t>
            </a:r>
            <a:r>
              <a:rPr lang="de-DE" dirty="0" err="1"/>
              <a:t>entrepreneurs</a:t>
            </a:r>
            <a:r>
              <a:rPr lang="de-DE" dirty="0"/>
              <a:t>: Human Resources </a:t>
            </a:r>
            <a:r>
              <a:rPr lang="de-DE" dirty="0" err="1"/>
              <a:t>practices</a:t>
            </a:r>
            <a:r>
              <a:rPr lang="de-DE" dirty="0"/>
              <a:t> </a:t>
            </a:r>
            <a:r>
              <a:rPr lang="de-DE" dirty="0" err="1"/>
              <a:t>as</a:t>
            </a:r>
            <a:r>
              <a:rPr lang="de-DE" dirty="0"/>
              <a:t> an </a:t>
            </a:r>
            <a:r>
              <a:rPr lang="de-DE" dirty="0" err="1"/>
              <a:t>enabler</a:t>
            </a:r>
            <a:r>
              <a:rPr lang="de-DE" dirty="0"/>
              <a:t> </a:t>
            </a:r>
            <a:r>
              <a:rPr lang="de-DE" dirty="0" err="1"/>
              <a:t>for</a:t>
            </a:r>
            <a:r>
              <a:rPr lang="de-DE" dirty="0"/>
              <a:t> </a:t>
            </a:r>
            <a:r>
              <a:rPr lang="de-DE" dirty="0" err="1"/>
              <a:t>fostering</a:t>
            </a:r>
            <a:r>
              <a:rPr lang="de-DE" dirty="0"/>
              <a:t> </a:t>
            </a:r>
            <a:r>
              <a:rPr lang="de-DE" dirty="0" err="1"/>
              <a:t>corporate</a:t>
            </a:r>
            <a:r>
              <a:rPr lang="de-DE" dirty="0"/>
              <a:t> </a:t>
            </a:r>
            <a:r>
              <a:rPr lang="de-DE" dirty="0" err="1"/>
              <a:t>entrepreneurship</a:t>
            </a:r>
            <a:r>
              <a:rPr lang="de-DE" dirty="0"/>
              <a:t> in professional </a:t>
            </a:r>
            <a:r>
              <a:rPr lang="de-DE" dirty="0" err="1"/>
              <a:t>service</a:t>
            </a:r>
            <a:r>
              <a:rPr lang="de-DE" dirty="0"/>
              <a:t> </a:t>
            </a:r>
            <a:r>
              <a:rPr lang="de-DE" dirty="0" err="1"/>
              <a:t>firms</a:t>
            </a:r>
            <a:r>
              <a:rPr lang="de-DE" dirty="0"/>
              <a:t>. German Journal </a:t>
            </a:r>
            <a:r>
              <a:rPr lang="de-DE" dirty="0" err="1"/>
              <a:t>of</a:t>
            </a:r>
            <a:r>
              <a:rPr lang="de-DE" dirty="0"/>
              <a:t> Human </a:t>
            </a:r>
            <a:r>
              <a:rPr lang="de-DE" dirty="0" err="1"/>
              <a:t>Resource</a:t>
            </a:r>
            <a:r>
              <a:rPr lang="de-DE" dirty="0"/>
              <a:t> Management / Zeitschrift Für Personalforschung, 30(2), 125–154. https://www.jstor.org/stable/26905333</a:t>
            </a:r>
          </a:p>
          <a:p>
            <a:pPr marL="719138" indent="-719138">
              <a:spcAft>
                <a:spcPts val="2400"/>
              </a:spcAft>
              <a:buClr>
                <a:srgbClr val="4D94B7"/>
              </a:buClr>
              <a:buSzPct val="105000"/>
              <a:buFont typeface="+mj-lt"/>
              <a:buAutoNum type="arabicParenBoth" startAt="5"/>
              <a:defRPr sz="2400">
                <a:latin typeface="Helvetica Neue"/>
                <a:ea typeface="Microsoft Sans Serif" panose="020B0604020202020204" pitchFamily="34" charset="0"/>
                <a:cs typeface="Microsoft Sans Serif" panose="020B0604020202020204" pitchFamily="34" charset="0"/>
              </a:defRPr>
            </a:pPr>
            <a:endParaRPr dirty="0"/>
          </a:p>
        </p:txBody>
      </p:sp>
    </p:spTree>
    <p:extLst>
      <p:ext uri="{BB962C8B-B14F-4D97-AF65-F5344CB8AC3E}">
        <p14:creationId xmlns:p14="http://schemas.microsoft.com/office/powerpoint/2010/main" val="4607193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g1813c7b12cb_4_1"/>
          <p:cNvSpPr txBox="1"/>
          <p:nvPr/>
        </p:nvSpPr>
        <p:spPr>
          <a:xfrm>
            <a:off x="1295400" y="1548000"/>
            <a:ext cx="5076000" cy="830956"/>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defRPr sz="4800" b="1">
                <a:solidFill>
                  <a:srgbClr val="4D94B7"/>
                </a:solidFill>
                <a:latin typeface="Helvetica Neue"/>
                <a:ea typeface="Helvetica Neue"/>
                <a:cs typeface="Helvetica Neue"/>
                <a:sym typeface="Helvetica Neue"/>
              </a:defRPr>
            </a:pPr>
            <a:r>
              <a:t>Bibliografía (3)</a:t>
            </a:r>
            <a:endParaRPr>
              <a:latin typeface="Helvetica Neue"/>
            </a:endParaRPr>
          </a:p>
        </p:txBody>
      </p:sp>
      <p:sp>
        <p:nvSpPr>
          <p:cNvPr id="3" name="Rectángulo 10">
            <a:extLst>
              <a:ext uri="{FF2B5EF4-FFF2-40B4-BE49-F238E27FC236}">
                <a16:creationId xmlns:a16="http://schemas.microsoft.com/office/drawing/2014/main" id="{2502E241-F678-6545-07BC-0D5012F005B6}"/>
              </a:ext>
            </a:extLst>
          </p:cNvPr>
          <p:cNvSpPr/>
          <p:nvPr/>
        </p:nvSpPr>
        <p:spPr>
          <a:xfrm>
            <a:off x="1296000" y="3384000"/>
            <a:ext cx="15840000" cy="5509200"/>
          </a:xfrm>
          <a:prstGeom prst="rect">
            <a:avLst/>
          </a:prstGeom>
          <a:ln>
            <a:noFill/>
          </a:ln>
        </p:spPr>
        <p:txBody>
          <a:bodyPr wrap="square">
            <a:noAutofit/>
          </a:bodyPr>
          <a:lstStyle/>
          <a:p>
            <a:pPr marL="719138" indent="-719138">
              <a:spcAft>
                <a:spcPts val="2400"/>
              </a:spcAft>
              <a:buClr>
                <a:srgbClr val="4D94B7"/>
              </a:buClr>
              <a:buSzPct val="105000"/>
              <a:buFont typeface="+mj-lt"/>
              <a:buAutoNum type="arabicParenBoth" startAt="9"/>
              <a:defRPr sz="2400">
                <a:latin typeface="Helvetica Neue"/>
                <a:ea typeface="Microsoft Sans Serif" panose="020B0604020202020204" pitchFamily="34" charset="0"/>
                <a:cs typeface="Microsoft Sans Serif" panose="020B0604020202020204" pitchFamily="34" charset="0"/>
              </a:defRPr>
            </a:pPr>
            <a:r>
              <a:rPr lang="en-US" altLang="es-ES" sz="2400" dirty="0">
                <a:latin typeface="Helvetica Neue"/>
                <a:ea typeface="Microsoft Sans Serif" panose="020B0604020202020204" pitchFamily="34" charset="0"/>
                <a:cs typeface="Microsoft Sans Serif" panose="020B0604020202020204" pitchFamily="34" charset="0"/>
              </a:rPr>
              <a:t>Marvel, M. R., Griffin, A., Hebda, J., &amp; </a:t>
            </a:r>
            <a:r>
              <a:rPr lang="en-US" altLang="es-ES" sz="2400" dirty="0" err="1">
                <a:latin typeface="Helvetica Neue"/>
                <a:ea typeface="Microsoft Sans Serif" panose="020B0604020202020204" pitchFamily="34" charset="0"/>
                <a:cs typeface="Microsoft Sans Serif" panose="020B0604020202020204" pitchFamily="34" charset="0"/>
              </a:rPr>
              <a:t>Vojak</a:t>
            </a:r>
            <a:r>
              <a:rPr lang="en-US" altLang="es-ES" sz="2400" dirty="0">
                <a:latin typeface="Helvetica Neue"/>
                <a:ea typeface="Microsoft Sans Serif" panose="020B0604020202020204" pitchFamily="34" charset="0"/>
                <a:cs typeface="Microsoft Sans Serif" panose="020B0604020202020204" pitchFamily="34" charset="0"/>
              </a:rPr>
              <a:t>, B. (2007). Examining the technical corporate entrepreneurs' motivation: voices from the field. Entrepreneurship Theory and Practice, 31(5), 753–768.</a:t>
            </a:r>
          </a:p>
          <a:p>
            <a:pPr marL="719138" indent="-719138">
              <a:spcAft>
                <a:spcPts val="2400"/>
              </a:spcAft>
              <a:buClr>
                <a:srgbClr val="4D94B7"/>
              </a:buClr>
              <a:buSzPct val="105000"/>
              <a:buFont typeface="+mj-lt"/>
              <a:buAutoNum type="arabicParenBoth" startAt="9"/>
              <a:defRPr/>
            </a:pPr>
            <a:r>
              <a:rPr lang="en-US" altLang="es-ES" sz="2400" dirty="0" err="1">
                <a:latin typeface="Helvetica Neue"/>
                <a:ea typeface="Microsoft Sans Serif" panose="020B0604020202020204" pitchFamily="34" charset="0"/>
                <a:cs typeface="Microsoft Sans Serif" panose="020B0604020202020204" pitchFamily="34" charset="0"/>
              </a:rPr>
              <a:t>Monsen</a:t>
            </a:r>
            <a:r>
              <a:rPr lang="en-US" altLang="es-ES" sz="2400" dirty="0">
                <a:latin typeface="Helvetica Neue"/>
                <a:ea typeface="Microsoft Sans Serif" panose="020B0604020202020204" pitchFamily="34" charset="0"/>
                <a:cs typeface="Microsoft Sans Serif" panose="020B0604020202020204" pitchFamily="34" charset="0"/>
              </a:rPr>
              <a:t>, E., </a:t>
            </a:r>
            <a:r>
              <a:rPr lang="en-US" altLang="es-ES" sz="2400" dirty="0" err="1">
                <a:latin typeface="Helvetica Neue"/>
                <a:ea typeface="Microsoft Sans Serif" panose="020B0604020202020204" pitchFamily="34" charset="0"/>
                <a:cs typeface="Microsoft Sans Serif" panose="020B0604020202020204" pitchFamily="34" charset="0"/>
              </a:rPr>
              <a:t>Patzelt</a:t>
            </a:r>
            <a:r>
              <a:rPr lang="en-US" altLang="es-ES" sz="2400" dirty="0">
                <a:latin typeface="Helvetica Neue"/>
                <a:ea typeface="Microsoft Sans Serif" panose="020B0604020202020204" pitchFamily="34" charset="0"/>
                <a:cs typeface="Microsoft Sans Serif" panose="020B0604020202020204" pitchFamily="34" charset="0"/>
              </a:rPr>
              <a:t>, H., &amp; Saxton, T. (2010). Beyond simple utility: incentive design and trade-offs for corporate employee-entrepreneurs. Entrepreneurship Theory and Practice, 34(1), 105–130.</a:t>
            </a:r>
          </a:p>
          <a:p>
            <a:pPr marL="719138" indent="-719138">
              <a:spcAft>
                <a:spcPts val="2400"/>
              </a:spcAft>
              <a:buClr>
                <a:srgbClr val="4D94B7"/>
              </a:buClr>
              <a:buSzPct val="105000"/>
              <a:buFont typeface="+mj-lt"/>
              <a:buAutoNum type="arabicParenBoth" startAt="9"/>
              <a:defRPr/>
            </a:pPr>
            <a:r>
              <a:rPr lang="en-US" altLang="es-ES" sz="2400" dirty="0" err="1">
                <a:latin typeface="Helvetica Neue"/>
                <a:ea typeface="Microsoft Sans Serif" panose="020B0604020202020204" pitchFamily="34" charset="0"/>
                <a:cs typeface="Microsoft Sans Serif" panose="020B0604020202020204" pitchFamily="34" charset="0"/>
              </a:rPr>
              <a:t>Neessen</a:t>
            </a:r>
            <a:r>
              <a:rPr lang="en-US" altLang="es-ES" sz="2400" dirty="0">
                <a:latin typeface="Helvetica Neue"/>
                <a:ea typeface="Microsoft Sans Serif" panose="020B0604020202020204" pitchFamily="34" charset="0"/>
                <a:cs typeface="Microsoft Sans Serif" panose="020B0604020202020204" pitchFamily="34" charset="0"/>
              </a:rPr>
              <a:t>, P. C. M., </a:t>
            </a:r>
            <a:r>
              <a:rPr lang="en-US" altLang="es-ES" sz="2400" dirty="0" err="1">
                <a:latin typeface="Helvetica Neue"/>
                <a:ea typeface="Microsoft Sans Serif" panose="020B0604020202020204" pitchFamily="34" charset="0"/>
                <a:cs typeface="Microsoft Sans Serif" panose="020B0604020202020204" pitchFamily="34" charset="0"/>
              </a:rPr>
              <a:t>Caniëls</a:t>
            </a:r>
            <a:r>
              <a:rPr lang="en-US" altLang="es-ES" sz="2400" dirty="0">
                <a:latin typeface="Helvetica Neue"/>
                <a:ea typeface="Microsoft Sans Serif" panose="020B0604020202020204" pitchFamily="34" charset="0"/>
                <a:cs typeface="Microsoft Sans Serif" panose="020B0604020202020204" pitchFamily="34" charset="0"/>
              </a:rPr>
              <a:t>, M. C. J., Vos, B., &amp; de Jong, J. P. (2018, November 29). The intrapreneurial employee: Toward an integrated model of intrapreneurship and research agenda - international entrepreneurship and management journal. SpringerLink. Retrieved November 11, 2022, from https://link.springer.com/article/10.1007/s11365-018-0552-1</a:t>
            </a:r>
          </a:p>
          <a:p>
            <a:pPr marL="719138" indent="-719138">
              <a:spcAft>
                <a:spcPts val="2400"/>
              </a:spcAft>
              <a:buClr>
                <a:srgbClr val="4D94B7"/>
              </a:buClr>
              <a:buSzPct val="105000"/>
              <a:buFont typeface="+mj-lt"/>
              <a:buAutoNum type="arabicParenBoth" startAt="9"/>
              <a:defRPr/>
            </a:pPr>
            <a:r>
              <a:rPr lang="en-US" altLang="es-ES" sz="2400" dirty="0">
                <a:latin typeface="Helvetica Neue"/>
                <a:ea typeface="Microsoft Sans Serif" panose="020B0604020202020204" pitchFamily="34" charset="0"/>
                <a:cs typeface="Microsoft Sans Serif" panose="020B0604020202020204" pitchFamily="34" charset="0"/>
              </a:rPr>
              <a:t>Puech, L., &amp; Durand, T. (2017). Classification of time spent in the intrapreneurial process. Creativity and Innovation Management, 26(2), 142–151.</a:t>
            </a:r>
          </a:p>
          <a:p>
            <a:pPr marL="719138" indent="-719138">
              <a:spcAft>
                <a:spcPts val="2400"/>
              </a:spcAft>
              <a:buClr>
                <a:srgbClr val="4D94B7"/>
              </a:buClr>
              <a:buSzPct val="105000"/>
              <a:buFont typeface="+mj-lt"/>
              <a:buAutoNum type="arabicParenBoth" startAt="9"/>
              <a:defRPr/>
            </a:pPr>
            <a:r>
              <a:rPr lang="en-US" altLang="es-ES" sz="2400" dirty="0">
                <a:latin typeface="Helvetica Neue"/>
                <a:ea typeface="Microsoft Sans Serif" panose="020B0604020202020204" pitchFamily="34" charset="0"/>
                <a:cs typeface="Microsoft Sans Serif" panose="020B0604020202020204" pitchFamily="34" charset="0"/>
              </a:rPr>
              <a:t>Saleh SD and Wang CK (1993) The management of innovation: Strategy, structure, and organizational climate. IEEE Transactions on Engineering Management 40(1): 14–21.</a:t>
            </a:r>
          </a:p>
          <a:p>
            <a:pPr marL="719138" indent="-719138">
              <a:spcAft>
                <a:spcPts val="2400"/>
              </a:spcAft>
              <a:buClr>
                <a:srgbClr val="4D94B7"/>
              </a:buClr>
              <a:buSzPct val="105000"/>
              <a:buFont typeface="+mj-lt"/>
              <a:buAutoNum type="arabicParenBoth" startAt="9"/>
              <a:defRPr sz="2400">
                <a:latin typeface="Helvetica Neue"/>
                <a:ea typeface="Microsoft Sans Serif" panose="020B0604020202020204" pitchFamily="34" charset="0"/>
                <a:cs typeface="Microsoft Sans Serif" panose="020B0604020202020204" pitchFamily="34" charset="0"/>
              </a:defRPr>
            </a:pPr>
            <a:endParaRPr dirty="0"/>
          </a:p>
        </p:txBody>
      </p:sp>
    </p:spTree>
    <p:extLst>
      <p:ext uri="{BB962C8B-B14F-4D97-AF65-F5344CB8AC3E}">
        <p14:creationId xmlns:p14="http://schemas.microsoft.com/office/powerpoint/2010/main" val="8248497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g1813c7b12cb_4_1"/>
          <p:cNvSpPr txBox="1"/>
          <p:nvPr/>
        </p:nvSpPr>
        <p:spPr>
          <a:xfrm>
            <a:off x="1295400" y="1548000"/>
            <a:ext cx="5076000" cy="830956"/>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defRPr sz="4800" b="1">
                <a:solidFill>
                  <a:srgbClr val="4D94B7"/>
                </a:solidFill>
                <a:latin typeface="Helvetica Neue"/>
                <a:ea typeface="Helvetica Neue"/>
                <a:cs typeface="Helvetica Neue"/>
                <a:sym typeface="Helvetica Neue"/>
              </a:defRPr>
            </a:pPr>
            <a:r>
              <a:t>Bibliografía (4)</a:t>
            </a:r>
            <a:endParaRPr>
              <a:latin typeface="Helvetica Neue"/>
            </a:endParaRPr>
          </a:p>
        </p:txBody>
      </p:sp>
      <p:sp>
        <p:nvSpPr>
          <p:cNvPr id="3" name="Rectángulo 10">
            <a:extLst>
              <a:ext uri="{FF2B5EF4-FFF2-40B4-BE49-F238E27FC236}">
                <a16:creationId xmlns:a16="http://schemas.microsoft.com/office/drawing/2014/main" id="{2502E241-F678-6545-07BC-0D5012F005B6}"/>
              </a:ext>
            </a:extLst>
          </p:cNvPr>
          <p:cNvSpPr/>
          <p:nvPr/>
        </p:nvSpPr>
        <p:spPr>
          <a:xfrm>
            <a:off x="1296000" y="3384000"/>
            <a:ext cx="15840000" cy="5509200"/>
          </a:xfrm>
          <a:prstGeom prst="rect">
            <a:avLst/>
          </a:prstGeom>
          <a:ln>
            <a:noFill/>
          </a:ln>
        </p:spPr>
        <p:txBody>
          <a:bodyPr wrap="square">
            <a:noAutofit/>
          </a:bodyPr>
          <a:lstStyle/>
          <a:p>
            <a:pPr marL="719138" indent="-719138">
              <a:spcAft>
                <a:spcPts val="2400"/>
              </a:spcAft>
              <a:buClr>
                <a:srgbClr val="4D94B7"/>
              </a:buClr>
              <a:buSzPct val="105000"/>
              <a:buFont typeface="+mj-lt"/>
              <a:buAutoNum type="arabicParenBoth" startAt="14"/>
              <a:defRPr sz="2400">
                <a:latin typeface="Helvetica Neue"/>
                <a:ea typeface="Microsoft Sans Serif" panose="020B0604020202020204" pitchFamily="34" charset="0"/>
                <a:cs typeface="Microsoft Sans Serif" panose="020B0604020202020204" pitchFamily="34" charset="0"/>
              </a:defRPr>
            </a:pPr>
            <a:r>
              <a:rPr lang="en-US" dirty="0" err="1"/>
              <a:t>Taminiau</a:t>
            </a:r>
            <a:r>
              <a:rPr lang="en-US" dirty="0"/>
              <a:t> Y, Smit W and de Lange A (2009) Innovation in management consulting firms through informal knowledge sharing. Journal of Knowledge Management 13(1): 42–55.</a:t>
            </a:r>
          </a:p>
          <a:p>
            <a:pPr marL="719138" indent="-719138">
              <a:spcAft>
                <a:spcPts val="2400"/>
              </a:spcAft>
              <a:buClr>
                <a:srgbClr val="4D94B7"/>
              </a:buClr>
              <a:buSzPct val="105000"/>
              <a:buFont typeface="+mj-lt"/>
              <a:buAutoNum type="arabicParenBoth" startAt="14"/>
              <a:defRPr sz="2400">
                <a:latin typeface="Helvetica Neue"/>
                <a:ea typeface="Microsoft Sans Serif" panose="020B0604020202020204" pitchFamily="34" charset="0"/>
                <a:cs typeface="Microsoft Sans Serif" panose="020B0604020202020204" pitchFamily="34" charset="0"/>
              </a:defRPr>
            </a:pPr>
            <a:r>
              <a:rPr lang="en-US" dirty="0"/>
              <a:t>Urban, B., &amp; </a:t>
            </a:r>
            <a:r>
              <a:rPr lang="en-US" dirty="0" err="1"/>
              <a:t>Nikolov</a:t>
            </a:r>
            <a:r>
              <a:rPr lang="en-US" dirty="0"/>
              <a:t>, K. (2013). Sustainable corporate entrepreneurship initiatives: a risk and reward analysis. Technological and Economic Development of Economy, 19, S383–S408.</a:t>
            </a:r>
          </a:p>
          <a:p>
            <a:pPr marL="719138" indent="-719138">
              <a:spcAft>
                <a:spcPts val="2400"/>
              </a:spcAft>
              <a:buClr>
                <a:srgbClr val="4D94B7"/>
              </a:buClr>
              <a:buSzPct val="105000"/>
              <a:buFont typeface="+mj-lt"/>
              <a:buAutoNum type="arabicParenBoth" startAt="14"/>
              <a:defRPr sz="2400">
                <a:latin typeface="Helvetica Neue"/>
                <a:ea typeface="Microsoft Sans Serif" panose="020B0604020202020204" pitchFamily="34" charset="0"/>
                <a:cs typeface="Microsoft Sans Serif" panose="020B0604020202020204" pitchFamily="34" charset="0"/>
              </a:defRPr>
            </a:pPr>
            <a:r>
              <a:rPr lang="en-US" dirty="0"/>
              <a:t>Van </a:t>
            </a:r>
            <a:r>
              <a:rPr lang="en-US" dirty="0" err="1"/>
              <a:t>Wyk</a:t>
            </a:r>
            <a:r>
              <a:rPr lang="en-US" dirty="0"/>
              <a:t>, R., &amp; </a:t>
            </a:r>
            <a:r>
              <a:rPr lang="en-US" dirty="0" err="1"/>
              <a:t>Adonisi</a:t>
            </a:r>
            <a:r>
              <a:rPr lang="en-US" dirty="0"/>
              <a:t>, M. (2012). Antecedents of corporate entrepreneurship. South African Journal of Business Management, 43(3), 65–78.</a:t>
            </a:r>
          </a:p>
          <a:p>
            <a:pPr marL="719138" indent="-719138">
              <a:spcAft>
                <a:spcPts val="2400"/>
              </a:spcAft>
              <a:buClr>
                <a:srgbClr val="4D94B7"/>
              </a:buClr>
              <a:buSzPct val="105000"/>
              <a:buFont typeface="+mj-lt"/>
              <a:buAutoNum type="arabicParenBoth" startAt="14"/>
              <a:defRPr sz="2400">
                <a:latin typeface="Helvetica Neue"/>
                <a:ea typeface="Microsoft Sans Serif" panose="020B0604020202020204" pitchFamily="34" charset="0"/>
                <a:cs typeface="Microsoft Sans Serif" panose="020B0604020202020204" pitchFamily="34" charset="0"/>
              </a:defRPr>
            </a:pPr>
            <a:r>
              <a:rPr lang="en-US" dirty="0" err="1"/>
              <a:t>Zur</a:t>
            </a:r>
            <a:r>
              <a:rPr lang="en-US" dirty="0"/>
              <a:t>, A., &amp; </a:t>
            </a:r>
            <a:r>
              <a:rPr lang="en-US" dirty="0" err="1"/>
              <a:t>Walega</a:t>
            </a:r>
            <a:r>
              <a:rPr lang="en-US" dirty="0"/>
              <a:t>, A. (2015). Routines do matter: role of internal communication in firm-level entrepreneurship. Baltic Journal of Management, 10(1), 119–139.</a:t>
            </a:r>
          </a:p>
        </p:txBody>
      </p:sp>
    </p:spTree>
    <p:extLst>
      <p:ext uri="{BB962C8B-B14F-4D97-AF65-F5344CB8AC3E}">
        <p14:creationId xmlns:p14="http://schemas.microsoft.com/office/powerpoint/2010/main" val="13259267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02A30407-F476-8E1F-DB07-7E4DAA7CEBA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901586" y="2458739"/>
            <a:ext cx="6484828" cy="3042465"/>
          </a:xfrm>
          <a:prstGeom prst="rect">
            <a:avLst/>
          </a:prstGeom>
        </p:spPr>
      </p:pic>
      <p:sp>
        <p:nvSpPr>
          <p:cNvPr id="3" name="CuadroTexto 2">
            <a:extLst>
              <a:ext uri="{FF2B5EF4-FFF2-40B4-BE49-F238E27FC236}">
                <a16:creationId xmlns:a16="http://schemas.microsoft.com/office/drawing/2014/main" id="{58D0937A-837C-D506-AC51-4F65FDAEBA4C}"/>
              </a:ext>
            </a:extLst>
          </p:cNvPr>
          <p:cNvSpPr txBox="1"/>
          <p:nvPr/>
        </p:nvSpPr>
        <p:spPr>
          <a:xfrm>
            <a:off x="4572000" y="6724601"/>
            <a:ext cx="9144000" cy="1200329"/>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sz="7200" b="1">
                <a:solidFill>
                  <a:srgbClr val="4D94B7"/>
                </a:solidFill>
                <a:latin typeface="Helvetica Neue"/>
                <a:ea typeface="Microsoft Sans Serif" panose="020B0604020202020204" pitchFamily="34" charset="0"/>
                <a:cs typeface="Microsoft Sans Serif" panose="020B0604020202020204" pitchFamily="34" charset="0"/>
              </a:defRPr>
            </a:pPr>
            <a:r>
              <a:t>¡Muchas gracias!</a:t>
            </a:r>
            <a:endParaRPr kumimoji="0" sz="7200" b="1" i="0" u="none" strike="noStrike" kern="1200" cap="none" normalizeH="0" baseline="0">
              <a:ln>
                <a:noFill/>
              </a:ln>
              <a:solidFill>
                <a:srgbClr val="4D94B7"/>
              </a:solidFill>
              <a:effectLst/>
              <a:uLnTx/>
              <a:uFillTx/>
              <a:latin typeface="Helvetica Neue"/>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58819152-3D01-B1E1-F64F-05AE8538B6E2}"/>
              </a:ext>
            </a:extLst>
          </p:cNvPr>
          <p:cNvSpPr txBox="1"/>
          <p:nvPr/>
        </p:nvSpPr>
        <p:spPr>
          <a:xfrm>
            <a:off x="7812000" y="5652000"/>
            <a:ext cx="2628000" cy="461665"/>
          </a:xfrm>
          <a:prstGeom prst="rect">
            <a:avLst/>
          </a:prstGeom>
          <a:noFill/>
        </p:spPr>
        <p:txBody>
          <a:bodyPr wrap="square">
            <a:spAutoFit/>
          </a:bodyPr>
          <a:lstStyle/>
          <a:p>
            <a:pPr>
              <a:defRPr sz="2400" b="1">
                <a:solidFill>
                  <a:srgbClr val="AED633"/>
                </a:solidFill>
                <a:effectLst/>
                <a:latin typeface="Helvetica Neue"/>
                <a:ea typeface="Microsoft Sans Serif" panose="020B0604020202020204" pitchFamily="34" charset="0"/>
                <a:cs typeface="Microsoft Sans Serif" panose="020B0604020202020204" pitchFamily="34" charset="0"/>
              </a:defRPr>
            </a:pPr>
            <a:r>
              <a:rPr lang="de-DE" dirty="0"/>
              <a:t>g</a:t>
            </a:r>
            <a:r>
              <a:rPr dirty="0"/>
              <a:t>enieproject.eu</a:t>
            </a:r>
            <a:endParaRPr sz="2400" b="1" dirty="0">
              <a:solidFill>
                <a:srgbClr val="AED633"/>
              </a:solidFill>
              <a:latin typeface="Helvetica Neue"/>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701475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6CE9C880-7A4A-94B2-756C-952EB7F9F820}"/>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
        <p:nvSpPr>
          <p:cNvPr id="3" name="CuadroTexto 2">
            <a:extLst>
              <a:ext uri="{FF2B5EF4-FFF2-40B4-BE49-F238E27FC236}">
                <a16:creationId xmlns:a16="http://schemas.microsoft.com/office/drawing/2014/main" id="{059C829C-41D6-1410-D4AD-4579EC19C654}"/>
              </a:ext>
            </a:extLst>
          </p:cNvPr>
          <p:cNvSpPr txBox="1"/>
          <p:nvPr/>
        </p:nvSpPr>
        <p:spPr>
          <a:xfrm>
            <a:off x="3276600" y="3888000"/>
            <a:ext cx="10439400" cy="1569660"/>
          </a:xfrm>
          <a:prstGeom prst="rect">
            <a:avLst/>
          </a:prstGeom>
          <a:noFill/>
        </p:spPr>
        <p:txBody>
          <a:bodyPr wrap="square">
            <a:noAutofit/>
          </a:bodyPr>
          <a:lstStyle/>
          <a:p>
            <a:pPr algn="ctr">
              <a:defRPr sz="4800" b="1">
                <a:solidFill>
                  <a:srgbClr val="4D94B7"/>
                </a:solidFill>
                <a:latin typeface="Helvetica Neue"/>
                <a:ea typeface="Microsoft Sans Serif" panose="020B0604020202020204" pitchFamily="34" charset="0"/>
                <a:cs typeface="Microsoft Sans Serif" panose="020B0604020202020204" pitchFamily="34" charset="0"/>
              </a:defRPr>
            </a:pPr>
            <a:r>
              <a:rPr dirty="0" err="1"/>
              <a:t>Condiciones</a:t>
            </a:r>
            <a:r>
              <a:rPr dirty="0"/>
              <a:t> </a:t>
            </a:r>
            <a:r>
              <a:rPr dirty="0" err="1"/>
              <a:t>organizacionales</a:t>
            </a:r>
            <a:r>
              <a:rPr dirty="0"/>
              <a:t> que </a:t>
            </a:r>
            <a:r>
              <a:rPr dirty="0" err="1"/>
              <a:t>influyen</a:t>
            </a:r>
            <a:r>
              <a:rPr dirty="0"/>
              <a:t> </a:t>
            </a:r>
            <a:r>
              <a:rPr dirty="0" err="1"/>
              <a:t>en</a:t>
            </a:r>
            <a:r>
              <a:rPr dirty="0"/>
              <a:t> </a:t>
            </a:r>
            <a:r>
              <a:rPr dirty="0" err="1"/>
              <a:t>el</a:t>
            </a:r>
            <a:r>
              <a:rPr dirty="0"/>
              <a:t> </a:t>
            </a:r>
            <a:r>
              <a:rPr dirty="0" err="1"/>
              <a:t>intraemprendimiento</a:t>
            </a:r>
            <a:endParaRPr dirty="0"/>
          </a:p>
        </p:txBody>
      </p:sp>
      <p:sp>
        <p:nvSpPr>
          <p:cNvPr id="5" name="CuadroTexto 4">
            <a:extLst>
              <a:ext uri="{FF2B5EF4-FFF2-40B4-BE49-F238E27FC236}">
                <a16:creationId xmlns:a16="http://schemas.microsoft.com/office/drawing/2014/main" id="{291827B4-A53A-98D3-C6A6-037B32739B31}"/>
              </a:ext>
            </a:extLst>
          </p:cNvPr>
          <p:cNvSpPr txBox="1"/>
          <p:nvPr/>
        </p:nvSpPr>
        <p:spPr>
          <a:xfrm>
            <a:off x="1296000" y="2592000"/>
            <a:ext cx="15732000" cy="1015663"/>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sz="6000" b="1">
                <a:solidFill>
                  <a:srgbClr val="AED633"/>
                </a:solidFill>
                <a:latin typeface="Helvetica Neue"/>
                <a:ea typeface="Microsoft Sans Serif" panose="020B0604020202020204" pitchFamily="34" charset="0"/>
                <a:cs typeface="Microsoft Sans Serif" panose="020B0604020202020204" pitchFamily="34" charset="0"/>
              </a:defRPr>
            </a:pPr>
            <a:r>
              <a:t>Unidad 1</a:t>
            </a:r>
            <a:endParaRPr kumimoji="0" sz="6000" b="1" i="0" u="none" strike="noStrike" kern="1200" cap="none" normalizeH="0" baseline="0">
              <a:ln>
                <a:noFill/>
              </a:ln>
              <a:solidFill>
                <a:srgbClr val="AED633"/>
              </a:solidFill>
              <a:effectLst/>
              <a:uLnTx/>
              <a:uFillTx/>
              <a:latin typeface="Helvetica Neue"/>
              <a:ea typeface="Microsoft Sans Serif" panose="020B0604020202020204" pitchFamily="34" charset="0"/>
              <a:cs typeface="Microsoft Sans Serif" panose="020B0604020202020204" pitchFamily="34" charset="0"/>
            </a:endParaRPr>
          </a:p>
        </p:txBody>
      </p:sp>
      <p:sp>
        <p:nvSpPr>
          <p:cNvPr id="4" name="CuadroTexto 2">
            <a:extLst>
              <a:ext uri="{FF2B5EF4-FFF2-40B4-BE49-F238E27FC236}">
                <a16:creationId xmlns:a16="http://schemas.microsoft.com/office/drawing/2014/main" id="{91DCD668-E20B-C193-FF59-91CE40168CCF}"/>
              </a:ext>
            </a:extLst>
          </p:cNvPr>
          <p:cNvSpPr txBox="1"/>
          <p:nvPr/>
        </p:nvSpPr>
        <p:spPr>
          <a:xfrm>
            <a:off x="1296000" y="5256000"/>
            <a:ext cx="10980000" cy="3538800"/>
          </a:xfrm>
          <a:prstGeom prst="rect">
            <a:avLst/>
          </a:prstGeom>
          <a:noFill/>
        </p:spPr>
        <p:txBody>
          <a:bodyPr wrap="square">
            <a:noAutofit/>
          </a:bodyPr>
          <a:lstStyle/>
          <a:p>
            <a:pPr marL="0" marR="0" lvl="0" indent="0" defTabSz="914400" rtl="0" eaLnBrk="1" fontAlgn="auto" latinLnBrk="0" hangingPunct="1">
              <a:lnSpc>
                <a:spcPct val="150000"/>
              </a:lnSpc>
              <a:spcAft>
                <a:spcPts val="0"/>
              </a:spcAft>
              <a:buClrTx/>
              <a:buSzTx/>
              <a:buFontTx/>
              <a:buNone/>
              <a:tabLst>
                <a:tab pos="1205230" algn="l"/>
                <a:tab pos="1926589" algn="l"/>
                <a:tab pos="2915920" algn="l"/>
                <a:tab pos="3444875" algn="l"/>
                <a:tab pos="4383405" algn="l"/>
                <a:tab pos="6796405" algn="l"/>
              </a:tabLst>
              <a:defRPr sz="2800" b="1" kern="120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defRPr>
            </a:pPr>
            <a:r>
              <a:t>1.1 Apoyo a la gestión</a:t>
            </a:r>
          </a:p>
          <a:p>
            <a:pPr marL="0" marR="0" lvl="0" indent="0" defTabSz="914400" rtl="0" eaLnBrk="1" fontAlgn="auto" latinLnBrk="0" hangingPunct="1">
              <a:lnSpc>
                <a:spcPct val="150000"/>
              </a:lnSpc>
              <a:spcAft>
                <a:spcPts val="0"/>
              </a:spcAft>
              <a:buClrTx/>
              <a:buSzTx/>
              <a:buFontTx/>
              <a:buNone/>
              <a:tabLst>
                <a:tab pos="1205230" algn="l"/>
                <a:tab pos="1926589" algn="l"/>
                <a:tab pos="2915920" algn="l"/>
                <a:tab pos="3444875" algn="l"/>
                <a:tab pos="4383405" algn="l"/>
                <a:tab pos="6796405" algn="l"/>
              </a:tabLst>
              <a:defRPr sz="2800" b="1" kern="120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defRPr>
            </a:pPr>
            <a:r>
              <a:t>1.2 Canales de comunicación abiertos </a:t>
            </a:r>
          </a:p>
          <a:p>
            <a:pPr marL="0" marR="0" lvl="0" indent="0" defTabSz="914400" rtl="0" eaLnBrk="1" fontAlgn="auto" latinLnBrk="0" hangingPunct="1">
              <a:lnSpc>
                <a:spcPct val="150000"/>
              </a:lnSpc>
              <a:spcAft>
                <a:spcPts val="0"/>
              </a:spcAft>
              <a:buClrTx/>
              <a:buSzTx/>
              <a:buFontTx/>
              <a:buNone/>
              <a:tabLst>
                <a:tab pos="1205230" algn="l"/>
                <a:tab pos="1926589" algn="l"/>
                <a:tab pos="2915920" algn="l"/>
                <a:tab pos="3444875" algn="l"/>
                <a:tab pos="4383405" algn="l"/>
                <a:tab pos="6796405" algn="l"/>
              </a:tabLst>
              <a:defRPr sz="2800" b="1" kern="120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defRPr>
            </a:pPr>
            <a:r>
              <a:t>1.3 Discriminación y autonomía en el trabajo</a:t>
            </a:r>
          </a:p>
          <a:p>
            <a:pPr marL="0" marR="0" lvl="0" indent="0" defTabSz="914400" rtl="0" eaLnBrk="1" fontAlgn="auto" latinLnBrk="0" hangingPunct="1">
              <a:lnSpc>
                <a:spcPct val="150000"/>
              </a:lnSpc>
              <a:spcAft>
                <a:spcPts val="0"/>
              </a:spcAft>
              <a:buClrTx/>
              <a:buSzTx/>
              <a:buFontTx/>
              <a:buNone/>
              <a:tabLst>
                <a:tab pos="1205230" algn="l"/>
                <a:tab pos="1926589" algn="l"/>
                <a:tab pos="2915920" algn="l"/>
                <a:tab pos="3444875" algn="l"/>
                <a:tab pos="4383405" algn="l"/>
                <a:tab pos="6796405" algn="l"/>
              </a:tabLst>
              <a:defRPr sz="2800" b="1" kern="120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defRPr>
            </a:pPr>
            <a:r>
              <a:t>1.4 Recompensas y refuerzos</a:t>
            </a:r>
          </a:p>
          <a:p>
            <a:pPr marL="0" marR="0" lvl="0" indent="0" defTabSz="914400" rtl="0" eaLnBrk="1" fontAlgn="auto" latinLnBrk="0" hangingPunct="1">
              <a:lnSpc>
                <a:spcPct val="150000"/>
              </a:lnSpc>
              <a:spcAft>
                <a:spcPts val="0"/>
              </a:spcAft>
              <a:buClrTx/>
              <a:buSzTx/>
              <a:buFontTx/>
              <a:buNone/>
              <a:tabLst>
                <a:tab pos="1205230" algn="l"/>
                <a:tab pos="1926589" algn="l"/>
                <a:tab pos="2915920" algn="l"/>
                <a:tab pos="3444875" algn="l"/>
                <a:tab pos="4383405" algn="l"/>
                <a:tab pos="6796405" algn="l"/>
              </a:tabLst>
              <a:defRPr sz="2800" b="1">
                <a:solidFill>
                  <a:srgbClr val="AED633"/>
                </a:solidFill>
                <a:latin typeface="Helvetica Neue" panose="020B0604020202020204" charset="0"/>
                <a:ea typeface="Microsoft Sans Serif" panose="020B0604020202020204" pitchFamily="34" charset="0"/>
                <a:cs typeface="Microsoft Sans Serif" panose="020B0604020202020204" pitchFamily="34" charset="0"/>
              </a:defRPr>
            </a:pPr>
            <a:r>
              <a:rPr kern="1200">
                <a:ln>
                  <a:noFill/>
                </a:ln>
                <a:effectLst/>
                <a:uLnTx/>
                <a:uFillTx/>
              </a:rPr>
              <a:t>1.5 Tiempo y recursos apropiados </a:t>
            </a:r>
            <a:r>
              <a:t>s</a:t>
            </a:r>
            <a:r>
              <a:rPr kern="1200">
                <a:ln>
                  <a:noFill/>
                </a:ln>
                <a:effectLst/>
                <a:uLnTx/>
                <a:uFillTx/>
              </a:rPr>
              <a:t>upply</a:t>
            </a:r>
          </a:p>
        </p:txBody>
      </p:sp>
    </p:spTree>
    <p:extLst>
      <p:ext uri="{BB962C8B-B14F-4D97-AF65-F5344CB8AC3E}">
        <p14:creationId xmlns:p14="http://schemas.microsoft.com/office/powerpoint/2010/main" val="3682568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633A6902-D9D2-B0AB-6884-5120254AD2C7}"/>
              </a:ext>
            </a:extLst>
          </p:cNvPr>
          <p:cNvSpPr txBox="1"/>
          <p:nvPr/>
        </p:nvSpPr>
        <p:spPr>
          <a:xfrm>
            <a:off x="1295400" y="4104000"/>
            <a:ext cx="15840000" cy="3785652"/>
          </a:xfrm>
          <a:prstGeom prst="rect">
            <a:avLst/>
          </a:prstGeom>
          <a:noFill/>
        </p:spPr>
        <p:txBody>
          <a:bodyPr wrap="square">
            <a:noAutofit/>
          </a:bodyPr>
          <a:lstStyle/>
          <a:p>
            <a:pPr>
              <a:spcAft>
                <a:spcPts val="600"/>
              </a:spcAft>
              <a:defRPr sz="2400">
                <a:latin typeface="Helvetica Neue"/>
                <a:ea typeface="Microsoft Sans Serif" panose="020B0604020202020204" pitchFamily="34" charset="0"/>
                <a:cs typeface="Microsoft Sans Serif" panose="020B0604020202020204" pitchFamily="34" charset="0"/>
              </a:defRPr>
            </a:pPr>
            <a:r>
              <a:rPr dirty="0"/>
              <a:t>El </a:t>
            </a:r>
            <a:r>
              <a:rPr dirty="0" err="1"/>
              <a:t>contexto</a:t>
            </a:r>
            <a:r>
              <a:rPr dirty="0"/>
              <a:t> </a:t>
            </a:r>
            <a:r>
              <a:rPr dirty="0" err="1"/>
              <a:t>organizacional</a:t>
            </a:r>
            <a:r>
              <a:rPr dirty="0"/>
              <a:t> </a:t>
            </a:r>
            <a:r>
              <a:rPr dirty="0" err="1"/>
              <a:t>también</a:t>
            </a:r>
            <a:r>
              <a:rPr dirty="0"/>
              <a:t> </a:t>
            </a:r>
            <a:r>
              <a:rPr dirty="0" err="1"/>
              <a:t>afecta</a:t>
            </a:r>
            <a:r>
              <a:rPr dirty="0"/>
              <a:t> </a:t>
            </a:r>
            <a:r>
              <a:rPr dirty="0" err="1"/>
              <a:t>el</a:t>
            </a:r>
            <a:r>
              <a:rPr dirty="0"/>
              <a:t> </a:t>
            </a:r>
            <a:r>
              <a:rPr dirty="0" err="1"/>
              <a:t>éxito</a:t>
            </a:r>
            <a:r>
              <a:rPr dirty="0"/>
              <a:t> del </a:t>
            </a:r>
            <a:r>
              <a:rPr dirty="0" err="1"/>
              <a:t>intraemprendedor</a:t>
            </a:r>
            <a:r>
              <a:rPr dirty="0"/>
              <a:t>. </a:t>
            </a:r>
            <a:r>
              <a:rPr dirty="0" err="1"/>
              <a:t>Su</a:t>
            </a:r>
            <a:r>
              <a:rPr dirty="0"/>
              <a:t> </a:t>
            </a:r>
            <a:r>
              <a:rPr dirty="0" err="1"/>
              <a:t>organización</a:t>
            </a:r>
            <a:r>
              <a:rPr dirty="0"/>
              <a:t> </a:t>
            </a:r>
            <a:r>
              <a:rPr dirty="0" err="1"/>
              <a:t>tiene</a:t>
            </a:r>
            <a:r>
              <a:rPr dirty="0"/>
              <a:t> </a:t>
            </a:r>
            <a:r>
              <a:rPr dirty="0" err="1"/>
              <a:t>el</a:t>
            </a:r>
            <a:r>
              <a:rPr dirty="0"/>
              <a:t> </a:t>
            </a:r>
            <a:r>
              <a:rPr dirty="0" err="1"/>
              <a:t>poder</a:t>
            </a:r>
            <a:r>
              <a:rPr dirty="0"/>
              <a:t> de </a:t>
            </a:r>
            <a:r>
              <a:rPr dirty="0" err="1"/>
              <a:t>apoyar</a:t>
            </a:r>
            <a:r>
              <a:rPr dirty="0"/>
              <a:t> u </a:t>
            </a:r>
            <a:r>
              <a:rPr dirty="0" err="1"/>
              <a:t>obstaculizar</a:t>
            </a:r>
            <a:r>
              <a:rPr dirty="0"/>
              <a:t> </a:t>
            </a:r>
            <a:r>
              <a:rPr dirty="0" err="1"/>
              <a:t>los</a:t>
            </a:r>
            <a:r>
              <a:rPr dirty="0"/>
              <a:t> </a:t>
            </a:r>
            <a:r>
              <a:rPr dirty="0" err="1"/>
              <a:t>esfuerzos</a:t>
            </a:r>
            <a:r>
              <a:rPr dirty="0"/>
              <a:t> de un </a:t>
            </a:r>
            <a:r>
              <a:rPr dirty="0" err="1"/>
              <a:t>intraemprendedor</a:t>
            </a:r>
            <a:r>
              <a:rPr dirty="0"/>
              <a:t>.</a:t>
            </a:r>
          </a:p>
          <a:p>
            <a:pPr>
              <a:spcAft>
                <a:spcPts val="600"/>
              </a:spcAft>
            </a:pPr>
            <a:endParaRPr sz="2400" dirty="0">
              <a:latin typeface="Helvetica Neue"/>
              <a:ea typeface="Microsoft Sans Serif" panose="020B0604020202020204" pitchFamily="34" charset="0"/>
              <a:cs typeface="Microsoft Sans Serif" panose="020B0604020202020204" pitchFamily="34" charset="0"/>
            </a:endParaRPr>
          </a:p>
          <a:p>
            <a:pPr>
              <a:spcAft>
                <a:spcPts val="600"/>
              </a:spcAft>
              <a:defRPr sz="2400">
                <a:latin typeface="Helvetica Neue"/>
                <a:ea typeface="Microsoft Sans Serif" panose="020B0604020202020204" pitchFamily="34" charset="0"/>
                <a:cs typeface="Microsoft Sans Serif" panose="020B0604020202020204" pitchFamily="34" charset="0"/>
              </a:defRPr>
            </a:pPr>
            <a:r>
              <a:rPr dirty="0"/>
              <a:t>El </a:t>
            </a:r>
            <a:r>
              <a:rPr dirty="0" err="1"/>
              <a:t>apoyo</a:t>
            </a:r>
            <a:r>
              <a:rPr dirty="0"/>
              <a:t> de la </a:t>
            </a:r>
            <a:r>
              <a:rPr dirty="0" err="1"/>
              <a:t>dirección</a:t>
            </a:r>
            <a:r>
              <a:rPr dirty="0"/>
              <a:t> es </a:t>
            </a:r>
            <a:r>
              <a:rPr dirty="0" err="1"/>
              <a:t>esencial</a:t>
            </a:r>
            <a:r>
              <a:rPr dirty="0"/>
              <a:t> para </a:t>
            </a:r>
            <a:r>
              <a:rPr dirty="0" err="1"/>
              <a:t>los</a:t>
            </a:r>
            <a:r>
              <a:rPr dirty="0"/>
              <a:t> </a:t>
            </a:r>
            <a:r>
              <a:rPr dirty="0" err="1"/>
              <a:t>empleados</a:t>
            </a:r>
            <a:r>
              <a:rPr dirty="0"/>
              <a:t> que </a:t>
            </a:r>
            <a:r>
              <a:rPr dirty="0" err="1"/>
              <a:t>desean</a:t>
            </a:r>
            <a:r>
              <a:rPr dirty="0"/>
              <a:t> </a:t>
            </a:r>
            <a:r>
              <a:rPr dirty="0" err="1"/>
              <a:t>participar</a:t>
            </a:r>
            <a:r>
              <a:rPr dirty="0"/>
              <a:t> </a:t>
            </a:r>
            <a:r>
              <a:rPr dirty="0" err="1"/>
              <a:t>en</a:t>
            </a:r>
            <a:r>
              <a:rPr dirty="0"/>
              <a:t> </a:t>
            </a:r>
            <a:r>
              <a:rPr dirty="0" err="1"/>
              <a:t>actividades</a:t>
            </a:r>
            <a:r>
              <a:rPr dirty="0"/>
              <a:t> </a:t>
            </a:r>
            <a:r>
              <a:rPr dirty="0" err="1"/>
              <a:t>intraempresariales</a:t>
            </a:r>
            <a:r>
              <a:rPr dirty="0"/>
              <a:t> </a:t>
            </a:r>
            <a:r>
              <a:rPr dirty="0" err="1"/>
              <a:t>mediante</a:t>
            </a:r>
            <a:r>
              <a:rPr dirty="0"/>
              <a:t>: </a:t>
            </a:r>
          </a:p>
          <a:p>
            <a:pPr marL="800100" lvl="1" indent="-342900">
              <a:spcAft>
                <a:spcPts val="600"/>
              </a:spcAft>
              <a:buBlip>
                <a:blip r:embed="rId2"/>
              </a:buBlip>
              <a:defRPr sz="2400">
                <a:latin typeface="Helvetica Neue"/>
                <a:ea typeface="Microsoft Sans Serif" panose="020B0604020202020204" pitchFamily="34" charset="0"/>
                <a:cs typeface="Microsoft Sans Serif" panose="020B0604020202020204" pitchFamily="34" charset="0"/>
              </a:defRPr>
            </a:pPr>
            <a:r>
              <a:rPr dirty="0" err="1"/>
              <a:t>motivar</a:t>
            </a:r>
            <a:r>
              <a:rPr dirty="0"/>
              <a:t> a </a:t>
            </a:r>
            <a:r>
              <a:rPr dirty="0" err="1"/>
              <a:t>los</a:t>
            </a:r>
            <a:r>
              <a:rPr dirty="0"/>
              <a:t> </a:t>
            </a:r>
            <a:r>
              <a:rPr dirty="0" err="1"/>
              <a:t>empleados</a:t>
            </a:r>
            <a:r>
              <a:rPr dirty="0"/>
              <a:t>,</a:t>
            </a:r>
          </a:p>
          <a:p>
            <a:pPr marL="800100" lvl="1" indent="-342900">
              <a:spcAft>
                <a:spcPts val="600"/>
              </a:spcAft>
              <a:buBlip>
                <a:blip r:embed="rId2"/>
              </a:buBlip>
              <a:defRPr sz="2400">
                <a:latin typeface="Helvetica Neue"/>
                <a:ea typeface="Microsoft Sans Serif" panose="020B0604020202020204" pitchFamily="34" charset="0"/>
                <a:cs typeface="Microsoft Sans Serif" panose="020B0604020202020204" pitchFamily="34" charset="0"/>
              </a:defRPr>
            </a:pPr>
            <a:r>
              <a:rPr dirty="0" err="1"/>
              <a:t>reconociendo</a:t>
            </a:r>
            <a:r>
              <a:rPr dirty="0"/>
              <a:t> que sus </a:t>
            </a:r>
            <a:r>
              <a:rPr dirty="0" err="1"/>
              <a:t>actividades</a:t>
            </a:r>
            <a:r>
              <a:rPr dirty="0"/>
              <a:t> </a:t>
            </a:r>
            <a:r>
              <a:rPr dirty="0" err="1"/>
              <a:t>implican</a:t>
            </a:r>
            <a:r>
              <a:rPr dirty="0"/>
              <a:t> la </a:t>
            </a:r>
            <a:r>
              <a:rPr dirty="0" err="1"/>
              <a:t>asunción</a:t>
            </a:r>
            <a:r>
              <a:rPr dirty="0"/>
              <a:t> de </a:t>
            </a:r>
            <a:r>
              <a:rPr dirty="0" err="1"/>
              <a:t>riesgos</a:t>
            </a:r>
            <a:r>
              <a:rPr dirty="0"/>
              <a:t>,</a:t>
            </a:r>
          </a:p>
          <a:p>
            <a:pPr marL="800100" lvl="1" indent="-342900">
              <a:spcAft>
                <a:spcPts val="600"/>
              </a:spcAft>
              <a:buBlip>
                <a:blip r:embed="rId2"/>
              </a:buBlip>
              <a:defRPr sz="2400">
                <a:latin typeface="Helvetica Neue"/>
                <a:ea typeface="Microsoft Sans Serif" panose="020B0604020202020204" pitchFamily="34" charset="0"/>
                <a:cs typeface="Microsoft Sans Serif" panose="020B0604020202020204" pitchFamily="34" charset="0"/>
              </a:defRPr>
            </a:pPr>
            <a:r>
              <a:rPr dirty="0" err="1"/>
              <a:t>establecer</a:t>
            </a:r>
            <a:r>
              <a:rPr dirty="0"/>
              <a:t> </a:t>
            </a:r>
            <a:r>
              <a:rPr dirty="0" err="1"/>
              <a:t>una</a:t>
            </a:r>
            <a:r>
              <a:rPr dirty="0"/>
              <a:t> </a:t>
            </a:r>
            <a:r>
              <a:rPr dirty="0" err="1"/>
              <a:t>norma</a:t>
            </a:r>
            <a:r>
              <a:rPr dirty="0"/>
              <a:t> </a:t>
            </a:r>
            <a:r>
              <a:rPr dirty="0" err="1"/>
              <a:t>dentro</a:t>
            </a:r>
            <a:r>
              <a:rPr dirty="0"/>
              <a:t> de la </a:t>
            </a:r>
            <a:r>
              <a:rPr dirty="0" err="1"/>
              <a:t>empresa</a:t>
            </a:r>
            <a:r>
              <a:rPr dirty="0"/>
              <a:t>.</a:t>
            </a:r>
          </a:p>
          <a:p>
            <a:pPr lvl="1">
              <a:spcAft>
                <a:spcPts val="600"/>
              </a:spcAft>
            </a:pPr>
            <a:endParaRPr sz="2400" dirty="0">
              <a:latin typeface="Helvetica Neue"/>
              <a:ea typeface="Microsoft Sans Serif" panose="020B0604020202020204" pitchFamily="34" charset="0"/>
              <a:cs typeface="Microsoft Sans Serif" panose="020B0604020202020204" pitchFamily="34" charset="0"/>
            </a:endParaRPr>
          </a:p>
          <a:p>
            <a:pPr>
              <a:spcAft>
                <a:spcPts val="600"/>
              </a:spcAft>
              <a:defRPr sz="2400">
                <a:latin typeface="Helvetica Neue"/>
                <a:ea typeface="Microsoft Sans Serif" panose="020B0604020202020204" pitchFamily="34" charset="0"/>
                <a:cs typeface="Microsoft Sans Serif" panose="020B0604020202020204" pitchFamily="34" charset="0"/>
              </a:defRPr>
            </a:pPr>
            <a:r>
              <a:rPr dirty="0"/>
              <a:t>La </a:t>
            </a:r>
            <a:r>
              <a:rPr dirty="0" err="1"/>
              <a:t>flexibilidad</a:t>
            </a:r>
            <a:r>
              <a:rPr dirty="0"/>
              <a:t> de la </a:t>
            </a:r>
            <a:r>
              <a:rPr dirty="0" err="1"/>
              <a:t>organización</a:t>
            </a:r>
            <a:r>
              <a:rPr dirty="0"/>
              <a:t>, </a:t>
            </a:r>
            <a:r>
              <a:rPr dirty="0" err="1"/>
              <a:t>el</a:t>
            </a:r>
            <a:r>
              <a:rPr dirty="0"/>
              <a:t> </a:t>
            </a:r>
            <a:r>
              <a:rPr dirty="0" err="1"/>
              <a:t>flujo</a:t>
            </a:r>
            <a:r>
              <a:rPr dirty="0"/>
              <a:t> de </a:t>
            </a:r>
            <a:r>
              <a:rPr dirty="0" err="1"/>
              <a:t>información</a:t>
            </a:r>
            <a:r>
              <a:rPr dirty="0"/>
              <a:t> </a:t>
            </a:r>
            <a:r>
              <a:rPr dirty="0" err="1"/>
              <a:t>dentro</a:t>
            </a:r>
            <a:r>
              <a:rPr dirty="0"/>
              <a:t> de la </a:t>
            </a:r>
            <a:r>
              <a:rPr dirty="0" err="1"/>
              <a:t>organización</a:t>
            </a:r>
            <a:r>
              <a:rPr dirty="0"/>
              <a:t> y la </a:t>
            </a:r>
            <a:r>
              <a:rPr dirty="0" err="1"/>
              <a:t>centralización</a:t>
            </a:r>
            <a:r>
              <a:rPr dirty="0"/>
              <a:t> de la </a:t>
            </a:r>
            <a:r>
              <a:rPr dirty="0" err="1"/>
              <a:t>toma</a:t>
            </a:r>
            <a:r>
              <a:rPr dirty="0"/>
              <a:t> de </a:t>
            </a:r>
            <a:r>
              <a:rPr dirty="0" err="1"/>
              <a:t>decisiones</a:t>
            </a:r>
            <a:r>
              <a:rPr dirty="0"/>
              <a:t> son </a:t>
            </a:r>
            <a:r>
              <a:rPr dirty="0" err="1"/>
              <a:t>aspectos</a:t>
            </a:r>
            <a:r>
              <a:rPr dirty="0"/>
              <a:t> </a:t>
            </a:r>
            <a:r>
              <a:rPr dirty="0" err="1"/>
              <a:t>considerados</a:t>
            </a:r>
            <a:r>
              <a:rPr dirty="0"/>
              <a:t> de la </a:t>
            </a:r>
            <a:r>
              <a:rPr dirty="0" err="1"/>
              <a:t>estructura</a:t>
            </a:r>
            <a:r>
              <a:rPr dirty="0"/>
              <a:t> </a:t>
            </a:r>
            <a:r>
              <a:rPr dirty="0" err="1"/>
              <a:t>organizacional</a:t>
            </a:r>
            <a:r>
              <a:rPr dirty="0"/>
              <a:t>.</a:t>
            </a:r>
          </a:p>
        </p:txBody>
      </p:sp>
      <p:sp>
        <p:nvSpPr>
          <p:cNvPr id="5" name="CuadroTexto 1">
            <a:extLst>
              <a:ext uri="{FF2B5EF4-FFF2-40B4-BE49-F238E27FC236}">
                <a16:creationId xmlns:a16="http://schemas.microsoft.com/office/drawing/2014/main" id="{0FA593D0-0C8F-F53A-9EF4-CE1ABD343793}"/>
              </a:ext>
            </a:extLst>
          </p:cNvPr>
          <p:cNvSpPr txBox="1"/>
          <p:nvPr/>
        </p:nvSpPr>
        <p:spPr>
          <a:xfrm>
            <a:off x="1296000" y="8928000"/>
            <a:ext cx="2133000" cy="276999"/>
          </a:xfrm>
          <a:prstGeom prst="rect">
            <a:avLst/>
          </a:prstGeom>
          <a:noFill/>
        </p:spPr>
        <p:txBody>
          <a:bodyPr wrap="square">
            <a:spAutoFit/>
          </a:bodyPr>
          <a:lstStyle/>
          <a:p>
            <a:pPr>
              <a:defRPr sz="1200">
                <a:latin typeface="Helvetica Neue"/>
                <a:ea typeface="Microsoft Sans Serif" panose="020B0604020202020204" pitchFamily="34" charset="0"/>
                <a:cs typeface="Microsoft Sans Serif" panose="020B0604020202020204" pitchFamily="34" charset="0"/>
              </a:defRPr>
            </a:pPr>
            <a:r>
              <a:rPr lang="de-DE" dirty="0"/>
              <a:t>Fuente n.º: </a:t>
            </a:r>
            <a:r>
              <a:rPr dirty="0"/>
              <a:t>3, 6, 7, 16, 17</a:t>
            </a:r>
          </a:p>
        </p:txBody>
      </p:sp>
      <p:sp>
        <p:nvSpPr>
          <p:cNvPr id="6" name="CuadroTexto 1">
            <a:extLst>
              <a:ext uri="{FF2B5EF4-FFF2-40B4-BE49-F238E27FC236}">
                <a16:creationId xmlns:a16="http://schemas.microsoft.com/office/drawing/2014/main" id="{BB1D2486-3C85-AB24-6A6A-0616A72FAF68}"/>
              </a:ext>
            </a:extLst>
          </p:cNvPr>
          <p:cNvSpPr txBox="1"/>
          <p:nvPr/>
        </p:nvSpPr>
        <p:spPr>
          <a:xfrm>
            <a:off x="1296000" y="1548000"/>
            <a:ext cx="15840000" cy="1584000"/>
          </a:xfrm>
          <a:prstGeom prst="rect">
            <a:avLst/>
          </a:prstGeom>
          <a:noFill/>
        </p:spPr>
        <p:txBody>
          <a:bodyPr wrap="square">
            <a:noAutofit/>
          </a:bodyPr>
          <a:lstStyle/>
          <a:p>
            <a:pPr marL="723900" indent="-723900">
              <a:defRPr sz="4800" b="1">
                <a:solidFill>
                  <a:srgbClr val="4D94B7"/>
                </a:solidFill>
                <a:latin typeface="Helvetica Neue"/>
                <a:ea typeface="Microsoft Sans Serif" panose="020B0604020202020204" pitchFamily="34" charset="0"/>
                <a:cs typeface="Microsoft Sans Serif" panose="020B0604020202020204" pitchFamily="34" charset="0"/>
              </a:defRPr>
            </a:pPr>
            <a:r>
              <a:rPr dirty="0"/>
              <a:t>1. </a:t>
            </a:r>
            <a:r>
              <a:rPr dirty="0" err="1"/>
              <a:t>Condiciones</a:t>
            </a:r>
            <a:r>
              <a:rPr dirty="0"/>
              <a:t> </a:t>
            </a:r>
            <a:r>
              <a:rPr dirty="0" err="1"/>
              <a:t>organizacionales</a:t>
            </a:r>
            <a:r>
              <a:rPr dirty="0"/>
              <a:t> que </a:t>
            </a:r>
            <a:r>
              <a:rPr dirty="0" err="1"/>
              <a:t>influyen</a:t>
            </a:r>
            <a:r>
              <a:rPr dirty="0"/>
              <a:t> </a:t>
            </a:r>
            <a:r>
              <a:rPr dirty="0" err="1"/>
              <a:t>en</a:t>
            </a:r>
            <a:r>
              <a:rPr dirty="0"/>
              <a:t> </a:t>
            </a:r>
            <a:r>
              <a:rPr dirty="0" err="1"/>
              <a:t>el</a:t>
            </a:r>
            <a:r>
              <a:rPr dirty="0"/>
              <a:t> </a:t>
            </a:r>
            <a:r>
              <a:rPr dirty="0" err="1"/>
              <a:t>intraemprendimiento</a:t>
            </a:r>
            <a:endParaRPr dirty="0"/>
          </a:p>
        </p:txBody>
      </p:sp>
      <p:sp>
        <p:nvSpPr>
          <p:cNvPr id="7" name="CuadroTexto 2">
            <a:extLst>
              <a:ext uri="{FF2B5EF4-FFF2-40B4-BE49-F238E27FC236}">
                <a16:creationId xmlns:a16="http://schemas.microsoft.com/office/drawing/2014/main" id="{1A13D68A-18F0-A996-27BA-4BDE9FD086CA}"/>
              </a:ext>
            </a:extLst>
          </p:cNvPr>
          <p:cNvSpPr txBox="1"/>
          <p:nvPr/>
        </p:nvSpPr>
        <p:spPr>
          <a:xfrm>
            <a:off x="1295400" y="3384000"/>
            <a:ext cx="14325600" cy="523220"/>
          </a:xfrm>
          <a:prstGeom prst="rect">
            <a:avLst/>
          </a:prstGeom>
          <a:noFill/>
        </p:spPr>
        <p:txBody>
          <a:bodyPr wrap="square">
            <a:noAutofit/>
          </a:bodyPr>
          <a:lstStyle/>
          <a:p>
            <a:pPr>
              <a:defRPr sz="2800" b="1">
                <a:solidFill>
                  <a:srgbClr val="AED633"/>
                </a:solidFill>
                <a:latin typeface="Helvetica Neue"/>
                <a:ea typeface="Microsoft Sans Serif" panose="020B0604020202020204" pitchFamily="34" charset="0"/>
                <a:cs typeface="Microsoft Sans Serif" panose="020B0604020202020204" pitchFamily="34" charset="0"/>
              </a:defRPr>
            </a:pPr>
            <a:r>
              <a:rPr dirty="0"/>
              <a:t>1.1 </a:t>
            </a:r>
            <a:r>
              <a:rPr dirty="0" err="1"/>
              <a:t>Apoyo</a:t>
            </a:r>
            <a:r>
              <a:rPr dirty="0"/>
              <a:t> a la </a:t>
            </a:r>
            <a:r>
              <a:rPr dirty="0" err="1"/>
              <a:t>gestión</a:t>
            </a:r>
            <a:endParaRPr dirty="0"/>
          </a:p>
        </p:txBody>
      </p:sp>
    </p:spTree>
    <p:extLst>
      <p:ext uri="{BB962C8B-B14F-4D97-AF65-F5344CB8AC3E}">
        <p14:creationId xmlns:p14="http://schemas.microsoft.com/office/powerpoint/2010/main" val="3743025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633A6902-D9D2-B0AB-6884-5120254AD2C7}"/>
              </a:ext>
            </a:extLst>
          </p:cNvPr>
          <p:cNvSpPr txBox="1"/>
          <p:nvPr/>
        </p:nvSpPr>
        <p:spPr>
          <a:xfrm>
            <a:off x="1295400" y="4104000"/>
            <a:ext cx="15840000" cy="2677656"/>
          </a:xfrm>
          <a:prstGeom prst="rect">
            <a:avLst/>
          </a:prstGeom>
          <a:noFill/>
        </p:spPr>
        <p:txBody>
          <a:bodyPr wrap="square">
            <a:noAutofit/>
          </a:bodyPr>
          <a:lstStyle/>
          <a:p>
            <a:pPr marL="342900" indent="-342900">
              <a:spcAft>
                <a:spcPts val="2400"/>
              </a:spcAft>
              <a:buBlip>
                <a:blip r:embed="rId2"/>
              </a:buBlip>
              <a:defRPr sz="2400">
                <a:latin typeface="Helvetica Neue"/>
                <a:ea typeface="Microsoft Sans Serif" panose="020B0604020202020204" pitchFamily="34" charset="0"/>
                <a:cs typeface="Microsoft Sans Serif" panose="020B0604020202020204" pitchFamily="34" charset="0"/>
              </a:defRPr>
            </a:pPr>
            <a:r>
              <a:t>El intraemprendimiento se correlaciona positivamente con los canales de comunicación abiertos y la provisión de procesos que permiten evaluar, elegir e implementar ideas. </a:t>
            </a:r>
          </a:p>
          <a:p>
            <a:pPr marL="342900" indent="-342900">
              <a:spcAft>
                <a:spcPts val="2400"/>
              </a:spcAft>
              <a:buBlip>
                <a:blip r:embed="rId2"/>
              </a:buBlip>
              <a:defRPr sz="2400">
                <a:latin typeface="Helvetica Neue"/>
                <a:ea typeface="Microsoft Sans Serif" panose="020B0604020202020204" pitchFamily="34" charset="0"/>
                <a:cs typeface="Microsoft Sans Serif" panose="020B0604020202020204" pitchFamily="34" charset="0"/>
              </a:defRPr>
            </a:pPr>
            <a:r>
              <a:t>La formalización se correlaciona positivamente con la satisfacción laboral y la autoeficacia. </a:t>
            </a:r>
          </a:p>
          <a:p>
            <a:pPr marL="342900" indent="-342900">
              <a:spcAft>
                <a:spcPts val="2400"/>
              </a:spcAft>
              <a:buBlip>
                <a:blip r:embed="rId2"/>
              </a:buBlip>
              <a:defRPr sz="2400">
                <a:latin typeface="Helvetica Neue"/>
                <a:ea typeface="Microsoft Sans Serif" panose="020B0604020202020204" pitchFamily="34" charset="0"/>
                <a:cs typeface="Microsoft Sans Serif" panose="020B0604020202020204" pitchFamily="34" charset="0"/>
              </a:defRPr>
            </a:pPr>
            <a:r>
              <a:t>Tenga en cuenta que algunas normas y procesos también podrían prevenir el intraemprendimiento.</a:t>
            </a:r>
          </a:p>
          <a:p>
            <a:pPr marL="342900" indent="-342900">
              <a:buBlip>
                <a:blip r:embed="rId2"/>
              </a:buBlip>
            </a:pPr>
            <a:endParaRPr sz="2400">
              <a:latin typeface="Helvetica Neue"/>
              <a:ea typeface="Microsoft Sans Serif" panose="020B0604020202020204" pitchFamily="34" charset="0"/>
              <a:cs typeface="Microsoft Sans Serif" panose="020B0604020202020204" pitchFamily="34" charset="0"/>
            </a:endParaRPr>
          </a:p>
        </p:txBody>
      </p:sp>
      <p:sp>
        <p:nvSpPr>
          <p:cNvPr id="5" name="CuadroTexto 1">
            <a:extLst>
              <a:ext uri="{FF2B5EF4-FFF2-40B4-BE49-F238E27FC236}">
                <a16:creationId xmlns:a16="http://schemas.microsoft.com/office/drawing/2014/main" id="{0FA593D0-0C8F-F53A-9EF4-CE1ABD343793}"/>
              </a:ext>
            </a:extLst>
          </p:cNvPr>
          <p:cNvSpPr txBox="1"/>
          <p:nvPr/>
        </p:nvSpPr>
        <p:spPr>
          <a:xfrm>
            <a:off x="1296000" y="8928000"/>
            <a:ext cx="1676400" cy="276999"/>
          </a:xfrm>
          <a:prstGeom prst="rect">
            <a:avLst/>
          </a:prstGeom>
          <a:noFill/>
        </p:spPr>
        <p:txBody>
          <a:bodyPr wrap="square">
            <a:spAutoFit/>
          </a:bodyPr>
          <a:lstStyle/>
          <a:p>
            <a:pPr>
              <a:defRPr sz="1200">
                <a:latin typeface="Helvetica Neue"/>
                <a:ea typeface="Microsoft Sans Serif" panose="020B0604020202020204" pitchFamily="34" charset="0"/>
                <a:cs typeface="Microsoft Sans Serif" panose="020B0604020202020204" pitchFamily="34" charset="0"/>
              </a:defRPr>
            </a:pPr>
            <a:r>
              <a:rPr lang="de-DE" dirty="0"/>
              <a:t>Fuente n.º: </a:t>
            </a:r>
            <a:r>
              <a:rPr dirty="0"/>
              <a:t>1, 2, 7</a:t>
            </a:r>
          </a:p>
        </p:txBody>
      </p:sp>
      <p:sp>
        <p:nvSpPr>
          <p:cNvPr id="10" name="CuadroTexto 2">
            <a:extLst>
              <a:ext uri="{FF2B5EF4-FFF2-40B4-BE49-F238E27FC236}">
                <a16:creationId xmlns:a16="http://schemas.microsoft.com/office/drawing/2014/main" id="{0484181A-E115-72B5-F1EB-0C4F00E1AFD4}"/>
              </a:ext>
            </a:extLst>
          </p:cNvPr>
          <p:cNvSpPr txBox="1"/>
          <p:nvPr/>
        </p:nvSpPr>
        <p:spPr>
          <a:xfrm>
            <a:off x="1295400" y="3384000"/>
            <a:ext cx="14325600" cy="523220"/>
          </a:xfrm>
          <a:prstGeom prst="rect">
            <a:avLst/>
          </a:prstGeom>
          <a:noFill/>
        </p:spPr>
        <p:txBody>
          <a:bodyPr wrap="square">
            <a:noAutofit/>
          </a:bodyPr>
          <a:lstStyle/>
          <a:p>
            <a:pPr>
              <a:defRPr sz="2800" b="1">
                <a:solidFill>
                  <a:srgbClr val="AED633"/>
                </a:solidFill>
                <a:latin typeface="Helvetica Neue"/>
                <a:ea typeface="Microsoft Sans Serif" panose="020B0604020202020204" pitchFamily="34" charset="0"/>
                <a:cs typeface="Microsoft Sans Serif" panose="020B0604020202020204" pitchFamily="34" charset="0"/>
              </a:defRPr>
            </a:pPr>
            <a:r>
              <a:t>1.2 Canales de comunicación abiertos </a:t>
            </a:r>
          </a:p>
        </p:txBody>
      </p:sp>
      <p:sp>
        <p:nvSpPr>
          <p:cNvPr id="6" name="CuadroTexto 1">
            <a:extLst>
              <a:ext uri="{FF2B5EF4-FFF2-40B4-BE49-F238E27FC236}">
                <a16:creationId xmlns:a16="http://schemas.microsoft.com/office/drawing/2014/main" id="{0C4FAB5B-D37A-CDD4-D0B4-BDBE29311382}"/>
              </a:ext>
            </a:extLst>
          </p:cNvPr>
          <p:cNvSpPr txBox="1"/>
          <p:nvPr/>
        </p:nvSpPr>
        <p:spPr>
          <a:xfrm>
            <a:off x="1296000" y="1548000"/>
            <a:ext cx="15840000" cy="1584000"/>
          </a:xfrm>
          <a:prstGeom prst="rect">
            <a:avLst/>
          </a:prstGeom>
          <a:noFill/>
        </p:spPr>
        <p:txBody>
          <a:bodyPr wrap="square">
            <a:noAutofit/>
          </a:bodyPr>
          <a:lstStyle/>
          <a:p>
            <a:pPr marL="723900" indent="-723900">
              <a:defRPr sz="4800" b="1">
                <a:solidFill>
                  <a:srgbClr val="4D94B7"/>
                </a:solidFill>
                <a:latin typeface="Helvetica Neue"/>
                <a:ea typeface="Microsoft Sans Serif" panose="020B0604020202020204" pitchFamily="34" charset="0"/>
                <a:cs typeface="Microsoft Sans Serif" panose="020B0604020202020204" pitchFamily="34" charset="0"/>
              </a:defRPr>
            </a:pPr>
            <a:r>
              <a:t>1. Condiciones organizacionales que influyen en el intraemprendimiento</a:t>
            </a:r>
          </a:p>
        </p:txBody>
      </p:sp>
    </p:spTree>
    <p:extLst>
      <p:ext uri="{BB962C8B-B14F-4D97-AF65-F5344CB8AC3E}">
        <p14:creationId xmlns:p14="http://schemas.microsoft.com/office/powerpoint/2010/main" val="31639570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633A6902-D9D2-B0AB-6884-5120254AD2C7}"/>
              </a:ext>
            </a:extLst>
          </p:cNvPr>
          <p:cNvSpPr txBox="1"/>
          <p:nvPr/>
        </p:nvSpPr>
        <p:spPr>
          <a:xfrm>
            <a:off x="1295400" y="4104000"/>
            <a:ext cx="15696600" cy="1569660"/>
          </a:xfrm>
          <a:prstGeom prst="rect">
            <a:avLst/>
          </a:prstGeom>
          <a:noFill/>
        </p:spPr>
        <p:txBody>
          <a:bodyPr wrap="square">
            <a:noAutofit/>
          </a:bodyPr>
          <a:lstStyle/>
          <a:p>
            <a:pPr marL="342900" indent="-342900">
              <a:spcAft>
                <a:spcPts val="2400"/>
              </a:spcAft>
              <a:buBlip>
                <a:blip r:embed="rId2"/>
              </a:buBlip>
              <a:defRPr sz="2400">
                <a:latin typeface="Helvetica Neue"/>
                <a:ea typeface="Microsoft Sans Serif" panose="020B0604020202020204" pitchFamily="34" charset="0"/>
                <a:cs typeface="Microsoft Sans Serif" panose="020B0604020202020204" pitchFamily="34" charset="0"/>
              </a:defRPr>
            </a:pPr>
            <a:r>
              <a:t>Más actividades intraempresariales ocurren cuando los empleados tienen la oportunidad de desarrollar su propio trabajo y el proceso de toma de decisiones está descentralizado. </a:t>
            </a:r>
          </a:p>
          <a:p>
            <a:pPr marL="342900" indent="-342900">
              <a:spcAft>
                <a:spcPts val="2400"/>
              </a:spcAft>
              <a:buBlip>
                <a:blip r:embed="rId2"/>
              </a:buBlip>
              <a:defRPr sz="2400">
                <a:latin typeface="Helvetica Neue"/>
                <a:ea typeface="Microsoft Sans Serif" panose="020B0604020202020204" pitchFamily="34" charset="0"/>
                <a:cs typeface="Microsoft Sans Serif" panose="020B0604020202020204" pitchFamily="34" charset="0"/>
              </a:defRPr>
            </a:pPr>
            <a:r>
              <a:t>Además, la autonomía aumenta los niveles de autoeficacia de los trabajadores, que es una necesidad para los intraemprendedores.</a:t>
            </a:r>
          </a:p>
        </p:txBody>
      </p:sp>
      <p:sp>
        <p:nvSpPr>
          <p:cNvPr id="5" name="CuadroTexto 1">
            <a:extLst>
              <a:ext uri="{FF2B5EF4-FFF2-40B4-BE49-F238E27FC236}">
                <a16:creationId xmlns:a16="http://schemas.microsoft.com/office/drawing/2014/main" id="{0FA593D0-0C8F-F53A-9EF4-CE1ABD343793}"/>
              </a:ext>
            </a:extLst>
          </p:cNvPr>
          <p:cNvSpPr txBox="1"/>
          <p:nvPr/>
        </p:nvSpPr>
        <p:spPr>
          <a:xfrm>
            <a:off x="1296000" y="8928000"/>
            <a:ext cx="1676400" cy="276999"/>
          </a:xfrm>
          <a:prstGeom prst="rect">
            <a:avLst/>
          </a:prstGeom>
          <a:noFill/>
        </p:spPr>
        <p:txBody>
          <a:bodyPr wrap="square">
            <a:spAutoFit/>
          </a:bodyPr>
          <a:lstStyle/>
          <a:p>
            <a:pPr>
              <a:defRPr sz="1200">
                <a:latin typeface="Helvetica Neue"/>
                <a:ea typeface="Microsoft Sans Serif" panose="020B0604020202020204" pitchFamily="34" charset="0"/>
                <a:cs typeface="Microsoft Sans Serif" panose="020B0604020202020204" pitchFamily="34" charset="0"/>
              </a:defRPr>
            </a:pPr>
            <a:r>
              <a:rPr lang="de-DE" dirty="0"/>
              <a:t>Fuente n.º: </a:t>
            </a:r>
            <a:r>
              <a:rPr dirty="0"/>
              <a:t>2</a:t>
            </a:r>
          </a:p>
        </p:txBody>
      </p:sp>
      <p:sp>
        <p:nvSpPr>
          <p:cNvPr id="8" name="CuadroTexto 2">
            <a:extLst>
              <a:ext uri="{FF2B5EF4-FFF2-40B4-BE49-F238E27FC236}">
                <a16:creationId xmlns:a16="http://schemas.microsoft.com/office/drawing/2014/main" id="{B72F0049-575D-1C0B-04DE-EB0BF893B6F1}"/>
              </a:ext>
            </a:extLst>
          </p:cNvPr>
          <p:cNvSpPr txBox="1"/>
          <p:nvPr/>
        </p:nvSpPr>
        <p:spPr>
          <a:xfrm>
            <a:off x="1295400" y="3384000"/>
            <a:ext cx="14325600" cy="523220"/>
          </a:xfrm>
          <a:prstGeom prst="rect">
            <a:avLst/>
          </a:prstGeom>
          <a:noFill/>
        </p:spPr>
        <p:txBody>
          <a:bodyPr wrap="square">
            <a:noAutofit/>
          </a:bodyPr>
          <a:lstStyle/>
          <a:p>
            <a:pPr>
              <a:defRPr sz="2800" b="1">
                <a:solidFill>
                  <a:srgbClr val="AED633"/>
                </a:solidFill>
                <a:latin typeface="Helvetica Neue"/>
                <a:ea typeface="Microsoft Sans Serif" panose="020B0604020202020204" pitchFamily="34" charset="0"/>
                <a:cs typeface="Microsoft Sans Serif" panose="020B0604020202020204" pitchFamily="34" charset="0"/>
              </a:defRPr>
            </a:pPr>
            <a:r>
              <a:t>1.3 Discriminación y autonomía en el trabajo</a:t>
            </a:r>
          </a:p>
        </p:txBody>
      </p:sp>
      <p:sp>
        <p:nvSpPr>
          <p:cNvPr id="3" name="CuadroTexto 1">
            <a:extLst>
              <a:ext uri="{FF2B5EF4-FFF2-40B4-BE49-F238E27FC236}">
                <a16:creationId xmlns:a16="http://schemas.microsoft.com/office/drawing/2014/main" id="{9132F86A-BBCF-15CC-F1C1-0A9DB89EEB3F}"/>
              </a:ext>
            </a:extLst>
          </p:cNvPr>
          <p:cNvSpPr txBox="1"/>
          <p:nvPr/>
        </p:nvSpPr>
        <p:spPr>
          <a:xfrm>
            <a:off x="1296000" y="1548000"/>
            <a:ext cx="15840000" cy="1584000"/>
          </a:xfrm>
          <a:prstGeom prst="rect">
            <a:avLst/>
          </a:prstGeom>
          <a:noFill/>
        </p:spPr>
        <p:txBody>
          <a:bodyPr wrap="square">
            <a:noAutofit/>
          </a:bodyPr>
          <a:lstStyle/>
          <a:p>
            <a:pPr marL="723900" indent="-723900">
              <a:defRPr sz="4800" b="1">
                <a:solidFill>
                  <a:srgbClr val="4D94B7"/>
                </a:solidFill>
                <a:latin typeface="Helvetica Neue"/>
                <a:ea typeface="Microsoft Sans Serif" panose="020B0604020202020204" pitchFamily="34" charset="0"/>
                <a:cs typeface="Microsoft Sans Serif" panose="020B0604020202020204" pitchFamily="34" charset="0"/>
              </a:defRPr>
            </a:pPr>
            <a:r>
              <a:t>1. Condiciones organizacionales que influyen en el intraemprendimiento</a:t>
            </a:r>
          </a:p>
        </p:txBody>
      </p:sp>
    </p:spTree>
    <p:extLst>
      <p:ext uri="{BB962C8B-B14F-4D97-AF65-F5344CB8AC3E}">
        <p14:creationId xmlns:p14="http://schemas.microsoft.com/office/powerpoint/2010/main" val="10890151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633A6902-D9D2-B0AB-6884-5120254AD2C7}"/>
              </a:ext>
            </a:extLst>
          </p:cNvPr>
          <p:cNvSpPr txBox="1"/>
          <p:nvPr/>
        </p:nvSpPr>
        <p:spPr>
          <a:xfrm>
            <a:off x="1295400" y="4104000"/>
            <a:ext cx="15696600" cy="1938992"/>
          </a:xfrm>
          <a:prstGeom prst="rect">
            <a:avLst/>
          </a:prstGeom>
          <a:noFill/>
        </p:spPr>
        <p:txBody>
          <a:bodyPr wrap="square">
            <a:noAutofit/>
          </a:bodyPr>
          <a:lstStyle/>
          <a:p>
            <a:pPr marL="342900" indent="-342900">
              <a:spcAft>
                <a:spcPts val="2400"/>
              </a:spcAft>
              <a:buBlip>
                <a:blip r:embed="rId2"/>
              </a:buBlip>
              <a:defRPr sz="2400">
                <a:latin typeface="Helvetica Neue"/>
                <a:ea typeface="Microsoft Sans Serif" panose="020B0604020202020204" pitchFamily="34" charset="0"/>
                <a:cs typeface="Microsoft Sans Serif" panose="020B0604020202020204" pitchFamily="34" charset="0"/>
              </a:defRPr>
            </a:pPr>
            <a:r>
              <a:t>Las recompensas deben ser consistentes con los objetivos y basadas en el rendimiento. </a:t>
            </a:r>
          </a:p>
          <a:p>
            <a:pPr marL="342900" indent="-342900">
              <a:spcAft>
                <a:spcPts val="2400"/>
              </a:spcAft>
              <a:buBlip>
                <a:blip r:embed="rId2"/>
              </a:buBlip>
              <a:defRPr sz="2400">
                <a:latin typeface="Helvetica Neue"/>
                <a:ea typeface="Microsoft Sans Serif" panose="020B0604020202020204" pitchFamily="34" charset="0"/>
                <a:cs typeface="Microsoft Sans Serif" panose="020B0604020202020204" pitchFamily="34" charset="0"/>
              </a:defRPr>
            </a:pPr>
            <a:r>
              <a:t>Las recompensas hacen que los empleados estén más ansiosos por participar en proyectos creativos. </a:t>
            </a:r>
          </a:p>
          <a:p>
            <a:pPr marL="342900" indent="-342900">
              <a:spcAft>
                <a:spcPts val="2400"/>
              </a:spcAft>
              <a:buBlip>
                <a:blip r:embed="rId2"/>
              </a:buBlip>
              <a:defRPr sz="2400">
                <a:latin typeface="Helvetica Neue"/>
                <a:ea typeface="Microsoft Sans Serif" panose="020B0604020202020204" pitchFamily="34" charset="0"/>
                <a:cs typeface="Microsoft Sans Serif" panose="020B0604020202020204" pitchFamily="34" charset="0"/>
              </a:defRPr>
            </a:pPr>
            <a:r>
              <a:t>Las recompensas mejoran el compromiso y también son predictores de la satisfacción laboral.</a:t>
            </a:r>
          </a:p>
        </p:txBody>
      </p:sp>
      <p:sp>
        <p:nvSpPr>
          <p:cNvPr id="5" name="CuadroTexto 1">
            <a:extLst>
              <a:ext uri="{FF2B5EF4-FFF2-40B4-BE49-F238E27FC236}">
                <a16:creationId xmlns:a16="http://schemas.microsoft.com/office/drawing/2014/main" id="{0FA593D0-0C8F-F53A-9EF4-CE1ABD343793}"/>
              </a:ext>
            </a:extLst>
          </p:cNvPr>
          <p:cNvSpPr txBox="1"/>
          <p:nvPr/>
        </p:nvSpPr>
        <p:spPr>
          <a:xfrm>
            <a:off x="1296000" y="8928000"/>
            <a:ext cx="1872000" cy="276999"/>
          </a:xfrm>
          <a:prstGeom prst="rect">
            <a:avLst/>
          </a:prstGeom>
          <a:noFill/>
        </p:spPr>
        <p:txBody>
          <a:bodyPr wrap="square">
            <a:spAutoFit/>
          </a:bodyPr>
          <a:lstStyle/>
          <a:p>
            <a:pPr>
              <a:defRPr sz="1200">
                <a:latin typeface="Helvetica Neue"/>
                <a:ea typeface="Microsoft Sans Serif" panose="020B0604020202020204" pitchFamily="34" charset="0"/>
                <a:cs typeface="Microsoft Sans Serif" panose="020B0604020202020204" pitchFamily="34" charset="0"/>
              </a:defRPr>
            </a:pPr>
            <a:r>
              <a:rPr lang="de-DE" dirty="0"/>
              <a:t>Fuente n.º: </a:t>
            </a:r>
            <a:r>
              <a:rPr dirty="0"/>
              <a:t>10, 15, 16</a:t>
            </a:r>
          </a:p>
        </p:txBody>
      </p:sp>
      <p:sp>
        <p:nvSpPr>
          <p:cNvPr id="6" name="CuadroTexto 2">
            <a:extLst>
              <a:ext uri="{FF2B5EF4-FFF2-40B4-BE49-F238E27FC236}">
                <a16:creationId xmlns:a16="http://schemas.microsoft.com/office/drawing/2014/main" id="{4E2DEE5A-D6D0-8A1A-55A2-ED5CBF5B3C26}"/>
              </a:ext>
            </a:extLst>
          </p:cNvPr>
          <p:cNvSpPr txBox="1"/>
          <p:nvPr/>
        </p:nvSpPr>
        <p:spPr>
          <a:xfrm>
            <a:off x="1295400" y="3384000"/>
            <a:ext cx="14325600" cy="523220"/>
          </a:xfrm>
          <a:prstGeom prst="rect">
            <a:avLst/>
          </a:prstGeom>
          <a:noFill/>
        </p:spPr>
        <p:txBody>
          <a:bodyPr wrap="square">
            <a:noAutofit/>
          </a:bodyPr>
          <a:lstStyle/>
          <a:p>
            <a:pPr>
              <a:defRPr sz="2800" b="1">
                <a:solidFill>
                  <a:srgbClr val="AED633"/>
                </a:solidFill>
                <a:latin typeface="Helvetica Neue"/>
                <a:ea typeface="Microsoft Sans Serif" panose="020B0604020202020204" pitchFamily="34" charset="0"/>
                <a:cs typeface="Microsoft Sans Serif" panose="020B0604020202020204" pitchFamily="34" charset="0"/>
              </a:defRPr>
            </a:pPr>
            <a:r>
              <a:t>1.4 Recompensas y refuerzos</a:t>
            </a:r>
          </a:p>
        </p:txBody>
      </p:sp>
      <p:sp>
        <p:nvSpPr>
          <p:cNvPr id="3" name="CuadroTexto 1">
            <a:extLst>
              <a:ext uri="{FF2B5EF4-FFF2-40B4-BE49-F238E27FC236}">
                <a16:creationId xmlns:a16="http://schemas.microsoft.com/office/drawing/2014/main" id="{360B4A4F-7E05-DAFA-1D7E-E6343E18D328}"/>
              </a:ext>
            </a:extLst>
          </p:cNvPr>
          <p:cNvSpPr txBox="1"/>
          <p:nvPr/>
        </p:nvSpPr>
        <p:spPr>
          <a:xfrm>
            <a:off x="1296000" y="1548000"/>
            <a:ext cx="15840000" cy="1584000"/>
          </a:xfrm>
          <a:prstGeom prst="rect">
            <a:avLst/>
          </a:prstGeom>
          <a:noFill/>
        </p:spPr>
        <p:txBody>
          <a:bodyPr wrap="square">
            <a:noAutofit/>
          </a:bodyPr>
          <a:lstStyle/>
          <a:p>
            <a:pPr marL="723900" indent="-723900">
              <a:defRPr sz="4800" b="1">
                <a:solidFill>
                  <a:srgbClr val="4D94B7"/>
                </a:solidFill>
                <a:latin typeface="Helvetica Neue"/>
                <a:ea typeface="Microsoft Sans Serif" panose="020B0604020202020204" pitchFamily="34" charset="0"/>
                <a:cs typeface="Microsoft Sans Serif" panose="020B0604020202020204" pitchFamily="34" charset="0"/>
              </a:defRPr>
            </a:pPr>
            <a:r>
              <a:t>1. Condiciones organizacionales que influyen en el intraemprendimiento</a:t>
            </a:r>
          </a:p>
        </p:txBody>
      </p:sp>
    </p:spTree>
    <p:extLst>
      <p:ext uri="{BB962C8B-B14F-4D97-AF65-F5344CB8AC3E}">
        <p14:creationId xmlns:p14="http://schemas.microsoft.com/office/powerpoint/2010/main" val="35760135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633A6902-D9D2-B0AB-6884-5120254AD2C7}"/>
              </a:ext>
            </a:extLst>
          </p:cNvPr>
          <p:cNvSpPr txBox="1"/>
          <p:nvPr/>
        </p:nvSpPr>
        <p:spPr>
          <a:xfrm>
            <a:off x="1295400" y="4104000"/>
            <a:ext cx="15696600" cy="2677656"/>
          </a:xfrm>
          <a:prstGeom prst="rect">
            <a:avLst/>
          </a:prstGeom>
          <a:noFill/>
        </p:spPr>
        <p:txBody>
          <a:bodyPr wrap="square">
            <a:noAutofit/>
          </a:bodyPr>
          <a:lstStyle/>
          <a:p>
            <a:pPr marL="342900" indent="-342900">
              <a:spcAft>
                <a:spcPts val="2400"/>
              </a:spcAft>
              <a:buBlip>
                <a:blip r:embed="rId2"/>
              </a:buBlip>
              <a:defRPr sz="2400">
                <a:latin typeface="Helvetica Neue"/>
                <a:ea typeface="Microsoft Sans Serif" panose="020B0604020202020204" pitchFamily="34" charset="0"/>
                <a:cs typeface="Microsoft Sans Serif" panose="020B0604020202020204" pitchFamily="34" charset="0"/>
              </a:defRPr>
            </a:pPr>
            <a:r>
              <a:t>Proporcionar los recursos adecuados tiene una ventaja además del apoyo gerencial, la estructura organizativa, la autonomía, las recompensas y los refuerzos. </a:t>
            </a:r>
          </a:p>
          <a:p>
            <a:pPr marL="342900" indent="-342900">
              <a:spcAft>
                <a:spcPts val="2400"/>
              </a:spcAft>
              <a:buBlip>
                <a:blip r:embed="rId2"/>
              </a:buBlip>
              <a:defRPr sz="2400">
                <a:latin typeface="Helvetica Neue"/>
                <a:ea typeface="Microsoft Sans Serif" panose="020B0604020202020204" pitchFamily="34" charset="0"/>
                <a:cs typeface="Microsoft Sans Serif" panose="020B0604020202020204" pitchFamily="34" charset="0"/>
              </a:defRPr>
            </a:pPr>
            <a:r>
              <a:t>Estos recursos incluyen tanto tiempo como dinero. </a:t>
            </a:r>
          </a:p>
          <a:p>
            <a:pPr marL="342900" indent="-342900">
              <a:spcAft>
                <a:spcPts val="2400"/>
              </a:spcAft>
              <a:buBlip>
                <a:blip r:embed="rId2"/>
              </a:buBlip>
              <a:defRPr sz="2400">
                <a:latin typeface="Helvetica Neue"/>
                <a:ea typeface="Microsoft Sans Serif" panose="020B0604020202020204" pitchFamily="34" charset="0"/>
                <a:cs typeface="Microsoft Sans Serif" panose="020B0604020202020204" pitchFamily="34" charset="0"/>
              </a:defRPr>
            </a:pPr>
            <a:r>
              <a:t>¡RECUERDA! La calidad del tiempo es más significativa que la cantidad de tiempo, especialmente durante el período de investigación, cuando no siempre es obvio qué tareas debe asumir el intraemprendedor. </a:t>
            </a:r>
          </a:p>
        </p:txBody>
      </p:sp>
      <p:sp>
        <p:nvSpPr>
          <p:cNvPr id="5" name="CuadroTexto 1">
            <a:extLst>
              <a:ext uri="{FF2B5EF4-FFF2-40B4-BE49-F238E27FC236}">
                <a16:creationId xmlns:a16="http://schemas.microsoft.com/office/drawing/2014/main" id="{0FA593D0-0C8F-F53A-9EF4-CE1ABD343793}"/>
              </a:ext>
            </a:extLst>
          </p:cNvPr>
          <p:cNvSpPr txBox="1"/>
          <p:nvPr/>
        </p:nvSpPr>
        <p:spPr>
          <a:xfrm>
            <a:off x="1296000" y="8928000"/>
            <a:ext cx="1676400" cy="276999"/>
          </a:xfrm>
          <a:prstGeom prst="rect">
            <a:avLst/>
          </a:prstGeom>
          <a:noFill/>
        </p:spPr>
        <p:txBody>
          <a:bodyPr wrap="square">
            <a:spAutoFit/>
          </a:bodyPr>
          <a:lstStyle/>
          <a:p>
            <a:pPr>
              <a:defRPr sz="1200">
                <a:latin typeface="Helvetica Neue"/>
                <a:ea typeface="Microsoft Sans Serif" panose="020B0604020202020204" pitchFamily="34" charset="0"/>
                <a:cs typeface="Microsoft Sans Serif" panose="020B0604020202020204" pitchFamily="34" charset="0"/>
              </a:defRPr>
            </a:pPr>
            <a:r>
              <a:rPr lang="de-DE" dirty="0"/>
              <a:t>Fuente n.º: </a:t>
            </a:r>
            <a:r>
              <a:rPr dirty="0"/>
              <a:t>12</a:t>
            </a:r>
          </a:p>
        </p:txBody>
      </p:sp>
      <p:sp>
        <p:nvSpPr>
          <p:cNvPr id="6" name="CuadroTexto 2">
            <a:extLst>
              <a:ext uri="{FF2B5EF4-FFF2-40B4-BE49-F238E27FC236}">
                <a16:creationId xmlns:a16="http://schemas.microsoft.com/office/drawing/2014/main" id="{C588F3BD-B394-02CD-410A-A99160B56052}"/>
              </a:ext>
            </a:extLst>
          </p:cNvPr>
          <p:cNvSpPr txBox="1"/>
          <p:nvPr/>
        </p:nvSpPr>
        <p:spPr>
          <a:xfrm>
            <a:off x="1295400" y="3384000"/>
            <a:ext cx="14325600" cy="523220"/>
          </a:xfrm>
          <a:prstGeom prst="rect">
            <a:avLst/>
          </a:prstGeom>
          <a:noFill/>
        </p:spPr>
        <p:txBody>
          <a:bodyPr wrap="square">
            <a:noAutofit/>
          </a:bodyPr>
          <a:lstStyle/>
          <a:p>
            <a:pPr>
              <a:defRPr sz="2800" b="1">
                <a:solidFill>
                  <a:srgbClr val="AED633"/>
                </a:solidFill>
                <a:latin typeface="Helvetica Neue"/>
                <a:ea typeface="Microsoft Sans Serif" panose="020B0604020202020204" pitchFamily="34" charset="0"/>
                <a:cs typeface="Microsoft Sans Serif" panose="020B0604020202020204" pitchFamily="34" charset="0"/>
              </a:defRPr>
            </a:pPr>
            <a:r>
              <a:t>1.5 Tiempo apropiado y suministro de recursos</a:t>
            </a:r>
          </a:p>
        </p:txBody>
      </p:sp>
      <p:sp>
        <p:nvSpPr>
          <p:cNvPr id="3" name="CuadroTexto 1">
            <a:extLst>
              <a:ext uri="{FF2B5EF4-FFF2-40B4-BE49-F238E27FC236}">
                <a16:creationId xmlns:a16="http://schemas.microsoft.com/office/drawing/2014/main" id="{8DDC2739-E45F-E8F4-D3C7-80E8BFEAAF95}"/>
              </a:ext>
            </a:extLst>
          </p:cNvPr>
          <p:cNvSpPr txBox="1"/>
          <p:nvPr/>
        </p:nvSpPr>
        <p:spPr>
          <a:xfrm>
            <a:off x="1296000" y="1548000"/>
            <a:ext cx="15840000" cy="1584000"/>
          </a:xfrm>
          <a:prstGeom prst="rect">
            <a:avLst/>
          </a:prstGeom>
          <a:noFill/>
        </p:spPr>
        <p:txBody>
          <a:bodyPr wrap="square">
            <a:noAutofit/>
          </a:bodyPr>
          <a:lstStyle/>
          <a:p>
            <a:pPr marL="723900" indent="-723900">
              <a:defRPr sz="4800" b="1">
                <a:solidFill>
                  <a:srgbClr val="4D94B7"/>
                </a:solidFill>
                <a:latin typeface="Helvetica Neue"/>
                <a:ea typeface="Microsoft Sans Serif" panose="020B0604020202020204" pitchFamily="34" charset="0"/>
                <a:cs typeface="Microsoft Sans Serif" panose="020B0604020202020204" pitchFamily="34" charset="0"/>
              </a:defRPr>
            </a:pPr>
            <a:r>
              <a:t>1. Condiciones organizacionales que influyen en el intraemprendimiento</a:t>
            </a:r>
          </a:p>
        </p:txBody>
      </p:sp>
    </p:spTree>
    <p:extLst>
      <p:ext uri="{BB962C8B-B14F-4D97-AF65-F5344CB8AC3E}">
        <p14:creationId xmlns:p14="http://schemas.microsoft.com/office/powerpoint/2010/main" val="18056474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3491</Words>
  <Application>Microsoft Office PowerPoint</Application>
  <PresentationFormat>Benutzerdefiniert</PresentationFormat>
  <Paragraphs>315</Paragraphs>
  <Slides>33</Slides>
  <Notes>4</Notes>
  <HiddenSlides>0</HiddenSlides>
  <MMClips>0</MMClips>
  <ScaleCrop>false</ScaleCrop>
  <HeadingPairs>
    <vt:vector size="6" baseType="variant">
      <vt:variant>
        <vt:lpstr>Verwendete Schriftarten</vt:lpstr>
      </vt:variant>
      <vt:variant>
        <vt:i4>4</vt:i4>
      </vt:variant>
      <vt:variant>
        <vt:lpstr>Design</vt:lpstr>
      </vt:variant>
      <vt:variant>
        <vt:i4>2</vt:i4>
      </vt:variant>
      <vt:variant>
        <vt:lpstr>Folientitel</vt:lpstr>
      </vt:variant>
      <vt:variant>
        <vt:i4>33</vt:i4>
      </vt:variant>
    </vt:vector>
  </HeadingPairs>
  <TitlesOfParts>
    <vt:vector size="39" baseType="lpstr">
      <vt:lpstr>Arial</vt:lpstr>
      <vt:lpstr>Calibri</vt:lpstr>
      <vt:lpstr>Helvetica Neue</vt:lpstr>
      <vt:lpstr>Microsoft Sans Serif</vt:lpstr>
      <vt:lpstr>Office Theme</vt:lpstr>
      <vt:lpstr>Diseño personalizado</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Diseño sin título</dc:title>
  <dc:creator>Monia Coppola</dc:creator>
  <cp:keywords>DAE2pz8_XrU,BAEXurJiHZU</cp:keywords>
  <cp:lastModifiedBy>Jennifer Voepel</cp:lastModifiedBy>
  <cp:revision>75</cp:revision>
  <dcterms:created xsi:type="dcterms:W3CDTF">2022-01-27T16:04:38Z</dcterms:created>
  <dcterms:modified xsi:type="dcterms:W3CDTF">2024-02-05T00:33:40Z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2022-01-27T00:00:00Z</vt:filetime>
  </property>
  <property fmtid="{D5CDD505-2E9C-101B-9397-08002B2CF9AE}" pid="3" name="Creator">
    <vt:lpwstr>Canva</vt:lpwstr>
  </property>
  <property fmtid="{D5CDD505-2E9C-101B-9397-08002B2CF9AE}" pid="4" name="LastSaved">
    <vt:filetime>2022-01-27T00:00:00Z</vt:filetime>
  </property>
</Properties>
</file>