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7" r:id="rId2"/>
  </p:sldMasterIdLst>
  <p:notesMasterIdLst>
    <p:notesMasterId r:id="rId27"/>
  </p:notesMasterIdLst>
  <p:handoutMasterIdLst>
    <p:handoutMasterId r:id="rId28"/>
  </p:handoutMasterIdLst>
  <p:sldIdLst>
    <p:sldId id="277" r:id="rId3"/>
    <p:sldId id="278" r:id="rId4"/>
    <p:sldId id="279" r:id="rId5"/>
    <p:sldId id="289" r:id="rId6"/>
    <p:sldId id="280" r:id="rId7"/>
    <p:sldId id="305" r:id="rId8"/>
    <p:sldId id="281" r:id="rId9"/>
    <p:sldId id="300" r:id="rId10"/>
    <p:sldId id="306" r:id="rId11"/>
    <p:sldId id="296" r:id="rId12"/>
    <p:sldId id="292" r:id="rId13"/>
    <p:sldId id="291" r:id="rId14"/>
    <p:sldId id="295" r:id="rId15"/>
    <p:sldId id="297" r:id="rId16"/>
    <p:sldId id="293" r:id="rId17"/>
    <p:sldId id="307" r:id="rId18"/>
    <p:sldId id="298" r:id="rId19"/>
    <p:sldId id="308" r:id="rId20"/>
    <p:sldId id="284" r:id="rId21"/>
    <p:sldId id="285" r:id="rId22"/>
    <p:sldId id="309" r:id="rId23"/>
    <p:sldId id="290" r:id="rId24"/>
    <p:sldId id="268" r:id="rId25"/>
    <p:sldId id="287" r:id="rId26"/>
  </p:sldIdLst>
  <p:sldSz cx="18288000" cy="10287000"/>
  <p:notesSz cx="18288000" cy="10287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F770FA1-16AD-4335-ED35-1F9876AF6202}" name="Adilhan Adil (CCG)" initials="AA(" userId="S::adilhan.adil@ccgeurope.com::525f50c8-9af0-493a-950e-9bb6f042934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94B7"/>
    <a:srgbClr val="AED633"/>
    <a:srgbClr val="78B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E75A5A-DAEF-4FAB-87FE-1EE0A0FC44EB}" v="596" dt="2022-11-15T18:44:17.56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0" autoAdjust="0"/>
    <p:restoredTop sz="94660"/>
  </p:normalViewPr>
  <p:slideViewPr>
    <p:cSldViewPr>
      <p:cViewPr varScale="1">
        <p:scale>
          <a:sx n="60" d="100"/>
          <a:sy n="60" d="100"/>
        </p:scale>
        <p:origin x="84" y="80"/>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248"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8/10/relationships/authors" Targe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a:p>
      </dgm:t>
    </dgm:pt>
    <dgm:pt modelId="{9BBD28ED-822E-4AAF-9863-41B96A812890}">
      <dgm:prSet phldrT="[Texto]" custT="1"/>
      <dgm:spPr>
        <a:solidFill>
          <a:srgbClr val="AED633"/>
        </a:solidFill>
      </dgm:spPr>
      <dgm:t>
        <a:bodyPr/>
        <a:lstStyle/>
        <a:p>
          <a:pPr>
            <a:buNone/>
            <a:defRPr sz="2400">
              <a:latin typeface="Helvetica Neue" panose="020B0604020202020204" charset="0"/>
            </a:defRPr>
          </a:pPr>
          <a:r>
            <a:rPr sz="2400" dirty="0" err="1"/>
            <a:t>Estas</a:t>
          </a:r>
          <a:r>
            <a:rPr sz="2400" dirty="0"/>
            <a:t> personas son </a:t>
          </a:r>
          <a:r>
            <a:rPr sz="2400" dirty="0" err="1"/>
            <a:t>emprendedores</a:t>
          </a:r>
          <a:r>
            <a:rPr sz="2400" dirty="0"/>
            <a:t> </a:t>
          </a:r>
          <a:r>
            <a:rPr sz="2400" dirty="0" err="1"/>
            <a:t>potenciales</a:t>
          </a:r>
          <a:r>
            <a:rPr sz="2400" dirty="0"/>
            <a:t>. </a:t>
          </a:r>
          <a:r>
            <a:rPr sz="2400" dirty="0" err="1"/>
            <a:t>Después</a:t>
          </a:r>
          <a:r>
            <a:rPr sz="2400" dirty="0"/>
            <a:t> de</a:t>
          </a:r>
          <a:r>
            <a:rPr lang="es-ES" sz="2400" dirty="0"/>
            <a:t>“</a:t>
          </a:r>
          <a:r>
            <a:rPr lang="es-ES" sz="2400" dirty="0" err="1"/>
            <a:t>intraemprender</a:t>
          </a:r>
          <a:r>
            <a:rPr lang="es-ES" sz="2400" dirty="0"/>
            <a:t>”</a:t>
          </a:r>
          <a:r>
            <a:rPr sz="2400" dirty="0"/>
            <a:t> </a:t>
          </a:r>
          <a:r>
            <a:rPr sz="2400" dirty="0" err="1"/>
            <a:t>en</a:t>
          </a:r>
          <a:r>
            <a:rPr sz="2400" dirty="0"/>
            <a:t> </a:t>
          </a:r>
          <a:r>
            <a:rPr lang="es-ES" sz="2400" dirty="0"/>
            <a:t>t</a:t>
          </a:r>
          <a:r>
            <a:rPr sz="2400" dirty="0"/>
            <a:t>u </a:t>
          </a:r>
          <a:r>
            <a:rPr sz="2400" dirty="0" err="1"/>
            <a:t>negocio</a:t>
          </a:r>
          <a:r>
            <a:rPr sz="2400" dirty="0"/>
            <a:t>, </a:t>
          </a:r>
          <a:r>
            <a:rPr sz="2400" dirty="0" err="1"/>
            <a:t>algunos</a:t>
          </a:r>
          <a:r>
            <a:rPr sz="2400" dirty="0"/>
            <a:t> de </a:t>
          </a:r>
          <a:r>
            <a:rPr sz="2400" dirty="0" err="1"/>
            <a:t>ellos</a:t>
          </a:r>
          <a:r>
            <a:rPr sz="2400" dirty="0"/>
            <a:t> </a:t>
          </a:r>
          <a:r>
            <a:rPr sz="2400" dirty="0" err="1"/>
            <a:t>incluso</a:t>
          </a:r>
          <a:r>
            <a:rPr sz="2400" dirty="0"/>
            <a:t> </a:t>
          </a:r>
          <a:r>
            <a:rPr sz="2400" dirty="0" err="1"/>
            <a:t>lanzarán</a:t>
          </a:r>
          <a:r>
            <a:rPr sz="2400" dirty="0"/>
            <a:t> </a:t>
          </a:r>
          <a:r>
            <a:rPr sz="2400" dirty="0" err="1"/>
            <a:t>el</a:t>
          </a:r>
          <a:r>
            <a:rPr sz="2400" dirty="0"/>
            <a:t> </a:t>
          </a:r>
          <a:r>
            <a:rPr sz="2400" dirty="0" err="1"/>
            <a:t>suyo</a:t>
          </a:r>
          <a:r>
            <a:rPr sz="2400" dirty="0"/>
            <a:t> </a:t>
          </a:r>
          <a:r>
            <a:rPr sz="2400" dirty="0" err="1"/>
            <a:t>propio</a:t>
          </a:r>
          <a:r>
            <a:rPr sz="2400" dirty="0"/>
            <a:t>.</a:t>
          </a:r>
        </a:p>
      </dgm:t>
    </dgm:pt>
    <dgm:pt modelId="{1CB79019-0CE4-43C8-AF4F-B31A2C6EFD51}" type="parTrans" cxnId="{509D4E3A-3D10-40A0-AB0A-B32E4372CD90}">
      <dgm:prSet/>
      <dgm:spPr/>
      <dgm:t>
        <a:bodyPr/>
        <a:lstStyle/>
        <a:p>
          <a:endParaRPr/>
        </a:p>
      </dgm:t>
    </dgm:pt>
    <dgm:pt modelId="{BA7815DD-03D0-49E8-A08B-59C65D01C410}" type="sibTrans" cxnId="{509D4E3A-3D10-40A0-AB0A-B32E4372CD90}">
      <dgm:prSet/>
      <dgm:spPr/>
      <dgm:t>
        <a:bodyPr/>
        <a:lstStyle/>
        <a:p>
          <a:endParaRPr/>
        </a:p>
      </dgm:t>
    </dgm:pt>
    <dgm:pt modelId="{D51BFEAE-B0D4-4920-ADF0-5667C068D592}">
      <dgm:prSet phldrT="[Texto]" custT="1"/>
      <dgm:spPr>
        <a:solidFill>
          <a:srgbClr val="AED633"/>
        </a:solidFill>
      </dgm:spPr>
      <dgm:t>
        <a:bodyPr/>
        <a:lstStyle/>
        <a:p>
          <a:pPr>
            <a:buNone/>
            <a:defRPr sz="2400">
              <a:latin typeface="Helvetica Neue" panose="020B0604020202020204" charset="0"/>
            </a:defRPr>
          </a:pPr>
          <a:r>
            <a:rPr sz="2400" dirty="0"/>
            <a:t>Lo </a:t>
          </a:r>
          <a:r>
            <a:rPr sz="2400" dirty="0" err="1"/>
            <a:t>mejor</a:t>
          </a:r>
          <a:r>
            <a:rPr sz="2400" dirty="0"/>
            <a:t> de </a:t>
          </a:r>
          <a:r>
            <a:rPr sz="2400" dirty="0" err="1"/>
            <a:t>ellos</a:t>
          </a:r>
          <a:r>
            <a:rPr sz="2400" dirty="0"/>
            <a:t> es que </a:t>
          </a:r>
          <a:r>
            <a:rPr sz="2400" dirty="0" err="1"/>
            <a:t>ya</a:t>
          </a:r>
          <a:r>
            <a:rPr sz="2400" dirty="0"/>
            <a:t> </a:t>
          </a:r>
          <a:r>
            <a:rPr sz="2400" dirty="0" err="1"/>
            <a:t>están</a:t>
          </a:r>
          <a:r>
            <a:rPr sz="2400" dirty="0"/>
            <a:t> </a:t>
          </a:r>
          <a:r>
            <a:rPr sz="2400" dirty="0" err="1"/>
            <a:t>motivados</a:t>
          </a:r>
          <a:r>
            <a:rPr sz="2400" dirty="0"/>
            <a:t>, por lo que no es </a:t>
          </a:r>
          <a:r>
            <a:rPr sz="2400" dirty="0" err="1"/>
            <a:t>necesario</a:t>
          </a:r>
          <a:r>
            <a:rPr sz="2400" dirty="0"/>
            <a:t> </a:t>
          </a:r>
          <a:r>
            <a:rPr sz="2400" dirty="0" err="1"/>
            <a:t>darles</a:t>
          </a:r>
          <a:r>
            <a:rPr sz="2400" dirty="0"/>
            <a:t> un </a:t>
          </a:r>
          <a:r>
            <a:rPr sz="2400" dirty="0" err="1"/>
            <a:t>discurso</a:t>
          </a:r>
          <a:r>
            <a:rPr sz="2400" dirty="0"/>
            <a:t> </a:t>
          </a:r>
          <a:r>
            <a:rPr sz="2400" dirty="0" err="1"/>
            <a:t>motivador</a:t>
          </a:r>
          <a:r>
            <a:rPr sz="2400" dirty="0"/>
            <a:t> para </a:t>
          </a:r>
          <a:r>
            <a:rPr sz="2400" dirty="0" err="1"/>
            <a:t>involucrarlos</a:t>
          </a:r>
          <a:r>
            <a:rPr sz="2400" dirty="0"/>
            <a:t>.</a:t>
          </a:r>
        </a:p>
      </dgm:t>
    </dgm:pt>
    <dgm:pt modelId="{E73953A9-3C21-4C7A-B7EA-A0F968A4EEEE}" type="parTrans" cxnId="{A0042052-DEF2-460E-96D6-461A435461E9}">
      <dgm:prSet/>
      <dgm:spPr/>
      <dgm:t>
        <a:bodyPr/>
        <a:lstStyle/>
        <a:p>
          <a:endParaRPr/>
        </a:p>
      </dgm:t>
    </dgm:pt>
    <dgm:pt modelId="{B4A75EF7-965B-46DA-AB53-32553BAF48B3}" type="sibTrans" cxnId="{A0042052-DEF2-460E-96D6-461A435461E9}">
      <dgm:prSet/>
      <dgm:spPr/>
      <dgm:t>
        <a:bodyPr/>
        <a:lstStyle/>
        <a:p>
          <a:endParaRPr/>
        </a:p>
      </dgm:t>
    </dgm:pt>
    <dgm:pt modelId="{B9C6DC64-1437-487B-8657-E5570A531569}">
      <dgm:prSet phldrT="[Texto]" custT="1"/>
      <dgm:spPr>
        <a:solidFill>
          <a:srgbClr val="AED633"/>
        </a:solidFill>
      </dgm:spPr>
      <dgm:t>
        <a:bodyPr/>
        <a:lstStyle/>
        <a:p>
          <a:pPr>
            <a:buNone/>
            <a:defRPr sz="2400">
              <a:latin typeface="Helvetica Neue" panose="020B0604020202020204" charset="0"/>
            </a:defRPr>
          </a:pPr>
          <a:r>
            <a:rPr sz="2400" dirty="0"/>
            <a:t>Es crucial que los </a:t>
          </a:r>
          <a:r>
            <a:rPr sz="2400" dirty="0" err="1"/>
            <a:t>veas</a:t>
          </a:r>
          <a:r>
            <a:rPr sz="2400" dirty="0"/>
            <a:t> </a:t>
          </a:r>
          <a:r>
            <a:rPr sz="2400" dirty="0" err="1"/>
            <a:t>desde</a:t>
          </a:r>
          <a:r>
            <a:rPr sz="2400" dirty="0"/>
            <a:t> </a:t>
          </a:r>
          <a:r>
            <a:rPr sz="2400" dirty="0" err="1"/>
            <a:t>el</a:t>
          </a:r>
          <a:r>
            <a:rPr sz="2400" dirty="0"/>
            <a:t> principio antes de que </a:t>
          </a:r>
          <a:r>
            <a:rPr sz="2400" dirty="0" err="1"/>
            <a:t>otras</a:t>
          </a:r>
          <a:r>
            <a:rPr sz="2400" dirty="0"/>
            <a:t> personas </a:t>
          </a:r>
          <a:r>
            <a:rPr sz="2400" dirty="0" err="1"/>
            <a:t>descubran</a:t>
          </a:r>
          <a:r>
            <a:rPr sz="2400" dirty="0"/>
            <a:t> </a:t>
          </a:r>
          <a:r>
            <a:rPr sz="2400" dirty="0" err="1"/>
            <a:t>su</a:t>
          </a:r>
          <a:r>
            <a:rPr sz="2400" dirty="0"/>
            <a:t> </a:t>
          </a:r>
          <a:r>
            <a:rPr sz="2400" dirty="0" err="1"/>
            <a:t>nueva</a:t>
          </a:r>
          <a:r>
            <a:rPr sz="2400" dirty="0"/>
            <a:t> forma de </a:t>
          </a:r>
          <a:r>
            <a:rPr sz="2400" dirty="0" err="1"/>
            <a:t>pensar</a:t>
          </a:r>
          <a:r>
            <a:rPr sz="2400" dirty="0"/>
            <a:t> y se </a:t>
          </a:r>
          <a:r>
            <a:rPr sz="2400" dirty="0" err="1"/>
            <a:t>transfieran</a:t>
          </a:r>
          <a:r>
            <a:rPr sz="2400" dirty="0"/>
            <a:t> a </a:t>
          </a:r>
          <a:r>
            <a:rPr sz="2400" dirty="0" err="1"/>
            <a:t>otra</a:t>
          </a:r>
          <a:r>
            <a:rPr sz="2400" dirty="0"/>
            <a:t> </a:t>
          </a:r>
          <a:r>
            <a:rPr sz="2400" dirty="0" err="1"/>
            <a:t>organización</a:t>
          </a:r>
          <a:r>
            <a:rPr sz="2400" dirty="0"/>
            <a:t> </a:t>
          </a:r>
          <a:r>
            <a:rPr sz="2400" dirty="0" err="1"/>
            <a:t>donde</a:t>
          </a:r>
          <a:r>
            <a:rPr sz="2400" dirty="0"/>
            <a:t> </a:t>
          </a:r>
          <a:r>
            <a:rPr sz="2400" dirty="0" err="1"/>
            <a:t>puedan</a:t>
          </a:r>
          <a:r>
            <a:rPr sz="2400" dirty="0"/>
            <a:t> </a:t>
          </a:r>
          <a:r>
            <a:rPr sz="2400" dirty="0" err="1"/>
            <a:t>construir</a:t>
          </a:r>
          <a:r>
            <a:rPr sz="2400" dirty="0"/>
            <a:t> una </a:t>
          </a:r>
          <a:r>
            <a:rPr sz="2400" dirty="0" err="1"/>
            <a:t>relación</a:t>
          </a:r>
          <a:r>
            <a:rPr sz="2400" dirty="0"/>
            <a:t> </a:t>
          </a:r>
          <a:r>
            <a:rPr sz="2400" dirty="0" err="1"/>
            <a:t>más</a:t>
          </a:r>
          <a:r>
            <a:rPr sz="2400" dirty="0"/>
            <a:t> </a:t>
          </a:r>
          <a:r>
            <a:rPr sz="2400" dirty="0" err="1"/>
            <a:t>fructífera</a:t>
          </a:r>
          <a:r>
            <a:rPr sz="2400" dirty="0"/>
            <a:t> que </a:t>
          </a:r>
          <a:r>
            <a:rPr sz="2400" dirty="0" err="1"/>
            <a:t>en</a:t>
          </a:r>
          <a:r>
            <a:rPr sz="2400" dirty="0"/>
            <a:t> la </a:t>
          </a:r>
          <a:r>
            <a:rPr sz="2400" dirty="0" err="1"/>
            <a:t>tuya</a:t>
          </a:r>
          <a:r>
            <a:rPr sz="2400" dirty="0"/>
            <a:t>.</a:t>
          </a:r>
        </a:p>
      </dgm:t>
    </dgm:pt>
    <dgm:pt modelId="{7C7E27C6-0CC6-4DE3-9DA5-B311B32D6C38}" type="parTrans" cxnId="{AF0BB708-9C2B-4ACF-9F66-6294E65211E5}">
      <dgm:prSet/>
      <dgm:spPr/>
      <dgm:t>
        <a:bodyPr/>
        <a:lstStyle/>
        <a:p>
          <a:endParaRPr/>
        </a:p>
      </dgm:t>
    </dgm:pt>
    <dgm:pt modelId="{51E6B373-F786-4EED-9647-3F7C23D179A5}" type="sibTrans" cxnId="{AF0BB708-9C2B-4ACF-9F66-6294E65211E5}">
      <dgm:prSet/>
      <dgm:spPr/>
      <dgm:t>
        <a:bodyPr/>
        <a:lstStyle/>
        <a:p>
          <a:endParaRPr/>
        </a:p>
      </dgm:t>
    </dgm:pt>
    <dgm:pt modelId="{3F51C99A-4A5A-42E9-89A9-1F23A4EB3206}">
      <dgm:prSet/>
      <dgm:spPr/>
      <dgm:t>
        <a:bodyPr/>
        <a:lstStyle/>
        <a:p>
          <a:endParaRPr/>
        </a:p>
      </dgm:t>
    </dgm:pt>
    <dgm:pt modelId="{F01A065C-4DA7-4D03-91C2-BF7E643C01E5}" type="parTrans" cxnId="{A2F3D9AD-F2CD-46E1-9623-06EACDCAE25D}">
      <dgm:prSet/>
      <dgm:spPr/>
      <dgm:t>
        <a:bodyPr/>
        <a:lstStyle/>
        <a:p>
          <a:endParaRPr/>
        </a:p>
      </dgm:t>
    </dgm:pt>
    <dgm:pt modelId="{99A6B510-551F-4FCC-8180-CB06C0495AE6}" type="sibTrans" cxnId="{A2F3D9AD-F2CD-46E1-9623-06EACDCAE25D}">
      <dgm:prSet/>
      <dgm:spPr/>
      <dgm:t>
        <a:bodyPr/>
        <a:lstStyle/>
        <a:p>
          <a:endParaRPr/>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42997" custScaleY="2808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ScaleX="142857" custScaleY="243089">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custLinFactNeighborX="806" custLinFactNeighborY="-4269">
        <dgm:presLayoutVars>
          <dgm:bulletEnabled val="1"/>
        </dgm:presLayoutVars>
      </dgm:prSet>
      <dgm:spPr/>
    </dgm:pt>
    <dgm:pt modelId="{93C5A1E7-6C92-42F7-A6B4-17D9395F5E25}" type="pres">
      <dgm:prSet presAssocID="{B4A75EF7-965B-46DA-AB53-32553BAF48B3}"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1735" custScaleY="30595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ABE8D28-43E9-4A4A-A61B-6359E9D598DB}" type="presParOf" srcId="{A665AF82-8505-4171-BAA9-2174A3D59870}" destId="{93C5A1E7-6C92-42F7-A6B4-17D9395F5E2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a:p>
      </dgm:t>
    </dgm:pt>
    <dgm:pt modelId="{9BBD28ED-822E-4AAF-9863-41B96A812890}">
      <dgm:prSet phldrT="[Texto]" custT="1"/>
      <dgm:spPr>
        <a:solidFill>
          <a:srgbClr val="AED633"/>
        </a:solidFill>
      </dgm:spPr>
      <dgm:t>
        <a:bodyPr/>
        <a:lstStyle/>
        <a:p>
          <a:pPr>
            <a:buNone/>
            <a:defRPr sz="2400">
              <a:latin typeface="Helvetica Neue" panose="020B0604020202020204" charset="0"/>
            </a:defRPr>
          </a:pPr>
          <a:r>
            <a:rPr sz="2400" dirty="0"/>
            <a:t>Los </a:t>
          </a:r>
          <a:r>
            <a:rPr sz="2400" dirty="0" err="1"/>
            <a:t>intraemprendedores</a:t>
          </a:r>
          <a:r>
            <a:rPr sz="2400" dirty="0"/>
            <a:t>, </a:t>
          </a:r>
          <a:r>
            <a:rPr sz="2400" dirty="0" err="1"/>
            <a:t>según</a:t>
          </a:r>
          <a:r>
            <a:rPr sz="2400" dirty="0"/>
            <a:t> Pinchot, son </a:t>
          </a:r>
          <a:r>
            <a:rPr lang="es-ES" sz="2400" dirty="0"/>
            <a:t>"</a:t>
          </a:r>
          <a:r>
            <a:rPr sz="2400" dirty="0" err="1"/>
            <a:t>soñadores</a:t>
          </a:r>
          <a:r>
            <a:rPr sz="2400" dirty="0"/>
            <a:t> que </a:t>
          </a:r>
          <a:r>
            <a:rPr lang="es-ES" sz="2400" dirty="0"/>
            <a:t>se ponen a ello"</a:t>
          </a:r>
          <a:r>
            <a:rPr sz="2400" dirty="0"/>
            <a:t>. Sin embargo, </a:t>
          </a:r>
          <a:r>
            <a:rPr sz="2400" dirty="0" err="1"/>
            <a:t>simplemente</a:t>
          </a:r>
          <a:r>
            <a:rPr sz="2400" dirty="0"/>
            <a:t> </a:t>
          </a:r>
          <a:r>
            <a:rPr sz="2400" dirty="0" err="1"/>
            <a:t>permitir</a:t>
          </a:r>
          <a:r>
            <a:rPr sz="2400" dirty="0"/>
            <a:t> a los </a:t>
          </a:r>
          <a:r>
            <a:rPr sz="2400" dirty="0" err="1"/>
            <a:t>empleados</a:t>
          </a:r>
          <a:r>
            <a:rPr sz="2400" dirty="0"/>
            <a:t> la </a:t>
          </a:r>
          <a:r>
            <a:rPr sz="2400" dirty="0" err="1"/>
            <a:t>capacidad</a:t>
          </a:r>
          <a:r>
            <a:rPr sz="2400" dirty="0"/>
            <a:t> de </a:t>
          </a:r>
          <a:r>
            <a:rPr sz="2400" dirty="0" err="1"/>
            <a:t>generar</a:t>
          </a:r>
          <a:r>
            <a:rPr sz="2400" dirty="0"/>
            <a:t> ideas no los </a:t>
          </a:r>
          <a:r>
            <a:rPr sz="2400" dirty="0" err="1"/>
            <a:t>mantendrá</a:t>
          </a:r>
          <a:r>
            <a:rPr sz="2400" dirty="0"/>
            <a:t> </a:t>
          </a:r>
          <a:r>
            <a:rPr sz="2400" dirty="0" err="1"/>
            <a:t>comprometidos</a:t>
          </a:r>
          <a:r>
            <a:rPr sz="2400" dirty="0"/>
            <a:t> con </a:t>
          </a:r>
          <a:r>
            <a:rPr sz="2400" dirty="0" err="1"/>
            <a:t>su</a:t>
          </a:r>
          <a:r>
            <a:rPr sz="2400" dirty="0"/>
            <a:t> </a:t>
          </a:r>
          <a:r>
            <a:rPr sz="2400" dirty="0" err="1"/>
            <a:t>empresa</a:t>
          </a:r>
          <a:r>
            <a:rPr sz="2400" dirty="0"/>
            <a:t>. </a:t>
          </a:r>
        </a:p>
      </dgm:t>
    </dgm:pt>
    <dgm:pt modelId="{BA7815DD-03D0-49E8-A08B-59C65D01C410}" type="sibTrans" cxnId="{509D4E3A-3D10-40A0-AB0A-B32E4372CD90}">
      <dgm:prSet/>
      <dgm:spPr/>
      <dgm:t>
        <a:bodyPr/>
        <a:lstStyle/>
        <a:p>
          <a:endParaRPr/>
        </a:p>
      </dgm:t>
    </dgm:pt>
    <dgm:pt modelId="{1CB79019-0CE4-43C8-AF4F-B31A2C6EFD51}" type="parTrans" cxnId="{509D4E3A-3D10-40A0-AB0A-B32E4372CD90}">
      <dgm:prSet/>
      <dgm:spPr/>
      <dgm:t>
        <a:bodyPr/>
        <a:lstStyle/>
        <a:p>
          <a:endParaRPr/>
        </a:p>
      </dgm:t>
    </dgm:pt>
    <dgm:pt modelId="{B9C6DC64-1437-487B-8657-E5570A531569}">
      <dgm:prSet phldrT="[Texto]" custT="1"/>
      <dgm:spPr>
        <a:solidFill>
          <a:srgbClr val="AED633"/>
        </a:solidFill>
      </dgm:spPr>
      <dgm:t>
        <a:bodyPr/>
        <a:lstStyle/>
        <a:p>
          <a:pPr>
            <a:buNone/>
            <a:defRPr sz="2400">
              <a:latin typeface="Helvetica Neue" panose="020B0604020202020204" charset="0"/>
            </a:defRPr>
          </a:pPr>
          <a:r>
            <a:rPr sz="2400" dirty="0"/>
            <a:t>Al </a:t>
          </a:r>
          <a:r>
            <a:rPr sz="2400" dirty="0" err="1"/>
            <a:t>igual</a:t>
          </a:r>
          <a:r>
            <a:rPr sz="2400" dirty="0"/>
            <a:t> que los </a:t>
          </a:r>
          <a:r>
            <a:rPr sz="2400" dirty="0" err="1"/>
            <a:t>emprendedores</a:t>
          </a:r>
          <a:r>
            <a:rPr sz="2400" dirty="0"/>
            <a:t> </a:t>
          </a:r>
          <a:r>
            <a:rPr sz="2400" dirty="0" err="1"/>
            <a:t>emergentes</a:t>
          </a:r>
          <a:r>
            <a:rPr sz="2400" dirty="0"/>
            <a:t>, los </a:t>
          </a:r>
          <a:r>
            <a:rPr sz="2400" dirty="0" err="1"/>
            <a:t>intraemprendedores</a:t>
          </a:r>
          <a:r>
            <a:rPr sz="2400" dirty="0"/>
            <a:t> se </a:t>
          </a:r>
          <a:r>
            <a:rPr sz="2400" dirty="0" err="1"/>
            <a:t>ven</a:t>
          </a:r>
          <a:r>
            <a:rPr sz="2400" dirty="0"/>
            <a:t> </a:t>
          </a:r>
          <a:r>
            <a:rPr sz="2400" dirty="0" err="1"/>
            <a:t>impulsados</a:t>
          </a:r>
          <a:r>
            <a:rPr sz="2400" dirty="0"/>
            <a:t> ​​a </a:t>
          </a:r>
          <a:r>
            <a:rPr sz="2400" dirty="0" err="1"/>
            <a:t>ver</a:t>
          </a:r>
          <a:r>
            <a:rPr sz="2400" dirty="0"/>
            <a:t> que sus ideas </a:t>
          </a:r>
          <a:r>
            <a:rPr sz="2400" dirty="0" err="1"/>
            <a:t>tienen</a:t>
          </a:r>
          <a:r>
            <a:rPr sz="2400" dirty="0"/>
            <a:t> </a:t>
          </a:r>
          <a:r>
            <a:rPr sz="2400" dirty="0" err="1"/>
            <a:t>éxito</a:t>
          </a:r>
          <a:r>
            <a:rPr sz="2400" dirty="0"/>
            <a:t>.</a:t>
          </a:r>
        </a:p>
      </dgm:t>
    </dgm:pt>
    <dgm:pt modelId="{51E6B373-F786-4EED-9647-3F7C23D179A5}" type="sibTrans" cxnId="{AF0BB708-9C2B-4ACF-9F66-6294E65211E5}">
      <dgm:prSet/>
      <dgm:spPr/>
      <dgm:t>
        <a:bodyPr/>
        <a:lstStyle/>
        <a:p>
          <a:endParaRPr/>
        </a:p>
      </dgm:t>
    </dgm:pt>
    <dgm:pt modelId="{7C7E27C6-0CC6-4DE3-9DA5-B311B32D6C38}" type="parTrans" cxnId="{AF0BB708-9C2B-4ACF-9F66-6294E65211E5}">
      <dgm:prSet/>
      <dgm:spPr/>
      <dgm:t>
        <a:bodyPr/>
        <a:lstStyle/>
        <a:p>
          <a:endParaRPr/>
        </a:p>
      </dgm:t>
    </dgm:pt>
    <dgm:pt modelId="{3F51C99A-4A5A-42E9-89A9-1F23A4EB3206}">
      <dgm:prSet/>
      <dgm:spPr/>
      <dgm:t>
        <a:bodyPr/>
        <a:lstStyle/>
        <a:p>
          <a:endParaRPr/>
        </a:p>
      </dgm:t>
    </dgm:pt>
    <dgm:pt modelId="{99A6B510-551F-4FCC-8180-CB06C0495AE6}" type="sibTrans" cxnId="{A2F3D9AD-F2CD-46E1-9623-06EACDCAE25D}">
      <dgm:prSet/>
      <dgm:spPr/>
      <dgm:t>
        <a:bodyPr/>
        <a:lstStyle/>
        <a:p>
          <a:endParaRPr/>
        </a:p>
      </dgm:t>
    </dgm:pt>
    <dgm:pt modelId="{F01A065C-4DA7-4D03-91C2-BF7E643C01E5}" type="parTrans" cxnId="{A2F3D9AD-F2CD-46E1-9623-06EACDCAE25D}">
      <dgm:prSet/>
      <dgm:spPr/>
      <dgm:t>
        <a:bodyPr/>
        <a:lstStyle/>
        <a:p>
          <a:endParaRPr/>
        </a:p>
      </dgm:t>
    </dgm:pt>
    <dgm:pt modelId="{D51BFEAE-B0D4-4920-ADF0-5667C068D592}">
      <dgm:prSet phldrT="[Texto]" custT="1"/>
      <dgm:spPr>
        <a:solidFill>
          <a:srgbClr val="AED633"/>
        </a:solidFill>
      </dgm:spPr>
      <dgm:t>
        <a:bodyPr/>
        <a:lstStyle/>
        <a:p>
          <a:pPr>
            <a:buNone/>
            <a:defRPr sz="2400">
              <a:latin typeface="Helvetica Neue" panose="020B0604020202020204" charset="0"/>
            </a:defRPr>
          </a:pPr>
          <a:r>
            <a:rPr sz="2400" dirty="0" err="1"/>
            <a:t>Además</a:t>
          </a:r>
          <a:r>
            <a:rPr sz="2400" dirty="0"/>
            <a:t>, </a:t>
          </a:r>
          <a:r>
            <a:rPr sz="2400" dirty="0" err="1"/>
            <a:t>debes</a:t>
          </a:r>
          <a:r>
            <a:rPr sz="2400" dirty="0"/>
            <a:t> </a:t>
          </a:r>
          <a:r>
            <a:rPr sz="2400" dirty="0" err="1"/>
            <a:t>darles</a:t>
          </a:r>
          <a:r>
            <a:rPr sz="2400" dirty="0"/>
            <a:t> la </a:t>
          </a:r>
          <a:r>
            <a:rPr sz="2400" dirty="0" err="1"/>
            <a:t>autoridad</a:t>
          </a:r>
          <a:r>
            <a:rPr sz="2400" dirty="0"/>
            <a:t> para </a:t>
          </a:r>
          <a:r>
            <a:rPr sz="2400" dirty="0" err="1"/>
            <a:t>ejecutar</a:t>
          </a:r>
          <a:r>
            <a:rPr sz="2400" dirty="0"/>
            <a:t> sus ideas. </a:t>
          </a:r>
          <a:r>
            <a:rPr sz="2400" dirty="0" err="1"/>
            <a:t>Nunca</a:t>
          </a:r>
          <a:r>
            <a:rPr sz="2400" dirty="0"/>
            <a:t> </a:t>
          </a:r>
          <a:r>
            <a:rPr sz="2400" dirty="0" err="1"/>
            <a:t>olvides</a:t>
          </a:r>
          <a:r>
            <a:rPr sz="2400" dirty="0"/>
            <a:t> que los </a:t>
          </a:r>
          <a:r>
            <a:rPr sz="2400" dirty="0" err="1"/>
            <a:t>intraemprendedores</a:t>
          </a:r>
          <a:r>
            <a:rPr sz="2400" dirty="0"/>
            <a:t> </a:t>
          </a:r>
          <a:r>
            <a:rPr sz="2400" dirty="0" err="1"/>
            <a:t>nacen</a:t>
          </a:r>
          <a:r>
            <a:rPr sz="2400" dirty="0"/>
            <a:t> con </a:t>
          </a:r>
          <a:r>
            <a:rPr sz="2400" dirty="0" err="1"/>
            <a:t>espíritu</a:t>
          </a:r>
          <a:r>
            <a:rPr sz="2400" dirty="0"/>
            <a:t> </a:t>
          </a:r>
          <a:r>
            <a:rPr sz="2400" dirty="0" err="1"/>
            <a:t>emprendedor</a:t>
          </a:r>
          <a:r>
            <a:rPr sz="2400" dirty="0"/>
            <a:t>. Tanto la </a:t>
          </a:r>
          <a:r>
            <a:rPr sz="2400" dirty="0" err="1"/>
            <a:t>generación</a:t>
          </a:r>
          <a:r>
            <a:rPr sz="2400" dirty="0"/>
            <a:t> </a:t>
          </a:r>
          <a:r>
            <a:rPr sz="2400" dirty="0" err="1"/>
            <a:t>como</a:t>
          </a:r>
          <a:r>
            <a:rPr sz="2400" dirty="0"/>
            <a:t> la </a:t>
          </a:r>
          <a:r>
            <a:rPr sz="2400" dirty="0" err="1"/>
            <a:t>ejecución</a:t>
          </a:r>
          <a:r>
            <a:rPr sz="2400" dirty="0"/>
            <a:t> de ideas son sus </a:t>
          </a:r>
          <a:r>
            <a:rPr sz="2400" dirty="0" err="1"/>
            <a:t>pasiones</a:t>
          </a:r>
          <a:r>
            <a:rPr sz="2400" dirty="0"/>
            <a:t>. </a:t>
          </a:r>
        </a:p>
      </dgm:t>
    </dgm:pt>
    <dgm:pt modelId="{B4A75EF7-965B-46DA-AB53-32553BAF48B3}" type="sibTrans" cxnId="{A0042052-DEF2-460E-96D6-461A435461E9}">
      <dgm:prSet/>
      <dgm:spPr/>
      <dgm:t>
        <a:bodyPr/>
        <a:lstStyle/>
        <a:p>
          <a:endParaRPr/>
        </a:p>
      </dgm:t>
    </dgm:pt>
    <dgm:pt modelId="{E73953A9-3C21-4C7A-B7EA-A0F968A4EEEE}" type="parTrans" cxnId="{A0042052-DEF2-460E-96D6-461A435461E9}">
      <dgm:prSet/>
      <dgm:spPr/>
      <dgm:t>
        <a:bodyPr/>
        <a:lstStyle/>
        <a:p>
          <a:endParaRPr/>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37130" custScaleY="4799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ScaleX="142997" custScaleY="459284">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custLinFactNeighborX="806" custLinFactNeighborY="-4269">
        <dgm:presLayoutVars>
          <dgm:bulletEnabled val="1"/>
        </dgm:presLayoutVars>
      </dgm:prSet>
      <dgm:spPr/>
    </dgm:pt>
    <dgm:pt modelId="{93C5A1E7-6C92-42F7-A6B4-17D9395F5E25}" type="pres">
      <dgm:prSet presAssocID="{B4A75EF7-965B-46DA-AB53-32553BAF48B3}"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2997" custScaleY="30595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ABE8D28-43E9-4A4A-A61B-6359E9D598DB}" type="presParOf" srcId="{A665AF82-8505-4171-BAA9-2174A3D59870}" destId="{93C5A1E7-6C92-42F7-A6B4-17D9395F5E2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a:p>
      </dgm:t>
    </dgm:pt>
    <dgm:pt modelId="{9BBD28ED-822E-4AAF-9863-41B96A812890}">
      <dgm:prSet phldrT="[Texto]" custT="1"/>
      <dgm:spPr>
        <a:solidFill>
          <a:srgbClr val="AED633"/>
        </a:solidFill>
      </dgm:spPr>
      <dgm:t>
        <a:bodyPr/>
        <a:lstStyle/>
        <a:p>
          <a:pPr>
            <a:buNone/>
            <a:defRPr sz="2400">
              <a:latin typeface="Helvetica Neue" panose="020B0604020202020204" charset="0"/>
            </a:defRPr>
          </a:pPr>
          <a:r>
            <a:rPr sz="2400" dirty="0"/>
            <a:t>Dado que los </a:t>
          </a:r>
          <a:r>
            <a:rPr sz="2400" dirty="0" err="1"/>
            <a:t>intraemprendedores</a:t>
          </a:r>
          <a:r>
            <a:rPr sz="2400" dirty="0"/>
            <a:t> son </a:t>
          </a:r>
          <a:r>
            <a:rPr sz="2400" dirty="0" err="1"/>
            <a:t>conscientes</a:t>
          </a:r>
          <a:r>
            <a:rPr sz="2400" dirty="0"/>
            <a:t> del </a:t>
          </a:r>
          <a:r>
            <a:rPr sz="2400" dirty="0" err="1"/>
            <a:t>hecho</a:t>
          </a:r>
          <a:r>
            <a:rPr sz="2400" dirty="0"/>
            <a:t> de que </a:t>
          </a:r>
          <a:r>
            <a:rPr sz="2400" dirty="0" err="1"/>
            <a:t>el</a:t>
          </a:r>
          <a:r>
            <a:rPr sz="2400" dirty="0"/>
            <a:t> </a:t>
          </a:r>
          <a:r>
            <a:rPr sz="2400" dirty="0" err="1"/>
            <a:t>cambio</a:t>
          </a:r>
          <a:r>
            <a:rPr sz="2400" dirty="0"/>
            <a:t> es la </a:t>
          </a:r>
          <a:r>
            <a:rPr sz="2400" dirty="0" err="1"/>
            <a:t>única</a:t>
          </a:r>
          <a:r>
            <a:rPr sz="2400" dirty="0"/>
            <a:t> </a:t>
          </a:r>
          <a:r>
            <a:rPr sz="2400" dirty="0" err="1"/>
            <a:t>constante</a:t>
          </a:r>
          <a:r>
            <a:rPr sz="2400" dirty="0"/>
            <a:t> </a:t>
          </a:r>
          <a:r>
            <a:rPr sz="2400" dirty="0" err="1"/>
            <a:t>en</a:t>
          </a:r>
          <a:r>
            <a:rPr sz="2400" dirty="0"/>
            <a:t> la </a:t>
          </a:r>
          <a:r>
            <a:rPr sz="2400" dirty="0" err="1"/>
            <a:t>vida</a:t>
          </a:r>
          <a:r>
            <a:rPr sz="2400" dirty="0"/>
            <a:t>, </a:t>
          </a:r>
          <a:r>
            <a:rPr sz="2400" dirty="0" err="1"/>
            <a:t>siempre</a:t>
          </a:r>
          <a:r>
            <a:rPr sz="2400" dirty="0"/>
            <a:t> </a:t>
          </a:r>
          <a:r>
            <a:rPr sz="2400" dirty="0" err="1"/>
            <a:t>puede</a:t>
          </a:r>
          <a:r>
            <a:rPr lang="es-ES" sz="2400" dirty="0"/>
            <a:t>s</a:t>
          </a:r>
          <a:r>
            <a:rPr sz="2400" dirty="0"/>
            <a:t> </a:t>
          </a:r>
          <a:r>
            <a:rPr sz="2400" dirty="0" err="1"/>
            <a:t>contar</a:t>
          </a:r>
          <a:r>
            <a:rPr sz="2400" dirty="0"/>
            <a:t> con </a:t>
          </a:r>
          <a:r>
            <a:rPr sz="2400" dirty="0" err="1"/>
            <a:t>ellos</a:t>
          </a:r>
          <a:r>
            <a:rPr sz="2400" dirty="0"/>
            <a:t> para </a:t>
          </a:r>
          <a:r>
            <a:rPr sz="2400" dirty="0" err="1"/>
            <a:t>estar</a:t>
          </a:r>
          <a:r>
            <a:rPr sz="2400" dirty="0"/>
            <a:t> a la </a:t>
          </a:r>
          <a:r>
            <a:rPr sz="2400" dirty="0" err="1"/>
            <a:t>vanguardia</a:t>
          </a:r>
          <a:r>
            <a:rPr sz="2400" dirty="0"/>
            <a:t> del </a:t>
          </a:r>
          <a:r>
            <a:rPr sz="2400" dirty="0" err="1"/>
            <a:t>cambio</a:t>
          </a:r>
          <a:r>
            <a:rPr sz="2400" dirty="0"/>
            <a:t> dentro de </a:t>
          </a:r>
          <a:r>
            <a:rPr sz="2400" dirty="0" err="1"/>
            <a:t>su</a:t>
          </a:r>
          <a:r>
            <a:rPr sz="2400" dirty="0"/>
            <a:t> </a:t>
          </a:r>
          <a:r>
            <a:rPr sz="2400" dirty="0" err="1"/>
            <a:t>empresa</a:t>
          </a:r>
          <a:r>
            <a:rPr sz="2400" dirty="0"/>
            <a:t> y </a:t>
          </a:r>
          <a:r>
            <a:rPr sz="2400" dirty="0" err="1"/>
            <a:t>abogar</a:t>
          </a:r>
          <a:r>
            <a:rPr sz="2400" dirty="0"/>
            <a:t> por </a:t>
          </a:r>
          <a:r>
            <a:rPr sz="2400" dirty="0" err="1"/>
            <a:t>el</a:t>
          </a:r>
          <a:r>
            <a:rPr sz="2400" dirty="0"/>
            <a:t> </a:t>
          </a:r>
          <a:r>
            <a:rPr sz="2400" dirty="0" err="1"/>
            <a:t>cambio</a:t>
          </a:r>
          <a:r>
            <a:rPr sz="2400" dirty="0"/>
            <a:t> </a:t>
          </a:r>
          <a:r>
            <a:rPr sz="2400" dirty="0" err="1"/>
            <a:t>dondequiera</a:t>
          </a:r>
          <a:r>
            <a:rPr sz="2400" dirty="0"/>
            <a:t> que </a:t>
          </a:r>
          <a:r>
            <a:rPr sz="2400" dirty="0" err="1"/>
            <a:t>puedan</a:t>
          </a:r>
          <a:r>
            <a:rPr sz="2400" dirty="0"/>
            <a:t>. </a:t>
          </a:r>
        </a:p>
      </dgm:t>
    </dgm:pt>
    <dgm:pt modelId="{1CB79019-0CE4-43C8-AF4F-B31A2C6EFD51}" type="parTrans" cxnId="{509D4E3A-3D10-40A0-AB0A-B32E4372CD90}">
      <dgm:prSet/>
      <dgm:spPr/>
      <dgm:t>
        <a:bodyPr/>
        <a:lstStyle/>
        <a:p>
          <a:endParaRPr/>
        </a:p>
      </dgm:t>
    </dgm:pt>
    <dgm:pt modelId="{BA7815DD-03D0-49E8-A08B-59C65D01C410}" type="sibTrans" cxnId="{509D4E3A-3D10-40A0-AB0A-B32E4372CD90}">
      <dgm:prSet/>
      <dgm:spPr/>
      <dgm:t>
        <a:bodyPr/>
        <a:lstStyle/>
        <a:p>
          <a:endParaRPr/>
        </a:p>
      </dgm:t>
    </dgm:pt>
    <dgm:pt modelId="{3F51C99A-4A5A-42E9-89A9-1F23A4EB3206}">
      <dgm:prSet/>
      <dgm:spPr/>
      <dgm:t>
        <a:bodyPr/>
        <a:lstStyle/>
        <a:p>
          <a:endParaRPr/>
        </a:p>
      </dgm:t>
    </dgm:pt>
    <dgm:pt modelId="{99A6B510-551F-4FCC-8180-CB06C0495AE6}" type="sibTrans" cxnId="{A2F3D9AD-F2CD-46E1-9623-06EACDCAE25D}">
      <dgm:prSet/>
      <dgm:spPr/>
      <dgm:t>
        <a:bodyPr/>
        <a:lstStyle/>
        <a:p>
          <a:endParaRPr/>
        </a:p>
      </dgm:t>
    </dgm:pt>
    <dgm:pt modelId="{F01A065C-4DA7-4D03-91C2-BF7E643C01E5}" type="parTrans" cxnId="{A2F3D9AD-F2CD-46E1-9623-06EACDCAE25D}">
      <dgm:prSet/>
      <dgm:spPr/>
      <dgm:t>
        <a:bodyPr/>
        <a:lstStyle/>
        <a:p>
          <a:endParaRPr/>
        </a:p>
      </dgm:t>
    </dgm:pt>
    <dgm:pt modelId="{B9C6DC64-1437-487B-8657-E5570A531569}">
      <dgm:prSet phldrT="[Texto]" custT="1"/>
      <dgm:spPr>
        <a:solidFill>
          <a:srgbClr val="AED633"/>
        </a:solidFill>
      </dgm:spPr>
      <dgm:t>
        <a:bodyPr/>
        <a:lstStyle/>
        <a:p>
          <a:pPr>
            <a:buNone/>
            <a:defRPr sz="2400">
              <a:latin typeface="Helvetica Neue" panose="020B0604020202020204" charset="0"/>
            </a:defRPr>
          </a:pPr>
          <a:r>
            <a:rPr sz="2800" dirty="0" err="1"/>
            <a:t>Cualquier</a:t>
          </a:r>
          <a:r>
            <a:rPr sz="2800" dirty="0"/>
            <a:t> </a:t>
          </a:r>
          <a:r>
            <a:rPr sz="2800" dirty="0" err="1"/>
            <a:t>desarrollo</a:t>
          </a:r>
          <a:r>
            <a:rPr sz="2800" dirty="0"/>
            <a:t> </a:t>
          </a:r>
          <a:r>
            <a:rPr sz="2800" dirty="0" err="1"/>
            <a:t>significativo</a:t>
          </a:r>
          <a:r>
            <a:rPr sz="2800" dirty="0"/>
            <a:t> que </a:t>
          </a:r>
          <a:r>
            <a:rPr lang="es-ES" sz="2800" dirty="0"/>
            <a:t>consigan</a:t>
          </a:r>
          <a:r>
            <a:rPr sz="2800" dirty="0"/>
            <a:t> </a:t>
          </a:r>
          <a:r>
            <a:rPr sz="2800" dirty="0" err="1"/>
            <a:t>siempre</a:t>
          </a:r>
          <a:r>
            <a:rPr sz="2800" dirty="0"/>
            <a:t> </a:t>
          </a:r>
          <a:r>
            <a:rPr sz="2800" dirty="0" err="1"/>
            <a:t>estará</a:t>
          </a:r>
          <a:r>
            <a:rPr sz="2800" dirty="0"/>
            <a:t> </a:t>
          </a:r>
          <a:r>
            <a:rPr sz="2800" dirty="0" err="1"/>
            <a:t>respaldado</a:t>
          </a:r>
          <a:r>
            <a:rPr sz="2800" dirty="0"/>
            <a:t> </a:t>
          </a:r>
          <a:r>
            <a:rPr lang="es-ES" sz="2800" dirty="0"/>
            <a:t>en con un plan de negocios atractivo</a:t>
          </a:r>
          <a:r>
            <a:rPr sz="2800" dirty="0"/>
            <a:t>.</a:t>
          </a:r>
        </a:p>
      </dgm:t>
    </dgm:pt>
    <dgm:pt modelId="{51E6B373-F786-4EED-9647-3F7C23D179A5}" type="sibTrans" cxnId="{AF0BB708-9C2B-4ACF-9F66-6294E65211E5}">
      <dgm:prSet/>
      <dgm:spPr/>
      <dgm:t>
        <a:bodyPr/>
        <a:lstStyle/>
        <a:p>
          <a:endParaRPr/>
        </a:p>
      </dgm:t>
    </dgm:pt>
    <dgm:pt modelId="{7C7E27C6-0CC6-4DE3-9DA5-B311B32D6C38}" type="parTrans" cxnId="{AF0BB708-9C2B-4ACF-9F66-6294E65211E5}">
      <dgm:prSet/>
      <dgm:spPr/>
      <dgm:t>
        <a:bodyPr/>
        <a:lstStyle/>
        <a:p>
          <a:endParaRPr/>
        </a:p>
      </dgm:t>
    </dgm:pt>
    <dgm:pt modelId="{639CF416-20BE-437D-98B4-D58E4B4BC7B0}">
      <dgm:prSet phldrT="[Texto]" custT="1"/>
      <dgm:spPr>
        <a:solidFill>
          <a:srgbClr val="AED633"/>
        </a:solidFill>
      </dgm:spPr>
      <dgm:t>
        <a:bodyPr/>
        <a:lstStyle/>
        <a:p>
          <a:pPr>
            <a:buNone/>
            <a:defRPr sz="2400">
              <a:latin typeface="Helvetica Neue" panose="020B0604020202020204" charset="0"/>
            </a:defRPr>
          </a:pPr>
          <a:r>
            <a:rPr sz="2400" dirty="0"/>
            <a:t>Los </a:t>
          </a:r>
          <a:r>
            <a:rPr sz="2400" dirty="0" err="1"/>
            <a:t>intraemprendedores</a:t>
          </a:r>
          <a:r>
            <a:rPr sz="2400" dirty="0"/>
            <a:t> </a:t>
          </a:r>
          <a:r>
            <a:rPr sz="2400" dirty="0" err="1"/>
            <a:t>exitosos</a:t>
          </a:r>
          <a:r>
            <a:rPr sz="2400" dirty="0"/>
            <a:t>, por </a:t>
          </a:r>
          <a:r>
            <a:rPr sz="2400" dirty="0" err="1"/>
            <a:t>otro</a:t>
          </a:r>
          <a:r>
            <a:rPr sz="2400" dirty="0"/>
            <a:t> </a:t>
          </a:r>
          <a:r>
            <a:rPr sz="2400" dirty="0" err="1"/>
            <a:t>lado</a:t>
          </a:r>
          <a:r>
            <a:rPr sz="2400" dirty="0"/>
            <a:t>, </a:t>
          </a:r>
          <a:r>
            <a:rPr sz="2400" dirty="0" err="1"/>
            <a:t>impulsan</a:t>
          </a:r>
          <a:r>
            <a:rPr sz="2400" dirty="0"/>
            <a:t> </a:t>
          </a:r>
          <a:r>
            <a:rPr sz="2400" dirty="0" err="1"/>
            <a:t>el</a:t>
          </a:r>
          <a:r>
            <a:rPr sz="2400" dirty="0"/>
            <a:t> </a:t>
          </a:r>
          <a:r>
            <a:rPr sz="2400" dirty="0" err="1"/>
            <a:t>cambio</a:t>
          </a:r>
          <a:r>
            <a:rPr sz="2400" dirty="0"/>
            <a:t> de una </a:t>
          </a:r>
          <a:r>
            <a:rPr sz="2400" dirty="0" err="1"/>
            <a:t>manera</a:t>
          </a:r>
          <a:r>
            <a:rPr sz="2400" dirty="0"/>
            <a:t> </a:t>
          </a:r>
          <a:r>
            <a:rPr sz="2400" dirty="0" err="1"/>
            <a:t>deliberada</a:t>
          </a:r>
          <a:r>
            <a:rPr sz="2400" dirty="0"/>
            <a:t> y bien </a:t>
          </a:r>
          <a:r>
            <a:rPr sz="2400" dirty="0" err="1"/>
            <a:t>considerada</a:t>
          </a:r>
          <a:r>
            <a:rPr sz="2400" dirty="0"/>
            <a:t> </a:t>
          </a:r>
          <a:r>
            <a:rPr sz="2400" dirty="0" err="1"/>
            <a:t>en</a:t>
          </a:r>
          <a:r>
            <a:rPr sz="2400" dirty="0"/>
            <a:t> </a:t>
          </a:r>
          <a:r>
            <a:rPr sz="2400" dirty="0" err="1"/>
            <a:t>lugar</a:t>
          </a:r>
          <a:r>
            <a:rPr sz="2400" dirty="0"/>
            <a:t> de </a:t>
          </a:r>
          <a:r>
            <a:rPr sz="2400" dirty="0" err="1"/>
            <a:t>solicitarlo</a:t>
          </a:r>
          <a:r>
            <a:rPr sz="2400" dirty="0"/>
            <a:t> </a:t>
          </a:r>
          <a:r>
            <a:rPr sz="2400" dirty="0" err="1"/>
            <a:t>simplemente</a:t>
          </a:r>
          <a:r>
            <a:rPr sz="2400" dirty="0"/>
            <a:t> po</a:t>
          </a:r>
          <a:r>
            <a:rPr lang="es-ES" sz="2400" dirty="0" err="1"/>
            <a:t>rque</a:t>
          </a:r>
          <a:r>
            <a:rPr lang="es-ES" sz="2400" dirty="0"/>
            <a:t> sí</a:t>
          </a:r>
          <a:r>
            <a:rPr sz="2400" dirty="0"/>
            <a:t>. </a:t>
          </a:r>
        </a:p>
      </dgm:t>
    </dgm:pt>
    <dgm:pt modelId="{A7742BAF-07FC-44A1-ACBC-D5F2A695A21A}" type="parTrans" cxnId="{8151C3DA-7211-4B1E-B7FA-17D074313BFC}">
      <dgm:prSet/>
      <dgm:spPr/>
      <dgm:t>
        <a:bodyPr/>
        <a:lstStyle/>
        <a:p>
          <a:endParaRPr/>
        </a:p>
      </dgm:t>
    </dgm:pt>
    <dgm:pt modelId="{11941679-ADFA-4776-9836-0FFDC6FEB987}" type="sibTrans" cxnId="{8151C3DA-7211-4B1E-B7FA-17D074313BFC}">
      <dgm:prSet/>
      <dgm:spPr/>
      <dgm:t>
        <a:bodyPr/>
        <a:lstStyle/>
        <a:p>
          <a:endParaRPr/>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39437" custScaleY="385709">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D800F4C8-4012-4DA3-831D-45B1CE4E51C4}" type="pres">
      <dgm:prSet presAssocID="{639CF416-20BE-437D-98B4-D58E4B4BC7B0}" presName="parentLin" presStyleCnt="0"/>
      <dgm:spPr/>
    </dgm:pt>
    <dgm:pt modelId="{EFC40AE3-7C93-4230-BC48-ABD8F7484385}" type="pres">
      <dgm:prSet presAssocID="{639CF416-20BE-437D-98B4-D58E4B4BC7B0}" presName="parentLeftMargin" presStyleLbl="node1" presStyleIdx="0" presStyleCnt="3"/>
      <dgm:spPr/>
    </dgm:pt>
    <dgm:pt modelId="{9889898D-5BD2-4DC3-9ADC-64227FF8073E}" type="pres">
      <dgm:prSet presAssocID="{639CF416-20BE-437D-98B4-D58E4B4BC7B0}" presName="parentText" presStyleLbl="node1" presStyleIdx="1" presStyleCnt="3" custScaleX="141966" custScaleY="386334">
        <dgm:presLayoutVars>
          <dgm:chMax val="0"/>
          <dgm:bulletEnabled val="1"/>
        </dgm:presLayoutVars>
      </dgm:prSet>
      <dgm:spPr/>
    </dgm:pt>
    <dgm:pt modelId="{4640A438-3803-4071-8135-E9EC3ABF8637}" type="pres">
      <dgm:prSet presAssocID="{639CF416-20BE-437D-98B4-D58E4B4BC7B0}" presName="negativeSpace" presStyleCnt="0"/>
      <dgm:spPr/>
    </dgm:pt>
    <dgm:pt modelId="{97B9BB45-0BD6-42EA-8253-6CD2B217B2E3}" type="pres">
      <dgm:prSet presAssocID="{639CF416-20BE-437D-98B4-D58E4B4BC7B0}" presName="childText" presStyleLbl="conFgAcc1" presStyleIdx="1" presStyleCnt="3">
        <dgm:presLayoutVars>
          <dgm:bulletEnabled val="1"/>
        </dgm:presLayoutVars>
      </dgm:prSet>
      <dgm:spPr/>
    </dgm:pt>
    <dgm:pt modelId="{7D80BF7C-FBF7-4FD1-A3BD-4E7BF9688A15}" type="pres">
      <dgm:prSet presAssocID="{11941679-ADFA-4776-9836-0FFDC6FEB987}"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39428" custScaleY="30595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106B5926-889D-4756-94A4-4051C75E398B}" type="presOf" srcId="{9BBD28ED-822E-4AAF-9863-41B96A812890}" destId="{15E60A09-B80D-4920-965A-FEC7544B77FC}"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52F505C8-2843-48A9-B08F-2E4D16C18AE6}" type="presOf" srcId="{639CF416-20BE-437D-98B4-D58E4B4BC7B0}" destId="{EFC40AE3-7C93-4230-BC48-ABD8F7484385}" srcOrd="0" destOrd="0" presId="urn:microsoft.com/office/officeart/2005/8/layout/list1"/>
    <dgm:cxn modelId="{C64308D5-AA5C-4F29-879A-4B68F04760D5}" type="presOf" srcId="{639CF416-20BE-437D-98B4-D58E4B4BC7B0}" destId="{9889898D-5BD2-4DC3-9ADC-64227FF8073E}" srcOrd="1" destOrd="0" presId="urn:microsoft.com/office/officeart/2005/8/layout/list1"/>
    <dgm:cxn modelId="{8151C3DA-7211-4B1E-B7FA-17D074313BFC}" srcId="{33BBCC62-4168-45F7-9B59-3A00B7BD1316}" destId="{639CF416-20BE-437D-98B4-D58E4B4BC7B0}" srcOrd="1" destOrd="0" parTransId="{A7742BAF-07FC-44A1-ACBC-D5F2A695A21A}" sibTransId="{11941679-ADFA-4776-9836-0FFDC6FEB987}"/>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3CBC891B-DF49-4A6C-97F5-3B09C03F8E89}" type="presParOf" srcId="{A665AF82-8505-4171-BAA9-2174A3D59870}" destId="{D800F4C8-4012-4DA3-831D-45B1CE4E51C4}" srcOrd="4" destOrd="0" presId="urn:microsoft.com/office/officeart/2005/8/layout/list1"/>
    <dgm:cxn modelId="{EDABFFE7-BA53-47DF-9D5C-A5F9C615902A}" type="presParOf" srcId="{D800F4C8-4012-4DA3-831D-45B1CE4E51C4}" destId="{EFC40AE3-7C93-4230-BC48-ABD8F7484385}" srcOrd="0" destOrd="0" presId="urn:microsoft.com/office/officeart/2005/8/layout/list1"/>
    <dgm:cxn modelId="{0D05F078-9501-4B13-97AE-E5FD7445B026}" type="presParOf" srcId="{D800F4C8-4012-4DA3-831D-45B1CE4E51C4}" destId="{9889898D-5BD2-4DC3-9ADC-64227FF8073E}" srcOrd="1" destOrd="0" presId="urn:microsoft.com/office/officeart/2005/8/layout/list1"/>
    <dgm:cxn modelId="{616A3DB4-ECCA-40A2-A9AA-F2998257BA14}" type="presParOf" srcId="{A665AF82-8505-4171-BAA9-2174A3D59870}" destId="{4640A438-3803-4071-8135-E9EC3ABF8637}" srcOrd="5" destOrd="0" presId="urn:microsoft.com/office/officeart/2005/8/layout/list1"/>
    <dgm:cxn modelId="{ED2DD71A-DF09-453C-8631-C4D5DBD5D021}" type="presParOf" srcId="{A665AF82-8505-4171-BAA9-2174A3D59870}" destId="{97B9BB45-0BD6-42EA-8253-6CD2B217B2E3}" srcOrd="6" destOrd="0" presId="urn:microsoft.com/office/officeart/2005/8/layout/list1"/>
    <dgm:cxn modelId="{8DC16E65-9210-4EE0-9318-1851441E8BB4}" type="presParOf" srcId="{A665AF82-8505-4171-BAA9-2174A3D59870}" destId="{7D80BF7C-FBF7-4FD1-A3BD-4E7BF9688A1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a:p>
      </dgm:t>
    </dgm:pt>
    <dgm:pt modelId="{9BBD28ED-822E-4AAF-9863-41B96A812890}">
      <dgm:prSet phldrT="[Texto]" custT="1"/>
      <dgm:spPr>
        <a:solidFill>
          <a:srgbClr val="AED633"/>
        </a:solidFill>
      </dgm:spPr>
      <dgm:t>
        <a:bodyPr/>
        <a:lstStyle/>
        <a:p>
          <a:pPr>
            <a:buNone/>
            <a:defRPr sz="2400">
              <a:latin typeface="Helvetica Neue" panose="020B0604020202020204" charset="0"/>
            </a:defRPr>
          </a:pPr>
          <a:r>
            <a:rPr sz="2400" dirty="0" err="1"/>
            <a:t>Estarán</a:t>
          </a:r>
          <a:r>
            <a:rPr sz="2400" dirty="0"/>
            <a:t> </a:t>
          </a:r>
          <a:r>
            <a:rPr sz="2400" dirty="0" err="1"/>
            <a:t>motivados</a:t>
          </a:r>
          <a:r>
            <a:rPr sz="2400" dirty="0"/>
            <a:t> a </a:t>
          </a:r>
          <a:r>
            <a:rPr sz="2400" dirty="0" err="1"/>
            <a:t>implementar</a:t>
          </a:r>
          <a:r>
            <a:rPr sz="2400" dirty="0"/>
            <a:t> </a:t>
          </a:r>
          <a:r>
            <a:rPr sz="2400" dirty="0" err="1"/>
            <a:t>su</a:t>
          </a:r>
          <a:r>
            <a:rPr sz="2400" dirty="0"/>
            <a:t> </a:t>
          </a:r>
          <a:r>
            <a:rPr sz="2400" dirty="0" err="1"/>
            <a:t>concepto</a:t>
          </a:r>
          <a:r>
            <a:rPr sz="2400" dirty="0"/>
            <a:t> </a:t>
          </a:r>
          <a:r>
            <a:rPr sz="2400" dirty="0" err="1"/>
            <a:t>si</a:t>
          </a:r>
          <a:r>
            <a:rPr sz="2400" dirty="0"/>
            <a:t> son </a:t>
          </a:r>
          <a:r>
            <a:rPr sz="2400" dirty="0" err="1"/>
            <a:t>conscientes</a:t>
          </a:r>
          <a:r>
            <a:rPr sz="2400" dirty="0"/>
            <a:t> del </a:t>
          </a:r>
          <a:r>
            <a:rPr sz="2400" dirty="0" err="1"/>
            <a:t>respaldo</a:t>
          </a:r>
          <a:r>
            <a:rPr sz="2400" dirty="0"/>
            <a:t> de la </a:t>
          </a:r>
          <a:r>
            <a:rPr sz="2400" dirty="0" err="1"/>
            <a:t>dirección</a:t>
          </a:r>
          <a:r>
            <a:rPr sz="2400" dirty="0"/>
            <a:t> para </a:t>
          </a:r>
          <a:r>
            <a:rPr sz="2400" dirty="0" err="1"/>
            <a:t>ello</a:t>
          </a:r>
          <a:r>
            <a:rPr sz="2400" dirty="0"/>
            <a:t>. El </a:t>
          </a:r>
          <a:r>
            <a:rPr sz="2400" dirty="0" err="1"/>
            <a:t>intraemprendedor</a:t>
          </a:r>
          <a:r>
            <a:rPr sz="2400" dirty="0"/>
            <a:t> no se </a:t>
          </a:r>
          <a:r>
            <a:rPr sz="2400" dirty="0" err="1"/>
            <a:t>ve</a:t>
          </a:r>
          <a:r>
            <a:rPr sz="2400" dirty="0"/>
            <a:t> </a:t>
          </a:r>
          <a:r>
            <a:rPr sz="2400" dirty="0" err="1"/>
            <a:t>afectado</a:t>
          </a:r>
          <a:r>
            <a:rPr sz="2400" dirty="0"/>
            <a:t> por </a:t>
          </a:r>
          <a:r>
            <a:rPr sz="2400" dirty="0" err="1"/>
            <a:t>actitudes</a:t>
          </a:r>
          <a:r>
            <a:rPr sz="2400" dirty="0"/>
            <a:t> </a:t>
          </a:r>
          <a:r>
            <a:rPr sz="2400" dirty="0" err="1"/>
            <a:t>negativas</a:t>
          </a:r>
          <a:r>
            <a:rPr sz="2400" dirty="0"/>
            <a:t>.</a:t>
          </a:r>
        </a:p>
      </dgm:t>
    </dgm:pt>
    <dgm:pt modelId="{1CB79019-0CE4-43C8-AF4F-B31A2C6EFD51}" type="parTrans" cxnId="{509D4E3A-3D10-40A0-AB0A-B32E4372CD90}">
      <dgm:prSet/>
      <dgm:spPr/>
      <dgm:t>
        <a:bodyPr/>
        <a:lstStyle/>
        <a:p>
          <a:endParaRPr/>
        </a:p>
      </dgm:t>
    </dgm:pt>
    <dgm:pt modelId="{BA7815DD-03D0-49E8-A08B-59C65D01C410}" type="sibTrans" cxnId="{509D4E3A-3D10-40A0-AB0A-B32E4372CD90}">
      <dgm:prSet/>
      <dgm:spPr/>
      <dgm:t>
        <a:bodyPr/>
        <a:lstStyle/>
        <a:p>
          <a:endParaRPr/>
        </a:p>
      </dgm:t>
    </dgm:pt>
    <dgm:pt modelId="{B9C6DC64-1437-487B-8657-E5570A531569}">
      <dgm:prSet phldrT="[Texto]" custT="1"/>
      <dgm:spPr>
        <a:solidFill>
          <a:srgbClr val="AED633"/>
        </a:solidFill>
      </dgm:spPr>
      <dgm:t>
        <a:bodyPr/>
        <a:lstStyle/>
        <a:p>
          <a:pPr>
            <a:buNone/>
            <a:defRPr sz="2400">
              <a:latin typeface="Helvetica Neue" panose="020B0604020202020204" charset="0"/>
            </a:defRPr>
          </a:pPr>
          <a:r>
            <a:rPr sz="2400" dirty="0" err="1"/>
            <a:t>Además</a:t>
          </a:r>
          <a:r>
            <a:rPr sz="2400" dirty="0"/>
            <a:t>, no son </a:t>
          </a:r>
          <a:r>
            <a:rPr sz="2400" dirty="0" err="1"/>
            <a:t>fácilmente</a:t>
          </a:r>
          <a:r>
            <a:rPr sz="2400" dirty="0"/>
            <a:t> </a:t>
          </a:r>
          <a:r>
            <a:rPr sz="2400" dirty="0" err="1"/>
            <a:t>disuadidos</a:t>
          </a:r>
          <a:r>
            <a:rPr sz="2400" dirty="0"/>
            <a:t> por los </a:t>
          </a:r>
          <a:r>
            <a:rPr sz="2400" dirty="0" err="1"/>
            <a:t>escépticos</a:t>
          </a:r>
          <a:r>
            <a:rPr sz="2400" dirty="0"/>
            <a:t>; una </a:t>
          </a:r>
          <a:r>
            <a:rPr sz="2400" dirty="0" err="1"/>
            <a:t>vez</a:t>
          </a:r>
          <a:r>
            <a:rPr sz="2400" dirty="0"/>
            <a:t> que </a:t>
          </a:r>
          <a:r>
            <a:rPr sz="2400" dirty="0" err="1"/>
            <a:t>el</a:t>
          </a:r>
          <a:r>
            <a:rPr sz="2400" dirty="0"/>
            <a:t> </a:t>
          </a:r>
          <a:r>
            <a:rPr sz="2400" dirty="0" err="1"/>
            <a:t>objetivo</a:t>
          </a:r>
          <a:r>
            <a:rPr sz="2400" dirty="0"/>
            <a:t> final de </a:t>
          </a:r>
          <a:r>
            <a:rPr sz="2400" dirty="0" err="1"/>
            <a:t>su</a:t>
          </a:r>
          <a:r>
            <a:rPr sz="2400" dirty="0"/>
            <a:t> idea </a:t>
          </a:r>
          <a:r>
            <a:rPr sz="2400" dirty="0" err="1"/>
            <a:t>está</a:t>
          </a:r>
          <a:r>
            <a:rPr sz="2400" dirty="0"/>
            <a:t> a la vista, </a:t>
          </a:r>
          <a:r>
            <a:rPr sz="2400" dirty="0" err="1"/>
            <a:t>están</a:t>
          </a:r>
          <a:r>
            <a:rPr sz="2400" dirty="0"/>
            <a:t> </a:t>
          </a:r>
          <a:r>
            <a:rPr sz="2400" dirty="0" err="1"/>
            <a:t>motivados</a:t>
          </a:r>
          <a:r>
            <a:rPr sz="2400" dirty="0"/>
            <a:t> hasta </a:t>
          </a:r>
          <a:r>
            <a:rPr sz="2400" dirty="0" err="1"/>
            <a:t>el</a:t>
          </a:r>
          <a:r>
            <a:rPr sz="2400" dirty="0"/>
            <a:t> final.</a:t>
          </a:r>
        </a:p>
      </dgm:t>
    </dgm:pt>
    <dgm:pt modelId="{7C7E27C6-0CC6-4DE3-9DA5-B311B32D6C38}" type="parTrans" cxnId="{AF0BB708-9C2B-4ACF-9F66-6294E65211E5}">
      <dgm:prSet/>
      <dgm:spPr/>
      <dgm:t>
        <a:bodyPr/>
        <a:lstStyle/>
        <a:p>
          <a:endParaRPr/>
        </a:p>
      </dgm:t>
    </dgm:pt>
    <dgm:pt modelId="{51E6B373-F786-4EED-9647-3F7C23D179A5}" type="sibTrans" cxnId="{AF0BB708-9C2B-4ACF-9F66-6294E65211E5}">
      <dgm:prSet/>
      <dgm:spPr/>
      <dgm:t>
        <a:bodyPr/>
        <a:lstStyle/>
        <a:p>
          <a:endParaRPr/>
        </a:p>
      </dgm:t>
    </dgm:pt>
    <dgm:pt modelId="{3F51C99A-4A5A-42E9-89A9-1F23A4EB3206}">
      <dgm:prSet/>
      <dgm:spPr/>
      <dgm:t>
        <a:bodyPr/>
        <a:lstStyle/>
        <a:p>
          <a:endParaRPr/>
        </a:p>
      </dgm:t>
    </dgm:pt>
    <dgm:pt modelId="{F01A065C-4DA7-4D03-91C2-BF7E643C01E5}" type="parTrans" cxnId="{A2F3D9AD-F2CD-46E1-9623-06EACDCAE25D}">
      <dgm:prSet/>
      <dgm:spPr/>
      <dgm:t>
        <a:bodyPr/>
        <a:lstStyle/>
        <a:p>
          <a:endParaRPr/>
        </a:p>
      </dgm:t>
    </dgm:pt>
    <dgm:pt modelId="{99A6B510-551F-4FCC-8180-CB06C0495AE6}" type="sibTrans" cxnId="{A2F3D9AD-F2CD-46E1-9623-06EACDCAE25D}">
      <dgm:prSet/>
      <dgm:spPr/>
      <dgm:t>
        <a:bodyPr/>
        <a:lstStyle/>
        <a:p>
          <a:endParaRPr/>
        </a:p>
      </dgm:t>
    </dgm:pt>
    <dgm:pt modelId="{D0373EA0-F47C-4FDF-B8D3-AFA3BF199AFC}">
      <dgm:prSet phldrT="[Texto]" custT="1"/>
      <dgm:spPr>
        <a:solidFill>
          <a:srgbClr val="AED633"/>
        </a:solidFill>
      </dgm:spPr>
      <dgm:t>
        <a:bodyPr/>
        <a:lstStyle/>
        <a:p>
          <a:pPr>
            <a:buNone/>
            <a:defRPr sz="2400">
              <a:latin typeface="Helvetica Neue" panose="020B0604020202020204" charset="0"/>
            </a:defRPr>
          </a:pPr>
          <a:r>
            <a:rPr sz="2400" dirty="0" err="1"/>
            <a:t>Están</a:t>
          </a:r>
          <a:r>
            <a:rPr sz="2400" dirty="0"/>
            <a:t> </a:t>
          </a:r>
          <a:r>
            <a:rPr sz="2400" dirty="0" err="1"/>
            <a:t>ahí</a:t>
          </a:r>
          <a:r>
            <a:rPr sz="2400" dirty="0"/>
            <a:t> para </a:t>
          </a:r>
          <a:r>
            <a:rPr sz="2400" dirty="0" err="1"/>
            <a:t>introducir</a:t>
          </a:r>
          <a:r>
            <a:rPr sz="2400" dirty="0"/>
            <a:t> la </a:t>
          </a:r>
          <a:r>
            <a:rPr sz="2400" dirty="0" err="1"/>
            <a:t>innovación</a:t>
          </a:r>
          <a:r>
            <a:rPr sz="2400" dirty="0"/>
            <a:t> </a:t>
          </a:r>
          <a:r>
            <a:rPr sz="2400" dirty="0" err="1"/>
            <a:t>en</a:t>
          </a:r>
          <a:r>
            <a:rPr sz="2400" dirty="0"/>
            <a:t> la </a:t>
          </a:r>
          <a:r>
            <a:rPr sz="2400" dirty="0" err="1"/>
            <a:t>empresa</a:t>
          </a:r>
          <a:r>
            <a:rPr sz="2400" dirty="0"/>
            <a:t>, </a:t>
          </a:r>
          <a:r>
            <a:rPr sz="2400" dirty="0" err="1"/>
            <a:t>ya</a:t>
          </a:r>
          <a:r>
            <a:rPr sz="2400" dirty="0"/>
            <a:t> sea a </a:t>
          </a:r>
          <a:r>
            <a:rPr sz="2400" dirty="0" err="1"/>
            <a:t>través</a:t>
          </a:r>
          <a:r>
            <a:rPr sz="2400" dirty="0"/>
            <a:t> de un nuevo </a:t>
          </a:r>
          <a:r>
            <a:rPr sz="2400" dirty="0" err="1"/>
            <a:t>método</a:t>
          </a:r>
          <a:r>
            <a:rPr sz="2400" dirty="0"/>
            <a:t> de </a:t>
          </a:r>
          <a:r>
            <a:rPr sz="2400" dirty="0" err="1"/>
            <a:t>contratación</a:t>
          </a:r>
          <a:r>
            <a:rPr sz="2400" dirty="0"/>
            <a:t> de </a:t>
          </a:r>
          <a:r>
            <a:rPr sz="2400" dirty="0" err="1"/>
            <a:t>empleados</a:t>
          </a:r>
          <a:r>
            <a:rPr sz="2400" dirty="0"/>
            <a:t>, </a:t>
          </a:r>
          <a:r>
            <a:rPr sz="2400" dirty="0" err="1"/>
            <a:t>el</a:t>
          </a:r>
          <a:r>
            <a:rPr sz="2400" dirty="0"/>
            <a:t> </a:t>
          </a:r>
          <a:r>
            <a:rPr sz="2400" dirty="0" err="1"/>
            <a:t>desarrollo</a:t>
          </a:r>
          <a:r>
            <a:rPr sz="2400" dirty="0"/>
            <a:t> de un nuevo </a:t>
          </a:r>
          <a:r>
            <a:rPr sz="2400" dirty="0" err="1"/>
            <a:t>sistema</a:t>
          </a:r>
          <a:r>
            <a:rPr sz="2400" dirty="0"/>
            <a:t>, o </a:t>
          </a:r>
          <a:r>
            <a:rPr sz="2400" dirty="0" err="1"/>
            <a:t>incluso</a:t>
          </a:r>
          <a:r>
            <a:rPr sz="2400" dirty="0"/>
            <a:t> la </a:t>
          </a:r>
          <a:r>
            <a:rPr sz="2400" dirty="0" err="1"/>
            <a:t>producción</a:t>
          </a:r>
          <a:r>
            <a:rPr sz="2400" dirty="0"/>
            <a:t> de un </a:t>
          </a:r>
          <a:r>
            <a:rPr sz="2400" dirty="0" err="1"/>
            <a:t>producto</a:t>
          </a:r>
          <a:r>
            <a:rPr sz="2400" dirty="0"/>
            <a:t> o </a:t>
          </a:r>
          <a:r>
            <a:rPr sz="2400" dirty="0" err="1"/>
            <a:t>servicio</a:t>
          </a:r>
          <a:r>
            <a:rPr sz="2400" dirty="0"/>
            <a:t> </a:t>
          </a:r>
          <a:r>
            <a:rPr sz="2400" dirty="0" err="1"/>
            <a:t>completamente</a:t>
          </a:r>
          <a:r>
            <a:rPr sz="2400" dirty="0"/>
            <a:t> nuevo. </a:t>
          </a:r>
        </a:p>
      </dgm:t>
    </dgm:pt>
    <dgm:pt modelId="{AB9E7DED-A2CA-4E79-B1D4-AD25EA231E4E}" type="parTrans" cxnId="{DAD42915-5880-4313-B04F-53BD8D1548D8}">
      <dgm:prSet/>
      <dgm:spPr/>
      <dgm:t>
        <a:bodyPr/>
        <a:lstStyle/>
        <a:p>
          <a:endParaRPr/>
        </a:p>
      </dgm:t>
    </dgm:pt>
    <dgm:pt modelId="{E8CFA043-B8BD-4A9F-8526-C8609B579BE9}" type="sibTrans" cxnId="{DAD42915-5880-4313-B04F-53BD8D1548D8}">
      <dgm:prSet/>
      <dgm:spPr/>
      <dgm:t>
        <a:bodyPr/>
        <a:lstStyle/>
        <a:p>
          <a:endParaRPr/>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42997" custScaleY="2808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8E8B13CF-C24C-4799-B9E8-A962DEE9B059}" type="pres">
      <dgm:prSet presAssocID="{D0373EA0-F47C-4FDF-B8D3-AFA3BF199AFC}" presName="parentLin" presStyleCnt="0"/>
      <dgm:spPr/>
    </dgm:pt>
    <dgm:pt modelId="{F3270E8E-537C-4E37-A771-DFBCE5DEC8A1}" type="pres">
      <dgm:prSet presAssocID="{D0373EA0-F47C-4FDF-B8D3-AFA3BF199AFC}" presName="parentLeftMargin" presStyleLbl="node1" presStyleIdx="0" presStyleCnt="3"/>
      <dgm:spPr/>
    </dgm:pt>
    <dgm:pt modelId="{0A41B908-EDC4-4F5C-984B-1233CC1D3DBC}" type="pres">
      <dgm:prSet presAssocID="{D0373EA0-F47C-4FDF-B8D3-AFA3BF199AFC}" presName="parentText" presStyleLbl="node1" presStyleIdx="1" presStyleCnt="3" custScaleX="136871" custScaleY="356594">
        <dgm:presLayoutVars>
          <dgm:chMax val="0"/>
          <dgm:bulletEnabled val="1"/>
        </dgm:presLayoutVars>
      </dgm:prSet>
      <dgm:spPr/>
    </dgm:pt>
    <dgm:pt modelId="{1C685B42-B306-4460-985A-9AB182945FF6}" type="pres">
      <dgm:prSet presAssocID="{D0373EA0-F47C-4FDF-B8D3-AFA3BF199AFC}" presName="negativeSpace" presStyleCnt="0"/>
      <dgm:spPr/>
    </dgm:pt>
    <dgm:pt modelId="{1DB8970B-57B1-48C3-B722-0D8967F53843}" type="pres">
      <dgm:prSet presAssocID="{D0373EA0-F47C-4FDF-B8D3-AFA3BF199AFC}" presName="childText" presStyleLbl="conFgAcc1" presStyleIdx="1" presStyleCnt="3">
        <dgm:presLayoutVars>
          <dgm:bulletEnabled val="1"/>
        </dgm:presLayoutVars>
      </dgm:prSet>
      <dgm:spPr/>
    </dgm:pt>
    <dgm:pt modelId="{084EFFD7-48AA-412D-ACB5-072A43C2E8C8}" type="pres">
      <dgm:prSet presAssocID="{E8CFA043-B8BD-4A9F-8526-C8609B579BE9}"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1735" custScaleY="30595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DAD42915-5880-4313-B04F-53BD8D1548D8}" srcId="{33BBCC62-4168-45F7-9B59-3A00B7BD1316}" destId="{D0373EA0-F47C-4FDF-B8D3-AFA3BF199AFC}" srcOrd="1" destOrd="0" parTransId="{AB9E7DED-A2CA-4E79-B1D4-AD25EA231E4E}" sibTransId="{E8CFA043-B8BD-4A9F-8526-C8609B579BE9}"/>
    <dgm:cxn modelId="{C91EB022-B69F-4CAC-BC32-A57C2006B525}" type="presOf" srcId="{D0373EA0-F47C-4FDF-B8D3-AFA3BF199AFC}" destId="{F3270E8E-537C-4E37-A771-DFBCE5DEC8A1}" srcOrd="0"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64768C3-9A40-48EC-890F-24A5712EC10B}" type="presOf" srcId="{D0373EA0-F47C-4FDF-B8D3-AFA3BF199AFC}" destId="{0A41B908-EDC4-4F5C-984B-1233CC1D3DBC}"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647A3A4A-1D31-43F2-945E-5A95FAD77D70}" type="presParOf" srcId="{A665AF82-8505-4171-BAA9-2174A3D59870}" destId="{8E8B13CF-C24C-4799-B9E8-A962DEE9B059}" srcOrd="4" destOrd="0" presId="urn:microsoft.com/office/officeart/2005/8/layout/list1"/>
    <dgm:cxn modelId="{55687E63-E2D0-46D1-83CA-12A7FF4D0098}" type="presParOf" srcId="{8E8B13CF-C24C-4799-B9E8-A962DEE9B059}" destId="{F3270E8E-537C-4E37-A771-DFBCE5DEC8A1}" srcOrd="0" destOrd="0" presId="urn:microsoft.com/office/officeart/2005/8/layout/list1"/>
    <dgm:cxn modelId="{20BE1645-007F-4A55-B42C-0E35DD76048D}" type="presParOf" srcId="{8E8B13CF-C24C-4799-B9E8-A962DEE9B059}" destId="{0A41B908-EDC4-4F5C-984B-1233CC1D3DBC}" srcOrd="1" destOrd="0" presId="urn:microsoft.com/office/officeart/2005/8/layout/list1"/>
    <dgm:cxn modelId="{A5C2A2C7-520F-4BDF-87F5-1239AB0B414F}" type="presParOf" srcId="{A665AF82-8505-4171-BAA9-2174A3D59870}" destId="{1C685B42-B306-4460-985A-9AB182945FF6}" srcOrd="5" destOrd="0" presId="urn:microsoft.com/office/officeart/2005/8/layout/list1"/>
    <dgm:cxn modelId="{6B7D7DBA-3B21-477E-BD9E-9E8323941CD6}" type="presParOf" srcId="{A665AF82-8505-4171-BAA9-2174A3D59870}" destId="{1DB8970B-57B1-48C3-B722-0D8967F53843}" srcOrd="6" destOrd="0" presId="urn:microsoft.com/office/officeart/2005/8/layout/list1"/>
    <dgm:cxn modelId="{C069C0BD-1752-446B-8525-857B0C8ADE04}" type="presParOf" srcId="{A665AF82-8505-4171-BAA9-2174A3D59870}" destId="{084EFFD7-48AA-412D-ACB5-072A43C2E8C8}"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a:p>
      </dgm:t>
    </dgm:pt>
    <dgm:pt modelId="{9BBD28ED-822E-4AAF-9863-41B96A812890}">
      <dgm:prSet phldrT="[Texto]" custT="1"/>
      <dgm:spPr>
        <a:solidFill>
          <a:srgbClr val="AED633"/>
        </a:solidFill>
      </dgm:spPr>
      <dgm:t>
        <a:bodyPr/>
        <a:lstStyle/>
        <a:p>
          <a:pPr>
            <a:buNone/>
            <a:defRPr sz="2400">
              <a:latin typeface="Helvetica Neue" panose="020B0604020202020204" charset="0"/>
            </a:defRPr>
          </a:pPr>
          <a:r>
            <a:rPr sz="2400" dirty="0"/>
            <a:t>Los </a:t>
          </a:r>
          <a:r>
            <a:rPr sz="2400" dirty="0" err="1"/>
            <a:t>intraemprendedores</a:t>
          </a:r>
          <a:r>
            <a:rPr sz="2400" dirty="0"/>
            <a:t> </a:t>
          </a:r>
          <a:r>
            <a:rPr sz="2400" dirty="0" err="1"/>
            <a:t>tienden</a:t>
          </a:r>
          <a:r>
            <a:rPr sz="2400" dirty="0"/>
            <a:t> a </a:t>
          </a:r>
          <a:r>
            <a:rPr sz="2400" dirty="0" err="1"/>
            <a:t>tener</a:t>
          </a:r>
          <a:r>
            <a:rPr sz="2400" dirty="0"/>
            <a:t> una </a:t>
          </a:r>
          <a:r>
            <a:rPr sz="2400" dirty="0" err="1"/>
            <a:t>actitud</a:t>
          </a:r>
          <a:r>
            <a:rPr sz="2400" dirty="0"/>
            <a:t> </a:t>
          </a:r>
          <a:r>
            <a:rPr sz="2400" dirty="0" err="1"/>
            <a:t>positiva</a:t>
          </a:r>
          <a:r>
            <a:rPr sz="2400" dirty="0"/>
            <a:t> y una </a:t>
          </a:r>
          <a:r>
            <a:rPr sz="2400" dirty="0" err="1"/>
            <a:t>estrategia</a:t>
          </a:r>
          <a:r>
            <a:rPr sz="2400" dirty="0"/>
            <a:t> </a:t>
          </a:r>
          <a:r>
            <a:rPr sz="2400" dirty="0" err="1"/>
            <a:t>clara</a:t>
          </a:r>
          <a:r>
            <a:rPr sz="2400" dirty="0"/>
            <a:t>. </a:t>
          </a:r>
          <a:r>
            <a:rPr sz="2400" dirty="0" err="1"/>
            <a:t>Incluso</a:t>
          </a:r>
          <a:r>
            <a:rPr sz="2400" dirty="0"/>
            <a:t> </a:t>
          </a:r>
          <a:r>
            <a:rPr sz="2400" dirty="0" err="1"/>
            <a:t>si</a:t>
          </a:r>
          <a:r>
            <a:rPr sz="2400" dirty="0"/>
            <a:t> no es </a:t>
          </a:r>
          <a:r>
            <a:rPr sz="2400" dirty="0" err="1"/>
            <a:t>parte</a:t>
          </a:r>
          <a:r>
            <a:rPr sz="2400" dirty="0"/>
            <a:t> de </a:t>
          </a:r>
          <a:r>
            <a:rPr sz="2400" dirty="0" err="1"/>
            <a:t>su</a:t>
          </a:r>
          <a:r>
            <a:rPr sz="2400" dirty="0"/>
            <a:t> </a:t>
          </a:r>
          <a:r>
            <a:rPr sz="2400" dirty="0" err="1"/>
            <a:t>trabajo</a:t>
          </a:r>
          <a:r>
            <a:rPr sz="2400" dirty="0"/>
            <a:t>, </a:t>
          </a:r>
          <a:r>
            <a:rPr sz="2400" dirty="0" err="1"/>
            <a:t>pensarán</a:t>
          </a:r>
          <a:r>
            <a:rPr sz="2400" dirty="0"/>
            <a:t> que lo es y no se </a:t>
          </a:r>
          <a:r>
            <a:rPr sz="2400" dirty="0" err="1"/>
            <a:t>detendrán</a:t>
          </a:r>
          <a:r>
            <a:rPr sz="2400" dirty="0"/>
            <a:t> hasta que </a:t>
          </a:r>
          <a:r>
            <a:rPr sz="2400" dirty="0" err="1"/>
            <a:t>hayan</a:t>
          </a:r>
          <a:r>
            <a:rPr sz="2400" dirty="0"/>
            <a:t> </a:t>
          </a:r>
          <a:r>
            <a:rPr sz="2400" dirty="0" err="1"/>
            <a:t>mejorado</a:t>
          </a:r>
          <a:r>
            <a:rPr sz="2400" dirty="0"/>
            <a:t> o al </a:t>
          </a:r>
          <a:r>
            <a:rPr sz="2400" dirty="0" err="1"/>
            <a:t>menos</a:t>
          </a:r>
          <a:r>
            <a:rPr sz="2400" dirty="0"/>
            <a:t> </a:t>
          </a:r>
          <a:r>
            <a:rPr sz="2400" dirty="0" err="1"/>
            <a:t>hayan</a:t>
          </a:r>
          <a:r>
            <a:rPr sz="2400" dirty="0"/>
            <a:t> </a:t>
          </a:r>
          <a:r>
            <a:rPr sz="2400" dirty="0" err="1"/>
            <a:t>tenido</a:t>
          </a:r>
          <a:r>
            <a:rPr sz="2400" dirty="0"/>
            <a:t> un </a:t>
          </a:r>
          <a:r>
            <a:rPr sz="2400" dirty="0" err="1"/>
            <a:t>impacto</a:t>
          </a:r>
          <a:r>
            <a:rPr sz="2400" dirty="0"/>
            <a:t> </a:t>
          </a:r>
          <a:r>
            <a:rPr sz="2400" dirty="0" err="1"/>
            <a:t>positivo</a:t>
          </a:r>
          <a:r>
            <a:rPr sz="2400" dirty="0"/>
            <a:t> </a:t>
          </a:r>
          <a:r>
            <a:rPr sz="2400" dirty="0" err="1"/>
            <a:t>en</a:t>
          </a:r>
          <a:r>
            <a:rPr sz="2400" dirty="0"/>
            <a:t> algo </a:t>
          </a:r>
          <a:r>
            <a:rPr sz="2400" dirty="0" err="1"/>
            <a:t>en</a:t>
          </a:r>
          <a:r>
            <a:rPr sz="2400" dirty="0"/>
            <a:t> la </a:t>
          </a:r>
          <a:r>
            <a:rPr sz="2400" dirty="0" err="1"/>
            <a:t>organización</a:t>
          </a:r>
          <a:r>
            <a:rPr sz="2400" dirty="0"/>
            <a:t>.</a:t>
          </a:r>
        </a:p>
      </dgm:t>
    </dgm:pt>
    <dgm:pt modelId="{BA7815DD-03D0-49E8-A08B-59C65D01C410}" type="sibTrans" cxnId="{509D4E3A-3D10-40A0-AB0A-B32E4372CD90}">
      <dgm:prSet/>
      <dgm:spPr/>
      <dgm:t>
        <a:bodyPr/>
        <a:lstStyle/>
        <a:p>
          <a:endParaRPr/>
        </a:p>
      </dgm:t>
    </dgm:pt>
    <dgm:pt modelId="{1CB79019-0CE4-43C8-AF4F-B31A2C6EFD51}" type="parTrans" cxnId="{509D4E3A-3D10-40A0-AB0A-B32E4372CD90}">
      <dgm:prSet/>
      <dgm:spPr/>
      <dgm:t>
        <a:bodyPr/>
        <a:lstStyle/>
        <a:p>
          <a:endParaRPr/>
        </a:p>
      </dgm:t>
    </dgm:pt>
    <dgm:pt modelId="{B9C6DC64-1437-487B-8657-E5570A531569}">
      <dgm:prSet phldrT="[Texto]" custT="1"/>
      <dgm:spPr>
        <a:solidFill>
          <a:srgbClr val="AED633"/>
        </a:solidFill>
      </dgm:spPr>
      <dgm:t>
        <a:bodyPr/>
        <a:lstStyle/>
        <a:p>
          <a:pPr>
            <a:buNone/>
            <a:defRPr sz="2400">
              <a:latin typeface="Helvetica Neue" panose="020B0604020202020204" charset="0"/>
            </a:defRPr>
          </a:pPr>
          <a:r>
            <a:rPr sz="2400" dirty="0"/>
            <a:t>Como </a:t>
          </a:r>
          <a:r>
            <a:rPr sz="2400" dirty="0" err="1"/>
            <a:t>respuesta</a:t>
          </a:r>
          <a:r>
            <a:rPr sz="2400" dirty="0"/>
            <a:t>, </a:t>
          </a:r>
          <a:r>
            <a:rPr sz="2400" dirty="0" err="1"/>
            <a:t>debes</a:t>
          </a:r>
          <a:r>
            <a:rPr sz="2400" dirty="0"/>
            <a:t> </a:t>
          </a:r>
          <a:r>
            <a:rPr sz="2400" dirty="0" err="1"/>
            <a:t>rodearlos</a:t>
          </a:r>
          <a:r>
            <a:rPr sz="2400" dirty="0"/>
            <a:t> con un </a:t>
          </a:r>
          <a:r>
            <a:rPr sz="2400" dirty="0" err="1"/>
            <a:t>grupo</a:t>
          </a:r>
          <a:r>
            <a:rPr sz="2400" dirty="0"/>
            <a:t> de </a:t>
          </a:r>
          <a:r>
            <a:rPr sz="2400" dirty="0" err="1"/>
            <a:t>apoyo</a:t>
          </a:r>
          <a:r>
            <a:rPr sz="2400" dirty="0"/>
            <a:t> </a:t>
          </a:r>
          <a:r>
            <a:rPr sz="2400" dirty="0" err="1"/>
            <a:t>fuerte</a:t>
          </a:r>
          <a:r>
            <a:rPr sz="2400" dirty="0"/>
            <a:t>, y </a:t>
          </a:r>
          <a:r>
            <a:rPr sz="2400" dirty="0" err="1"/>
            <a:t>ver</a:t>
          </a:r>
          <a:r>
            <a:rPr sz="2400" dirty="0"/>
            <a:t> </a:t>
          </a:r>
          <a:r>
            <a:rPr sz="2400" dirty="0" err="1"/>
            <a:t>cómo</a:t>
          </a:r>
          <a:r>
            <a:rPr sz="2400" dirty="0"/>
            <a:t> </a:t>
          </a:r>
          <a:r>
            <a:rPr sz="2400" dirty="0" err="1"/>
            <a:t>despegan</a:t>
          </a:r>
          <a:r>
            <a:rPr sz="2400" dirty="0"/>
            <a:t> las </a:t>
          </a:r>
          <a:r>
            <a:rPr sz="2400" dirty="0" err="1"/>
            <a:t>invenciones</a:t>
          </a:r>
          <a:r>
            <a:rPr sz="2400" dirty="0"/>
            <a:t>; sin embargo, </a:t>
          </a:r>
          <a:r>
            <a:rPr sz="2400" dirty="0" err="1"/>
            <a:t>asegúrate</a:t>
          </a:r>
          <a:r>
            <a:rPr sz="2400" dirty="0"/>
            <a:t> de </a:t>
          </a:r>
          <a:r>
            <a:rPr sz="2400" dirty="0" err="1"/>
            <a:t>darles</a:t>
          </a:r>
          <a:r>
            <a:rPr sz="2400" dirty="0"/>
            <a:t> un </a:t>
          </a:r>
          <a:r>
            <a:rPr sz="2400" dirty="0" err="1"/>
            <a:t>presupuesto</a:t>
          </a:r>
          <a:r>
            <a:rPr sz="2400" dirty="0"/>
            <a:t>; de lo </a:t>
          </a:r>
          <a:r>
            <a:rPr sz="2400" dirty="0" err="1"/>
            <a:t>contrario</a:t>
          </a:r>
          <a:r>
            <a:rPr sz="2400" dirty="0"/>
            <a:t>, la </a:t>
          </a:r>
          <a:r>
            <a:rPr sz="2400" dirty="0" err="1"/>
            <a:t>emoción</a:t>
          </a:r>
          <a:r>
            <a:rPr sz="2400" dirty="0"/>
            <a:t> </a:t>
          </a:r>
          <a:r>
            <a:rPr sz="2400" dirty="0" err="1"/>
            <a:t>puede</a:t>
          </a:r>
          <a:r>
            <a:rPr sz="2400" dirty="0"/>
            <a:t> </a:t>
          </a:r>
          <a:r>
            <a:rPr sz="2400" dirty="0" err="1"/>
            <a:t>salirse</a:t>
          </a:r>
          <a:r>
            <a:rPr sz="2400" dirty="0"/>
            <a:t> de control.</a:t>
          </a:r>
        </a:p>
      </dgm:t>
    </dgm:pt>
    <dgm:pt modelId="{51E6B373-F786-4EED-9647-3F7C23D179A5}" type="sibTrans" cxnId="{AF0BB708-9C2B-4ACF-9F66-6294E65211E5}">
      <dgm:prSet/>
      <dgm:spPr/>
      <dgm:t>
        <a:bodyPr/>
        <a:lstStyle/>
        <a:p>
          <a:endParaRPr/>
        </a:p>
      </dgm:t>
    </dgm:pt>
    <dgm:pt modelId="{7C7E27C6-0CC6-4DE3-9DA5-B311B32D6C38}" type="parTrans" cxnId="{AF0BB708-9C2B-4ACF-9F66-6294E65211E5}">
      <dgm:prSet/>
      <dgm:spPr/>
      <dgm:t>
        <a:bodyPr/>
        <a:lstStyle/>
        <a:p>
          <a:endParaRPr/>
        </a:p>
      </dgm:t>
    </dgm:pt>
    <dgm:pt modelId="{3F51C99A-4A5A-42E9-89A9-1F23A4EB3206}">
      <dgm:prSet/>
      <dgm:spPr/>
      <dgm:t>
        <a:bodyPr/>
        <a:lstStyle/>
        <a:p>
          <a:endParaRPr/>
        </a:p>
      </dgm:t>
    </dgm:pt>
    <dgm:pt modelId="{99A6B510-551F-4FCC-8180-CB06C0495AE6}" type="sibTrans" cxnId="{A2F3D9AD-F2CD-46E1-9623-06EACDCAE25D}">
      <dgm:prSet/>
      <dgm:spPr/>
      <dgm:t>
        <a:bodyPr/>
        <a:lstStyle/>
        <a:p>
          <a:endParaRPr/>
        </a:p>
      </dgm:t>
    </dgm:pt>
    <dgm:pt modelId="{F01A065C-4DA7-4D03-91C2-BF7E643C01E5}" type="parTrans" cxnId="{A2F3D9AD-F2CD-46E1-9623-06EACDCAE25D}">
      <dgm:prSet/>
      <dgm:spPr/>
      <dgm:t>
        <a:bodyPr/>
        <a:lstStyle/>
        <a:p>
          <a:endParaRPr/>
        </a:p>
      </dgm:t>
    </dgm:pt>
    <dgm:pt modelId="{D51BFEAE-B0D4-4920-ADF0-5667C068D592}">
      <dgm:prSet phldrT="[Texto]" custT="1"/>
      <dgm:spPr>
        <a:solidFill>
          <a:srgbClr val="AED633"/>
        </a:solidFill>
      </dgm:spPr>
      <dgm:t>
        <a:bodyPr/>
        <a:lstStyle/>
        <a:p>
          <a:pPr>
            <a:buNone/>
            <a:defRPr sz="2400">
              <a:latin typeface="Helvetica Neue" panose="020B0604020202020204" charset="0"/>
            </a:defRPr>
          </a:pPr>
          <a:r>
            <a:rPr sz="2400" dirty="0"/>
            <a:t>A </a:t>
          </a:r>
          <a:r>
            <a:rPr sz="2400" dirty="0" err="1"/>
            <a:t>diferencia</a:t>
          </a:r>
          <a:r>
            <a:rPr sz="2400" dirty="0"/>
            <a:t> de los </a:t>
          </a:r>
          <a:r>
            <a:rPr lang="es-ES" sz="2400" dirty="0"/>
            <a:t>e</a:t>
          </a:r>
          <a:r>
            <a:rPr sz="2400" dirty="0" err="1"/>
            <a:t>mprendedores</a:t>
          </a:r>
          <a:r>
            <a:rPr sz="2400" dirty="0"/>
            <a:t>, los Intra</a:t>
          </a:r>
          <a:r>
            <a:rPr lang="es-ES" sz="2400" dirty="0"/>
            <a:t>emprendedores</a:t>
          </a:r>
          <a:r>
            <a:rPr sz="2400" dirty="0"/>
            <a:t> </a:t>
          </a:r>
          <a:r>
            <a:rPr sz="2400" dirty="0" err="1"/>
            <a:t>prefieren</a:t>
          </a:r>
          <a:r>
            <a:rPr sz="2400" dirty="0"/>
            <a:t> </a:t>
          </a:r>
          <a:r>
            <a:rPr sz="2400" dirty="0" err="1"/>
            <a:t>trabajar</a:t>
          </a:r>
          <a:r>
            <a:rPr sz="2400" dirty="0"/>
            <a:t> </a:t>
          </a:r>
          <a:r>
            <a:rPr sz="2400" dirty="0" err="1"/>
            <a:t>en</a:t>
          </a:r>
          <a:r>
            <a:rPr sz="2400" dirty="0"/>
            <a:t> </a:t>
          </a:r>
          <a:r>
            <a:rPr sz="2400" dirty="0" err="1"/>
            <a:t>equipo</a:t>
          </a:r>
          <a:r>
            <a:rPr sz="2400" dirty="0"/>
            <a:t>. Son </a:t>
          </a:r>
          <a:r>
            <a:rPr sz="2400" dirty="0" err="1"/>
            <a:t>líderes</a:t>
          </a:r>
          <a:r>
            <a:rPr sz="2400" dirty="0"/>
            <a:t> naturales </a:t>
          </a:r>
          <a:r>
            <a:rPr sz="2400" dirty="0" err="1"/>
            <a:t>carismáticos</a:t>
          </a:r>
          <a:r>
            <a:rPr sz="2400" dirty="0"/>
            <a:t> que </a:t>
          </a:r>
          <a:r>
            <a:rPr sz="2400" dirty="0" err="1"/>
            <a:t>atraen</a:t>
          </a:r>
          <a:r>
            <a:rPr sz="2400" dirty="0"/>
            <a:t> a </a:t>
          </a:r>
          <a:r>
            <a:rPr sz="2400" dirty="0" err="1"/>
            <a:t>otros</a:t>
          </a:r>
          <a:r>
            <a:rPr sz="2400" dirty="0"/>
            <a:t> a </a:t>
          </a:r>
          <a:r>
            <a:rPr sz="2400" dirty="0" err="1"/>
            <a:t>través</a:t>
          </a:r>
          <a:r>
            <a:rPr sz="2400" dirty="0"/>
            <a:t> de </a:t>
          </a:r>
          <a:r>
            <a:rPr sz="2400" dirty="0" err="1"/>
            <a:t>su</a:t>
          </a:r>
          <a:r>
            <a:rPr sz="2400" dirty="0"/>
            <a:t> </a:t>
          </a:r>
          <a:r>
            <a:rPr sz="2400" dirty="0" err="1"/>
            <a:t>entusiasmo</a:t>
          </a:r>
          <a:r>
            <a:rPr sz="2400" dirty="0"/>
            <a:t> por </a:t>
          </a:r>
          <a:r>
            <a:rPr sz="2400" dirty="0" err="1"/>
            <a:t>el</a:t>
          </a:r>
          <a:r>
            <a:rPr sz="2400" dirty="0"/>
            <a:t> </a:t>
          </a:r>
          <a:r>
            <a:rPr sz="2400" dirty="0" err="1"/>
            <a:t>cambio</a:t>
          </a:r>
          <a:r>
            <a:rPr sz="2400" dirty="0"/>
            <a:t> y la </a:t>
          </a:r>
          <a:r>
            <a:rPr sz="2400" dirty="0" err="1"/>
            <a:t>innovación</a:t>
          </a:r>
          <a:r>
            <a:rPr sz="2400" dirty="0"/>
            <a:t>.</a:t>
          </a:r>
        </a:p>
      </dgm:t>
    </dgm:pt>
    <dgm:pt modelId="{B4A75EF7-965B-46DA-AB53-32553BAF48B3}" type="sibTrans" cxnId="{A0042052-DEF2-460E-96D6-461A435461E9}">
      <dgm:prSet/>
      <dgm:spPr/>
      <dgm:t>
        <a:bodyPr/>
        <a:lstStyle/>
        <a:p>
          <a:endParaRPr/>
        </a:p>
      </dgm:t>
    </dgm:pt>
    <dgm:pt modelId="{E73953A9-3C21-4C7A-B7EA-A0F968A4EEEE}" type="parTrans" cxnId="{A0042052-DEF2-460E-96D6-461A435461E9}">
      <dgm:prSet/>
      <dgm:spPr/>
      <dgm:t>
        <a:bodyPr/>
        <a:lstStyle/>
        <a:p>
          <a:endParaRPr/>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42997" custScaleY="450281">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ScaleX="141641" custScaleY="375235">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custLinFactNeighborX="806" custLinFactNeighborY="-4269">
        <dgm:presLayoutVars>
          <dgm:bulletEnabled val="1"/>
        </dgm:presLayoutVars>
      </dgm:prSet>
      <dgm:spPr/>
    </dgm:pt>
    <dgm:pt modelId="{93C5A1E7-6C92-42F7-A6B4-17D9395F5E25}" type="pres">
      <dgm:prSet presAssocID="{B4A75EF7-965B-46DA-AB53-32553BAF48B3}"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2997" custScaleY="399801">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ABE8D28-43E9-4A4A-A61B-6359E9D598DB}" type="presParOf" srcId="{A665AF82-8505-4171-BAA9-2174A3D59870}" destId="{93C5A1E7-6C92-42F7-A6B4-17D9395F5E2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a:p>
      </dgm:t>
    </dgm:pt>
    <dgm:pt modelId="{9BBD28ED-822E-4AAF-9863-41B96A812890}">
      <dgm:prSet phldrT="[Texto]" custT="1"/>
      <dgm:spPr>
        <a:solidFill>
          <a:srgbClr val="AED633"/>
        </a:solidFill>
      </dgm:spPr>
      <dgm:t>
        <a:bodyPr/>
        <a:lstStyle/>
        <a:p>
          <a:pPr>
            <a:buNone/>
            <a:defRPr sz="2400">
              <a:latin typeface="Helvetica Neue" panose="020B0604020202020204" charset="0"/>
            </a:defRPr>
          </a:pPr>
          <a:r>
            <a:rPr sz="2400" dirty="0" err="1"/>
            <a:t>Estas</a:t>
          </a:r>
          <a:r>
            <a:rPr sz="2400" dirty="0"/>
            <a:t> personas </a:t>
          </a:r>
          <a:r>
            <a:rPr sz="2400" dirty="0" err="1"/>
            <a:t>seguirán</a:t>
          </a:r>
          <a:r>
            <a:rPr sz="2400" dirty="0"/>
            <a:t> </a:t>
          </a:r>
          <a:r>
            <a:rPr sz="2400" dirty="0" err="1"/>
            <a:t>trabajando</a:t>
          </a:r>
          <a:r>
            <a:rPr sz="2400" dirty="0"/>
            <a:t> </a:t>
          </a:r>
          <a:r>
            <a:rPr sz="2400" dirty="0" err="1"/>
            <a:t>después</a:t>
          </a:r>
          <a:r>
            <a:rPr sz="2400" dirty="0"/>
            <a:t> de que </a:t>
          </a:r>
          <a:r>
            <a:rPr sz="2400" dirty="0" err="1"/>
            <a:t>hayan</a:t>
          </a:r>
          <a:r>
            <a:rPr sz="2400" dirty="0"/>
            <a:t> </a:t>
          </a:r>
          <a:r>
            <a:rPr sz="2400" dirty="0" err="1"/>
            <a:t>pasado</a:t>
          </a:r>
          <a:r>
            <a:rPr sz="2400" dirty="0"/>
            <a:t> las 5, ¡y </a:t>
          </a:r>
          <a:r>
            <a:rPr sz="2400" dirty="0" err="1"/>
            <a:t>probablemente</a:t>
          </a:r>
          <a:r>
            <a:rPr sz="2400" dirty="0"/>
            <a:t> </a:t>
          </a:r>
          <a:r>
            <a:rPr sz="2400" dirty="0" err="1"/>
            <a:t>fueron</a:t>
          </a:r>
          <a:r>
            <a:rPr sz="2400" dirty="0"/>
            <a:t> de los </a:t>
          </a:r>
          <a:r>
            <a:rPr sz="2400" dirty="0" err="1"/>
            <a:t>primeros</a:t>
          </a:r>
          <a:r>
            <a:rPr sz="2400" dirty="0"/>
            <a:t> </a:t>
          </a:r>
          <a:r>
            <a:rPr sz="2400" dirty="0" err="1"/>
            <a:t>en</a:t>
          </a:r>
          <a:r>
            <a:rPr sz="2400" dirty="0"/>
            <a:t> </a:t>
          </a:r>
          <a:r>
            <a:rPr sz="2400" dirty="0" err="1"/>
            <a:t>llegar</a:t>
          </a:r>
          <a:r>
            <a:rPr sz="2400" dirty="0"/>
            <a:t>! </a:t>
          </a:r>
          <a:r>
            <a:rPr sz="2400" dirty="0" err="1"/>
            <a:t>Carecen</a:t>
          </a:r>
          <a:r>
            <a:rPr sz="2400" dirty="0"/>
            <a:t> de una </a:t>
          </a:r>
          <a:r>
            <a:rPr sz="2400" dirty="0" err="1"/>
            <a:t>comprensión</a:t>
          </a:r>
          <a:r>
            <a:rPr sz="2400" dirty="0"/>
            <a:t> de la idea del </a:t>
          </a:r>
          <a:r>
            <a:rPr sz="2400" dirty="0" err="1"/>
            <a:t>equilibrio</a:t>
          </a:r>
          <a:r>
            <a:rPr sz="2400" dirty="0"/>
            <a:t> entre </a:t>
          </a:r>
          <a:r>
            <a:rPr sz="2400" dirty="0" err="1"/>
            <a:t>el</a:t>
          </a:r>
          <a:r>
            <a:rPr sz="2400" dirty="0"/>
            <a:t> </a:t>
          </a:r>
          <a:r>
            <a:rPr sz="2400" dirty="0" err="1"/>
            <a:t>trabajo</a:t>
          </a:r>
          <a:r>
            <a:rPr sz="2400" dirty="0"/>
            <a:t> y la </a:t>
          </a:r>
          <a:r>
            <a:rPr sz="2400" dirty="0" err="1"/>
            <a:t>vida</a:t>
          </a:r>
          <a:r>
            <a:rPr sz="2400" dirty="0"/>
            <a:t> </a:t>
          </a:r>
          <a:r>
            <a:rPr sz="2400" dirty="0" err="1"/>
            <a:t>privada</a:t>
          </a:r>
          <a:r>
            <a:rPr sz="2400" dirty="0"/>
            <a:t> </a:t>
          </a:r>
          <a:r>
            <a:rPr sz="2400" dirty="0" err="1"/>
            <a:t>porque</a:t>
          </a:r>
          <a:r>
            <a:rPr sz="2400" dirty="0"/>
            <a:t> </a:t>
          </a:r>
          <a:r>
            <a:rPr sz="2400" dirty="0" err="1"/>
            <a:t>simplemente</a:t>
          </a:r>
          <a:r>
            <a:rPr sz="2400" dirty="0"/>
            <a:t> hay </a:t>
          </a:r>
          <a:r>
            <a:rPr sz="2400" dirty="0" err="1"/>
            <a:t>demasiado</a:t>
          </a:r>
          <a:r>
            <a:rPr sz="2400" dirty="0"/>
            <a:t> que </a:t>
          </a:r>
          <a:r>
            <a:rPr sz="2400" dirty="0" err="1"/>
            <a:t>hacer</a:t>
          </a:r>
          <a:r>
            <a:rPr sz="2400" dirty="0"/>
            <a:t>. </a:t>
          </a:r>
        </a:p>
      </dgm:t>
    </dgm:pt>
    <dgm:pt modelId="{BA7815DD-03D0-49E8-A08B-59C65D01C410}" type="sibTrans" cxnId="{509D4E3A-3D10-40A0-AB0A-B32E4372CD90}">
      <dgm:prSet/>
      <dgm:spPr/>
      <dgm:t>
        <a:bodyPr/>
        <a:lstStyle/>
        <a:p>
          <a:endParaRPr sz="2400"/>
        </a:p>
      </dgm:t>
    </dgm:pt>
    <dgm:pt modelId="{1CB79019-0CE4-43C8-AF4F-B31A2C6EFD51}" type="parTrans" cxnId="{509D4E3A-3D10-40A0-AB0A-B32E4372CD90}">
      <dgm:prSet/>
      <dgm:spPr/>
      <dgm:t>
        <a:bodyPr/>
        <a:lstStyle/>
        <a:p>
          <a:endParaRPr sz="2400"/>
        </a:p>
      </dgm:t>
    </dgm:pt>
    <dgm:pt modelId="{B9C6DC64-1437-487B-8657-E5570A531569}">
      <dgm:prSet phldrT="[Texto]" custT="1"/>
      <dgm:spPr>
        <a:solidFill>
          <a:srgbClr val="AED633"/>
        </a:solidFill>
      </dgm:spPr>
      <dgm:t>
        <a:bodyPr/>
        <a:lstStyle/>
        <a:p>
          <a:pPr>
            <a:buNone/>
            <a:defRPr sz="2400">
              <a:latin typeface="Helvetica Neue" panose="020B0604020202020204" charset="0"/>
            </a:defRPr>
          </a:pPr>
          <a:r>
            <a:rPr sz="2400" dirty="0"/>
            <a:t>Los </a:t>
          </a:r>
          <a:r>
            <a:rPr sz="2400" dirty="0" err="1"/>
            <a:t>intraemprendedores</a:t>
          </a:r>
          <a:r>
            <a:rPr sz="2400" dirty="0"/>
            <a:t> son </a:t>
          </a:r>
          <a:r>
            <a:rPr sz="2400" dirty="0" err="1"/>
            <a:t>pensadores</a:t>
          </a:r>
          <a:r>
            <a:rPr sz="2400" dirty="0"/>
            <a:t> </a:t>
          </a:r>
          <a:r>
            <a:rPr lang="es-ES" sz="2400" dirty="0"/>
            <a:t>a lo grande</a:t>
          </a:r>
          <a:r>
            <a:rPr sz="2400" dirty="0"/>
            <a:t>, por lo tanto, les dan </a:t>
          </a:r>
          <a:r>
            <a:rPr sz="2400" dirty="0" err="1"/>
            <a:t>conceptos</a:t>
          </a:r>
          <a:r>
            <a:rPr sz="2400" dirty="0"/>
            <a:t> </a:t>
          </a:r>
          <a:r>
            <a:rPr sz="2400" dirty="0" err="1"/>
            <a:t>en</a:t>
          </a:r>
          <a:r>
            <a:rPr sz="2400" dirty="0"/>
            <a:t> </a:t>
          </a:r>
          <a:r>
            <a:rPr sz="2400" dirty="0" err="1"/>
            <a:t>lugar</a:t>
          </a:r>
          <a:r>
            <a:rPr sz="2400" dirty="0"/>
            <a:t> de </a:t>
          </a:r>
          <a:r>
            <a:rPr lang="es-ES" sz="2400" dirty="0"/>
            <a:t>especificaciones</a:t>
          </a:r>
          <a:r>
            <a:rPr sz="2400" dirty="0"/>
            <a:t> para que </a:t>
          </a:r>
          <a:r>
            <a:rPr sz="2400" dirty="0" err="1"/>
            <a:t>puedan</a:t>
          </a:r>
          <a:r>
            <a:rPr sz="2400" dirty="0"/>
            <a:t> </a:t>
          </a:r>
          <a:r>
            <a:rPr sz="2400" dirty="0" err="1"/>
            <a:t>concentrarse</a:t>
          </a:r>
          <a:r>
            <a:rPr sz="2400" dirty="0"/>
            <a:t> </a:t>
          </a:r>
          <a:r>
            <a:rPr sz="2400" dirty="0" err="1"/>
            <a:t>en</a:t>
          </a:r>
          <a:r>
            <a:rPr sz="2400" dirty="0"/>
            <a:t> </a:t>
          </a:r>
          <a:r>
            <a:rPr sz="2400" dirty="0" err="1"/>
            <a:t>crear</a:t>
          </a:r>
          <a:r>
            <a:rPr sz="2400" dirty="0"/>
            <a:t> </a:t>
          </a:r>
          <a:r>
            <a:rPr sz="2400" dirty="0" err="1"/>
            <a:t>en</a:t>
          </a:r>
          <a:r>
            <a:rPr sz="2400" dirty="0"/>
            <a:t> </a:t>
          </a:r>
          <a:r>
            <a:rPr sz="2400" dirty="0" err="1"/>
            <a:t>lugar</a:t>
          </a:r>
          <a:r>
            <a:rPr sz="2400" dirty="0"/>
            <a:t> de </a:t>
          </a:r>
          <a:r>
            <a:rPr sz="2400" dirty="0" err="1"/>
            <a:t>desperdiciar</a:t>
          </a:r>
          <a:r>
            <a:rPr sz="2400" dirty="0"/>
            <a:t> </a:t>
          </a:r>
          <a:r>
            <a:rPr sz="2400" dirty="0" err="1"/>
            <a:t>este</a:t>
          </a:r>
          <a:r>
            <a:rPr sz="2400" dirty="0"/>
            <a:t> </a:t>
          </a:r>
          <a:r>
            <a:rPr sz="2400" dirty="0" err="1"/>
            <a:t>recurso</a:t>
          </a:r>
          <a:r>
            <a:rPr sz="2400" dirty="0"/>
            <a:t> </a:t>
          </a:r>
          <a:r>
            <a:rPr sz="2400" dirty="0" err="1"/>
            <a:t>esencial</a:t>
          </a:r>
          <a:r>
            <a:rPr sz="2400" dirty="0"/>
            <a:t> </a:t>
          </a:r>
          <a:r>
            <a:rPr sz="2400" dirty="0" err="1"/>
            <a:t>en</a:t>
          </a:r>
          <a:r>
            <a:rPr sz="2400" dirty="0"/>
            <a:t> la </a:t>
          </a:r>
          <a:r>
            <a:rPr sz="2400" dirty="0" err="1"/>
            <a:t>administración</a:t>
          </a:r>
          <a:r>
            <a:rPr sz="2400" dirty="0"/>
            <a:t>.</a:t>
          </a:r>
        </a:p>
      </dgm:t>
    </dgm:pt>
    <dgm:pt modelId="{51E6B373-F786-4EED-9647-3F7C23D179A5}" type="sibTrans" cxnId="{AF0BB708-9C2B-4ACF-9F66-6294E65211E5}">
      <dgm:prSet/>
      <dgm:spPr/>
      <dgm:t>
        <a:bodyPr/>
        <a:lstStyle/>
        <a:p>
          <a:endParaRPr sz="2400"/>
        </a:p>
      </dgm:t>
    </dgm:pt>
    <dgm:pt modelId="{7C7E27C6-0CC6-4DE3-9DA5-B311B32D6C38}" type="parTrans" cxnId="{AF0BB708-9C2B-4ACF-9F66-6294E65211E5}">
      <dgm:prSet/>
      <dgm:spPr/>
      <dgm:t>
        <a:bodyPr/>
        <a:lstStyle/>
        <a:p>
          <a:endParaRPr sz="2400"/>
        </a:p>
      </dgm:t>
    </dgm:pt>
    <dgm:pt modelId="{3F51C99A-4A5A-42E9-89A9-1F23A4EB3206}">
      <dgm:prSet custT="1"/>
      <dgm:spPr/>
      <dgm:t>
        <a:bodyPr/>
        <a:lstStyle/>
        <a:p>
          <a:endParaRPr sz="2400"/>
        </a:p>
      </dgm:t>
    </dgm:pt>
    <dgm:pt modelId="{99A6B510-551F-4FCC-8180-CB06C0495AE6}" type="sibTrans" cxnId="{A2F3D9AD-F2CD-46E1-9623-06EACDCAE25D}">
      <dgm:prSet/>
      <dgm:spPr/>
      <dgm:t>
        <a:bodyPr/>
        <a:lstStyle/>
        <a:p>
          <a:endParaRPr sz="2400"/>
        </a:p>
      </dgm:t>
    </dgm:pt>
    <dgm:pt modelId="{F01A065C-4DA7-4D03-91C2-BF7E643C01E5}" type="parTrans" cxnId="{A2F3D9AD-F2CD-46E1-9623-06EACDCAE25D}">
      <dgm:prSet/>
      <dgm:spPr/>
      <dgm:t>
        <a:bodyPr/>
        <a:lstStyle/>
        <a:p>
          <a:endParaRPr sz="2400"/>
        </a:p>
      </dgm:t>
    </dgm:pt>
    <dgm:pt modelId="{D51BFEAE-B0D4-4920-ADF0-5667C068D592}">
      <dgm:prSet phldrT="[Texto]" custT="1"/>
      <dgm:spPr>
        <a:solidFill>
          <a:srgbClr val="AED633"/>
        </a:solidFill>
      </dgm:spPr>
      <dgm:t>
        <a:bodyPr/>
        <a:lstStyle/>
        <a:p>
          <a:pPr>
            <a:buNone/>
            <a:defRPr sz="2400">
              <a:latin typeface="Helvetica Neue" panose="020B0604020202020204" charset="0"/>
            </a:defRPr>
          </a:pPr>
          <a:r>
            <a:rPr sz="2400" dirty="0" err="1"/>
            <a:t>Así</a:t>
          </a:r>
          <a:r>
            <a:rPr sz="2400" dirty="0"/>
            <a:t> que </a:t>
          </a:r>
          <a:r>
            <a:rPr sz="2400" dirty="0" err="1"/>
            <a:t>asegúrate</a:t>
          </a:r>
          <a:r>
            <a:rPr sz="2400" dirty="0"/>
            <a:t> de </a:t>
          </a:r>
          <a:r>
            <a:rPr sz="2400" dirty="0" err="1"/>
            <a:t>tener</a:t>
          </a:r>
          <a:r>
            <a:rPr sz="2400" dirty="0"/>
            <a:t> un </a:t>
          </a:r>
          <a:r>
            <a:rPr sz="2400" dirty="0" err="1"/>
            <a:t>ayudante</a:t>
          </a:r>
          <a:r>
            <a:rPr sz="2400" dirty="0"/>
            <a:t> </a:t>
          </a:r>
          <a:r>
            <a:rPr sz="2400" dirty="0" err="1"/>
            <a:t>capaz</a:t>
          </a:r>
          <a:r>
            <a:rPr sz="2400" dirty="0"/>
            <a:t> de </a:t>
          </a:r>
          <a:r>
            <a:rPr lang="es-ES" sz="2400" dirty="0"/>
            <a:t>asistirles</a:t>
          </a:r>
          <a:r>
            <a:rPr sz="2400" dirty="0"/>
            <a:t>, </a:t>
          </a:r>
          <a:r>
            <a:rPr sz="2400" dirty="0" err="1"/>
            <a:t>si</a:t>
          </a:r>
          <a:r>
            <a:rPr sz="2400" dirty="0"/>
            <a:t> no lo </a:t>
          </a:r>
          <a:r>
            <a:rPr sz="2400" dirty="0" err="1"/>
            <a:t>hicieran</a:t>
          </a:r>
          <a:r>
            <a:rPr sz="2400" dirty="0"/>
            <a:t>, </a:t>
          </a:r>
          <a:r>
            <a:rPr sz="2400" dirty="0" err="1"/>
            <a:t>tratarán</a:t>
          </a:r>
          <a:r>
            <a:rPr sz="2400" dirty="0"/>
            <a:t> de </a:t>
          </a:r>
          <a:r>
            <a:rPr sz="2400" dirty="0" err="1"/>
            <a:t>hacer</a:t>
          </a:r>
          <a:r>
            <a:rPr sz="2400" dirty="0"/>
            <a:t> </a:t>
          </a:r>
          <a:r>
            <a:rPr sz="2400" dirty="0" err="1"/>
            <a:t>todo</a:t>
          </a:r>
          <a:r>
            <a:rPr sz="2400" dirty="0"/>
            <a:t> e </a:t>
          </a:r>
          <a:r>
            <a:rPr sz="2400" dirty="0" err="1"/>
            <a:t>inevitablemente</a:t>
          </a:r>
          <a:r>
            <a:rPr sz="2400" dirty="0"/>
            <a:t> </a:t>
          </a:r>
          <a:r>
            <a:rPr sz="2400" dirty="0" err="1"/>
            <a:t>fracasarán</a:t>
          </a:r>
          <a:r>
            <a:rPr sz="2400" dirty="0"/>
            <a:t>.</a:t>
          </a:r>
        </a:p>
      </dgm:t>
    </dgm:pt>
    <dgm:pt modelId="{B4A75EF7-965B-46DA-AB53-32553BAF48B3}" type="sibTrans" cxnId="{A0042052-DEF2-460E-96D6-461A435461E9}">
      <dgm:prSet/>
      <dgm:spPr/>
      <dgm:t>
        <a:bodyPr/>
        <a:lstStyle/>
        <a:p>
          <a:endParaRPr sz="2400"/>
        </a:p>
      </dgm:t>
    </dgm:pt>
    <dgm:pt modelId="{E73953A9-3C21-4C7A-B7EA-A0F968A4EEEE}" type="parTrans" cxnId="{A0042052-DEF2-460E-96D6-461A435461E9}">
      <dgm:prSet/>
      <dgm:spPr/>
      <dgm:t>
        <a:bodyPr/>
        <a:lstStyle/>
        <a:p>
          <a:endParaRPr sz="2400"/>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42997" custScaleY="4799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ScaleX="142997" custScaleY="355583">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custLinFactNeighborX="806" custLinFactNeighborY="-4269">
        <dgm:presLayoutVars>
          <dgm:bulletEnabled val="1"/>
        </dgm:presLayoutVars>
      </dgm:prSet>
      <dgm:spPr/>
    </dgm:pt>
    <dgm:pt modelId="{93C5A1E7-6C92-42F7-A6B4-17D9395F5E25}" type="pres">
      <dgm:prSet presAssocID="{B4A75EF7-965B-46DA-AB53-32553BAF48B3}"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2997" custScaleY="38256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ABE8D28-43E9-4A4A-A61B-6359E9D598DB}" type="presParOf" srcId="{A665AF82-8505-4171-BAA9-2174A3D59870}" destId="{93C5A1E7-6C92-42F7-A6B4-17D9395F5E2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a:p>
      </dgm:t>
    </dgm:pt>
    <dgm:pt modelId="{9BBD28ED-822E-4AAF-9863-41B96A812890}">
      <dgm:prSet phldrT="[Texto]" custT="1"/>
      <dgm:spPr>
        <a:solidFill>
          <a:srgbClr val="AED633"/>
        </a:solidFill>
      </dgm:spPr>
      <dgm:t>
        <a:bodyPr lIns="216000"/>
        <a:lstStyle/>
        <a:p>
          <a:pPr>
            <a:defRPr sz="2400">
              <a:solidFill>
                <a:srgbClr val="666666"/>
              </a:solidFill>
              <a:effectLst/>
              <a:latin typeface="Helvetica Neue" panose="020B0604020202020204" charset="0"/>
              <a:ea typeface="Calibri" panose="020F0502020204030204" pitchFamily="34" charset="0"/>
              <a:cs typeface="Times New Roman" panose="02020603050405020304" pitchFamily="18" charset="0"/>
            </a:defRPr>
          </a:pPr>
          <a:r>
            <a:rPr b="1" dirty="0" err="1"/>
            <a:t>Historial</a:t>
          </a:r>
          <a:r>
            <a:rPr b="1" dirty="0"/>
            <a:t> de </a:t>
          </a:r>
          <a:r>
            <a:rPr b="1" dirty="0" err="1"/>
            <a:t>puesta</a:t>
          </a:r>
          <a:r>
            <a:rPr b="1" dirty="0"/>
            <a:t> </a:t>
          </a:r>
          <a:r>
            <a:rPr b="1" dirty="0" err="1"/>
            <a:t>en</a:t>
          </a:r>
          <a:r>
            <a:rPr b="1" dirty="0"/>
            <a:t> </a:t>
          </a:r>
          <a:r>
            <a:rPr b="1" dirty="0" err="1"/>
            <a:t>marcha</a:t>
          </a:r>
          <a:r>
            <a:rPr lang="es-ES" b="1" dirty="0"/>
            <a:t> de proyectos</a:t>
          </a:r>
          <a:r>
            <a:rPr b="1" dirty="0"/>
            <a:t>:</a:t>
          </a:r>
          <a:r>
            <a:rPr dirty="0"/>
            <a:t> </a:t>
          </a:r>
          <a:endParaRPr sz="2400" dirty="0">
            <a:latin typeface="Helvetica Neue" panose="020B0604020202020204" charset="0"/>
          </a:endParaRPr>
        </a:p>
      </dgm:t>
    </dgm:pt>
    <dgm:pt modelId="{1CB79019-0CE4-43C8-AF4F-B31A2C6EFD51}" type="parTrans" cxnId="{509D4E3A-3D10-40A0-AB0A-B32E4372CD90}">
      <dgm:prSet/>
      <dgm:spPr/>
      <dgm:t>
        <a:bodyPr/>
        <a:lstStyle/>
        <a:p>
          <a:endParaRPr/>
        </a:p>
      </dgm:t>
    </dgm:pt>
    <dgm:pt modelId="{BA7815DD-03D0-49E8-A08B-59C65D01C410}" type="sibTrans" cxnId="{509D4E3A-3D10-40A0-AB0A-B32E4372CD90}">
      <dgm:prSet/>
      <dgm:spPr/>
      <dgm:t>
        <a:bodyPr/>
        <a:lstStyle/>
        <a:p>
          <a:endParaRPr/>
        </a:p>
      </dgm:t>
    </dgm:pt>
    <dgm:pt modelId="{D51BFEAE-B0D4-4920-ADF0-5667C068D592}">
      <dgm:prSet phldrT="[Texto]" custT="1"/>
      <dgm:spPr>
        <a:solidFill>
          <a:srgbClr val="AED633"/>
        </a:solidFill>
      </dgm:spPr>
      <dgm:t>
        <a:bodyPr lIns="216000"/>
        <a:lstStyle/>
        <a:p>
          <a:pPr>
            <a:defRPr sz="2400">
              <a:solidFill>
                <a:srgbClr val="666666"/>
              </a:solidFill>
              <a:effectLst/>
              <a:latin typeface="Helvetica Neue" panose="020B0604020202020204" charset="0"/>
              <a:ea typeface="Calibri" panose="020F0502020204030204" pitchFamily="34" charset="0"/>
              <a:cs typeface="Times New Roman" panose="02020603050405020304" pitchFamily="18" charset="0"/>
            </a:defRPr>
          </a:pPr>
          <a:r>
            <a:rPr b="1" dirty="0" err="1"/>
            <a:t>Estilo</a:t>
          </a:r>
          <a:r>
            <a:rPr b="1" dirty="0"/>
            <a:t> de </a:t>
          </a:r>
          <a:r>
            <a:rPr b="1" dirty="0" err="1"/>
            <a:t>trabajo</a:t>
          </a:r>
          <a:r>
            <a:rPr b="1" dirty="0"/>
            <a:t> </a:t>
          </a:r>
          <a:r>
            <a:rPr lang="es-ES" b="1" dirty="0"/>
            <a:t>"</a:t>
          </a:r>
          <a:r>
            <a:rPr b="1" dirty="0" err="1"/>
            <a:t>disruptivo</a:t>
          </a:r>
          <a:r>
            <a:rPr lang="es-ES" b="1" dirty="0"/>
            <a:t>"</a:t>
          </a:r>
          <a:r>
            <a:rPr b="1" dirty="0"/>
            <a:t>:</a:t>
          </a:r>
          <a:r>
            <a:rPr dirty="0"/>
            <a:t> </a:t>
          </a:r>
          <a:endParaRPr sz="2400" dirty="0">
            <a:latin typeface="Helvetica Neue" panose="020B0604020202020204" charset="0"/>
          </a:endParaRPr>
        </a:p>
      </dgm:t>
    </dgm:pt>
    <dgm:pt modelId="{E73953A9-3C21-4C7A-B7EA-A0F968A4EEEE}" type="parTrans" cxnId="{A0042052-DEF2-460E-96D6-461A435461E9}">
      <dgm:prSet/>
      <dgm:spPr/>
      <dgm:t>
        <a:bodyPr/>
        <a:lstStyle/>
        <a:p>
          <a:endParaRPr/>
        </a:p>
      </dgm:t>
    </dgm:pt>
    <dgm:pt modelId="{B4A75EF7-965B-46DA-AB53-32553BAF48B3}" type="sibTrans" cxnId="{A0042052-DEF2-460E-96D6-461A435461E9}">
      <dgm:prSet/>
      <dgm:spPr/>
      <dgm:t>
        <a:bodyPr/>
        <a:lstStyle/>
        <a:p>
          <a:endParaRPr/>
        </a:p>
      </dgm:t>
    </dgm:pt>
    <dgm:pt modelId="{16BBF1F2-EF18-4932-87FC-1A3AC670B50B}">
      <dgm:prSet phldrT="[Texto]" custT="1"/>
      <dgm:spPr>
        <a:solidFill>
          <a:srgbClr val="AED633"/>
        </a:solidFill>
      </dgm:spPr>
      <dgm:t>
        <a:bodyPr lIns="216000"/>
        <a:lstStyle/>
        <a:p>
          <a:pPr>
            <a:defRPr sz="2400">
              <a:solidFill>
                <a:srgbClr val="666666"/>
              </a:solidFill>
              <a:effectLst/>
              <a:latin typeface="Helvetica Neue" panose="020B0604020202020204" charset="0"/>
              <a:ea typeface="Calibri" panose="020F0502020204030204" pitchFamily="34" charset="0"/>
              <a:cs typeface="Times New Roman" panose="02020603050405020304" pitchFamily="18" charset="0"/>
            </a:defRPr>
          </a:pPr>
          <a:r>
            <a:rPr b="1"/>
            <a:t>ADN intraemprendedor:</a:t>
          </a:r>
          <a:r>
            <a:t> </a:t>
          </a:r>
          <a:endParaRPr sz="2400">
            <a:latin typeface="Helvetica Neue" panose="020B0604020202020204" charset="0"/>
          </a:endParaRPr>
        </a:p>
      </dgm:t>
    </dgm:pt>
    <dgm:pt modelId="{F4DDC1A2-7161-4520-BC48-4B12FAC6BC9D}" type="parTrans" cxnId="{64697FB5-51CB-44F4-AD4E-C61824595A8A}">
      <dgm:prSet/>
      <dgm:spPr/>
      <dgm:t>
        <a:bodyPr/>
        <a:lstStyle/>
        <a:p>
          <a:endParaRPr/>
        </a:p>
      </dgm:t>
    </dgm:pt>
    <dgm:pt modelId="{512C4A2E-9CE6-428C-80E0-AAE214BA27E6}" type="sibTrans" cxnId="{64697FB5-51CB-44F4-AD4E-C61824595A8A}">
      <dgm:prSet/>
      <dgm:spPr/>
      <dgm:t>
        <a:bodyPr/>
        <a:lstStyle/>
        <a:p>
          <a:endParaRPr/>
        </a:p>
      </dgm:t>
    </dgm:pt>
    <dgm:pt modelId="{8773EC6A-8120-4245-B2FA-E6FCBAC9353E}">
      <dgm:prSet custT="1"/>
      <dgm:spPr/>
      <dgm:t>
        <a:bodyPr lIns="432000" rIns="432000"/>
        <a:lstStyle/>
        <a:p>
          <a:pPr marL="176213" indent="-176213">
            <a:buFont typeface="Arial" panose="020B0604020202020204" pitchFamily="34" charset="0"/>
            <a:buChar char="•"/>
            <a:defRPr>
              <a:solidFill>
                <a:schemeClr val="tx1"/>
              </a:solidFill>
              <a:effectLst/>
              <a:latin typeface="Helvetica Neue" panose="020B0604020202020204" charset="0"/>
              <a:ea typeface="Calibri" panose="020F0502020204030204" pitchFamily="34" charset="0"/>
              <a:cs typeface="Times New Roman" panose="02020603050405020304" pitchFamily="18" charset="0"/>
            </a:defRPr>
          </a:pPr>
          <a:r>
            <a:rPr sz="1800" dirty="0"/>
            <a:t>¿Han </a:t>
          </a:r>
          <a:r>
            <a:rPr sz="1800" dirty="0" err="1"/>
            <a:t>hecho</a:t>
          </a:r>
          <a:r>
            <a:rPr sz="1800" dirty="0"/>
            <a:t> </a:t>
          </a:r>
          <a:r>
            <a:rPr sz="1800" dirty="0" err="1"/>
            <a:t>anteriormente</a:t>
          </a:r>
          <a:r>
            <a:rPr sz="1800" dirty="0"/>
            <a:t> una </a:t>
          </a:r>
          <a:r>
            <a:rPr sz="1800" dirty="0" err="1"/>
            <a:t>contribución</a:t>
          </a:r>
          <a:r>
            <a:rPr sz="1800" dirty="0"/>
            <a:t> </a:t>
          </a:r>
          <a:r>
            <a:rPr sz="1800" dirty="0" err="1"/>
            <a:t>sustancial</a:t>
          </a:r>
          <a:r>
            <a:rPr sz="1800" dirty="0"/>
            <a:t> a </a:t>
          </a:r>
          <a:r>
            <a:rPr sz="1800" dirty="0" err="1"/>
            <a:t>proyectos</a:t>
          </a:r>
          <a:r>
            <a:rPr sz="1800" dirty="0"/>
            <a:t> de </a:t>
          </a:r>
          <a:r>
            <a:rPr sz="1800" dirty="0" err="1"/>
            <a:t>puesta</a:t>
          </a:r>
          <a:r>
            <a:rPr sz="1800" dirty="0"/>
            <a:t> </a:t>
          </a:r>
          <a:r>
            <a:rPr sz="1800" dirty="0" err="1"/>
            <a:t>en</a:t>
          </a:r>
          <a:r>
            <a:rPr sz="1800" dirty="0"/>
            <a:t> </a:t>
          </a:r>
          <a:r>
            <a:rPr sz="1800" dirty="0" err="1"/>
            <a:t>marcha</a:t>
          </a:r>
          <a:r>
            <a:rPr sz="1800" dirty="0"/>
            <a:t> o </a:t>
          </a:r>
          <a:r>
            <a:rPr sz="1800" dirty="0" err="1"/>
            <a:t>han</a:t>
          </a:r>
          <a:r>
            <a:rPr sz="1800" dirty="0"/>
            <a:t> </a:t>
          </a:r>
          <a:r>
            <a:rPr sz="1800" dirty="0" err="1"/>
            <a:t>participado</a:t>
          </a:r>
          <a:r>
            <a:rPr sz="1800" dirty="0"/>
            <a:t> </a:t>
          </a:r>
          <a:r>
            <a:rPr sz="1800" dirty="0" err="1"/>
            <a:t>en</a:t>
          </a:r>
          <a:r>
            <a:rPr sz="1800" dirty="0"/>
            <a:t> </a:t>
          </a:r>
          <a:r>
            <a:rPr sz="1800" dirty="0" err="1"/>
            <a:t>ellos</a:t>
          </a:r>
          <a:r>
            <a:rPr sz="1800" dirty="0"/>
            <a:t>? </a:t>
          </a:r>
          <a:r>
            <a:rPr sz="1800" dirty="0" err="1"/>
            <a:t>Podrían</a:t>
          </a:r>
          <a:r>
            <a:rPr sz="1800" dirty="0"/>
            <a:t> ser </a:t>
          </a:r>
          <a:r>
            <a:rPr sz="1800" dirty="0" err="1"/>
            <a:t>capaces</a:t>
          </a:r>
          <a:r>
            <a:rPr sz="1800" dirty="0"/>
            <a:t> de </a:t>
          </a:r>
          <a:r>
            <a:rPr sz="1800" dirty="0" err="1"/>
            <a:t>liderar</a:t>
          </a:r>
          <a:r>
            <a:rPr sz="1800" dirty="0"/>
            <a:t> una </a:t>
          </a:r>
          <a:r>
            <a:rPr sz="1800" dirty="0" err="1"/>
            <a:t>nueva</a:t>
          </a:r>
          <a:r>
            <a:rPr sz="1800" dirty="0"/>
            <a:t> </a:t>
          </a:r>
          <a:r>
            <a:rPr sz="1800" dirty="0" err="1"/>
            <a:t>iniciativa</a:t>
          </a:r>
          <a:r>
            <a:rPr sz="1800" dirty="0"/>
            <a:t> de </a:t>
          </a:r>
          <a:r>
            <a:rPr sz="1800" dirty="0" err="1"/>
            <a:t>puesta</a:t>
          </a:r>
          <a:r>
            <a:rPr sz="1800" dirty="0"/>
            <a:t> </a:t>
          </a:r>
          <a:r>
            <a:rPr sz="1800" dirty="0" err="1"/>
            <a:t>en</a:t>
          </a:r>
          <a:r>
            <a:rPr sz="1800" dirty="0"/>
            <a:t> </a:t>
          </a:r>
          <a:r>
            <a:rPr sz="1800" dirty="0" err="1"/>
            <a:t>marcha</a:t>
          </a:r>
          <a:r>
            <a:rPr sz="1800" dirty="0"/>
            <a:t> dentro de </a:t>
          </a:r>
          <a:r>
            <a:rPr sz="1800" dirty="0" err="1"/>
            <a:t>su</a:t>
          </a:r>
          <a:r>
            <a:rPr sz="1800" dirty="0"/>
            <a:t> </a:t>
          </a:r>
          <a:r>
            <a:rPr sz="1800" dirty="0" err="1"/>
            <a:t>organización</a:t>
          </a:r>
          <a:r>
            <a:rPr sz="1800" dirty="0"/>
            <a:t> y </a:t>
          </a:r>
          <a:r>
            <a:rPr sz="1800" dirty="0" err="1"/>
            <a:t>compartir</a:t>
          </a:r>
          <a:r>
            <a:rPr sz="1800" dirty="0"/>
            <a:t> </a:t>
          </a:r>
          <a:r>
            <a:rPr sz="1800" dirty="0" err="1"/>
            <a:t>lecciones</a:t>
          </a:r>
          <a:r>
            <a:rPr sz="1800" dirty="0"/>
            <a:t> </a:t>
          </a:r>
          <a:r>
            <a:rPr sz="1800" dirty="0" err="1"/>
            <a:t>perspicaces</a:t>
          </a:r>
          <a:r>
            <a:rPr sz="1800" dirty="0"/>
            <a:t> de sus </a:t>
          </a:r>
          <a:r>
            <a:rPr sz="1800" dirty="0" err="1"/>
            <a:t>experiencias</a:t>
          </a:r>
          <a:r>
            <a:rPr sz="1800" dirty="0"/>
            <a:t> </a:t>
          </a:r>
          <a:r>
            <a:rPr sz="1800" dirty="0" err="1"/>
            <a:t>anteriores</a:t>
          </a:r>
          <a:r>
            <a:rPr sz="1800" dirty="0"/>
            <a:t>.</a:t>
          </a:r>
          <a:endParaRPr sz="1800" dirty="0">
            <a:solidFill>
              <a:schemeClr val="tx1"/>
            </a:solidFill>
            <a:latin typeface="Helvetica Neue" panose="020B0604020202020204" charset="0"/>
          </a:endParaRPr>
        </a:p>
      </dgm:t>
    </dgm:pt>
    <dgm:pt modelId="{AB4DB9A8-FDF5-42D1-A87C-C7345488E7DF}" type="parTrans" cxnId="{D66CC139-9664-4659-A5AF-A9DF70A4268E}">
      <dgm:prSet/>
      <dgm:spPr/>
      <dgm:t>
        <a:bodyPr/>
        <a:lstStyle/>
        <a:p>
          <a:endParaRPr/>
        </a:p>
      </dgm:t>
    </dgm:pt>
    <dgm:pt modelId="{A067B088-3DE8-4A15-9B98-59D0527140C9}" type="sibTrans" cxnId="{D66CC139-9664-4659-A5AF-A9DF70A4268E}">
      <dgm:prSet/>
      <dgm:spPr/>
      <dgm:t>
        <a:bodyPr/>
        <a:lstStyle/>
        <a:p>
          <a:endParaRPr/>
        </a:p>
      </dgm:t>
    </dgm:pt>
    <dgm:pt modelId="{B5ACD4BA-7E65-46FC-952F-685F6A47666E}">
      <dgm:prSet custT="1"/>
      <dgm:spPr/>
      <dgm:t>
        <a:bodyPr lIns="432000" rIns="432000"/>
        <a:lstStyle/>
        <a:p>
          <a:pPr marL="176213" indent="-176213">
            <a:defRPr>
              <a:solidFill>
                <a:schemeClr val="tx1"/>
              </a:solidFill>
              <a:effectLst/>
              <a:latin typeface="Helvetica Neue" panose="020B0604020202020204" charset="0"/>
              <a:ea typeface="Calibri" panose="020F0502020204030204" pitchFamily="34" charset="0"/>
              <a:cs typeface="Times New Roman" panose="02020603050405020304" pitchFamily="18" charset="0"/>
            </a:defRPr>
          </a:pPr>
          <a:r>
            <a:rPr sz="1800" dirty="0"/>
            <a:t>¿Son </a:t>
          </a:r>
          <a:r>
            <a:rPr sz="1800" dirty="0" err="1"/>
            <a:t>desafiantes</a:t>
          </a:r>
          <a:r>
            <a:rPr sz="1800" dirty="0"/>
            <a:t> y con </a:t>
          </a:r>
          <a:r>
            <a:rPr sz="1800" dirty="0" err="1"/>
            <a:t>frecuencia</a:t>
          </a:r>
          <a:r>
            <a:rPr sz="1800" dirty="0"/>
            <a:t> </a:t>
          </a:r>
          <a:r>
            <a:rPr sz="1800" dirty="0" err="1"/>
            <a:t>cuestionan</a:t>
          </a:r>
          <a:r>
            <a:rPr sz="1800" dirty="0"/>
            <a:t> las </a:t>
          </a:r>
          <a:r>
            <a:rPr sz="1800" dirty="0" err="1"/>
            <a:t>prácticas</a:t>
          </a:r>
          <a:r>
            <a:rPr sz="1800" dirty="0"/>
            <a:t> que </a:t>
          </a:r>
          <a:r>
            <a:rPr sz="1800" dirty="0" err="1"/>
            <a:t>su</a:t>
          </a:r>
          <a:r>
            <a:rPr sz="1800" dirty="0"/>
            <a:t> </a:t>
          </a:r>
          <a:r>
            <a:rPr sz="1800" dirty="0" err="1"/>
            <a:t>negocio</a:t>
          </a:r>
          <a:r>
            <a:rPr sz="1800" dirty="0"/>
            <a:t> </a:t>
          </a:r>
          <a:r>
            <a:rPr sz="1800" dirty="0" err="1"/>
            <a:t>emplea</a:t>
          </a:r>
          <a:r>
            <a:rPr sz="1800" dirty="0"/>
            <a:t> </a:t>
          </a:r>
          <a:r>
            <a:rPr sz="1800" dirty="0" err="1"/>
            <a:t>ahora</a:t>
          </a:r>
          <a:r>
            <a:rPr sz="1800" dirty="0"/>
            <a:t>? ¿</a:t>
          </a:r>
          <a:r>
            <a:rPr sz="1800" dirty="0" err="1"/>
            <a:t>Puede</a:t>
          </a:r>
          <a:r>
            <a:rPr sz="1800" dirty="0"/>
            <a:t> </a:t>
          </a:r>
          <a:r>
            <a:rPr sz="1800" dirty="0" err="1"/>
            <a:t>detectar</a:t>
          </a:r>
          <a:r>
            <a:rPr sz="1800" dirty="0"/>
            <a:t> </a:t>
          </a:r>
          <a:r>
            <a:rPr sz="1800" dirty="0" err="1"/>
            <a:t>su</a:t>
          </a:r>
          <a:r>
            <a:rPr sz="1800" dirty="0"/>
            <a:t> </a:t>
          </a:r>
          <a:r>
            <a:rPr sz="1800" dirty="0" err="1"/>
            <a:t>insatisfacción</a:t>
          </a:r>
          <a:r>
            <a:rPr sz="1800" dirty="0"/>
            <a:t> con los </a:t>
          </a:r>
          <a:r>
            <a:rPr sz="1800" dirty="0" err="1"/>
            <a:t>objetivos</a:t>
          </a:r>
          <a:r>
            <a:rPr sz="1800" dirty="0"/>
            <a:t> y la </a:t>
          </a:r>
          <a:r>
            <a:rPr sz="1800" dirty="0" err="1"/>
            <a:t>misión</a:t>
          </a:r>
          <a:r>
            <a:rPr sz="1800" dirty="0"/>
            <a:t> de </a:t>
          </a:r>
          <a:r>
            <a:rPr sz="1800" dirty="0" err="1"/>
            <a:t>su</a:t>
          </a:r>
          <a:r>
            <a:rPr sz="1800" dirty="0"/>
            <a:t> </a:t>
          </a:r>
          <a:r>
            <a:rPr sz="1800" dirty="0" err="1"/>
            <a:t>negocio</a:t>
          </a:r>
          <a:r>
            <a:rPr sz="1800" dirty="0"/>
            <a:t>? ¿Con </a:t>
          </a:r>
          <a:r>
            <a:rPr sz="1800" dirty="0" err="1"/>
            <a:t>qué</a:t>
          </a:r>
          <a:r>
            <a:rPr sz="1800" dirty="0"/>
            <a:t> </a:t>
          </a:r>
          <a:r>
            <a:rPr sz="1800" dirty="0" err="1"/>
            <a:t>frecuencia</a:t>
          </a:r>
          <a:r>
            <a:rPr sz="1800" dirty="0"/>
            <a:t> </a:t>
          </a:r>
          <a:r>
            <a:rPr sz="1800" dirty="0" err="1"/>
            <a:t>prueban</a:t>
          </a:r>
          <a:r>
            <a:rPr sz="1800" dirty="0"/>
            <a:t> </a:t>
          </a:r>
          <a:r>
            <a:rPr sz="1800" dirty="0" err="1"/>
            <a:t>nuevas</a:t>
          </a:r>
          <a:r>
            <a:rPr sz="1800" dirty="0"/>
            <a:t> </a:t>
          </a:r>
          <a:r>
            <a:rPr sz="1800" dirty="0" err="1"/>
            <a:t>características</a:t>
          </a:r>
          <a:r>
            <a:rPr sz="1800" dirty="0"/>
            <a:t> y </a:t>
          </a:r>
          <a:r>
            <a:rPr sz="1800" dirty="0" err="1"/>
            <a:t>cuánt</a:t>
          </a:r>
          <a:r>
            <a:rPr lang="es-ES" sz="1800" dirty="0"/>
            <a:t>a</a:t>
          </a:r>
          <a:r>
            <a:rPr sz="1800" dirty="0"/>
            <a:t> </a:t>
          </a:r>
          <a:r>
            <a:rPr sz="1800" dirty="0" err="1"/>
            <a:t>menos</a:t>
          </a:r>
          <a:r>
            <a:rPr sz="1800" dirty="0"/>
            <a:t> </a:t>
          </a:r>
          <a:r>
            <a:rPr sz="1800" dirty="0" err="1"/>
            <a:t>aversión</a:t>
          </a:r>
          <a:r>
            <a:rPr sz="1800" dirty="0"/>
            <a:t> al </a:t>
          </a:r>
          <a:r>
            <a:rPr sz="1800" dirty="0" err="1"/>
            <a:t>riesgo</a:t>
          </a:r>
          <a:r>
            <a:rPr sz="1800" dirty="0"/>
            <a:t> </a:t>
          </a:r>
          <a:r>
            <a:rPr lang="es-ES" sz="1800" dirty="0"/>
            <a:t>tienen</a:t>
          </a:r>
          <a:r>
            <a:rPr sz="1800" dirty="0"/>
            <a:t> que </a:t>
          </a:r>
          <a:r>
            <a:rPr sz="1800" dirty="0" err="1"/>
            <a:t>el</a:t>
          </a:r>
          <a:r>
            <a:rPr sz="1800" dirty="0"/>
            <a:t> resto del </a:t>
          </a:r>
          <a:r>
            <a:rPr sz="1800" dirty="0" err="1"/>
            <a:t>equipo</a:t>
          </a:r>
          <a:r>
            <a:rPr sz="1800" dirty="0"/>
            <a:t>? </a:t>
          </a:r>
          <a:r>
            <a:rPr sz="1800" dirty="0" err="1"/>
            <a:t>Muchos</a:t>
          </a:r>
          <a:r>
            <a:rPr sz="1800" dirty="0"/>
            <a:t> </a:t>
          </a:r>
          <a:r>
            <a:rPr sz="1800" dirty="0" err="1"/>
            <a:t>gerentes</a:t>
          </a:r>
          <a:r>
            <a:rPr sz="1800" dirty="0"/>
            <a:t> no </a:t>
          </a:r>
          <a:r>
            <a:rPr sz="1800" dirty="0" err="1"/>
            <a:t>reconocen</a:t>
          </a:r>
          <a:r>
            <a:rPr sz="1800" dirty="0"/>
            <a:t> </a:t>
          </a:r>
          <a:r>
            <a:rPr sz="1800" dirty="0" err="1"/>
            <a:t>el</a:t>
          </a:r>
          <a:r>
            <a:rPr sz="1800" dirty="0"/>
            <a:t> </a:t>
          </a:r>
          <a:r>
            <a:rPr sz="1800" dirty="0" err="1"/>
            <a:t>espíritu</a:t>
          </a:r>
          <a:r>
            <a:rPr sz="1800" dirty="0"/>
            <a:t> </a:t>
          </a:r>
          <a:r>
            <a:rPr sz="1800" dirty="0" err="1"/>
            <a:t>intraemprendedor</a:t>
          </a:r>
          <a:r>
            <a:rPr sz="1800" dirty="0"/>
            <a:t> </a:t>
          </a:r>
          <a:r>
            <a:rPr sz="1800" dirty="0" err="1"/>
            <a:t>en</a:t>
          </a:r>
          <a:r>
            <a:rPr sz="1800" dirty="0"/>
            <a:t> </a:t>
          </a:r>
          <a:r>
            <a:rPr sz="1800" dirty="0" err="1"/>
            <a:t>estos</a:t>
          </a:r>
          <a:r>
            <a:rPr sz="1800" dirty="0"/>
            <a:t> </a:t>
          </a:r>
          <a:r>
            <a:rPr sz="1800" dirty="0" err="1"/>
            <a:t>individuos</a:t>
          </a:r>
          <a:r>
            <a:rPr sz="1800" dirty="0"/>
            <a:t> y </a:t>
          </a:r>
          <a:r>
            <a:rPr sz="1800" dirty="0" err="1"/>
            <a:t>en</a:t>
          </a:r>
          <a:r>
            <a:rPr sz="1800" dirty="0"/>
            <a:t> </a:t>
          </a:r>
          <a:r>
            <a:rPr sz="1800" dirty="0" err="1"/>
            <a:t>su</a:t>
          </a:r>
          <a:r>
            <a:rPr sz="1800" dirty="0"/>
            <a:t> </a:t>
          </a:r>
          <a:r>
            <a:rPr sz="1800" dirty="0" err="1"/>
            <a:t>lugar</a:t>
          </a:r>
          <a:r>
            <a:rPr sz="1800" dirty="0"/>
            <a:t> los </a:t>
          </a:r>
          <a:r>
            <a:rPr sz="1800" dirty="0" err="1"/>
            <a:t>ven</a:t>
          </a:r>
          <a:r>
            <a:rPr sz="1800" dirty="0"/>
            <a:t> </a:t>
          </a:r>
          <a:r>
            <a:rPr sz="1800" dirty="0" err="1"/>
            <a:t>como</a:t>
          </a:r>
          <a:r>
            <a:rPr sz="1800" dirty="0"/>
            <a:t> </a:t>
          </a:r>
          <a:r>
            <a:rPr sz="1800" dirty="0" err="1"/>
            <a:t>difíciles</a:t>
          </a:r>
          <a:r>
            <a:rPr sz="1800" dirty="0"/>
            <a:t> de </a:t>
          </a:r>
          <a:r>
            <a:rPr sz="1800" dirty="0" err="1"/>
            <a:t>manejar</a:t>
          </a:r>
          <a:r>
            <a:rPr sz="1800" dirty="0"/>
            <a:t>, a </a:t>
          </a:r>
          <a:r>
            <a:rPr sz="1800" dirty="0" err="1"/>
            <a:t>pesar</a:t>
          </a:r>
          <a:r>
            <a:rPr sz="1800" dirty="0"/>
            <a:t> de que </a:t>
          </a:r>
          <a:r>
            <a:rPr sz="1800" dirty="0" err="1"/>
            <a:t>pueden</a:t>
          </a:r>
          <a:r>
            <a:rPr sz="1800" dirty="0"/>
            <a:t> ser </a:t>
          </a:r>
          <a:r>
            <a:rPr sz="1800" dirty="0" err="1"/>
            <a:t>futuros</a:t>
          </a:r>
          <a:r>
            <a:rPr sz="1800" dirty="0"/>
            <a:t> empresarios que </a:t>
          </a:r>
          <a:r>
            <a:rPr sz="1800" dirty="0" err="1"/>
            <a:t>requieren</a:t>
          </a:r>
          <a:r>
            <a:rPr sz="1800" dirty="0"/>
            <a:t> un </a:t>
          </a:r>
          <a:r>
            <a:rPr sz="1800" dirty="0" err="1"/>
            <a:t>enfoque</a:t>
          </a:r>
          <a:r>
            <a:rPr sz="1800" dirty="0"/>
            <a:t> de </a:t>
          </a:r>
          <a:r>
            <a:rPr sz="1800" dirty="0" err="1"/>
            <a:t>gestión</a:t>
          </a:r>
          <a:r>
            <a:rPr sz="1800" dirty="0"/>
            <a:t> </a:t>
          </a:r>
          <a:r>
            <a:rPr sz="1800" dirty="0" err="1"/>
            <a:t>diferente</a:t>
          </a:r>
          <a:r>
            <a:rPr sz="1800" dirty="0"/>
            <a:t>.</a:t>
          </a:r>
          <a:endParaRPr sz="1800" dirty="0">
            <a:solidFill>
              <a:schemeClr val="tx1"/>
            </a:solidFill>
            <a:latin typeface="Helvetica Neue" panose="020B0604020202020204" charset="0"/>
          </a:endParaRPr>
        </a:p>
      </dgm:t>
    </dgm:pt>
    <dgm:pt modelId="{D4DDFCA8-2989-43AF-AF80-2E71C9CFFABD}" type="parTrans" cxnId="{26F19CA6-FACD-44D7-82E3-25AD927543DC}">
      <dgm:prSet/>
      <dgm:spPr/>
      <dgm:t>
        <a:bodyPr/>
        <a:lstStyle/>
        <a:p>
          <a:endParaRPr/>
        </a:p>
      </dgm:t>
    </dgm:pt>
    <dgm:pt modelId="{50AC202E-5C83-4035-8FF9-DC9C7B19661A}" type="sibTrans" cxnId="{26F19CA6-FACD-44D7-82E3-25AD927543DC}">
      <dgm:prSet/>
      <dgm:spPr/>
      <dgm:t>
        <a:bodyPr/>
        <a:lstStyle/>
        <a:p>
          <a:endParaRPr/>
        </a:p>
      </dgm:t>
    </dgm:pt>
    <dgm:pt modelId="{AEB73BCE-643C-4BF6-A2CC-2025BBB19332}">
      <dgm:prSet custT="1"/>
      <dgm:spPr/>
      <dgm:t>
        <a:bodyPr lIns="432000" rIns="432000"/>
        <a:lstStyle/>
        <a:p>
          <a:pPr marL="176213" indent="-176213">
            <a:defRPr>
              <a:solidFill>
                <a:schemeClr val="tx1"/>
              </a:solidFill>
              <a:effectLst/>
              <a:latin typeface="Helvetica Neue" panose="020B0604020202020204" charset="0"/>
              <a:ea typeface="Calibri" panose="020F0502020204030204" pitchFamily="34" charset="0"/>
              <a:cs typeface="Times New Roman" panose="02020603050405020304" pitchFamily="18" charset="0"/>
            </a:defRPr>
          </a:pPr>
          <a:r>
            <a:rPr sz="1800" dirty="0"/>
            <a:t>Se ha </a:t>
          </a:r>
          <a:r>
            <a:rPr sz="1800" dirty="0" err="1"/>
            <a:t>demostrado</a:t>
          </a:r>
          <a:r>
            <a:rPr sz="1800" dirty="0"/>
            <a:t> que los </a:t>
          </a:r>
          <a:r>
            <a:rPr sz="1800" dirty="0" err="1"/>
            <a:t>intraemprendedores</a:t>
          </a:r>
          <a:r>
            <a:rPr sz="1800" dirty="0"/>
            <a:t> que </a:t>
          </a:r>
          <a:r>
            <a:rPr sz="1800" dirty="0" err="1"/>
            <a:t>tienen</a:t>
          </a:r>
          <a:r>
            <a:rPr sz="1800" dirty="0"/>
            <a:t> </a:t>
          </a:r>
          <a:r>
            <a:rPr sz="1800" dirty="0" err="1"/>
            <a:t>éxito</a:t>
          </a:r>
          <a:r>
            <a:rPr sz="1800" dirty="0"/>
            <a:t> </a:t>
          </a:r>
          <a:r>
            <a:rPr sz="1800" dirty="0" err="1"/>
            <a:t>tienen</a:t>
          </a:r>
          <a:r>
            <a:rPr sz="1800" dirty="0"/>
            <a:t> un conjunto </a:t>
          </a:r>
          <a:r>
            <a:rPr sz="1800" dirty="0" err="1"/>
            <a:t>común</a:t>
          </a:r>
          <a:r>
            <a:rPr sz="1800" dirty="0"/>
            <a:t> de </a:t>
          </a:r>
          <a:r>
            <a:rPr sz="1800" dirty="0" err="1"/>
            <a:t>atributos</a:t>
          </a:r>
          <a:r>
            <a:rPr sz="1800" dirty="0"/>
            <a:t> que se </a:t>
          </a:r>
          <a:r>
            <a:rPr sz="1800" dirty="0" err="1"/>
            <a:t>pueden</a:t>
          </a:r>
          <a:r>
            <a:rPr sz="1800" dirty="0"/>
            <a:t> </a:t>
          </a:r>
          <a:r>
            <a:rPr sz="1800" dirty="0" err="1"/>
            <a:t>utilizar</a:t>
          </a:r>
          <a:r>
            <a:rPr sz="1800" dirty="0"/>
            <a:t> para </a:t>
          </a:r>
          <a:r>
            <a:rPr sz="1800" dirty="0" err="1"/>
            <a:t>predecir</a:t>
          </a:r>
          <a:r>
            <a:rPr sz="1800" dirty="0"/>
            <a:t> </a:t>
          </a:r>
          <a:r>
            <a:rPr sz="1800" dirty="0" err="1"/>
            <a:t>el</a:t>
          </a:r>
          <a:r>
            <a:rPr sz="1800" dirty="0"/>
            <a:t> </a:t>
          </a:r>
          <a:r>
            <a:rPr sz="1800" dirty="0" err="1"/>
            <a:t>éxito</a:t>
          </a:r>
          <a:r>
            <a:rPr sz="1800" dirty="0"/>
            <a:t> </a:t>
          </a:r>
          <a:r>
            <a:rPr sz="1800" dirty="0" err="1"/>
            <a:t>futuro</a:t>
          </a:r>
          <a:r>
            <a:rPr sz="1800" dirty="0"/>
            <a:t>. </a:t>
          </a:r>
          <a:r>
            <a:rPr sz="1800" dirty="0" err="1"/>
            <a:t>Estas</a:t>
          </a:r>
          <a:r>
            <a:rPr sz="1800" dirty="0"/>
            <a:t> </a:t>
          </a:r>
          <a:r>
            <a:rPr sz="1800" dirty="0" err="1"/>
            <a:t>características</a:t>
          </a:r>
          <a:r>
            <a:rPr sz="1800" dirty="0"/>
            <a:t> se </a:t>
          </a:r>
          <a:r>
            <a:rPr sz="1800" dirty="0" err="1"/>
            <a:t>pueden</a:t>
          </a:r>
          <a:r>
            <a:rPr sz="1800" dirty="0"/>
            <a:t> </a:t>
          </a:r>
          <a:r>
            <a:rPr sz="1800" dirty="0" err="1"/>
            <a:t>trazar</a:t>
          </a:r>
          <a:r>
            <a:rPr sz="1800" dirty="0"/>
            <a:t> y </a:t>
          </a:r>
          <a:r>
            <a:rPr sz="1800" dirty="0" err="1"/>
            <a:t>puntuar</a:t>
          </a:r>
          <a:r>
            <a:rPr sz="1800" dirty="0"/>
            <a:t> </a:t>
          </a:r>
          <a:r>
            <a:rPr sz="1800" dirty="0" err="1"/>
            <a:t>utilizando</a:t>
          </a:r>
          <a:r>
            <a:rPr sz="1800" dirty="0"/>
            <a:t> una </a:t>
          </a:r>
          <a:r>
            <a:rPr sz="1800" dirty="0" err="1"/>
            <a:t>prueba</a:t>
          </a:r>
          <a:r>
            <a:rPr sz="1800" dirty="0"/>
            <a:t> de </a:t>
          </a:r>
          <a:r>
            <a:rPr sz="1800" dirty="0" err="1"/>
            <a:t>personalidad</a:t>
          </a:r>
          <a:r>
            <a:rPr sz="1800" dirty="0"/>
            <a:t> que </a:t>
          </a:r>
          <a:r>
            <a:rPr sz="1800" dirty="0" err="1"/>
            <a:t>examina</a:t>
          </a:r>
          <a:r>
            <a:rPr sz="1800" dirty="0"/>
            <a:t> la </a:t>
          </a:r>
          <a:r>
            <a:rPr sz="1800" dirty="0" err="1"/>
            <a:t>inteligencia</a:t>
          </a:r>
          <a:r>
            <a:rPr sz="1800" dirty="0"/>
            <a:t> social, </a:t>
          </a:r>
          <a:r>
            <a:rPr sz="1800" dirty="0" err="1"/>
            <a:t>el</a:t>
          </a:r>
          <a:r>
            <a:rPr sz="1800" dirty="0"/>
            <a:t> </a:t>
          </a:r>
          <a:r>
            <a:rPr sz="1800" dirty="0" err="1"/>
            <a:t>comportamiento</a:t>
          </a:r>
          <a:r>
            <a:rPr sz="1800" dirty="0"/>
            <a:t> y la </a:t>
          </a:r>
          <a:r>
            <a:rPr sz="1800" dirty="0" err="1"/>
            <a:t>actitud</a:t>
          </a:r>
          <a:r>
            <a:rPr sz="1800" dirty="0"/>
            <a:t>, y las </a:t>
          </a:r>
          <a:r>
            <a:rPr sz="1800" dirty="0" err="1"/>
            <a:t>habilidades</a:t>
          </a:r>
          <a:r>
            <a:rPr sz="1800" dirty="0"/>
            <a:t> de </a:t>
          </a:r>
          <a:r>
            <a:rPr sz="1800" dirty="0" err="1"/>
            <a:t>resolución</a:t>
          </a:r>
          <a:r>
            <a:rPr sz="1800" dirty="0"/>
            <a:t> de </a:t>
          </a:r>
          <a:r>
            <a:rPr sz="1800" dirty="0" err="1"/>
            <a:t>problemas</a:t>
          </a:r>
          <a:r>
            <a:rPr sz="1800" dirty="0"/>
            <a:t>, lo que le </a:t>
          </a:r>
          <a:r>
            <a:rPr sz="1800" dirty="0" err="1"/>
            <a:t>permite</a:t>
          </a:r>
          <a:r>
            <a:rPr sz="1800" dirty="0"/>
            <a:t> </a:t>
          </a:r>
          <a:r>
            <a:rPr sz="1800" dirty="0" err="1"/>
            <a:t>determinar</a:t>
          </a:r>
          <a:r>
            <a:rPr sz="1800" dirty="0"/>
            <a:t> </a:t>
          </a:r>
          <a:r>
            <a:rPr sz="1800" dirty="0" err="1"/>
            <a:t>qué</a:t>
          </a:r>
          <a:r>
            <a:rPr sz="1800" dirty="0"/>
            <a:t> </a:t>
          </a:r>
          <a:r>
            <a:rPr sz="1800" dirty="0" err="1"/>
            <a:t>individuos</a:t>
          </a:r>
          <a:r>
            <a:rPr sz="1800" dirty="0"/>
            <a:t> </a:t>
          </a:r>
          <a:r>
            <a:rPr sz="1800" dirty="0" err="1"/>
            <a:t>tienen</a:t>
          </a:r>
          <a:r>
            <a:rPr sz="1800" dirty="0"/>
            <a:t> una mayor </a:t>
          </a:r>
          <a:r>
            <a:rPr sz="1800" dirty="0" err="1"/>
            <a:t>probabilidad</a:t>
          </a:r>
          <a:r>
            <a:rPr sz="1800" dirty="0"/>
            <a:t> de </a:t>
          </a:r>
          <a:r>
            <a:rPr sz="1800" dirty="0" err="1"/>
            <a:t>tener</a:t>
          </a:r>
          <a:r>
            <a:rPr sz="1800" dirty="0"/>
            <a:t> </a:t>
          </a:r>
          <a:r>
            <a:rPr sz="1800" dirty="0" err="1"/>
            <a:t>éxito</a:t>
          </a:r>
          <a:r>
            <a:rPr sz="1800" dirty="0"/>
            <a:t> </a:t>
          </a:r>
          <a:r>
            <a:rPr sz="1800" dirty="0" err="1"/>
            <a:t>en</a:t>
          </a:r>
          <a:r>
            <a:rPr sz="1800" dirty="0"/>
            <a:t> los </a:t>
          </a:r>
          <a:r>
            <a:rPr sz="1800" dirty="0" err="1"/>
            <a:t>programas</a:t>
          </a:r>
          <a:r>
            <a:rPr sz="1800" dirty="0"/>
            <a:t> de </a:t>
          </a:r>
          <a:r>
            <a:rPr sz="1800" dirty="0" err="1"/>
            <a:t>intraemprendimiento</a:t>
          </a:r>
          <a:r>
            <a:rPr sz="1800" dirty="0"/>
            <a:t>.</a:t>
          </a:r>
          <a:endParaRPr sz="1800" dirty="0">
            <a:solidFill>
              <a:schemeClr val="tx1"/>
            </a:solidFill>
            <a:latin typeface="Helvetica Neue" panose="020B0604020202020204" charset="0"/>
          </a:endParaRPr>
        </a:p>
      </dgm:t>
    </dgm:pt>
    <dgm:pt modelId="{990179DF-F2BA-4EC8-AAF0-EAB400D3FD71}" type="parTrans" cxnId="{4D682487-5A86-4CA9-B4DB-1913E09E0353}">
      <dgm:prSet/>
      <dgm:spPr/>
      <dgm:t>
        <a:bodyPr/>
        <a:lstStyle/>
        <a:p>
          <a:endParaRPr/>
        </a:p>
      </dgm:t>
    </dgm:pt>
    <dgm:pt modelId="{E2AC6BAC-E02D-42A7-8ED0-6B8A331E4070}" type="sibTrans" cxnId="{4D682487-5A86-4CA9-B4DB-1913E09E0353}">
      <dgm:prSet/>
      <dgm:spPr/>
      <dgm:t>
        <a:bodyPr/>
        <a:lstStyle/>
        <a:p>
          <a:endParaRPr/>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LinFactNeighborX="-71631">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LinFactNeighborX="-71631">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dgm:presLayoutVars>
          <dgm:bulletEnabled val="1"/>
        </dgm:presLayoutVars>
      </dgm:prSet>
      <dgm:spPr/>
    </dgm:pt>
    <dgm:pt modelId="{31907D07-1918-4532-917E-01BB0470134F}" type="pres">
      <dgm:prSet presAssocID="{B4A75EF7-965B-46DA-AB53-32553BAF48B3}" presName="spaceBetweenRectangles" presStyleCnt="0"/>
      <dgm:spPr/>
    </dgm:pt>
    <dgm:pt modelId="{C3318848-BC41-41DE-9B48-AA9AEBF2503C}" type="pres">
      <dgm:prSet presAssocID="{16BBF1F2-EF18-4932-87FC-1A3AC670B50B}" presName="parentLin" presStyleCnt="0"/>
      <dgm:spPr/>
    </dgm:pt>
    <dgm:pt modelId="{676F595F-2106-4317-A24F-E656B6F86682}" type="pres">
      <dgm:prSet presAssocID="{16BBF1F2-EF18-4932-87FC-1A3AC670B50B}" presName="parentLeftMargin" presStyleLbl="node1" presStyleIdx="1" presStyleCnt="3"/>
      <dgm:spPr/>
    </dgm:pt>
    <dgm:pt modelId="{9FC1D00B-6765-46A4-A25C-9D900E050070}" type="pres">
      <dgm:prSet presAssocID="{16BBF1F2-EF18-4932-87FC-1A3AC670B50B}" presName="parentText" presStyleLbl="node1" presStyleIdx="2" presStyleCnt="3" custLinFactNeighborX="-71631">
        <dgm:presLayoutVars>
          <dgm:chMax val="0"/>
          <dgm:bulletEnabled val="1"/>
        </dgm:presLayoutVars>
      </dgm:prSet>
      <dgm:spPr/>
    </dgm:pt>
    <dgm:pt modelId="{90B22043-8E45-4F69-80AC-235CDE28B01C}" type="pres">
      <dgm:prSet presAssocID="{16BBF1F2-EF18-4932-87FC-1A3AC670B50B}" presName="negativeSpace" presStyleCnt="0"/>
      <dgm:spPr/>
    </dgm:pt>
    <dgm:pt modelId="{F183DB9D-272B-4E6D-AB32-80DE8DCC5669}" type="pres">
      <dgm:prSet presAssocID="{16BBF1F2-EF18-4932-87FC-1A3AC670B50B}" presName="childText" presStyleLbl="conFgAcc1" presStyleIdx="2" presStyleCnt="3">
        <dgm:presLayoutVars>
          <dgm:bulletEnabled val="1"/>
        </dgm:presLayoutVars>
      </dgm:prSet>
      <dgm:spPr/>
    </dgm:pt>
  </dgm:ptLst>
  <dgm:cxnLst>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08FD3B28-B179-48B3-B285-8ED40F457C90}" type="presOf" srcId="{AEB73BCE-643C-4BF6-A2CC-2025BBB19332}" destId="{F183DB9D-272B-4E6D-AB32-80DE8DCC5669}" srcOrd="0" destOrd="0" presId="urn:microsoft.com/office/officeart/2005/8/layout/list1"/>
    <dgm:cxn modelId="{AC049728-449E-4A73-BBEC-6EAD5C1D6B4F}" type="presOf" srcId="{16BBF1F2-EF18-4932-87FC-1A3AC670B50B}" destId="{676F595F-2106-4317-A24F-E656B6F86682}"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D66CC139-9664-4659-A5AF-A9DF70A4268E}" srcId="{9BBD28ED-822E-4AAF-9863-41B96A812890}" destId="{8773EC6A-8120-4245-B2FA-E6FCBAC9353E}" srcOrd="0" destOrd="0" parTransId="{AB4DB9A8-FDF5-42D1-A87C-C7345488E7DF}" sibTransId="{A067B088-3DE8-4A15-9B98-59D0527140C9}"/>
    <dgm:cxn modelId="{509D4E3A-3D10-40A0-AB0A-B32E4372CD90}" srcId="{33BBCC62-4168-45F7-9B59-3A00B7BD1316}" destId="{9BBD28ED-822E-4AAF-9863-41B96A812890}" srcOrd="0" destOrd="0" parTransId="{1CB79019-0CE4-43C8-AF4F-B31A2C6EFD51}" sibTransId="{BA7815DD-03D0-49E8-A08B-59C65D01C410}"/>
    <dgm:cxn modelId="{924F4F5B-01C5-4D92-8BF7-6B3A010486EB}" type="presOf" srcId="{16BBF1F2-EF18-4932-87FC-1A3AC670B50B}" destId="{9FC1D00B-6765-46A4-A25C-9D900E050070}" srcOrd="1"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CB22707F-2A82-477A-B5D2-FF0AD8035484}" type="presOf" srcId="{8773EC6A-8120-4245-B2FA-E6FCBAC9353E}" destId="{F758E55E-F9F3-4981-BCEE-5D7BA43DD5DB}" srcOrd="0" destOrd="0" presId="urn:microsoft.com/office/officeart/2005/8/layout/list1"/>
    <dgm:cxn modelId="{4D682487-5A86-4CA9-B4DB-1913E09E0353}" srcId="{16BBF1F2-EF18-4932-87FC-1A3AC670B50B}" destId="{AEB73BCE-643C-4BF6-A2CC-2025BBB19332}" srcOrd="0" destOrd="0" parTransId="{990179DF-F2BA-4EC8-AAF0-EAB400D3FD71}" sibTransId="{E2AC6BAC-E02D-42A7-8ED0-6B8A331E4070}"/>
    <dgm:cxn modelId="{26F19CA6-FACD-44D7-82E3-25AD927543DC}" srcId="{D51BFEAE-B0D4-4920-ADF0-5667C068D592}" destId="{B5ACD4BA-7E65-46FC-952F-685F6A47666E}" srcOrd="0" destOrd="0" parTransId="{D4DDFCA8-2989-43AF-AF80-2E71C9CFFABD}" sibTransId="{50AC202E-5C83-4035-8FF9-DC9C7B19661A}"/>
    <dgm:cxn modelId="{ABA792AB-901F-44C4-98DF-00A458A08913}" type="presOf" srcId="{9BBD28ED-822E-4AAF-9863-41B96A812890}" destId="{4764129B-7761-4B95-A03D-502AE032A78A}" srcOrd="1" destOrd="0" presId="urn:microsoft.com/office/officeart/2005/8/layout/list1"/>
    <dgm:cxn modelId="{64697FB5-51CB-44F4-AD4E-C61824595A8A}" srcId="{33BBCC62-4168-45F7-9B59-3A00B7BD1316}" destId="{16BBF1F2-EF18-4932-87FC-1A3AC670B50B}" srcOrd="2" destOrd="0" parTransId="{F4DDC1A2-7161-4520-BC48-4B12FAC6BC9D}" sibTransId="{512C4A2E-9CE6-428C-80E0-AAE214BA27E6}"/>
    <dgm:cxn modelId="{B314F0EB-0B51-4FED-8534-2A3CAEDAEF08}" type="presOf" srcId="{33BBCC62-4168-45F7-9B59-3A00B7BD1316}" destId="{A665AF82-8505-4171-BAA9-2174A3D59870}" srcOrd="0" destOrd="0" presId="urn:microsoft.com/office/officeart/2005/8/layout/list1"/>
    <dgm:cxn modelId="{6EA05CF7-442B-4293-A5D1-D0637197DCDF}" type="presOf" srcId="{B5ACD4BA-7E65-46FC-952F-685F6A47666E}" destId="{708B0FF5-326D-47CA-8907-B37CB19FA87D}"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2A47887-D3CB-41FC-AAED-90372FB49FC7}" type="presParOf" srcId="{A665AF82-8505-4171-BAA9-2174A3D59870}" destId="{31907D07-1918-4532-917E-01BB0470134F}" srcOrd="7" destOrd="0" presId="urn:microsoft.com/office/officeart/2005/8/layout/list1"/>
    <dgm:cxn modelId="{E716382D-5C2E-4AEB-81E3-0D0D54072C9F}" type="presParOf" srcId="{A665AF82-8505-4171-BAA9-2174A3D59870}" destId="{C3318848-BC41-41DE-9B48-AA9AEBF2503C}" srcOrd="8" destOrd="0" presId="urn:microsoft.com/office/officeart/2005/8/layout/list1"/>
    <dgm:cxn modelId="{13089E78-80FB-4C8B-99A6-8320C0C857AE}" type="presParOf" srcId="{C3318848-BC41-41DE-9B48-AA9AEBF2503C}" destId="{676F595F-2106-4317-A24F-E656B6F86682}" srcOrd="0" destOrd="0" presId="urn:microsoft.com/office/officeart/2005/8/layout/list1"/>
    <dgm:cxn modelId="{9E4C889A-5017-4EB9-8CC8-5FDD4E02432F}" type="presParOf" srcId="{C3318848-BC41-41DE-9B48-AA9AEBF2503C}" destId="{9FC1D00B-6765-46A4-A25C-9D900E050070}" srcOrd="1" destOrd="0" presId="urn:microsoft.com/office/officeart/2005/8/layout/list1"/>
    <dgm:cxn modelId="{244FC83D-865B-483F-B752-E589AB1B74AF}" type="presParOf" srcId="{A665AF82-8505-4171-BAA9-2174A3D59870}" destId="{90B22043-8E45-4F69-80AC-235CDE28B01C}" srcOrd="9" destOrd="0" presId="urn:microsoft.com/office/officeart/2005/8/layout/list1"/>
    <dgm:cxn modelId="{5E71284D-7072-4632-B3EB-ADCCBB9FC065}" type="presParOf" srcId="{A665AF82-8505-4171-BAA9-2174A3D59870}" destId="{F183DB9D-272B-4E6D-AB32-80DE8DCC566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9E588ED-7EBD-4940-A553-F6D0A1C66C40}" type="doc">
      <dgm:prSet loTypeId="urn:microsoft.com/office/officeart/2005/8/layout/process1" loCatId="process" qsTypeId="urn:microsoft.com/office/officeart/2005/8/quickstyle/simple1" qsCatId="simple" csTypeId="urn:microsoft.com/office/officeart/2005/8/colors/accent1_2" csCatId="accent1" phldr="1"/>
      <dgm:spPr/>
    </dgm:pt>
    <dgm:pt modelId="{9F68FCD2-3E48-446E-8F22-E5810A80B537}">
      <dgm:prSet phldrT="[Texto]" custT="1"/>
      <dgm:spPr>
        <a:solidFill>
          <a:srgbClr val="4D94B7"/>
        </a:solidFill>
      </dgm:spPr>
      <dgm:t>
        <a:bodyPr/>
        <a:lstStyle/>
        <a:p>
          <a:pPr>
            <a:defRPr sz="2400">
              <a:latin typeface="Helvetica Neue" panose="020B0604020202020204" charset="0"/>
            </a:defRPr>
          </a:pPr>
          <a:r>
            <a:rPr sz="2400" dirty="0" err="1"/>
            <a:t>En</a:t>
          </a:r>
          <a:r>
            <a:rPr sz="2400" dirty="0"/>
            <a:t> </a:t>
          </a:r>
          <a:r>
            <a:rPr sz="2400" dirty="0" err="1"/>
            <a:t>cualquier</a:t>
          </a:r>
          <a:r>
            <a:rPr sz="2400" dirty="0"/>
            <a:t> </a:t>
          </a:r>
          <a:r>
            <a:rPr sz="2400" dirty="0" err="1"/>
            <a:t>organización</a:t>
          </a:r>
          <a:r>
            <a:rPr sz="2400" dirty="0"/>
            <a:t> de la que </a:t>
          </a:r>
          <a:r>
            <a:rPr sz="2400" dirty="0" err="1"/>
            <a:t>formen</a:t>
          </a:r>
          <a:r>
            <a:rPr sz="2400" dirty="0"/>
            <a:t> </a:t>
          </a:r>
          <a:r>
            <a:rPr sz="2400" dirty="0" err="1"/>
            <a:t>parte</a:t>
          </a:r>
          <a:r>
            <a:rPr sz="2400" dirty="0"/>
            <a:t>, los </a:t>
          </a:r>
          <a:r>
            <a:rPr sz="2400" dirty="0" err="1"/>
            <a:t>intraemprendedores</a:t>
          </a:r>
          <a:r>
            <a:rPr sz="2400" dirty="0"/>
            <a:t> </a:t>
          </a:r>
          <a:r>
            <a:rPr sz="2400" dirty="0" err="1"/>
            <a:t>ofrecen</a:t>
          </a:r>
          <a:r>
            <a:rPr sz="2400" dirty="0"/>
            <a:t> una </a:t>
          </a:r>
          <a:r>
            <a:rPr sz="2400" dirty="0" err="1"/>
            <a:t>ventaja</a:t>
          </a:r>
          <a:r>
            <a:rPr sz="2400" dirty="0"/>
            <a:t> </a:t>
          </a:r>
          <a:r>
            <a:rPr sz="2400" dirty="0" err="1"/>
            <a:t>competitiva</a:t>
          </a:r>
          <a:r>
            <a:rPr sz="2400" dirty="0"/>
            <a:t> </a:t>
          </a:r>
          <a:r>
            <a:rPr sz="2400" dirty="0" err="1"/>
            <a:t>significativa</a:t>
          </a:r>
          <a:r>
            <a:rPr sz="2400" dirty="0"/>
            <a:t> </a:t>
          </a:r>
          <a:r>
            <a:rPr sz="2400" dirty="0" err="1"/>
            <a:t>en</a:t>
          </a:r>
          <a:r>
            <a:rPr sz="2400" dirty="0"/>
            <a:t> forma de </a:t>
          </a:r>
          <a:r>
            <a:rPr sz="2400" dirty="0" err="1"/>
            <a:t>innovaciones</a:t>
          </a:r>
          <a:r>
            <a:rPr sz="2400" dirty="0"/>
            <a:t> </a:t>
          </a:r>
          <a:r>
            <a:rPr sz="2400" dirty="0" err="1"/>
            <a:t>continuas</a:t>
          </a:r>
          <a:r>
            <a:rPr sz="2400" dirty="0"/>
            <a:t>.</a:t>
          </a:r>
        </a:p>
      </dgm:t>
    </dgm:pt>
    <dgm:pt modelId="{E365FBAA-F7F0-403A-8397-9FD8F939C0A5}" type="parTrans" cxnId="{3E3F5C2E-585E-46E0-9B67-4CF15D9DE66C}">
      <dgm:prSet/>
      <dgm:spPr/>
      <dgm:t>
        <a:bodyPr/>
        <a:lstStyle/>
        <a:p>
          <a:endParaRPr sz="2400"/>
        </a:p>
      </dgm:t>
    </dgm:pt>
    <dgm:pt modelId="{CA4CCC53-C737-4D1A-A3D6-6E233543B85F}" type="sibTrans" cxnId="{3E3F5C2E-585E-46E0-9B67-4CF15D9DE66C}">
      <dgm:prSet custT="1"/>
      <dgm:spPr>
        <a:solidFill>
          <a:srgbClr val="4D94B7"/>
        </a:solidFill>
      </dgm:spPr>
      <dgm:t>
        <a:bodyPr/>
        <a:lstStyle/>
        <a:p>
          <a:endParaRPr sz="2400"/>
        </a:p>
      </dgm:t>
    </dgm:pt>
    <dgm:pt modelId="{481B99E2-07C2-4F31-B274-5C5173450CC9}">
      <dgm:prSet phldrT="[Texto]" custT="1"/>
      <dgm:spPr>
        <a:solidFill>
          <a:srgbClr val="78B17A"/>
        </a:solidFill>
      </dgm:spPr>
      <dgm:t>
        <a:bodyPr/>
        <a:lstStyle/>
        <a:p>
          <a:pPr>
            <a:defRPr sz="2400">
              <a:latin typeface="Helvetica Neue" panose="020B0604020202020204" charset="0"/>
            </a:defRPr>
          </a:pPr>
          <a:r>
            <a:rPr sz="2400" dirty="0"/>
            <a:t>Es </a:t>
          </a:r>
          <a:r>
            <a:rPr sz="2400" dirty="0" err="1"/>
            <a:t>posible</a:t>
          </a:r>
          <a:r>
            <a:rPr sz="2400" dirty="0"/>
            <a:t> que no </a:t>
          </a:r>
          <a:r>
            <a:rPr sz="2400" dirty="0" err="1"/>
            <a:t>sean</a:t>
          </a:r>
          <a:r>
            <a:rPr sz="2400" dirty="0"/>
            <a:t> </a:t>
          </a:r>
          <a:r>
            <a:rPr sz="2400" dirty="0" err="1"/>
            <a:t>su</a:t>
          </a:r>
          <a:r>
            <a:rPr sz="2400" dirty="0"/>
            <a:t> </a:t>
          </a:r>
          <a:r>
            <a:rPr sz="2400" dirty="0" err="1"/>
            <a:t>empleado</a:t>
          </a:r>
          <a:r>
            <a:rPr sz="2400" dirty="0"/>
            <a:t> </a:t>
          </a:r>
          <a:r>
            <a:rPr sz="2400" dirty="0" err="1"/>
            <a:t>típico</a:t>
          </a:r>
          <a:r>
            <a:rPr sz="2400" dirty="0"/>
            <a:t> y </a:t>
          </a:r>
          <a:r>
            <a:rPr sz="2400" dirty="0" err="1"/>
            <a:t>administrarlos</a:t>
          </a:r>
          <a:r>
            <a:rPr sz="2400" dirty="0"/>
            <a:t> </a:t>
          </a:r>
          <a:r>
            <a:rPr sz="2400" dirty="0" err="1"/>
            <a:t>probablemente</a:t>
          </a:r>
          <a:r>
            <a:rPr sz="2400" dirty="0"/>
            <a:t> </a:t>
          </a:r>
          <a:r>
            <a:rPr sz="2400" dirty="0" err="1"/>
            <a:t>requerirá</a:t>
          </a:r>
          <a:r>
            <a:rPr sz="2400" dirty="0"/>
            <a:t> </a:t>
          </a:r>
          <a:r>
            <a:rPr sz="2400" dirty="0" err="1"/>
            <a:t>más</a:t>
          </a:r>
          <a:r>
            <a:rPr sz="2400" dirty="0"/>
            <a:t> </a:t>
          </a:r>
          <a:r>
            <a:rPr sz="2400" dirty="0" err="1"/>
            <a:t>tiempo</a:t>
          </a:r>
          <a:r>
            <a:rPr sz="2400" dirty="0"/>
            <a:t> y </a:t>
          </a:r>
          <a:r>
            <a:rPr sz="2400" dirty="0" err="1"/>
            <a:t>esfuerzo</a:t>
          </a:r>
          <a:r>
            <a:rPr sz="2400" dirty="0"/>
            <a:t>, </a:t>
          </a:r>
          <a:r>
            <a:rPr sz="2400" dirty="0" err="1"/>
            <a:t>pero</a:t>
          </a:r>
          <a:r>
            <a:rPr sz="2400" dirty="0"/>
            <a:t> </a:t>
          </a:r>
          <a:r>
            <a:rPr sz="2400" dirty="0" err="1"/>
            <a:t>si</a:t>
          </a:r>
          <a:r>
            <a:rPr sz="2400" dirty="0"/>
            <a:t> se </a:t>
          </a:r>
          <a:r>
            <a:rPr sz="2400" dirty="0" err="1"/>
            <a:t>hace</a:t>
          </a:r>
          <a:r>
            <a:rPr sz="2400" dirty="0"/>
            <a:t> bien, los </a:t>
          </a:r>
          <a:r>
            <a:rPr sz="2400" dirty="0" err="1"/>
            <a:t>resultados</a:t>
          </a:r>
          <a:r>
            <a:rPr sz="2400" dirty="0"/>
            <a:t> </a:t>
          </a:r>
          <a:r>
            <a:rPr sz="2400" dirty="0" err="1"/>
            <a:t>pueden</a:t>
          </a:r>
          <a:r>
            <a:rPr sz="2400" dirty="0"/>
            <a:t> </a:t>
          </a:r>
          <a:r>
            <a:rPr sz="2400" dirty="0" err="1"/>
            <a:t>desarrollar</a:t>
          </a:r>
          <a:r>
            <a:rPr sz="2400" dirty="0"/>
            <a:t> </a:t>
          </a:r>
          <a:r>
            <a:rPr sz="2400" dirty="0" err="1"/>
            <a:t>significativamente</a:t>
          </a:r>
          <a:r>
            <a:rPr sz="2400" dirty="0"/>
            <a:t> </a:t>
          </a:r>
          <a:r>
            <a:rPr lang="es-ES" sz="2400" dirty="0"/>
            <a:t>t</a:t>
          </a:r>
          <a:r>
            <a:rPr sz="2400" dirty="0"/>
            <a:t>u </a:t>
          </a:r>
          <a:r>
            <a:rPr sz="2400" dirty="0" err="1"/>
            <a:t>línea</a:t>
          </a:r>
          <a:r>
            <a:rPr sz="2400" dirty="0"/>
            <a:t> de </a:t>
          </a:r>
          <a:r>
            <a:rPr sz="2400" dirty="0" err="1"/>
            <a:t>negocio</a:t>
          </a:r>
          <a:r>
            <a:rPr sz="2400" dirty="0"/>
            <a:t> a </a:t>
          </a:r>
          <a:r>
            <a:rPr sz="2400" dirty="0" err="1"/>
            <a:t>través</a:t>
          </a:r>
          <a:r>
            <a:rPr sz="2400" dirty="0"/>
            <a:t> de la </a:t>
          </a:r>
          <a:r>
            <a:rPr sz="2400" dirty="0" err="1"/>
            <a:t>adición</a:t>
          </a:r>
          <a:r>
            <a:rPr sz="2400" dirty="0"/>
            <a:t> de </a:t>
          </a:r>
          <a:r>
            <a:rPr sz="2400" dirty="0" err="1"/>
            <a:t>nuevos</a:t>
          </a:r>
          <a:r>
            <a:rPr sz="2400" dirty="0"/>
            <a:t> </a:t>
          </a:r>
          <a:r>
            <a:rPr sz="2400" dirty="0" err="1"/>
            <a:t>servicios</a:t>
          </a:r>
          <a:r>
            <a:rPr sz="2400" dirty="0"/>
            <a:t>, </a:t>
          </a:r>
          <a:r>
            <a:rPr sz="2400" dirty="0" err="1"/>
            <a:t>productos</a:t>
          </a:r>
          <a:r>
            <a:rPr sz="2400" dirty="0"/>
            <a:t> o </a:t>
          </a:r>
          <a:r>
            <a:rPr sz="2400" dirty="0" err="1"/>
            <a:t>mejoras</a:t>
          </a:r>
          <a:r>
            <a:rPr sz="2400" dirty="0"/>
            <a:t> a </a:t>
          </a:r>
          <a:r>
            <a:rPr sz="2400" dirty="0" err="1"/>
            <a:t>su</a:t>
          </a:r>
          <a:r>
            <a:rPr sz="2400" dirty="0"/>
            <a:t> </a:t>
          </a:r>
          <a:r>
            <a:rPr sz="2400" dirty="0" err="1"/>
            <a:t>empresa</a:t>
          </a:r>
          <a:r>
            <a:rPr sz="2400" dirty="0"/>
            <a:t>.</a:t>
          </a:r>
        </a:p>
      </dgm:t>
    </dgm:pt>
    <dgm:pt modelId="{25726D37-C14A-41C3-B5DA-0AA7BB9A5C7F}" type="sibTrans" cxnId="{28923907-63B0-42D4-A1D0-E5764EC029D6}">
      <dgm:prSet custT="1"/>
      <dgm:spPr>
        <a:solidFill>
          <a:srgbClr val="78B17A"/>
        </a:solidFill>
      </dgm:spPr>
      <dgm:t>
        <a:bodyPr/>
        <a:lstStyle/>
        <a:p>
          <a:endParaRPr sz="2400"/>
        </a:p>
      </dgm:t>
    </dgm:pt>
    <dgm:pt modelId="{B9409D82-36F5-4F73-B775-3E85ACD12163}" type="parTrans" cxnId="{28923907-63B0-42D4-A1D0-E5764EC029D6}">
      <dgm:prSet/>
      <dgm:spPr/>
      <dgm:t>
        <a:bodyPr/>
        <a:lstStyle/>
        <a:p>
          <a:endParaRPr sz="2400"/>
        </a:p>
      </dgm:t>
    </dgm:pt>
    <dgm:pt modelId="{83888EDB-D508-422E-B9A0-24C7742CD4E7}">
      <dgm:prSet phldrT="[Texto]" custT="1"/>
      <dgm:spPr>
        <a:solidFill>
          <a:srgbClr val="AED633"/>
        </a:solidFill>
      </dgm:spPr>
      <dgm:t>
        <a:bodyPr/>
        <a:lstStyle/>
        <a:p>
          <a:pPr>
            <a:defRPr sz="2400">
              <a:latin typeface="Helvetica Neue" panose="020B0604020202020204" charset="0"/>
            </a:defRPr>
          </a:pPr>
          <a:r>
            <a:rPr lang="es-ES" sz="2400" dirty="0"/>
            <a:t>T</a:t>
          </a:r>
          <a:r>
            <a:rPr sz="2400" dirty="0"/>
            <a:t>u </a:t>
          </a:r>
          <a:r>
            <a:rPr sz="2400" dirty="0" err="1"/>
            <a:t>negocio</a:t>
          </a:r>
          <a:r>
            <a:rPr sz="2400" dirty="0"/>
            <a:t> </a:t>
          </a:r>
          <a:r>
            <a:rPr sz="2400" dirty="0" err="1"/>
            <a:t>también</a:t>
          </a:r>
          <a:r>
            <a:rPr sz="2400" dirty="0"/>
            <a:t> se </a:t>
          </a:r>
          <a:r>
            <a:rPr sz="2400" dirty="0" err="1"/>
            <a:t>beneficiará</a:t>
          </a:r>
          <a:r>
            <a:rPr sz="2400" dirty="0"/>
            <a:t> de </a:t>
          </a:r>
          <a:r>
            <a:rPr sz="2400" dirty="0" err="1"/>
            <a:t>tener</a:t>
          </a:r>
          <a:r>
            <a:rPr sz="2400" dirty="0"/>
            <a:t> un </a:t>
          </a:r>
          <a:r>
            <a:rPr sz="2400" dirty="0" err="1"/>
            <a:t>individuo</a:t>
          </a:r>
          <a:r>
            <a:rPr sz="2400" dirty="0"/>
            <a:t> </a:t>
          </a:r>
          <a:r>
            <a:rPr sz="2400" dirty="0" err="1"/>
            <a:t>comprometido</a:t>
          </a:r>
          <a:r>
            <a:rPr sz="2400" dirty="0"/>
            <a:t> y </a:t>
          </a:r>
          <a:r>
            <a:rPr sz="2400" dirty="0" err="1"/>
            <a:t>su</a:t>
          </a:r>
          <a:r>
            <a:rPr sz="2400" dirty="0"/>
            <a:t> </a:t>
          </a:r>
          <a:r>
            <a:rPr sz="2400" dirty="0" err="1"/>
            <a:t>equipo</a:t>
          </a:r>
          <a:r>
            <a:rPr sz="2400" dirty="0"/>
            <a:t> </a:t>
          </a:r>
          <a:r>
            <a:rPr sz="2400" dirty="0" err="1"/>
            <a:t>consistentemente</a:t>
          </a:r>
          <a:r>
            <a:rPr sz="2400" dirty="0"/>
            <a:t> </a:t>
          </a:r>
          <a:r>
            <a:rPr sz="2400" dirty="0" err="1"/>
            <a:t>enfocados</a:t>
          </a:r>
          <a:r>
            <a:rPr sz="2400" dirty="0"/>
            <a:t> </a:t>
          </a:r>
          <a:r>
            <a:rPr sz="2400" dirty="0" err="1"/>
            <a:t>en</a:t>
          </a:r>
          <a:r>
            <a:rPr sz="2400" dirty="0"/>
            <a:t> </a:t>
          </a:r>
          <a:r>
            <a:rPr sz="2400" dirty="0" err="1"/>
            <a:t>el</a:t>
          </a:r>
          <a:r>
            <a:rPr sz="2400" dirty="0"/>
            <a:t> </a:t>
          </a:r>
          <a:r>
            <a:rPr sz="2400" dirty="0" err="1"/>
            <a:t>desarrollo</a:t>
          </a:r>
          <a:r>
            <a:rPr sz="2400" dirty="0"/>
            <a:t> y </a:t>
          </a:r>
          <a:r>
            <a:rPr sz="2400" dirty="0" err="1"/>
            <a:t>aplicación</a:t>
          </a:r>
          <a:r>
            <a:rPr sz="2400" dirty="0"/>
            <a:t> de </a:t>
          </a:r>
          <a:r>
            <a:rPr sz="2400" dirty="0" err="1"/>
            <a:t>nuevas</a:t>
          </a:r>
          <a:r>
            <a:rPr sz="2400" dirty="0"/>
            <a:t> </a:t>
          </a:r>
          <a:r>
            <a:rPr sz="2400" dirty="0" err="1"/>
            <a:t>innovaciones</a:t>
          </a:r>
          <a:r>
            <a:rPr sz="2400" dirty="0"/>
            <a:t>, que es un </a:t>
          </a:r>
          <a:r>
            <a:rPr sz="2400" dirty="0" err="1"/>
            <a:t>componente</a:t>
          </a:r>
          <a:r>
            <a:rPr sz="2400" dirty="0"/>
            <a:t> crucial de lo que </a:t>
          </a:r>
          <a:r>
            <a:rPr sz="2400" dirty="0" err="1"/>
            <a:t>cada</a:t>
          </a:r>
          <a:r>
            <a:rPr sz="2400" dirty="0"/>
            <a:t> </a:t>
          </a:r>
          <a:r>
            <a:rPr sz="2400" dirty="0" err="1"/>
            <a:t>empresa</a:t>
          </a:r>
          <a:r>
            <a:rPr sz="2400" dirty="0"/>
            <a:t> </a:t>
          </a:r>
          <a:r>
            <a:rPr sz="2400" dirty="0" err="1"/>
            <a:t>necesita</a:t>
          </a:r>
          <a:r>
            <a:rPr sz="2400" dirty="0"/>
            <a:t> para </a:t>
          </a:r>
          <a:r>
            <a:rPr sz="2400" dirty="0" err="1"/>
            <a:t>tener</a:t>
          </a:r>
          <a:r>
            <a:rPr sz="2400" dirty="0"/>
            <a:t> </a:t>
          </a:r>
          <a:r>
            <a:rPr sz="2400" dirty="0" err="1"/>
            <a:t>éxito</a:t>
          </a:r>
          <a:r>
            <a:rPr sz="2400" dirty="0"/>
            <a:t> y </a:t>
          </a:r>
          <a:r>
            <a:rPr sz="2400" dirty="0" err="1"/>
            <a:t>expandirse</a:t>
          </a:r>
          <a:r>
            <a:rPr sz="2400" dirty="0"/>
            <a:t> </a:t>
          </a:r>
          <a:r>
            <a:rPr sz="2400" dirty="0" err="1"/>
            <a:t>en</a:t>
          </a:r>
          <a:r>
            <a:rPr sz="2400" dirty="0"/>
            <a:t> la </a:t>
          </a:r>
          <a:r>
            <a:rPr sz="2400" dirty="0" err="1"/>
            <a:t>nueva</a:t>
          </a:r>
          <a:r>
            <a:rPr sz="2400" dirty="0"/>
            <a:t> era normal.</a:t>
          </a:r>
        </a:p>
      </dgm:t>
    </dgm:pt>
    <dgm:pt modelId="{C3B89293-49C3-4627-94FF-417DD0944269}" type="sibTrans" cxnId="{8DC64D60-50D3-49FA-8A32-9B8BDAE761DA}">
      <dgm:prSet/>
      <dgm:spPr/>
      <dgm:t>
        <a:bodyPr/>
        <a:lstStyle/>
        <a:p>
          <a:endParaRPr sz="2400"/>
        </a:p>
      </dgm:t>
    </dgm:pt>
    <dgm:pt modelId="{3592B604-65E3-405B-A8EF-A2A8E584F15E}" type="parTrans" cxnId="{8DC64D60-50D3-49FA-8A32-9B8BDAE761DA}">
      <dgm:prSet/>
      <dgm:spPr/>
      <dgm:t>
        <a:bodyPr/>
        <a:lstStyle/>
        <a:p>
          <a:endParaRPr sz="2400"/>
        </a:p>
      </dgm:t>
    </dgm:pt>
    <dgm:pt modelId="{86DBD685-4E9F-4113-AECB-029909B7CCA1}" type="pres">
      <dgm:prSet presAssocID="{79E588ED-7EBD-4940-A553-F6D0A1C66C40}" presName="Name0" presStyleCnt="0">
        <dgm:presLayoutVars>
          <dgm:dir/>
          <dgm:resizeHandles val="exact"/>
        </dgm:presLayoutVars>
      </dgm:prSet>
      <dgm:spPr/>
    </dgm:pt>
    <dgm:pt modelId="{450A97CA-7016-4E1E-9085-87FFAE26376F}" type="pres">
      <dgm:prSet presAssocID="{9F68FCD2-3E48-446E-8F22-E5810A80B537}" presName="node" presStyleLbl="node1" presStyleIdx="0" presStyleCnt="3" custScaleY="67281" custLinFactNeighborX="-1416" custLinFactNeighborY="14114">
        <dgm:presLayoutVars>
          <dgm:bulletEnabled val="1"/>
        </dgm:presLayoutVars>
      </dgm:prSet>
      <dgm:spPr/>
    </dgm:pt>
    <dgm:pt modelId="{B049AB22-CB79-4239-957A-264D6567709F}" type="pres">
      <dgm:prSet presAssocID="{CA4CCC53-C737-4D1A-A3D6-6E233543B85F}" presName="sibTrans" presStyleLbl="sibTrans2D1" presStyleIdx="0" presStyleCnt="2" custAng="130464" custLinFactNeighborX="-18054" custLinFactNeighborY="22401"/>
      <dgm:spPr/>
    </dgm:pt>
    <dgm:pt modelId="{C973A0D1-4934-4DA6-ABBF-9B27F8240C15}" type="pres">
      <dgm:prSet presAssocID="{CA4CCC53-C737-4D1A-A3D6-6E233543B85F}" presName="connectorText" presStyleLbl="sibTrans2D1" presStyleIdx="0" presStyleCnt="2"/>
      <dgm:spPr/>
    </dgm:pt>
    <dgm:pt modelId="{BEFF05DD-BC54-49FA-ABC3-1F8158BEDE33}" type="pres">
      <dgm:prSet presAssocID="{481B99E2-07C2-4F31-B274-5C5173450CC9}" presName="node" presStyleLbl="node1" presStyleIdx="1" presStyleCnt="3" custLinFactNeighborX="-8416" custLinFactNeighborY="17995">
        <dgm:presLayoutVars>
          <dgm:bulletEnabled val="1"/>
        </dgm:presLayoutVars>
      </dgm:prSet>
      <dgm:spPr/>
    </dgm:pt>
    <dgm:pt modelId="{3703EE76-B3B5-46AA-A5D5-72A92C20F269}" type="pres">
      <dgm:prSet presAssocID="{25726D37-C14A-41C3-B5DA-0AA7BB9A5C7F}" presName="sibTrans" presStyleLbl="sibTrans2D1" presStyleIdx="1" presStyleCnt="2" custLinFactNeighborX="-12030" custLinFactNeighborY="66909"/>
      <dgm:spPr/>
    </dgm:pt>
    <dgm:pt modelId="{C0732546-655D-4AEB-AAC0-13E6F6AC30E0}" type="pres">
      <dgm:prSet presAssocID="{25726D37-C14A-41C3-B5DA-0AA7BB9A5C7F}" presName="connectorText" presStyleLbl="sibTrans2D1" presStyleIdx="1" presStyleCnt="2"/>
      <dgm:spPr/>
    </dgm:pt>
    <dgm:pt modelId="{D74DD934-AFAA-4200-85A6-D99B1BD1E306}" type="pres">
      <dgm:prSet presAssocID="{83888EDB-D508-422E-B9A0-24C7742CD4E7}" presName="node" presStyleLbl="node1" presStyleIdx="2" presStyleCnt="3" custLinFactNeighborX="-13193" custLinFactNeighborY="18019">
        <dgm:presLayoutVars>
          <dgm:bulletEnabled val="1"/>
        </dgm:presLayoutVars>
      </dgm:prSet>
      <dgm:spPr/>
    </dgm:pt>
  </dgm:ptLst>
  <dgm:cxnLst>
    <dgm:cxn modelId="{28923907-63B0-42D4-A1D0-E5764EC029D6}" srcId="{79E588ED-7EBD-4940-A553-F6D0A1C66C40}" destId="{481B99E2-07C2-4F31-B274-5C5173450CC9}" srcOrd="1" destOrd="0" parTransId="{B9409D82-36F5-4F73-B775-3E85ACD12163}" sibTransId="{25726D37-C14A-41C3-B5DA-0AA7BB9A5C7F}"/>
    <dgm:cxn modelId="{A312660C-7CDA-4B79-919E-A7BEBF839215}" type="presOf" srcId="{83888EDB-D508-422E-B9A0-24C7742CD4E7}" destId="{D74DD934-AFAA-4200-85A6-D99B1BD1E306}" srcOrd="0" destOrd="0" presId="urn:microsoft.com/office/officeart/2005/8/layout/process1"/>
    <dgm:cxn modelId="{7ABDEA1E-696C-479F-B0EA-EE00331FE2E5}" type="presOf" srcId="{CA4CCC53-C737-4D1A-A3D6-6E233543B85F}" destId="{C973A0D1-4934-4DA6-ABBF-9B27F8240C15}" srcOrd="1" destOrd="0" presId="urn:microsoft.com/office/officeart/2005/8/layout/process1"/>
    <dgm:cxn modelId="{6B527C28-3E06-47CD-856A-7CF5B6E4F4B8}" type="presOf" srcId="{25726D37-C14A-41C3-B5DA-0AA7BB9A5C7F}" destId="{3703EE76-B3B5-46AA-A5D5-72A92C20F269}" srcOrd="0" destOrd="0" presId="urn:microsoft.com/office/officeart/2005/8/layout/process1"/>
    <dgm:cxn modelId="{3E3F5C2E-585E-46E0-9B67-4CF15D9DE66C}" srcId="{79E588ED-7EBD-4940-A553-F6D0A1C66C40}" destId="{9F68FCD2-3E48-446E-8F22-E5810A80B537}" srcOrd="0" destOrd="0" parTransId="{E365FBAA-F7F0-403A-8397-9FD8F939C0A5}" sibTransId="{CA4CCC53-C737-4D1A-A3D6-6E233543B85F}"/>
    <dgm:cxn modelId="{8DC64D60-50D3-49FA-8A32-9B8BDAE761DA}" srcId="{79E588ED-7EBD-4940-A553-F6D0A1C66C40}" destId="{83888EDB-D508-422E-B9A0-24C7742CD4E7}" srcOrd="2" destOrd="0" parTransId="{3592B604-65E3-405B-A8EF-A2A8E584F15E}" sibTransId="{C3B89293-49C3-4627-94FF-417DD0944269}"/>
    <dgm:cxn modelId="{8676A88C-A5F3-4334-A713-ACE35D22BE5B}" type="presOf" srcId="{25726D37-C14A-41C3-B5DA-0AA7BB9A5C7F}" destId="{C0732546-655D-4AEB-AAC0-13E6F6AC30E0}" srcOrd="1" destOrd="0" presId="urn:microsoft.com/office/officeart/2005/8/layout/process1"/>
    <dgm:cxn modelId="{9FE4598E-845C-4DAA-B168-C79A2D93C7B0}" type="presOf" srcId="{79E588ED-7EBD-4940-A553-F6D0A1C66C40}" destId="{86DBD685-4E9F-4113-AECB-029909B7CCA1}" srcOrd="0" destOrd="0" presId="urn:microsoft.com/office/officeart/2005/8/layout/process1"/>
    <dgm:cxn modelId="{E5885498-13D1-47BC-8C11-D62DE6CA8E4A}" type="presOf" srcId="{CA4CCC53-C737-4D1A-A3D6-6E233543B85F}" destId="{B049AB22-CB79-4239-957A-264D6567709F}" srcOrd="0" destOrd="0" presId="urn:microsoft.com/office/officeart/2005/8/layout/process1"/>
    <dgm:cxn modelId="{A34B2CC8-C3FB-4367-B962-AD300C9D0899}" type="presOf" srcId="{9F68FCD2-3E48-446E-8F22-E5810A80B537}" destId="{450A97CA-7016-4E1E-9085-87FFAE26376F}" srcOrd="0" destOrd="0" presId="urn:microsoft.com/office/officeart/2005/8/layout/process1"/>
    <dgm:cxn modelId="{3F4665D7-1C1F-446B-8B3B-7ADA1D5F7C78}" type="presOf" srcId="{481B99E2-07C2-4F31-B274-5C5173450CC9}" destId="{BEFF05DD-BC54-49FA-ABC3-1F8158BEDE33}" srcOrd="0" destOrd="0" presId="urn:microsoft.com/office/officeart/2005/8/layout/process1"/>
    <dgm:cxn modelId="{89E3FED2-358A-45BB-BDD0-EDD1BD0C99DE}" type="presParOf" srcId="{86DBD685-4E9F-4113-AECB-029909B7CCA1}" destId="{450A97CA-7016-4E1E-9085-87FFAE26376F}" srcOrd="0" destOrd="0" presId="urn:microsoft.com/office/officeart/2005/8/layout/process1"/>
    <dgm:cxn modelId="{FCE26AD3-E2A8-406B-902B-E5B1F0AA54D9}" type="presParOf" srcId="{86DBD685-4E9F-4113-AECB-029909B7CCA1}" destId="{B049AB22-CB79-4239-957A-264D6567709F}" srcOrd="1" destOrd="0" presId="urn:microsoft.com/office/officeart/2005/8/layout/process1"/>
    <dgm:cxn modelId="{8363C24B-A1FD-4772-AE16-33FC619B18AE}" type="presParOf" srcId="{B049AB22-CB79-4239-957A-264D6567709F}" destId="{C973A0D1-4934-4DA6-ABBF-9B27F8240C15}" srcOrd="0" destOrd="0" presId="urn:microsoft.com/office/officeart/2005/8/layout/process1"/>
    <dgm:cxn modelId="{C368DB53-8C83-44F3-8BC0-38BE85B6E180}" type="presParOf" srcId="{86DBD685-4E9F-4113-AECB-029909B7CCA1}" destId="{BEFF05DD-BC54-49FA-ABC3-1F8158BEDE33}" srcOrd="2" destOrd="0" presId="urn:microsoft.com/office/officeart/2005/8/layout/process1"/>
    <dgm:cxn modelId="{07EB6A65-5135-4BD6-BC42-4435B953C78A}" type="presParOf" srcId="{86DBD685-4E9F-4113-AECB-029909B7CCA1}" destId="{3703EE76-B3B5-46AA-A5D5-72A92C20F269}" srcOrd="3" destOrd="0" presId="urn:microsoft.com/office/officeart/2005/8/layout/process1"/>
    <dgm:cxn modelId="{ABB1555D-1999-48DC-8729-6DCF48BE31AF}" type="presParOf" srcId="{3703EE76-B3B5-46AA-A5D5-72A92C20F269}" destId="{C0732546-655D-4AEB-AAC0-13E6F6AC30E0}" srcOrd="0" destOrd="0" presId="urn:microsoft.com/office/officeart/2005/8/layout/process1"/>
    <dgm:cxn modelId="{9B89F699-C273-4AEC-9948-B66A2A97752B}" type="presParOf" srcId="{86DBD685-4E9F-4113-AECB-029909B7CCA1}" destId="{D74DD934-AFAA-4200-85A6-D99B1BD1E306}"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342638"/>
          <a:ext cx="10260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487951" y="116110"/>
          <a:ext cx="9768577" cy="1492207"/>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defRPr sz="2400">
              <a:latin typeface="Helvetica Neue" panose="020B0604020202020204" charset="0"/>
            </a:defRPr>
          </a:pPr>
          <a:r>
            <a:rPr sz="2400" kern="1200" dirty="0" err="1"/>
            <a:t>Estas</a:t>
          </a:r>
          <a:r>
            <a:rPr sz="2400" kern="1200" dirty="0"/>
            <a:t> personas son </a:t>
          </a:r>
          <a:r>
            <a:rPr sz="2400" kern="1200" dirty="0" err="1"/>
            <a:t>emprendedores</a:t>
          </a:r>
          <a:r>
            <a:rPr sz="2400" kern="1200" dirty="0"/>
            <a:t> </a:t>
          </a:r>
          <a:r>
            <a:rPr sz="2400" kern="1200" dirty="0" err="1"/>
            <a:t>potenciales</a:t>
          </a:r>
          <a:r>
            <a:rPr sz="2400" kern="1200" dirty="0"/>
            <a:t>. </a:t>
          </a:r>
          <a:r>
            <a:rPr sz="2400" kern="1200" dirty="0" err="1"/>
            <a:t>Después</a:t>
          </a:r>
          <a:r>
            <a:rPr sz="2400" kern="1200" dirty="0"/>
            <a:t> de</a:t>
          </a:r>
          <a:r>
            <a:rPr lang="es-ES" sz="2400" kern="1200" dirty="0"/>
            <a:t>“</a:t>
          </a:r>
          <a:r>
            <a:rPr lang="es-ES" sz="2400" kern="1200" dirty="0" err="1"/>
            <a:t>intraemprender</a:t>
          </a:r>
          <a:r>
            <a:rPr lang="es-ES" sz="2400" kern="1200" dirty="0"/>
            <a:t>”</a:t>
          </a:r>
          <a:r>
            <a:rPr sz="2400" kern="1200" dirty="0"/>
            <a:t> </a:t>
          </a:r>
          <a:r>
            <a:rPr sz="2400" kern="1200" dirty="0" err="1"/>
            <a:t>en</a:t>
          </a:r>
          <a:r>
            <a:rPr sz="2400" kern="1200" dirty="0"/>
            <a:t> </a:t>
          </a:r>
          <a:r>
            <a:rPr lang="es-ES" sz="2400" kern="1200" dirty="0"/>
            <a:t>t</a:t>
          </a:r>
          <a:r>
            <a:rPr sz="2400" kern="1200" dirty="0"/>
            <a:t>u </a:t>
          </a:r>
          <a:r>
            <a:rPr sz="2400" kern="1200" dirty="0" err="1"/>
            <a:t>negocio</a:t>
          </a:r>
          <a:r>
            <a:rPr sz="2400" kern="1200" dirty="0"/>
            <a:t>, </a:t>
          </a:r>
          <a:r>
            <a:rPr sz="2400" kern="1200" dirty="0" err="1"/>
            <a:t>algunos</a:t>
          </a:r>
          <a:r>
            <a:rPr sz="2400" kern="1200" dirty="0"/>
            <a:t> de </a:t>
          </a:r>
          <a:r>
            <a:rPr sz="2400" kern="1200" dirty="0" err="1"/>
            <a:t>ellos</a:t>
          </a:r>
          <a:r>
            <a:rPr sz="2400" kern="1200" dirty="0"/>
            <a:t> </a:t>
          </a:r>
          <a:r>
            <a:rPr sz="2400" kern="1200" dirty="0" err="1"/>
            <a:t>incluso</a:t>
          </a:r>
          <a:r>
            <a:rPr sz="2400" kern="1200" dirty="0"/>
            <a:t> </a:t>
          </a:r>
          <a:r>
            <a:rPr sz="2400" kern="1200" dirty="0" err="1"/>
            <a:t>lanzarán</a:t>
          </a:r>
          <a:r>
            <a:rPr sz="2400" kern="1200" dirty="0"/>
            <a:t> </a:t>
          </a:r>
          <a:r>
            <a:rPr sz="2400" kern="1200" dirty="0" err="1"/>
            <a:t>el</a:t>
          </a:r>
          <a:r>
            <a:rPr sz="2400" kern="1200" dirty="0"/>
            <a:t> </a:t>
          </a:r>
          <a:r>
            <a:rPr sz="2400" kern="1200" dirty="0" err="1"/>
            <a:t>suyo</a:t>
          </a:r>
          <a:r>
            <a:rPr sz="2400" kern="1200" dirty="0"/>
            <a:t> </a:t>
          </a:r>
          <a:r>
            <a:rPr sz="2400" kern="1200" dirty="0" err="1"/>
            <a:t>propio</a:t>
          </a:r>
          <a:r>
            <a:rPr sz="2400" kern="1200" dirty="0"/>
            <a:t>.</a:t>
          </a:r>
        </a:p>
      </dsp:txBody>
      <dsp:txXfrm>
        <a:off x="560795" y="188954"/>
        <a:ext cx="9622889" cy="1346519"/>
      </dsp:txXfrm>
    </dsp:sp>
    <dsp:sp modelId="{708B0FF5-326D-47CA-8907-B37CB19FA87D}">
      <dsp:nvSpPr>
        <dsp:cNvPr id="0" name=""/>
        <dsp:cNvSpPr/>
      </dsp:nvSpPr>
      <dsp:spPr>
        <a:xfrm>
          <a:off x="0" y="2915286"/>
          <a:ext cx="10260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68F5F0-0155-4F7D-A6DE-89E67052E07A}">
      <dsp:nvSpPr>
        <dsp:cNvPr id="0" name=""/>
        <dsp:cNvSpPr/>
      </dsp:nvSpPr>
      <dsp:spPr>
        <a:xfrm>
          <a:off x="488452" y="1893438"/>
          <a:ext cx="9769033" cy="1291677"/>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defRPr sz="2400">
              <a:latin typeface="Helvetica Neue" panose="020B0604020202020204" charset="0"/>
            </a:defRPr>
          </a:pPr>
          <a:r>
            <a:rPr sz="2400" kern="1200" dirty="0"/>
            <a:t>Lo </a:t>
          </a:r>
          <a:r>
            <a:rPr sz="2400" kern="1200" dirty="0" err="1"/>
            <a:t>mejor</a:t>
          </a:r>
          <a:r>
            <a:rPr sz="2400" kern="1200" dirty="0"/>
            <a:t> de </a:t>
          </a:r>
          <a:r>
            <a:rPr sz="2400" kern="1200" dirty="0" err="1"/>
            <a:t>ellos</a:t>
          </a:r>
          <a:r>
            <a:rPr sz="2400" kern="1200" dirty="0"/>
            <a:t> es que </a:t>
          </a:r>
          <a:r>
            <a:rPr sz="2400" kern="1200" dirty="0" err="1"/>
            <a:t>ya</a:t>
          </a:r>
          <a:r>
            <a:rPr sz="2400" kern="1200" dirty="0"/>
            <a:t> </a:t>
          </a:r>
          <a:r>
            <a:rPr sz="2400" kern="1200" dirty="0" err="1"/>
            <a:t>están</a:t>
          </a:r>
          <a:r>
            <a:rPr sz="2400" kern="1200" dirty="0"/>
            <a:t> </a:t>
          </a:r>
          <a:r>
            <a:rPr sz="2400" kern="1200" dirty="0" err="1"/>
            <a:t>motivados</a:t>
          </a:r>
          <a:r>
            <a:rPr sz="2400" kern="1200" dirty="0"/>
            <a:t>, por lo que no es </a:t>
          </a:r>
          <a:r>
            <a:rPr sz="2400" kern="1200" dirty="0" err="1"/>
            <a:t>necesario</a:t>
          </a:r>
          <a:r>
            <a:rPr sz="2400" kern="1200" dirty="0"/>
            <a:t> </a:t>
          </a:r>
          <a:r>
            <a:rPr sz="2400" kern="1200" dirty="0" err="1"/>
            <a:t>darles</a:t>
          </a:r>
          <a:r>
            <a:rPr sz="2400" kern="1200" dirty="0"/>
            <a:t> un </a:t>
          </a:r>
          <a:r>
            <a:rPr sz="2400" kern="1200" dirty="0" err="1"/>
            <a:t>discurso</a:t>
          </a:r>
          <a:r>
            <a:rPr sz="2400" kern="1200" dirty="0"/>
            <a:t> </a:t>
          </a:r>
          <a:r>
            <a:rPr sz="2400" kern="1200" dirty="0" err="1"/>
            <a:t>motivador</a:t>
          </a:r>
          <a:r>
            <a:rPr sz="2400" kern="1200" dirty="0"/>
            <a:t> para </a:t>
          </a:r>
          <a:r>
            <a:rPr sz="2400" kern="1200" dirty="0" err="1"/>
            <a:t>involucrarlos</a:t>
          </a:r>
          <a:r>
            <a:rPr sz="2400" kern="1200" dirty="0"/>
            <a:t>.</a:t>
          </a:r>
        </a:p>
      </dsp:txBody>
      <dsp:txXfrm>
        <a:off x="551506" y="1956492"/>
        <a:ext cx="9642925" cy="1165569"/>
      </dsp:txXfrm>
    </dsp:sp>
    <dsp:sp modelId="{DA5BEA5A-F1A9-44BA-B4E0-3A3907CD03D2}">
      <dsp:nvSpPr>
        <dsp:cNvPr id="0" name=""/>
        <dsp:cNvSpPr/>
      </dsp:nvSpPr>
      <dsp:spPr>
        <a:xfrm>
          <a:off x="0" y="4830289"/>
          <a:ext cx="10260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374904" rIns="796290" bIns="128016" numCol="1" spcCol="1270" anchor="t" anchorCtr="0">
          <a:noAutofit/>
        </a:bodyPr>
        <a:lstStyle/>
        <a:p>
          <a:pPr marL="171450" lvl="1" indent="-171450" algn="l" defTabSz="800100">
            <a:lnSpc>
              <a:spcPct val="90000"/>
            </a:lnSpc>
            <a:spcBef>
              <a:spcPct val="0"/>
            </a:spcBef>
            <a:spcAft>
              <a:spcPct val="15000"/>
            </a:spcAft>
            <a:buChar char="•"/>
          </a:pPr>
          <a:endParaRPr sz="1800" kern="1200"/>
        </a:p>
      </dsp:txBody>
      <dsp:txXfrm>
        <a:off x="0" y="4830289"/>
        <a:ext cx="10260000" cy="453600"/>
      </dsp:txXfrm>
    </dsp:sp>
    <dsp:sp modelId="{C82B67C4-D43E-4C9E-856A-0D770C9DE64B}">
      <dsp:nvSpPr>
        <dsp:cNvPr id="0" name=""/>
        <dsp:cNvSpPr/>
      </dsp:nvSpPr>
      <dsp:spPr>
        <a:xfrm>
          <a:off x="491958" y="3470236"/>
          <a:ext cx="9761892" cy="1625733"/>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defRPr sz="2400">
              <a:latin typeface="Helvetica Neue" panose="020B0604020202020204" charset="0"/>
            </a:defRPr>
          </a:pPr>
          <a:r>
            <a:rPr sz="2400" kern="1200" dirty="0"/>
            <a:t>Es crucial que los </a:t>
          </a:r>
          <a:r>
            <a:rPr sz="2400" kern="1200" dirty="0" err="1"/>
            <a:t>veas</a:t>
          </a:r>
          <a:r>
            <a:rPr sz="2400" kern="1200" dirty="0"/>
            <a:t> </a:t>
          </a:r>
          <a:r>
            <a:rPr sz="2400" kern="1200" dirty="0" err="1"/>
            <a:t>desde</a:t>
          </a:r>
          <a:r>
            <a:rPr sz="2400" kern="1200" dirty="0"/>
            <a:t> </a:t>
          </a:r>
          <a:r>
            <a:rPr sz="2400" kern="1200" dirty="0" err="1"/>
            <a:t>el</a:t>
          </a:r>
          <a:r>
            <a:rPr sz="2400" kern="1200" dirty="0"/>
            <a:t> principio antes de que </a:t>
          </a:r>
          <a:r>
            <a:rPr sz="2400" kern="1200" dirty="0" err="1"/>
            <a:t>otras</a:t>
          </a:r>
          <a:r>
            <a:rPr sz="2400" kern="1200" dirty="0"/>
            <a:t> personas </a:t>
          </a:r>
          <a:r>
            <a:rPr sz="2400" kern="1200" dirty="0" err="1"/>
            <a:t>descubran</a:t>
          </a:r>
          <a:r>
            <a:rPr sz="2400" kern="1200" dirty="0"/>
            <a:t> </a:t>
          </a:r>
          <a:r>
            <a:rPr sz="2400" kern="1200" dirty="0" err="1"/>
            <a:t>su</a:t>
          </a:r>
          <a:r>
            <a:rPr sz="2400" kern="1200" dirty="0"/>
            <a:t> </a:t>
          </a:r>
          <a:r>
            <a:rPr sz="2400" kern="1200" dirty="0" err="1"/>
            <a:t>nueva</a:t>
          </a:r>
          <a:r>
            <a:rPr sz="2400" kern="1200" dirty="0"/>
            <a:t> forma de </a:t>
          </a:r>
          <a:r>
            <a:rPr sz="2400" kern="1200" dirty="0" err="1"/>
            <a:t>pensar</a:t>
          </a:r>
          <a:r>
            <a:rPr sz="2400" kern="1200" dirty="0"/>
            <a:t> y se </a:t>
          </a:r>
          <a:r>
            <a:rPr sz="2400" kern="1200" dirty="0" err="1"/>
            <a:t>transfieran</a:t>
          </a:r>
          <a:r>
            <a:rPr sz="2400" kern="1200" dirty="0"/>
            <a:t> a </a:t>
          </a:r>
          <a:r>
            <a:rPr sz="2400" kern="1200" dirty="0" err="1"/>
            <a:t>otra</a:t>
          </a:r>
          <a:r>
            <a:rPr sz="2400" kern="1200" dirty="0"/>
            <a:t> </a:t>
          </a:r>
          <a:r>
            <a:rPr sz="2400" kern="1200" dirty="0" err="1"/>
            <a:t>organización</a:t>
          </a:r>
          <a:r>
            <a:rPr sz="2400" kern="1200" dirty="0"/>
            <a:t> </a:t>
          </a:r>
          <a:r>
            <a:rPr sz="2400" kern="1200" dirty="0" err="1"/>
            <a:t>donde</a:t>
          </a:r>
          <a:r>
            <a:rPr sz="2400" kern="1200" dirty="0"/>
            <a:t> </a:t>
          </a:r>
          <a:r>
            <a:rPr sz="2400" kern="1200" dirty="0" err="1"/>
            <a:t>puedan</a:t>
          </a:r>
          <a:r>
            <a:rPr sz="2400" kern="1200" dirty="0"/>
            <a:t> </a:t>
          </a:r>
          <a:r>
            <a:rPr sz="2400" kern="1200" dirty="0" err="1"/>
            <a:t>construir</a:t>
          </a:r>
          <a:r>
            <a:rPr sz="2400" kern="1200" dirty="0"/>
            <a:t> una </a:t>
          </a:r>
          <a:r>
            <a:rPr sz="2400" kern="1200" dirty="0" err="1"/>
            <a:t>relación</a:t>
          </a:r>
          <a:r>
            <a:rPr sz="2400" kern="1200" dirty="0"/>
            <a:t> </a:t>
          </a:r>
          <a:r>
            <a:rPr sz="2400" kern="1200" dirty="0" err="1"/>
            <a:t>más</a:t>
          </a:r>
          <a:r>
            <a:rPr sz="2400" kern="1200" dirty="0"/>
            <a:t> </a:t>
          </a:r>
          <a:r>
            <a:rPr sz="2400" kern="1200" dirty="0" err="1"/>
            <a:t>fructífera</a:t>
          </a:r>
          <a:r>
            <a:rPr sz="2400" kern="1200" dirty="0"/>
            <a:t> que </a:t>
          </a:r>
          <a:r>
            <a:rPr sz="2400" kern="1200" dirty="0" err="1"/>
            <a:t>en</a:t>
          </a:r>
          <a:r>
            <a:rPr sz="2400" kern="1200" dirty="0"/>
            <a:t> la </a:t>
          </a:r>
          <a:r>
            <a:rPr sz="2400" kern="1200" dirty="0" err="1"/>
            <a:t>tuya</a:t>
          </a:r>
          <a:r>
            <a:rPr sz="2400" kern="1200" dirty="0"/>
            <a:t>.</a:t>
          </a:r>
        </a:p>
      </dsp:txBody>
      <dsp:txXfrm>
        <a:off x="571320" y="3549598"/>
        <a:ext cx="9603168" cy="14670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686881"/>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507489" y="36989"/>
          <a:ext cx="9742880" cy="1841771"/>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defRPr sz="2400">
              <a:latin typeface="Helvetica Neue" panose="020B0604020202020204" charset="0"/>
            </a:defRPr>
          </a:pPr>
          <a:r>
            <a:rPr sz="2400" kern="1200" dirty="0"/>
            <a:t>Los </a:t>
          </a:r>
          <a:r>
            <a:rPr sz="2400" kern="1200" dirty="0" err="1"/>
            <a:t>intraemprendedores</a:t>
          </a:r>
          <a:r>
            <a:rPr sz="2400" kern="1200" dirty="0"/>
            <a:t>, </a:t>
          </a:r>
          <a:r>
            <a:rPr sz="2400" kern="1200" dirty="0" err="1"/>
            <a:t>según</a:t>
          </a:r>
          <a:r>
            <a:rPr sz="2400" kern="1200" dirty="0"/>
            <a:t> Pinchot, son </a:t>
          </a:r>
          <a:r>
            <a:rPr lang="es-ES" sz="2400" kern="1200" dirty="0"/>
            <a:t>"</a:t>
          </a:r>
          <a:r>
            <a:rPr sz="2400" kern="1200" dirty="0" err="1"/>
            <a:t>soñadores</a:t>
          </a:r>
          <a:r>
            <a:rPr sz="2400" kern="1200" dirty="0"/>
            <a:t> que </a:t>
          </a:r>
          <a:r>
            <a:rPr lang="es-ES" sz="2400" kern="1200" dirty="0"/>
            <a:t>se ponen a ello"</a:t>
          </a:r>
          <a:r>
            <a:rPr sz="2400" kern="1200" dirty="0"/>
            <a:t>. Sin embargo, </a:t>
          </a:r>
          <a:r>
            <a:rPr sz="2400" kern="1200" dirty="0" err="1"/>
            <a:t>simplemente</a:t>
          </a:r>
          <a:r>
            <a:rPr sz="2400" kern="1200" dirty="0"/>
            <a:t> </a:t>
          </a:r>
          <a:r>
            <a:rPr sz="2400" kern="1200" dirty="0" err="1"/>
            <a:t>permitir</a:t>
          </a:r>
          <a:r>
            <a:rPr sz="2400" kern="1200" dirty="0"/>
            <a:t> a los </a:t>
          </a:r>
          <a:r>
            <a:rPr sz="2400" kern="1200" dirty="0" err="1"/>
            <a:t>empleados</a:t>
          </a:r>
          <a:r>
            <a:rPr sz="2400" kern="1200" dirty="0"/>
            <a:t> la </a:t>
          </a:r>
          <a:r>
            <a:rPr sz="2400" kern="1200" dirty="0" err="1"/>
            <a:t>capacidad</a:t>
          </a:r>
          <a:r>
            <a:rPr sz="2400" kern="1200" dirty="0"/>
            <a:t> de </a:t>
          </a:r>
          <a:r>
            <a:rPr sz="2400" kern="1200" dirty="0" err="1"/>
            <a:t>generar</a:t>
          </a:r>
          <a:r>
            <a:rPr sz="2400" kern="1200" dirty="0"/>
            <a:t> ideas no los </a:t>
          </a:r>
          <a:r>
            <a:rPr sz="2400" kern="1200" dirty="0" err="1"/>
            <a:t>mantendrá</a:t>
          </a:r>
          <a:r>
            <a:rPr sz="2400" kern="1200" dirty="0"/>
            <a:t> </a:t>
          </a:r>
          <a:r>
            <a:rPr sz="2400" kern="1200" dirty="0" err="1"/>
            <a:t>comprometidos</a:t>
          </a:r>
          <a:r>
            <a:rPr sz="2400" kern="1200" dirty="0"/>
            <a:t> con </a:t>
          </a:r>
          <a:r>
            <a:rPr sz="2400" kern="1200" dirty="0" err="1"/>
            <a:t>su</a:t>
          </a:r>
          <a:r>
            <a:rPr sz="2400" kern="1200" dirty="0"/>
            <a:t> </a:t>
          </a:r>
          <a:r>
            <a:rPr sz="2400" kern="1200" dirty="0" err="1"/>
            <a:t>empresa</a:t>
          </a:r>
          <a:r>
            <a:rPr sz="2400" kern="1200" dirty="0"/>
            <a:t>. </a:t>
          </a:r>
        </a:p>
      </dsp:txBody>
      <dsp:txXfrm>
        <a:off x="597397" y="126897"/>
        <a:ext cx="9563064" cy="1661955"/>
      </dsp:txXfrm>
    </dsp:sp>
    <dsp:sp modelId="{708B0FF5-326D-47CA-8907-B37CB19FA87D}">
      <dsp:nvSpPr>
        <dsp:cNvPr id="0" name=""/>
        <dsp:cNvSpPr/>
      </dsp:nvSpPr>
      <dsp:spPr>
        <a:xfrm>
          <a:off x="0" y="3652352"/>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68F5F0-0155-4F7D-A6DE-89E67052E07A}">
      <dsp:nvSpPr>
        <dsp:cNvPr id="0" name=""/>
        <dsp:cNvSpPr/>
      </dsp:nvSpPr>
      <dsp:spPr>
        <a:xfrm>
          <a:off x="487951" y="2084681"/>
          <a:ext cx="9768577" cy="1762548"/>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defRPr sz="2400">
              <a:latin typeface="Helvetica Neue" panose="020B0604020202020204" charset="0"/>
            </a:defRPr>
          </a:pPr>
          <a:r>
            <a:rPr sz="2400" kern="1200" dirty="0" err="1"/>
            <a:t>Además</a:t>
          </a:r>
          <a:r>
            <a:rPr sz="2400" kern="1200" dirty="0"/>
            <a:t>, </a:t>
          </a:r>
          <a:r>
            <a:rPr sz="2400" kern="1200" dirty="0" err="1"/>
            <a:t>debes</a:t>
          </a:r>
          <a:r>
            <a:rPr sz="2400" kern="1200" dirty="0"/>
            <a:t> </a:t>
          </a:r>
          <a:r>
            <a:rPr sz="2400" kern="1200" dirty="0" err="1"/>
            <a:t>darles</a:t>
          </a:r>
          <a:r>
            <a:rPr sz="2400" kern="1200" dirty="0"/>
            <a:t> la </a:t>
          </a:r>
          <a:r>
            <a:rPr sz="2400" kern="1200" dirty="0" err="1"/>
            <a:t>autoridad</a:t>
          </a:r>
          <a:r>
            <a:rPr sz="2400" kern="1200" dirty="0"/>
            <a:t> para </a:t>
          </a:r>
          <a:r>
            <a:rPr sz="2400" kern="1200" dirty="0" err="1"/>
            <a:t>ejecutar</a:t>
          </a:r>
          <a:r>
            <a:rPr sz="2400" kern="1200" dirty="0"/>
            <a:t> sus ideas. </a:t>
          </a:r>
          <a:r>
            <a:rPr sz="2400" kern="1200" dirty="0" err="1"/>
            <a:t>Nunca</a:t>
          </a:r>
          <a:r>
            <a:rPr sz="2400" kern="1200" dirty="0"/>
            <a:t> </a:t>
          </a:r>
          <a:r>
            <a:rPr sz="2400" kern="1200" dirty="0" err="1"/>
            <a:t>olvides</a:t>
          </a:r>
          <a:r>
            <a:rPr sz="2400" kern="1200" dirty="0"/>
            <a:t> que los </a:t>
          </a:r>
          <a:r>
            <a:rPr sz="2400" kern="1200" dirty="0" err="1"/>
            <a:t>intraemprendedores</a:t>
          </a:r>
          <a:r>
            <a:rPr sz="2400" kern="1200" dirty="0"/>
            <a:t> </a:t>
          </a:r>
          <a:r>
            <a:rPr sz="2400" kern="1200" dirty="0" err="1"/>
            <a:t>nacen</a:t>
          </a:r>
          <a:r>
            <a:rPr sz="2400" kern="1200" dirty="0"/>
            <a:t> con </a:t>
          </a:r>
          <a:r>
            <a:rPr sz="2400" kern="1200" dirty="0" err="1"/>
            <a:t>espíritu</a:t>
          </a:r>
          <a:r>
            <a:rPr sz="2400" kern="1200" dirty="0"/>
            <a:t> </a:t>
          </a:r>
          <a:r>
            <a:rPr sz="2400" kern="1200" dirty="0" err="1"/>
            <a:t>emprendedor</a:t>
          </a:r>
          <a:r>
            <a:rPr sz="2400" kern="1200" dirty="0"/>
            <a:t>. Tanto la </a:t>
          </a:r>
          <a:r>
            <a:rPr sz="2400" kern="1200" dirty="0" err="1"/>
            <a:t>generación</a:t>
          </a:r>
          <a:r>
            <a:rPr sz="2400" kern="1200" dirty="0"/>
            <a:t> </a:t>
          </a:r>
          <a:r>
            <a:rPr sz="2400" kern="1200" dirty="0" err="1"/>
            <a:t>como</a:t>
          </a:r>
          <a:r>
            <a:rPr sz="2400" kern="1200" dirty="0"/>
            <a:t> la </a:t>
          </a:r>
          <a:r>
            <a:rPr sz="2400" kern="1200" dirty="0" err="1"/>
            <a:t>ejecución</a:t>
          </a:r>
          <a:r>
            <a:rPr sz="2400" kern="1200" dirty="0"/>
            <a:t> de ideas son sus </a:t>
          </a:r>
          <a:r>
            <a:rPr sz="2400" kern="1200" dirty="0" err="1"/>
            <a:t>pasiones</a:t>
          </a:r>
          <a:r>
            <a:rPr sz="2400" kern="1200" dirty="0"/>
            <a:t>. </a:t>
          </a:r>
        </a:p>
      </dsp:txBody>
      <dsp:txXfrm>
        <a:off x="573992" y="2170722"/>
        <a:ext cx="9596495" cy="1590466"/>
      </dsp:txXfrm>
    </dsp:sp>
    <dsp:sp modelId="{DA5BEA5A-F1A9-44BA-B4E0-3A3907CD03D2}">
      <dsp:nvSpPr>
        <dsp:cNvPr id="0" name=""/>
        <dsp:cNvSpPr/>
      </dsp:nvSpPr>
      <dsp:spPr>
        <a:xfrm>
          <a:off x="0" y="5035410"/>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270764" rIns="796290" bIns="92456" numCol="1" spcCol="1270" anchor="t" anchorCtr="0">
          <a:noAutofit/>
        </a:bodyPr>
        <a:lstStyle/>
        <a:p>
          <a:pPr marL="114300" lvl="1" indent="-114300" algn="l" defTabSz="577850">
            <a:lnSpc>
              <a:spcPct val="90000"/>
            </a:lnSpc>
            <a:spcBef>
              <a:spcPct val="0"/>
            </a:spcBef>
            <a:spcAft>
              <a:spcPct val="15000"/>
            </a:spcAft>
            <a:buChar char="•"/>
          </a:pPr>
          <a:endParaRPr sz="1300" kern="1200"/>
        </a:p>
      </dsp:txBody>
      <dsp:txXfrm>
        <a:off x="0" y="5035410"/>
        <a:ext cx="10260000" cy="327600"/>
      </dsp:txXfrm>
    </dsp:sp>
    <dsp:sp modelId="{C82B67C4-D43E-4C9E-856A-0D770C9DE64B}">
      <dsp:nvSpPr>
        <dsp:cNvPr id="0" name=""/>
        <dsp:cNvSpPr/>
      </dsp:nvSpPr>
      <dsp:spPr>
        <a:xfrm>
          <a:off x="487951" y="4053149"/>
          <a:ext cx="9768577" cy="117414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defRPr sz="2400">
              <a:latin typeface="Helvetica Neue" panose="020B0604020202020204" charset="0"/>
            </a:defRPr>
          </a:pPr>
          <a:r>
            <a:rPr sz="2400" kern="1200" dirty="0"/>
            <a:t>Al </a:t>
          </a:r>
          <a:r>
            <a:rPr sz="2400" kern="1200" dirty="0" err="1"/>
            <a:t>igual</a:t>
          </a:r>
          <a:r>
            <a:rPr sz="2400" kern="1200" dirty="0"/>
            <a:t> que los </a:t>
          </a:r>
          <a:r>
            <a:rPr sz="2400" kern="1200" dirty="0" err="1"/>
            <a:t>emprendedores</a:t>
          </a:r>
          <a:r>
            <a:rPr sz="2400" kern="1200" dirty="0"/>
            <a:t> </a:t>
          </a:r>
          <a:r>
            <a:rPr sz="2400" kern="1200" dirty="0" err="1"/>
            <a:t>emergentes</a:t>
          </a:r>
          <a:r>
            <a:rPr sz="2400" kern="1200" dirty="0"/>
            <a:t>, los </a:t>
          </a:r>
          <a:r>
            <a:rPr sz="2400" kern="1200" dirty="0" err="1"/>
            <a:t>intraemprendedores</a:t>
          </a:r>
          <a:r>
            <a:rPr sz="2400" kern="1200" dirty="0"/>
            <a:t> se </a:t>
          </a:r>
          <a:r>
            <a:rPr sz="2400" kern="1200" dirty="0" err="1"/>
            <a:t>ven</a:t>
          </a:r>
          <a:r>
            <a:rPr sz="2400" kern="1200" dirty="0"/>
            <a:t> </a:t>
          </a:r>
          <a:r>
            <a:rPr sz="2400" kern="1200" dirty="0" err="1"/>
            <a:t>impulsados</a:t>
          </a:r>
          <a:r>
            <a:rPr sz="2400" kern="1200" dirty="0"/>
            <a:t> ​​a </a:t>
          </a:r>
          <a:r>
            <a:rPr sz="2400" kern="1200" dirty="0" err="1"/>
            <a:t>ver</a:t>
          </a:r>
          <a:r>
            <a:rPr sz="2400" kern="1200" dirty="0"/>
            <a:t> que sus ideas </a:t>
          </a:r>
          <a:r>
            <a:rPr sz="2400" kern="1200" dirty="0" err="1"/>
            <a:t>tienen</a:t>
          </a:r>
          <a:r>
            <a:rPr sz="2400" kern="1200" dirty="0"/>
            <a:t> </a:t>
          </a:r>
          <a:r>
            <a:rPr sz="2400" kern="1200" dirty="0" err="1"/>
            <a:t>éxito</a:t>
          </a:r>
          <a:r>
            <a:rPr sz="2400" kern="1200" dirty="0"/>
            <a:t>.</a:t>
          </a:r>
        </a:p>
      </dsp:txBody>
      <dsp:txXfrm>
        <a:off x="545268" y="4110466"/>
        <a:ext cx="9653943" cy="10595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564998"/>
          <a:ext cx="102600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499473" y="177580"/>
          <a:ext cx="9750314" cy="1594058"/>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defRPr sz="2400">
              <a:latin typeface="Helvetica Neue" panose="020B0604020202020204" charset="0"/>
            </a:defRPr>
          </a:pPr>
          <a:r>
            <a:rPr sz="2400" kern="1200" dirty="0"/>
            <a:t>Dado que los </a:t>
          </a:r>
          <a:r>
            <a:rPr sz="2400" kern="1200" dirty="0" err="1"/>
            <a:t>intraemprendedores</a:t>
          </a:r>
          <a:r>
            <a:rPr sz="2400" kern="1200" dirty="0"/>
            <a:t> son </a:t>
          </a:r>
          <a:r>
            <a:rPr sz="2400" kern="1200" dirty="0" err="1"/>
            <a:t>conscientes</a:t>
          </a:r>
          <a:r>
            <a:rPr sz="2400" kern="1200" dirty="0"/>
            <a:t> del </a:t>
          </a:r>
          <a:r>
            <a:rPr sz="2400" kern="1200" dirty="0" err="1"/>
            <a:t>hecho</a:t>
          </a:r>
          <a:r>
            <a:rPr sz="2400" kern="1200" dirty="0"/>
            <a:t> de que </a:t>
          </a:r>
          <a:r>
            <a:rPr sz="2400" kern="1200" dirty="0" err="1"/>
            <a:t>el</a:t>
          </a:r>
          <a:r>
            <a:rPr sz="2400" kern="1200" dirty="0"/>
            <a:t> </a:t>
          </a:r>
          <a:r>
            <a:rPr sz="2400" kern="1200" dirty="0" err="1"/>
            <a:t>cambio</a:t>
          </a:r>
          <a:r>
            <a:rPr sz="2400" kern="1200" dirty="0"/>
            <a:t> es la </a:t>
          </a:r>
          <a:r>
            <a:rPr sz="2400" kern="1200" dirty="0" err="1"/>
            <a:t>única</a:t>
          </a:r>
          <a:r>
            <a:rPr sz="2400" kern="1200" dirty="0"/>
            <a:t> </a:t>
          </a:r>
          <a:r>
            <a:rPr sz="2400" kern="1200" dirty="0" err="1"/>
            <a:t>constante</a:t>
          </a:r>
          <a:r>
            <a:rPr sz="2400" kern="1200" dirty="0"/>
            <a:t> </a:t>
          </a:r>
          <a:r>
            <a:rPr sz="2400" kern="1200" dirty="0" err="1"/>
            <a:t>en</a:t>
          </a:r>
          <a:r>
            <a:rPr sz="2400" kern="1200" dirty="0"/>
            <a:t> la </a:t>
          </a:r>
          <a:r>
            <a:rPr sz="2400" kern="1200" dirty="0" err="1"/>
            <a:t>vida</a:t>
          </a:r>
          <a:r>
            <a:rPr sz="2400" kern="1200" dirty="0"/>
            <a:t>, </a:t>
          </a:r>
          <a:r>
            <a:rPr sz="2400" kern="1200" dirty="0" err="1"/>
            <a:t>siempre</a:t>
          </a:r>
          <a:r>
            <a:rPr sz="2400" kern="1200" dirty="0"/>
            <a:t> </a:t>
          </a:r>
          <a:r>
            <a:rPr sz="2400" kern="1200" dirty="0" err="1"/>
            <a:t>puede</a:t>
          </a:r>
          <a:r>
            <a:rPr lang="es-ES" sz="2400" kern="1200" dirty="0"/>
            <a:t>s</a:t>
          </a:r>
          <a:r>
            <a:rPr sz="2400" kern="1200" dirty="0"/>
            <a:t> </a:t>
          </a:r>
          <a:r>
            <a:rPr sz="2400" kern="1200" dirty="0" err="1"/>
            <a:t>contar</a:t>
          </a:r>
          <a:r>
            <a:rPr sz="2400" kern="1200" dirty="0"/>
            <a:t> con </a:t>
          </a:r>
          <a:r>
            <a:rPr sz="2400" kern="1200" dirty="0" err="1"/>
            <a:t>ellos</a:t>
          </a:r>
          <a:r>
            <a:rPr sz="2400" kern="1200" dirty="0"/>
            <a:t> para </a:t>
          </a:r>
          <a:r>
            <a:rPr sz="2400" kern="1200" dirty="0" err="1"/>
            <a:t>estar</a:t>
          </a:r>
          <a:r>
            <a:rPr sz="2400" kern="1200" dirty="0"/>
            <a:t> a la </a:t>
          </a:r>
          <a:r>
            <a:rPr sz="2400" kern="1200" dirty="0" err="1"/>
            <a:t>vanguardia</a:t>
          </a:r>
          <a:r>
            <a:rPr sz="2400" kern="1200" dirty="0"/>
            <a:t> del </a:t>
          </a:r>
          <a:r>
            <a:rPr sz="2400" kern="1200" dirty="0" err="1"/>
            <a:t>cambio</a:t>
          </a:r>
          <a:r>
            <a:rPr sz="2400" kern="1200" dirty="0"/>
            <a:t> dentro de </a:t>
          </a:r>
          <a:r>
            <a:rPr sz="2400" kern="1200" dirty="0" err="1"/>
            <a:t>su</a:t>
          </a:r>
          <a:r>
            <a:rPr sz="2400" kern="1200" dirty="0"/>
            <a:t> </a:t>
          </a:r>
          <a:r>
            <a:rPr sz="2400" kern="1200" dirty="0" err="1"/>
            <a:t>empresa</a:t>
          </a:r>
          <a:r>
            <a:rPr sz="2400" kern="1200" dirty="0"/>
            <a:t> y </a:t>
          </a:r>
          <a:r>
            <a:rPr sz="2400" kern="1200" dirty="0" err="1"/>
            <a:t>abogar</a:t>
          </a:r>
          <a:r>
            <a:rPr sz="2400" kern="1200" dirty="0"/>
            <a:t> por </a:t>
          </a:r>
          <a:r>
            <a:rPr sz="2400" kern="1200" dirty="0" err="1"/>
            <a:t>el</a:t>
          </a:r>
          <a:r>
            <a:rPr sz="2400" kern="1200" dirty="0"/>
            <a:t> </a:t>
          </a:r>
          <a:r>
            <a:rPr sz="2400" kern="1200" dirty="0" err="1"/>
            <a:t>cambio</a:t>
          </a:r>
          <a:r>
            <a:rPr sz="2400" kern="1200" dirty="0"/>
            <a:t> </a:t>
          </a:r>
          <a:r>
            <a:rPr sz="2400" kern="1200" dirty="0" err="1"/>
            <a:t>dondequiera</a:t>
          </a:r>
          <a:r>
            <a:rPr sz="2400" kern="1200" dirty="0"/>
            <a:t> que </a:t>
          </a:r>
          <a:r>
            <a:rPr sz="2400" kern="1200" dirty="0" err="1"/>
            <a:t>puedan</a:t>
          </a:r>
          <a:r>
            <a:rPr sz="2400" kern="1200" dirty="0"/>
            <a:t>. </a:t>
          </a:r>
        </a:p>
      </dsp:txBody>
      <dsp:txXfrm>
        <a:off x="577288" y="255395"/>
        <a:ext cx="9594684" cy="1438428"/>
      </dsp:txXfrm>
    </dsp:sp>
    <dsp:sp modelId="{97B9BB45-0BD6-42EA-8253-6CD2B217B2E3}">
      <dsp:nvSpPr>
        <dsp:cNvPr id="0" name=""/>
        <dsp:cNvSpPr/>
      </dsp:nvSpPr>
      <dsp:spPr>
        <a:xfrm>
          <a:off x="0" y="3383400"/>
          <a:ext cx="102600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89898D-5BD2-4DC3-9ADC-64227FF8073E}">
      <dsp:nvSpPr>
        <dsp:cNvPr id="0" name=""/>
        <dsp:cNvSpPr/>
      </dsp:nvSpPr>
      <dsp:spPr>
        <a:xfrm>
          <a:off x="491458" y="1993398"/>
          <a:ext cx="9767845" cy="1596641"/>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defRPr sz="2400">
              <a:latin typeface="Helvetica Neue" panose="020B0604020202020204" charset="0"/>
            </a:defRPr>
          </a:pPr>
          <a:r>
            <a:rPr sz="2400" kern="1200" dirty="0"/>
            <a:t>Los </a:t>
          </a:r>
          <a:r>
            <a:rPr sz="2400" kern="1200" dirty="0" err="1"/>
            <a:t>intraemprendedores</a:t>
          </a:r>
          <a:r>
            <a:rPr sz="2400" kern="1200" dirty="0"/>
            <a:t> </a:t>
          </a:r>
          <a:r>
            <a:rPr sz="2400" kern="1200" dirty="0" err="1"/>
            <a:t>exitosos</a:t>
          </a:r>
          <a:r>
            <a:rPr sz="2400" kern="1200" dirty="0"/>
            <a:t>, por </a:t>
          </a:r>
          <a:r>
            <a:rPr sz="2400" kern="1200" dirty="0" err="1"/>
            <a:t>otro</a:t>
          </a:r>
          <a:r>
            <a:rPr sz="2400" kern="1200" dirty="0"/>
            <a:t> </a:t>
          </a:r>
          <a:r>
            <a:rPr sz="2400" kern="1200" dirty="0" err="1"/>
            <a:t>lado</a:t>
          </a:r>
          <a:r>
            <a:rPr sz="2400" kern="1200" dirty="0"/>
            <a:t>, </a:t>
          </a:r>
          <a:r>
            <a:rPr sz="2400" kern="1200" dirty="0" err="1"/>
            <a:t>impulsan</a:t>
          </a:r>
          <a:r>
            <a:rPr sz="2400" kern="1200" dirty="0"/>
            <a:t> </a:t>
          </a:r>
          <a:r>
            <a:rPr sz="2400" kern="1200" dirty="0" err="1"/>
            <a:t>el</a:t>
          </a:r>
          <a:r>
            <a:rPr sz="2400" kern="1200" dirty="0"/>
            <a:t> </a:t>
          </a:r>
          <a:r>
            <a:rPr sz="2400" kern="1200" dirty="0" err="1"/>
            <a:t>cambio</a:t>
          </a:r>
          <a:r>
            <a:rPr sz="2400" kern="1200" dirty="0"/>
            <a:t> de una </a:t>
          </a:r>
          <a:r>
            <a:rPr sz="2400" kern="1200" dirty="0" err="1"/>
            <a:t>manera</a:t>
          </a:r>
          <a:r>
            <a:rPr sz="2400" kern="1200" dirty="0"/>
            <a:t> </a:t>
          </a:r>
          <a:r>
            <a:rPr sz="2400" kern="1200" dirty="0" err="1"/>
            <a:t>deliberada</a:t>
          </a:r>
          <a:r>
            <a:rPr sz="2400" kern="1200" dirty="0"/>
            <a:t> y bien </a:t>
          </a:r>
          <a:r>
            <a:rPr sz="2400" kern="1200" dirty="0" err="1"/>
            <a:t>considerada</a:t>
          </a:r>
          <a:r>
            <a:rPr sz="2400" kern="1200" dirty="0"/>
            <a:t> </a:t>
          </a:r>
          <a:r>
            <a:rPr sz="2400" kern="1200" dirty="0" err="1"/>
            <a:t>en</a:t>
          </a:r>
          <a:r>
            <a:rPr sz="2400" kern="1200" dirty="0"/>
            <a:t> </a:t>
          </a:r>
          <a:r>
            <a:rPr sz="2400" kern="1200" dirty="0" err="1"/>
            <a:t>lugar</a:t>
          </a:r>
          <a:r>
            <a:rPr sz="2400" kern="1200" dirty="0"/>
            <a:t> de </a:t>
          </a:r>
          <a:r>
            <a:rPr sz="2400" kern="1200" dirty="0" err="1"/>
            <a:t>solicitarlo</a:t>
          </a:r>
          <a:r>
            <a:rPr sz="2400" kern="1200" dirty="0"/>
            <a:t> </a:t>
          </a:r>
          <a:r>
            <a:rPr sz="2400" kern="1200" dirty="0" err="1"/>
            <a:t>simplemente</a:t>
          </a:r>
          <a:r>
            <a:rPr sz="2400" kern="1200" dirty="0"/>
            <a:t> po</a:t>
          </a:r>
          <a:r>
            <a:rPr lang="es-ES" sz="2400" kern="1200" dirty="0" err="1"/>
            <a:t>rque</a:t>
          </a:r>
          <a:r>
            <a:rPr lang="es-ES" sz="2400" kern="1200" dirty="0"/>
            <a:t> sí</a:t>
          </a:r>
          <a:r>
            <a:rPr sz="2400" kern="1200" dirty="0"/>
            <a:t>. </a:t>
          </a:r>
        </a:p>
      </dsp:txBody>
      <dsp:txXfrm>
        <a:off x="569400" y="2071340"/>
        <a:ext cx="9611961" cy="1440757"/>
      </dsp:txXfrm>
    </dsp:sp>
    <dsp:sp modelId="{DA5BEA5A-F1A9-44BA-B4E0-3A3907CD03D2}">
      <dsp:nvSpPr>
        <dsp:cNvPr id="0" name=""/>
        <dsp:cNvSpPr/>
      </dsp:nvSpPr>
      <dsp:spPr>
        <a:xfrm>
          <a:off x="0" y="4869619"/>
          <a:ext cx="102600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291592" rIns="796290" bIns="99568" numCol="1" spcCol="1270" anchor="t" anchorCtr="0">
          <a:noAutofit/>
        </a:bodyPr>
        <a:lstStyle/>
        <a:p>
          <a:pPr marL="114300" lvl="1" indent="-114300" algn="l" defTabSz="622300">
            <a:lnSpc>
              <a:spcPct val="90000"/>
            </a:lnSpc>
            <a:spcBef>
              <a:spcPct val="0"/>
            </a:spcBef>
            <a:spcAft>
              <a:spcPct val="15000"/>
            </a:spcAft>
            <a:buChar char="•"/>
          </a:pPr>
          <a:endParaRPr sz="1400" kern="1200"/>
        </a:p>
      </dsp:txBody>
      <dsp:txXfrm>
        <a:off x="0" y="4869619"/>
        <a:ext cx="10260000" cy="352800"/>
      </dsp:txXfrm>
    </dsp:sp>
    <dsp:sp modelId="{C82B67C4-D43E-4C9E-856A-0D770C9DE64B}">
      <dsp:nvSpPr>
        <dsp:cNvPr id="0" name=""/>
        <dsp:cNvSpPr/>
      </dsp:nvSpPr>
      <dsp:spPr>
        <a:xfrm>
          <a:off x="499974" y="3811800"/>
          <a:ext cx="9759464" cy="1264459"/>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244600">
            <a:lnSpc>
              <a:spcPct val="90000"/>
            </a:lnSpc>
            <a:spcBef>
              <a:spcPct val="0"/>
            </a:spcBef>
            <a:spcAft>
              <a:spcPct val="35000"/>
            </a:spcAft>
            <a:buNone/>
            <a:defRPr sz="2400">
              <a:latin typeface="Helvetica Neue" panose="020B0604020202020204" charset="0"/>
            </a:defRPr>
          </a:pPr>
          <a:r>
            <a:rPr sz="2800" kern="1200" dirty="0" err="1"/>
            <a:t>Cualquier</a:t>
          </a:r>
          <a:r>
            <a:rPr sz="2800" kern="1200" dirty="0"/>
            <a:t> </a:t>
          </a:r>
          <a:r>
            <a:rPr sz="2800" kern="1200" dirty="0" err="1"/>
            <a:t>desarrollo</a:t>
          </a:r>
          <a:r>
            <a:rPr sz="2800" kern="1200" dirty="0"/>
            <a:t> </a:t>
          </a:r>
          <a:r>
            <a:rPr sz="2800" kern="1200" dirty="0" err="1"/>
            <a:t>significativo</a:t>
          </a:r>
          <a:r>
            <a:rPr sz="2800" kern="1200" dirty="0"/>
            <a:t> que </a:t>
          </a:r>
          <a:r>
            <a:rPr lang="es-ES" sz="2800" kern="1200" dirty="0"/>
            <a:t>consigan</a:t>
          </a:r>
          <a:r>
            <a:rPr sz="2800" kern="1200" dirty="0"/>
            <a:t> </a:t>
          </a:r>
          <a:r>
            <a:rPr sz="2800" kern="1200" dirty="0" err="1"/>
            <a:t>siempre</a:t>
          </a:r>
          <a:r>
            <a:rPr sz="2800" kern="1200" dirty="0"/>
            <a:t> </a:t>
          </a:r>
          <a:r>
            <a:rPr sz="2800" kern="1200" dirty="0" err="1"/>
            <a:t>estará</a:t>
          </a:r>
          <a:r>
            <a:rPr sz="2800" kern="1200" dirty="0"/>
            <a:t> </a:t>
          </a:r>
          <a:r>
            <a:rPr sz="2800" kern="1200" dirty="0" err="1"/>
            <a:t>respaldado</a:t>
          </a:r>
          <a:r>
            <a:rPr sz="2800" kern="1200" dirty="0"/>
            <a:t> </a:t>
          </a:r>
          <a:r>
            <a:rPr lang="es-ES" sz="2800" kern="1200" dirty="0"/>
            <a:t>en con un plan de negocios atractivo</a:t>
          </a:r>
          <a:r>
            <a:rPr sz="2800" kern="1200" dirty="0"/>
            <a:t>.</a:t>
          </a:r>
        </a:p>
      </dsp:txBody>
      <dsp:txXfrm>
        <a:off x="561700" y="3873526"/>
        <a:ext cx="9636012" cy="11410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225402"/>
          <a:ext cx="102600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487951" y="135156"/>
          <a:ext cx="9768577" cy="1326406"/>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defRPr sz="2400">
              <a:latin typeface="Helvetica Neue" panose="020B0604020202020204" charset="0"/>
            </a:defRPr>
          </a:pPr>
          <a:r>
            <a:rPr sz="2400" kern="1200" dirty="0" err="1"/>
            <a:t>Estarán</a:t>
          </a:r>
          <a:r>
            <a:rPr sz="2400" kern="1200" dirty="0"/>
            <a:t> </a:t>
          </a:r>
          <a:r>
            <a:rPr sz="2400" kern="1200" dirty="0" err="1"/>
            <a:t>motivados</a:t>
          </a:r>
          <a:r>
            <a:rPr sz="2400" kern="1200" dirty="0"/>
            <a:t> a </a:t>
          </a:r>
          <a:r>
            <a:rPr sz="2400" kern="1200" dirty="0" err="1"/>
            <a:t>implementar</a:t>
          </a:r>
          <a:r>
            <a:rPr sz="2400" kern="1200" dirty="0"/>
            <a:t> </a:t>
          </a:r>
          <a:r>
            <a:rPr sz="2400" kern="1200" dirty="0" err="1"/>
            <a:t>su</a:t>
          </a:r>
          <a:r>
            <a:rPr sz="2400" kern="1200" dirty="0"/>
            <a:t> </a:t>
          </a:r>
          <a:r>
            <a:rPr sz="2400" kern="1200" dirty="0" err="1"/>
            <a:t>concepto</a:t>
          </a:r>
          <a:r>
            <a:rPr sz="2400" kern="1200" dirty="0"/>
            <a:t> </a:t>
          </a:r>
          <a:r>
            <a:rPr sz="2400" kern="1200" dirty="0" err="1"/>
            <a:t>si</a:t>
          </a:r>
          <a:r>
            <a:rPr sz="2400" kern="1200" dirty="0"/>
            <a:t> son </a:t>
          </a:r>
          <a:r>
            <a:rPr sz="2400" kern="1200" dirty="0" err="1"/>
            <a:t>conscientes</a:t>
          </a:r>
          <a:r>
            <a:rPr sz="2400" kern="1200" dirty="0"/>
            <a:t> del </a:t>
          </a:r>
          <a:r>
            <a:rPr sz="2400" kern="1200" dirty="0" err="1"/>
            <a:t>respaldo</a:t>
          </a:r>
          <a:r>
            <a:rPr sz="2400" kern="1200" dirty="0"/>
            <a:t> de la </a:t>
          </a:r>
          <a:r>
            <a:rPr sz="2400" kern="1200" dirty="0" err="1"/>
            <a:t>dirección</a:t>
          </a:r>
          <a:r>
            <a:rPr sz="2400" kern="1200" dirty="0"/>
            <a:t> para </a:t>
          </a:r>
          <a:r>
            <a:rPr sz="2400" kern="1200" dirty="0" err="1"/>
            <a:t>ello</a:t>
          </a:r>
          <a:r>
            <a:rPr sz="2400" kern="1200" dirty="0"/>
            <a:t>. El </a:t>
          </a:r>
          <a:r>
            <a:rPr sz="2400" kern="1200" dirty="0" err="1"/>
            <a:t>intraemprendedor</a:t>
          </a:r>
          <a:r>
            <a:rPr sz="2400" kern="1200" dirty="0"/>
            <a:t> no se </a:t>
          </a:r>
          <a:r>
            <a:rPr sz="2400" kern="1200" dirty="0" err="1"/>
            <a:t>ve</a:t>
          </a:r>
          <a:r>
            <a:rPr sz="2400" kern="1200" dirty="0"/>
            <a:t> </a:t>
          </a:r>
          <a:r>
            <a:rPr sz="2400" kern="1200" dirty="0" err="1"/>
            <a:t>afectado</a:t>
          </a:r>
          <a:r>
            <a:rPr sz="2400" kern="1200" dirty="0"/>
            <a:t> por </a:t>
          </a:r>
          <a:r>
            <a:rPr sz="2400" kern="1200" dirty="0" err="1"/>
            <a:t>actitudes</a:t>
          </a:r>
          <a:r>
            <a:rPr sz="2400" kern="1200" dirty="0"/>
            <a:t> </a:t>
          </a:r>
          <a:r>
            <a:rPr sz="2400" kern="1200" dirty="0" err="1"/>
            <a:t>negativas</a:t>
          </a:r>
          <a:r>
            <a:rPr sz="2400" kern="1200" dirty="0"/>
            <a:t>.</a:t>
          </a:r>
        </a:p>
      </dsp:txBody>
      <dsp:txXfrm>
        <a:off x="552701" y="199906"/>
        <a:ext cx="9639077" cy="1196906"/>
      </dsp:txXfrm>
    </dsp:sp>
    <dsp:sp modelId="{1DB8970B-57B1-48C3-B722-0D8967F53843}">
      <dsp:nvSpPr>
        <dsp:cNvPr id="0" name=""/>
        <dsp:cNvSpPr/>
      </dsp:nvSpPr>
      <dsp:spPr>
        <a:xfrm>
          <a:off x="0" y="3163107"/>
          <a:ext cx="102600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A41B908-EDC4-4F5C-984B-1233CC1D3DBC}">
      <dsp:nvSpPr>
        <dsp:cNvPr id="0" name=""/>
        <dsp:cNvSpPr/>
      </dsp:nvSpPr>
      <dsp:spPr>
        <a:xfrm>
          <a:off x="508491" y="1715002"/>
          <a:ext cx="9743678" cy="1684264"/>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defRPr sz="2400">
              <a:latin typeface="Helvetica Neue" panose="020B0604020202020204" charset="0"/>
            </a:defRPr>
          </a:pPr>
          <a:r>
            <a:rPr sz="2400" kern="1200" dirty="0" err="1"/>
            <a:t>Están</a:t>
          </a:r>
          <a:r>
            <a:rPr sz="2400" kern="1200" dirty="0"/>
            <a:t> </a:t>
          </a:r>
          <a:r>
            <a:rPr sz="2400" kern="1200" dirty="0" err="1"/>
            <a:t>ahí</a:t>
          </a:r>
          <a:r>
            <a:rPr sz="2400" kern="1200" dirty="0"/>
            <a:t> para </a:t>
          </a:r>
          <a:r>
            <a:rPr sz="2400" kern="1200" dirty="0" err="1"/>
            <a:t>introducir</a:t>
          </a:r>
          <a:r>
            <a:rPr sz="2400" kern="1200" dirty="0"/>
            <a:t> la </a:t>
          </a:r>
          <a:r>
            <a:rPr sz="2400" kern="1200" dirty="0" err="1"/>
            <a:t>innovación</a:t>
          </a:r>
          <a:r>
            <a:rPr sz="2400" kern="1200" dirty="0"/>
            <a:t> </a:t>
          </a:r>
          <a:r>
            <a:rPr sz="2400" kern="1200" dirty="0" err="1"/>
            <a:t>en</a:t>
          </a:r>
          <a:r>
            <a:rPr sz="2400" kern="1200" dirty="0"/>
            <a:t> la </a:t>
          </a:r>
          <a:r>
            <a:rPr sz="2400" kern="1200" dirty="0" err="1"/>
            <a:t>empresa</a:t>
          </a:r>
          <a:r>
            <a:rPr sz="2400" kern="1200" dirty="0"/>
            <a:t>, </a:t>
          </a:r>
          <a:r>
            <a:rPr sz="2400" kern="1200" dirty="0" err="1"/>
            <a:t>ya</a:t>
          </a:r>
          <a:r>
            <a:rPr sz="2400" kern="1200" dirty="0"/>
            <a:t> sea a </a:t>
          </a:r>
          <a:r>
            <a:rPr sz="2400" kern="1200" dirty="0" err="1"/>
            <a:t>través</a:t>
          </a:r>
          <a:r>
            <a:rPr sz="2400" kern="1200" dirty="0"/>
            <a:t> de un nuevo </a:t>
          </a:r>
          <a:r>
            <a:rPr sz="2400" kern="1200" dirty="0" err="1"/>
            <a:t>método</a:t>
          </a:r>
          <a:r>
            <a:rPr sz="2400" kern="1200" dirty="0"/>
            <a:t> de </a:t>
          </a:r>
          <a:r>
            <a:rPr sz="2400" kern="1200" dirty="0" err="1"/>
            <a:t>contratación</a:t>
          </a:r>
          <a:r>
            <a:rPr sz="2400" kern="1200" dirty="0"/>
            <a:t> de </a:t>
          </a:r>
          <a:r>
            <a:rPr sz="2400" kern="1200" dirty="0" err="1"/>
            <a:t>empleados</a:t>
          </a:r>
          <a:r>
            <a:rPr sz="2400" kern="1200" dirty="0"/>
            <a:t>, </a:t>
          </a:r>
          <a:r>
            <a:rPr sz="2400" kern="1200" dirty="0" err="1"/>
            <a:t>el</a:t>
          </a:r>
          <a:r>
            <a:rPr sz="2400" kern="1200" dirty="0"/>
            <a:t> </a:t>
          </a:r>
          <a:r>
            <a:rPr sz="2400" kern="1200" dirty="0" err="1"/>
            <a:t>desarrollo</a:t>
          </a:r>
          <a:r>
            <a:rPr sz="2400" kern="1200" dirty="0"/>
            <a:t> de un nuevo </a:t>
          </a:r>
          <a:r>
            <a:rPr sz="2400" kern="1200" dirty="0" err="1"/>
            <a:t>sistema</a:t>
          </a:r>
          <a:r>
            <a:rPr sz="2400" kern="1200" dirty="0"/>
            <a:t>, o </a:t>
          </a:r>
          <a:r>
            <a:rPr sz="2400" kern="1200" dirty="0" err="1"/>
            <a:t>incluso</a:t>
          </a:r>
          <a:r>
            <a:rPr sz="2400" kern="1200" dirty="0"/>
            <a:t> la </a:t>
          </a:r>
          <a:r>
            <a:rPr sz="2400" kern="1200" dirty="0" err="1"/>
            <a:t>producción</a:t>
          </a:r>
          <a:r>
            <a:rPr sz="2400" kern="1200" dirty="0"/>
            <a:t> de un </a:t>
          </a:r>
          <a:r>
            <a:rPr sz="2400" kern="1200" dirty="0" err="1"/>
            <a:t>producto</a:t>
          </a:r>
          <a:r>
            <a:rPr sz="2400" kern="1200" dirty="0"/>
            <a:t> o </a:t>
          </a:r>
          <a:r>
            <a:rPr sz="2400" kern="1200" dirty="0" err="1"/>
            <a:t>servicio</a:t>
          </a:r>
          <a:r>
            <a:rPr sz="2400" kern="1200" dirty="0"/>
            <a:t> </a:t>
          </a:r>
          <a:r>
            <a:rPr sz="2400" kern="1200" dirty="0" err="1"/>
            <a:t>completamente</a:t>
          </a:r>
          <a:r>
            <a:rPr sz="2400" kern="1200" dirty="0"/>
            <a:t> nuevo. </a:t>
          </a:r>
        </a:p>
      </dsp:txBody>
      <dsp:txXfrm>
        <a:off x="590710" y="1797221"/>
        <a:ext cx="9579240" cy="1519826"/>
      </dsp:txXfrm>
    </dsp:sp>
    <dsp:sp modelId="{DA5BEA5A-F1A9-44BA-B4E0-3A3907CD03D2}">
      <dsp:nvSpPr>
        <dsp:cNvPr id="0" name=""/>
        <dsp:cNvSpPr/>
      </dsp:nvSpPr>
      <dsp:spPr>
        <a:xfrm>
          <a:off x="0" y="4861643"/>
          <a:ext cx="102600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333248" rIns="796290" bIns="113792" numCol="1" spcCol="1270" anchor="t" anchorCtr="0">
          <a:noAutofit/>
        </a:bodyPr>
        <a:lstStyle/>
        <a:p>
          <a:pPr marL="171450" lvl="1" indent="-171450" algn="l" defTabSz="711200">
            <a:lnSpc>
              <a:spcPct val="90000"/>
            </a:lnSpc>
            <a:spcBef>
              <a:spcPct val="0"/>
            </a:spcBef>
            <a:spcAft>
              <a:spcPct val="15000"/>
            </a:spcAft>
            <a:buChar char="•"/>
          </a:pPr>
          <a:endParaRPr sz="1600" kern="1200"/>
        </a:p>
      </dsp:txBody>
      <dsp:txXfrm>
        <a:off x="0" y="4861643"/>
        <a:ext cx="10260000" cy="403200"/>
      </dsp:txXfrm>
    </dsp:sp>
    <dsp:sp modelId="{C82B67C4-D43E-4C9E-856A-0D770C9DE64B}">
      <dsp:nvSpPr>
        <dsp:cNvPr id="0" name=""/>
        <dsp:cNvSpPr/>
      </dsp:nvSpPr>
      <dsp:spPr>
        <a:xfrm>
          <a:off x="491958" y="3652707"/>
          <a:ext cx="9761892" cy="1445096"/>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defRPr sz="2400">
              <a:latin typeface="Helvetica Neue" panose="020B0604020202020204" charset="0"/>
            </a:defRPr>
          </a:pPr>
          <a:r>
            <a:rPr sz="2400" kern="1200" dirty="0" err="1"/>
            <a:t>Además</a:t>
          </a:r>
          <a:r>
            <a:rPr sz="2400" kern="1200" dirty="0"/>
            <a:t>, no son </a:t>
          </a:r>
          <a:r>
            <a:rPr sz="2400" kern="1200" dirty="0" err="1"/>
            <a:t>fácilmente</a:t>
          </a:r>
          <a:r>
            <a:rPr sz="2400" kern="1200" dirty="0"/>
            <a:t> </a:t>
          </a:r>
          <a:r>
            <a:rPr sz="2400" kern="1200" dirty="0" err="1"/>
            <a:t>disuadidos</a:t>
          </a:r>
          <a:r>
            <a:rPr sz="2400" kern="1200" dirty="0"/>
            <a:t> por los </a:t>
          </a:r>
          <a:r>
            <a:rPr sz="2400" kern="1200" dirty="0" err="1"/>
            <a:t>escépticos</a:t>
          </a:r>
          <a:r>
            <a:rPr sz="2400" kern="1200" dirty="0"/>
            <a:t>; una </a:t>
          </a:r>
          <a:r>
            <a:rPr sz="2400" kern="1200" dirty="0" err="1"/>
            <a:t>vez</a:t>
          </a:r>
          <a:r>
            <a:rPr sz="2400" kern="1200" dirty="0"/>
            <a:t> que </a:t>
          </a:r>
          <a:r>
            <a:rPr sz="2400" kern="1200" dirty="0" err="1"/>
            <a:t>el</a:t>
          </a:r>
          <a:r>
            <a:rPr sz="2400" kern="1200" dirty="0"/>
            <a:t> </a:t>
          </a:r>
          <a:r>
            <a:rPr sz="2400" kern="1200" dirty="0" err="1"/>
            <a:t>objetivo</a:t>
          </a:r>
          <a:r>
            <a:rPr sz="2400" kern="1200" dirty="0"/>
            <a:t> final de </a:t>
          </a:r>
          <a:r>
            <a:rPr sz="2400" kern="1200" dirty="0" err="1"/>
            <a:t>su</a:t>
          </a:r>
          <a:r>
            <a:rPr sz="2400" kern="1200" dirty="0"/>
            <a:t> idea </a:t>
          </a:r>
          <a:r>
            <a:rPr sz="2400" kern="1200" dirty="0" err="1"/>
            <a:t>está</a:t>
          </a:r>
          <a:r>
            <a:rPr sz="2400" kern="1200" dirty="0"/>
            <a:t> a la vista, </a:t>
          </a:r>
          <a:r>
            <a:rPr sz="2400" kern="1200" dirty="0" err="1"/>
            <a:t>están</a:t>
          </a:r>
          <a:r>
            <a:rPr sz="2400" kern="1200" dirty="0"/>
            <a:t> </a:t>
          </a:r>
          <a:r>
            <a:rPr sz="2400" kern="1200" dirty="0" err="1"/>
            <a:t>motivados</a:t>
          </a:r>
          <a:r>
            <a:rPr sz="2400" kern="1200" dirty="0"/>
            <a:t> hasta </a:t>
          </a:r>
          <a:r>
            <a:rPr sz="2400" kern="1200" dirty="0" err="1"/>
            <a:t>el</a:t>
          </a:r>
          <a:r>
            <a:rPr sz="2400" kern="1200" dirty="0"/>
            <a:t> final.</a:t>
          </a:r>
        </a:p>
      </dsp:txBody>
      <dsp:txXfrm>
        <a:off x="562502" y="3723251"/>
        <a:ext cx="9620804" cy="13040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611200"/>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487951" y="75081"/>
          <a:ext cx="9768577" cy="1727998"/>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defRPr sz="2400">
              <a:latin typeface="Helvetica Neue" panose="020B0604020202020204" charset="0"/>
            </a:defRPr>
          </a:pPr>
          <a:r>
            <a:rPr sz="2400" kern="1200" dirty="0"/>
            <a:t>Los </a:t>
          </a:r>
          <a:r>
            <a:rPr sz="2400" kern="1200" dirty="0" err="1"/>
            <a:t>intraemprendedores</a:t>
          </a:r>
          <a:r>
            <a:rPr sz="2400" kern="1200" dirty="0"/>
            <a:t> </a:t>
          </a:r>
          <a:r>
            <a:rPr sz="2400" kern="1200" dirty="0" err="1"/>
            <a:t>tienden</a:t>
          </a:r>
          <a:r>
            <a:rPr sz="2400" kern="1200" dirty="0"/>
            <a:t> a </a:t>
          </a:r>
          <a:r>
            <a:rPr sz="2400" kern="1200" dirty="0" err="1"/>
            <a:t>tener</a:t>
          </a:r>
          <a:r>
            <a:rPr sz="2400" kern="1200" dirty="0"/>
            <a:t> una </a:t>
          </a:r>
          <a:r>
            <a:rPr sz="2400" kern="1200" dirty="0" err="1"/>
            <a:t>actitud</a:t>
          </a:r>
          <a:r>
            <a:rPr sz="2400" kern="1200" dirty="0"/>
            <a:t> </a:t>
          </a:r>
          <a:r>
            <a:rPr sz="2400" kern="1200" dirty="0" err="1"/>
            <a:t>positiva</a:t>
          </a:r>
          <a:r>
            <a:rPr sz="2400" kern="1200" dirty="0"/>
            <a:t> y una </a:t>
          </a:r>
          <a:r>
            <a:rPr sz="2400" kern="1200" dirty="0" err="1"/>
            <a:t>estrategia</a:t>
          </a:r>
          <a:r>
            <a:rPr sz="2400" kern="1200" dirty="0"/>
            <a:t> </a:t>
          </a:r>
          <a:r>
            <a:rPr sz="2400" kern="1200" dirty="0" err="1"/>
            <a:t>clara</a:t>
          </a:r>
          <a:r>
            <a:rPr sz="2400" kern="1200" dirty="0"/>
            <a:t>. </a:t>
          </a:r>
          <a:r>
            <a:rPr sz="2400" kern="1200" dirty="0" err="1"/>
            <a:t>Incluso</a:t>
          </a:r>
          <a:r>
            <a:rPr sz="2400" kern="1200" dirty="0"/>
            <a:t> </a:t>
          </a:r>
          <a:r>
            <a:rPr sz="2400" kern="1200" dirty="0" err="1"/>
            <a:t>si</a:t>
          </a:r>
          <a:r>
            <a:rPr sz="2400" kern="1200" dirty="0"/>
            <a:t> no es </a:t>
          </a:r>
          <a:r>
            <a:rPr sz="2400" kern="1200" dirty="0" err="1"/>
            <a:t>parte</a:t>
          </a:r>
          <a:r>
            <a:rPr sz="2400" kern="1200" dirty="0"/>
            <a:t> de </a:t>
          </a:r>
          <a:r>
            <a:rPr sz="2400" kern="1200" dirty="0" err="1"/>
            <a:t>su</a:t>
          </a:r>
          <a:r>
            <a:rPr sz="2400" kern="1200" dirty="0"/>
            <a:t> </a:t>
          </a:r>
          <a:r>
            <a:rPr sz="2400" kern="1200" dirty="0" err="1"/>
            <a:t>trabajo</a:t>
          </a:r>
          <a:r>
            <a:rPr sz="2400" kern="1200" dirty="0"/>
            <a:t>, </a:t>
          </a:r>
          <a:r>
            <a:rPr sz="2400" kern="1200" dirty="0" err="1"/>
            <a:t>pensarán</a:t>
          </a:r>
          <a:r>
            <a:rPr sz="2400" kern="1200" dirty="0"/>
            <a:t> que lo es y no se </a:t>
          </a:r>
          <a:r>
            <a:rPr sz="2400" kern="1200" dirty="0" err="1"/>
            <a:t>detendrán</a:t>
          </a:r>
          <a:r>
            <a:rPr sz="2400" kern="1200" dirty="0"/>
            <a:t> hasta que </a:t>
          </a:r>
          <a:r>
            <a:rPr sz="2400" kern="1200" dirty="0" err="1"/>
            <a:t>hayan</a:t>
          </a:r>
          <a:r>
            <a:rPr sz="2400" kern="1200" dirty="0"/>
            <a:t> </a:t>
          </a:r>
          <a:r>
            <a:rPr sz="2400" kern="1200" dirty="0" err="1"/>
            <a:t>mejorado</a:t>
          </a:r>
          <a:r>
            <a:rPr sz="2400" kern="1200" dirty="0"/>
            <a:t> o al </a:t>
          </a:r>
          <a:r>
            <a:rPr sz="2400" kern="1200" dirty="0" err="1"/>
            <a:t>menos</a:t>
          </a:r>
          <a:r>
            <a:rPr sz="2400" kern="1200" dirty="0"/>
            <a:t> </a:t>
          </a:r>
          <a:r>
            <a:rPr sz="2400" kern="1200" dirty="0" err="1"/>
            <a:t>hayan</a:t>
          </a:r>
          <a:r>
            <a:rPr sz="2400" kern="1200" dirty="0"/>
            <a:t> </a:t>
          </a:r>
          <a:r>
            <a:rPr sz="2400" kern="1200" dirty="0" err="1"/>
            <a:t>tenido</a:t>
          </a:r>
          <a:r>
            <a:rPr sz="2400" kern="1200" dirty="0"/>
            <a:t> un </a:t>
          </a:r>
          <a:r>
            <a:rPr sz="2400" kern="1200" dirty="0" err="1"/>
            <a:t>impacto</a:t>
          </a:r>
          <a:r>
            <a:rPr sz="2400" kern="1200" dirty="0"/>
            <a:t> </a:t>
          </a:r>
          <a:r>
            <a:rPr sz="2400" kern="1200" dirty="0" err="1"/>
            <a:t>positivo</a:t>
          </a:r>
          <a:r>
            <a:rPr sz="2400" kern="1200" dirty="0"/>
            <a:t> </a:t>
          </a:r>
          <a:r>
            <a:rPr sz="2400" kern="1200" dirty="0" err="1"/>
            <a:t>en</a:t>
          </a:r>
          <a:r>
            <a:rPr sz="2400" kern="1200" dirty="0"/>
            <a:t> algo </a:t>
          </a:r>
          <a:r>
            <a:rPr sz="2400" kern="1200" dirty="0" err="1"/>
            <a:t>en</a:t>
          </a:r>
          <a:r>
            <a:rPr sz="2400" kern="1200" dirty="0"/>
            <a:t> la </a:t>
          </a:r>
          <a:r>
            <a:rPr sz="2400" kern="1200" dirty="0" err="1"/>
            <a:t>organización</a:t>
          </a:r>
          <a:r>
            <a:rPr sz="2400" kern="1200" dirty="0"/>
            <a:t>.</a:t>
          </a:r>
        </a:p>
      </dsp:txBody>
      <dsp:txXfrm>
        <a:off x="572305" y="159435"/>
        <a:ext cx="9599869" cy="1559290"/>
      </dsp:txXfrm>
    </dsp:sp>
    <dsp:sp modelId="{708B0FF5-326D-47CA-8907-B37CB19FA87D}">
      <dsp:nvSpPr>
        <dsp:cNvPr id="0" name=""/>
        <dsp:cNvSpPr/>
      </dsp:nvSpPr>
      <dsp:spPr>
        <a:xfrm>
          <a:off x="0" y="3254125"/>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68F5F0-0155-4F7D-A6DE-89E67052E07A}">
      <dsp:nvSpPr>
        <dsp:cNvPr id="0" name=""/>
        <dsp:cNvSpPr/>
      </dsp:nvSpPr>
      <dsp:spPr>
        <a:xfrm>
          <a:off x="492459" y="2009000"/>
          <a:ext cx="9765352" cy="1440001"/>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defRPr sz="2400">
              <a:latin typeface="Helvetica Neue" panose="020B0604020202020204" charset="0"/>
            </a:defRPr>
          </a:pPr>
          <a:r>
            <a:rPr sz="2400" kern="1200" dirty="0"/>
            <a:t>A </a:t>
          </a:r>
          <a:r>
            <a:rPr sz="2400" kern="1200" dirty="0" err="1"/>
            <a:t>diferencia</a:t>
          </a:r>
          <a:r>
            <a:rPr sz="2400" kern="1200" dirty="0"/>
            <a:t> de los </a:t>
          </a:r>
          <a:r>
            <a:rPr lang="es-ES" sz="2400" kern="1200" dirty="0"/>
            <a:t>e</a:t>
          </a:r>
          <a:r>
            <a:rPr sz="2400" kern="1200" dirty="0" err="1"/>
            <a:t>mprendedores</a:t>
          </a:r>
          <a:r>
            <a:rPr sz="2400" kern="1200" dirty="0"/>
            <a:t>, los Intra</a:t>
          </a:r>
          <a:r>
            <a:rPr lang="es-ES" sz="2400" kern="1200" dirty="0"/>
            <a:t>emprendedores</a:t>
          </a:r>
          <a:r>
            <a:rPr sz="2400" kern="1200" dirty="0"/>
            <a:t> </a:t>
          </a:r>
          <a:r>
            <a:rPr sz="2400" kern="1200" dirty="0" err="1"/>
            <a:t>prefieren</a:t>
          </a:r>
          <a:r>
            <a:rPr sz="2400" kern="1200" dirty="0"/>
            <a:t> </a:t>
          </a:r>
          <a:r>
            <a:rPr sz="2400" kern="1200" dirty="0" err="1"/>
            <a:t>trabajar</a:t>
          </a:r>
          <a:r>
            <a:rPr sz="2400" kern="1200" dirty="0"/>
            <a:t> </a:t>
          </a:r>
          <a:r>
            <a:rPr sz="2400" kern="1200" dirty="0" err="1"/>
            <a:t>en</a:t>
          </a:r>
          <a:r>
            <a:rPr sz="2400" kern="1200" dirty="0"/>
            <a:t> </a:t>
          </a:r>
          <a:r>
            <a:rPr sz="2400" kern="1200" dirty="0" err="1"/>
            <a:t>equipo</a:t>
          </a:r>
          <a:r>
            <a:rPr sz="2400" kern="1200" dirty="0"/>
            <a:t>. Son </a:t>
          </a:r>
          <a:r>
            <a:rPr sz="2400" kern="1200" dirty="0" err="1"/>
            <a:t>líderes</a:t>
          </a:r>
          <a:r>
            <a:rPr sz="2400" kern="1200" dirty="0"/>
            <a:t> naturales </a:t>
          </a:r>
          <a:r>
            <a:rPr sz="2400" kern="1200" dirty="0" err="1"/>
            <a:t>carismáticos</a:t>
          </a:r>
          <a:r>
            <a:rPr sz="2400" kern="1200" dirty="0"/>
            <a:t> que </a:t>
          </a:r>
          <a:r>
            <a:rPr sz="2400" kern="1200" dirty="0" err="1"/>
            <a:t>atraen</a:t>
          </a:r>
          <a:r>
            <a:rPr sz="2400" kern="1200" dirty="0"/>
            <a:t> a </a:t>
          </a:r>
          <a:r>
            <a:rPr sz="2400" kern="1200" dirty="0" err="1"/>
            <a:t>otros</a:t>
          </a:r>
          <a:r>
            <a:rPr sz="2400" kern="1200" dirty="0"/>
            <a:t> a </a:t>
          </a:r>
          <a:r>
            <a:rPr sz="2400" kern="1200" dirty="0" err="1"/>
            <a:t>través</a:t>
          </a:r>
          <a:r>
            <a:rPr sz="2400" kern="1200" dirty="0"/>
            <a:t> de </a:t>
          </a:r>
          <a:r>
            <a:rPr sz="2400" kern="1200" dirty="0" err="1"/>
            <a:t>su</a:t>
          </a:r>
          <a:r>
            <a:rPr sz="2400" kern="1200" dirty="0"/>
            <a:t> </a:t>
          </a:r>
          <a:r>
            <a:rPr sz="2400" kern="1200" dirty="0" err="1"/>
            <a:t>entusiasmo</a:t>
          </a:r>
          <a:r>
            <a:rPr sz="2400" kern="1200" dirty="0"/>
            <a:t> por </a:t>
          </a:r>
          <a:r>
            <a:rPr sz="2400" kern="1200" dirty="0" err="1"/>
            <a:t>el</a:t>
          </a:r>
          <a:r>
            <a:rPr sz="2400" kern="1200" dirty="0"/>
            <a:t> </a:t>
          </a:r>
          <a:r>
            <a:rPr sz="2400" kern="1200" dirty="0" err="1"/>
            <a:t>cambio</a:t>
          </a:r>
          <a:r>
            <a:rPr sz="2400" kern="1200" dirty="0"/>
            <a:t> y la </a:t>
          </a:r>
          <a:r>
            <a:rPr sz="2400" kern="1200" dirty="0" err="1"/>
            <a:t>innovación</a:t>
          </a:r>
          <a:r>
            <a:rPr sz="2400" kern="1200" dirty="0"/>
            <a:t>.</a:t>
          </a:r>
        </a:p>
      </dsp:txBody>
      <dsp:txXfrm>
        <a:off x="562754" y="2079295"/>
        <a:ext cx="9624762" cy="1299411"/>
      </dsp:txXfrm>
    </dsp:sp>
    <dsp:sp modelId="{DA5BEA5A-F1A9-44BA-B4E0-3A3907CD03D2}">
      <dsp:nvSpPr>
        <dsp:cNvPr id="0" name=""/>
        <dsp:cNvSpPr/>
      </dsp:nvSpPr>
      <dsp:spPr>
        <a:xfrm>
          <a:off x="0" y="4997318"/>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270764" rIns="796290" bIns="92456" numCol="1" spcCol="1270" anchor="t" anchorCtr="0">
          <a:noAutofit/>
        </a:bodyPr>
        <a:lstStyle/>
        <a:p>
          <a:pPr marL="114300" lvl="1" indent="-114300" algn="l" defTabSz="577850">
            <a:lnSpc>
              <a:spcPct val="90000"/>
            </a:lnSpc>
            <a:spcBef>
              <a:spcPct val="0"/>
            </a:spcBef>
            <a:spcAft>
              <a:spcPct val="15000"/>
            </a:spcAft>
            <a:buChar char="•"/>
          </a:pPr>
          <a:endParaRPr sz="1300" kern="1200"/>
        </a:p>
      </dsp:txBody>
      <dsp:txXfrm>
        <a:off x="0" y="4997318"/>
        <a:ext cx="10260000" cy="327600"/>
      </dsp:txXfrm>
    </dsp:sp>
    <dsp:sp modelId="{C82B67C4-D43E-4C9E-856A-0D770C9DE64B}">
      <dsp:nvSpPr>
        <dsp:cNvPr id="0" name=""/>
        <dsp:cNvSpPr/>
      </dsp:nvSpPr>
      <dsp:spPr>
        <a:xfrm>
          <a:off x="487951" y="3654921"/>
          <a:ext cx="9768577" cy="1534276"/>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defRPr sz="2400">
              <a:latin typeface="Helvetica Neue" panose="020B0604020202020204" charset="0"/>
            </a:defRPr>
          </a:pPr>
          <a:r>
            <a:rPr sz="2400" kern="1200" dirty="0"/>
            <a:t>Como </a:t>
          </a:r>
          <a:r>
            <a:rPr sz="2400" kern="1200" dirty="0" err="1"/>
            <a:t>respuesta</a:t>
          </a:r>
          <a:r>
            <a:rPr sz="2400" kern="1200" dirty="0"/>
            <a:t>, </a:t>
          </a:r>
          <a:r>
            <a:rPr sz="2400" kern="1200" dirty="0" err="1"/>
            <a:t>debes</a:t>
          </a:r>
          <a:r>
            <a:rPr sz="2400" kern="1200" dirty="0"/>
            <a:t> </a:t>
          </a:r>
          <a:r>
            <a:rPr sz="2400" kern="1200" dirty="0" err="1"/>
            <a:t>rodearlos</a:t>
          </a:r>
          <a:r>
            <a:rPr sz="2400" kern="1200" dirty="0"/>
            <a:t> con un </a:t>
          </a:r>
          <a:r>
            <a:rPr sz="2400" kern="1200" dirty="0" err="1"/>
            <a:t>grupo</a:t>
          </a:r>
          <a:r>
            <a:rPr sz="2400" kern="1200" dirty="0"/>
            <a:t> de </a:t>
          </a:r>
          <a:r>
            <a:rPr sz="2400" kern="1200" dirty="0" err="1"/>
            <a:t>apoyo</a:t>
          </a:r>
          <a:r>
            <a:rPr sz="2400" kern="1200" dirty="0"/>
            <a:t> </a:t>
          </a:r>
          <a:r>
            <a:rPr sz="2400" kern="1200" dirty="0" err="1"/>
            <a:t>fuerte</a:t>
          </a:r>
          <a:r>
            <a:rPr sz="2400" kern="1200" dirty="0"/>
            <a:t>, y </a:t>
          </a:r>
          <a:r>
            <a:rPr sz="2400" kern="1200" dirty="0" err="1"/>
            <a:t>ver</a:t>
          </a:r>
          <a:r>
            <a:rPr sz="2400" kern="1200" dirty="0"/>
            <a:t> </a:t>
          </a:r>
          <a:r>
            <a:rPr sz="2400" kern="1200" dirty="0" err="1"/>
            <a:t>cómo</a:t>
          </a:r>
          <a:r>
            <a:rPr sz="2400" kern="1200" dirty="0"/>
            <a:t> </a:t>
          </a:r>
          <a:r>
            <a:rPr sz="2400" kern="1200" dirty="0" err="1"/>
            <a:t>despegan</a:t>
          </a:r>
          <a:r>
            <a:rPr sz="2400" kern="1200" dirty="0"/>
            <a:t> las </a:t>
          </a:r>
          <a:r>
            <a:rPr sz="2400" kern="1200" dirty="0" err="1"/>
            <a:t>invenciones</a:t>
          </a:r>
          <a:r>
            <a:rPr sz="2400" kern="1200" dirty="0"/>
            <a:t>; sin embargo, </a:t>
          </a:r>
          <a:r>
            <a:rPr sz="2400" kern="1200" dirty="0" err="1"/>
            <a:t>asegúrate</a:t>
          </a:r>
          <a:r>
            <a:rPr sz="2400" kern="1200" dirty="0"/>
            <a:t> de </a:t>
          </a:r>
          <a:r>
            <a:rPr sz="2400" kern="1200" dirty="0" err="1"/>
            <a:t>darles</a:t>
          </a:r>
          <a:r>
            <a:rPr sz="2400" kern="1200" dirty="0"/>
            <a:t> un </a:t>
          </a:r>
          <a:r>
            <a:rPr sz="2400" kern="1200" dirty="0" err="1"/>
            <a:t>presupuesto</a:t>
          </a:r>
          <a:r>
            <a:rPr sz="2400" kern="1200" dirty="0"/>
            <a:t>; de lo </a:t>
          </a:r>
          <a:r>
            <a:rPr sz="2400" kern="1200" dirty="0" err="1"/>
            <a:t>contrario</a:t>
          </a:r>
          <a:r>
            <a:rPr sz="2400" kern="1200" dirty="0"/>
            <a:t>, la </a:t>
          </a:r>
          <a:r>
            <a:rPr sz="2400" kern="1200" dirty="0" err="1"/>
            <a:t>emoción</a:t>
          </a:r>
          <a:r>
            <a:rPr sz="2400" kern="1200" dirty="0"/>
            <a:t> </a:t>
          </a:r>
          <a:r>
            <a:rPr sz="2400" kern="1200" dirty="0" err="1"/>
            <a:t>puede</a:t>
          </a:r>
          <a:r>
            <a:rPr sz="2400" kern="1200" dirty="0"/>
            <a:t> </a:t>
          </a:r>
          <a:r>
            <a:rPr sz="2400" kern="1200" dirty="0" err="1"/>
            <a:t>salirse</a:t>
          </a:r>
          <a:r>
            <a:rPr sz="2400" kern="1200" dirty="0"/>
            <a:t> de control.</a:t>
          </a:r>
        </a:p>
      </dsp:txBody>
      <dsp:txXfrm>
        <a:off x="562848" y="3729818"/>
        <a:ext cx="9618783" cy="138448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738863"/>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487951" y="88971"/>
          <a:ext cx="9768577" cy="1841771"/>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defRPr sz="2400">
              <a:latin typeface="Helvetica Neue" panose="020B0604020202020204" charset="0"/>
            </a:defRPr>
          </a:pPr>
          <a:r>
            <a:rPr sz="2400" kern="1200" dirty="0" err="1"/>
            <a:t>Estas</a:t>
          </a:r>
          <a:r>
            <a:rPr sz="2400" kern="1200" dirty="0"/>
            <a:t> personas </a:t>
          </a:r>
          <a:r>
            <a:rPr sz="2400" kern="1200" dirty="0" err="1"/>
            <a:t>seguirán</a:t>
          </a:r>
          <a:r>
            <a:rPr sz="2400" kern="1200" dirty="0"/>
            <a:t> </a:t>
          </a:r>
          <a:r>
            <a:rPr sz="2400" kern="1200" dirty="0" err="1"/>
            <a:t>trabajando</a:t>
          </a:r>
          <a:r>
            <a:rPr sz="2400" kern="1200" dirty="0"/>
            <a:t> </a:t>
          </a:r>
          <a:r>
            <a:rPr sz="2400" kern="1200" dirty="0" err="1"/>
            <a:t>después</a:t>
          </a:r>
          <a:r>
            <a:rPr sz="2400" kern="1200" dirty="0"/>
            <a:t> de que </a:t>
          </a:r>
          <a:r>
            <a:rPr sz="2400" kern="1200" dirty="0" err="1"/>
            <a:t>hayan</a:t>
          </a:r>
          <a:r>
            <a:rPr sz="2400" kern="1200" dirty="0"/>
            <a:t> </a:t>
          </a:r>
          <a:r>
            <a:rPr sz="2400" kern="1200" dirty="0" err="1"/>
            <a:t>pasado</a:t>
          </a:r>
          <a:r>
            <a:rPr sz="2400" kern="1200" dirty="0"/>
            <a:t> las 5, ¡y </a:t>
          </a:r>
          <a:r>
            <a:rPr sz="2400" kern="1200" dirty="0" err="1"/>
            <a:t>probablemente</a:t>
          </a:r>
          <a:r>
            <a:rPr sz="2400" kern="1200" dirty="0"/>
            <a:t> </a:t>
          </a:r>
          <a:r>
            <a:rPr sz="2400" kern="1200" dirty="0" err="1"/>
            <a:t>fueron</a:t>
          </a:r>
          <a:r>
            <a:rPr sz="2400" kern="1200" dirty="0"/>
            <a:t> de los </a:t>
          </a:r>
          <a:r>
            <a:rPr sz="2400" kern="1200" dirty="0" err="1"/>
            <a:t>primeros</a:t>
          </a:r>
          <a:r>
            <a:rPr sz="2400" kern="1200" dirty="0"/>
            <a:t> </a:t>
          </a:r>
          <a:r>
            <a:rPr sz="2400" kern="1200" dirty="0" err="1"/>
            <a:t>en</a:t>
          </a:r>
          <a:r>
            <a:rPr sz="2400" kern="1200" dirty="0"/>
            <a:t> </a:t>
          </a:r>
          <a:r>
            <a:rPr sz="2400" kern="1200" dirty="0" err="1"/>
            <a:t>llegar</a:t>
          </a:r>
          <a:r>
            <a:rPr sz="2400" kern="1200" dirty="0"/>
            <a:t>! </a:t>
          </a:r>
          <a:r>
            <a:rPr sz="2400" kern="1200" dirty="0" err="1"/>
            <a:t>Carecen</a:t>
          </a:r>
          <a:r>
            <a:rPr sz="2400" kern="1200" dirty="0"/>
            <a:t> de una </a:t>
          </a:r>
          <a:r>
            <a:rPr sz="2400" kern="1200" dirty="0" err="1"/>
            <a:t>comprensión</a:t>
          </a:r>
          <a:r>
            <a:rPr sz="2400" kern="1200" dirty="0"/>
            <a:t> de la idea del </a:t>
          </a:r>
          <a:r>
            <a:rPr sz="2400" kern="1200" dirty="0" err="1"/>
            <a:t>equilibrio</a:t>
          </a:r>
          <a:r>
            <a:rPr sz="2400" kern="1200" dirty="0"/>
            <a:t> entre </a:t>
          </a:r>
          <a:r>
            <a:rPr sz="2400" kern="1200" dirty="0" err="1"/>
            <a:t>el</a:t>
          </a:r>
          <a:r>
            <a:rPr sz="2400" kern="1200" dirty="0"/>
            <a:t> </a:t>
          </a:r>
          <a:r>
            <a:rPr sz="2400" kern="1200" dirty="0" err="1"/>
            <a:t>trabajo</a:t>
          </a:r>
          <a:r>
            <a:rPr sz="2400" kern="1200" dirty="0"/>
            <a:t> y la </a:t>
          </a:r>
          <a:r>
            <a:rPr sz="2400" kern="1200" dirty="0" err="1"/>
            <a:t>vida</a:t>
          </a:r>
          <a:r>
            <a:rPr sz="2400" kern="1200" dirty="0"/>
            <a:t> </a:t>
          </a:r>
          <a:r>
            <a:rPr sz="2400" kern="1200" dirty="0" err="1"/>
            <a:t>privada</a:t>
          </a:r>
          <a:r>
            <a:rPr sz="2400" kern="1200" dirty="0"/>
            <a:t> </a:t>
          </a:r>
          <a:r>
            <a:rPr sz="2400" kern="1200" dirty="0" err="1"/>
            <a:t>porque</a:t>
          </a:r>
          <a:r>
            <a:rPr sz="2400" kern="1200" dirty="0"/>
            <a:t> </a:t>
          </a:r>
          <a:r>
            <a:rPr sz="2400" kern="1200" dirty="0" err="1"/>
            <a:t>simplemente</a:t>
          </a:r>
          <a:r>
            <a:rPr sz="2400" kern="1200" dirty="0"/>
            <a:t> hay </a:t>
          </a:r>
          <a:r>
            <a:rPr sz="2400" kern="1200" dirty="0" err="1"/>
            <a:t>demasiado</a:t>
          </a:r>
          <a:r>
            <a:rPr sz="2400" kern="1200" dirty="0"/>
            <a:t> que </a:t>
          </a:r>
          <a:r>
            <a:rPr sz="2400" kern="1200" dirty="0" err="1"/>
            <a:t>hacer</a:t>
          </a:r>
          <a:r>
            <a:rPr sz="2400" kern="1200" dirty="0"/>
            <a:t>. </a:t>
          </a:r>
        </a:p>
      </dsp:txBody>
      <dsp:txXfrm>
        <a:off x="577859" y="178879"/>
        <a:ext cx="9588761" cy="1661955"/>
      </dsp:txXfrm>
    </dsp:sp>
    <dsp:sp modelId="{708B0FF5-326D-47CA-8907-B37CB19FA87D}">
      <dsp:nvSpPr>
        <dsp:cNvPr id="0" name=""/>
        <dsp:cNvSpPr/>
      </dsp:nvSpPr>
      <dsp:spPr>
        <a:xfrm>
          <a:off x="0" y="3306372"/>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68F5F0-0155-4F7D-A6DE-89E67052E07A}">
      <dsp:nvSpPr>
        <dsp:cNvPr id="0" name=""/>
        <dsp:cNvSpPr/>
      </dsp:nvSpPr>
      <dsp:spPr>
        <a:xfrm>
          <a:off x="487951" y="2136663"/>
          <a:ext cx="9768577" cy="1364585"/>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defRPr sz="2400">
              <a:latin typeface="Helvetica Neue" panose="020B0604020202020204" charset="0"/>
            </a:defRPr>
          </a:pPr>
          <a:r>
            <a:rPr sz="2400" kern="1200" dirty="0" err="1"/>
            <a:t>Así</a:t>
          </a:r>
          <a:r>
            <a:rPr sz="2400" kern="1200" dirty="0"/>
            <a:t> que </a:t>
          </a:r>
          <a:r>
            <a:rPr sz="2400" kern="1200" dirty="0" err="1"/>
            <a:t>asegúrate</a:t>
          </a:r>
          <a:r>
            <a:rPr sz="2400" kern="1200" dirty="0"/>
            <a:t> de </a:t>
          </a:r>
          <a:r>
            <a:rPr sz="2400" kern="1200" dirty="0" err="1"/>
            <a:t>tener</a:t>
          </a:r>
          <a:r>
            <a:rPr sz="2400" kern="1200" dirty="0"/>
            <a:t> un </a:t>
          </a:r>
          <a:r>
            <a:rPr sz="2400" kern="1200" dirty="0" err="1"/>
            <a:t>ayudante</a:t>
          </a:r>
          <a:r>
            <a:rPr sz="2400" kern="1200" dirty="0"/>
            <a:t> </a:t>
          </a:r>
          <a:r>
            <a:rPr sz="2400" kern="1200" dirty="0" err="1"/>
            <a:t>capaz</a:t>
          </a:r>
          <a:r>
            <a:rPr sz="2400" kern="1200" dirty="0"/>
            <a:t> de </a:t>
          </a:r>
          <a:r>
            <a:rPr lang="es-ES" sz="2400" kern="1200" dirty="0"/>
            <a:t>asistirles</a:t>
          </a:r>
          <a:r>
            <a:rPr sz="2400" kern="1200" dirty="0"/>
            <a:t>, </a:t>
          </a:r>
          <a:r>
            <a:rPr sz="2400" kern="1200" dirty="0" err="1"/>
            <a:t>si</a:t>
          </a:r>
          <a:r>
            <a:rPr sz="2400" kern="1200" dirty="0"/>
            <a:t> no lo </a:t>
          </a:r>
          <a:r>
            <a:rPr sz="2400" kern="1200" dirty="0" err="1"/>
            <a:t>hicieran</a:t>
          </a:r>
          <a:r>
            <a:rPr sz="2400" kern="1200" dirty="0"/>
            <a:t>, </a:t>
          </a:r>
          <a:r>
            <a:rPr sz="2400" kern="1200" dirty="0" err="1"/>
            <a:t>tratarán</a:t>
          </a:r>
          <a:r>
            <a:rPr sz="2400" kern="1200" dirty="0"/>
            <a:t> de </a:t>
          </a:r>
          <a:r>
            <a:rPr sz="2400" kern="1200" dirty="0" err="1"/>
            <a:t>hacer</a:t>
          </a:r>
          <a:r>
            <a:rPr sz="2400" kern="1200" dirty="0"/>
            <a:t> </a:t>
          </a:r>
          <a:r>
            <a:rPr sz="2400" kern="1200" dirty="0" err="1"/>
            <a:t>todo</a:t>
          </a:r>
          <a:r>
            <a:rPr sz="2400" kern="1200" dirty="0"/>
            <a:t> e </a:t>
          </a:r>
          <a:r>
            <a:rPr sz="2400" kern="1200" dirty="0" err="1"/>
            <a:t>inevitablemente</a:t>
          </a:r>
          <a:r>
            <a:rPr sz="2400" kern="1200" dirty="0"/>
            <a:t> </a:t>
          </a:r>
          <a:r>
            <a:rPr sz="2400" kern="1200" dirty="0" err="1"/>
            <a:t>fracasarán</a:t>
          </a:r>
          <a:r>
            <a:rPr sz="2400" kern="1200" dirty="0"/>
            <a:t>.</a:t>
          </a:r>
        </a:p>
      </dsp:txBody>
      <dsp:txXfrm>
        <a:off x="554565" y="2203277"/>
        <a:ext cx="9635349" cy="1231357"/>
      </dsp:txXfrm>
    </dsp:sp>
    <dsp:sp modelId="{DA5BEA5A-F1A9-44BA-B4E0-3A3907CD03D2}">
      <dsp:nvSpPr>
        <dsp:cNvPr id="0" name=""/>
        <dsp:cNvSpPr/>
      </dsp:nvSpPr>
      <dsp:spPr>
        <a:xfrm>
          <a:off x="0" y="4983428"/>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270764" rIns="796290" bIns="170688" numCol="1" spcCol="1270" anchor="t" anchorCtr="0">
          <a:noAutofit/>
        </a:bodyPr>
        <a:lstStyle/>
        <a:p>
          <a:pPr marL="228600" lvl="1" indent="-228600" algn="l" defTabSz="1066800">
            <a:lnSpc>
              <a:spcPct val="90000"/>
            </a:lnSpc>
            <a:spcBef>
              <a:spcPct val="0"/>
            </a:spcBef>
            <a:spcAft>
              <a:spcPct val="15000"/>
            </a:spcAft>
            <a:buChar char="•"/>
          </a:pPr>
          <a:endParaRPr sz="2400" kern="1200"/>
        </a:p>
      </dsp:txBody>
      <dsp:txXfrm>
        <a:off x="0" y="4983428"/>
        <a:ext cx="10260000" cy="327600"/>
      </dsp:txXfrm>
    </dsp:sp>
    <dsp:sp modelId="{C82B67C4-D43E-4C9E-856A-0D770C9DE64B}">
      <dsp:nvSpPr>
        <dsp:cNvPr id="0" name=""/>
        <dsp:cNvSpPr/>
      </dsp:nvSpPr>
      <dsp:spPr>
        <a:xfrm>
          <a:off x="487951" y="3707168"/>
          <a:ext cx="9768577" cy="1468139"/>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defRPr sz="2400">
              <a:latin typeface="Helvetica Neue" panose="020B0604020202020204" charset="0"/>
            </a:defRPr>
          </a:pPr>
          <a:r>
            <a:rPr sz="2400" kern="1200" dirty="0"/>
            <a:t>Los </a:t>
          </a:r>
          <a:r>
            <a:rPr sz="2400" kern="1200" dirty="0" err="1"/>
            <a:t>intraemprendedores</a:t>
          </a:r>
          <a:r>
            <a:rPr sz="2400" kern="1200" dirty="0"/>
            <a:t> son </a:t>
          </a:r>
          <a:r>
            <a:rPr sz="2400" kern="1200" dirty="0" err="1"/>
            <a:t>pensadores</a:t>
          </a:r>
          <a:r>
            <a:rPr sz="2400" kern="1200" dirty="0"/>
            <a:t> </a:t>
          </a:r>
          <a:r>
            <a:rPr lang="es-ES" sz="2400" kern="1200" dirty="0"/>
            <a:t>a lo grande</a:t>
          </a:r>
          <a:r>
            <a:rPr sz="2400" kern="1200" dirty="0"/>
            <a:t>, por lo tanto, les dan </a:t>
          </a:r>
          <a:r>
            <a:rPr sz="2400" kern="1200" dirty="0" err="1"/>
            <a:t>conceptos</a:t>
          </a:r>
          <a:r>
            <a:rPr sz="2400" kern="1200" dirty="0"/>
            <a:t> </a:t>
          </a:r>
          <a:r>
            <a:rPr sz="2400" kern="1200" dirty="0" err="1"/>
            <a:t>en</a:t>
          </a:r>
          <a:r>
            <a:rPr sz="2400" kern="1200" dirty="0"/>
            <a:t> </a:t>
          </a:r>
          <a:r>
            <a:rPr sz="2400" kern="1200" dirty="0" err="1"/>
            <a:t>lugar</a:t>
          </a:r>
          <a:r>
            <a:rPr sz="2400" kern="1200" dirty="0"/>
            <a:t> de </a:t>
          </a:r>
          <a:r>
            <a:rPr lang="es-ES" sz="2400" kern="1200" dirty="0"/>
            <a:t>especificaciones</a:t>
          </a:r>
          <a:r>
            <a:rPr sz="2400" kern="1200" dirty="0"/>
            <a:t> para que </a:t>
          </a:r>
          <a:r>
            <a:rPr sz="2400" kern="1200" dirty="0" err="1"/>
            <a:t>puedan</a:t>
          </a:r>
          <a:r>
            <a:rPr sz="2400" kern="1200" dirty="0"/>
            <a:t> </a:t>
          </a:r>
          <a:r>
            <a:rPr sz="2400" kern="1200" dirty="0" err="1"/>
            <a:t>concentrarse</a:t>
          </a:r>
          <a:r>
            <a:rPr sz="2400" kern="1200" dirty="0"/>
            <a:t> </a:t>
          </a:r>
          <a:r>
            <a:rPr sz="2400" kern="1200" dirty="0" err="1"/>
            <a:t>en</a:t>
          </a:r>
          <a:r>
            <a:rPr sz="2400" kern="1200" dirty="0"/>
            <a:t> </a:t>
          </a:r>
          <a:r>
            <a:rPr sz="2400" kern="1200" dirty="0" err="1"/>
            <a:t>crear</a:t>
          </a:r>
          <a:r>
            <a:rPr sz="2400" kern="1200" dirty="0"/>
            <a:t> </a:t>
          </a:r>
          <a:r>
            <a:rPr sz="2400" kern="1200" dirty="0" err="1"/>
            <a:t>en</a:t>
          </a:r>
          <a:r>
            <a:rPr sz="2400" kern="1200" dirty="0"/>
            <a:t> </a:t>
          </a:r>
          <a:r>
            <a:rPr sz="2400" kern="1200" dirty="0" err="1"/>
            <a:t>lugar</a:t>
          </a:r>
          <a:r>
            <a:rPr sz="2400" kern="1200" dirty="0"/>
            <a:t> de </a:t>
          </a:r>
          <a:r>
            <a:rPr sz="2400" kern="1200" dirty="0" err="1"/>
            <a:t>desperdiciar</a:t>
          </a:r>
          <a:r>
            <a:rPr sz="2400" kern="1200" dirty="0"/>
            <a:t> </a:t>
          </a:r>
          <a:r>
            <a:rPr sz="2400" kern="1200" dirty="0" err="1"/>
            <a:t>este</a:t>
          </a:r>
          <a:r>
            <a:rPr sz="2400" kern="1200" dirty="0"/>
            <a:t> </a:t>
          </a:r>
          <a:r>
            <a:rPr sz="2400" kern="1200" dirty="0" err="1"/>
            <a:t>recurso</a:t>
          </a:r>
          <a:r>
            <a:rPr sz="2400" kern="1200" dirty="0"/>
            <a:t> </a:t>
          </a:r>
          <a:r>
            <a:rPr sz="2400" kern="1200" dirty="0" err="1"/>
            <a:t>esencial</a:t>
          </a:r>
          <a:r>
            <a:rPr sz="2400" kern="1200" dirty="0"/>
            <a:t> </a:t>
          </a:r>
          <a:r>
            <a:rPr sz="2400" kern="1200" dirty="0" err="1"/>
            <a:t>en</a:t>
          </a:r>
          <a:r>
            <a:rPr sz="2400" kern="1200" dirty="0"/>
            <a:t> la </a:t>
          </a:r>
          <a:r>
            <a:rPr sz="2400" kern="1200" dirty="0" err="1"/>
            <a:t>administración</a:t>
          </a:r>
          <a:r>
            <a:rPr sz="2400" kern="1200" dirty="0"/>
            <a:t>.</a:t>
          </a:r>
        </a:p>
      </dsp:txBody>
      <dsp:txXfrm>
        <a:off x="559620" y="3778837"/>
        <a:ext cx="9625239" cy="132480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256679"/>
          <a:ext cx="15228000" cy="1146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2000" tIns="291592" rIns="432000" bIns="128016" numCol="1" spcCol="1270" anchor="t" anchorCtr="0">
          <a:noAutofit/>
        </a:bodyPr>
        <a:lstStyle/>
        <a:p>
          <a:pPr marL="176213" lvl="1" indent="-176213" algn="l" defTabSz="800100">
            <a:lnSpc>
              <a:spcPct val="90000"/>
            </a:lnSpc>
            <a:spcBef>
              <a:spcPct val="0"/>
            </a:spcBef>
            <a:spcAft>
              <a:spcPct val="15000"/>
            </a:spcAft>
            <a:buFont typeface="Arial" panose="020B0604020202020204" pitchFamily="34" charset="0"/>
            <a:buChar char="•"/>
            <a:defRPr>
              <a:solidFill>
                <a:schemeClr val="tx1"/>
              </a:solidFill>
              <a:effectLst/>
              <a:latin typeface="Helvetica Neue" panose="020B0604020202020204" charset="0"/>
              <a:ea typeface="Calibri" panose="020F0502020204030204" pitchFamily="34" charset="0"/>
              <a:cs typeface="Times New Roman" panose="02020603050405020304" pitchFamily="18" charset="0"/>
            </a:defRPr>
          </a:pPr>
          <a:r>
            <a:rPr sz="1800" kern="1200" dirty="0"/>
            <a:t>¿Han </a:t>
          </a:r>
          <a:r>
            <a:rPr sz="1800" kern="1200" dirty="0" err="1"/>
            <a:t>hecho</a:t>
          </a:r>
          <a:r>
            <a:rPr sz="1800" kern="1200" dirty="0"/>
            <a:t> </a:t>
          </a:r>
          <a:r>
            <a:rPr sz="1800" kern="1200" dirty="0" err="1"/>
            <a:t>anteriormente</a:t>
          </a:r>
          <a:r>
            <a:rPr sz="1800" kern="1200" dirty="0"/>
            <a:t> una </a:t>
          </a:r>
          <a:r>
            <a:rPr sz="1800" kern="1200" dirty="0" err="1"/>
            <a:t>contribución</a:t>
          </a:r>
          <a:r>
            <a:rPr sz="1800" kern="1200" dirty="0"/>
            <a:t> </a:t>
          </a:r>
          <a:r>
            <a:rPr sz="1800" kern="1200" dirty="0" err="1"/>
            <a:t>sustancial</a:t>
          </a:r>
          <a:r>
            <a:rPr sz="1800" kern="1200" dirty="0"/>
            <a:t> a </a:t>
          </a:r>
          <a:r>
            <a:rPr sz="1800" kern="1200" dirty="0" err="1"/>
            <a:t>proyectos</a:t>
          </a:r>
          <a:r>
            <a:rPr sz="1800" kern="1200" dirty="0"/>
            <a:t> de </a:t>
          </a:r>
          <a:r>
            <a:rPr sz="1800" kern="1200" dirty="0" err="1"/>
            <a:t>puesta</a:t>
          </a:r>
          <a:r>
            <a:rPr sz="1800" kern="1200" dirty="0"/>
            <a:t> </a:t>
          </a:r>
          <a:r>
            <a:rPr sz="1800" kern="1200" dirty="0" err="1"/>
            <a:t>en</a:t>
          </a:r>
          <a:r>
            <a:rPr sz="1800" kern="1200" dirty="0"/>
            <a:t> </a:t>
          </a:r>
          <a:r>
            <a:rPr sz="1800" kern="1200" dirty="0" err="1"/>
            <a:t>marcha</a:t>
          </a:r>
          <a:r>
            <a:rPr sz="1800" kern="1200" dirty="0"/>
            <a:t> o </a:t>
          </a:r>
          <a:r>
            <a:rPr sz="1800" kern="1200" dirty="0" err="1"/>
            <a:t>han</a:t>
          </a:r>
          <a:r>
            <a:rPr sz="1800" kern="1200" dirty="0"/>
            <a:t> </a:t>
          </a:r>
          <a:r>
            <a:rPr sz="1800" kern="1200" dirty="0" err="1"/>
            <a:t>participado</a:t>
          </a:r>
          <a:r>
            <a:rPr sz="1800" kern="1200" dirty="0"/>
            <a:t> </a:t>
          </a:r>
          <a:r>
            <a:rPr sz="1800" kern="1200" dirty="0" err="1"/>
            <a:t>en</a:t>
          </a:r>
          <a:r>
            <a:rPr sz="1800" kern="1200" dirty="0"/>
            <a:t> </a:t>
          </a:r>
          <a:r>
            <a:rPr sz="1800" kern="1200" dirty="0" err="1"/>
            <a:t>ellos</a:t>
          </a:r>
          <a:r>
            <a:rPr sz="1800" kern="1200" dirty="0"/>
            <a:t>? </a:t>
          </a:r>
          <a:r>
            <a:rPr sz="1800" kern="1200" dirty="0" err="1"/>
            <a:t>Podrían</a:t>
          </a:r>
          <a:r>
            <a:rPr sz="1800" kern="1200" dirty="0"/>
            <a:t> ser </a:t>
          </a:r>
          <a:r>
            <a:rPr sz="1800" kern="1200" dirty="0" err="1"/>
            <a:t>capaces</a:t>
          </a:r>
          <a:r>
            <a:rPr sz="1800" kern="1200" dirty="0"/>
            <a:t> de </a:t>
          </a:r>
          <a:r>
            <a:rPr sz="1800" kern="1200" dirty="0" err="1"/>
            <a:t>liderar</a:t>
          </a:r>
          <a:r>
            <a:rPr sz="1800" kern="1200" dirty="0"/>
            <a:t> una </a:t>
          </a:r>
          <a:r>
            <a:rPr sz="1800" kern="1200" dirty="0" err="1"/>
            <a:t>nueva</a:t>
          </a:r>
          <a:r>
            <a:rPr sz="1800" kern="1200" dirty="0"/>
            <a:t> </a:t>
          </a:r>
          <a:r>
            <a:rPr sz="1800" kern="1200" dirty="0" err="1"/>
            <a:t>iniciativa</a:t>
          </a:r>
          <a:r>
            <a:rPr sz="1800" kern="1200" dirty="0"/>
            <a:t> de </a:t>
          </a:r>
          <a:r>
            <a:rPr sz="1800" kern="1200" dirty="0" err="1"/>
            <a:t>puesta</a:t>
          </a:r>
          <a:r>
            <a:rPr sz="1800" kern="1200" dirty="0"/>
            <a:t> </a:t>
          </a:r>
          <a:r>
            <a:rPr sz="1800" kern="1200" dirty="0" err="1"/>
            <a:t>en</a:t>
          </a:r>
          <a:r>
            <a:rPr sz="1800" kern="1200" dirty="0"/>
            <a:t> </a:t>
          </a:r>
          <a:r>
            <a:rPr sz="1800" kern="1200" dirty="0" err="1"/>
            <a:t>marcha</a:t>
          </a:r>
          <a:r>
            <a:rPr sz="1800" kern="1200" dirty="0"/>
            <a:t> dentro de </a:t>
          </a:r>
          <a:r>
            <a:rPr sz="1800" kern="1200" dirty="0" err="1"/>
            <a:t>su</a:t>
          </a:r>
          <a:r>
            <a:rPr sz="1800" kern="1200" dirty="0"/>
            <a:t> </a:t>
          </a:r>
          <a:r>
            <a:rPr sz="1800" kern="1200" dirty="0" err="1"/>
            <a:t>organización</a:t>
          </a:r>
          <a:r>
            <a:rPr sz="1800" kern="1200" dirty="0"/>
            <a:t> y </a:t>
          </a:r>
          <a:r>
            <a:rPr sz="1800" kern="1200" dirty="0" err="1"/>
            <a:t>compartir</a:t>
          </a:r>
          <a:r>
            <a:rPr sz="1800" kern="1200" dirty="0"/>
            <a:t> </a:t>
          </a:r>
          <a:r>
            <a:rPr sz="1800" kern="1200" dirty="0" err="1"/>
            <a:t>lecciones</a:t>
          </a:r>
          <a:r>
            <a:rPr sz="1800" kern="1200" dirty="0"/>
            <a:t> </a:t>
          </a:r>
          <a:r>
            <a:rPr sz="1800" kern="1200" dirty="0" err="1"/>
            <a:t>perspicaces</a:t>
          </a:r>
          <a:r>
            <a:rPr sz="1800" kern="1200" dirty="0"/>
            <a:t> de sus </a:t>
          </a:r>
          <a:r>
            <a:rPr sz="1800" kern="1200" dirty="0" err="1"/>
            <a:t>experiencias</a:t>
          </a:r>
          <a:r>
            <a:rPr sz="1800" kern="1200" dirty="0"/>
            <a:t> </a:t>
          </a:r>
          <a:r>
            <a:rPr sz="1800" kern="1200" dirty="0" err="1"/>
            <a:t>anteriores</a:t>
          </a:r>
          <a:r>
            <a:rPr sz="1800" kern="1200" dirty="0"/>
            <a:t>.</a:t>
          </a:r>
          <a:endParaRPr sz="1800" kern="1200" dirty="0">
            <a:solidFill>
              <a:schemeClr val="tx1"/>
            </a:solidFill>
            <a:latin typeface="Helvetica Neue" panose="020B0604020202020204" charset="0"/>
          </a:endParaRPr>
        </a:p>
      </dsp:txBody>
      <dsp:txXfrm>
        <a:off x="0" y="256679"/>
        <a:ext cx="15228000" cy="1146600"/>
      </dsp:txXfrm>
    </dsp:sp>
    <dsp:sp modelId="{4764129B-7761-4B95-A03D-502AE032A78A}">
      <dsp:nvSpPr>
        <dsp:cNvPr id="0" name=""/>
        <dsp:cNvSpPr/>
      </dsp:nvSpPr>
      <dsp:spPr>
        <a:xfrm>
          <a:off x="216001" y="50039"/>
          <a:ext cx="10659600" cy="41328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000" tIns="0" rIns="402908" bIns="0" numCol="1" spcCol="1270" anchor="ctr" anchorCtr="0">
          <a:noAutofit/>
        </a:bodyPr>
        <a:lstStyle/>
        <a:p>
          <a:pPr marL="0" lvl="0" indent="0" algn="l" defTabSz="622300">
            <a:lnSpc>
              <a:spcPct val="90000"/>
            </a:lnSpc>
            <a:spcBef>
              <a:spcPct val="0"/>
            </a:spcBef>
            <a:spcAft>
              <a:spcPct val="35000"/>
            </a:spcAft>
            <a:buNone/>
            <a:defRPr sz="2400">
              <a:solidFill>
                <a:srgbClr val="666666"/>
              </a:solidFill>
              <a:effectLst/>
              <a:latin typeface="Helvetica Neue" panose="020B0604020202020204" charset="0"/>
              <a:ea typeface="Calibri" panose="020F0502020204030204" pitchFamily="34" charset="0"/>
              <a:cs typeface="Times New Roman" panose="02020603050405020304" pitchFamily="18" charset="0"/>
            </a:defRPr>
          </a:pPr>
          <a:r>
            <a:rPr b="1" kern="1200" dirty="0" err="1"/>
            <a:t>Historial</a:t>
          </a:r>
          <a:r>
            <a:rPr b="1" kern="1200" dirty="0"/>
            <a:t> de </a:t>
          </a:r>
          <a:r>
            <a:rPr b="1" kern="1200" dirty="0" err="1"/>
            <a:t>puesta</a:t>
          </a:r>
          <a:r>
            <a:rPr b="1" kern="1200" dirty="0"/>
            <a:t> </a:t>
          </a:r>
          <a:r>
            <a:rPr b="1" kern="1200" dirty="0" err="1"/>
            <a:t>en</a:t>
          </a:r>
          <a:r>
            <a:rPr b="1" kern="1200" dirty="0"/>
            <a:t> </a:t>
          </a:r>
          <a:r>
            <a:rPr b="1" kern="1200" dirty="0" err="1"/>
            <a:t>marcha</a:t>
          </a:r>
          <a:r>
            <a:rPr lang="es-ES" b="1" kern="1200" dirty="0"/>
            <a:t> de proyectos</a:t>
          </a:r>
          <a:r>
            <a:rPr b="1" kern="1200" dirty="0"/>
            <a:t>:</a:t>
          </a:r>
          <a:r>
            <a:rPr kern="1200" dirty="0"/>
            <a:t> </a:t>
          </a:r>
          <a:endParaRPr sz="2400" kern="1200" dirty="0">
            <a:latin typeface="Helvetica Neue" panose="020B0604020202020204" charset="0"/>
          </a:endParaRPr>
        </a:p>
      </dsp:txBody>
      <dsp:txXfrm>
        <a:off x="236176" y="70214"/>
        <a:ext cx="10619250" cy="372930"/>
      </dsp:txXfrm>
    </dsp:sp>
    <dsp:sp modelId="{708B0FF5-326D-47CA-8907-B37CB19FA87D}">
      <dsp:nvSpPr>
        <dsp:cNvPr id="0" name=""/>
        <dsp:cNvSpPr/>
      </dsp:nvSpPr>
      <dsp:spPr>
        <a:xfrm>
          <a:off x="0" y="1685519"/>
          <a:ext cx="15228000" cy="13671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2000" tIns="291592" rIns="432000" bIns="128016" numCol="1" spcCol="1270" anchor="t" anchorCtr="0">
          <a:noAutofit/>
        </a:bodyPr>
        <a:lstStyle/>
        <a:p>
          <a:pPr marL="176213" lvl="1" indent="-176213" algn="l" defTabSz="800100">
            <a:lnSpc>
              <a:spcPct val="90000"/>
            </a:lnSpc>
            <a:spcBef>
              <a:spcPct val="0"/>
            </a:spcBef>
            <a:spcAft>
              <a:spcPct val="15000"/>
            </a:spcAft>
            <a:buChar char="•"/>
            <a:defRPr>
              <a:solidFill>
                <a:schemeClr val="tx1"/>
              </a:solidFill>
              <a:effectLst/>
              <a:latin typeface="Helvetica Neue" panose="020B0604020202020204" charset="0"/>
              <a:ea typeface="Calibri" panose="020F0502020204030204" pitchFamily="34" charset="0"/>
              <a:cs typeface="Times New Roman" panose="02020603050405020304" pitchFamily="18" charset="0"/>
            </a:defRPr>
          </a:pPr>
          <a:r>
            <a:rPr sz="1800" kern="1200" dirty="0"/>
            <a:t>¿Son </a:t>
          </a:r>
          <a:r>
            <a:rPr sz="1800" kern="1200" dirty="0" err="1"/>
            <a:t>desafiantes</a:t>
          </a:r>
          <a:r>
            <a:rPr sz="1800" kern="1200" dirty="0"/>
            <a:t> y con </a:t>
          </a:r>
          <a:r>
            <a:rPr sz="1800" kern="1200" dirty="0" err="1"/>
            <a:t>frecuencia</a:t>
          </a:r>
          <a:r>
            <a:rPr sz="1800" kern="1200" dirty="0"/>
            <a:t> </a:t>
          </a:r>
          <a:r>
            <a:rPr sz="1800" kern="1200" dirty="0" err="1"/>
            <a:t>cuestionan</a:t>
          </a:r>
          <a:r>
            <a:rPr sz="1800" kern="1200" dirty="0"/>
            <a:t> las </a:t>
          </a:r>
          <a:r>
            <a:rPr sz="1800" kern="1200" dirty="0" err="1"/>
            <a:t>prácticas</a:t>
          </a:r>
          <a:r>
            <a:rPr sz="1800" kern="1200" dirty="0"/>
            <a:t> que </a:t>
          </a:r>
          <a:r>
            <a:rPr sz="1800" kern="1200" dirty="0" err="1"/>
            <a:t>su</a:t>
          </a:r>
          <a:r>
            <a:rPr sz="1800" kern="1200" dirty="0"/>
            <a:t> </a:t>
          </a:r>
          <a:r>
            <a:rPr sz="1800" kern="1200" dirty="0" err="1"/>
            <a:t>negocio</a:t>
          </a:r>
          <a:r>
            <a:rPr sz="1800" kern="1200" dirty="0"/>
            <a:t> </a:t>
          </a:r>
          <a:r>
            <a:rPr sz="1800" kern="1200" dirty="0" err="1"/>
            <a:t>emplea</a:t>
          </a:r>
          <a:r>
            <a:rPr sz="1800" kern="1200" dirty="0"/>
            <a:t> </a:t>
          </a:r>
          <a:r>
            <a:rPr sz="1800" kern="1200" dirty="0" err="1"/>
            <a:t>ahora</a:t>
          </a:r>
          <a:r>
            <a:rPr sz="1800" kern="1200" dirty="0"/>
            <a:t>? ¿</a:t>
          </a:r>
          <a:r>
            <a:rPr sz="1800" kern="1200" dirty="0" err="1"/>
            <a:t>Puede</a:t>
          </a:r>
          <a:r>
            <a:rPr sz="1800" kern="1200" dirty="0"/>
            <a:t> </a:t>
          </a:r>
          <a:r>
            <a:rPr sz="1800" kern="1200" dirty="0" err="1"/>
            <a:t>detectar</a:t>
          </a:r>
          <a:r>
            <a:rPr sz="1800" kern="1200" dirty="0"/>
            <a:t> </a:t>
          </a:r>
          <a:r>
            <a:rPr sz="1800" kern="1200" dirty="0" err="1"/>
            <a:t>su</a:t>
          </a:r>
          <a:r>
            <a:rPr sz="1800" kern="1200" dirty="0"/>
            <a:t> </a:t>
          </a:r>
          <a:r>
            <a:rPr sz="1800" kern="1200" dirty="0" err="1"/>
            <a:t>insatisfacción</a:t>
          </a:r>
          <a:r>
            <a:rPr sz="1800" kern="1200" dirty="0"/>
            <a:t> con los </a:t>
          </a:r>
          <a:r>
            <a:rPr sz="1800" kern="1200" dirty="0" err="1"/>
            <a:t>objetivos</a:t>
          </a:r>
          <a:r>
            <a:rPr sz="1800" kern="1200" dirty="0"/>
            <a:t> y la </a:t>
          </a:r>
          <a:r>
            <a:rPr sz="1800" kern="1200" dirty="0" err="1"/>
            <a:t>misión</a:t>
          </a:r>
          <a:r>
            <a:rPr sz="1800" kern="1200" dirty="0"/>
            <a:t> de </a:t>
          </a:r>
          <a:r>
            <a:rPr sz="1800" kern="1200" dirty="0" err="1"/>
            <a:t>su</a:t>
          </a:r>
          <a:r>
            <a:rPr sz="1800" kern="1200" dirty="0"/>
            <a:t> </a:t>
          </a:r>
          <a:r>
            <a:rPr sz="1800" kern="1200" dirty="0" err="1"/>
            <a:t>negocio</a:t>
          </a:r>
          <a:r>
            <a:rPr sz="1800" kern="1200" dirty="0"/>
            <a:t>? ¿Con </a:t>
          </a:r>
          <a:r>
            <a:rPr sz="1800" kern="1200" dirty="0" err="1"/>
            <a:t>qué</a:t>
          </a:r>
          <a:r>
            <a:rPr sz="1800" kern="1200" dirty="0"/>
            <a:t> </a:t>
          </a:r>
          <a:r>
            <a:rPr sz="1800" kern="1200" dirty="0" err="1"/>
            <a:t>frecuencia</a:t>
          </a:r>
          <a:r>
            <a:rPr sz="1800" kern="1200" dirty="0"/>
            <a:t> </a:t>
          </a:r>
          <a:r>
            <a:rPr sz="1800" kern="1200" dirty="0" err="1"/>
            <a:t>prueban</a:t>
          </a:r>
          <a:r>
            <a:rPr sz="1800" kern="1200" dirty="0"/>
            <a:t> </a:t>
          </a:r>
          <a:r>
            <a:rPr sz="1800" kern="1200" dirty="0" err="1"/>
            <a:t>nuevas</a:t>
          </a:r>
          <a:r>
            <a:rPr sz="1800" kern="1200" dirty="0"/>
            <a:t> </a:t>
          </a:r>
          <a:r>
            <a:rPr sz="1800" kern="1200" dirty="0" err="1"/>
            <a:t>características</a:t>
          </a:r>
          <a:r>
            <a:rPr sz="1800" kern="1200" dirty="0"/>
            <a:t> y </a:t>
          </a:r>
          <a:r>
            <a:rPr sz="1800" kern="1200" dirty="0" err="1"/>
            <a:t>cuánt</a:t>
          </a:r>
          <a:r>
            <a:rPr lang="es-ES" sz="1800" kern="1200" dirty="0"/>
            <a:t>a</a:t>
          </a:r>
          <a:r>
            <a:rPr sz="1800" kern="1200" dirty="0"/>
            <a:t> </a:t>
          </a:r>
          <a:r>
            <a:rPr sz="1800" kern="1200" dirty="0" err="1"/>
            <a:t>menos</a:t>
          </a:r>
          <a:r>
            <a:rPr sz="1800" kern="1200" dirty="0"/>
            <a:t> </a:t>
          </a:r>
          <a:r>
            <a:rPr sz="1800" kern="1200" dirty="0" err="1"/>
            <a:t>aversión</a:t>
          </a:r>
          <a:r>
            <a:rPr sz="1800" kern="1200" dirty="0"/>
            <a:t> al </a:t>
          </a:r>
          <a:r>
            <a:rPr sz="1800" kern="1200" dirty="0" err="1"/>
            <a:t>riesgo</a:t>
          </a:r>
          <a:r>
            <a:rPr sz="1800" kern="1200" dirty="0"/>
            <a:t> </a:t>
          </a:r>
          <a:r>
            <a:rPr lang="es-ES" sz="1800" kern="1200" dirty="0"/>
            <a:t>tienen</a:t>
          </a:r>
          <a:r>
            <a:rPr sz="1800" kern="1200" dirty="0"/>
            <a:t> que </a:t>
          </a:r>
          <a:r>
            <a:rPr sz="1800" kern="1200" dirty="0" err="1"/>
            <a:t>el</a:t>
          </a:r>
          <a:r>
            <a:rPr sz="1800" kern="1200" dirty="0"/>
            <a:t> resto del </a:t>
          </a:r>
          <a:r>
            <a:rPr sz="1800" kern="1200" dirty="0" err="1"/>
            <a:t>equipo</a:t>
          </a:r>
          <a:r>
            <a:rPr sz="1800" kern="1200" dirty="0"/>
            <a:t>? </a:t>
          </a:r>
          <a:r>
            <a:rPr sz="1800" kern="1200" dirty="0" err="1"/>
            <a:t>Muchos</a:t>
          </a:r>
          <a:r>
            <a:rPr sz="1800" kern="1200" dirty="0"/>
            <a:t> </a:t>
          </a:r>
          <a:r>
            <a:rPr sz="1800" kern="1200" dirty="0" err="1"/>
            <a:t>gerentes</a:t>
          </a:r>
          <a:r>
            <a:rPr sz="1800" kern="1200" dirty="0"/>
            <a:t> no </a:t>
          </a:r>
          <a:r>
            <a:rPr sz="1800" kern="1200" dirty="0" err="1"/>
            <a:t>reconocen</a:t>
          </a:r>
          <a:r>
            <a:rPr sz="1800" kern="1200" dirty="0"/>
            <a:t> </a:t>
          </a:r>
          <a:r>
            <a:rPr sz="1800" kern="1200" dirty="0" err="1"/>
            <a:t>el</a:t>
          </a:r>
          <a:r>
            <a:rPr sz="1800" kern="1200" dirty="0"/>
            <a:t> </a:t>
          </a:r>
          <a:r>
            <a:rPr sz="1800" kern="1200" dirty="0" err="1"/>
            <a:t>espíritu</a:t>
          </a:r>
          <a:r>
            <a:rPr sz="1800" kern="1200" dirty="0"/>
            <a:t> </a:t>
          </a:r>
          <a:r>
            <a:rPr sz="1800" kern="1200" dirty="0" err="1"/>
            <a:t>intraemprendedor</a:t>
          </a:r>
          <a:r>
            <a:rPr sz="1800" kern="1200" dirty="0"/>
            <a:t> </a:t>
          </a:r>
          <a:r>
            <a:rPr sz="1800" kern="1200" dirty="0" err="1"/>
            <a:t>en</a:t>
          </a:r>
          <a:r>
            <a:rPr sz="1800" kern="1200" dirty="0"/>
            <a:t> </a:t>
          </a:r>
          <a:r>
            <a:rPr sz="1800" kern="1200" dirty="0" err="1"/>
            <a:t>estos</a:t>
          </a:r>
          <a:r>
            <a:rPr sz="1800" kern="1200" dirty="0"/>
            <a:t> </a:t>
          </a:r>
          <a:r>
            <a:rPr sz="1800" kern="1200" dirty="0" err="1"/>
            <a:t>individuos</a:t>
          </a:r>
          <a:r>
            <a:rPr sz="1800" kern="1200" dirty="0"/>
            <a:t> y </a:t>
          </a:r>
          <a:r>
            <a:rPr sz="1800" kern="1200" dirty="0" err="1"/>
            <a:t>en</a:t>
          </a:r>
          <a:r>
            <a:rPr sz="1800" kern="1200" dirty="0"/>
            <a:t> </a:t>
          </a:r>
          <a:r>
            <a:rPr sz="1800" kern="1200" dirty="0" err="1"/>
            <a:t>su</a:t>
          </a:r>
          <a:r>
            <a:rPr sz="1800" kern="1200" dirty="0"/>
            <a:t> </a:t>
          </a:r>
          <a:r>
            <a:rPr sz="1800" kern="1200" dirty="0" err="1"/>
            <a:t>lugar</a:t>
          </a:r>
          <a:r>
            <a:rPr sz="1800" kern="1200" dirty="0"/>
            <a:t> los </a:t>
          </a:r>
          <a:r>
            <a:rPr sz="1800" kern="1200" dirty="0" err="1"/>
            <a:t>ven</a:t>
          </a:r>
          <a:r>
            <a:rPr sz="1800" kern="1200" dirty="0"/>
            <a:t> </a:t>
          </a:r>
          <a:r>
            <a:rPr sz="1800" kern="1200" dirty="0" err="1"/>
            <a:t>como</a:t>
          </a:r>
          <a:r>
            <a:rPr sz="1800" kern="1200" dirty="0"/>
            <a:t> </a:t>
          </a:r>
          <a:r>
            <a:rPr sz="1800" kern="1200" dirty="0" err="1"/>
            <a:t>difíciles</a:t>
          </a:r>
          <a:r>
            <a:rPr sz="1800" kern="1200" dirty="0"/>
            <a:t> de </a:t>
          </a:r>
          <a:r>
            <a:rPr sz="1800" kern="1200" dirty="0" err="1"/>
            <a:t>manejar</a:t>
          </a:r>
          <a:r>
            <a:rPr sz="1800" kern="1200" dirty="0"/>
            <a:t>, a </a:t>
          </a:r>
          <a:r>
            <a:rPr sz="1800" kern="1200" dirty="0" err="1"/>
            <a:t>pesar</a:t>
          </a:r>
          <a:r>
            <a:rPr sz="1800" kern="1200" dirty="0"/>
            <a:t> de que </a:t>
          </a:r>
          <a:r>
            <a:rPr sz="1800" kern="1200" dirty="0" err="1"/>
            <a:t>pueden</a:t>
          </a:r>
          <a:r>
            <a:rPr sz="1800" kern="1200" dirty="0"/>
            <a:t> ser </a:t>
          </a:r>
          <a:r>
            <a:rPr sz="1800" kern="1200" dirty="0" err="1"/>
            <a:t>futuros</a:t>
          </a:r>
          <a:r>
            <a:rPr sz="1800" kern="1200" dirty="0"/>
            <a:t> empresarios que </a:t>
          </a:r>
          <a:r>
            <a:rPr sz="1800" kern="1200" dirty="0" err="1"/>
            <a:t>requieren</a:t>
          </a:r>
          <a:r>
            <a:rPr sz="1800" kern="1200" dirty="0"/>
            <a:t> un </a:t>
          </a:r>
          <a:r>
            <a:rPr sz="1800" kern="1200" dirty="0" err="1"/>
            <a:t>enfoque</a:t>
          </a:r>
          <a:r>
            <a:rPr sz="1800" kern="1200" dirty="0"/>
            <a:t> de </a:t>
          </a:r>
          <a:r>
            <a:rPr sz="1800" kern="1200" dirty="0" err="1"/>
            <a:t>gestión</a:t>
          </a:r>
          <a:r>
            <a:rPr sz="1800" kern="1200" dirty="0"/>
            <a:t> </a:t>
          </a:r>
          <a:r>
            <a:rPr sz="1800" kern="1200" dirty="0" err="1"/>
            <a:t>diferente</a:t>
          </a:r>
          <a:r>
            <a:rPr sz="1800" kern="1200" dirty="0"/>
            <a:t>.</a:t>
          </a:r>
          <a:endParaRPr sz="1800" kern="1200" dirty="0">
            <a:solidFill>
              <a:schemeClr val="tx1"/>
            </a:solidFill>
            <a:latin typeface="Helvetica Neue" panose="020B0604020202020204" charset="0"/>
          </a:endParaRPr>
        </a:p>
      </dsp:txBody>
      <dsp:txXfrm>
        <a:off x="0" y="1685519"/>
        <a:ext cx="15228000" cy="1367100"/>
      </dsp:txXfrm>
    </dsp:sp>
    <dsp:sp modelId="{5368F5F0-0155-4F7D-A6DE-89E67052E07A}">
      <dsp:nvSpPr>
        <dsp:cNvPr id="0" name=""/>
        <dsp:cNvSpPr/>
      </dsp:nvSpPr>
      <dsp:spPr>
        <a:xfrm>
          <a:off x="216001" y="1478879"/>
          <a:ext cx="10659600" cy="41328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000" tIns="0" rIns="402908" bIns="0" numCol="1" spcCol="1270" anchor="ctr" anchorCtr="0">
          <a:noAutofit/>
        </a:bodyPr>
        <a:lstStyle/>
        <a:p>
          <a:pPr marL="0" lvl="0" indent="0" algn="l" defTabSz="622300">
            <a:lnSpc>
              <a:spcPct val="90000"/>
            </a:lnSpc>
            <a:spcBef>
              <a:spcPct val="0"/>
            </a:spcBef>
            <a:spcAft>
              <a:spcPct val="35000"/>
            </a:spcAft>
            <a:buNone/>
            <a:defRPr sz="2400">
              <a:solidFill>
                <a:srgbClr val="666666"/>
              </a:solidFill>
              <a:effectLst/>
              <a:latin typeface="Helvetica Neue" panose="020B0604020202020204" charset="0"/>
              <a:ea typeface="Calibri" panose="020F0502020204030204" pitchFamily="34" charset="0"/>
              <a:cs typeface="Times New Roman" panose="02020603050405020304" pitchFamily="18" charset="0"/>
            </a:defRPr>
          </a:pPr>
          <a:r>
            <a:rPr b="1" kern="1200" dirty="0" err="1"/>
            <a:t>Estilo</a:t>
          </a:r>
          <a:r>
            <a:rPr b="1" kern="1200" dirty="0"/>
            <a:t> de </a:t>
          </a:r>
          <a:r>
            <a:rPr b="1" kern="1200" dirty="0" err="1"/>
            <a:t>trabajo</a:t>
          </a:r>
          <a:r>
            <a:rPr b="1" kern="1200" dirty="0"/>
            <a:t> </a:t>
          </a:r>
          <a:r>
            <a:rPr lang="es-ES" b="1" kern="1200" dirty="0"/>
            <a:t>"</a:t>
          </a:r>
          <a:r>
            <a:rPr b="1" kern="1200" dirty="0" err="1"/>
            <a:t>disruptivo</a:t>
          </a:r>
          <a:r>
            <a:rPr lang="es-ES" b="1" kern="1200" dirty="0"/>
            <a:t>"</a:t>
          </a:r>
          <a:r>
            <a:rPr b="1" kern="1200" dirty="0"/>
            <a:t>:</a:t>
          </a:r>
          <a:r>
            <a:rPr kern="1200" dirty="0"/>
            <a:t> </a:t>
          </a:r>
          <a:endParaRPr sz="2400" kern="1200" dirty="0">
            <a:latin typeface="Helvetica Neue" panose="020B0604020202020204" charset="0"/>
          </a:endParaRPr>
        </a:p>
      </dsp:txBody>
      <dsp:txXfrm>
        <a:off x="236176" y="1499054"/>
        <a:ext cx="10619250" cy="372930"/>
      </dsp:txXfrm>
    </dsp:sp>
    <dsp:sp modelId="{F183DB9D-272B-4E6D-AB32-80DE8DCC5669}">
      <dsp:nvSpPr>
        <dsp:cNvPr id="0" name=""/>
        <dsp:cNvSpPr/>
      </dsp:nvSpPr>
      <dsp:spPr>
        <a:xfrm>
          <a:off x="0" y="3334859"/>
          <a:ext cx="15228000" cy="13671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2000" tIns="291592" rIns="432000" bIns="128016" numCol="1" spcCol="1270" anchor="t" anchorCtr="0">
          <a:noAutofit/>
        </a:bodyPr>
        <a:lstStyle/>
        <a:p>
          <a:pPr marL="176213" lvl="1" indent="-176213" algn="l" defTabSz="800100">
            <a:lnSpc>
              <a:spcPct val="90000"/>
            </a:lnSpc>
            <a:spcBef>
              <a:spcPct val="0"/>
            </a:spcBef>
            <a:spcAft>
              <a:spcPct val="15000"/>
            </a:spcAft>
            <a:buChar char="•"/>
            <a:defRPr>
              <a:solidFill>
                <a:schemeClr val="tx1"/>
              </a:solidFill>
              <a:effectLst/>
              <a:latin typeface="Helvetica Neue" panose="020B0604020202020204" charset="0"/>
              <a:ea typeface="Calibri" panose="020F0502020204030204" pitchFamily="34" charset="0"/>
              <a:cs typeface="Times New Roman" panose="02020603050405020304" pitchFamily="18" charset="0"/>
            </a:defRPr>
          </a:pPr>
          <a:r>
            <a:rPr sz="1800" kern="1200" dirty="0"/>
            <a:t>Se ha </a:t>
          </a:r>
          <a:r>
            <a:rPr sz="1800" kern="1200" dirty="0" err="1"/>
            <a:t>demostrado</a:t>
          </a:r>
          <a:r>
            <a:rPr sz="1800" kern="1200" dirty="0"/>
            <a:t> que los </a:t>
          </a:r>
          <a:r>
            <a:rPr sz="1800" kern="1200" dirty="0" err="1"/>
            <a:t>intraemprendedores</a:t>
          </a:r>
          <a:r>
            <a:rPr sz="1800" kern="1200" dirty="0"/>
            <a:t> que </a:t>
          </a:r>
          <a:r>
            <a:rPr sz="1800" kern="1200" dirty="0" err="1"/>
            <a:t>tienen</a:t>
          </a:r>
          <a:r>
            <a:rPr sz="1800" kern="1200" dirty="0"/>
            <a:t> </a:t>
          </a:r>
          <a:r>
            <a:rPr sz="1800" kern="1200" dirty="0" err="1"/>
            <a:t>éxito</a:t>
          </a:r>
          <a:r>
            <a:rPr sz="1800" kern="1200" dirty="0"/>
            <a:t> </a:t>
          </a:r>
          <a:r>
            <a:rPr sz="1800" kern="1200" dirty="0" err="1"/>
            <a:t>tienen</a:t>
          </a:r>
          <a:r>
            <a:rPr sz="1800" kern="1200" dirty="0"/>
            <a:t> un conjunto </a:t>
          </a:r>
          <a:r>
            <a:rPr sz="1800" kern="1200" dirty="0" err="1"/>
            <a:t>común</a:t>
          </a:r>
          <a:r>
            <a:rPr sz="1800" kern="1200" dirty="0"/>
            <a:t> de </a:t>
          </a:r>
          <a:r>
            <a:rPr sz="1800" kern="1200" dirty="0" err="1"/>
            <a:t>atributos</a:t>
          </a:r>
          <a:r>
            <a:rPr sz="1800" kern="1200" dirty="0"/>
            <a:t> que se </a:t>
          </a:r>
          <a:r>
            <a:rPr sz="1800" kern="1200" dirty="0" err="1"/>
            <a:t>pueden</a:t>
          </a:r>
          <a:r>
            <a:rPr sz="1800" kern="1200" dirty="0"/>
            <a:t> </a:t>
          </a:r>
          <a:r>
            <a:rPr sz="1800" kern="1200" dirty="0" err="1"/>
            <a:t>utilizar</a:t>
          </a:r>
          <a:r>
            <a:rPr sz="1800" kern="1200" dirty="0"/>
            <a:t> para </a:t>
          </a:r>
          <a:r>
            <a:rPr sz="1800" kern="1200" dirty="0" err="1"/>
            <a:t>predecir</a:t>
          </a:r>
          <a:r>
            <a:rPr sz="1800" kern="1200" dirty="0"/>
            <a:t> </a:t>
          </a:r>
          <a:r>
            <a:rPr sz="1800" kern="1200" dirty="0" err="1"/>
            <a:t>el</a:t>
          </a:r>
          <a:r>
            <a:rPr sz="1800" kern="1200" dirty="0"/>
            <a:t> </a:t>
          </a:r>
          <a:r>
            <a:rPr sz="1800" kern="1200" dirty="0" err="1"/>
            <a:t>éxito</a:t>
          </a:r>
          <a:r>
            <a:rPr sz="1800" kern="1200" dirty="0"/>
            <a:t> </a:t>
          </a:r>
          <a:r>
            <a:rPr sz="1800" kern="1200" dirty="0" err="1"/>
            <a:t>futuro</a:t>
          </a:r>
          <a:r>
            <a:rPr sz="1800" kern="1200" dirty="0"/>
            <a:t>. </a:t>
          </a:r>
          <a:r>
            <a:rPr sz="1800" kern="1200" dirty="0" err="1"/>
            <a:t>Estas</a:t>
          </a:r>
          <a:r>
            <a:rPr sz="1800" kern="1200" dirty="0"/>
            <a:t> </a:t>
          </a:r>
          <a:r>
            <a:rPr sz="1800" kern="1200" dirty="0" err="1"/>
            <a:t>características</a:t>
          </a:r>
          <a:r>
            <a:rPr sz="1800" kern="1200" dirty="0"/>
            <a:t> se </a:t>
          </a:r>
          <a:r>
            <a:rPr sz="1800" kern="1200" dirty="0" err="1"/>
            <a:t>pueden</a:t>
          </a:r>
          <a:r>
            <a:rPr sz="1800" kern="1200" dirty="0"/>
            <a:t> </a:t>
          </a:r>
          <a:r>
            <a:rPr sz="1800" kern="1200" dirty="0" err="1"/>
            <a:t>trazar</a:t>
          </a:r>
          <a:r>
            <a:rPr sz="1800" kern="1200" dirty="0"/>
            <a:t> y </a:t>
          </a:r>
          <a:r>
            <a:rPr sz="1800" kern="1200" dirty="0" err="1"/>
            <a:t>puntuar</a:t>
          </a:r>
          <a:r>
            <a:rPr sz="1800" kern="1200" dirty="0"/>
            <a:t> </a:t>
          </a:r>
          <a:r>
            <a:rPr sz="1800" kern="1200" dirty="0" err="1"/>
            <a:t>utilizando</a:t>
          </a:r>
          <a:r>
            <a:rPr sz="1800" kern="1200" dirty="0"/>
            <a:t> una </a:t>
          </a:r>
          <a:r>
            <a:rPr sz="1800" kern="1200" dirty="0" err="1"/>
            <a:t>prueba</a:t>
          </a:r>
          <a:r>
            <a:rPr sz="1800" kern="1200" dirty="0"/>
            <a:t> de </a:t>
          </a:r>
          <a:r>
            <a:rPr sz="1800" kern="1200" dirty="0" err="1"/>
            <a:t>personalidad</a:t>
          </a:r>
          <a:r>
            <a:rPr sz="1800" kern="1200" dirty="0"/>
            <a:t> que </a:t>
          </a:r>
          <a:r>
            <a:rPr sz="1800" kern="1200" dirty="0" err="1"/>
            <a:t>examina</a:t>
          </a:r>
          <a:r>
            <a:rPr sz="1800" kern="1200" dirty="0"/>
            <a:t> la </a:t>
          </a:r>
          <a:r>
            <a:rPr sz="1800" kern="1200" dirty="0" err="1"/>
            <a:t>inteligencia</a:t>
          </a:r>
          <a:r>
            <a:rPr sz="1800" kern="1200" dirty="0"/>
            <a:t> social, </a:t>
          </a:r>
          <a:r>
            <a:rPr sz="1800" kern="1200" dirty="0" err="1"/>
            <a:t>el</a:t>
          </a:r>
          <a:r>
            <a:rPr sz="1800" kern="1200" dirty="0"/>
            <a:t> </a:t>
          </a:r>
          <a:r>
            <a:rPr sz="1800" kern="1200" dirty="0" err="1"/>
            <a:t>comportamiento</a:t>
          </a:r>
          <a:r>
            <a:rPr sz="1800" kern="1200" dirty="0"/>
            <a:t> y la </a:t>
          </a:r>
          <a:r>
            <a:rPr sz="1800" kern="1200" dirty="0" err="1"/>
            <a:t>actitud</a:t>
          </a:r>
          <a:r>
            <a:rPr sz="1800" kern="1200" dirty="0"/>
            <a:t>, y las </a:t>
          </a:r>
          <a:r>
            <a:rPr sz="1800" kern="1200" dirty="0" err="1"/>
            <a:t>habilidades</a:t>
          </a:r>
          <a:r>
            <a:rPr sz="1800" kern="1200" dirty="0"/>
            <a:t> de </a:t>
          </a:r>
          <a:r>
            <a:rPr sz="1800" kern="1200" dirty="0" err="1"/>
            <a:t>resolución</a:t>
          </a:r>
          <a:r>
            <a:rPr sz="1800" kern="1200" dirty="0"/>
            <a:t> de </a:t>
          </a:r>
          <a:r>
            <a:rPr sz="1800" kern="1200" dirty="0" err="1"/>
            <a:t>problemas</a:t>
          </a:r>
          <a:r>
            <a:rPr sz="1800" kern="1200" dirty="0"/>
            <a:t>, lo que le </a:t>
          </a:r>
          <a:r>
            <a:rPr sz="1800" kern="1200" dirty="0" err="1"/>
            <a:t>permite</a:t>
          </a:r>
          <a:r>
            <a:rPr sz="1800" kern="1200" dirty="0"/>
            <a:t> </a:t>
          </a:r>
          <a:r>
            <a:rPr sz="1800" kern="1200" dirty="0" err="1"/>
            <a:t>determinar</a:t>
          </a:r>
          <a:r>
            <a:rPr sz="1800" kern="1200" dirty="0"/>
            <a:t> </a:t>
          </a:r>
          <a:r>
            <a:rPr sz="1800" kern="1200" dirty="0" err="1"/>
            <a:t>qué</a:t>
          </a:r>
          <a:r>
            <a:rPr sz="1800" kern="1200" dirty="0"/>
            <a:t> </a:t>
          </a:r>
          <a:r>
            <a:rPr sz="1800" kern="1200" dirty="0" err="1"/>
            <a:t>individuos</a:t>
          </a:r>
          <a:r>
            <a:rPr sz="1800" kern="1200" dirty="0"/>
            <a:t> </a:t>
          </a:r>
          <a:r>
            <a:rPr sz="1800" kern="1200" dirty="0" err="1"/>
            <a:t>tienen</a:t>
          </a:r>
          <a:r>
            <a:rPr sz="1800" kern="1200" dirty="0"/>
            <a:t> una mayor </a:t>
          </a:r>
          <a:r>
            <a:rPr sz="1800" kern="1200" dirty="0" err="1"/>
            <a:t>probabilidad</a:t>
          </a:r>
          <a:r>
            <a:rPr sz="1800" kern="1200" dirty="0"/>
            <a:t> de </a:t>
          </a:r>
          <a:r>
            <a:rPr sz="1800" kern="1200" dirty="0" err="1"/>
            <a:t>tener</a:t>
          </a:r>
          <a:r>
            <a:rPr sz="1800" kern="1200" dirty="0"/>
            <a:t> </a:t>
          </a:r>
          <a:r>
            <a:rPr sz="1800" kern="1200" dirty="0" err="1"/>
            <a:t>éxito</a:t>
          </a:r>
          <a:r>
            <a:rPr sz="1800" kern="1200" dirty="0"/>
            <a:t> </a:t>
          </a:r>
          <a:r>
            <a:rPr sz="1800" kern="1200" dirty="0" err="1"/>
            <a:t>en</a:t>
          </a:r>
          <a:r>
            <a:rPr sz="1800" kern="1200" dirty="0"/>
            <a:t> los </a:t>
          </a:r>
          <a:r>
            <a:rPr sz="1800" kern="1200" dirty="0" err="1"/>
            <a:t>programas</a:t>
          </a:r>
          <a:r>
            <a:rPr sz="1800" kern="1200" dirty="0"/>
            <a:t> de </a:t>
          </a:r>
          <a:r>
            <a:rPr sz="1800" kern="1200" dirty="0" err="1"/>
            <a:t>intraemprendimiento</a:t>
          </a:r>
          <a:r>
            <a:rPr sz="1800" kern="1200" dirty="0"/>
            <a:t>.</a:t>
          </a:r>
          <a:endParaRPr sz="1800" kern="1200" dirty="0">
            <a:solidFill>
              <a:schemeClr val="tx1"/>
            </a:solidFill>
            <a:latin typeface="Helvetica Neue" panose="020B0604020202020204" charset="0"/>
          </a:endParaRPr>
        </a:p>
      </dsp:txBody>
      <dsp:txXfrm>
        <a:off x="0" y="3334859"/>
        <a:ext cx="15228000" cy="1367100"/>
      </dsp:txXfrm>
    </dsp:sp>
    <dsp:sp modelId="{9FC1D00B-6765-46A4-A25C-9D900E050070}">
      <dsp:nvSpPr>
        <dsp:cNvPr id="0" name=""/>
        <dsp:cNvSpPr/>
      </dsp:nvSpPr>
      <dsp:spPr>
        <a:xfrm>
          <a:off x="216001" y="3128219"/>
          <a:ext cx="10659600" cy="41328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000" tIns="0" rIns="402908" bIns="0" numCol="1" spcCol="1270" anchor="ctr" anchorCtr="0">
          <a:noAutofit/>
        </a:bodyPr>
        <a:lstStyle/>
        <a:p>
          <a:pPr marL="0" lvl="0" indent="0" algn="l" defTabSz="622300">
            <a:lnSpc>
              <a:spcPct val="90000"/>
            </a:lnSpc>
            <a:spcBef>
              <a:spcPct val="0"/>
            </a:spcBef>
            <a:spcAft>
              <a:spcPct val="35000"/>
            </a:spcAft>
            <a:buNone/>
            <a:defRPr sz="2400">
              <a:solidFill>
                <a:srgbClr val="666666"/>
              </a:solidFill>
              <a:effectLst/>
              <a:latin typeface="Helvetica Neue" panose="020B0604020202020204" charset="0"/>
              <a:ea typeface="Calibri" panose="020F0502020204030204" pitchFamily="34" charset="0"/>
              <a:cs typeface="Times New Roman" panose="02020603050405020304" pitchFamily="18" charset="0"/>
            </a:defRPr>
          </a:pPr>
          <a:r>
            <a:rPr b="1" kern="1200"/>
            <a:t>ADN intraemprendedor:</a:t>
          </a:r>
          <a:r>
            <a:rPr kern="1200"/>
            <a:t> </a:t>
          </a:r>
          <a:endParaRPr sz="2400" kern="1200">
            <a:latin typeface="Helvetica Neue" panose="020B0604020202020204" charset="0"/>
          </a:endParaRPr>
        </a:p>
      </dsp:txBody>
      <dsp:txXfrm>
        <a:off x="236176" y="3148394"/>
        <a:ext cx="10619250" cy="37293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0A97CA-7016-4E1E-9085-87FFAE26376F}">
      <dsp:nvSpPr>
        <dsp:cNvPr id="0" name=""/>
        <dsp:cNvSpPr/>
      </dsp:nvSpPr>
      <dsp:spPr>
        <a:xfrm>
          <a:off x="0" y="1701298"/>
          <a:ext cx="4157030" cy="3069024"/>
        </a:xfrm>
        <a:prstGeom prst="roundRect">
          <a:avLst>
            <a:gd name="adj" fmla="val 10000"/>
          </a:avLst>
        </a:prstGeom>
        <a:solidFill>
          <a:srgbClr val="4D94B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defRPr sz="2400">
              <a:latin typeface="Helvetica Neue" panose="020B0604020202020204" charset="0"/>
            </a:defRPr>
          </a:pPr>
          <a:r>
            <a:rPr sz="2400" kern="1200" dirty="0" err="1"/>
            <a:t>En</a:t>
          </a:r>
          <a:r>
            <a:rPr sz="2400" kern="1200" dirty="0"/>
            <a:t> </a:t>
          </a:r>
          <a:r>
            <a:rPr sz="2400" kern="1200" dirty="0" err="1"/>
            <a:t>cualquier</a:t>
          </a:r>
          <a:r>
            <a:rPr sz="2400" kern="1200" dirty="0"/>
            <a:t> </a:t>
          </a:r>
          <a:r>
            <a:rPr sz="2400" kern="1200" dirty="0" err="1"/>
            <a:t>organización</a:t>
          </a:r>
          <a:r>
            <a:rPr sz="2400" kern="1200" dirty="0"/>
            <a:t> de la que </a:t>
          </a:r>
          <a:r>
            <a:rPr sz="2400" kern="1200" dirty="0" err="1"/>
            <a:t>formen</a:t>
          </a:r>
          <a:r>
            <a:rPr sz="2400" kern="1200" dirty="0"/>
            <a:t> </a:t>
          </a:r>
          <a:r>
            <a:rPr sz="2400" kern="1200" dirty="0" err="1"/>
            <a:t>parte</a:t>
          </a:r>
          <a:r>
            <a:rPr sz="2400" kern="1200" dirty="0"/>
            <a:t>, los </a:t>
          </a:r>
          <a:r>
            <a:rPr sz="2400" kern="1200" dirty="0" err="1"/>
            <a:t>intraemprendedores</a:t>
          </a:r>
          <a:r>
            <a:rPr sz="2400" kern="1200" dirty="0"/>
            <a:t> </a:t>
          </a:r>
          <a:r>
            <a:rPr sz="2400" kern="1200" dirty="0" err="1"/>
            <a:t>ofrecen</a:t>
          </a:r>
          <a:r>
            <a:rPr sz="2400" kern="1200" dirty="0"/>
            <a:t> una </a:t>
          </a:r>
          <a:r>
            <a:rPr sz="2400" kern="1200" dirty="0" err="1"/>
            <a:t>ventaja</a:t>
          </a:r>
          <a:r>
            <a:rPr sz="2400" kern="1200" dirty="0"/>
            <a:t> </a:t>
          </a:r>
          <a:r>
            <a:rPr sz="2400" kern="1200" dirty="0" err="1"/>
            <a:t>competitiva</a:t>
          </a:r>
          <a:r>
            <a:rPr sz="2400" kern="1200" dirty="0"/>
            <a:t> </a:t>
          </a:r>
          <a:r>
            <a:rPr sz="2400" kern="1200" dirty="0" err="1"/>
            <a:t>significativa</a:t>
          </a:r>
          <a:r>
            <a:rPr sz="2400" kern="1200" dirty="0"/>
            <a:t> </a:t>
          </a:r>
          <a:r>
            <a:rPr sz="2400" kern="1200" dirty="0" err="1"/>
            <a:t>en</a:t>
          </a:r>
          <a:r>
            <a:rPr sz="2400" kern="1200" dirty="0"/>
            <a:t> forma de </a:t>
          </a:r>
          <a:r>
            <a:rPr sz="2400" kern="1200" dirty="0" err="1"/>
            <a:t>innovaciones</a:t>
          </a:r>
          <a:r>
            <a:rPr sz="2400" kern="1200" dirty="0"/>
            <a:t> </a:t>
          </a:r>
          <a:r>
            <a:rPr sz="2400" kern="1200" dirty="0" err="1"/>
            <a:t>continuas</a:t>
          </a:r>
          <a:r>
            <a:rPr sz="2400" kern="1200" dirty="0"/>
            <a:t>.</a:t>
          </a:r>
        </a:p>
      </dsp:txBody>
      <dsp:txXfrm>
        <a:off x="89889" y="1791187"/>
        <a:ext cx="3977252" cy="2889246"/>
      </dsp:txXfrm>
    </dsp:sp>
    <dsp:sp modelId="{B049AB22-CB79-4239-957A-264D6567709F}">
      <dsp:nvSpPr>
        <dsp:cNvPr id="0" name=""/>
        <dsp:cNvSpPr/>
      </dsp:nvSpPr>
      <dsp:spPr>
        <a:xfrm rot="21530173">
          <a:off x="4394422" y="2783648"/>
          <a:ext cx="819982" cy="1030943"/>
        </a:xfrm>
        <a:prstGeom prst="rightArrow">
          <a:avLst>
            <a:gd name="adj1" fmla="val 60000"/>
            <a:gd name="adj2" fmla="val 50000"/>
          </a:avLst>
        </a:prstGeom>
        <a:solidFill>
          <a:srgbClr val="4D94B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sz="2400" kern="1200"/>
        </a:p>
      </dsp:txBody>
      <dsp:txXfrm>
        <a:off x="4394447" y="2992335"/>
        <a:ext cx="573987" cy="618565"/>
      </dsp:txXfrm>
    </dsp:sp>
    <dsp:sp modelId="{BEFF05DD-BC54-49FA-ABC3-1F8158BEDE33}">
      <dsp:nvSpPr>
        <dsp:cNvPr id="0" name=""/>
        <dsp:cNvSpPr/>
      </dsp:nvSpPr>
      <dsp:spPr>
        <a:xfrm>
          <a:off x="5701542" y="622497"/>
          <a:ext cx="4157030" cy="4561502"/>
        </a:xfrm>
        <a:prstGeom prst="roundRect">
          <a:avLst>
            <a:gd name="adj" fmla="val 10000"/>
          </a:avLst>
        </a:prstGeom>
        <a:solidFill>
          <a:srgbClr val="78B17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defRPr sz="2400">
              <a:latin typeface="Helvetica Neue" panose="020B0604020202020204" charset="0"/>
            </a:defRPr>
          </a:pPr>
          <a:r>
            <a:rPr sz="2400" kern="1200" dirty="0"/>
            <a:t>Es </a:t>
          </a:r>
          <a:r>
            <a:rPr sz="2400" kern="1200" dirty="0" err="1"/>
            <a:t>posible</a:t>
          </a:r>
          <a:r>
            <a:rPr sz="2400" kern="1200" dirty="0"/>
            <a:t> que no </a:t>
          </a:r>
          <a:r>
            <a:rPr sz="2400" kern="1200" dirty="0" err="1"/>
            <a:t>sean</a:t>
          </a:r>
          <a:r>
            <a:rPr sz="2400" kern="1200" dirty="0"/>
            <a:t> </a:t>
          </a:r>
          <a:r>
            <a:rPr sz="2400" kern="1200" dirty="0" err="1"/>
            <a:t>su</a:t>
          </a:r>
          <a:r>
            <a:rPr sz="2400" kern="1200" dirty="0"/>
            <a:t> </a:t>
          </a:r>
          <a:r>
            <a:rPr sz="2400" kern="1200" dirty="0" err="1"/>
            <a:t>empleado</a:t>
          </a:r>
          <a:r>
            <a:rPr sz="2400" kern="1200" dirty="0"/>
            <a:t> </a:t>
          </a:r>
          <a:r>
            <a:rPr sz="2400" kern="1200" dirty="0" err="1"/>
            <a:t>típico</a:t>
          </a:r>
          <a:r>
            <a:rPr sz="2400" kern="1200" dirty="0"/>
            <a:t> y </a:t>
          </a:r>
          <a:r>
            <a:rPr sz="2400" kern="1200" dirty="0" err="1"/>
            <a:t>administrarlos</a:t>
          </a:r>
          <a:r>
            <a:rPr sz="2400" kern="1200" dirty="0"/>
            <a:t> </a:t>
          </a:r>
          <a:r>
            <a:rPr sz="2400" kern="1200" dirty="0" err="1"/>
            <a:t>probablemente</a:t>
          </a:r>
          <a:r>
            <a:rPr sz="2400" kern="1200" dirty="0"/>
            <a:t> </a:t>
          </a:r>
          <a:r>
            <a:rPr sz="2400" kern="1200" dirty="0" err="1"/>
            <a:t>requerirá</a:t>
          </a:r>
          <a:r>
            <a:rPr sz="2400" kern="1200" dirty="0"/>
            <a:t> </a:t>
          </a:r>
          <a:r>
            <a:rPr sz="2400" kern="1200" dirty="0" err="1"/>
            <a:t>más</a:t>
          </a:r>
          <a:r>
            <a:rPr sz="2400" kern="1200" dirty="0"/>
            <a:t> </a:t>
          </a:r>
          <a:r>
            <a:rPr sz="2400" kern="1200" dirty="0" err="1"/>
            <a:t>tiempo</a:t>
          </a:r>
          <a:r>
            <a:rPr sz="2400" kern="1200" dirty="0"/>
            <a:t> y </a:t>
          </a:r>
          <a:r>
            <a:rPr sz="2400" kern="1200" dirty="0" err="1"/>
            <a:t>esfuerzo</a:t>
          </a:r>
          <a:r>
            <a:rPr sz="2400" kern="1200" dirty="0"/>
            <a:t>, </a:t>
          </a:r>
          <a:r>
            <a:rPr sz="2400" kern="1200" dirty="0" err="1"/>
            <a:t>pero</a:t>
          </a:r>
          <a:r>
            <a:rPr sz="2400" kern="1200" dirty="0"/>
            <a:t> </a:t>
          </a:r>
          <a:r>
            <a:rPr sz="2400" kern="1200" dirty="0" err="1"/>
            <a:t>si</a:t>
          </a:r>
          <a:r>
            <a:rPr sz="2400" kern="1200" dirty="0"/>
            <a:t> se </a:t>
          </a:r>
          <a:r>
            <a:rPr sz="2400" kern="1200" dirty="0" err="1"/>
            <a:t>hace</a:t>
          </a:r>
          <a:r>
            <a:rPr sz="2400" kern="1200" dirty="0"/>
            <a:t> bien, los </a:t>
          </a:r>
          <a:r>
            <a:rPr sz="2400" kern="1200" dirty="0" err="1"/>
            <a:t>resultados</a:t>
          </a:r>
          <a:r>
            <a:rPr sz="2400" kern="1200" dirty="0"/>
            <a:t> </a:t>
          </a:r>
          <a:r>
            <a:rPr sz="2400" kern="1200" dirty="0" err="1"/>
            <a:t>pueden</a:t>
          </a:r>
          <a:r>
            <a:rPr sz="2400" kern="1200" dirty="0"/>
            <a:t> </a:t>
          </a:r>
          <a:r>
            <a:rPr sz="2400" kern="1200" dirty="0" err="1"/>
            <a:t>desarrollar</a:t>
          </a:r>
          <a:r>
            <a:rPr sz="2400" kern="1200" dirty="0"/>
            <a:t> </a:t>
          </a:r>
          <a:r>
            <a:rPr sz="2400" kern="1200" dirty="0" err="1"/>
            <a:t>significativamente</a:t>
          </a:r>
          <a:r>
            <a:rPr sz="2400" kern="1200" dirty="0"/>
            <a:t> </a:t>
          </a:r>
          <a:r>
            <a:rPr lang="es-ES" sz="2400" kern="1200" dirty="0"/>
            <a:t>t</a:t>
          </a:r>
          <a:r>
            <a:rPr sz="2400" kern="1200" dirty="0"/>
            <a:t>u </a:t>
          </a:r>
          <a:r>
            <a:rPr sz="2400" kern="1200" dirty="0" err="1"/>
            <a:t>línea</a:t>
          </a:r>
          <a:r>
            <a:rPr sz="2400" kern="1200" dirty="0"/>
            <a:t> de </a:t>
          </a:r>
          <a:r>
            <a:rPr sz="2400" kern="1200" dirty="0" err="1"/>
            <a:t>negocio</a:t>
          </a:r>
          <a:r>
            <a:rPr sz="2400" kern="1200" dirty="0"/>
            <a:t> a </a:t>
          </a:r>
          <a:r>
            <a:rPr sz="2400" kern="1200" dirty="0" err="1"/>
            <a:t>través</a:t>
          </a:r>
          <a:r>
            <a:rPr sz="2400" kern="1200" dirty="0"/>
            <a:t> de la </a:t>
          </a:r>
          <a:r>
            <a:rPr sz="2400" kern="1200" dirty="0" err="1"/>
            <a:t>adición</a:t>
          </a:r>
          <a:r>
            <a:rPr sz="2400" kern="1200" dirty="0"/>
            <a:t> de </a:t>
          </a:r>
          <a:r>
            <a:rPr sz="2400" kern="1200" dirty="0" err="1"/>
            <a:t>nuevos</a:t>
          </a:r>
          <a:r>
            <a:rPr sz="2400" kern="1200" dirty="0"/>
            <a:t> </a:t>
          </a:r>
          <a:r>
            <a:rPr sz="2400" kern="1200" dirty="0" err="1"/>
            <a:t>servicios</a:t>
          </a:r>
          <a:r>
            <a:rPr sz="2400" kern="1200" dirty="0"/>
            <a:t>, </a:t>
          </a:r>
          <a:r>
            <a:rPr sz="2400" kern="1200" dirty="0" err="1"/>
            <a:t>productos</a:t>
          </a:r>
          <a:r>
            <a:rPr sz="2400" kern="1200" dirty="0"/>
            <a:t> o </a:t>
          </a:r>
          <a:r>
            <a:rPr sz="2400" kern="1200" dirty="0" err="1"/>
            <a:t>mejoras</a:t>
          </a:r>
          <a:r>
            <a:rPr sz="2400" kern="1200" dirty="0"/>
            <a:t> a </a:t>
          </a:r>
          <a:r>
            <a:rPr sz="2400" kern="1200" dirty="0" err="1"/>
            <a:t>su</a:t>
          </a:r>
          <a:r>
            <a:rPr sz="2400" kern="1200" dirty="0"/>
            <a:t> </a:t>
          </a:r>
          <a:r>
            <a:rPr sz="2400" kern="1200" dirty="0" err="1"/>
            <a:t>empresa</a:t>
          </a:r>
          <a:r>
            <a:rPr sz="2400" kern="1200" dirty="0"/>
            <a:t>.</a:t>
          </a:r>
        </a:p>
      </dsp:txBody>
      <dsp:txXfrm>
        <a:off x="5823297" y="744252"/>
        <a:ext cx="3913520" cy="4317992"/>
      </dsp:txXfrm>
    </dsp:sp>
    <dsp:sp modelId="{3703EE76-B3B5-46AA-A5D5-72A92C20F269}">
      <dsp:nvSpPr>
        <dsp:cNvPr id="0" name=""/>
        <dsp:cNvSpPr/>
      </dsp:nvSpPr>
      <dsp:spPr>
        <a:xfrm>
          <a:off x="10153463" y="3077571"/>
          <a:ext cx="839191" cy="1030943"/>
        </a:xfrm>
        <a:prstGeom prst="rightArrow">
          <a:avLst>
            <a:gd name="adj1" fmla="val 60000"/>
            <a:gd name="adj2" fmla="val 50000"/>
          </a:avLst>
        </a:prstGeom>
        <a:solidFill>
          <a:srgbClr val="78B17A"/>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sz="2400" kern="1200"/>
        </a:p>
      </dsp:txBody>
      <dsp:txXfrm>
        <a:off x="10153463" y="3283760"/>
        <a:ext cx="587434" cy="618565"/>
      </dsp:txXfrm>
    </dsp:sp>
    <dsp:sp modelId="{D74DD934-AFAA-4200-85A6-D99B1BD1E306}">
      <dsp:nvSpPr>
        <dsp:cNvPr id="0" name=""/>
        <dsp:cNvSpPr/>
      </dsp:nvSpPr>
      <dsp:spPr>
        <a:xfrm>
          <a:off x="11441952" y="622497"/>
          <a:ext cx="4157030" cy="4561502"/>
        </a:xfrm>
        <a:prstGeom prst="roundRect">
          <a:avLst>
            <a:gd name="adj" fmla="val 10000"/>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defRPr sz="2400">
              <a:latin typeface="Helvetica Neue" panose="020B0604020202020204" charset="0"/>
            </a:defRPr>
          </a:pPr>
          <a:r>
            <a:rPr lang="es-ES" sz="2400" kern="1200" dirty="0"/>
            <a:t>T</a:t>
          </a:r>
          <a:r>
            <a:rPr sz="2400" kern="1200" dirty="0"/>
            <a:t>u </a:t>
          </a:r>
          <a:r>
            <a:rPr sz="2400" kern="1200" dirty="0" err="1"/>
            <a:t>negocio</a:t>
          </a:r>
          <a:r>
            <a:rPr sz="2400" kern="1200" dirty="0"/>
            <a:t> </a:t>
          </a:r>
          <a:r>
            <a:rPr sz="2400" kern="1200" dirty="0" err="1"/>
            <a:t>también</a:t>
          </a:r>
          <a:r>
            <a:rPr sz="2400" kern="1200" dirty="0"/>
            <a:t> se </a:t>
          </a:r>
          <a:r>
            <a:rPr sz="2400" kern="1200" dirty="0" err="1"/>
            <a:t>beneficiará</a:t>
          </a:r>
          <a:r>
            <a:rPr sz="2400" kern="1200" dirty="0"/>
            <a:t> de </a:t>
          </a:r>
          <a:r>
            <a:rPr sz="2400" kern="1200" dirty="0" err="1"/>
            <a:t>tener</a:t>
          </a:r>
          <a:r>
            <a:rPr sz="2400" kern="1200" dirty="0"/>
            <a:t> un </a:t>
          </a:r>
          <a:r>
            <a:rPr sz="2400" kern="1200" dirty="0" err="1"/>
            <a:t>individuo</a:t>
          </a:r>
          <a:r>
            <a:rPr sz="2400" kern="1200" dirty="0"/>
            <a:t> </a:t>
          </a:r>
          <a:r>
            <a:rPr sz="2400" kern="1200" dirty="0" err="1"/>
            <a:t>comprometido</a:t>
          </a:r>
          <a:r>
            <a:rPr sz="2400" kern="1200" dirty="0"/>
            <a:t> y </a:t>
          </a:r>
          <a:r>
            <a:rPr sz="2400" kern="1200" dirty="0" err="1"/>
            <a:t>su</a:t>
          </a:r>
          <a:r>
            <a:rPr sz="2400" kern="1200" dirty="0"/>
            <a:t> </a:t>
          </a:r>
          <a:r>
            <a:rPr sz="2400" kern="1200" dirty="0" err="1"/>
            <a:t>equipo</a:t>
          </a:r>
          <a:r>
            <a:rPr sz="2400" kern="1200" dirty="0"/>
            <a:t> </a:t>
          </a:r>
          <a:r>
            <a:rPr sz="2400" kern="1200" dirty="0" err="1"/>
            <a:t>consistentemente</a:t>
          </a:r>
          <a:r>
            <a:rPr sz="2400" kern="1200" dirty="0"/>
            <a:t> </a:t>
          </a:r>
          <a:r>
            <a:rPr sz="2400" kern="1200" dirty="0" err="1"/>
            <a:t>enfocados</a:t>
          </a:r>
          <a:r>
            <a:rPr sz="2400" kern="1200" dirty="0"/>
            <a:t> </a:t>
          </a:r>
          <a:r>
            <a:rPr sz="2400" kern="1200" dirty="0" err="1"/>
            <a:t>en</a:t>
          </a:r>
          <a:r>
            <a:rPr sz="2400" kern="1200" dirty="0"/>
            <a:t> </a:t>
          </a:r>
          <a:r>
            <a:rPr sz="2400" kern="1200" dirty="0" err="1"/>
            <a:t>el</a:t>
          </a:r>
          <a:r>
            <a:rPr sz="2400" kern="1200" dirty="0"/>
            <a:t> </a:t>
          </a:r>
          <a:r>
            <a:rPr sz="2400" kern="1200" dirty="0" err="1"/>
            <a:t>desarrollo</a:t>
          </a:r>
          <a:r>
            <a:rPr sz="2400" kern="1200" dirty="0"/>
            <a:t> y </a:t>
          </a:r>
          <a:r>
            <a:rPr sz="2400" kern="1200" dirty="0" err="1"/>
            <a:t>aplicación</a:t>
          </a:r>
          <a:r>
            <a:rPr sz="2400" kern="1200" dirty="0"/>
            <a:t> de </a:t>
          </a:r>
          <a:r>
            <a:rPr sz="2400" kern="1200" dirty="0" err="1"/>
            <a:t>nuevas</a:t>
          </a:r>
          <a:r>
            <a:rPr sz="2400" kern="1200" dirty="0"/>
            <a:t> </a:t>
          </a:r>
          <a:r>
            <a:rPr sz="2400" kern="1200" dirty="0" err="1"/>
            <a:t>innovaciones</a:t>
          </a:r>
          <a:r>
            <a:rPr sz="2400" kern="1200" dirty="0"/>
            <a:t>, que es un </a:t>
          </a:r>
          <a:r>
            <a:rPr sz="2400" kern="1200" dirty="0" err="1"/>
            <a:t>componente</a:t>
          </a:r>
          <a:r>
            <a:rPr sz="2400" kern="1200" dirty="0"/>
            <a:t> crucial de lo que </a:t>
          </a:r>
          <a:r>
            <a:rPr sz="2400" kern="1200" dirty="0" err="1"/>
            <a:t>cada</a:t>
          </a:r>
          <a:r>
            <a:rPr sz="2400" kern="1200" dirty="0"/>
            <a:t> </a:t>
          </a:r>
          <a:r>
            <a:rPr sz="2400" kern="1200" dirty="0" err="1"/>
            <a:t>empresa</a:t>
          </a:r>
          <a:r>
            <a:rPr sz="2400" kern="1200" dirty="0"/>
            <a:t> </a:t>
          </a:r>
          <a:r>
            <a:rPr sz="2400" kern="1200" dirty="0" err="1"/>
            <a:t>necesita</a:t>
          </a:r>
          <a:r>
            <a:rPr sz="2400" kern="1200" dirty="0"/>
            <a:t> para </a:t>
          </a:r>
          <a:r>
            <a:rPr sz="2400" kern="1200" dirty="0" err="1"/>
            <a:t>tener</a:t>
          </a:r>
          <a:r>
            <a:rPr sz="2400" kern="1200" dirty="0"/>
            <a:t> </a:t>
          </a:r>
          <a:r>
            <a:rPr sz="2400" kern="1200" dirty="0" err="1"/>
            <a:t>éxito</a:t>
          </a:r>
          <a:r>
            <a:rPr sz="2400" kern="1200" dirty="0"/>
            <a:t> y </a:t>
          </a:r>
          <a:r>
            <a:rPr sz="2400" kern="1200" dirty="0" err="1"/>
            <a:t>expandirse</a:t>
          </a:r>
          <a:r>
            <a:rPr sz="2400" kern="1200" dirty="0"/>
            <a:t> </a:t>
          </a:r>
          <a:r>
            <a:rPr sz="2400" kern="1200" dirty="0" err="1"/>
            <a:t>en</a:t>
          </a:r>
          <a:r>
            <a:rPr sz="2400" kern="1200" dirty="0"/>
            <a:t> la </a:t>
          </a:r>
          <a:r>
            <a:rPr sz="2400" kern="1200" dirty="0" err="1"/>
            <a:t>nueva</a:t>
          </a:r>
          <a:r>
            <a:rPr sz="2400" kern="1200" dirty="0"/>
            <a:t> era normal.</a:t>
          </a:r>
        </a:p>
      </dsp:txBody>
      <dsp:txXfrm>
        <a:off x="11563707" y="744252"/>
        <a:ext cx="3913520" cy="431799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0FD4A1E9-7051-49EF-91BC-2A97B76EAA5A}"/>
              </a:ext>
            </a:extLst>
          </p:cNvPr>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555E0D00-43A6-421D-8C2B-460E9F9E50ED}"/>
              </a:ext>
            </a:extLst>
          </p:cNvPr>
          <p:cNvSpPr>
            <a:spLocks noGrp="1"/>
          </p:cNvSpPr>
          <p:nvPr>
            <p:ph type="dt" sz="quarter" idx="1"/>
          </p:nvPr>
        </p:nvSpPr>
        <p:spPr>
          <a:xfrm>
            <a:off x="10358438" y="0"/>
            <a:ext cx="7924800" cy="515938"/>
          </a:xfrm>
          <a:prstGeom prst="rect">
            <a:avLst/>
          </a:prstGeom>
        </p:spPr>
        <p:txBody>
          <a:bodyPr vert="horz" lIns="91440" tIns="45720" rIns="91440" bIns="45720" rtlCol="0"/>
          <a:lstStyle>
            <a:lvl1pPr algn="r">
              <a:defRPr sz="1200"/>
            </a:lvl1pPr>
          </a:lstStyle>
          <a:p>
            <a:fld id="{F9240D5D-8EE4-4EB8-8473-747DA4873899}" type="datetimeFigureOut">
              <a:rPr lang="es-ES" smtClean="0"/>
              <a:t>05/02/2024</a:t>
            </a:fld>
            <a:endParaRPr lang="es-ES"/>
          </a:p>
        </p:txBody>
      </p:sp>
      <p:sp>
        <p:nvSpPr>
          <p:cNvPr id="4" name="Marcador de pie de página 3">
            <a:extLst>
              <a:ext uri="{FF2B5EF4-FFF2-40B4-BE49-F238E27FC236}">
                <a16:creationId xmlns:a16="http://schemas.microsoft.com/office/drawing/2014/main" id="{DAD58A89-3AA8-4ECA-B189-0CF8B32E4D19}"/>
              </a:ext>
            </a:extLst>
          </p:cNvPr>
          <p:cNvSpPr>
            <a:spLocks noGrp="1"/>
          </p:cNvSpPr>
          <p:nvPr>
            <p:ph type="ftr" sz="quarter" idx="2"/>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D2BC1EF2-3487-4C6D-88C4-D87FE99829BC}"/>
              </a:ext>
            </a:extLst>
          </p:cNvPr>
          <p:cNvSpPr>
            <a:spLocks noGrp="1"/>
          </p:cNvSpPr>
          <p:nvPr>
            <p:ph type="sldNum" sz="quarter" idx="3"/>
          </p:nvPr>
        </p:nvSpPr>
        <p:spPr>
          <a:xfrm>
            <a:off x="10358438" y="9771063"/>
            <a:ext cx="7924800" cy="515937"/>
          </a:xfrm>
          <a:prstGeom prst="rect">
            <a:avLst/>
          </a:prstGeom>
        </p:spPr>
        <p:txBody>
          <a:bodyPr vert="horz" lIns="91440" tIns="45720" rIns="91440" bIns="45720" rtlCol="0" anchor="b"/>
          <a:lstStyle>
            <a:lvl1pPr algn="r">
              <a:defRPr sz="1200"/>
            </a:lvl1pPr>
          </a:lstStyle>
          <a:p>
            <a:fld id="{45BF278E-D6B6-4912-B86D-7823FDDBA8AD}" type="slidenum">
              <a:rPr lang="es-ES" smtClean="0"/>
              <a:t>‹Nr.›</a:t>
            </a:fld>
            <a:endParaRPr lang="es-ES"/>
          </a:p>
        </p:txBody>
      </p:sp>
    </p:spTree>
    <p:extLst>
      <p:ext uri="{BB962C8B-B14F-4D97-AF65-F5344CB8AC3E}">
        <p14:creationId xmlns:p14="http://schemas.microsoft.com/office/powerpoint/2010/main" val="413138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a:lstStyle>
            <a:lvl1pPr algn="l">
              <a:defRPr sz="1200"/>
            </a:lvl1pPr>
          </a:lstStyle>
          <a:p>
            <a:endParaRPr/>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a:lstStyle>
            <a:lvl1pPr algn="r">
              <a:defRPr sz="1200"/>
            </a:lvl1pPr>
          </a:lstStyle>
          <a:p>
            <a:fld id="{5795B856-2DF7-4572-A0C9-5E9BAA9EEC37}" type="datetimeFigureOut">
              <a:rPr lang="es-ES" smtClean="0"/>
              <a:t>05/02/2024</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anchor="ctr"/>
          <a:lstStyle/>
          <a:p>
            <a:endParaRPr/>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a:lstStyle/>
          <a:p>
            <a:pPr lvl="0"/>
            <a:r>
              <a:t>Haga clic para modificar los estilos de texto del patrón</a:t>
            </a:r>
          </a:p>
          <a:p>
            <a:pPr lvl="1"/>
            <a:r>
              <a:t>Segundo nivel</a:t>
            </a:r>
          </a:p>
          <a:p>
            <a:pPr lvl="2"/>
            <a:r>
              <a:t>Tercer nivel</a:t>
            </a:r>
          </a:p>
          <a:p>
            <a:pPr lvl="3"/>
            <a:r>
              <a:t>Cuarto nivel</a:t>
            </a:r>
          </a:p>
          <a:p>
            <a:pPr lvl="4"/>
            <a:r>
              <a:t>Nivel de Quinto</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anchor="b"/>
          <a:lstStyle>
            <a:lvl1pPr algn="l">
              <a:defRPr sz="1200"/>
            </a:lvl1pPr>
          </a:lstStyle>
          <a:p>
            <a:endParaRPr/>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anchor="b"/>
          <a:lstStyle>
            <a:lvl1pPr algn="r">
              <a:defRPr sz="1200"/>
            </a:lvl1pPr>
          </a:lstStyle>
          <a:p>
            <a:fld id="{224C3282-B3AE-4A99-BAF5-A2BE9A86BDC0}" type="slidenum">
              <a:rPr lang="es-ES" smtClean="0"/>
              <a:t>‹Nr.›</a:t>
            </a:fld>
            <a:endParaRPr lang="es-ES"/>
          </a:p>
        </p:txBody>
      </p:sp>
    </p:spTree>
    <p:extLst>
      <p:ext uri="{BB962C8B-B14F-4D97-AF65-F5344CB8AC3E}">
        <p14:creationId xmlns:p14="http://schemas.microsoft.com/office/powerpoint/2010/main" val="120973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a:p>
        </p:txBody>
      </p:sp>
      <p:sp>
        <p:nvSpPr>
          <p:cNvPr id="4" name="Platshållare för bildnummer 3"/>
          <p:cNvSpPr>
            <a:spLocks noGrp="1"/>
          </p:cNvSpPr>
          <p:nvPr>
            <p:ph type="sldNum" sz="quarter" idx="5"/>
          </p:nvPr>
        </p:nvSpPr>
        <p:spPr/>
        <p:txBody>
          <a:bodyPr/>
          <a:lstStyle/>
          <a:p>
            <a:fld id="{224C3282-B3AE-4A99-BAF5-A2BE9A86BDC0}" type="slidenum">
              <a:rPr lang="es-ES" smtClean="0"/>
              <a:t>19</a:t>
            </a:fld>
            <a:endParaRPr lang="es-ES"/>
          </a:p>
        </p:txBody>
      </p:sp>
    </p:spTree>
    <p:extLst>
      <p:ext uri="{BB962C8B-B14F-4D97-AF65-F5344CB8AC3E}">
        <p14:creationId xmlns:p14="http://schemas.microsoft.com/office/powerpoint/2010/main" val="3765353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23</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3" name="object 2">
            <a:extLst>
              <a:ext uri="{FF2B5EF4-FFF2-40B4-BE49-F238E27FC236}">
                <a16:creationId xmlns:a16="http://schemas.microsoft.com/office/drawing/2014/main" id="{8878FF7F-ED91-46B2-8954-051B2FED1D9C}"/>
              </a:ext>
            </a:extLst>
          </p:cNvPr>
          <p:cNvPicPr/>
          <p:nvPr userDrawn="1"/>
        </p:nvPicPr>
        <p:blipFill>
          <a:blip r:embed="rId2"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14" name="object 3">
            <a:extLst>
              <a:ext uri="{FF2B5EF4-FFF2-40B4-BE49-F238E27FC236}">
                <a16:creationId xmlns:a16="http://schemas.microsoft.com/office/drawing/2014/main" id="{6D48BC56-F992-478C-A916-B55CB35A8BEF}"/>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15" name="object 4">
            <a:extLst>
              <a:ext uri="{FF2B5EF4-FFF2-40B4-BE49-F238E27FC236}">
                <a16:creationId xmlns:a16="http://schemas.microsoft.com/office/drawing/2014/main" id="{8CAE140C-2DC1-4C67-9B19-6471CF309ABE}"/>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390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68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26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image" Target="../media/image1.png"/><Relationship Id="rId10" Type="http://schemas.openxmlformats.org/officeDocument/2006/relationships/image" Target="../media/image6.jpeg"/><Relationship Id="rId4" Type="http://schemas.openxmlformats.org/officeDocument/2006/relationships/theme" Target="../theme/theme1.xml"/><Relationship Id="rId9"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8.pn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userDrawn="1"/>
        </p:nvPicPr>
        <p:blipFill>
          <a:blip r:embed="rId5" cstate="screen">
            <a:extLst>
              <a:ext uri="{28A0092B-C50C-407E-A947-70E740481C1C}">
                <a14:useLocalDpi xmlns:a14="http://schemas.microsoft.com/office/drawing/2010/main"/>
              </a:ext>
            </a:extLst>
          </a:blip>
          <a:stretch>
            <a:fillRect/>
          </a:stretch>
        </p:blipFill>
        <p:spPr>
          <a:xfrm>
            <a:off x="881449" y="9069571"/>
            <a:ext cx="276224" cy="276224"/>
          </a:xfrm>
          <a:prstGeom prst="rect">
            <a:avLst/>
          </a:prstGeom>
        </p:spPr>
      </p:pic>
      <p:sp>
        <p:nvSpPr>
          <p:cNvPr id="17" name="bg object 17"/>
          <p:cNvSpPr/>
          <p:nvPr userDrawn="1"/>
        </p:nvSpPr>
        <p:spPr>
          <a:xfrm>
            <a:off x="1222551" y="1174148"/>
            <a:ext cx="15678785" cy="0"/>
          </a:xfrm>
          <a:custGeom>
            <a:avLst/>
            <a:gdLst/>
            <a:ahLst/>
            <a:cxnLst/>
            <a:rect l="l" t="t" r="r" b="b"/>
            <a:pathLst>
              <a:path w="15678785">
                <a:moveTo>
                  <a:pt x="0" y="0"/>
                </a:moveTo>
                <a:lnTo>
                  <a:pt x="15678235" y="0"/>
                </a:lnTo>
              </a:path>
            </a:pathLst>
          </a:custGeom>
          <a:ln w="13546">
            <a:solidFill>
              <a:srgbClr val="AED533"/>
            </a:solidFill>
          </a:ln>
        </p:spPr>
        <p:txBody>
          <a:bodyPr wrap="square" lIns="0" tIns="0" rIns="0" bIns="0"/>
          <a:lstStyle/>
          <a:p>
            <a:endParaRPr/>
          </a:p>
        </p:txBody>
      </p:sp>
      <p:sp>
        <p:nvSpPr>
          <p:cNvPr id="19" name="bg object 19"/>
          <p:cNvSpPr/>
          <p:nvPr userDrawn="1"/>
        </p:nvSpPr>
        <p:spPr>
          <a:xfrm>
            <a:off x="1023876" y="1409545"/>
            <a:ext cx="0" cy="7525384"/>
          </a:xfrm>
          <a:custGeom>
            <a:avLst/>
            <a:gdLst/>
            <a:ahLst/>
            <a:cxnLst/>
            <a:rect l="l" t="t" r="r" b="b"/>
            <a:pathLst>
              <a:path h="7525384">
                <a:moveTo>
                  <a:pt x="0" y="0"/>
                </a:moveTo>
                <a:lnTo>
                  <a:pt x="0" y="7524868"/>
                </a:lnTo>
              </a:path>
            </a:pathLst>
          </a:custGeom>
          <a:ln w="9528">
            <a:solidFill>
              <a:srgbClr val="AED533"/>
            </a:solidFill>
          </a:ln>
        </p:spPr>
        <p:txBody>
          <a:bodyPr wrap="square" lIns="0" tIns="0" rIns="0" bIns="0"/>
          <a:lstStyle/>
          <a:p>
            <a:endParaRPr/>
          </a:p>
        </p:txBody>
      </p:sp>
      <p:sp>
        <p:nvSpPr>
          <p:cNvPr id="20" name="bg object 20"/>
          <p:cNvSpPr/>
          <p:nvPr userDrawn="1"/>
        </p:nvSpPr>
        <p:spPr>
          <a:xfrm>
            <a:off x="17270841" y="1409546"/>
            <a:ext cx="5080" cy="7525384"/>
          </a:xfrm>
          <a:custGeom>
            <a:avLst/>
            <a:gdLst/>
            <a:ahLst/>
            <a:cxnLst/>
            <a:rect l="l" t="t" r="r" b="b"/>
            <a:pathLst>
              <a:path w="5080" h="7525384">
                <a:moveTo>
                  <a:pt x="0" y="0"/>
                </a:moveTo>
                <a:lnTo>
                  <a:pt x="4758" y="7524867"/>
                </a:lnTo>
              </a:path>
            </a:pathLst>
          </a:custGeom>
          <a:ln w="9528">
            <a:solidFill>
              <a:srgbClr val="AED533"/>
            </a:solidFill>
          </a:ln>
        </p:spPr>
        <p:txBody>
          <a:bodyPr wrap="square" lIns="0" tIns="0" rIns="0" bIns="0"/>
          <a:lstStyle/>
          <a:p>
            <a:endParaRPr/>
          </a:p>
        </p:txBody>
      </p:sp>
      <p:pic>
        <p:nvPicPr>
          <p:cNvPr id="24" name="object 2">
            <a:extLst>
              <a:ext uri="{FF2B5EF4-FFF2-40B4-BE49-F238E27FC236}">
                <a16:creationId xmlns:a16="http://schemas.microsoft.com/office/drawing/2014/main" id="{2F526033-9EF0-4F19-BF7F-FC11CABF75E9}"/>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25" name="object 3">
            <a:extLst>
              <a:ext uri="{FF2B5EF4-FFF2-40B4-BE49-F238E27FC236}">
                <a16:creationId xmlns:a16="http://schemas.microsoft.com/office/drawing/2014/main" id="{99A3268F-FA71-4773-AB21-492B689F29B0}"/>
              </a:ext>
            </a:extLst>
          </p:cNvPr>
          <p:cNvPicPr/>
          <p:nvPr userDrawn="1"/>
        </p:nvPicPr>
        <p:blipFill>
          <a:blip r:embed="rId7"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27" name="Imagen 26">
            <a:extLst>
              <a:ext uri="{FF2B5EF4-FFF2-40B4-BE49-F238E27FC236}">
                <a16:creationId xmlns:a16="http://schemas.microsoft.com/office/drawing/2014/main" id="{B92E44CC-315E-4A05-944E-DF889162E08A}"/>
              </a:ext>
            </a:extLst>
          </p:cNvPr>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1295400" y="324000"/>
            <a:ext cx="1596494" cy="749022"/>
          </a:xfrm>
          <a:prstGeom prst="rect">
            <a:avLst/>
          </a:prstGeom>
        </p:spPr>
      </p:pic>
      <p:sp>
        <p:nvSpPr>
          <p:cNvPr id="2" name="CuadroTexto 1">
            <a:extLst>
              <a:ext uri="{FF2B5EF4-FFF2-40B4-BE49-F238E27FC236}">
                <a16:creationId xmlns:a16="http://schemas.microsoft.com/office/drawing/2014/main" id="{C46665AE-5A6B-B310-A184-372DA3EC2F4F}"/>
              </a:ext>
            </a:extLst>
          </p:cNvPr>
          <p:cNvSpPr txBox="1"/>
          <p:nvPr userDrawn="1"/>
        </p:nvSpPr>
        <p:spPr>
          <a:xfrm>
            <a:off x="16565968" y="8575200"/>
            <a:ext cx="670735" cy="369332"/>
          </a:xfrm>
          <a:prstGeom prst="rect">
            <a:avLst/>
          </a:prstGeom>
          <a:noFill/>
        </p:spPr>
        <p:txBody>
          <a:bodyPr wrap="square">
            <a:spAutoFit/>
          </a:bodyPr>
          <a:lstStyle/>
          <a:p>
            <a:fld id="{64CCA171-8D0F-4B05-9E2F-F99DC67072F7}" type="slidenum">
              <a:rPr lang="es-ES" smtClean="0"/>
              <a:t>‹Nr.›</a:t>
            </a:fld>
            <a:endParaRPr lang="es-ES"/>
          </a:p>
        </p:txBody>
      </p:sp>
      <p:sp>
        <p:nvSpPr>
          <p:cNvPr id="3" name="CuadroTexto 27">
            <a:extLst>
              <a:ext uri="{FF2B5EF4-FFF2-40B4-BE49-F238E27FC236}">
                <a16:creationId xmlns:a16="http://schemas.microsoft.com/office/drawing/2014/main" id="{48BFAB77-77CA-CA8C-1B93-2E175257487A}"/>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4" name="Grafik 3" descr="Ein Bild, das Symbol, Schrift, Grafiken, Logo enthält.&#10;&#10;Automatisch generierte Beschreibung">
            <a:extLst>
              <a:ext uri="{FF2B5EF4-FFF2-40B4-BE49-F238E27FC236}">
                <a16:creationId xmlns:a16="http://schemas.microsoft.com/office/drawing/2014/main" id="{AEC0A3E3-F5CF-9EAD-E5CD-3E7416595F4D}"/>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5" name="Grafik 4" descr="Ein Bild, das Text, Schrift, Electric Blue (Farbe), Screenshot enthält.&#10;&#10;Automatisch generierte Beschreibung">
            <a:extLst>
              <a:ext uri="{FF2B5EF4-FFF2-40B4-BE49-F238E27FC236}">
                <a16:creationId xmlns:a16="http://schemas.microsoft.com/office/drawing/2014/main" id="{B5EBEB61-6C87-DB07-BE8C-C2EF8C31723F}"/>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
        <p:nvSpPr>
          <p:cNvPr id="6" name="bg object 18">
            <a:extLst>
              <a:ext uri="{FF2B5EF4-FFF2-40B4-BE49-F238E27FC236}">
                <a16:creationId xmlns:a16="http://schemas.microsoft.com/office/drawing/2014/main" id="{704C3259-BA4B-A648-6A1D-2374351CF23D}"/>
              </a:ext>
            </a:extLst>
          </p:cNvPr>
          <p:cNvSpPr/>
          <p:nvPr userDrawn="1"/>
        </p:nvSpPr>
        <p:spPr>
          <a:xfrm>
            <a:off x="1275071" y="9210240"/>
            <a:ext cx="15850235" cy="5080"/>
          </a:xfrm>
          <a:custGeom>
            <a:avLst/>
            <a:gdLst/>
            <a:ahLst/>
            <a:cxnLst/>
            <a:rect l="l" t="t" r="r" b="b"/>
            <a:pathLst>
              <a:path w="15850235" h="5079">
                <a:moveTo>
                  <a:pt x="0" y="0"/>
                </a:moveTo>
                <a:lnTo>
                  <a:pt x="15849653" y="4759"/>
                </a:lnTo>
              </a:path>
            </a:pathLst>
          </a:custGeom>
          <a:ln w="9524">
            <a:solidFill>
              <a:srgbClr val="AED533"/>
            </a:solidFill>
          </a:ln>
        </p:spPr>
        <p:txBody>
          <a:bodyPr wrap="square" lIns="0" tIns="0" rIns="0" bIns="0" rtlCol="0"/>
          <a:lstStyle/>
          <a:p>
            <a:endParaRPr dirty="0"/>
          </a:p>
        </p:txBody>
      </p:sp>
      <p:pic>
        <p:nvPicPr>
          <p:cNvPr id="7" name="object 4">
            <a:extLst>
              <a:ext uri="{FF2B5EF4-FFF2-40B4-BE49-F238E27FC236}">
                <a16:creationId xmlns:a16="http://schemas.microsoft.com/office/drawing/2014/main" id="{DD4560FB-5F78-B2A4-94FF-888449CE5673}"/>
              </a:ext>
            </a:extLst>
          </p:cNvPr>
          <p:cNvPicPr/>
          <p:nvPr userDrawn="1"/>
        </p:nvPicPr>
        <p:blipFill>
          <a:blip r:embed="rId11"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9" r:id="rId3"/>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E8EA5C8-1E21-4F5D-B6B4-C560FBF4B43D}"/>
              </a:ext>
            </a:extLst>
          </p:cNvPr>
          <p:cNvSpPr/>
          <p:nvPr userDrawn="1"/>
        </p:nvSpPr>
        <p:spPr>
          <a:xfrm>
            <a:off x="1542056" y="1245596"/>
            <a:ext cx="14968219" cy="0"/>
          </a:xfrm>
          <a:custGeom>
            <a:avLst/>
            <a:gdLst/>
            <a:ahLst/>
            <a:cxnLst/>
            <a:rect l="l" t="t" r="r" b="b"/>
            <a:pathLst>
              <a:path w="14968219">
                <a:moveTo>
                  <a:pt x="0" y="0"/>
                </a:moveTo>
                <a:lnTo>
                  <a:pt x="14967781" y="0"/>
                </a:lnTo>
              </a:path>
            </a:pathLst>
          </a:custGeom>
          <a:ln w="37085">
            <a:solidFill>
              <a:srgbClr val="AED533"/>
            </a:solidFill>
          </a:ln>
        </p:spPr>
        <p:txBody>
          <a:bodyPr wrap="square" lIns="0" tIns="0" rIns="0" bIns="0"/>
          <a:lstStyle/>
          <a:p>
            <a:endParaRPr/>
          </a:p>
        </p:txBody>
      </p:sp>
      <p:sp>
        <p:nvSpPr>
          <p:cNvPr id="8" name="object 3">
            <a:extLst>
              <a:ext uri="{FF2B5EF4-FFF2-40B4-BE49-F238E27FC236}">
                <a16:creationId xmlns:a16="http://schemas.microsoft.com/office/drawing/2014/main" id="{B0F32C39-276F-418A-9B97-B0032C4F5E3C}"/>
              </a:ext>
            </a:extLst>
          </p:cNvPr>
          <p:cNvSpPr/>
          <p:nvPr userDrawn="1"/>
        </p:nvSpPr>
        <p:spPr>
          <a:xfrm>
            <a:off x="1970110" y="9032117"/>
            <a:ext cx="14615794" cy="0"/>
          </a:xfrm>
          <a:custGeom>
            <a:avLst/>
            <a:gdLst/>
            <a:ahLst/>
            <a:cxnLst/>
            <a:rect l="l" t="t" r="r" b="b"/>
            <a:pathLst>
              <a:path w="14615794">
                <a:moveTo>
                  <a:pt x="0" y="0"/>
                </a:moveTo>
                <a:lnTo>
                  <a:pt x="14615238" y="0"/>
                </a:lnTo>
              </a:path>
            </a:pathLst>
          </a:custGeom>
          <a:ln w="37085">
            <a:solidFill>
              <a:srgbClr val="AED533"/>
            </a:solidFill>
          </a:ln>
        </p:spPr>
        <p:txBody>
          <a:bodyPr wrap="square" lIns="0" tIns="0" rIns="0" bIns="0"/>
          <a:lstStyle/>
          <a:p>
            <a:endParaRPr/>
          </a:p>
        </p:txBody>
      </p:sp>
      <p:sp>
        <p:nvSpPr>
          <p:cNvPr id="9" name="object 4">
            <a:extLst>
              <a:ext uri="{FF2B5EF4-FFF2-40B4-BE49-F238E27FC236}">
                <a16:creationId xmlns:a16="http://schemas.microsoft.com/office/drawing/2014/main" id="{06BED2AD-DC11-4D3D-A57D-BCFCD0E2A7F8}"/>
              </a:ext>
            </a:extLst>
          </p:cNvPr>
          <p:cNvSpPr/>
          <p:nvPr userDrawn="1"/>
        </p:nvSpPr>
        <p:spPr>
          <a:xfrm>
            <a:off x="1274106" y="1627368"/>
            <a:ext cx="0" cy="6497320"/>
          </a:xfrm>
          <a:custGeom>
            <a:avLst/>
            <a:gdLst/>
            <a:ahLst/>
            <a:cxnLst/>
            <a:rect l="l" t="t" r="r" b="b"/>
            <a:pathLst>
              <a:path h="6497320">
                <a:moveTo>
                  <a:pt x="0" y="0"/>
                </a:moveTo>
                <a:lnTo>
                  <a:pt x="0" y="6497271"/>
                </a:lnTo>
              </a:path>
            </a:pathLst>
          </a:custGeom>
          <a:ln w="37085">
            <a:solidFill>
              <a:srgbClr val="4D94B6"/>
            </a:solidFill>
          </a:ln>
        </p:spPr>
        <p:txBody>
          <a:bodyPr wrap="square" lIns="0" tIns="0" rIns="0" bIns="0"/>
          <a:lstStyle/>
          <a:p>
            <a:endParaRPr/>
          </a:p>
        </p:txBody>
      </p:sp>
      <p:sp>
        <p:nvSpPr>
          <p:cNvPr id="10" name="object 5">
            <a:extLst>
              <a:ext uri="{FF2B5EF4-FFF2-40B4-BE49-F238E27FC236}">
                <a16:creationId xmlns:a16="http://schemas.microsoft.com/office/drawing/2014/main" id="{5EF2BBB4-B24D-414B-A13E-198014080CB7}"/>
              </a:ext>
            </a:extLst>
          </p:cNvPr>
          <p:cNvSpPr/>
          <p:nvPr userDrawn="1"/>
        </p:nvSpPr>
        <p:spPr>
          <a:xfrm>
            <a:off x="17073948" y="1809750"/>
            <a:ext cx="0" cy="6832600"/>
          </a:xfrm>
          <a:custGeom>
            <a:avLst/>
            <a:gdLst/>
            <a:ahLst/>
            <a:cxnLst/>
            <a:rect l="l" t="t" r="r" b="b"/>
            <a:pathLst>
              <a:path h="6832600">
                <a:moveTo>
                  <a:pt x="0" y="0"/>
                </a:moveTo>
                <a:lnTo>
                  <a:pt x="0" y="6832555"/>
                </a:lnTo>
              </a:path>
            </a:pathLst>
          </a:custGeom>
          <a:ln w="37085">
            <a:solidFill>
              <a:srgbClr val="AED533"/>
            </a:solidFill>
          </a:ln>
        </p:spPr>
        <p:txBody>
          <a:bodyPr wrap="square" lIns="0" tIns="0" rIns="0" bIns="0"/>
          <a:lstStyle/>
          <a:p>
            <a:endParaRPr/>
          </a:p>
        </p:txBody>
      </p:sp>
      <p:pic>
        <p:nvPicPr>
          <p:cNvPr id="11" name="object 6">
            <a:extLst>
              <a:ext uri="{FF2B5EF4-FFF2-40B4-BE49-F238E27FC236}">
                <a16:creationId xmlns:a16="http://schemas.microsoft.com/office/drawing/2014/main" id="{76CD63D4-EE58-4D93-AA5C-3B3B3AB4E24E}"/>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16512506" y="8916083"/>
            <a:ext cx="720646" cy="228599"/>
          </a:xfrm>
          <a:prstGeom prst="rect">
            <a:avLst/>
          </a:prstGeom>
        </p:spPr>
      </p:pic>
      <p:pic>
        <p:nvPicPr>
          <p:cNvPr id="12" name="object 7">
            <a:extLst>
              <a:ext uri="{FF2B5EF4-FFF2-40B4-BE49-F238E27FC236}">
                <a16:creationId xmlns:a16="http://schemas.microsoft.com/office/drawing/2014/main" id="{89B1340D-3E00-4BD7-961B-E87C3E8DE389}"/>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509838" y="723900"/>
            <a:ext cx="1085850" cy="1085850"/>
          </a:xfrm>
          <a:prstGeom prst="rect">
            <a:avLst/>
          </a:prstGeom>
        </p:spPr>
      </p:pic>
      <p:pic>
        <p:nvPicPr>
          <p:cNvPr id="13" name="object 8">
            <a:extLst>
              <a:ext uri="{FF2B5EF4-FFF2-40B4-BE49-F238E27FC236}">
                <a16:creationId xmlns:a16="http://schemas.microsoft.com/office/drawing/2014/main" id="{88424E79-4007-4876-9AF9-3C745F6F8540}"/>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693760" y="8124640"/>
            <a:ext cx="1276349" cy="1276349"/>
          </a:xfrm>
          <a:prstGeom prst="rect">
            <a:avLst/>
          </a:prstGeom>
        </p:spPr>
      </p:pic>
      <p:pic>
        <p:nvPicPr>
          <p:cNvPr id="14" name="object 9">
            <a:extLst>
              <a:ext uri="{FF2B5EF4-FFF2-40B4-BE49-F238E27FC236}">
                <a16:creationId xmlns:a16="http://schemas.microsoft.com/office/drawing/2014/main" id="{C8C4DC60-0388-4CA8-B62A-385C8A0B32B4}"/>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162547" y="1151436"/>
            <a:ext cx="720646" cy="228599"/>
          </a:xfrm>
          <a:prstGeom prst="rect">
            <a:avLst/>
          </a:prstGeom>
        </p:spPr>
      </p:pic>
      <p:sp>
        <p:nvSpPr>
          <p:cNvPr id="6" name="CuadroTexto 5">
            <a:extLst>
              <a:ext uri="{FF2B5EF4-FFF2-40B4-BE49-F238E27FC236}">
                <a16:creationId xmlns:a16="http://schemas.microsoft.com/office/drawing/2014/main" id="{1162DEE2-DFCE-52E5-F268-D78DDE0CDA74}"/>
              </a:ext>
            </a:extLst>
          </p:cNvPr>
          <p:cNvSpPr txBox="1"/>
          <p:nvPr userDrawn="1"/>
        </p:nvSpPr>
        <p:spPr>
          <a:xfrm>
            <a:off x="16403212" y="8451621"/>
            <a:ext cx="676800" cy="369332"/>
          </a:xfrm>
          <a:prstGeom prst="rect">
            <a:avLst/>
          </a:prstGeom>
          <a:noFill/>
        </p:spPr>
        <p:txBody>
          <a:bodyPr wrap="square">
            <a:spAutoFit/>
          </a:bodyPr>
          <a:lstStyle/>
          <a:p>
            <a:fld id="{64CCA171-8D0F-4B05-9E2F-F99DC67072F7}" type="slidenum">
              <a:rPr lang="es-ES" smtClean="0"/>
              <a:t>‹Nr.›</a:t>
            </a:fld>
            <a:endParaRPr lang="es-ES"/>
          </a:p>
        </p:txBody>
      </p:sp>
      <p:sp>
        <p:nvSpPr>
          <p:cNvPr id="15" name="CuadroTexto 27">
            <a:extLst>
              <a:ext uri="{FF2B5EF4-FFF2-40B4-BE49-F238E27FC236}">
                <a16:creationId xmlns:a16="http://schemas.microsoft.com/office/drawing/2014/main" id="{3F532B48-13D7-7CD8-2333-17C528BDB00A}"/>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16" name="Grafik 15" descr="Ein Bild, das Symbol, Schrift, Grafiken, Logo enthält.&#10;&#10;Automatisch generierte Beschreibung">
            <a:extLst>
              <a:ext uri="{FF2B5EF4-FFF2-40B4-BE49-F238E27FC236}">
                <a16:creationId xmlns:a16="http://schemas.microsoft.com/office/drawing/2014/main" id="{95D499D5-B6ED-EF44-1EDC-6525D814F78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17" name="Grafik 16" descr="Ein Bild, das Text, Schrift, Electric Blue (Farbe), Screenshot enthält.&#10;&#10;Automatisch generierte Beschreibung">
            <a:extLst>
              <a:ext uri="{FF2B5EF4-FFF2-40B4-BE49-F238E27FC236}">
                <a16:creationId xmlns:a16="http://schemas.microsoft.com/office/drawing/2014/main" id="{DC588DA1-BD3C-12FB-C858-8A2B133C4AAC}"/>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Tree>
    <p:extLst>
      <p:ext uri="{BB962C8B-B14F-4D97-AF65-F5344CB8AC3E}">
        <p14:creationId xmlns:p14="http://schemas.microsoft.com/office/powerpoint/2010/main" val="400473340"/>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5.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5.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5.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5.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5.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1571DCB-ECCD-5255-9CF8-39737E5FD9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059C829C-41D6-1410-D4AD-4579EC19C654}"/>
              </a:ext>
            </a:extLst>
          </p:cNvPr>
          <p:cNvSpPr txBox="1"/>
          <p:nvPr/>
        </p:nvSpPr>
        <p:spPr>
          <a:xfrm>
            <a:off x="3420000" y="6696000"/>
            <a:ext cx="11448000" cy="1200329"/>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36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rPr lang="es-ES" dirty="0"/>
              <a:t>Deseos, ilusiones y realidad sobre el intraemprendimiento</a:t>
            </a:r>
            <a:r>
              <a:rPr dirty="0"/>
              <a:t>: </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36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rPr lang="es-ES" dirty="0"/>
              <a:t>d</a:t>
            </a:r>
            <a:r>
              <a:rPr dirty="0" err="1"/>
              <a:t>escubrir</a:t>
            </a:r>
            <a:r>
              <a:rPr dirty="0"/>
              <a:t> </a:t>
            </a:r>
            <a:r>
              <a:rPr dirty="0" err="1"/>
              <a:t>intraemprendedores</a:t>
            </a:r>
            <a:r>
              <a:rPr dirty="0"/>
              <a:t> dentro de la </a:t>
            </a:r>
            <a:r>
              <a:rPr dirty="0" err="1"/>
              <a:t>organización</a:t>
            </a:r>
            <a:endParaRPr dirty="0"/>
          </a:p>
        </p:txBody>
      </p:sp>
      <p:sp>
        <p:nvSpPr>
          <p:cNvPr id="4" name="CuadroTexto 3">
            <a:extLst>
              <a:ext uri="{FF2B5EF4-FFF2-40B4-BE49-F238E27FC236}">
                <a16:creationId xmlns:a16="http://schemas.microsoft.com/office/drawing/2014/main" id="{8C8C2EF2-9C0D-41B2-79FF-9F829C18D350}"/>
              </a:ext>
            </a:extLst>
          </p:cNvPr>
          <p:cNvSpPr txBox="1"/>
          <p:nvPr/>
        </p:nvSpPr>
        <p:spPr>
          <a:xfrm>
            <a:off x="5900400" y="5630400"/>
            <a:ext cx="6483600" cy="471600"/>
          </a:xfrm>
          <a:prstGeom prst="rect">
            <a:avLst/>
          </a:prstGeom>
          <a:noFill/>
        </p:spPr>
        <p:txBody>
          <a:bodyPr wrap="square">
            <a:noAutofit/>
          </a:bodyPr>
          <a:lstStyle/>
          <a:p>
            <a:pPr algn="ctr">
              <a:defRPr sz="2400" b="1">
                <a:solidFill>
                  <a:srgbClr val="AED633"/>
                </a:solidFill>
                <a:effectLst/>
                <a:latin typeface="Helvetica Neue" panose="020B0604020202020204" charset="0"/>
                <a:ea typeface="Microsoft Sans Serif" panose="020B0604020202020204" pitchFamily="34" charset="0"/>
                <a:cs typeface="Microsoft Sans Serif" panose="020B0604020202020204" pitchFamily="34" charset="0"/>
              </a:defRPr>
            </a:pPr>
            <a:r>
              <a:rPr lang="de-DE" dirty="0"/>
              <a:t>g</a:t>
            </a:r>
            <a:r>
              <a:rPr dirty="0"/>
              <a:t>enieproject.eu</a:t>
            </a:r>
            <a:endParaRPr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1467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2834899245"/>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a:noAutofit/>
          </a:bodyPr>
          <a:lstStyle/>
          <a:p>
            <a:pPr>
              <a:defRPr sz="1200">
                <a:latin typeface="Helvetica Neue" panose="020B0604020202020204" charset="0"/>
                <a:ea typeface="Microsoft Sans Serif" panose="020B0604020202020204" pitchFamily="34" charset="0"/>
                <a:cs typeface="Microsoft Sans Serif" panose="020B0604020202020204" pitchFamily="34" charset="0"/>
              </a:defRPr>
            </a:pPr>
            <a:r>
              <a:rPr lang="de-DE" dirty="0"/>
              <a:t>Fuente n.º: </a:t>
            </a:r>
            <a:r>
              <a:rPr dirty="0"/>
              <a:t>1</a:t>
            </a:r>
          </a:p>
        </p:txBody>
      </p:sp>
      <p:sp>
        <p:nvSpPr>
          <p:cNvPr id="5" name="Textfeld 4">
            <a:extLst>
              <a:ext uri="{FF2B5EF4-FFF2-40B4-BE49-F238E27FC236}">
                <a16:creationId xmlns:a16="http://schemas.microsoft.com/office/drawing/2014/main" id="{8187D0A7-111F-CA2B-0190-B8EB3EC5C908}"/>
              </a:ext>
            </a:extLst>
          </p:cNvPr>
          <p:cNvSpPr txBox="1"/>
          <p:nvPr/>
        </p:nvSpPr>
        <p:spPr>
          <a:xfrm>
            <a:off x="1296000" y="1548000"/>
            <a:ext cx="15372000" cy="831600"/>
          </a:xfrm>
          <a:prstGeom prst="rect">
            <a:avLst/>
          </a:prstGeom>
          <a:noFill/>
        </p:spPr>
        <p:txBody>
          <a:bodyPr wrap="square">
            <a:noAutofit/>
          </a:bodyPr>
          <a:lstStyle/>
          <a:p>
            <a:pPr>
              <a:defRPr sz="4800" b="1">
                <a:solidFill>
                  <a:srgbClr val="4D94B7"/>
                </a:solidFill>
                <a:latin typeface="Helvetica Neue" panose="020B0604020202020204" charset="0"/>
              </a:defRPr>
            </a:pPr>
            <a:r>
              <a:rPr dirty="0"/>
              <a:t>3. </a:t>
            </a:r>
            <a:r>
              <a:rPr dirty="0" err="1"/>
              <a:t>Características</a:t>
            </a:r>
            <a:r>
              <a:rPr dirty="0"/>
              <a:t> de los </a:t>
            </a:r>
            <a:r>
              <a:rPr dirty="0" err="1"/>
              <a:t>intraemprendedores</a:t>
            </a:r>
            <a:endParaRPr dirty="0"/>
          </a:p>
        </p:txBody>
      </p:sp>
      <p:sp>
        <p:nvSpPr>
          <p:cNvPr id="6" name="Textfeld 5">
            <a:extLst>
              <a:ext uri="{FF2B5EF4-FFF2-40B4-BE49-F238E27FC236}">
                <a16:creationId xmlns:a16="http://schemas.microsoft.com/office/drawing/2014/main" id="{D0AC8BA9-2F8D-9840-D58D-C6BED979055C}"/>
              </a:ext>
            </a:extLst>
          </p:cNvPr>
          <p:cNvSpPr txBox="1"/>
          <p:nvPr/>
        </p:nvSpPr>
        <p:spPr>
          <a:xfrm>
            <a:off x="1296000" y="2304000"/>
            <a:ext cx="15408000" cy="523220"/>
          </a:xfrm>
          <a:prstGeom prst="rect">
            <a:avLst/>
          </a:prstGeom>
          <a:noFill/>
        </p:spPr>
        <p:txBody>
          <a:bodyPr wrap="square">
            <a:noAutofit/>
          </a:bodyPr>
          <a:lstStyle/>
          <a:p>
            <a:pPr>
              <a:defRPr sz="2800" b="1">
                <a:solidFill>
                  <a:srgbClr val="AED633"/>
                </a:solidFill>
                <a:effectLst/>
                <a:latin typeface="Helvetica Neue" panose="020B0604020202020204" charset="0"/>
                <a:ea typeface="Calibri" panose="020F0502020204030204" pitchFamily="34" charset="0"/>
                <a:cs typeface="Times New Roman" panose="02020603050405020304" pitchFamily="18" charset="0"/>
              </a:defRPr>
            </a:pPr>
            <a:r>
              <a:rPr dirty="0"/>
              <a:t>3.1 </a:t>
            </a:r>
            <a:r>
              <a:rPr dirty="0" err="1"/>
              <a:t>Dinámic</a:t>
            </a:r>
            <a:r>
              <a:rPr lang="es-ES" dirty="0"/>
              <a:t>os</a:t>
            </a:r>
            <a:endParaRPr dirty="0"/>
          </a:p>
        </p:txBody>
      </p:sp>
      <p:pic>
        <p:nvPicPr>
          <p:cNvPr id="9" name="Picture 2">
            <a:extLst>
              <a:ext uri="{FF2B5EF4-FFF2-40B4-BE49-F238E27FC236}">
                <a16:creationId xmlns:a16="http://schemas.microsoft.com/office/drawing/2014/main" id="{3942BE2E-B06B-F4C4-E162-3918F8297937}"/>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2088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300647675"/>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a:noAutofit/>
          </a:bodyPr>
          <a:lstStyle/>
          <a:p>
            <a:pPr>
              <a:defRPr sz="1200">
                <a:latin typeface="Helvetica Neue" panose="020B0604020202020204" charset="0"/>
                <a:ea typeface="Microsoft Sans Serif" panose="020B0604020202020204" pitchFamily="34" charset="0"/>
                <a:cs typeface="Microsoft Sans Serif" panose="020B0604020202020204" pitchFamily="34" charset="0"/>
              </a:defRPr>
            </a:pPr>
            <a:r>
              <a:rPr lang="de-DE" dirty="0"/>
              <a:t>Fuente n.º: </a:t>
            </a:r>
            <a:r>
              <a:rPr dirty="0"/>
              <a:t>1</a:t>
            </a:r>
          </a:p>
        </p:txBody>
      </p:sp>
      <p:sp>
        <p:nvSpPr>
          <p:cNvPr id="5" name="Textfeld 4">
            <a:extLst>
              <a:ext uri="{FF2B5EF4-FFF2-40B4-BE49-F238E27FC236}">
                <a16:creationId xmlns:a16="http://schemas.microsoft.com/office/drawing/2014/main" id="{6CB7C1A3-EFAC-4A37-283B-146A908FD1C1}"/>
              </a:ext>
            </a:extLst>
          </p:cNvPr>
          <p:cNvSpPr txBox="1"/>
          <p:nvPr/>
        </p:nvSpPr>
        <p:spPr>
          <a:xfrm>
            <a:off x="1296000" y="1548000"/>
            <a:ext cx="15372000" cy="831600"/>
          </a:xfrm>
          <a:prstGeom prst="rect">
            <a:avLst/>
          </a:prstGeom>
          <a:noFill/>
        </p:spPr>
        <p:txBody>
          <a:bodyPr wrap="square">
            <a:noAutofit/>
          </a:bodyPr>
          <a:lstStyle/>
          <a:p>
            <a:pPr>
              <a:defRPr sz="4800" b="1">
                <a:solidFill>
                  <a:srgbClr val="4D94B7"/>
                </a:solidFill>
                <a:latin typeface="Helvetica Neue" panose="020B0604020202020204" charset="0"/>
              </a:defRPr>
            </a:pPr>
            <a:r>
              <a:t>3. Características de los intraemprendedores</a:t>
            </a:r>
          </a:p>
        </p:txBody>
      </p:sp>
      <p:sp>
        <p:nvSpPr>
          <p:cNvPr id="6" name="Textfeld 5">
            <a:extLst>
              <a:ext uri="{FF2B5EF4-FFF2-40B4-BE49-F238E27FC236}">
                <a16:creationId xmlns:a16="http://schemas.microsoft.com/office/drawing/2014/main" id="{C9538FB1-788A-5F81-6968-2D9259366ED6}"/>
              </a:ext>
            </a:extLst>
          </p:cNvPr>
          <p:cNvSpPr txBox="1"/>
          <p:nvPr/>
        </p:nvSpPr>
        <p:spPr>
          <a:xfrm>
            <a:off x="1296000" y="2304000"/>
            <a:ext cx="15408000" cy="523220"/>
          </a:xfrm>
          <a:prstGeom prst="rect">
            <a:avLst/>
          </a:prstGeom>
          <a:noFill/>
        </p:spPr>
        <p:txBody>
          <a:bodyPr wrap="square">
            <a:noAutofit/>
          </a:bodyPr>
          <a:lstStyle/>
          <a:p>
            <a:pPr>
              <a:defRPr sz="2800" b="1">
                <a:solidFill>
                  <a:srgbClr val="AED633"/>
                </a:solidFill>
                <a:effectLst/>
                <a:latin typeface="Helvetica Neue" panose="020B0604020202020204" charset="0"/>
                <a:ea typeface="Calibri" panose="020F0502020204030204" pitchFamily="34" charset="0"/>
                <a:cs typeface="Times New Roman" panose="02020603050405020304" pitchFamily="18" charset="0"/>
              </a:defRPr>
            </a:pPr>
            <a:r>
              <a:t>3.2 Desarrolladores de ideas</a:t>
            </a:r>
          </a:p>
        </p:txBody>
      </p:sp>
      <p:pic>
        <p:nvPicPr>
          <p:cNvPr id="9" name="Picture 2">
            <a:extLst>
              <a:ext uri="{FF2B5EF4-FFF2-40B4-BE49-F238E27FC236}">
                <a16:creationId xmlns:a16="http://schemas.microsoft.com/office/drawing/2014/main" id="{F471A3C1-3F59-A09B-BEDA-6789D21B5DB7}"/>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5055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4197250499"/>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a:noAutofit/>
          </a:bodyPr>
          <a:lstStyle/>
          <a:p>
            <a:pPr>
              <a:defRPr sz="1200">
                <a:latin typeface="Helvetica Neue" panose="020B0604020202020204" charset="0"/>
                <a:ea typeface="Microsoft Sans Serif" panose="020B0604020202020204" pitchFamily="34" charset="0"/>
                <a:cs typeface="Microsoft Sans Serif" panose="020B0604020202020204" pitchFamily="34" charset="0"/>
              </a:defRPr>
            </a:pPr>
            <a:r>
              <a:rPr lang="de-DE" dirty="0"/>
              <a:t>Fuente n.º: </a:t>
            </a:r>
            <a:r>
              <a:rPr dirty="0"/>
              <a:t>1</a:t>
            </a:r>
          </a:p>
        </p:txBody>
      </p:sp>
      <p:sp>
        <p:nvSpPr>
          <p:cNvPr id="5" name="Textfeld 4">
            <a:extLst>
              <a:ext uri="{FF2B5EF4-FFF2-40B4-BE49-F238E27FC236}">
                <a16:creationId xmlns:a16="http://schemas.microsoft.com/office/drawing/2014/main" id="{269CADE3-5C7E-A6A7-5BB0-E629F2FA1E3A}"/>
              </a:ext>
            </a:extLst>
          </p:cNvPr>
          <p:cNvSpPr txBox="1"/>
          <p:nvPr/>
        </p:nvSpPr>
        <p:spPr>
          <a:xfrm>
            <a:off x="1296000" y="1548000"/>
            <a:ext cx="15372000" cy="831600"/>
          </a:xfrm>
          <a:prstGeom prst="rect">
            <a:avLst/>
          </a:prstGeom>
          <a:noFill/>
        </p:spPr>
        <p:txBody>
          <a:bodyPr wrap="square">
            <a:noAutofit/>
          </a:bodyPr>
          <a:lstStyle/>
          <a:p>
            <a:pPr>
              <a:defRPr sz="4800" b="1">
                <a:solidFill>
                  <a:srgbClr val="4D94B7"/>
                </a:solidFill>
                <a:latin typeface="Helvetica Neue" panose="020B0604020202020204" charset="0"/>
              </a:defRPr>
            </a:pPr>
            <a:r>
              <a:t>3. Características de los intraemprendedores</a:t>
            </a:r>
          </a:p>
        </p:txBody>
      </p:sp>
      <p:sp>
        <p:nvSpPr>
          <p:cNvPr id="6" name="Textfeld 5">
            <a:extLst>
              <a:ext uri="{FF2B5EF4-FFF2-40B4-BE49-F238E27FC236}">
                <a16:creationId xmlns:a16="http://schemas.microsoft.com/office/drawing/2014/main" id="{E9639BC0-91E2-7CB2-25C5-2D6211E03CF3}"/>
              </a:ext>
            </a:extLst>
          </p:cNvPr>
          <p:cNvSpPr txBox="1"/>
          <p:nvPr/>
        </p:nvSpPr>
        <p:spPr>
          <a:xfrm>
            <a:off x="1296000" y="2304000"/>
            <a:ext cx="15408000" cy="523220"/>
          </a:xfrm>
          <a:prstGeom prst="rect">
            <a:avLst/>
          </a:prstGeom>
          <a:noFill/>
        </p:spPr>
        <p:txBody>
          <a:bodyPr wrap="square">
            <a:noAutofit/>
          </a:bodyPr>
          <a:lstStyle/>
          <a:p>
            <a:pPr>
              <a:defRPr sz="2800" b="1">
                <a:solidFill>
                  <a:srgbClr val="AED633"/>
                </a:solidFill>
                <a:effectLst/>
                <a:latin typeface="Helvetica Neue" panose="020B0604020202020204" charset="0"/>
                <a:ea typeface="Calibri" panose="020F0502020204030204" pitchFamily="34" charset="0"/>
                <a:cs typeface="Times New Roman" panose="02020603050405020304" pitchFamily="18" charset="0"/>
              </a:defRPr>
            </a:pPr>
            <a:r>
              <a:t>3.3 Conductores del cambio</a:t>
            </a:r>
          </a:p>
        </p:txBody>
      </p:sp>
      <p:pic>
        <p:nvPicPr>
          <p:cNvPr id="9" name="Picture 2">
            <a:extLst>
              <a:ext uri="{FF2B5EF4-FFF2-40B4-BE49-F238E27FC236}">
                <a16:creationId xmlns:a16="http://schemas.microsoft.com/office/drawing/2014/main" id="{660CB757-9890-A37A-16CF-16FB709C5B71}"/>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8224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545510748"/>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a:noAutofit/>
          </a:bodyPr>
          <a:lstStyle/>
          <a:p>
            <a:pPr>
              <a:defRPr sz="1200">
                <a:latin typeface="Helvetica Neue" panose="020B0604020202020204" charset="0"/>
                <a:ea typeface="Microsoft Sans Serif" panose="020B0604020202020204" pitchFamily="34" charset="0"/>
                <a:cs typeface="Microsoft Sans Serif" panose="020B0604020202020204" pitchFamily="34" charset="0"/>
              </a:defRPr>
            </a:pPr>
            <a:r>
              <a:rPr lang="de-DE" dirty="0"/>
              <a:t>Fuente n.º: </a:t>
            </a:r>
            <a:r>
              <a:rPr dirty="0"/>
              <a:t>1</a:t>
            </a:r>
          </a:p>
        </p:txBody>
      </p:sp>
      <p:sp>
        <p:nvSpPr>
          <p:cNvPr id="5" name="Textfeld 4">
            <a:extLst>
              <a:ext uri="{FF2B5EF4-FFF2-40B4-BE49-F238E27FC236}">
                <a16:creationId xmlns:a16="http://schemas.microsoft.com/office/drawing/2014/main" id="{7418905E-5F49-9B4D-6F44-F53E4100154E}"/>
              </a:ext>
            </a:extLst>
          </p:cNvPr>
          <p:cNvSpPr txBox="1"/>
          <p:nvPr/>
        </p:nvSpPr>
        <p:spPr>
          <a:xfrm>
            <a:off x="1296000" y="1548000"/>
            <a:ext cx="15372000" cy="831600"/>
          </a:xfrm>
          <a:prstGeom prst="rect">
            <a:avLst/>
          </a:prstGeom>
          <a:noFill/>
        </p:spPr>
        <p:txBody>
          <a:bodyPr wrap="square">
            <a:noAutofit/>
          </a:bodyPr>
          <a:lstStyle/>
          <a:p>
            <a:pPr>
              <a:defRPr sz="4800" b="1">
                <a:solidFill>
                  <a:srgbClr val="4D94B7"/>
                </a:solidFill>
                <a:latin typeface="Helvetica Neue" panose="020B0604020202020204" charset="0"/>
              </a:defRPr>
            </a:pPr>
            <a:r>
              <a:t>3. Características de los intraemprendedores</a:t>
            </a:r>
          </a:p>
        </p:txBody>
      </p:sp>
      <p:sp>
        <p:nvSpPr>
          <p:cNvPr id="6" name="Textfeld 5">
            <a:extLst>
              <a:ext uri="{FF2B5EF4-FFF2-40B4-BE49-F238E27FC236}">
                <a16:creationId xmlns:a16="http://schemas.microsoft.com/office/drawing/2014/main" id="{B7D49596-F921-C729-1CA2-987A8FCE8B3C}"/>
              </a:ext>
            </a:extLst>
          </p:cNvPr>
          <p:cNvSpPr txBox="1"/>
          <p:nvPr/>
        </p:nvSpPr>
        <p:spPr>
          <a:xfrm>
            <a:off x="1296000" y="2304000"/>
            <a:ext cx="15408000" cy="523220"/>
          </a:xfrm>
          <a:prstGeom prst="rect">
            <a:avLst/>
          </a:prstGeom>
          <a:noFill/>
        </p:spPr>
        <p:txBody>
          <a:bodyPr wrap="square">
            <a:noAutofit/>
          </a:bodyPr>
          <a:lstStyle/>
          <a:p>
            <a:pPr>
              <a:defRPr sz="2800" b="1">
                <a:solidFill>
                  <a:srgbClr val="AED633"/>
                </a:solidFill>
                <a:effectLst/>
                <a:latin typeface="Helvetica Neue" panose="020B0604020202020204" charset="0"/>
                <a:ea typeface="Calibri" panose="020F0502020204030204" pitchFamily="34" charset="0"/>
                <a:cs typeface="Times New Roman" panose="02020603050405020304" pitchFamily="18" charset="0"/>
              </a:defRPr>
            </a:pPr>
            <a:r>
              <a:rPr dirty="0"/>
              <a:t>3.4 </a:t>
            </a:r>
            <a:r>
              <a:rPr dirty="0" err="1"/>
              <a:t>Determinado</a:t>
            </a:r>
            <a:r>
              <a:rPr lang="es-ES" dirty="0"/>
              <a:t>s</a:t>
            </a:r>
            <a:endParaRPr dirty="0"/>
          </a:p>
        </p:txBody>
      </p:sp>
      <p:pic>
        <p:nvPicPr>
          <p:cNvPr id="9" name="Picture 2">
            <a:extLst>
              <a:ext uri="{FF2B5EF4-FFF2-40B4-BE49-F238E27FC236}">
                <a16:creationId xmlns:a16="http://schemas.microsoft.com/office/drawing/2014/main" id="{4E04FE00-751C-4ECE-32E0-DB0BC0A18DEC}"/>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3508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3994320945"/>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a:noAutofit/>
          </a:bodyPr>
          <a:lstStyle/>
          <a:p>
            <a:pPr>
              <a:defRPr sz="1200">
                <a:latin typeface="Helvetica Neue" panose="020B0604020202020204" charset="0"/>
                <a:ea typeface="Microsoft Sans Serif" panose="020B0604020202020204" pitchFamily="34" charset="0"/>
                <a:cs typeface="Microsoft Sans Serif" panose="020B0604020202020204" pitchFamily="34" charset="0"/>
              </a:defRPr>
            </a:pPr>
            <a:r>
              <a:rPr lang="de-DE" dirty="0"/>
              <a:t>Fuente n.º: </a:t>
            </a:r>
            <a:r>
              <a:rPr dirty="0"/>
              <a:t>1</a:t>
            </a:r>
          </a:p>
        </p:txBody>
      </p:sp>
      <p:sp>
        <p:nvSpPr>
          <p:cNvPr id="5" name="Textfeld 4">
            <a:extLst>
              <a:ext uri="{FF2B5EF4-FFF2-40B4-BE49-F238E27FC236}">
                <a16:creationId xmlns:a16="http://schemas.microsoft.com/office/drawing/2014/main" id="{6805EDF0-437B-2BAB-18B2-90E4E5D377F6}"/>
              </a:ext>
            </a:extLst>
          </p:cNvPr>
          <p:cNvSpPr txBox="1"/>
          <p:nvPr/>
        </p:nvSpPr>
        <p:spPr>
          <a:xfrm>
            <a:off x="1296000" y="1548000"/>
            <a:ext cx="15372000" cy="831600"/>
          </a:xfrm>
          <a:prstGeom prst="rect">
            <a:avLst/>
          </a:prstGeom>
          <a:noFill/>
        </p:spPr>
        <p:txBody>
          <a:bodyPr wrap="square">
            <a:noAutofit/>
          </a:bodyPr>
          <a:lstStyle/>
          <a:p>
            <a:pPr>
              <a:defRPr sz="4800" b="1">
                <a:solidFill>
                  <a:srgbClr val="4D94B7"/>
                </a:solidFill>
                <a:latin typeface="Helvetica Neue" panose="020B0604020202020204" charset="0"/>
              </a:defRPr>
            </a:pPr>
            <a:r>
              <a:t>3. Características de los intraemprendedores</a:t>
            </a:r>
          </a:p>
        </p:txBody>
      </p:sp>
      <p:sp>
        <p:nvSpPr>
          <p:cNvPr id="6" name="Textfeld 5">
            <a:extLst>
              <a:ext uri="{FF2B5EF4-FFF2-40B4-BE49-F238E27FC236}">
                <a16:creationId xmlns:a16="http://schemas.microsoft.com/office/drawing/2014/main" id="{04FCA6A4-123F-5223-5729-A93E4F55A375}"/>
              </a:ext>
            </a:extLst>
          </p:cNvPr>
          <p:cNvSpPr txBox="1"/>
          <p:nvPr/>
        </p:nvSpPr>
        <p:spPr>
          <a:xfrm>
            <a:off x="1296000" y="2304000"/>
            <a:ext cx="15408000" cy="523220"/>
          </a:xfrm>
          <a:prstGeom prst="rect">
            <a:avLst/>
          </a:prstGeom>
          <a:noFill/>
        </p:spPr>
        <p:txBody>
          <a:bodyPr wrap="square">
            <a:noAutofit/>
          </a:bodyPr>
          <a:lstStyle/>
          <a:p>
            <a:pPr>
              <a:defRPr sz="2800" b="1">
                <a:solidFill>
                  <a:srgbClr val="AED633"/>
                </a:solidFill>
                <a:effectLst/>
                <a:latin typeface="Helvetica Neue" panose="020B0604020202020204" charset="0"/>
                <a:ea typeface="Calibri" panose="020F0502020204030204" pitchFamily="34" charset="0"/>
                <a:cs typeface="Times New Roman" panose="02020603050405020304" pitchFamily="18" charset="0"/>
              </a:defRPr>
            </a:pPr>
            <a:r>
              <a:t>3.5 Dedicados</a:t>
            </a:r>
          </a:p>
        </p:txBody>
      </p:sp>
      <p:pic>
        <p:nvPicPr>
          <p:cNvPr id="9" name="Picture 2">
            <a:extLst>
              <a:ext uri="{FF2B5EF4-FFF2-40B4-BE49-F238E27FC236}">
                <a16:creationId xmlns:a16="http://schemas.microsoft.com/office/drawing/2014/main" id="{D386B011-5A4A-D022-02A8-C9B0E112D604}"/>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950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1991761328"/>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a:noAutofit/>
          </a:bodyPr>
          <a:lstStyle/>
          <a:p>
            <a:pPr>
              <a:defRPr sz="1200">
                <a:latin typeface="Helvetica Neue" panose="020B0604020202020204" charset="0"/>
                <a:ea typeface="Microsoft Sans Serif" panose="020B0604020202020204" pitchFamily="34" charset="0"/>
                <a:cs typeface="Microsoft Sans Serif" panose="020B0604020202020204" pitchFamily="34" charset="0"/>
              </a:defRPr>
            </a:pPr>
            <a:r>
              <a:rPr lang="de-DE" dirty="0"/>
              <a:t>Fuente n.º: </a:t>
            </a:r>
            <a:r>
              <a:rPr dirty="0"/>
              <a:t>1</a:t>
            </a:r>
          </a:p>
        </p:txBody>
      </p:sp>
      <p:sp>
        <p:nvSpPr>
          <p:cNvPr id="5" name="Textfeld 4">
            <a:extLst>
              <a:ext uri="{FF2B5EF4-FFF2-40B4-BE49-F238E27FC236}">
                <a16:creationId xmlns:a16="http://schemas.microsoft.com/office/drawing/2014/main" id="{07E6F24D-5C1A-E8EB-7595-48FC0251F8BD}"/>
              </a:ext>
            </a:extLst>
          </p:cNvPr>
          <p:cNvSpPr txBox="1"/>
          <p:nvPr/>
        </p:nvSpPr>
        <p:spPr>
          <a:xfrm>
            <a:off x="1296000" y="1548000"/>
            <a:ext cx="15372000" cy="831600"/>
          </a:xfrm>
          <a:prstGeom prst="rect">
            <a:avLst/>
          </a:prstGeom>
          <a:noFill/>
        </p:spPr>
        <p:txBody>
          <a:bodyPr wrap="square">
            <a:noAutofit/>
          </a:bodyPr>
          <a:lstStyle/>
          <a:p>
            <a:pPr>
              <a:defRPr sz="4800" b="1">
                <a:solidFill>
                  <a:srgbClr val="4D94B7"/>
                </a:solidFill>
                <a:latin typeface="Helvetica Neue" panose="020B0604020202020204" charset="0"/>
              </a:defRPr>
            </a:pPr>
            <a:r>
              <a:t>3. Características de los intraemprendedores</a:t>
            </a:r>
          </a:p>
        </p:txBody>
      </p:sp>
      <p:sp>
        <p:nvSpPr>
          <p:cNvPr id="6" name="Textfeld 5">
            <a:extLst>
              <a:ext uri="{FF2B5EF4-FFF2-40B4-BE49-F238E27FC236}">
                <a16:creationId xmlns:a16="http://schemas.microsoft.com/office/drawing/2014/main" id="{BAAB64BF-291E-2F0E-47FD-CB4BC2E6AB6E}"/>
              </a:ext>
            </a:extLst>
          </p:cNvPr>
          <p:cNvSpPr txBox="1"/>
          <p:nvPr/>
        </p:nvSpPr>
        <p:spPr>
          <a:xfrm>
            <a:off x="1296000" y="2304000"/>
            <a:ext cx="15408000" cy="523220"/>
          </a:xfrm>
          <a:prstGeom prst="rect">
            <a:avLst/>
          </a:prstGeom>
          <a:noFill/>
        </p:spPr>
        <p:txBody>
          <a:bodyPr wrap="square">
            <a:noAutofit/>
          </a:bodyPr>
          <a:lstStyle/>
          <a:p>
            <a:pPr>
              <a:defRPr sz="2800" b="1">
                <a:solidFill>
                  <a:srgbClr val="AED633"/>
                </a:solidFill>
                <a:effectLst/>
                <a:latin typeface="Helvetica Neue" panose="020B0604020202020204" charset="0"/>
                <a:ea typeface="Calibri" panose="020F0502020204030204" pitchFamily="34" charset="0"/>
                <a:cs typeface="Times New Roman" panose="02020603050405020304" pitchFamily="18" charset="0"/>
              </a:defRPr>
            </a:pPr>
            <a:r>
              <a:rPr dirty="0"/>
              <a:t>3.6. </a:t>
            </a:r>
            <a:r>
              <a:rPr dirty="0" err="1"/>
              <a:t>Diligente</a:t>
            </a:r>
            <a:r>
              <a:rPr lang="es-ES" dirty="0"/>
              <a:t>s</a:t>
            </a:r>
            <a:endParaRPr dirty="0"/>
          </a:p>
        </p:txBody>
      </p:sp>
      <p:pic>
        <p:nvPicPr>
          <p:cNvPr id="9" name="Picture 2">
            <a:extLst>
              <a:ext uri="{FF2B5EF4-FFF2-40B4-BE49-F238E27FC236}">
                <a16:creationId xmlns:a16="http://schemas.microsoft.com/office/drawing/2014/main" id="{EE6EDAFE-25AA-DFB8-8C51-DBC7DB0FAFC5}"/>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2881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sz="4800" b="1" kern="120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t>Identificación de intraemprendedores</a:t>
            </a:r>
            <a:endParaRPr kumimoji="0" sz="4800" b="1" i="0" u="none" strike="noStrike" kern="1200" cap="none" normalizeH="0" baseline="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60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t>Unidad 4</a:t>
            </a:r>
            <a:endParaRPr kumimoji="0" sz="6000" b="1" i="0" u="none" strike="noStrike" kern="1200" cap="none" normalizeH="0" baseline="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255941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8A663DF-3B83-253B-B291-BC273B6C0410}"/>
              </a:ext>
            </a:extLst>
          </p:cNvPr>
          <p:cNvSpPr txBox="1"/>
          <p:nvPr/>
        </p:nvSpPr>
        <p:spPr>
          <a:xfrm>
            <a:off x="1296000" y="2988000"/>
            <a:ext cx="15840000" cy="1261884"/>
          </a:xfrm>
          <a:prstGeom prst="rect">
            <a:avLst/>
          </a:prstGeom>
          <a:noFill/>
        </p:spPr>
        <p:txBody>
          <a:bodyPr wrap="square">
            <a:noAutofit/>
          </a:bodyPr>
          <a:lstStyle/>
          <a:p>
            <a:pPr>
              <a:defRPr sz="2400" b="1">
                <a:latin typeface="Helvetica Neue" panose="020B0604020202020204" charset="0"/>
                <a:ea typeface="Microsoft Sans Serif" panose="020B0604020202020204" pitchFamily="34" charset="0"/>
                <a:cs typeface="Microsoft Sans Serif" panose="020B0604020202020204" pitchFamily="34" charset="0"/>
              </a:defRPr>
            </a:pPr>
            <a:r>
              <a:rPr dirty="0"/>
              <a:t>Una </a:t>
            </a:r>
            <a:r>
              <a:rPr dirty="0" err="1"/>
              <a:t>combinación</a:t>
            </a:r>
            <a:r>
              <a:rPr dirty="0"/>
              <a:t> de las </a:t>
            </a:r>
            <a:r>
              <a:rPr dirty="0" err="1"/>
              <a:t>tres</a:t>
            </a:r>
            <a:r>
              <a:rPr dirty="0"/>
              <a:t> </a:t>
            </a:r>
            <a:r>
              <a:rPr dirty="0" err="1"/>
              <a:t>cualidades</a:t>
            </a:r>
            <a:r>
              <a:rPr dirty="0"/>
              <a:t> se </a:t>
            </a:r>
            <a:r>
              <a:rPr dirty="0" err="1"/>
              <a:t>puede</a:t>
            </a:r>
            <a:r>
              <a:rPr dirty="0"/>
              <a:t> </a:t>
            </a:r>
            <a:r>
              <a:rPr dirty="0" err="1"/>
              <a:t>utilizar</a:t>
            </a:r>
            <a:r>
              <a:rPr dirty="0"/>
              <a:t> para </a:t>
            </a:r>
            <a:r>
              <a:rPr dirty="0" err="1"/>
              <a:t>identificar</a:t>
            </a:r>
            <a:r>
              <a:rPr dirty="0"/>
              <a:t> a los empresarios </a:t>
            </a:r>
            <a:r>
              <a:rPr dirty="0" err="1"/>
              <a:t>en</a:t>
            </a:r>
            <a:r>
              <a:rPr dirty="0"/>
              <a:t> </a:t>
            </a:r>
            <a:r>
              <a:rPr lang="es-ES" dirty="0"/>
              <a:t>t</a:t>
            </a:r>
            <a:r>
              <a:rPr dirty="0"/>
              <a:t>u </a:t>
            </a:r>
            <a:r>
              <a:rPr dirty="0" err="1"/>
              <a:t>organización</a:t>
            </a:r>
            <a:r>
              <a:rPr dirty="0"/>
              <a:t>, </a:t>
            </a:r>
            <a:r>
              <a:rPr dirty="0" err="1"/>
              <a:t>pero</a:t>
            </a:r>
            <a:r>
              <a:rPr dirty="0"/>
              <a:t> </a:t>
            </a:r>
            <a:r>
              <a:rPr dirty="0" err="1"/>
              <a:t>dependiendo</a:t>
            </a:r>
            <a:r>
              <a:rPr dirty="0"/>
              <a:t> de sus </a:t>
            </a:r>
            <a:r>
              <a:rPr dirty="0" err="1"/>
              <a:t>sistemas</a:t>
            </a:r>
            <a:r>
              <a:rPr dirty="0"/>
              <a:t> </a:t>
            </a:r>
            <a:r>
              <a:rPr dirty="0" err="1"/>
              <a:t>existentes</a:t>
            </a:r>
            <a:r>
              <a:rPr dirty="0"/>
              <a:t>, los puntos 1 y 2 </a:t>
            </a:r>
            <a:r>
              <a:rPr dirty="0" err="1"/>
              <a:t>anteriores</a:t>
            </a:r>
            <a:r>
              <a:rPr dirty="0"/>
              <a:t> </a:t>
            </a:r>
            <a:r>
              <a:rPr dirty="0" err="1"/>
              <a:t>pueden</a:t>
            </a:r>
            <a:r>
              <a:rPr dirty="0"/>
              <a:t> </a:t>
            </a:r>
            <a:r>
              <a:rPr dirty="0" err="1"/>
              <a:t>requerir</a:t>
            </a:r>
            <a:r>
              <a:rPr dirty="0"/>
              <a:t> </a:t>
            </a:r>
            <a:r>
              <a:rPr dirty="0" err="1"/>
              <a:t>mucho</a:t>
            </a:r>
            <a:r>
              <a:rPr dirty="0"/>
              <a:t> </a:t>
            </a:r>
            <a:r>
              <a:rPr dirty="0" err="1"/>
              <a:t>tiempo</a:t>
            </a:r>
            <a:r>
              <a:rPr dirty="0"/>
              <a:t> para </a:t>
            </a:r>
            <a:r>
              <a:rPr dirty="0" err="1"/>
              <a:t>determinar</a:t>
            </a:r>
            <a:r>
              <a:rPr dirty="0"/>
              <a:t>. </a:t>
            </a:r>
          </a:p>
          <a:p>
            <a:endParaRPr sz="2800" b="1" dirty="0">
              <a:latin typeface="Helvetica Neue" panose="020B0604020202020204" charset="0"/>
              <a:ea typeface="Microsoft Sans Serif" panose="020B0604020202020204" pitchFamily="34" charset="0"/>
              <a:cs typeface="Microsoft Sans Serif" panose="020B0604020202020204" pitchFamily="34" charset="0"/>
            </a:endParaRPr>
          </a:p>
        </p:txBody>
      </p:sp>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2711923436"/>
              </p:ext>
            </p:extLst>
          </p:nvPr>
        </p:nvGraphicFramePr>
        <p:xfrm>
          <a:off x="1296000" y="4212000"/>
          <a:ext cx="15228000" cy="475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a:noAutofit/>
          </a:bodyPr>
          <a:lstStyle/>
          <a:p>
            <a:pPr>
              <a:defRPr sz="1200">
                <a:latin typeface="Helvetica Neue" panose="020B0604020202020204" charset="0"/>
                <a:ea typeface="Microsoft Sans Serif" panose="020B0604020202020204" pitchFamily="34" charset="0"/>
                <a:cs typeface="Microsoft Sans Serif" panose="020B0604020202020204" pitchFamily="34" charset="0"/>
              </a:defRPr>
            </a:pPr>
            <a:r>
              <a:rPr lang="de-DE" dirty="0"/>
              <a:t>Fuente n.º: </a:t>
            </a:r>
            <a:r>
              <a:rPr dirty="0"/>
              <a:t>3, 4</a:t>
            </a:r>
          </a:p>
        </p:txBody>
      </p:sp>
      <p:sp>
        <p:nvSpPr>
          <p:cNvPr id="5" name="Textfeld 4">
            <a:extLst>
              <a:ext uri="{FF2B5EF4-FFF2-40B4-BE49-F238E27FC236}">
                <a16:creationId xmlns:a16="http://schemas.microsoft.com/office/drawing/2014/main" id="{BEE26179-A38C-D740-23A2-0701D61399A7}"/>
              </a:ext>
            </a:extLst>
          </p:cNvPr>
          <p:cNvSpPr txBox="1"/>
          <p:nvPr/>
        </p:nvSpPr>
        <p:spPr>
          <a:xfrm>
            <a:off x="1296000" y="1548000"/>
            <a:ext cx="15372000" cy="831600"/>
          </a:xfrm>
          <a:prstGeom prst="rect">
            <a:avLst/>
          </a:prstGeom>
          <a:noFill/>
        </p:spPr>
        <p:txBody>
          <a:bodyPr wrap="square">
            <a:noAutofit/>
          </a:bodyPr>
          <a:lstStyle/>
          <a:p>
            <a:pPr>
              <a:defRPr sz="4800" b="1">
                <a:solidFill>
                  <a:srgbClr val="4D94B7"/>
                </a:solidFill>
                <a:latin typeface="Helvetica Neue" panose="020B0604020202020204" charset="0"/>
              </a:defRPr>
            </a:pPr>
            <a:r>
              <a:t>4. Identificación de intraemprendedores</a:t>
            </a:r>
          </a:p>
        </p:txBody>
      </p:sp>
    </p:spTree>
    <p:extLst>
      <p:ext uri="{BB962C8B-B14F-4D97-AF65-F5344CB8AC3E}">
        <p14:creationId xmlns:p14="http://schemas.microsoft.com/office/powerpoint/2010/main" val="262552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sz="4800" b="1" kern="120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t>Beneficios del intraemprendimiento</a:t>
            </a:r>
            <a:endParaRPr kumimoji="0" sz="4800" b="1" i="0" u="none" strike="noStrike" kern="1200" cap="none" normalizeH="0" baseline="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60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t>Unidad 5</a:t>
            </a:r>
            <a:endParaRPr kumimoji="0" sz="6000" b="1" i="0" u="none" strike="noStrike" kern="1200" cap="none" normalizeH="0" baseline="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527570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a 13">
            <a:extLst>
              <a:ext uri="{FF2B5EF4-FFF2-40B4-BE49-F238E27FC236}">
                <a16:creationId xmlns:a16="http://schemas.microsoft.com/office/drawing/2014/main" id="{E33A6505-33E4-2F6D-7653-18745F255C03}"/>
              </a:ext>
            </a:extLst>
          </p:cNvPr>
          <p:cNvGraphicFramePr/>
          <p:nvPr>
            <p:extLst>
              <p:ext uri="{D42A27DB-BD31-4B8C-83A1-F6EECF244321}">
                <p14:modId xmlns:p14="http://schemas.microsoft.com/office/powerpoint/2010/main" val="3787566429"/>
              </p:ext>
            </p:extLst>
          </p:nvPr>
        </p:nvGraphicFramePr>
        <p:xfrm>
          <a:off x="1296000" y="3384000"/>
          <a:ext cx="15840000" cy="518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uadroTexto 1">
            <a:extLst>
              <a:ext uri="{FF2B5EF4-FFF2-40B4-BE49-F238E27FC236}">
                <a16:creationId xmlns:a16="http://schemas.microsoft.com/office/drawing/2014/main" id="{856A08E6-8AC6-FF97-BF7F-9A32F7CCDBCA}"/>
              </a:ext>
            </a:extLst>
          </p:cNvPr>
          <p:cNvSpPr txBox="1"/>
          <p:nvPr/>
        </p:nvSpPr>
        <p:spPr>
          <a:xfrm>
            <a:off x="1296000" y="8928000"/>
            <a:ext cx="1676400" cy="276999"/>
          </a:xfrm>
          <a:prstGeom prst="rect">
            <a:avLst/>
          </a:prstGeom>
          <a:noFill/>
        </p:spPr>
        <p:txBody>
          <a:bodyPr wrap="square">
            <a:noAutofit/>
          </a:bodyPr>
          <a:lstStyle/>
          <a:p>
            <a:pPr>
              <a:defRPr sz="1200">
                <a:latin typeface="Helvetica Neue" panose="020B0604020202020204" charset="0"/>
                <a:ea typeface="Microsoft Sans Serif" panose="020B0604020202020204" pitchFamily="34" charset="0"/>
                <a:cs typeface="Microsoft Sans Serif" panose="020B0604020202020204" pitchFamily="34" charset="0"/>
              </a:defRPr>
            </a:pPr>
            <a:r>
              <a:rPr lang="de-DE" dirty="0"/>
              <a:t>Fuente n.º: </a:t>
            </a:r>
            <a:r>
              <a:rPr dirty="0"/>
              <a:t>2, 5</a:t>
            </a:r>
          </a:p>
        </p:txBody>
      </p:sp>
      <p:sp>
        <p:nvSpPr>
          <p:cNvPr id="3" name="Textfeld 2">
            <a:extLst>
              <a:ext uri="{FF2B5EF4-FFF2-40B4-BE49-F238E27FC236}">
                <a16:creationId xmlns:a16="http://schemas.microsoft.com/office/drawing/2014/main" id="{118C8FAF-F521-1FD2-B340-C5296382A4C2}"/>
              </a:ext>
            </a:extLst>
          </p:cNvPr>
          <p:cNvSpPr txBox="1"/>
          <p:nvPr/>
        </p:nvSpPr>
        <p:spPr>
          <a:xfrm>
            <a:off x="1296000" y="1548000"/>
            <a:ext cx="15372000" cy="831600"/>
          </a:xfrm>
          <a:prstGeom prst="rect">
            <a:avLst/>
          </a:prstGeom>
          <a:noFill/>
        </p:spPr>
        <p:txBody>
          <a:bodyPr wrap="square">
            <a:noAutofit/>
          </a:bodyPr>
          <a:lstStyle/>
          <a:p>
            <a:pPr>
              <a:defRPr sz="4800" b="1">
                <a:solidFill>
                  <a:srgbClr val="4D94B7"/>
                </a:solidFill>
                <a:latin typeface="Helvetica Neue" panose="020B0604020202020204" charset="0"/>
              </a:defRPr>
            </a:pPr>
            <a:r>
              <a:rPr dirty="0"/>
              <a:t>5. </a:t>
            </a:r>
            <a:r>
              <a:rPr dirty="0" err="1"/>
              <a:t>Beneficios</a:t>
            </a:r>
            <a:r>
              <a:rPr dirty="0"/>
              <a:t> del </a:t>
            </a:r>
            <a:r>
              <a:rPr dirty="0" err="1"/>
              <a:t>intraemprendimiento</a:t>
            </a:r>
            <a:endParaRPr dirty="0"/>
          </a:p>
          <a:p>
            <a:endParaRPr sz="4800" b="1" dirty="0">
              <a:solidFill>
                <a:srgbClr val="4D94B7"/>
              </a:solidFill>
              <a:latin typeface="Helvetica Neue" panose="020B0604020202020204" charset="0"/>
            </a:endParaRPr>
          </a:p>
        </p:txBody>
      </p:sp>
    </p:spTree>
    <p:extLst>
      <p:ext uri="{BB962C8B-B14F-4D97-AF65-F5344CB8AC3E}">
        <p14:creationId xmlns:p14="http://schemas.microsoft.com/office/powerpoint/2010/main" val="588101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085FDEA-229E-2F58-EDB2-FCDD0BF64AAD}"/>
              </a:ext>
            </a:extLst>
          </p:cNvPr>
          <p:cNvSpPr txBox="1"/>
          <p:nvPr/>
        </p:nvSpPr>
        <p:spPr>
          <a:xfrm>
            <a:off x="1296000" y="1548000"/>
            <a:ext cx="3361031" cy="830997"/>
          </a:xfrm>
          <a:prstGeom prst="rect">
            <a:avLst/>
          </a:prstGeom>
          <a:noFill/>
        </p:spPr>
        <p:txBody>
          <a:bodyPr wrap="square">
            <a:noAutofit/>
          </a:bodyPr>
          <a:lstStyle/>
          <a:p>
            <a:pPr>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t>Índice</a:t>
            </a:r>
          </a:p>
        </p:txBody>
      </p:sp>
      <p:sp>
        <p:nvSpPr>
          <p:cNvPr id="4" name="CuadroTexto 3">
            <a:extLst>
              <a:ext uri="{FF2B5EF4-FFF2-40B4-BE49-F238E27FC236}">
                <a16:creationId xmlns:a16="http://schemas.microsoft.com/office/drawing/2014/main" id="{A274B32F-F100-29AF-B7F1-2A2DB8C12F35}"/>
              </a:ext>
            </a:extLst>
          </p:cNvPr>
          <p:cNvSpPr txBox="1"/>
          <p:nvPr/>
        </p:nvSpPr>
        <p:spPr>
          <a:xfrm>
            <a:off x="1296000" y="3204000"/>
            <a:ext cx="720000" cy="720000"/>
          </a:xfrm>
          <a:prstGeom prst="rect">
            <a:avLst/>
          </a:prstGeom>
          <a:noFill/>
        </p:spPr>
        <p:txBody>
          <a:bodyPr wrap="square" anchor="ctr">
            <a:noAutofit/>
          </a:bodyPr>
          <a:lstStyle/>
          <a:p>
            <a:pPr>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t>1</a:t>
            </a:r>
          </a:p>
        </p:txBody>
      </p:sp>
      <p:sp>
        <p:nvSpPr>
          <p:cNvPr id="5" name="CuadroTexto 4">
            <a:extLst>
              <a:ext uri="{FF2B5EF4-FFF2-40B4-BE49-F238E27FC236}">
                <a16:creationId xmlns:a16="http://schemas.microsoft.com/office/drawing/2014/main" id="{7FCAD457-82E2-859A-8A2D-7CD00FDBED57}"/>
              </a:ext>
            </a:extLst>
          </p:cNvPr>
          <p:cNvSpPr txBox="1"/>
          <p:nvPr/>
        </p:nvSpPr>
        <p:spPr>
          <a:xfrm>
            <a:off x="1296000" y="4284000"/>
            <a:ext cx="720000" cy="720000"/>
          </a:xfrm>
          <a:prstGeom prst="rect">
            <a:avLst/>
          </a:prstGeom>
          <a:noFill/>
        </p:spPr>
        <p:txBody>
          <a:bodyPr wrap="square" anchor="ctr">
            <a:noAutofit/>
          </a:bodyPr>
          <a:lstStyle/>
          <a:p>
            <a:pPr>
              <a:defRPr sz="4800" b="1">
                <a:solidFill>
                  <a:srgbClr val="78B17A"/>
                </a:solidFill>
                <a:latin typeface="Helvetica Neue" panose="020B0604020202020204" charset="0"/>
                <a:ea typeface="Microsoft Sans Serif" panose="020B0604020202020204" pitchFamily="34" charset="0"/>
                <a:cs typeface="Microsoft Sans Serif" panose="020B0604020202020204" pitchFamily="34" charset="0"/>
              </a:defRPr>
            </a:pPr>
            <a:r>
              <a:t>2</a:t>
            </a:r>
          </a:p>
        </p:txBody>
      </p:sp>
      <p:sp>
        <p:nvSpPr>
          <p:cNvPr id="6" name="CuadroTexto 5">
            <a:extLst>
              <a:ext uri="{FF2B5EF4-FFF2-40B4-BE49-F238E27FC236}">
                <a16:creationId xmlns:a16="http://schemas.microsoft.com/office/drawing/2014/main" id="{3A11731F-BA87-7733-D8FB-A29587F1C0E9}"/>
              </a:ext>
            </a:extLst>
          </p:cNvPr>
          <p:cNvSpPr txBox="1"/>
          <p:nvPr/>
        </p:nvSpPr>
        <p:spPr>
          <a:xfrm>
            <a:off x="1296000" y="5364000"/>
            <a:ext cx="720000" cy="2304000"/>
          </a:xfrm>
          <a:prstGeom prst="rect">
            <a:avLst/>
          </a:prstGeom>
          <a:noFill/>
        </p:spPr>
        <p:txBody>
          <a:bodyPr wrap="square" anchor="ctr">
            <a:noAutofit/>
          </a:bodyPr>
          <a:lstStyle/>
          <a:p>
            <a:pPr>
              <a:defRPr sz="4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t>3</a:t>
            </a:r>
          </a:p>
        </p:txBody>
      </p:sp>
      <p:sp>
        <p:nvSpPr>
          <p:cNvPr id="7" name="CuadroTexto 6">
            <a:extLst>
              <a:ext uri="{FF2B5EF4-FFF2-40B4-BE49-F238E27FC236}">
                <a16:creationId xmlns:a16="http://schemas.microsoft.com/office/drawing/2014/main" id="{9D851723-E38E-95AC-BCAE-5BCCA65E341F}"/>
              </a:ext>
            </a:extLst>
          </p:cNvPr>
          <p:cNvSpPr txBox="1"/>
          <p:nvPr/>
        </p:nvSpPr>
        <p:spPr>
          <a:xfrm>
            <a:off x="1944000" y="3204000"/>
            <a:ext cx="5580000" cy="720000"/>
          </a:xfrm>
          <a:prstGeom prst="rect">
            <a:avLst/>
          </a:prstGeom>
          <a:noFill/>
        </p:spPr>
        <p:txBody>
          <a:bodyPr wrap="square" anchor="ctr">
            <a:noAutofit/>
          </a:bodyPr>
          <a:lstStyle/>
          <a:p>
            <a:pPr>
              <a:defRPr sz="2400" b="1">
                <a:latin typeface="Helvetica Neue" panose="020B0604020202020204" charset="0"/>
                <a:ea typeface="Microsoft Sans Serif" panose="020B0604020202020204" pitchFamily="34" charset="0"/>
                <a:cs typeface="Microsoft Sans Serif" panose="020B0604020202020204" pitchFamily="34" charset="0"/>
              </a:defRPr>
            </a:pPr>
            <a:r>
              <a:rPr dirty="0" err="1"/>
              <a:t>Descubrir</a:t>
            </a:r>
            <a:r>
              <a:rPr dirty="0"/>
              <a:t> </a:t>
            </a:r>
            <a:r>
              <a:rPr dirty="0" err="1"/>
              <a:t>intraemprendedo</a:t>
            </a:r>
            <a:r>
              <a:rPr lang="es-ES" dirty="0"/>
              <a:t>res en</a:t>
            </a:r>
            <a:r>
              <a:rPr dirty="0"/>
              <a:t> la </a:t>
            </a:r>
            <a:r>
              <a:rPr dirty="0" err="1"/>
              <a:t>organización</a:t>
            </a:r>
            <a:endParaRPr dirty="0"/>
          </a:p>
        </p:txBody>
      </p:sp>
      <p:sp>
        <p:nvSpPr>
          <p:cNvPr id="8" name="CuadroTexto 7">
            <a:extLst>
              <a:ext uri="{FF2B5EF4-FFF2-40B4-BE49-F238E27FC236}">
                <a16:creationId xmlns:a16="http://schemas.microsoft.com/office/drawing/2014/main" id="{9D7D5836-64FC-7888-8DAE-0AE7B96A690E}"/>
              </a:ext>
            </a:extLst>
          </p:cNvPr>
          <p:cNvSpPr txBox="1"/>
          <p:nvPr/>
        </p:nvSpPr>
        <p:spPr>
          <a:xfrm>
            <a:off x="1944000" y="4284000"/>
            <a:ext cx="5580000" cy="720000"/>
          </a:xfrm>
          <a:prstGeom prst="rect">
            <a:avLst/>
          </a:prstGeom>
          <a:noFill/>
        </p:spPr>
        <p:txBody>
          <a:bodyPr wrap="square" anchor="ctr">
            <a:noAutofit/>
          </a:bodyPr>
          <a:lstStyle/>
          <a:p>
            <a:pPr>
              <a:defRPr sz="2400" b="1">
                <a:latin typeface="Helvetica Neue" panose="020B0604020202020204" charset="0"/>
                <a:ea typeface="Microsoft Sans Serif" panose="020B0604020202020204" pitchFamily="34" charset="0"/>
                <a:cs typeface="Microsoft Sans Serif" panose="020B0604020202020204" pitchFamily="34" charset="0"/>
              </a:defRPr>
            </a:pPr>
            <a:r>
              <a:rPr dirty="0" err="1"/>
              <a:t>Rasgos</a:t>
            </a:r>
            <a:r>
              <a:rPr dirty="0"/>
              <a:t> </a:t>
            </a:r>
            <a:r>
              <a:rPr lang="es-ES" dirty="0"/>
              <a:t>intraemprendedores</a:t>
            </a:r>
            <a:endParaRPr dirty="0"/>
          </a:p>
        </p:txBody>
      </p:sp>
      <p:sp>
        <p:nvSpPr>
          <p:cNvPr id="9" name="CuadroTexto 8">
            <a:extLst>
              <a:ext uri="{FF2B5EF4-FFF2-40B4-BE49-F238E27FC236}">
                <a16:creationId xmlns:a16="http://schemas.microsoft.com/office/drawing/2014/main" id="{90AF0EB2-5420-6545-D4D9-7FE990B98F8D}"/>
              </a:ext>
            </a:extLst>
          </p:cNvPr>
          <p:cNvSpPr txBox="1"/>
          <p:nvPr/>
        </p:nvSpPr>
        <p:spPr>
          <a:xfrm>
            <a:off x="1944000" y="5364000"/>
            <a:ext cx="5580000" cy="2304000"/>
          </a:xfrm>
          <a:prstGeom prst="rect">
            <a:avLst/>
          </a:prstGeom>
          <a:noFill/>
        </p:spPr>
        <p:txBody>
          <a:bodyPr wrap="square" anchor="ctr">
            <a:noAutofit/>
          </a:bodyPr>
          <a:lstStyle/>
          <a:p>
            <a:pPr>
              <a:defRPr sz="2400" b="1">
                <a:latin typeface="Helvetica Neue" panose="020B0604020202020204" charset="0"/>
                <a:ea typeface="Microsoft Sans Serif" panose="020B0604020202020204" pitchFamily="34" charset="0"/>
                <a:cs typeface="Microsoft Sans Serif" panose="020B0604020202020204" pitchFamily="34" charset="0"/>
              </a:defRPr>
            </a:pPr>
            <a:r>
              <a:t>Características de los intraemprendedores</a:t>
            </a:r>
          </a:p>
        </p:txBody>
      </p:sp>
      <p:sp>
        <p:nvSpPr>
          <p:cNvPr id="2" name="CuadroTexto 5">
            <a:extLst>
              <a:ext uri="{FF2B5EF4-FFF2-40B4-BE49-F238E27FC236}">
                <a16:creationId xmlns:a16="http://schemas.microsoft.com/office/drawing/2014/main" id="{67EEA7A2-B7CB-6963-46CF-EE9BFD87351A}"/>
              </a:ext>
            </a:extLst>
          </p:cNvPr>
          <p:cNvSpPr txBox="1"/>
          <p:nvPr/>
        </p:nvSpPr>
        <p:spPr>
          <a:xfrm>
            <a:off x="1296000" y="7740000"/>
            <a:ext cx="720000" cy="720000"/>
          </a:xfrm>
          <a:prstGeom prst="rect">
            <a:avLst/>
          </a:prstGeom>
          <a:noFill/>
        </p:spPr>
        <p:txBody>
          <a:bodyPr wrap="square" anchor="ctr">
            <a:noAutofit/>
          </a:bodyPr>
          <a:lstStyle/>
          <a:p>
            <a:pPr>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t>4</a:t>
            </a:r>
          </a:p>
        </p:txBody>
      </p:sp>
      <p:sp>
        <p:nvSpPr>
          <p:cNvPr id="25" name="CuadroTexto 8">
            <a:extLst>
              <a:ext uri="{FF2B5EF4-FFF2-40B4-BE49-F238E27FC236}">
                <a16:creationId xmlns:a16="http://schemas.microsoft.com/office/drawing/2014/main" id="{14719CA6-0C5B-14A0-4AF0-801B18639AC8}"/>
              </a:ext>
            </a:extLst>
          </p:cNvPr>
          <p:cNvSpPr txBox="1"/>
          <p:nvPr/>
        </p:nvSpPr>
        <p:spPr>
          <a:xfrm>
            <a:off x="1944000" y="7740000"/>
            <a:ext cx="6084000" cy="720000"/>
          </a:xfrm>
          <a:prstGeom prst="rect">
            <a:avLst/>
          </a:prstGeom>
          <a:noFill/>
        </p:spPr>
        <p:txBody>
          <a:bodyPr wrap="square" anchor="ctr">
            <a:noAutofit/>
          </a:bodyPr>
          <a:lstStyle/>
          <a:p>
            <a:pPr>
              <a:defRPr sz="2400" b="1">
                <a:latin typeface="Helvetica Neue" panose="020B0604020202020204" charset="0"/>
                <a:ea typeface="Microsoft Sans Serif" panose="020B0604020202020204" pitchFamily="34" charset="0"/>
                <a:cs typeface="Microsoft Sans Serif" panose="020B0604020202020204" pitchFamily="34" charset="0"/>
              </a:defRPr>
            </a:pPr>
            <a:r>
              <a:rPr dirty="0" err="1"/>
              <a:t>Identificación</a:t>
            </a:r>
            <a:r>
              <a:rPr dirty="0"/>
              <a:t> de </a:t>
            </a:r>
            <a:r>
              <a:rPr dirty="0" err="1"/>
              <a:t>intraemprendedores</a:t>
            </a:r>
            <a:endParaRPr dirty="0"/>
          </a:p>
        </p:txBody>
      </p:sp>
      <p:sp>
        <p:nvSpPr>
          <p:cNvPr id="33" name="CuadroTexto 5">
            <a:extLst>
              <a:ext uri="{FF2B5EF4-FFF2-40B4-BE49-F238E27FC236}">
                <a16:creationId xmlns:a16="http://schemas.microsoft.com/office/drawing/2014/main" id="{0AA0D774-63F1-2B39-D8C1-E540BC76455A}"/>
              </a:ext>
            </a:extLst>
          </p:cNvPr>
          <p:cNvSpPr txBox="1"/>
          <p:nvPr/>
        </p:nvSpPr>
        <p:spPr>
          <a:xfrm>
            <a:off x="1296000" y="8640000"/>
            <a:ext cx="720000" cy="720000"/>
          </a:xfrm>
          <a:prstGeom prst="rect">
            <a:avLst/>
          </a:prstGeom>
          <a:noFill/>
        </p:spPr>
        <p:txBody>
          <a:bodyPr wrap="square" anchor="ctr">
            <a:noAutofit/>
          </a:bodyPr>
          <a:lstStyle/>
          <a:p>
            <a:pPr>
              <a:defRPr sz="4800" b="1">
                <a:solidFill>
                  <a:srgbClr val="78B17A"/>
                </a:solidFill>
                <a:latin typeface="Helvetica Neue" panose="020B0604020202020204" charset="0"/>
                <a:ea typeface="Microsoft Sans Serif" panose="020B0604020202020204" pitchFamily="34" charset="0"/>
                <a:cs typeface="Microsoft Sans Serif" panose="020B0604020202020204" pitchFamily="34" charset="0"/>
              </a:defRPr>
            </a:pPr>
            <a:r>
              <a:rPr dirty="0"/>
              <a:t>5</a:t>
            </a:r>
          </a:p>
        </p:txBody>
      </p:sp>
      <p:sp>
        <p:nvSpPr>
          <p:cNvPr id="34" name="CuadroTexto 8">
            <a:extLst>
              <a:ext uri="{FF2B5EF4-FFF2-40B4-BE49-F238E27FC236}">
                <a16:creationId xmlns:a16="http://schemas.microsoft.com/office/drawing/2014/main" id="{2D779199-D411-691F-D6A3-358FA1EB9271}"/>
              </a:ext>
            </a:extLst>
          </p:cNvPr>
          <p:cNvSpPr txBox="1"/>
          <p:nvPr/>
        </p:nvSpPr>
        <p:spPr>
          <a:xfrm>
            <a:off x="1944000" y="8640000"/>
            <a:ext cx="5580000" cy="720000"/>
          </a:xfrm>
          <a:prstGeom prst="rect">
            <a:avLst/>
          </a:prstGeom>
          <a:noFill/>
        </p:spPr>
        <p:txBody>
          <a:bodyPr wrap="square" anchor="ctr">
            <a:noAutofit/>
          </a:bodyPr>
          <a:lstStyle/>
          <a:p>
            <a:pPr>
              <a:defRPr sz="2400" b="1">
                <a:latin typeface="Helvetica Neue" panose="020B0604020202020204" charset="0"/>
                <a:ea typeface="Microsoft Sans Serif" panose="020B0604020202020204" pitchFamily="34" charset="0"/>
                <a:cs typeface="Microsoft Sans Serif" panose="020B0604020202020204" pitchFamily="34" charset="0"/>
              </a:defRPr>
            </a:pPr>
            <a:r>
              <a:t>Beneficios del intraemprendimiento</a:t>
            </a:r>
          </a:p>
        </p:txBody>
      </p:sp>
      <p:sp>
        <p:nvSpPr>
          <p:cNvPr id="18" name="Google Shape;88;p2">
            <a:extLst>
              <a:ext uri="{FF2B5EF4-FFF2-40B4-BE49-F238E27FC236}">
                <a16:creationId xmlns:a16="http://schemas.microsoft.com/office/drawing/2014/main" id="{BF6777FB-1FC0-AD8C-2077-504AAA57079A}"/>
              </a:ext>
            </a:extLst>
          </p:cNvPr>
          <p:cNvSpPr/>
          <p:nvPr/>
        </p:nvSpPr>
        <p:spPr>
          <a:xfrm>
            <a:off x="7668000" y="3204000"/>
            <a:ext cx="180000" cy="720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Helvetica Neue"/>
              <a:ea typeface="Helvetica Neue"/>
              <a:cs typeface="Helvetica Neue"/>
              <a:sym typeface="Helvetica Neue"/>
            </a:endParaRPr>
          </a:p>
        </p:txBody>
      </p:sp>
      <p:sp>
        <p:nvSpPr>
          <p:cNvPr id="19" name="Google Shape;88;p2">
            <a:extLst>
              <a:ext uri="{FF2B5EF4-FFF2-40B4-BE49-F238E27FC236}">
                <a16:creationId xmlns:a16="http://schemas.microsoft.com/office/drawing/2014/main" id="{7AB18336-07FE-BA61-110F-7460D5E82BF0}"/>
              </a:ext>
            </a:extLst>
          </p:cNvPr>
          <p:cNvSpPr/>
          <p:nvPr/>
        </p:nvSpPr>
        <p:spPr>
          <a:xfrm>
            <a:off x="7668000" y="4284000"/>
            <a:ext cx="180000" cy="720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Helvetica Neue"/>
              <a:ea typeface="Helvetica Neue"/>
              <a:cs typeface="Helvetica Neue"/>
              <a:sym typeface="Helvetica Neue"/>
            </a:endParaRPr>
          </a:p>
        </p:txBody>
      </p:sp>
      <p:sp>
        <p:nvSpPr>
          <p:cNvPr id="20" name="Google Shape;88;p2">
            <a:extLst>
              <a:ext uri="{FF2B5EF4-FFF2-40B4-BE49-F238E27FC236}">
                <a16:creationId xmlns:a16="http://schemas.microsoft.com/office/drawing/2014/main" id="{69CC39EE-3958-1E69-8A0B-84969ED70F62}"/>
              </a:ext>
            </a:extLst>
          </p:cNvPr>
          <p:cNvSpPr/>
          <p:nvPr/>
        </p:nvSpPr>
        <p:spPr>
          <a:xfrm>
            <a:off x="7668000" y="5364000"/>
            <a:ext cx="180000" cy="2304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Helvetica Neue"/>
              <a:ea typeface="Helvetica Neue"/>
              <a:cs typeface="Helvetica Neue"/>
              <a:sym typeface="Helvetica Neue"/>
            </a:endParaRPr>
          </a:p>
        </p:txBody>
      </p:sp>
      <p:sp>
        <p:nvSpPr>
          <p:cNvPr id="22" name="CuadroTexto 6">
            <a:extLst>
              <a:ext uri="{FF2B5EF4-FFF2-40B4-BE49-F238E27FC236}">
                <a16:creationId xmlns:a16="http://schemas.microsoft.com/office/drawing/2014/main" id="{6131AA0C-295A-CB13-22C0-382C1BE3794E}"/>
              </a:ext>
            </a:extLst>
          </p:cNvPr>
          <p:cNvSpPr txBox="1"/>
          <p:nvPr/>
        </p:nvSpPr>
        <p:spPr>
          <a:xfrm>
            <a:off x="8028000" y="3204000"/>
            <a:ext cx="9000000" cy="720000"/>
          </a:xfrm>
          <a:prstGeom prst="rect">
            <a:avLst/>
          </a:prstGeom>
          <a:noFill/>
        </p:spPr>
        <p:txBody>
          <a:bodyPr wrap="square" anchor="ctr">
            <a:noAutofit/>
          </a:bodyPr>
          <a:lstStyle/>
          <a:p>
            <a:pPr>
              <a:spcAft>
                <a:spcPts val="600"/>
              </a:spcAft>
              <a:defRPr sz="2400">
                <a:latin typeface="Helvetica Neue" panose="020B0604020202020204" charset="0"/>
                <a:ea typeface="Microsoft Sans Serif" panose="020B0604020202020204" pitchFamily="34" charset="0"/>
                <a:cs typeface="Microsoft Sans Serif" panose="020B0604020202020204" pitchFamily="34" charset="0"/>
              </a:defRPr>
            </a:pPr>
            <a:r>
              <a:t>1.1 ¿Cómo fomentar el intraemprendimiento?</a:t>
            </a:r>
          </a:p>
        </p:txBody>
      </p:sp>
      <p:sp>
        <p:nvSpPr>
          <p:cNvPr id="23" name="CuadroTexto 6">
            <a:extLst>
              <a:ext uri="{FF2B5EF4-FFF2-40B4-BE49-F238E27FC236}">
                <a16:creationId xmlns:a16="http://schemas.microsoft.com/office/drawing/2014/main" id="{450922AB-8097-D686-E5B2-89124FA0EB4E}"/>
              </a:ext>
            </a:extLst>
          </p:cNvPr>
          <p:cNvSpPr txBox="1"/>
          <p:nvPr/>
        </p:nvSpPr>
        <p:spPr>
          <a:xfrm>
            <a:off x="8028000" y="4284000"/>
            <a:ext cx="9000000" cy="720000"/>
          </a:xfrm>
          <a:prstGeom prst="rect">
            <a:avLst/>
          </a:prstGeom>
          <a:noFill/>
        </p:spPr>
        <p:txBody>
          <a:bodyPr wrap="square" anchor="ctr">
            <a:noAutofit/>
          </a:bodyPr>
          <a:lstStyle/>
          <a:p>
            <a:pPr>
              <a:spcAft>
                <a:spcPts val="600"/>
              </a:spcAft>
              <a:defRPr sz="2400">
                <a:latin typeface="Helvetica Neue" panose="020B0604020202020204" charset="0"/>
                <a:ea typeface="Microsoft Sans Serif" panose="020B0604020202020204" pitchFamily="34" charset="0"/>
                <a:cs typeface="Microsoft Sans Serif" panose="020B0604020202020204" pitchFamily="34" charset="0"/>
              </a:defRPr>
            </a:pPr>
            <a:r>
              <a:rPr dirty="0"/>
              <a:t>2.1 </a:t>
            </a:r>
            <a:r>
              <a:rPr dirty="0" err="1"/>
              <a:t>Parte</a:t>
            </a:r>
            <a:r>
              <a:rPr dirty="0"/>
              <a:t> 1: </a:t>
            </a:r>
            <a:r>
              <a:rPr dirty="0" err="1"/>
              <a:t>Innovador</a:t>
            </a:r>
            <a:r>
              <a:rPr dirty="0"/>
              <a:t> + flexible</a:t>
            </a:r>
          </a:p>
          <a:p>
            <a:pPr>
              <a:spcAft>
                <a:spcPts val="600"/>
              </a:spcAft>
              <a:defRPr sz="2400">
                <a:latin typeface="Helvetica Neue" panose="020B0604020202020204" charset="0"/>
                <a:ea typeface="Microsoft Sans Serif" panose="020B0604020202020204" pitchFamily="34" charset="0"/>
                <a:cs typeface="Microsoft Sans Serif" panose="020B0604020202020204" pitchFamily="34" charset="0"/>
              </a:defRPr>
            </a:pPr>
            <a:r>
              <a:rPr dirty="0"/>
              <a:t>2.2 </a:t>
            </a:r>
            <a:r>
              <a:rPr dirty="0" err="1"/>
              <a:t>Parte</a:t>
            </a:r>
            <a:r>
              <a:rPr dirty="0"/>
              <a:t> 2: </a:t>
            </a:r>
            <a:r>
              <a:rPr dirty="0" err="1"/>
              <a:t>Intelectualmente</a:t>
            </a:r>
            <a:r>
              <a:rPr dirty="0"/>
              <a:t> curioso + </a:t>
            </a:r>
            <a:r>
              <a:rPr dirty="0" err="1"/>
              <a:t>persistente</a:t>
            </a:r>
            <a:endParaRPr dirty="0"/>
          </a:p>
        </p:txBody>
      </p:sp>
      <p:sp>
        <p:nvSpPr>
          <p:cNvPr id="24" name="CuadroTexto 6">
            <a:extLst>
              <a:ext uri="{FF2B5EF4-FFF2-40B4-BE49-F238E27FC236}">
                <a16:creationId xmlns:a16="http://schemas.microsoft.com/office/drawing/2014/main" id="{0CAF2332-7BED-F245-B3CB-2CDD3265B87A}"/>
              </a:ext>
            </a:extLst>
          </p:cNvPr>
          <p:cNvSpPr txBox="1"/>
          <p:nvPr/>
        </p:nvSpPr>
        <p:spPr>
          <a:xfrm>
            <a:off x="8028000" y="5364000"/>
            <a:ext cx="9000000" cy="2304000"/>
          </a:xfrm>
          <a:prstGeom prst="rect">
            <a:avLst/>
          </a:prstGeom>
          <a:noFill/>
        </p:spPr>
        <p:txBody>
          <a:bodyPr wrap="square" anchor="ctr">
            <a:noAutofit/>
          </a:bodyPr>
          <a:lstStyle/>
          <a:p>
            <a:pPr>
              <a:spcAft>
                <a:spcPts val="400"/>
              </a:spcAft>
              <a:defRPr sz="2400">
                <a:latin typeface="Helvetica Neue" panose="020B0604020202020204" charset="0"/>
                <a:ea typeface="Microsoft Sans Serif" panose="020B0604020202020204" pitchFamily="34" charset="0"/>
                <a:cs typeface="Microsoft Sans Serif" panose="020B0604020202020204" pitchFamily="34" charset="0"/>
              </a:defRPr>
            </a:pPr>
            <a:r>
              <a:rPr dirty="0"/>
              <a:t>3.1 </a:t>
            </a:r>
            <a:r>
              <a:rPr dirty="0" err="1"/>
              <a:t>Dinámic</a:t>
            </a:r>
            <a:r>
              <a:rPr lang="es-ES" dirty="0"/>
              <a:t>os</a:t>
            </a:r>
            <a:endParaRPr dirty="0"/>
          </a:p>
          <a:p>
            <a:pPr>
              <a:spcAft>
                <a:spcPts val="400"/>
              </a:spcAft>
              <a:defRPr sz="2400">
                <a:latin typeface="Helvetica Neue" panose="020B0604020202020204" charset="0"/>
                <a:ea typeface="Microsoft Sans Serif" panose="020B0604020202020204" pitchFamily="34" charset="0"/>
                <a:cs typeface="Microsoft Sans Serif" panose="020B0604020202020204" pitchFamily="34" charset="0"/>
              </a:defRPr>
            </a:pPr>
            <a:r>
              <a:rPr dirty="0"/>
              <a:t>3.2 </a:t>
            </a:r>
            <a:r>
              <a:rPr dirty="0" err="1"/>
              <a:t>Desarrolladores</a:t>
            </a:r>
            <a:r>
              <a:rPr dirty="0"/>
              <a:t> de ideas</a:t>
            </a:r>
          </a:p>
          <a:p>
            <a:pPr>
              <a:spcAft>
                <a:spcPts val="400"/>
              </a:spcAft>
              <a:defRPr sz="2400">
                <a:latin typeface="Helvetica Neue" panose="020B0604020202020204" charset="0"/>
                <a:ea typeface="Microsoft Sans Serif" panose="020B0604020202020204" pitchFamily="34" charset="0"/>
                <a:cs typeface="Microsoft Sans Serif" panose="020B0604020202020204" pitchFamily="34" charset="0"/>
              </a:defRPr>
            </a:pPr>
            <a:r>
              <a:rPr dirty="0"/>
              <a:t>3.3 </a:t>
            </a:r>
            <a:r>
              <a:rPr dirty="0" err="1"/>
              <a:t>Conductores</a:t>
            </a:r>
            <a:r>
              <a:rPr dirty="0"/>
              <a:t> del </a:t>
            </a:r>
            <a:r>
              <a:rPr dirty="0" err="1"/>
              <a:t>cambio</a:t>
            </a:r>
            <a:endParaRPr dirty="0"/>
          </a:p>
          <a:p>
            <a:pPr>
              <a:spcAft>
                <a:spcPts val="400"/>
              </a:spcAft>
              <a:defRPr sz="2400">
                <a:latin typeface="Helvetica Neue" panose="020B0604020202020204" charset="0"/>
                <a:ea typeface="Microsoft Sans Serif" panose="020B0604020202020204" pitchFamily="34" charset="0"/>
                <a:cs typeface="Microsoft Sans Serif" panose="020B0604020202020204" pitchFamily="34" charset="0"/>
              </a:defRPr>
            </a:pPr>
            <a:r>
              <a:rPr dirty="0"/>
              <a:t>3.4 </a:t>
            </a:r>
            <a:r>
              <a:rPr dirty="0" err="1"/>
              <a:t>Determinado</a:t>
            </a:r>
            <a:r>
              <a:rPr lang="es-ES" dirty="0"/>
              <a:t>s</a:t>
            </a:r>
            <a:endParaRPr dirty="0"/>
          </a:p>
          <a:p>
            <a:pPr>
              <a:spcAft>
                <a:spcPts val="400"/>
              </a:spcAft>
              <a:defRPr sz="2400">
                <a:latin typeface="Helvetica Neue" panose="020B0604020202020204" charset="0"/>
                <a:ea typeface="Microsoft Sans Serif" panose="020B0604020202020204" pitchFamily="34" charset="0"/>
                <a:cs typeface="Microsoft Sans Serif" panose="020B0604020202020204" pitchFamily="34" charset="0"/>
              </a:defRPr>
            </a:pPr>
            <a:r>
              <a:rPr dirty="0"/>
              <a:t>3.5 </a:t>
            </a:r>
            <a:r>
              <a:rPr dirty="0" err="1"/>
              <a:t>Dedicados</a:t>
            </a:r>
            <a:endParaRPr dirty="0"/>
          </a:p>
          <a:p>
            <a:pPr>
              <a:spcAft>
                <a:spcPts val="400"/>
              </a:spcAft>
              <a:defRPr sz="2400">
                <a:latin typeface="Helvetica Neue" panose="020B0604020202020204" charset="0"/>
                <a:ea typeface="Microsoft Sans Serif" panose="020B0604020202020204" pitchFamily="34" charset="0"/>
                <a:cs typeface="Microsoft Sans Serif" panose="020B0604020202020204" pitchFamily="34" charset="0"/>
              </a:defRPr>
            </a:pPr>
            <a:r>
              <a:rPr dirty="0"/>
              <a:t>3.6 </a:t>
            </a:r>
            <a:r>
              <a:rPr dirty="0" err="1"/>
              <a:t>Diligente</a:t>
            </a:r>
            <a:r>
              <a:rPr lang="es-ES" dirty="0"/>
              <a:t>s</a:t>
            </a:r>
            <a:endParaRPr dirty="0"/>
          </a:p>
        </p:txBody>
      </p:sp>
    </p:spTree>
    <p:extLst>
      <p:ext uri="{BB962C8B-B14F-4D97-AF65-F5344CB8AC3E}">
        <p14:creationId xmlns:p14="http://schemas.microsoft.com/office/powerpoint/2010/main" val="1059406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6516165" cy="830997"/>
          </a:xfrm>
          <a:prstGeom prst="rect">
            <a:avLst/>
          </a:prstGeom>
          <a:noFill/>
        </p:spPr>
        <p:txBody>
          <a:bodyPr wrap="square">
            <a:noAutofit/>
          </a:bodyPr>
          <a:lstStyle/>
          <a:p>
            <a:pPr>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rPr lang="es-ES" dirty="0"/>
              <a:t>¡Ponte a prueba!</a:t>
            </a:r>
            <a:endParaRPr dirty="0"/>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a:no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rPr lang="es-ES" dirty="0"/>
              <a:t>Responde </a:t>
            </a:r>
            <a:r>
              <a:rPr dirty="0"/>
              <a:t>a las </a:t>
            </a:r>
            <a:r>
              <a:rPr dirty="0" err="1"/>
              <a:t>siguientes</a:t>
            </a:r>
            <a:r>
              <a:rPr dirty="0"/>
              <a:t> </a:t>
            </a:r>
            <a:r>
              <a:rPr dirty="0" err="1"/>
              <a:t>preguntas</a:t>
            </a:r>
            <a:r>
              <a:rPr dirty="0"/>
              <a:t>:</a:t>
            </a:r>
          </a:p>
        </p:txBody>
      </p:sp>
      <p:sp>
        <p:nvSpPr>
          <p:cNvPr id="12" name="Rectángulo 3">
            <a:extLst>
              <a:ext uri="{FF2B5EF4-FFF2-40B4-BE49-F238E27FC236}">
                <a16:creationId xmlns:a16="http://schemas.microsoft.com/office/drawing/2014/main" id="{6476D296-13FD-493F-BFCB-D20839F3F3E3}"/>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352425" indent="-352425">
              <a:defRPr sz="2400" b="1">
                <a:latin typeface="Helvetica Neue" panose="020B0604020202020204" charset="0"/>
                <a:ea typeface="Microsoft Sans Serif" panose="020B0604020202020204" pitchFamily="34" charset="0"/>
                <a:cs typeface="Microsoft Sans Serif" panose="020B0604020202020204" pitchFamily="34" charset="0"/>
              </a:defRPr>
            </a:pPr>
            <a:r>
              <a:rPr dirty="0"/>
              <a:t>3. ¿</a:t>
            </a:r>
            <a:r>
              <a:rPr dirty="0" err="1"/>
              <a:t>Cuáles</a:t>
            </a:r>
            <a:r>
              <a:rPr dirty="0"/>
              <a:t> de los </a:t>
            </a:r>
            <a:r>
              <a:rPr dirty="0" err="1"/>
              <a:t>siguientes</a:t>
            </a:r>
            <a:r>
              <a:rPr dirty="0"/>
              <a:t> no son </a:t>
            </a:r>
            <a:r>
              <a:rPr dirty="0" err="1"/>
              <a:t>característica</a:t>
            </a:r>
            <a:r>
              <a:rPr lang="es-ES" dirty="0"/>
              <a:t>s</a:t>
            </a:r>
            <a:r>
              <a:rPr dirty="0"/>
              <a:t> de un </a:t>
            </a:r>
            <a:r>
              <a:rPr dirty="0" err="1"/>
              <a:t>intraemprendedor</a:t>
            </a:r>
            <a:r>
              <a:rPr dirty="0"/>
              <a:t>? </a:t>
            </a:r>
          </a:p>
          <a:p>
            <a:endParaRPr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dirty="0" err="1"/>
              <a:t>Diligente</a:t>
            </a:r>
            <a:endParaRPr lang="de-DE" dirty="0"/>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lang="de-DE" dirty="0" err="1"/>
              <a:t>Desorganizado</a:t>
            </a:r>
            <a:endParaRPr dirty="0"/>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dirty="0" err="1"/>
              <a:t>Determinado</a:t>
            </a:r>
            <a:endParaRPr dirty="0"/>
          </a:p>
          <a:p>
            <a:endParaRPr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3" name="Rectángulo 6">
            <a:extLst>
              <a:ext uri="{FF2B5EF4-FFF2-40B4-BE49-F238E27FC236}">
                <a16:creationId xmlns:a16="http://schemas.microsoft.com/office/drawing/2014/main" id="{AD48860E-3638-40B1-9533-88F164D36F4D}"/>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352425" indent="-352425">
              <a:defRPr sz="2400" b="1">
                <a:latin typeface="Helvetica Neue" panose="020B0604020202020204" charset="0"/>
                <a:ea typeface="Microsoft Sans Serif" panose="020B0604020202020204" pitchFamily="34" charset="0"/>
                <a:cs typeface="Microsoft Sans Serif" panose="020B0604020202020204" pitchFamily="34" charset="0"/>
              </a:defRPr>
            </a:pPr>
            <a:r>
              <a:rPr dirty="0"/>
              <a:t>4. ¿</a:t>
            </a:r>
            <a:r>
              <a:rPr dirty="0" err="1"/>
              <a:t>Qué</a:t>
            </a:r>
            <a:r>
              <a:rPr dirty="0"/>
              <a:t> </a:t>
            </a:r>
            <a:r>
              <a:rPr dirty="0" err="1"/>
              <a:t>necesita</a:t>
            </a:r>
            <a:r>
              <a:rPr dirty="0"/>
              <a:t> ser </a:t>
            </a:r>
            <a:r>
              <a:rPr dirty="0" err="1"/>
              <a:t>aparente</a:t>
            </a:r>
            <a:r>
              <a:rPr lang="es-ES" dirty="0"/>
              <a:t> </a:t>
            </a:r>
            <a:r>
              <a:rPr dirty="0"/>
              <a:t>para que un </a:t>
            </a:r>
            <a:r>
              <a:rPr dirty="0" err="1"/>
              <a:t>intraemprendedor</a:t>
            </a:r>
            <a:r>
              <a:rPr dirty="0"/>
              <a:t> </a:t>
            </a:r>
            <a:r>
              <a:rPr dirty="0" err="1"/>
              <a:t>prospere</a:t>
            </a:r>
            <a:r>
              <a:rPr dirty="0"/>
              <a:t> </a:t>
            </a:r>
            <a:r>
              <a:rPr dirty="0" err="1"/>
              <a:t>en</a:t>
            </a:r>
            <a:r>
              <a:rPr dirty="0"/>
              <a:t> </a:t>
            </a:r>
            <a:r>
              <a:rPr dirty="0" err="1"/>
              <a:t>su</a:t>
            </a:r>
            <a:r>
              <a:rPr dirty="0"/>
              <a:t> </a:t>
            </a:r>
            <a:r>
              <a:rPr dirty="0" err="1"/>
              <a:t>trabajo</a:t>
            </a:r>
            <a:r>
              <a:rPr dirty="0"/>
              <a:t>?</a:t>
            </a:r>
          </a:p>
          <a:p>
            <a:endParaRPr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lang="de-DE" dirty="0" err="1"/>
              <a:t>Fomentar</a:t>
            </a:r>
            <a:r>
              <a:rPr lang="de-DE" dirty="0"/>
              <a:t> la </a:t>
            </a:r>
            <a:r>
              <a:rPr lang="de-DE" dirty="0" err="1"/>
              <a:t>cultura</a:t>
            </a:r>
            <a:r>
              <a:rPr lang="de-DE" dirty="0"/>
              <a:t> </a:t>
            </a:r>
            <a:r>
              <a:rPr lang="de-DE" dirty="0" err="1"/>
              <a:t>corporativa</a:t>
            </a:r>
            <a:endParaRPr lang="de-DE" dirty="0"/>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dirty="0" err="1"/>
              <a:t>Controles</a:t>
            </a:r>
            <a:r>
              <a:rPr dirty="0"/>
              <a:t> y </a:t>
            </a:r>
            <a:r>
              <a:rPr dirty="0" err="1"/>
              <a:t>controles</a:t>
            </a:r>
            <a:r>
              <a:rPr dirty="0"/>
              <a:t> </a:t>
            </a:r>
            <a:r>
              <a:rPr dirty="0" err="1"/>
              <a:t>estrictos</a:t>
            </a:r>
            <a:endParaRPr dirty="0"/>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dirty="0" err="1"/>
              <a:t>Gerentes</a:t>
            </a:r>
            <a:r>
              <a:rPr dirty="0"/>
              <a:t> </a:t>
            </a:r>
            <a:r>
              <a:rPr dirty="0" err="1"/>
              <a:t>desinteresados</a:t>
            </a:r>
            <a:endParaRPr dirty="0"/>
          </a:p>
          <a:p>
            <a:pPr marL="342900" indent="-342900">
              <a:buBlip>
                <a:blip r:embed="rId2"/>
              </a:buBlip>
            </a:pPr>
            <a:endParaRPr sz="2400" dirty="0">
              <a:latin typeface="Helvetica Neue" panose="020B0604020202020204" charset="0"/>
              <a:ea typeface="Microsoft Sans Serif" panose="020B0604020202020204" pitchFamily="34" charset="0"/>
              <a:cs typeface="Microsoft Sans Serif" panose="020B0604020202020204" pitchFamily="34" charset="0"/>
            </a:endParaRPr>
          </a:p>
          <a:p>
            <a:endParaRPr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5" name="Rectángulo 10">
            <a:extLst>
              <a:ext uri="{FF2B5EF4-FFF2-40B4-BE49-F238E27FC236}">
                <a16:creationId xmlns:a16="http://schemas.microsoft.com/office/drawing/2014/main" id="{CE91EDA1-AD69-410B-81A4-54C485ABF4C3}"/>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352425" indent="-352425">
              <a:tabLst>
                <a:tab pos="96838" algn="l"/>
              </a:tabLst>
              <a:defRPr sz="2400" b="1">
                <a:latin typeface="Helvetica Neue" panose="020B0604020202020204" charset="0"/>
                <a:ea typeface="Microsoft Sans Serif" panose="020B0604020202020204" pitchFamily="34" charset="0"/>
                <a:cs typeface="Microsoft Sans Serif" panose="020B0604020202020204" pitchFamily="34" charset="0"/>
              </a:defRPr>
            </a:pPr>
            <a:r>
              <a:rPr dirty="0"/>
              <a:t>1. Un </a:t>
            </a:r>
            <a:r>
              <a:rPr dirty="0" err="1"/>
              <a:t>intraemprendedor</a:t>
            </a:r>
            <a:r>
              <a:rPr dirty="0"/>
              <a:t> no es...</a:t>
            </a:r>
          </a:p>
          <a:p>
            <a:endParaRPr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dirty="0" err="1"/>
              <a:t>Innovador</a:t>
            </a:r>
            <a:endParaRPr dirty="0"/>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dirty="0" err="1"/>
              <a:t>Intelectualmente</a:t>
            </a:r>
            <a:r>
              <a:rPr dirty="0"/>
              <a:t> curioso</a:t>
            </a:r>
            <a:endParaRPr lang="de-DE" dirty="0"/>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lang="de-DE" dirty="0"/>
              <a:t>Obstinado</a:t>
            </a:r>
            <a:endParaRPr dirty="0"/>
          </a:p>
          <a:p>
            <a:endParaRPr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6" name="Rectángulo 13">
            <a:extLst>
              <a:ext uri="{FF2B5EF4-FFF2-40B4-BE49-F238E27FC236}">
                <a16:creationId xmlns:a16="http://schemas.microsoft.com/office/drawing/2014/main" id="{49925D91-B8D1-490E-B632-9EDC4CFCFCDE}"/>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352425" indent="-352425">
              <a:defRPr sz="2400" b="1">
                <a:latin typeface="Helvetica Neue" panose="020B0604020202020204" charset="0"/>
                <a:ea typeface="Microsoft Sans Serif" panose="020B0604020202020204" pitchFamily="34" charset="0"/>
                <a:cs typeface="Microsoft Sans Serif" panose="020B0604020202020204" pitchFamily="34" charset="0"/>
              </a:defRPr>
            </a:pPr>
            <a:r>
              <a:rPr dirty="0"/>
              <a:t>5. ¿</a:t>
            </a:r>
            <a:r>
              <a:rPr dirty="0" err="1"/>
              <a:t>Qué</a:t>
            </a:r>
            <a:r>
              <a:rPr dirty="0"/>
              <a:t> no se debe </a:t>
            </a:r>
            <a:r>
              <a:rPr dirty="0" err="1"/>
              <a:t>hacer</a:t>
            </a:r>
            <a:r>
              <a:rPr dirty="0"/>
              <a:t> para </a:t>
            </a:r>
            <a:r>
              <a:rPr dirty="0" err="1"/>
              <a:t>alimentar</a:t>
            </a:r>
            <a:r>
              <a:rPr dirty="0"/>
              <a:t> </a:t>
            </a:r>
            <a:r>
              <a:rPr dirty="0" err="1"/>
              <a:t>el</a:t>
            </a:r>
            <a:r>
              <a:rPr dirty="0"/>
              <a:t> </a:t>
            </a:r>
            <a:r>
              <a:rPr dirty="0" err="1"/>
              <a:t>intraemprendimiento</a:t>
            </a:r>
            <a:r>
              <a:rPr dirty="0"/>
              <a:t> </a:t>
            </a:r>
            <a:r>
              <a:rPr dirty="0" err="1"/>
              <a:t>en</a:t>
            </a:r>
            <a:r>
              <a:rPr dirty="0"/>
              <a:t> una </a:t>
            </a:r>
            <a:r>
              <a:rPr dirty="0" err="1"/>
              <a:t>organización</a:t>
            </a:r>
            <a:r>
              <a:rPr dirty="0"/>
              <a:t>?</a:t>
            </a:r>
          </a:p>
          <a:p>
            <a:endParaRPr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dirty="0" err="1"/>
              <a:t>Crear</a:t>
            </a:r>
            <a:r>
              <a:rPr dirty="0"/>
              <a:t> </a:t>
            </a:r>
            <a:r>
              <a:rPr dirty="0" err="1"/>
              <a:t>flexibilidad</a:t>
            </a:r>
            <a:r>
              <a:rPr dirty="0"/>
              <a:t> </a:t>
            </a:r>
            <a:r>
              <a:rPr dirty="0" err="1"/>
              <a:t>en</a:t>
            </a:r>
            <a:r>
              <a:rPr dirty="0"/>
              <a:t> la </a:t>
            </a:r>
            <a:r>
              <a:rPr dirty="0" err="1"/>
              <a:t>organización</a:t>
            </a:r>
            <a:endParaRPr dirty="0"/>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lang="es-ES" dirty="0"/>
              <a:t>Fomentar la creatividad de los </a:t>
            </a:r>
            <a:r>
              <a:rPr dirty="0" err="1"/>
              <a:t>empleados</a:t>
            </a:r>
            <a:endParaRPr lang="de-DE" dirty="0"/>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lang="de-DE" dirty="0" err="1"/>
              <a:t>Desalentar</a:t>
            </a:r>
            <a:r>
              <a:rPr lang="de-DE" dirty="0"/>
              <a:t> a los </a:t>
            </a:r>
            <a:r>
              <a:rPr lang="de-DE" dirty="0" err="1"/>
              <a:t>empkeados</a:t>
            </a:r>
            <a:r>
              <a:rPr lang="de-DE" dirty="0"/>
              <a:t> </a:t>
            </a:r>
            <a:r>
              <a:rPr lang="de-DE" dirty="0" err="1"/>
              <a:t>por</a:t>
            </a:r>
            <a:r>
              <a:rPr lang="de-DE" dirty="0"/>
              <a:t> </a:t>
            </a:r>
            <a:r>
              <a:rPr lang="de-DE" dirty="0" err="1"/>
              <a:t>habler</a:t>
            </a:r>
            <a:endParaRPr dirty="0"/>
          </a:p>
          <a:p>
            <a:endParaRPr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7" name="Rectángulo 29">
            <a:extLst>
              <a:ext uri="{FF2B5EF4-FFF2-40B4-BE49-F238E27FC236}">
                <a16:creationId xmlns:a16="http://schemas.microsoft.com/office/drawing/2014/main" id="{9DAA4CFA-6050-46CF-81B3-5F6411C234AA}"/>
              </a:ext>
            </a:extLst>
          </p:cNvPr>
          <p:cNvSpPr/>
          <p:nvPr/>
        </p:nvSpPr>
        <p:spPr>
          <a:xfrm>
            <a:off x="1296000" y="6012000"/>
            <a:ext cx="7740000" cy="2448000"/>
          </a:xfrm>
          <a:prstGeom prst="snip2DiagRect">
            <a:avLst/>
          </a:prstGeom>
          <a:ln w="28575">
            <a:solidFill>
              <a:srgbClr val="4D94B7"/>
            </a:solidFill>
          </a:ln>
        </p:spPr>
        <p:txBody>
          <a:bodyPr wrap="square" tIns="0" bIns="0">
            <a:noAutofit/>
          </a:bodyPr>
          <a:lstStyle/>
          <a:p>
            <a:pPr marL="352425" indent="-352425">
              <a:defRPr sz="2400" b="1">
                <a:latin typeface="Helvetica Neue" panose="020B0604020202020204" charset="0"/>
                <a:ea typeface="Microsoft Sans Serif" panose="020B0604020202020204" pitchFamily="34" charset="0"/>
                <a:cs typeface="Microsoft Sans Serif" panose="020B0604020202020204" pitchFamily="34" charset="0"/>
              </a:defRPr>
            </a:pPr>
            <a:r>
              <a:rPr dirty="0"/>
              <a:t>2. ¿</a:t>
            </a:r>
            <a:r>
              <a:rPr dirty="0" err="1"/>
              <a:t>Cuál</a:t>
            </a:r>
            <a:r>
              <a:rPr dirty="0"/>
              <a:t> es un punto </a:t>
            </a:r>
            <a:r>
              <a:rPr dirty="0" err="1"/>
              <a:t>común</a:t>
            </a:r>
            <a:r>
              <a:rPr dirty="0"/>
              <a:t> para un </a:t>
            </a:r>
            <a:r>
              <a:rPr dirty="0" err="1"/>
              <a:t>emprendedor</a:t>
            </a:r>
            <a:r>
              <a:rPr dirty="0"/>
              <a:t> y un </a:t>
            </a:r>
            <a:r>
              <a:rPr dirty="0" err="1"/>
              <a:t>intraemprendedor</a:t>
            </a:r>
            <a:r>
              <a:rPr dirty="0"/>
              <a:t>?</a:t>
            </a:r>
          </a:p>
          <a:p>
            <a:endParaRPr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lang="es-ES" dirty="0"/>
              <a:t>Prospera en el pensamiento innovador</a:t>
            </a:r>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lang="es-ES" dirty="0"/>
              <a:t>Cuenta con apoyo organizacional</a:t>
            </a:r>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lang="es-ES" dirty="0"/>
              <a:t>Depende del capital propio</a:t>
            </a:r>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endParaRPr dirty="0"/>
          </a:p>
          <a:p>
            <a:endParaRPr sz="2400" dirty="0">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75380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352425" indent="-352425">
              <a:defRPr sz="2400" b="1">
                <a:latin typeface="Helvetica Neue" panose="020B0604020202020204" charset="0"/>
                <a:ea typeface="Microsoft Sans Serif" panose="020B0604020202020204" pitchFamily="34" charset="0"/>
                <a:cs typeface="Microsoft Sans Serif" panose="020B0604020202020204" pitchFamily="34" charset="0"/>
              </a:defRPr>
            </a:pPr>
            <a:r>
              <a:rPr dirty="0"/>
              <a:t>3. ¿</a:t>
            </a:r>
            <a:r>
              <a:rPr dirty="0" err="1"/>
              <a:t>Cuáles</a:t>
            </a:r>
            <a:r>
              <a:rPr dirty="0"/>
              <a:t> de los </a:t>
            </a:r>
            <a:r>
              <a:rPr dirty="0" err="1"/>
              <a:t>siguientes</a:t>
            </a:r>
            <a:r>
              <a:rPr dirty="0"/>
              <a:t> no son </a:t>
            </a:r>
            <a:r>
              <a:rPr dirty="0" err="1"/>
              <a:t>característica</a:t>
            </a:r>
            <a:r>
              <a:rPr lang="es-ES" dirty="0"/>
              <a:t>s</a:t>
            </a:r>
            <a:r>
              <a:rPr dirty="0"/>
              <a:t> de un </a:t>
            </a:r>
            <a:r>
              <a:rPr dirty="0" err="1"/>
              <a:t>intraemprendedor</a:t>
            </a:r>
            <a:r>
              <a:rPr dirty="0"/>
              <a:t>? </a:t>
            </a:r>
          </a:p>
          <a:p>
            <a:endParaRPr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dirty="0" err="1"/>
              <a:t>Diligente</a:t>
            </a:r>
            <a:endParaRPr dirty="0"/>
          </a:p>
          <a:p>
            <a:pPr marL="342900" indent="-342900">
              <a:buBlip>
                <a:blip r:embed="rId2"/>
              </a:buBlip>
              <a:defRPr sz="2200" b="1">
                <a:latin typeface="Helvetica Neue" panose="020B0604020202020204" charset="0"/>
                <a:ea typeface="Microsoft Sans Serif" panose="020B0604020202020204" pitchFamily="34" charset="0"/>
                <a:cs typeface="Microsoft Sans Serif" panose="020B0604020202020204" pitchFamily="34" charset="0"/>
              </a:defRPr>
            </a:pPr>
            <a:r>
              <a:rPr dirty="0" err="1"/>
              <a:t>Desorganizado</a:t>
            </a:r>
            <a:endParaRPr dirty="0"/>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dirty="0" err="1"/>
              <a:t>Determinado</a:t>
            </a:r>
            <a:endParaRPr dirty="0"/>
          </a:p>
          <a:p>
            <a:endParaRPr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352425" indent="-352425">
              <a:defRPr sz="2400" b="1">
                <a:latin typeface="Helvetica Neue" panose="020B0604020202020204" charset="0"/>
                <a:ea typeface="Microsoft Sans Serif" panose="020B0604020202020204" pitchFamily="34" charset="0"/>
                <a:cs typeface="Microsoft Sans Serif" panose="020B0604020202020204" pitchFamily="34" charset="0"/>
              </a:defRPr>
            </a:pPr>
            <a:r>
              <a:rPr dirty="0"/>
              <a:t>4. ¿</a:t>
            </a:r>
            <a:r>
              <a:rPr dirty="0" err="1"/>
              <a:t>Qué</a:t>
            </a:r>
            <a:r>
              <a:rPr dirty="0"/>
              <a:t> </a:t>
            </a:r>
            <a:r>
              <a:rPr dirty="0" err="1"/>
              <a:t>necesita</a:t>
            </a:r>
            <a:r>
              <a:rPr dirty="0"/>
              <a:t> ser </a:t>
            </a:r>
            <a:r>
              <a:rPr dirty="0" err="1"/>
              <a:t>aparente</a:t>
            </a:r>
            <a:r>
              <a:rPr lang="es-ES" dirty="0"/>
              <a:t> </a:t>
            </a:r>
            <a:r>
              <a:rPr dirty="0"/>
              <a:t>para que un </a:t>
            </a:r>
            <a:r>
              <a:rPr dirty="0" err="1"/>
              <a:t>intraemprendedor</a:t>
            </a:r>
            <a:r>
              <a:rPr dirty="0"/>
              <a:t> </a:t>
            </a:r>
            <a:r>
              <a:rPr dirty="0" err="1"/>
              <a:t>prospere</a:t>
            </a:r>
            <a:r>
              <a:rPr dirty="0"/>
              <a:t> </a:t>
            </a:r>
            <a:r>
              <a:rPr dirty="0" err="1"/>
              <a:t>en</a:t>
            </a:r>
            <a:r>
              <a:rPr dirty="0"/>
              <a:t> </a:t>
            </a:r>
            <a:r>
              <a:rPr dirty="0" err="1"/>
              <a:t>su</a:t>
            </a:r>
            <a:r>
              <a:rPr dirty="0"/>
              <a:t> </a:t>
            </a:r>
            <a:r>
              <a:rPr dirty="0" err="1"/>
              <a:t>trabajo</a:t>
            </a:r>
            <a:r>
              <a:rPr dirty="0"/>
              <a:t>?</a:t>
            </a:r>
          </a:p>
          <a:p>
            <a:endParaRPr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sz="2200" b="1">
                <a:latin typeface="Helvetica Neue" panose="020B0604020202020204" charset="0"/>
                <a:ea typeface="Microsoft Sans Serif" panose="020B0604020202020204" pitchFamily="34" charset="0"/>
                <a:cs typeface="Microsoft Sans Serif" panose="020B0604020202020204" pitchFamily="34" charset="0"/>
              </a:defRPr>
            </a:pPr>
            <a:r>
              <a:rPr dirty="0" err="1"/>
              <a:t>Fomentar</a:t>
            </a:r>
            <a:r>
              <a:rPr dirty="0"/>
              <a:t> la </a:t>
            </a:r>
            <a:r>
              <a:rPr dirty="0" err="1"/>
              <a:t>cultura</a:t>
            </a:r>
            <a:r>
              <a:rPr dirty="0"/>
              <a:t> </a:t>
            </a:r>
            <a:r>
              <a:rPr dirty="0" err="1"/>
              <a:t>corporativa</a:t>
            </a:r>
            <a:endParaRPr dirty="0"/>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dirty="0" err="1"/>
              <a:t>Controles</a:t>
            </a:r>
            <a:r>
              <a:rPr dirty="0"/>
              <a:t> y </a:t>
            </a:r>
            <a:r>
              <a:rPr dirty="0" err="1"/>
              <a:t>controles</a:t>
            </a:r>
            <a:r>
              <a:rPr dirty="0"/>
              <a:t> </a:t>
            </a:r>
            <a:r>
              <a:rPr dirty="0" err="1"/>
              <a:t>estrictos</a:t>
            </a:r>
            <a:endParaRPr dirty="0"/>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dirty="0" err="1"/>
              <a:t>Gerentes</a:t>
            </a:r>
            <a:r>
              <a:rPr dirty="0"/>
              <a:t> </a:t>
            </a:r>
            <a:r>
              <a:rPr dirty="0" err="1"/>
              <a:t>desinteresados</a:t>
            </a:r>
            <a:endParaRPr dirty="0"/>
          </a:p>
          <a:p>
            <a:pPr marL="342900" indent="-342900">
              <a:buBlip>
                <a:blip r:embed="rId2"/>
              </a:buBlip>
            </a:pPr>
            <a:endParaRPr sz="2400" dirty="0">
              <a:latin typeface="Helvetica Neue" panose="020B0604020202020204" charset="0"/>
              <a:ea typeface="Microsoft Sans Serif" panose="020B0604020202020204" pitchFamily="34" charset="0"/>
              <a:cs typeface="Microsoft Sans Serif" panose="020B0604020202020204" pitchFamily="34" charset="0"/>
            </a:endParaRPr>
          </a:p>
          <a:p>
            <a:endParaRPr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6516165" cy="830997"/>
          </a:xfrm>
          <a:prstGeom prst="rect">
            <a:avLst/>
          </a:prstGeom>
          <a:noFill/>
        </p:spPr>
        <p:txBody>
          <a:bodyPr wrap="square">
            <a:noAutofit/>
          </a:bodyPr>
          <a:lstStyle/>
          <a:p>
            <a:pPr>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rPr lang="es-ES" dirty="0"/>
              <a:t>¡Ponte a prueba!</a:t>
            </a:r>
            <a:endParaRPr dirty="0"/>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a:no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t>Solución</a:t>
            </a:r>
            <a:r>
              <a:rPr dirty="0"/>
              <a:t>:</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352425" indent="-352425">
              <a:tabLst>
                <a:tab pos="96838" algn="l"/>
              </a:tabLst>
              <a:defRPr sz="2400" b="1">
                <a:latin typeface="Helvetica Neue" panose="020B0604020202020204" charset="0"/>
                <a:ea typeface="Microsoft Sans Serif" panose="020B0604020202020204" pitchFamily="34" charset="0"/>
                <a:cs typeface="Microsoft Sans Serif" panose="020B0604020202020204" pitchFamily="34" charset="0"/>
              </a:defRPr>
            </a:pPr>
            <a:r>
              <a:rPr dirty="0"/>
              <a:t>1. Un </a:t>
            </a:r>
            <a:r>
              <a:rPr dirty="0" err="1"/>
              <a:t>intraemprendedor</a:t>
            </a:r>
            <a:r>
              <a:rPr dirty="0"/>
              <a:t> no es...</a:t>
            </a:r>
          </a:p>
          <a:p>
            <a:endParaRPr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dirty="0" err="1"/>
              <a:t>Innovador</a:t>
            </a:r>
            <a:endParaRPr dirty="0"/>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dirty="0" err="1"/>
              <a:t>Intelectualmente</a:t>
            </a:r>
            <a:r>
              <a:rPr dirty="0"/>
              <a:t> curioso</a:t>
            </a:r>
          </a:p>
          <a:p>
            <a:pPr marL="342900" indent="-342900">
              <a:buBlip>
                <a:blip r:embed="rId2"/>
              </a:buBlip>
              <a:defRPr sz="2200" b="1">
                <a:latin typeface="Helvetica Neue" panose="020B0604020202020204" charset="0"/>
                <a:ea typeface="Microsoft Sans Serif" panose="020B0604020202020204" pitchFamily="34" charset="0"/>
                <a:cs typeface="Microsoft Sans Serif" panose="020B0604020202020204" pitchFamily="34" charset="0"/>
              </a:defRPr>
            </a:pPr>
            <a:r>
              <a:rPr dirty="0" err="1"/>
              <a:t>Obstinado</a:t>
            </a:r>
            <a:endParaRPr dirty="0"/>
          </a:p>
          <a:p>
            <a:endParaRPr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352425" indent="-352425">
              <a:defRPr sz="2400" b="1">
                <a:latin typeface="Helvetica Neue" panose="020B0604020202020204" charset="0"/>
                <a:ea typeface="Microsoft Sans Serif" panose="020B0604020202020204" pitchFamily="34" charset="0"/>
                <a:cs typeface="Microsoft Sans Serif" panose="020B0604020202020204" pitchFamily="34" charset="0"/>
              </a:defRPr>
            </a:pPr>
            <a:r>
              <a:rPr dirty="0"/>
              <a:t>5. ¿</a:t>
            </a:r>
            <a:r>
              <a:rPr dirty="0" err="1"/>
              <a:t>Qué</a:t>
            </a:r>
            <a:r>
              <a:rPr dirty="0"/>
              <a:t> no se debe </a:t>
            </a:r>
            <a:r>
              <a:rPr dirty="0" err="1"/>
              <a:t>hacer</a:t>
            </a:r>
            <a:r>
              <a:rPr dirty="0"/>
              <a:t> para </a:t>
            </a:r>
            <a:r>
              <a:rPr dirty="0" err="1"/>
              <a:t>alimentar</a:t>
            </a:r>
            <a:r>
              <a:rPr dirty="0"/>
              <a:t> </a:t>
            </a:r>
            <a:r>
              <a:rPr dirty="0" err="1"/>
              <a:t>el</a:t>
            </a:r>
            <a:r>
              <a:rPr dirty="0"/>
              <a:t> </a:t>
            </a:r>
            <a:r>
              <a:rPr dirty="0" err="1"/>
              <a:t>intraemprendimiento</a:t>
            </a:r>
            <a:r>
              <a:rPr dirty="0"/>
              <a:t> </a:t>
            </a:r>
            <a:r>
              <a:rPr dirty="0" err="1"/>
              <a:t>en</a:t>
            </a:r>
            <a:r>
              <a:rPr dirty="0"/>
              <a:t> una </a:t>
            </a:r>
            <a:r>
              <a:rPr dirty="0" err="1"/>
              <a:t>organización</a:t>
            </a:r>
            <a:r>
              <a:rPr dirty="0"/>
              <a:t>?</a:t>
            </a:r>
          </a:p>
          <a:p>
            <a:endParaRPr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dirty="0" err="1"/>
              <a:t>Crear</a:t>
            </a:r>
            <a:r>
              <a:rPr dirty="0"/>
              <a:t> </a:t>
            </a:r>
            <a:r>
              <a:rPr dirty="0" err="1"/>
              <a:t>flexibilidad</a:t>
            </a:r>
            <a:r>
              <a:rPr dirty="0"/>
              <a:t> </a:t>
            </a:r>
            <a:r>
              <a:rPr dirty="0" err="1"/>
              <a:t>en</a:t>
            </a:r>
            <a:r>
              <a:rPr dirty="0"/>
              <a:t> la </a:t>
            </a:r>
            <a:r>
              <a:rPr dirty="0" err="1"/>
              <a:t>organización</a:t>
            </a:r>
            <a:endParaRPr dirty="0"/>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lang="es-ES" dirty="0"/>
              <a:t>Fomentar la creatividad de los </a:t>
            </a:r>
            <a:r>
              <a:rPr dirty="0" err="1"/>
              <a:t>empleados</a:t>
            </a:r>
            <a:endParaRPr dirty="0"/>
          </a:p>
          <a:p>
            <a:pPr marL="342900" indent="-342900">
              <a:buBlip>
                <a:blip r:embed="rId2"/>
              </a:buBlip>
              <a:defRPr sz="2200" b="1">
                <a:latin typeface="Helvetica Neue" panose="020B0604020202020204" charset="0"/>
                <a:ea typeface="Microsoft Sans Serif" panose="020B0604020202020204" pitchFamily="34" charset="0"/>
                <a:cs typeface="Microsoft Sans Serif" panose="020B0604020202020204" pitchFamily="34" charset="0"/>
              </a:defRPr>
            </a:pPr>
            <a:r>
              <a:rPr dirty="0" err="1"/>
              <a:t>Desalentar</a:t>
            </a:r>
            <a:r>
              <a:rPr dirty="0"/>
              <a:t> a los </a:t>
            </a:r>
            <a:r>
              <a:rPr dirty="0" err="1"/>
              <a:t>empleados</a:t>
            </a:r>
            <a:r>
              <a:rPr dirty="0"/>
              <a:t> por </a:t>
            </a:r>
            <a:r>
              <a:rPr dirty="0" err="1"/>
              <a:t>hablar</a:t>
            </a:r>
            <a:endParaRPr dirty="0"/>
          </a:p>
          <a:p>
            <a:endParaRPr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tIns="0" bIns="0">
            <a:noAutofit/>
          </a:bodyPr>
          <a:lstStyle/>
          <a:p>
            <a:pPr marL="352425" indent="-352425">
              <a:defRPr sz="2400" b="1">
                <a:latin typeface="Helvetica Neue" panose="020B0604020202020204" charset="0"/>
                <a:ea typeface="Microsoft Sans Serif" panose="020B0604020202020204" pitchFamily="34" charset="0"/>
                <a:cs typeface="Microsoft Sans Serif" panose="020B0604020202020204" pitchFamily="34" charset="0"/>
              </a:defRPr>
            </a:pPr>
            <a:r>
              <a:rPr dirty="0"/>
              <a:t>2. ¿</a:t>
            </a:r>
            <a:r>
              <a:rPr dirty="0" err="1"/>
              <a:t>Cuál</a:t>
            </a:r>
            <a:r>
              <a:rPr dirty="0"/>
              <a:t> es un punto </a:t>
            </a:r>
            <a:r>
              <a:rPr dirty="0" err="1"/>
              <a:t>común</a:t>
            </a:r>
            <a:r>
              <a:rPr dirty="0"/>
              <a:t> para un </a:t>
            </a:r>
            <a:r>
              <a:rPr dirty="0" err="1"/>
              <a:t>emprendedor</a:t>
            </a:r>
            <a:r>
              <a:rPr dirty="0"/>
              <a:t> y un </a:t>
            </a:r>
            <a:r>
              <a:rPr dirty="0" err="1"/>
              <a:t>intraemprendedor</a:t>
            </a:r>
            <a:r>
              <a:rPr dirty="0"/>
              <a:t>?</a:t>
            </a:r>
          </a:p>
          <a:p>
            <a:endParaRPr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sz="2200" b="1">
                <a:latin typeface="Helvetica Neue" panose="020B0604020202020204" charset="0"/>
                <a:ea typeface="Microsoft Sans Serif" panose="020B0604020202020204" pitchFamily="34" charset="0"/>
                <a:cs typeface="Microsoft Sans Serif" panose="020B0604020202020204" pitchFamily="34" charset="0"/>
              </a:defRPr>
            </a:pPr>
            <a:r>
              <a:rPr dirty="0" err="1"/>
              <a:t>Prospera</a:t>
            </a:r>
            <a:r>
              <a:rPr dirty="0"/>
              <a:t> </a:t>
            </a:r>
            <a:r>
              <a:rPr dirty="0" err="1"/>
              <a:t>en</a:t>
            </a:r>
            <a:r>
              <a:rPr dirty="0"/>
              <a:t> </a:t>
            </a:r>
            <a:r>
              <a:rPr dirty="0" err="1"/>
              <a:t>el</a:t>
            </a:r>
            <a:r>
              <a:rPr dirty="0"/>
              <a:t> </a:t>
            </a:r>
            <a:r>
              <a:rPr dirty="0" err="1"/>
              <a:t>pensamiento</a:t>
            </a:r>
            <a:r>
              <a:rPr dirty="0"/>
              <a:t> </a:t>
            </a:r>
            <a:r>
              <a:rPr dirty="0" err="1"/>
              <a:t>innovador</a:t>
            </a:r>
            <a:endParaRPr dirty="0"/>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dirty="0"/>
              <a:t>C</a:t>
            </a:r>
            <a:r>
              <a:rPr lang="es-ES" dirty="0" err="1"/>
              <a:t>uenta</a:t>
            </a:r>
            <a:r>
              <a:rPr dirty="0"/>
              <a:t> con </a:t>
            </a:r>
            <a:r>
              <a:rPr dirty="0" err="1"/>
              <a:t>apoyo</a:t>
            </a:r>
            <a:r>
              <a:rPr dirty="0"/>
              <a:t> </a:t>
            </a:r>
            <a:r>
              <a:rPr dirty="0" err="1"/>
              <a:t>organizacional</a:t>
            </a:r>
            <a:endParaRPr dirty="0"/>
          </a:p>
          <a:p>
            <a:pPr marL="342900" indent="-342900">
              <a:buBlip>
                <a:blip r:embed="rId2"/>
              </a:buBlip>
              <a:defRPr sz="2200">
                <a:latin typeface="Helvetica Neue" panose="020B0604020202020204" charset="0"/>
                <a:ea typeface="Microsoft Sans Serif" panose="020B0604020202020204" pitchFamily="34" charset="0"/>
                <a:cs typeface="Microsoft Sans Serif" panose="020B0604020202020204" pitchFamily="34" charset="0"/>
              </a:defRPr>
            </a:pPr>
            <a:r>
              <a:rPr dirty="0" err="1"/>
              <a:t>Depende</a:t>
            </a:r>
            <a:r>
              <a:rPr dirty="0"/>
              <a:t> del capital </a:t>
            </a:r>
            <a:r>
              <a:rPr dirty="0" err="1"/>
              <a:t>propio</a:t>
            </a:r>
            <a:endParaRPr dirty="0"/>
          </a:p>
          <a:p>
            <a:endParaRPr sz="2400" dirty="0">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660035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DB84E59-BEE2-6728-DC07-0140C0B13519}"/>
              </a:ext>
            </a:extLst>
          </p:cNvPr>
          <p:cNvSpPr txBox="1"/>
          <p:nvPr/>
        </p:nvSpPr>
        <p:spPr>
          <a:xfrm>
            <a:off x="1295400" y="1548000"/>
            <a:ext cx="3894431" cy="830997"/>
          </a:xfrm>
          <a:prstGeom prst="rect">
            <a:avLst/>
          </a:prstGeom>
          <a:noFill/>
        </p:spPr>
        <p:txBody>
          <a:bodyPr wrap="square">
            <a:noAutofit/>
          </a:bodyPr>
          <a:lstStyle/>
          <a:p>
            <a:pPr>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t>Resumiendo</a:t>
            </a:r>
          </a:p>
        </p:txBody>
      </p:sp>
      <p:sp>
        <p:nvSpPr>
          <p:cNvPr id="3" name="CuadroTexto 2">
            <a:extLst>
              <a:ext uri="{FF2B5EF4-FFF2-40B4-BE49-F238E27FC236}">
                <a16:creationId xmlns:a16="http://schemas.microsoft.com/office/drawing/2014/main" id="{D22D9822-984B-62FC-5C87-1598298E3ED9}"/>
              </a:ext>
            </a:extLst>
          </p:cNvPr>
          <p:cNvSpPr txBox="1"/>
          <p:nvPr/>
        </p:nvSpPr>
        <p:spPr>
          <a:xfrm>
            <a:off x="1296000" y="2304000"/>
            <a:ext cx="7034400" cy="522000"/>
          </a:xfrm>
          <a:prstGeom prst="rect">
            <a:avLst/>
          </a:prstGeom>
          <a:noFill/>
        </p:spPr>
        <p:txBody>
          <a:bodyPr wrap="square">
            <a:noAutofit/>
          </a:bodyPr>
          <a:lstStyle/>
          <a:p>
            <a:pPr algn="just">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t>¡Bien hecho! Ahora sabes más sobre:</a:t>
            </a:r>
          </a:p>
        </p:txBody>
      </p:sp>
      <p:pic>
        <p:nvPicPr>
          <p:cNvPr id="4" name="Picture 2">
            <a:extLst>
              <a:ext uri="{FF2B5EF4-FFF2-40B4-BE49-F238E27FC236}">
                <a16:creationId xmlns:a16="http://schemas.microsoft.com/office/drawing/2014/main" id="{F5617D1E-E52B-5160-DEE6-77A75861B16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972800" y="3372231"/>
            <a:ext cx="5601396" cy="5601396"/>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97ABEDAC-B012-C9AF-4C66-0E4016E0AD5F}"/>
              </a:ext>
            </a:extLst>
          </p:cNvPr>
          <p:cNvSpPr txBox="1"/>
          <p:nvPr/>
        </p:nvSpPr>
        <p:spPr>
          <a:xfrm>
            <a:off x="1296000" y="3384000"/>
            <a:ext cx="9360000" cy="461624"/>
          </a:xfrm>
          <a:prstGeom prst="rect">
            <a:avLst/>
          </a:prstGeom>
          <a:noFill/>
          <a:ln>
            <a:noFill/>
          </a:ln>
        </p:spPr>
        <p:txBody>
          <a:bodyPr spcFirstLastPara="1" wrap="square" lIns="91425" tIns="45700" rIns="91425" bIns="45700" anchor="t" anchorCtr="0">
            <a:noAutofit/>
          </a:bodyPr>
          <a:lstStyle/>
          <a:p>
            <a:pPr marL="542925" indent="-542925">
              <a:spcAft>
                <a:spcPts val="1800"/>
              </a:spcAft>
              <a:buClr>
                <a:srgbClr val="000000"/>
              </a:buClr>
              <a:buFont typeface="Arial"/>
              <a:buBlip>
                <a:blip r:embed="rId3"/>
              </a:buBlip>
              <a:defRPr sz="2400">
                <a:solidFill>
                  <a:srgbClr val="000000"/>
                </a:solidFill>
                <a:latin typeface="Helvetica Neue" panose="020B0604020202020204" charset="0"/>
                <a:ea typeface="Calibri" panose="020F0502020204030204" pitchFamily="34" charset="0"/>
                <a:cs typeface="Times New Roman" panose="02020603050405020304" pitchFamily="18" charset="0"/>
                <a:sym typeface="Arial"/>
              </a:defRPr>
            </a:pPr>
            <a:r>
              <a:rPr dirty="0"/>
              <a:t>La </a:t>
            </a:r>
            <a:r>
              <a:rPr dirty="0" err="1"/>
              <a:t>diferencia</a:t>
            </a:r>
            <a:r>
              <a:rPr dirty="0"/>
              <a:t> entre </a:t>
            </a:r>
            <a:r>
              <a:rPr dirty="0" err="1"/>
              <a:t>intraemprendedor</a:t>
            </a:r>
            <a:r>
              <a:rPr dirty="0"/>
              <a:t> — </a:t>
            </a:r>
            <a:r>
              <a:rPr dirty="0" err="1"/>
              <a:t>emprendedor</a:t>
            </a:r>
            <a:endParaRPr dirty="0"/>
          </a:p>
          <a:p>
            <a:pPr marL="542925" indent="-542925">
              <a:spcAft>
                <a:spcPts val="1800"/>
              </a:spcAft>
              <a:buClr>
                <a:srgbClr val="000000"/>
              </a:buClr>
              <a:buBlip>
                <a:blip r:embed="rId3"/>
              </a:buBlip>
              <a:defRPr sz="2400">
                <a:latin typeface="Helvetica Neue" panose="020B0604020202020204" charset="0"/>
                <a:ea typeface="Microsoft Sans Serif" panose="020B0604020202020204" pitchFamily="34" charset="0"/>
                <a:cs typeface="Microsoft Sans Serif" panose="020B0604020202020204" pitchFamily="34" charset="0"/>
              </a:defRPr>
            </a:pPr>
            <a:r>
              <a:rPr lang="es-ES"/>
              <a:t>Cómo </a:t>
            </a:r>
            <a:r>
              <a:rPr lang="es-ES" dirty="0"/>
              <a:t>d</a:t>
            </a:r>
            <a:r>
              <a:t>escubr</a:t>
            </a:r>
            <a:r>
              <a:rPr lang="es-ES" dirty="0"/>
              <a:t>ir</a:t>
            </a:r>
            <a:r>
              <a:rPr dirty="0"/>
              <a:t> las </a:t>
            </a:r>
            <a:r>
              <a:rPr dirty="0" err="1"/>
              <a:t>mentes</a:t>
            </a:r>
            <a:r>
              <a:rPr dirty="0"/>
              <a:t> </a:t>
            </a:r>
            <a:r>
              <a:rPr lang="es-ES" dirty="0"/>
              <a:t>intraemprendedores</a:t>
            </a:r>
            <a:endParaRPr dirty="0"/>
          </a:p>
          <a:p>
            <a:pPr marL="542925" indent="-542925">
              <a:spcAft>
                <a:spcPts val="1800"/>
              </a:spcAft>
              <a:buClr>
                <a:srgbClr val="000000"/>
              </a:buClr>
              <a:buBlip>
                <a:blip r:embed="rId3"/>
              </a:buBlip>
              <a:defRPr sz="2400">
                <a:latin typeface="Helvetica Neue" panose="020B0604020202020204" charset="0"/>
                <a:ea typeface="Microsoft Sans Serif" panose="020B0604020202020204" pitchFamily="34" charset="0"/>
                <a:cs typeface="Microsoft Sans Serif" panose="020B0604020202020204" pitchFamily="34" charset="0"/>
              </a:defRPr>
            </a:pPr>
            <a:r>
              <a:rPr dirty="0" err="1"/>
              <a:t>Características</a:t>
            </a:r>
            <a:r>
              <a:rPr dirty="0"/>
              <a:t> de los </a:t>
            </a:r>
            <a:r>
              <a:rPr dirty="0" err="1"/>
              <a:t>intraemprendedores</a:t>
            </a:r>
            <a:endParaRPr dirty="0"/>
          </a:p>
        </p:txBody>
      </p:sp>
    </p:spTree>
    <p:extLst>
      <p:ext uri="{BB962C8B-B14F-4D97-AF65-F5344CB8AC3E}">
        <p14:creationId xmlns:p14="http://schemas.microsoft.com/office/powerpoint/2010/main" val="32581651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85716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defRPr sz="4800" b="1">
                <a:solidFill>
                  <a:srgbClr val="4D94B7"/>
                </a:solidFill>
                <a:latin typeface="Helvetica Neue" panose="020B0604020202020204" charset="0"/>
                <a:ea typeface="Helvetica Neue"/>
                <a:cs typeface="Helvetica Neue"/>
                <a:sym typeface="Helvetica Neue"/>
              </a:defRPr>
            </a:pPr>
            <a:r>
              <a:t>Bibliografía</a:t>
            </a:r>
            <a:endParaRPr>
              <a:latin typeface="Helvetica Neue" panose="020B0604020202020204" charset="0"/>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84000"/>
            <a:ext cx="15840000" cy="5509200"/>
          </a:xfrm>
          <a:prstGeom prst="rect">
            <a:avLst/>
          </a:prstGeom>
          <a:ln>
            <a:noFill/>
          </a:ln>
        </p:spPr>
        <p:txBody>
          <a:bodyPr wrap="square">
            <a:noAutofit/>
          </a:bodyPr>
          <a:lstStyle/>
          <a:p>
            <a:pPr marL="534988" indent="-534988">
              <a:spcAft>
                <a:spcPts val="1800"/>
              </a:spcAft>
              <a:buClr>
                <a:srgbClr val="4D94B7"/>
              </a:buClr>
              <a:buSzPct val="105000"/>
              <a:buFont typeface="+mj-lt"/>
              <a:buAutoNum type="arabicParenBoth"/>
              <a:defRPr sz="2400">
                <a:latin typeface="Helvetica Neue" panose="020B0604020202020204" charset="0"/>
                <a:ea typeface="Microsoft Sans Serif" panose="020B0604020202020204" pitchFamily="34" charset="0"/>
                <a:cs typeface="Microsoft Sans Serif" panose="020B0604020202020204" pitchFamily="34" charset="0"/>
              </a:defRPr>
            </a:pPr>
            <a:r>
              <a:rPr lang="de-DE" dirty="0"/>
              <a:t>Franks, K. (2020). </a:t>
            </a:r>
            <a:r>
              <a:rPr lang="de-DE" dirty="0" err="1"/>
              <a:t>Discovering</a:t>
            </a:r>
            <a:r>
              <a:rPr lang="de-DE" dirty="0"/>
              <a:t> &amp; </a:t>
            </a:r>
            <a:r>
              <a:rPr lang="de-DE" dirty="0" err="1"/>
              <a:t>developing</a:t>
            </a:r>
            <a:r>
              <a:rPr lang="de-DE" dirty="0"/>
              <a:t> </a:t>
            </a:r>
            <a:r>
              <a:rPr lang="de-DE" dirty="0" err="1"/>
              <a:t>intrapreneurs</a:t>
            </a:r>
            <a:r>
              <a:rPr lang="de-DE" dirty="0"/>
              <a:t>. Moore. </a:t>
            </a:r>
            <a:r>
              <a:rPr lang="de-DE" dirty="0" err="1"/>
              <a:t>Retrieved</a:t>
            </a:r>
            <a:r>
              <a:rPr lang="de-DE" dirty="0"/>
              <a:t> November 11, 2022, </a:t>
            </a:r>
            <a:r>
              <a:rPr lang="de-DE" dirty="0" err="1"/>
              <a:t>from</a:t>
            </a:r>
            <a:r>
              <a:rPr lang="de-DE" dirty="0"/>
              <a:t> https://www.moore-global.com/intelligence/articles/discovering-developing-intrapreneurs </a:t>
            </a:r>
          </a:p>
          <a:p>
            <a:pPr marL="534988" indent="-534988">
              <a:spcAft>
                <a:spcPts val="1800"/>
              </a:spcAft>
              <a:buClr>
                <a:srgbClr val="4D94B7"/>
              </a:buClr>
              <a:buSzPct val="105000"/>
              <a:buFont typeface="+mj-lt"/>
              <a:buAutoNum type="arabicParenBoth"/>
              <a:defRPr sz="2400">
                <a:latin typeface="Helvetica Neue" panose="020B0604020202020204" charset="0"/>
                <a:ea typeface="Microsoft Sans Serif" panose="020B0604020202020204" pitchFamily="34" charset="0"/>
                <a:cs typeface="Microsoft Sans Serif" panose="020B0604020202020204" pitchFamily="34" charset="0"/>
              </a:defRPr>
            </a:pPr>
            <a:r>
              <a:rPr lang="de-DE" dirty="0" err="1"/>
              <a:t>Hobcraft</a:t>
            </a:r>
            <a:r>
              <a:rPr lang="de-DE" dirty="0"/>
              <a:t>, P. (2016). </a:t>
            </a:r>
            <a:r>
              <a:rPr lang="de-DE" dirty="0" err="1"/>
              <a:t>Exploring</a:t>
            </a:r>
            <a:r>
              <a:rPr lang="de-DE" dirty="0"/>
              <a:t> </a:t>
            </a:r>
            <a:r>
              <a:rPr lang="de-DE" dirty="0" err="1"/>
              <a:t>the</a:t>
            </a:r>
            <a:r>
              <a:rPr lang="de-DE" dirty="0"/>
              <a:t> </a:t>
            </a:r>
            <a:r>
              <a:rPr lang="de-DE" dirty="0" err="1"/>
              <a:t>intrapreneurial</a:t>
            </a:r>
            <a:r>
              <a:rPr lang="de-DE" dirty="0"/>
              <a:t> </a:t>
            </a:r>
            <a:r>
              <a:rPr lang="de-DE" dirty="0" err="1"/>
              <a:t>way</a:t>
            </a:r>
            <a:r>
              <a:rPr lang="de-DE" dirty="0"/>
              <a:t> in large </a:t>
            </a:r>
            <a:r>
              <a:rPr lang="de-DE" dirty="0" err="1"/>
              <a:t>organizations</a:t>
            </a:r>
            <a:r>
              <a:rPr lang="de-DE" dirty="0"/>
              <a:t>. The HYPE Innovation Blog. </a:t>
            </a:r>
            <a:r>
              <a:rPr lang="de-DE" dirty="0" err="1"/>
              <a:t>Retrieved</a:t>
            </a:r>
            <a:r>
              <a:rPr lang="de-DE" dirty="0"/>
              <a:t> November 11, 2022, </a:t>
            </a:r>
            <a:r>
              <a:rPr lang="de-DE" dirty="0" err="1"/>
              <a:t>from</a:t>
            </a:r>
            <a:r>
              <a:rPr lang="de-DE" dirty="0"/>
              <a:t> https://blog.hypeinnovation.com/exploring-the-intrapreneurial-way-in-large-organizations</a:t>
            </a:r>
          </a:p>
          <a:p>
            <a:pPr marL="534988" indent="-534988">
              <a:spcAft>
                <a:spcPts val="1800"/>
              </a:spcAft>
              <a:buClr>
                <a:srgbClr val="4D94B7"/>
              </a:buClr>
              <a:buSzPct val="105000"/>
              <a:buFont typeface="+mj-lt"/>
              <a:buAutoNum type="arabicParenBoth"/>
              <a:defRPr sz="2400">
                <a:latin typeface="Helvetica Neue" panose="020B0604020202020204" charset="0"/>
                <a:ea typeface="Microsoft Sans Serif" panose="020B0604020202020204" pitchFamily="34" charset="0"/>
                <a:cs typeface="Microsoft Sans Serif" panose="020B0604020202020204" pitchFamily="34" charset="0"/>
              </a:defRPr>
            </a:pPr>
            <a:r>
              <a:rPr lang="de-DE" dirty="0"/>
              <a:t>Kennedy, J. (2016). </a:t>
            </a:r>
            <a:r>
              <a:rPr lang="de-DE" dirty="0" err="1"/>
              <a:t>How</a:t>
            </a:r>
            <a:r>
              <a:rPr lang="de-DE" dirty="0"/>
              <a:t> </a:t>
            </a:r>
            <a:r>
              <a:rPr lang="de-DE" dirty="0" err="1"/>
              <a:t>to</a:t>
            </a:r>
            <a:r>
              <a:rPr lang="de-DE" dirty="0"/>
              <a:t> </a:t>
            </a:r>
            <a:r>
              <a:rPr lang="de-DE" dirty="0" err="1"/>
              <a:t>identify</a:t>
            </a:r>
            <a:r>
              <a:rPr lang="de-DE" dirty="0"/>
              <a:t> </a:t>
            </a:r>
            <a:r>
              <a:rPr lang="de-DE" dirty="0" err="1"/>
              <a:t>the</a:t>
            </a:r>
            <a:r>
              <a:rPr lang="de-DE" dirty="0"/>
              <a:t> </a:t>
            </a:r>
            <a:r>
              <a:rPr lang="de-DE" dirty="0" err="1"/>
              <a:t>intrapreneurs</a:t>
            </a:r>
            <a:r>
              <a:rPr lang="de-DE" dirty="0"/>
              <a:t> in </a:t>
            </a:r>
            <a:r>
              <a:rPr lang="de-DE" dirty="0" err="1"/>
              <a:t>your</a:t>
            </a:r>
            <a:r>
              <a:rPr lang="de-DE" dirty="0"/>
              <a:t> </a:t>
            </a:r>
            <a:r>
              <a:rPr lang="de-DE" dirty="0" err="1"/>
              <a:t>organization</a:t>
            </a:r>
            <a:r>
              <a:rPr lang="de-DE" dirty="0"/>
              <a:t>. Academy </a:t>
            </a:r>
            <a:r>
              <a:rPr lang="de-DE" dirty="0" err="1"/>
              <a:t>for</a:t>
            </a:r>
            <a:r>
              <a:rPr lang="de-DE" dirty="0"/>
              <a:t> Corporate Entrepreneurship (</a:t>
            </a:r>
            <a:r>
              <a:rPr lang="de-DE" dirty="0" err="1"/>
              <a:t>AfCE</a:t>
            </a:r>
            <a:r>
              <a:rPr lang="de-DE" dirty="0"/>
              <a:t>). </a:t>
            </a:r>
            <a:r>
              <a:rPr lang="de-DE" dirty="0" err="1"/>
              <a:t>Retrieved</a:t>
            </a:r>
            <a:r>
              <a:rPr lang="de-DE" dirty="0"/>
              <a:t> November 11, 2022, </a:t>
            </a:r>
            <a:r>
              <a:rPr lang="de-DE" dirty="0" err="1"/>
              <a:t>from</a:t>
            </a:r>
            <a:r>
              <a:rPr lang="de-DE" dirty="0"/>
              <a:t> https://www.afce.co/how-to-identify-intrapreneurs/</a:t>
            </a:r>
          </a:p>
          <a:p>
            <a:pPr marL="534988" indent="-534988">
              <a:spcAft>
                <a:spcPts val="1800"/>
              </a:spcAft>
              <a:buClr>
                <a:srgbClr val="4D94B7"/>
              </a:buClr>
              <a:buSzPct val="105000"/>
              <a:buFont typeface="+mj-lt"/>
              <a:buAutoNum type="arabicParenBoth"/>
              <a:defRPr sz="2400">
                <a:latin typeface="Helvetica Neue" panose="020B0604020202020204" charset="0"/>
                <a:ea typeface="Microsoft Sans Serif" panose="020B0604020202020204" pitchFamily="34" charset="0"/>
                <a:cs typeface="Microsoft Sans Serif" panose="020B0604020202020204" pitchFamily="34" charset="0"/>
              </a:defRPr>
            </a:pPr>
            <a:r>
              <a:rPr lang="de-DE" dirty="0" err="1"/>
              <a:t>Teza</a:t>
            </a:r>
            <a:r>
              <a:rPr lang="de-DE" dirty="0"/>
              <a:t>, J. (</a:t>
            </a:r>
            <a:r>
              <a:rPr lang="de-DE" dirty="0" err="1"/>
              <a:t>n.d</a:t>
            </a:r>
            <a:r>
              <a:rPr lang="de-DE" dirty="0"/>
              <a:t>.). The 6 </a:t>
            </a:r>
            <a:r>
              <a:rPr lang="de-DE" dirty="0" err="1"/>
              <a:t>steps</a:t>
            </a:r>
            <a:r>
              <a:rPr lang="de-DE" dirty="0"/>
              <a:t> </a:t>
            </a:r>
            <a:r>
              <a:rPr lang="de-DE" dirty="0" err="1"/>
              <a:t>to</a:t>
            </a:r>
            <a:r>
              <a:rPr lang="de-DE" dirty="0"/>
              <a:t> </a:t>
            </a:r>
            <a:r>
              <a:rPr lang="de-DE" dirty="0" err="1"/>
              <a:t>becoming</a:t>
            </a:r>
            <a:r>
              <a:rPr lang="de-DE" dirty="0"/>
              <a:t> an </a:t>
            </a:r>
            <a:r>
              <a:rPr lang="de-DE" dirty="0" err="1"/>
              <a:t>intrapreneur</a:t>
            </a:r>
            <a:r>
              <a:rPr lang="de-DE" dirty="0"/>
              <a:t>. University </a:t>
            </a:r>
            <a:r>
              <a:rPr lang="de-DE" dirty="0" err="1"/>
              <a:t>of</a:t>
            </a:r>
            <a:r>
              <a:rPr lang="de-DE" dirty="0"/>
              <a:t> San Diego Online Degrees. </a:t>
            </a:r>
            <a:r>
              <a:rPr lang="de-DE" dirty="0" err="1"/>
              <a:t>Retrieved</a:t>
            </a:r>
            <a:r>
              <a:rPr lang="de-DE" dirty="0"/>
              <a:t> November 11, 2022, </a:t>
            </a:r>
            <a:r>
              <a:rPr lang="de-DE" dirty="0" err="1"/>
              <a:t>from</a:t>
            </a:r>
            <a:r>
              <a:rPr lang="de-DE" dirty="0"/>
              <a:t> https://onlinedegrees.sandiego.edu/how-to-become-an-intrapreneur/</a:t>
            </a:r>
          </a:p>
          <a:p>
            <a:pPr marL="534988" indent="-534988">
              <a:spcAft>
                <a:spcPts val="1800"/>
              </a:spcAft>
              <a:buClr>
                <a:srgbClr val="4D94B7"/>
              </a:buClr>
              <a:buSzPct val="105000"/>
              <a:buFont typeface="+mj-lt"/>
              <a:buAutoNum type="arabicParenBoth"/>
              <a:defRPr sz="2400">
                <a:latin typeface="Helvetica Neue" panose="020B0604020202020204" charset="0"/>
                <a:ea typeface="Microsoft Sans Serif" panose="020B0604020202020204" pitchFamily="34" charset="0"/>
                <a:cs typeface="Microsoft Sans Serif" panose="020B0604020202020204" pitchFamily="34" charset="0"/>
              </a:defRPr>
            </a:pPr>
            <a:r>
              <a:rPr lang="de-DE" dirty="0"/>
              <a:t>Vogel, P., </a:t>
            </a:r>
            <a:r>
              <a:rPr lang="de-DE" dirty="0" err="1"/>
              <a:t>Kurak</a:t>
            </a:r>
            <a:r>
              <a:rPr lang="de-DE" dirty="0"/>
              <a:t>, M., &amp; </a:t>
            </a:r>
            <a:r>
              <a:rPr lang="de-DE" dirty="0" err="1"/>
              <a:t>McTeague</a:t>
            </a:r>
            <a:r>
              <a:rPr lang="de-DE" dirty="0"/>
              <a:t>, L. (2018). Building an </a:t>
            </a:r>
            <a:r>
              <a:rPr lang="de-DE" dirty="0" err="1"/>
              <a:t>intrapreneurial</a:t>
            </a:r>
            <a:r>
              <a:rPr lang="de-DE" dirty="0"/>
              <a:t> </a:t>
            </a:r>
            <a:r>
              <a:rPr lang="de-DE" dirty="0" err="1"/>
              <a:t>organization</a:t>
            </a:r>
            <a:r>
              <a:rPr lang="de-DE" dirty="0"/>
              <a:t>. IMD </a:t>
            </a:r>
            <a:r>
              <a:rPr lang="de-DE" dirty="0" err="1"/>
              <a:t>business</a:t>
            </a:r>
            <a:r>
              <a:rPr lang="de-DE" dirty="0"/>
              <a:t> </a:t>
            </a:r>
            <a:r>
              <a:rPr lang="de-DE" dirty="0" err="1"/>
              <a:t>school</a:t>
            </a:r>
            <a:r>
              <a:rPr lang="de-DE" dirty="0"/>
              <a:t> </a:t>
            </a:r>
            <a:r>
              <a:rPr lang="de-DE" dirty="0" err="1"/>
              <a:t>for</a:t>
            </a:r>
            <a:r>
              <a:rPr lang="de-DE" dirty="0"/>
              <a:t> </a:t>
            </a:r>
            <a:r>
              <a:rPr lang="de-DE" dirty="0" err="1"/>
              <a:t>management</a:t>
            </a:r>
            <a:r>
              <a:rPr lang="de-DE" dirty="0"/>
              <a:t> and </a:t>
            </a:r>
            <a:r>
              <a:rPr lang="de-DE" dirty="0" err="1"/>
              <a:t>leadership</a:t>
            </a:r>
            <a:r>
              <a:rPr lang="de-DE" dirty="0"/>
              <a:t> </a:t>
            </a:r>
            <a:r>
              <a:rPr lang="de-DE" dirty="0" err="1"/>
              <a:t>courses</a:t>
            </a:r>
            <a:r>
              <a:rPr lang="de-DE" dirty="0"/>
              <a:t>. </a:t>
            </a:r>
            <a:r>
              <a:rPr lang="de-DE" dirty="0" err="1"/>
              <a:t>Retrieved</a:t>
            </a:r>
            <a:r>
              <a:rPr lang="de-DE" dirty="0"/>
              <a:t> November 11, 2022, </a:t>
            </a:r>
            <a:r>
              <a:rPr lang="de-DE" dirty="0" err="1"/>
              <a:t>from</a:t>
            </a:r>
            <a:r>
              <a:rPr lang="de-DE" dirty="0"/>
              <a:t> https://www.imd.org/research-knowledge/articles/building-an-intrapreneurial-organization/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2A30407-F476-8E1F-DB07-7E4DAA7CEBA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58D0937A-837C-D506-AC51-4F65FDAEBA4C}"/>
              </a:ext>
            </a:extLst>
          </p:cNvPr>
          <p:cNvSpPr txBox="1"/>
          <p:nvPr/>
        </p:nvSpPr>
        <p:spPr>
          <a:xfrm>
            <a:off x="4572000" y="6724601"/>
            <a:ext cx="9144000" cy="1200329"/>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72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t>¡Muchas gracias!</a:t>
            </a:r>
            <a:endParaRPr kumimoji="0" sz="7200" b="1" i="0" u="none" strike="noStrike" kern="1200" cap="none" normalizeH="0" baseline="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58819152-3D01-B1E1-F64F-05AE8538B6E2}"/>
              </a:ext>
            </a:extLst>
          </p:cNvPr>
          <p:cNvSpPr txBox="1"/>
          <p:nvPr/>
        </p:nvSpPr>
        <p:spPr>
          <a:xfrm>
            <a:off x="7812000" y="5652000"/>
            <a:ext cx="2628000" cy="972000"/>
          </a:xfrm>
          <a:prstGeom prst="rect">
            <a:avLst/>
          </a:prstGeom>
          <a:noFill/>
        </p:spPr>
        <p:txBody>
          <a:bodyPr wrap="square">
            <a:noAutofit/>
          </a:bodyPr>
          <a:lstStyle/>
          <a:p>
            <a:pPr algn="ctr">
              <a:defRPr sz="2400" b="1">
                <a:solidFill>
                  <a:srgbClr val="AED633"/>
                </a:solidFill>
                <a:effectLst/>
                <a:latin typeface="Helvetica Neue" panose="020B0604020202020204" charset="0"/>
                <a:ea typeface="Microsoft Sans Serif" panose="020B0604020202020204" pitchFamily="34" charset="0"/>
                <a:cs typeface="Microsoft Sans Serif" panose="020B0604020202020204" pitchFamily="34" charset="0"/>
              </a:defRPr>
            </a:pPr>
            <a:r>
              <a:rPr lang="de-DE"/>
              <a:t>g</a:t>
            </a:r>
            <a:r>
              <a:t>enieproject.eu</a:t>
            </a:r>
            <a:endParaRPr sz="24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01475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439CB70-E0A1-C2E2-8B9D-A1B518250D21}"/>
              </a:ext>
            </a:extLst>
          </p:cNvPr>
          <p:cNvSpPr txBox="1"/>
          <p:nvPr/>
        </p:nvSpPr>
        <p:spPr>
          <a:xfrm>
            <a:off x="1295400" y="1548000"/>
            <a:ext cx="3361031" cy="830997"/>
          </a:xfrm>
          <a:prstGeom prst="rect">
            <a:avLst/>
          </a:prstGeom>
          <a:noFill/>
        </p:spPr>
        <p:txBody>
          <a:bodyPr wrap="square">
            <a:noAutofit/>
          </a:bodyPr>
          <a:lstStyle/>
          <a:p>
            <a:pPr>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rPr dirty="0" err="1"/>
              <a:t>Objetivos</a:t>
            </a:r>
            <a:endParaRPr sz="4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0CFCC641-014E-3EB1-F1FD-5333A8EF9A60}"/>
              </a:ext>
            </a:extLst>
          </p:cNvPr>
          <p:cNvSpPr txBox="1"/>
          <p:nvPr/>
        </p:nvSpPr>
        <p:spPr>
          <a:xfrm>
            <a:off x="1296000" y="3384000"/>
            <a:ext cx="9144000" cy="461665"/>
          </a:xfrm>
          <a:prstGeom prst="rect">
            <a:avLst/>
          </a:prstGeom>
          <a:noFill/>
        </p:spPr>
        <p:txBody>
          <a:bodyPr wrap="square">
            <a:noAutofit/>
          </a:bodyPr>
          <a:lstStyle/>
          <a:p>
            <a:pPr algn="just">
              <a:defRPr sz="24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rPr dirty="0"/>
              <a:t>Al final de </a:t>
            </a:r>
            <a:r>
              <a:rPr dirty="0" err="1"/>
              <a:t>este</a:t>
            </a:r>
            <a:r>
              <a:rPr dirty="0"/>
              <a:t> </a:t>
            </a:r>
            <a:r>
              <a:rPr dirty="0" err="1"/>
              <a:t>módulo</a:t>
            </a:r>
            <a:r>
              <a:rPr dirty="0"/>
              <a:t> </a:t>
            </a:r>
            <a:r>
              <a:rPr dirty="0" err="1"/>
              <a:t>podrás</a:t>
            </a:r>
            <a:r>
              <a:rPr dirty="0"/>
              <a:t>:</a:t>
            </a:r>
          </a:p>
        </p:txBody>
      </p:sp>
      <p:pic>
        <p:nvPicPr>
          <p:cNvPr id="10" name="Picture 2">
            <a:extLst>
              <a:ext uri="{FF2B5EF4-FFF2-40B4-BE49-F238E27FC236}">
                <a16:creationId xmlns:a16="http://schemas.microsoft.com/office/drawing/2014/main" id="{0590EAAF-5000-C379-CD06-B7F01886887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439400" y="2740507"/>
            <a:ext cx="6060593" cy="6060593"/>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17DDC62A-C94F-EAC6-D9EB-B1D1CE053AB8}"/>
              </a:ext>
            </a:extLst>
          </p:cNvPr>
          <p:cNvSpPr txBox="1"/>
          <p:nvPr/>
        </p:nvSpPr>
        <p:spPr>
          <a:xfrm>
            <a:off x="1296000" y="4104000"/>
            <a:ext cx="9360000" cy="461624"/>
          </a:xfrm>
          <a:prstGeom prst="rect">
            <a:avLst/>
          </a:prstGeom>
          <a:noFill/>
          <a:ln>
            <a:noFill/>
          </a:ln>
        </p:spPr>
        <p:txBody>
          <a:bodyPr spcFirstLastPara="1" wrap="square" lIns="91425" tIns="45700" rIns="91425" bIns="45700" anchor="t" anchorCtr="0">
            <a:noAutofit/>
          </a:bodyPr>
          <a:lstStyle/>
          <a:p>
            <a:pPr marL="542925" indent="-542925">
              <a:spcAft>
                <a:spcPts val="1800"/>
              </a:spcAft>
              <a:buClr>
                <a:srgbClr val="000000"/>
              </a:buClr>
              <a:buFont typeface="Arial"/>
              <a:buBlip>
                <a:blip r:embed="rId3"/>
              </a:buBlip>
              <a:defRPr sz="2400">
                <a:solidFill>
                  <a:srgbClr val="000000"/>
                </a:solidFill>
                <a:latin typeface="Helvetica Neue" panose="020B0604020202020204" charset="0"/>
                <a:ea typeface="Calibri" panose="020F0502020204030204" pitchFamily="34" charset="0"/>
                <a:cs typeface="Times New Roman" panose="02020603050405020304" pitchFamily="18" charset="0"/>
                <a:sym typeface="Arial"/>
              </a:defRPr>
            </a:pPr>
            <a:r>
              <a:rPr dirty="0" err="1"/>
              <a:t>Alentar</a:t>
            </a:r>
            <a:r>
              <a:rPr dirty="0"/>
              <a:t> a los </a:t>
            </a:r>
            <a:r>
              <a:rPr dirty="0" err="1"/>
              <a:t>empleados</a:t>
            </a:r>
            <a:r>
              <a:rPr dirty="0"/>
              <a:t> para </a:t>
            </a:r>
            <a:r>
              <a:rPr dirty="0" err="1"/>
              <a:t>intraemprend</a:t>
            </a:r>
            <a:r>
              <a:rPr lang="es-ES" dirty="0" err="1"/>
              <a:t>er</a:t>
            </a:r>
            <a:endParaRPr dirty="0"/>
          </a:p>
          <a:p>
            <a:pPr marL="542925" indent="-542925">
              <a:spcAft>
                <a:spcPts val="1800"/>
              </a:spcAft>
              <a:buClr>
                <a:srgbClr val="000000"/>
              </a:buClr>
              <a:buBlip>
                <a:blip r:embed="rId3"/>
              </a:buBlip>
              <a:defRPr sz="2400">
                <a:latin typeface="Helvetica Neue" panose="020B0604020202020204" charset="0"/>
                <a:ea typeface="Microsoft Sans Serif" panose="020B0604020202020204" pitchFamily="34" charset="0"/>
                <a:cs typeface="Microsoft Sans Serif" panose="020B0604020202020204" pitchFamily="34" charset="0"/>
              </a:defRPr>
            </a:pPr>
            <a:r>
              <a:rPr dirty="0" err="1"/>
              <a:t>Conozca</a:t>
            </a:r>
            <a:r>
              <a:rPr dirty="0"/>
              <a:t> </a:t>
            </a:r>
            <a:r>
              <a:rPr dirty="0" err="1"/>
              <a:t>más</a:t>
            </a:r>
            <a:r>
              <a:rPr dirty="0"/>
              <a:t> </a:t>
            </a:r>
            <a:r>
              <a:rPr dirty="0" err="1"/>
              <a:t>sobre</a:t>
            </a:r>
            <a:r>
              <a:rPr dirty="0"/>
              <a:t> los </a:t>
            </a:r>
            <a:r>
              <a:rPr dirty="0" err="1"/>
              <a:t>rasgos</a:t>
            </a:r>
            <a:r>
              <a:rPr dirty="0"/>
              <a:t> y </a:t>
            </a:r>
            <a:r>
              <a:rPr dirty="0" err="1"/>
              <a:t>beneficios</a:t>
            </a:r>
            <a:r>
              <a:rPr dirty="0"/>
              <a:t> </a:t>
            </a:r>
            <a:r>
              <a:rPr lang="es-ES" dirty="0"/>
              <a:t>intraemprendedores</a:t>
            </a:r>
            <a:endParaRPr dirty="0"/>
          </a:p>
          <a:p>
            <a:pPr marL="542925" indent="-542925">
              <a:spcAft>
                <a:spcPts val="1800"/>
              </a:spcAft>
              <a:buClr>
                <a:srgbClr val="000000"/>
              </a:buClr>
              <a:buBlip>
                <a:blip r:embed="rId3"/>
              </a:buBlip>
              <a:defRPr sz="2400">
                <a:latin typeface="Helvetica Neue" panose="020B0604020202020204" charset="0"/>
                <a:ea typeface="Microsoft Sans Serif" panose="020B0604020202020204" pitchFamily="34" charset="0"/>
                <a:cs typeface="Microsoft Sans Serif" panose="020B0604020202020204" pitchFamily="34" charset="0"/>
              </a:defRPr>
            </a:pPr>
            <a:r>
              <a:rPr dirty="0" err="1"/>
              <a:t>Reconocer</a:t>
            </a:r>
            <a:r>
              <a:rPr dirty="0"/>
              <a:t> </a:t>
            </a:r>
            <a:r>
              <a:rPr dirty="0" err="1"/>
              <a:t>posibles</a:t>
            </a:r>
            <a:r>
              <a:rPr dirty="0"/>
              <a:t> </a:t>
            </a:r>
            <a:r>
              <a:rPr dirty="0" err="1"/>
              <a:t>intraemprendedores</a:t>
            </a:r>
            <a:r>
              <a:rPr dirty="0"/>
              <a:t> dentro de la </a:t>
            </a:r>
            <a:r>
              <a:rPr dirty="0" err="1"/>
              <a:t>organización</a:t>
            </a:r>
            <a:endParaRPr dirty="0"/>
          </a:p>
          <a:p>
            <a:pPr>
              <a:spcAft>
                <a:spcPts val="1800"/>
              </a:spcAft>
              <a:buClr>
                <a:srgbClr val="000000"/>
              </a:buClr>
            </a:pPr>
            <a:endParaRPr sz="2400" kern="0" dirty="0">
              <a:solidFill>
                <a:srgbClr val="000000"/>
              </a:solidFill>
              <a:latin typeface="Helvetica Neue" panose="020B0604020202020204" charset="0"/>
              <a:ea typeface="Calibri" panose="020F0502020204030204" pitchFamily="34" charset="0"/>
              <a:cs typeface="Times New Roman" panose="02020603050405020304" pitchFamily="18" charset="0"/>
              <a:sym typeface="Arial"/>
            </a:endParaRPr>
          </a:p>
        </p:txBody>
      </p:sp>
    </p:spTree>
    <p:extLst>
      <p:ext uri="{BB962C8B-B14F-4D97-AF65-F5344CB8AC3E}">
        <p14:creationId xmlns:p14="http://schemas.microsoft.com/office/powerpoint/2010/main" val="3727939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191000" y="3888000"/>
            <a:ext cx="9525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sz="4800" b="1" kern="120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a:t> </a:t>
            </a:r>
            <a:r>
              <a:rPr dirty="0" err="1"/>
              <a:t>Descubrir</a:t>
            </a:r>
            <a:r>
              <a:rPr dirty="0"/>
              <a:t> </a:t>
            </a:r>
            <a:r>
              <a:rPr dirty="0" err="1"/>
              <a:t>intraemprendedor</a:t>
            </a:r>
            <a:r>
              <a:rPr lang="es-ES" dirty="0"/>
              <a:t>es</a:t>
            </a:r>
            <a:r>
              <a:rPr dirty="0"/>
              <a:t> </a:t>
            </a:r>
            <a:r>
              <a:rPr lang="es-ES" dirty="0"/>
              <a:t>en</a:t>
            </a:r>
            <a:r>
              <a:rPr dirty="0"/>
              <a:t> la </a:t>
            </a:r>
            <a:r>
              <a:rPr dirty="0" err="1"/>
              <a:t>organización</a:t>
            </a:r>
            <a:endParaRPr kumimoji="0" sz="4800" b="1" i="0" u="none" strike="noStrike" kern="1200" cap="none"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60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t>Unidad 1</a:t>
            </a:r>
            <a:endParaRPr kumimoji="0" sz="6000" b="1" i="0" u="none" strike="noStrike" kern="1200" cap="none" normalizeH="0" baseline="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43269F36-978F-CBCD-0B49-5EE9F9D72F57}"/>
              </a:ext>
            </a:extLst>
          </p:cNvPr>
          <p:cNvSpPr txBox="1"/>
          <p:nvPr/>
        </p:nvSpPr>
        <p:spPr>
          <a:xfrm>
            <a:off x="1296000" y="5256000"/>
            <a:ext cx="10980000" cy="3538800"/>
          </a:xfrm>
          <a:prstGeom prst="rect">
            <a:avLst/>
          </a:prstGeom>
          <a:noFill/>
        </p:spPr>
        <p:txBody>
          <a:bodyPr wrap="square">
            <a:noAutofit/>
          </a:bodyPr>
          <a:lstStyle/>
          <a:p>
            <a:pPr marL="0" marR="0" lvl="0" indent="0" defTabSz="914400" rtl="0" eaLnBrk="1" fontAlgn="auto" latinLnBrk="0" hangingPunct="1">
              <a:lnSpc>
                <a:spcPct val="200000"/>
              </a:lnSpc>
              <a:spcAft>
                <a:spcPts val="0"/>
              </a:spcAft>
              <a:buClrTx/>
              <a:buSzTx/>
              <a:buFontTx/>
              <a:buNone/>
              <a:tabLst>
                <a:tab pos="1205230" algn="l"/>
                <a:tab pos="1926589" algn="l"/>
                <a:tab pos="2915920" algn="l"/>
                <a:tab pos="3444875" algn="l"/>
                <a:tab pos="4383405" algn="l"/>
                <a:tab pos="6796405" algn="l"/>
              </a:tabLst>
              <a:defRPr sz="2800" b="1" kern="120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t>1.1 ¿Cómo fomentar el intraemprendimiento?</a:t>
            </a:r>
          </a:p>
        </p:txBody>
      </p:sp>
    </p:spTree>
    <p:extLst>
      <p:ext uri="{BB962C8B-B14F-4D97-AF65-F5344CB8AC3E}">
        <p14:creationId xmlns:p14="http://schemas.microsoft.com/office/powerpoint/2010/main" val="368256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3384000"/>
            <a:ext cx="15840000" cy="612000"/>
          </a:xfrm>
          <a:prstGeom prst="rect">
            <a:avLst/>
          </a:prstGeom>
          <a:noFill/>
        </p:spPr>
        <p:txBody>
          <a:bodyPr wrap="square">
            <a:noAutofit/>
          </a:bodyPr>
          <a:lstStyle/>
          <a:p>
            <a:pPr>
              <a:defRPr sz="2400" b="1">
                <a:latin typeface="Helvetica Neue" panose="020B0604020202020204" charset="0"/>
                <a:ea typeface="Microsoft Sans Serif" panose="020B0604020202020204" pitchFamily="34" charset="0"/>
                <a:cs typeface="Microsoft Sans Serif" panose="020B0604020202020204" pitchFamily="34" charset="0"/>
              </a:defRPr>
            </a:pPr>
            <a:r>
              <a:rPr dirty="0"/>
              <a:t>Una </a:t>
            </a:r>
            <a:r>
              <a:rPr dirty="0" err="1"/>
              <a:t>organización</a:t>
            </a:r>
            <a:r>
              <a:rPr dirty="0"/>
              <a:t> </a:t>
            </a:r>
            <a:r>
              <a:rPr dirty="0" err="1"/>
              <a:t>debe</a:t>
            </a:r>
            <a:r>
              <a:rPr dirty="0"/>
              <a:t> </a:t>
            </a:r>
            <a:r>
              <a:rPr dirty="0" err="1"/>
              <a:t>buscar</a:t>
            </a:r>
            <a:r>
              <a:rPr dirty="0"/>
              <a:t> </a:t>
            </a:r>
            <a:r>
              <a:rPr dirty="0" err="1"/>
              <a:t>formas</a:t>
            </a:r>
            <a:r>
              <a:rPr dirty="0"/>
              <a:t> de </a:t>
            </a:r>
            <a:r>
              <a:rPr dirty="0" err="1"/>
              <a:t>fomentar</a:t>
            </a:r>
            <a:r>
              <a:rPr dirty="0"/>
              <a:t> </a:t>
            </a:r>
            <a:r>
              <a:rPr dirty="0" err="1"/>
              <a:t>el</a:t>
            </a:r>
            <a:r>
              <a:rPr dirty="0"/>
              <a:t> </a:t>
            </a:r>
            <a:r>
              <a:rPr dirty="0" err="1"/>
              <a:t>comportamiento</a:t>
            </a:r>
            <a:r>
              <a:rPr dirty="0"/>
              <a:t> </a:t>
            </a:r>
            <a:r>
              <a:rPr dirty="0" err="1"/>
              <a:t>creativo</a:t>
            </a:r>
            <a:r>
              <a:rPr dirty="0"/>
              <a:t> </a:t>
            </a:r>
            <a:r>
              <a:rPr dirty="0" err="1"/>
              <a:t>en</a:t>
            </a:r>
            <a:r>
              <a:rPr dirty="0"/>
              <a:t> </a:t>
            </a:r>
            <a:r>
              <a:rPr dirty="0" err="1"/>
              <a:t>su</a:t>
            </a:r>
            <a:r>
              <a:rPr dirty="0"/>
              <a:t> </a:t>
            </a:r>
            <a:r>
              <a:rPr dirty="0" err="1"/>
              <a:t>entorno</a:t>
            </a:r>
            <a:r>
              <a:rPr dirty="0"/>
              <a:t>:</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840000" cy="4031873"/>
          </a:xfrm>
          <a:prstGeom prst="rect">
            <a:avLst/>
          </a:prstGeom>
          <a:noFill/>
        </p:spPr>
        <p:txBody>
          <a:bodyPr wrap="square">
            <a:noAutofit/>
          </a:bodyPr>
          <a:lstStyle/>
          <a:p>
            <a:pPr>
              <a:defRPr sz="2400">
                <a:latin typeface="Helvetica Neue" panose="020B0604020202020204" charset="0"/>
              </a:defRPr>
            </a:pPr>
            <a:r>
              <a:rPr dirty="0"/>
              <a:t>Para </a:t>
            </a:r>
            <a:r>
              <a:rPr dirty="0" err="1"/>
              <a:t>lograr</a:t>
            </a:r>
            <a:r>
              <a:rPr dirty="0"/>
              <a:t> </a:t>
            </a:r>
            <a:r>
              <a:rPr dirty="0" err="1"/>
              <a:t>esto</a:t>
            </a:r>
            <a:r>
              <a:rPr dirty="0"/>
              <a:t>, a los </a:t>
            </a:r>
            <a:r>
              <a:rPr dirty="0" err="1"/>
              <a:t>empleados</a:t>
            </a:r>
            <a:r>
              <a:rPr dirty="0"/>
              <a:t> se les </a:t>
            </a:r>
            <a:r>
              <a:rPr dirty="0" err="1"/>
              <a:t>puede</a:t>
            </a:r>
            <a:r>
              <a:rPr dirty="0"/>
              <a:t> </a:t>
            </a:r>
            <a:r>
              <a:rPr dirty="0" err="1"/>
              <a:t>dar</a:t>
            </a:r>
            <a:r>
              <a:rPr dirty="0"/>
              <a:t> </a:t>
            </a:r>
            <a:r>
              <a:rPr dirty="0" err="1"/>
              <a:t>más</a:t>
            </a:r>
            <a:r>
              <a:rPr dirty="0"/>
              <a:t> </a:t>
            </a:r>
            <a:r>
              <a:rPr dirty="0" err="1"/>
              <a:t>flexibilidad</a:t>
            </a:r>
            <a:r>
              <a:rPr dirty="0"/>
              <a:t> para </a:t>
            </a:r>
            <a:r>
              <a:rPr lang="es-ES" dirty="0"/>
              <a:t>"</a:t>
            </a:r>
            <a:r>
              <a:rPr dirty="0" err="1"/>
              <a:t>experimentar</a:t>
            </a:r>
            <a:r>
              <a:rPr lang="es-ES" dirty="0"/>
              <a:t>"</a:t>
            </a:r>
            <a:r>
              <a:rPr dirty="0"/>
              <a:t> con la forma </a:t>
            </a:r>
            <a:r>
              <a:rPr dirty="0" err="1"/>
              <a:t>en</a:t>
            </a:r>
            <a:r>
              <a:rPr dirty="0"/>
              <a:t> que </a:t>
            </a:r>
            <a:r>
              <a:rPr dirty="0" err="1"/>
              <a:t>abordan</a:t>
            </a:r>
            <a:r>
              <a:rPr dirty="0"/>
              <a:t> los </a:t>
            </a:r>
            <a:r>
              <a:rPr dirty="0" err="1"/>
              <a:t>proyectos</a:t>
            </a:r>
            <a:r>
              <a:rPr dirty="0"/>
              <a:t> bajo una </a:t>
            </a:r>
            <a:r>
              <a:rPr dirty="0" err="1"/>
              <a:t>cultura</a:t>
            </a:r>
            <a:r>
              <a:rPr dirty="0"/>
              <a:t> </a:t>
            </a:r>
            <a:r>
              <a:rPr dirty="0" err="1"/>
              <a:t>implícita</a:t>
            </a:r>
            <a:r>
              <a:rPr dirty="0"/>
              <a:t>. O bien, </a:t>
            </a:r>
            <a:r>
              <a:rPr dirty="0" err="1"/>
              <a:t>podría</a:t>
            </a:r>
            <a:r>
              <a:rPr dirty="0"/>
              <a:t> ser un </a:t>
            </a:r>
            <a:r>
              <a:rPr dirty="0" err="1"/>
              <a:t>entorno</a:t>
            </a:r>
            <a:r>
              <a:rPr dirty="0"/>
              <a:t> </a:t>
            </a:r>
            <a:r>
              <a:rPr dirty="0" err="1"/>
              <a:t>más</a:t>
            </a:r>
            <a:r>
              <a:rPr dirty="0"/>
              <a:t> </a:t>
            </a:r>
            <a:r>
              <a:rPr dirty="0" err="1"/>
              <a:t>abiertamente</a:t>
            </a:r>
            <a:r>
              <a:rPr dirty="0"/>
              <a:t> </a:t>
            </a:r>
            <a:r>
              <a:rPr dirty="0" err="1"/>
              <a:t>controlado</a:t>
            </a:r>
            <a:r>
              <a:rPr dirty="0"/>
              <a:t> </a:t>
            </a:r>
            <a:r>
              <a:rPr dirty="0" err="1"/>
              <a:t>donde</a:t>
            </a:r>
            <a:r>
              <a:rPr dirty="0"/>
              <a:t> se les anima </a:t>
            </a:r>
            <a:r>
              <a:rPr dirty="0" err="1"/>
              <a:t>activamente</a:t>
            </a:r>
            <a:r>
              <a:rPr dirty="0"/>
              <a:t> a </a:t>
            </a:r>
            <a:r>
              <a:rPr dirty="0" err="1"/>
              <a:t>innovar</a:t>
            </a:r>
            <a:r>
              <a:rPr dirty="0"/>
              <a:t>, </a:t>
            </a:r>
            <a:r>
              <a:rPr dirty="0" err="1"/>
              <a:t>como</a:t>
            </a:r>
            <a:r>
              <a:rPr dirty="0"/>
              <a:t>: </a:t>
            </a:r>
          </a:p>
          <a:p>
            <a:endParaRPr sz="2400" dirty="0">
              <a:latin typeface="Helvetica Neue" panose="020B0604020202020204" charset="0"/>
            </a:endParaRPr>
          </a:p>
          <a:p>
            <a:pPr marL="571500" indent="-571500">
              <a:spcAft>
                <a:spcPts val="1200"/>
              </a:spcAft>
              <a:buBlip>
                <a:blip r:embed="rId2"/>
              </a:buBlip>
              <a:defRPr sz="2400">
                <a:latin typeface="Helvetica Neue" panose="020B0604020202020204" charset="0"/>
              </a:defRPr>
            </a:pPr>
            <a:r>
              <a:rPr dirty="0"/>
              <a:t>Ferias de ideas </a:t>
            </a:r>
            <a:r>
              <a:rPr dirty="0" err="1"/>
              <a:t>donde</a:t>
            </a:r>
            <a:r>
              <a:rPr dirty="0"/>
              <a:t> se </a:t>
            </a:r>
            <a:r>
              <a:rPr dirty="0" err="1"/>
              <a:t>muestran</a:t>
            </a:r>
            <a:r>
              <a:rPr dirty="0"/>
              <a:t> </a:t>
            </a:r>
            <a:r>
              <a:rPr dirty="0" err="1"/>
              <a:t>diseños</a:t>
            </a:r>
            <a:r>
              <a:rPr dirty="0"/>
              <a:t> o </a:t>
            </a:r>
            <a:r>
              <a:rPr dirty="0" err="1"/>
              <a:t>conceptos</a:t>
            </a:r>
            <a:endParaRPr dirty="0"/>
          </a:p>
          <a:p>
            <a:pPr marL="571500" indent="-571500">
              <a:spcAft>
                <a:spcPts val="1200"/>
              </a:spcAft>
              <a:buBlip>
                <a:blip r:embed="rId2"/>
              </a:buBlip>
              <a:defRPr sz="2400">
                <a:latin typeface="Helvetica Neue" panose="020B0604020202020204" charset="0"/>
              </a:defRPr>
            </a:pPr>
            <a:r>
              <a:rPr dirty="0" err="1"/>
              <a:t>Rápid</a:t>
            </a:r>
            <a:r>
              <a:rPr lang="es-ES" dirty="0"/>
              <a:t>as propuestas </a:t>
            </a:r>
            <a:r>
              <a:rPr dirty="0"/>
              <a:t>de </a:t>
            </a:r>
            <a:r>
              <a:rPr dirty="0" err="1"/>
              <a:t>resolución</a:t>
            </a:r>
            <a:r>
              <a:rPr dirty="0"/>
              <a:t> de </a:t>
            </a:r>
            <a:r>
              <a:rPr dirty="0" err="1"/>
              <a:t>problemas</a:t>
            </a:r>
            <a:r>
              <a:rPr dirty="0"/>
              <a:t> </a:t>
            </a:r>
            <a:r>
              <a:rPr dirty="0" err="1"/>
              <a:t>en</a:t>
            </a:r>
            <a:r>
              <a:rPr dirty="0"/>
              <a:t> </a:t>
            </a:r>
            <a:r>
              <a:rPr dirty="0" err="1"/>
              <a:t>el</a:t>
            </a:r>
            <a:r>
              <a:rPr dirty="0"/>
              <a:t> </a:t>
            </a:r>
            <a:r>
              <a:rPr dirty="0" err="1"/>
              <a:t>espíritu</a:t>
            </a:r>
            <a:r>
              <a:rPr dirty="0"/>
              <a:t> de un </a:t>
            </a:r>
            <a:r>
              <a:rPr i="1" dirty="0"/>
              <a:t>hackathon</a:t>
            </a:r>
          </a:p>
          <a:p>
            <a:pPr marL="571500" indent="-571500">
              <a:spcAft>
                <a:spcPts val="1200"/>
              </a:spcAft>
              <a:buBlip>
                <a:blip r:embed="rId2"/>
              </a:buBlip>
              <a:defRPr sz="2400">
                <a:latin typeface="Helvetica Neue" panose="020B0604020202020204" charset="0"/>
              </a:defRPr>
            </a:pPr>
            <a:r>
              <a:rPr dirty="0"/>
              <a:t>C</a:t>
            </a:r>
            <a:r>
              <a:rPr lang="es-ES" dirty="0" err="1"/>
              <a:t>ontar</a:t>
            </a:r>
            <a:r>
              <a:rPr dirty="0"/>
              <a:t> con </a:t>
            </a:r>
            <a:r>
              <a:rPr dirty="0" err="1"/>
              <a:t>fondos</a:t>
            </a:r>
            <a:r>
              <a:rPr dirty="0"/>
              <a:t> </a:t>
            </a:r>
            <a:r>
              <a:rPr lang="es-ES" dirty="0"/>
              <a:t>especiales</a:t>
            </a:r>
            <a:r>
              <a:rPr dirty="0"/>
              <a:t> </a:t>
            </a:r>
            <a:r>
              <a:rPr lang="es-ES" dirty="0"/>
              <a:t>(</a:t>
            </a:r>
            <a:r>
              <a:rPr dirty="0"/>
              <a:t>sandbox</a:t>
            </a:r>
            <a:r>
              <a:rPr lang="es-ES" dirty="0"/>
              <a:t>)</a:t>
            </a:r>
            <a:r>
              <a:rPr dirty="0"/>
              <a:t> para </a:t>
            </a:r>
            <a:r>
              <a:rPr lang="es-ES" dirty="0"/>
              <a:t>da</a:t>
            </a:r>
            <a:r>
              <a:rPr dirty="0"/>
              <a:t>r </a:t>
            </a:r>
            <a:r>
              <a:rPr dirty="0" err="1"/>
              <a:t>tiempo</a:t>
            </a:r>
            <a:r>
              <a:rPr dirty="0"/>
              <a:t> o </a:t>
            </a:r>
            <a:r>
              <a:rPr dirty="0" err="1"/>
              <a:t>emplear</a:t>
            </a:r>
            <a:r>
              <a:rPr dirty="0"/>
              <a:t> </a:t>
            </a:r>
            <a:r>
              <a:rPr dirty="0" err="1"/>
              <a:t>colaboradores</a:t>
            </a:r>
            <a:r>
              <a:rPr dirty="0"/>
              <a:t> para </a:t>
            </a:r>
            <a:r>
              <a:rPr dirty="0" err="1"/>
              <a:t>construir</a:t>
            </a:r>
            <a:r>
              <a:rPr dirty="0"/>
              <a:t> </a:t>
            </a:r>
            <a:r>
              <a:rPr dirty="0" err="1"/>
              <a:t>prototipos</a:t>
            </a:r>
            <a:endParaRPr dirty="0"/>
          </a:p>
          <a:p>
            <a:pPr marL="571500" indent="-571500">
              <a:spcAft>
                <a:spcPts val="1200"/>
              </a:spcAft>
              <a:buBlip>
                <a:blip r:embed="rId2"/>
              </a:buBlip>
              <a:defRPr sz="2400">
                <a:latin typeface="Helvetica Neue" panose="020B0604020202020204" charset="0"/>
              </a:defRPr>
            </a:pPr>
            <a:r>
              <a:rPr dirty="0" err="1"/>
              <a:t>Reserv</a:t>
            </a:r>
            <a:r>
              <a:rPr lang="es-ES" dirty="0"/>
              <a:t>ar</a:t>
            </a:r>
            <a:r>
              <a:rPr dirty="0"/>
              <a:t> algo de </a:t>
            </a:r>
            <a:r>
              <a:rPr dirty="0" err="1"/>
              <a:t>tiempo</a:t>
            </a:r>
            <a:r>
              <a:rPr dirty="0"/>
              <a:t> para la </a:t>
            </a:r>
            <a:r>
              <a:rPr dirty="0" err="1"/>
              <a:t>innovación</a:t>
            </a:r>
            <a:r>
              <a:rPr dirty="0"/>
              <a:t> y </a:t>
            </a:r>
            <a:r>
              <a:rPr dirty="0" err="1"/>
              <a:t>trabajar</a:t>
            </a:r>
            <a:r>
              <a:rPr dirty="0"/>
              <a:t> </a:t>
            </a:r>
            <a:r>
              <a:rPr dirty="0" err="1"/>
              <a:t>en</a:t>
            </a:r>
            <a:r>
              <a:rPr dirty="0"/>
              <a:t> </a:t>
            </a:r>
            <a:r>
              <a:rPr dirty="0" err="1"/>
              <a:t>proyectos</a:t>
            </a:r>
            <a:r>
              <a:rPr dirty="0"/>
              <a:t> </a:t>
            </a:r>
            <a:r>
              <a:rPr dirty="0" err="1"/>
              <a:t>paralelos</a:t>
            </a:r>
            <a:r>
              <a:rPr dirty="0"/>
              <a:t>.</a:t>
            </a: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a:noAutofit/>
          </a:bodyPr>
          <a:lstStyle/>
          <a:p>
            <a:pPr>
              <a:defRPr sz="1200">
                <a:latin typeface="Helvetica Neue" panose="020B0604020202020204" charset="0"/>
                <a:ea typeface="Microsoft Sans Serif" panose="020B0604020202020204" pitchFamily="34" charset="0"/>
                <a:cs typeface="Microsoft Sans Serif" panose="020B0604020202020204" pitchFamily="34" charset="0"/>
              </a:defRPr>
            </a:pPr>
            <a:r>
              <a:rPr lang="de-DE" dirty="0"/>
              <a:t>Fuente n.º: </a:t>
            </a:r>
            <a:r>
              <a:rPr dirty="0"/>
              <a:t>4</a:t>
            </a:r>
          </a:p>
        </p:txBody>
      </p:sp>
      <p:sp>
        <p:nvSpPr>
          <p:cNvPr id="7" name="Textfeld 6">
            <a:extLst>
              <a:ext uri="{FF2B5EF4-FFF2-40B4-BE49-F238E27FC236}">
                <a16:creationId xmlns:a16="http://schemas.microsoft.com/office/drawing/2014/main" id="{AA71FA6F-8A44-1881-D00F-99F1B7E5CFA4}"/>
              </a:ext>
            </a:extLst>
          </p:cNvPr>
          <p:cNvSpPr txBox="1"/>
          <p:nvPr/>
        </p:nvSpPr>
        <p:spPr>
          <a:xfrm>
            <a:off x="1296000" y="1548000"/>
            <a:ext cx="16001400" cy="831600"/>
          </a:xfrm>
          <a:prstGeom prst="rect">
            <a:avLst/>
          </a:prstGeom>
          <a:noFill/>
        </p:spPr>
        <p:txBody>
          <a:bodyPr wrap="square">
            <a:noAutofit/>
          </a:bodyPr>
          <a:lstStyle/>
          <a:p>
            <a:pPr marL="0" marR="0" lvl="0" indent="0"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sz="4800" b="1" kern="120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lang="es-ES" dirty="0"/>
              <a:t>1. Descubrir intraemprendedores en la organización</a:t>
            </a:r>
            <a:endParaRPr kumimoji="0" lang="es-ES" sz="4800" b="1" i="0" u="none" strike="noStrike" kern="1200" cap="none"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0" name="Textfeld 9">
            <a:extLst>
              <a:ext uri="{FF2B5EF4-FFF2-40B4-BE49-F238E27FC236}">
                <a16:creationId xmlns:a16="http://schemas.microsoft.com/office/drawing/2014/main" id="{4F9851CA-75B9-FE63-2C0E-C4576A9289EA}"/>
              </a:ext>
            </a:extLst>
          </p:cNvPr>
          <p:cNvSpPr txBox="1"/>
          <p:nvPr/>
        </p:nvSpPr>
        <p:spPr>
          <a:xfrm>
            <a:off x="1296000" y="2304000"/>
            <a:ext cx="15408000" cy="523220"/>
          </a:xfrm>
          <a:prstGeom prst="rect">
            <a:avLst/>
          </a:prstGeom>
          <a:noFill/>
        </p:spPr>
        <p:txBody>
          <a:bodyPr wrap="square">
            <a:noAutofit/>
          </a:bodyPr>
          <a:lstStyle/>
          <a:p>
            <a:pPr>
              <a:defRPr sz="2800" b="1">
                <a:solidFill>
                  <a:srgbClr val="AED633"/>
                </a:solidFill>
                <a:effectLst/>
                <a:latin typeface="Helvetica Neue" panose="020B0604020202020204" charset="0"/>
                <a:ea typeface="Calibri" panose="020F0502020204030204" pitchFamily="34" charset="0"/>
                <a:cs typeface="Times New Roman" panose="02020603050405020304" pitchFamily="18" charset="0"/>
              </a:defRPr>
            </a:pPr>
            <a:r>
              <a:rPr dirty="0"/>
              <a:t>1.1 ¿</a:t>
            </a:r>
            <a:r>
              <a:rPr dirty="0" err="1"/>
              <a:t>Cómo</a:t>
            </a:r>
            <a:r>
              <a:rPr dirty="0"/>
              <a:t> </a:t>
            </a:r>
            <a:r>
              <a:rPr dirty="0" err="1"/>
              <a:t>fomentar</a:t>
            </a:r>
            <a:r>
              <a:rPr dirty="0"/>
              <a:t> </a:t>
            </a:r>
            <a:r>
              <a:rPr dirty="0" err="1"/>
              <a:t>el</a:t>
            </a:r>
            <a:r>
              <a:rPr dirty="0"/>
              <a:t> </a:t>
            </a:r>
            <a:r>
              <a:rPr dirty="0" err="1"/>
              <a:t>intraemprendimiento</a:t>
            </a:r>
            <a:r>
              <a:rPr dirty="0"/>
              <a:t>?</a:t>
            </a:r>
          </a:p>
        </p:txBody>
      </p:sp>
    </p:spTree>
    <p:extLst>
      <p:ext uri="{BB962C8B-B14F-4D97-AF65-F5344CB8AC3E}">
        <p14:creationId xmlns:p14="http://schemas.microsoft.com/office/powerpoint/2010/main" val="2433620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sz="4800" b="1" kern="120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err="1"/>
              <a:t>Rasgos</a:t>
            </a:r>
            <a:r>
              <a:rPr dirty="0"/>
              <a:t> </a:t>
            </a:r>
            <a:r>
              <a:rPr lang="es-ES" dirty="0"/>
              <a:t>intraemprendedores</a:t>
            </a:r>
            <a:endParaRPr kumimoji="0" sz="4800" b="1" i="0" u="none" strike="noStrike" kern="1200" cap="none"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60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t>Unidad 2</a:t>
            </a:r>
            <a:endParaRPr kumimoji="0" sz="6000" b="1" i="0" u="none" strike="noStrike" kern="1200" cap="none" normalizeH="0" baseline="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43269F36-978F-CBCD-0B49-5EE9F9D72F57}"/>
              </a:ext>
            </a:extLst>
          </p:cNvPr>
          <p:cNvSpPr txBox="1"/>
          <p:nvPr/>
        </p:nvSpPr>
        <p:spPr>
          <a:xfrm>
            <a:off x="1296000" y="5256000"/>
            <a:ext cx="10980000" cy="3538800"/>
          </a:xfrm>
          <a:prstGeom prst="rect">
            <a:avLst/>
          </a:prstGeom>
          <a:noFill/>
        </p:spPr>
        <p:txBody>
          <a:bodyPr wrap="square">
            <a:noAutofit/>
          </a:bodyPr>
          <a:lstStyle/>
          <a:p>
            <a:pPr marL="0" marR="0" lvl="0" indent="0" defTabSz="914400" rtl="0" eaLnBrk="1" fontAlgn="auto" latinLnBrk="0" hangingPunct="1">
              <a:lnSpc>
                <a:spcPct val="200000"/>
              </a:lnSpc>
              <a:spcAft>
                <a:spcPts val="0"/>
              </a:spcAft>
              <a:buClrTx/>
              <a:buSzTx/>
              <a:buFontTx/>
              <a:buNone/>
              <a:tabLst>
                <a:tab pos="1205230" algn="l"/>
                <a:tab pos="1926589" algn="l"/>
                <a:tab pos="2915920" algn="l"/>
                <a:tab pos="3444875" algn="l"/>
                <a:tab pos="4383405" algn="l"/>
                <a:tab pos="6796405" algn="l"/>
              </a:tabLst>
              <a:defRPr sz="2800" b="1" kern="120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t>2.1 Parte 1: Innovador + flexible</a:t>
            </a:r>
          </a:p>
          <a:p>
            <a:pPr marL="0" marR="0" lvl="0" indent="0" defTabSz="914400" rtl="0" eaLnBrk="1" fontAlgn="auto" latinLnBrk="0" hangingPunct="1">
              <a:lnSpc>
                <a:spcPct val="200000"/>
              </a:lnSpc>
              <a:spcAft>
                <a:spcPts val="0"/>
              </a:spcAft>
              <a:buClrTx/>
              <a:buSzTx/>
              <a:buFontTx/>
              <a:buNone/>
              <a:tabLst>
                <a:tab pos="1205230" algn="l"/>
                <a:tab pos="1926589" algn="l"/>
                <a:tab pos="2915920" algn="l"/>
                <a:tab pos="3444875" algn="l"/>
                <a:tab pos="4383405" algn="l"/>
                <a:tab pos="6796405" algn="l"/>
              </a:tabLst>
              <a:defRPr sz="2800" b="1" kern="120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t>2.2 Parte 2: Intelectualmente curioso + persistente</a:t>
            </a:r>
          </a:p>
        </p:txBody>
      </p:sp>
    </p:spTree>
    <p:extLst>
      <p:ext uri="{BB962C8B-B14F-4D97-AF65-F5344CB8AC3E}">
        <p14:creationId xmlns:p14="http://schemas.microsoft.com/office/powerpoint/2010/main" val="2861028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6000" y="3384000"/>
            <a:ext cx="15840000" cy="5184000"/>
          </a:xfrm>
          <a:prstGeom prst="rect">
            <a:avLst/>
          </a:prstGeom>
          <a:noFill/>
        </p:spPr>
        <p:txBody>
          <a:bodyPr wrap="square" anchor="ctr">
            <a:noAutofit/>
          </a:bodyPr>
          <a:lstStyle/>
          <a:p>
            <a:pPr>
              <a:lnSpc>
                <a:spcPct val="150000"/>
              </a:lnSpc>
              <a:defRPr sz="2400">
                <a:latin typeface="Helvetica Neue" panose="020B0604020202020204" charset="0"/>
                <a:ea typeface="Microsoft Sans Serif" panose="020B0604020202020204" pitchFamily="34" charset="0"/>
                <a:cs typeface="Microsoft Sans Serif" panose="020B0604020202020204" pitchFamily="34" charset="0"/>
              </a:defRPr>
            </a:pPr>
            <a:r>
              <a:rPr sz="2200" b="1" dirty="0" err="1"/>
              <a:t>Innovadores</a:t>
            </a:r>
            <a:r>
              <a:rPr sz="2200" b="1" dirty="0"/>
              <a:t> — </a:t>
            </a:r>
            <a:r>
              <a:rPr sz="2200" dirty="0" err="1"/>
              <a:t>Siempre</a:t>
            </a:r>
            <a:r>
              <a:rPr sz="2200" dirty="0"/>
              <a:t> </a:t>
            </a:r>
            <a:r>
              <a:rPr sz="2200" dirty="0" err="1"/>
              <a:t>buscan</a:t>
            </a:r>
            <a:r>
              <a:rPr sz="2200" dirty="0"/>
              <a:t> </a:t>
            </a:r>
            <a:r>
              <a:rPr sz="2200" dirty="0" err="1"/>
              <a:t>métodos</a:t>
            </a:r>
            <a:r>
              <a:rPr sz="2200" dirty="0"/>
              <a:t> </a:t>
            </a:r>
            <a:r>
              <a:rPr sz="2200" dirty="0" err="1"/>
              <a:t>nuevos</a:t>
            </a:r>
            <a:r>
              <a:rPr sz="2200" dirty="0"/>
              <a:t> y </a:t>
            </a:r>
            <a:r>
              <a:rPr sz="2200" dirty="0" err="1"/>
              <a:t>mejorados</a:t>
            </a:r>
            <a:r>
              <a:rPr sz="2200" dirty="0"/>
              <a:t> para </a:t>
            </a:r>
            <a:r>
              <a:rPr sz="2200" dirty="0" err="1"/>
              <a:t>hacer</a:t>
            </a:r>
            <a:r>
              <a:rPr sz="2200" dirty="0"/>
              <a:t> las </a:t>
            </a:r>
            <a:r>
              <a:rPr sz="2200" dirty="0" err="1"/>
              <a:t>cosas</a:t>
            </a:r>
            <a:r>
              <a:rPr sz="2200" dirty="0"/>
              <a:t>. </a:t>
            </a:r>
            <a:r>
              <a:rPr sz="2200" dirty="0" err="1"/>
              <a:t>Algunas</a:t>
            </a:r>
            <a:r>
              <a:rPr sz="2200" dirty="0"/>
              <a:t> personas </a:t>
            </a:r>
            <a:r>
              <a:rPr sz="2200" dirty="0" err="1"/>
              <a:t>podrían</a:t>
            </a:r>
            <a:r>
              <a:rPr sz="2200" dirty="0"/>
              <a:t> verse </a:t>
            </a:r>
            <a:r>
              <a:rPr sz="2200" dirty="0" err="1"/>
              <a:t>obligadas</a:t>
            </a:r>
            <a:r>
              <a:rPr sz="2200" dirty="0"/>
              <a:t> a </a:t>
            </a:r>
            <a:r>
              <a:rPr sz="2200" dirty="0" err="1"/>
              <a:t>buscar</a:t>
            </a:r>
            <a:r>
              <a:rPr sz="2200" dirty="0"/>
              <a:t> </a:t>
            </a:r>
            <a:r>
              <a:rPr sz="2200" dirty="0" err="1"/>
              <a:t>formas</a:t>
            </a:r>
            <a:r>
              <a:rPr sz="2200" dirty="0"/>
              <a:t> de </a:t>
            </a:r>
            <a:r>
              <a:rPr sz="2200" dirty="0" err="1"/>
              <a:t>hacer</a:t>
            </a:r>
            <a:r>
              <a:rPr sz="2200" dirty="0"/>
              <a:t> que los </a:t>
            </a:r>
            <a:r>
              <a:rPr sz="2200" dirty="0" err="1"/>
              <a:t>procedimientos</a:t>
            </a:r>
            <a:r>
              <a:rPr sz="2200" dirty="0"/>
              <a:t> o </a:t>
            </a:r>
            <a:r>
              <a:rPr sz="2200" dirty="0" err="1"/>
              <a:t>bienes</a:t>
            </a:r>
            <a:r>
              <a:rPr sz="2200" dirty="0"/>
              <a:t> </a:t>
            </a:r>
            <a:r>
              <a:rPr sz="2200" dirty="0" err="1"/>
              <a:t>actuales</a:t>
            </a:r>
            <a:r>
              <a:rPr sz="2200" dirty="0"/>
              <a:t> </a:t>
            </a:r>
            <a:r>
              <a:rPr sz="2200" dirty="0" err="1"/>
              <a:t>sean</a:t>
            </a:r>
            <a:r>
              <a:rPr sz="2200" dirty="0"/>
              <a:t> </a:t>
            </a:r>
            <a:r>
              <a:rPr sz="2200" dirty="0" err="1"/>
              <a:t>más</a:t>
            </a:r>
            <a:r>
              <a:rPr sz="2200" dirty="0"/>
              <a:t> </a:t>
            </a:r>
            <a:r>
              <a:rPr sz="2200" dirty="0" err="1"/>
              <a:t>rápidos</a:t>
            </a:r>
            <a:r>
              <a:rPr sz="2200" dirty="0"/>
              <a:t>, </a:t>
            </a:r>
            <a:r>
              <a:rPr sz="2200" dirty="0" err="1"/>
              <a:t>asequibles</a:t>
            </a:r>
            <a:r>
              <a:rPr sz="2200" dirty="0"/>
              <a:t> o </a:t>
            </a:r>
            <a:r>
              <a:rPr sz="2200" dirty="0" err="1"/>
              <a:t>efectivos</a:t>
            </a:r>
            <a:r>
              <a:rPr sz="2200" dirty="0"/>
              <a:t>. </a:t>
            </a:r>
            <a:r>
              <a:rPr sz="2200" dirty="0" err="1"/>
              <a:t>Otros</a:t>
            </a:r>
            <a:r>
              <a:rPr sz="2200" dirty="0"/>
              <a:t> </a:t>
            </a:r>
            <a:r>
              <a:rPr sz="2200" dirty="0" err="1"/>
              <a:t>piensan</a:t>
            </a:r>
            <a:r>
              <a:rPr sz="2200" dirty="0"/>
              <a:t> </a:t>
            </a:r>
            <a:r>
              <a:rPr sz="2200" dirty="0" err="1"/>
              <a:t>completamente</a:t>
            </a:r>
            <a:r>
              <a:rPr sz="2200" dirty="0"/>
              <a:t> </a:t>
            </a:r>
            <a:r>
              <a:rPr sz="2200" dirty="0" err="1"/>
              <a:t>fuera</a:t>
            </a:r>
            <a:r>
              <a:rPr sz="2200" dirty="0"/>
              <a:t> de la </a:t>
            </a:r>
            <a:r>
              <a:rPr sz="2200" dirty="0" err="1"/>
              <a:t>caja</a:t>
            </a:r>
            <a:r>
              <a:rPr sz="2200" dirty="0"/>
              <a:t>, </a:t>
            </a:r>
            <a:r>
              <a:rPr sz="2200" dirty="0" err="1"/>
              <a:t>buscando</a:t>
            </a:r>
            <a:r>
              <a:rPr sz="2200" dirty="0"/>
              <a:t> </a:t>
            </a:r>
            <a:r>
              <a:rPr sz="2200" dirty="0" err="1"/>
              <a:t>soluciones</a:t>
            </a:r>
            <a:r>
              <a:rPr sz="2200" dirty="0"/>
              <a:t> </a:t>
            </a:r>
            <a:r>
              <a:rPr sz="2200" dirty="0" err="1"/>
              <a:t>novedosas</a:t>
            </a:r>
            <a:r>
              <a:rPr sz="2200" dirty="0"/>
              <a:t> y </a:t>
            </a:r>
            <a:r>
              <a:rPr sz="2200" dirty="0" err="1"/>
              <a:t>aprobando</a:t>
            </a:r>
            <a:r>
              <a:rPr sz="2200" dirty="0"/>
              <a:t> </a:t>
            </a:r>
            <a:r>
              <a:rPr sz="2200" dirty="0" err="1"/>
              <a:t>conceptos</a:t>
            </a:r>
            <a:r>
              <a:rPr sz="2200" dirty="0"/>
              <a:t> frescos.</a:t>
            </a:r>
          </a:p>
          <a:p>
            <a:pPr>
              <a:lnSpc>
                <a:spcPct val="150000"/>
              </a:lnSpc>
            </a:pPr>
            <a:endParaRPr sz="2200" dirty="0">
              <a:latin typeface="Helvetica Neue" panose="020B0604020202020204" charset="0"/>
              <a:ea typeface="Microsoft Sans Serif" panose="020B0604020202020204" pitchFamily="34" charset="0"/>
              <a:cs typeface="Microsoft Sans Serif" panose="020B0604020202020204" pitchFamily="34" charset="0"/>
            </a:endParaRPr>
          </a:p>
          <a:p>
            <a:pPr>
              <a:lnSpc>
                <a:spcPct val="150000"/>
              </a:lnSpc>
              <a:defRPr sz="2400">
                <a:latin typeface="Helvetica Neue" panose="020B0604020202020204" charset="0"/>
                <a:ea typeface="Microsoft Sans Serif" panose="020B0604020202020204" pitchFamily="34" charset="0"/>
                <a:cs typeface="Microsoft Sans Serif" panose="020B0604020202020204" pitchFamily="34" charset="0"/>
              </a:defRPr>
            </a:pPr>
            <a:r>
              <a:rPr sz="2200" b="1" dirty="0"/>
              <a:t>Flexible — </a:t>
            </a:r>
            <a:r>
              <a:rPr sz="2200" dirty="0" err="1"/>
              <a:t>Esta</a:t>
            </a:r>
            <a:r>
              <a:rPr sz="2200" dirty="0"/>
              <a:t> forma de </a:t>
            </a:r>
            <a:r>
              <a:rPr sz="2200" dirty="0" err="1"/>
              <a:t>pensar</a:t>
            </a:r>
            <a:r>
              <a:rPr sz="2200" dirty="0"/>
              <a:t> </a:t>
            </a:r>
            <a:r>
              <a:rPr sz="2200" dirty="0" err="1"/>
              <a:t>rechaza</a:t>
            </a:r>
            <a:r>
              <a:rPr sz="2200" dirty="0"/>
              <a:t> la </a:t>
            </a:r>
            <a:r>
              <a:rPr sz="2200" dirty="0" err="1"/>
              <a:t>complacencia</a:t>
            </a:r>
            <a:r>
              <a:rPr sz="2200" dirty="0"/>
              <a:t> y la </a:t>
            </a:r>
            <a:r>
              <a:rPr sz="2200" dirty="0" err="1"/>
              <a:t>rigidez</a:t>
            </a:r>
            <a:r>
              <a:rPr sz="2200" dirty="0"/>
              <a:t>. Es crucial </a:t>
            </a:r>
            <a:r>
              <a:rPr sz="2200" dirty="0" err="1"/>
              <a:t>tener</a:t>
            </a:r>
            <a:r>
              <a:rPr sz="2200" dirty="0"/>
              <a:t> un </a:t>
            </a:r>
            <a:r>
              <a:rPr sz="2200" dirty="0" err="1"/>
              <a:t>compromiso</a:t>
            </a:r>
            <a:r>
              <a:rPr sz="2200" dirty="0"/>
              <a:t> de </a:t>
            </a:r>
            <a:r>
              <a:rPr sz="2200" dirty="0" err="1"/>
              <a:t>arriba</a:t>
            </a:r>
            <a:r>
              <a:rPr sz="2200" dirty="0"/>
              <a:t> </a:t>
            </a:r>
            <a:r>
              <a:rPr sz="2200" dirty="0" err="1"/>
              <a:t>hacia</a:t>
            </a:r>
            <a:r>
              <a:rPr sz="2200" dirty="0"/>
              <a:t> </a:t>
            </a:r>
            <a:r>
              <a:rPr sz="2200" dirty="0" err="1"/>
              <a:t>abajo</a:t>
            </a:r>
            <a:r>
              <a:rPr sz="2200" dirty="0"/>
              <a:t> para </a:t>
            </a:r>
            <a:r>
              <a:rPr sz="2200" dirty="0" err="1"/>
              <a:t>hacer</a:t>
            </a:r>
            <a:r>
              <a:rPr sz="2200" dirty="0"/>
              <a:t> lo que se </a:t>
            </a:r>
            <a:r>
              <a:rPr sz="2200" dirty="0" err="1"/>
              <a:t>tiene</a:t>
            </a:r>
            <a:r>
              <a:rPr sz="2200" dirty="0"/>
              <a:t> que </a:t>
            </a:r>
            <a:r>
              <a:rPr sz="2200" dirty="0" err="1"/>
              <a:t>hacer</a:t>
            </a:r>
            <a:r>
              <a:rPr sz="2200" dirty="0"/>
              <a:t> </a:t>
            </a:r>
            <a:r>
              <a:rPr sz="2200" dirty="0" err="1"/>
              <a:t>en</a:t>
            </a:r>
            <a:r>
              <a:rPr sz="2200" dirty="0"/>
              <a:t> </a:t>
            </a:r>
            <a:r>
              <a:rPr sz="2200" dirty="0" err="1"/>
              <a:t>lugar</a:t>
            </a:r>
            <a:r>
              <a:rPr sz="2200" dirty="0"/>
              <a:t> de </a:t>
            </a:r>
            <a:r>
              <a:rPr sz="2200" dirty="0" err="1"/>
              <a:t>contentarse</a:t>
            </a:r>
            <a:r>
              <a:rPr sz="2200" dirty="0"/>
              <a:t> con </a:t>
            </a:r>
            <a:r>
              <a:rPr sz="2200" dirty="0" err="1"/>
              <a:t>hacer</a:t>
            </a:r>
            <a:r>
              <a:rPr sz="2200" dirty="0"/>
              <a:t> las </a:t>
            </a:r>
            <a:r>
              <a:rPr sz="2200" dirty="0" err="1"/>
              <a:t>cosas</a:t>
            </a:r>
            <a:r>
              <a:rPr sz="2200" dirty="0"/>
              <a:t> de la </a:t>
            </a:r>
            <a:r>
              <a:rPr sz="2200" dirty="0" err="1"/>
              <a:t>misma</a:t>
            </a:r>
            <a:r>
              <a:rPr sz="2200" dirty="0"/>
              <a:t> </a:t>
            </a:r>
            <a:r>
              <a:rPr sz="2200" dirty="0" err="1"/>
              <a:t>manera</a:t>
            </a:r>
            <a:r>
              <a:rPr sz="2200" dirty="0"/>
              <a:t> una y </a:t>
            </a:r>
            <a:r>
              <a:rPr sz="2200" dirty="0" err="1"/>
              <a:t>otra</a:t>
            </a:r>
            <a:r>
              <a:rPr sz="2200" dirty="0"/>
              <a:t> </a:t>
            </a:r>
            <a:r>
              <a:rPr sz="2200" dirty="0" err="1"/>
              <a:t>vez</a:t>
            </a:r>
            <a:r>
              <a:rPr sz="2200" dirty="0"/>
              <a:t>.</a:t>
            </a:r>
            <a:r>
              <a:rPr lang="de-DE" sz="2200" dirty="0"/>
              <a:t> </a:t>
            </a:r>
            <a:r>
              <a:rPr sz="2200" dirty="0"/>
              <a:t>Ambos </a:t>
            </a:r>
            <a:r>
              <a:rPr sz="2200" dirty="0" err="1"/>
              <a:t>están</a:t>
            </a:r>
            <a:r>
              <a:rPr sz="2200" dirty="0"/>
              <a:t> a gusto </a:t>
            </a:r>
            <a:r>
              <a:rPr sz="2200" dirty="0" err="1"/>
              <a:t>tomando</a:t>
            </a:r>
            <a:r>
              <a:rPr sz="2200" dirty="0"/>
              <a:t> </a:t>
            </a:r>
            <a:r>
              <a:rPr sz="2200" dirty="0" err="1"/>
              <a:t>decisiones</a:t>
            </a:r>
            <a:r>
              <a:rPr sz="2200" dirty="0"/>
              <a:t> </a:t>
            </a:r>
            <a:r>
              <a:rPr sz="2200" dirty="0" err="1"/>
              <a:t>sobre</a:t>
            </a:r>
            <a:r>
              <a:rPr sz="2200" dirty="0"/>
              <a:t> la </a:t>
            </a:r>
            <a:r>
              <a:rPr sz="2200" dirty="0" err="1"/>
              <a:t>marcha</a:t>
            </a:r>
            <a:r>
              <a:rPr sz="2200" dirty="0"/>
              <a:t>, </a:t>
            </a:r>
            <a:r>
              <a:rPr sz="2200" dirty="0" err="1"/>
              <a:t>ya</a:t>
            </a:r>
            <a:r>
              <a:rPr sz="2200" dirty="0"/>
              <a:t> que </a:t>
            </a:r>
            <a:r>
              <a:rPr lang="es-ES" sz="2200" dirty="0"/>
              <a:t>son muy eclécticos y flexibles</a:t>
            </a:r>
            <a:r>
              <a:rPr sz="2200" dirty="0"/>
              <a:t>.</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a:noAutofit/>
          </a:bodyPr>
          <a:lstStyle/>
          <a:p>
            <a:pPr>
              <a:defRPr sz="1200">
                <a:latin typeface="Helvetica Neue" panose="020B0604020202020204" charset="0"/>
                <a:ea typeface="Microsoft Sans Serif" panose="020B0604020202020204" pitchFamily="34" charset="0"/>
                <a:cs typeface="Microsoft Sans Serif" panose="020B0604020202020204" pitchFamily="34" charset="0"/>
              </a:defRPr>
            </a:pPr>
            <a:r>
              <a:rPr lang="de-DE" dirty="0"/>
              <a:t>Fuente n.º: </a:t>
            </a:r>
            <a:r>
              <a:rPr dirty="0"/>
              <a:t>4</a:t>
            </a:r>
          </a:p>
        </p:txBody>
      </p:sp>
      <p:pic>
        <p:nvPicPr>
          <p:cNvPr id="2050" name="Picture 2" descr="Connect the jigsaw pieces into the shape of a light bulb">
            <a:extLst>
              <a:ext uri="{FF2B5EF4-FFF2-40B4-BE49-F238E27FC236}">
                <a16:creationId xmlns:a16="http://schemas.microsoft.com/office/drawing/2014/main" id="{6FA1A1C5-8626-3008-3EDF-47498A5EB46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212"/>
          <a:stretch/>
        </p:blipFill>
        <p:spPr bwMode="auto">
          <a:xfrm>
            <a:off x="14097000" y="1385887"/>
            <a:ext cx="2667000" cy="244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a:extLst>
              <a:ext uri="{FF2B5EF4-FFF2-40B4-BE49-F238E27FC236}">
                <a16:creationId xmlns:a16="http://schemas.microsoft.com/office/drawing/2014/main" id="{D0954147-B134-1478-A63F-5B407392074D}"/>
              </a:ext>
            </a:extLst>
          </p:cNvPr>
          <p:cNvSpPr txBox="1"/>
          <p:nvPr/>
        </p:nvSpPr>
        <p:spPr>
          <a:xfrm>
            <a:off x="1296000" y="1548000"/>
            <a:ext cx="15372000" cy="831600"/>
          </a:xfrm>
          <a:prstGeom prst="rect">
            <a:avLst/>
          </a:prstGeom>
          <a:noFill/>
        </p:spPr>
        <p:txBody>
          <a:bodyPr wrap="square">
            <a:noAutofit/>
          </a:bodyPr>
          <a:lstStyle/>
          <a:p>
            <a:pPr>
              <a:defRPr sz="4800" b="1">
                <a:solidFill>
                  <a:srgbClr val="4D94B7"/>
                </a:solidFill>
                <a:latin typeface="Helvetica Neue" panose="020B0604020202020204" charset="0"/>
              </a:defRPr>
            </a:pPr>
            <a:r>
              <a:rPr dirty="0"/>
              <a:t>2. </a:t>
            </a:r>
            <a:r>
              <a:rPr dirty="0" err="1"/>
              <a:t>Rasgos</a:t>
            </a:r>
            <a:r>
              <a:rPr dirty="0"/>
              <a:t> </a:t>
            </a:r>
            <a:r>
              <a:rPr lang="es-ES" dirty="0"/>
              <a:t>intraemprendedores</a:t>
            </a:r>
            <a:endParaRPr dirty="0"/>
          </a:p>
        </p:txBody>
      </p:sp>
      <p:sp>
        <p:nvSpPr>
          <p:cNvPr id="7" name="Textfeld 6">
            <a:extLst>
              <a:ext uri="{FF2B5EF4-FFF2-40B4-BE49-F238E27FC236}">
                <a16:creationId xmlns:a16="http://schemas.microsoft.com/office/drawing/2014/main" id="{C8339750-CC46-E3D6-52BC-7993B30965A2}"/>
              </a:ext>
            </a:extLst>
          </p:cNvPr>
          <p:cNvSpPr txBox="1"/>
          <p:nvPr/>
        </p:nvSpPr>
        <p:spPr>
          <a:xfrm>
            <a:off x="1296000" y="2304000"/>
            <a:ext cx="15408000" cy="523220"/>
          </a:xfrm>
          <a:prstGeom prst="rect">
            <a:avLst/>
          </a:prstGeom>
          <a:noFill/>
        </p:spPr>
        <p:txBody>
          <a:bodyPr wrap="square">
            <a:noAutofit/>
          </a:bodyPr>
          <a:lstStyle/>
          <a:p>
            <a:pPr>
              <a:defRPr sz="2800" b="1">
                <a:solidFill>
                  <a:srgbClr val="AED633"/>
                </a:solidFill>
                <a:effectLst/>
                <a:latin typeface="Helvetica Neue" panose="020B0604020202020204" charset="0"/>
                <a:ea typeface="Calibri" panose="020F0502020204030204" pitchFamily="34" charset="0"/>
                <a:cs typeface="Times New Roman" panose="02020603050405020304" pitchFamily="18" charset="0"/>
              </a:defRPr>
            </a:pPr>
            <a:r>
              <a:rPr dirty="0"/>
              <a:t>2.1 </a:t>
            </a:r>
            <a:r>
              <a:rPr dirty="0" err="1"/>
              <a:t>Parte</a:t>
            </a:r>
            <a:r>
              <a:rPr dirty="0"/>
              <a:t> 1: </a:t>
            </a:r>
            <a:r>
              <a:rPr dirty="0" err="1"/>
              <a:t>Innovador</a:t>
            </a:r>
            <a:r>
              <a:rPr dirty="0"/>
              <a:t> + flexible</a:t>
            </a:r>
          </a:p>
        </p:txBody>
      </p:sp>
    </p:spTree>
    <p:extLst>
      <p:ext uri="{BB962C8B-B14F-4D97-AF65-F5344CB8AC3E}">
        <p14:creationId xmlns:p14="http://schemas.microsoft.com/office/powerpoint/2010/main" val="171861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5184000"/>
          </a:xfrm>
          <a:prstGeom prst="rect">
            <a:avLst/>
          </a:prstGeom>
          <a:noFill/>
        </p:spPr>
        <p:txBody>
          <a:bodyPr wrap="square" anchor="ctr">
            <a:noAutofit/>
          </a:bodyPr>
          <a:lstStyle/>
          <a:p>
            <a:pPr>
              <a:lnSpc>
                <a:spcPct val="150000"/>
              </a:lnSpc>
              <a:defRPr sz="2400">
                <a:latin typeface="Helvetica Neue" panose="020B0604020202020204" charset="0"/>
                <a:ea typeface="Microsoft Sans Serif" panose="020B0604020202020204" pitchFamily="34" charset="0"/>
                <a:cs typeface="Microsoft Sans Serif" panose="020B0604020202020204" pitchFamily="34" charset="0"/>
              </a:defRPr>
            </a:pPr>
            <a:r>
              <a:rPr b="1" dirty="0" err="1"/>
              <a:t>Intelectualmente</a:t>
            </a:r>
            <a:r>
              <a:rPr b="1" dirty="0"/>
              <a:t> curioso — </a:t>
            </a:r>
            <a:r>
              <a:rPr dirty="0" err="1"/>
              <a:t>Todos</a:t>
            </a:r>
            <a:r>
              <a:rPr dirty="0"/>
              <a:t> los </a:t>
            </a:r>
            <a:r>
              <a:rPr dirty="0" err="1"/>
              <a:t>trabajos</a:t>
            </a:r>
            <a:r>
              <a:rPr dirty="0"/>
              <a:t> </a:t>
            </a:r>
            <a:r>
              <a:rPr dirty="0" err="1"/>
              <a:t>implican</a:t>
            </a:r>
            <a:r>
              <a:rPr dirty="0"/>
              <a:t> </a:t>
            </a:r>
            <a:r>
              <a:rPr dirty="0" err="1"/>
              <a:t>educación</a:t>
            </a:r>
            <a:r>
              <a:rPr dirty="0"/>
              <a:t> continua, </a:t>
            </a:r>
            <a:r>
              <a:rPr dirty="0" err="1"/>
              <a:t>pero</a:t>
            </a:r>
            <a:r>
              <a:rPr dirty="0"/>
              <a:t> </a:t>
            </a:r>
            <a:r>
              <a:rPr dirty="0" err="1"/>
              <a:t>estas</a:t>
            </a:r>
            <a:r>
              <a:rPr dirty="0"/>
              <a:t> personas </a:t>
            </a:r>
            <a:r>
              <a:rPr dirty="0" err="1"/>
              <a:t>harán</a:t>
            </a:r>
            <a:r>
              <a:rPr dirty="0"/>
              <a:t> </a:t>
            </a:r>
            <a:r>
              <a:rPr dirty="0" err="1"/>
              <a:t>todo</a:t>
            </a:r>
            <a:r>
              <a:rPr dirty="0"/>
              <a:t> lo </a:t>
            </a:r>
            <a:r>
              <a:rPr dirty="0" err="1"/>
              <a:t>posible</a:t>
            </a:r>
            <a:r>
              <a:rPr dirty="0"/>
              <a:t> para </a:t>
            </a:r>
            <a:r>
              <a:rPr dirty="0" err="1"/>
              <a:t>aprender</a:t>
            </a:r>
            <a:r>
              <a:rPr dirty="0"/>
              <a:t> lo que </a:t>
            </a:r>
            <a:r>
              <a:rPr dirty="0" err="1"/>
              <a:t>aún</a:t>
            </a:r>
            <a:r>
              <a:rPr dirty="0"/>
              <a:t> no </a:t>
            </a:r>
            <a:r>
              <a:rPr dirty="0" err="1"/>
              <a:t>saben</a:t>
            </a:r>
            <a:r>
              <a:rPr dirty="0"/>
              <a:t>. Es </a:t>
            </a:r>
            <a:r>
              <a:rPr lang="es-ES" dirty="0"/>
              <a:t>tanto </a:t>
            </a:r>
            <a:r>
              <a:rPr dirty="0"/>
              <a:t>un </a:t>
            </a:r>
            <a:r>
              <a:rPr dirty="0" err="1"/>
              <a:t>impulso</a:t>
            </a:r>
            <a:r>
              <a:rPr dirty="0"/>
              <a:t> interminable para </a:t>
            </a:r>
            <a:r>
              <a:rPr dirty="0" err="1"/>
              <a:t>desarrollar</a:t>
            </a:r>
            <a:r>
              <a:rPr dirty="0"/>
              <a:t> sus </a:t>
            </a:r>
            <a:r>
              <a:rPr dirty="0" err="1"/>
              <a:t>propias</a:t>
            </a:r>
            <a:r>
              <a:rPr dirty="0"/>
              <a:t> </a:t>
            </a:r>
            <a:r>
              <a:rPr dirty="0" err="1"/>
              <a:t>habilidades</a:t>
            </a:r>
            <a:r>
              <a:rPr dirty="0"/>
              <a:t> </a:t>
            </a:r>
            <a:r>
              <a:rPr dirty="0" err="1"/>
              <a:t>como</a:t>
            </a:r>
            <a:r>
              <a:rPr dirty="0"/>
              <a:t> una </a:t>
            </a:r>
            <a:r>
              <a:rPr dirty="0" err="1"/>
              <a:t>necesidad</a:t>
            </a:r>
            <a:r>
              <a:rPr dirty="0"/>
              <a:t> de </a:t>
            </a:r>
            <a:r>
              <a:rPr dirty="0" err="1"/>
              <a:t>observar</a:t>
            </a:r>
            <a:r>
              <a:rPr dirty="0"/>
              <a:t> lo que </a:t>
            </a:r>
            <a:r>
              <a:rPr dirty="0" err="1"/>
              <a:t>otros</a:t>
            </a:r>
            <a:r>
              <a:rPr dirty="0"/>
              <a:t> </a:t>
            </a:r>
            <a:r>
              <a:rPr dirty="0" err="1"/>
              <a:t>están</a:t>
            </a:r>
            <a:r>
              <a:rPr dirty="0"/>
              <a:t> </a:t>
            </a:r>
            <a:r>
              <a:rPr dirty="0" err="1"/>
              <a:t>haciendo</a:t>
            </a:r>
            <a:r>
              <a:rPr dirty="0"/>
              <a:t> para </a:t>
            </a:r>
            <a:r>
              <a:rPr dirty="0" err="1"/>
              <a:t>actuar</a:t>
            </a:r>
            <a:r>
              <a:rPr dirty="0"/>
              <a:t> de </a:t>
            </a:r>
            <a:r>
              <a:rPr dirty="0" err="1"/>
              <a:t>manera</a:t>
            </a:r>
            <a:r>
              <a:rPr dirty="0"/>
              <a:t> </a:t>
            </a:r>
            <a:r>
              <a:rPr dirty="0" err="1"/>
              <a:t>diferente</a:t>
            </a:r>
            <a:r>
              <a:rPr dirty="0"/>
              <a:t>.</a:t>
            </a:r>
          </a:p>
          <a:p>
            <a:pPr>
              <a:lnSpc>
                <a:spcPct val="150000"/>
              </a:lnSpc>
            </a:pPr>
            <a:endParaRPr sz="2400" dirty="0">
              <a:latin typeface="Helvetica Neue" panose="020B0604020202020204" charset="0"/>
              <a:ea typeface="Microsoft Sans Serif" panose="020B0604020202020204" pitchFamily="34" charset="0"/>
              <a:cs typeface="Microsoft Sans Serif" panose="020B0604020202020204" pitchFamily="34" charset="0"/>
            </a:endParaRPr>
          </a:p>
          <a:p>
            <a:pPr>
              <a:lnSpc>
                <a:spcPct val="150000"/>
              </a:lnSpc>
              <a:defRPr sz="2400">
                <a:latin typeface="Helvetica Neue" panose="020B0604020202020204" charset="0"/>
                <a:ea typeface="Microsoft Sans Serif" panose="020B0604020202020204" pitchFamily="34" charset="0"/>
                <a:cs typeface="Microsoft Sans Serif" panose="020B0604020202020204" pitchFamily="34" charset="0"/>
              </a:defRPr>
            </a:pPr>
            <a:r>
              <a:rPr b="1" dirty="0" err="1"/>
              <a:t>Persistente</a:t>
            </a:r>
            <a:r>
              <a:rPr b="1" dirty="0"/>
              <a:t> — </a:t>
            </a:r>
            <a:r>
              <a:rPr dirty="0"/>
              <a:t>Tanto los </a:t>
            </a:r>
            <a:r>
              <a:rPr dirty="0" err="1"/>
              <a:t>intraemprendedores</a:t>
            </a:r>
            <a:r>
              <a:rPr dirty="0"/>
              <a:t> </a:t>
            </a:r>
            <a:r>
              <a:rPr dirty="0" err="1"/>
              <a:t>como</a:t>
            </a:r>
            <a:r>
              <a:rPr dirty="0"/>
              <a:t> los </a:t>
            </a:r>
            <a:r>
              <a:rPr dirty="0" err="1"/>
              <a:t>emprendedores</a:t>
            </a:r>
            <a:r>
              <a:rPr dirty="0"/>
              <a:t> </a:t>
            </a:r>
            <a:r>
              <a:rPr dirty="0" err="1"/>
              <a:t>nunca</a:t>
            </a:r>
            <a:r>
              <a:rPr dirty="0"/>
              <a:t> </a:t>
            </a:r>
            <a:r>
              <a:rPr dirty="0" err="1"/>
              <a:t>renuncian</a:t>
            </a:r>
            <a:r>
              <a:rPr dirty="0"/>
              <a:t> a lo que </a:t>
            </a:r>
            <a:r>
              <a:rPr dirty="0" err="1"/>
              <a:t>buscan</a:t>
            </a:r>
            <a:r>
              <a:rPr dirty="0"/>
              <a:t> </a:t>
            </a:r>
            <a:r>
              <a:rPr dirty="0" err="1"/>
              <a:t>porque</a:t>
            </a:r>
            <a:r>
              <a:rPr dirty="0"/>
              <a:t> </a:t>
            </a:r>
            <a:r>
              <a:rPr dirty="0" err="1"/>
              <a:t>saben</a:t>
            </a:r>
            <a:r>
              <a:rPr dirty="0"/>
              <a:t> que los </a:t>
            </a:r>
            <a:r>
              <a:rPr dirty="0" err="1"/>
              <a:t>fracasos</a:t>
            </a:r>
            <a:r>
              <a:rPr dirty="0"/>
              <a:t> y los </a:t>
            </a:r>
            <a:r>
              <a:rPr dirty="0" err="1"/>
              <a:t>errores</a:t>
            </a:r>
            <a:r>
              <a:rPr dirty="0"/>
              <a:t> son una </a:t>
            </a:r>
            <a:r>
              <a:rPr dirty="0" err="1"/>
              <a:t>parte</a:t>
            </a:r>
            <a:r>
              <a:rPr dirty="0"/>
              <a:t> </a:t>
            </a:r>
            <a:r>
              <a:rPr dirty="0" err="1"/>
              <a:t>necesaria</a:t>
            </a:r>
            <a:r>
              <a:rPr dirty="0"/>
              <a:t> del </a:t>
            </a:r>
            <a:r>
              <a:rPr dirty="0" err="1"/>
              <a:t>proceso</a:t>
            </a:r>
            <a:r>
              <a:rPr dirty="0"/>
              <a:t> de </a:t>
            </a:r>
            <a:r>
              <a:rPr dirty="0" err="1"/>
              <a:t>aprendizaje</a:t>
            </a:r>
            <a:r>
              <a:rPr dirty="0"/>
              <a:t> y </a:t>
            </a:r>
            <a:r>
              <a:rPr dirty="0" err="1"/>
              <a:t>crecimiento</a:t>
            </a:r>
            <a:r>
              <a:rPr dirty="0"/>
              <a:t>. Tanto pasar de los </a:t>
            </a:r>
            <a:r>
              <a:rPr dirty="0" err="1"/>
              <a:t>errores</a:t>
            </a:r>
            <a:r>
              <a:rPr dirty="0"/>
              <a:t> </a:t>
            </a:r>
            <a:r>
              <a:rPr dirty="0" err="1"/>
              <a:t>como</a:t>
            </a:r>
            <a:r>
              <a:rPr dirty="0"/>
              <a:t> </a:t>
            </a:r>
            <a:r>
              <a:rPr dirty="0" err="1"/>
              <a:t>aprender</a:t>
            </a:r>
            <a:r>
              <a:rPr dirty="0"/>
              <a:t> de </a:t>
            </a:r>
            <a:r>
              <a:rPr dirty="0" err="1"/>
              <a:t>ellos</a:t>
            </a:r>
            <a:r>
              <a:rPr dirty="0"/>
              <a:t>, </a:t>
            </a:r>
            <a:r>
              <a:rPr dirty="0" err="1"/>
              <a:t>así</a:t>
            </a:r>
            <a:r>
              <a:rPr dirty="0"/>
              <a:t> </a:t>
            </a:r>
            <a:r>
              <a:rPr dirty="0" err="1"/>
              <a:t>como</a:t>
            </a:r>
            <a:r>
              <a:rPr dirty="0"/>
              <a:t> </a:t>
            </a:r>
            <a:r>
              <a:rPr dirty="0" err="1"/>
              <a:t>negarse</a:t>
            </a:r>
            <a:r>
              <a:rPr dirty="0"/>
              <a:t> a </a:t>
            </a:r>
            <a:r>
              <a:rPr dirty="0" err="1"/>
              <a:t>aceptar</a:t>
            </a:r>
            <a:r>
              <a:rPr dirty="0"/>
              <a:t> </a:t>
            </a:r>
            <a:r>
              <a:rPr dirty="0" err="1"/>
              <a:t>el</a:t>
            </a:r>
            <a:r>
              <a:rPr dirty="0"/>
              <a:t> </a:t>
            </a:r>
            <a:r>
              <a:rPr lang="es-ES" dirty="0"/>
              <a:t>"</a:t>
            </a:r>
            <a:r>
              <a:rPr dirty="0"/>
              <a:t>no</a:t>
            </a:r>
            <a:r>
              <a:rPr lang="es-ES" dirty="0"/>
              <a:t>"</a:t>
            </a:r>
            <a:r>
              <a:rPr dirty="0"/>
              <a:t> </a:t>
            </a:r>
            <a:r>
              <a:rPr dirty="0" err="1"/>
              <a:t>como</a:t>
            </a:r>
            <a:r>
              <a:rPr dirty="0"/>
              <a:t> </a:t>
            </a:r>
            <a:r>
              <a:rPr dirty="0" err="1"/>
              <a:t>respuesta</a:t>
            </a:r>
            <a:r>
              <a:rPr dirty="0"/>
              <a:t>, son </a:t>
            </a:r>
            <a:r>
              <a:rPr dirty="0" err="1"/>
              <a:t>cruciales</a:t>
            </a:r>
            <a:r>
              <a:rPr dirty="0"/>
              <a:t>.</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a:noAutofit/>
          </a:bodyPr>
          <a:lstStyle/>
          <a:p>
            <a:pPr>
              <a:defRPr sz="1200">
                <a:latin typeface="Helvetica Neue" panose="020B0604020202020204" charset="0"/>
                <a:ea typeface="Microsoft Sans Serif" panose="020B0604020202020204" pitchFamily="34" charset="0"/>
                <a:cs typeface="Microsoft Sans Serif" panose="020B0604020202020204" pitchFamily="34" charset="0"/>
              </a:defRPr>
            </a:pPr>
            <a:r>
              <a:rPr lang="de-DE" dirty="0"/>
              <a:t>Fuente n.º: </a:t>
            </a:r>
            <a:r>
              <a:rPr dirty="0"/>
              <a:t>4</a:t>
            </a:r>
          </a:p>
        </p:txBody>
      </p:sp>
      <p:pic>
        <p:nvPicPr>
          <p:cNvPr id="1026" name="Picture 2" descr="Persistence abstract concept">
            <a:extLst>
              <a:ext uri="{FF2B5EF4-FFF2-40B4-BE49-F238E27FC236}">
                <a16:creationId xmlns:a16="http://schemas.microsoft.com/office/drawing/2014/main" id="{8842E330-0AB7-AD28-626E-1374D8B373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49400" y="1364014"/>
            <a:ext cx="2600325" cy="26003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rious concept illustration">
            <a:extLst>
              <a:ext uri="{FF2B5EF4-FFF2-40B4-BE49-F238E27FC236}">
                <a16:creationId xmlns:a16="http://schemas.microsoft.com/office/drawing/2014/main" id="{D4697EE7-04A3-B604-7402-3CEB5568D1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63200" y="1364014"/>
            <a:ext cx="2600325" cy="2600325"/>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a:extLst>
              <a:ext uri="{FF2B5EF4-FFF2-40B4-BE49-F238E27FC236}">
                <a16:creationId xmlns:a16="http://schemas.microsoft.com/office/drawing/2014/main" id="{AEDE6A26-9A03-713D-1193-81E52798F892}"/>
              </a:ext>
            </a:extLst>
          </p:cNvPr>
          <p:cNvSpPr txBox="1"/>
          <p:nvPr/>
        </p:nvSpPr>
        <p:spPr>
          <a:xfrm>
            <a:off x="1296000" y="1548000"/>
            <a:ext cx="15372000" cy="831600"/>
          </a:xfrm>
          <a:prstGeom prst="rect">
            <a:avLst/>
          </a:prstGeom>
          <a:noFill/>
        </p:spPr>
        <p:txBody>
          <a:bodyPr wrap="square">
            <a:noAutofit/>
          </a:bodyPr>
          <a:lstStyle/>
          <a:p>
            <a:pPr>
              <a:defRPr sz="4800" b="1">
                <a:solidFill>
                  <a:srgbClr val="4D94B7"/>
                </a:solidFill>
                <a:latin typeface="Helvetica Neue" panose="020B0604020202020204" charset="0"/>
              </a:defRPr>
            </a:pPr>
            <a:r>
              <a:rPr dirty="0"/>
              <a:t>2. </a:t>
            </a:r>
            <a:r>
              <a:rPr dirty="0" err="1"/>
              <a:t>Rasgos</a:t>
            </a:r>
            <a:r>
              <a:rPr dirty="0"/>
              <a:t> </a:t>
            </a:r>
            <a:r>
              <a:rPr lang="es-ES" dirty="0"/>
              <a:t>intraemprendedores</a:t>
            </a:r>
            <a:endParaRPr dirty="0"/>
          </a:p>
        </p:txBody>
      </p:sp>
      <p:sp>
        <p:nvSpPr>
          <p:cNvPr id="7" name="Textfeld 6">
            <a:extLst>
              <a:ext uri="{FF2B5EF4-FFF2-40B4-BE49-F238E27FC236}">
                <a16:creationId xmlns:a16="http://schemas.microsoft.com/office/drawing/2014/main" id="{433DB7C7-89CA-9347-A22C-9944A1A02FFA}"/>
              </a:ext>
            </a:extLst>
          </p:cNvPr>
          <p:cNvSpPr txBox="1"/>
          <p:nvPr/>
        </p:nvSpPr>
        <p:spPr>
          <a:xfrm>
            <a:off x="1296000" y="2304000"/>
            <a:ext cx="15408000" cy="523220"/>
          </a:xfrm>
          <a:prstGeom prst="rect">
            <a:avLst/>
          </a:prstGeom>
          <a:noFill/>
        </p:spPr>
        <p:txBody>
          <a:bodyPr wrap="square">
            <a:noAutofit/>
          </a:bodyPr>
          <a:lstStyle/>
          <a:p>
            <a:pPr>
              <a:defRPr sz="2800" b="1">
                <a:solidFill>
                  <a:srgbClr val="AED633"/>
                </a:solidFill>
                <a:effectLst/>
                <a:latin typeface="Helvetica Neue" panose="020B0604020202020204" charset="0"/>
                <a:ea typeface="Calibri" panose="020F0502020204030204" pitchFamily="34" charset="0"/>
                <a:cs typeface="Times New Roman" panose="02020603050405020304" pitchFamily="18" charset="0"/>
              </a:defRPr>
            </a:pPr>
            <a:r>
              <a:rPr dirty="0"/>
              <a:t>2.2 </a:t>
            </a:r>
            <a:r>
              <a:rPr dirty="0" err="1"/>
              <a:t>Parte</a:t>
            </a:r>
            <a:r>
              <a:rPr dirty="0"/>
              <a:t> 2: </a:t>
            </a:r>
            <a:r>
              <a:rPr dirty="0" err="1"/>
              <a:t>Intelectualmente</a:t>
            </a:r>
            <a:r>
              <a:rPr dirty="0"/>
              <a:t> curioso + </a:t>
            </a:r>
            <a:r>
              <a:rPr dirty="0" err="1"/>
              <a:t>persistente</a:t>
            </a:r>
            <a:endParaRPr dirty="0"/>
          </a:p>
        </p:txBody>
      </p:sp>
    </p:spTree>
    <p:extLst>
      <p:ext uri="{BB962C8B-B14F-4D97-AF65-F5344CB8AC3E}">
        <p14:creationId xmlns:p14="http://schemas.microsoft.com/office/powerpoint/2010/main" val="2079536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sz="4800" b="1" kern="120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t>Características de los intraemprendedores</a:t>
            </a:r>
            <a:endParaRPr kumimoji="0" sz="4800" b="1" i="0" u="none" strike="noStrike" kern="1200" cap="none" normalizeH="0" baseline="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60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t>Unidad 3</a:t>
            </a:r>
            <a:endParaRPr kumimoji="0" sz="6000" b="1" i="0" u="none" strike="noStrike" kern="1200" cap="none" normalizeH="0" baseline="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43269F36-978F-CBCD-0B49-5EE9F9D72F57}"/>
              </a:ext>
            </a:extLst>
          </p:cNvPr>
          <p:cNvSpPr txBox="1"/>
          <p:nvPr/>
        </p:nvSpPr>
        <p:spPr>
          <a:xfrm>
            <a:off x="1296000" y="5256000"/>
            <a:ext cx="10980000" cy="3538800"/>
          </a:xfrm>
          <a:prstGeom prst="rect">
            <a:avLst/>
          </a:prstGeom>
          <a:noFill/>
        </p:spPr>
        <p:txBody>
          <a:bodyPr wrap="square">
            <a:noAutofit/>
          </a:bodyPr>
          <a:lstStyle/>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sz="2800" b="1" kern="120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a:t>3.1 </a:t>
            </a:r>
            <a:r>
              <a:rPr dirty="0" err="1"/>
              <a:t>Dinámic</a:t>
            </a:r>
            <a:r>
              <a:rPr lang="es-ES" dirty="0"/>
              <a:t>os</a:t>
            </a:r>
            <a:endParaRPr dirty="0"/>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sz="2800" b="1" kern="120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a:t>3.2 </a:t>
            </a:r>
            <a:r>
              <a:rPr dirty="0" err="1"/>
              <a:t>Desarrolladores</a:t>
            </a:r>
            <a:r>
              <a:rPr dirty="0"/>
              <a:t> de ideas</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sz="2800" b="1" kern="120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a:t>3.3 </a:t>
            </a:r>
            <a:r>
              <a:rPr dirty="0" err="1"/>
              <a:t>Conductores</a:t>
            </a:r>
            <a:r>
              <a:rPr dirty="0"/>
              <a:t> del </a:t>
            </a:r>
            <a:r>
              <a:rPr dirty="0" err="1"/>
              <a:t>cambio</a:t>
            </a:r>
            <a:endParaRPr dirty="0"/>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sz="2800" b="1" kern="120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a:t>3.4 </a:t>
            </a:r>
            <a:r>
              <a:rPr dirty="0" err="1"/>
              <a:t>Determinado</a:t>
            </a:r>
            <a:r>
              <a:rPr lang="es-ES" dirty="0"/>
              <a:t>s</a:t>
            </a:r>
            <a:endParaRPr dirty="0"/>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sz="2800" b="1" kern="120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a:t>3.5 </a:t>
            </a:r>
            <a:r>
              <a:rPr dirty="0" err="1"/>
              <a:t>Dedicados</a:t>
            </a:r>
            <a:endParaRPr dirty="0"/>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sz="2800" b="1" kern="120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a:t>3.6 </a:t>
            </a:r>
            <a:r>
              <a:rPr dirty="0" err="1"/>
              <a:t>Diligente</a:t>
            </a:r>
            <a:r>
              <a:rPr lang="es-ES" dirty="0"/>
              <a:t>s</a:t>
            </a:r>
            <a:endParaRPr dirty="0"/>
          </a:p>
        </p:txBody>
      </p:sp>
    </p:spTree>
    <p:extLst>
      <p:ext uri="{BB962C8B-B14F-4D97-AF65-F5344CB8AC3E}">
        <p14:creationId xmlns:p14="http://schemas.microsoft.com/office/powerpoint/2010/main" val="3869564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2169</Words>
  <Application>Microsoft Office PowerPoint</Application>
  <PresentationFormat>Benutzerdefiniert</PresentationFormat>
  <Paragraphs>188</Paragraphs>
  <Slides>24</Slides>
  <Notes>2</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24</vt:i4>
      </vt:variant>
    </vt:vector>
  </HeadingPairs>
  <TitlesOfParts>
    <vt:vector size="29" baseType="lpstr">
      <vt:lpstr>Arial</vt:lpstr>
      <vt:lpstr>Calibri</vt:lpstr>
      <vt:lpstr>Helvetica Neue</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sin título</dc:title>
  <dc:creator>Monia Coppola</dc:creator>
  <cp:keywords>DAE2pz8_XrU,BAEXurJiHZU</cp:keywords>
  <cp:lastModifiedBy>Jennifer Voepel</cp:lastModifiedBy>
  <cp:revision>102</cp:revision>
  <dcterms:created xsi:type="dcterms:W3CDTF">2022-01-27T16:04:38Z</dcterms:created>
  <dcterms:modified xsi:type="dcterms:W3CDTF">2024-02-05T00:13:50Z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ies>
</file>