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9"/>
  </p:notesMasterIdLst>
  <p:handoutMasterIdLst>
    <p:handoutMasterId r:id="rId30"/>
  </p:handoutMasterIdLst>
  <p:sldIdLst>
    <p:sldId id="277" r:id="rId3"/>
    <p:sldId id="278" r:id="rId4"/>
    <p:sldId id="279" r:id="rId5"/>
    <p:sldId id="289" r:id="rId6"/>
    <p:sldId id="280" r:id="rId7"/>
    <p:sldId id="291" r:id="rId8"/>
    <p:sldId id="292" r:id="rId9"/>
    <p:sldId id="293" r:id="rId10"/>
    <p:sldId id="296" r:id="rId11"/>
    <p:sldId id="295" r:id="rId12"/>
    <p:sldId id="297" r:id="rId13"/>
    <p:sldId id="298" r:id="rId14"/>
    <p:sldId id="299" r:id="rId15"/>
    <p:sldId id="300" r:id="rId16"/>
    <p:sldId id="281" r:id="rId17"/>
    <p:sldId id="301" r:id="rId18"/>
    <p:sldId id="302" r:id="rId19"/>
    <p:sldId id="303" r:id="rId20"/>
    <p:sldId id="304" r:id="rId21"/>
    <p:sldId id="305" r:id="rId22"/>
    <p:sldId id="306" r:id="rId23"/>
    <p:sldId id="285" r:id="rId24"/>
    <p:sldId id="308" r:id="rId25"/>
    <p:sldId id="290" r:id="rId26"/>
    <p:sldId id="268" r:id="rId27"/>
    <p:sldId id="287" r:id="rId28"/>
  </p:sldIdLst>
  <p:sldSz cx="18288000" cy="10287000"/>
  <p:notesSz cx="18288000" cy="10287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002060"/>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60" d="100"/>
          <a:sy n="60" d="100"/>
        </p:scale>
        <p:origin x="84" y="80"/>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4C77FF-DF45-4F3A-A195-23BE9B3020B5}" type="doc">
      <dgm:prSet loTypeId="urn:microsoft.com/office/officeart/2005/8/layout/cycle2" loCatId="cycle" qsTypeId="urn:microsoft.com/office/officeart/2005/8/quickstyle/simple1" qsCatId="simple" csTypeId="urn:microsoft.com/office/officeart/2005/8/colors/accent0_2" csCatId="mainScheme" phldr="1"/>
      <dgm:spPr/>
      <dgm:t>
        <a:bodyPr/>
        <a:lstStyle/>
        <a:p>
          <a:endParaRPr/>
        </a:p>
      </dgm:t>
    </dgm:pt>
    <dgm:pt modelId="{6FBFE652-C198-4C88-8F83-C19B26B419EE}">
      <dgm:prSet phldrT="[Testo]" custT="1"/>
      <dgm:spPr/>
      <dgm:t>
        <a:bodyPr lIns="0" tIns="0" rIns="0" bIns="0"/>
        <a:lstStyle/>
        <a:p>
          <a:pPr>
            <a:defRPr sz="2400">
              <a:latin typeface="Helvetica Neue" panose="020B0604020202020204" charset="0"/>
            </a:defRPr>
          </a:pPr>
          <a:r>
            <a:rPr sz="2400" dirty="0" err="1">
              <a:latin typeface="Helvetica Neue" panose="020B0604020202020204"/>
            </a:rPr>
            <a:t>Visualizar</a:t>
          </a:r>
          <a:r>
            <a:rPr sz="2400" dirty="0">
              <a:latin typeface="Helvetica Neue" panose="020B0604020202020204"/>
            </a:rPr>
            <a:t> </a:t>
          </a:r>
        </a:p>
      </dgm:t>
    </dgm:pt>
    <dgm:pt modelId="{5DE6870A-E139-49D4-89E3-6AEDAF044FC6}" type="parTrans" cxnId="{967F4C8C-4B01-4115-83FC-FBDEAAD5ABF3}">
      <dgm:prSet/>
      <dgm:spPr/>
      <dgm:t>
        <a:bodyPr/>
        <a:lstStyle/>
        <a:p>
          <a:endParaRPr sz="2400">
            <a:latin typeface="Helvetica Neue" panose="020B0604020202020204"/>
          </a:endParaRPr>
        </a:p>
      </dgm:t>
    </dgm:pt>
    <dgm:pt modelId="{B002C68E-0604-4A71-8CCA-65C60B96A323}" type="sibTrans" cxnId="{967F4C8C-4B01-4115-83FC-FBDEAAD5ABF3}">
      <dgm:prSet custT="1"/>
      <dgm:spPr/>
      <dgm:t>
        <a:bodyPr/>
        <a:lstStyle/>
        <a:p>
          <a:endParaRPr sz="2400">
            <a:latin typeface="Helvetica Neue" panose="020B0604020202020204"/>
          </a:endParaRPr>
        </a:p>
      </dgm:t>
    </dgm:pt>
    <dgm:pt modelId="{2F5A167E-9651-4F63-BBE9-86E0A9C9CBBC}">
      <dgm:prSet phldrT="[Testo]" custT="1"/>
      <dgm:spPr/>
      <dgm:t>
        <a:bodyPr lIns="0" tIns="0" rIns="0" bIns="0"/>
        <a:lstStyle/>
        <a:p>
          <a:pPr>
            <a:defRPr sz="2400">
              <a:latin typeface="Helvetica Neue" panose="020B0604020202020204" charset="0"/>
            </a:defRPr>
          </a:pPr>
          <a:r>
            <a:rPr sz="2400">
              <a:latin typeface="Helvetica Neue" panose="020B0604020202020204"/>
            </a:rPr>
            <a:t>Plan </a:t>
          </a:r>
        </a:p>
      </dgm:t>
    </dgm:pt>
    <dgm:pt modelId="{26132A69-6EBF-40B6-A469-6422EB3341A2}" type="parTrans" cxnId="{A23D5E1B-E0B5-460B-9868-EB4C41B280C0}">
      <dgm:prSet/>
      <dgm:spPr/>
      <dgm:t>
        <a:bodyPr/>
        <a:lstStyle/>
        <a:p>
          <a:endParaRPr sz="2400">
            <a:latin typeface="Helvetica Neue" panose="020B0604020202020204"/>
          </a:endParaRPr>
        </a:p>
      </dgm:t>
    </dgm:pt>
    <dgm:pt modelId="{B02B785D-F5D1-4FDD-85CD-C2D21EDBC7E8}" type="sibTrans" cxnId="{A23D5E1B-E0B5-460B-9868-EB4C41B280C0}">
      <dgm:prSet custT="1"/>
      <dgm:spPr/>
      <dgm:t>
        <a:bodyPr/>
        <a:lstStyle/>
        <a:p>
          <a:endParaRPr sz="2400">
            <a:latin typeface="Helvetica Neue" panose="020B0604020202020204"/>
          </a:endParaRPr>
        </a:p>
      </dgm:t>
    </dgm:pt>
    <dgm:pt modelId="{B6DFAFE3-63E3-4E8D-B893-56B7E6006E8C}">
      <dgm:prSet phldrT="[Testo]" custT="1"/>
      <dgm:spPr/>
      <dgm:t>
        <a:bodyPr lIns="0" tIns="0" rIns="0" bIns="0"/>
        <a:lstStyle/>
        <a:p>
          <a:pPr>
            <a:defRPr sz="2400">
              <a:latin typeface="Helvetica Neue" panose="020B0604020202020204" charset="0"/>
            </a:defRPr>
          </a:pPr>
          <a:r>
            <a:rPr sz="2400">
              <a:latin typeface="Helvetica Neue" panose="020B0604020202020204"/>
            </a:rPr>
            <a:t>Implementación </a:t>
          </a:r>
        </a:p>
      </dgm:t>
    </dgm:pt>
    <dgm:pt modelId="{0FCCE536-E455-4FBD-B2EE-00F4660CB7FA}" type="parTrans" cxnId="{EC1485D8-464D-468C-90A6-EC0298A4D765}">
      <dgm:prSet/>
      <dgm:spPr/>
      <dgm:t>
        <a:bodyPr/>
        <a:lstStyle/>
        <a:p>
          <a:endParaRPr sz="2400">
            <a:latin typeface="Helvetica Neue" panose="020B0604020202020204"/>
          </a:endParaRPr>
        </a:p>
      </dgm:t>
    </dgm:pt>
    <dgm:pt modelId="{7A22C95C-B651-4DF0-B050-967DCD4C7AA5}" type="sibTrans" cxnId="{EC1485D8-464D-468C-90A6-EC0298A4D765}">
      <dgm:prSet custT="1"/>
      <dgm:spPr/>
      <dgm:t>
        <a:bodyPr/>
        <a:lstStyle/>
        <a:p>
          <a:endParaRPr sz="2400">
            <a:latin typeface="Helvetica Neue" panose="020B0604020202020204"/>
          </a:endParaRPr>
        </a:p>
      </dgm:t>
    </dgm:pt>
    <dgm:pt modelId="{1C558A97-FA2A-45D3-B2C8-9DB611641469}" type="pres">
      <dgm:prSet presAssocID="{D74C77FF-DF45-4F3A-A195-23BE9B3020B5}" presName="cycle" presStyleCnt="0">
        <dgm:presLayoutVars>
          <dgm:dir/>
          <dgm:resizeHandles val="exact"/>
        </dgm:presLayoutVars>
      </dgm:prSet>
      <dgm:spPr/>
    </dgm:pt>
    <dgm:pt modelId="{FA6A58B8-D652-441B-B0A3-BF0D2C4BE270}" type="pres">
      <dgm:prSet presAssocID="{6FBFE652-C198-4C88-8F83-C19B26B419EE}" presName="node" presStyleLbl="node1" presStyleIdx="0" presStyleCnt="3" custScaleX="136442">
        <dgm:presLayoutVars>
          <dgm:bulletEnabled val="1"/>
        </dgm:presLayoutVars>
      </dgm:prSet>
      <dgm:spPr/>
    </dgm:pt>
    <dgm:pt modelId="{4E501A2F-E83A-469A-A687-BC3167181B31}" type="pres">
      <dgm:prSet presAssocID="{B002C68E-0604-4A71-8CCA-65C60B96A323}" presName="sibTrans" presStyleLbl="sibTrans2D1" presStyleIdx="0" presStyleCnt="3"/>
      <dgm:spPr/>
    </dgm:pt>
    <dgm:pt modelId="{52C61379-1A48-48FA-AED5-4B3988560678}" type="pres">
      <dgm:prSet presAssocID="{B002C68E-0604-4A71-8CCA-65C60B96A323}" presName="connectorText" presStyleLbl="sibTrans2D1" presStyleIdx="0" presStyleCnt="3"/>
      <dgm:spPr/>
    </dgm:pt>
    <dgm:pt modelId="{8E43C16E-F8E3-4262-96F3-13128ABFCC95}" type="pres">
      <dgm:prSet presAssocID="{2F5A167E-9651-4F63-BBE9-86E0A9C9CBBC}" presName="node" presStyleLbl="node1" presStyleIdx="1" presStyleCnt="3" custScaleX="136442" custRadScaleRad="114611" custRadScaleInc="-6890">
        <dgm:presLayoutVars>
          <dgm:bulletEnabled val="1"/>
        </dgm:presLayoutVars>
      </dgm:prSet>
      <dgm:spPr/>
    </dgm:pt>
    <dgm:pt modelId="{3B539CC0-6B72-46AB-B04A-3FE433E7E3E0}" type="pres">
      <dgm:prSet presAssocID="{B02B785D-F5D1-4FDD-85CD-C2D21EDBC7E8}" presName="sibTrans" presStyleLbl="sibTrans2D1" presStyleIdx="1" presStyleCnt="3"/>
      <dgm:spPr/>
    </dgm:pt>
    <dgm:pt modelId="{A26B2B04-D208-47C2-9928-FCA9BB914FC6}" type="pres">
      <dgm:prSet presAssocID="{B02B785D-F5D1-4FDD-85CD-C2D21EDBC7E8}" presName="connectorText" presStyleLbl="sibTrans2D1" presStyleIdx="1" presStyleCnt="3"/>
      <dgm:spPr/>
    </dgm:pt>
    <dgm:pt modelId="{3A9C97B1-CB63-4186-A1F7-029A5C402FAE}" type="pres">
      <dgm:prSet presAssocID="{B6DFAFE3-63E3-4E8D-B893-56B7E6006E8C}" presName="node" presStyleLbl="node1" presStyleIdx="2" presStyleCnt="3" custScaleX="144970" custRadScaleRad="114612" custRadScaleInc="6890">
        <dgm:presLayoutVars>
          <dgm:bulletEnabled val="1"/>
        </dgm:presLayoutVars>
      </dgm:prSet>
      <dgm:spPr/>
    </dgm:pt>
    <dgm:pt modelId="{D050DE1E-DD49-445C-AA98-AC2C4B8F4E28}" type="pres">
      <dgm:prSet presAssocID="{7A22C95C-B651-4DF0-B050-967DCD4C7AA5}" presName="sibTrans" presStyleLbl="sibTrans2D1" presStyleIdx="2" presStyleCnt="3"/>
      <dgm:spPr/>
    </dgm:pt>
    <dgm:pt modelId="{79A909F6-CB2C-4C31-8178-95492F25FA7A}" type="pres">
      <dgm:prSet presAssocID="{7A22C95C-B651-4DF0-B050-967DCD4C7AA5}" presName="connectorText" presStyleLbl="sibTrans2D1" presStyleIdx="2" presStyleCnt="3"/>
      <dgm:spPr/>
    </dgm:pt>
  </dgm:ptLst>
  <dgm:cxnLst>
    <dgm:cxn modelId="{646C330A-0AC4-4823-92E0-4ADE5656A45F}" type="presOf" srcId="{B02B785D-F5D1-4FDD-85CD-C2D21EDBC7E8}" destId="{A26B2B04-D208-47C2-9928-FCA9BB914FC6}" srcOrd="1" destOrd="0" presId="urn:microsoft.com/office/officeart/2005/8/layout/cycle2"/>
    <dgm:cxn modelId="{A23D5E1B-E0B5-460B-9868-EB4C41B280C0}" srcId="{D74C77FF-DF45-4F3A-A195-23BE9B3020B5}" destId="{2F5A167E-9651-4F63-BBE9-86E0A9C9CBBC}" srcOrd="1" destOrd="0" parTransId="{26132A69-6EBF-40B6-A469-6422EB3341A2}" sibTransId="{B02B785D-F5D1-4FDD-85CD-C2D21EDBC7E8}"/>
    <dgm:cxn modelId="{F92A5D2D-B906-4AA5-9B28-B0EFB9DCB174}" type="presOf" srcId="{B002C68E-0604-4A71-8CCA-65C60B96A323}" destId="{52C61379-1A48-48FA-AED5-4B3988560678}" srcOrd="1" destOrd="0" presId="urn:microsoft.com/office/officeart/2005/8/layout/cycle2"/>
    <dgm:cxn modelId="{C1452E68-D6A7-4E0B-BCC6-F5B2325AFEC2}" type="presOf" srcId="{2F5A167E-9651-4F63-BBE9-86E0A9C9CBBC}" destId="{8E43C16E-F8E3-4262-96F3-13128ABFCC95}" srcOrd="0" destOrd="0" presId="urn:microsoft.com/office/officeart/2005/8/layout/cycle2"/>
    <dgm:cxn modelId="{B3646E68-ED53-4290-B9A0-024B9A0A31D9}" type="presOf" srcId="{B6DFAFE3-63E3-4E8D-B893-56B7E6006E8C}" destId="{3A9C97B1-CB63-4186-A1F7-029A5C402FAE}" srcOrd="0" destOrd="0" presId="urn:microsoft.com/office/officeart/2005/8/layout/cycle2"/>
    <dgm:cxn modelId="{39BCEB74-58F5-4ABA-B81F-B16B55C10E26}" type="presOf" srcId="{B002C68E-0604-4A71-8CCA-65C60B96A323}" destId="{4E501A2F-E83A-469A-A687-BC3167181B31}" srcOrd="0" destOrd="0" presId="urn:microsoft.com/office/officeart/2005/8/layout/cycle2"/>
    <dgm:cxn modelId="{D316A87F-C8DD-4F45-BC20-D993EF176890}" type="presOf" srcId="{B02B785D-F5D1-4FDD-85CD-C2D21EDBC7E8}" destId="{3B539CC0-6B72-46AB-B04A-3FE433E7E3E0}" srcOrd="0" destOrd="0" presId="urn:microsoft.com/office/officeart/2005/8/layout/cycle2"/>
    <dgm:cxn modelId="{967F4C8C-4B01-4115-83FC-FBDEAAD5ABF3}" srcId="{D74C77FF-DF45-4F3A-A195-23BE9B3020B5}" destId="{6FBFE652-C198-4C88-8F83-C19B26B419EE}" srcOrd="0" destOrd="0" parTransId="{5DE6870A-E139-49D4-89E3-6AEDAF044FC6}" sibTransId="{B002C68E-0604-4A71-8CCA-65C60B96A323}"/>
    <dgm:cxn modelId="{79095F9E-24BC-4762-9A5B-7601B2589826}" type="presOf" srcId="{6FBFE652-C198-4C88-8F83-C19B26B419EE}" destId="{FA6A58B8-D652-441B-B0A3-BF0D2C4BE270}" srcOrd="0" destOrd="0" presId="urn:microsoft.com/office/officeart/2005/8/layout/cycle2"/>
    <dgm:cxn modelId="{3EADF2AF-88A6-4399-89D8-76DA280EDFC9}" type="presOf" srcId="{7A22C95C-B651-4DF0-B050-967DCD4C7AA5}" destId="{D050DE1E-DD49-445C-AA98-AC2C4B8F4E28}" srcOrd="0" destOrd="0" presId="urn:microsoft.com/office/officeart/2005/8/layout/cycle2"/>
    <dgm:cxn modelId="{C9282AC7-C197-4CE3-BA00-F57535C6D800}" type="presOf" srcId="{D74C77FF-DF45-4F3A-A195-23BE9B3020B5}" destId="{1C558A97-FA2A-45D3-B2C8-9DB611641469}" srcOrd="0" destOrd="0" presId="urn:microsoft.com/office/officeart/2005/8/layout/cycle2"/>
    <dgm:cxn modelId="{671D1AD6-3BDC-4410-A0C7-05F28F84B23F}" type="presOf" srcId="{7A22C95C-B651-4DF0-B050-967DCD4C7AA5}" destId="{79A909F6-CB2C-4C31-8178-95492F25FA7A}" srcOrd="1" destOrd="0" presId="urn:microsoft.com/office/officeart/2005/8/layout/cycle2"/>
    <dgm:cxn modelId="{EC1485D8-464D-468C-90A6-EC0298A4D765}" srcId="{D74C77FF-DF45-4F3A-A195-23BE9B3020B5}" destId="{B6DFAFE3-63E3-4E8D-B893-56B7E6006E8C}" srcOrd="2" destOrd="0" parTransId="{0FCCE536-E455-4FBD-B2EE-00F4660CB7FA}" sibTransId="{7A22C95C-B651-4DF0-B050-967DCD4C7AA5}"/>
    <dgm:cxn modelId="{CBF4A4E7-E00A-478C-9846-46F4253246C8}" type="presParOf" srcId="{1C558A97-FA2A-45D3-B2C8-9DB611641469}" destId="{FA6A58B8-D652-441B-B0A3-BF0D2C4BE270}" srcOrd="0" destOrd="0" presId="urn:microsoft.com/office/officeart/2005/8/layout/cycle2"/>
    <dgm:cxn modelId="{00A7BDF7-FB64-4BF7-AA7B-B231F96CD6BB}" type="presParOf" srcId="{1C558A97-FA2A-45D3-B2C8-9DB611641469}" destId="{4E501A2F-E83A-469A-A687-BC3167181B31}" srcOrd="1" destOrd="0" presId="urn:microsoft.com/office/officeart/2005/8/layout/cycle2"/>
    <dgm:cxn modelId="{199C4480-2B27-4FAB-A216-FA1760985D0D}" type="presParOf" srcId="{4E501A2F-E83A-469A-A687-BC3167181B31}" destId="{52C61379-1A48-48FA-AED5-4B3988560678}" srcOrd="0" destOrd="0" presId="urn:microsoft.com/office/officeart/2005/8/layout/cycle2"/>
    <dgm:cxn modelId="{34750AC3-EB64-4F31-98CC-9BC2B2B0C714}" type="presParOf" srcId="{1C558A97-FA2A-45D3-B2C8-9DB611641469}" destId="{8E43C16E-F8E3-4262-96F3-13128ABFCC95}" srcOrd="2" destOrd="0" presId="urn:microsoft.com/office/officeart/2005/8/layout/cycle2"/>
    <dgm:cxn modelId="{A6355794-87C9-4165-B7CA-B0192E597F6D}" type="presParOf" srcId="{1C558A97-FA2A-45D3-B2C8-9DB611641469}" destId="{3B539CC0-6B72-46AB-B04A-3FE433E7E3E0}" srcOrd="3" destOrd="0" presId="urn:microsoft.com/office/officeart/2005/8/layout/cycle2"/>
    <dgm:cxn modelId="{33D64BEB-3C46-4703-8D09-4FC0BC1DEAB4}" type="presParOf" srcId="{3B539CC0-6B72-46AB-B04A-3FE433E7E3E0}" destId="{A26B2B04-D208-47C2-9928-FCA9BB914FC6}" srcOrd="0" destOrd="0" presId="urn:microsoft.com/office/officeart/2005/8/layout/cycle2"/>
    <dgm:cxn modelId="{8099FE2D-619B-4DA5-B03D-E21E6E97FB0A}" type="presParOf" srcId="{1C558A97-FA2A-45D3-B2C8-9DB611641469}" destId="{3A9C97B1-CB63-4186-A1F7-029A5C402FAE}" srcOrd="4" destOrd="0" presId="urn:microsoft.com/office/officeart/2005/8/layout/cycle2"/>
    <dgm:cxn modelId="{0C17B266-9EE9-46A3-97DF-B57C61BCD2F8}" type="presParOf" srcId="{1C558A97-FA2A-45D3-B2C8-9DB611641469}" destId="{D050DE1E-DD49-445C-AA98-AC2C4B8F4E28}" srcOrd="5" destOrd="0" presId="urn:microsoft.com/office/officeart/2005/8/layout/cycle2"/>
    <dgm:cxn modelId="{BEB0FC77-4FE2-40C3-822C-8EB507F96DCB}" type="presParOf" srcId="{D050DE1E-DD49-445C-AA98-AC2C4B8F4E28}" destId="{79A909F6-CB2C-4C31-8178-95492F25FA7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A58B8-D652-441B-B0A3-BF0D2C4BE270}">
      <dsp:nvSpPr>
        <dsp:cNvPr id="0" name=""/>
        <dsp:cNvSpPr/>
      </dsp:nvSpPr>
      <dsp:spPr>
        <a:xfrm>
          <a:off x="2025005" y="123"/>
          <a:ext cx="2879992" cy="2110781"/>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charset="0"/>
            </a:defRPr>
          </a:pPr>
          <a:r>
            <a:rPr sz="2400" kern="1200" dirty="0" err="1">
              <a:latin typeface="Helvetica Neue" panose="020B0604020202020204"/>
            </a:rPr>
            <a:t>Visualizar</a:t>
          </a:r>
          <a:r>
            <a:rPr sz="2400" kern="1200" dirty="0">
              <a:latin typeface="Helvetica Neue" panose="020B0604020202020204"/>
            </a:rPr>
            <a:t> </a:t>
          </a:r>
        </a:p>
      </dsp:txBody>
      <dsp:txXfrm>
        <a:off x="2446770" y="309240"/>
        <a:ext cx="2036462" cy="1492547"/>
      </dsp:txXfrm>
    </dsp:sp>
    <dsp:sp modelId="{4E501A2F-E83A-469A-A687-BC3167181B31}">
      <dsp:nvSpPr>
        <dsp:cNvPr id="0" name=""/>
        <dsp:cNvSpPr/>
      </dsp:nvSpPr>
      <dsp:spPr>
        <a:xfrm rot="3329440">
          <a:off x="4123235" y="2060855"/>
          <a:ext cx="555702" cy="71238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sz="2400" kern="1200">
            <a:latin typeface="Helvetica Neue" panose="020B0604020202020204"/>
          </a:endParaRPr>
        </a:p>
      </dsp:txBody>
      <dsp:txXfrm>
        <a:off x="4159366" y="2134645"/>
        <a:ext cx="388991" cy="427432"/>
      </dsp:txXfrm>
    </dsp:sp>
    <dsp:sp modelId="{8E43C16E-F8E3-4262-96F3-13128ABFCC95}">
      <dsp:nvSpPr>
        <dsp:cNvPr id="0" name=""/>
        <dsp:cNvSpPr/>
      </dsp:nvSpPr>
      <dsp:spPr>
        <a:xfrm>
          <a:off x="3914995" y="2749115"/>
          <a:ext cx="2879992" cy="2110781"/>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charset="0"/>
            </a:defRPr>
          </a:pPr>
          <a:r>
            <a:rPr sz="2400" kern="1200">
              <a:latin typeface="Helvetica Neue" panose="020B0604020202020204"/>
            </a:rPr>
            <a:t>Plan </a:t>
          </a:r>
        </a:p>
      </dsp:txBody>
      <dsp:txXfrm>
        <a:off x="4336760" y="3058232"/>
        <a:ext cx="2036462" cy="1492547"/>
      </dsp:txXfrm>
    </dsp:sp>
    <dsp:sp modelId="{3B539CC0-6B72-46AB-B04A-3FE433E7E3E0}">
      <dsp:nvSpPr>
        <dsp:cNvPr id="0" name=""/>
        <dsp:cNvSpPr/>
      </dsp:nvSpPr>
      <dsp:spPr>
        <a:xfrm rot="10799993">
          <a:off x="3307495" y="3448315"/>
          <a:ext cx="429300" cy="71238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sz="2400" kern="1200">
            <a:latin typeface="Helvetica Neue" panose="020B0604020202020204"/>
          </a:endParaRPr>
        </a:p>
      </dsp:txBody>
      <dsp:txXfrm rot="10800000">
        <a:off x="3436285" y="3590793"/>
        <a:ext cx="300510" cy="427432"/>
      </dsp:txXfrm>
    </dsp:sp>
    <dsp:sp modelId="{3A9C97B1-CB63-4186-A1F7-029A5C402FAE}">
      <dsp:nvSpPr>
        <dsp:cNvPr id="0" name=""/>
        <dsp:cNvSpPr/>
      </dsp:nvSpPr>
      <dsp:spPr>
        <a:xfrm>
          <a:off x="44995" y="2749123"/>
          <a:ext cx="3059999" cy="2110781"/>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charset="0"/>
            </a:defRPr>
          </a:pPr>
          <a:r>
            <a:rPr sz="2400" kern="1200">
              <a:latin typeface="Helvetica Neue" panose="020B0604020202020204"/>
            </a:rPr>
            <a:t>Implementación </a:t>
          </a:r>
        </a:p>
      </dsp:txBody>
      <dsp:txXfrm>
        <a:off x="493121" y="3058240"/>
        <a:ext cx="2163747" cy="1492547"/>
      </dsp:txXfrm>
    </dsp:sp>
    <dsp:sp modelId="{D050DE1E-DD49-445C-AA98-AC2C4B8F4E28}">
      <dsp:nvSpPr>
        <dsp:cNvPr id="0" name=""/>
        <dsp:cNvSpPr/>
      </dsp:nvSpPr>
      <dsp:spPr>
        <a:xfrm rot="18270570">
          <a:off x="2240725" y="2081068"/>
          <a:ext cx="548577" cy="71238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sz="2400" kern="1200">
            <a:latin typeface="Helvetica Neue" panose="020B0604020202020204"/>
          </a:endParaRPr>
        </a:p>
      </dsp:txBody>
      <dsp:txXfrm>
        <a:off x="2276393" y="2291353"/>
        <a:ext cx="384004" cy="42743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a:lstStyle>
            <a:lvl1pPr algn="l">
              <a:defRPr sz="1200"/>
            </a:lvl1pPr>
          </a:lstStyle>
          <a:p>
            <a:endParaRPr/>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anchor="ctr"/>
          <a:lstStyle/>
          <a:p>
            <a:endParaRPr/>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a:lstStyle/>
          <a:p>
            <a:pPr lvl="0"/>
            <a:r>
              <a:t>Haga clic para modificar los estilos de texto del patrón</a:t>
            </a:r>
          </a:p>
          <a:p>
            <a:pPr lvl="1"/>
            <a:r>
              <a:t>Segundo nivel</a:t>
            </a:r>
          </a:p>
          <a:p>
            <a:pPr lvl="2"/>
            <a:r>
              <a:t>Tercer nivel</a:t>
            </a:r>
          </a:p>
          <a:p>
            <a:pPr lvl="3"/>
            <a:r>
              <a:t>Cuarto nivel</a:t>
            </a:r>
          </a:p>
          <a:p>
            <a:pPr lvl="4"/>
            <a:r>
              <a:t>Nivel de Quinto</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anchor="b"/>
          <a:lstStyle>
            <a:lvl1pPr algn="l">
              <a:defRPr sz="1200"/>
            </a:lvl1pPr>
          </a:lstStyle>
          <a:p>
            <a:endParaRPr/>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a:lstStyle/>
          <a:p>
            <a:endParaRPr/>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a:lstStyle/>
          <a:p>
            <a:endParaRPr/>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a:lstStyle/>
          <a:p>
            <a:endParaRPr/>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a:lstStyle/>
          <a:p>
            <a:endParaRPr/>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a:spAutoFit/>
          </a:bodyPr>
          <a:lstStyle/>
          <a:p>
            <a:fld id="{64CCA171-8D0F-4B05-9E2F-F99DC67072F7}" type="slidenum">
              <a:rPr lang="es-ES" smtClean="0"/>
              <a:t>‹Nr.›</a:t>
            </a:fld>
            <a:endParaRPr lang="es-ES"/>
          </a:p>
        </p:txBody>
      </p:sp>
      <p:sp>
        <p:nvSpPr>
          <p:cNvPr id="3" name="CuadroTexto 27">
            <a:extLst>
              <a:ext uri="{FF2B5EF4-FFF2-40B4-BE49-F238E27FC236}">
                <a16:creationId xmlns:a16="http://schemas.microsoft.com/office/drawing/2014/main" id="{FB88DEFB-C503-0613-B010-F53CB755E18F}"/>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58BB175E-DDBD-6A24-C225-34D040810902}"/>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D9B126EB-1C6C-2947-C809-CDBA587FBAE4}"/>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a:lstStyle/>
          <a:p>
            <a:endParaRPr/>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a:lstStyle/>
          <a:p>
            <a:endParaRPr/>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a:lstStyle/>
          <a:p>
            <a:endParaRPr/>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a:lstStyle/>
          <a:p>
            <a:endParaRPr/>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a:spAutoFit/>
          </a:bodyPr>
          <a:lstStyle/>
          <a:p>
            <a:fld id="{64CCA171-8D0F-4B05-9E2F-F99DC67072F7}" type="slidenum">
              <a:rPr lang="es-ES" smtClean="0"/>
              <a:t>‹Nr.›</a:t>
            </a:fld>
            <a:endParaRPr lang="es-ES"/>
          </a:p>
        </p:txBody>
      </p:sp>
      <p:sp>
        <p:nvSpPr>
          <p:cNvPr id="15" name="CuadroTexto 27">
            <a:extLst>
              <a:ext uri="{FF2B5EF4-FFF2-40B4-BE49-F238E27FC236}">
                <a16:creationId xmlns:a16="http://schemas.microsoft.com/office/drawing/2014/main" id="{EF3E34D9-725E-C8CA-7A40-8FF623C54733}"/>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7A7FCEAB-0A90-7907-AAC0-60B79C268E0E}"/>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12447313-FB9F-36D8-1BBC-A05A32DBB2A9}"/>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800000"/>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36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err="1"/>
              <a:t>Hacer</a:t>
            </a:r>
            <a:r>
              <a:rPr dirty="0"/>
              <a:t> que las </a:t>
            </a:r>
            <a:r>
              <a:rPr dirty="0" err="1"/>
              <a:t>cosas</a:t>
            </a:r>
            <a:r>
              <a:rPr dirty="0"/>
              <a:t> </a:t>
            </a:r>
            <a:r>
              <a:rPr dirty="0" err="1"/>
              <a:t>sucedan</a:t>
            </a:r>
            <a:r>
              <a:rPr dirty="0"/>
              <a:t> 1: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36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Una </a:t>
            </a:r>
            <a:r>
              <a:rPr dirty="0" err="1"/>
              <a:t>guía</a:t>
            </a:r>
            <a:r>
              <a:rPr dirty="0"/>
              <a:t> del </a:t>
            </a:r>
            <a:r>
              <a:rPr dirty="0" err="1"/>
              <a:t>usuario</a:t>
            </a:r>
            <a:r>
              <a:rPr dirty="0"/>
              <a:t> </a:t>
            </a:r>
            <a:r>
              <a:rPr lang="es-ES" dirty="0"/>
              <a:t>de </a:t>
            </a:r>
            <a:r>
              <a:rPr dirty="0" err="1"/>
              <a:t>factores</a:t>
            </a:r>
            <a:r>
              <a:rPr dirty="0"/>
              <a:t> </a:t>
            </a:r>
            <a:r>
              <a:rPr dirty="0" err="1"/>
              <a:t>desencadenantes</a:t>
            </a:r>
            <a:r>
              <a:rPr dirty="0"/>
              <a:t> para </a:t>
            </a:r>
            <a:r>
              <a:rPr dirty="0" err="1"/>
              <a:t>nutrir</a:t>
            </a:r>
            <a:r>
              <a:rPr dirty="0"/>
              <a:t>, </a:t>
            </a:r>
            <a:r>
              <a:rPr dirty="0" err="1"/>
              <a:t>evaluar</a:t>
            </a:r>
            <a:r>
              <a:rPr dirty="0"/>
              <a:t> y </a:t>
            </a:r>
            <a:r>
              <a:rPr dirty="0" err="1"/>
              <a:t>recompensar</a:t>
            </a:r>
            <a:r>
              <a:rPr dirty="0"/>
              <a:t> las </a:t>
            </a:r>
            <a:r>
              <a:rPr dirty="0" err="1"/>
              <a:t>actitudes</a:t>
            </a:r>
            <a:r>
              <a:rPr dirty="0"/>
              <a:t> </a:t>
            </a:r>
            <a:r>
              <a:rPr dirty="0" err="1"/>
              <a:t>empresariales</a:t>
            </a:r>
            <a:r>
              <a:rPr dirty="0"/>
              <a:t> y </a:t>
            </a:r>
            <a:r>
              <a:rPr dirty="0" err="1"/>
              <a:t>el</a:t>
            </a:r>
            <a:r>
              <a:rPr dirty="0"/>
              <a:t> </a:t>
            </a:r>
            <a:r>
              <a:rPr dirty="0" err="1"/>
              <a:t>sentido</a:t>
            </a:r>
            <a:r>
              <a:rPr dirty="0"/>
              <a:t> de la </a:t>
            </a:r>
            <a:r>
              <a:rPr dirty="0" err="1"/>
              <a:t>iniciativa</a:t>
            </a:r>
            <a:endParaRPr kumimoji="0" sz="3600" b="1" i="0" u="none" strike="noStrike" kern="1200" cap="none" normalizeH="0" baseline="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defRPr sz="2400" b="1">
                <a:solidFill>
                  <a:srgbClr val="AED633"/>
                </a:solidFill>
                <a:effectLst/>
                <a:latin typeface="Helvetica Neue" panose="020B0604020202020204"/>
                <a:ea typeface="Microsoft Sans Serif" panose="020B0604020202020204" pitchFamily="34" charset="0"/>
                <a:cs typeface="Microsoft Sans Serif" panose="020B0604020202020204" pitchFamily="34" charset="0"/>
              </a:defRPr>
            </a:pPr>
            <a:r>
              <a:rPr lang="de-DE"/>
              <a:t>g</a:t>
            </a:r>
            <a:r>
              <a:t>enieproject.eu</a:t>
            </a:r>
            <a:endParaRPr sz="2400" b="1">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a:noAutofit/>
          </a:bodyPr>
          <a:lstStyle/>
          <a:p>
            <a:pPr>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dirty="0"/>
              <a:t>1.5 No se </a:t>
            </a:r>
            <a:r>
              <a:rPr b="1" dirty="0" err="1"/>
              <a:t>permite</a:t>
            </a:r>
            <a:r>
              <a:rPr b="1" dirty="0"/>
              <a:t> </a:t>
            </a:r>
            <a:r>
              <a:rPr b="1" dirty="0" err="1"/>
              <a:t>ninguna</a:t>
            </a:r>
            <a:r>
              <a:rPr b="1" dirty="0"/>
              <a:t> </a:t>
            </a:r>
            <a:r>
              <a:rPr b="1" dirty="0" err="1"/>
              <a:t>visión</a:t>
            </a:r>
            <a:r>
              <a:rPr b="1" dirty="0"/>
              <a:t> a </a:t>
            </a:r>
            <a:r>
              <a:rPr b="1" dirty="0" err="1"/>
              <a:t>corto</a:t>
            </a:r>
            <a:r>
              <a:rPr b="1" dirty="0"/>
              <a:t> </a:t>
            </a:r>
            <a:r>
              <a:rPr b="1" dirty="0" err="1"/>
              <a:t>plazo</a:t>
            </a:r>
            <a:r>
              <a:rPr b="1" dirty="0"/>
              <a:t> </a:t>
            </a:r>
            <a:r>
              <a:rPr lang="es-ES" dirty="0"/>
              <a:t>–</a:t>
            </a:r>
            <a:r>
              <a:rPr dirty="0"/>
              <a:t> </a:t>
            </a:r>
            <a:r>
              <a:rPr dirty="0" err="1"/>
              <a:t>Espera</a:t>
            </a:r>
            <a:r>
              <a:rPr lang="es-ES" dirty="0"/>
              <a:t>r a</a:t>
            </a:r>
            <a:r>
              <a:rPr dirty="0"/>
              <a:t> que la planta </a:t>
            </a:r>
            <a:r>
              <a:rPr dirty="0" err="1"/>
              <a:t>florezca</a:t>
            </a:r>
            <a:r>
              <a:rPr dirty="0"/>
              <a:t>...</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075781"/>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lang="es-ES" dirty="0"/>
              <a:t>Tus </a:t>
            </a:r>
            <a:r>
              <a:rPr dirty="0" err="1"/>
              <a:t>soñadores</a:t>
            </a:r>
            <a:r>
              <a:rPr dirty="0"/>
              <a:t> </a:t>
            </a:r>
            <a:r>
              <a:rPr dirty="0" err="1"/>
              <a:t>en</a:t>
            </a:r>
            <a:r>
              <a:rPr dirty="0"/>
              <a:t> </a:t>
            </a:r>
            <a:r>
              <a:rPr lang="es-ES" dirty="0"/>
              <a:t>potencia</a:t>
            </a:r>
            <a:r>
              <a:rPr dirty="0"/>
              <a:t> </a:t>
            </a:r>
            <a:r>
              <a:rPr dirty="0" err="1"/>
              <a:t>podrían</a:t>
            </a:r>
            <a:r>
              <a:rPr dirty="0"/>
              <a:t> </a:t>
            </a:r>
            <a:r>
              <a:rPr dirty="0" err="1"/>
              <a:t>estar</a:t>
            </a:r>
            <a:r>
              <a:rPr dirty="0"/>
              <a:t> </a:t>
            </a:r>
            <a:r>
              <a:rPr dirty="0" err="1"/>
              <a:t>mostrando</a:t>
            </a:r>
            <a:r>
              <a:rPr dirty="0"/>
              <a:t> </a:t>
            </a:r>
            <a:r>
              <a:rPr dirty="0" err="1"/>
              <a:t>signos</a:t>
            </a:r>
            <a:r>
              <a:rPr dirty="0"/>
              <a:t> </a:t>
            </a:r>
            <a:r>
              <a:rPr dirty="0" err="1"/>
              <a:t>muy</a:t>
            </a:r>
            <a:r>
              <a:rPr dirty="0"/>
              <a:t> </a:t>
            </a:r>
            <a:r>
              <a:rPr dirty="0" err="1"/>
              <a:t>tempranos</a:t>
            </a:r>
            <a:r>
              <a:rPr dirty="0"/>
              <a:t> </a:t>
            </a:r>
            <a:r>
              <a:rPr lang="es-ES" dirty="0"/>
              <a:t>de intraemprendimiento</a:t>
            </a:r>
            <a:r>
              <a:rPr dirty="0"/>
              <a:t>, </a:t>
            </a:r>
            <a:r>
              <a:rPr dirty="0" err="1"/>
              <a:t>pero</a:t>
            </a:r>
            <a:r>
              <a:rPr dirty="0"/>
              <a:t> </a:t>
            </a:r>
            <a:r>
              <a:rPr dirty="0" err="1"/>
              <a:t>esto</a:t>
            </a:r>
            <a:r>
              <a:rPr dirty="0"/>
              <a:t> no </a:t>
            </a:r>
            <a:r>
              <a:rPr dirty="0" err="1"/>
              <a:t>significa</a:t>
            </a:r>
            <a:r>
              <a:rPr dirty="0"/>
              <a:t> que las ideas </a:t>
            </a:r>
            <a:r>
              <a:rPr dirty="0" err="1"/>
              <a:t>generadas</a:t>
            </a:r>
            <a:r>
              <a:rPr dirty="0"/>
              <a:t> por </a:t>
            </a:r>
            <a:r>
              <a:rPr dirty="0" err="1"/>
              <a:t>ellos</a:t>
            </a:r>
            <a:r>
              <a:rPr dirty="0"/>
              <a:t> </a:t>
            </a:r>
            <a:r>
              <a:rPr lang="es-ES" dirty="0"/>
              <a:t>se convierta</a:t>
            </a:r>
            <a:r>
              <a:rPr dirty="0"/>
              <a:t>n </a:t>
            </a:r>
            <a:r>
              <a:rPr lang="es-ES" dirty="0"/>
              <a:t>en</a:t>
            </a:r>
            <a:r>
              <a:rPr dirty="0"/>
              <a:t> </a:t>
            </a:r>
            <a:r>
              <a:rPr dirty="0" err="1"/>
              <a:t>impactantes</a:t>
            </a:r>
            <a:r>
              <a:rPr dirty="0"/>
              <a:t>, </a:t>
            </a:r>
            <a:r>
              <a:rPr dirty="0" err="1"/>
              <a:t>rentables</a:t>
            </a:r>
            <a:r>
              <a:rPr dirty="0"/>
              <a:t> y </a:t>
            </a:r>
            <a:r>
              <a:rPr dirty="0" err="1"/>
              <a:t>confiables</a:t>
            </a:r>
            <a:r>
              <a:rPr dirty="0"/>
              <a:t> tan </a:t>
            </a:r>
            <a:r>
              <a:rPr dirty="0" err="1"/>
              <a:t>rápidamente</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Las personas que </a:t>
            </a:r>
            <a:r>
              <a:rPr dirty="0" err="1"/>
              <a:t>juegan</a:t>
            </a:r>
            <a:r>
              <a:rPr dirty="0"/>
              <a:t> </a:t>
            </a:r>
            <a:r>
              <a:rPr lang="es-ES" dirty="0"/>
              <a:t>de acuerdo a las reglas ya las conocen</a:t>
            </a:r>
            <a:r>
              <a:rPr dirty="0"/>
              <a:t>: </a:t>
            </a:r>
            <a:r>
              <a:rPr dirty="0" err="1"/>
              <a:t>están</a:t>
            </a:r>
            <a:r>
              <a:rPr dirty="0"/>
              <a:t> </a:t>
            </a:r>
            <a:r>
              <a:rPr dirty="0" err="1"/>
              <a:t>familiarizados</a:t>
            </a:r>
            <a:r>
              <a:rPr dirty="0"/>
              <a:t> con la hoja de </a:t>
            </a:r>
            <a:r>
              <a:rPr dirty="0" err="1"/>
              <a:t>ruta</a:t>
            </a:r>
            <a:r>
              <a:rPr dirty="0"/>
              <a:t> y lo </a:t>
            </a:r>
            <a:r>
              <a:rPr dirty="0" err="1"/>
              <a:t>más</a:t>
            </a:r>
            <a:r>
              <a:rPr dirty="0"/>
              <a:t> </a:t>
            </a:r>
            <a:r>
              <a:rPr dirty="0" err="1"/>
              <a:t>importante</a:t>
            </a:r>
            <a:r>
              <a:rPr dirty="0"/>
              <a:t> son </a:t>
            </a:r>
            <a:r>
              <a:rPr dirty="0" err="1"/>
              <a:t>muy</a:t>
            </a:r>
            <a:r>
              <a:rPr dirty="0"/>
              <a:t> </a:t>
            </a:r>
            <a:r>
              <a:rPr dirty="0" err="1"/>
              <a:t>conscientes</a:t>
            </a:r>
            <a:r>
              <a:rPr dirty="0"/>
              <a:t> de lo </a:t>
            </a:r>
            <a:r>
              <a:rPr dirty="0" err="1"/>
              <a:t>esencial</a:t>
            </a:r>
            <a:r>
              <a:rPr dirty="0"/>
              <a:t> de </a:t>
            </a:r>
            <a:r>
              <a:rPr dirty="0" err="1"/>
              <a:t>su</a:t>
            </a:r>
            <a:r>
              <a:rPr dirty="0"/>
              <a:t> </a:t>
            </a:r>
            <a:r>
              <a:rPr dirty="0" err="1"/>
              <a:t>estructura</a:t>
            </a:r>
            <a:r>
              <a:rPr dirty="0"/>
              <a:t> de </a:t>
            </a:r>
            <a:r>
              <a:rPr dirty="0" err="1"/>
              <a:t>desglose</a:t>
            </a:r>
            <a:r>
              <a:rPr dirty="0"/>
              <a:t> de </a:t>
            </a:r>
            <a:r>
              <a:rPr dirty="0" err="1"/>
              <a:t>trabajo</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Por </a:t>
            </a:r>
            <a:r>
              <a:rPr dirty="0" err="1"/>
              <a:t>otro</a:t>
            </a:r>
            <a:r>
              <a:rPr dirty="0"/>
              <a:t> </a:t>
            </a:r>
            <a:r>
              <a:rPr dirty="0" err="1"/>
              <a:t>lado</a:t>
            </a:r>
            <a:r>
              <a:rPr dirty="0"/>
              <a:t>, los </a:t>
            </a:r>
            <a:r>
              <a:rPr dirty="0" err="1"/>
              <a:t>intraemprendedores</a:t>
            </a:r>
            <a:r>
              <a:rPr dirty="0"/>
              <a:t> </a:t>
            </a:r>
            <a:r>
              <a:rPr dirty="0" err="1"/>
              <a:t>está</a:t>
            </a:r>
            <a:r>
              <a:rPr lang="es-ES" dirty="0"/>
              <a:t>n </a:t>
            </a:r>
            <a:r>
              <a:rPr dirty="0" err="1"/>
              <a:t>configuran</a:t>
            </a:r>
            <a:r>
              <a:rPr lang="es-ES" dirty="0"/>
              <a:t>do</a:t>
            </a:r>
            <a:r>
              <a:rPr dirty="0"/>
              <a:t> por </a:t>
            </a:r>
            <a:r>
              <a:rPr dirty="0" err="1"/>
              <a:t>sí</a:t>
            </a:r>
            <a:r>
              <a:rPr dirty="0"/>
              <a:t> </a:t>
            </a:r>
            <a:r>
              <a:rPr dirty="0" err="1"/>
              <a:t>mismos</a:t>
            </a:r>
            <a:r>
              <a:rPr dirty="0"/>
              <a:t> las </a:t>
            </a:r>
            <a:r>
              <a:rPr dirty="0" err="1"/>
              <a:t>reglas</a:t>
            </a:r>
            <a:r>
              <a:rPr dirty="0"/>
              <a:t> que se les </a:t>
            </a:r>
            <a:r>
              <a:rPr dirty="0" err="1"/>
              <a:t>aplican</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Por </a:t>
            </a:r>
            <a:r>
              <a:rPr dirty="0" err="1"/>
              <a:t>supuesto</a:t>
            </a:r>
            <a:r>
              <a:rPr dirty="0"/>
              <a:t>, no hay nada </a:t>
            </a:r>
            <a:r>
              <a:rPr dirty="0" err="1"/>
              <a:t>malo</a:t>
            </a:r>
            <a:r>
              <a:rPr dirty="0"/>
              <a:t> </a:t>
            </a:r>
            <a:r>
              <a:rPr dirty="0" err="1"/>
              <a:t>en</a:t>
            </a:r>
            <a:r>
              <a:rPr dirty="0"/>
              <a:t> </a:t>
            </a:r>
            <a:r>
              <a:rPr dirty="0" err="1"/>
              <a:t>jugar</a:t>
            </a:r>
            <a:r>
              <a:rPr dirty="0"/>
              <a:t> </a:t>
            </a:r>
            <a:r>
              <a:rPr dirty="0" err="1"/>
              <a:t>el</a:t>
            </a:r>
            <a:r>
              <a:rPr dirty="0"/>
              <a:t> </a:t>
            </a:r>
            <a:r>
              <a:rPr dirty="0" err="1"/>
              <a:t>juego</a:t>
            </a:r>
            <a:r>
              <a:rPr dirty="0"/>
              <a:t> </a:t>
            </a:r>
            <a:r>
              <a:rPr lang="es-ES" dirty="0"/>
              <a:t>de acuerdo a las reglas</a:t>
            </a:r>
            <a:r>
              <a:rPr dirty="0"/>
              <a:t>, </a:t>
            </a:r>
            <a:r>
              <a:rPr dirty="0" err="1"/>
              <a:t>pero</a:t>
            </a:r>
            <a:r>
              <a:rPr dirty="0"/>
              <a:t> es </a:t>
            </a:r>
            <a:r>
              <a:rPr dirty="0" err="1"/>
              <a:t>evidente</a:t>
            </a:r>
            <a:r>
              <a:rPr dirty="0"/>
              <a:t> </a:t>
            </a:r>
            <a:r>
              <a:rPr dirty="0" err="1"/>
              <a:t>cómo</a:t>
            </a:r>
            <a:r>
              <a:rPr dirty="0"/>
              <a:t> </a:t>
            </a:r>
            <a:r>
              <a:rPr dirty="0" err="1"/>
              <a:t>en</a:t>
            </a:r>
            <a:r>
              <a:rPr dirty="0"/>
              <a:t> </a:t>
            </a:r>
            <a:r>
              <a:rPr dirty="0" err="1"/>
              <a:t>el</a:t>
            </a:r>
            <a:r>
              <a:rPr dirty="0"/>
              <a:t> </a:t>
            </a:r>
            <a:r>
              <a:rPr dirty="0" err="1"/>
              <a:t>segundo</a:t>
            </a:r>
            <a:r>
              <a:rPr dirty="0"/>
              <a:t> </a:t>
            </a:r>
            <a:r>
              <a:rPr dirty="0" err="1"/>
              <a:t>caso</a:t>
            </a:r>
            <a:r>
              <a:rPr dirty="0"/>
              <a:t> </a:t>
            </a:r>
            <a:r>
              <a:rPr dirty="0" err="1"/>
              <a:t>estamos</a:t>
            </a:r>
            <a:r>
              <a:rPr dirty="0"/>
              <a:t> </a:t>
            </a:r>
            <a:r>
              <a:rPr dirty="0" err="1"/>
              <a:t>en</a:t>
            </a:r>
            <a:r>
              <a:rPr dirty="0"/>
              <a:t> un </a:t>
            </a:r>
            <a:r>
              <a:rPr dirty="0" err="1"/>
              <a:t>nivel</a:t>
            </a:r>
            <a:r>
              <a:rPr dirty="0"/>
              <a:t> y </a:t>
            </a:r>
            <a:r>
              <a:rPr dirty="0" err="1"/>
              <a:t>escala</a:t>
            </a:r>
            <a:r>
              <a:rPr dirty="0"/>
              <a:t> de </a:t>
            </a:r>
            <a:r>
              <a:rPr dirty="0" err="1"/>
              <a:t>responsabilidad</a:t>
            </a:r>
            <a:r>
              <a:rPr dirty="0"/>
              <a:t> </a:t>
            </a:r>
            <a:r>
              <a:rPr dirty="0" err="1"/>
              <a:t>completamente</a:t>
            </a:r>
            <a:r>
              <a:rPr dirty="0"/>
              <a:t> </a:t>
            </a:r>
            <a:r>
              <a:rPr dirty="0" err="1"/>
              <a:t>diferente</a:t>
            </a:r>
            <a:r>
              <a:rPr dirty="0"/>
              <a:t>.</a:t>
            </a:r>
          </a:p>
        </p:txBody>
      </p:sp>
      <p:sp>
        <p:nvSpPr>
          <p:cNvPr id="5" name="Rettangolo arrotondato 4"/>
          <p:cNvSpPr/>
          <p:nvPr/>
        </p:nvSpPr>
        <p:spPr>
          <a:xfrm>
            <a:off x="1295400" y="7812000"/>
            <a:ext cx="15336000" cy="1193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sz="2400">
                <a:ln>
                  <a:noFill/>
                </a:ln>
                <a:solidFill>
                  <a:prstClr val="black"/>
                </a:solidFill>
                <a:effectLst/>
                <a:uLnTx/>
                <a:uFillTx/>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consolidación</a:t>
            </a:r>
            <a:r>
              <a:rPr dirty="0"/>
              <a:t> de </a:t>
            </a:r>
            <a:r>
              <a:rPr lang="es-ES" dirty="0"/>
              <a:t>lo </a:t>
            </a:r>
            <a:r>
              <a:rPr dirty="0" err="1"/>
              <a:t>positivo</a:t>
            </a:r>
            <a:r>
              <a:rPr dirty="0"/>
              <a:t> de </a:t>
            </a:r>
            <a:r>
              <a:rPr dirty="0" err="1"/>
              <a:t>estas</a:t>
            </a:r>
            <a:r>
              <a:rPr dirty="0"/>
              <a:t> </a:t>
            </a:r>
            <a:r>
              <a:rPr dirty="0" err="1"/>
              <a:t>nuevas</a:t>
            </a:r>
            <a:r>
              <a:rPr dirty="0"/>
              <a:t> </a:t>
            </a:r>
            <a:r>
              <a:rPr dirty="0" err="1"/>
              <a:t>dinámicas</a:t>
            </a:r>
            <a:r>
              <a:rPr dirty="0"/>
              <a:t> </a:t>
            </a:r>
            <a:r>
              <a:rPr dirty="0" err="1"/>
              <a:t>emergentes</a:t>
            </a:r>
            <a:r>
              <a:rPr dirty="0"/>
              <a:t> </a:t>
            </a:r>
            <a:r>
              <a:rPr dirty="0" err="1"/>
              <a:t>requiere</a:t>
            </a:r>
            <a:r>
              <a:rPr dirty="0"/>
              <a:t> </a:t>
            </a:r>
            <a:r>
              <a:rPr dirty="0" err="1"/>
              <a:t>tiempo</a:t>
            </a:r>
            <a:r>
              <a:rPr dirty="0"/>
              <a:t>, </a:t>
            </a:r>
            <a:r>
              <a:rPr dirty="0" err="1"/>
              <a:t>paciencia</a:t>
            </a:r>
            <a:r>
              <a:rPr dirty="0"/>
              <a:t> y la </a:t>
            </a:r>
            <a:r>
              <a:rPr dirty="0" err="1"/>
              <a:t>voluntad</a:t>
            </a:r>
            <a:r>
              <a:rPr dirty="0"/>
              <a:t> de </a:t>
            </a:r>
            <a:r>
              <a:rPr dirty="0" err="1"/>
              <a:t>experimentar</a:t>
            </a:r>
            <a:r>
              <a:rPr dirty="0"/>
              <a:t> </a:t>
            </a:r>
            <a:r>
              <a:rPr dirty="0" err="1"/>
              <a:t>frecuentes</a:t>
            </a:r>
            <a:r>
              <a:rPr dirty="0"/>
              <a:t> y </a:t>
            </a:r>
            <a:r>
              <a:rPr dirty="0" err="1"/>
              <a:t>en</a:t>
            </a:r>
            <a:r>
              <a:rPr dirty="0"/>
              <a:t> </a:t>
            </a:r>
            <a:r>
              <a:rPr dirty="0" err="1"/>
              <a:t>algún</a:t>
            </a:r>
            <a:r>
              <a:rPr dirty="0"/>
              <a:t> </a:t>
            </a:r>
            <a:r>
              <a:rPr dirty="0" err="1"/>
              <a:t>momento</a:t>
            </a:r>
            <a:r>
              <a:rPr dirty="0"/>
              <a:t> </a:t>
            </a:r>
            <a:r>
              <a:rPr dirty="0" err="1"/>
              <a:t>incluso</a:t>
            </a:r>
            <a:r>
              <a:rPr dirty="0"/>
              <a:t> </a:t>
            </a:r>
            <a:r>
              <a:rPr dirty="0" err="1"/>
              <a:t>dolorosos</a:t>
            </a:r>
            <a:r>
              <a:rPr dirty="0"/>
              <a:t> </a:t>
            </a:r>
            <a:r>
              <a:rPr dirty="0" err="1"/>
              <a:t>reveses</a:t>
            </a:r>
            <a:r>
              <a:rPr dirty="0"/>
              <a:t>. Si los empresarios </a:t>
            </a:r>
            <a:r>
              <a:rPr dirty="0" err="1"/>
              <a:t>tienen</a:t>
            </a:r>
            <a:r>
              <a:rPr dirty="0"/>
              <a:t> un plan de </a:t>
            </a:r>
            <a:r>
              <a:rPr dirty="0" err="1"/>
              <a:t>contingencia</a:t>
            </a:r>
            <a:r>
              <a:rPr dirty="0"/>
              <a:t> para </a:t>
            </a:r>
            <a:r>
              <a:rPr dirty="0" err="1"/>
              <a:t>soportar</a:t>
            </a:r>
            <a:r>
              <a:rPr dirty="0"/>
              <a:t> y ser </a:t>
            </a:r>
            <a:r>
              <a:rPr dirty="0" err="1"/>
              <a:t>resistentes</a:t>
            </a:r>
            <a:r>
              <a:rPr dirty="0"/>
              <a:t> a </a:t>
            </a:r>
            <a:r>
              <a:rPr dirty="0" err="1"/>
              <a:t>todo</a:t>
            </a:r>
            <a:r>
              <a:rPr dirty="0"/>
              <a:t> </a:t>
            </a:r>
            <a:r>
              <a:rPr dirty="0" err="1"/>
              <a:t>esto</a:t>
            </a:r>
            <a:r>
              <a:rPr dirty="0"/>
              <a:t>, </a:t>
            </a:r>
            <a:r>
              <a:rPr dirty="0" err="1"/>
              <a:t>el</a:t>
            </a:r>
            <a:r>
              <a:rPr dirty="0"/>
              <a:t> </a:t>
            </a:r>
            <a:r>
              <a:rPr dirty="0" err="1"/>
              <a:t>tiempo</a:t>
            </a:r>
            <a:r>
              <a:rPr lang="es-ES" dirty="0"/>
              <a:t> pone todo en su sitio</a:t>
            </a:r>
            <a:r>
              <a:rPr dirty="0"/>
              <a:t>...</a:t>
            </a:r>
          </a:p>
        </p:txBody>
      </p:sp>
      <p:sp>
        <p:nvSpPr>
          <p:cNvPr id="6" name="CuadroTexto 1">
            <a:extLst>
              <a:ext uri="{FF2B5EF4-FFF2-40B4-BE49-F238E27FC236}">
                <a16:creationId xmlns:a16="http://schemas.microsoft.com/office/drawing/2014/main" id="{EA79BD07-A2A4-132E-6095-BDF8D6E299B9}"/>
              </a:ext>
            </a:extLst>
          </p:cNvPr>
          <p:cNvSpPr txBox="1"/>
          <p:nvPr/>
        </p:nvSpPr>
        <p:spPr>
          <a:xfrm>
            <a:off x="1296000" y="1548000"/>
            <a:ext cx="158400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1. </a:t>
            </a:r>
            <a:r>
              <a:rPr lang="es-ES" dirty="0" err="1"/>
              <a:t>DO's</a:t>
            </a:r>
            <a:r>
              <a:rPr lang="es-ES" dirty="0"/>
              <a:t> y</a:t>
            </a:r>
            <a:r>
              <a:rPr dirty="0"/>
              <a:t> DON’Ts</a:t>
            </a:r>
          </a:p>
        </p:txBody>
      </p:sp>
    </p:spTree>
    <p:extLst>
      <p:ext uri="{BB962C8B-B14F-4D97-AF65-F5344CB8AC3E}">
        <p14:creationId xmlns:p14="http://schemas.microsoft.com/office/powerpoint/2010/main" val="79858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1979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El </a:t>
            </a:r>
            <a:r>
              <a:rPr dirty="0" err="1"/>
              <a:t>elemento</a:t>
            </a:r>
            <a:r>
              <a:rPr dirty="0"/>
              <a:t> de </a:t>
            </a:r>
            <a:r>
              <a:rPr dirty="0" err="1"/>
              <a:t>riesgo</a:t>
            </a:r>
            <a:r>
              <a:rPr dirty="0"/>
              <a:t> es una </a:t>
            </a:r>
            <a:r>
              <a:rPr dirty="0" err="1"/>
              <a:t>característica</a:t>
            </a:r>
            <a:r>
              <a:rPr dirty="0"/>
              <a:t> </a:t>
            </a:r>
            <a:r>
              <a:rPr dirty="0" err="1"/>
              <a:t>distintiva</a:t>
            </a:r>
            <a:r>
              <a:rPr dirty="0"/>
              <a:t> del </a:t>
            </a:r>
            <a:r>
              <a:rPr dirty="0" err="1"/>
              <a:t>emprendimiento</a:t>
            </a:r>
            <a:r>
              <a:rPr dirty="0"/>
              <a:t>, y </a:t>
            </a:r>
            <a:r>
              <a:rPr dirty="0" err="1"/>
              <a:t>este</a:t>
            </a:r>
            <a:r>
              <a:rPr dirty="0"/>
              <a:t> es </a:t>
            </a:r>
            <a:r>
              <a:rPr dirty="0" err="1"/>
              <a:t>el</a:t>
            </a:r>
            <a:r>
              <a:rPr dirty="0"/>
              <a:t> </a:t>
            </a:r>
            <a:r>
              <a:rPr dirty="0" err="1"/>
              <a:t>elemento</a:t>
            </a:r>
            <a:r>
              <a:rPr dirty="0"/>
              <a:t> que distingue una brillante </a:t>
            </a:r>
            <a:r>
              <a:rPr dirty="0" err="1"/>
              <a:t>carrera</a:t>
            </a:r>
            <a:r>
              <a:rPr dirty="0"/>
              <a:t> </a:t>
            </a:r>
            <a:r>
              <a:rPr dirty="0" err="1"/>
              <a:t>gerencial</a:t>
            </a:r>
            <a:r>
              <a:rPr dirty="0"/>
              <a:t> de una </a:t>
            </a:r>
            <a:r>
              <a:rPr dirty="0" err="1"/>
              <a:t>carrera</a:t>
            </a:r>
            <a:r>
              <a:rPr dirty="0"/>
              <a:t> </a:t>
            </a:r>
            <a:r>
              <a:rPr dirty="0" err="1"/>
              <a:t>empresarial</a:t>
            </a:r>
            <a:r>
              <a:rPr dirty="0"/>
              <a:t> brillante.</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Los empresarios </a:t>
            </a:r>
            <a:r>
              <a:rPr dirty="0" err="1"/>
              <a:t>aprenden</a:t>
            </a:r>
            <a:r>
              <a:rPr dirty="0"/>
              <a:t> a </a:t>
            </a:r>
            <a:r>
              <a:rPr dirty="0" err="1"/>
              <a:t>lidiar</a:t>
            </a:r>
            <a:r>
              <a:rPr dirty="0"/>
              <a:t> con un factor de </a:t>
            </a:r>
            <a:r>
              <a:rPr dirty="0" err="1"/>
              <a:t>fatiga</a:t>
            </a:r>
            <a:r>
              <a:rPr dirty="0"/>
              <a:t> mental y </a:t>
            </a:r>
            <a:r>
              <a:rPr dirty="0" err="1"/>
              <a:t>angustia</a:t>
            </a:r>
            <a:r>
              <a:rPr dirty="0"/>
              <a:t> </a:t>
            </a:r>
            <a:r>
              <a:rPr dirty="0" err="1"/>
              <a:t>como</a:t>
            </a:r>
            <a:r>
              <a:rPr dirty="0"/>
              <a:t> </a:t>
            </a:r>
            <a:r>
              <a:rPr dirty="0" err="1"/>
              <a:t>ningún</a:t>
            </a:r>
            <a:r>
              <a:rPr dirty="0"/>
              <a:t> </a:t>
            </a:r>
            <a:r>
              <a:rPr dirty="0" err="1"/>
              <a:t>otro</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La carga y las </a:t>
            </a:r>
            <a:r>
              <a:rPr dirty="0" err="1"/>
              <a:t>responsabilidades</a:t>
            </a:r>
            <a:r>
              <a:rPr dirty="0"/>
              <a:t> que </a:t>
            </a:r>
            <a:r>
              <a:rPr dirty="0" err="1"/>
              <a:t>conlleva</a:t>
            </a:r>
            <a:r>
              <a:rPr dirty="0"/>
              <a:t> </a:t>
            </a:r>
            <a:r>
              <a:rPr dirty="0" err="1"/>
              <a:t>cualquier</a:t>
            </a:r>
            <a:r>
              <a:rPr dirty="0"/>
              <a:t> </a:t>
            </a:r>
            <a:r>
              <a:rPr dirty="0" err="1"/>
              <a:t>decisión</a:t>
            </a:r>
            <a:r>
              <a:rPr dirty="0"/>
              <a:t> </a:t>
            </a:r>
            <a:r>
              <a:rPr dirty="0" err="1"/>
              <a:t>están</a:t>
            </a:r>
            <a:r>
              <a:rPr dirty="0"/>
              <a:t> </a:t>
            </a:r>
            <a:r>
              <a:rPr dirty="0" err="1"/>
              <a:t>sobre</a:t>
            </a:r>
            <a:r>
              <a:rPr dirty="0"/>
              <a:t> sus </a:t>
            </a:r>
            <a:r>
              <a:rPr dirty="0" err="1"/>
              <a:t>hombros</a:t>
            </a:r>
            <a:r>
              <a:rPr dirty="0"/>
              <a:t> y solo </a:t>
            </a:r>
            <a:r>
              <a:rPr dirty="0" err="1"/>
              <a:t>sobre</a:t>
            </a:r>
            <a:r>
              <a:rPr dirty="0"/>
              <a:t> sus </a:t>
            </a:r>
            <a:r>
              <a:rPr dirty="0" err="1"/>
              <a:t>hombros</a:t>
            </a:r>
            <a:r>
              <a:rPr dirty="0"/>
              <a:t>: </a:t>
            </a:r>
            <a:r>
              <a:rPr dirty="0" err="1"/>
              <a:t>si</a:t>
            </a:r>
            <a:r>
              <a:rPr dirty="0"/>
              <a:t> </a:t>
            </a:r>
            <a:r>
              <a:rPr dirty="0" err="1"/>
              <a:t>desean</a:t>
            </a:r>
            <a:r>
              <a:rPr dirty="0"/>
              <a:t> </a:t>
            </a:r>
            <a:r>
              <a:rPr dirty="0" err="1"/>
              <a:t>nutrir</a:t>
            </a:r>
            <a:r>
              <a:rPr dirty="0"/>
              <a:t> a sus </a:t>
            </a:r>
            <a:r>
              <a:rPr dirty="0" err="1"/>
              <a:t>soñadores</a:t>
            </a:r>
            <a:r>
              <a:rPr dirty="0"/>
              <a:t> </a:t>
            </a:r>
            <a:r>
              <a:rPr dirty="0" err="1"/>
              <a:t>en</a:t>
            </a:r>
            <a:r>
              <a:rPr dirty="0"/>
              <a:t> </a:t>
            </a:r>
            <a:r>
              <a:rPr lang="es-ES" dirty="0"/>
              <a:t>potencia</a:t>
            </a:r>
            <a:r>
              <a:rPr dirty="0"/>
              <a:t>, </a:t>
            </a:r>
            <a:r>
              <a:rPr dirty="0" err="1"/>
              <a:t>necesitan</a:t>
            </a:r>
            <a:r>
              <a:rPr dirty="0"/>
              <a:t> </a:t>
            </a:r>
            <a:r>
              <a:rPr dirty="0" err="1"/>
              <a:t>transferir</a:t>
            </a:r>
            <a:r>
              <a:rPr dirty="0"/>
              <a:t> </a:t>
            </a:r>
            <a:r>
              <a:rPr dirty="0" err="1"/>
              <a:t>toda</a:t>
            </a:r>
            <a:r>
              <a:rPr dirty="0"/>
              <a:t> la </a:t>
            </a:r>
            <a:r>
              <a:rPr dirty="0" err="1"/>
              <a:t>riqueza</a:t>
            </a:r>
            <a:r>
              <a:rPr dirty="0"/>
              <a:t> de </a:t>
            </a:r>
            <a:r>
              <a:rPr dirty="0" err="1"/>
              <a:t>conocimiento</a:t>
            </a:r>
            <a:r>
              <a:rPr dirty="0"/>
              <a:t> que </a:t>
            </a:r>
            <a:r>
              <a:rPr dirty="0" err="1"/>
              <a:t>pueden</a:t>
            </a:r>
            <a:r>
              <a:rPr dirty="0"/>
              <a:t> para </a:t>
            </a:r>
            <a:r>
              <a:rPr dirty="0" err="1"/>
              <a:t>ayudar</a:t>
            </a:r>
            <a:r>
              <a:rPr dirty="0"/>
              <a:t> a las personas a </a:t>
            </a:r>
            <a:r>
              <a:rPr dirty="0" err="1"/>
              <a:t>adaptarse</a:t>
            </a:r>
            <a:r>
              <a:rPr dirty="0"/>
              <a:t> a </a:t>
            </a:r>
            <a:r>
              <a:rPr lang="es-ES" dirty="0"/>
              <a:t>esta nueva situación</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El </a:t>
            </a:r>
            <a:r>
              <a:rPr dirty="0" err="1"/>
              <a:t>compromiso</a:t>
            </a:r>
            <a:r>
              <a:rPr dirty="0"/>
              <a:t> que las personas m</a:t>
            </a:r>
            <a:r>
              <a:rPr lang="es-ES" dirty="0" err="1"/>
              <a:t>ue</a:t>
            </a:r>
            <a:r>
              <a:rPr dirty="0"/>
              <a:t>str</a:t>
            </a:r>
            <a:r>
              <a:rPr lang="es-ES" dirty="0"/>
              <a:t>e</a:t>
            </a:r>
            <a:r>
              <a:rPr dirty="0"/>
              <a:t>n con la causa que </a:t>
            </a:r>
            <a:r>
              <a:rPr dirty="0" err="1"/>
              <a:t>abrazan</a:t>
            </a:r>
            <a:r>
              <a:rPr dirty="0"/>
              <a:t> </a:t>
            </a:r>
            <a:r>
              <a:rPr dirty="0" err="1"/>
              <a:t>puede</a:t>
            </a:r>
            <a:r>
              <a:rPr dirty="0"/>
              <a:t> </a:t>
            </a:r>
            <a:r>
              <a:rPr dirty="0" err="1"/>
              <a:t>variar</a:t>
            </a:r>
            <a:r>
              <a:rPr dirty="0"/>
              <a:t> de persona a persona, </a:t>
            </a:r>
            <a:r>
              <a:rPr dirty="0" err="1"/>
              <a:t>dependiendo</a:t>
            </a:r>
            <a:r>
              <a:rPr dirty="0"/>
              <a:t> de los </a:t>
            </a:r>
            <a:r>
              <a:rPr dirty="0" err="1"/>
              <a:t>elementos</a:t>
            </a:r>
            <a:r>
              <a:rPr dirty="0"/>
              <a:t> </a:t>
            </a:r>
            <a:r>
              <a:rPr dirty="0" err="1"/>
              <a:t>intrínsecos</a:t>
            </a:r>
            <a:r>
              <a:rPr dirty="0"/>
              <a:t> </a:t>
            </a:r>
            <a:r>
              <a:rPr dirty="0" err="1"/>
              <a:t>detrás</a:t>
            </a:r>
            <a:r>
              <a:rPr dirty="0"/>
              <a:t> de </a:t>
            </a:r>
            <a:r>
              <a:rPr dirty="0" err="1"/>
              <a:t>su</a:t>
            </a:r>
            <a:r>
              <a:rPr dirty="0"/>
              <a:t> </a:t>
            </a:r>
            <a:r>
              <a:rPr dirty="0" err="1"/>
              <a:t>renovada</a:t>
            </a:r>
            <a:r>
              <a:rPr dirty="0"/>
              <a:t> </a:t>
            </a:r>
            <a:r>
              <a:rPr dirty="0" err="1"/>
              <a:t>motivación</a:t>
            </a:r>
            <a:r>
              <a:rPr dirty="0"/>
              <a:t> para </a:t>
            </a:r>
            <a:r>
              <a:rPr dirty="0" err="1"/>
              <a:t>dar</a:t>
            </a:r>
            <a:r>
              <a:rPr dirty="0"/>
              <a:t> un paso </a:t>
            </a:r>
            <a:r>
              <a:rPr dirty="0" err="1"/>
              <a:t>adelante</a:t>
            </a:r>
            <a:r>
              <a:rPr dirty="0"/>
              <a:t>.</a:t>
            </a:r>
          </a:p>
        </p:txBody>
      </p:sp>
      <p:sp>
        <p:nvSpPr>
          <p:cNvPr id="5" name="Rettangolo arrotondato 4"/>
          <p:cNvSpPr/>
          <p:nvPr/>
        </p:nvSpPr>
        <p:spPr>
          <a:xfrm>
            <a:off x="1295400" y="7740000"/>
            <a:ext cx="15336000" cy="140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sz="2400">
                <a:solidFill>
                  <a:schemeClr val="tx1"/>
                </a:solidFill>
                <a:latin typeface="Helvetica Neue" panose="020B0604020202020204" charset="0"/>
              </a:defRPr>
            </a:pPr>
            <a:r>
              <a:rPr dirty="0"/>
              <a:t>Como </a:t>
            </a:r>
            <a:r>
              <a:rPr lang="es-ES" dirty="0"/>
              <a:t>al empresario “original” </a:t>
            </a:r>
            <a:r>
              <a:rPr dirty="0"/>
              <a:t>se </a:t>
            </a:r>
            <a:r>
              <a:rPr lang="es-ES" dirty="0"/>
              <a:t>t</a:t>
            </a:r>
            <a:r>
              <a:rPr dirty="0"/>
              <a:t>e </a:t>
            </a:r>
            <a:r>
              <a:rPr dirty="0" err="1"/>
              <a:t>pedirá</a:t>
            </a:r>
            <a:r>
              <a:rPr dirty="0"/>
              <a:t> que </a:t>
            </a:r>
            <a:r>
              <a:rPr dirty="0" err="1"/>
              <a:t>evalúe</a:t>
            </a:r>
            <a:r>
              <a:rPr lang="es-ES" dirty="0"/>
              <a:t>s</a:t>
            </a:r>
            <a:r>
              <a:rPr dirty="0"/>
              <a:t> </a:t>
            </a:r>
            <a:r>
              <a:rPr dirty="0" err="1"/>
              <a:t>cuál</a:t>
            </a:r>
            <a:r>
              <a:rPr dirty="0"/>
              <a:t> es </a:t>
            </a:r>
            <a:r>
              <a:rPr lang="es-ES" dirty="0"/>
              <a:t>t</a:t>
            </a:r>
            <a:r>
              <a:rPr dirty="0"/>
              <a:t>u </a:t>
            </a:r>
            <a:r>
              <a:rPr dirty="0" err="1"/>
              <a:t>límite</a:t>
            </a:r>
            <a:r>
              <a:rPr dirty="0"/>
              <a:t>: </a:t>
            </a:r>
            <a:r>
              <a:rPr dirty="0" err="1"/>
              <a:t>el</a:t>
            </a:r>
            <a:r>
              <a:rPr dirty="0"/>
              <a:t> punto </a:t>
            </a:r>
            <a:r>
              <a:rPr dirty="0" err="1"/>
              <a:t>más</a:t>
            </a:r>
            <a:r>
              <a:rPr dirty="0"/>
              <a:t> </a:t>
            </a:r>
            <a:r>
              <a:rPr dirty="0" err="1"/>
              <a:t>allá</a:t>
            </a:r>
            <a:r>
              <a:rPr dirty="0"/>
              <a:t> del </a:t>
            </a:r>
            <a:r>
              <a:rPr dirty="0" err="1"/>
              <a:t>cual</a:t>
            </a:r>
            <a:r>
              <a:rPr dirty="0"/>
              <a:t> no </a:t>
            </a:r>
            <a:r>
              <a:rPr dirty="0" err="1"/>
              <a:t>están</a:t>
            </a:r>
            <a:r>
              <a:rPr dirty="0"/>
              <a:t> </a:t>
            </a:r>
            <a:r>
              <a:rPr dirty="0" err="1"/>
              <a:t>dispuestos</a:t>
            </a:r>
            <a:r>
              <a:rPr dirty="0"/>
              <a:t> a </a:t>
            </a:r>
            <a:r>
              <a:rPr lang="es-ES" dirty="0"/>
              <a:t>llegar</a:t>
            </a:r>
            <a:r>
              <a:rPr dirty="0"/>
              <a:t>— de lo </a:t>
            </a:r>
            <a:r>
              <a:rPr dirty="0" err="1"/>
              <a:t>contrario</a:t>
            </a:r>
            <a:r>
              <a:rPr dirty="0"/>
              <a:t> </a:t>
            </a:r>
            <a:r>
              <a:rPr lang="es-ES" dirty="0"/>
              <a:t>se</a:t>
            </a:r>
            <a:r>
              <a:rPr dirty="0"/>
              <a:t> </a:t>
            </a:r>
            <a:r>
              <a:rPr dirty="0" err="1"/>
              <a:t>podría</a:t>
            </a:r>
            <a:r>
              <a:rPr dirty="0"/>
              <a:t> </a:t>
            </a:r>
            <a:r>
              <a:rPr dirty="0" err="1"/>
              <a:t>crear</a:t>
            </a:r>
            <a:r>
              <a:rPr dirty="0"/>
              <a:t> </a:t>
            </a:r>
            <a:r>
              <a:rPr dirty="0" err="1"/>
              <a:t>algún</a:t>
            </a:r>
            <a:r>
              <a:rPr dirty="0"/>
              <a:t> </a:t>
            </a:r>
            <a:r>
              <a:rPr dirty="0" err="1"/>
              <a:t>desajuste</a:t>
            </a:r>
            <a:r>
              <a:rPr dirty="0"/>
              <a:t> entre </a:t>
            </a:r>
            <a:r>
              <a:rPr lang="es-ES" dirty="0"/>
              <a:t>sus </a:t>
            </a:r>
            <a:r>
              <a:rPr dirty="0" err="1"/>
              <a:t>expectativas</a:t>
            </a:r>
            <a:r>
              <a:rPr dirty="0"/>
              <a:t> </a:t>
            </a:r>
            <a:r>
              <a:rPr lang="es-ES" dirty="0"/>
              <a:t>reales</a:t>
            </a:r>
            <a:r>
              <a:rPr dirty="0"/>
              <a:t>, y </a:t>
            </a:r>
            <a:r>
              <a:rPr lang="es-ES" dirty="0"/>
              <a:t>las que tienen de</a:t>
            </a:r>
            <a:r>
              <a:rPr dirty="0"/>
              <a:t> </a:t>
            </a:r>
            <a:r>
              <a:rPr dirty="0" err="1"/>
              <a:t>sí</a:t>
            </a:r>
            <a:r>
              <a:rPr dirty="0"/>
              <a:t> </a:t>
            </a:r>
            <a:r>
              <a:rPr dirty="0" err="1"/>
              <a:t>mismos</a:t>
            </a:r>
            <a:r>
              <a:rPr dirty="0"/>
              <a:t> (es </a:t>
            </a:r>
            <a:r>
              <a:rPr dirty="0" err="1"/>
              <a:t>decir</a:t>
            </a:r>
            <a:r>
              <a:rPr dirty="0"/>
              <a:t>, un </a:t>
            </a:r>
            <a:r>
              <a:rPr dirty="0" err="1"/>
              <a:t>escenario</a:t>
            </a:r>
            <a:r>
              <a:rPr dirty="0"/>
              <a:t> </a:t>
            </a:r>
            <a:r>
              <a:rPr dirty="0" err="1"/>
              <a:t>típico</a:t>
            </a:r>
            <a:r>
              <a:rPr dirty="0"/>
              <a:t> perfecto para </a:t>
            </a:r>
            <a:r>
              <a:rPr dirty="0" err="1"/>
              <a:t>el</a:t>
            </a:r>
            <a:r>
              <a:rPr dirty="0"/>
              <a:t> </a:t>
            </a:r>
            <a:r>
              <a:rPr dirty="0" err="1"/>
              <a:t>conflicto</a:t>
            </a:r>
            <a:r>
              <a:rPr dirty="0"/>
              <a:t>).</a:t>
            </a:r>
          </a:p>
        </p:txBody>
      </p:sp>
      <p:sp>
        <p:nvSpPr>
          <p:cNvPr id="7"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a:noAutofit/>
          </a:bodyPr>
          <a:lstStyle/>
          <a:p>
            <a:pPr>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dirty="0"/>
              <a:t>1.6 </a:t>
            </a:r>
            <a:r>
              <a:rPr lang="es-ES" b="1" dirty="0"/>
              <a:t>Construir un sistema que esté aquí para quedarse </a:t>
            </a:r>
            <a:r>
              <a:rPr lang="es-ES" dirty="0"/>
              <a:t>— Practicar la resistencia y la resiliencia</a:t>
            </a:r>
          </a:p>
          <a:p>
            <a:pPr>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endParaRPr dirty="0"/>
          </a:p>
        </p:txBody>
      </p:sp>
      <p:sp>
        <p:nvSpPr>
          <p:cNvPr id="2" name="CuadroTexto 1">
            <a:extLst>
              <a:ext uri="{FF2B5EF4-FFF2-40B4-BE49-F238E27FC236}">
                <a16:creationId xmlns:a16="http://schemas.microsoft.com/office/drawing/2014/main" id="{6B981935-E6C2-80CC-6F1D-2CCB5BAD12F5}"/>
              </a:ext>
            </a:extLst>
          </p:cNvPr>
          <p:cNvSpPr txBox="1"/>
          <p:nvPr/>
        </p:nvSpPr>
        <p:spPr>
          <a:xfrm>
            <a:off x="1296000" y="1548000"/>
            <a:ext cx="158400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1. </a:t>
            </a:r>
            <a:r>
              <a:rPr lang="es-ES" dirty="0" err="1"/>
              <a:t>DO's</a:t>
            </a:r>
            <a:r>
              <a:rPr lang="es-ES" dirty="0"/>
              <a:t> y</a:t>
            </a:r>
            <a:r>
              <a:rPr dirty="0"/>
              <a:t> DON’Ts</a:t>
            </a:r>
          </a:p>
        </p:txBody>
      </p:sp>
    </p:spTree>
    <p:extLst>
      <p:ext uri="{BB962C8B-B14F-4D97-AF65-F5344CB8AC3E}">
        <p14:creationId xmlns:p14="http://schemas.microsoft.com/office/powerpoint/2010/main" val="376182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9677400" cy="2369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Inspirar</a:t>
            </a:r>
            <a:r>
              <a:rPr dirty="0"/>
              <a:t> y </a:t>
            </a:r>
            <a:r>
              <a:rPr dirty="0" err="1"/>
              <a:t>motivar</a:t>
            </a:r>
            <a:r>
              <a:rPr dirty="0"/>
              <a:t> no es </a:t>
            </a:r>
            <a:r>
              <a:rPr dirty="0" err="1"/>
              <a:t>suficiente</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Un </a:t>
            </a:r>
            <a:r>
              <a:rPr dirty="0" err="1"/>
              <a:t>sistema</a:t>
            </a:r>
            <a:r>
              <a:rPr dirty="0"/>
              <a:t> que es </a:t>
            </a:r>
            <a:r>
              <a:rPr dirty="0" err="1"/>
              <a:t>inmune</a:t>
            </a:r>
            <a:r>
              <a:rPr dirty="0"/>
              <a:t> a la </a:t>
            </a:r>
            <a:r>
              <a:rPr dirty="0" err="1"/>
              <a:t>innovación</a:t>
            </a:r>
            <a:r>
              <a:rPr dirty="0"/>
              <a:t> </a:t>
            </a:r>
            <a:r>
              <a:rPr dirty="0" err="1"/>
              <a:t>organizacional</a:t>
            </a:r>
            <a:r>
              <a:rPr dirty="0"/>
              <a:t>, es un </a:t>
            </a:r>
            <a:r>
              <a:rPr dirty="0" err="1"/>
              <a:t>sistema</a:t>
            </a:r>
            <a:r>
              <a:rPr dirty="0"/>
              <a:t> que </a:t>
            </a:r>
            <a:r>
              <a:rPr dirty="0" err="1"/>
              <a:t>tiene</a:t>
            </a:r>
            <a:r>
              <a:rPr dirty="0"/>
              <a:t> </a:t>
            </a:r>
            <a:r>
              <a:rPr dirty="0" err="1"/>
              <a:t>miedo</a:t>
            </a:r>
            <a:r>
              <a:rPr dirty="0"/>
              <a:t> de </a:t>
            </a:r>
            <a:r>
              <a:rPr dirty="0" err="1"/>
              <a:t>implementar</a:t>
            </a:r>
            <a:r>
              <a:rPr dirty="0"/>
              <a:t> </a:t>
            </a:r>
            <a:r>
              <a:rPr dirty="0" err="1"/>
              <a:t>cambios</a:t>
            </a:r>
            <a:r>
              <a:rPr dirty="0"/>
              <a:t> que </a:t>
            </a:r>
            <a:r>
              <a:rPr dirty="0" err="1"/>
              <a:t>podrían</a:t>
            </a:r>
            <a:r>
              <a:rPr dirty="0"/>
              <a:t> </a:t>
            </a:r>
            <a:r>
              <a:rPr dirty="0" err="1"/>
              <a:t>interrumpir</a:t>
            </a:r>
            <a:r>
              <a:rPr dirty="0"/>
              <a:t> </a:t>
            </a:r>
            <a:r>
              <a:rPr dirty="0" err="1"/>
              <a:t>el</a:t>
            </a:r>
            <a:r>
              <a:rPr dirty="0"/>
              <a:t> </a:t>
            </a:r>
            <a:r>
              <a:rPr dirty="0" err="1"/>
              <a:t>curso</a:t>
            </a:r>
            <a:r>
              <a:rPr dirty="0"/>
              <a:t> natural y </a:t>
            </a:r>
            <a:r>
              <a:rPr dirty="0" err="1"/>
              <a:t>tradicional</a:t>
            </a:r>
            <a:r>
              <a:rPr dirty="0"/>
              <a:t> de las </a:t>
            </a:r>
            <a:r>
              <a:rPr dirty="0" err="1"/>
              <a:t>cosas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5400" y="6120000"/>
            <a:ext cx="8763000" cy="2023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a:solidFill>
                  <a:schemeClr val="tx1"/>
                </a:solidFill>
                <a:latin typeface="Helvetica Neue" panose="020B0604020202020204" charset="0"/>
              </a:defRPr>
            </a:pPr>
            <a:r>
              <a:rPr dirty="0" err="1"/>
              <a:t>Establece</a:t>
            </a:r>
            <a:r>
              <a:rPr lang="es-ES" dirty="0"/>
              <a:t>r</a:t>
            </a:r>
            <a:r>
              <a:rPr dirty="0"/>
              <a:t> las </a:t>
            </a:r>
            <a:r>
              <a:rPr dirty="0" err="1"/>
              <a:t>condiciones</a:t>
            </a:r>
            <a:r>
              <a:rPr dirty="0"/>
              <a:t> para un </a:t>
            </a:r>
            <a:r>
              <a:rPr lang="es-ES" dirty="0"/>
              <a:t>"</a:t>
            </a:r>
            <a:r>
              <a:rPr dirty="0" err="1"/>
              <a:t>clima</a:t>
            </a:r>
            <a:r>
              <a:rPr dirty="0"/>
              <a:t> de </a:t>
            </a:r>
            <a:r>
              <a:rPr dirty="0" err="1"/>
              <a:t>negocios</a:t>
            </a:r>
            <a:r>
              <a:rPr lang="es-ES" dirty="0"/>
              <a:t>"</a:t>
            </a:r>
            <a:r>
              <a:rPr dirty="0"/>
              <a:t> que </a:t>
            </a:r>
            <a:r>
              <a:rPr lang="es-ES" dirty="0"/>
              <a:t>sea</a:t>
            </a:r>
            <a:r>
              <a:rPr dirty="0"/>
              <a:t> </a:t>
            </a:r>
            <a:r>
              <a:rPr dirty="0" err="1"/>
              <a:t>propenso</a:t>
            </a:r>
            <a:r>
              <a:rPr dirty="0"/>
              <a:t> a </a:t>
            </a:r>
            <a:r>
              <a:rPr dirty="0" err="1"/>
              <a:t>desencadenar</a:t>
            </a:r>
            <a:r>
              <a:rPr dirty="0"/>
              <a:t> una </a:t>
            </a:r>
            <a:r>
              <a:rPr dirty="0" err="1"/>
              <a:t>mentalidad</a:t>
            </a:r>
            <a:r>
              <a:rPr dirty="0"/>
              <a:t> </a:t>
            </a:r>
            <a:r>
              <a:rPr dirty="0" err="1"/>
              <a:t>emprendedora</a:t>
            </a:r>
            <a:r>
              <a:rPr dirty="0"/>
              <a:t> entre los </a:t>
            </a:r>
            <a:r>
              <a:rPr dirty="0" err="1"/>
              <a:t>empleados</a:t>
            </a:r>
            <a:r>
              <a:rPr dirty="0"/>
              <a:t> </a:t>
            </a:r>
            <a:r>
              <a:rPr dirty="0" err="1"/>
              <a:t>implica</a:t>
            </a:r>
            <a:r>
              <a:rPr dirty="0"/>
              <a:t> </a:t>
            </a:r>
            <a:r>
              <a:rPr dirty="0" err="1"/>
              <a:t>flexibilidad</a:t>
            </a:r>
            <a:r>
              <a:rPr dirty="0"/>
              <a:t> dentro de </a:t>
            </a:r>
            <a:r>
              <a:rPr dirty="0" err="1"/>
              <a:t>algún</a:t>
            </a:r>
            <a:r>
              <a:rPr dirty="0"/>
              <a:t> </a:t>
            </a:r>
            <a:r>
              <a:rPr dirty="0" err="1"/>
              <a:t>margen</a:t>
            </a:r>
            <a:r>
              <a:rPr dirty="0"/>
              <a:t> o </a:t>
            </a:r>
            <a:r>
              <a:rPr dirty="0" err="1"/>
              <a:t>errores</a:t>
            </a:r>
            <a:r>
              <a:rPr dirty="0"/>
              <a:t> que </a:t>
            </a:r>
            <a:r>
              <a:rPr dirty="0" err="1"/>
              <a:t>surgirán</a:t>
            </a:r>
            <a:r>
              <a:rPr dirty="0"/>
              <a:t> una </a:t>
            </a:r>
            <a:r>
              <a:rPr dirty="0" err="1"/>
              <a:t>vez</a:t>
            </a:r>
            <a:r>
              <a:rPr dirty="0"/>
              <a:t> las </a:t>
            </a:r>
            <a:r>
              <a:rPr dirty="0" err="1"/>
              <a:t>cosas</a:t>
            </a:r>
            <a:r>
              <a:rPr dirty="0"/>
              <a:t> </a:t>
            </a:r>
            <a:r>
              <a:rPr dirty="0" err="1"/>
              <a:t>finalmente</a:t>
            </a:r>
            <a:r>
              <a:rPr dirty="0"/>
              <a:t> </a:t>
            </a:r>
            <a:r>
              <a:rPr lang="es-ES" dirty="0"/>
              <a:t>comiencen</a:t>
            </a:r>
            <a:endParaRPr dirty="0"/>
          </a:p>
        </p:txBody>
      </p:sp>
      <p:graphicFrame>
        <p:nvGraphicFramePr>
          <p:cNvPr id="6" name="Diagramma 5"/>
          <p:cNvGraphicFramePr/>
          <p:nvPr>
            <p:extLst>
              <p:ext uri="{D42A27DB-BD31-4B8C-83A1-F6EECF244321}">
                <p14:modId xmlns:p14="http://schemas.microsoft.com/office/powerpoint/2010/main" val="3807254930"/>
              </p:ext>
            </p:extLst>
          </p:nvPr>
        </p:nvGraphicFramePr>
        <p:xfrm>
          <a:off x="10476000" y="3384000"/>
          <a:ext cx="6840000" cy="48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a:noAutofit/>
          </a:bodyPr>
          <a:lstStyle/>
          <a:p>
            <a:pPr marL="534988" indent="-534988">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dirty="0"/>
              <a:t>1.7 </a:t>
            </a:r>
            <a:r>
              <a:rPr lang="es-ES" b="1" dirty="0"/>
              <a:t>La fórmula mágica no lo es</a:t>
            </a:r>
            <a:r>
              <a:rPr lang="es-ES" dirty="0"/>
              <a:t>— Abraza la incertidumbre...dentro de algunos grados</a:t>
            </a:r>
            <a:endParaRPr dirty="0"/>
          </a:p>
        </p:txBody>
      </p:sp>
      <p:sp>
        <p:nvSpPr>
          <p:cNvPr id="2" name="CuadroTexto 1">
            <a:extLst>
              <a:ext uri="{FF2B5EF4-FFF2-40B4-BE49-F238E27FC236}">
                <a16:creationId xmlns:a16="http://schemas.microsoft.com/office/drawing/2014/main" id="{EDF84D3F-A81C-3344-2509-948CEABEB6D3}"/>
              </a:ext>
            </a:extLst>
          </p:cNvPr>
          <p:cNvSpPr txBox="1"/>
          <p:nvPr/>
        </p:nvSpPr>
        <p:spPr>
          <a:xfrm>
            <a:off x="1296000" y="1548000"/>
            <a:ext cx="158400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1. </a:t>
            </a:r>
            <a:r>
              <a:rPr lang="es-ES" dirty="0" err="1"/>
              <a:t>DO's</a:t>
            </a:r>
            <a:r>
              <a:rPr lang="es-ES" dirty="0"/>
              <a:t> y</a:t>
            </a:r>
            <a:r>
              <a:rPr dirty="0"/>
              <a:t> DON’Ts</a:t>
            </a:r>
          </a:p>
        </p:txBody>
      </p:sp>
    </p:spTree>
    <p:extLst>
      <p:ext uri="{BB962C8B-B14F-4D97-AF65-F5344CB8AC3E}">
        <p14:creationId xmlns:p14="http://schemas.microsoft.com/office/powerpoint/2010/main" val="254941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t>Un enfoque de gestión renovado</a:t>
            </a:r>
            <a:endParaRPr kumimoji="0" sz="4800" b="1" i="0" u="none" strike="noStrike" kern="0" cap="none" normalizeH="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t>Unidad 2</a:t>
            </a:r>
            <a:endParaRPr kumimoji="0" sz="6000" b="1" i="0" u="none" strike="noStrike" kern="0" cap="none" normalizeH="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36000"/>
            <a:ext cx="10980000" cy="3538800"/>
          </a:xfrm>
          <a:prstGeom prst="rect">
            <a:avLst/>
          </a:prstGeom>
          <a:noFill/>
        </p:spPr>
        <p:txBody>
          <a:bodyPr wrap="square">
            <a:noAutofit/>
          </a:bodyPr>
          <a:lstStyle/>
          <a:p>
            <a:pPr marL="536575" indent="-536575">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2.1 Apoyo y patrocinio — Una cultura abierta y fluida para fomentar el intraemprendimiento</a:t>
            </a:r>
          </a:p>
          <a:p>
            <a:pPr marL="536575" indent="-536575">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2.2 Autoconciencia y autoeficacia — Explorar los caminos a seguir</a:t>
            </a:r>
          </a:p>
          <a:p>
            <a:pPr marL="536575" indent="-536575">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2.3 Incentivos... no de naturaleza financiera</a:t>
            </a:r>
          </a:p>
          <a:p>
            <a:pPr marL="536575" indent="-536575">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2.4 Recompensas... de carácter financiero </a:t>
            </a:r>
          </a:p>
          <a:p>
            <a:pPr marL="536575" indent="-536575">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2.5 Recursos — Capital de conocimiento, tiempo y márgenes para errores</a:t>
            </a:r>
          </a:p>
          <a:p>
            <a:pPr marL="536575" indent="-536575">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2.6 Comunicación... para asegurar de la calidad y la planificación estratégica</a:t>
            </a:r>
          </a:p>
          <a:p>
            <a:pPr marL="536575" indent="-536575">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2.7 Procesos — Descentralización y delegación</a:t>
            </a:r>
          </a:p>
          <a:p>
            <a:pPr>
              <a:spcAft>
                <a:spcPts val="600"/>
              </a:spcAft>
              <a:tabLst>
                <a:tab pos="1205230" algn="l"/>
                <a:tab pos="1926589" algn="l"/>
                <a:tab pos="2915920" algn="l"/>
                <a:tab pos="3444875" algn="l"/>
                <a:tab pos="4383405" algn="l"/>
                <a:tab pos="6796405" algn="l"/>
              </a:tabLst>
            </a:pPr>
            <a:endParaRPr sz="24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pPr>
            <a:endParaRPr sz="24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pPr>
            <a:endParaRPr sz="24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pPr>
            <a:endParaRPr kumimoji="0" sz="2400"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200000"/>
              </a:lnSpc>
              <a:spcBef>
                <a:spcPts val="5"/>
              </a:spcBef>
              <a:spcAft>
                <a:spcPts val="600"/>
              </a:spcAft>
              <a:buClrTx/>
              <a:buSzTx/>
              <a:buFontTx/>
              <a:buNone/>
              <a:tabLst>
                <a:tab pos="1205230" algn="l"/>
                <a:tab pos="1926589" algn="l"/>
                <a:tab pos="2915920" algn="l"/>
                <a:tab pos="3444875" algn="l"/>
                <a:tab pos="4383405" algn="l"/>
                <a:tab pos="6796405" algn="l"/>
              </a:tabLst>
            </a:pPr>
            <a:endParaRPr kumimoji="0" sz="2400"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DA94E471-DE92-2E59-33E4-FF3328C7B03C}"/>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4126715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2369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En</a:t>
            </a:r>
            <a:r>
              <a:rPr dirty="0"/>
              <a:t> </a:t>
            </a:r>
            <a:r>
              <a:rPr dirty="0" err="1"/>
              <a:t>el</a:t>
            </a:r>
            <a:r>
              <a:rPr dirty="0"/>
              <a:t> </a:t>
            </a:r>
            <a:r>
              <a:rPr dirty="0" err="1"/>
              <a:t>contexto</a:t>
            </a:r>
            <a:r>
              <a:rPr dirty="0"/>
              <a:t> de las </a:t>
            </a:r>
            <a:r>
              <a:rPr dirty="0" err="1"/>
              <a:t>últimas</a:t>
            </a:r>
            <a:r>
              <a:rPr dirty="0"/>
              <a:t> </a:t>
            </a:r>
            <a:r>
              <a:rPr dirty="0" err="1"/>
              <a:t>diapositivas</a:t>
            </a:r>
            <a:r>
              <a:rPr dirty="0"/>
              <a:t>, </a:t>
            </a:r>
            <a:r>
              <a:rPr lang="es-ES" dirty="0"/>
              <a:t>hemos identificado</a:t>
            </a:r>
            <a:r>
              <a:rPr dirty="0"/>
              <a:t> los </a:t>
            </a:r>
            <a:r>
              <a:rPr dirty="0" err="1"/>
              <a:t>elementos</a:t>
            </a:r>
            <a:r>
              <a:rPr dirty="0"/>
              <a:t> </a:t>
            </a:r>
            <a:r>
              <a:rPr dirty="0" err="1"/>
              <a:t>esenciales</a:t>
            </a:r>
            <a:r>
              <a:rPr dirty="0"/>
              <a:t> </a:t>
            </a:r>
            <a:r>
              <a:rPr dirty="0" err="1"/>
              <a:t>necesarios</a:t>
            </a:r>
            <a:r>
              <a:rPr dirty="0"/>
              <a:t> para </a:t>
            </a:r>
            <a:r>
              <a:rPr dirty="0" err="1"/>
              <a:t>preparar</a:t>
            </a:r>
            <a:r>
              <a:rPr dirty="0"/>
              <a:t> </a:t>
            </a:r>
            <a:r>
              <a:rPr dirty="0" err="1"/>
              <a:t>el</a:t>
            </a:r>
            <a:r>
              <a:rPr dirty="0"/>
              <a:t> </a:t>
            </a:r>
            <a:r>
              <a:rPr lang="es-ES" dirty="0"/>
              <a:t>vivero</a:t>
            </a:r>
            <a:r>
              <a:rPr dirty="0"/>
              <a:t> </a:t>
            </a:r>
            <a:r>
              <a:rPr lang="es-ES" dirty="0"/>
              <a:t>de </a:t>
            </a:r>
            <a:r>
              <a:rPr dirty="0" err="1"/>
              <a:t>crianza</a:t>
            </a:r>
            <a:r>
              <a:rPr dirty="0"/>
              <a:t> y </a:t>
            </a:r>
            <a:r>
              <a:rPr dirty="0" err="1"/>
              <a:t>aparición</a:t>
            </a:r>
            <a:r>
              <a:rPr dirty="0"/>
              <a:t> de </a:t>
            </a:r>
            <a:r>
              <a:rPr dirty="0" err="1"/>
              <a:t>entornos</a:t>
            </a:r>
            <a:r>
              <a:rPr dirty="0"/>
              <a:t> </a:t>
            </a:r>
            <a:r>
              <a:rPr dirty="0" err="1"/>
              <a:t>empresariales</a:t>
            </a:r>
            <a:r>
              <a:rPr dirty="0"/>
              <a:t> </a:t>
            </a:r>
            <a:r>
              <a:rPr dirty="0" err="1"/>
              <a:t>orientados</a:t>
            </a:r>
            <a:r>
              <a:rPr dirty="0"/>
              <a:t> al </a:t>
            </a:r>
            <a:r>
              <a:rPr dirty="0" err="1"/>
              <a:t>intraemprendimiento</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En</a:t>
            </a:r>
            <a:r>
              <a:rPr dirty="0"/>
              <a:t> la </a:t>
            </a:r>
            <a:r>
              <a:rPr dirty="0" err="1"/>
              <a:t>siguiente</a:t>
            </a:r>
            <a:r>
              <a:rPr dirty="0"/>
              <a:t> </a:t>
            </a:r>
            <a:r>
              <a:rPr dirty="0" err="1"/>
              <a:t>sección</a:t>
            </a:r>
            <a:r>
              <a:rPr dirty="0"/>
              <a:t>, </a:t>
            </a:r>
            <a:r>
              <a:rPr dirty="0" err="1"/>
              <a:t>nos</a:t>
            </a:r>
            <a:r>
              <a:rPr dirty="0"/>
              <a:t> </a:t>
            </a:r>
            <a:r>
              <a:rPr dirty="0" err="1"/>
              <a:t>centraremos</a:t>
            </a:r>
            <a:r>
              <a:rPr dirty="0"/>
              <a:t> </a:t>
            </a:r>
            <a:r>
              <a:rPr dirty="0" err="1"/>
              <a:t>en</a:t>
            </a:r>
            <a:r>
              <a:rPr dirty="0"/>
              <a:t> los </a:t>
            </a:r>
            <a:r>
              <a:rPr dirty="0" err="1"/>
              <a:t>desencadenantes</a:t>
            </a:r>
            <a:r>
              <a:rPr dirty="0"/>
              <a:t> y </a:t>
            </a:r>
            <a:r>
              <a:rPr dirty="0" err="1"/>
              <a:t>apalancamientos</a:t>
            </a:r>
            <a:r>
              <a:rPr dirty="0"/>
              <a:t> </a:t>
            </a:r>
            <a:r>
              <a:rPr dirty="0" err="1"/>
              <a:t>en</a:t>
            </a:r>
            <a:r>
              <a:rPr dirty="0"/>
              <a:t> los que los empresarios </a:t>
            </a:r>
            <a:r>
              <a:rPr dirty="0" err="1"/>
              <a:t>pueden</a:t>
            </a:r>
            <a:r>
              <a:rPr dirty="0"/>
              <a:t> </a:t>
            </a:r>
            <a:r>
              <a:rPr dirty="0" err="1"/>
              <a:t>confiar</a:t>
            </a:r>
            <a:r>
              <a:rPr dirty="0"/>
              <a:t> para </a:t>
            </a:r>
            <a:r>
              <a:rPr dirty="0" err="1"/>
              <a:t>mantener</a:t>
            </a:r>
            <a:r>
              <a:rPr dirty="0"/>
              <a:t> las </a:t>
            </a:r>
            <a:r>
              <a:rPr dirty="0" err="1"/>
              <a:t>cosas</a:t>
            </a:r>
            <a:r>
              <a:rPr dirty="0"/>
              <a:t> </a:t>
            </a:r>
            <a:r>
              <a:rPr dirty="0" err="1"/>
              <a:t>en</a:t>
            </a:r>
            <a:r>
              <a:rPr dirty="0"/>
              <a:t> </a:t>
            </a:r>
            <a:r>
              <a:rPr dirty="0" err="1"/>
              <a:t>movimiento</a:t>
            </a:r>
            <a:r>
              <a:rPr dirty="0"/>
              <a:t> y </a:t>
            </a:r>
            <a:r>
              <a:rPr dirty="0" err="1"/>
              <a:t>seguir</a:t>
            </a:r>
            <a:r>
              <a:rPr dirty="0"/>
              <a:t> </a:t>
            </a:r>
            <a:r>
              <a:rPr dirty="0" err="1"/>
              <a:t>alimentando</a:t>
            </a:r>
            <a:r>
              <a:rPr dirty="0"/>
              <a:t> </a:t>
            </a:r>
            <a:r>
              <a:rPr dirty="0" err="1"/>
              <a:t>el</a:t>
            </a:r>
            <a:r>
              <a:rPr dirty="0"/>
              <a:t> motor de </a:t>
            </a:r>
            <a:r>
              <a:rPr dirty="0" err="1"/>
              <a:t>intraemprendimiento</a:t>
            </a:r>
            <a:r>
              <a:rPr dirty="0"/>
              <a:t> dentro de </a:t>
            </a:r>
            <a:r>
              <a:rPr dirty="0" err="1"/>
              <a:t>su</a:t>
            </a:r>
            <a:r>
              <a:rPr dirty="0"/>
              <a:t> </a:t>
            </a:r>
            <a:r>
              <a:rPr dirty="0" err="1"/>
              <a:t>organización</a:t>
            </a:r>
            <a:r>
              <a:rPr dirty="0"/>
              <a:t>. A </a:t>
            </a:r>
            <a:r>
              <a:rPr dirty="0" err="1"/>
              <a:t>continuación</a:t>
            </a:r>
            <a:r>
              <a:rPr dirty="0"/>
              <a:t> se </a:t>
            </a:r>
            <a:r>
              <a:rPr dirty="0" err="1"/>
              <a:t>presenta</a:t>
            </a:r>
            <a:r>
              <a:rPr dirty="0"/>
              <a:t> una breve </a:t>
            </a:r>
            <a:r>
              <a:rPr dirty="0" err="1"/>
              <a:t>instantánea</a:t>
            </a:r>
            <a:r>
              <a:rPr dirty="0"/>
              <a:t> de lo </a:t>
            </a:r>
            <a:r>
              <a:rPr dirty="0" err="1"/>
              <a:t>anteriormente</a:t>
            </a:r>
            <a:r>
              <a:rPr dirty="0"/>
              <a:t> </a:t>
            </a:r>
            <a:r>
              <a:rPr dirty="0" err="1"/>
              <a:t>mencionado</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1446213" lvl="2" indent="-531813">
              <a:buFont typeface="+mj-lt"/>
              <a:buAutoNum type="arabicPeriod"/>
              <a:defRPr sz="2400">
                <a:latin typeface="Helvetica Neue" panose="020B0604020202020204"/>
                <a:ea typeface="Microsoft Sans Serif" panose="020B0604020202020204" pitchFamily="34" charset="0"/>
                <a:cs typeface="Microsoft Sans Serif" panose="020B0604020202020204" pitchFamily="34" charset="0"/>
              </a:defRPr>
            </a:pPr>
            <a:r>
              <a:rPr dirty="0" err="1"/>
              <a:t>Apoyo</a:t>
            </a:r>
            <a:r>
              <a:rPr dirty="0"/>
              <a:t> y </a:t>
            </a:r>
            <a:r>
              <a:rPr dirty="0" err="1"/>
              <a:t>patrocinio</a:t>
            </a:r>
            <a:endParaRPr dirty="0"/>
          </a:p>
          <a:p>
            <a:pPr marL="1446213" lvl="2" indent="-531813">
              <a:buFont typeface="+mj-lt"/>
              <a:buAutoNum type="arabicPeriod"/>
              <a:defRPr sz="2400">
                <a:latin typeface="Helvetica Neue" panose="020B0604020202020204"/>
                <a:ea typeface="Microsoft Sans Serif" panose="020B0604020202020204" pitchFamily="34" charset="0"/>
                <a:cs typeface="Microsoft Sans Serif" panose="020B0604020202020204" pitchFamily="34" charset="0"/>
              </a:defRPr>
            </a:pPr>
            <a:r>
              <a:rPr dirty="0" err="1"/>
              <a:t>Autoconciencia</a:t>
            </a:r>
            <a:r>
              <a:rPr dirty="0"/>
              <a:t> y </a:t>
            </a:r>
            <a:r>
              <a:rPr dirty="0" err="1"/>
              <a:t>autoeficacia</a:t>
            </a:r>
            <a:endParaRPr dirty="0"/>
          </a:p>
          <a:p>
            <a:pPr marL="1446213" lvl="2" indent="-531813">
              <a:buFont typeface="+mj-lt"/>
              <a:buAutoNum type="arabicPeriod"/>
              <a:defRPr sz="2400">
                <a:latin typeface="Helvetica Neue" panose="020B0604020202020204"/>
                <a:ea typeface="Microsoft Sans Serif" panose="020B0604020202020204" pitchFamily="34" charset="0"/>
                <a:cs typeface="Microsoft Sans Serif" panose="020B0604020202020204" pitchFamily="34" charset="0"/>
              </a:defRPr>
            </a:pPr>
            <a:r>
              <a:rPr dirty="0" err="1"/>
              <a:t>Incentivos</a:t>
            </a:r>
            <a:endParaRPr dirty="0"/>
          </a:p>
          <a:p>
            <a:pPr marL="1446213" lvl="2" indent="-531813">
              <a:buFont typeface="+mj-lt"/>
              <a:buAutoNum type="arabicPeriod"/>
              <a:defRPr sz="2400">
                <a:latin typeface="Helvetica Neue" panose="020B0604020202020204"/>
                <a:ea typeface="Microsoft Sans Serif" panose="020B0604020202020204" pitchFamily="34" charset="0"/>
                <a:cs typeface="Microsoft Sans Serif" panose="020B0604020202020204" pitchFamily="34" charset="0"/>
              </a:defRPr>
            </a:pPr>
            <a:r>
              <a:rPr dirty="0" err="1"/>
              <a:t>Recompensas</a:t>
            </a:r>
            <a:endParaRPr dirty="0"/>
          </a:p>
          <a:p>
            <a:pPr marL="1446213" lvl="2" indent="-531813">
              <a:buFont typeface="+mj-lt"/>
              <a:buAutoNum type="arabicPeriod"/>
              <a:defRPr sz="2400">
                <a:latin typeface="Helvetica Neue" panose="020B0604020202020204"/>
                <a:ea typeface="Microsoft Sans Serif" panose="020B0604020202020204" pitchFamily="34" charset="0"/>
                <a:cs typeface="Microsoft Sans Serif" panose="020B0604020202020204" pitchFamily="34" charset="0"/>
              </a:defRPr>
            </a:pPr>
            <a:r>
              <a:rPr dirty="0" err="1"/>
              <a:t>Recursos</a:t>
            </a:r>
            <a:endParaRPr dirty="0"/>
          </a:p>
          <a:p>
            <a:pPr marL="1446213" lvl="2" indent="-531813">
              <a:buFont typeface="+mj-lt"/>
              <a:buAutoNum type="arabicPeriod"/>
              <a:defRPr sz="2400">
                <a:latin typeface="Helvetica Neue" panose="020B0604020202020204"/>
                <a:ea typeface="Microsoft Sans Serif" panose="020B0604020202020204" pitchFamily="34" charset="0"/>
                <a:cs typeface="Microsoft Sans Serif" panose="020B0604020202020204" pitchFamily="34" charset="0"/>
              </a:defRPr>
            </a:pPr>
            <a:r>
              <a:rPr dirty="0" err="1"/>
              <a:t>Comunicación</a:t>
            </a:r>
            <a:endParaRPr dirty="0"/>
          </a:p>
          <a:p>
            <a:pPr marL="1446213" lvl="2" indent="-531813">
              <a:buFont typeface="+mj-lt"/>
              <a:buAutoNum type="arabicPeriod"/>
              <a:defRPr sz="2400">
                <a:latin typeface="Helvetica Neue" panose="020B0604020202020204"/>
                <a:ea typeface="Microsoft Sans Serif" panose="020B0604020202020204" pitchFamily="34" charset="0"/>
                <a:cs typeface="Microsoft Sans Serif" panose="020B0604020202020204" pitchFamily="34" charset="0"/>
              </a:defRPr>
            </a:pPr>
            <a:r>
              <a:rPr dirty="0" err="1"/>
              <a:t>Procesos</a:t>
            </a:r>
            <a:r>
              <a:rPr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Un </a:t>
            </a:r>
            <a:r>
              <a:rPr dirty="0" err="1"/>
              <a:t>descargo</a:t>
            </a:r>
            <a:r>
              <a:rPr dirty="0"/>
              <a:t> de </a:t>
            </a:r>
            <a:r>
              <a:rPr dirty="0" err="1"/>
              <a:t>responsabilidad</a:t>
            </a:r>
            <a:endParaRPr dirty="0"/>
          </a:p>
        </p:txBody>
      </p:sp>
      <p:sp>
        <p:nvSpPr>
          <p:cNvPr id="2" name="CuadroTexto 1">
            <a:extLst>
              <a:ext uri="{FF2B5EF4-FFF2-40B4-BE49-F238E27FC236}">
                <a16:creationId xmlns:a16="http://schemas.microsoft.com/office/drawing/2014/main" id="{B19A38BC-E78F-AF18-CAC8-FB944163975B}"/>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a:ea typeface="Microsoft Sans Serif" panose="020B0604020202020204" pitchFamily="34" charset="0"/>
                <a:cs typeface="Microsoft Sans Serif" panose="020B0604020202020204" pitchFamily="34" charset="0"/>
              </a:defRPr>
            </a:pPr>
            <a:r>
              <a:rPr lang="de-DE" dirty="0"/>
              <a:t>Fuente n.º: </a:t>
            </a:r>
            <a:r>
              <a:rPr dirty="0"/>
              <a:t>2 </a:t>
            </a:r>
          </a:p>
        </p:txBody>
      </p:sp>
    </p:spTree>
    <p:extLst>
      <p:ext uri="{BB962C8B-B14F-4D97-AF65-F5344CB8AC3E}">
        <p14:creationId xmlns:p14="http://schemas.microsoft.com/office/powerpoint/2010/main" val="119128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43994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2. Un </a:t>
            </a:r>
            <a:r>
              <a:rPr dirty="0" err="1"/>
              <a:t>enfoque</a:t>
            </a:r>
            <a:r>
              <a:rPr dirty="0"/>
              <a:t> de </a:t>
            </a:r>
            <a:r>
              <a:rPr dirty="0" err="1"/>
              <a:t>gestión</a:t>
            </a:r>
            <a:r>
              <a:rPr dirty="0"/>
              <a:t> </a:t>
            </a:r>
            <a:r>
              <a:rPr dirty="0" err="1"/>
              <a:t>renovado</a:t>
            </a:r>
            <a:endParaRPr dirty="0"/>
          </a:p>
        </p:txBody>
      </p:sp>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5840000" cy="523220"/>
          </a:xfrm>
          <a:prstGeom prst="rect">
            <a:avLst/>
          </a:prstGeom>
          <a:noFill/>
        </p:spPr>
        <p:txBody>
          <a:bodyPr wrap="square">
            <a:noAutofit/>
          </a:bodyPr>
          <a:lstStyle/>
          <a:p>
            <a:pPr marL="534988" indent="-534988">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2.1 Apoyo y patrocinio - </a:t>
            </a:r>
            <a:r>
              <a:rPr lang="es-ES" dirty="0"/>
              <a:t>Una cultura abierta y fluida para fomentar el intraemprendimiento</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Los </a:t>
            </a:r>
            <a:r>
              <a:rPr dirty="0" err="1"/>
              <a:t>soñadores</a:t>
            </a:r>
            <a:r>
              <a:rPr dirty="0"/>
              <a:t> </a:t>
            </a:r>
            <a:r>
              <a:rPr lang="es-ES" dirty="0"/>
              <a:t>en potencia </a:t>
            </a:r>
            <a:r>
              <a:rPr dirty="0" err="1"/>
              <a:t>deben</a:t>
            </a:r>
            <a:r>
              <a:rPr dirty="0"/>
              <a:t> </a:t>
            </a:r>
            <a:r>
              <a:rPr dirty="0" err="1"/>
              <a:t>sentirse</a:t>
            </a:r>
            <a:r>
              <a:rPr dirty="0"/>
              <a:t> </a:t>
            </a:r>
            <a:r>
              <a:rPr dirty="0" err="1"/>
              <a:t>plenamente</a:t>
            </a:r>
            <a:r>
              <a:rPr dirty="0"/>
              <a:t> </a:t>
            </a:r>
            <a:r>
              <a:rPr dirty="0" err="1"/>
              <a:t>apoyados</a:t>
            </a:r>
            <a:r>
              <a:rPr dirty="0"/>
              <a:t> y </a:t>
            </a:r>
            <a:r>
              <a:rPr dirty="0" err="1"/>
              <a:t>valorados</a:t>
            </a:r>
            <a:r>
              <a:rPr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Valorización</a:t>
            </a:r>
            <a:r>
              <a:rPr dirty="0"/>
              <a:t> y </a:t>
            </a:r>
            <a:r>
              <a:rPr dirty="0" err="1"/>
              <a:t>aprobación</a:t>
            </a:r>
            <a:r>
              <a:rPr dirty="0"/>
              <a:t> no </a:t>
            </a:r>
            <a:r>
              <a:rPr dirty="0" err="1"/>
              <a:t>significa</a:t>
            </a:r>
            <a:r>
              <a:rPr dirty="0"/>
              <a:t> que </a:t>
            </a:r>
            <a:r>
              <a:rPr dirty="0" err="1"/>
              <a:t>todo</a:t>
            </a:r>
            <a:r>
              <a:rPr dirty="0"/>
              <a:t> lo que sale de </a:t>
            </a:r>
            <a:r>
              <a:rPr dirty="0" err="1"/>
              <a:t>su</a:t>
            </a:r>
            <a:r>
              <a:rPr dirty="0"/>
              <a:t> </a:t>
            </a:r>
            <a:r>
              <a:rPr dirty="0" err="1"/>
              <a:t>mente</a:t>
            </a:r>
            <a:r>
              <a:rPr dirty="0"/>
              <a:t> debe ser </a:t>
            </a:r>
            <a:r>
              <a:rPr dirty="0" err="1"/>
              <a:t>apoyado</a:t>
            </a:r>
            <a:r>
              <a:rPr dirty="0"/>
              <a:t> y </a:t>
            </a:r>
            <a:r>
              <a:rPr dirty="0" err="1"/>
              <a:t>sostenido</a:t>
            </a:r>
            <a:r>
              <a:rPr dirty="0"/>
              <a:t> </a:t>
            </a:r>
            <a:r>
              <a:rPr dirty="0" err="1"/>
              <a:t>independientemente</a:t>
            </a:r>
            <a:r>
              <a:rPr dirty="0"/>
              <a:t>, </a:t>
            </a:r>
            <a:r>
              <a:rPr dirty="0" err="1"/>
              <a:t>sino</a:t>
            </a:r>
            <a:r>
              <a:rPr dirty="0"/>
              <a:t> que al </a:t>
            </a:r>
            <a:r>
              <a:rPr dirty="0" err="1"/>
              <a:t>menos</a:t>
            </a:r>
            <a:r>
              <a:rPr dirty="0"/>
              <a:t> debe </a:t>
            </a:r>
            <a:r>
              <a:rPr dirty="0" err="1"/>
              <a:t>haber</a:t>
            </a:r>
            <a:r>
              <a:rPr dirty="0"/>
              <a:t> </a:t>
            </a:r>
            <a:r>
              <a:rPr dirty="0" err="1"/>
              <a:t>consideración</a:t>
            </a:r>
            <a:r>
              <a:rPr dirty="0"/>
              <a:t> y </a:t>
            </a:r>
            <a:r>
              <a:rPr dirty="0" err="1"/>
              <a:t>discusión</a:t>
            </a:r>
            <a:r>
              <a:rPr dirty="0"/>
              <a:t> </a:t>
            </a:r>
            <a:r>
              <a:rPr dirty="0" err="1"/>
              <a:t>sobre</a:t>
            </a:r>
            <a:r>
              <a:rPr dirty="0"/>
              <a:t> </a:t>
            </a:r>
            <a:r>
              <a:rPr dirty="0" err="1"/>
              <a:t>el</a:t>
            </a:r>
            <a:r>
              <a:rPr dirty="0"/>
              <a:t> </a:t>
            </a:r>
            <a:r>
              <a:rPr dirty="0" err="1"/>
              <a:t>asunto</a:t>
            </a:r>
            <a:r>
              <a:rPr dirty="0"/>
              <a:t> dado.</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El </a:t>
            </a:r>
            <a:r>
              <a:rPr dirty="0" err="1"/>
              <a:t>establecimiento</a:t>
            </a:r>
            <a:r>
              <a:rPr dirty="0"/>
              <a:t> de una </a:t>
            </a:r>
            <a:r>
              <a:rPr dirty="0" err="1"/>
              <a:t>cultura</a:t>
            </a:r>
            <a:r>
              <a:rPr dirty="0"/>
              <a:t> </a:t>
            </a:r>
            <a:r>
              <a:rPr dirty="0" err="1"/>
              <a:t>abierta</a:t>
            </a:r>
            <a:r>
              <a:rPr dirty="0"/>
              <a:t> y un </a:t>
            </a:r>
            <a:r>
              <a:rPr dirty="0" err="1"/>
              <a:t>clima</a:t>
            </a:r>
            <a:r>
              <a:rPr dirty="0"/>
              <a:t> de </a:t>
            </a:r>
            <a:r>
              <a:rPr dirty="0" err="1"/>
              <a:t>negocios</a:t>
            </a:r>
            <a:r>
              <a:rPr dirty="0"/>
              <a:t> que sea </a:t>
            </a:r>
            <a:r>
              <a:rPr dirty="0" err="1"/>
              <a:t>acogedor</a:t>
            </a:r>
            <a:r>
              <a:rPr dirty="0"/>
              <a:t> de </a:t>
            </a:r>
            <a:r>
              <a:rPr dirty="0" err="1"/>
              <a:t>este</a:t>
            </a:r>
            <a:r>
              <a:rPr dirty="0"/>
              <a:t> </a:t>
            </a:r>
            <a:r>
              <a:rPr dirty="0" err="1"/>
              <a:t>tipo</a:t>
            </a:r>
            <a:r>
              <a:rPr dirty="0"/>
              <a:t> de </a:t>
            </a:r>
            <a:r>
              <a:rPr dirty="0" err="1"/>
              <a:t>actitud</a:t>
            </a:r>
            <a:r>
              <a:rPr dirty="0"/>
              <a:t> </a:t>
            </a:r>
            <a:r>
              <a:rPr dirty="0" err="1"/>
              <a:t>representa</a:t>
            </a:r>
            <a:r>
              <a:rPr dirty="0"/>
              <a:t> sin </a:t>
            </a:r>
            <a:r>
              <a:rPr dirty="0" err="1"/>
              <a:t>duda</a:t>
            </a:r>
            <a:r>
              <a:rPr dirty="0"/>
              <a:t> la </a:t>
            </a:r>
            <a:r>
              <a:rPr dirty="0" err="1"/>
              <a:t>condición</a:t>
            </a:r>
            <a:r>
              <a:rPr dirty="0"/>
              <a:t> </a:t>
            </a:r>
            <a:r>
              <a:rPr i="1" dirty="0"/>
              <a:t>sine qua non </a:t>
            </a:r>
            <a:r>
              <a:rPr dirty="0"/>
              <a:t>para </a:t>
            </a:r>
            <a:r>
              <a:rPr lang="es-ES" dirty="0"/>
              <a:t>animar</a:t>
            </a:r>
            <a:r>
              <a:rPr dirty="0"/>
              <a:t> los </a:t>
            </a:r>
            <a:r>
              <a:rPr dirty="0" err="1"/>
              <a:t>aportes</a:t>
            </a:r>
            <a:r>
              <a:rPr dirty="0"/>
              <a:t>, </a:t>
            </a:r>
            <a:r>
              <a:rPr dirty="0" err="1"/>
              <a:t>comentarios</a:t>
            </a:r>
            <a:r>
              <a:rPr dirty="0"/>
              <a:t> y </a:t>
            </a:r>
            <a:r>
              <a:rPr dirty="0" err="1"/>
              <a:t>comentarios</a:t>
            </a:r>
            <a:r>
              <a:rPr dirty="0"/>
              <a:t> </a:t>
            </a:r>
            <a:r>
              <a:rPr dirty="0" err="1"/>
              <a:t>desde</a:t>
            </a:r>
            <a:r>
              <a:rPr dirty="0"/>
              <a:t> </a:t>
            </a:r>
            <a:r>
              <a:rPr dirty="0" err="1"/>
              <a:t>abajo</a:t>
            </a:r>
            <a:r>
              <a:rPr dirty="0"/>
              <a:t> </a:t>
            </a:r>
            <a:r>
              <a:rPr dirty="0" err="1"/>
              <a:t>hacia</a:t>
            </a:r>
            <a:r>
              <a:rPr dirty="0"/>
              <a:t> </a:t>
            </a:r>
            <a:r>
              <a:rPr dirty="0" err="1"/>
              <a:t>arriba</a:t>
            </a:r>
            <a:r>
              <a:rPr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Un </a:t>
            </a:r>
            <a:r>
              <a:rPr dirty="0" err="1"/>
              <a:t>sistema</a:t>
            </a:r>
            <a:r>
              <a:rPr dirty="0"/>
              <a:t> de </a:t>
            </a:r>
            <a:r>
              <a:rPr lang="es-ES" i="1" dirty="0" err="1"/>
              <a:t>feedback</a:t>
            </a:r>
            <a:r>
              <a:rPr dirty="0"/>
              <a:t> </a:t>
            </a:r>
            <a:r>
              <a:rPr dirty="0" err="1"/>
              <a:t>estructurado</a:t>
            </a:r>
            <a:r>
              <a:rPr dirty="0"/>
              <a:t> </a:t>
            </a:r>
            <a:r>
              <a:rPr dirty="0" err="1"/>
              <a:t>rápido</a:t>
            </a:r>
            <a:r>
              <a:rPr dirty="0"/>
              <a:t>, </a:t>
            </a:r>
            <a:r>
              <a:rPr dirty="0" err="1"/>
              <a:t>eficiente</a:t>
            </a:r>
            <a:r>
              <a:rPr dirty="0"/>
              <a:t> y </a:t>
            </a:r>
            <a:r>
              <a:rPr dirty="0" err="1"/>
              <a:t>reactivo</a:t>
            </a:r>
            <a:r>
              <a:rPr dirty="0"/>
              <a:t> (</a:t>
            </a:r>
            <a:r>
              <a:rPr lang="es-ES" dirty="0" err="1"/>
              <a:t>adpatativo</a:t>
            </a:r>
            <a:r>
              <a:rPr dirty="0"/>
              <a:t>) </a:t>
            </a:r>
            <a:r>
              <a:rPr dirty="0" err="1"/>
              <a:t>permite</a:t>
            </a:r>
            <a:r>
              <a:rPr dirty="0"/>
              <a:t> que las ideas </a:t>
            </a:r>
            <a:r>
              <a:rPr dirty="0" err="1"/>
              <a:t>circulen</a:t>
            </a:r>
            <a:r>
              <a:rPr dirty="0"/>
              <a:t> </a:t>
            </a:r>
            <a:r>
              <a:rPr dirty="0" err="1"/>
              <a:t>más</a:t>
            </a:r>
            <a:r>
              <a:rPr dirty="0"/>
              <a:t> </a:t>
            </a:r>
            <a:r>
              <a:rPr dirty="0" err="1"/>
              <a:t>suavemente</a:t>
            </a:r>
            <a:r>
              <a:rPr dirty="0"/>
              <a:t>, al </a:t>
            </a:r>
            <a:r>
              <a:rPr dirty="0" err="1"/>
              <a:t>tiempo</a:t>
            </a:r>
            <a:r>
              <a:rPr dirty="0"/>
              <a:t> que reduce los </a:t>
            </a:r>
            <a:r>
              <a:rPr dirty="0" err="1"/>
              <a:t>márgenes</a:t>
            </a:r>
            <a:r>
              <a:rPr dirty="0"/>
              <a:t> para los </a:t>
            </a:r>
            <a:r>
              <a:rPr dirty="0" err="1"/>
              <a:t>cuellos</a:t>
            </a:r>
            <a:r>
              <a:rPr dirty="0"/>
              <a:t> de </a:t>
            </a:r>
            <a:r>
              <a:rPr dirty="0" err="1"/>
              <a:t>botella</a:t>
            </a:r>
            <a:r>
              <a:rPr dirty="0"/>
              <a:t> </a:t>
            </a:r>
            <a:r>
              <a:rPr dirty="0" err="1"/>
              <a:t>disruptivos</a:t>
            </a:r>
            <a:r>
              <a:rPr dirty="0"/>
              <a:t> y las barreras para un </a:t>
            </a:r>
            <a:r>
              <a:rPr dirty="0" err="1"/>
              <a:t>diálogo</a:t>
            </a:r>
            <a:r>
              <a:rPr dirty="0"/>
              <a:t> </a:t>
            </a:r>
            <a:r>
              <a:rPr dirty="0" err="1"/>
              <a:t>efectivo</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1861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a:noAutofit/>
          </a:bodyPr>
          <a:lstStyle/>
          <a:p>
            <a:pPr marL="534988" indent="-534988">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dirty="0"/>
              <a:t>2.2 </a:t>
            </a:r>
            <a:r>
              <a:rPr lang="es-ES" b="1" dirty="0"/>
              <a:t>Autoconciencia y autoeficacia - </a:t>
            </a:r>
            <a:r>
              <a:rPr lang="es-ES" dirty="0"/>
              <a:t>Explorar los caminos a seguir</a:t>
            </a:r>
            <a:endParaRPr dirty="0"/>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Los </a:t>
            </a:r>
            <a:r>
              <a:rPr dirty="0" err="1"/>
              <a:t>caminos</a:t>
            </a:r>
            <a:r>
              <a:rPr dirty="0"/>
              <a:t> </a:t>
            </a:r>
            <a:r>
              <a:rPr dirty="0" err="1"/>
              <a:t>hacia</a:t>
            </a:r>
            <a:r>
              <a:rPr dirty="0"/>
              <a:t> </a:t>
            </a:r>
            <a:r>
              <a:rPr dirty="0" err="1"/>
              <a:t>soluciones</a:t>
            </a:r>
            <a:r>
              <a:rPr dirty="0"/>
              <a:t> </a:t>
            </a:r>
            <a:r>
              <a:rPr dirty="0" err="1"/>
              <a:t>inspiradas</a:t>
            </a:r>
            <a:r>
              <a:rPr dirty="0"/>
              <a:t> </a:t>
            </a:r>
            <a:r>
              <a:rPr dirty="0" err="1"/>
              <a:t>en</a:t>
            </a:r>
            <a:r>
              <a:rPr dirty="0"/>
              <a:t> </a:t>
            </a:r>
            <a:r>
              <a:rPr dirty="0" err="1"/>
              <a:t>el</a:t>
            </a:r>
            <a:r>
              <a:rPr dirty="0"/>
              <a:t> </a:t>
            </a:r>
            <a:r>
              <a:rPr dirty="0" err="1"/>
              <a:t>emprendimiento</a:t>
            </a:r>
            <a:r>
              <a:rPr dirty="0"/>
              <a:t> son un </a:t>
            </a:r>
            <a:r>
              <a:rPr dirty="0" err="1"/>
              <a:t>camino</a:t>
            </a:r>
            <a:r>
              <a:rPr dirty="0"/>
              <a:t> </a:t>
            </a:r>
            <a:r>
              <a:rPr dirty="0" err="1"/>
              <a:t>lleno</a:t>
            </a:r>
            <a:r>
              <a:rPr dirty="0"/>
              <a:t> de baches.</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Los </a:t>
            </a:r>
            <a:r>
              <a:rPr dirty="0" err="1"/>
              <a:t>gerentes</a:t>
            </a:r>
            <a:r>
              <a:rPr dirty="0"/>
              <a:t>, empresarios y personas </a:t>
            </a:r>
            <a:r>
              <a:rPr dirty="0" err="1"/>
              <a:t>en</a:t>
            </a:r>
            <a:r>
              <a:rPr dirty="0"/>
              <a:t> la </a:t>
            </a:r>
            <a:r>
              <a:rPr dirty="0" err="1"/>
              <a:t>cima</a:t>
            </a:r>
            <a:r>
              <a:rPr dirty="0"/>
              <a:t> de la </a:t>
            </a:r>
            <a:r>
              <a:rPr dirty="0" err="1"/>
              <a:t>cadena</a:t>
            </a:r>
            <a:r>
              <a:rPr dirty="0"/>
              <a:t> de </a:t>
            </a:r>
            <a:r>
              <a:rPr dirty="0" err="1"/>
              <a:t>mando</a:t>
            </a:r>
            <a:r>
              <a:rPr dirty="0"/>
              <a:t> </a:t>
            </a:r>
            <a:r>
              <a:rPr dirty="0" err="1"/>
              <a:t>necesitan</a:t>
            </a:r>
            <a:r>
              <a:rPr dirty="0"/>
              <a:t> </a:t>
            </a:r>
            <a:r>
              <a:rPr dirty="0" err="1"/>
              <a:t>alentar</a:t>
            </a:r>
            <a:r>
              <a:rPr dirty="0"/>
              <a:t> las </a:t>
            </a:r>
            <a:r>
              <a:rPr dirty="0" err="1"/>
              <a:t>soluciones</a:t>
            </a:r>
            <a:r>
              <a:rPr dirty="0"/>
              <a:t> </a:t>
            </a:r>
            <a:r>
              <a:rPr dirty="0" err="1"/>
              <a:t>independientes</a:t>
            </a:r>
            <a:r>
              <a:rPr dirty="0"/>
              <a:t> y </a:t>
            </a:r>
            <a:r>
              <a:rPr dirty="0" err="1"/>
              <a:t>creativas</a:t>
            </a:r>
            <a:r>
              <a:rPr dirty="0"/>
              <a:t> de los </a:t>
            </a:r>
            <a:r>
              <a:rPr dirty="0" err="1"/>
              <a:t>empleados</a:t>
            </a:r>
            <a:r>
              <a:rPr dirty="0"/>
              <a:t> sin </a:t>
            </a:r>
            <a:r>
              <a:rPr dirty="0" err="1"/>
              <a:t>imponer</a:t>
            </a:r>
            <a:r>
              <a:rPr dirty="0"/>
              <a:t> </a:t>
            </a:r>
            <a:r>
              <a:rPr dirty="0" err="1"/>
              <a:t>mecanismos</a:t>
            </a:r>
            <a:r>
              <a:rPr dirty="0"/>
              <a:t> de </a:t>
            </a:r>
            <a:r>
              <a:rPr dirty="0" err="1"/>
              <a:t>evaluación</a:t>
            </a:r>
            <a:r>
              <a:rPr dirty="0"/>
              <a:t> </a:t>
            </a:r>
            <a:r>
              <a:rPr dirty="0" err="1"/>
              <a:t>demasiado</a:t>
            </a:r>
            <a:r>
              <a:rPr dirty="0"/>
              <a:t> </a:t>
            </a:r>
            <a:r>
              <a:rPr dirty="0" err="1"/>
              <a:t>complicados</a:t>
            </a:r>
            <a:r>
              <a:rPr dirty="0"/>
              <a:t> que </a:t>
            </a:r>
            <a:r>
              <a:rPr dirty="0" err="1"/>
              <a:t>corran</a:t>
            </a:r>
            <a:r>
              <a:rPr dirty="0"/>
              <a:t> </a:t>
            </a:r>
            <a:r>
              <a:rPr dirty="0" err="1"/>
              <a:t>el</a:t>
            </a:r>
            <a:r>
              <a:rPr dirty="0"/>
              <a:t> </a:t>
            </a:r>
            <a:r>
              <a:rPr dirty="0" err="1"/>
              <a:t>riesgo</a:t>
            </a:r>
            <a:r>
              <a:rPr dirty="0"/>
              <a:t> de </a:t>
            </a:r>
            <a:r>
              <a:rPr dirty="0" err="1"/>
              <a:t>aniquilar</a:t>
            </a:r>
            <a:r>
              <a:rPr dirty="0"/>
              <a:t> los </a:t>
            </a:r>
            <a:r>
              <a:rPr dirty="0" err="1"/>
              <a:t>beneficios</a:t>
            </a:r>
            <a:r>
              <a:rPr dirty="0"/>
              <a:t> </a:t>
            </a:r>
            <a:r>
              <a:rPr dirty="0" err="1"/>
              <a:t>intrínsecos</a:t>
            </a:r>
            <a:r>
              <a:rPr dirty="0"/>
              <a:t> de </a:t>
            </a:r>
            <a:r>
              <a:rPr dirty="0" err="1"/>
              <a:t>todo</a:t>
            </a:r>
            <a:r>
              <a:rPr dirty="0"/>
              <a:t> </a:t>
            </a:r>
            <a:r>
              <a:rPr dirty="0" err="1"/>
              <a:t>el</a:t>
            </a:r>
            <a:r>
              <a:rPr dirty="0"/>
              <a:t> </a:t>
            </a:r>
            <a:r>
              <a:rPr dirty="0" err="1"/>
              <a:t>proceso</a:t>
            </a:r>
            <a:r>
              <a:rPr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Por </a:t>
            </a:r>
            <a:r>
              <a:rPr dirty="0" err="1"/>
              <a:t>supuesto</a:t>
            </a:r>
            <a:r>
              <a:rPr dirty="0"/>
              <a:t>, debe </a:t>
            </a:r>
            <a:r>
              <a:rPr dirty="0" err="1"/>
              <a:t>haber</a:t>
            </a:r>
            <a:r>
              <a:rPr dirty="0"/>
              <a:t> un </a:t>
            </a:r>
            <a:r>
              <a:rPr dirty="0" err="1"/>
              <a:t>sistema</a:t>
            </a:r>
            <a:r>
              <a:rPr dirty="0"/>
              <a:t> </a:t>
            </a:r>
            <a:r>
              <a:rPr dirty="0" err="1"/>
              <a:t>estructurado</a:t>
            </a:r>
            <a:r>
              <a:rPr dirty="0"/>
              <a:t> de </a:t>
            </a:r>
            <a:r>
              <a:rPr dirty="0" err="1"/>
              <a:t>evaluación</a:t>
            </a:r>
            <a:r>
              <a:rPr dirty="0"/>
              <a:t> y </a:t>
            </a:r>
            <a:r>
              <a:rPr dirty="0" err="1"/>
              <a:t>monitoreo</a:t>
            </a:r>
            <a:r>
              <a:rPr dirty="0"/>
              <a:t>, </a:t>
            </a:r>
            <a:r>
              <a:rPr dirty="0" err="1"/>
              <a:t>pero</a:t>
            </a:r>
            <a:r>
              <a:rPr dirty="0"/>
              <a:t> </a:t>
            </a:r>
            <a:r>
              <a:rPr dirty="0" err="1"/>
              <a:t>estos</a:t>
            </a:r>
            <a:r>
              <a:rPr dirty="0"/>
              <a:t> no </a:t>
            </a:r>
            <a:r>
              <a:rPr dirty="0" err="1"/>
              <a:t>deberían</a:t>
            </a:r>
            <a:r>
              <a:rPr dirty="0"/>
              <a:t> </a:t>
            </a:r>
            <a:r>
              <a:rPr dirty="0" err="1"/>
              <a:t>afectar</a:t>
            </a:r>
            <a:r>
              <a:rPr dirty="0"/>
              <a:t> </a:t>
            </a:r>
            <a:r>
              <a:rPr dirty="0" err="1"/>
              <a:t>negativamente</a:t>
            </a:r>
            <a:r>
              <a:rPr dirty="0"/>
              <a:t> </a:t>
            </a:r>
            <a:r>
              <a:rPr dirty="0" err="1"/>
              <a:t>el</a:t>
            </a:r>
            <a:r>
              <a:rPr dirty="0"/>
              <a:t> </a:t>
            </a:r>
            <a:r>
              <a:rPr dirty="0" err="1"/>
              <a:t>curso</a:t>
            </a:r>
            <a:r>
              <a:rPr dirty="0"/>
              <a:t> de las </a:t>
            </a:r>
            <a:r>
              <a:rPr dirty="0" err="1"/>
              <a:t>cosas</a:t>
            </a:r>
            <a:r>
              <a:rPr dirty="0"/>
              <a:t>, </a:t>
            </a:r>
            <a:r>
              <a:rPr dirty="0" err="1"/>
              <a:t>ralentizando</a:t>
            </a:r>
            <a:r>
              <a:rPr dirty="0"/>
              <a:t>, por </a:t>
            </a:r>
            <a:r>
              <a:rPr dirty="0" err="1"/>
              <a:t>ejemplo</a:t>
            </a:r>
            <a:r>
              <a:rPr dirty="0"/>
              <a:t>, </a:t>
            </a:r>
            <a:r>
              <a:rPr lang="es-ES" dirty="0"/>
              <a:t>todo el proceso</a:t>
            </a:r>
            <a:r>
              <a:rPr dirty="0"/>
              <a:t> entrada → </a:t>
            </a:r>
            <a:r>
              <a:rPr dirty="0" err="1"/>
              <a:t>elaboración</a:t>
            </a:r>
            <a:r>
              <a:rPr dirty="0"/>
              <a:t> → </a:t>
            </a:r>
            <a:r>
              <a:rPr dirty="0" err="1"/>
              <a:t>cadena</a:t>
            </a:r>
            <a:r>
              <a:rPr dirty="0"/>
              <a:t> de valor de </a:t>
            </a:r>
            <a:r>
              <a:rPr dirty="0" err="1"/>
              <a:t>salida</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F6D69668-E7D8-DC20-C4AC-3EC98368452A}"/>
              </a:ext>
            </a:extLst>
          </p:cNvPr>
          <p:cNvSpPr txBox="1"/>
          <p:nvPr/>
        </p:nvSpPr>
        <p:spPr>
          <a:xfrm>
            <a:off x="1296000" y="1548000"/>
            <a:ext cx="143994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t>2. Un enfoque de gestión renovado</a:t>
            </a:r>
          </a:p>
        </p:txBody>
      </p:sp>
    </p:spTree>
    <p:extLst>
      <p:ext uri="{BB962C8B-B14F-4D97-AF65-F5344CB8AC3E}">
        <p14:creationId xmlns:p14="http://schemas.microsoft.com/office/powerpoint/2010/main" val="3941092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a:noAutofit/>
          </a:bodyPr>
          <a:lstStyle/>
          <a:p>
            <a:pPr marL="534988" indent="-534988">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dirty="0"/>
              <a:t>2.3 </a:t>
            </a:r>
            <a:r>
              <a:rPr b="1" dirty="0" err="1"/>
              <a:t>Incentivos</a:t>
            </a:r>
            <a:r>
              <a:rPr b="1" dirty="0"/>
              <a:t>... </a:t>
            </a:r>
            <a:r>
              <a:rPr lang="es-ES" dirty="0"/>
              <a:t>Pero</a:t>
            </a:r>
            <a:r>
              <a:rPr lang="es-ES" b="1" dirty="0"/>
              <a:t> </a:t>
            </a:r>
            <a:r>
              <a:rPr dirty="0"/>
              <a:t>no de </a:t>
            </a:r>
            <a:r>
              <a:rPr dirty="0" err="1"/>
              <a:t>naturaleza</a:t>
            </a:r>
            <a:r>
              <a:rPr dirty="0"/>
              <a:t> </a:t>
            </a:r>
            <a:r>
              <a:rPr dirty="0" err="1"/>
              <a:t>financiera</a:t>
            </a:r>
            <a:endParaRPr dirty="0"/>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Los </a:t>
            </a:r>
            <a:r>
              <a:rPr dirty="0" err="1"/>
              <a:t>soñadores</a:t>
            </a:r>
            <a:r>
              <a:rPr dirty="0"/>
              <a:t> </a:t>
            </a:r>
            <a:r>
              <a:rPr dirty="0" err="1"/>
              <a:t>en</a:t>
            </a:r>
            <a:r>
              <a:rPr dirty="0"/>
              <a:t> </a:t>
            </a:r>
            <a:r>
              <a:rPr dirty="0" err="1"/>
              <a:t>construcción</a:t>
            </a:r>
            <a:r>
              <a:rPr dirty="0"/>
              <a:t> </a:t>
            </a:r>
            <a:r>
              <a:rPr dirty="0" err="1"/>
              <a:t>están</a:t>
            </a:r>
            <a:r>
              <a:rPr dirty="0"/>
              <a:t> (</a:t>
            </a:r>
            <a:r>
              <a:rPr dirty="0" err="1"/>
              <a:t>típicamente</a:t>
            </a:r>
            <a:r>
              <a:rPr dirty="0"/>
              <a:t>) </a:t>
            </a:r>
            <a:r>
              <a:rPr dirty="0" err="1"/>
              <a:t>motivados</a:t>
            </a:r>
            <a:r>
              <a:rPr dirty="0"/>
              <a:t> por </a:t>
            </a:r>
            <a:r>
              <a:rPr dirty="0" err="1"/>
              <a:t>otro</a:t>
            </a:r>
            <a:r>
              <a:rPr dirty="0"/>
              <a:t> </a:t>
            </a:r>
            <a:r>
              <a:rPr dirty="0" err="1"/>
              <a:t>tipo</a:t>
            </a:r>
            <a:r>
              <a:rPr dirty="0"/>
              <a:t> de </a:t>
            </a:r>
            <a:r>
              <a:rPr dirty="0" err="1"/>
              <a:t>recompensas</a:t>
            </a:r>
            <a:r>
              <a:rPr dirty="0"/>
              <a:t> </a:t>
            </a:r>
            <a:r>
              <a:rPr dirty="0" err="1"/>
              <a:t>esperadas</a:t>
            </a:r>
            <a:r>
              <a:rPr dirty="0"/>
              <a:t>, que </a:t>
            </a:r>
            <a:r>
              <a:rPr dirty="0" err="1"/>
              <a:t>podrían</a:t>
            </a:r>
            <a:r>
              <a:rPr dirty="0"/>
              <a:t> </a:t>
            </a:r>
            <a:r>
              <a:rPr dirty="0" err="1"/>
              <a:t>relacionarse</a:t>
            </a:r>
            <a:r>
              <a:rPr dirty="0"/>
              <a:t> </a:t>
            </a:r>
            <a:r>
              <a:rPr dirty="0" err="1"/>
              <a:t>más</a:t>
            </a:r>
            <a:r>
              <a:rPr dirty="0"/>
              <a:t> </a:t>
            </a:r>
            <a:r>
              <a:rPr dirty="0" err="1"/>
              <a:t>simplemente</a:t>
            </a:r>
            <a:r>
              <a:rPr dirty="0"/>
              <a:t> con </a:t>
            </a:r>
            <a:r>
              <a:rPr dirty="0" err="1"/>
              <a:t>el</a:t>
            </a:r>
            <a:r>
              <a:rPr dirty="0"/>
              <a:t> auto-</a:t>
            </a:r>
            <a:r>
              <a:rPr dirty="0" err="1"/>
              <a:t>reconocimiento</a:t>
            </a:r>
            <a:r>
              <a:rPr dirty="0"/>
              <a:t> de un </a:t>
            </a:r>
            <a:r>
              <a:rPr dirty="0" err="1"/>
              <a:t>estatus</a:t>
            </a:r>
            <a:r>
              <a:rPr dirty="0"/>
              <a:t> </a:t>
            </a:r>
            <a:r>
              <a:rPr dirty="0" err="1"/>
              <a:t>más</a:t>
            </a:r>
            <a:r>
              <a:rPr dirty="0"/>
              <a:t> alto.</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construcción</a:t>
            </a:r>
            <a:r>
              <a:rPr dirty="0"/>
              <a:t> de un </a:t>
            </a:r>
            <a:r>
              <a:rPr dirty="0" err="1"/>
              <a:t>sistema</a:t>
            </a:r>
            <a:r>
              <a:rPr dirty="0"/>
              <a:t> que </a:t>
            </a:r>
            <a:r>
              <a:rPr dirty="0" err="1"/>
              <a:t>favorezca</a:t>
            </a:r>
            <a:r>
              <a:rPr dirty="0"/>
              <a:t> </a:t>
            </a:r>
            <a:r>
              <a:rPr dirty="0" err="1"/>
              <a:t>el</a:t>
            </a:r>
            <a:r>
              <a:rPr dirty="0"/>
              <a:t> </a:t>
            </a:r>
            <a:r>
              <a:rPr dirty="0" err="1"/>
              <a:t>surgimiento</a:t>
            </a:r>
            <a:r>
              <a:rPr dirty="0"/>
              <a:t> de </a:t>
            </a:r>
            <a:r>
              <a:rPr dirty="0" err="1"/>
              <a:t>iniciativas</a:t>
            </a:r>
            <a:r>
              <a:rPr dirty="0"/>
              <a:t> </a:t>
            </a:r>
            <a:r>
              <a:rPr dirty="0" err="1"/>
              <a:t>emprendedoras</a:t>
            </a:r>
            <a:r>
              <a:rPr dirty="0"/>
              <a:t> entre los </a:t>
            </a:r>
            <a:r>
              <a:rPr dirty="0" err="1"/>
              <a:t>empleados</a:t>
            </a:r>
            <a:r>
              <a:rPr dirty="0"/>
              <a:t> </a:t>
            </a:r>
            <a:r>
              <a:rPr dirty="0" err="1"/>
              <a:t>debería</a:t>
            </a:r>
            <a:r>
              <a:rPr dirty="0"/>
              <a:t>, de </a:t>
            </a:r>
            <a:r>
              <a:rPr dirty="0" err="1"/>
              <a:t>hecho</a:t>
            </a:r>
            <a:r>
              <a:rPr dirty="0"/>
              <a:t>, </a:t>
            </a:r>
            <a:r>
              <a:rPr dirty="0" err="1"/>
              <a:t>trabajar</a:t>
            </a:r>
            <a:r>
              <a:rPr dirty="0"/>
              <a:t> </a:t>
            </a:r>
            <a:r>
              <a:rPr dirty="0" err="1"/>
              <a:t>en</a:t>
            </a:r>
            <a:r>
              <a:rPr dirty="0"/>
              <a:t> </a:t>
            </a:r>
            <a:r>
              <a:rPr dirty="0" err="1"/>
              <a:t>el</a:t>
            </a:r>
            <a:r>
              <a:rPr dirty="0"/>
              <a:t> </a:t>
            </a:r>
            <a:r>
              <a:rPr dirty="0" err="1"/>
              <a:t>establecimiento</a:t>
            </a:r>
            <a:r>
              <a:rPr dirty="0"/>
              <a:t> de </a:t>
            </a:r>
            <a:r>
              <a:rPr dirty="0" err="1"/>
              <a:t>incentivos</a:t>
            </a:r>
            <a:r>
              <a:rPr dirty="0"/>
              <a:t> </a:t>
            </a:r>
            <a:r>
              <a:rPr dirty="0" err="1"/>
              <a:t>más</a:t>
            </a:r>
            <a:r>
              <a:rPr dirty="0"/>
              <a:t> </a:t>
            </a:r>
            <a:r>
              <a:rPr dirty="0" err="1"/>
              <a:t>sofisticados</a:t>
            </a:r>
            <a:r>
              <a:rPr dirty="0"/>
              <a:t> que </a:t>
            </a:r>
            <a:r>
              <a:rPr dirty="0" err="1"/>
              <a:t>valoren</a:t>
            </a:r>
            <a:r>
              <a:rPr dirty="0"/>
              <a:t> la forma de la </a:t>
            </a:r>
            <a:r>
              <a:rPr dirty="0" err="1"/>
              <a:t>colaboración</a:t>
            </a:r>
            <a:r>
              <a:rPr dirty="0"/>
              <a:t>, y los roles/</a:t>
            </a:r>
            <a:r>
              <a:rPr dirty="0" err="1"/>
              <a:t>responsabilidades</a:t>
            </a:r>
            <a:r>
              <a:rPr dirty="0"/>
              <a:t> de las personas a cargo de la </a:t>
            </a:r>
            <a:r>
              <a:rPr dirty="0" err="1"/>
              <a:t>misma</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mayoría</a:t>
            </a:r>
            <a:r>
              <a:rPr dirty="0"/>
              <a:t> de las </a:t>
            </a:r>
            <a:r>
              <a:rPr dirty="0" err="1"/>
              <a:t>veces</a:t>
            </a:r>
            <a:r>
              <a:rPr dirty="0"/>
              <a:t>, los empresarios </a:t>
            </a:r>
            <a:r>
              <a:rPr dirty="0" err="1"/>
              <a:t>proporcionan</a:t>
            </a:r>
            <a:r>
              <a:rPr dirty="0"/>
              <a:t> un </a:t>
            </a:r>
            <a:r>
              <a:rPr dirty="0" err="1"/>
              <a:t>ambiente</a:t>
            </a:r>
            <a:r>
              <a:rPr dirty="0"/>
              <a:t> </a:t>
            </a:r>
            <a:r>
              <a:rPr dirty="0" err="1"/>
              <a:t>seguro</a:t>
            </a:r>
            <a:r>
              <a:rPr dirty="0"/>
              <a:t> para que </a:t>
            </a:r>
            <a:r>
              <a:rPr dirty="0" err="1"/>
              <a:t>estas</a:t>
            </a:r>
            <a:r>
              <a:rPr dirty="0"/>
              <a:t> personas </a:t>
            </a:r>
            <a:r>
              <a:rPr dirty="0" err="1"/>
              <a:t>tengan</a:t>
            </a:r>
            <a:r>
              <a:rPr dirty="0"/>
              <a:t> </a:t>
            </a:r>
            <a:r>
              <a:rPr dirty="0" err="1"/>
              <a:t>voz</a:t>
            </a:r>
            <a:r>
              <a:rPr dirty="0"/>
              <a:t> </a:t>
            </a:r>
            <a:r>
              <a:rPr dirty="0" err="1"/>
              <a:t>en</a:t>
            </a:r>
            <a:r>
              <a:rPr dirty="0"/>
              <a:t> </a:t>
            </a:r>
            <a:r>
              <a:rPr dirty="0" err="1"/>
              <a:t>escenarios</a:t>
            </a:r>
            <a:r>
              <a:rPr dirty="0"/>
              <a:t> </a:t>
            </a:r>
            <a:r>
              <a:rPr dirty="0" err="1"/>
              <a:t>críticos</a:t>
            </a:r>
            <a:r>
              <a:rPr dirty="0"/>
              <a:t> de </a:t>
            </a:r>
            <a:r>
              <a:rPr dirty="0" err="1"/>
              <a:t>toma</a:t>
            </a:r>
            <a:r>
              <a:rPr dirty="0"/>
              <a:t> de </a:t>
            </a:r>
            <a:r>
              <a:rPr dirty="0" err="1"/>
              <a:t>decisiones</a:t>
            </a:r>
            <a:r>
              <a:rPr dirty="0"/>
              <a:t>, lo que </a:t>
            </a:r>
            <a:r>
              <a:rPr dirty="0" err="1"/>
              <a:t>asegura</a:t>
            </a:r>
            <a:r>
              <a:rPr dirty="0"/>
              <a:t> a </a:t>
            </a:r>
            <a:r>
              <a:rPr dirty="0" err="1"/>
              <a:t>su</a:t>
            </a:r>
            <a:r>
              <a:rPr dirty="0"/>
              <a:t> </a:t>
            </a:r>
            <a:r>
              <a:rPr dirty="0" err="1"/>
              <a:t>vez</a:t>
            </a:r>
            <a:r>
              <a:rPr dirty="0"/>
              <a:t> un gran </a:t>
            </a:r>
            <a:r>
              <a:rPr dirty="0" err="1"/>
              <a:t>empoderamiento</a:t>
            </a:r>
            <a:r>
              <a:rPr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7FD41DA2-F588-578C-1858-7893AC83F63E}"/>
              </a:ext>
            </a:extLst>
          </p:cNvPr>
          <p:cNvSpPr txBox="1"/>
          <p:nvPr/>
        </p:nvSpPr>
        <p:spPr>
          <a:xfrm>
            <a:off x="1296000" y="1548000"/>
            <a:ext cx="143994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t>2. Un enfoque de gestión renovado</a:t>
            </a:r>
          </a:p>
        </p:txBody>
      </p:sp>
    </p:spTree>
    <p:extLst>
      <p:ext uri="{BB962C8B-B14F-4D97-AF65-F5344CB8AC3E}">
        <p14:creationId xmlns:p14="http://schemas.microsoft.com/office/powerpoint/2010/main" val="3157574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a:noAutofit/>
          </a:bodyPr>
          <a:lstStyle/>
          <a:p>
            <a:pPr marL="534988" indent="-534988">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a:t>2.4 Recompensas... </a:t>
            </a:r>
            <a:r>
              <a:t>de carácter financiero</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Los </a:t>
            </a:r>
            <a:r>
              <a:rPr dirty="0" err="1"/>
              <a:t>soñadores</a:t>
            </a:r>
            <a:r>
              <a:rPr dirty="0"/>
              <a:t> </a:t>
            </a:r>
            <a:r>
              <a:rPr lang="es-ES" dirty="0"/>
              <a:t>que toman riesgos </a:t>
            </a:r>
            <a:r>
              <a:rPr dirty="0" err="1"/>
              <a:t>en</a:t>
            </a:r>
            <a:r>
              <a:rPr dirty="0"/>
              <a:t> la </a:t>
            </a:r>
            <a:r>
              <a:rPr dirty="0" err="1"/>
              <a:t>toma</a:t>
            </a:r>
            <a:r>
              <a:rPr dirty="0"/>
              <a:t> de </a:t>
            </a:r>
            <a:r>
              <a:rPr dirty="0" err="1"/>
              <a:t>decisiones</a:t>
            </a:r>
            <a:r>
              <a:rPr dirty="0"/>
              <a:t> son (</a:t>
            </a:r>
            <a:r>
              <a:rPr dirty="0" err="1"/>
              <a:t>típicamente</a:t>
            </a:r>
            <a:r>
              <a:rPr dirty="0"/>
              <a:t>) </a:t>
            </a:r>
            <a:r>
              <a:rPr dirty="0" err="1"/>
              <a:t>muy</a:t>
            </a:r>
            <a:r>
              <a:rPr dirty="0"/>
              <a:t> </a:t>
            </a:r>
            <a:r>
              <a:rPr dirty="0" err="1"/>
              <a:t>conscientes</a:t>
            </a:r>
            <a:r>
              <a:rPr dirty="0"/>
              <a:t> de las </a:t>
            </a:r>
            <a:r>
              <a:rPr dirty="0" err="1"/>
              <a:t>implicaciones</a:t>
            </a:r>
            <a:r>
              <a:rPr dirty="0"/>
              <a:t> que una </a:t>
            </a:r>
            <a:r>
              <a:rPr dirty="0" err="1"/>
              <a:t>decisión</a:t>
            </a:r>
            <a:r>
              <a:rPr dirty="0"/>
              <a:t> </a:t>
            </a:r>
            <a:r>
              <a:rPr dirty="0" err="1"/>
              <a:t>equivocada</a:t>
            </a:r>
            <a:r>
              <a:rPr dirty="0"/>
              <a:t> </a:t>
            </a:r>
            <a:r>
              <a:rPr dirty="0" err="1"/>
              <a:t>tendrá</a:t>
            </a:r>
            <a:r>
              <a:rPr dirty="0"/>
              <a:t> </a:t>
            </a:r>
            <a:r>
              <a:rPr dirty="0" err="1"/>
              <a:t>en</a:t>
            </a:r>
            <a:r>
              <a:rPr dirty="0"/>
              <a:t> </a:t>
            </a:r>
            <a:r>
              <a:rPr dirty="0" err="1"/>
              <a:t>el</a:t>
            </a:r>
            <a:r>
              <a:rPr dirty="0"/>
              <a:t> </a:t>
            </a:r>
            <a:r>
              <a:rPr dirty="0" err="1"/>
              <a:t>éxito</a:t>
            </a:r>
            <a:r>
              <a:rPr dirty="0"/>
              <a:t> de </a:t>
            </a:r>
            <a:r>
              <a:rPr dirty="0" err="1"/>
              <a:t>su</a:t>
            </a:r>
            <a:r>
              <a:rPr dirty="0"/>
              <a:t> </a:t>
            </a:r>
            <a:r>
              <a:rPr dirty="0" err="1"/>
              <a:t>iniciativa</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Al </a:t>
            </a:r>
            <a:r>
              <a:rPr dirty="0" err="1"/>
              <a:t>mismo</a:t>
            </a:r>
            <a:r>
              <a:rPr dirty="0"/>
              <a:t> </a:t>
            </a:r>
            <a:r>
              <a:rPr dirty="0" err="1"/>
              <a:t>tiempo</a:t>
            </a:r>
            <a:r>
              <a:rPr dirty="0"/>
              <a:t>, </a:t>
            </a:r>
            <a:r>
              <a:rPr dirty="0" err="1"/>
              <a:t>debido</a:t>
            </a:r>
            <a:r>
              <a:rPr dirty="0"/>
              <a:t> a las </a:t>
            </a:r>
            <a:r>
              <a:rPr lang="es-ES" dirty="0"/>
              <a:t>distintivas </a:t>
            </a:r>
            <a:r>
              <a:rPr dirty="0" err="1"/>
              <a:t>características</a:t>
            </a:r>
            <a:r>
              <a:rPr dirty="0"/>
              <a:t> de</a:t>
            </a:r>
            <a:r>
              <a:rPr lang="es-ES" dirty="0"/>
              <a:t>l entorno </a:t>
            </a:r>
            <a:r>
              <a:rPr dirty="0" err="1"/>
              <a:t>en</a:t>
            </a:r>
            <a:r>
              <a:rPr dirty="0"/>
              <a:t> </a:t>
            </a:r>
            <a:r>
              <a:rPr lang="es-ES" dirty="0"/>
              <a:t>el</a:t>
            </a:r>
            <a:r>
              <a:rPr dirty="0"/>
              <a:t> que </a:t>
            </a:r>
            <a:r>
              <a:rPr dirty="0" err="1"/>
              <a:t>juegan</a:t>
            </a:r>
            <a:r>
              <a:rPr dirty="0"/>
              <a:t> </a:t>
            </a:r>
            <a:r>
              <a:rPr dirty="0" err="1"/>
              <a:t>como</a:t>
            </a:r>
            <a:r>
              <a:rPr dirty="0"/>
              <a:t> </a:t>
            </a:r>
            <a:r>
              <a:rPr dirty="0" err="1"/>
              <a:t>intraemprendedores</a:t>
            </a:r>
            <a:r>
              <a:rPr dirty="0"/>
              <a:t>, no </a:t>
            </a:r>
            <a:r>
              <a:rPr dirty="0" err="1"/>
              <a:t>pueden</a:t>
            </a:r>
            <a:r>
              <a:rPr dirty="0"/>
              <a:t> </a:t>
            </a:r>
            <a:r>
              <a:rPr dirty="0" err="1"/>
              <a:t>tener</a:t>
            </a:r>
            <a:r>
              <a:rPr dirty="0"/>
              <a:t> un control total </a:t>
            </a:r>
            <a:r>
              <a:rPr dirty="0" err="1"/>
              <a:t>sobre</a:t>
            </a:r>
            <a:r>
              <a:rPr dirty="0"/>
              <a:t> </a:t>
            </a:r>
            <a:r>
              <a:rPr dirty="0" err="1"/>
              <a:t>el</a:t>
            </a:r>
            <a:r>
              <a:rPr dirty="0"/>
              <a:t> </a:t>
            </a:r>
            <a:r>
              <a:rPr dirty="0" err="1"/>
              <a:t>resultado</a:t>
            </a:r>
            <a:r>
              <a:rPr dirty="0"/>
              <a:t> de la </a:t>
            </a:r>
            <a:r>
              <a:rPr dirty="0" err="1"/>
              <a:t>acción</a:t>
            </a:r>
            <a:r>
              <a:rPr dirty="0"/>
              <a:t> de la que se </a:t>
            </a:r>
            <a:r>
              <a:rPr dirty="0" err="1"/>
              <a:t>hacen</a:t>
            </a:r>
            <a:r>
              <a:rPr dirty="0"/>
              <a:t> </a:t>
            </a:r>
            <a:r>
              <a:rPr dirty="0" err="1"/>
              <a:t>responsables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compensación</a:t>
            </a:r>
            <a:r>
              <a:rPr dirty="0"/>
              <a:t> </a:t>
            </a:r>
            <a:r>
              <a:rPr dirty="0" err="1"/>
              <a:t>financiera</a:t>
            </a:r>
            <a:r>
              <a:rPr dirty="0"/>
              <a:t> por sus </a:t>
            </a:r>
            <a:r>
              <a:rPr dirty="0" err="1"/>
              <a:t>esfuerzos</a:t>
            </a:r>
            <a:r>
              <a:rPr dirty="0"/>
              <a:t> </a:t>
            </a:r>
            <a:r>
              <a:rPr dirty="0" err="1"/>
              <a:t>debería</a:t>
            </a:r>
            <a:r>
              <a:rPr dirty="0"/>
              <a:t> </a:t>
            </a:r>
            <a:r>
              <a:rPr dirty="0" err="1"/>
              <a:t>tener</a:t>
            </a:r>
            <a:r>
              <a:rPr dirty="0"/>
              <a:t> </a:t>
            </a:r>
            <a:r>
              <a:rPr dirty="0" err="1"/>
              <a:t>en</a:t>
            </a:r>
            <a:r>
              <a:rPr dirty="0"/>
              <a:t> </a:t>
            </a:r>
            <a:r>
              <a:rPr dirty="0" err="1"/>
              <a:t>cuenta</a:t>
            </a:r>
            <a:r>
              <a:rPr dirty="0"/>
              <a:t> </a:t>
            </a:r>
            <a:r>
              <a:rPr b="1" dirty="0" err="1">
                <a:solidFill>
                  <a:srgbClr val="4D94B7"/>
                </a:solidFill>
              </a:rPr>
              <a:t>alternativas</a:t>
            </a:r>
            <a:r>
              <a:rPr b="1" dirty="0">
                <a:solidFill>
                  <a:srgbClr val="4D94B7"/>
                </a:solidFill>
              </a:rPr>
              <a:t> </a:t>
            </a:r>
            <a:r>
              <a:rPr lang="es-ES" b="1" dirty="0" err="1">
                <a:solidFill>
                  <a:srgbClr val="4D94B7"/>
                </a:solidFill>
              </a:rPr>
              <a:t>codiseñadas</a:t>
            </a:r>
            <a:r>
              <a:rPr lang="es-ES" b="1" dirty="0">
                <a:solidFill>
                  <a:srgbClr val="4D94B7"/>
                </a:solidFill>
              </a:rPr>
              <a:t> para los</a:t>
            </a:r>
            <a:r>
              <a:rPr b="1" dirty="0">
                <a:solidFill>
                  <a:srgbClr val="4D94B7"/>
                </a:solidFill>
              </a:rPr>
              <a:t> </a:t>
            </a:r>
            <a:r>
              <a:rPr b="1" dirty="0" err="1">
                <a:solidFill>
                  <a:srgbClr val="4D94B7"/>
                </a:solidFill>
              </a:rPr>
              <a:t>beneficios</a:t>
            </a:r>
            <a:r>
              <a:rPr b="1" dirty="0">
                <a:solidFill>
                  <a:srgbClr val="0070C0"/>
                </a:solidFill>
              </a:rPr>
              <a:t>,</a:t>
            </a:r>
            <a:r>
              <a:rPr dirty="0"/>
              <a:t> que </a:t>
            </a:r>
            <a:r>
              <a:rPr dirty="0" err="1"/>
              <a:t>incluyen</a:t>
            </a:r>
            <a:r>
              <a:rPr dirty="0"/>
              <a:t> </a:t>
            </a:r>
            <a:r>
              <a:rPr dirty="0" err="1"/>
              <a:t>hitos</a:t>
            </a:r>
            <a:r>
              <a:rPr dirty="0"/>
              <a:t> </a:t>
            </a:r>
            <a:r>
              <a:rPr dirty="0" err="1"/>
              <a:t>orientados</a:t>
            </a:r>
            <a:r>
              <a:rPr dirty="0"/>
              <a:t> tanto a </a:t>
            </a:r>
            <a:r>
              <a:rPr dirty="0" err="1"/>
              <a:t>corto</a:t>
            </a:r>
            <a:r>
              <a:rPr dirty="0"/>
              <a:t> </a:t>
            </a:r>
            <a:r>
              <a:rPr dirty="0" err="1"/>
              <a:t>como</a:t>
            </a:r>
            <a:r>
              <a:rPr dirty="0"/>
              <a:t> a largo </a:t>
            </a:r>
            <a:r>
              <a:rPr dirty="0" err="1"/>
              <a:t>plazo</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63D8BFE2-0327-E2BC-8634-0F7C91A260AA}"/>
              </a:ext>
            </a:extLst>
          </p:cNvPr>
          <p:cNvSpPr txBox="1"/>
          <p:nvPr/>
        </p:nvSpPr>
        <p:spPr>
          <a:xfrm>
            <a:off x="1296000" y="1548000"/>
            <a:ext cx="143994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t>2. Un enfoque de gestión renovado</a:t>
            </a:r>
          </a:p>
        </p:txBody>
      </p:sp>
    </p:spTree>
    <p:extLst>
      <p:ext uri="{BB962C8B-B14F-4D97-AF65-F5344CB8AC3E}">
        <p14:creationId xmlns:p14="http://schemas.microsoft.com/office/powerpoint/2010/main" val="2478415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5840000" cy="523220"/>
          </a:xfrm>
          <a:prstGeom prst="rect">
            <a:avLst/>
          </a:prstGeom>
          <a:noFill/>
        </p:spPr>
        <p:txBody>
          <a:bodyPr wrap="square">
            <a:noAutofit/>
          </a:bodyPr>
          <a:lstStyle/>
          <a:p>
            <a:pPr marL="534988" indent="-534988">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dirty="0"/>
              <a:t>2.5 </a:t>
            </a:r>
            <a:r>
              <a:rPr b="1" dirty="0" err="1"/>
              <a:t>Recursos</a:t>
            </a:r>
            <a:r>
              <a:rPr b="1" dirty="0"/>
              <a:t> </a:t>
            </a:r>
            <a:r>
              <a:rPr dirty="0"/>
              <a:t>- Capital de </a:t>
            </a:r>
            <a:r>
              <a:rPr dirty="0" err="1"/>
              <a:t>conocimientos</a:t>
            </a:r>
            <a:r>
              <a:rPr dirty="0"/>
              <a:t>, </a:t>
            </a:r>
            <a:r>
              <a:rPr dirty="0" err="1"/>
              <a:t>tiempo</a:t>
            </a:r>
            <a:r>
              <a:rPr dirty="0"/>
              <a:t> y </a:t>
            </a:r>
            <a:r>
              <a:rPr dirty="0" err="1"/>
              <a:t>márgenes</a:t>
            </a:r>
            <a:r>
              <a:rPr dirty="0"/>
              <a:t> de error</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Es </a:t>
            </a:r>
            <a:r>
              <a:rPr dirty="0" err="1"/>
              <a:t>importante</a:t>
            </a:r>
            <a:r>
              <a:rPr dirty="0"/>
              <a:t> </a:t>
            </a:r>
            <a:r>
              <a:rPr dirty="0" err="1"/>
              <a:t>tener</a:t>
            </a:r>
            <a:r>
              <a:rPr dirty="0"/>
              <a:t> </a:t>
            </a:r>
            <a:r>
              <a:rPr dirty="0" err="1"/>
              <a:t>siempre</a:t>
            </a:r>
            <a:r>
              <a:rPr dirty="0"/>
              <a:t> </a:t>
            </a:r>
            <a:r>
              <a:rPr dirty="0" err="1"/>
              <a:t>en</a:t>
            </a:r>
            <a:r>
              <a:rPr dirty="0"/>
              <a:t> </a:t>
            </a:r>
            <a:r>
              <a:rPr dirty="0" err="1"/>
              <a:t>cuenta</a:t>
            </a:r>
            <a:r>
              <a:rPr dirty="0"/>
              <a:t> que al final del día, los </a:t>
            </a:r>
            <a:r>
              <a:rPr dirty="0" err="1"/>
              <a:t>soñadores</a:t>
            </a:r>
            <a:r>
              <a:rPr dirty="0"/>
              <a:t> </a:t>
            </a:r>
            <a:r>
              <a:rPr dirty="0" err="1"/>
              <a:t>en</a:t>
            </a:r>
            <a:r>
              <a:rPr dirty="0"/>
              <a:t> la </a:t>
            </a:r>
            <a:r>
              <a:rPr dirty="0" err="1"/>
              <a:t>fabricación</a:t>
            </a:r>
            <a:r>
              <a:rPr dirty="0"/>
              <a:t> de </a:t>
            </a:r>
            <a:r>
              <a:rPr dirty="0" err="1"/>
              <a:t>intraemprendedores</a:t>
            </a:r>
            <a:r>
              <a:rPr dirty="0"/>
              <a:t> </a:t>
            </a:r>
            <a:r>
              <a:rPr dirty="0" err="1"/>
              <a:t>potenciales</a:t>
            </a:r>
            <a:r>
              <a:rPr dirty="0"/>
              <a:t> </a:t>
            </a:r>
            <a:r>
              <a:rPr dirty="0" err="1"/>
              <a:t>siguen</a:t>
            </a:r>
            <a:r>
              <a:rPr dirty="0"/>
              <a:t> </a:t>
            </a:r>
            <a:r>
              <a:rPr dirty="0" err="1"/>
              <a:t>siendo</a:t>
            </a:r>
            <a:r>
              <a:rPr dirty="0"/>
              <a:t> </a:t>
            </a:r>
            <a:r>
              <a:rPr dirty="0" err="1"/>
              <a:t>empleados</a:t>
            </a:r>
            <a:r>
              <a:rPr dirty="0"/>
              <a:t> </a:t>
            </a:r>
            <a:r>
              <a:rPr dirty="0" err="1"/>
              <a:t>más</a:t>
            </a:r>
            <a:r>
              <a:rPr dirty="0"/>
              <a:t> o </a:t>
            </a:r>
            <a:r>
              <a:rPr dirty="0" err="1"/>
              <a:t>menos</a:t>
            </a:r>
            <a:r>
              <a:rPr dirty="0"/>
              <a:t> </a:t>
            </a:r>
            <a:r>
              <a:rPr lang="es-ES" dirty="0"/>
              <a:t>"</a:t>
            </a:r>
            <a:r>
              <a:rPr dirty="0" err="1"/>
              <a:t>enredados</a:t>
            </a:r>
            <a:r>
              <a:rPr lang="es-ES" dirty="0"/>
              <a:t>“ en</a:t>
            </a:r>
            <a:r>
              <a:rPr dirty="0"/>
              <a:t> las </a:t>
            </a:r>
            <a:r>
              <a:rPr dirty="0" err="1"/>
              <a:t>responsabilidades</a:t>
            </a:r>
            <a:r>
              <a:rPr dirty="0"/>
              <a:t> y </a:t>
            </a:r>
            <a:r>
              <a:rPr dirty="0" err="1"/>
              <a:t>tareas</a:t>
            </a:r>
            <a:r>
              <a:rPr dirty="0"/>
              <a:t> </a:t>
            </a:r>
            <a:r>
              <a:rPr dirty="0" err="1"/>
              <a:t>cotidianas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Los </a:t>
            </a:r>
            <a:r>
              <a:rPr dirty="0" err="1"/>
              <a:t>intraemprendedores</a:t>
            </a:r>
            <a:r>
              <a:rPr dirty="0"/>
              <a:t> no </a:t>
            </a:r>
            <a:r>
              <a:rPr dirty="0" err="1"/>
              <a:t>pueden</a:t>
            </a:r>
            <a:r>
              <a:rPr dirty="0"/>
              <a:t> </a:t>
            </a:r>
            <a:r>
              <a:rPr dirty="0" err="1"/>
              <a:t>permitirse</a:t>
            </a:r>
            <a:r>
              <a:rPr dirty="0"/>
              <a:t> </a:t>
            </a:r>
            <a:r>
              <a:rPr dirty="0" err="1"/>
              <a:t>el</a:t>
            </a:r>
            <a:r>
              <a:rPr dirty="0"/>
              <a:t> </a:t>
            </a:r>
            <a:r>
              <a:rPr dirty="0" err="1"/>
              <a:t>lujo</a:t>
            </a:r>
            <a:r>
              <a:rPr dirty="0"/>
              <a:t> de </a:t>
            </a:r>
            <a:r>
              <a:rPr dirty="0" err="1"/>
              <a:t>dejar</a:t>
            </a:r>
            <a:r>
              <a:rPr dirty="0"/>
              <a:t> </a:t>
            </a:r>
            <a:r>
              <a:rPr dirty="0" err="1"/>
              <a:t>todo</a:t>
            </a:r>
            <a:r>
              <a:rPr dirty="0"/>
              <a:t> </a:t>
            </a:r>
            <a:r>
              <a:rPr dirty="0" err="1"/>
              <a:t>atrás</a:t>
            </a:r>
            <a:r>
              <a:rPr dirty="0"/>
              <a:t> solo para </a:t>
            </a:r>
            <a:r>
              <a:rPr dirty="0" err="1"/>
              <a:t>perseguir</a:t>
            </a:r>
            <a:r>
              <a:rPr dirty="0"/>
              <a:t> sus ideas: </a:t>
            </a:r>
            <a:r>
              <a:rPr dirty="0" err="1"/>
              <a:t>esa</a:t>
            </a:r>
            <a:r>
              <a:rPr dirty="0"/>
              <a:t> es la </a:t>
            </a:r>
            <a:r>
              <a:rPr dirty="0" err="1"/>
              <a:t>razón</a:t>
            </a:r>
            <a:r>
              <a:rPr dirty="0"/>
              <a:t> por la que es </a:t>
            </a:r>
            <a:r>
              <a:rPr dirty="0" err="1"/>
              <a:t>importante</a:t>
            </a:r>
            <a:r>
              <a:rPr dirty="0"/>
              <a:t> que los empresarios y la </a:t>
            </a:r>
            <a:r>
              <a:rPr dirty="0" err="1"/>
              <a:t>dirección</a:t>
            </a:r>
            <a:r>
              <a:rPr dirty="0"/>
              <a:t> </a:t>
            </a:r>
            <a:r>
              <a:rPr dirty="0" err="1"/>
              <a:t>negocien</a:t>
            </a:r>
            <a:r>
              <a:rPr dirty="0"/>
              <a:t> con los </a:t>
            </a:r>
            <a:r>
              <a:rPr dirty="0" err="1"/>
              <a:t>intraemprendedores</a:t>
            </a:r>
            <a:r>
              <a:rPr dirty="0"/>
              <a:t> un plan de </a:t>
            </a:r>
            <a:r>
              <a:rPr dirty="0" err="1"/>
              <a:t>proyecto</a:t>
            </a:r>
            <a:r>
              <a:rPr dirty="0"/>
              <a:t> claro y </a:t>
            </a:r>
            <a:r>
              <a:rPr dirty="0" err="1"/>
              <a:t>transparente</a:t>
            </a:r>
            <a:r>
              <a:rPr dirty="0"/>
              <a:t> para </a:t>
            </a:r>
            <a:r>
              <a:rPr dirty="0" err="1"/>
              <a:t>el</a:t>
            </a:r>
            <a:r>
              <a:rPr dirty="0"/>
              <a:t> </a:t>
            </a:r>
            <a:r>
              <a:rPr dirty="0" err="1"/>
              <a:t>desarrollo</a:t>
            </a:r>
            <a:r>
              <a:rPr dirty="0"/>
              <a:t> de </a:t>
            </a:r>
            <a:r>
              <a:rPr dirty="0" err="1"/>
              <a:t>todo</a:t>
            </a:r>
            <a:r>
              <a:rPr dirty="0"/>
              <a:t> lo que los </a:t>
            </a:r>
            <a:r>
              <a:rPr dirty="0" err="1"/>
              <a:t>empleados</a:t>
            </a:r>
            <a:r>
              <a:rPr dirty="0"/>
              <a:t> </a:t>
            </a:r>
            <a:r>
              <a:rPr dirty="0" err="1"/>
              <a:t>pueden</a:t>
            </a:r>
            <a:r>
              <a:rPr dirty="0"/>
              <a:t> </a:t>
            </a:r>
            <a:r>
              <a:rPr dirty="0" err="1"/>
              <a:t>aportar</a:t>
            </a:r>
            <a:r>
              <a:rPr dirty="0"/>
              <a:t> a la mesa.</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Esto</a:t>
            </a:r>
            <a:r>
              <a:rPr dirty="0"/>
              <a:t> </a:t>
            </a:r>
            <a:r>
              <a:rPr dirty="0" err="1"/>
              <a:t>incluye</a:t>
            </a:r>
            <a:r>
              <a:rPr dirty="0"/>
              <a:t> </a:t>
            </a:r>
            <a:r>
              <a:rPr dirty="0" err="1"/>
              <a:t>también</a:t>
            </a:r>
            <a:r>
              <a:rPr dirty="0"/>
              <a:t> </a:t>
            </a:r>
            <a:r>
              <a:rPr dirty="0" err="1"/>
              <a:t>el</a:t>
            </a:r>
            <a:r>
              <a:rPr dirty="0"/>
              <a:t> </a:t>
            </a:r>
            <a:r>
              <a:rPr dirty="0" err="1"/>
              <a:t>acceso</a:t>
            </a:r>
            <a:r>
              <a:rPr dirty="0"/>
              <a:t> a:</a:t>
            </a:r>
          </a:p>
          <a:p>
            <a:pPr marL="342900" indent="-342900">
              <a:buFont typeface="Arial" panose="020B0604020202020204" pitchFamily="34" charset="0"/>
              <a:buChar char="•"/>
              <a:defRPr sz="2400">
                <a:latin typeface="Helvetica Neue" panose="020B0604020202020204"/>
                <a:ea typeface="Microsoft Sans Serif" panose="020B0604020202020204" pitchFamily="34" charset="0"/>
                <a:cs typeface="Microsoft Sans Serif" panose="020B0604020202020204" pitchFamily="34" charset="0"/>
              </a:defRPr>
            </a:pPr>
            <a:r>
              <a:rPr dirty="0" err="1"/>
              <a:t>Recursos</a:t>
            </a:r>
            <a:r>
              <a:rPr dirty="0"/>
              <a:t> </a:t>
            </a:r>
            <a:r>
              <a:rPr dirty="0" err="1"/>
              <a:t>financieros</a:t>
            </a:r>
            <a:r>
              <a:rPr dirty="0"/>
              <a:t> y </a:t>
            </a:r>
            <a:r>
              <a:rPr dirty="0" err="1"/>
              <a:t>económicos</a:t>
            </a:r>
            <a:r>
              <a:rPr dirty="0"/>
              <a:t> que </a:t>
            </a:r>
            <a:r>
              <a:rPr dirty="0" err="1"/>
              <a:t>normalmente</a:t>
            </a:r>
            <a:r>
              <a:rPr dirty="0"/>
              <a:t> no </a:t>
            </a:r>
            <a:r>
              <a:rPr dirty="0" err="1"/>
              <a:t>serían</a:t>
            </a:r>
            <a:r>
              <a:rPr dirty="0"/>
              <a:t> </a:t>
            </a:r>
            <a:r>
              <a:rPr dirty="0" err="1"/>
              <a:t>accesibles</a:t>
            </a:r>
            <a:endParaRPr dirty="0"/>
          </a:p>
          <a:p>
            <a:pPr marL="342900" indent="-342900">
              <a:buFont typeface="Arial" panose="020B0604020202020204" pitchFamily="34" charset="0"/>
              <a:buChar char="•"/>
              <a:defRPr sz="2400">
                <a:latin typeface="Helvetica Neue" panose="020B0604020202020204"/>
                <a:ea typeface="Microsoft Sans Serif" panose="020B0604020202020204" pitchFamily="34" charset="0"/>
                <a:cs typeface="Microsoft Sans Serif" panose="020B0604020202020204" pitchFamily="34" charset="0"/>
              </a:defRPr>
            </a:pPr>
            <a:r>
              <a:rPr dirty="0" err="1"/>
              <a:t>Tecnologías</a:t>
            </a:r>
            <a:r>
              <a:rPr dirty="0"/>
              <a:t> y </a:t>
            </a:r>
            <a:r>
              <a:rPr b="1" dirty="0">
                <a:solidFill>
                  <a:srgbClr val="0070C0"/>
                </a:solidFill>
              </a:rPr>
              <a:t>capital de </a:t>
            </a:r>
            <a:r>
              <a:rPr b="1" dirty="0" err="1">
                <a:solidFill>
                  <a:srgbClr val="0070C0"/>
                </a:solidFill>
              </a:rPr>
              <a:t>conocimiento</a:t>
            </a:r>
            <a:r>
              <a:rPr b="1" dirty="0">
                <a:solidFill>
                  <a:srgbClr val="0070C0"/>
                </a:solidFill>
              </a:rPr>
              <a:t> </a:t>
            </a:r>
            <a:r>
              <a:rPr b="1" dirty="0" err="1">
                <a:solidFill>
                  <a:srgbClr val="0070C0"/>
                </a:solidFill>
              </a:rPr>
              <a:t>en</a:t>
            </a:r>
            <a:r>
              <a:rPr b="1" dirty="0">
                <a:solidFill>
                  <a:srgbClr val="0070C0"/>
                </a:solidFill>
              </a:rPr>
              <a:t> general </a:t>
            </a:r>
            <a:r>
              <a:rPr dirty="0"/>
              <a:t>(es </a:t>
            </a:r>
            <a:r>
              <a:rPr dirty="0" err="1"/>
              <a:t>decir</a:t>
            </a:r>
            <a:r>
              <a:rPr dirty="0"/>
              <a:t>, </a:t>
            </a:r>
            <a:r>
              <a:rPr dirty="0" err="1"/>
              <a:t>servicios</a:t>
            </a:r>
            <a:r>
              <a:rPr dirty="0"/>
              <a:t> de </a:t>
            </a:r>
            <a:r>
              <a:rPr dirty="0" err="1"/>
              <a:t>consultoría</a:t>
            </a:r>
            <a:r>
              <a:rPr dirty="0"/>
              <a:t> de </a:t>
            </a:r>
            <a:r>
              <a:rPr dirty="0" err="1"/>
              <a:t>expertos</a:t>
            </a:r>
            <a:r>
              <a:rPr dirty="0"/>
              <a:t> dentro de la </a:t>
            </a:r>
            <a:r>
              <a:rPr dirty="0" err="1"/>
              <a:t>empresa</a:t>
            </a:r>
            <a:r>
              <a:rPr dirty="0"/>
              <a:t>) que </a:t>
            </a:r>
            <a:r>
              <a:rPr dirty="0" err="1"/>
              <a:t>normalmente</a:t>
            </a:r>
            <a:r>
              <a:rPr dirty="0"/>
              <a:t> </a:t>
            </a:r>
            <a:r>
              <a:rPr dirty="0" err="1"/>
              <a:t>están</a:t>
            </a:r>
            <a:r>
              <a:rPr dirty="0"/>
              <a:t> </a:t>
            </a:r>
            <a:r>
              <a:rPr dirty="0" err="1"/>
              <a:t>fuera</a:t>
            </a:r>
            <a:r>
              <a:rPr dirty="0"/>
              <a:t> de </a:t>
            </a:r>
            <a:r>
              <a:rPr dirty="0" err="1"/>
              <a:t>su</a:t>
            </a:r>
            <a:r>
              <a:rPr dirty="0"/>
              <a:t> </a:t>
            </a:r>
            <a:r>
              <a:rPr dirty="0" err="1"/>
              <a:t>rango</a:t>
            </a:r>
            <a:r>
              <a:rPr dirty="0"/>
              <a:t> de </a:t>
            </a:r>
            <a:r>
              <a:rPr dirty="0" err="1"/>
              <a:t>interés</a:t>
            </a:r>
            <a:endParaRPr dirty="0"/>
          </a:p>
          <a:p>
            <a:pPr marL="342900" indent="-342900">
              <a:buFont typeface="Arial" panose="020B0604020202020204" pitchFamily="34" charset="0"/>
              <a:buChar char="•"/>
              <a:defRPr sz="2400">
                <a:latin typeface="Helvetica Neue" panose="020B0604020202020204"/>
                <a:ea typeface="Microsoft Sans Serif" panose="020B0604020202020204" pitchFamily="34" charset="0"/>
                <a:cs typeface="Microsoft Sans Serif" panose="020B0604020202020204" pitchFamily="34" charset="0"/>
              </a:defRPr>
            </a:pPr>
            <a:r>
              <a:rPr dirty="0"/>
              <a:t>...por </a:t>
            </a:r>
            <a:r>
              <a:rPr dirty="0" err="1"/>
              <a:t>último</a:t>
            </a:r>
            <a:r>
              <a:rPr dirty="0"/>
              <a:t>, </a:t>
            </a:r>
            <a:r>
              <a:rPr dirty="0" err="1"/>
              <a:t>pero</a:t>
            </a:r>
            <a:r>
              <a:rPr dirty="0"/>
              <a:t> no </a:t>
            </a:r>
            <a:r>
              <a:rPr dirty="0" err="1"/>
              <a:t>menos</a:t>
            </a:r>
            <a:r>
              <a:rPr dirty="0"/>
              <a:t> </a:t>
            </a:r>
            <a:r>
              <a:rPr dirty="0" err="1"/>
              <a:t>importante</a:t>
            </a:r>
            <a:r>
              <a:rPr dirty="0"/>
              <a:t>, </a:t>
            </a:r>
            <a:r>
              <a:rPr b="1" dirty="0" err="1">
                <a:solidFill>
                  <a:srgbClr val="0070C0"/>
                </a:solidFill>
              </a:rPr>
              <a:t>el</a:t>
            </a:r>
            <a:r>
              <a:rPr b="1" dirty="0">
                <a:solidFill>
                  <a:srgbClr val="0070C0"/>
                </a:solidFill>
              </a:rPr>
              <a:t> </a:t>
            </a:r>
            <a:r>
              <a:rPr b="1" dirty="0" err="1">
                <a:solidFill>
                  <a:srgbClr val="0070C0"/>
                </a:solidFill>
              </a:rPr>
              <a:t>tiempo</a:t>
            </a:r>
            <a:endParaRPr b="1" dirty="0">
              <a:solidFill>
                <a:srgbClr val="0070C0"/>
              </a:solidFill>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C22C39E9-FF9E-6042-3832-3F7F7ABD9B80}"/>
              </a:ext>
            </a:extLst>
          </p:cNvPr>
          <p:cNvSpPr txBox="1"/>
          <p:nvPr/>
        </p:nvSpPr>
        <p:spPr>
          <a:xfrm>
            <a:off x="1296000" y="1548000"/>
            <a:ext cx="143994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2. Un </a:t>
            </a:r>
            <a:r>
              <a:rPr dirty="0" err="1"/>
              <a:t>enfoque</a:t>
            </a:r>
            <a:r>
              <a:rPr dirty="0"/>
              <a:t> de </a:t>
            </a:r>
            <a:r>
              <a:rPr dirty="0" err="1"/>
              <a:t>gestión</a:t>
            </a:r>
            <a:r>
              <a:rPr dirty="0"/>
              <a:t> </a:t>
            </a:r>
            <a:r>
              <a:rPr dirty="0" err="1"/>
              <a:t>renovado</a:t>
            </a:r>
            <a:endParaRPr dirty="0"/>
          </a:p>
        </p:txBody>
      </p:sp>
    </p:spTree>
    <p:extLst>
      <p:ext uri="{BB962C8B-B14F-4D97-AF65-F5344CB8AC3E}">
        <p14:creationId xmlns:p14="http://schemas.microsoft.com/office/powerpoint/2010/main" val="238074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err="1"/>
              <a:t>Índice</a:t>
            </a:r>
            <a:endParaRPr dirty="0"/>
          </a:p>
        </p:txBody>
      </p:sp>
      <p:sp>
        <p:nvSpPr>
          <p:cNvPr id="6" name="CuadroTexto 3">
            <a:extLst>
              <a:ext uri="{FF2B5EF4-FFF2-40B4-BE49-F238E27FC236}">
                <a16:creationId xmlns:a16="http://schemas.microsoft.com/office/drawing/2014/main" id="{C71D465D-879B-6504-A4EF-7CC3AC0DB77C}"/>
              </a:ext>
            </a:extLst>
          </p:cNvPr>
          <p:cNvSpPr txBox="1"/>
          <p:nvPr/>
        </p:nvSpPr>
        <p:spPr>
          <a:xfrm>
            <a:off x="1296000" y="2916000"/>
            <a:ext cx="720000" cy="3204000"/>
          </a:xfrm>
          <a:prstGeom prst="rect">
            <a:avLst/>
          </a:prstGeom>
          <a:noFill/>
        </p:spPr>
        <p:txBody>
          <a:bodyPr wrap="square" anchor="ctr">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t>1</a:t>
            </a:r>
          </a:p>
        </p:txBody>
      </p:sp>
      <p:sp>
        <p:nvSpPr>
          <p:cNvPr id="9" name="CuadroTexto 6">
            <a:extLst>
              <a:ext uri="{FF2B5EF4-FFF2-40B4-BE49-F238E27FC236}">
                <a16:creationId xmlns:a16="http://schemas.microsoft.com/office/drawing/2014/main" id="{7B1D030C-15CE-39F2-3C8F-B2423FD625A8}"/>
              </a:ext>
            </a:extLst>
          </p:cNvPr>
          <p:cNvSpPr txBox="1"/>
          <p:nvPr/>
        </p:nvSpPr>
        <p:spPr>
          <a:xfrm>
            <a:off x="1944000" y="2916000"/>
            <a:ext cx="3600000" cy="3204000"/>
          </a:xfrm>
          <a:prstGeom prst="rect">
            <a:avLst/>
          </a:prstGeom>
          <a:noFill/>
        </p:spPr>
        <p:txBody>
          <a:bodyPr wrap="square" anchor="ctr">
            <a:noAutofit/>
          </a:bodyPr>
          <a:lstStyle/>
          <a:p>
            <a:pPr>
              <a:defRPr sz="2400" b="1">
                <a:latin typeface="Helvetica Neue" panose="020B0604020202020204"/>
                <a:ea typeface="Microsoft Sans Serif" panose="020B0604020202020204" pitchFamily="34" charset="0"/>
                <a:cs typeface="Microsoft Sans Serif" panose="020B0604020202020204" pitchFamily="34" charset="0"/>
              </a:defRPr>
            </a:pPr>
            <a:r>
              <a:rPr dirty="0"/>
              <a:t>D</a:t>
            </a:r>
            <a:r>
              <a:rPr lang="es-ES" dirty="0"/>
              <a:t>O’</a:t>
            </a:r>
            <a:r>
              <a:rPr dirty="0"/>
              <a:t>s y DON’Ts</a:t>
            </a:r>
          </a:p>
        </p:txBody>
      </p:sp>
      <p:sp>
        <p:nvSpPr>
          <p:cNvPr id="12" name="CuadroTexto 12">
            <a:extLst>
              <a:ext uri="{FF2B5EF4-FFF2-40B4-BE49-F238E27FC236}">
                <a16:creationId xmlns:a16="http://schemas.microsoft.com/office/drawing/2014/main" id="{CD119980-DAAF-B753-A614-EEBF11716009}"/>
              </a:ext>
            </a:extLst>
          </p:cNvPr>
          <p:cNvSpPr txBox="1"/>
          <p:nvPr/>
        </p:nvSpPr>
        <p:spPr>
          <a:xfrm>
            <a:off x="6408000" y="2916000"/>
            <a:ext cx="10872000" cy="3204000"/>
          </a:xfrm>
          <a:prstGeom prst="rect">
            <a:avLst/>
          </a:prstGeom>
          <a:noFill/>
        </p:spPr>
        <p:txBody>
          <a:bodyPr wrap="square" anchor="ctr">
            <a:noAutofit/>
          </a:bodyPr>
          <a:lstStyle/>
          <a:p>
            <a:pPr marL="450850" indent="-450850">
              <a:spcAft>
                <a:spcPts val="600"/>
              </a:spcAft>
              <a:tabLst>
                <a:tab pos="1205230" algn="l"/>
                <a:tab pos="1926589" algn="l"/>
                <a:tab pos="2915920" algn="l"/>
                <a:tab pos="3444875" algn="l"/>
                <a:tab pos="4383405" algn="l"/>
                <a:tab pos="6796405" algn="l"/>
              </a:tabLst>
              <a:defRPr sz="2000">
                <a:latin typeface="Helvetica Neue" panose="020B0604020202020204"/>
                <a:ea typeface="Microsoft Sans Serif" panose="020B0604020202020204" pitchFamily="34" charset="0"/>
                <a:cs typeface="Microsoft Sans Serif" panose="020B0604020202020204" pitchFamily="34" charset="0"/>
              </a:defRPr>
            </a:pPr>
            <a:r>
              <a:rPr dirty="0"/>
              <a:t>1.1 </a:t>
            </a:r>
            <a:r>
              <a:rPr dirty="0" err="1"/>
              <a:t>Lección</a:t>
            </a:r>
            <a:r>
              <a:rPr dirty="0"/>
              <a:t> de </a:t>
            </a:r>
            <a:r>
              <a:rPr dirty="0" err="1"/>
              <a:t>historia</a:t>
            </a:r>
            <a:r>
              <a:rPr dirty="0"/>
              <a:t> — </a:t>
            </a:r>
            <a:r>
              <a:rPr lang="es-ES" dirty="0"/>
              <a:t>Espíritus animales</a:t>
            </a:r>
            <a:endParaRPr dirty="0"/>
          </a:p>
          <a:p>
            <a:pPr marL="450850" indent="-450850">
              <a:spcAft>
                <a:spcPts val="600"/>
              </a:spcAft>
              <a:tabLst>
                <a:tab pos="1205230" algn="l"/>
                <a:tab pos="1926589" algn="l"/>
                <a:tab pos="2915920" algn="l"/>
                <a:tab pos="3444875" algn="l"/>
                <a:tab pos="4383405" algn="l"/>
                <a:tab pos="6796405" algn="l"/>
              </a:tabLst>
              <a:defRPr sz="2000">
                <a:latin typeface="Helvetica Neue" panose="020B0604020202020204"/>
                <a:ea typeface="Microsoft Sans Serif" panose="020B0604020202020204" pitchFamily="34" charset="0"/>
                <a:cs typeface="Microsoft Sans Serif" panose="020B0604020202020204" pitchFamily="34" charset="0"/>
              </a:defRPr>
            </a:pPr>
            <a:r>
              <a:rPr dirty="0"/>
              <a:t>1.2 Una </a:t>
            </a:r>
            <a:r>
              <a:rPr dirty="0" err="1"/>
              <a:t>crítica</a:t>
            </a:r>
            <a:r>
              <a:rPr dirty="0"/>
              <a:t> — ¿Los </a:t>
            </a:r>
            <a:r>
              <a:rPr dirty="0" err="1"/>
              <a:t>espíritus</a:t>
            </a:r>
            <a:r>
              <a:rPr dirty="0"/>
              <a:t> </a:t>
            </a:r>
            <a:r>
              <a:rPr dirty="0" err="1"/>
              <a:t>animales</a:t>
            </a:r>
            <a:r>
              <a:rPr dirty="0"/>
              <a:t> </a:t>
            </a:r>
            <a:r>
              <a:rPr dirty="0" err="1"/>
              <a:t>realmente</a:t>
            </a:r>
            <a:r>
              <a:rPr dirty="0"/>
              <a:t> </a:t>
            </a:r>
            <a:r>
              <a:rPr dirty="0" err="1"/>
              <a:t>trabajan</a:t>
            </a:r>
            <a:r>
              <a:rPr dirty="0"/>
              <a:t> para </a:t>
            </a:r>
            <a:r>
              <a:rPr dirty="0" err="1"/>
              <a:t>el</a:t>
            </a:r>
            <a:r>
              <a:rPr dirty="0"/>
              <a:t> </a:t>
            </a:r>
            <a:r>
              <a:rPr dirty="0" err="1"/>
              <a:t>espíritu</a:t>
            </a:r>
            <a:r>
              <a:rPr dirty="0"/>
              <a:t> </a:t>
            </a:r>
            <a:r>
              <a:rPr dirty="0" err="1"/>
              <a:t>empresarial</a:t>
            </a:r>
            <a:r>
              <a:rPr dirty="0"/>
              <a:t> y </a:t>
            </a:r>
            <a:r>
              <a:rPr dirty="0" err="1"/>
              <a:t>el</a:t>
            </a:r>
            <a:r>
              <a:rPr dirty="0"/>
              <a:t> </a:t>
            </a:r>
            <a:r>
              <a:rPr dirty="0" err="1"/>
              <a:t>sentido</a:t>
            </a:r>
            <a:r>
              <a:rPr dirty="0"/>
              <a:t> de la </a:t>
            </a:r>
            <a:r>
              <a:rPr dirty="0" err="1"/>
              <a:t>actitud</a:t>
            </a:r>
            <a:r>
              <a:rPr dirty="0"/>
              <a:t> </a:t>
            </a:r>
            <a:r>
              <a:rPr dirty="0" err="1"/>
              <a:t>emprendedora</a:t>
            </a:r>
            <a:r>
              <a:rPr dirty="0"/>
              <a:t>?</a:t>
            </a:r>
          </a:p>
          <a:p>
            <a:pPr marL="450850" indent="-450850">
              <a:spcAft>
                <a:spcPts val="600"/>
              </a:spcAft>
              <a:tabLst>
                <a:tab pos="1205230" algn="l"/>
                <a:tab pos="1926589" algn="l"/>
                <a:tab pos="2915920" algn="l"/>
                <a:tab pos="3444875" algn="l"/>
                <a:tab pos="4383405" algn="l"/>
                <a:tab pos="6796405" algn="l"/>
              </a:tabLst>
              <a:defRPr sz="2000">
                <a:latin typeface="Helvetica Neue" panose="020B0604020202020204"/>
                <a:ea typeface="Microsoft Sans Serif" panose="020B0604020202020204" pitchFamily="34" charset="0"/>
                <a:cs typeface="Microsoft Sans Serif" panose="020B0604020202020204" pitchFamily="34" charset="0"/>
              </a:defRPr>
            </a:pPr>
            <a:r>
              <a:rPr dirty="0"/>
              <a:t>1.3 </a:t>
            </a:r>
            <a:r>
              <a:rPr lang="es-ES" dirty="0"/>
              <a:t>¡</a:t>
            </a:r>
            <a:r>
              <a:rPr dirty="0" err="1"/>
              <a:t>Inspirar</a:t>
            </a:r>
            <a:r>
              <a:rPr dirty="0"/>
              <a:t> y </a:t>
            </a:r>
            <a:r>
              <a:rPr dirty="0" err="1"/>
              <a:t>motivar</a:t>
            </a:r>
            <a:r>
              <a:rPr dirty="0"/>
              <a:t>!...</a:t>
            </a:r>
            <a:r>
              <a:rPr lang="es-ES" dirty="0"/>
              <a:t>¿</a:t>
            </a:r>
            <a:r>
              <a:rPr dirty="0"/>
              <a:t>o </a:t>
            </a:r>
            <a:r>
              <a:rPr dirty="0" err="1"/>
              <a:t>tal</a:t>
            </a:r>
            <a:r>
              <a:rPr dirty="0"/>
              <a:t> </a:t>
            </a:r>
            <a:r>
              <a:rPr dirty="0" err="1"/>
              <a:t>vez</a:t>
            </a:r>
            <a:r>
              <a:rPr dirty="0"/>
              <a:t> no? El </a:t>
            </a:r>
            <a:r>
              <a:rPr dirty="0" err="1"/>
              <a:t>intraemprendimiento</a:t>
            </a:r>
            <a:r>
              <a:rPr dirty="0"/>
              <a:t> no </a:t>
            </a:r>
            <a:r>
              <a:rPr dirty="0" err="1"/>
              <a:t>funciona</a:t>
            </a:r>
            <a:r>
              <a:rPr dirty="0"/>
              <a:t> para </a:t>
            </a:r>
            <a:r>
              <a:rPr dirty="0" err="1"/>
              <a:t>todos</a:t>
            </a:r>
            <a:r>
              <a:rPr dirty="0"/>
              <a:t>...</a:t>
            </a:r>
          </a:p>
          <a:p>
            <a:pPr marL="450850" indent="-450850">
              <a:spcAft>
                <a:spcPts val="600"/>
              </a:spcAft>
              <a:tabLst>
                <a:tab pos="1205230" algn="l"/>
                <a:tab pos="1926589" algn="l"/>
                <a:tab pos="2915920" algn="l"/>
                <a:tab pos="3444875" algn="l"/>
                <a:tab pos="4383405" algn="l"/>
                <a:tab pos="6796405" algn="l"/>
              </a:tabLst>
              <a:defRPr sz="2000">
                <a:latin typeface="Helvetica Neue" panose="020B0604020202020204"/>
                <a:ea typeface="Microsoft Sans Serif" panose="020B0604020202020204" pitchFamily="34" charset="0"/>
                <a:cs typeface="Microsoft Sans Serif" panose="020B0604020202020204" pitchFamily="34" charset="0"/>
              </a:defRPr>
            </a:pPr>
            <a:r>
              <a:rPr dirty="0"/>
              <a:t>1.4 </a:t>
            </a:r>
            <a:r>
              <a:rPr dirty="0" err="1"/>
              <a:t>Cuidado</a:t>
            </a:r>
            <a:r>
              <a:rPr dirty="0"/>
              <a:t> con las </a:t>
            </a:r>
            <a:r>
              <a:rPr dirty="0" err="1"/>
              <a:t>trampas</a:t>
            </a:r>
            <a:r>
              <a:rPr dirty="0"/>
              <a:t> — </a:t>
            </a:r>
            <a:r>
              <a:rPr lang="es-ES" dirty="0"/>
              <a:t>Zigzaguear</a:t>
            </a:r>
            <a:r>
              <a:rPr dirty="0"/>
              <a:t> a </a:t>
            </a:r>
            <a:r>
              <a:rPr dirty="0" err="1"/>
              <a:t>través</a:t>
            </a:r>
            <a:r>
              <a:rPr dirty="0"/>
              <a:t> de </a:t>
            </a:r>
            <a:r>
              <a:rPr dirty="0" err="1"/>
              <a:t>inhibidores</a:t>
            </a:r>
            <a:r>
              <a:rPr dirty="0"/>
              <a:t> </a:t>
            </a:r>
            <a:r>
              <a:rPr dirty="0" err="1"/>
              <a:t>comunes</a:t>
            </a:r>
            <a:r>
              <a:rPr dirty="0"/>
              <a:t> y barreras para </a:t>
            </a:r>
            <a:r>
              <a:rPr dirty="0" err="1"/>
              <a:t>el</a:t>
            </a:r>
            <a:r>
              <a:rPr dirty="0"/>
              <a:t> </a:t>
            </a:r>
            <a:r>
              <a:rPr dirty="0" err="1"/>
              <a:t>intraemprendimiento</a:t>
            </a:r>
            <a:endParaRPr dirty="0"/>
          </a:p>
          <a:p>
            <a:pPr marL="450850" indent="-450850">
              <a:spcAft>
                <a:spcPts val="600"/>
              </a:spcAft>
              <a:tabLst>
                <a:tab pos="1205230" algn="l"/>
                <a:tab pos="1926589" algn="l"/>
                <a:tab pos="2915920" algn="l"/>
                <a:tab pos="3444875" algn="l"/>
                <a:tab pos="4383405" algn="l"/>
                <a:tab pos="6796405" algn="l"/>
              </a:tabLst>
              <a:defRPr sz="2000">
                <a:latin typeface="Helvetica Neue" panose="020B0604020202020204"/>
                <a:ea typeface="Microsoft Sans Serif" panose="020B0604020202020204" pitchFamily="34" charset="0"/>
                <a:cs typeface="Microsoft Sans Serif" panose="020B0604020202020204" pitchFamily="34" charset="0"/>
              </a:defRPr>
            </a:pPr>
            <a:r>
              <a:rPr dirty="0"/>
              <a:t>1.5 No se </a:t>
            </a:r>
            <a:r>
              <a:rPr dirty="0" err="1"/>
              <a:t>permite</a:t>
            </a:r>
            <a:r>
              <a:rPr dirty="0"/>
              <a:t> una </a:t>
            </a:r>
            <a:r>
              <a:rPr dirty="0" err="1"/>
              <a:t>visión</a:t>
            </a:r>
            <a:r>
              <a:rPr dirty="0"/>
              <a:t> a </a:t>
            </a:r>
            <a:r>
              <a:rPr dirty="0" err="1"/>
              <a:t>corto</a:t>
            </a:r>
            <a:r>
              <a:rPr dirty="0"/>
              <a:t> </a:t>
            </a:r>
            <a:r>
              <a:rPr dirty="0" err="1"/>
              <a:t>plazo</a:t>
            </a:r>
            <a:r>
              <a:rPr dirty="0"/>
              <a:t> — </a:t>
            </a:r>
            <a:r>
              <a:rPr dirty="0" err="1"/>
              <a:t>Espera</a:t>
            </a:r>
            <a:r>
              <a:rPr lang="es-ES" dirty="0"/>
              <a:t>r a</a:t>
            </a:r>
            <a:r>
              <a:rPr dirty="0"/>
              <a:t> que la planta </a:t>
            </a:r>
            <a:r>
              <a:rPr dirty="0" err="1"/>
              <a:t>florezca</a:t>
            </a:r>
            <a:r>
              <a:rPr dirty="0"/>
              <a:t>...</a:t>
            </a:r>
          </a:p>
          <a:p>
            <a:pPr marL="450850" indent="-450850">
              <a:spcAft>
                <a:spcPts val="600"/>
              </a:spcAft>
              <a:tabLst>
                <a:tab pos="1205230" algn="l"/>
                <a:tab pos="1926589" algn="l"/>
                <a:tab pos="2915920" algn="l"/>
                <a:tab pos="3444875" algn="l"/>
                <a:tab pos="4383405" algn="l"/>
                <a:tab pos="6796405" algn="l"/>
              </a:tabLst>
              <a:defRPr sz="2000">
                <a:latin typeface="Helvetica Neue" panose="020B0604020202020204"/>
                <a:ea typeface="Microsoft Sans Serif" panose="020B0604020202020204" pitchFamily="34" charset="0"/>
                <a:cs typeface="Microsoft Sans Serif" panose="020B0604020202020204" pitchFamily="34" charset="0"/>
              </a:defRPr>
            </a:pPr>
            <a:r>
              <a:rPr dirty="0"/>
              <a:t>1.6 </a:t>
            </a:r>
            <a:r>
              <a:rPr dirty="0" err="1"/>
              <a:t>Construir</a:t>
            </a:r>
            <a:r>
              <a:rPr dirty="0"/>
              <a:t> un </a:t>
            </a:r>
            <a:r>
              <a:rPr dirty="0" err="1"/>
              <a:t>sistema</a:t>
            </a:r>
            <a:r>
              <a:rPr dirty="0"/>
              <a:t> que </a:t>
            </a:r>
            <a:r>
              <a:rPr dirty="0" err="1"/>
              <a:t>esté</a:t>
            </a:r>
            <a:r>
              <a:rPr dirty="0"/>
              <a:t> </a:t>
            </a:r>
            <a:r>
              <a:rPr dirty="0" err="1"/>
              <a:t>aquí</a:t>
            </a:r>
            <a:r>
              <a:rPr dirty="0"/>
              <a:t> para </a:t>
            </a:r>
            <a:r>
              <a:rPr dirty="0" err="1"/>
              <a:t>quedarse</a:t>
            </a:r>
            <a:r>
              <a:rPr dirty="0"/>
              <a:t> — </a:t>
            </a:r>
            <a:r>
              <a:rPr dirty="0" err="1"/>
              <a:t>Practicar</a:t>
            </a:r>
            <a:r>
              <a:rPr dirty="0"/>
              <a:t> la </a:t>
            </a:r>
            <a:r>
              <a:rPr dirty="0" err="1"/>
              <a:t>resistencia</a:t>
            </a:r>
            <a:r>
              <a:rPr dirty="0"/>
              <a:t> y la </a:t>
            </a:r>
            <a:r>
              <a:rPr dirty="0" err="1"/>
              <a:t>resiliencia</a:t>
            </a:r>
            <a:endParaRPr dirty="0"/>
          </a:p>
          <a:p>
            <a:pPr marL="450850" indent="-450850">
              <a:spcAft>
                <a:spcPts val="600"/>
              </a:spcAft>
              <a:tabLst>
                <a:tab pos="1205230" algn="l"/>
                <a:tab pos="1926589" algn="l"/>
                <a:tab pos="2915920" algn="l"/>
                <a:tab pos="3444875" algn="l"/>
                <a:tab pos="4383405" algn="l"/>
                <a:tab pos="6796405" algn="l"/>
              </a:tabLst>
              <a:defRPr sz="2000">
                <a:latin typeface="Helvetica Neue" panose="020B0604020202020204"/>
                <a:ea typeface="Microsoft Sans Serif" panose="020B0604020202020204" pitchFamily="34" charset="0"/>
                <a:cs typeface="Microsoft Sans Serif" panose="020B0604020202020204" pitchFamily="34" charset="0"/>
              </a:defRPr>
            </a:pPr>
            <a:r>
              <a:rPr dirty="0"/>
              <a:t>1.7 La </a:t>
            </a:r>
            <a:r>
              <a:rPr dirty="0" err="1"/>
              <a:t>fórmula</a:t>
            </a:r>
            <a:r>
              <a:rPr dirty="0"/>
              <a:t> </a:t>
            </a:r>
            <a:r>
              <a:rPr dirty="0" err="1"/>
              <a:t>mágica</a:t>
            </a:r>
            <a:r>
              <a:rPr dirty="0"/>
              <a:t> </a:t>
            </a:r>
            <a:r>
              <a:rPr lang="es-ES" dirty="0"/>
              <a:t>no lo es</a:t>
            </a:r>
            <a:r>
              <a:rPr dirty="0"/>
              <a:t>— </a:t>
            </a:r>
            <a:r>
              <a:rPr dirty="0" err="1"/>
              <a:t>Abraza</a:t>
            </a:r>
            <a:r>
              <a:rPr dirty="0"/>
              <a:t> la </a:t>
            </a:r>
            <a:r>
              <a:rPr dirty="0" err="1"/>
              <a:t>incertidumbre</a:t>
            </a:r>
            <a:r>
              <a:rPr dirty="0"/>
              <a:t>...dentro de </a:t>
            </a:r>
            <a:r>
              <a:rPr dirty="0" err="1"/>
              <a:t>algunos</a:t>
            </a:r>
            <a:r>
              <a:rPr dirty="0"/>
              <a:t> </a:t>
            </a:r>
            <a:r>
              <a:rPr dirty="0" err="1"/>
              <a:t>grados</a:t>
            </a:r>
            <a:endParaRPr dirty="0"/>
          </a:p>
        </p:txBody>
      </p:sp>
      <p:sp>
        <p:nvSpPr>
          <p:cNvPr id="14" name="Abrir llave 17">
            <a:extLst>
              <a:ext uri="{FF2B5EF4-FFF2-40B4-BE49-F238E27FC236}">
                <a16:creationId xmlns:a16="http://schemas.microsoft.com/office/drawing/2014/main" id="{EF39F3B6-F81F-3012-A00B-B85B214EDCB3}"/>
              </a:ext>
            </a:extLst>
          </p:cNvPr>
          <p:cNvSpPr/>
          <p:nvPr/>
        </p:nvSpPr>
        <p:spPr>
          <a:xfrm>
            <a:off x="6048000" y="2916000"/>
            <a:ext cx="180000" cy="320400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endParaRPr>
              <a:latin typeface="Helvetica Neue" panose="020B0604020202020204"/>
            </a:endParaRPr>
          </a:p>
        </p:txBody>
      </p:sp>
      <p:sp>
        <p:nvSpPr>
          <p:cNvPr id="16" name="CuadroTexto 4">
            <a:extLst>
              <a:ext uri="{FF2B5EF4-FFF2-40B4-BE49-F238E27FC236}">
                <a16:creationId xmlns:a16="http://schemas.microsoft.com/office/drawing/2014/main" id="{65CB7BFB-0D12-55A7-13B7-B11E223263FA}"/>
              </a:ext>
            </a:extLst>
          </p:cNvPr>
          <p:cNvSpPr txBox="1"/>
          <p:nvPr/>
        </p:nvSpPr>
        <p:spPr>
          <a:xfrm>
            <a:off x="1296000" y="6480000"/>
            <a:ext cx="720000" cy="2628000"/>
          </a:xfrm>
          <a:prstGeom prst="rect">
            <a:avLst/>
          </a:prstGeom>
          <a:noFill/>
        </p:spPr>
        <p:txBody>
          <a:bodyPr wrap="square" anchor="ctr">
            <a:noAutofit/>
          </a:bodyPr>
          <a:lstStyle/>
          <a:p>
            <a:pPr>
              <a:defRPr sz="4800" b="1">
                <a:solidFill>
                  <a:srgbClr val="78B17A"/>
                </a:solidFill>
                <a:latin typeface="Helvetica Neue" panose="020B0604020202020204"/>
                <a:ea typeface="Microsoft Sans Serif" panose="020B0604020202020204" pitchFamily="34" charset="0"/>
                <a:cs typeface="Microsoft Sans Serif" panose="020B0604020202020204" pitchFamily="34" charset="0"/>
              </a:defRPr>
            </a:pPr>
            <a:r>
              <a:t>2</a:t>
            </a:r>
          </a:p>
        </p:txBody>
      </p:sp>
      <p:sp>
        <p:nvSpPr>
          <p:cNvPr id="17" name="CuadroTexto 7">
            <a:extLst>
              <a:ext uri="{FF2B5EF4-FFF2-40B4-BE49-F238E27FC236}">
                <a16:creationId xmlns:a16="http://schemas.microsoft.com/office/drawing/2014/main" id="{7E9DD049-60BC-BA7B-D52A-1B07C3B89275}"/>
              </a:ext>
            </a:extLst>
          </p:cNvPr>
          <p:cNvSpPr txBox="1"/>
          <p:nvPr/>
        </p:nvSpPr>
        <p:spPr>
          <a:xfrm>
            <a:off x="1944000" y="6480000"/>
            <a:ext cx="3600000" cy="2628000"/>
          </a:xfrm>
          <a:prstGeom prst="rect">
            <a:avLst/>
          </a:prstGeom>
          <a:noFill/>
        </p:spPr>
        <p:txBody>
          <a:bodyPr wrap="square" anchor="ctr">
            <a:noAutofit/>
          </a:bodyPr>
          <a:lstStyle/>
          <a:p>
            <a:pPr>
              <a:defRPr sz="2400" b="1">
                <a:latin typeface="Helvetica Neue" panose="020B0604020202020204"/>
                <a:ea typeface="Microsoft Sans Serif" panose="020B0604020202020204" pitchFamily="34" charset="0"/>
                <a:cs typeface="Microsoft Sans Serif" panose="020B0604020202020204" pitchFamily="34" charset="0"/>
              </a:defRPr>
            </a:pPr>
            <a:r>
              <a:t>Un enfoque de gestión renovado</a:t>
            </a:r>
          </a:p>
        </p:txBody>
      </p:sp>
      <p:sp>
        <p:nvSpPr>
          <p:cNvPr id="20" name="Abrir llave 17">
            <a:extLst>
              <a:ext uri="{FF2B5EF4-FFF2-40B4-BE49-F238E27FC236}">
                <a16:creationId xmlns:a16="http://schemas.microsoft.com/office/drawing/2014/main" id="{0BC7AEDF-F01B-70F1-43EE-256F9D6C4B9B}"/>
              </a:ext>
            </a:extLst>
          </p:cNvPr>
          <p:cNvSpPr/>
          <p:nvPr/>
        </p:nvSpPr>
        <p:spPr>
          <a:xfrm>
            <a:off x="6048000" y="6479999"/>
            <a:ext cx="180000" cy="262800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endParaRPr>
              <a:latin typeface="Helvetica Neue" panose="020B0604020202020204"/>
            </a:endParaRPr>
          </a:p>
        </p:txBody>
      </p:sp>
      <p:sp>
        <p:nvSpPr>
          <p:cNvPr id="21" name="CuadroTexto 18">
            <a:extLst>
              <a:ext uri="{FF2B5EF4-FFF2-40B4-BE49-F238E27FC236}">
                <a16:creationId xmlns:a16="http://schemas.microsoft.com/office/drawing/2014/main" id="{150EFBC2-92AA-9D9D-0DF5-AD02FFB04DD7}"/>
              </a:ext>
            </a:extLst>
          </p:cNvPr>
          <p:cNvSpPr txBox="1"/>
          <p:nvPr/>
        </p:nvSpPr>
        <p:spPr>
          <a:xfrm>
            <a:off x="6408000" y="6480000"/>
            <a:ext cx="10872000" cy="2628000"/>
          </a:xfrm>
          <a:prstGeom prst="rect">
            <a:avLst/>
          </a:prstGeom>
          <a:noFill/>
        </p:spPr>
        <p:txBody>
          <a:bodyPr wrap="square" anchor="ctr">
            <a:noAutofit/>
          </a:bodyPr>
          <a:lstStyle/>
          <a:p>
            <a:pPr>
              <a:spcAft>
                <a:spcPts val="600"/>
              </a:spcAft>
              <a:defRPr sz="2000">
                <a:latin typeface="Helvetica Neue" panose="020B0604020202020204"/>
                <a:ea typeface="Microsoft Sans Serif" panose="020B0604020202020204" pitchFamily="34" charset="0"/>
                <a:cs typeface="Microsoft Sans Serif" panose="020B0604020202020204" pitchFamily="34" charset="0"/>
              </a:defRPr>
            </a:pPr>
            <a:r>
              <a:rPr dirty="0"/>
              <a:t>2.1 </a:t>
            </a:r>
            <a:r>
              <a:rPr dirty="0" err="1"/>
              <a:t>Apoyo</a:t>
            </a:r>
            <a:r>
              <a:rPr dirty="0"/>
              <a:t> y </a:t>
            </a:r>
            <a:r>
              <a:rPr dirty="0" err="1"/>
              <a:t>patrocinio</a:t>
            </a:r>
            <a:r>
              <a:rPr dirty="0"/>
              <a:t> — Una </a:t>
            </a:r>
            <a:r>
              <a:rPr dirty="0" err="1"/>
              <a:t>cultura</a:t>
            </a:r>
            <a:r>
              <a:rPr dirty="0"/>
              <a:t> </a:t>
            </a:r>
            <a:r>
              <a:rPr dirty="0" err="1"/>
              <a:t>abierta</a:t>
            </a:r>
            <a:r>
              <a:rPr dirty="0"/>
              <a:t> y </a:t>
            </a:r>
            <a:r>
              <a:rPr dirty="0" err="1"/>
              <a:t>fluida</a:t>
            </a:r>
            <a:r>
              <a:rPr dirty="0"/>
              <a:t> para </a:t>
            </a:r>
            <a:r>
              <a:rPr dirty="0" err="1"/>
              <a:t>fomentar</a:t>
            </a:r>
            <a:r>
              <a:rPr dirty="0"/>
              <a:t> </a:t>
            </a:r>
            <a:r>
              <a:rPr dirty="0" err="1"/>
              <a:t>el</a:t>
            </a:r>
            <a:r>
              <a:rPr dirty="0"/>
              <a:t> </a:t>
            </a:r>
            <a:r>
              <a:rPr dirty="0" err="1"/>
              <a:t>intraemprendimiento</a:t>
            </a:r>
            <a:endParaRPr dirty="0"/>
          </a:p>
          <a:p>
            <a:pPr>
              <a:spcAft>
                <a:spcPts val="600"/>
              </a:spcAft>
              <a:defRPr sz="2000">
                <a:latin typeface="Helvetica Neue" panose="020B0604020202020204"/>
                <a:ea typeface="Microsoft Sans Serif" panose="020B0604020202020204" pitchFamily="34" charset="0"/>
                <a:cs typeface="Microsoft Sans Serif" panose="020B0604020202020204" pitchFamily="34" charset="0"/>
              </a:defRPr>
            </a:pPr>
            <a:r>
              <a:rPr dirty="0"/>
              <a:t>2.2 </a:t>
            </a:r>
            <a:r>
              <a:rPr dirty="0" err="1"/>
              <a:t>Autoconciencia</a:t>
            </a:r>
            <a:r>
              <a:rPr dirty="0"/>
              <a:t> y </a:t>
            </a:r>
            <a:r>
              <a:rPr dirty="0" err="1"/>
              <a:t>autoeficacia</a:t>
            </a:r>
            <a:r>
              <a:rPr dirty="0"/>
              <a:t> — </a:t>
            </a:r>
            <a:r>
              <a:rPr dirty="0" err="1"/>
              <a:t>Explora</a:t>
            </a:r>
            <a:r>
              <a:rPr lang="es-ES" dirty="0"/>
              <a:t>r</a:t>
            </a:r>
            <a:r>
              <a:rPr dirty="0"/>
              <a:t> los </a:t>
            </a:r>
            <a:r>
              <a:rPr dirty="0" err="1"/>
              <a:t>caminos</a:t>
            </a:r>
            <a:r>
              <a:rPr dirty="0"/>
              <a:t> a </a:t>
            </a:r>
            <a:r>
              <a:rPr dirty="0" err="1"/>
              <a:t>seguir</a:t>
            </a:r>
            <a:endParaRPr dirty="0"/>
          </a:p>
          <a:p>
            <a:pPr>
              <a:spcAft>
                <a:spcPts val="600"/>
              </a:spcAft>
              <a:defRPr sz="2000">
                <a:latin typeface="Helvetica Neue" panose="020B0604020202020204"/>
                <a:ea typeface="Microsoft Sans Serif" panose="020B0604020202020204" pitchFamily="34" charset="0"/>
                <a:cs typeface="Microsoft Sans Serif" panose="020B0604020202020204" pitchFamily="34" charset="0"/>
              </a:defRPr>
            </a:pPr>
            <a:r>
              <a:rPr dirty="0"/>
              <a:t>2.3 </a:t>
            </a:r>
            <a:r>
              <a:rPr dirty="0" err="1"/>
              <a:t>Incentivos</a:t>
            </a:r>
            <a:r>
              <a:rPr dirty="0"/>
              <a:t>... </a:t>
            </a:r>
            <a:r>
              <a:rPr lang="es-ES" dirty="0"/>
              <a:t>Pero </a:t>
            </a:r>
            <a:r>
              <a:rPr dirty="0"/>
              <a:t>no de </a:t>
            </a:r>
            <a:r>
              <a:rPr dirty="0" err="1"/>
              <a:t>naturaleza</a:t>
            </a:r>
            <a:r>
              <a:rPr dirty="0"/>
              <a:t> </a:t>
            </a:r>
            <a:r>
              <a:rPr dirty="0" err="1"/>
              <a:t>financiera</a:t>
            </a:r>
            <a:endParaRPr dirty="0"/>
          </a:p>
          <a:p>
            <a:pPr>
              <a:spcAft>
                <a:spcPts val="600"/>
              </a:spcAft>
              <a:defRPr sz="2000">
                <a:latin typeface="Helvetica Neue" panose="020B0604020202020204"/>
                <a:ea typeface="Microsoft Sans Serif" panose="020B0604020202020204" pitchFamily="34" charset="0"/>
                <a:cs typeface="Microsoft Sans Serif" panose="020B0604020202020204" pitchFamily="34" charset="0"/>
              </a:defRPr>
            </a:pPr>
            <a:r>
              <a:rPr dirty="0"/>
              <a:t>2.4 </a:t>
            </a:r>
            <a:r>
              <a:rPr dirty="0" err="1"/>
              <a:t>Recompensas</a:t>
            </a:r>
            <a:r>
              <a:rPr dirty="0"/>
              <a:t>... de </a:t>
            </a:r>
            <a:r>
              <a:rPr dirty="0" err="1"/>
              <a:t>carácter</a:t>
            </a:r>
            <a:r>
              <a:rPr dirty="0"/>
              <a:t> </a:t>
            </a:r>
            <a:r>
              <a:rPr dirty="0" err="1"/>
              <a:t>financiero</a:t>
            </a:r>
            <a:r>
              <a:rPr dirty="0"/>
              <a:t> </a:t>
            </a:r>
          </a:p>
          <a:p>
            <a:pPr>
              <a:spcAft>
                <a:spcPts val="600"/>
              </a:spcAft>
              <a:defRPr sz="2000">
                <a:latin typeface="Helvetica Neue" panose="020B0604020202020204"/>
                <a:ea typeface="Microsoft Sans Serif" panose="020B0604020202020204" pitchFamily="34" charset="0"/>
                <a:cs typeface="Microsoft Sans Serif" panose="020B0604020202020204" pitchFamily="34" charset="0"/>
              </a:defRPr>
            </a:pPr>
            <a:r>
              <a:rPr dirty="0"/>
              <a:t>2.5 </a:t>
            </a:r>
            <a:r>
              <a:rPr dirty="0" err="1"/>
              <a:t>Recursos</a:t>
            </a:r>
            <a:r>
              <a:rPr dirty="0"/>
              <a:t> — Capital de </a:t>
            </a:r>
            <a:r>
              <a:rPr dirty="0" err="1"/>
              <a:t>conocimiento</a:t>
            </a:r>
            <a:r>
              <a:rPr dirty="0"/>
              <a:t>, </a:t>
            </a:r>
            <a:r>
              <a:rPr dirty="0" err="1"/>
              <a:t>tiempo</a:t>
            </a:r>
            <a:r>
              <a:rPr dirty="0"/>
              <a:t> y </a:t>
            </a:r>
            <a:r>
              <a:rPr dirty="0" err="1"/>
              <a:t>márgenes</a:t>
            </a:r>
            <a:r>
              <a:rPr dirty="0"/>
              <a:t> </a:t>
            </a:r>
            <a:r>
              <a:rPr lang="es-ES" dirty="0"/>
              <a:t>de</a:t>
            </a:r>
            <a:r>
              <a:rPr dirty="0"/>
              <a:t> error</a:t>
            </a:r>
          </a:p>
          <a:p>
            <a:pPr>
              <a:spcAft>
                <a:spcPts val="600"/>
              </a:spcAft>
              <a:defRPr sz="2000">
                <a:latin typeface="Helvetica Neue" panose="020B0604020202020204"/>
                <a:ea typeface="Microsoft Sans Serif" panose="020B0604020202020204" pitchFamily="34" charset="0"/>
                <a:cs typeface="Microsoft Sans Serif" panose="020B0604020202020204" pitchFamily="34" charset="0"/>
              </a:defRPr>
            </a:pPr>
            <a:r>
              <a:rPr dirty="0"/>
              <a:t>2.6 </a:t>
            </a:r>
            <a:r>
              <a:rPr dirty="0" err="1"/>
              <a:t>Comunicación</a:t>
            </a:r>
            <a:r>
              <a:rPr dirty="0"/>
              <a:t>... para </a:t>
            </a:r>
            <a:r>
              <a:rPr lang="es-ES" dirty="0"/>
              <a:t>asegurar </a:t>
            </a:r>
            <a:r>
              <a:rPr dirty="0"/>
              <a:t>de la </a:t>
            </a:r>
            <a:r>
              <a:rPr dirty="0" err="1"/>
              <a:t>calidad</a:t>
            </a:r>
            <a:r>
              <a:rPr dirty="0"/>
              <a:t> y la </a:t>
            </a:r>
            <a:r>
              <a:rPr dirty="0" err="1"/>
              <a:t>planificación</a:t>
            </a:r>
            <a:r>
              <a:rPr dirty="0"/>
              <a:t> </a:t>
            </a:r>
            <a:r>
              <a:rPr dirty="0" err="1"/>
              <a:t>estratégica</a:t>
            </a:r>
            <a:endParaRPr dirty="0"/>
          </a:p>
          <a:p>
            <a:pPr>
              <a:spcAft>
                <a:spcPts val="600"/>
              </a:spcAft>
              <a:defRPr sz="2000">
                <a:latin typeface="Helvetica Neue" panose="020B0604020202020204"/>
                <a:ea typeface="Microsoft Sans Serif" panose="020B0604020202020204" pitchFamily="34" charset="0"/>
                <a:cs typeface="Microsoft Sans Serif" panose="020B0604020202020204" pitchFamily="34" charset="0"/>
              </a:defRPr>
            </a:pPr>
            <a:r>
              <a:rPr dirty="0"/>
              <a:t>2.7 </a:t>
            </a:r>
            <a:r>
              <a:rPr dirty="0" err="1"/>
              <a:t>Procesos</a:t>
            </a:r>
            <a:r>
              <a:rPr dirty="0"/>
              <a:t> — </a:t>
            </a:r>
            <a:r>
              <a:rPr dirty="0" err="1"/>
              <a:t>Descentralización</a:t>
            </a:r>
            <a:r>
              <a:rPr dirty="0"/>
              <a:t> y </a:t>
            </a:r>
            <a:r>
              <a:rPr dirty="0" err="1"/>
              <a:t>delegación</a:t>
            </a:r>
            <a:endParaRPr dirty="0"/>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a:noAutofit/>
          </a:bodyPr>
          <a:lstStyle/>
          <a:p>
            <a:pPr marL="534988" indent="-534988">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dirty="0"/>
              <a:t>2.6 </a:t>
            </a:r>
            <a:r>
              <a:rPr b="1" dirty="0" err="1"/>
              <a:t>Comunicación</a:t>
            </a:r>
            <a:r>
              <a:rPr b="1" dirty="0"/>
              <a:t>... </a:t>
            </a:r>
            <a:r>
              <a:rPr dirty="0"/>
              <a:t>para </a:t>
            </a:r>
            <a:r>
              <a:rPr dirty="0" err="1"/>
              <a:t>el</a:t>
            </a:r>
            <a:r>
              <a:rPr dirty="0"/>
              <a:t> </a:t>
            </a:r>
            <a:r>
              <a:rPr dirty="0" err="1"/>
              <a:t>aseguramiento</a:t>
            </a:r>
            <a:r>
              <a:rPr dirty="0"/>
              <a:t> de la </a:t>
            </a:r>
            <a:r>
              <a:rPr dirty="0" err="1"/>
              <a:t>calidad</a:t>
            </a:r>
            <a:r>
              <a:rPr dirty="0"/>
              <a:t> y la </a:t>
            </a:r>
            <a:r>
              <a:rPr dirty="0" err="1"/>
              <a:t>planificación</a:t>
            </a:r>
            <a:r>
              <a:rPr dirty="0"/>
              <a:t> </a:t>
            </a:r>
            <a:r>
              <a:rPr dirty="0" err="1"/>
              <a:t>estratégica</a:t>
            </a:r>
            <a:endParaRPr dirty="0"/>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Hay </a:t>
            </a:r>
            <a:r>
              <a:rPr dirty="0" err="1"/>
              <a:t>varias</a:t>
            </a:r>
            <a:r>
              <a:rPr dirty="0"/>
              <a:t> </a:t>
            </a:r>
            <a:r>
              <a:rPr dirty="0" err="1"/>
              <a:t>maneras</a:t>
            </a:r>
            <a:r>
              <a:rPr dirty="0"/>
              <a:t> </a:t>
            </a:r>
            <a:r>
              <a:rPr dirty="0" err="1"/>
              <a:t>en</a:t>
            </a:r>
            <a:r>
              <a:rPr dirty="0"/>
              <a:t> que las </a:t>
            </a:r>
            <a:r>
              <a:rPr dirty="0" err="1"/>
              <a:t>empresas</a:t>
            </a:r>
            <a:r>
              <a:rPr dirty="0"/>
              <a:t> </a:t>
            </a:r>
            <a:r>
              <a:rPr dirty="0" err="1"/>
              <a:t>pueden</a:t>
            </a:r>
            <a:r>
              <a:rPr dirty="0"/>
              <a:t> </a:t>
            </a:r>
            <a:r>
              <a:rPr dirty="0" err="1"/>
              <a:t>aprovechar</a:t>
            </a:r>
            <a:r>
              <a:rPr dirty="0"/>
              <a:t> la </a:t>
            </a:r>
            <a:r>
              <a:rPr dirty="0" err="1"/>
              <a:t>comunicación</a:t>
            </a:r>
            <a:r>
              <a:rPr dirty="0"/>
              <a:t> para </a:t>
            </a:r>
            <a:r>
              <a:rPr dirty="0" err="1"/>
              <a:t>fomentar</a:t>
            </a:r>
            <a:r>
              <a:rPr dirty="0"/>
              <a:t> un </a:t>
            </a:r>
            <a:r>
              <a:rPr dirty="0" err="1"/>
              <a:t>ambiente</a:t>
            </a:r>
            <a:r>
              <a:rPr dirty="0"/>
              <a:t> de </a:t>
            </a:r>
            <a:r>
              <a:rPr dirty="0" err="1"/>
              <a:t>crianza</a:t>
            </a:r>
            <a:r>
              <a:rPr dirty="0"/>
              <a:t> de los </a:t>
            </a:r>
            <a:r>
              <a:rPr dirty="0" err="1"/>
              <a:t>soñadores</a:t>
            </a:r>
            <a:r>
              <a:rPr dirty="0"/>
              <a:t> y </a:t>
            </a:r>
            <a:r>
              <a:rPr dirty="0" err="1"/>
              <a:t>aspirantes</a:t>
            </a:r>
            <a:r>
              <a:rPr dirty="0"/>
              <a:t> a </a:t>
            </a:r>
            <a:r>
              <a:rPr dirty="0" err="1"/>
              <a:t>intraemprendedores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En</a:t>
            </a:r>
            <a:r>
              <a:rPr dirty="0"/>
              <a:t> las </a:t>
            </a:r>
            <a:r>
              <a:rPr dirty="0" err="1"/>
              <a:t>grandes</a:t>
            </a:r>
            <a:r>
              <a:rPr dirty="0"/>
              <a:t> </a:t>
            </a:r>
            <a:r>
              <a:rPr dirty="0" err="1"/>
              <a:t>organizaciones</a:t>
            </a:r>
            <a:r>
              <a:rPr dirty="0"/>
              <a:t>, por </a:t>
            </a:r>
            <a:r>
              <a:rPr dirty="0" err="1"/>
              <a:t>ejemplo</a:t>
            </a:r>
            <a:r>
              <a:rPr dirty="0"/>
              <a:t>, es </a:t>
            </a:r>
            <a:r>
              <a:rPr dirty="0" err="1"/>
              <a:t>común</a:t>
            </a:r>
            <a:r>
              <a:rPr dirty="0"/>
              <a:t> </a:t>
            </a:r>
            <a:r>
              <a:rPr dirty="0" err="1"/>
              <a:t>contar</a:t>
            </a:r>
            <a:r>
              <a:rPr dirty="0"/>
              <a:t> con una </a:t>
            </a:r>
            <a:r>
              <a:rPr dirty="0" err="1"/>
              <a:t>plataforma</a:t>
            </a:r>
            <a:r>
              <a:rPr dirty="0"/>
              <a:t> digital para </a:t>
            </a:r>
            <a:r>
              <a:rPr dirty="0" err="1"/>
              <a:t>el</a:t>
            </a:r>
            <a:r>
              <a:rPr dirty="0"/>
              <a:t> </a:t>
            </a:r>
            <a:r>
              <a:rPr dirty="0" err="1"/>
              <a:t>intercambio</a:t>
            </a:r>
            <a:r>
              <a:rPr dirty="0"/>
              <a:t> de </a:t>
            </a:r>
            <a:r>
              <a:rPr dirty="0" err="1"/>
              <a:t>conocimientos</a:t>
            </a:r>
            <a:r>
              <a:rPr dirty="0"/>
              <a:t>, ideas y </a:t>
            </a:r>
            <a:r>
              <a:rPr dirty="0" err="1"/>
              <a:t>experiencia</a:t>
            </a:r>
            <a:r>
              <a:rPr dirty="0"/>
              <a:t> que sea </a:t>
            </a:r>
            <a:r>
              <a:rPr dirty="0" err="1"/>
              <a:t>accesible</a:t>
            </a:r>
            <a:r>
              <a:rPr dirty="0"/>
              <a:t> para </a:t>
            </a:r>
            <a:r>
              <a:rPr dirty="0" err="1"/>
              <a:t>todos</a:t>
            </a:r>
            <a:r>
              <a:rPr dirty="0"/>
              <a:t> y libre de </a:t>
            </a:r>
            <a:r>
              <a:rPr dirty="0" err="1"/>
              <a:t>prejuicios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En</a:t>
            </a:r>
            <a:r>
              <a:rPr dirty="0"/>
              <a:t> </a:t>
            </a:r>
            <a:r>
              <a:rPr dirty="0" err="1"/>
              <a:t>algunas</a:t>
            </a:r>
            <a:r>
              <a:rPr dirty="0"/>
              <a:t> </a:t>
            </a:r>
            <a:r>
              <a:rPr dirty="0" err="1"/>
              <a:t>otras</a:t>
            </a:r>
            <a:r>
              <a:rPr dirty="0"/>
              <a:t> </a:t>
            </a:r>
            <a:r>
              <a:rPr dirty="0" err="1"/>
              <a:t>organizaciones</a:t>
            </a:r>
            <a:r>
              <a:rPr dirty="0"/>
              <a:t> </a:t>
            </a:r>
            <a:r>
              <a:rPr dirty="0" err="1"/>
              <a:t>más</a:t>
            </a:r>
            <a:r>
              <a:rPr dirty="0"/>
              <a:t> </a:t>
            </a:r>
            <a:r>
              <a:rPr dirty="0" err="1"/>
              <a:t>orientadas</a:t>
            </a:r>
            <a:r>
              <a:rPr dirty="0"/>
              <a:t> a la </a:t>
            </a:r>
            <a:r>
              <a:rPr dirty="0" err="1"/>
              <a:t>producción</a:t>
            </a:r>
            <a:r>
              <a:rPr lang="es-ES" dirty="0"/>
              <a:t>, los “buzones” </a:t>
            </a:r>
            <a:r>
              <a:rPr dirty="0"/>
              <a:t>se </a:t>
            </a:r>
            <a:r>
              <a:rPr dirty="0" err="1"/>
              <a:t>colocan</a:t>
            </a:r>
            <a:r>
              <a:rPr dirty="0"/>
              <a:t> </a:t>
            </a:r>
            <a:r>
              <a:rPr dirty="0" err="1"/>
              <a:t>cerca</a:t>
            </a:r>
            <a:r>
              <a:rPr dirty="0"/>
              <a:t> de la </a:t>
            </a:r>
            <a:r>
              <a:rPr dirty="0" err="1"/>
              <a:t>línea</a:t>
            </a:r>
            <a:r>
              <a:rPr dirty="0"/>
              <a:t> de </a:t>
            </a:r>
            <a:r>
              <a:rPr dirty="0" err="1"/>
              <a:t>producción</a:t>
            </a:r>
            <a:r>
              <a:rPr dirty="0"/>
              <a:t>, de modo que los </a:t>
            </a:r>
            <a:r>
              <a:rPr dirty="0" err="1"/>
              <a:t>trabajadores</a:t>
            </a:r>
            <a:r>
              <a:rPr dirty="0"/>
              <a:t> que </a:t>
            </a:r>
            <a:r>
              <a:rPr dirty="0" err="1"/>
              <a:t>operan</a:t>
            </a:r>
            <a:r>
              <a:rPr dirty="0"/>
              <a:t> con la </a:t>
            </a:r>
            <a:r>
              <a:rPr dirty="0" err="1"/>
              <a:t>maquinaria</a:t>
            </a:r>
            <a:r>
              <a:rPr dirty="0"/>
              <a:t> </a:t>
            </a:r>
            <a:r>
              <a:rPr dirty="0" err="1"/>
              <a:t>diariamente</a:t>
            </a:r>
            <a:r>
              <a:rPr dirty="0"/>
              <a:t> </a:t>
            </a:r>
            <a:r>
              <a:rPr dirty="0" err="1"/>
              <a:t>pueden</a:t>
            </a:r>
            <a:r>
              <a:rPr dirty="0"/>
              <a:t> </a:t>
            </a:r>
            <a:r>
              <a:rPr dirty="0" err="1"/>
              <a:t>contribuir</a:t>
            </a:r>
            <a:r>
              <a:rPr dirty="0"/>
              <a:t> con las ideas para la </a:t>
            </a:r>
            <a:r>
              <a:rPr dirty="0" err="1"/>
              <a:t>eficiencia</a:t>
            </a:r>
            <a:r>
              <a:rPr dirty="0"/>
              <a:t> general y la </a:t>
            </a:r>
            <a:r>
              <a:rPr dirty="0" err="1"/>
              <a:t>eficacia</a:t>
            </a:r>
            <a:r>
              <a:rPr dirty="0"/>
              <a:t> de </a:t>
            </a:r>
            <a:r>
              <a:rPr dirty="0" err="1"/>
              <a:t>todo</a:t>
            </a:r>
            <a:r>
              <a:rPr dirty="0"/>
              <a:t> </a:t>
            </a:r>
            <a:r>
              <a:rPr dirty="0" err="1"/>
              <a:t>el</a:t>
            </a:r>
            <a:r>
              <a:rPr dirty="0"/>
              <a:t> </a:t>
            </a:r>
            <a:r>
              <a:rPr dirty="0" err="1"/>
              <a:t>sistema</a:t>
            </a:r>
            <a:r>
              <a:rPr dirty="0"/>
              <a:t> de </a:t>
            </a:r>
            <a:r>
              <a:rPr dirty="0" err="1"/>
              <a:t>montaje</a:t>
            </a:r>
            <a:r>
              <a:rPr dirty="0"/>
              <a:t>/</a:t>
            </a:r>
            <a:r>
              <a:rPr dirty="0" err="1"/>
              <a:t>producción</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En</a:t>
            </a:r>
            <a:r>
              <a:rPr dirty="0"/>
              <a:t> </a:t>
            </a:r>
            <a:r>
              <a:rPr dirty="0" err="1"/>
              <a:t>otros</a:t>
            </a:r>
            <a:r>
              <a:rPr dirty="0"/>
              <a:t> </a:t>
            </a:r>
            <a:r>
              <a:rPr dirty="0" err="1"/>
              <a:t>casos</a:t>
            </a:r>
            <a:r>
              <a:rPr dirty="0"/>
              <a:t>, es </a:t>
            </a:r>
            <a:r>
              <a:rPr dirty="0" err="1"/>
              <a:t>común</a:t>
            </a:r>
            <a:r>
              <a:rPr dirty="0"/>
              <a:t> </a:t>
            </a:r>
            <a:r>
              <a:rPr dirty="0" err="1"/>
              <a:t>presentar</a:t>
            </a:r>
            <a:r>
              <a:rPr dirty="0"/>
              <a:t> </a:t>
            </a:r>
            <a:r>
              <a:rPr dirty="0" err="1"/>
              <a:t>desafíos</a:t>
            </a:r>
            <a:r>
              <a:rPr dirty="0"/>
              <a:t> </a:t>
            </a:r>
            <a:r>
              <a:rPr dirty="0" err="1"/>
              <a:t>empresariales</a:t>
            </a:r>
            <a:r>
              <a:rPr dirty="0"/>
              <a:t> a los </a:t>
            </a:r>
            <a:r>
              <a:rPr dirty="0" err="1"/>
              <a:t>trabajadores</a:t>
            </a:r>
            <a:r>
              <a:rPr dirty="0"/>
              <a:t> y </a:t>
            </a:r>
            <a:r>
              <a:rPr dirty="0" err="1"/>
              <a:t>empleados</a:t>
            </a:r>
            <a:r>
              <a:rPr dirty="0"/>
              <a:t> que no son </a:t>
            </a:r>
            <a:r>
              <a:rPr dirty="0" err="1"/>
              <a:t>necesariamente</a:t>
            </a:r>
            <a:r>
              <a:rPr dirty="0"/>
              <a:t> </a:t>
            </a:r>
            <a:r>
              <a:rPr dirty="0" err="1"/>
              <a:t>responsables</a:t>
            </a:r>
            <a:r>
              <a:rPr dirty="0"/>
              <a:t> de </a:t>
            </a:r>
            <a:r>
              <a:rPr lang="es-ES" dirty="0"/>
              <a:t>esta función</a:t>
            </a:r>
            <a:r>
              <a:rPr dirty="0"/>
              <a:t>: sus </a:t>
            </a:r>
            <a:r>
              <a:rPr lang="es-ES" dirty="0"/>
              <a:t>opiniones</a:t>
            </a:r>
            <a:r>
              <a:rPr dirty="0"/>
              <a:t> </a:t>
            </a:r>
            <a:r>
              <a:rPr dirty="0" err="1"/>
              <a:t>están</a:t>
            </a:r>
            <a:r>
              <a:rPr dirty="0"/>
              <a:t> </a:t>
            </a:r>
            <a:r>
              <a:rPr dirty="0" err="1"/>
              <a:t>libres</a:t>
            </a:r>
            <a:r>
              <a:rPr dirty="0"/>
              <a:t> de </a:t>
            </a:r>
            <a:r>
              <a:rPr dirty="0" err="1"/>
              <a:t>cualquier</a:t>
            </a:r>
            <a:r>
              <a:rPr dirty="0"/>
              <a:t> </a:t>
            </a:r>
            <a:r>
              <a:rPr dirty="0" err="1"/>
              <a:t>sesgo</a:t>
            </a:r>
            <a:r>
              <a:rPr dirty="0"/>
              <a:t> </a:t>
            </a:r>
            <a:r>
              <a:rPr dirty="0" err="1"/>
              <a:t>potencial</a:t>
            </a:r>
            <a:r>
              <a:rPr dirty="0"/>
              <a:t> y de </a:t>
            </a:r>
            <a:r>
              <a:rPr dirty="0" err="1"/>
              <a:t>hecho</a:t>
            </a:r>
            <a:r>
              <a:rPr dirty="0"/>
              <a:t> </a:t>
            </a:r>
            <a:r>
              <a:rPr dirty="0" err="1"/>
              <a:t>pueden</a:t>
            </a:r>
            <a:r>
              <a:rPr dirty="0"/>
              <a:t> </a:t>
            </a:r>
            <a:r>
              <a:rPr dirty="0" err="1"/>
              <a:t>desencadenar</a:t>
            </a:r>
            <a:r>
              <a:rPr dirty="0"/>
              <a:t> </a:t>
            </a:r>
            <a:r>
              <a:rPr dirty="0" err="1"/>
              <a:t>nuevas</a:t>
            </a:r>
            <a:r>
              <a:rPr dirty="0"/>
              <a:t> </a:t>
            </a:r>
            <a:r>
              <a:rPr dirty="0" err="1"/>
              <a:t>soluciones</a:t>
            </a:r>
            <a:r>
              <a:rPr dirty="0"/>
              <a:t>/</a:t>
            </a:r>
            <a:r>
              <a:rPr dirty="0" err="1"/>
              <a:t>alternativas</a:t>
            </a:r>
            <a:r>
              <a:rPr dirty="0"/>
              <a:t> que se </a:t>
            </a:r>
            <a:r>
              <a:rPr dirty="0" err="1"/>
              <a:t>generen</a:t>
            </a:r>
            <a:r>
              <a:rPr dirty="0"/>
              <a:t> a </a:t>
            </a:r>
            <a:r>
              <a:rPr dirty="0" err="1"/>
              <a:t>partir</a:t>
            </a:r>
            <a:r>
              <a:rPr dirty="0"/>
              <a:t> de una </a:t>
            </a:r>
            <a:r>
              <a:rPr dirty="0" err="1"/>
              <a:t>nueva</a:t>
            </a:r>
            <a:r>
              <a:rPr dirty="0"/>
              <a:t> forma de </a:t>
            </a:r>
            <a:r>
              <a:rPr dirty="0" err="1"/>
              <a:t>ver</a:t>
            </a:r>
            <a:r>
              <a:rPr dirty="0"/>
              <a:t> las </a:t>
            </a:r>
            <a:r>
              <a:rPr dirty="0" err="1"/>
              <a:t>cosas</a:t>
            </a:r>
            <a:r>
              <a:rPr dirty="0"/>
              <a:t>...</a:t>
            </a:r>
          </a:p>
        </p:txBody>
      </p:sp>
      <p:sp>
        <p:nvSpPr>
          <p:cNvPr id="3" name="CuadroTexto 1">
            <a:extLst>
              <a:ext uri="{FF2B5EF4-FFF2-40B4-BE49-F238E27FC236}">
                <a16:creationId xmlns:a16="http://schemas.microsoft.com/office/drawing/2014/main" id="{FBB147CF-6955-FEA8-4369-B8C607497B70}"/>
              </a:ext>
            </a:extLst>
          </p:cNvPr>
          <p:cNvSpPr txBox="1"/>
          <p:nvPr/>
        </p:nvSpPr>
        <p:spPr>
          <a:xfrm>
            <a:off x="1296000" y="1548000"/>
            <a:ext cx="143994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2. Un </a:t>
            </a:r>
            <a:r>
              <a:rPr dirty="0" err="1"/>
              <a:t>enfoque</a:t>
            </a:r>
            <a:r>
              <a:rPr dirty="0"/>
              <a:t> de </a:t>
            </a:r>
            <a:r>
              <a:rPr dirty="0" err="1"/>
              <a:t>gestión</a:t>
            </a:r>
            <a:r>
              <a:rPr dirty="0"/>
              <a:t> </a:t>
            </a:r>
            <a:r>
              <a:rPr dirty="0" err="1"/>
              <a:t>renovado</a:t>
            </a:r>
            <a:endParaRPr dirty="0"/>
          </a:p>
        </p:txBody>
      </p:sp>
    </p:spTree>
    <p:extLst>
      <p:ext uri="{BB962C8B-B14F-4D97-AF65-F5344CB8AC3E}">
        <p14:creationId xmlns:p14="http://schemas.microsoft.com/office/powerpoint/2010/main" val="1246398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a:noAutofit/>
          </a:bodyPr>
          <a:lstStyle/>
          <a:p>
            <a:pPr marL="534988" indent="-534988">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dirty="0"/>
              <a:t>2.7 </a:t>
            </a:r>
            <a:r>
              <a:rPr b="1" dirty="0" err="1"/>
              <a:t>Procesos</a:t>
            </a:r>
            <a:r>
              <a:rPr b="1" dirty="0"/>
              <a:t> </a:t>
            </a:r>
            <a:r>
              <a:rPr dirty="0"/>
              <a:t>— </a:t>
            </a:r>
            <a:r>
              <a:rPr dirty="0" err="1"/>
              <a:t>Descentralización</a:t>
            </a:r>
            <a:r>
              <a:rPr dirty="0"/>
              <a:t> y </a:t>
            </a:r>
            <a:r>
              <a:rPr dirty="0" err="1"/>
              <a:t>delegación</a:t>
            </a:r>
            <a:endParaRPr dirty="0"/>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No es </a:t>
            </a:r>
            <a:r>
              <a:rPr dirty="0" err="1"/>
              <a:t>erróneo</a:t>
            </a:r>
            <a:r>
              <a:rPr dirty="0"/>
              <a:t> </a:t>
            </a:r>
            <a:r>
              <a:rPr dirty="0" err="1"/>
              <a:t>suponer</a:t>
            </a:r>
            <a:r>
              <a:rPr dirty="0"/>
              <a:t> que a menudo </a:t>
            </a:r>
            <a:r>
              <a:rPr dirty="0" err="1"/>
              <a:t>el</a:t>
            </a:r>
            <a:r>
              <a:rPr dirty="0"/>
              <a:t> </a:t>
            </a:r>
            <a:r>
              <a:rPr dirty="0" err="1"/>
              <a:t>conocimiento</a:t>
            </a:r>
            <a:r>
              <a:rPr dirty="0"/>
              <a:t> </a:t>
            </a:r>
            <a:r>
              <a:rPr dirty="0" err="1"/>
              <a:t>más</a:t>
            </a:r>
            <a:r>
              <a:rPr dirty="0"/>
              <a:t> </a:t>
            </a:r>
            <a:r>
              <a:rPr dirty="0" err="1"/>
              <a:t>robusto</a:t>
            </a:r>
            <a:r>
              <a:rPr dirty="0"/>
              <a:t> y </a:t>
            </a:r>
            <a:r>
              <a:rPr dirty="0" err="1"/>
              <a:t>confiable</a:t>
            </a:r>
            <a:r>
              <a:rPr dirty="0"/>
              <a:t> de un </a:t>
            </a:r>
            <a:r>
              <a:rPr dirty="0" err="1"/>
              <a:t>proceso</a:t>
            </a:r>
            <a:r>
              <a:rPr dirty="0"/>
              <a:t> o un </a:t>
            </a:r>
            <a:r>
              <a:rPr dirty="0" err="1"/>
              <a:t>producto</a:t>
            </a:r>
            <a:r>
              <a:rPr dirty="0"/>
              <a:t> </a:t>
            </a:r>
            <a:r>
              <a:rPr lang="es-ES" dirty="0"/>
              <a:t>se</a:t>
            </a:r>
            <a:r>
              <a:rPr dirty="0"/>
              <a:t> </a:t>
            </a:r>
            <a:r>
              <a:rPr lang="es-ES" dirty="0"/>
              <a:t>detenta</a:t>
            </a:r>
            <a:r>
              <a:rPr dirty="0"/>
              <a:t> por las personas </a:t>
            </a:r>
            <a:r>
              <a:rPr dirty="0" err="1"/>
              <a:t>en</a:t>
            </a:r>
            <a:r>
              <a:rPr dirty="0"/>
              <a:t> </a:t>
            </a:r>
            <a:r>
              <a:rPr dirty="0" err="1"/>
              <a:t>el</a:t>
            </a:r>
            <a:r>
              <a:rPr dirty="0"/>
              <a:t> </a:t>
            </a:r>
            <a:r>
              <a:rPr dirty="0" err="1"/>
              <a:t>nivel</a:t>
            </a:r>
            <a:r>
              <a:rPr dirty="0"/>
              <a:t> </a:t>
            </a:r>
            <a:r>
              <a:rPr dirty="0" err="1"/>
              <a:t>más</a:t>
            </a:r>
            <a:r>
              <a:rPr dirty="0"/>
              <a:t> bajo de la </a:t>
            </a:r>
            <a:r>
              <a:rPr dirty="0" err="1"/>
              <a:t>cadena</a:t>
            </a:r>
            <a:r>
              <a:rPr dirty="0"/>
              <a:t> de </a:t>
            </a:r>
            <a:r>
              <a:rPr dirty="0" err="1"/>
              <a:t>toma</a:t>
            </a:r>
            <a:r>
              <a:rPr dirty="0"/>
              <a:t> de </a:t>
            </a:r>
            <a:r>
              <a:rPr dirty="0" err="1"/>
              <a:t>decisiones</a:t>
            </a:r>
            <a:r>
              <a:rPr dirty="0"/>
              <a:t>, </a:t>
            </a:r>
            <a:r>
              <a:rPr dirty="0" err="1"/>
              <a:t>pero</a:t>
            </a:r>
            <a:r>
              <a:rPr dirty="0"/>
              <a:t> que </a:t>
            </a:r>
            <a:r>
              <a:rPr dirty="0" err="1"/>
              <a:t>también</a:t>
            </a:r>
            <a:r>
              <a:rPr dirty="0"/>
              <a:t> son los </a:t>
            </a:r>
            <a:r>
              <a:rPr dirty="0" err="1"/>
              <a:t>mismos</a:t>
            </a:r>
            <a:r>
              <a:rPr dirty="0"/>
              <a:t> con una </a:t>
            </a:r>
            <a:r>
              <a:rPr dirty="0" err="1"/>
              <a:t>perspectiva</a:t>
            </a:r>
            <a:r>
              <a:rPr dirty="0"/>
              <a:t> </a:t>
            </a:r>
            <a:r>
              <a:rPr dirty="0" err="1"/>
              <a:t>más</a:t>
            </a:r>
            <a:r>
              <a:rPr dirty="0"/>
              <a:t> </a:t>
            </a:r>
            <a:r>
              <a:rPr dirty="0" err="1"/>
              <a:t>cercana</a:t>
            </a:r>
            <a:r>
              <a:rPr dirty="0"/>
              <a:t> de sus </a:t>
            </a:r>
            <a:r>
              <a:rPr dirty="0" err="1"/>
              <a:t>características</a:t>
            </a:r>
            <a:r>
              <a:rPr dirty="0"/>
              <a:t> </a:t>
            </a:r>
            <a:r>
              <a:rPr dirty="0" err="1"/>
              <a:t>distintivas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Las </a:t>
            </a:r>
            <a:r>
              <a:rPr dirty="0" err="1"/>
              <a:t>empresas</a:t>
            </a:r>
            <a:r>
              <a:rPr dirty="0"/>
              <a:t> y </a:t>
            </a:r>
            <a:r>
              <a:rPr dirty="0" err="1"/>
              <a:t>organizaciones</a:t>
            </a:r>
            <a:r>
              <a:rPr dirty="0"/>
              <a:t> que </a:t>
            </a:r>
            <a:r>
              <a:rPr dirty="0" err="1"/>
              <a:t>tienen</a:t>
            </a:r>
            <a:r>
              <a:rPr dirty="0"/>
              <a:t> </a:t>
            </a:r>
            <a:r>
              <a:rPr dirty="0" err="1"/>
              <a:t>éxito</a:t>
            </a:r>
            <a:r>
              <a:rPr dirty="0"/>
              <a:t> </a:t>
            </a:r>
            <a:r>
              <a:rPr dirty="0" err="1"/>
              <a:t>en</a:t>
            </a:r>
            <a:r>
              <a:rPr dirty="0"/>
              <a:t> </a:t>
            </a:r>
            <a:r>
              <a:rPr dirty="0" err="1"/>
              <a:t>poner</a:t>
            </a:r>
            <a:r>
              <a:rPr dirty="0"/>
              <a:t> </a:t>
            </a:r>
            <a:r>
              <a:rPr dirty="0" err="1"/>
              <a:t>en</a:t>
            </a:r>
            <a:r>
              <a:rPr dirty="0"/>
              <a:t> </a:t>
            </a:r>
            <a:r>
              <a:rPr dirty="0" err="1"/>
              <a:t>marcha</a:t>
            </a:r>
            <a:r>
              <a:rPr dirty="0"/>
              <a:t> </a:t>
            </a:r>
            <a:r>
              <a:rPr dirty="0" err="1"/>
              <a:t>entornos</a:t>
            </a:r>
            <a:r>
              <a:rPr dirty="0"/>
              <a:t> de </a:t>
            </a:r>
            <a:r>
              <a:rPr dirty="0" err="1"/>
              <a:t>competencia</a:t>
            </a:r>
            <a:r>
              <a:rPr dirty="0"/>
              <a:t> </a:t>
            </a:r>
            <a:r>
              <a:rPr lang="es-ES" dirty="0"/>
              <a:t>intraemprendedores tienden a</a:t>
            </a:r>
            <a:r>
              <a:rPr dirty="0"/>
              <a:t> </a:t>
            </a:r>
            <a:r>
              <a:rPr dirty="0" err="1"/>
              <a:t>agilizar</a:t>
            </a:r>
            <a:r>
              <a:rPr dirty="0"/>
              <a:t> la </a:t>
            </a:r>
            <a:r>
              <a:rPr dirty="0" err="1"/>
              <a:t>cadena</a:t>
            </a:r>
            <a:r>
              <a:rPr dirty="0"/>
              <a:t> de </a:t>
            </a:r>
            <a:r>
              <a:rPr dirty="0" err="1"/>
              <a:t>mando</a:t>
            </a:r>
            <a:r>
              <a:rPr dirty="0"/>
              <a:t>, al </a:t>
            </a:r>
            <a:r>
              <a:rPr dirty="0" err="1"/>
              <a:t>tiempo</a:t>
            </a:r>
            <a:r>
              <a:rPr dirty="0"/>
              <a:t> que </a:t>
            </a:r>
            <a:r>
              <a:rPr dirty="0" err="1"/>
              <a:t>favorecen</a:t>
            </a:r>
            <a:r>
              <a:rPr dirty="0"/>
              <a:t> </a:t>
            </a:r>
            <a:r>
              <a:rPr dirty="0" err="1"/>
              <a:t>sistemas</a:t>
            </a:r>
            <a:r>
              <a:rPr dirty="0"/>
              <a:t> de </a:t>
            </a:r>
            <a:r>
              <a:rPr dirty="0" err="1"/>
              <a:t>gobierno</a:t>
            </a:r>
            <a:r>
              <a:rPr dirty="0"/>
              <a:t> </a:t>
            </a:r>
            <a:r>
              <a:rPr dirty="0" err="1"/>
              <a:t>descentralizados</a:t>
            </a:r>
            <a:r>
              <a:rPr dirty="0"/>
              <a:t> que </a:t>
            </a:r>
            <a:r>
              <a:rPr dirty="0" err="1"/>
              <a:t>combinan</a:t>
            </a:r>
            <a:r>
              <a:rPr dirty="0"/>
              <a:t> </a:t>
            </a:r>
            <a:r>
              <a:rPr dirty="0" err="1"/>
              <a:t>colaboraciones</a:t>
            </a:r>
            <a:r>
              <a:rPr dirty="0"/>
              <a:t> de </a:t>
            </a:r>
            <a:r>
              <a:rPr dirty="0" err="1"/>
              <a:t>conocimiento</a:t>
            </a:r>
            <a:r>
              <a:rPr dirty="0"/>
              <a:t> </a:t>
            </a:r>
            <a:r>
              <a:rPr b="1" dirty="0" err="1">
                <a:solidFill>
                  <a:srgbClr val="0070C0"/>
                </a:solidFill>
              </a:rPr>
              <a:t>intersectorial</a:t>
            </a:r>
            <a:r>
              <a:rPr dirty="0"/>
              <a:t> y </a:t>
            </a:r>
            <a:r>
              <a:rPr dirty="0" err="1"/>
              <a:t>proyectos</a:t>
            </a:r>
            <a:r>
              <a:rPr dirty="0"/>
              <a:t> </a:t>
            </a:r>
            <a:r>
              <a:rPr b="1" dirty="0">
                <a:solidFill>
                  <a:srgbClr val="0070C0"/>
                </a:solidFill>
              </a:rPr>
              <a:t>de </a:t>
            </a:r>
            <a:r>
              <a:rPr b="1" dirty="0" err="1">
                <a:solidFill>
                  <a:srgbClr val="0070C0"/>
                </a:solidFill>
              </a:rPr>
              <a:t>cooperación</a:t>
            </a:r>
            <a:r>
              <a:rPr b="1" dirty="0">
                <a:solidFill>
                  <a:srgbClr val="0070C0"/>
                </a:solidFill>
              </a:rPr>
              <a:t> </a:t>
            </a:r>
            <a:r>
              <a:rPr b="1" dirty="0" err="1">
                <a:solidFill>
                  <a:srgbClr val="0070C0"/>
                </a:solidFill>
              </a:rPr>
              <a:t>multidisciplinar</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Hasta </a:t>
            </a:r>
            <a:r>
              <a:rPr dirty="0" err="1"/>
              <a:t>cierto</a:t>
            </a:r>
            <a:r>
              <a:rPr dirty="0"/>
              <a:t> punto, </a:t>
            </a:r>
            <a:r>
              <a:rPr dirty="0" err="1"/>
              <a:t>en</a:t>
            </a:r>
            <a:r>
              <a:rPr dirty="0"/>
              <a:t> </a:t>
            </a:r>
            <a:r>
              <a:rPr dirty="0" err="1"/>
              <a:t>el</a:t>
            </a:r>
            <a:r>
              <a:rPr dirty="0"/>
              <a:t> </a:t>
            </a:r>
            <a:r>
              <a:rPr dirty="0" err="1"/>
              <a:t>caso</a:t>
            </a:r>
            <a:r>
              <a:rPr dirty="0"/>
              <a:t> de las </a:t>
            </a:r>
            <a:r>
              <a:rPr lang="es-ES" dirty="0" err="1"/>
              <a:t>mipymes</a:t>
            </a:r>
            <a:r>
              <a:rPr lang="es-ES" dirty="0"/>
              <a:t> </a:t>
            </a:r>
            <a:r>
              <a:rPr dirty="0" err="1"/>
              <a:t>esta</a:t>
            </a:r>
            <a:r>
              <a:rPr dirty="0"/>
              <a:t> </a:t>
            </a:r>
            <a:r>
              <a:rPr dirty="0" err="1"/>
              <a:t>descentralización</a:t>
            </a:r>
            <a:r>
              <a:rPr dirty="0"/>
              <a:t> es </a:t>
            </a:r>
            <a:r>
              <a:rPr dirty="0" err="1"/>
              <a:t>aún</a:t>
            </a:r>
            <a:r>
              <a:rPr dirty="0"/>
              <a:t> </a:t>
            </a:r>
            <a:r>
              <a:rPr dirty="0" err="1"/>
              <a:t>más</a:t>
            </a:r>
            <a:r>
              <a:rPr dirty="0"/>
              <a:t> </a:t>
            </a:r>
            <a:r>
              <a:rPr dirty="0" err="1"/>
              <a:t>fácil</a:t>
            </a:r>
            <a:r>
              <a:rPr dirty="0"/>
              <a:t>, </a:t>
            </a:r>
            <a:r>
              <a:rPr dirty="0" err="1"/>
              <a:t>ya</a:t>
            </a:r>
            <a:r>
              <a:rPr dirty="0"/>
              <a:t> que </a:t>
            </a:r>
            <a:r>
              <a:rPr dirty="0" err="1"/>
              <a:t>esta</a:t>
            </a:r>
            <a:r>
              <a:rPr dirty="0"/>
              <a:t> </a:t>
            </a:r>
            <a:r>
              <a:rPr dirty="0" err="1"/>
              <a:t>organización</a:t>
            </a:r>
            <a:r>
              <a:rPr dirty="0"/>
              <a:t> </a:t>
            </a:r>
            <a:r>
              <a:rPr dirty="0" err="1"/>
              <a:t>ya</a:t>
            </a:r>
            <a:r>
              <a:rPr dirty="0"/>
              <a:t> es </a:t>
            </a:r>
            <a:r>
              <a:rPr dirty="0" err="1"/>
              <a:t>mucho</a:t>
            </a:r>
            <a:r>
              <a:rPr dirty="0"/>
              <a:t> </a:t>
            </a:r>
            <a:r>
              <a:rPr dirty="0" err="1"/>
              <a:t>más</a:t>
            </a:r>
            <a:r>
              <a:rPr dirty="0"/>
              <a:t> flexible </a:t>
            </a:r>
            <a:r>
              <a:rPr dirty="0" err="1"/>
              <a:t>en</a:t>
            </a:r>
            <a:r>
              <a:rPr dirty="0"/>
              <a:t> </a:t>
            </a:r>
            <a:r>
              <a:rPr dirty="0" err="1"/>
              <a:t>comparación</a:t>
            </a:r>
            <a:r>
              <a:rPr dirty="0"/>
              <a:t> con las </a:t>
            </a:r>
            <a:r>
              <a:rPr dirty="0" err="1"/>
              <a:t>grandes</a:t>
            </a:r>
            <a:r>
              <a:rPr dirty="0"/>
              <a:t> </a:t>
            </a:r>
            <a:r>
              <a:rPr dirty="0" err="1"/>
              <a:t>corporaciones</a:t>
            </a:r>
            <a:r>
              <a:rPr dirty="0"/>
              <a:t> </a:t>
            </a:r>
            <a:r>
              <a:rPr dirty="0" err="1"/>
              <a:t>establecidas</a:t>
            </a:r>
            <a:r>
              <a:rPr dirty="0"/>
              <a:t>, y </a:t>
            </a:r>
            <a:r>
              <a:rPr dirty="0" err="1"/>
              <a:t>donde</a:t>
            </a:r>
            <a:r>
              <a:rPr dirty="0"/>
              <a:t>, gracias a la </a:t>
            </a:r>
            <a:r>
              <a:rPr dirty="0" err="1"/>
              <a:t>reducida</a:t>
            </a:r>
            <a:r>
              <a:rPr dirty="0"/>
              <a:t> </a:t>
            </a:r>
            <a:r>
              <a:rPr dirty="0" err="1"/>
              <a:t>escala</a:t>
            </a:r>
            <a:r>
              <a:rPr dirty="0"/>
              <a:t> de las </a:t>
            </a:r>
            <a:r>
              <a:rPr dirty="0" err="1"/>
              <a:t>actividades</a:t>
            </a:r>
            <a:r>
              <a:rPr dirty="0"/>
              <a:t> y no de las personas </a:t>
            </a:r>
            <a:r>
              <a:rPr dirty="0" err="1"/>
              <a:t>involucradas</a:t>
            </a:r>
            <a:r>
              <a:rPr dirty="0"/>
              <a:t>, es </a:t>
            </a:r>
            <a:r>
              <a:rPr dirty="0" err="1"/>
              <a:t>mucho</a:t>
            </a:r>
            <a:r>
              <a:rPr dirty="0"/>
              <a:t> </a:t>
            </a:r>
            <a:r>
              <a:rPr dirty="0" err="1"/>
              <a:t>menos</a:t>
            </a:r>
            <a:r>
              <a:rPr dirty="0"/>
              <a:t> </a:t>
            </a:r>
            <a:r>
              <a:rPr dirty="0" err="1"/>
              <a:t>complejo</a:t>
            </a:r>
            <a:r>
              <a:rPr dirty="0"/>
              <a:t> </a:t>
            </a:r>
            <a:r>
              <a:rPr dirty="0" err="1"/>
              <a:t>gestionar</a:t>
            </a:r>
            <a:r>
              <a:rPr dirty="0"/>
              <a:t> </a:t>
            </a:r>
            <a:r>
              <a:rPr dirty="0" err="1"/>
              <a:t>proyectos</a:t>
            </a:r>
            <a:r>
              <a:rPr dirty="0"/>
              <a:t> </a:t>
            </a:r>
            <a:r>
              <a:rPr dirty="0" err="1"/>
              <a:t>multidisciplinarios</a:t>
            </a:r>
            <a:r>
              <a:rPr dirty="0"/>
              <a:t> e </a:t>
            </a:r>
            <a:r>
              <a:rPr dirty="0" err="1"/>
              <a:t>intersectoriales</a:t>
            </a:r>
            <a:r>
              <a:rPr dirty="0"/>
              <a:t> </a:t>
            </a:r>
            <a:r>
              <a:rPr dirty="0" err="1"/>
              <a:t>como</a:t>
            </a:r>
            <a:r>
              <a:rPr dirty="0"/>
              <a:t> se </a:t>
            </a:r>
            <a:r>
              <a:rPr dirty="0" err="1"/>
              <a:t>acaba</a:t>
            </a:r>
            <a:r>
              <a:rPr dirty="0"/>
              <a:t> de </a:t>
            </a:r>
            <a:r>
              <a:rPr dirty="0" err="1"/>
              <a:t>describir</a:t>
            </a:r>
            <a:r>
              <a:rPr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4AA270AF-FC3C-37AD-24C1-4EF757C40E53}"/>
              </a:ext>
            </a:extLst>
          </p:cNvPr>
          <p:cNvSpPr txBox="1"/>
          <p:nvPr/>
        </p:nvSpPr>
        <p:spPr>
          <a:xfrm>
            <a:off x="1296000" y="1548000"/>
            <a:ext cx="143994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2. Un </a:t>
            </a:r>
            <a:r>
              <a:rPr dirty="0" err="1"/>
              <a:t>enfoque</a:t>
            </a:r>
            <a:r>
              <a:rPr dirty="0"/>
              <a:t> de </a:t>
            </a:r>
            <a:r>
              <a:rPr dirty="0" err="1"/>
              <a:t>gestión</a:t>
            </a:r>
            <a:r>
              <a:rPr dirty="0"/>
              <a:t> </a:t>
            </a:r>
            <a:r>
              <a:rPr dirty="0" err="1"/>
              <a:t>renovado</a:t>
            </a:r>
            <a:endParaRPr dirty="0"/>
          </a:p>
        </p:txBody>
      </p:sp>
    </p:spTree>
    <p:extLst>
      <p:ext uri="{BB962C8B-B14F-4D97-AF65-F5344CB8AC3E}">
        <p14:creationId xmlns:p14="http://schemas.microsoft.com/office/powerpoint/2010/main" val="2479815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sz="2400" b="1">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fórmula</a:t>
            </a:r>
            <a:r>
              <a:rPr dirty="0"/>
              <a:t> no </a:t>
            </a:r>
            <a:r>
              <a:rPr dirty="0" err="1"/>
              <a:t>mágica</a:t>
            </a:r>
            <a:r>
              <a:rPr dirty="0"/>
              <a:t> </a:t>
            </a:r>
            <a:r>
              <a:rPr dirty="0" err="1"/>
              <a:t>implica</a:t>
            </a:r>
            <a:r>
              <a:rPr dirty="0"/>
              <a:t> un </a:t>
            </a:r>
            <a:r>
              <a:rPr dirty="0" err="1"/>
              <a:t>ciclo</a:t>
            </a:r>
            <a:r>
              <a:rPr dirty="0"/>
              <a:t> continuo de:</a:t>
            </a:r>
          </a:p>
          <a:p>
            <a:pPr marL="342900" indent="-342900">
              <a:buBlip>
                <a:blip r:embed="rId2"/>
              </a:buBlip>
            </a:pPr>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Motivación</a:t>
            </a:r>
            <a:r>
              <a:rPr dirty="0"/>
              <a:t> e </a:t>
            </a:r>
            <a:r>
              <a:rPr dirty="0" err="1"/>
              <a:t>inspiración</a:t>
            </a:r>
            <a:r>
              <a:rPr lang="de-DE" dirty="0"/>
              <a:t> </a:t>
            </a: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lang="de-DE" dirty="0"/>
              <a:t>Planificación, </a:t>
            </a:r>
            <a:r>
              <a:rPr lang="de-DE" dirty="0" err="1"/>
              <a:t>implementación</a:t>
            </a:r>
            <a:r>
              <a:rPr lang="de-DE" dirty="0"/>
              <a:t> y </a:t>
            </a:r>
            <a:r>
              <a:rPr lang="de-DE" dirty="0" err="1"/>
              <a:t>revisión</a:t>
            </a:r>
            <a:endParaRPr lang="de-DE"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Evaluación</a:t>
            </a:r>
            <a:r>
              <a:rPr dirty="0"/>
              <a:t> de </a:t>
            </a:r>
            <a:r>
              <a:rPr dirty="0" err="1"/>
              <a:t>auditorías</a:t>
            </a:r>
            <a:r>
              <a:rPr dirty="0"/>
              <a:t> y control </a:t>
            </a:r>
            <a:r>
              <a:rPr dirty="0" err="1"/>
              <a:t>financiero</a:t>
            </a:r>
            <a:endParaRPr dirty="0"/>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sz="2400" b="1">
                <a:latin typeface="Helvetica Neue" panose="020B0604020202020204" charset="0"/>
                <a:ea typeface="Microsoft Sans Serif" panose="020B0604020202020204" pitchFamily="34" charset="0"/>
                <a:cs typeface="Microsoft Sans Serif" panose="020B0604020202020204" pitchFamily="34" charset="0"/>
              </a:defRPr>
            </a:pPr>
            <a:r>
              <a:rPr dirty="0" err="1"/>
              <a:t>Incentivos</a:t>
            </a:r>
            <a:r>
              <a:rPr dirty="0"/>
              <a:t>:</a:t>
            </a:r>
          </a:p>
          <a:p>
            <a:pPr marL="342900" indent="-342900">
              <a:buBlip>
                <a:blip r:embed="rId2"/>
              </a:buBlip>
            </a:pPr>
            <a:endParaRPr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a:t>Solo son de </a:t>
            </a:r>
            <a:r>
              <a:rPr dirty="0" err="1"/>
              <a:t>naturaleza</a:t>
            </a:r>
            <a:r>
              <a:rPr dirty="0"/>
              <a:t> </a:t>
            </a:r>
            <a:r>
              <a:rPr dirty="0" err="1"/>
              <a:t>financiera</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a:t>Se </a:t>
            </a:r>
            <a:r>
              <a:rPr dirty="0" err="1"/>
              <a:t>reservan</a:t>
            </a:r>
            <a:r>
              <a:rPr dirty="0"/>
              <a:t> </a:t>
            </a:r>
            <a:r>
              <a:rPr dirty="0" err="1"/>
              <a:t>únicamente</a:t>
            </a:r>
            <a:r>
              <a:rPr dirty="0"/>
              <a:t> al </a:t>
            </a:r>
            <a:r>
              <a:rPr dirty="0" err="1"/>
              <a:t>nivel</a:t>
            </a:r>
            <a:r>
              <a:rPr dirty="0"/>
              <a:t> superior de la </a:t>
            </a:r>
            <a:r>
              <a:rPr dirty="0" err="1"/>
              <a:t>dirección</a:t>
            </a:r>
            <a:endParaRPr lang="de-DE"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lang="de-DE" dirty="0"/>
              <a:t>Ninguno de los anteriores</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a:noAutofit/>
          </a:bodyPr>
          <a:lstStyle/>
          <a:p>
            <a:pPr>
              <a:defRPr sz="2800" b="1">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dirty="0"/>
              <a:t>R</a:t>
            </a:r>
            <a:r>
              <a:rPr dirty="0" err="1"/>
              <a:t>espond</a:t>
            </a:r>
            <a:r>
              <a:rPr lang="es-ES" dirty="0"/>
              <a:t>e</a:t>
            </a:r>
            <a:r>
              <a:rPr dirty="0"/>
              <a:t> a las </a:t>
            </a:r>
            <a:r>
              <a:rPr dirty="0" err="1"/>
              <a:t>siguientes</a:t>
            </a:r>
            <a:r>
              <a:rPr dirty="0"/>
              <a:t> </a:t>
            </a:r>
            <a:r>
              <a:rPr dirty="0" err="1"/>
              <a:t>preguntas</a:t>
            </a:r>
            <a:r>
              <a:rPr dirty="0"/>
              <a:t>:</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sz="2400" b="1">
                <a:latin typeface="Helvetica Neue" panose="020B0604020202020204"/>
                <a:ea typeface="Microsoft Sans Serif" panose="020B0604020202020204" pitchFamily="34" charset="0"/>
                <a:cs typeface="Microsoft Sans Serif" panose="020B0604020202020204" pitchFamily="34" charset="0"/>
              </a:defRPr>
            </a:pPr>
            <a:r>
              <a:rPr dirty="0" err="1"/>
              <a:t>En</a:t>
            </a:r>
            <a:r>
              <a:rPr dirty="0"/>
              <a:t> </a:t>
            </a:r>
            <a:r>
              <a:rPr dirty="0" err="1"/>
              <a:t>economía</a:t>
            </a:r>
            <a:r>
              <a:rPr dirty="0"/>
              <a:t>, los </a:t>
            </a:r>
            <a:r>
              <a:rPr dirty="0" err="1"/>
              <a:t>espíritus</a:t>
            </a:r>
            <a:r>
              <a:rPr dirty="0"/>
              <a:t> </a:t>
            </a:r>
            <a:r>
              <a:rPr dirty="0" err="1"/>
              <a:t>animales</a:t>
            </a:r>
            <a:r>
              <a:rPr dirty="0"/>
              <a:t> son:</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Tácticas</a:t>
            </a:r>
            <a:r>
              <a:rPr dirty="0"/>
              <a:t> de marketing </a:t>
            </a:r>
            <a:r>
              <a:rPr dirty="0" err="1"/>
              <a:t>depredadoras</a:t>
            </a:r>
            <a:endParaRPr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Banqueros</a:t>
            </a:r>
            <a:r>
              <a:rPr dirty="0"/>
              <a:t> de alto </a:t>
            </a:r>
            <a:r>
              <a:rPr dirty="0" err="1"/>
              <a:t>nivel</a:t>
            </a:r>
            <a:endParaRPr lang="de-DE"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lang="es-ES" dirty="0"/>
              <a:t>Una explicación metafórica de la actitud emprendedora</a:t>
            </a: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sz="2400" b="1">
                <a:latin typeface="Helvetica Neue" panose="020B0604020202020204"/>
                <a:ea typeface="Microsoft Sans Serif" panose="020B0604020202020204" pitchFamily="34" charset="0"/>
                <a:cs typeface="Microsoft Sans Serif" panose="020B0604020202020204" pitchFamily="34" charset="0"/>
              </a:defRPr>
            </a:pPr>
            <a:r>
              <a:rPr dirty="0"/>
              <a:t>El capital del </a:t>
            </a:r>
            <a:r>
              <a:rPr dirty="0" err="1"/>
              <a:t>conocimiento</a:t>
            </a:r>
            <a:r>
              <a:rPr dirty="0"/>
              <a:t> es:</a:t>
            </a:r>
          </a:p>
          <a:p>
            <a:pPr marL="342900" indent="-342900">
              <a:buBlip>
                <a:blip r:embed="rId2"/>
              </a:buBlip>
            </a:pPr>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lang="es-ES" dirty="0"/>
              <a:t>...necesidad de los aspirantes intraemprendedores para poner las cosas en movimiento</a:t>
            </a: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a:t>Disponible solo para I+D </a:t>
            </a: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Protegido</a:t>
            </a:r>
            <a:r>
              <a:rPr dirty="0"/>
              <a:t> por los DPI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sz="2400" b="1">
                <a:latin typeface="Helvetica Neue" panose="020B0604020202020204"/>
                <a:ea typeface="Microsoft Sans Serif" panose="020B0604020202020204" pitchFamily="34" charset="0"/>
                <a:cs typeface="Microsoft Sans Serif" panose="020B0604020202020204" pitchFamily="34" charset="0"/>
              </a:defRPr>
            </a:pPr>
            <a:r>
              <a:rPr dirty="0" err="1"/>
              <a:t>En</a:t>
            </a:r>
            <a:r>
              <a:rPr dirty="0"/>
              <a:t> las </a:t>
            </a:r>
            <a:r>
              <a:rPr dirty="0" err="1"/>
              <a:t>organizaciones</a:t>
            </a:r>
            <a:r>
              <a:rPr dirty="0"/>
              <a:t> </a:t>
            </a:r>
            <a:r>
              <a:rPr dirty="0" err="1"/>
              <a:t>inspiradas</a:t>
            </a:r>
            <a:r>
              <a:rPr dirty="0"/>
              <a:t> </a:t>
            </a:r>
            <a:r>
              <a:rPr dirty="0" err="1"/>
              <a:t>en</a:t>
            </a:r>
            <a:r>
              <a:rPr dirty="0"/>
              <a:t> </a:t>
            </a:r>
            <a:r>
              <a:rPr dirty="0" err="1"/>
              <a:t>el</a:t>
            </a:r>
            <a:r>
              <a:rPr dirty="0"/>
              <a:t> </a:t>
            </a:r>
            <a:r>
              <a:rPr dirty="0" err="1"/>
              <a:t>intraemprendimiento</a:t>
            </a:r>
            <a:r>
              <a:rPr dirty="0"/>
              <a:t>, la </a:t>
            </a:r>
            <a:r>
              <a:rPr dirty="0" err="1"/>
              <a:t>comunicación</a:t>
            </a:r>
            <a:r>
              <a:rPr dirty="0"/>
              <a:t> es:</a:t>
            </a:r>
          </a:p>
          <a:p>
            <a:pPr marL="342900" indent="-342900">
              <a:buBlip>
                <a:blip r:embed="rId2"/>
              </a:buBlip>
            </a:pPr>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Siempre</a:t>
            </a:r>
            <a:r>
              <a:rPr dirty="0"/>
              <a:t> de </a:t>
            </a:r>
            <a:r>
              <a:rPr dirty="0" err="1"/>
              <a:t>arriba</a:t>
            </a:r>
            <a:r>
              <a:rPr dirty="0"/>
              <a:t> </a:t>
            </a:r>
            <a:r>
              <a:rPr dirty="0" err="1"/>
              <a:t>hacia</a:t>
            </a:r>
            <a:r>
              <a:rPr dirty="0"/>
              <a:t> </a:t>
            </a:r>
            <a:r>
              <a:rPr dirty="0" err="1"/>
              <a:t>abajo</a:t>
            </a:r>
            <a:endParaRPr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Siempre</a:t>
            </a:r>
            <a:r>
              <a:rPr dirty="0"/>
              <a:t> de </a:t>
            </a:r>
            <a:r>
              <a:rPr dirty="0" err="1"/>
              <a:t>abajo</a:t>
            </a:r>
            <a:r>
              <a:rPr dirty="0"/>
              <a:t> </a:t>
            </a:r>
            <a:r>
              <a:rPr dirty="0" err="1"/>
              <a:t>hacia</a:t>
            </a:r>
            <a:r>
              <a:rPr dirty="0"/>
              <a:t> </a:t>
            </a:r>
            <a:r>
              <a:rPr dirty="0" err="1"/>
              <a:t>arriba</a:t>
            </a:r>
            <a:endParaRPr lang="de-DE"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lang="de-DE" dirty="0"/>
              <a:t>Ninguno de los anteriores</a:t>
            </a:r>
            <a:r>
              <a:rPr b="1"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2" name="CuadroTexto 8">
            <a:extLst>
              <a:ext uri="{FF2B5EF4-FFF2-40B4-BE49-F238E27FC236}">
                <a16:creationId xmlns:a16="http://schemas.microsoft.com/office/drawing/2014/main" id="{9E18664F-A67B-7445-15AB-533BFC659418}"/>
              </a:ext>
            </a:extLst>
          </p:cNvPr>
          <p:cNvSpPr txBox="1"/>
          <p:nvPr/>
        </p:nvSpPr>
        <p:spPr>
          <a:xfrm>
            <a:off x="1296000" y="1548000"/>
            <a:ext cx="6516165"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lang="es-ES" sz="4800" dirty="0"/>
              <a:t>¡Ponte a prueba!</a:t>
            </a:r>
          </a:p>
        </p:txBody>
      </p:sp>
    </p:spTree>
    <p:extLst>
      <p:ext uri="{BB962C8B-B14F-4D97-AF65-F5344CB8AC3E}">
        <p14:creationId xmlns:p14="http://schemas.microsoft.com/office/powerpoint/2010/main" val="4175380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sz="2400" b="1">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fórmula</a:t>
            </a:r>
            <a:r>
              <a:rPr dirty="0"/>
              <a:t> no </a:t>
            </a:r>
            <a:r>
              <a:rPr dirty="0" err="1"/>
              <a:t>mágica</a:t>
            </a:r>
            <a:r>
              <a:rPr dirty="0"/>
              <a:t> </a:t>
            </a:r>
            <a:r>
              <a:rPr dirty="0" err="1"/>
              <a:t>implica</a:t>
            </a:r>
            <a:r>
              <a:rPr dirty="0"/>
              <a:t> un </a:t>
            </a:r>
            <a:r>
              <a:rPr dirty="0" err="1"/>
              <a:t>ciclo</a:t>
            </a:r>
            <a:r>
              <a:rPr dirty="0"/>
              <a:t> continuo de:</a:t>
            </a:r>
          </a:p>
          <a:p>
            <a:pPr marL="342900" indent="-342900">
              <a:buBlip>
                <a:blip r:embed="rId2"/>
              </a:buBlip>
            </a:pPr>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Motivación</a:t>
            </a:r>
            <a:r>
              <a:rPr dirty="0"/>
              <a:t> e </a:t>
            </a:r>
            <a:r>
              <a:rPr dirty="0" err="1"/>
              <a:t>inspiración</a:t>
            </a:r>
            <a:endParaRPr dirty="0"/>
          </a:p>
          <a:p>
            <a:pPr marL="342900" indent="-342900">
              <a:buBlip>
                <a:blip r:embed="rId2"/>
              </a:buBlip>
              <a:defRPr sz="2200" b="1">
                <a:latin typeface="Helvetica Neue" panose="020B0604020202020204"/>
                <a:ea typeface="Microsoft Sans Serif" panose="020B0604020202020204" pitchFamily="34" charset="0"/>
                <a:cs typeface="Microsoft Sans Serif" panose="020B0604020202020204" pitchFamily="34" charset="0"/>
              </a:defRPr>
            </a:pPr>
            <a:r>
              <a:rPr dirty="0" err="1"/>
              <a:t>Planificación</a:t>
            </a:r>
            <a:r>
              <a:rPr dirty="0"/>
              <a:t>, </a:t>
            </a:r>
            <a:r>
              <a:rPr dirty="0" err="1"/>
              <a:t>implementación</a:t>
            </a:r>
            <a:r>
              <a:rPr dirty="0"/>
              <a:t> y </a:t>
            </a:r>
            <a:r>
              <a:rPr dirty="0" err="1"/>
              <a:t>revisión</a:t>
            </a:r>
            <a:endParaRPr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Evaluación</a:t>
            </a:r>
            <a:r>
              <a:rPr dirty="0"/>
              <a:t> de </a:t>
            </a:r>
            <a:r>
              <a:rPr dirty="0" err="1"/>
              <a:t>auditorías</a:t>
            </a:r>
            <a:r>
              <a:rPr dirty="0"/>
              <a:t> y control </a:t>
            </a:r>
            <a:r>
              <a:rPr dirty="0" err="1"/>
              <a:t>financiero</a:t>
            </a:r>
            <a:endParaRPr dirty="0"/>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sz="2400" b="1">
                <a:latin typeface="Helvetica Neue" panose="020B0604020202020204" charset="0"/>
                <a:ea typeface="Microsoft Sans Serif" panose="020B0604020202020204" pitchFamily="34" charset="0"/>
                <a:cs typeface="Microsoft Sans Serif" panose="020B0604020202020204" pitchFamily="34" charset="0"/>
              </a:defRPr>
            </a:pPr>
            <a:r>
              <a:t>Incentivos:</a:t>
            </a:r>
          </a:p>
          <a:p>
            <a:pPr marL="342900" indent="-342900">
              <a:buBlip>
                <a:blip r:embed="rId2"/>
              </a:buBlip>
            </a:pPr>
            <a:endParaRPr sz="2400" kern="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t>Solo son de naturaleza financiera</a:t>
            </a: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t>Se reservan únicamente al nivel superior de la dirección</a:t>
            </a:r>
          </a:p>
          <a:p>
            <a:pPr marL="342900" indent="-342900">
              <a:buBlip>
                <a:blip r:embed="rId2"/>
              </a:buBlip>
              <a:defRPr sz="2200" b="1">
                <a:latin typeface="Helvetica Neue" panose="020B0604020202020204" charset="0"/>
                <a:ea typeface="Microsoft Sans Serif" panose="020B0604020202020204" pitchFamily="34" charset="0"/>
                <a:cs typeface="Microsoft Sans Serif" panose="020B0604020202020204" pitchFamily="34" charset="0"/>
              </a:defRPr>
            </a:pPr>
            <a:r>
              <a:t>Ninguno de los anteriores</a:t>
            </a:r>
          </a:p>
          <a:p>
            <a:endParaRPr sz="2400" kern="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lang="es-ES" sz="4800" dirty="0"/>
              <a:t>¡Ponte a prueba!</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sz="2400" b="1">
                <a:latin typeface="Helvetica Neue" panose="020B0604020202020204"/>
                <a:ea typeface="Microsoft Sans Serif" panose="020B0604020202020204" pitchFamily="34" charset="0"/>
                <a:cs typeface="Microsoft Sans Serif" panose="020B0604020202020204" pitchFamily="34" charset="0"/>
              </a:defRPr>
            </a:pPr>
            <a:r>
              <a:rPr dirty="0" err="1"/>
              <a:t>En</a:t>
            </a:r>
            <a:r>
              <a:rPr dirty="0"/>
              <a:t> </a:t>
            </a:r>
            <a:r>
              <a:rPr dirty="0" err="1"/>
              <a:t>economía</a:t>
            </a:r>
            <a:r>
              <a:rPr dirty="0"/>
              <a:t>, </a:t>
            </a:r>
            <a:r>
              <a:rPr dirty="0" err="1"/>
              <a:t>los</a:t>
            </a:r>
            <a:r>
              <a:rPr dirty="0"/>
              <a:t> </a:t>
            </a:r>
            <a:r>
              <a:rPr dirty="0" err="1"/>
              <a:t>espíritus</a:t>
            </a:r>
            <a:r>
              <a:rPr dirty="0"/>
              <a:t> </a:t>
            </a:r>
            <a:r>
              <a:rPr dirty="0" err="1"/>
              <a:t>animales</a:t>
            </a:r>
            <a:r>
              <a:rPr dirty="0"/>
              <a:t> son:</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Tácticas</a:t>
            </a:r>
            <a:r>
              <a:rPr dirty="0"/>
              <a:t> de marketing </a:t>
            </a:r>
            <a:r>
              <a:rPr dirty="0" err="1"/>
              <a:t>depredadoras</a:t>
            </a:r>
            <a:endParaRPr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Banqueros</a:t>
            </a:r>
            <a:r>
              <a:rPr dirty="0"/>
              <a:t> de alto </a:t>
            </a:r>
            <a:r>
              <a:rPr dirty="0" err="1"/>
              <a:t>nivel</a:t>
            </a:r>
            <a:endParaRPr dirty="0"/>
          </a:p>
          <a:p>
            <a:pPr marL="342900" indent="-342900">
              <a:buBlip>
                <a:blip r:embed="rId2"/>
              </a:buBlip>
              <a:defRPr sz="2200" b="1">
                <a:latin typeface="Helvetica Neue" panose="020B0604020202020204"/>
                <a:ea typeface="Microsoft Sans Serif" panose="020B0604020202020204" pitchFamily="34" charset="0"/>
                <a:cs typeface="Microsoft Sans Serif" panose="020B0604020202020204" pitchFamily="34" charset="0"/>
              </a:defRPr>
            </a:pPr>
            <a:r>
              <a:rPr dirty="0"/>
              <a:t>Una </a:t>
            </a:r>
            <a:r>
              <a:rPr dirty="0" err="1"/>
              <a:t>explicación</a:t>
            </a:r>
            <a:r>
              <a:rPr dirty="0"/>
              <a:t> </a:t>
            </a:r>
            <a:r>
              <a:rPr dirty="0" err="1"/>
              <a:t>metafórica</a:t>
            </a:r>
            <a:r>
              <a:rPr dirty="0"/>
              <a:t> de la </a:t>
            </a:r>
            <a:r>
              <a:rPr dirty="0" err="1"/>
              <a:t>actitud</a:t>
            </a:r>
            <a:r>
              <a:rPr dirty="0"/>
              <a:t> </a:t>
            </a:r>
            <a:r>
              <a:rPr dirty="0" err="1"/>
              <a:t>emprendedora</a:t>
            </a:r>
            <a:endParaRPr dirty="0"/>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sz="2400" b="1">
                <a:latin typeface="Helvetica Neue" panose="020B0604020202020204"/>
                <a:ea typeface="Microsoft Sans Serif" panose="020B0604020202020204" pitchFamily="34" charset="0"/>
                <a:cs typeface="Microsoft Sans Serif" panose="020B0604020202020204" pitchFamily="34" charset="0"/>
              </a:defRPr>
            </a:pPr>
            <a:r>
              <a:t>El capital del conocimiento es:</a:t>
            </a:r>
          </a:p>
          <a:p>
            <a:pPr marL="342900" indent="-342900">
              <a:buBlip>
                <a:blip r:embed="rId2"/>
              </a:buBlip>
            </a:pPr>
            <a:endParaRPr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b="1">
                <a:latin typeface="Helvetica Neue" panose="020B0604020202020204"/>
                <a:ea typeface="Microsoft Sans Serif" panose="020B0604020202020204" pitchFamily="34" charset="0"/>
                <a:cs typeface="Microsoft Sans Serif" panose="020B0604020202020204" pitchFamily="34" charset="0"/>
              </a:defRPr>
            </a:pPr>
            <a:r>
              <a:t>...necesidad de los aspirantes intraemprendedores para poner las cosas en movimiento</a:t>
            </a: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t>Disponible solo para I+D </a:t>
            </a: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t>Protegido por los DPI </a:t>
            </a:r>
          </a:p>
          <a:p>
            <a:endParaRPr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sz="2400" b="1">
                <a:latin typeface="Helvetica Neue" panose="020B0604020202020204"/>
                <a:ea typeface="Microsoft Sans Serif" panose="020B0604020202020204" pitchFamily="34" charset="0"/>
                <a:cs typeface="Microsoft Sans Serif" panose="020B0604020202020204" pitchFamily="34" charset="0"/>
              </a:defRPr>
            </a:pPr>
            <a:r>
              <a:rPr dirty="0" err="1"/>
              <a:t>En</a:t>
            </a:r>
            <a:r>
              <a:rPr dirty="0"/>
              <a:t> las </a:t>
            </a:r>
            <a:r>
              <a:rPr dirty="0" err="1"/>
              <a:t>organizaciones</a:t>
            </a:r>
            <a:r>
              <a:rPr dirty="0"/>
              <a:t> </a:t>
            </a:r>
            <a:r>
              <a:rPr dirty="0" err="1"/>
              <a:t>inspiradas</a:t>
            </a:r>
            <a:r>
              <a:rPr dirty="0"/>
              <a:t> </a:t>
            </a:r>
            <a:r>
              <a:rPr dirty="0" err="1"/>
              <a:t>en</a:t>
            </a:r>
            <a:r>
              <a:rPr dirty="0"/>
              <a:t> </a:t>
            </a:r>
            <a:r>
              <a:rPr dirty="0" err="1"/>
              <a:t>el</a:t>
            </a:r>
            <a:r>
              <a:rPr dirty="0"/>
              <a:t> </a:t>
            </a:r>
            <a:r>
              <a:rPr dirty="0" err="1"/>
              <a:t>intraemprendimiento</a:t>
            </a:r>
            <a:r>
              <a:rPr dirty="0"/>
              <a:t>, la </a:t>
            </a:r>
            <a:r>
              <a:rPr dirty="0" err="1"/>
              <a:t>comunicación</a:t>
            </a:r>
            <a:r>
              <a:rPr dirty="0"/>
              <a:t> es:</a:t>
            </a:r>
          </a:p>
          <a:p>
            <a:pPr marL="342900" indent="-342900">
              <a:buBlip>
                <a:blip r:embed="rId2"/>
              </a:buBlip>
            </a:pPr>
            <a:endParaRPr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Siempre</a:t>
            </a:r>
            <a:r>
              <a:rPr dirty="0"/>
              <a:t> de </a:t>
            </a:r>
            <a:r>
              <a:rPr dirty="0" err="1"/>
              <a:t>arriba</a:t>
            </a:r>
            <a:r>
              <a:rPr dirty="0"/>
              <a:t> </a:t>
            </a:r>
            <a:r>
              <a:rPr dirty="0" err="1"/>
              <a:t>hacia</a:t>
            </a:r>
            <a:r>
              <a:rPr dirty="0"/>
              <a:t> </a:t>
            </a:r>
            <a:r>
              <a:rPr dirty="0" err="1"/>
              <a:t>abajo</a:t>
            </a:r>
            <a:endParaRPr dirty="0"/>
          </a:p>
          <a:p>
            <a:pPr marL="342900" indent="-342900">
              <a:buBlip>
                <a:blip r:embed="rId2"/>
              </a:buBlip>
              <a:defRPr sz="2200">
                <a:latin typeface="Helvetica Neue" panose="020B0604020202020204"/>
                <a:ea typeface="Microsoft Sans Serif" panose="020B0604020202020204" pitchFamily="34" charset="0"/>
                <a:cs typeface="Microsoft Sans Serif" panose="020B0604020202020204" pitchFamily="34" charset="0"/>
              </a:defRPr>
            </a:pPr>
            <a:r>
              <a:rPr dirty="0" err="1"/>
              <a:t>Siempre</a:t>
            </a:r>
            <a:r>
              <a:rPr dirty="0"/>
              <a:t> de </a:t>
            </a:r>
            <a:r>
              <a:rPr dirty="0" err="1"/>
              <a:t>abajo</a:t>
            </a:r>
            <a:r>
              <a:rPr dirty="0"/>
              <a:t> </a:t>
            </a:r>
            <a:r>
              <a:rPr dirty="0" err="1"/>
              <a:t>hacia</a:t>
            </a:r>
            <a:r>
              <a:rPr dirty="0"/>
              <a:t> </a:t>
            </a:r>
            <a:r>
              <a:rPr dirty="0" err="1"/>
              <a:t>arriba</a:t>
            </a:r>
            <a:endParaRPr dirty="0"/>
          </a:p>
          <a:p>
            <a:pPr marL="342900" indent="-342900">
              <a:buBlip>
                <a:blip r:embed="rId2"/>
              </a:buBlip>
              <a:defRPr sz="2200" b="1">
                <a:latin typeface="Helvetica Neue" panose="020B0604020202020204"/>
                <a:ea typeface="Microsoft Sans Serif" panose="020B0604020202020204" pitchFamily="34" charset="0"/>
                <a:cs typeface="Microsoft Sans Serif" panose="020B0604020202020204" pitchFamily="34" charset="0"/>
              </a:defRPr>
            </a:pPr>
            <a:r>
              <a:rPr dirty="0" err="1"/>
              <a:t>Ninguno</a:t>
            </a:r>
            <a:r>
              <a:rPr dirty="0"/>
              <a:t> de </a:t>
            </a:r>
            <a:r>
              <a:rPr dirty="0" err="1"/>
              <a:t>los</a:t>
            </a:r>
            <a:r>
              <a:rPr dirty="0"/>
              <a:t> </a:t>
            </a:r>
            <a:r>
              <a:rPr dirty="0" err="1"/>
              <a:t>anteriores</a:t>
            </a:r>
            <a:r>
              <a:rPr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2" name="CuadroTexto 9">
            <a:extLst>
              <a:ext uri="{FF2B5EF4-FFF2-40B4-BE49-F238E27FC236}">
                <a16:creationId xmlns:a16="http://schemas.microsoft.com/office/drawing/2014/main" id="{78BE3225-90B1-B1B7-5494-51791B2F264B}"/>
              </a:ext>
            </a:extLst>
          </p:cNvPr>
          <p:cNvSpPr txBox="1"/>
          <p:nvPr/>
        </p:nvSpPr>
        <p:spPr>
          <a:xfrm>
            <a:off x="1296000" y="2304000"/>
            <a:ext cx="7329600" cy="954107"/>
          </a:xfrm>
          <a:prstGeom prst="rect">
            <a:avLst/>
          </a:prstGeom>
          <a:noFill/>
        </p:spPr>
        <p:txBody>
          <a:bodyPr wrap="square">
            <a:no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err="1"/>
              <a:t>Solución</a:t>
            </a:r>
            <a:r>
              <a:rPr dirty="0"/>
              <a:t>:</a:t>
            </a:r>
          </a:p>
        </p:txBody>
      </p:sp>
    </p:spTree>
    <p:extLst>
      <p:ext uri="{BB962C8B-B14F-4D97-AF65-F5344CB8AC3E}">
        <p14:creationId xmlns:p14="http://schemas.microsoft.com/office/powerpoint/2010/main" val="3303698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lang="es-ES" dirty="0"/>
              <a:t>Resumiendo</a:t>
            </a:r>
            <a:endParaRPr dirty="0"/>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954107"/>
          </a:xfrm>
          <a:prstGeom prst="rect">
            <a:avLst/>
          </a:prstGeom>
          <a:noFill/>
        </p:spPr>
        <p:txBody>
          <a:bodyPr wrap="square">
            <a:noAutofit/>
          </a:bodyPr>
          <a:lstStyle/>
          <a:p>
            <a:pPr algn="just">
              <a:defRPr sz="2800" b="1">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t>¡Bien hecho! Ahora sabes más sobre:</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02223251-5CED-BEC3-B449-9E441A0A9932}"/>
              </a:ext>
            </a:extLst>
          </p:cNvPr>
          <p:cNvSpPr txBox="1"/>
          <p:nvPr/>
        </p:nvSpPr>
        <p:spPr>
          <a:xfrm>
            <a:off x="1296000" y="3384000"/>
            <a:ext cx="9905400" cy="3744000"/>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defRPr sz="2400">
                <a:latin typeface="Helvetica Neue" panose="020B0604020202020204"/>
                <a:ea typeface="Microsoft Sans Serif" panose="020B0604020202020204" pitchFamily="34" charset="0"/>
                <a:cs typeface="Microsoft Sans Serif" panose="020B0604020202020204" pitchFamily="34" charset="0"/>
              </a:defRPr>
            </a:pPr>
            <a:r>
              <a:rPr dirty="0" err="1"/>
              <a:t>Buenas</a:t>
            </a:r>
            <a:r>
              <a:rPr dirty="0"/>
              <a:t> </a:t>
            </a:r>
            <a:r>
              <a:rPr lang="es-ES" dirty="0"/>
              <a:t>(y </a:t>
            </a:r>
            <a:r>
              <a:rPr dirty="0"/>
              <a:t>no tan </a:t>
            </a:r>
            <a:r>
              <a:rPr dirty="0" err="1"/>
              <a:t>buenas</a:t>
            </a:r>
            <a:r>
              <a:rPr lang="es-ES" dirty="0"/>
              <a:t>)</a:t>
            </a:r>
            <a:r>
              <a:rPr dirty="0"/>
              <a:t> </a:t>
            </a:r>
            <a:r>
              <a:rPr dirty="0" err="1"/>
              <a:t>prácticas</a:t>
            </a:r>
            <a:r>
              <a:rPr dirty="0"/>
              <a:t> para </a:t>
            </a:r>
            <a:r>
              <a:rPr lang="es-ES" dirty="0"/>
              <a:t>alimentar a</a:t>
            </a:r>
            <a:r>
              <a:rPr dirty="0"/>
              <a:t> los </a:t>
            </a:r>
            <a:r>
              <a:rPr dirty="0" err="1"/>
              <a:t>espíritus</a:t>
            </a:r>
            <a:r>
              <a:rPr dirty="0"/>
              <a:t> </a:t>
            </a:r>
            <a:r>
              <a:rPr dirty="0" err="1"/>
              <a:t>intrapreneuriales</a:t>
            </a:r>
            <a:endParaRPr dirty="0"/>
          </a:p>
          <a:p>
            <a:pPr marL="342900" indent="-342900">
              <a:spcAft>
                <a:spcPts val="1800"/>
              </a:spcAft>
              <a:buBlip>
                <a:blip r:embed="rId3"/>
              </a:buBlip>
              <a:defRPr sz="2400">
                <a:latin typeface="Helvetica Neue" panose="020B0604020202020204"/>
                <a:ea typeface="Microsoft Sans Serif" panose="020B0604020202020204" pitchFamily="34" charset="0"/>
                <a:cs typeface="Microsoft Sans Serif" panose="020B0604020202020204" pitchFamily="34" charset="0"/>
              </a:defRPr>
            </a:pPr>
            <a:r>
              <a:rPr dirty="0" err="1"/>
              <a:t>Desencadenantes</a:t>
            </a:r>
            <a:r>
              <a:rPr dirty="0"/>
              <a:t> e </a:t>
            </a:r>
            <a:r>
              <a:rPr dirty="0" err="1"/>
              <a:t>inhibidores</a:t>
            </a:r>
            <a:r>
              <a:rPr dirty="0"/>
              <a:t> del </a:t>
            </a:r>
            <a:r>
              <a:rPr dirty="0" err="1"/>
              <a:t>sentido</a:t>
            </a:r>
            <a:r>
              <a:rPr dirty="0"/>
              <a:t> de </a:t>
            </a:r>
            <a:r>
              <a:rPr dirty="0" err="1"/>
              <a:t>iniciativa</a:t>
            </a:r>
            <a:r>
              <a:rPr dirty="0"/>
              <a:t> de </a:t>
            </a:r>
            <a:r>
              <a:rPr lang="es-ES" dirty="0"/>
              <a:t>t</a:t>
            </a:r>
            <a:r>
              <a:rPr dirty="0"/>
              <a:t>us </a:t>
            </a:r>
            <a:r>
              <a:rPr dirty="0" err="1"/>
              <a:t>empleados</a:t>
            </a:r>
            <a:endParaRPr dirty="0"/>
          </a:p>
          <a:p>
            <a:pPr marL="342900" indent="-342900">
              <a:spcAft>
                <a:spcPts val="1800"/>
              </a:spcAft>
              <a:buBlip>
                <a:blip r:embed="rId3"/>
              </a:buBlip>
              <a:defRPr sz="2400">
                <a:latin typeface="Helvetica Neue" panose="020B0604020202020204"/>
                <a:ea typeface="Microsoft Sans Serif" panose="020B0604020202020204" pitchFamily="34" charset="0"/>
                <a:cs typeface="Microsoft Sans Serif" panose="020B0604020202020204" pitchFamily="34" charset="0"/>
              </a:defRPr>
            </a:pPr>
            <a:r>
              <a:rPr lang="es-ES" dirty="0"/>
              <a:t>Aprovechar un enfoque de gestión favorable al el intraemprendimiento</a:t>
            </a:r>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58165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46482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defRPr sz="4800" b="1">
                <a:solidFill>
                  <a:srgbClr val="4D94B7"/>
                </a:solidFill>
                <a:latin typeface="Helvetica Neue" panose="020B0604020202020204"/>
                <a:ea typeface="Helvetica Neue" panose="020B0604020202020204"/>
                <a:cs typeface="Helvetica Neue" panose="020B0604020202020204"/>
                <a:sym typeface="Helvetica Neue"/>
              </a:defRPr>
            </a:pPr>
            <a:r>
              <a:t>Bibliografía</a:t>
            </a:r>
            <a:endParaRPr kern="0">
              <a:latin typeface="Helvetica Neue" panose="020B0604020202020204"/>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1508105"/>
          </a:xfrm>
          <a:prstGeom prst="rect">
            <a:avLst/>
          </a:prstGeom>
          <a:ln>
            <a:noFill/>
          </a:ln>
        </p:spPr>
        <p:txBody>
          <a:bodyPr wrap="square">
            <a:noAutofit/>
          </a:bodyPr>
          <a:lstStyle/>
          <a:p>
            <a:pPr marL="534988" indent="-534988">
              <a:spcAft>
                <a:spcPts val="2400"/>
              </a:spcAft>
              <a:buClr>
                <a:srgbClr val="4D94B7"/>
              </a:buClr>
              <a:buSzPct val="105000"/>
              <a:buFont typeface="+mj-lt"/>
              <a:buAutoNum type="arabicParenBoth"/>
              <a:defRPr sz="2400">
                <a:latin typeface="Helvetica Neue" panose="020B0604020202020204"/>
                <a:ea typeface="Microsoft Sans Serif" panose="020B0604020202020204" pitchFamily="34" charset="0"/>
                <a:cs typeface="Microsoft Sans Serif" panose="020B0604020202020204" pitchFamily="34" charset="0"/>
              </a:defRPr>
            </a:pPr>
            <a:r>
              <a:rPr lang="de-DE" sz="2400" kern="0" dirty="0">
                <a:latin typeface="Helvetica Neue" panose="020B0604020202020204"/>
                <a:ea typeface="Microsoft Sans Serif" panose="020B0604020202020204" pitchFamily="34" charset="0"/>
                <a:cs typeface="Microsoft Sans Serif" panose="020B0604020202020204" pitchFamily="34" charset="0"/>
              </a:rPr>
              <a:t>Goldberg, W. H. (1986). Book Reviews : Gifford Pinchot III: </a:t>
            </a:r>
            <a:r>
              <a:rPr lang="de-DE" sz="2400" kern="0" dirty="0" err="1">
                <a:latin typeface="Helvetica Neue" panose="020B0604020202020204"/>
                <a:ea typeface="Microsoft Sans Serif" panose="020B0604020202020204" pitchFamily="34" charset="0"/>
                <a:cs typeface="Microsoft Sans Serif" panose="020B0604020202020204" pitchFamily="34" charset="0"/>
              </a:rPr>
              <a:t>Intrapreneuring</a:t>
            </a:r>
            <a:r>
              <a:rPr lang="de-DE" sz="2400" kern="0" dirty="0">
                <a:latin typeface="Helvetica Neue" panose="020B0604020202020204"/>
                <a:ea typeface="Microsoft Sans Serif" panose="020B0604020202020204" pitchFamily="34" charset="0"/>
                <a:cs typeface="Microsoft Sans Serif" panose="020B0604020202020204" pitchFamily="34" charset="0"/>
              </a:rPr>
              <a:t>: </a:t>
            </a:r>
            <a:r>
              <a:rPr lang="de-DE" sz="2400" kern="0" dirty="0" err="1">
                <a:latin typeface="Helvetica Neue" panose="020B0604020202020204"/>
                <a:ea typeface="Microsoft Sans Serif" panose="020B0604020202020204" pitchFamily="34" charset="0"/>
                <a:cs typeface="Microsoft Sans Serif" panose="020B0604020202020204" pitchFamily="34" charset="0"/>
              </a:rPr>
              <a:t>Why</a:t>
            </a:r>
            <a:r>
              <a:rPr lang="de-DE" sz="2400" kern="0" dirty="0">
                <a:latin typeface="Helvetica Neue" panose="020B0604020202020204"/>
                <a:ea typeface="Microsoft Sans Serif" panose="020B0604020202020204" pitchFamily="34" charset="0"/>
                <a:cs typeface="Microsoft Sans Serif" panose="020B0604020202020204" pitchFamily="34" charset="0"/>
              </a:rPr>
              <a:t> </a:t>
            </a:r>
            <a:r>
              <a:rPr lang="de-DE" sz="2400" kern="0" dirty="0" err="1">
                <a:latin typeface="Helvetica Neue" panose="020B0604020202020204"/>
                <a:ea typeface="Microsoft Sans Serif" panose="020B0604020202020204" pitchFamily="34" charset="0"/>
                <a:cs typeface="Microsoft Sans Serif" panose="020B0604020202020204" pitchFamily="34" charset="0"/>
              </a:rPr>
              <a:t>You</a:t>
            </a:r>
            <a:r>
              <a:rPr lang="de-DE" sz="2400" kern="0" dirty="0">
                <a:latin typeface="Helvetica Neue" panose="020B0604020202020204"/>
                <a:ea typeface="Microsoft Sans Serif" panose="020B0604020202020204" pitchFamily="34" charset="0"/>
                <a:cs typeface="Microsoft Sans Serif" panose="020B0604020202020204" pitchFamily="34" charset="0"/>
              </a:rPr>
              <a:t> </a:t>
            </a:r>
            <a:r>
              <a:rPr lang="de-DE" sz="2400" kern="0" dirty="0" err="1">
                <a:latin typeface="Helvetica Neue" panose="020B0604020202020204"/>
                <a:ea typeface="Microsoft Sans Serif" panose="020B0604020202020204" pitchFamily="34" charset="0"/>
                <a:cs typeface="Microsoft Sans Serif" panose="020B0604020202020204" pitchFamily="34" charset="0"/>
              </a:rPr>
              <a:t>Don’t</a:t>
            </a:r>
            <a:r>
              <a:rPr lang="de-DE" sz="2400" kern="0" dirty="0">
                <a:latin typeface="Helvetica Neue" panose="020B0604020202020204"/>
                <a:ea typeface="Microsoft Sans Serif" panose="020B0604020202020204" pitchFamily="34" charset="0"/>
                <a:cs typeface="Microsoft Sans Serif" panose="020B0604020202020204" pitchFamily="34" charset="0"/>
              </a:rPr>
              <a:t> </a:t>
            </a:r>
            <a:r>
              <a:rPr lang="de-DE" sz="2400" kern="0" dirty="0" err="1">
                <a:latin typeface="Helvetica Neue" panose="020B0604020202020204"/>
                <a:ea typeface="Microsoft Sans Serif" panose="020B0604020202020204" pitchFamily="34" charset="0"/>
                <a:cs typeface="Microsoft Sans Serif" panose="020B0604020202020204" pitchFamily="34" charset="0"/>
              </a:rPr>
              <a:t>Have</a:t>
            </a:r>
            <a:r>
              <a:rPr lang="de-DE" sz="2400" kern="0" dirty="0">
                <a:latin typeface="Helvetica Neue" panose="020B0604020202020204"/>
                <a:ea typeface="Microsoft Sans Serif" panose="020B0604020202020204" pitchFamily="34" charset="0"/>
                <a:cs typeface="Microsoft Sans Serif" panose="020B0604020202020204" pitchFamily="34" charset="0"/>
              </a:rPr>
              <a:t> </a:t>
            </a:r>
            <a:r>
              <a:rPr lang="de-DE" sz="2400" kern="0" dirty="0" err="1">
                <a:latin typeface="Helvetica Neue" panose="020B0604020202020204"/>
                <a:ea typeface="Microsoft Sans Serif" panose="020B0604020202020204" pitchFamily="34" charset="0"/>
                <a:cs typeface="Microsoft Sans Serif" panose="020B0604020202020204" pitchFamily="34" charset="0"/>
              </a:rPr>
              <a:t>to</a:t>
            </a:r>
            <a:r>
              <a:rPr lang="de-DE" sz="2400" kern="0" dirty="0">
                <a:latin typeface="Helvetica Neue" panose="020B0604020202020204"/>
                <a:ea typeface="Microsoft Sans Serif" panose="020B0604020202020204" pitchFamily="34" charset="0"/>
                <a:cs typeface="Microsoft Sans Serif" panose="020B0604020202020204" pitchFamily="34" charset="0"/>
              </a:rPr>
              <a:t> </a:t>
            </a:r>
            <a:r>
              <a:rPr lang="de-DE" sz="2400" kern="0" dirty="0" err="1">
                <a:latin typeface="Helvetica Neue" panose="020B0604020202020204"/>
                <a:ea typeface="Microsoft Sans Serif" panose="020B0604020202020204" pitchFamily="34" charset="0"/>
                <a:cs typeface="Microsoft Sans Serif" panose="020B0604020202020204" pitchFamily="34" charset="0"/>
              </a:rPr>
              <a:t>Leave</a:t>
            </a:r>
            <a:r>
              <a:rPr lang="de-DE" sz="2400" kern="0" dirty="0">
                <a:latin typeface="Helvetica Neue" panose="020B0604020202020204"/>
                <a:ea typeface="Microsoft Sans Serif" panose="020B0604020202020204" pitchFamily="34" charset="0"/>
                <a:cs typeface="Microsoft Sans Serif" panose="020B0604020202020204" pitchFamily="34" charset="0"/>
              </a:rPr>
              <a:t> </a:t>
            </a:r>
            <a:r>
              <a:rPr lang="de-DE" sz="2400" kern="0" dirty="0" err="1">
                <a:latin typeface="Helvetica Neue" panose="020B0604020202020204"/>
                <a:ea typeface="Microsoft Sans Serif" panose="020B0604020202020204" pitchFamily="34" charset="0"/>
                <a:cs typeface="Microsoft Sans Serif" panose="020B0604020202020204" pitchFamily="34" charset="0"/>
              </a:rPr>
              <a:t>the</a:t>
            </a:r>
            <a:r>
              <a:rPr lang="de-DE" sz="2400" kern="0" dirty="0">
                <a:latin typeface="Helvetica Neue" panose="020B0604020202020204"/>
                <a:ea typeface="Microsoft Sans Serif" panose="020B0604020202020204" pitchFamily="34" charset="0"/>
                <a:cs typeface="Microsoft Sans Serif" panose="020B0604020202020204" pitchFamily="34" charset="0"/>
              </a:rPr>
              <a:t> Corporation </a:t>
            </a:r>
            <a:r>
              <a:rPr lang="de-DE" sz="2400" kern="0" dirty="0" err="1">
                <a:latin typeface="Helvetica Neue" panose="020B0604020202020204"/>
                <a:ea typeface="Microsoft Sans Serif" panose="020B0604020202020204" pitchFamily="34" charset="0"/>
                <a:cs typeface="Microsoft Sans Serif" panose="020B0604020202020204" pitchFamily="34" charset="0"/>
              </a:rPr>
              <a:t>to</a:t>
            </a:r>
            <a:r>
              <a:rPr lang="de-DE" sz="2400" kern="0" dirty="0">
                <a:latin typeface="Helvetica Neue" panose="020B0604020202020204"/>
                <a:ea typeface="Microsoft Sans Serif" panose="020B0604020202020204" pitchFamily="34" charset="0"/>
                <a:cs typeface="Microsoft Sans Serif" panose="020B0604020202020204" pitchFamily="34" charset="0"/>
              </a:rPr>
              <a:t> </a:t>
            </a:r>
            <a:r>
              <a:rPr lang="de-DE" sz="2400" kern="0" dirty="0" err="1">
                <a:latin typeface="Helvetica Neue" panose="020B0604020202020204"/>
                <a:ea typeface="Microsoft Sans Serif" panose="020B0604020202020204" pitchFamily="34" charset="0"/>
                <a:cs typeface="Microsoft Sans Serif" panose="020B0604020202020204" pitchFamily="34" charset="0"/>
              </a:rPr>
              <a:t>Become</a:t>
            </a:r>
            <a:r>
              <a:rPr lang="de-DE" sz="2400" kern="0" dirty="0">
                <a:latin typeface="Helvetica Neue" panose="020B0604020202020204"/>
                <a:ea typeface="Microsoft Sans Serif" panose="020B0604020202020204" pitchFamily="34" charset="0"/>
                <a:cs typeface="Microsoft Sans Serif" panose="020B0604020202020204" pitchFamily="34" charset="0"/>
              </a:rPr>
              <a:t> an Entrepreneur 1985, New York: Harper and </a:t>
            </a:r>
            <a:r>
              <a:rPr lang="de-DE" sz="2400" kern="0" dirty="0" err="1">
                <a:latin typeface="Helvetica Neue" panose="020B0604020202020204"/>
                <a:ea typeface="Microsoft Sans Serif" panose="020B0604020202020204" pitchFamily="34" charset="0"/>
                <a:cs typeface="Microsoft Sans Serif" panose="020B0604020202020204" pitchFamily="34" charset="0"/>
              </a:rPr>
              <a:t>Row</a:t>
            </a:r>
            <a:r>
              <a:rPr lang="de-DE" sz="2400" kern="0" dirty="0">
                <a:latin typeface="Helvetica Neue" panose="020B0604020202020204"/>
                <a:ea typeface="Microsoft Sans Serif" panose="020B0604020202020204" pitchFamily="34" charset="0"/>
                <a:cs typeface="Microsoft Sans Serif" panose="020B0604020202020204" pitchFamily="34" charset="0"/>
              </a:rPr>
              <a:t>. 368 </a:t>
            </a:r>
            <a:r>
              <a:rPr lang="de-DE" sz="2400" kern="0" dirty="0" err="1">
                <a:latin typeface="Helvetica Neue" panose="020B0604020202020204"/>
                <a:ea typeface="Microsoft Sans Serif" panose="020B0604020202020204" pitchFamily="34" charset="0"/>
                <a:cs typeface="Microsoft Sans Serif" panose="020B0604020202020204" pitchFamily="34" charset="0"/>
              </a:rPr>
              <a:t>pages</a:t>
            </a:r>
            <a:r>
              <a:rPr lang="de-DE" sz="2400" kern="0" dirty="0">
                <a:latin typeface="Helvetica Neue" panose="020B0604020202020204"/>
                <a:ea typeface="Microsoft Sans Serif" panose="020B0604020202020204" pitchFamily="34" charset="0"/>
                <a:cs typeface="Microsoft Sans Serif" panose="020B0604020202020204" pitchFamily="34" charset="0"/>
              </a:rPr>
              <a:t>. </a:t>
            </a:r>
            <a:r>
              <a:rPr lang="de-DE" sz="2400" kern="0" dirty="0" err="1">
                <a:latin typeface="Helvetica Neue" panose="020B0604020202020204"/>
                <a:ea typeface="Microsoft Sans Serif" panose="020B0604020202020204" pitchFamily="34" charset="0"/>
                <a:cs typeface="Microsoft Sans Serif" panose="020B0604020202020204" pitchFamily="34" charset="0"/>
              </a:rPr>
              <a:t>Organization</a:t>
            </a:r>
            <a:r>
              <a:rPr lang="de-DE" sz="2400" kern="0" dirty="0">
                <a:latin typeface="Helvetica Neue" panose="020B0604020202020204"/>
                <a:ea typeface="Microsoft Sans Serif" panose="020B0604020202020204" pitchFamily="34" charset="0"/>
                <a:cs typeface="Microsoft Sans Serif" panose="020B0604020202020204" pitchFamily="34" charset="0"/>
              </a:rPr>
              <a:t> Studies, 7(4), 398–399. https://doi.org/10.1177/017084068600700408</a:t>
            </a:r>
          </a:p>
          <a:p>
            <a:pPr marL="534988" indent="-534988">
              <a:spcAft>
                <a:spcPts val="2400"/>
              </a:spcAft>
              <a:buClr>
                <a:srgbClr val="4D94B7"/>
              </a:buClr>
              <a:buSzPct val="105000"/>
              <a:buFont typeface="+mj-lt"/>
              <a:buAutoNum type="arabicParenBoth"/>
              <a:defRPr sz="2400">
                <a:latin typeface="Helvetica Neue" panose="020B0604020202020204"/>
                <a:ea typeface="Microsoft Sans Serif" panose="020B0604020202020204" pitchFamily="34" charset="0"/>
                <a:cs typeface="Microsoft Sans Serif" panose="020B0604020202020204" pitchFamily="34" charset="0"/>
              </a:defRPr>
            </a:pPr>
            <a:r>
              <a:rPr lang="de-DE" sz="2400" kern="0" dirty="0">
                <a:latin typeface="Helvetica Neue" panose="020B0604020202020204"/>
                <a:ea typeface="Microsoft Sans Serif" panose="020B0604020202020204" pitchFamily="34" charset="0"/>
                <a:cs typeface="Microsoft Sans Serif" panose="020B0604020202020204" pitchFamily="34" charset="0"/>
              </a:rPr>
              <a:t>Five </a:t>
            </a:r>
            <a:r>
              <a:rPr lang="de-DE" sz="2400" kern="0" dirty="0" err="1">
                <a:latin typeface="Helvetica Neue" panose="020B0604020202020204"/>
                <a:ea typeface="Microsoft Sans Serif" panose="020B0604020202020204" pitchFamily="34" charset="0"/>
                <a:cs typeface="Microsoft Sans Serif" panose="020B0604020202020204" pitchFamily="34" charset="0"/>
              </a:rPr>
              <a:t>Insights</a:t>
            </a:r>
            <a:r>
              <a:rPr lang="de-DE" sz="2400" kern="0" dirty="0">
                <a:latin typeface="Helvetica Neue" panose="020B0604020202020204"/>
                <a:ea typeface="Microsoft Sans Serif" panose="020B0604020202020204" pitchFamily="34" charset="0"/>
                <a:cs typeface="Microsoft Sans Serif" panose="020B0604020202020204" pitchFamily="34" charset="0"/>
              </a:rPr>
              <a:t> </a:t>
            </a:r>
            <a:r>
              <a:rPr lang="de-DE" sz="2400" kern="0" dirty="0" err="1">
                <a:latin typeface="Helvetica Neue" panose="020B0604020202020204"/>
                <a:ea typeface="Microsoft Sans Serif" panose="020B0604020202020204" pitchFamily="34" charset="0"/>
                <a:cs typeface="Microsoft Sans Serif" panose="020B0604020202020204" pitchFamily="34" charset="0"/>
              </a:rPr>
              <a:t>into</a:t>
            </a:r>
            <a:r>
              <a:rPr lang="de-DE" sz="2400" kern="0" dirty="0">
                <a:latin typeface="Helvetica Neue" panose="020B0604020202020204"/>
                <a:ea typeface="Microsoft Sans Serif" panose="020B0604020202020204" pitchFamily="34" charset="0"/>
                <a:cs typeface="Microsoft Sans Serif" panose="020B0604020202020204" pitchFamily="34" charset="0"/>
              </a:rPr>
              <a:t> Intrapreneurship. A </a:t>
            </a:r>
            <a:r>
              <a:rPr lang="de-DE" sz="2400" kern="0" dirty="0" err="1">
                <a:latin typeface="Helvetica Neue" panose="020B0604020202020204"/>
                <a:ea typeface="Microsoft Sans Serif" panose="020B0604020202020204" pitchFamily="34" charset="0"/>
                <a:cs typeface="Microsoft Sans Serif" panose="020B0604020202020204" pitchFamily="34" charset="0"/>
              </a:rPr>
              <a:t>guide</a:t>
            </a:r>
            <a:r>
              <a:rPr lang="de-DE" sz="2400" kern="0" dirty="0">
                <a:latin typeface="Helvetica Neue" panose="020B0604020202020204"/>
                <a:ea typeface="Microsoft Sans Serif" panose="020B0604020202020204" pitchFamily="34" charset="0"/>
                <a:cs typeface="Microsoft Sans Serif" panose="020B0604020202020204" pitchFamily="34" charset="0"/>
              </a:rPr>
              <a:t> </a:t>
            </a:r>
            <a:r>
              <a:rPr lang="de-DE" sz="2400" kern="0" dirty="0" err="1">
                <a:latin typeface="Helvetica Neue" panose="020B0604020202020204"/>
                <a:ea typeface="Microsoft Sans Serif" panose="020B0604020202020204" pitchFamily="34" charset="0"/>
                <a:cs typeface="Microsoft Sans Serif" panose="020B0604020202020204" pitchFamily="34" charset="0"/>
              </a:rPr>
              <a:t>to</a:t>
            </a:r>
            <a:r>
              <a:rPr lang="de-DE" sz="2400" kern="0" dirty="0">
                <a:latin typeface="Helvetica Neue" panose="020B0604020202020204"/>
                <a:ea typeface="Microsoft Sans Serif" panose="020B0604020202020204" pitchFamily="34" charset="0"/>
                <a:cs typeface="Microsoft Sans Serif" panose="020B0604020202020204" pitchFamily="34" charset="0"/>
              </a:rPr>
              <a:t> </a:t>
            </a:r>
            <a:r>
              <a:rPr lang="de-DE" sz="2400" kern="0" dirty="0" err="1">
                <a:latin typeface="Helvetica Neue" panose="020B0604020202020204"/>
                <a:ea typeface="Microsoft Sans Serif" panose="020B0604020202020204" pitchFamily="34" charset="0"/>
                <a:cs typeface="Microsoft Sans Serif" panose="020B0604020202020204" pitchFamily="34" charset="0"/>
              </a:rPr>
              <a:t>Accelerating</a:t>
            </a:r>
            <a:r>
              <a:rPr lang="de-DE" sz="2400" kern="0" dirty="0">
                <a:latin typeface="Helvetica Neue" panose="020B0604020202020204"/>
                <a:ea typeface="Microsoft Sans Serif" panose="020B0604020202020204" pitchFamily="34" charset="0"/>
                <a:cs typeface="Microsoft Sans Serif" panose="020B0604020202020204" pitchFamily="34" charset="0"/>
              </a:rPr>
              <a:t> Innovation </a:t>
            </a:r>
            <a:r>
              <a:rPr lang="de-DE" sz="2400" kern="0" dirty="0" err="1">
                <a:latin typeface="Helvetica Neue" panose="020B0604020202020204"/>
                <a:ea typeface="Microsoft Sans Serif" panose="020B0604020202020204" pitchFamily="34" charset="0"/>
                <a:cs typeface="Microsoft Sans Serif" panose="020B0604020202020204" pitchFamily="34" charset="0"/>
              </a:rPr>
              <a:t>within</a:t>
            </a:r>
            <a:r>
              <a:rPr lang="de-DE" sz="2400" kern="0" dirty="0">
                <a:latin typeface="Helvetica Neue" panose="020B0604020202020204"/>
                <a:ea typeface="Microsoft Sans Serif" panose="020B0604020202020204" pitchFamily="34" charset="0"/>
                <a:cs typeface="Microsoft Sans Serif" panose="020B0604020202020204" pitchFamily="34" charset="0"/>
              </a:rPr>
              <a:t> Corporations. Deloitte Digital. URL: https://www2.deloitte.com/content/dam/Deloitte/de/Documents/technology/Intrapreneurship_Whitepaper_English.pdf</a:t>
            </a:r>
          </a:p>
          <a:p>
            <a:pPr marL="534988" indent="-534988">
              <a:spcAft>
                <a:spcPts val="2400"/>
              </a:spcAft>
              <a:buClr>
                <a:srgbClr val="4D94B7"/>
              </a:buClr>
              <a:buSzPct val="105000"/>
              <a:buFont typeface="+mj-lt"/>
              <a:buAutoNum type="arabicParenBoth"/>
              <a:defRPr sz="2400">
                <a:latin typeface="Helvetica Neue" panose="020B0604020202020204"/>
                <a:ea typeface="Microsoft Sans Serif" panose="020B0604020202020204" pitchFamily="34" charset="0"/>
                <a:cs typeface="Microsoft Sans Serif" panose="020B0604020202020204" pitchFamily="34" charset="0"/>
              </a:defRPr>
            </a:pPr>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72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t>¡Muchas gracias!</a:t>
            </a:r>
            <a:endParaRPr kumimoji="0" sz="7200" b="1" i="0" u="none" strike="noStrike" kern="1200" cap="none" normalizeH="0" baseline="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45064" y="5629475"/>
            <a:ext cx="2594335" cy="461665"/>
          </a:xfrm>
          <a:prstGeom prst="rect">
            <a:avLst/>
          </a:prstGeom>
          <a:noFill/>
        </p:spPr>
        <p:txBody>
          <a:bodyPr wrap="square">
            <a:noAutofit/>
          </a:bodyPr>
          <a:lstStyle/>
          <a:p>
            <a:pPr>
              <a:defRPr sz="2400" b="1">
                <a:solidFill>
                  <a:srgbClr val="AED633"/>
                </a:solidFill>
                <a:effectLst/>
                <a:latin typeface="Helvetica Neue" panose="020B0604020202020204"/>
                <a:ea typeface="Microsoft Sans Serif" panose="020B0604020202020204" pitchFamily="34" charset="0"/>
                <a:cs typeface="Microsoft Sans Serif" panose="020B0604020202020204" pitchFamily="34" charset="0"/>
              </a:defRPr>
            </a:pPr>
            <a:r>
              <a:rPr lang="de-DE" dirty="0"/>
              <a:t>g</a:t>
            </a:r>
            <a:r>
              <a:rPr dirty="0"/>
              <a:t>enieproject.eu</a:t>
            </a:r>
            <a:endParaRPr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err="1"/>
              <a:t>Objetivos</a:t>
            </a:r>
            <a:endParaRPr sz="4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defRPr sz="2400" b="1">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dirty="0"/>
              <a:t>Al final de </a:t>
            </a:r>
            <a:r>
              <a:rPr dirty="0" err="1"/>
              <a:t>este</a:t>
            </a:r>
            <a:r>
              <a:rPr dirty="0"/>
              <a:t> </a:t>
            </a:r>
            <a:r>
              <a:rPr dirty="0" err="1"/>
              <a:t>módulo</a:t>
            </a:r>
            <a:r>
              <a:rPr dirty="0"/>
              <a:t> </a:t>
            </a:r>
            <a:r>
              <a:rPr dirty="0" err="1"/>
              <a:t>podrás</a:t>
            </a:r>
            <a:r>
              <a:rPr dirty="0"/>
              <a:t>:</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32C4FFFF-C82B-F242-8BC2-B1D8D80573D3}"/>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defRPr sz="2400">
                <a:latin typeface="Helvetica Neue" panose="020B0604020202020204"/>
                <a:ea typeface="Microsoft Sans Serif" panose="020B0604020202020204" pitchFamily="34" charset="0"/>
                <a:cs typeface="Microsoft Sans Serif" panose="020B0604020202020204" pitchFamily="34" charset="0"/>
              </a:defRPr>
            </a:pPr>
            <a:r>
              <a:rPr dirty="0" err="1"/>
              <a:t>Comprender</a:t>
            </a:r>
            <a:r>
              <a:rPr dirty="0"/>
              <a:t> lo </a:t>
            </a:r>
            <a:r>
              <a:rPr dirty="0" err="1"/>
              <a:t>esencial</a:t>
            </a:r>
            <a:r>
              <a:rPr dirty="0"/>
              <a:t> del </a:t>
            </a:r>
            <a:r>
              <a:rPr dirty="0" err="1"/>
              <a:t>intraemprendimiento</a:t>
            </a:r>
            <a:endParaRPr dirty="0"/>
          </a:p>
          <a:p>
            <a:pPr marL="342900" indent="-342900">
              <a:spcAft>
                <a:spcPts val="1800"/>
              </a:spcAft>
              <a:buBlip>
                <a:blip r:embed="rId3"/>
              </a:buBlip>
              <a:defRPr sz="2400">
                <a:latin typeface="Helvetica Neue" panose="020B0604020202020204"/>
                <a:ea typeface="Microsoft Sans Serif" panose="020B0604020202020204" pitchFamily="34" charset="0"/>
                <a:cs typeface="Microsoft Sans Serif" panose="020B0604020202020204" pitchFamily="34" charset="0"/>
              </a:defRPr>
            </a:pPr>
            <a:r>
              <a:rPr dirty="0" err="1"/>
              <a:t>Implementar</a:t>
            </a:r>
            <a:r>
              <a:rPr dirty="0"/>
              <a:t> los D</a:t>
            </a:r>
            <a:r>
              <a:rPr lang="es-ES" dirty="0" err="1"/>
              <a:t>O’s</a:t>
            </a:r>
            <a:r>
              <a:rPr dirty="0"/>
              <a:t> y DON’Ts para </a:t>
            </a:r>
            <a:r>
              <a:rPr dirty="0" err="1"/>
              <a:t>fomentar</a:t>
            </a:r>
            <a:r>
              <a:rPr dirty="0"/>
              <a:t> la </a:t>
            </a:r>
            <a:r>
              <a:rPr dirty="0" err="1"/>
              <a:t>cultura</a:t>
            </a:r>
            <a:r>
              <a:rPr dirty="0"/>
              <a:t> </a:t>
            </a:r>
            <a:r>
              <a:rPr lang="es-ES" dirty="0" err="1"/>
              <a:t>intraamprendedora</a:t>
            </a:r>
            <a:endParaRPr dirty="0"/>
          </a:p>
          <a:p>
            <a:pPr marL="342900" indent="-342900">
              <a:spcAft>
                <a:spcPts val="1800"/>
              </a:spcAft>
              <a:buBlip>
                <a:blip r:embed="rId3"/>
              </a:buBlip>
              <a:defRPr sz="2400">
                <a:latin typeface="Helvetica Neue" panose="020B0604020202020204"/>
                <a:ea typeface="Microsoft Sans Serif" panose="020B0604020202020204" pitchFamily="34" charset="0"/>
                <a:cs typeface="Microsoft Sans Serif" panose="020B0604020202020204" pitchFamily="34" charset="0"/>
              </a:defRPr>
            </a:pPr>
            <a:r>
              <a:rPr lang="es-ES" dirty="0"/>
              <a:t>Ajustar</a:t>
            </a:r>
            <a:r>
              <a:rPr dirty="0"/>
              <a:t> un </a:t>
            </a:r>
            <a:r>
              <a:rPr dirty="0" err="1"/>
              <a:t>enfoque</a:t>
            </a:r>
            <a:r>
              <a:rPr dirty="0"/>
              <a:t> de </a:t>
            </a:r>
            <a:r>
              <a:rPr dirty="0" err="1"/>
              <a:t>gestión</a:t>
            </a:r>
            <a:r>
              <a:rPr dirty="0"/>
              <a:t> </a:t>
            </a:r>
            <a:r>
              <a:rPr dirty="0" err="1"/>
              <a:t>renovado</a:t>
            </a:r>
            <a:endParaRPr dirty="0"/>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lang="es-ES" dirty="0" err="1"/>
              <a:t>DO’s</a:t>
            </a:r>
            <a:r>
              <a:rPr dirty="0"/>
              <a:t> y DON’Ts</a:t>
            </a:r>
            <a:endParaRPr kumimoji="0" sz="48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t>Unidad 1</a:t>
            </a:r>
            <a:endParaRPr kumimoji="0" sz="6000" b="1" i="0" u="none" strike="noStrike" kern="0" cap="none" normalizeH="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3EE4750C-D6F4-5978-8478-203FE57F86F7}"/>
              </a:ext>
            </a:extLst>
          </p:cNvPr>
          <p:cNvSpPr txBox="1"/>
          <p:nvPr/>
        </p:nvSpPr>
        <p:spPr>
          <a:xfrm>
            <a:off x="1296000" y="4999334"/>
            <a:ext cx="11268000" cy="3538800"/>
          </a:xfrm>
          <a:prstGeom prst="rect">
            <a:avLst/>
          </a:prstGeom>
          <a:noFill/>
        </p:spPr>
        <p:txBody>
          <a:bodyPr wrap="square">
            <a:noAutofit/>
          </a:bodyPr>
          <a:lstStyle/>
          <a:p>
            <a:pPr marL="450850" indent="-450850">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sz="2100" b="1" dirty="0"/>
              <a:t>1.1 Lección de la historia — Espíritus animales</a:t>
            </a:r>
          </a:p>
          <a:p>
            <a:pPr marL="450850" indent="-450850">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sz="2100" b="1" dirty="0"/>
              <a:t>1.2 Una crítica — ¿Los espíritus animales realmente trabajan para el espíritu empresarial y el sentido de la actitud emprendedora?</a:t>
            </a:r>
          </a:p>
          <a:p>
            <a:pPr marL="450850" indent="-450850">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sz="2100" b="1" dirty="0"/>
              <a:t>1.3 ¡Inspirar y motivar!...¿o tal vez no? El intraemprendimiento no funciona para todos...</a:t>
            </a:r>
          </a:p>
          <a:p>
            <a:pPr marL="450850" indent="-450850">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sz="2100" b="1" dirty="0"/>
              <a:t>1.4 Cuidado con las trampas — Zigzaguear a través de inhibidores comunes y barreras para el intraemprendimiento</a:t>
            </a:r>
          </a:p>
          <a:p>
            <a:pPr marL="450850" indent="-450850">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sz="2100" b="1" dirty="0"/>
              <a:t>1.5 No se permite una visión a corto plazo — Esperando que la planta florezca...</a:t>
            </a:r>
          </a:p>
          <a:p>
            <a:pPr marL="450850" indent="-450850">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sz="2100" b="1" dirty="0"/>
              <a:t>1.6 Construir un sistema que esté aquí para quedarse — Practicar la resistencia y la resiliencia</a:t>
            </a:r>
          </a:p>
          <a:p>
            <a:pPr marL="450850" indent="-450850">
              <a:spcAft>
                <a:spcPts val="600"/>
              </a:spcAft>
              <a:tabLst>
                <a:tab pos="1205230" algn="l"/>
                <a:tab pos="1926589" algn="l"/>
                <a:tab pos="2915920" algn="l"/>
                <a:tab pos="3444875" algn="l"/>
                <a:tab pos="4383405" algn="l"/>
                <a:tab pos="6796405" algn="l"/>
              </a:tabLst>
              <a:defRPr sz="24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sz="2100" b="1" dirty="0"/>
              <a:t>1.7 La fórmula mágica no lo es— Abraza la incertidumbre...dentro de algunos grados</a:t>
            </a:r>
          </a:p>
        </p:txBody>
      </p:sp>
      <p:pic>
        <p:nvPicPr>
          <p:cNvPr id="2" name="Google Shape;111;p5">
            <a:extLst>
              <a:ext uri="{FF2B5EF4-FFF2-40B4-BE49-F238E27FC236}">
                <a16:creationId xmlns:a16="http://schemas.microsoft.com/office/drawing/2014/main" id="{5186E340-41AB-050D-D2EA-8BE30A7F19FA}"/>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lang="es-ES" dirty="0"/>
              <a:t>Descargo </a:t>
            </a:r>
            <a:r>
              <a:rPr dirty="0"/>
              <a:t>de </a:t>
            </a:r>
            <a:r>
              <a:rPr dirty="0" err="1"/>
              <a:t>responsabilidad</a:t>
            </a:r>
            <a:endParaRPr dirty="0"/>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Hay </a:t>
            </a:r>
            <a:r>
              <a:rPr dirty="0" err="1"/>
              <a:t>muchos</a:t>
            </a:r>
            <a:r>
              <a:rPr dirty="0"/>
              <a:t> </a:t>
            </a:r>
            <a:r>
              <a:rPr dirty="0" err="1"/>
              <a:t>conceptos</a:t>
            </a:r>
            <a:r>
              <a:rPr dirty="0"/>
              <a:t> </a:t>
            </a:r>
            <a:r>
              <a:rPr dirty="0" err="1"/>
              <a:t>erróneos</a:t>
            </a:r>
            <a:r>
              <a:rPr dirty="0"/>
              <a:t> </a:t>
            </a:r>
            <a:r>
              <a:rPr dirty="0" err="1"/>
              <a:t>sobre</a:t>
            </a:r>
            <a:r>
              <a:rPr dirty="0"/>
              <a:t> </a:t>
            </a:r>
            <a:r>
              <a:rPr dirty="0" err="1"/>
              <a:t>el</a:t>
            </a:r>
            <a:r>
              <a:rPr dirty="0"/>
              <a:t> </a:t>
            </a:r>
            <a:r>
              <a:rPr dirty="0" err="1"/>
              <a:t>emprendimiento</a:t>
            </a:r>
            <a:r>
              <a:rPr dirty="0"/>
              <a:t>, y lo </a:t>
            </a:r>
            <a:r>
              <a:rPr dirty="0" err="1"/>
              <a:t>más</a:t>
            </a:r>
            <a:r>
              <a:rPr dirty="0"/>
              <a:t> </a:t>
            </a:r>
            <a:r>
              <a:rPr dirty="0" err="1"/>
              <a:t>importante</a:t>
            </a:r>
            <a:r>
              <a:rPr dirty="0"/>
              <a:t>, la </a:t>
            </a:r>
            <a:r>
              <a:rPr dirty="0" err="1"/>
              <a:t>actitud</a:t>
            </a:r>
            <a:r>
              <a:rPr dirty="0"/>
              <a:t> </a:t>
            </a:r>
            <a:r>
              <a:rPr dirty="0" err="1"/>
              <a:t>emprendedora</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lang="es-ES" dirty="0"/>
              <a:t>El tono tiende </a:t>
            </a:r>
            <a:r>
              <a:rPr dirty="0"/>
              <a:t>a ser a menudo </a:t>
            </a:r>
            <a:r>
              <a:rPr dirty="0" err="1"/>
              <a:t>demasiado</a:t>
            </a:r>
            <a:r>
              <a:rPr dirty="0"/>
              <a:t> </a:t>
            </a:r>
            <a:r>
              <a:rPr dirty="0" err="1"/>
              <a:t>vago</a:t>
            </a:r>
            <a:r>
              <a:rPr dirty="0"/>
              <a:t>, </a:t>
            </a:r>
            <a:r>
              <a:rPr dirty="0" err="1"/>
              <a:t>hipersimplificado</a:t>
            </a:r>
            <a:r>
              <a:rPr dirty="0"/>
              <a:t> </a:t>
            </a:r>
            <a:r>
              <a:rPr lang="es-ES" dirty="0"/>
              <a:t>e</a:t>
            </a:r>
            <a:r>
              <a:rPr dirty="0"/>
              <a:t> </a:t>
            </a:r>
            <a:r>
              <a:rPr lang="es-ES" dirty="0"/>
              <a:t>impregnado</a:t>
            </a:r>
            <a:r>
              <a:rPr dirty="0"/>
              <a:t> por un </a:t>
            </a:r>
            <a:r>
              <a:rPr dirty="0" err="1"/>
              <a:t>sentido</a:t>
            </a:r>
            <a:r>
              <a:rPr dirty="0"/>
              <a:t> de </a:t>
            </a:r>
            <a:r>
              <a:rPr dirty="0" err="1"/>
              <a:t>positividad</a:t>
            </a:r>
            <a:r>
              <a:rPr dirty="0"/>
              <a:t> </a:t>
            </a:r>
            <a:r>
              <a:rPr dirty="0" err="1"/>
              <a:t>forzada</a:t>
            </a:r>
            <a:r>
              <a:rPr dirty="0"/>
              <a:t>, </a:t>
            </a:r>
            <a:r>
              <a:rPr lang="es-ES" dirty="0"/>
              <a:t>como si </a:t>
            </a:r>
            <a:r>
              <a:rPr dirty="0"/>
              <a:t>las </a:t>
            </a:r>
            <a:r>
              <a:rPr dirty="0" err="1"/>
              <a:t>actitudes</a:t>
            </a:r>
            <a:r>
              <a:rPr dirty="0"/>
              <a:t> </a:t>
            </a:r>
            <a:r>
              <a:rPr dirty="0" err="1"/>
              <a:t>empresariales</a:t>
            </a:r>
            <a:r>
              <a:rPr dirty="0"/>
              <a:t> vin</a:t>
            </a:r>
            <a:r>
              <a:rPr lang="es-ES" dirty="0" err="1"/>
              <a:t>ies</a:t>
            </a:r>
            <a:r>
              <a:rPr dirty="0" err="1"/>
              <a:t>en</a:t>
            </a:r>
            <a:r>
              <a:rPr dirty="0"/>
              <a:t> solo </a:t>
            </a:r>
            <a:r>
              <a:rPr lang="es-ES" dirty="0"/>
              <a:t>de</a:t>
            </a:r>
            <a:r>
              <a:rPr dirty="0"/>
              <a:t> la </a:t>
            </a:r>
            <a:r>
              <a:rPr dirty="0" err="1"/>
              <a:t>capacidad</a:t>
            </a:r>
            <a:r>
              <a:rPr dirty="0"/>
              <a:t> de </a:t>
            </a:r>
            <a:r>
              <a:rPr dirty="0" err="1"/>
              <a:t>permanecer</a:t>
            </a:r>
            <a:r>
              <a:rPr lang="es-ES" dirty="0"/>
              <a:t> excesivamente</a:t>
            </a:r>
            <a:r>
              <a:rPr dirty="0"/>
              <a:t> </a:t>
            </a:r>
            <a:r>
              <a:rPr dirty="0" err="1"/>
              <a:t>motivados</a:t>
            </a:r>
            <a:r>
              <a:rPr dirty="0"/>
              <a:t> y </a:t>
            </a:r>
            <a:r>
              <a:rPr dirty="0" err="1"/>
              <a:t>positivos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Esta</a:t>
            </a:r>
            <a:r>
              <a:rPr dirty="0"/>
              <a:t> falsa </a:t>
            </a:r>
            <a:r>
              <a:rPr dirty="0" err="1"/>
              <a:t>sensación</a:t>
            </a:r>
            <a:r>
              <a:rPr dirty="0"/>
              <a:t> de </a:t>
            </a:r>
            <a:r>
              <a:rPr dirty="0" err="1"/>
              <a:t>optimismo</a:t>
            </a:r>
            <a:r>
              <a:rPr dirty="0"/>
              <a:t> </a:t>
            </a:r>
            <a:r>
              <a:rPr dirty="0" err="1"/>
              <a:t>amenaza</a:t>
            </a:r>
            <a:r>
              <a:rPr dirty="0"/>
              <a:t> con </a:t>
            </a:r>
            <a:r>
              <a:rPr dirty="0" err="1"/>
              <a:t>ocultar</a:t>
            </a:r>
            <a:r>
              <a:rPr dirty="0"/>
              <a:t> </a:t>
            </a:r>
            <a:r>
              <a:rPr dirty="0" err="1"/>
              <a:t>en</a:t>
            </a:r>
            <a:r>
              <a:rPr dirty="0"/>
              <a:t> la sombra la dura </a:t>
            </a:r>
            <a:r>
              <a:rPr dirty="0" err="1"/>
              <a:t>realidad</a:t>
            </a:r>
            <a:r>
              <a:rPr dirty="0"/>
              <a:t> de ser una persona </a:t>
            </a:r>
            <a:r>
              <a:rPr dirty="0" err="1"/>
              <a:t>impulsada</a:t>
            </a:r>
            <a:r>
              <a:rPr dirty="0"/>
              <a:t> por la </a:t>
            </a:r>
            <a:r>
              <a:rPr dirty="0" err="1"/>
              <a:t>actitud</a:t>
            </a:r>
            <a:r>
              <a:rPr dirty="0"/>
              <a:t> </a:t>
            </a:r>
            <a:r>
              <a:rPr dirty="0" err="1"/>
              <a:t>emprendedora</a:t>
            </a:r>
            <a:r>
              <a:rPr dirty="0"/>
              <a:t> y la </a:t>
            </a:r>
            <a:r>
              <a:rPr dirty="0" err="1"/>
              <a:t>mentalidad</a:t>
            </a:r>
            <a:r>
              <a:rPr dirty="0"/>
              <a:t>, y lo que </a:t>
            </a:r>
            <a:r>
              <a:rPr dirty="0" err="1"/>
              <a:t>realmente</a:t>
            </a:r>
            <a:r>
              <a:rPr dirty="0"/>
              <a:t> se </a:t>
            </a:r>
            <a:r>
              <a:rPr dirty="0" err="1"/>
              <a:t>necesita</a:t>
            </a:r>
            <a:r>
              <a:rPr dirty="0"/>
              <a:t> para </a:t>
            </a:r>
            <a:r>
              <a:rPr dirty="0" err="1"/>
              <a:t>favorecer</a:t>
            </a:r>
            <a:r>
              <a:rPr dirty="0"/>
              <a:t> </a:t>
            </a:r>
            <a:r>
              <a:rPr dirty="0" err="1"/>
              <a:t>el</a:t>
            </a:r>
            <a:r>
              <a:rPr dirty="0"/>
              <a:t> </a:t>
            </a:r>
            <a:r>
              <a:rPr dirty="0" err="1"/>
              <a:t>surgimiento</a:t>
            </a:r>
            <a:r>
              <a:rPr dirty="0"/>
              <a:t> de </a:t>
            </a:r>
            <a:r>
              <a:rPr dirty="0" err="1"/>
              <a:t>entornos</a:t>
            </a:r>
            <a:r>
              <a:rPr dirty="0"/>
              <a:t> </a:t>
            </a:r>
            <a:r>
              <a:rPr dirty="0" err="1"/>
              <a:t>operativos</a:t>
            </a:r>
            <a:r>
              <a:rPr dirty="0"/>
              <a:t> </a:t>
            </a:r>
            <a:r>
              <a:rPr lang="es-ES" dirty="0"/>
              <a:t>favorables al</a:t>
            </a:r>
            <a:r>
              <a:rPr dirty="0"/>
              <a:t> </a:t>
            </a:r>
            <a:r>
              <a:rPr dirty="0" err="1"/>
              <a:t>el</a:t>
            </a:r>
            <a:r>
              <a:rPr dirty="0"/>
              <a:t> </a:t>
            </a:r>
            <a:r>
              <a:rPr dirty="0" err="1"/>
              <a:t>intraemprendimiento</a:t>
            </a:r>
            <a:r>
              <a:rPr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El </a:t>
            </a:r>
            <a:r>
              <a:rPr dirty="0" err="1"/>
              <a:t>contenido</a:t>
            </a:r>
            <a:r>
              <a:rPr dirty="0"/>
              <a:t> de </a:t>
            </a:r>
            <a:r>
              <a:rPr dirty="0" err="1"/>
              <a:t>este</a:t>
            </a:r>
            <a:r>
              <a:rPr dirty="0"/>
              <a:t> </a:t>
            </a:r>
            <a:r>
              <a:rPr dirty="0" err="1"/>
              <a:t>módulo</a:t>
            </a:r>
            <a:r>
              <a:rPr dirty="0"/>
              <a:t> </a:t>
            </a:r>
            <a:r>
              <a:rPr dirty="0" err="1"/>
              <a:t>está</a:t>
            </a:r>
            <a:r>
              <a:rPr dirty="0"/>
              <a:t> </a:t>
            </a:r>
            <a:r>
              <a:rPr dirty="0" err="1"/>
              <a:t>destinado</a:t>
            </a:r>
            <a:r>
              <a:rPr dirty="0"/>
              <a:t> a </a:t>
            </a:r>
            <a:r>
              <a:rPr dirty="0" err="1"/>
              <a:t>proporcionar</a:t>
            </a:r>
            <a:r>
              <a:rPr dirty="0"/>
              <a:t> las </a:t>
            </a:r>
            <a:r>
              <a:rPr lang="es-ES" dirty="0"/>
              <a:t>directrices en las que confiar</a:t>
            </a:r>
            <a:r>
              <a:rPr dirty="0"/>
              <a:t> para </a:t>
            </a:r>
            <a:r>
              <a:rPr dirty="0" err="1"/>
              <a:t>establecer</a:t>
            </a:r>
            <a:r>
              <a:rPr dirty="0"/>
              <a:t> lo </a:t>
            </a:r>
            <a:r>
              <a:rPr dirty="0" err="1"/>
              <a:t>esencial</a:t>
            </a:r>
            <a:r>
              <a:rPr lang="es-ES" dirty="0"/>
              <a:t> </a:t>
            </a:r>
            <a:r>
              <a:rPr dirty="0"/>
              <a:t>de las </a:t>
            </a:r>
            <a:r>
              <a:rPr dirty="0" err="1"/>
              <a:t>organizaciones</a:t>
            </a:r>
            <a:r>
              <a:rPr dirty="0"/>
              <a:t> con </a:t>
            </a:r>
            <a:r>
              <a:rPr dirty="0" err="1"/>
              <a:t>capacidad</a:t>
            </a:r>
            <a:r>
              <a:rPr dirty="0"/>
              <a:t> </a:t>
            </a:r>
            <a:r>
              <a:rPr lang="es-ES" dirty="0"/>
              <a:t>intraemprendedora.</a:t>
            </a:r>
            <a:endParaRPr dirty="0"/>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1. D</a:t>
            </a:r>
            <a:r>
              <a:rPr lang="es-ES" dirty="0" err="1"/>
              <a:t>O’s</a:t>
            </a:r>
            <a:r>
              <a:rPr dirty="0"/>
              <a:t> y DON’Ts</a:t>
            </a: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a:noAutofit/>
          </a:bodyPr>
          <a:lstStyle/>
          <a:p>
            <a:pPr>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1.1 Lección de historia -</a:t>
            </a:r>
            <a:r>
              <a:rPr lang="es-ES" dirty="0"/>
              <a:t> Espíritus animales</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En</a:t>
            </a:r>
            <a:r>
              <a:rPr dirty="0"/>
              <a:t> las </a:t>
            </a:r>
            <a:r>
              <a:rPr dirty="0" err="1"/>
              <a:t>edades</a:t>
            </a:r>
            <a:r>
              <a:rPr dirty="0"/>
              <a:t> </a:t>
            </a:r>
            <a:r>
              <a:rPr dirty="0" err="1"/>
              <a:t>muy</a:t>
            </a:r>
            <a:r>
              <a:rPr dirty="0"/>
              <a:t> </a:t>
            </a:r>
            <a:r>
              <a:rPr dirty="0" err="1"/>
              <a:t>tempranas</a:t>
            </a:r>
            <a:r>
              <a:rPr dirty="0"/>
              <a:t> de la </a:t>
            </a:r>
            <a:r>
              <a:rPr dirty="0" err="1"/>
              <a:t>neuromedicina</a:t>
            </a:r>
            <a:r>
              <a:rPr dirty="0"/>
              <a:t>, los </a:t>
            </a:r>
            <a:r>
              <a:rPr dirty="0" err="1"/>
              <a:t>investigadores</a:t>
            </a:r>
            <a:r>
              <a:rPr dirty="0"/>
              <a:t> se </a:t>
            </a:r>
            <a:r>
              <a:rPr dirty="0" err="1"/>
              <a:t>refirieron</a:t>
            </a:r>
            <a:r>
              <a:rPr dirty="0"/>
              <a:t> al </a:t>
            </a:r>
            <a:r>
              <a:rPr dirty="0" err="1"/>
              <a:t>concepto</a:t>
            </a:r>
            <a:r>
              <a:rPr dirty="0"/>
              <a:t> de </a:t>
            </a:r>
            <a:r>
              <a:rPr b="1" dirty="0" err="1"/>
              <a:t>Espírit</a:t>
            </a:r>
            <a:r>
              <a:rPr lang="es-ES" b="1" dirty="0"/>
              <a:t>u</a:t>
            </a:r>
            <a:r>
              <a:rPr b="1" dirty="0"/>
              <a:t> Animal </a:t>
            </a:r>
            <a:r>
              <a:rPr dirty="0"/>
              <a:t>para </a:t>
            </a:r>
            <a:r>
              <a:rPr dirty="0" err="1"/>
              <a:t>describir</a:t>
            </a:r>
            <a:r>
              <a:rPr dirty="0"/>
              <a:t> </a:t>
            </a:r>
            <a:r>
              <a:rPr dirty="0" err="1"/>
              <a:t>metafóricamente</a:t>
            </a:r>
            <a:r>
              <a:rPr dirty="0"/>
              <a:t> los </a:t>
            </a:r>
            <a:r>
              <a:rPr dirty="0" err="1"/>
              <a:t>desencadenantes</a:t>
            </a:r>
            <a:r>
              <a:rPr dirty="0"/>
              <a:t> </a:t>
            </a:r>
            <a:r>
              <a:rPr dirty="0" err="1"/>
              <a:t>muy</a:t>
            </a:r>
            <a:r>
              <a:rPr dirty="0"/>
              <a:t> </a:t>
            </a:r>
            <a:r>
              <a:rPr dirty="0" err="1"/>
              <a:t>primordiales</a:t>
            </a:r>
            <a:r>
              <a:rPr dirty="0"/>
              <a:t> </a:t>
            </a:r>
            <a:r>
              <a:rPr lang="es-ES" dirty="0"/>
              <a:t>de la voluntad y acciones </a:t>
            </a:r>
            <a:r>
              <a:rPr dirty="0"/>
              <a:t>de los </a:t>
            </a:r>
            <a:r>
              <a:rPr dirty="0" err="1"/>
              <a:t>seres</a:t>
            </a:r>
            <a:r>
              <a:rPr dirty="0"/>
              <a:t> </a:t>
            </a:r>
            <a:r>
              <a:rPr dirty="0" err="1"/>
              <a:t>humanos</a:t>
            </a:r>
            <a:r>
              <a:rPr dirty="0"/>
              <a:t> y</a:t>
            </a:r>
            <a:r>
              <a:rPr lang="es-ES" dirty="0"/>
              <a:t> los</a:t>
            </a:r>
            <a:r>
              <a:rPr dirty="0"/>
              <a:t> </a:t>
            </a:r>
            <a:r>
              <a:rPr dirty="0" err="1"/>
              <a:t>catalizadores</a:t>
            </a:r>
            <a:r>
              <a:rPr dirty="0"/>
              <a:t> de las </a:t>
            </a:r>
            <a:r>
              <a:rPr dirty="0" err="1"/>
              <a:t>transmisiones</a:t>
            </a:r>
            <a:r>
              <a:rPr dirty="0"/>
              <a:t> </a:t>
            </a:r>
            <a:r>
              <a:rPr dirty="0" err="1"/>
              <a:t>neuronales</a:t>
            </a:r>
            <a:r>
              <a:rPr dirty="0"/>
              <a:t> </a:t>
            </a:r>
            <a:r>
              <a:rPr dirty="0" err="1"/>
              <a:t>responsables</a:t>
            </a:r>
            <a:r>
              <a:rPr dirty="0"/>
              <a:t> del </a:t>
            </a:r>
            <a:r>
              <a:rPr dirty="0" err="1"/>
              <a:t>movimiento</a:t>
            </a:r>
            <a:r>
              <a:rPr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El </a:t>
            </a:r>
            <a:r>
              <a:rPr dirty="0" err="1"/>
              <a:t>término</a:t>
            </a:r>
            <a:r>
              <a:rPr dirty="0"/>
              <a:t> </a:t>
            </a:r>
            <a:r>
              <a:rPr dirty="0" err="1"/>
              <a:t>encontró</a:t>
            </a:r>
            <a:r>
              <a:rPr dirty="0"/>
              <a:t> </a:t>
            </a:r>
            <a:r>
              <a:rPr dirty="0" err="1"/>
              <a:t>muchas</a:t>
            </a:r>
            <a:r>
              <a:rPr dirty="0"/>
              <a:t> </a:t>
            </a:r>
            <a:r>
              <a:rPr dirty="0" err="1"/>
              <a:t>aplicaciones</a:t>
            </a:r>
            <a:r>
              <a:rPr dirty="0"/>
              <a:t> </a:t>
            </a:r>
            <a:r>
              <a:rPr dirty="0" err="1"/>
              <a:t>diferentes</a:t>
            </a:r>
            <a:r>
              <a:rPr dirty="0"/>
              <a:t> dentro de </a:t>
            </a:r>
            <a:r>
              <a:rPr dirty="0" err="1"/>
              <a:t>disciplinas</a:t>
            </a:r>
            <a:r>
              <a:rPr dirty="0"/>
              <a:t> </a:t>
            </a:r>
            <a:r>
              <a:rPr dirty="0" err="1"/>
              <a:t>incluso</a:t>
            </a:r>
            <a:r>
              <a:rPr dirty="0"/>
              <a:t> </a:t>
            </a:r>
            <a:r>
              <a:rPr dirty="0" err="1"/>
              <a:t>bastante</a:t>
            </a:r>
            <a:r>
              <a:rPr dirty="0"/>
              <a:t> </a:t>
            </a:r>
            <a:r>
              <a:rPr dirty="0" err="1"/>
              <a:t>diversas</a:t>
            </a:r>
            <a:r>
              <a:rPr dirty="0"/>
              <a:t> entre </a:t>
            </a:r>
            <a:r>
              <a:rPr dirty="0" err="1"/>
              <a:t>sí</a:t>
            </a:r>
            <a:r>
              <a:rPr dirty="0"/>
              <a:t>, </a:t>
            </a:r>
            <a:r>
              <a:rPr dirty="0" err="1"/>
              <a:t>incluida</a:t>
            </a:r>
            <a:r>
              <a:rPr dirty="0"/>
              <a:t> la </a:t>
            </a:r>
            <a:r>
              <a:rPr dirty="0" err="1"/>
              <a:t>economía</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El </a:t>
            </a:r>
            <a:r>
              <a:rPr dirty="0" err="1"/>
              <a:t>préstamo</a:t>
            </a:r>
            <a:r>
              <a:rPr dirty="0"/>
              <a:t> del </a:t>
            </a:r>
            <a:r>
              <a:rPr dirty="0" err="1"/>
              <a:t>concepto</a:t>
            </a:r>
            <a:r>
              <a:rPr dirty="0"/>
              <a:t> se </a:t>
            </a:r>
            <a:r>
              <a:rPr dirty="0" err="1"/>
              <a:t>acredita</a:t>
            </a:r>
            <a:r>
              <a:rPr dirty="0"/>
              <a:t> al </a:t>
            </a:r>
            <a:r>
              <a:rPr dirty="0" err="1"/>
              <a:t>economista</a:t>
            </a:r>
            <a:r>
              <a:rPr dirty="0"/>
              <a:t> </a:t>
            </a:r>
            <a:r>
              <a:rPr b="1" dirty="0"/>
              <a:t>John Maynard Keynes</a:t>
            </a:r>
            <a:r>
              <a:rPr dirty="0"/>
              <a:t>, que </a:t>
            </a:r>
            <a:r>
              <a:rPr dirty="0" err="1"/>
              <a:t>en</a:t>
            </a:r>
            <a:r>
              <a:rPr dirty="0"/>
              <a:t> </a:t>
            </a:r>
            <a:r>
              <a:rPr b="1" dirty="0"/>
              <a:t>La </a:t>
            </a:r>
            <a:r>
              <a:rPr b="1" dirty="0" err="1"/>
              <a:t>Teoría</a:t>
            </a:r>
            <a:r>
              <a:rPr b="1" dirty="0"/>
              <a:t> General del </a:t>
            </a:r>
            <a:r>
              <a:rPr b="1" dirty="0" err="1"/>
              <a:t>Empleo</a:t>
            </a:r>
            <a:r>
              <a:rPr b="1" dirty="0"/>
              <a:t>, </a:t>
            </a:r>
            <a:r>
              <a:rPr b="1" dirty="0" err="1"/>
              <a:t>el</a:t>
            </a:r>
            <a:r>
              <a:rPr b="1" dirty="0"/>
              <a:t> </a:t>
            </a:r>
            <a:r>
              <a:rPr b="1" dirty="0" err="1"/>
              <a:t>Interés</a:t>
            </a:r>
            <a:r>
              <a:rPr b="1" dirty="0"/>
              <a:t> y </a:t>
            </a:r>
            <a:r>
              <a:rPr b="1" dirty="0" err="1"/>
              <a:t>el</a:t>
            </a:r>
            <a:r>
              <a:rPr b="1" dirty="0"/>
              <a:t> Dinero</a:t>
            </a:r>
            <a:r>
              <a:rPr dirty="0"/>
              <a:t> </a:t>
            </a:r>
            <a:r>
              <a:rPr dirty="0" err="1"/>
              <a:t>identifica</a:t>
            </a:r>
            <a:r>
              <a:rPr dirty="0"/>
              <a:t> a los </a:t>
            </a:r>
            <a:r>
              <a:rPr dirty="0" err="1"/>
              <a:t>Espíritus</a:t>
            </a:r>
            <a:r>
              <a:rPr dirty="0"/>
              <a:t> </a:t>
            </a:r>
            <a:r>
              <a:rPr dirty="0" err="1"/>
              <a:t>Animales</a:t>
            </a:r>
            <a:r>
              <a:rPr dirty="0"/>
              <a:t> </a:t>
            </a:r>
            <a:r>
              <a:rPr dirty="0" err="1"/>
              <a:t>como</a:t>
            </a:r>
            <a:r>
              <a:rPr dirty="0"/>
              <a:t> </a:t>
            </a:r>
            <a:r>
              <a:rPr lang="es-ES" dirty="0"/>
              <a:t>los</a:t>
            </a:r>
            <a:r>
              <a:rPr dirty="0"/>
              <a:t> principal</a:t>
            </a:r>
            <a:r>
              <a:rPr lang="es-ES" dirty="0"/>
              <a:t>es</a:t>
            </a:r>
            <a:r>
              <a:rPr dirty="0"/>
              <a:t> </a:t>
            </a:r>
            <a:r>
              <a:rPr dirty="0" err="1"/>
              <a:t>impulsor</a:t>
            </a:r>
            <a:r>
              <a:rPr lang="es-ES" dirty="0"/>
              <a:t>es</a:t>
            </a:r>
            <a:r>
              <a:rPr dirty="0"/>
              <a:t> </a:t>
            </a:r>
            <a:r>
              <a:rPr lang="es-ES" dirty="0" err="1"/>
              <a:t>tra</a:t>
            </a:r>
            <a:r>
              <a:rPr dirty="0"/>
              <a:t>s la </a:t>
            </a:r>
            <a:r>
              <a:rPr dirty="0" err="1"/>
              <a:t>búsqueda</a:t>
            </a:r>
            <a:r>
              <a:rPr dirty="0"/>
              <a:t> de </a:t>
            </a:r>
            <a:r>
              <a:rPr dirty="0" err="1"/>
              <a:t>iniciativas</a:t>
            </a:r>
            <a:r>
              <a:rPr dirty="0"/>
              <a:t> </a:t>
            </a:r>
            <a:r>
              <a:rPr dirty="0" err="1"/>
              <a:t>empresariales</a:t>
            </a:r>
            <a:r>
              <a:rPr dirty="0"/>
              <a:t>, </a:t>
            </a:r>
            <a:r>
              <a:rPr dirty="0" err="1"/>
              <a:t>motivado</a:t>
            </a:r>
            <a:r>
              <a:rPr lang="es-ES" dirty="0"/>
              <a:t>s</a:t>
            </a:r>
            <a:r>
              <a:rPr dirty="0"/>
              <a:t> por la </a:t>
            </a:r>
            <a:r>
              <a:rPr dirty="0" err="1"/>
              <a:t>pura</a:t>
            </a:r>
            <a:r>
              <a:rPr dirty="0"/>
              <a:t> </a:t>
            </a:r>
            <a:r>
              <a:rPr dirty="0" err="1"/>
              <a:t>confianza</a:t>
            </a:r>
            <a:r>
              <a:rPr dirty="0"/>
              <a:t> </a:t>
            </a:r>
            <a:r>
              <a:rPr dirty="0" err="1"/>
              <a:t>en</a:t>
            </a:r>
            <a:r>
              <a:rPr dirty="0"/>
              <a:t> la </a:t>
            </a:r>
            <a:r>
              <a:rPr dirty="0" err="1"/>
              <a:t>intuición</a:t>
            </a:r>
            <a:r>
              <a:rPr dirty="0"/>
              <a:t> </a:t>
            </a:r>
            <a:r>
              <a:rPr dirty="0" err="1"/>
              <a:t>detrás</a:t>
            </a:r>
            <a:r>
              <a:rPr dirty="0"/>
              <a:t> de la idea </a:t>
            </a:r>
            <a:r>
              <a:rPr dirty="0" err="1"/>
              <a:t>empresarial</a:t>
            </a:r>
            <a:r>
              <a:rPr lang="es-ES" dirty="0"/>
              <a:t>.</a:t>
            </a:r>
            <a:endParaRPr dirty="0"/>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Aunque</a:t>
            </a:r>
            <a:r>
              <a:rPr dirty="0"/>
              <a:t> </a:t>
            </a:r>
            <a:r>
              <a:rPr dirty="0" err="1"/>
              <a:t>ciertamente</a:t>
            </a:r>
            <a:r>
              <a:rPr dirty="0"/>
              <a:t> </a:t>
            </a:r>
            <a:r>
              <a:rPr dirty="0" err="1"/>
              <a:t>muy</a:t>
            </a:r>
            <a:r>
              <a:rPr dirty="0"/>
              <a:t> </a:t>
            </a:r>
            <a:r>
              <a:rPr dirty="0" err="1"/>
              <a:t>fascinante</a:t>
            </a:r>
            <a:r>
              <a:rPr dirty="0"/>
              <a:t>, la idea de </a:t>
            </a:r>
            <a:r>
              <a:rPr dirty="0" err="1"/>
              <a:t>espíritus</a:t>
            </a:r>
            <a:r>
              <a:rPr dirty="0"/>
              <a:t> </a:t>
            </a:r>
            <a:r>
              <a:rPr dirty="0" err="1"/>
              <a:t>animales</a:t>
            </a:r>
            <a:r>
              <a:rPr dirty="0"/>
              <a:t> </a:t>
            </a:r>
            <a:r>
              <a:rPr dirty="0" err="1"/>
              <a:t>empresariales</a:t>
            </a:r>
            <a:r>
              <a:rPr dirty="0"/>
              <a:t> </a:t>
            </a:r>
            <a:r>
              <a:rPr dirty="0" err="1"/>
              <a:t>en</a:t>
            </a:r>
            <a:r>
              <a:rPr dirty="0"/>
              <a:t> la </a:t>
            </a:r>
            <a:r>
              <a:rPr dirty="0" err="1"/>
              <a:t>práctica</a:t>
            </a:r>
            <a:r>
              <a:rPr dirty="0"/>
              <a:t> </a:t>
            </a:r>
            <a:r>
              <a:rPr dirty="0" err="1"/>
              <a:t>tiene</a:t>
            </a:r>
            <a:r>
              <a:rPr dirty="0"/>
              <a:t> </a:t>
            </a:r>
            <a:r>
              <a:rPr dirty="0" err="1"/>
              <a:t>algunas</a:t>
            </a:r>
            <a:r>
              <a:rPr dirty="0"/>
              <a:t> </a:t>
            </a:r>
            <a:r>
              <a:rPr dirty="0" err="1"/>
              <a:t>limitaciones</a:t>
            </a:r>
            <a:r>
              <a:rPr dirty="0"/>
              <a:t> que</a:t>
            </a:r>
            <a:r>
              <a:rPr lang="es-ES" dirty="0"/>
              <a:t>, </a:t>
            </a:r>
            <a:r>
              <a:rPr dirty="0"/>
              <a:t>de </a:t>
            </a:r>
            <a:r>
              <a:rPr dirty="0" err="1"/>
              <a:t>hecho</a:t>
            </a:r>
            <a:r>
              <a:rPr lang="es-ES" dirty="0"/>
              <a:t>,</a:t>
            </a:r>
            <a:r>
              <a:rPr dirty="0"/>
              <a:t> </a:t>
            </a:r>
            <a:r>
              <a:rPr dirty="0" err="1"/>
              <a:t>queremos</a:t>
            </a:r>
            <a:r>
              <a:rPr dirty="0"/>
              <a:t> </a:t>
            </a:r>
            <a:r>
              <a:rPr dirty="0" err="1"/>
              <a:t>abordar</a:t>
            </a:r>
            <a:r>
              <a:rPr dirty="0"/>
              <a:t> </a:t>
            </a:r>
            <a:r>
              <a:rPr dirty="0" err="1"/>
              <a:t>en</a:t>
            </a:r>
            <a:r>
              <a:rPr dirty="0"/>
              <a:t> </a:t>
            </a:r>
            <a:r>
              <a:rPr dirty="0" err="1"/>
              <a:t>el</a:t>
            </a:r>
            <a:r>
              <a:rPr dirty="0"/>
              <a:t> </a:t>
            </a:r>
            <a:r>
              <a:rPr dirty="0" err="1"/>
              <a:t>contexto</a:t>
            </a:r>
            <a:r>
              <a:rPr dirty="0"/>
              <a:t> de </a:t>
            </a:r>
            <a:r>
              <a:rPr dirty="0" err="1"/>
              <a:t>este</a:t>
            </a:r>
            <a:r>
              <a:rPr dirty="0"/>
              <a:t> </a:t>
            </a:r>
            <a:r>
              <a:rPr dirty="0" err="1"/>
              <a:t>módulo</a:t>
            </a:r>
            <a:r>
              <a:rPr dirty="0"/>
              <a:t>.</a:t>
            </a:r>
          </a:p>
        </p:txBody>
      </p:sp>
    </p:spTree>
    <p:extLst>
      <p:ext uri="{BB962C8B-B14F-4D97-AF65-F5344CB8AC3E}">
        <p14:creationId xmlns:p14="http://schemas.microsoft.com/office/powerpoint/2010/main" val="3247361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a:noAutofit/>
          </a:bodyPr>
          <a:lstStyle/>
          <a:p>
            <a:pPr marL="534988" indent="-534988">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b="1" dirty="0"/>
              <a:t>1.2 Una </a:t>
            </a:r>
            <a:r>
              <a:rPr b="1" dirty="0" err="1"/>
              <a:t>crítica</a:t>
            </a:r>
            <a:r>
              <a:rPr b="1" dirty="0"/>
              <a:t> </a:t>
            </a:r>
            <a:r>
              <a:rPr lang="de-DE" b="1" dirty="0"/>
              <a:t>-</a:t>
            </a:r>
            <a:r>
              <a:rPr dirty="0"/>
              <a:t> ¿Los </a:t>
            </a:r>
            <a:r>
              <a:rPr dirty="0" err="1"/>
              <a:t>espíritus</a:t>
            </a:r>
            <a:r>
              <a:rPr dirty="0"/>
              <a:t> </a:t>
            </a:r>
            <a:r>
              <a:rPr dirty="0" err="1"/>
              <a:t>animales</a:t>
            </a:r>
            <a:r>
              <a:rPr dirty="0"/>
              <a:t> </a:t>
            </a:r>
            <a:r>
              <a:rPr dirty="0" err="1"/>
              <a:t>realmente</a:t>
            </a:r>
            <a:r>
              <a:rPr dirty="0"/>
              <a:t> </a:t>
            </a:r>
            <a:r>
              <a:rPr dirty="0" err="1"/>
              <a:t>trabajan</a:t>
            </a:r>
            <a:r>
              <a:rPr dirty="0"/>
              <a:t> para </a:t>
            </a:r>
            <a:r>
              <a:rPr dirty="0" err="1"/>
              <a:t>el</a:t>
            </a:r>
            <a:r>
              <a:rPr dirty="0"/>
              <a:t> </a:t>
            </a:r>
            <a:r>
              <a:rPr dirty="0" err="1"/>
              <a:t>espíritu</a:t>
            </a:r>
            <a:r>
              <a:rPr dirty="0"/>
              <a:t> </a:t>
            </a:r>
            <a:r>
              <a:rPr dirty="0" err="1"/>
              <a:t>empresarial</a:t>
            </a:r>
            <a:r>
              <a:rPr dirty="0"/>
              <a:t> y </a:t>
            </a:r>
            <a:r>
              <a:rPr dirty="0" err="1"/>
              <a:t>el</a:t>
            </a:r>
            <a:r>
              <a:rPr dirty="0"/>
              <a:t> </a:t>
            </a:r>
            <a:r>
              <a:rPr dirty="0" err="1"/>
              <a:t>sentido</a:t>
            </a:r>
            <a:r>
              <a:rPr dirty="0"/>
              <a:t> de la </a:t>
            </a:r>
            <a:r>
              <a:rPr dirty="0" err="1"/>
              <a:t>actitud</a:t>
            </a:r>
            <a:r>
              <a:rPr dirty="0"/>
              <a:t> </a:t>
            </a:r>
            <a:r>
              <a:rPr dirty="0" err="1"/>
              <a:t>emprendedora</a:t>
            </a:r>
            <a:r>
              <a:rPr dirty="0"/>
              <a:t>?</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convicción</a:t>
            </a:r>
            <a:r>
              <a:rPr dirty="0"/>
              <a:t> de que las </a:t>
            </a:r>
            <a:r>
              <a:rPr dirty="0" err="1"/>
              <a:t>cosas</a:t>
            </a:r>
            <a:r>
              <a:rPr dirty="0"/>
              <a:t> </a:t>
            </a:r>
            <a:r>
              <a:rPr dirty="0" err="1"/>
              <a:t>saldrán</a:t>
            </a:r>
            <a:r>
              <a:rPr dirty="0"/>
              <a:t> bien solo </a:t>
            </a:r>
            <a:r>
              <a:rPr dirty="0" err="1"/>
              <a:t>porque</a:t>
            </a:r>
            <a:r>
              <a:rPr dirty="0"/>
              <a:t> se </a:t>
            </a:r>
            <a:r>
              <a:rPr dirty="0" err="1"/>
              <a:t>supone</a:t>
            </a:r>
            <a:r>
              <a:rPr dirty="0"/>
              <a:t> que no </a:t>
            </a:r>
            <a:r>
              <a:rPr dirty="0" err="1"/>
              <a:t>tienen</a:t>
            </a:r>
            <a:r>
              <a:rPr dirty="0"/>
              <a:t> nada que </a:t>
            </a:r>
            <a:r>
              <a:rPr dirty="0" err="1"/>
              <a:t>ver</a:t>
            </a:r>
            <a:r>
              <a:rPr dirty="0"/>
              <a:t> con </a:t>
            </a:r>
            <a:r>
              <a:rPr dirty="0" err="1"/>
              <a:t>el</a:t>
            </a:r>
            <a:r>
              <a:rPr dirty="0"/>
              <a:t> </a:t>
            </a:r>
            <a:r>
              <a:rPr dirty="0" err="1"/>
              <a:t>sentido</a:t>
            </a:r>
            <a:r>
              <a:rPr dirty="0"/>
              <a:t> de </a:t>
            </a:r>
            <a:r>
              <a:rPr dirty="0" err="1"/>
              <a:t>iniciativa</a:t>
            </a:r>
            <a:r>
              <a:rPr dirty="0"/>
              <a:t> y </a:t>
            </a:r>
            <a:r>
              <a:rPr dirty="0" err="1"/>
              <a:t>actitud</a:t>
            </a:r>
            <a:r>
              <a:rPr dirty="0"/>
              <a:t> </a:t>
            </a:r>
            <a:r>
              <a:rPr dirty="0" err="1"/>
              <a:t>emprendedora</a:t>
            </a:r>
            <a:r>
              <a:rPr dirty="0"/>
              <a:t> es solo una </a:t>
            </a:r>
            <a:r>
              <a:rPr dirty="0" err="1"/>
              <a:t>ilusión</a:t>
            </a:r>
            <a:r>
              <a:rPr dirty="0"/>
              <a:t> y no es </a:t>
            </a:r>
            <a:r>
              <a:rPr dirty="0" err="1"/>
              <a:t>diferente</a:t>
            </a:r>
            <a:r>
              <a:rPr dirty="0"/>
              <a:t> de </a:t>
            </a:r>
            <a:r>
              <a:rPr lang="es-ES" dirty="0"/>
              <a:t>apostar </a:t>
            </a:r>
            <a:r>
              <a:rPr dirty="0" err="1"/>
              <a:t>en</a:t>
            </a:r>
            <a:r>
              <a:rPr dirty="0"/>
              <a:t> </a:t>
            </a:r>
            <a:r>
              <a:rPr dirty="0" err="1"/>
              <a:t>el</a:t>
            </a:r>
            <a:r>
              <a:rPr dirty="0"/>
              <a:t> casino...</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Las personas no </a:t>
            </a:r>
            <a:r>
              <a:rPr dirty="0" err="1"/>
              <a:t>actúan</a:t>
            </a:r>
            <a:r>
              <a:rPr dirty="0"/>
              <a:t> </a:t>
            </a:r>
            <a:r>
              <a:rPr dirty="0" err="1"/>
              <a:t>porque</a:t>
            </a:r>
            <a:r>
              <a:rPr dirty="0"/>
              <a:t> </a:t>
            </a:r>
            <a:r>
              <a:rPr dirty="0" err="1"/>
              <a:t>esperan</a:t>
            </a:r>
            <a:r>
              <a:rPr dirty="0"/>
              <a:t> que </a:t>
            </a:r>
            <a:r>
              <a:rPr dirty="0" err="1"/>
              <a:t>sucedan</a:t>
            </a:r>
            <a:r>
              <a:rPr dirty="0"/>
              <a:t> </a:t>
            </a:r>
            <a:r>
              <a:rPr dirty="0" err="1"/>
              <a:t>cosas</a:t>
            </a:r>
            <a:r>
              <a:rPr dirty="0"/>
              <a:t> </a:t>
            </a:r>
            <a:r>
              <a:rPr dirty="0" err="1"/>
              <a:t>buenas</a:t>
            </a:r>
            <a:r>
              <a:rPr dirty="0"/>
              <a:t> a </a:t>
            </a:r>
            <a:r>
              <a:rPr dirty="0" err="1"/>
              <a:t>su</a:t>
            </a:r>
            <a:r>
              <a:rPr dirty="0"/>
              <a:t> </a:t>
            </a:r>
            <a:r>
              <a:rPr dirty="0" err="1"/>
              <a:t>alrededor</a:t>
            </a:r>
            <a:r>
              <a:rPr dirty="0"/>
              <a:t>, las personas </a:t>
            </a:r>
            <a:r>
              <a:rPr dirty="0" err="1"/>
              <a:t>actúan</a:t>
            </a:r>
            <a:r>
              <a:rPr dirty="0"/>
              <a:t> para </a:t>
            </a:r>
            <a:r>
              <a:rPr dirty="0" err="1"/>
              <a:t>satisfacer</a:t>
            </a:r>
            <a:r>
              <a:rPr dirty="0"/>
              <a:t> un </a:t>
            </a:r>
            <a:r>
              <a:rPr dirty="0" err="1"/>
              <a:t>estado</a:t>
            </a:r>
            <a:r>
              <a:rPr dirty="0"/>
              <a:t> de </a:t>
            </a:r>
            <a:r>
              <a:rPr dirty="0" err="1"/>
              <a:t>necesidad</a:t>
            </a:r>
            <a:r>
              <a:rPr dirty="0"/>
              <a:t> y </a:t>
            </a:r>
            <a:r>
              <a:rPr dirty="0" err="1"/>
              <a:t>avanzar</a:t>
            </a:r>
            <a:r>
              <a:rPr dirty="0"/>
              <a:t> </a:t>
            </a:r>
            <a:r>
              <a:rPr dirty="0" err="1"/>
              <a:t>desde</a:t>
            </a:r>
            <a:r>
              <a:rPr dirty="0"/>
              <a:t> un punto de status quo que </a:t>
            </a:r>
            <a:r>
              <a:rPr dirty="0" err="1"/>
              <a:t>ya</a:t>
            </a:r>
            <a:r>
              <a:rPr dirty="0"/>
              <a:t> no es </a:t>
            </a:r>
            <a:r>
              <a:rPr dirty="0" err="1"/>
              <a:t>sostenible</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Pero </a:t>
            </a:r>
            <a:r>
              <a:rPr dirty="0" err="1"/>
              <a:t>el</a:t>
            </a:r>
            <a:r>
              <a:rPr dirty="0"/>
              <a:t> </a:t>
            </a:r>
            <a:r>
              <a:rPr dirty="0" err="1"/>
              <a:t>cambio</a:t>
            </a:r>
            <a:r>
              <a:rPr dirty="0"/>
              <a:t> del status quo es </a:t>
            </a:r>
            <a:r>
              <a:rPr dirty="0" err="1"/>
              <a:t>inevitablemente</a:t>
            </a:r>
            <a:r>
              <a:rPr dirty="0"/>
              <a:t> </a:t>
            </a:r>
            <a:r>
              <a:rPr dirty="0" err="1"/>
              <a:t>incómodo</a:t>
            </a:r>
            <a:r>
              <a:rPr dirty="0"/>
              <a:t>: </a:t>
            </a:r>
            <a:r>
              <a:rPr dirty="0" err="1"/>
              <a:t>obliga</a:t>
            </a:r>
            <a:r>
              <a:rPr dirty="0"/>
              <a:t> a las personas a </a:t>
            </a:r>
            <a:r>
              <a:rPr dirty="0" err="1"/>
              <a:t>moverse</a:t>
            </a:r>
            <a:r>
              <a:rPr dirty="0"/>
              <a:t> </a:t>
            </a:r>
            <a:r>
              <a:rPr dirty="0" err="1"/>
              <a:t>hacia</a:t>
            </a:r>
            <a:r>
              <a:rPr dirty="0"/>
              <a:t> lo </a:t>
            </a:r>
            <a:r>
              <a:rPr dirty="0" err="1"/>
              <a:t>desconocido</a:t>
            </a:r>
            <a:r>
              <a:rPr dirty="0"/>
              <a:t> y </a:t>
            </a:r>
            <a:r>
              <a:rPr dirty="0" err="1"/>
              <a:t>cambiar</a:t>
            </a:r>
            <a:r>
              <a:rPr dirty="0"/>
              <a:t> </a:t>
            </a:r>
            <a:r>
              <a:rPr dirty="0" err="1"/>
              <a:t>muchas</a:t>
            </a:r>
            <a:r>
              <a:rPr dirty="0"/>
              <a:t> de sus </a:t>
            </a:r>
            <a:r>
              <a:rPr dirty="0" err="1"/>
              <a:t>percepciones</a:t>
            </a:r>
            <a:r>
              <a:rPr dirty="0"/>
              <a:t> </a:t>
            </a:r>
            <a:r>
              <a:rPr dirty="0" err="1"/>
              <a:t>consolidadas</a:t>
            </a:r>
            <a:r>
              <a:rPr dirty="0"/>
              <a:t> </a:t>
            </a:r>
            <a:r>
              <a:rPr dirty="0" err="1"/>
              <a:t>sobre</a:t>
            </a:r>
            <a:r>
              <a:rPr dirty="0"/>
              <a:t> la </a:t>
            </a:r>
            <a:r>
              <a:rPr dirty="0" err="1"/>
              <a:t>realidad</a:t>
            </a:r>
            <a:r>
              <a:rPr dirty="0"/>
              <a:t> y </a:t>
            </a:r>
            <a:r>
              <a:rPr dirty="0" err="1"/>
              <a:t>el</a:t>
            </a:r>
            <a:r>
              <a:rPr dirty="0"/>
              <a:t> </a:t>
            </a:r>
            <a:r>
              <a:rPr dirty="0" err="1"/>
              <a:t>mundo</a:t>
            </a:r>
            <a:r>
              <a:rPr dirty="0"/>
              <a:t> </a:t>
            </a:r>
            <a:r>
              <a:rPr dirty="0" err="1"/>
              <a:t>conocido</a:t>
            </a:r>
            <a:r>
              <a:rPr dirty="0"/>
              <a:t>. </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Entonces</a:t>
            </a:r>
            <a:r>
              <a:rPr dirty="0"/>
              <a:t>, ¿</a:t>
            </a:r>
            <a:r>
              <a:rPr dirty="0" err="1"/>
              <a:t>cómo</a:t>
            </a:r>
            <a:r>
              <a:rPr dirty="0"/>
              <a:t> </a:t>
            </a:r>
            <a:r>
              <a:rPr dirty="0" err="1"/>
              <a:t>te</a:t>
            </a:r>
            <a:r>
              <a:rPr dirty="0"/>
              <a:t> </a:t>
            </a:r>
            <a:r>
              <a:rPr dirty="0" err="1"/>
              <a:t>aseguras</a:t>
            </a:r>
            <a:r>
              <a:rPr dirty="0"/>
              <a:t> de que las personas </a:t>
            </a:r>
            <a:r>
              <a:rPr dirty="0" err="1"/>
              <a:t>estén</a:t>
            </a:r>
            <a:r>
              <a:rPr dirty="0"/>
              <a:t> </a:t>
            </a:r>
            <a:r>
              <a:rPr dirty="0" err="1"/>
              <a:t>agusto</a:t>
            </a:r>
            <a:r>
              <a:rPr dirty="0"/>
              <a:t> a </a:t>
            </a:r>
            <a:r>
              <a:rPr dirty="0" err="1"/>
              <a:t>través</a:t>
            </a:r>
            <a:r>
              <a:rPr dirty="0"/>
              <a:t> del </a:t>
            </a:r>
            <a:r>
              <a:rPr dirty="0" err="1"/>
              <a:t>proceso</a:t>
            </a:r>
            <a:r>
              <a:rPr dirty="0"/>
              <a:t>? ¿</a:t>
            </a:r>
            <a:r>
              <a:rPr dirty="0" err="1"/>
              <a:t>Cuáles</a:t>
            </a:r>
            <a:r>
              <a:rPr dirty="0"/>
              <a:t> son los </a:t>
            </a:r>
            <a:r>
              <a:rPr lang="es-ES" dirty="0"/>
              <a:t>mecanismos</a:t>
            </a:r>
            <a:r>
              <a:rPr dirty="0"/>
              <a:t> </a:t>
            </a:r>
            <a:r>
              <a:rPr dirty="0" err="1"/>
              <a:t>en</a:t>
            </a:r>
            <a:r>
              <a:rPr dirty="0"/>
              <a:t> los que</a:t>
            </a:r>
            <a:r>
              <a:rPr lang="es-ES" dirty="0"/>
              <a:t> se</a:t>
            </a:r>
            <a:r>
              <a:rPr dirty="0"/>
              <a:t> </a:t>
            </a:r>
            <a:r>
              <a:rPr dirty="0" err="1"/>
              <a:t>puede</a:t>
            </a:r>
            <a:r>
              <a:rPr dirty="0"/>
              <a:t> </a:t>
            </a:r>
            <a:r>
              <a:rPr dirty="0" err="1"/>
              <a:t>confiar</a:t>
            </a:r>
            <a:r>
              <a:rPr dirty="0"/>
              <a:t> para </a:t>
            </a:r>
            <a:r>
              <a:rPr dirty="0" err="1"/>
              <a:t>mejorar</a:t>
            </a:r>
            <a:r>
              <a:rPr dirty="0"/>
              <a:t> </a:t>
            </a:r>
            <a:r>
              <a:rPr dirty="0" err="1"/>
              <a:t>efectivamente</a:t>
            </a:r>
            <a:r>
              <a:rPr dirty="0"/>
              <a:t> </a:t>
            </a:r>
            <a:r>
              <a:rPr lang="es-ES" dirty="0"/>
              <a:t>el</a:t>
            </a:r>
            <a:r>
              <a:rPr dirty="0"/>
              <a:t> </a:t>
            </a:r>
            <a:r>
              <a:rPr dirty="0" err="1"/>
              <a:t>sentido</a:t>
            </a:r>
            <a:r>
              <a:rPr dirty="0"/>
              <a:t> de </a:t>
            </a:r>
            <a:r>
              <a:rPr dirty="0" err="1"/>
              <a:t>iniciativa</a:t>
            </a:r>
            <a:r>
              <a:rPr dirty="0"/>
              <a:t> y </a:t>
            </a:r>
            <a:r>
              <a:rPr lang="es-ES" dirty="0"/>
              <a:t>la</a:t>
            </a:r>
            <a:r>
              <a:rPr dirty="0"/>
              <a:t> </a:t>
            </a:r>
            <a:r>
              <a:rPr dirty="0" err="1"/>
              <a:t>percepción</a:t>
            </a:r>
            <a:r>
              <a:rPr dirty="0"/>
              <a:t> de la </a:t>
            </a:r>
            <a:r>
              <a:rPr dirty="0" err="1"/>
              <a:t>comodidad</a:t>
            </a:r>
            <a:r>
              <a:rPr dirty="0"/>
              <a:t> dentro de un </a:t>
            </a:r>
            <a:r>
              <a:rPr dirty="0" err="1"/>
              <a:t>ambiente</a:t>
            </a:r>
            <a:r>
              <a:rPr dirty="0"/>
              <a:t> de </a:t>
            </a:r>
            <a:r>
              <a:rPr dirty="0" err="1"/>
              <a:t>incomodidad</a:t>
            </a:r>
            <a:r>
              <a:rPr dirty="0"/>
              <a:t>? </a:t>
            </a:r>
            <a:r>
              <a:rPr dirty="0" err="1"/>
              <a:t>En</a:t>
            </a:r>
            <a:r>
              <a:rPr dirty="0"/>
              <a:t> </a:t>
            </a:r>
            <a:r>
              <a:rPr dirty="0" err="1"/>
              <a:t>conclusión</a:t>
            </a:r>
            <a:r>
              <a:rPr dirty="0"/>
              <a:t>, ¿</a:t>
            </a:r>
            <a:r>
              <a:rPr dirty="0" err="1"/>
              <a:t>cómo</a:t>
            </a:r>
            <a:r>
              <a:rPr dirty="0"/>
              <a:t> </a:t>
            </a:r>
            <a:r>
              <a:rPr dirty="0" err="1"/>
              <a:t>ayuda</a:t>
            </a:r>
            <a:r>
              <a:rPr dirty="0"/>
              <a:t> a las personas a </a:t>
            </a:r>
            <a:r>
              <a:rPr dirty="0" err="1"/>
              <a:t>hacer</a:t>
            </a:r>
            <a:r>
              <a:rPr dirty="0"/>
              <a:t> que las </a:t>
            </a:r>
            <a:r>
              <a:rPr dirty="0" err="1"/>
              <a:t>cosas</a:t>
            </a:r>
            <a:r>
              <a:rPr dirty="0"/>
              <a:t> </a:t>
            </a:r>
            <a:r>
              <a:rPr dirty="0" err="1"/>
              <a:t>sucedan</a:t>
            </a:r>
            <a:r>
              <a:rPr dirty="0"/>
              <a:t>?</a:t>
            </a:r>
          </a:p>
        </p:txBody>
      </p:sp>
      <p:sp>
        <p:nvSpPr>
          <p:cNvPr id="5" name="CuadroTexto 1">
            <a:extLst>
              <a:ext uri="{FF2B5EF4-FFF2-40B4-BE49-F238E27FC236}">
                <a16:creationId xmlns:a16="http://schemas.microsoft.com/office/drawing/2014/main" id="{1537CD40-74CD-9816-EC3A-0428FD48234D}"/>
              </a:ext>
            </a:extLst>
          </p:cNvPr>
          <p:cNvSpPr txBox="1"/>
          <p:nvPr/>
        </p:nvSpPr>
        <p:spPr>
          <a:xfrm>
            <a:off x="1296000" y="1548000"/>
            <a:ext cx="158400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1. </a:t>
            </a:r>
            <a:r>
              <a:rPr lang="es-ES" dirty="0" err="1"/>
              <a:t>DO's</a:t>
            </a:r>
            <a:r>
              <a:rPr lang="es-ES" dirty="0"/>
              <a:t> y</a:t>
            </a:r>
            <a:r>
              <a:rPr dirty="0"/>
              <a:t> DON’Ts</a:t>
            </a:r>
          </a:p>
        </p:txBody>
      </p:sp>
    </p:spTree>
    <p:extLst>
      <p:ext uri="{BB962C8B-B14F-4D97-AF65-F5344CB8AC3E}">
        <p14:creationId xmlns:p14="http://schemas.microsoft.com/office/powerpoint/2010/main" val="366271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a:noAutofit/>
          </a:bodyPr>
          <a:lstStyle/>
          <a:p>
            <a:pPr>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1.3 ¡Inspirar y motivar!...¿o tal vez no? </a:t>
            </a:r>
            <a:r>
              <a:rPr lang="es-ES" dirty="0"/>
              <a:t>El intraemprendimiento no funciona para todos...</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3664500"/>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err="1"/>
              <a:t>En</a:t>
            </a:r>
            <a:r>
              <a:rPr dirty="0"/>
              <a:t> primer </a:t>
            </a:r>
            <a:r>
              <a:rPr dirty="0" err="1"/>
              <a:t>lugar</a:t>
            </a:r>
            <a:r>
              <a:rPr dirty="0"/>
              <a:t>, </a:t>
            </a:r>
            <a:r>
              <a:rPr dirty="0" err="1"/>
              <a:t>si</a:t>
            </a:r>
            <a:r>
              <a:rPr dirty="0"/>
              <a:t> </a:t>
            </a:r>
            <a:r>
              <a:rPr lang="es-ES" dirty="0"/>
              <a:t>t</a:t>
            </a:r>
            <a:r>
              <a:rPr dirty="0"/>
              <a:t>u </a:t>
            </a:r>
            <a:r>
              <a:rPr dirty="0" err="1"/>
              <a:t>objetivo</a:t>
            </a:r>
            <a:r>
              <a:rPr dirty="0"/>
              <a:t> es </a:t>
            </a:r>
            <a:r>
              <a:rPr dirty="0" err="1"/>
              <a:t>catalizar</a:t>
            </a:r>
            <a:r>
              <a:rPr dirty="0"/>
              <a:t> la </a:t>
            </a:r>
            <a:r>
              <a:rPr dirty="0" err="1"/>
              <a:t>iniciativa</a:t>
            </a:r>
            <a:r>
              <a:rPr dirty="0"/>
              <a:t> </a:t>
            </a:r>
            <a:r>
              <a:rPr dirty="0" err="1"/>
              <a:t>empresarial</a:t>
            </a:r>
            <a:r>
              <a:rPr dirty="0"/>
              <a:t>, debe </a:t>
            </a:r>
            <a:r>
              <a:rPr dirty="0" err="1"/>
              <a:t>reconocer</a:t>
            </a:r>
            <a:r>
              <a:rPr dirty="0"/>
              <a:t> primero </a:t>
            </a:r>
            <a:r>
              <a:rPr dirty="0" err="1"/>
              <a:t>dónde</a:t>
            </a:r>
            <a:r>
              <a:rPr dirty="0"/>
              <a:t> </a:t>
            </a:r>
            <a:r>
              <a:rPr dirty="0" err="1"/>
              <a:t>está</a:t>
            </a:r>
            <a:r>
              <a:rPr dirty="0"/>
              <a:t> </a:t>
            </a:r>
            <a:r>
              <a:rPr dirty="0" err="1"/>
              <a:t>el</a:t>
            </a:r>
            <a:r>
              <a:rPr dirty="0"/>
              <a:t> </a:t>
            </a:r>
            <a:r>
              <a:rPr dirty="0" err="1"/>
              <a:t>terreno</a:t>
            </a:r>
            <a:r>
              <a:rPr dirty="0"/>
              <a:t> </a:t>
            </a:r>
            <a:r>
              <a:rPr dirty="0" err="1"/>
              <a:t>fértil</a:t>
            </a:r>
            <a:r>
              <a:rPr dirty="0"/>
              <a:t> y </a:t>
            </a:r>
            <a:r>
              <a:rPr dirty="0" err="1"/>
              <a:t>dónde</a:t>
            </a:r>
            <a:r>
              <a:rPr dirty="0"/>
              <a:t> hay un </a:t>
            </a:r>
            <a:r>
              <a:rPr dirty="0" err="1"/>
              <a:t>margen</a:t>
            </a:r>
            <a:r>
              <a:rPr dirty="0"/>
              <a:t> </a:t>
            </a:r>
            <a:r>
              <a:rPr dirty="0" err="1"/>
              <a:t>concreto</a:t>
            </a:r>
            <a:r>
              <a:rPr dirty="0"/>
              <a:t> para una mayor </a:t>
            </a:r>
            <a:r>
              <a:rPr dirty="0" err="1"/>
              <a:t>intervención</a:t>
            </a:r>
            <a:r>
              <a:rPr dirty="0"/>
              <a:t> y </a:t>
            </a:r>
            <a:r>
              <a:rPr dirty="0" err="1"/>
              <a:t>desarrollo</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El </a:t>
            </a:r>
            <a:r>
              <a:rPr dirty="0" err="1"/>
              <a:t>intraemprendimiento</a:t>
            </a:r>
            <a:r>
              <a:rPr dirty="0"/>
              <a:t> no </a:t>
            </a:r>
            <a:r>
              <a:rPr dirty="0" err="1"/>
              <a:t>funciona</a:t>
            </a:r>
            <a:r>
              <a:rPr dirty="0"/>
              <a:t> para </a:t>
            </a:r>
            <a:r>
              <a:rPr dirty="0" err="1"/>
              <a:t>todos</a:t>
            </a:r>
            <a:r>
              <a:rPr dirty="0"/>
              <a:t>: la </a:t>
            </a:r>
            <a:r>
              <a:rPr dirty="0" err="1"/>
              <a:t>mayoría</a:t>
            </a:r>
            <a:r>
              <a:rPr dirty="0"/>
              <a:t> de las personas no se </a:t>
            </a:r>
            <a:r>
              <a:rPr dirty="0" err="1"/>
              <a:t>sienten</a:t>
            </a:r>
            <a:r>
              <a:rPr dirty="0"/>
              <a:t> </a:t>
            </a:r>
            <a:r>
              <a:rPr dirty="0" err="1"/>
              <a:t>cómodas</a:t>
            </a:r>
            <a:r>
              <a:rPr dirty="0"/>
              <a:t> con la idea de </a:t>
            </a:r>
            <a:r>
              <a:rPr dirty="0" err="1"/>
              <a:t>administrar</a:t>
            </a:r>
            <a:r>
              <a:rPr dirty="0"/>
              <a:t> a </a:t>
            </a:r>
            <a:r>
              <a:rPr dirty="0" err="1"/>
              <a:t>otros</a:t>
            </a:r>
            <a:r>
              <a:rPr dirty="0"/>
              <a:t> o </a:t>
            </a:r>
            <a:r>
              <a:rPr dirty="0" err="1"/>
              <a:t>estar</a:t>
            </a:r>
            <a:r>
              <a:rPr dirty="0"/>
              <a:t> a cargo de </a:t>
            </a:r>
            <a:r>
              <a:rPr dirty="0" err="1"/>
              <a:t>procesos</a:t>
            </a:r>
            <a:r>
              <a:rPr dirty="0"/>
              <a:t> </a:t>
            </a:r>
            <a:r>
              <a:rPr dirty="0" err="1"/>
              <a:t>completos</a:t>
            </a:r>
            <a:r>
              <a:rPr dirty="0"/>
              <a:t>. Tal </a:t>
            </a:r>
            <a:r>
              <a:rPr dirty="0" err="1"/>
              <a:t>responsabilidad</a:t>
            </a:r>
            <a:r>
              <a:rPr dirty="0"/>
              <a:t> </a:t>
            </a:r>
            <a:r>
              <a:rPr dirty="0" err="1"/>
              <a:t>podría</a:t>
            </a:r>
            <a:r>
              <a:rPr dirty="0"/>
              <a:t> ser </a:t>
            </a:r>
            <a:r>
              <a:rPr dirty="0" err="1"/>
              <a:t>demasiado</a:t>
            </a:r>
            <a:r>
              <a:rPr dirty="0"/>
              <a:t> para </a:t>
            </a:r>
            <a:r>
              <a:rPr dirty="0" err="1"/>
              <a:t>ellos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a:p>
            <a:pPr>
              <a:defRPr sz="2400">
                <a:latin typeface="Helvetica Neue" panose="020B0604020202020204"/>
                <a:ea typeface="Microsoft Sans Serif" panose="020B0604020202020204" pitchFamily="34" charset="0"/>
                <a:cs typeface="Microsoft Sans Serif" panose="020B0604020202020204" pitchFamily="34" charset="0"/>
              </a:defRPr>
            </a:pPr>
            <a:r>
              <a:rPr dirty="0"/>
              <a:t>No </a:t>
            </a:r>
            <a:r>
              <a:rPr dirty="0" err="1"/>
              <a:t>importa</a:t>
            </a:r>
            <a:r>
              <a:rPr dirty="0"/>
              <a:t> </a:t>
            </a:r>
            <a:r>
              <a:rPr dirty="0" err="1"/>
              <a:t>cuántos</a:t>
            </a:r>
            <a:r>
              <a:rPr dirty="0"/>
              <a:t> </a:t>
            </a:r>
            <a:r>
              <a:rPr dirty="0" err="1"/>
              <a:t>discursos</a:t>
            </a:r>
            <a:r>
              <a:rPr dirty="0"/>
              <a:t> </a:t>
            </a:r>
            <a:r>
              <a:rPr dirty="0" err="1"/>
              <a:t>inspiradores</a:t>
            </a:r>
            <a:r>
              <a:rPr dirty="0"/>
              <a:t> y </a:t>
            </a:r>
            <a:r>
              <a:rPr dirty="0" err="1"/>
              <a:t>motivacionales</a:t>
            </a:r>
            <a:r>
              <a:rPr dirty="0"/>
              <a:t> </a:t>
            </a:r>
            <a:r>
              <a:rPr dirty="0" err="1"/>
              <a:t>hagas</a:t>
            </a:r>
            <a:r>
              <a:rPr dirty="0"/>
              <a:t>, </a:t>
            </a:r>
            <a:r>
              <a:rPr dirty="0" err="1"/>
              <a:t>estas</a:t>
            </a:r>
            <a:r>
              <a:rPr dirty="0"/>
              <a:t> personas no </a:t>
            </a:r>
            <a:r>
              <a:rPr dirty="0" err="1"/>
              <a:t>simplemente</a:t>
            </a:r>
            <a:r>
              <a:rPr dirty="0"/>
              <a:t> se </a:t>
            </a:r>
            <a:r>
              <a:rPr dirty="0" err="1"/>
              <a:t>verán</a:t>
            </a:r>
            <a:r>
              <a:rPr dirty="0"/>
              <a:t> a </a:t>
            </a:r>
            <a:r>
              <a:rPr dirty="0" err="1"/>
              <a:t>sí</a:t>
            </a:r>
            <a:r>
              <a:rPr dirty="0"/>
              <a:t> </a:t>
            </a:r>
            <a:r>
              <a:rPr dirty="0" err="1"/>
              <a:t>mismas</a:t>
            </a:r>
            <a:r>
              <a:rPr dirty="0"/>
              <a:t> </a:t>
            </a:r>
            <a:r>
              <a:rPr dirty="0" err="1"/>
              <a:t>en</a:t>
            </a:r>
            <a:r>
              <a:rPr dirty="0"/>
              <a:t> una </a:t>
            </a:r>
            <a:r>
              <a:rPr dirty="0" err="1"/>
              <a:t>posición</a:t>
            </a:r>
            <a:r>
              <a:rPr dirty="0"/>
              <a:t> de </a:t>
            </a:r>
            <a:r>
              <a:rPr lang="es-ES" dirty="0"/>
              <a:t>liderazgo</a:t>
            </a:r>
            <a:r>
              <a:rPr dirty="0"/>
              <a:t>... de </a:t>
            </a:r>
            <a:r>
              <a:rPr dirty="0" err="1"/>
              <a:t>hecho</a:t>
            </a:r>
            <a:r>
              <a:rPr dirty="0"/>
              <a:t>, </a:t>
            </a:r>
            <a:r>
              <a:rPr dirty="0" err="1"/>
              <a:t>cuanto</a:t>
            </a:r>
            <a:r>
              <a:rPr dirty="0"/>
              <a:t> </a:t>
            </a:r>
            <a:r>
              <a:rPr dirty="0" err="1"/>
              <a:t>más</a:t>
            </a:r>
            <a:r>
              <a:rPr dirty="0"/>
              <a:t> </a:t>
            </a:r>
            <a:r>
              <a:rPr dirty="0" err="1"/>
              <a:t>exagerada</a:t>
            </a:r>
            <a:r>
              <a:rPr dirty="0"/>
              <a:t> e </a:t>
            </a:r>
            <a:r>
              <a:rPr dirty="0" err="1"/>
              <a:t>hiperenergética</a:t>
            </a:r>
            <a:r>
              <a:rPr dirty="0"/>
              <a:t> </a:t>
            </a:r>
            <a:r>
              <a:rPr dirty="0" err="1"/>
              <a:t>quieras</a:t>
            </a:r>
            <a:r>
              <a:rPr dirty="0"/>
              <a:t> que </a:t>
            </a:r>
            <a:r>
              <a:rPr lang="es-ES" dirty="0"/>
              <a:t>vean tus perspectivas o propuestas</a:t>
            </a:r>
            <a:r>
              <a:rPr dirty="0"/>
              <a:t>, </a:t>
            </a:r>
            <a:r>
              <a:rPr dirty="0" err="1"/>
              <a:t>más</a:t>
            </a:r>
            <a:r>
              <a:rPr dirty="0"/>
              <a:t> </a:t>
            </a:r>
            <a:r>
              <a:rPr dirty="0" err="1"/>
              <a:t>ansiedad</a:t>
            </a:r>
            <a:r>
              <a:rPr dirty="0"/>
              <a:t> les </a:t>
            </a:r>
            <a:r>
              <a:rPr dirty="0" err="1"/>
              <a:t>causarás</a:t>
            </a:r>
            <a:r>
              <a:rPr dirty="0"/>
              <a:t>.</a:t>
            </a:r>
          </a:p>
          <a:p>
            <a:endParaRP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6000" y="7272000"/>
            <a:ext cx="15336000" cy="97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sz="2400">
                <a:latin typeface="Helvetica Neue" panose="020B0604020202020204" charset="0"/>
              </a:defRPr>
            </a:pPr>
            <a:r>
              <a:rPr dirty="0">
                <a:solidFill>
                  <a:schemeClr val="tx1"/>
                </a:solidFill>
              </a:rPr>
              <a:t>El primer paso clave para </a:t>
            </a:r>
            <a:r>
              <a:rPr dirty="0" err="1">
                <a:solidFill>
                  <a:schemeClr val="tx1"/>
                </a:solidFill>
              </a:rPr>
              <a:t>nutrir</a:t>
            </a:r>
            <a:r>
              <a:rPr dirty="0">
                <a:solidFill>
                  <a:schemeClr val="tx1"/>
                </a:solidFill>
              </a:rPr>
              <a:t> los </a:t>
            </a:r>
            <a:r>
              <a:rPr dirty="0" err="1">
                <a:solidFill>
                  <a:schemeClr val="tx1"/>
                </a:solidFill>
              </a:rPr>
              <a:t>espíritus</a:t>
            </a:r>
            <a:r>
              <a:rPr dirty="0">
                <a:solidFill>
                  <a:schemeClr val="tx1"/>
                </a:solidFill>
              </a:rPr>
              <a:t> intra/</a:t>
            </a:r>
            <a:r>
              <a:rPr dirty="0" err="1">
                <a:solidFill>
                  <a:schemeClr val="tx1"/>
                </a:solidFill>
              </a:rPr>
              <a:t>emprendedores</a:t>
            </a:r>
            <a:r>
              <a:rPr dirty="0">
                <a:solidFill>
                  <a:schemeClr val="tx1"/>
                </a:solidFill>
              </a:rPr>
              <a:t> dentro de </a:t>
            </a:r>
            <a:r>
              <a:rPr lang="es-ES" dirty="0">
                <a:solidFill>
                  <a:schemeClr val="tx1"/>
                </a:solidFill>
              </a:rPr>
              <a:t>t</a:t>
            </a:r>
            <a:r>
              <a:rPr dirty="0">
                <a:solidFill>
                  <a:schemeClr val="tx1"/>
                </a:solidFill>
              </a:rPr>
              <a:t>u </a:t>
            </a:r>
            <a:r>
              <a:rPr dirty="0" err="1">
                <a:solidFill>
                  <a:schemeClr val="tx1"/>
                </a:solidFill>
              </a:rPr>
              <a:t>empresa</a:t>
            </a:r>
            <a:r>
              <a:rPr dirty="0">
                <a:solidFill>
                  <a:schemeClr val="tx1"/>
                </a:solidFill>
              </a:rPr>
              <a:t> es </a:t>
            </a:r>
            <a:r>
              <a:rPr dirty="0" err="1">
                <a:solidFill>
                  <a:schemeClr val="tx1"/>
                </a:solidFill>
              </a:rPr>
              <a:t>encontrar</a:t>
            </a:r>
            <a:r>
              <a:rPr dirty="0">
                <a:solidFill>
                  <a:schemeClr val="tx1"/>
                </a:solidFill>
              </a:rPr>
              <a:t> ese </a:t>
            </a:r>
            <a:r>
              <a:rPr dirty="0" err="1">
                <a:solidFill>
                  <a:schemeClr val="tx1"/>
                </a:solidFill>
              </a:rPr>
              <a:t>porcentaje</a:t>
            </a:r>
            <a:r>
              <a:rPr dirty="0">
                <a:solidFill>
                  <a:schemeClr val="tx1"/>
                </a:solidFill>
              </a:rPr>
              <a:t> </a:t>
            </a:r>
            <a:r>
              <a:rPr dirty="0" err="1">
                <a:solidFill>
                  <a:schemeClr val="tx1"/>
                </a:solidFill>
              </a:rPr>
              <a:t>muy</a:t>
            </a:r>
            <a:r>
              <a:rPr dirty="0">
                <a:solidFill>
                  <a:schemeClr val="tx1"/>
                </a:solidFill>
              </a:rPr>
              <a:t> </a:t>
            </a:r>
            <a:r>
              <a:rPr dirty="0" err="1">
                <a:solidFill>
                  <a:schemeClr val="tx1"/>
                </a:solidFill>
              </a:rPr>
              <a:t>pequeño</a:t>
            </a:r>
            <a:r>
              <a:rPr dirty="0">
                <a:solidFill>
                  <a:schemeClr val="tx1"/>
                </a:solidFill>
              </a:rPr>
              <a:t> de personas con ese </a:t>
            </a:r>
            <a:r>
              <a:rPr dirty="0" err="1">
                <a:solidFill>
                  <a:schemeClr val="tx1"/>
                </a:solidFill>
              </a:rPr>
              <a:t>brillo</a:t>
            </a:r>
            <a:r>
              <a:rPr dirty="0">
                <a:solidFill>
                  <a:schemeClr val="tx1"/>
                </a:solidFill>
              </a:rPr>
              <a:t> </a:t>
            </a:r>
            <a:r>
              <a:rPr dirty="0" err="1">
                <a:solidFill>
                  <a:schemeClr val="tx1"/>
                </a:solidFill>
              </a:rPr>
              <a:t>en</a:t>
            </a:r>
            <a:r>
              <a:rPr dirty="0">
                <a:solidFill>
                  <a:schemeClr val="tx1"/>
                </a:solidFill>
              </a:rPr>
              <a:t> sus </a:t>
            </a:r>
            <a:r>
              <a:rPr dirty="0" err="1">
                <a:solidFill>
                  <a:schemeClr val="tx1"/>
                </a:solidFill>
              </a:rPr>
              <a:t>ojos</a:t>
            </a:r>
            <a:r>
              <a:rPr dirty="0">
                <a:solidFill>
                  <a:schemeClr val="tx1"/>
                </a:solidFill>
              </a:rPr>
              <a:t> y </a:t>
            </a:r>
            <a:r>
              <a:rPr dirty="0" err="1">
                <a:solidFill>
                  <a:schemeClr val="tx1"/>
                </a:solidFill>
              </a:rPr>
              <a:t>reducir</a:t>
            </a:r>
            <a:r>
              <a:rPr dirty="0">
                <a:solidFill>
                  <a:schemeClr val="tx1"/>
                </a:solidFill>
              </a:rPr>
              <a:t> </a:t>
            </a:r>
            <a:r>
              <a:rPr lang="es-ES" dirty="0">
                <a:solidFill>
                  <a:schemeClr val="tx1"/>
                </a:solidFill>
              </a:rPr>
              <a:t>t</a:t>
            </a:r>
            <a:r>
              <a:rPr dirty="0">
                <a:solidFill>
                  <a:schemeClr val="tx1"/>
                </a:solidFill>
              </a:rPr>
              <a:t>u </a:t>
            </a:r>
            <a:r>
              <a:rPr dirty="0" err="1">
                <a:solidFill>
                  <a:schemeClr val="tx1"/>
                </a:solidFill>
              </a:rPr>
              <a:t>enfoque</a:t>
            </a:r>
            <a:r>
              <a:rPr dirty="0">
                <a:solidFill>
                  <a:schemeClr val="tx1"/>
                </a:solidFill>
              </a:rPr>
              <a:t> y </a:t>
            </a:r>
            <a:r>
              <a:rPr dirty="0" err="1">
                <a:solidFill>
                  <a:schemeClr val="tx1"/>
                </a:solidFill>
              </a:rPr>
              <a:t>esfuerzo</a:t>
            </a:r>
            <a:r>
              <a:rPr dirty="0">
                <a:solidFill>
                  <a:schemeClr val="tx1"/>
                </a:solidFill>
              </a:rPr>
              <a:t> </a:t>
            </a:r>
            <a:r>
              <a:rPr dirty="0" err="1">
                <a:solidFill>
                  <a:schemeClr val="tx1"/>
                </a:solidFill>
              </a:rPr>
              <a:t>en</a:t>
            </a:r>
            <a:r>
              <a:rPr dirty="0">
                <a:solidFill>
                  <a:schemeClr val="tx1"/>
                </a:solidFill>
              </a:rPr>
              <a:t> </a:t>
            </a:r>
            <a:r>
              <a:rPr dirty="0" err="1">
                <a:solidFill>
                  <a:schemeClr val="tx1"/>
                </a:solidFill>
              </a:rPr>
              <a:t>ellos</a:t>
            </a:r>
            <a:r>
              <a:rPr dirty="0">
                <a:solidFill>
                  <a:schemeClr val="tx1"/>
                </a:solidFill>
              </a:rPr>
              <a:t>. </a:t>
            </a:r>
          </a:p>
        </p:txBody>
      </p:sp>
      <p:sp>
        <p:nvSpPr>
          <p:cNvPr id="6" name="CuadroTexto 1">
            <a:extLst>
              <a:ext uri="{FF2B5EF4-FFF2-40B4-BE49-F238E27FC236}">
                <a16:creationId xmlns:a16="http://schemas.microsoft.com/office/drawing/2014/main" id="{45FF4B00-9AAD-34C1-0EC2-F7535C6DC0F4}"/>
              </a:ext>
            </a:extLst>
          </p:cNvPr>
          <p:cNvSpPr txBox="1"/>
          <p:nvPr/>
        </p:nvSpPr>
        <p:spPr>
          <a:xfrm>
            <a:off x="1296000" y="1548000"/>
            <a:ext cx="158400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1. </a:t>
            </a:r>
            <a:r>
              <a:rPr lang="es-ES" dirty="0" err="1"/>
              <a:t>DO's</a:t>
            </a:r>
            <a:r>
              <a:rPr lang="es-ES" dirty="0"/>
              <a:t> y</a:t>
            </a:r>
            <a:r>
              <a:rPr dirty="0"/>
              <a:t> DON’Ts</a:t>
            </a:r>
          </a:p>
        </p:txBody>
      </p:sp>
    </p:spTree>
    <p:extLst>
      <p:ext uri="{BB962C8B-B14F-4D97-AF65-F5344CB8AC3E}">
        <p14:creationId xmlns:p14="http://schemas.microsoft.com/office/powerpoint/2010/main" val="218341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a:noAutofit/>
          </a:bodyPr>
          <a:lstStyle/>
          <a:p>
            <a:pPr marL="534988" indent="-534988">
              <a:defRPr sz="2800">
                <a:solidFill>
                  <a:srgbClr val="AED633"/>
                </a:solidFill>
                <a:latin typeface="Helvetica Neue" panose="020B0604020202020204"/>
                <a:ea typeface="Microsoft Sans Serif" panose="020B0604020202020204" pitchFamily="34" charset="0"/>
                <a:cs typeface="Microsoft Sans Serif" panose="020B0604020202020204" pitchFamily="34" charset="0"/>
              </a:defRPr>
            </a:pPr>
            <a:r>
              <a:rPr lang="es-ES" b="1" dirty="0"/>
              <a:t>1.4 Cuidado con las trampas -</a:t>
            </a:r>
            <a:r>
              <a:rPr lang="es-ES" dirty="0"/>
              <a:t> Zigzaguear a través de inhibidores comunes y barreras para el intraemprendimiento</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073301"/>
          </a:xfrm>
          <a:prstGeom prst="rect">
            <a:avLst/>
          </a:prstGeom>
          <a:noFill/>
        </p:spPr>
        <p:txBody>
          <a:bodyPr wrap="square">
            <a:noAutofi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dirty="0"/>
              <a:t>La </a:t>
            </a:r>
            <a:r>
              <a:rPr dirty="0" err="1"/>
              <a:t>primera</a:t>
            </a:r>
            <a:r>
              <a:rPr dirty="0"/>
              <a:t> </a:t>
            </a:r>
            <a:r>
              <a:rPr dirty="0" err="1"/>
              <a:t>definición</a:t>
            </a:r>
            <a:r>
              <a:rPr dirty="0"/>
              <a:t> </a:t>
            </a:r>
            <a:r>
              <a:rPr dirty="0" err="1"/>
              <a:t>oficial</a:t>
            </a:r>
            <a:r>
              <a:rPr dirty="0"/>
              <a:t> que </a:t>
            </a:r>
            <a:r>
              <a:rPr dirty="0" err="1"/>
              <a:t>tenemos</a:t>
            </a:r>
            <a:r>
              <a:rPr dirty="0"/>
              <a:t> de </a:t>
            </a:r>
            <a:r>
              <a:rPr dirty="0" err="1"/>
              <a:t>intraemprendedores</a:t>
            </a:r>
            <a:r>
              <a:rPr dirty="0"/>
              <a:t> son [...] </a:t>
            </a:r>
            <a:r>
              <a:rPr b="1" i="1" dirty="0" err="1">
                <a:solidFill>
                  <a:srgbClr val="0070C0"/>
                </a:solidFill>
              </a:rPr>
              <a:t>soñadores</a:t>
            </a:r>
            <a:r>
              <a:rPr i="1" dirty="0"/>
              <a:t> que lo </a:t>
            </a:r>
            <a:r>
              <a:rPr lang="es-ES" i="1" dirty="0"/>
              <a:t>consiguen</a:t>
            </a:r>
            <a:r>
              <a:rPr i="1" dirty="0"/>
              <a:t>. </a:t>
            </a:r>
            <a:r>
              <a:rPr i="1" dirty="0" err="1"/>
              <a:t>Aquellos</a:t>
            </a:r>
            <a:r>
              <a:rPr i="1" dirty="0"/>
              <a:t> que </a:t>
            </a:r>
            <a:r>
              <a:rPr i="1" dirty="0" err="1"/>
              <a:t>asumen</a:t>
            </a:r>
            <a:r>
              <a:rPr i="1" dirty="0"/>
              <a:t> la </a:t>
            </a:r>
            <a:r>
              <a:rPr i="1" dirty="0" err="1"/>
              <a:t>responsabilidad</a:t>
            </a:r>
            <a:r>
              <a:rPr i="1" dirty="0"/>
              <a:t> </a:t>
            </a:r>
            <a:r>
              <a:rPr i="1" dirty="0" err="1"/>
              <a:t>práctica</a:t>
            </a:r>
            <a:r>
              <a:rPr i="1" dirty="0"/>
              <a:t> de </a:t>
            </a:r>
            <a:r>
              <a:rPr b="1" i="1" dirty="0" err="1">
                <a:solidFill>
                  <a:srgbClr val="0070C0"/>
                </a:solidFill>
              </a:rPr>
              <a:t>crear</a:t>
            </a:r>
            <a:r>
              <a:rPr b="1" i="1" dirty="0">
                <a:solidFill>
                  <a:srgbClr val="0070C0"/>
                </a:solidFill>
              </a:rPr>
              <a:t> </a:t>
            </a:r>
            <a:r>
              <a:rPr b="1" i="1" dirty="0" err="1">
                <a:solidFill>
                  <a:srgbClr val="0070C0"/>
                </a:solidFill>
              </a:rPr>
              <a:t>innovación</a:t>
            </a:r>
            <a:r>
              <a:rPr b="1" i="1" dirty="0">
                <a:solidFill>
                  <a:srgbClr val="0070C0"/>
                </a:solidFill>
              </a:rPr>
              <a:t> de </a:t>
            </a:r>
            <a:r>
              <a:rPr b="1" i="1" dirty="0" err="1">
                <a:solidFill>
                  <a:srgbClr val="0070C0"/>
                </a:solidFill>
              </a:rPr>
              <a:t>cualquier</a:t>
            </a:r>
            <a:r>
              <a:rPr b="1" i="1" dirty="0">
                <a:solidFill>
                  <a:srgbClr val="0070C0"/>
                </a:solidFill>
              </a:rPr>
              <a:t> </a:t>
            </a:r>
            <a:r>
              <a:rPr b="1" i="1" dirty="0" err="1">
                <a:solidFill>
                  <a:srgbClr val="0070C0"/>
                </a:solidFill>
              </a:rPr>
              <a:t>tipo</a:t>
            </a:r>
            <a:r>
              <a:rPr i="1" dirty="0"/>
              <a:t>, dentro de un </a:t>
            </a:r>
            <a:r>
              <a:rPr i="1" dirty="0" err="1"/>
              <a:t>negocio</a:t>
            </a:r>
            <a:r>
              <a:rPr i="1" dirty="0"/>
              <a:t>.</a:t>
            </a:r>
          </a:p>
          <a:p>
            <a:endParaRPr sz="2400" i="1"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defRPr sz="2400">
                <a:latin typeface="Helvetica Neue" panose="020B0604020202020204"/>
                <a:ea typeface="Microsoft Sans Serif" panose="020B0604020202020204" pitchFamily="34" charset="0"/>
                <a:cs typeface="Microsoft Sans Serif" panose="020B0604020202020204" pitchFamily="34" charset="0"/>
              </a:defRPr>
            </a:pPr>
            <a:r>
              <a:rPr b="1" dirty="0" err="1">
                <a:solidFill>
                  <a:srgbClr val="0070C0"/>
                </a:solidFill>
              </a:rPr>
              <a:t>Crear</a:t>
            </a:r>
            <a:r>
              <a:rPr dirty="0"/>
              <a:t> </a:t>
            </a:r>
            <a:r>
              <a:rPr dirty="0" err="1"/>
              <a:t>implica</a:t>
            </a:r>
            <a:r>
              <a:rPr dirty="0"/>
              <a:t> la </a:t>
            </a:r>
            <a:r>
              <a:rPr dirty="0" err="1"/>
              <a:t>oportunidad</a:t>
            </a:r>
            <a:r>
              <a:rPr dirty="0"/>
              <a:t> de </a:t>
            </a:r>
            <a:r>
              <a:rPr dirty="0" err="1"/>
              <a:t>experimentar</a:t>
            </a:r>
            <a:r>
              <a:rPr dirty="0"/>
              <a:t> con </a:t>
            </a:r>
            <a:r>
              <a:rPr lang="es-ES" dirty="0"/>
              <a:t>conceptos</a:t>
            </a:r>
            <a:r>
              <a:rPr dirty="0"/>
              <a:t> y </a:t>
            </a:r>
            <a:r>
              <a:rPr dirty="0" err="1"/>
              <a:t>recursos</a:t>
            </a:r>
            <a:r>
              <a:rPr dirty="0"/>
              <a:t> </a:t>
            </a:r>
            <a:r>
              <a:rPr dirty="0" err="1"/>
              <a:t>en</a:t>
            </a:r>
            <a:r>
              <a:rPr dirty="0"/>
              <a:t> lo que </a:t>
            </a:r>
            <a:r>
              <a:rPr dirty="0" err="1"/>
              <a:t>nunca</a:t>
            </a:r>
            <a:r>
              <a:rPr dirty="0"/>
              <a:t> se ha </a:t>
            </a:r>
            <a:r>
              <a:rPr dirty="0" err="1"/>
              <a:t>puesto</a:t>
            </a:r>
            <a:r>
              <a:rPr dirty="0"/>
              <a:t> a </a:t>
            </a:r>
            <a:r>
              <a:rPr dirty="0" err="1"/>
              <a:t>prueba</a:t>
            </a:r>
            <a:r>
              <a:rPr dirty="0"/>
              <a:t> antes (es </a:t>
            </a:r>
            <a:r>
              <a:rPr dirty="0" err="1"/>
              <a:t>decir</a:t>
            </a:r>
            <a:r>
              <a:rPr dirty="0"/>
              <a:t>, </a:t>
            </a:r>
            <a:r>
              <a:rPr dirty="0" err="1"/>
              <a:t>agregar</a:t>
            </a:r>
            <a:r>
              <a:rPr dirty="0"/>
              <a:t> valor </a:t>
            </a:r>
            <a:r>
              <a:rPr lang="es-ES" dirty="0"/>
              <a:t>en</a:t>
            </a:r>
            <a:r>
              <a:rPr dirty="0"/>
              <a:t> la </a:t>
            </a:r>
            <a:r>
              <a:rPr dirty="0" err="1"/>
              <a:t>ecuación</a:t>
            </a:r>
            <a:r>
              <a:rPr dirty="0"/>
              <a:t>, </a:t>
            </a:r>
            <a:r>
              <a:rPr dirty="0" err="1"/>
              <a:t>reestructurar</a:t>
            </a:r>
            <a:r>
              <a:rPr dirty="0"/>
              <a:t> </a:t>
            </a:r>
            <a:r>
              <a:rPr dirty="0" err="1"/>
              <a:t>procesos</a:t>
            </a:r>
            <a:r>
              <a:rPr dirty="0"/>
              <a:t> </a:t>
            </a:r>
            <a:r>
              <a:rPr dirty="0" err="1"/>
              <a:t>ya</a:t>
            </a:r>
            <a:r>
              <a:rPr dirty="0"/>
              <a:t> </a:t>
            </a:r>
            <a:r>
              <a:rPr dirty="0" err="1"/>
              <a:t>establecidos</a:t>
            </a:r>
            <a:r>
              <a:rPr dirty="0"/>
              <a:t>, etc.).</a:t>
            </a:r>
          </a:p>
          <a:p>
            <a:pPr marL="342900" indent="-342900">
              <a:buFont typeface="Arial" panose="020B0604020202020204" pitchFamily="34" charset="0"/>
              <a:buChar char="•"/>
            </a:pPr>
            <a:endParaRPr sz="10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defRPr sz="2400">
                <a:latin typeface="Helvetica Neue" panose="020B0604020202020204"/>
                <a:ea typeface="Microsoft Sans Serif" panose="020B0604020202020204" pitchFamily="34" charset="0"/>
                <a:cs typeface="Microsoft Sans Serif" panose="020B0604020202020204" pitchFamily="34" charset="0"/>
              </a:defRPr>
            </a:pPr>
            <a:r>
              <a:rPr b="1" dirty="0">
                <a:solidFill>
                  <a:srgbClr val="0070C0"/>
                </a:solidFill>
              </a:rPr>
              <a:t>La </a:t>
            </a:r>
            <a:r>
              <a:rPr b="1" dirty="0" err="1">
                <a:solidFill>
                  <a:srgbClr val="0070C0"/>
                </a:solidFill>
              </a:rPr>
              <a:t>innovación</a:t>
            </a:r>
            <a:r>
              <a:rPr dirty="0"/>
              <a:t> </a:t>
            </a:r>
            <a:r>
              <a:rPr dirty="0" err="1"/>
              <a:t>implica</a:t>
            </a:r>
            <a:r>
              <a:rPr dirty="0"/>
              <a:t> la </a:t>
            </a:r>
            <a:r>
              <a:rPr dirty="0" err="1"/>
              <a:t>oportunidad</a:t>
            </a:r>
            <a:r>
              <a:rPr dirty="0"/>
              <a:t> de </a:t>
            </a:r>
            <a:r>
              <a:rPr dirty="0" err="1"/>
              <a:t>contribuir</a:t>
            </a:r>
            <a:r>
              <a:rPr dirty="0"/>
              <a:t> a la </a:t>
            </a:r>
            <a:r>
              <a:rPr dirty="0" err="1"/>
              <a:t>generación</a:t>
            </a:r>
            <a:r>
              <a:rPr dirty="0"/>
              <a:t> de algo que </a:t>
            </a:r>
            <a:r>
              <a:rPr dirty="0" err="1"/>
              <a:t>nunca</a:t>
            </a:r>
            <a:r>
              <a:rPr dirty="0"/>
              <a:t> antes se </a:t>
            </a:r>
            <a:r>
              <a:rPr dirty="0" err="1"/>
              <a:t>había</a:t>
            </a:r>
            <a:r>
              <a:rPr dirty="0"/>
              <a:t> </a:t>
            </a:r>
            <a:r>
              <a:rPr dirty="0" err="1"/>
              <a:t>consolidado</a:t>
            </a:r>
            <a:r>
              <a:rPr dirty="0"/>
              <a:t>, y con </a:t>
            </a:r>
            <a:r>
              <a:rPr dirty="0" err="1"/>
              <a:t>el</a:t>
            </a:r>
            <a:r>
              <a:rPr dirty="0"/>
              <a:t> </a:t>
            </a:r>
            <a:r>
              <a:rPr dirty="0" err="1"/>
              <a:t>potencial</a:t>
            </a:r>
            <a:r>
              <a:rPr dirty="0"/>
              <a:t> de </a:t>
            </a:r>
            <a:r>
              <a:rPr dirty="0" err="1"/>
              <a:t>generar</a:t>
            </a:r>
            <a:r>
              <a:rPr dirty="0"/>
              <a:t> </a:t>
            </a:r>
            <a:r>
              <a:rPr dirty="0" err="1"/>
              <a:t>nuevos</a:t>
            </a:r>
            <a:r>
              <a:rPr dirty="0"/>
              <a:t> </a:t>
            </a:r>
            <a:r>
              <a:rPr dirty="0" err="1"/>
              <a:t>resultados</a:t>
            </a:r>
            <a:r>
              <a:rPr dirty="0"/>
              <a:t> </a:t>
            </a:r>
            <a:r>
              <a:rPr dirty="0" err="1"/>
              <a:t>cuantitativos</a:t>
            </a:r>
            <a:r>
              <a:rPr dirty="0"/>
              <a:t>/</a:t>
            </a:r>
            <a:r>
              <a:rPr dirty="0" err="1"/>
              <a:t>cualitativos</a:t>
            </a:r>
            <a:r>
              <a:rPr dirty="0"/>
              <a:t> </a:t>
            </a:r>
            <a:r>
              <a:rPr dirty="0" err="1"/>
              <a:t>positivos</a:t>
            </a:r>
            <a:r>
              <a:rPr dirty="0"/>
              <a:t>.</a:t>
            </a:r>
          </a:p>
          <a:p>
            <a:pPr marL="342900" indent="-342900">
              <a:buFont typeface="Arial" panose="020B0604020202020204" pitchFamily="34" charset="0"/>
              <a:buChar char="•"/>
            </a:pPr>
            <a:endParaRPr sz="1000" i="1"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defRPr sz="2400">
                <a:latin typeface="Helvetica Neue" panose="020B0604020202020204"/>
                <a:ea typeface="Microsoft Sans Serif" panose="020B0604020202020204" pitchFamily="34" charset="0"/>
                <a:cs typeface="Microsoft Sans Serif" panose="020B0604020202020204" pitchFamily="34" charset="0"/>
              </a:defRPr>
            </a:pPr>
            <a:r>
              <a:rPr b="1" dirty="0">
                <a:solidFill>
                  <a:srgbClr val="0070C0"/>
                </a:solidFill>
              </a:rPr>
              <a:t>De </a:t>
            </a:r>
            <a:r>
              <a:rPr b="1" dirty="0" err="1">
                <a:solidFill>
                  <a:srgbClr val="0070C0"/>
                </a:solidFill>
              </a:rPr>
              <a:t>cualquier</a:t>
            </a:r>
            <a:r>
              <a:rPr b="1" dirty="0">
                <a:solidFill>
                  <a:srgbClr val="0070C0"/>
                </a:solidFill>
              </a:rPr>
              <a:t> </a:t>
            </a:r>
            <a:r>
              <a:rPr b="1" dirty="0" err="1">
                <a:solidFill>
                  <a:srgbClr val="0070C0"/>
                </a:solidFill>
              </a:rPr>
              <a:t>tipo</a:t>
            </a:r>
            <a:r>
              <a:rPr b="1" dirty="0">
                <a:solidFill>
                  <a:srgbClr val="0070C0"/>
                </a:solidFill>
              </a:rPr>
              <a:t> </a:t>
            </a:r>
            <a:r>
              <a:rPr dirty="0" err="1"/>
              <a:t>implica</a:t>
            </a:r>
            <a:r>
              <a:rPr dirty="0"/>
              <a:t> la </a:t>
            </a:r>
            <a:r>
              <a:rPr dirty="0" err="1"/>
              <a:t>oportunidad</a:t>
            </a:r>
            <a:r>
              <a:rPr dirty="0"/>
              <a:t> de </a:t>
            </a:r>
            <a:r>
              <a:rPr dirty="0" err="1"/>
              <a:t>llevar</a:t>
            </a:r>
            <a:r>
              <a:rPr dirty="0"/>
              <a:t> a </a:t>
            </a:r>
            <a:r>
              <a:rPr dirty="0" err="1"/>
              <a:t>cabo</a:t>
            </a:r>
            <a:r>
              <a:rPr dirty="0"/>
              <a:t> </a:t>
            </a:r>
            <a:r>
              <a:rPr dirty="0" err="1"/>
              <a:t>procesos</a:t>
            </a:r>
            <a:r>
              <a:rPr dirty="0"/>
              <a:t> </a:t>
            </a:r>
            <a:r>
              <a:rPr dirty="0" err="1"/>
              <a:t>creativos</a:t>
            </a:r>
            <a:r>
              <a:rPr dirty="0"/>
              <a:t> </a:t>
            </a:r>
            <a:r>
              <a:rPr dirty="0" err="1"/>
              <a:t>innovadores</a:t>
            </a:r>
            <a:r>
              <a:rPr dirty="0"/>
              <a:t> </a:t>
            </a:r>
            <a:r>
              <a:rPr dirty="0" err="1"/>
              <a:t>fuera</a:t>
            </a:r>
            <a:r>
              <a:rPr dirty="0"/>
              <a:t> de </a:t>
            </a:r>
            <a:r>
              <a:rPr dirty="0" err="1"/>
              <a:t>cualquier</a:t>
            </a:r>
            <a:r>
              <a:rPr dirty="0"/>
              <a:t> </a:t>
            </a:r>
            <a:r>
              <a:rPr dirty="0" err="1"/>
              <a:t>límite</a:t>
            </a:r>
            <a:r>
              <a:rPr dirty="0"/>
              <a:t> </a:t>
            </a:r>
            <a:r>
              <a:rPr dirty="0" err="1"/>
              <a:t>estricto</a:t>
            </a:r>
            <a:r>
              <a:rPr dirty="0"/>
              <a:t>, y con la </a:t>
            </a:r>
            <a:r>
              <a:rPr dirty="0" err="1"/>
              <a:t>conciencia</a:t>
            </a:r>
            <a:r>
              <a:rPr dirty="0"/>
              <a:t> de </a:t>
            </a:r>
            <a:r>
              <a:rPr dirty="0" err="1"/>
              <a:t>moverse</a:t>
            </a:r>
            <a:r>
              <a:rPr dirty="0"/>
              <a:t> dentro de una zona libre de </a:t>
            </a:r>
            <a:r>
              <a:rPr dirty="0" err="1"/>
              <a:t>pruebas</a:t>
            </a:r>
            <a:r>
              <a:rPr dirty="0"/>
              <a:t>.</a:t>
            </a:r>
          </a:p>
        </p:txBody>
      </p:sp>
      <p:sp>
        <p:nvSpPr>
          <p:cNvPr id="6" name="CuadroTexto 1">
            <a:extLst>
              <a:ext uri="{FF2B5EF4-FFF2-40B4-BE49-F238E27FC236}">
                <a16:creationId xmlns:a16="http://schemas.microsoft.com/office/drawing/2014/main" id="{53A4973B-9D55-DE40-8783-A5F9688B4511}"/>
              </a:ext>
            </a:extLst>
          </p:cNvPr>
          <p:cNvSpPr txBox="1"/>
          <p:nvPr/>
        </p:nvSpPr>
        <p:spPr>
          <a:xfrm>
            <a:off x="1296000" y="8928000"/>
            <a:ext cx="2590200" cy="276999"/>
          </a:xfrm>
          <a:prstGeom prst="rect">
            <a:avLst/>
          </a:prstGeom>
          <a:noFill/>
        </p:spPr>
        <p:txBody>
          <a:bodyPr wrap="square">
            <a:spAutoFit/>
          </a:bodyPr>
          <a:lstStyle/>
          <a:p>
            <a:pPr>
              <a:defRPr sz="1200">
                <a:latin typeface="Helvetica Neue" panose="020B0604020202020204"/>
                <a:ea typeface="Microsoft Sans Serif" panose="020B0604020202020204" pitchFamily="34" charset="0"/>
                <a:cs typeface="Microsoft Sans Serif" panose="020B0604020202020204" pitchFamily="34" charset="0"/>
              </a:defRPr>
            </a:pPr>
            <a:r>
              <a:rPr lang="de-DE" dirty="0"/>
              <a:t>Fuente n.º: </a:t>
            </a:r>
            <a:r>
              <a:rPr dirty="0"/>
              <a:t>1</a:t>
            </a:r>
            <a:endParaRPr sz="1200" dirty="0"/>
          </a:p>
        </p:txBody>
      </p:sp>
      <p:sp>
        <p:nvSpPr>
          <p:cNvPr id="8" name="Rettangolo arrotondato 7"/>
          <p:cNvSpPr/>
          <p:nvPr/>
        </p:nvSpPr>
        <p:spPr>
          <a:xfrm>
            <a:off x="1295400" y="7734300"/>
            <a:ext cx="15336000" cy="1193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sz="2400">
                <a:solidFill>
                  <a:schemeClr val="tx1"/>
                </a:solidFill>
                <a:latin typeface="Helvetica Neue" panose="020B0604020202020204" charset="0"/>
              </a:defRPr>
            </a:pPr>
            <a:r>
              <a:rPr dirty="0"/>
              <a:t>Tus </a:t>
            </a:r>
            <a:r>
              <a:rPr dirty="0" err="1"/>
              <a:t>soñadores</a:t>
            </a:r>
            <a:r>
              <a:rPr lang="es-ES" dirty="0"/>
              <a:t> en potencia</a:t>
            </a:r>
            <a:r>
              <a:rPr dirty="0"/>
              <a:t> </a:t>
            </a:r>
            <a:r>
              <a:rPr dirty="0" err="1"/>
              <a:t>necesitarán</a:t>
            </a:r>
            <a:r>
              <a:rPr dirty="0"/>
              <a:t> un </a:t>
            </a:r>
            <a:r>
              <a:rPr dirty="0" err="1"/>
              <a:t>espacio</a:t>
            </a:r>
            <a:r>
              <a:rPr dirty="0"/>
              <a:t> para </a:t>
            </a:r>
            <a:r>
              <a:rPr dirty="0" err="1"/>
              <a:t>comenzar</a:t>
            </a:r>
            <a:r>
              <a:rPr dirty="0"/>
              <a:t> a </a:t>
            </a:r>
            <a:r>
              <a:rPr dirty="0" err="1"/>
              <a:t>expresar</a:t>
            </a:r>
            <a:r>
              <a:rPr dirty="0"/>
              <a:t> y </a:t>
            </a:r>
            <a:r>
              <a:rPr dirty="0" err="1"/>
              <a:t>consolidar</a:t>
            </a:r>
            <a:r>
              <a:rPr dirty="0"/>
              <a:t> </a:t>
            </a:r>
            <a:r>
              <a:rPr dirty="0" err="1"/>
              <a:t>su</a:t>
            </a:r>
            <a:r>
              <a:rPr dirty="0"/>
              <a:t> </a:t>
            </a:r>
            <a:r>
              <a:rPr dirty="0" err="1"/>
              <a:t>innovación</a:t>
            </a:r>
            <a:r>
              <a:rPr dirty="0"/>
              <a:t> </a:t>
            </a:r>
            <a:r>
              <a:rPr dirty="0" err="1"/>
              <a:t>creativa</a:t>
            </a:r>
            <a:r>
              <a:rPr dirty="0"/>
              <a:t> libre de </a:t>
            </a:r>
            <a:r>
              <a:rPr dirty="0" err="1"/>
              <a:t>prejuicios</a:t>
            </a:r>
            <a:r>
              <a:rPr dirty="0"/>
              <a:t> </a:t>
            </a:r>
            <a:r>
              <a:rPr dirty="0" err="1"/>
              <a:t>sutiles</a:t>
            </a:r>
            <a:r>
              <a:rPr dirty="0"/>
              <a:t> y «</a:t>
            </a:r>
            <a:r>
              <a:rPr dirty="0" err="1"/>
              <a:t>maliciosos</a:t>
            </a:r>
            <a:r>
              <a:rPr dirty="0"/>
              <a:t>» contra lo </a:t>
            </a:r>
            <a:r>
              <a:rPr lang="es-ES" dirty="0"/>
              <a:t>(</a:t>
            </a:r>
            <a:r>
              <a:rPr dirty="0"/>
              <a:t>que </a:t>
            </a:r>
            <a:r>
              <a:rPr dirty="0" err="1"/>
              <a:t>parece</a:t>
            </a:r>
            <a:r>
              <a:rPr lang="es-ES" dirty="0"/>
              <a:t>)</a:t>
            </a:r>
            <a:r>
              <a:rPr dirty="0"/>
              <a:t> </a:t>
            </a:r>
            <a:r>
              <a:rPr dirty="0" err="1"/>
              <a:t>desconocido</a:t>
            </a:r>
            <a:r>
              <a:rPr dirty="0"/>
              <a:t>, lo que </a:t>
            </a:r>
            <a:r>
              <a:rPr dirty="0" err="1"/>
              <a:t>parece</a:t>
            </a:r>
            <a:r>
              <a:rPr dirty="0"/>
              <a:t> </a:t>
            </a:r>
            <a:r>
              <a:rPr dirty="0" err="1"/>
              <a:t>demasiado</a:t>
            </a:r>
            <a:r>
              <a:rPr dirty="0"/>
              <a:t> </a:t>
            </a:r>
            <a:r>
              <a:rPr lang="es-ES" dirty="0"/>
              <a:t>poco maduro o</a:t>
            </a:r>
            <a:r>
              <a:rPr dirty="0"/>
              <a:t> l</a:t>
            </a:r>
            <a:r>
              <a:rPr lang="es-ES" dirty="0"/>
              <a:t>as soluciones</a:t>
            </a:r>
            <a:r>
              <a:rPr dirty="0"/>
              <a:t> que </a:t>
            </a:r>
            <a:r>
              <a:rPr dirty="0" err="1"/>
              <a:t>parece</a:t>
            </a:r>
            <a:r>
              <a:rPr lang="es-ES" dirty="0"/>
              <a:t>n</a:t>
            </a:r>
            <a:r>
              <a:rPr dirty="0"/>
              <a:t> </a:t>
            </a:r>
            <a:r>
              <a:rPr dirty="0" err="1"/>
              <a:t>demasiado</a:t>
            </a:r>
            <a:r>
              <a:rPr dirty="0"/>
              <a:t> </a:t>
            </a:r>
            <a:r>
              <a:rPr dirty="0" err="1"/>
              <a:t>distante</a:t>
            </a:r>
            <a:r>
              <a:rPr dirty="0"/>
              <a:t>. </a:t>
            </a:r>
          </a:p>
        </p:txBody>
      </p:sp>
      <p:sp>
        <p:nvSpPr>
          <p:cNvPr id="5" name="CuadroTexto 1">
            <a:extLst>
              <a:ext uri="{FF2B5EF4-FFF2-40B4-BE49-F238E27FC236}">
                <a16:creationId xmlns:a16="http://schemas.microsoft.com/office/drawing/2014/main" id="{E5402BD7-299B-9CAD-C38A-F3C9C7E123F4}"/>
              </a:ext>
            </a:extLst>
          </p:cNvPr>
          <p:cNvSpPr txBox="1"/>
          <p:nvPr/>
        </p:nvSpPr>
        <p:spPr>
          <a:xfrm>
            <a:off x="1296000" y="1548000"/>
            <a:ext cx="15840000" cy="830997"/>
          </a:xfrm>
          <a:prstGeom prst="rect">
            <a:avLst/>
          </a:prstGeom>
          <a:noFill/>
        </p:spPr>
        <p:txBody>
          <a:bodyPr wrap="square">
            <a:noAutofit/>
          </a:bodyPr>
          <a:lstStyle/>
          <a:p>
            <a:pPr>
              <a:defRPr sz="4800" b="1">
                <a:solidFill>
                  <a:srgbClr val="4D94B7"/>
                </a:solidFill>
                <a:latin typeface="Helvetica Neue" panose="020B0604020202020204"/>
                <a:ea typeface="Microsoft Sans Serif" panose="020B0604020202020204" pitchFamily="34" charset="0"/>
                <a:cs typeface="Microsoft Sans Serif" panose="020B0604020202020204" pitchFamily="34" charset="0"/>
              </a:defRPr>
            </a:pPr>
            <a:r>
              <a:rPr dirty="0"/>
              <a:t>1. </a:t>
            </a:r>
            <a:r>
              <a:rPr lang="es-ES" dirty="0" err="1"/>
              <a:t>DO's</a:t>
            </a:r>
            <a:r>
              <a:rPr lang="es-ES" dirty="0"/>
              <a:t> y</a:t>
            </a:r>
            <a:r>
              <a:rPr dirty="0"/>
              <a:t> DON’Ts</a:t>
            </a:r>
          </a:p>
        </p:txBody>
      </p:sp>
    </p:spTree>
    <p:extLst>
      <p:ext uri="{BB962C8B-B14F-4D97-AF65-F5344CB8AC3E}">
        <p14:creationId xmlns:p14="http://schemas.microsoft.com/office/powerpoint/2010/main" val="2056254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3424</Words>
  <Application>Microsoft Office PowerPoint</Application>
  <PresentationFormat>Benutzerdefiniert</PresentationFormat>
  <Paragraphs>277</Paragraphs>
  <Slides>26</Slides>
  <Notes>1</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26</vt:i4>
      </vt:variant>
    </vt:vector>
  </HeadingPairs>
  <TitlesOfParts>
    <vt:vector size="31"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170</cp:revision>
  <dcterms:created xsi:type="dcterms:W3CDTF">2022-01-27T16:04:38Z</dcterms:created>
  <dcterms:modified xsi:type="dcterms:W3CDTF">2024-02-05T00:19:20Z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