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2"/>
  </p:notesMasterIdLst>
  <p:handoutMasterIdLst>
    <p:handoutMasterId r:id="rId23"/>
  </p:handoutMasterIdLst>
  <p:sldIdLst>
    <p:sldId id="277" r:id="rId3"/>
    <p:sldId id="278" r:id="rId4"/>
    <p:sldId id="279" r:id="rId5"/>
    <p:sldId id="289" r:id="rId6"/>
    <p:sldId id="280" r:id="rId7"/>
    <p:sldId id="291" r:id="rId8"/>
    <p:sldId id="292" r:id="rId9"/>
    <p:sldId id="293" r:id="rId10"/>
    <p:sldId id="294" r:id="rId11"/>
    <p:sldId id="295" r:id="rId12"/>
    <p:sldId id="296" r:id="rId13"/>
    <p:sldId id="297" r:id="rId14"/>
    <p:sldId id="298" r:id="rId15"/>
    <p:sldId id="299" r:id="rId16"/>
    <p:sldId id="285" r:id="rId17"/>
    <p:sldId id="301" r:id="rId18"/>
    <p:sldId id="290" r:id="rId19"/>
    <p:sldId id="268" r:id="rId20"/>
    <p:sldId id="287" r:id="rId21"/>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Adquisición</a:t>
          </a:r>
          <a:endParaRPr sz="2500" b="1" dirty="0">
            <a:solidFill>
              <a:srgbClr val="002060"/>
            </a:solidFill>
          </a:endParaRPr>
        </a:p>
      </dgm:t>
    </dgm:pt>
    <dgm:pt modelId="{A15994C9-33F0-4C58-A49E-27BCDE9A98AD}" type="parTrans" cxnId="{F418F3C5-8EFD-472B-B741-0FB53B143971}">
      <dgm:prSet/>
      <dgm:spPr/>
      <dgm:t>
        <a:bodyPr/>
        <a:lstStyle/>
        <a:p>
          <a:endParaRPr/>
        </a:p>
      </dgm:t>
    </dgm:pt>
    <dgm:pt modelId="{1B92C910-ED23-4838-BBAE-028B31DBF328}" type="sibTrans" cxnId="{F418F3C5-8EFD-472B-B741-0FB53B143971}">
      <dgm:prSet/>
      <dgm:spPr/>
      <dgm:t>
        <a:bodyPr/>
        <a:lstStyle/>
        <a:p>
          <a:endParaRPr/>
        </a:p>
      </dgm:t>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Activación</a:t>
          </a:r>
          <a:endParaRPr sz="2500" b="1" dirty="0">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Retención</a:t>
          </a:r>
          <a:endParaRPr sz="2500" b="1" dirty="0">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Ingresos</a:t>
          </a:r>
          <a:endParaRPr sz="2500" b="1" dirty="0">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Referencia</a:t>
          </a:r>
          <a:endParaRPr sz="2500" b="1" dirty="0">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5">
        <dgm:presLayoutVars>
          <dgm:bulletEnabled val="1"/>
        </dgm:presLayoutVars>
      </dgm:prSet>
      <dgm:spPr/>
    </dgm:pt>
    <dgm:pt modelId="{F824DB6B-18D8-43AE-97D5-7DF5CCA0D0CC}" type="pres">
      <dgm:prSet presAssocID="{BA48792A-09E3-4E8F-8399-B2824D694D0A}"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3FC52BE6-AE69-4493-AEC5-4508C3F33901}" type="presOf" srcId="{1C9EAC91-5B97-4961-B8A5-E15FAC9DE81F}" destId="{95F77365-533F-47D4-94C6-8E9CFA98F286}" srcOrd="0" destOrd="0" presId="urn:microsoft.com/office/officeart/2005/8/layout/pyramid2"/>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custT="1"/>
      <dgm:spPr>
        <a:solidFill>
          <a:srgbClr val="002060"/>
        </a:solidFill>
      </dgm:spPr>
      <dgm:t>
        <a:bodyPr/>
        <a:lstStyle/>
        <a:p>
          <a:pPr>
            <a:defRPr b="1">
              <a:solidFill>
                <a:schemeClr val="bg1"/>
              </a:solidFill>
            </a:defRPr>
          </a:pPr>
          <a:r>
            <a:rPr sz="2500" dirty="0" err="1">
              <a:latin typeface="Helvetica Neue" panose="020B0604020202020204"/>
              <a:ea typeface="Microsoft Sans Serif" panose="020B0604020202020204" pitchFamily="34" charset="0"/>
              <a:cs typeface="Microsoft Sans Serif" panose="020B0604020202020204" pitchFamily="34" charset="0"/>
            </a:rPr>
            <a:t>Conciencia</a:t>
          </a:r>
          <a:r>
            <a:rPr sz="2500" dirty="0">
              <a:latin typeface="Helvetica Neue" panose="020B0604020202020204"/>
            </a:rPr>
            <a:t> </a:t>
          </a:r>
        </a:p>
      </dgm:t>
    </dgm:pt>
    <dgm:pt modelId="{A15994C9-33F0-4C58-A49E-27BCDE9A98AD}" type="parTrans" cxnId="{F418F3C5-8EFD-472B-B741-0FB53B143971}">
      <dgm:prSet/>
      <dgm:spPr/>
      <dgm:t>
        <a:bodyPr/>
        <a:lstStyle/>
        <a:p>
          <a:endParaRPr/>
        </a:p>
      </dgm:t>
    </dgm:pt>
    <dgm:pt modelId="{1B92C910-ED23-4838-BBAE-028B31DBF328}" type="sibTrans" cxnId="{F418F3C5-8EFD-472B-B741-0FB53B143971}">
      <dgm:prSet/>
      <dgm:spPr/>
      <dgm:t>
        <a:bodyPr/>
        <a:lstStyle/>
        <a:p>
          <a:endParaRPr/>
        </a:p>
      </dgm:t>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Activación</a:t>
          </a:r>
          <a:endParaRPr sz="2500" b="1" dirty="0">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a:t>Retención</a:t>
          </a:r>
          <a:endParaRPr sz="2500" b="1">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a:t>Ingresos</a:t>
          </a:r>
          <a:endParaRPr sz="2500" b="1">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a:t>Referencia</a:t>
          </a:r>
          <a:endParaRPr sz="2500" b="1">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dirty="0" err="1"/>
            <a:t>Adquisición</a:t>
          </a:r>
          <a:endParaRPr sz="2500" b="1" dirty="0">
            <a:solidFill>
              <a:srgbClr val="002060"/>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6">
        <dgm:presLayoutVars>
          <dgm:bulletEnabled val="1"/>
        </dgm:presLayoutVars>
      </dgm:prSet>
      <dgm:spPr/>
    </dgm:pt>
    <dgm:pt modelId="{F824DB6B-18D8-43AE-97D5-7DF5CCA0D0CC}" type="pres">
      <dgm:prSet presAssocID="{BA48792A-09E3-4E8F-8399-B2824D694D0A}" presName="aSpace" presStyleCnt="0"/>
      <dgm:spPr/>
    </dgm:pt>
    <dgm:pt modelId="{956A2C28-B55D-472D-BF22-6E15C5B3E9EC}" type="pres">
      <dgm:prSet presAssocID="{42FA561C-38C2-4CA6-8472-7AEDCBA5B515}" presName="aNode" presStyleLbl="fgAcc1" presStyleIdx="1" presStyleCnt="6">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2" presStyleCnt="6">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3" presStyleCnt="6">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4" presStyleCnt="6">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5" presStyleCnt="6">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2" destOrd="0" parTransId="{56B049B6-314C-4991-8B45-4161CDF88305}" sibTransId="{D64842ED-7C2E-49ED-9712-C418C2852220}"/>
    <dgm:cxn modelId="{D2AF3A8B-B13D-4716-AC9F-C222987952B9}" srcId="{76F7C92C-95B3-4C77-BF42-07F63CFA7277}" destId="{7FA5B746-FC89-4525-BFE8-17D25F012049}" srcOrd="3" destOrd="0" parTransId="{218684D3-BE51-4F66-B1A2-B0D2D0387520}" sibTransId="{285AAC65-F2CF-43B8-B772-3BFD871313E1}"/>
    <dgm:cxn modelId="{A9BA1BA2-18A5-4864-86B7-906DC8F468A2}" srcId="{76F7C92C-95B3-4C77-BF42-07F63CFA7277}" destId="{C37E99CB-7949-41B6-BE4A-BB9D1263DDAA}" srcOrd="4"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5"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1"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A6AB3A03-C716-438C-AFC3-BFC8BF19683A}" type="presParOf" srcId="{AE91E50F-FEB9-4D3B-92C5-037B24570C16}" destId="{956A2C28-B55D-472D-BF22-6E15C5B3E9EC}" srcOrd="2" destOrd="0" presId="urn:microsoft.com/office/officeart/2005/8/layout/pyramid2"/>
    <dgm:cxn modelId="{78488717-A33B-44F7-BEAC-D3B0B48191C7}" type="presParOf" srcId="{AE91E50F-FEB9-4D3B-92C5-037B24570C16}" destId="{3171307B-C6E5-44BD-9637-9FDE732EED5D}" srcOrd="3" destOrd="0" presId="urn:microsoft.com/office/officeart/2005/8/layout/pyramid2"/>
    <dgm:cxn modelId="{53E39B61-B3C3-413E-8C05-99A81A49C2E6}" type="presParOf" srcId="{AE91E50F-FEB9-4D3B-92C5-037B24570C16}" destId="{95F77365-533F-47D4-94C6-8E9CFA98F286}" srcOrd="4" destOrd="0" presId="urn:microsoft.com/office/officeart/2005/8/layout/pyramid2"/>
    <dgm:cxn modelId="{9635D27F-32BB-4DDA-8F7E-60DCE9A532EB}" type="presParOf" srcId="{AE91E50F-FEB9-4D3B-92C5-037B24570C16}" destId="{88974EFA-CC43-4FCE-A5B5-E1B1CD1FBB6E}" srcOrd="5" destOrd="0" presId="urn:microsoft.com/office/officeart/2005/8/layout/pyramid2"/>
    <dgm:cxn modelId="{65A2AE16-6B83-4963-890C-D05B0395F6FF}" type="presParOf" srcId="{AE91E50F-FEB9-4D3B-92C5-037B24570C16}" destId="{1485D2D0-AEAF-4DB0-A30C-83331FED44B5}" srcOrd="6" destOrd="0" presId="urn:microsoft.com/office/officeart/2005/8/layout/pyramid2"/>
    <dgm:cxn modelId="{A6CE9805-3E4D-4BF4-AFAE-BEF066DC12E6}" type="presParOf" srcId="{AE91E50F-FEB9-4D3B-92C5-037B24570C16}" destId="{43C65181-0096-4996-A15E-A24FEDBCDCB6}" srcOrd="7" destOrd="0" presId="urn:microsoft.com/office/officeart/2005/8/layout/pyramid2"/>
    <dgm:cxn modelId="{C8BDD98A-502A-4C20-AF37-6541CD4D4442}" type="presParOf" srcId="{AE91E50F-FEB9-4D3B-92C5-037B24570C16}" destId="{F4253412-B33B-4FD1-A77C-FCEE3D25E1F1}" srcOrd="8" destOrd="0" presId="urn:microsoft.com/office/officeart/2005/8/layout/pyramid2"/>
    <dgm:cxn modelId="{583240EE-402E-4685-9C89-5EBB4386B746}" type="presParOf" srcId="{AE91E50F-FEB9-4D3B-92C5-037B24570C16}" destId="{959F2AA2-1625-4F1F-A07B-5CF4FF0349ED}" srcOrd="9" destOrd="0" presId="urn:microsoft.com/office/officeart/2005/8/layout/pyramid2"/>
    <dgm:cxn modelId="{5A3C5044-7546-4E86-BA88-D94FACA4ABE7}" type="presParOf" srcId="{AE91E50F-FEB9-4D3B-92C5-037B24570C16}" destId="{AAD1F299-A1E9-4099-99D9-195913EA63C8}" srcOrd="10" destOrd="0" presId="urn:microsoft.com/office/officeart/2005/8/layout/pyramid2"/>
    <dgm:cxn modelId="{2FA6C8EF-4395-443B-8D93-BBDA0228E71D}" type="presParOf" srcId="{AE91E50F-FEB9-4D3B-92C5-037B24570C16}" destId="{FEFED6D9-E195-4F4B-8520-6CFC4D826FF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Activación</a:t>
          </a:r>
          <a:endParaRPr sz="3100" b="1">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Retención</a:t>
          </a:r>
          <a:endParaRPr sz="3100" b="1">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Ingresos</a:t>
          </a:r>
          <a:endParaRPr sz="3100" b="1">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Referencia</a:t>
          </a:r>
          <a:endParaRPr sz="3100" b="1">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rgbClr val="002060"/>
        </a:solidFill>
      </dgm:spPr>
      <dgm:t>
        <a:bodyPr/>
        <a:lstStyle/>
        <a:p>
          <a:pPr>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dirty="0" err="1"/>
            <a:t>Adquisición</a:t>
          </a:r>
          <a:endParaRPr sz="3100" b="1" dirty="0">
            <a:solidFill>
              <a:schemeClr val="bg1"/>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rgbClr val="002060"/>
        </a:solidFill>
      </dgm:spPr>
      <dgm:t>
        <a:bodyPr/>
        <a:lstStyle/>
        <a:p>
          <a:pPr>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a:t>Activación</a:t>
          </a:r>
          <a:endParaRPr sz="3100" b="1">
            <a:solidFill>
              <a:schemeClr val="bg1"/>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Retención</a:t>
          </a:r>
          <a:endParaRPr sz="3100" b="1">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Ingresos</a:t>
          </a:r>
          <a:endParaRPr sz="3100" b="1">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Referencia</a:t>
          </a:r>
          <a:endParaRPr sz="3100" b="1">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Adquisición</a:t>
          </a:r>
          <a:endParaRPr sz="3100" b="1">
            <a:solidFill>
              <a:srgbClr val="002060"/>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Activación</a:t>
          </a:r>
          <a:endParaRPr sz="3100" b="1">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rgbClr val="002060"/>
        </a:solidFill>
      </dgm:spPr>
      <dgm:t>
        <a:bodyPr/>
        <a:lstStyle/>
        <a:p>
          <a:pPr>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a:t>Retención</a:t>
          </a:r>
          <a:endParaRPr sz="3100" b="1">
            <a:solidFill>
              <a:schemeClr val="bg1"/>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Ingresos</a:t>
          </a:r>
          <a:endParaRPr sz="3100" b="1">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Referencia</a:t>
          </a:r>
          <a:endParaRPr sz="3100" b="1">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Adquisición</a:t>
          </a:r>
          <a:endParaRPr sz="3100" b="1">
            <a:solidFill>
              <a:srgbClr val="002060"/>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Activación</a:t>
          </a:r>
          <a:endParaRPr sz="3100" b="1">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Retención</a:t>
          </a:r>
          <a:endParaRPr sz="3100" b="1">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rgbClr val="002060"/>
        </a:solidFill>
      </dgm:spPr>
      <dgm:t>
        <a:bodyPr/>
        <a:lstStyle/>
        <a:p>
          <a:pPr>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a:t>Ingresos</a:t>
          </a:r>
          <a:endParaRPr sz="3100" b="1">
            <a:solidFill>
              <a:schemeClr val="bg1"/>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Referencia</a:t>
          </a:r>
          <a:endParaRPr sz="3100" b="1">
            <a:solidFill>
              <a:srgbClr val="002060"/>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Adquisición</a:t>
          </a:r>
          <a:endParaRPr sz="3100" b="1">
            <a:solidFill>
              <a:srgbClr val="002060"/>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Activación</a:t>
          </a:r>
          <a:endParaRPr sz="3100" b="1">
            <a:solidFill>
              <a:srgbClr val="002060"/>
            </a:solidFill>
          </a:endParaRPr>
        </a:p>
      </dgm:t>
    </dgm:pt>
    <dgm:pt modelId="{56B049B6-314C-4991-8B45-4161CDF88305}" type="parTrans" cxnId="{31341080-E814-44D0-964D-7E5DD9C73EC8}">
      <dgm:prSet/>
      <dgm:spPr/>
      <dgm:t>
        <a:bodyPr/>
        <a:lstStyle/>
        <a:p>
          <a:endParaRPr/>
        </a:p>
      </dgm:t>
    </dgm:pt>
    <dgm:pt modelId="{D64842ED-7C2E-49ED-9712-C418C2852220}" type="sibTrans" cxnId="{31341080-E814-44D0-964D-7E5DD9C73EC8}">
      <dgm:prSet/>
      <dgm:spPr/>
      <dgm:t>
        <a:bodyPr/>
        <a:lstStyle/>
        <a:p>
          <a:endParaRPr/>
        </a:p>
      </dgm:t>
    </dgm:pt>
    <dgm:pt modelId="{7FA5B746-FC89-4525-BFE8-17D25F012049}">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Retención</a:t>
          </a:r>
          <a:endParaRPr sz="3100" b="1">
            <a:solidFill>
              <a:srgbClr val="002060"/>
            </a:solidFill>
          </a:endParaRPr>
        </a:p>
      </dgm:t>
    </dgm:pt>
    <dgm:pt modelId="{218684D3-BE51-4F66-B1A2-B0D2D0387520}" type="parTrans" cxnId="{D2AF3A8B-B13D-4716-AC9F-C222987952B9}">
      <dgm:prSet/>
      <dgm:spPr/>
      <dgm:t>
        <a:bodyPr/>
        <a:lstStyle/>
        <a:p>
          <a:endParaRPr/>
        </a:p>
      </dgm:t>
    </dgm:pt>
    <dgm:pt modelId="{285AAC65-F2CF-43B8-B772-3BFD871313E1}" type="sibTrans" cxnId="{D2AF3A8B-B13D-4716-AC9F-C222987952B9}">
      <dgm:prSet/>
      <dgm:spPr/>
      <dgm:t>
        <a:bodyPr/>
        <a:lstStyle/>
        <a:p>
          <a:endParaRPr/>
        </a:p>
      </dgm:t>
    </dgm:pt>
    <dgm:pt modelId="{C37E99CB-7949-41B6-BE4A-BB9D1263DDAA}">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Ingresos</a:t>
          </a:r>
          <a:endParaRPr sz="3100" b="1">
            <a:solidFill>
              <a:srgbClr val="002060"/>
            </a:solidFill>
          </a:endParaRPr>
        </a:p>
      </dgm:t>
    </dgm:pt>
    <dgm:pt modelId="{1E5D9AB6-97B3-4CCF-9943-C01426F643EA}" type="parTrans" cxnId="{A9BA1BA2-18A5-4864-86B7-906DC8F468A2}">
      <dgm:prSet/>
      <dgm:spPr/>
      <dgm:t>
        <a:bodyPr/>
        <a:lstStyle/>
        <a:p>
          <a:endParaRPr/>
        </a:p>
      </dgm:t>
    </dgm:pt>
    <dgm:pt modelId="{CC8E8A4D-791C-4270-8F93-1D6DC7DF6896}" type="sibTrans" cxnId="{A9BA1BA2-18A5-4864-86B7-906DC8F468A2}">
      <dgm:prSet/>
      <dgm:spPr/>
      <dgm:t>
        <a:bodyPr/>
        <a:lstStyle/>
        <a:p>
          <a:endParaRPr/>
        </a:p>
      </dgm:t>
    </dgm:pt>
    <dgm:pt modelId="{A2034172-19D0-4330-9D3D-81AD4F953503}">
      <dgm:prSet phldrT="[Testo]" custT="1"/>
      <dgm:spPr>
        <a:solidFill>
          <a:srgbClr val="002060"/>
        </a:solidFill>
      </dgm:spPr>
      <dgm:t>
        <a:bodyPr/>
        <a:lstStyle/>
        <a:p>
          <a:pPr>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a:t>Referencia</a:t>
          </a:r>
          <a:endParaRPr sz="3100" b="1">
            <a:solidFill>
              <a:schemeClr val="bg1"/>
            </a:solidFill>
          </a:endParaRPr>
        </a:p>
      </dgm:t>
    </dgm:pt>
    <dgm:pt modelId="{7E2AFD7D-E60A-4762-A394-1083550354F2}" type="parTrans" cxnId="{B6107BBE-2E84-4415-8D73-F85D5889C5D1}">
      <dgm:prSet/>
      <dgm:spPr/>
      <dgm:t>
        <a:bodyPr/>
        <a:lstStyle/>
        <a:p>
          <a:endParaRPr/>
        </a:p>
      </dgm:t>
    </dgm:pt>
    <dgm:pt modelId="{31D996C6-9486-46A6-AFF6-5D5FEEC413F3}" type="sibTrans" cxnId="{B6107BBE-2E84-4415-8D73-F85D5889C5D1}">
      <dgm:prSet/>
      <dgm:spPr/>
      <dgm:t>
        <a:bodyPr/>
        <a:lstStyle/>
        <a:p>
          <a:endParaRPr/>
        </a:p>
      </dgm:t>
    </dgm:pt>
    <dgm:pt modelId="{42FA561C-38C2-4CA6-8472-7AEDCBA5B515}">
      <dgm:prSet phldrT="[Testo]" custT="1"/>
      <dgm:spPr>
        <a:solidFill>
          <a:schemeClr val="bg1">
            <a:lumMod val="95000"/>
          </a:schemeClr>
        </a:solidFill>
      </dgm:spPr>
      <dgm:t>
        <a:bodyPr/>
        <a:lstStyle/>
        <a:p>
          <a:pPr>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a:t>Adquisición</a:t>
          </a:r>
          <a:endParaRPr sz="3100" b="1">
            <a:solidFill>
              <a:srgbClr val="002060"/>
            </a:solidFill>
          </a:endParaRPr>
        </a:p>
      </dgm:t>
    </dgm:pt>
    <dgm:pt modelId="{0F052E0A-4EE9-4898-9A04-B42669269902}" type="parTrans" cxnId="{A280A2F0-B404-4681-91D0-C78DE1A8461A}">
      <dgm:prSet/>
      <dgm:spPr/>
      <dgm:t>
        <a:bodyPr/>
        <a:lstStyle/>
        <a:p>
          <a:endParaRPr/>
        </a:p>
      </dgm:t>
    </dgm:pt>
    <dgm:pt modelId="{F7D3F480-4E89-4D3D-B867-55311E1C04BE}" type="sibTrans" cxnId="{A280A2F0-B404-4681-91D0-C78DE1A8461A}">
      <dgm:prSet/>
      <dgm:spPr/>
      <dgm:t>
        <a:bodyPr/>
        <a:lstStyle/>
        <a:p>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1408244" y="0"/>
          <a:ext cx="4343400" cy="4343400"/>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79945" y="434764"/>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Adquisición</a:t>
          </a:r>
          <a:endParaRPr sz="2500" b="1" kern="1200" dirty="0">
            <a:solidFill>
              <a:srgbClr val="002060"/>
            </a:solidFill>
          </a:endParaRPr>
        </a:p>
      </dsp:txBody>
      <dsp:txXfrm>
        <a:off x="3610093" y="464912"/>
        <a:ext cx="2762914" cy="557281"/>
      </dsp:txXfrm>
    </dsp:sp>
    <dsp:sp modelId="{95F77365-533F-47D4-94C6-8E9CFA98F286}">
      <dsp:nvSpPr>
        <dsp:cNvPr id="0" name=""/>
        <dsp:cNvSpPr/>
      </dsp:nvSpPr>
      <dsp:spPr>
        <a:xfrm>
          <a:off x="3579945" y="1129538"/>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Activación</a:t>
          </a:r>
          <a:endParaRPr sz="2500" b="1" kern="1200" dirty="0">
            <a:solidFill>
              <a:srgbClr val="002060"/>
            </a:solidFill>
          </a:endParaRPr>
        </a:p>
      </dsp:txBody>
      <dsp:txXfrm>
        <a:off x="3610093" y="1159686"/>
        <a:ext cx="2762914" cy="557281"/>
      </dsp:txXfrm>
    </dsp:sp>
    <dsp:sp modelId="{1485D2D0-AEAF-4DB0-A30C-83331FED44B5}">
      <dsp:nvSpPr>
        <dsp:cNvPr id="0" name=""/>
        <dsp:cNvSpPr/>
      </dsp:nvSpPr>
      <dsp:spPr>
        <a:xfrm>
          <a:off x="3579945" y="1824312"/>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Retención</a:t>
          </a:r>
          <a:endParaRPr sz="2500" b="1" kern="1200" dirty="0">
            <a:solidFill>
              <a:srgbClr val="002060"/>
            </a:solidFill>
          </a:endParaRPr>
        </a:p>
      </dsp:txBody>
      <dsp:txXfrm>
        <a:off x="3610093" y="1854460"/>
        <a:ext cx="2762914" cy="557281"/>
      </dsp:txXfrm>
    </dsp:sp>
    <dsp:sp modelId="{F4253412-B33B-4FD1-A77C-FCEE3D25E1F1}">
      <dsp:nvSpPr>
        <dsp:cNvPr id="0" name=""/>
        <dsp:cNvSpPr/>
      </dsp:nvSpPr>
      <dsp:spPr>
        <a:xfrm>
          <a:off x="3579945" y="2519087"/>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Ingresos</a:t>
          </a:r>
          <a:endParaRPr sz="2500" b="1" kern="1200" dirty="0">
            <a:solidFill>
              <a:srgbClr val="002060"/>
            </a:solidFill>
          </a:endParaRPr>
        </a:p>
      </dsp:txBody>
      <dsp:txXfrm>
        <a:off x="3610093" y="2549235"/>
        <a:ext cx="2762914" cy="557281"/>
      </dsp:txXfrm>
    </dsp:sp>
    <dsp:sp modelId="{AAD1F299-A1E9-4099-99D9-195913EA63C8}">
      <dsp:nvSpPr>
        <dsp:cNvPr id="0" name=""/>
        <dsp:cNvSpPr/>
      </dsp:nvSpPr>
      <dsp:spPr>
        <a:xfrm>
          <a:off x="3579945" y="3213861"/>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Referencia</a:t>
          </a:r>
          <a:endParaRPr sz="2500" b="1" kern="1200" dirty="0">
            <a:solidFill>
              <a:srgbClr val="002060"/>
            </a:solidFill>
          </a:endParaRPr>
        </a:p>
      </dsp:txBody>
      <dsp:txXfrm>
        <a:off x="3610093" y="3244009"/>
        <a:ext cx="2762914" cy="557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14358" y="524590"/>
          <a:ext cx="3391622" cy="617585"/>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chemeClr val="bg1"/>
              </a:solidFill>
            </a:defRPr>
          </a:pPr>
          <a:r>
            <a:rPr sz="2500" kern="1200" dirty="0" err="1">
              <a:latin typeface="Helvetica Neue" panose="020B0604020202020204"/>
              <a:ea typeface="Microsoft Sans Serif" panose="020B0604020202020204" pitchFamily="34" charset="0"/>
              <a:cs typeface="Microsoft Sans Serif" panose="020B0604020202020204" pitchFamily="34" charset="0"/>
            </a:rPr>
            <a:t>Conciencia</a:t>
          </a:r>
          <a:r>
            <a:rPr sz="2500" kern="1200" dirty="0">
              <a:latin typeface="Helvetica Neue" panose="020B0604020202020204"/>
            </a:rPr>
            <a:t> </a:t>
          </a:r>
        </a:p>
      </dsp:txBody>
      <dsp:txXfrm>
        <a:off x="3544506" y="554738"/>
        <a:ext cx="3331326" cy="557289"/>
      </dsp:txXfrm>
    </dsp:sp>
    <dsp:sp modelId="{956A2C28-B55D-472D-BF22-6E15C5B3E9EC}">
      <dsp:nvSpPr>
        <dsp:cNvPr id="0" name=""/>
        <dsp:cNvSpPr/>
      </dsp:nvSpPr>
      <dsp:spPr>
        <a:xfrm>
          <a:off x="3514358" y="121937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Adquisición</a:t>
          </a:r>
          <a:endParaRPr sz="2500" b="1" kern="1200" dirty="0">
            <a:solidFill>
              <a:srgbClr val="002060"/>
            </a:solidFill>
          </a:endParaRPr>
        </a:p>
      </dsp:txBody>
      <dsp:txXfrm>
        <a:off x="3544506" y="1249521"/>
        <a:ext cx="3331326" cy="557289"/>
      </dsp:txXfrm>
    </dsp:sp>
    <dsp:sp modelId="{95F77365-533F-47D4-94C6-8E9CFA98F286}">
      <dsp:nvSpPr>
        <dsp:cNvPr id="0" name=""/>
        <dsp:cNvSpPr/>
      </dsp:nvSpPr>
      <dsp:spPr>
        <a:xfrm>
          <a:off x="3514358" y="191415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dirty="0" err="1"/>
            <a:t>Activación</a:t>
          </a:r>
          <a:endParaRPr sz="2500" b="1" kern="1200" dirty="0">
            <a:solidFill>
              <a:srgbClr val="002060"/>
            </a:solidFill>
          </a:endParaRPr>
        </a:p>
      </dsp:txBody>
      <dsp:txXfrm>
        <a:off x="3544506" y="1944304"/>
        <a:ext cx="3331326" cy="557289"/>
      </dsp:txXfrm>
    </dsp:sp>
    <dsp:sp modelId="{1485D2D0-AEAF-4DB0-A30C-83331FED44B5}">
      <dsp:nvSpPr>
        <dsp:cNvPr id="0" name=""/>
        <dsp:cNvSpPr/>
      </dsp:nvSpPr>
      <dsp:spPr>
        <a:xfrm>
          <a:off x="3514358" y="2608939"/>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a:t>Retención</a:t>
          </a:r>
          <a:endParaRPr sz="2500" b="1" kern="1200">
            <a:solidFill>
              <a:srgbClr val="002060"/>
            </a:solidFill>
          </a:endParaRPr>
        </a:p>
      </dsp:txBody>
      <dsp:txXfrm>
        <a:off x="3544506" y="2639087"/>
        <a:ext cx="3331326" cy="557289"/>
      </dsp:txXfrm>
    </dsp:sp>
    <dsp:sp modelId="{F4253412-B33B-4FD1-A77C-FCEE3D25E1F1}">
      <dsp:nvSpPr>
        <dsp:cNvPr id="0" name=""/>
        <dsp:cNvSpPr/>
      </dsp:nvSpPr>
      <dsp:spPr>
        <a:xfrm>
          <a:off x="3514358" y="330372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a:t>Ingresos</a:t>
          </a:r>
          <a:endParaRPr sz="2500" b="1" kern="1200">
            <a:solidFill>
              <a:srgbClr val="002060"/>
            </a:solidFill>
          </a:endParaRPr>
        </a:p>
      </dsp:txBody>
      <dsp:txXfrm>
        <a:off x="3544506" y="3333871"/>
        <a:ext cx="3331326" cy="557289"/>
      </dsp:txXfrm>
    </dsp:sp>
    <dsp:sp modelId="{AAD1F299-A1E9-4099-99D9-195913EA63C8}">
      <dsp:nvSpPr>
        <dsp:cNvPr id="0" name=""/>
        <dsp:cNvSpPr/>
      </dsp:nvSpPr>
      <dsp:spPr>
        <a:xfrm>
          <a:off x="3514358" y="399850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2500" kern="1200"/>
            <a:t>Referencia</a:t>
          </a:r>
          <a:endParaRPr sz="2500" b="1" kern="1200">
            <a:solidFill>
              <a:srgbClr val="002060"/>
            </a:solidFill>
          </a:endParaRPr>
        </a:p>
      </dsp:txBody>
      <dsp:txXfrm>
        <a:off x="3544506" y="4028654"/>
        <a:ext cx="3331326" cy="55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kern="1200" dirty="0" err="1"/>
            <a:t>Adquisición</a:t>
          </a:r>
          <a:endParaRPr sz="3100" b="1" kern="1200" dirty="0">
            <a:solidFill>
              <a:schemeClr val="bg1"/>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Activación</a:t>
          </a:r>
          <a:endParaRPr sz="3100" b="1" kern="120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Retención</a:t>
          </a:r>
          <a:endParaRPr sz="3100" b="1" kern="120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Ingresos</a:t>
          </a:r>
          <a:endParaRPr sz="3100" b="1" kern="120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Referencia</a:t>
          </a:r>
          <a:endParaRPr sz="3100" b="1" kern="1200">
            <a:solidFill>
              <a:srgbClr val="002060"/>
            </a:solidFill>
          </a:endParaRPr>
        </a:p>
      </dsp:txBody>
      <dsp:txXfrm>
        <a:off x="3550575" y="3897142"/>
        <a:ext cx="3319188" cy="669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Adquisición</a:t>
          </a:r>
          <a:endParaRPr sz="3100" b="1" kern="120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kern="1200"/>
            <a:t>Activación</a:t>
          </a:r>
          <a:endParaRPr sz="3100" b="1" kern="1200">
            <a:solidFill>
              <a:schemeClr val="bg1"/>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Retención</a:t>
          </a:r>
          <a:endParaRPr sz="3100" b="1" kern="120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Ingresos</a:t>
          </a:r>
          <a:endParaRPr sz="3100" b="1" kern="120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Referencia</a:t>
          </a:r>
          <a:endParaRPr sz="3100" b="1" kern="1200">
            <a:solidFill>
              <a:srgbClr val="002060"/>
            </a:solidFill>
          </a:endParaRPr>
        </a:p>
      </dsp:txBody>
      <dsp:txXfrm>
        <a:off x="3550575" y="3897142"/>
        <a:ext cx="3319188" cy="669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Adquisición</a:t>
          </a:r>
          <a:endParaRPr sz="3100" b="1" kern="120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Activación</a:t>
          </a:r>
          <a:endParaRPr sz="3100" b="1" kern="120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kern="1200"/>
            <a:t>Retención</a:t>
          </a:r>
          <a:endParaRPr sz="3100" b="1" kern="1200">
            <a:solidFill>
              <a:schemeClr val="bg1"/>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Ingresos</a:t>
          </a:r>
          <a:endParaRPr sz="3100" b="1" kern="120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Referencia</a:t>
          </a:r>
          <a:endParaRPr sz="3100" b="1" kern="1200">
            <a:solidFill>
              <a:srgbClr val="002060"/>
            </a:solidFill>
          </a:endParaRPr>
        </a:p>
      </dsp:txBody>
      <dsp:txXfrm>
        <a:off x="3550575" y="3897142"/>
        <a:ext cx="3319188" cy="669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Adquisición</a:t>
          </a:r>
          <a:endParaRPr sz="3100" b="1" kern="120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Activación</a:t>
          </a:r>
          <a:endParaRPr sz="3100" b="1" kern="120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Retención</a:t>
          </a:r>
          <a:endParaRPr sz="3100" b="1" kern="120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kern="1200"/>
            <a:t>Ingresos</a:t>
          </a:r>
          <a:endParaRPr sz="3100" b="1" kern="1200">
            <a:solidFill>
              <a:schemeClr val="bg1"/>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Referencia</a:t>
          </a:r>
          <a:endParaRPr sz="3100" b="1" kern="1200">
            <a:solidFill>
              <a:srgbClr val="002060"/>
            </a:solidFill>
          </a:endParaRPr>
        </a:p>
      </dsp:txBody>
      <dsp:txXfrm>
        <a:off x="3550575" y="3897142"/>
        <a:ext cx="3319188" cy="669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Adquisición</a:t>
          </a:r>
          <a:endParaRPr sz="3100" b="1" kern="120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Activación</a:t>
          </a:r>
          <a:endParaRPr sz="3100" b="1" kern="120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Retención</a:t>
          </a:r>
          <a:endParaRPr sz="3100" b="1" kern="120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rgbClr val="002060"/>
              </a:solidFill>
              <a:latin typeface="Helvetica Neue" panose="020B0604020202020204"/>
              <a:ea typeface="Microsoft Sans Serif" panose="020B0604020202020204" pitchFamily="34" charset="0"/>
              <a:cs typeface="Microsoft Sans Serif" panose="020B0604020202020204" pitchFamily="34" charset="0"/>
            </a:defRPr>
          </a:pPr>
          <a:r>
            <a:rPr sz="3100" kern="1200"/>
            <a:t>Ingresos</a:t>
          </a:r>
          <a:endParaRPr sz="3100" b="1" kern="120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defRPr b="1">
              <a:solidFill>
                <a:schemeClr val="bg1"/>
              </a:solidFill>
              <a:latin typeface="Helvetica Neue" panose="020B0604020202020204"/>
              <a:ea typeface="Microsoft Sans Serif" panose="020B0604020202020204" pitchFamily="34" charset="0"/>
              <a:cs typeface="Microsoft Sans Serif" panose="020B0604020202020204" pitchFamily="34" charset="0"/>
            </a:defRPr>
          </a:pPr>
          <a:r>
            <a:rPr sz="3100" kern="1200"/>
            <a:t>Referencia</a:t>
          </a:r>
          <a:endParaRPr sz="3100" b="1" kern="1200">
            <a:solidFill>
              <a:schemeClr val="bg1"/>
            </a:solidFill>
          </a:endParaRPr>
        </a:p>
      </dsp:txBody>
      <dsp:txXfrm>
        <a:off x="3550575" y="3897142"/>
        <a:ext cx="3319188" cy="6694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10"/>
          </p:nvPr>
        </p:nvSpPr>
        <p:spPr/>
        <p:txBody>
          <a:bodyPr/>
          <a:lstStyle/>
          <a:p>
            <a:fld id="{224C3282-B3AE-4A99-BAF5-A2BE9A86BDC0}" type="slidenum">
              <a:rPr lang="es-ES" smtClean="0"/>
              <a:t>2</a:t>
            </a:fld>
            <a:endParaRPr lang="es-ES"/>
          </a:p>
        </p:txBody>
      </p:sp>
    </p:spTree>
    <p:extLst>
      <p:ext uri="{BB962C8B-B14F-4D97-AF65-F5344CB8AC3E}">
        <p14:creationId xmlns:p14="http://schemas.microsoft.com/office/powerpoint/2010/main" val="3896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a:lstStyle/>
          <a:p>
            <a:endParaRPr/>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a:lstStyle/>
          <a:p>
            <a:endParaRPr/>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a:lstStyle/>
          <a:p>
            <a:endParaRPr/>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a:lstStyle/>
          <a:p>
            <a:endParaRPr/>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a:spAutoFit/>
          </a:bodyPr>
          <a:lstStyle/>
          <a:p>
            <a:fld id="{64CCA171-8D0F-4B05-9E2F-F99DC67072F7}" type="slidenum">
              <a:rPr lang="es-ES" smtClean="0"/>
              <a:t>‹Nr.›</a:t>
            </a:fld>
            <a:endParaRPr lang="es-ES"/>
          </a:p>
        </p:txBody>
      </p:sp>
      <p:pic>
        <p:nvPicPr>
          <p:cNvPr id="3" name="Grafik 2" descr="Ein Bild, das Text, Schrift, Electric Blue (Farbe), Screenshot enthält.&#10;&#10;Automatisch generierte Beschreibung">
            <a:extLst>
              <a:ext uri="{FF2B5EF4-FFF2-40B4-BE49-F238E27FC236}">
                <a16:creationId xmlns:a16="http://schemas.microsoft.com/office/drawing/2014/main" id="{3A205DEC-9105-7FDE-B0CD-DA7E262B302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5" name="Textfeld 4">
            <a:extLst>
              <a:ext uri="{FF2B5EF4-FFF2-40B4-BE49-F238E27FC236}">
                <a16:creationId xmlns:a16="http://schemas.microsoft.com/office/drawing/2014/main" id="{48D5F443-C0CB-2C1B-E09F-44D209AC0714}"/>
              </a:ext>
            </a:extLst>
          </p:cNvPr>
          <p:cNvSpPr txBox="1"/>
          <p:nvPr userDrawn="1"/>
        </p:nvSpPr>
        <p:spPr>
          <a:xfrm>
            <a:off x="3992400" y="9432000"/>
            <a:ext cx="115956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Grafik 5" descr="Ein Bild, das Symbol, Schrift, Grafiken, Logo enthält.&#10;&#10;Automatisch generierte Beschreibung">
            <a:extLst>
              <a:ext uri="{FF2B5EF4-FFF2-40B4-BE49-F238E27FC236}">
                <a16:creationId xmlns:a16="http://schemas.microsoft.com/office/drawing/2014/main" id="{1390527E-9A9F-175C-BF5B-6876EB7B135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a:lstStyle/>
          <a:p>
            <a:endParaRPr/>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a:lstStyle/>
          <a:p>
            <a:endParaRPr/>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a:lstStyle/>
          <a:p>
            <a:endParaRPr/>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a:spAutoFit/>
          </a:bodyPr>
          <a:lstStyle/>
          <a:p>
            <a:fld id="{64CCA171-8D0F-4B05-9E2F-F99DC67072F7}" type="slidenum">
              <a:rPr lang="es-ES" smtClean="0"/>
              <a:t>‹Nr.›</a:t>
            </a:fld>
            <a:endParaRPr lang="es-ES"/>
          </a:p>
        </p:txBody>
      </p:sp>
      <p:pic>
        <p:nvPicPr>
          <p:cNvPr id="15" name="Grafik 14" descr="Ein Bild, das Text, Schrift, Electric Blue (Farbe), Screenshot enthält.&#10;&#10;Automatisch generierte Beschreibung">
            <a:extLst>
              <a:ext uri="{FF2B5EF4-FFF2-40B4-BE49-F238E27FC236}">
                <a16:creationId xmlns:a16="http://schemas.microsoft.com/office/drawing/2014/main" id="{2620D40B-8674-F15B-CC68-8D0C6EF3BF3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17" name="Textfeld 16">
            <a:extLst>
              <a:ext uri="{FF2B5EF4-FFF2-40B4-BE49-F238E27FC236}">
                <a16:creationId xmlns:a16="http://schemas.microsoft.com/office/drawing/2014/main" id="{4BFC1CC4-8809-42C0-8C23-C6685505F357}"/>
              </a:ext>
            </a:extLst>
          </p:cNvPr>
          <p:cNvSpPr txBox="1"/>
          <p:nvPr userDrawn="1"/>
        </p:nvSpPr>
        <p:spPr>
          <a:xfrm>
            <a:off x="3992400" y="9432000"/>
            <a:ext cx="11595600" cy="435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8" name="Grafik 17" descr="Ein Bild, das Symbol, Schrift, Grafiken, Logo enthält.&#10;&#10;Automatisch generierte Beschreibung">
            <a:extLst>
              <a:ext uri="{FF2B5EF4-FFF2-40B4-BE49-F238E27FC236}">
                <a16:creationId xmlns:a16="http://schemas.microsoft.com/office/drawing/2014/main" id="{CF76BFF1-3A72-9231-8B20-1F72E9A51B18}"/>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588000" y="9432000"/>
            <a:ext cx="1646297" cy="576000"/>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irjgfW0BIrw"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introducción</a:t>
            </a:r>
            <a:r>
              <a:rPr dirty="0"/>
              <a:t> al </a:t>
            </a:r>
            <a:r>
              <a:rPr dirty="0" err="1"/>
              <a:t>embudo</a:t>
            </a:r>
            <a:r>
              <a:rPr dirty="0"/>
              <a:t> </a:t>
            </a:r>
            <a:r>
              <a:rPr lang="es-ES" dirty="0"/>
              <a:t>"</a:t>
            </a:r>
            <a:r>
              <a:rPr dirty="0"/>
              <a:t>AARRR!</a:t>
            </a:r>
            <a:r>
              <a:rPr lang="es-ES" dirty="0"/>
              <a:t>“ </a:t>
            </a:r>
            <a:endParaRPr kumimoji="0" sz="36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defRPr sz="2400" b="1">
                <a:solidFill>
                  <a:srgbClr val="AED633"/>
                </a:solidFill>
                <a:effectLst/>
                <a:latin typeface="Helvetica Neue" panose="020B0604020202020204"/>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2.1 </a:t>
            </a:r>
            <a:r>
              <a:rPr b="1" dirty="0" err="1"/>
              <a:t>Adquisición</a:t>
            </a:r>
            <a:r>
              <a:rPr b="1" dirty="0"/>
              <a:t> </a:t>
            </a:r>
            <a:r>
              <a:rPr dirty="0"/>
              <a:t>— La </a:t>
            </a:r>
            <a:r>
              <a:rPr dirty="0" err="1"/>
              <a:t>etapa</a:t>
            </a:r>
            <a:r>
              <a:rPr dirty="0"/>
              <a:t> principal</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fase</a:t>
            </a:r>
            <a:r>
              <a:rPr dirty="0"/>
              <a:t> de </a:t>
            </a:r>
            <a:r>
              <a:rPr dirty="0" err="1"/>
              <a:t>adquisición</a:t>
            </a:r>
            <a:r>
              <a:rPr dirty="0"/>
              <a:t> </a:t>
            </a:r>
            <a:r>
              <a:rPr dirty="0" err="1"/>
              <a:t>marca</a:t>
            </a:r>
            <a:r>
              <a:rPr dirty="0"/>
              <a:t> </a:t>
            </a:r>
            <a:r>
              <a:rPr dirty="0" err="1"/>
              <a:t>el</a:t>
            </a:r>
            <a:r>
              <a:rPr dirty="0"/>
              <a:t> </a:t>
            </a:r>
            <a:r>
              <a:rPr dirty="0" err="1"/>
              <a:t>momento</a:t>
            </a:r>
            <a:r>
              <a:rPr dirty="0"/>
              <a:t> </a:t>
            </a:r>
            <a:r>
              <a:rPr dirty="0" err="1"/>
              <a:t>en</a:t>
            </a:r>
            <a:r>
              <a:rPr dirty="0"/>
              <a:t> que </a:t>
            </a:r>
            <a:r>
              <a:rPr dirty="0" err="1"/>
              <a:t>el</a:t>
            </a:r>
            <a:r>
              <a:rPr dirty="0"/>
              <a:t> </a:t>
            </a:r>
            <a:r>
              <a:rPr dirty="0" err="1"/>
              <a:t>usuario</a:t>
            </a:r>
            <a:r>
              <a:rPr dirty="0"/>
              <a:t> es </a:t>
            </a:r>
            <a:r>
              <a:rPr dirty="0" err="1"/>
              <a:t>introducido</a:t>
            </a:r>
            <a:r>
              <a:rPr dirty="0"/>
              <a:t> por </a:t>
            </a:r>
            <a:r>
              <a:rPr dirty="0" err="1"/>
              <a:t>primera</a:t>
            </a:r>
            <a:r>
              <a:rPr dirty="0"/>
              <a:t> </a:t>
            </a:r>
            <a:r>
              <a:rPr dirty="0" err="1"/>
              <a:t>vez</a:t>
            </a:r>
            <a:r>
              <a:rPr dirty="0"/>
              <a:t> e</a:t>
            </a:r>
            <a:r>
              <a:rPr lang="es-ES" dirty="0"/>
              <a:t>n la oferta p</a:t>
            </a:r>
            <a:r>
              <a:rPr dirty="0" err="1"/>
              <a:t>restad</a:t>
            </a:r>
            <a:r>
              <a:rPr lang="es-ES" dirty="0"/>
              <a:t>a</a:t>
            </a:r>
            <a:r>
              <a:rPr dirty="0"/>
              <a:t> por la </a:t>
            </a:r>
            <a:r>
              <a:rPr dirty="0" err="1"/>
              <a:t>empresa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Idealmente</a:t>
            </a:r>
            <a:r>
              <a:rPr dirty="0"/>
              <a:t>, </a:t>
            </a:r>
            <a:r>
              <a:rPr dirty="0" err="1"/>
              <a:t>esta</a:t>
            </a:r>
            <a:r>
              <a:rPr dirty="0"/>
              <a:t> </a:t>
            </a:r>
            <a:r>
              <a:rPr dirty="0" err="1"/>
              <a:t>etapa</a:t>
            </a:r>
            <a:r>
              <a:rPr dirty="0"/>
              <a:t> </a:t>
            </a:r>
            <a:r>
              <a:rPr dirty="0" err="1"/>
              <a:t>debería</a:t>
            </a:r>
            <a:r>
              <a:rPr dirty="0"/>
              <a:t> </a:t>
            </a:r>
            <a:r>
              <a:rPr dirty="0" err="1"/>
              <a:t>conducir</a:t>
            </a:r>
            <a:r>
              <a:rPr dirty="0"/>
              <a:t> a un </a:t>
            </a:r>
            <a:r>
              <a:rPr b="1" dirty="0">
                <a:solidFill>
                  <a:srgbClr val="0070C0"/>
                </a:solidFill>
              </a:rPr>
              <a:t>primer </a:t>
            </a:r>
            <a:r>
              <a:rPr b="1" dirty="0" err="1">
                <a:solidFill>
                  <a:srgbClr val="0070C0"/>
                </a:solidFill>
              </a:rPr>
              <a:t>contacto</a:t>
            </a:r>
            <a:r>
              <a:rPr b="1" dirty="0">
                <a:solidFill>
                  <a:srgbClr val="0070C0"/>
                </a:solidFill>
              </a:rPr>
              <a:t> tangible </a:t>
            </a:r>
            <a:r>
              <a:rPr dirty="0"/>
              <a:t>que se traduce </a:t>
            </a:r>
            <a:r>
              <a:rPr dirty="0" err="1"/>
              <a:t>típicamente</a:t>
            </a:r>
            <a:r>
              <a:rPr dirty="0"/>
              <a:t> </a:t>
            </a:r>
            <a:r>
              <a:rPr dirty="0" err="1"/>
              <a:t>en</a:t>
            </a:r>
            <a:r>
              <a:rPr dirty="0"/>
              <a:t> la </a:t>
            </a:r>
            <a:r>
              <a:rPr dirty="0" err="1"/>
              <a:t>suscripción</a:t>
            </a:r>
            <a:r>
              <a:rPr dirty="0"/>
              <a:t> al </a:t>
            </a:r>
            <a:r>
              <a:rPr dirty="0" err="1"/>
              <a:t>boletín</a:t>
            </a:r>
            <a:r>
              <a:rPr dirty="0"/>
              <a:t> de </a:t>
            </a:r>
            <a:r>
              <a:rPr dirty="0" err="1"/>
              <a:t>noticias</a:t>
            </a:r>
            <a:r>
              <a:rPr dirty="0"/>
              <a:t> de la </a:t>
            </a:r>
            <a:r>
              <a:rPr dirty="0" err="1"/>
              <a:t>compañía</a:t>
            </a:r>
            <a:r>
              <a:rPr dirty="0"/>
              <a:t>: </a:t>
            </a:r>
            <a:r>
              <a:rPr dirty="0" err="1"/>
              <a:t>cualquier</a:t>
            </a:r>
            <a:r>
              <a:rPr dirty="0"/>
              <a:t> </a:t>
            </a:r>
            <a:r>
              <a:rPr dirty="0" err="1"/>
              <a:t>cosa</a:t>
            </a:r>
            <a:r>
              <a:rPr dirty="0"/>
              <a:t> que </a:t>
            </a:r>
            <a:r>
              <a:rPr dirty="0" err="1"/>
              <a:t>pueda</a:t>
            </a:r>
            <a:r>
              <a:rPr dirty="0"/>
              <a:t> </a:t>
            </a:r>
            <a:r>
              <a:rPr dirty="0" err="1"/>
              <a:t>demostrar</a:t>
            </a:r>
            <a:r>
              <a:rPr dirty="0"/>
              <a:t> por </a:t>
            </a:r>
            <a:r>
              <a:rPr dirty="0" err="1"/>
              <a:t>el</a:t>
            </a:r>
            <a:r>
              <a:rPr dirty="0"/>
              <a:t> </a:t>
            </a:r>
            <a:r>
              <a:rPr dirty="0" err="1"/>
              <a:t>interés</a:t>
            </a:r>
            <a:r>
              <a:rPr dirty="0"/>
              <a:t> del </a:t>
            </a:r>
            <a:r>
              <a:rPr dirty="0" err="1"/>
              <a:t>usuario</a:t>
            </a:r>
            <a:r>
              <a:rPr dirty="0"/>
              <a:t> </a:t>
            </a:r>
            <a:r>
              <a:rPr dirty="0" err="1"/>
              <a:t>en</a:t>
            </a:r>
            <a:r>
              <a:rPr dirty="0"/>
              <a:t> </a:t>
            </a:r>
            <a:r>
              <a:rPr dirty="0" err="1"/>
              <a:t>nuestra</a:t>
            </a:r>
            <a:r>
              <a:rPr dirty="0"/>
              <a:t> </a:t>
            </a:r>
            <a:r>
              <a:rPr dirty="0" err="1"/>
              <a:t>oferta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Las </a:t>
            </a:r>
            <a:r>
              <a:rPr dirty="0" err="1"/>
              <a:t>métricas</a:t>
            </a:r>
            <a:r>
              <a:rPr dirty="0"/>
              <a:t> de </a:t>
            </a:r>
            <a:r>
              <a:rPr dirty="0" err="1"/>
              <a:t>adquisición</a:t>
            </a:r>
            <a:r>
              <a:rPr dirty="0"/>
              <a:t> a menudo se </a:t>
            </a:r>
            <a:r>
              <a:rPr dirty="0" err="1"/>
              <a:t>basan</a:t>
            </a:r>
            <a:r>
              <a:rPr dirty="0"/>
              <a:t> </a:t>
            </a:r>
            <a:r>
              <a:rPr dirty="0" err="1"/>
              <a:t>en</a:t>
            </a:r>
            <a:r>
              <a:rPr dirty="0"/>
              <a:t> las </a:t>
            </a:r>
            <a:r>
              <a:rPr dirty="0" err="1"/>
              <a:t>interacciones</a:t>
            </a:r>
            <a:r>
              <a:rPr dirty="0"/>
              <a:t> </a:t>
            </a:r>
            <a:r>
              <a:rPr dirty="0" err="1"/>
              <a:t>concretas</a:t>
            </a:r>
            <a:r>
              <a:rPr dirty="0"/>
              <a:t> con los </a:t>
            </a:r>
            <a:r>
              <a:rPr dirty="0" err="1"/>
              <a:t>canales</a:t>
            </a:r>
            <a:r>
              <a:rPr dirty="0"/>
              <a:t> de marketing </a:t>
            </a:r>
            <a:r>
              <a:rPr dirty="0" err="1"/>
              <a:t>utilizados</a:t>
            </a:r>
            <a:r>
              <a:rPr dirty="0"/>
              <a:t> para </a:t>
            </a:r>
            <a:r>
              <a:rPr dirty="0" err="1"/>
              <a:t>promover</a:t>
            </a:r>
            <a:r>
              <a:rPr dirty="0"/>
              <a:t> la </a:t>
            </a:r>
            <a:r>
              <a:rPr dirty="0" err="1"/>
              <a:t>oferta</a:t>
            </a:r>
            <a:r>
              <a:rPr dirty="0"/>
              <a:t> al </a:t>
            </a:r>
            <a:r>
              <a:rPr dirty="0" err="1"/>
              <a:t>público</a:t>
            </a:r>
            <a:r>
              <a:rPr dirty="0"/>
              <a:t> </a:t>
            </a:r>
            <a:r>
              <a:rPr dirty="0" err="1"/>
              <a:t>más</a:t>
            </a:r>
            <a:r>
              <a:rPr dirty="0"/>
              <a:t> </a:t>
            </a:r>
            <a:r>
              <a:rPr dirty="0" err="1"/>
              <a:t>amplio</a:t>
            </a:r>
            <a:r>
              <a:rPr dirty="0"/>
              <a:t>, y no </a:t>
            </a:r>
            <a:r>
              <a:rPr dirty="0" err="1"/>
              <a:t>en</a:t>
            </a:r>
            <a:r>
              <a:rPr dirty="0"/>
              <a:t> </a:t>
            </a:r>
            <a:r>
              <a:rPr dirty="0" err="1"/>
              <a:t>el</a:t>
            </a:r>
            <a:r>
              <a:rPr dirty="0"/>
              <a:t> </a:t>
            </a:r>
            <a:r>
              <a:rPr dirty="0" err="1"/>
              <a:t>mero</a:t>
            </a:r>
            <a:r>
              <a:rPr dirty="0"/>
              <a:t> </a:t>
            </a:r>
            <a:r>
              <a:rPr dirty="0" err="1"/>
              <a:t>sentido</a:t>
            </a:r>
            <a:r>
              <a:rPr dirty="0"/>
              <a:t> del </a:t>
            </a:r>
            <a:r>
              <a:rPr dirty="0" err="1"/>
              <a:t>número</a:t>
            </a:r>
            <a:r>
              <a:rPr dirty="0"/>
              <a:t> de </a:t>
            </a:r>
            <a:r>
              <a:rPr dirty="0" err="1"/>
              <a:t>visitas</a:t>
            </a:r>
            <a:r>
              <a:rPr dirty="0"/>
              <a:t>, y que </a:t>
            </a:r>
            <a:r>
              <a:rPr dirty="0" err="1"/>
              <a:t>pueden</a:t>
            </a:r>
            <a:r>
              <a:rPr dirty="0"/>
              <a:t> ser </a:t>
            </a:r>
            <a:r>
              <a:rPr dirty="0" err="1"/>
              <a:t>calificados</a:t>
            </a:r>
            <a:r>
              <a:rPr dirty="0"/>
              <a:t> por </a:t>
            </a:r>
            <a:r>
              <a:rPr dirty="0" err="1"/>
              <a:t>vínculos</a:t>
            </a:r>
            <a:r>
              <a:rPr dirty="0"/>
              <a:t> </a:t>
            </a:r>
            <a:r>
              <a:rPr dirty="0" err="1"/>
              <a:t>concretos</a:t>
            </a:r>
            <a:r>
              <a:rPr dirty="0"/>
              <a:t> con los </a:t>
            </a:r>
            <a:r>
              <a:rPr dirty="0" err="1"/>
              <a:t>usuarios</a:t>
            </a:r>
            <a:r>
              <a:rPr dirty="0"/>
              <a:t> (es </a:t>
            </a:r>
            <a:r>
              <a:rPr dirty="0" err="1"/>
              <a:t>decir</a:t>
            </a:r>
            <a:r>
              <a:rPr dirty="0"/>
              <a:t>, </a:t>
            </a:r>
            <a:r>
              <a:rPr dirty="0" err="1"/>
              <a:t>su</a:t>
            </a:r>
            <a:r>
              <a:rPr dirty="0"/>
              <a:t> </a:t>
            </a:r>
            <a:r>
              <a:rPr dirty="0" err="1"/>
              <a:t>correo</a:t>
            </a:r>
            <a:r>
              <a:rPr dirty="0"/>
              <a:t> </a:t>
            </a:r>
            <a:r>
              <a:rPr dirty="0" err="1"/>
              <a:t>electrónico</a:t>
            </a:r>
            <a:r>
              <a:rPr dirty="0"/>
              <a:t> de </a:t>
            </a:r>
            <a:r>
              <a:rPr dirty="0" err="1"/>
              <a:t>número</a:t>
            </a:r>
            <a:r>
              <a:rPr dirty="0"/>
              <a:t> de </a:t>
            </a:r>
            <a:r>
              <a:rPr dirty="0" err="1"/>
              <a:t>teléfono</a:t>
            </a:r>
            <a:r>
              <a:rPr dirty="0"/>
              <a:t>).</a:t>
            </a:r>
          </a:p>
        </p:txBody>
      </p:sp>
      <p:graphicFrame>
        <p:nvGraphicFramePr>
          <p:cNvPr id="4" name="Diagramma 3"/>
          <p:cNvGraphicFramePr/>
          <p:nvPr>
            <p:extLst>
              <p:ext uri="{D42A27DB-BD31-4B8C-83A1-F6EECF244321}">
                <p14:modId xmlns:p14="http://schemas.microsoft.com/office/powerpoint/2010/main" val="796908902"/>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5BBF848B-2111-A896-D4B3-3694F2B44957}"/>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2. </a:t>
            </a:r>
            <a:r>
              <a:rPr lang="es-ES" sz="3200" dirty="0"/>
              <a:t>Etapas principales del embudo pirata también conocido como modelo AARRR! </a:t>
            </a:r>
            <a:endParaRPr sz="3200" dirty="0"/>
          </a:p>
        </p:txBody>
      </p:sp>
    </p:spTree>
    <p:extLst>
      <p:ext uri="{BB962C8B-B14F-4D97-AF65-F5344CB8AC3E}">
        <p14:creationId xmlns:p14="http://schemas.microsoft.com/office/powerpoint/2010/main" val="261504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a:t>2.2 Activación </a:t>
            </a:r>
            <a:r>
              <a:t>— Estimular aún más los contactos principales</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etapa</a:t>
            </a:r>
            <a:r>
              <a:rPr dirty="0"/>
              <a:t> de </a:t>
            </a:r>
            <a:r>
              <a:rPr dirty="0" err="1"/>
              <a:t>activación</a:t>
            </a:r>
            <a:r>
              <a:rPr dirty="0"/>
              <a:t> </a:t>
            </a:r>
            <a:r>
              <a:rPr dirty="0" err="1"/>
              <a:t>marca</a:t>
            </a:r>
            <a:r>
              <a:rPr dirty="0"/>
              <a:t> </a:t>
            </a:r>
            <a:r>
              <a:rPr dirty="0" err="1"/>
              <a:t>el</a:t>
            </a:r>
            <a:r>
              <a:rPr dirty="0"/>
              <a:t> </a:t>
            </a:r>
            <a:r>
              <a:rPr dirty="0" err="1"/>
              <a:t>momento</a:t>
            </a:r>
            <a:r>
              <a:rPr dirty="0"/>
              <a:t> </a:t>
            </a:r>
            <a:r>
              <a:rPr dirty="0" err="1"/>
              <a:t>en</a:t>
            </a:r>
            <a:r>
              <a:rPr dirty="0"/>
              <a:t> que la </a:t>
            </a:r>
            <a:r>
              <a:rPr dirty="0" err="1"/>
              <a:t>organización</a:t>
            </a:r>
            <a:r>
              <a:rPr dirty="0"/>
              <a:t> </a:t>
            </a:r>
            <a:r>
              <a:rPr dirty="0" err="1"/>
              <a:t>estimula</a:t>
            </a:r>
            <a:r>
              <a:rPr dirty="0"/>
              <a:t> un mayor </a:t>
            </a:r>
            <a:r>
              <a:rPr dirty="0" err="1"/>
              <a:t>interés</a:t>
            </a:r>
            <a:r>
              <a:rPr dirty="0"/>
              <a:t> </a:t>
            </a:r>
            <a:r>
              <a:rPr dirty="0" err="1"/>
              <a:t>en</a:t>
            </a:r>
            <a:r>
              <a:rPr dirty="0"/>
              <a:t> los </a:t>
            </a:r>
            <a:r>
              <a:rPr dirty="0" err="1"/>
              <a:t>usuarios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Es </a:t>
            </a:r>
            <a:r>
              <a:rPr dirty="0" err="1"/>
              <a:t>importante</a:t>
            </a:r>
            <a:r>
              <a:rPr dirty="0"/>
              <a:t> </a:t>
            </a:r>
            <a:r>
              <a:rPr dirty="0" err="1"/>
              <a:t>tener</a:t>
            </a:r>
            <a:r>
              <a:rPr dirty="0"/>
              <a:t> </a:t>
            </a:r>
            <a:r>
              <a:rPr dirty="0" err="1"/>
              <a:t>en</a:t>
            </a:r>
            <a:r>
              <a:rPr dirty="0"/>
              <a:t> </a:t>
            </a:r>
            <a:r>
              <a:rPr dirty="0" err="1"/>
              <a:t>cuenta</a:t>
            </a:r>
            <a:r>
              <a:rPr dirty="0"/>
              <a:t> que solo un </a:t>
            </a:r>
            <a:r>
              <a:rPr dirty="0" err="1"/>
              <a:t>pequeño</a:t>
            </a:r>
            <a:r>
              <a:rPr dirty="0"/>
              <a:t> </a:t>
            </a:r>
            <a:r>
              <a:rPr dirty="0" err="1"/>
              <a:t>porcentaje</a:t>
            </a:r>
            <a:r>
              <a:rPr dirty="0"/>
              <a:t> de </a:t>
            </a:r>
            <a:r>
              <a:rPr dirty="0" err="1"/>
              <a:t>usuarios</a:t>
            </a:r>
            <a:r>
              <a:rPr dirty="0"/>
              <a:t> </a:t>
            </a:r>
            <a:r>
              <a:rPr dirty="0" err="1"/>
              <a:t>potenciales</a:t>
            </a:r>
            <a:r>
              <a:rPr dirty="0"/>
              <a:t> </a:t>
            </a:r>
            <a:r>
              <a:rPr dirty="0" err="1"/>
              <a:t>tienen</a:t>
            </a:r>
            <a:r>
              <a:rPr dirty="0"/>
              <a:t> </a:t>
            </a:r>
            <a:r>
              <a:rPr dirty="0" err="1"/>
              <a:t>el</a:t>
            </a:r>
            <a:r>
              <a:rPr dirty="0"/>
              <a:t> </a:t>
            </a:r>
            <a:r>
              <a:rPr dirty="0" err="1"/>
              <a:t>potencial</a:t>
            </a:r>
            <a:r>
              <a:rPr dirty="0"/>
              <a:t> de </a:t>
            </a:r>
            <a:r>
              <a:rPr dirty="0" err="1"/>
              <a:t>convertirse</a:t>
            </a:r>
            <a:r>
              <a:rPr dirty="0"/>
              <a:t> </a:t>
            </a:r>
            <a:r>
              <a:rPr dirty="0" err="1"/>
              <a:t>en</a:t>
            </a:r>
            <a:r>
              <a:rPr dirty="0"/>
              <a:t> </a:t>
            </a:r>
            <a:r>
              <a:rPr dirty="0" err="1"/>
              <a:t>clientes</a:t>
            </a:r>
            <a:r>
              <a:rPr dirty="0"/>
              <a:t> </a:t>
            </a:r>
            <a:r>
              <a:rPr dirty="0" err="1"/>
              <a:t>activos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 </a:t>
            </a:r>
            <a:r>
              <a:rPr dirty="0" err="1"/>
              <a:t>etapa</a:t>
            </a:r>
            <a:r>
              <a:rPr dirty="0"/>
              <a:t>, la </a:t>
            </a:r>
            <a:r>
              <a:rPr dirty="0" err="1"/>
              <a:t>prioridad</a:t>
            </a:r>
            <a:r>
              <a:rPr dirty="0"/>
              <a:t> para las </a:t>
            </a:r>
            <a:r>
              <a:rPr dirty="0" err="1"/>
              <a:t>organizaciones</a:t>
            </a:r>
            <a:r>
              <a:rPr dirty="0"/>
              <a:t> es </a:t>
            </a:r>
            <a:r>
              <a:rPr dirty="0" err="1"/>
              <a:t>aumentar</a:t>
            </a:r>
            <a:r>
              <a:rPr dirty="0"/>
              <a:t> la </a:t>
            </a:r>
            <a:r>
              <a:rPr b="1" dirty="0" err="1">
                <a:solidFill>
                  <a:srgbClr val="0070C0"/>
                </a:solidFill>
              </a:rPr>
              <a:t>tasa</a:t>
            </a:r>
            <a:r>
              <a:rPr b="1" dirty="0">
                <a:solidFill>
                  <a:srgbClr val="0070C0"/>
                </a:solidFill>
              </a:rPr>
              <a:t> de </a:t>
            </a:r>
            <a:r>
              <a:rPr b="1" dirty="0" err="1">
                <a:solidFill>
                  <a:srgbClr val="0070C0"/>
                </a:solidFill>
              </a:rPr>
              <a:t>activación</a:t>
            </a:r>
            <a:r>
              <a:rPr b="1" dirty="0">
                <a:solidFill>
                  <a:srgbClr val="0070C0"/>
                </a:solidFill>
              </a:rPr>
              <a:t> </a:t>
            </a:r>
            <a:r>
              <a:rPr dirty="0" err="1"/>
              <a:t>tratando</a:t>
            </a:r>
            <a:r>
              <a:rPr dirty="0"/>
              <a:t> de </a:t>
            </a:r>
            <a:r>
              <a:rPr lang="es-ES" dirty="0"/>
              <a:t>traducir</a:t>
            </a:r>
            <a:r>
              <a:rPr dirty="0"/>
              <a:t> tantos </a:t>
            </a:r>
            <a:r>
              <a:rPr dirty="0" err="1"/>
              <a:t>contactos</a:t>
            </a:r>
            <a:r>
              <a:rPr dirty="0"/>
              <a:t> </a:t>
            </a:r>
            <a:r>
              <a:rPr dirty="0" err="1"/>
              <a:t>potenciales</a:t>
            </a:r>
            <a:r>
              <a:rPr dirty="0"/>
              <a:t> </a:t>
            </a:r>
            <a:r>
              <a:rPr dirty="0" err="1"/>
              <a:t>como</a:t>
            </a:r>
            <a:r>
              <a:rPr dirty="0"/>
              <a:t> sea </a:t>
            </a:r>
            <a:r>
              <a:rPr dirty="0" err="1"/>
              <a:t>posible</a:t>
            </a:r>
            <a:r>
              <a:rPr dirty="0"/>
              <a:t> </a:t>
            </a:r>
            <a:r>
              <a:rPr dirty="0" err="1"/>
              <a:t>en</a:t>
            </a:r>
            <a:r>
              <a:rPr dirty="0"/>
              <a:t> </a:t>
            </a:r>
            <a:r>
              <a:rPr dirty="0" err="1"/>
              <a:t>usuarios</a:t>
            </a:r>
            <a:r>
              <a:rPr dirty="0"/>
              <a:t> </a:t>
            </a:r>
            <a:r>
              <a:rPr dirty="0" err="1"/>
              <a:t>reales</a:t>
            </a:r>
            <a:r>
              <a:rPr dirty="0"/>
              <a:t> (</a:t>
            </a:r>
            <a:r>
              <a:rPr dirty="0" err="1"/>
              <a:t>compradores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Las </a:t>
            </a:r>
            <a:r>
              <a:rPr dirty="0" err="1"/>
              <a:t>métricas</a:t>
            </a:r>
            <a:r>
              <a:rPr dirty="0"/>
              <a:t> de </a:t>
            </a:r>
            <a:r>
              <a:rPr dirty="0" err="1"/>
              <a:t>activación</a:t>
            </a:r>
            <a:r>
              <a:rPr dirty="0"/>
              <a:t> a menudo </a:t>
            </a:r>
            <a:r>
              <a:rPr dirty="0" err="1"/>
              <a:t>dependen</a:t>
            </a:r>
            <a:r>
              <a:rPr dirty="0"/>
              <a:t> de la </a:t>
            </a:r>
            <a:r>
              <a:rPr dirty="0" err="1"/>
              <a:t>relación</a:t>
            </a:r>
            <a:r>
              <a:rPr dirty="0"/>
              <a:t> </a:t>
            </a:r>
            <a:r>
              <a:rPr dirty="0" err="1"/>
              <a:t>visitas</a:t>
            </a:r>
            <a:r>
              <a:rPr dirty="0"/>
              <a:t>/</a:t>
            </a:r>
            <a:r>
              <a:rPr dirty="0" err="1"/>
              <a:t>compras</a:t>
            </a:r>
            <a:r>
              <a:rPr dirty="0"/>
              <a:t> (</a:t>
            </a:r>
            <a:r>
              <a:rPr dirty="0" err="1"/>
              <a:t>descarga</a:t>
            </a:r>
            <a:r>
              <a:rPr dirty="0"/>
              <a:t>), </a:t>
            </a:r>
            <a:r>
              <a:rPr dirty="0" err="1"/>
              <a:t>comparando</a:t>
            </a:r>
            <a:r>
              <a:rPr dirty="0"/>
              <a:t> </a:t>
            </a:r>
            <a:r>
              <a:rPr dirty="0" err="1"/>
              <a:t>el</a:t>
            </a:r>
            <a:r>
              <a:rPr dirty="0"/>
              <a:t> </a:t>
            </a:r>
            <a:r>
              <a:rPr dirty="0" err="1"/>
              <a:t>número</a:t>
            </a:r>
            <a:r>
              <a:rPr dirty="0"/>
              <a:t> de </a:t>
            </a:r>
            <a:r>
              <a:rPr dirty="0" err="1"/>
              <a:t>compra</a:t>
            </a:r>
            <a:r>
              <a:rPr dirty="0"/>
              <a:t> (</a:t>
            </a:r>
            <a:r>
              <a:rPr dirty="0" err="1"/>
              <a:t>descarga</a:t>
            </a:r>
            <a:r>
              <a:rPr dirty="0"/>
              <a:t>) de la </a:t>
            </a:r>
            <a:r>
              <a:rPr dirty="0" err="1"/>
              <a:t>oferta</a:t>
            </a:r>
            <a:r>
              <a:rPr dirty="0"/>
              <a:t> dada por </a:t>
            </a:r>
            <a:r>
              <a:rPr dirty="0" err="1"/>
              <a:t>número</a:t>
            </a:r>
            <a:r>
              <a:rPr dirty="0"/>
              <a:t> de «</a:t>
            </a:r>
            <a:r>
              <a:rPr dirty="0" err="1"/>
              <a:t>primeros</a:t>
            </a:r>
            <a:r>
              <a:rPr dirty="0"/>
              <a:t> </a:t>
            </a:r>
            <a:r>
              <a:rPr dirty="0" err="1"/>
              <a:t>contactos</a:t>
            </a:r>
            <a:r>
              <a:rPr dirty="0"/>
              <a:t>».</a:t>
            </a:r>
          </a:p>
        </p:txBody>
      </p:sp>
      <p:graphicFrame>
        <p:nvGraphicFramePr>
          <p:cNvPr id="4" name="Diagramma 3"/>
          <p:cNvGraphicFramePr/>
          <p:nvPr>
            <p:extLst>
              <p:ext uri="{D42A27DB-BD31-4B8C-83A1-F6EECF244321}">
                <p14:modId xmlns:p14="http://schemas.microsoft.com/office/powerpoint/2010/main" val="4046091017"/>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1734BD16-F3D5-AD32-6997-7BA4DBCBF0B6}"/>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2. </a:t>
            </a:r>
            <a:r>
              <a:rPr lang="es-ES" sz="3200" dirty="0"/>
              <a:t>Etapas principales del embudo pirata también conocido como modelo AARRR! </a:t>
            </a:r>
            <a:endParaRPr sz="3200" dirty="0"/>
          </a:p>
        </p:txBody>
      </p:sp>
    </p:spTree>
    <p:extLst>
      <p:ext uri="{BB962C8B-B14F-4D97-AF65-F5344CB8AC3E}">
        <p14:creationId xmlns:p14="http://schemas.microsoft.com/office/powerpoint/2010/main" val="11367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a:t>2.3 Retención </a:t>
            </a:r>
            <a:r>
              <a:t>— Cultivar la lealtad del cliente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etapa</a:t>
            </a:r>
            <a:r>
              <a:rPr dirty="0"/>
              <a:t> de </a:t>
            </a:r>
            <a:r>
              <a:rPr dirty="0" err="1"/>
              <a:t>retención</a:t>
            </a:r>
            <a:r>
              <a:rPr dirty="0"/>
              <a:t> </a:t>
            </a:r>
            <a:r>
              <a:rPr dirty="0" err="1"/>
              <a:t>marca</a:t>
            </a:r>
            <a:r>
              <a:rPr dirty="0"/>
              <a:t> </a:t>
            </a:r>
            <a:r>
              <a:rPr dirty="0" err="1"/>
              <a:t>el</a:t>
            </a:r>
            <a:r>
              <a:rPr dirty="0"/>
              <a:t> </a:t>
            </a:r>
            <a:r>
              <a:rPr dirty="0" err="1"/>
              <a:t>momento</a:t>
            </a:r>
            <a:r>
              <a:rPr dirty="0"/>
              <a:t> </a:t>
            </a:r>
            <a:r>
              <a:rPr dirty="0" err="1"/>
              <a:t>en</a:t>
            </a:r>
            <a:r>
              <a:rPr dirty="0"/>
              <a:t> que la </a:t>
            </a:r>
            <a:r>
              <a:rPr dirty="0" err="1"/>
              <a:t>organización</a:t>
            </a:r>
            <a:r>
              <a:rPr dirty="0"/>
              <a:t> </a:t>
            </a:r>
            <a:r>
              <a:rPr dirty="0" err="1"/>
              <a:t>pretende</a:t>
            </a:r>
            <a:r>
              <a:rPr dirty="0"/>
              <a:t> </a:t>
            </a:r>
            <a:r>
              <a:rPr dirty="0" err="1"/>
              <a:t>retener</a:t>
            </a:r>
            <a:r>
              <a:rPr dirty="0"/>
              <a:t> </a:t>
            </a:r>
            <a:r>
              <a:rPr dirty="0" err="1"/>
              <a:t>el</a:t>
            </a:r>
            <a:r>
              <a:rPr dirty="0"/>
              <a:t> </a:t>
            </a:r>
            <a:r>
              <a:rPr dirty="0" err="1"/>
              <a:t>interés</a:t>
            </a:r>
            <a:r>
              <a:rPr dirty="0"/>
              <a:t> de los </a:t>
            </a:r>
            <a:r>
              <a:rPr dirty="0" err="1"/>
              <a:t>clientes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lang="es-ES" dirty="0"/>
              <a:t>Un </a:t>
            </a:r>
            <a:r>
              <a:rPr dirty="0" err="1"/>
              <a:t>porcentaje</a:t>
            </a:r>
            <a:r>
              <a:rPr lang="es-ES" dirty="0"/>
              <a:t> incluso</a:t>
            </a:r>
            <a:r>
              <a:rPr dirty="0"/>
              <a:t> </a:t>
            </a:r>
            <a:r>
              <a:rPr dirty="0" err="1"/>
              <a:t>menor</a:t>
            </a:r>
            <a:r>
              <a:rPr dirty="0"/>
              <a:t> de </a:t>
            </a:r>
            <a:r>
              <a:rPr dirty="0" err="1"/>
              <a:t>contactos</a:t>
            </a:r>
            <a:r>
              <a:rPr dirty="0"/>
              <a:t> de </a:t>
            </a:r>
            <a:r>
              <a:rPr dirty="0" err="1"/>
              <a:t>clientes</a:t>
            </a:r>
            <a:r>
              <a:rPr dirty="0"/>
              <a:t> </a:t>
            </a:r>
            <a:r>
              <a:rPr dirty="0" err="1"/>
              <a:t>potenciales</a:t>
            </a:r>
            <a:r>
              <a:rPr dirty="0"/>
              <a:t> se </a:t>
            </a:r>
            <a:r>
              <a:rPr dirty="0" err="1"/>
              <a:t>convierten</a:t>
            </a:r>
            <a:r>
              <a:rPr dirty="0"/>
              <a:t> </a:t>
            </a:r>
            <a:r>
              <a:rPr dirty="0" err="1"/>
              <a:t>en</a:t>
            </a:r>
            <a:r>
              <a:rPr dirty="0"/>
              <a:t> </a:t>
            </a:r>
            <a:r>
              <a:rPr dirty="0" err="1"/>
              <a:t>clientes</a:t>
            </a:r>
            <a:r>
              <a:rPr dirty="0"/>
              <a:t> </a:t>
            </a:r>
            <a:r>
              <a:rPr dirty="0" err="1"/>
              <a:t>leales</a:t>
            </a:r>
            <a:r>
              <a:rPr dirty="0"/>
              <a:t>: ¿</a:t>
            </a:r>
            <a:r>
              <a:rPr dirty="0" err="1"/>
              <a:t>están</a:t>
            </a:r>
            <a:r>
              <a:rPr dirty="0"/>
              <a:t> lo </a:t>
            </a:r>
            <a:r>
              <a:rPr dirty="0" err="1"/>
              <a:t>suficientemente</a:t>
            </a:r>
            <a:r>
              <a:rPr dirty="0"/>
              <a:t> </a:t>
            </a:r>
            <a:r>
              <a:rPr dirty="0" err="1"/>
              <a:t>satisfechos</a:t>
            </a:r>
            <a:r>
              <a:rPr dirty="0"/>
              <a:t> </a:t>
            </a:r>
            <a:r>
              <a:rPr dirty="0" err="1"/>
              <a:t>como</a:t>
            </a:r>
            <a:r>
              <a:rPr dirty="0"/>
              <a:t> para </a:t>
            </a:r>
            <a:r>
              <a:rPr dirty="0" err="1"/>
              <a:t>poner</a:t>
            </a:r>
            <a:r>
              <a:rPr dirty="0"/>
              <a:t> </a:t>
            </a:r>
            <a:r>
              <a:rPr dirty="0" err="1"/>
              <a:t>su</a:t>
            </a:r>
            <a:r>
              <a:rPr dirty="0"/>
              <a:t> </a:t>
            </a:r>
            <a:r>
              <a:rPr dirty="0" err="1"/>
              <a:t>confianza</a:t>
            </a:r>
            <a:r>
              <a:rPr dirty="0"/>
              <a:t> </a:t>
            </a:r>
            <a:r>
              <a:rPr dirty="0" err="1"/>
              <a:t>en</a:t>
            </a:r>
            <a:r>
              <a:rPr dirty="0"/>
              <a:t> </a:t>
            </a:r>
            <a:r>
              <a:rPr dirty="0" err="1"/>
              <a:t>nosotros</a:t>
            </a:r>
            <a:r>
              <a:rPr dirty="0"/>
              <a:t> una y </a:t>
            </a:r>
            <a:r>
              <a:rPr dirty="0" err="1"/>
              <a:t>otra</a:t>
            </a:r>
            <a:r>
              <a:rPr dirty="0"/>
              <a:t> </a:t>
            </a:r>
            <a:r>
              <a:rPr dirty="0" err="1"/>
              <a:t>vez</a:t>
            </a:r>
            <a:r>
              <a:rPr dirty="0"/>
              <a:t>, o </a:t>
            </a:r>
            <a:r>
              <a:rPr dirty="0" err="1"/>
              <a:t>el</a:t>
            </a:r>
            <a:r>
              <a:rPr dirty="0"/>
              <a:t> </a:t>
            </a:r>
            <a:r>
              <a:rPr dirty="0" err="1"/>
              <a:t>efecto</a:t>
            </a:r>
            <a:r>
              <a:rPr dirty="0"/>
              <a:t> </a:t>
            </a:r>
            <a:r>
              <a:rPr lang="es-ES" dirty="0"/>
              <a:t>“guau”</a:t>
            </a:r>
            <a:r>
              <a:rPr dirty="0"/>
              <a:t> </a:t>
            </a:r>
            <a:r>
              <a:rPr dirty="0" err="1"/>
              <a:t>finalmente</a:t>
            </a:r>
            <a:r>
              <a:rPr dirty="0"/>
              <a:t> </a:t>
            </a:r>
            <a:r>
              <a:rPr dirty="0" err="1"/>
              <a:t>desaparece</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Esta</a:t>
            </a:r>
            <a:r>
              <a:rPr dirty="0"/>
              <a:t> es la </a:t>
            </a:r>
            <a:r>
              <a:rPr dirty="0" err="1"/>
              <a:t>etapa</a:t>
            </a:r>
            <a:r>
              <a:rPr dirty="0"/>
              <a:t> </a:t>
            </a:r>
            <a:r>
              <a:rPr dirty="0" err="1"/>
              <a:t>más</a:t>
            </a:r>
            <a:r>
              <a:rPr dirty="0"/>
              <a:t> </a:t>
            </a:r>
            <a:r>
              <a:rPr dirty="0" err="1"/>
              <a:t>compleja</a:t>
            </a:r>
            <a:r>
              <a:rPr dirty="0"/>
              <a:t> para </a:t>
            </a:r>
            <a:r>
              <a:rPr dirty="0" err="1"/>
              <a:t>el</a:t>
            </a:r>
            <a:r>
              <a:rPr dirty="0"/>
              <a:t> </a:t>
            </a:r>
            <a:r>
              <a:rPr dirty="0" err="1"/>
              <a:t>análisis</a:t>
            </a:r>
            <a:r>
              <a:rPr dirty="0"/>
              <a:t> de </a:t>
            </a:r>
            <a:r>
              <a:rPr dirty="0" err="1"/>
              <a:t>métricas</a:t>
            </a:r>
            <a:r>
              <a:rPr dirty="0"/>
              <a:t>, </a:t>
            </a:r>
            <a:r>
              <a:rPr dirty="0" err="1"/>
              <a:t>pero</a:t>
            </a:r>
            <a:r>
              <a:rPr dirty="0"/>
              <a:t> </a:t>
            </a:r>
            <a:r>
              <a:rPr dirty="0" err="1"/>
              <a:t>también</a:t>
            </a:r>
            <a:r>
              <a:rPr dirty="0"/>
              <a:t> es la </a:t>
            </a:r>
            <a:r>
              <a:rPr dirty="0" err="1"/>
              <a:t>más</a:t>
            </a:r>
            <a:r>
              <a:rPr dirty="0"/>
              <a:t> </a:t>
            </a:r>
            <a:r>
              <a:rPr dirty="0" err="1"/>
              <a:t>relevante</a:t>
            </a:r>
            <a:r>
              <a:rPr dirty="0"/>
              <a:t>, </a:t>
            </a:r>
            <a:r>
              <a:rPr dirty="0" err="1"/>
              <a:t>ya</a:t>
            </a:r>
            <a:r>
              <a:rPr dirty="0"/>
              <a:t> que es </a:t>
            </a:r>
            <a:r>
              <a:rPr dirty="0" err="1"/>
              <a:t>altamente</a:t>
            </a:r>
            <a:r>
              <a:rPr dirty="0"/>
              <a:t> </a:t>
            </a:r>
            <a:r>
              <a:rPr dirty="0" err="1"/>
              <a:t>indicativa</a:t>
            </a:r>
            <a:r>
              <a:rPr dirty="0"/>
              <a:t> del valor que las personas </a:t>
            </a:r>
            <a:r>
              <a:rPr dirty="0" err="1"/>
              <a:t>asocian</a:t>
            </a:r>
            <a:r>
              <a:rPr dirty="0"/>
              <a:t> a la </a:t>
            </a:r>
            <a:r>
              <a:rPr dirty="0" err="1"/>
              <a:t>oferta</a:t>
            </a:r>
            <a:r>
              <a:rPr dirty="0"/>
              <a:t> y la </a:t>
            </a:r>
            <a:r>
              <a:rPr dirty="0" err="1"/>
              <a:t>medida</a:t>
            </a:r>
            <a:r>
              <a:rPr dirty="0"/>
              <a:t> </a:t>
            </a:r>
            <a:r>
              <a:rPr dirty="0" err="1"/>
              <a:t>en</a:t>
            </a:r>
            <a:r>
              <a:rPr dirty="0"/>
              <a:t> la que </a:t>
            </a:r>
            <a:r>
              <a:rPr dirty="0" err="1"/>
              <a:t>satisface</a:t>
            </a:r>
            <a:r>
              <a:rPr dirty="0"/>
              <a:t> sus </a:t>
            </a:r>
            <a:r>
              <a:rPr dirty="0" err="1"/>
              <a:t>expectativas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tasa</a:t>
            </a:r>
            <a:r>
              <a:rPr dirty="0"/>
              <a:t> de </a:t>
            </a:r>
            <a:r>
              <a:rPr dirty="0" err="1"/>
              <a:t>retención</a:t>
            </a:r>
            <a:r>
              <a:rPr dirty="0"/>
              <a:t> </a:t>
            </a:r>
            <a:r>
              <a:rPr dirty="0" err="1"/>
              <a:t>positiva</a:t>
            </a:r>
            <a:r>
              <a:rPr dirty="0"/>
              <a:t> </a:t>
            </a:r>
            <a:r>
              <a:rPr dirty="0" err="1"/>
              <a:t>solidifica</a:t>
            </a:r>
            <a:r>
              <a:rPr dirty="0"/>
              <a:t> </a:t>
            </a:r>
            <a:r>
              <a:rPr dirty="0" err="1"/>
              <a:t>también</a:t>
            </a:r>
            <a:r>
              <a:rPr dirty="0"/>
              <a:t> la </a:t>
            </a:r>
            <a:r>
              <a:rPr dirty="0" err="1"/>
              <a:t>reputación</a:t>
            </a:r>
            <a:r>
              <a:rPr dirty="0"/>
              <a:t> de la </a:t>
            </a:r>
            <a:r>
              <a:rPr dirty="0" err="1"/>
              <a:t>organización</a:t>
            </a:r>
            <a:r>
              <a:rPr dirty="0"/>
              <a:t> y la imagen general de la </a:t>
            </a:r>
            <a:r>
              <a:rPr dirty="0" err="1"/>
              <a:t>marca</a:t>
            </a:r>
            <a:r>
              <a:rPr dirty="0"/>
              <a:t>.</a:t>
            </a:r>
          </a:p>
        </p:txBody>
      </p:sp>
      <p:graphicFrame>
        <p:nvGraphicFramePr>
          <p:cNvPr id="4" name="Diagramma 3"/>
          <p:cNvGraphicFramePr/>
          <p:nvPr>
            <p:extLst>
              <p:ext uri="{D42A27DB-BD31-4B8C-83A1-F6EECF244321}">
                <p14:modId xmlns:p14="http://schemas.microsoft.com/office/powerpoint/2010/main" val="2476132326"/>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20E9DC24-E9CF-B5B5-C357-16A5F87044A7}"/>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2. </a:t>
            </a:r>
            <a:r>
              <a:rPr lang="es-ES" sz="3200" dirty="0"/>
              <a:t>Etapas principales del embudo pirata también conocido como modelo AARRR! </a:t>
            </a:r>
            <a:endParaRPr sz="3200" dirty="0"/>
          </a:p>
        </p:txBody>
      </p:sp>
    </p:spTree>
    <p:extLst>
      <p:ext uri="{BB962C8B-B14F-4D97-AF65-F5344CB8AC3E}">
        <p14:creationId xmlns:p14="http://schemas.microsoft.com/office/powerpoint/2010/main" val="76220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2.4 </a:t>
            </a:r>
            <a:r>
              <a:rPr b="1" dirty="0" err="1"/>
              <a:t>Ingresos</a:t>
            </a:r>
            <a:r>
              <a:rPr b="1" dirty="0"/>
              <a:t> </a:t>
            </a:r>
            <a:r>
              <a:rPr dirty="0"/>
              <a:t>— </a:t>
            </a:r>
            <a:r>
              <a:rPr dirty="0" err="1"/>
              <a:t>Tiempo</a:t>
            </a:r>
            <a:r>
              <a:rPr dirty="0"/>
              <a:t> </a:t>
            </a:r>
            <a:r>
              <a:rPr lang="es-ES" dirty="0"/>
              <a:t>de</a:t>
            </a:r>
            <a:r>
              <a:rPr dirty="0"/>
              <a:t> </a:t>
            </a:r>
            <a:r>
              <a:rPr dirty="0" err="1"/>
              <a:t>obtener</a:t>
            </a:r>
            <a:r>
              <a:rPr dirty="0"/>
              <a:t> </a:t>
            </a:r>
            <a:r>
              <a:rPr dirty="0" err="1"/>
              <a:t>beneficios</a:t>
            </a:r>
            <a:r>
              <a:rPr dirty="0"/>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etapa</a:t>
            </a:r>
            <a:r>
              <a:rPr dirty="0"/>
              <a:t> de </a:t>
            </a:r>
            <a:r>
              <a:rPr dirty="0" err="1"/>
              <a:t>ingresos</a:t>
            </a:r>
            <a:r>
              <a:rPr dirty="0"/>
              <a:t> </a:t>
            </a:r>
            <a:r>
              <a:rPr dirty="0" err="1"/>
              <a:t>marca</a:t>
            </a:r>
            <a:r>
              <a:rPr dirty="0"/>
              <a:t> </a:t>
            </a:r>
            <a:r>
              <a:rPr dirty="0" err="1"/>
              <a:t>el</a:t>
            </a:r>
            <a:r>
              <a:rPr dirty="0"/>
              <a:t> </a:t>
            </a:r>
            <a:r>
              <a:rPr dirty="0" err="1"/>
              <a:t>momento</a:t>
            </a:r>
            <a:r>
              <a:rPr dirty="0"/>
              <a:t> </a:t>
            </a:r>
            <a:r>
              <a:rPr dirty="0" err="1"/>
              <a:t>en</a:t>
            </a:r>
            <a:r>
              <a:rPr dirty="0"/>
              <a:t> que la </a:t>
            </a:r>
            <a:r>
              <a:rPr dirty="0" err="1"/>
              <a:t>organización</a:t>
            </a:r>
            <a:r>
              <a:rPr dirty="0"/>
              <a:t> </a:t>
            </a:r>
            <a:r>
              <a:rPr dirty="0" err="1"/>
              <a:t>analiza</a:t>
            </a:r>
            <a:r>
              <a:rPr dirty="0"/>
              <a:t> la </a:t>
            </a:r>
            <a:r>
              <a:rPr dirty="0" err="1"/>
              <a:t>monetización</a:t>
            </a:r>
            <a:r>
              <a:rPr dirty="0"/>
              <a:t> de la </a:t>
            </a:r>
            <a:r>
              <a:rPr dirty="0" err="1"/>
              <a:t>oferta</a:t>
            </a:r>
            <a:r>
              <a:rPr dirty="0"/>
              <a:t>, y </a:t>
            </a:r>
            <a:r>
              <a:rPr dirty="0" err="1"/>
              <a:t>como</a:t>
            </a:r>
            <a:r>
              <a:rPr dirty="0"/>
              <a:t> una </a:t>
            </a:r>
            <a:r>
              <a:rPr dirty="0" err="1"/>
              <a:t>mejor</a:t>
            </a:r>
            <a:r>
              <a:rPr dirty="0"/>
              <a:t> </a:t>
            </a:r>
            <a:r>
              <a:rPr dirty="0" err="1"/>
              <a:t>percepción</a:t>
            </a:r>
            <a:r>
              <a:rPr dirty="0"/>
              <a:t> de lo rentable que es.</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Si </a:t>
            </a:r>
            <a:r>
              <a:rPr dirty="0" err="1"/>
              <a:t>el</a:t>
            </a:r>
            <a:r>
              <a:rPr dirty="0"/>
              <a:t> </a:t>
            </a:r>
            <a:r>
              <a:rPr dirty="0" err="1"/>
              <a:t>trabajo</a:t>
            </a:r>
            <a:r>
              <a:rPr dirty="0"/>
              <a:t> </a:t>
            </a:r>
            <a:r>
              <a:rPr dirty="0" err="1"/>
              <a:t>realizado</a:t>
            </a:r>
            <a:r>
              <a:rPr dirty="0"/>
              <a:t> a lo largo de las </a:t>
            </a:r>
            <a:r>
              <a:rPr dirty="0" err="1"/>
              <a:t>etapas</a:t>
            </a:r>
            <a:r>
              <a:rPr dirty="0"/>
              <a:t> </a:t>
            </a:r>
            <a:r>
              <a:rPr dirty="0" err="1"/>
              <a:t>anteriores</a:t>
            </a:r>
            <a:r>
              <a:rPr dirty="0"/>
              <a:t> </a:t>
            </a:r>
            <a:r>
              <a:rPr dirty="0" err="1"/>
              <a:t>fue</a:t>
            </a:r>
            <a:r>
              <a:rPr dirty="0"/>
              <a:t> </a:t>
            </a:r>
            <a:r>
              <a:rPr dirty="0" err="1"/>
              <a:t>eficaz</a:t>
            </a:r>
            <a:r>
              <a:rPr dirty="0"/>
              <a:t> y bien </a:t>
            </a:r>
            <a:r>
              <a:rPr dirty="0" err="1"/>
              <a:t>diseñado</a:t>
            </a:r>
            <a:r>
              <a:rPr dirty="0"/>
              <a:t>, los </a:t>
            </a:r>
            <a:r>
              <a:rPr dirty="0" err="1"/>
              <a:t>ingresos</a:t>
            </a:r>
            <a:r>
              <a:rPr dirty="0"/>
              <a:t> se </a:t>
            </a:r>
            <a:r>
              <a:rPr dirty="0" err="1"/>
              <a:t>convierten</a:t>
            </a:r>
            <a:r>
              <a:rPr dirty="0"/>
              <a:t> </a:t>
            </a:r>
            <a:r>
              <a:rPr dirty="0" err="1"/>
              <a:t>en</a:t>
            </a:r>
            <a:r>
              <a:rPr dirty="0"/>
              <a:t> un «</a:t>
            </a:r>
            <a:r>
              <a:rPr dirty="0" err="1"/>
              <a:t>mero</a:t>
            </a:r>
            <a:r>
              <a:rPr dirty="0"/>
              <a:t>» </a:t>
            </a:r>
            <a:r>
              <a:rPr dirty="0" err="1"/>
              <a:t>subproducto</a:t>
            </a:r>
            <a:r>
              <a:rPr dirty="0"/>
              <a:t>. Las </a:t>
            </a:r>
            <a:r>
              <a:rPr dirty="0" err="1"/>
              <a:t>evidencias</a:t>
            </a:r>
            <a:r>
              <a:rPr dirty="0"/>
              <a:t> que </a:t>
            </a:r>
            <a:r>
              <a:rPr dirty="0" err="1"/>
              <a:t>reunimos</a:t>
            </a:r>
            <a:r>
              <a:rPr dirty="0"/>
              <a:t> </a:t>
            </a:r>
            <a:r>
              <a:rPr dirty="0" err="1"/>
              <a:t>fuera</a:t>
            </a:r>
            <a:r>
              <a:rPr dirty="0"/>
              <a:t> de </a:t>
            </a:r>
            <a:r>
              <a:rPr dirty="0" err="1"/>
              <a:t>esta</a:t>
            </a:r>
            <a:r>
              <a:rPr dirty="0"/>
              <a:t> </a:t>
            </a:r>
            <a:r>
              <a:rPr dirty="0" err="1"/>
              <a:t>etapa</a:t>
            </a:r>
            <a:r>
              <a:rPr dirty="0"/>
              <a:t> de </a:t>
            </a:r>
            <a:r>
              <a:rPr dirty="0" err="1"/>
              <a:t>evaluación</a:t>
            </a:r>
            <a:r>
              <a:rPr dirty="0"/>
              <a:t> son </a:t>
            </a:r>
            <a:r>
              <a:rPr dirty="0" err="1"/>
              <a:t>más</a:t>
            </a:r>
            <a:r>
              <a:rPr dirty="0"/>
              <a:t> </a:t>
            </a:r>
            <a:r>
              <a:rPr dirty="0" err="1"/>
              <a:t>indicativas</a:t>
            </a:r>
            <a:r>
              <a:rPr dirty="0"/>
              <a:t> que </a:t>
            </a:r>
            <a:r>
              <a:rPr dirty="0" err="1"/>
              <a:t>cualquier</a:t>
            </a:r>
            <a:r>
              <a:rPr dirty="0"/>
              <a:t> </a:t>
            </a:r>
            <a:r>
              <a:rPr dirty="0" err="1"/>
              <a:t>otra</a:t>
            </a:r>
            <a:r>
              <a:rPr dirty="0"/>
              <a:t> de la </a:t>
            </a:r>
            <a:r>
              <a:rPr dirty="0" err="1"/>
              <a:t>actuación</a:t>
            </a:r>
            <a:r>
              <a:rPr dirty="0"/>
              <a:t> </a:t>
            </a:r>
            <a:r>
              <a:rPr dirty="0" err="1"/>
              <a:t>en</a:t>
            </a:r>
            <a:r>
              <a:rPr dirty="0"/>
              <a:t> </a:t>
            </a:r>
            <a:r>
              <a:rPr dirty="0" err="1"/>
              <a:t>su</a:t>
            </a:r>
            <a:r>
              <a:rPr dirty="0"/>
              <a:t> </a:t>
            </a:r>
            <a:r>
              <a:rPr dirty="0" err="1"/>
              <a:t>lugar</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Si los </a:t>
            </a:r>
            <a:r>
              <a:rPr dirty="0" err="1"/>
              <a:t>resultados</a:t>
            </a:r>
            <a:r>
              <a:rPr dirty="0"/>
              <a:t> </a:t>
            </a:r>
            <a:r>
              <a:rPr dirty="0" err="1"/>
              <a:t>están</a:t>
            </a:r>
            <a:r>
              <a:rPr dirty="0"/>
              <a:t> por </a:t>
            </a:r>
            <a:r>
              <a:rPr dirty="0" err="1"/>
              <a:t>debajo</a:t>
            </a:r>
            <a:r>
              <a:rPr dirty="0"/>
              <a:t> de las </a:t>
            </a:r>
            <a:r>
              <a:rPr dirty="0" err="1"/>
              <a:t>expectativas</a:t>
            </a:r>
            <a:r>
              <a:rPr dirty="0"/>
              <a:t>:</a:t>
            </a: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dirty="0"/>
              <a:t>O las </a:t>
            </a:r>
            <a:r>
              <a:rPr dirty="0" err="1"/>
              <a:t>expectativas</a:t>
            </a:r>
            <a:r>
              <a:rPr dirty="0"/>
              <a:t> </a:t>
            </a:r>
            <a:r>
              <a:rPr dirty="0" err="1"/>
              <a:t>eran</a:t>
            </a:r>
            <a:r>
              <a:rPr dirty="0"/>
              <a:t> </a:t>
            </a:r>
            <a:r>
              <a:rPr dirty="0" err="1"/>
              <a:t>altas</a:t>
            </a:r>
            <a:r>
              <a:rPr dirty="0"/>
              <a:t> (es </a:t>
            </a:r>
            <a:r>
              <a:rPr dirty="0" err="1"/>
              <a:t>decir</a:t>
            </a:r>
            <a:r>
              <a:rPr dirty="0"/>
              <a:t>, </a:t>
            </a:r>
            <a:r>
              <a:rPr dirty="0" err="1"/>
              <a:t>sobreestimadas</a:t>
            </a:r>
            <a:r>
              <a:rPr dirty="0"/>
              <a:t>)...</a:t>
            </a: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lang="es-ES" dirty="0"/>
              <a:t>…O </a:t>
            </a:r>
            <a:r>
              <a:rPr dirty="0"/>
              <a:t>es </a:t>
            </a:r>
            <a:r>
              <a:rPr dirty="0" err="1"/>
              <a:t>el</a:t>
            </a:r>
            <a:r>
              <a:rPr dirty="0"/>
              <a:t> </a:t>
            </a:r>
            <a:r>
              <a:rPr dirty="0" err="1"/>
              <a:t>caso</a:t>
            </a:r>
            <a:r>
              <a:rPr dirty="0"/>
              <a:t> de </a:t>
            </a:r>
            <a:r>
              <a:rPr dirty="0" err="1"/>
              <a:t>volver</a:t>
            </a:r>
            <a:r>
              <a:rPr dirty="0"/>
              <a:t> a la mesa de </a:t>
            </a:r>
            <a:r>
              <a:rPr dirty="0" err="1"/>
              <a:t>dibujo</a:t>
            </a:r>
            <a:r>
              <a:rPr dirty="0"/>
              <a:t> y re-</a:t>
            </a:r>
            <a:r>
              <a:rPr dirty="0" err="1"/>
              <a:t>optimizar</a:t>
            </a:r>
            <a:r>
              <a:rPr dirty="0"/>
              <a:t> </a:t>
            </a:r>
            <a:r>
              <a:rPr dirty="0" err="1"/>
              <a:t>cualquiera</a:t>
            </a:r>
            <a:r>
              <a:rPr dirty="0"/>
              <a:t> de las </a:t>
            </a:r>
            <a:r>
              <a:rPr dirty="0" err="1"/>
              <a:t>etapas</a:t>
            </a:r>
            <a:r>
              <a:rPr dirty="0"/>
              <a:t> </a:t>
            </a:r>
            <a:r>
              <a:rPr dirty="0" err="1"/>
              <a:t>anteriores</a:t>
            </a:r>
            <a:r>
              <a:rPr dirty="0"/>
              <a:t> (</a:t>
            </a:r>
            <a:r>
              <a:rPr dirty="0" err="1"/>
              <a:t>mirando</a:t>
            </a:r>
            <a:r>
              <a:rPr dirty="0"/>
              <a:t> </a:t>
            </a:r>
            <a:r>
              <a:rPr dirty="0" err="1"/>
              <a:t>donde</a:t>
            </a:r>
            <a:r>
              <a:rPr dirty="0"/>
              <a:t> la </a:t>
            </a:r>
            <a:r>
              <a:rPr dirty="0" err="1"/>
              <a:t>analítica</a:t>
            </a:r>
            <a:r>
              <a:rPr dirty="0"/>
              <a:t> </a:t>
            </a:r>
            <a:r>
              <a:rPr dirty="0" err="1"/>
              <a:t>parece</a:t>
            </a:r>
            <a:r>
              <a:rPr dirty="0"/>
              <a:t> </a:t>
            </a:r>
            <a:r>
              <a:rPr dirty="0" err="1"/>
              <a:t>más</a:t>
            </a:r>
            <a:r>
              <a:rPr dirty="0"/>
              <a:t> </a:t>
            </a:r>
            <a:r>
              <a:rPr dirty="0" err="1"/>
              <a:t>débil</a:t>
            </a:r>
            <a:r>
              <a:rPr dirty="0"/>
              <a:t>/</a:t>
            </a:r>
            <a:r>
              <a:rPr dirty="0" err="1"/>
              <a:t>menos</a:t>
            </a:r>
            <a:r>
              <a:rPr dirty="0"/>
              <a:t> </a:t>
            </a:r>
            <a:r>
              <a:rPr dirty="0" err="1"/>
              <a:t>robusta</a:t>
            </a:r>
            <a:r>
              <a:rPr dirty="0"/>
              <a:t>) </a:t>
            </a:r>
          </a:p>
        </p:txBody>
      </p:sp>
      <p:graphicFrame>
        <p:nvGraphicFramePr>
          <p:cNvPr id="4" name="Diagramma 3"/>
          <p:cNvGraphicFramePr/>
          <p:nvPr>
            <p:extLst>
              <p:ext uri="{D42A27DB-BD31-4B8C-83A1-F6EECF244321}">
                <p14:modId xmlns:p14="http://schemas.microsoft.com/office/powerpoint/2010/main" val="3370109264"/>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FF1722F0-201D-95E3-5CD6-3AF63AD105D6}"/>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2. </a:t>
            </a:r>
            <a:r>
              <a:rPr lang="es-ES" sz="3200" dirty="0"/>
              <a:t>Etapas principales del embudo pirata también conocido como modelo AARRR! </a:t>
            </a:r>
            <a:endParaRPr sz="3200" dirty="0"/>
          </a:p>
        </p:txBody>
      </p:sp>
    </p:spTree>
    <p:extLst>
      <p:ext uri="{BB962C8B-B14F-4D97-AF65-F5344CB8AC3E}">
        <p14:creationId xmlns:p14="http://schemas.microsoft.com/office/powerpoint/2010/main" val="255892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a:t>2.5 Referencia </a:t>
            </a:r>
            <a:r>
              <a:t>— Activación del efecto boca a boca y externalidades positivas</a:t>
            </a:r>
          </a:p>
          <a:p>
            <a:pPr>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9822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etapa</a:t>
            </a:r>
            <a:r>
              <a:rPr dirty="0"/>
              <a:t> de </a:t>
            </a:r>
            <a:r>
              <a:rPr dirty="0" err="1"/>
              <a:t>referencia</a:t>
            </a:r>
            <a:r>
              <a:rPr dirty="0"/>
              <a:t> </a:t>
            </a:r>
            <a:r>
              <a:rPr dirty="0" err="1"/>
              <a:t>marca</a:t>
            </a:r>
            <a:r>
              <a:rPr dirty="0"/>
              <a:t> </a:t>
            </a:r>
            <a:r>
              <a:rPr dirty="0" err="1"/>
              <a:t>el</a:t>
            </a:r>
            <a:r>
              <a:rPr dirty="0"/>
              <a:t> </a:t>
            </a:r>
            <a:r>
              <a:rPr dirty="0" err="1"/>
              <a:t>momento</a:t>
            </a:r>
            <a:r>
              <a:rPr dirty="0"/>
              <a:t> </a:t>
            </a:r>
            <a:r>
              <a:rPr dirty="0" err="1"/>
              <a:t>en</a:t>
            </a:r>
            <a:r>
              <a:rPr dirty="0"/>
              <a:t> que la </a:t>
            </a:r>
            <a:r>
              <a:rPr dirty="0" err="1"/>
              <a:t>oferta</a:t>
            </a:r>
            <a:r>
              <a:rPr dirty="0"/>
              <a:t> </a:t>
            </a:r>
            <a:r>
              <a:rPr dirty="0" err="1"/>
              <a:t>tiene</a:t>
            </a:r>
            <a:r>
              <a:rPr dirty="0"/>
              <a:t> </a:t>
            </a:r>
            <a:r>
              <a:rPr dirty="0" err="1"/>
              <a:t>el</a:t>
            </a:r>
            <a:r>
              <a:rPr dirty="0"/>
              <a:t> </a:t>
            </a:r>
            <a:r>
              <a:rPr dirty="0" err="1"/>
              <a:t>potencial</a:t>
            </a:r>
            <a:r>
              <a:rPr dirty="0"/>
              <a:t> de </a:t>
            </a:r>
            <a:r>
              <a:rPr dirty="0" err="1"/>
              <a:t>convertirse</a:t>
            </a:r>
            <a:r>
              <a:rPr dirty="0"/>
              <a:t> </a:t>
            </a:r>
            <a:r>
              <a:rPr dirty="0" err="1"/>
              <a:t>en</a:t>
            </a:r>
            <a:r>
              <a:rPr dirty="0"/>
              <a:t> </a:t>
            </a:r>
            <a:r>
              <a:rPr lang="es-ES" dirty="0"/>
              <a:t>"</a:t>
            </a:r>
            <a:r>
              <a:rPr dirty="0"/>
              <a:t>viral</a:t>
            </a:r>
            <a:r>
              <a:rPr lang="es-ES" dirty="0"/>
              <a:t>"</a:t>
            </a:r>
            <a:r>
              <a:rPr dirty="0"/>
              <a:t> y </a:t>
            </a:r>
            <a:r>
              <a:rPr dirty="0" err="1"/>
              <a:t>atraer</a:t>
            </a:r>
            <a:r>
              <a:rPr dirty="0"/>
              <a:t> </a:t>
            </a:r>
            <a:r>
              <a:rPr dirty="0" err="1"/>
              <a:t>cada</a:t>
            </a:r>
            <a:r>
              <a:rPr dirty="0"/>
              <a:t> </a:t>
            </a:r>
            <a:r>
              <a:rPr dirty="0" err="1"/>
              <a:t>vez</a:t>
            </a:r>
            <a:r>
              <a:rPr dirty="0"/>
              <a:t> </a:t>
            </a:r>
            <a:r>
              <a:rPr dirty="0" err="1"/>
              <a:t>más</a:t>
            </a:r>
            <a:r>
              <a:rPr dirty="0"/>
              <a:t> </a:t>
            </a:r>
            <a:r>
              <a:rPr dirty="0" err="1"/>
              <a:t>usuarios</a:t>
            </a:r>
            <a:r>
              <a:rPr dirty="0"/>
              <a:t> gracias a la </a:t>
            </a:r>
            <a:r>
              <a:rPr dirty="0" err="1"/>
              <a:t>reputación</a:t>
            </a:r>
            <a:r>
              <a:rPr dirty="0"/>
              <a:t> que </a:t>
            </a:r>
            <a:r>
              <a:rPr dirty="0" err="1"/>
              <a:t>logró</a:t>
            </a:r>
            <a:r>
              <a:rPr dirty="0"/>
              <a:t> </a:t>
            </a:r>
            <a:r>
              <a:rPr dirty="0" err="1"/>
              <a:t>establecer</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mayor error que la </a:t>
            </a:r>
            <a:r>
              <a:rPr dirty="0" err="1"/>
              <a:t>organización</a:t>
            </a:r>
            <a:r>
              <a:rPr dirty="0"/>
              <a:t> </a:t>
            </a:r>
            <a:r>
              <a:rPr dirty="0" err="1"/>
              <a:t>puede</a:t>
            </a:r>
            <a:r>
              <a:rPr dirty="0"/>
              <a:t> </a:t>
            </a:r>
            <a:r>
              <a:rPr dirty="0" err="1"/>
              <a:t>hacer</a:t>
            </a:r>
            <a:r>
              <a:rPr dirty="0"/>
              <a:t> una </a:t>
            </a:r>
            <a:r>
              <a:rPr dirty="0" err="1"/>
              <a:t>vez</a:t>
            </a:r>
            <a:r>
              <a:rPr dirty="0"/>
              <a:t> </a:t>
            </a:r>
            <a:r>
              <a:rPr lang="es-ES" dirty="0"/>
              <a:t>llegada </a:t>
            </a:r>
            <a:r>
              <a:rPr dirty="0"/>
              <a:t>a </a:t>
            </a:r>
            <a:r>
              <a:rPr dirty="0" err="1"/>
              <a:t>este</a:t>
            </a:r>
            <a:r>
              <a:rPr dirty="0"/>
              <a:t> </a:t>
            </a:r>
            <a:r>
              <a:rPr dirty="0" err="1"/>
              <a:t>momento</a:t>
            </a:r>
            <a:r>
              <a:rPr dirty="0"/>
              <a:t> de </a:t>
            </a:r>
            <a:r>
              <a:rPr dirty="0" err="1"/>
              <a:t>implementación</a:t>
            </a:r>
            <a:r>
              <a:rPr dirty="0"/>
              <a:t> es </a:t>
            </a:r>
            <a:r>
              <a:rPr dirty="0" err="1"/>
              <a:t>abandonar</a:t>
            </a:r>
            <a:r>
              <a:rPr lang="es-ES" dirty="0"/>
              <a:t>/estrujar</a:t>
            </a:r>
            <a:r>
              <a:rPr dirty="0"/>
              <a:t> </a:t>
            </a:r>
            <a:r>
              <a:rPr lang="es-ES" dirty="0"/>
              <a:t>a los </a:t>
            </a:r>
            <a:r>
              <a:rPr dirty="0" err="1"/>
              <a:t>cliente</a:t>
            </a:r>
            <a:r>
              <a:rPr lang="es-ES" dirty="0"/>
              <a:t>s</a:t>
            </a:r>
            <a:r>
              <a:rPr dirty="0"/>
              <a:t> sin </a:t>
            </a:r>
            <a:r>
              <a:rPr dirty="0" err="1"/>
              <a:t>preocuparse</a:t>
            </a:r>
            <a:r>
              <a:rPr dirty="0"/>
              <a:t> por la </a:t>
            </a:r>
            <a:r>
              <a:rPr dirty="0" err="1"/>
              <a:t>longevidad</a:t>
            </a:r>
            <a:r>
              <a:rPr dirty="0"/>
              <a:t> de las </a:t>
            </a:r>
            <a:r>
              <a:rPr dirty="0" err="1"/>
              <a:t>relaciones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Cuando</a:t>
            </a:r>
            <a:r>
              <a:rPr dirty="0"/>
              <a:t> los </a:t>
            </a:r>
            <a:r>
              <a:rPr dirty="0" err="1"/>
              <a:t>clientes</a:t>
            </a:r>
            <a:r>
              <a:rPr dirty="0"/>
              <a:t> </a:t>
            </a:r>
            <a:r>
              <a:rPr dirty="0" err="1"/>
              <a:t>estén</a:t>
            </a:r>
            <a:r>
              <a:rPr dirty="0"/>
              <a:t> </a:t>
            </a:r>
            <a:r>
              <a:rPr dirty="0" err="1"/>
              <a:t>contentos</a:t>
            </a:r>
            <a:r>
              <a:rPr dirty="0"/>
              <a:t> y </a:t>
            </a:r>
            <a:r>
              <a:rPr dirty="0" err="1"/>
              <a:t>satisfechos</a:t>
            </a:r>
            <a:r>
              <a:rPr dirty="0"/>
              <a:t>, </a:t>
            </a:r>
            <a:r>
              <a:rPr dirty="0" err="1"/>
              <a:t>serán</a:t>
            </a:r>
            <a:r>
              <a:rPr dirty="0"/>
              <a:t> </a:t>
            </a:r>
            <a:r>
              <a:rPr dirty="0" err="1"/>
              <a:t>más</a:t>
            </a:r>
            <a:r>
              <a:rPr dirty="0"/>
              <a:t> o </a:t>
            </a:r>
            <a:r>
              <a:rPr dirty="0" err="1"/>
              <a:t>menos</a:t>
            </a:r>
            <a:r>
              <a:rPr dirty="0"/>
              <a:t> </a:t>
            </a:r>
            <a:r>
              <a:rPr dirty="0" err="1"/>
              <a:t>propensos</a:t>
            </a:r>
            <a:r>
              <a:rPr dirty="0"/>
              <a:t> a </a:t>
            </a:r>
            <a:r>
              <a:rPr dirty="0" err="1"/>
              <a:t>comercializar</a:t>
            </a:r>
            <a:r>
              <a:rPr dirty="0"/>
              <a:t> la </a:t>
            </a:r>
            <a:r>
              <a:rPr dirty="0" err="1"/>
              <a:t>oferta</a:t>
            </a:r>
            <a:r>
              <a:rPr dirty="0"/>
              <a:t> </a:t>
            </a:r>
            <a:r>
              <a:rPr dirty="0" err="1"/>
              <a:t>en</a:t>
            </a:r>
            <a:r>
              <a:rPr dirty="0"/>
              <a:t> </a:t>
            </a:r>
            <a:r>
              <a:rPr dirty="0" err="1"/>
              <a:t>nombre</a:t>
            </a:r>
            <a:r>
              <a:rPr dirty="0"/>
              <a:t> de la </a:t>
            </a:r>
            <a:r>
              <a:rPr dirty="0" err="1"/>
              <a:t>organización</a:t>
            </a:r>
            <a:r>
              <a:rPr dirty="0"/>
              <a:t>, sin </a:t>
            </a:r>
            <a:r>
              <a:rPr dirty="0" err="1"/>
              <a:t>ningún</a:t>
            </a:r>
            <a:r>
              <a:rPr dirty="0"/>
              <a:t> </a:t>
            </a:r>
            <a:r>
              <a:rPr dirty="0" err="1"/>
              <a:t>esfuerzo</a:t>
            </a:r>
            <a:r>
              <a:rPr dirty="0"/>
              <a:t> real </a:t>
            </a:r>
            <a:r>
              <a:rPr dirty="0" err="1"/>
              <a:t>comprometido</a:t>
            </a:r>
            <a:r>
              <a:rPr dirty="0"/>
              <a:t> por </a:t>
            </a:r>
            <a:r>
              <a:rPr dirty="0" err="1"/>
              <a:t>esta</a:t>
            </a:r>
            <a:r>
              <a:rPr dirty="0"/>
              <a:t> </a:t>
            </a:r>
            <a:r>
              <a:rPr dirty="0" err="1"/>
              <a:t>última</a:t>
            </a:r>
            <a:r>
              <a:rPr dirty="0"/>
              <a:t> </a:t>
            </a:r>
            <a:r>
              <a:rPr lang="es-ES" dirty="0"/>
              <a:t>más allá de </a:t>
            </a:r>
            <a:r>
              <a:rPr dirty="0" err="1"/>
              <a:t>asegurar</a:t>
            </a:r>
            <a:r>
              <a:rPr dirty="0"/>
              <a:t> una </a:t>
            </a:r>
            <a:r>
              <a:rPr dirty="0" err="1"/>
              <a:t>experiencia</a:t>
            </a:r>
            <a:r>
              <a:rPr dirty="0"/>
              <a:t> </a:t>
            </a:r>
            <a:r>
              <a:rPr dirty="0" err="1"/>
              <a:t>positiva</a:t>
            </a:r>
            <a:r>
              <a:rPr dirty="0"/>
              <a:t> </a:t>
            </a:r>
            <a:r>
              <a:rPr dirty="0" err="1"/>
              <a:t>en</a:t>
            </a:r>
            <a:r>
              <a:rPr dirty="0"/>
              <a:t> </a:t>
            </a:r>
            <a:r>
              <a:rPr dirty="0" err="1"/>
              <a:t>curso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Un </a:t>
            </a:r>
            <a:r>
              <a:rPr dirty="0" err="1"/>
              <a:t>estrecho</a:t>
            </a:r>
            <a:r>
              <a:rPr dirty="0"/>
              <a:t> </a:t>
            </a:r>
            <a:r>
              <a:rPr dirty="0" err="1"/>
              <a:t>seguimiento</a:t>
            </a:r>
            <a:r>
              <a:rPr dirty="0"/>
              <a:t> de las </a:t>
            </a:r>
            <a:r>
              <a:rPr dirty="0" err="1"/>
              <a:t>métricas</a:t>
            </a:r>
            <a:r>
              <a:rPr dirty="0"/>
              <a:t> post-</a:t>
            </a:r>
            <a:r>
              <a:rPr dirty="0" err="1"/>
              <a:t>venta</a:t>
            </a:r>
            <a:r>
              <a:rPr dirty="0"/>
              <a:t> es crucial para </a:t>
            </a:r>
            <a:r>
              <a:rPr dirty="0" err="1"/>
              <a:t>evaluar</a:t>
            </a:r>
            <a:r>
              <a:rPr dirty="0"/>
              <a:t> </a:t>
            </a:r>
            <a:r>
              <a:rPr dirty="0" err="1"/>
              <a:t>cómo</a:t>
            </a:r>
            <a:r>
              <a:rPr lang="es-ES" dirty="0"/>
              <a:t> de (des)satisfecho está</a:t>
            </a:r>
            <a:r>
              <a:rPr dirty="0"/>
              <a:t> </a:t>
            </a:r>
            <a:r>
              <a:rPr dirty="0" err="1"/>
              <a:t>el</a:t>
            </a:r>
            <a:r>
              <a:rPr dirty="0"/>
              <a:t> </a:t>
            </a:r>
            <a:r>
              <a:rPr dirty="0" err="1"/>
              <a:t>cliente</a:t>
            </a:r>
            <a:r>
              <a:rPr dirty="0"/>
              <a:t> con los </a:t>
            </a:r>
            <a:r>
              <a:rPr dirty="0" err="1"/>
              <a:t>servicios</a:t>
            </a:r>
            <a:r>
              <a:rPr dirty="0"/>
              <a:t> </a:t>
            </a:r>
            <a:r>
              <a:rPr dirty="0" err="1"/>
              <a:t>prestados</a:t>
            </a:r>
            <a:r>
              <a:rPr dirty="0"/>
              <a:t> por la </a:t>
            </a:r>
            <a:r>
              <a:rPr dirty="0" err="1"/>
              <a:t>empresa</a:t>
            </a:r>
            <a:r>
              <a:rPr dirty="0"/>
              <a:t> </a:t>
            </a:r>
          </a:p>
        </p:txBody>
      </p:sp>
      <p:graphicFrame>
        <p:nvGraphicFramePr>
          <p:cNvPr id="4" name="Diagramma 3"/>
          <p:cNvGraphicFramePr/>
          <p:nvPr>
            <p:extLst>
              <p:ext uri="{D42A27DB-BD31-4B8C-83A1-F6EECF244321}">
                <p14:modId xmlns:p14="http://schemas.microsoft.com/office/powerpoint/2010/main" val="2199640772"/>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BA3B799E-017C-F0E4-D765-0C389A355CB0}"/>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2. </a:t>
            </a:r>
            <a:r>
              <a:rPr lang="es-ES" sz="3200" dirty="0"/>
              <a:t>Etapas principales del embudo pirata también conocido como modelo AARRR! </a:t>
            </a:r>
            <a:endParaRPr sz="3200" dirty="0"/>
          </a:p>
        </p:txBody>
      </p:sp>
    </p:spTree>
    <p:extLst>
      <p:ext uri="{BB962C8B-B14F-4D97-AF65-F5344CB8AC3E}">
        <p14:creationId xmlns:p14="http://schemas.microsoft.com/office/powerpoint/2010/main" val="8605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sz="2400" b="1">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tracción</a:t>
            </a:r>
            <a:r>
              <a:rPr dirty="0"/>
              <a:t> </a:t>
            </a:r>
            <a:r>
              <a:rPr dirty="0" err="1"/>
              <a:t>nos</a:t>
            </a:r>
            <a:r>
              <a:rPr dirty="0"/>
              <a:t> </a:t>
            </a:r>
            <a:r>
              <a:rPr dirty="0" err="1"/>
              <a:t>referimos</a:t>
            </a:r>
            <a:r>
              <a:rPr dirty="0"/>
              <a:t> a: </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atractivo</a:t>
            </a:r>
            <a:r>
              <a:rPr dirty="0"/>
              <a:t> de </a:t>
            </a:r>
            <a:r>
              <a:rPr dirty="0" err="1"/>
              <a:t>una</a:t>
            </a:r>
            <a:r>
              <a:rPr dirty="0"/>
              <a:t> idea de </a:t>
            </a:r>
            <a:r>
              <a:rPr dirty="0" err="1"/>
              <a:t>negocio</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relación</a:t>
            </a:r>
            <a:r>
              <a:rPr dirty="0"/>
              <a:t> </a:t>
            </a:r>
            <a:r>
              <a:rPr dirty="0" err="1"/>
              <a:t>adquisición</a:t>
            </a:r>
            <a:r>
              <a:rPr dirty="0"/>
              <a:t>/</a:t>
            </a:r>
            <a:r>
              <a:rPr dirty="0" err="1"/>
              <a:t>activación</a:t>
            </a:r>
            <a:r>
              <a:rPr dirty="0"/>
              <a:t> </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versión</a:t>
            </a:r>
            <a:r>
              <a:rPr dirty="0"/>
              <a:t> de </a:t>
            </a:r>
            <a:r>
              <a:rPr dirty="0" err="1"/>
              <a:t>revisión</a:t>
            </a:r>
            <a:r>
              <a:rPr dirty="0"/>
              <a:t> del </a:t>
            </a:r>
            <a:r>
              <a:rPr dirty="0" err="1"/>
              <a:t>modelo</a:t>
            </a:r>
            <a:r>
              <a:rPr dirty="0"/>
              <a:t> AARRR!</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La </a:t>
            </a:r>
            <a:r>
              <a:rPr dirty="0" err="1"/>
              <a:t>métrica</a:t>
            </a:r>
            <a:r>
              <a:rPr dirty="0"/>
              <a:t> de </a:t>
            </a:r>
            <a:r>
              <a:rPr dirty="0" err="1"/>
              <a:t>retención</a:t>
            </a:r>
            <a:r>
              <a:rPr dirty="0"/>
              <a:t> </a:t>
            </a:r>
            <a:r>
              <a:rPr dirty="0" err="1"/>
              <a:t>está</a:t>
            </a:r>
            <a:r>
              <a:rPr dirty="0"/>
              <a:t> </a:t>
            </a:r>
            <a:r>
              <a:rPr dirty="0" err="1"/>
              <a:t>relacionada</a:t>
            </a:r>
            <a:r>
              <a:rPr dirty="0"/>
              <a:t> con:</a:t>
            </a:r>
          </a:p>
          <a:p>
            <a:pPr marL="342900" indent="-342900">
              <a:buBlip>
                <a:blip r:embed="rId2"/>
              </a:buBlip>
            </a:pPr>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El </a:t>
            </a:r>
            <a:r>
              <a:rPr dirty="0" err="1"/>
              <a:t>número</a:t>
            </a:r>
            <a:r>
              <a:rPr dirty="0"/>
              <a:t> de </a:t>
            </a:r>
            <a:r>
              <a:rPr dirty="0" err="1"/>
              <a:t>nuevos</a:t>
            </a:r>
            <a:r>
              <a:rPr dirty="0"/>
              <a:t> </a:t>
            </a:r>
            <a:r>
              <a:rPr dirty="0" err="1"/>
              <a:t>clientes</a:t>
            </a:r>
            <a:r>
              <a:rPr dirty="0"/>
              <a:t> </a:t>
            </a:r>
            <a:r>
              <a:rPr dirty="0" err="1"/>
              <a:t>por</a:t>
            </a:r>
            <a:r>
              <a:rPr dirty="0"/>
              <a:t> </a:t>
            </a:r>
            <a:r>
              <a:rPr dirty="0" err="1"/>
              <a:t>mes</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La </a:t>
            </a:r>
            <a:r>
              <a:rPr dirty="0" err="1"/>
              <a:t>lealtad</a:t>
            </a:r>
            <a:r>
              <a:rPr dirty="0"/>
              <a:t> de </a:t>
            </a:r>
            <a:r>
              <a:rPr dirty="0" err="1"/>
              <a:t>los</a:t>
            </a:r>
            <a:r>
              <a:rPr dirty="0"/>
              <a:t> </a:t>
            </a:r>
            <a:r>
              <a:rPr dirty="0" err="1"/>
              <a:t>clientes</a:t>
            </a:r>
            <a:r>
              <a:rPr dirty="0"/>
              <a:t> </a:t>
            </a:r>
            <a:r>
              <a:rPr dirty="0" err="1"/>
              <a:t>ya</a:t>
            </a:r>
            <a:r>
              <a:rPr dirty="0"/>
              <a:t> </a:t>
            </a:r>
            <a:r>
              <a:rPr dirty="0" err="1"/>
              <a:t>adquiridos</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El </a:t>
            </a:r>
            <a:r>
              <a:rPr dirty="0" err="1"/>
              <a:t>aumento</a:t>
            </a:r>
            <a:r>
              <a:rPr dirty="0"/>
              <a:t> del </a:t>
            </a:r>
            <a:r>
              <a:rPr dirty="0" err="1"/>
              <a:t>margen</a:t>
            </a:r>
            <a:r>
              <a:rPr dirty="0"/>
              <a:t> de </a:t>
            </a:r>
            <a:r>
              <a:rPr dirty="0" err="1"/>
              <a:t>beneficio</a:t>
            </a:r>
            <a:endParaRPr dirty="0"/>
          </a:p>
          <a:p>
            <a:endParaRPr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dirty="0"/>
              <a:t>¡Ponte a prueba!	</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dirty="0"/>
              <a:t>R</a:t>
            </a:r>
            <a:r>
              <a:rPr dirty="0" err="1"/>
              <a:t>espond</a:t>
            </a:r>
            <a:r>
              <a:rPr lang="es-ES" dirty="0"/>
              <a:t>e</a:t>
            </a:r>
            <a:r>
              <a:rPr dirty="0"/>
              <a:t> a las </a:t>
            </a:r>
            <a:r>
              <a:rPr dirty="0" err="1"/>
              <a:t>siguientes</a:t>
            </a:r>
            <a:r>
              <a:rPr dirty="0"/>
              <a:t> </a:t>
            </a:r>
            <a:r>
              <a:rPr dirty="0" err="1"/>
              <a:t>preguntas</a:t>
            </a:r>
            <a:r>
              <a:rPr dirty="0"/>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a:t>
            </a:r>
            <a:r>
              <a:rPr dirty="0" err="1"/>
              <a:t>Cuál</a:t>
            </a:r>
            <a:r>
              <a:rPr dirty="0"/>
              <a:t> de las </a:t>
            </a:r>
            <a:r>
              <a:rPr dirty="0" err="1"/>
              <a:t>siguientes</a:t>
            </a:r>
            <a:r>
              <a:rPr dirty="0"/>
              <a:t> es una </a:t>
            </a:r>
            <a:r>
              <a:rPr lang="es-ES" dirty="0"/>
              <a:t>"</a:t>
            </a:r>
            <a:r>
              <a:rPr dirty="0" err="1"/>
              <a:t>métrica</a:t>
            </a:r>
            <a:r>
              <a:rPr dirty="0"/>
              <a:t> </a:t>
            </a:r>
            <a:r>
              <a:rPr lang="es-ES" dirty="0"/>
              <a:t>vanidosa”</a:t>
            </a:r>
            <a:r>
              <a:rPr dirty="0"/>
              <a:t>?</a:t>
            </a:r>
          </a:p>
          <a:p>
            <a:pPr marL="342900" indent="-342900">
              <a:buBlip>
                <a:blip r:embed="rId2"/>
              </a:buBlip>
            </a:pPr>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Conciencia</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Adquisición</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Activación</a:t>
            </a:r>
            <a:endParaRPr dirty="0"/>
          </a:p>
          <a:p>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sz="2400" b="1">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reputación</a:t>
            </a:r>
            <a:r>
              <a:rPr dirty="0"/>
              <a:t> </a:t>
            </a:r>
            <a:r>
              <a:rPr dirty="0" err="1"/>
              <a:t>robusta</a:t>
            </a:r>
            <a:r>
              <a:rPr dirty="0"/>
              <a:t> y </a:t>
            </a:r>
            <a:r>
              <a:rPr dirty="0" err="1"/>
              <a:t>confiable</a:t>
            </a:r>
            <a:endParaRPr dirty="0"/>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Facilita</a:t>
            </a:r>
            <a:r>
              <a:rPr dirty="0"/>
              <a:t> la </a:t>
            </a:r>
            <a:r>
              <a:rPr dirty="0" err="1"/>
              <a:t>etapa</a:t>
            </a:r>
            <a:r>
              <a:rPr dirty="0"/>
              <a:t> de </a:t>
            </a:r>
            <a:r>
              <a:rPr dirty="0" err="1"/>
              <a:t>atracción</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Reforzar</a:t>
            </a:r>
            <a:r>
              <a:rPr dirty="0"/>
              <a:t> </a:t>
            </a:r>
            <a:r>
              <a:rPr dirty="0" err="1"/>
              <a:t>el</a:t>
            </a:r>
            <a:r>
              <a:rPr dirty="0"/>
              <a:t> </a:t>
            </a:r>
            <a:r>
              <a:rPr dirty="0" err="1"/>
              <a:t>desarrollo</a:t>
            </a:r>
            <a:r>
              <a:rPr dirty="0"/>
              <a:t> y la </a:t>
            </a:r>
            <a:r>
              <a:rPr dirty="0" err="1"/>
              <a:t>innovación</a:t>
            </a:r>
            <a:r>
              <a:rPr dirty="0"/>
              <a:t> de la </a:t>
            </a:r>
            <a:r>
              <a:rPr dirty="0" err="1"/>
              <a:t>competencia</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Aumenta</a:t>
            </a:r>
            <a:r>
              <a:rPr dirty="0"/>
              <a:t> los cost</a:t>
            </a:r>
            <a:r>
              <a:rPr lang="es-ES" dirty="0"/>
              <a:t>e</a:t>
            </a:r>
            <a:r>
              <a:rPr dirty="0"/>
              <a:t>s</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3096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sz="2400" b="1">
                <a:latin typeface="Helvetica Neue" panose="020B0604020202020204"/>
                <a:ea typeface="Microsoft Sans Serif" panose="020B0604020202020204" pitchFamily="34" charset="0"/>
                <a:cs typeface="Microsoft Sans Serif" panose="020B0604020202020204" pitchFamily="34" charset="0"/>
              </a:defRPr>
            </a:pPr>
            <a:r>
              <a:rPr lang="es-ES" dirty="0"/>
              <a:t>El crecimiento acelerado</a:t>
            </a:r>
            <a:r>
              <a:rPr dirty="0"/>
              <a:t> es:</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dirty="0"/>
              <a:t>Un </a:t>
            </a:r>
            <a:r>
              <a:rPr sz="2200" dirty="0" err="1"/>
              <a:t>mecanismo</a:t>
            </a:r>
            <a:r>
              <a:rPr sz="2200" dirty="0"/>
              <a:t> de </a:t>
            </a:r>
            <a:r>
              <a:rPr sz="2200" dirty="0" err="1"/>
              <a:t>respuesta</a:t>
            </a:r>
            <a:r>
              <a:rPr sz="2200" dirty="0"/>
              <a:t> a la </a:t>
            </a:r>
            <a:r>
              <a:rPr sz="2200" dirty="0" err="1"/>
              <a:t>ciberseguridad</a:t>
            </a:r>
            <a:r>
              <a:rPr sz="2200" dirty="0"/>
              <a:t> para la</a:t>
            </a:r>
            <a:r>
              <a:rPr lang="es-ES" sz="2200" dirty="0"/>
              <a:t>s </a:t>
            </a:r>
            <a:r>
              <a:rPr lang="es-ES" sz="2200" i="1" dirty="0"/>
              <a:t>startups </a:t>
            </a:r>
            <a:r>
              <a:rPr lang="es-ES" sz="2200" dirty="0"/>
              <a:t>tecnológicas</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dirty="0"/>
              <a:t>Una </a:t>
            </a:r>
            <a:r>
              <a:rPr sz="2200" dirty="0" err="1"/>
              <a:t>estrategia</a:t>
            </a:r>
            <a:r>
              <a:rPr sz="2200" dirty="0"/>
              <a:t> de marketing para </a:t>
            </a:r>
            <a:r>
              <a:rPr sz="2200" dirty="0" err="1"/>
              <a:t>impulsar</a:t>
            </a:r>
            <a:r>
              <a:rPr sz="2200" dirty="0"/>
              <a:t> las </a:t>
            </a:r>
            <a:r>
              <a:rPr sz="2200" dirty="0" err="1"/>
              <a:t>ventas</a:t>
            </a:r>
            <a:r>
              <a:rPr sz="2200" dirty="0"/>
              <a:t> </a:t>
            </a:r>
            <a:r>
              <a:rPr sz="2200" dirty="0" err="1"/>
              <a:t>digitales</a:t>
            </a:r>
            <a:endParaRPr sz="2200"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dirty="0"/>
              <a:t>Un </a:t>
            </a:r>
            <a:r>
              <a:rPr sz="2200" dirty="0" err="1"/>
              <a:t>enfoque</a:t>
            </a:r>
            <a:r>
              <a:rPr sz="2200" dirty="0"/>
              <a:t> </a:t>
            </a:r>
            <a:r>
              <a:rPr sz="2200" dirty="0" err="1"/>
              <a:t>metodológico</a:t>
            </a:r>
            <a:r>
              <a:rPr sz="2200" dirty="0"/>
              <a:t> para </a:t>
            </a:r>
            <a:r>
              <a:rPr sz="2200" dirty="0" err="1"/>
              <a:t>acelerar</a:t>
            </a:r>
            <a:r>
              <a:rPr sz="2200" dirty="0"/>
              <a:t> la </a:t>
            </a:r>
            <a:r>
              <a:rPr sz="2200" dirty="0" err="1"/>
              <a:t>penetración</a:t>
            </a:r>
            <a:r>
              <a:rPr sz="2200" dirty="0"/>
              <a:t> del mercado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sz="2400" b="1">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tracción</a:t>
            </a:r>
            <a:r>
              <a:rPr dirty="0"/>
              <a:t> </a:t>
            </a:r>
            <a:r>
              <a:rPr dirty="0" err="1"/>
              <a:t>nos</a:t>
            </a:r>
            <a:r>
              <a:rPr dirty="0"/>
              <a:t> </a:t>
            </a:r>
            <a:r>
              <a:rPr dirty="0" err="1"/>
              <a:t>referimos</a:t>
            </a:r>
            <a:r>
              <a:rPr dirty="0"/>
              <a:t> a: </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b="1" dirty="0"/>
              <a:t>El </a:t>
            </a:r>
            <a:r>
              <a:rPr b="1" dirty="0" err="1"/>
              <a:t>atractivo</a:t>
            </a:r>
            <a:r>
              <a:rPr b="1" dirty="0"/>
              <a:t> de una idea de </a:t>
            </a:r>
            <a:r>
              <a:rPr b="1" dirty="0" err="1"/>
              <a:t>negocio</a:t>
            </a:r>
            <a:endParaRPr b="1"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relación</a:t>
            </a:r>
            <a:r>
              <a:rPr dirty="0"/>
              <a:t> </a:t>
            </a:r>
            <a:r>
              <a:rPr dirty="0" err="1"/>
              <a:t>adquisición</a:t>
            </a:r>
            <a:r>
              <a:rPr dirty="0"/>
              <a:t>/</a:t>
            </a:r>
            <a:r>
              <a:rPr dirty="0" err="1"/>
              <a:t>activación</a:t>
            </a:r>
            <a:r>
              <a:rPr dirty="0"/>
              <a:t> </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versión</a:t>
            </a:r>
            <a:r>
              <a:rPr dirty="0"/>
              <a:t> de </a:t>
            </a:r>
            <a:r>
              <a:rPr dirty="0" err="1"/>
              <a:t>revisión</a:t>
            </a:r>
            <a:r>
              <a:rPr dirty="0"/>
              <a:t> del </a:t>
            </a:r>
            <a:r>
              <a:rPr dirty="0" err="1"/>
              <a:t>modelo</a:t>
            </a:r>
            <a:r>
              <a:rPr dirty="0"/>
              <a:t> AARRR!</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La </a:t>
            </a:r>
            <a:r>
              <a:rPr dirty="0" err="1"/>
              <a:t>métrica</a:t>
            </a:r>
            <a:r>
              <a:rPr dirty="0"/>
              <a:t> de </a:t>
            </a:r>
            <a:r>
              <a:rPr dirty="0" err="1"/>
              <a:t>retención</a:t>
            </a:r>
            <a:r>
              <a:rPr dirty="0"/>
              <a:t> </a:t>
            </a:r>
            <a:r>
              <a:rPr dirty="0" err="1"/>
              <a:t>está</a:t>
            </a:r>
            <a:r>
              <a:rPr dirty="0"/>
              <a:t> </a:t>
            </a:r>
            <a:r>
              <a:rPr dirty="0" err="1"/>
              <a:t>relacionada</a:t>
            </a:r>
            <a:r>
              <a:rPr dirty="0"/>
              <a:t> con:</a:t>
            </a:r>
          </a:p>
          <a:p>
            <a:pPr marL="342900" indent="-342900">
              <a:buBlip>
                <a:blip r:embed="rId2"/>
              </a:buBlip>
            </a:pPr>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El </a:t>
            </a:r>
            <a:r>
              <a:rPr dirty="0" err="1"/>
              <a:t>número</a:t>
            </a:r>
            <a:r>
              <a:rPr dirty="0"/>
              <a:t> de </a:t>
            </a:r>
            <a:r>
              <a:rPr dirty="0" err="1"/>
              <a:t>nuevos</a:t>
            </a:r>
            <a:r>
              <a:rPr dirty="0"/>
              <a:t> </a:t>
            </a:r>
            <a:r>
              <a:rPr dirty="0" err="1"/>
              <a:t>clientes</a:t>
            </a:r>
            <a:r>
              <a:rPr dirty="0"/>
              <a:t> por </a:t>
            </a:r>
            <a:r>
              <a:rPr dirty="0" err="1"/>
              <a:t>mes</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b="1" dirty="0"/>
              <a:t>La </a:t>
            </a:r>
            <a:r>
              <a:rPr b="1" dirty="0" err="1"/>
              <a:t>lealtad</a:t>
            </a:r>
            <a:r>
              <a:rPr b="1" dirty="0"/>
              <a:t> de los </a:t>
            </a:r>
            <a:r>
              <a:rPr b="1" dirty="0" err="1"/>
              <a:t>clientes</a:t>
            </a:r>
            <a:r>
              <a:rPr b="1" dirty="0"/>
              <a:t> </a:t>
            </a:r>
            <a:r>
              <a:rPr b="1" dirty="0" err="1"/>
              <a:t>ya</a:t>
            </a:r>
            <a:r>
              <a:rPr b="1" dirty="0"/>
              <a:t> </a:t>
            </a:r>
            <a:r>
              <a:rPr lang="es-ES" b="1"/>
              <a:t>captados</a:t>
            </a:r>
            <a:endParaRPr b="1"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El </a:t>
            </a:r>
            <a:r>
              <a:rPr dirty="0" err="1"/>
              <a:t>aumento</a:t>
            </a:r>
            <a:r>
              <a:rPr dirty="0"/>
              <a:t> del </a:t>
            </a:r>
            <a:r>
              <a:rPr dirty="0" err="1"/>
              <a:t>margen</a:t>
            </a:r>
            <a:r>
              <a:rPr dirty="0"/>
              <a:t> de </a:t>
            </a:r>
            <a:r>
              <a:rPr dirty="0" err="1"/>
              <a:t>beneficio</a:t>
            </a:r>
            <a:endParaRPr dirty="0"/>
          </a:p>
          <a:p>
            <a:endParaRPr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dirty="0"/>
              <a:t>¡Ponte a prueba!	</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de-DE" dirty="0" err="1"/>
              <a:t>Solución</a:t>
            </a:r>
            <a:r>
              <a:rPr dirty="0"/>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a:t>
            </a:r>
            <a:r>
              <a:rPr dirty="0" err="1"/>
              <a:t>Cuál</a:t>
            </a:r>
            <a:r>
              <a:rPr dirty="0"/>
              <a:t> de las </a:t>
            </a:r>
            <a:r>
              <a:rPr dirty="0" err="1"/>
              <a:t>siguientes</a:t>
            </a:r>
            <a:r>
              <a:rPr dirty="0"/>
              <a:t> es una </a:t>
            </a:r>
            <a:r>
              <a:rPr lang="es-ES" dirty="0"/>
              <a:t>"</a:t>
            </a:r>
            <a:r>
              <a:rPr dirty="0" err="1"/>
              <a:t>métrica</a:t>
            </a:r>
            <a:r>
              <a:rPr dirty="0"/>
              <a:t> </a:t>
            </a:r>
            <a:r>
              <a:rPr lang="es-ES" dirty="0"/>
              <a:t>vanidosa”</a:t>
            </a:r>
            <a:r>
              <a:rPr dirty="0"/>
              <a:t>?</a:t>
            </a:r>
          </a:p>
          <a:p>
            <a:pPr marL="342900" indent="-342900">
              <a:buBlip>
                <a:blip r:embed="rId2"/>
              </a:buBlip>
            </a:pPr>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b="1" dirty="0" err="1"/>
              <a:t>Conciencia</a:t>
            </a:r>
            <a:endParaRPr b="1"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Adquisición</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Activación</a:t>
            </a:r>
            <a:endParaRPr dirty="0"/>
          </a:p>
          <a:p>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sz="2400" b="1">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reputación</a:t>
            </a:r>
            <a:r>
              <a:rPr dirty="0"/>
              <a:t> </a:t>
            </a:r>
            <a:r>
              <a:rPr dirty="0" err="1"/>
              <a:t>robusta</a:t>
            </a:r>
            <a:r>
              <a:rPr dirty="0"/>
              <a:t> y </a:t>
            </a:r>
            <a:r>
              <a:rPr dirty="0" err="1"/>
              <a:t>confiable</a:t>
            </a:r>
            <a:endParaRPr dirty="0"/>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b="1" dirty="0" err="1"/>
              <a:t>Facilita</a:t>
            </a:r>
            <a:r>
              <a:rPr b="1" dirty="0"/>
              <a:t> la </a:t>
            </a:r>
            <a:r>
              <a:rPr b="1" dirty="0" err="1"/>
              <a:t>etapa</a:t>
            </a:r>
            <a:r>
              <a:rPr b="1" dirty="0"/>
              <a:t> de </a:t>
            </a:r>
            <a:r>
              <a:rPr b="1" dirty="0" err="1"/>
              <a:t>atracción</a:t>
            </a:r>
            <a:endParaRPr b="1"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Reforzar</a:t>
            </a:r>
            <a:r>
              <a:rPr dirty="0"/>
              <a:t> </a:t>
            </a:r>
            <a:r>
              <a:rPr dirty="0" err="1"/>
              <a:t>el</a:t>
            </a:r>
            <a:r>
              <a:rPr dirty="0"/>
              <a:t> </a:t>
            </a:r>
            <a:r>
              <a:rPr dirty="0" err="1"/>
              <a:t>desarrollo</a:t>
            </a:r>
            <a:r>
              <a:rPr dirty="0"/>
              <a:t> y la </a:t>
            </a:r>
            <a:r>
              <a:rPr dirty="0" err="1"/>
              <a:t>innovación</a:t>
            </a:r>
            <a:r>
              <a:rPr dirty="0"/>
              <a:t> de la </a:t>
            </a:r>
            <a:r>
              <a:rPr dirty="0" err="1"/>
              <a:t>competencia</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Aumenta</a:t>
            </a:r>
            <a:r>
              <a:rPr dirty="0"/>
              <a:t> los cost</a:t>
            </a:r>
            <a:r>
              <a:rPr lang="es-ES" dirty="0"/>
              <a:t>e</a:t>
            </a:r>
            <a:r>
              <a:rPr dirty="0"/>
              <a:t>s</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3096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sz="2400" b="1">
                <a:latin typeface="Helvetica Neue" panose="020B0604020202020204"/>
                <a:ea typeface="Microsoft Sans Serif" panose="020B0604020202020204" pitchFamily="34" charset="0"/>
                <a:cs typeface="Microsoft Sans Serif" panose="020B0604020202020204" pitchFamily="34" charset="0"/>
              </a:defRPr>
            </a:pPr>
            <a:r>
              <a:rPr lang="es-ES" dirty="0"/>
              <a:t>El crecimiento acelerado</a:t>
            </a:r>
            <a:r>
              <a:rPr dirty="0"/>
              <a:t> es:</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dirty="0"/>
              <a:t>Un </a:t>
            </a:r>
            <a:r>
              <a:rPr sz="2200" dirty="0" err="1"/>
              <a:t>mecanismo</a:t>
            </a:r>
            <a:r>
              <a:rPr sz="2200" dirty="0"/>
              <a:t> de </a:t>
            </a:r>
            <a:r>
              <a:rPr sz="2200" dirty="0" err="1"/>
              <a:t>respuesta</a:t>
            </a:r>
            <a:r>
              <a:rPr sz="2200" dirty="0"/>
              <a:t> a la </a:t>
            </a:r>
            <a:r>
              <a:rPr sz="2200" dirty="0" err="1"/>
              <a:t>ciberseguridad</a:t>
            </a:r>
            <a:r>
              <a:rPr sz="2200" dirty="0"/>
              <a:t> para la</a:t>
            </a:r>
            <a:r>
              <a:rPr lang="es-ES" sz="2200" dirty="0"/>
              <a:t>s startups tecnológicas</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dirty="0"/>
              <a:t>Una </a:t>
            </a:r>
            <a:r>
              <a:rPr sz="2200" dirty="0" err="1"/>
              <a:t>estrategia</a:t>
            </a:r>
            <a:r>
              <a:rPr sz="2200" dirty="0"/>
              <a:t> de marketing para </a:t>
            </a:r>
            <a:r>
              <a:rPr sz="2200" dirty="0" err="1"/>
              <a:t>impulsar</a:t>
            </a:r>
            <a:r>
              <a:rPr sz="2200" dirty="0"/>
              <a:t> las </a:t>
            </a:r>
            <a:r>
              <a:rPr sz="2200" dirty="0" err="1"/>
              <a:t>ventas</a:t>
            </a:r>
            <a:r>
              <a:rPr sz="2200" dirty="0"/>
              <a:t> </a:t>
            </a:r>
            <a:r>
              <a:rPr sz="2200" dirty="0" err="1"/>
              <a:t>digitales</a:t>
            </a:r>
            <a:endParaRPr sz="2200"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sz="2200" b="1" dirty="0"/>
              <a:t>Un </a:t>
            </a:r>
            <a:r>
              <a:rPr sz="2200" b="1" dirty="0" err="1"/>
              <a:t>enfoque</a:t>
            </a:r>
            <a:r>
              <a:rPr sz="2200" b="1" dirty="0"/>
              <a:t> </a:t>
            </a:r>
            <a:r>
              <a:rPr sz="2200" b="1" dirty="0" err="1"/>
              <a:t>metodológico</a:t>
            </a:r>
            <a:r>
              <a:rPr sz="2200" b="1" dirty="0"/>
              <a:t> para </a:t>
            </a:r>
            <a:r>
              <a:rPr sz="2200" b="1" dirty="0" err="1"/>
              <a:t>acelerar</a:t>
            </a:r>
            <a:r>
              <a:rPr sz="2200" b="1" dirty="0"/>
              <a:t> la </a:t>
            </a:r>
            <a:r>
              <a:rPr sz="2200" b="1" dirty="0" err="1"/>
              <a:t>penetración</a:t>
            </a:r>
            <a:r>
              <a:rPr sz="2200" b="1" dirty="0"/>
              <a:t> del mercado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2778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Resumiendo</a:t>
            </a:r>
            <a:endParaRPr dirty="0"/>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dirty="0"/>
              <a:t>¡Bien </a:t>
            </a:r>
            <a:r>
              <a:rPr dirty="0" err="1"/>
              <a:t>hecho</a:t>
            </a:r>
            <a:r>
              <a:rPr dirty="0"/>
              <a:t>! </a:t>
            </a:r>
            <a:r>
              <a:rPr dirty="0" err="1"/>
              <a:t>Ahora</a:t>
            </a:r>
            <a:r>
              <a:rPr dirty="0"/>
              <a:t> sabes </a:t>
            </a:r>
            <a:r>
              <a:rPr dirty="0" err="1"/>
              <a:t>más</a:t>
            </a:r>
            <a:r>
              <a:rPr dirty="0"/>
              <a:t> </a:t>
            </a:r>
            <a:r>
              <a:rPr dirty="0" err="1"/>
              <a:t>sobre</a:t>
            </a:r>
            <a:r>
              <a:rPr dirty="0"/>
              <a: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lang="es-ES" dirty="0"/>
              <a:t>El crecimiento acelerado</a:t>
            </a:r>
            <a:r>
              <a:rPr dirty="0"/>
              <a:t> y </a:t>
            </a:r>
            <a:r>
              <a:rPr dirty="0" err="1"/>
              <a:t>aceleración</a:t>
            </a:r>
            <a:r>
              <a:rPr dirty="0"/>
              <a:t> de la </a:t>
            </a:r>
            <a:r>
              <a:rPr dirty="0" err="1"/>
              <a:t>retención</a:t>
            </a:r>
            <a:r>
              <a:rPr dirty="0"/>
              <a:t> de </a:t>
            </a:r>
            <a:r>
              <a:rPr dirty="0" err="1"/>
              <a:t>clientes</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lang="es-ES" dirty="0"/>
              <a:t>El modelo </a:t>
            </a:r>
            <a:r>
              <a:rPr dirty="0"/>
              <a:t>(A)AARRR! y </a:t>
            </a:r>
            <a:r>
              <a:rPr dirty="0" err="1"/>
              <a:t>métricas</a:t>
            </a:r>
            <a:r>
              <a:rPr dirty="0"/>
              <a:t> para </a:t>
            </a:r>
            <a:r>
              <a:rPr dirty="0" err="1"/>
              <a:t>el</a:t>
            </a:r>
            <a:r>
              <a:rPr dirty="0"/>
              <a:t> </a:t>
            </a:r>
            <a:r>
              <a:rPr dirty="0" err="1"/>
              <a:t>crecimiento</a:t>
            </a:r>
            <a:r>
              <a:rPr dirty="0"/>
              <a:t> del </a:t>
            </a:r>
            <a:r>
              <a:rPr dirty="0" err="1"/>
              <a:t>negocio</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a:t>De la </a:t>
            </a:r>
            <a:r>
              <a:rPr dirty="0" err="1"/>
              <a:t>concienciación</a:t>
            </a:r>
            <a:r>
              <a:rPr dirty="0"/>
              <a:t> a la </a:t>
            </a:r>
            <a:r>
              <a:rPr dirty="0" err="1"/>
              <a:t>derivación</a:t>
            </a:r>
            <a:r>
              <a:rPr dirty="0"/>
              <a:t>: </a:t>
            </a:r>
            <a:r>
              <a:rPr dirty="0" err="1"/>
              <a:t>penetración</a:t>
            </a:r>
            <a:r>
              <a:rPr dirty="0"/>
              <a:t> del mercado, </a:t>
            </a:r>
            <a:r>
              <a:rPr dirty="0" err="1"/>
              <a:t>efecto</a:t>
            </a:r>
            <a:r>
              <a:rPr dirty="0"/>
              <a:t> </a:t>
            </a:r>
            <a:r>
              <a:rPr lang="es-ES" dirty="0"/>
              <a:t>“guau”</a:t>
            </a:r>
            <a:r>
              <a:rPr dirty="0"/>
              <a:t> y </a:t>
            </a:r>
            <a:r>
              <a:rPr dirty="0" err="1"/>
              <a:t>análisis</a:t>
            </a:r>
            <a:r>
              <a:rPr dirty="0"/>
              <a:t> de </a:t>
            </a:r>
            <a:r>
              <a:rPr lang="es-ES" dirty="0"/>
              <a:t>la </a:t>
            </a:r>
            <a:r>
              <a:rPr dirty="0" err="1"/>
              <a:t>competitividad</a:t>
            </a:r>
            <a:endParaRPr dirty="0"/>
          </a:p>
        </p:txBody>
      </p:sp>
    </p:spTree>
    <p:extLst>
      <p:ext uri="{BB962C8B-B14F-4D97-AF65-F5344CB8AC3E}">
        <p14:creationId xmlns:p14="http://schemas.microsoft.com/office/powerpoint/2010/main" val="32581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Google Shape;583;p43">
            <a:extLst>
              <a:ext uri="{FF2B5EF4-FFF2-40B4-BE49-F238E27FC236}">
                <a16:creationId xmlns:a16="http://schemas.microsoft.com/office/drawing/2014/main" id="{5C861289-132B-3ED1-A1A7-943E70807241}"/>
              </a:ext>
            </a:extLst>
          </p:cNvPr>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4D94B7"/>
                </a:solidFill>
                <a:latin typeface="Helvetica Neue" panose="020B0604020202020204" charset="0"/>
                <a:ea typeface="Helvetica Neue"/>
                <a:cs typeface="Helvetica Neue"/>
                <a:sym typeface="Helvetica Neue"/>
              </a:defRPr>
            </a:pPr>
            <a:r>
              <a:t>Bibliografía</a:t>
            </a:r>
            <a:endParaRPr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4" name="Google Shape;584;p43">
            <a:extLst>
              <a:ext uri="{FF2B5EF4-FFF2-40B4-BE49-F238E27FC236}">
                <a16:creationId xmlns:a16="http://schemas.microsoft.com/office/drawing/2014/main" id="{AD83BF62-5BF9-500A-3090-3DC29F8FACD9}"/>
              </a:ext>
            </a:extLst>
          </p:cNvPr>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Aft>
                <a:spcPts val="2400"/>
              </a:spcAft>
              <a:buClr>
                <a:srgbClr val="4D94B7"/>
              </a:buClr>
              <a:buSzPct val="105000"/>
              <a:buFont typeface="+mj-lt"/>
              <a:buAutoNum type="arabicParenBoth"/>
              <a:defRPr sz="2400">
                <a:solidFill>
                  <a:srgbClr val="000000"/>
                </a:solidFill>
                <a:latin typeface="Helvetica Neue" panose="020B0604020202020204" charset="0"/>
                <a:ea typeface="Helvetica Neue"/>
                <a:cs typeface="Helvetica Neue"/>
                <a:sym typeface="Helvetica Neue"/>
              </a:defRPr>
            </a:pPr>
            <a:r>
              <a:rPr lang="de-DE" dirty="0"/>
              <a:t>Startup </a:t>
            </a:r>
            <a:r>
              <a:rPr lang="de-DE" dirty="0" err="1"/>
              <a:t>Metrics</a:t>
            </a:r>
            <a:r>
              <a:rPr lang="de-DE" dirty="0"/>
              <a:t> </a:t>
            </a:r>
            <a:r>
              <a:rPr lang="de-DE" dirty="0" err="1"/>
              <a:t>for</a:t>
            </a:r>
            <a:r>
              <a:rPr lang="de-DE" dirty="0"/>
              <a:t> Pirates: AARRR! - Dave McClure, Ignite Seattle (2007) https://www.youtube.com/watch?v=irjgfW0BIrw</a:t>
            </a:r>
          </a:p>
          <a:p>
            <a:pPr marL="534988" marR="0" lvl="0" indent="-534988" algn="l" rtl="0">
              <a:lnSpc>
                <a:spcPct val="100000"/>
              </a:lnSpc>
              <a:spcAft>
                <a:spcPts val="2400"/>
              </a:spcAft>
              <a:buClr>
                <a:srgbClr val="4D94B7"/>
              </a:buClr>
              <a:buSzPct val="105000"/>
              <a:buFont typeface="+mj-lt"/>
              <a:buAutoNum type="arabicParenBoth"/>
              <a:defRPr sz="2400">
                <a:solidFill>
                  <a:srgbClr val="000000"/>
                </a:solidFill>
                <a:latin typeface="Helvetica Neue" panose="020B0604020202020204" charset="0"/>
                <a:ea typeface="Helvetica Neue"/>
                <a:cs typeface="Helvetica Neue"/>
                <a:sym typeface="Helvetica Neue"/>
              </a:defRPr>
            </a:pPr>
            <a:r>
              <a:rPr lang="de-DE" dirty="0"/>
              <a:t>Stanford Seminar - </a:t>
            </a:r>
            <a:r>
              <a:rPr lang="de-DE" dirty="0" err="1"/>
              <a:t>Entrepreneurial</a:t>
            </a:r>
            <a:r>
              <a:rPr lang="de-DE" dirty="0"/>
              <a:t> </a:t>
            </a:r>
            <a:r>
              <a:rPr lang="de-DE" dirty="0" err="1"/>
              <a:t>Thought</a:t>
            </a:r>
            <a:r>
              <a:rPr lang="de-DE" dirty="0"/>
              <a:t> Leaders: Dave McClure </a:t>
            </a:r>
            <a:r>
              <a:rPr lang="de-DE" dirty="0" err="1"/>
              <a:t>of</a:t>
            </a:r>
            <a:r>
              <a:rPr lang="de-DE" dirty="0"/>
              <a:t> 500 Startups, Stanford Online (2014) https://www.youtube.com/watch?v=MXuwRICnMW0</a:t>
            </a:r>
          </a:p>
          <a:p>
            <a:pPr marL="534988" marR="0" lvl="0" indent="-534988" algn="l" rtl="0">
              <a:lnSpc>
                <a:spcPct val="100000"/>
              </a:lnSpc>
              <a:spcAft>
                <a:spcPts val="2400"/>
              </a:spcAft>
              <a:buClr>
                <a:srgbClr val="4D94B7"/>
              </a:buClr>
              <a:buSzPct val="105000"/>
              <a:buFont typeface="+mj-lt"/>
              <a:buAutoNum type="arabicParenBoth"/>
              <a:defRPr sz="2400">
                <a:solidFill>
                  <a:srgbClr val="000000"/>
                </a:solidFill>
                <a:latin typeface="Helvetica Neue" panose="020B0604020202020204" charset="0"/>
                <a:ea typeface="Helvetica Neue"/>
                <a:cs typeface="Helvetica Neue"/>
                <a:sym typeface="Helvetica Neue"/>
              </a:defRPr>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7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¡Muchas gracias!</a:t>
            </a:r>
            <a:endParaRPr kumimoji="0" sz="7200" b="1" i="0" u="none" strike="noStrike" kern="0" cap="none" normalizeH="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pPr>
              <a:defRPr sz="2400" b="1">
                <a:solidFill>
                  <a:srgbClr val="AED633"/>
                </a:solidFill>
                <a:effectLst/>
                <a:latin typeface="Helvetica Neue" panose="020B0604020202020204"/>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Índice</a:t>
            </a:r>
            <a:endParaRPr dirty="0"/>
          </a:p>
        </p:txBody>
      </p:sp>
      <p:sp>
        <p:nvSpPr>
          <p:cNvPr id="6" name="CuadroTexto 3">
            <a:extLst>
              <a:ext uri="{FF2B5EF4-FFF2-40B4-BE49-F238E27FC236}">
                <a16:creationId xmlns:a16="http://schemas.microsoft.com/office/drawing/2014/main" id="{F3ED4796-14D2-8BCF-AF7E-68D8C7E5E706}"/>
              </a:ext>
            </a:extLst>
          </p:cNvPr>
          <p:cNvSpPr txBox="1"/>
          <p:nvPr/>
        </p:nvSpPr>
        <p:spPr>
          <a:xfrm>
            <a:off x="1296000" y="3384000"/>
            <a:ext cx="720000" cy="2808000"/>
          </a:xfrm>
          <a:prstGeom prst="rect">
            <a:avLst/>
          </a:prstGeom>
          <a:noFill/>
        </p:spPr>
        <p:txBody>
          <a:bodyPr wrap="square" anchor="ctr">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a:t>
            </a:r>
          </a:p>
        </p:txBody>
      </p:sp>
      <p:sp>
        <p:nvSpPr>
          <p:cNvPr id="9" name="CuadroTexto 6">
            <a:extLst>
              <a:ext uri="{FF2B5EF4-FFF2-40B4-BE49-F238E27FC236}">
                <a16:creationId xmlns:a16="http://schemas.microsoft.com/office/drawing/2014/main" id="{316FBC8D-09C2-4570-C378-9E1FDF7FFCBA}"/>
              </a:ext>
            </a:extLst>
          </p:cNvPr>
          <p:cNvSpPr txBox="1"/>
          <p:nvPr/>
        </p:nvSpPr>
        <p:spPr>
          <a:xfrm>
            <a:off x="1944000" y="3384000"/>
            <a:ext cx="5580000" cy="2808000"/>
          </a:xfrm>
          <a:prstGeom prst="rect">
            <a:avLst/>
          </a:prstGeom>
          <a:noFill/>
        </p:spPr>
        <p:txBody>
          <a:bodyPr wrap="square" anchor="ctr">
            <a:noAutofit/>
          </a:bodyPr>
          <a:lstStyle/>
          <a:p>
            <a:pPr>
              <a:defRPr sz="2400" b="1">
                <a:latin typeface="Helvetica Neue" panose="020B0604020202020204"/>
                <a:ea typeface="Microsoft Sans Serif" panose="020B0604020202020204" pitchFamily="34" charset="0"/>
                <a:cs typeface="Microsoft Sans Serif" panose="020B0604020202020204" pitchFamily="34" charset="0"/>
              </a:defRPr>
            </a:pPr>
            <a:r>
              <a:rPr dirty="0"/>
              <a:t>Breve </a:t>
            </a:r>
            <a:r>
              <a:rPr dirty="0" err="1"/>
              <a:t>introducción</a:t>
            </a:r>
            <a:r>
              <a:rPr dirty="0"/>
              <a:t> al </a:t>
            </a:r>
            <a:r>
              <a:rPr dirty="0" err="1"/>
              <a:t>embudo</a:t>
            </a:r>
            <a:r>
              <a:rPr dirty="0"/>
              <a:t> </a:t>
            </a:r>
            <a:r>
              <a:rPr lang="es-ES" dirty="0"/>
              <a:t>p</a:t>
            </a:r>
            <a:r>
              <a:rPr dirty="0" err="1"/>
              <a:t>irata</a:t>
            </a:r>
            <a:r>
              <a:rPr dirty="0"/>
              <a:t> </a:t>
            </a:r>
            <a:r>
              <a:rPr dirty="0" err="1"/>
              <a:t>también</a:t>
            </a:r>
            <a:r>
              <a:rPr dirty="0"/>
              <a:t> </a:t>
            </a:r>
            <a:r>
              <a:rPr dirty="0" err="1"/>
              <a:t>conocido</a:t>
            </a:r>
            <a:r>
              <a:rPr dirty="0"/>
              <a:t> </a:t>
            </a:r>
            <a:r>
              <a:rPr dirty="0" err="1"/>
              <a:t>como</a:t>
            </a:r>
            <a:r>
              <a:rPr dirty="0"/>
              <a:t> </a:t>
            </a:r>
            <a:r>
              <a:rPr dirty="0" err="1"/>
              <a:t>modelo</a:t>
            </a:r>
            <a:r>
              <a:rPr dirty="0"/>
              <a:t> AARRR!</a:t>
            </a:r>
          </a:p>
        </p:txBody>
      </p:sp>
      <p:sp>
        <p:nvSpPr>
          <p:cNvPr id="11" name="CuadroTexto 12">
            <a:extLst>
              <a:ext uri="{FF2B5EF4-FFF2-40B4-BE49-F238E27FC236}">
                <a16:creationId xmlns:a16="http://schemas.microsoft.com/office/drawing/2014/main" id="{4E82F637-E871-BFFB-8539-326559711D8C}"/>
              </a:ext>
            </a:extLst>
          </p:cNvPr>
          <p:cNvSpPr txBox="1"/>
          <p:nvPr/>
        </p:nvSpPr>
        <p:spPr>
          <a:xfrm>
            <a:off x="7558636" y="3238500"/>
            <a:ext cx="9684000" cy="2808000"/>
          </a:xfrm>
          <a:prstGeom prst="rect">
            <a:avLst/>
          </a:prstGeom>
          <a:noFill/>
        </p:spPr>
        <p:txBody>
          <a:bodyPr wrap="square" anchor="ctr">
            <a:noAutofit/>
          </a:bodyPr>
          <a:lstStyle/>
          <a:p>
            <a:pPr marL="534988" indent="-534988">
              <a:spcAft>
                <a:spcPts val="600"/>
              </a:spcAft>
              <a:tabLst>
                <a:tab pos="534988" algn="l"/>
                <a:tab pos="1204913" algn="l"/>
                <a:tab pos="1925638" algn="l"/>
                <a:tab pos="2914650" algn="l"/>
                <a:tab pos="3444875" algn="l"/>
                <a:tab pos="4383088" algn="l"/>
                <a:tab pos="6796088" algn="l"/>
              </a:tabLst>
              <a:defRPr sz="2400">
                <a:latin typeface="Helvetica Neue" panose="020B0604020202020204"/>
                <a:ea typeface="Microsoft Sans Serif" panose="020B0604020202020204" pitchFamily="34" charset="0"/>
                <a:cs typeface="Microsoft Sans Serif" panose="020B0604020202020204" pitchFamily="34" charset="0"/>
              </a:defRPr>
            </a:pPr>
            <a:r>
              <a:rPr dirty="0"/>
              <a:t>1.1 ¿</a:t>
            </a:r>
            <a:r>
              <a:rPr dirty="0" err="1"/>
              <a:t>Qué</a:t>
            </a:r>
            <a:r>
              <a:rPr dirty="0"/>
              <a:t> es </a:t>
            </a:r>
            <a:r>
              <a:rPr dirty="0" err="1"/>
              <a:t>el</a:t>
            </a:r>
            <a:r>
              <a:rPr dirty="0"/>
              <a:t> AARRR? </a:t>
            </a:r>
            <a:r>
              <a:rPr lang="es-ES" dirty="0"/>
              <a:t>Acerca del modelo. </a:t>
            </a:r>
            <a:r>
              <a:rPr dirty="0"/>
              <a:t>Una </a:t>
            </a:r>
            <a:r>
              <a:rPr dirty="0" err="1"/>
              <a:t>introducción</a:t>
            </a:r>
            <a:r>
              <a:rPr dirty="0"/>
              <a:t> </a:t>
            </a:r>
            <a:r>
              <a:rPr dirty="0" err="1"/>
              <a:t>rápida</a:t>
            </a:r>
            <a:r>
              <a:rPr dirty="0"/>
              <a:t> al </a:t>
            </a:r>
            <a:r>
              <a:rPr dirty="0" err="1"/>
              <a:t>embudo</a:t>
            </a:r>
            <a:r>
              <a:rPr dirty="0"/>
              <a:t> </a:t>
            </a:r>
            <a:r>
              <a:rPr lang="es-ES" dirty="0"/>
              <a:t>pirata</a:t>
            </a: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tabLst>
                <a:tab pos="534988" algn="l"/>
                <a:tab pos="1204913" algn="l"/>
                <a:tab pos="1925638" algn="l"/>
                <a:tab pos="2914650" algn="l"/>
                <a:tab pos="3444875" algn="l"/>
                <a:tab pos="4383088" algn="l"/>
                <a:tab pos="6796088" algn="l"/>
              </a:tabLst>
              <a:defRPr sz="2400">
                <a:latin typeface="Helvetica Neue" panose="020B0604020202020204"/>
                <a:ea typeface="Microsoft Sans Serif" panose="020B0604020202020204" pitchFamily="34" charset="0"/>
                <a:cs typeface="Microsoft Sans Serif" panose="020B0604020202020204" pitchFamily="34" charset="0"/>
              </a:defRPr>
            </a:pPr>
            <a:r>
              <a:rPr dirty="0"/>
              <a:t>1.2 El AARRR! para </a:t>
            </a:r>
            <a:r>
              <a:rPr dirty="0" err="1"/>
              <a:t>intraemprendedores</a:t>
            </a:r>
            <a:r>
              <a:rPr dirty="0"/>
              <a:t> — ¿Por </a:t>
            </a:r>
            <a:r>
              <a:rPr dirty="0" err="1"/>
              <a:t>qué</a:t>
            </a:r>
            <a:r>
              <a:rPr dirty="0"/>
              <a:t> </a:t>
            </a:r>
            <a:r>
              <a:rPr dirty="0" err="1"/>
              <a:t>molestarse</a:t>
            </a:r>
            <a:r>
              <a:rPr dirty="0"/>
              <a:t>... </a:t>
            </a:r>
          </a:p>
          <a:p>
            <a:pPr marL="534988" indent="-534988">
              <a:spcAft>
                <a:spcPts val="600"/>
              </a:spcAft>
              <a:tabLst>
                <a:tab pos="534988" algn="l"/>
                <a:tab pos="1204913" algn="l"/>
                <a:tab pos="1925638" algn="l"/>
                <a:tab pos="2914650" algn="l"/>
                <a:tab pos="3444875" algn="l"/>
                <a:tab pos="4383088" algn="l"/>
                <a:tab pos="6796088" algn="l"/>
              </a:tabLst>
              <a:defRPr sz="2400">
                <a:latin typeface="Helvetica Neue" panose="020B0604020202020204"/>
                <a:ea typeface="Microsoft Sans Serif" panose="020B0604020202020204" pitchFamily="34" charset="0"/>
                <a:cs typeface="Microsoft Sans Serif" panose="020B0604020202020204" pitchFamily="34" charset="0"/>
              </a:defRPr>
            </a:pPr>
            <a:r>
              <a:rPr dirty="0"/>
              <a:t>1.3 </a:t>
            </a:r>
            <a:r>
              <a:rPr lang="es-ES" dirty="0"/>
              <a:t>El modelo AARRR! </a:t>
            </a:r>
            <a:r>
              <a:rPr dirty="0" err="1"/>
              <a:t>en</a:t>
            </a:r>
            <a:r>
              <a:rPr dirty="0"/>
              <a:t> sus </a:t>
            </a:r>
            <a:r>
              <a:rPr dirty="0" err="1"/>
              <a:t>elementos</a:t>
            </a:r>
            <a:r>
              <a:rPr dirty="0"/>
              <a:t> </a:t>
            </a:r>
            <a:r>
              <a:rPr dirty="0" err="1"/>
              <a:t>esenciales</a:t>
            </a:r>
            <a:r>
              <a:rPr dirty="0"/>
              <a:t> — Cinco pasos para la </a:t>
            </a:r>
            <a:r>
              <a:rPr dirty="0" err="1"/>
              <a:t>medición</a:t>
            </a:r>
            <a:r>
              <a:rPr dirty="0"/>
              <a:t> de </a:t>
            </a:r>
            <a:r>
              <a:rPr dirty="0" err="1"/>
              <a:t>métricas</a:t>
            </a:r>
            <a:r>
              <a:rPr dirty="0"/>
              <a:t> </a:t>
            </a:r>
          </a:p>
          <a:p>
            <a:pPr marL="534988" indent="-534988">
              <a:spcAft>
                <a:spcPts val="600"/>
              </a:spcAft>
              <a:tabLst>
                <a:tab pos="534988" algn="l"/>
                <a:tab pos="1204913" algn="l"/>
                <a:tab pos="1925638" algn="l"/>
                <a:tab pos="2914650" algn="l"/>
                <a:tab pos="3444875" algn="l"/>
                <a:tab pos="4383088" algn="l"/>
                <a:tab pos="6796088" algn="l"/>
              </a:tabLst>
              <a:defRPr sz="2400">
                <a:latin typeface="Helvetica Neue" panose="020B0604020202020204"/>
                <a:ea typeface="Microsoft Sans Serif" panose="020B0604020202020204" pitchFamily="34" charset="0"/>
                <a:cs typeface="Microsoft Sans Serif" panose="020B0604020202020204" pitchFamily="34" charset="0"/>
              </a:defRPr>
            </a:pPr>
            <a:r>
              <a:rPr dirty="0"/>
              <a:t>1.4 Las </a:t>
            </a:r>
            <a:r>
              <a:rPr dirty="0" err="1"/>
              <a:t>variaciones</a:t>
            </a:r>
            <a:r>
              <a:rPr dirty="0"/>
              <a:t> </a:t>
            </a:r>
            <a:r>
              <a:rPr dirty="0" err="1"/>
              <a:t>ligeras</a:t>
            </a:r>
            <a:r>
              <a:rPr dirty="0"/>
              <a:t> se </a:t>
            </a:r>
            <a:r>
              <a:rPr dirty="0" err="1"/>
              <a:t>aplican</a:t>
            </a:r>
            <a:r>
              <a:rPr dirty="0"/>
              <a:t> </a:t>
            </a:r>
            <a:r>
              <a:rPr dirty="0" err="1"/>
              <a:t>en</a:t>
            </a:r>
            <a:r>
              <a:rPr dirty="0"/>
              <a:t> gran </a:t>
            </a:r>
            <a:r>
              <a:rPr dirty="0" err="1"/>
              <a:t>medida</a:t>
            </a:r>
            <a:r>
              <a:rPr dirty="0"/>
              <a:t> y se </a:t>
            </a:r>
            <a:r>
              <a:rPr dirty="0" err="1"/>
              <a:t>valoran</a:t>
            </a:r>
            <a:r>
              <a:rPr dirty="0"/>
              <a:t> </a:t>
            </a:r>
            <a:r>
              <a:rPr dirty="0" err="1"/>
              <a:t>en</a:t>
            </a:r>
            <a:r>
              <a:rPr dirty="0"/>
              <a:t> la </a:t>
            </a:r>
            <a:r>
              <a:rPr dirty="0" err="1"/>
              <a:t>práctica</a:t>
            </a:r>
            <a:r>
              <a:rPr dirty="0"/>
              <a:t> — </a:t>
            </a:r>
            <a:r>
              <a:rPr lang="es-ES" dirty="0"/>
              <a:t>El modelo AARRR!</a:t>
            </a:r>
            <a:endParaRPr dirty="0"/>
          </a:p>
        </p:txBody>
      </p:sp>
      <p:sp>
        <p:nvSpPr>
          <p:cNvPr id="12" name="Abrir llave 15">
            <a:extLst>
              <a:ext uri="{FF2B5EF4-FFF2-40B4-BE49-F238E27FC236}">
                <a16:creationId xmlns:a16="http://schemas.microsoft.com/office/drawing/2014/main" id="{182D58F8-756A-66B7-BA8D-54CAC8B5AB0E}"/>
              </a:ext>
            </a:extLst>
          </p:cNvPr>
          <p:cNvSpPr/>
          <p:nvPr/>
        </p:nvSpPr>
        <p:spPr>
          <a:xfrm>
            <a:off x="7308000" y="3384000"/>
            <a:ext cx="180000" cy="2808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elvetica Neue" panose="020B0604020202020204"/>
            </a:endParaRPr>
          </a:p>
        </p:txBody>
      </p:sp>
      <p:sp>
        <p:nvSpPr>
          <p:cNvPr id="14" name="CuadroTexto 4">
            <a:extLst>
              <a:ext uri="{FF2B5EF4-FFF2-40B4-BE49-F238E27FC236}">
                <a16:creationId xmlns:a16="http://schemas.microsoft.com/office/drawing/2014/main" id="{A5038C9B-F40E-77C2-8060-982BDCC812BB}"/>
              </a:ext>
            </a:extLst>
          </p:cNvPr>
          <p:cNvSpPr txBox="1"/>
          <p:nvPr/>
        </p:nvSpPr>
        <p:spPr>
          <a:xfrm>
            <a:off x="1296000" y="6552000"/>
            <a:ext cx="720000" cy="2520000"/>
          </a:xfrm>
          <a:prstGeom prst="rect">
            <a:avLst/>
          </a:prstGeom>
          <a:noFill/>
        </p:spPr>
        <p:txBody>
          <a:bodyPr wrap="square" anchor="ctr">
            <a:noAutofit/>
          </a:bodyPr>
          <a:lstStyle/>
          <a:p>
            <a:pPr>
              <a:defRPr sz="4800" b="1">
                <a:solidFill>
                  <a:srgbClr val="78B17A"/>
                </a:solidFill>
                <a:latin typeface="Helvetica Neue" panose="020B0604020202020204"/>
                <a:ea typeface="Microsoft Sans Serif" panose="020B0604020202020204" pitchFamily="34" charset="0"/>
                <a:cs typeface="Microsoft Sans Serif" panose="020B0604020202020204" pitchFamily="34" charset="0"/>
              </a:defRPr>
            </a:pPr>
            <a:r>
              <a:rPr dirty="0"/>
              <a:t>2</a:t>
            </a:r>
          </a:p>
        </p:txBody>
      </p:sp>
      <p:sp>
        <p:nvSpPr>
          <p:cNvPr id="15" name="CuadroTexto 7">
            <a:extLst>
              <a:ext uri="{FF2B5EF4-FFF2-40B4-BE49-F238E27FC236}">
                <a16:creationId xmlns:a16="http://schemas.microsoft.com/office/drawing/2014/main" id="{D1A63E9D-D14E-EF7F-2A4C-A196A55D0EBE}"/>
              </a:ext>
            </a:extLst>
          </p:cNvPr>
          <p:cNvSpPr txBox="1"/>
          <p:nvPr/>
        </p:nvSpPr>
        <p:spPr>
          <a:xfrm>
            <a:off x="1944000" y="6552000"/>
            <a:ext cx="5580000" cy="2520000"/>
          </a:xfrm>
          <a:prstGeom prst="rect">
            <a:avLst/>
          </a:prstGeom>
          <a:noFill/>
        </p:spPr>
        <p:txBody>
          <a:bodyPr wrap="square" anchor="ctr">
            <a:noAutofit/>
          </a:bodyPr>
          <a:lstStyle/>
          <a:p>
            <a:pPr>
              <a:defRPr sz="2400" b="1">
                <a:latin typeface="Helvetica Neue" panose="020B0604020202020204"/>
                <a:ea typeface="Microsoft Sans Serif" panose="020B0604020202020204" pitchFamily="34" charset="0"/>
                <a:cs typeface="Microsoft Sans Serif" panose="020B0604020202020204" pitchFamily="34" charset="0"/>
              </a:defRPr>
            </a:pPr>
            <a:r>
              <a:rPr lang="es-ES" dirty="0"/>
              <a:t>Etapas principales del embudo pirata también conocido como modelo AARRR! </a:t>
            </a:r>
            <a:endParaRPr dirty="0"/>
          </a:p>
        </p:txBody>
      </p:sp>
      <p:sp>
        <p:nvSpPr>
          <p:cNvPr id="17" name="Abrir llave 17">
            <a:extLst>
              <a:ext uri="{FF2B5EF4-FFF2-40B4-BE49-F238E27FC236}">
                <a16:creationId xmlns:a16="http://schemas.microsoft.com/office/drawing/2014/main" id="{A9CD2AE4-7EF3-36F3-A0F3-9A02D8D83C94}"/>
              </a:ext>
            </a:extLst>
          </p:cNvPr>
          <p:cNvSpPr/>
          <p:nvPr/>
        </p:nvSpPr>
        <p:spPr>
          <a:xfrm>
            <a:off x="7308000" y="6552000"/>
            <a:ext cx="180000" cy="2520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elvetica Neue" panose="020B0604020202020204"/>
            </a:endParaRPr>
          </a:p>
        </p:txBody>
      </p:sp>
      <p:sp>
        <p:nvSpPr>
          <p:cNvPr id="20" name="CuadroTexto 18">
            <a:extLst>
              <a:ext uri="{FF2B5EF4-FFF2-40B4-BE49-F238E27FC236}">
                <a16:creationId xmlns:a16="http://schemas.microsoft.com/office/drawing/2014/main" id="{3CA52F6F-536B-EE1F-12B3-A62B3E5B89AB}"/>
              </a:ext>
            </a:extLst>
          </p:cNvPr>
          <p:cNvSpPr txBox="1"/>
          <p:nvPr/>
        </p:nvSpPr>
        <p:spPr>
          <a:xfrm>
            <a:off x="7488000" y="6552000"/>
            <a:ext cx="9684000" cy="2520000"/>
          </a:xfrm>
          <a:prstGeom prst="rect">
            <a:avLst/>
          </a:prstGeom>
          <a:noFill/>
        </p:spPr>
        <p:txBody>
          <a:bodyPr wrap="square" anchor="ctr">
            <a:noAutofit/>
          </a:bodyPr>
          <a:lstStyle/>
          <a:p>
            <a:pPr>
              <a:spcAft>
                <a:spcPts val="600"/>
              </a:spcAft>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defRPr sz="2400">
                <a:latin typeface="Helvetica Neue" panose="020B0604020202020204"/>
                <a:ea typeface="Microsoft Sans Serif" panose="020B0604020202020204" pitchFamily="34" charset="0"/>
                <a:cs typeface="Microsoft Sans Serif" panose="020B0604020202020204" pitchFamily="34" charset="0"/>
              </a:defRPr>
            </a:pPr>
            <a:r>
              <a:rPr dirty="0"/>
              <a:t>2.1 </a:t>
            </a:r>
            <a:r>
              <a:rPr dirty="0" err="1"/>
              <a:t>Adquisición</a:t>
            </a:r>
            <a:r>
              <a:rPr dirty="0"/>
              <a:t> — La </a:t>
            </a:r>
            <a:r>
              <a:rPr dirty="0" err="1"/>
              <a:t>etapa</a:t>
            </a:r>
            <a:r>
              <a:rPr dirty="0"/>
              <a:t> principal</a:t>
            </a:r>
          </a:p>
          <a:p>
            <a:pPr marL="534988" indent="-534988">
              <a:spcAft>
                <a:spcPts val="600"/>
              </a:spcAft>
              <a:defRPr sz="2400">
                <a:latin typeface="Helvetica Neue" panose="020B0604020202020204"/>
                <a:ea typeface="Microsoft Sans Serif" panose="020B0604020202020204" pitchFamily="34" charset="0"/>
                <a:cs typeface="Microsoft Sans Serif" panose="020B0604020202020204" pitchFamily="34" charset="0"/>
              </a:defRPr>
            </a:pPr>
            <a:r>
              <a:rPr dirty="0"/>
              <a:t>2.2 </a:t>
            </a:r>
            <a:r>
              <a:rPr dirty="0" err="1"/>
              <a:t>Activación</a:t>
            </a:r>
            <a:r>
              <a:rPr dirty="0"/>
              <a:t> — </a:t>
            </a:r>
            <a:r>
              <a:rPr dirty="0" err="1"/>
              <a:t>Estimular</a:t>
            </a:r>
            <a:r>
              <a:rPr dirty="0"/>
              <a:t> </a:t>
            </a:r>
            <a:r>
              <a:rPr dirty="0" err="1"/>
              <a:t>aún</a:t>
            </a:r>
            <a:r>
              <a:rPr dirty="0"/>
              <a:t> </a:t>
            </a:r>
            <a:r>
              <a:rPr dirty="0" err="1"/>
              <a:t>más</a:t>
            </a:r>
            <a:r>
              <a:rPr dirty="0"/>
              <a:t> los </a:t>
            </a:r>
            <a:r>
              <a:rPr dirty="0" err="1"/>
              <a:t>contactos</a:t>
            </a:r>
            <a:r>
              <a:rPr dirty="0"/>
              <a:t> </a:t>
            </a:r>
            <a:r>
              <a:rPr dirty="0" err="1"/>
              <a:t>principales</a:t>
            </a:r>
            <a:endParaRPr dirty="0"/>
          </a:p>
          <a:p>
            <a:pPr marL="534988" indent="-534988">
              <a:spcAft>
                <a:spcPts val="600"/>
              </a:spcAft>
              <a:defRPr sz="2400">
                <a:latin typeface="Helvetica Neue" panose="020B0604020202020204"/>
                <a:ea typeface="Microsoft Sans Serif" panose="020B0604020202020204" pitchFamily="34" charset="0"/>
                <a:cs typeface="Microsoft Sans Serif" panose="020B0604020202020204" pitchFamily="34" charset="0"/>
              </a:defRPr>
            </a:pPr>
            <a:r>
              <a:rPr dirty="0"/>
              <a:t>2.3 </a:t>
            </a:r>
            <a:r>
              <a:rPr dirty="0" err="1"/>
              <a:t>Retención</a:t>
            </a:r>
            <a:r>
              <a:rPr dirty="0"/>
              <a:t> — Cultivar la </a:t>
            </a:r>
            <a:r>
              <a:rPr dirty="0" err="1"/>
              <a:t>lealtad</a:t>
            </a:r>
            <a:r>
              <a:rPr dirty="0"/>
              <a:t> del </a:t>
            </a:r>
            <a:r>
              <a:rPr dirty="0" err="1"/>
              <a:t>cliente</a:t>
            </a:r>
            <a:endParaRPr dirty="0"/>
          </a:p>
          <a:p>
            <a:pPr marL="534988" indent="-534988">
              <a:spcAft>
                <a:spcPts val="600"/>
              </a:spcAft>
              <a:defRPr sz="2400">
                <a:latin typeface="Helvetica Neue" panose="020B0604020202020204"/>
                <a:ea typeface="Microsoft Sans Serif" panose="020B0604020202020204" pitchFamily="34" charset="0"/>
                <a:cs typeface="Microsoft Sans Serif" panose="020B0604020202020204" pitchFamily="34" charset="0"/>
              </a:defRPr>
            </a:pPr>
            <a:r>
              <a:rPr dirty="0"/>
              <a:t>2.4 </a:t>
            </a:r>
            <a:r>
              <a:rPr dirty="0" err="1"/>
              <a:t>Ingresos</a:t>
            </a:r>
            <a:r>
              <a:rPr dirty="0"/>
              <a:t> — </a:t>
            </a:r>
            <a:r>
              <a:rPr dirty="0" err="1"/>
              <a:t>Tiempo</a:t>
            </a:r>
            <a:r>
              <a:rPr dirty="0"/>
              <a:t> </a:t>
            </a:r>
            <a:r>
              <a:rPr lang="es-ES" dirty="0"/>
              <a:t>de</a:t>
            </a:r>
            <a:r>
              <a:rPr dirty="0"/>
              <a:t> </a:t>
            </a:r>
            <a:r>
              <a:rPr dirty="0" err="1"/>
              <a:t>obtener</a:t>
            </a:r>
            <a:r>
              <a:rPr dirty="0"/>
              <a:t> </a:t>
            </a:r>
            <a:r>
              <a:rPr dirty="0" err="1"/>
              <a:t>ganancias</a:t>
            </a:r>
            <a:endParaRPr dirty="0"/>
          </a:p>
          <a:p>
            <a:pPr marL="534988" indent="-534988">
              <a:spcAft>
                <a:spcPts val="600"/>
              </a:spcAft>
              <a:defRPr sz="2400">
                <a:latin typeface="Helvetica Neue" panose="020B0604020202020204"/>
                <a:ea typeface="Microsoft Sans Serif" panose="020B0604020202020204" pitchFamily="34" charset="0"/>
                <a:cs typeface="Microsoft Sans Serif" panose="020B0604020202020204" pitchFamily="34" charset="0"/>
              </a:defRPr>
            </a:pPr>
            <a:r>
              <a:rPr dirty="0"/>
              <a:t>2.5 </a:t>
            </a:r>
            <a:r>
              <a:rPr dirty="0" err="1"/>
              <a:t>Referencia</a:t>
            </a:r>
            <a:r>
              <a:rPr dirty="0"/>
              <a:t> — </a:t>
            </a:r>
            <a:r>
              <a:rPr dirty="0" err="1"/>
              <a:t>Desatar</a:t>
            </a:r>
            <a:r>
              <a:rPr dirty="0"/>
              <a:t> </a:t>
            </a:r>
            <a:r>
              <a:rPr dirty="0" err="1"/>
              <a:t>el</a:t>
            </a:r>
            <a:r>
              <a:rPr dirty="0"/>
              <a:t> </a:t>
            </a:r>
            <a:r>
              <a:rPr dirty="0" err="1"/>
              <a:t>efecto</a:t>
            </a:r>
            <a:r>
              <a:rPr dirty="0"/>
              <a:t> boca a boca y </a:t>
            </a:r>
            <a:r>
              <a:rPr dirty="0" err="1"/>
              <a:t>externalidades</a:t>
            </a:r>
            <a:r>
              <a:rPr dirty="0"/>
              <a:t> </a:t>
            </a:r>
            <a:r>
              <a:rPr dirty="0" err="1"/>
              <a:t>positivas</a:t>
            </a:r>
            <a:r>
              <a:rPr dirty="0"/>
              <a:t> </a:t>
            </a:r>
          </a:p>
          <a:p>
            <a:pPr>
              <a:spcAft>
                <a:spcPts val="600"/>
              </a:spcAft>
            </a:pPr>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Objetivos</a:t>
            </a:r>
            <a:endParaRPr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defRPr sz="24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dirty="0"/>
              <a:t>Al final de </a:t>
            </a:r>
            <a:r>
              <a:rPr dirty="0" err="1"/>
              <a:t>este</a:t>
            </a:r>
            <a:r>
              <a:rPr dirty="0"/>
              <a:t> </a:t>
            </a:r>
            <a:r>
              <a:rPr dirty="0" err="1"/>
              <a:t>módulo</a:t>
            </a:r>
            <a:r>
              <a:rPr dirty="0"/>
              <a:t> </a:t>
            </a:r>
            <a:r>
              <a:rPr dirty="0" err="1"/>
              <a:t>podrás</a:t>
            </a:r>
            <a:r>
              <a:rPr dirty="0"/>
              <a:t>:</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a:t>Familiar</a:t>
            </a:r>
            <a:r>
              <a:rPr lang="es-ES" dirty="0"/>
              <a:t>izarte</a:t>
            </a:r>
            <a:r>
              <a:rPr dirty="0"/>
              <a:t> con lo </a:t>
            </a:r>
            <a:r>
              <a:rPr dirty="0" err="1"/>
              <a:t>esencial</a:t>
            </a:r>
            <a:r>
              <a:rPr dirty="0"/>
              <a:t> del </a:t>
            </a:r>
            <a:r>
              <a:rPr lang="es-ES" dirty="0"/>
              <a:t>crecimiento acelerado</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err="1"/>
              <a:t>Experimenta</a:t>
            </a:r>
            <a:r>
              <a:rPr lang="es-ES" dirty="0"/>
              <a:t>r</a:t>
            </a:r>
            <a:r>
              <a:rPr dirty="0"/>
              <a:t> con las </a:t>
            </a:r>
            <a:r>
              <a:rPr dirty="0" err="1"/>
              <a:t>cinco</a:t>
            </a:r>
            <a:r>
              <a:rPr dirty="0"/>
              <a:t> </a:t>
            </a:r>
            <a:r>
              <a:rPr dirty="0" err="1"/>
              <a:t>etapas</a:t>
            </a:r>
            <a:r>
              <a:rPr dirty="0"/>
              <a:t> clave de</a:t>
            </a:r>
            <a:r>
              <a:rPr lang="es-ES" dirty="0"/>
              <a:t>l embudo pirata</a:t>
            </a:r>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a:t>Validar </a:t>
            </a:r>
            <a:r>
              <a:rPr dirty="0" err="1"/>
              <a:t>el</a:t>
            </a:r>
            <a:r>
              <a:rPr dirty="0"/>
              <a:t> </a:t>
            </a:r>
            <a:r>
              <a:rPr dirty="0" err="1"/>
              <a:t>análisis</a:t>
            </a:r>
            <a:r>
              <a:rPr dirty="0"/>
              <a:t> de </a:t>
            </a:r>
            <a:r>
              <a:rPr dirty="0" err="1"/>
              <a:t>métricas</a:t>
            </a:r>
            <a:r>
              <a:rPr dirty="0"/>
              <a:t> de </a:t>
            </a:r>
            <a:r>
              <a:rPr dirty="0" err="1"/>
              <a:t>práctica</a:t>
            </a:r>
            <a:r>
              <a:rPr dirty="0"/>
              <a:t> para la </a:t>
            </a:r>
            <a:r>
              <a:rPr dirty="0" err="1"/>
              <a:t>retención</a:t>
            </a:r>
            <a:r>
              <a:rPr dirty="0"/>
              <a:t> de </a:t>
            </a:r>
            <a:r>
              <a:rPr dirty="0" err="1"/>
              <a:t>clientes</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124200" y="3888000"/>
            <a:ext cx="12192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sz="4000" dirty="0"/>
              <a:t>Breve introducción al embudo pirata también conocido como modelo AARRR!</a:t>
            </a:r>
            <a:endParaRPr kumimoji="0" sz="40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Unidad 1</a:t>
            </a:r>
            <a:endParaRPr kumimoji="0"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0980000" cy="353880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500" b="1" dirty="0"/>
              <a:t>1.1 ¿Qué es el AARRR? Acerca del modelo. Una introducción rápida al embudo pirata</a:t>
            </a:r>
          </a:p>
          <a:p>
            <a:pPr marL="534988" indent="-534988">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500" b="1" dirty="0"/>
              <a:t>1.2 El AARRR! para intraemprendedores — ¿Por qué incluso molestarse... </a:t>
            </a:r>
          </a:p>
          <a:p>
            <a:pPr marL="534988" indent="-534988">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500" b="1" dirty="0"/>
              <a:t>1.3 El modelo </a:t>
            </a:r>
            <a:r>
              <a:rPr lang="es-ES" sz="2500" b="1" dirty="0" err="1"/>
              <a:t>AARRR!en</a:t>
            </a:r>
            <a:r>
              <a:rPr lang="es-ES" sz="2500" b="1" dirty="0"/>
              <a:t> sus elementos esenciales — Cinco pasos para la medición de métricas </a:t>
            </a:r>
          </a:p>
          <a:p>
            <a:pPr marL="534988" indent="-534988">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500" b="1" dirty="0"/>
              <a:t>1.4 Las variaciones ligeras se aplican en gran medida y se valoran en la práctica — El modelo AARRR!</a:t>
            </a:r>
          </a:p>
          <a:p>
            <a:pPr>
              <a:spcAft>
                <a:spcPts val="1200"/>
              </a:spcAft>
              <a:tabLst>
                <a:tab pos="1205230" algn="l"/>
                <a:tab pos="1926589" algn="l"/>
                <a:tab pos="2915920" algn="l"/>
                <a:tab pos="3444875" algn="l"/>
                <a:tab pos="4383405" algn="l"/>
                <a:tab pos="6796405" algn="l"/>
              </a:tabLst>
            </a:pPr>
            <a:endParaRP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pPr>
            <a:endParaRP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pPr>
            <a:endParaRP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pPr>
            <a:endParaRP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pPr>
            <a:endParaRP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pPr>
            <a:endParaRPr kumimoji="0"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spcBef>
                <a:spcPts val="5"/>
              </a:spcBef>
              <a:spcAft>
                <a:spcPts val="1200"/>
              </a:spcAft>
              <a:buClrTx/>
              <a:buSzTx/>
              <a:buFontTx/>
              <a:buNone/>
              <a:tabLst>
                <a:tab pos="1205230" algn="l"/>
                <a:tab pos="1926589" algn="l"/>
                <a:tab pos="2915920" algn="l"/>
                <a:tab pos="3444875" algn="l"/>
                <a:tab pos="4383405" algn="l"/>
                <a:tab pos="6796405" algn="l"/>
              </a:tabLst>
            </a:pPr>
            <a:endParaRPr kumimoji="0"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E8D23B66-F107-0D55-713F-C282BE65A05E}"/>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1. </a:t>
            </a:r>
            <a:r>
              <a:rPr lang="es-ES" sz="3200" dirty="0"/>
              <a:t>Breve introducción al embudo pirata también conocido como modelo AARRR!</a:t>
            </a:r>
            <a:endParaRPr sz="3200" dirty="0"/>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800" b="1" dirty="0"/>
              <a:t>1.1 ¿Qué es el AARRR? Acerca del modelo. Una introducción rápida al embudo pirata</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El</a:t>
            </a:r>
            <a:r>
              <a:rPr lang="es-ES" dirty="0"/>
              <a:t> modelo</a:t>
            </a:r>
            <a:r>
              <a:rPr dirty="0"/>
              <a:t> AARRR!</a:t>
            </a:r>
            <a:r>
              <a:rPr lang="es-ES" dirty="0"/>
              <a:t> </a:t>
            </a:r>
            <a:r>
              <a:rPr dirty="0"/>
              <a:t>es un </a:t>
            </a:r>
            <a:r>
              <a:rPr dirty="0" err="1"/>
              <a:t>marco</a:t>
            </a:r>
            <a:r>
              <a:rPr dirty="0"/>
              <a:t> </a:t>
            </a:r>
            <a:r>
              <a:rPr dirty="0" err="1"/>
              <a:t>teórico</a:t>
            </a:r>
            <a:r>
              <a:rPr dirty="0"/>
              <a:t> para </a:t>
            </a:r>
            <a:r>
              <a:rPr lang="es-ES" b="1" dirty="0">
                <a:solidFill>
                  <a:srgbClr val="0070C0"/>
                </a:solidFill>
              </a:rPr>
              <a:t>crecimiento acelerado </a:t>
            </a:r>
            <a:r>
              <a:rPr lang="es-ES" b="1" i="1" dirty="0">
                <a:solidFill>
                  <a:srgbClr val="0070C0"/>
                </a:solidFill>
              </a:rPr>
              <a:t>(</a:t>
            </a:r>
            <a:r>
              <a:rPr lang="es-ES" b="1" i="1" dirty="0" err="1">
                <a:solidFill>
                  <a:srgbClr val="0070C0"/>
                </a:solidFill>
              </a:rPr>
              <a:t>Growth</a:t>
            </a:r>
            <a:r>
              <a:rPr lang="es-ES" b="1" i="1" dirty="0">
                <a:solidFill>
                  <a:srgbClr val="0070C0"/>
                </a:solidFill>
              </a:rPr>
              <a:t> hacking)</a:t>
            </a:r>
            <a:r>
              <a:rPr b="1" i="1" dirty="0">
                <a:solidFill>
                  <a:srgbClr val="0070C0"/>
                </a:solidFill>
              </a:rPr>
              <a:t> </a:t>
            </a:r>
            <a:r>
              <a:rPr dirty="0"/>
              <a:t>y </a:t>
            </a:r>
            <a:r>
              <a:rPr b="1" dirty="0" err="1">
                <a:solidFill>
                  <a:srgbClr val="0070C0"/>
                </a:solidFill>
              </a:rPr>
              <a:t>aceleración</a:t>
            </a:r>
            <a:r>
              <a:rPr b="1" dirty="0">
                <a:solidFill>
                  <a:srgbClr val="0070C0"/>
                </a:solidFill>
              </a:rPr>
              <a:t> </a:t>
            </a:r>
            <a:r>
              <a:rPr b="1" dirty="0" err="1">
                <a:solidFill>
                  <a:srgbClr val="0070C0"/>
                </a:solidFill>
              </a:rPr>
              <a:t>empresarial</a:t>
            </a:r>
            <a:r>
              <a:rPr b="1" dirty="0">
                <a:solidFill>
                  <a:srgbClr val="0070C0"/>
                </a:solidFill>
              </a:rPr>
              <a:t> </a:t>
            </a:r>
            <a:r>
              <a:rPr dirty="0" err="1"/>
              <a:t>introducido</a:t>
            </a:r>
            <a:r>
              <a:rPr dirty="0"/>
              <a:t> por </a:t>
            </a:r>
            <a:r>
              <a:rPr dirty="0" err="1"/>
              <a:t>primera</a:t>
            </a:r>
            <a:r>
              <a:rPr dirty="0"/>
              <a:t> </a:t>
            </a:r>
            <a:r>
              <a:rPr dirty="0" err="1"/>
              <a:t>vez</a:t>
            </a:r>
            <a:r>
              <a:rPr dirty="0"/>
              <a:t> </a:t>
            </a:r>
            <a:r>
              <a:rPr dirty="0" err="1"/>
              <a:t>en</a:t>
            </a:r>
            <a:r>
              <a:rPr dirty="0"/>
              <a:t> 2007 por Dave McClure, </a:t>
            </a:r>
            <a:r>
              <a:rPr dirty="0" err="1"/>
              <a:t>fundador</a:t>
            </a:r>
            <a:r>
              <a:rPr dirty="0"/>
              <a:t> de 500 Startup, uno de los Venture Capital </a:t>
            </a:r>
            <a:r>
              <a:rPr dirty="0" err="1"/>
              <a:t>más</a:t>
            </a:r>
            <a:r>
              <a:rPr dirty="0"/>
              <a:t> </a:t>
            </a:r>
            <a:r>
              <a:rPr dirty="0" err="1"/>
              <a:t>importantes</a:t>
            </a:r>
            <a:r>
              <a:rPr dirty="0"/>
              <a:t> y </a:t>
            </a:r>
            <a:r>
              <a:rPr dirty="0" err="1"/>
              <a:t>renovados</a:t>
            </a:r>
            <a:r>
              <a:rPr dirty="0"/>
              <a:t> del </a:t>
            </a:r>
            <a:r>
              <a:rPr dirty="0" err="1"/>
              <a:t>mundo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concepto</a:t>
            </a:r>
            <a:r>
              <a:rPr dirty="0"/>
              <a:t> de </a:t>
            </a:r>
            <a:r>
              <a:rPr lang="es-ES" dirty="0"/>
              <a:t>crecimiento acelerado</a:t>
            </a:r>
            <a:r>
              <a:rPr dirty="0"/>
              <a:t> se </a:t>
            </a:r>
            <a:r>
              <a:rPr dirty="0" err="1"/>
              <a:t>relaciona</a:t>
            </a:r>
            <a:r>
              <a:rPr dirty="0"/>
              <a:t> con una </a:t>
            </a:r>
            <a:r>
              <a:rPr dirty="0" err="1"/>
              <a:t>metodología</a:t>
            </a:r>
            <a:r>
              <a:rPr dirty="0"/>
              <a:t> </a:t>
            </a:r>
            <a:r>
              <a:rPr dirty="0" err="1"/>
              <a:t>basada</a:t>
            </a:r>
            <a:r>
              <a:rPr dirty="0"/>
              <a:t> </a:t>
            </a:r>
            <a:r>
              <a:rPr dirty="0" err="1"/>
              <a:t>en</a:t>
            </a:r>
            <a:r>
              <a:rPr dirty="0"/>
              <a:t> la </a:t>
            </a:r>
            <a:r>
              <a:rPr dirty="0" err="1"/>
              <a:t>recopilación</a:t>
            </a:r>
            <a:r>
              <a:rPr dirty="0"/>
              <a:t>, </a:t>
            </a:r>
            <a:r>
              <a:rPr dirty="0" err="1"/>
              <a:t>procesamiento</a:t>
            </a:r>
            <a:r>
              <a:rPr dirty="0"/>
              <a:t> y </a:t>
            </a:r>
            <a:r>
              <a:rPr dirty="0" err="1"/>
              <a:t>experimentación</a:t>
            </a:r>
            <a:r>
              <a:rPr dirty="0"/>
              <a:t> con </a:t>
            </a:r>
            <a:r>
              <a:rPr dirty="0" err="1"/>
              <a:t>datos</a:t>
            </a:r>
            <a:r>
              <a:rPr dirty="0"/>
              <a:t> a </a:t>
            </a:r>
            <a:r>
              <a:rPr dirty="0" err="1"/>
              <a:t>nivel</a:t>
            </a:r>
            <a:r>
              <a:rPr dirty="0"/>
              <a:t> de </a:t>
            </a:r>
            <a:r>
              <a:rPr dirty="0" err="1"/>
              <a:t>productos</a:t>
            </a:r>
            <a:r>
              <a:rPr dirty="0"/>
              <a:t> y </a:t>
            </a:r>
            <a:r>
              <a:rPr dirty="0" err="1"/>
              <a:t>canales</a:t>
            </a:r>
            <a:r>
              <a:rPr dirty="0"/>
              <a:t> de marketing </a:t>
            </a:r>
            <a:r>
              <a:rPr dirty="0" err="1"/>
              <a:t>en</a:t>
            </a:r>
            <a:r>
              <a:rPr dirty="0"/>
              <a:t> los que las </a:t>
            </a:r>
            <a:r>
              <a:rPr dirty="0" err="1"/>
              <a:t>organizaciones</a:t>
            </a:r>
            <a:r>
              <a:rPr dirty="0"/>
              <a:t> </a:t>
            </a:r>
            <a:r>
              <a:rPr dirty="0" err="1"/>
              <a:t>recién</a:t>
            </a:r>
            <a:r>
              <a:rPr dirty="0"/>
              <a:t> </a:t>
            </a:r>
            <a:r>
              <a:rPr dirty="0" err="1"/>
              <a:t>fundadas</a:t>
            </a:r>
            <a:r>
              <a:rPr dirty="0"/>
              <a:t> </a:t>
            </a:r>
            <a:r>
              <a:rPr dirty="0" err="1"/>
              <a:t>confían</a:t>
            </a:r>
            <a:r>
              <a:rPr dirty="0"/>
              <a:t> para </a:t>
            </a:r>
            <a:r>
              <a:rPr dirty="0" err="1"/>
              <a:t>acelerar</a:t>
            </a:r>
            <a:r>
              <a:rPr dirty="0"/>
              <a:t> lo </a:t>
            </a:r>
            <a:r>
              <a:rPr dirty="0" err="1"/>
              <a:t>más</a:t>
            </a:r>
            <a:r>
              <a:rPr dirty="0"/>
              <a:t> </a:t>
            </a:r>
            <a:r>
              <a:rPr dirty="0" err="1"/>
              <a:t>rápido</a:t>
            </a:r>
            <a:r>
              <a:rPr dirty="0"/>
              <a:t> </a:t>
            </a:r>
            <a:r>
              <a:rPr dirty="0" err="1"/>
              <a:t>posible</a:t>
            </a:r>
            <a:r>
              <a:rPr dirty="0"/>
              <a:t> </a:t>
            </a:r>
            <a:r>
              <a:rPr dirty="0" err="1"/>
              <a:t>su</a:t>
            </a:r>
            <a:r>
              <a:rPr dirty="0"/>
              <a:t> </a:t>
            </a:r>
            <a:r>
              <a:rPr dirty="0" err="1"/>
              <a:t>penetración</a:t>
            </a:r>
            <a:r>
              <a:rPr dirty="0"/>
              <a:t> </a:t>
            </a:r>
            <a:r>
              <a:rPr dirty="0" err="1"/>
              <a:t>en</a:t>
            </a:r>
            <a:r>
              <a:rPr dirty="0"/>
              <a:t> </a:t>
            </a:r>
            <a:r>
              <a:rPr dirty="0" err="1"/>
              <a:t>el</a:t>
            </a:r>
            <a:r>
              <a:rPr dirty="0"/>
              <a:t> mercado y </a:t>
            </a:r>
            <a:r>
              <a:rPr dirty="0" err="1"/>
              <a:t>construir</a:t>
            </a:r>
            <a:r>
              <a:rPr dirty="0"/>
              <a:t> </a:t>
            </a:r>
            <a:r>
              <a:rPr dirty="0" err="1"/>
              <a:t>su</a:t>
            </a:r>
            <a:r>
              <a:rPr dirty="0"/>
              <a:t> base de </a:t>
            </a:r>
            <a:r>
              <a:rPr dirty="0" err="1"/>
              <a:t>clientes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mismo</a:t>
            </a:r>
            <a:r>
              <a:rPr lang="es-ES" dirty="0"/>
              <a:t> modelo</a:t>
            </a:r>
            <a:r>
              <a:rPr dirty="0"/>
              <a:t> AARRR! se </a:t>
            </a:r>
            <a:r>
              <a:rPr dirty="0" err="1"/>
              <a:t>basa</a:t>
            </a:r>
            <a:r>
              <a:rPr dirty="0"/>
              <a:t> </a:t>
            </a:r>
            <a:r>
              <a:rPr dirty="0" err="1"/>
              <a:t>en</a:t>
            </a:r>
            <a:r>
              <a:rPr dirty="0"/>
              <a:t> gran </a:t>
            </a:r>
            <a:r>
              <a:rPr dirty="0" err="1"/>
              <a:t>medida</a:t>
            </a:r>
            <a:r>
              <a:rPr dirty="0"/>
              <a:t>, de </a:t>
            </a:r>
            <a:r>
              <a:rPr dirty="0" err="1"/>
              <a:t>hecho</a:t>
            </a:r>
            <a:r>
              <a:rPr dirty="0"/>
              <a:t>, </a:t>
            </a:r>
            <a:r>
              <a:rPr dirty="0" err="1"/>
              <a:t>en</a:t>
            </a:r>
            <a:r>
              <a:rPr dirty="0"/>
              <a:t> </a:t>
            </a:r>
            <a:r>
              <a:rPr dirty="0" err="1"/>
              <a:t>el</a:t>
            </a:r>
            <a:r>
              <a:rPr dirty="0"/>
              <a:t> </a:t>
            </a:r>
            <a:r>
              <a:rPr dirty="0" err="1"/>
              <a:t>análisis</a:t>
            </a:r>
            <a:r>
              <a:rPr dirty="0"/>
              <a:t> </a:t>
            </a:r>
            <a:r>
              <a:rPr dirty="0" err="1"/>
              <a:t>cuantitativo</a:t>
            </a:r>
            <a:r>
              <a:rPr dirty="0"/>
              <a:t> y </a:t>
            </a:r>
            <a:r>
              <a:rPr dirty="0" err="1"/>
              <a:t>el</a:t>
            </a:r>
            <a:r>
              <a:rPr dirty="0"/>
              <a:t> punto de </a:t>
            </a:r>
            <a:r>
              <a:rPr dirty="0" err="1"/>
              <a:t>referencia</a:t>
            </a:r>
            <a:r>
              <a:rPr dirty="0"/>
              <a:t> de las </a:t>
            </a:r>
            <a:r>
              <a:rPr dirty="0" err="1"/>
              <a:t>métricas</a:t>
            </a:r>
            <a:r>
              <a:rPr dirty="0"/>
              <a:t> para </a:t>
            </a:r>
            <a:r>
              <a:rPr dirty="0" err="1"/>
              <a:t>filtrar</a:t>
            </a:r>
            <a:r>
              <a:rPr dirty="0"/>
              <a:t> </a:t>
            </a:r>
            <a:r>
              <a:rPr dirty="0" err="1"/>
              <a:t>cuáles</a:t>
            </a:r>
            <a:r>
              <a:rPr dirty="0"/>
              <a:t> de las </a:t>
            </a:r>
            <a:r>
              <a:rPr dirty="0" err="1"/>
              <a:t>alternativas</a:t>
            </a:r>
            <a:r>
              <a:rPr dirty="0"/>
              <a:t> de </a:t>
            </a:r>
            <a:r>
              <a:rPr dirty="0" err="1"/>
              <a:t>negocio</a:t>
            </a:r>
            <a:r>
              <a:rPr dirty="0"/>
              <a:t>/</a:t>
            </a:r>
            <a:r>
              <a:rPr dirty="0" err="1"/>
              <a:t>inversión</a:t>
            </a:r>
            <a:r>
              <a:rPr dirty="0"/>
              <a:t> </a:t>
            </a:r>
            <a:r>
              <a:rPr dirty="0" err="1"/>
              <a:t>disponibles</a:t>
            </a:r>
            <a:r>
              <a:rPr dirty="0"/>
              <a:t> son </a:t>
            </a:r>
            <a:r>
              <a:rPr dirty="0" err="1"/>
              <a:t>más</a:t>
            </a:r>
            <a:r>
              <a:rPr dirty="0"/>
              <a:t> </a:t>
            </a:r>
            <a:r>
              <a:rPr dirty="0" err="1"/>
              <a:t>adecuadas</a:t>
            </a:r>
            <a:r>
              <a:rPr dirty="0"/>
              <a:t> y </a:t>
            </a:r>
            <a:r>
              <a:rPr dirty="0" err="1"/>
              <a:t>factibles</a:t>
            </a:r>
            <a:r>
              <a:rPr dirty="0"/>
              <a:t> </a:t>
            </a:r>
            <a:r>
              <a:rPr dirty="0" err="1"/>
              <a:t>en</a:t>
            </a:r>
            <a:r>
              <a:rPr dirty="0"/>
              <a:t> ese </a:t>
            </a:r>
            <a:r>
              <a:rPr dirty="0" err="1"/>
              <a:t>momento</a:t>
            </a:r>
            <a:r>
              <a:rPr dirty="0"/>
              <a:t> dado.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modelo</a:t>
            </a:r>
            <a:r>
              <a:rPr dirty="0"/>
              <a:t> </a:t>
            </a:r>
            <a:r>
              <a:rPr dirty="0" err="1"/>
              <a:t>permite</a:t>
            </a:r>
            <a:r>
              <a:rPr dirty="0"/>
              <a:t> a los </a:t>
            </a:r>
            <a:r>
              <a:rPr dirty="0" err="1"/>
              <a:t>usuarios</a:t>
            </a:r>
            <a:r>
              <a:rPr dirty="0"/>
              <a:t> </a:t>
            </a:r>
            <a:r>
              <a:rPr dirty="0" err="1"/>
              <a:t>afinar</a:t>
            </a:r>
            <a:r>
              <a:rPr dirty="0"/>
              <a:t> y </a:t>
            </a:r>
            <a:r>
              <a:rPr dirty="0" err="1"/>
              <a:t>optimizar</a:t>
            </a:r>
            <a:r>
              <a:rPr dirty="0"/>
              <a:t> la </a:t>
            </a:r>
            <a:r>
              <a:rPr dirty="0" err="1"/>
              <a:t>matriz</a:t>
            </a:r>
            <a:r>
              <a:rPr dirty="0"/>
              <a:t> de marketing </a:t>
            </a:r>
            <a:r>
              <a:rPr dirty="0" err="1"/>
              <a:t>más</a:t>
            </a:r>
            <a:r>
              <a:rPr dirty="0"/>
              <a:t> </a:t>
            </a:r>
            <a:r>
              <a:rPr dirty="0" err="1"/>
              <a:t>relevante</a:t>
            </a:r>
            <a:r>
              <a:rPr dirty="0"/>
              <a:t> para </a:t>
            </a:r>
            <a:r>
              <a:rPr dirty="0" err="1"/>
              <a:t>el</a:t>
            </a:r>
            <a:r>
              <a:rPr dirty="0"/>
              <a:t> </a:t>
            </a:r>
            <a:r>
              <a:rPr dirty="0" err="1"/>
              <a:t>crecimiento</a:t>
            </a:r>
            <a:r>
              <a:rPr dirty="0"/>
              <a:t> y la </a:t>
            </a:r>
            <a:r>
              <a:rPr dirty="0" err="1"/>
              <a:t>competitividad</a:t>
            </a:r>
            <a:r>
              <a:rPr dirty="0"/>
              <a:t> de un </a:t>
            </a:r>
            <a:r>
              <a:rPr dirty="0" err="1"/>
              <a:t>proyecto</a:t>
            </a:r>
            <a:r>
              <a:rPr dirty="0"/>
              <a:t>, es </a:t>
            </a:r>
            <a:r>
              <a:rPr dirty="0" err="1"/>
              <a:t>decir</a:t>
            </a:r>
            <a:r>
              <a:rPr dirty="0"/>
              <a:t>, la </a:t>
            </a:r>
            <a:r>
              <a:rPr b="1" dirty="0" err="1">
                <a:solidFill>
                  <a:srgbClr val="0070C0"/>
                </a:solidFill>
              </a:rPr>
              <a:t>adquisición</a:t>
            </a:r>
            <a:r>
              <a:rPr dirty="0"/>
              <a:t> y </a:t>
            </a:r>
            <a:r>
              <a:rPr b="1" dirty="0" err="1">
                <a:solidFill>
                  <a:srgbClr val="0070C0"/>
                </a:solidFill>
              </a:rPr>
              <a:t>retención</a:t>
            </a:r>
            <a:r>
              <a:rPr lang="es-ES" b="1" dirty="0">
                <a:solidFill>
                  <a:srgbClr val="0070C0"/>
                </a:solidFill>
              </a:rPr>
              <a:t> </a:t>
            </a:r>
            <a:r>
              <a:rPr dirty="0"/>
              <a:t>de </a:t>
            </a:r>
            <a:r>
              <a:rPr dirty="0" err="1"/>
              <a:t>clientes</a:t>
            </a:r>
            <a:r>
              <a:rPr dirty="0">
                <a:solidFill>
                  <a:srgbClr val="0070C0"/>
                </a:solidFill>
              </a:rPr>
              <a:t>.</a:t>
            </a:r>
            <a:endParaRP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1.2 El AARRR! para los </a:t>
            </a:r>
            <a:r>
              <a:rPr b="1" dirty="0" err="1"/>
              <a:t>intraemprendedores</a:t>
            </a:r>
            <a:r>
              <a:rPr b="1" dirty="0"/>
              <a:t> </a:t>
            </a:r>
            <a:r>
              <a:rPr dirty="0"/>
              <a:t>— ¿Por </a:t>
            </a:r>
            <a:r>
              <a:rPr dirty="0" err="1"/>
              <a:t>qué</a:t>
            </a:r>
            <a:r>
              <a:rPr dirty="0"/>
              <a:t> </a:t>
            </a:r>
            <a:r>
              <a:rPr dirty="0" err="1"/>
              <a:t>molestarse</a:t>
            </a:r>
            <a:r>
              <a:rPr dirty="0"/>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69342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intraemprendedores</a:t>
            </a:r>
            <a:r>
              <a:rPr dirty="0"/>
              <a:t> </a:t>
            </a:r>
            <a:r>
              <a:rPr dirty="0" err="1"/>
              <a:t>comparten</a:t>
            </a:r>
            <a:r>
              <a:rPr dirty="0"/>
              <a:t> </a:t>
            </a:r>
            <a:r>
              <a:rPr dirty="0" err="1"/>
              <a:t>muchas</a:t>
            </a:r>
            <a:r>
              <a:rPr dirty="0"/>
              <a:t> similitudes con los </a:t>
            </a:r>
            <a:r>
              <a:rPr i="1" dirty="0" err="1"/>
              <a:t>startuppers</a:t>
            </a:r>
            <a:r>
              <a:rPr dirty="0"/>
              <a:t> y la (re)</a:t>
            </a:r>
            <a:r>
              <a:rPr dirty="0" err="1"/>
              <a:t>aplicación</a:t>
            </a:r>
            <a:r>
              <a:rPr dirty="0"/>
              <a:t> del </a:t>
            </a:r>
            <a:r>
              <a:rPr lang="es-ES" dirty="0"/>
              <a:t>modelo </a:t>
            </a:r>
            <a:r>
              <a:rPr dirty="0"/>
              <a:t>AARRR! </a:t>
            </a:r>
            <a:r>
              <a:rPr dirty="0" err="1"/>
              <a:t>en</a:t>
            </a:r>
            <a:r>
              <a:rPr dirty="0"/>
              <a:t> </a:t>
            </a:r>
            <a:r>
              <a:rPr dirty="0" err="1"/>
              <a:t>esta</a:t>
            </a:r>
            <a:r>
              <a:rPr dirty="0"/>
              <a:t> </a:t>
            </a:r>
            <a:r>
              <a:rPr dirty="0" err="1"/>
              <a:t>configuración</a:t>
            </a:r>
            <a:r>
              <a:rPr dirty="0"/>
              <a:t> </a:t>
            </a:r>
            <a:r>
              <a:rPr dirty="0" err="1"/>
              <a:t>diferente</a:t>
            </a:r>
            <a:r>
              <a:rPr dirty="0"/>
              <a:t> </a:t>
            </a:r>
            <a:r>
              <a:rPr dirty="0" err="1"/>
              <a:t>puede</a:t>
            </a:r>
            <a:r>
              <a:rPr dirty="0"/>
              <a:t> </a:t>
            </a:r>
            <a:r>
              <a:rPr dirty="0" err="1"/>
              <a:t>generar</a:t>
            </a:r>
            <a:r>
              <a:rPr dirty="0"/>
              <a:t> </a:t>
            </a:r>
            <a:r>
              <a:rPr dirty="0" err="1"/>
              <a:t>beneficios</a:t>
            </a:r>
            <a:r>
              <a:rPr dirty="0"/>
              <a:t> </a:t>
            </a:r>
            <a:r>
              <a:rPr dirty="0" err="1"/>
              <a:t>significativos</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lang="es-ES" dirty="0"/>
              <a:t>El modelo AARRR! </a:t>
            </a:r>
            <a:r>
              <a:rPr dirty="0" err="1"/>
              <a:t>podría</a:t>
            </a:r>
            <a:r>
              <a:rPr dirty="0"/>
              <a:t> </a:t>
            </a:r>
            <a:r>
              <a:rPr dirty="0" err="1"/>
              <a:t>ayudar</a:t>
            </a:r>
            <a:r>
              <a:rPr dirty="0"/>
              <a:t> a los </a:t>
            </a:r>
            <a:r>
              <a:rPr dirty="0" err="1"/>
              <a:t>aspirantes</a:t>
            </a:r>
            <a:r>
              <a:rPr dirty="0"/>
              <a:t> a </a:t>
            </a:r>
            <a:r>
              <a:rPr dirty="0" err="1"/>
              <a:t>intraemprendedores</a:t>
            </a:r>
            <a:r>
              <a:rPr dirty="0"/>
              <a:t> </a:t>
            </a:r>
            <a:r>
              <a:rPr dirty="0" err="1"/>
              <a:t>en</a:t>
            </a:r>
            <a:r>
              <a:rPr dirty="0"/>
              <a:t> una </a:t>
            </a:r>
            <a:r>
              <a:rPr dirty="0" err="1"/>
              <a:t>mejor</a:t>
            </a:r>
            <a:r>
              <a:rPr dirty="0"/>
              <a:t> </a:t>
            </a:r>
            <a:r>
              <a:rPr dirty="0" err="1"/>
              <a:t>subestimación</a:t>
            </a:r>
            <a:r>
              <a:rPr dirty="0"/>
              <a:t> </a:t>
            </a:r>
            <a:r>
              <a:rPr dirty="0" err="1"/>
              <a:t>en</a:t>
            </a:r>
            <a:r>
              <a:rPr dirty="0"/>
              <a:t> </a:t>
            </a:r>
            <a:r>
              <a:rPr dirty="0" err="1"/>
              <a:t>el</a:t>
            </a:r>
            <a:r>
              <a:rPr dirty="0"/>
              <a:t> mercado </a:t>
            </a:r>
            <a:r>
              <a:rPr dirty="0" err="1"/>
              <a:t>apetecible</a:t>
            </a:r>
            <a:r>
              <a:rPr dirty="0"/>
              <a:t> por </a:t>
            </a:r>
            <a:r>
              <a:rPr dirty="0" err="1"/>
              <a:t>su</a:t>
            </a:r>
            <a:r>
              <a:rPr dirty="0"/>
              <a:t> idea (es </a:t>
            </a:r>
            <a:r>
              <a:rPr dirty="0" err="1"/>
              <a:t>decir</a:t>
            </a:r>
            <a:r>
              <a:rPr dirty="0"/>
              <a:t>, </a:t>
            </a:r>
            <a:r>
              <a:rPr b="1" dirty="0" err="1">
                <a:solidFill>
                  <a:srgbClr val="0070C0"/>
                </a:solidFill>
              </a:rPr>
              <a:t>tracción</a:t>
            </a:r>
            <a:r>
              <a:rPr dirty="0"/>
              <a:t>), y </a:t>
            </a:r>
            <a:r>
              <a:rPr dirty="0" err="1"/>
              <a:t>en</a:t>
            </a:r>
            <a:r>
              <a:rPr dirty="0"/>
              <a:t> </a:t>
            </a:r>
            <a:r>
              <a:rPr dirty="0" err="1"/>
              <a:t>qué</a:t>
            </a:r>
            <a:r>
              <a:rPr dirty="0"/>
              <a:t> </a:t>
            </a:r>
            <a:r>
              <a:rPr dirty="0" err="1"/>
              <a:t>medida</a:t>
            </a:r>
            <a:r>
              <a:rPr dirty="0"/>
              <a:t> es </a:t>
            </a:r>
            <a:r>
              <a:rPr dirty="0" err="1"/>
              <a:t>factible</a:t>
            </a:r>
            <a:r>
              <a:rPr dirty="0"/>
              <a:t> para </a:t>
            </a:r>
            <a:r>
              <a:rPr dirty="0" err="1"/>
              <a:t>ellos</a:t>
            </a:r>
            <a:r>
              <a:rPr dirty="0"/>
              <a:t> </a:t>
            </a:r>
            <a:r>
              <a:rPr dirty="0" err="1"/>
              <a:t>transitar</a:t>
            </a:r>
            <a:r>
              <a:rPr dirty="0"/>
              <a:t> </a:t>
            </a:r>
            <a:r>
              <a:rPr dirty="0" err="1"/>
              <a:t>desde</a:t>
            </a:r>
            <a:r>
              <a:rPr dirty="0"/>
              <a:t> la </a:t>
            </a:r>
            <a:r>
              <a:rPr dirty="0" err="1"/>
              <a:t>etapa</a:t>
            </a:r>
            <a:r>
              <a:rPr dirty="0"/>
              <a:t> de idea, a </a:t>
            </a:r>
            <a:r>
              <a:rPr dirty="0" err="1"/>
              <a:t>través</a:t>
            </a:r>
            <a:r>
              <a:rPr dirty="0"/>
              <a:t> del </a:t>
            </a:r>
            <a:r>
              <a:rPr dirty="0" err="1"/>
              <a:t>pilotaje</a:t>
            </a:r>
            <a:r>
              <a:rPr dirty="0"/>
              <a:t>, y al mercado.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Para </a:t>
            </a:r>
            <a:r>
              <a:rPr dirty="0" err="1"/>
              <a:t>referencia</a:t>
            </a:r>
            <a:r>
              <a:rPr dirty="0"/>
              <a:t>, </a:t>
            </a:r>
            <a:r>
              <a:rPr dirty="0" err="1"/>
              <a:t>aquí</a:t>
            </a:r>
            <a:r>
              <a:rPr dirty="0"/>
              <a:t> a la </a:t>
            </a:r>
            <a:r>
              <a:rPr dirty="0" err="1"/>
              <a:t>derecha</a:t>
            </a:r>
            <a:r>
              <a:rPr dirty="0"/>
              <a:t> </a:t>
            </a:r>
            <a:r>
              <a:rPr dirty="0">
                <a:hlinkClick r:id="rId2"/>
              </a:rPr>
              <a:t>la </a:t>
            </a:r>
            <a:r>
              <a:rPr dirty="0" err="1">
                <a:hlinkClick r:id="rId2"/>
              </a:rPr>
              <a:t>introducción</a:t>
            </a:r>
            <a:r>
              <a:rPr dirty="0">
                <a:hlinkClick r:id="rId2"/>
              </a:rPr>
              <a:t> original del </a:t>
            </a:r>
            <a:r>
              <a:rPr dirty="0" err="1">
                <a:hlinkClick r:id="rId2"/>
              </a:rPr>
              <a:t>modelo</a:t>
            </a:r>
            <a:r>
              <a:rPr dirty="0">
                <a:hlinkClick r:id="rId2"/>
              </a:rPr>
              <a:t> a</a:t>
            </a:r>
            <a:r>
              <a:rPr dirty="0"/>
              <a:t> </a:t>
            </a:r>
            <a:r>
              <a:rPr dirty="0" err="1"/>
              <a:t>partir</a:t>
            </a:r>
            <a:r>
              <a:rPr dirty="0"/>
              <a:t> de 2007.</a:t>
            </a:r>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Immagine 3"/>
          <p:cNvPicPr>
            <a:picLocks noChangeAspect="1"/>
          </p:cNvPicPr>
          <p:nvPr/>
        </p:nvPicPr>
        <p:blipFill>
          <a:blip r:embed="rId3"/>
          <a:stretch>
            <a:fillRect/>
          </a:stretch>
        </p:blipFill>
        <p:spPr>
          <a:xfrm>
            <a:off x="9067800" y="3134997"/>
            <a:ext cx="7221558" cy="5916672"/>
          </a:xfrm>
          <a:prstGeom prst="rect">
            <a:avLst/>
          </a:prstGeom>
          <a:ln w="38100">
            <a:solidFill>
              <a:schemeClr val="accent1"/>
            </a:solidFill>
          </a:ln>
        </p:spPr>
      </p:pic>
      <p:sp>
        <p:nvSpPr>
          <p:cNvPr id="5" name="CuadroTexto 1">
            <a:extLst>
              <a:ext uri="{FF2B5EF4-FFF2-40B4-BE49-F238E27FC236}">
                <a16:creationId xmlns:a16="http://schemas.microsoft.com/office/drawing/2014/main" id="{9A9A2674-F498-7F93-4A8F-67BCA6CE5EA5}"/>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1. </a:t>
            </a:r>
            <a:r>
              <a:rPr lang="es-ES" sz="3200" dirty="0"/>
              <a:t>Breve introducción al embudo pirata también conocido como modelo AARRR!</a:t>
            </a:r>
            <a:endParaRPr sz="3200" dirty="0"/>
          </a:p>
        </p:txBody>
      </p:sp>
      <p:sp>
        <p:nvSpPr>
          <p:cNvPr id="2" name="CuadroTexto 1">
            <a:extLst>
              <a:ext uri="{FF2B5EF4-FFF2-40B4-BE49-F238E27FC236}">
                <a16:creationId xmlns:a16="http://schemas.microsoft.com/office/drawing/2014/main" id="{49D50D8E-3DAD-F78F-46BE-6DBF54F6034C}"/>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a:ea typeface="Microsoft Sans Serif" panose="020B0604020202020204" pitchFamily="34" charset="0"/>
                <a:cs typeface="Microsoft Sans Serif" panose="020B0604020202020204" pitchFamily="34" charset="0"/>
              </a:defRPr>
            </a:pPr>
            <a:r>
              <a:t>Fuente n.º: 1 </a:t>
            </a:r>
          </a:p>
        </p:txBody>
      </p:sp>
    </p:spTree>
    <p:extLst>
      <p:ext uri="{BB962C8B-B14F-4D97-AF65-F5344CB8AC3E}">
        <p14:creationId xmlns:p14="http://schemas.microsoft.com/office/powerpoint/2010/main" val="43999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1.3 </a:t>
            </a:r>
            <a:r>
              <a:rPr lang="es-ES" b="1" dirty="0"/>
              <a:t>El modelo AARRR! </a:t>
            </a:r>
            <a:r>
              <a:rPr b="1" dirty="0" err="1"/>
              <a:t>en</a:t>
            </a:r>
            <a:r>
              <a:rPr b="1" dirty="0"/>
              <a:t> </a:t>
            </a:r>
            <a:r>
              <a:rPr b="1" dirty="0" err="1"/>
              <a:t>su</a:t>
            </a:r>
            <a:r>
              <a:rPr b="1" dirty="0"/>
              <a:t> </a:t>
            </a:r>
            <a:r>
              <a:rPr b="1" dirty="0" err="1"/>
              <a:t>núcleo</a:t>
            </a:r>
            <a:r>
              <a:rPr b="1" dirty="0"/>
              <a:t> </a:t>
            </a:r>
            <a:r>
              <a:rPr b="1" dirty="0" err="1"/>
              <a:t>esencial</a:t>
            </a:r>
            <a:r>
              <a:rPr b="1" dirty="0"/>
              <a:t> </a:t>
            </a:r>
            <a:r>
              <a:rPr dirty="0"/>
              <a:t>— Cinco pasos para la </a:t>
            </a:r>
            <a:r>
              <a:rPr dirty="0" err="1"/>
              <a:t>medición</a:t>
            </a:r>
            <a:r>
              <a:rPr dirty="0"/>
              <a:t> de </a:t>
            </a:r>
            <a:r>
              <a:rPr dirty="0" err="1"/>
              <a:t>métricas</a:t>
            </a:r>
            <a:r>
              <a:rPr dirty="0"/>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621000" cy="9213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lang="es-ES" dirty="0"/>
              <a:t>El modelo AARRR! </a:t>
            </a:r>
            <a:r>
              <a:rPr dirty="0"/>
              <a:t>describe </a:t>
            </a:r>
            <a:r>
              <a:rPr dirty="0" err="1"/>
              <a:t>el</a:t>
            </a:r>
            <a:r>
              <a:rPr dirty="0"/>
              <a:t> </a:t>
            </a:r>
            <a:r>
              <a:rPr dirty="0" err="1"/>
              <a:t>ciclo</a:t>
            </a:r>
            <a:r>
              <a:rPr dirty="0"/>
              <a:t> de </a:t>
            </a:r>
            <a:r>
              <a:rPr dirty="0" err="1"/>
              <a:t>vida</a:t>
            </a:r>
            <a:r>
              <a:rPr dirty="0"/>
              <a:t> del </a:t>
            </a:r>
            <a:r>
              <a:rPr dirty="0" err="1"/>
              <a:t>cliente</a:t>
            </a:r>
            <a:r>
              <a:rPr dirty="0"/>
              <a:t> </a:t>
            </a:r>
            <a:r>
              <a:rPr dirty="0" err="1"/>
              <a:t>en</a:t>
            </a:r>
            <a:r>
              <a:rPr dirty="0"/>
              <a:t> </a:t>
            </a:r>
            <a:r>
              <a:rPr dirty="0" err="1"/>
              <a:t>cinco</a:t>
            </a:r>
            <a:r>
              <a:rPr dirty="0"/>
              <a:t> </a:t>
            </a:r>
            <a:r>
              <a:rPr dirty="0" err="1"/>
              <a:t>etapas</a:t>
            </a:r>
            <a:r>
              <a:rPr dirty="0"/>
              <a:t> clave: </a:t>
            </a:r>
            <a:r>
              <a:rPr dirty="0" err="1"/>
              <a:t>cada</a:t>
            </a:r>
            <a:r>
              <a:rPr dirty="0"/>
              <a:t> una de </a:t>
            </a:r>
            <a:r>
              <a:rPr dirty="0" err="1"/>
              <a:t>estas</a:t>
            </a:r>
            <a:r>
              <a:rPr dirty="0"/>
              <a:t> </a:t>
            </a:r>
            <a:r>
              <a:rPr dirty="0" err="1"/>
              <a:t>etapas</a:t>
            </a:r>
            <a:r>
              <a:rPr dirty="0"/>
              <a:t> es fundamental para </a:t>
            </a:r>
            <a:r>
              <a:rPr dirty="0" err="1"/>
              <a:t>asegurar</a:t>
            </a:r>
            <a:r>
              <a:rPr dirty="0"/>
              <a:t> </a:t>
            </a:r>
            <a:r>
              <a:rPr dirty="0" err="1"/>
              <a:t>el</a:t>
            </a:r>
            <a:r>
              <a:rPr dirty="0"/>
              <a:t> </a:t>
            </a:r>
            <a:r>
              <a:rPr dirty="0" err="1"/>
              <a:t>crecimiento</a:t>
            </a:r>
            <a:r>
              <a:rPr dirty="0"/>
              <a:t> y la </a:t>
            </a:r>
            <a:r>
              <a:rPr dirty="0" err="1"/>
              <a:t>continuidad</a:t>
            </a:r>
            <a:r>
              <a:rPr dirty="0"/>
              <a:t> del </a:t>
            </a:r>
            <a:r>
              <a:rPr dirty="0" err="1"/>
              <a:t>negocio</a:t>
            </a:r>
            <a:r>
              <a:rPr dirty="0"/>
              <a:t>. </a:t>
            </a:r>
            <a:r>
              <a:rPr dirty="0" err="1"/>
              <a:t>Estas</a:t>
            </a:r>
            <a:r>
              <a:rPr dirty="0"/>
              <a:t> </a:t>
            </a:r>
            <a:r>
              <a:rPr dirty="0" err="1"/>
              <a:t>cinco</a:t>
            </a:r>
            <a:r>
              <a:rPr dirty="0"/>
              <a:t> </a:t>
            </a:r>
            <a:r>
              <a:rPr dirty="0" err="1"/>
              <a:t>etapas</a:t>
            </a:r>
            <a:r>
              <a:rPr dirty="0"/>
              <a:t> son:</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967377954"/>
              </p:ext>
            </p:extLst>
          </p:nvPr>
        </p:nvGraphicFramePr>
        <p:xfrm>
          <a:off x="5238300" y="4457700"/>
          <a:ext cx="781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948152A1-DCA9-1836-30BA-D212D938A352}"/>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1. </a:t>
            </a:r>
            <a:r>
              <a:rPr lang="es-ES" sz="3200" dirty="0"/>
              <a:t>Breve introducción al embudo pirata también conocido como modelo AARRR!</a:t>
            </a:r>
            <a:endParaRPr sz="3200" dirty="0"/>
          </a:p>
        </p:txBody>
      </p:sp>
    </p:spTree>
    <p:extLst>
      <p:ext uri="{BB962C8B-B14F-4D97-AF65-F5344CB8AC3E}">
        <p14:creationId xmlns:p14="http://schemas.microsoft.com/office/powerpoint/2010/main" val="270732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800" b="1" dirty="0"/>
              <a:t>1.4 Las variaciones ligeras se aplican en gran medida y se valoran en la práctica — El modelo AARRR!</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89916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ligera</a:t>
            </a:r>
            <a:r>
              <a:rPr dirty="0"/>
              <a:t> </a:t>
            </a:r>
            <a:r>
              <a:rPr dirty="0" err="1"/>
              <a:t>variación</a:t>
            </a:r>
            <a:r>
              <a:rPr dirty="0"/>
              <a:t> del </a:t>
            </a:r>
            <a:r>
              <a:rPr dirty="0" err="1"/>
              <a:t>modelo</a:t>
            </a:r>
            <a:r>
              <a:rPr dirty="0"/>
              <a:t> original </a:t>
            </a:r>
            <a:r>
              <a:rPr dirty="0" err="1"/>
              <a:t>encontró</a:t>
            </a:r>
            <a:r>
              <a:rPr dirty="0"/>
              <a:t> una gran </a:t>
            </a:r>
            <a:r>
              <a:rPr dirty="0" err="1"/>
              <a:t>aplicación</a:t>
            </a:r>
            <a:r>
              <a:rPr dirty="0"/>
              <a:t> tanto </a:t>
            </a:r>
            <a:r>
              <a:rPr dirty="0" err="1"/>
              <a:t>en</a:t>
            </a:r>
            <a:r>
              <a:rPr dirty="0"/>
              <a:t> la </a:t>
            </a:r>
            <a:r>
              <a:rPr dirty="0" err="1"/>
              <a:t>literatura</a:t>
            </a:r>
            <a:r>
              <a:rPr dirty="0"/>
              <a:t> </a:t>
            </a:r>
            <a:r>
              <a:rPr dirty="0" err="1"/>
              <a:t>especializada</a:t>
            </a:r>
            <a:r>
              <a:rPr dirty="0"/>
              <a:t> </a:t>
            </a:r>
            <a:r>
              <a:rPr dirty="0" err="1"/>
              <a:t>como</a:t>
            </a:r>
            <a:r>
              <a:rPr dirty="0"/>
              <a:t> </a:t>
            </a:r>
            <a:r>
              <a:rPr dirty="0" err="1"/>
              <a:t>en</a:t>
            </a:r>
            <a:r>
              <a:rPr dirty="0"/>
              <a:t> la </a:t>
            </a:r>
            <a:r>
              <a:rPr dirty="0" err="1"/>
              <a:t>práctica</a:t>
            </a:r>
            <a:r>
              <a:rPr dirty="0"/>
              <a:t>. </a:t>
            </a:r>
            <a:r>
              <a:rPr dirty="0" err="1"/>
              <a:t>Esto</a:t>
            </a:r>
            <a:r>
              <a:rPr dirty="0"/>
              <a:t> se debe a que </a:t>
            </a:r>
            <a:r>
              <a:rPr dirty="0" err="1"/>
              <a:t>el</a:t>
            </a:r>
            <a:r>
              <a:rPr dirty="0"/>
              <a:t> </a:t>
            </a:r>
            <a:r>
              <a:rPr dirty="0" err="1"/>
              <a:t>modelo</a:t>
            </a:r>
            <a:r>
              <a:rPr dirty="0"/>
              <a:t> per se es </a:t>
            </a:r>
            <a:r>
              <a:rPr dirty="0" err="1"/>
              <a:t>muy</a:t>
            </a:r>
            <a:r>
              <a:rPr dirty="0"/>
              <a:t> flexible y </a:t>
            </a:r>
            <a:r>
              <a:rPr dirty="0" err="1"/>
              <a:t>potencialmente</a:t>
            </a:r>
            <a:r>
              <a:rPr dirty="0"/>
              <a:t> </a:t>
            </a:r>
            <a:r>
              <a:rPr dirty="0" err="1"/>
              <a:t>transferible</a:t>
            </a:r>
            <a:r>
              <a:rPr dirty="0"/>
              <a:t> </a:t>
            </a:r>
            <a:r>
              <a:rPr dirty="0" err="1"/>
              <a:t>en</a:t>
            </a:r>
            <a:r>
              <a:rPr dirty="0"/>
              <a:t> </a:t>
            </a:r>
            <a:r>
              <a:rPr dirty="0" err="1"/>
              <a:t>muchos</a:t>
            </a:r>
            <a:r>
              <a:rPr dirty="0"/>
              <a:t> </a:t>
            </a:r>
            <a:r>
              <a:rPr dirty="0" err="1"/>
              <a:t>entornos</a:t>
            </a:r>
            <a:r>
              <a:rPr dirty="0"/>
              <a:t> </a:t>
            </a:r>
            <a:r>
              <a:rPr dirty="0" err="1"/>
              <a:t>diferentes</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ejemplo</a:t>
            </a:r>
            <a:r>
              <a:rPr dirty="0"/>
              <a:t>, </a:t>
            </a:r>
            <a:r>
              <a:rPr dirty="0" err="1"/>
              <a:t>algunos</a:t>
            </a:r>
            <a:r>
              <a:rPr dirty="0"/>
              <a:t> </a:t>
            </a:r>
            <a:r>
              <a:rPr dirty="0" err="1"/>
              <a:t>sugirieron</a:t>
            </a:r>
            <a:r>
              <a:rPr dirty="0"/>
              <a:t> que la </a:t>
            </a:r>
            <a:r>
              <a:rPr dirty="0" err="1"/>
              <a:t>primera</a:t>
            </a:r>
            <a:r>
              <a:rPr dirty="0"/>
              <a:t> </a:t>
            </a:r>
            <a:r>
              <a:rPr dirty="0" err="1"/>
              <a:t>dimensión</a:t>
            </a:r>
            <a:r>
              <a:rPr dirty="0"/>
              <a:t> de </a:t>
            </a:r>
            <a:r>
              <a:rPr dirty="0" err="1"/>
              <a:t>esta</a:t>
            </a:r>
            <a:r>
              <a:rPr dirty="0"/>
              <a:t> </a:t>
            </a:r>
            <a:r>
              <a:rPr dirty="0" err="1"/>
              <a:t>evaluación</a:t>
            </a:r>
            <a:r>
              <a:rPr dirty="0"/>
              <a:t> </a:t>
            </a:r>
            <a:r>
              <a:rPr dirty="0" err="1"/>
              <a:t>métrica</a:t>
            </a:r>
            <a:r>
              <a:rPr dirty="0"/>
              <a:t> </a:t>
            </a:r>
            <a:r>
              <a:rPr dirty="0" err="1"/>
              <a:t>debería</a:t>
            </a:r>
            <a:r>
              <a:rPr dirty="0"/>
              <a:t> </a:t>
            </a:r>
            <a:r>
              <a:rPr dirty="0" err="1"/>
              <a:t>centrarse</a:t>
            </a:r>
            <a:r>
              <a:rPr dirty="0"/>
              <a:t> </a:t>
            </a:r>
            <a:r>
              <a:rPr dirty="0" err="1"/>
              <a:t>en</a:t>
            </a:r>
            <a:r>
              <a:rPr dirty="0"/>
              <a:t> la </a:t>
            </a:r>
            <a:r>
              <a:rPr b="1" dirty="0" err="1">
                <a:solidFill>
                  <a:srgbClr val="0070C0"/>
                </a:solidFill>
              </a:rPr>
              <a:t>conciencia</a:t>
            </a:r>
            <a:r>
              <a:rPr dirty="0"/>
              <a:t> que la </a:t>
            </a:r>
            <a:r>
              <a:rPr dirty="0" err="1"/>
              <a:t>gente</a:t>
            </a:r>
            <a:r>
              <a:rPr dirty="0"/>
              <a:t> </a:t>
            </a:r>
            <a:r>
              <a:rPr dirty="0" err="1"/>
              <a:t>tiene</a:t>
            </a:r>
            <a:r>
              <a:rPr dirty="0"/>
              <a:t> del </a:t>
            </a:r>
            <a:r>
              <a:rPr dirty="0" err="1"/>
              <a:t>proyecto</a:t>
            </a:r>
            <a:r>
              <a:rPr dirty="0"/>
              <a:t>/</a:t>
            </a:r>
            <a:r>
              <a:rPr dirty="0" err="1"/>
              <a:t>producto</a:t>
            </a:r>
            <a:r>
              <a:rPr dirty="0"/>
              <a:t>/</a:t>
            </a:r>
            <a:r>
              <a:rPr dirty="0" err="1"/>
              <a:t>servicio</a:t>
            </a:r>
            <a:r>
              <a:rPr dirty="0"/>
              <a:t> </a:t>
            </a:r>
            <a:r>
              <a:rPr dirty="0" err="1"/>
              <a:t>recientemente</a:t>
            </a:r>
            <a:r>
              <a:rPr dirty="0"/>
              <a:t> disponible.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Para </a:t>
            </a:r>
            <a:r>
              <a:rPr dirty="0" err="1"/>
              <a:t>algunos</a:t>
            </a:r>
            <a:r>
              <a:rPr dirty="0"/>
              <a:t> </a:t>
            </a:r>
            <a:r>
              <a:rPr dirty="0" err="1"/>
              <a:t>otros</a:t>
            </a:r>
            <a:r>
              <a:rPr dirty="0"/>
              <a:t>, </a:t>
            </a:r>
            <a:r>
              <a:rPr dirty="0" err="1"/>
              <a:t>aunque</a:t>
            </a:r>
            <a:r>
              <a:rPr dirty="0"/>
              <a:t> </a:t>
            </a:r>
            <a:r>
              <a:rPr dirty="0" err="1"/>
              <a:t>esto</a:t>
            </a:r>
            <a:r>
              <a:rPr dirty="0"/>
              <a:t> es de </a:t>
            </a:r>
            <a:r>
              <a:rPr dirty="0" err="1"/>
              <a:t>hecho</a:t>
            </a:r>
            <a:r>
              <a:rPr dirty="0"/>
              <a:t> </a:t>
            </a:r>
            <a:r>
              <a:rPr dirty="0" err="1"/>
              <a:t>muy</a:t>
            </a:r>
            <a:r>
              <a:rPr dirty="0"/>
              <a:t> </a:t>
            </a:r>
            <a:r>
              <a:rPr dirty="0" err="1"/>
              <a:t>relevante</a:t>
            </a:r>
            <a:r>
              <a:rPr dirty="0"/>
              <a:t>, la </a:t>
            </a:r>
            <a:r>
              <a:rPr dirty="0" err="1"/>
              <a:t>conciencia</a:t>
            </a:r>
            <a:r>
              <a:rPr lang="es-ES" dirty="0"/>
              <a:t> no</a:t>
            </a:r>
            <a:r>
              <a:rPr dirty="0"/>
              <a:t> es </a:t>
            </a:r>
            <a:r>
              <a:rPr dirty="0" err="1"/>
              <a:t>más</a:t>
            </a:r>
            <a:r>
              <a:rPr dirty="0"/>
              <a:t> que nada una </a:t>
            </a:r>
            <a:r>
              <a:rPr dirty="0" err="1"/>
              <a:t>métrica</a:t>
            </a:r>
            <a:r>
              <a:rPr dirty="0"/>
              <a:t> </a:t>
            </a:r>
            <a:r>
              <a:rPr lang="es-ES" dirty="0"/>
              <a:t>vanidosa</a:t>
            </a:r>
            <a:r>
              <a:rPr dirty="0"/>
              <a:t>: </a:t>
            </a:r>
            <a:r>
              <a:rPr dirty="0" err="1"/>
              <a:t>pruebas</a:t>
            </a:r>
            <a:r>
              <a:rPr dirty="0"/>
              <a:t> </a:t>
            </a:r>
            <a:r>
              <a:rPr dirty="0" err="1"/>
              <a:t>accesorias</a:t>
            </a:r>
            <a:r>
              <a:rPr dirty="0"/>
              <a:t> que son de gran </a:t>
            </a:r>
            <a:r>
              <a:rPr dirty="0" err="1"/>
              <a:t>relevancia</a:t>
            </a:r>
            <a:r>
              <a:rPr dirty="0"/>
              <a:t>, </a:t>
            </a:r>
            <a:r>
              <a:rPr dirty="0" err="1"/>
              <a:t>pero</a:t>
            </a:r>
            <a:r>
              <a:rPr dirty="0"/>
              <a:t> que no </a:t>
            </a:r>
            <a:r>
              <a:rPr dirty="0" err="1"/>
              <a:t>proporcionan</a:t>
            </a:r>
            <a:r>
              <a:rPr dirty="0"/>
              <a:t> </a:t>
            </a:r>
            <a:r>
              <a:rPr dirty="0" err="1"/>
              <a:t>medidas</a:t>
            </a:r>
            <a:r>
              <a:rPr dirty="0"/>
              <a:t> </a:t>
            </a:r>
            <a:r>
              <a:rPr dirty="0" err="1"/>
              <a:t>concretas</a:t>
            </a:r>
            <a:r>
              <a:rPr dirty="0"/>
              <a:t> y </a:t>
            </a:r>
            <a:r>
              <a:rPr dirty="0" err="1"/>
              <a:t>significativas</a:t>
            </a:r>
            <a:r>
              <a:rPr dirty="0"/>
              <a:t> del </a:t>
            </a:r>
            <a:r>
              <a:rPr dirty="0" err="1"/>
              <a:t>crecimiento</a:t>
            </a:r>
            <a:r>
              <a:rPr dirty="0"/>
              <a:t> de un </a:t>
            </a:r>
            <a:r>
              <a:rPr dirty="0" err="1"/>
              <a:t>proyecto</a:t>
            </a:r>
            <a:r>
              <a:rPr dirty="0"/>
              <a:t>.</a:t>
            </a:r>
          </a:p>
        </p:txBody>
      </p:sp>
      <p:graphicFrame>
        <p:nvGraphicFramePr>
          <p:cNvPr id="4" name="Diagramma 3"/>
          <p:cNvGraphicFramePr/>
          <p:nvPr>
            <p:extLst>
              <p:ext uri="{D42A27DB-BD31-4B8C-83A1-F6EECF244321}">
                <p14:modId xmlns:p14="http://schemas.microsoft.com/office/powerpoint/2010/main" val="943160854"/>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39E0EEC2-F2E7-73F9-16F8-8EB42A37FAC1}"/>
              </a:ext>
            </a:extLst>
          </p:cNvPr>
          <p:cNvSpPr txBox="1"/>
          <p:nvPr/>
        </p:nvSpPr>
        <p:spPr>
          <a:xfrm>
            <a:off x="1296000" y="1548000"/>
            <a:ext cx="16020000" cy="830997"/>
          </a:xfrm>
          <a:prstGeom prst="rect">
            <a:avLst/>
          </a:prstGeom>
          <a:noFill/>
        </p:spPr>
        <p:txBody>
          <a:bodyPr wrap="square">
            <a:noAutofit/>
          </a:bodyPr>
          <a:lstStyle/>
          <a:p>
            <a:pPr>
              <a:defRPr sz="4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sz="3200" dirty="0"/>
              <a:t>1. </a:t>
            </a:r>
            <a:r>
              <a:rPr lang="es-ES" sz="3200" dirty="0"/>
              <a:t>Breve introducción al embudo pirata también conocido como modelo AARRR!</a:t>
            </a:r>
            <a:endParaRPr sz="3200" dirty="0"/>
          </a:p>
        </p:txBody>
      </p:sp>
    </p:spTree>
    <p:extLst>
      <p:ext uri="{BB962C8B-B14F-4D97-AF65-F5344CB8AC3E}">
        <p14:creationId xmlns:p14="http://schemas.microsoft.com/office/powerpoint/2010/main" val="35298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2016000" y="3888000"/>
            <a:ext cx="137574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sz="4000" dirty="0"/>
              <a:t>Etapas principales del embudo pirata también conocido como modelo AARRR! </a:t>
            </a:r>
            <a:endParaRPr kumimoji="0" sz="40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Unidad 2</a:t>
            </a:r>
            <a:endParaRPr kumimoji="0"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4999334"/>
            <a:ext cx="11700000" cy="3538800"/>
          </a:xfrm>
          <a:prstGeom prst="rect">
            <a:avLst/>
          </a:prstGeom>
          <a:noFill/>
        </p:spPr>
        <p:txBody>
          <a:bodyPr wrap="square">
            <a:noAutofit/>
          </a:bodyPr>
          <a:lstStyle/>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endParaRPr lang="es-ES" b="1" dirty="0"/>
          </a:p>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2.1 Adquisición — La etapa principal</a:t>
            </a:r>
          </a:p>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2.2 Activación — Estimular aún más los contactos principales</a:t>
            </a:r>
          </a:p>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2.3 Retención — Cultivar la lealtad del cliente</a:t>
            </a:r>
          </a:p>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2.4 Ingresos — Tiempo para obtener ganancias</a:t>
            </a:r>
          </a:p>
          <a:p>
            <a:pPr marL="633413" indent="-633413">
              <a:spcAft>
                <a:spcPts val="1200"/>
              </a:spcAft>
              <a:tabLst>
                <a:tab pos="1205230" algn="l"/>
                <a:tab pos="1926589" algn="l"/>
                <a:tab pos="2915920" algn="l"/>
                <a:tab pos="3444875" algn="l"/>
                <a:tab pos="4383405" algn="l"/>
                <a:tab pos="6796405" algn="l"/>
              </a:tabLst>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2.5 Referencia — Desatar el efecto boca a boca y externalidades positivas </a:t>
            </a:r>
          </a:p>
        </p:txBody>
      </p:sp>
      <p:pic>
        <p:nvPicPr>
          <p:cNvPr id="2" name="Google Shape;111;p5">
            <a:extLst>
              <a:ext uri="{FF2B5EF4-FFF2-40B4-BE49-F238E27FC236}">
                <a16:creationId xmlns:a16="http://schemas.microsoft.com/office/drawing/2014/main" id="{935CA6E1-65C8-343F-2FBF-0AD359B7F1C7}"/>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235693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2047</Words>
  <Application>Microsoft Office PowerPoint</Application>
  <PresentationFormat>Benutzerdefiniert</PresentationFormat>
  <Paragraphs>214</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109</cp:revision>
  <dcterms:created xsi:type="dcterms:W3CDTF">2022-01-27T16:04:38Z</dcterms:created>
  <dcterms:modified xsi:type="dcterms:W3CDTF">2024-02-05T00:00:34Z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