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2"/>
  </p:notesMasterIdLst>
  <p:handoutMasterIdLst>
    <p:handoutMasterId r:id="rId33"/>
  </p:handoutMasterIdLst>
  <p:sldIdLst>
    <p:sldId id="277" r:id="rId3"/>
    <p:sldId id="257" r:id="rId4"/>
    <p:sldId id="269" r:id="rId5"/>
    <p:sldId id="294" r:id="rId6"/>
    <p:sldId id="265" r:id="rId7"/>
    <p:sldId id="275" r:id="rId8"/>
    <p:sldId id="276" r:id="rId9"/>
    <p:sldId id="288" r:id="rId10"/>
    <p:sldId id="278" r:id="rId11"/>
    <p:sldId id="295" r:id="rId12"/>
    <p:sldId id="290" r:id="rId13"/>
    <p:sldId id="272" r:id="rId14"/>
    <p:sldId id="279" r:id="rId15"/>
    <p:sldId id="291" r:id="rId16"/>
    <p:sldId id="280" r:id="rId17"/>
    <p:sldId id="281" r:id="rId18"/>
    <p:sldId id="282" r:id="rId19"/>
    <p:sldId id="283" r:id="rId20"/>
    <p:sldId id="284" r:id="rId21"/>
    <p:sldId id="285" r:id="rId22"/>
    <p:sldId id="286" r:id="rId23"/>
    <p:sldId id="292" r:id="rId24"/>
    <p:sldId id="293" r:id="rId25"/>
    <p:sldId id="271" r:id="rId26"/>
    <p:sldId id="299" r:id="rId27"/>
    <p:sldId id="270" r:id="rId28"/>
    <p:sldId id="297" r:id="rId29"/>
    <p:sldId id="298" r:id="rId30"/>
    <p:sldId id="287" r:id="rId31"/>
  </p:sldIdLst>
  <p:sldSz cx="18288000" cy="10287000"/>
  <p:notesSz cx="18288000" cy="10287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633"/>
    <a:srgbClr val="4D94B7"/>
    <a:srgbClr val="EFF7D6"/>
    <a:srgbClr val="DFEFAD"/>
    <a:srgbClr val="CDE583"/>
    <a:srgbClr val="DBEAF1"/>
    <a:srgbClr val="B8D4E2"/>
    <a:srgbClr val="94BFD4"/>
    <a:srgbClr val="71A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887" autoAdjust="0"/>
  </p:normalViewPr>
  <p:slideViewPr>
    <p:cSldViewPr>
      <p:cViewPr varScale="1">
        <p:scale>
          <a:sx n="60" d="100"/>
          <a:sy n="60" d="100"/>
        </p:scale>
        <p:origin x="60" y="19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a:lstStyle>
            <a:lvl1pPr algn="l">
              <a:defRPr sz="1200"/>
            </a:lvl1pPr>
          </a:lstStyle>
          <a:p>
            <a:endParaRPr/>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anchor="ctr"/>
          <a:lstStyle/>
          <a:p>
            <a:endParaRPr/>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a:lstStyle/>
          <a:p>
            <a:pPr lvl="0"/>
            <a:r>
              <a:t>Haga clic para modificar los estilos de texto del patrón</a:t>
            </a:r>
          </a:p>
          <a:p>
            <a:pPr lvl="1"/>
            <a:r>
              <a:t>Segundo nivel</a:t>
            </a:r>
          </a:p>
          <a:p>
            <a:pPr lvl="2"/>
            <a:r>
              <a:t>Tercer nivel</a:t>
            </a:r>
          </a:p>
          <a:p>
            <a:pPr lvl="3"/>
            <a:r>
              <a:t>Cuarto nivel</a:t>
            </a:r>
          </a:p>
          <a:p>
            <a:pPr lvl="4"/>
            <a:r>
              <a:t>Nivel de Quinto</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anchor="b"/>
          <a:lstStyle>
            <a:lvl1pPr algn="l">
              <a:defRPr sz="1200"/>
            </a:lvl1pPr>
          </a:lstStyle>
          <a:p>
            <a:endParaRPr/>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839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a:p>
        </p:txBody>
      </p:sp>
      <p:sp>
        <p:nvSpPr>
          <p:cNvPr id="4" name="Marcador de número de diapositiva 3"/>
          <p:cNvSpPr>
            <a:spLocks noGrp="1"/>
          </p:cNvSpPr>
          <p:nvPr>
            <p:ph type="sldNum" sz="quarter" idx="5"/>
          </p:nvPr>
        </p:nvSpPr>
        <p:spPr/>
        <p:txBody>
          <a:bodyPr/>
          <a:lstStyle/>
          <a:p>
            <a:fld id="{224C3282-B3AE-4A99-BAF5-A2BE9A86BDC0}" type="slidenum">
              <a:rPr lang="es-ES" smtClean="0"/>
              <a:t>26</a:t>
            </a:fld>
            <a:endParaRPr lang="es-ES"/>
          </a:p>
        </p:txBody>
      </p:sp>
    </p:spTree>
    <p:extLst>
      <p:ext uri="{BB962C8B-B14F-4D97-AF65-F5344CB8AC3E}">
        <p14:creationId xmlns:p14="http://schemas.microsoft.com/office/powerpoint/2010/main" val="80869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pPr>
              <a:t>27</a:t>
            </a:fld>
            <a:endParaRPr kumimoji="0" sz="1200" b="0" i="0" u="none" strike="noStrike" kern="1200" cap="none"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1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pPr>
            <a:fld id="{00000000-1234-1234-1234-123412341234}" type="slidenum">
              <a:rPr kumimoji="0" lang="es-E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pPr>
              <a:t>28</a:t>
            </a:fld>
            <a:endParaRPr kumimoji="0" sz="1200" b="0" i="0" u="none" strike="noStrike" kern="1200" cap="none"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813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52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a:lstStyle/>
          <a:p>
            <a:endParaRPr/>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a:lstStyle/>
          <a:p>
            <a:endParaRPr/>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a:lstStyle/>
          <a:p>
            <a:endParaRPr/>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a:lstStyle/>
          <a:p>
            <a:endParaRPr/>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a:spAutoFit/>
          </a:bodyPr>
          <a:lstStyle/>
          <a:p>
            <a:fld id="{64CCA171-8D0F-4B05-9E2F-F99DC67072F7}" type="slidenum">
              <a:rPr lang="es-ES" smtClean="0"/>
              <a:t>‹Nr.›</a:t>
            </a:fld>
            <a:endParaRPr lang="es-ES"/>
          </a:p>
        </p:txBody>
      </p:sp>
      <p:sp>
        <p:nvSpPr>
          <p:cNvPr id="3" name="CuadroTexto 27">
            <a:extLst>
              <a:ext uri="{FF2B5EF4-FFF2-40B4-BE49-F238E27FC236}">
                <a16:creationId xmlns:a16="http://schemas.microsoft.com/office/drawing/2014/main" id="{48D6316F-BBF4-670E-0D49-AF461C8DC24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C0FD83B4-ACDC-11A9-A415-7B0310B2246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C80852AE-B84B-1E49-9CCD-50C7433CC33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a:lstStyle/>
          <a:p>
            <a:endParaRPr/>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a:lstStyle/>
          <a:p>
            <a:endParaRPr/>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a:lstStyle/>
          <a:p>
            <a:endParaRPr/>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a:lstStyle/>
          <a:p>
            <a:endParaRPr/>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a:spAutoFit/>
          </a:bodyPr>
          <a:lstStyle/>
          <a:p>
            <a:fld id="{64CCA171-8D0F-4B05-9E2F-F99DC67072F7}" type="slidenum">
              <a:rPr lang="es-ES" smtClean="0"/>
              <a:t>‹Nr.›</a:t>
            </a:fld>
            <a:endParaRPr lang="es-ES"/>
          </a:p>
        </p:txBody>
      </p:sp>
      <p:sp>
        <p:nvSpPr>
          <p:cNvPr id="15" name="CuadroTexto 27">
            <a:extLst>
              <a:ext uri="{FF2B5EF4-FFF2-40B4-BE49-F238E27FC236}">
                <a16:creationId xmlns:a16="http://schemas.microsoft.com/office/drawing/2014/main" id="{18C9AB52-A799-70E4-47BC-7743FC9A4D69}"/>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9EEE0637-5543-C2A4-B524-36B5DE25AD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814E8306-AF0C-ADA8-5AAC-FD85D6214F8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hyperlink" Target="https://www.hootsuite.com/" TargetMode="External"/><Relationship Id="rId3" Type="http://schemas.openxmlformats.org/officeDocument/2006/relationships/hyperlink" Target="https://www.mindtools.com/arb6j5a/what-is-time-management" TargetMode="External"/><Relationship Id="rId7" Type="http://schemas.openxmlformats.org/officeDocument/2006/relationships/hyperlink" Target="https://www.rescuetime.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lockify.me/" TargetMode="External"/><Relationship Id="rId5" Type="http://schemas.openxmlformats.org/officeDocument/2006/relationships/hyperlink" Target="https://www.myindielifeblog.net/blog/buffer-free-plan" TargetMode="External"/><Relationship Id="rId4" Type="http://schemas.openxmlformats.org/officeDocument/2006/relationships/hyperlink" Target="https://monday.com/blog/teamwork/team-task-management/"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lack.com/" TargetMode="External"/><Relationship Id="rId3" Type="http://schemas.openxmlformats.org/officeDocument/2006/relationships/hyperlink" Target="https://buffer.com/" TargetMode="External"/><Relationship Id="rId7" Type="http://schemas.openxmlformats.org/officeDocument/2006/relationships/hyperlink" Target="https://asan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trello.com/" TargetMode="External"/><Relationship Id="rId5" Type="http://schemas.openxmlformats.org/officeDocument/2006/relationships/hyperlink" Target="https://appadvice.com/app/moment-cut-screen-time/771541926" TargetMode="External"/><Relationship Id="rId4" Type="http://schemas.openxmlformats.org/officeDocument/2006/relationships/hyperlink" Target="https://appdetox.github.io/" TargetMode="External"/><Relationship Id="rId9" Type="http://schemas.openxmlformats.org/officeDocument/2006/relationships/hyperlink" Target="https://evernote.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646331"/>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defRPr sz="3600" b="1">
                <a:solidFill>
                  <a:srgbClr val="4D94B7"/>
                </a:solidFill>
                <a:latin typeface="Helvetica Neue" panose="020B0604020202020204" charset="0"/>
                <a:ea typeface="Helvetica Neue"/>
                <a:cs typeface="Helvetica Neue"/>
                <a:sym typeface="Helvetica Neue"/>
              </a:defRPr>
            </a:pPr>
            <a:r>
              <a:rPr dirty="0" err="1"/>
              <a:t>Herramientas</a:t>
            </a:r>
            <a:r>
              <a:rPr dirty="0"/>
              <a:t> TIC para </a:t>
            </a:r>
            <a:r>
              <a:rPr dirty="0" err="1"/>
              <a:t>el</a:t>
            </a:r>
            <a:r>
              <a:rPr dirty="0"/>
              <a:t> </a:t>
            </a:r>
            <a:r>
              <a:rPr dirty="0" err="1"/>
              <a:t>intraemprendimiento</a:t>
            </a:r>
            <a:endParaRPr dirty="0"/>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defRPr sz="2400" b="1">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defRPr>
            </a:pPr>
            <a:r>
              <a:rPr lang="de-DE" dirty="0"/>
              <a:t>g</a:t>
            </a:r>
            <a:r>
              <a:rPr dirty="0"/>
              <a:t>enieproject.eu</a:t>
            </a:r>
            <a:endParaRPr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sz="4800" b="1" kern="120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defRPr>
            </a:pPr>
            <a:r>
              <a:rPr dirty="0" err="1"/>
              <a:t>Gestión</a:t>
            </a:r>
            <a:r>
              <a:rPr dirty="0"/>
              <a:t> de </a:t>
            </a:r>
            <a:r>
              <a:rPr dirty="0" err="1"/>
              <a:t>tareas</a:t>
            </a:r>
            <a:r>
              <a:rPr dirty="0"/>
              <a:t> </a:t>
            </a:r>
            <a:r>
              <a:rPr dirty="0" err="1"/>
              <a:t>en</a:t>
            </a:r>
            <a:r>
              <a:rPr dirty="0"/>
              <a:t> </a:t>
            </a:r>
            <a:r>
              <a:rPr dirty="0" err="1"/>
              <a:t>equipo</a:t>
            </a:r>
            <a:endParaRPr dirty="0"/>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kern="120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defRPr>
            </a:pPr>
            <a:r>
              <a:t>Unidad 2</a:t>
            </a:r>
            <a:endParaRPr kumimoji="0" sz="6000" b="1" i="0" u="none" strike="noStrike" kern="1200" cap="none"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sz="2800" b="1" kern="1200">
                <a:ln>
                  <a:noFill/>
                </a:ln>
                <a:solidFill>
                  <a:srgbClr val="AED633"/>
                </a:solidFill>
                <a:effectLst/>
                <a:uLnTx/>
                <a:uFillTx/>
                <a:latin typeface="Helvetica Neue" panose="020B0604020202020204" charset="0"/>
                <a:ea typeface="Helvetica Neue"/>
                <a:cs typeface="Helvetica Neue"/>
                <a:sym typeface="Helvetica Neue"/>
              </a:defRPr>
            </a:pPr>
            <a:r>
              <a:rPr dirty="0"/>
              <a:t>2.1 </a:t>
            </a:r>
            <a:r>
              <a:rPr dirty="0" err="1"/>
              <a:t>Diseñar</a:t>
            </a:r>
            <a:r>
              <a:rPr dirty="0"/>
              <a:t> </a:t>
            </a:r>
            <a:r>
              <a:rPr dirty="0" err="1"/>
              <a:t>tu</a:t>
            </a:r>
            <a:r>
              <a:rPr dirty="0"/>
              <a:t> </a:t>
            </a:r>
            <a:r>
              <a:rPr dirty="0" err="1"/>
              <a:t>propia</a:t>
            </a:r>
            <a:r>
              <a:rPr dirty="0"/>
              <a:t> </a:t>
            </a:r>
            <a:r>
              <a:rPr dirty="0" err="1"/>
              <a:t>estrategia</a:t>
            </a:r>
            <a:r>
              <a:rPr dirty="0"/>
              <a:t> de </a:t>
            </a:r>
            <a:r>
              <a:rPr dirty="0" err="1"/>
              <a:t>equipo</a:t>
            </a:r>
            <a:endParaRPr dirty="0"/>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sz="2800" b="1" kern="1200">
                <a:ln>
                  <a:noFill/>
                </a:ln>
                <a:solidFill>
                  <a:srgbClr val="AED633"/>
                </a:solidFill>
                <a:effectLst/>
                <a:uLnTx/>
                <a:uFillTx/>
                <a:latin typeface="Helvetica Neue" panose="020B0604020202020204" charset="0"/>
                <a:ea typeface="Helvetica Neue"/>
                <a:cs typeface="Helvetica Neue"/>
                <a:sym typeface="Helvetica Neue"/>
              </a:defRPr>
            </a:pPr>
            <a:r>
              <a:rPr dirty="0"/>
              <a:t>2.2 </a:t>
            </a:r>
            <a:r>
              <a:rPr lang="es-ES" dirty="0"/>
              <a:t>Implementar tu propia estrategia de equipo</a:t>
            </a:r>
            <a:endParaRPr dirty="0"/>
          </a:p>
        </p:txBody>
      </p:sp>
      <p:pic>
        <p:nvPicPr>
          <p:cNvPr id="4" name="Picture 2">
            <a:extLst>
              <a:ext uri="{FF2B5EF4-FFF2-40B4-BE49-F238E27FC236}">
                <a16:creationId xmlns:a16="http://schemas.microsoft.com/office/drawing/2014/main" id="{7176FEAD-054B-74D0-2970-586F3D5F51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2. </a:t>
            </a:r>
            <a:r>
              <a:rPr dirty="0" err="1"/>
              <a:t>Gestión</a:t>
            </a:r>
            <a:r>
              <a:rPr dirty="0"/>
              <a:t> de </a:t>
            </a:r>
            <a:r>
              <a:rPr dirty="0" err="1"/>
              <a:t>tareas</a:t>
            </a:r>
            <a:r>
              <a:rPr dirty="0"/>
              <a:t> </a:t>
            </a:r>
            <a:r>
              <a:rPr dirty="0" err="1"/>
              <a:t>en</a:t>
            </a:r>
            <a:r>
              <a:rPr dirty="0"/>
              <a:t> </a:t>
            </a:r>
            <a:r>
              <a:rPr dirty="0" err="1"/>
              <a:t>entornos</a:t>
            </a:r>
            <a:r>
              <a:rPr dirty="0"/>
              <a:t> de </a:t>
            </a:r>
            <a:r>
              <a:rPr dirty="0" err="1"/>
              <a:t>trabajo</a:t>
            </a:r>
            <a:r>
              <a:rPr dirty="0"/>
              <a:t> </a:t>
            </a:r>
            <a:r>
              <a:rPr dirty="0" err="1"/>
              <a:t>en</a:t>
            </a:r>
            <a:r>
              <a:rPr dirty="0"/>
              <a:t> </a:t>
            </a:r>
            <a:r>
              <a:rPr dirty="0" err="1"/>
              <a:t>equipo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2827220"/>
            <a:ext cx="8593145" cy="5729680"/>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08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2.1 </a:t>
            </a:r>
            <a:r>
              <a:rPr dirty="0" err="1"/>
              <a:t>Diseñar</a:t>
            </a:r>
            <a:r>
              <a:rPr dirty="0"/>
              <a:t> </a:t>
            </a:r>
            <a:r>
              <a:rPr dirty="0" err="1"/>
              <a:t>tu</a:t>
            </a:r>
            <a:r>
              <a:rPr dirty="0"/>
              <a:t> </a:t>
            </a:r>
            <a:r>
              <a:rPr dirty="0" err="1"/>
              <a:t>propia</a:t>
            </a:r>
            <a:r>
              <a:rPr dirty="0"/>
              <a:t> </a:t>
            </a:r>
            <a:r>
              <a:rPr dirty="0" err="1"/>
              <a:t>estrategia</a:t>
            </a:r>
            <a:r>
              <a:rPr dirty="0"/>
              <a:t> de </a:t>
            </a:r>
            <a:r>
              <a:rPr dirty="0" err="1"/>
              <a:t>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8059144" cy="2246769"/>
          </a:xfrm>
          <a:prstGeom prst="rect">
            <a:avLst/>
          </a:prstGeom>
          <a:noFill/>
        </p:spPr>
        <p:txBody>
          <a:bodyPr wrap="square">
            <a:noAutofit/>
          </a:bodyPr>
          <a:lstStyle/>
          <a:p>
            <a:pPr>
              <a:lnSpc>
                <a:spcPct val="150000"/>
              </a:lnSpc>
              <a:defRPr sz="2400">
                <a:latin typeface="Helvetica Neue" panose="020B0604020202020204" charset="0"/>
                <a:ea typeface="Microsoft Sans Serif" panose="020B0604020202020204" pitchFamily="34" charset="0"/>
                <a:cs typeface="Microsoft Sans Serif" panose="020B0604020202020204" pitchFamily="34" charset="0"/>
              </a:defRPr>
            </a:pPr>
            <a:r>
              <a:rPr dirty="0"/>
              <a:t>Por lo general, </a:t>
            </a:r>
            <a:r>
              <a:rPr dirty="0" err="1"/>
              <a:t>el</a:t>
            </a:r>
            <a:r>
              <a:rPr dirty="0"/>
              <a:t> </a:t>
            </a:r>
            <a:r>
              <a:rPr dirty="0" err="1"/>
              <a:t>éxito</a:t>
            </a:r>
            <a:r>
              <a:rPr dirty="0"/>
              <a:t> es una </a:t>
            </a:r>
            <a:r>
              <a:rPr dirty="0" err="1"/>
              <a:t>consecuencia</a:t>
            </a:r>
            <a:r>
              <a:rPr dirty="0"/>
              <a:t> </a:t>
            </a:r>
            <a:r>
              <a:rPr dirty="0" err="1"/>
              <a:t>directa</a:t>
            </a:r>
            <a:r>
              <a:rPr dirty="0"/>
              <a:t> de una </a:t>
            </a:r>
            <a:r>
              <a:rPr b="1" dirty="0" err="1">
                <a:solidFill>
                  <a:srgbClr val="78B17A"/>
                </a:solidFill>
              </a:rPr>
              <a:t>estrategia</a:t>
            </a:r>
            <a:r>
              <a:rPr b="1" dirty="0">
                <a:solidFill>
                  <a:srgbClr val="78B17A"/>
                </a:solidFill>
              </a:rPr>
              <a:t> </a:t>
            </a:r>
            <a:r>
              <a:rPr b="1" dirty="0" err="1">
                <a:solidFill>
                  <a:srgbClr val="78B17A"/>
                </a:solidFill>
              </a:rPr>
              <a:t>adecuada</a:t>
            </a:r>
            <a:r>
              <a:rPr dirty="0"/>
              <a:t>, de </a:t>
            </a:r>
            <a:r>
              <a:rPr dirty="0" err="1"/>
              <a:t>ahí</a:t>
            </a:r>
            <a:r>
              <a:rPr dirty="0"/>
              <a:t> la </a:t>
            </a:r>
            <a:r>
              <a:rPr dirty="0" err="1"/>
              <a:t>importancia</a:t>
            </a:r>
            <a:r>
              <a:rPr dirty="0"/>
              <a:t> de saber </a:t>
            </a:r>
            <a:r>
              <a:rPr dirty="0" err="1"/>
              <a:t>cómo</a:t>
            </a:r>
            <a:r>
              <a:rPr dirty="0"/>
              <a:t> </a:t>
            </a:r>
            <a:r>
              <a:rPr lang="es-ES" b="1" i="1" dirty="0">
                <a:solidFill>
                  <a:srgbClr val="AED633"/>
                </a:solidFill>
              </a:rPr>
              <a:t>planificar</a:t>
            </a:r>
            <a:r>
              <a:rPr dirty="0"/>
              <a:t>, es </a:t>
            </a:r>
            <a:r>
              <a:rPr dirty="0" err="1"/>
              <a:t>decir</a:t>
            </a:r>
            <a:r>
              <a:rPr dirty="0"/>
              <a:t>, </a:t>
            </a:r>
            <a:r>
              <a:rPr dirty="0" err="1"/>
              <a:t>diseñar</a:t>
            </a:r>
            <a:r>
              <a:rPr dirty="0"/>
              <a:t> un </a:t>
            </a:r>
            <a:r>
              <a:rPr dirty="0" err="1"/>
              <a:t>diagrama</a:t>
            </a:r>
            <a:r>
              <a:rPr dirty="0"/>
              <a:t> de </a:t>
            </a:r>
            <a:r>
              <a:rPr dirty="0" err="1"/>
              <a:t>flujo</a:t>
            </a:r>
            <a:r>
              <a:rPr dirty="0"/>
              <a:t> de </a:t>
            </a:r>
            <a:r>
              <a:rPr dirty="0" err="1"/>
              <a:t>trabajo</a:t>
            </a:r>
            <a:r>
              <a:rPr dirty="0"/>
              <a:t> </a:t>
            </a:r>
            <a:r>
              <a:rPr dirty="0" err="1"/>
              <a:t>sólido</a:t>
            </a:r>
            <a:r>
              <a:rPr dirty="0"/>
              <a:t> para </a:t>
            </a:r>
            <a:r>
              <a:rPr dirty="0" err="1"/>
              <a:t>mapear</a:t>
            </a:r>
            <a:r>
              <a:rPr dirty="0"/>
              <a:t> </a:t>
            </a:r>
            <a:r>
              <a:rPr dirty="0" err="1"/>
              <a:t>eficazmente</a:t>
            </a:r>
            <a:r>
              <a:rPr dirty="0"/>
              <a:t> los pasos </a:t>
            </a:r>
            <a:r>
              <a:rPr dirty="0" err="1"/>
              <a:t>necesarios</a:t>
            </a:r>
            <a:r>
              <a:rPr dirty="0"/>
              <a:t> para </a:t>
            </a:r>
            <a:r>
              <a:rPr dirty="0" err="1"/>
              <a:t>llevar</a:t>
            </a:r>
            <a:r>
              <a:rPr dirty="0"/>
              <a:t> </a:t>
            </a:r>
            <a:r>
              <a:rPr dirty="0" err="1"/>
              <a:t>el</a:t>
            </a:r>
            <a:r>
              <a:rPr dirty="0"/>
              <a:t> </a:t>
            </a:r>
            <a:r>
              <a:rPr dirty="0" err="1"/>
              <a:t>proyecto</a:t>
            </a:r>
            <a:r>
              <a:rPr dirty="0"/>
              <a:t> a </a:t>
            </a:r>
            <a:r>
              <a:rPr dirty="0" err="1"/>
              <a:t>buen</a:t>
            </a:r>
            <a:r>
              <a:rPr dirty="0"/>
              <a:t> </a:t>
            </a:r>
            <a:r>
              <a:rPr dirty="0" err="1"/>
              <a:t>término</a:t>
            </a:r>
            <a:r>
              <a:rPr dirty="0"/>
              <a:t>.</a:t>
            </a:r>
          </a:p>
        </p:txBody>
      </p:sp>
      <p:sp>
        <p:nvSpPr>
          <p:cNvPr id="2" name="CasellaDiTesto 1"/>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8215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C62045FA-BE0C-BD68-4CAC-8800F739095E}"/>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2776B422-375F-1D9F-EF1D-E1B4116EE331}"/>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a:p>
          </p:txBody>
        </p:sp>
        <p:sp>
          <p:nvSpPr>
            <p:cNvPr id="6" name="Freihandform: Form 5">
              <a:extLst>
                <a:ext uri="{FF2B5EF4-FFF2-40B4-BE49-F238E27FC236}">
                  <a16:creationId xmlns:a16="http://schemas.microsoft.com/office/drawing/2014/main" id="{CE522654-E2C6-9604-3C47-AE3A5A05F972}"/>
                </a:ext>
              </a:extLst>
            </p:cNvPr>
            <p:cNvSpPr/>
            <p:nvPr/>
          </p:nvSpPr>
          <p:spPr>
            <a:xfrm>
              <a:off x="1764391" y="3924000"/>
              <a:ext cx="2022269"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defRPr sz="2400" b="1" kern="1200">
                  <a:ln>
                    <a:noFill/>
                  </a:ln>
                  <a:solidFill>
                    <a:schemeClr val="bg1"/>
                  </a:solidFill>
                  <a:latin typeface="Helvetica Neue" panose="020B0604020202020204" charset="0"/>
                </a:defRPr>
              </a:pPr>
              <a:r>
                <a:rPr dirty="0"/>
                <a:t>Haz una </a:t>
              </a:r>
              <a:r>
                <a:rPr dirty="0" err="1"/>
                <a:t>lista</a:t>
              </a:r>
              <a:r>
                <a:rPr dirty="0"/>
                <a:t> de </a:t>
              </a:r>
              <a:r>
                <a:rPr dirty="0" err="1"/>
                <a:t>todas</a:t>
              </a:r>
              <a:r>
                <a:rPr dirty="0"/>
                <a:t> las </a:t>
              </a:r>
              <a:r>
                <a:rPr dirty="0" err="1"/>
                <a:t>tareas</a:t>
              </a:r>
              <a:r>
                <a:rPr dirty="0"/>
                <a:t> que </a:t>
              </a:r>
              <a:r>
                <a:rPr dirty="0" err="1"/>
                <a:t>tu</a:t>
              </a:r>
              <a:r>
                <a:rPr dirty="0"/>
                <a:t> </a:t>
              </a:r>
              <a:r>
                <a:rPr dirty="0" err="1"/>
                <a:t>equipo</a:t>
              </a:r>
              <a:r>
                <a:rPr dirty="0"/>
                <a:t> </a:t>
              </a:r>
              <a:r>
                <a:rPr dirty="0" err="1"/>
                <a:t>necesita</a:t>
              </a:r>
              <a:r>
                <a:rPr dirty="0"/>
                <a:t> </a:t>
              </a:r>
              <a:r>
                <a:rPr dirty="0" err="1"/>
                <a:t>completar</a:t>
              </a:r>
              <a:endParaRPr sz="2400" kern="1200" dirty="0">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B21F2B8A-9874-D34A-A0AE-5A048D161485}"/>
                </a:ext>
              </a:extLst>
            </p:cNvPr>
            <p:cNvSpPr/>
            <p:nvPr/>
          </p:nvSpPr>
          <p:spPr>
            <a:xfrm>
              <a:off x="3901528"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defRPr sz="2400" b="1" kern="1200">
                  <a:ln>
                    <a:noFill/>
                  </a:ln>
                  <a:solidFill>
                    <a:schemeClr val="bg1"/>
                  </a:solidFill>
                  <a:latin typeface="Helvetica Neue" panose="020B0604020202020204" charset="0"/>
                </a:defRPr>
              </a:pPr>
              <a:r>
                <a:rPr dirty="0" err="1"/>
                <a:t>Enumer</a:t>
              </a:r>
              <a:r>
                <a:rPr lang="es-ES" dirty="0"/>
                <a:t>a</a:t>
              </a:r>
              <a:r>
                <a:rPr dirty="0"/>
                <a:t> los </a:t>
              </a:r>
              <a:r>
                <a:rPr dirty="0" err="1"/>
                <a:t>plazos</a:t>
              </a:r>
              <a:r>
                <a:rPr dirty="0"/>
                <a:t> y los </a:t>
              </a:r>
              <a:r>
                <a:rPr dirty="0" err="1"/>
                <a:t>plazos</a:t>
              </a:r>
              <a:r>
                <a:rPr dirty="0"/>
                <a:t> para </a:t>
              </a:r>
              <a:r>
                <a:rPr dirty="0" err="1"/>
                <a:t>cada</a:t>
              </a:r>
              <a:r>
                <a:rPr dirty="0"/>
                <a:t> </a:t>
              </a:r>
              <a:r>
                <a:rPr dirty="0" err="1"/>
                <a:t>tarea</a:t>
              </a:r>
              <a:endParaRPr sz="2400" kern="1200" dirty="0">
                <a:solidFill>
                  <a:schemeClr val="bg1"/>
                </a:solidFill>
                <a:latin typeface="Helvetica Neue" panose="020B0604020202020204" charset="0"/>
              </a:endParaRPr>
            </a:p>
          </p:txBody>
        </p:sp>
        <p:sp>
          <p:nvSpPr>
            <p:cNvPr id="9" name="Freihandform: Form 8">
              <a:extLst>
                <a:ext uri="{FF2B5EF4-FFF2-40B4-BE49-F238E27FC236}">
                  <a16:creationId xmlns:a16="http://schemas.microsoft.com/office/drawing/2014/main" id="{25BB8975-DB7C-2D90-1898-B73C03C1CEE7}"/>
                </a:ext>
              </a:extLst>
            </p:cNvPr>
            <p:cNvSpPr/>
            <p:nvPr/>
          </p:nvSpPr>
          <p:spPr>
            <a:xfrm>
              <a:off x="6116264" y="3924000"/>
              <a:ext cx="2022269"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marL="0" lvl="0" indent="0" algn="ctr" defTabSz="1066800">
                <a:lnSpc>
                  <a:spcPct val="90000"/>
                </a:lnSpc>
                <a:spcBef>
                  <a:spcPct val="0"/>
                </a:spcBef>
                <a:spcAft>
                  <a:spcPct val="35000"/>
                </a:spcAft>
                <a:buNone/>
                <a:defRPr sz="2400" b="1" kern="1200">
                  <a:ln>
                    <a:noFill/>
                  </a:ln>
                  <a:solidFill>
                    <a:schemeClr val="bg1"/>
                  </a:solidFill>
                  <a:latin typeface="Helvetica Neue" panose="020B0604020202020204" charset="0"/>
                </a:defRPr>
              </a:pPr>
              <a:r>
                <a:rPr dirty="0" err="1"/>
                <a:t>Asigna</a:t>
              </a:r>
              <a:r>
                <a:rPr dirty="0"/>
                <a:t> una </a:t>
              </a:r>
              <a:r>
                <a:rPr dirty="0" err="1"/>
                <a:t>prioridad</a:t>
              </a:r>
              <a:r>
                <a:rPr dirty="0"/>
                <a:t> para </a:t>
              </a:r>
              <a:r>
                <a:rPr dirty="0" err="1"/>
                <a:t>cada</a:t>
              </a:r>
              <a:r>
                <a:rPr dirty="0"/>
                <a:t> </a:t>
              </a:r>
              <a:r>
                <a:rPr dirty="0" err="1"/>
                <a:t>tarea</a:t>
              </a:r>
              <a:endParaRPr sz="2400" kern="1200" dirty="0">
                <a:solidFill>
                  <a:schemeClr val="bg1"/>
                </a:solidFill>
                <a:latin typeface="Helvetica Neue" panose="020B0604020202020204" charset="0"/>
              </a:endParaRPr>
            </a:p>
          </p:txBody>
        </p:sp>
      </p:grpSp>
      <p:sp>
        <p:nvSpPr>
          <p:cNvPr id="7" name="CasellaDiTesto 6"/>
          <p:cNvSpPr txBox="1"/>
          <p:nvPr/>
        </p:nvSpPr>
        <p:spPr>
          <a:xfrm>
            <a:off x="1296000" y="7596000"/>
            <a:ext cx="12801000" cy="954107"/>
          </a:xfrm>
          <a:prstGeom prst="rect">
            <a:avLst/>
          </a:prstGeom>
          <a:noFill/>
        </p:spPr>
        <p:txBody>
          <a:bodyPr wrap="square">
            <a:noAutofit/>
          </a:bodyPr>
          <a:lstStyle/>
          <a:p>
            <a:pPr>
              <a:defRPr sz="2400">
                <a:latin typeface="Helvetica Neue" panose="020B0604020202020204" charset="0"/>
                <a:ea typeface="Microsoft Sans Serif" panose="020B0604020202020204" pitchFamily="34" charset="0"/>
                <a:cs typeface="Microsoft Sans Serif" panose="020B0604020202020204" pitchFamily="34" charset="0"/>
              </a:defRPr>
            </a:pPr>
            <a:r>
              <a:rPr dirty="0"/>
              <a:t>Ten </a:t>
            </a:r>
            <a:r>
              <a:rPr dirty="0" err="1"/>
              <a:t>en</a:t>
            </a:r>
            <a:r>
              <a:rPr dirty="0"/>
              <a:t> </a:t>
            </a:r>
            <a:r>
              <a:rPr dirty="0" err="1"/>
              <a:t>cuenta</a:t>
            </a:r>
            <a:r>
              <a:rPr dirty="0"/>
              <a:t> que </a:t>
            </a:r>
            <a:r>
              <a:rPr dirty="0" err="1"/>
              <a:t>esta</a:t>
            </a:r>
            <a:r>
              <a:rPr dirty="0"/>
              <a:t> es solo una </a:t>
            </a:r>
            <a:r>
              <a:rPr dirty="0" err="1"/>
              <a:t>propuesta</a:t>
            </a:r>
            <a:r>
              <a:rPr dirty="0"/>
              <a:t>, </a:t>
            </a:r>
            <a:r>
              <a:rPr dirty="0" err="1"/>
              <a:t>así</a:t>
            </a:r>
            <a:r>
              <a:rPr dirty="0"/>
              <a:t> que no dude</a:t>
            </a:r>
            <a:r>
              <a:rPr lang="es-ES" dirty="0"/>
              <a:t>s</a:t>
            </a:r>
            <a:r>
              <a:rPr dirty="0"/>
              <a:t> </a:t>
            </a:r>
            <a:r>
              <a:rPr dirty="0" err="1"/>
              <a:t>en</a:t>
            </a:r>
            <a:r>
              <a:rPr dirty="0"/>
              <a:t> </a:t>
            </a:r>
            <a:r>
              <a:rPr dirty="0" err="1"/>
              <a:t>modificarla</a:t>
            </a:r>
            <a:r>
              <a:rPr dirty="0"/>
              <a:t> para que </a:t>
            </a:r>
            <a:r>
              <a:rPr dirty="0" err="1"/>
              <a:t>pueda</a:t>
            </a:r>
            <a:r>
              <a:rPr dirty="0"/>
              <a:t> </a:t>
            </a:r>
            <a:r>
              <a:rPr dirty="0" err="1"/>
              <a:t>adaptarse</a:t>
            </a:r>
            <a:r>
              <a:rPr dirty="0"/>
              <a:t> </a:t>
            </a:r>
            <a:r>
              <a:rPr dirty="0" err="1"/>
              <a:t>mejor</a:t>
            </a:r>
            <a:r>
              <a:rPr dirty="0"/>
              <a:t> a </a:t>
            </a:r>
            <a:r>
              <a:rPr lang="es-ES" dirty="0"/>
              <a:t>t</a:t>
            </a:r>
            <a:r>
              <a:rPr dirty="0"/>
              <a:t>us </a:t>
            </a:r>
            <a:r>
              <a:rPr dirty="0" err="1"/>
              <a:t>necesidades</a:t>
            </a:r>
            <a:r>
              <a:rPr dirty="0"/>
              <a:t>.</a:t>
            </a:r>
          </a:p>
        </p:txBody>
      </p:sp>
      <p:grpSp>
        <p:nvGrpSpPr>
          <p:cNvPr id="27" name="Gruppo 26"/>
          <p:cNvGrpSpPr/>
          <p:nvPr/>
        </p:nvGrpSpPr>
        <p:grpSpPr>
          <a:xfrm>
            <a:off x="8484903" y="3924000"/>
            <a:ext cx="2160000" cy="3384000"/>
            <a:chOff x="26714" y="1879150"/>
            <a:chExt cx="2279303" cy="3795110"/>
          </a:xfrm>
        </p:grpSpPr>
        <p:sp>
          <p:nvSpPr>
            <p:cNvPr id="36" name="Rettangolo arrotondato 35"/>
            <p:cNvSpPr/>
            <p:nvPr/>
          </p:nvSpPr>
          <p:spPr>
            <a:xfrm>
              <a:off x="26714" y="1879150"/>
              <a:ext cx="2279303"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Rettangolo 36"/>
            <p:cNvSpPr/>
            <p:nvPr/>
          </p:nvSpPr>
          <p:spPr>
            <a:xfrm>
              <a:off x="137980" y="1990416"/>
              <a:ext cx="2168037"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defRPr sz="2400" b="1">
                  <a:solidFill>
                    <a:schemeClr val="bg1"/>
                  </a:solidFill>
                  <a:latin typeface="Helvetica Neue" panose="020B0604020202020204" charset="0"/>
                </a:defRPr>
              </a:pPr>
              <a:r>
                <a:rPr dirty="0"/>
                <a:t>Ten </a:t>
              </a:r>
              <a:r>
                <a:rPr dirty="0" err="1"/>
                <a:t>en</a:t>
              </a:r>
              <a:r>
                <a:rPr dirty="0"/>
                <a:t> </a:t>
              </a:r>
              <a:r>
                <a:rPr dirty="0" err="1"/>
                <a:t>cuenta</a:t>
              </a:r>
              <a:r>
                <a:rPr dirty="0"/>
                <a:t> </a:t>
              </a:r>
              <a:r>
                <a:rPr dirty="0" err="1"/>
                <a:t>cualquier</a:t>
              </a:r>
              <a:r>
                <a:rPr dirty="0"/>
                <a:t> </a:t>
              </a:r>
              <a:r>
                <a:rPr dirty="0" err="1"/>
                <a:t>otra</a:t>
              </a:r>
              <a:r>
                <a:rPr dirty="0"/>
                <a:t> </a:t>
              </a:r>
              <a:r>
                <a:rPr dirty="0" err="1"/>
                <a:t>información</a:t>
              </a:r>
              <a:r>
                <a:rPr dirty="0"/>
                <a:t> </a:t>
              </a:r>
              <a:r>
                <a:rPr dirty="0" err="1"/>
                <a:t>relevante</a:t>
              </a:r>
              <a:r>
                <a:rPr dirty="0"/>
                <a:t> para </a:t>
              </a:r>
              <a:r>
                <a:rPr dirty="0" err="1"/>
                <a:t>cada</a:t>
              </a:r>
              <a:r>
                <a:rPr dirty="0"/>
                <a:t> </a:t>
              </a:r>
              <a:r>
                <a:rPr dirty="0" err="1"/>
                <a:t>tarea</a:t>
              </a:r>
              <a:endParaRPr dirty="0"/>
            </a:p>
          </p:txBody>
        </p:sp>
      </p:grpSp>
      <p:grpSp>
        <p:nvGrpSpPr>
          <p:cNvPr id="28" name="Gruppo 27"/>
          <p:cNvGrpSpPr/>
          <p:nvPr/>
        </p:nvGrpSpPr>
        <p:grpSpPr>
          <a:xfrm>
            <a:off x="10847103" y="3924000"/>
            <a:ext cx="2160000" cy="3384000"/>
            <a:chOff x="2388022" y="1923864"/>
            <a:chExt cx="2279303" cy="3750396"/>
          </a:xfrm>
        </p:grpSpPr>
        <p:sp>
          <p:nvSpPr>
            <p:cNvPr id="34" name="Rettangolo arrotondato 33"/>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5" name="Rettangolo 34"/>
            <p:cNvSpPr/>
            <p:nvPr/>
          </p:nvSpPr>
          <p:spPr>
            <a:xfrm>
              <a:off x="2499288" y="2035130"/>
              <a:ext cx="2056771"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defRPr sz="2400" b="1">
                  <a:latin typeface="Helvetica Neue" panose="020B0604020202020204" charset="0"/>
                </a:defRPr>
              </a:pPr>
              <a:r>
                <a:rPr dirty="0" err="1"/>
                <a:t>Distribu</a:t>
              </a:r>
              <a:r>
                <a:rPr lang="es-ES" dirty="0"/>
                <a:t>ye</a:t>
              </a:r>
              <a:r>
                <a:rPr dirty="0"/>
                <a:t> las </a:t>
              </a:r>
              <a:r>
                <a:rPr dirty="0" err="1"/>
                <a:t>tareas</a:t>
              </a:r>
              <a:r>
                <a:rPr dirty="0"/>
                <a:t> entre </a:t>
              </a:r>
              <a:r>
                <a:rPr dirty="0" err="1"/>
                <a:t>el</a:t>
              </a:r>
              <a:r>
                <a:rPr dirty="0"/>
                <a:t> </a:t>
              </a:r>
              <a:r>
                <a:rPr dirty="0" err="1"/>
                <a:t>equipo</a:t>
              </a:r>
              <a:r>
                <a:rPr dirty="0"/>
                <a:t> de </a:t>
              </a:r>
              <a:r>
                <a:rPr dirty="0" err="1"/>
                <a:t>manera</a:t>
              </a:r>
              <a:r>
                <a:rPr dirty="0"/>
                <a:t> </a:t>
              </a:r>
              <a:r>
                <a:rPr dirty="0" err="1"/>
                <a:t>equilibrada</a:t>
              </a:r>
              <a:endParaRPr dirty="0"/>
            </a:p>
          </p:txBody>
        </p:sp>
      </p:grpSp>
      <p:grpSp>
        <p:nvGrpSpPr>
          <p:cNvPr id="31" name="Gruppo 30"/>
          <p:cNvGrpSpPr/>
          <p:nvPr/>
        </p:nvGrpSpPr>
        <p:grpSpPr>
          <a:xfrm>
            <a:off x="13209303" y="3924000"/>
            <a:ext cx="2335498" cy="3384000"/>
            <a:chOff x="4804665" y="1923864"/>
            <a:chExt cx="2492671" cy="3750396"/>
          </a:xfrm>
        </p:grpSpPr>
        <p:sp>
          <p:nvSpPr>
            <p:cNvPr id="32" name="Rettangolo arrotondato 31"/>
            <p:cNvSpPr/>
            <p:nvPr/>
          </p:nvSpPr>
          <p:spPr>
            <a:xfrm>
              <a:off x="4804665" y="1923864"/>
              <a:ext cx="2279303" cy="3750396"/>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3" name="Rettangolo 32"/>
            <p:cNvSpPr/>
            <p:nvPr/>
          </p:nvSpPr>
          <p:spPr>
            <a:xfrm>
              <a:off x="4915931" y="2035130"/>
              <a:ext cx="2381405"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defRPr sz="2400">
                  <a:latin typeface="Helvetica Neue" panose="020B0604020202020204" charset="0"/>
                </a:defRPr>
              </a:pPr>
              <a:r>
                <a:rPr b="1" dirty="0" err="1"/>
                <a:t>Mant</a:t>
              </a:r>
              <a:r>
                <a:rPr lang="es-ES" b="1" dirty="0" err="1"/>
                <a:t>én</a:t>
              </a:r>
              <a:r>
                <a:rPr b="1" dirty="0"/>
                <a:t> </a:t>
              </a:r>
              <a:r>
                <a:rPr b="1" dirty="0" err="1"/>
                <a:t>el</a:t>
              </a:r>
              <a:r>
                <a:rPr b="1" dirty="0"/>
                <a:t> </a:t>
              </a:r>
              <a:r>
                <a:rPr b="1" dirty="0" err="1"/>
                <a:t>progreso</a:t>
              </a:r>
              <a:r>
                <a:rPr b="1" dirty="0"/>
                <a:t> del </a:t>
              </a:r>
              <a:r>
                <a:rPr b="1" dirty="0" err="1"/>
                <a:t>equipo</a:t>
              </a:r>
              <a:r>
                <a:rPr b="1" dirty="0"/>
                <a:t> </a:t>
              </a:r>
              <a:r>
                <a:rPr lang="es-ES" b="1" dirty="0"/>
                <a:t>monitorizado</a:t>
              </a:r>
              <a:endParaRPr dirty="0"/>
            </a:p>
          </p:txBody>
        </p:sp>
      </p:grpSp>
      <p:sp>
        <p:nvSpPr>
          <p:cNvPr id="2" name="CuadroTexto 28">
            <a:extLst>
              <a:ext uri="{FF2B5EF4-FFF2-40B4-BE49-F238E27FC236}">
                <a16:creationId xmlns:a16="http://schemas.microsoft.com/office/drawing/2014/main" id="{CB8879CF-282D-F3D0-9583-F2E5811CB5D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2. </a:t>
            </a:r>
            <a:r>
              <a:rPr dirty="0" err="1"/>
              <a:t>Gestión</a:t>
            </a:r>
            <a:r>
              <a:rPr dirty="0"/>
              <a:t> de </a:t>
            </a:r>
            <a:r>
              <a:rPr dirty="0" err="1"/>
              <a:t>tareas</a:t>
            </a:r>
            <a:r>
              <a:rPr dirty="0"/>
              <a:t> </a:t>
            </a:r>
            <a:r>
              <a:rPr dirty="0" err="1"/>
              <a:t>en</a:t>
            </a:r>
            <a:r>
              <a:rPr dirty="0"/>
              <a:t> </a:t>
            </a:r>
            <a:r>
              <a:rPr dirty="0" err="1"/>
              <a:t>entornos</a:t>
            </a:r>
            <a:r>
              <a:rPr dirty="0"/>
              <a:t> de </a:t>
            </a:r>
            <a:r>
              <a:rPr dirty="0" err="1"/>
              <a:t>trabajo</a:t>
            </a:r>
            <a:r>
              <a:rPr dirty="0"/>
              <a:t> </a:t>
            </a:r>
            <a:r>
              <a:rPr dirty="0" err="1"/>
              <a:t>en</a:t>
            </a:r>
            <a:r>
              <a:rPr dirty="0"/>
              <a:t> </a:t>
            </a:r>
            <a:r>
              <a:rPr dirty="0" err="1"/>
              <a:t>equipo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D247AE90-A199-0405-D91C-B624EAA9E9D3}"/>
              </a:ext>
            </a:extLst>
          </p:cNvPr>
          <p:cNvSpPr txBox="1"/>
          <p:nvPr/>
        </p:nvSpPr>
        <p:spPr>
          <a:xfrm>
            <a:off x="1296000" y="2304000"/>
            <a:ext cx="7308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2.1 </a:t>
            </a:r>
            <a:r>
              <a:rPr dirty="0" err="1"/>
              <a:t>Diseñar</a:t>
            </a:r>
            <a:r>
              <a:rPr dirty="0"/>
              <a:t> </a:t>
            </a:r>
            <a:r>
              <a:rPr dirty="0" err="1"/>
              <a:t>tu</a:t>
            </a:r>
            <a:r>
              <a:rPr dirty="0"/>
              <a:t> </a:t>
            </a:r>
            <a:r>
              <a:rPr dirty="0" err="1"/>
              <a:t>propia</a:t>
            </a:r>
            <a:r>
              <a:rPr dirty="0"/>
              <a:t> </a:t>
            </a:r>
            <a:r>
              <a:rPr dirty="0" err="1"/>
              <a:t>estrategia</a:t>
            </a:r>
            <a:r>
              <a:rPr dirty="0"/>
              <a:t> de </a:t>
            </a:r>
            <a:r>
              <a:rPr dirty="0" err="1"/>
              <a:t>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9" name="CasellaDiTesto 18"/>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5435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620400" cy="3539430"/>
          </a:xfrm>
          <a:prstGeom prst="rect">
            <a:avLst/>
          </a:prstGeom>
          <a:noFill/>
        </p:spPr>
        <p:txBody>
          <a:bodyPr wrap="square">
            <a:noAutofit/>
          </a:bodyPr>
          <a:lstStyle/>
          <a:p>
            <a:pPr>
              <a:lnSpc>
                <a:spcPct val="150000"/>
              </a:lnSpc>
              <a:defRPr sz="2400">
                <a:latin typeface="Helvetica Neue" panose="020B0604020202020204" charset="0"/>
                <a:ea typeface="Microsoft Sans Serif" panose="020B0604020202020204" pitchFamily="34" charset="0"/>
                <a:cs typeface="Microsoft Sans Serif" panose="020B0604020202020204" pitchFamily="34" charset="0"/>
              </a:defRPr>
            </a:pPr>
            <a:r>
              <a:rPr dirty="0"/>
              <a:t>Una </a:t>
            </a:r>
            <a:r>
              <a:rPr dirty="0" err="1"/>
              <a:t>vez</a:t>
            </a:r>
            <a:r>
              <a:rPr dirty="0"/>
              <a:t> </a:t>
            </a:r>
            <a:r>
              <a:rPr dirty="0" err="1"/>
              <a:t>hemos</a:t>
            </a:r>
            <a:r>
              <a:rPr dirty="0"/>
              <a:t> </a:t>
            </a:r>
            <a:r>
              <a:rPr dirty="0" err="1"/>
              <a:t>diseñado</a:t>
            </a:r>
            <a:r>
              <a:rPr dirty="0"/>
              <a:t> </a:t>
            </a:r>
            <a:r>
              <a:rPr dirty="0" err="1"/>
              <a:t>nuestro</a:t>
            </a:r>
            <a:r>
              <a:rPr dirty="0"/>
              <a:t> </a:t>
            </a:r>
            <a:r>
              <a:rPr dirty="0" err="1"/>
              <a:t>propio</a:t>
            </a:r>
            <a:r>
              <a:rPr dirty="0"/>
              <a:t> plan, es hora de </a:t>
            </a:r>
            <a:r>
              <a:rPr b="1" dirty="0" err="1">
                <a:solidFill>
                  <a:srgbClr val="78B17A"/>
                </a:solidFill>
              </a:rPr>
              <a:t>implementarlo</a:t>
            </a:r>
            <a:r>
              <a:rPr dirty="0"/>
              <a:t>. Como se </a:t>
            </a:r>
            <a:r>
              <a:rPr dirty="0" err="1"/>
              <a:t>vio</a:t>
            </a:r>
            <a:r>
              <a:rPr dirty="0"/>
              <a:t> </a:t>
            </a:r>
            <a:r>
              <a:rPr dirty="0" err="1"/>
              <a:t>en</a:t>
            </a:r>
            <a:r>
              <a:rPr dirty="0"/>
              <a:t> la </a:t>
            </a:r>
            <a:r>
              <a:rPr dirty="0" err="1"/>
              <a:t>unidad</a:t>
            </a:r>
            <a:r>
              <a:rPr dirty="0"/>
              <a:t> anterior, </a:t>
            </a:r>
            <a:r>
              <a:rPr dirty="0" err="1"/>
              <a:t>existen</a:t>
            </a:r>
            <a:r>
              <a:rPr dirty="0"/>
              <a:t> </a:t>
            </a:r>
            <a:r>
              <a:rPr dirty="0" err="1"/>
              <a:t>varias</a:t>
            </a:r>
            <a:r>
              <a:rPr dirty="0"/>
              <a:t> </a:t>
            </a:r>
            <a:r>
              <a:rPr dirty="0" err="1"/>
              <a:t>alternativas</a:t>
            </a:r>
            <a:r>
              <a:rPr dirty="0"/>
              <a:t> que </a:t>
            </a:r>
            <a:r>
              <a:rPr dirty="0" err="1"/>
              <a:t>proporcionan</a:t>
            </a:r>
            <a:r>
              <a:rPr dirty="0"/>
              <a:t> </a:t>
            </a:r>
            <a:r>
              <a:rPr b="1" dirty="0" err="1">
                <a:solidFill>
                  <a:srgbClr val="78B17A"/>
                </a:solidFill>
              </a:rPr>
              <a:t>soluciones</a:t>
            </a:r>
            <a:r>
              <a:rPr lang="es-ES" b="1" dirty="0">
                <a:solidFill>
                  <a:srgbClr val="78B17A"/>
                </a:solidFill>
              </a:rPr>
              <a:t> </a:t>
            </a:r>
            <a:r>
              <a:rPr dirty="0" err="1"/>
              <a:t>limpias</a:t>
            </a:r>
            <a:r>
              <a:rPr dirty="0"/>
              <a:t>, simples y </a:t>
            </a:r>
            <a:r>
              <a:rPr dirty="0" err="1"/>
              <a:t>efectivas</a:t>
            </a:r>
            <a:r>
              <a:rPr dirty="0"/>
              <a:t> al </a:t>
            </a:r>
            <a:r>
              <a:rPr dirty="0" err="1"/>
              <a:t>mantene</a:t>
            </a:r>
            <a:r>
              <a:rPr lang="es-ES" dirty="0"/>
              <a:t>r público </a:t>
            </a:r>
            <a:r>
              <a:rPr dirty="0" err="1"/>
              <a:t>el</a:t>
            </a:r>
            <a:r>
              <a:rPr dirty="0"/>
              <a:t> </a:t>
            </a:r>
            <a:r>
              <a:rPr dirty="0" err="1"/>
              <a:t>progreso</a:t>
            </a:r>
            <a:r>
              <a:rPr dirty="0"/>
              <a:t> y </a:t>
            </a:r>
            <a:r>
              <a:rPr dirty="0" err="1"/>
              <a:t>minimizar</a:t>
            </a:r>
            <a:r>
              <a:rPr dirty="0"/>
              <a:t> </a:t>
            </a:r>
            <a:r>
              <a:rPr dirty="0" err="1"/>
              <a:t>el</a:t>
            </a:r>
            <a:r>
              <a:rPr dirty="0"/>
              <a:t> </a:t>
            </a:r>
            <a:r>
              <a:rPr dirty="0" err="1"/>
              <a:t>flujo</a:t>
            </a:r>
            <a:r>
              <a:rPr dirty="0"/>
              <a:t> de </a:t>
            </a:r>
            <a:r>
              <a:rPr dirty="0" err="1"/>
              <a:t>correo</a:t>
            </a:r>
            <a:r>
              <a:rPr dirty="0"/>
              <a:t> </a:t>
            </a:r>
            <a:r>
              <a:rPr dirty="0" err="1"/>
              <a:t>electrónico</a:t>
            </a:r>
            <a:r>
              <a:rPr dirty="0"/>
              <a:t> y los </a:t>
            </a:r>
            <a:r>
              <a:rPr dirty="0" err="1"/>
              <a:t>canales</a:t>
            </a:r>
            <a:r>
              <a:rPr dirty="0"/>
              <a:t> de </a:t>
            </a:r>
            <a:r>
              <a:rPr dirty="0" err="1"/>
              <a:t>comunicación</a:t>
            </a:r>
            <a:r>
              <a:rPr dirty="0"/>
              <a:t>.</a:t>
            </a:r>
          </a:p>
          <a:p>
            <a:pPr marL="457200" indent="-457200">
              <a:lnSpc>
                <a:spcPct val="150000"/>
              </a:lnSpc>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En</a:t>
            </a:r>
            <a:r>
              <a:rPr dirty="0"/>
              <a:t> </a:t>
            </a:r>
            <a:r>
              <a:rPr dirty="0" err="1"/>
              <a:t>esta</a:t>
            </a:r>
            <a:r>
              <a:rPr dirty="0"/>
              <a:t> </a:t>
            </a:r>
            <a:r>
              <a:rPr dirty="0" err="1"/>
              <a:t>ocasión</a:t>
            </a:r>
            <a:r>
              <a:rPr dirty="0"/>
              <a:t>, se</a:t>
            </a:r>
            <a:r>
              <a:rPr dirty="0">
                <a:solidFill>
                  <a:srgbClr val="78B17A"/>
                </a:solidFill>
              </a:rPr>
              <a:t> </a:t>
            </a:r>
            <a:r>
              <a:rPr dirty="0" err="1"/>
              <a:t>utilizará</a:t>
            </a:r>
            <a:r>
              <a:rPr dirty="0"/>
              <a:t> la</a:t>
            </a:r>
            <a:r>
              <a:rPr dirty="0">
                <a:solidFill>
                  <a:srgbClr val="78B17A"/>
                </a:solidFill>
              </a:rPr>
              <a:t> </a:t>
            </a:r>
            <a:r>
              <a:rPr dirty="0" err="1"/>
              <a:t>versión</a:t>
            </a:r>
            <a:r>
              <a:rPr dirty="0"/>
              <a:t> </a:t>
            </a:r>
            <a:r>
              <a:rPr b="1" dirty="0" err="1">
                <a:solidFill>
                  <a:srgbClr val="78B17A"/>
                </a:solidFill>
              </a:rPr>
              <a:t>gratuita</a:t>
            </a:r>
            <a:r>
              <a:rPr lang="es-ES" b="1" dirty="0">
                <a:solidFill>
                  <a:srgbClr val="78B17A"/>
                </a:solidFill>
              </a:rPr>
              <a:t> </a:t>
            </a:r>
            <a:r>
              <a:rPr dirty="0"/>
              <a:t>de </a:t>
            </a:r>
            <a:r>
              <a:rPr b="1" dirty="0">
                <a:solidFill>
                  <a:srgbClr val="78B17A"/>
                </a:solidFill>
              </a:rPr>
              <a:t>Asana</a:t>
            </a:r>
            <a:r>
              <a:rPr lang="es-ES" b="1" dirty="0">
                <a:solidFill>
                  <a:srgbClr val="78B17A"/>
                </a:solidFill>
              </a:rPr>
              <a:t> </a:t>
            </a:r>
            <a:r>
              <a:rPr dirty="0"/>
              <a:t>para </a:t>
            </a:r>
            <a:r>
              <a:rPr dirty="0" err="1"/>
              <a:t>ilustrar</a:t>
            </a:r>
            <a:r>
              <a:rPr dirty="0"/>
              <a:t> </a:t>
            </a:r>
            <a:r>
              <a:rPr dirty="0" err="1"/>
              <a:t>el</a:t>
            </a:r>
            <a:r>
              <a:rPr dirty="0"/>
              <a:t> </a:t>
            </a:r>
            <a:r>
              <a:rPr dirty="0" err="1"/>
              <a:t>proceso</a:t>
            </a:r>
            <a:r>
              <a:rPr dirty="0"/>
              <a:t> de </a:t>
            </a:r>
            <a:r>
              <a:rPr dirty="0" err="1"/>
              <a:t>implementación</a:t>
            </a:r>
            <a:r>
              <a:rPr dirty="0"/>
              <a:t> </a:t>
            </a:r>
            <a:r>
              <a:rPr dirty="0" err="1"/>
              <a:t>mencionado</a:t>
            </a:r>
            <a:r>
              <a:rPr dirty="0"/>
              <a:t> </a:t>
            </a:r>
            <a:r>
              <a:rPr dirty="0" err="1"/>
              <a:t>anteriormente</a:t>
            </a:r>
            <a:r>
              <a:rPr dirty="0"/>
              <a:t>. Ten </a:t>
            </a:r>
            <a:r>
              <a:rPr dirty="0" err="1"/>
              <a:t>en</a:t>
            </a:r>
            <a:r>
              <a:rPr dirty="0"/>
              <a:t> </a:t>
            </a:r>
            <a:r>
              <a:rPr dirty="0" err="1"/>
              <a:t>cuenta</a:t>
            </a:r>
            <a:r>
              <a:rPr dirty="0"/>
              <a:t> que, </a:t>
            </a:r>
            <a:r>
              <a:rPr dirty="0" err="1"/>
              <a:t>en</a:t>
            </a:r>
            <a:r>
              <a:rPr dirty="0"/>
              <a:t> </a:t>
            </a:r>
            <a:r>
              <a:rPr dirty="0" err="1"/>
              <a:t>cualquier</a:t>
            </a:r>
            <a:r>
              <a:rPr dirty="0"/>
              <a:t> </a:t>
            </a:r>
            <a:r>
              <a:rPr dirty="0" err="1"/>
              <a:t>caso</a:t>
            </a:r>
            <a:r>
              <a:rPr dirty="0"/>
              <a:t>, </a:t>
            </a:r>
            <a:r>
              <a:rPr dirty="0" err="1"/>
              <a:t>todas</a:t>
            </a:r>
            <a:r>
              <a:rPr dirty="0"/>
              <a:t> las </a:t>
            </a:r>
            <a:r>
              <a:rPr dirty="0" err="1"/>
              <a:t>cuentas</a:t>
            </a:r>
            <a:r>
              <a:rPr dirty="0"/>
              <a:t> </a:t>
            </a:r>
            <a:r>
              <a:rPr dirty="0" err="1"/>
              <a:t>nuevas</a:t>
            </a:r>
            <a:r>
              <a:rPr dirty="0"/>
              <a:t> </a:t>
            </a:r>
            <a:r>
              <a:rPr dirty="0" err="1"/>
              <a:t>tienen</a:t>
            </a:r>
            <a:r>
              <a:rPr dirty="0"/>
              <a:t> un </a:t>
            </a:r>
            <a:r>
              <a:rPr b="1" dirty="0" err="1">
                <a:solidFill>
                  <a:srgbClr val="78B17A"/>
                </a:solidFill>
              </a:rPr>
              <a:t>mes</a:t>
            </a:r>
            <a:r>
              <a:rPr b="1" dirty="0">
                <a:solidFill>
                  <a:srgbClr val="78B17A"/>
                </a:solidFill>
              </a:rPr>
              <a:t> gratis de Premium</a:t>
            </a:r>
            <a:r>
              <a:rPr dirty="0"/>
              <a:t> (lo que </a:t>
            </a:r>
            <a:r>
              <a:rPr dirty="0" err="1"/>
              <a:t>añade</a:t>
            </a:r>
            <a:r>
              <a:rPr dirty="0"/>
              <a:t> </a:t>
            </a:r>
            <a:r>
              <a:rPr dirty="0" err="1"/>
              <a:t>más</a:t>
            </a:r>
            <a:r>
              <a:rPr dirty="0"/>
              <a:t> </a:t>
            </a:r>
            <a:r>
              <a:rPr dirty="0" err="1"/>
              <a:t>funciones</a:t>
            </a:r>
            <a:r>
              <a:rPr dirty="0"/>
              <a:t>)</a:t>
            </a:r>
          </a:p>
          <a:p>
            <a:pPr marL="457200" indent="-457200">
              <a:buFont typeface="Wingdings" panose="05000000000000000000" pitchFamily="2" charset="2"/>
              <a:buChar char="Ø"/>
            </a:pPr>
            <a:endParaRPr sz="2800" dirty="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5271" y="7605225"/>
            <a:ext cx="5149622" cy="1020871"/>
          </a:xfrm>
          <a:prstGeom prst="rect">
            <a:avLst/>
          </a:prstGeom>
        </p:spPr>
      </p:pic>
      <p:sp>
        <p:nvSpPr>
          <p:cNvPr id="2" name="CuadroTexto 28">
            <a:extLst>
              <a:ext uri="{FF2B5EF4-FFF2-40B4-BE49-F238E27FC236}">
                <a16:creationId xmlns:a16="http://schemas.microsoft.com/office/drawing/2014/main" id="{505A7526-3D48-D076-B4A4-6CCE544D367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2. </a:t>
            </a:r>
            <a:r>
              <a:rPr dirty="0" err="1"/>
              <a:t>Gestión</a:t>
            </a:r>
            <a:r>
              <a:rPr dirty="0"/>
              <a:t> de </a:t>
            </a:r>
            <a:r>
              <a:rPr dirty="0" err="1"/>
              <a:t>tareas</a:t>
            </a:r>
            <a:r>
              <a:rPr dirty="0"/>
              <a:t> </a:t>
            </a:r>
            <a:r>
              <a:rPr dirty="0" err="1"/>
              <a:t>en</a:t>
            </a:r>
            <a:r>
              <a:rPr dirty="0"/>
              <a:t> </a:t>
            </a:r>
            <a:r>
              <a:rPr dirty="0" err="1"/>
              <a:t>entornos</a:t>
            </a:r>
            <a:r>
              <a:rPr dirty="0"/>
              <a:t> de </a:t>
            </a:r>
            <a:r>
              <a:rPr dirty="0" err="1"/>
              <a:t>trabajo</a:t>
            </a:r>
            <a:r>
              <a:rPr dirty="0"/>
              <a:t> </a:t>
            </a:r>
            <a:r>
              <a:rPr dirty="0" err="1"/>
              <a:t>en</a:t>
            </a:r>
            <a:r>
              <a:rPr dirty="0"/>
              <a:t> </a:t>
            </a:r>
            <a:r>
              <a:rPr dirty="0" err="1"/>
              <a:t>equipo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CasellaDiTesto 5"/>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11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601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5222" r="4282" b="6383"/>
          <a:stretch/>
        </p:blipFill>
        <p:spPr>
          <a:xfrm>
            <a:off x="9288000" y="3240000"/>
            <a:ext cx="7776000" cy="5364000"/>
          </a:xfrm>
          <a:prstGeom prst="rect">
            <a:avLst/>
          </a:prstGeom>
        </p:spPr>
      </p:pic>
      <p:sp>
        <p:nvSpPr>
          <p:cNvPr id="7" name="CasellaDiTesto 6"/>
          <p:cNvSpPr txBox="1"/>
          <p:nvPr/>
        </p:nvSpPr>
        <p:spPr>
          <a:xfrm>
            <a:off x="1296000" y="3384000"/>
            <a:ext cx="10515000" cy="954107"/>
          </a:xfrm>
          <a:prstGeom prst="rect">
            <a:avLst/>
          </a:prstGeom>
          <a:noFill/>
        </p:spPr>
        <p:txBody>
          <a:bodyPr wrap="square">
            <a:noAutofit/>
          </a:bodyPr>
          <a:lstStyle/>
          <a:p>
            <a:pPr>
              <a:defRP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Ha</a:t>
            </a:r>
            <a:r>
              <a:rPr lang="es-ES" dirty="0"/>
              <a:t>z</a:t>
            </a:r>
            <a:r>
              <a:rPr dirty="0"/>
              <a:t> una </a:t>
            </a:r>
            <a:r>
              <a:rPr dirty="0" err="1"/>
              <a:t>lista</a:t>
            </a:r>
            <a:r>
              <a:rPr dirty="0"/>
              <a:t> de </a:t>
            </a:r>
            <a:r>
              <a:rPr dirty="0" err="1"/>
              <a:t>todas</a:t>
            </a:r>
            <a:r>
              <a:rPr dirty="0"/>
              <a:t> las </a:t>
            </a:r>
            <a:r>
              <a:rPr dirty="0" err="1"/>
              <a:t>tareas</a:t>
            </a:r>
            <a:r>
              <a:rPr dirty="0"/>
              <a:t> que </a:t>
            </a:r>
            <a:r>
              <a:rPr lang="es-ES" dirty="0"/>
              <a:t>t</a:t>
            </a:r>
            <a:r>
              <a:rPr dirty="0"/>
              <a:t>u </a:t>
            </a:r>
            <a:r>
              <a:rPr dirty="0" err="1"/>
              <a:t>equipo</a:t>
            </a:r>
            <a:r>
              <a:rPr dirty="0"/>
              <a:t> </a:t>
            </a:r>
            <a:r>
              <a:rPr dirty="0" err="1"/>
              <a:t>necesita</a:t>
            </a:r>
            <a:r>
              <a:rPr dirty="0"/>
              <a:t> </a:t>
            </a:r>
            <a:r>
              <a:rPr dirty="0" err="1"/>
              <a:t>completar</a:t>
            </a:r>
            <a:r>
              <a:rPr dirty="0"/>
              <a:t>: </a:t>
            </a:r>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CasellaDiTesto 10"/>
          <p:cNvSpPr txBox="1"/>
          <p:nvPr/>
        </p:nvSpPr>
        <p:spPr>
          <a:xfrm>
            <a:off x="1296000" y="4032000"/>
            <a:ext cx="8229000" cy="2954655"/>
          </a:xfrm>
          <a:prstGeom prst="rect">
            <a:avLst/>
          </a:prstGeom>
          <a:noFill/>
        </p:spPr>
        <p:txBody>
          <a:bodyPr wrap="square">
            <a:noAutofit/>
          </a:bodyPr>
          <a:lstStyle/>
          <a:p>
            <a:pPr>
              <a:defRPr sz="2400">
                <a:latin typeface="Helvetica Neue" panose="020B0604020202020204" charset="0"/>
                <a:ea typeface="Microsoft Sans Serif" panose="020B0604020202020204" pitchFamily="34" charset="0"/>
                <a:cs typeface="Microsoft Sans Serif" panose="020B0604020202020204" pitchFamily="34" charset="0"/>
              </a:defRPr>
            </a:pPr>
            <a:r>
              <a:rPr dirty="0"/>
              <a:t>Este es un paso clave </a:t>
            </a:r>
            <a:r>
              <a:rPr dirty="0" err="1"/>
              <a:t>ya</a:t>
            </a:r>
            <a:r>
              <a:rPr dirty="0"/>
              <a:t> que </a:t>
            </a:r>
            <a:r>
              <a:rPr dirty="0" err="1"/>
              <a:t>definirá</a:t>
            </a:r>
            <a:r>
              <a:rPr dirty="0"/>
              <a:t> la </a:t>
            </a:r>
            <a:r>
              <a:rPr dirty="0" err="1"/>
              <a:t>estructura</a:t>
            </a:r>
            <a:r>
              <a:rPr dirty="0"/>
              <a:t> del </a:t>
            </a:r>
            <a:r>
              <a:rPr dirty="0" err="1"/>
              <a:t>proyecto</a:t>
            </a:r>
            <a:r>
              <a:rPr dirty="0"/>
              <a:t>. Los </a:t>
            </a:r>
            <a:r>
              <a:rPr dirty="0" err="1"/>
              <a:t>nombres</a:t>
            </a:r>
            <a:r>
              <a:rPr dirty="0"/>
              <a:t> y </a:t>
            </a:r>
            <a:r>
              <a:rPr dirty="0" err="1"/>
              <a:t>alcances</a:t>
            </a:r>
            <a:r>
              <a:rPr dirty="0"/>
              <a:t> de las </a:t>
            </a:r>
            <a:r>
              <a:rPr dirty="0" err="1"/>
              <a:t>tareas</a:t>
            </a:r>
            <a:r>
              <a:rPr dirty="0"/>
              <a:t> </a:t>
            </a:r>
            <a:r>
              <a:rPr dirty="0" err="1"/>
              <a:t>deben</a:t>
            </a:r>
            <a:r>
              <a:rPr dirty="0"/>
              <a:t> ser lo </a:t>
            </a:r>
            <a:r>
              <a:rPr dirty="0" err="1"/>
              <a:t>más</a:t>
            </a:r>
            <a:r>
              <a:rPr dirty="0"/>
              <a:t> </a:t>
            </a:r>
            <a:r>
              <a:rPr b="1" dirty="0" err="1">
                <a:solidFill>
                  <a:srgbClr val="78B17A"/>
                </a:solidFill>
              </a:rPr>
              <a:t>concretos</a:t>
            </a:r>
            <a:r>
              <a:rPr b="1" dirty="0">
                <a:solidFill>
                  <a:srgbClr val="78B17A"/>
                </a:solidFill>
              </a:rPr>
              <a:t> y </a:t>
            </a:r>
            <a:r>
              <a:rPr b="1" dirty="0" err="1">
                <a:solidFill>
                  <a:srgbClr val="78B17A"/>
                </a:solidFill>
              </a:rPr>
              <a:t>concisos</a:t>
            </a:r>
            <a:r>
              <a:rPr dirty="0"/>
              <a:t> </a:t>
            </a:r>
            <a:r>
              <a:rPr dirty="0" err="1"/>
              <a:t>posible</a:t>
            </a:r>
            <a:r>
              <a:rPr dirty="0"/>
              <a:t>. Como </a:t>
            </a:r>
            <a:r>
              <a:rPr dirty="0" err="1"/>
              <a:t>veremos</a:t>
            </a:r>
            <a:r>
              <a:rPr dirty="0"/>
              <a:t> </a:t>
            </a:r>
            <a:r>
              <a:rPr dirty="0" err="1"/>
              <a:t>más</a:t>
            </a:r>
            <a:r>
              <a:rPr dirty="0"/>
              <a:t> </a:t>
            </a:r>
            <a:r>
              <a:rPr dirty="0" err="1"/>
              <a:t>adelante</a:t>
            </a:r>
            <a:r>
              <a:rPr dirty="0"/>
              <a:t>, la </a:t>
            </a:r>
            <a:r>
              <a:rPr dirty="0" err="1"/>
              <a:t>mayoría</a:t>
            </a:r>
            <a:r>
              <a:rPr dirty="0"/>
              <a:t> de los </a:t>
            </a:r>
            <a:r>
              <a:rPr dirty="0" err="1"/>
              <a:t>programas</a:t>
            </a:r>
            <a:r>
              <a:rPr dirty="0"/>
              <a:t>, </a:t>
            </a:r>
            <a:r>
              <a:rPr dirty="0" err="1"/>
              <a:t>como</a:t>
            </a:r>
            <a:r>
              <a:rPr dirty="0"/>
              <a:t> la </a:t>
            </a:r>
            <a:r>
              <a:rPr dirty="0" err="1"/>
              <a:t>versión</a:t>
            </a:r>
            <a:r>
              <a:rPr dirty="0"/>
              <a:t> </a:t>
            </a:r>
            <a:r>
              <a:rPr dirty="0" err="1"/>
              <a:t>gratuita</a:t>
            </a:r>
            <a:r>
              <a:rPr dirty="0"/>
              <a:t> de Asana, </a:t>
            </a:r>
            <a:r>
              <a:rPr dirty="0" err="1"/>
              <a:t>en</a:t>
            </a:r>
            <a:r>
              <a:rPr dirty="0"/>
              <a:t> </a:t>
            </a:r>
            <a:r>
              <a:rPr dirty="0" err="1"/>
              <a:t>este</a:t>
            </a:r>
            <a:r>
              <a:rPr dirty="0"/>
              <a:t> </a:t>
            </a:r>
            <a:r>
              <a:rPr dirty="0" err="1"/>
              <a:t>caso</a:t>
            </a:r>
            <a:r>
              <a:rPr dirty="0"/>
              <a:t>, </a:t>
            </a:r>
            <a:r>
              <a:rPr dirty="0" err="1"/>
              <a:t>permiten</a:t>
            </a:r>
            <a:r>
              <a:rPr dirty="0"/>
              <a:t> </a:t>
            </a:r>
            <a:r>
              <a:rPr dirty="0" err="1"/>
              <a:t>tareas</a:t>
            </a:r>
            <a:r>
              <a:rPr dirty="0"/>
              <a:t> y </a:t>
            </a:r>
            <a:r>
              <a:rPr dirty="0" err="1"/>
              <a:t>subtareas</a:t>
            </a:r>
            <a:r>
              <a:rPr dirty="0"/>
              <a:t> dentro de </a:t>
            </a:r>
            <a:r>
              <a:rPr dirty="0" err="1"/>
              <a:t>ellos</a:t>
            </a:r>
            <a:r>
              <a:rPr dirty="0"/>
              <a:t>.</a:t>
            </a:r>
          </a:p>
          <a:p>
            <a:endParaRPr sz="2400" dirty="0">
              <a:latin typeface="Helvetica Neue" panose="020B0604020202020204" charset="0"/>
            </a:endParaRPr>
          </a:p>
        </p:txBody>
      </p:sp>
      <p:sp>
        <p:nvSpPr>
          <p:cNvPr id="2" name="CuadroTexto 28">
            <a:extLst>
              <a:ext uri="{FF2B5EF4-FFF2-40B4-BE49-F238E27FC236}">
                <a16:creationId xmlns:a16="http://schemas.microsoft.com/office/drawing/2014/main" id="{1C9A105E-D725-46EE-3730-08385DE2116D}"/>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55B981BC-D077-2792-960F-983B7465657A}"/>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3212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8">
            <a:extLst>
              <a:ext uri="{FF2B5EF4-FFF2-40B4-BE49-F238E27FC236}">
                <a16:creationId xmlns:a16="http://schemas.microsoft.com/office/drawing/2014/main" id="{C2B83C0D-6986-AAFF-2A6C-314C88619B0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C2CDDE1A-BFE2-88E5-27F6-0F2BFBF6E2BF}"/>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grpSp>
        <p:nvGrpSpPr>
          <p:cNvPr id="4" name="Gruppieren 3">
            <a:extLst>
              <a:ext uri="{FF2B5EF4-FFF2-40B4-BE49-F238E27FC236}">
                <a16:creationId xmlns:a16="http://schemas.microsoft.com/office/drawing/2014/main" id="{14DB74F9-745D-C921-5422-3D6EF0FC9123}"/>
              </a:ext>
            </a:extLst>
          </p:cNvPr>
          <p:cNvGrpSpPr/>
          <p:nvPr/>
        </p:nvGrpSpPr>
        <p:grpSpPr>
          <a:xfrm>
            <a:off x="1296000" y="2664000"/>
            <a:ext cx="15839992" cy="5904000"/>
            <a:chOff x="1296000" y="2664000"/>
            <a:chExt cx="15839992" cy="5904000"/>
          </a:xfrm>
        </p:grpSpPr>
        <p:sp>
          <p:nvSpPr>
            <p:cNvPr id="5" name="Pfeil: nach rechts 4">
              <a:extLst>
                <a:ext uri="{FF2B5EF4-FFF2-40B4-BE49-F238E27FC236}">
                  <a16:creationId xmlns:a16="http://schemas.microsoft.com/office/drawing/2014/main" id="{EA159D4E-E7F0-1B44-23D8-39DFCA700EAC}"/>
                </a:ext>
              </a:extLst>
            </p:cNvPr>
            <p:cNvSpPr/>
            <p:nvPr/>
          </p:nvSpPr>
          <p:spPr>
            <a:xfrm>
              <a:off x="1296000" y="2664000"/>
              <a:ext cx="15839992" cy="5904000"/>
            </a:xfrm>
            <a:prstGeom prst="rightArrow">
              <a:avLst>
                <a:gd name="adj1" fmla="val 62292"/>
                <a:gd name="adj2" fmla="val 50000"/>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a:p>
          </p:txBody>
        </p:sp>
        <p:sp>
          <p:nvSpPr>
            <p:cNvPr id="6" name="Freihandform: Form 5">
              <a:extLst>
                <a:ext uri="{FF2B5EF4-FFF2-40B4-BE49-F238E27FC236}">
                  <a16:creationId xmlns:a16="http://schemas.microsoft.com/office/drawing/2014/main" id="{304BEE8C-AD87-652D-786A-81B92C2C2AAE}"/>
                </a:ext>
              </a:extLst>
            </p:cNvPr>
            <p:cNvSpPr/>
            <p:nvPr/>
          </p:nvSpPr>
          <p:spPr>
            <a:xfrm>
              <a:off x="1764390" y="3924000"/>
              <a:ext cx="2300924" cy="3384000"/>
            </a:xfrm>
            <a:custGeom>
              <a:avLst/>
              <a:gdLst>
                <a:gd name="connsiteX0" fmla="*/ 0 w 2022269"/>
                <a:gd name="connsiteY0" fmla="*/ 337052 h 2902406"/>
                <a:gd name="connsiteX1" fmla="*/ 337052 w 2022269"/>
                <a:gd name="connsiteY1" fmla="*/ 0 h 2902406"/>
                <a:gd name="connsiteX2" fmla="*/ 1685217 w 2022269"/>
                <a:gd name="connsiteY2" fmla="*/ 0 h 2902406"/>
                <a:gd name="connsiteX3" fmla="*/ 2022269 w 2022269"/>
                <a:gd name="connsiteY3" fmla="*/ 337052 h 2902406"/>
                <a:gd name="connsiteX4" fmla="*/ 2022269 w 2022269"/>
                <a:gd name="connsiteY4" fmla="*/ 2565354 h 2902406"/>
                <a:gd name="connsiteX5" fmla="*/ 1685217 w 2022269"/>
                <a:gd name="connsiteY5" fmla="*/ 2902406 h 2902406"/>
                <a:gd name="connsiteX6" fmla="*/ 337052 w 2022269"/>
                <a:gd name="connsiteY6" fmla="*/ 2902406 h 2902406"/>
                <a:gd name="connsiteX7" fmla="*/ 0 w 2022269"/>
                <a:gd name="connsiteY7" fmla="*/ 2565354 h 2902406"/>
                <a:gd name="connsiteX8" fmla="*/ 0 w 2022269"/>
                <a:gd name="connsiteY8" fmla="*/ 337052 h 29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02406">
                  <a:moveTo>
                    <a:pt x="0" y="337052"/>
                  </a:moveTo>
                  <a:cubicBezTo>
                    <a:pt x="0" y="150903"/>
                    <a:pt x="150903" y="0"/>
                    <a:pt x="337052" y="0"/>
                  </a:cubicBezTo>
                  <a:lnTo>
                    <a:pt x="1685217" y="0"/>
                  </a:lnTo>
                  <a:cubicBezTo>
                    <a:pt x="1871366" y="0"/>
                    <a:pt x="2022269" y="150903"/>
                    <a:pt x="2022269" y="337052"/>
                  </a:cubicBezTo>
                  <a:lnTo>
                    <a:pt x="2022269" y="2565354"/>
                  </a:lnTo>
                  <a:cubicBezTo>
                    <a:pt x="2022269" y="2751503"/>
                    <a:pt x="1871366" y="2902406"/>
                    <a:pt x="1685217" y="2902406"/>
                  </a:cubicBezTo>
                  <a:lnTo>
                    <a:pt x="337052" y="2902406"/>
                  </a:lnTo>
                  <a:cubicBezTo>
                    <a:pt x="150903" y="2902406"/>
                    <a:pt x="0" y="2751503"/>
                    <a:pt x="0" y="2565354"/>
                  </a:cubicBezTo>
                  <a:lnTo>
                    <a:pt x="0" y="337052"/>
                  </a:lnTo>
                  <a:close/>
                </a:path>
              </a:pathLst>
            </a:cu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defRPr sz="2400" b="1">
                  <a:ln>
                    <a:noFill/>
                  </a:ln>
                  <a:solidFill>
                    <a:schemeClr val="bg1"/>
                  </a:solidFill>
                  <a:latin typeface="Helvetica Neue" panose="020B0604020202020204" charset="0"/>
                </a:defRPr>
              </a:pPr>
              <a:r>
                <a:rPr dirty="0" err="1"/>
                <a:t>Desglosar</a:t>
              </a:r>
              <a:r>
                <a:rPr dirty="0"/>
                <a:t> las </a:t>
              </a:r>
              <a:r>
                <a:rPr dirty="0" err="1"/>
                <a:t>tareas</a:t>
              </a:r>
              <a:r>
                <a:rPr dirty="0"/>
                <a:t> </a:t>
              </a:r>
              <a:r>
                <a:rPr dirty="0" err="1"/>
                <a:t>voluminosas</a:t>
              </a:r>
              <a:endParaRPr dirty="0"/>
            </a:p>
          </p:txBody>
        </p:sp>
        <p:sp>
          <p:nvSpPr>
            <p:cNvPr id="7" name="Freihandform: Form 6">
              <a:extLst>
                <a:ext uri="{FF2B5EF4-FFF2-40B4-BE49-F238E27FC236}">
                  <a16:creationId xmlns:a16="http://schemas.microsoft.com/office/drawing/2014/main" id="{0481A898-1FD2-7D35-0113-0D576912747A}"/>
                </a:ext>
              </a:extLst>
            </p:cNvPr>
            <p:cNvSpPr/>
            <p:nvPr/>
          </p:nvSpPr>
          <p:spPr>
            <a:xfrm>
              <a:off x="4067999" y="3924000"/>
              <a:ext cx="2300923"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defRPr sz="2400" b="1">
                  <a:ln>
                    <a:noFill/>
                  </a:ln>
                  <a:solidFill>
                    <a:schemeClr val="bg1"/>
                  </a:solidFill>
                  <a:latin typeface="Helvetica Neue" panose="020B0604020202020204" charset="0"/>
                </a:defRPr>
              </a:pPr>
              <a:r>
                <a:rPr dirty="0" err="1"/>
                <a:t>Tareas</a:t>
              </a:r>
              <a:r>
                <a:rPr dirty="0"/>
                <a:t> </a:t>
              </a:r>
              <a:r>
                <a:rPr dirty="0" err="1"/>
                <a:t>más</a:t>
              </a:r>
              <a:r>
                <a:rPr dirty="0"/>
                <a:t> </a:t>
              </a:r>
              <a:r>
                <a:rPr dirty="0" err="1"/>
                <a:t>ligeras</a:t>
              </a:r>
              <a:r>
                <a:rPr dirty="0"/>
                <a:t>, de </a:t>
              </a:r>
              <a:r>
                <a:rPr dirty="0" err="1"/>
                <a:t>tamaño</a:t>
              </a:r>
              <a:r>
                <a:rPr dirty="0"/>
                <a:t> similar, </a:t>
              </a:r>
              <a:r>
                <a:rPr dirty="0" err="1"/>
                <a:t>facilitan</a:t>
              </a:r>
              <a:r>
                <a:rPr dirty="0"/>
                <a:t> la </a:t>
              </a:r>
              <a:r>
                <a:rPr dirty="0" err="1"/>
                <a:t>asignación</a:t>
              </a:r>
              <a:endParaRPr sz="2400" b="1" i="0" dirty="0">
                <a:ln>
                  <a:noFill/>
                </a:ln>
                <a:solidFill>
                  <a:schemeClr val="bg1"/>
                </a:solidFill>
                <a:latin typeface="Helvetica Neue" panose="020B0604020202020204" charset="0"/>
              </a:endParaRPr>
            </a:p>
          </p:txBody>
        </p:sp>
        <p:sp>
          <p:nvSpPr>
            <p:cNvPr id="8" name="Freihandform: Form 7">
              <a:extLst>
                <a:ext uri="{FF2B5EF4-FFF2-40B4-BE49-F238E27FC236}">
                  <a16:creationId xmlns:a16="http://schemas.microsoft.com/office/drawing/2014/main" id="{2D8AF03A-D873-54E2-6E00-9D223069E8DA}"/>
                </a:ext>
              </a:extLst>
            </p:cNvPr>
            <p:cNvSpPr/>
            <p:nvPr/>
          </p:nvSpPr>
          <p:spPr>
            <a:xfrm>
              <a:off x="6371999" y="3924000"/>
              <a:ext cx="2300923" cy="3384000"/>
            </a:xfrm>
            <a:custGeom>
              <a:avLst/>
              <a:gdLst>
                <a:gd name="connsiteX0" fmla="*/ 0 w 2022269"/>
                <a:gd name="connsiteY0" fmla="*/ 337052 h 2930580"/>
                <a:gd name="connsiteX1" fmla="*/ 337052 w 2022269"/>
                <a:gd name="connsiteY1" fmla="*/ 0 h 2930580"/>
                <a:gd name="connsiteX2" fmla="*/ 1685217 w 2022269"/>
                <a:gd name="connsiteY2" fmla="*/ 0 h 2930580"/>
                <a:gd name="connsiteX3" fmla="*/ 2022269 w 2022269"/>
                <a:gd name="connsiteY3" fmla="*/ 337052 h 2930580"/>
                <a:gd name="connsiteX4" fmla="*/ 2022269 w 2022269"/>
                <a:gd name="connsiteY4" fmla="*/ 2593528 h 2930580"/>
                <a:gd name="connsiteX5" fmla="*/ 1685217 w 2022269"/>
                <a:gd name="connsiteY5" fmla="*/ 2930580 h 2930580"/>
                <a:gd name="connsiteX6" fmla="*/ 337052 w 2022269"/>
                <a:gd name="connsiteY6" fmla="*/ 2930580 h 2930580"/>
                <a:gd name="connsiteX7" fmla="*/ 0 w 2022269"/>
                <a:gd name="connsiteY7" fmla="*/ 2593528 h 2930580"/>
                <a:gd name="connsiteX8" fmla="*/ 0 w 2022269"/>
                <a:gd name="connsiteY8" fmla="*/ 337052 h 293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269" h="2930580">
                  <a:moveTo>
                    <a:pt x="0" y="337052"/>
                  </a:moveTo>
                  <a:cubicBezTo>
                    <a:pt x="0" y="150903"/>
                    <a:pt x="150903" y="0"/>
                    <a:pt x="337052" y="0"/>
                  </a:cubicBezTo>
                  <a:lnTo>
                    <a:pt x="1685217" y="0"/>
                  </a:lnTo>
                  <a:cubicBezTo>
                    <a:pt x="1871366" y="0"/>
                    <a:pt x="2022269" y="150903"/>
                    <a:pt x="2022269" y="337052"/>
                  </a:cubicBezTo>
                  <a:lnTo>
                    <a:pt x="2022269" y="2593528"/>
                  </a:lnTo>
                  <a:cubicBezTo>
                    <a:pt x="2022269" y="2779677"/>
                    <a:pt x="1871366" y="2930580"/>
                    <a:pt x="1685217" y="2930580"/>
                  </a:cubicBezTo>
                  <a:lnTo>
                    <a:pt x="337052" y="2930580"/>
                  </a:lnTo>
                  <a:cubicBezTo>
                    <a:pt x="150903" y="2930580"/>
                    <a:pt x="0" y="2779677"/>
                    <a:pt x="0" y="2593528"/>
                  </a:cubicBezTo>
                  <a:lnTo>
                    <a:pt x="0" y="337052"/>
                  </a:lnTo>
                  <a:close/>
                </a:path>
              </a:pathLst>
            </a:cu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0159" tIns="190159" rIns="190159" bIns="190159" numCol="1" spcCol="1270" anchor="ctr" anchorCtr="0">
              <a:noAutofit/>
            </a:bodyPr>
            <a:lstStyle/>
            <a:p>
              <a:pPr lvl="0" algn="ctr">
                <a:defRPr sz="2400" b="1">
                  <a:ln>
                    <a:noFill/>
                  </a:ln>
                  <a:solidFill>
                    <a:schemeClr val="bg1"/>
                  </a:solidFill>
                  <a:latin typeface="Helvetica Neue" panose="020B0604020202020204" charset="0"/>
                </a:defRPr>
              </a:pPr>
              <a:r>
                <a:rPr dirty="0"/>
                <a:t>Cargas de </a:t>
              </a:r>
              <a:r>
                <a:rPr dirty="0" err="1"/>
                <a:t>trabajo</a:t>
              </a:r>
              <a:r>
                <a:rPr dirty="0"/>
                <a:t> </a:t>
              </a:r>
              <a:r>
                <a:rPr dirty="0" err="1"/>
                <a:t>equilibradas</a:t>
              </a:r>
              <a:endParaRPr sz="2400" b="1" i="0" dirty="0">
                <a:ln>
                  <a:noFill/>
                </a:ln>
                <a:solidFill>
                  <a:schemeClr val="bg1"/>
                </a:solidFill>
                <a:latin typeface="Helvetica Neue" panose="020B0604020202020204" charset="0"/>
              </a:endParaRPr>
            </a:p>
          </p:txBody>
        </p:sp>
      </p:grpSp>
      <p:grpSp>
        <p:nvGrpSpPr>
          <p:cNvPr id="9" name="Gruppo 26">
            <a:extLst>
              <a:ext uri="{FF2B5EF4-FFF2-40B4-BE49-F238E27FC236}">
                <a16:creationId xmlns:a16="http://schemas.microsoft.com/office/drawing/2014/main" id="{0DEC63D1-5829-B98A-48FE-56F7FB10BDE7}"/>
              </a:ext>
            </a:extLst>
          </p:cNvPr>
          <p:cNvGrpSpPr/>
          <p:nvPr/>
        </p:nvGrpSpPr>
        <p:grpSpPr>
          <a:xfrm>
            <a:off x="8784000" y="3924000"/>
            <a:ext cx="2268000" cy="3384000"/>
            <a:chOff x="26714" y="1879150"/>
            <a:chExt cx="2393267" cy="3795110"/>
          </a:xfrm>
        </p:grpSpPr>
        <p:sp>
          <p:nvSpPr>
            <p:cNvPr id="10" name="Rettangolo arrotondato 35">
              <a:extLst>
                <a:ext uri="{FF2B5EF4-FFF2-40B4-BE49-F238E27FC236}">
                  <a16:creationId xmlns:a16="http://schemas.microsoft.com/office/drawing/2014/main" id="{6CAF0277-343C-06A6-4C18-D8B1AE6498B5}"/>
                </a:ext>
              </a:extLst>
            </p:cNvPr>
            <p:cNvSpPr/>
            <p:nvPr/>
          </p:nvSpPr>
          <p:spPr>
            <a:xfrm>
              <a:off x="26714" y="1879150"/>
              <a:ext cx="2393267" cy="3795110"/>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1" name="Rettangolo 36">
              <a:extLst>
                <a:ext uri="{FF2B5EF4-FFF2-40B4-BE49-F238E27FC236}">
                  <a16:creationId xmlns:a16="http://schemas.microsoft.com/office/drawing/2014/main" id="{284E7312-7992-33F9-1AA2-C42741C4E13B}"/>
                </a:ext>
              </a:extLst>
            </p:cNvPr>
            <p:cNvSpPr/>
            <p:nvPr/>
          </p:nvSpPr>
          <p:spPr>
            <a:xfrm>
              <a:off x="137979" y="1990416"/>
              <a:ext cx="2165337" cy="35725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defRPr sz="2400" b="1">
                  <a:solidFill>
                    <a:schemeClr val="bg1"/>
                  </a:solidFill>
                  <a:latin typeface="Helvetica Neue" panose="020B0604020202020204" charset="0"/>
                </a:defRPr>
              </a:pPr>
              <a:r>
                <a:rPr dirty="0" err="1"/>
                <a:t>Mejor</a:t>
              </a:r>
              <a:r>
                <a:rPr dirty="0"/>
                <a:t> </a:t>
              </a:r>
              <a:r>
                <a:rPr dirty="0" err="1"/>
                <a:t>distribución</a:t>
              </a:r>
              <a:r>
                <a:rPr dirty="0"/>
                <a:t> de</a:t>
              </a:r>
              <a:r>
                <a:rPr lang="es-ES" dirty="0"/>
                <a:t>l trabajo</a:t>
              </a:r>
              <a:endParaRPr dirty="0"/>
            </a:p>
          </p:txBody>
        </p:sp>
      </p:grpSp>
      <p:grpSp>
        <p:nvGrpSpPr>
          <p:cNvPr id="12" name="Gruppo 27">
            <a:extLst>
              <a:ext uri="{FF2B5EF4-FFF2-40B4-BE49-F238E27FC236}">
                <a16:creationId xmlns:a16="http://schemas.microsoft.com/office/drawing/2014/main" id="{C58654F4-E9BB-73A3-15D4-4D49B0E55941}"/>
              </a:ext>
            </a:extLst>
          </p:cNvPr>
          <p:cNvGrpSpPr/>
          <p:nvPr/>
        </p:nvGrpSpPr>
        <p:grpSpPr>
          <a:xfrm>
            <a:off x="11232000" y="3924000"/>
            <a:ext cx="2268000" cy="3384000"/>
            <a:chOff x="2388022" y="1923864"/>
            <a:chExt cx="2279303" cy="3750396"/>
          </a:xfrm>
        </p:grpSpPr>
        <p:sp>
          <p:nvSpPr>
            <p:cNvPr id="13" name="Rettangolo arrotondato 33">
              <a:extLst>
                <a:ext uri="{FF2B5EF4-FFF2-40B4-BE49-F238E27FC236}">
                  <a16:creationId xmlns:a16="http://schemas.microsoft.com/office/drawing/2014/main" id="{07107643-4510-BB47-F429-B58ACD8BA1A0}"/>
                </a:ext>
              </a:extLst>
            </p:cNvPr>
            <p:cNvSpPr/>
            <p:nvPr/>
          </p:nvSpPr>
          <p:spPr>
            <a:xfrm>
              <a:off x="2388022" y="1923864"/>
              <a:ext cx="2279303" cy="3750396"/>
            </a:xfrm>
            <a:prstGeom prst="roundRect">
              <a:avLst/>
            </a:prstGeom>
            <a:noFill/>
            <a:ln w="9525">
              <a:solidFill>
                <a:srgbClr val="78B17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4" name="Rettangolo 34">
              <a:extLst>
                <a:ext uri="{FF2B5EF4-FFF2-40B4-BE49-F238E27FC236}">
                  <a16:creationId xmlns:a16="http://schemas.microsoft.com/office/drawing/2014/main" id="{3C64BB7D-B93A-372D-E699-F5F31B019443}"/>
                </a:ext>
              </a:extLst>
            </p:cNvPr>
            <p:cNvSpPr/>
            <p:nvPr/>
          </p:nvSpPr>
          <p:spPr>
            <a:xfrm>
              <a:off x="2499288" y="2035130"/>
              <a:ext cx="2165338" cy="3527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defRPr sz="2400" b="1">
                  <a:latin typeface="Helvetica Neue" panose="020B0604020202020204" charset="0"/>
                </a:defRPr>
              </a:pPr>
              <a:r>
                <a:rPr dirty="0" err="1"/>
                <a:t>Procesos</a:t>
              </a:r>
              <a:r>
                <a:rPr dirty="0"/>
                <a:t> </a:t>
              </a:r>
              <a:r>
                <a:rPr dirty="0" err="1"/>
                <a:t>más</a:t>
              </a:r>
              <a:r>
                <a:rPr dirty="0"/>
                <a:t> </a:t>
              </a:r>
              <a:r>
                <a:rPr dirty="0" err="1"/>
                <a:t>rápidos</a:t>
              </a:r>
              <a:endParaRPr dirty="0"/>
            </a:p>
          </p:txBody>
        </p:sp>
      </p:grpSp>
      <p:sp>
        <p:nvSpPr>
          <p:cNvPr id="15" name="CasellaDiTesto 1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8947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2246769"/>
          </a:xfrm>
          <a:prstGeom prst="rect">
            <a:avLst/>
          </a:prstGeom>
          <a:noFill/>
        </p:spPr>
        <p:txBody>
          <a:bodyPr wrap="square">
            <a:noAutofit/>
          </a:bodyPr>
          <a:lstStyle/>
          <a:p>
            <a:pPr>
              <a:defRPr sz="2400">
                <a:latin typeface="Helvetica Neue" panose="020B0604020202020204" charset="0"/>
                <a:ea typeface="Microsoft Sans Serif" panose="020B0604020202020204" pitchFamily="34" charset="0"/>
                <a:cs typeface="Microsoft Sans Serif" panose="020B0604020202020204" pitchFamily="34" charset="0"/>
              </a:defRPr>
            </a:pPr>
            <a:r>
              <a:rPr dirty="0"/>
              <a:t>Una </a:t>
            </a:r>
            <a:r>
              <a:rPr dirty="0" err="1"/>
              <a:t>vez</a:t>
            </a:r>
            <a:r>
              <a:rPr dirty="0"/>
              <a:t> </a:t>
            </a:r>
            <a:r>
              <a:rPr dirty="0" err="1"/>
              <a:t>en</a:t>
            </a:r>
            <a:r>
              <a:rPr dirty="0"/>
              <a:t> </a:t>
            </a:r>
            <a:r>
              <a:rPr dirty="0" err="1"/>
              <a:t>el</a:t>
            </a:r>
            <a:r>
              <a:rPr dirty="0"/>
              <a:t> panel de control de Asana, ha</a:t>
            </a:r>
            <a:r>
              <a:rPr lang="es-ES" dirty="0"/>
              <a:t>z</a:t>
            </a:r>
            <a:r>
              <a:rPr dirty="0"/>
              <a:t> </a:t>
            </a:r>
            <a:r>
              <a:rPr dirty="0" err="1"/>
              <a:t>clic</a:t>
            </a:r>
            <a:r>
              <a:rPr dirty="0"/>
              <a:t> </a:t>
            </a:r>
            <a:r>
              <a:rPr dirty="0" err="1"/>
              <a:t>en</a:t>
            </a:r>
            <a:r>
              <a:rPr dirty="0"/>
              <a:t> </a:t>
            </a:r>
            <a:r>
              <a:rPr dirty="0" err="1"/>
              <a:t>cualquiera</a:t>
            </a:r>
            <a:r>
              <a:rPr dirty="0"/>
              <a:t> de los </a:t>
            </a:r>
            <a:r>
              <a:rPr dirty="0" err="1"/>
              <a:t>símbolos</a:t>
            </a:r>
            <a:r>
              <a:rPr dirty="0"/>
              <a:t> + a </a:t>
            </a:r>
            <a:r>
              <a:rPr lang="es-ES" dirty="0"/>
              <a:t>t</a:t>
            </a:r>
            <a:r>
              <a:rPr dirty="0"/>
              <a:t>u </a:t>
            </a:r>
            <a:r>
              <a:rPr dirty="0" err="1"/>
              <a:t>izquierda</a:t>
            </a:r>
            <a:r>
              <a:rPr dirty="0"/>
              <a:t> para </a:t>
            </a:r>
            <a:r>
              <a:rPr dirty="0" err="1"/>
              <a:t>crear</a:t>
            </a:r>
            <a:r>
              <a:rPr dirty="0"/>
              <a:t> un nuevo </a:t>
            </a:r>
            <a:r>
              <a:rPr dirty="0" err="1"/>
              <a:t>proyecto</a:t>
            </a:r>
            <a:r>
              <a:rPr dirty="0"/>
              <a:t> (1) y </a:t>
            </a:r>
            <a:r>
              <a:rPr lang="es-ES" dirty="0"/>
              <a:t>elige tu </a:t>
            </a:r>
            <a:r>
              <a:rPr dirty="0"/>
              <a:t>primer paso (2).</a:t>
            </a:r>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a:defRPr sz="2400">
                <a:latin typeface="Helvetica Neue" panose="020B0604020202020204" charset="0"/>
                <a:ea typeface="Microsoft Sans Serif" panose="020B0604020202020204" pitchFamily="34" charset="0"/>
                <a:cs typeface="Microsoft Sans Serif" panose="020B0604020202020204" pitchFamily="34" charset="0"/>
              </a:defRPr>
            </a:pPr>
            <a:r>
              <a:rPr b="1" dirty="0" err="1">
                <a:solidFill>
                  <a:srgbClr val="4D94B7"/>
                </a:solidFill>
              </a:rPr>
              <a:t>Consejo</a:t>
            </a:r>
            <a:r>
              <a:rPr b="1" dirty="0">
                <a:solidFill>
                  <a:srgbClr val="4D94B7"/>
                </a:solidFill>
              </a:rPr>
              <a:t> </a:t>
            </a:r>
            <a:r>
              <a:rPr b="1" dirty="0" err="1">
                <a:solidFill>
                  <a:srgbClr val="4D94B7"/>
                </a:solidFill>
              </a:rPr>
              <a:t>profesional</a:t>
            </a:r>
            <a:r>
              <a:rPr b="1" dirty="0">
                <a:solidFill>
                  <a:srgbClr val="4D94B7"/>
                </a:solidFill>
              </a:rPr>
              <a:t>: para acceder</a:t>
            </a:r>
            <a:r>
              <a:rPr lang="es-ES" b="1" dirty="0">
                <a:solidFill>
                  <a:srgbClr val="4D94B7"/>
                </a:solidFill>
              </a:rPr>
              <a:t> </a:t>
            </a:r>
            <a:r>
              <a:rPr dirty="0"/>
              <a:t>a </a:t>
            </a:r>
            <a:r>
              <a:rPr dirty="0" err="1"/>
              <a:t>algunas</a:t>
            </a:r>
            <a:r>
              <a:rPr dirty="0"/>
              <a:t> de las </a:t>
            </a:r>
            <a:r>
              <a:rPr dirty="0" err="1"/>
              <a:t>plantillas</a:t>
            </a:r>
            <a:r>
              <a:rPr dirty="0"/>
              <a:t>, ha</a:t>
            </a:r>
            <a:r>
              <a:rPr lang="es-ES" dirty="0"/>
              <a:t>z</a:t>
            </a:r>
            <a:r>
              <a:rPr dirty="0"/>
              <a:t> </a:t>
            </a:r>
            <a:r>
              <a:rPr dirty="0" err="1"/>
              <a:t>clic</a:t>
            </a:r>
            <a:r>
              <a:rPr dirty="0"/>
              <a:t> </a:t>
            </a:r>
            <a:r>
              <a:rPr dirty="0" err="1"/>
              <a:t>en</a:t>
            </a:r>
            <a:r>
              <a:rPr dirty="0"/>
              <a:t> «Usar una </a:t>
            </a:r>
            <a:r>
              <a:rPr dirty="0" err="1"/>
              <a:t>plantilla</a:t>
            </a:r>
            <a:r>
              <a:rPr dirty="0"/>
              <a:t>» (</a:t>
            </a:r>
            <a:r>
              <a:rPr dirty="0" err="1"/>
              <a:t>cohete</a:t>
            </a:r>
            <a:r>
              <a:rPr dirty="0"/>
              <a:t> </a:t>
            </a:r>
            <a:r>
              <a:rPr dirty="0" err="1"/>
              <a:t>azul</a:t>
            </a:r>
            <a:r>
              <a:rPr dirty="0"/>
              <a:t>, 2) y </a:t>
            </a:r>
            <a:r>
              <a:rPr dirty="0" err="1"/>
              <a:t>luego</a:t>
            </a:r>
            <a:r>
              <a:rPr dirty="0"/>
              <a:t> </a:t>
            </a:r>
            <a:r>
              <a:rPr dirty="0" err="1"/>
              <a:t>en</a:t>
            </a:r>
            <a:r>
              <a:rPr dirty="0"/>
              <a:t> «</a:t>
            </a:r>
            <a:r>
              <a:rPr dirty="0" err="1"/>
              <a:t>Restablecer</a:t>
            </a:r>
            <a:r>
              <a:rPr dirty="0"/>
              <a:t> </a:t>
            </a:r>
            <a:r>
              <a:rPr dirty="0" err="1"/>
              <a:t>filtros</a:t>
            </a:r>
            <a:r>
              <a:rPr dirty="0"/>
              <a:t>» (bajo </a:t>
            </a:r>
            <a:r>
              <a:rPr dirty="0" err="1"/>
              <a:t>el</a:t>
            </a:r>
            <a:r>
              <a:rPr dirty="0"/>
              <a:t> </a:t>
            </a:r>
            <a:r>
              <a:rPr dirty="0" err="1"/>
              <a:t>sofá</a:t>
            </a:r>
            <a:r>
              <a:rPr dirty="0"/>
              <a:t> </a:t>
            </a:r>
            <a:r>
              <a:rPr dirty="0" err="1"/>
              <a:t>azul</a:t>
            </a:r>
            <a:r>
              <a:rPr dirty="0"/>
              <a:t>, 3). ¡</a:t>
            </a:r>
            <a:r>
              <a:rPr lang="es-ES" dirty="0"/>
              <a:t>Así</a:t>
            </a:r>
            <a:r>
              <a:rPr dirty="0"/>
              <a:t> </a:t>
            </a:r>
            <a:r>
              <a:rPr dirty="0" err="1"/>
              <a:t>podrás</a:t>
            </a:r>
            <a:r>
              <a:rPr dirty="0"/>
              <a:t> acceder a </a:t>
            </a:r>
            <a:r>
              <a:rPr dirty="0" err="1"/>
              <a:t>algunas</a:t>
            </a:r>
            <a:r>
              <a:rPr dirty="0"/>
              <a:t> </a:t>
            </a:r>
            <a:r>
              <a:rPr dirty="0" err="1"/>
              <a:t>plantillas</a:t>
            </a:r>
            <a:r>
              <a:rPr dirty="0"/>
              <a:t> sin </a:t>
            </a:r>
            <a:r>
              <a:rPr dirty="0" err="1"/>
              <a:t>tener</a:t>
            </a:r>
            <a:r>
              <a:rPr dirty="0"/>
              <a:t> que </a:t>
            </a:r>
            <a:r>
              <a:rPr dirty="0" err="1"/>
              <a:t>empezar</a:t>
            </a:r>
            <a:r>
              <a:rPr dirty="0"/>
              <a:t> </a:t>
            </a:r>
            <a:r>
              <a:rPr dirty="0" err="1"/>
              <a:t>desde</a:t>
            </a:r>
            <a:r>
              <a:rPr dirty="0"/>
              <a:t> cero!</a:t>
            </a:r>
          </a:p>
        </p:txBody>
      </p:sp>
      <p:pic>
        <p:nvPicPr>
          <p:cNvPr id="14" name="Immagin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grpSp>
        <p:nvGrpSpPr>
          <p:cNvPr id="5" name="Gruppieren 4">
            <a:extLst>
              <a:ext uri="{FF2B5EF4-FFF2-40B4-BE49-F238E27FC236}">
                <a16:creationId xmlns:a16="http://schemas.microsoft.com/office/drawing/2014/main" id="{24D70F41-D0A6-09B6-ABD3-DA2B1DFF89E3}"/>
              </a:ext>
            </a:extLst>
          </p:cNvPr>
          <p:cNvGrpSpPr/>
          <p:nvPr/>
        </p:nvGrpSpPr>
        <p:grpSpPr>
          <a:xfrm>
            <a:off x="1224000" y="5760000"/>
            <a:ext cx="15854092" cy="2922102"/>
            <a:chOff x="1477223" y="5894674"/>
            <a:chExt cx="15854092" cy="2922102"/>
          </a:xfrm>
        </p:grpSpPr>
        <p:cxnSp>
          <p:nvCxnSpPr>
            <p:cNvPr id="19" name="Conector recto de flecha 12">
              <a:extLst>
                <a:ext uri="{FF2B5EF4-FFF2-40B4-BE49-F238E27FC236}">
                  <a16:creationId xmlns:a16="http://schemas.microsoft.com/office/drawing/2014/main" id="{45566FC3-E7CD-42EA-B7FF-75C7F38C03F6}"/>
                </a:ext>
              </a:extLst>
            </p:cNvPr>
            <p:cNvCxnSpPr>
              <a:cxnSpLocks/>
            </p:cNvCxnSpPr>
            <p:nvPr/>
          </p:nvCxnSpPr>
          <p:spPr>
            <a:xfrm>
              <a:off x="5520315" y="7451133"/>
              <a:ext cx="7620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n 18">
              <a:extLst>
                <a:ext uri="{FF2B5EF4-FFF2-40B4-BE49-F238E27FC236}">
                  <a16:creationId xmlns:a16="http://schemas.microsoft.com/office/drawing/2014/main" id="{20BAA44F-EA00-46C9-947D-3AF61F6020B2}"/>
                </a:ext>
              </a:extLst>
            </p:cNvPr>
            <p:cNvPicPr>
              <a:picLocks noChangeAspect="1"/>
            </p:cNvPicPr>
            <p:nvPr/>
          </p:nvPicPr>
          <p:blipFill>
            <a:blip r:embed="rId3"/>
            <a:stretch>
              <a:fillRect/>
            </a:stretch>
          </p:blipFill>
          <p:spPr>
            <a:xfrm>
              <a:off x="1496800" y="6474977"/>
              <a:ext cx="3831889" cy="1727598"/>
            </a:xfrm>
            <a:prstGeom prst="rect">
              <a:avLst/>
            </a:prstGeom>
            <a:ln w="12700">
              <a:solidFill>
                <a:srgbClr val="AED633"/>
              </a:solidFill>
            </a:ln>
          </p:spPr>
        </p:pic>
        <p:cxnSp>
          <p:nvCxnSpPr>
            <p:cNvPr id="21" name="Conector recto de flecha 21">
              <a:extLst>
                <a:ext uri="{FF2B5EF4-FFF2-40B4-BE49-F238E27FC236}">
                  <a16:creationId xmlns:a16="http://schemas.microsoft.com/office/drawing/2014/main" id="{20844BC5-87F6-4AAC-811F-CA10D01A1803}"/>
                </a:ext>
              </a:extLst>
            </p:cNvPr>
            <p:cNvCxnSpPr>
              <a:cxnSpLocks/>
            </p:cNvCxnSpPr>
            <p:nvPr/>
          </p:nvCxnSpPr>
          <p:spPr>
            <a:xfrm>
              <a:off x="10972800" y="7355725"/>
              <a:ext cx="9144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3">
              <a:extLst>
                <a:ext uri="{FF2B5EF4-FFF2-40B4-BE49-F238E27FC236}">
                  <a16:creationId xmlns:a16="http://schemas.microsoft.com/office/drawing/2014/main" id="{24B5AEDC-BC67-4568-8BCE-2AFB9BD393C5}"/>
                </a:ext>
              </a:extLst>
            </p:cNvPr>
            <p:cNvPicPr>
              <a:picLocks noChangeAspect="1"/>
            </p:cNvPicPr>
            <p:nvPr/>
          </p:nvPicPr>
          <p:blipFill>
            <a:blip r:embed="rId4"/>
            <a:stretch>
              <a:fillRect/>
            </a:stretch>
          </p:blipFill>
          <p:spPr>
            <a:xfrm>
              <a:off x="12013264" y="6120721"/>
              <a:ext cx="5318051" cy="2527173"/>
            </a:xfrm>
            <a:prstGeom prst="rect">
              <a:avLst/>
            </a:prstGeom>
            <a:ln w="12700">
              <a:solidFill>
                <a:srgbClr val="AED633"/>
              </a:solidFill>
            </a:ln>
          </p:spPr>
        </p:pic>
        <p:pic>
          <p:nvPicPr>
            <p:cNvPr id="23" name="Imagen 25">
              <a:extLst>
                <a:ext uri="{FF2B5EF4-FFF2-40B4-BE49-F238E27FC236}">
                  <a16:creationId xmlns:a16="http://schemas.microsoft.com/office/drawing/2014/main" id="{891BC637-E8D6-4A3A-926C-D9732B92897C}"/>
                </a:ext>
              </a:extLst>
            </p:cNvPr>
            <p:cNvPicPr>
              <a:picLocks noChangeAspect="1"/>
            </p:cNvPicPr>
            <p:nvPr/>
          </p:nvPicPr>
          <p:blipFill>
            <a:blip r:embed="rId5"/>
            <a:stretch>
              <a:fillRect/>
            </a:stretch>
          </p:blipFill>
          <p:spPr>
            <a:xfrm>
              <a:off x="6354357" y="5894674"/>
              <a:ext cx="4460457" cy="2922102"/>
            </a:xfrm>
            <a:prstGeom prst="rect">
              <a:avLst/>
            </a:prstGeom>
            <a:ln w="12700">
              <a:solidFill>
                <a:srgbClr val="AED633"/>
              </a:solidFill>
            </a:ln>
          </p:spPr>
        </p:pic>
        <p:sp>
          <p:nvSpPr>
            <p:cNvPr id="25" name="CuadroTexto 29">
              <a:extLst>
                <a:ext uri="{FF2B5EF4-FFF2-40B4-BE49-F238E27FC236}">
                  <a16:creationId xmlns:a16="http://schemas.microsoft.com/office/drawing/2014/main" id="{E38EBF00-B9D7-45FD-94B5-8EA799A7E741}"/>
                </a:ext>
              </a:extLst>
            </p:cNvPr>
            <p:cNvSpPr txBox="1"/>
            <p:nvPr/>
          </p:nvSpPr>
          <p:spPr>
            <a:xfrm>
              <a:off x="1477223" y="7629987"/>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1</a:t>
              </a:r>
              <a:endParaRPr sz="3200" b="1">
                <a:solidFill>
                  <a:srgbClr val="78B17A"/>
                </a:solidFill>
                <a:latin typeface="Helvetica Neue" panose="020B0604020202020204" charset="0"/>
              </a:endParaRPr>
            </a:p>
          </p:txBody>
        </p:sp>
        <p:sp>
          <p:nvSpPr>
            <p:cNvPr id="26" name="CuadroTexto 30">
              <a:extLst>
                <a:ext uri="{FF2B5EF4-FFF2-40B4-BE49-F238E27FC236}">
                  <a16:creationId xmlns:a16="http://schemas.microsoft.com/office/drawing/2014/main" id="{365CDA9F-1E3A-46BC-B914-7F177F053156}"/>
                </a:ext>
              </a:extLst>
            </p:cNvPr>
            <p:cNvSpPr txBox="1"/>
            <p:nvPr/>
          </p:nvSpPr>
          <p:spPr>
            <a:xfrm>
              <a:off x="8644515" y="6580221"/>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2</a:t>
              </a:r>
              <a:endParaRPr sz="3200" b="1">
                <a:solidFill>
                  <a:srgbClr val="78B17A"/>
                </a:solidFill>
                <a:latin typeface="Helvetica Neue" panose="020B0604020202020204" charset="0"/>
              </a:endParaRPr>
            </a:p>
          </p:txBody>
        </p:sp>
        <p:sp>
          <p:nvSpPr>
            <p:cNvPr id="27" name="CuadroTexto 31">
              <a:extLst>
                <a:ext uri="{FF2B5EF4-FFF2-40B4-BE49-F238E27FC236}">
                  <a16:creationId xmlns:a16="http://schemas.microsoft.com/office/drawing/2014/main" id="{4B250C18-E4C5-4AFD-8FB8-CA147B13A8EA}"/>
                </a:ext>
              </a:extLst>
            </p:cNvPr>
            <p:cNvSpPr txBox="1"/>
            <p:nvPr/>
          </p:nvSpPr>
          <p:spPr>
            <a:xfrm>
              <a:off x="13673715" y="7781703"/>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3</a:t>
              </a:r>
              <a:endParaRPr sz="3200" b="1">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67BEA1A9-2FDF-0EBF-695D-6860BB56C0B4}"/>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8161C54A-278B-3471-14E6-39E955C3A031}"/>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5" name="CasellaDiTesto 1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11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0033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1815882"/>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En</a:t>
            </a:r>
            <a:r>
              <a:rPr dirty="0"/>
              <a:t> </a:t>
            </a:r>
            <a:r>
              <a:rPr dirty="0" err="1"/>
              <a:t>este</a:t>
            </a:r>
            <a:r>
              <a:rPr dirty="0"/>
              <a:t> </a:t>
            </a:r>
            <a:r>
              <a:rPr dirty="0" err="1"/>
              <a:t>caso</a:t>
            </a:r>
            <a:r>
              <a:rPr dirty="0"/>
              <a:t>, </a:t>
            </a:r>
            <a:r>
              <a:rPr dirty="0" err="1"/>
              <a:t>estamos</a:t>
            </a:r>
            <a:r>
              <a:rPr dirty="0"/>
              <a:t> </a:t>
            </a:r>
            <a:r>
              <a:rPr dirty="0" err="1"/>
              <a:t>utilizando</a:t>
            </a:r>
            <a:r>
              <a:rPr dirty="0"/>
              <a:t> una </a:t>
            </a:r>
            <a:r>
              <a:rPr dirty="0" err="1"/>
              <a:t>pantalla</a:t>
            </a:r>
            <a:r>
              <a:rPr dirty="0"/>
              <a:t> </a:t>
            </a:r>
            <a:r>
              <a:rPr dirty="0" err="1"/>
              <a:t>basada</a:t>
            </a:r>
            <a:r>
              <a:rPr dirty="0"/>
              <a:t> </a:t>
            </a:r>
            <a:r>
              <a:rPr dirty="0" err="1"/>
              <a:t>en</a:t>
            </a:r>
            <a:r>
              <a:rPr dirty="0"/>
              <a:t> </a:t>
            </a:r>
            <a:r>
              <a:rPr dirty="0" err="1"/>
              <a:t>listas</a:t>
            </a:r>
            <a:r>
              <a:rPr dirty="0"/>
              <a:t> (1) para la </a:t>
            </a:r>
            <a:r>
              <a:rPr dirty="0" err="1"/>
              <a:t>distribución</a:t>
            </a:r>
            <a:r>
              <a:rPr dirty="0"/>
              <a:t> del </a:t>
            </a:r>
            <a:r>
              <a:rPr dirty="0" err="1"/>
              <a:t>proyecto</a:t>
            </a:r>
            <a:r>
              <a:rPr dirty="0"/>
              <a:t>. </a:t>
            </a:r>
            <a:r>
              <a:rPr dirty="0" err="1"/>
              <a:t>En</a:t>
            </a:r>
            <a:r>
              <a:rPr dirty="0"/>
              <a:t> </a:t>
            </a:r>
            <a:r>
              <a:rPr dirty="0" err="1"/>
              <a:t>algunos</a:t>
            </a:r>
            <a:r>
              <a:rPr dirty="0"/>
              <a:t> </a:t>
            </a:r>
            <a:r>
              <a:rPr dirty="0" err="1"/>
              <a:t>casos</a:t>
            </a:r>
            <a:r>
              <a:rPr dirty="0"/>
              <a:t>, los </a:t>
            </a:r>
            <a:r>
              <a:rPr dirty="0" err="1"/>
              <a:t>diseños</a:t>
            </a:r>
            <a:r>
              <a:rPr dirty="0"/>
              <a:t> de </a:t>
            </a:r>
            <a:r>
              <a:rPr dirty="0" err="1"/>
              <a:t>tablero</a:t>
            </a:r>
            <a:r>
              <a:rPr dirty="0"/>
              <a:t> (2) o </a:t>
            </a:r>
            <a:r>
              <a:rPr dirty="0" err="1"/>
              <a:t>calendario</a:t>
            </a:r>
            <a:r>
              <a:rPr dirty="0"/>
              <a:t> (3) </a:t>
            </a:r>
            <a:r>
              <a:rPr dirty="0" err="1"/>
              <a:t>pueden</a:t>
            </a:r>
            <a:r>
              <a:rPr dirty="0"/>
              <a:t> ser </a:t>
            </a:r>
            <a:r>
              <a:rPr dirty="0" err="1"/>
              <a:t>más</a:t>
            </a:r>
            <a:r>
              <a:rPr dirty="0"/>
              <a:t> </a:t>
            </a:r>
            <a:r>
              <a:rPr dirty="0" err="1"/>
              <a:t>visuales</a:t>
            </a:r>
            <a:r>
              <a:rPr dirty="0"/>
              <a:t>, </a:t>
            </a:r>
            <a:r>
              <a:rPr dirty="0" err="1"/>
              <a:t>especialmente</a:t>
            </a:r>
            <a:r>
              <a:rPr dirty="0"/>
              <a:t> con </a:t>
            </a:r>
            <a:r>
              <a:rPr dirty="0" err="1"/>
              <a:t>proyectos</a:t>
            </a:r>
            <a:r>
              <a:rPr dirty="0"/>
              <a:t> </a:t>
            </a:r>
            <a:r>
              <a:rPr dirty="0" err="1"/>
              <a:t>más</a:t>
            </a:r>
            <a:r>
              <a:rPr dirty="0"/>
              <a:t> simples y </a:t>
            </a:r>
            <a:r>
              <a:rPr lang="es-ES" dirty="0"/>
              <a:t>urgentes</a:t>
            </a:r>
            <a:r>
              <a:rPr dirty="0"/>
              <a:t>. </a:t>
            </a:r>
            <a:r>
              <a:rPr dirty="0" err="1"/>
              <a:t>Luego</a:t>
            </a:r>
            <a:r>
              <a:rPr dirty="0"/>
              <a:t>, solo se </a:t>
            </a:r>
            <a:r>
              <a:rPr dirty="0" err="1"/>
              <a:t>trata</a:t>
            </a:r>
            <a:r>
              <a:rPr dirty="0"/>
              <a:t> de </a:t>
            </a:r>
            <a:r>
              <a:rPr dirty="0" err="1"/>
              <a:t>nombrar</a:t>
            </a:r>
            <a:r>
              <a:rPr dirty="0"/>
              <a:t> </a:t>
            </a:r>
            <a:r>
              <a:rPr dirty="0" err="1"/>
              <a:t>el</a:t>
            </a:r>
            <a:r>
              <a:rPr dirty="0"/>
              <a:t> </a:t>
            </a:r>
            <a:r>
              <a:rPr dirty="0" err="1"/>
              <a:t>proyecto</a:t>
            </a:r>
            <a:r>
              <a:rPr dirty="0"/>
              <a:t>, </a:t>
            </a:r>
            <a:r>
              <a:rPr dirty="0" err="1"/>
              <a:t>personalizar</a:t>
            </a:r>
            <a:r>
              <a:rPr dirty="0"/>
              <a:t> </a:t>
            </a:r>
            <a:r>
              <a:rPr dirty="0" err="1"/>
              <a:t>su</a:t>
            </a:r>
            <a:r>
              <a:rPr dirty="0"/>
              <a:t> </a:t>
            </a:r>
            <a:r>
              <a:rPr dirty="0" err="1"/>
              <a:t>icono</a:t>
            </a:r>
            <a:r>
              <a:rPr dirty="0"/>
              <a:t> y </a:t>
            </a:r>
            <a:r>
              <a:rPr dirty="0" err="1"/>
              <a:t>ajustar</a:t>
            </a:r>
            <a:r>
              <a:rPr dirty="0"/>
              <a:t> </a:t>
            </a:r>
            <a:r>
              <a:rPr dirty="0" err="1"/>
              <a:t>su</a:t>
            </a:r>
            <a:r>
              <a:rPr dirty="0"/>
              <a:t> </a:t>
            </a:r>
            <a:r>
              <a:rPr dirty="0" err="1"/>
              <a:t>configuración</a:t>
            </a:r>
            <a:r>
              <a:rPr dirty="0"/>
              <a:t> de </a:t>
            </a:r>
            <a:r>
              <a:rPr dirty="0" err="1"/>
              <a:t>privacidad</a:t>
            </a:r>
            <a:r>
              <a:rPr dirty="0"/>
              <a:t>. </a:t>
            </a:r>
          </a:p>
        </p:txBody>
      </p:sp>
      <p:grpSp>
        <p:nvGrpSpPr>
          <p:cNvPr id="4" name="Gruppieren 3">
            <a:extLst>
              <a:ext uri="{FF2B5EF4-FFF2-40B4-BE49-F238E27FC236}">
                <a16:creationId xmlns:a16="http://schemas.microsoft.com/office/drawing/2014/main" id="{6FC431FF-F416-EFF4-DBBD-2AE8DA3F5220}"/>
              </a:ext>
            </a:extLst>
          </p:cNvPr>
          <p:cNvGrpSpPr/>
          <p:nvPr/>
        </p:nvGrpSpPr>
        <p:grpSpPr>
          <a:xfrm>
            <a:off x="2323953" y="4680000"/>
            <a:ext cx="14211447" cy="4106462"/>
            <a:chOff x="2323953" y="4770838"/>
            <a:chExt cx="14211447" cy="4106462"/>
          </a:xfrm>
        </p:grpSpPr>
        <p:pic>
          <p:nvPicPr>
            <p:cNvPr id="28" name="Imagen 8">
              <a:extLst>
                <a:ext uri="{FF2B5EF4-FFF2-40B4-BE49-F238E27FC236}">
                  <a16:creationId xmlns:a16="http://schemas.microsoft.com/office/drawing/2014/main" id="{37D62A8E-A36B-450A-BFA4-03A03B66F237}"/>
                </a:ext>
              </a:extLst>
            </p:cNvPr>
            <p:cNvPicPr>
              <a:picLocks noChangeAspect="1"/>
            </p:cNvPicPr>
            <p:nvPr/>
          </p:nvPicPr>
          <p:blipFill>
            <a:blip r:embed="rId2"/>
            <a:stretch>
              <a:fillRect/>
            </a:stretch>
          </p:blipFill>
          <p:spPr>
            <a:xfrm>
              <a:off x="9308675" y="4770838"/>
              <a:ext cx="7226725" cy="4106462"/>
            </a:xfrm>
            <a:prstGeom prst="rect">
              <a:avLst/>
            </a:prstGeom>
            <a:ln w="12700">
              <a:solidFill>
                <a:srgbClr val="AED633"/>
              </a:solidFill>
            </a:ln>
          </p:spPr>
        </p:pic>
        <p:pic>
          <p:nvPicPr>
            <p:cNvPr id="31" name="Imagen 3">
              <a:extLst>
                <a:ext uri="{FF2B5EF4-FFF2-40B4-BE49-F238E27FC236}">
                  <a16:creationId xmlns:a16="http://schemas.microsoft.com/office/drawing/2014/main" id="{4E8B18CA-720E-4D50-BA9B-23D1ACFDB78C}"/>
                </a:ext>
              </a:extLst>
            </p:cNvPr>
            <p:cNvPicPr>
              <a:picLocks noChangeAspect="1"/>
            </p:cNvPicPr>
            <p:nvPr/>
          </p:nvPicPr>
          <p:blipFill>
            <a:blip r:embed="rId3"/>
            <a:stretch>
              <a:fillRect/>
            </a:stretch>
          </p:blipFill>
          <p:spPr>
            <a:xfrm>
              <a:off x="2323953" y="5287446"/>
              <a:ext cx="5281870" cy="3569351"/>
            </a:xfrm>
            <a:prstGeom prst="rect">
              <a:avLst/>
            </a:prstGeom>
            <a:ln w="12700">
              <a:solidFill>
                <a:srgbClr val="AED633"/>
              </a:solidFill>
            </a:ln>
          </p:spPr>
        </p:pic>
        <p:sp>
          <p:nvSpPr>
            <p:cNvPr id="32" name="CuadroTexto 26">
              <a:extLst>
                <a:ext uri="{FF2B5EF4-FFF2-40B4-BE49-F238E27FC236}">
                  <a16:creationId xmlns:a16="http://schemas.microsoft.com/office/drawing/2014/main" id="{3E269D20-9546-478C-937A-4FA67CDF5BE5}"/>
                </a:ext>
              </a:extLst>
            </p:cNvPr>
            <p:cNvSpPr txBox="1"/>
            <p:nvPr/>
          </p:nvSpPr>
          <p:spPr>
            <a:xfrm>
              <a:off x="5498288" y="5823065"/>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1</a:t>
              </a:r>
              <a:endParaRPr sz="3200" b="1">
                <a:solidFill>
                  <a:srgbClr val="78B17A"/>
                </a:solidFill>
                <a:latin typeface="Helvetica Neue" panose="020B0604020202020204" charset="0"/>
              </a:endParaRPr>
            </a:p>
          </p:txBody>
        </p:sp>
        <p:sp>
          <p:nvSpPr>
            <p:cNvPr id="33" name="CuadroTexto 30">
              <a:extLst>
                <a:ext uri="{FF2B5EF4-FFF2-40B4-BE49-F238E27FC236}">
                  <a16:creationId xmlns:a16="http://schemas.microsoft.com/office/drawing/2014/main" id="{365CDA9F-1E3A-46BC-B914-7F177F053156}"/>
                </a:ext>
              </a:extLst>
            </p:cNvPr>
            <p:cNvSpPr txBox="1"/>
            <p:nvPr/>
          </p:nvSpPr>
          <p:spPr>
            <a:xfrm>
              <a:off x="5498288" y="6643864"/>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2</a:t>
              </a:r>
              <a:endParaRPr sz="3200" b="1">
                <a:solidFill>
                  <a:srgbClr val="78B17A"/>
                </a:solidFill>
                <a:latin typeface="Helvetica Neue" panose="020B0604020202020204" charset="0"/>
              </a:endParaRPr>
            </a:p>
          </p:txBody>
        </p:sp>
        <p:sp>
          <p:nvSpPr>
            <p:cNvPr id="34" name="CuadroTexto 31">
              <a:extLst>
                <a:ext uri="{FF2B5EF4-FFF2-40B4-BE49-F238E27FC236}">
                  <a16:creationId xmlns:a16="http://schemas.microsoft.com/office/drawing/2014/main" id="{4B250C18-E4C5-4AFD-8FB8-CA147B13A8EA}"/>
                </a:ext>
              </a:extLst>
            </p:cNvPr>
            <p:cNvSpPr txBox="1"/>
            <p:nvPr/>
          </p:nvSpPr>
          <p:spPr>
            <a:xfrm>
              <a:off x="5498288" y="807360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3</a:t>
              </a:r>
              <a:endParaRPr sz="3200" b="1">
                <a:solidFill>
                  <a:srgbClr val="78B17A"/>
                </a:solidFill>
                <a:latin typeface="Helvetica Neue" panose="020B0604020202020204" charset="0"/>
              </a:endParaRPr>
            </a:p>
          </p:txBody>
        </p:sp>
        <p:cxnSp>
          <p:nvCxnSpPr>
            <p:cNvPr id="35" name="Conector recto de flecha 20">
              <a:extLst>
                <a:ext uri="{FF2B5EF4-FFF2-40B4-BE49-F238E27FC236}">
                  <a16:creationId xmlns:a16="http://schemas.microsoft.com/office/drawing/2014/main" id="{6500C763-51E7-4EFC-A523-536FA7E37AA0}"/>
                </a:ext>
              </a:extLst>
            </p:cNvPr>
            <p:cNvCxnSpPr>
              <a:cxnSpLocks/>
            </p:cNvCxnSpPr>
            <p:nvPr/>
          </p:nvCxnSpPr>
          <p:spPr>
            <a:xfrm>
              <a:off x="6565088" y="6127865"/>
              <a:ext cx="2514600"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uadroTexto 28">
            <a:extLst>
              <a:ext uri="{FF2B5EF4-FFF2-40B4-BE49-F238E27FC236}">
                <a16:creationId xmlns:a16="http://schemas.microsoft.com/office/drawing/2014/main" id="{777E94F7-04D2-D5D8-7449-C0937170B4F7}"/>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ACD9B41B-7A8B-2336-6604-4F2E8753B40F}"/>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5" name="Immagine 13">
            <a:extLst>
              <a:ext uri="{FF2B5EF4-FFF2-40B4-BE49-F238E27FC236}">
                <a16:creationId xmlns:a16="http://schemas.microsoft.com/office/drawing/2014/main" id="{251F7D31-9A53-6248-A42D-F3AE563D79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3" name="CasellaDiTesto 12"/>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11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7451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262979"/>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b="1" dirty="0">
                <a:solidFill>
                  <a:srgbClr val="4D94B7"/>
                </a:solidFill>
              </a:rPr>
              <a:t>Lista de </a:t>
            </a:r>
            <a:r>
              <a:rPr b="1" dirty="0" err="1">
                <a:solidFill>
                  <a:srgbClr val="4D94B7"/>
                </a:solidFill>
              </a:rPr>
              <a:t>plazos</a:t>
            </a:r>
            <a:r>
              <a:rPr b="1" dirty="0">
                <a:solidFill>
                  <a:srgbClr val="4D94B7"/>
                </a:solidFill>
              </a:rPr>
              <a:t> para </a:t>
            </a:r>
            <a:r>
              <a:rPr b="1" dirty="0" err="1">
                <a:solidFill>
                  <a:srgbClr val="4D94B7"/>
                </a:solidFill>
              </a:rPr>
              <a:t>cada</a:t>
            </a:r>
            <a:r>
              <a:rPr b="1" dirty="0">
                <a:solidFill>
                  <a:srgbClr val="4D94B7"/>
                </a:solidFill>
              </a:rPr>
              <a:t> </a:t>
            </a:r>
            <a:r>
              <a:rPr b="1" dirty="0" err="1">
                <a:solidFill>
                  <a:srgbClr val="4D94B7"/>
                </a:solidFill>
              </a:rPr>
              <a:t>tarea</a:t>
            </a:r>
            <a:r>
              <a:rPr b="1" dirty="0">
                <a:solidFill>
                  <a:srgbClr val="4D94B7"/>
                </a:solidFill>
              </a:rPr>
              <a:t>: </a:t>
            </a:r>
            <a:r>
              <a:rPr dirty="0"/>
              <a:t>Al </a:t>
            </a:r>
            <a:r>
              <a:rPr dirty="0" err="1"/>
              <a:t>estimar</a:t>
            </a:r>
            <a:r>
              <a:rPr dirty="0"/>
              <a:t> la </a:t>
            </a:r>
            <a:r>
              <a:rPr dirty="0" err="1"/>
              <a:t>duración</a:t>
            </a:r>
            <a:r>
              <a:rPr dirty="0"/>
              <a:t> de una </a:t>
            </a:r>
            <a:r>
              <a:rPr dirty="0" err="1"/>
              <a:t>tarea</a:t>
            </a:r>
            <a:r>
              <a:rPr dirty="0"/>
              <a:t>, ten </a:t>
            </a:r>
            <a:r>
              <a:rPr dirty="0" err="1"/>
              <a:t>en</a:t>
            </a:r>
            <a:r>
              <a:rPr dirty="0"/>
              <a:t> </a:t>
            </a:r>
            <a:r>
              <a:rPr dirty="0" err="1"/>
              <a:t>cuenta</a:t>
            </a:r>
            <a:r>
              <a:rPr dirty="0"/>
              <a:t> que las </a:t>
            </a:r>
            <a:r>
              <a:rPr dirty="0" err="1"/>
              <a:t>tareas</a:t>
            </a:r>
            <a:r>
              <a:rPr dirty="0"/>
              <a:t> no solo </a:t>
            </a:r>
            <a:r>
              <a:rPr dirty="0" err="1"/>
              <a:t>tienen</a:t>
            </a:r>
            <a:r>
              <a:rPr dirty="0"/>
              <a:t> una </a:t>
            </a:r>
            <a:r>
              <a:rPr b="1" dirty="0" err="1">
                <a:solidFill>
                  <a:srgbClr val="78B17A"/>
                </a:solidFill>
              </a:rPr>
              <a:t>longitud</a:t>
            </a:r>
            <a:r>
              <a:rPr lang="es-ES" b="1" dirty="0">
                <a:solidFill>
                  <a:srgbClr val="78B17A"/>
                </a:solidFill>
              </a:rPr>
              <a:t> </a:t>
            </a:r>
            <a:r>
              <a:rPr dirty="0"/>
              <a:t>variable,</a:t>
            </a:r>
            <a:r>
              <a:rPr dirty="0">
                <a:solidFill>
                  <a:srgbClr val="78B17A"/>
                </a:solidFill>
              </a:rPr>
              <a:t> </a:t>
            </a:r>
            <a:r>
              <a:rPr dirty="0" err="1"/>
              <a:t>sino</a:t>
            </a:r>
            <a:r>
              <a:rPr dirty="0"/>
              <a:t> que </a:t>
            </a:r>
            <a:r>
              <a:rPr dirty="0" err="1"/>
              <a:t>también</a:t>
            </a:r>
            <a:r>
              <a:rPr dirty="0"/>
              <a:t> </a:t>
            </a:r>
            <a:r>
              <a:rPr dirty="0" err="1"/>
              <a:t>deben</a:t>
            </a:r>
            <a:r>
              <a:rPr dirty="0"/>
              <a:t> </a:t>
            </a:r>
            <a:r>
              <a:rPr dirty="0" err="1"/>
              <a:t>tenerse</a:t>
            </a:r>
            <a:r>
              <a:rPr dirty="0"/>
              <a:t> </a:t>
            </a:r>
            <a:r>
              <a:rPr dirty="0" err="1"/>
              <a:t>en</a:t>
            </a:r>
            <a:r>
              <a:rPr dirty="0"/>
              <a:t> </a:t>
            </a:r>
            <a:r>
              <a:rPr dirty="0" err="1"/>
              <a:t>cuenta</a:t>
            </a:r>
            <a:r>
              <a:rPr dirty="0"/>
              <a:t> los </a:t>
            </a:r>
            <a:r>
              <a:rPr dirty="0" err="1"/>
              <a:t>diferentes</a:t>
            </a:r>
            <a:r>
              <a:rPr dirty="0"/>
              <a:t> </a:t>
            </a:r>
            <a:r>
              <a:rPr b="1" dirty="0" err="1">
                <a:solidFill>
                  <a:srgbClr val="78B17A"/>
                </a:solidFill>
              </a:rPr>
              <a:t>ritmos</a:t>
            </a:r>
            <a:r>
              <a:rPr dirty="0">
                <a:solidFill>
                  <a:srgbClr val="78B17A"/>
                </a:solidFill>
              </a:rPr>
              <a:t> </a:t>
            </a:r>
            <a:r>
              <a:rPr dirty="0"/>
              <a:t>de </a:t>
            </a:r>
            <a:r>
              <a:rPr dirty="0" err="1"/>
              <a:t>trabajo</a:t>
            </a:r>
            <a:r>
              <a:rPr dirty="0"/>
              <a:t> de las personas que las </a:t>
            </a:r>
            <a:r>
              <a:rPr dirty="0" err="1"/>
              <a:t>realizan</a:t>
            </a:r>
            <a:r>
              <a:rPr dirty="0"/>
              <a:t>. </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En</a:t>
            </a:r>
            <a:r>
              <a:rPr dirty="0"/>
              <a:t> </a:t>
            </a:r>
            <a:r>
              <a:rPr dirty="0" err="1"/>
              <a:t>cualquier</a:t>
            </a:r>
            <a:r>
              <a:rPr dirty="0"/>
              <a:t> </a:t>
            </a:r>
            <a:r>
              <a:rPr dirty="0" err="1"/>
              <a:t>caso</a:t>
            </a:r>
            <a:r>
              <a:rPr dirty="0"/>
              <a:t>,</a:t>
            </a:r>
            <a:r>
              <a:rPr dirty="0">
                <a:solidFill>
                  <a:srgbClr val="78B17A"/>
                </a:solidFill>
              </a:rPr>
              <a:t> </a:t>
            </a:r>
            <a:r>
              <a:rPr dirty="0"/>
              <a:t>las </a:t>
            </a:r>
            <a:r>
              <a:rPr dirty="0" err="1"/>
              <a:t>estimaciones</a:t>
            </a:r>
            <a:r>
              <a:rPr dirty="0"/>
              <a:t> de </a:t>
            </a:r>
            <a:r>
              <a:rPr b="1" dirty="0" err="1">
                <a:solidFill>
                  <a:srgbClr val="78B17A"/>
                </a:solidFill>
              </a:rPr>
              <a:t>plazos</a:t>
            </a:r>
            <a:r>
              <a:rPr lang="es-ES" b="1" dirty="0">
                <a:solidFill>
                  <a:srgbClr val="78B17A"/>
                </a:solidFill>
              </a:rPr>
              <a:t> </a:t>
            </a:r>
            <a:r>
              <a:rPr dirty="0" err="1"/>
              <a:t>deben</a:t>
            </a:r>
            <a:r>
              <a:rPr dirty="0"/>
              <a:t> </a:t>
            </a:r>
            <a:r>
              <a:rPr dirty="0" err="1"/>
              <a:t>tener</a:t>
            </a:r>
            <a:r>
              <a:rPr dirty="0"/>
              <a:t> </a:t>
            </a:r>
            <a:r>
              <a:rPr dirty="0" err="1"/>
              <a:t>en</a:t>
            </a:r>
            <a:r>
              <a:rPr dirty="0"/>
              <a:t> </a:t>
            </a:r>
            <a:r>
              <a:rPr dirty="0" err="1"/>
              <a:t>cuenta</a:t>
            </a:r>
            <a:r>
              <a:rPr dirty="0"/>
              <a:t> </a:t>
            </a:r>
            <a:r>
              <a:rPr dirty="0" err="1"/>
              <a:t>el</a:t>
            </a:r>
            <a:r>
              <a:rPr dirty="0"/>
              <a:t> </a:t>
            </a:r>
            <a:r>
              <a:rPr dirty="0" err="1"/>
              <a:t>tiempo</a:t>
            </a:r>
            <a:r>
              <a:rPr dirty="0"/>
              <a:t> </a:t>
            </a:r>
            <a:r>
              <a:rPr dirty="0" err="1"/>
              <a:t>adicional</a:t>
            </a:r>
            <a:r>
              <a:rPr dirty="0"/>
              <a:t> para </a:t>
            </a:r>
            <a:r>
              <a:rPr lang="es-ES" b="1" dirty="0">
                <a:solidFill>
                  <a:srgbClr val="78B17A"/>
                </a:solidFill>
              </a:rPr>
              <a:t>encajar </a:t>
            </a:r>
            <a:r>
              <a:rPr dirty="0" err="1"/>
              <a:t>eventos</a:t>
            </a:r>
            <a:r>
              <a:rPr dirty="0">
                <a:solidFill>
                  <a:srgbClr val="78B17A"/>
                </a:solidFill>
              </a:rPr>
              <a:t> </a:t>
            </a:r>
            <a:r>
              <a:rPr dirty="0" err="1"/>
              <a:t>imprevistos</a:t>
            </a:r>
            <a:r>
              <a:rPr dirty="0"/>
              <a:t>, ¡las </a:t>
            </a:r>
            <a:r>
              <a:rPr dirty="0" err="1"/>
              <a:t>condiciones</a:t>
            </a:r>
            <a:r>
              <a:rPr dirty="0"/>
              <a:t> </a:t>
            </a:r>
            <a:r>
              <a:rPr b="1" dirty="0" err="1">
                <a:solidFill>
                  <a:srgbClr val="78B17A"/>
                </a:solidFill>
              </a:rPr>
              <a:t>ideales</a:t>
            </a:r>
            <a:r>
              <a:rPr lang="es-ES" b="1" dirty="0">
                <a:solidFill>
                  <a:srgbClr val="78B17A"/>
                </a:solidFill>
              </a:rPr>
              <a:t> </a:t>
            </a:r>
            <a:r>
              <a:rPr dirty="0"/>
              <a:t>son solo </a:t>
            </a:r>
            <a:r>
              <a:rPr b="1" dirty="0" err="1">
                <a:solidFill>
                  <a:srgbClr val="78B17A"/>
                </a:solidFill>
              </a:rPr>
              <a:t>teóricas</a:t>
            </a:r>
            <a:r>
              <a:rPr dirty="0"/>
              <a:t>! </a:t>
            </a:r>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a:t> 			</a:t>
            </a:r>
            <a:r>
              <a:rPr dirty="0">
                <a:highlight>
                  <a:srgbClr val="FFFF00"/>
                </a:highlight>
              </a:rPr>
              <a:t>		</a:t>
            </a:r>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b="1" dirty="0" err="1">
                <a:solidFill>
                  <a:srgbClr val="4D94B7"/>
                </a:solidFill>
              </a:rPr>
              <a:t>Asignar</a:t>
            </a:r>
            <a:r>
              <a:rPr b="1" dirty="0">
                <a:solidFill>
                  <a:srgbClr val="4D94B7"/>
                </a:solidFill>
              </a:rPr>
              <a:t> una </a:t>
            </a:r>
            <a:r>
              <a:rPr b="1" dirty="0" err="1">
                <a:solidFill>
                  <a:srgbClr val="4D94B7"/>
                </a:solidFill>
              </a:rPr>
              <a:t>prioridad</a:t>
            </a:r>
            <a:r>
              <a:rPr b="1" dirty="0">
                <a:solidFill>
                  <a:srgbClr val="4D94B7"/>
                </a:solidFill>
              </a:rPr>
              <a:t> para </a:t>
            </a:r>
            <a:r>
              <a:rPr b="1" dirty="0" err="1">
                <a:solidFill>
                  <a:srgbClr val="4D94B7"/>
                </a:solidFill>
              </a:rPr>
              <a:t>cada</a:t>
            </a:r>
            <a:r>
              <a:rPr b="1" dirty="0">
                <a:solidFill>
                  <a:srgbClr val="4D94B7"/>
                </a:solidFill>
              </a:rPr>
              <a:t> </a:t>
            </a:r>
            <a:r>
              <a:rPr b="1" dirty="0" err="1">
                <a:solidFill>
                  <a:srgbClr val="4D94B7"/>
                </a:solidFill>
              </a:rPr>
              <a:t>tarea</a:t>
            </a:r>
            <a:r>
              <a:rPr b="1" dirty="0">
                <a:solidFill>
                  <a:srgbClr val="4D94B7"/>
                </a:solidFill>
              </a:rPr>
              <a:t>: </a:t>
            </a:r>
            <a:r>
              <a:rPr dirty="0"/>
              <a:t>la </a:t>
            </a:r>
            <a:r>
              <a:rPr dirty="0" err="1"/>
              <a:t>asignación</a:t>
            </a:r>
            <a:r>
              <a:rPr dirty="0"/>
              <a:t> </a:t>
            </a:r>
            <a:r>
              <a:rPr dirty="0" err="1"/>
              <a:t>prioritaria</a:t>
            </a:r>
            <a:r>
              <a:rPr dirty="0"/>
              <a:t> debe responder a </a:t>
            </a:r>
            <a:r>
              <a:rPr b="1" dirty="0" err="1">
                <a:solidFill>
                  <a:srgbClr val="78B17A"/>
                </a:solidFill>
              </a:rPr>
              <a:t>preguntas</a:t>
            </a:r>
            <a:r>
              <a:rPr dirty="0">
                <a:solidFill>
                  <a:srgbClr val="78B17A"/>
                </a:solidFill>
              </a:rPr>
              <a:t> </a:t>
            </a:r>
            <a:r>
              <a:rPr dirty="0" err="1"/>
              <a:t>como</a:t>
            </a:r>
            <a:r>
              <a:rPr dirty="0"/>
              <a:t>: </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a:t>¿No </a:t>
            </a:r>
            <a:r>
              <a:rPr dirty="0" err="1"/>
              <a:t>comprometería</a:t>
            </a:r>
            <a:r>
              <a:rPr dirty="0"/>
              <a:t> </a:t>
            </a:r>
            <a:r>
              <a:rPr dirty="0" err="1"/>
              <a:t>esta</a:t>
            </a:r>
            <a:r>
              <a:rPr dirty="0"/>
              <a:t> </a:t>
            </a:r>
            <a:r>
              <a:rPr dirty="0" err="1"/>
              <a:t>tarea</a:t>
            </a:r>
            <a:r>
              <a:rPr dirty="0"/>
              <a:t> la </a:t>
            </a:r>
            <a:r>
              <a:rPr dirty="0" err="1"/>
              <a:t>viabilidad</a:t>
            </a:r>
            <a:r>
              <a:rPr dirty="0"/>
              <a:t> del </a:t>
            </a:r>
            <a:r>
              <a:rPr dirty="0" err="1"/>
              <a:t>proyecto</a:t>
            </a:r>
            <a:r>
              <a:rPr dirty="0"/>
              <a:t>?</a:t>
            </a: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a:t>¿</a:t>
            </a:r>
            <a:r>
              <a:rPr lang="es-ES" dirty="0"/>
              <a:t>I</a:t>
            </a:r>
            <a:r>
              <a:rPr dirty="0" err="1"/>
              <a:t>mpediría</a:t>
            </a:r>
            <a:r>
              <a:rPr dirty="0"/>
              <a:t> que </a:t>
            </a:r>
            <a:r>
              <a:rPr dirty="0" err="1"/>
              <a:t>el</a:t>
            </a:r>
            <a:r>
              <a:rPr dirty="0"/>
              <a:t> </a:t>
            </a:r>
            <a:r>
              <a:rPr dirty="0" err="1"/>
              <a:t>equipo</a:t>
            </a:r>
            <a:r>
              <a:rPr dirty="0"/>
              <a:t> </a:t>
            </a:r>
            <a:r>
              <a:rPr dirty="0" err="1"/>
              <a:t>comenzara</a:t>
            </a:r>
            <a:r>
              <a:rPr dirty="0"/>
              <a:t> </a:t>
            </a:r>
            <a:r>
              <a:rPr dirty="0" err="1"/>
              <a:t>otros</a:t>
            </a:r>
            <a:r>
              <a:rPr dirty="0"/>
              <a:t>? </a:t>
            </a: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a:t>¿</a:t>
            </a:r>
            <a:r>
              <a:rPr lang="es-ES" dirty="0"/>
              <a:t>Cómo de </a:t>
            </a:r>
            <a:r>
              <a:rPr dirty="0" err="1"/>
              <a:t>cerca</a:t>
            </a:r>
            <a:r>
              <a:rPr dirty="0"/>
              <a:t> </a:t>
            </a:r>
            <a:r>
              <a:rPr dirty="0" err="1"/>
              <a:t>está</a:t>
            </a:r>
            <a:r>
              <a:rPr dirty="0"/>
              <a:t> la </a:t>
            </a:r>
            <a:r>
              <a:rPr dirty="0" err="1"/>
              <a:t>fecha</a:t>
            </a:r>
            <a:r>
              <a:rPr dirty="0"/>
              <a:t> </a:t>
            </a:r>
            <a:r>
              <a:rPr dirty="0" err="1"/>
              <a:t>límite</a:t>
            </a:r>
            <a:r>
              <a:rPr dirty="0"/>
              <a:t>?</a:t>
            </a:r>
          </a:p>
        </p:txBody>
      </p:sp>
      <p:sp>
        <p:nvSpPr>
          <p:cNvPr id="2" name="CuadroTexto 28">
            <a:extLst>
              <a:ext uri="{FF2B5EF4-FFF2-40B4-BE49-F238E27FC236}">
                <a16:creationId xmlns:a16="http://schemas.microsoft.com/office/drawing/2014/main" id="{D777A997-FF0F-9EDD-E252-C7935DAC359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24214504-863F-C12E-48BB-17C64414E685}"/>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7763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954107"/>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En</a:t>
            </a:r>
            <a:r>
              <a:rPr dirty="0"/>
              <a:t> Asana, los </a:t>
            </a:r>
            <a:r>
              <a:rPr dirty="0" err="1"/>
              <a:t>plazos</a:t>
            </a:r>
            <a:r>
              <a:rPr dirty="0"/>
              <a:t> se </a:t>
            </a:r>
            <a:r>
              <a:rPr dirty="0" err="1"/>
              <a:t>pueden</a:t>
            </a:r>
            <a:r>
              <a:rPr dirty="0"/>
              <a:t> </a:t>
            </a:r>
            <a:r>
              <a:rPr dirty="0" err="1"/>
              <a:t>establecer</a:t>
            </a:r>
            <a:r>
              <a:rPr dirty="0"/>
              <a:t> al </a:t>
            </a:r>
            <a:r>
              <a:rPr dirty="0" err="1"/>
              <a:t>hacer</a:t>
            </a:r>
            <a:r>
              <a:rPr dirty="0"/>
              <a:t> </a:t>
            </a:r>
            <a:r>
              <a:rPr dirty="0" err="1"/>
              <a:t>clic</a:t>
            </a:r>
            <a:r>
              <a:rPr dirty="0"/>
              <a:t> </a:t>
            </a:r>
            <a:r>
              <a:rPr dirty="0" err="1"/>
              <a:t>en</a:t>
            </a:r>
            <a:r>
              <a:rPr dirty="0"/>
              <a:t> </a:t>
            </a:r>
            <a:r>
              <a:rPr lang="es-ES" dirty="0"/>
              <a:t>"</a:t>
            </a:r>
            <a:r>
              <a:rPr dirty="0" err="1"/>
              <a:t>Fecha</a:t>
            </a:r>
            <a:r>
              <a:rPr dirty="0"/>
              <a:t> de </a:t>
            </a:r>
            <a:r>
              <a:rPr dirty="0" err="1"/>
              <a:t>vencimiento</a:t>
            </a:r>
            <a:r>
              <a:rPr lang="es-ES" dirty="0"/>
              <a:t>"</a:t>
            </a:r>
            <a:r>
              <a:rPr dirty="0"/>
              <a:t> (1), </a:t>
            </a:r>
            <a:r>
              <a:rPr dirty="0" err="1"/>
              <a:t>mientras</a:t>
            </a:r>
            <a:r>
              <a:rPr dirty="0"/>
              <a:t> que las </a:t>
            </a:r>
            <a:r>
              <a:rPr dirty="0" err="1"/>
              <a:t>prioridades</a:t>
            </a:r>
            <a:r>
              <a:rPr dirty="0"/>
              <a:t> se </a:t>
            </a:r>
            <a:r>
              <a:rPr dirty="0" err="1"/>
              <a:t>pueden</a:t>
            </a:r>
            <a:r>
              <a:rPr dirty="0"/>
              <a:t> </a:t>
            </a:r>
            <a:r>
              <a:rPr dirty="0" err="1"/>
              <a:t>seleccionar</a:t>
            </a:r>
            <a:r>
              <a:rPr dirty="0"/>
              <a:t> </a:t>
            </a:r>
            <a:r>
              <a:rPr dirty="0" err="1"/>
              <a:t>haciendo</a:t>
            </a:r>
            <a:r>
              <a:rPr dirty="0"/>
              <a:t> </a:t>
            </a:r>
            <a:r>
              <a:rPr dirty="0" err="1"/>
              <a:t>clic</a:t>
            </a:r>
            <a:r>
              <a:rPr dirty="0"/>
              <a:t> </a:t>
            </a:r>
            <a:r>
              <a:rPr dirty="0" err="1"/>
              <a:t>en</a:t>
            </a:r>
            <a:r>
              <a:rPr dirty="0"/>
              <a:t> </a:t>
            </a:r>
            <a:r>
              <a:rPr lang="es-ES" dirty="0"/>
              <a:t>"</a:t>
            </a:r>
            <a:r>
              <a:rPr dirty="0" err="1"/>
              <a:t>Prioridad</a:t>
            </a:r>
            <a:r>
              <a:rPr lang="es-ES" dirty="0"/>
              <a:t>"</a:t>
            </a:r>
            <a:r>
              <a:rPr dirty="0"/>
              <a:t> (2). </a:t>
            </a:r>
          </a:p>
        </p:txBody>
      </p:sp>
      <p:grpSp>
        <p:nvGrpSpPr>
          <p:cNvPr id="5" name="Gruppieren 4">
            <a:extLst>
              <a:ext uri="{FF2B5EF4-FFF2-40B4-BE49-F238E27FC236}">
                <a16:creationId xmlns:a16="http://schemas.microsoft.com/office/drawing/2014/main" id="{70A7C33E-AD60-C425-D203-53C81E310997}"/>
              </a:ext>
            </a:extLst>
          </p:cNvPr>
          <p:cNvGrpSpPr/>
          <p:nvPr/>
        </p:nvGrpSpPr>
        <p:grpSpPr>
          <a:xfrm>
            <a:off x="1296000" y="4608000"/>
            <a:ext cx="15807069" cy="3643027"/>
            <a:chOff x="1490330" y="4700873"/>
            <a:chExt cx="15807069" cy="3643027"/>
          </a:xfrm>
        </p:grpSpPr>
        <p:pic>
          <p:nvPicPr>
            <p:cNvPr id="19" name="Imagen 7">
              <a:extLst>
                <a:ext uri="{FF2B5EF4-FFF2-40B4-BE49-F238E27FC236}">
                  <a16:creationId xmlns:a16="http://schemas.microsoft.com/office/drawing/2014/main" id="{4E467AA5-16BC-46DB-ACA2-6CDA7F041819}"/>
                </a:ext>
              </a:extLst>
            </p:cNvPr>
            <p:cNvPicPr>
              <a:picLocks noChangeAspect="1"/>
            </p:cNvPicPr>
            <p:nvPr/>
          </p:nvPicPr>
          <p:blipFill>
            <a:blip r:embed="rId2"/>
            <a:stretch>
              <a:fillRect/>
            </a:stretch>
          </p:blipFill>
          <p:spPr>
            <a:xfrm>
              <a:off x="1490330" y="4700873"/>
              <a:ext cx="15807069" cy="3643027"/>
            </a:xfrm>
            <a:prstGeom prst="rect">
              <a:avLst/>
            </a:prstGeom>
            <a:ln w="12700">
              <a:solidFill>
                <a:srgbClr val="AED633"/>
              </a:solidFill>
            </a:ln>
          </p:spPr>
        </p:pic>
        <p:sp>
          <p:nvSpPr>
            <p:cNvPr id="20" name="CuadroTexto 27">
              <a:extLst>
                <a:ext uri="{FF2B5EF4-FFF2-40B4-BE49-F238E27FC236}">
                  <a16:creationId xmlns:a16="http://schemas.microsoft.com/office/drawing/2014/main" id="{9D1B2317-1D64-436B-877E-CE472DA3152A}"/>
                </a:ext>
              </a:extLst>
            </p:cNvPr>
            <p:cNvSpPr txBox="1"/>
            <p:nvPr/>
          </p:nvSpPr>
          <p:spPr>
            <a:xfrm>
              <a:off x="14325600" y="619751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1</a:t>
              </a:r>
              <a:endParaRPr sz="3200" b="1">
                <a:solidFill>
                  <a:srgbClr val="78B17A"/>
                </a:solidFill>
                <a:latin typeface="Helvetica Neue" panose="020B0604020202020204" charset="0"/>
              </a:endParaRPr>
            </a:p>
          </p:txBody>
        </p:sp>
        <p:sp>
          <p:nvSpPr>
            <p:cNvPr id="21" name="CuadroTexto 28">
              <a:extLst>
                <a:ext uri="{FF2B5EF4-FFF2-40B4-BE49-F238E27FC236}">
                  <a16:creationId xmlns:a16="http://schemas.microsoft.com/office/drawing/2014/main" id="{5EE1F2B4-B7CF-4B3B-82A8-097CD88DBB58}"/>
                </a:ext>
              </a:extLst>
            </p:cNvPr>
            <p:cNvSpPr txBox="1"/>
            <p:nvPr/>
          </p:nvSpPr>
          <p:spPr>
            <a:xfrm>
              <a:off x="15730870" y="619751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2</a:t>
              </a:r>
              <a:endParaRPr sz="3200" b="1">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C0720763-A77F-E0D0-5EED-05D34911759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F29D67A4-83C1-4F5A-22F0-CAB09558F083}"/>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53875304-7AFE-9EC5-FE0E-75D693B33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Tree>
    <p:extLst>
      <p:ext uri="{BB962C8B-B14F-4D97-AF65-F5344CB8AC3E}">
        <p14:creationId xmlns:p14="http://schemas.microsoft.com/office/powerpoint/2010/main" val="141311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err="1">
                <a:solidFill>
                  <a:srgbClr val="4D94B7"/>
                </a:solidFill>
                <a:latin typeface="Helvetica Neue"/>
                <a:ea typeface="Helvetica Neue"/>
                <a:cs typeface="Helvetica Neue"/>
                <a:sym typeface="Helvetica Neue"/>
              </a:rPr>
              <a:t>Índice</a:t>
            </a:r>
            <a:endParaRPr lang="en-US" sz="1400" b="0" i="0" u="none" strike="noStrike" cap="none" dirty="0">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328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a:ea typeface="Helvetica Neue"/>
                <a:cs typeface="Helvetica Neue"/>
                <a:sym typeface="Helvetica Neue"/>
              </a:rPr>
              <a:t>Herramientas TIC para la gestión del tiempo</a:t>
            </a:r>
          </a:p>
        </p:txBody>
      </p:sp>
      <p:sp>
        <p:nvSpPr>
          <p:cNvPr id="83" name="Google Shape;83;p2"/>
          <p:cNvSpPr txBox="1"/>
          <p:nvPr/>
        </p:nvSpPr>
        <p:spPr>
          <a:xfrm>
            <a:off x="1944000" y="5328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a:ea typeface="Helvetica Neue"/>
                <a:cs typeface="Helvetica Neue"/>
                <a:sym typeface="Helvetica Neue"/>
              </a:rPr>
              <a:t>Gestión de tareas en equipo</a:t>
            </a:r>
          </a:p>
        </p:txBody>
      </p:sp>
      <p:sp>
        <p:nvSpPr>
          <p:cNvPr id="87" name="Google Shape;87;p2"/>
          <p:cNvSpPr txBox="1"/>
          <p:nvPr/>
        </p:nvSpPr>
        <p:spPr>
          <a:xfrm>
            <a:off x="8028000" y="3383999"/>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en-AU" sz="2400" dirty="0">
                <a:latin typeface="Microsoft Sans Serif" panose="020B0604020202020204" pitchFamily="34" charset="0"/>
                <a:ea typeface="Microsoft Sans Serif" panose="020B0604020202020204" pitchFamily="34" charset="0"/>
                <a:cs typeface="Microsoft Sans Serif" panose="020B0604020202020204" pitchFamily="34" charset="0"/>
              </a:rPr>
              <a:t>1.1 Benefits and gaps</a:t>
            </a:r>
          </a:p>
          <a:p>
            <a:pPr>
              <a:spcAft>
                <a:spcPts val="600"/>
              </a:spcAft>
            </a:pPr>
            <a:r>
              <a:rPr lang="en-AU" sz="2400" dirty="0">
                <a:latin typeface="Microsoft Sans Serif" panose="020B0604020202020204" pitchFamily="34" charset="0"/>
                <a:ea typeface="Microsoft Sans Serif" panose="020B0604020202020204" pitchFamily="34" charset="0"/>
                <a:cs typeface="Microsoft Sans Serif" panose="020B0604020202020204" pitchFamily="34" charset="0"/>
              </a:rPr>
              <a:t>1.2 Time management tools </a:t>
            </a:r>
          </a:p>
        </p:txBody>
      </p:sp>
      <p:sp>
        <p:nvSpPr>
          <p:cNvPr id="88" name="Google Shape;88;p2"/>
          <p:cNvSpPr/>
          <p:nvPr/>
        </p:nvSpPr>
        <p:spPr>
          <a:xfrm>
            <a:off x="7668000" y="3384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328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2" name="Google Shape;92;p2"/>
          <p:cNvSpPr txBox="1"/>
          <p:nvPr/>
        </p:nvSpPr>
        <p:spPr>
          <a:xfrm>
            <a:off x="8028000" y="5328000"/>
            <a:ext cx="8640000" cy="1584000"/>
          </a:xfrm>
          <a:prstGeom prst="rect">
            <a:avLst/>
          </a:prstGeom>
          <a:noFill/>
          <a:ln>
            <a:noFill/>
          </a:ln>
        </p:spPr>
        <p:txBody>
          <a:bodyPr spcFirstLastPara="1" wrap="square" lIns="91425" tIns="0" rIns="91425" bIns="0" anchor="ctr" anchorCtr="0">
            <a:noAutofit/>
          </a:bodyPr>
          <a:lstStyle/>
          <a:p>
            <a:pPr>
              <a:spcAft>
                <a:spcPts val="600"/>
              </a:spcAft>
            </a:pPr>
            <a:r>
              <a:rPr 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2.1 Diseñar tu propia estrategia de equipo</a:t>
            </a:r>
          </a:p>
          <a:p>
            <a:pPr>
              <a:spcAft>
                <a:spcPts val="600"/>
              </a:spcAft>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2.2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Implementar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tu</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propia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estrategia</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de </a:t>
            </a:r>
            <a:r>
              <a:rPr lang="en-US" sz="2400" dirty="0" err="1">
                <a:latin typeface="Microsoft Sans Serif" panose="020B0604020202020204" pitchFamily="34" charset="0"/>
                <a:ea typeface="Microsoft Sans Serif" panose="020B0604020202020204" pitchFamily="34" charset="0"/>
                <a:cs typeface="Microsoft Sans Serif" panose="020B0604020202020204" pitchFamily="34" charset="0"/>
              </a:rPr>
              <a:t>equipo</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5693866"/>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b="1" dirty="0">
                <a:solidFill>
                  <a:srgbClr val="4D94B7"/>
                </a:solidFill>
              </a:rPr>
              <a:t>Ten </a:t>
            </a:r>
            <a:r>
              <a:rPr b="1" dirty="0" err="1">
                <a:solidFill>
                  <a:srgbClr val="4D94B7"/>
                </a:solidFill>
              </a:rPr>
              <a:t>en</a:t>
            </a:r>
            <a:r>
              <a:rPr b="1" dirty="0">
                <a:solidFill>
                  <a:srgbClr val="4D94B7"/>
                </a:solidFill>
              </a:rPr>
              <a:t> </a:t>
            </a:r>
            <a:r>
              <a:rPr b="1" dirty="0" err="1">
                <a:solidFill>
                  <a:srgbClr val="4D94B7"/>
                </a:solidFill>
              </a:rPr>
              <a:t>cuenta</a:t>
            </a:r>
            <a:r>
              <a:rPr b="1" dirty="0">
                <a:solidFill>
                  <a:srgbClr val="4D94B7"/>
                </a:solidFill>
              </a:rPr>
              <a:t> </a:t>
            </a:r>
            <a:r>
              <a:rPr b="1" dirty="0" err="1">
                <a:solidFill>
                  <a:srgbClr val="4D94B7"/>
                </a:solidFill>
              </a:rPr>
              <a:t>cualquier</a:t>
            </a:r>
            <a:r>
              <a:rPr b="1" dirty="0">
                <a:solidFill>
                  <a:srgbClr val="4D94B7"/>
                </a:solidFill>
              </a:rPr>
              <a:t> </a:t>
            </a:r>
            <a:r>
              <a:rPr b="1" dirty="0" err="1">
                <a:solidFill>
                  <a:srgbClr val="4D94B7"/>
                </a:solidFill>
              </a:rPr>
              <a:t>otra</a:t>
            </a:r>
            <a:r>
              <a:rPr b="1" dirty="0">
                <a:solidFill>
                  <a:srgbClr val="4D94B7"/>
                </a:solidFill>
              </a:rPr>
              <a:t> </a:t>
            </a:r>
            <a:r>
              <a:rPr b="1" dirty="0" err="1">
                <a:solidFill>
                  <a:srgbClr val="4D94B7"/>
                </a:solidFill>
              </a:rPr>
              <a:t>información</a:t>
            </a:r>
            <a:r>
              <a:rPr b="1" dirty="0">
                <a:solidFill>
                  <a:srgbClr val="4D94B7"/>
                </a:solidFill>
              </a:rPr>
              <a:t> </a:t>
            </a:r>
            <a:r>
              <a:rPr b="1" dirty="0" err="1">
                <a:solidFill>
                  <a:srgbClr val="4D94B7"/>
                </a:solidFill>
              </a:rPr>
              <a:t>relevante</a:t>
            </a:r>
            <a:r>
              <a:rPr b="1" dirty="0">
                <a:solidFill>
                  <a:srgbClr val="4D94B7"/>
                </a:solidFill>
              </a:rPr>
              <a:t> para </a:t>
            </a:r>
            <a:r>
              <a:rPr b="1" dirty="0" err="1">
                <a:solidFill>
                  <a:srgbClr val="4D94B7"/>
                </a:solidFill>
              </a:rPr>
              <a:t>cada</a:t>
            </a:r>
            <a:r>
              <a:rPr b="1" dirty="0">
                <a:solidFill>
                  <a:srgbClr val="4D94B7"/>
                </a:solidFill>
              </a:rPr>
              <a:t> </a:t>
            </a:r>
            <a:r>
              <a:rPr b="1" dirty="0" err="1">
                <a:solidFill>
                  <a:srgbClr val="4D94B7"/>
                </a:solidFill>
              </a:rPr>
              <a:t>tarea</a:t>
            </a:r>
            <a:r>
              <a:rPr b="1" dirty="0">
                <a:solidFill>
                  <a:srgbClr val="4D94B7"/>
                </a:solidFill>
              </a:rPr>
              <a:t>: </a:t>
            </a:r>
            <a:r>
              <a:rPr dirty="0"/>
              <a:t>No </a:t>
            </a:r>
            <a:r>
              <a:rPr dirty="0" err="1"/>
              <a:t>todas</a:t>
            </a:r>
            <a:r>
              <a:rPr dirty="0"/>
              <a:t> las </a:t>
            </a:r>
            <a:r>
              <a:rPr dirty="0" err="1"/>
              <a:t>tareas</a:t>
            </a:r>
            <a:r>
              <a:rPr dirty="0"/>
              <a:t> se </a:t>
            </a:r>
            <a:r>
              <a:rPr dirty="0" err="1"/>
              <a:t>pueden</a:t>
            </a:r>
            <a:r>
              <a:rPr dirty="0"/>
              <a:t> </a:t>
            </a:r>
            <a:r>
              <a:rPr dirty="0" err="1"/>
              <a:t>explicar</a:t>
            </a:r>
            <a:r>
              <a:rPr dirty="0"/>
              <a:t> con un </a:t>
            </a:r>
            <a:r>
              <a:rPr dirty="0" err="1"/>
              <a:t>título</a:t>
            </a:r>
            <a:r>
              <a:rPr dirty="0"/>
              <a:t> </a:t>
            </a:r>
            <a:r>
              <a:rPr dirty="0" err="1"/>
              <a:t>esquemático</a:t>
            </a:r>
            <a:r>
              <a:rPr dirty="0"/>
              <a:t>, por </a:t>
            </a:r>
            <a:r>
              <a:rPr dirty="0" err="1"/>
              <a:t>eso</a:t>
            </a:r>
            <a:r>
              <a:rPr dirty="0"/>
              <a:t> a menudo se </a:t>
            </a:r>
            <a:r>
              <a:rPr dirty="0" err="1"/>
              <a:t>necesita</a:t>
            </a:r>
            <a:r>
              <a:rPr dirty="0"/>
              <a:t> </a:t>
            </a:r>
            <a:r>
              <a:rPr dirty="0" err="1"/>
              <a:t>información</a:t>
            </a:r>
            <a:r>
              <a:rPr dirty="0"/>
              <a:t> </a:t>
            </a:r>
            <a:r>
              <a:rPr dirty="0" err="1"/>
              <a:t>como</a:t>
            </a:r>
            <a:r>
              <a:rPr dirty="0"/>
              <a:t> </a:t>
            </a:r>
            <a:r>
              <a:rPr dirty="0" err="1"/>
              <a:t>descripciones</a:t>
            </a:r>
            <a:r>
              <a:rPr dirty="0"/>
              <a:t> </a:t>
            </a:r>
            <a:r>
              <a:rPr dirty="0" err="1"/>
              <a:t>detalladas</a:t>
            </a:r>
            <a:r>
              <a:rPr dirty="0"/>
              <a:t>, </a:t>
            </a:r>
            <a:r>
              <a:rPr dirty="0" err="1"/>
              <a:t>archivos</a:t>
            </a:r>
            <a:r>
              <a:rPr dirty="0"/>
              <a:t> </a:t>
            </a:r>
            <a:r>
              <a:rPr dirty="0" err="1"/>
              <a:t>adjuntos</a:t>
            </a:r>
            <a:r>
              <a:rPr dirty="0"/>
              <a:t>, </a:t>
            </a:r>
            <a:r>
              <a:rPr dirty="0" err="1"/>
              <a:t>actualizaciones</a:t>
            </a:r>
            <a:r>
              <a:rPr dirty="0"/>
              <a:t> e </a:t>
            </a:r>
            <a:r>
              <a:rPr dirty="0" err="1"/>
              <a:t>incluso</a:t>
            </a:r>
            <a:r>
              <a:rPr dirty="0"/>
              <a:t> </a:t>
            </a:r>
            <a:r>
              <a:rPr dirty="0" err="1"/>
              <a:t>subtareas</a:t>
            </a:r>
            <a:r>
              <a:rPr dirty="0"/>
              <a:t>. </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a:t>No dude</a:t>
            </a:r>
            <a:r>
              <a:rPr lang="es-ES" dirty="0"/>
              <a:t>s</a:t>
            </a:r>
            <a:r>
              <a:rPr dirty="0"/>
              <a:t> </a:t>
            </a:r>
            <a:r>
              <a:rPr dirty="0" err="1"/>
              <a:t>en</a:t>
            </a:r>
            <a:r>
              <a:rPr dirty="0"/>
              <a:t> </a:t>
            </a:r>
            <a:r>
              <a:rPr dirty="0" err="1"/>
              <a:t>agregar</a:t>
            </a:r>
            <a:r>
              <a:rPr dirty="0"/>
              <a:t> y </a:t>
            </a:r>
            <a:r>
              <a:rPr b="1" dirty="0" err="1">
                <a:solidFill>
                  <a:srgbClr val="78B17A"/>
                </a:solidFill>
              </a:rPr>
              <a:t>solicitar</a:t>
            </a:r>
            <a:r>
              <a:rPr dirty="0">
                <a:solidFill>
                  <a:srgbClr val="78B17A"/>
                </a:solidFill>
              </a:rPr>
              <a:t> </a:t>
            </a:r>
            <a:r>
              <a:rPr dirty="0" err="1"/>
              <a:t>estos</a:t>
            </a:r>
            <a:r>
              <a:rPr dirty="0"/>
              <a:t> </a:t>
            </a:r>
            <a:r>
              <a:rPr dirty="0" err="1"/>
              <a:t>detalles</a:t>
            </a:r>
            <a:r>
              <a:rPr dirty="0"/>
              <a:t>, </a:t>
            </a:r>
            <a:r>
              <a:rPr dirty="0" err="1"/>
              <a:t>ya</a:t>
            </a:r>
            <a:r>
              <a:rPr dirty="0"/>
              <a:t> que </a:t>
            </a:r>
            <a:r>
              <a:rPr dirty="0" err="1"/>
              <a:t>ahorran</a:t>
            </a:r>
            <a:r>
              <a:rPr dirty="0"/>
              <a:t> </a:t>
            </a:r>
            <a:r>
              <a:rPr dirty="0" err="1"/>
              <a:t>mucho</a:t>
            </a:r>
            <a:r>
              <a:rPr dirty="0"/>
              <a:t> </a:t>
            </a:r>
            <a:r>
              <a:rPr dirty="0" err="1"/>
              <a:t>tiempo</a:t>
            </a:r>
            <a:r>
              <a:rPr dirty="0"/>
              <a:t> </a:t>
            </a:r>
            <a:r>
              <a:rPr dirty="0" err="1"/>
              <a:t>en</a:t>
            </a:r>
            <a:r>
              <a:rPr dirty="0"/>
              <a:t> </a:t>
            </a:r>
            <a:r>
              <a:rPr dirty="0" err="1"/>
              <a:t>carreras</a:t>
            </a:r>
            <a:r>
              <a:rPr dirty="0"/>
              <a:t> de doble </a:t>
            </a:r>
            <a:r>
              <a:rPr dirty="0" err="1"/>
              <a:t>verificación</a:t>
            </a:r>
            <a:r>
              <a:rPr dirty="0"/>
              <a:t> y </a:t>
            </a:r>
            <a:r>
              <a:rPr dirty="0" err="1"/>
              <a:t>llamadas</a:t>
            </a:r>
            <a:r>
              <a:rPr dirty="0"/>
              <a:t> de </a:t>
            </a:r>
            <a:r>
              <a:rPr dirty="0" err="1"/>
              <a:t>confirmación</a:t>
            </a:r>
            <a:r>
              <a:rPr dirty="0"/>
              <a:t>: es </a:t>
            </a:r>
            <a:r>
              <a:rPr dirty="0" err="1"/>
              <a:t>mucho</a:t>
            </a:r>
            <a:r>
              <a:rPr dirty="0"/>
              <a:t> </a:t>
            </a:r>
            <a:r>
              <a:rPr dirty="0" err="1"/>
              <a:t>más</a:t>
            </a:r>
            <a:r>
              <a:rPr dirty="0"/>
              <a:t> </a:t>
            </a:r>
            <a:r>
              <a:rPr dirty="0" err="1"/>
              <a:t>rápido</a:t>
            </a:r>
            <a:r>
              <a:rPr dirty="0"/>
              <a:t> </a:t>
            </a:r>
            <a:r>
              <a:rPr dirty="0" err="1"/>
              <a:t>tener</a:t>
            </a:r>
            <a:r>
              <a:rPr dirty="0"/>
              <a:t> </a:t>
            </a:r>
            <a:r>
              <a:rPr b="1" dirty="0">
                <a:solidFill>
                  <a:srgbClr val="78B17A"/>
                </a:solidFill>
              </a:rPr>
              <a:t>un solo </a:t>
            </a:r>
            <a:r>
              <a:rPr b="1" dirty="0" err="1">
                <a:solidFill>
                  <a:srgbClr val="78B17A"/>
                </a:solidFill>
              </a:rPr>
              <a:t>lugar</a:t>
            </a:r>
            <a:r>
              <a:rPr b="1" dirty="0">
                <a:solidFill>
                  <a:srgbClr val="78B17A"/>
                </a:solidFill>
              </a:rPr>
              <a:t> </a:t>
            </a:r>
            <a:r>
              <a:rPr dirty="0"/>
              <a:t>e</a:t>
            </a:r>
            <a:r>
              <a:rPr lang="es-ES" dirty="0"/>
              <a:t>n vez de</a:t>
            </a:r>
            <a:r>
              <a:rPr dirty="0"/>
              <a:t> </a:t>
            </a:r>
            <a:r>
              <a:rPr dirty="0" err="1"/>
              <a:t>revisar</a:t>
            </a:r>
            <a:r>
              <a:rPr dirty="0"/>
              <a:t> </a:t>
            </a:r>
            <a:r>
              <a:rPr dirty="0" err="1"/>
              <a:t>varios</a:t>
            </a:r>
            <a:r>
              <a:rPr dirty="0"/>
              <a:t>.</a:t>
            </a:r>
          </a:p>
          <a:p>
            <a:pPr marL="914400" lvl="1" indent="-457200">
              <a:buClr>
                <a:srgbClr val="78B17A"/>
              </a:buClr>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Además</a:t>
            </a:r>
            <a:r>
              <a:rPr dirty="0"/>
              <a:t> de </a:t>
            </a:r>
            <a:r>
              <a:rPr dirty="0" err="1"/>
              <a:t>eso</a:t>
            </a:r>
            <a:r>
              <a:rPr dirty="0"/>
              <a:t>, </a:t>
            </a:r>
            <a:r>
              <a:rPr dirty="0" err="1"/>
              <a:t>estos</a:t>
            </a:r>
            <a:r>
              <a:rPr dirty="0"/>
              <a:t> sitios </a:t>
            </a:r>
            <a:r>
              <a:rPr dirty="0" err="1"/>
              <a:t>pueden</a:t>
            </a:r>
            <a:r>
              <a:rPr dirty="0"/>
              <a:t> ser </a:t>
            </a:r>
            <a:r>
              <a:rPr b="1" dirty="0" err="1">
                <a:solidFill>
                  <a:srgbClr val="78B17A"/>
                </a:solidFill>
              </a:rPr>
              <a:t>inaccesibles</a:t>
            </a:r>
            <a:r>
              <a:rPr dirty="0">
                <a:solidFill>
                  <a:srgbClr val="78B17A"/>
                </a:solidFill>
              </a:rPr>
              <a:t> </a:t>
            </a:r>
            <a:r>
              <a:rPr dirty="0"/>
              <a:t>para los </a:t>
            </a:r>
            <a:r>
              <a:rPr dirty="0" err="1"/>
              <a:t>miembros</a:t>
            </a:r>
            <a:r>
              <a:rPr dirty="0"/>
              <a:t> </a:t>
            </a:r>
            <a:r>
              <a:rPr lang="es-ES" dirty="0"/>
              <a:t>del</a:t>
            </a:r>
            <a:r>
              <a:rPr dirty="0"/>
              <a:t> </a:t>
            </a:r>
            <a:r>
              <a:rPr dirty="0" err="1"/>
              <a:t>equipo</a:t>
            </a:r>
            <a:r>
              <a:rPr dirty="0"/>
              <a:t>, ¡lo que </a:t>
            </a:r>
            <a:r>
              <a:rPr dirty="0" err="1"/>
              <a:t>significa</a:t>
            </a:r>
            <a:r>
              <a:rPr dirty="0"/>
              <a:t> que no </a:t>
            </a:r>
            <a:r>
              <a:rPr lang="es-ES" dirty="0"/>
              <a:t>pueden ayudar</a:t>
            </a:r>
            <a:r>
              <a:rPr dirty="0"/>
              <a:t>! </a:t>
            </a:r>
          </a:p>
          <a:p>
            <a:pPr marL="914400" lvl="1" indent="-457200">
              <a:buClr>
                <a:srgbClr val="78B17A"/>
              </a:buClr>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914400" lvl="1" indent="-457200">
              <a:buClr>
                <a:srgbClr val="78B17A"/>
              </a:buClr>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dirty="0"/>
              <a:t>¡</a:t>
            </a:r>
            <a:r>
              <a:rPr dirty="0" err="1"/>
              <a:t>Recuerda</a:t>
            </a:r>
            <a:r>
              <a:rPr dirty="0"/>
              <a:t> </a:t>
            </a:r>
            <a:r>
              <a:rPr dirty="0" err="1"/>
              <a:t>mantener</a:t>
            </a:r>
            <a:r>
              <a:rPr dirty="0"/>
              <a:t> la </a:t>
            </a:r>
            <a:r>
              <a:rPr b="1" dirty="0" err="1">
                <a:solidFill>
                  <a:srgbClr val="78B17A"/>
                </a:solidFill>
              </a:rPr>
              <a:t>información</a:t>
            </a:r>
            <a:r>
              <a:rPr lang="es-ES" b="1" dirty="0">
                <a:solidFill>
                  <a:srgbClr val="78B17A"/>
                </a:solidFill>
              </a:rPr>
              <a:t> </a:t>
            </a:r>
            <a:r>
              <a:rPr dirty="0"/>
              <a:t>del </a:t>
            </a:r>
            <a:r>
              <a:rPr dirty="0" err="1"/>
              <a:t>proyecto</a:t>
            </a:r>
            <a:r>
              <a:rPr dirty="0">
                <a:solidFill>
                  <a:srgbClr val="78B17A"/>
                </a:solidFill>
              </a:rPr>
              <a:t> </a:t>
            </a:r>
            <a:r>
              <a:rPr dirty="0"/>
              <a:t>lo</a:t>
            </a:r>
            <a:r>
              <a:rPr dirty="0">
                <a:solidFill>
                  <a:srgbClr val="78B17A"/>
                </a:solidFill>
              </a:rPr>
              <a:t> </a:t>
            </a:r>
            <a:r>
              <a:rPr dirty="0" err="1"/>
              <a:t>más</a:t>
            </a:r>
            <a:r>
              <a:rPr dirty="0"/>
              <a:t> </a:t>
            </a:r>
            <a:r>
              <a:rPr b="1" dirty="0" err="1">
                <a:solidFill>
                  <a:srgbClr val="78B17A"/>
                </a:solidFill>
              </a:rPr>
              <a:t>pública</a:t>
            </a:r>
            <a:r>
              <a:rPr lang="es-ES" b="1" dirty="0">
                <a:solidFill>
                  <a:srgbClr val="78B17A"/>
                </a:solidFill>
              </a:rPr>
              <a:t> </a:t>
            </a:r>
            <a:r>
              <a:rPr dirty="0"/>
              <a:t>y</a:t>
            </a:r>
            <a:r>
              <a:rPr lang="es-ES" dirty="0"/>
              <a:t> </a:t>
            </a:r>
            <a:r>
              <a:rPr b="1" dirty="0" err="1">
                <a:solidFill>
                  <a:srgbClr val="78B17A"/>
                </a:solidFill>
              </a:rPr>
              <a:t>centralizada</a:t>
            </a:r>
            <a:r>
              <a:rPr dirty="0">
                <a:solidFill>
                  <a:srgbClr val="78B17A"/>
                </a:solidFill>
              </a:rPr>
              <a:t> </a:t>
            </a:r>
            <a:r>
              <a:rPr dirty="0" err="1"/>
              <a:t>posible</a:t>
            </a:r>
            <a:r>
              <a:rPr dirty="0"/>
              <a:t>!</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60C51FA1-4845-2C79-43AB-1CEFC5E7405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DFE5CBB-A8A1-AD8E-3B57-A2E67B2C8751}"/>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0502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9087784" cy="2246769"/>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a:t>Para </a:t>
            </a:r>
            <a:r>
              <a:rPr dirty="0" err="1"/>
              <a:t>agregar</a:t>
            </a:r>
            <a:r>
              <a:rPr dirty="0"/>
              <a:t> </a:t>
            </a:r>
            <a:r>
              <a:rPr dirty="0" err="1"/>
              <a:t>detalles</a:t>
            </a:r>
            <a:r>
              <a:rPr dirty="0"/>
              <a:t> de </a:t>
            </a:r>
            <a:r>
              <a:rPr dirty="0" err="1"/>
              <a:t>tareas</a:t>
            </a:r>
            <a:r>
              <a:rPr dirty="0"/>
              <a:t> </a:t>
            </a:r>
            <a:r>
              <a:rPr dirty="0" err="1"/>
              <a:t>en</a:t>
            </a:r>
            <a:r>
              <a:rPr dirty="0"/>
              <a:t> Asana, </a:t>
            </a:r>
            <a:r>
              <a:rPr dirty="0" err="1"/>
              <a:t>simplemente</a:t>
            </a:r>
            <a:r>
              <a:rPr dirty="0"/>
              <a:t> ha</a:t>
            </a:r>
            <a:r>
              <a:rPr lang="es-ES" dirty="0"/>
              <a:t>z</a:t>
            </a:r>
            <a:r>
              <a:rPr dirty="0"/>
              <a:t> </a:t>
            </a:r>
            <a:r>
              <a:rPr dirty="0" err="1"/>
              <a:t>clic</a:t>
            </a:r>
            <a:r>
              <a:rPr dirty="0"/>
              <a:t> </a:t>
            </a:r>
            <a:r>
              <a:rPr dirty="0" err="1"/>
              <a:t>en</a:t>
            </a:r>
            <a:r>
              <a:rPr dirty="0"/>
              <a:t> «</a:t>
            </a:r>
            <a:r>
              <a:rPr dirty="0" err="1"/>
              <a:t>Detalles</a:t>
            </a:r>
            <a:r>
              <a:rPr dirty="0"/>
              <a:t>» (1) </a:t>
            </a:r>
            <a:r>
              <a:rPr dirty="0" err="1"/>
              <a:t>justo</a:t>
            </a:r>
            <a:r>
              <a:rPr dirty="0"/>
              <a:t> </a:t>
            </a:r>
            <a:r>
              <a:rPr dirty="0" err="1"/>
              <a:t>debajo</a:t>
            </a:r>
            <a:r>
              <a:rPr dirty="0"/>
              <a:t> de la </a:t>
            </a:r>
            <a:r>
              <a:rPr dirty="0" err="1"/>
              <a:t>flecha</a:t>
            </a:r>
            <a:r>
              <a:rPr dirty="0"/>
              <a:t>, a la </a:t>
            </a:r>
            <a:r>
              <a:rPr dirty="0" err="1"/>
              <a:t>izquierda</a:t>
            </a:r>
            <a:r>
              <a:rPr dirty="0"/>
              <a:t> del campo «</a:t>
            </a:r>
            <a:r>
              <a:rPr dirty="0" err="1"/>
              <a:t>Asignado</a:t>
            </a:r>
            <a:r>
              <a:rPr dirty="0"/>
              <a:t>». </a:t>
            </a:r>
            <a:r>
              <a:rPr dirty="0" err="1"/>
              <a:t>Luego</a:t>
            </a:r>
            <a:r>
              <a:rPr dirty="0"/>
              <a:t>, hay </a:t>
            </a:r>
            <a:r>
              <a:rPr dirty="0" err="1"/>
              <a:t>botones</a:t>
            </a:r>
            <a:r>
              <a:rPr dirty="0"/>
              <a:t> para </a:t>
            </a:r>
            <a:r>
              <a:rPr dirty="0" err="1"/>
              <a:t>adjuntar</a:t>
            </a:r>
            <a:r>
              <a:rPr dirty="0"/>
              <a:t> </a:t>
            </a:r>
            <a:r>
              <a:rPr dirty="0" err="1"/>
              <a:t>archivos</a:t>
            </a:r>
            <a:r>
              <a:rPr dirty="0"/>
              <a:t> (2), </a:t>
            </a:r>
            <a:r>
              <a:rPr dirty="0" err="1"/>
              <a:t>agregar</a:t>
            </a:r>
            <a:r>
              <a:rPr dirty="0"/>
              <a:t> </a:t>
            </a:r>
            <a:r>
              <a:rPr dirty="0" err="1"/>
              <a:t>subtareas</a:t>
            </a:r>
            <a:r>
              <a:rPr dirty="0"/>
              <a:t> (3), </a:t>
            </a:r>
            <a:r>
              <a:rPr dirty="0" err="1"/>
              <a:t>compartir</a:t>
            </a:r>
            <a:r>
              <a:rPr dirty="0"/>
              <a:t> </a:t>
            </a:r>
            <a:r>
              <a:rPr dirty="0" err="1"/>
              <a:t>tareas</a:t>
            </a:r>
            <a:r>
              <a:rPr dirty="0"/>
              <a:t> (4), </a:t>
            </a:r>
            <a:r>
              <a:rPr dirty="0" err="1"/>
              <a:t>inclu</a:t>
            </a:r>
            <a:r>
              <a:rPr lang="es-ES" dirty="0"/>
              <a:t>ir</a:t>
            </a:r>
            <a:r>
              <a:rPr dirty="0"/>
              <a:t> una </a:t>
            </a:r>
            <a:r>
              <a:rPr dirty="0" err="1"/>
              <a:t>descripción</a:t>
            </a:r>
            <a:r>
              <a:rPr dirty="0"/>
              <a:t> (5) y </a:t>
            </a:r>
            <a:r>
              <a:rPr dirty="0" err="1"/>
              <a:t>publicar</a:t>
            </a:r>
            <a:r>
              <a:rPr dirty="0"/>
              <a:t> </a:t>
            </a:r>
            <a:r>
              <a:rPr dirty="0" err="1"/>
              <a:t>comentarios</a:t>
            </a:r>
            <a:r>
              <a:rPr dirty="0"/>
              <a:t>/</a:t>
            </a:r>
            <a:r>
              <a:rPr dirty="0" err="1"/>
              <a:t>actualizaciones</a:t>
            </a:r>
            <a:r>
              <a:rPr dirty="0"/>
              <a:t> (6)</a:t>
            </a:r>
          </a:p>
        </p:txBody>
      </p:sp>
      <p:grpSp>
        <p:nvGrpSpPr>
          <p:cNvPr id="6" name="Gruppieren 5">
            <a:extLst>
              <a:ext uri="{FF2B5EF4-FFF2-40B4-BE49-F238E27FC236}">
                <a16:creationId xmlns:a16="http://schemas.microsoft.com/office/drawing/2014/main" id="{44CD4853-963F-70B3-E2BA-57D37919E66C}"/>
              </a:ext>
            </a:extLst>
          </p:cNvPr>
          <p:cNvGrpSpPr/>
          <p:nvPr/>
        </p:nvGrpSpPr>
        <p:grpSpPr>
          <a:xfrm>
            <a:off x="1188000" y="5990828"/>
            <a:ext cx="8831035" cy="2698271"/>
            <a:chOff x="1219200" y="5990828"/>
            <a:chExt cx="8831035" cy="2698271"/>
          </a:xfrm>
        </p:grpSpPr>
        <p:pic>
          <p:nvPicPr>
            <p:cNvPr id="19" name="Imagen 3">
              <a:extLst>
                <a:ext uri="{FF2B5EF4-FFF2-40B4-BE49-F238E27FC236}">
                  <a16:creationId xmlns:a16="http://schemas.microsoft.com/office/drawing/2014/main" id="{CCCFDA21-04DC-4249-B95F-0B00660CC074}"/>
                </a:ext>
              </a:extLst>
            </p:cNvPr>
            <p:cNvPicPr>
              <a:picLocks noChangeAspect="1"/>
            </p:cNvPicPr>
            <p:nvPr/>
          </p:nvPicPr>
          <p:blipFill>
            <a:blip r:embed="rId2"/>
            <a:stretch>
              <a:fillRect/>
            </a:stretch>
          </p:blipFill>
          <p:spPr>
            <a:xfrm>
              <a:off x="1219200" y="5990828"/>
              <a:ext cx="8831035" cy="2698271"/>
            </a:xfrm>
            <a:prstGeom prst="rect">
              <a:avLst/>
            </a:prstGeom>
            <a:ln w="12700">
              <a:solidFill>
                <a:srgbClr val="AED633"/>
              </a:solidFill>
            </a:ln>
          </p:spPr>
        </p:pic>
        <p:sp>
          <p:nvSpPr>
            <p:cNvPr id="20" name="CuadroTexto 9">
              <a:extLst>
                <a:ext uri="{FF2B5EF4-FFF2-40B4-BE49-F238E27FC236}">
                  <a16:creationId xmlns:a16="http://schemas.microsoft.com/office/drawing/2014/main" id="{5F793927-8B34-46C6-864A-C813757F42DA}"/>
                </a:ext>
              </a:extLst>
            </p:cNvPr>
            <p:cNvSpPr txBox="1"/>
            <p:nvPr/>
          </p:nvSpPr>
          <p:spPr>
            <a:xfrm>
              <a:off x="9432558" y="7396438"/>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1</a:t>
              </a:r>
              <a:endParaRPr sz="3200" b="1">
                <a:solidFill>
                  <a:srgbClr val="78B17A"/>
                </a:solidFill>
                <a:latin typeface="Helvetica Neue" panose="020B0604020202020204" charset="0"/>
              </a:endParaRPr>
            </a:p>
          </p:txBody>
        </p:sp>
      </p:grpSp>
      <p:cxnSp>
        <p:nvCxnSpPr>
          <p:cNvPr id="22" name="Conector recto de flecha 12">
            <a:extLst>
              <a:ext uri="{FF2B5EF4-FFF2-40B4-BE49-F238E27FC236}">
                <a16:creationId xmlns:a16="http://schemas.microsoft.com/office/drawing/2014/main" id="{C45C9418-F4C8-46C6-B9AA-F18DF540773E}"/>
              </a:ext>
            </a:extLst>
          </p:cNvPr>
          <p:cNvCxnSpPr>
            <a:cxnSpLocks/>
          </p:cNvCxnSpPr>
          <p:nvPr/>
        </p:nvCxnSpPr>
        <p:spPr>
          <a:xfrm>
            <a:off x="10116000" y="7272000"/>
            <a:ext cx="761779" cy="0"/>
          </a:xfrm>
          <a:prstGeom prst="straightConnector1">
            <a:avLst/>
          </a:prstGeom>
          <a:ln w="76200">
            <a:solidFill>
              <a:srgbClr val="AED633"/>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8BA20D29-96D5-46F4-C5CC-0F82C7C92F89}"/>
              </a:ext>
            </a:extLst>
          </p:cNvPr>
          <p:cNvGrpSpPr/>
          <p:nvPr/>
        </p:nvGrpSpPr>
        <p:grpSpPr>
          <a:xfrm>
            <a:off x="10836000" y="2736000"/>
            <a:ext cx="6357466" cy="5954710"/>
            <a:chOff x="10967125" y="2857500"/>
            <a:chExt cx="6357466" cy="5954710"/>
          </a:xfrm>
        </p:grpSpPr>
        <p:pic>
          <p:nvPicPr>
            <p:cNvPr id="21" name="Imagen 5">
              <a:extLst>
                <a:ext uri="{FF2B5EF4-FFF2-40B4-BE49-F238E27FC236}">
                  <a16:creationId xmlns:a16="http://schemas.microsoft.com/office/drawing/2014/main" id="{B471A639-344D-4E99-8253-6C2311724526}"/>
                </a:ext>
              </a:extLst>
            </p:cNvPr>
            <p:cNvPicPr>
              <a:picLocks noChangeAspect="1"/>
            </p:cNvPicPr>
            <p:nvPr/>
          </p:nvPicPr>
          <p:blipFill>
            <a:blip r:embed="rId3"/>
            <a:stretch>
              <a:fillRect/>
            </a:stretch>
          </p:blipFill>
          <p:spPr>
            <a:xfrm>
              <a:off x="10967125" y="2857500"/>
              <a:ext cx="6357466" cy="5884414"/>
            </a:xfrm>
            <a:prstGeom prst="rect">
              <a:avLst/>
            </a:prstGeom>
            <a:ln w="12700">
              <a:solidFill>
                <a:srgbClr val="AED633"/>
              </a:solidFill>
            </a:ln>
          </p:spPr>
        </p:pic>
        <p:sp>
          <p:nvSpPr>
            <p:cNvPr id="23" name="CuadroTexto 18">
              <a:extLst>
                <a:ext uri="{FF2B5EF4-FFF2-40B4-BE49-F238E27FC236}">
                  <a16:creationId xmlns:a16="http://schemas.microsoft.com/office/drawing/2014/main" id="{E606E2EE-6E3C-435C-AA5E-EA35C908D80B}"/>
                </a:ext>
              </a:extLst>
            </p:cNvPr>
            <p:cNvSpPr txBox="1"/>
            <p:nvPr/>
          </p:nvSpPr>
          <p:spPr>
            <a:xfrm>
              <a:off x="15563317" y="3190347"/>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2</a:t>
              </a:r>
              <a:endParaRPr sz="3200" b="1">
                <a:solidFill>
                  <a:srgbClr val="78B17A"/>
                </a:solidFill>
                <a:latin typeface="Helvetica Neue" panose="020B0604020202020204" charset="0"/>
              </a:endParaRPr>
            </a:p>
          </p:txBody>
        </p:sp>
        <p:sp>
          <p:nvSpPr>
            <p:cNvPr id="24" name="CuadroTexto 19">
              <a:extLst>
                <a:ext uri="{FF2B5EF4-FFF2-40B4-BE49-F238E27FC236}">
                  <a16:creationId xmlns:a16="http://schemas.microsoft.com/office/drawing/2014/main" id="{057BC6FD-1A1D-416C-8D0E-C1553363EBD1}"/>
                </a:ext>
              </a:extLst>
            </p:cNvPr>
            <p:cNvSpPr txBox="1"/>
            <p:nvPr/>
          </p:nvSpPr>
          <p:spPr>
            <a:xfrm>
              <a:off x="15865309" y="3190347"/>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3</a:t>
              </a:r>
              <a:endParaRPr sz="3200" b="1">
                <a:solidFill>
                  <a:srgbClr val="78B17A"/>
                </a:solidFill>
                <a:latin typeface="Helvetica Neue" panose="020B0604020202020204" charset="0"/>
              </a:endParaRPr>
            </a:p>
          </p:txBody>
        </p:sp>
        <p:sp>
          <p:nvSpPr>
            <p:cNvPr id="25" name="CuadroTexto 20">
              <a:extLst>
                <a:ext uri="{FF2B5EF4-FFF2-40B4-BE49-F238E27FC236}">
                  <a16:creationId xmlns:a16="http://schemas.microsoft.com/office/drawing/2014/main" id="{BFCC29AF-1936-4ECD-AC87-4014C47A27ED}"/>
                </a:ext>
              </a:extLst>
            </p:cNvPr>
            <p:cNvSpPr txBox="1"/>
            <p:nvPr/>
          </p:nvSpPr>
          <p:spPr>
            <a:xfrm>
              <a:off x="16202594" y="3190348"/>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4</a:t>
              </a:r>
              <a:endParaRPr sz="3200" b="1">
                <a:solidFill>
                  <a:srgbClr val="78B17A"/>
                </a:solidFill>
                <a:latin typeface="Helvetica Neue" panose="020B0604020202020204" charset="0"/>
              </a:endParaRPr>
            </a:p>
          </p:txBody>
        </p:sp>
        <p:sp>
          <p:nvSpPr>
            <p:cNvPr id="26" name="CuadroTexto 23">
              <a:extLst>
                <a:ext uri="{FF2B5EF4-FFF2-40B4-BE49-F238E27FC236}">
                  <a16:creationId xmlns:a16="http://schemas.microsoft.com/office/drawing/2014/main" id="{7E7E8084-1CD9-4019-8E67-FA886EEF5686}"/>
                </a:ext>
              </a:extLst>
            </p:cNvPr>
            <p:cNvSpPr txBox="1"/>
            <p:nvPr/>
          </p:nvSpPr>
          <p:spPr>
            <a:xfrm>
              <a:off x="12192000" y="659130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3</a:t>
              </a:r>
            </a:p>
          </p:txBody>
        </p:sp>
        <p:sp>
          <p:nvSpPr>
            <p:cNvPr id="27" name="CuadroTexto 24">
              <a:extLst>
                <a:ext uri="{FF2B5EF4-FFF2-40B4-BE49-F238E27FC236}">
                  <a16:creationId xmlns:a16="http://schemas.microsoft.com/office/drawing/2014/main" id="{FBFE2D01-AD93-4E8E-9F86-5AD83EB1D0A7}"/>
                </a:ext>
              </a:extLst>
            </p:cNvPr>
            <p:cNvSpPr txBox="1"/>
            <p:nvPr/>
          </p:nvSpPr>
          <p:spPr>
            <a:xfrm>
              <a:off x="13485576" y="8104324"/>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6</a:t>
              </a:r>
              <a:endParaRPr sz="3200" b="1">
                <a:solidFill>
                  <a:srgbClr val="78B17A"/>
                </a:solidFill>
                <a:latin typeface="Helvetica Neue" panose="020B0604020202020204" charset="0"/>
              </a:endParaRPr>
            </a:p>
          </p:txBody>
        </p:sp>
        <p:sp>
          <p:nvSpPr>
            <p:cNvPr id="28" name="CuadroTexto 25">
              <a:extLst>
                <a:ext uri="{FF2B5EF4-FFF2-40B4-BE49-F238E27FC236}">
                  <a16:creationId xmlns:a16="http://schemas.microsoft.com/office/drawing/2014/main" id="{5986B794-05A7-4F87-A367-18BD74C2F9E2}"/>
                </a:ext>
              </a:extLst>
            </p:cNvPr>
            <p:cNvSpPr txBox="1"/>
            <p:nvPr/>
          </p:nvSpPr>
          <p:spPr>
            <a:xfrm>
              <a:off x="13106400" y="590550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5</a:t>
              </a:r>
              <a:endParaRPr sz="3200" b="1">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B8A146C5-7EBC-B688-361B-22B70BB320EE}"/>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D7B9B2D2-6A8D-71EE-12EF-55F01CE42A95}"/>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dirty="0" err="1"/>
              <a:t>Implementa</a:t>
            </a:r>
            <a:r>
              <a:rPr lang="es-ES" dirty="0"/>
              <a:t>r</a:t>
            </a:r>
            <a:r>
              <a:rPr dirty="0"/>
              <a:t> </a:t>
            </a:r>
            <a:r>
              <a:rPr lang="es-ES" dirty="0"/>
              <a:t>t</a:t>
            </a:r>
            <a:r>
              <a:rPr dirty="0"/>
              <a:t>u </a:t>
            </a:r>
            <a:r>
              <a:rPr dirty="0" err="1"/>
              <a:t>propia</a:t>
            </a:r>
            <a:r>
              <a:rPr dirty="0"/>
              <a:t> </a:t>
            </a:r>
            <a:r>
              <a:rPr dirty="0" err="1"/>
              <a:t>estrategia</a:t>
            </a:r>
            <a:r>
              <a:rPr dirty="0"/>
              <a:t> de </a:t>
            </a:r>
            <a:r>
              <a:rPr dirty="0" err="1"/>
              <a:t>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4A3B9571-1A27-0E9D-FE96-4602C9DCF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8" name="CasellaDiTesto 17"/>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11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318401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401205"/>
          </a:xfrm>
          <a:prstGeom prst="rect">
            <a:avLst/>
          </a:prstGeom>
          <a:noFill/>
        </p:spPr>
        <p:txBody>
          <a:bodyPr wrap="square">
            <a:noAutofit/>
          </a:bodyPr>
          <a:lstStyle/>
          <a:p>
            <a:pPr lvl="0">
              <a:defRP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err="1"/>
              <a:t>Distribuir</a:t>
            </a:r>
            <a:r>
              <a:rPr dirty="0"/>
              <a:t> las </a:t>
            </a:r>
            <a:r>
              <a:rPr dirty="0" err="1"/>
              <a:t>tareas</a:t>
            </a:r>
            <a:r>
              <a:rPr dirty="0"/>
              <a:t> entre </a:t>
            </a:r>
            <a:r>
              <a:rPr dirty="0" err="1"/>
              <a:t>el</a:t>
            </a:r>
            <a:r>
              <a:rPr dirty="0"/>
              <a:t> </a:t>
            </a:r>
            <a:r>
              <a:rPr dirty="0" err="1"/>
              <a:t>equipo</a:t>
            </a:r>
            <a:r>
              <a:rPr dirty="0"/>
              <a:t> de </a:t>
            </a:r>
            <a:r>
              <a:rPr dirty="0" err="1"/>
              <a:t>manera</a:t>
            </a:r>
            <a:r>
              <a:rPr dirty="0"/>
              <a:t> </a:t>
            </a:r>
            <a:r>
              <a:rPr dirty="0" err="1"/>
              <a:t>justa</a:t>
            </a:r>
            <a:endParaRPr dirty="0"/>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Cada</a:t>
            </a:r>
            <a:r>
              <a:rPr dirty="0"/>
              <a:t> persona </a:t>
            </a:r>
            <a:r>
              <a:rPr dirty="0" err="1"/>
              <a:t>tiene</a:t>
            </a:r>
            <a:r>
              <a:rPr dirty="0"/>
              <a:t> una </a:t>
            </a:r>
            <a:r>
              <a:rPr dirty="0" err="1"/>
              <a:t>variedad</a:t>
            </a:r>
            <a:r>
              <a:rPr dirty="0"/>
              <a:t> </a:t>
            </a:r>
            <a:r>
              <a:rPr dirty="0" err="1"/>
              <a:t>diferente</a:t>
            </a:r>
            <a:r>
              <a:rPr dirty="0"/>
              <a:t> de </a:t>
            </a:r>
            <a:r>
              <a:rPr dirty="0" err="1"/>
              <a:t>cualidades</a:t>
            </a:r>
            <a:r>
              <a:rPr dirty="0"/>
              <a:t>. Es por </a:t>
            </a:r>
            <a:r>
              <a:rPr dirty="0" err="1"/>
              <a:t>eso</a:t>
            </a:r>
            <a:r>
              <a:rPr dirty="0"/>
              <a:t> que </a:t>
            </a:r>
            <a:r>
              <a:rPr dirty="0" err="1"/>
              <a:t>conocer</a:t>
            </a:r>
            <a:r>
              <a:rPr dirty="0"/>
              <a:t> </a:t>
            </a:r>
            <a:r>
              <a:rPr lang="es-ES" dirty="0"/>
              <a:t>las</a:t>
            </a:r>
            <a:r>
              <a:rPr dirty="0"/>
              <a:t> </a:t>
            </a:r>
            <a:r>
              <a:rPr dirty="0" err="1"/>
              <a:t>habilidades</a:t>
            </a:r>
            <a:r>
              <a:rPr dirty="0"/>
              <a:t> de </a:t>
            </a:r>
            <a:r>
              <a:rPr lang="es-ES" dirty="0"/>
              <a:t>tu </a:t>
            </a:r>
            <a:r>
              <a:rPr dirty="0" err="1"/>
              <a:t>equipo</a:t>
            </a:r>
            <a:r>
              <a:rPr dirty="0"/>
              <a:t> es clave para </a:t>
            </a:r>
            <a:r>
              <a:rPr dirty="0" err="1"/>
              <a:t>hacer</a:t>
            </a:r>
            <a:r>
              <a:rPr dirty="0"/>
              <a:t> un balance </a:t>
            </a:r>
            <a:r>
              <a:rPr dirty="0" err="1"/>
              <a:t>exitoso</a:t>
            </a:r>
            <a:r>
              <a:rPr dirty="0"/>
              <a:t> de </a:t>
            </a:r>
            <a:r>
              <a:rPr lang="es-ES" dirty="0"/>
              <a:t>tus</a:t>
            </a:r>
            <a:r>
              <a:rPr dirty="0"/>
              <a:t> </a:t>
            </a:r>
            <a:r>
              <a:rPr dirty="0" err="1"/>
              <a:t>recursos</a:t>
            </a:r>
            <a:r>
              <a:rPr dirty="0"/>
              <a:t> para </a:t>
            </a:r>
            <a:r>
              <a:rPr dirty="0" err="1"/>
              <a:t>trabajar</a:t>
            </a:r>
            <a:r>
              <a:rPr dirty="0"/>
              <a:t> </a:t>
            </a:r>
            <a:r>
              <a:rPr dirty="0" err="1"/>
              <a:t>en</a:t>
            </a:r>
            <a:r>
              <a:rPr dirty="0"/>
              <a:t> </a:t>
            </a:r>
            <a:r>
              <a:rPr dirty="0" err="1"/>
              <a:t>equipo</a:t>
            </a:r>
            <a:r>
              <a:rPr dirty="0"/>
              <a:t>. Al </a:t>
            </a:r>
            <a:r>
              <a:rPr dirty="0" err="1"/>
              <a:t>asignar</a:t>
            </a:r>
            <a:r>
              <a:rPr dirty="0"/>
              <a:t> </a:t>
            </a:r>
            <a:r>
              <a:rPr dirty="0" err="1"/>
              <a:t>tareas</a:t>
            </a:r>
            <a:r>
              <a:rPr dirty="0"/>
              <a:t> t</a:t>
            </a:r>
            <a:r>
              <a:rPr lang="es-ES" dirty="0"/>
              <a:t>en</a:t>
            </a:r>
            <a:r>
              <a:rPr dirty="0"/>
              <a:t> </a:t>
            </a:r>
            <a:r>
              <a:rPr dirty="0" err="1"/>
              <a:t>en</a:t>
            </a:r>
            <a:r>
              <a:rPr dirty="0"/>
              <a:t> </a:t>
            </a:r>
            <a:r>
              <a:rPr dirty="0" err="1"/>
              <a:t>cuenta</a:t>
            </a:r>
            <a:r>
              <a:rPr dirty="0"/>
              <a:t> </a:t>
            </a:r>
            <a:r>
              <a:rPr dirty="0" err="1"/>
              <a:t>estos</a:t>
            </a:r>
            <a:r>
              <a:rPr dirty="0"/>
              <a:t> </a:t>
            </a:r>
            <a:r>
              <a:rPr dirty="0" err="1"/>
              <a:t>factores</a:t>
            </a:r>
            <a:r>
              <a:rPr dirty="0"/>
              <a:t> tanto </a:t>
            </a:r>
            <a:r>
              <a:rPr dirty="0" err="1"/>
              <a:t>como</a:t>
            </a:r>
            <a:r>
              <a:rPr dirty="0"/>
              <a:t> la </a:t>
            </a:r>
            <a:r>
              <a:rPr dirty="0" err="1"/>
              <a:t>longitud</a:t>
            </a:r>
            <a:r>
              <a:rPr dirty="0"/>
              <a:t>/</a:t>
            </a:r>
            <a:r>
              <a:rPr dirty="0" err="1"/>
              <a:t>complejidad</a:t>
            </a:r>
            <a:r>
              <a:rPr dirty="0"/>
              <a:t> de la </a:t>
            </a:r>
            <a:r>
              <a:rPr dirty="0" err="1"/>
              <a:t>tarea</a:t>
            </a:r>
            <a:r>
              <a:rPr dirty="0"/>
              <a:t> </a:t>
            </a:r>
            <a:r>
              <a:rPr dirty="0" err="1"/>
              <a:t>en</a:t>
            </a:r>
            <a:r>
              <a:rPr dirty="0"/>
              <a:t> </a:t>
            </a:r>
            <a:r>
              <a:rPr dirty="0" err="1"/>
              <a:t>sí</a:t>
            </a:r>
            <a:r>
              <a:rPr lang="es-ES" dirty="0"/>
              <a:t>, </a:t>
            </a:r>
            <a:r>
              <a:rPr dirty="0" err="1"/>
              <a:t>así</a:t>
            </a:r>
            <a:r>
              <a:rPr dirty="0"/>
              <a:t> que no </a:t>
            </a:r>
            <a:r>
              <a:rPr lang="es-ES" dirty="0"/>
              <a:t>te </a:t>
            </a:r>
            <a:r>
              <a:rPr dirty="0" err="1"/>
              <a:t>preocupe</a:t>
            </a:r>
            <a:r>
              <a:rPr lang="es-ES" dirty="0"/>
              <a:t>s</a:t>
            </a:r>
            <a:r>
              <a:rPr dirty="0"/>
              <a:t> </a:t>
            </a:r>
            <a:r>
              <a:rPr dirty="0" err="1"/>
              <a:t>si</a:t>
            </a:r>
            <a:r>
              <a:rPr dirty="0"/>
              <a:t> los </a:t>
            </a:r>
            <a:r>
              <a:rPr dirty="0" err="1"/>
              <a:t>miembros</a:t>
            </a:r>
            <a:r>
              <a:rPr dirty="0"/>
              <a:t> del </a:t>
            </a:r>
            <a:r>
              <a:rPr dirty="0" err="1"/>
              <a:t>equipo</a:t>
            </a:r>
            <a:r>
              <a:rPr dirty="0"/>
              <a:t> </a:t>
            </a:r>
            <a:r>
              <a:rPr lang="es-ES" dirty="0"/>
              <a:t>tienen</a:t>
            </a:r>
            <a:r>
              <a:rPr dirty="0"/>
              <a:t> </a:t>
            </a:r>
            <a:r>
              <a:rPr dirty="0" err="1"/>
              <a:t>diferentes</a:t>
            </a:r>
            <a:r>
              <a:rPr dirty="0"/>
              <a:t> </a:t>
            </a:r>
            <a:r>
              <a:rPr dirty="0" err="1"/>
              <a:t>cantidades</a:t>
            </a:r>
            <a:r>
              <a:rPr dirty="0"/>
              <a:t> de </a:t>
            </a:r>
            <a:r>
              <a:rPr dirty="0" err="1"/>
              <a:t>tareas</a:t>
            </a:r>
            <a:r>
              <a:rPr dirty="0"/>
              <a:t> </a:t>
            </a:r>
            <a:r>
              <a:rPr dirty="0" err="1"/>
              <a:t>en</a:t>
            </a:r>
            <a:r>
              <a:rPr dirty="0"/>
              <a:t> un </a:t>
            </a:r>
            <a:r>
              <a:rPr dirty="0" err="1"/>
              <a:t>momento</a:t>
            </a:r>
            <a:r>
              <a:rPr dirty="0"/>
              <a:t> dado, ¡</a:t>
            </a:r>
            <a:r>
              <a:rPr dirty="0" err="1"/>
              <a:t>el</a:t>
            </a:r>
            <a:r>
              <a:rPr dirty="0"/>
              <a:t> punto es </a:t>
            </a:r>
            <a:r>
              <a:rPr dirty="0" err="1"/>
              <a:t>equilibrar</a:t>
            </a:r>
            <a:r>
              <a:rPr dirty="0"/>
              <a:t> la carga de </a:t>
            </a:r>
            <a:r>
              <a:rPr dirty="0" err="1"/>
              <a:t>trabajo</a:t>
            </a:r>
            <a:r>
              <a:rPr dirty="0"/>
              <a:t>!</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0">
              <a:defRPr sz="24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err="1"/>
              <a:t>Mant</a:t>
            </a:r>
            <a:r>
              <a:rPr lang="es-ES" dirty="0" err="1"/>
              <a:t>én</a:t>
            </a:r>
            <a:r>
              <a:rPr dirty="0"/>
              <a:t> </a:t>
            </a:r>
            <a:r>
              <a:rPr dirty="0" err="1"/>
              <a:t>el</a:t>
            </a:r>
            <a:r>
              <a:rPr dirty="0"/>
              <a:t> </a:t>
            </a:r>
            <a:r>
              <a:rPr dirty="0" err="1"/>
              <a:t>progreso</a:t>
            </a:r>
            <a:r>
              <a:rPr dirty="0"/>
              <a:t> del </a:t>
            </a:r>
            <a:r>
              <a:rPr dirty="0" err="1"/>
              <a:t>equipo</a:t>
            </a:r>
            <a:r>
              <a:rPr dirty="0"/>
              <a:t> </a:t>
            </a:r>
            <a:r>
              <a:rPr lang="es-ES" dirty="0"/>
              <a:t>monitoreado</a:t>
            </a:r>
            <a:r>
              <a:rPr dirty="0"/>
              <a:t>. </a:t>
            </a:r>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a:t>A </a:t>
            </a:r>
            <a:r>
              <a:rPr dirty="0" err="1"/>
              <a:t>medida</a:t>
            </a:r>
            <a:r>
              <a:rPr dirty="0"/>
              <a:t> que </a:t>
            </a:r>
            <a:r>
              <a:rPr dirty="0" err="1"/>
              <a:t>el</a:t>
            </a:r>
            <a:r>
              <a:rPr dirty="0"/>
              <a:t> </a:t>
            </a:r>
            <a:r>
              <a:rPr dirty="0" err="1"/>
              <a:t>proyecto</a:t>
            </a:r>
            <a:r>
              <a:rPr dirty="0"/>
              <a:t> </a:t>
            </a:r>
            <a:r>
              <a:rPr dirty="0" err="1"/>
              <a:t>avanza</a:t>
            </a:r>
            <a:r>
              <a:rPr dirty="0"/>
              <a:t>, </a:t>
            </a:r>
            <a:r>
              <a:rPr dirty="0" err="1"/>
              <a:t>el</a:t>
            </a:r>
            <a:r>
              <a:rPr dirty="0"/>
              <a:t> </a:t>
            </a:r>
            <a:r>
              <a:rPr dirty="0" err="1"/>
              <a:t>monitoreo</a:t>
            </a:r>
            <a:r>
              <a:rPr dirty="0"/>
              <a:t> de </a:t>
            </a:r>
            <a:r>
              <a:rPr dirty="0" err="1"/>
              <a:t>su</a:t>
            </a:r>
            <a:r>
              <a:rPr dirty="0"/>
              <a:t> </a:t>
            </a:r>
            <a:r>
              <a:rPr dirty="0" err="1"/>
              <a:t>desarrollo</a:t>
            </a:r>
            <a:r>
              <a:rPr dirty="0"/>
              <a:t> </a:t>
            </a:r>
            <a:r>
              <a:rPr dirty="0" err="1"/>
              <a:t>puede</a:t>
            </a:r>
            <a:r>
              <a:rPr dirty="0"/>
              <a:t> ser un gran </a:t>
            </a:r>
            <a:r>
              <a:rPr dirty="0" err="1"/>
              <a:t>avance</a:t>
            </a:r>
            <a:r>
              <a:rPr dirty="0"/>
              <a:t>. </a:t>
            </a:r>
            <a:r>
              <a:rPr dirty="0" err="1"/>
              <a:t>Eso</a:t>
            </a:r>
            <a:r>
              <a:rPr dirty="0"/>
              <a:t> </a:t>
            </a:r>
            <a:r>
              <a:rPr dirty="0" err="1"/>
              <a:t>permitirá</a:t>
            </a:r>
            <a:r>
              <a:rPr dirty="0"/>
              <a:t> a los </a:t>
            </a:r>
            <a:r>
              <a:rPr dirty="0" err="1"/>
              <a:t>miembros</a:t>
            </a:r>
            <a:r>
              <a:rPr dirty="0"/>
              <a:t> del </a:t>
            </a:r>
            <a:r>
              <a:rPr dirty="0" err="1"/>
              <a:t>equipo</a:t>
            </a:r>
            <a:r>
              <a:rPr dirty="0"/>
              <a:t> saber </a:t>
            </a:r>
            <a:r>
              <a:rPr dirty="0" err="1"/>
              <a:t>dónde</a:t>
            </a:r>
            <a:r>
              <a:rPr dirty="0"/>
              <a:t> </a:t>
            </a:r>
            <a:r>
              <a:rPr dirty="0" err="1"/>
              <a:t>están</a:t>
            </a:r>
            <a:r>
              <a:rPr dirty="0"/>
              <a:t> </a:t>
            </a:r>
            <a:r>
              <a:rPr dirty="0" err="1"/>
              <a:t>realmente</a:t>
            </a:r>
            <a:r>
              <a:rPr dirty="0"/>
              <a:t> </a:t>
            </a:r>
            <a:r>
              <a:rPr dirty="0" err="1"/>
              <a:t>en</a:t>
            </a:r>
            <a:r>
              <a:rPr dirty="0"/>
              <a:t> </a:t>
            </a:r>
            <a:r>
              <a:rPr dirty="0" err="1"/>
              <a:t>cada</a:t>
            </a:r>
            <a:r>
              <a:rPr dirty="0"/>
              <a:t> </a:t>
            </a:r>
            <a:r>
              <a:rPr dirty="0" err="1"/>
              <a:t>momento</a:t>
            </a:r>
            <a:r>
              <a:rPr dirty="0"/>
              <a:t>. </a:t>
            </a:r>
            <a:r>
              <a:rPr lang="es-ES" dirty="0"/>
              <a:t>¡</a:t>
            </a:r>
            <a:r>
              <a:rPr dirty="0"/>
              <a:t>Hay una gran </a:t>
            </a:r>
            <a:r>
              <a:rPr dirty="0" err="1"/>
              <a:t>diferencia</a:t>
            </a:r>
            <a:r>
              <a:rPr dirty="0"/>
              <a:t> entre </a:t>
            </a:r>
            <a:r>
              <a:rPr dirty="0" err="1"/>
              <a:t>tener</a:t>
            </a:r>
            <a:r>
              <a:rPr dirty="0"/>
              <a:t> </a:t>
            </a:r>
            <a:r>
              <a:rPr dirty="0" err="1"/>
              <a:t>todas</a:t>
            </a:r>
            <a:r>
              <a:rPr dirty="0"/>
              <a:t> las </a:t>
            </a:r>
            <a:r>
              <a:rPr dirty="0" err="1"/>
              <a:t>tareas</a:t>
            </a:r>
            <a:r>
              <a:rPr dirty="0"/>
              <a:t> </a:t>
            </a:r>
            <a:r>
              <a:rPr dirty="0" err="1"/>
              <a:t>asignadas</a:t>
            </a:r>
            <a:r>
              <a:rPr dirty="0"/>
              <a:t> y </a:t>
            </a:r>
            <a:r>
              <a:rPr dirty="0" err="1"/>
              <a:t>tener</a:t>
            </a:r>
            <a:r>
              <a:rPr dirty="0"/>
              <a:t> </a:t>
            </a:r>
            <a:r>
              <a:rPr dirty="0" err="1"/>
              <a:t>este</a:t>
            </a:r>
            <a:r>
              <a:rPr dirty="0"/>
              <a:t> </a:t>
            </a:r>
            <a:r>
              <a:rPr lang="es-ES" dirty="0"/>
              <a:t>"</a:t>
            </a:r>
            <a:r>
              <a:rPr dirty="0" err="1"/>
              <a:t>mapa</a:t>
            </a:r>
            <a:r>
              <a:rPr lang="es-ES" dirty="0"/>
              <a:t>"</a:t>
            </a:r>
            <a:r>
              <a:rPr dirty="0"/>
              <a:t> </a:t>
            </a:r>
            <a:r>
              <a:rPr dirty="0" err="1"/>
              <a:t>mostrando</a:t>
            </a:r>
            <a:r>
              <a:rPr dirty="0"/>
              <a:t> </a:t>
            </a:r>
            <a:r>
              <a:rPr dirty="0" err="1"/>
              <a:t>su</a:t>
            </a:r>
            <a:r>
              <a:rPr dirty="0"/>
              <a:t> </a:t>
            </a:r>
            <a:r>
              <a:rPr dirty="0" err="1"/>
              <a:t>posición</a:t>
            </a:r>
            <a:r>
              <a:rPr dirty="0"/>
              <a:t> </a:t>
            </a:r>
            <a:r>
              <a:rPr dirty="0" err="1"/>
              <a:t>en</a:t>
            </a:r>
            <a:r>
              <a:rPr dirty="0"/>
              <a:t> </a:t>
            </a:r>
            <a:r>
              <a:rPr lang="es-ES" dirty="0"/>
              <a:t>todo momento</a:t>
            </a:r>
            <a:r>
              <a:rPr dirty="0"/>
              <a:t>!</a:t>
            </a:r>
          </a:p>
        </p:txBody>
      </p:sp>
      <p:sp>
        <p:nvSpPr>
          <p:cNvPr id="2" name="CuadroTexto 28">
            <a:extLst>
              <a:ext uri="{FF2B5EF4-FFF2-40B4-BE49-F238E27FC236}">
                <a16:creationId xmlns:a16="http://schemas.microsoft.com/office/drawing/2014/main" id="{13007149-331C-2A04-774C-8CEA85FDC478}"/>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BF8EE4E6-57F5-06B9-4630-403B6887B3D0}"/>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asellaDiTesto 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2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4489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5849344" cy="5262979"/>
          </a:xfrm>
          <a:prstGeom prst="rect">
            <a:avLst/>
          </a:prstGeom>
          <a:noFill/>
        </p:spPr>
        <p:txBody>
          <a:bodyPr wrap="square">
            <a:noAutofit/>
          </a:bodyPr>
          <a:lstStyle/>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a:t>El </a:t>
            </a:r>
            <a:r>
              <a:rPr dirty="0" err="1"/>
              <a:t>progreso</a:t>
            </a:r>
            <a:r>
              <a:rPr dirty="0"/>
              <a:t> se </a:t>
            </a:r>
            <a:r>
              <a:rPr dirty="0" err="1"/>
              <a:t>puede</a:t>
            </a:r>
            <a:r>
              <a:rPr dirty="0"/>
              <a:t> </a:t>
            </a:r>
            <a:r>
              <a:rPr dirty="0" err="1"/>
              <a:t>rastrear</a:t>
            </a:r>
            <a:r>
              <a:rPr dirty="0"/>
              <a:t> </a:t>
            </a:r>
            <a:r>
              <a:rPr dirty="0" err="1"/>
              <a:t>fácilmente</a:t>
            </a:r>
            <a:r>
              <a:rPr dirty="0"/>
              <a:t> </a:t>
            </a:r>
            <a:r>
              <a:rPr dirty="0" err="1"/>
              <a:t>dentro</a:t>
            </a:r>
            <a:r>
              <a:rPr dirty="0"/>
              <a:t> de Asana </a:t>
            </a:r>
            <a:r>
              <a:rPr dirty="0" err="1"/>
              <a:t>marcando</a:t>
            </a:r>
            <a:r>
              <a:rPr dirty="0"/>
              <a:t> </a:t>
            </a:r>
            <a:r>
              <a:rPr dirty="0" err="1"/>
              <a:t>tareas</a:t>
            </a:r>
            <a:r>
              <a:rPr dirty="0"/>
              <a:t> (1) y </a:t>
            </a:r>
            <a:r>
              <a:rPr dirty="0" err="1"/>
              <a:t>subtareas</a:t>
            </a:r>
            <a:r>
              <a:rPr dirty="0"/>
              <a:t> (</a:t>
            </a:r>
            <a:r>
              <a:rPr dirty="0" err="1"/>
              <a:t>accesible</a:t>
            </a:r>
            <a:r>
              <a:rPr dirty="0"/>
              <a:t> al </a:t>
            </a:r>
            <a:r>
              <a:rPr dirty="0" err="1"/>
              <a:t>hacer</a:t>
            </a:r>
            <a:r>
              <a:rPr dirty="0"/>
              <a:t> </a:t>
            </a:r>
            <a:r>
              <a:rPr dirty="0" err="1"/>
              <a:t>clic</a:t>
            </a:r>
            <a:r>
              <a:rPr dirty="0"/>
              <a:t> </a:t>
            </a:r>
            <a:r>
              <a:rPr dirty="0" err="1"/>
              <a:t>en</a:t>
            </a:r>
            <a:r>
              <a:rPr dirty="0"/>
              <a:t> </a:t>
            </a:r>
            <a:r>
              <a:rPr dirty="0" err="1"/>
              <a:t>los</a:t>
            </a:r>
            <a:r>
              <a:rPr dirty="0"/>
              <a:t> </a:t>
            </a:r>
            <a:r>
              <a:rPr dirty="0" err="1"/>
              <a:t>detalles</a:t>
            </a:r>
            <a:r>
              <a:rPr dirty="0"/>
              <a:t>, </a:t>
            </a:r>
            <a:r>
              <a:rPr dirty="0" err="1"/>
              <a:t>justo</a:t>
            </a:r>
            <a:r>
              <a:rPr dirty="0"/>
              <a:t> al </a:t>
            </a:r>
            <a:r>
              <a:rPr dirty="0" err="1"/>
              <a:t>lado</a:t>
            </a:r>
            <a:r>
              <a:rPr dirty="0"/>
              <a:t> de </a:t>
            </a:r>
            <a:r>
              <a:rPr dirty="0" err="1"/>
              <a:t>los</a:t>
            </a:r>
            <a:r>
              <a:rPr dirty="0"/>
              <a:t> </a:t>
            </a:r>
            <a:r>
              <a:rPr dirty="0" err="1"/>
              <a:t>detalles</a:t>
            </a:r>
            <a:r>
              <a:rPr dirty="0"/>
              <a:t> del </a:t>
            </a:r>
            <a:r>
              <a:rPr dirty="0" err="1"/>
              <a:t>asignado</a:t>
            </a:r>
            <a:r>
              <a:rPr dirty="0"/>
              <a:t>, 2). </a:t>
            </a:r>
          </a:p>
          <a:p>
            <a:pPr lvl="0"/>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0">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En</a:t>
            </a:r>
            <a:r>
              <a:rPr dirty="0"/>
              <a:t> </a:t>
            </a:r>
            <a:r>
              <a:rPr dirty="0" err="1"/>
              <a:t>cuanto</a:t>
            </a:r>
            <a:r>
              <a:rPr dirty="0"/>
              <a:t> a la carga de </a:t>
            </a:r>
            <a:r>
              <a:rPr dirty="0" err="1"/>
              <a:t>trabajo</a:t>
            </a:r>
            <a:r>
              <a:rPr dirty="0"/>
              <a:t> de </a:t>
            </a:r>
            <a:r>
              <a:rPr dirty="0" err="1"/>
              <a:t>los</a:t>
            </a:r>
            <a:r>
              <a:rPr dirty="0"/>
              <a:t> </a:t>
            </a:r>
            <a:r>
              <a:rPr dirty="0" err="1"/>
              <a:t>miembros</a:t>
            </a:r>
            <a:r>
              <a:rPr dirty="0"/>
              <a:t> del </a:t>
            </a:r>
            <a:r>
              <a:rPr dirty="0" err="1"/>
              <a:t>equipo</a:t>
            </a:r>
            <a:r>
              <a:rPr dirty="0"/>
              <a:t>, al pasar </a:t>
            </a:r>
            <a:r>
              <a:rPr dirty="0" err="1"/>
              <a:t>el</a:t>
            </a:r>
            <a:r>
              <a:rPr dirty="0"/>
              <a:t> cursor </a:t>
            </a:r>
            <a:r>
              <a:rPr dirty="0" err="1"/>
              <a:t>sobre</a:t>
            </a:r>
            <a:r>
              <a:rPr dirty="0"/>
              <a:t> </a:t>
            </a:r>
            <a:r>
              <a:rPr dirty="0" err="1"/>
              <a:t>los</a:t>
            </a:r>
            <a:r>
              <a:rPr dirty="0"/>
              <a:t> </a:t>
            </a:r>
            <a:r>
              <a:rPr dirty="0" err="1"/>
              <a:t>detalles</a:t>
            </a:r>
            <a:r>
              <a:rPr dirty="0"/>
              <a:t> del </a:t>
            </a:r>
            <a:r>
              <a:rPr dirty="0" err="1"/>
              <a:t>asignado</a:t>
            </a:r>
            <a:r>
              <a:rPr dirty="0"/>
              <a:t> (3) se </a:t>
            </a:r>
            <a:r>
              <a:rPr dirty="0" err="1"/>
              <a:t>mostrará</a:t>
            </a:r>
            <a:r>
              <a:rPr dirty="0"/>
              <a:t> un </a:t>
            </a:r>
            <a:r>
              <a:rPr dirty="0" err="1"/>
              <a:t>menú</a:t>
            </a:r>
            <a:r>
              <a:rPr dirty="0"/>
              <a:t> que </a:t>
            </a:r>
            <a:r>
              <a:rPr dirty="0" err="1"/>
              <a:t>muestra</a:t>
            </a:r>
            <a:r>
              <a:rPr dirty="0"/>
              <a:t> </a:t>
            </a:r>
            <a:r>
              <a:rPr dirty="0" err="1"/>
              <a:t>los</a:t>
            </a:r>
            <a:r>
              <a:rPr dirty="0"/>
              <a:t> </a:t>
            </a:r>
            <a:r>
              <a:rPr dirty="0" err="1"/>
              <a:t>detalles</a:t>
            </a:r>
            <a:r>
              <a:rPr dirty="0"/>
              <a:t> de </a:t>
            </a:r>
            <a:r>
              <a:rPr dirty="0" err="1"/>
              <a:t>esta</a:t>
            </a:r>
            <a:r>
              <a:rPr dirty="0"/>
              <a:t> persona, con </a:t>
            </a:r>
            <a:r>
              <a:rPr dirty="0" err="1"/>
              <a:t>una</a:t>
            </a:r>
            <a:r>
              <a:rPr dirty="0"/>
              <a:t> </a:t>
            </a:r>
            <a:r>
              <a:rPr dirty="0" err="1"/>
              <a:t>opción</a:t>
            </a:r>
            <a:r>
              <a:rPr dirty="0"/>
              <a:t> para </a:t>
            </a:r>
            <a:r>
              <a:rPr dirty="0" err="1"/>
              <a:t>mostrar</a:t>
            </a:r>
            <a:r>
              <a:rPr dirty="0"/>
              <a:t> sus </a:t>
            </a:r>
            <a:r>
              <a:rPr dirty="0" err="1"/>
              <a:t>tareas</a:t>
            </a:r>
            <a:r>
              <a:rPr dirty="0"/>
              <a:t> (4) </a:t>
            </a:r>
            <a:r>
              <a:rPr dirty="0" err="1"/>
              <a:t>en</a:t>
            </a:r>
            <a:r>
              <a:rPr dirty="0"/>
              <a:t> un </a:t>
            </a:r>
            <a:r>
              <a:rPr dirty="0" err="1"/>
              <a:t>tablero</a:t>
            </a:r>
            <a:r>
              <a:rPr dirty="0"/>
              <a:t> de </a:t>
            </a:r>
            <a:r>
              <a:rPr dirty="0" err="1"/>
              <a:t>calendario</a:t>
            </a:r>
            <a:r>
              <a:rPr dirty="0"/>
              <a:t> visual.</a:t>
            </a:r>
          </a:p>
        </p:txBody>
      </p:sp>
      <p:grpSp>
        <p:nvGrpSpPr>
          <p:cNvPr id="5" name="Gruppieren 4">
            <a:extLst>
              <a:ext uri="{FF2B5EF4-FFF2-40B4-BE49-F238E27FC236}">
                <a16:creationId xmlns:a16="http://schemas.microsoft.com/office/drawing/2014/main" id="{0CE73CF1-CEA8-8DEF-A90A-2F0530CF3690}"/>
              </a:ext>
            </a:extLst>
          </p:cNvPr>
          <p:cNvGrpSpPr/>
          <p:nvPr/>
        </p:nvGrpSpPr>
        <p:grpSpPr>
          <a:xfrm>
            <a:off x="7632000" y="3168000"/>
            <a:ext cx="9325037" cy="5554178"/>
            <a:chOff x="8048563" y="3162300"/>
            <a:chExt cx="9325037" cy="5554178"/>
          </a:xfrm>
        </p:grpSpPr>
        <p:pic>
          <p:nvPicPr>
            <p:cNvPr id="31" name="Imagen 8">
              <a:extLst>
                <a:ext uri="{FF2B5EF4-FFF2-40B4-BE49-F238E27FC236}">
                  <a16:creationId xmlns:a16="http://schemas.microsoft.com/office/drawing/2014/main" id="{14AADA32-DB8D-4191-BAEF-41F688844F83}"/>
                </a:ext>
              </a:extLst>
            </p:cNvPr>
            <p:cNvPicPr>
              <a:picLocks noChangeAspect="1"/>
            </p:cNvPicPr>
            <p:nvPr/>
          </p:nvPicPr>
          <p:blipFill>
            <a:blip r:embed="rId2"/>
            <a:stretch>
              <a:fillRect/>
            </a:stretch>
          </p:blipFill>
          <p:spPr>
            <a:xfrm>
              <a:off x="8048563" y="3162300"/>
              <a:ext cx="9325037" cy="5431067"/>
            </a:xfrm>
            <a:prstGeom prst="rect">
              <a:avLst/>
            </a:prstGeom>
            <a:ln w="12700">
              <a:solidFill>
                <a:srgbClr val="AED633"/>
              </a:solidFill>
            </a:ln>
          </p:spPr>
        </p:pic>
        <p:sp>
          <p:nvSpPr>
            <p:cNvPr id="32" name="CuadroTexto 9">
              <a:extLst>
                <a:ext uri="{FF2B5EF4-FFF2-40B4-BE49-F238E27FC236}">
                  <a16:creationId xmlns:a16="http://schemas.microsoft.com/office/drawing/2014/main" id="{5F793927-8B34-46C6-864A-C813757F42DA}"/>
                </a:ext>
              </a:extLst>
            </p:cNvPr>
            <p:cNvSpPr txBox="1"/>
            <p:nvPr/>
          </p:nvSpPr>
          <p:spPr>
            <a:xfrm>
              <a:off x="8616952" y="6174640"/>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1</a:t>
              </a:r>
              <a:endParaRPr sz="3200" b="1">
                <a:solidFill>
                  <a:srgbClr val="78B17A"/>
                </a:solidFill>
                <a:latin typeface="Helvetica Neue" panose="020B0604020202020204" charset="0"/>
              </a:endParaRPr>
            </a:p>
          </p:txBody>
        </p:sp>
        <p:sp>
          <p:nvSpPr>
            <p:cNvPr id="33" name="CuadroTexto 18">
              <a:extLst>
                <a:ext uri="{FF2B5EF4-FFF2-40B4-BE49-F238E27FC236}">
                  <a16:creationId xmlns:a16="http://schemas.microsoft.com/office/drawing/2014/main" id="{E606E2EE-6E3C-435C-AA5E-EA35C908D80B}"/>
                </a:ext>
              </a:extLst>
            </p:cNvPr>
            <p:cNvSpPr txBox="1"/>
            <p:nvPr/>
          </p:nvSpPr>
          <p:spPr>
            <a:xfrm>
              <a:off x="12393322" y="6136539"/>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2</a:t>
              </a:r>
              <a:endParaRPr sz="3200" b="1">
                <a:solidFill>
                  <a:srgbClr val="78B17A"/>
                </a:solidFill>
                <a:latin typeface="Helvetica Neue" panose="020B0604020202020204" charset="0"/>
              </a:endParaRPr>
            </a:p>
          </p:txBody>
        </p:sp>
        <p:sp>
          <p:nvSpPr>
            <p:cNvPr id="34" name="CuadroTexto 19">
              <a:extLst>
                <a:ext uri="{FF2B5EF4-FFF2-40B4-BE49-F238E27FC236}">
                  <a16:creationId xmlns:a16="http://schemas.microsoft.com/office/drawing/2014/main" id="{057BC6FD-1A1D-416C-8D0E-C1553363EBD1}"/>
                </a:ext>
              </a:extLst>
            </p:cNvPr>
            <p:cNvSpPr txBox="1"/>
            <p:nvPr/>
          </p:nvSpPr>
          <p:spPr>
            <a:xfrm>
              <a:off x="13252598" y="6174639"/>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3</a:t>
              </a:r>
              <a:endParaRPr sz="3200" b="1">
                <a:solidFill>
                  <a:srgbClr val="78B17A"/>
                </a:solidFill>
                <a:latin typeface="Helvetica Neue" panose="020B0604020202020204" charset="0"/>
              </a:endParaRPr>
            </a:p>
          </p:txBody>
        </p:sp>
        <p:sp>
          <p:nvSpPr>
            <p:cNvPr id="35" name="CuadroTexto 20">
              <a:extLst>
                <a:ext uri="{FF2B5EF4-FFF2-40B4-BE49-F238E27FC236}">
                  <a16:creationId xmlns:a16="http://schemas.microsoft.com/office/drawing/2014/main" id="{BFCC29AF-1936-4ECD-AC87-4014C47A27ED}"/>
                </a:ext>
              </a:extLst>
            </p:cNvPr>
            <p:cNvSpPr txBox="1"/>
            <p:nvPr/>
          </p:nvSpPr>
          <p:spPr>
            <a:xfrm>
              <a:off x="16426962" y="8008592"/>
              <a:ext cx="533400" cy="707886"/>
            </a:xfrm>
            <a:prstGeom prst="rect">
              <a:avLst/>
            </a:prstGeom>
            <a:noFill/>
          </p:spPr>
          <p:txBody>
            <a:bodyPr wrap="square">
              <a:spAutoFit/>
            </a:bodyPr>
            <a:lstStyle/>
            <a:p>
              <a:pPr>
                <a:defRPr sz="4000" b="1">
                  <a:solidFill>
                    <a:srgbClr val="78B17A"/>
                  </a:solidFill>
                  <a:latin typeface="Helvetica Neue" panose="020B0604020202020204" charset="0"/>
                </a:defRPr>
              </a:pPr>
              <a:r>
                <a:t>4</a:t>
              </a:r>
              <a:endParaRPr sz="3200" b="1">
                <a:solidFill>
                  <a:srgbClr val="78B17A"/>
                </a:solidFill>
                <a:latin typeface="Helvetica Neue" panose="020B0604020202020204" charset="0"/>
              </a:endParaRPr>
            </a:p>
          </p:txBody>
        </p:sp>
      </p:grpSp>
      <p:sp>
        <p:nvSpPr>
          <p:cNvPr id="2" name="CuadroTexto 28">
            <a:extLst>
              <a:ext uri="{FF2B5EF4-FFF2-40B4-BE49-F238E27FC236}">
                <a16:creationId xmlns:a16="http://schemas.microsoft.com/office/drawing/2014/main" id="{C2D15BB0-5E87-987C-3CCD-70D9ADE6DC2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2. Gestión de tareas en entornos de trabajo en equipo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CB5D1DE-446E-0BB2-8361-3F2C8609757F}"/>
              </a:ext>
            </a:extLst>
          </p:cNvPr>
          <p:cNvSpPr txBox="1"/>
          <p:nvPr/>
        </p:nvSpPr>
        <p:spPr>
          <a:xfrm>
            <a:off x="1296000" y="2304000"/>
            <a:ext cx="846643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2.2 </a:t>
            </a:r>
            <a:r>
              <a:rPr lang="es-ES" dirty="0"/>
              <a:t>Implementar tu propia estrategia de equipo</a:t>
            </a:r>
            <a:endParaRP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4" name="Immagine 13">
            <a:extLst>
              <a:ext uri="{FF2B5EF4-FFF2-40B4-BE49-F238E27FC236}">
                <a16:creationId xmlns:a16="http://schemas.microsoft.com/office/drawing/2014/main" id="{EB270E9B-848F-493B-0209-22CF26989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4942" y="1462332"/>
            <a:ext cx="1695878" cy="336682"/>
          </a:xfrm>
          <a:prstGeom prst="rect">
            <a:avLst/>
          </a:prstGeom>
        </p:spPr>
      </p:pic>
      <p:sp>
        <p:nvSpPr>
          <p:cNvPr id="12" name="CasellaDiTesto 11"/>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11 </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14834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8045051" cy="830997"/>
          </a:xfrm>
          <a:prstGeom prst="rect">
            <a:avLst/>
          </a:prstGeom>
          <a:solidFill>
            <a:schemeClr val="bg1"/>
          </a:solid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¡Ponte a prueba!</a:t>
            </a:r>
            <a:endParaRPr dirty="0"/>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lang="de-DE" dirty="0"/>
              <a:t>R</a:t>
            </a:r>
            <a:r>
              <a:rPr dirty="0" err="1"/>
              <a:t>espond</a:t>
            </a:r>
            <a:r>
              <a:rPr lang="es-ES" dirty="0"/>
              <a:t>e</a:t>
            </a:r>
            <a:r>
              <a:rPr dirty="0"/>
              <a:t> a las </a:t>
            </a:r>
            <a:r>
              <a:rPr dirty="0" err="1"/>
              <a:t>siguientes</a:t>
            </a:r>
            <a:r>
              <a:rPr dirty="0"/>
              <a:t> </a:t>
            </a:r>
            <a:r>
              <a:rPr dirty="0" err="1"/>
              <a:t>preguntas</a:t>
            </a:r>
            <a:r>
              <a:rPr dirty="0"/>
              <a:t>:</a:t>
            </a:r>
          </a:p>
        </p:txBody>
      </p:sp>
      <p:sp>
        <p:nvSpPr>
          <p:cNvPr id="20" name="Rectángulo 21">
            <a:extLst>
              <a:ext uri="{FF2B5EF4-FFF2-40B4-BE49-F238E27FC236}">
                <a16:creationId xmlns:a16="http://schemas.microsoft.com/office/drawing/2014/main" id="{DC66892E-CF8E-E875-4F89-2A6EA685FC3A}"/>
              </a:ext>
            </a:extLst>
          </p:cNvPr>
          <p:cNvSpPr/>
          <p:nvPr/>
        </p:nvSpPr>
        <p:spPr>
          <a:xfrm>
            <a:off x="1295999" y="3390900"/>
            <a:ext cx="7740000" cy="2664000"/>
          </a:xfrm>
          <a:prstGeom prst="snip2DiagRect">
            <a:avLst/>
          </a:prstGeom>
          <a:ln w="28575">
            <a:solidFill>
              <a:srgbClr val="4D94B7"/>
            </a:solidFill>
          </a:ln>
        </p:spPr>
        <p:txBody>
          <a:bodyPr wrap="square" tIns="0" bIns="0">
            <a:noAutofit/>
          </a:bodyPr>
          <a:lstStyle/>
          <a:p>
            <a:pPr marL="324000" indent="-32400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1. ¿Las </a:t>
            </a:r>
            <a:r>
              <a:rPr sz="2400" dirty="0" err="1"/>
              <a:t>habilidades</a:t>
            </a:r>
            <a:r>
              <a:rPr sz="2400" dirty="0"/>
              <a:t> </a:t>
            </a:r>
            <a:r>
              <a:rPr sz="2400" dirty="0" err="1"/>
              <a:t>organizativas</a:t>
            </a:r>
            <a:r>
              <a:rPr sz="2400" dirty="0"/>
              <a:t> </a:t>
            </a:r>
            <a:r>
              <a:rPr sz="2400" dirty="0" err="1"/>
              <a:t>tienen</a:t>
            </a:r>
            <a:r>
              <a:rPr sz="2400" dirty="0"/>
              <a:t> un </a:t>
            </a:r>
            <a:r>
              <a:rPr sz="2400" dirty="0" err="1"/>
              <a:t>papel</a:t>
            </a:r>
            <a:r>
              <a:rPr sz="2400" dirty="0"/>
              <a:t> </a:t>
            </a:r>
            <a:r>
              <a:rPr sz="2400" dirty="0" err="1"/>
              <a:t>explícito</a:t>
            </a:r>
            <a:r>
              <a:rPr sz="2400" dirty="0"/>
              <a:t> y principal </a:t>
            </a:r>
            <a:r>
              <a:rPr sz="2400" dirty="0" err="1"/>
              <a:t>en</a:t>
            </a:r>
            <a:r>
              <a:rPr sz="2400" dirty="0"/>
              <a:t> la </a:t>
            </a:r>
            <a:r>
              <a:rPr sz="2400" dirty="0" err="1"/>
              <a:t>cultura</a:t>
            </a:r>
            <a:r>
              <a:rPr sz="2400" dirty="0"/>
              <a:t> </a:t>
            </a:r>
            <a:r>
              <a:rPr sz="2400" dirty="0" err="1"/>
              <a:t>empresa</a:t>
            </a:r>
            <a:r>
              <a:rPr lang="es-ES" sz="2400" dirty="0"/>
              <a:t>rial</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En</a:t>
            </a:r>
            <a:r>
              <a:rPr sz="2200" dirty="0"/>
              <a:t> </a:t>
            </a:r>
            <a:r>
              <a:rPr sz="2200" dirty="0" err="1"/>
              <a:t>su</a:t>
            </a:r>
            <a:r>
              <a:rPr sz="2200" dirty="0"/>
              <a:t> </a:t>
            </a:r>
            <a:r>
              <a:rPr sz="2200" dirty="0" err="1"/>
              <a:t>mayoría</a:t>
            </a:r>
            <a:r>
              <a:rPr sz="2200" dirty="0"/>
              <a:t> </a:t>
            </a:r>
            <a:r>
              <a:rPr sz="2200" dirty="0" err="1"/>
              <a:t>sí</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para </a:t>
            </a:r>
            <a:r>
              <a:rPr sz="2200" dirty="0" err="1"/>
              <a:t>intraemprendedores</a:t>
            </a: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En</a:t>
            </a:r>
            <a:r>
              <a:rPr sz="2200" dirty="0"/>
              <a:t> </a:t>
            </a:r>
            <a:r>
              <a:rPr sz="2200" dirty="0" err="1"/>
              <a:t>su</a:t>
            </a:r>
            <a:r>
              <a:rPr sz="2200" dirty="0"/>
              <a:t> </a:t>
            </a:r>
            <a:r>
              <a:rPr sz="2200" dirty="0" err="1"/>
              <a:t>mayoría</a:t>
            </a:r>
            <a:r>
              <a:rPr sz="2200" dirty="0"/>
              <a:t> no</a:t>
            </a: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228000"/>
            <a:ext cx="7740000" cy="2664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2. ¿</a:t>
            </a:r>
            <a:r>
              <a:rPr lang="es-ES" sz="2400" dirty="0"/>
              <a:t>Es tener resentimientos hacia </a:t>
            </a:r>
            <a:r>
              <a:rPr sz="2400" dirty="0" err="1"/>
              <a:t>tus</a:t>
            </a:r>
            <a:r>
              <a:rPr sz="2400" dirty="0"/>
              <a:t> </a:t>
            </a:r>
            <a:r>
              <a:rPr sz="2400" dirty="0" err="1"/>
              <a:t>compañeros</a:t>
            </a:r>
            <a:r>
              <a:rPr sz="2400" dirty="0"/>
              <a:t> de </a:t>
            </a:r>
            <a:r>
              <a:rPr sz="2400" dirty="0" err="1"/>
              <a:t>equipo</a:t>
            </a:r>
            <a:r>
              <a:rPr sz="2400" dirty="0"/>
              <a:t> un </a:t>
            </a:r>
            <a:r>
              <a:rPr lang="es-ES" sz="2400" dirty="0"/>
              <a:t>cierre de plan adecuado</a:t>
            </a:r>
            <a:r>
              <a:rPr sz="2400" dirty="0"/>
              <a:t>?</a:t>
            </a:r>
          </a:p>
          <a:p>
            <a:pPr marL="342900" indent="-342900">
              <a:buBlip>
                <a:blip r:embed="rId2"/>
              </a:buBlip>
            </a:pP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lang="es-ES" sz="2200" dirty="0"/>
              <a:t>es mi elección típica</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a:t>
            </a:r>
            <a:r>
              <a:rPr sz="2200" dirty="0" err="1"/>
              <a:t>en</a:t>
            </a:r>
            <a:r>
              <a:rPr sz="2200" dirty="0"/>
              <a:t> </a:t>
            </a:r>
            <a:r>
              <a:rPr sz="2200" dirty="0" err="1"/>
              <a:t>ciertas</a:t>
            </a:r>
            <a:r>
              <a:rPr sz="2200" dirty="0"/>
              <a:t> </a:t>
            </a:r>
            <a:r>
              <a:rPr sz="2200" dirty="0" err="1"/>
              <a:t>ocasiones</a:t>
            </a:r>
            <a:r>
              <a:rPr sz="2200" dirty="0"/>
              <a:t> </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nunca</a:t>
            </a:r>
            <a:r>
              <a:rPr sz="2200" dirty="0"/>
              <a:t> lo </a:t>
            </a:r>
            <a:r>
              <a:rPr sz="2200" dirty="0" err="1"/>
              <a:t>haría</a:t>
            </a:r>
            <a:r>
              <a:rPr sz="2200" dirty="0"/>
              <a:t>.</a:t>
            </a:r>
          </a:p>
        </p:txBody>
      </p:sp>
      <p:sp>
        <p:nvSpPr>
          <p:cNvPr id="25" name="Rectángulo 21">
            <a:extLst>
              <a:ext uri="{FF2B5EF4-FFF2-40B4-BE49-F238E27FC236}">
                <a16:creationId xmlns:a16="http://schemas.microsoft.com/office/drawing/2014/main" id="{DC66892E-CF8E-E875-4F89-2A6EA685FC3A}"/>
              </a:ext>
            </a:extLst>
          </p:cNvPr>
          <p:cNvSpPr/>
          <p:nvPr/>
        </p:nvSpPr>
        <p:spPr>
          <a:xfrm>
            <a:off x="9395999" y="4068000"/>
            <a:ext cx="7740000" cy="2268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4. ¿Es Trello una </a:t>
            </a:r>
            <a:r>
              <a:rPr sz="2400" dirty="0" err="1"/>
              <a:t>aplicación</a:t>
            </a:r>
            <a:r>
              <a:rPr sz="2400" dirty="0"/>
              <a:t> de </a:t>
            </a:r>
            <a:r>
              <a:rPr sz="2400" dirty="0" err="1"/>
              <a:t>gestión</a:t>
            </a:r>
            <a:r>
              <a:rPr sz="2400" dirty="0"/>
              <a:t> de </a:t>
            </a:r>
            <a:r>
              <a:rPr sz="2400" dirty="0" err="1"/>
              <a:t>uso</a:t>
            </a:r>
            <a:r>
              <a:rPr sz="2400" dirty="0"/>
              <a:t> de </a:t>
            </a:r>
            <a:r>
              <a:rPr sz="2400" dirty="0" err="1"/>
              <a:t>pantalla</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sí</a:t>
            </a:r>
            <a:r>
              <a:rPr sz="2200" dirty="0"/>
              <a:t>. </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a:t>
            </a:r>
            <a:r>
              <a:rPr sz="2200" dirty="0" err="1"/>
              <a:t>en</a:t>
            </a:r>
            <a:r>
              <a:rPr sz="2200" dirty="0"/>
              <a:t> </a:t>
            </a:r>
            <a:r>
              <a:rPr sz="2200" dirty="0" err="1"/>
              <a:t>su</a:t>
            </a:r>
            <a:r>
              <a:rPr sz="2200" dirty="0"/>
              <a:t> plan </a:t>
            </a:r>
            <a:r>
              <a:rPr lang="es-ES" sz="2200" dirty="0"/>
              <a:t>de pago</a:t>
            </a:r>
            <a:endParaRPr sz="2200" dirty="0"/>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408000"/>
            <a:ext cx="7740000" cy="2664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5. ¿</a:t>
            </a:r>
            <a:r>
              <a:rPr sz="2400" dirty="0" err="1"/>
              <a:t>Deberían</a:t>
            </a:r>
            <a:r>
              <a:rPr sz="2400" dirty="0"/>
              <a:t> </a:t>
            </a:r>
            <a:r>
              <a:rPr sz="2400" dirty="0" err="1"/>
              <a:t>todos</a:t>
            </a:r>
            <a:r>
              <a:rPr sz="2400" dirty="0"/>
              <a:t> los </a:t>
            </a:r>
            <a:r>
              <a:rPr sz="2400" dirty="0" err="1"/>
              <a:t>compañeros</a:t>
            </a:r>
            <a:r>
              <a:rPr sz="2400" dirty="0"/>
              <a:t> </a:t>
            </a:r>
            <a:r>
              <a:rPr sz="2400" dirty="0" err="1"/>
              <a:t>tener</a:t>
            </a:r>
            <a:r>
              <a:rPr sz="2400" dirty="0"/>
              <a:t> </a:t>
            </a:r>
            <a:r>
              <a:rPr sz="2400" dirty="0" err="1"/>
              <a:t>el</a:t>
            </a:r>
            <a:r>
              <a:rPr sz="2400" dirty="0"/>
              <a:t> </a:t>
            </a:r>
            <a:r>
              <a:rPr sz="2400" dirty="0" err="1"/>
              <a:t>mismo</a:t>
            </a:r>
            <a:r>
              <a:rPr sz="2400" dirty="0"/>
              <a:t> </a:t>
            </a:r>
            <a:r>
              <a:rPr sz="2400" dirty="0" err="1"/>
              <a:t>número</a:t>
            </a:r>
            <a:r>
              <a:rPr sz="2400" dirty="0"/>
              <a:t> de </a:t>
            </a:r>
            <a:r>
              <a:rPr sz="2400" dirty="0" err="1"/>
              <a:t>tareas</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por </a:t>
            </a:r>
            <a:r>
              <a:rPr sz="2200" dirty="0" err="1"/>
              <a:t>supuesto</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siempre</a:t>
            </a:r>
            <a:r>
              <a:rPr sz="2200" dirty="0"/>
              <a:t> y </a:t>
            </a:r>
            <a:r>
              <a:rPr sz="2200" dirty="0" err="1"/>
              <a:t>cuando</a:t>
            </a:r>
            <a:r>
              <a:rPr sz="2200" dirty="0"/>
              <a:t> </a:t>
            </a:r>
            <a:r>
              <a:rPr sz="2200" dirty="0" err="1"/>
              <a:t>tengan</a:t>
            </a:r>
            <a:r>
              <a:rPr sz="2200" dirty="0"/>
              <a:t> una carga de </a:t>
            </a:r>
            <a:r>
              <a:rPr sz="2200" dirty="0" err="1"/>
              <a:t>trabajo</a:t>
            </a:r>
            <a:r>
              <a:rPr sz="2200" dirty="0"/>
              <a:t> similar</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el</a:t>
            </a:r>
            <a:r>
              <a:rPr sz="2200" dirty="0"/>
              <a:t> </a:t>
            </a:r>
            <a:r>
              <a:rPr sz="2200" dirty="0" err="1"/>
              <a:t>líder</a:t>
            </a:r>
            <a:r>
              <a:rPr sz="2200" dirty="0"/>
              <a:t> </a:t>
            </a:r>
            <a:r>
              <a:rPr sz="2200" dirty="0" err="1"/>
              <a:t>está</a:t>
            </a:r>
            <a:r>
              <a:rPr sz="2200" dirty="0"/>
              <a:t> </a:t>
            </a:r>
            <a:r>
              <a:rPr sz="2200" dirty="0" err="1"/>
              <a:t>exento</a:t>
            </a:r>
            <a:endParaRPr sz="2200" dirty="0"/>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628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3. ¿</a:t>
            </a:r>
            <a:r>
              <a:rPr sz="2400" dirty="0" err="1"/>
              <a:t>Debería</a:t>
            </a:r>
            <a:r>
              <a:rPr sz="2400" dirty="0"/>
              <a:t> </a:t>
            </a:r>
            <a:r>
              <a:rPr sz="2400" dirty="0" err="1"/>
              <a:t>mantenerse</a:t>
            </a:r>
            <a:r>
              <a:rPr sz="2400" dirty="0"/>
              <a:t> </a:t>
            </a:r>
            <a:r>
              <a:rPr sz="2400" dirty="0" err="1"/>
              <a:t>pública</a:t>
            </a:r>
            <a:r>
              <a:rPr sz="2400" dirty="0"/>
              <a:t> la </a:t>
            </a:r>
            <a:r>
              <a:rPr sz="2400" dirty="0" err="1"/>
              <a:t>información</a:t>
            </a:r>
            <a:r>
              <a:rPr sz="2400" dirty="0"/>
              <a:t> del </a:t>
            </a:r>
            <a:r>
              <a:rPr sz="2400" dirty="0" err="1"/>
              <a:t>proyecto</a:t>
            </a:r>
            <a:r>
              <a:rPr sz="2400" dirty="0"/>
              <a:t> por </a:t>
            </a:r>
            <a:r>
              <a:rPr sz="2400" dirty="0" err="1"/>
              <a:t>defecto</a:t>
            </a:r>
            <a:r>
              <a:rPr sz="2400" dirty="0"/>
              <a:t>?</a:t>
            </a: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pP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está</a:t>
            </a:r>
            <a:r>
              <a:rPr sz="2200" dirty="0"/>
              <a:t> </a:t>
            </a:r>
            <a:r>
              <a:rPr sz="2200" dirty="0" err="1"/>
              <a:t>cubierto</a:t>
            </a:r>
            <a:r>
              <a:rPr sz="2200" dirty="0"/>
              <a:t> por </a:t>
            </a:r>
            <a:r>
              <a:rPr sz="2200" dirty="0" err="1"/>
              <a:t>el</a:t>
            </a:r>
            <a:r>
              <a:rPr sz="2200" dirty="0"/>
              <a:t> </a:t>
            </a:r>
            <a:r>
              <a:rPr lang="es-ES" sz="2200" dirty="0"/>
              <a:t>RGPD</a:t>
            </a:r>
            <a:r>
              <a:rPr sz="2200" dirty="0"/>
              <a:t> de </a:t>
            </a:r>
            <a:r>
              <a:rPr lang="es-ES" sz="2200" dirty="0"/>
              <a:t>t</a:t>
            </a:r>
            <a:r>
              <a:rPr sz="2200" dirty="0"/>
              <a:t>us </a:t>
            </a:r>
            <a:r>
              <a:rPr sz="2200" dirty="0" err="1"/>
              <a:t>compañeros</a:t>
            </a:r>
            <a:r>
              <a:rPr sz="2200" dirty="0"/>
              <a:t> de </a:t>
            </a:r>
            <a:r>
              <a:rPr sz="2200" dirty="0" err="1"/>
              <a:t>equipo</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ya</a:t>
            </a:r>
            <a:r>
              <a:rPr sz="2200" dirty="0"/>
              <a:t> que </a:t>
            </a:r>
            <a:r>
              <a:rPr sz="2200" dirty="0" err="1"/>
              <a:t>ayudaría</a:t>
            </a:r>
            <a:r>
              <a:rPr sz="2200" dirty="0"/>
              <a:t> a </a:t>
            </a:r>
            <a:r>
              <a:rPr sz="2200" dirty="0" err="1"/>
              <a:t>progresar</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el</a:t>
            </a:r>
            <a:r>
              <a:rPr sz="2200" dirty="0"/>
              <a:t> </a:t>
            </a:r>
            <a:r>
              <a:rPr sz="2200" dirty="0" err="1"/>
              <a:t>líder</a:t>
            </a:r>
            <a:r>
              <a:rPr sz="2200" dirty="0"/>
              <a:t> del </a:t>
            </a:r>
            <a:r>
              <a:rPr sz="2200" dirty="0" err="1"/>
              <a:t>proyecto</a:t>
            </a:r>
            <a:r>
              <a:rPr sz="2200" dirty="0"/>
              <a:t> no </a:t>
            </a:r>
            <a:r>
              <a:rPr sz="2200" dirty="0" err="1"/>
              <a:t>necesita</a:t>
            </a:r>
            <a:r>
              <a:rPr sz="2200" dirty="0"/>
              <a:t> </a:t>
            </a:r>
            <a:r>
              <a:rPr sz="2200" dirty="0" err="1"/>
              <a:t>saberlo</a:t>
            </a:r>
            <a:endParaRPr sz="2200" dirty="0"/>
          </a:p>
        </p:txBody>
      </p:sp>
    </p:spTree>
    <p:extLst>
      <p:ext uri="{BB962C8B-B14F-4D97-AF65-F5344CB8AC3E}">
        <p14:creationId xmlns:p14="http://schemas.microsoft.com/office/powerpoint/2010/main" val="52471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8045051" cy="830997"/>
          </a:xfrm>
          <a:prstGeom prst="rect">
            <a:avLst/>
          </a:prstGeom>
          <a:solidFill>
            <a:schemeClr val="bg1"/>
          </a:solid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¡Ponte a prueba!</a:t>
            </a:r>
            <a:endParaRPr dirty="0"/>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lang="es-ES" dirty="0"/>
              <a:t>Solución:</a:t>
            </a:r>
            <a:endParaRPr dirty="0"/>
          </a:p>
        </p:txBody>
      </p:sp>
      <p:sp>
        <p:nvSpPr>
          <p:cNvPr id="20" name="Rectángulo 21">
            <a:extLst>
              <a:ext uri="{FF2B5EF4-FFF2-40B4-BE49-F238E27FC236}">
                <a16:creationId xmlns:a16="http://schemas.microsoft.com/office/drawing/2014/main" id="{DC66892E-CF8E-E875-4F89-2A6EA685FC3A}"/>
              </a:ext>
            </a:extLst>
          </p:cNvPr>
          <p:cNvSpPr/>
          <p:nvPr/>
        </p:nvSpPr>
        <p:spPr>
          <a:xfrm>
            <a:off x="1295999" y="3390900"/>
            <a:ext cx="7740000" cy="2664000"/>
          </a:xfrm>
          <a:prstGeom prst="snip2DiagRect">
            <a:avLst/>
          </a:prstGeom>
          <a:ln w="28575">
            <a:solidFill>
              <a:srgbClr val="4D94B7"/>
            </a:solidFill>
          </a:ln>
        </p:spPr>
        <p:txBody>
          <a:bodyPr wrap="square" tIns="0" bIns="0">
            <a:noAutofit/>
          </a:bodyPr>
          <a:lstStyle/>
          <a:p>
            <a:pPr marL="324000" indent="-32400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1. ¿Las </a:t>
            </a:r>
            <a:r>
              <a:rPr sz="2400" dirty="0" err="1"/>
              <a:t>habilidades</a:t>
            </a:r>
            <a:r>
              <a:rPr sz="2400" dirty="0"/>
              <a:t> </a:t>
            </a:r>
            <a:r>
              <a:rPr sz="2400" dirty="0" err="1"/>
              <a:t>organizativas</a:t>
            </a:r>
            <a:r>
              <a:rPr sz="2400" dirty="0"/>
              <a:t> </a:t>
            </a:r>
            <a:r>
              <a:rPr sz="2400" dirty="0" err="1"/>
              <a:t>tienen</a:t>
            </a:r>
            <a:r>
              <a:rPr sz="2400" dirty="0"/>
              <a:t> un </a:t>
            </a:r>
            <a:r>
              <a:rPr sz="2400" dirty="0" err="1"/>
              <a:t>papel</a:t>
            </a:r>
            <a:r>
              <a:rPr sz="2400" dirty="0"/>
              <a:t> </a:t>
            </a:r>
            <a:r>
              <a:rPr sz="2400" dirty="0" err="1"/>
              <a:t>explícito</a:t>
            </a:r>
            <a:r>
              <a:rPr sz="2400" dirty="0"/>
              <a:t> y principal </a:t>
            </a:r>
            <a:r>
              <a:rPr sz="2400" dirty="0" err="1"/>
              <a:t>en</a:t>
            </a:r>
            <a:r>
              <a:rPr sz="2400" dirty="0"/>
              <a:t> la </a:t>
            </a:r>
            <a:r>
              <a:rPr sz="2400" dirty="0" err="1"/>
              <a:t>cultura</a:t>
            </a:r>
            <a:r>
              <a:rPr sz="2400" dirty="0"/>
              <a:t> </a:t>
            </a:r>
            <a:r>
              <a:rPr sz="2400" dirty="0" err="1"/>
              <a:t>empresa</a:t>
            </a:r>
            <a:r>
              <a:rPr lang="es-ES" sz="2400" dirty="0"/>
              <a:t>rial</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En</a:t>
            </a:r>
            <a:r>
              <a:rPr sz="2200" dirty="0"/>
              <a:t> </a:t>
            </a:r>
            <a:r>
              <a:rPr sz="2200" dirty="0" err="1"/>
              <a:t>su</a:t>
            </a:r>
            <a:r>
              <a:rPr sz="2200" dirty="0"/>
              <a:t> </a:t>
            </a:r>
            <a:r>
              <a:rPr sz="2200" dirty="0" err="1"/>
              <a:t>mayoría</a:t>
            </a:r>
            <a:r>
              <a:rPr sz="2200" dirty="0"/>
              <a:t> </a:t>
            </a:r>
            <a:r>
              <a:rPr sz="2200" dirty="0" err="1"/>
              <a:t>sí</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para </a:t>
            </a:r>
            <a:r>
              <a:rPr sz="2200" dirty="0" err="1"/>
              <a:t>intraemprendedores</a:t>
            </a: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b="1" dirty="0" err="1"/>
              <a:t>En</a:t>
            </a:r>
            <a:r>
              <a:rPr sz="2200" b="1" dirty="0"/>
              <a:t> </a:t>
            </a:r>
            <a:r>
              <a:rPr sz="2200" b="1" dirty="0" err="1"/>
              <a:t>su</a:t>
            </a:r>
            <a:r>
              <a:rPr sz="2200" b="1" dirty="0"/>
              <a:t> </a:t>
            </a:r>
            <a:r>
              <a:rPr sz="2200" b="1" dirty="0" err="1"/>
              <a:t>mayoría</a:t>
            </a:r>
            <a:r>
              <a:rPr sz="2200" b="1" dirty="0"/>
              <a:t> no</a:t>
            </a:r>
          </a:p>
        </p:txBody>
      </p:sp>
      <p:sp>
        <p:nvSpPr>
          <p:cNvPr id="24" name="Rectángulo 40">
            <a:extLst>
              <a:ext uri="{FF2B5EF4-FFF2-40B4-BE49-F238E27FC236}">
                <a16:creationId xmlns:a16="http://schemas.microsoft.com/office/drawing/2014/main" id="{96FF19B5-E3C2-1C2F-CDC6-12F41206DA81}"/>
              </a:ext>
            </a:extLst>
          </p:cNvPr>
          <p:cNvSpPr/>
          <p:nvPr/>
        </p:nvSpPr>
        <p:spPr>
          <a:xfrm>
            <a:off x="1295999" y="6228000"/>
            <a:ext cx="7740000" cy="2664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2. ¿</a:t>
            </a:r>
            <a:r>
              <a:rPr lang="es-ES" sz="2400" dirty="0"/>
              <a:t>Es tener resentimientos hacia </a:t>
            </a:r>
            <a:r>
              <a:rPr sz="2400" dirty="0" err="1"/>
              <a:t>tus</a:t>
            </a:r>
            <a:r>
              <a:rPr sz="2400" dirty="0"/>
              <a:t> </a:t>
            </a:r>
            <a:r>
              <a:rPr sz="2400" dirty="0" err="1"/>
              <a:t>compañeros</a:t>
            </a:r>
            <a:r>
              <a:rPr sz="2400" dirty="0"/>
              <a:t> de </a:t>
            </a:r>
            <a:r>
              <a:rPr sz="2400" dirty="0" err="1"/>
              <a:t>equipo</a:t>
            </a:r>
            <a:r>
              <a:rPr sz="2400" dirty="0"/>
              <a:t> un </a:t>
            </a:r>
            <a:r>
              <a:rPr lang="es-ES" sz="2400" dirty="0"/>
              <a:t>cierre de plan adecuado</a:t>
            </a:r>
            <a:r>
              <a:rPr sz="2400" dirty="0"/>
              <a:t>?</a:t>
            </a:r>
          </a:p>
          <a:p>
            <a:pPr marL="342900" indent="-342900">
              <a:buBlip>
                <a:blip r:embed="rId2"/>
              </a:buBlip>
            </a:pP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e</a:t>
            </a:r>
            <a:r>
              <a:rPr lang="de-DE" sz="2200" dirty="0"/>
              <a:t>s mi </a:t>
            </a:r>
            <a:r>
              <a:rPr sz="2200" dirty="0" err="1"/>
              <a:t>elección</a:t>
            </a:r>
            <a:r>
              <a:rPr lang="de-DE" sz="2200" dirty="0"/>
              <a:t> </a:t>
            </a:r>
            <a:r>
              <a:rPr lang="de-DE" sz="2200" dirty="0" err="1"/>
              <a:t>típica</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a:t>
            </a:r>
            <a:r>
              <a:rPr sz="2200" dirty="0" err="1"/>
              <a:t>en</a:t>
            </a:r>
            <a:r>
              <a:rPr sz="2200" dirty="0"/>
              <a:t> </a:t>
            </a:r>
            <a:r>
              <a:rPr sz="2200" dirty="0" err="1"/>
              <a:t>ciertas</a:t>
            </a:r>
            <a:r>
              <a:rPr sz="2200" dirty="0"/>
              <a:t> </a:t>
            </a:r>
            <a:r>
              <a:rPr sz="2200" dirty="0" err="1"/>
              <a:t>ocasiones</a:t>
            </a:r>
            <a:r>
              <a:rPr sz="2200" dirty="0"/>
              <a:t> </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b="1" dirty="0"/>
              <a:t>No, </a:t>
            </a:r>
            <a:r>
              <a:rPr sz="2200" b="1" dirty="0" err="1"/>
              <a:t>nunca</a:t>
            </a:r>
            <a:r>
              <a:rPr sz="2200" b="1" dirty="0"/>
              <a:t> lo </a:t>
            </a:r>
            <a:r>
              <a:rPr sz="2200" b="1" dirty="0" err="1"/>
              <a:t>haría</a:t>
            </a:r>
            <a:r>
              <a:rPr sz="2200" b="1" dirty="0"/>
              <a:t>.</a:t>
            </a:r>
          </a:p>
        </p:txBody>
      </p:sp>
      <p:sp>
        <p:nvSpPr>
          <p:cNvPr id="25" name="Rectángulo 21">
            <a:extLst>
              <a:ext uri="{FF2B5EF4-FFF2-40B4-BE49-F238E27FC236}">
                <a16:creationId xmlns:a16="http://schemas.microsoft.com/office/drawing/2014/main" id="{DC66892E-CF8E-E875-4F89-2A6EA685FC3A}"/>
              </a:ext>
            </a:extLst>
          </p:cNvPr>
          <p:cNvSpPr/>
          <p:nvPr/>
        </p:nvSpPr>
        <p:spPr>
          <a:xfrm>
            <a:off x="9396000" y="4068000"/>
            <a:ext cx="7740000" cy="2268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4. ¿Es Trello una </a:t>
            </a:r>
            <a:r>
              <a:rPr sz="2400" dirty="0" err="1"/>
              <a:t>aplicación</a:t>
            </a:r>
            <a:r>
              <a:rPr sz="2400" dirty="0"/>
              <a:t> de </a:t>
            </a:r>
            <a:r>
              <a:rPr sz="2400" dirty="0" err="1"/>
              <a:t>gestión</a:t>
            </a:r>
            <a:r>
              <a:rPr sz="2400" dirty="0"/>
              <a:t> de </a:t>
            </a:r>
            <a:r>
              <a:rPr sz="2400" dirty="0" err="1"/>
              <a:t>uso</a:t>
            </a:r>
            <a:r>
              <a:rPr sz="2400" dirty="0"/>
              <a:t> de </a:t>
            </a:r>
            <a:r>
              <a:rPr sz="2400" dirty="0" err="1"/>
              <a:t>pantalla</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sí</a:t>
            </a:r>
            <a:r>
              <a:rPr sz="2200" dirty="0"/>
              <a:t>. </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b="1" dirty="0"/>
              <a:t>No</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a:t>
            </a:r>
            <a:r>
              <a:rPr sz="2200" dirty="0" err="1"/>
              <a:t>pero</a:t>
            </a:r>
            <a:r>
              <a:rPr sz="2200" dirty="0"/>
              <a:t> solo </a:t>
            </a:r>
            <a:r>
              <a:rPr sz="2200" dirty="0" err="1"/>
              <a:t>en</a:t>
            </a:r>
            <a:r>
              <a:rPr sz="2200" dirty="0"/>
              <a:t> </a:t>
            </a:r>
            <a:r>
              <a:rPr sz="2200" dirty="0" err="1"/>
              <a:t>su</a:t>
            </a:r>
            <a:r>
              <a:rPr sz="2200" dirty="0"/>
              <a:t> plan </a:t>
            </a:r>
            <a:r>
              <a:rPr lang="es-ES" sz="2200" dirty="0"/>
              <a:t>de pago</a:t>
            </a:r>
            <a:endParaRPr sz="2200" dirty="0"/>
          </a:p>
        </p:txBody>
      </p:sp>
      <p:sp>
        <p:nvSpPr>
          <p:cNvPr id="28" name="Rectángulo 40">
            <a:extLst>
              <a:ext uri="{FF2B5EF4-FFF2-40B4-BE49-F238E27FC236}">
                <a16:creationId xmlns:a16="http://schemas.microsoft.com/office/drawing/2014/main" id="{96FF19B5-E3C2-1C2F-CDC6-12F41206DA81}"/>
              </a:ext>
            </a:extLst>
          </p:cNvPr>
          <p:cNvSpPr/>
          <p:nvPr/>
        </p:nvSpPr>
        <p:spPr>
          <a:xfrm>
            <a:off x="9395999" y="6408000"/>
            <a:ext cx="7740000" cy="2664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5. ¿</a:t>
            </a:r>
            <a:r>
              <a:rPr sz="2400" dirty="0" err="1"/>
              <a:t>Deberían</a:t>
            </a:r>
            <a:r>
              <a:rPr sz="2400" dirty="0"/>
              <a:t> </a:t>
            </a:r>
            <a:r>
              <a:rPr sz="2400" dirty="0" err="1"/>
              <a:t>todos</a:t>
            </a:r>
            <a:r>
              <a:rPr sz="2400" dirty="0"/>
              <a:t> los </a:t>
            </a:r>
            <a:r>
              <a:rPr sz="2400" dirty="0" err="1"/>
              <a:t>compañeros</a:t>
            </a:r>
            <a:r>
              <a:rPr sz="2400" dirty="0"/>
              <a:t> </a:t>
            </a:r>
            <a:r>
              <a:rPr sz="2400" dirty="0" err="1"/>
              <a:t>tener</a:t>
            </a:r>
            <a:r>
              <a:rPr sz="2400" dirty="0"/>
              <a:t> </a:t>
            </a:r>
            <a:r>
              <a:rPr sz="2400" dirty="0" err="1"/>
              <a:t>el</a:t>
            </a:r>
            <a:r>
              <a:rPr sz="2400" dirty="0"/>
              <a:t> </a:t>
            </a:r>
            <a:r>
              <a:rPr sz="2400" dirty="0" err="1"/>
              <a:t>mismo</a:t>
            </a:r>
            <a:r>
              <a:rPr sz="2400" dirty="0"/>
              <a:t> </a:t>
            </a:r>
            <a:r>
              <a:rPr sz="2400" dirty="0" err="1"/>
              <a:t>número</a:t>
            </a:r>
            <a:r>
              <a:rPr sz="2400" dirty="0"/>
              <a:t> de </a:t>
            </a:r>
            <a:r>
              <a:rPr sz="2400" dirty="0" err="1"/>
              <a:t>tareas</a:t>
            </a:r>
            <a:r>
              <a:rPr sz="2400" dirty="0"/>
              <a:t>?</a:t>
            </a:r>
          </a:p>
          <a:p>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err="1"/>
              <a:t>Sí</a:t>
            </a:r>
            <a:r>
              <a:rPr sz="2200" dirty="0"/>
              <a:t>, por </a:t>
            </a:r>
            <a:r>
              <a:rPr sz="2200" dirty="0" err="1"/>
              <a:t>supuesto</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b="1" dirty="0"/>
              <a:t>No, </a:t>
            </a:r>
            <a:r>
              <a:rPr sz="2200" b="1" dirty="0" err="1"/>
              <a:t>siempre</a:t>
            </a:r>
            <a:r>
              <a:rPr sz="2200" b="1" dirty="0"/>
              <a:t> y </a:t>
            </a:r>
            <a:r>
              <a:rPr sz="2200" b="1" dirty="0" err="1"/>
              <a:t>cuando</a:t>
            </a:r>
            <a:r>
              <a:rPr sz="2200" b="1" dirty="0"/>
              <a:t> </a:t>
            </a:r>
            <a:r>
              <a:rPr sz="2200" b="1" dirty="0" err="1"/>
              <a:t>tengan</a:t>
            </a:r>
            <a:r>
              <a:rPr sz="2200" b="1" dirty="0"/>
              <a:t> una carga de </a:t>
            </a:r>
            <a:r>
              <a:rPr sz="2200" b="1" dirty="0" err="1"/>
              <a:t>trabajo</a:t>
            </a:r>
            <a:r>
              <a:rPr sz="2200" b="1" dirty="0"/>
              <a:t> similar</a:t>
            </a: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el</a:t>
            </a:r>
            <a:r>
              <a:rPr sz="2200" dirty="0"/>
              <a:t> </a:t>
            </a:r>
            <a:r>
              <a:rPr sz="2200" dirty="0" err="1"/>
              <a:t>líder</a:t>
            </a:r>
            <a:r>
              <a:rPr sz="2200" dirty="0"/>
              <a:t> </a:t>
            </a:r>
            <a:r>
              <a:rPr sz="2200" dirty="0" err="1"/>
              <a:t>está</a:t>
            </a:r>
            <a:r>
              <a:rPr sz="2200" dirty="0"/>
              <a:t> </a:t>
            </a:r>
            <a:r>
              <a:rPr sz="2200" dirty="0" err="1"/>
              <a:t>exento</a:t>
            </a:r>
            <a:endParaRPr sz="2200" dirty="0"/>
          </a:p>
        </p:txBody>
      </p:sp>
      <p:sp>
        <p:nvSpPr>
          <p:cNvPr id="31" name="Rectángulo 21">
            <a:extLst>
              <a:ext uri="{FF2B5EF4-FFF2-40B4-BE49-F238E27FC236}">
                <a16:creationId xmlns:a16="http://schemas.microsoft.com/office/drawing/2014/main" id="{DC66892E-CF8E-E875-4F89-2A6EA685FC3A}"/>
              </a:ext>
            </a:extLst>
          </p:cNvPr>
          <p:cNvSpPr/>
          <p:nvPr/>
        </p:nvSpPr>
        <p:spPr>
          <a:xfrm>
            <a:off x="9395999" y="1368000"/>
            <a:ext cx="7740000" cy="2628000"/>
          </a:xfrm>
          <a:prstGeom prst="snip2DiagRect">
            <a:avLst/>
          </a:prstGeom>
          <a:ln w="28575">
            <a:solidFill>
              <a:srgbClr val="4D94B7"/>
            </a:solidFill>
          </a:ln>
        </p:spPr>
        <p:txBody>
          <a:bodyPr wrap="square" tIns="0" bIns="0">
            <a:noAutofit/>
          </a:bodyPr>
          <a:lstStyle/>
          <a:p>
            <a:pPr marL="323850" indent="-323850">
              <a:defRPr sz="2400" b="1">
                <a:latin typeface="Helvetica Neue" panose="020B0604020202020204" charset="0"/>
                <a:ea typeface="Microsoft Sans Serif" panose="020B0604020202020204" pitchFamily="34" charset="0"/>
                <a:cs typeface="Microsoft Sans Serif" panose="020B0604020202020204" pitchFamily="34" charset="0"/>
              </a:defRPr>
            </a:pPr>
            <a:r>
              <a:rPr sz="2400" dirty="0"/>
              <a:t>3. ¿</a:t>
            </a:r>
            <a:r>
              <a:rPr sz="2400" dirty="0" err="1"/>
              <a:t>Debería</a:t>
            </a:r>
            <a:r>
              <a:rPr sz="2400" dirty="0"/>
              <a:t> </a:t>
            </a:r>
            <a:r>
              <a:rPr sz="2400" dirty="0" err="1"/>
              <a:t>mantenerse</a:t>
            </a:r>
            <a:r>
              <a:rPr sz="2400" dirty="0"/>
              <a:t> </a:t>
            </a:r>
            <a:r>
              <a:rPr sz="2400" dirty="0" err="1"/>
              <a:t>pública</a:t>
            </a:r>
            <a:r>
              <a:rPr sz="2400" dirty="0"/>
              <a:t> la </a:t>
            </a:r>
            <a:r>
              <a:rPr sz="2400" dirty="0" err="1"/>
              <a:t>información</a:t>
            </a:r>
            <a:r>
              <a:rPr sz="2400" dirty="0"/>
              <a:t> del </a:t>
            </a:r>
            <a:r>
              <a:rPr sz="2400" dirty="0" err="1"/>
              <a:t>proyecto</a:t>
            </a:r>
            <a:r>
              <a:rPr sz="2400" dirty="0"/>
              <a:t> por </a:t>
            </a:r>
            <a:r>
              <a:rPr sz="2400" dirty="0" err="1"/>
              <a:t>defecto</a:t>
            </a:r>
            <a:r>
              <a:rPr sz="2400" dirty="0"/>
              <a:t>?</a:t>
            </a:r>
            <a:endParaRPr sz="2400" b="1"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pPr>
            <a:endParaRPr sz="22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está</a:t>
            </a:r>
            <a:r>
              <a:rPr sz="2200" dirty="0"/>
              <a:t> </a:t>
            </a:r>
            <a:r>
              <a:rPr sz="2200" dirty="0" err="1"/>
              <a:t>cubierto</a:t>
            </a:r>
            <a:r>
              <a:rPr sz="2200" dirty="0"/>
              <a:t> por </a:t>
            </a:r>
            <a:r>
              <a:rPr sz="2200" dirty="0" err="1"/>
              <a:t>el</a:t>
            </a:r>
            <a:r>
              <a:rPr sz="2200" dirty="0"/>
              <a:t> </a:t>
            </a:r>
            <a:r>
              <a:rPr lang="es-ES" sz="2200" dirty="0"/>
              <a:t>RGPD</a:t>
            </a:r>
            <a:r>
              <a:rPr sz="2200" dirty="0"/>
              <a:t> de </a:t>
            </a:r>
            <a:r>
              <a:rPr lang="de-DE" sz="2200" dirty="0"/>
              <a:t>t</a:t>
            </a:r>
            <a:r>
              <a:rPr sz="2200" dirty="0"/>
              <a:t>us </a:t>
            </a:r>
            <a:r>
              <a:rPr sz="2200" dirty="0" err="1"/>
              <a:t>compañeros</a:t>
            </a:r>
            <a:r>
              <a:rPr sz="2200" dirty="0"/>
              <a:t> de </a:t>
            </a:r>
            <a:r>
              <a:rPr sz="2200" dirty="0" err="1"/>
              <a:t>equipo</a:t>
            </a:r>
            <a:endParaRPr sz="2200"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b="1" dirty="0" err="1"/>
              <a:t>Sí</a:t>
            </a:r>
            <a:r>
              <a:rPr sz="2200" b="1" dirty="0"/>
              <a:t>, </a:t>
            </a:r>
            <a:r>
              <a:rPr sz="2200" b="1" dirty="0" err="1"/>
              <a:t>ya</a:t>
            </a:r>
            <a:r>
              <a:rPr sz="2200" b="1" dirty="0"/>
              <a:t> que </a:t>
            </a:r>
            <a:r>
              <a:rPr sz="2200" b="1" dirty="0" err="1"/>
              <a:t>ayudaría</a:t>
            </a:r>
            <a:r>
              <a:rPr sz="2200" b="1" dirty="0"/>
              <a:t> a </a:t>
            </a:r>
            <a:r>
              <a:rPr sz="2200" b="1" dirty="0" err="1"/>
              <a:t>progresar</a:t>
            </a:r>
            <a:endParaRPr sz="2200" b="1" dirty="0"/>
          </a:p>
          <a:p>
            <a:pPr marL="342900" indent="-342900">
              <a:buBlip>
                <a:blip r:embed="rId2"/>
              </a:buBlip>
              <a:defRPr sz="2200">
                <a:latin typeface="Helvetica Neue" panose="020B0604020202020204" charset="0"/>
                <a:ea typeface="Microsoft Sans Serif" panose="020B0604020202020204" pitchFamily="34" charset="0"/>
                <a:cs typeface="Microsoft Sans Serif" panose="020B0604020202020204" pitchFamily="34" charset="0"/>
              </a:defRPr>
            </a:pPr>
            <a:r>
              <a:rPr sz="2200" dirty="0"/>
              <a:t>No, </a:t>
            </a:r>
            <a:r>
              <a:rPr sz="2200" dirty="0" err="1"/>
              <a:t>el</a:t>
            </a:r>
            <a:r>
              <a:rPr sz="2200" dirty="0"/>
              <a:t> </a:t>
            </a:r>
            <a:r>
              <a:rPr sz="2200" dirty="0" err="1"/>
              <a:t>líder</a:t>
            </a:r>
            <a:r>
              <a:rPr sz="2200" dirty="0"/>
              <a:t> del </a:t>
            </a:r>
            <a:r>
              <a:rPr sz="2200" dirty="0" err="1"/>
              <a:t>proyecto</a:t>
            </a:r>
            <a:r>
              <a:rPr sz="2200" dirty="0"/>
              <a:t> no </a:t>
            </a:r>
            <a:r>
              <a:rPr sz="2200" dirty="0" err="1"/>
              <a:t>necesita</a:t>
            </a:r>
            <a:r>
              <a:rPr sz="2200" dirty="0"/>
              <a:t> </a:t>
            </a:r>
            <a:r>
              <a:rPr sz="2200" dirty="0" err="1"/>
              <a:t>saberlo</a:t>
            </a:r>
            <a:endParaRPr sz="2200" dirty="0"/>
          </a:p>
        </p:txBody>
      </p:sp>
    </p:spTree>
    <p:extLst>
      <p:ext uri="{BB962C8B-B14F-4D97-AF65-F5344CB8AC3E}">
        <p14:creationId xmlns:p14="http://schemas.microsoft.com/office/powerpoint/2010/main" val="397897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8A090116-359E-50D8-52F4-4D292EA8F6B8}"/>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rPr dirty="0" err="1"/>
              <a:t>Resumiendo</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6B57A621-1184-0D00-0197-2658344D7E84}"/>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t>¡Bien hecho! Ahora sabes más sobre:</a:t>
            </a:r>
            <a:endParaRPr sz="1400" b="0" i="0" u="none" strike="noStrike" cap="none">
              <a:solidFill>
                <a:srgbClr val="000000"/>
              </a:solidFill>
              <a:latin typeface="Helvetica Neue" panose="020B0604020202020204" charset="0"/>
              <a:ea typeface="Helvetica Neue"/>
              <a:cs typeface="Helvetica Neue"/>
              <a:sym typeface="Helvetica Neue"/>
            </a:endParaRPr>
          </a:p>
        </p:txBody>
      </p:sp>
      <p:pic>
        <p:nvPicPr>
          <p:cNvPr id="4" name="Google Shape;570;p12">
            <a:extLst>
              <a:ext uri="{FF2B5EF4-FFF2-40B4-BE49-F238E27FC236}">
                <a16:creationId xmlns:a16="http://schemas.microsoft.com/office/drawing/2014/main" id="{4AC2F6FC-5BDC-AEB1-5A1E-763051CB9FC6}"/>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BD51E3B4-E635-ED14-1315-DAF4620A1458}"/>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Organización</a:t>
            </a:r>
            <a:r>
              <a:rPr dirty="0"/>
              <a:t> y </a:t>
            </a:r>
            <a:r>
              <a:rPr dirty="0" err="1"/>
              <a:t>cómo</a:t>
            </a:r>
            <a:r>
              <a:rPr dirty="0"/>
              <a:t> </a:t>
            </a:r>
            <a:r>
              <a:rPr dirty="0" err="1"/>
              <a:t>hacer</a:t>
            </a:r>
            <a:r>
              <a:rPr dirty="0"/>
              <a:t> un </a:t>
            </a:r>
            <a:r>
              <a:rPr dirty="0" err="1"/>
              <a:t>mejor</a:t>
            </a:r>
            <a:r>
              <a:rPr dirty="0"/>
              <a:t> </a:t>
            </a:r>
            <a:r>
              <a:rPr dirty="0" err="1"/>
              <a:t>uso</a:t>
            </a:r>
            <a:r>
              <a:rPr dirty="0"/>
              <a:t> de </a:t>
            </a:r>
            <a:r>
              <a:rPr dirty="0" err="1"/>
              <a:t>tu</a:t>
            </a:r>
            <a:r>
              <a:rPr dirty="0"/>
              <a:t> </a:t>
            </a:r>
            <a:r>
              <a:rPr dirty="0" err="1"/>
              <a:t>tiempo</a:t>
            </a:r>
            <a:endParaRPr dirty="0"/>
          </a:p>
          <a:p>
            <a:pPr marL="628650" indent="-628650">
              <a:spcAft>
                <a:spcPts val="1000"/>
              </a:spcAft>
              <a:buClr>
                <a:srgbClr val="000000"/>
              </a:buClr>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Involucrar</a:t>
            </a:r>
            <a:r>
              <a:rPr dirty="0"/>
              <a:t> a </a:t>
            </a:r>
            <a:r>
              <a:rPr dirty="0" err="1"/>
              <a:t>su</a:t>
            </a:r>
            <a:r>
              <a:rPr dirty="0"/>
              <a:t> </a:t>
            </a:r>
            <a:r>
              <a:rPr dirty="0" err="1"/>
              <a:t>equipo</a:t>
            </a:r>
            <a:r>
              <a:rPr dirty="0"/>
              <a:t> y </a:t>
            </a:r>
            <a:r>
              <a:rPr dirty="0" err="1"/>
              <a:t>hacer</a:t>
            </a:r>
            <a:r>
              <a:rPr dirty="0"/>
              <a:t> </a:t>
            </a:r>
            <a:r>
              <a:rPr lang="es-ES" dirty="0"/>
              <a:t>a</a:t>
            </a:r>
            <a:r>
              <a:rPr dirty="0"/>
              <a:t>l </a:t>
            </a:r>
            <a:r>
              <a:rPr dirty="0" err="1"/>
              <a:t>todo</a:t>
            </a:r>
            <a:r>
              <a:rPr dirty="0"/>
              <a:t> </a:t>
            </a:r>
            <a:r>
              <a:rPr dirty="0" err="1"/>
              <a:t>más</a:t>
            </a:r>
            <a:r>
              <a:rPr dirty="0"/>
              <a:t> que la </a:t>
            </a:r>
            <a:r>
              <a:rPr dirty="0" err="1"/>
              <a:t>suma</a:t>
            </a:r>
            <a:r>
              <a:rPr dirty="0"/>
              <a:t> de sus </a:t>
            </a:r>
            <a:r>
              <a:rPr dirty="0" err="1"/>
              <a:t>partes</a:t>
            </a: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628650" indent="-628650">
              <a:spcAft>
                <a:spcPts val="1000"/>
              </a:spcAft>
              <a:buClr>
                <a:srgbClr val="000000"/>
              </a:buClr>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Planificación</a:t>
            </a:r>
            <a:r>
              <a:rPr dirty="0"/>
              <a:t> y </a:t>
            </a:r>
            <a:r>
              <a:rPr dirty="0" err="1"/>
              <a:t>gestión</a:t>
            </a:r>
            <a:r>
              <a:rPr dirty="0"/>
              <a:t> </a:t>
            </a:r>
            <a:r>
              <a:rPr dirty="0" err="1"/>
              <a:t>eficiente</a:t>
            </a:r>
            <a:r>
              <a:rPr dirty="0"/>
              <a:t> del </a:t>
            </a:r>
            <a:r>
              <a:rPr dirty="0" err="1"/>
              <a:t>tiempo</a:t>
            </a:r>
            <a:endParaRPr dirty="0"/>
          </a:p>
        </p:txBody>
      </p:sp>
    </p:spTree>
    <p:extLst>
      <p:ext uri="{BB962C8B-B14F-4D97-AF65-F5344CB8AC3E}">
        <p14:creationId xmlns:p14="http://schemas.microsoft.com/office/powerpoint/2010/main" val="145192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sz="4800" b="1" kern="1200">
                <a:ln>
                  <a:noFill/>
                </a:ln>
                <a:solidFill>
                  <a:srgbClr val="4D94B7"/>
                </a:solidFill>
                <a:effectLst/>
                <a:uLnTx/>
                <a:uFillTx/>
                <a:latin typeface="Helvetica Neue" panose="020B0604020202020204" charset="0"/>
                <a:ea typeface="Helvetica Neue"/>
                <a:cs typeface="Helvetica Neue"/>
                <a:sym typeface="Helvetica Neue"/>
              </a:defRPr>
            </a:pPr>
            <a:r>
              <a:t>Bibliografía (1)</a:t>
            </a:r>
            <a:endParaRPr kumimoji="0" sz="1400" b="0" i="0" u="none" strike="noStrike" kern="1200" cap="none" normalizeH="0" baseline="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4154943"/>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hlinkClick r:id="rId3"/>
              </a:defRPr>
            </a:pPr>
            <a:r>
              <a:t>https://www.mindtools.com/arb6j5a/what-is-time-management</a:t>
            </a:r>
            <a:endParaRPr kumimoji="0" sz="2400" b="0" i="0" u="none" strike="noStrike" kern="1200" cap="none" normalizeH="0" baseline="0">
              <a:ln>
                <a:noFill/>
              </a:ln>
              <a:solidFill>
                <a:srgbClr val="000000"/>
              </a:solidFill>
              <a:effectLst/>
              <a:uLnTx/>
              <a:uFillTx/>
              <a:latin typeface="Helvetica Neue" panose="020B0604020202020204" charset="0"/>
              <a:ea typeface="Helvetica Neue"/>
              <a:cs typeface="Helvetica Neue"/>
              <a:sym typeface="Helvetica Neue"/>
              <a:hlinkClick r:id="rId4"/>
            </a:endParaRPr>
          </a:p>
          <a:p>
            <a:pPr marL="534988" lvl="0" indent="-534988">
              <a:spcAft>
                <a:spcPts val="2400"/>
              </a:spcAft>
              <a:buClr>
                <a:srgbClr val="4D94B7"/>
              </a:buClr>
              <a:buSzPct val="105000"/>
              <a:buFont typeface="+mj-lt"/>
              <a:buAutoNum type="arabicParenBoth"/>
              <a:defRPr sz="2400" kern="1200">
                <a:ln>
                  <a:noFill/>
                </a:ln>
                <a:solidFill>
                  <a:srgbClr val="000000"/>
                </a:solidFill>
                <a:effectLst/>
                <a:uLnTx/>
                <a:uFillTx/>
                <a:latin typeface="Helvetica Neue" panose="020B0604020202020204" charset="0"/>
                <a:ea typeface="Helvetica Neue"/>
                <a:cs typeface="Helvetica Neue"/>
                <a:sym typeface="Helvetica Neue"/>
                <a:hlinkClick r:id="rId4"/>
              </a:defRPr>
            </a:pPr>
            <a:r>
              <a:t>https://monday.com/blog/teamwork/team-task-management/</a:t>
            </a:r>
            <a:endParaRPr kumimoji="0" sz="2400" b="0" i="0" u="none" strike="noStrike" kern="1200" cap="none" normalizeH="0" baseline="0">
              <a:ln>
                <a:noFill/>
              </a:ln>
              <a:solidFill>
                <a:srgbClr val="000000"/>
              </a:solidFill>
              <a:effectLst/>
              <a:uLnTx/>
              <a:uFillTx/>
              <a:latin typeface="Helvetica Neue" panose="020B0604020202020204" charset="0"/>
              <a:ea typeface="Helvetica Neue"/>
              <a:cs typeface="Helvetica Neue"/>
              <a:sym typeface="Helvetica Neue"/>
            </a:endParaRPr>
          </a:p>
          <a:p>
            <a:pPr marL="534988" marR="0" lvl="0" indent="-534988" algn="l" defTabSz="914400" rtl="0" eaLnBrk="1" fontAlgn="auto" latinLnBrk="0" hangingPunct="1">
              <a:lnSpc>
                <a:spcPct val="100000"/>
              </a:lnSpc>
              <a:spcBef>
                <a:spcPts val="0"/>
              </a:spcBef>
              <a:spcAft>
                <a:spcPts val="2400"/>
              </a:spcAft>
              <a:buClr>
                <a:srgbClr val="4D94B7"/>
              </a:buClr>
              <a:buSzPct val="105000"/>
              <a:buFont typeface="+mj-lt"/>
              <a:buAutoNum type="arabicParenBoth"/>
              <a:tabLst/>
              <a:defRPr sz="2400" kern="1200">
                <a:ln>
                  <a:noFill/>
                </a:ln>
                <a:solidFill>
                  <a:srgbClr val="000000"/>
                </a:solidFill>
                <a:effectLst/>
                <a:uLnTx/>
                <a:uFillTx/>
                <a:latin typeface="Helvetica Neue" panose="020B0604020202020204" charset="0"/>
                <a:ea typeface="Helvetica Neue"/>
                <a:cs typeface="Helvetica Neue"/>
                <a:sym typeface="Helvetica Neue"/>
                <a:hlinkClick r:id="rId5"/>
              </a:defRPr>
            </a:pPr>
            <a:r>
              <a:t>https://www.myindielifeblog.net/blog/buffer-free-plan</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hlinkClick r:id="rId6"/>
              </a:defRPr>
            </a:pPr>
            <a:r>
              <a:t>https://clockify.me/</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hlinkClick r:id="rId7"/>
              </a:defRPr>
            </a:pPr>
            <a:r>
              <a:t>https://www.rescuetime.com/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hlinkClick r:id="rId8"/>
              </a:defRPr>
            </a:pPr>
            <a:r>
              <a:t>https://www.hootsuite.com/</a:t>
            </a:r>
            <a:endParaRPr sz="240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sz="4800" b="1" kern="1200">
                <a:ln>
                  <a:noFill/>
                </a:ln>
                <a:solidFill>
                  <a:srgbClr val="4D94B7"/>
                </a:solidFill>
                <a:effectLst/>
                <a:uLnTx/>
                <a:uFillTx/>
                <a:latin typeface="Helvetica Neue" panose="020B0604020202020204" charset="0"/>
                <a:ea typeface="Helvetica Neue"/>
                <a:cs typeface="Helvetica Neue"/>
                <a:sym typeface="Helvetica Neue"/>
              </a:defRPr>
            </a:pPr>
            <a:r>
              <a:t>Bibliografía (2)</a:t>
            </a:r>
            <a:endParaRPr kumimoji="0" sz="1400" b="0" i="0" u="none" strike="noStrike" kern="1200" cap="none" normalizeH="0" baseline="0">
              <a:ln>
                <a:noFill/>
              </a:ln>
              <a:solidFill>
                <a:srgbClr val="000000"/>
              </a:solidFill>
              <a:effectLst/>
              <a:uLnTx/>
              <a:uFillTx/>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732000" cy="5509160"/>
          </a:xfrm>
          <a:prstGeom prst="rect">
            <a:avLst/>
          </a:prstGeom>
          <a:noFill/>
          <a:ln>
            <a:noFill/>
          </a:ln>
        </p:spPr>
        <p:txBody>
          <a:bodyPr spcFirstLastPara="1" wrap="square" lIns="91425" tIns="45700" rIns="91425" bIns="45700" anchor="t" anchorCtr="0">
            <a:spAutoFit/>
          </a:bodyPr>
          <a:lstStyle/>
          <a:p>
            <a:pPr marL="534988" lvl="0" indent="-534988">
              <a:spcAft>
                <a:spcPts val="2400"/>
              </a:spcAft>
              <a:buClr>
                <a:srgbClr val="4D94B7"/>
              </a:buClr>
              <a:buSzPct val="105000"/>
              <a:buFont typeface="Wingdings" panose="05000000000000000000" pitchFamily="2" charset="2"/>
              <a:buAutoNum type="arabicParenBoth" startAt="7"/>
              <a:defRPr sz="2400">
                <a:solidFill>
                  <a:srgbClr val="000000"/>
                </a:solidFill>
                <a:latin typeface="Helvetica Neue" panose="020B0604020202020204" charset="0"/>
                <a:ea typeface="Helvetica Neue"/>
                <a:cs typeface="Helvetica Neue"/>
                <a:sym typeface="Helvetica Neue"/>
                <a:hlinkClick r:id="rId3"/>
              </a:defRPr>
            </a:pPr>
            <a:r>
              <a:t>https://buffer.com/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4"/>
              </a:defRPr>
            </a:pPr>
            <a:r>
              <a:t>https://appdetox.github.io/</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5"/>
              </a:defRPr>
            </a:pPr>
            <a:r>
              <a:t>https://appadvice.com/app/moment-cut-screen-time/771541926</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6"/>
              </a:defRPr>
            </a:pPr>
            <a:r>
              <a:t>https://trello.com/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7"/>
              </a:defRPr>
            </a:pPr>
            <a:r>
              <a:t>https://asana.com/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8"/>
              </a:defRPr>
            </a:pPr>
            <a:r>
              <a:t>https://slack.com/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hlinkClick r:id="rId9"/>
              </a:defRPr>
            </a:pPr>
            <a:r>
              <a:t>https://evernote.com/</a:t>
            </a:r>
            <a:endParaRPr sz="2400">
              <a:solidFill>
                <a:srgbClr val="000000"/>
              </a:solidFill>
              <a:latin typeface="Helvetica Neue" panose="020B0604020202020204" charset="0"/>
              <a:ea typeface="Helvetica Neue"/>
              <a:cs typeface="Helvetica Neue"/>
              <a:sym typeface="Helvetica Neue"/>
            </a:endParaRPr>
          </a:p>
          <a:p>
            <a:pPr marL="534988" lvl="0" indent="-534988">
              <a:spcAft>
                <a:spcPts val="2400"/>
              </a:spcAft>
              <a:buClr>
                <a:srgbClr val="4D94B7"/>
              </a:buClr>
              <a:buSzPct val="105000"/>
              <a:buFont typeface="+mj-lt"/>
              <a:buAutoNum type="arabicParenBoth" startAt="7"/>
            </a:pPr>
            <a:endParaRPr kumimoji="0" sz="2400" b="0" i="0" u="none" strike="noStrike" kern="1200" cap="none" normalizeH="0" baseline="0">
              <a:ln>
                <a:noFill/>
              </a:ln>
              <a:solidFill>
                <a:srgbClr val="000000"/>
              </a:solidFill>
              <a:effectLst/>
              <a:uLnTx/>
              <a:uFillTx/>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2568320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72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¡Muchas gracias!</a:t>
            </a:r>
            <a:endParaRPr kumimoji="0" sz="7200" b="1" i="0" u="none" strike="noStrike" kern="1200" cap="none" normalizeH="0" baseline="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defRPr sz="2400" b="1">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defRPr>
            </a:pPr>
            <a:r>
              <a:rPr lang="de-DE" dirty="0"/>
              <a:t>g</a:t>
            </a:r>
            <a:r>
              <a:rPr dirty="0"/>
              <a:t>enieproject.eu</a:t>
            </a:r>
            <a:endParaRPr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8">
            <a:extLst>
              <a:ext uri="{FF2B5EF4-FFF2-40B4-BE49-F238E27FC236}">
                <a16:creationId xmlns:a16="http://schemas.microsoft.com/office/drawing/2014/main" id="{DE6C6FEE-7DA4-3FD9-F20A-1B6A73EEB54C}"/>
              </a:ext>
            </a:extLst>
          </p:cNvPr>
          <p:cNvSpPr txBox="1"/>
          <p:nvPr/>
        </p:nvSpPr>
        <p:spPr>
          <a:xfrm>
            <a:off x="1296000" y="1548000"/>
            <a:ext cx="3361031"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err="1"/>
              <a:t>Objetivos</a:t>
            </a:r>
            <a:endParaRPr sz="4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A9D7696C-3D77-C2EB-37AC-2029FB66C0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8;p4">
            <a:extLst>
              <a:ext uri="{FF2B5EF4-FFF2-40B4-BE49-F238E27FC236}">
                <a16:creationId xmlns:a16="http://schemas.microsoft.com/office/drawing/2014/main" id="{D50FA255-B629-8835-3736-B2ED9F110D24}"/>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indent="-542925">
              <a:spcAft>
                <a:spcPts val="1800"/>
              </a:spcAft>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a:t>Ha</a:t>
            </a:r>
            <a:r>
              <a:rPr lang="es-ES" dirty="0" err="1"/>
              <a:t>cer</a:t>
            </a:r>
            <a:r>
              <a:rPr dirty="0"/>
              <a:t> un </a:t>
            </a:r>
            <a:r>
              <a:rPr dirty="0" err="1"/>
              <a:t>uso</a:t>
            </a:r>
            <a:r>
              <a:rPr dirty="0"/>
              <a:t> </a:t>
            </a:r>
            <a:r>
              <a:rPr dirty="0" err="1"/>
              <a:t>más</a:t>
            </a:r>
            <a:r>
              <a:rPr dirty="0"/>
              <a:t> </a:t>
            </a:r>
            <a:r>
              <a:rPr dirty="0" err="1"/>
              <a:t>eficiente</a:t>
            </a:r>
            <a:r>
              <a:rPr dirty="0"/>
              <a:t> de </a:t>
            </a:r>
            <a:r>
              <a:rPr lang="es-ES" dirty="0"/>
              <a:t>t</a:t>
            </a:r>
            <a:r>
              <a:rPr dirty="0"/>
              <a:t>u </a:t>
            </a:r>
            <a:r>
              <a:rPr dirty="0" err="1"/>
              <a:t>tiempo</a:t>
            </a:r>
            <a:endParaRPr dirty="0"/>
          </a:p>
          <a:p>
            <a:pPr marL="542925" indent="-542925">
              <a:spcAft>
                <a:spcPts val="1800"/>
              </a:spcAft>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Gestionar</a:t>
            </a:r>
            <a:r>
              <a:rPr dirty="0"/>
              <a:t> </a:t>
            </a:r>
            <a:r>
              <a:rPr dirty="0" err="1"/>
              <a:t>mejor</a:t>
            </a:r>
            <a:r>
              <a:rPr dirty="0"/>
              <a:t> </a:t>
            </a:r>
            <a:r>
              <a:rPr dirty="0" err="1"/>
              <a:t>el</a:t>
            </a:r>
            <a:r>
              <a:rPr dirty="0"/>
              <a:t> </a:t>
            </a:r>
            <a:r>
              <a:rPr dirty="0" err="1"/>
              <a:t>trabajo</a:t>
            </a:r>
            <a:r>
              <a:rPr dirty="0"/>
              <a:t> </a:t>
            </a:r>
            <a:r>
              <a:rPr dirty="0" err="1"/>
              <a:t>en</a:t>
            </a:r>
            <a:r>
              <a:rPr dirty="0"/>
              <a:t> </a:t>
            </a:r>
            <a:r>
              <a:rPr dirty="0" err="1"/>
              <a:t>equipo</a:t>
            </a:r>
            <a:r>
              <a:rPr dirty="0"/>
              <a:t> y la </a:t>
            </a:r>
            <a:r>
              <a:rPr dirty="0" err="1"/>
              <a:t>asignación</a:t>
            </a:r>
            <a:r>
              <a:rPr dirty="0"/>
              <a:t> de </a:t>
            </a:r>
            <a:r>
              <a:rPr dirty="0" err="1"/>
              <a:t>tareas</a:t>
            </a:r>
            <a:endParaRPr dirty="0"/>
          </a:p>
          <a:p>
            <a:pPr marL="542925" indent="-542925">
              <a:spcAft>
                <a:spcPts val="1800"/>
              </a:spcAft>
              <a:buSzPct val="100000"/>
              <a:buBlip>
                <a:blip r:embed="rId4"/>
              </a:buBlip>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Conocer</a:t>
            </a:r>
            <a:r>
              <a:rPr dirty="0"/>
              <a:t> y </a:t>
            </a:r>
            <a:r>
              <a:rPr dirty="0" err="1"/>
              <a:t>utilizar</a:t>
            </a:r>
            <a:r>
              <a:rPr dirty="0"/>
              <a:t> </a:t>
            </a:r>
            <a:r>
              <a:rPr dirty="0" err="1"/>
              <a:t>herramientas</a:t>
            </a:r>
            <a:r>
              <a:rPr dirty="0"/>
              <a:t> para </a:t>
            </a:r>
            <a:r>
              <a:rPr dirty="0" err="1"/>
              <a:t>ayudar</a:t>
            </a:r>
            <a:r>
              <a:rPr lang="es-ES" dirty="0"/>
              <a:t>t</a:t>
            </a:r>
            <a:r>
              <a:rPr dirty="0"/>
              <a:t>e </a:t>
            </a:r>
            <a:r>
              <a:rPr dirty="0" err="1"/>
              <a:t>en</a:t>
            </a:r>
            <a:r>
              <a:rPr dirty="0"/>
              <a:t> </a:t>
            </a:r>
            <a:r>
              <a:rPr dirty="0" err="1"/>
              <a:t>el</a:t>
            </a:r>
            <a:r>
              <a:rPr dirty="0"/>
              <a:t> </a:t>
            </a:r>
            <a:r>
              <a:rPr dirty="0" err="1"/>
              <a:t>proceso</a:t>
            </a:r>
            <a:r>
              <a:rPr dirty="0"/>
              <a:t> de </a:t>
            </a:r>
            <a:r>
              <a:rPr dirty="0" err="1"/>
              <a:t>gestión</a:t>
            </a:r>
            <a:r>
              <a:rPr dirty="0"/>
              <a:t> de </a:t>
            </a:r>
            <a:r>
              <a:rPr dirty="0" err="1"/>
              <a:t>tareas</a:t>
            </a:r>
            <a:endParaRPr dirty="0"/>
          </a:p>
        </p:txBody>
      </p:sp>
      <p:sp>
        <p:nvSpPr>
          <p:cNvPr id="5" name="Google Shape;104;p4">
            <a:extLst>
              <a:ext uri="{FF2B5EF4-FFF2-40B4-BE49-F238E27FC236}">
                <a16:creationId xmlns:a16="http://schemas.microsoft.com/office/drawing/2014/main" id="{8152112F-31E9-58F5-E586-C4E882DFF493}"/>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defRPr sz="2400" b="1">
                <a:solidFill>
                  <a:srgbClr val="AED633"/>
                </a:solidFill>
                <a:latin typeface="Helvetica Neue"/>
                <a:ea typeface="Helvetica Neue"/>
                <a:cs typeface="Helvetica Neue"/>
                <a:sym typeface="Helvetica Neue"/>
              </a:defRPr>
            </a:pPr>
            <a:r>
              <a:rPr dirty="0"/>
              <a:t>Al final de </a:t>
            </a:r>
            <a:r>
              <a:rPr dirty="0" err="1"/>
              <a:t>este</a:t>
            </a:r>
            <a:r>
              <a:rPr dirty="0"/>
              <a:t> </a:t>
            </a:r>
            <a:r>
              <a:rPr dirty="0" err="1"/>
              <a:t>módulo</a:t>
            </a:r>
            <a:r>
              <a:rPr dirty="0"/>
              <a:t> </a:t>
            </a:r>
            <a:r>
              <a:rPr dirty="0" err="1"/>
              <a:t>podrás</a:t>
            </a:r>
            <a:r>
              <a:rPr dirty="0"/>
              <a:t>:</a:t>
            </a:r>
            <a:endParaRPr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C829C-41D6-1410-D4AD-4579EC19C654}"/>
              </a:ext>
            </a:extLst>
          </p:cNvPr>
          <p:cNvSpPr txBox="1"/>
          <p:nvPr/>
        </p:nvSpPr>
        <p:spPr>
          <a:xfrm>
            <a:off x="2286000" y="3888000"/>
            <a:ext cx="13182600" cy="830997"/>
          </a:xfrm>
          <a:prstGeom prst="rect">
            <a:avLst/>
          </a:prstGeom>
          <a:noFill/>
        </p:spPr>
        <p:txBody>
          <a:bodyPr wrap="square">
            <a:no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err="1"/>
              <a:t>Herramientas</a:t>
            </a:r>
            <a:r>
              <a:rPr dirty="0"/>
              <a:t> TIC para la </a:t>
            </a:r>
            <a:r>
              <a:rPr dirty="0" err="1"/>
              <a:t>gestión</a:t>
            </a:r>
            <a:r>
              <a:rPr dirty="0"/>
              <a:t> del </a:t>
            </a:r>
            <a:r>
              <a:rPr dirty="0" err="1"/>
              <a:t>tiempo</a:t>
            </a:r>
            <a:endParaRPr dirty="0"/>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t>Unidad 1</a:t>
            </a:r>
            <a:endParaRPr kumimoji="0" sz="6000" b="1" i="0" u="none" strike="noStrike" kern="1200" cap="none"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1.1 </a:t>
            </a:r>
            <a:r>
              <a:rPr dirty="0" err="1"/>
              <a:t>Beneficios</a:t>
            </a:r>
            <a:r>
              <a:rPr dirty="0"/>
              <a:t> y lagunas</a:t>
            </a:r>
          </a:p>
          <a:p>
            <a:pPr marL="0" marR="0" lvl="0" indent="0" algn="l" rtl="0">
              <a:lnSpc>
                <a:spcPct val="200000"/>
              </a:lnSpc>
              <a:spcBef>
                <a:spcPts val="0"/>
              </a:spcBef>
              <a:spcAft>
                <a:spcPts val="0"/>
              </a:spcAft>
              <a:buClr>
                <a:srgbClr val="000000"/>
              </a:buClr>
              <a:buSzPts val="2800"/>
              <a:buFont typeface="Arial"/>
              <a:buNone/>
              <a:defRPr sz="2800" b="1">
                <a:solidFill>
                  <a:srgbClr val="AED633"/>
                </a:solidFill>
                <a:latin typeface="Helvetica Neue" panose="020B0604020202020204" charset="0"/>
                <a:ea typeface="Helvetica Neue"/>
                <a:cs typeface="Helvetica Neue"/>
                <a:sym typeface="Helvetica Neue"/>
              </a:defRPr>
            </a:pPr>
            <a:r>
              <a:rPr dirty="0"/>
              <a:t>1.2 </a:t>
            </a:r>
            <a:r>
              <a:rPr dirty="0" err="1"/>
              <a:t>Herramientas</a:t>
            </a:r>
            <a:r>
              <a:rPr dirty="0"/>
              <a:t> de </a:t>
            </a:r>
            <a:r>
              <a:rPr dirty="0" err="1"/>
              <a:t>gestión</a:t>
            </a:r>
            <a:r>
              <a:rPr dirty="0"/>
              <a:t> del </a:t>
            </a:r>
            <a:r>
              <a:rPr dirty="0" err="1"/>
              <a:t>tiempo</a:t>
            </a:r>
            <a:r>
              <a:rPr dirty="0"/>
              <a:t> </a:t>
            </a:r>
          </a:p>
        </p:txBody>
      </p:sp>
      <p:pic>
        <p:nvPicPr>
          <p:cNvPr id="4" name="Picture 2">
            <a:extLst>
              <a:ext uri="{FF2B5EF4-FFF2-40B4-BE49-F238E27FC236}">
                <a16:creationId xmlns:a16="http://schemas.microsoft.com/office/drawing/2014/main" id="{1DDA5D8B-7C4B-3062-C606-D9AF6F26342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96800" y="5073471"/>
            <a:ext cx="3907362" cy="39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36392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1. </a:t>
            </a:r>
            <a:r>
              <a:rPr dirty="0" err="1"/>
              <a:t>Herramientas</a:t>
            </a:r>
            <a:r>
              <a:rPr dirty="0"/>
              <a:t> TIC para la </a:t>
            </a:r>
            <a:r>
              <a:rPr dirty="0" err="1"/>
              <a:t>gestión</a:t>
            </a:r>
            <a:r>
              <a:rPr dirty="0"/>
              <a:t> del </a:t>
            </a:r>
            <a:r>
              <a:rPr dirty="0" err="1"/>
              <a:t>tiempo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2572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1.1 </a:t>
            </a:r>
            <a:r>
              <a:rPr dirty="0" err="1"/>
              <a:t>Beneficios</a:t>
            </a:r>
            <a:r>
              <a:rPr dirty="0"/>
              <a:t> y </a:t>
            </a:r>
            <a:r>
              <a:rPr lang="es-ES" dirty="0"/>
              <a:t>brechas</a:t>
            </a:r>
            <a:endParaRPr dirty="0"/>
          </a:p>
        </p:txBody>
      </p:sp>
      <p:sp>
        <p:nvSpPr>
          <p:cNvPr id="7" name="CasellaDiTesto 6"/>
          <p:cNvSpPr txBox="1"/>
          <p:nvPr/>
        </p:nvSpPr>
        <p:spPr>
          <a:xfrm>
            <a:off x="1296000" y="3384000"/>
            <a:ext cx="15840000" cy="3970318"/>
          </a:xfrm>
          <a:prstGeom prst="rect">
            <a:avLst/>
          </a:prstGeom>
          <a:noFill/>
        </p:spPr>
        <p:txBody>
          <a:bodyPr wrap="square">
            <a:noAutofit/>
          </a:bodyPr>
          <a:lstStyle/>
          <a:p>
            <a:pPr>
              <a:lnSpc>
                <a:spcPct val="150000"/>
              </a:lnSpc>
              <a:defRPr sz="2400">
                <a:latin typeface="Helvetica Neue" panose="020B0604020202020204" charset="0"/>
                <a:ea typeface="Microsoft Sans Serif" panose="020B0604020202020204" pitchFamily="34" charset="0"/>
                <a:cs typeface="Microsoft Sans Serif" panose="020B0604020202020204" pitchFamily="34" charset="0"/>
              </a:defRPr>
            </a:pPr>
            <a:r>
              <a:rPr dirty="0"/>
              <a:t>Hoy </a:t>
            </a:r>
            <a:r>
              <a:rPr dirty="0" err="1"/>
              <a:t>en</a:t>
            </a:r>
            <a:r>
              <a:rPr dirty="0"/>
              <a:t> día, </a:t>
            </a:r>
            <a:r>
              <a:rPr dirty="0" err="1"/>
              <a:t>el</a:t>
            </a:r>
            <a:r>
              <a:rPr dirty="0"/>
              <a:t> </a:t>
            </a:r>
            <a:r>
              <a:rPr dirty="0" err="1"/>
              <a:t>tiempo</a:t>
            </a:r>
            <a:r>
              <a:rPr dirty="0"/>
              <a:t> </a:t>
            </a:r>
            <a:r>
              <a:rPr lang="es-ES" dirty="0"/>
              <a:t>es la cuestión</a:t>
            </a:r>
            <a:r>
              <a:rPr dirty="0"/>
              <a:t>. De </a:t>
            </a:r>
            <a:r>
              <a:rPr dirty="0" err="1"/>
              <a:t>hecho</a:t>
            </a:r>
            <a:r>
              <a:rPr dirty="0"/>
              <a:t>, </a:t>
            </a:r>
            <a:r>
              <a:rPr dirty="0" err="1"/>
              <a:t>tener</a:t>
            </a:r>
            <a:r>
              <a:rPr dirty="0"/>
              <a:t> </a:t>
            </a:r>
            <a:r>
              <a:rPr dirty="0" err="1"/>
              <a:t>buenas</a:t>
            </a:r>
            <a:r>
              <a:rPr dirty="0"/>
              <a:t> </a:t>
            </a:r>
            <a:r>
              <a:rPr b="1" dirty="0" err="1">
                <a:solidFill>
                  <a:srgbClr val="78B17A"/>
                </a:solidFill>
              </a:rPr>
              <a:t>habilidades</a:t>
            </a:r>
            <a:r>
              <a:rPr b="1" dirty="0">
                <a:solidFill>
                  <a:srgbClr val="78B17A"/>
                </a:solidFill>
              </a:rPr>
              <a:t> de </a:t>
            </a:r>
            <a:r>
              <a:rPr b="1" dirty="0" err="1">
                <a:solidFill>
                  <a:srgbClr val="78B17A"/>
                </a:solidFill>
              </a:rPr>
              <a:t>gestión</a:t>
            </a:r>
            <a:r>
              <a:rPr b="1" dirty="0">
                <a:solidFill>
                  <a:srgbClr val="78B17A"/>
                </a:solidFill>
              </a:rPr>
              <a:t> del </a:t>
            </a:r>
            <a:r>
              <a:rPr b="1" dirty="0" err="1">
                <a:solidFill>
                  <a:srgbClr val="78B17A"/>
                </a:solidFill>
              </a:rPr>
              <a:t>tiempo</a:t>
            </a:r>
            <a:r>
              <a:rPr dirty="0"/>
              <a:t> y </a:t>
            </a:r>
            <a:r>
              <a:rPr dirty="0" err="1"/>
              <a:t>conocernos</a:t>
            </a:r>
            <a:r>
              <a:rPr dirty="0"/>
              <a:t> bien </a:t>
            </a:r>
            <a:r>
              <a:rPr dirty="0" err="1"/>
              <a:t>permiten</a:t>
            </a:r>
            <a:r>
              <a:rPr dirty="0"/>
              <a:t> una </a:t>
            </a:r>
            <a:r>
              <a:rPr dirty="0" err="1"/>
              <a:t>mejor</a:t>
            </a:r>
            <a:r>
              <a:rPr dirty="0"/>
              <a:t> </a:t>
            </a:r>
            <a:r>
              <a:rPr dirty="0" err="1"/>
              <a:t>tasa</a:t>
            </a:r>
            <a:r>
              <a:rPr dirty="0"/>
              <a:t> de </a:t>
            </a:r>
            <a:r>
              <a:rPr dirty="0" err="1"/>
              <a:t>finalización</a:t>
            </a:r>
            <a:r>
              <a:rPr dirty="0"/>
              <a:t> de </a:t>
            </a:r>
            <a:r>
              <a:rPr dirty="0" err="1"/>
              <a:t>tareas</a:t>
            </a:r>
            <a:r>
              <a:rPr dirty="0"/>
              <a:t> y libera </a:t>
            </a:r>
            <a:r>
              <a:rPr dirty="0" err="1"/>
              <a:t>tiempo</a:t>
            </a:r>
            <a:r>
              <a:rPr dirty="0"/>
              <a:t> </a:t>
            </a:r>
            <a:r>
              <a:rPr dirty="0" err="1"/>
              <a:t>valioso</a:t>
            </a:r>
            <a:r>
              <a:rPr dirty="0"/>
              <a:t> para </a:t>
            </a:r>
            <a:r>
              <a:rPr dirty="0" err="1"/>
              <a:t>aventurarse</a:t>
            </a:r>
            <a:r>
              <a:rPr dirty="0"/>
              <a:t> </a:t>
            </a:r>
            <a:r>
              <a:rPr dirty="0" err="1"/>
              <a:t>en</a:t>
            </a:r>
            <a:r>
              <a:rPr dirty="0"/>
              <a:t> </a:t>
            </a:r>
            <a:r>
              <a:rPr b="1" dirty="0" err="1">
                <a:solidFill>
                  <a:srgbClr val="78B17A"/>
                </a:solidFill>
              </a:rPr>
              <a:t>proyectos</a:t>
            </a:r>
            <a:r>
              <a:rPr b="1" dirty="0">
                <a:solidFill>
                  <a:srgbClr val="78B17A"/>
                </a:solidFill>
              </a:rPr>
              <a:t> </a:t>
            </a:r>
            <a:r>
              <a:rPr b="1" dirty="0" err="1">
                <a:solidFill>
                  <a:srgbClr val="78B17A"/>
                </a:solidFill>
              </a:rPr>
              <a:t>personales</a:t>
            </a:r>
            <a:r>
              <a:rPr b="1" dirty="0">
                <a:solidFill>
                  <a:srgbClr val="78B17A"/>
                </a:solidFill>
              </a:rPr>
              <a:t> o </a:t>
            </a:r>
            <a:r>
              <a:rPr b="1" dirty="0" err="1">
                <a:solidFill>
                  <a:srgbClr val="78B17A"/>
                </a:solidFill>
              </a:rPr>
              <a:t>intraemprendedores</a:t>
            </a:r>
            <a:r>
              <a:rPr dirty="0"/>
              <a:t>. Es por </a:t>
            </a:r>
            <a:r>
              <a:rPr dirty="0" err="1"/>
              <a:t>eso</a:t>
            </a:r>
            <a:r>
              <a:rPr dirty="0"/>
              <a:t> que, </a:t>
            </a:r>
            <a:r>
              <a:rPr dirty="0" err="1"/>
              <a:t>ahora</a:t>
            </a:r>
            <a:r>
              <a:rPr dirty="0"/>
              <a:t> </a:t>
            </a:r>
            <a:r>
              <a:rPr dirty="0" err="1"/>
              <a:t>más</a:t>
            </a:r>
            <a:r>
              <a:rPr dirty="0"/>
              <a:t> que </a:t>
            </a:r>
            <a:r>
              <a:rPr dirty="0" err="1"/>
              <a:t>nunca</a:t>
            </a:r>
            <a:r>
              <a:rPr dirty="0"/>
              <a:t>, la </a:t>
            </a:r>
            <a:r>
              <a:rPr dirty="0" err="1"/>
              <a:t>importancia</a:t>
            </a:r>
            <a:r>
              <a:rPr dirty="0"/>
              <a:t> de </a:t>
            </a:r>
            <a:r>
              <a:rPr dirty="0" err="1"/>
              <a:t>estar</a:t>
            </a:r>
            <a:r>
              <a:rPr dirty="0"/>
              <a:t> </a:t>
            </a:r>
            <a:r>
              <a:rPr dirty="0" err="1"/>
              <a:t>organizado</a:t>
            </a:r>
            <a:r>
              <a:rPr dirty="0"/>
              <a:t> no </a:t>
            </a:r>
            <a:r>
              <a:rPr dirty="0" err="1"/>
              <a:t>puede</a:t>
            </a:r>
            <a:r>
              <a:rPr dirty="0"/>
              <a:t> </a:t>
            </a:r>
            <a:r>
              <a:rPr dirty="0" err="1"/>
              <a:t>subestima</a:t>
            </a:r>
            <a:r>
              <a:rPr lang="es-ES" dirty="0" err="1"/>
              <a:t>rse</a:t>
            </a:r>
            <a:r>
              <a:rPr dirty="0"/>
              <a:t>.</a:t>
            </a:r>
          </a:p>
          <a:p>
            <a:pPr>
              <a:lnSpc>
                <a:spcPct val="150000"/>
              </a:lnSpc>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a:lnSpc>
                <a:spcPct val="150000"/>
              </a:lnSpc>
              <a:defRPr sz="2400">
                <a:latin typeface="Helvetica Neue" panose="020B0604020202020204" charset="0"/>
                <a:ea typeface="Microsoft Sans Serif" panose="020B0604020202020204" pitchFamily="34" charset="0"/>
                <a:cs typeface="Microsoft Sans Serif" panose="020B0604020202020204" pitchFamily="34" charset="0"/>
              </a:defRPr>
            </a:pPr>
            <a:r>
              <a:rPr dirty="0" err="1"/>
              <a:t>Esto</a:t>
            </a:r>
            <a:r>
              <a:rPr dirty="0"/>
              <a:t> </a:t>
            </a:r>
            <a:r>
              <a:rPr dirty="0" err="1"/>
              <a:t>choca</a:t>
            </a:r>
            <a:r>
              <a:rPr dirty="0"/>
              <a:t> con </a:t>
            </a:r>
            <a:r>
              <a:rPr dirty="0" err="1"/>
              <a:t>el</a:t>
            </a:r>
            <a:r>
              <a:rPr dirty="0"/>
              <a:t> </a:t>
            </a:r>
            <a:r>
              <a:rPr b="1" dirty="0" err="1">
                <a:solidFill>
                  <a:srgbClr val="78B17A"/>
                </a:solidFill>
              </a:rPr>
              <a:t>papel</a:t>
            </a:r>
            <a:r>
              <a:rPr b="1" dirty="0">
                <a:solidFill>
                  <a:srgbClr val="78B17A"/>
                </a:solidFill>
              </a:rPr>
              <a:t> </a:t>
            </a:r>
            <a:r>
              <a:rPr b="1" dirty="0" err="1">
                <a:solidFill>
                  <a:srgbClr val="78B17A"/>
                </a:solidFill>
              </a:rPr>
              <a:t>secundario</a:t>
            </a:r>
            <a:r>
              <a:rPr b="1" dirty="0">
                <a:solidFill>
                  <a:srgbClr val="78B17A"/>
                </a:solidFill>
              </a:rPr>
              <a:t> </a:t>
            </a:r>
            <a:r>
              <a:rPr dirty="0"/>
              <a:t>que la </a:t>
            </a:r>
            <a:r>
              <a:rPr dirty="0" err="1"/>
              <a:t>gestión</a:t>
            </a:r>
            <a:r>
              <a:rPr dirty="0"/>
              <a:t> del </a:t>
            </a:r>
            <a:r>
              <a:rPr dirty="0" err="1"/>
              <a:t>tiempo</a:t>
            </a:r>
            <a:r>
              <a:rPr dirty="0"/>
              <a:t> se da </a:t>
            </a:r>
            <a:r>
              <a:rPr dirty="0" err="1"/>
              <a:t>en</a:t>
            </a:r>
            <a:r>
              <a:rPr dirty="0"/>
              <a:t> </a:t>
            </a:r>
            <a:r>
              <a:rPr dirty="0" err="1"/>
              <a:t>algunas</a:t>
            </a:r>
            <a:r>
              <a:rPr dirty="0"/>
              <a:t> </a:t>
            </a:r>
            <a:r>
              <a:rPr b="1" dirty="0" err="1">
                <a:solidFill>
                  <a:srgbClr val="78B17A"/>
                </a:solidFill>
              </a:rPr>
              <a:t>culturas</a:t>
            </a:r>
            <a:r>
              <a:rPr b="1" dirty="0">
                <a:solidFill>
                  <a:srgbClr val="78B17A"/>
                </a:solidFill>
              </a:rPr>
              <a:t> de la </a:t>
            </a:r>
            <a:r>
              <a:rPr b="1" dirty="0" err="1">
                <a:solidFill>
                  <a:srgbClr val="78B17A"/>
                </a:solidFill>
              </a:rPr>
              <a:t>empresa</a:t>
            </a:r>
            <a:r>
              <a:rPr dirty="0"/>
              <a:t>, </a:t>
            </a:r>
            <a:r>
              <a:rPr dirty="0" err="1"/>
              <a:t>siendo</a:t>
            </a:r>
            <a:r>
              <a:rPr dirty="0"/>
              <a:t> </a:t>
            </a:r>
            <a:r>
              <a:rPr dirty="0" err="1"/>
              <a:t>tratada</a:t>
            </a:r>
            <a:r>
              <a:rPr dirty="0"/>
              <a:t> </a:t>
            </a:r>
            <a:r>
              <a:rPr dirty="0" err="1"/>
              <a:t>como</a:t>
            </a:r>
            <a:r>
              <a:rPr dirty="0"/>
              <a:t> una </a:t>
            </a:r>
            <a:r>
              <a:rPr dirty="0" err="1"/>
              <a:t>habilidad</a:t>
            </a:r>
            <a:r>
              <a:rPr dirty="0"/>
              <a:t> </a:t>
            </a:r>
            <a:r>
              <a:rPr dirty="0" err="1"/>
              <a:t>secundaria</a:t>
            </a:r>
            <a:r>
              <a:rPr dirty="0"/>
              <a:t> </a:t>
            </a:r>
            <a:r>
              <a:rPr dirty="0" err="1"/>
              <a:t>en</a:t>
            </a:r>
            <a:r>
              <a:rPr dirty="0"/>
              <a:t> </a:t>
            </a:r>
            <a:r>
              <a:rPr dirty="0" err="1"/>
              <a:t>lugar</a:t>
            </a:r>
            <a:r>
              <a:rPr dirty="0"/>
              <a:t> de una clave. Como era de </a:t>
            </a:r>
            <a:r>
              <a:rPr dirty="0" err="1"/>
              <a:t>esperar</a:t>
            </a:r>
            <a:r>
              <a:rPr dirty="0"/>
              <a:t>, </a:t>
            </a:r>
            <a:r>
              <a:rPr dirty="0" err="1"/>
              <a:t>este</a:t>
            </a:r>
            <a:r>
              <a:rPr dirty="0"/>
              <a:t> </a:t>
            </a:r>
            <a:r>
              <a:rPr dirty="0" err="1"/>
              <a:t>problema</a:t>
            </a:r>
            <a:r>
              <a:rPr dirty="0"/>
              <a:t> </a:t>
            </a:r>
            <a:r>
              <a:rPr dirty="0" err="1"/>
              <a:t>crece</a:t>
            </a:r>
            <a:r>
              <a:rPr dirty="0"/>
              <a:t> </a:t>
            </a:r>
            <a:r>
              <a:rPr dirty="0" err="1"/>
              <a:t>exponencialmente</a:t>
            </a:r>
            <a:r>
              <a:rPr dirty="0"/>
              <a:t> </a:t>
            </a:r>
            <a:r>
              <a:rPr dirty="0" err="1"/>
              <a:t>cuando</a:t>
            </a:r>
            <a:r>
              <a:rPr dirty="0"/>
              <a:t> se </a:t>
            </a:r>
            <a:r>
              <a:rPr dirty="0" err="1"/>
              <a:t>trata</a:t>
            </a:r>
            <a:r>
              <a:rPr dirty="0"/>
              <a:t> de </a:t>
            </a:r>
            <a:r>
              <a:rPr dirty="0" err="1"/>
              <a:t>proyectos</a:t>
            </a:r>
            <a:r>
              <a:rPr dirty="0"/>
              <a:t> </a:t>
            </a:r>
            <a:r>
              <a:rPr dirty="0" err="1"/>
              <a:t>intraemprendedores</a:t>
            </a:r>
            <a:r>
              <a:rPr dirty="0"/>
              <a:t>, que </a:t>
            </a:r>
            <a:r>
              <a:rPr dirty="0" err="1"/>
              <a:t>debido</a:t>
            </a:r>
            <a:r>
              <a:rPr dirty="0"/>
              <a:t> a </a:t>
            </a:r>
            <a:r>
              <a:rPr dirty="0" err="1"/>
              <a:t>su</a:t>
            </a:r>
            <a:r>
              <a:rPr dirty="0"/>
              <a:t> </a:t>
            </a:r>
            <a:r>
              <a:rPr lang="es-ES" dirty="0"/>
              <a:t>carácter</a:t>
            </a:r>
            <a:r>
              <a:rPr dirty="0"/>
              <a:t> </a:t>
            </a:r>
            <a:r>
              <a:rPr lang="es-ES" dirty="0"/>
              <a:t>“adicional” </a:t>
            </a:r>
            <a:r>
              <a:rPr dirty="0"/>
              <a:t>a menudo </a:t>
            </a:r>
            <a:r>
              <a:rPr dirty="0" err="1"/>
              <a:t>están</a:t>
            </a:r>
            <a:r>
              <a:rPr dirty="0"/>
              <a:t> </a:t>
            </a:r>
            <a:r>
              <a:rPr dirty="0" err="1"/>
              <a:t>estrechamente</a:t>
            </a:r>
            <a:r>
              <a:rPr dirty="0"/>
              <a:t> </a:t>
            </a:r>
            <a:r>
              <a:rPr dirty="0" err="1"/>
              <a:t>programados</a:t>
            </a:r>
            <a:r>
              <a:rPr dirty="0"/>
              <a:t> </a:t>
            </a:r>
            <a:r>
              <a:rPr dirty="0" err="1"/>
              <a:t>alrededor</a:t>
            </a:r>
            <a:r>
              <a:rPr dirty="0"/>
              <a:t> de la </a:t>
            </a:r>
            <a:r>
              <a:rPr dirty="0" err="1"/>
              <a:t>actividad</a:t>
            </a:r>
            <a:r>
              <a:rPr dirty="0"/>
              <a:t> principal.</a:t>
            </a:r>
          </a:p>
        </p:txBody>
      </p:sp>
      <p:sp>
        <p:nvSpPr>
          <p:cNvPr id="5" name="CasellaDiTesto 4"/>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2384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1.2 </a:t>
            </a:r>
            <a:r>
              <a:rPr dirty="0" err="1"/>
              <a:t>Herramientas</a:t>
            </a:r>
            <a:r>
              <a:rPr dirty="0"/>
              <a:t> de </a:t>
            </a:r>
            <a:r>
              <a:rPr dirty="0" err="1"/>
              <a:t>gestión</a:t>
            </a:r>
            <a:r>
              <a:rPr dirty="0"/>
              <a:t> del </a:t>
            </a:r>
            <a:r>
              <a:rPr dirty="0" err="1"/>
              <a:t>tiempo</a:t>
            </a:r>
            <a:r>
              <a:rPr dirty="0"/>
              <a:t> </a:t>
            </a:r>
          </a:p>
        </p:txBody>
      </p:sp>
      <p:sp>
        <p:nvSpPr>
          <p:cNvPr id="7" name="CasellaDiTesto 6"/>
          <p:cNvSpPr txBox="1"/>
          <p:nvPr/>
        </p:nvSpPr>
        <p:spPr>
          <a:xfrm>
            <a:off x="1296000" y="3384000"/>
            <a:ext cx="15840000" cy="4493538"/>
          </a:xfrm>
          <a:prstGeom prst="rect">
            <a:avLst/>
          </a:prstGeom>
          <a:noFill/>
        </p:spPr>
        <p:txBody>
          <a:bodyPr wrap="square">
            <a:noAutofit/>
          </a:bodyPr>
          <a:lstStyle/>
          <a:p>
            <a:pPr>
              <a:defRPr sz="2400">
                <a:latin typeface="Helvetica Neue" panose="020B0604020202020204" charset="0"/>
                <a:ea typeface="Microsoft Sans Serif" panose="020B0604020202020204" pitchFamily="34" charset="0"/>
                <a:cs typeface="Microsoft Sans Serif" panose="020B0604020202020204" pitchFamily="34" charset="0"/>
              </a:defRPr>
            </a:pPr>
            <a:r>
              <a:rPr dirty="0"/>
              <a:t>Con </a:t>
            </a:r>
            <a:r>
              <a:rPr dirty="0" err="1"/>
              <a:t>el</a:t>
            </a:r>
            <a:r>
              <a:rPr dirty="0"/>
              <a:t> fin de </a:t>
            </a:r>
            <a:r>
              <a:rPr dirty="0" err="1"/>
              <a:t>ayudarnos</a:t>
            </a:r>
            <a:r>
              <a:rPr dirty="0"/>
              <a:t> con </a:t>
            </a:r>
            <a:r>
              <a:rPr dirty="0" err="1"/>
              <a:t>nuestros</a:t>
            </a:r>
            <a:r>
              <a:rPr dirty="0"/>
              <a:t> </a:t>
            </a:r>
            <a:r>
              <a:rPr dirty="0" err="1"/>
              <a:t>primeros</a:t>
            </a:r>
            <a:r>
              <a:rPr dirty="0"/>
              <a:t> pasos </a:t>
            </a:r>
            <a:r>
              <a:rPr dirty="0" err="1"/>
              <a:t>en</a:t>
            </a:r>
            <a:r>
              <a:rPr dirty="0"/>
              <a:t> </a:t>
            </a:r>
            <a:r>
              <a:rPr dirty="0" err="1"/>
              <a:t>el</a:t>
            </a:r>
            <a:r>
              <a:rPr dirty="0"/>
              <a:t> </a:t>
            </a:r>
            <a:r>
              <a:rPr dirty="0" err="1"/>
              <a:t>mundo</a:t>
            </a:r>
            <a:r>
              <a:rPr dirty="0"/>
              <a:t> de la </a:t>
            </a:r>
            <a:r>
              <a:rPr dirty="0" err="1"/>
              <a:t>gestión</a:t>
            </a:r>
            <a:r>
              <a:rPr dirty="0"/>
              <a:t> del </a:t>
            </a:r>
            <a:r>
              <a:rPr dirty="0" err="1"/>
              <a:t>tiempo</a:t>
            </a:r>
            <a:r>
              <a:rPr dirty="0"/>
              <a:t> o </a:t>
            </a:r>
            <a:r>
              <a:rPr dirty="0" err="1"/>
              <a:t>realmente</a:t>
            </a:r>
            <a:r>
              <a:rPr dirty="0"/>
              <a:t> </a:t>
            </a:r>
            <a:r>
              <a:rPr dirty="0" err="1"/>
              <a:t>llevar</a:t>
            </a:r>
            <a:r>
              <a:rPr dirty="0"/>
              <a:t> </a:t>
            </a:r>
            <a:r>
              <a:rPr dirty="0" err="1"/>
              <a:t>nuestras</a:t>
            </a:r>
            <a:r>
              <a:rPr dirty="0"/>
              <a:t> </a:t>
            </a:r>
            <a:r>
              <a:rPr dirty="0" err="1"/>
              <a:t>habilidades</a:t>
            </a:r>
            <a:r>
              <a:rPr dirty="0"/>
              <a:t> de </a:t>
            </a:r>
            <a:r>
              <a:rPr dirty="0" err="1"/>
              <a:t>organización</a:t>
            </a:r>
            <a:r>
              <a:rPr dirty="0"/>
              <a:t> al </a:t>
            </a:r>
            <a:r>
              <a:rPr dirty="0" err="1"/>
              <a:t>siguiente</a:t>
            </a:r>
            <a:r>
              <a:rPr dirty="0"/>
              <a:t> </a:t>
            </a:r>
            <a:r>
              <a:rPr dirty="0" err="1"/>
              <a:t>nivel</a:t>
            </a:r>
            <a:r>
              <a:rPr dirty="0"/>
              <a:t>, </a:t>
            </a:r>
            <a:r>
              <a:rPr dirty="0" err="1"/>
              <a:t>aquí</a:t>
            </a:r>
            <a:r>
              <a:rPr dirty="0"/>
              <a:t> hay una </a:t>
            </a:r>
            <a:r>
              <a:rPr dirty="0" err="1"/>
              <a:t>selección</a:t>
            </a:r>
            <a:r>
              <a:rPr dirty="0"/>
              <a:t> de </a:t>
            </a:r>
            <a:r>
              <a:rPr dirty="0" err="1"/>
              <a:t>herramientas</a:t>
            </a:r>
            <a:r>
              <a:rPr dirty="0"/>
              <a:t> (con planes </a:t>
            </a:r>
            <a:r>
              <a:rPr dirty="0" err="1"/>
              <a:t>gratuitos</a:t>
            </a:r>
            <a:r>
              <a:rPr dirty="0"/>
              <a:t> y de </a:t>
            </a:r>
            <a:r>
              <a:rPr dirty="0" err="1"/>
              <a:t>pago</a:t>
            </a:r>
            <a:r>
              <a:rPr dirty="0"/>
              <a:t>):</a:t>
            </a:r>
          </a:p>
          <a:p>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lang="es-ES" b="1" dirty="0">
                <a:solidFill>
                  <a:srgbClr val="4D94B7"/>
                </a:solidFill>
              </a:rPr>
              <a:t>Gestión</a:t>
            </a:r>
            <a:r>
              <a:rPr b="1" dirty="0">
                <a:solidFill>
                  <a:srgbClr val="4D94B7"/>
                </a:solidFill>
              </a:rPr>
              <a:t> del </a:t>
            </a:r>
            <a:r>
              <a:rPr b="1" dirty="0" err="1">
                <a:solidFill>
                  <a:srgbClr val="4D94B7"/>
                </a:solidFill>
              </a:rPr>
              <a:t>tiempo</a:t>
            </a:r>
            <a:r>
              <a:rPr b="1" dirty="0">
                <a:solidFill>
                  <a:srgbClr val="4D94B7"/>
                </a:solidFill>
              </a:rPr>
              <a:t>:</a:t>
            </a:r>
            <a:r>
              <a:rPr dirty="0">
                <a:solidFill>
                  <a:srgbClr val="4D94B7"/>
                </a:solidFill>
              </a:rPr>
              <a:t> </a:t>
            </a:r>
            <a:r>
              <a:rPr dirty="0" err="1"/>
              <a:t>tener</a:t>
            </a:r>
            <a:r>
              <a:rPr dirty="0"/>
              <a:t> un control total </a:t>
            </a:r>
            <a:r>
              <a:rPr dirty="0" err="1"/>
              <a:t>sobre</a:t>
            </a:r>
            <a:r>
              <a:rPr dirty="0"/>
              <a:t> </a:t>
            </a:r>
            <a:r>
              <a:rPr dirty="0" err="1"/>
              <a:t>su</a:t>
            </a:r>
            <a:r>
              <a:rPr dirty="0"/>
              <a:t> </a:t>
            </a:r>
            <a:r>
              <a:rPr dirty="0" err="1"/>
              <a:t>tiempo</a:t>
            </a:r>
            <a:r>
              <a:rPr dirty="0"/>
              <a:t> es la clave para </a:t>
            </a:r>
            <a:r>
              <a:rPr dirty="0" err="1"/>
              <a:t>mejorar</a:t>
            </a:r>
            <a:r>
              <a:rPr dirty="0"/>
              <a:t> </a:t>
            </a:r>
            <a:r>
              <a:rPr dirty="0" err="1"/>
              <a:t>el</a:t>
            </a:r>
            <a:r>
              <a:rPr dirty="0"/>
              <a:t> </a:t>
            </a:r>
            <a:r>
              <a:rPr dirty="0" err="1"/>
              <a:t>trabajo</a:t>
            </a:r>
            <a:r>
              <a:rPr dirty="0"/>
              <a:t> y la </a:t>
            </a:r>
            <a:r>
              <a:rPr dirty="0" err="1"/>
              <a:t>vida</a:t>
            </a:r>
            <a:r>
              <a:rPr dirty="0"/>
              <a:t> </a:t>
            </a:r>
            <a:r>
              <a:rPr dirty="0" err="1"/>
              <a:t>fuera</a:t>
            </a:r>
            <a:r>
              <a:rPr dirty="0"/>
              <a:t> del </a:t>
            </a:r>
            <a:r>
              <a:rPr dirty="0" err="1"/>
              <a:t>trabajo</a:t>
            </a:r>
            <a:r>
              <a:rPr dirty="0"/>
              <a:t>.</a:t>
            </a:r>
            <a:endParaRPr lang="es-ES" dirty="0"/>
          </a:p>
          <a:p>
            <a:pPr marL="457200" indent="-457200">
              <a:buFont typeface="Wingdings" panose="05000000000000000000" pitchFamily="2" charset="2"/>
              <a:buChar char="Ø"/>
            </a:pPr>
            <a:endParaRPr lang="es-E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marL="1127125" lvl="2">
              <a:defRPr sz="2400">
                <a:latin typeface="Helvetica Neue" panose="020B0604020202020204" charset="0"/>
                <a:ea typeface="Microsoft Sans Serif" panose="020B0604020202020204" pitchFamily="34" charset="0"/>
                <a:cs typeface="Microsoft Sans Serif" panose="020B0604020202020204" pitchFamily="34" charset="0"/>
              </a:defRPr>
            </a:pPr>
            <a:r>
              <a:rPr lang="es-ES" dirty="0"/>
              <a:t>                           es una aplicación gratuita de seguimiento del tiempo que ofrece a los usuarios, ya sean individuos o equipos, una gama de herramientas relacionadas con el tiempo para monitorear las cuentas atrás, el tiempo dedicado a una tarea o el tiempo facturable.</a:t>
            </a:r>
          </a:p>
          <a:p>
            <a:pPr marL="1127125" lvl="2">
              <a:defRPr sz="2400">
                <a:latin typeface="Helvetica Neue" panose="020B0604020202020204" charset="0"/>
                <a:ea typeface="Microsoft Sans Serif" panose="020B0604020202020204" pitchFamily="34" charset="0"/>
                <a:cs typeface="Microsoft Sans Serif" panose="020B0604020202020204" pitchFamily="34" charset="0"/>
              </a:defRPr>
            </a:pPr>
            <a:endParaRPr lang="es-ES" dirty="0"/>
          </a:p>
          <a:p>
            <a:pPr marL="1127125" lvl="2">
              <a:defRPr sz="2400">
                <a:latin typeface="Helvetica Neue" panose="020B0604020202020204" charset="0"/>
                <a:ea typeface="Microsoft Sans Serif" panose="020B0604020202020204" pitchFamily="34" charset="0"/>
                <a:cs typeface="Microsoft Sans Serif" panose="020B0604020202020204" pitchFamily="34" charset="0"/>
              </a:defRPr>
            </a:pPr>
            <a:r>
              <a:rPr lang="es-ES" dirty="0"/>
              <a:t>De forma mucho más exhaustiva,                                       cuenta con un enorme número de herramientas de seguimiento del tiempo, como la guía de tareas, las sesiones de enfoque y una colección de informes, con el objetivo de proporcionar un análisis en profundidad de la asignación del tiempo del usuario.</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5829300"/>
            <a:ext cx="2254149" cy="554145"/>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7362660"/>
            <a:ext cx="3028720" cy="620340"/>
          </a:xfrm>
          <a:prstGeom prst="rect">
            <a:avLst/>
          </a:prstGeom>
        </p:spPr>
      </p:pic>
      <p:sp>
        <p:nvSpPr>
          <p:cNvPr id="2" name="CuadroTexto 28">
            <a:extLst>
              <a:ext uri="{FF2B5EF4-FFF2-40B4-BE49-F238E27FC236}">
                <a16:creationId xmlns:a16="http://schemas.microsoft.com/office/drawing/2014/main" id="{E79698DB-BE4A-E619-2363-740DC651C82F}"/>
              </a:ext>
            </a:extLst>
          </p:cNvPr>
          <p:cNvSpPr txBox="1"/>
          <p:nvPr/>
        </p:nvSpPr>
        <p:spPr>
          <a:xfrm>
            <a:off x="1296000" y="1548000"/>
            <a:ext cx="138678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1. </a:t>
            </a:r>
            <a:r>
              <a:rPr dirty="0" err="1"/>
              <a:t>Herramientas</a:t>
            </a:r>
            <a:r>
              <a:rPr dirty="0"/>
              <a:t> TIC para la </a:t>
            </a:r>
            <a:r>
              <a:rPr dirty="0" err="1"/>
              <a:t>gestión</a:t>
            </a:r>
            <a:r>
              <a:rPr dirty="0"/>
              <a:t> del </a:t>
            </a:r>
            <a:r>
              <a:rPr dirty="0" err="1"/>
              <a:t>tiempo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8" name="CasellaDiTesto 7"/>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4, 5</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02224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840000" cy="4832092"/>
          </a:xfrm>
          <a:prstGeom prst="rect">
            <a:avLst/>
          </a:prstGeom>
          <a:noFill/>
        </p:spPr>
        <p:txBody>
          <a:bodyPr wrap="square">
            <a:noAutofit/>
          </a:bodyPr>
          <a:lstStyle/>
          <a:p>
            <a:pPr marL="457200" indent="-457200">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b="1" dirty="0">
                <a:solidFill>
                  <a:srgbClr val="4D94B7"/>
                </a:solidFill>
              </a:rPr>
              <a:t>Marketing </a:t>
            </a:r>
            <a:r>
              <a:rPr b="1" dirty="0" err="1">
                <a:solidFill>
                  <a:srgbClr val="4D94B7"/>
                </a:solidFill>
              </a:rPr>
              <a:t>en</a:t>
            </a:r>
            <a:r>
              <a:rPr b="1" dirty="0">
                <a:solidFill>
                  <a:srgbClr val="4D94B7"/>
                </a:solidFill>
              </a:rPr>
              <a:t> redes </a:t>
            </a:r>
            <a:r>
              <a:rPr b="1" dirty="0" err="1">
                <a:solidFill>
                  <a:srgbClr val="4D94B7"/>
                </a:solidFill>
              </a:rPr>
              <a:t>sociales</a:t>
            </a:r>
            <a:r>
              <a:rPr b="1" dirty="0">
                <a:solidFill>
                  <a:srgbClr val="4D94B7"/>
                </a:solidFill>
              </a:rPr>
              <a:t>:</a:t>
            </a:r>
            <a:r>
              <a:rPr dirty="0">
                <a:solidFill>
                  <a:srgbClr val="4D94B7"/>
                </a:solidFill>
              </a:rPr>
              <a:t> </a:t>
            </a:r>
            <a:r>
              <a:rPr dirty="0" err="1"/>
              <a:t>Programar</a:t>
            </a:r>
            <a:r>
              <a:rPr dirty="0"/>
              <a:t> </a:t>
            </a:r>
            <a:r>
              <a:rPr dirty="0" err="1"/>
              <a:t>nuestras</a:t>
            </a:r>
            <a:r>
              <a:rPr dirty="0"/>
              <a:t> </a:t>
            </a:r>
            <a:r>
              <a:rPr dirty="0" err="1"/>
              <a:t>publicaciones</a:t>
            </a:r>
            <a:r>
              <a:rPr dirty="0"/>
              <a:t> es vital para </a:t>
            </a:r>
            <a:r>
              <a:rPr dirty="0" err="1"/>
              <a:t>cualquier</a:t>
            </a:r>
            <a:r>
              <a:rPr dirty="0"/>
              <a:t> </a:t>
            </a:r>
            <a:r>
              <a:rPr dirty="0" err="1"/>
              <a:t>estrategia</a:t>
            </a:r>
            <a:r>
              <a:rPr dirty="0"/>
              <a:t> de redes </a:t>
            </a:r>
            <a:r>
              <a:rPr dirty="0" err="1"/>
              <a:t>sociales</a:t>
            </a:r>
            <a:r>
              <a:rPr dirty="0"/>
              <a:t>. </a:t>
            </a:r>
            <a:r>
              <a:rPr dirty="0" err="1"/>
              <a:t>Desafortunadamente</a:t>
            </a:r>
            <a:r>
              <a:rPr dirty="0"/>
              <a:t>, no </a:t>
            </a:r>
            <a:r>
              <a:rPr dirty="0" err="1"/>
              <a:t>podemos</a:t>
            </a:r>
            <a:r>
              <a:rPr dirty="0"/>
              <a:t> </a:t>
            </a:r>
            <a:r>
              <a:rPr dirty="0" err="1"/>
              <a:t>estar</a:t>
            </a:r>
            <a:r>
              <a:rPr dirty="0"/>
              <a:t> 24/7 </a:t>
            </a:r>
            <a:r>
              <a:rPr lang="es-ES" dirty="0"/>
              <a:t>delante de</a:t>
            </a:r>
            <a:r>
              <a:rPr dirty="0"/>
              <a:t> </a:t>
            </a:r>
            <a:r>
              <a:rPr dirty="0" err="1"/>
              <a:t>nuestra</a:t>
            </a:r>
            <a:r>
              <a:rPr dirty="0"/>
              <a:t> </a:t>
            </a:r>
            <a:r>
              <a:rPr dirty="0" err="1"/>
              <a:t>pantalla</a:t>
            </a:r>
            <a:r>
              <a:rPr dirty="0"/>
              <a:t> </a:t>
            </a:r>
            <a:r>
              <a:rPr dirty="0" err="1"/>
              <a:t>esperando</a:t>
            </a:r>
            <a:r>
              <a:rPr dirty="0"/>
              <a:t> </a:t>
            </a:r>
            <a:r>
              <a:rPr dirty="0" err="1"/>
              <a:t>el</a:t>
            </a:r>
            <a:r>
              <a:rPr dirty="0"/>
              <a:t> </a:t>
            </a:r>
            <a:r>
              <a:rPr dirty="0" err="1"/>
              <a:t>momento</a:t>
            </a:r>
            <a:r>
              <a:rPr dirty="0"/>
              <a:t> </a:t>
            </a:r>
            <a:r>
              <a:rPr dirty="0" err="1"/>
              <a:t>adecuado</a:t>
            </a:r>
            <a:r>
              <a:rPr dirty="0"/>
              <a:t> para </a:t>
            </a:r>
            <a:r>
              <a:rPr dirty="0" err="1"/>
              <a:t>publicar</a:t>
            </a:r>
            <a:r>
              <a:rPr dirty="0"/>
              <a:t> ese brillante meme o </a:t>
            </a:r>
            <a:r>
              <a:rPr dirty="0" err="1"/>
              <a:t>infografía</a:t>
            </a:r>
            <a:r>
              <a:rPr dirty="0"/>
              <a:t>.</a:t>
            </a:r>
          </a:p>
          <a:p>
            <a:endParaRPr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endParaRPr>
          </a:p>
          <a:p>
            <a:pPr lvl="2">
              <a:defRPr sz="2400">
                <a:latin typeface="Helvetica Neue" panose="020B0604020202020204" charset="0"/>
                <a:ea typeface="Microsoft Sans Serif" panose="020B0604020202020204" pitchFamily="34" charset="0"/>
                <a:cs typeface="Microsoft Sans Serif" panose="020B0604020202020204" pitchFamily="34" charset="0"/>
              </a:defRPr>
            </a:pPr>
            <a:r>
              <a:rPr dirty="0"/>
              <a:t>                        por </a:t>
            </a:r>
            <a:r>
              <a:rPr dirty="0" err="1"/>
              <a:t>ejemplo</a:t>
            </a:r>
            <a:r>
              <a:rPr dirty="0"/>
              <a:t>, </a:t>
            </a:r>
            <a:r>
              <a:rPr dirty="0" err="1"/>
              <a:t>admite</a:t>
            </a:r>
            <a:r>
              <a:rPr dirty="0"/>
              <a:t> hasta 20 </a:t>
            </a:r>
            <a:r>
              <a:rPr dirty="0" err="1"/>
              <a:t>plataformas</a:t>
            </a:r>
            <a:r>
              <a:rPr dirty="0"/>
              <a:t> de redes </a:t>
            </a:r>
            <a:r>
              <a:rPr dirty="0" err="1"/>
              <a:t>sociales</a:t>
            </a:r>
            <a:r>
              <a:rPr dirty="0"/>
              <a:t>, </a:t>
            </a:r>
            <a:r>
              <a:rPr dirty="0" err="1"/>
              <a:t>incluyendo</a:t>
            </a:r>
            <a:r>
              <a:rPr dirty="0"/>
              <a:t> Twitter, Facebook, Instagram, </a:t>
            </a:r>
            <a:r>
              <a:rPr dirty="0" err="1"/>
              <a:t>Tiktok</a:t>
            </a:r>
            <a:r>
              <a:rPr dirty="0"/>
              <a:t>, </a:t>
            </a:r>
            <a:r>
              <a:rPr dirty="0" err="1"/>
              <a:t>Linkedin</a:t>
            </a:r>
            <a:r>
              <a:rPr dirty="0"/>
              <a:t> y </a:t>
            </a:r>
            <a:r>
              <a:rPr dirty="0" err="1"/>
              <a:t>Youtube</a:t>
            </a:r>
            <a:r>
              <a:rPr dirty="0"/>
              <a:t>. </a:t>
            </a:r>
            <a:r>
              <a:rPr dirty="0" err="1"/>
              <a:t>Su</a:t>
            </a:r>
            <a:r>
              <a:rPr dirty="0"/>
              <a:t> plan </a:t>
            </a:r>
            <a:r>
              <a:rPr dirty="0" err="1"/>
              <a:t>gratuito</a:t>
            </a:r>
            <a:r>
              <a:rPr dirty="0"/>
              <a:t> </a:t>
            </a:r>
            <a:r>
              <a:rPr dirty="0" err="1"/>
              <a:t>permite</a:t>
            </a:r>
            <a:r>
              <a:rPr dirty="0"/>
              <a:t> </a:t>
            </a:r>
            <a:r>
              <a:rPr dirty="0" err="1"/>
              <a:t>administrar</a:t>
            </a:r>
            <a:r>
              <a:rPr dirty="0"/>
              <a:t> 2 </a:t>
            </a:r>
            <a:r>
              <a:rPr dirty="0" err="1"/>
              <a:t>cuentas</a:t>
            </a:r>
            <a:r>
              <a:rPr dirty="0"/>
              <a:t> y </a:t>
            </a:r>
            <a:r>
              <a:rPr dirty="0" err="1"/>
              <a:t>programar</a:t>
            </a:r>
            <a:r>
              <a:rPr dirty="0"/>
              <a:t> hasta 5 </a:t>
            </a:r>
            <a:r>
              <a:rPr dirty="0" err="1"/>
              <a:t>publicaciones</a:t>
            </a:r>
            <a:r>
              <a:rPr dirty="0"/>
              <a:t>. </a:t>
            </a:r>
            <a:r>
              <a:rPr dirty="0" err="1"/>
              <a:t>Además</a:t>
            </a:r>
            <a:r>
              <a:rPr dirty="0"/>
              <a:t>, es compatible con la </a:t>
            </a:r>
            <a:r>
              <a:rPr dirty="0" err="1"/>
              <a:t>automatización</a:t>
            </a:r>
            <a:r>
              <a:rPr dirty="0"/>
              <a:t> posterior: lo que </a:t>
            </a:r>
            <a:r>
              <a:rPr dirty="0" err="1"/>
              <a:t>significa</a:t>
            </a:r>
            <a:r>
              <a:rPr dirty="0"/>
              <a:t> que las </a:t>
            </a:r>
            <a:r>
              <a:rPr dirty="0" err="1"/>
              <a:t>actualizaciones</a:t>
            </a:r>
            <a:r>
              <a:rPr dirty="0"/>
              <a:t> </a:t>
            </a:r>
            <a:r>
              <a:rPr dirty="0" err="1"/>
              <a:t>específicas</a:t>
            </a:r>
            <a:r>
              <a:rPr dirty="0"/>
              <a:t> de blog y web se </a:t>
            </a:r>
            <a:r>
              <a:rPr dirty="0" err="1"/>
              <a:t>pueden</a:t>
            </a:r>
            <a:r>
              <a:rPr dirty="0"/>
              <a:t> </a:t>
            </a:r>
            <a:r>
              <a:rPr dirty="0" err="1"/>
              <a:t>publicar</a:t>
            </a:r>
            <a:r>
              <a:rPr dirty="0"/>
              <a:t> </a:t>
            </a:r>
            <a:r>
              <a:rPr dirty="0" err="1"/>
              <a:t>automáticamente</a:t>
            </a:r>
            <a:r>
              <a:rPr dirty="0"/>
              <a:t>.</a:t>
            </a: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defRPr sz="2400">
                <a:latin typeface="Helvetica Neue" panose="020B0604020202020204" charset="0"/>
                <a:ea typeface="Microsoft Sans Serif" panose="020B0604020202020204" pitchFamily="34" charset="0"/>
                <a:cs typeface="Microsoft Sans Serif" panose="020B0604020202020204" pitchFamily="34" charset="0"/>
              </a:defRPr>
            </a:pPr>
            <a:r>
              <a:rPr dirty="0"/>
              <a:t>              </a:t>
            </a:r>
            <a:r>
              <a:rPr dirty="0" err="1"/>
              <a:t>incluye</a:t>
            </a:r>
            <a:r>
              <a:rPr dirty="0"/>
              <a:t> </a:t>
            </a:r>
            <a:r>
              <a:rPr dirty="0" err="1"/>
              <a:t>características</a:t>
            </a:r>
            <a:r>
              <a:rPr dirty="0"/>
              <a:t> </a:t>
            </a:r>
            <a:r>
              <a:rPr dirty="0" err="1"/>
              <a:t>similares</a:t>
            </a:r>
            <a:r>
              <a:rPr dirty="0"/>
              <a:t>, con </a:t>
            </a:r>
            <a:r>
              <a:rPr dirty="0" err="1"/>
              <a:t>aún</a:t>
            </a:r>
            <a:r>
              <a:rPr dirty="0"/>
              <a:t> </a:t>
            </a:r>
            <a:r>
              <a:rPr dirty="0" err="1"/>
              <a:t>mejores</a:t>
            </a:r>
            <a:r>
              <a:rPr dirty="0"/>
              <a:t> </a:t>
            </a:r>
            <a:r>
              <a:rPr dirty="0" err="1"/>
              <a:t>posibilidades</a:t>
            </a:r>
            <a:r>
              <a:rPr dirty="0"/>
              <a:t> de </a:t>
            </a:r>
            <a:r>
              <a:rPr dirty="0" err="1"/>
              <a:t>automatización</a:t>
            </a:r>
            <a:r>
              <a:rPr dirty="0"/>
              <a:t> y un plan </a:t>
            </a:r>
            <a:r>
              <a:rPr dirty="0" err="1"/>
              <a:t>gratuito</a:t>
            </a:r>
            <a:r>
              <a:rPr dirty="0"/>
              <a:t> que </a:t>
            </a:r>
            <a:r>
              <a:rPr dirty="0" err="1"/>
              <a:t>permite</a:t>
            </a:r>
            <a:r>
              <a:rPr dirty="0"/>
              <a:t> </a:t>
            </a:r>
            <a:r>
              <a:rPr dirty="0" err="1"/>
              <a:t>administrar</a:t>
            </a:r>
            <a:r>
              <a:rPr dirty="0"/>
              <a:t> 3 </a:t>
            </a:r>
            <a:r>
              <a:rPr dirty="0" err="1"/>
              <a:t>cuentas</a:t>
            </a:r>
            <a:r>
              <a:rPr dirty="0"/>
              <a:t> </a:t>
            </a:r>
            <a:r>
              <a:rPr dirty="0" err="1"/>
              <a:t>sociales</a:t>
            </a:r>
            <a:r>
              <a:rPr dirty="0"/>
              <a:t> y </a:t>
            </a:r>
            <a:r>
              <a:rPr dirty="0" err="1"/>
              <a:t>programar</a:t>
            </a:r>
            <a:r>
              <a:rPr dirty="0"/>
              <a:t> hasta 10 </a:t>
            </a:r>
            <a:r>
              <a:rPr dirty="0" err="1"/>
              <a:t>publicaciones</a:t>
            </a:r>
            <a:r>
              <a:rPr dirty="0"/>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6305178"/>
            <a:ext cx="2093922" cy="1177831"/>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000" y="4201968"/>
            <a:ext cx="2999330" cy="1687123"/>
          </a:xfrm>
          <a:prstGeom prst="rect">
            <a:avLst/>
          </a:prstGeom>
        </p:spPr>
      </p:pic>
      <p:sp>
        <p:nvSpPr>
          <p:cNvPr id="2" name="CuadroTexto 28">
            <a:extLst>
              <a:ext uri="{FF2B5EF4-FFF2-40B4-BE49-F238E27FC236}">
                <a16:creationId xmlns:a16="http://schemas.microsoft.com/office/drawing/2014/main" id="{AB49F16F-9F96-D982-AD25-6B5DC342F2B0}"/>
              </a:ext>
            </a:extLst>
          </p:cNvPr>
          <p:cNvSpPr txBox="1"/>
          <p:nvPr/>
        </p:nvSpPr>
        <p:spPr>
          <a:xfrm>
            <a:off x="1296000" y="1548000"/>
            <a:ext cx="14706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1. </a:t>
            </a:r>
            <a:r>
              <a:rPr dirty="0" err="1"/>
              <a:t>Herramientas</a:t>
            </a:r>
            <a:r>
              <a:rPr dirty="0"/>
              <a:t> TIC para la </a:t>
            </a:r>
            <a:r>
              <a:rPr dirty="0" err="1"/>
              <a:t>gestión</a:t>
            </a:r>
            <a:r>
              <a:rPr dirty="0"/>
              <a:t> del </a:t>
            </a:r>
            <a:r>
              <a:rPr dirty="0" err="1"/>
              <a:t>tiempo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FE36DCEE-A7BD-A82E-3FCA-724F42D812EF}"/>
              </a:ext>
            </a:extLst>
          </p:cNvPr>
          <p:cNvSpPr txBox="1"/>
          <p:nvPr/>
        </p:nvSpPr>
        <p:spPr>
          <a:xfrm>
            <a:off x="1296000" y="2304000"/>
            <a:ext cx="76956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1.2 </a:t>
            </a:r>
            <a:r>
              <a:rPr dirty="0" err="1"/>
              <a:t>Herramientas</a:t>
            </a:r>
            <a:r>
              <a:rPr dirty="0"/>
              <a:t> de </a:t>
            </a:r>
            <a:r>
              <a:rPr dirty="0" err="1"/>
              <a:t>gestión</a:t>
            </a:r>
            <a:r>
              <a:rPr dirty="0"/>
              <a:t> del </a:t>
            </a:r>
            <a:r>
              <a:rPr dirty="0" err="1"/>
              <a:t>tiempo</a:t>
            </a:r>
            <a:r>
              <a:rPr dirty="0"/>
              <a:t> </a:t>
            </a:r>
          </a:p>
        </p:txBody>
      </p:sp>
      <p:sp>
        <p:nvSpPr>
          <p:cNvPr id="8" name="CasellaDiTesto 7"/>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6, 7</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638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384000"/>
            <a:ext cx="15526744" cy="3539430"/>
          </a:xfrm>
          <a:prstGeom prst="rect">
            <a:avLst/>
          </a:prstGeom>
          <a:noFill/>
        </p:spPr>
        <p:txBody>
          <a:bodyPr wrap="square">
            <a:noAutofit/>
          </a:bodyPr>
          <a:lstStyle/>
          <a:p>
            <a:pPr marL="457200" indent="-457200">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b="1" dirty="0" err="1">
                <a:solidFill>
                  <a:srgbClr val="4D94B7"/>
                </a:solidFill>
              </a:rPr>
              <a:t>Uso</a:t>
            </a:r>
            <a:r>
              <a:rPr b="1" dirty="0">
                <a:solidFill>
                  <a:srgbClr val="4D94B7"/>
                </a:solidFill>
              </a:rPr>
              <a:t> de la </a:t>
            </a:r>
            <a:r>
              <a:rPr b="1" dirty="0" err="1">
                <a:solidFill>
                  <a:srgbClr val="4D94B7"/>
                </a:solidFill>
              </a:rPr>
              <a:t>pantalla</a:t>
            </a:r>
            <a:r>
              <a:rPr b="1" dirty="0">
                <a:solidFill>
                  <a:srgbClr val="4D94B7"/>
                </a:solidFill>
              </a:rPr>
              <a:t>: </a:t>
            </a:r>
            <a:r>
              <a:rPr dirty="0"/>
              <a:t>Con </a:t>
            </a:r>
            <a:r>
              <a:rPr dirty="0" err="1"/>
              <a:t>el</a:t>
            </a:r>
            <a:r>
              <a:rPr dirty="0"/>
              <a:t> fin de </a:t>
            </a:r>
            <a:r>
              <a:rPr dirty="0" err="1"/>
              <a:t>mejorar</a:t>
            </a:r>
            <a:r>
              <a:rPr dirty="0"/>
              <a:t> </a:t>
            </a:r>
            <a:r>
              <a:rPr dirty="0" err="1"/>
              <a:t>nuestra</a:t>
            </a:r>
            <a:r>
              <a:rPr dirty="0"/>
              <a:t> </a:t>
            </a:r>
            <a:r>
              <a:rPr dirty="0" err="1"/>
              <a:t>gestión</a:t>
            </a:r>
            <a:r>
              <a:rPr dirty="0"/>
              <a:t> del </a:t>
            </a:r>
            <a:r>
              <a:rPr dirty="0" err="1"/>
              <a:t>tiempo</a:t>
            </a:r>
            <a:r>
              <a:rPr dirty="0"/>
              <a:t>, </a:t>
            </a:r>
            <a:r>
              <a:rPr dirty="0" err="1"/>
              <a:t>comprobar</a:t>
            </a:r>
            <a:r>
              <a:rPr dirty="0"/>
              <a:t> </a:t>
            </a:r>
            <a:r>
              <a:rPr dirty="0" err="1"/>
              <a:t>nuestro</a:t>
            </a:r>
            <a:r>
              <a:rPr dirty="0"/>
              <a:t> </a:t>
            </a:r>
            <a:r>
              <a:rPr dirty="0" err="1"/>
              <a:t>tiempo</a:t>
            </a:r>
            <a:r>
              <a:rPr dirty="0"/>
              <a:t> de </a:t>
            </a:r>
            <a:r>
              <a:rPr dirty="0" err="1"/>
              <a:t>pantalla</a:t>
            </a:r>
            <a:r>
              <a:rPr dirty="0"/>
              <a:t> es clave, por lo que </a:t>
            </a:r>
            <a:r>
              <a:rPr dirty="0" err="1"/>
              <a:t>nuestros</a:t>
            </a:r>
            <a:r>
              <a:rPr dirty="0"/>
              <a:t> </a:t>
            </a:r>
            <a:r>
              <a:rPr dirty="0" err="1"/>
              <a:t>esfuerzos</a:t>
            </a:r>
            <a:r>
              <a:rPr dirty="0"/>
              <a:t> se </a:t>
            </a:r>
            <a:r>
              <a:rPr dirty="0" err="1"/>
              <a:t>pueden</a:t>
            </a:r>
            <a:r>
              <a:rPr dirty="0"/>
              <a:t> </a:t>
            </a:r>
            <a:r>
              <a:rPr dirty="0" err="1"/>
              <a:t>optimizar</a:t>
            </a:r>
            <a:r>
              <a:rPr dirty="0"/>
              <a:t>, </a:t>
            </a:r>
            <a:r>
              <a:rPr dirty="0" err="1"/>
              <a:t>evitando</a:t>
            </a:r>
            <a:r>
              <a:rPr dirty="0"/>
              <a:t> la </a:t>
            </a:r>
            <a:r>
              <a:rPr dirty="0" err="1"/>
              <a:t>fatiga</a:t>
            </a:r>
            <a:r>
              <a:rPr dirty="0"/>
              <a:t>. </a:t>
            </a:r>
          </a:p>
          <a:p>
            <a:pPr marL="457200" indent="-457200">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marL="457200" indent="-457200">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4">
              <a:defRPr sz="2400">
                <a:latin typeface="Helvetica Neue" panose="020B0604020202020204" charset="0"/>
                <a:ea typeface="Microsoft Sans Serif" panose="020B0604020202020204" pitchFamily="34" charset="0"/>
                <a:cs typeface="Microsoft Sans Serif" panose="020B0604020202020204" pitchFamily="34" charset="0"/>
              </a:defRPr>
            </a:pPr>
            <a:r>
              <a:rPr b="1" dirty="0" err="1">
                <a:solidFill>
                  <a:srgbClr val="78B17A"/>
                </a:solidFill>
              </a:rPr>
              <a:t>AppDetox</a:t>
            </a:r>
            <a:r>
              <a:rPr dirty="0">
                <a:solidFill>
                  <a:srgbClr val="78B17A"/>
                </a:solidFill>
              </a:rPr>
              <a:t> </a:t>
            </a:r>
            <a:r>
              <a:rPr dirty="0" err="1"/>
              <a:t>permite</a:t>
            </a:r>
            <a:r>
              <a:rPr dirty="0"/>
              <a:t> a los </a:t>
            </a:r>
            <a:r>
              <a:rPr dirty="0" err="1"/>
              <a:t>usuarios</a:t>
            </a:r>
            <a:r>
              <a:rPr dirty="0"/>
              <a:t> </a:t>
            </a:r>
            <a:r>
              <a:rPr dirty="0" err="1"/>
              <a:t>monitorear</a:t>
            </a:r>
            <a:r>
              <a:rPr dirty="0"/>
              <a:t> </a:t>
            </a:r>
            <a:r>
              <a:rPr dirty="0" err="1"/>
              <a:t>su</a:t>
            </a:r>
            <a:r>
              <a:rPr dirty="0"/>
              <a:t> </a:t>
            </a:r>
            <a:r>
              <a:rPr dirty="0" err="1"/>
              <a:t>tiempo</a:t>
            </a:r>
            <a:r>
              <a:rPr dirty="0"/>
              <a:t> de </a:t>
            </a:r>
            <a:r>
              <a:rPr dirty="0" err="1"/>
              <a:t>pantalla</a:t>
            </a:r>
            <a:r>
              <a:rPr dirty="0"/>
              <a:t>, </a:t>
            </a:r>
            <a:r>
              <a:rPr dirty="0" err="1"/>
              <a:t>creando</a:t>
            </a:r>
            <a:r>
              <a:rPr dirty="0"/>
              <a:t> </a:t>
            </a:r>
            <a:r>
              <a:rPr dirty="0" err="1"/>
              <a:t>reglas</a:t>
            </a:r>
            <a:r>
              <a:rPr dirty="0"/>
              <a:t> de </a:t>
            </a:r>
            <a:r>
              <a:rPr dirty="0" err="1"/>
              <a:t>bloqueo</a:t>
            </a:r>
            <a:r>
              <a:rPr dirty="0"/>
              <a:t> </a:t>
            </a:r>
            <a:r>
              <a:rPr dirty="0" err="1"/>
              <a:t>personalizadas</a:t>
            </a:r>
            <a:r>
              <a:rPr dirty="0"/>
              <a:t> y </a:t>
            </a:r>
            <a:r>
              <a:rPr dirty="0" err="1"/>
              <a:t>listas</a:t>
            </a:r>
            <a:r>
              <a:rPr dirty="0"/>
              <a:t> de </a:t>
            </a:r>
            <a:r>
              <a:rPr dirty="0" err="1"/>
              <a:t>bloqueo</a:t>
            </a:r>
            <a:r>
              <a:rPr dirty="0"/>
              <a:t> de </a:t>
            </a:r>
            <a:r>
              <a:rPr dirty="0" err="1"/>
              <a:t>aplicaciones</a:t>
            </a:r>
            <a:r>
              <a:rPr dirty="0"/>
              <a:t>. </a:t>
            </a:r>
          </a:p>
          <a:p>
            <a:pPr lvl="2"/>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4">
              <a:defRPr sz="2400">
                <a:latin typeface="Helvetica Neue" panose="020B0604020202020204" charset="0"/>
                <a:ea typeface="Microsoft Sans Serif" panose="020B0604020202020204" pitchFamily="34" charset="0"/>
                <a:cs typeface="Microsoft Sans Serif" panose="020B0604020202020204" pitchFamily="34" charset="0"/>
              </a:defRPr>
            </a:pPr>
            <a:r>
              <a:rPr b="1" dirty="0">
                <a:solidFill>
                  <a:srgbClr val="78B17A"/>
                </a:solidFill>
              </a:rPr>
              <a:t>Moment</a:t>
            </a:r>
            <a:r>
              <a:rPr dirty="0">
                <a:solidFill>
                  <a:srgbClr val="78B17A"/>
                </a:solidFill>
              </a:rPr>
              <a:t> </a:t>
            </a:r>
            <a:r>
              <a:rPr dirty="0" err="1"/>
              <a:t>incluye</a:t>
            </a:r>
            <a:r>
              <a:rPr dirty="0"/>
              <a:t> </a:t>
            </a:r>
            <a:r>
              <a:rPr dirty="0" err="1"/>
              <a:t>reglas</a:t>
            </a:r>
            <a:r>
              <a:rPr dirty="0"/>
              <a:t> </a:t>
            </a:r>
            <a:r>
              <a:rPr lang="es-ES" dirty="0"/>
              <a:t>en varios dispositivos </a:t>
            </a:r>
            <a:r>
              <a:rPr dirty="0"/>
              <a:t>y </a:t>
            </a:r>
            <a:r>
              <a:rPr dirty="0" err="1"/>
              <a:t>extensiones</a:t>
            </a:r>
            <a:r>
              <a:rPr dirty="0"/>
              <a:t> de </a:t>
            </a:r>
            <a:r>
              <a:rPr dirty="0" err="1"/>
              <a:t>navegador</a:t>
            </a:r>
            <a:r>
              <a:rPr dirty="0"/>
              <a:t>, </a:t>
            </a:r>
            <a:r>
              <a:rPr dirty="0" err="1"/>
              <a:t>aunque</a:t>
            </a:r>
            <a:r>
              <a:rPr dirty="0"/>
              <a:t> solo con planes de </a:t>
            </a:r>
            <a:r>
              <a:rPr dirty="0" err="1"/>
              <a:t>pago</a:t>
            </a:r>
            <a:r>
              <a:rPr dirty="0"/>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00" y="4464000"/>
            <a:ext cx="1336633" cy="133663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870" y="6563731"/>
            <a:ext cx="1336633" cy="1336633"/>
          </a:xfrm>
          <a:prstGeom prst="rect">
            <a:avLst/>
          </a:prstGeom>
        </p:spPr>
      </p:pic>
      <p:sp>
        <p:nvSpPr>
          <p:cNvPr id="2" name="CuadroTexto 28">
            <a:extLst>
              <a:ext uri="{FF2B5EF4-FFF2-40B4-BE49-F238E27FC236}">
                <a16:creationId xmlns:a16="http://schemas.microsoft.com/office/drawing/2014/main" id="{DD0660EC-D547-6B69-66F8-B1EC4F642BDE}"/>
              </a:ext>
            </a:extLst>
          </p:cNvPr>
          <p:cNvSpPr txBox="1"/>
          <p:nvPr/>
        </p:nvSpPr>
        <p:spPr>
          <a:xfrm>
            <a:off x="1296000" y="1548000"/>
            <a:ext cx="137916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rPr dirty="0"/>
              <a:t>1. </a:t>
            </a:r>
            <a:r>
              <a:rPr dirty="0" err="1"/>
              <a:t>Herramientas</a:t>
            </a:r>
            <a:r>
              <a:rPr dirty="0"/>
              <a:t> TIC para la </a:t>
            </a:r>
            <a:r>
              <a:rPr dirty="0" err="1"/>
              <a:t>gestión</a:t>
            </a:r>
            <a:r>
              <a:rPr dirty="0"/>
              <a:t> del </a:t>
            </a:r>
            <a:r>
              <a:rPr dirty="0" err="1"/>
              <a:t>tiempo</a:t>
            </a:r>
            <a:endParaRP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6268F302-9204-5E30-0D07-A12A978B7D8B}"/>
              </a:ext>
            </a:extLst>
          </p:cNvPr>
          <p:cNvSpPr txBox="1"/>
          <p:nvPr/>
        </p:nvSpPr>
        <p:spPr>
          <a:xfrm>
            <a:off x="1296000" y="2304000"/>
            <a:ext cx="70860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1.2 </a:t>
            </a:r>
            <a:r>
              <a:rPr dirty="0" err="1"/>
              <a:t>Herramientas</a:t>
            </a:r>
            <a:r>
              <a:rPr dirty="0"/>
              <a:t> de </a:t>
            </a:r>
            <a:r>
              <a:rPr dirty="0" err="1"/>
              <a:t>gestión</a:t>
            </a:r>
            <a:r>
              <a:rPr dirty="0"/>
              <a:t> del </a:t>
            </a:r>
            <a:r>
              <a:rPr dirty="0" err="1"/>
              <a:t>tiempo</a:t>
            </a:r>
            <a:r>
              <a:rPr dirty="0"/>
              <a:t> </a:t>
            </a:r>
          </a:p>
        </p:txBody>
      </p:sp>
      <p:sp>
        <p:nvSpPr>
          <p:cNvPr id="8" name="CasellaDiTesto 7"/>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8, 9</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1904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296000" y="3619500"/>
            <a:ext cx="15840000" cy="3970318"/>
          </a:xfrm>
          <a:prstGeom prst="rect">
            <a:avLst/>
          </a:prstGeom>
          <a:noFill/>
        </p:spPr>
        <p:txBody>
          <a:bodyPr wrap="square">
            <a:noAutofit/>
          </a:bodyPr>
          <a:lstStyle/>
          <a:p>
            <a:pPr marL="457200" indent="-457200">
              <a:buFont typeface="Wingdings" panose="05000000000000000000" pitchFamily="2" charset="2"/>
              <a:buChar char="Ø"/>
              <a:defRPr sz="2400">
                <a:latin typeface="Helvetica Neue" panose="020B0604020202020204" charset="0"/>
                <a:ea typeface="Microsoft Sans Serif" panose="020B0604020202020204" pitchFamily="34" charset="0"/>
                <a:cs typeface="Microsoft Sans Serif" panose="020B0604020202020204" pitchFamily="34" charset="0"/>
              </a:defRPr>
            </a:pPr>
            <a:r>
              <a:rPr b="1" dirty="0" err="1">
                <a:solidFill>
                  <a:srgbClr val="4D94B7"/>
                </a:solidFill>
              </a:rPr>
              <a:t>Gestión</a:t>
            </a:r>
            <a:r>
              <a:rPr b="1" dirty="0">
                <a:solidFill>
                  <a:srgbClr val="4D94B7"/>
                </a:solidFill>
              </a:rPr>
              <a:t> y </a:t>
            </a:r>
            <a:r>
              <a:rPr b="1" dirty="0" err="1">
                <a:solidFill>
                  <a:srgbClr val="4D94B7"/>
                </a:solidFill>
              </a:rPr>
              <a:t>organización</a:t>
            </a:r>
            <a:r>
              <a:rPr b="1" dirty="0">
                <a:solidFill>
                  <a:srgbClr val="4D94B7"/>
                </a:solidFill>
              </a:rPr>
              <a:t> de </a:t>
            </a:r>
            <a:r>
              <a:rPr b="1" dirty="0" err="1">
                <a:solidFill>
                  <a:srgbClr val="4D94B7"/>
                </a:solidFill>
              </a:rPr>
              <a:t>proyectos</a:t>
            </a:r>
            <a:r>
              <a:rPr b="1" dirty="0">
                <a:solidFill>
                  <a:srgbClr val="4D94B7"/>
                </a:solidFill>
              </a:rPr>
              <a:t>: </a:t>
            </a:r>
            <a:r>
              <a:rPr dirty="0"/>
              <a:t>Como </a:t>
            </a:r>
            <a:r>
              <a:rPr dirty="0" err="1"/>
              <a:t>veremos</a:t>
            </a:r>
            <a:r>
              <a:rPr dirty="0"/>
              <a:t> </a:t>
            </a:r>
            <a:r>
              <a:rPr dirty="0" err="1"/>
              <a:t>en</a:t>
            </a:r>
            <a:r>
              <a:rPr dirty="0"/>
              <a:t> la </a:t>
            </a:r>
            <a:r>
              <a:rPr dirty="0" err="1"/>
              <a:t>siguiente</a:t>
            </a:r>
            <a:r>
              <a:rPr dirty="0"/>
              <a:t> </a:t>
            </a:r>
            <a:r>
              <a:rPr dirty="0" err="1"/>
              <a:t>unidad</a:t>
            </a:r>
            <a:r>
              <a:rPr dirty="0"/>
              <a:t>, </a:t>
            </a:r>
            <a:r>
              <a:rPr dirty="0" err="1"/>
              <a:t>estas</a:t>
            </a:r>
            <a:r>
              <a:rPr dirty="0"/>
              <a:t> </a:t>
            </a:r>
            <a:r>
              <a:rPr dirty="0" err="1"/>
              <a:t>aplicaciones</a:t>
            </a:r>
            <a:r>
              <a:rPr dirty="0"/>
              <a:t> </a:t>
            </a:r>
            <a:r>
              <a:rPr dirty="0" err="1"/>
              <a:t>permiten</a:t>
            </a:r>
            <a:r>
              <a:rPr dirty="0"/>
              <a:t> a los </a:t>
            </a:r>
            <a:r>
              <a:rPr dirty="0" err="1"/>
              <a:t>usuarios</a:t>
            </a:r>
            <a:r>
              <a:rPr dirty="0"/>
              <a:t> </a:t>
            </a:r>
            <a:r>
              <a:rPr dirty="0" err="1"/>
              <a:t>administrar</a:t>
            </a:r>
            <a:r>
              <a:rPr dirty="0"/>
              <a:t> </a:t>
            </a:r>
            <a:r>
              <a:rPr dirty="0" err="1"/>
              <a:t>muchos</a:t>
            </a:r>
            <a:r>
              <a:rPr dirty="0"/>
              <a:t> </a:t>
            </a:r>
            <a:r>
              <a:rPr dirty="0" err="1"/>
              <a:t>parámetros</a:t>
            </a:r>
            <a:r>
              <a:rPr dirty="0"/>
              <a:t>, </a:t>
            </a:r>
            <a:r>
              <a:rPr dirty="0" err="1"/>
              <a:t>como</a:t>
            </a:r>
            <a:r>
              <a:rPr dirty="0"/>
              <a:t> la </a:t>
            </a:r>
            <a:r>
              <a:rPr dirty="0" err="1"/>
              <a:t>lista</a:t>
            </a:r>
            <a:r>
              <a:rPr dirty="0"/>
              <a:t> de </a:t>
            </a:r>
            <a:r>
              <a:rPr dirty="0" err="1"/>
              <a:t>tareas</a:t>
            </a:r>
            <a:r>
              <a:rPr dirty="0"/>
              <a:t>, los </a:t>
            </a:r>
            <a:r>
              <a:rPr dirty="0" err="1"/>
              <a:t>plazos</a:t>
            </a:r>
            <a:r>
              <a:rPr dirty="0"/>
              <a:t>, la </a:t>
            </a:r>
            <a:r>
              <a:rPr dirty="0" err="1"/>
              <a:t>clasificación</a:t>
            </a:r>
            <a:r>
              <a:rPr dirty="0"/>
              <a:t>, </a:t>
            </a:r>
            <a:r>
              <a:rPr dirty="0" err="1"/>
              <a:t>el</a:t>
            </a:r>
            <a:r>
              <a:rPr dirty="0"/>
              <a:t> </a:t>
            </a:r>
            <a:r>
              <a:rPr dirty="0" err="1"/>
              <a:t>uso</a:t>
            </a:r>
            <a:r>
              <a:rPr dirty="0"/>
              <a:t> </a:t>
            </a:r>
            <a:r>
              <a:rPr dirty="0" err="1"/>
              <a:t>compartido</a:t>
            </a:r>
            <a:r>
              <a:rPr dirty="0"/>
              <a:t> y la carga de </a:t>
            </a:r>
            <a:r>
              <a:rPr dirty="0" err="1"/>
              <a:t>archivos</a:t>
            </a:r>
            <a:r>
              <a:rPr dirty="0"/>
              <a:t> </a:t>
            </a:r>
            <a:r>
              <a:rPr dirty="0" err="1"/>
              <a:t>adjuntos</a:t>
            </a:r>
            <a:r>
              <a:rPr dirty="0"/>
              <a:t>, </a:t>
            </a:r>
            <a:r>
              <a:rPr dirty="0" err="1"/>
              <a:t>convirtiéndose</a:t>
            </a:r>
            <a:r>
              <a:rPr dirty="0"/>
              <a:t> </a:t>
            </a:r>
            <a:r>
              <a:rPr dirty="0" err="1"/>
              <a:t>en</a:t>
            </a:r>
            <a:r>
              <a:rPr dirty="0"/>
              <a:t> una </a:t>
            </a:r>
            <a:r>
              <a:rPr dirty="0" err="1"/>
              <a:t>especie</a:t>
            </a:r>
            <a:r>
              <a:rPr dirty="0"/>
              <a:t> de «</a:t>
            </a:r>
            <a:r>
              <a:rPr dirty="0" err="1"/>
              <a:t>centro</a:t>
            </a:r>
            <a:r>
              <a:rPr dirty="0"/>
              <a:t> de </a:t>
            </a:r>
            <a:r>
              <a:rPr dirty="0" err="1"/>
              <a:t>organización</a:t>
            </a:r>
            <a:r>
              <a:rPr dirty="0"/>
              <a:t>». La </a:t>
            </a:r>
            <a:r>
              <a:rPr dirty="0" err="1"/>
              <a:t>mayoría</a:t>
            </a:r>
            <a:r>
              <a:rPr dirty="0"/>
              <a:t> de </a:t>
            </a:r>
            <a:r>
              <a:rPr dirty="0" err="1"/>
              <a:t>ellos</a:t>
            </a:r>
            <a:r>
              <a:rPr dirty="0"/>
              <a:t> </a:t>
            </a:r>
            <a:r>
              <a:rPr dirty="0" err="1"/>
              <a:t>permiten</a:t>
            </a:r>
            <a:r>
              <a:rPr dirty="0"/>
              <a:t> </a:t>
            </a:r>
            <a:r>
              <a:rPr dirty="0" err="1"/>
              <a:t>compartir</a:t>
            </a:r>
            <a:r>
              <a:rPr dirty="0"/>
              <a:t> </a:t>
            </a:r>
            <a:r>
              <a:rPr dirty="0" err="1"/>
              <a:t>contenido</a:t>
            </a:r>
            <a:r>
              <a:rPr dirty="0"/>
              <a:t> con </a:t>
            </a:r>
            <a:r>
              <a:rPr dirty="0" err="1"/>
              <a:t>otros</a:t>
            </a:r>
            <a:r>
              <a:rPr dirty="0"/>
              <a:t> </a:t>
            </a:r>
            <a:r>
              <a:rPr dirty="0" err="1"/>
              <a:t>usuarios</a:t>
            </a:r>
            <a:r>
              <a:rPr dirty="0"/>
              <a:t>. </a:t>
            </a:r>
          </a:p>
          <a:p>
            <a:pPr marL="457200" indent="-457200">
              <a:buFont typeface="Wingdings" panose="05000000000000000000" pitchFamily="2" charset="2"/>
              <a:buChar char="Ø"/>
            </a:pPr>
            <a:endParaRPr sz="2400" dirty="0">
              <a:latin typeface="Helvetica Neue" panose="020B0604020202020204" charset="0"/>
              <a:ea typeface="Microsoft Sans Serif" panose="020B0604020202020204" pitchFamily="34" charset="0"/>
              <a:cs typeface="Microsoft Sans Serif" panose="020B0604020202020204" pitchFamily="34" charset="0"/>
            </a:endParaRPr>
          </a:p>
          <a:p>
            <a:pPr lvl="2">
              <a:defRPr sz="2400">
                <a:latin typeface="Helvetica Neue" panose="020B0604020202020204" charset="0"/>
                <a:ea typeface="Microsoft Sans Serif" panose="020B0604020202020204" pitchFamily="34" charset="0"/>
                <a:cs typeface="Microsoft Sans Serif" panose="020B0604020202020204" pitchFamily="34" charset="0"/>
              </a:defRPr>
            </a:pPr>
            <a:r>
              <a:rPr dirty="0"/>
              <a:t>Buenos </a:t>
            </a:r>
            <a:r>
              <a:rPr dirty="0" err="1"/>
              <a:t>ejemplos</a:t>
            </a:r>
            <a:r>
              <a:rPr dirty="0"/>
              <a:t> de </a:t>
            </a:r>
            <a:r>
              <a:rPr dirty="0" err="1"/>
              <a:t>esto</a:t>
            </a:r>
            <a:r>
              <a:rPr dirty="0"/>
              <a:t> son</a:t>
            </a:r>
            <a:r>
              <a:rPr lang="es-ES" dirty="0"/>
              <a:t>                        </a:t>
            </a:r>
            <a:r>
              <a:rPr dirty="0"/>
              <a:t> </a:t>
            </a:r>
            <a:r>
              <a:rPr lang="es-ES" dirty="0"/>
              <a:t>                                    y                      </a:t>
            </a:r>
            <a:r>
              <a:rPr dirty="0"/>
              <a:t> </a:t>
            </a:r>
            <a:r>
              <a:rPr lang="es-ES" dirty="0"/>
              <a:t>. </a:t>
            </a:r>
            <a:r>
              <a:rPr dirty="0" err="1"/>
              <a:t>Aunque</a:t>
            </a:r>
            <a:r>
              <a:rPr dirty="0"/>
              <a:t> </a:t>
            </a:r>
            <a:r>
              <a:rPr dirty="0" err="1"/>
              <a:t>cada</a:t>
            </a:r>
            <a:r>
              <a:rPr dirty="0"/>
              <a:t> uno de </a:t>
            </a:r>
            <a:r>
              <a:rPr dirty="0" err="1"/>
              <a:t>ellos</a:t>
            </a:r>
            <a:r>
              <a:rPr dirty="0"/>
              <a:t> </a:t>
            </a:r>
            <a:r>
              <a:rPr dirty="0" err="1"/>
              <a:t>incluye</a:t>
            </a:r>
            <a:r>
              <a:rPr dirty="0"/>
              <a:t> un conjunto de </a:t>
            </a:r>
            <a:r>
              <a:rPr dirty="0" err="1"/>
              <a:t>características</a:t>
            </a:r>
            <a:r>
              <a:rPr dirty="0"/>
              <a:t> </a:t>
            </a:r>
            <a:r>
              <a:rPr dirty="0" err="1"/>
              <a:t>esenciales</a:t>
            </a:r>
            <a:r>
              <a:rPr dirty="0"/>
              <a:t> y </a:t>
            </a:r>
            <a:r>
              <a:rPr dirty="0" err="1"/>
              <a:t>esperables</a:t>
            </a:r>
            <a:r>
              <a:rPr dirty="0"/>
              <a:t> </a:t>
            </a:r>
            <a:r>
              <a:rPr dirty="0" err="1"/>
              <a:t>como</a:t>
            </a:r>
            <a:r>
              <a:rPr dirty="0"/>
              <a:t> las </a:t>
            </a:r>
            <a:r>
              <a:rPr dirty="0" err="1"/>
              <a:t>mencionadas</a:t>
            </a:r>
            <a:r>
              <a:rPr dirty="0"/>
              <a:t> </a:t>
            </a:r>
            <a:r>
              <a:rPr dirty="0" err="1"/>
              <a:t>anteriormente</a:t>
            </a:r>
            <a:r>
              <a:rPr dirty="0"/>
              <a:t>, </a:t>
            </a:r>
            <a:r>
              <a:rPr dirty="0" err="1"/>
              <a:t>todavía</a:t>
            </a:r>
            <a:r>
              <a:rPr dirty="0"/>
              <a:t> </a:t>
            </a:r>
            <a:r>
              <a:rPr dirty="0" err="1"/>
              <a:t>tienen</a:t>
            </a:r>
            <a:r>
              <a:rPr dirty="0"/>
              <a:t> sus </a:t>
            </a:r>
            <a:r>
              <a:rPr dirty="0" err="1"/>
              <a:t>propios</a:t>
            </a:r>
            <a:r>
              <a:rPr dirty="0"/>
              <a:t> </a:t>
            </a:r>
            <a:r>
              <a:rPr dirty="0" err="1"/>
              <a:t>trucos</a:t>
            </a:r>
            <a:r>
              <a:rPr dirty="0"/>
              <a:t> bajo la manga para </a:t>
            </a:r>
            <a:r>
              <a:rPr dirty="0" err="1"/>
              <a:t>ayudar</a:t>
            </a:r>
            <a:r>
              <a:rPr lang="es-ES" dirty="0"/>
              <a:t>te</a:t>
            </a:r>
            <a:r>
              <a:rPr dirty="0"/>
              <a:t> a </a:t>
            </a:r>
            <a:r>
              <a:rPr lang="es-ES" dirty="0"/>
              <a:t>cogerle</a:t>
            </a:r>
            <a:r>
              <a:rPr dirty="0"/>
              <a:t> </a:t>
            </a:r>
            <a:r>
              <a:rPr dirty="0" err="1"/>
              <a:t>el</a:t>
            </a:r>
            <a:r>
              <a:rPr dirty="0"/>
              <a:t> </a:t>
            </a:r>
            <a:r>
              <a:rPr dirty="0" err="1"/>
              <a:t>truco</a:t>
            </a:r>
            <a:r>
              <a:rPr dirty="0"/>
              <a:t> </a:t>
            </a:r>
            <a:r>
              <a:rPr lang="es-ES" dirty="0"/>
              <a:t>a</a:t>
            </a:r>
            <a:r>
              <a:rPr dirty="0"/>
              <a:t> la </a:t>
            </a:r>
            <a:r>
              <a:rPr dirty="0" err="1"/>
              <a:t>productividad</a:t>
            </a:r>
            <a:r>
              <a:rPr dirty="0"/>
              <a:t>.</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5046" y="5367724"/>
            <a:ext cx="1943100" cy="596809"/>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5466078"/>
            <a:ext cx="1568546" cy="400102"/>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768" y="5486210"/>
            <a:ext cx="1695509" cy="336121"/>
          </a:xfrm>
          <a:prstGeom prst="rect">
            <a:avLst/>
          </a:prstGeom>
        </p:spPr>
      </p:pic>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1950" y="5486210"/>
            <a:ext cx="1371600" cy="392192"/>
          </a:xfrm>
          <a:prstGeom prst="rect">
            <a:avLst/>
          </a:prstGeom>
        </p:spPr>
      </p:pic>
      <p:sp>
        <p:nvSpPr>
          <p:cNvPr id="2" name="CuadroTexto 28">
            <a:extLst>
              <a:ext uri="{FF2B5EF4-FFF2-40B4-BE49-F238E27FC236}">
                <a16:creationId xmlns:a16="http://schemas.microsoft.com/office/drawing/2014/main" id="{110E242B-4157-3E1B-DD12-8478250529B5}"/>
              </a:ext>
            </a:extLst>
          </p:cNvPr>
          <p:cNvSpPr txBox="1"/>
          <p:nvPr/>
        </p:nvSpPr>
        <p:spPr>
          <a:xfrm>
            <a:off x="1296000" y="1548000"/>
            <a:ext cx="13944000" cy="830997"/>
          </a:xfrm>
          <a:prstGeom prst="rect">
            <a:avLst/>
          </a:prstGeom>
          <a:noFill/>
        </p:spPr>
        <p:txBody>
          <a:bodyPr wrap="square">
            <a:noAutofit/>
          </a:bodyPr>
          <a:lstStyle/>
          <a:p>
            <a:pPr>
              <a:def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defRPr>
            </a:pPr>
            <a:r>
              <a:t>1. Herramientas TIC para la gestión del tiempo</a:t>
            </a:r>
            <a:endParaRP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CuadroTexto 29">
            <a:extLst>
              <a:ext uri="{FF2B5EF4-FFF2-40B4-BE49-F238E27FC236}">
                <a16:creationId xmlns:a16="http://schemas.microsoft.com/office/drawing/2014/main" id="{4F085E45-DA04-B7C4-796C-6F791DC6D253}"/>
              </a:ext>
            </a:extLst>
          </p:cNvPr>
          <p:cNvSpPr txBox="1"/>
          <p:nvPr/>
        </p:nvSpPr>
        <p:spPr>
          <a:xfrm>
            <a:off x="1296000" y="2304000"/>
            <a:ext cx="7390800" cy="523220"/>
          </a:xfrm>
          <a:prstGeom prst="rect">
            <a:avLst/>
          </a:prstGeom>
          <a:noFill/>
        </p:spPr>
        <p:txBody>
          <a:bodyPr wrap="square">
            <a:noAutofit/>
          </a:bodyPr>
          <a:lstStyle/>
          <a:p>
            <a:pPr>
              <a:defRP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defRPr>
            </a:pPr>
            <a:r>
              <a:rPr dirty="0"/>
              <a:t>1.2 </a:t>
            </a:r>
            <a:r>
              <a:rPr dirty="0" err="1"/>
              <a:t>Herramientas</a:t>
            </a:r>
            <a:r>
              <a:rPr dirty="0"/>
              <a:t> de </a:t>
            </a:r>
            <a:r>
              <a:rPr dirty="0" err="1"/>
              <a:t>gestión</a:t>
            </a:r>
            <a:r>
              <a:rPr dirty="0"/>
              <a:t> del </a:t>
            </a:r>
            <a:r>
              <a:rPr dirty="0" err="1"/>
              <a:t>tiempo</a:t>
            </a:r>
            <a:r>
              <a:rPr dirty="0"/>
              <a:t> </a:t>
            </a:r>
          </a:p>
        </p:txBody>
      </p:sp>
      <p:sp>
        <p:nvSpPr>
          <p:cNvPr id="9" name="CasellaDiTesto 8"/>
          <p:cNvSpPr txBox="1"/>
          <p:nvPr/>
        </p:nvSpPr>
        <p:spPr>
          <a:xfrm>
            <a:off x="1296000" y="8877300"/>
            <a:ext cx="3809400" cy="276999"/>
          </a:xfrm>
          <a:prstGeom prst="rect">
            <a:avLst/>
          </a:prstGeom>
          <a:noFill/>
        </p:spPr>
        <p:txBody>
          <a:bodyPr wrap="square">
            <a:spAutoFit/>
          </a:bodyPr>
          <a:lstStyle/>
          <a:p>
            <a:pPr>
              <a:defRPr sz="1200">
                <a:latin typeface="Helvetica Neue" panose="020B0604020202020204" charset="0"/>
                <a:ea typeface="Microsoft Sans Serif" panose="020B0604020202020204" pitchFamily="34" charset="0"/>
                <a:cs typeface="Microsoft Sans Serif" panose="020B0604020202020204" pitchFamily="34" charset="0"/>
              </a:defRPr>
            </a:pPr>
            <a:r>
              <a:t>Fuente n.º: 10, 11, 12, 13</a:t>
            </a:r>
            <a:endParaRPr sz="1200">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0365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2809</Words>
  <Application>Microsoft Office PowerPoint</Application>
  <PresentationFormat>Benutzerdefiniert</PresentationFormat>
  <Paragraphs>251</Paragraphs>
  <Slides>29</Slides>
  <Notes>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29</vt:i4>
      </vt:variant>
    </vt:vector>
  </HeadingPairs>
  <TitlesOfParts>
    <vt:vector size="36"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137</cp:revision>
  <dcterms:created xsi:type="dcterms:W3CDTF">2022-01-27T16:04:38Z</dcterms:created>
  <dcterms:modified xsi:type="dcterms:W3CDTF">2024-02-05T00:04:04Z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