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25"/>
  </p:notesMasterIdLst>
  <p:handoutMasterIdLst>
    <p:handoutMasterId r:id="rId26"/>
  </p:handoutMasterIdLst>
  <p:sldIdLst>
    <p:sldId id="277" r:id="rId3"/>
    <p:sldId id="257" r:id="rId4"/>
    <p:sldId id="269" r:id="rId5"/>
    <p:sldId id="292" r:id="rId6"/>
    <p:sldId id="275" r:id="rId7"/>
    <p:sldId id="265" r:id="rId8"/>
    <p:sldId id="278" r:id="rId9"/>
    <p:sldId id="266" r:id="rId10"/>
    <p:sldId id="293" r:id="rId11"/>
    <p:sldId id="283" r:id="rId12"/>
    <p:sldId id="284" r:id="rId13"/>
    <p:sldId id="285" r:id="rId14"/>
    <p:sldId id="286" r:id="rId15"/>
    <p:sldId id="288" r:id="rId16"/>
    <p:sldId id="294" r:id="rId17"/>
    <p:sldId id="289" r:id="rId18"/>
    <p:sldId id="290" r:id="rId19"/>
    <p:sldId id="271" r:id="rId20"/>
    <p:sldId id="297" r:id="rId21"/>
    <p:sldId id="270" r:id="rId22"/>
    <p:sldId id="296" r:id="rId23"/>
    <p:sldId id="287" r:id="rId2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17A"/>
    <a:srgbClr val="4D94B7"/>
    <a:srgbClr val="AED633"/>
    <a:srgbClr val="EFF7D6"/>
    <a:srgbClr val="DFEFAD"/>
    <a:srgbClr val="CDE583"/>
    <a:srgbClr val="DBEAF1"/>
    <a:srgbClr val="B8D4E2"/>
    <a:srgbClr val="94BFD4"/>
    <a:srgbClr val="71A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5887" autoAdjust="0"/>
  </p:normalViewPr>
  <p:slideViewPr>
    <p:cSldViewPr>
      <p:cViewPr varScale="1">
        <p:scale>
          <a:sx n="45" d="100"/>
          <a:sy n="45" d="100"/>
        </p:scale>
        <p:origin x="628" y="56"/>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6E472645-BC71-459D-997A-F9341A994092}">
      <dgm:prSet phldrT="[Texto]" custT="1"/>
      <dgm:spPr>
        <a:solidFill>
          <a:srgbClr val="78B17A"/>
        </a:solidFill>
      </dgm:spPr>
      <dgm:t>
        <a:bodyPr/>
        <a:lstStyle/>
        <a:p>
          <a:pPr>
            <a:lnSpc>
              <a:spcPct val="90000"/>
            </a:lnSpc>
            <a:spcAft>
              <a:spcPct val="35000"/>
            </a:spcAft>
            <a:buNone/>
          </a:pPr>
          <a:endParaRPr lang="en-US" sz="2400" noProof="0" dirty="0">
            <a:latin typeface="Helvetica Neue" panose="020B0604020202020204" charset="0"/>
          </a:endParaRPr>
        </a:p>
      </dgm:t>
    </dgm:pt>
    <dgm:pt modelId="{8B3494A0-180A-4E66-AC87-ACB2D99E9530}" type="parTrans" cxnId="{2DE5CA04-3A6D-46E6-929D-B81F670AB78D}">
      <dgm:prSet/>
      <dgm:spPr/>
      <dgm:t>
        <a:bodyPr/>
        <a:lstStyle/>
        <a:p>
          <a:endParaRPr lang="es-ES" sz="2400">
            <a:latin typeface="Helvetica Neue" panose="020B0604020202020204" charset="0"/>
          </a:endParaRPr>
        </a:p>
      </dgm:t>
    </dgm:pt>
    <dgm:pt modelId="{85EBC4C5-54D9-46DB-9811-089B9FB6D791}" type="sibTrans" cxnId="{2DE5CA04-3A6D-46E6-929D-B81F670AB78D}">
      <dgm:prSet/>
      <dgm:spPr/>
      <dgm:t>
        <a:bodyPr/>
        <a:lstStyle/>
        <a:p>
          <a:endParaRPr lang="es-ES" sz="2400">
            <a:latin typeface="Helvetica Neue" panose="020B0604020202020204" charset="0"/>
          </a:endParaRPr>
        </a:p>
      </dgm:t>
    </dgm:pt>
    <dgm:pt modelId="{211DF803-F6C0-4377-9EA1-730918AEE4FB}">
      <dgm:prSet phldrT="[Texto]" custT="1"/>
      <dgm:spPr>
        <a:solidFill>
          <a:srgbClr val="AED633"/>
        </a:solidFill>
      </dgm:spPr>
      <dgm:t>
        <a:bodyPr/>
        <a:lstStyle/>
        <a:p>
          <a:pPr>
            <a:lnSpc>
              <a:spcPct val="90000"/>
            </a:lnSpc>
            <a:spcAft>
              <a:spcPct val="35000"/>
            </a:spcAft>
            <a:buNone/>
          </a:pPr>
          <a:endParaRPr lang="en-US" sz="2400" noProof="0" dirty="0">
            <a:latin typeface="Helvetica Neue" panose="020B0604020202020204" charset="0"/>
          </a:endParaRPr>
        </a:p>
      </dgm:t>
    </dgm:pt>
    <dgm:pt modelId="{D355C6D1-BE47-439F-9A2D-CF582FB387AF}" type="parTrans" cxnId="{E3B0BBAE-E7B0-4033-907F-3EEA707FD686}">
      <dgm:prSet/>
      <dgm:spPr/>
      <dgm:t>
        <a:bodyPr/>
        <a:lstStyle/>
        <a:p>
          <a:endParaRPr lang="es-ES" sz="2400">
            <a:latin typeface="Helvetica Neue" panose="020B0604020202020204" charset="0"/>
          </a:endParaRPr>
        </a:p>
      </dgm:t>
    </dgm:pt>
    <dgm:pt modelId="{54E221B3-524C-40BB-99C5-D9AB6462D8E2}" type="sibTrans" cxnId="{E3B0BBAE-E7B0-4033-907F-3EEA707FD686}">
      <dgm:prSet/>
      <dgm:spPr/>
      <dgm:t>
        <a:bodyPr/>
        <a:lstStyle/>
        <a:p>
          <a:endParaRPr lang="es-ES" sz="2400">
            <a:latin typeface="Helvetica Neue" panose="020B0604020202020204" charset="0"/>
          </a:endParaRPr>
        </a:p>
      </dgm:t>
    </dgm:pt>
    <dgm:pt modelId="{F8C5ABC5-561D-4BFA-AEA0-EBBDC1F3EA99}">
      <dgm:prSet phldrT="[Texto]" custT="1"/>
      <dgm:spPr>
        <a:solidFill>
          <a:srgbClr val="AED633"/>
        </a:solidFill>
      </dgm:spPr>
      <dgm:t>
        <a:bodyPr/>
        <a:lstStyle/>
        <a:p>
          <a:pPr>
            <a:lnSpc>
              <a:spcPct val="90000"/>
            </a:lnSpc>
            <a:spcAft>
              <a:spcPct val="15000"/>
            </a:spcAft>
            <a:buFontTx/>
            <a:buNone/>
          </a:pPr>
          <a:endParaRPr lang="en-US" sz="2400" noProof="0" dirty="0">
            <a:latin typeface="Helvetica Neue" panose="020B0604020202020204" charset="0"/>
          </a:endParaRPr>
        </a:p>
      </dgm:t>
    </dgm:pt>
    <dgm:pt modelId="{996824AE-A398-4D98-9B3D-9709E1D2FE49}" type="parTrans" cxnId="{B9D42993-2692-4FB5-9962-97DA94996384}">
      <dgm:prSet/>
      <dgm:spPr/>
      <dgm:t>
        <a:bodyPr/>
        <a:lstStyle/>
        <a:p>
          <a:endParaRPr lang="es-ES" sz="2400">
            <a:latin typeface="Helvetica Neue" panose="020B0604020202020204" charset="0"/>
          </a:endParaRPr>
        </a:p>
      </dgm:t>
    </dgm:pt>
    <dgm:pt modelId="{DF0DA6DF-1617-471E-B5A6-F07256FB7099}" type="sibTrans" cxnId="{B9D42993-2692-4FB5-9962-97DA94996384}">
      <dgm:prSet/>
      <dgm:spPr/>
      <dgm:t>
        <a:bodyPr/>
        <a:lstStyle/>
        <a:p>
          <a:endParaRPr lang="es-ES" sz="2400">
            <a:latin typeface="Helvetica Neue" panose="020B0604020202020204" charset="0"/>
          </a:endParaRPr>
        </a:p>
      </dgm:t>
    </dgm:pt>
    <dgm:pt modelId="{71B87EA0-B9C9-453C-AF8E-D9636D82EB4C}">
      <dgm:prSet custT="1"/>
      <dgm:spPr/>
      <dgm:t>
        <a:bodyPr/>
        <a:lstStyle/>
        <a:p>
          <a:pPr>
            <a:lnSpc>
              <a:spcPct val="100000"/>
            </a:lnSpc>
            <a:spcAft>
              <a:spcPts val="600"/>
            </a:spcAft>
            <a:buFont typeface="Wingdings" panose="05000000000000000000" pitchFamily="2" charset="2"/>
            <a:buChar char="§"/>
          </a:pPr>
          <a:r>
            <a:rPr lang="es-ES" sz="2400" noProof="0" dirty="0">
              <a:latin typeface="Helvetica Neue" panose="020B0604020202020204" charset="0"/>
            </a:rPr>
            <a:t>Creatividad y curiosidad</a:t>
          </a:r>
          <a:endParaRPr lang="en-US" sz="2400" noProof="0" dirty="0">
            <a:latin typeface="Helvetica Neue" panose="020B0604020202020204" charset="0"/>
          </a:endParaRPr>
        </a:p>
      </dgm:t>
    </dgm:pt>
    <dgm:pt modelId="{C8510F7F-F1ED-4652-AB5A-55F1AD83EBFC}" type="parTrans" cxnId="{E1017294-787E-4832-AB8B-6E67B54E56AC}">
      <dgm:prSet/>
      <dgm:spPr/>
      <dgm:t>
        <a:bodyPr/>
        <a:lstStyle/>
        <a:p>
          <a:endParaRPr lang="it-IT" sz="2400">
            <a:latin typeface="Helvetica Neue" panose="020B0604020202020204" charset="0"/>
          </a:endParaRPr>
        </a:p>
      </dgm:t>
    </dgm:pt>
    <dgm:pt modelId="{09957248-B0EA-4E1A-B18B-1920D3F3D850}" type="sibTrans" cxnId="{E1017294-787E-4832-AB8B-6E67B54E56AC}">
      <dgm:prSet/>
      <dgm:spPr/>
      <dgm:t>
        <a:bodyPr/>
        <a:lstStyle/>
        <a:p>
          <a:endParaRPr lang="it-IT" sz="2400">
            <a:latin typeface="Helvetica Neue" panose="020B0604020202020204" charset="0"/>
          </a:endParaRPr>
        </a:p>
      </dgm:t>
    </dgm:pt>
    <dgm:pt modelId="{72B4CD2A-3272-42D6-B68B-5056688BFEB5}">
      <dgm:prSet custT="1"/>
      <dgm:spPr/>
      <dgm:t>
        <a:bodyPr/>
        <a:lstStyle/>
        <a:p>
          <a:pPr>
            <a:lnSpc>
              <a:spcPct val="100000"/>
            </a:lnSpc>
            <a:spcAft>
              <a:spcPts val="600"/>
            </a:spcAft>
            <a:buFont typeface="Wingdings" panose="05000000000000000000" pitchFamily="2" charset="2"/>
            <a:buChar char="§"/>
          </a:pPr>
          <a:r>
            <a:rPr lang="es-ES" sz="2400" noProof="0" dirty="0">
              <a:latin typeface="Helvetica Neue" panose="020B0604020202020204" charset="0"/>
            </a:rPr>
            <a:t>Experimentación</a:t>
          </a:r>
          <a:endParaRPr lang="en-US" sz="2400" noProof="0" dirty="0">
            <a:latin typeface="Helvetica Neue" panose="020B0604020202020204" charset="0"/>
          </a:endParaRPr>
        </a:p>
      </dgm:t>
    </dgm:pt>
    <dgm:pt modelId="{1E3FAA4E-8C39-4072-8BB7-E57FAAFDA297}" type="parTrans" cxnId="{4C633354-C8F2-440F-B85D-9868B14BBDD0}">
      <dgm:prSet/>
      <dgm:spPr/>
      <dgm:t>
        <a:bodyPr/>
        <a:lstStyle/>
        <a:p>
          <a:endParaRPr lang="de-DE" sz="2400">
            <a:latin typeface="Helvetica Neue" panose="020B0604020202020204" charset="0"/>
          </a:endParaRPr>
        </a:p>
      </dgm:t>
    </dgm:pt>
    <dgm:pt modelId="{F31F1A8F-4CF5-4B1B-99F5-67F14CE5E48E}" type="sibTrans" cxnId="{4C633354-C8F2-440F-B85D-9868B14BBDD0}">
      <dgm:prSet/>
      <dgm:spPr/>
      <dgm:t>
        <a:bodyPr/>
        <a:lstStyle/>
        <a:p>
          <a:endParaRPr lang="de-DE" sz="2400">
            <a:latin typeface="Helvetica Neue" panose="020B0604020202020204" charset="0"/>
          </a:endParaRPr>
        </a:p>
      </dgm:t>
    </dgm:pt>
    <dgm:pt modelId="{1D279105-4399-4CB7-9EB4-60FA54650175}">
      <dgm:prSet custT="1"/>
      <dgm:spPr/>
      <dgm:t>
        <a:bodyPr/>
        <a:lstStyle/>
        <a:p>
          <a:pPr>
            <a:lnSpc>
              <a:spcPct val="100000"/>
            </a:lnSpc>
            <a:spcAft>
              <a:spcPts val="600"/>
            </a:spcAft>
            <a:buFont typeface="Wingdings" panose="05000000000000000000" pitchFamily="2" charset="2"/>
            <a:buChar char="§"/>
          </a:pPr>
          <a:r>
            <a:rPr lang="es-ES" sz="2400" noProof="0" dirty="0">
              <a:latin typeface="Helvetica Neue" panose="020B0604020202020204" charset="0"/>
            </a:rPr>
            <a:t>Proactividad</a:t>
          </a:r>
        </a:p>
      </dgm:t>
    </dgm:pt>
    <dgm:pt modelId="{34B29FC7-BDEF-4687-9AF3-D226B73FFF08}" type="parTrans" cxnId="{73C21A86-01FE-461D-860A-1F67B2EF4EF8}">
      <dgm:prSet/>
      <dgm:spPr/>
      <dgm:t>
        <a:bodyPr/>
        <a:lstStyle/>
        <a:p>
          <a:endParaRPr lang="es-ES"/>
        </a:p>
      </dgm:t>
    </dgm:pt>
    <dgm:pt modelId="{39CAAEC9-DAAF-4F16-944D-413D56F560A6}" type="sibTrans" cxnId="{73C21A86-01FE-461D-860A-1F67B2EF4EF8}">
      <dgm:prSet/>
      <dgm:spPr/>
      <dgm:t>
        <a:bodyPr/>
        <a:lstStyle/>
        <a:p>
          <a:endParaRPr lang="es-ES"/>
        </a:p>
      </dgm:t>
    </dgm:pt>
    <dgm:pt modelId="{6F2A74A0-94E3-4700-8EA5-ADF94802FA79}">
      <dgm:prSet custT="1"/>
      <dgm:spPr/>
      <dgm:t>
        <a:bodyPr/>
        <a:lstStyle/>
        <a:p>
          <a:pPr>
            <a:lnSpc>
              <a:spcPct val="100000"/>
            </a:lnSpc>
            <a:spcAft>
              <a:spcPts val="600"/>
            </a:spcAft>
            <a:buFont typeface="Wingdings" panose="05000000000000000000" pitchFamily="2" charset="2"/>
            <a:buChar char="§"/>
          </a:pPr>
          <a:r>
            <a:rPr lang="es-ES" sz="2400" noProof="0" dirty="0">
              <a:latin typeface="Helvetica Neue" panose="020B0604020202020204" charset="0"/>
            </a:rPr>
            <a:t>Capacidad de observación</a:t>
          </a:r>
        </a:p>
      </dgm:t>
    </dgm:pt>
    <dgm:pt modelId="{EBE6D1EF-EC38-47DE-AF54-13D3AB890099}" type="parTrans" cxnId="{8E93C029-BC62-42D7-980A-64B17B9360BD}">
      <dgm:prSet/>
      <dgm:spPr/>
      <dgm:t>
        <a:bodyPr/>
        <a:lstStyle/>
        <a:p>
          <a:endParaRPr lang="es-ES"/>
        </a:p>
      </dgm:t>
    </dgm:pt>
    <dgm:pt modelId="{62731B7E-3853-4204-AFAC-34852B5F361B}" type="sibTrans" cxnId="{8E93C029-BC62-42D7-980A-64B17B9360BD}">
      <dgm:prSet/>
      <dgm:spPr/>
      <dgm:t>
        <a:bodyPr/>
        <a:lstStyle/>
        <a:p>
          <a:endParaRPr lang="es-ES"/>
        </a:p>
      </dgm:t>
    </dgm:pt>
    <dgm:pt modelId="{ACD82478-598D-42E0-8E7E-126C87EDFE94}">
      <dgm:prSet custT="1"/>
      <dgm:spPr/>
      <dgm:t>
        <a:bodyPr/>
        <a:lstStyle/>
        <a:p>
          <a:pPr>
            <a:lnSpc>
              <a:spcPct val="100000"/>
            </a:lnSpc>
            <a:spcAft>
              <a:spcPts val="600"/>
            </a:spcAft>
            <a:buFont typeface="Wingdings" panose="05000000000000000000" pitchFamily="2" charset="2"/>
            <a:buChar char="§"/>
          </a:pPr>
          <a:r>
            <a:rPr lang="es-ES" sz="2400" noProof="0" dirty="0">
              <a:latin typeface="Helvetica Neue" panose="020B0604020202020204" charset="0"/>
            </a:rPr>
            <a:t>Tolerancia a la incertidumbre</a:t>
          </a:r>
        </a:p>
      </dgm:t>
    </dgm:pt>
    <dgm:pt modelId="{803ECAAC-4AA0-45CB-A3C2-8F365F22553D}" type="parTrans" cxnId="{D72DBD4F-B515-4EEF-AF06-24F51952664A}">
      <dgm:prSet/>
      <dgm:spPr/>
      <dgm:t>
        <a:bodyPr/>
        <a:lstStyle/>
        <a:p>
          <a:endParaRPr lang="es-ES"/>
        </a:p>
      </dgm:t>
    </dgm:pt>
    <dgm:pt modelId="{10F0A4EF-65E5-45D1-A2D7-DC0D2DF3CAEB}" type="sibTrans" cxnId="{D72DBD4F-B515-4EEF-AF06-24F51952664A}">
      <dgm:prSet/>
      <dgm:spPr/>
      <dgm:t>
        <a:bodyPr/>
        <a:lstStyle/>
        <a:p>
          <a:endParaRPr lang="es-ES"/>
        </a:p>
      </dgm:t>
    </dgm:pt>
    <dgm:pt modelId="{3E54ED23-D98B-4CAA-93DF-1593DE2F0D15}">
      <dgm:prSet custT="1"/>
      <dgm:spPr/>
      <dgm:t>
        <a:bodyPr/>
        <a:lstStyle/>
        <a:p>
          <a:pPr>
            <a:lnSpc>
              <a:spcPct val="100000"/>
            </a:lnSpc>
            <a:spcAft>
              <a:spcPts val="600"/>
            </a:spcAft>
            <a:buFont typeface="Wingdings" panose="05000000000000000000" pitchFamily="2" charset="2"/>
            <a:buChar char="§"/>
          </a:pPr>
          <a:r>
            <a:rPr lang="es-ES" sz="2400" noProof="0" dirty="0">
              <a:latin typeface="Helvetica Neue" panose="020B0604020202020204" charset="0"/>
            </a:rPr>
            <a:t>Propensión al riesgo</a:t>
          </a:r>
        </a:p>
      </dgm:t>
    </dgm:pt>
    <dgm:pt modelId="{920C57B9-FBCA-4E90-B710-6DF8C26D2065}" type="parTrans" cxnId="{D3F7F56F-FC2E-43D3-ABF3-97523970CE0C}">
      <dgm:prSet/>
      <dgm:spPr/>
      <dgm:t>
        <a:bodyPr/>
        <a:lstStyle/>
        <a:p>
          <a:endParaRPr lang="es-ES"/>
        </a:p>
      </dgm:t>
    </dgm:pt>
    <dgm:pt modelId="{C0DCA1C8-A409-4CC1-9B60-B1536A57DF67}" type="sibTrans" cxnId="{D3F7F56F-FC2E-43D3-ABF3-97523970CE0C}">
      <dgm:prSet/>
      <dgm:spPr/>
      <dgm:t>
        <a:bodyPr/>
        <a:lstStyle/>
        <a:p>
          <a:endParaRPr lang="es-ES"/>
        </a:p>
      </dgm:t>
    </dgm:pt>
    <dgm:pt modelId="{0E5C6FCB-340C-45C0-A385-33BF20EBDBE4}">
      <dgm:prSet custT="1"/>
      <dgm:spPr/>
      <dgm:t>
        <a:bodyPr/>
        <a:lstStyle/>
        <a:p>
          <a:pPr>
            <a:lnSpc>
              <a:spcPct val="100000"/>
            </a:lnSpc>
            <a:spcAft>
              <a:spcPts val="600"/>
            </a:spcAft>
            <a:buFont typeface="Wingdings" panose="05000000000000000000" pitchFamily="2" charset="2"/>
            <a:buChar char="§"/>
          </a:pPr>
          <a:r>
            <a:rPr lang="es-ES" sz="2400" noProof="0" dirty="0">
              <a:latin typeface="Helvetica Neue" panose="020B0604020202020204" charset="0"/>
            </a:rPr>
            <a:t>Aceptación del fracaso</a:t>
          </a:r>
        </a:p>
      </dgm:t>
    </dgm:pt>
    <dgm:pt modelId="{07347ED6-C6C2-41EB-91C7-BB8CD8B6D93F}" type="parTrans" cxnId="{6829EFB7-9EAA-4499-ACCF-1476AB490725}">
      <dgm:prSet/>
      <dgm:spPr/>
      <dgm:t>
        <a:bodyPr/>
        <a:lstStyle/>
        <a:p>
          <a:endParaRPr lang="es-ES"/>
        </a:p>
      </dgm:t>
    </dgm:pt>
    <dgm:pt modelId="{DFF8DF81-AAB1-4FFF-BA84-5BABDBAAF474}" type="sibTrans" cxnId="{6829EFB7-9EAA-4499-ACCF-1476AB490725}">
      <dgm:prSet/>
      <dgm:spPr/>
      <dgm:t>
        <a:bodyPr/>
        <a:lstStyle/>
        <a:p>
          <a:endParaRPr lang="es-ES"/>
        </a:p>
      </dgm:t>
    </dgm:pt>
    <dgm:pt modelId="{0D6FECC0-131F-4520-AB1E-E82FE79B13A3}">
      <dgm:prSet custT="1"/>
      <dgm:spPr/>
      <dgm:t>
        <a:bodyPr/>
        <a:lstStyle/>
        <a:p>
          <a:pPr>
            <a:lnSpc>
              <a:spcPct val="100000"/>
            </a:lnSpc>
            <a:spcAft>
              <a:spcPts val="600"/>
            </a:spcAft>
            <a:buFont typeface="Wingdings" panose="05000000000000000000" pitchFamily="2" charset="2"/>
            <a:buChar char="§"/>
          </a:pPr>
          <a:r>
            <a:rPr lang="es-ES" sz="2400" noProof="0" dirty="0">
              <a:latin typeface="Helvetica Neue" panose="020B0604020202020204" charset="0"/>
            </a:rPr>
            <a:t>Comunicación</a:t>
          </a:r>
        </a:p>
      </dgm:t>
    </dgm:pt>
    <dgm:pt modelId="{4E1CE043-B686-4ECD-8F30-934634EF1C11}" type="parTrans" cxnId="{C5CE4044-74EB-41D5-9023-321CE5C8E7B3}">
      <dgm:prSet/>
      <dgm:spPr/>
      <dgm:t>
        <a:bodyPr/>
        <a:lstStyle/>
        <a:p>
          <a:endParaRPr lang="es-ES"/>
        </a:p>
      </dgm:t>
    </dgm:pt>
    <dgm:pt modelId="{C51B83BB-C6ED-43E1-BA17-C79BFC873211}" type="sibTrans" cxnId="{C5CE4044-74EB-41D5-9023-321CE5C8E7B3}">
      <dgm:prSet/>
      <dgm:spPr/>
      <dgm:t>
        <a:bodyPr/>
        <a:lstStyle/>
        <a:p>
          <a:endParaRPr lang="es-ES"/>
        </a:p>
      </dgm:t>
    </dgm:pt>
    <dgm:pt modelId="{9E6386C5-5D85-4E73-9266-EFBDF4BA33EE}">
      <dgm:prSet custT="1"/>
      <dgm:spPr/>
      <dgm:t>
        <a:bodyPr/>
        <a:lstStyle/>
        <a:p>
          <a:pPr>
            <a:lnSpc>
              <a:spcPct val="100000"/>
            </a:lnSpc>
            <a:spcAft>
              <a:spcPts val="600"/>
            </a:spcAft>
            <a:buFont typeface="Wingdings" panose="05000000000000000000" pitchFamily="2" charset="2"/>
            <a:buChar char="§"/>
          </a:pPr>
          <a:r>
            <a:rPr lang="es-ES" sz="2400" noProof="0" dirty="0">
              <a:latin typeface="Helvetica Neue" panose="020B0604020202020204" charset="0"/>
            </a:rPr>
            <a:t>Colaboración</a:t>
          </a:r>
        </a:p>
      </dgm:t>
    </dgm:pt>
    <dgm:pt modelId="{E992B479-D6E6-40CA-80A6-E32DA956FCD2}" type="parTrans" cxnId="{42C11895-ECDF-43AA-84B2-5C62803EC03A}">
      <dgm:prSet/>
      <dgm:spPr/>
      <dgm:t>
        <a:bodyPr/>
        <a:lstStyle/>
        <a:p>
          <a:endParaRPr lang="es-ES"/>
        </a:p>
      </dgm:t>
    </dgm:pt>
    <dgm:pt modelId="{6439ACD2-68EA-4325-AC8C-8A58C7E7C65D}" type="sibTrans" cxnId="{42C11895-ECDF-43AA-84B2-5C62803EC03A}">
      <dgm:prSet/>
      <dgm:spPr/>
      <dgm:t>
        <a:bodyPr/>
        <a:lstStyle/>
        <a:p>
          <a:endParaRPr lang="es-ES"/>
        </a:p>
      </dgm:t>
    </dgm:pt>
    <dgm:pt modelId="{66E2B885-A377-44E1-B037-EA4A50D41657}">
      <dgm:prSet custT="1"/>
      <dgm:spPr/>
      <dgm:t>
        <a:bodyPr/>
        <a:lstStyle/>
        <a:p>
          <a:pPr>
            <a:lnSpc>
              <a:spcPct val="100000"/>
            </a:lnSpc>
            <a:spcAft>
              <a:spcPts val="600"/>
            </a:spcAft>
            <a:buFont typeface="Wingdings" panose="05000000000000000000" pitchFamily="2" charset="2"/>
            <a:buChar char="§"/>
          </a:pPr>
          <a:r>
            <a:rPr lang="es-ES" sz="2400" noProof="0" dirty="0">
              <a:latin typeface="Helvetica Neue" panose="020B0604020202020204" charset="0"/>
            </a:rPr>
            <a:t>Resiliencia</a:t>
          </a:r>
        </a:p>
      </dgm:t>
    </dgm:pt>
    <dgm:pt modelId="{3958C9D3-78E5-4B0D-BAF4-09EECB71A921}" type="parTrans" cxnId="{F54CD5A8-DCFB-4D4C-9174-4D9795B81F21}">
      <dgm:prSet/>
      <dgm:spPr/>
      <dgm:t>
        <a:bodyPr/>
        <a:lstStyle/>
        <a:p>
          <a:endParaRPr lang="es-ES"/>
        </a:p>
      </dgm:t>
    </dgm:pt>
    <dgm:pt modelId="{C962B2D0-82FA-4E4B-B37A-2EF2981CEF6F}" type="sibTrans" cxnId="{F54CD5A8-DCFB-4D4C-9174-4D9795B81F21}">
      <dgm:prSet/>
      <dgm:spPr/>
      <dgm:t>
        <a:bodyPr/>
        <a:lstStyle/>
        <a:p>
          <a:endParaRPr lang="es-ES"/>
        </a:p>
      </dgm:t>
    </dgm:pt>
    <dgm:pt modelId="{D7B340CB-CD18-49D7-8F19-C70010EA7293}" type="pres">
      <dgm:prSet presAssocID="{28BA5EB9-E6D7-4A34-BBC2-D613F00391CA}" presName="Name0" presStyleCnt="0">
        <dgm:presLayoutVars>
          <dgm:dir/>
          <dgm:resizeHandles val="exact"/>
        </dgm:presLayoutVars>
      </dgm:prSet>
      <dgm:spPr/>
    </dgm:pt>
    <dgm:pt modelId="{20B1CF38-A52D-40CC-A2A7-450B517CFFAB}" type="pres">
      <dgm:prSet presAssocID="{6E472645-BC71-459D-997A-F9341A994092}" presName="node" presStyleLbl="node1" presStyleIdx="0" presStyleCnt="2">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1" presStyleCnt="2" custLinFactNeighborX="-15748" custLinFactNeighborY="0">
        <dgm:presLayoutVars>
          <dgm:bulletEnabled val="1"/>
        </dgm:presLayoutVars>
      </dgm:prSet>
      <dgm:spPr/>
    </dgm:pt>
  </dgm:ptLst>
  <dgm:cxnLst>
    <dgm:cxn modelId="{2DE5CA04-3A6D-46E6-929D-B81F670AB78D}" srcId="{28BA5EB9-E6D7-4A34-BBC2-D613F00391CA}" destId="{6E472645-BC71-459D-997A-F9341A994092}" srcOrd="0" destOrd="0" parTransId="{8B3494A0-180A-4E66-AC87-ACB2D99E9530}" sibTransId="{85EBC4C5-54D9-46DB-9811-089B9FB6D791}"/>
    <dgm:cxn modelId="{5FE77819-2193-4346-AFFF-5BF2E890C0A7}" type="presOf" srcId="{F8C5ABC5-561D-4BFA-AEA0-EBBDC1F3EA99}" destId="{E352A7A4-F4D1-4FE5-9A5F-9CFF17B53C6B}" srcOrd="0" destOrd="6" presId="urn:microsoft.com/office/officeart/2005/8/layout/hList6"/>
    <dgm:cxn modelId="{8E93C029-BC62-42D7-980A-64B17B9360BD}" srcId="{6E472645-BC71-459D-997A-F9341A994092}" destId="{6F2A74A0-94E3-4700-8EA5-ADF94802FA79}" srcOrd="2" destOrd="0" parTransId="{EBE6D1EF-EC38-47DE-AF54-13D3AB890099}" sibTransId="{62731B7E-3853-4204-AFAC-34852B5F361B}"/>
    <dgm:cxn modelId="{51A92933-7533-457C-A709-E51976C2DCE7}" type="presOf" srcId="{1D279105-4399-4CB7-9EB4-60FA54650175}" destId="{20B1CF38-A52D-40CC-A2A7-450B517CFFAB}" srcOrd="0" destOrd="2" presId="urn:microsoft.com/office/officeart/2005/8/layout/hList6"/>
    <dgm:cxn modelId="{7405C936-3F5C-4BC2-AB05-F1A59845596A}" type="presOf" srcId="{66E2B885-A377-44E1-B037-EA4A50D41657}" destId="{E352A7A4-F4D1-4FE5-9A5F-9CFF17B53C6B}" srcOrd="0" destOrd="5" presId="urn:microsoft.com/office/officeart/2005/8/layout/hList6"/>
    <dgm:cxn modelId="{FB1DE13C-9E04-4D69-A98D-D209E75BEC52}" type="presOf" srcId="{3E54ED23-D98B-4CAA-93DF-1593DE2F0D15}" destId="{20B1CF38-A52D-40CC-A2A7-450B517CFFAB}" srcOrd="0" destOrd="5" presId="urn:microsoft.com/office/officeart/2005/8/layout/hList6"/>
    <dgm:cxn modelId="{3A0D0441-A310-4C1F-8CBB-CC29109F735A}" type="presOf" srcId="{28BA5EB9-E6D7-4A34-BBC2-D613F00391CA}" destId="{D7B340CB-CD18-49D7-8F19-C70010EA7293}" srcOrd="0" destOrd="0" presId="urn:microsoft.com/office/officeart/2005/8/layout/hList6"/>
    <dgm:cxn modelId="{E604B762-3863-4D15-8AC9-672FD4CCEEB3}" type="presOf" srcId="{ACD82478-598D-42E0-8E7E-126C87EDFE94}" destId="{20B1CF38-A52D-40CC-A2A7-450B517CFFAB}" srcOrd="0" destOrd="4" presId="urn:microsoft.com/office/officeart/2005/8/layout/hList6"/>
    <dgm:cxn modelId="{C5CE4044-74EB-41D5-9023-321CE5C8E7B3}" srcId="{211DF803-F6C0-4377-9EA1-730918AEE4FB}" destId="{0D6FECC0-131F-4520-AB1E-E82FE79B13A3}" srcOrd="2" destOrd="0" parTransId="{4E1CE043-B686-4ECD-8F30-934634EF1C11}" sibTransId="{C51B83BB-C6ED-43E1-BA17-C79BFC873211}"/>
    <dgm:cxn modelId="{8C1F7E49-3D75-42C4-AE0D-F51405F9C0C7}" type="presOf" srcId="{72B4CD2A-3272-42D6-B68B-5056688BFEB5}" destId="{E352A7A4-F4D1-4FE5-9A5F-9CFF17B53C6B}" srcOrd="0" destOrd="1" presId="urn:microsoft.com/office/officeart/2005/8/layout/hList6"/>
    <dgm:cxn modelId="{4688AB6D-12EC-4917-86CA-AA31EC44D658}" type="presOf" srcId="{9E6386C5-5D85-4E73-9266-EFBDF4BA33EE}" destId="{E352A7A4-F4D1-4FE5-9A5F-9CFF17B53C6B}" srcOrd="0" destOrd="4" presId="urn:microsoft.com/office/officeart/2005/8/layout/hList6"/>
    <dgm:cxn modelId="{D72DBD4F-B515-4EEF-AF06-24F51952664A}" srcId="{6E472645-BC71-459D-997A-F9341A994092}" destId="{ACD82478-598D-42E0-8E7E-126C87EDFE94}" srcOrd="3" destOrd="0" parTransId="{803ECAAC-4AA0-45CB-A3C2-8F365F22553D}" sibTransId="{10F0A4EF-65E5-45D1-A2D7-DC0D2DF3CAEB}"/>
    <dgm:cxn modelId="{D3F7F56F-FC2E-43D3-ABF3-97523970CE0C}" srcId="{6E472645-BC71-459D-997A-F9341A994092}" destId="{3E54ED23-D98B-4CAA-93DF-1593DE2F0D15}" srcOrd="4" destOrd="0" parTransId="{920C57B9-FBCA-4E90-B710-6DF8C26D2065}" sibTransId="{C0DCA1C8-A409-4CC1-9B60-B1536A57DF67}"/>
    <dgm:cxn modelId="{4C633354-C8F2-440F-B85D-9868B14BBDD0}" srcId="{211DF803-F6C0-4377-9EA1-730918AEE4FB}" destId="{72B4CD2A-3272-42D6-B68B-5056688BFEB5}" srcOrd="0" destOrd="0" parTransId="{1E3FAA4E-8C39-4072-8BB7-E57FAAFDA297}" sibTransId="{F31F1A8F-4CF5-4B1B-99F5-67F14CE5E48E}"/>
    <dgm:cxn modelId="{964AE757-41EA-49AA-81F9-E2AC97872BD3}" type="presOf" srcId="{0E5C6FCB-340C-45C0-A385-33BF20EBDBE4}" destId="{E352A7A4-F4D1-4FE5-9A5F-9CFF17B53C6B}" srcOrd="0" destOrd="2" presId="urn:microsoft.com/office/officeart/2005/8/layout/hList6"/>
    <dgm:cxn modelId="{46677458-505A-4090-AE4A-5BF3C6EE7C99}" type="presOf" srcId="{6E472645-BC71-459D-997A-F9341A994092}" destId="{20B1CF38-A52D-40CC-A2A7-450B517CFFAB}" srcOrd="0" destOrd="0" presId="urn:microsoft.com/office/officeart/2005/8/layout/hList6"/>
    <dgm:cxn modelId="{73C21A86-01FE-461D-860A-1F67B2EF4EF8}" srcId="{6E472645-BC71-459D-997A-F9341A994092}" destId="{1D279105-4399-4CB7-9EB4-60FA54650175}" srcOrd="1" destOrd="0" parTransId="{34B29FC7-BDEF-4687-9AF3-D226B73FFF08}" sibTransId="{39CAAEC9-DAAF-4F16-944D-413D56F560A6}"/>
    <dgm:cxn modelId="{7A34DB92-9618-4A1B-B8B7-8FBCF49A16F0}" type="presOf" srcId="{211DF803-F6C0-4377-9EA1-730918AEE4FB}" destId="{E352A7A4-F4D1-4FE5-9A5F-9CFF17B53C6B}" srcOrd="0" destOrd="0" presId="urn:microsoft.com/office/officeart/2005/8/layout/hList6"/>
    <dgm:cxn modelId="{B9D42993-2692-4FB5-9962-97DA94996384}" srcId="{211DF803-F6C0-4377-9EA1-730918AEE4FB}" destId="{F8C5ABC5-561D-4BFA-AEA0-EBBDC1F3EA99}" srcOrd="5" destOrd="0" parTransId="{996824AE-A398-4D98-9B3D-9709E1D2FE49}" sibTransId="{DF0DA6DF-1617-471E-B5A6-F07256FB7099}"/>
    <dgm:cxn modelId="{E1017294-787E-4832-AB8B-6E67B54E56AC}" srcId="{6E472645-BC71-459D-997A-F9341A994092}" destId="{71B87EA0-B9C9-453C-AF8E-D9636D82EB4C}" srcOrd="0" destOrd="0" parTransId="{C8510F7F-F1ED-4652-AB5A-55F1AD83EBFC}" sibTransId="{09957248-B0EA-4E1A-B18B-1920D3F3D850}"/>
    <dgm:cxn modelId="{42C11895-ECDF-43AA-84B2-5C62803EC03A}" srcId="{211DF803-F6C0-4377-9EA1-730918AEE4FB}" destId="{9E6386C5-5D85-4E73-9266-EFBDF4BA33EE}" srcOrd="3" destOrd="0" parTransId="{E992B479-D6E6-40CA-80A6-E32DA956FCD2}" sibTransId="{6439ACD2-68EA-4325-AC8C-8A58C7E7C65D}"/>
    <dgm:cxn modelId="{B2821997-BCFE-47FA-9A1F-ED818A260351}" type="presOf" srcId="{0D6FECC0-131F-4520-AB1E-E82FE79B13A3}" destId="{E352A7A4-F4D1-4FE5-9A5F-9CFF17B53C6B}" srcOrd="0" destOrd="3" presId="urn:microsoft.com/office/officeart/2005/8/layout/hList6"/>
    <dgm:cxn modelId="{F54CD5A8-DCFB-4D4C-9174-4D9795B81F21}" srcId="{211DF803-F6C0-4377-9EA1-730918AEE4FB}" destId="{66E2B885-A377-44E1-B037-EA4A50D41657}" srcOrd="4" destOrd="0" parTransId="{3958C9D3-78E5-4B0D-BAF4-09EECB71A921}" sibTransId="{C962B2D0-82FA-4E4B-B37A-2EF2981CEF6F}"/>
    <dgm:cxn modelId="{E3B0BBAE-E7B0-4033-907F-3EEA707FD686}" srcId="{28BA5EB9-E6D7-4A34-BBC2-D613F00391CA}" destId="{211DF803-F6C0-4377-9EA1-730918AEE4FB}" srcOrd="1" destOrd="0" parTransId="{D355C6D1-BE47-439F-9A2D-CF582FB387AF}" sibTransId="{54E221B3-524C-40BB-99C5-D9AB6462D8E2}"/>
    <dgm:cxn modelId="{0799C8B3-88EC-462E-8100-2F062AE0A8ED}" type="presOf" srcId="{6F2A74A0-94E3-4700-8EA5-ADF94802FA79}" destId="{20B1CF38-A52D-40CC-A2A7-450B517CFFAB}" srcOrd="0" destOrd="3" presId="urn:microsoft.com/office/officeart/2005/8/layout/hList6"/>
    <dgm:cxn modelId="{6829EFB7-9EAA-4499-ACCF-1476AB490725}" srcId="{211DF803-F6C0-4377-9EA1-730918AEE4FB}" destId="{0E5C6FCB-340C-45C0-A385-33BF20EBDBE4}" srcOrd="1" destOrd="0" parTransId="{07347ED6-C6C2-41EB-91C7-BB8CD8B6D93F}" sibTransId="{DFF8DF81-AAB1-4FFF-BA84-5BABDBAAF474}"/>
    <dgm:cxn modelId="{0883A2E7-9492-40D1-AF49-9C6D98326110}" type="presOf" srcId="{71B87EA0-B9C9-453C-AF8E-D9636D82EB4C}" destId="{20B1CF38-A52D-40CC-A2A7-450B517CFFAB}" srcOrd="0" destOrd="1" presId="urn:microsoft.com/office/officeart/2005/8/layout/hList6"/>
    <dgm:cxn modelId="{D24C8FED-B188-4406-A483-A0BDDB70E6BC}" type="presParOf" srcId="{D7B340CB-CD18-49D7-8F19-C70010EA7293}" destId="{20B1CF38-A52D-40CC-A2A7-450B517CFFAB}" srcOrd="0" destOrd="0" presId="urn:microsoft.com/office/officeart/2005/8/layout/hList6"/>
    <dgm:cxn modelId="{761B9349-9600-4177-93A1-DD25A1C4084B}" type="presParOf" srcId="{D7B340CB-CD18-49D7-8F19-C70010EA7293}" destId="{38C9ABBA-655D-436D-AB73-1DCDC8063F2B}" srcOrd="1" destOrd="0" presId="urn:microsoft.com/office/officeart/2005/8/layout/hList6"/>
    <dgm:cxn modelId="{85EF8390-C798-46F1-90C3-E02BD43BE660}" type="presParOf" srcId="{D7B340CB-CD18-49D7-8F19-C70010EA7293}" destId="{E352A7A4-F4D1-4FE5-9A5F-9CFF17B53C6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en-US" sz="2400" noProof="0" dirty="0" err="1">
              <a:solidFill>
                <a:schemeClr val="tx1"/>
              </a:solidFill>
              <a:latin typeface="Helvetica Neue" panose="020B0604020202020204" charset="0"/>
            </a:rPr>
            <a:t>Cultura</a:t>
          </a:r>
          <a:r>
            <a:rPr lang="en-US" sz="2400" noProof="0" dirty="0">
              <a:solidFill>
                <a:schemeClr val="tx1"/>
              </a:solidFill>
              <a:latin typeface="Helvetica Neue" panose="020B0604020202020204" charset="0"/>
            </a:rPr>
            <a:t> </a:t>
          </a:r>
          <a:r>
            <a:rPr lang="en-US" sz="2400" noProof="0" dirty="0" err="1">
              <a:solidFill>
                <a:schemeClr val="tx1"/>
              </a:solidFill>
              <a:latin typeface="Helvetica Neue" panose="020B0604020202020204" charset="0"/>
            </a:rPr>
            <a:t>intraemprendedora</a:t>
          </a:r>
          <a:endParaRPr lang="en-US" sz="2400" noProof="0" dirty="0">
            <a:solidFill>
              <a:schemeClr val="tx1"/>
            </a:solidFill>
            <a:latin typeface="Helvetica Neue" panose="020B0604020202020204" charset="0"/>
          </a:endParaRPr>
        </a:p>
      </dgm:t>
    </dgm:pt>
    <dgm:pt modelId="{B2325200-452E-49C4-88A4-B3D8F4EC2E9A}" type="parTrans" cxnId="{61A0B3C2-C531-4130-9674-CC19656DE778}">
      <dgm:prSet/>
      <dgm:spPr/>
      <dgm:t>
        <a:bodyPr/>
        <a:lstStyle/>
        <a:p>
          <a:endParaRPr lang="es-ES">
            <a:solidFill>
              <a:schemeClr val="tx1"/>
            </a:solidFill>
            <a:latin typeface="Helvetica Neue" panose="020B0604020202020204" charset="0"/>
          </a:endParaRPr>
        </a:p>
      </dgm:t>
    </dgm:pt>
    <dgm:pt modelId="{A31E1DD9-B5C2-4728-A8DA-403C7839EAE2}" type="sibTrans" cxnId="{61A0B3C2-C531-4130-9674-CC19656DE778}">
      <dgm:prSet/>
      <dgm:spPr/>
      <dgm:t>
        <a:bodyPr/>
        <a:lstStyle/>
        <a:p>
          <a:endParaRPr lang="es-ES">
            <a:solidFill>
              <a:schemeClr val="tx1"/>
            </a:solidFill>
            <a:latin typeface="Helvetica Neue" panose="020B0604020202020204" charset="0"/>
          </a:endParaRPr>
        </a:p>
      </dgm:t>
    </dgm:pt>
    <dgm:pt modelId="{4D082404-6B75-4683-AC10-1634C6BC1BE4}">
      <dgm:prSet phldrT="[Texto]" custT="1"/>
      <dgm:spPr>
        <a:solidFill>
          <a:srgbClr val="AED633">
            <a:alpha val="50000"/>
          </a:srgbClr>
        </a:solidFill>
      </dgm:spPr>
      <dgm:t>
        <a:bodyPr/>
        <a:lstStyle/>
        <a:p>
          <a:r>
            <a:rPr lang="en-US" sz="2000" noProof="0" dirty="0" err="1">
              <a:solidFill>
                <a:schemeClr val="tx1"/>
              </a:solidFill>
              <a:latin typeface="Helvetica Neue" panose="020B0604020202020204" charset="0"/>
            </a:rPr>
            <a:t>Sugerir</a:t>
          </a:r>
          <a:r>
            <a:rPr lang="en-US" sz="2000" noProof="0" dirty="0">
              <a:solidFill>
                <a:schemeClr val="tx1"/>
              </a:solidFill>
              <a:latin typeface="Helvetica Neue" panose="020B0604020202020204" charset="0"/>
            </a:rPr>
            <a:t>,</a:t>
          </a:r>
          <a:br>
            <a:rPr lang="en-US" sz="2000" noProof="0" dirty="0">
              <a:solidFill>
                <a:schemeClr val="tx1"/>
              </a:solidFill>
              <a:latin typeface="Helvetica Neue" panose="020B0604020202020204" charset="0"/>
            </a:rPr>
          </a:br>
          <a:r>
            <a:rPr lang="en-US" sz="2000" noProof="0" dirty="0" err="1">
              <a:solidFill>
                <a:schemeClr val="tx1"/>
              </a:solidFill>
              <a:latin typeface="Helvetica Neue" panose="020B0604020202020204" charset="0"/>
            </a:rPr>
            <a:t>intentar</a:t>
          </a:r>
          <a:r>
            <a:rPr lang="en-US" sz="2000" noProof="0" dirty="0">
              <a:solidFill>
                <a:schemeClr val="tx1"/>
              </a:solidFill>
              <a:latin typeface="Helvetica Neue" panose="020B0604020202020204" charset="0"/>
            </a:rPr>
            <a:t> y </a:t>
          </a:r>
          <a:r>
            <a:rPr lang="en-US" sz="2000" noProof="0" dirty="0" err="1">
              <a:solidFill>
                <a:schemeClr val="tx1"/>
              </a:solidFill>
              <a:latin typeface="Helvetica Neue" panose="020B0604020202020204" charset="0"/>
            </a:rPr>
            <a:t>experimentar</a:t>
          </a:r>
          <a:endParaRPr lang="en-US" sz="2000" noProof="0" dirty="0">
            <a:solidFill>
              <a:schemeClr val="tx1"/>
            </a:solidFill>
            <a:latin typeface="Helvetica Neue" panose="020B0604020202020204" charset="0"/>
          </a:endParaRPr>
        </a:p>
      </dgm:t>
    </dgm:pt>
    <dgm:pt modelId="{D8ACE33D-5D95-46F0-9734-7BD663BDF410}" type="parTrans" cxnId="{CBFC6E0B-85E0-43F1-8907-8A25C1F2A0F9}">
      <dgm:prSet/>
      <dgm:spPr/>
      <dgm:t>
        <a:bodyPr/>
        <a:lstStyle/>
        <a:p>
          <a:endParaRPr lang="es-ES">
            <a:latin typeface="Helvetica Neue" panose="020B0604020202020204" charset="0"/>
          </a:endParaRPr>
        </a:p>
      </dgm:t>
    </dgm:pt>
    <dgm:pt modelId="{3EF1239E-0AC8-4AE3-8C04-F116EEAF38E7}" type="sibTrans" cxnId="{CBFC6E0B-85E0-43F1-8907-8A25C1F2A0F9}">
      <dgm:prSet/>
      <dgm:spPr/>
      <dgm:t>
        <a:bodyPr/>
        <a:lstStyle/>
        <a:p>
          <a:endParaRPr lang="es-ES">
            <a:latin typeface="Helvetica Neue" panose="020B0604020202020204" charset="0"/>
          </a:endParaRPr>
        </a:p>
      </dgm:t>
    </dgm:pt>
    <dgm:pt modelId="{A738D4DE-1C78-46C7-9B61-4A193B12821C}">
      <dgm:prSet phldrT="[Texto]" custT="1"/>
      <dgm:spPr>
        <a:solidFill>
          <a:srgbClr val="AED633">
            <a:alpha val="50000"/>
          </a:srgbClr>
        </a:solidFill>
      </dgm:spPr>
      <dgm:t>
        <a:bodyPr/>
        <a:lstStyle/>
        <a:p>
          <a:r>
            <a:rPr lang="en-US" sz="2000" noProof="0" dirty="0" err="1">
              <a:solidFill>
                <a:schemeClr val="tx1"/>
              </a:solidFill>
              <a:latin typeface="Helvetica Neue" panose="020B0604020202020204" charset="0"/>
            </a:rPr>
            <a:t>Tomar</a:t>
          </a:r>
          <a:r>
            <a:rPr lang="en-US" sz="2000" noProof="0" dirty="0">
              <a:solidFill>
                <a:schemeClr val="tx1"/>
              </a:solidFill>
              <a:latin typeface="Helvetica Neue" panose="020B0604020202020204" charset="0"/>
            </a:rPr>
            <a:t> </a:t>
          </a:r>
          <a:r>
            <a:rPr lang="en-US" sz="2000" noProof="0" dirty="0" err="1">
              <a:solidFill>
                <a:schemeClr val="tx1"/>
              </a:solidFill>
              <a:latin typeface="Helvetica Neue" panose="020B0604020202020204" charset="0"/>
            </a:rPr>
            <a:t>responsabilidad</a:t>
          </a:r>
          <a:endParaRPr lang="en-US" sz="2000" noProof="0" dirty="0">
            <a:solidFill>
              <a:schemeClr val="tx1"/>
            </a:solidFill>
            <a:latin typeface="Helvetica Neue" panose="020B0604020202020204" charset="0"/>
          </a:endParaRPr>
        </a:p>
      </dgm:t>
    </dgm:pt>
    <dgm:pt modelId="{6ED15BE4-072D-4223-A140-5406CB9B27DC}" type="parTrans" cxnId="{C77C9470-BCC7-4997-A468-E41C2488AB3B}">
      <dgm:prSet/>
      <dgm:spPr/>
      <dgm:t>
        <a:bodyPr/>
        <a:lstStyle/>
        <a:p>
          <a:endParaRPr lang="es-ES">
            <a:latin typeface="Helvetica Neue" panose="020B0604020202020204" charset="0"/>
          </a:endParaRPr>
        </a:p>
      </dgm:t>
    </dgm:pt>
    <dgm:pt modelId="{FBC31210-B136-48D5-924F-2B31E3BE2E94}" type="sibTrans" cxnId="{C77C9470-BCC7-4997-A468-E41C2488AB3B}">
      <dgm:prSet/>
      <dgm:spPr/>
      <dgm:t>
        <a:bodyPr/>
        <a:lstStyle/>
        <a:p>
          <a:endParaRPr lang="es-ES">
            <a:latin typeface="Helvetica Neue" panose="020B0604020202020204" charset="0"/>
          </a:endParaRPr>
        </a:p>
      </dgm:t>
    </dgm:pt>
    <dgm:pt modelId="{511CB459-83A9-455E-A3BC-F64E1298C8FB}">
      <dgm:prSet phldrT="[Texto]" custT="1"/>
      <dgm:spPr>
        <a:solidFill>
          <a:srgbClr val="AED633">
            <a:alpha val="50000"/>
          </a:srgbClr>
        </a:solidFill>
      </dgm:spPr>
      <dgm:t>
        <a:bodyPr/>
        <a:lstStyle/>
        <a:p>
          <a:r>
            <a:rPr lang="en-US" sz="2000" noProof="0" dirty="0" err="1">
              <a:solidFill>
                <a:schemeClr val="tx1"/>
              </a:solidFill>
              <a:latin typeface="Helvetica Neue" panose="020B0604020202020204" charset="0"/>
            </a:rPr>
            <a:t>Crear</a:t>
          </a:r>
          <a:r>
            <a:rPr lang="en-US" sz="2000" noProof="0" dirty="0">
              <a:solidFill>
                <a:schemeClr val="tx1"/>
              </a:solidFill>
              <a:latin typeface="Helvetica Neue" panose="020B0604020202020204" charset="0"/>
            </a:rPr>
            <a:t> y </a:t>
          </a:r>
          <a:r>
            <a:rPr lang="en-US" sz="2000" noProof="0" dirty="0" err="1">
              <a:solidFill>
                <a:schemeClr val="tx1"/>
              </a:solidFill>
              <a:latin typeface="Helvetica Neue" panose="020B0604020202020204" charset="0"/>
            </a:rPr>
            <a:t>desarrollar</a:t>
          </a:r>
          <a:endParaRPr lang="en-US" sz="2000" noProof="0" dirty="0">
            <a:solidFill>
              <a:schemeClr val="tx1"/>
            </a:solidFill>
            <a:latin typeface="Helvetica Neue" panose="020B0604020202020204" charset="0"/>
          </a:endParaRPr>
        </a:p>
      </dgm:t>
    </dgm:pt>
    <dgm:pt modelId="{C35AA375-3BE9-485B-9D76-D66DB06073B0}" type="parTrans" cxnId="{981EB5CD-522F-4ADB-9711-F7907E26EA75}">
      <dgm:prSet/>
      <dgm:spPr/>
      <dgm:t>
        <a:bodyPr/>
        <a:lstStyle/>
        <a:p>
          <a:endParaRPr lang="es-ES">
            <a:latin typeface="Helvetica Neue" panose="020B0604020202020204" charset="0"/>
          </a:endParaRPr>
        </a:p>
      </dgm:t>
    </dgm:pt>
    <dgm:pt modelId="{0AF6A8B0-5ED4-49F8-9C57-C57296C3920F}" type="sibTrans" cxnId="{981EB5CD-522F-4ADB-9711-F7907E26EA75}">
      <dgm:prSet/>
      <dgm:spPr/>
      <dgm:t>
        <a:bodyPr/>
        <a:lstStyle/>
        <a:p>
          <a:endParaRPr lang="es-ES">
            <a:latin typeface="Helvetica Neue" panose="020B0604020202020204" charset="0"/>
          </a:endParaRPr>
        </a:p>
      </dgm:t>
    </dgm:pt>
    <dgm:pt modelId="{86B68EA8-898B-45E3-85DD-5E6EB10CAD90}">
      <dgm:prSet phldrT="[Texto]" custT="1"/>
      <dgm:spPr>
        <a:solidFill>
          <a:srgbClr val="AED633">
            <a:alpha val="50000"/>
          </a:srgbClr>
        </a:solidFill>
      </dgm:spPr>
      <dgm:t>
        <a:bodyPr/>
        <a:lstStyle/>
        <a:p>
          <a:r>
            <a:rPr lang="en-US" sz="2000" noProof="0" dirty="0" err="1">
              <a:solidFill>
                <a:schemeClr val="tx1"/>
              </a:solidFill>
              <a:latin typeface="Helvetica Neue" panose="020B0604020202020204" charset="0"/>
            </a:rPr>
            <a:t>Desarrollar</a:t>
          </a:r>
          <a:r>
            <a:rPr lang="en-US" sz="2000" noProof="0" dirty="0">
              <a:solidFill>
                <a:schemeClr val="tx1"/>
              </a:solidFill>
              <a:latin typeface="Helvetica Neue" panose="020B0604020202020204" charset="0"/>
            </a:rPr>
            <a:t> una vision, </a:t>
          </a:r>
          <a:r>
            <a:rPr lang="en-US" sz="2000" noProof="0" dirty="0" err="1">
              <a:solidFill>
                <a:schemeClr val="tx1"/>
              </a:solidFill>
              <a:latin typeface="Helvetica Neue" panose="020B0604020202020204" charset="0"/>
            </a:rPr>
            <a:t>metas</a:t>
          </a:r>
          <a:r>
            <a:rPr lang="en-US" sz="2000" noProof="0" dirty="0">
              <a:solidFill>
                <a:schemeClr val="tx1"/>
              </a:solidFill>
              <a:latin typeface="Helvetica Neue" panose="020B0604020202020204" charset="0"/>
            </a:rPr>
            <a:t> y planes de </a:t>
          </a:r>
          <a:r>
            <a:rPr lang="en-US" sz="2000" noProof="0" dirty="0" err="1">
              <a:solidFill>
                <a:schemeClr val="tx1"/>
              </a:solidFill>
              <a:latin typeface="Helvetica Neue" panose="020B0604020202020204" charset="0"/>
            </a:rPr>
            <a:t>acción</a:t>
          </a:r>
          <a:r>
            <a:rPr lang="en-US" sz="2000" noProof="0" dirty="0">
              <a:solidFill>
                <a:schemeClr val="tx1"/>
              </a:solidFill>
              <a:latin typeface="Helvetica Neue" panose="020B0604020202020204" charset="0"/>
            </a:rPr>
            <a:t> </a:t>
          </a:r>
        </a:p>
      </dgm:t>
    </dgm:pt>
    <dgm:pt modelId="{4CB7B6F6-A4DA-4B76-BF96-65BE628F9C2E}" type="parTrans" cxnId="{708DB326-A72F-41B2-B0D7-5445B05F6D18}">
      <dgm:prSet/>
      <dgm:spPr/>
      <dgm:t>
        <a:bodyPr/>
        <a:lstStyle/>
        <a:p>
          <a:endParaRPr lang="es-ES">
            <a:latin typeface="Helvetica Neue" panose="020B0604020202020204" charset="0"/>
          </a:endParaRPr>
        </a:p>
      </dgm:t>
    </dgm:pt>
    <dgm:pt modelId="{D97EC8C8-5D5F-49D3-8E50-0276C47AED66}" type="sibTrans" cxnId="{708DB326-A72F-41B2-B0D7-5445B05F6D18}">
      <dgm:prSet/>
      <dgm:spPr/>
      <dgm:t>
        <a:bodyPr/>
        <a:lstStyle/>
        <a:p>
          <a:endParaRPr lang="es-ES">
            <a:latin typeface="Helvetica Neue" panose="020B0604020202020204" charset="0"/>
          </a:endParaRPr>
        </a:p>
      </dgm:t>
    </dgm:pt>
    <dgm:pt modelId="{FA6D2002-6EC7-4489-82AF-2DBDC3A3F762}">
      <dgm:prSet phldrT="[Texto]" phldr="1" custScaleX="141700" custScaleY="133211" custRadScaleRad="123978" custRadScaleInc="48061"/>
      <dgm:spPr>
        <a:solidFill>
          <a:srgbClr val="AED633">
            <a:alpha val="50000"/>
          </a:srgbClr>
        </a:solidFill>
      </dgm:spPr>
      <dgm:t>
        <a:bodyPr/>
        <a:lstStyle/>
        <a:p>
          <a:endParaRPr lang="es-ES" dirty="0">
            <a:solidFill>
              <a:schemeClr val="tx1"/>
            </a:solidFill>
            <a:latin typeface="Helvetica Neue" panose="020B0604020202020204" charset="0"/>
          </a:endParaRPr>
        </a:p>
      </dgm:t>
    </dgm:pt>
    <dgm:pt modelId="{E6E11E3B-5D46-472A-A158-6FA728DABE4D}" type="parTrans" cxnId="{08288246-BB4B-4360-BB8B-A2CDA272A754}">
      <dgm:prSet/>
      <dgm:spPr/>
      <dgm:t>
        <a:bodyPr/>
        <a:lstStyle/>
        <a:p>
          <a:endParaRPr lang="es-ES">
            <a:latin typeface="Helvetica Neue" panose="020B0604020202020204" charset="0"/>
          </a:endParaRPr>
        </a:p>
      </dgm:t>
    </dgm:pt>
    <dgm:pt modelId="{53EBF6A0-D642-4685-8C78-59A23F05EFFD}" type="sibTrans" cxnId="{08288246-BB4B-4360-BB8B-A2CDA272A754}">
      <dgm:prSet/>
      <dgm:spPr/>
      <dgm:t>
        <a:bodyPr/>
        <a:lstStyle/>
        <a:p>
          <a:endParaRPr lang="es-ES">
            <a:latin typeface="Helvetica Neue" panose="020B0604020202020204" charset="0"/>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5" custAng="0" custScaleX="128451" custScaleY="125070"/>
      <dgm:spPr/>
    </dgm:pt>
    <dgm:pt modelId="{D916B596-D3B9-4939-A7A6-9C6DAF677282}" type="pres">
      <dgm:prSet presAssocID="{4D082404-6B75-4683-AC10-1634C6BC1BE4}" presName="node" presStyleLbl="vennNode1" presStyleIdx="1" presStyleCnt="5" custScaleX="166684" custScaleY="133211" custRadScaleRad="120735" custRadScaleInc="49066">
        <dgm:presLayoutVars>
          <dgm:bulletEnabled val="1"/>
        </dgm:presLayoutVars>
      </dgm:prSet>
      <dgm:spPr/>
    </dgm:pt>
    <dgm:pt modelId="{FAE3807B-A0F6-4D8E-A436-3B9865E0F959}" type="pres">
      <dgm:prSet presAssocID="{A738D4DE-1C78-46C7-9B61-4A193B12821C}" presName="node" presStyleLbl="vennNode1" presStyleIdx="2" presStyleCnt="5" custScaleX="166684" custScaleY="133211"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5" custScaleX="166684" custScaleY="133211"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5" custScaleX="166684" custScaleY="133211" custRadScaleRad="123978" custRadScaleInc="48061">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DAF9BE36-F17A-413C-A122-FDDF0C0D4672}" type="presOf" srcId="{BA8CA715-4374-4416-B16C-BC310217D77D}" destId="{878A8DC8-4B49-4BB3-870F-F0C7CFE1F3D8}" srcOrd="0" destOrd="0" presId="urn:microsoft.com/office/officeart/2005/8/layout/radial3"/>
    <dgm:cxn modelId="{08288246-BB4B-4360-BB8B-A2CDA272A754}" srcId="{7F99D9A7-8431-47F8-B1C1-FE7662AB714B}" destId="{FA6D2002-6EC7-4489-82AF-2DBDC3A3F762}" srcOrd="1" destOrd="0" parTransId="{E6E11E3B-5D46-472A-A158-6FA728DABE4D}" sibTransId="{53EBF6A0-D642-4685-8C78-59A23F05EFFD}"/>
    <dgm:cxn modelId="{C77C9470-BCC7-4997-A468-E41C2488AB3B}" srcId="{BA8CA715-4374-4416-B16C-BC310217D77D}" destId="{A738D4DE-1C78-46C7-9B61-4A193B12821C}" srcOrd="1" destOrd="0" parTransId="{6ED15BE4-072D-4223-A140-5406CB9B27DC}" sibTransId="{FBC31210-B136-48D5-924F-2B31E3BE2E94}"/>
    <dgm:cxn modelId="{EB6A2351-7B00-4CE3-94D9-15AD06C12ED1}" type="presOf" srcId="{4D082404-6B75-4683-AC10-1634C6BC1BE4}" destId="{D916B596-D3B9-4939-A7A6-9C6DAF677282}" srcOrd="0" destOrd="0" presId="urn:microsoft.com/office/officeart/2005/8/layout/radial3"/>
    <dgm:cxn modelId="{F6EE1575-EB65-48B9-9A4A-3B5650A5DBC0}" type="presOf" srcId="{7F99D9A7-8431-47F8-B1C1-FE7662AB714B}" destId="{B2C9171F-A1CE-4C1A-8FA3-D4C931D7434F}" srcOrd="0" destOrd="0" presId="urn:microsoft.com/office/officeart/2005/8/layout/radial3"/>
    <dgm:cxn modelId="{F26C6990-0946-414F-A3EC-F63B8AD750CA}" type="presOf" srcId="{A738D4DE-1C78-46C7-9B61-4A193B12821C}" destId="{FAE3807B-A0F6-4D8E-A436-3B9865E0F959}"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868351CE-2839-42BC-8E52-706E4E47ABA5}" type="presOf" srcId="{86B68EA8-898B-45E3-85DD-5E6EB10CAD90}" destId="{EA02541F-25B6-497E-98D6-C9A0FB64C7A3}" srcOrd="0" destOrd="0" presId="urn:microsoft.com/office/officeart/2005/8/layout/radial3"/>
    <dgm:cxn modelId="{43ED1DEE-804B-453D-B875-644F26433E4C}" type="presOf" srcId="{511CB459-83A9-455E-A3BC-F64E1298C8FB}" destId="{DCDD689B-E51E-4562-AA5E-DA47FBA7C498}" srcOrd="0" destOrd="0" presId="urn:microsoft.com/office/officeart/2005/8/layout/radial3"/>
    <dgm:cxn modelId="{E5BD9741-8DEC-4946-838B-D4502720D5A3}" type="presParOf" srcId="{B2C9171F-A1CE-4C1A-8FA3-D4C931D7434F}" destId="{A442D66E-7309-4EFB-8C43-747A1CCBBAC6}" srcOrd="0" destOrd="0" presId="urn:microsoft.com/office/officeart/2005/8/layout/radial3"/>
    <dgm:cxn modelId="{B3DACADE-1E63-4DF5-8AAF-7571F8BCC5A5}" type="presParOf" srcId="{A442D66E-7309-4EFB-8C43-747A1CCBBAC6}" destId="{878A8DC8-4B49-4BB3-870F-F0C7CFE1F3D8}" srcOrd="0" destOrd="0" presId="urn:microsoft.com/office/officeart/2005/8/layout/radial3"/>
    <dgm:cxn modelId="{8AD0B947-8AB2-44E4-B008-EAF610E62781}" type="presParOf" srcId="{A442D66E-7309-4EFB-8C43-747A1CCBBAC6}" destId="{D916B596-D3B9-4939-A7A6-9C6DAF677282}" srcOrd="1" destOrd="0" presId="urn:microsoft.com/office/officeart/2005/8/layout/radial3"/>
    <dgm:cxn modelId="{F6854CAF-3238-43EB-BB46-A1DDE37B1D60}" type="presParOf" srcId="{A442D66E-7309-4EFB-8C43-747A1CCBBAC6}" destId="{FAE3807B-A0F6-4D8E-A436-3B9865E0F959}" srcOrd="2" destOrd="0" presId="urn:microsoft.com/office/officeart/2005/8/layout/radial3"/>
    <dgm:cxn modelId="{F6751517-3E50-420B-B24A-D974B672A79F}" type="presParOf" srcId="{A442D66E-7309-4EFB-8C43-747A1CCBBAC6}" destId="{DCDD689B-E51E-4562-AA5E-DA47FBA7C498}" srcOrd="3" destOrd="0" presId="urn:microsoft.com/office/officeart/2005/8/layout/radial3"/>
    <dgm:cxn modelId="{7BAF26F2-37EB-49B7-9D78-3D76A23D9405}" type="presParOf" srcId="{A442D66E-7309-4EFB-8C43-747A1CCBBAC6}" destId="{EA02541F-25B6-497E-98D6-C9A0FB64C7A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1CF38-A52D-40CC-A2A7-450B517CFFAB}">
      <dsp:nvSpPr>
        <dsp:cNvPr id="0" name=""/>
        <dsp:cNvSpPr/>
      </dsp:nvSpPr>
      <dsp:spPr>
        <a:xfrm rot="16200000">
          <a:off x="-295623" y="300164"/>
          <a:ext cx="4968000" cy="4367671"/>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s-ES" sz="2400" kern="1200" noProof="0" dirty="0">
              <a:latin typeface="Helvetica Neue" panose="020B0604020202020204" charset="0"/>
            </a:rPr>
            <a:t>Creatividad y curiosidad</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s-ES" sz="2400" kern="1200" noProof="0" dirty="0">
              <a:latin typeface="Helvetica Neue" panose="020B0604020202020204" charset="0"/>
            </a:rPr>
            <a:t>Proactividad</a:t>
          </a:r>
        </a:p>
        <a:p>
          <a:pPr marL="228600" lvl="1" indent="-228600" algn="l" defTabSz="1066800">
            <a:lnSpc>
              <a:spcPct val="100000"/>
            </a:lnSpc>
            <a:spcBef>
              <a:spcPct val="0"/>
            </a:spcBef>
            <a:spcAft>
              <a:spcPts val="600"/>
            </a:spcAft>
            <a:buFont typeface="Wingdings" panose="05000000000000000000" pitchFamily="2" charset="2"/>
            <a:buChar char="§"/>
          </a:pPr>
          <a:r>
            <a:rPr lang="es-ES" sz="2400" kern="1200" noProof="0" dirty="0">
              <a:latin typeface="Helvetica Neue" panose="020B0604020202020204" charset="0"/>
            </a:rPr>
            <a:t>Capacidad de observación</a:t>
          </a:r>
        </a:p>
        <a:p>
          <a:pPr marL="228600" lvl="1" indent="-228600" algn="l" defTabSz="1066800">
            <a:lnSpc>
              <a:spcPct val="100000"/>
            </a:lnSpc>
            <a:spcBef>
              <a:spcPct val="0"/>
            </a:spcBef>
            <a:spcAft>
              <a:spcPts val="600"/>
            </a:spcAft>
            <a:buFont typeface="Wingdings" panose="05000000000000000000" pitchFamily="2" charset="2"/>
            <a:buChar char="§"/>
          </a:pPr>
          <a:r>
            <a:rPr lang="es-ES" sz="2400" kern="1200" noProof="0" dirty="0">
              <a:latin typeface="Helvetica Neue" panose="020B0604020202020204" charset="0"/>
            </a:rPr>
            <a:t>Tolerancia a la incertidumbre</a:t>
          </a:r>
        </a:p>
        <a:p>
          <a:pPr marL="228600" lvl="1" indent="-228600" algn="l" defTabSz="1066800">
            <a:lnSpc>
              <a:spcPct val="100000"/>
            </a:lnSpc>
            <a:spcBef>
              <a:spcPct val="0"/>
            </a:spcBef>
            <a:spcAft>
              <a:spcPts val="600"/>
            </a:spcAft>
            <a:buFont typeface="Wingdings" panose="05000000000000000000" pitchFamily="2" charset="2"/>
            <a:buChar char="§"/>
          </a:pPr>
          <a:r>
            <a:rPr lang="es-ES" sz="2400" kern="1200" noProof="0" dirty="0">
              <a:latin typeface="Helvetica Neue" panose="020B0604020202020204" charset="0"/>
            </a:rPr>
            <a:t>Propensión al riesgo</a:t>
          </a:r>
        </a:p>
      </dsp:txBody>
      <dsp:txXfrm rot="5400000">
        <a:off x="4542" y="993599"/>
        <a:ext cx="4367671" cy="2980800"/>
      </dsp:txXfrm>
    </dsp:sp>
    <dsp:sp modelId="{E352A7A4-F4D1-4FE5-9A5F-9CFF17B53C6B}">
      <dsp:nvSpPr>
        <dsp:cNvPr id="0" name=""/>
        <dsp:cNvSpPr/>
      </dsp:nvSpPr>
      <dsp:spPr>
        <a:xfrm rot="16200000">
          <a:off x="4348037" y="300164"/>
          <a:ext cx="4968000" cy="4367671"/>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s-ES" sz="2400" kern="1200" noProof="0" dirty="0">
              <a:latin typeface="Helvetica Neue" panose="020B0604020202020204" charset="0"/>
            </a:rPr>
            <a:t>Experimentación</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s-ES" sz="2400" kern="1200" noProof="0" dirty="0">
              <a:latin typeface="Helvetica Neue" panose="020B0604020202020204" charset="0"/>
            </a:rPr>
            <a:t>Aceptación del fracaso</a:t>
          </a:r>
        </a:p>
        <a:p>
          <a:pPr marL="228600" lvl="1" indent="-228600" algn="l" defTabSz="1066800">
            <a:lnSpc>
              <a:spcPct val="100000"/>
            </a:lnSpc>
            <a:spcBef>
              <a:spcPct val="0"/>
            </a:spcBef>
            <a:spcAft>
              <a:spcPts val="600"/>
            </a:spcAft>
            <a:buFont typeface="Wingdings" panose="05000000000000000000" pitchFamily="2" charset="2"/>
            <a:buChar char="§"/>
          </a:pPr>
          <a:r>
            <a:rPr lang="es-ES" sz="2400" kern="1200" noProof="0" dirty="0">
              <a:latin typeface="Helvetica Neue" panose="020B0604020202020204" charset="0"/>
            </a:rPr>
            <a:t>Comunicación</a:t>
          </a:r>
        </a:p>
        <a:p>
          <a:pPr marL="228600" lvl="1" indent="-228600" algn="l" defTabSz="1066800">
            <a:lnSpc>
              <a:spcPct val="100000"/>
            </a:lnSpc>
            <a:spcBef>
              <a:spcPct val="0"/>
            </a:spcBef>
            <a:spcAft>
              <a:spcPts val="600"/>
            </a:spcAft>
            <a:buFont typeface="Wingdings" panose="05000000000000000000" pitchFamily="2" charset="2"/>
            <a:buChar char="§"/>
          </a:pPr>
          <a:r>
            <a:rPr lang="es-ES" sz="2400" kern="1200" noProof="0" dirty="0">
              <a:latin typeface="Helvetica Neue" panose="020B0604020202020204" charset="0"/>
            </a:rPr>
            <a:t>Colaboración</a:t>
          </a:r>
        </a:p>
        <a:p>
          <a:pPr marL="228600" lvl="1" indent="-228600" algn="l" defTabSz="1066800">
            <a:lnSpc>
              <a:spcPct val="100000"/>
            </a:lnSpc>
            <a:spcBef>
              <a:spcPct val="0"/>
            </a:spcBef>
            <a:spcAft>
              <a:spcPts val="600"/>
            </a:spcAft>
            <a:buFont typeface="Wingdings" panose="05000000000000000000" pitchFamily="2" charset="2"/>
            <a:buChar char="§"/>
          </a:pPr>
          <a:r>
            <a:rPr lang="es-ES" sz="2400" kern="1200" noProof="0" dirty="0">
              <a:latin typeface="Helvetica Neue" panose="020B0604020202020204" charset="0"/>
            </a:rPr>
            <a:t>Resiliencia</a:t>
          </a:r>
        </a:p>
        <a:p>
          <a:pPr marL="228600" lvl="1" indent="-228600" algn="l" defTabSz="1066800">
            <a:lnSpc>
              <a:spcPct val="90000"/>
            </a:lnSpc>
            <a:spcBef>
              <a:spcPct val="0"/>
            </a:spcBef>
            <a:spcAft>
              <a:spcPct val="15000"/>
            </a:spcAft>
            <a:buFontTx/>
            <a:buNone/>
          </a:pPr>
          <a:endParaRPr lang="en-US" sz="2400" kern="1200" noProof="0" dirty="0">
            <a:latin typeface="Helvetica Neue" panose="020B0604020202020204" charset="0"/>
          </a:endParaRPr>
        </a:p>
      </dsp:txBody>
      <dsp:txXfrm rot="5400000">
        <a:off x="4648202" y="993599"/>
        <a:ext cx="4367671" cy="298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1242542" y="858560"/>
          <a:ext cx="3994914" cy="3889762"/>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err="1">
              <a:solidFill>
                <a:schemeClr val="tx1"/>
              </a:solidFill>
              <a:latin typeface="Helvetica Neue" panose="020B0604020202020204" charset="0"/>
            </a:rPr>
            <a:t>Cultura</a:t>
          </a:r>
          <a:r>
            <a:rPr lang="en-US" sz="2400" kern="1200" noProof="0" dirty="0">
              <a:solidFill>
                <a:schemeClr val="tx1"/>
              </a:solidFill>
              <a:latin typeface="Helvetica Neue" panose="020B0604020202020204" charset="0"/>
            </a:rPr>
            <a:t> </a:t>
          </a:r>
          <a:r>
            <a:rPr lang="en-US" sz="2400" kern="1200" noProof="0" dirty="0" err="1">
              <a:solidFill>
                <a:schemeClr val="tx1"/>
              </a:solidFill>
              <a:latin typeface="Helvetica Neue" panose="020B0604020202020204" charset="0"/>
            </a:rPr>
            <a:t>intraemprendedora</a:t>
          </a:r>
          <a:endParaRPr lang="en-US" sz="2400" kern="1200" noProof="0" dirty="0">
            <a:solidFill>
              <a:schemeClr val="tx1"/>
            </a:solidFill>
            <a:latin typeface="Helvetica Neue" panose="020B0604020202020204" charset="0"/>
          </a:endParaRPr>
        </a:p>
      </dsp:txBody>
      <dsp:txXfrm>
        <a:off x="1827584" y="1428202"/>
        <a:ext cx="2824830" cy="2750478"/>
      </dsp:txXfrm>
    </dsp:sp>
    <dsp:sp modelId="{D916B596-D3B9-4939-A7A6-9C6DAF677282}">
      <dsp:nvSpPr>
        <dsp:cNvPr id="0" name=""/>
        <dsp:cNvSpPr/>
      </dsp:nvSpPr>
      <dsp:spPr>
        <a:xfrm>
          <a:off x="3647559" y="13412"/>
          <a:ext cx="2591993"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solidFill>
                <a:schemeClr val="tx1"/>
              </a:solidFill>
              <a:latin typeface="Helvetica Neue" panose="020B0604020202020204" charset="0"/>
            </a:rPr>
            <a:t>Sugerir</a:t>
          </a:r>
          <a:r>
            <a:rPr lang="en-US" sz="2000" kern="1200" noProof="0" dirty="0">
              <a:solidFill>
                <a:schemeClr val="tx1"/>
              </a:solidFill>
              <a:latin typeface="Helvetica Neue" panose="020B0604020202020204" charset="0"/>
            </a:rPr>
            <a:t>,</a:t>
          </a:r>
          <a:br>
            <a:rPr lang="en-US" sz="2000" kern="1200" noProof="0" dirty="0">
              <a:solidFill>
                <a:schemeClr val="tx1"/>
              </a:solidFill>
              <a:latin typeface="Helvetica Neue" panose="020B0604020202020204" charset="0"/>
            </a:rPr>
          </a:br>
          <a:r>
            <a:rPr lang="en-US" sz="2000" kern="1200" noProof="0" dirty="0" err="1">
              <a:solidFill>
                <a:schemeClr val="tx1"/>
              </a:solidFill>
              <a:latin typeface="Helvetica Neue" panose="020B0604020202020204" charset="0"/>
            </a:rPr>
            <a:t>intentar</a:t>
          </a:r>
          <a:r>
            <a:rPr lang="en-US" sz="2000" kern="1200" noProof="0" dirty="0">
              <a:solidFill>
                <a:schemeClr val="tx1"/>
              </a:solidFill>
              <a:latin typeface="Helvetica Neue" panose="020B0604020202020204" charset="0"/>
            </a:rPr>
            <a:t> y </a:t>
          </a:r>
          <a:r>
            <a:rPr lang="en-US" sz="2000" kern="1200" noProof="0" dirty="0" err="1">
              <a:solidFill>
                <a:schemeClr val="tx1"/>
              </a:solidFill>
              <a:latin typeface="Helvetica Neue" panose="020B0604020202020204" charset="0"/>
            </a:rPr>
            <a:t>experimentar</a:t>
          </a:r>
          <a:endParaRPr lang="en-US" sz="2000" kern="1200" noProof="0" dirty="0">
            <a:solidFill>
              <a:schemeClr val="tx1"/>
            </a:solidFill>
            <a:latin typeface="Helvetica Neue" panose="020B0604020202020204" charset="0"/>
          </a:endParaRPr>
        </a:p>
      </dsp:txBody>
      <dsp:txXfrm>
        <a:off x="4027148" y="316773"/>
        <a:ext cx="1832815" cy="1464754"/>
      </dsp:txXfrm>
    </dsp:sp>
    <dsp:sp modelId="{FAE3807B-A0F6-4D8E-A436-3B9865E0F959}">
      <dsp:nvSpPr>
        <dsp:cNvPr id="0" name=""/>
        <dsp:cNvSpPr/>
      </dsp:nvSpPr>
      <dsp:spPr>
        <a:xfrm>
          <a:off x="3822949" y="3414747"/>
          <a:ext cx="2591993"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solidFill>
                <a:schemeClr val="tx1"/>
              </a:solidFill>
              <a:latin typeface="Helvetica Neue" panose="020B0604020202020204" charset="0"/>
            </a:rPr>
            <a:t>Tomar</a:t>
          </a:r>
          <a:r>
            <a:rPr lang="en-US" sz="2000" kern="1200" noProof="0" dirty="0">
              <a:solidFill>
                <a:schemeClr val="tx1"/>
              </a:solidFill>
              <a:latin typeface="Helvetica Neue" panose="020B0604020202020204" charset="0"/>
            </a:rPr>
            <a:t> </a:t>
          </a:r>
          <a:r>
            <a:rPr lang="en-US" sz="2000" kern="1200" noProof="0" dirty="0" err="1">
              <a:solidFill>
                <a:schemeClr val="tx1"/>
              </a:solidFill>
              <a:latin typeface="Helvetica Neue" panose="020B0604020202020204" charset="0"/>
            </a:rPr>
            <a:t>responsabilidad</a:t>
          </a:r>
          <a:endParaRPr lang="en-US" sz="2000" kern="1200" noProof="0" dirty="0">
            <a:solidFill>
              <a:schemeClr val="tx1"/>
            </a:solidFill>
            <a:latin typeface="Helvetica Neue" panose="020B0604020202020204" charset="0"/>
          </a:endParaRPr>
        </a:p>
      </dsp:txBody>
      <dsp:txXfrm>
        <a:off x="4202538" y="3718108"/>
        <a:ext cx="1832815" cy="1464754"/>
      </dsp:txXfrm>
    </dsp:sp>
    <dsp:sp modelId="{DCDD689B-E51E-4562-AA5E-DA47FBA7C498}">
      <dsp:nvSpPr>
        <dsp:cNvPr id="0" name=""/>
        <dsp:cNvSpPr/>
      </dsp:nvSpPr>
      <dsp:spPr>
        <a:xfrm>
          <a:off x="105037" y="3418310"/>
          <a:ext cx="2591993"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solidFill>
                <a:schemeClr val="tx1"/>
              </a:solidFill>
              <a:latin typeface="Helvetica Neue" panose="020B0604020202020204" charset="0"/>
            </a:rPr>
            <a:t>Crear</a:t>
          </a:r>
          <a:r>
            <a:rPr lang="en-US" sz="2000" kern="1200" noProof="0" dirty="0">
              <a:solidFill>
                <a:schemeClr val="tx1"/>
              </a:solidFill>
              <a:latin typeface="Helvetica Neue" panose="020B0604020202020204" charset="0"/>
            </a:rPr>
            <a:t> y </a:t>
          </a:r>
          <a:r>
            <a:rPr lang="en-US" sz="2000" kern="1200" noProof="0" dirty="0" err="1">
              <a:solidFill>
                <a:schemeClr val="tx1"/>
              </a:solidFill>
              <a:latin typeface="Helvetica Neue" panose="020B0604020202020204" charset="0"/>
            </a:rPr>
            <a:t>desarrollar</a:t>
          </a:r>
          <a:endParaRPr lang="en-US" sz="2000" kern="1200" noProof="0" dirty="0">
            <a:solidFill>
              <a:schemeClr val="tx1"/>
            </a:solidFill>
            <a:latin typeface="Helvetica Neue" panose="020B0604020202020204" charset="0"/>
          </a:endParaRPr>
        </a:p>
      </dsp:txBody>
      <dsp:txXfrm>
        <a:off x="484626" y="3721671"/>
        <a:ext cx="1832815" cy="1464754"/>
      </dsp:txXfrm>
    </dsp:sp>
    <dsp:sp modelId="{EA02541F-25B6-497E-98D6-C9A0FB64C7A3}">
      <dsp:nvSpPr>
        <dsp:cNvPr id="0" name=""/>
        <dsp:cNvSpPr/>
      </dsp:nvSpPr>
      <dsp:spPr>
        <a:xfrm>
          <a:off x="115201" y="47043"/>
          <a:ext cx="2591993"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solidFill>
                <a:schemeClr val="tx1"/>
              </a:solidFill>
              <a:latin typeface="Helvetica Neue" panose="020B0604020202020204" charset="0"/>
            </a:rPr>
            <a:t>Desarrollar</a:t>
          </a:r>
          <a:r>
            <a:rPr lang="en-US" sz="2000" kern="1200" noProof="0" dirty="0">
              <a:solidFill>
                <a:schemeClr val="tx1"/>
              </a:solidFill>
              <a:latin typeface="Helvetica Neue" panose="020B0604020202020204" charset="0"/>
            </a:rPr>
            <a:t> una vision, </a:t>
          </a:r>
          <a:r>
            <a:rPr lang="en-US" sz="2000" kern="1200" noProof="0" dirty="0" err="1">
              <a:solidFill>
                <a:schemeClr val="tx1"/>
              </a:solidFill>
              <a:latin typeface="Helvetica Neue" panose="020B0604020202020204" charset="0"/>
            </a:rPr>
            <a:t>metas</a:t>
          </a:r>
          <a:r>
            <a:rPr lang="en-US" sz="2000" kern="1200" noProof="0" dirty="0">
              <a:solidFill>
                <a:schemeClr val="tx1"/>
              </a:solidFill>
              <a:latin typeface="Helvetica Neue" panose="020B0604020202020204" charset="0"/>
            </a:rPr>
            <a:t> y planes de </a:t>
          </a:r>
          <a:r>
            <a:rPr lang="en-US" sz="2000" kern="1200" noProof="0" dirty="0" err="1">
              <a:solidFill>
                <a:schemeClr val="tx1"/>
              </a:solidFill>
              <a:latin typeface="Helvetica Neue" panose="020B0604020202020204" charset="0"/>
            </a:rPr>
            <a:t>acción</a:t>
          </a:r>
          <a:r>
            <a:rPr lang="en-US" sz="2000" kern="1200" noProof="0" dirty="0">
              <a:solidFill>
                <a:schemeClr val="tx1"/>
              </a:solidFill>
              <a:latin typeface="Helvetica Neue" panose="020B0604020202020204" charset="0"/>
            </a:rPr>
            <a:t> </a:t>
          </a:r>
        </a:p>
      </dsp:txBody>
      <dsp:txXfrm>
        <a:off x="494790" y="350404"/>
        <a:ext cx="1832815" cy="146475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02/02/2024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02/02/2024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31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20</a:t>
            </a:fld>
            <a:endParaRPr lang="es-ES"/>
          </a:p>
        </p:txBody>
      </p:sp>
    </p:spTree>
    <p:extLst>
      <p:ext uri="{BB962C8B-B14F-4D97-AF65-F5344CB8AC3E}">
        <p14:creationId xmlns:p14="http://schemas.microsoft.com/office/powerpoint/2010/main" val="80869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dirty="0"/>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algn="r">
              <a:buSzPts val="1400"/>
            </a:pPr>
            <a:fld id="{00000000-1234-1234-1234-123412341234}" type="slidenum">
              <a:rPr lang="es-ES"/>
              <a:pPr algn="r">
                <a:buSzPts val="1400"/>
              </a:pPr>
              <a:t>21</a:t>
            </a:fld>
            <a:endParaRPr dirty="0"/>
          </a:p>
        </p:txBody>
      </p:sp>
    </p:spTree>
    <p:extLst>
      <p:ext uri="{BB962C8B-B14F-4D97-AF65-F5344CB8AC3E}">
        <p14:creationId xmlns:p14="http://schemas.microsoft.com/office/powerpoint/2010/main" val="804444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38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CCF90B93-1294-5A29-5618-A9D5389D259F}"/>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9C22969D-1B31-83DC-98C5-7A9ACE80932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7FE5AD0A-ED99-083C-4214-DFBAA1668EA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E8D4119D-77E5-01B3-5A67-FF37184A1364}"/>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1C814287-83C3-1B1F-E966-B28DD43AA72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E0F0122B-D6C5-6EF8-4EE6-25C6AFA4553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elmhurst.edu/blog/what-is-intrapreneurship/#:~:text=Intrapreneurship%20is%20simply%20entrepreneurship%20in,facilitators%20and%20barriers%20to%20intrapreneurship" TargetMode="External"/><Relationship Id="rId7" Type="http://schemas.openxmlformats.org/officeDocument/2006/relationships/hyperlink" Target="https://www.researchgate.net/publication/265659626_The_Four_Models_of_Corporate_Entrepreneurshi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peoplematters.in/article/entrepreneurship-start-ups/how-to-create-an-intrapreneurial-culture-19155" TargetMode="External"/><Relationship Id="rId5" Type="http://schemas.openxmlformats.org/officeDocument/2006/relationships/hyperlink" Target="https://integrative-innovation.net/?p=1698" TargetMode="External"/><Relationship Id="rId4" Type="http://schemas.openxmlformats.org/officeDocument/2006/relationships/hyperlink" Target="https://link.springer.com/chapter/10.1007/978-3-030-53914-6_12"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200329"/>
          </a:xfrm>
          <a:prstGeom prst="rect">
            <a:avLst/>
          </a:prstGeom>
          <a:noFill/>
        </p:spPr>
        <p:txBody>
          <a:bodyPr wrap="square">
            <a:spAutoFit/>
          </a:bodyPr>
          <a:lstStyle/>
          <a:p>
            <a:pPr marL="0" marR="0" lvl="0" indent="0" algn="ctr" rtl="0">
              <a:lnSpc>
                <a:spcPct val="100000"/>
              </a:lnSpc>
              <a:spcBef>
                <a:spcPts val="0"/>
              </a:spcBef>
              <a:spcAft>
                <a:spcPts val="0"/>
              </a:spcAft>
              <a:buClr>
                <a:srgbClr val="4D94B7"/>
              </a:buClr>
              <a:buSzPts val="3600"/>
              <a:buFont typeface="Helvetica Neue"/>
              <a:buNone/>
            </a:pPr>
            <a:r>
              <a:rPr lang="es-ES" sz="3600" b="1" dirty="0">
                <a:solidFill>
                  <a:srgbClr val="4D94B7"/>
                </a:solidFill>
                <a:latin typeface="Helvetica Neue" panose="020B0604020202020204" charset="0"/>
                <a:ea typeface="Helvetica Neue"/>
                <a:cs typeface="Helvetica Neue"/>
                <a:sym typeface="Helvetica Neue"/>
              </a:rPr>
              <a:t>Intraemprendimiento digital: Perspectivas y desafíos</a:t>
            </a:r>
            <a:endParaRPr lang="en-US" sz="36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3952830" cy="830997"/>
          </a:xfrm>
          <a:prstGeom prst="rect">
            <a:avLst/>
          </a:prstGeom>
          <a:noFill/>
        </p:spPr>
        <p:txBody>
          <a:bodyPr wrap="square" rtlCol="0">
            <a:spAutoFit/>
          </a:bodyPr>
          <a:lstStyle/>
          <a:p>
            <a:r>
              <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Cómo apoyar el Intraemprendimiento digital</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1940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Cómo</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encontrar</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intraemprendedores</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496461" cy="830997"/>
          </a:xfrm>
          <a:prstGeom prst="rect">
            <a:avLst/>
          </a:prstGeom>
          <a:noFill/>
        </p:spPr>
        <p:txBody>
          <a:bodyPr wrap="square" rtlCol="0">
            <a:spAutoFit/>
          </a:bodyPr>
          <a:lstStyle/>
          <a:p>
            <a:r>
              <a:rPr lang="es-ES" sz="2400" dirty="0">
                <a:latin typeface="Helvetica Neue" panose="020B0604020202020204" charset="0"/>
                <a:ea typeface="Microsoft Sans Serif" panose="020B0604020202020204" pitchFamily="34" charset="0"/>
                <a:cs typeface="Microsoft Sans Serif" panose="020B0604020202020204" pitchFamily="34" charset="0"/>
              </a:rPr>
              <a:t>El primer paso es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encontrar intraemprendedores en la empresa </a:t>
            </a:r>
            <a:r>
              <a:rPr lang="es-ES" sz="2400" dirty="0">
                <a:latin typeface="Helvetica Neue" panose="020B0604020202020204" charset="0"/>
                <a:ea typeface="Microsoft Sans Serif" panose="020B0604020202020204" pitchFamily="34" charset="0"/>
                <a:cs typeface="Microsoft Sans Serif" panose="020B0604020202020204" pitchFamily="34" charset="0"/>
              </a:rPr>
              <a:t>para apoyarlos y darles el espacio que necesitan para crecer, desarrollar su potencial y aportar innovación a la empresa.</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4464000"/>
            <a:ext cx="11514430" cy="2769989"/>
          </a:xfrm>
          <a:prstGeom prst="rect">
            <a:avLst/>
          </a:prstGeom>
          <a:noFill/>
        </p:spPr>
        <p:txBody>
          <a:bodyPr wrap="square" rtlCol="0">
            <a:spAutoFit/>
          </a:bodyPr>
          <a:lstStyle/>
          <a:p>
            <a:pPr>
              <a:spcAft>
                <a:spcPts val="1200"/>
              </a:spcAft>
            </a:pPr>
            <a:r>
              <a:rPr lang="es-ES" sz="2400" dirty="0">
                <a:latin typeface="Helvetica Neue" panose="020B0604020202020204" charset="0"/>
                <a:ea typeface="Microsoft Sans Serif" panose="020B0604020202020204" pitchFamily="34" charset="0"/>
                <a:cs typeface="Microsoft Sans Serif" panose="020B0604020202020204" pitchFamily="34" charset="0"/>
              </a:rPr>
              <a:t>Para identificarlos, puedes buscar empleados con rasgos como</a:t>
            </a:r>
          </a:p>
          <a:p>
            <a:pPr marL="914400" lvl="1" indent="-457200">
              <a:spcAft>
                <a:spcPts val="600"/>
              </a:spcAft>
              <a:buClr>
                <a:srgbClr val="AED633"/>
              </a:buClr>
              <a:buFont typeface="Wingdings" panose="05000000000000000000" pitchFamily="2" charset="2"/>
              <a:buChar char="Ø"/>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Compromiso </a:t>
            </a:r>
            <a:r>
              <a:rPr lang="es-ES" sz="2400" dirty="0">
                <a:latin typeface="Helvetica Neue" panose="020B0604020202020204" charset="0"/>
                <a:ea typeface="Microsoft Sans Serif" panose="020B0604020202020204" pitchFamily="34" charset="0"/>
                <a:cs typeface="Microsoft Sans Serif" panose="020B0604020202020204" pitchFamily="34" charset="0"/>
              </a:rPr>
              <a:t>con el trabajo y la empresa</a:t>
            </a:r>
          </a:p>
          <a:p>
            <a:pPr marL="914400" lvl="1" indent="-457200">
              <a:spcAft>
                <a:spcPts val="600"/>
              </a:spcAft>
              <a:buClr>
                <a:srgbClr val="AED633"/>
              </a:buClr>
              <a:buFont typeface="Wingdings" panose="05000000000000000000" pitchFamily="2" charset="2"/>
              <a:buChar char="Ø"/>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Adaptabilidad</a:t>
            </a:r>
          </a:p>
          <a:p>
            <a:pPr marL="914400" lvl="1" indent="-457200">
              <a:spcAft>
                <a:spcPts val="600"/>
              </a:spcAft>
              <a:buClr>
                <a:srgbClr val="AED633"/>
              </a:buClr>
              <a:buFont typeface="Wingdings" panose="05000000000000000000" pitchFamily="2" charset="2"/>
              <a:buChar char="Ø"/>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Motivación interna </a:t>
            </a:r>
            <a:r>
              <a:rPr lang="es-ES" sz="2400" dirty="0">
                <a:latin typeface="Helvetica Neue" panose="020B0604020202020204" charset="0"/>
                <a:ea typeface="Microsoft Sans Serif" panose="020B0604020202020204" pitchFamily="34" charset="0"/>
                <a:cs typeface="Microsoft Sans Serif" panose="020B0604020202020204" pitchFamily="34" charset="0"/>
              </a:rPr>
              <a:t>(sin ánimo de lucro)</a:t>
            </a:r>
          </a:p>
          <a:p>
            <a:pPr marL="914400" lvl="1" indent="-457200">
              <a:spcAft>
                <a:spcPts val="600"/>
              </a:spcAft>
              <a:buClr>
                <a:srgbClr val="AED633"/>
              </a:buClr>
              <a:buFont typeface="Wingdings" panose="05000000000000000000" pitchFamily="2" charset="2"/>
              <a:buChar char="Ø"/>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Confianza</a:t>
            </a:r>
          </a:p>
          <a:p>
            <a:pPr marL="914400" lvl="1" indent="-457200">
              <a:spcAft>
                <a:spcPts val="600"/>
              </a:spcAft>
              <a:buClr>
                <a:srgbClr val="AED633"/>
              </a:buClr>
              <a:buFont typeface="Wingdings" panose="05000000000000000000" pitchFamily="2" charset="2"/>
              <a:buChar char="Ø"/>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Proactividad</a:t>
            </a:r>
          </a:p>
        </p:txBody>
      </p:sp>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17938" t="9292" r="-62" b="2239"/>
          <a:stretch/>
        </p:blipFill>
        <p:spPr>
          <a:xfrm>
            <a:off x="11963400" y="4464000"/>
            <a:ext cx="4108287" cy="4381325"/>
          </a:xfrm>
          <a:prstGeom prst="rect">
            <a:avLst/>
          </a:prstGeom>
        </p:spPr>
      </p:pic>
      <p:sp>
        <p:nvSpPr>
          <p:cNvPr id="8" name="CasellaDiTesto 7"/>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2</a:t>
            </a:r>
          </a:p>
        </p:txBody>
      </p:sp>
    </p:spTree>
    <p:extLst>
      <p:ext uri="{BB962C8B-B14F-4D97-AF65-F5344CB8AC3E}">
        <p14:creationId xmlns:p14="http://schemas.microsoft.com/office/powerpoint/2010/main" val="35653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Cultura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intraemprendedora</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5" name="Freccia a destra 34"/>
          <p:cNvSpPr/>
          <p:nvPr/>
        </p:nvSpPr>
        <p:spPr>
          <a:xfrm>
            <a:off x="1296000" y="3384000"/>
            <a:ext cx="15912000" cy="5436000"/>
          </a:xfrm>
          <a:prstGeom prst="rightArrow">
            <a:avLst>
              <a:gd name="adj1" fmla="val 73363"/>
              <a:gd name="adj2" fmla="val 53027"/>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40" name="Rettangolo arrotondato 39"/>
          <p:cNvSpPr/>
          <p:nvPr/>
        </p:nvSpPr>
        <p:spPr>
          <a:xfrm>
            <a:off x="1764000" y="4500000"/>
            <a:ext cx="6122696" cy="3310123"/>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41" name="Rettangolo 40"/>
          <p:cNvSpPr/>
          <p:nvPr/>
        </p:nvSpPr>
        <p:spPr>
          <a:xfrm>
            <a:off x="1944000" y="4644000"/>
            <a:ext cx="5764597" cy="298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Helvetica Neue" panose="020B0604020202020204" charset="0"/>
              </a:rPr>
              <a:t>El intraemprendedor es una persona creativa que propone y desarrolla ideas innovadoras y rentables en la empresa. El camino hacia el éxito, sin embargo, no siempre es lineal y el intraemprendedor está dispuesto a arriesgarse al fracaso y no tiene miedo a equivocarse.</a:t>
            </a:r>
          </a:p>
        </p:txBody>
      </p:sp>
      <p:sp>
        <p:nvSpPr>
          <p:cNvPr id="38" name="Rettangolo arrotondato 37"/>
          <p:cNvSpPr/>
          <p:nvPr/>
        </p:nvSpPr>
        <p:spPr>
          <a:xfrm>
            <a:off x="8496000" y="4500000"/>
            <a:ext cx="6385230" cy="3293331"/>
          </a:xfrm>
          <a:prstGeom prst="roundRect">
            <a:avLst/>
          </a:pr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9" name="Rettangolo 38"/>
          <p:cNvSpPr/>
          <p:nvPr/>
        </p:nvSpPr>
        <p:spPr>
          <a:xfrm>
            <a:off x="8712000" y="4644000"/>
            <a:ext cx="6011776" cy="297179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Helvetica Neue" panose="020B0604020202020204" charset="0"/>
              </a:rPr>
              <a:t>Por tanto, la empresa debe construir una cultura que fomente la creatividad y la propuesta de ideas. Además, para apoyar a los intraemprendedores en la empresa, la cultura corporativa debe ser extremadamente tolerante con los errores, que se consideran pasos esenciales hacia la realización de una idea innovadora.</a:t>
            </a:r>
            <a:endParaRPr lang="en-US" sz="2400" kern="1200" dirty="0">
              <a:latin typeface="Helvetica Neue" panose="020B0604020202020204" charset="0"/>
            </a:endParaRPr>
          </a:p>
        </p:txBody>
      </p:sp>
      <p:sp>
        <p:nvSpPr>
          <p:cNvPr id="2" name="CuadroTexto 28">
            <a:extLst>
              <a:ext uri="{FF2B5EF4-FFF2-40B4-BE49-F238E27FC236}">
                <a16:creationId xmlns:a16="http://schemas.microsoft.com/office/drawing/2014/main" id="{4ADD5AD9-6992-AF12-1EFD-4919D3724213}"/>
              </a:ext>
            </a:extLst>
          </p:cNvPr>
          <p:cNvSpPr txBox="1"/>
          <p:nvPr/>
        </p:nvSpPr>
        <p:spPr>
          <a:xfrm>
            <a:off x="1296000" y="1548000"/>
            <a:ext cx="13952830" cy="830997"/>
          </a:xfrm>
          <a:prstGeom prst="rect">
            <a:avLst/>
          </a:prstGeom>
          <a:noFill/>
        </p:spPr>
        <p:txBody>
          <a:bodyPr wrap="square" rtlCol="0">
            <a:spAutoFit/>
          </a:bodyPr>
          <a:lstStyle/>
          <a:p>
            <a:r>
              <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Cómo apoyar el Intraemprendimiento digital</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9" name="CasellaDiTesto 8"/>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2</a:t>
            </a:r>
          </a:p>
        </p:txBody>
      </p:sp>
    </p:spTree>
    <p:extLst>
      <p:ext uri="{BB962C8B-B14F-4D97-AF65-F5344CB8AC3E}">
        <p14:creationId xmlns:p14="http://schemas.microsoft.com/office/powerpoint/2010/main" val="325429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A1EA366-12AB-146F-F8F3-595D091284FC}"/>
              </a:ext>
            </a:extLst>
          </p:cNvPr>
          <p:cNvGraphicFramePr/>
          <p:nvPr>
            <p:extLst>
              <p:ext uri="{D42A27DB-BD31-4B8C-83A1-F6EECF244321}">
                <p14:modId xmlns:p14="http://schemas.microsoft.com/office/powerpoint/2010/main" val="2125858937"/>
              </p:ext>
            </p:extLst>
          </p:nvPr>
        </p:nvGraphicFramePr>
        <p:xfrm>
          <a:off x="1296000" y="3384000"/>
          <a:ext cx="6480000" cy="560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7848000" y="3384000"/>
            <a:ext cx="9324000" cy="5586145"/>
          </a:xfrm>
          <a:prstGeom prst="rect">
            <a:avLst/>
          </a:prstGeom>
          <a:noFill/>
        </p:spPr>
        <p:txBody>
          <a:bodyPr wrap="square" rtlCol="0">
            <a:spAutoFit/>
          </a:bodyPr>
          <a:lstStyle/>
          <a:p>
            <a:pPr marL="514350" indent="-514350">
              <a:spcAft>
                <a:spcPts val="600"/>
              </a:spcAft>
              <a:buClr>
                <a:srgbClr val="AED633"/>
              </a:buClr>
              <a:buFont typeface="+mj-lt"/>
              <a:buAutoNum type="arabicParenR"/>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Identificar a los intraemprendedores </a:t>
            </a:r>
            <a:r>
              <a:rPr lang="es-ES" sz="2400" dirty="0">
                <a:latin typeface="Helvetica Neue" panose="020B0604020202020204" charset="0"/>
                <a:ea typeface="Microsoft Sans Serif" panose="020B0604020202020204" pitchFamily="34" charset="0"/>
                <a:cs typeface="Microsoft Sans Serif" panose="020B0604020202020204" pitchFamily="34" charset="0"/>
              </a:rPr>
              <a:t>en la empresa</a:t>
            </a:r>
          </a:p>
          <a:p>
            <a:pPr marL="514350" indent="-514350">
              <a:spcAft>
                <a:spcPts val="600"/>
              </a:spcAft>
              <a:buClr>
                <a:srgbClr val="AED633"/>
              </a:buClr>
              <a:buFont typeface="+mj-lt"/>
              <a:buAutoNum type="arabicParenR"/>
            </a:pPr>
            <a:r>
              <a:rPr lang="es-ES" sz="2400" dirty="0">
                <a:latin typeface="Helvetica Neue" panose="020B0604020202020204" charset="0"/>
                <a:ea typeface="Microsoft Sans Serif" panose="020B0604020202020204" pitchFamily="34" charset="0"/>
                <a:cs typeface="Microsoft Sans Serif" panose="020B0604020202020204" pitchFamily="34" charset="0"/>
              </a:rPr>
              <a:t>Establecer la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meritocracia</a:t>
            </a:r>
          </a:p>
          <a:p>
            <a:pPr marL="514350" indent="-514350">
              <a:spcAft>
                <a:spcPts val="600"/>
              </a:spcAft>
              <a:buClr>
                <a:srgbClr val="AED633"/>
              </a:buClr>
              <a:buFont typeface="+mj-lt"/>
              <a:buAutoNum type="arabicParenR"/>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Empoderar a los empleados </a:t>
            </a:r>
            <a:r>
              <a:rPr lang="es-ES" sz="2400" dirty="0">
                <a:latin typeface="Helvetica Neue" panose="020B0604020202020204" charset="0"/>
                <a:ea typeface="Microsoft Sans Serif" panose="020B0604020202020204" pitchFamily="34" charset="0"/>
                <a:cs typeface="Microsoft Sans Serif" panose="020B0604020202020204" pitchFamily="34" charset="0"/>
              </a:rPr>
              <a:t>(con toma de decisiones e independencia)</a:t>
            </a:r>
          </a:p>
          <a:p>
            <a:pPr marL="514350" indent="-514350">
              <a:spcAft>
                <a:spcPts val="600"/>
              </a:spcAft>
              <a:buClr>
                <a:srgbClr val="AED633"/>
              </a:buClr>
              <a:buFont typeface="+mj-lt"/>
              <a:buAutoNum type="arabicParenR"/>
            </a:pPr>
            <a:r>
              <a:rPr lang="es-ES" sz="2400" dirty="0">
                <a:latin typeface="Helvetica Neue" panose="020B0604020202020204" charset="0"/>
                <a:ea typeface="Microsoft Sans Serif" panose="020B0604020202020204" pitchFamily="34" charset="0"/>
                <a:cs typeface="Microsoft Sans Serif" panose="020B0604020202020204" pitchFamily="34" charset="0"/>
              </a:rPr>
              <a:t>Aumentar el nivel de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asunción de riesgos</a:t>
            </a:r>
          </a:p>
          <a:p>
            <a:pPr marL="514350" indent="-514350">
              <a:spcAft>
                <a:spcPts val="600"/>
              </a:spcAft>
              <a:buClr>
                <a:srgbClr val="AED633"/>
              </a:buClr>
              <a:buFont typeface="+mj-lt"/>
              <a:buAutoNum type="arabicParenR"/>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Ser transparente </a:t>
            </a:r>
            <a:r>
              <a:rPr lang="es-ES" sz="2400" dirty="0">
                <a:latin typeface="Helvetica Neue" panose="020B0604020202020204" charset="0"/>
                <a:ea typeface="Microsoft Sans Serif" panose="020B0604020202020204" pitchFamily="34" charset="0"/>
                <a:cs typeface="Microsoft Sans Serif" panose="020B0604020202020204" pitchFamily="34" charset="0"/>
              </a:rPr>
              <a:t>y permitir el acceso a la información</a:t>
            </a:r>
          </a:p>
          <a:p>
            <a:pPr marL="514350" indent="-514350">
              <a:spcAft>
                <a:spcPts val="600"/>
              </a:spcAft>
              <a:buClr>
                <a:srgbClr val="AED633"/>
              </a:buClr>
              <a:buFont typeface="+mj-lt"/>
              <a:buAutoNum type="arabicParenR"/>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Dar tiempo y espacio </a:t>
            </a:r>
            <a:r>
              <a:rPr lang="es-ES" sz="2400" dirty="0">
                <a:latin typeface="Helvetica Neue" panose="020B0604020202020204" charset="0"/>
                <a:ea typeface="Microsoft Sans Serif" panose="020B0604020202020204" pitchFamily="34" charset="0"/>
                <a:cs typeface="Microsoft Sans Serif" panose="020B0604020202020204" pitchFamily="34" charset="0"/>
              </a:rPr>
              <a:t>(para pensar con originalidad y aportar ideas y soluciones)</a:t>
            </a:r>
          </a:p>
          <a:p>
            <a:pPr marL="514350" indent="-514350">
              <a:spcAft>
                <a:spcPts val="600"/>
              </a:spcAft>
              <a:buClr>
                <a:srgbClr val="AED633"/>
              </a:buClr>
              <a:buFont typeface="+mj-lt"/>
              <a:buAutoNum type="arabicParenR"/>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Enseñar a los empleados a encontrar soluciones</a:t>
            </a:r>
          </a:p>
          <a:p>
            <a:pPr marL="514350" indent="-514350">
              <a:spcAft>
                <a:spcPts val="600"/>
              </a:spcAft>
              <a:buClr>
                <a:srgbClr val="AED633"/>
              </a:buClr>
              <a:buFont typeface="+mj-lt"/>
              <a:buAutoNum type="arabicParenR"/>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Reconocer los éxitos </a:t>
            </a:r>
            <a:r>
              <a:rPr lang="es-ES" sz="2400" dirty="0">
                <a:latin typeface="Helvetica Neue" panose="020B0604020202020204" charset="0"/>
                <a:ea typeface="Microsoft Sans Serif" panose="020B0604020202020204" pitchFamily="34" charset="0"/>
                <a:cs typeface="Microsoft Sans Serif" panose="020B0604020202020204" pitchFamily="34" charset="0"/>
              </a:rPr>
              <a:t>de los intraemprendedores y recompensarlos</a:t>
            </a:r>
          </a:p>
          <a:p>
            <a:pPr marL="514350" indent="-514350">
              <a:spcAft>
                <a:spcPts val="600"/>
              </a:spcAft>
              <a:buClr>
                <a:srgbClr val="AED633"/>
              </a:buClr>
              <a:buFont typeface="+mj-lt"/>
              <a:buAutoNum type="arabicParenR"/>
            </a:pPr>
            <a:r>
              <a:rPr lang="es-ES" sz="2400" dirty="0">
                <a:latin typeface="Helvetica Neue" panose="020B0604020202020204" charset="0"/>
                <a:ea typeface="Microsoft Sans Serif" panose="020B0604020202020204" pitchFamily="34" charset="0"/>
                <a:cs typeface="Microsoft Sans Serif" panose="020B0604020202020204" pitchFamily="34" charset="0"/>
              </a:rPr>
              <a:t>Fomentar</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la colaboración y la competencia sana</a:t>
            </a:r>
          </a:p>
          <a:p>
            <a:pPr marL="514350" indent="-514350">
              <a:spcAft>
                <a:spcPts val="600"/>
              </a:spcAft>
              <a:buClr>
                <a:srgbClr val="AED633"/>
              </a:buClr>
              <a:buFont typeface="+mj-lt"/>
              <a:buAutoNum type="arabicParenR"/>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Proporcionar recursos</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BDBFD38F-A1F6-0A1F-77BE-9CD3B3FBEF9C}"/>
              </a:ext>
            </a:extLst>
          </p:cNvPr>
          <p:cNvSpPr txBox="1"/>
          <p:nvPr/>
        </p:nvSpPr>
        <p:spPr>
          <a:xfrm>
            <a:off x="1296000" y="1548000"/>
            <a:ext cx="13952830" cy="830997"/>
          </a:xfrm>
          <a:prstGeom prst="rect">
            <a:avLst/>
          </a:prstGeom>
          <a:noFill/>
        </p:spPr>
        <p:txBody>
          <a:bodyPr wrap="square" rtlCol="0">
            <a:spAutoFit/>
          </a:bodyPr>
          <a:lstStyle/>
          <a:p>
            <a:r>
              <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Cómo apoyar el Intraemprendimiento digital</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53BBDBEA-7E91-F86F-8143-F6BCE71A0CDD}"/>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Cultura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intraemprendedora</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7">
            <a:extLst>
              <a:ext uri="{FF2B5EF4-FFF2-40B4-BE49-F238E27FC236}">
                <a16:creationId xmlns:a16="http://schemas.microsoft.com/office/drawing/2014/main" id="{16624851-249F-17D1-DC2E-A7FA22BD0AC4}"/>
              </a:ext>
            </a:extLst>
          </p:cNvPr>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4</a:t>
            </a:r>
          </a:p>
        </p:txBody>
      </p:sp>
    </p:spTree>
    <p:extLst>
      <p:ext uri="{BB962C8B-B14F-4D97-AF65-F5344CB8AC3E}">
        <p14:creationId xmlns:p14="http://schemas.microsoft.com/office/powerpoint/2010/main" val="390976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5999" y="2304000"/>
            <a:ext cx="5057437"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Actividadades</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prácticas</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pSp>
        <p:nvGrpSpPr>
          <p:cNvPr id="3" name="Gruppieren 2">
            <a:extLst>
              <a:ext uri="{FF2B5EF4-FFF2-40B4-BE49-F238E27FC236}">
                <a16:creationId xmlns:a16="http://schemas.microsoft.com/office/drawing/2014/main" id="{171D1818-A026-3DAD-6DC1-4A159835F9A9}"/>
              </a:ext>
            </a:extLst>
          </p:cNvPr>
          <p:cNvGrpSpPr/>
          <p:nvPr/>
        </p:nvGrpSpPr>
        <p:grpSpPr>
          <a:xfrm>
            <a:off x="1296000" y="3384000"/>
            <a:ext cx="15840000" cy="5668001"/>
            <a:chOff x="1365301" y="3225463"/>
            <a:chExt cx="15722992" cy="5668001"/>
          </a:xfrm>
        </p:grpSpPr>
        <p:sp>
          <p:nvSpPr>
            <p:cNvPr id="4" name="Freihandform: Form 3">
              <a:extLst>
                <a:ext uri="{FF2B5EF4-FFF2-40B4-BE49-F238E27FC236}">
                  <a16:creationId xmlns:a16="http://schemas.microsoft.com/office/drawing/2014/main" id="{B9FE67B6-F1FC-64DB-C372-D5D8B84F7140}"/>
                </a:ext>
              </a:extLst>
            </p:cNvPr>
            <p:cNvSpPr/>
            <p:nvPr/>
          </p:nvSpPr>
          <p:spPr>
            <a:xfrm>
              <a:off x="1365301" y="3225463"/>
              <a:ext cx="5218366"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D94B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t"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es-ES" sz="2200" b="1" kern="1200" dirty="0">
                  <a:solidFill>
                    <a:schemeClr val="bg1"/>
                  </a:solidFill>
                  <a:latin typeface="Helvetica Neue" panose="020B0604020202020204" charset="0"/>
                </a:rPr>
                <a:t>Comunicar </a:t>
              </a:r>
              <a:r>
                <a:rPr lang="es-ES" sz="2200" kern="1200" dirty="0">
                  <a:solidFill>
                    <a:schemeClr val="bg1"/>
                  </a:solidFill>
                  <a:latin typeface="Helvetica Neue" panose="020B0604020202020204" charset="0"/>
                </a:rPr>
                <a:t>los </a:t>
              </a:r>
              <a:r>
                <a:rPr lang="es-ES" sz="2200" b="1" kern="1200" dirty="0">
                  <a:solidFill>
                    <a:schemeClr val="bg1"/>
                  </a:solidFill>
                  <a:latin typeface="Helvetica Neue" panose="020B0604020202020204" charset="0"/>
                </a:rPr>
                <a:t>retos</a:t>
              </a:r>
              <a:r>
                <a:rPr lang="es-ES" sz="2200" kern="1200" dirty="0">
                  <a:solidFill>
                    <a:schemeClr val="bg1"/>
                  </a:solidFill>
                  <a:latin typeface="Helvetica Neue" panose="020B0604020202020204" charset="0"/>
                </a:rPr>
                <a:t> de la empresa a los empleados e invitarles a encontrar soluciones de forma activa.</a:t>
              </a:r>
            </a:p>
            <a:p>
              <a:pPr marL="342900" lvl="0" indent="-342900" algn="l" defTabSz="1111250">
                <a:lnSpc>
                  <a:spcPct val="90000"/>
                </a:lnSpc>
                <a:spcBef>
                  <a:spcPct val="0"/>
                </a:spcBef>
                <a:spcAft>
                  <a:spcPct val="35000"/>
                </a:spcAft>
                <a:buFont typeface="Wingdings" panose="05000000000000000000" pitchFamily="2" charset="2"/>
                <a:buChar char="§"/>
              </a:pPr>
              <a:r>
                <a:rPr lang="es-ES" sz="2200" b="1" kern="1200" dirty="0">
                  <a:solidFill>
                    <a:schemeClr val="bg1"/>
                  </a:solidFill>
                  <a:latin typeface="Helvetica Neue" panose="020B0604020202020204" charset="0"/>
                </a:rPr>
                <a:t>Recompensar </a:t>
              </a:r>
              <a:r>
                <a:rPr lang="es-ES" sz="2200" kern="1200" dirty="0">
                  <a:solidFill>
                    <a:schemeClr val="bg1"/>
                  </a:solidFill>
                  <a:latin typeface="Helvetica Neue" panose="020B0604020202020204" charset="0"/>
                </a:rPr>
                <a:t>tanto a los innovadores como a sus directivos</a:t>
              </a:r>
            </a:p>
            <a:p>
              <a:pPr marL="342900" lvl="0" indent="-342900" algn="l" defTabSz="1111250">
                <a:lnSpc>
                  <a:spcPct val="90000"/>
                </a:lnSpc>
                <a:spcBef>
                  <a:spcPct val="0"/>
                </a:spcBef>
                <a:spcAft>
                  <a:spcPct val="35000"/>
                </a:spcAft>
                <a:buFont typeface="Wingdings" panose="05000000000000000000" pitchFamily="2" charset="2"/>
                <a:buChar char="§"/>
              </a:pPr>
              <a:r>
                <a:rPr lang="es-ES" sz="2200" kern="1200" dirty="0">
                  <a:solidFill>
                    <a:schemeClr val="bg1"/>
                  </a:solidFill>
                  <a:latin typeface="Helvetica Neue" panose="020B0604020202020204" charset="0"/>
                </a:rPr>
                <a:t>Impartir un </a:t>
              </a:r>
              <a:r>
                <a:rPr lang="es-ES" sz="2200" b="1" kern="1200" dirty="0">
                  <a:solidFill>
                    <a:schemeClr val="bg1"/>
                  </a:solidFill>
                  <a:latin typeface="Helvetica Neue" panose="020B0604020202020204" charset="0"/>
                </a:rPr>
                <a:t>curso de formación </a:t>
              </a:r>
              <a:r>
                <a:rPr lang="es-ES" sz="2200" kern="1200" dirty="0">
                  <a:solidFill>
                    <a:schemeClr val="bg1"/>
                  </a:solidFill>
                  <a:latin typeface="Helvetica Neue" panose="020B0604020202020204" charset="0"/>
                </a:rPr>
                <a:t>sobre el sistema intraemprendedor que capacite a los intraemprendedores y enseñe a los directivos a apoyarlos.</a:t>
              </a:r>
              <a:endParaRPr lang="en-US" sz="2200" kern="1200" dirty="0">
                <a:latin typeface="Helvetica Neue" panose="020B0604020202020204" charset="0"/>
              </a:endParaRPr>
            </a:p>
          </p:txBody>
        </p:sp>
        <p:sp>
          <p:nvSpPr>
            <p:cNvPr id="5" name="Freihandform: Form 4">
              <a:extLst>
                <a:ext uri="{FF2B5EF4-FFF2-40B4-BE49-F238E27FC236}">
                  <a16:creationId xmlns:a16="http://schemas.microsoft.com/office/drawing/2014/main" id="{6549EE64-F341-A3A5-46F3-F4D36D813E20}"/>
                </a:ext>
              </a:extLst>
            </p:cNvPr>
            <p:cNvSpPr/>
            <p:nvPr/>
          </p:nvSpPr>
          <p:spPr>
            <a:xfrm rot="21600000">
              <a:off x="6761884"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8B17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ctr"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es-ES" sz="2200" kern="1200" dirty="0">
                  <a:latin typeface="Helvetica Neue" panose="020B0604020202020204" charset="0"/>
                </a:rPr>
                <a:t>Organizar </a:t>
              </a:r>
              <a:r>
                <a:rPr lang="es-ES" sz="2200" b="1" kern="1200" dirty="0">
                  <a:latin typeface="Helvetica Neue" panose="020B0604020202020204" charset="0"/>
                </a:rPr>
                <a:t>exposiciones</a:t>
              </a:r>
              <a:r>
                <a:rPr lang="es-ES" sz="2200" kern="1200" dirty="0">
                  <a:latin typeface="Helvetica Neue" panose="020B0604020202020204" charset="0"/>
                </a:rPr>
                <a:t> de las ideas de sus empleados para inspirar a los demás y facilitar la creación de un equipo intraemprendedor</a:t>
              </a:r>
            </a:p>
            <a:p>
              <a:pPr marL="342900" lvl="0" indent="-342900" algn="l" defTabSz="1111250">
                <a:lnSpc>
                  <a:spcPct val="90000"/>
                </a:lnSpc>
                <a:spcBef>
                  <a:spcPct val="0"/>
                </a:spcBef>
                <a:spcAft>
                  <a:spcPct val="35000"/>
                </a:spcAft>
                <a:buFont typeface="Wingdings" panose="05000000000000000000" pitchFamily="2" charset="2"/>
                <a:buChar char="§"/>
              </a:pPr>
              <a:r>
                <a:rPr lang="es-ES" sz="2200" kern="1200" dirty="0">
                  <a:latin typeface="Helvetica Neue" panose="020B0604020202020204" charset="0"/>
                </a:rPr>
                <a:t>Organizar </a:t>
              </a:r>
              <a:r>
                <a:rPr lang="es-ES" sz="2200" b="1" kern="1200" dirty="0">
                  <a:latin typeface="Helvetica Neue" panose="020B0604020202020204" charset="0"/>
                </a:rPr>
                <a:t>talleres</a:t>
              </a:r>
              <a:r>
                <a:rPr lang="es-ES" sz="2200" kern="1200" dirty="0">
                  <a:latin typeface="Helvetica Neue" panose="020B0604020202020204" charset="0"/>
                </a:rPr>
                <a:t> sobre desarrollo de ideas, trabajo en equipo y mentalidad y habilidades intraemprendedoras.</a:t>
              </a:r>
            </a:p>
            <a:p>
              <a:pPr marL="342900" lvl="0" indent="-342900" algn="l" defTabSz="1111250">
                <a:lnSpc>
                  <a:spcPct val="90000"/>
                </a:lnSpc>
                <a:spcBef>
                  <a:spcPct val="0"/>
                </a:spcBef>
                <a:spcAft>
                  <a:spcPct val="35000"/>
                </a:spcAft>
                <a:buFont typeface="Wingdings" panose="05000000000000000000" pitchFamily="2" charset="2"/>
                <a:buChar char="§"/>
              </a:pPr>
              <a:r>
                <a:rPr lang="es-ES" sz="2200" kern="1200" dirty="0">
                  <a:latin typeface="Helvetica Neue" panose="020B0604020202020204" charset="0"/>
                </a:rPr>
                <a:t>Crear </a:t>
              </a:r>
              <a:r>
                <a:rPr lang="es-ES" sz="2200" b="1" kern="1200" dirty="0">
                  <a:latin typeface="Helvetica Neue" panose="020B0604020202020204" charset="0"/>
                </a:rPr>
                <a:t>fondos específicos </a:t>
              </a:r>
              <a:r>
                <a:rPr lang="es-ES" sz="2200" kern="1200" dirty="0">
                  <a:latin typeface="Helvetica Neue" panose="020B0604020202020204" charset="0"/>
                </a:rPr>
                <a:t>para financiar proyectos iniciados por sus empleados.</a:t>
              </a:r>
              <a:endParaRPr lang="en-US" sz="2200" kern="1200" dirty="0">
                <a:latin typeface="Helvetica Neue" panose="020B0604020202020204" charset="0"/>
              </a:endParaRPr>
            </a:p>
          </p:txBody>
        </p:sp>
        <p:sp>
          <p:nvSpPr>
            <p:cNvPr id="6" name="Freihandform: Form 5">
              <a:extLst>
                <a:ext uri="{FF2B5EF4-FFF2-40B4-BE49-F238E27FC236}">
                  <a16:creationId xmlns:a16="http://schemas.microsoft.com/office/drawing/2014/main" id="{A705A0AF-2DFF-447A-64A4-BC5D6DCF2371}"/>
                </a:ext>
              </a:extLst>
            </p:cNvPr>
            <p:cNvSpPr/>
            <p:nvPr/>
          </p:nvSpPr>
          <p:spPr>
            <a:xfrm rot="21600000">
              <a:off x="12068215"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AED6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t"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es-ES" sz="2200" b="1" kern="1200" dirty="0">
                  <a:latin typeface="Helvetica Neue" panose="020B0604020202020204" charset="0"/>
                </a:rPr>
                <a:t>Recompensar a quienes asuman la responsabilidad de sus errores, se adapten y encuentren una solución</a:t>
              </a:r>
            </a:p>
            <a:p>
              <a:pPr marL="342900" lvl="0" indent="-342900" algn="l" defTabSz="1111250">
                <a:lnSpc>
                  <a:spcPct val="90000"/>
                </a:lnSpc>
                <a:spcBef>
                  <a:spcPct val="0"/>
                </a:spcBef>
                <a:spcAft>
                  <a:spcPct val="35000"/>
                </a:spcAft>
                <a:buFont typeface="Wingdings" panose="05000000000000000000" pitchFamily="2" charset="2"/>
                <a:buChar char="§"/>
              </a:pPr>
              <a:r>
                <a:rPr lang="es-ES" sz="2200" b="1" kern="1200" dirty="0">
                  <a:latin typeface="Helvetica Neue" panose="020B0604020202020204" charset="0"/>
                </a:rPr>
                <a:t>Potenciar incluso las pequeñas ideas </a:t>
              </a:r>
              <a:r>
                <a:rPr lang="es-ES" sz="2200" kern="1200" dirty="0">
                  <a:latin typeface="Helvetica Neue" panose="020B0604020202020204" charset="0"/>
                </a:rPr>
                <a:t>(empezando con presupuestos reducidos) e invite a sus empleados a hacer lo mismo</a:t>
              </a:r>
            </a:p>
            <a:p>
              <a:pPr marL="342900" lvl="0" indent="-342900" algn="l" defTabSz="1111250">
                <a:lnSpc>
                  <a:spcPct val="90000"/>
                </a:lnSpc>
                <a:spcBef>
                  <a:spcPct val="0"/>
                </a:spcBef>
                <a:spcAft>
                  <a:spcPct val="35000"/>
                </a:spcAft>
                <a:buFont typeface="Wingdings" panose="05000000000000000000" pitchFamily="2" charset="2"/>
                <a:buChar char="§"/>
              </a:pPr>
              <a:r>
                <a:rPr lang="es-ES" sz="2200" kern="1200" dirty="0">
                  <a:latin typeface="Helvetica Neue" panose="020B0604020202020204" charset="0"/>
                </a:rPr>
                <a:t>Implicar a los empleados comunicándoles constantemente sus esperanzas para la empresa</a:t>
              </a:r>
              <a:endParaRPr lang="en-US" sz="2200" kern="1200" dirty="0">
                <a:latin typeface="Helvetica Neue" panose="020B0604020202020204" charset="0"/>
              </a:endParaRPr>
            </a:p>
          </p:txBody>
        </p:sp>
      </p:grpSp>
      <p:sp>
        <p:nvSpPr>
          <p:cNvPr id="2" name="CuadroTexto 28">
            <a:extLst>
              <a:ext uri="{FF2B5EF4-FFF2-40B4-BE49-F238E27FC236}">
                <a16:creationId xmlns:a16="http://schemas.microsoft.com/office/drawing/2014/main" id="{D71E2B17-9E9C-509B-C3F2-D2CA25BA1F60}"/>
              </a:ext>
            </a:extLst>
          </p:cNvPr>
          <p:cNvSpPr txBox="1"/>
          <p:nvPr/>
        </p:nvSpPr>
        <p:spPr>
          <a:xfrm>
            <a:off x="1296000" y="1548000"/>
            <a:ext cx="13952830" cy="830997"/>
          </a:xfrm>
          <a:prstGeom prst="rect">
            <a:avLst/>
          </a:prstGeom>
          <a:noFill/>
        </p:spPr>
        <p:txBody>
          <a:bodyPr wrap="square" rtlCol="0">
            <a:spAutoFit/>
          </a:bodyPr>
          <a:lstStyle/>
          <a:p>
            <a:r>
              <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Cómo apoyar el Intraemprendimiento digital</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2, 4</a:t>
            </a:r>
          </a:p>
        </p:txBody>
      </p:sp>
    </p:spTree>
    <p:extLst>
      <p:ext uri="{BB962C8B-B14F-4D97-AF65-F5344CB8AC3E}">
        <p14:creationId xmlns:p14="http://schemas.microsoft.com/office/powerpoint/2010/main" val="346395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4815" t="8519" r="5555" b="7777"/>
          <a:stretch/>
        </p:blipFill>
        <p:spPr>
          <a:xfrm>
            <a:off x="12344400" y="4864216"/>
            <a:ext cx="4297196" cy="4013084"/>
          </a:xfrm>
          <a:prstGeom prst="rect">
            <a:avLst/>
          </a:prstGeom>
        </p:spPr>
      </p:pic>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277200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2.4.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Espónsors</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496461" cy="1569660"/>
          </a:xfrm>
          <a:prstGeom prst="rect">
            <a:avLst/>
          </a:prstGeom>
          <a:noFill/>
        </p:spPr>
        <p:txBody>
          <a:bodyPr wrap="square" rtlCol="0">
            <a:spAutoFit/>
          </a:bodyPr>
          <a:lstStyle/>
          <a:p>
            <a:r>
              <a:rPr lang="es-ES" sz="2400" dirty="0">
                <a:latin typeface="Helvetica Neue" panose="020B0604020202020204" charset="0"/>
                <a:ea typeface="Microsoft Sans Serif" panose="020B0604020202020204" pitchFamily="34" charset="0"/>
                <a:cs typeface="Microsoft Sans Serif" panose="020B0604020202020204" pitchFamily="34" charset="0"/>
              </a:rPr>
              <a:t>Los directivos se comportan de forma diferente ante los empleados potencialmente intraemprendedores: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pueden bloquearles el camino o apoyarles</a:t>
            </a:r>
            <a:r>
              <a:rPr lang="es-ES" sz="2400" dirty="0">
                <a:latin typeface="Helvetica Neue" panose="020B0604020202020204" charset="0"/>
                <a:ea typeface="Microsoft Sans Serif" panose="020B0604020202020204" pitchFamily="34" charset="0"/>
                <a:cs typeface="Microsoft Sans Serif" panose="020B0604020202020204" pitchFamily="34" charset="0"/>
              </a:rPr>
              <a:t>. Los directivos que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guían</a:t>
            </a:r>
            <a:r>
              <a:rPr lang="es-ES" sz="2400" dirty="0">
                <a:latin typeface="Helvetica Neue" panose="020B0604020202020204" charset="0"/>
                <a:ea typeface="Microsoft Sans Serif" panose="020B0604020202020204" pitchFamily="34" charset="0"/>
                <a:cs typeface="Microsoft Sans Serif" panose="020B0604020202020204" pitchFamily="34" charset="0"/>
              </a:rPr>
              <a:t> y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apoyan</a:t>
            </a:r>
            <a:r>
              <a:rPr lang="es-ES" sz="2400" dirty="0">
                <a:latin typeface="Helvetica Neue" panose="020B0604020202020204" charset="0"/>
                <a:ea typeface="Microsoft Sans Serif" panose="020B0604020202020204" pitchFamily="34" charset="0"/>
                <a:cs typeface="Microsoft Sans Serif" panose="020B0604020202020204" pitchFamily="34" charset="0"/>
              </a:rPr>
              <a:t> a sus empleados en la creación y realización de una idea se denominan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patrocinadores o </a:t>
            </a:r>
            <a:r>
              <a:rPr lang="es-E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espónsors</a:t>
            </a:r>
            <a:r>
              <a:rPr lang="es-ES" sz="2400" dirty="0">
                <a:latin typeface="Helvetica Neue" panose="020B0604020202020204" charset="0"/>
                <a:ea typeface="Microsoft Sans Serif" panose="020B0604020202020204" pitchFamily="34" charset="0"/>
                <a:cs typeface="Microsoft Sans Serif" panose="020B0604020202020204" pitchFamily="34" charset="0"/>
              </a:rPr>
              <a:t>. Los patrocinadores son al menos tan importantes como el tipo de cultura corporativa para promover el intraemprendimiento digital en su empresa.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5148000"/>
            <a:ext cx="11225086" cy="3046988"/>
          </a:xfrm>
          <a:prstGeom prst="rect">
            <a:avLst/>
          </a:prstGeom>
          <a:noFill/>
        </p:spPr>
        <p:txBody>
          <a:bodyPr wrap="square" rtlCol="0">
            <a:spAutoFit/>
          </a:bodyPr>
          <a:lstStyle/>
          <a:p>
            <a:r>
              <a:rPr lang="es-ES" sz="2400" dirty="0">
                <a:latin typeface="Helvetica Neue" panose="020B0604020202020204" charset="0"/>
                <a:ea typeface="Microsoft Sans Serif" panose="020B0604020202020204" pitchFamily="34" charset="0"/>
                <a:cs typeface="Microsoft Sans Serif" panose="020B0604020202020204" pitchFamily="34" charset="0"/>
              </a:rPr>
              <a:t>Desde un punto de vista práctico, los padrinos ayudan a sus empleados tanto guiándoles durante la realización de la idea como abogando por ella,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elogiándola y buscando activamente recursos</a:t>
            </a:r>
            <a:r>
              <a:rPr lang="es-ES" sz="2400" dirty="0">
                <a:latin typeface="Helvetica Neue" panose="020B0604020202020204" charset="0"/>
                <a:ea typeface="Microsoft Sans Serif" panose="020B0604020202020204" pitchFamily="34" charset="0"/>
                <a:cs typeface="Microsoft Sans Serif" panose="020B0604020202020204" pitchFamily="34" charset="0"/>
              </a:rPr>
              <a:t> a los que puedan acceder sus intraemprendedores.</a:t>
            </a:r>
          </a:p>
          <a:p>
            <a:endParaRPr lang="es-ES" sz="2400" dirty="0">
              <a:latin typeface="Helvetica Neue" panose="020B0604020202020204" charset="0"/>
              <a:ea typeface="Microsoft Sans Serif" panose="020B0604020202020204" pitchFamily="34" charset="0"/>
              <a:cs typeface="Microsoft Sans Serif" panose="020B0604020202020204" pitchFamily="34" charset="0"/>
            </a:endParaRPr>
          </a:p>
          <a:p>
            <a:r>
              <a:rPr lang="es-ES" sz="2400" dirty="0">
                <a:latin typeface="Helvetica Neue" panose="020B0604020202020204" charset="0"/>
                <a:ea typeface="Microsoft Sans Serif" panose="020B0604020202020204" pitchFamily="34" charset="0"/>
                <a:cs typeface="Microsoft Sans Serif" panose="020B0604020202020204" pitchFamily="34" charset="0"/>
              </a:rPr>
              <a:t>Para promover el apadrinamiento, la empresa puede organizar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cursos de formación</a:t>
            </a:r>
            <a:r>
              <a:rPr lang="es-ES" sz="2400" dirty="0">
                <a:latin typeface="Helvetica Neue" panose="020B0604020202020204" charset="0"/>
                <a:ea typeface="Microsoft Sans Serif" panose="020B0604020202020204" pitchFamily="34" charset="0"/>
                <a:cs typeface="Microsoft Sans Serif" panose="020B0604020202020204" pitchFamily="34" charset="0"/>
              </a:rPr>
              <a:t> para directivos sobre cómo ser padrinos eficaces y darles explícitamente la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autorización</a:t>
            </a:r>
            <a:r>
              <a:rPr lang="es-ES" sz="2400" dirty="0">
                <a:latin typeface="Helvetica Neue" panose="020B0604020202020204" charset="0"/>
                <a:ea typeface="Microsoft Sans Serif" panose="020B0604020202020204" pitchFamily="34" charset="0"/>
                <a:cs typeface="Microsoft Sans Serif" panose="020B0604020202020204" pitchFamily="34" charset="0"/>
              </a:rPr>
              <a:t> para actuar como mentores.</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2BA99060-62AA-95F9-D4CB-553949F9297F}"/>
              </a:ext>
            </a:extLst>
          </p:cNvPr>
          <p:cNvSpPr txBox="1"/>
          <p:nvPr/>
        </p:nvSpPr>
        <p:spPr>
          <a:xfrm>
            <a:off x="1296000" y="1548000"/>
            <a:ext cx="13952830" cy="830997"/>
          </a:xfrm>
          <a:prstGeom prst="rect">
            <a:avLst/>
          </a:prstGeom>
          <a:noFill/>
        </p:spPr>
        <p:txBody>
          <a:bodyPr wrap="square" rtlCol="0">
            <a:spAutoFit/>
          </a:bodyPr>
          <a:lstStyle/>
          <a:p>
            <a:r>
              <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Cómo apoyar el Intraemprendimiento digital</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2</a:t>
            </a:r>
          </a:p>
        </p:txBody>
      </p:sp>
    </p:spTree>
    <p:extLst>
      <p:ext uri="{BB962C8B-B14F-4D97-AF65-F5344CB8AC3E}">
        <p14:creationId xmlns:p14="http://schemas.microsoft.com/office/powerpoint/2010/main" val="316236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205230" algn="l"/>
                <a:tab pos="1926589" algn="l"/>
                <a:tab pos="2915920" algn="l"/>
                <a:tab pos="3444875" algn="l"/>
                <a:tab pos="4383405" algn="l"/>
                <a:tab pos="6796405" algn="l"/>
              </a:tabLst>
              <a:defRPr/>
            </a:pPr>
            <a:r>
              <a:rPr kumimoji="0" lang="es-ES" sz="40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Recomendaciones y consejos para los intraemprendedores. </a:t>
            </a:r>
            <a:r>
              <a:rPr kumimoji="0" lang="es-ES" sz="4000" b="1" i="0" u="none" strike="noStrike" kern="1200" cap="none" spc="-114" normalizeH="0" baseline="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Do’s</a:t>
            </a:r>
            <a:r>
              <a:rPr kumimoji="0" lang="es-ES" sz="40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 y </a:t>
            </a:r>
            <a:r>
              <a:rPr kumimoji="0" lang="es-ES" sz="4000" b="1" i="0" u="none" strike="noStrike" kern="1200" cap="none" spc="-114" normalizeH="0" baseline="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Don'ts</a:t>
            </a:r>
            <a:endParaRPr kumimoji="0" lang="en-US" sz="40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US"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Unit 3</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3.1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Consejos</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generales</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3.2 Do’s y Don'ts</a:t>
            </a:r>
          </a:p>
        </p:txBody>
      </p:sp>
    </p:spTree>
    <p:extLst>
      <p:ext uri="{BB962C8B-B14F-4D97-AF65-F5344CB8AC3E}">
        <p14:creationId xmlns:p14="http://schemas.microsoft.com/office/powerpoint/2010/main" val="428530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1569660"/>
          </a:xfrm>
          <a:prstGeom prst="rect">
            <a:avLst/>
          </a:prstGeom>
          <a:noFill/>
        </p:spPr>
        <p:txBody>
          <a:bodyPr wrap="square" rtlCol="0">
            <a:spAutoFit/>
          </a:bodyPr>
          <a:lstStyle/>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a:t>
            </a:r>
            <a:r>
              <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Recomendaciones y consejos para los intraemprendedores. </a:t>
            </a:r>
            <a:r>
              <a:rPr lang="es-E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Do’s</a:t>
            </a:r>
            <a:r>
              <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y </a:t>
            </a:r>
            <a:r>
              <a:rPr lang="es-E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Don'ts</a:t>
            </a:r>
            <a:endPar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302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3.1 General tips</a:t>
            </a:r>
          </a:p>
        </p:txBody>
      </p:sp>
      <p:sp>
        <p:nvSpPr>
          <p:cNvPr id="11" name="CasellaDiTesto 10"/>
          <p:cNvSpPr txBox="1"/>
          <p:nvPr/>
        </p:nvSpPr>
        <p:spPr>
          <a:xfrm>
            <a:off x="1296000" y="3924000"/>
            <a:ext cx="15500004" cy="1200329"/>
          </a:xfrm>
          <a:prstGeom prst="rect">
            <a:avLst/>
          </a:prstGeom>
          <a:noFill/>
        </p:spPr>
        <p:txBody>
          <a:bodyPr wrap="square" rtlCol="0">
            <a:spAutoFit/>
          </a:bodyPr>
          <a:lstStyle/>
          <a:p>
            <a:pPr marL="457200" indent="-457200">
              <a:spcAft>
                <a:spcPts val="1200"/>
              </a:spcAft>
              <a:buClr>
                <a:srgbClr val="78B17A"/>
              </a:buClr>
              <a:buFont typeface="Wingdings" panose="05000000000000000000" pitchFamily="2" charset="2"/>
              <a:buChar char="Ø"/>
            </a:pP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Estudia</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tu</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compañía</a:t>
            </a:r>
            <a:br>
              <a:rPr lang="en-US" sz="2400" dirty="0">
                <a:latin typeface="Helvetica Neue" panose="020B0604020202020204" charset="0"/>
                <a:ea typeface="Microsoft Sans Serif" panose="020B0604020202020204" pitchFamily="34" charset="0"/>
                <a:cs typeface="Microsoft Sans Serif" panose="020B0604020202020204" pitchFamily="34" charset="0"/>
              </a:rPr>
            </a:br>
            <a:r>
              <a:rPr lang="es-ES" sz="2400" dirty="0">
                <a:latin typeface="Helvetica Neue" panose="020B0604020202020204" charset="0"/>
                <a:ea typeface="Microsoft Sans Serif" panose="020B0604020202020204" pitchFamily="34" charset="0"/>
                <a:cs typeface="Microsoft Sans Serif" panose="020B0604020202020204" pitchFamily="34" charset="0"/>
              </a:rPr>
              <a:t>Estudie sus puntos fuertes y débiles, los retos a los que se enfrenta y sus valores corporativos. Esta información puede inspirarte y guiarte en la ejecución de proyectos de forma coherente.</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296000" y="5256000"/>
            <a:ext cx="9461182" cy="2462213"/>
          </a:xfrm>
          <a:prstGeom prst="rect">
            <a:avLst/>
          </a:prstGeom>
          <a:noFill/>
        </p:spPr>
        <p:txBody>
          <a:bodyPr wrap="square" rtlCol="0">
            <a:spAutoFit/>
          </a:bodyPr>
          <a:lstStyle/>
          <a:p>
            <a:pPr marL="457200" lvl="0" indent="-457200">
              <a:spcAft>
                <a:spcPts val="1200"/>
              </a:spcAft>
              <a:buClr>
                <a:srgbClr val="78B17A"/>
              </a:buClr>
              <a:buFont typeface="Wingdings" panose="05000000000000000000" pitchFamily="2" charset="2"/>
              <a:buChar char="Ø"/>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Conviértete en un experto</a:t>
            </a:r>
            <a:b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br>
            <a:r>
              <a:rPr lang="es-ES" sz="2400" dirty="0">
                <a:latin typeface="Helvetica Neue" panose="020B0604020202020204" charset="0"/>
                <a:ea typeface="Microsoft Sans Serif" panose="020B0604020202020204" pitchFamily="34" charset="0"/>
                <a:cs typeface="Microsoft Sans Serif" panose="020B0604020202020204" pitchFamily="34" charset="0"/>
              </a:rPr>
              <a:t>Sé un experto en los productos y servicios de tu empresa, en su funcionamiento y su dinámica.</a:t>
            </a:r>
          </a:p>
          <a:p>
            <a:pPr marL="457200" lvl="0" indent="-457200">
              <a:spcAft>
                <a:spcPts val="1200"/>
              </a:spcAft>
              <a:buClr>
                <a:srgbClr val="78B17A"/>
              </a:buClr>
              <a:buFont typeface="Wingdings" panose="05000000000000000000" pitchFamily="2" charset="2"/>
              <a:buChar char="Ø"/>
            </a:pP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Sé un líder</a:t>
            </a:r>
            <a:b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br>
            <a:r>
              <a:rPr lang="es-ES" sz="2400" dirty="0">
                <a:latin typeface="Helvetica Neue" panose="020B0604020202020204" charset="0"/>
                <a:ea typeface="Microsoft Sans Serif" panose="020B0604020202020204" pitchFamily="34" charset="0"/>
                <a:cs typeface="Microsoft Sans Serif" panose="020B0604020202020204" pitchFamily="34" charset="0"/>
              </a:rPr>
              <a:t>Comparte tus conocimientos y habilidades por el bien de la empresa y sé un solucionador activo de problemas.</a:t>
            </a:r>
            <a:endParaRPr lang="en-US" sz="2400" dirty="0">
              <a:latin typeface="Helvetica Neue" panose="020B0604020202020204" charset="0"/>
            </a:endParaRPr>
          </a:p>
        </p:txBody>
      </p:sp>
      <p:pic>
        <p:nvPicPr>
          <p:cNvPr id="20" name="Immagine 19"/>
          <p:cNvPicPr>
            <a:picLocks noChangeAspect="1"/>
          </p:cNvPicPr>
          <p:nvPr/>
        </p:nvPicPr>
        <p:blipFill rotWithShape="1">
          <a:blip r:embed="rId2" cstate="print">
            <a:extLst>
              <a:ext uri="{28A0092B-C50C-407E-A947-70E740481C1C}">
                <a14:useLocalDpi xmlns:a14="http://schemas.microsoft.com/office/drawing/2010/main" val="0"/>
              </a:ext>
            </a:extLst>
          </a:blip>
          <a:srcRect t="6244" b="6226"/>
          <a:stretch/>
        </p:blipFill>
        <p:spPr>
          <a:xfrm>
            <a:off x="11468090" y="5490195"/>
            <a:ext cx="5116792" cy="3199107"/>
          </a:xfrm>
          <a:prstGeom prst="rect">
            <a:avLst/>
          </a:prstGeom>
        </p:spPr>
      </p:pic>
      <p:sp>
        <p:nvSpPr>
          <p:cNvPr id="7" name="CasellaDiTesto 6"/>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2, 4</a:t>
            </a:r>
          </a:p>
        </p:txBody>
      </p:sp>
    </p:spTree>
    <p:extLst>
      <p:ext uri="{BB962C8B-B14F-4D97-AF65-F5344CB8AC3E}">
        <p14:creationId xmlns:p14="http://schemas.microsoft.com/office/powerpoint/2010/main" val="24353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302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Do's and Don'ts</a:t>
            </a:r>
          </a:p>
        </p:txBody>
      </p:sp>
      <p:graphicFrame>
        <p:nvGraphicFramePr>
          <p:cNvPr id="19" name="Tabella 18"/>
          <p:cNvGraphicFramePr>
            <a:graphicFrameLocks noGrp="1"/>
          </p:cNvGraphicFramePr>
          <p:nvPr>
            <p:extLst>
              <p:ext uri="{D42A27DB-BD31-4B8C-83A1-F6EECF244321}">
                <p14:modId xmlns:p14="http://schemas.microsoft.com/office/powerpoint/2010/main" val="1685610607"/>
              </p:ext>
            </p:extLst>
          </p:nvPr>
        </p:nvGraphicFramePr>
        <p:xfrm>
          <a:off x="1837691" y="4275836"/>
          <a:ext cx="14436000" cy="4366497"/>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val="20000"/>
                    </a:ext>
                  </a:extLst>
                </a:gridCol>
                <a:gridCol w="7236000">
                  <a:extLst>
                    <a:ext uri="{9D8B030D-6E8A-4147-A177-3AD203B41FA5}">
                      <a16:colId xmlns:a16="http://schemas.microsoft.com/office/drawing/2014/main" val="20001"/>
                    </a:ext>
                  </a:extLst>
                </a:gridCol>
              </a:tblGrid>
              <a:tr h="764031">
                <a:tc>
                  <a:txBody>
                    <a:bodyPr/>
                    <a:lstStyle/>
                    <a:p>
                      <a:pPr algn="ctr"/>
                      <a:r>
                        <a:rPr lang="en-US" sz="3200" noProof="0" dirty="0">
                          <a:latin typeface="Helvetica Neue" panose="020B0604020202020204" charset="0"/>
                          <a:ea typeface="Microsoft Sans Serif" panose="020B0604020202020204" pitchFamily="34" charset="0"/>
                          <a:cs typeface="Microsoft Sans Serif" panose="020B0604020202020204" pitchFamily="34" charset="0"/>
                        </a:rPr>
                        <a:t>DO…</a:t>
                      </a:r>
                    </a:p>
                  </a:txBody>
                  <a:tcPr>
                    <a:solidFill>
                      <a:srgbClr val="5CC90B"/>
                    </a:solidFill>
                  </a:tcPr>
                </a:tc>
                <a:tc>
                  <a:txBody>
                    <a:bodyPr/>
                    <a:lstStyle/>
                    <a:p>
                      <a:pPr algn="ctr"/>
                      <a:r>
                        <a:rPr lang="en-US" sz="3200" noProof="0" dirty="0">
                          <a:latin typeface="Helvetica Neue" panose="020B0604020202020204" charset="0"/>
                          <a:ea typeface="Microsoft Sans Serif" panose="020B0604020202020204" pitchFamily="34" charset="0"/>
                          <a:cs typeface="Microsoft Sans Serif" panose="020B0604020202020204" pitchFamily="34" charset="0"/>
                        </a:rPr>
                        <a:t>DON’T…</a:t>
                      </a:r>
                    </a:p>
                  </a:txBody>
                  <a:tcPr>
                    <a:solidFill>
                      <a:srgbClr val="FE270F"/>
                    </a:solidFill>
                  </a:tcPr>
                </a:tc>
                <a:extLst>
                  <a:ext uri="{0D108BD9-81ED-4DB2-BD59-A6C34878D82A}">
                    <a16:rowId xmlns:a16="http://schemas.microsoft.com/office/drawing/2014/main" val="10000"/>
                  </a:ext>
                </a:extLst>
              </a:tr>
              <a:tr h="3602466">
                <a:tc>
                  <a:txBody>
                    <a:bodyPr/>
                    <a:lstStyle/>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Alinéate con los objetivos de la empresa</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Busca asesoramiento</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Prepara buenas presentaciones de sus ideas</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Observa activamente</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Toma decisiones</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Céntrate en la resolución de problemas</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Desafía las normas</a:t>
                      </a:r>
                    </a:p>
                  </a:txBody>
                  <a:tcPr>
                    <a:solidFill>
                      <a:srgbClr val="C6EEA9"/>
                    </a:solidFill>
                  </a:tcPr>
                </a:tc>
                <a:tc>
                  <a:txBody>
                    <a:bodyPr/>
                    <a:lstStyle/>
                    <a:p>
                      <a:pPr>
                        <a:lnSpc>
                          <a:spcPct val="100000"/>
                        </a:lnSpc>
                        <a:spcBef>
                          <a:spcPts val="0"/>
                        </a:spcBef>
                        <a:spcAft>
                          <a:spcPts val="600"/>
                        </a:spcAft>
                        <a:buClr>
                          <a:srgbClr val="B05894"/>
                        </a:buClr>
                      </a:pPr>
                      <a:r>
                        <a:rPr lang="es-E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 </a:t>
                      </a: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Tengas miedo al fracaso</a:t>
                      </a:r>
                    </a:p>
                    <a:p>
                      <a:pPr>
                        <a:lnSpc>
                          <a:spcPct val="100000"/>
                        </a:lnSpc>
                        <a:spcBef>
                          <a:spcPts val="0"/>
                        </a:spcBef>
                        <a:spcAft>
                          <a:spcPts val="600"/>
                        </a:spcAft>
                        <a:buClr>
                          <a:srgbClr val="B05894"/>
                        </a:buClr>
                      </a:pPr>
                      <a:r>
                        <a:rPr lang="es-E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 </a:t>
                      </a: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Esperes tener todas las respuestas</a:t>
                      </a:r>
                    </a:p>
                    <a:p>
                      <a:pPr>
                        <a:lnSpc>
                          <a:spcPct val="100000"/>
                        </a:lnSpc>
                        <a:spcBef>
                          <a:spcPts val="0"/>
                        </a:spcBef>
                        <a:spcAft>
                          <a:spcPts val="600"/>
                        </a:spcAft>
                        <a:buClr>
                          <a:srgbClr val="B05894"/>
                        </a:buClr>
                      </a:pPr>
                      <a:r>
                        <a:rPr lang="es-E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 </a:t>
                      </a: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Te acomodes</a:t>
                      </a:r>
                    </a:p>
                    <a:p>
                      <a:pPr>
                        <a:lnSpc>
                          <a:spcPct val="100000"/>
                        </a:lnSpc>
                        <a:spcBef>
                          <a:spcPts val="0"/>
                        </a:spcBef>
                        <a:spcAft>
                          <a:spcPts val="600"/>
                        </a:spcAft>
                        <a:buClr>
                          <a:srgbClr val="B05894"/>
                        </a:buClr>
                      </a:pPr>
                      <a:r>
                        <a:rPr lang="es-E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 </a:t>
                      </a: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Tengas miedo a correr riesgos</a:t>
                      </a:r>
                    </a:p>
                    <a:p>
                      <a:pPr>
                        <a:lnSpc>
                          <a:spcPct val="100000"/>
                        </a:lnSpc>
                        <a:spcBef>
                          <a:spcPts val="0"/>
                        </a:spcBef>
                        <a:spcAft>
                          <a:spcPts val="600"/>
                        </a:spcAft>
                        <a:buClr>
                          <a:srgbClr val="B05894"/>
                        </a:buClr>
                      </a:pPr>
                      <a:r>
                        <a:rPr lang="es-E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 </a:t>
                      </a: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Seas impaciente</a:t>
                      </a:r>
                    </a:p>
                    <a:p>
                      <a:pPr>
                        <a:lnSpc>
                          <a:spcPct val="100000"/>
                        </a:lnSpc>
                        <a:spcBef>
                          <a:spcPts val="0"/>
                        </a:spcBef>
                        <a:spcAft>
                          <a:spcPts val="600"/>
                        </a:spcAft>
                        <a:buClr>
                          <a:srgbClr val="B05894"/>
                        </a:buClr>
                      </a:pPr>
                      <a:r>
                        <a:rPr lang="es-E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 </a:t>
                      </a: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Vayas a lo seguro</a:t>
                      </a:r>
                    </a:p>
                    <a:p>
                      <a:pPr>
                        <a:lnSpc>
                          <a:spcPct val="100000"/>
                        </a:lnSpc>
                        <a:spcBef>
                          <a:spcPts val="0"/>
                        </a:spcBef>
                        <a:spcAft>
                          <a:spcPts val="600"/>
                        </a:spcAft>
                        <a:buClr>
                          <a:srgbClr val="B05894"/>
                        </a:buClr>
                      </a:pPr>
                      <a:r>
                        <a:rPr lang="es-E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 </a:t>
                      </a:r>
                      <a:r>
                        <a:rPr lang="es-E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Menosprecies tu trabajo, tus ideas y tus logros</a:t>
                      </a:r>
                      <a:endParaRPr lang="en-U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txBody>
                  <a:tcPr>
                    <a:solidFill>
                      <a:srgbClr val="FEB1A6"/>
                    </a:solidFill>
                  </a:tcPr>
                </a:tc>
                <a:extLst>
                  <a:ext uri="{0D108BD9-81ED-4DB2-BD59-A6C34878D82A}">
                    <a16:rowId xmlns:a16="http://schemas.microsoft.com/office/drawing/2014/main" val="10001"/>
                  </a:ext>
                </a:extLst>
              </a:tr>
            </a:tbl>
          </a:graphicData>
        </a:graphic>
      </p:graphicFrame>
      <p:pic>
        <p:nvPicPr>
          <p:cNvPr id="20" name="Immagin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273" y="3907168"/>
            <a:ext cx="1468155" cy="1371077"/>
          </a:xfrm>
          <a:prstGeom prst="rect">
            <a:avLst/>
          </a:prstGeom>
        </p:spPr>
      </p:pic>
      <p:pic>
        <p:nvPicPr>
          <p:cNvPr id="21" name="Immagin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6000" y="3848100"/>
            <a:ext cx="1468800" cy="1411095"/>
          </a:xfrm>
          <a:prstGeom prst="rect">
            <a:avLst/>
          </a:prstGeom>
        </p:spPr>
      </p:pic>
      <p:sp>
        <p:nvSpPr>
          <p:cNvPr id="7" name="CasellaDiTesto 6"/>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2, 4</a:t>
            </a:r>
          </a:p>
        </p:txBody>
      </p:sp>
      <p:sp>
        <p:nvSpPr>
          <p:cNvPr id="8" name="CuadroTexto 7">
            <a:extLst>
              <a:ext uri="{FF2B5EF4-FFF2-40B4-BE49-F238E27FC236}">
                <a16:creationId xmlns:a16="http://schemas.microsoft.com/office/drawing/2014/main" id="{2CA74664-2156-4DEB-82F0-1F357E788884}"/>
              </a:ext>
            </a:extLst>
          </p:cNvPr>
          <p:cNvSpPr txBox="1"/>
          <p:nvPr/>
        </p:nvSpPr>
        <p:spPr>
          <a:xfrm>
            <a:off x="1296000" y="1548000"/>
            <a:ext cx="15840000" cy="1569660"/>
          </a:xfrm>
          <a:prstGeom prst="rect">
            <a:avLst/>
          </a:prstGeom>
          <a:noFill/>
        </p:spPr>
        <p:txBody>
          <a:bodyPr wrap="square" rtlCol="0">
            <a:spAutoFit/>
          </a:bodyPr>
          <a:lstStyle/>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a:t>
            </a:r>
            <a:r>
              <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Recomendaciones y consejos para los intraemprendedores. </a:t>
            </a:r>
            <a:r>
              <a:rPr lang="es-E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Do’s</a:t>
            </a:r>
            <a:r>
              <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y </a:t>
            </a:r>
            <a:r>
              <a:rPr lang="es-E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Don'ts</a:t>
            </a:r>
            <a:endParaRPr lang="es-E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9380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¡Ponte a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prueba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spAutoFit/>
          </a:bodyPr>
          <a:lstStyle/>
          <a:p>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Responde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las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siguientes</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preguntas</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457200" indent="-457200">
              <a:buAutoNum type="arabicPeriod"/>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La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transformación</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digital es:</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La implantación de las tecnologías digitales </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Un nuevo enfoque para hacer negocios</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Ambos</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a:defRPr/>
            </a:pPr>
            <a:r>
              <a:rPr lang="es-ES" altLang="es-ES" sz="2400" b="1" dirty="0">
                <a:latin typeface="Helvetica Neue" panose="020B0604020202020204" charset="0"/>
                <a:ea typeface="Microsoft Sans Serif" panose="020B0604020202020204" pitchFamily="34" charset="0"/>
                <a:cs typeface="Microsoft Sans Serif" panose="020B0604020202020204" pitchFamily="34" charset="0"/>
              </a:rPr>
              <a:t>2. ¿Cuál de estas no es una característica del intraemprendedor?</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Proactividad</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Aceptación de las normas</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Resiliencia</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1" name="Rectángulo 21">
            <a:extLst>
              <a:ext uri="{FF2B5EF4-FFF2-40B4-BE49-F238E27FC236}">
                <a16:creationId xmlns:a16="http://schemas.microsoft.com/office/drawing/2014/main" id="{DC66892E-CF8E-E875-4F89-2A6EA685FC3A}"/>
              </a:ext>
            </a:extLst>
          </p:cNvPr>
          <p:cNvSpPr/>
          <p:nvPr/>
        </p:nvSpPr>
        <p:spPr>
          <a:xfrm>
            <a:off x="9396000" y="4536000"/>
            <a:ext cx="7740000" cy="2340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Un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espónsor</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es:</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Un financiador de un proyecto</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Un directivo que apoya tus ideas</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Un compañero de trabajo que se une a tu equipo intraemprendedor</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40">
            <a:extLst>
              <a:ext uri="{FF2B5EF4-FFF2-40B4-BE49-F238E27FC236}">
                <a16:creationId xmlns:a16="http://schemas.microsoft.com/office/drawing/2014/main" id="{96FF19B5-E3C2-1C2F-CDC6-12F41206DA81}"/>
              </a:ext>
            </a:extLst>
          </p:cNvPr>
          <p:cNvSpPr/>
          <p:nvPr/>
        </p:nvSpPr>
        <p:spPr>
          <a:xfrm>
            <a:off x="9396000" y="6984000"/>
            <a:ext cx="7740000" cy="208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a:t>
            </a:r>
            <a:r>
              <a:rPr lang="es-ES" altLang="es-ES" sz="2400" b="1" dirty="0">
                <a:latin typeface="Helvetica Neue" panose="020B0604020202020204" charset="0"/>
                <a:ea typeface="Microsoft Sans Serif" panose="020B0604020202020204" pitchFamily="34" charset="0"/>
                <a:cs typeface="Microsoft Sans Serif" panose="020B0604020202020204" pitchFamily="34" charset="0"/>
              </a:rPr>
              <a:t>Un intraemprendedor de éxito no debe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Pedir consejo</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Desafía las normas</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Juega sobre seguro</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6" name="Rectángulo 21">
            <a:extLst>
              <a:ext uri="{FF2B5EF4-FFF2-40B4-BE49-F238E27FC236}">
                <a16:creationId xmlns:a16="http://schemas.microsoft.com/office/drawing/2014/main" id="{DC66892E-CF8E-E875-4F89-2A6EA685FC3A}"/>
              </a:ext>
            </a:extLst>
          </p:cNvPr>
          <p:cNvSpPr/>
          <p:nvPr/>
        </p:nvSpPr>
        <p:spPr>
          <a:xfrm>
            <a:off x="9396000" y="1368000"/>
            <a:ext cx="7740000" cy="3024000"/>
          </a:xfrm>
          <a:prstGeom prst="snip2DiagRect">
            <a:avLst/>
          </a:prstGeom>
          <a:ln w="28575">
            <a:solidFill>
              <a:srgbClr val="4D94B7"/>
            </a:solidFill>
          </a:ln>
        </p:spPr>
        <p:txBody>
          <a:bodyPr wrap="square">
            <a:noAutofit/>
          </a:bodyPr>
          <a:lstStyle/>
          <a:p>
            <a:pPr marL="365125" indent="-3651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La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cultura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intraemprendedora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no se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caracteriza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por:</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a:defRPr/>
            </a:pPr>
            <a:endParaRPr lang="es-E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Cursos de formación para que los empleados se conviertan en intraemprendedores</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Tolerancia a los errores causados por la creatividad</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Elevados niveles de asunción de riesgos por parte de los empleados</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2471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¡Ponte a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prueba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spAutoFit/>
          </a:bodyPr>
          <a:lstStyle/>
          <a:p>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Solución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457200" indent="-457200">
              <a:buAutoNum type="arabicPeriod"/>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La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transformación</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digital es:</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La implantación de las tecnologías digitales </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Un nuevo enfoque para hacer negocios</a:t>
            </a:r>
          </a:p>
          <a:p>
            <a:pPr marL="342900" indent="-342900">
              <a:buBlip>
                <a:blip r:embed="rId2"/>
              </a:buBlip>
              <a:defRPr/>
            </a:pPr>
            <a:r>
              <a:rPr lang="es-ES" altLang="es-ES" sz="2200" b="1" dirty="0">
                <a:latin typeface="Helvetica Neue" panose="020B0604020202020204" charset="0"/>
                <a:ea typeface="Microsoft Sans Serif" panose="020B0604020202020204" pitchFamily="34" charset="0"/>
                <a:cs typeface="Microsoft Sans Serif" panose="020B0604020202020204" pitchFamily="34" charset="0"/>
              </a:rPr>
              <a:t>Ambos</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a:defRPr/>
            </a:pPr>
            <a:r>
              <a:rPr lang="es-ES" altLang="es-ES" sz="2400" b="1" dirty="0">
                <a:latin typeface="Helvetica Neue" panose="020B0604020202020204" charset="0"/>
                <a:ea typeface="Microsoft Sans Serif" panose="020B0604020202020204" pitchFamily="34" charset="0"/>
                <a:cs typeface="Microsoft Sans Serif" panose="020B0604020202020204" pitchFamily="34" charset="0"/>
              </a:rPr>
              <a:t>2. ¿Cuál de estas no es una característica del intraemprendedor?</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Proactividad</a:t>
            </a:r>
          </a:p>
          <a:p>
            <a:pPr marL="342900" indent="-342900">
              <a:buBlip>
                <a:blip r:embed="rId2"/>
              </a:buBlip>
              <a:defRPr/>
            </a:pPr>
            <a:r>
              <a:rPr lang="es-ES" altLang="es-ES" sz="2200" b="1" dirty="0">
                <a:latin typeface="Helvetica Neue" panose="020B0604020202020204" charset="0"/>
                <a:ea typeface="Microsoft Sans Serif" panose="020B0604020202020204" pitchFamily="34" charset="0"/>
                <a:cs typeface="Microsoft Sans Serif" panose="020B0604020202020204" pitchFamily="34" charset="0"/>
              </a:rPr>
              <a:t>Aceptación de las normas</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Resiliencia</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1" name="Rectángulo 21">
            <a:extLst>
              <a:ext uri="{FF2B5EF4-FFF2-40B4-BE49-F238E27FC236}">
                <a16:creationId xmlns:a16="http://schemas.microsoft.com/office/drawing/2014/main" id="{DC66892E-CF8E-E875-4F89-2A6EA685FC3A}"/>
              </a:ext>
            </a:extLst>
          </p:cNvPr>
          <p:cNvSpPr/>
          <p:nvPr/>
        </p:nvSpPr>
        <p:spPr>
          <a:xfrm>
            <a:off x="9396000" y="4536000"/>
            <a:ext cx="7740000" cy="2340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Un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espónsor</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es:</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Un financiador de un proyecto</a:t>
            </a:r>
          </a:p>
          <a:p>
            <a:pPr marL="342900" indent="-342900">
              <a:buBlip>
                <a:blip r:embed="rId2"/>
              </a:buBlip>
              <a:defRPr/>
            </a:pPr>
            <a:r>
              <a:rPr lang="es-ES" altLang="es-ES" sz="2200" b="1" dirty="0">
                <a:latin typeface="Helvetica Neue" panose="020B0604020202020204" charset="0"/>
                <a:ea typeface="Microsoft Sans Serif" panose="020B0604020202020204" pitchFamily="34" charset="0"/>
                <a:cs typeface="Microsoft Sans Serif" panose="020B0604020202020204" pitchFamily="34" charset="0"/>
              </a:rPr>
              <a:t>Un directivo que apoya tus ideas</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Un compañero de trabajo que se une a tu equipo intraemprendedor</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40">
            <a:extLst>
              <a:ext uri="{FF2B5EF4-FFF2-40B4-BE49-F238E27FC236}">
                <a16:creationId xmlns:a16="http://schemas.microsoft.com/office/drawing/2014/main" id="{96FF19B5-E3C2-1C2F-CDC6-12F41206DA81}"/>
              </a:ext>
            </a:extLst>
          </p:cNvPr>
          <p:cNvSpPr/>
          <p:nvPr/>
        </p:nvSpPr>
        <p:spPr>
          <a:xfrm>
            <a:off x="9396000" y="6984000"/>
            <a:ext cx="7740000" cy="208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a:t>
            </a:r>
            <a:r>
              <a:rPr lang="es-ES" altLang="es-ES" sz="2400" b="1" dirty="0">
                <a:latin typeface="Helvetica Neue" panose="020B0604020202020204" charset="0"/>
                <a:ea typeface="Microsoft Sans Serif" panose="020B0604020202020204" pitchFamily="34" charset="0"/>
                <a:cs typeface="Microsoft Sans Serif" panose="020B0604020202020204" pitchFamily="34" charset="0"/>
              </a:rPr>
              <a:t>Un intraemprendedor de éxito no debe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Pedir consejo</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Desafía las normas</a:t>
            </a:r>
          </a:p>
          <a:p>
            <a:pPr marL="342900" indent="-342900">
              <a:buBlip>
                <a:blip r:embed="rId2"/>
              </a:buBlip>
              <a:defRPr/>
            </a:pPr>
            <a:r>
              <a:rPr lang="es-ES" altLang="es-ES" sz="2200" b="1" dirty="0">
                <a:latin typeface="Helvetica Neue" panose="020B0604020202020204" charset="0"/>
                <a:ea typeface="Microsoft Sans Serif" panose="020B0604020202020204" pitchFamily="34" charset="0"/>
                <a:cs typeface="Microsoft Sans Serif" panose="020B0604020202020204" pitchFamily="34" charset="0"/>
              </a:rPr>
              <a:t>Juega sobre seguro</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6" name="Rectángulo 21">
            <a:extLst>
              <a:ext uri="{FF2B5EF4-FFF2-40B4-BE49-F238E27FC236}">
                <a16:creationId xmlns:a16="http://schemas.microsoft.com/office/drawing/2014/main" id="{DC66892E-CF8E-E875-4F89-2A6EA685FC3A}"/>
              </a:ext>
            </a:extLst>
          </p:cNvPr>
          <p:cNvSpPr/>
          <p:nvPr/>
        </p:nvSpPr>
        <p:spPr>
          <a:xfrm>
            <a:off x="9396000" y="1368000"/>
            <a:ext cx="7740000" cy="3024000"/>
          </a:xfrm>
          <a:prstGeom prst="snip2DiagRect">
            <a:avLst/>
          </a:prstGeom>
          <a:ln w="28575">
            <a:solidFill>
              <a:srgbClr val="4D94B7"/>
            </a:solidFill>
          </a:ln>
        </p:spPr>
        <p:txBody>
          <a:bodyPr wrap="square">
            <a:noAutofit/>
          </a:bodyPr>
          <a:lstStyle/>
          <a:p>
            <a:pPr marL="365125" indent="-3651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La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cultura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intraemprendedora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no se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caracteriza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por</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s-ES" altLang="es-ES" sz="2200" b="1" dirty="0">
                <a:latin typeface="Helvetica Neue" panose="020B0604020202020204" charset="0"/>
                <a:ea typeface="Microsoft Sans Serif" panose="020B0604020202020204" pitchFamily="34" charset="0"/>
                <a:cs typeface="Microsoft Sans Serif" panose="020B0604020202020204" pitchFamily="34" charset="0"/>
              </a:rPr>
              <a:t>Cursos de formación para que los empleados se conviertan en intraemprendedores</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Tolerancia a los errores causados por la creatividad</a:t>
            </a:r>
          </a:p>
          <a:p>
            <a:pPr marL="342900" indent="-342900">
              <a:buBlip>
                <a:blip r:embed="rId2"/>
              </a:buBlip>
              <a:defRPr/>
            </a:pPr>
            <a:r>
              <a:rPr lang="es-ES" altLang="es-ES" sz="2200" dirty="0">
                <a:latin typeface="Helvetica Neue" panose="020B0604020202020204" charset="0"/>
                <a:ea typeface="Microsoft Sans Serif" panose="020B0604020202020204" pitchFamily="34" charset="0"/>
                <a:cs typeface="Microsoft Sans Serif" panose="020B0604020202020204" pitchFamily="34" charset="0"/>
              </a:rPr>
              <a:t>Elevados niveles de asunción de riesgos por parte de los empleados</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73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err="1">
                <a:solidFill>
                  <a:srgbClr val="4D94B7"/>
                </a:solidFill>
                <a:latin typeface="Helvetica Neue"/>
                <a:ea typeface="Helvetica Neue"/>
                <a:cs typeface="Helvetica Neue"/>
                <a:sym typeface="Helvetica Neue"/>
              </a:rPr>
              <a:t>Índice</a:t>
            </a:r>
            <a:endParaRPr lang="en-US" sz="1400" b="0" i="0" u="none" strike="noStrike" cap="none" dirty="0">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3383999"/>
            <a:ext cx="72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79" name="Google Shape;79;p2"/>
          <p:cNvSpPr txBox="1"/>
          <p:nvPr/>
        </p:nvSpPr>
        <p:spPr>
          <a:xfrm>
            <a:off x="1296000" y="7776000"/>
            <a:ext cx="72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78B17A"/>
                </a:solidFill>
                <a:latin typeface="Helvetica Neue"/>
                <a:ea typeface="Helvetica Neue"/>
                <a:cs typeface="Helvetica Neue"/>
                <a:sym typeface="Helvetica Neue"/>
              </a:rPr>
              <a:t>3</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832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dirty="0">
                <a:solidFill>
                  <a:schemeClr val="dk1"/>
                </a:solidFill>
                <a:latin typeface="Helvetica Neue"/>
                <a:ea typeface="Helvetica Neue"/>
                <a:cs typeface="Helvetica Neue"/>
                <a:sym typeface="Helvetica Neue"/>
              </a:rPr>
              <a:t>I</a:t>
            </a:r>
            <a:r>
              <a:rPr lang="es-ES" sz="2400" b="1" i="0" u="none" strike="noStrike" cap="none" dirty="0">
                <a:solidFill>
                  <a:schemeClr val="dk1"/>
                </a:solidFill>
                <a:latin typeface="Helvetica Neue"/>
                <a:ea typeface="Helvetica Neue"/>
                <a:cs typeface="Helvetica Neue"/>
                <a:sym typeface="Helvetica Neue"/>
              </a:rPr>
              <a:t>ntroducción. ¿Qué es el intraemprendimiento digital? </a:t>
            </a:r>
            <a:endParaRPr lang="en-US" sz="2400" b="1" i="0" u="none" strike="noStrike" cap="none" dirty="0">
              <a:solidFill>
                <a:schemeClr val="dk1"/>
              </a:solidFill>
              <a:latin typeface="Helvetica Neue"/>
              <a:ea typeface="Helvetica Neue"/>
              <a:cs typeface="Helvetica Neue"/>
              <a:sym typeface="Helvetica Neue"/>
            </a:endParaRPr>
          </a:p>
        </p:txBody>
      </p:sp>
      <p:sp>
        <p:nvSpPr>
          <p:cNvPr id="82" name="Google Shape;82;p2"/>
          <p:cNvSpPr txBox="1"/>
          <p:nvPr/>
        </p:nvSpPr>
        <p:spPr>
          <a:xfrm>
            <a:off x="1944000" y="7776000"/>
            <a:ext cx="558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dirty="0">
                <a:solidFill>
                  <a:schemeClr val="dk1"/>
                </a:solidFill>
                <a:latin typeface="Helvetica Neue"/>
                <a:ea typeface="Helvetica Neue"/>
                <a:cs typeface="Helvetica Neue"/>
                <a:sym typeface="Helvetica Neue"/>
              </a:rPr>
              <a:t>Recomendaciones y consejos para los intraemprendedores. </a:t>
            </a:r>
            <a:r>
              <a:rPr lang="es-ES" sz="2400" b="1" i="1" u="none" strike="noStrike" cap="none" dirty="0" err="1">
                <a:solidFill>
                  <a:schemeClr val="dk1"/>
                </a:solidFill>
                <a:latin typeface="Helvetica Neue"/>
                <a:ea typeface="Helvetica Neue"/>
                <a:cs typeface="Helvetica Neue"/>
                <a:sym typeface="Helvetica Neue"/>
              </a:rPr>
              <a:t>Do’s</a:t>
            </a:r>
            <a:r>
              <a:rPr lang="es-ES" sz="2400" b="1" i="0" u="none" strike="noStrike" cap="none" dirty="0">
                <a:solidFill>
                  <a:schemeClr val="dk1"/>
                </a:solidFill>
                <a:latin typeface="Helvetica Neue"/>
                <a:ea typeface="Helvetica Neue"/>
                <a:cs typeface="Helvetica Neue"/>
                <a:sym typeface="Helvetica Neue"/>
              </a:rPr>
              <a:t> y </a:t>
            </a:r>
            <a:r>
              <a:rPr lang="es-ES" sz="2400" b="1" i="1" u="none" strike="noStrike" cap="none" dirty="0" err="1">
                <a:solidFill>
                  <a:schemeClr val="dk1"/>
                </a:solidFill>
                <a:latin typeface="Helvetica Neue"/>
                <a:ea typeface="Helvetica Neue"/>
                <a:cs typeface="Helvetica Neue"/>
                <a:sym typeface="Helvetica Neue"/>
              </a:rPr>
              <a:t>Don'ts</a:t>
            </a:r>
            <a:endParaRPr lang="en-US" sz="2400" b="1" i="1" u="none" strike="noStrike" cap="none" dirty="0">
              <a:solidFill>
                <a:schemeClr val="dk1"/>
              </a:solidFill>
              <a:latin typeface="Helvetica Neue"/>
              <a:ea typeface="Helvetica Neue"/>
              <a:cs typeface="Helvetica Neue"/>
              <a:sym typeface="Helvetica Neue"/>
            </a:endParaRPr>
          </a:p>
        </p:txBody>
      </p:sp>
      <p:sp>
        <p:nvSpPr>
          <p:cNvPr id="83" name="Google Shape;83;p2"/>
          <p:cNvSpPr txBox="1"/>
          <p:nvPr/>
        </p:nvSpPr>
        <p:spPr>
          <a:xfrm>
            <a:off x="1944000" y="5832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dirty="0">
                <a:solidFill>
                  <a:schemeClr val="dk1"/>
                </a:solidFill>
                <a:latin typeface="Helvetica Neue"/>
                <a:ea typeface="Helvetica Neue"/>
                <a:cs typeface="Helvetica Neue"/>
                <a:sym typeface="Helvetica Neue"/>
              </a:rPr>
              <a:t>Cómo apoyar el Intraemprendimiento Digital</a:t>
            </a:r>
            <a:endParaRPr lang="en-US" sz="2400" b="1" i="0" u="none" strike="noStrike" cap="none" dirty="0">
              <a:solidFill>
                <a:schemeClr val="dk1"/>
              </a:solidFill>
              <a:latin typeface="Helvetica Neue"/>
              <a:ea typeface="Helvetica Neue"/>
              <a:cs typeface="Helvetica Neue"/>
              <a:sym typeface="Helvetica Neue"/>
            </a:endParaRPr>
          </a:p>
        </p:txBody>
      </p:sp>
      <p:sp>
        <p:nvSpPr>
          <p:cNvPr id="87" name="Google Shape;87;p2"/>
          <p:cNvSpPr txBox="1"/>
          <p:nvPr/>
        </p:nvSpPr>
        <p:spPr>
          <a:xfrm>
            <a:off x="8028000" y="3383999"/>
            <a:ext cx="8640000" cy="2088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None/>
            </a:pPr>
            <a:r>
              <a:rPr lang="es-ES" sz="2400" b="0" i="0" u="none" strike="noStrike" cap="none" dirty="0">
                <a:solidFill>
                  <a:srgbClr val="000000"/>
                </a:solidFill>
                <a:latin typeface="Helvetica Neue"/>
                <a:ea typeface="Helvetica Neue"/>
                <a:cs typeface="Helvetica Neue"/>
                <a:sym typeface="Helvetica Neue"/>
              </a:rPr>
              <a:t>1.1 Transformación digital</a:t>
            </a:r>
          </a:p>
          <a:p>
            <a:pPr marL="0" marR="0" lvl="0" indent="0" algn="l" rtl="0">
              <a:lnSpc>
                <a:spcPct val="125000"/>
              </a:lnSpc>
              <a:spcBef>
                <a:spcPts val="0"/>
              </a:spcBef>
              <a:spcAft>
                <a:spcPts val="0"/>
              </a:spcAft>
              <a:buNone/>
            </a:pPr>
            <a:r>
              <a:rPr lang="es-ES" sz="2400" b="0" i="0" u="none" strike="noStrike" cap="none" dirty="0">
                <a:solidFill>
                  <a:srgbClr val="000000"/>
                </a:solidFill>
                <a:latin typeface="Helvetica Neue"/>
                <a:ea typeface="Helvetica Neue"/>
                <a:cs typeface="Helvetica Neue"/>
                <a:sym typeface="Helvetica Neue"/>
              </a:rPr>
              <a:t>1.2 Definición de intraemprendimiento</a:t>
            </a:r>
          </a:p>
          <a:p>
            <a:pPr marL="0" marR="0" lvl="0" indent="0" algn="l" rtl="0">
              <a:lnSpc>
                <a:spcPct val="125000"/>
              </a:lnSpc>
              <a:spcBef>
                <a:spcPts val="0"/>
              </a:spcBef>
              <a:spcAft>
                <a:spcPts val="0"/>
              </a:spcAft>
              <a:buNone/>
            </a:pPr>
            <a:r>
              <a:rPr lang="es-ES" sz="2400" b="0" i="0" u="none" strike="noStrike" cap="none" dirty="0">
                <a:solidFill>
                  <a:srgbClr val="000000"/>
                </a:solidFill>
                <a:latin typeface="Helvetica Neue"/>
                <a:ea typeface="Helvetica Neue"/>
                <a:cs typeface="Helvetica Neue"/>
                <a:sym typeface="Helvetica Neue"/>
              </a:rPr>
              <a:t>1.3 El intraemprendedor	</a:t>
            </a:r>
          </a:p>
          <a:p>
            <a:pPr marL="0" marR="0" lvl="0" indent="0" algn="l" rtl="0">
              <a:lnSpc>
                <a:spcPct val="125000"/>
              </a:lnSpc>
              <a:spcBef>
                <a:spcPts val="0"/>
              </a:spcBef>
              <a:spcAft>
                <a:spcPts val="0"/>
              </a:spcAft>
              <a:buNone/>
            </a:pPr>
            <a:r>
              <a:rPr lang="es-ES" sz="2400" b="0" i="0" u="none" strike="noStrike" cap="none" dirty="0">
                <a:solidFill>
                  <a:srgbClr val="000000"/>
                </a:solidFill>
                <a:latin typeface="Helvetica Neue"/>
                <a:ea typeface="Helvetica Neue"/>
                <a:cs typeface="Helvetica Neue"/>
                <a:sym typeface="Helvetica Neue"/>
              </a:rPr>
              <a:t>1.4 Modelos de intraemprendimiento</a:t>
            </a:r>
          </a:p>
        </p:txBody>
      </p:sp>
      <p:sp>
        <p:nvSpPr>
          <p:cNvPr id="88" name="Google Shape;88;p2"/>
          <p:cNvSpPr/>
          <p:nvPr/>
        </p:nvSpPr>
        <p:spPr>
          <a:xfrm>
            <a:off x="7668000" y="3384000"/>
            <a:ext cx="180000" cy="208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832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0" name="Google Shape;90;p2"/>
          <p:cNvSpPr/>
          <p:nvPr/>
        </p:nvSpPr>
        <p:spPr>
          <a:xfrm>
            <a:off x="7668000" y="7776000"/>
            <a:ext cx="180000" cy="1332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91" name="Google Shape;91;p2"/>
          <p:cNvSpPr txBox="1"/>
          <p:nvPr/>
        </p:nvSpPr>
        <p:spPr>
          <a:xfrm>
            <a:off x="8028000" y="7776000"/>
            <a:ext cx="8640000" cy="1332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3.1 Consejos generales</a:t>
            </a:r>
          </a:p>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3.2 Do’s y Don'ts</a:t>
            </a:r>
          </a:p>
        </p:txBody>
      </p:sp>
      <p:sp>
        <p:nvSpPr>
          <p:cNvPr id="92" name="Google Shape;92;p2"/>
          <p:cNvSpPr txBox="1"/>
          <p:nvPr/>
        </p:nvSpPr>
        <p:spPr>
          <a:xfrm>
            <a:off x="8028000" y="5832000"/>
            <a:ext cx="8640000" cy="1584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2.1 </a:t>
            </a:r>
            <a:r>
              <a:rPr lang="en-US" sz="2400" b="0" i="0" u="none" strike="noStrike" cap="none" dirty="0" err="1">
                <a:solidFill>
                  <a:schemeClr val="dk1"/>
                </a:solidFill>
                <a:latin typeface="Helvetica Neue"/>
                <a:ea typeface="Helvetica Neue"/>
                <a:cs typeface="Helvetica Neue"/>
                <a:sym typeface="Helvetica Neue"/>
              </a:rPr>
              <a:t>Cómo</a:t>
            </a:r>
            <a:r>
              <a:rPr lang="en-US" sz="2400" b="0" i="0" u="none" strike="noStrike" cap="none" dirty="0">
                <a:solidFill>
                  <a:schemeClr val="dk1"/>
                </a:solidFill>
                <a:latin typeface="Helvetica Neue"/>
                <a:ea typeface="Helvetica Neue"/>
                <a:cs typeface="Helvetica Neue"/>
                <a:sym typeface="Helvetica Neue"/>
              </a:rPr>
              <a:t> </a:t>
            </a:r>
            <a:r>
              <a:rPr lang="en-US" sz="2400" b="0" i="0" u="none" strike="noStrike" cap="none" dirty="0" err="1">
                <a:solidFill>
                  <a:schemeClr val="dk1"/>
                </a:solidFill>
                <a:latin typeface="Helvetica Neue"/>
                <a:ea typeface="Helvetica Neue"/>
                <a:cs typeface="Helvetica Neue"/>
                <a:sym typeface="Helvetica Neue"/>
              </a:rPr>
              <a:t>encontrar</a:t>
            </a:r>
            <a:r>
              <a:rPr lang="en-US" sz="2400" b="0" i="0" u="none" strike="noStrike" cap="none" dirty="0">
                <a:solidFill>
                  <a:schemeClr val="dk1"/>
                </a:solidFill>
                <a:latin typeface="Helvetica Neue"/>
                <a:ea typeface="Helvetica Neue"/>
                <a:cs typeface="Helvetica Neue"/>
                <a:sym typeface="Helvetica Neue"/>
              </a:rPr>
              <a:t> </a:t>
            </a:r>
            <a:r>
              <a:rPr lang="en-US" sz="2400" b="0" i="0" u="none" strike="noStrike" cap="none" dirty="0" err="1">
                <a:solidFill>
                  <a:schemeClr val="dk1"/>
                </a:solidFill>
                <a:latin typeface="Helvetica Neue"/>
                <a:ea typeface="Helvetica Neue"/>
                <a:cs typeface="Helvetica Neue"/>
                <a:sym typeface="Helvetica Neue"/>
              </a:rPr>
              <a:t>intraemprendedores</a:t>
            </a:r>
            <a:endParaRPr lang="en-US"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2.2 </a:t>
            </a:r>
            <a:r>
              <a:rPr lang="en-US" sz="2400" b="0" i="0" u="none" strike="noStrike" cap="none" dirty="0" err="1">
                <a:solidFill>
                  <a:schemeClr val="dk1"/>
                </a:solidFill>
                <a:latin typeface="Helvetica Neue"/>
                <a:ea typeface="Helvetica Neue"/>
                <a:cs typeface="Helvetica Neue"/>
                <a:sym typeface="Helvetica Neue"/>
              </a:rPr>
              <a:t>Cultura</a:t>
            </a:r>
            <a:r>
              <a:rPr lang="en-US" sz="2400" b="0" i="0" u="none" strike="noStrike" cap="none" dirty="0">
                <a:solidFill>
                  <a:schemeClr val="dk1"/>
                </a:solidFill>
                <a:latin typeface="Helvetica Neue"/>
                <a:ea typeface="Helvetica Neue"/>
                <a:cs typeface="Helvetica Neue"/>
                <a:sym typeface="Helvetica Neue"/>
              </a:rPr>
              <a:t> </a:t>
            </a:r>
            <a:r>
              <a:rPr lang="en-US" sz="2400" b="0" i="0" u="none" strike="noStrike" cap="none" dirty="0" err="1">
                <a:solidFill>
                  <a:schemeClr val="dk1"/>
                </a:solidFill>
                <a:latin typeface="Helvetica Neue"/>
                <a:ea typeface="Helvetica Neue"/>
                <a:cs typeface="Helvetica Neue"/>
                <a:sym typeface="Helvetica Neue"/>
              </a:rPr>
              <a:t>intraemprendedora</a:t>
            </a:r>
            <a:endParaRPr lang="en-US"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2.3 </a:t>
            </a:r>
            <a:r>
              <a:rPr lang="en-US" sz="2400" b="0" i="0" u="none" strike="noStrike" cap="none" dirty="0" err="1">
                <a:solidFill>
                  <a:schemeClr val="dk1"/>
                </a:solidFill>
                <a:latin typeface="Helvetica Neue"/>
                <a:ea typeface="Helvetica Neue"/>
                <a:cs typeface="Helvetica Neue"/>
                <a:sym typeface="Helvetica Neue"/>
              </a:rPr>
              <a:t>Actividades</a:t>
            </a:r>
            <a:r>
              <a:rPr lang="en-US" sz="2400" b="0" i="0" u="none" strike="noStrike" cap="none" dirty="0">
                <a:solidFill>
                  <a:schemeClr val="dk1"/>
                </a:solidFill>
                <a:latin typeface="Helvetica Neue"/>
                <a:ea typeface="Helvetica Neue"/>
                <a:cs typeface="Helvetica Neue"/>
                <a:sym typeface="Helvetica Neue"/>
              </a:rPr>
              <a:t> </a:t>
            </a:r>
            <a:r>
              <a:rPr lang="en-US" sz="2400" b="0" i="0" u="none" strike="noStrike" cap="none" dirty="0" err="1">
                <a:solidFill>
                  <a:schemeClr val="dk1"/>
                </a:solidFill>
                <a:latin typeface="Helvetica Neue"/>
                <a:ea typeface="Helvetica Neue"/>
                <a:cs typeface="Helvetica Neue"/>
                <a:sym typeface="Helvetica Neue"/>
              </a:rPr>
              <a:t>prácticas</a:t>
            </a:r>
            <a:endParaRPr lang="en-US"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2.4 </a:t>
            </a:r>
            <a:r>
              <a:rPr lang="en-US" sz="2400" b="0" i="0" u="none" strike="noStrike" cap="none" dirty="0" err="1">
                <a:solidFill>
                  <a:schemeClr val="dk1"/>
                </a:solidFill>
                <a:latin typeface="Helvetica Neue"/>
                <a:ea typeface="Helvetica Neue"/>
                <a:cs typeface="Helvetica Neue"/>
                <a:sym typeface="Helvetica Neue"/>
              </a:rPr>
              <a:t>Patrocinadores</a:t>
            </a:r>
            <a:endParaRPr lang="en-US" sz="24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8;p12">
            <a:extLst>
              <a:ext uri="{FF2B5EF4-FFF2-40B4-BE49-F238E27FC236}">
                <a16:creationId xmlns:a16="http://schemas.microsoft.com/office/drawing/2014/main" id="{59EB0FA7-0D80-6EA6-317A-EFF1C9D78C44}"/>
              </a:ext>
            </a:extLst>
          </p:cNvPr>
          <p:cNvSpPr txBox="1"/>
          <p:nvPr/>
        </p:nvSpPr>
        <p:spPr>
          <a:xfrm>
            <a:off x="1296000" y="1548000"/>
            <a:ext cx="38944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err="1">
                <a:solidFill>
                  <a:srgbClr val="4D94B7"/>
                </a:solidFill>
                <a:latin typeface="Helvetica Neue" panose="020B0604020202020204" charset="0"/>
                <a:ea typeface="Helvetica Neue"/>
                <a:cs typeface="Helvetica Neue"/>
                <a:sym typeface="Helvetica Neue"/>
              </a:rPr>
              <a:t>Resumiendo</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569;p12">
            <a:extLst>
              <a:ext uri="{FF2B5EF4-FFF2-40B4-BE49-F238E27FC236}">
                <a16:creationId xmlns:a16="http://schemas.microsoft.com/office/drawing/2014/main" id="{197ACFE4-3C42-63B7-481B-B61B8C9A4A6C}"/>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¡Bien </a:t>
            </a:r>
            <a:r>
              <a:rPr lang="en-US" sz="2800" b="1" i="0" u="none" strike="noStrike" cap="none" dirty="0" err="1">
                <a:solidFill>
                  <a:srgbClr val="AED633"/>
                </a:solidFill>
                <a:latin typeface="Helvetica Neue" panose="020B0604020202020204" charset="0"/>
                <a:ea typeface="Helvetica Neue"/>
                <a:cs typeface="Helvetica Neue"/>
                <a:sym typeface="Helvetica Neue"/>
              </a:rPr>
              <a:t>hecho</a:t>
            </a:r>
            <a:r>
              <a:rPr lang="en-US" sz="2800" b="1" i="0" u="none" strike="noStrike" cap="none" dirty="0">
                <a:solidFill>
                  <a:srgbClr val="AED633"/>
                </a:solidFill>
                <a:latin typeface="Helvetica Neue" panose="020B0604020202020204" charset="0"/>
                <a:ea typeface="Helvetica Neue"/>
                <a:cs typeface="Helvetica Neue"/>
                <a:sym typeface="Helvetica Neue"/>
              </a:rPr>
              <a:t>! </a:t>
            </a:r>
            <a:r>
              <a:rPr lang="en-US" sz="2800" b="1" dirty="0" err="1">
                <a:solidFill>
                  <a:srgbClr val="AED633"/>
                </a:solidFill>
                <a:latin typeface="Helvetica Neue" panose="020B0604020202020204" charset="0"/>
                <a:ea typeface="Helvetica Neue"/>
                <a:cs typeface="Helvetica Neue"/>
                <a:sym typeface="Helvetica Neue"/>
              </a:rPr>
              <a:t>Ahora</a:t>
            </a:r>
            <a:r>
              <a:rPr lang="en-US" sz="2800" b="1" dirty="0">
                <a:solidFill>
                  <a:srgbClr val="AED633"/>
                </a:solidFill>
                <a:latin typeface="Helvetica Neue" panose="020B0604020202020204" charset="0"/>
                <a:ea typeface="Helvetica Neue"/>
                <a:cs typeface="Helvetica Neue"/>
                <a:sym typeface="Helvetica Neue"/>
              </a:rPr>
              <a:t> sabes </a:t>
            </a:r>
            <a:r>
              <a:rPr lang="en-US" sz="2800" b="1" dirty="0" err="1">
                <a:solidFill>
                  <a:srgbClr val="AED633"/>
                </a:solidFill>
                <a:latin typeface="Helvetica Neue" panose="020B0604020202020204" charset="0"/>
                <a:ea typeface="Helvetica Neue"/>
                <a:cs typeface="Helvetica Neue"/>
                <a:sym typeface="Helvetica Neue"/>
              </a:rPr>
              <a:t>más</a:t>
            </a:r>
            <a:r>
              <a:rPr lang="en-US" sz="2800" b="1" dirty="0">
                <a:solidFill>
                  <a:srgbClr val="AED633"/>
                </a:solidFill>
                <a:latin typeface="Helvetica Neue" panose="020B0604020202020204" charset="0"/>
                <a:ea typeface="Helvetica Neue"/>
                <a:cs typeface="Helvetica Neue"/>
                <a:sym typeface="Helvetica Neue"/>
              </a:rPr>
              <a:t> </a:t>
            </a:r>
            <a:r>
              <a:rPr lang="en-US" sz="2800" b="1" dirty="0" err="1">
                <a:solidFill>
                  <a:srgbClr val="AED633"/>
                </a:solidFill>
                <a:latin typeface="Helvetica Neue" panose="020B0604020202020204" charset="0"/>
                <a:ea typeface="Helvetica Neue"/>
                <a:cs typeface="Helvetica Neue"/>
                <a:sym typeface="Helvetica Neue"/>
              </a:rPr>
              <a:t>sobre</a:t>
            </a:r>
            <a:r>
              <a:rPr lang="en-US" sz="2800" b="1" dirty="0">
                <a:solidFill>
                  <a:srgbClr val="AED633"/>
                </a:solidFill>
                <a:latin typeface="Helvetica Neue" panose="020B0604020202020204" charset="0"/>
                <a:ea typeface="Helvetica Neue"/>
                <a:cs typeface="Helvetica Neue"/>
                <a:sym typeface="Helvetica Neue"/>
              </a:rPr>
              <a: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4" name="Google Shape;570;p12">
            <a:extLst>
              <a:ext uri="{FF2B5EF4-FFF2-40B4-BE49-F238E27FC236}">
                <a16:creationId xmlns:a16="http://schemas.microsoft.com/office/drawing/2014/main" id="{A9783BCB-036D-E869-4950-C5DBEE7ECB87}"/>
              </a:ext>
            </a:extLst>
          </p:cNvPr>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5" name="Google Shape;98;p4">
            <a:extLst>
              <a:ext uri="{FF2B5EF4-FFF2-40B4-BE49-F238E27FC236}">
                <a16:creationId xmlns:a16="http://schemas.microsoft.com/office/drawing/2014/main" id="{450C6547-8FFB-8D43-D547-AD2E9C2BE627}"/>
              </a:ext>
            </a:extLst>
          </p:cNvPr>
          <p:cNvSpPr txBox="1"/>
          <p:nvPr/>
        </p:nvSpPr>
        <p:spPr>
          <a:xfrm>
            <a:off x="1296000" y="3384000"/>
            <a:ext cx="9067200" cy="2323673"/>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4"/>
              </a:buBlip>
            </a:pPr>
            <a:r>
              <a:rPr lang="es-ES" sz="2400" dirty="0">
                <a:latin typeface="Helvetica Neue" panose="020B0604020202020204" charset="0"/>
                <a:ea typeface="Microsoft Sans Serif" panose="020B0604020202020204" pitchFamily="34" charset="0"/>
                <a:cs typeface="Microsoft Sans Serif" panose="020B0604020202020204" pitchFamily="34" charset="0"/>
              </a:rPr>
              <a:t>Intraemprendimiento y transformación digital</a:t>
            </a:r>
          </a:p>
          <a:p>
            <a:pPr marL="628650" indent="-628650">
              <a:spcAft>
                <a:spcPts val="1000"/>
              </a:spcAft>
              <a:buClr>
                <a:srgbClr val="000000"/>
              </a:buClr>
              <a:buSzPct val="100000"/>
              <a:buBlip>
                <a:blip r:embed="rId4"/>
              </a:buBlip>
            </a:pPr>
            <a:r>
              <a:rPr lang="es-ES" sz="2400" dirty="0">
                <a:latin typeface="Helvetica Neue" panose="020B0604020202020204" charset="0"/>
                <a:ea typeface="Microsoft Sans Serif" panose="020B0604020202020204" pitchFamily="34" charset="0"/>
                <a:cs typeface="Microsoft Sans Serif" panose="020B0604020202020204" pitchFamily="34" charset="0"/>
              </a:rPr>
              <a:t>Cómo promover una cultura y un patrocinio intraemprendedores</a:t>
            </a:r>
          </a:p>
          <a:p>
            <a:pPr marL="628650" indent="-628650">
              <a:spcAft>
                <a:spcPts val="1000"/>
              </a:spcAft>
              <a:buClr>
                <a:srgbClr val="000000"/>
              </a:buClr>
              <a:buSzPct val="100000"/>
              <a:buBlip>
                <a:blip r:embed="rId4"/>
              </a:buBlip>
            </a:pPr>
            <a:r>
              <a:rPr lang="es-ES" sz="2400" dirty="0">
                <a:latin typeface="Helvetica Neue" panose="020B0604020202020204" charset="0"/>
                <a:ea typeface="Microsoft Sans Serif" panose="020B0604020202020204" pitchFamily="34" charset="0"/>
                <a:cs typeface="Microsoft Sans Serif" panose="020B0604020202020204" pitchFamily="34" charset="0"/>
              </a:rPr>
              <a:t>Las características de un intraemprendedor y cómo serlo con éxito</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192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err="1">
                <a:solidFill>
                  <a:srgbClr val="4D94B7"/>
                </a:solidFill>
                <a:latin typeface="Helvetica Neue" panose="020B0604020202020204" charset="0"/>
                <a:ea typeface="Helvetica Neue"/>
                <a:cs typeface="Helvetica Neue"/>
                <a:sym typeface="Helvetica Neue"/>
              </a:rPr>
              <a:t>Bibliografía</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4585830"/>
          </a:xfrm>
          <a:prstGeom prst="rect">
            <a:avLst/>
          </a:prstGeom>
          <a:noFill/>
          <a:ln>
            <a:noFill/>
          </a:ln>
        </p:spPr>
        <p:txBody>
          <a:bodyPr spcFirstLastPara="1" wrap="square" lIns="91425" tIns="45700" rIns="91425" bIns="45700" anchor="t" anchorCtr="0">
            <a:spAutoFit/>
          </a:bodyPr>
          <a:lstStyle/>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3"/>
              </a:rPr>
              <a:t>https://www.elmhurst.edu/blog/what-is-intrapreneurship/#:~:text=Intrapreneurship%20is%20simply%20entrepreneurship%20in,facilitators%20and%20barriers%20to%20intrapreneurship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4"/>
              </a:rPr>
              <a:t>https://link.springer.com/chapter/10.1007/978-3-030-53914-6_12</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5"/>
              </a:rPr>
              <a:t>https://integrative-innovation.net/?p=1698</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6"/>
              </a:rPr>
              <a:t>https://www.peoplematters.in/article/entrepreneurship-start-ups/how-to-create-an-intrapreneurial-culture-19155</a:t>
            </a:r>
            <a:endParaRPr lang="en-US" sz="2400"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dirty="0">
                <a:latin typeface="Helvetica Neue" panose="020B0604020202020204" charset="0"/>
                <a:ea typeface="Microsoft Sans Serif" panose="020B0604020202020204" pitchFamily="34" charset="0"/>
                <a:cs typeface="Microsoft Sans Serif" panose="020B0604020202020204" pitchFamily="34" charset="0"/>
              </a:rPr>
              <a:t>Wolcott R.C. and Michael Lippitz J. (2007) </a:t>
            </a:r>
            <a:r>
              <a:rPr lang="en-US" sz="2400" b="0" i="0" u="none" strike="noStrike" cap="none" dirty="0">
                <a:solidFill>
                  <a:srgbClr val="000000"/>
                </a:solidFill>
                <a:latin typeface="Helvetica Neue" panose="020B0604020202020204" charset="0"/>
                <a:ea typeface="Helvetica Neue"/>
                <a:cs typeface="Helvetica Neue"/>
                <a:sym typeface="Helvetica Neue"/>
                <a:hlinkClick r:id="rId7"/>
              </a:rPr>
              <a:t>https://www.researchgate.net/publication/265659626_The_Four_Models_of_Corporate_Entrepreneurship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72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r>
              <a:rPr lang="en-US" sz="7200" b="1" spc="-114"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Muchas</a:t>
            </a:r>
            <a:r>
              <a:rPr lang="en-US" sz="72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Gracias!</a:t>
            </a:r>
            <a:endParaRPr kumimoji="0" lang="en-US" sz="72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461665"/>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80EC0AD8-79AB-21FC-63EB-DE522E1DEFE4}"/>
              </a:ext>
            </a:extLst>
          </p:cNvPr>
          <p:cNvSpPr txBox="1"/>
          <p:nvPr/>
        </p:nvSpPr>
        <p:spPr>
          <a:xfrm>
            <a:off x="1296000" y="1548000"/>
            <a:ext cx="3361031" cy="830997"/>
          </a:xfrm>
          <a:prstGeom prst="rect">
            <a:avLst/>
          </a:prstGeom>
          <a:noFill/>
        </p:spPr>
        <p:txBody>
          <a:bodyPr wrap="square" rtlCol="0">
            <a:spAutoFit/>
          </a:bodyPr>
          <a:lstStyle/>
          <a:p>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Objetivos</a:t>
            </a:r>
            <a:endParaRPr lang="en-US" sz="4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7" name="Picture 2">
            <a:extLst>
              <a:ext uri="{FF2B5EF4-FFF2-40B4-BE49-F238E27FC236}">
                <a16:creationId xmlns:a16="http://schemas.microsoft.com/office/drawing/2014/main" id="{262A553A-A556-07D1-AE16-8489F17CB1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8;p4">
            <a:extLst>
              <a:ext uri="{FF2B5EF4-FFF2-40B4-BE49-F238E27FC236}">
                <a16:creationId xmlns:a16="http://schemas.microsoft.com/office/drawing/2014/main" id="{2C6E6B16-550B-1219-97DC-3D8BF1E3C3FD}"/>
              </a:ext>
            </a:extLst>
          </p:cNvPr>
          <p:cNvSpPr txBox="1"/>
          <p:nvPr/>
        </p:nvSpPr>
        <p:spPr>
          <a:xfrm>
            <a:off x="1296000" y="4103998"/>
            <a:ext cx="8229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4"/>
              </a:buBlip>
            </a:pPr>
            <a:r>
              <a:rPr lang="es-ES" sz="2400" dirty="0">
                <a:latin typeface="Helvetica Neue" panose="020B0604020202020204" charset="0"/>
                <a:ea typeface="Calibri" panose="020F0502020204030204" pitchFamily="34" charset="0"/>
                <a:cs typeface="Times New Roman" panose="02020603050405020304" pitchFamily="18" charset="0"/>
              </a:rPr>
              <a:t>Aprender sobre el intraemprendimiento digital y cómo funciona</a:t>
            </a:r>
          </a:p>
          <a:p>
            <a:pPr marL="542925" lvl="0" indent="-542925">
              <a:spcAft>
                <a:spcPts val="1800"/>
              </a:spcAft>
              <a:buSzPct val="100000"/>
              <a:buBlip>
                <a:blip r:embed="rId4"/>
              </a:buBlip>
            </a:pPr>
            <a:r>
              <a:rPr lang="es-ES" sz="2400" dirty="0">
                <a:latin typeface="Helvetica Neue" panose="020B0604020202020204" charset="0"/>
                <a:ea typeface="Calibri" panose="020F0502020204030204" pitchFamily="34" charset="0"/>
                <a:cs typeface="Times New Roman" panose="02020603050405020304" pitchFamily="18" charset="0"/>
              </a:rPr>
              <a:t>Cómo promover el intraemprendimiento en tu empresa</a:t>
            </a:r>
          </a:p>
          <a:p>
            <a:pPr marL="542925" lvl="0" indent="-542925">
              <a:spcAft>
                <a:spcPts val="1800"/>
              </a:spcAft>
              <a:buSzPct val="100000"/>
              <a:buBlip>
                <a:blip r:embed="rId4"/>
              </a:buBlip>
            </a:pPr>
            <a:r>
              <a:rPr lang="es-ES" sz="2400" dirty="0">
                <a:latin typeface="Helvetica Neue" panose="020B0604020202020204" charset="0"/>
                <a:ea typeface="Calibri" panose="020F0502020204030204" pitchFamily="34" charset="0"/>
                <a:cs typeface="Times New Roman" panose="02020603050405020304" pitchFamily="18" charset="0"/>
              </a:rPr>
              <a:t>Cómo ser un intraemprendedor exitoso</a:t>
            </a:r>
          </a:p>
        </p:txBody>
      </p:sp>
      <p:sp>
        <p:nvSpPr>
          <p:cNvPr id="3" name="Google Shape;104;p4">
            <a:extLst>
              <a:ext uri="{FF2B5EF4-FFF2-40B4-BE49-F238E27FC236}">
                <a16:creationId xmlns:a16="http://schemas.microsoft.com/office/drawing/2014/main" id="{C409171D-46F8-D4AE-78DB-6CBB31ADA7A5}"/>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ES" sz="2400" b="1" i="0" u="none" strike="noStrike" cap="none" dirty="0">
                <a:solidFill>
                  <a:srgbClr val="AED633"/>
                </a:solidFill>
                <a:latin typeface="Helvetica Neue"/>
                <a:ea typeface="Helvetica Neue"/>
                <a:cs typeface="Helvetica Neue"/>
                <a:sym typeface="Helvetica Neue"/>
              </a:rPr>
              <a:t>Al final de este módulo podrás:</a:t>
            </a:r>
            <a:endParaRPr lang="en-US"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marL="0" marR="0" lvl="0" indent="0" algn="ctr"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a:pPr>
            <a:r>
              <a:rPr lang="es-E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Introducción. ¿Qué es el intraemprendimiento digital? </a:t>
            </a:r>
            <a:endPar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 1</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1.1 Transformación digital</a:t>
            </a: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1.2 Definición de intraemprendimiento</a:t>
            </a: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1.3 El intraemprendedor	</a:t>
            </a: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1.4 Modelos de intraemprendimiento</a:t>
            </a: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864000"/>
          </a:xfrm>
          <a:prstGeom prst="rect">
            <a:avLst/>
          </a:prstGeom>
          <a:noFill/>
        </p:spPr>
        <p:txBody>
          <a:bodyPr wrap="square" rtlCol="0">
            <a:spAutoFit/>
          </a:bodyPr>
          <a:lstStyle/>
          <a:p>
            <a:pPr marL="0" marR="0" lvl="0" indent="0"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a:pPr>
            <a:r>
              <a:rPr lang="es-E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Introducción. ¿Qué es el intraemprendimiento digital? </a:t>
            </a:r>
            <a:endPar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Transformación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digital</a:t>
            </a:r>
          </a:p>
        </p:txBody>
      </p:sp>
      <p:sp>
        <p:nvSpPr>
          <p:cNvPr id="7" name="CasellaDiTesto 6"/>
          <p:cNvSpPr txBox="1"/>
          <p:nvPr/>
        </p:nvSpPr>
        <p:spPr>
          <a:xfrm>
            <a:off x="1295999" y="3384000"/>
            <a:ext cx="15840000" cy="1938992"/>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La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transformación</a:t>
            </a:r>
            <a:r>
              <a:rPr lang="en-US" sz="2400" dirty="0">
                <a:latin typeface="Helvetica Neue" panose="020B0604020202020204" charset="0"/>
                <a:ea typeface="Microsoft Sans Serif" panose="020B0604020202020204" pitchFamily="34" charset="0"/>
                <a:cs typeface="Microsoft Sans Serif" panose="020B0604020202020204" pitchFamily="34" charset="0"/>
              </a:rPr>
              <a:t> digital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puede</a:t>
            </a:r>
            <a:r>
              <a:rPr lang="en-US" sz="2400" dirty="0">
                <a:latin typeface="Helvetica Neue" panose="020B0604020202020204" charset="0"/>
                <a:ea typeface="Microsoft Sans Serif" panose="020B0604020202020204" pitchFamily="34" charset="0"/>
                <a:cs typeface="Microsoft Sans Serif" panose="020B0604020202020204" pitchFamily="34" charset="0"/>
              </a:rPr>
              <a:t> verse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como</a:t>
            </a:r>
            <a:r>
              <a:rPr lang="en-US" sz="2400" dirty="0">
                <a:latin typeface="Helvetica Neue" panose="020B0604020202020204" charset="0"/>
                <a:ea typeface="Microsoft Sans Serif" panose="020B0604020202020204" pitchFamily="34" charset="0"/>
                <a:cs typeface="Microsoft Sans Serif" panose="020B0604020202020204" pitchFamily="34" charset="0"/>
              </a:rPr>
              <a:t> un nuevo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enfoque</a:t>
            </a:r>
            <a:r>
              <a:rPr lang="en-US" sz="2400" dirty="0">
                <a:latin typeface="Helvetica Neue" panose="020B0604020202020204" charset="0"/>
                <a:ea typeface="Microsoft Sans Serif" panose="020B0604020202020204" pitchFamily="34" charset="0"/>
                <a:cs typeface="Microsoft Sans Serif" panose="020B0604020202020204" pitchFamily="34" charset="0"/>
              </a:rPr>
              <a:t> para los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negocios</a:t>
            </a:r>
            <a:r>
              <a:rPr lang="en-US" sz="2400" dirty="0">
                <a:latin typeface="Helvetica Neue" panose="020B0604020202020204" charset="0"/>
                <a:ea typeface="Microsoft Sans Serif" panose="020B0604020202020204" pitchFamily="34" charset="0"/>
                <a:cs typeface="Microsoft Sans Serif" panose="020B0604020202020204" pitchFamily="34" charset="0"/>
              </a:rPr>
              <a:t>. Más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allá</a:t>
            </a:r>
            <a:r>
              <a:rPr lang="en-US" sz="2400" dirty="0">
                <a:latin typeface="Helvetica Neue" panose="020B0604020202020204" charset="0"/>
                <a:ea typeface="Microsoft Sans Serif" panose="020B0604020202020204" pitchFamily="34" charset="0"/>
                <a:cs typeface="Microsoft Sans Serif" panose="020B0604020202020204" pitchFamily="34" charset="0"/>
              </a:rPr>
              <a:t> de la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implementación</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de las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tecnologías</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digitales</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este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tipo</a:t>
            </a:r>
            <a:r>
              <a:rPr lang="en-US" sz="2400" dirty="0">
                <a:latin typeface="Helvetica Neue" panose="020B0604020202020204" charset="0"/>
                <a:ea typeface="Microsoft Sans Serif" panose="020B0604020202020204" pitchFamily="34" charset="0"/>
                <a:cs typeface="Microsoft Sans Serif" panose="020B0604020202020204" pitchFamily="34" charset="0"/>
              </a:rPr>
              <a:t> de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transformación</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requiere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también</a:t>
            </a:r>
            <a:r>
              <a:rPr lang="en-US" sz="2400" dirty="0">
                <a:latin typeface="Helvetica Neue" panose="020B0604020202020204" charset="0"/>
                <a:ea typeface="Microsoft Sans Serif" panose="020B0604020202020204" pitchFamily="34" charset="0"/>
                <a:cs typeface="Microsoft Sans Serif" panose="020B0604020202020204" pitchFamily="34" charset="0"/>
              </a:rPr>
              <a:t> un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cambio</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en</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la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cultura</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corporativa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culture</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4788000"/>
            <a:ext cx="10285133" cy="2677656"/>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Este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tipo</a:t>
            </a:r>
            <a:r>
              <a:rPr lang="en-US" sz="2400" dirty="0">
                <a:latin typeface="Helvetica Neue" panose="020B0604020202020204" charset="0"/>
                <a:ea typeface="Microsoft Sans Serif" panose="020B0604020202020204" pitchFamily="34" charset="0"/>
                <a:cs typeface="Microsoft Sans Serif" panose="020B0604020202020204" pitchFamily="34" charset="0"/>
              </a:rPr>
              <a:t> de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procesos</a:t>
            </a:r>
            <a:r>
              <a:rPr lang="en-US" sz="2400" dirty="0">
                <a:latin typeface="Helvetica Neue" panose="020B0604020202020204" charset="0"/>
                <a:ea typeface="Microsoft Sans Serif" panose="020B0604020202020204" pitchFamily="34" charset="0"/>
                <a:cs typeface="Microsoft Sans Serif" panose="020B0604020202020204" pitchFamily="34" charset="0"/>
              </a:rPr>
              <a:t> dan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lugar</a:t>
            </a:r>
            <a:r>
              <a:rPr lang="en-US" sz="2400" dirty="0">
                <a:latin typeface="Helvetica Neue" panose="020B0604020202020204" charset="0"/>
                <a:ea typeface="Microsoft Sans Serif" panose="020B0604020202020204" pitchFamily="34" charset="0"/>
                <a:cs typeface="Microsoft Sans Serif" panose="020B0604020202020204" pitchFamily="34" charset="0"/>
              </a:rPr>
              <a:t> a un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ciclo</a:t>
            </a:r>
            <a:r>
              <a:rPr lang="en-US" sz="2400" dirty="0">
                <a:latin typeface="Helvetica Neue" panose="020B0604020202020204" charset="0"/>
                <a:ea typeface="Microsoft Sans Serif" panose="020B0604020202020204" pitchFamily="34" charset="0"/>
                <a:cs typeface="Microsoft Sans Serif" panose="020B0604020202020204" pitchFamily="34" charset="0"/>
              </a:rPr>
              <a:t> de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innovación</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Transformación</a:t>
            </a:r>
            <a:r>
              <a:rPr lang="en-US" sz="2400" dirty="0">
                <a:latin typeface="Helvetica Neue" panose="020B0604020202020204" charset="0"/>
                <a:ea typeface="Microsoft Sans Serif" panose="020B0604020202020204" pitchFamily="34" charset="0"/>
                <a:cs typeface="Microsoft Sans Serif" panose="020B0604020202020204" pitchFamily="34" charset="0"/>
              </a:rPr>
              <a:t> e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innovación</a:t>
            </a:r>
            <a:r>
              <a:rPr lang="en-US" sz="2400" dirty="0">
                <a:latin typeface="Helvetica Neue" panose="020B0604020202020204" charset="0"/>
                <a:ea typeface="Microsoft Sans Serif" panose="020B0604020202020204" pitchFamily="34" charset="0"/>
                <a:cs typeface="Microsoft Sans Serif" panose="020B0604020202020204" pitchFamily="34" charset="0"/>
              </a:rPr>
              <a:t> son las palabras claves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en</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el</a:t>
            </a:r>
            <a:r>
              <a:rPr lang="en-US" sz="2400" dirty="0">
                <a:latin typeface="Helvetica Neue" panose="020B0604020202020204" charset="0"/>
                <a:ea typeface="Microsoft Sans Serif" panose="020B0604020202020204" pitchFamily="34" charset="0"/>
                <a:cs typeface="Microsoft Sans Serif" panose="020B0604020202020204" pitchFamily="34" charset="0"/>
              </a:rPr>
              <a:t> mercado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laboral</a:t>
            </a:r>
            <a:r>
              <a:rPr lang="en-US" sz="2400" dirty="0">
                <a:latin typeface="Helvetica Neue" panose="020B0604020202020204" charset="0"/>
                <a:ea typeface="Microsoft Sans Serif" panose="020B0604020202020204" pitchFamily="34" charset="0"/>
                <a:cs typeface="Microsoft Sans Serif" panose="020B0604020202020204" pitchFamily="34" charset="0"/>
              </a:rPr>
              <a:t> de hoy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en</a:t>
            </a:r>
            <a:r>
              <a:rPr lang="en-US" sz="2400" dirty="0">
                <a:latin typeface="Helvetica Neue" panose="020B0604020202020204" charset="0"/>
                <a:ea typeface="Microsoft Sans Serif" panose="020B0604020202020204" pitchFamily="34" charset="0"/>
                <a:cs typeface="Microsoft Sans Serif" panose="020B0604020202020204" pitchFamily="34" charset="0"/>
              </a:rPr>
              <a:t> día</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r>
              <a:rPr lang="en-US" sz="2400" dirty="0">
                <a:latin typeface="Helvetica Neue" panose="020B0604020202020204" charset="0"/>
                <a:ea typeface="Microsoft Sans Serif" panose="020B0604020202020204" pitchFamily="34" charset="0"/>
                <a:cs typeface="Microsoft Sans Serif" panose="020B0604020202020204" pitchFamily="34" charset="0"/>
              </a:rPr>
              <a:t>Para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poder</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abordar</a:t>
            </a:r>
            <a:r>
              <a:rPr lang="en-US" sz="2400" dirty="0">
                <a:latin typeface="Helvetica Neue" panose="020B0604020202020204" charset="0"/>
                <a:ea typeface="Microsoft Sans Serif" panose="020B0604020202020204" pitchFamily="34" charset="0"/>
                <a:cs typeface="Microsoft Sans Serif" panose="020B0604020202020204" pitchFamily="34" charset="0"/>
              </a:rPr>
              <a:t> los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cambios</a:t>
            </a:r>
            <a:r>
              <a:rPr lang="en-US" sz="2400" dirty="0">
                <a:latin typeface="Helvetica Neue" panose="020B0604020202020204" charset="0"/>
                <a:ea typeface="Microsoft Sans Serif" panose="020B0604020202020204" pitchFamily="34" charset="0"/>
                <a:cs typeface="Microsoft Sans Serif" panose="020B0604020202020204" pitchFamily="34" charset="0"/>
              </a:rPr>
              <a:t>, las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compañías</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tienen</a:t>
            </a:r>
            <a:r>
              <a:rPr lang="en-US" sz="2400" dirty="0">
                <a:latin typeface="Helvetica Neue" panose="020B0604020202020204" charset="0"/>
                <a:ea typeface="Microsoft Sans Serif" panose="020B0604020202020204" pitchFamily="34" charset="0"/>
                <a:cs typeface="Microsoft Sans Serif" panose="020B0604020202020204" pitchFamily="34" charset="0"/>
              </a:rPr>
              <a:t> que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desarrollar</a:t>
            </a:r>
            <a:r>
              <a:rPr lang="en-US" sz="2400" dirty="0">
                <a:latin typeface="Helvetica Neue" panose="020B0604020202020204" charset="0"/>
                <a:ea typeface="Microsoft Sans Serif" panose="020B0604020202020204" pitchFamily="34" charset="0"/>
                <a:cs typeface="Microsoft Sans Serif" panose="020B0604020202020204" pitchFamily="34" charset="0"/>
              </a:rPr>
              <a:t> una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cultura</a:t>
            </a:r>
            <a:r>
              <a:rPr lang="en-US" sz="2400" dirty="0">
                <a:latin typeface="Helvetica Neue" panose="020B0604020202020204" charset="0"/>
                <a:ea typeface="Microsoft Sans Serif" panose="020B0604020202020204" pitchFamily="34" charset="0"/>
                <a:cs typeface="Microsoft Sans Serif" panose="020B0604020202020204" pitchFamily="34" charset="0"/>
              </a:rPr>
              <a:t> que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estimule</a:t>
            </a:r>
            <a:r>
              <a:rPr lang="en-US" sz="2400" dirty="0">
                <a:latin typeface="Helvetica Neue" panose="020B0604020202020204" charset="0"/>
                <a:ea typeface="Microsoft Sans Serif" panose="020B0604020202020204" pitchFamily="34" charset="0"/>
                <a:cs typeface="Microsoft Sans Serif" panose="020B0604020202020204" pitchFamily="34" charset="0"/>
              </a:rPr>
              <a:t> la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proactividad</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del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empleado</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y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apoye</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el</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intraemprendimiento</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p>
        </p:txBody>
      </p:sp>
      <p:pic>
        <p:nvPicPr>
          <p:cNvPr id="14" name="Immagine 13"/>
          <p:cNvPicPr>
            <a:picLocks noChangeAspect="1"/>
          </p:cNvPicPr>
          <p:nvPr/>
        </p:nvPicPr>
        <p:blipFill rotWithShape="1">
          <a:blip r:embed="rId2" cstate="print">
            <a:extLst>
              <a:ext uri="{28A0092B-C50C-407E-A947-70E740481C1C}">
                <a14:useLocalDpi xmlns:a14="http://schemas.microsoft.com/office/drawing/2010/main" val="0"/>
              </a:ext>
            </a:extLst>
          </a:blip>
          <a:srcRect l="7281" t="10784" r="8824" b="9804"/>
          <a:stretch/>
        </p:blipFill>
        <p:spPr>
          <a:xfrm>
            <a:off x="11538992" y="4457099"/>
            <a:ext cx="4558052" cy="4314472"/>
          </a:xfrm>
          <a:prstGeom prst="rect">
            <a:avLst/>
          </a:prstGeom>
        </p:spPr>
      </p:pic>
      <p:sp>
        <p:nvSpPr>
          <p:cNvPr id="8" name="CasellaDiTesto 7"/>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2</a:t>
            </a:r>
          </a:p>
        </p:txBody>
      </p:sp>
    </p:spTree>
    <p:extLst>
      <p:ext uri="{BB962C8B-B14F-4D97-AF65-F5344CB8AC3E}">
        <p14:creationId xmlns:p14="http://schemas.microsoft.com/office/powerpoint/2010/main" val="400033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693360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Definición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de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intraemprendimiento</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496461" cy="1200329"/>
          </a:xfrm>
          <a:prstGeom prst="rect">
            <a:avLst/>
          </a:prstGeom>
          <a:noFill/>
        </p:spPr>
        <p:txBody>
          <a:bodyPr wrap="square" rtlCol="0">
            <a:spAutoFit/>
          </a:bodyPr>
          <a:lstStyle/>
          <a:p>
            <a:r>
              <a:rPr lang="es-ES" sz="2400" dirty="0">
                <a:latin typeface="Helvetica Neue" panose="020B0604020202020204" charset="0"/>
                <a:ea typeface="Microsoft Sans Serif" panose="020B0604020202020204" pitchFamily="34" charset="0"/>
                <a:cs typeface="Microsoft Sans Serif" panose="020B0604020202020204" pitchFamily="34" charset="0"/>
              </a:rPr>
              <a:t>El término intraemprendimiento se refiere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al conjunto de habilidades y competencias </a:t>
            </a:r>
            <a:r>
              <a:rPr lang="es-ES" sz="2400" dirty="0">
                <a:latin typeface="Helvetica Neue" panose="020B0604020202020204" charset="0"/>
                <a:ea typeface="Microsoft Sans Serif" panose="020B0604020202020204" pitchFamily="34" charset="0"/>
                <a:cs typeface="Microsoft Sans Serif" panose="020B0604020202020204" pitchFamily="34" charset="0"/>
              </a:rPr>
              <a:t>(que son una característica del espíritu empresarial) que se aprovechan para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descubrir y explotar nuevas oportunidades de negocio</a:t>
            </a:r>
            <a:r>
              <a:rPr lang="es-ES" sz="2400" dirty="0">
                <a:latin typeface="Helvetica Neue" panose="020B0604020202020204" charset="0"/>
                <a:ea typeface="Microsoft Sans Serif" panose="020B0604020202020204" pitchFamily="34" charset="0"/>
                <a:cs typeface="Microsoft Sans Serif" panose="020B0604020202020204" pitchFamily="34" charset="0"/>
              </a:rPr>
              <a:t> con potencial rentable y para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crear innovación </a:t>
            </a:r>
            <a:r>
              <a:rPr lang="es-ES" sz="2400" dirty="0">
                <a:latin typeface="Helvetica Neue" panose="020B0604020202020204" charset="0"/>
                <a:ea typeface="Microsoft Sans Serif" panose="020B0604020202020204" pitchFamily="34" charset="0"/>
                <a:cs typeface="Microsoft Sans Serif" panose="020B0604020202020204" pitchFamily="34" charset="0"/>
              </a:rPr>
              <a:t>dentro de una empresa existente.</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4932000"/>
            <a:ext cx="10710561" cy="2677656"/>
          </a:xfrm>
          <a:prstGeom prst="rect">
            <a:avLst/>
          </a:prstGeom>
          <a:noFill/>
        </p:spPr>
        <p:txBody>
          <a:bodyPr wrap="square" rtlCol="0">
            <a:spAutoFit/>
          </a:bodyPr>
          <a:lstStyle/>
          <a:p>
            <a:r>
              <a:rPr lang="es-ES" sz="2400" dirty="0">
                <a:latin typeface="Helvetica Neue" panose="020B0604020202020204" charset="0"/>
                <a:ea typeface="Microsoft Sans Serif" panose="020B0604020202020204" pitchFamily="34" charset="0"/>
                <a:cs typeface="Microsoft Sans Serif" panose="020B0604020202020204" pitchFamily="34" charset="0"/>
              </a:rPr>
              <a:t>Mientras que el emprendedor es quien crea la innovación poniendo en marcha un nuevo negocio, el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intraemprendedor</a:t>
            </a:r>
            <a:r>
              <a:rPr lang="es-ES" sz="2400" dirty="0">
                <a:latin typeface="Helvetica Neue" panose="020B0604020202020204" charset="0"/>
                <a:ea typeface="Microsoft Sans Serif" panose="020B0604020202020204" pitchFamily="34" charset="0"/>
                <a:cs typeface="Microsoft Sans Serif" panose="020B0604020202020204" pitchFamily="34" charset="0"/>
              </a:rPr>
              <a:t> actúa dentro de la empresa en la que trabaja y no asume personalmente riesgos financieros.</a:t>
            </a:r>
          </a:p>
          <a:p>
            <a:endParaRPr lang="es-E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s-E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r>
              <a:rPr lang="es-ES" sz="2400" dirty="0">
                <a:latin typeface="Helvetica Neue" panose="020B0604020202020204" charset="0"/>
                <a:ea typeface="Microsoft Sans Serif" panose="020B0604020202020204" pitchFamily="34" charset="0"/>
                <a:cs typeface="Microsoft Sans Serif" panose="020B0604020202020204" pitchFamily="34" charset="0"/>
              </a:rPr>
              <a:t>Por tanto, el intraemprendimiento es una forma de pensar y de trabajar que mezcla de manera virtuosa </a:t>
            </a:r>
            <a:r>
              <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la iniciativa personal y el empleo</a:t>
            </a:r>
            <a:r>
              <a:rPr lang="es-ES" sz="2400" b="1" dirty="0">
                <a:latin typeface="Helvetica Neue" panose="020B0604020202020204" charset="0"/>
                <a:ea typeface="Microsoft Sans Serif" panose="020B0604020202020204" pitchFamily="34" charset="0"/>
                <a:cs typeface="Microsoft Sans Serif" panose="020B0604020202020204" pitchFamily="34" charset="0"/>
              </a:rPr>
              <a:t>.</a:t>
            </a:r>
            <a:endParaRPr lang="en-US" sz="2400" b="1"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6519" t="17399" r="6226" b="6130"/>
          <a:stretch/>
        </p:blipFill>
        <p:spPr>
          <a:xfrm>
            <a:off x="12284058" y="4868183"/>
            <a:ext cx="4074774" cy="3571150"/>
          </a:xfrm>
          <a:prstGeom prst="rect">
            <a:avLst/>
          </a:prstGeom>
        </p:spPr>
      </p:pic>
      <p:sp>
        <p:nvSpPr>
          <p:cNvPr id="3" name="CasellaDiTesto 2"/>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1</a:t>
            </a:r>
          </a:p>
        </p:txBody>
      </p:sp>
      <p:sp>
        <p:nvSpPr>
          <p:cNvPr id="4" name="CuadroTexto 28">
            <a:extLst>
              <a:ext uri="{FF2B5EF4-FFF2-40B4-BE49-F238E27FC236}">
                <a16:creationId xmlns:a16="http://schemas.microsoft.com/office/drawing/2014/main" id="{5D6039A7-11DE-30D9-DD9C-533802298E39}"/>
              </a:ext>
            </a:extLst>
          </p:cNvPr>
          <p:cNvSpPr txBox="1"/>
          <p:nvPr/>
        </p:nvSpPr>
        <p:spPr>
          <a:xfrm>
            <a:off x="1296000" y="1548000"/>
            <a:ext cx="15840000" cy="864000"/>
          </a:xfrm>
          <a:prstGeom prst="rect">
            <a:avLst/>
          </a:prstGeom>
          <a:noFill/>
        </p:spPr>
        <p:txBody>
          <a:bodyPr wrap="square" rtlCol="0">
            <a:spAutoFit/>
          </a:bodyPr>
          <a:lstStyle/>
          <a:p>
            <a:pPr marL="0" marR="0" lvl="0" indent="0"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a:pPr>
            <a:r>
              <a:rPr lang="es-E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Introducción. ¿Qué es el intraemprendimiento digital? </a:t>
            </a:r>
            <a:endPar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2626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441900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1.3 El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intraemprendedor</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998960994"/>
              </p:ext>
            </p:extLst>
          </p:nvPr>
        </p:nvGraphicFramePr>
        <p:xfrm>
          <a:off x="7848600" y="3384000"/>
          <a:ext cx="9072000" cy="49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asellaDiTesto 18"/>
          <p:cNvSpPr txBox="1"/>
          <p:nvPr/>
        </p:nvSpPr>
        <p:spPr>
          <a:xfrm>
            <a:off x="1296000" y="3384000"/>
            <a:ext cx="6156000" cy="4524315"/>
          </a:xfrm>
          <a:prstGeom prst="rect">
            <a:avLst/>
          </a:prstGeom>
          <a:noFill/>
        </p:spPr>
        <p:txBody>
          <a:bodyPr wrap="square" rtlCol="0">
            <a:spAutoFit/>
          </a:bodyPr>
          <a:lstStyle/>
          <a:p>
            <a:r>
              <a:rPr lang="es-ES" altLang="es-ES" sz="2400" dirty="0">
                <a:latin typeface="Helvetica Neue" panose="020B0604020202020204" charset="0"/>
                <a:ea typeface="Microsoft Sans Serif" panose="020B0604020202020204" pitchFamily="34" charset="0"/>
                <a:cs typeface="Microsoft Sans Serif" panose="020B0604020202020204" pitchFamily="34" charset="0"/>
              </a:rPr>
              <a:t>Un intraemprendedor es una persona dentro de una empresa que asume la </a:t>
            </a:r>
            <a:r>
              <a:rPr lang="es-ES" alt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responsabilidad directa </a:t>
            </a:r>
            <a:r>
              <a:rPr lang="es-ES" altLang="es-ES" sz="2400" dirty="0">
                <a:latin typeface="Helvetica Neue" panose="020B0604020202020204" charset="0"/>
                <a:ea typeface="Microsoft Sans Serif" panose="020B0604020202020204" pitchFamily="34" charset="0"/>
                <a:cs typeface="Microsoft Sans Serif" panose="020B0604020202020204" pitchFamily="34" charset="0"/>
              </a:rPr>
              <a:t>de traducir una idea empresarial en un producto comercializable. </a:t>
            </a:r>
          </a:p>
          <a:p>
            <a:endParaRPr lang="es-ES" altLang="es-ES" sz="2400" dirty="0">
              <a:latin typeface="Helvetica Neue" panose="020B0604020202020204" charset="0"/>
              <a:ea typeface="Microsoft Sans Serif" panose="020B0604020202020204" pitchFamily="34" charset="0"/>
              <a:cs typeface="Microsoft Sans Serif" panose="020B0604020202020204" pitchFamily="34" charset="0"/>
            </a:endParaRPr>
          </a:p>
          <a:p>
            <a:r>
              <a:rPr lang="es-ES" altLang="es-ES" sz="2400" dirty="0">
                <a:latin typeface="Helvetica Neue" panose="020B0604020202020204" charset="0"/>
                <a:ea typeface="Microsoft Sans Serif" panose="020B0604020202020204" pitchFamily="34" charset="0"/>
                <a:cs typeface="Microsoft Sans Serif" panose="020B0604020202020204" pitchFamily="34" charset="0"/>
              </a:rPr>
              <a:t>No existe un prototipo concreto que describa la mentalidad emprendedora. Se trata de una </a:t>
            </a:r>
            <a:r>
              <a:rPr lang="es-ES" alt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combinación</a:t>
            </a:r>
            <a:r>
              <a:rPr lang="es-ES" altLang="es-ES" sz="2400" dirty="0">
                <a:latin typeface="Helvetica Neue" panose="020B0604020202020204" charset="0"/>
                <a:ea typeface="Microsoft Sans Serif" panose="020B0604020202020204" pitchFamily="34" charset="0"/>
                <a:cs typeface="Microsoft Sans Serif" panose="020B0604020202020204" pitchFamily="34" charset="0"/>
              </a:rPr>
              <a:t> de diferentes elementos (</a:t>
            </a:r>
            <a:r>
              <a:rPr lang="es-ES" alt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actitudes</a:t>
            </a:r>
            <a:r>
              <a:rPr lang="es-ES" altLang="es-ES" sz="2400" dirty="0">
                <a:latin typeface="Helvetica Neue" panose="020B0604020202020204" charset="0"/>
                <a:ea typeface="Microsoft Sans Serif" panose="020B0604020202020204" pitchFamily="34" charset="0"/>
                <a:cs typeface="Microsoft Sans Serif" panose="020B0604020202020204" pitchFamily="34" charset="0"/>
              </a:rPr>
              <a:t> y </a:t>
            </a:r>
            <a:r>
              <a:rPr lang="es-ES" alt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aptitudes</a:t>
            </a:r>
            <a:r>
              <a:rPr lang="es-ES" altLang="es-ES" sz="2400" dirty="0">
                <a:latin typeface="Helvetica Neue" panose="020B0604020202020204" charset="0"/>
                <a:ea typeface="Microsoft Sans Serif" panose="020B0604020202020204" pitchFamily="34" charset="0"/>
                <a:cs typeface="Microsoft Sans Serif" panose="020B0604020202020204" pitchFamily="34" charset="0"/>
              </a:rPr>
              <a:t>) que representan bien la naturaleza multidisciplinar del intraemprendedor.</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2</a:t>
            </a:r>
          </a:p>
        </p:txBody>
      </p:sp>
      <p:sp>
        <p:nvSpPr>
          <p:cNvPr id="3" name="CuadroTexto 28">
            <a:extLst>
              <a:ext uri="{FF2B5EF4-FFF2-40B4-BE49-F238E27FC236}">
                <a16:creationId xmlns:a16="http://schemas.microsoft.com/office/drawing/2014/main" id="{4827FEB7-F26C-24C2-8856-861915FBDC36}"/>
              </a:ext>
            </a:extLst>
          </p:cNvPr>
          <p:cNvSpPr txBox="1"/>
          <p:nvPr/>
        </p:nvSpPr>
        <p:spPr>
          <a:xfrm>
            <a:off x="1296000" y="1548000"/>
            <a:ext cx="15840000" cy="864000"/>
          </a:xfrm>
          <a:prstGeom prst="rect">
            <a:avLst/>
          </a:prstGeom>
          <a:noFill/>
        </p:spPr>
        <p:txBody>
          <a:bodyPr wrap="square" rtlCol="0">
            <a:spAutoFit/>
          </a:bodyPr>
          <a:lstStyle/>
          <a:p>
            <a:pPr marL="0" marR="0" lvl="0" indent="0"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a:pPr>
            <a:r>
              <a:rPr lang="es-E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Introducción. ¿Qué es el intraemprendimiento digital? </a:t>
            </a:r>
            <a:endPar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27834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8466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1.4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Modelos</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de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intraemprendimiento</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705430" cy="830997"/>
          </a:xfrm>
          <a:prstGeom prst="rect">
            <a:avLst/>
          </a:prstGeom>
          <a:noFill/>
        </p:spPr>
        <p:txBody>
          <a:bodyPr wrap="square" rtlCol="0">
            <a:spAutoFit/>
          </a:bodyPr>
          <a:lstStyle/>
          <a:p>
            <a:r>
              <a:rPr lang="en-US" sz="2400" dirty="0" err="1">
                <a:latin typeface="Helvetica Neue" panose="020B0604020202020204" charset="0"/>
                <a:ea typeface="Microsoft Sans Serif" panose="020B0604020202020204" pitchFamily="34" charset="0"/>
                <a:cs typeface="Microsoft Sans Serif" panose="020B0604020202020204" pitchFamily="34" charset="0"/>
              </a:rPr>
              <a:t>En</a:t>
            </a:r>
            <a:r>
              <a:rPr lang="en-US" sz="2400" dirty="0">
                <a:latin typeface="Helvetica Neue" panose="020B0604020202020204" charset="0"/>
                <a:ea typeface="Microsoft Sans Serif" panose="020B0604020202020204" pitchFamily="34" charset="0"/>
                <a:cs typeface="Microsoft Sans Serif" panose="020B0604020202020204" pitchFamily="34" charset="0"/>
              </a:rPr>
              <a:t> “Grow from Within”, Robert C. Wolcott y Michael J.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Lippitz</a:t>
            </a:r>
            <a:r>
              <a:rPr lang="en-US" sz="2400" dirty="0">
                <a:latin typeface="Helvetica Neue" panose="020B0604020202020204" charset="0"/>
                <a:ea typeface="Microsoft Sans Serif" panose="020B0604020202020204" pitchFamily="34" charset="0"/>
                <a:cs typeface="Microsoft Sans Serif" panose="020B0604020202020204" pitchFamily="34" charset="0"/>
              </a:rPr>
              <a:t> (2007)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propusieron</a:t>
            </a:r>
            <a:r>
              <a:rPr lang="en-US" sz="2400" dirty="0">
                <a:latin typeface="Helvetica Neue" panose="020B0604020202020204" charset="0"/>
                <a:ea typeface="Microsoft Sans Serif" panose="020B0604020202020204" pitchFamily="34" charset="0"/>
                <a:cs typeface="Microsoft Sans Serif" panose="020B0604020202020204" pitchFamily="34" charset="0"/>
              </a:rPr>
              <a:t> 4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modelos</a:t>
            </a:r>
            <a:r>
              <a:rPr lang="en-US" sz="2400" dirty="0">
                <a:latin typeface="Helvetica Neue" panose="020B0604020202020204" charset="0"/>
                <a:ea typeface="Microsoft Sans Serif" panose="020B0604020202020204" pitchFamily="34" charset="0"/>
                <a:cs typeface="Microsoft Sans Serif" panose="020B0604020202020204" pitchFamily="34" charset="0"/>
              </a:rPr>
              <a:t> de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referencia</a:t>
            </a:r>
            <a:r>
              <a:rPr lang="en-US" sz="2400" dirty="0">
                <a:latin typeface="Helvetica Neue" panose="020B0604020202020204" charset="0"/>
                <a:ea typeface="Microsoft Sans Serif" panose="020B0604020202020204" pitchFamily="34" charset="0"/>
                <a:cs typeface="Microsoft Sans Serif" panose="020B0604020202020204" pitchFamily="34" charset="0"/>
              </a:rPr>
              <a:t> de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emprendimiento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corporativo</a:t>
            </a:r>
            <a:r>
              <a:rPr lang="en-US" sz="2400" dirty="0">
                <a:latin typeface="Helvetica Neue" panose="020B0604020202020204" charset="0"/>
                <a:ea typeface="Microsoft Sans Serif" panose="020B0604020202020204" pitchFamily="34" charset="0"/>
                <a:cs typeface="Microsoft Sans Serif" panose="020B0604020202020204" pitchFamily="34" charset="0"/>
              </a:rPr>
              <a:t> (intrapreneurship)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organizados</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en</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torno</a:t>
            </a:r>
            <a:r>
              <a:rPr lang="en-US" sz="2400" dirty="0">
                <a:latin typeface="Helvetica Neue" panose="020B0604020202020204" charset="0"/>
                <a:ea typeface="Microsoft Sans Serif" panose="020B0604020202020204" pitchFamily="34" charset="0"/>
                <a:cs typeface="Microsoft Sans Serif" panose="020B0604020202020204" pitchFamily="34" charset="0"/>
              </a:rPr>
              <a:t> a dos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dimensiones</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grpSp>
        <p:nvGrpSpPr>
          <p:cNvPr id="3" name="Gruppieren 2">
            <a:extLst>
              <a:ext uri="{FF2B5EF4-FFF2-40B4-BE49-F238E27FC236}">
                <a16:creationId xmlns:a16="http://schemas.microsoft.com/office/drawing/2014/main" id="{1FBE18FA-0F24-FFA3-254B-6E8A2CAF4176}"/>
              </a:ext>
            </a:extLst>
          </p:cNvPr>
          <p:cNvGrpSpPr/>
          <p:nvPr/>
        </p:nvGrpSpPr>
        <p:grpSpPr>
          <a:xfrm>
            <a:off x="291254" y="4381500"/>
            <a:ext cx="16622948" cy="4512720"/>
            <a:chOff x="420680" y="4381500"/>
            <a:chExt cx="16622948" cy="4512720"/>
          </a:xfrm>
        </p:grpSpPr>
        <p:sp>
          <p:nvSpPr>
            <p:cNvPr id="16" name="object 3">
              <a:extLst>
                <a:ext uri="{FF2B5EF4-FFF2-40B4-BE49-F238E27FC236}">
                  <a16:creationId xmlns:a16="http://schemas.microsoft.com/office/drawing/2014/main" id="{7C2C5F2E-62E2-AC16-C442-81036D8DD643}"/>
                </a:ext>
              </a:extLst>
            </p:cNvPr>
            <p:cNvSpPr/>
            <p:nvPr/>
          </p:nvSpPr>
          <p:spPr>
            <a:xfrm>
              <a:off x="2988906" y="4600162"/>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pic>
          <p:nvPicPr>
            <p:cNvPr id="27"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6331512" y="4381500"/>
              <a:ext cx="359292" cy="366737"/>
            </a:xfrm>
            <a:prstGeom prst="rect">
              <a:avLst/>
            </a:prstGeom>
            <a:solidFill>
              <a:schemeClr val="accent1">
                <a:lumMod val="75000"/>
              </a:schemeClr>
            </a:solidFill>
            <a:scene3d>
              <a:camera prst="orthographicFront">
                <a:rot lat="0" lon="0" rev="0"/>
              </a:camera>
              <a:lightRig rig="threePt" dir="t"/>
            </a:scene3d>
          </p:spPr>
        </p:pic>
        <p:sp>
          <p:nvSpPr>
            <p:cNvPr id="10" name="CasellaDiTesto 9"/>
            <p:cNvSpPr txBox="1"/>
            <p:nvPr/>
          </p:nvSpPr>
          <p:spPr>
            <a:xfrm>
              <a:off x="4201411" y="4762769"/>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El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HABILITADOR</a:t>
              </a:r>
            </a:p>
          </p:txBody>
        </p:sp>
        <p:sp>
          <p:nvSpPr>
            <p:cNvPr id="39" name="CasellaDiTesto 38"/>
            <p:cNvSpPr txBox="1"/>
            <p:nvPr/>
          </p:nvSpPr>
          <p:spPr>
            <a:xfrm>
              <a:off x="4382655" y="6591300"/>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El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OPORTUNISTA</a:t>
              </a:r>
            </a:p>
          </p:txBody>
        </p:sp>
        <p:sp>
          <p:nvSpPr>
            <p:cNvPr id="42" name="CasellaDiTesto 41"/>
            <p:cNvSpPr txBox="1"/>
            <p:nvPr/>
          </p:nvSpPr>
          <p:spPr>
            <a:xfrm>
              <a:off x="11458224" y="6591300"/>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El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DEFENSOR</a:t>
              </a:r>
            </a:p>
          </p:txBody>
        </p:sp>
        <p:cxnSp>
          <p:nvCxnSpPr>
            <p:cNvPr id="14" name="Connettore 2 13"/>
            <p:cNvCxnSpPr/>
            <p:nvPr/>
          </p:nvCxnSpPr>
          <p:spPr>
            <a:xfrm flipH="1">
              <a:off x="2804604" y="4699405"/>
              <a:ext cx="19289" cy="3568295"/>
            </a:xfrm>
            <a:prstGeom prst="straightConnector1">
              <a:avLst/>
            </a:prstGeom>
            <a:ln w="57150">
              <a:solidFill>
                <a:srgbClr val="AED6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11426058" y="4801045"/>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El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PRODUCTOR</a:t>
              </a:r>
            </a:p>
          </p:txBody>
        </p:sp>
        <p:cxnSp>
          <p:nvCxnSpPr>
            <p:cNvPr id="43" name="Connettore 2 42"/>
            <p:cNvCxnSpPr/>
            <p:nvPr/>
          </p:nvCxnSpPr>
          <p:spPr>
            <a:xfrm flipH="1" flipV="1">
              <a:off x="2990072" y="8400990"/>
              <a:ext cx="13987732" cy="18479"/>
            </a:xfrm>
            <a:prstGeom prst="straightConnector1">
              <a:avLst/>
            </a:prstGeom>
            <a:ln w="57150">
              <a:solidFill>
                <a:srgbClr val="AED6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990600" y="4971990"/>
              <a:ext cx="1768081" cy="400110"/>
            </a:xfrm>
            <a:prstGeom prst="rect">
              <a:avLst/>
            </a:prstGeom>
            <a:noFill/>
          </p:spPr>
          <p:txBody>
            <a:bodyPr wrap="square" rtlCol="0">
              <a:spAutoFit/>
            </a:bodyPr>
            <a:lstStyle/>
            <a:p>
              <a:pPr algn="r"/>
              <a:r>
                <a:rPr lang="en-US" sz="2000" dirty="0" err="1">
                  <a:latin typeface="Helvetica Neue" panose="020B0604020202020204" charset="0"/>
                  <a:ea typeface="Microsoft Sans Serif" panose="020B0604020202020204" pitchFamily="34" charset="0"/>
                  <a:cs typeface="Microsoft Sans Serif" panose="020B0604020202020204" pitchFamily="34" charset="0"/>
                </a:rPr>
                <a:t>Dedicado</a:t>
              </a:r>
              <a:endParaRPr lang="en-US"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4" name="CasellaDiTesto 43"/>
            <p:cNvSpPr txBox="1"/>
            <p:nvPr/>
          </p:nvSpPr>
          <p:spPr>
            <a:xfrm>
              <a:off x="1518858" y="7737981"/>
              <a:ext cx="1239823" cy="400110"/>
            </a:xfrm>
            <a:prstGeom prst="rect">
              <a:avLst/>
            </a:prstGeom>
            <a:noFill/>
          </p:spPr>
          <p:txBody>
            <a:bodyPr wrap="square" rtlCol="0">
              <a:spAutoFit/>
            </a:bodyPr>
            <a:lstStyle/>
            <a:p>
              <a:pPr algn="r"/>
              <a:r>
                <a:rPr lang="en-US" sz="2000" dirty="0">
                  <a:latin typeface="Helvetica Neue" panose="020B0604020202020204" charset="0"/>
                  <a:ea typeface="Microsoft Sans Serif" panose="020B0604020202020204" pitchFamily="34" charset="0"/>
                  <a:cs typeface="Microsoft Sans Serif" panose="020B0604020202020204" pitchFamily="34" charset="0"/>
                </a:rPr>
                <a:t>Ad hoc</a:t>
              </a:r>
            </a:p>
          </p:txBody>
        </p:sp>
        <p:sp>
          <p:nvSpPr>
            <p:cNvPr id="45" name="CasellaDiTesto 44"/>
            <p:cNvSpPr txBox="1"/>
            <p:nvPr/>
          </p:nvSpPr>
          <p:spPr>
            <a:xfrm>
              <a:off x="420680" y="6129609"/>
              <a:ext cx="2338001" cy="707886"/>
            </a:xfrm>
            <a:prstGeom prst="rect">
              <a:avLst/>
            </a:prstGeom>
            <a:noFill/>
          </p:spPr>
          <p:txBody>
            <a:bodyPr wrap="square" rtlCol="0">
              <a:spAutoFit/>
            </a:bodyPr>
            <a:lstStyle/>
            <a:p>
              <a:pPr algn="r"/>
              <a:r>
                <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AUTORIDAD</a:t>
              </a:r>
              <a:br>
                <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br>
              <a:r>
                <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COMPETENTE</a:t>
              </a:r>
            </a:p>
          </p:txBody>
        </p:sp>
        <p:sp>
          <p:nvSpPr>
            <p:cNvPr id="46" name="CasellaDiTesto 45"/>
            <p:cNvSpPr txBox="1"/>
            <p:nvPr/>
          </p:nvSpPr>
          <p:spPr>
            <a:xfrm>
              <a:off x="15140826" y="8494110"/>
              <a:ext cx="1680342" cy="400110"/>
            </a:xfrm>
            <a:prstGeom prst="rect">
              <a:avLst/>
            </a:prstGeom>
            <a:noFill/>
          </p:spPr>
          <p:txBody>
            <a:bodyPr wrap="square" rtlCol="0">
              <a:spAutoFit/>
            </a:bodyPr>
            <a:lstStyle/>
            <a:p>
              <a:r>
                <a:rPr lang="en-US" sz="2000" dirty="0" err="1">
                  <a:latin typeface="Helvetica Neue" panose="020B0604020202020204" charset="0"/>
                  <a:ea typeface="Microsoft Sans Serif" panose="020B0604020202020204" pitchFamily="34" charset="0"/>
                  <a:cs typeface="Microsoft Sans Serif" panose="020B0604020202020204" pitchFamily="34" charset="0"/>
                </a:rPr>
                <a:t>Concentrado</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7" name="CasellaDiTesto 46"/>
            <p:cNvSpPr txBox="1"/>
            <p:nvPr/>
          </p:nvSpPr>
          <p:spPr>
            <a:xfrm>
              <a:off x="3160773" y="8477190"/>
              <a:ext cx="1366284" cy="400110"/>
            </a:xfrm>
            <a:prstGeom prst="rect">
              <a:avLst/>
            </a:prstGeom>
            <a:noFill/>
          </p:spPr>
          <p:txBody>
            <a:bodyPr wrap="square" rtlCol="0">
              <a:spAutoFit/>
            </a:bodyPr>
            <a:lstStyle/>
            <a:p>
              <a:r>
                <a:rPr lang="en-US" sz="2000" dirty="0" err="1">
                  <a:latin typeface="Helvetica Neue" panose="020B0604020202020204" charset="0"/>
                  <a:ea typeface="Microsoft Sans Serif" panose="020B0604020202020204" pitchFamily="34" charset="0"/>
                  <a:cs typeface="Microsoft Sans Serif" panose="020B0604020202020204" pitchFamily="34" charset="0"/>
                </a:rPr>
                <a:t>Disperso</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1" name="object 3">
              <a:extLst>
                <a:ext uri="{FF2B5EF4-FFF2-40B4-BE49-F238E27FC236}">
                  <a16:creationId xmlns:a16="http://schemas.microsoft.com/office/drawing/2014/main" id="{7C2C5F2E-62E2-AC16-C442-81036D8DD643}"/>
                </a:ext>
              </a:extLst>
            </p:cNvPr>
            <p:cNvSpPr/>
            <p:nvPr/>
          </p:nvSpPr>
          <p:spPr>
            <a:xfrm>
              <a:off x="10064475" y="4602448"/>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sp>
          <p:nvSpPr>
            <p:cNvPr id="53" name="object 3">
              <a:extLst>
                <a:ext uri="{FF2B5EF4-FFF2-40B4-BE49-F238E27FC236}">
                  <a16:creationId xmlns:a16="http://schemas.microsoft.com/office/drawing/2014/main" id="{7C2C5F2E-62E2-AC16-C442-81036D8DD643}"/>
                </a:ext>
              </a:extLst>
            </p:cNvPr>
            <p:cNvSpPr/>
            <p:nvPr/>
          </p:nvSpPr>
          <p:spPr>
            <a:xfrm>
              <a:off x="2989561" y="6453870"/>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sp>
          <p:nvSpPr>
            <p:cNvPr id="48" name="CasellaDiTesto 47"/>
            <p:cNvSpPr txBox="1"/>
            <p:nvPr/>
          </p:nvSpPr>
          <p:spPr>
            <a:xfrm>
              <a:off x="7354168" y="8477190"/>
              <a:ext cx="5259540" cy="400110"/>
            </a:xfrm>
            <a:prstGeom prst="rect">
              <a:avLst/>
            </a:prstGeom>
            <a:noFill/>
          </p:spPr>
          <p:txBody>
            <a:bodyPr wrap="square" rtlCol="0">
              <a:spAutoFit/>
            </a:bodyPr>
            <a:lstStyle/>
            <a:p>
              <a:pPr algn="ctr"/>
              <a:r>
                <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PROPIEDAD DE LA ORGANIZACIÓN</a:t>
              </a:r>
            </a:p>
          </p:txBody>
        </p:sp>
        <p:pic>
          <p:nvPicPr>
            <p:cNvPr id="52"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13341912" y="4383786"/>
              <a:ext cx="359292" cy="366737"/>
            </a:xfrm>
            <a:prstGeom prst="rect">
              <a:avLst/>
            </a:prstGeom>
            <a:solidFill>
              <a:schemeClr val="accent1">
                <a:lumMod val="75000"/>
              </a:schemeClr>
            </a:solidFill>
            <a:scene3d>
              <a:camera prst="orthographicFront">
                <a:rot lat="0" lon="0" rev="0"/>
              </a:camera>
              <a:lightRig rig="threePt" dir="t"/>
            </a:scene3d>
          </p:spPr>
        </p:pic>
        <p:pic>
          <p:nvPicPr>
            <p:cNvPr id="54"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6331512" y="6235208"/>
              <a:ext cx="359292" cy="366737"/>
            </a:xfrm>
            <a:prstGeom prst="rect">
              <a:avLst/>
            </a:prstGeom>
            <a:solidFill>
              <a:schemeClr val="accent1">
                <a:lumMod val="75000"/>
              </a:schemeClr>
            </a:solidFill>
            <a:scene3d>
              <a:camera prst="orthographicFront">
                <a:rot lat="0" lon="0" rev="0"/>
              </a:camera>
              <a:lightRig rig="threePt" dir="t"/>
            </a:scene3d>
          </p:spPr>
        </p:pic>
        <p:sp>
          <p:nvSpPr>
            <p:cNvPr id="55" name="object 3">
              <a:extLst>
                <a:ext uri="{FF2B5EF4-FFF2-40B4-BE49-F238E27FC236}">
                  <a16:creationId xmlns:a16="http://schemas.microsoft.com/office/drawing/2014/main" id="{7C2C5F2E-62E2-AC16-C442-81036D8DD643}"/>
                </a:ext>
              </a:extLst>
            </p:cNvPr>
            <p:cNvSpPr/>
            <p:nvPr/>
          </p:nvSpPr>
          <p:spPr>
            <a:xfrm>
              <a:off x="10065130" y="6456156"/>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pic>
          <p:nvPicPr>
            <p:cNvPr id="56"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13341912" y="6237494"/>
              <a:ext cx="359292" cy="366737"/>
            </a:xfrm>
            <a:prstGeom prst="rect">
              <a:avLst/>
            </a:prstGeom>
            <a:solidFill>
              <a:schemeClr val="accent1">
                <a:lumMod val="75000"/>
              </a:schemeClr>
            </a:solidFill>
            <a:scene3d>
              <a:camera prst="orthographicFront">
                <a:rot lat="0" lon="0" rev="0"/>
              </a:camera>
              <a:lightRig rig="threePt" dir="t"/>
            </a:scene3d>
          </p:spPr>
        </p:pic>
        <p:sp>
          <p:nvSpPr>
            <p:cNvPr id="57" name="CasellaDiTesto 56"/>
            <p:cNvSpPr txBox="1"/>
            <p:nvPr/>
          </p:nvSpPr>
          <p:spPr>
            <a:xfrm>
              <a:off x="2988905" y="5046557"/>
              <a:ext cx="6978499" cy="1200329"/>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es-ES" sz="2400" i="1" dirty="0">
                  <a:latin typeface="Helvetica Neue" panose="020B0604020202020204" charset="0"/>
                  <a:ea typeface="Microsoft Sans Serif" panose="020B0604020202020204" pitchFamily="34" charset="0"/>
                  <a:cs typeface="Microsoft Sans Serif" panose="020B0604020202020204" pitchFamily="34" charset="0"/>
                </a:rPr>
                <a:t>La empresa proporciona financiación y atención ejecutiva de alto nivel a los posibles proyectos</a:t>
              </a:r>
              <a:r>
                <a:rPr lang="en-US" sz="2400" i="1" dirty="0">
                  <a:latin typeface="Helvetica Neue" panose="020B0604020202020204" charset="0"/>
                  <a:ea typeface="Microsoft Sans Serif" panose="020B0604020202020204" pitchFamily="34" charset="0"/>
                  <a:cs typeface="Microsoft Sans Serif" panose="020B0604020202020204" pitchFamily="34" charset="0"/>
                </a:rPr>
                <a:t>.</a:t>
              </a:r>
              <a:r>
                <a:rPr lang="en-US" sz="2400" dirty="0">
                  <a:latin typeface="Helvetica Neue" panose="020B0604020202020204" charset="0"/>
                  <a:ea typeface="Microsoft Sans Serif" panose="020B0604020202020204" pitchFamily="34" charset="0"/>
                  <a:cs typeface="Microsoft Sans Serif" panose="020B0604020202020204" pitchFamily="34" charset="0"/>
                </a:rPr>
                <a:t>» (Wolcott &amp; Lippitz; 2007)</a:t>
              </a:r>
            </a:p>
          </p:txBody>
        </p:sp>
        <p:sp>
          <p:nvSpPr>
            <p:cNvPr id="58" name="CasellaDiTesto 57"/>
            <p:cNvSpPr txBox="1"/>
            <p:nvPr/>
          </p:nvSpPr>
          <p:spPr>
            <a:xfrm>
              <a:off x="10064475" y="5052622"/>
              <a:ext cx="6978497" cy="1169551"/>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es-ES" sz="2200" i="1" dirty="0">
                  <a:latin typeface="Helvetica Neue" panose="020B0604020202020204" charset="0"/>
                  <a:ea typeface="Microsoft Sans Serif" panose="020B0604020202020204" pitchFamily="34" charset="0"/>
                  <a:cs typeface="Microsoft Sans Serif" panose="020B0604020202020204" pitchFamily="34" charset="0"/>
                </a:rPr>
                <a:t>La empresa establece y apoya un grupo de servicios completos con un mandato para el espíritu empresarial corporativo</a:t>
              </a:r>
              <a:r>
                <a:rPr lang="en-US" sz="2400" i="1" dirty="0">
                  <a:latin typeface="Helvetica Neue" panose="020B0604020202020204" charset="0"/>
                  <a:ea typeface="Microsoft Sans Serif" panose="020B0604020202020204" pitchFamily="34" charset="0"/>
                  <a:cs typeface="Microsoft Sans Serif" panose="020B0604020202020204" pitchFamily="34" charset="0"/>
                </a:rPr>
                <a:t>.</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200" dirty="0">
                  <a:latin typeface="Helvetica Neue" panose="020B0604020202020204" charset="0"/>
                  <a:ea typeface="Microsoft Sans Serif" panose="020B0604020202020204" pitchFamily="34" charset="0"/>
                  <a:cs typeface="Microsoft Sans Serif" panose="020B0604020202020204" pitchFamily="34" charset="0"/>
                </a:rPr>
                <a:t>Wolcott &amp; Lippitz; 2007</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59" name="CasellaDiTesto 58"/>
            <p:cNvSpPr txBox="1"/>
            <p:nvPr/>
          </p:nvSpPr>
          <p:spPr>
            <a:xfrm>
              <a:off x="2988905" y="6896100"/>
              <a:ext cx="6995103" cy="1446550"/>
            </a:xfrm>
            <a:prstGeom prst="rect">
              <a:avLst/>
            </a:prstGeom>
            <a:noFill/>
          </p:spPr>
          <p:txBody>
            <a:bodyPr wrap="square" rtlCol="0">
              <a:spAutoFit/>
            </a:bodyPr>
            <a:lstStyle/>
            <a:p>
              <a:pPr algn="ctr"/>
              <a:r>
                <a:rPr lang="en-US" sz="2200" dirty="0">
                  <a:latin typeface="Helvetica Neue" panose="020B0604020202020204" charset="0"/>
                  <a:ea typeface="Microsoft Sans Serif" panose="020B0604020202020204" pitchFamily="34" charset="0"/>
                  <a:cs typeface="Microsoft Sans Serif" panose="020B0604020202020204" pitchFamily="34" charset="0"/>
                </a:rPr>
                <a:t>«</a:t>
              </a:r>
              <a:r>
                <a:rPr lang="es-ES" sz="2200" i="1" dirty="0">
                  <a:latin typeface="Helvetica Neue" panose="020B0604020202020204" charset="0"/>
                  <a:ea typeface="Microsoft Sans Serif" panose="020B0604020202020204" pitchFamily="34" charset="0"/>
                  <a:cs typeface="Microsoft Sans Serif" panose="020B0604020202020204" pitchFamily="34" charset="0"/>
                </a:rPr>
                <a:t>La empresa no tiene un enfoque deliberado de la iniciativa empresarial. Las redes internas y externas impulsan la selección de conceptos y la asignación de recursos</a:t>
              </a:r>
              <a:r>
                <a:rPr lang="en-US" sz="2200" i="1" dirty="0">
                  <a:latin typeface="Helvetica Neue" panose="020B0604020202020204" charset="0"/>
                  <a:ea typeface="Microsoft Sans Serif" panose="020B0604020202020204" pitchFamily="34" charset="0"/>
                  <a:cs typeface="Microsoft Sans Serif" panose="020B0604020202020204" pitchFamily="34" charset="0"/>
                </a:rPr>
                <a:t>.</a:t>
              </a:r>
              <a:r>
                <a:rPr lang="en-US" sz="2200" dirty="0">
                  <a:latin typeface="Helvetica Neue" panose="020B0604020202020204" charset="0"/>
                  <a:ea typeface="Microsoft Sans Serif" panose="020B0604020202020204" pitchFamily="34" charset="0"/>
                  <a:cs typeface="Microsoft Sans Serif" panose="020B0604020202020204" pitchFamily="34" charset="0"/>
                </a:rPr>
                <a:t>» (Wolcott &amp; Lippitz; 2007)</a:t>
              </a:r>
            </a:p>
          </p:txBody>
        </p:sp>
        <p:sp>
          <p:nvSpPr>
            <p:cNvPr id="60" name="CasellaDiTesto 59"/>
            <p:cNvSpPr txBox="1"/>
            <p:nvPr/>
          </p:nvSpPr>
          <p:spPr>
            <a:xfrm>
              <a:off x="10081079" y="6987152"/>
              <a:ext cx="6961893" cy="1107996"/>
            </a:xfrm>
            <a:prstGeom prst="rect">
              <a:avLst/>
            </a:prstGeom>
            <a:noFill/>
          </p:spPr>
          <p:txBody>
            <a:bodyPr wrap="square" rtlCol="0">
              <a:spAutoFit/>
            </a:bodyPr>
            <a:lstStyle/>
            <a:p>
              <a:pPr algn="ctr"/>
              <a:r>
                <a:rPr lang="en-US" sz="2200" dirty="0">
                  <a:latin typeface="Helvetica Neue" panose="020B0604020202020204" charset="0"/>
                  <a:ea typeface="Microsoft Sans Serif" panose="020B0604020202020204" pitchFamily="34" charset="0"/>
                  <a:cs typeface="Microsoft Sans Serif" panose="020B0604020202020204" pitchFamily="34" charset="0"/>
                </a:rPr>
                <a:t>«</a:t>
              </a:r>
              <a:r>
                <a:rPr lang="es-ES" sz="2200" i="1" dirty="0">
                  <a:latin typeface="Helvetica Neue" panose="020B0604020202020204" charset="0"/>
                  <a:ea typeface="Microsoft Sans Serif" panose="020B0604020202020204" pitchFamily="34" charset="0"/>
                  <a:cs typeface="Microsoft Sans Serif" panose="020B0604020202020204" pitchFamily="34" charset="0"/>
                </a:rPr>
                <a:t>La empresa promueve enérgicamente el espíritu empresarial, pero las unidades de negocio aportan la financiación principal</a:t>
              </a:r>
              <a:r>
                <a:rPr lang="en-US" sz="2200" i="1" dirty="0">
                  <a:latin typeface="Helvetica Neue" panose="020B0604020202020204" charset="0"/>
                  <a:ea typeface="Microsoft Sans Serif" panose="020B0604020202020204" pitchFamily="34" charset="0"/>
                  <a:cs typeface="Microsoft Sans Serif" panose="020B0604020202020204" pitchFamily="34" charset="0"/>
                </a:rPr>
                <a:t>.</a:t>
              </a:r>
              <a:r>
                <a:rPr lang="en-US" sz="2200" dirty="0">
                  <a:latin typeface="Helvetica Neue" panose="020B0604020202020204" charset="0"/>
                  <a:ea typeface="Microsoft Sans Serif" panose="020B0604020202020204" pitchFamily="34" charset="0"/>
                  <a:cs typeface="Microsoft Sans Serif" panose="020B0604020202020204" pitchFamily="34" charset="0"/>
                </a:rPr>
                <a:t>» (Wolcott &amp; Lippitz; 2007)</a:t>
              </a:r>
            </a:p>
          </p:txBody>
        </p:sp>
      </p:grpSp>
      <p:sp>
        <p:nvSpPr>
          <p:cNvPr id="31" name="CasellaDiTesto 30"/>
          <p:cNvSpPr txBox="1"/>
          <p:nvPr/>
        </p:nvSpPr>
        <p:spPr>
          <a:xfrm>
            <a:off x="1296000" y="8877300"/>
            <a:ext cx="3657000" cy="276999"/>
          </a:xfrm>
          <a:prstGeom prst="rect">
            <a:avLst/>
          </a:prstGeom>
          <a:noFill/>
        </p:spPr>
        <p:txBody>
          <a:bodyPr wrap="square" rtlCol="0">
            <a:spAutoFit/>
          </a:bodyPr>
          <a:lstStyle/>
          <a:p>
            <a:r>
              <a:rPr lang="de-DE" sz="1200" dirty="0">
                <a:latin typeface="Helvetica Neue" panose="020B0604020202020204" charset="0"/>
              </a:rPr>
              <a:t>Fuente n.º: </a:t>
            </a:r>
            <a:r>
              <a:rPr lang="en-US" sz="1200" dirty="0">
                <a:latin typeface="Helvetica Neue" panose="020B0604020202020204" charset="0"/>
                <a:ea typeface="Microsoft Sans Serif" panose="020B0604020202020204" pitchFamily="34" charset="0"/>
                <a:cs typeface="Microsoft Sans Serif" panose="020B0604020202020204" pitchFamily="34" charset="0"/>
              </a:rPr>
              <a:t>3, 5</a:t>
            </a:r>
          </a:p>
        </p:txBody>
      </p:sp>
      <p:sp>
        <p:nvSpPr>
          <p:cNvPr id="4" name="CuadroTexto 28">
            <a:extLst>
              <a:ext uri="{FF2B5EF4-FFF2-40B4-BE49-F238E27FC236}">
                <a16:creationId xmlns:a16="http://schemas.microsoft.com/office/drawing/2014/main" id="{CBB8DE40-38C6-78CC-0AB8-13723D7C89BB}"/>
              </a:ext>
            </a:extLst>
          </p:cNvPr>
          <p:cNvSpPr txBox="1"/>
          <p:nvPr/>
        </p:nvSpPr>
        <p:spPr>
          <a:xfrm>
            <a:off x="1296000" y="1548000"/>
            <a:ext cx="15840000" cy="864000"/>
          </a:xfrm>
          <a:prstGeom prst="rect">
            <a:avLst/>
          </a:prstGeom>
          <a:noFill/>
        </p:spPr>
        <p:txBody>
          <a:bodyPr wrap="square" rtlCol="0">
            <a:spAutoFit/>
          </a:bodyPr>
          <a:lstStyle/>
          <a:p>
            <a:pPr marL="0" marR="0" lvl="0" indent="0"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a:pPr>
            <a:r>
              <a:rPr lang="es-E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Introducción. ¿Qué es el intraemprendimiento digital? </a:t>
            </a:r>
            <a:endPar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4606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205230" algn="l"/>
                <a:tab pos="1926589" algn="l"/>
                <a:tab pos="2915920" algn="l"/>
                <a:tab pos="3444875" algn="l"/>
                <a:tab pos="4383405" algn="l"/>
                <a:tab pos="6796405" algn="l"/>
              </a:tabLst>
              <a:defRPr/>
            </a:pPr>
            <a:r>
              <a:rPr kumimoji="0" lang="es-ES"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Cómo apoyar el Intraemprendimiento digital</a:t>
            </a:r>
            <a:endParaRPr kumimoji="0" lang="en-US"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US"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Unidad 2</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2.1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Cómo</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encontrar</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intraemprendedores</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2.2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Cultura</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intraemprendedora</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2.3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Actividades</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prácticas</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2.4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Patrocinadores</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861189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1918</Words>
  <Application>Microsoft Office PowerPoint</Application>
  <PresentationFormat>Benutzerdefiniert</PresentationFormat>
  <Paragraphs>237</Paragraphs>
  <Slides>22</Slides>
  <Notes>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22</vt:i4>
      </vt:variant>
    </vt:vector>
  </HeadingPairs>
  <TitlesOfParts>
    <vt:vector size="28" baseType="lpstr">
      <vt:lpstr>Arial</vt:lpstr>
      <vt:lpstr>Calibri</vt:lpstr>
      <vt:lpstr>Helvetica Neue</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Monika Dorr</cp:lastModifiedBy>
  <cp:revision>140</cp:revision>
  <dcterms:created xsi:type="dcterms:W3CDTF">2022-01-27T16:04:38Z</dcterms:created>
  <dcterms:modified xsi:type="dcterms:W3CDTF">2024-02-02T10:14:25Z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