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9"/>
  </p:notesMasterIdLst>
  <p:handoutMasterIdLst>
    <p:handoutMasterId r:id="rId30"/>
  </p:handoutMasterIdLst>
  <p:sldIdLst>
    <p:sldId id="277" r:id="rId3"/>
    <p:sldId id="278" r:id="rId4"/>
    <p:sldId id="279" r:id="rId5"/>
    <p:sldId id="289" r:id="rId6"/>
    <p:sldId id="280" r:id="rId7"/>
    <p:sldId id="291" r:id="rId8"/>
    <p:sldId id="292" r:id="rId9"/>
    <p:sldId id="293" r:id="rId10"/>
    <p:sldId id="296" r:id="rId11"/>
    <p:sldId id="295" r:id="rId12"/>
    <p:sldId id="297" r:id="rId13"/>
    <p:sldId id="298" r:id="rId14"/>
    <p:sldId id="299" r:id="rId15"/>
    <p:sldId id="300" r:id="rId16"/>
    <p:sldId id="281" r:id="rId17"/>
    <p:sldId id="301" r:id="rId18"/>
    <p:sldId id="302" r:id="rId19"/>
    <p:sldId id="303" r:id="rId20"/>
    <p:sldId id="304" r:id="rId21"/>
    <p:sldId id="305" r:id="rId22"/>
    <p:sldId id="306" r:id="rId23"/>
    <p:sldId id="285" r:id="rId24"/>
    <p:sldId id="308" r:id="rId25"/>
    <p:sldId id="290" r:id="rId26"/>
    <p:sldId id="268" r:id="rId27"/>
    <p:sldId id="287"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FBFE652-C198-4C88-8F83-C19B26B419EE}">
      <dgm:prSet phldrT="[Testo]" custT="1"/>
      <dgm:spPr/>
      <dgm:t>
        <a:bodyPr/>
        <a:lstStyle/>
        <a:p>
          <a:r>
            <a:rPr lang="hr-HR" sz="2400" noProof="0" dirty="0">
              <a:latin typeface="Helvetica Neue" panose="020B0604020202020204" charset="0"/>
            </a:rPr>
            <a:t>Vizualizirajte</a:t>
          </a:r>
        </a:p>
      </dgm:t>
    </dgm:pt>
    <dgm:pt modelId="{5DE6870A-E139-49D4-89E3-6AEDAF044FC6}" type="parTrans" cxnId="{967F4C8C-4B01-4115-83FC-FBDEAAD5ABF3}">
      <dgm:prSet/>
      <dgm:spPr/>
      <dgm:t>
        <a:bodyPr/>
        <a:lstStyle/>
        <a:p>
          <a:endParaRPr lang="it-IT"/>
        </a:p>
      </dgm:t>
    </dgm:pt>
    <dgm:pt modelId="{B002C68E-0604-4A71-8CCA-65C60B96A323}" type="sibTrans" cxnId="{967F4C8C-4B01-4115-83FC-FBDEAAD5ABF3}">
      <dgm:prSet/>
      <dgm:spPr/>
      <dgm:t>
        <a:bodyPr/>
        <a:lstStyle/>
        <a:p>
          <a:endParaRPr lang="it-IT" dirty="0"/>
        </a:p>
      </dgm:t>
    </dgm:pt>
    <dgm:pt modelId="{2F5A167E-9651-4F63-BBE9-86E0A9C9CBBC}">
      <dgm:prSet phldrT="[Testo]" custT="1"/>
      <dgm:spPr/>
      <dgm:t>
        <a:bodyPr/>
        <a:lstStyle/>
        <a:p>
          <a:r>
            <a:rPr lang="hr-HR" sz="2400" noProof="0" dirty="0">
              <a:latin typeface="Helvetica Neue" panose="020B0604020202020204" charset="0"/>
            </a:rPr>
            <a:t>Planirajte </a:t>
          </a:r>
        </a:p>
      </dgm:t>
    </dgm:pt>
    <dgm:pt modelId="{26132A69-6EBF-40B6-A469-6422EB3341A2}" type="parTrans" cxnId="{A23D5E1B-E0B5-460B-9868-EB4C41B280C0}">
      <dgm:prSet/>
      <dgm:spPr/>
      <dgm:t>
        <a:bodyPr/>
        <a:lstStyle/>
        <a:p>
          <a:endParaRPr lang="it-IT"/>
        </a:p>
      </dgm:t>
    </dgm:pt>
    <dgm:pt modelId="{B02B785D-F5D1-4FDD-85CD-C2D21EDBC7E8}" type="sibTrans" cxnId="{A23D5E1B-E0B5-460B-9868-EB4C41B280C0}">
      <dgm:prSet/>
      <dgm:spPr/>
      <dgm:t>
        <a:bodyPr/>
        <a:lstStyle/>
        <a:p>
          <a:endParaRPr lang="it-IT" dirty="0"/>
        </a:p>
      </dgm:t>
    </dgm:pt>
    <dgm:pt modelId="{B6DFAFE3-63E3-4E8D-B893-56B7E6006E8C}">
      <dgm:prSet phldrT="[Testo]" custT="1"/>
      <dgm:spPr/>
      <dgm:t>
        <a:bodyPr/>
        <a:lstStyle/>
        <a:p>
          <a:r>
            <a:rPr lang="hr-HR" sz="2400" noProof="0" dirty="0">
              <a:latin typeface="Helvetica Neue" panose="020B0604020202020204" charset="0"/>
            </a:rPr>
            <a:t>Provedite</a:t>
          </a:r>
          <a:endParaRPr lang="it-IT" sz="2400" dirty="0">
            <a:latin typeface="Helvetica Neue" panose="020B0604020202020204" charset="0"/>
          </a:endParaRPr>
        </a:p>
      </dgm:t>
    </dgm:pt>
    <dgm:pt modelId="{0FCCE536-E455-4FBD-B2EE-00F4660CB7FA}" type="parTrans" cxnId="{EC1485D8-464D-468C-90A6-EC0298A4D765}">
      <dgm:prSet/>
      <dgm:spPr/>
      <dgm:t>
        <a:bodyPr/>
        <a:lstStyle/>
        <a:p>
          <a:endParaRPr lang="it-IT"/>
        </a:p>
      </dgm:t>
    </dgm:pt>
    <dgm:pt modelId="{7A22C95C-B651-4DF0-B050-967DCD4C7AA5}" type="sibTrans" cxnId="{EC1485D8-464D-468C-90A6-EC0298A4D765}">
      <dgm:prSet/>
      <dgm:spPr/>
      <dgm:t>
        <a:bodyPr/>
        <a:lstStyle/>
        <a:p>
          <a:endParaRPr lang="it-IT" dirty="0"/>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custScaleX="119172">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1531798" y="296"/>
          <a:ext cx="251640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rPr>
            <a:t>Vizualizirajte</a:t>
          </a:r>
        </a:p>
      </dsp:txBody>
      <dsp:txXfrm>
        <a:off x="1900317" y="309529"/>
        <a:ext cx="1779364" cy="1493106"/>
      </dsp:txXfrm>
    </dsp:sp>
    <dsp:sp modelId="{4E501A2F-E83A-469A-A687-BC3167181B31}">
      <dsp:nvSpPr>
        <dsp:cNvPr id="0" name=""/>
        <dsp:cNvSpPr/>
      </dsp:nvSpPr>
      <dsp:spPr>
        <a:xfrm rot="3600000">
          <a:off x="3315621" y="2078329"/>
          <a:ext cx="540598"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3356166" y="2150634"/>
        <a:ext cx="378419" cy="427593"/>
      </dsp:txXfrm>
    </dsp:sp>
    <dsp:sp modelId="{8E43C16E-F8E3-4262-96F3-13128ABFCC95}">
      <dsp:nvSpPr>
        <dsp:cNvPr id="0" name=""/>
        <dsp:cNvSpPr/>
      </dsp:nvSpPr>
      <dsp:spPr>
        <a:xfrm>
          <a:off x="3320676"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rPr>
            <a:t>Planirajte </a:t>
          </a:r>
        </a:p>
      </dsp:txBody>
      <dsp:txXfrm>
        <a:off x="3629909" y="3057364"/>
        <a:ext cx="1493106" cy="1493106"/>
      </dsp:txXfrm>
    </dsp:sp>
    <dsp:sp modelId="{3B539CC0-6B72-46AB-B04A-3FE433E7E3E0}">
      <dsp:nvSpPr>
        <dsp:cNvPr id="0" name=""/>
        <dsp:cNvSpPr/>
      </dsp:nvSpPr>
      <dsp:spPr>
        <a:xfrm rot="10800000">
          <a:off x="2524661" y="344758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rot="10800000">
        <a:off x="2693416" y="3590120"/>
        <a:ext cx="393762" cy="427593"/>
      </dsp:txXfrm>
    </dsp:sp>
    <dsp:sp modelId="{3A9C97B1-CB63-4186-A1F7-029A5C402FAE}">
      <dsp:nvSpPr>
        <dsp:cNvPr id="0" name=""/>
        <dsp:cNvSpPr/>
      </dsp:nvSpPr>
      <dsp:spPr>
        <a:xfrm>
          <a:off x="147750"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rPr>
            <a:t>Provedite</a:t>
          </a:r>
          <a:endParaRPr lang="it-IT" sz="2400" kern="1200" dirty="0">
            <a:latin typeface="Helvetica Neue" panose="020B0604020202020204" charset="0"/>
          </a:endParaRPr>
        </a:p>
      </dsp:txBody>
      <dsp:txXfrm>
        <a:off x="456983" y="3057364"/>
        <a:ext cx="1493106" cy="1493106"/>
      </dsp:txXfrm>
    </dsp:sp>
    <dsp:sp modelId="{D050DE1E-DD49-445C-AA98-AC2C4B8F4E28}">
      <dsp:nvSpPr>
        <dsp:cNvPr id="0" name=""/>
        <dsp:cNvSpPr/>
      </dsp:nvSpPr>
      <dsp:spPr>
        <a:xfrm rot="18000000">
          <a:off x="1708480" y="2104830"/>
          <a:ext cx="540598"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1749025" y="2317587"/>
        <a:ext cx="378419" cy="427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dirty="0"/>
          </a:p>
        </p:txBody>
      </p:sp>
    </p:spTree>
    <p:extLst>
      <p:ext uri="{BB962C8B-B14F-4D97-AF65-F5344CB8AC3E}">
        <p14:creationId xmlns:p14="http://schemas.microsoft.com/office/powerpoint/2010/main" val="2158355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5AD88059-60D5-A6DB-FF0F-CE0C4D45C562}"/>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5EC698C0-C482-BA24-9060-3378A218292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302EEE27-1E2A-2459-7AC7-328AEFB9B65C}"/>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DF81A051-323E-FE89-A54E-7F32C8E01FB1}"/>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B7A152DF-F3F2-763A-41E7-39E5EDF8C80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3BFE2CC6-55A1-6CEB-0D95-50F415D1A70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23534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Od ideje do realizacije</a:t>
            </a:r>
            <a:r>
              <a:rPr lang="en-US"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1: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Upute za korisnike – popis pokretača za njegovanje, ocjenjivanje i nagrađivanje poduzetničkih stavova i osjećaja za inicijativu</a:t>
            </a:r>
            <a:endParaRPr kumimoji="0" lang="en-US" sz="36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Kratkoročna vizija nije dopuštena</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Čekanje da biljka procvjeta</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5781"/>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Vaši potencijalni sanjari u nastajanju možda pokazuju vrlo rane znakove budućih intrapoduzetnika, ali to ne znači da će ideje koje su oni generirali biti tako brzo utjecajne, profitabilne i pouzdane.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Ljudi koji igraju igru prema uputama već znaju koja su pravila: upoznati su s planom i, što je najvažnije, svjesni su osnova svoje strukture raščlambe posla.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S druge strane, budući intrapoduzetnici stvaraju vlastite knjige i sami postavljaju pravila koja se na njih odnose.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Naravno, nema ništa loše u igranju igre po pravilu, ali je razvidno kako se u drugom slučaju radi o sasvim drugoj razini i ljestvici odgovornosti.</a:t>
            </a:r>
          </a:p>
        </p:txBody>
      </p:sp>
      <p:sp>
        <p:nvSpPr>
          <p:cNvPr id="5" name="Rettangolo arrotondato 4"/>
          <p:cNvSpPr/>
          <p:nvPr/>
        </p:nvSpPr>
        <p:spPr>
          <a:xfrm>
            <a:off x="1295400" y="78120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hr-HR" sz="2400" kern="0" dirty="0">
                <a:solidFill>
                  <a:prstClr val="black"/>
                </a:solidFill>
                <a:latin typeface="Helvetica Neue" panose="020B0604020202020204"/>
                <a:ea typeface="Microsoft Sans Serif" panose="020B0604020202020204" pitchFamily="34" charset="0"/>
                <a:cs typeface="Microsoft Sans Serif" panose="020B0604020202020204" pitchFamily="34" charset="0"/>
              </a:rPr>
              <a:t>Integriranje pozitivnih učinaka te nove dinamike u nastajanju zahtijeva vrijeme, strpljenje i spremnost da se dožive brojni, česti i ponekad čak i bolni zastoji. Ako poduzetnici imaju plan za nepredviđene situacije kako izdržati i biti otporni na sve ovo, vrijeme će učiniti svoje…</a:t>
            </a:r>
            <a:endParaRPr kumimoji="0" lang="hr-HR" sz="2400" b="0" i="0" u="none" strike="noStrike" kern="0" cap="none" spc="0" normalizeH="0" baseline="0" dirty="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1979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Element rizika je posebnost poduzetništva i to je element koji razlikuje briljantnu menadžersku karijeru od briljantne poduzetničke karijere.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Poduzetnici se kao nitko drugi uče nositi s faktorom mentalnog umora i stresa.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Teret i odgovornosti koji dolaze s bilo kojom odlukom su na njihovim ramenima i samo na njima: ako žele njegovati svoje sanjare u nastajanju, moraju prenijeti svo znanje koje mogu kako bi pomogli ljudima da opstanu u tom okruženju.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Predanost koju će ljudi pokazati cilju koji prihvaćaju može varirati od osobe do osobe, ovisno o intrinzičnim elementima koji stoje iza njihove obnovljene motivacije da naprave korak naprijed.</a:t>
            </a:r>
          </a:p>
        </p:txBody>
      </p:sp>
      <p:sp>
        <p:nvSpPr>
          <p:cNvPr id="5" name="Rettangolo arrotondato 4"/>
          <p:cNvSpPr/>
          <p:nvPr/>
        </p:nvSpPr>
        <p:spPr>
          <a:xfrm>
            <a:off x="1295400" y="7740000"/>
            <a:ext cx="15336000" cy="140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400" dirty="0">
                <a:solidFill>
                  <a:schemeClr val="tx1"/>
                </a:solidFill>
                <a:latin typeface="Helvetica Neue" panose="020B0604020202020204" charset="0"/>
              </a:rPr>
              <a:t>Kao "izvorni" poduzetnik, od vas će se tražiti da procijenite koja je njihova granica: točka nakon koje ne žele ići dalje - inače bi to moglo stvoriti neku neusklađenost između vaših očekivanja od njih i njihovih očekivanja od sebe samih (tj. tipičan scenarij koji je savršeno okruženje za sukob).</a:t>
            </a: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Izgradite sustav koji će ostati</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Vježbajte izdržljivost i otpornost</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Inspiriranje i motiviranje nije dovoljno.</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Sustav koji je imun na organizacijske inovacije je sustav koji se boji provođenja promjena koje bi mogle poremetiti prirodni i tradicionalni tijek stvari.</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6120000"/>
            <a:ext cx="9144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kern="0" dirty="0">
                <a:solidFill>
                  <a:schemeClr val="tx1"/>
                </a:solidFill>
                <a:latin typeface="Helvetica Neue" panose="020B0604020202020204" charset="0"/>
              </a:rPr>
              <a:t>Postavljanje uvjeta za "poslovnu klimu" koja je sklona poduzetničkom načinu razmišljanja među zaposlenicima podrazumijeva fleksibilnost unutar neke granice ili pogrešaka koje će se neizbježno pojaviti kada se stvari konačno pokrenu.</a:t>
            </a:r>
          </a:p>
        </p:txBody>
      </p:sp>
      <p:graphicFrame>
        <p:nvGraphicFramePr>
          <p:cNvPr id="6" name="Diagramma 5"/>
          <p:cNvGraphicFramePr/>
          <p:nvPr>
            <p:extLst>
              <p:ext uri="{D42A27DB-BD31-4B8C-83A1-F6EECF244321}">
                <p14:modId xmlns:p14="http://schemas.microsoft.com/office/powerpoint/2010/main" val="258821830"/>
              </p:ext>
            </p:extLst>
          </p:nvPr>
        </p:nvGraphicFramePr>
        <p:xfrm>
          <a:off x="11268000" y="3384000"/>
          <a:ext cx="558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Čarobna formula je formula bez čarolije</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Prihvatite neizvjesnost</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donekle</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Cjelina</a:t>
            </a: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2</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36000"/>
            <a:ext cx="10980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Podrška i pokroviteljstvo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Otvorena i fluidna kultura za poticanje poduzetništva unutar organizacije</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Samosvijest i samoučinkovitost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Istraživanje putova naprijed</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Poticaji...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nefinancijske prirode</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a:t>
            </a:r>
            <a:r>
              <a:rPr kumimoji="0" lang="hr-HR" sz="2400" b="1" i="0"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.4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Nagrade…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financijske prirode </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Resursi</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Kapital temeljen na znanju, vrijeme i granice za pogreške</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Komunikacija...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za osiguranje kvalitete i strateško planiranje</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Procesi</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Decentralizacija i delegiranje</a:t>
            </a:r>
            <a:endPar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Bef>
                <a:spcPts val="5"/>
              </a:spcBef>
              <a:spcAft>
                <a:spcPts val="600"/>
              </a:spcAft>
              <a:buClrTx/>
              <a:buSzTx/>
              <a:buFontTx/>
              <a:buNone/>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2369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Prethodni su istaknuti bitni elementi potrebni za postavljanje pozornice za njegovanje i pojavu poslovnih okruženja usmjerenih poduzetništvu unutar organizacije.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sljedećoj cjelini naglasak se stavlja na pokretače i prednosti na koje se poduzetnici mogu osloniti kako bi održali stvari u pokretu i nastavili njegovati poduzetništvo unutar svoje organizacije. U nastavku se predstavljaju sljedeći elementi:</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Podrška i pokroviteljstvo</a:t>
            </a: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Samosvijest i samoučinkovitost</a:t>
            </a: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Poticaji</a:t>
            </a: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Nagrade</a:t>
            </a: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Resursi</a:t>
            </a: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Komunikacija</a:t>
            </a:r>
          </a:p>
          <a:p>
            <a:pPr marL="1446213" lvl="2" indent="-531813">
              <a:buFont typeface="+mj-lt"/>
              <a:buAutoNum type="arabicPeriod"/>
            </a:pPr>
            <a:r>
              <a:rPr lang="hr-HR" sz="2400" kern="0" dirty="0">
                <a:latin typeface="Helvetica Neue" panose="020B0604020202020204"/>
                <a:ea typeface="Microsoft Sans Serif" panose="020B0604020202020204" pitchFamily="34" charset="0"/>
                <a:cs typeface="Microsoft Sans Serif" panose="020B0604020202020204" pitchFamily="34" charset="0"/>
              </a:rPr>
              <a:t>Procesi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Izjava o odricanju odgovornosti</a:t>
            </a:r>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panose="020B0604020202020204"/>
                <a:ea typeface="Microsoft Sans Serif" panose="020B0604020202020204" pitchFamily="34" charset="0"/>
                <a:cs typeface="Microsoft Sans Serif" panose="020B0604020202020204" pitchFamily="34" charset="0"/>
              </a:rPr>
              <a:t>Izvor br.:</a:t>
            </a:r>
            <a:r>
              <a:rPr lang="es-ES" sz="1200" dirty="0">
                <a:latin typeface="Helvetica Neue" panose="020B0604020202020204"/>
                <a:ea typeface="Microsoft Sans Serif" panose="020B0604020202020204" pitchFamily="34" charset="0"/>
                <a:cs typeface="Microsoft Sans Serif" panose="020B0604020202020204" pitchFamily="34" charset="0"/>
              </a:rPr>
              <a:t> 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B9A9D300-2F68-C9A4-CD98-7C3A9F87EE27}"/>
              </a:ext>
            </a:extLst>
          </p:cNvPr>
          <p:cNvSpPr txBox="1"/>
          <p:nvPr/>
        </p:nvSpPr>
        <p:spPr>
          <a:xfrm>
            <a:off x="12960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Podrška i pokroviteljstvo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Otvorena i fluidna kultura za poticanje poduzetništva unutar organizacije</a:t>
            </a:r>
          </a:p>
          <a:p>
            <a:pPr marL="534988" indent="-534988"/>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60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Sanjari u nastajanju trebali bi osjećati punu potporu te osjećati da ih se cijeni.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Valorizacija i odobravanje ne znači da sve što im padne na pamet treba podržati, već da barem treba razmotriti i raspraviti određena pitanja.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Uspostava otvorene kulture i poslovne klime koja prihvaća takvu vrstu stava svakako predstavlja sine qua non za poticanje inputa, komentara i povratnih informacija odozdo prema gore.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Brz, učinkovit i reaktivan sustav strukturirane povratne sprege omogućuje nesmetani protok ideja, istovremeno smanjujući disruptivna uska grla i prepreke učinkovitom dijalogu.</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Samosvijest i samoučinkovitost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Istraživanje putova naprijed</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Putevi prema rješenjima inspiriranim poduzetništvom puni su uspona i padova.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Menadžeri, poduzetnici i ljudi na vrhu zapovjednog lanca trebaju poticati neovisna i kreativna rješenja zaposlenika bez nametanja složenih mehanizama ocjenjivanja koji bi riskirali poništenje intrinzične koristi od cijelog procesa.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Treba postojati strukturirani sustav procjene i praćenja, ali ne bi trebao negativno utjecati na tijek stvari, usporavajući, na primjer, cijeli vremenski okvir između lanca vrijednosti input → razrada → output.</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F6D69668-E7D8-DC20-C4AC-3EC98368452A}"/>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Poticaji…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nefinancijske prirode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Sanjari u nastajanju su obično motivirani drugim vrstama očekivanih nagrada, koje bi se najjednostavnije mogle povezati sa samopriznavanjem višeg statusa.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Izgradnja sustava koji pogoduje pojavi poduzetničkih inicijativa među zaposlenicima zapravo bi trebala raditi na postavljanju sofisticiranijih poticaja koji valoriziraju oblik suradnje te uloge/odgovornosti ljudi koji su za nju zaduženi.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većini slučajeva, poduzetnici tim ljudima osiguravaju sigurno okruženje kako bi imali pravo glasa u kritičnim scenarijima donošenja odluka, što zauzvrat osigurava veliki osjećaj osnaženosti.</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7FD41DA2-F588-578C-1858-7893AC83F63E}"/>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Nagrade…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financijske prirode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Oni koji preuzimaju rizik, kao sanjari u nastajanju, obično su svjesni implikacija koje će pogrešna odluka imati na uspjeh njihove inicijative.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isto vrijeme, zbog vrlo distinktivnih obilježja stvarnosti u kojoj djeluju kao intrapoduzetnici, oni ne mogu imati potpunu kontrolu nad ishodom akcije za koju se smatraju odgovornima.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Financijska naknada za njihove napore trebala bi uzeti u obzir zajednički razvijene </a:t>
            </a: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podjele dobiti</a:t>
            </a:r>
            <a:r>
              <a:rPr lang="hr-HR" sz="2400" kern="0" dirty="0">
                <a:latin typeface="Helvetica Neue" panose="020B0604020202020204"/>
                <a:ea typeface="Microsoft Sans Serif" panose="020B0604020202020204" pitchFamily="34" charset="0"/>
                <a:cs typeface="Microsoft Sans Serif" panose="020B0604020202020204" pitchFamily="34" charset="0"/>
              </a:rPr>
              <a:t>, koje uključuju i kratkoročne i dugoročno orijentirane prekretnice.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63D8BFE2-0327-E2BC-8634-0F7C91A260AA}"/>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Resursi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Kapital temeljen na znanju, vrijeme i granice za pogreške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Važno je uvijek imati na umu da su na kraju dana sanjari u nastajanju ili potencijalni intrapoduzetnici još uvijek zaposlenici više ili manje "zapleteni" u svakodnevne odgovornosti i zadatke.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Intrapoduzetnici si ne mogu priuštiti da ostave sve iza sebe samo da bi slijedili svoje ideje: to je razlog zašto je važno da poduzetnici i top menadžment s intrapoduzetnicima dogovore jasan i transparentan projektni plan za razvoj svega vrijednog što zaposlenici mogu donijeti na stol.</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Ovo također uključuje pristup:</a:t>
            </a:r>
          </a:p>
          <a:p>
            <a:pPr marL="342900" indent="-342900">
              <a:buFont typeface="Arial" panose="020B0604020202020204" pitchFamily="34" charset="0"/>
              <a:buChar char="•"/>
            </a:pPr>
            <a:r>
              <a:rPr lang="hr-HR" sz="2400" kern="0" dirty="0">
                <a:latin typeface="Helvetica Neue" panose="020B0604020202020204"/>
                <a:ea typeface="Microsoft Sans Serif" panose="020B0604020202020204" pitchFamily="34" charset="0"/>
                <a:cs typeface="Microsoft Sans Serif" panose="020B0604020202020204" pitchFamily="34" charset="0"/>
              </a:rPr>
              <a:t>Financijskim i ekonomskim resursima koji inače ne bi bili dostupni</a:t>
            </a:r>
          </a:p>
          <a:p>
            <a:pPr marL="342900" indent="-342900">
              <a:buFont typeface="Arial" panose="020B0604020202020204" pitchFamily="34" charset="0"/>
              <a:buChar char="•"/>
            </a:pPr>
            <a:r>
              <a:rPr lang="hr-HR" sz="2400" kern="0" dirty="0">
                <a:latin typeface="Helvetica Neue" panose="020B0604020202020204"/>
                <a:ea typeface="Microsoft Sans Serif" panose="020B0604020202020204" pitchFamily="34" charset="0"/>
                <a:cs typeface="Microsoft Sans Serif" panose="020B0604020202020204" pitchFamily="34" charset="0"/>
              </a:rPr>
              <a:t>Tehnologijama i </a:t>
            </a: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kapitalu temeljenom na znanju općenito </a:t>
            </a:r>
            <a:r>
              <a:rPr lang="hr-HR" sz="2400" kern="0" dirty="0">
                <a:latin typeface="Helvetica Neue" panose="020B0604020202020204"/>
                <a:ea typeface="Microsoft Sans Serif" panose="020B0604020202020204" pitchFamily="34" charset="0"/>
                <a:cs typeface="Microsoft Sans Serif" panose="020B0604020202020204" pitchFamily="34" charset="0"/>
              </a:rPr>
              <a:t>(npr. konzultantske usluge stručnjaka unutar tvrtke) koje su obično izvan područja interesa</a:t>
            </a:r>
          </a:p>
          <a:p>
            <a:pPr marL="342900" indent="-342900">
              <a:buFont typeface="Arial" panose="020B0604020202020204" pitchFamily="34" charset="0"/>
              <a:buChar char="•"/>
            </a:pPr>
            <a:r>
              <a:rPr lang="hr-HR" sz="2400" kern="0" dirty="0">
                <a:latin typeface="Helvetica Neue" panose="020B0604020202020204"/>
                <a:ea typeface="Microsoft Sans Serif" panose="020B0604020202020204" pitchFamily="34" charset="0"/>
                <a:cs typeface="Microsoft Sans Serif" panose="020B0604020202020204" pitchFamily="34" charset="0"/>
              </a:rPr>
              <a:t>… posljednje, ali ne manje važno, </a:t>
            </a: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vrijeme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C22C39E9-FF9E-6042-3832-3F7F7ABD9B8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hr-HR"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Sadržaj</a:t>
            </a:r>
            <a:endPar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916000"/>
            <a:ext cx="720000" cy="3204000"/>
          </a:xfrm>
          <a:prstGeom prst="rect">
            <a:avLst/>
          </a:prstGeom>
          <a:noFill/>
        </p:spPr>
        <p:txBody>
          <a:bodyPr wrap="square" rtlCol="0" anchor="ctr">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916000"/>
            <a:ext cx="3600000" cy="3204000"/>
          </a:xfrm>
          <a:prstGeom prst="rect">
            <a:avLst/>
          </a:prstGeom>
          <a:noFill/>
        </p:spPr>
        <p:txBody>
          <a:bodyPr wrap="square" rtlCol="0" anchor="ctr">
            <a:noAutofit/>
          </a:bodyPr>
          <a:lstStyle/>
          <a:p>
            <a:r>
              <a:rPr lang="hr-HR" sz="2400" b="1" kern="0" dirty="0">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2400" b="1"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2" name="CuadroTexto 12">
            <a:extLst>
              <a:ext uri="{FF2B5EF4-FFF2-40B4-BE49-F238E27FC236}">
                <a16:creationId xmlns:a16="http://schemas.microsoft.com/office/drawing/2014/main" id="{CD119980-DAAF-B753-A614-EEBF11716009}"/>
              </a:ext>
            </a:extLst>
          </p:cNvPr>
          <p:cNvSpPr txBox="1"/>
          <p:nvPr/>
        </p:nvSpPr>
        <p:spPr>
          <a:xfrm>
            <a:off x="6768000" y="2916000"/>
            <a:ext cx="10512000" cy="3204000"/>
          </a:xfrm>
          <a:prstGeom prst="rect">
            <a:avLst/>
          </a:prstGeom>
          <a:noFill/>
        </p:spPr>
        <p:txBody>
          <a:bodyPr wrap="square" rtlCol="0" anchor="ctr">
            <a:noAutofit/>
          </a:bodyPr>
          <a:lstStyle/>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1.1 </a:t>
            </a:r>
            <a:r>
              <a:rPr lang="hr-HR" sz="2000" kern="0" dirty="0">
                <a:latin typeface="Helvetica Neue" panose="020B0604020202020204"/>
                <a:ea typeface="Microsoft Sans Serif" panose="020B0604020202020204" pitchFamily="34" charset="0"/>
                <a:cs typeface="Microsoft Sans Serif" panose="020B0604020202020204" pitchFamily="34" charset="0"/>
              </a:rPr>
              <a:t>Lekcija iz povijesti - </a:t>
            </a:r>
            <a:r>
              <a:rPr lang="en-GB" sz="2000" kern="0" dirty="0">
                <a:latin typeface="Helvetica Neue" panose="020B0604020202020204"/>
                <a:ea typeface="Microsoft Sans Serif" panose="020B0604020202020204" pitchFamily="34" charset="0"/>
                <a:cs typeface="Microsoft Sans Serif" panose="020B0604020202020204" pitchFamily="34" charset="0"/>
              </a:rPr>
              <a:t>Animal Spirits </a:t>
            </a:r>
            <a:r>
              <a:rPr lang="hr-HR" sz="2000" kern="0" dirty="0">
                <a:latin typeface="Helvetica Neue" panose="020B0604020202020204"/>
                <a:ea typeface="Microsoft Sans Serif" panose="020B0604020202020204" pitchFamily="34" charset="0"/>
                <a:cs typeface="Microsoft Sans Serif" panose="020B0604020202020204" pitchFamily="34" charset="0"/>
              </a:rPr>
              <a:t>(„životinjski porivi”)</a:t>
            </a:r>
          </a:p>
          <a:p>
            <a:pPr marL="450850" indent="-450850">
              <a:spcAft>
                <a:spcPts val="600"/>
              </a:spcAft>
              <a:tabLst>
                <a:tab pos="1205230" algn="l"/>
                <a:tab pos="1926589" algn="l"/>
                <a:tab pos="2915920" algn="l"/>
                <a:tab pos="3444875" algn="l"/>
                <a:tab pos="4383405" algn="l"/>
                <a:tab pos="6796405" algn="l"/>
              </a:tabLst>
              <a:defRPr/>
            </a:pPr>
            <a:r>
              <a:rPr lang="hr-HR" sz="2000" kern="0" dirty="0">
                <a:latin typeface="Helvetica Neue" panose="020B0604020202020204"/>
                <a:ea typeface="Microsoft Sans Serif" panose="020B0604020202020204" pitchFamily="34" charset="0"/>
                <a:cs typeface="Microsoft Sans Serif" panose="020B0604020202020204" pitchFamily="34" charset="0"/>
              </a:rPr>
              <a:t>1.2 Kritika – Djeluju li </a:t>
            </a:r>
            <a:r>
              <a:rPr lang="en-GB" sz="2000" kern="0" dirty="0">
                <a:latin typeface="Helvetica Neue" panose="020B0604020202020204"/>
                <a:ea typeface="Microsoft Sans Serif" panose="020B0604020202020204" pitchFamily="34" charset="0"/>
                <a:cs typeface="Microsoft Sans Serif" panose="020B0604020202020204" pitchFamily="34" charset="0"/>
              </a:rPr>
              <a:t>Animal Spirits </a:t>
            </a:r>
            <a:r>
              <a:rPr lang="hr-HR" sz="2000" kern="0" dirty="0">
                <a:latin typeface="Helvetica Neue" panose="020B0604020202020204"/>
                <a:ea typeface="Microsoft Sans Serif" panose="020B0604020202020204" pitchFamily="34" charset="0"/>
                <a:cs typeface="Microsoft Sans Serif" panose="020B0604020202020204" pitchFamily="34" charset="0"/>
              </a:rPr>
              <a:t>za poduzetništvo i osjećaj poduzetničkog stava?</a:t>
            </a:r>
          </a:p>
          <a:p>
            <a:pPr marL="450850" indent="-450850">
              <a:spcAft>
                <a:spcPts val="600"/>
              </a:spcAft>
              <a:tabLst>
                <a:tab pos="1205230" algn="l"/>
                <a:tab pos="1926589" algn="l"/>
                <a:tab pos="2915920" algn="l"/>
                <a:tab pos="3444875" algn="l"/>
                <a:tab pos="4383405" algn="l"/>
                <a:tab pos="6796405" algn="l"/>
              </a:tabLst>
              <a:defRPr/>
            </a:pPr>
            <a:r>
              <a:rPr lang="hr-HR" sz="2000" kern="0" dirty="0">
                <a:latin typeface="Helvetica Neue" panose="020B0604020202020204"/>
                <a:ea typeface="Microsoft Sans Serif" panose="020B0604020202020204" pitchFamily="34" charset="0"/>
                <a:cs typeface="Microsoft Sans Serif" panose="020B0604020202020204" pitchFamily="34" charset="0"/>
              </a:rPr>
              <a:t>1.3 Inspirirajte i motivirajte!...ili možda ne? Poduzetništvo unutar organizacije ne funkcionira za sve…</a:t>
            </a:r>
          </a:p>
          <a:p>
            <a:pPr marL="450850" indent="-450850">
              <a:spcAft>
                <a:spcPts val="600"/>
              </a:spcAft>
              <a:tabLst>
                <a:tab pos="1205230" algn="l"/>
                <a:tab pos="1926589" algn="l"/>
                <a:tab pos="2915920" algn="l"/>
                <a:tab pos="3444875" algn="l"/>
                <a:tab pos="4383405" algn="l"/>
                <a:tab pos="6796405" algn="l"/>
              </a:tabLst>
              <a:defRPr/>
            </a:pPr>
            <a:r>
              <a:rPr lang="hr-HR" sz="2000" kern="0" dirty="0">
                <a:latin typeface="Helvetica Neue" panose="020B0604020202020204"/>
                <a:ea typeface="Microsoft Sans Serif" panose="020B0604020202020204" pitchFamily="34" charset="0"/>
                <a:cs typeface="Microsoft Sans Serif" panose="020B0604020202020204" pitchFamily="34" charset="0"/>
              </a:rPr>
              <a:t>1.4 Pazite na zamke – Slalom kroz uobičajene kočnice i prepreke poduzetništvu unutar organizacije</a:t>
            </a:r>
          </a:p>
          <a:p>
            <a:pPr marL="450850" indent="-450850">
              <a:spcAft>
                <a:spcPts val="600"/>
              </a:spcAft>
              <a:tabLst>
                <a:tab pos="1205230" algn="l"/>
                <a:tab pos="1926589" algn="l"/>
                <a:tab pos="2915920" algn="l"/>
                <a:tab pos="3444875" algn="l"/>
                <a:tab pos="4383405" algn="l"/>
                <a:tab pos="6796405" algn="l"/>
              </a:tabLst>
              <a:defRPr/>
            </a:pPr>
            <a:r>
              <a:rPr lang="hr-HR" sz="2000" kern="0" dirty="0">
                <a:latin typeface="Helvetica Neue" panose="020B0604020202020204"/>
                <a:ea typeface="Microsoft Sans Serif" panose="020B0604020202020204" pitchFamily="34" charset="0"/>
                <a:cs typeface="Microsoft Sans Serif" panose="020B0604020202020204" pitchFamily="34" charset="0"/>
              </a:rPr>
              <a:t>1.5 Kratkoročna vizija nije dopuštena – Čekanje da biljka procvjeta…</a:t>
            </a:r>
          </a:p>
          <a:p>
            <a:pPr marL="450850" indent="-450850">
              <a:spcAft>
                <a:spcPts val="600"/>
              </a:spcAft>
              <a:tabLst>
                <a:tab pos="1205230" algn="l"/>
                <a:tab pos="1926589" algn="l"/>
                <a:tab pos="2915920" algn="l"/>
                <a:tab pos="3444875" algn="l"/>
                <a:tab pos="4383405" algn="l"/>
                <a:tab pos="6796405" algn="l"/>
              </a:tabLst>
              <a:defRPr/>
            </a:pPr>
            <a:r>
              <a:rPr lang="hr-HR" sz="2000" kern="0" dirty="0">
                <a:latin typeface="Helvetica Neue" panose="020B0604020202020204"/>
                <a:ea typeface="Microsoft Sans Serif" panose="020B0604020202020204" pitchFamily="34" charset="0"/>
                <a:cs typeface="Microsoft Sans Serif" panose="020B0604020202020204" pitchFamily="34" charset="0"/>
              </a:rPr>
              <a:t>1.6 Izgradite sustav koji će ostati – Vježbajte izdržljivost i otpornost</a:t>
            </a:r>
          </a:p>
          <a:p>
            <a:pPr marL="450850" indent="-450850">
              <a:spcAft>
                <a:spcPts val="600"/>
              </a:spcAft>
              <a:tabLst>
                <a:tab pos="1205230" algn="l"/>
                <a:tab pos="1926589" algn="l"/>
                <a:tab pos="2915920" algn="l"/>
                <a:tab pos="3444875" algn="l"/>
                <a:tab pos="4383405" algn="l"/>
                <a:tab pos="6796405" algn="l"/>
              </a:tabLst>
              <a:defRPr/>
            </a:pPr>
            <a:r>
              <a:rPr lang="hr-HR" sz="2000" kern="0" dirty="0">
                <a:latin typeface="Helvetica Neue" panose="020B0604020202020204"/>
                <a:ea typeface="Microsoft Sans Serif" panose="020B0604020202020204" pitchFamily="34" charset="0"/>
                <a:cs typeface="Microsoft Sans Serif" panose="020B0604020202020204" pitchFamily="34" charset="0"/>
              </a:rPr>
              <a:t>1.7 Čarobna formula je formula bez čarolije – Prihvatite neizvjesnost…donekle</a:t>
            </a:r>
          </a:p>
        </p:txBody>
      </p:sp>
      <p:sp>
        <p:nvSpPr>
          <p:cNvPr id="14" name="Abrir llave 17">
            <a:extLst>
              <a:ext uri="{FF2B5EF4-FFF2-40B4-BE49-F238E27FC236}">
                <a16:creationId xmlns:a16="http://schemas.microsoft.com/office/drawing/2014/main" id="{EF39F3B6-F81F-3012-A00B-B85B214EDCB3}"/>
              </a:ext>
            </a:extLst>
          </p:cNvPr>
          <p:cNvSpPr/>
          <p:nvPr/>
        </p:nvSpPr>
        <p:spPr>
          <a:xfrm>
            <a:off x="6408000" y="2916000"/>
            <a:ext cx="180000" cy="320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480000"/>
            <a:ext cx="720000" cy="2628000"/>
          </a:xfrm>
          <a:prstGeom prst="rect">
            <a:avLst/>
          </a:prstGeom>
          <a:noFill/>
        </p:spPr>
        <p:txBody>
          <a:bodyPr wrap="square" rtlCol="0" anchor="ctr">
            <a:noAutofit/>
          </a:bodyPr>
          <a:lstStyle/>
          <a:p>
            <a:r>
              <a:rPr lang="en-US" sz="4800" b="1"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480000"/>
            <a:ext cx="3600000" cy="2628000"/>
          </a:xfrm>
          <a:prstGeom prst="rect">
            <a:avLst/>
          </a:prstGeom>
          <a:noFill/>
        </p:spPr>
        <p:txBody>
          <a:bodyPr wrap="square" rtlCol="0" anchor="ctr">
            <a:noAutofit/>
          </a:bodyPr>
          <a:lstStyle/>
          <a:p>
            <a:r>
              <a:rPr lang="hr-HR" sz="2400" b="1" kern="0" dirty="0">
                <a:latin typeface="Helvetica Neue" panose="020B0604020202020204"/>
                <a:ea typeface="Microsoft Sans Serif" panose="020B0604020202020204" pitchFamily="34" charset="0"/>
                <a:cs typeface="Microsoft Sans Serif" panose="020B0604020202020204" pitchFamily="34" charset="0"/>
              </a:rPr>
              <a:t>Obnovljeni</a:t>
            </a:r>
            <a:r>
              <a:rPr lang="hr-HR" sz="2400" b="1" kern="0" dirty="0">
                <a:solidFill>
                  <a:srgbClr val="FF0000"/>
                </a:solidFill>
                <a:latin typeface="Helvetica Neue" panose="020B0604020202020204"/>
                <a:ea typeface="Microsoft Sans Serif" panose="020B0604020202020204" pitchFamily="34" charset="0"/>
                <a:cs typeface="Microsoft Sans Serif" panose="020B0604020202020204" pitchFamily="34" charset="0"/>
              </a:rPr>
              <a:t> </a:t>
            </a:r>
            <a:r>
              <a:rPr lang="hr-HR" sz="2400" b="1" kern="0" dirty="0">
                <a:latin typeface="Helvetica Neue" panose="020B0604020202020204"/>
                <a:ea typeface="Microsoft Sans Serif" panose="020B0604020202020204" pitchFamily="34" charset="0"/>
                <a:cs typeface="Microsoft Sans Serif" panose="020B0604020202020204" pitchFamily="34" charset="0"/>
              </a:rPr>
              <a:t>menadžerski pristup</a:t>
            </a:r>
            <a:r>
              <a:rPr lang="en-US" sz="2400" b="1" kern="0" dirty="0">
                <a:latin typeface="Helvetica Neue" panose="020B0604020202020204"/>
                <a:ea typeface="Microsoft Sans Serif" panose="020B0604020202020204" pitchFamily="34" charset="0"/>
                <a:cs typeface="Microsoft Sans Serif" panose="020B0604020202020204" pitchFamily="34" charset="0"/>
              </a:rPr>
              <a:t> </a:t>
            </a:r>
          </a:p>
        </p:txBody>
      </p:sp>
      <p:sp>
        <p:nvSpPr>
          <p:cNvPr id="20" name="Abrir llave 17">
            <a:extLst>
              <a:ext uri="{FF2B5EF4-FFF2-40B4-BE49-F238E27FC236}">
                <a16:creationId xmlns:a16="http://schemas.microsoft.com/office/drawing/2014/main" id="{0BC7AEDF-F01B-70F1-43EE-256F9D6C4B9B}"/>
              </a:ext>
            </a:extLst>
          </p:cNvPr>
          <p:cNvSpPr/>
          <p:nvPr/>
        </p:nvSpPr>
        <p:spPr>
          <a:xfrm>
            <a:off x="6408000" y="6480000"/>
            <a:ext cx="180000" cy="262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6768000" y="6480000"/>
            <a:ext cx="10512000" cy="2628000"/>
          </a:xfrm>
          <a:prstGeom prst="rect">
            <a:avLst/>
          </a:prstGeom>
          <a:noFill/>
        </p:spPr>
        <p:txBody>
          <a:bodyPr wrap="square" rtlCol="0" anchor="ctr">
            <a:noAutofit/>
          </a:bodyPr>
          <a:lstStyle/>
          <a:p>
            <a:pPr marL="450850" indent="-450850">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2.1 </a:t>
            </a:r>
            <a:r>
              <a:rPr lang="hr-HR" sz="2000" kern="0" dirty="0">
                <a:latin typeface="Helvetica Neue" panose="020B0604020202020204"/>
                <a:ea typeface="Microsoft Sans Serif" panose="020B0604020202020204" pitchFamily="34" charset="0"/>
                <a:cs typeface="Microsoft Sans Serif" panose="020B0604020202020204" pitchFamily="34" charset="0"/>
              </a:rPr>
              <a:t>Podrška i pokroviteljstvo – Otvorena i fluidna kultura za poticanje poduzetništva unutar organizacije</a:t>
            </a:r>
          </a:p>
          <a:p>
            <a:pPr marL="450850" indent="-450850">
              <a:spcAft>
                <a:spcPts val="600"/>
              </a:spcAft>
            </a:pPr>
            <a:r>
              <a:rPr lang="hr-HR" sz="2000" kern="0" dirty="0">
                <a:latin typeface="Helvetica Neue" panose="020B0604020202020204"/>
                <a:ea typeface="Microsoft Sans Serif" panose="020B0604020202020204" pitchFamily="34" charset="0"/>
                <a:cs typeface="Microsoft Sans Serif" panose="020B0604020202020204" pitchFamily="34" charset="0"/>
              </a:rPr>
              <a:t>2.2 Samosvijest i samoučinkovitost – Istraživanje putova naprijed</a:t>
            </a:r>
          </a:p>
          <a:p>
            <a:pPr marL="450850" indent="-450850">
              <a:spcAft>
                <a:spcPts val="600"/>
              </a:spcAft>
            </a:pPr>
            <a:r>
              <a:rPr lang="hr-HR" sz="2000" kern="0" dirty="0">
                <a:latin typeface="Helvetica Neue" panose="020B0604020202020204"/>
                <a:ea typeface="Microsoft Sans Serif" panose="020B0604020202020204" pitchFamily="34" charset="0"/>
                <a:cs typeface="Microsoft Sans Serif" panose="020B0604020202020204" pitchFamily="34" charset="0"/>
              </a:rPr>
              <a:t>2.3 Poticaji... nefinancijske prirode</a:t>
            </a:r>
          </a:p>
          <a:p>
            <a:pPr marL="450850" indent="-450850">
              <a:spcAft>
                <a:spcPts val="600"/>
              </a:spcAft>
            </a:pPr>
            <a:r>
              <a:rPr lang="hr-HR" sz="2000" kern="0" dirty="0">
                <a:latin typeface="Helvetica Neue" panose="020B0604020202020204"/>
                <a:ea typeface="Microsoft Sans Serif" panose="020B0604020202020204" pitchFamily="34" charset="0"/>
                <a:cs typeface="Microsoft Sans Serif" panose="020B0604020202020204" pitchFamily="34" charset="0"/>
              </a:rPr>
              <a:t>2.4 Nagrade… financijske prirode </a:t>
            </a:r>
          </a:p>
          <a:p>
            <a:pPr marL="450850" indent="-450850">
              <a:spcAft>
                <a:spcPts val="600"/>
              </a:spcAft>
            </a:pPr>
            <a:r>
              <a:rPr lang="hr-HR" sz="2000" kern="0" dirty="0">
                <a:latin typeface="Helvetica Neue" panose="020B0604020202020204"/>
                <a:ea typeface="Microsoft Sans Serif" panose="020B0604020202020204" pitchFamily="34" charset="0"/>
                <a:cs typeface="Microsoft Sans Serif" panose="020B0604020202020204" pitchFamily="34" charset="0"/>
              </a:rPr>
              <a:t>2.5 Resursi – Kapital temeljen na znanju, vrijeme i granice za pogreške</a:t>
            </a:r>
          </a:p>
          <a:p>
            <a:pPr marL="450850" indent="-450850">
              <a:spcAft>
                <a:spcPts val="600"/>
              </a:spcAft>
            </a:pPr>
            <a:r>
              <a:rPr lang="hr-HR" sz="2000" kern="0" dirty="0">
                <a:latin typeface="Helvetica Neue" panose="020B0604020202020204"/>
                <a:ea typeface="Microsoft Sans Serif" panose="020B0604020202020204" pitchFamily="34" charset="0"/>
                <a:cs typeface="Microsoft Sans Serif" panose="020B0604020202020204" pitchFamily="34" charset="0"/>
              </a:rPr>
              <a:t>2.6 Komunikacija... za osiguranje kvalitete i strateško planiranje</a:t>
            </a:r>
          </a:p>
          <a:p>
            <a:pPr marL="450850" indent="-450850">
              <a:spcAft>
                <a:spcPts val="600"/>
              </a:spcAft>
            </a:pPr>
            <a:r>
              <a:rPr lang="hr-HR" sz="2000" kern="0" dirty="0">
                <a:latin typeface="Helvetica Neue" panose="020B0604020202020204"/>
                <a:ea typeface="Microsoft Sans Serif" panose="020B0604020202020204" pitchFamily="34" charset="0"/>
                <a:cs typeface="Microsoft Sans Serif" panose="020B0604020202020204" pitchFamily="34" charset="0"/>
              </a:rPr>
              <a:t>2.7 Procesi – Decentralizacija i delegiranje</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Komunikacija</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za osiguranje kvalitete i strateško planiranje</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Postoji nekoliko načina na koje tvrtke mogu iskoristiti komunikaciju kako bi potaknule poticajno okruženje za sanjare i ambiciozne intrapoduzetnike.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velikim organizacijama, na primjer, uobičajeno je imati digitalnu platformu za razmjenu znanja, ideja i stručnosti koja je dostupna svima i bez predrasuda.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nekim drugim organizacijama koje su više orijentirane na proizvodnju, fizički "pretinci" postavljeni su u blizini proizvodne linije, tako da radnici koji svakodnevno rade sa strojevima mogu pridonijeti idejama za ukupnu učinkovitost i djelotvornost cijele montaže / proizvodnog sustava.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drugim slučajevima, uobičajeno je postaviti poslovne izazove radnicima i zaposlenicima koji nisu nužno odgovorni za funkciju na koju se izazov odnosi: njihovi su inputi oslobođeni od bilo kakve potencijalne pristranosti i mogu predložiti nova rješenja proizašla iz novog načina gledanja na stvari...</a:t>
            </a:r>
          </a:p>
        </p:txBody>
      </p:sp>
      <p:sp>
        <p:nvSpPr>
          <p:cNvPr id="3" name="CuadroTexto 1">
            <a:extLst>
              <a:ext uri="{FF2B5EF4-FFF2-40B4-BE49-F238E27FC236}">
                <a16:creationId xmlns:a16="http://schemas.microsoft.com/office/drawing/2014/main" id="{FBB147CF-6955-FEA8-4369-B8C607497B7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Procesi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Decentralizacija i delegiranje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Nije pogrešno pretpostaviti da često najsnažnije i najpouzdanije znanje o procesu ili proizvodu zadržavaju ljudi na najnižoj razini lanca donošenja odluka i koji su također s bližim pogledom na njegove razlikovne značajke.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Organizacije koje su uspješne u uspostavljanju okruženja za poduzetništvo unutar organizacije pokušavaju pojednostaviti zapovjedni lanac, dok u isto vrijeme favoriziraju decentralizirane sustave upravljanja koji kombiniraju </a:t>
            </a: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međusektorsku</a:t>
            </a:r>
            <a:r>
              <a:rPr lang="hr-HR" sz="2400" kern="0" dirty="0">
                <a:latin typeface="Helvetica Neue" panose="020B0604020202020204"/>
                <a:ea typeface="Microsoft Sans Serif" panose="020B0604020202020204" pitchFamily="34" charset="0"/>
                <a:cs typeface="Microsoft Sans Serif" panose="020B0604020202020204" pitchFamily="34" charset="0"/>
              </a:rPr>
              <a:t> suradnju znanja i </a:t>
            </a: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multidisciplinarne</a:t>
            </a:r>
            <a:r>
              <a:rPr lang="hr-HR" sz="2400" kern="0" dirty="0">
                <a:latin typeface="Helvetica Neue" panose="020B0604020202020204"/>
                <a:ea typeface="Microsoft Sans Serif" panose="020B0604020202020204" pitchFamily="34" charset="0"/>
                <a:cs typeface="Microsoft Sans Serif" panose="020B0604020202020204" pitchFamily="34" charset="0"/>
              </a:rPr>
              <a:t> projektne suradnje. </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određenoj mjeri, u slučaju mikro i malih poduzeća, ova decentralizacija je čak i lakša budući da je ta organizacija već mnogo fleksibilnija u usporedbi s velikim etabliranim korporacijama, a gdje – zahvaljujući smanjenom opsegu aktivnosti i broju uključenih ljudi – je li manje složeno upravljati multidisciplinarnim i međusektorskim projektima kao što je upravo opisano.</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AA270AF-FC3C-37AD-24C1-4EF757C40E53}"/>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Obnovljeni menadžerski pristup</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Formula bez čarolije podrazumijeva kontinuirani ciklus:</a:t>
            </a:r>
          </a:p>
          <a:p>
            <a:pPr marL="342900" indent="-342900">
              <a:buBlip>
                <a:blip r:embed="rId2"/>
              </a:buBlip>
              <a:defRPr/>
            </a:pPr>
            <a:endParaRPr lang="hr-HR"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Motivacije i inspiracije</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Planiranja, provedbe i revizije</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Revizijske procjene i financijske kontrole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hr-HR" altLang="es-ES" sz="2400" b="1" kern="0" dirty="0">
                <a:latin typeface="Helvetica Neue" panose="020B0604020202020204" charset="0"/>
                <a:ea typeface="Microsoft Sans Serif" panose="020B0604020202020204" pitchFamily="34" charset="0"/>
                <a:cs typeface="Microsoft Sans Serif" panose="020B0604020202020204" pitchFamily="34" charset="0"/>
              </a:rPr>
              <a:t>Poticaji</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charset="0"/>
                <a:ea typeface="Microsoft Sans Serif" panose="020B0604020202020204" pitchFamily="34" charset="0"/>
                <a:cs typeface="Microsoft Sans Serif" panose="020B0604020202020204" pitchFamily="34" charset="0"/>
              </a:rPr>
              <a:t>Su samo financijske prirode</a:t>
            </a:r>
            <a:endParaRPr lang="en-US" altLang="es-ES" sz="22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charset="0"/>
                <a:ea typeface="Microsoft Sans Serif" panose="020B0604020202020204" pitchFamily="34" charset="0"/>
                <a:cs typeface="Microsoft Sans Serif" panose="020B0604020202020204" pitchFamily="34" charset="0"/>
              </a:rPr>
              <a:t>Rezervirani su samo za višu razinu upravljanja</a:t>
            </a:r>
            <a:endParaRPr lang="en-US" altLang="es-ES" sz="22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N</a:t>
            </a:r>
            <a:r>
              <a:rPr lang="hr-HR" altLang="es-ES" sz="2200" kern="0" dirty="0">
                <a:latin typeface="Helvetica Neue" panose="020B0604020202020204" charset="0"/>
                <a:ea typeface="Microsoft Sans Serif" panose="020B0604020202020204" pitchFamily="34" charset="0"/>
                <a:cs typeface="Microsoft Sans Serif" panose="020B0604020202020204" pitchFamily="34" charset="0"/>
              </a:rPr>
              <a:t>išta od prethodnog</a:t>
            </a:r>
            <a:endParaRPr lang="en-US" altLang="es-ES" sz="2200" kern="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329600"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Provjerite svoje znanje</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Molimo odgovorite na sljedeća pitanja</a:t>
            </a:r>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U ekonomiji,</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Animal Spirits</a:t>
            </a: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 („životinjski porivi”) su</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Predatorska marketinška taktika</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Bankari visoke razine</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Metaforičko objašnjenje poduzetničkog stava</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Kapital temeljen na znanju je:</a:t>
            </a:r>
          </a:p>
          <a:p>
            <a:pPr marL="342900" indent="-342900">
              <a:buBlip>
                <a:blip r:embed="rId2"/>
              </a:buBlip>
              <a:defRPr/>
            </a:pPr>
            <a:endParaRPr lang="hr-HR"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…potreban ambicioznim intrapoduzetnicima da pokrenu stvari</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Dostupan samo za istraživanje i razvoj (R&amp;D) </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Zaštićen pravima intelektualnog vlasništva</a:t>
            </a:r>
            <a:endParaRPr lang="hr-HR"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U organizacijama inspiriranim intrapoduzetništvom</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a:t>
            </a: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komunikacija je</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Uvijek odozgo prema dolje</a:t>
            </a:r>
            <a:endParaRPr lang="en-US" altLang="es-ES" sz="22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Uvijek odozdo prema gore</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N</a:t>
            </a: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išta od prethodnog</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Formula bez čarolije podrazumijeva kontinuirani ciklus:</a:t>
            </a:r>
          </a:p>
          <a:p>
            <a:pPr marL="342900" indent="-342900">
              <a:buBlip>
                <a:blip r:embed="rId2"/>
              </a:buBlip>
              <a:defRPr/>
            </a:pPr>
            <a:endParaRPr lang="hr-HR"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Motivacije i inspiracije</a:t>
            </a:r>
          </a:p>
          <a:p>
            <a:pPr marL="342900" indent="-342900">
              <a:buBlip>
                <a:blip r:embed="rId2"/>
              </a:buBlip>
              <a:defRPr/>
            </a:pPr>
            <a:r>
              <a:rPr lang="hr-HR" altLang="es-ES" sz="2200" b="1" kern="0" dirty="0">
                <a:latin typeface="Helvetica Neue" panose="020B0604020202020204"/>
                <a:ea typeface="Microsoft Sans Serif" panose="020B0604020202020204" pitchFamily="34" charset="0"/>
                <a:cs typeface="Microsoft Sans Serif" panose="020B0604020202020204" pitchFamily="34" charset="0"/>
              </a:rPr>
              <a:t>Planiranja, provedbe i revizije</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Revizijske procjene i financijske kontrole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hr-HR" altLang="es-ES" sz="2400" b="1" kern="0" dirty="0">
                <a:latin typeface="Helvetica Neue" panose="020B0604020202020204" charset="0"/>
                <a:ea typeface="Microsoft Sans Serif" panose="020B0604020202020204" pitchFamily="34" charset="0"/>
                <a:cs typeface="Microsoft Sans Serif" panose="020B0604020202020204" pitchFamily="34" charset="0"/>
              </a:rPr>
              <a:t>Poticaji</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charset="0"/>
                <a:ea typeface="Microsoft Sans Serif" panose="020B0604020202020204" pitchFamily="34" charset="0"/>
                <a:cs typeface="Microsoft Sans Serif" panose="020B0604020202020204" pitchFamily="34" charset="0"/>
              </a:rPr>
              <a:t>Su samo financijske prirode</a:t>
            </a:r>
            <a:endParaRPr lang="en-US" altLang="es-ES" sz="22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charset="0"/>
                <a:ea typeface="Microsoft Sans Serif" panose="020B0604020202020204" pitchFamily="34" charset="0"/>
                <a:cs typeface="Microsoft Sans Serif" panose="020B0604020202020204" pitchFamily="34" charset="0"/>
              </a:rPr>
              <a:t>Rezervirani su samo za višu razinu upravljanja</a:t>
            </a:r>
            <a:endParaRPr lang="en-US" altLang="es-ES" sz="22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rPr>
              <a:t>N</a:t>
            </a:r>
            <a:r>
              <a:rPr lang="hr-HR" altLang="es-ES" sz="2200" b="1" kern="0" dirty="0">
                <a:latin typeface="Helvetica Neue" panose="020B0604020202020204" charset="0"/>
                <a:ea typeface="Microsoft Sans Serif" panose="020B0604020202020204" pitchFamily="34" charset="0"/>
                <a:cs typeface="Microsoft Sans Serif" panose="020B0604020202020204" pitchFamily="34" charset="0"/>
              </a:rPr>
              <a:t>išta od prethodnog</a:t>
            </a:r>
            <a:endPar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162200"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Provjerite svoje znanje</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Rješenja</a:t>
            </a:r>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U ekonomiji,</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Animal Spirits</a:t>
            </a: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 („životinjski porivi”) su</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Predatorska marketinška taktika</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Bankari visoke razine</a:t>
            </a:r>
          </a:p>
          <a:p>
            <a:pPr marL="342900" indent="-342900">
              <a:buBlip>
                <a:blip r:embed="rId2"/>
              </a:buBlip>
              <a:defRPr/>
            </a:pPr>
            <a:r>
              <a:rPr lang="hr-HR" altLang="es-ES" sz="2200" b="1" kern="0" dirty="0">
                <a:latin typeface="Helvetica Neue" panose="020B0604020202020204"/>
                <a:ea typeface="Microsoft Sans Serif" panose="020B0604020202020204" pitchFamily="34" charset="0"/>
                <a:cs typeface="Microsoft Sans Serif" panose="020B0604020202020204" pitchFamily="34" charset="0"/>
              </a:rPr>
              <a:t>Metaforičko objašnjenje poduzetničkog stava</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Kapital temeljen na znanju je:</a:t>
            </a:r>
          </a:p>
          <a:p>
            <a:pPr marL="342900" indent="-342900">
              <a:buBlip>
                <a:blip r:embed="rId2"/>
              </a:buBlip>
              <a:defRPr/>
            </a:pPr>
            <a:endParaRPr lang="hr-HR"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kern="0" dirty="0">
                <a:latin typeface="Helvetica Neue" panose="020B0604020202020204"/>
                <a:ea typeface="Microsoft Sans Serif" panose="020B0604020202020204" pitchFamily="34" charset="0"/>
                <a:cs typeface="Microsoft Sans Serif" panose="020B0604020202020204" pitchFamily="34" charset="0"/>
              </a:rPr>
              <a:t>…potreban ambicioznim intrapoduzetnicima da pokrenu stvari</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Dostupan samo za istraživanje i razvoj (R&amp;D) </a:t>
            </a: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Zaštićen pravima intelektualnog vlasništva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hr-HR" altLang="es-ES" sz="2400" b="1" kern="0" dirty="0">
                <a:latin typeface="Helvetica Neue" panose="020B0604020202020204"/>
                <a:ea typeface="Microsoft Sans Serif" panose="020B0604020202020204" pitchFamily="34" charset="0"/>
                <a:cs typeface="Microsoft Sans Serif" panose="020B0604020202020204" pitchFamily="34" charset="0"/>
              </a:rPr>
              <a:t>U organizacijama inspiriranim intrapoduzetništvom, komunikacija je</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Uvijek odozgo prema dolje</a:t>
            </a:r>
            <a:endParaRPr lang="en-US" altLang="es-ES" sz="22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dirty="0">
                <a:latin typeface="Helvetica Neue" panose="020B0604020202020204"/>
                <a:ea typeface="Microsoft Sans Serif" panose="020B0604020202020204" pitchFamily="34" charset="0"/>
                <a:cs typeface="Microsoft Sans Serif" panose="020B0604020202020204" pitchFamily="34" charset="0"/>
              </a:rPr>
              <a:t>Uvijek odozdo prema gore</a:t>
            </a:r>
            <a:endParaRPr lang="en-US" altLang="es-ES" sz="22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N</a:t>
            </a:r>
            <a:r>
              <a:rPr lang="hr-HR" altLang="es-ES" sz="2200" b="1" kern="0" dirty="0">
                <a:latin typeface="Helvetica Neue" panose="020B0604020202020204"/>
                <a:ea typeface="Microsoft Sans Serif" panose="020B0604020202020204" pitchFamily="34" charset="0"/>
                <a:cs typeface="Microsoft Sans Serif" panose="020B0604020202020204" pitchFamily="34" charset="0"/>
              </a:rPr>
              <a:t>išta od prethodnog</a:t>
            </a: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03698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Sažetak</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Dobro urađeno!</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Sada znate više o</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Dobrim i manje dobrim praksama za njegovanje poduzetničkog duha unutar organizacije</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Pokretačima i kočnicama osjećaja inicijative vaših zaposlenika</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Prednostima menadžerskog pristupa koji podržava poduzetništvo unutar organizacije</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46482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hr-HR" sz="4800" b="1" kern="0" dirty="0">
                <a:solidFill>
                  <a:srgbClr val="4D94B7"/>
                </a:solidFill>
                <a:latin typeface="Helvetica Neue" panose="020B0604020202020204"/>
                <a:ea typeface="Helvetica Neue" panose="020B0604020202020204"/>
                <a:cs typeface="Helvetica Neue" panose="020B0604020202020204"/>
                <a:sym typeface="Helvetica Neue"/>
              </a:rPr>
              <a:t>Literatura</a:t>
            </a:r>
            <a:endParaRPr lang="en-US" kern="0" dirty="0">
              <a:latin typeface="Helvetica Neue" panose="020B0604020202020204"/>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1508105"/>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Intrapreneuring: Why You Don’t Have to Leave the Corporation to Become an Entrepreneur 1985, New York: Harper and Row. 368 pages. Organization Studies, 7(4), 398–399. https://doi.org/10.1177/017084068600700408</a:t>
            </a:r>
          </a:p>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Five Insights into Intrapreneurship. A guide to Accelerating Innovation within Corporations. </a:t>
            </a:r>
            <a:r>
              <a:rPr lang="en-US" altLang="es-ES" sz="2400" i="1" kern="0" dirty="0">
                <a:latin typeface="Helvetica Neue" panose="020B0604020202020204"/>
                <a:ea typeface="Microsoft Sans Serif" panose="020B0604020202020204" pitchFamily="34" charset="0"/>
                <a:cs typeface="Microsoft Sans Serif" panose="020B0604020202020204" pitchFamily="34" charset="0"/>
              </a:rPr>
              <a:t>Deloitte Digital. </a:t>
            </a: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URL: https://www2.deloitte.com/content/dam/Deloitte/de/Documents/technology/Intrapreneurship_Whitepaper_English.pdf</a:t>
            </a:r>
            <a:endParaRPr lang="en-US" altLang="es-ES" sz="2400" i="1"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72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Hvala</a:t>
            </a:r>
            <a:r>
              <a:rPr lang="en-US" sz="7200" b="1" spc="-114">
                <a:solidFill>
                  <a:srgbClr val="4D94B7"/>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Ciljevi</a:t>
            </a:r>
            <a:endParaRPr lang="en-US"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hr-HR"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Na kraju ovog modula moći ćete</a:t>
            </a:r>
            <a:r>
              <a:rPr lang="en-US"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Razumjeti osnove poduzetništva unutar organizacija</a:t>
            </a: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Implementirati savjete što činiti i što ne činiti kako bi njegovali kulturu poduzetništva unutar organizacije</a:t>
            </a: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Usavršiti obnovljeni menadžerski pristup</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Cjelina</a:t>
            </a: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1</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96000" y="5256000"/>
            <a:ext cx="11268000" cy="3945569"/>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Lekcija iz povijesti - </a:t>
            </a:r>
            <a:r>
              <a:rPr lang="en-GB"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Animal Spirits </a:t>
            </a:r>
            <a:r>
              <a:rPr lang="hr-HR"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(„životinjski porivi”)</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Kritika –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Djeluju li </a:t>
            </a:r>
            <a:r>
              <a:rPr lang="en-GB"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Animal Spirits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za poduzetništvo i osjećaj poduzetničkog stava?</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Inspirirajte i motivirajte!...ili možda ne?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Poduzetništvo unutar organizacije ne funkcionira za sve…</a:t>
            </a:r>
          </a:p>
          <a:p>
            <a:pPr marL="450850" indent="-450850">
              <a:spcAft>
                <a:spcPts val="600"/>
              </a:spcAft>
              <a:tabLst>
                <a:tab pos="1205230" algn="l"/>
                <a:tab pos="1926589" algn="l"/>
                <a:tab pos="2915920" algn="l"/>
                <a:tab pos="3444875" algn="l"/>
                <a:tab pos="4383405" algn="l"/>
                <a:tab pos="6796405" algn="l"/>
              </a:tabLst>
              <a:defRPr/>
            </a:pPr>
            <a:r>
              <a:rPr kumimoji="0" lang="hr-HR" sz="2400" b="1"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Pazite na zamke –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Slalom kroz uobičajene kočnice i prepreke poduzetništvu unutar organizacije</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Kratkoročna vizija nije dopuštena –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Čekanje da biljka procvjeta…</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Izgradite sustav koji će ostati –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Vježbajte izdržljivost i otpornost</a:t>
            </a:r>
          </a:p>
          <a:p>
            <a:pPr marL="450850" indent="-450850">
              <a:spcAft>
                <a:spcPts val="600"/>
              </a:spcAft>
              <a:tabLst>
                <a:tab pos="1205230" algn="l"/>
                <a:tab pos="1926589" algn="l"/>
                <a:tab pos="2915920" algn="l"/>
                <a:tab pos="3444875" algn="l"/>
                <a:tab pos="4383405" algn="l"/>
                <a:tab pos="6796405" algn="l"/>
              </a:tabLst>
              <a:defRPr/>
            </a:pP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a:t>
            </a:r>
            <a:r>
              <a:rPr lang="hr-HR"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Čarobna formula je formula bez čarolije – </a:t>
            </a:r>
            <a:r>
              <a:rPr lang="hr-HR"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Prihvatite neizvjesnost…donekle</a:t>
            </a:r>
          </a:p>
        </p:txBody>
      </p:sp>
      <p:pic>
        <p:nvPicPr>
          <p:cNvPr id="2" name="Google Shape;111;p5">
            <a:extLst>
              <a:ext uri="{FF2B5EF4-FFF2-40B4-BE49-F238E27FC236}">
                <a16:creationId xmlns:a16="http://schemas.microsoft.com/office/drawing/2014/main" id="{5186E340-41AB-050D-D2EA-8BE30A7F19FA}"/>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Izjava o odricanju odgovornosti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Postoji mnogo zabluda o poduzetništvu, i što je najvažnije, o poduzetničkom stavu.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Imidž je najčešće previše nejasan, previše pojednostavljen i s osjećajem prisilne pozitivnosti budući da poduzetnički stavovi proizlaze samo iz sposobnosti da ostanu motivirani i pretjerano pozitivno samouvjereni.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Taj lažni osjećaj optimizma prijeti sakriti u sjeni surovu stvarnost osobe vođene poduzetničkim stavom i načinom razmišljanja te ono što je stvarno potrebno da pogoduje nastanku radnih okruženja koja su pogodna za poduzetništvo unutar organizacije.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Sadržaj ovog modula namijenjen je pružanju ključnih smjernica na koje se možete osloniti pri postavljanju bitnih i sine qua non organizacija koje su sposobne za intrapoduzetništvo.</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Lekcija iz povijesti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Animal Spirits</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(„životinjski porivi”)</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U vrlo ranim razdobljima neuromedicine, istraživači su se pozivali na koncept </a:t>
            </a:r>
            <a:r>
              <a:rPr lang="en-GB" sz="2400" b="1" kern="0" dirty="0">
                <a:latin typeface="Helvetica Neue" panose="020B0604020202020204"/>
                <a:ea typeface="Microsoft Sans Serif" panose="020B0604020202020204" pitchFamily="34" charset="0"/>
                <a:cs typeface="Microsoft Sans Serif" panose="020B0604020202020204" pitchFamily="34" charset="0"/>
              </a:rPr>
              <a:t>Animal Spirits </a:t>
            </a:r>
            <a:r>
              <a:rPr lang="hr-HR" sz="2400" kern="0" dirty="0">
                <a:latin typeface="Helvetica Neue" panose="020B0604020202020204"/>
                <a:ea typeface="Microsoft Sans Serif" panose="020B0604020202020204" pitchFamily="34" charset="0"/>
                <a:cs typeface="Microsoft Sans Serif" panose="020B0604020202020204" pitchFamily="34" charset="0"/>
              </a:rPr>
              <a:t>(„životinjskih poriva”) kako bi metaforički opisali iskonske pokretače ljudskog osjećaja djelovanja i katalizatore neuralnih prijenosa odgovornih za kretanje.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Izraz je pronašao mnogo različitih primjena unutar različitih disciplina, uključujući ekonomiju.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Za posudbu koncepta zaslužan je ekonomist </a:t>
            </a:r>
            <a:r>
              <a:rPr lang="en-GB" sz="2400" b="1" kern="0" dirty="0">
                <a:latin typeface="Helvetica Neue" panose="020B0604020202020204"/>
                <a:ea typeface="Microsoft Sans Serif" panose="020B0604020202020204" pitchFamily="34" charset="0"/>
                <a:cs typeface="Microsoft Sans Serif" panose="020B0604020202020204" pitchFamily="34" charset="0"/>
              </a:rPr>
              <a:t>John Maynard Keynes</a:t>
            </a:r>
            <a:r>
              <a:rPr lang="hr-HR" sz="2400" kern="0" dirty="0">
                <a:latin typeface="Helvetica Neue" panose="020B0604020202020204"/>
                <a:ea typeface="Microsoft Sans Serif" panose="020B0604020202020204" pitchFamily="34" charset="0"/>
                <a:cs typeface="Microsoft Sans Serif" panose="020B0604020202020204" pitchFamily="34" charset="0"/>
              </a:rPr>
              <a:t>, koji u </a:t>
            </a:r>
            <a:r>
              <a:rPr lang="en-GB" sz="2400" b="1" kern="0" dirty="0">
                <a:latin typeface="Helvetica Neue" panose="020B0604020202020204"/>
                <a:ea typeface="Microsoft Sans Serif" panose="020B0604020202020204" pitchFamily="34" charset="0"/>
                <a:cs typeface="Microsoft Sans Serif" panose="020B0604020202020204" pitchFamily="34" charset="0"/>
              </a:rPr>
              <a:t>The General Theory of Employment, Interest and Money </a:t>
            </a:r>
            <a:r>
              <a:rPr lang="hr-HR" sz="2400" kern="0" dirty="0">
                <a:latin typeface="Helvetica Neue" panose="020B0604020202020204"/>
                <a:ea typeface="Microsoft Sans Serif" panose="020B0604020202020204" pitchFamily="34" charset="0"/>
                <a:cs typeface="Microsoft Sans Serif" panose="020B0604020202020204" pitchFamily="34" charset="0"/>
              </a:rPr>
              <a:t>identificirao </a:t>
            </a:r>
            <a:r>
              <a:rPr lang="en-GB" sz="2400" kern="0" dirty="0">
                <a:latin typeface="Helvetica Neue" panose="020B0604020202020204"/>
                <a:ea typeface="Microsoft Sans Serif" panose="020B0604020202020204" pitchFamily="34" charset="0"/>
                <a:cs typeface="Microsoft Sans Serif" panose="020B0604020202020204" pitchFamily="34" charset="0"/>
              </a:rPr>
              <a:t>Animal Spirits </a:t>
            </a:r>
            <a:r>
              <a:rPr lang="hr-HR" sz="2400" kern="0" dirty="0">
                <a:latin typeface="Helvetica Neue" panose="020B0604020202020204"/>
                <a:ea typeface="Microsoft Sans Serif" panose="020B0604020202020204" pitchFamily="34" charset="0"/>
                <a:cs typeface="Microsoft Sans Serif" panose="020B0604020202020204" pitchFamily="34" charset="0"/>
              </a:rPr>
              <a:t>(„životinjske porive”) kao glavni pokretač poduzetničkih inicijativa, a motiviran čistim povjerenjem u intuiciju koja stoji iza poduzetničke (tj. poslovne) ideje.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Iako je svakako vrlo fascinantna, ideja o poduzetničkim životinjskim porivima promatrana u praksi ima neka posebna ograničenja koja se razmatraju u kontekstu ovog modula.</a:t>
            </a: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Kritika</a:t>
            </a:r>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Djeluje li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Animal Spirits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za poduzetništvo i osjećaj poduzetničkog stava?</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Uvjerenje da će stvari krenuti dobro samo zato što je tako trebalo nema nikakve veze sa osjećajem za inicijativu i poduzetničkim stavom – to je samo pusta želja i ne razlikuje se od kockanja u kasinu…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Ljudi ne djeluju jer očekuju da se oko njih događaju dobre stvari bez obzira na sve, ljudi djeluju kako bi zadovoljili stanje potrebe i krenuli naprijed s točke statusa quo koja više nije održiva.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No promjena statusa quo neizbježno je neugodna: tjera ljude u nepoznato i mijenja mnoge njihove percepcije o stvarnosti i poznatom svijetu.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Kako se pobrinuti da ljudi budu slobodni tijekom procesa? Koje su prednosti na koje se možete osloniti kako biste učinkovito poboljšali njihov osjećaj inicijative i njihovu percepciju ugode u okruženju neugode? Zaključno, kako pomažete ljudima da se stvari realiziraju?</a:t>
            </a: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Inspirirajte i motivirajte!...ili možda ne?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Poduzetništvo unutar organizacije ne funkcionira za sve…</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Prije svega, ako je vaš cilj izazvati poduzetničku inicijativu, prvo morate prepoznati gdje je plodno tlo i gdje postoji konkretna granica za daljnju intervenciju i razvoj.</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Poduzetništvo unutar organizacije ne funkcionira za sve: većini ljudi nije ugodna ideja da upravljaju drugima ili da budu zaduženi za čitave procese. Takva bi odgovornost mogla biti prevelika za njih.</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Bez obzira na to koliko ćete inspirativnih razgovora i motivirajućih govora održati, ti se ljudi neće jednostavno vidjeti u poziciji vodeće osobe… u stvari, što više želite da budu uzbuđeni i energični u vezi s ovom perspektivom, više ćete im uzrokovati tjeskobu.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6000" y="7272000"/>
            <a:ext cx="15336000" cy="97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400" kern="0" dirty="0">
                <a:solidFill>
                  <a:schemeClr val="tx1"/>
                </a:solidFill>
                <a:latin typeface="Helvetica Neue" panose="020B0604020202020204" charset="0"/>
              </a:rPr>
              <a:t>Prvi ključni korak za njegovanje intra/poduzetničkog duha unutar vaše tvrtke je pronaći taj vrlo mali postotak ljudi s tim sjajem u očima i usmjeriti vaš fokus i napore na njih. </a:t>
            </a:r>
            <a:r>
              <a:rPr lang="hr-HR" sz="2400" kern="0" dirty="0">
                <a:latin typeface="Helvetica Neue" panose="020B0604020202020204" charset="0"/>
              </a:rPr>
              <a:t>f</a:t>
            </a: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Pazite na zamke </a:t>
            </a:r>
            <a:r>
              <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Slalom kroz uobičajene kočnice i prepreke poduzetništvu unutar organizacije</a:t>
            </a:r>
          </a:p>
          <a:p>
            <a:pPr marL="534988" indent="-534988"/>
            <a:endPar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3301"/>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Prva službena definicija o intrapoduzetnicima je da su</a:t>
            </a:r>
            <a:r>
              <a:rPr lang="en-US" sz="2400" kern="0" dirty="0">
                <a:latin typeface="Helvetica Neue" panose="020B0604020202020204"/>
                <a:ea typeface="Microsoft Sans Serif" panose="020B0604020202020204" pitchFamily="34" charset="0"/>
                <a:cs typeface="Microsoft Sans Serif" panose="020B0604020202020204" pitchFamily="34" charset="0"/>
              </a:rPr>
              <a:t> […] </a:t>
            </a:r>
            <a:r>
              <a:rPr lang="hr-HR"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sanjari</a:t>
            </a:r>
            <a:r>
              <a:rPr lang="en-US" sz="2400" i="1" kern="0" dirty="0">
                <a:latin typeface="Helvetica Neue" panose="020B0604020202020204"/>
                <a:ea typeface="Microsoft Sans Serif" panose="020B0604020202020204" pitchFamily="34" charset="0"/>
                <a:cs typeface="Microsoft Sans Serif" panose="020B0604020202020204" pitchFamily="34" charset="0"/>
              </a:rPr>
              <a:t> </a:t>
            </a:r>
            <a:r>
              <a:rPr lang="hr-HR" sz="2400" i="1" kern="0" dirty="0">
                <a:latin typeface="Helvetica Neue" panose="020B0604020202020204"/>
                <a:ea typeface="Microsoft Sans Serif" panose="020B0604020202020204" pitchFamily="34" charset="0"/>
                <a:cs typeface="Microsoft Sans Serif" panose="020B0604020202020204" pitchFamily="34" charset="0"/>
              </a:rPr>
              <a:t>koji rade</a:t>
            </a:r>
            <a:r>
              <a:rPr lang="en-US" sz="2400" i="1" kern="0" dirty="0">
                <a:latin typeface="Helvetica Neue" panose="020B0604020202020204"/>
                <a:ea typeface="Microsoft Sans Serif" panose="020B0604020202020204" pitchFamily="34" charset="0"/>
                <a:cs typeface="Microsoft Sans Serif" panose="020B0604020202020204" pitchFamily="34" charset="0"/>
              </a:rPr>
              <a:t>. </a:t>
            </a:r>
            <a:r>
              <a:rPr lang="hr-HR" sz="2400" i="1" kern="0" dirty="0">
                <a:latin typeface="Helvetica Neue" panose="020B0604020202020204"/>
                <a:ea typeface="Microsoft Sans Serif" panose="020B0604020202020204" pitchFamily="34" charset="0"/>
                <a:cs typeface="Microsoft Sans Serif" panose="020B0604020202020204" pitchFamily="34" charset="0"/>
              </a:rPr>
              <a:t>Oni koji preuzimaju praktičnu odgovornost za</a:t>
            </a:r>
            <a:r>
              <a:rPr lang="en-US" sz="2400" i="1" kern="0" dirty="0">
                <a:latin typeface="Helvetica Neue" panose="020B0604020202020204"/>
                <a:ea typeface="Microsoft Sans Serif" panose="020B0604020202020204" pitchFamily="34" charset="0"/>
                <a:cs typeface="Microsoft Sans Serif" panose="020B0604020202020204" pitchFamily="34" charset="0"/>
              </a:rPr>
              <a:t> </a:t>
            </a:r>
            <a:r>
              <a:rPr lang="hr-HR"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stvaranje inovacija bilo koje vrste</a:t>
            </a:r>
            <a:r>
              <a:rPr lang="en-US" sz="2400" i="1" kern="0" dirty="0">
                <a:latin typeface="Helvetica Neue" panose="020B0604020202020204"/>
                <a:ea typeface="Microsoft Sans Serif" panose="020B0604020202020204" pitchFamily="34" charset="0"/>
                <a:cs typeface="Microsoft Sans Serif" panose="020B0604020202020204" pitchFamily="34" charset="0"/>
              </a:rPr>
              <a:t> </a:t>
            </a:r>
            <a:r>
              <a:rPr lang="hr-HR" sz="2400" i="1" kern="0" dirty="0">
                <a:latin typeface="Helvetica Neue" panose="020B0604020202020204"/>
                <a:ea typeface="Microsoft Sans Serif" panose="020B0604020202020204" pitchFamily="34" charset="0"/>
                <a:cs typeface="Microsoft Sans Serif" panose="020B0604020202020204" pitchFamily="34" charset="0"/>
              </a:rPr>
              <a:t>unutar organizacije</a:t>
            </a:r>
            <a:r>
              <a:rPr lang="en-US" sz="2400" i="1" kern="0" dirty="0">
                <a:latin typeface="Helvetica Neue" panose="020B0604020202020204"/>
                <a:ea typeface="Microsoft Sans Serif" panose="020B0604020202020204" pitchFamily="34" charset="0"/>
                <a:cs typeface="Microsoft Sans Serif" panose="020B0604020202020204" pitchFamily="34" charset="0"/>
              </a:rPr>
              <a:t>.</a:t>
            </a:r>
          </a:p>
          <a:p>
            <a:endParaRPr lang="en-US" sz="24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Stvaranje</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hr-HR" sz="2400" kern="0" dirty="0">
                <a:latin typeface="Helvetica Neue" panose="020B0604020202020204"/>
                <a:ea typeface="Microsoft Sans Serif" panose="020B0604020202020204" pitchFamily="34" charset="0"/>
                <a:cs typeface="Microsoft Sans Serif" panose="020B0604020202020204" pitchFamily="34" charset="0"/>
              </a:rPr>
              <a:t>podrazumijeva priliku eksperimentiranja s inputima i resursima u nečemu što nikada prije nije bilo testirano</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hr-HR" sz="2400" kern="0" dirty="0">
                <a:latin typeface="Helvetica Neue" panose="020B0604020202020204"/>
                <a:ea typeface="Microsoft Sans Serif" panose="020B0604020202020204" pitchFamily="34" charset="0"/>
                <a:cs typeface="Microsoft Sans Serif" panose="020B0604020202020204" pitchFamily="34" charset="0"/>
              </a:rPr>
              <a:t>tj. dodavanje novih sastojaka vrijednosti jednadžbe</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hr-HR" sz="2400" kern="0" dirty="0">
                <a:latin typeface="Helvetica Neue" panose="020B0604020202020204"/>
                <a:ea typeface="Microsoft Sans Serif" panose="020B0604020202020204" pitchFamily="34" charset="0"/>
                <a:cs typeface="Microsoft Sans Serif" panose="020B0604020202020204" pitchFamily="34" charset="0"/>
              </a:rPr>
              <a:t>restrukturiranje već uspostavljenih procesa itd.</a:t>
            </a:r>
            <a:r>
              <a:rPr lang="en-US" sz="2400" kern="0" dirty="0">
                <a:latin typeface="Helvetica Neue" panose="020B0604020202020204"/>
                <a:ea typeface="Microsoft Sans Serif" panose="020B0604020202020204" pitchFamily="34" charset="0"/>
                <a:cs typeface="Microsoft Sans Serif" panose="020B0604020202020204" pitchFamily="34" charset="0"/>
              </a:rPr>
              <a:t>)</a:t>
            </a:r>
          </a:p>
          <a:p>
            <a:pPr marL="342900" indent="-342900">
              <a:buFont typeface="Arial" panose="020B0604020202020204" pitchFamily="34" charset="0"/>
              <a:buChar char="•"/>
            </a:pPr>
            <a:endParaRPr lang="en-US" sz="10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In</a:t>
            </a: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ovacija</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hr-HR" sz="2400" kern="0" dirty="0">
                <a:latin typeface="Helvetica Neue" panose="020B0604020202020204"/>
                <a:ea typeface="Microsoft Sans Serif" panose="020B0604020202020204" pitchFamily="34" charset="0"/>
                <a:cs typeface="Microsoft Sans Serif" panose="020B0604020202020204" pitchFamily="34" charset="0"/>
              </a:rPr>
              <a:t>podrazumijeva mogućnost doprinosa stvaranju nečega što nikada prije nije bilo objedinjeno te s potencijalom stvaranja novih pozitivnih kvantitativnih i kvalitativnih ishoda</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endParaRPr lang="en-US" sz="10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Bilo koje vrste</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 </a:t>
            </a:r>
            <a:r>
              <a:rPr lang="hr-HR" sz="2400" kern="0" dirty="0">
                <a:latin typeface="Helvetica Neue" panose="020B0604020202020204"/>
                <a:ea typeface="Microsoft Sans Serif" panose="020B0604020202020204" pitchFamily="34" charset="0"/>
                <a:cs typeface="Microsoft Sans Serif" panose="020B0604020202020204" pitchFamily="34" charset="0"/>
              </a:rPr>
              <a:t>podrazumijeva mogućnost provođenja kreativnih inovativnih procesa izvan bilo kakvih strogih granica uz svijest o kretanju unutar zone bez testiranja</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rtlCol="0">
            <a:spAutoFit/>
          </a:bodyPr>
          <a:lstStyle/>
          <a:p>
            <a:r>
              <a:rPr lang="hr-HR" sz="1200" dirty="0">
                <a:latin typeface="Helvetica Neue" panose="020B0604020202020204"/>
                <a:ea typeface="Microsoft Sans Serif" panose="020B0604020202020204" pitchFamily="34" charset="0"/>
                <a:cs typeface="Microsoft Sans Serif" panose="020B0604020202020204" pitchFamily="34" charset="0"/>
              </a:rPr>
              <a:t>Izvor br.:</a:t>
            </a:r>
            <a:r>
              <a:rPr lang="en-US" sz="1200" dirty="0">
                <a:latin typeface="Helvetica Neue" panose="020B0604020202020204"/>
                <a:ea typeface="Microsoft Sans Serif" panose="020B0604020202020204" pitchFamily="34" charset="0"/>
                <a:cs typeface="Microsoft Sans Serif" panose="020B0604020202020204" pitchFamily="34" charset="0"/>
              </a:rPr>
              <a:t>1</a:t>
            </a:r>
            <a:endParaRPr lang="en-US" sz="1200" dirty="0"/>
          </a:p>
        </p:txBody>
      </p:sp>
      <p:sp>
        <p:nvSpPr>
          <p:cNvPr id="8" name="Rettangolo arrotondato 7"/>
          <p:cNvSpPr/>
          <p:nvPr/>
        </p:nvSpPr>
        <p:spPr>
          <a:xfrm>
            <a:off x="1295400" y="77343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400" kern="0" dirty="0">
                <a:solidFill>
                  <a:schemeClr val="tx1"/>
                </a:solidFill>
                <a:latin typeface="Helvetica Neue" panose="020B0604020202020204" charset="0"/>
              </a:rPr>
              <a:t>Vaši sanjari koji se razvijaju trebat će prostor da počnu izražavati i konsolidirati svoju kreativnu inovaciju koja je oslobođena suptilnih i "zlonamjernih" predrasuda prema onome što se čini nepoznatim, što se čini predaleko od pokazivanja znakova zrelosti, što se čini previše udaljenim od ležernog rješenja.</a:t>
            </a: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Što činiti i što ne činiti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2850</Words>
  <Application>Microsoft Office PowerPoint</Application>
  <PresentationFormat>Benutzerdefiniert</PresentationFormat>
  <Paragraphs>276</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178</cp:revision>
  <dcterms:created xsi:type="dcterms:W3CDTF">2022-01-27T16:04:38Z</dcterms:created>
  <dcterms:modified xsi:type="dcterms:W3CDTF">2024-02-05T00:19:04Z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