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36"/>
  </p:notesMasterIdLst>
  <p:handoutMasterIdLst>
    <p:handoutMasterId r:id="rId37"/>
  </p:handoutMasterIdLst>
  <p:sldIdLst>
    <p:sldId id="277" r:id="rId3"/>
    <p:sldId id="278" r:id="rId4"/>
    <p:sldId id="279" r:id="rId5"/>
    <p:sldId id="289" r:id="rId6"/>
    <p:sldId id="304" r:id="rId7"/>
    <p:sldId id="302" r:id="rId8"/>
    <p:sldId id="305" r:id="rId9"/>
    <p:sldId id="306" r:id="rId10"/>
    <p:sldId id="307" r:id="rId11"/>
    <p:sldId id="323" r:id="rId12"/>
    <p:sldId id="281" r:id="rId13"/>
    <p:sldId id="291" r:id="rId14"/>
    <p:sldId id="311" r:id="rId15"/>
    <p:sldId id="312" r:id="rId16"/>
    <p:sldId id="309" r:id="rId17"/>
    <p:sldId id="284" r:id="rId18"/>
    <p:sldId id="324" r:id="rId19"/>
    <p:sldId id="292" r:id="rId20"/>
    <p:sldId id="313" r:id="rId21"/>
    <p:sldId id="314" r:id="rId22"/>
    <p:sldId id="300" r:id="rId23"/>
    <p:sldId id="301" r:id="rId24"/>
    <p:sldId id="310" r:id="rId25"/>
    <p:sldId id="293" r:id="rId26"/>
    <p:sldId id="315" r:id="rId27"/>
    <p:sldId id="285" r:id="rId28"/>
    <p:sldId id="325" r:id="rId29"/>
    <p:sldId id="290" r:id="rId30"/>
    <p:sldId id="316" r:id="rId31"/>
    <p:sldId id="326" r:id="rId32"/>
    <p:sldId id="327" r:id="rId33"/>
    <p:sldId id="328" r:id="rId34"/>
    <p:sldId id="287" r:id="rId3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6ACC0-4670-4DD8-BA07-1D86A441EB38}" v="47" dt="2022-11-15T18:28:27.2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5" autoAdjust="0"/>
    <p:restoredTop sz="94660"/>
  </p:normalViewPr>
  <p:slideViewPr>
    <p:cSldViewPr>
      <p:cViewPr varScale="1">
        <p:scale>
          <a:sx n="59" d="100"/>
          <a:sy n="59" d="100"/>
        </p:scale>
        <p:origin x="88" y="12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8/10/relationships/authors" Targe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r>
            <a:rPr lang="hr-HR" sz="2400" noProof="0" dirty="0">
              <a:latin typeface="Helvetica Neue"/>
            </a:rPr>
            <a:t>Nedostatak komunikacije u vezi s razinom poduzetničke slobode za mlade profesionalce</a:t>
          </a:r>
          <a:endParaRPr lang="en-US" sz="2400" noProof="0" dirty="0">
            <a:latin typeface="Helvetica Neue"/>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r>
            <a:rPr lang="pl-PL" sz="2400" noProof="0" dirty="0">
              <a:latin typeface="Helvetica Neue"/>
            </a:rPr>
            <a:t>Naglasak na osobnom prihodu pojedinca, a ne na suradnji</a:t>
          </a:r>
          <a:endParaRPr lang="en-US" sz="2400" noProof="0" dirty="0">
            <a:latin typeface="Helvetica Neue"/>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4FDC5FA-FC11-4798-B559-480A802A3B33}">
      <dgm:prSet custT="1"/>
      <dgm:spPr/>
      <dgm:t>
        <a:bodyPr/>
        <a:lstStyle/>
        <a:p>
          <a:pPr>
            <a:buFontTx/>
            <a:buBlip>
              <a:blip xmlns:r="http://schemas.openxmlformats.org/officeDocument/2006/relationships" r:embed="rId1"/>
            </a:buBlip>
          </a:pPr>
          <a:r>
            <a:rPr lang="hr-HR" sz="2200" noProof="0" dirty="0">
              <a:latin typeface="Helvetica Neue"/>
            </a:rPr>
            <a:t>Kultura otvorenosti koju treba ojačati širenjem ranijih inovativnih ideja za potporu poduzetničkom ponašanju.</a:t>
          </a:r>
          <a:endParaRPr lang="en-US" sz="2200" noProof="0" dirty="0">
            <a:latin typeface="Helvetica Neue"/>
          </a:endParaRPr>
        </a:p>
      </dgm:t>
    </dgm:pt>
    <dgm:pt modelId="{CDBB4606-A806-40DC-9BEF-24AE8AB81A8F}" type="parTrans" cxnId="{2CF40845-FA46-4969-8520-C9A30E98856B}">
      <dgm:prSet/>
      <dgm:spPr/>
      <dgm:t>
        <a:bodyPr/>
        <a:lstStyle/>
        <a:p>
          <a:endParaRPr lang="en-GB"/>
        </a:p>
      </dgm:t>
    </dgm:pt>
    <dgm:pt modelId="{7846D640-E22C-4661-8267-57F519386CE2}" type="sibTrans" cxnId="{2CF40845-FA46-4969-8520-C9A30E98856B}">
      <dgm:prSet/>
      <dgm:spPr/>
      <dgm:t>
        <a:bodyPr/>
        <a:lstStyle/>
        <a:p>
          <a:endParaRPr lang="en-GB"/>
        </a:p>
      </dgm:t>
    </dgm:pt>
    <dgm:pt modelId="{E7980370-0A6E-402E-B734-B02EEEDF9051}">
      <dgm:prSet custT="1"/>
      <dgm:spPr/>
      <dgm:t>
        <a:bodyPr/>
        <a:lstStyle/>
        <a:p>
          <a:pPr>
            <a:buFontTx/>
            <a:buBlip>
              <a:blip xmlns:r="http://schemas.openxmlformats.org/officeDocument/2006/relationships" r:embed="rId1"/>
            </a:buBlip>
          </a:pPr>
          <a:r>
            <a:rPr lang="hr-HR" sz="2200" noProof="0" dirty="0">
              <a:latin typeface="Helvetica Neue"/>
            </a:rPr>
            <a:t>Poduzetništvo unutar organizacije često se smatra timskim pothvatom, a suradnja je ključna, ali ne računaju se na odgovarajući način svi rezultati naših instanci u kontekstu važnosti poduzetnika profesionalaca koji rade kao dio tima</a:t>
          </a:r>
          <a:r>
            <a:rPr lang="en-US" sz="2200" noProof="0" dirty="0">
              <a:latin typeface="Helvetica Neue"/>
            </a:rPr>
            <a:t>.</a:t>
          </a:r>
        </a:p>
      </dgm:t>
    </dgm:pt>
    <dgm:pt modelId="{ED4D42A7-AA77-484E-9E79-C3ACBFDDD749}" type="parTrans" cxnId="{346D8864-0122-4C76-B680-D1F3304D662C}">
      <dgm:prSet/>
      <dgm:spPr/>
      <dgm:t>
        <a:bodyPr/>
        <a:lstStyle/>
        <a:p>
          <a:endParaRPr lang="en-GB"/>
        </a:p>
      </dgm:t>
    </dgm:pt>
    <dgm:pt modelId="{6CFE643C-E767-4A17-8833-094D1C9010E7}" type="sibTrans" cxnId="{346D8864-0122-4C76-B680-D1F3304D662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2"/>
      <dgm:spPr/>
    </dgm:pt>
    <dgm:pt modelId="{4764129B-7761-4B95-A03D-502AE032A78A}" type="pres">
      <dgm:prSet presAssocID="{9BBD28ED-822E-4AAF-9863-41B96A812890}" presName="parentText" presStyleLbl="node1" presStyleIdx="0" presStyleCnt="2" custScaleX="113825" custScaleY="11798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2">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2"/>
      <dgm:spPr/>
    </dgm:pt>
    <dgm:pt modelId="{5368F5F0-0155-4F7D-A6DE-89E67052E07A}" type="pres">
      <dgm:prSet presAssocID="{D51BFEAE-B0D4-4920-ADF0-5667C068D592}" presName="parentText" presStyleLbl="node1" presStyleIdx="1" presStyleCnt="2" custScaleX="11382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2">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346D8864-0122-4C76-B680-D1F3304D662C}" srcId="{D51BFEAE-B0D4-4920-ADF0-5667C068D592}" destId="{E7980370-0A6E-402E-B734-B02EEEDF9051}" srcOrd="0" destOrd="0" parTransId="{ED4D42A7-AA77-484E-9E79-C3ACBFDDD749}" sibTransId="{6CFE643C-E767-4A17-8833-094D1C9010E7}"/>
    <dgm:cxn modelId="{2CF40845-FA46-4969-8520-C9A30E98856B}" srcId="{9BBD28ED-822E-4AAF-9863-41B96A812890}" destId="{14FDC5FA-FC11-4798-B559-480A802A3B33}" srcOrd="0" destOrd="0" parTransId="{CDBB4606-A806-40DC-9BEF-24AE8AB81A8F}" sibTransId="{7846D640-E22C-4661-8267-57F519386CE2}"/>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331D93E6-7624-45E1-BE42-7F8C47A526F6}" type="presOf" srcId="{14FDC5FA-FC11-4798-B559-480A802A3B33}" destId="{F758E55E-F9F3-4981-BCEE-5D7BA43DD5DB}" srcOrd="0"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C3D866F0-8FCC-4477-B8B0-ACC21819A024}" type="presOf" srcId="{E7980370-0A6E-402E-B734-B02EEEDF9051}"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hr-HR" sz="2400" noProof="0" dirty="0">
              <a:latin typeface="Helvetica Neue" panose="020B0604020202020204" charset="0"/>
              <a:cs typeface="Microsoft Sans Serif" panose="020B0604020202020204" pitchFamily="34" charset="0"/>
            </a:rPr>
            <a:t>Organizacije bi trebale dati jednaku težinu pojedinačnim prihodima, podršci za angažmane drugih profesionalaca i značajnim čimbenicima kako bi naglasili vrijednost suradnje.</a:t>
          </a:r>
          <a:endParaRPr lang="en-US" sz="2400" noProof="0" dirty="0">
            <a:latin typeface="Helvetica Neue" panose="020B0604020202020204" charset="0"/>
            <a:ea typeface="Microsoft Sans Serif" panose="020B0604020202020204" pitchFamily="34" charset="0"/>
            <a:cs typeface="Microsoft Sans Serif" panose="020B0604020202020204" pitchFamily="34" charset="0"/>
          </a:endParaRPr>
        </a:p>
      </dgm:t>
    </dgm:pt>
    <dgm:pt modelId="{E365FBAA-F7F0-403A-8397-9FD8F939C0A5}" type="parTrans" cxnId="{3E3F5C2E-585E-46E0-9B67-4CF15D9DE66C}">
      <dgm:prSet/>
      <dgm:spPr/>
      <dgm:t>
        <a:bodyPr/>
        <a:lstStyle/>
        <a:p>
          <a:endParaRPr lang="en-US" sz="2400" noProof="0" dirty="0"/>
        </a:p>
      </dgm:t>
    </dgm:pt>
    <dgm:pt modelId="{CA4CCC53-C737-4D1A-A3D6-6E233543B85F}" type="sibTrans" cxnId="{3E3F5C2E-585E-46E0-9B67-4CF15D9DE66C}">
      <dgm:prSet custT="1"/>
      <dgm:spPr>
        <a:solidFill>
          <a:srgbClr val="4D94B7"/>
        </a:solidFill>
      </dgm:spPr>
      <dgm:t>
        <a:bodyPr/>
        <a:lstStyle/>
        <a:p>
          <a:endParaRPr lang="en-US" sz="2400" noProof="0" dirty="0"/>
        </a:p>
      </dgm:t>
    </dgm:pt>
    <dgm:pt modelId="{481B99E2-07C2-4F31-B274-5C5173450CC9}">
      <dgm:prSet phldrT="[Texto]" custT="1"/>
      <dgm:spPr>
        <a:solidFill>
          <a:srgbClr val="78B17A"/>
        </a:solidFill>
      </dgm:spPr>
      <dgm:t>
        <a:bodyPr/>
        <a:lstStyle/>
        <a:p>
          <a:r>
            <a:rPr lang="hr-HR" sz="2400" noProof="0" dirty="0">
              <a:latin typeface="Helvetica Neue" panose="020B0604020202020204" charset="0"/>
              <a:cs typeface="Microsoft Sans Serif" panose="020B0604020202020204" pitchFamily="34" charset="0"/>
            </a:rPr>
            <a:t>Poduzeća moraju biti odvažna u procjeni alternativnih strukturnih opcija kako bi zadržala briljantne mlade stručnjake.</a:t>
          </a:r>
          <a:endParaRPr lang="en-US" sz="2400" noProof="0" dirty="0">
            <a:latin typeface="Helvetica Neue" panose="020B0604020202020204" charset="0"/>
            <a:ea typeface="Microsoft Sans Serif" panose="020B0604020202020204" pitchFamily="34" charset="0"/>
            <a:cs typeface="Microsoft Sans Serif" panose="020B0604020202020204" pitchFamily="34" charset="0"/>
          </a:endParaRPr>
        </a:p>
      </dgm:t>
    </dgm:pt>
    <dgm:pt modelId="{B9409D82-36F5-4F73-B775-3E85ACD12163}" type="parTrans" cxnId="{28923907-63B0-42D4-A1D0-E5764EC029D6}">
      <dgm:prSet/>
      <dgm:spPr/>
      <dgm:t>
        <a:bodyPr/>
        <a:lstStyle/>
        <a:p>
          <a:endParaRPr lang="en-US" sz="2400" noProof="0" dirty="0"/>
        </a:p>
      </dgm:t>
    </dgm:pt>
    <dgm:pt modelId="{25726D37-C14A-41C3-B5DA-0AA7BB9A5C7F}" type="sibTrans" cxnId="{28923907-63B0-42D4-A1D0-E5764EC029D6}">
      <dgm:prSet custT="1"/>
      <dgm:spPr>
        <a:solidFill>
          <a:srgbClr val="78B17A"/>
        </a:solidFill>
      </dgm:spPr>
      <dgm:t>
        <a:bodyPr/>
        <a:lstStyle/>
        <a:p>
          <a:endParaRPr lang="en-US" sz="2400" noProof="0" dirty="0"/>
        </a:p>
      </dgm:t>
    </dgm:pt>
    <dgm:pt modelId="{D3D983BC-C515-40C3-9047-D7D1391B1F27}">
      <dgm:prSet custT="1"/>
      <dgm:spPr/>
      <dgm:t>
        <a:bodyPr/>
        <a:lstStyle/>
        <a:p>
          <a:r>
            <a:rPr lang="hr-HR" sz="2400" noProof="0" dirty="0">
              <a:latin typeface="Helvetica Neue" panose="020B0604020202020204" charset="0"/>
              <a:cs typeface="Microsoft Sans Serif" panose="020B0604020202020204" pitchFamily="34" charset="0"/>
            </a:rPr>
            <a:t>Neophodno je iskusnim poduzetnicima s dugoročnim izgledima dati dodatno vrijeme za realizaciju svojih ulaganja, kao i za istraživanje i širenje na druga tržišta i uslužne sektore.</a:t>
          </a:r>
          <a:endParaRPr lang="en-US" sz="2400" noProof="0" dirty="0">
            <a:latin typeface="Helvetica Neue" panose="020B0604020202020204" charset="0"/>
            <a:ea typeface="Microsoft Sans Serif" panose="020B0604020202020204" pitchFamily="34" charset="0"/>
            <a:cs typeface="Microsoft Sans Serif" panose="020B0604020202020204" pitchFamily="34" charset="0"/>
          </a:endParaRPr>
        </a:p>
      </dgm:t>
    </dgm:pt>
    <dgm:pt modelId="{FCA0CEAB-B087-480A-9151-5EFAB6B03568}" type="parTrans" cxnId="{EFED3F2F-DED7-42FB-869E-6AF160A33A7A}">
      <dgm:prSet/>
      <dgm:spPr/>
      <dgm:t>
        <a:bodyPr/>
        <a:lstStyle/>
        <a:p>
          <a:endParaRPr lang="en-US" noProof="0" dirty="0"/>
        </a:p>
      </dgm:t>
    </dgm:pt>
    <dgm:pt modelId="{7BAA3435-1B7D-47B3-8F31-1DC9A997095B}" type="sibTrans" cxnId="{EFED3F2F-DED7-42FB-869E-6AF160A33A7A}">
      <dgm:prSet/>
      <dgm:spPr/>
      <dgm:t>
        <a:bodyPr/>
        <a:lstStyle/>
        <a:p>
          <a:endParaRPr lang="en-US" noProof="0" dirty="0"/>
        </a:p>
      </dgm:t>
    </dgm:pt>
    <dgm:pt modelId="{ACB8300B-DAEB-4002-BFC6-2F8944C61106}">
      <dgm:prSet custT="1"/>
      <dgm:spPr/>
      <dgm:t>
        <a:bodyPr/>
        <a:lstStyle/>
        <a:p>
          <a:r>
            <a:rPr lang="hr-HR" sz="2400" noProof="0" dirty="0">
              <a:latin typeface="Helvetica Neue" panose="020B0604020202020204" charset="0"/>
              <a:cs typeface="Microsoft Sans Serif" panose="020B0604020202020204" pitchFamily="34" charset="0"/>
            </a:rPr>
            <a:t>Interni partnerski sastanci i javno priznanje ne bi trebali biti usmjereni samo na individualna postignuća, već i na poduzetnički grupni rad.</a:t>
          </a:r>
          <a:endParaRPr lang="en-US" sz="2400" noProof="0" dirty="0">
            <a:latin typeface="Helvetica Neue" panose="020B0604020202020204" charset="0"/>
          </a:endParaRPr>
        </a:p>
      </dgm:t>
    </dgm:pt>
    <dgm:pt modelId="{C008A93E-3B10-4D1F-8264-305ABED6764F}" type="parTrans" cxnId="{2227972E-B265-44D7-9F55-24BA7941DB75}">
      <dgm:prSet/>
      <dgm:spPr/>
      <dgm:t>
        <a:bodyPr/>
        <a:lstStyle/>
        <a:p>
          <a:endParaRPr lang="en-US" noProof="0" dirty="0"/>
        </a:p>
      </dgm:t>
    </dgm:pt>
    <dgm:pt modelId="{4C97914D-C235-4105-9BFC-99A0527597FF}" type="sibTrans" cxnId="{2227972E-B265-44D7-9F55-24BA7941DB75}">
      <dgm:prSet/>
      <dgm:spPr/>
      <dgm:t>
        <a:bodyPr/>
        <a:lstStyle/>
        <a:p>
          <a:endParaRPr lang="en-US"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4" custScaleX="134077">
        <dgm:presLayoutVars>
          <dgm:bulletEnabled val="1"/>
        </dgm:presLayoutVars>
      </dgm:prSet>
      <dgm:spPr/>
    </dgm:pt>
    <dgm:pt modelId="{B049AB22-CB79-4239-957A-264D6567709F}" type="pres">
      <dgm:prSet presAssocID="{CA4CCC53-C737-4D1A-A3D6-6E233543B85F}" presName="sibTrans" presStyleLbl="sibTrans2D1" presStyleIdx="0" presStyleCnt="3"/>
      <dgm:spPr/>
    </dgm:pt>
    <dgm:pt modelId="{C973A0D1-4934-4DA6-ABBF-9B27F8240C15}" type="pres">
      <dgm:prSet presAssocID="{CA4CCC53-C737-4D1A-A3D6-6E233543B85F}" presName="connectorText" presStyleLbl="sibTrans2D1" presStyleIdx="0" presStyleCnt="3"/>
      <dgm:spPr/>
    </dgm:pt>
    <dgm:pt modelId="{1A51DBB4-CE49-4EA3-A0A1-EC878643DC16}" type="pres">
      <dgm:prSet presAssocID="{D3D983BC-C515-40C3-9047-D7D1391B1F27}" presName="node" presStyleLbl="node1" presStyleIdx="1" presStyleCnt="4" custLinFactNeighborX="2986" custLinFactNeighborY="23">
        <dgm:presLayoutVars>
          <dgm:bulletEnabled val="1"/>
        </dgm:presLayoutVars>
      </dgm:prSet>
      <dgm:spPr/>
    </dgm:pt>
    <dgm:pt modelId="{47A2ED89-F85C-457C-9DF5-60B1283D7CEC}" type="pres">
      <dgm:prSet presAssocID="{7BAA3435-1B7D-47B3-8F31-1DC9A997095B}" presName="sibTrans" presStyleLbl="sibTrans2D1" presStyleIdx="1" presStyleCnt="3"/>
      <dgm:spPr/>
    </dgm:pt>
    <dgm:pt modelId="{02300276-2B4F-486A-9A97-C29853CE3613}" type="pres">
      <dgm:prSet presAssocID="{7BAA3435-1B7D-47B3-8F31-1DC9A997095B}" presName="connectorText" presStyleLbl="sibTrans2D1" presStyleIdx="1" presStyleCnt="3"/>
      <dgm:spPr/>
    </dgm:pt>
    <dgm:pt modelId="{361931FD-1DED-4571-8576-DC40683A8DA4}" type="pres">
      <dgm:prSet presAssocID="{ACB8300B-DAEB-4002-BFC6-2F8944C61106}" presName="node" presStyleLbl="node1" presStyleIdx="2" presStyleCnt="4">
        <dgm:presLayoutVars>
          <dgm:bulletEnabled val="1"/>
        </dgm:presLayoutVars>
      </dgm:prSet>
      <dgm:spPr/>
    </dgm:pt>
    <dgm:pt modelId="{1A00E249-D9AA-41E8-A4CE-7044BF31277E}" type="pres">
      <dgm:prSet presAssocID="{4C97914D-C235-4105-9BFC-99A0527597FF}" presName="sibTrans" presStyleLbl="sibTrans2D1" presStyleIdx="2" presStyleCnt="3"/>
      <dgm:spPr/>
    </dgm:pt>
    <dgm:pt modelId="{DA9DB881-6DC3-486A-B3A7-B3E72E86201F}" type="pres">
      <dgm:prSet presAssocID="{4C97914D-C235-4105-9BFC-99A0527597FF}" presName="connectorText" presStyleLbl="sibTrans2D1" presStyleIdx="2" presStyleCnt="3"/>
      <dgm:spPr/>
    </dgm:pt>
    <dgm:pt modelId="{BEFF05DD-BC54-49FA-ABC3-1F8158BEDE33}" type="pres">
      <dgm:prSet presAssocID="{481B99E2-07C2-4F31-B274-5C5173450CC9}" presName="node" presStyleLbl="node1" presStyleIdx="3" presStyleCnt="4">
        <dgm:presLayoutVars>
          <dgm:bulletEnabled val="1"/>
        </dgm:presLayoutVars>
      </dgm:prSet>
      <dgm:spPr/>
    </dgm:pt>
  </dgm:ptLst>
  <dgm:cxnLst>
    <dgm:cxn modelId="{28923907-63B0-42D4-A1D0-E5764EC029D6}" srcId="{79E588ED-7EBD-4940-A553-F6D0A1C66C40}" destId="{481B99E2-07C2-4F31-B274-5C5173450CC9}" srcOrd="3" destOrd="0" parTransId="{B9409D82-36F5-4F73-B775-3E85ACD12163}" sibTransId="{25726D37-C14A-41C3-B5DA-0AA7BB9A5C7F}"/>
    <dgm:cxn modelId="{7ABDEA1E-696C-479F-B0EA-EE00331FE2E5}" type="presOf" srcId="{CA4CCC53-C737-4D1A-A3D6-6E233543B85F}" destId="{C973A0D1-4934-4DA6-ABBF-9B27F8240C15}" srcOrd="1"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2227972E-B265-44D7-9F55-24BA7941DB75}" srcId="{79E588ED-7EBD-4940-A553-F6D0A1C66C40}" destId="{ACB8300B-DAEB-4002-BFC6-2F8944C61106}" srcOrd="2" destOrd="0" parTransId="{C008A93E-3B10-4D1F-8264-305ABED6764F}" sibTransId="{4C97914D-C235-4105-9BFC-99A0527597FF}"/>
    <dgm:cxn modelId="{EFED3F2F-DED7-42FB-869E-6AF160A33A7A}" srcId="{79E588ED-7EBD-4940-A553-F6D0A1C66C40}" destId="{D3D983BC-C515-40C3-9047-D7D1391B1F27}" srcOrd="1" destOrd="0" parTransId="{FCA0CEAB-B087-480A-9151-5EFAB6B03568}" sibTransId="{7BAA3435-1B7D-47B3-8F31-1DC9A997095B}"/>
    <dgm:cxn modelId="{FBCA6A2F-95A1-416A-9363-355E7AE23C54}" type="presOf" srcId="{7BAA3435-1B7D-47B3-8F31-1DC9A997095B}" destId="{47A2ED89-F85C-457C-9DF5-60B1283D7CEC}" srcOrd="0" destOrd="0" presId="urn:microsoft.com/office/officeart/2005/8/layout/process1"/>
    <dgm:cxn modelId="{174D6F7F-AE26-4E4D-8869-895D2B90A809}" type="presOf" srcId="{4C97914D-C235-4105-9BFC-99A0527597FF}" destId="{DA9DB881-6DC3-486A-B3A7-B3E72E86201F}"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19D20B91-4DE2-462F-8D82-6E0741B570AC}" type="presOf" srcId="{4C97914D-C235-4105-9BFC-99A0527597FF}" destId="{1A00E249-D9AA-41E8-A4CE-7044BF31277E}" srcOrd="0" destOrd="0" presId="urn:microsoft.com/office/officeart/2005/8/layout/process1"/>
    <dgm:cxn modelId="{EB7A9095-9ADB-4DC7-94D9-3DA758390DB1}" type="presOf" srcId="{D3D983BC-C515-40C3-9047-D7D1391B1F27}" destId="{1A51DBB4-CE49-4EA3-A0A1-EC878643DC16}"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82F2CBCB-791A-4F61-90EC-1E31853B16A5}" type="presOf" srcId="{ACB8300B-DAEB-4002-BFC6-2F8944C61106}" destId="{361931FD-1DED-4571-8576-DC40683A8DA4}"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3C2037F7-5CBC-4DA3-8005-9BCF93240AAF}" type="presOf" srcId="{7BAA3435-1B7D-47B3-8F31-1DC9A997095B}" destId="{02300276-2B4F-486A-9A97-C29853CE3613}" srcOrd="1"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15D3E4AB-812F-46F1-BD1B-5D86A94192D5}" type="presParOf" srcId="{86DBD685-4E9F-4113-AECB-029909B7CCA1}" destId="{1A51DBB4-CE49-4EA3-A0A1-EC878643DC16}" srcOrd="2" destOrd="0" presId="urn:microsoft.com/office/officeart/2005/8/layout/process1"/>
    <dgm:cxn modelId="{AB929757-DB25-421D-BF03-E2996D3F5AAF}" type="presParOf" srcId="{86DBD685-4E9F-4113-AECB-029909B7CCA1}" destId="{47A2ED89-F85C-457C-9DF5-60B1283D7CEC}" srcOrd="3" destOrd="0" presId="urn:microsoft.com/office/officeart/2005/8/layout/process1"/>
    <dgm:cxn modelId="{F3E89BF0-0382-4A2F-B65E-0B182334C881}" type="presParOf" srcId="{47A2ED89-F85C-457C-9DF5-60B1283D7CEC}" destId="{02300276-2B4F-486A-9A97-C29853CE3613}" srcOrd="0" destOrd="0" presId="urn:microsoft.com/office/officeart/2005/8/layout/process1"/>
    <dgm:cxn modelId="{D29284AF-4FDD-4C26-A6D2-2576187CD895}" type="presParOf" srcId="{86DBD685-4E9F-4113-AECB-029909B7CCA1}" destId="{361931FD-1DED-4571-8576-DC40683A8DA4}" srcOrd="4" destOrd="0" presId="urn:microsoft.com/office/officeart/2005/8/layout/process1"/>
    <dgm:cxn modelId="{FC31930D-3FAF-4EEF-A77B-DE29B55DD361}" type="presParOf" srcId="{86DBD685-4E9F-4113-AECB-029909B7CCA1}" destId="{1A00E249-D9AA-41E8-A4CE-7044BF31277E}" srcOrd="5" destOrd="0" presId="urn:microsoft.com/office/officeart/2005/8/layout/process1"/>
    <dgm:cxn modelId="{A31D3E2C-A226-444E-9D89-911140E534ED}" type="presParOf" srcId="{1A00E249-D9AA-41E8-A4CE-7044BF31277E}" destId="{DA9DB881-6DC3-486A-B3A7-B3E72E86201F}" srcOrd="0" destOrd="0" presId="urn:microsoft.com/office/officeart/2005/8/layout/process1"/>
    <dgm:cxn modelId="{C368DB53-8C83-44F3-8BC0-38BE85B6E180}" type="presParOf" srcId="{86DBD685-4E9F-4113-AECB-029909B7CCA1}" destId="{BEFF05DD-BC54-49FA-ABC3-1F8158BEDE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hr-HR" sz="2400" noProof="0" dirty="0">
              <a:latin typeface="Helvetica Neue" panose="020B0604020202020204" charset="0"/>
              <a:cs typeface="Microsoft Sans Serif" panose="020B0604020202020204" pitchFamily="34" charset="0"/>
            </a:rPr>
            <a:t>Pazite da se pridržavate dogovorenog vremena pregleda ako želite svoje intrapoduzetnike ispravno pozvati na odgovornost.</a:t>
          </a:r>
        </a:p>
        <a:p>
          <a:endParaRPr lang="en-US" sz="2400" noProof="0" dirty="0">
            <a:latin typeface="Helvetica Neue" panose="020B0604020202020204" charset="0"/>
          </a:endParaRP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hr-HR" sz="2400" noProof="0" dirty="0">
              <a:latin typeface="Helvetica Neue" panose="020B0604020202020204" charset="0"/>
              <a:cs typeface="Microsoft Sans Serif" panose="020B0604020202020204" pitchFamily="34" charset="0"/>
            </a:rPr>
            <a:t>Iskoristite takve preglede kako biste ojačali svoju poziciju pouzdanog savjetnika.</a:t>
          </a:r>
          <a:endParaRPr lang="en-US" sz="2400" noProof="0" dirty="0">
            <a:latin typeface="Helvetica Neue" panose="020B0604020202020204" charset="0"/>
          </a:endParaRPr>
        </a:p>
      </dgm:t>
    </dgm:pt>
    <dgm:pt modelId="{B9409D82-36F5-4F73-B775-3E85ACD12163}" type="parTrans" cxnId="{28923907-63B0-42D4-A1D0-E5764EC029D6}">
      <dgm:prSet/>
      <dgm:spPr/>
      <dgm:t>
        <a:bodyPr/>
        <a:lstStyle/>
        <a:p>
          <a:endParaRPr lang="es-ES" sz="2400"/>
        </a:p>
      </dgm:t>
    </dgm:pt>
    <dgm:pt modelId="{25726D37-C14A-41C3-B5DA-0AA7BB9A5C7F}" type="sibTrans" cxnId="{28923907-63B0-42D4-A1D0-E5764EC029D6}">
      <dgm:prSet custT="1"/>
      <dgm:spPr>
        <a:solidFill>
          <a:srgbClr val="78B17A"/>
        </a:solidFill>
      </dgm:spPr>
      <dgm:t>
        <a:bodyPr/>
        <a:lstStyle/>
        <a:p>
          <a:endParaRPr lang="es-ES" sz="2400"/>
        </a:p>
      </dgm:t>
    </dgm:pt>
    <dgm:pt modelId="{83888EDB-D508-422E-B9A0-24C7742CD4E7}">
      <dgm:prSet phldrT="[Texto]" custT="1"/>
      <dgm:spPr>
        <a:solidFill>
          <a:srgbClr val="AED633"/>
        </a:solidFill>
      </dgm:spPr>
      <dgm:t>
        <a:bodyPr/>
        <a:lstStyle/>
        <a:p>
          <a:r>
            <a:rPr lang="hr-HR" sz="2400" noProof="0" dirty="0">
              <a:latin typeface="Helvetica Neue" panose="020B0604020202020204" charset="0"/>
              <a:cs typeface="Microsoft Sans Serif" panose="020B0604020202020204" pitchFamily="34" charset="0"/>
            </a:rPr>
            <a:t>Odlučite o novim ciljevima i financiranju dok usmjeravate tim na pravi put.</a:t>
          </a:r>
          <a:endParaRPr lang="en-US" sz="2400" noProof="0" dirty="0">
            <a:latin typeface="Helvetica Neue" panose="020B0604020202020204" charset="0"/>
          </a:endParaRPr>
        </a:p>
      </dgm:t>
    </dgm:pt>
    <dgm:pt modelId="{3592B604-65E3-405B-A8EF-A2A8E584F15E}" type="parTrans" cxnId="{8DC64D60-50D3-49FA-8A32-9B8BDAE761DA}">
      <dgm:prSet/>
      <dgm:spPr/>
      <dgm:t>
        <a:bodyPr/>
        <a:lstStyle/>
        <a:p>
          <a:endParaRPr lang="es-ES" sz="2400"/>
        </a:p>
      </dgm:t>
    </dgm:pt>
    <dgm:pt modelId="{C3B89293-49C3-4627-94FF-417DD0944269}" type="sibTrans" cxnId="{8DC64D60-50D3-49FA-8A32-9B8BDAE761DA}">
      <dgm:prSet/>
      <dgm:spPr/>
      <dgm:t>
        <a:bodyPr/>
        <a:lstStyle/>
        <a:p>
          <a:endParaRPr lang="es-ES" sz="2400"/>
        </a:p>
      </dgm:t>
    </dgm:pt>
    <dgm:pt modelId="{04666621-46AD-40D4-8639-9BD0BB0B2280}">
      <dgm:prSet phldrT="[Texto]" custT="1"/>
      <dgm:spPr>
        <a:solidFill>
          <a:srgbClr val="AED633"/>
        </a:solidFill>
      </dgm:spPr>
      <dgm:t>
        <a:bodyPr/>
        <a:lstStyle/>
        <a:p>
          <a:r>
            <a:rPr lang="hr-HR" sz="2400" noProof="0" dirty="0">
              <a:latin typeface="Helvetica Neue" panose="020B0604020202020204" charset="0"/>
              <a:cs typeface="Microsoft Sans Serif" panose="020B0604020202020204" pitchFamily="34" charset="0"/>
            </a:rPr>
            <a:t>Nikada nemojte kažnjavati svoje intrapoduzetnike ako projekt ne uspije. Većina intrapoduzetničkih napora zapravo ne uspijeva. </a:t>
          </a:r>
          <a:endParaRPr lang="en-US" sz="2400" noProof="0" dirty="0">
            <a:latin typeface="Helvetica Neue" panose="020B0604020202020204" charset="0"/>
          </a:endParaRPr>
        </a:p>
      </dgm:t>
    </dgm:pt>
    <dgm:pt modelId="{4676A69C-5C6C-4F2D-A201-735515F566EE}" type="parTrans" cxnId="{CC398513-51FE-4CB9-9770-75BA274282EB}">
      <dgm:prSet/>
      <dgm:spPr/>
      <dgm:t>
        <a:bodyPr/>
        <a:lstStyle/>
        <a:p>
          <a:endParaRPr lang="en-GB"/>
        </a:p>
      </dgm:t>
    </dgm:pt>
    <dgm:pt modelId="{09683709-6212-42A3-B6C7-F4C14E4957A7}" type="sibTrans" cxnId="{CC398513-51FE-4CB9-9770-75BA274282EB}">
      <dgm:prSet/>
      <dgm:spPr/>
      <dgm:t>
        <a:bodyPr/>
        <a:lstStyle/>
        <a:p>
          <a:endParaRPr lang="en-GB"/>
        </a:p>
      </dgm:t>
    </dgm:pt>
    <dgm:pt modelId="{4229AF86-1F8E-4846-8005-ECD35CC7D1FA}">
      <dgm:prSet phldrT="[Texto]" custT="1"/>
      <dgm:spPr>
        <a:solidFill>
          <a:srgbClr val="AED633"/>
        </a:solidFill>
      </dgm:spPr>
      <dgm:t>
        <a:bodyPr/>
        <a:lstStyle/>
        <a:p>
          <a:r>
            <a:rPr lang="hr-HR" sz="2400" noProof="0" dirty="0">
              <a:latin typeface="Helvetica Neue" panose="020B0604020202020204" charset="0"/>
              <a:cs typeface="Microsoft Sans Serif" panose="020B0604020202020204" pitchFamily="34" charset="0"/>
            </a:rPr>
            <a:t>Ako vjerujete da je projekt došao do kraja, vaš je posao da ga prekinete i pomognete svojim intrapoduzetnicima da prijeđu na njihov sljedeći pothvat.</a:t>
          </a:r>
        </a:p>
        <a:p>
          <a:endParaRPr lang="en-US" sz="2400" noProof="0" dirty="0">
            <a:latin typeface="Helvetica Neue" panose="020B0604020202020204" charset="0"/>
          </a:endParaRPr>
        </a:p>
      </dgm:t>
    </dgm:pt>
    <dgm:pt modelId="{F0704586-52E4-4FC6-937E-86B9487118D5}" type="parTrans" cxnId="{10B2AFA9-73E1-476B-B0D5-F79E4EC65DCE}">
      <dgm:prSet/>
      <dgm:spPr/>
      <dgm:t>
        <a:bodyPr/>
        <a:lstStyle/>
        <a:p>
          <a:endParaRPr lang="en-GB"/>
        </a:p>
      </dgm:t>
    </dgm:pt>
    <dgm:pt modelId="{59F0459C-E91E-46EA-92F3-5E812E3B8CD8}" type="sibTrans" cxnId="{10B2AFA9-73E1-476B-B0D5-F79E4EC65DCE}">
      <dgm:prSet/>
      <dgm:spPr/>
      <dgm:t>
        <a:bodyPr/>
        <a:lstStyle/>
        <a:p>
          <a:endParaRPr lang="en-GB"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5" custScaleX="99738">
        <dgm:presLayoutVars>
          <dgm:bulletEnabled val="1"/>
        </dgm:presLayoutVars>
      </dgm:prSet>
      <dgm:spPr/>
    </dgm:pt>
    <dgm:pt modelId="{B049AB22-CB79-4239-957A-264D6567709F}" type="pres">
      <dgm:prSet presAssocID="{CA4CCC53-C737-4D1A-A3D6-6E233543B85F}" presName="sibTrans" presStyleLbl="sibTrans2D1" presStyleIdx="0" presStyleCnt="4"/>
      <dgm:spPr/>
    </dgm:pt>
    <dgm:pt modelId="{C973A0D1-4934-4DA6-ABBF-9B27F8240C15}" type="pres">
      <dgm:prSet presAssocID="{CA4CCC53-C737-4D1A-A3D6-6E233543B85F}" presName="connectorText" presStyleLbl="sibTrans2D1" presStyleIdx="0" presStyleCnt="4"/>
      <dgm:spPr/>
    </dgm:pt>
    <dgm:pt modelId="{BEFF05DD-BC54-49FA-ABC3-1F8158BEDE33}" type="pres">
      <dgm:prSet presAssocID="{481B99E2-07C2-4F31-B274-5C5173450CC9}" presName="node" presStyleLbl="node1" presStyleIdx="1" presStyleCnt="5" custScaleX="91701">
        <dgm:presLayoutVars>
          <dgm:bulletEnabled val="1"/>
        </dgm:presLayoutVars>
      </dgm:prSet>
      <dgm:spPr/>
    </dgm:pt>
    <dgm:pt modelId="{3703EE76-B3B5-46AA-A5D5-72A92C20F269}" type="pres">
      <dgm:prSet presAssocID="{25726D37-C14A-41C3-B5DA-0AA7BB9A5C7F}" presName="sibTrans" presStyleLbl="sibTrans2D1" presStyleIdx="1" presStyleCnt="4"/>
      <dgm:spPr/>
    </dgm:pt>
    <dgm:pt modelId="{C0732546-655D-4AEB-AAC0-13E6F6AC30E0}" type="pres">
      <dgm:prSet presAssocID="{25726D37-C14A-41C3-B5DA-0AA7BB9A5C7F}" presName="connectorText" presStyleLbl="sibTrans2D1" presStyleIdx="1" presStyleCnt="4"/>
      <dgm:spPr/>
    </dgm:pt>
    <dgm:pt modelId="{D74DD934-AFAA-4200-85A6-D99B1BD1E306}" type="pres">
      <dgm:prSet presAssocID="{83888EDB-D508-422E-B9A0-24C7742CD4E7}" presName="node" presStyleLbl="node1" presStyleIdx="2" presStyleCnt="5" custScaleX="118461">
        <dgm:presLayoutVars>
          <dgm:bulletEnabled val="1"/>
        </dgm:presLayoutVars>
      </dgm:prSet>
      <dgm:spPr/>
    </dgm:pt>
    <dgm:pt modelId="{5E582A72-72C0-41B8-A2AD-2916C50BDD9A}" type="pres">
      <dgm:prSet presAssocID="{C3B89293-49C3-4627-94FF-417DD0944269}" presName="sibTrans" presStyleLbl="sibTrans2D1" presStyleIdx="2" presStyleCnt="4"/>
      <dgm:spPr/>
    </dgm:pt>
    <dgm:pt modelId="{199E5F0B-77EC-40EF-89D9-DA9434E63361}" type="pres">
      <dgm:prSet presAssocID="{C3B89293-49C3-4627-94FF-417DD0944269}" presName="connectorText" presStyleLbl="sibTrans2D1" presStyleIdx="2" presStyleCnt="4"/>
      <dgm:spPr/>
    </dgm:pt>
    <dgm:pt modelId="{AED5F8EC-C5A6-442A-8C3C-1FA41DD78C22}" type="pres">
      <dgm:prSet presAssocID="{4229AF86-1F8E-4846-8005-ECD35CC7D1FA}" presName="node" presStyleLbl="node1" presStyleIdx="3" presStyleCnt="5" custScaleX="144864">
        <dgm:presLayoutVars>
          <dgm:bulletEnabled val="1"/>
        </dgm:presLayoutVars>
      </dgm:prSet>
      <dgm:spPr/>
    </dgm:pt>
    <dgm:pt modelId="{6CE14338-2AC7-4F7E-8502-7F23EB8E5BD9}" type="pres">
      <dgm:prSet presAssocID="{59F0459C-E91E-46EA-92F3-5E812E3B8CD8}" presName="sibTrans" presStyleLbl="sibTrans2D1" presStyleIdx="3" presStyleCnt="4"/>
      <dgm:spPr/>
    </dgm:pt>
    <dgm:pt modelId="{E472C655-5D8E-4A00-BB83-041D4B82C18F}" type="pres">
      <dgm:prSet presAssocID="{59F0459C-E91E-46EA-92F3-5E812E3B8CD8}" presName="connectorText" presStyleLbl="sibTrans2D1" presStyleIdx="3" presStyleCnt="4"/>
      <dgm:spPr/>
    </dgm:pt>
    <dgm:pt modelId="{10AFD01F-0C50-49B5-BBA4-63F6B3C0EBE5}" type="pres">
      <dgm:prSet presAssocID="{04666621-46AD-40D4-8639-9BD0BB0B2280}" presName="node" presStyleLbl="node1" presStyleIdx="4" presStyleCnt="5" custScaleX="122437">
        <dgm:presLayoutVars>
          <dgm:bulletEnabled val="1"/>
        </dgm:presLayoutVars>
      </dgm:prSet>
      <dgm:spPr/>
    </dgm:pt>
  </dgm:ptLst>
  <dgm:cxnLst>
    <dgm:cxn modelId="{E98EA705-D464-45D6-B20A-E9A2D856AE23}" type="presOf" srcId="{04666621-46AD-40D4-8639-9BD0BB0B2280}" destId="{10AFD01F-0C50-49B5-BBA4-63F6B3C0EBE5}" srcOrd="0" destOrd="0" presId="urn:microsoft.com/office/officeart/2005/8/layout/process1"/>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CC398513-51FE-4CB9-9770-75BA274282EB}" srcId="{79E588ED-7EBD-4940-A553-F6D0A1C66C40}" destId="{04666621-46AD-40D4-8639-9BD0BB0B2280}" srcOrd="4" destOrd="0" parTransId="{4676A69C-5C6C-4F2D-A201-735515F566EE}" sibTransId="{09683709-6212-42A3-B6C7-F4C14E4957A7}"/>
    <dgm:cxn modelId="{C7120D18-0A8B-48FC-AC15-36EBFA10FCDA}" type="presOf" srcId="{59F0459C-E91E-46EA-92F3-5E812E3B8CD8}" destId="{6CE14338-2AC7-4F7E-8502-7F23EB8E5BD9}" srcOrd="0" destOrd="0" presId="urn:microsoft.com/office/officeart/2005/8/layout/process1"/>
    <dgm:cxn modelId="{46BB931E-B33B-40D8-BF6E-B83D576EA6ED}" type="presOf" srcId="{C3B89293-49C3-4627-94FF-417DD0944269}" destId="{5E582A72-72C0-41B8-A2AD-2916C50BDD9A}"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460DD378-53DF-4E4E-8059-3799076CD1C0}" type="presOf" srcId="{59F0459C-E91E-46EA-92F3-5E812E3B8CD8}" destId="{E472C655-5D8E-4A00-BB83-041D4B82C18F}" srcOrd="1" destOrd="0" presId="urn:microsoft.com/office/officeart/2005/8/layout/process1"/>
    <dgm:cxn modelId="{9B18F782-9339-4A5C-9FDA-F494DC7BEB7A}" type="presOf" srcId="{C3B89293-49C3-4627-94FF-417DD0944269}" destId="{199E5F0B-77EC-40EF-89D9-DA9434E63361}" srcOrd="1" destOrd="0" presId="urn:microsoft.com/office/officeart/2005/8/layout/process1"/>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10B2AFA9-73E1-476B-B0D5-F79E4EC65DCE}" srcId="{79E588ED-7EBD-4940-A553-F6D0A1C66C40}" destId="{4229AF86-1F8E-4846-8005-ECD35CC7D1FA}" srcOrd="3" destOrd="0" parTransId="{F0704586-52E4-4FC6-937E-86B9487118D5}" sibTransId="{59F0459C-E91E-46EA-92F3-5E812E3B8CD8}"/>
    <dgm:cxn modelId="{0F12A3B0-53CF-43DF-9D61-D6A2733F83A1}" type="presOf" srcId="{4229AF86-1F8E-4846-8005-ECD35CC7D1FA}" destId="{AED5F8EC-C5A6-442A-8C3C-1FA41DD78C22}"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 modelId="{5AFD89CC-A3AD-43DC-8A9C-77024151CB3C}" type="presParOf" srcId="{86DBD685-4E9F-4113-AECB-029909B7CCA1}" destId="{5E582A72-72C0-41B8-A2AD-2916C50BDD9A}" srcOrd="5" destOrd="0" presId="urn:microsoft.com/office/officeart/2005/8/layout/process1"/>
    <dgm:cxn modelId="{FF7761ED-A4CC-4022-96AA-4CE82F4D6B2D}" type="presParOf" srcId="{5E582A72-72C0-41B8-A2AD-2916C50BDD9A}" destId="{199E5F0B-77EC-40EF-89D9-DA9434E63361}" srcOrd="0" destOrd="0" presId="urn:microsoft.com/office/officeart/2005/8/layout/process1"/>
    <dgm:cxn modelId="{4C988640-A8F9-4A15-A901-A39FCBDFE625}" type="presParOf" srcId="{86DBD685-4E9F-4113-AECB-029909B7CCA1}" destId="{AED5F8EC-C5A6-442A-8C3C-1FA41DD78C22}" srcOrd="6" destOrd="0" presId="urn:microsoft.com/office/officeart/2005/8/layout/process1"/>
    <dgm:cxn modelId="{2608F120-E1A2-4880-BB62-4F3AB05B7A22}" type="presParOf" srcId="{86DBD685-4E9F-4113-AECB-029909B7CCA1}" destId="{6CE14338-2AC7-4F7E-8502-7F23EB8E5BD9}" srcOrd="7" destOrd="0" presId="urn:microsoft.com/office/officeart/2005/8/layout/process1"/>
    <dgm:cxn modelId="{FFBCBF26-6E6A-4E74-9B28-2D972AA0FAC8}" type="presParOf" srcId="{6CE14338-2AC7-4F7E-8502-7F23EB8E5BD9}" destId="{E472C655-5D8E-4A00-BB83-041D4B82C18F}" srcOrd="0" destOrd="0" presId="urn:microsoft.com/office/officeart/2005/8/layout/process1"/>
    <dgm:cxn modelId="{05F90AFB-C625-4A35-BFD3-6063B0DBDBB1}" type="presParOf" srcId="{86DBD685-4E9F-4113-AECB-029909B7CCA1}" destId="{10AFD01F-0C50-49B5-BBA4-63F6B3C0EBE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829193"/>
          <a:ext cx="10620000" cy="1614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853948"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hr-HR" sz="2200" kern="1200" noProof="0" dirty="0">
              <a:latin typeface="Helvetica Neue"/>
            </a:rPr>
            <a:t>Kultura otvorenosti koju treba ojačati širenjem ranijih inovativnih ideja za potporu poduzetničkom ponašanju.</a:t>
          </a:r>
          <a:endParaRPr lang="en-US" sz="2200" kern="1200" noProof="0" dirty="0">
            <a:latin typeface="Helvetica Neue"/>
          </a:endParaRPr>
        </a:p>
      </dsp:txBody>
      <dsp:txXfrm>
        <a:off x="0" y="829193"/>
        <a:ext cx="10620000" cy="1614375"/>
      </dsp:txXfrm>
    </dsp:sp>
    <dsp:sp modelId="{4764129B-7761-4B95-A03D-502AE032A78A}">
      <dsp:nvSpPr>
        <dsp:cNvPr id="0" name=""/>
        <dsp:cNvSpPr/>
      </dsp:nvSpPr>
      <dsp:spPr>
        <a:xfrm>
          <a:off x="531000" y="6321"/>
          <a:ext cx="8461750" cy="1428032"/>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a:rPr>
            <a:t>Nedostatak komunikacije u vezi s razinom poduzetničke slobode za mlade profesionalce</a:t>
          </a:r>
          <a:endParaRPr lang="en-US" sz="2400" kern="1200" noProof="0" dirty="0">
            <a:latin typeface="Helvetica Neue"/>
          </a:endParaRPr>
        </a:p>
      </dsp:txBody>
      <dsp:txXfrm>
        <a:off x="600711" y="76032"/>
        <a:ext cx="8322328" cy="1288610"/>
      </dsp:txXfrm>
    </dsp:sp>
    <dsp:sp modelId="{708B0FF5-326D-47CA-8907-B37CB19FA87D}">
      <dsp:nvSpPr>
        <dsp:cNvPr id="0" name=""/>
        <dsp:cNvSpPr/>
      </dsp:nvSpPr>
      <dsp:spPr>
        <a:xfrm>
          <a:off x="0" y="3270128"/>
          <a:ext cx="10620000" cy="21955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853948"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hr-HR" sz="2200" kern="1200" noProof="0" dirty="0">
              <a:latin typeface="Helvetica Neue"/>
            </a:rPr>
            <a:t>Poduzetništvo unutar organizacije često se smatra timskim pothvatom, a suradnja je ključna, ali ne računaju se na odgovarajući način svi rezultati naših instanci u kontekstu važnosti poduzetnika profesionalaca koji rade kao dio tima</a:t>
          </a:r>
          <a:r>
            <a:rPr lang="en-US" sz="2200" kern="1200" noProof="0" dirty="0">
              <a:latin typeface="Helvetica Neue"/>
            </a:rPr>
            <a:t>.</a:t>
          </a:r>
        </a:p>
      </dsp:txBody>
      <dsp:txXfrm>
        <a:off x="0" y="3270128"/>
        <a:ext cx="10620000" cy="2195550"/>
      </dsp:txXfrm>
    </dsp:sp>
    <dsp:sp modelId="{5368F5F0-0155-4F7D-A6DE-89E67052E07A}">
      <dsp:nvSpPr>
        <dsp:cNvPr id="0" name=""/>
        <dsp:cNvSpPr/>
      </dsp:nvSpPr>
      <dsp:spPr>
        <a:xfrm>
          <a:off x="531000" y="2664968"/>
          <a:ext cx="8461750" cy="121032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pl-PL" sz="2400" kern="1200" noProof="0" dirty="0">
              <a:latin typeface="Helvetica Neue"/>
            </a:rPr>
            <a:t>Naglasak na osobnom prihodu pojedinca, a ne na suradnji</a:t>
          </a:r>
          <a:endParaRPr lang="en-US" sz="2400" kern="1200" noProof="0" dirty="0">
            <a:latin typeface="Helvetica Neue"/>
          </a:endParaRPr>
        </a:p>
      </dsp:txBody>
      <dsp:txXfrm>
        <a:off x="590083" y="2724051"/>
        <a:ext cx="8343584" cy="109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10264" y="216972"/>
          <a:ext cx="3784479" cy="4498055"/>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Organizacije bi trebale dati jednaku težinu pojedinačnim prihodima, podršci za angažmane drugih profesionalaca i značajnim čimbenicima kako bi naglasili vrijednost suradnje.</a:t>
          </a:r>
          <a:endParaRPr lang="en-US" sz="2400" kern="1200" noProof="0" dirty="0">
            <a:latin typeface="Helvetica Neue" panose="020B0604020202020204" charset="0"/>
            <a:ea typeface="Microsoft Sans Serif" panose="020B0604020202020204" pitchFamily="34" charset="0"/>
            <a:cs typeface="Microsoft Sans Serif" panose="020B0604020202020204" pitchFamily="34" charset="0"/>
          </a:endParaRPr>
        </a:p>
      </dsp:txBody>
      <dsp:txXfrm>
        <a:off x="121108" y="327816"/>
        <a:ext cx="3562791" cy="4276367"/>
      </dsp:txXfrm>
    </dsp:sp>
    <dsp:sp modelId="{B049AB22-CB79-4239-957A-264D6567709F}">
      <dsp:nvSpPr>
        <dsp:cNvPr id="0" name=""/>
        <dsp:cNvSpPr/>
      </dsp:nvSpPr>
      <dsp:spPr>
        <a:xfrm rot="796">
          <a:off x="4085434" y="2116572"/>
          <a:ext cx="616262" cy="700008"/>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4085434" y="2256553"/>
        <a:ext cx="431383" cy="420004"/>
      </dsp:txXfrm>
    </dsp:sp>
    <dsp:sp modelId="{1A51DBB4-CE49-4EA3-A0A1-EC878643DC16}">
      <dsp:nvSpPr>
        <dsp:cNvPr id="0" name=""/>
        <dsp:cNvSpPr/>
      </dsp:nvSpPr>
      <dsp:spPr>
        <a:xfrm>
          <a:off x="4957504" y="218006"/>
          <a:ext cx="2822616" cy="44980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Neophodno je iskusnim poduzetnicima s dugoročnim izgledima dati dodatno vrijeme za realizaciju svojih ulaganja, kao i za istraživanje i širenje na druga tržišta i uslužne sektore.</a:t>
          </a:r>
          <a:endParaRPr lang="en-US" sz="2400" kern="1200" noProof="0" dirty="0">
            <a:latin typeface="Helvetica Neue" panose="020B0604020202020204" charset="0"/>
            <a:ea typeface="Microsoft Sans Serif" panose="020B0604020202020204" pitchFamily="34" charset="0"/>
            <a:cs typeface="Microsoft Sans Serif" panose="020B0604020202020204" pitchFamily="34" charset="0"/>
          </a:endParaRPr>
        </a:p>
      </dsp:txBody>
      <dsp:txXfrm>
        <a:off x="5040176" y="300678"/>
        <a:ext cx="2657272" cy="4332711"/>
      </dsp:txXfrm>
    </dsp:sp>
    <dsp:sp modelId="{47A2ED89-F85C-457C-9DF5-60B1283D7CEC}">
      <dsp:nvSpPr>
        <dsp:cNvPr id="0" name=""/>
        <dsp:cNvSpPr/>
      </dsp:nvSpPr>
      <dsp:spPr>
        <a:xfrm rot="21599092">
          <a:off x="8053954" y="2116508"/>
          <a:ext cx="580526" cy="7000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8053954" y="2256533"/>
        <a:ext cx="406368" cy="420004"/>
      </dsp:txXfrm>
    </dsp:sp>
    <dsp:sp modelId="{361931FD-1DED-4571-8576-DC40683A8DA4}">
      <dsp:nvSpPr>
        <dsp:cNvPr id="0" name=""/>
        <dsp:cNvSpPr/>
      </dsp:nvSpPr>
      <dsp:spPr>
        <a:xfrm>
          <a:off x="8875454" y="216972"/>
          <a:ext cx="2822616" cy="44980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Interni partnerski sastanci i javno priznanje ne bi trebali biti usmjereni samo na individualna postignuća, već i na poduzetnički grupni rad.</a:t>
          </a:r>
          <a:endParaRPr lang="en-US" sz="2400" kern="1200" noProof="0" dirty="0">
            <a:latin typeface="Helvetica Neue" panose="020B0604020202020204" charset="0"/>
          </a:endParaRPr>
        </a:p>
      </dsp:txBody>
      <dsp:txXfrm>
        <a:off x="8958126" y="299644"/>
        <a:ext cx="2657272" cy="4332711"/>
      </dsp:txXfrm>
    </dsp:sp>
    <dsp:sp modelId="{1A00E249-D9AA-41E8-A4CE-7044BF31277E}">
      <dsp:nvSpPr>
        <dsp:cNvPr id="0" name=""/>
        <dsp:cNvSpPr/>
      </dsp:nvSpPr>
      <dsp:spPr>
        <a:xfrm>
          <a:off x="11980333" y="2115995"/>
          <a:ext cx="598394" cy="7000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11980333" y="2255997"/>
        <a:ext cx="418876" cy="420004"/>
      </dsp:txXfrm>
    </dsp:sp>
    <dsp:sp modelId="{BEFF05DD-BC54-49FA-ABC3-1F8158BEDE33}">
      <dsp:nvSpPr>
        <dsp:cNvPr id="0" name=""/>
        <dsp:cNvSpPr/>
      </dsp:nvSpPr>
      <dsp:spPr>
        <a:xfrm>
          <a:off x="12827118" y="216972"/>
          <a:ext cx="2822616" cy="4498055"/>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Poduzeća moraju biti odvažna u procjeni alternativnih strukturnih opcija kako bi zadržala briljantne mlade stručnjake.</a:t>
          </a:r>
          <a:endParaRPr lang="en-US" sz="2400" kern="1200" noProof="0" dirty="0">
            <a:latin typeface="Helvetica Neue" panose="020B0604020202020204" charset="0"/>
            <a:ea typeface="Microsoft Sans Serif" panose="020B0604020202020204" pitchFamily="34" charset="0"/>
            <a:cs typeface="Microsoft Sans Serif" panose="020B0604020202020204" pitchFamily="34" charset="0"/>
          </a:endParaRPr>
        </a:p>
      </dsp:txBody>
      <dsp:txXfrm>
        <a:off x="12909790" y="299644"/>
        <a:ext cx="2657272" cy="43327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16381" y="620786"/>
          <a:ext cx="2123994" cy="3942426"/>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Pazite da se pridržavate dogovorenog vremena pregleda ako želite svoje intrapoduzetnike ispravno pozvati na odgovornost.</a:t>
          </a:r>
        </a:p>
        <a:p>
          <a:pPr marL="0" lvl="0" indent="0" algn="ctr" defTabSz="1066800">
            <a:lnSpc>
              <a:spcPct val="90000"/>
            </a:lnSpc>
            <a:spcBef>
              <a:spcPct val="0"/>
            </a:spcBef>
            <a:spcAft>
              <a:spcPct val="35000"/>
            </a:spcAft>
            <a:buNone/>
          </a:pPr>
          <a:endParaRPr lang="en-US" sz="2400" kern="1200" noProof="0" dirty="0">
            <a:latin typeface="Helvetica Neue" panose="020B0604020202020204" charset="0"/>
          </a:endParaRPr>
        </a:p>
      </dsp:txBody>
      <dsp:txXfrm>
        <a:off x="78591" y="682996"/>
        <a:ext cx="1999574" cy="3818006"/>
      </dsp:txXfrm>
    </dsp:sp>
    <dsp:sp modelId="{B049AB22-CB79-4239-957A-264D6567709F}">
      <dsp:nvSpPr>
        <dsp:cNvPr id="0" name=""/>
        <dsp:cNvSpPr/>
      </dsp:nvSpPr>
      <dsp:spPr>
        <a:xfrm>
          <a:off x="2353332" y="2327932"/>
          <a:ext cx="451469" cy="528134"/>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2353332" y="2433559"/>
        <a:ext cx="316028" cy="316880"/>
      </dsp:txXfrm>
    </dsp:sp>
    <dsp:sp modelId="{BEFF05DD-BC54-49FA-ABC3-1F8158BEDE33}">
      <dsp:nvSpPr>
        <dsp:cNvPr id="0" name=""/>
        <dsp:cNvSpPr/>
      </dsp:nvSpPr>
      <dsp:spPr>
        <a:xfrm>
          <a:off x="2992204" y="620786"/>
          <a:ext cx="1952840" cy="3942426"/>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Iskoristite takve preglede kako biste ojačali svoju poziciju pouzdanog savjetnika.</a:t>
          </a:r>
          <a:endParaRPr lang="en-US" sz="2400" kern="1200" noProof="0" dirty="0">
            <a:latin typeface="Helvetica Neue" panose="020B0604020202020204" charset="0"/>
          </a:endParaRPr>
        </a:p>
      </dsp:txBody>
      <dsp:txXfrm>
        <a:off x="3049401" y="677983"/>
        <a:ext cx="1838446" cy="3828032"/>
      </dsp:txXfrm>
    </dsp:sp>
    <dsp:sp modelId="{3703EE76-B3B5-46AA-A5D5-72A92C20F269}">
      <dsp:nvSpPr>
        <dsp:cNvPr id="0" name=""/>
        <dsp:cNvSpPr/>
      </dsp:nvSpPr>
      <dsp:spPr>
        <a:xfrm>
          <a:off x="5158002" y="2327932"/>
          <a:ext cx="451469" cy="528134"/>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5158002" y="2433559"/>
        <a:ext cx="316028" cy="316880"/>
      </dsp:txXfrm>
    </dsp:sp>
    <dsp:sp modelId="{D74DD934-AFAA-4200-85A6-D99B1BD1E306}">
      <dsp:nvSpPr>
        <dsp:cNvPr id="0" name=""/>
        <dsp:cNvSpPr/>
      </dsp:nvSpPr>
      <dsp:spPr>
        <a:xfrm>
          <a:off x="5796874" y="620786"/>
          <a:ext cx="2522714" cy="394242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Odlučite o novim ciljevima i financiranju dok usmjeravate tim na pravi put.</a:t>
          </a:r>
          <a:endParaRPr lang="en-US" sz="2400" kern="1200" noProof="0" dirty="0">
            <a:latin typeface="Helvetica Neue" panose="020B0604020202020204" charset="0"/>
          </a:endParaRPr>
        </a:p>
      </dsp:txBody>
      <dsp:txXfrm>
        <a:off x="5870762" y="694674"/>
        <a:ext cx="2374938" cy="3794650"/>
      </dsp:txXfrm>
    </dsp:sp>
    <dsp:sp modelId="{5E582A72-72C0-41B8-A2AD-2916C50BDD9A}">
      <dsp:nvSpPr>
        <dsp:cNvPr id="0" name=""/>
        <dsp:cNvSpPr/>
      </dsp:nvSpPr>
      <dsp:spPr>
        <a:xfrm>
          <a:off x="8532545" y="2327932"/>
          <a:ext cx="451469" cy="528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s-ES" sz="2200" kern="1200"/>
        </a:p>
      </dsp:txBody>
      <dsp:txXfrm>
        <a:off x="8532545" y="2433559"/>
        <a:ext cx="316028" cy="316880"/>
      </dsp:txXfrm>
    </dsp:sp>
    <dsp:sp modelId="{AED5F8EC-C5A6-442A-8C3C-1FA41DD78C22}">
      <dsp:nvSpPr>
        <dsp:cNvPr id="0" name=""/>
        <dsp:cNvSpPr/>
      </dsp:nvSpPr>
      <dsp:spPr>
        <a:xfrm>
          <a:off x="9171417" y="620786"/>
          <a:ext cx="3084985" cy="394242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Ako vjerujete da je projekt došao do kraja, vaš je posao da ga prekinete i pomognete svojim intrapoduzetnicima da prijeđu na njihov sljedeći pothvat.</a:t>
          </a:r>
        </a:p>
        <a:p>
          <a:pPr marL="0" lvl="0" indent="0" algn="ctr" defTabSz="1066800">
            <a:lnSpc>
              <a:spcPct val="90000"/>
            </a:lnSpc>
            <a:spcBef>
              <a:spcPct val="0"/>
            </a:spcBef>
            <a:spcAft>
              <a:spcPct val="35000"/>
            </a:spcAft>
            <a:buNone/>
          </a:pPr>
          <a:endParaRPr lang="en-US" sz="2400" kern="1200" noProof="0" dirty="0">
            <a:latin typeface="Helvetica Neue" panose="020B0604020202020204" charset="0"/>
          </a:endParaRPr>
        </a:p>
      </dsp:txBody>
      <dsp:txXfrm>
        <a:off x="9261773" y="711142"/>
        <a:ext cx="2904273" cy="3761714"/>
      </dsp:txXfrm>
    </dsp:sp>
    <dsp:sp modelId="{6CE14338-2AC7-4F7E-8502-7F23EB8E5BD9}">
      <dsp:nvSpPr>
        <dsp:cNvPr id="0" name=""/>
        <dsp:cNvSpPr/>
      </dsp:nvSpPr>
      <dsp:spPr>
        <a:xfrm>
          <a:off x="12469360" y="2327932"/>
          <a:ext cx="451469" cy="528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dirty="0"/>
        </a:p>
      </dsp:txBody>
      <dsp:txXfrm>
        <a:off x="12469360" y="2433559"/>
        <a:ext cx="316028" cy="316880"/>
      </dsp:txXfrm>
    </dsp:sp>
    <dsp:sp modelId="{10AFD01F-0C50-49B5-BBA4-63F6B3C0EBE5}">
      <dsp:nvSpPr>
        <dsp:cNvPr id="0" name=""/>
        <dsp:cNvSpPr/>
      </dsp:nvSpPr>
      <dsp:spPr>
        <a:xfrm>
          <a:off x="13108232" y="620786"/>
          <a:ext cx="2607386" cy="394242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cs typeface="Microsoft Sans Serif" panose="020B0604020202020204" pitchFamily="34" charset="0"/>
            </a:rPr>
            <a:t>Nikada nemojte kažnjavati svoje intrapoduzetnike ako projekt ne uspije. Većina intrapoduzetničkih napora zapravo ne uspijeva. </a:t>
          </a:r>
          <a:endParaRPr lang="en-US" sz="2400" kern="1200" noProof="0" dirty="0">
            <a:latin typeface="Helvetica Neue" panose="020B0604020202020204" charset="0"/>
          </a:endParaRPr>
        </a:p>
      </dsp:txBody>
      <dsp:txXfrm>
        <a:off x="13184600" y="697154"/>
        <a:ext cx="2454650" cy="378969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29</a:t>
            </a:fld>
            <a:endParaRPr dirty="0"/>
          </a:p>
        </p:txBody>
      </p:sp>
    </p:spTree>
    <p:extLst>
      <p:ext uri="{BB962C8B-B14F-4D97-AF65-F5344CB8AC3E}">
        <p14:creationId xmlns:p14="http://schemas.microsoft.com/office/powerpoint/2010/main" val="271664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30</a:t>
            </a:fld>
            <a:endParaRPr dirty="0"/>
          </a:p>
        </p:txBody>
      </p:sp>
    </p:spTree>
    <p:extLst>
      <p:ext uri="{BB962C8B-B14F-4D97-AF65-F5344CB8AC3E}">
        <p14:creationId xmlns:p14="http://schemas.microsoft.com/office/powerpoint/2010/main" val="341216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31</a:t>
            </a:fld>
            <a:endParaRPr dirty="0"/>
          </a:p>
        </p:txBody>
      </p:sp>
    </p:spTree>
    <p:extLst>
      <p:ext uri="{BB962C8B-B14F-4D97-AF65-F5344CB8AC3E}">
        <p14:creationId xmlns:p14="http://schemas.microsoft.com/office/powerpoint/2010/main" val="307634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32</a:t>
            </a:fld>
            <a:endParaRPr dirty="0"/>
          </a:p>
        </p:txBody>
      </p:sp>
    </p:spTree>
    <p:extLst>
      <p:ext uri="{BB962C8B-B14F-4D97-AF65-F5344CB8AC3E}">
        <p14:creationId xmlns:p14="http://schemas.microsoft.com/office/powerpoint/2010/main" val="351617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9BA83AE4-1325-DFB2-5435-D0E8F15AD943}"/>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E81BB0D8-116B-1F47-3E20-9B69442E239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23D70DC8-D7E5-EA8D-90DB-D94CB8EB723A}"/>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6" name="bg object 16">
            <a:extLst>
              <a:ext uri="{FF2B5EF4-FFF2-40B4-BE49-F238E27FC236}">
                <a16:creationId xmlns:a16="http://schemas.microsoft.com/office/drawing/2014/main" id="{2A83FF7A-E3C3-7E4F-03EB-FCCA6B25155F}"/>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7" name="bg object 18">
            <a:extLst>
              <a:ext uri="{FF2B5EF4-FFF2-40B4-BE49-F238E27FC236}">
                <a16:creationId xmlns:a16="http://schemas.microsoft.com/office/drawing/2014/main" id="{CBCCA1CB-ACA7-871C-B0B3-CCA2663D611A}"/>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pic>
        <p:nvPicPr>
          <p:cNvPr id="8" name="object 4">
            <a:extLst>
              <a:ext uri="{FF2B5EF4-FFF2-40B4-BE49-F238E27FC236}">
                <a16:creationId xmlns:a16="http://schemas.microsoft.com/office/drawing/2014/main" id="{D99E8B93-3B6F-DE91-EA39-AA4A248C5C1A}"/>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3" y="8451621"/>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659FF73C-40A5-FB94-B1EC-FE11BD199D0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4545C628-16C4-41AF-A76F-0F61B49B8AA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1B621A58-E09B-0A3C-145B-042D3283637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object 3">
            <a:extLst>
              <a:ext uri="{FF2B5EF4-FFF2-40B4-BE49-F238E27FC236}">
                <a16:creationId xmlns:a16="http://schemas.microsoft.com/office/drawing/2014/main" id="{D555B6F6-9908-94CA-3E7D-504E3D266866}"/>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pic>
        <p:nvPicPr>
          <p:cNvPr id="3" name="object 6">
            <a:extLst>
              <a:ext uri="{FF2B5EF4-FFF2-40B4-BE49-F238E27FC236}">
                <a16:creationId xmlns:a16="http://schemas.microsoft.com/office/drawing/2014/main" id="{F24BEE2B-F6C7-5EDB-F96D-1D4120182D5E}"/>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4" name="object 8">
            <a:extLst>
              <a:ext uri="{FF2B5EF4-FFF2-40B4-BE49-F238E27FC236}">
                <a16:creationId xmlns:a16="http://schemas.microsoft.com/office/drawing/2014/main" id="{055429EA-8BEE-F52D-3F84-7026A3B5210B}"/>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754326"/>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3600" b="1" spc="-114" dirty="0">
                <a:solidFill>
                  <a:srgbClr val="4D94B7"/>
                </a:solidFill>
                <a:latin typeface="Helvetica Neue"/>
                <a:ea typeface="Microsoft Sans Serif" panose="020B0604020202020204" pitchFamily="34" charset="0"/>
                <a:cs typeface="Microsoft Sans Serif" panose="020B0604020202020204" pitchFamily="34" charset="0"/>
              </a:rPr>
              <a:t>Uspostavljanje ravnoteže</a:t>
            </a:r>
            <a:r>
              <a:rPr lang="en-US" sz="3600" b="1" spc="-114" dirty="0">
                <a:solidFill>
                  <a:srgbClr val="4D94B7"/>
                </a:solidFill>
                <a:latin typeface="Helvetica Neue"/>
                <a:ea typeface="Microsoft Sans Serif" panose="020B0604020202020204" pitchFamily="34" charset="0"/>
                <a:cs typeface="Microsoft Sans Serif" panose="020B0604020202020204" pitchFamily="34" charset="0"/>
              </a:rPr>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3600" b="1" spc="-114" dirty="0">
                <a:solidFill>
                  <a:srgbClr val="4D94B7"/>
                </a:solidFill>
                <a:latin typeface="Helvetica Neue"/>
                <a:ea typeface="Microsoft Sans Serif" panose="020B0604020202020204" pitchFamily="34" charset="0"/>
                <a:cs typeface="Microsoft Sans Serif" panose="020B0604020202020204" pitchFamily="34" charset="0"/>
              </a:rPr>
              <a:t>Upravljanje resursima i vremenom unutar intrapoduzetničkih MMSP</a:t>
            </a:r>
            <a:r>
              <a:rPr lang="en-US" sz="3600" b="1" spc="-114" dirty="0">
                <a:solidFill>
                  <a:srgbClr val="4D94B7"/>
                </a:solidFill>
                <a:latin typeface="Helvetica Neue"/>
                <a:ea typeface="Microsoft Sans Serif" panose="020B0604020202020204" pitchFamily="34" charset="0"/>
                <a:cs typeface="Microsoft Sans Serif" panose="020B0604020202020204" pitchFamily="34" charset="0"/>
              </a:rPr>
              <a:t> </a:t>
            </a:r>
            <a:endParaRPr kumimoji="0" lang="en-US" sz="36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29475"/>
            <a:ext cx="6483600" cy="461665"/>
          </a:xfrm>
          <a:prstGeom prst="rect">
            <a:avLst/>
          </a:prstGeom>
          <a:noFill/>
        </p:spPr>
        <p:txBody>
          <a:bodyPr wrap="square">
            <a:noAutofit/>
          </a:bodyPr>
          <a:lstStyle/>
          <a:p>
            <a:pPr algn="ctr"/>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798300"/>
          </a:xfrm>
          <a:prstGeom prst="rect">
            <a:avLst/>
          </a:prstGeom>
          <a:noFill/>
        </p:spPr>
        <p:txBody>
          <a:bodyPr wrap="square">
            <a:noAutofit/>
          </a:bodyPr>
          <a:lstStyle/>
          <a:p>
            <a:pPr algn="ct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intrap</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oduzetnicima</a:t>
            </a:r>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 2</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364000"/>
            <a:ext cx="10980000" cy="37737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Upravljanje inovativnim zaposlenicima</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Poduzetništvo unutar organizacije kao</a:t>
            </a:r>
            <a:r>
              <a:rPr kumimoji="0" lang="hr-HR" sz="2800" b="1" i="0" u="none" strike="noStrike" kern="1200" cap="none" spc="-114" normalizeH="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poseban sustav</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2.3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Prelazak na sustav poduzetništva unutar organizacije</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2.4</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Mentor</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2.5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Izazovi</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2.6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Pravni lijekovi</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8031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Može biti izazovno upravljati kreativnim, inovativnim i poduzetnim pojedincima. To ima manje veze s time da ljude natjerate da marljivo rade ili postignu rokove, a više s time da iz njih izvučete maksimum i da ih održite motiviranima.</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Koliko god vaš plan bio učinkovit, uvijek se može poboljšati. Za intrapoduzetnika učenje nikada ne prestaje - bilo da se radi o poboljšanju profesionalnih vještina, osobnom ili poslovnom razvoju, upravljanju vremenom ili kvaliteti života. Uvijek budite svjesni zadataka koji predugo traju ili zahtijevaju previše vaše pažnje i radite na tome da ih pojednostavite ili ih poboljšate za svog intrapoduzetnika.</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U nastavku se analiziraju različiti elementi ove vrste upravljanja osobljem i istražuju strategije za izvlačenje maksimuma iz vaših zaposlenika.</a:t>
            </a:r>
          </a:p>
          <a:p>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6"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2.1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Upravljanje inovativnim zaposlenicima</a:t>
            </a:r>
          </a:p>
        </p:txBody>
      </p:sp>
    </p:spTree>
    <p:extLst>
      <p:ext uri="{BB962C8B-B14F-4D97-AF65-F5344CB8AC3E}">
        <p14:creationId xmlns:p14="http://schemas.microsoft.com/office/powerpoint/2010/main" val="17186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Poduzetništvo unutar organizacije potrebno je izgraditi kao poseban sustav koji bi se mogao kreirati i ponuditi onima koji žele prihvatiti nove izazove.</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Ako se ne integrira u inovacijski plan, bit će brzo odbačen kao "samo još jedan eksperiment".</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hr-HR" sz="2400" dirty="0">
                <a:latin typeface="Helvetica Neue"/>
                <a:ea typeface="Microsoft Sans Serif" panose="020B0604020202020204" pitchFamily="34" charset="0"/>
                <a:cs typeface="Microsoft Sans Serif" panose="020B0604020202020204" pitchFamily="34" charset="0"/>
              </a:rPr>
              <a:t>“Ovo ne bi privuklo pravu vrstu osobe jer izražava nedostatak predanosti, tako da novi intrapoduzetnici ostaju </a:t>
            </a:r>
            <a:r>
              <a:rPr lang="hr-HR" sz="2400" b="1" dirty="0">
                <a:latin typeface="Helvetica Neue"/>
                <a:ea typeface="Microsoft Sans Serif" panose="020B0604020202020204" pitchFamily="34" charset="0"/>
                <a:cs typeface="Microsoft Sans Serif" panose="020B0604020202020204" pitchFamily="34" charset="0"/>
              </a:rPr>
              <a:t>na tajnom zadatku</a:t>
            </a:r>
            <a:r>
              <a:rPr lang="hr-HR" sz="2400" dirty="0">
                <a:latin typeface="Helvetica Neue"/>
                <a:ea typeface="Microsoft Sans Serif" panose="020B0604020202020204" pitchFamily="34" charset="0"/>
                <a:cs typeface="Microsoft Sans Serif" panose="020B0604020202020204" pitchFamily="34" charset="0"/>
              </a:rPr>
              <a:t> ili su u potrazi za načinima da odu kako bi mogli slijediti svoje ciljeve i težnje."</a:t>
            </a:r>
          </a:p>
          <a:p>
            <a:endParaRPr lang="hr-HR" sz="2400" dirty="0">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8B226CF6-8987-535F-1A4D-E7F7A6E65919}"/>
              </a:ext>
            </a:extLst>
          </p:cNvPr>
          <p:cNvSpPr txBox="1"/>
          <p:nvPr/>
        </p:nvSpPr>
        <p:spPr>
          <a:xfrm>
            <a:off x="12954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0E8CD706-BCFB-120F-4BB9-F2B4C36DB904}"/>
              </a:ext>
            </a:extLst>
          </p:cNvPr>
          <p:cNvSpPr txBox="1"/>
          <p:nvPr/>
        </p:nvSpPr>
        <p:spPr>
          <a:xfrm>
            <a:off x="1295400" y="2304388"/>
            <a:ext cx="14325600"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2.2 Poduzetništvo unutar organizacije kao poseban sustav</a:t>
            </a:r>
          </a:p>
        </p:txBody>
      </p:sp>
      <p:sp>
        <p:nvSpPr>
          <p:cNvPr id="2" name="CuadroTexto 1">
            <a:extLst>
              <a:ext uri="{FF2B5EF4-FFF2-40B4-BE49-F238E27FC236}">
                <a16:creationId xmlns:a16="http://schemas.microsoft.com/office/drawing/2014/main" id="{AA09B651-49BB-AA17-ECBE-E9A97CDEBA28}"/>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4</a:t>
            </a:r>
          </a:p>
        </p:txBody>
      </p:sp>
    </p:spTree>
    <p:extLst>
      <p:ext uri="{BB962C8B-B14F-4D97-AF65-F5344CB8AC3E}">
        <p14:creationId xmlns:p14="http://schemas.microsoft.com/office/powerpoint/2010/main" val="175417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731300"/>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Najvažniji čimbenici su snažna izvršna podrška, njegovanje poduzetničke kulture i prepoznavanje pravih ljudi za zapošljavanje.</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marL="342900"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Kvaliteta bilo koje ideje, </a:t>
            </a:r>
          </a:p>
          <a:p>
            <a:pPr marL="342900"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misija povezana s tim idejama, </a:t>
            </a:r>
          </a:p>
          <a:p>
            <a:pPr marL="342900"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zahtjevi za financiranje, </a:t>
            </a:r>
          </a:p>
          <a:p>
            <a:pPr marL="342900"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ključne točke koje treba ispuniti, i </a:t>
            </a:r>
          </a:p>
          <a:p>
            <a:pPr marL="342900"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transparentnost neuspjeha i svega što za sobom povlači. </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Svaki od njih pretvara se u ključni pokretač uspjeha intrapoduzetnika.</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4</a:t>
            </a:r>
          </a:p>
        </p:txBody>
      </p:sp>
      <p:sp>
        <p:nvSpPr>
          <p:cNvPr id="6" name="CuadroTexto 1">
            <a:extLst>
              <a:ext uri="{FF2B5EF4-FFF2-40B4-BE49-F238E27FC236}">
                <a16:creationId xmlns:a16="http://schemas.microsoft.com/office/drawing/2014/main" id="{C4E49802-0026-1491-5F96-B32A6BEA2578}"/>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2.3 Prelazak na sustav poduzetništva unutar organizacije</a:t>
            </a:r>
          </a:p>
        </p:txBody>
      </p:sp>
    </p:spTree>
    <p:extLst>
      <p:ext uri="{BB962C8B-B14F-4D97-AF65-F5344CB8AC3E}">
        <p14:creationId xmlns:p14="http://schemas.microsoft.com/office/powerpoint/2010/main" val="288994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816900"/>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Ove kvalitete zahtijevaju brigu i ohrabrenje, a tu dolazi mentor:</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Ova osoba (mentor) mora djelovati kao “zračna zaštita”, tj.</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pomoći poduzetniku u prevladavanju izazova s kojima se suočava matična organizacija,</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održavati visok stupanj povjerenja tijekom svih odluka i napretka.</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Intrapoduzetnik na kraju postaje više ovisan o odnosima nego o provedbi procesa. I posao i odnosi zahtijevaju stalnu predanost.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4</a:t>
            </a:r>
          </a:p>
        </p:txBody>
      </p:sp>
      <p:sp>
        <p:nvSpPr>
          <p:cNvPr id="6" name="CuadroTexto 1">
            <a:extLst>
              <a:ext uri="{FF2B5EF4-FFF2-40B4-BE49-F238E27FC236}">
                <a16:creationId xmlns:a16="http://schemas.microsoft.com/office/drawing/2014/main" id="{FCB10632-CAA7-5E95-CF8A-8CDD83D2CCDD}"/>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2.4 Mentor</a:t>
            </a:r>
          </a:p>
        </p:txBody>
      </p:sp>
    </p:spTree>
    <p:extLst>
      <p:ext uri="{BB962C8B-B14F-4D97-AF65-F5344CB8AC3E}">
        <p14:creationId xmlns:p14="http://schemas.microsoft.com/office/powerpoint/2010/main" val="314068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429987903"/>
              </p:ext>
            </p:extLst>
          </p:nvPr>
        </p:nvGraphicFramePr>
        <p:xfrm>
          <a:off x="1296000" y="3383999"/>
          <a:ext cx="10620000" cy="54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13, 14</a:t>
            </a:r>
          </a:p>
        </p:txBody>
      </p:sp>
      <p:sp>
        <p:nvSpPr>
          <p:cNvPr id="3" name="CuadroTexto 1">
            <a:extLst>
              <a:ext uri="{FF2B5EF4-FFF2-40B4-BE49-F238E27FC236}">
                <a16:creationId xmlns:a16="http://schemas.microsoft.com/office/drawing/2014/main" id="{8DB2AA68-8E64-C086-D73F-58C036AF9235}"/>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pic>
        <p:nvPicPr>
          <p:cNvPr id="6" name="Picture 2">
            <a:extLst>
              <a:ext uri="{FF2B5EF4-FFF2-40B4-BE49-F238E27FC236}">
                <a16:creationId xmlns:a16="http://schemas.microsoft.com/office/drawing/2014/main" id="{A67C3791-ED51-E328-5D4B-5D387C870ADF}"/>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2">
            <a:extLst>
              <a:ext uri="{FF2B5EF4-FFF2-40B4-BE49-F238E27FC236}">
                <a16:creationId xmlns:a16="http://schemas.microsoft.com/office/drawing/2014/main" id="{0E8CD706-BCFB-120F-4BB9-F2B4C36DB904}"/>
              </a:ext>
            </a:extLst>
          </p:cNvPr>
          <p:cNvSpPr txBox="1"/>
          <p:nvPr/>
        </p:nvSpPr>
        <p:spPr>
          <a:xfrm>
            <a:off x="1296000" y="2304000"/>
            <a:ext cx="14325600"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2.5 Izazovi</a:t>
            </a:r>
          </a:p>
        </p:txBody>
      </p:sp>
    </p:spTree>
    <p:extLst>
      <p:ext uri="{BB962C8B-B14F-4D97-AF65-F5344CB8AC3E}">
        <p14:creationId xmlns:p14="http://schemas.microsoft.com/office/powerpoint/2010/main" val="73915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763B4D-2C66-8E94-75FD-62194475DC37}"/>
              </a:ext>
            </a:extLst>
          </p:cNvPr>
          <p:cNvSpPr txBox="1"/>
          <p:nvPr/>
        </p:nvSpPr>
        <p:spPr>
          <a:xfrm>
            <a:off x="1296000" y="2304000"/>
            <a:ext cx="7000568" cy="64800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2.6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Pravni lijekovi</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1034761103"/>
              </p:ext>
            </p:extLst>
          </p:nvPr>
        </p:nvGraphicFramePr>
        <p:xfrm>
          <a:off x="1296000" y="3384000"/>
          <a:ext cx="15660000"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1">
            <a:extLst>
              <a:ext uri="{FF2B5EF4-FFF2-40B4-BE49-F238E27FC236}">
                <a16:creationId xmlns:a16="http://schemas.microsoft.com/office/drawing/2014/main" id="{EBF8C1D7-B5E8-8327-01F2-4D9FFD5D52E3}"/>
              </a:ext>
            </a:extLst>
          </p:cNvPr>
          <p:cNvSpPr txBox="1"/>
          <p:nvPr/>
        </p:nvSpPr>
        <p:spPr>
          <a:xfrm>
            <a:off x="1296000" y="1548000"/>
            <a:ext cx="11395364"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Upravljanje intrapoduzetnicima</a:t>
            </a:r>
          </a:p>
        </p:txBody>
      </p:sp>
    </p:spTree>
    <p:extLst>
      <p:ext uri="{BB962C8B-B14F-4D97-AF65-F5344CB8AC3E}">
        <p14:creationId xmlns:p14="http://schemas.microsoft.com/office/powerpoint/2010/main" val="588101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52000"/>
            <a:ext cx="9144000" cy="1569660"/>
          </a:xfrm>
          <a:prstGeom prst="rect">
            <a:avLst/>
          </a:prstGeom>
          <a:noFill/>
        </p:spPr>
        <p:txBody>
          <a:bodyPr wrap="square">
            <a:noAutofit/>
          </a:bodyPr>
          <a:lstStyle/>
          <a:p>
            <a:pPr algn="ct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organizacije</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 3</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976000"/>
            <a:ext cx="10980000" cy="3538800"/>
          </a:xfrm>
          <a:prstGeom prst="rect">
            <a:avLst/>
          </a:prstGeom>
          <a:noFill/>
        </p:spPr>
        <p:txBody>
          <a:bodyPr wrap="square">
            <a:noAutofit/>
          </a:bodyPr>
          <a:lstStyle/>
          <a:p>
            <a:pPr lvl="0">
              <a:lnSpc>
                <a:spcPct val="150000"/>
              </a:lnSpc>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a:t>
            </a: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Ponašajte se kao mentor, a ne kao menadžer</a:t>
            </a:r>
            <a:endPar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lvl="0">
              <a:lnSpc>
                <a:spcPct val="150000"/>
              </a:lnSpc>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a:t>
            </a: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Dajte timu svoje povjerenje, ali dogovorite jasne ciljeve </a:t>
            </a:r>
            <a:endPar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lvl="0">
              <a:lnSpc>
                <a:spcPct val="150000"/>
              </a:lnSpc>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a:t>
            </a: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Dogovorite jasne ciljeve, dajte timu svoje povjerenje</a:t>
            </a:r>
          </a:p>
          <a:p>
            <a:pPr lvl="0">
              <a:lnSpc>
                <a:spcPct val="150000"/>
              </a:lnSpc>
              <a:tabLst>
                <a:tab pos="1205230" algn="l"/>
                <a:tab pos="1926589" algn="l"/>
                <a:tab pos="2915920" algn="l"/>
                <a:tab pos="3444875" algn="l"/>
                <a:tab pos="4383405" algn="l"/>
                <a:tab pos="6796405" algn="l"/>
              </a:tabLst>
              <a:defRPr/>
            </a:pP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3.4 Neka sami rade greške</a:t>
            </a:r>
            <a:endPar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lvl="0">
              <a:lnSpc>
                <a:spcPct val="150000"/>
              </a:lnSpc>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Pozovite</a:t>
            </a: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intrapoduzetnike na odgovornost</a:t>
            </a:r>
            <a:endPar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7842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5400" y="1548000"/>
            <a:ext cx="15620400"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organizacije</a:t>
            </a: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4104000"/>
            <a:ext cx="15840000" cy="5544000"/>
          </a:xfrm>
          <a:prstGeom prst="rect">
            <a:avLst/>
          </a:prstGeom>
          <a:noFill/>
        </p:spPr>
        <p:txBody>
          <a:bodyPr wrap="square" rtlCol="0">
            <a:noAutofit/>
          </a:bodyPr>
          <a:lstStyle/>
          <a:p>
            <a:pPr>
              <a:spcAft>
                <a:spcPts val="1800"/>
              </a:spcAft>
            </a:pPr>
            <a:r>
              <a:rPr lang="hr-HR" sz="2400" b="1" dirty="0">
                <a:latin typeface="Helvetica Neue"/>
                <a:ea typeface="Microsoft Sans Serif" panose="020B0604020202020204" pitchFamily="34" charset="0"/>
                <a:cs typeface="Microsoft Sans Serif" panose="020B0604020202020204" pitchFamily="34" charset="0"/>
              </a:rPr>
              <a:t>Prvo i najvažnije</a:t>
            </a:r>
            <a:r>
              <a:rPr lang="hr-HR" sz="2400" dirty="0">
                <a:latin typeface="Helvetica Neue"/>
                <a:ea typeface="Microsoft Sans Serif" panose="020B0604020202020204" pitchFamily="34" charset="0"/>
                <a:cs typeface="Microsoft Sans Serif" panose="020B0604020202020204" pitchFamily="34" charset="0"/>
              </a:rPr>
              <a:t>, ne pokušavajte upravljati kreativnim pojedincima! Umjesto toga, pokušajte se više ponašati kao mentor. Zamislite svoju suradnju sa svojim inovatorima i intrapoduzetnicima kao timski napor, sličan onom suradnika na zajedničkom projektu.</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Najbolji odnosi temelje se na otvorenosti i suradnji, kao i većina partnerstava.</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Vaš će tim vjerovati da zapravo surađujete kako biste postigli zajednički cilj ako ih možete uvjeriti da budu potpuno iskreni i transparentni prema vama i međusobno.</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Budite dostupni za pružanje smjernica i pomoći prema potrebi. Pomozite timu da se riješi prepreka i upravlja korporativnom politikom.</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Iznad svega, mentorirajte ih kako bi sustavno izgradili svoje poduzetničke vještine.</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6" name="CuadroTexto 2">
            <a:extLst>
              <a:ext uri="{FF2B5EF4-FFF2-40B4-BE49-F238E27FC236}">
                <a16:creationId xmlns:a16="http://schemas.microsoft.com/office/drawing/2014/main" id="{711B4BB2-6412-CF04-D780-FF54D8463680}"/>
              </a:ext>
            </a:extLst>
          </p:cNvPr>
          <p:cNvSpPr txBox="1"/>
          <p:nvPr/>
        </p:nvSpPr>
        <p:spPr>
          <a:xfrm>
            <a:off x="1295400" y="3384000"/>
            <a:ext cx="15621000" cy="57600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3.1 </a:t>
            </a:r>
            <a:r>
              <a:rPr lang="pt-BR" sz="2800" b="1" dirty="0">
                <a:solidFill>
                  <a:srgbClr val="AED633"/>
                </a:solidFill>
                <a:latin typeface="Helvetica Neue"/>
                <a:ea typeface="Microsoft Sans Serif" panose="020B0604020202020204" pitchFamily="34" charset="0"/>
                <a:cs typeface="Microsoft Sans Serif" panose="020B0604020202020204" pitchFamily="34" charset="0"/>
              </a:rPr>
              <a:t>Ponašajte se kao mentor, a ne kao menadžer</a:t>
            </a:r>
            <a:br>
              <a:rPr lang="en-US" sz="2800" b="1" dirty="0">
                <a:solidFill>
                  <a:srgbClr val="AED633"/>
                </a:solidFill>
                <a:latin typeface="Helvetica Neue"/>
                <a:ea typeface="Microsoft Sans Serif" panose="020B0604020202020204" pitchFamily="34" charset="0"/>
                <a:cs typeface="Microsoft Sans Serif" panose="020B0604020202020204" pitchFamily="34" charset="0"/>
              </a:rPr>
            </a:b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428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4104000"/>
            <a:ext cx="15840000" cy="4579917"/>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Imajte na umu da više ne upravljate. Ne upućujete druge kako ili što da rade. Projekt nije pod vašom kontrolom. Kako biste spriječili da stvari izmaknu kontroli:</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Postavite jasne ciljeve sa svojim intrapoduzetnicima, koje oni mogu </a:t>
            </a:r>
            <a:r>
              <a:rPr lang="hr-HR" sz="2400" b="1" dirty="0">
                <a:latin typeface="Helvetica Neue"/>
                <a:ea typeface="Microsoft Sans Serif" panose="020B0604020202020204" pitchFamily="34" charset="0"/>
                <a:cs typeface="Microsoft Sans Serif" panose="020B0604020202020204" pitchFamily="34" charset="0"/>
              </a:rPr>
              <a:t>podržati</a:t>
            </a:r>
            <a:r>
              <a:rPr lang="hr-HR" sz="2400" dirty="0">
                <a:latin typeface="Helvetica Neue"/>
                <a:ea typeface="Microsoft Sans Serif" panose="020B0604020202020204" pitchFamily="34" charset="0"/>
                <a:cs typeface="Microsoft Sans Serif" panose="020B0604020202020204" pitchFamily="34" charset="0"/>
              </a:rPr>
              <a:t> i s kojima se mogu </a:t>
            </a:r>
            <a:r>
              <a:rPr lang="hr-HR" sz="2400" b="1" dirty="0">
                <a:latin typeface="Helvetica Neue"/>
                <a:ea typeface="Microsoft Sans Serif" panose="020B0604020202020204" pitchFamily="34" charset="0"/>
                <a:cs typeface="Microsoft Sans Serif" panose="020B0604020202020204" pitchFamily="34" charset="0"/>
              </a:rPr>
              <a:t>složiti</a:t>
            </a:r>
            <a:r>
              <a:rPr lang="hr-HR" sz="2400" dirty="0">
                <a:latin typeface="Helvetica Neue"/>
                <a:ea typeface="Microsoft Sans Serif" panose="020B0604020202020204" pitchFamily="34" charset="0"/>
                <a:cs typeface="Microsoft Sans Serif" panose="020B0604020202020204" pitchFamily="34" charset="0"/>
              </a:rPr>
              <a:t>. Rad s intrapoduzetnicima vjerojatno će vas navesti da otkrijete da oni sebi obično postavljaju puno veće ciljeve nego što biste vi imali.</a:t>
            </a:r>
          </a:p>
          <a:p>
            <a:pPr lvl="1">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hr-HR" sz="2400" dirty="0">
                <a:latin typeface="Helvetica Neue"/>
                <a:ea typeface="Microsoft Sans Serif" panose="020B0604020202020204" pitchFamily="34" charset="0"/>
                <a:cs typeface="Microsoft Sans Serif" panose="020B0604020202020204" pitchFamily="34" charset="0"/>
              </a:rPr>
              <a:t>To znači da će vaš posao njihovog "šefa" vjerojatno zahtijevati da ih uvjerite da postave realističnije, ostvarive ciljeve od onih koje bi imali sami, a da pritom ne umanje svoje ambicije.</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3" name="CuadroTexto 1">
            <a:extLst>
              <a:ext uri="{FF2B5EF4-FFF2-40B4-BE49-F238E27FC236}">
                <a16:creationId xmlns:a16="http://schemas.microsoft.com/office/drawing/2014/main" id="{3F713AF2-E6E6-F082-A8DA-1A861428028A}"/>
              </a:ext>
            </a:extLst>
          </p:cNvPr>
          <p:cNvSpPr txBox="1"/>
          <p:nvPr/>
        </p:nvSpPr>
        <p:spPr>
          <a:xfrm>
            <a:off x="12960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organizacije</a:t>
            </a:r>
          </a:p>
          <a:p>
            <a:endParaRPr kumimoji="0" lang="hr-HR"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kumimoji="0" lang="hr-HR"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C4111EE-F482-82B7-B667-9A81BCD3B8C2}"/>
              </a:ext>
            </a:extLst>
          </p:cNvPr>
          <p:cNvSpPr txBox="1"/>
          <p:nvPr/>
        </p:nvSpPr>
        <p:spPr>
          <a:xfrm>
            <a:off x="1296000" y="3384000"/>
            <a:ext cx="156210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3.2 </a:t>
            </a:r>
            <a:r>
              <a:rPr lang="pt-BR" sz="2800" b="1" dirty="0">
                <a:solidFill>
                  <a:srgbClr val="AED633"/>
                </a:solidFill>
                <a:latin typeface="Helvetica Neue"/>
                <a:ea typeface="Microsoft Sans Serif" panose="020B0604020202020204" pitchFamily="34" charset="0"/>
                <a:cs typeface="Microsoft Sans Serif" panose="020B0604020202020204" pitchFamily="34" charset="0"/>
              </a:rPr>
              <a:t>Dajte timu svoje povjerenje, ali dogovorite jasne ciljeve </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1969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Index</a:t>
            </a:r>
          </a:p>
        </p:txBody>
      </p:sp>
      <p:sp>
        <p:nvSpPr>
          <p:cNvPr id="15" name="CuadroTexto 3">
            <a:extLst>
              <a:ext uri="{FF2B5EF4-FFF2-40B4-BE49-F238E27FC236}">
                <a16:creationId xmlns:a16="http://schemas.microsoft.com/office/drawing/2014/main" id="{BB14A79F-7073-055E-6AEB-C073049F2AA1}"/>
              </a:ext>
            </a:extLst>
          </p:cNvPr>
          <p:cNvSpPr txBox="1"/>
          <p:nvPr/>
        </p:nvSpPr>
        <p:spPr>
          <a:xfrm>
            <a:off x="1296000" y="2340000"/>
            <a:ext cx="720000" cy="1872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16" name="CuadroTexto 4">
            <a:extLst>
              <a:ext uri="{FF2B5EF4-FFF2-40B4-BE49-F238E27FC236}">
                <a16:creationId xmlns:a16="http://schemas.microsoft.com/office/drawing/2014/main" id="{8162590D-AF25-8DA7-904F-F662CEED5830}"/>
              </a:ext>
            </a:extLst>
          </p:cNvPr>
          <p:cNvSpPr txBox="1"/>
          <p:nvPr/>
        </p:nvSpPr>
        <p:spPr>
          <a:xfrm>
            <a:off x="1296000" y="4572000"/>
            <a:ext cx="720000" cy="2268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7" name="CuadroTexto 5">
            <a:extLst>
              <a:ext uri="{FF2B5EF4-FFF2-40B4-BE49-F238E27FC236}">
                <a16:creationId xmlns:a16="http://schemas.microsoft.com/office/drawing/2014/main" id="{BE8B9906-CBDC-0503-57B4-26D021B641F8}"/>
              </a:ext>
            </a:extLst>
          </p:cNvPr>
          <p:cNvSpPr txBox="1"/>
          <p:nvPr/>
        </p:nvSpPr>
        <p:spPr>
          <a:xfrm>
            <a:off x="1296000" y="7200000"/>
            <a:ext cx="720000" cy="1872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8" name="CuadroTexto 6">
            <a:extLst>
              <a:ext uri="{FF2B5EF4-FFF2-40B4-BE49-F238E27FC236}">
                <a16:creationId xmlns:a16="http://schemas.microsoft.com/office/drawing/2014/main" id="{785F7E49-36B0-1E4C-3F86-B2CD868B568B}"/>
              </a:ext>
            </a:extLst>
          </p:cNvPr>
          <p:cNvSpPr txBox="1"/>
          <p:nvPr/>
        </p:nvSpPr>
        <p:spPr>
          <a:xfrm>
            <a:off x="1944000" y="2340000"/>
            <a:ext cx="5580000" cy="1872000"/>
          </a:xfrm>
          <a:prstGeom prst="rect">
            <a:avLst/>
          </a:prstGeom>
          <a:noFill/>
        </p:spPr>
        <p:txBody>
          <a:bodyPr wrap="square" rtlCol="0" anchor="ctr">
            <a:noAutofit/>
          </a:bodyPr>
          <a:lstStyle/>
          <a:p>
            <a:r>
              <a:rPr lang="hr-HR" sz="2400" b="1" dirty="0">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
        <p:nvSpPr>
          <p:cNvPr id="19" name="CuadroTexto 7">
            <a:extLst>
              <a:ext uri="{FF2B5EF4-FFF2-40B4-BE49-F238E27FC236}">
                <a16:creationId xmlns:a16="http://schemas.microsoft.com/office/drawing/2014/main" id="{6B3F015C-34ED-BD2C-0BF0-987F11C05750}"/>
              </a:ext>
            </a:extLst>
          </p:cNvPr>
          <p:cNvSpPr txBox="1"/>
          <p:nvPr/>
        </p:nvSpPr>
        <p:spPr>
          <a:xfrm>
            <a:off x="1944000" y="4572000"/>
            <a:ext cx="5580000" cy="2268000"/>
          </a:xfrm>
          <a:prstGeom prst="rect">
            <a:avLst/>
          </a:prstGeom>
          <a:noFill/>
        </p:spPr>
        <p:txBody>
          <a:bodyPr wrap="square" rtlCol="0" anchor="ctr">
            <a:noAutofit/>
          </a:bodyPr>
          <a:lstStyle/>
          <a:p>
            <a:r>
              <a:rPr lang="hr-HR" sz="2400" b="1" dirty="0">
                <a:latin typeface="Helvetica Neue"/>
                <a:ea typeface="Microsoft Sans Serif" panose="020B0604020202020204" pitchFamily="34" charset="0"/>
                <a:cs typeface="Microsoft Sans Serif" panose="020B0604020202020204" pitchFamily="34" charset="0"/>
              </a:rPr>
              <a:t>Upravljanje </a:t>
            </a:r>
            <a:r>
              <a:rPr lang="en-US" sz="2400" b="1" dirty="0">
                <a:latin typeface="Helvetica Neue"/>
                <a:ea typeface="Microsoft Sans Serif" panose="020B0604020202020204" pitchFamily="34" charset="0"/>
                <a:cs typeface="Microsoft Sans Serif" panose="020B0604020202020204" pitchFamily="34" charset="0"/>
              </a:rPr>
              <a:t>intrap</a:t>
            </a:r>
            <a:r>
              <a:rPr lang="hr-HR" sz="2400" b="1" dirty="0">
                <a:latin typeface="Helvetica Neue"/>
                <a:ea typeface="Microsoft Sans Serif" panose="020B0604020202020204" pitchFamily="34" charset="0"/>
                <a:cs typeface="Microsoft Sans Serif" panose="020B0604020202020204" pitchFamily="34" charset="0"/>
              </a:rPr>
              <a:t>oduzetnicima</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CuadroTexto 8">
            <a:extLst>
              <a:ext uri="{FF2B5EF4-FFF2-40B4-BE49-F238E27FC236}">
                <a16:creationId xmlns:a16="http://schemas.microsoft.com/office/drawing/2014/main" id="{2E255D8F-8375-005D-5FD6-E3D5E5180DBA}"/>
              </a:ext>
            </a:extLst>
          </p:cNvPr>
          <p:cNvSpPr txBox="1"/>
          <p:nvPr/>
        </p:nvSpPr>
        <p:spPr>
          <a:xfrm>
            <a:off x="1944000" y="7200000"/>
            <a:ext cx="5580000" cy="1872000"/>
          </a:xfrm>
          <a:prstGeom prst="rect">
            <a:avLst/>
          </a:prstGeom>
          <a:noFill/>
        </p:spPr>
        <p:txBody>
          <a:bodyPr wrap="square" rtlCol="0" anchor="ctr">
            <a:noAutofit/>
          </a:bodyPr>
          <a:lstStyle/>
          <a:p>
            <a:r>
              <a:rPr lang="hr-HR" sz="2400" b="1" dirty="0">
                <a:latin typeface="Helvetica Neue"/>
                <a:ea typeface="Microsoft Sans Serif" panose="020B0604020202020204" pitchFamily="34" charset="0"/>
                <a:cs typeface="Microsoft Sans Serif" panose="020B0604020202020204" pitchFamily="34" charset="0"/>
              </a:rPr>
              <a:t>Strategije za upravljanje poduzetništvom unutar organizacije</a:t>
            </a:r>
          </a:p>
        </p:txBody>
      </p:sp>
      <p:sp>
        <p:nvSpPr>
          <p:cNvPr id="25" name="Google Shape;88;p2">
            <a:extLst>
              <a:ext uri="{FF2B5EF4-FFF2-40B4-BE49-F238E27FC236}">
                <a16:creationId xmlns:a16="http://schemas.microsoft.com/office/drawing/2014/main" id="{5946AE3E-3ABC-8FF6-AEFB-35ED05255E12}"/>
              </a:ext>
            </a:extLst>
          </p:cNvPr>
          <p:cNvSpPr/>
          <p:nvPr/>
        </p:nvSpPr>
        <p:spPr>
          <a:xfrm>
            <a:off x="7668000" y="234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6" name="Google Shape;88;p2">
            <a:extLst>
              <a:ext uri="{FF2B5EF4-FFF2-40B4-BE49-F238E27FC236}">
                <a16:creationId xmlns:a16="http://schemas.microsoft.com/office/drawing/2014/main" id="{64FE6863-2B19-7AC6-8A97-6824175794E8}"/>
              </a:ext>
            </a:extLst>
          </p:cNvPr>
          <p:cNvSpPr/>
          <p:nvPr/>
        </p:nvSpPr>
        <p:spPr>
          <a:xfrm>
            <a:off x="7668000" y="4572000"/>
            <a:ext cx="180000" cy="226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7" name="Google Shape;88;p2">
            <a:extLst>
              <a:ext uri="{FF2B5EF4-FFF2-40B4-BE49-F238E27FC236}">
                <a16:creationId xmlns:a16="http://schemas.microsoft.com/office/drawing/2014/main" id="{C6269CFE-49A4-BC89-171B-5A7D4867B89E}"/>
              </a:ext>
            </a:extLst>
          </p:cNvPr>
          <p:cNvSpPr/>
          <p:nvPr/>
        </p:nvSpPr>
        <p:spPr>
          <a:xfrm>
            <a:off x="7668000" y="720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8" name="CuadroTexto 6">
            <a:extLst>
              <a:ext uri="{FF2B5EF4-FFF2-40B4-BE49-F238E27FC236}">
                <a16:creationId xmlns:a16="http://schemas.microsoft.com/office/drawing/2014/main" id="{D6B152BC-22FB-19BD-12D8-2BEDD4CC888C}"/>
              </a:ext>
            </a:extLst>
          </p:cNvPr>
          <p:cNvSpPr txBox="1"/>
          <p:nvPr/>
        </p:nvSpPr>
        <p:spPr>
          <a:xfrm>
            <a:off x="8028000" y="2340000"/>
            <a:ext cx="9000000" cy="1872000"/>
          </a:xfrm>
          <a:prstGeom prst="rect">
            <a:avLst/>
          </a:prstGeom>
          <a:noFill/>
        </p:spPr>
        <p:txBody>
          <a:bodyPr wrap="square" rtlCol="0" anchor="ctr">
            <a:noAutofit/>
          </a:bodyPr>
          <a:lstStyle/>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1.1 </a:t>
            </a:r>
            <a:r>
              <a:rPr lang="hr-HR" sz="2200" dirty="0">
                <a:latin typeface="Helvetica Neue" panose="020B0604020202020204" charset="0"/>
                <a:ea typeface="Microsoft Sans Serif" panose="020B0604020202020204" pitchFamily="34" charset="0"/>
                <a:cs typeface="Microsoft Sans Serif" panose="020B0604020202020204" pitchFamily="34" charset="0"/>
              </a:rPr>
              <a:t>Podrška menadžmenta</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1.2 O</a:t>
            </a:r>
            <a:r>
              <a:rPr lang="hr-HR" sz="2200" dirty="0">
                <a:latin typeface="Helvetica Neue" panose="020B0604020202020204" charset="0"/>
                <a:ea typeface="Microsoft Sans Serif" panose="020B0604020202020204" pitchFamily="34" charset="0"/>
                <a:cs typeface="Microsoft Sans Serif" panose="020B0604020202020204" pitchFamily="34" charset="0"/>
              </a:rPr>
              <a:t>tvoreni komunikacijski kanali</a:t>
            </a:r>
            <a:r>
              <a:rPr lang="en-US" sz="2200" dirty="0">
                <a:latin typeface="Helvetica Neue" panose="020B0604020202020204" charset="0"/>
                <a:ea typeface="Microsoft Sans Serif" panose="020B0604020202020204" pitchFamily="34" charset="0"/>
                <a:cs typeface="Microsoft Sans Serif" panose="020B0604020202020204" pitchFamily="34" charset="0"/>
              </a:rPr>
              <a:t> </a:t>
            </a: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1.3 </a:t>
            </a:r>
            <a:r>
              <a:rPr lang="hr-HR" sz="2200" dirty="0">
                <a:latin typeface="Helvetica Neue" panose="020B0604020202020204" charset="0"/>
                <a:ea typeface="Microsoft Sans Serif" panose="020B0604020202020204" pitchFamily="34" charset="0"/>
                <a:cs typeface="Microsoft Sans Serif" panose="020B0604020202020204" pitchFamily="34" charset="0"/>
              </a:rPr>
              <a:t>Diskrecija i autonomija posla</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1.4 </a:t>
            </a:r>
            <a:r>
              <a:rPr lang="hr-HR" sz="2200" dirty="0">
                <a:latin typeface="Helvetica Neue" panose="020B0604020202020204" charset="0"/>
                <a:ea typeface="Microsoft Sans Serif" panose="020B0604020202020204" pitchFamily="34" charset="0"/>
                <a:cs typeface="Microsoft Sans Serif" panose="020B0604020202020204" pitchFamily="34" charset="0"/>
              </a:rPr>
              <a:t>Nagrade i jačanje</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1.5 </a:t>
            </a:r>
            <a:r>
              <a:rPr lang="hr-HR" sz="2200" dirty="0">
                <a:latin typeface="Helvetica Neue" panose="020B0604020202020204" charset="0"/>
                <a:ea typeface="Microsoft Sans Serif" panose="020B0604020202020204" pitchFamily="34" charset="0"/>
                <a:cs typeface="Microsoft Sans Serif" panose="020B0604020202020204" pitchFamily="34" charset="0"/>
              </a:rPr>
              <a:t>Odgovarajuće vrijeme i opskrba resursima</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9" name="CuadroTexto 6">
            <a:extLst>
              <a:ext uri="{FF2B5EF4-FFF2-40B4-BE49-F238E27FC236}">
                <a16:creationId xmlns:a16="http://schemas.microsoft.com/office/drawing/2014/main" id="{047EF9AD-0D37-6D3D-B656-674A9BBEFEDD}"/>
              </a:ext>
            </a:extLst>
          </p:cNvPr>
          <p:cNvSpPr txBox="1"/>
          <p:nvPr/>
        </p:nvSpPr>
        <p:spPr>
          <a:xfrm>
            <a:off x="8028000" y="4572000"/>
            <a:ext cx="9000000" cy="2268000"/>
          </a:xfrm>
          <a:prstGeom prst="rect">
            <a:avLst/>
          </a:prstGeom>
          <a:noFill/>
        </p:spPr>
        <p:txBody>
          <a:bodyPr wrap="square" rtlCol="0" anchor="ctr">
            <a:noAutofit/>
          </a:bodyPr>
          <a:lstStyle/>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2.1 </a:t>
            </a:r>
            <a:r>
              <a:rPr lang="hr-HR" sz="2200" dirty="0">
                <a:latin typeface="Helvetica Neue" panose="020B0604020202020204" charset="0"/>
                <a:ea typeface="Microsoft Sans Serif" panose="020B0604020202020204" pitchFamily="34" charset="0"/>
                <a:cs typeface="Microsoft Sans Serif" panose="020B0604020202020204" pitchFamily="34" charset="0"/>
              </a:rPr>
              <a:t>Upravljanje inovativnim zaposlenicima</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2.2 </a:t>
            </a:r>
            <a:r>
              <a:rPr lang="hr-HR" sz="2200" dirty="0">
                <a:latin typeface="Helvetica Neue" panose="020B0604020202020204" charset="0"/>
                <a:ea typeface="Microsoft Sans Serif" panose="020B0604020202020204" pitchFamily="34" charset="0"/>
                <a:cs typeface="Microsoft Sans Serif" panose="020B0604020202020204" pitchFamily="34" charset="0"/>
              </a:rPr>
              <a:t>Poduzetništvo unutar organizacije kao poseban sustav</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2.3 </a:t>
            </a:r>
            <a:r>
              <a:rPr lang="hr-HR" sz="2200" dirty="0">
                <a:latin typeface="Helvetica Neue" panose="020B0604020202020204" charset="0"/>
                <a:ea typeface="Microsoft Sans Serif" panose="020B0604020202020204" pitchFamily="34" charset="0"/>
                <a:cs typeface="Microsoft Sans Serif" panose="020B0604020202020204" pitchFamily="34" charset="0"/>
              </a:rPr>
              <a:t>Prelazak na sustav poduzetništva unutar organizacije</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2.4</a:t>
            </a:r>
            <a:r>
              <a:rPr lang="hr-HR" sz="2200" dirty="0">
                <a:latin typeface="Helvetica Neue" panose="020B0604020202020204" charset="0"/>
                <a:ea typeface="Microsoft Sans Serif" panose="020B0604020202020204" pitchFamily="34" charset="0"/>
                <a:cs typeface="Microsoft Sans Serif" panose="020B0604020202020204" pitchFamily="34" charset="0"/>
              </a:rPr>
              <a:t> Mentor</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2.5 </a:t>
            </a:r>
            <a:r>
              <a:rPr lang="hr-HR" sz="2200" dirty="0">
                <a:latin typeface="Helvetica Neue" panose="020B0604020202020204" charset="0"/>
                <a:ea typeface="Microsoft Sans Serif" panose="020B0604020202020204" pitchFamily="34" charset="0"/>
                <a:cs typeface="Microsoft Sans Serif" panose="020B0604020202020204" pitchFamily="34" charset="0"/>
              </a:rPr>
              <a:t>Izazovi</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2.6 </a:t>
            </a:r>
            <a:r>
              <a:rPr lang="hr-HR" sz="2200" dirty="0">
                <a:latin typeface="Helvetica Neue" panose="020B0604020202020204" charset="0"/>
                <a:ea typeface="Microsoft Sans Serif" panose="020B0604020202020204" pitchFamily="34" charset="0"/>
                <a:cs typeface="Microsoft Sans Serif" panose="020B0604020202020204" pitchFamily="34" charset="0"/>
              </a:rPr>
              <a:t>Pravni lijekovi</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CuadroTexto 6">
            <a:extLst>
              <a:ext uri="{FF2B5EF4-FFF2-40B4-BE49-F238E27FC236}">
                <a16:creationId xmlns:a16="http://schemas.microsoft.com/office/drawing/2014/main" id="{B312B229-15EB-E257-377A-62CED30F2E1C}"/>
              </a:ext>
            </a:extLst>
          </p:cNvPr>
          <p:cNvSpPr txBox="1"/>
          <p:nvPr/>
        </p:nvSpPr>
        <p:spPr>
          <a:xfrm>
            <a:off x="8028000" y="7200000"/>
            <a:ext cx="9000000" cy="1872000"/>
          </a:xfrm>
          <a:prstGeom prst="rect">
            <a:avLst/>
          </a:prstGeom>
          <a:noFill/>
        </p:spPr>
        <p:txBody>
          <a:bodyPr wrap="square" rtlCol="0" anchor="ctr">
            <a:noAutofit/>
          </a:bodyPr>
          <a:lstStyle/>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3.1 </a:t>
            </a:r>
            <a:r>
              <a:rPr lang="hr-HR" sz="2200" dirty="0">
                <a:latin typeface="Helvetica Neue" panose="020B0604020202020204" charset="0"/>
                <a:ea typeface="Microsoft Sans Serif" panose="020B0604020202020204" pitchFamily="34" charset="0"/>
                <a:cs typeface="Microsoft Sans Serif" panose="020B0604020202020204" pitchFamily="34" charset="0"/>
              </a:rPr>
              <a:t>Ponašajte se kao mentor, a ne kao menadžer</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3.2 </a:t>
            </a:r>
            <a:r>
              <a:rPr lang="hr-HR" sz="2200" dirty="0">
                <a:latin typeface="Helvetica Neue" panose="020B0604020202020204" charset="0"/>
                <a:ea typeface="Microsoft Sans Serif" panose="020B0604020202020204" pitchFamily="34" charset="0"/>
                <a:cs typeface="Microsoft Sans Serif" panose="020B0604020202020204" pitchFamily="34" charset="0"/>
              </a:rPr>
              <a:t>Dajte timu svoje povjerenje, ali dogovorite jasne ciljeve</a:t>
            </a:r>
            <a:r>
              <a:rPr lang="en-US" sz="2200" dirty="0">
                <a:latin typeface="Helvetica Neue" panose="020B0604020202020204" charset="0"/>
                <a:ea typeface="Microsoft Sans Serif" panose="020B0604020202020204" pitchFamily="34" charset="0"/>
                <a:cs typeface="Microsoft Sans Serif" panose="020B0604020202020204" pitchFamily="34" charset="0"/>
              </a:rPr>
              <a:t> </a:t>
            </a: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3.3 </a:t>
            </a:r>
            <a:r>
              <a:rPr lang="hr-HR" sz="2200" dirty="0">
                <a:latin typeface="Helvetica Neue" panose="020B0604020202020204" charset="0"/>
                <a:ea typeface="Microsoft Sans Serif" panose="020B0604020202020204" pitchFamily="34" charset="0"/>
                <a:cs typeface="Microsoft Sans Serif" panose="020B0604020202020204" pitchFamily="34" charset="0"/>
              </a:rPr>
              <a:t>Dogovorite jasne ciljeve, dajte timu svoje povjerenje</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3.4 </a:t>
            </a:r>
            <a:r>
              <a:rPr lang="hr-HR" sz="2200" dirty="0">
                <a:latin typeface="Helvetica Neue" panose="020B0604020202020204" charset="0"/>
                <a:ea typeface="Microsoft Sans Serif" panose="020B0604020202020204" pitchFamily="34" charset="0"/>
                <a:cs typeface="Microsoft Sans Serif" panose="020B0604020202020204" pitchFamily="34" charset="0"/>
              </a:rPr>
              <a:t>Neka sami rade greške</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200" dirty="0">
                <a:latin typeface="Helvetica Neue" panose="020B0604020202020204" charset="0"/>
                <a:ea typeface="Microsoft Sans Serif" panose="020B0604020202020204" pitchFamily="34" charset="0"/>
                <a:cs typeface="Microsoft Sans Serif" panose="020B0604020202020204" pitchFamily="34" charset="0"/>
              </a:rPr>
              <a:t>3.5 </a:t>
            </a:r>
            <a:r>
              <a:rPr lang="hr-HR" sz="2200" dirty="0">
                <a:latin typeface="Helvetica Neue" panose="020B0604020202020204" charset="0"/>
                <a:ea typeface="Microsoft Sans Serif" panose="020B0604020202020204" pitchFamily="34" charset="0"/>
                <a:cs typeface="Microsoft Sans Serif" panose="020B0604020202020204" pitchFamily="34" charset="0"/>
              </a:rPr>
              <a:t>Pozovite intrapoduzetnike na odgovornost</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4104000"/>
            <a:ext cx="15840000" cy="5340900"/>
          </a:xfrm>
          <a:prstGeom prst="rect">
            <a:avLst/>
          </a:prstGeom>
          <a:noFill/>
        </p:spPr>
        <p:txBody>
          <a:bodyPr wrap="square" rtlCol="0">
            <a:noAutofit/>
          </a:bodyPr>
          <a:lstStyle/>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Što onda?</a:t>
            </a: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Kad dogovorite skup ciljeva, trebali biste uključiti:</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dogovoreni proračun</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cjelokupnu viziju projekta</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neke specifične pokazatelje za mjerenje napretka, i</a:t>
            </a:r>
          </a:p>
          <a:p>
            <a:pPr marL="800100" lvl="1" indent="-342900">
              <a:spcAft>
                <a:spcPts val="18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razdoblje pregleda – točka kada se oboje složite da ćete zajedno sjesti i pregledati napredak</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zatim se povucite i pustite ih da završe svoj posao (osim ako ne zatraže vašu pomoć).</a:t>
            </a:r>
          </a:p>
          <a:p>
            <a:pPr>
              <a:spcAft>
                <a:spcPts val="1800"/>
              </a:spcAft>
            </a:pPr>
            <a:r>
              <a:rPr lang="hr-HR" sz="2400" dirty="0">
                <a:latin typeface="Helvetica Neue"/>
                <a:ea typeface="Microsoft Sans Serif" panose="020B0604020202020204" pitchFamily="34" charset="0"/>
                <a:cs typeface="Microsoft Sans Serif" panose="020B0604020202020204" pitchFamily="34" charset="0"/>
              </a:rPr>
              <a:t>Morate pustiti tim da djeluje samostalno i griješi, iako se to možda ne čini prirodnim. Upamtite da će griješiti! Što nas uredno vodi do sljedeće točke...</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6" name="CuadroTexto 2">
            <a:extLst>
              <a:ext uri="{FF2B5EF4-FFF2-40B4-BE49-F238E27FC236}">
                <a16:creationId xmlns:a16="http://schemas.microsoft.com/office/drawing/2014/main" id="{BD057C8F-07B5-8F46-7A94-003F38075D95}"/>
              </a:ext>
            </a:extLst>
          </p:cNvPr>
          <p:cNvSpPr txBox="1"/>
          <p:nvPr/>
        </p:nvSpPr>
        <p:spPr>
          <a:xfrm>
            <a:off x="1296000" y="3384000"/>
            <a:ext cx="156210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3.3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Dogovorite jasne ciljeve, dajte timu svoje povjerenje</a:t>
            </a:r>
          </a:p>
          <a:p>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1CD72FE3-1F68-0C7F-73ED-9D557851BAF9}"/>
              </a:ext>
            </a:extLst>
          </p:cNvPr>
          <p:cNvSpPr txBox="1"/>
          <p:nvPr/>
        </p:nvSpPr>
        <p:spPr>
          <a:xfrm>
            <a:off x="12960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endParaRPr kumimoji="0" lang="hr-HR"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199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4104000"/>
            <a:ext cx="15840000" cy="4572000"/>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Samo prihvatite! Svaki intrapoduzetnički projekt neizbježno će doživjeti određeni neuspjeh. Vaša je uloga pomoći timu da se pripremi za neuspjeh.</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Intrapoduzetnici moraju biti optimistični i sigurni u svoje teorije. Nemaju prirodnu sposobnost predviđanja problema, pa bi mogli izgubiti nadu kad se neizbježno dogodi.</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Razgovarajte o tome što bi moglo poći po zlu kao savjetnik intrapoduzetnika. Razgovarajte o situaciji i mogućim reakcijama tima na neuspjeh. Potaknite profitabilni neuspjeh, to jest; neuspjeh iz kojeg grupa može učiti i primijeniti ga da poboljša svoj koncept.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3" name="CuadroTexto 1">
            <a:extLst>
              <a:ext uri="{FF2B5EF4-FFF2-40B4-BE49-F238E27FC236}">
                <a16:creationId xmlns:a16="http://schemas.microsoft.com/office/drawing/2014/main" id="{E35BAA4A-A552-3939-2264-96163714F57D}"/>
              </a:ext>
            </a:extLst>
          </p:cNvPr>
          <p:cNvSpPr txBox="1"/>
          <p:nvPr/>
        </p:nvSpPr>
        <p:spPr>
          <a:xfrm>
            <a:off x="12954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p>
          <a:p>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BD057C8F-07B5-8F46-7A94-003F38075D95}"/>
              </a:ext>
            </a:extLst>
          </p:cNvPr>
          <p:cNvSpPr txBox="1"/>
          <p:nvPr/>
        </p:nvSpPr>
        <p:spPr>
          <a:xfrm>
            <a:off x="1296000" y="3384000"/>
            <a:ext cx="156210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4 Neka sami rade greške</a:t>
            </a:r>
          </a:p>
          <a:p>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8874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4104000"/>
            <a:ext cx="15840000" cy="5573945"/>
          </a:xfrm>
          <a:prstGeom prst="rect">
            <a:avLst/>
          </a:prstGeom>
          <a:noFill/>
        </p:spPr>
        <p:txBody>
          <a:bodyPr wrap="square" rtlCol="0">
            <a:noAutofit/>
          </a:bodyPr>
          <a:lstStyle/>
          <a:p>
            <a:pPr marL="457200" indent="-457200">
              <a:spcAft>
                <a:spcPts val="18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Pazite da se pridržavate dogovorenog vremena pregleda ako želite svoje intrapoduzetnike ispravno pozvati na odgovornost.</a:t>
            </a:r>
          </a:p>
          <a:p>
            <a:pPr marL="457200" indent="-457200">
              <a:spcAft>
                <a:spcPts val="18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Iskoristite takve preglede kako biste ojačali svoju poziciju pouzdanog savjetnika.</a:t>
            </a:r>
          </a:p>
          <a:p>
            <a:pPr marL="457200" indent="-457200">
              <a:spcAft>
                <a:spcPts val="18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Pokušajte razmišljati kao ulagač. Ako i dalje vjerujete da inicijativa ima priliku i potencijal, odlučite o novim ciljevima i financiranju dok usmjeravate tim na pravi put.</a:t>
            </a:r>
          </a:p>
          <a:p>
            <a:pPr marL="457200" indent="-457200">
              <a:spcAft>
                <a:spcPts val="18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Ako vjerujete da je projekt došao do kraja, vaš je posao da ga prekinete i pomognete svojim intrapoduzetnicima da prijeđu na njihov sljedeći pothvat.</a:t>
            </a:r>
          </a:p>
          <a:p>
            <a:pPr marL="457200" indent="-457200">
              <a:spcAft>
                <a:spcPts val="18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Nikada nemojte kažnjavati svoje intrapoduzetnike ako projekt ne uspije. Većina intrapoduzetničkih napora zapravo ne uspijeva. Neuspjeh je izvrstan način za učenje i poboljšanje!</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3" name="CuadroTexto 1">
            <a:extLst>
              <a:ext uri="{FF2B5EF4-FFF2-40B4-BE49-F238E27FC236}">
                <a16:creationId xmlns:a16="http://schemas.microsoft.com/office/drawing/2014/main" id="{05D3F78E-336E-FDD3-C09D-34F9B0D0A84E}"/>
              </a:ext>
            </a:extLst>
          </p:cNvPr>
          <p:cNvSpPr txBox="1"/>
          <p:nvPr/>
        </p:nvSpPr>
        <p:spPr>
          <a:xfrm>
            <a:off x="12960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p>
          <a:p>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33D1C016-A924-DFCB-2276-587A4679FC16}"/>
              </a:ext>
            </a:extLst>
          </p:cNvPr>
          <p:cNvSpPr txBox="1"/>
          <p:nvPr/>
        </p:nvSpPr>
        <p:spPr>
          <a:xfrm>
            <a:off x="1296000" y="3384000"/>
            <a:ext cx="15621000" cy="54000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3.5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Pozovite intrapoduzetnike na odgovornost</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7510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4005413399"/>
              </p:ext>
            </p:extLst>
          </p:nvPr>
        </p:nvGraphicFramePr>
        <p:xfrm>
          <a:off x="1296000" y="4104000"/>
          <a:ext cx="15732000" cy="518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5</a:t>
            </a:r>
          </a:p>
        </p:txBody>
      </p:sp>
      <p:sp>
        <p:nvSpPr>
          <p:cNvPr id="6" name="textruta 5">
            <a:extLst>
              <a:ext uri="{FF2B5EF4-FFF2-40B4-BE49-F238E27FC236}">
                <a16:creationId xmlns:a16="http://schemas.microsoft.com/office/drawing/2014/main" id="{9144E772-4624-473A-A767-9DC9ACFEE376}"/>
              </a:ext>
            </a:extLst>
          </p:cNvPr>
          <p:cNvSpPr txBox="1"/>
          <p:nvPr/>
        </p:nvSpPr>
        <p:spPr>
          <a:xfrm>
            <a:off x="1296000" y="8820000"/>
            <a:ext cx="15840000" cy="369332"/>
          </a:xfrm>
          <a:prstGeom prst="rect">
            <a:avLst/>
          </a:prstGeom>
          <a:noFill/>
        </p:spPr>
        <p:txBody>
          <a:bodyPr wrap="square">
            <a:spAutoFit/>
          </a:bodyPr>
          <a:lstStyle/>
          <a:p>
            <a:pPr lvl="0" algn="ctr"/>
            <a:r>
              <a:rPr lang="hr-HR" b="1" dirty="0">
                <a:solidFill>
                  <a:srgbClr val="FF0000"/>
                </a:solidFill>
                <a:latin typeface="Helvetica Neue"/>
                <a:ea typeface="Microsoft Sans Serif" panose="020B0604020202020204" pitchFamily="34" charset="0"/>
                <a:cs typeface="Microsoft Sans Serif" panose="020B0604020202020204" pitchFamily="34" charset="0"/>
              </a:rPr>
              <a:t>Neuspjeh je izvrstan način za učenje i poboljšanje!</a:t>
            </a:r>
          </a:p>
        </p:txBody>
      </p:sp>
      <p:sp>
        <p:nvSpPr>
          <p:cNvPr id="7" name="CuadroTexto 2">
            <a:extLst>
              <a:ext uri="{FF2B5EF4-FFF2-40B4-BE49-F238E27FC236}">
                <a16:creationId xmlns:a16="http://schemas.microsoft.com/office/drawing/2014/main" id="{EFF9E35D-F509-5818-F04B-4927BCA398FB}"/>
              </a:ext>
            </a:extLst>
          </p:cNvPr>
          <p:cNvSpPr txBox="1"/>
          <p:nvPr/>
        </p:nvSpPr>
        <p:spPr>
          <a:xfrm>
            <a:off x="1296000" y="3384000"/>
            <a:ext cx="15621000" cy="54000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3.5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Pozovite intrapoduzetnike na odgovornost</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0EC2A5A1-4EA3-E837-162D-9E0AB0B10851}"/>
              </a:ext>
            </a:extLst>
          </p:cNvPr>
          <p:cNvSpPr txBox="1"/>
          <p:nvPr/>
        </p:nvSpPr>
        <p:spPr>
          <a:xfrm>
            <a:off x="12960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016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8153400"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Za uspješan intrapoduzetnički tim</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4104000"/>
            <a:ext cx="15661964" cy="5544000"/>
          </a:xfrm>
          <a:prstGeom prst="rect">
            <a:avLst/>
          </a:prstGeom>
          <a:noFill/>
        </p:spPr>
        <p:txBody>
          <a:bodyPr wrap="square" rtlCol="0">
            <a:noAutofit/>
          </a:bodyPr>
          <a:lstStyle/>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Osigurati da tim ima različite razine kreativne, inovativne i dizajnerske slobode</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Osigurati da tim može izazvati i dovesti u pitanje trenutni model kako bi uspio</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Prepoznati granicu između biti hrabar i biti glup</a:t>
            </a:r>
            <a:r>
              <a:rPr lang="en-US" sz="2400" dirty="0">
                <a:latin typeface="Helvetica Neue"/>
                <a:ea typeface="Microsoft Sans Serif" panose="020B0604020202020204" pitchFamily="34" charset="0"/>
                <a:cs typeface="Microsoft Sans Serif" panose="020B0604020202020204" pitchFamily="34" charset="0"/>
              </a:rPr>
              <a:t>. </a:t>
            </a:r>
          </a:p>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Razumjeti granice rizika, ali moći zgrabiti istinsku priliku</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Identificirati strategije za održavanje intrapoduzetnika motiviranim, potaknutim i usredotočenim na nagradu, priliku i njihov doprinos ciljevima</a:t>
            </a:r>
            <a:r>
              <a:rPr lang="en-US" sz="2400" dirty="0">
                <a:latin typeface="Helvetica Neue"/>
                <a:ea typeface="Microsoft Sans Serif" panose="020B0604020202020204" pitchFamily="34" charset="0"/>
                <a:cs typeface="Microsoft Sans Serif" panose="020B0604020202020204" pitchFamily="34" charset="0"/>
              </a:rPr>
              <a:t>.</a:t>
            </a:r>
          </a:p>
          <a:p>
            <a:pPr marL="457200" indent="-457200">
              <a:spcAft>
                <a:spcPts val="2400"/>
              </a:spcAft>
              <a:buFont typeface="+mj-lt"/>
              <a:buAutoNum type="arabicPeriod"/>
            </a:pPr>
            <a:r>
              <a:rPr lang="hr-HR" sz="2400" dirty="0">
                <a:latin typeface="Helvetica Neue"/>
                <a:ea typeface="Microsoft Sans Serif" panose="020B0604020202020204" pitchFamily="34" charset="0"/>
                <a:cs typeface="Microsoft Sans Serif" panose="020B0604020202020204" pitchFamily="34" charset="0"/>
              </a:rPr>
              <a:t>Biti informiran i učiniti rad vidljivim kako bi drugi mogli sudjelovati</a:t>
            </a:r>
            <a:r>
              <a:rPr lang="en-US" sz="2400" dirty="0">
                <a:latin typeface="Helvetica Neue"/>
                <a:ea typeface="Microsoft Sans Serif" panose="020B0604020202020204" pitchFamily="34" charset="0"/>
                <a:cs typeface="Microsoft Sans Serif" panose="020B0604020202020204" pitchFamily="34" charset="0"/>
              </a:rPr>
              <a:t>,</a:t>
            </a:r>
            <a:r>
              <a:rPr lang="hr-HR" sz="2400" dirty="0">
                <a:latin typeface="Helvetica Neue"/>
                <a:ea typeface="Microsoft Sans Serif" panose="020B0604020202020204" pitchFamily="34" charset="0"/>
                <a:cs typeface="Microsoft Sans Serif" panose="020B0604020202020204" pitchFamily="34" charset="0"/>
              </a:rPr>
              <a:t> ponuditi pomoć i pružiti podršku</a:t>
            </a:r>
            <a:r>
              <a:rPr lang="en-US" sz="2400" dirty="0">
                <a:latin typeface="Helvetica Neue"/>
                <a:ea typeface="Microsoft Sans Serif" panose="020B0604020202020204" pitchFamily="34" charset="0"/>
                <a:cs typeface="Microsoft Sans Serif" panose="020B0604020202020204" pitchFamily="34" charset="0"/>
              </a:rPr>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4</a:t>
            </a:r>
          </a:p>
        </p:txBody>
      </p:sp>
      <p:sp>
        <p:nvSpPr>
          <p:cNvPr id="2" name="CuadroTexto 1">
            <a:extLst>
              <a:ext uri="{FF2B5EF4-FFF2-40B4-BE49-F238E27FC236}">
                <a16:creationId xmlns:a16="http://schemas.microsoft.com/office/drawing/2014/main" id="{C021B282-276A-A0CA-FF69-DD7B5B734DE1}"/>
              </a:ext>
            </a:extLst>
          </p:cNvPr>
          <p:cNvSpPr txBox="1"/>
          <p:nvPr/>
        </p:nvSpPr>
        <p:spPr>
          <a:xfrm>
            <a:off x="12960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endParaRPr kumimoji="0" lang="en-US"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en-US"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0254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4057782" cy="523220"/>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Nastavak</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4104000"/>
            <a:ext cx="15661964" cy="4578900"/>
          </a:xfrm>
          <a:prstGeom prst="rect">
            <a:avLst/>
          </a:prstGeom>
          <a:noFill/>
        </p:spPr>
        <p:txBody>
          <a:bodyPr wrap="square" rtlCol="0">
            <a:noAutofit/>
          </a:bodyPr>
          <a:lstStyle/>
          <a:p>
            <a:pPr marL="457200" indent="-457200">
              <a:spcAft>
                <a:spcPts val="2400"/>
              </a:spcAft>
              <a:buFont typeface="+mj-lt"/>
              <a:buAutoNum type="arabicPeriod" startAt="7"/>
            </a:pPr>
            <a:r>
              <a:rPr lang="hr-HR" sz="2400" dirty="0">
                <a:latin typeface="Helvetica Neue"/>
                <a:ea typeface="Microsoft Sans Serif" panose="020B0604020202020204" pitchFamily="34" charset="0"/>
                <a:cs typeface="Microsoft Sans Serif" panose="020B0604020202020204" pitchFamily="34" charset="0"/>
              </a:rPr>
              <a:t>Stvorite metodologije i okvire koji se temelje na organizacijskoj vrijednosti i usklađenosti.</a:t>
            </a:r>
          </a:p>
          <a:p>
            <a:pPr marL="457200" indent="-457200">
              <a:spcAft>
                <a:spcPts val="2400"/>
              </a:spcAft>
              <a:buFont typeface="+mj-lt"/>
              <a:buAutoNum type="arabicPeriod" startAt="7"/>
            </a:pPr>
            <a:r>
              <a:rPr lang="hr-HR" sz="2400" dirty="0">
                <a:latin typeface="Helvetica Neue"/>
                <a:ea typeface="Microsoft Sans Serif" panose="020B0604020202020204" pitchFamily="34" charset="0"/>
                <a:cs typeface="Microsoft Sans Serif" panose="020B0604020202020204" pitchFamily="34" charset="0"/>
              </a:rPr>
              <a:t>Shvatite da je ono na čemu radite komercijalno bitno i da će se odluke često temeljiti na pragmatičnim, a ne oportunističkim ili idealističkim čimbenicima. Rezultati će se pregledati, najvjerojatnije pod strožim svjetlima pozornosti nego za druge. Prihvatite to kao neophodnu komponentu posla.</a:t>
            </a:r>
          </a:p>
          <a:p>
            <a:pPr marL="457200" indent="-457200">
              <a:spcAft>
                <a:spcPts val="2400"/>
              </a:spcAft>
              <a:buFont typeface="+mj-lt"/>
              <a:buAutoNum type="arabicPeriod" startAt="7"/>
            </a:pPr>
            <a:r>
              <a:rPr lang="hr-HR" sz="2400" dirty="0">
                <a:latin typeface="Helvetica Neue"/>
                <a:ea typeface="Microsoft Sans Serif" panose="020B0604020202020204" pitchFamily="34" charset="0"/>
                <a:cs typeface="Microsoft Sans Serif" panose="020B0604020202020204" pitchFamily="34" charset="0"/>
              </a:rPr>
              <a:t>Suzdržite se od ulaska u najvažnija pitanja, pa čak i postavljanja pitanja treba li to proći kroz tradicionalne procese.</a:t>
            </a:r>
          </a:p>
          <a:p>
            <a:pPr marL="457200" indent="-457200">
              <a:spcAft>
                <a:spcPts val="2400"/>
              </a:spcAft>
              <a:buFont typeface="+mj-lt"/>
              <a:buAutoNum type="arabicPeriod" startAt="7"/>
            </a:pPr>
            <a:r>
              <a:rPr lang="hr-HR" sz="2400" dirty="0">
                <a:latin typeface="Helvetica Neue"/>
                <a:ea typeface="Microsoft Sans Serif" panose="020B0604020202020204" pitchFamily="34" charset="0"/>
                <a:cs typeface="Microsoft Sans Serif" panose="020B0604020202020204" pitchFamily="34" charset="0"/>
              </a:rPr>
              <a:t>Osigurati da je upravljanje fleksibilno i dinamično, osiguravajući da su pogreške prihvatljive sve dok se iz njih uči i drže unutar parametara profila rizika.</a:t>
            </a:r>
          </a:p>
        </p:txBody>
      </p:sp>
      <p:sp>
        <p:nvSpPr>
          <p:cNvPr id="2" name="CuadroTexto 1">
            <a:extLst>
              <a:ext uri="{FF2B5EF4-FFF2-40B4-BE49-F238E27FC236}">
                <a16:creationId xmlns:a16="http://schemas.microsoft.com/office/drawing/2014/main" id="{58D90634-150F-45C8-1854-7940B7485206}"/>
              </a:ext>
            </a:extLst>
          </p:cNvPr>
          <p:cNvSpPr txBox="1"/>
          <p:nvPr/>
        </p:nvSpPr>
        <p:spPr>
          <a:xfrm>
            <a:off x="1295400" y="1548000"/>
            <a:ext cx="15129164" cy="864000"/>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Strategije za upravljanje poduzetništvom unutar </a:t>
            </a:r>
          </a:p>
          <a:p>
            <a:r>
              <a:rPr lang="hr-HR" sz="4800" b="1" spc="-114" dirty="0">
                <a:solidFill>
                  <a:srgbClr val="4D94B7"/>
                </a:solidFill>
                <a:latin typeface="Helvetica Neue"/>
                <a:ea typeface="Microsoft Sans Serif" panose="020B0604020202020204" pitchFamily="34" charset="0"/>
                <a:cs typeface="Microsoft Sans Serif" panose="020B0604020202020204" pitchFamily="34" charset="0"/>
              </a:rPr>
              <a:t>organizacije</a:t>
            </a:r>
          </a:p>
        </p:txBody>
      </p:sp>
      <p:sp>
        <p:nvSpPr>
          <p:cNvPr id="6" name="CuadroTexto 1">
            <a:extLst>
              <a:ext uri="{FF2B5EF4-FFF2-40B4-BE49-F238E27FC236}">
                <a16:creationId xmlns:a16="http://schemas.microsoft.com/office/drawing/2014/main" id="{A3EBE2F8-F778-26E3-2EA6-7DA5B61D2C71}"/>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4</a:t>
            </a:r>
          </a:p>
        </p:txBody>
      </p:sp>
    </p:spTree>
    <p:extLst>
      <p:ext uri="{BB962C8B-B14F-4D97-AF65-F5344CB8AC3E}">
        <p14:creationId xmlns:p14="http://schemas.microsoft.com/office/powerpoint/2010/main" val="17842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3. </a:t>
            </a:r>
            <a:r>
              <a:rPr lang="hr-HR" altLang="es-ES" sz="2400" b="1" dirty="0">
                <a:latin typeface="Helvetica Neue"/>
                <a:ea typeface="Microsoft Sans Serif" panose="020B0604020202020204" pitchFamily="34" charset="0"/>
                <a:cs typeface="Microsoft Sans Serif" panose="020B0604020202020204" pitchFamily="34" charset="0"/>
              </a:rPr>
              <a:t>Mentor ne bi trebao…</a:t>
            </a:r>
          </a:p>
          <a:p>
            <a:pPr marL="342900" indent="-342900">
              <a:buBlip>
                <a:blip r:embed="rId2"/>
              </a:buBlip>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Djelovati kao savjetnik.</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Prisiliti intrapoduzetnike da završe svoje projekte.</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Zaustaviti projekt ako nije produktivan.</a:t>
            </a:r>
          </a:p>
          <a:p>
            <a:pPr>
              <a:defRPr/>
            </a:pPr>
            <a:endParaRPr lang="hr-HR" altLang="es-ES" sz="2400" dirty="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4. </a:t>
            </a:r>
            <a:r>
              <a:rPr lang="hr-HR" altLang="es-ES" sz="2400" b="1" dirty="0">
                <a:latin typeface="Helvetica Neue"/>
                <a:ea typeface="Microsoft Sans Serif" panose="020B0604020202020204" pitchFamily="34" charset="0"/>
                <a:cs typeface="Microsoft Sans Serif" panose="020B0604020202020204" pitchFamily="34" charset="0"/>
              </a:rPr>
              <a:t>Uspješan menadžment</a:t>
            </a:r>
            <a:r>
              <a:rPr lang="en-US" altLang="es-ES" sz="2400" b="1"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je dinamičan i fleksibilan</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osigurava povjerenje u cijeloj organizaciji.</a:t>
            </a:r>
            <a:endParaRPr lang="en-US" altLang="es-ES" sz="22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stavlja veći naglasak na individualni uspjeh</a:t>
            </a:r>
            <a:r>
              <a:rPr lang="en-US" altLang="es-ES" sz="2200"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162200" cy="830997"/>
          </a:xfrm>
          <a:prstGeom prst="rect">
            <a:avLst/>
          </a:prstGeom>
          <a:noFill/>
        </p:spPr>
        <p:txBody>
          <a:bodyPr wrap="square" rtlCol="0">
            <a:noAutofit/>
          </a:bodyPr>
          <a:lstStyle/>
          <a:p>
            <a:r>
              <a:rPr lang="hr-HR" sz="4800" b="1" dirty="0">
                <a:solidFill>
                  <a:srgbClr val="4D94B7"/>
                </a:solidFill>
                <a:latin typeface="Helvetica Neue"/>
                <a:ea typeface="Microsoft Sans Serif" panose="020B0604020202020204" pitchFamily="34" charset="0"/>
                <a:cs typeface="Microsoft Sans Serif" panose="020B0604020202020204" pitchFamily="34" charset="0"/>
              </a:rPr>
              <a:t>Provjerite svoje znanje</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Molimo odgovorite na sljedeća pitanja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1. </a:t>
            </a:r>
            <a:r>
              <a:rPr lang="hr-HR" altLang="es-ES" sz="2400" b="1" dirty="0">
                <a:latin typeface="Helvetica Neue"/>
                <a:ea typeface="Microsoft Sans Serif" panose="020B0604020202020204" pitchFamily="34" charset="0"/>
                <a:cs typeface="Microsoft Sans Serif" panose="020B0604020202020204" pitchFamily="34" charset="0"/>
              </a:rPr>
              <a:t>Uspješan intrapoduzetnički tim…</a:t>
            </a:r>
          </a:p>
          <a:p>
            <a:pPr marL="342900" indent="-342900">
              <a:buBlip>
                <a:blip r:embed="rId2"/>
              </a:buBlip>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Osigurava da se svi čuju.</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Izaziva svoje članove na rast.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Preuzima pretjerane rizike.</a:t>
            </a:r>
          </a:p>
          <a:p>
            <a:pPr>
              <a:defRPr/>
            </a:pPr>
            <a:endParaRPr lang="hr-HR" altLang="es-ES" sz="2400" dirty="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hr-HR" altLang="es-ES" sz="2400" b="1" dirty="0">
                <a:latin typeface="Helvetica Neue"/>
                <a:ea typeface="Microsoft Sans Serif" panose="020B0604020202020204" pitchFamily="34" charset="0"/>
                <a:cs typeface="Microsoft Sans Serif" panose="020B0604020202020204" pitchFamily="34" charset="0"/>
              </a:rPr>
              <a:t>2</a:t>
            </a:r>
            <a:r>
              <a:rPr lang="en-US" altLang="es-ES" sz="2400" b="1" dirty="0">
                <a:latin typeface="Helvetica Neue"/>
                <a:ea typeface="Microsoft Sans Serif" panose="020B0604020202020204" pitchFamily="34" charset="0"/>
                <a:cs typeface="Microsoft Sans Serif" panose="020B0604020202020204" pitchFamily="34" charset="0"/>
              </a:rPr>
              <a:t>. </a:t>
            </a:r>
            <a:r>
              <a:rPr lang="hr-HR" altLang="es-ES" sz="2400" b="1" dirty="0">
                <a:latin typeface="Helvetica Neue"/>
                <a:ea typeface="Microsoft Sans Serif" panose="020B0604020202020204" pitchFamily="34" charset="0"/>
                <a:cs typeface="Microsoft Sans Serif" panose="020B0604020202020204" pitchFamily="34" charset="0"/>
              </a:rPr>
              <a:t>Odaberite netočan odgovor!</a:t>
            </a:r>
          </a:p>
          <a:p>
            <a:pPr marL="342900" indent="-342900">
              <a:buBlip>
                <a:blip r:embed="rId2"/>
              </a:buBlip>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Kvantiteta resursa važnija je od pružene kvalitete.</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Organizacija ima moć podržati ili spriječiti napore intrapoduzetnika.</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Određene norme poduzeća mogu spriječiti poduzetništvo unutar organizacije.</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hr-HR" altLang="es-ES" sz="2400" b="1" dirty="0">
                <a:latin typeface="Helvetica Neue"/>
                <a:ea typeface="Microsoft Sans Serif" panose="020B0604020202020204" pitchFamily="34" charset="0"/>
                <a:cs typeface="Microsoft Sans Serif" panose="020B0604020202020204" pitchFamily="34" charset="0"/>
              </a:rPr>
              <a:t>5</a:t>
            </a:r>
            <a:r>
              <a:rPr lang="en-US" altLang="es-ES" sz="2400" b="1" dirty="0">
                <a:latin typeface="Helvetica Neue"/>
                <a:ea typeface="Microsoft Sans Serif" panose="020B0604020202020204" pitchFamily="34" charset="0"/>
                <a:cs typeface="Microsoft Sans Serif" panose="020B0604020202020204" pitchFamily="34" charset="0"/>
              </a:rPr>
              <a:t>. </a:t>
            </a:r>
            <a:r>
              <a:rPr lang="hr-HR" altLang="es-ES" sz="2400" b="1" dirty="0">
                <a:latin typeface="Helvetica Neue"/>
                <a:ea typeface="Microsoft Sans Serif" panose="020B0604020202020204" pitchFamily="34" charset="0"/>
                <a:cs typeface="Microsoft Sans Serif" panose="020B0604020202020204" pitchFamily="34" charset="0"/>
              </a:rPr>
              <a:t>Opskrba vremenom i resursima</a:t>
            </a:r>
            <a:r>
              <a:rPr lang="en-US" altLang="es-ES" sz="2400" b="1"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mora biti dosljedna</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mora biti pravilno raspoređena</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nije pokazatelj potpore menadžmenta</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3. </a:t>
            </a:r>
            <a:r>
              <a:rPr lang="hr-HR" altLang="es-ES" sz="2400" b="1" dirty="0">
                <a:latin typeface="Helvetica Neue"/>
                <a:ea typeface="Microsoft Sans Serif" panose="020B0604020202020204" pitchFamily="34" charset="0"/>
                <a:cs typeface="Microsoft Sans Serif" panose="020B0604020202020204" pitchFamily="34" charset="0"/>
              </a:rPr>
              <a:t>Mentor ne bi trebao…</a:t>
            </a:r>
          </a:p>
          <a:p>
            <a:pPr marL="342900" indent="-342900">
              <a:buBlip>
                <a:blip r:embed="rId2"/>
              </a:buBlip>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Djelovati kao savjetnik.</a:t>
            </a:r>
          </a:p>
          <a:p>
            <a:pPr marL="342900" indent="-342900">
              <a:buBlip>
                <a:blip r:embed="rId2"/>
              </a:buBlip>
              <a:defRPr/>
            </a:pPr>
            <a:r>
              <a:rPr lang="hr-HR" altLang="es-ES" sz="2200" b="1" dirty="0">
                <a:latin typeface="Helvetica Neue"/>
                <a:ea typeface="Microsoft Sans Serif" panose="020B0604020202020204" pitchFamily="34" charset="0"/>
                <a:cs typeface="Microsoft Sans Serif" panose="020B0604020202020204" pitchFamily="34" charset="0"/>
              </a:rPr>
              <a:t>Prisiliti intrapoduzetnike da završe svoje projekte.</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Zaustaviti projekt ako nije produktivan.</a:t>
            </a: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4. </a:t>
            </a:r>
            <a:r>
              <a:rPr lang="hr-HR" altLang="es-ES" sz="2400" b="1" dirty="0">
                <a:latin typeface="Helvetica Neue"/>
                <a:ea typeface="Microsoft Sans Serif" panose="020B0604020202020204" pitchFamily="34" charset="0"/>
                <a:cs typeface="Microsoft Sans Serif" panose="020B0604020202020204" pitchFamily="34" charset="0"/>
              </a:rPr>
              <a:t>Uspješan menadžment</a:t>
            </a:r>
            <a:r>
              <a:rPr lang="en-US" altLang="es-ES" sz="2400" b="1" dirty="0">
                <a:latin typeface="Helvetica Neue"/>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je dinamičan i fleksibilan</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osigurava povjerenje u cijeloj organizaciji.</a:t>
            </a:r>
            <a:endParaRPr lang="en-US" altLang="es-ES" sz="22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a:ea typeface="Microsoft Sans Serif" panose="020B0604020202020204" pitchFamily="34" charset="0"/>
                <a:cs typeface="Microsoft Sans Serif" panose="020B0604020202020204" pitchFamily="34" charset="0"/>
              </a:rPr>
              <a:t>stavlja veći naglasak na individualni uspjeh</a:t>
            </a:r>
            <a:r>
              <a:rPr lang="en-US" altLang="es-ES" sz="2200" b="1" dirty="0">
                <a:latin typeface="Helvetica Neue"/>
                <a:ea typeface="Microsoft Sans Serif" panose="020B0604020202020204" pitchFamily="34" charset="0"/>
                <a:cs typeface="Microsoft Sans Serif" panose="020B0604020202020204" pitchFamily="34" charset="0"/>
              </a:rPr>
              <a:t>.</a:t>
            </a: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086000" cy="830997"/>
          </a:xfrm>
          <a:prstGeom prst="rect">
            <a:avLst/>
          </a:prstGeom>
          <a:noFill/>
        </p:spPr>
        <p:txBody>
          <a:bodyPr wrap="square" rtlCol="0">
            <a:noAutofit/>
          </a:bodyPr>
          <a:lstStyle/>
          <a:p>
            <a:r>
              <a:rPr lang="hr-HR" sz="4800" b="1" dirty="0">
                <a:solidFill>
                  <a:srgbClr val="4D94B7"/>
                </a:solidFill>
                <a:latin typeface="Helvetica Neue"/>
                <a:ea typeface="Microsoft Sans Serif" panose="020B0604020202020204" pitchFamily="34" charset="0"/>
                <a:cs typeface="Microsoft Sans Serif" panose="020B0604020202020204" pitchFamily="34" charset="0"/>
              </a:rPr>
              <a:t>Provjerite svoje znanje</a:t>
            </a:r>
            <a:r>
              <a:rPr lang="en-US" sz="4800" b="1" dirty="0">
                <a:solidFill>
                  <a:srgbClr val="4D94B7"/>
                </a:solidFill>
                <a:latin typeface="Helvetica Neue"/>
                <a:ea typeface="Microsoft Sans Serif" panose="020B0604020202020204" pitchFamily="34" charset="0"/>
                <a:cs typeface="Microsoft Sans Serif" panose="020B0604020202020204" pitchFamily="34" charset="0"/>
              </a:rPr>
              <a:t>!</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a:ea typeface="Microsoft Sans Serif" panose="020B0604020202020204" pitchFamily="34" charset="0"/>
                <a:cs typeface="Microsoft Sans Serif" panose="020B0604020202020204" pitchFamily="34" charset="0"/>
              </a:rPr>
              <a:t>Rješenja</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1. </a:t>
            </a:r>
            <a:r>
              <a:rPr lang="hr-HR" altLang="es-ES" sz="2400" b="1" dirty="0">
                <a:latin typeface="Helvetica Neue"/>
                <a:ea typeface="Microsoft Sans Serif" panose="020B0604020202020204" pitchFamily="34" charset="0"/>
                <a:cs typeface="Microsoft Sans Serif" panose="020B0604020202020204" pitchFamily="34" charset="0"/>
              </a:rPr>
              <a:t>Uspješan intrapoduzetnički tim…</a:t>
            </a:r>
          </a:p>
          <a:p>
            <a:pPr>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Osigurava da se svi čuju.</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Izaziva svoje članove na rast.</a:t>
            </a:r>
          </a:p>
          <a:p>
            <a:pPr marL="342900" indent="-342900">
              <a:buBlip>
                <a:blip r:embed="rId2"/>
              </a:buBlip>
              <a:defRPr/>
            </a:pPr>
            <a:r>
              <a:rPr lang="hr-HR" altLang="es-ES" sz="2200" b="1" dirty="0">
                <a:latin typeface="Helvetica Neue"/>
                <a:ea typeface="Microsoft Sans Serif" panose="020B0604020202020204" pitchFamily="34" charset="0"/>
                <a:cs typeface="Microsoft Sans Serif" panose="020B0604020202020204" pitchFamily="34" charset="0"/>
              </a:rPr>
              <a:t>Preuzima pretjerane rizike.</a:t>
            </a: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2. </a:t>
            </a:r>
            <a:r>
              <a:rPr lang="hr-HR" altLang="es-ES" sz="2400" b="1" dirty="0">
                <a:latin typeface="Helvetica Neue"/>
                <a:ea typeface="Microsoft Sans Serif" panose="020B0604020202020204" pitchFamily="34" charset="0"/>
                <a:cs typeface="Microsoft Sans Serif" panose="020B0604020202020204" pitchFamily="34" charset="0"/>
              </a:rPr>
              <a:t>Odaberite netočan odgovor!</a:t>
            </a:r>
          </a:p>
          <a:p>
            <a:pPr marL="342900" indent="-342900">
              <a:buBlip>
                <a:blip r:embed="rId2"/>
              </a:buBlip>
              <a:defRPr/>
            </a:pPr>
            <a:endParaRPr lang="hr-HR"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a:ea typeface="Microsoft Sans Serif" panose="020B0604020202020204" pitchFamily="34" charset="0"/>
                <a:cs typeface="Microsoft Sans Serif" panose="020B0604020202020204" pitchFamily="34" charset="0"/>
              </a:rPr>
              <a:t>Kvantiteta resursa važnija je od pružene kvalitete.</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Organizacija ima moć podržati ili spriječiti napore intrapoduzetnika.</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Određene norme poduzeća mogu spriječiti poduzetništvo unutar organizacije.</a:t>
            </a:r>
            <a:endParaRPr lang="hr-H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en-US" altLang="es-ES" sz="2400" b="1" dirty="0">
                <a:latin typeface="Helvetica Neue"/>
                <a:ea typeface="Microsoft Sans Serif" panose="020B0604020202020204" pitchFamily="34" charset="0"/>
                <a:cs typeface="Microsoft Sans Serif" panose="020B0604020202020204" pitchFamily="34" charset="0"/>
              </a:rPr>
              <a:t>5. </a:t>
            </a:r>
            <a:r>
              <a:rPr lang="hr-HR" altLang="es-ES" sz="2400" b="1" dirty="0">
                <a:latin typeface="Helvetica Neue"/>
                <a:ea typeface="Microsoft Sans Serif" panose="020B0604020202020204" pitchFamily="34" charset="0"/>
                <a:cs typeface="Microsoft Sans Serif" panose="020B0604020202020204" pitchFamily="34" charset="0"/>
              </a:rPr>
              <a:t>Opskrba vremenom i resursima</a:t>
            </a:r>
            <a:r>
              <a:rPr lang="en-US" altLang="es-ES" sz="2400" b="1"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endParaRPr lang="en-US"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mora biti dosljedna</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dirty="0">
                <a:latin typeface="Helvetica Neue"/>
                <a:ea typeface="Microsoft Sans Serif" panose="020B0604020202020204" pitchFamily="34" charset="0"/>
                <a:cs typeface="Microsoft Sans Serif" panose="020B0604020202020204" pitchFamily="34" charset="0"/>
              </a:rPr>
              <a:t>mora biti pravilno raspoređena</a:t>
            </a:r>
            <a:r>
              <a:rPr lang="en-US" altLang="es-ES" sz="2200" dirty="0">
                <a:latin typeface="Helvetica Neue"/>
                <a:ea typeface="Microsoft Sans Serif" panose="020B0604020202020204" pitchFamily="34" charset="0"/>
                <a:cs typeface="Microsoft Sans Serif" panose="020B0604020202020204" pitchFamily="34" charset="0"/>
              </a:rPr>
              <a:t>.</a:t>
            </a:r>
          </a:p>
          <a:p>
            <a:pPr marL="342900" indent="-342900">
              <a:buBlip>
                <a:blip r:embed="rId2"/>
              </a:buBlip>
              <a:defRPr/>
            </a:pPr>
            <a:r>
              <a:rPr lang="hr-HR" altLang="es-ES" sz="2200" b="1" dirty="0">
                <a:latin typeface="Helvetica Neue"/>
                <a:ea typeface="Microsoft Sans Serif" panose="020B0604020202020204" pitchFamily="34" charset="0"/>
                <a:cs typeface="Microsoft Sans Serif" panose="020B0604020202020204" pitchFamily="34" charset="0"/>
              </a:rPr>
              <a:t>nije pokazatelj potpore menadžmenta</a:t>
            </a:r>
            <a:r>
              <a:rPr lang="en-US" altLang="es-ES" sz="2200" b="1" dirty="0">
                <a:latin typeface="Helvetica Neue"/>
                <a:ea typeface="Microsoft Sans Serif" panose="020B0604020202020204" pitchFamily="34" charset="0"/>
                <a:cs typeface="Microsoft Sans Serif" panose="020B0604020202020204" pitchFamily="34" charset="0"/>
              </a:rPr>
              <a:t>.</a:t>
            </a:r>
            <a:endParaRPr lang="en-US" altLang="es-ES" sz="2400" dirty="0">
              <a:latin typeface="Helvetica Neue"/>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3793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hr-HR" sz="4800" b="1" dirty="0">
                <a:solidFill>
                  <a:srgbClr val="4D94B7"/>
                </a:solidFill>
                <a:latin typeface="Helvetica Neue"/>
                <a:ea typeface="Microsoft Sans Serif" panose="020B0604020202020204" pitchFamily="34" charset="0"/>
                <a:cs typeface="Microsoft Sans Serif" panose="020B0604020202020204" pitchFamily="34" charset="0"/>
              </a:rPr>
              <a:t>Sažetak</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56000" cy="684000"/>
          </a:xfrm>
          <a:prstGeom prst="rect">
            <a:avLst/>
          </a:prstGeom>
          <a:noFill/>
        </p:spPr>
        <p:txBody>
          <a:bodyPr wrap="square">
            <a:noAutofit/>
          </a:bodyPr>
          <a:lstStyle/>
          <a:p>
            <a:pPr algn="just"/>
            <a:r>
              <a:rPr lang="pt-BR" sz="2800" b="1" dirty="0">
                <a:solidFill>
                  <a:srgbClr val="AED633"/>
                </a:solidFill>
                <a:latin typeface="Helvetica Neue"/>
                <a:ea typeface="Microsoft Sans Serif" panose="020B0604020202020204" pitchFamily="34" charset="0"/>
                <a:cs typeface="Microsoft Sans Serif" panose="020B0604020202020204" pitchFamily="34" charset="0"/>
              </a:rPr>
              <a:t>Dobro urađeno! Sada znate više o:</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7FAE3BD1-6A86-CB7A-7487-483E07307331}"/>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Organizacijskim uvjetima koji utječu na poduzetništvo unutar organizacije</a:t>
            </a:r>
            <a:endParaRPr lang="en-US" sz="2400" dirty="0">
              <a:latin typeface="Helvetica Neue"/>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Strategijama za upravljanje intrapoduzetnicima</a:t>
            </a:r>
          </a:p>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Mentoriranju intrapoduzetnika na pravi način</a:t>
            </a:r>
          </a:p>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Izazovima i pravnim lijekovima za promicanje poduzetništva unutar organizacije</a:t>
            </a:r>
            <a:endParaRPr lang="hr-HR"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1800"/>
              </a:spcAft>
              <a:buClr>
                <a:srgbClr val="000000"/>
              </a:buClr>
            </a:pP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25816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Literatura</a:t>
            </a:r>
            <a:r>
              <a:rPr lang="en-US" sz="4800" b="1" dirty="0">
                <a:solidFill>
                  <a:srgbClr val="4D94B7"/>
                </a:solidFill>
                <a:latin typeface="Helvetica Neue"/>
                <a:ea typeface="Helvetica Neue"/>
                <a:cs typeface="Helvetica Neue"/>
                <a:sym typeface="Helvetica Neue"/>
              </a:rPr>
              <a:t> (1)</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Castro giovanni, G. J., Urbano, D., &amp; Loras, J. (2011). Linking corporate entrepreneurship and human resource management in SMEs. International Journal of Manpower, 32(1), 34–47. </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Duygulu, E., &amp; Kurgun, O. A. (2009). The effect of managerial entrepreneurship behavior on employee satisfaction: hospitality managers' dilemma. African Journal of Business Management, 3(11), 715–726.</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Garcia-Morales, V. J., Bolivar-Ramos, M. T., &amp; Martin-Rojas, R. (2014). Technological variables and absorptive capacity's influence on performance through corporate entrepreneurship. Journal of Business Research, 67(7), 1468–1477.</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719138" indent="-719138">
              <a:spcAft>
                <a:spcPts val="2400"/>
              </a:spcAft>
              <a:buClr>
                <a:srgbClr val="4D94B7"/>
              </a:buClr>
              <a:buSzPct val="105000"/>
              <a:buFont typeface="+mj-lt"/>
              <a:buAutoNum type="arabicParenBoth"/>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530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97DBA1A9-1A57-F8FC-93DE-9992B95890F1}"/>
              </a:ext>
            </a:extLst>
          </p:cNvPr>
          <p:cNvSpPr txBox="1"/>
          <p:nvPr/>
        </p:nvSpPr>
        <p:spPr>
          <a:xfrm>
            <a:off x="1295400" y="1548000"/>
            <a:ext cx="3361031"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Ciljevi</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8">
            <a:extLst>
              <a:ext uri="{FF2B5EF4-FFF2-40B4-BE49-F238E27FC236}">
                <a16:creationId xmlns:a16="http://schemas.microsoft.com/office/drawing/2014/main" id="{2E76C820-AC61-2F66-4539-AA97F79919A8}"/>
              </a:ext>
            </a:extLst>
          </p:cNvPr>
          <p:cNvSpPr txBox="1"/>
          <p:nvPr/>
        </p:nvSpPr>
        <p:spPr>
          <a:xfrm>
            <a:off x="1296000" y="3384000"/>
            <a:ext cx="9144000" cy="461665"/>
          </a:xfrm>
          <a:prstGeom prst="rect">
            <a:avLst/>
          </a:prstGeom>
          <a:noFill/>
        </p:spPr>
        <p:txBody>
          <a:bodyPr wrap="square">
            <a:noAutofit/>
          </a:bodyPr>
          <a:lstStyle/>
          <a:p>
            <a:pPr algn="just"/>
            <a:r>
              <a:rPr lang="hr-HR"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Na kraju ovog modula moći ćete</a:t>
            </a:r>
            <a:r>
              <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13" name="Google Shape;98;p4">
            <a:extLst>
              <a:ext uri="{FF2B5EF4-FFF2-40B4-BE49-F238E27FC236}">
                <a16:creationId xmlns:a16="http://schemas.microsoft.com/office/drawing/2014/main" id="{2103F5B1-C2D5-5400-E164-BCCB691B4DEB}"/>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hr-HR" sz="2400" dirty="0">
                <a:latin typeface="Helvetica Neue" panose="020B0604020202020204" charset="0"/>
                <a:ea typeface="Microsoft Sans Serif" panose="020B0604020202020204" pitchFamily="34" charset="0"/>
                <a:cs typeface="Microsoft Sans Serif" panose="020B0604020202020204" pitchFamily="34" charset="0"/>
              </a:rPr>
              <a:t>Upravljati intrapoduzetnicima na pravi način</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Znati o organizacijskim uvjetima koji utječu na intrapoduzetnike</a:t>
            </a:r>
            <a:endParaRPr lang="en-US" sz="2400" dirty="0">
              <a:latin typeface="Helvetica Neue"/>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Blip>
                <a:blip r:embed="rId3"/>
              </a:buBlip>
            </a:pPr>
            <a:r>
              <a:rPr lang="hr-HR" sz="2400" dirty="0">
                <a:latin typeface="Helvetica Neue"/>
                <a:ea typeface="Microsoft Sans Serif" panose="020B0604020202020204" pitchFamily="34" charset="0"/>
                <a:cs typeface="Microsoft Sans Serif" panose="020B0604020202020204" pitchFamily="34" charset="0"/>
              </a:rPr>
              <a:t>Prepoznati izazove za promicanje poduzetništva unutar organizacije</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Literatura</a:t>
            </a:r>
            <a:r>
              <a:rPr lang="en-US" sz="4800" b="1" dirty="0">
                <a:solidFill>
                  <a:srgbClr val="4D94B7"/>
                </a:solidFill>
                <a:latin typeface="Helvetica Neue"/>
                <a:ea typeface="Helvetica Neue"/>
                <a:cs typeface="Helvetica Neue"/>
                <a:sym typeface="Helvetica Neue"/>
              </a:rPr>
              <a:t> (2)</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Intrapreneur Nation (Ed.). (2021). The beginner's guide to managing innovators and Intrapreneurs. Intrapreneur Nation. Retrieved November 11, 2022, from https://intrapreneurnation.com/skills/how-to-manage-innovators-intrapreneurs/</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Kelley, D. J., Peters, L., &amp; O’Connor, G. C. (2009). Intra-organizational networking for innovation-based corporate entrepreneurship. Journal of Business Venturing, 24(3), 221–235.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Kuratko, D. F., &amp; Montagno, R. V. (1989). The intrapreneurial spirit. Training and Development Journal, 43(10), 83–85.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Kühn, C., Eymann, T., Urbach, N., &amp; Schweizer, A. (2016). From professionals to entrepreneurs: Human Resources practices as an enabler for fostering corporate entrepreneurship in professional service firms. German Journal of Human Resource Management / Zeitschrift Für Personalforschung, 30(2), 125–154. https://www.jstor.org/stable/26905333</a:t>
            </a:r>
          </a:p>
        </p:txBody>
      </p:sp>
    </p:spTree>
    <p:extLst>
      <p:ext uri="{BB962C8B-B14F-4D97-AF65-F5344CB8AC3E}">
        <p14:creationId xmlns:p14="http://schemas.microsoft.com/office/powerpoint/2010/main" val="460719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Literatura</a:t>
            </a:r>
            <a:r>
              <a:rPr lang="en-US" sz="4800" b="1" dirty="0">
                <a:solidFill>
                  <a:srgbClr val="4D94B7"/>
                </a:solidFill>
                <a:latin typeface="Helvetica Neue"/>
                <a:ea typeface="Helvetica Neue"/>
                <a:cs typeface="Helvetica Neue"/>
                <a:sym typeface="Helvetica Neue"/>
              </a:rPr>
              <a:t> (3)</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Marvel, M. R., Griffin, A., Hebda, J., &amp; Vojak, B. (2007). Examining the technical corporate entrepreneurs' motivation: voices from the field. Entrepreneurship Theory and Practice, 31(5), 753–768.</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Monsen, E., Patzelt, H., &amp; Saxton, T. (2010). Beyond simple utility: incentive design and trade-offs for corporate employee-entrepreneurs. Entrepreneurship Theory and Practice, 34(1), 105–130.</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Neessen, P. C. M., Caniëls, M. C. J., Vos, B., &amp; de Jong, J. P. (2018, November 29). The intrapreneurial employee: Toward an integrated model of intrapreneurship and research agenda - international entrepreneurship and management journal. SpringerLink. Retrieved November 11, 2022, from https://link.springer.com/article/10.1007/s11365-018-0552-1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Puech, L., &amp; Durand, T. (2017). Classification of time spent in the intrapreneurial process. Creativity and Innovation Management, 26(2), 142–151.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Saleh SD and Wang CK (1993) The management of innovation: Strategy, structure, and organizational climate. IEEE Transactions on Engineering Management 40(1): 14–21.</a:t>
            </a:r>
          </a:p>
        </p:txBody>
      </p:sp>
    </p:spTree>
    <p:extLst>
      <p:ext uri="{BB962C8B-B14F-4D97-AF65-F5344CB8AC3E}">
        <p14:creationId xmlns:p14="http://schemas.microsoft.com/office/powerpoint/2010/main" val="82484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Literatura</a:t>
            </a:r>
            <a:r>
              <a:rPr lang="en-US" sz="4800" b="1" dirty="0">
                <a:solidFill>
                  <a:srgbClr val="4D94B7"/>
                </a:solidFill>
                <a:latin typeface="Helvetica Neue"/>
                <a:ea typeface="Helvetica Neue"/>
                <a:cs typeface="Helvetica Neue"/>
                <a:sym typeface="Helvetica Neue"/>
              </a:rPr>
              <a:t> (4)</a:t>
            </a:r>
            <a:endParaRPr lang="en-US" dirty="0">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Taminiau Y, Smit W and de Lange A (2009) Innovation in management consulting firms through informal knowledge sharing. Journal of Knowledge Management 13(1): 42–55.</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Urban, B., &amp; Nikolov, K. (2013). Sustainable corporate entrepreneurship initiatives: a risk and reward analysis. Technological and Economic Development of Economy, 19, S383–S408.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Van Wyk, R., &amp; Adonisi, M. (2012). Antecedents of corporate entrepreneurship. South African Journal of Business Management, 43(3), 65–78.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Zur, A., &amp; Walega, A. (2015). Routines do matter: role of internal communication in firm-level entrepreneurship. Baltic Journal of Management, 10(1), 119–139.</a:t>
            </a:r>
          </a:p>
          <a:p>
            <a:pPr marL="719138" indent="-719138">
              <a:spcAft>
                <a:spcPts val="2400"/>
              </a:spcAft>
              <a:buClr>
                <a:srgbClr val="4D94B7"/>
              </a:buClr>
              <a:buSzPct val="105000"/>
              <a:buFont typeface="+mj-lt"/>
              <a:buAutoNum type="arabicParenBoth" startAt="14"/>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2592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7200" b="1" spc="-114" dirty="0">
                <a:solidFill>
                  <a:srgbClr val="4D94B7"/>
                </a:solidFill>
                <a:latin typeface="Helvetica Neue"/>
                <a:ea typeface="Microsoft Sans Serif" panose="020B0604020202020204" pitchFamily="34" charset="0"/>
                <a:cs typeface="Microsoft Sans Serif" panose="020B0604020202020204" pitchFamily="34" charset="0"/>
              </a:rPr>
              <a:t>Hvala</a:t>
            </a:r>
            <a:r>
              <a:rPr lang="en-US" sz="7200" b="1" spc="-114">
                <a:solidFill>
                  <a:srgbClr val="4D94B7"/>
                </a:solidFill>
                <a:latin typeface="Helvetica Neue"/>
                <a:ea typeface="Microsoft Sans Serif" panose="020B0604020202020204" pitchFamily="34" charset="0"/>
                <a:cs typeface="Microsoft Sans Serif" panose="020B0604020202020204" pitchFamily="34" charset="0"/>
              </a:rPr>
              <a:t>!</a:t>
            </a: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a:ea typeface="Microsoft Sans Serif" panose="020B0604020202020204" pitchFamily="34" charset="0"/>
                <a:cs typeface="Microsoft Sans Serif" panose="020B0604020202020204" pitchFamily="34" charset="0"/>
              </a:rPr>
              <a:t> 1</a:t>
            </a:r>
            <a:endParaRPr kumimoji="0" lang="en-US"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97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Podrška menadžmenta</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1.2 O</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tvoreni komunikacijski kanali</a:t>
            </a: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1.3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Diskrecija i autonomija posla</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1.4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Nagrade i jačanje</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1.5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Odgovarajuće vrijeme i opskrba resursima</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824000"/>
          </a:xfrm>
          <a:prstGeom prst="rect">
            <a:avLst/>
          </a:prstGeom>
          <a:noFill/>
        </p:spPr>
        <p:txBody>
          <a:bodyPr wrap="square" rtlCol="0">
            <a:noAutofit/>
          </a:bodyPr>
          <a:lstStyle/>
          <a:p>
            <a:pPr>
              <a:spcAft>
                <a:spcPts val="600"/>
              </a:spcAft>
            </a:pPr>
            <a:r>
              <a:rPr lang="hr-HR" sz="2400" dirty="0">
                <a:latin typeface="Helvetica Neue"/>
                <a:ea typeface="Microsoft Sans Serif" panose="020B0604020202020204" pitchFamily="34" charset="0"/>
                <a:cs typeface="Microsoft Sans Serif" panose="020B0604020202020204" pitchFamily="34" charset="0"/>
              </a:rPr>
              <a:t>Organizacijski kontekst također utječe na uspjeh intrapoduzetnika. Vaša organizacija ima moć podržati ili spriječiti napore intrapoduzetnika.</a:t>
            </a:r>
          </a:p>
          <a:p>
            <a:pPr>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Podrška menadžmenta bitna je za zaposlenike koji se žele uključiti u poduzetničke aktivnosti unutar organizacije tako što će: </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motivirati zaposlenike,</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prepoznati da njihove aktivnosti uključuju preuzimanje određenog rizika,</a:t>
            </a:r>
          </a:p>
          <a:p>
            <a:pPr marL="800100" lvl="1" indent="-342900">
              <a:spcAft>
                <a:spcPts val="6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uspostaviti norme unutar organizacije.</a:t>
            </a:r>
          </a:p>
          <a:p>
            <a:pPr lvl="1">
              <a:spcAft>
                <a:spcPts val="600"/>
              </a:spcAft>
            </a:pPr>
            <a:endParaRPr lang="hr-HR"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hr-HR" sz="2400" dirty="0">
                <a:latin typeface="Helvetica Neue"/>
                <a:ea typeface="Microsoft Sans Serif" panose="020B0604020202020204" pitchFamily="34" charset="0"/>
                <a:cs typeface="Microsoft Sans Serif" panose="020B0604020202020204" pitchFamily="34" charset="0"/>
              </a:rPr>
              <a:t>Fleksibilnost organizacije, protok informacija unutar organizacije i centralizacija donošenja odluka smatraju se aspektima organizacijske strukture.</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21330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3, 6, 7, 16, 17</a:t>
            </a:r>
          </a:p>
        </p:txBody>
      </p:sp>
      <p:sp>
        <p:nvSpPr>
          <p:cNvPr id="6" name="CuadroTexto 1">
            <a:extLst>
              <a:ext uri="{FF2B5EF4-FFF2-40B4-BE49-F238E27FC236}">
                <a16:creationId xmlns:a16="http://schemas.microsoft.com/office/drawing/2014/main" id="{BB1D2486-3C85-AB24-6A6A-0616A72FAF68}"/>
              </a:ext>
            </a:extLst>
          </p:cNvPr>
          <p:cNvSpPr txBox="1"/>
          <p:nvPr/>
        </p:nvSpPr>
        <p:spPr>
          <a:xfrm>
            <a:off x="1296000" y="1548000"/>
            <a:ext cx="15840000" cy="1584000"/>
          </a:xfrm>
          <a:prstGeom prst="rect">
            <a:avLst/>
          </a:prstGeom>
          <a:noFill/>
        </p:spPr>
        <p:txBody>
          <a:bodyPr wrap="square" rtlCol="0">
            <a:noAutofit/>
          </a:bodyPr>
          <a:lstStyle/>
          <a:p>
            <a:pPr marL="723900" indent="-723900"/>
            <a:r>
              <a:rPr lang="en-US"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
        <p:nvSpPr>
          <p:cNvPr id="7" name="CuadroTexto 2">
            <a:extLst>
              <a:ext uri="{FF2B5EF4-FFF2-40B4-BE49-F238E27FC236}">
                <a16:creationId xmlns:a16="http://schemas.microsoft.com/office/drawing/2014/main" id="{1A13D68A-18F0-A996-27BA-4BDE9FD086CA}"/>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1.1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Podrška menadžmenta</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4302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2677656"/>
          </a:xfrm>
          <a:prstGeom prst="rect">
            <a:avLst/>
          </a:prstGeom>
          <a:noFill/>
        </p:spPr>
        <p:txBody>
          <a:bodyPr wrap="square" rtlCol="0">
            <a:noAutofit/>
          </a:bodyPr>
          <a:lstStyle/>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Poduzetništvo unutar organizacije je u pozitivnoj korelaciji s otvorenim komunikacijskim kanalima i pružanjem procesa koji omogućuju procjenu, odabir i provedbu ideja.</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Formalizacija je u pozitivnoj korelaciji i sa zadovoljstvom poslom i sa samoučinkovitošću.</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Imajte na umu da neke norme i procesi također mogu spriječiti poduzetništvo unutar organizacije.</a:t>
            </a:r>
          </a:p>
          <a:p>
            <a:pPr marL="342900" indent="-342900">
              <a:buBlip>
                <a:blip r:embed="rId2"/>
              </a:buBlip>
            </a:pP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 </a:t>
            </a:r>
            <a:r>
              <a:rPr lang="en-US" sz="1200" dirty="0">
                <a:latin typeface="Helvetica Neue"/>
                <a:ea typeface="Microsoft Sans Serif" panose="020B0604020202020204" pitchFamily="34" charset="0"/>
                <a:cs typeface="Microsoft Sans Serif" panose="020B0604020202020204" pitchFamily="34" charset="0"/>
              </a:rPr>
              <a:t>1, 2, 7</a:t>
            </a:r>
          </a:p>
        </p:txBody>
      </p:sp>
      <p:sp>
        <p:nvSpPr>
          <p:cNvPr id="10" name="CuadroTexto 2">
            <a:extLst>
              <a:ext uri="{FF2B5EF4-FFF2-40B4-BE49-F238E27FC236}">
                <a16:creationId xmlns:a16="http://schemas.microsoft.com/office/drawing/2014/main" id="{0484181A-E115-72B5-F1EB-0C4F00E1AFD4}"/>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1.2 O</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tvoreni komunikacijski kanali</a:t>
            </a:r>
            <a:r>
              <a:rPr lang="en-US" sz="2800" b="1" dirty="0">
                <a:solidFill>
                  <a:srgbClr val="AED633"/>
                </a:solidFill>
                <a:latin typeface="Helvetica Neue"/>
                <a:ea typeface="Microsoft Sans Serif" panose="020B0604020202020204" pitchFamily="34" charset="0"/>
                <a:cs typeface="Microsoft Sans Serif" panose="020B0604020202020204" pitchFamily="34" charset="0"/>
              </a:rPr>
              <a:t> </a:t>
            </a:r>
          </a:p>
        </p:txBody>
      </p:sp>
      <p:sp>
        <p:nvSpPr>
          <p:cNvPr id="6" name="CuadroTexto 1">
            <a:extLst>
              <a:ext uri="{FF2B5EF4-FFF2-40B4-BE49-F238E27FC236}">
                <a16:creationId xmlns:a16="http://schemas.microsoft.com/office/drawing/2014/main" id="{0C4FAB5B-D37A-CDD4-D0B4-BDBE29311382}"/>
              </a:ext>
            </a:extLst>
          </p:cNvPr>
          <p:cNvSpPr txBox="1"/>
          <p:nvPr/>
        </p:nvSpPr>
        <p:spPr>
          <a:xfrm>
            <a:off x="1296000" y="1548000"/>
            <a:ext cx="15840000" cy="1584000"/>
          </a:xfrm>
          <a:prstGeom prst="rect">
            <a:avLst/>
          </a:prstGeom>
          <a:noFill/>
        </p:spPr>
        <p:txBody>
          <a:bodyPr wrap="square" rtlCol="0">
            <a:noAutofit/>
          </a:bodyPr>
          <a:lstStyle/>
          <a:p>
            <a:pPr marL="723900" indent="-723900"/>
            <a:r>
              <a:rPr lang="en-US"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Tree>
    <p:extLst>
      <p:ext uri="{BB962C8B-B14F-4D97-AF65-F5344CB8AC3E}">
        <p14:creationId xmlns:p14="http://schemas.microsoft.com/office/powerpoint/2010/main" val="31639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569660"/>
          </a:xfrm>
          <a:prstGeom prst="rect">
            <a:avLst/>
          </a:prstGeom>
          <a:noFill/>
        </p:spPr>
        <p:txBody>
          <a:bodyPr wrap="square" rtlCol="0">
            <a:noAutofit/>
          </a:bodyPr>
          <a:lstStyle/>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Više poduzetničkih aktivnosti unutar organizacije događa se kada se zaposlenicima pruži prilika za razvoj vlastitog posla, a proces donošenja odluka decentralizira.</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Osim toga, autonomija podiže razinu samoučinkovitosti radnika, što je neophodno za intrapoduzetnike.</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2</a:t>
            </a:r>
          </a:p>
        </p:txBody>
      </p:sp>
      <p:sp>
        <p:nvSpPr>
          <p:cNvPr id="8" name="CuadroTexto 2">
            <a:extLst>
              <a:ext uri="{FF2B5EF4-FFF2-40B4-BE49-F238E27FC236}">
                <a16:creationId xmlns:a16="http://schemas.microsoft.com/office/drawing/2014/main" id="{B72F0049-575D-1C0B-04DE-EB0BF893B6F1}"/>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1.3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Diskrecija i autonomija posla</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9132F86A-BBCF-15CC-F1C1-0A9DB89EEB3F}"/>
              </a:ext>
            </a:extLst>
          </p:cNvPr>
          <p:cNvSpPr txBox="1"/>
          <p:nvPr/>
        </p:nvSpPr>
        <p:spPr>
          <a:xfrm>
            <a:off x="1296000" y="1548000"/>
            <a:ext cx="15840000" cy="1584000"/>
          </a:xfrm>
          <a:prstGeom prst="rect">
            <a:avLst/>
          </a:prstGeom>
          <a:noFill/>
        </p:spPr>
        <p:txBody>
          <a:bodyPr wrap="square" rtlCol="0">
            <a:noAutofit/>
          </a:bodyPr>
          <a:lstStyle/>
          <a:p>
            <a:pPr marL="723900" indent="-723900"/>
            <a:r>
              <a:rPr lang="en-US"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Tree>
    <p:extLst>
      <p:ext uri="{BB962C8B-B14F-4D97-AF65-F5344CB8AC3E}">
        <p14:creationId xmlns:p14="http://schemas.microsoft.com/office/powerpoint/2010/main" val="10890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938992"/>
          </a:xfrm>
          <a:prstGeom prst="rect">
            <a:avLst/>
          </a:prstGeom>
          <a:noFill/>
        </p:spPr>
        <p:txBody>
          <a:bodyPr wrap="square" rtlCol="0">
            <a:noAutofit/>
          </a:bodyPr>
          <a:lstStyle/>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Nagrade trebaju biti u skladu s ciljevima i temeljene na rezultatima. </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Nagrade čine zaposlenike željnijim sudjelovanja u kreativnim projektima.</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Nagrade poboljšavaju predanost i također su pokazatelji zadovoljstva poslom.</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8720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10, 15, 16</a:t>
            </a:r>
          </a:p>
        </p:txBody>
      </p:sp>
      <p:sp>
        <p:nvSpPr>
          <p:cNvPr id="6" name="CuadroTexto 2">
            <a:extLst>
              <a:ext uri="{FF2B5EF4-FFF2-40B4-BE49-F238E27FC236}">
                <a16:creationId xmlns:a16="http://schemas.microsoft.com/office/drawing/2014/main" id="{4E2DEE5A-D6D0-8A1A-55A2-ED5CBF5B3C26}"/>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1.4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Nagrade i jačanje</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360B4A4F-7E05-DAFA-1D7E-E6343E18D328}"/>
              </a:ext>
            </a:extLst>
          </p:cNvPr>
          <p:cNvSpPr txBox="1"/>
          <p:nvPr/>
        </p:nvSpPr>
        <p:spPr>
          <a:xfrm>
            <a:off x="1296000" y="1548000"/>
            <a:ext cx="15840000" cy="1584000"/>
          </a:xfrm>
          <a:prstGeom prst="rect">
            <a:avLst/>
          </a:prstGeom>
          <a:noFill/>
        </p:spPr>
        <p:txBody>
          <a:bodyPr wrap="square" rtlCol="0">
            <a:noAutofit/>
          </a:bodyPr>
          <a:lstStyle/>
          <a:p>
            <a:pPr marL="723900" indent="-723900"/>
            <a:r>
              <a:rPr lang="en-US"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Tree>
    <p:extLst>
      <p:ext uri="{BB962C8B-B14F-4D97-AF65-F5344CB8AC3E}">
        <p14:creationId xmlns:p14="http://schemas.microsoft.com/office/powerpoint/2010/main" val="357601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2677656"/>
          </a:xfrm>
          <a:prstGeom prst="rect">
            <a:avLst/>
          </a:prstGeom>
          <a:noFill/>
        </p:spPr>
        <p:txBody>
          <a:bodyPr wrap="square" rtlCol="0">
            <a:noAutofit/>
          </a:bodyPr>
          <a:lstStyle/>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Opskrba odgovarajućim resursima ima prednost uz podršku menadžmenta, organizacijsku strukturu, autonomiju, nagrade i jačanja.</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Ti resursi uključuju i vrijeme i novac.</a:t>
            </a:r>
          </a:p>
          <a:p>
            <a:pPr marL="342900" indent="-342900">
              <a:spcAft>
                <a:spcPts val="2400"/>
              </a:spcAft>
              <a:buBlip>
                <a:blip r:embed="rId2"/>
              </a:buBlip>
            </a:pPr>
            <a:r>
              <a:rPr lang="hr-HR" sz="2400" dirty="0">
                <a:latin typeface="Helvetica Neue"/>
                <a:ea typeface="Microsoft Sans Serif" panose="020B0604020202020204" pitchFamily="34" charset="0"/>
                <a:cs typeface="Microsoft Sans Serif" panose="020B0604020202020204" pitchFamily="34" charset="0"/>
              </a:rPr>
              <a:t>ZAPAMTITE! Kvaliteta vremena važnija je od kvantitete vremena, osobito tijekom razdoblja istraživanja, kada nije uvijek jasno koje bi zadatke intrapoduzetnik trebao preuzeti.</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a:ea typeface="Microsoft Sans Serif" panose="020B0604020202020204" pitchFamily="34" charset="0"/>
                <a:cs typeface="Microsoft Sans Serif" panose="020B0604020202020204" pitchFamily="34" charset="0"/>
              </a:rPr>
              <a:t>Izvor br.:</a:t>
            </a:r>
            <a:r>
              <a:rPr lang="en-US" sz="1200" dirty="0">
                <a:latin typeface="Helvetica Neue"/>
                <a:ea typeface="Microsoft Sans Serif" panose="020B0604020202020204" pitchFamily="34" charset="0"/>
                <a:cs typeface="Microsoft Sans Serif" panose="020B0604020202020204" pitchFamily="34" charset="0"/>
              </a:rPr>
              <a:t> 12</a:t>
            </a:r>
          </a:p>
        </p:txBody>
      </p:sp>
      <p:sp>
        <p:nvSpPr>
          <p:cNvPr id="6" name="CuadroTexto 2">
            <a:extLst>
              <a:ext uri="{FF2B5EF4-FFF2-40B4-BE49-F238E27FC236}">
                <a16:creationId xmlns:a16="http://schemas.microsoft.com/office/drawing/2014/main" id="{C588F3BD-B394-02CD-410A-A99160B56052}"/>
              </a:ext>
            </a:extLst>
          </p:cNvPr>
          <p:cNvSpPr txBox="1"/>
          <p:nvPr/>
        </p:nvSpPr>
        <p:spPr>
          <a:xfrm>
            <a:off x="1295400" y="3384000"/>
            <a:ext cx="14325600" cy="523220"/>
          </a:xfrm>
          <a:prstGeom prst="rect">
            <a:avLst/>
          </a:prstGeom>
          <a:noFill/>
        </p:spPr>
        <p:txBody>
          <a:bodyPr wrap="square" rtlCol="0">
            <a:noAutofit/>
          </a:bodyPr>
          <a:lstStyle/>
          <a:p>
            <a:r>
              <a:rPr lang="en-US" sz="2800" b="1" dirty="0">
                <a:solidFill>
                  <a:srgbClr val="AED633"/>
                </a:solidFill>
                <a:latin typeface="Helvetica Neue"/>
                <a:ea typeface="Microsoft Sans Serif" panose="020B0604020202020204" pitchFamily="34" charset="0"/>
                <a:cs typeface="Microsoft Sans Serif" panose="020B0604020202020204" pitchFamily="34" charset="0"/>
              </a:rPr>
              <a:t>1.5 </a:t>
            </a:r>
            <a:r>
              <a:rPr lang="hr-HR" sz="2800" b="1" dirty="0">
                <a:solidFill>
                  <a:srgbClr val="AED633"/>
                </a:solidFill>
                <a:latin typeface="Helvetica Neue"/>
                <a:ea typeface="Microsoft Sans Serif" panose="020B0604020202020204" pitchFamily="34" charset="0"/>
                <a:cs typeface="Microsoft Sans Serif" panose="020B0604020202020204" pitchFamily="34" charset="0"/>
              </a:rPr>
              <a:t>Odgovarajuće vrijeme i opskrba resursima</a:t>
            </a:r>
            <a:endParaRPr lang="en-US"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8DDC2739-E45F-E8F4-D3C7-80E8BFEAAF95}"/>
              </a:ext>
            </a:extLst>
          </p:cNvPr>
          <p:cNvSpPr txBox="1"/>
          <p:nvPr/>
        </p:nvSpPr>
        <p:spPr>
          <a:xfrm>
            <a:off x="1296000" y="1548000"/>
            <a:ext cx="15840000" cy="1584000"/>
          </a:xfrm>
          <a:prstGeom prst="rect">
            <a:avLst/>
          </a:prstGeom>
          <a:noFill/>
        </p:spPr>
        <p:txBody>
          <a:bodyPr wrap="square" rtlCol="0">
            <a:noAutofit/>
          </a:bodyPr>
          <a:lstStyle/>
          <a:p>
            <a:pPr marL="723900" indent="-723900"/>
            <a:r>
              <a:rPr lang="en-US"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hr-HR" sz="4800" b="1" dirty="0">
                <a:solidFill>
                  <a:srgbClr val="4D94B7"/>
                </a:solidFill>
                <a:latin typeface="Helvetica Neue"/>
                <a:ea typeface="Microsoft Sans Serif" panose="020B0604020202020204" pitchFamily="34" charset="0"/>
                <a:cs typeface="Microsoft Sans Serif" panose="020B0604020202020204" pitchFamily="34" charset="0"/>
              </a:rPr>
              <a:t>Organizacijski uvjeti koji utječu na poduzetništvo unutar organizacije</a:t>
            </a:r>
          </a:p>
        </p:txBody>
      </p:sp>
    </p:spTree>
    <p:extLst>
      <p:ext uri="{BB962C8B-B14F-4D97-AF65-F5344CB8AC3E}">
        <p14:creationId xmlns:p14="http://schemas.microsoft.com/office/powerpoint/2010/main" val="180564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3110</Words>
  <Application>Microsoft Office PowerPoint</Application>
  <PresentationFormat>Benutzerdefiniert</PresentationFormat>
  <Paragraphs>300</Paragraphs>
  <Slides>33</Slides>
  <Notes>4</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132</cp:revision>
  <dcterms:created xsi:type="dcterms:W3CDTF">2022-01-27T16:04:38Z</dcterms:created>
  <dcterms:modified xsi:type="dcterms:W3CDTF">2024-02-05T00:34:04Z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