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1.xml" ContentType="application/vnd.openxmlformats-officedocument.presentationml.notesSlide+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notesSlides/notesSlide2.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p:sldMasterIdLst>
    <p:sldMasterId id="2147483648" r:id="rId1"/>
    <p:sldMasterId id="2147483667" r:id="rId2"/>
  </p:sldMasterIdLst>
  <p:notesMasterIdLst>
    <p:notesMasterId r:id="rId27"/>
  </p:notesMasterIdLst>
  <p:handoutMasterIdLst>
    <p:handoutMasterId r:id="rId28"/>
  </p:handoutMasterIdLst>
  <p:sldIdLst>
    <p:sldId id="277" r:id="rId3"/>
    <p:sldId id="278" r:id="rId4"/>
    <p:sldId id="279" r:id="rId5"/>
    <p:sldId id="289" r:id="rId6"/>
    <p:sldId id="280" r:id="rId7"/>
    <p:sldId id="305" r:id="rId8"/>
    <p:sldId id="281" r:id="rId9"/>
    <p:sldId id="300" r:id="rId10"/>
    <p:sldId id="306" r:id="rId11"/>
    <p:sldId id="296" r:id="rId12"/>
    <p:sldId id="292" r:id="rId13"/>
    <p:sldId id="291" r:id="rId14"/>
    <p:sldId id="295" r:id="rId15"/>
    <p:sldId id="297" r:id="rId16"/>
    <p:sldId id="293" r:id="rId17"/>
    <p:sldId id="307" r:id="rId18"/>
    <p:sldId id="298" r:id="rId19"/>
    <p:sldId id="308" r:id="rId20"/>
    <p:sldId id="284" r:id="rId21"/>
    <p:sldId id="285" r:id="rId22"/>
    <p:sldId id="309" r:id="rId23"/>
    <p:sldId id="290" r:id="rId24"/>
    <p:sldId id="268" r:id="rId25"/>
    <p:sldId id="287" r:id="rId26"/>
  </p:sldIdLst>
  <p:sldSz cx="18288000" cy="10287000"/>
  <p:notesSz cx="18288000" cy="10287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2F770FA1-16AD-4335-ED35-1F9876AF6202}" name="Adilhan Adil (CCG)" initials="AA(" userId="S::adilhan.adil@ccgeurope.com::525f50c8-9af0-493a-950e-9bb6f042934b"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D94B7"/>
    <a:srgbClr val="AED633"/>
    <a:srgbClr val="78B17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3E75A5A-DAEF-4FAB-87FE-1EE0A0FC44EB}" v="596" dt="2022-11-15T18:44:17.563"/>
  </p1510:revLst>
</p1510:revInfo>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350" autoAdjust="0"/>
    <p:restoredTop sz="94660"/>
  </p:normalViewPr>
  <p:slideViewPr>
    <p:cSldViewPr>
      <p:cViewPr varScale="1">
        <p:scale>
          <a:sx n="60" d="100"/>
          <a:sy n="60" d="100"/>
        </p:scale>
        <p:origin x="84" y="80"/>
      </p:cViewPr>
      <p:guideLst>
        <p:guide orient="horz" pos="2880"/>
        <p:guide pos="216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58" d="100"/>
          <a:sy n="58" d="100"/>
        </p:scale>
        <p:origin x="1248" y="77"/>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microsoft.com/office/2018/10/relationships/authors" Target="author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microsoft.com/office/2015/10/relationships/revisionInfo" Target="revisionInfo.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notesMaster" Target="notesMasters/notesMaster1.xml"/><Relationship Id="rId30" Type="http://schemas.openxmlformats.org/officeDocument/2006/relationships/viewProps" Target="viewProps.xml"/><Relationship Id="rId8" Type="http://schemas.openxmlformats.org/officeDocument/2006/relationships/slide" Target="slides/slide6.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3BBCC62-4168-45F7-9B59-3A00B7BD1316}"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s-ES"/>
        </a:p>
      </dgm:t>
    </dgm:pt>
    <dgm:pt modelId="{9BBD28ED-822E-4AAF-9863-41B96A812890}">
      <dgm:prSet phldrT="[Texto]" custT="1"/>
      <dgm:spPr>
        <a:solidFill>
          <a:srgbClr val="AED633"/>
        </a:solidFill>
      </dgm:spPr>
      <dgm:t>
        <a:bodyPr/>
        <a:lstStyle/>
        <a:p>
          <a:pPr>
            <a:buNone/>
          </a:pPr>
          <a:r>
            <a:rPr lang="hr-HR" sz="2400" noProof="0" dirty="0">
              <a:latin typeface="Helvetica Neue" panose="020B0604020202020204" charset="0"/>
            </a:rPr>
            <a:t>Ovi ljudi su potencijalni poduzetnici</a:t>
          </a:r>
          <a:r>
            <a:rPr lang="en-US" sz="2400" noProof="0" dirty="0">
              <a:latin typeface="Helvetica Neue" panose="020B0604020202020204" charset="0"/>
            </a:rPr>
            <a:t>. </a:t>
          </a:r>
          <a:r>
            <a:rPr lang="hr-HR" sz="2400" noProof="0" dirty="0">
              <a:latin typeface="Helvetica Neue" panose="020B0604020202020204" charset="0"/>
            </a:rPr>
            <a:t>Nakon poduzetništva u vašoj organizaciji, neki od njih će pokrenuti vlastiti posao.</a:t>
          </a:r>
          <a:endParaRPr lang="en-US" sz="2400" noProof="0" dirty="0">
            <a:latin typeface="Helvetica Neue" panose="020B0604020202020204" charset="0"/>
          </a:endParaRPr>
        </a:p>
      </dgm:t>
    </dgm:pt>
    <dgm:pt modelId="{1CB79019-0CE4-43C8-AF4F-B31A2C6EFD51}" type="parTrans" cxnId="{509D4E3A-3D10-40A0-AB0A-B32E4372CD90}">
      <dgm:prSet/>
      <dgm:spPr/>
      <dgm:t>
        <a:bodyPr/>
        <a:lstStyle/>
        <a:p>
          <a:endParaRPr lang="es-ES"/>
        </a:p>
      </dgm:t>
    </dgm:pt>
    <dgm:pt modelId="{BA7815DD-03D0-49E8-A08B-59C65D01C410}" type="sibTrans" cxnId="{509D4E3A-3D10-40A0-AB0A-B32E4372CD90}">
      <dgm:prSet/>
      <dgm:spPr/>
      <dgm:t>
        <a:bodyPr/>
        <a:lstStyle/>
        <a:p>
          <a:endParaRPr lang="es-ES"/>
        </a:p>
      </dgm:t>
    </dgm:pt>
    <dgm:pt modelId="{D51BFEAE-B0D4-4920-ADF0-5667C068D592}">
      <dgm:prSet phldrT="[Texto]" custT="1"/>
      <dgm:spPr>
        <a:solidFill>
          <a:srgbClr val="AED633"/>
        </a:solidFill>
      </dgm:spPr>
      <dgm:t>
        <a:bodyPr/>
        <a:lstStyle/>
        <a:p>
          <a:pPr>
            <a:buNone/>
          </a:pPr>
          <a:r>
            <a:rPr lang="hr-HR" sz="2400" noProof="0" dirty="0">
              <a:latin typeface="Helvetica Neue" panose="020B0604020202020204" charset="0"/>
            </a:rPr>
            <a:t>Ono što je najbolje kod njih je što su već motivirani, pa im ne morate održati motivirajući govor kako biste ih angažirali</a:t>
          </a:r>
          <a:r>
            <a:rPr lang="en-US" sz="2400" noProof="0" dirty="0">
              <a:latin typeface="Helvetica Neue" panose="020B0604020202020204" charset="0"/>
            </a:rPr>
            <a:t>.</a:t>
          </a:r>
        </a:p>
      </dgm:t>
    </dgm:pt>
    <dgm:pt modelId="{E73953A9-3C21-4C7A-B7EA-A0F968A4EEEE}" type="parTrans" cxnId="{A0042052-DEF2-460E-96D6-461A435461E9}">
      <dgm:prSet/>
      <dgm:spPr/>
      <dgm:t>
        <a:bodyPr/>
        <a:lstStyle/>
        <a:p>
          <a:endParaRPr lang="es-ES"/>
        </a:p>
      </dgm:t>
    </dgm:pt>
    <dgm:pt modelId="{B4A75EF7-965B-46DA-AB53-32553BAF48B3}" type="sibTrans" cxnId="{A0042052-DEF2-460E-96D6-461A435461E9}">
      <dgm:prSet/>
      <dgm:spPr/>
      <dgm:t>
        <a:bodyPr/>
        <a:lstStyle/>
        <a:p>
          <a:endParaRPr lang="es-ES"/>
        </a:p>
      </dgm:t>
    </dgm:pt>
    <dgm:pt modelId="{B9C6DC64-1437-487B-8657-E5570A531569}">
      <dgm:prSet phldrT="[Texto]" custT="1"/>
      <dgm:spPr>
        <a:solidFill>
          <a:srgbClr val="AED633"/>
        </a:solidFill>
      </dgm:spPr>
      <dgm:t>
        <a:bodyPr/>
        <a:lstStyle/>
        <a:p>
          <a:pPr>
            <a:buNone/>
          </a:pPr>
          <a:r>
            <a:rPr lang="hr-HR" sz="2400" noProof="0" dirty="0">
              <a:latin typeface="Helvetica Neue" panose="020B0604020202020204" charset="0"/>
            </a:rPr>
            <a:t>Ključno je da ih uočite rano prije nego što drugi ljudi shvate njihov novi način razmišljanja i prijeđu u drugu organizaciju gdje mogu izgraditi plodonosniji odnos nego u vašoj.</a:t>
          </a:r>
          <a:endParaRPr lang="en-US" sz="2400" noProof="0" dirty="0">
            <a:latin typeface="Helvetica Neue" panose="020B0604020202020204" charset="0"/>
          </a:endParaRPr>
        </a:p>
      </dgm:t>
    </dgm:pt>
    <dgm:pt modelId="{7C7E27C6-0CC6-4DE3-9DA5-B311B32D6C38}" type="parTrans" cxnId="{AF0BB708-9C2B-4ACF-9F66-6294E65211E5}">
      <dgm:prSet/>
      <dgm:spPr/>
      <dgm:t>
        <a:bodyPr/>
        <a:lstStyle/>
        <a:p>
          <a:endParaRPr lang="en-GB"/>
        </a:p>
      </dgm:t>
    </dgm:pt>
    <dgm:pt modelId="{51E6B373-F786-4EED-9647-3F7C23D179A5}" type="sibTrans" cxnId="{AF0BB708-9C2B-4ACF-9F66-6294E65211E5}">
      <dgm:prSet/>
      <dgm:spPr/>
      <dgm:t>
        <a:bodyPr/>
        <a:lstStyle/>
        <a:p>
          <a:endParaRPr lang="en-GB"/>
        </a:p>
      </dgm:t>
    </dgm:pt>
    <dgm:pt modelId="{3F51C99A-4A5A-42E9-89A9-1F23A4EB3206}">
      <dgm:prSet/>
      <dgm:spPr/>
      <dgm:t>
        <a:bodyPr/>
        <a:lstStyle/>
        <a:p>
          <a:endParaRPr lang="en-GB" dirty="0"/>
        </a:p>
      </dgm:t>
    </dgm:pt>
    <dgm:pt modelId="{F01A065C-4DA7-4D03-91C2-BF7E643C01E5}" type="parTrans" cxnId="{A2F3D9AD-F2CD-46E1-9623-06EACDCAE25D}">
      <dgm:prSet/>
      <dgm:spPr/>
      <dgm:t>
        <a:bodyPr/>
        <a:lstStyle/>
        <a:p>
          <a:endParaRPr lang="en-GB"/>
        </a:p>
      </dgm:t>
    </dgm:pt>
    <dgm:pt modelId="{99A6B510-551F-4FCC-8180-CB06C0495AE6}" type="sibTrans" cxnId="{A2F3D9AD-F2CD-46E1-9623-06EACDCAE25D}">
      <dgm:prSet/>
      <dgm:spPr/>
      <dgm:t>
        <a:bodyPr/>
        <a:lstStyle/>
        <a:p>
          <a:endParaRPr lang="en-GB"/>
        </a:p>
      </dgm:t>
    </dgm:pt>
    <dgm:pt modelId="{A665AF82-8505-4171-BAA9-2174A3D59870}" type="pres">
      <dgm:prSet presAssocID="{33BBCC62-4168-45F7-9B59-3A00B7BD1316}" presName="linear" presStyleCnt="0">
        <dgm:presLayoutVars>
          <dgm:dir/>
          <dgm:animLvl val="lvl"/>
          <dgm:resizeHandles val="exact"/>
        </dgm:presLayoutVars>
      </dgm:prSet>
      <dgm:spPr/>
    </dgm:pt>
    <dgm:pt modelId="{F27413A5-844A-4287-A424-A551899BCB91}" type="pres">
      <dgm:prSet presAssocID="{9BBD28ED-822E-4AAF-9863-41B96A812890}" presName="parentLin" presStyleCnt="0"/>
      <dgm:spPr/>
    </dgm:pt>
    <dgm:pt modelId="{15E60A09-B80D-4920-965A-FEC7544B77FC}" type="pres">
      <dgm:prSet presAssocID="{9BBD28ED-822E-4AAF-9863-41B96A812890}" presName="parentLeftMargin" presStyleLbl="node1" presStyleIdx="0" presStyleCnt="3"/>
      <dgm:spPr/>
    </dgm:pt>
    <dgm:pt modelId="{4764129B-7761-4B95-A03D-502AE032A78A}" type="pres">
      <dgm:prSet presAssocID="{9BBD28ED-822E-4AAF-9863-41B96A812890}" presName="parentText" presStyleLbl="node1" presStyleIdx="0" presStyleCnt="3" custScaleX="142997" custScaleY="280828">
        <dgm:presLayoutVars>
          <dgm:chMax val="0"/>
          <dgm:bulletEnabled val="1"/>
        </dgm:presLayoutVars>
      </dgm:prSet>
      <dgm:spPr/>
    </dgm:pt>
    <dgm:pt modelId="{5D581533-A251-49EE-8202-8190EC80410A}" type="pres">
      <dgm:prSet presAssocID="{9BBD28ED-822E-4AAF-9863-41B96A812890}" presName="negativeSpace" presStyleCnt="0"/>
      <dgm:spPr/>
    </dgm:pt>
    <dgm:pt modelId="{F758E55E-F9F3-4981-BCEE-5D7BA43DD5DB}" type="pres">
      <dgm:prSet presAssocID="{9BBD28ED-822E-4AAF-9863-41B96A812890}" presName="childText" presStyleLbl="conFgAcc1" presStyleIdx="0" presStyleCnt="3">
        <dgm:presLayoutVars>
          <dgm:bulletEnabled val="1"/>
        </dgm:presLayoutVars>
      </dgm:prSet>
      <dgm:spPr/>
    </dgm:pt>
    <dgm:pt modelId="{5C69DA75-0C34-4631-911E-F9FA646AF0AE}" type="pres">
      <dgm:prSet presAssocID="{BA7815DD-03D0-49E8-A08B-59C65D01C410}" presName="spaceBetweenRectangles" presStyleCnt="0"/>
      <dgm:spPr/>
    </dgm:pt>
    <dgm:pt modelId="{93775101-5B73-45A7-ABB2-94A0AB52997A}" type="pres">
      <dgm:prSet presAssocID="{D51BFEAE-B0D4-4920-ADF0-5667C068D592}" presName="parentLin" presStyleCnt="0"/>
      <dgm:spPr/>
    </dgm:pt>
    <dgm:pt modelId="{09C529E0-36CD-4B46-9FEB-5E228A4543D2}" type="pres">
      <dgm:prSet presAssocID="{D51BFEAE-B0D4-4920-ADF0-5667C068D592}" presName="parentLeftMargin" presStyleLbl="node1" presStyleIdx="0" presStyleCnt="3"/>
      <dgm:spPr/>
    </dgm:pt>
    <dgm:pt modelId="{5368F5F0-0155-4F7D-A6DE-89E67052E07A}" type="pres">
      <dgm:prSet presAssocID="{D51BFEAE-B0D4-4920-ADF0-5667C068D592}" presName="parentText" presStyleLbl="node1" presStyleIdx="1" presStyleCnt="3" custScaleX="142857" custScaleY="243089">
        <dgm:presLayoutVars>
          <dgm:chMax val="0"/>
          <dgm:bulletEnabled val="1"/>
        </dgm:presLayoutVars>
      </dgm:prSet>
      <dgm:spPr/>
    </dgm:pt>
    <dgm:pt modelId="{A9764F67-D3D7-483F-82E4-06F03C778EE5}" type="pres">
      <dgm:prSet presAssocID="{D51BFEAE-B0D4-4920-ADF0-5667C068D592}" presName="negativeSpace" presStyleCnt="0"/>
      <dgm:spPr/>
    </dgm:pt>
    <dgm:pt modelId="{708B0FF5-326D-47CA-8907-B37CB19FA87D}" type="pres">
      <dgm:prSet presAssocID="{D51BFEAE-B0D4-4920-ADF0-5667C068D592}" presName="childText" presStyleLbl="conFgAcc1" presStyleIdx="1" presStyleCnt="3" custLinFactNeighborX="806" custLinFactNeighborY="-4269">
        <dgm:presLayoutVars>
          <dgm:bulletEnabled val="1"/>
        </dgm:presLayoutVars>
      </dgm:prSet>
      <dgm:spPr/>
    </dgm:pt>
    <dgm:pt modelId="{93C5A1E7-6C92-42F7-A6B4-17D9395F5E25}" type="pres">
      <dgm:prSet presAssocID="{B4A75EF7-965B-46DA-AB53-32553BAF48B3}" presName="spaceBetweenRectangles" presStyleCnt="0"/>
      <dgm:spPr/>
    </dgm:pt>
    <dgm:pt modelId="{F260D513-4D90-40A8-8D57-FF852C7D55EA}" type="pres">
      <dgm:prSet presAssocID="{B9C6DC64-1437-487B-8657-E5570A531569}" presName="parentLin" presStyleCnt="0"/>
      <dgm:spPr/>
    </dgm:pt>
    <dgm:pt modelId="{39A08C1A-AD30-4CCD-8A5D-8135578D6C88}" type="pres">
      <dgm:prSet presAssocID="{B9C6DC64-1437-487B-8657-E5570A531569}" presName="parentLeftMargin" presStyleLbl="node1" presStyleIdx="1" presStyleCnt="3"/>
      <dgm:spPr/>
    </dgm:pt>
    <dgm:pt modelId="{C82B67C4-D43E-4C9E-856A-0D770C9DE64B}" type="pres">
      <dgm:prSet presAssocID="{B9C6DC64-1437-487B-8657-E5570A531569}" presName="parentText" presStyleLbl="node1" presStyleIdx="2" presStyleCnt="3" custScaleX="141735" custScaleY="305957">
        <dgm:presLayoutVars>
          <dgm:chMax val="0"/>
          <dgm:bulletEnabled val="1"/>
        </dgm:presLayoutVars>
      </dgm:prSet>
      <dgm:spPr/>
    </dgm:pt>
    <dgm:pt modelId="{4A8D29A9-FDEF-4F16-8901-D2B2DCA2D3AC}" type="pres">
      <dgm:prSet presAssocID="{B9C6DC64-1437-487B-8657-E5570A531569}" presName="negativeSpace" presStyleCnt="0"/>
      <dgm:spPr/>
    </dgm:pt>
    <dgm:pt modelId="{DA5BEA5A-F1A9-44BA-B4E0-3A3907CD03D2}" type="pres">
      <dgm:prSet presAssocID="{B9C6DC64-1437-487B-8657-E5570A531569}" presName="childText" presStyleLbl="conFgAcc1" presStyleIdx="2" presStyleCnt="3">
        <dgm:presLayoutVars>
          <dgm:bulletEnabled val="1"/>
        </dgm:presLayoutVars>
      </dgm:prSet>
      <dgm:spPr/>
    </dgm:pt>
  </dgm:ptLst>
  <dgm:cxnLst>
    <dgm:cxn modelId="{AF0BB708-9C2B-4ACF-9F66-6294E65211E5}" srcId="{33BBCC62-4168-45F7-9B59-3A00B7BD1316}" destId="{B9C6DC64-1437-487B-8657-E5570A531569}" srcOrd="2" destOrd="0" parTransId="{7C7E27C6-0CC6-4DE3-9DA5-B311B32D6C38}" sibTransId="{51E6B373-F786-4EED-9647-3F7C23D179A5}"/>
    <dgm:cxn modelId="{8911F20E-090C-412E-8AE7-4A4605C3EA1F}" type="presOf" srcId="{D51BFEAE-B0D4-4920-ADF0-5667C068D592}" destId="{5368F5F0-0155-4F7D-A6DE-89E67052E07A}" srcOrd="1" destOrd="0" presId="urn:microsoft.com/office/officeart/2005/8/layout/list1"/>
    <dgm:cxn modelId="{106B5926-889D-4756-94A4-4051C75E398B}" type="presOf" srcId="{9BBD28ED-822E-4AAF-9863-41B96A812890}" destId="{15E60A09-B80D-4920-965A-FEC7544B77FC}" srcOrd="0" destOrd="0" presId="urn:microsoft.com/office/officeart/2005/8/layout/list1"/>
    <dgm:cxn modelId="{85E64134-ED34-4EEF-B059-749A6600A63C}" type="presOf" srcId="{D51BFEAE-B0D4-4920-ADF0-5667C068D592}" destId="{09C529E0-36CD-4B46-9FEB-5E228A4543D2}" srcOrd="0" destOrd="0" presId="urn:microsoft.com/office/officeart/2005/8/layout/list1"/>
    <dgm:cxn modelId="{509D4E3A-3D10-40A0-AB0A-B32E4372CD90}" srcId="{33BBCC62-4168-45F7-9B59-3A00B7BD1316}" destId="{9BBD28ED-822E-4AAF-9863-41B96A812890}" srcOrd="0" destOrd="0" parTransId="{1CB79019-0CE4-43C8-AF4F-B31A2C6EFD51}" sibTransId="{BA7815DD-03D0-49E8-A08B-59C65D01C410}"/>
    <dgm:cxn modelId="{6307D24E-FA64-46F4-A18C-E65FF226A0E3}" type="presOf" srcId="{B9C6DC64-1437-487B-8657-E5570A531569}" destId="{39A08C1A-AD30-4CCD-8A5D-8135578D6C88}" srcOrd="0" destOrd="0" presId="urn:microsoft.com/office/officeart/2005/8/layout/list1"/>
    <dgm:cxn modelId="{A0042052-DEF2-460E-96D6-461A435461E9}" srcId="{33BBCC62-4168-45F7-9B59-3A00B7BD1316}" destId="{D51BFEAE-B0D4-4920-ADF0-5667C068D592}" srcOrd="1" destOrd="0" parTransId="{E73953A9-3C21-4C7A-B7EA-A0F968A4EEEE}" sibTransId="{B4A75EF7-965B-46DA-AB53-32553BAF48B3}"/>
    <dgm:cxn modelId="{ABA792AB-901F-44C4-98DF-00A458A08913}" type="presOf" srcId="{9BBD28ED-822E-4AAF-9863-41B96A812890}" destId="{4764129B-7761-4B95-A03D-502AE032A78A}" srcOrd="1" destOrd="0" presId="urn:microsoft.com/office/officeart/2005/8/layout/list1"/>
    <dgm:cxn modelId="{A2F3D9AD-F2CD-46E1-9623-06EACDCAE25D}" srcId="{B9C6DC64-1437-487B-8657-E5570A531569}" destId="{3F51C99A-4A5A-42E9-89A9-1F23A4EB3206}" srcOrd="0" destOrd="0" parTransId="{F01A065C-4DA7-4D03-91C2-BF7E643C01E5}" sibTransId="{99A6B510-551F-4FCC-8180-CB06C0495AE6}"/>
    <dgm:cxn modelId="{175FE7BA-247B-4CF0-9F42-DB3BCFF886C8}" type="presOf" srcId="{B9C6DC64-1437-487B-8657-E5570A531569}" destId="{C82B67C4-D43E-4C9E-856A-0D770C9DE64B}" srcOrd="1" destOrd="0" presId="urn:microsoft.com/office/officeart/2005/8/layout/list1"/>
    <dgm:cxn modelId="{B314F0EB-0B51-4FED-8534-2A3CAEDAEF08}" type="presOf" srcId="{33BBCC62-4168-45F7-9B59-3A00B7BD1316}" destId="{A665AF82-8505-4171-BAA9-2174A3D59870}" srcOrd="0" destOrd="0" presId="urn:microsoft.com/office/officeart/2005/8/layout/list1"/>
    <dgm:cxn modelId="{499883F4-BB72-463F-A0B4-399619804F5C}" type="presOf" srcId="{3F51C99A-4A5A-42E9-89A9-1F23A4EB3206}" destId="{DA5BEA5A-F1A9-44BA-B4E0-3A3907CD03D2}" srcOrd="0" destOrd="0" presId="urn:microsoft.com/office/officeart/2005/8/layout/list1"/>
    <dgm:cxn modelId="{354C5FAB-EB6A-47B0-9BDE-F60751088E25}" type="presParOf" srcId="{A665AF82-8505-4171-BAA9-2174A3D59870}" destId="{F27413A5-844A-4287-A424-A551899BCB91}" srcOrd="0" destOrd="0" presId="urn:microsoft.com/office/officeart/2005/8/layout/list1"/>
    <dgm:cxn modelId="{FDC75DFF-0FB0-4129-898E-6866745B16A5}" type="presParOf" srcId="{F27413A5-844A-4287-A424-A551899BCB91}" destId="{15E60A09-B80D-4920-965A-FEC7544B77FC}" srcOrd="0" destOrd="0" presId="urn:microsoft.com/office/officeart/2005/8/layout/list1"/>
    <dgm:cxn modelId="{913CA466-67EC-40D5-BCFA-4F5E0CBF6E98}" type="presParOf" srcId="{F27413A5-844A-4287-A424-A551899BCB91}" destId="{4764129B-7761-4B95-A03D-502AE032A78A}" srcOrd="1" destOrd="0" presId="urn:microsoft.com/office/officeart/2005/8/layout/list1"/>
    <dgm:cxn modelId="{F755C125-1C37-44D8-BA41-A57B5A9FA4F2}" type="presParOf" srcId="{A665AF82-8505-4171-BAA9-2174A3D59870}" destId="{5D581533-A251-49EE-8202-8190EC80410A}" srcOrd="1" destOrd="0" presId="urn:microsoft.com/office/officeart/2005/8/layout/list1"/>
    <dgm:cxn modelId="{AD09EDC7-2E66-4522-BCA6-1F3380752BD0}" type="presParOf" srcId="{A665AF82-8505-4171-BAA9-2174A3D59870}" destId="{F758E55E-F9F3-4981-BCEE-5D7BA43DD5DB}" srcOrd="2" destOrd="0" presId="urn:microsoft.com/office/officeart/2005/8/layout/list1"/>
    <dgm:cxn modelId="{BA5753C9-6283-4353-A736-49C9CAD69333}" type="presParOf" srcId="{A665AF82-8505-4171-BAA9-2174A3D59870}" destId="{5C69DA75-0C34-4631-911E-F9FA646AF0AE}" srcOrd="3" destOrd="0" presId="urn:microsoft.com/office/officeart/2005/8/layout/list1"/>
    <dgm:cxn modelId="{0C964C3D-59D3-4F8F-875A-050468E51190}" type="presParOf" srcId="{A665AF82-8505-4171-BAA9-2174A3D59870}" destId="{93775101-5B73-45A7-ABB2-94A0AB52997A}" srcOrd="4" destOrd="0" presId="urn:microsoft.com/office/officeart/2005/8/layout/list1"/>
    <dgm:cxn modelId="{157EB70E-DCD3-43AD-87E7-8C4AE79197E4}" type="presParOf" srcId="{93775101-5B73-45A7-ABB2-94A0AB52997A}" destId="{09C529E0-36CD-4B46-9FEB-5E228A4543D2}" srcOrd="0" destOrd="0" presId="urn:microsoft.com/office/officeart/2005/8/layout/list1"/>
    <dgm:cxn modelId="{07C10147-05F5-4B16-9F5A-2AB311743B82}" type="presParOf" srcId="{93775101-5B73-45A7-ABB2-94A0AB52997A}" destId="{5368F5F0-0155-4F7D-A6DE-89E67052E07A}" srcOrd="1" destOrd="0" presId="urn:microsoft.com/office/officeart/2005/8/layout/list1"/>
    <dgm:cxn modelId="{6853AB64-F59B-4C0E-817B-5A27F1253898}" type="presParOf" srcId="{A665AF82-8505-4171-BAA9-2174A3D59870}" destId="{A9764F67-D3D7-483F-82E4-06F03C778EE5}" srcOrd="5" destOrd="0" presId="urn:microsoft.com/office/officeart/2005/8/layout/list1"/>
    <dgm:cxn modelId="{23127F06-14ED-476F-B964-4085E94E2971}" type="presParOf" srcId="{A665AF82-8505-4171-BAA9-2174A3D59870}" destId="{708B0FF5-326D-47CA-8907-B37CB19FA87D}" srcOrd="6" destOrd="0" presId="urn:microsoft.com/office/officeart/2005/8/layout/list1"/>
    <dgm:cxn modelId="{AABE8D28-43E9-4A4A-A61B-6359E9D598DB}" type="presParOf" srcId="{A665AF82-8505-4171-BAA9-2174A3D59870}" destId="{93C5A1E7-6C92-42F7-A6B4-17D9395F5E25}" srcOrd="7" destOrd="0" presId="urn:microsoft.com/office/officeart/2005/8/layout/list1"/>
    <dgm:cxn modelId="{CB915A6A-C4BE-47BC-93D0-684029C24F23}" type="presParOf" srcId="{A665AF82-8505-4171-BAA9-2174A3D59870}" destId="{F260D513-4D90-40A8-8D57-FF852C7D55EA}" srcOrd="8" destOrd="0" presId="urn:microsoft.com/office/officeart/2005/8/layout/list1"/>
    <dgm:cxn modelId="{D21C9CCF-BBEE-4B5C-93B9-44740DEA11E4}" type="presParOf" srcId="{F260D513-4D90-40A8-8D57-FF852C7D55EA}" destId="{39A08C1A-AD30-4CCD-8A5D-8135578D6C88}" srcOrd="0" destOrd="0" presId="urn:microsoft.com/office/officeart/2005/8/layout/list1"/>
    <dgm:cxn modelId="{33CC4C78-D45F-4ED3-9247-59D46B2B511B}" type="presParOf" srcId="{F260D513-4D90-40A8-8D57-FF852C7D55EA}" destId="{C82B67C4-D43E-4C9E-856A-0D770C9DE64B}" srcOrd="1" destOrd="0" presId="urn:microsoft.com/office/officeart/2005/8/layout/list1"/>
    <dgm:cxn modelId="{C4BC7592-7483-44A5-9516-385D7878A15B}" type="presParOf" srcId="{A665AF82-8505-4171-BAA9-2174A3D59870}" destId="{4A8D29A9-FDEF-4F16-8901-D2B2DCA2D3AC}" srcOrd="9" destOrd="0" presId="urn:microsoft.com/office/officeart/2005/8/layout/list1"/>
    <dgm:cxn modelId="{E91852C5-899A-4ADC-A5EC-FA37EC17A438}" type="presParOf" srcId="{A665AF82-8505-4171-BAA9-2174A3D59870}" destId="{DA5BEA5A-F1A9-44BA-B4E0-3A3907CD03D2}" srcOrd="10"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3BBCC62-4168-45F7-9B59-3A00B7BD1316}"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s-ES"/>
        </a:p>
      </dgm:t>
    </dgm:pt>
    <dgm:pt modelId="{9BBD28ED-822E-4AAF-9863-41B96A812890}">
      <dgm:prSet phldrT="[Texto]" custT="1"/>
      <dgm:spPr>
        <a:solidFill>
          <a:srgbClr val="AED633"/>
        </a:solidFill>
      </dgm:spPr>
      <dgm:t>
        <a:bodyPr/>
        <a:lstStyle/>
        <a:p>
          <a:pPr>
            <a:buNone/>
          </a:pPr>
          <a:r>
            <a:rPr lang="hr-HR" sz="2400" noProof="0" dirty="0">
              <a:latin typeface="Helvetica Neue" panose="020B0604020202020204" charset="0"/>
            </a:rPr>
            <a:t>Intrapoduzetnici su, prema Pinchotu, „sanjari koji rade". Međutim, jednostavno dopuštanje zaposlenicima mogućnost generiranja ideja neće ih zadržati u vašoj tvrtki.</a:t>
          </a:r>
          <a:endParaRPr lang="en-US" sz="2400" noProof="0" dirty="0">
            <a:latin typeface="Helvetica Neue" panose="020B0604020202020204" charset="0"/>
          </a:endParaRPr>
        </a:p>
      </dgm:t>
    </dgm:pt>
    <dgm:pt modelId="{BA7815DD-03D0-49E8-A08B-59C65D01C410}" type="sibTrans" cxnId="{509D4E3A-3D10-40A0-AB0A-B32E4372CD90}">
      <dgm:prSet/>
      <dgm:spPr/>
      <dgm:t>
        <a:bodyPr/>
        <a:lstStyle/>
        <a:p>
          <a:endParaRPr lang="es-ES"/>
        </a:p>
      </dgm:t>
    </dgm:pt>
    <dgm:pt modelId="{1CB79019-0CE4-43C8-AF4F-B31A2C6EFD51}" type="parTrans" cxnId="{509D4E3A-3D10-40A0-AB0A-B32E4372CD90}">
      <dgm:prSet/>
      <dgm:spPr/>
      <dgm:t>
        <a:bodyPr/>
        <a:lstStyle/>
        <a:p>
          <a:endParaRPr lang="es-ES"/>
        </a:p>
      </dgm:t>
    </dgm:pt>
    <dgm:pt modelId="{B9C6DC64-1437-487B-8657-E5570A531569}">
      <dgm:prSet phldrT="[Texto]" custT="1"/>
      <dgm:spPr>
        <a:solidFill>
          <a:srgbClr val="AED633"/>
        </a:solidFill>
      </dgm:spPr>
      <dgm:t>
        <a:bodyPr/>
        <a:lstStyle/>
        <a:p>
          <a:pPr>
            <a:buNone/>
          </a:pPr>
          <a:r>
            <a:rPr lang="hr-HR" sz="2400" noProof="0" dirty="0">
              <a:latin typeface="Helvetica Neue" panose="020B0604020202020204" charset="0"/>
            </a:rPr>
            <a:t>Poput poduzetnika početnika, intrapoduzetnici su potaknuti da vide uspjeh svojih ideja.</a:t>
          </a:r>
          <a:endParaRPr lang="en-US" sz="2400" noProof="0" dirty="0">
            <a:latin typeface="Helvetica Neue" panose="020B0604020202020204" charset="0"/>
          </a:endParaRPr>
        </a:p>
      </dgm:t>
    </dgm:pt>
    <dgm:pt modelId="{51E6B373-F786-4EED-9647-3F7C23D179A5}" type="sibTrans" cxnId="{AF0BB708-9C2B-4ACF-9F66-6294E65211E5}">
      <dgm:prSet/>
      <dgm:spPr/>
      <dgm:t>
        <a:bodyPr/>
        <a:lstStyle/>
        <a:p>
          <a:endParaRPr lang="en-GB"/>
        </a:p>
      </dgm:t>
    </dgm:pt>
    <dgm:pt modelId="{7C7E27C6-0CC6-4DE3-9DA5-B311B32D6C38}" type="parTrans" cxnId="{AF0BB708-9C2B-4ACF-9F66-6294E65211E5}">
      <dgm:prSet/>
      <dgm:spPr/>
      <dgm:t>
        <a:bodyPr/>
        <a:lstStyle/>
        <a:p>
          <a:endParaRPr lang="en-GB"/>
        </a:p>
      </dgm:t>
    </dgm:pt>
    <dgm:pt modelId="{3F51C99A-4A5A-42E9-89A9-1F23A4EB3206}">
      <dgm:prSet/>
      <dgm:spPr/>
      <dgm:t>
        <a:bodyPr/>
        <a:lstStyle/>
        <a:p>
          <a:endParaRPr lang="en-GB" dirty="0"/>
        </a:p>
      </dgm:t>
    </dgm:pt>
    <dgm:pt modelId="{99A6B510-551F-4FCC-8180-CB06C0495AE6}" type="sibTrans" cxnId="{A2F3D9AD-F2CD-46E1-9623-06EACDCAE25D}">
      <dgm:prSet/>
      <dgm:spPr/>
      <dgm:t>
        <a:bodyPr/>
        <a:lstStyle/>
        <a:p>
          <a:endParaRPr lang="en-GB"/>
        </a:p>
      </dgm:t>
    </dgm:pt>
    <dgm:pt modelId="{F01A065C-4DA7-4D03-91C2-BF7E643C01E5}" type="parTrans" cxnId="{A2F3D9AD-F2CD-46E1-9623-06EACDCAE25D}">
      <dgm:prSet/>
      <dgm:spPr/>
      <dgm:t>
        <a:bodyPr/>
        <a:lstStyle/>
        <a:p>
          <a:endParaRPr lang="en-GB"/>
        </a:p>
      </dgm:t>
    </dgm:pt>
    <dgm:pt modelId="{D51BFEAE-B0D4-4920-ADF0-5667C068D592}">
      <dgm:prSet phldrT="[Texto]" custT="1"/>
      <dgm:spPr>
        <a:solidFill>
          <a:srgbClr val="AED633"/>
        </a:solidFill>
      </dgm:spPr>
      <dgm:t>
        <a:bodyPr/>
        <a:lstStyle/>
        <a:p>
          <a:pPr>
            <a:buNone/>
          </a:pPr>
          <a:r>
            <a:rPr lang="hr-HR" sz="2400" noProof="0" dirty="0">
              <a:latin typeface="Helvetica Neue" panose="020B0604020202020204" charset="0"/>
            </a:rPr>
            <a:t>Osim toga, morate im dati ovlast da provedu svoje ideje. Nikada ne zaboravite da se intrapoduzetnici rađaju s poduzetničkim duhom. I generiranje i provođenje ideja njihove su strasti.</a:t>
          </a:r>
          <a:endParaRPr lang="en-US" sz="2400" noProof="0" dirty="0">
            <a:latin typeface="Helvetica Neue" panose="020B0604020202020204" charset="0"/>
          </a:endParaRPr>
        </a:p>
      </dgm:t>
    </dgm:pt>
    <dgm:pt modelId="{B4A75EF7-965B-46DA-AB53-32553BAF48B3}" type="sibTrans" cxnId="{A0042052-DEF2-460E-96D6-461A435461E9}">
      <dgm:prSet/>
      <dgm:spPr/>
      <dgm:t>
        <a:bodyPr/>
        <a:lstStyle/>
        <a:p>
          <a:endParaRPr lang="es-ES"/>
        </a:p>
      </dgm:t>
    </dgm:pt>
    <dgm:pt modelId="{E73953A9-3C21-4C7A-B7EA-A0F968A4EEEE}" type="parTrans" cxnId="{A0042052-DEF2-460E-96D6-461A435461E9}">
      <dgm:prSet/>
      <dgm:spPr/>
      <dgm:t>
        <a:bodyPr/>
        <a:lstStyle/>
        <a:p>
          <a:endParaRPr lang="es-ES"/>
        </a:p>
      </dgm:t>
    </dgm:pt>
    <dgm:pt modelId="{A665AF82-8505-4171-BAA9-2174A3D59870}" type="pres">
      <dgm:prSet presAssocID="{33BBCC62-4168-45F7-9B59-3A00B7BD1316}" presName="linear" presStyleCnt="0">
        <dgm:presLayoutVars>
          <dgm:dir/>
          <dgm:animLvl val="lvl"/>
          <dgm:resizeHandles val="exact"/>
        </dgm:presLayoutVars>
      </dgm:prSet>
      <dgm:spPr/>
    </dgm:pt>
    <dgm:pt modelId="{F27413A5-844A-4287-A424-A551899BCB91}" type="pres">
      <dgm:prSet presAssocID="{9BBD28ED-822E-4AAF-9863-41B96A812890}" presName="parentLin" presStyleCnt="0"/>
      <dgm:spPr/>
    </dgm:pt>
    <dgm:pt modelId="{15E60A09-B80D-4920-965A-FEC7544B77FC}" type="pres">
      <dgm:prSet presAssocID="{9BBD28ED-822E-4AAF-9863-41B96A812890}" presName="parentLeftMargin" presStyleLbl="node1" presStyleIdx="0" presStyleCnt="3"/>
      <dgm:spPr/>
    </dgm:pt>
    <dgm:pt modelId="{4764129B-7761-4B95-A03D-502AE032A78A}" type="pres">
      <dgm:prSet presAssocID="{9BBD28ED-822E-4AAF-9863-41B96A812890}" presName="parentText" presStyleLbl="node1" presStyleIdx="0" presStyleCnt="3" custScaleX="137130" custScaleY="479928">
        <dgm:presLayoutVars>
          <dgm:chMax val="0"/>
          <dgm:bulletEnabled val="1"/>
        </dgm:presLayoutVars>
      </dgm:prSet>
      <dgm:spPr/>
    </dgm:pt>
    <dgm:pt modelId="{5D581533-A251-49EE-8202-8190EC80410A}" type="pres">
      <dgm:prSet presAssocID="{9BBD28ED-822E-4AAF-9863-41B96A812890}" presName="negativeSpace" presStyleCnt="0"/>
      <dgm:spPr/>
    </dgm:pt>
    <dgm:pt modelId="{F758E55E-F9F3-4981-BCEE-5D7BA43DD5DB}" type="pres">
      <dgm:prSet presAssocID="{9BBD28ED-822E-4AAF-9863-41B96A812890}" presName="childText" presStyleLbl="conFgAcc1" presStyleIdx="0" presStyleCnt="3">
        <dgm:presLayoutVars>
          <dgm:bulletEnabled val="1"/>
        </dgm:presLayoutVars>
      </dgm:prSet>
      <dgm:spPr/>
    </dgm:pt>
    <dgm:pt modelId="{5C69DA75-0C34-4631-911E-F9FA646AF0AE}" type="pres">
      <dgm:prSet presAssocID="{BA7815DD-03D0-49E8-A08B-59C65D01C410}" presName="spaceBetweenRectangles" presStyleCnt="0"/>
      <dgm:spPr/>
    </dgm:pt>
    <dgm:pt modelId="{93775101-5B73-45A7-ABB2-94A0AB52997A}" type="pres">
      <dgm:prSet presAssocID="{D51BFEAE-B0D4-4920-ADF0-5667C068D592}" presName="parentLin" presStyleCnt="0"/>
      <dgm:spPr/>
    </dgm:pt>
    <dgm:pt modelId="{09C529E0-36CD-4B46-9FEB-5E228A4543D2}" type="pres">
      <dgm:prSet presAssocID="{D51BFEAE-B0D4-4920-ADF0-5667C068D592}" presName="parentLeftMargin" presStyleLbl="node1" presStyleIdx="0" presStyleCnt="3"/>
      <dgm:spPr/>
    </dgm:pt>
    <dgm:pt modelId="{5368F5F0-0155-4F7D-A6DE-89E67052E07A}" type="pres">
      <dgm:prSet presAssocID="{D51BFEAE-B0D4-4920-ADF0-5667C068D592}" presName="parentText" presStyleLbl="node1" presStyleIdx="1" presStyleCnt="3" custScaleX="142997" custScaleY="459284">
        <dgm:presLayoutVars>
          <dgm:chMax val="0"/>
          <dgm:bulletEnabled val="1"/>
        </dgm:presLayoutVars>
      </dgm:prSet>
      <dgm:spPr/>
    </dgm:pt>
    <dgm:pt modelId="{A9764F67-D3D7-483F-82E4-06F03C778EE5}" type="pres">
      <dgm:prSet presAssocID="{D51BFEAE-B0D4-4920-ADF0-5667C068D592}" presName="negativeSpace" presStyleCnt="0"/>
      <dgm:spPr/>
    </dgm:pt>
    <dgm:pt modelId="{708B0FF5-326D-47CA-8907-B37CB19FA87D}" type="pres">
      <dgm:prSet presAssocID="{D51BFEAE-B0D4-4920-ADF0-5667C068D592}" presName="childText" presStyleLbl="conFgAcc1" presStyleIdx="1" presStyleCnt="3" custLinFactNeighborX="806" custLinFactNeighborY="-4269">
        <dgm:presLayoutVars>
          <dgm:bulletEnabled val="1"/>
        </dgm:presLayoutVars>
      </dgm:prSet>
      <dgm:spPr/>
    </dgm:pt>
    <dgm:pt modelId="{93C5A1E7-6C92-42F7-A6B4-17D9395F5E25}" type="pres">
      <dgm:prSet presAssocID="{B4A75EF7-965B-46DA-AB53-32553BAF48B3}" presName="spaceBetweenRectangles" presStyleCnt="0"/>
      <dgm:spPr/>
    </dgm:pt>
    <dgm:pt modelId="{F260D513-4D90-40A8-8D57-FF852C7D55EA}" type="pres">
      <dgm:prSet presAssocID="{B9C6DC64-1437-487B-8657-E5570A531569}" presName="parentLin" presStyleCnt="0"/>
      <dgm:spPr/>
    </dgm:pt>
    <dgm:pt modelId="{39A08C1A-AD30-4CCD-8A5D-8135578D6C88}" type="pres">
      <dgm:prSet presAssocID="{B9C6DC64-1437-487B-8657-E5570A531569}" presName="parentLeftMargin" presStyleLbl="node1" presStyleIdx="1" presStyleCnt="3"/>
      <dgm:spPr/>
    </dgm:pt>
    <dgm:pt modelId="{C82B67C4-D43E-4C9E-856A-0D770C9DE64B}" type="pres">
      <dgm:prSet presAssocID="{B9C6DC64-1437-487B-8657-E5570A531569}" presName="parentText" presStyleLbl="node1" presStyleIdx="2" presStyleCnt="3" custScaleX="142997" custScaleY="305957">
        <dgm:presLayoutVars>
          <dgm:chMax val="0"/>
          <dgm:bulletEnabled val="1"/>
        </dgm:presLayoutVars>
      </dgm:prSet>
      <dgm:spPr/>
    </dgm:pt>
    <dgm:pt modelId="{4A8D29A9-FDEF-4F16-8901-D2B2DCA2D3AC}" type="pres">
      <dgm:prSet presAssocID="{B9C6DC64-1437-487B-8657-E5570A531569}" presName="negativeSpace" presStyleCnt="0"/>
      <dgm:spPr/>
    </dgm:pt>
    <dgm:pt modelId="{DA5BEA5A-F1A9-44BA-B4E0-3A3907CD03D2}" type="pres">
      <dgm:prSet presAssocID="{B9C6DC64-1437-487B-8657-E5570A531569}" presName="childText" presStyleLbl="conFgAcc1" presStyleIdx="2" presStyleCnt="3">
        <dgm:presLayoutVars>
          <dgm:bulletEnabled val="1"/>
        </dgm:presLayoutVars>
      </dgm:prSet>
      <dgm:spPr/>
    </dgm:pt>
  </dgm:ptLst>
  <dgm:cxnLst>
    <dgm:cxn modelId="{AF0BB708-9C2B-4ACF-9F66-6294E65211E5}" srcId="{33BBCC62-4168-45F7-9B59-3A00B7BD1316}" destId="{B9C6DC64-1437-487B-8657-E5570A531569}" srcOrd="2" destOrd="0" parTransId="{7C7E27C6-0CC6-4DE3-9DA5-B311B32D6C38}" sibTransId="{51E6B373-F786-4EED-9647-3F7C23D179A5}"/>
    <dgm:cxn modelId="{8911F20E-090C-412E-8AE7-4A4605C3EA1F}" type="presOf" srcId="{D51BFEAE-B0D4-4920-ADF0-5667C068D592}" destId="{5368F5F0-0155-4F7D-A6DE-89E67052E07A}" srcOrd="1" destOrd="0" presId="urn:microsoft.com/office/officeart/2005/8/layout/list1"/>
    <dgm:cxn modelId="{106B5926-889D-4756-94A4-4051C75E398B}" type="presOf" srcId="{9BBD28ED-822E-4AAF-9863-41B96A812890}" destId="{15E60A09-B80D-4920-965A-FEC7544B77FC}" srcOrd="0" destOrd="0" presId="urn:microsoft.com/office/officeart/2005/8/layout/list1"/>
    <dgm:cxn modelId="{85E64134-ED34-4EEF-B059-749A6600A63C}" type="presOf" srcId="{D51BFEAE-B0D4-4920-ADF0-5667C068D592}" destId="{09C529E0-36CD-4B46-9FEB-5E228A4543D2}" srcOrd="0" destOrd="0" presId="urn:microsoft.com/office/officeart/2005/8/layout/list1"/>
    <dgm:cxn modelId="{509D4E3A-3D10-40A0-AB0A-B32E4372CD90}" srcId="{33BBCC62-4168-45F7-9B59-3A00B7BD1316}" destId="{9BBD28ED-822E-4AAF-9863-41B96A812890}" srcOrd="0" destOrd="0" parTransId="{1CB79019-0CE4-43C8-AF4F-B31A2C6EFD51}" sibTransId="{BA7815DD-03D0-49E8-A08B-59C65D01C410}"/>
    <dgm:cxn modelId="{6307D24E-FA64-46F4-A18C-E65FF226A0E3}" type="presOf" srcId="{B9C6DC64-1437-487B-8657-E5570A531569}" destId="{39A08C1A-AD30-4CCD-8A5D-8135578D6C88}" srcOrd="0" destOrd="0" presId="urn:microsoft.com/office/officeart/2005/8/layout/list1"/>
    <dgm:cxn modelId="{A0042052-DEF2-460E-96D6-461A435461E9}" srcId="{33BBCC62-4168-45F7-9B59-3A00B7BD1316}" destId="{D51BFEAE-B0D4-4920-ADF0-5667C068D592}" srcOrd="1" destOrd="0" parTransId="{E73953A9-3C21-4C7A-B7EA-A0F968A4EEEE}" sibTransId="{B4A75EF7-965B-46DA-AB53-32553BAF48B3}"/>
    <dgm:cxn modelId="{ABA792AB-901F-44C4-98DF-00A458A08913}" type="presOf" srcId="{9BBD28ED-822E-4AAF-9863-41B96A812890}" destId="{4764129B-7761-4B95-A03D-502AE032A78A}" srcOrd="1" destOrd="0" presId="urn:microsoft.com/office/officeart/2005/8/layout/list1"/>
    <dgm:cxn modelId="{A2F3D9AD-F2CD-46E1-9623-06EACDCAE25D}" srcId="{B9C6DC64-1437-487B-8657-E5570A531569}" destId="{3F51C99A-4A5A-42E9-89A9-1F23A4EB3206}" srcOrd="0" destOrd="0" parTransId="{F01A065C-4DA7-4D03-91C2-BF7E643C01E5}" sibTransId="{99A6B510-551F-4FCC-8180-CB06C0495AE6}"/>
    <dgm:cxn modelId="{175FE7BA-247B-4CF0-9F42-DB3BCFF886C8}" type="presOf" srcId="{B9C6DC64-1437-487B-8657-E5570A531569}" destId="{C82B67C4-D43E-4C9E-856A-0D770C9DE64B}" srcOrd="1" destOrd="0" presId="urn:microsoft.com/office/officeart/2005/8/layout/list1"/>
    <dgm:cxn modelId="{B314F0EB-0B51-4FED-8534-2A3CAEDAEF08}" type="presOf" srcId="{33BBCC62-4168-45F7-9B59-3A00B7BD1316}" destId="{A665AF82-8505-4171-BAA9-2174A3D59870}" srcOrd="0" destOrd="0" presId="urn:microsoft.com/office/officeart/2005/8/layout/list1"/>
    <dgm:cxn modelId="{499883F4-BB72-463F-A0B4-399619804F5C}" type="presOf" srcId="{3F51C99A-4A5A-42E9-89A9-1F23A4EB3206}" destId="{DA5BEA5A-F1A9-44BA-B4E0-3A3907CD03D2}" srcOrd="0" destOrd="0" presId="urn:microsoft.com/office/officeart/2005/8/layout/list1"/>
    <dgm:cxn modelId="{354C5FAB-EB6A-47B0-9BDE-F60751088E25}" type="presParOf" srcId="{A665AF82-8505-4171-BAA9-2174A3D59870}" destId="{F27413A5-844A-4287-A424-A551899BCB91}" srcOrd="0" destOrd="0" presId="urn:microsoft.com/office/officeart/2005/8/layout/list1"/>
    <dgm:cxn modelId="{FDC75DFF-0FB0-4129-898E-6866745B16A5}" type="presParOf" srcId="{F27413A5-844A-4287-A424-A551899BCB91}" destId="{15E60A09-B80D-4920-965A-FEC7544B77FC}" srcOrd="0" destOrd="0" presId="urn:microsoft.com/office/officeart/2005/8/layout/list1"/>
    <dgm:cxn modelId="{913CA466-67EC-40D5-BCFA-4F5E0CBF6E98}" type="presParOf" srcId="{F27413A5-844A-4287-A424-A551899BCB91}" destId="{4764129B-7761-4B95-A03D-502AE032A78A}" srcOrd="1" destOrd="0" presId="urn:microsoft.com/office/officeart/2005/8/layout/list1"/>
    <dgm:cxn modelId="{F755C125-1C37-44D8-BA41-A57B5A9FA4F2}" type="presParOf" srcId="{A665AF82-8505-4171-BAA9-2174A3D59870}" destId="{5D581533-A251-49EE-8202-8190EC80410A}" srcOrd="1" destOrd="0" presId="urn:microsoft.com/office/officeart/2005/8/layout/list1"/>
    <dgm:cxn modelId="{AD09EDC7-2E66-4522-BCA6-1F3380752BD0}" type="presParOf" srcId="{A665AF82-8505-4171-BAA9-2174A3D59870}" destId="{F758E55E-F9F3-4981-BCEE-5D7BA43DD5DB}" srcOrd="2" destOrd="0" presId="urn:microsoft.com/office/officeart/2005/8/layout/list1"/>
    <dgm:cxn modelId="{BA5753C9-6283-4353-A736-49C9CAD69333}" type="presParOf" srcId="{A665AF82-8505-4171-BAA9-2174A3D59870}" destId="{5C69DA75-0C34-4631-911E-F9FA646AF0AE}" srcOrd="3" destOrd="0" presId="urn:microsoft.com/office/officeart/2005/8/layout/list1"/>
    <dgm:cxn modelId="{0C964C3D-59D3-4F8F-875A-050468E51190}" type="presParOf" srcId="{A665AF82-8505-4171-BAA9-2174A3D59870}" destId="{93775101-5B73-45A7-ABB2-94A0AB52997A}" srcOrd="4" destOrd="0" presId="urn:microsoft.com/office/officeart/2005/8/layout/list1"/>
    <dgm:cxn modelId="{157EB70E-DCD3-43AD-87E7-8C4AE79197E4}" type="presParOf" srcId="{93775101-5B73-45A7-ABB2-94A0AB52997A}" destId="{09C529E0-36CD-4B46-9FEB-5E228A4543D2}" srcOrd="0" destOrd="0" presId="urn:microsoft.com/office/officeart/2005/8/layout/list1"/>
    <dgm:cxn modelId="{07C10147-05F5-4B16-9F5A-2AB311743B82}" type="presParOf" srcId="{93775101-5B73-45A7-ABB2-94A0AB52997A}" destId="{5368F5F0-0155-4F7D-A6DE-89E67052E07A}" srcOrd="1" destOrd="0" presId="urn:microsoft.com/office/officeart/2005/8/layout/list1"/>
    <dgm:cxn modelId="{6853AB64-F59B-4C0E-817B-5A27F1253898}" type="presParOf" srcId="{A665AF82-8505-4171-BAA9-2174A3D59870}" destId="{A9764F67-D3D7-483F-82E4-06F03C778EE5}" srcOrd="5" destOrd="0" presId="urn:microsoft.com/office/officeart/2005/8/layout/list1"/>
    <dgm:cxn modelId="{23127F06-14ED-476F-B964-4085E94E2971}" type="presParOf" srcId="{A665AF82-8505-4171-BAA9-2174A3D59870}" destId="{708B0FF5-326D-47CA-8907-B37CB19FA87D}" srcOrd="6" destOrd="0" presId="urn:microsoft.com/office/officeart/2005/8/layout/list1"/>
    <dgm:cxn modelId="{AABE8D28-43E9-4A4A-A61B-6359E9D598DB}" type="presParOf" srcId="{A665AF82-8505-4171-BAA9-2174A3D59870}" destId="{93C5A1E7-6C92-42F7-A6B4-17D9395F5E25}" srcOrd="7" destOrd="0" presId="urn:microsoft.com/office/officeart/2005/8/layout/list1"/>
    <dgm:cxn modelId="{CB915A6A-C4BE-47BC-93D0-684029C24F23}" type="presParOf" srcId="{A665AF82-8505-4171-BAA9-2174A3D59870}" destId="{F260D513-4D90-40A8-8D57-FF852C7D55EA}" srcOrd="8" destOrd="0" presId="urn:microsoft.com/office/officeart/2005/8/layout/list1"/>
    <dgm:cxn modelId="{D21C9CCF-BBEE-4B5C-93B9-44740DEA11E4}" type="presParOf" srcId="{F260D513-4D90-40A8-8D57-FF852C7D55EA}" destId="{39A08C1A-AD30-4CCD-8A5D-8135578D6C88}" srcOrd="0" destOrd="0" presId="urn:microsoft.com/office/officeart/2005/8/layout/list1"/>
    <dgm:cxn modelId="{33CC4C78-D45F-4ED3-9247-59D46B2B511B}" type="presParOf" srcId="{F260D513-4D90-40A8-8D57-FF852C7D55EA}" destId="{C82B67C4-D43E-4C9E-856A-0D770C9DE64B}" srcOrd="1" destOrd="0" presId="urn:microsoft.com/office/officeart/2005/8/layout/list1"/>
    <dgm:cxn modelId="{C4BC7592-7483-44A5-9516-385D7878A15B}" type="presParOf" srcId="{A665AF82-8505-4171-BAA9-2174A3D59870}" destId="{4A8D29A9-FDEF-4F16-8901-D2B2DCA2D3AC}" srcOrd="9" destOrd="0" presId="urn:microsoft.com/office/officeart/2005/8/layout/list1"/>
    <dgm:cxn modelId="{E91852C5-899A-4ADC-A5EC-FA37EC17A438}" type="presParOf" srcId="{A665AF82-8505-4171-BAA9-2174A3D59870}" destId="{DA5BEA5A-F1A9-44BA-B4E0-3A3907CD03D2}" srcOrd="10"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33BBCC62-4168-45F7-9B59-3A00B7BD1316}"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s-ES"/>
        </a:p>
      </dgm:t>
    </dgm:pt>
    <dgm:pt modelId="{9BBD28ED-822E-4AAF-9863-41B96A812890}">
      <dgm:prSet phldrT="[Texto]" custT="1"/>
      <dgm:spPr>
        <a:solidFill>
          <a:srgbClr val="AED633"/>
        </a:solidFill>
      </dgm:spPr>
      <dgm:t>
        <a:bodyPr/>
        <a:lstStyle/>
        <a:p>
          <a:pPr>
            <a:buNone/>
          </a:pPr>
          <a:r>
            <a:rPr lang="hr-HR" sz="2400" noProof="0" dirty="0">
              <a:latin typeface="Helvetica Neue" panose="020B0604020202020204" charset="0"/>
            </a:rPr>
            <a:t>Budući da su intrapoduzetnici svjesni činjenice da je promjena jedina konstanta u životu, uvijek možete računati na njih da će biti na čelu promjena unutar vaše tvrtke i da će se zalagati za promjene gdje god mogu.</a:t>
          </a:r>
          <a:endParaRPr lang="en-US" sz="2400" noProof="0" dirty="0">
            <a:latin typeface="Helvetica Neue" panose="020B0604020202020204" charset="0"/>
          </a:endParaRPr>
        </a:p>
      </dgm:t>
    </dgm:pt>
    <dgm:pt modelId="{1CB79019-0CE4-43C8-AF4F-B31A2C6EFD51}" type="parTrans" cxnId="{509D4E3A-3D10-40A0-AB0A-B32E4372CD90}">
      <dgm:prSet/>
      <dgm:spPr/>
      <dgm:t>
        <a:bodyPr/>
        <a:lstStyle/>
        <a:p>
          <a:endParaRPr lang="es-ES"/>
        </a:p>
      </dgm:t>
    </dgm:pt>
    <dgm:pt modelId="{BA7815DD-03D0-49E8-A08B-59C65D01C410}" type="sibTrans" cxnId="{509D4E3A-3D10-40A0-AB0A-B32E4372CD90}">
      <dgm:prSet/>
      <dgm:spPr/>
      <dgm:t>
        <a:bodyPr/>
        <a:lstStyle/>
        <a:p>
          <a:endParaRPr lang="es-ES"/>
        </a:p>
      </dgm:t>
    </dgm:pt>
    <dgm:pt modelId="{3F51C99A-4A5A-42E9-89A9-1F23A4EB3206}">
      <dgm:prSet/>
      <dgm:spPr/>
      <dgm:t>
        <a:bodyPr/>
        <a:lstStyle/>
        <a:p>
          <a:endParaRPr lang="en-GB" dirty="0"/>
        </a:p>
      </dgm:t>
    </dgm:pt>
    <dgm:pt modelId="{99A6B510-551F-4FCC-8180-CB06C0495AE6}" type="sibTrans" cxnId="{A2F3D9AD-F2CD-46E1-9623-06EACDCAE25D}">
      <dgm:prSet/>
      <dgm:spPr/>
      <dgm:t>
        <a:bodyPr/>
        <a:lstStyle/>
        <a:p>
          <a:endParaRPr lang="en-GB"/>
        </a:p>
      </dgm:t>
    </dgm:pt>
    <dgm:pt modelId="{F01A065C-4DA7-4D03-91C2-BF7E643C01E5}" type="parTrans" cxnId="{A2F3D9AD-F2CD-46E1-9623-06EACDCAE25D}">
      <dgm:prSet/>
      <dgm:spPr/>
      <dgm:t>
        <a:bodyPr/>
        <a:lstStyle/>
        <a:p>
          <a:endParaRPr lang="en-GB"/>
        </a:p>
      </dgm:t>
    </dgm:pt>
    <dgm:pt modelId="{B9C6DC64-1437-487B-8657-E5570A531569}">
      <dgm:prSet phldrT="[Texto]" custT="1"/>
      <dgm:spPr>
        <a:solidFill>
          <a:srgbClr val="AED633"/>
        </a:solidFill>
      </dgm:spPr>
      <dgm:t>
        <a:bodyPr/>
        <a:lstStyle/>
        <a:p>
          <a:pPr>
            <a:buNone/>
          </a:pPr>
          <a:r>
            <a:rPr lang="hr-HR" sz="2400" noProof="0" dirty="0">
              <a:latin typeface="Helvetica Neue" panose="020B0604020202020204" charset="0"/>
            </a:rPr>
            <a:t>Svaki značajan napredak koji iznesu uvijek će biti potkrijepljen privlačnim poslovnim slučajem.</a:t>
          </a:r>
          <a:endParaRPr lang="en-US" sz="2400" noProof="0" dirty="0">
            <a:latin typeface="Helvetica Neue" panose="020B0604020202020204" charset="0"/>
          </a:endParaRPr>
        </a:p>
      </dgm:t>
    </dgm:pt>
    <dgm:pt modelId="{51E6B373-F786-4EED-9647-3F7C23D179A5}" type="sibTrans" cxnId="{AF0BB708-9C2B-4ACF-9F66-6294E65211E5}">
      <dgm:prSet/>
      <dgm:spPr/>
      <dgm:t>
        <a:bodyPr/>
        <a:lstStyle/>
        <a:p>
          <a:endParaRPr lang="en-GB"/>
        </a:p>
      </dgm:t>
    </dgm:pt>
    <dgm:pt modelId="{7C7E27C6-0CC6-4DE3-9DA5-B311B32D6C38}" type="parTrans" cxnId="{AF0BB708-9C2B-4ACF-9F66-6294E65211E5}">
      <dgm:prSet/>
      <dgm:spPr/>
      <dgm:t>
        <a:bodyPr/>
        <a:lstStyle/>
        <a:p>
          <a:endParaRPr lang="en-GB"/>
        </a:p>
      </dgm:t>
    </dgm:pt>
    <dgm:pt modelId="{639CF416-20BE-437D-98B4-D58E4B4BC7B0}">
      <dgm:prSet phldrT="[Texto]" custT="1"/>
      <dgm:spPr>
        <a:solidFill>
          <a:srgbClr val="AED633"/>
        </a:solidFill>
      </dgm:spPr>
      <dgm:t>
        <a:bodyPr/>
        <a:lstStyle/>
        <a:p>
          <a:pPr>
            <a:buNone/>
          </a:pPr>
          <a:r>
            <a:rPr lang="hr-HR" sz="2400" noProof="0" dirty="0">
              <a:latin typeface="Helvetica Neue" panose="020B0604020202020204" charset="0"/>
            </a:rPr>
            <a:t>Uspješni intrapoduzetnici, s druge strane, guraju promjenu na namjeran i dobro promišljen način, umjesto da mole za nju samo radi nje.</a:t>
          </a:r>
          <a:endParaRPr lang="en-US" sz="2400" noProof="0" dirty="0">
            <a:latin typeface="Helvetica Neue" panose="020B0604020202020204" charset="0"/>
          </a:endParaRPr>
        </a:p>
      </dgm:t>
    </dgm:pt>
    <dgm:pt modelId="{A7742BAF-07FC-44A1-ACBC-D5F2A695A21A}" type="parTrans" cxnId="{8151C3DA-7211-4B1E-B7FA-17D074313BFC}">
      <dgm:prSet/>
      <dgm:spPr/>
      <dgm:t>
        <a:bodyPr/>
        <a:lstStyle/>
        <a:p>
          <a:endParaRPr lang="en-GB"/>
        </a:p>
      </dgm:t>
    </dgm:pt>
    <dgm:pt modelId="{11941679-ADFA-4776-9836-0FFDC6FEB987}" type="sibTrans" cxnId="{8151C3DA-7211-4B1E-B7FA-17D074313BFC}">
      <dgm:prSet/>
      <dgm:spPr/>
      <dgm:t>
        <a:bodyPr/>
        <a:lstStyle/>
        <a:p>
          <a:endParaRPr lang="en-GB"/>
        </a:p>
      </dgm:t>
    </dgm:pt>
    <dgm:pt modelId="{A665AF82-8505-4171-BAA9-2174A3D59870}" type="pres">
      <dgm:prSet presAssocID="{33BBCC62-4168-45F7-9B59-3A00B7BD1316}" presName="linear" presStyleCnt="0">
        <dgm:presLayoutVars>
          <dgm:dir/>
          <dgm:animLvl val="lvl"/>
          <dgm:resizeHandles val="exact"/>
        </dgm:presLayoutVars>
      </dgm:prSet>
      <dgm:spPr/>
    </dgm:pt>
    <dgm:pt modelId="{F27413A5-844A-4287-A424-A551899BCB91}" type="pres">
      <dgm:prSet presAssocID="{9BBD28ED-822E-4AAF-9863-41B96A812890}" presName="parentLin" presStyleCnt="0"/>
      <dgm:spPr/>
    </dgm:pt>
    <dgm:pt modelId="{15E60A09-B80D-4920-965A-FEC7544B77FC}" type="pres">
      <dgm:prSet presAssocID="{9BBD28ED-822E-4AAF-9863-41B96A812890}" presName="parentLeftMargin" presStyleLbl="node1" presStyleIdx="0" presStyleCnt="3"/>
      <dgm:spPr/>
    </dgm:pt>
    <dgm:pt modelId="{4764129B-7761-4B95-A03D-502AE032A78A}" type="pres">
      <dgm:prSet presAssocID="{9BBD28ED-822E-4AAF-9863-41B96A812890}" presName="parentText" presStyleLbl="node1" presStyleIdx="0" presStyleCnt="3" custScaleX="139437" custScaleY="385709">
        <dgm:presLayoutVars>
          <dgm:chMax val="0"/>
          <dgm:bulletEnabled val="1"/>
        </dgm:presLayoutVars>
      </dgm:prSet>
      <dgm:spPr/>
    </dgm:pt>
    <dgm:pt modelId="{5D581533-A251-49EE-8202-8190EC80410A}" type="pres">
      <dgm:prSet presAssocID="{9BBD28ED-822E-4AAF-9863-41B96A812890}" presName="negativeSpace" presStyleCnt="0"/>
      <dgm:spPr/>
    </dgm:pt>
    <dgm:pt modelId="{F758E55E-F9F3-4981-BCEE-5D7BA43DD5DB}" type="pres">
      <dgm:prSet presAssocID="{9BBD28ED-822E-4AAF-9863-41B96A812890}" presName="childText" presStyleLbl="conFgAcc1" presStyleIdx="0" presStyleCnt="3">
        <dgm:presLayoutVars>
          <dgm:bulletEnabled val="1"/>
        </dgm:presLayoutVars>
      </dgm:prSet>
      <dgm:spPr/>
    </dgm:pt>
    <dgm:pt modelId="{5C69DA75-0C34-4631-911E-F9FA646AF0AE}" type="pres">
      <dgm:prSet presAssocID="{BA7815DD-03D0-49E8-A08B-59C65D01C410}" presName="spaceBetweenRectangles" presStyleCnt="0"/>
      <dgm:spPr/>
    </dgm:pt>
    <dgm:pt modelId="{D800F4C8-4012-4DA3-831D-45B1CE4E51C4}" type="pres">
      <dgm:prSet presAssocID="{639CF416-20BE-437D-98B4-D58E4B4BC7B0}" presName="parentLin" presStyleCnt="0"/>
      <dgm:spPr/>
    </dgm:pt>
    <dgm:pt modelId="{EFC40AE3-7C93-4230-BC48-ABD8F7484385}" type="pres">
      <dgm:prSet presAssocID="{639CF416-20BE-437D-98B4-D58E4B4BC7B0}" presName="parentLeftMargin" presStyleLbl="node1" presStyleIdx="0" presStyleCnt="3"/>
      <dgm:spPr/>
    </dgm:pt>
    <dgm:pt modelId="{9889898D-5BD2-4DC3-9ADC-64227FF8073E}" type="pres">
      <dgm:prSet presAssocID="{639CF416-20BE-437D-98B4-D58E4B4BC7B0}" presName="parentText" presStyleLbl="node1" presStyleIdx="1" presStyleCnt="3" custScaleX="141966" custScaleY="386334">
        <dgm:presLayoutVars>
          <dgm:chMax val="0"/>
          <dgm:bulletEnabled val="1"/>
        </dgm:presLayoutVars>
      </dgm:prSet>
      <dgm:spPr/>
    </dgm:pt>
    <dgm:pt modelId="{4640A438-3803-4071-8135-E9EC3ABF8637}" type="pres">
      <dgm:prSet presAssocID="{639CF416-20BE-437D-98B4-D58E4B4BC7B0}" presName="negativeSpace" presStyleCnt="0"/>
      <dgm:spPr/>
    </dgm:pt>
    <dgm:pt modelId="{97B9BB45-0BD6-42EA-8253-6CD2B217B2E3}" type="pres">
      <dgm:prSet presAssocID="{639CF416-20BE-437D-98B4-D58E4B4BC7B0}" presName="childText" presStyleLbl="conFgAcc1" presStyleIdx="1" presStyleCnt="3">
        <dgm:presLayoutVars>
          <dgm:bulletEnabled val="1"/>
        </dgm:presLayoutVars>
      </dgm:prSet>
      <dgm:spPr/>
    </dgm:pt>
    <dgm:pt modelId="{7D80BF7C-FBF7-4FD1-A3BD-4E7BF9688A15}" type="pres">
      <dgm:prSet presAssocID="{11941679-ADFA-4776-9836-0FFDC6FEB987}" presName="spaceBetweenRectangles" presStyleCnt="0"/>
      <dgm:spPr/>
    </dgm:pt>
    <dgm:pt modelId="{F260D513-4D90-40A8-8D57-FF852C7D55EA}" type="pres">
      <dgm:prSet presAssocID="{B9C6DC64-1437-487B-8657-E5570A531569}" presName="parentLin" presStyleCnt="0"/>
      <dgm:spPr/>
    </dgm:pt>
    <dgm:pt modelId="{39A08C1A-AD30-4CCD-8A5D-8135578D6C88}" type="pres">
      <dgm:prSet presAssocID="{B9C6DC64-1437-487B-8657-E5570A531569}" presName="parentLeftMargin" presStyleLbl="node1" presStyleIdx="1" presStyleCnt="3"/>
      <dgm:spPr/>
    </dgm:pt>
    <dgm:pt modelId="{C82B67C4-D43E-4C9E-856A-0D770C9DE64B}" type="pres">
      <dgm:prSet presAssocID="{B9C6DC64-1437-487B-8657-E5570A531569}" presName="parentText" presStyleLbl="node1" presStyleIdx="2" presStyleCnt="3" custScaleX="139428" custScaleY="305957">
        <dgm:presLayoutVars>
          <dgm:chMax val="0"/>
          <dgm:bulletEnabled val="1"/>
        </dgm:presLayoutVars>
      </dgm:prSet>
      <dgm:spPr/>
    </dgm:pt>
    <dgm:pt modelId="{4A8D29A9-FDEF-4F16-8901-D2B2DCA2D3AC}" type="pres">
      <dgm:prSet presAssocID="{B9C6DC64-1437-487B-8657-E5570A531569}" presName="negativeSpace" presStyleCnt="0"/>
      <dgm:spPr/>
    </dgm:pt>
    <dgm:pt modelId="{DA5BEA5A-F1A9-44BA-B4E0-3A3907CD03D2}" type="pres">
      <dgm:prSet presAssocID="{B9C6DC64-1437-487B-8657-E5570A531569}" presName="childText" presStyleLbl="conFgAcc1" presStyleIdx="2" presStyleCnt="3">
        <dgm:presLayoutVars>
          <dgm:bulletEnabled val="1"/>
        </dgm:presLayoutVars>
      </dgm:prSet>
      <dgm:spPr/>
    </dgm:pt>
  </dgm:ptLst>
  <dgm:cxnLst>
    <dgm:cxn modelId="{AF0BB708-9C2B-4ACF-9F66-6294E65211E5}" srcId="{33BBCC62-4168-45F7-9B59-3A00B7BD1316}" destId="{B9C6DC64-1437-487B-8657-E5570A531569}" srcOrd="2" destOrd="0" parTransId="{7C7E27C6-0CC6-4DE3-9DA5-B311B32D6C38}" sibTransId="{51E6B373-F786-4EED-9647-3F7C23D179A5}"/>
    <dgm:cxn modelId="{106B5926-889D-4756-94A4-4051C75E398B}" type="presOf" srcId="{9BBD28ED-822E-4AAF-9863-41B96A812890}" destId="{15E60A09-B80D-4920-965A-FEC7544B77FC}" srcOrd="0" destOrd="0" presId="urn:microsoft.com/office/officeart/2005/8/layout/list1"/>
    <dgm:cxn modelId="{509D4E3A-3D10-40A0-AB0A-B32E4372CD90}" srcId="{33BBCC62-4168-45F7-9B59-3A00B7BD1316}" destId="{9BBD28ED-822E-4AAF-9863-41B96A812890}" srcOrd="0" destOrd="0" parTransId="{1CB79019-0CE4-43C8-AF4F-B31A2C6EFD51}" sibTransId="{BA7815DD-03D0-49E8-A08B-59C65D01C410}"/>
    <dgm:cxn modelId="{6307D24E-FA64-46F4-A18C-E65FF226A0E3}" type="presOf" srcId="{B9C6DC64-1437-487B-8657-E5570A531569}" destId="{39A08C1A-AD30-4CCD-8A5D-8135578D6C88}" srcOrd="0" destOrd="0" presId="urn:microsoft.com/office/officeart/2005/8/layout/list1"/>
    <dgm:cxn modelId="{ABA792AB-901F-44C4-98DF-00A458A08913}" type="presOf" srcId="{9BBD28ED-822E-4AAF-9863-41B96A812890}" destId="{4764129B-7761-4B95-A03D-502AE032A78A}" srcOrd="1" destOrd="0" presId="urn:microsoft.com/office/officeart/2005/8/layout/list1"/>
    <dgm:cxn modelId="{A2F3D9AD-F2CD-46E1-9623-06EACDCAE25D}" srcId="{B9C6DC64-1437-487B-8657-E5570A531569}" destId="{3F51C99A-4A5A-42E9-89A9-1F23A4EB3206}" srcOrd="0" destOrd="0" parTransId="{F01A065C-4DA7-4D03-91C2-BF7E643C01E5}" sibTransId="{99A6B510-551F-4FCC-8180-CB06C0495AE6}"/>
    <dgm:cxn modelId="{175FE7BA-247B-4CF0-9F42-DB3BCFF886C8}" type="presOf" srcId="{B9C6DC64-1437-487B-8657-E5570A531569}" destId="{C82B67C4-D43E-4C9E-856A-0D770C9DE64B}" srcOrd="1" destOrd="0" presId="urn:microsoft.com/office/officeart/2005/8/layout/list1"/>
    <dgm:cxn modelId="{52F505C8-2843-48A9-B08F-2E4D16C18AE6}" type="presOf" srcId="{639CF416-20BE-437D-98B4-D58E4B4BC7B0}" destId="{EFC40AE3-7C93-4230-BC48-ABD8F7484385}" srcOrd="0" destOrd="0" presId="urn:microsoft.com/office/officeart/2005/8/layout/list1"/>
    <dgm:cxn modelId="{C64308D5-AA5C-4F29-879A-4B68F04760D5}" type="presOf" srcId="{639CF416-20BE-437D-98B4-D58E4B4BC7B0}" destId="{9889898D-5BD2-4DC3-9ADC-64227FF8073E}" srcOrd="1" destOrd="0" presId="urn:microsoft.com/office/officeart/2005/8/layout/list1"/>
    <dgm:cxn modelId="{8151C3DA-7211-4B1E-B7FA-17D074313BFC}" srcId="{33BBCC62-4168-45F7-9B59-3A00B7BD1316}" destId="{639CF416-20BE-437D-98B4-D58E4B4BC7B0}" srcOrd="1" destOrd="0" parTransId="{A7742BAF-07FC-44A1-ACBC-D5F2A695A21A}" sibTransId="{11941679-ADFA-4776-9836-0FFDC6FEB987}"/>
    <dgm:cxn modelId="{B314F0EB-0B51-4FED-8534-2A3CAEDAEF08}" type="presOf" srcId="{33BBCC62-4168-45F7-9B59-3A00B7BD1316}" destId="{A665AF82-8505-4171-BAA9-2174A3D59870}" srcOrd="0" destOrd="0" presId="urn:microsoft.com/office/officeart/2005/8/layout/list1"/>
    <dgm:cxn modelId="{499883F4-BB72-463F-A0B4-399619804F5C}" type="presOf" srcId="{3F51C99A-4A5A-42E9-89A9-1F23A4EB3206}" destId="{DA5BEA5A-F1A9-44BA-B4E0-3A3907CD03D2}" srcOrd="0" destOrd="0" presId="urn:microsoft.com/office/officeart/2005/8/layout/list1"/>
    <dgm:cxn modelId="{354C5FAB-EB6A-47B0-9BDE-F60751088E25}" type="presParOf" srcId="{A665AF82-8505-4171-BAA9-2174A3D59870}" destId="{F27413A5-844A-4287-A424-A551899BCB91}" srcOrd="0" destOrd="0" presId="urn:microsoft.com/office/officeart/2005/8/layout/list1"/>
    <dgm:cxn modelId="{FDC75DFF-0FB0-4129-898E-6866745B16A5}" type="presParOf" srcId="{F27413A5-844A-4287-A424-A551899BCB91}" destId="{15E60A09-B80D-4920-965A-FEC7544B77FC}" srcOrd="0" destOrd="0" presId="urn:microsoft.com/office/officeart/2005/8/layout/list1"/>
    <dgm:cxn modelId="{913CA466-67EC-40D5-BCFA-4F5E0CBF6E98}" type="presParOf" srcId="{F27413A5-844A-4287-A424-A551899BCB91}" destId="{4764129B-7761-4B95-A03D-502AE032A78A}" srcOrd="1" destOrd="0" presId="urn:microsoft.com/office/officeart/2005/8/layout/list1"/>
    <dgm:cxn modelId="{F755C125-1C37-44D8-BA41-A57B5A9FA4F2}" type="presParOf" srcId="{A665AF82-8505-4171-BAA9-2174A3D59870}" destId="{5D581533-A251-49EE-8202-8190EC80410A}" srcOrd="1" destOrd="0" presId="urn:microsoft.com/office/officeart/2005/8/layout/list1"/>
    <dgm:cxn modelId="{AD09EDC7-2E66-4522-BCA6-1F3380752BD0}" type="presParOf" srcId="{A665AF82-8505-4171-BAA9-2174A3D59870}" destId="{F758E55E-F9F3-4981-BCEE-5D7BA43DD5DB}" srcOrd="2" destOrd="0" presId="urn:microsoft.com/office/officeart/2005/8/layout/list1"/>
    <dgm:cxn modelId="{BA5753C9-6283-4353-A736-49C9CAD69333}" type="presParOf" srcId="{A665AF82-8505-4171-BAA9-2174A3D59870}" destId="{5C69DA75-0C34-4631-911E-F9FA646AF0AE}" srcOrd="3" destOrd="0" presId="urn:microsoft.com/office/officeart/2005/8/layout/list1"/>
    <dgm:cxn modelId="{3CBC891B-DF49-4A6C-97F5-3B09C03F8E89}" type="presParOf" srcId="{A665AF82-8505-4171-BAA9-2174A3D59870}" destId="{D800F4C8-4012-4DA3-831D-45B1CE4E51C4}" srcOrd="4" destOrd="0" presId="urn:microsoft.com/office/officeart/2005/8/layout/list1"/>
    <dgm:cxn modelId="{EDABFFE7-BA53-47DF-9D5C-A5F9C615902A}" type="presParOf" srcId="{D800F4C8-4012-4DA3-831D-45B1CE4E51C4}" destId="{EFC40AE3-7C93-4230-BC48-ABD8F7484385}" srcOrd="0" destOrd="0" presId="urn:microsoft.com/office/officeart/2005/8/layout/list1"/>
    <dgm:cxn modelId="{0D05F078-9501-4B13-97AE-E5FD7445B026}" type="presParOf" srcId="{D800F4C8-4012-4DA3-831D-45B1CE4E51C4}" destId="{9889898D-5BD2-4DC3-9ADC-64227FF8073E}" srcOrd="1" destOrd="0" presId="urn:microsoft.com/office/officeart/2005/8/layout/list1"/>
    <dgm:cxn modelId="{616A3DB4-ECCA-40A2-A9AA-F2998257BA14}" type="presParOf" srcId="{A665AF82-8505-4171-BAA9-2174A3D59870}" destId="{4640A438-3803-4071-8135-E9EC3ABF8637}" srcOrd="5" destOrd="0" presId="urn:microsoft.com/office/officeart/2005/8/layout/list1"/>
    <dgm:cxn modelId="{ED2DD71A-DF09-453C-8631-C4D5DBD5D021}" type="presParOf" srcId="{A665AF82-8505-4171-BAA9-2174A3D59870}" destId="{97B9BB45-0BD6-42EA-8253-6CD2B217B2E3}" srcOrd="6" destOrd="0" presId="urn:microsoft.com/office/officeart/2005/8/layout/list1"/>
    <dgm:cxn modelId="{8DC16E65-9210-4EE0-9318-1851441E8BB4}" type="presParOf" srcId="{A665AF82-8505-4171-BAA9-2174A3D59870}" destId="{7D80BF7C-FBF7-4FD1-A3BD-4E7BF9688A15}" srcOrd="7" destOrd="0" presId="urn:microsoft.com/office/officeart/2005/8/layout/list1"/>
    <dgm:cxn modelId="{CB915A6A-C4BE-47BC-93D0-684029C24F23}" type="presParOf" srcId="{A665AF82-8505-4171-BAA9-2174A3D59870}" destId="{F260D513-4D90-40A8-8D57-FF852C7D55EA}" srcOrd="8" destOrd="0" presId="urn:microsoft.com/office/officeart/2005/8/layout/list1"/>
    <dgm:cxn modelId="{D21C9CCF-BBEE-4B5C-93B9-44740DEA11E4}" type="presParOf" srcId="{F260D513-4D90-40A8-8D57-FF852C7D55EA}" destId="{39A08C1A-AD30-4CCD-8A5D-8135578D6C88}" srcOrd="0" destOrd="0" presId="urn:microsoft.com/office/officeart/2005/8/layout/list1"/>
    <dgm:cxn modelId="{33CC4C78-D45F-4ED3-9247-59D46B2B511B}" type="presParOf" srcId="{F260D513-4D90-40A8-8D57-FF852C7D55EA}" destId="{C82B67C4-D43E-4C9E-856A-0D770C9DE64B}" srcOrd="1" destOrd="0" presId="urn:microsoft.com/office/officeart/2005/8/layout/list1"/>
    <dgm:cxn modelId="{C4BC7592-7483-44A5-9516-385D7878A15B}" type="presParOf" srcId="{A665AF82-8505-4171-BAA9-2174A3D59870}" destId="{4A8D29A9-FDEF-4F16-8901-D2B2DCA2D3AC}" srcOrd="9" destOrd="0" presId="urn:microsoft.com/office/officeart/2005/8/layout/list1"/>
    <dgm:cxn modelId="{E91852C5-899A-4ADC-A5EC-FA37EC17A438}" type="presParOf" srcId="{A665AF82-8505-4171-BAA9-2174A3D59870}" destId="{DA5BEA5A-F1A9-44BA-B4E0-3A3907CD03D2}" srcOrd="10"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33BBCC62-4168-45F7-9B59-3A00B7BD1316}"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s-ES"/>
        </a:p>
      </dgm:t>
    </dgm:pt>
    <dgm:pt modelId="{9BBD28ED-822E-4AAF-9863-41B96A812890}">
      <dgm:prSet phldrT="[Texto]" custT="1"/>
      <dgm:spPr>
        <a:solidFill>
          <a:srgbClr val="AED633"/>
        </a:solidFill>
      </dgm:spPr>
      <dgm:t>
        <a:bodyPr/>
        <a:lstStyle/>
        <a:p>
          <a:pPr>
            <a:buNone/>
          </a:pPr>
          <a:r>
            <a:rPr lang="hr-HR" sz="2400" noProof="0" dirty="0">
              <a:latin typeface="Helvetica Neue" panose="020B0604020202020204" charset="0"/>
            </a:rPr>
            <a:t>Oni će biti motivirani za provedbu svog koncepta ako su svjesni podrške menadžmenta. Intrapoduzetnik nije podložan negativnim stavovima.</a:t>
          </a:r>
          <a:endParaRPr lang="en-US" sz="2400" noProof="0" dirty="0">
            <a:latin typeface="Helvetica Neue" panose="020B0604020202020204" charset="0"/>
          </a:endParaRPr>
        </a:p>
      </dgm:t>
    </dgm:pt>
    <dgm:pt modelId="{1CB79019-0CE4-43C8-AF4F-B31A2C6EFD51}" type="parTrans" cxnId="{509D4E3A-3D10-40A0-AB0A-B32E4372CD90}">
      <dgm:prSet/>
      <dgm:spPr/>
      <dgm:t>
        <a:bodyPr/>
        <a:lstStyle/>
        <a:p>
          <a:endParaRPr lang="es-ES"/>
        </a:p>
      </dgm:t>
    </dgm:pt>
    <dgm:pt modelId="{BA7815DD-03D0-49E8-A08B-59C65D01C410}" type="sibTrans" cxnId="{509D4E3A-3D10-40A0-AB0A-B32E4372CD90}">
      <dgm:prSet/>
      <dgm:spPr/>
      <dgm:t>
        <a:bodyPr/>
        <a:lstStyle/>
        <a:p>
          <a:endParaRPr lang="es-ES"/>
        </a:p>
      </dgm:t>
    </dgm:pt>
    <dgm:pt modelId="{B9C6DC64-1437-487B-8657-E5570A531569}">
      <dgm:prSet phldrT="[Texto]" custT="1"/>
      <dgm:spPr>
        <a:solidFill>
          <a:srgbClr val="AED633"/>
        </a:solidFill>
      </dgm:spPr>
      <dgm:t>
        <a:bodyPr/>
        <a:lstStyle/>
        <a:p>
          <a:pPr>
            <a:buNone/>
          </a:pPr>
          <a:r>
            <a:rPr lang="hr-HR" sz="2400" noProof="0">
              <a:latin typeface="Helvetica Neue" panose="020B0604020202020204" charset="0"/>
            </a:rPr>
            <a:t>Osim toga, skeptici ih ne odvraćaju lako; jednom kad se nazire krajnji cilj njihove ideje, motivirani su do kraja.</a:t>
          </a:r>
          <a:endParaRPr lang="en-US" sz="2400" noProof="0" dirty="0">
            <a:latin typeface="Helvetica Neue" panose="020B0604020202020204" charset="0"/>
          </a:endParaRPr>
        </a:p>
      </dgm:t>
    </dgm:pt>
    <dgm:pt modelId="{7C7E27C6-0CC6-4DE3-9DA5-B311B32D6C38}" type="parTrans" cxnId="{AF0BB708-9C2B-4ACF-9F66-6294E65211E5}">
      <dgm:prSet/>
      <dgm:spPr/>
      <dgm:t>
        <a:bodyPr/>
        <a:lstStyle/>
        <a:p>
          <a:endParaRPr lang="en-GB"/>
        </a:p>
      </dgm:t>
    </dgm:pt>
    <dgm:pt modelId="{51E6B373-F786-4EED-9647-3F7C23D179A5}" type="sibTrans" cxnId="{AF0BB708-9C2B-4ACF-9F66-6294E65211E5}">
      <dgm:prSet/>
      <dgm:spPr/>
      <dgm:t>
        <a:bodyPr/>
        <a:lstStyle/>
        <a:p>
          <a:endParaRPr lang="en-GB"/>
        </a:p>
      </dgm:t>
    </dgm:pt>
    <dgm:pt modelId="{3F51C99A-4A5A-42E9-89A9-1F23A4EB3206}">
      <dgm:prSet/>
      <dgm:spPr/>
      <dgm:t>
        <a:bodyPr/>
        <a:lstStyle/>
        <a:p>
          <a:endParaRPr lang="en-GB" dirty="0"/>
        </a:p>
      </dgm:t>
    </dgm:pt>
    <dgm:pt modelId="{F01A065C-4DA7-4D03-91C2-BF7E643C01E5}" type="parTrans" cxnId="{A2F3D9AD-F2CD-46E1-9623-06EACDCAE25D}">
      <dgm:prSet/>
      <dgm:spPr/>
      <dgm:t>
        <a:bodyPr/>
        <a:lstStyle/>
        <a:p>
          <a:endParaRPr lang="en-GB"/>
        </a:p>
      </dgm:t>
    </dgm:pt>
    <dgm:pt modelId="{99A6B510-551F-4FCC-8180-CB06C0495AE6}" type="sibTrans" cxnId="{A2F3D9AD-F2CD-46E1-9623-06EACDCAE25D}">
      <dgm:prSet/>
      <dgm:spPr/>
      <dgm:t>
        <a:bodyPr/>
        <a:lstStyle/>
        <a:p>
          <a:endParaRPr lang="en-GB"/>
        </a:p>
      </dgm:t>
    </dgm:pt>
    <dgm:pt modelId="{D0373EA0-F47C-4FDF-B8D3-AFA3BF199AFC}">
      <dgm:prSet phldrT="[Texto]" custT="1"/>
      <dgm:spPr>
        <a:solidFill>
          <a:srgbClr val="AED633"/>
        </a:solidFill>
      </dgm:spPr>
      <dgm:t>
        <a:bodyPr/>
        <a:lstStyle/>
        <a:p>
          <a:pPr>
            <a:buNone/>
          </a:pPr>
          <a:r>
            <a:rPr lang="hr-HR" sz="2400" noProof="0" dirty="0">
              <a:latin typeface="Helvetica Neue" panose="020B0604020202020204" charset="0"/>
            </a:rPr>
            <a:t>Oni su tu da uvedu inovacije u tvrtku, bilo da se radi o novom načinu zapošljavanja zaposlenika, razvoju novog sustava ili čak proizvodnji potpuno novog proizvoda ili usluge.</a:t>
          </a:r>
          <a:endParaRPr lang="en-US" sz="2400" noProof="0" dirty="0">
            <a:latin typeface="Helvetica Neue" panose="020B0604020202020204" charset="0"/>
          </a:endParaRPr>
        </a:p>
      </dgm:t>
    </dgm:pt>
    <dgm:pt modelId="{AB9E7DED-A2CA-4E79-B1D4-AD25EA231E4E}" type="parTrans" cxnId="{DAD42915-5880-4313-B04F-53BD8D1548D8}">
      <dgm:prSet/>
      <dgm:spPr/>
      <dgm:t>
        <a:bodyPr/>
        <a:lstStyle/>
        <a:p>
          <a:endParaRPr lang="en-GB"/>
        </a:p>
      </dgm:t>
    </dgm:pt>
    <dgm:pt modelId="{E8CFA043-B8BD-4A9F-8526-C8609B579BE9}" type="sibTrans" cxnId="{DAD42915-5880-4313-B04F-53BD8D1548D8}">
      <dgm:prSet/>
      <dgm:spPr/>
      <dgm:t>
        <a:bodyPr/>
        <a:lstStyle/>
        <a:p>
          <a:endParaRPr lang="en-GB"/>
        </a:p>
      </dgm:t>
    </dgm:pt>
    <dgm:pt modelId="{A665AF82-8505-4171-BAA9-2174A3D59870}" type="pres">
      <dgm:prSet presAssocID="{33BBCC62-4168-45F7-9B59-3A00B7BD1316}" presName="linear" presStyleCnt="0">
        <dgm:presLayoutVars>
          <dgm:dir/>
          <dgm:animLvl val="lvl"/>
          <dgm:resizeHandles val="exact"/>
        </dgm:presLayoutVars>
      </dgm:prSet>
      <dgm:spPr/>
    </dgm:pt>
    <dgm:pt modelId="{F27413A5-844A-4287-A424-A551899BCB91}" type="pres">
      <dgm:prSet presAssocID="{9BBD28ED-822E-4AAF-9863-41B96A812890}" presName="parentLin" presStyleCnt="0"/>
      <dgm:spPr/>
    </dgm:pt>
    <dgm:pt modelId="{15E60A09-B80D-4920-965A-FEC7544B77FC}" type="pres">
      <dgm:prSet presAssocID="{9BBD28ED-822E-4AAF-9863-41B96A812890}" presName="parentLeftMargin" presStyleLbl="node1" presStyleIdx="0" presStyleCnt="3"/>
      <dgm:spPr/>
    </dgm:pt>
    <dgm:pt modelId="{4764129B-7761-4B95-A03D-502AE032A78A}" type="pres">
      <dgm:prSet presAssocID="{9BBD28ED-822E-4AAF-9863-41B96A812890}" presName="parentText" presStyleLbl="node1" presStyleIdx="0" presStyleCnt="3" custScaleX="142997" custScaleY="280828">
        <dgm:presLayoutVars>
          <dgm:chMax val="0"/>
          <dgm:bulletEnabled val="1"/>
        </dgm:presLayoutVars>
      </dgm:prSet>
      <dgm:spPr/>
    </dgm:pt>
    <dgm:pt modelId="{5D581533-A251-49EE-8202-8190EC80410A}" type="pres">
      <dgm:prSet presAssocID="{9BBD28ED-822E-4AAF-9863-41B96A812890}" presName="negativeSpace" presStyleCnt="0"/>
      <dgm:spPr/>
    </dgm:pt>
    <dgm:pt modelId="{F758E55E-F9F3-4981-BCEE-5D7BA43DD5DB}" type="pres">
      <dgm:prSet presAssocID="{9BBD28ED-822E-4AAF-9863-41B96A812890}" presName="childText" presStyleLbl="conFgAcc1" presStyleIdx="0" presStyleCnt="3">
        <dgm:presLayoutVars>
          <dgm:bulletEnabled val="1"/>
        </dgm:presLayoutVars>
      </dgm:prSet>
      <dgm:spPr/>
    </dgm:pt>
    <dgm:pt modelId="{5C69DA75-0C34-4631-911E-F9FA646AF0AE}" type="pres">
      <dgm:prSet presAssocID="{BA7815DD-03D0-49E8-A08B-59C65D01C410}" presName="spaceBetweenRectangles" presStyleCnt="0"/>
      <dgm:spPr/>
    </dgm:pt>
    <dgm:pt modelId="{8E8B13CF-C24C-4799-B9E8-A962DEE9B059}" type="pres">
      <dgm:prSet presAssocID="{D0373EA0-F47C-4FDF-B8D3-AFA3BF199AFC}" presName="parentLin" presStyleCnt="0"/>
      <dgm:spPr/>
    </dgm:pt>
    <dgm:pt modelId="{F3270E8E-537C-4E37-A771-DFBCE5DEC8A1}" type="pres">
      <dgm:prSet presAssocID="{D0373EA0-F47C-4FDF-B8D3-AFA3BF199AFC}" presName="parentLeftMargin" presStyleLbl="node1" presStyleIdx="0" presStyleCnt="3"/>
      <dgm:spPr/>
    </dgm:pt>
    <dgm:pt modelId="{0A41B908-EDC4-4F5C-984B-1233CC1D3DBC}" type="pres">
      <dgm:prSet presAssocID="{D0373EA0-F47C-4FDF-B8D3-AFA3BF199AFC}" presName="parentText" presStyleLbl="node1" presStyleIdx="1" presStyleCnt="3" custScaleX="136871" custScaleY="356594">
        <dgm:presLayoutVars>
          <dgm:chMax val="0"/>
          <dgm:bulletEnabled val="1"/>
        </dgm:presLayoutVars>
      </dgm:prSet>
      <dgm:spPr/>
    </dgm:pt>
    <dgm:pt modelId="{1C685B42-B306-4460-985A-9AB182945FF6}" type="pres">
      <dgm:prSet presAssocID="{D0373EA0-F47C-4FDF-B8D3-AFA3BF199AFC}" presName="negativeSpace" presStyleCnt="0"/>
      <dgm:spPr/>
    </dgm:pt>
    <dgm:pt modelId="{1DB8970B-57B1-48C3-B722-0D8967F53843}" type="pres">
      <dgm:prSet presAssocID="{D0373EA0-F47C-4FDF-B8D3-AFA3BF199AFC}" presName="childText" presStyleLbl="conFgAcc1" presStyleIdx="1" presStyleCnt="3">
        <dgm:presLayoutVars>
          <dgm:bulletEnabled val="1"/>
        </dgm:presLayoutVars>
      </dgm:prSet>
      <dgm:spPr/>
    </dgm:pt>
    <dgm:pt modelId="{084EFFD7-48AA-412D-ACB5-072A43C2E8C8}" type="pres">
      <dgm:prSet presAssocID="{E8CFA043-B8BD-4A9F-8526-C8609B579BE9}" presName="spaceBetweenRectangles" presStyleCnt="0"/>
      <dgm:spPr/>
    </dgm:pt>
    <dgm:pt modelId="{F260D513-4D90-40A8-8D57-FF852C7D55EA}" type="pres">
      <dgm:prSet presAssocID="{B9C6DC64-1437-487B-8657-E5570A531569}" presName="parentLin" presStyleCnt="0"/>
      <dgm:spPr/>
    </dgm:pt>
    <dgm:pt modelId="{39A08C1A-AD30-4CCD-8A5D-8135578D6C88}" type="pres">
      <dgm:prSet presAssocID="{B9C6DC64-1437-487B-8657-E5570A531569}" presName="parentLeftMargin" presStyleLbl="node1" presStyleIdx="1" presStyleCnt="3"/>
      <dgm:spPr/>
    </dgm:pt>
    <dgm:pt modelId="{C82B67C4-D43E-4C9E-856A-0D770C9DE64B}" type="pres">
      <dgm:prSet presAssocID="{B9C6DC64-1437-487B-8657-E5570A531569}" presName="parentText" presStyleLbl="node1" presStyleIdx="2" presStyleCnt="3" custScaleX="141735" custScaleY="305957">
        <dgm:presLayoutVars>
          <dgm:chMax val="0"/>
          <dgm:bulletEnabled val="1"/>
        </dgm:presLayoutVars>
      </dgm:prSet>
      <dgm:spPr/>
    </dgm:pt>
    <dgm:pt modelId="{4A8D29A9-FDEF-4F16-8901-D2B2DCA2D3AC}" type="pres">
      <dgm:prSet presAssocID="{B9C6DC64-1437-487B-8657-E5570A531569}" presName="negativeSpace" presStyleCnt="0"/>
      <dgm:spPr/>
    </dgm:pt>
    <dgm:pt modelId="{DA5BEA5A-F1A9-44BA-B4E0-3A3907CD03D2}" type="pres">
      <dgm:prSet presAssocID="{B9C6DC64-1437-487B-8657-E5570A531569}" presName="childText" presStyleLbl="conFgAcc1" presStyleIdx="2" presStyleCnt="3">
        <dgm:presLayoutVars>
          <dgm:bulletEnabled val="1"/>
        </dgm:presLayoutVars>
      </dgm:prSet>
      <dgm:spPr/>
    </dgm:pt>
  </dgm:ptLst>
  <dgm:cxnLst>
    <dgm:cxn modelId="{AF0BB708-9C2B-4ACF-9F66-6294E65211E5}" srcId="{33BBCC62-4168-45F7-9B59-3A00B7BD1316}" destId="{B9C6DC64-1437-487B-8657-E5570A531569}" srcOrd="2" destOrd="0" parTransId="{7C7E27C6-0CC6-4DE3-9DA5-B311B32D6C38}" sibTransId="{51E6B373-F786-4EED-9647-3F7C23D179A5}"/>
    <dgm:cxn modelId="{DAD42915-5880-4313-B04F-53BD8D1548D8}" srcId="{33BBCC62-4168-45F7-9B59-3A00B7BD1316}" destId="{D0373EA0-F47C-4FDF-B8D3-AFA3BF199AFC}" srcOrd="1" destOrd="0" parTransId="{AB9E7DED-A2CA-4E79-B1D4-AD25EA231E4E}" sibTransId="{E8CFA043-B8BD-4A9F-8526-C8609B579BE9}"/>
    <dgm:cxn modelId="{C91EB022-B69F-4CAC-BC32-A57C2006B525}" type="presOf" srcId="{D0373EA0-F47C-4FDF-B8D3-AFA3BF199AFC}" destId="{F3270E8E-537C-4E37-A771-DFBCE5DEC8A1}" srcOrd="0" destOrd="0" presId="urn:microsoft.com/office/officeart/2005/8/layout/list1"/>
    <dgm:cxn modelId="{106B5926-889D-4756-94A4-4051C75E398B}" type="presOf" srcId="{9BBD28ED-822E-4AAF-9863-41B96A812890}" destId="{15E60A09-B80D-4920-965A-FEC7544B77FC}" srcOrd="0" destOrd="0" presId="urn:microsoft.com/office/officeart/2005/8/layout/list1"/>
    <dgm:cxn modelId="{509D4E3A-3D10-40A0-AB0A-B32E4372CD90}" srcId="{33BBCC62-4168-45F7-9B59-3A00B7BD1316}" destId="{9BBD28ED-822E-4AAF-9863-41B96A812890}" srcOrd="0" destOrd="0" parTransId="{1CB79019-0CE4-43C8-AF4F-B31A2C6EFD51}" sibTransId="{BA7815DD-03D0-49E8-A08B-59C65D01C410}"/>
    <dgm:cxn modelId="{6307D24E-FA64-46F4-A18C-E65FF226A0E3}" type="presOf" srcId="{B9C6DC64-1437-487B-8657-E5570A531569}" destId="{39A08C1A-AD30-4CCD-8A5D-8135578D6C88}" srcOrd="0" destOrd="0" presId="urn:microsoft.com/office/officeart/2005/8/layout/list1"/>
    <dgm:cxn modelId="{ABA792AB-901F-44C4-98DF-00A458A08913}" type="presOf" srcId="{9BBD28ED-822E-4AAF-9863-41B96A812890}" destId="{4764129B-7761-4B95-A03D-502AE032A78A}" srcOrd="1" destOrd="0" presId="urn:microsoft.com/office/officeart/2005/8/layout/list1"/>
    <dgm:cxn modelId="{A2F3D9AD-F2CD-46E1-9623-06EACDCAE25D}" srcId="{B9C6DC64-1437-487B-8657-E5570A531569}" destId="{3F51C99A-4A5A-42E9-89A9-1F23A4EB3206}" srcOrd="0" destOrd="0" parTransId="{F01A065C-4DA7-4D03-91C2-BF7E643C01E5}" sibTransId="{99A6B510-551F-4FCC-8180-CB06C0495AE6}"/>
    <dgm:cxn modelId="{175FE7BA-247B-4CF0-9F42-DB3BCFF886C8}" type="presOf" srcId="{B9C6DC64-1437-487B-8657-E5570A531569}" destId="{C82B67C4-D43E-4C9E-856A-0D770C9DE64B}" srcOrd="1" destOrd="0" presId="urn:microsoft.com/office/officeart/2005/8/layout/list1"/>
    <dgm:cxn modelId="{B64768C3-9A40-48EC-890F-24A5712EC10B}" type="presOf" srcId="{D0373EA0-F47C-4FDF-B8D3-AFA3BF199AFC}" destId="{0A41B908-EDC4-4F5C-984B-1233CC1D3DBC}" srcOrd="1" destOrd="0" presId="urn:microsoft.com/office/officeart/2005/8/layout/list1"/>
    <dgm:cxn modelId="{B314F0EB-0B51-4FED-8534-2A3CAEDAEF08}" type="presOf" srcId="{33BBCC62-4168-45F7-9B59-3A00B7BD1316}" destId="{A665AF82-8505-4171-BAA9-2174A3D59870}" srcOrd="0" destOrd="0" presId="urn:microsoft.com/office/officeart/2005/8/layout/list1"/>
    <dgm:cxn modelId="{499883F4-BB72-463F-A0B4-399619804F5C}" type="presOf" srcId="{3F51C99A-4A5A-42E9-89A9-1F23A4EB3206}" destId="{DA5BEA5A-F1A9-44BA-B4E0-3A3907CD03D2}" srcOrd="0" destOrd="0" presId="urn:microsoft.com/office/officeart/2005/8/layout/list1"/>
    <dgm:cxn modelId="{354C5FAB-EB6A-47B0-9BDE-F60751088E25}" type="presParOf" srcId="{A665AF82-8505-4171-BAA9-2174A3D59870}" destId="{F27413A5-844A-4287-A424-A551899BCB91}" srcOrd="0" destOrd="0" presId="urn:microsoft.com/office/officeart/2005/8/layout/list1"/>
    <dgm:cxn modelId="{FDC75DFF-0FB0-4129-898E-6866745B16A5}" type="presParOf" srcId="{F27413A5-844A-4287-A424-A551899BCB91}" destId="{15E60A09-B80D-4920-965A-FEC7544B77FC}" srcOrd="0" destOrd="0" presId="urn:microsoft.com/office/officeart/2005/8/layout/list1"/>
    <dgm:cxn modelId="{913CA466-67EC-40D5-BCFA-4F5E0CBF6E98}" type="presParOf" srcId="{F27413A5-844A-4287-A424-A551899BCB91}" destId="{4764129B-7761-4B95-A03D-502AE032A78A}" srcOrd="1" destOrd="0" presId="urn:microsoft.com/office/officeart/2005/8/layout/list1"/>
    <dgm:cxn modelId="{F755C125-1C37-44D8-BA41-A57B5A9FA4F2}" type="presParOf" srcId="{A665AF82-8505-4171-BAA9-2174A3D59870}" destId="{5D581533-A251-49EE-8202-8190EC80410A}" srcOrd="1" destOrd="0" presId="urn:microsoft.com/office/officeart/2005/8/layout/list1"/>
    <dgm:cxn modelId="{AD09EDC7-2E66-4522-BCA6-1F3380752BD0}" type="presParOf" srcId="{A665AF82-8505-4171-BAA9-2174A3D59870}" destId="{F758E55E-F9F3-4981-BCEE-5D7BA43DD5DB}" srcOrd="2" destOrd="0" presId="urn:microsoft.com/office/officeart/2005/8/layout/list1"/>
    <dgm:cxn modelId="{BA5753C9-6283-4353-A736-49C9CAD69333}" type="presParOf" srcId="{A665AF82-8505-4171-BAA9-2174A3D59870}" destId="{5C69DA75-0C34-4631-911E-F9FA646AF0AE}" srcOrd="3" destOrd="0" presId="urn:microsoft.com/office/officeart/2005/8/layout/list1"/>
    <dgm:cxn modelId="{647A3A4A-1D31-43F2-945E-5A95FAD77D70}" type="presParOf" srcId="{A665AF82-8505-4171-BAA9-2174A3D59870}" destId="{8E8B13CF-C24C-4799-B9E8-A962DEE9B059}" srcOrd="4" destOrd="0" presId="urn:microsoft.com/office/officeart/2005/8/layout/list1"/>
    <dgm:cxn modelId="{55687E63-E2D0-46D1-83CA-12A7FF4D0098}" type="presParOf" srcId="{8E8B13CF-C24C-4799-B9E8-A962DEE9B059}" destId="{F3270E8E-537C-4E37-A771-DFBCE5DEC8A1}" srcOrd="0" destOrd="0" presId="urn:microsoft.com/office/officeart/2005/8/layout/list1"/>
    <dgm:cxn modelId="{20BE1645-007F-4A55-B42C-0E35DD76048D}" type="presParOf" srcId="{8E8B13CF-C24C-4799-B9E8-A962DEE9B059}" destId="{0A41B908-EDC4-4F5C-984B-1233CC1D3DBC}" srcOrd="1" destOrd="0" presId="urn:microsoft.com/office/officeart/2005/8/layout/list1"/>
    <dgm:cxn modelId="{A5C2A2C7-520F-4BDF-87F5-1239AB0B414F}" type="presParOf" srcId="{A665AF82-8505-4171-BAA9-2174A3D59870}" destId="{1C685B42-B306-4460-985A-9AB182945FF6}" srcOrd="5" destOrd="0" presId="urn:microsoft.com/office/officeart/2005/8/layout/list1"/>
    <dgm:cxn modelId="{6B7D7DBA-3B21-477E-BD9E-9E8323941CD6}" type="presParOf" srcId="{A665AF82-8505-4171-BAA9-2174A3D59870}" destId="{1DB8970B-57B1-48C3-B722-0D8967F53843}" srcOrd="6" destOrd="0" presId="urn:microsoft.com/office/officeart/2005/8/layout/list1"/>
    <dgm:cxn modelId="{C069C0BD-1752-446B-8525-857B0C8ADE04}" type="presParOf" srcId="{A665AF82-8505-4171-BAA9-2174A3D59870}" destId="{084EFFD7-48AA-412D-ACB5-072A43C2E8C8}" srcOrd="7" destOrd="0" presId="urn:microsoft.com/office/officeart/2005/8/layout/list1"/>
    <dgm:cxn modelId="{CB915A6A-C4BE-47BC-93D0-684029C24F23}" type="presParOf" srcId="{A665AF82-8505-4171-BAA9-2174A3D59870}" destId="{F260D513-4D90-40A8-8D57-FF852C7D55EA}" srcOrd="8" destOrd="0" presId="urn:microsoft.com/office/officeart/2005/8/layout/list1"/>
    <dgm:cxn modelId="{D21C9CCF-BBEE-4B5C-93B9-44740DEA11E4}" type="presParOf" srcId="{F260D513-4D90-40A8-8D57-FF852C7D55EA}" destId="{39A08C1A-AD30-4CCD-8A5D-8135578D6C88}" srcOrd="0" destOrd="0" presId="urn:microsoft.com/office/officeart/2005/8/layout/list1"/>
    <dgm:cxn modelId="{33CC4C78-D45F-4ED3-9247-59D46B2B511B}" type="presParOf" srcId="{F260D513-4D90-40A8-8D57-FF852C7D55EA}" destId="{C82B67C4-D43E-4C9E-856A-0D770C9DE64B}" srcOrd="1" destOrd="0" presId="urn:microsoft.com/office/officeart/2005/8/layout/list1"/>
    <dgm:cxn modelId="{C4BC7592-7483-44A5-9516-385D7878A15B}" type="presParOf" srcId="{A665AF82-8505-4171-BAA9-2174A3D59870}" destId="{4A8D29A9-FDEF-4F16-8901-D2B2DCA2D3AC}" srcOrd="9" destOrd="0" presId="urn:microsoft.com/office/officeart/2005/8/layout/list1"/>
    <dgm:cxn modelId="{E91852C5-899A-4ADC-A5EC-FA37EC17A438}" type="presParOf" srcId="{A665AF82-8505-4171-BAA9-2174A3D59870}" destId="{DA5BEA5A-F1A9-44BA-B4E0-3A3907CD03D2}" srcOrd="10"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33BBCC62-4168-45F7-9B59-3A00B7BD1316}"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s-ES"/>
        </a:p>
      </dgm:t>
    </dgm:pt>
    <dgm:pt modelId="{9BBD28ED-822E-4AAF-9863-41B96A812890}">
      <dgm:prSet phldrT="[Texto]" custT="1"/>
      <dgm:spPr>
        <a:solidFill>
          <a:srgbClr val="AED633"/>
        </a:solidFill>
      </dgm:spPr>
      <dgm:t>
        <a:bodyPr/>
        <a:lstStyle/>
        <a:p>
          <a:pPr>
            <a:buNone/>
          </a:pPr>
          <a:r>
            <a:rPr lang="hr-HR" sz="2400" noProof="0" dirty="0">
              <a:latin typeface="Helvetica Neue" panose="020B0604020202020204" charset="0"/>
            </a:rPr>
            <a:t>Intrapoduzetnici obično imaju pozitivan stav i jasnu strategiju. Čak i ako to nije dio njihova posla, mislit će da jest i neće stati sve dok se ne poprave ili barem pozitivno utječu na nešto u organizaciji.</a:t>
          </a:r>
          <a:endParaRPr lang="en-US" sz="2400" noProof="0" dirty="0">
            <a:latin typeface="Helvetica Neue" panose="020B0604020202020204" charset="0"/>
          </a:endParaRPr>
        </a:p>
      </dgm:t>
    </dgm:pt>
    <dgm:pt modelId="{BA7815DD-03D0-49E8-A08B-59C65D01C410}" type="sibTrans" cxnId="{509D4E3A-3D10-40A0-AB0A-B32E4372CD90}">
      <dgm:prSet/>
      <dgm:spPr/>
      <dgm:t>
        <a:bodyPr/>
        <a:lstStyle/>
        <a:p>
          <a:endParaRPr lang="es-ES">
            <a:latin typeface="Helvetica Neue" panose="020B0604020202020204" charset="0"/>
          </a:endParaRPr>
        </a:p>
      </dgm:t>
    </dgm:pt>
    <dgm:pt modelId="{1CB79019-0CE4-43C8-AF4F-B31A2C6EFD51}" type="parTrans" cxnId="{509D4E3A-3D10-40A0-AB0A-B32E4372CD90}">
      <dgm:prSet/>
      <dgm:spPr/>
      <dgm:t>
        <a:bodyPr/>
        <a:lstStyle/>
        <a:p>
          <a:endParaRPr lang="es-ES">
            <a:latin typeface="Helvetica Neue" panose="020B0604020202020204" charset="0"/>
          </a:endParaRPr>
        </a:p>
      </dgm:t>
    </dgm:pt>
    <dgm:pt modelId="{B9C6DC64-1437-487B-8657-E5570A531569}">
      <dgm:prSet phldrT="[Texto]" custT="1"/>
      <dgm:spPr>
        <a:solidFill>
          <a:srgbClr val="AED633"/>
        </a:solidFill>
      </dgm:spPr>
      <dgm:t>
        <a:bodyPr/>
        <a:lstStyle/>
        <a:p>
          <a:pPr>
            <a:buNone/>
          </a:pPr>
          <a:r>
            <a:rPr lang="hr-HR" sz="2400" noProof="0" dirty="0">
              <a:latin typeface="Helvetica Neue" panose="020B0604020202020204" charset="0"/>
            </a:rPr>
            <a:t>Kao odgovor, morate ih okružiti snažnom grupom podrške i gledati kako izumi rastu. Bez obzira na to, svakako im dajte proračun; inače bi uzbuđenje moglo izmaći kontroli.</a:t>
          </a:r>
          <a:endParaRPr lang="en-US" sz="2400" noProof="0" dirty="0">
            <a:latin typeface="Helvetica Neue" panose="020B0604020202020204" charset="0"/>
          </a:endParaRPr>
        </a:p>
      </dgm:t>
    </dgm:pt>
    <dgm:pt modelId="{51E6B373-F786-4EED-9647-3F7C23D179A5}" type="sibTrans" cxnId="{AF0BB708-9C2B-4ACF-9F66-6294E65211E5}">
      <dgm:prSet/>
      <dgm:spPr/>
      <dgm:t>
        <a:bodyPr/>
        <a:lstStyle/>
        <a:p>
          <a:endParaRPr lang="en-GB">
            <a:latin typeface="Helvetica Neue" panose="020B0604020202020204" charset="0"/>
          </a:endParaRPr>
        </a:p>
      </dgm:t>
    </dgm:pt>
    <dgm:pt modelId="{7C7E27C6-0CC6-4DE3-9DA5-B311B32D6C38}" type="parTrans" cxnId="{AF0BB708-9C2B-4ACF-9F66-6294E65211E5}">
      <dgm:prSet/>
      <dgm:spPr/>
      <dgm:t>
        <a:bodyPr/>
        <a:lstStyle/>
        <a:p>
          <a:endParaRPr lang="en-GB">
            <a:latin typeface="Helvetica Neue" panose="020B0604020202020204" charset="0"/>
          </a:endParaRPr>
        </a:p>
      </dgm:t>
    </dgm:pt>
    <dgm:pt modelId="{3F51C99A-4A5A-42E9-89A9-1F23A4EB3206}">
      <dgm:prSet/>
      <dgm:spPr/>
      <dgm:t>
        <a:bodyPr/>
        <a:lstStyle/>
        <a:p>
          <a:endParaRPr lang="en-GB" dirty="0">
            <a:latin typeface="Helvetica Neue" panose="020B0604020202020204" charset="0"/>
          </a:endParaRPr>
        </a:p>
      </dgm:t>
    </dgm:pt>
    <dgm:pt modelId="{99A6B510-551F-4FCC-8180-CB06C0495AE6}" type="sibTrans" cxnId="{A2F3D9AD-F2CD-46E1-9623-06EACDCAE25D}">
      <dgm:prSet/>
      <dgm:spPr/>
      <dgm:t>
        <a:bodyPr/>
        <a:lstStyle/>
        <a:p>
          <a:endParaRPr lang="en-GB">
            <a:latin typeface="Helvetica Neue" panose="020B0604020202020204" charset="0"/>
          </a:endParaRPr>
        </a:p>
      </dgm:t>
    </dgm:pt>
    <dgm:pt modelId="{F01A065C-4DA7-4D03-91C2-BF7E643C01E5}" type="parTrans" cxnId="{A2F3D9AD-F2CD-46E1-9623-06EACDCAE25D}">
      <dgm:prSet/>
      <dgm:spPr/>
      <dgm:t>
        <a:bodyPr/>
        <a:lstStyle/>
        <a:p>
          <a:endParaRPr lang="en-GB">
            <a:latin typeface="Helvetica Neue" panose="020B0604020202020204" charset="0"/>
          </a:endParaRPr>
        </a:p>
      </dgm:t>
    </dgm:pt>
    <dgm:pt modelId="{D51BFEAE-B0D4-4920-ADF0-5667C068D592}">
      <dgm:prSet phldrT="[Texto]" custT="1"/>
      <dgm:spPr>
        <a:solidFill>
          <a:srgbClr val="AED633"/>
        </a:solidFill>
      </dgm:spPr>
      <dgm:t>
        <a:bodyPr/>
        <a:lstStyle/>
        <a:p>
          <a:pPr>
            <a:buNone/>
          </a:pPr>
          <a:r>
            <a:rPr lang="hr-HR" sz="2400" noProof="0" dirty="0">
              <a:latin typeface="Helvetica Neue" panose="020B0604020202020204" charset="0"/>
            </a:rPr>
            <a:t>Međutim, za razliku od poduzetnika, intrapoduzetnici više vole raditi u timovima. Oni su karizmatični prirodni vođe koji privlače druge k sebi svojim entuzijazmom za promjene i inovacije.</a:t>
          </a:r>
          <a:endParaRPr lang="en-US" sz="2400" noProof="0" dirty="0">
            <a:latin typeface="Helvetica Neue" panose="020B0604020202020204" charset="0"/>
          </a:endParaRPr>
        </a:p>
      </dgm:t>
    </dgm:pt>
    <dgm:pt modelId="{B4A75EF7-965B-46DA-AB53-32553BAF48B3}" type="sibTrans" cxnId="{A0042052-DEF2-460E-96D6-461A435461E9}">
      <dgm:prSet/>
      <dgm:spPr/>
      <dgm:t>
        <a:bodyPr/>
        <a:lstStyle/>
        <a:p>
          <a:endParaRPr lang="es-ES">
            <a:latin typeface="Helvetica Neue" panose="020B0604020202020204" charset="0"/>
          </a:endParaRPr>
        </a:p>
      </dgm:t>
    </dgm:pt>
    <dgm:pt modelId="{E73953A9-3C21-4C7A-B7EA-A0F968A4EEEE}" type="parTrans" cxnId="{A0042052-DEF2-460E-96D6-461A435461E9}">
      <dgm:prSet/>
      <dgm:spPr/>
      <dgm:t>
        <a:bodyPr/>
        <a:lstStyle/>
        <a:p>
          <a:endParaRPr lang="es-ES">
            <a:latin typeface="Helvetica Neue" panose="020B0604020202020204" charset="0"/>
          </a:endParaRPr>
        </a:p>
      </dgm:t>
    </dgm:pt>
    <dgm:pt modelId="{A665AF82-8505-4171-BAA9-2174A3D59870}" type="pres">
      <dgm:prSet presAssocID="{33BBCC62-4168-45F7-9B59-3A00B7BD1316}" presName="linear" presStyleCnt="0">
        <dgm:presLayoutVars>
          <dgm:dir/>
          <dgm:animLvl val="lvl"/>
          <dgm:resizeHandles val="exact"/>
        </dgm:presLayoutVars>
      </dgm:prSet>
      <dgm:spPr/>
    </dgm:pt>
    <dgm:pt modelId="{F27413A5-844A-4287-A424-A551899BCB91}" type="pres">
      <dgm:prSet presAssocID="{9BBD28ED-822E-4AAF-9863-41B96A812890}" presName="parentLin" presStyleCnt="0"/>
      <dgm:spPr/>
    </dgm:pt>
    <dgm:pt modelId="{15E60A09-B80D-4920-965A-FEC7544B77FC}" type="pres">
      <dgm:prSet presAssocID="{9BBD28ED-822E-4AAF-9863-41B96A812890}" presName="parentLeftMargin" presStyleLbl="node1" presStyleIdx="0" presStyleCnt="3"/>
      <dgm:spPr/>
    </dgm:pt>
    <dgm:pt modelId="{4764129B-7761-4B95-A03D-502AE032A78A}" type="pres">
      <dgm:prSet presAssocID="{9BBD28ED-822E-4AAF-9863-41B96A812890}" presName="parentText" presStyleLbl="node1" presStyleIdx="0" presStyleCnt="3" custScaleX="142997" custScaleY="479928">
        <dgm:presLayoutVars>
          <dgm:chMax val="0"/>
          <dgm:bulletEnabled val="1"/>
        </dgm:presLayoutVars>
      </dgm:prSet>
      <dgm:spPr/>
    </dgm:pt>
    <dgm:pt modelId="{5D581533-A251-49EE-8202-8190EC80410A}" type="pres">
      <dgm:prSet presAssocID="{9BBD28ED-822E-4AAF-9863-41B96A812890}" presName="negativeSpace" presStyleCnt="0"/>
      <dgm:spPr/>
    </dgm:pt>
    <dgm:pt modelId="{F758E55E-F9F3-4981-BCEE-5D7BA43DD5DB}" type="pres">
      <dgm:prSet presAssocID="{9BBD28ED-822E-4AAF-9863-41B96A812890}" presName="childText" presStyleLbl="conFgAcc1" presStyleIdx="0" presStyleCnt="3">
        <dgm:presLayoutVars>
          <dgm:bulletEnabled val="1"/>
        </dgm:presLayoutVars>
      </dgm:prSet>
      <dgm:spPr/>
    </dgm:pt>
    <dgm:pt modelId="{5C69DA75-0C34-4631-911E-F9FA646AF0AE}" type="pres">
      <dgm:prSet presAssocID="{BA7815DD-03D0-49E8-A08B-59C65D01C410}" presName="spaceBetweenRectangles" presStyleCnt="0"/>
      <dgm:spPr/>
    </dgm:pt>
    <dgm:pt modelId="{93775101-5B73-45A7-ABB2-94A0AB52997A}" type="pres">
      <dgm:prSet presAssocID="{D51BFEAE-B0D4-4920-ADF0-5667C068D592}" presName="parentLin" presStyleCnt="0"/>
      <dgm:spPr/>
    </dgm:pt>
    <dgm:pt modelId="{09C529E0-36CD-4B46-9FEB-5E228A4543D2}" type="pres">
      <dgm:prSet presAssocID="{D51BFEAE-B0D4-4920-ADF0-5667C068D592}" presName="parentLeftMargin" presStyleLbl="node1" presStyleIdx="0" presStyleCnt="3"/>
      <dgm:spPr/>
    </dgm:pt>
    <dgm:pt modelId="{5368F5F0-0155-4F7D-A6DE-89E67052E07A}" type="pres">
      <dgm:prSet presAssocID="{D51BFEAE-B0D4-4920-ADF0-5667C068D592}" presName="parentText" presStyleLbl="node1" presStyleIdx="1" presStyleCnt="3" custScaleX="142997" custScaleY="325906">
        <dgm:presLayoutVars>
          <dgm:chMax val="0"/>
          <dgm:bulletEnabled val="1"/>
        </dgm:presLayoutVars>
      </dgm:prSet>
      <dgm:spPr/>
    </dgm:pt>
    <dgm:pt modelId="{A9764F67-D3D7-483F-82E4-06F03C778EE5}" type="pres">
      <dgm:prSet presAssocID="{D51BFEAE-B0D4-4920-ADF0-5667C068D592}" presName="negativeSpace" presStyleCnt="0"/>
      <dgm:spPr/>
    </dgm:pt>
    <dgm:pt modelId="{708B0FF5-326D-47CA-8907-B37CB19FA87D}" type="pres">
      <dgm:prSet presAssocID="{D51BFEAE-B0D4-4920-ADF0-5667C068D592}" presName="childText" presStyleLbl="conFgAcc1" presStyleIdx="1" presStyleCnt="3" custLinFactNeighborX="806" custLinFactNeighborY="-4269">
        <dgm:presLayoutVars>
          <dgm:bulletEnabled val="1"/>
        </dgm:presLayoutVars>
      </dgm:prSet>
      <dgm:spPr/>
    </dgm:pt>
    <dgm:pt modelId="{93C5A1E7-6C92-42F7-A6B4-17D9395F5E25}" type="pres">
      <dgm:prSet presAssocID="{B4A75EF7-965B-46DA-AB53-32553BAF48B3}" presName="spaceBetweenRectangles" presStyleCnt="0"/>
      <dgm:spPr/>
    </dgm:pt>
    <dgm:pt modelId="{F260D513-4D90-40A8-8D57-FF852C7D55EA}" type="pres">
      <dgm:prSet presAssocID="{B9C6DC64-1437-487B-8657-E5570A531569}" presName="parentLin" presStyleCnt="0"/>
      <dgm:spPr/>
    </dgm:pt>
    <dgm:pt modelId="{39A08C1A-AD30-4CCD-8A5D-8135578D6C88}" type="pres">
      <dgm:prSet presAssocID="{B9C6DC64-1437-487B-8657-E5570A531569}" presName="parentLeftMargin" presStyleLbl="node1" presStyleIdx="1" presStyleCnt="3"/>
      <dgm:spPr/>
    </dgm:pt>
    <dgm:pt modelId="{C82B67C4-D43E-4C9E-856A-0D770C9DE64B}" type="pres">
      <dgm:prSet presAssocID="{B9C6DC64-1437-487B-8657-E5570A531569}" presName="parentText" presStyleLbl="node1" presStyleIdx="2" presStyleCnt="3" custScaleX="142997" custScaleY="399801">
        <dgm:presLayoutVars>
          <dgm:chMax val="0"/>
          <dgm:bulletEnabled val="1"/>
        </dgm:presLayoutVars>
      </dgm:prSet>
      <dgm:spPr/>
    </dgm:pt>
    <dgm:pt modelId="{4A8D29A9-FDEF-4F16-8901-D2B2DCA2D3AC}" type="pres">
      <dgm:prSet presAssocID="{B9C6DC64-1437-487B-8657-E5570A531569}" presName="negativeSpace" presStyleCnt="0"/>
      <dgm:spPr/>
    </dgm:pt>
    <dgm:pt modelId="{DA5BEA5A-F1A9-44BA-B4E0-3A3907CD03D2}" type="pres">
      <dgm:prSet presAssocID="{B9C6DC64-1437-487B-8657-E5570A531569}" presName="childText" presStyleLbl="conFgAcc1" presStyleIdx="2" presStyleCnt="3">
        <dgm:presLayoutVars>
          <dgm:bulletEnabled val="1"/>
        </dgm:presLayoutVars>
      </dgm:prSet>
      <dgm:spPr/>
    </dgm:pt>
  </dgm:ptLst>
  <dgm:cxnLst>
    <dgm:cxn modelId="{AF0BB708-9C2B-4ACF-9F66-6294E65211E5}" srcId="{33BBCC62-4168-45F7-9B59-3A00B7BD1316}" destId="{B9C6DC64-1437-487B-8657-E5570A531569}" srcOrd="2" destOrd="0" parTransId="{7C7E27C6-0CC6-4DE3-9DA5-B311B32D6C38}" sibTransId="{51E6B373-F786-4EED-9647-3F7C23D179A5}"/>
    <dgm:cxn modelId="{8911F20E-090C-412E-8AE7-4A4605C3EA1F}" type="presOf" srcId="{D51BFEAE-B0D4-4920-ADF0-5667C068D592}" destId="{5368F5F0-0155-4F7D-A6DE-89E67052E07A}" srcOrd="1" destOrd="0" presId="urn:microsoft.com/office/officeart/2005/8/layout/list1"/>
    <dgm:cxn modelId="{106B5926-889D-4756-94A4-4051C75E398B}" type="presOf" srcId="{9BBD28ED-822E-4AAF-9863-41B96A812890}" destId="{15E60A09-B80D-4920-965A-FEC7544B77FC}" srcOrd="0" destOrd="0" presId="urn:microsoft.com/office/officeart/2005/8/layout/list1"/>
    <dgm:cxn modelId="{85E64134-ED34-4EEF-B059-749A6600A63C}" type="presOf" srcId="{D51BFEAE-B0D4-4920-ADF0-5667C068D592}" destId="{09C529E0-36CD-4B46-9FEB-5E228A4543D2}" srcOrd="0" destOrd="0" presId="urn:microsoft.com/office/officeart/2005/8/layout/list1"/>
    <dgm:cxn modelId="{509D4E3A-3D10-40A0-AB0A-B32E4372CD90}" srcId="{33BBCC62-4168-45F7-9B59-3A00B7BD1316}" destId="{9BBD28ED-822E-4AAF-9863-41B96A812890}" srcOrd="0" destOrd="0" parTransId="{1CB79019-0CE4-43C8-AF4F-B31A2C6EFD51}" sibTransId="{BA7815DD-03D0-49E8-A08B-59C65D01C410}"/>
    <dgm:cxn modelId="{6307D24E-FA64-46F4-A18C-E65FF226A0E3}" type="presOf" srcId="{B9C6DC64-1437-487B-8657-E5570A531569}" destId="{39A08C1A-AD30-4CCD-8A5D-8135578D6C88}" srcOrd="0" destOrd="0" presId="urn:microsoft.com/office/officeart/2005/8/layout/list1"/>
    <dgm:cxn modelId="{A0042052-DEF2-460E-96D6-461A435461E9}" srcId="{33BBCC62-4168-45F7-9B59-3A00B7BD1316}" destId="{D51BFEAE-B0D4-4920-ADF0-5667C068D592}" srcOrd="1" destOrd="0" parTransId="{E73953A9-3C21-4C7A-B7EA-A0F968A4EEEE}" sibTransId="{B4A75EF7-965B-46DA-AB53-32553BAF48B3}"/>
    <dgm:cxn modelId="{ABA792AB-901F-44C4-98DF-00A458A08913}" type="presOf" srcId="{9BBD28ED-822E-4AAF-9863-41B96A812890}" destId="{4764129B-7761-4B95-A03D-502AE032A78A}" srcOrd="1" destOrd="0" presId="urn:microsoft.com/office/officeart/2005/8/layout/list1"/>
    <dgm:cxn modelId="{A2F3D9AD-F2CD-46E1-9623-06EACDCAE25D}" srcId="{B9C6DC64-1437-487B-8657-E5570A531569}" destId="{3F51C99A-4A5A-42E9-89A9-1F23A4EB3206}" srcOrd="0" destOrd="0" parTransId="{F01A065C-4DA7-4D03-91C2-BF7E643C01E5}" sibTransId="{99A6B510-551F-4FCC-8180-CB06C0495AE6}"/>
    <dgm:cxn modelId="{175FE7BA-247B-4CF0-9F42-DB3BCFF886C8}" type="presOf" srcId="{B9C6DC64-1437-487B-8657-E5570A531569}" destId="{C82B67C4-D43E-4C9E-856A-0D770C9DE64B}" srcOrd="1" destOrd="0" presId="urn:microsoft.com/office/officeart/2005/8/layout/list1"/>
    <dgm:cxn modelId="{B314F0EB-0B51-4FED-8534-2A3CAEDAEF08}" type="presOf" srcId="{33BBCC62-4168-45F7-9B59-3A00B7BD1316}" destId="{A665AF82-8505-4171-BAA9-2174A3D59870}" srcOrd="0" destOrd="0" presId="urn:microsoft.com/office/officeart/2005/8/layout/list1"/>
    <dgm:cxn modelId="{499883F4-BB72-463F-A0B4-399619804F5C}" type="presOf" srcId="{3F51C99A-4A5A-42E9-89A9-1F23A4EB3206}" destId="{DA5BEA5A-F1A9-44BA-B4E0-3A3907CD03D2}" srcOrd="0" destOrd="0" presId="urn:microsoft.com/office/officeart/2005/8/layout/list1"/>
    <dgm:cxn modelId="{354C5FAB-EB6A-47B0-9BDE-F60751088E25}" type="presParOf" srcId="{A665AF82-8505-4171-BAA9-2174A3D59870}" destId="{F27413A5-844A-4287-A424-A551899BCB91}" srcOrd="0" destOrd="0" presId="urn:microsoft.com/office/officeart/2005/8/layout/list1"/>
    <dgm:cxn modelId="{FDC75DFF-0FB0-4129-898E-6866745B16A5}" type="presParOf" srcId="{F27413A5-844A-4287-A424-A551899BCB91}" destId="{15E60A09-B80D-4920-965A-FEC7544B77FC}" srcOrd="0" destOrd="0" presId="urn:microsoft.com/office/officeart/2005/8/layout/list1"/>
    <dgm:cxn modelId="{913CA466-67EC-40D5-BCFA-4F5E0CBF6E98}" type="presParOf" srcId="{F27413A5-844A-4287-A424-A551899BCB91}" destId="{4764129B-7761-4B95-A03D-502AE032A78A}" srcOrd="1" destOrd="0" presId="urn:microsoft.com/office/officeart/2005/8/layout/list1"/>
    <dgm:cxn modelId="{F755C125-1C37-44D8-BA41-A57B5A9FA4F2}" type="presParOf" srcId="{A665AF82-8505-4171-BAA9-2174A3D59870}" destId="{5D581533-A251-49EE-8202-8190EC80410A}" srcOrd="1" destOrd="0" presId="urn:microsoft.com/office/officeart/2005/8/layout/list1"/>
    <dgm:cxn modelId="{AD09EDC7-2E66-4522-BCA6-1F3380752BD0}" type="presParOf" srcId="{A665AF82-8505-4171-BAA9-2174A3D59870}" destId="{F758E55E-F9F3-4981-BCEE-5D7BA43DD5DB}" srcOrd="2" destOrd="0" presId="urn:microsoft.com/office/officeart/2005/8/layout/list1"/>
    <dgm:cxn modelId="{BA5753C9-6283-4353-A736-49C9CAD69333}" type="presParOf" srcId="{A665AF82-8505-4171-BAA9-2174A3D59870}" destId="{5C69DA75-0C34-4631-911E-F9FA646AF0AE}" srcOrd="3" destOrd="0" presId="urn:microsoft.com/office/officeart/2005/8/layout/list1"/>
    <dgm:cxn modelId="{0C964C3D-59D3-4F8F-875A-050468E51190}" type="presParOf" srcId="{A665AF82-8505-4171-BAA9-2174A3D59870}" destId="{93775101-5B73-45A7-ABB2-94A0AB52997A}" srcOrd="4" destOrd="0" presId="urn:microsoft.com/office/officeart/2005/8/layout/list1"/>
    <dgm:cxn modelId="{157EB70E-DCD3-43AD-87E7-8C4AE79197E4}" type="presParOf" srcId="{93775101-5B73-45A7-ABB2-94A0AB52997A}" destId="{09C529E0-36CD-4B46-9FEB-5E228A4543D2}" srcOrd="0" destOrd="0" presId="urn:microsoft.com/office/officeart/2005/8/layout/list1"/>
    <dgm:cxn modelId="{07C10147-05F5-4B16-9F5A-2AB311743B82}" type="presParOf" srcId="{93775101-5B73-45A7-ABB2-94A0AB52997A}" destId="{5368F5F0-0155-4F7D-A6DE-89E67052E07A}" srcOrd="1" destOrd="0" presId="urn:microsoft.com/office/officeart/2005/8/layout/list1"/>
    <dgm:cxn modelId="{6853AB64-F59B-4C0E-817B-5A27F1253898}" type="presParOf" srcId="{A665AF82-8505-4171-BAA9-2174A3D59870}" destId="{A9764F67-D3D7-483F-82E4-06F03C778EE5}" srcOrd="5" destOrd="0" presId="urn:microsoft.com/office/officeart/2005/8/layout/list1"/>
    <dgm:cxn modelId="{23127F06-14ED-476F-B964-4085E94E2971}" type="presParOf" srcId="{A665AF82-8505-4171-BAA9-2174A3D59870}" destId="{708B0FF5-326D-47CA-8907-B37CB19FA87D}" srcOrd="6" destOrd="0" presId="urn:microsoft.com/office/officeart/2005/8/layout/list1"/>
    <dgm:cxn modelId="{AABE8D28-43E9-4A4A-A61B-6359E9D598DB}" type="presParOf" srcId="{A665AF82-8505-4171-BAA9-2174A3D59870}" destId="{93C5A1E7-6C92-42F7-A6B4-17D9395F5E25}" srcOrd="7" destOrd="0" presId="urn:microsoft.com/office/officeart/2005/8/layout/list1"/>
    <dgm:cxn modelId="{CB915A6A-C4BE-47BC-93D0-684029C24F23}" type="presParOf" srcId="{A665AF82-8505-4171-BAA9-2174A3D59870}" destId="{F260D513-4D90-40A8-8D57-FF852C7D55EA}" srcOrd="8" destOrd="0" presId="urn:microsoft.com/office/officeart/2005/8/layout/list1"/>
    <dgm:cxn modelId="{D21C9CCF-BBEE-4B5C-93B9-44740DEA11E4}" type="presParOf" srcId="{F260D513-4D90-40A8-8D57-FF852C7D55EA}" destId="{39A08C1A-AD30-4CCD-8A5D-8135578D6C88}" srcOrd="0" destOrd="0" presId="urn:microsoft.com/office/officeart/2005/8/layout/list1"/>
    <dgm:cxn modelId="{33CC4C78-D45F-4ED3-9247-59D46B2B511B}" type="presParOf" srcId="{F260D513-4D90-40A8-8D57-FF852C7D55EA}" destId="{C82B67C4-D43E-4C9E-856A-0D770C9DE64B}" srcOrd="1" destOrd="0" presId="urn:microsoft.com/office/officeart/2005/8/layout/list1"/>
    <dgm:cxn modelId="{C4BC7592-7483-44A5-9516-385D7878A15B}" type="presParOf" srcId="{A665AF82-8505-4171-BAA9-2174A3D59870}" destId="{4A8D29A9-FDEF-4F16-8901-D2B2DCA2D3AC}" srcOrd="9" destOrd="0" presId="urn:microsoft.com/office/officeart/2005/8/layout/list1"/>
    <dgm:cxn modelId="{E91852C5-899A-4ADC-A5EC-FA37EC17A438}" type="presParOf" srcId="{A665AF82-8505-4171-BAA9-2174A3D59870}" destId="{DA5BEA5A-F1A9-44BA-B4E0-3A3907CD03D2}" srcOrd="10"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33BBCC62-4168-45F7-9B59-3A00B7BD1316}"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s-ES"/>
        </a:p>
      </dgm:t>
    </dgm:pt>
    <dgm:pt modelId="{9BBD28ED-822E-4AAF-9863-41B96A812890}">
      <dgm:prSet phldrT="[Texto]" custT="1"/>
      <dgm:spPr>
        <a:solidFill>
          <a:srgbClr val="AED633"/>
        </a:solidFill>
      </dgm:spPr>
      <dgm:t>
        <a:bodyPr/>
        <a:lstStyle/>
        <a:p>
          <a:pPr>
            <a:buNone/>
          </a:pPr>
          <a:r>
            <a:rPr lang="hr-HR" sz="2400" noProof="0" dirty="0">
              <a:latin typeface="Helvetica Neue" panose="020B0604020202020204" charset="0"/>
            </a:rPr>
            <a:t>Ovi ljudi će biti na poslu i nakon što prođe 5 sati, a vjerojatno su među prvima stigli! Nedostaje im ideja o ravnoteži između posla i privatnog života jer jednostavno ima previše posla.</a:t>
          </a:r>
          <a:endParaRPr lang="en-US" sz="2400" noProof="0" dirty="0">
            <a:latin typeface="Helvetica Neue" panose="020B0604020202020204" charset="0"/>
          </a:endParaRPr>
        </a:p>
      </dgm:t>
    </dgm:pt>
    <dgm:pt modelId="{BA7815DD-03D0-49E8-A08B-59C65D01C410}" type="sibTrans" cxnId="{509D4E3A-3D10-40A0-AB0A-B32E4372CD90}">
      <dgm:prSet/>
      <dgm:spPr/>
      <dgm:t>
        <a:bodyPr/>
        <a:lstStyle/>
        <a:p>
          <a:endParaRPr lang="es-ES"/>
        </a:p>
      </dgm:t>
    </dgm:pt>
    <dgm:pt modelId="{1CB79019-0CE4-43C8-AF4F-B31A2C6EFD51}" type="parTrans" cxnId="{509D4E3A-3D10-40A0-AB0A-B32E4372CD90}">
      <dgm:prSet/>
      <dgm:spPr/>
      <dgm:t>
        <a:bodyPr/>
        <a:lstStyle/>
        <a:p>
          <a:endParaRPr lang="es-ES"/>
        </a:p>
      </dgm:t>
    </dgm:pt>
    <dgm:pt modelId="{B9C6DC64-1437-487B-8657-E5570A531569}">
      <dgm:prSet phldrT="[Texto]" custT="1"/>
      <dgm:spPr>
        <a:solidFill>
          <a:srgbClr val="AED633"/>
        </a:solidFill>
      </dgm:spPr>
      <dgm:t>
        <a:bodyPr/>
        <a:lstStyle/>
        <a:p>
          <a:pPr>
            <a:buNone/>
          </a:pPr>
          <a:r>
            <a:rPr lang="hr-HR" sz="2400" noProof="0" dirty="0">
              <a:latin typeface="Helvetica Neue" panose="020B0604020202020204" charset="0"/>
            </a:rPr>
            <a:t>Intrapoduzetnici razmišljaju o cijeloj situaciji, stoga im dajte koncepte, a ne pojedinosti, kako bi se mogli usredotočiti na stvaranje, a ne rasipati ovaj ključni resurs na administraciju.</a:t>
          </a:r>
          <a:endParaRPr lang="en-US" sz="2400" noProof="0" dirty="0">
            <a:latin typeface="Helvetica Neue" panose="020B0604020202020204" charset="0"/>
          </a:endParaRPr>
        </a:p>
      </dgm:t>
    </dgm:pt>
    <dgm:pt modelId="{51E6B373-F786-4EED-9647-3F7C23D179A5}" type="sibTrans" cxnId="{AF0BB708-9C2B-4ACF-9F66-6294E65211E5}">
      <dgm:prSet/>
      <dgm:spPr/>
      <dgm:t>
        <a:bodyPr/>
        <a:lstStyle/>
        <a:p>
          <a:endParaRPr lang="en-GB"/>
        </a:p>
      </dgm:t>
    </dgm:pt>
    <dgm:pt modelId="{7C7E27C6-0CC6-4DE3-9DA5-B311B32D6C38}" type="parTrans" cxnId="{AF0BB708-9C2B-4ACF-9F66-6294E65211E5}">
      <dgm:prSet/>
      <dgm:spPr/>
      <dgm:t>
        <a:bodyPr/>
        <a:lstStyle/>
        <a:p>
          <a:endParaRPr lang="en-GB"/>
        </a:p>
      </dgm:t>
    </dgm:pt>
    <dgm:pt modelId="{3F51C99A-4A5A-42E9-89A9-1F23A4EB3206}">
      <dgm:prSet/>
      <dgm:spPr/>
      <dgm:t>
        <a:bodyPr/>
        <a:lstStyle/>
        <a:p>
          <a:endParaRPr lang="en-GB" dirty="0"/>
        </a:p>
      </dgm:t>
    </dgm:pt>
    <dgm:pt modelId="{99A6B510-551F-4FCC-8180-CB06C0495AE6}" type="sibTrans" cxnId="{A2F3D9AD-F2CD-46E1-9623-06EACDCAE25D}">
      <dgm:prSet/>
      <dgm:spPr/>
      <dgm:t>
        <a:bodyPr/>
        <a:lstStyle/>
        <a:p>
          <a:endParaRPr lang="en-GB"/>
        </a:p>
      </dgm:t>
    </dgm:pt>
    <dgm:pt modelId="{F01A065C-4DA7-4D03-91C2-BF7E643C01E5}" type="parTrans" cxnId="{A2F3D9AD-F2CD-46E1-9623-06EACDCAE25D}">
      <dgm:prSet/>
      <dgm:spPr/>
      <dgm:t>
        <a:bodyPr/>
        <a:lstStyle/>
        <a:p>
          <a:endParaRPr lang="en-GB"/>
        </a:p>
      </dgm:t>
    </dgm:pt>
    <dgm:pt modelId="{D51BFEAE-B0D4-4920-ADF0-5667C068D592}">
      <dgm:prSet phldrT="[Texto]" custT="1"/>
      <dgm:spPr>
        <a:solidFill>
          <a:srgbClr val="AED633"/>
        </a:solidFill>
      </dgm:spPr>
      <dgm:t>
        <a:bodyPr/>
        <a:lstStyle/>
        <a:p>
          <a:pPr>
            <a:buNone/>
          </a:pPr>
          <a:r>
            <a:rPr lang="hr-HR" sz="2400" noProof="0" dirty="0">
              <a:latin typeface="Helvetica Neue" panose="020B0604020202020204" charset="0"/>
            </a:rPr>
            <a:t>Stoga se pobrinite da imaju sposobnog pomagača koji će im pomoći, jer ako nemaju, pokušat će učiniti sve i neizbježno će propasti.</a:t>
          </a:r>
          <a:endParaRPr lang="en-US" sz="2400" noProof="0" dirty="0">
            <a:latin typeface="Helvetica Neue" panose="020B0604020202020204" charset="0"/>
          </a:endParaRPr>
        </a:p>
      </dgm:t>
    </dgm:pt>
    <dgm:pt modelId="{B4A75EF7-965B-46DA-AB53-32553BAF48B3}" type="sibTrans" cxnId="{A0042052-DEF2-460E-96D6-461A435461E9}">
      <dgm:prSet/>
      <dgm:spPr/>
      <dgm:t>
        <a:bodyPr/>
        <a:lstStyle/>
        <a:p>
          <a:endParaRPr lang="es-ES"/>
        </a:p>
      </dgm:t>
    </dgm:pt>
    <dgm:pt modelId="{E73953A9-3C21-4C7A-B7EA-A0F968A4EEEE}" type="parTrans" cxnId="{A0042052-DEF2-460E-96D6-461A435461E9}">
      <dgm:prSet/>
      <dgm:spPr/>
      <dgm:t>
        <a:bodyPr/>
        <a:lstStyle/>
        <a:p>
          <a:endParaRPr lang="es-ES"/>
        </a:p>
      </dgm:t>
    </dgm:pt>
    <dgm:pt modelId="{A665AF82-8505-4171-BAA9-2174A3D59870}" type="pres">
      <dgm:prSet presAssocID="{33BBCC62-4168-45F7-9B59-3A00B7BD1316}" presName="linear" presStyleCnt="0">
        <dgm:presLayoutVars>
          <dgm:dir/>
          <dgm:animLvl val="lvl"/>
          <dgm:resizeHandles val="exact"/>
        </dgm:presLayoutVars>
      </dgm:prSet>
      <dgm:spPr/>
    </dgm:pt>
    <dgm:pt modelId="{F27413A5-844A-4287-A424-A551899BCB91}" type="pres">
      <dgm:prSet presAssocID="{9BBD28ED-822E-4AAF-9863-41B96A812890}" presName="parentLin" presStyleCnt="0"/>
      <dgm:spPr/>
    </dgm:pt>
    <dgm:pt modelId="{15E60A09-B80D-4920-965A-FEC7544B77FC}" type="pres">
      <dgm:prSet presAssocID="{9BBD28ED-822E-4AAF-9863-41B96A812890}" presName="parentLeftMargin" presStyleLbl="node1" presStyleIdx="0" presStyleCnt="3"/>
      <dgm:spPr/>
    </dgm:pt>
    <dgm:pt modelId="{4764129B-7761-4B95-A03D-502AE032A78A}" type="pres">
      <dgm:prSet presAssocID="{9BBD28ED-822E-4AAF-9863-41B96A812890}" presName="parentText" presStyleLbl="node1" presStyleIdx="0" presStyleCnt="3" custScaleX="142997" custScaleY="479928">
        <dgm:presLayoutVars>
          <dgm:chMax val="0"/>
          <dgm:bulletEnabled val="1"/>
        </dgm:presLayoutVars>
      </dgm:prSet>
      <dgm:spPr/>
    </dgm:pt>
    <dgm:pt modelId="{5D581533-A251-49EE-8202-8190EC80410A}" type="pres">
      <dgm:prSet presAssocID="{9BBD28ED-822E-4AAF-9863-41B96A812890}" presName="negativeSpace" presStyleCnt="0"/>
      <dgm:spPr/>
    </dgm:pt>
    <dgm:pt modelId="{F758E55E-F9F3-4981-BCEE-5D7BA43DD5DB}" type="pres">
      <dgm:prSet presAssocID="{9BBD28ED-822E-4AAF-9863-41B96A812890}" presName="childText" presStyleLbl="conFgAcc1" presStyleIdx="0" presStyleCnt="3">
        <dgm:presLayoutVars>
          <dgm:bulletEnabled val="1"/>
        </dgm:presLayoutVars>
      </dgm:prSet>
      <dgm:spPr/>
    </dgm:pt>
    <dgm:pt modelId="{5C69DA75-0C34-4631-911E-F9FA646AF0AE}" type="pres">
      <dgm:prSet presAssocID="{BA7815DD-03D0-49E8-A08B-59C65D01C410}" presName="spaceBetweenRectangles" presStyleCnt="0"/>
      <dgm:spPr/>
    </dgm:pt>
    <dgm:pt modelId="{93775101-5B73-45A7-ABB2-94A0AB52997A}" type="pres">
      <dgm:prSet presAssocID="{D51BFEAE-B0D4-4920-ADF0-5667C068D592}" presName="parentLin" presStyleCnt="0"/>
      <dgm:spPr/>
    </dgm:pt>
    <dgm:pt modelId="{09C529E0-36CD-4B46-9FEB-5E228A4543D2}" type="pres">
      <dgm:prSet presAssocID="{D51BFEAE-B0D4-4920-ADF0-5667C068D592}" presName="parentLeftMargin" presStyleLbl="node1" presStyleIdx="0" presStyleCnt="3"/>
      <dgm:spPr/>
    </dgm:pt>
    <dgm:pt modelId="{5368F5F0-0155-4F7D-A6DE-89E67052E07A}" type="pres">
      <dgm:prSet presAssocID="{D51BFEAE-B0D4-4920-ADF0-5667C068D592}" presName="parentText" presStyleLbl="node1" presStyleIdx="1" presStyleCnt="3" custScaleX="142997" custScaleY="355583">
        <dgm:presLayoutVars>
          <dgm:chMax val="0"/>
          <dgm:bulletEnabled val="1"/>
        </dgm:presLayoutVars>
      </dgm:prSet>
      <dgm:spPr/>
    </dgm:pt>
    <dgm:pt modelId="{A9764F67-D3D7-483F-82E4-06F03C778EE5}" type="pres">
      <dgm:prSet presAssocID="{D51BFEAE-B0D4-4920-ADF0-5667C068D592}" presName="negativeSpace" presStyleCnt="0"/>
      <dgm:spPr/>
    </dgm:pt>
    <dgm:pt modelId="{708B0FF5-326D-47CA-8907-B37CB19FA87D}" type="pres">
      <dgm:prSet presAssocID="{D51BFEAE-B0D4-4920-ADF0-5667C068D592}" presName="childText" presStyleLbl="conFgAcc1" presStyleIdx="1" presStyleCnt="3" custLinFactNeighborX="806" custLinFactNeighborY="-4269">
        <dgm:presLayoutVars>
          <dgm:bulletEnabled val="1"/>
        </dgm:presLayoutVars>
      </dgm:prSet>
      <dgm:spPr/>
    </dgm:pt>
    <dgm:pt modelId="{93C5A1E7-6C92-42F7-A6B4-17D9395F5E25}" type="pres">
      <dgm:prSet presAssocID="{B4A75EF7-965B-46DA-AB53-32553BAF48B3}" presName="spaceBetweenRectangles" presStyleCnt="0"/>
      <dgm:spPr/>
    </dgm:pt>
    <dgm:pt modelId="{F260D513-4D90-40A8-8D57-FF852C7D55EA}" type="pres">
      <dgm:prSet presAssocID="{B9C6DC64-1437-487B-8657-E5570A531569}" presName="parentLin" presStyleCnt="0"/>
      <dgm:spPr/>
    </dgm:pt>
    <dgm:pt modelId="{39A08C1A-AD30-4CCD-8A5D-8135578D6C88}" type="pres">
      <dgm:prSet presAssocID="{B9C6DC64-1437-487B-8657-E5570A531569}" presName="parentLeftMargin" presStyleLbl="node1" presStyleIdx="1" presStyleCnt="3"/>
      <dgm:spPr/>
    </dgm:pt>
    <dgm:pt modelId="{C82B67C4-D43E-4C9E-856A-0D770C9DE64B}" type="pres">
      <dgm:prSet presAssocID="{B9C6DC64-1437-487B-8657-E5570A531569}" presName="parentText" presStyleLbl="node1" presStyleIdx="2" presStyleCnt="3" custScaleX="142997" custScaleY="382567">
        <dgm:presLayoutVars>
          <dgm:chMax val="0"/>
          <dgm:bulletEnabled val="1"/>
        </dgm:presLayoutVars>
      </dgm:prSet>
      <dgm:spPr/>
    </dgm:pt>
    <dgm:pt modelId="{4A8D29A9-FDEF-4F16-8901-D2B2DCA2D3AC}" type="pres">
      <dgm:prSet presAssocID="{B9C6DC64-1437-487B-8657-E5570A531569}" presName="negativeSpace" presStyleCnt="0"/>
      <dgm:spPr/>
    </dgm:pt>
    <dgm:pt modelId="{DA5BEA5A-F1A9-44BA-B4E0-3A3907CD03D2}" type="pres">
      <dgm:prSet presAssocID="{B9C6DC64-1437-487B-8657-E5570A531569}" presName="childText" presStyleLbl="conFgAcc1" presStyleIdx="2" presStyleCnt="3">
        <dgm:presLayoutVars>
          <dgm:bulletEnabled val="1"/>
        </dgm:presLayoutVars>
      </dgm:prSet>
      <dgm:spPr/>
    </dgm:pt>
  </dgm:ptLst>
  <dgm:cxnLst>
    <dgm:cxn modelId="{AF0BB708-9C2B-4ACF-9F66-6294E65211E5}" srcId="{33BBCC62-4168-45F7-9B59-3A00B7BD1316}" destId="{B9C6DC64-1437-487B-8657-E5570A531569}" srcOrd="2" destOrd="0" parTransId="{7C7E27C6-0CC6-4DE3-9DA5-B311B32D6C38}" sibTransId="{51E6B373-F786-4EED-9647-3F7C23D179A5}"/>
    <dgm:cxn modelId="{8911F20E-090C-412E-8AE7-4A4605C3EA1F}" type="presOf" srcId="{D51BFEAE-B0D4-4920-ADF0-5667C068D592}" destId="{5368F5F0-0155-4F7D-A6DE-89E67052E07A}" srcOrd="1" destOrd="0" presId="urn:microsoft.com/office/officeart/2005/8/layout/list1"/>
    <dgm:cxn modelId="{106B5926-889D-4756-94A4-4051C75E398B}" type="presOf" srcId="{9BBD28ED-822E-4AAF-9863-41B96A812890}" destId="{15E60A09-B80D-4920-965A-FEC7544B77FC}" srcOrd="0" destOrd="0" presId="urn:microsoft.com/office/officeart/2005/8/layout/list1"/>
    <dgm:cxn modelId="{85E64134-ED34-4EEF-B059-749A6600A63C}" type="presOf" srcId="{D51BFEAE-B0D4-4920-ADF0-5667C068D592}" destId="{09C529E0-36CD-4B46-9FEB-5E228A4543D2}" srcOrd="0" destOrd="0" presId="urn:microsoft.com/office/officeart/2005/8/layout/list1"/>
    <dgm:cxn modelId="{509D4E3A-3D10-40A0-AB0A-B32E4372CD90}" srcId="{33BBCC62-4168-45F7-9B59-3A00B7BD1316}" destId="{9BBD28ED-822E-4AAF-9863-41B96A812890}" srcOrd="0" destOrd="0" parTransId="{1CB79019-0CE4-43C8-AF4F-B31A2C6EFD51}" sibTransId="{BA7815DD-03D0-49E8-A08B-59C65D01C410}"/>
    <dgm:cxn modelId="{6307D24E-FA64-46F4-A18C-E65FF226A0E3}" type="presOf" srcId="{B9C6DC64-1437-487B-8657-E5570A531569}" destId="{39A08C1A-AD30-4CCD-8A5D-8135578D6C88}" srcOrd="0" destOrd="0" presId="urn:microsoft.com/office/officeart/2005/8/layout/list1"/>
    <dgm:cxn modelId="{A0042052-DEF2-460E-96D6-461A435461E9}" srcId="{33BBCC62-4168-45F7-9B59-3A00B7BD1316}" destId="{D51BFEAE-B0D4-4920-ADF0-5667C068D592}" srcOrd="1" destOrd="0" parTransId="{E73953A9-3C21-4C7A-B7EA-A0F968A4EEEE}" sibTransId="{B4A75EF7-965B-46DA-AB53-32553BAF48B3}"/>
    <dgm:cxn modelId="{ABA792AB-901F-44C4-98DF-00A458A08913}" type="presOf" srcId="{9BBD28ED-822E-4AAF-9863-41B96A812890}" destId="{4764129B-7761-4B95-A03D-502AE032A78A}" srcOrd="1" destOrd="0" presId="urn:microsoft.com/office/officeart/2005/8/layout/list1"/>
    <dgm:cxn modelId="{A2F3D9AD-F2CD-46E1-9623-06EACDCAE25D}" srcId="{B9C6DC64-1437-487B-8657-E5570A531569}" destId="{3F51C99A-4A5A-42E9-89A9-1F23A4EB3206}" srcOrd="0" destOrd="0" parTransId="{F01A065C-4DA7-4D03-91C2-BF7E643C01E5}" sibTransId="{99A6B510-551F-4FCC-8180-CB06C0495AE6}"/>
    <dgm:cxn modelId="{175FE7BA-247B-4CF0-9F42-DB3BCFF886C8}" type="presOf" srcId="{B9C6DC64-1437-487B-8657-E5570A531569}" destId="{C82B67C4-D43E-4C9E-856A-0D770C9DE64B}" srcOrd="1" destOrd="0" presId="urn:microsoft.com/office/officeart/2005/8/layout/list1"/>
    <dgm:cxn modelId="{B314F0EB-0B51-4FED-8534-2A3CAEDAEF08}" type="presOf" srcId="{33BBCC62-4168-45F7-9B59-3A00B7BD1316}" destId="{A665AF82-8505-4171-BAA9-2174A3D59870}" srcOrd="0" destOrd="0" presId="urn:microsoft.com/office/officeart/2005/8/layout/list1"/>
    <dgm:cxn modelId="{499883F4-BB72-463F-A0B4-399619804F5C}" type="presOf" srcId="{3F51C99A-4A5A-42E9-89A9-1F23A4EB3206}" destId="{DA5BEA5A-F1A9-44BA-B4E0-3A3907CD03D2}" srcOrd="0" destOrd="0" presId="urn:microsoft.com/office/officeart/2005/8/layout/list1"/>
    <dgm:cxn modelId="{354C5FAB-EB6A-47B0-9BDE-F60751088E25}" type="presParOf" srcId="{A665AF82-8505-4171-BAA9-2174A3D59870}" destId="{F27413A5-844A-4287-A424-A551899BCB91}" srcOrd="0" destOrd="0" presId="urn:microsoft.com/office/officeart/2005/8/layout/list1"/>
    <dgm:cxn modelId="{FDC75DFF-0FB0-4129-898E-6866745B16A5}" type="presParOf" srcId="{F27413A5-844A-4287-A424-A551899BCB91}" destId="{15E60A09-B80D-4920-965A-FEC7544B77FC}" srcOrd="0" destOrd="0" presId="urn:microsoft.com/office/officeart/2005/8/layout/list1"/>
    <dgm:cxn modelId="{913CA466-67EC-40D5-BCFA-4F5E0CBF6E98}" type="presParOf" srcId="{F27413A5-844A-4287-A424-A551899BCB91}" destId="{4764129B-7761-4B95-A03D-502AE032A78A}" srcOrd="1" destOrd="0" presId="urn:microsoft.com/office/officeart/2005/8/layout/list1"/>
    <dgm:cxn modelId="{F755C125-1C37-44D8-BA41-A57B5A9FA4F2}" type="presParOf" srcId="{A665AF82-8505-4171-BAA9-2174A3D59870}" destId="{5D581533-A251-49EE-8202-8190EC80410A}" srcOrd="1" destOrd="0" presId="urn:microsoft.com/office/officeart/2005/8/layout/list1"/>
    <dgm:cxn modelId="{AD09EDC7-2E66-4522-BCA6-1F3380752BD0}" type="presParOf" srcId="{A665AF82-8505-4171-BAA9-2174A3D59870}" destId="{F758E55E-F9F3-4981-BCEE-5D7BA43DD5DB}" srcOrd="2" destOrd="0" presId="urn:microsoft.com/office/officeart/2005/8/layout/list1"/>
    <dgm:cxn modelId="{BA5753C9-6283-4353-A736-49C9CAD69333}" type="presParOf" srcId="{A665AF82-8505-4171-BAA9-2174A3D59870}" destId="{5C69DA75-0C34-4631-911E-F9FA646AF0AE}" srcOrd="3" destOrd="0" presId="urn:microsoft.com/office/officeart/2005/8/layout/list1"/>
    <dgm:cxn modelId="{0C964C3D-59D3-4F8F-875A-050468E51190}" type="presParOf" srcId="{A665AF82-8505-4171-BAA9-2174A3D59870}" destId="{93775101-5B73-45A7-ABB2-94A0AB52997A}" srcOrd="4" destOrd="0" presId="urn:microsoft.com/office/officeart/2005/8/layout/list1"/>
    <dgm:cxn modelId="{157EB70E-DCD3-43AD-87E7-8C4AE79197E4}" type="presParOf" srcId="{93775101-5B73-45A7-ABB2-94A0AB52997A}" destId="{09C529E0-36CD-4B46-9FEB-5E228A4543D2}" srcOrd="0" destOrd="0" presId="urn:microsoft.com/office/officeart/2005/8/layout/list1"/>
    <dgm:cxn modelId="{07C10147-05F5-4B16-9F5A-2AB311743B82}" type="presParOf" srcId="{93775101-5B73-45A7-ABB2-94A0AB52997A}" destId="{5368F5F0-0155-4F7D-A6DE-89E67052E07A}" srcOrd="1" destOrd="0" presId="urn:microsoft.com/office/officeart/2005/8/layout/list1"/>
    <dgm:cxn modelId="{6853AB64-F59B-4C0E-817B-5A27F1253898}" type="presParOf" srcId="{A665AF82-8505-4171-BAA9-2174A3D59870}" destId="{A9764F67-D3D7-483F-82E4-06F03C778EE5}" srcOrd="5" destOrd="0" presId="urn:microsoft.com/office/officeart/2005/8/layout/list1"/>
    <dgm:cxn modelId="{23127F06-14ED-476F-B964-4085E94E2971}" type="presParOf" srcId="{A665AF82-8505-4171-BAA9-2174A3D59870}" destId="{708B0FF5-326D-47CA-8907-B37CB19FA87D}" srcOrd="6" destOrd="0" presId="urn:microsoft.com/office/officeart/2005/8/layout/list1"/>
    <dgm:cxn modelId="{AABE8D28-43E9-4A4A-A61B-6359E9D598DB}" type="presParOf" srcId="{A665AF82-8505-4171-BAA9-2174A3D59870}" destId="{93C5A1E7-6C92-42F7-A6B4-17D9395F5E25}" srcOrd="7" destOrd="0" presId="urn:microsoft.com/office/officeart/2005/8/layout/list1"/>
    <dgm:cxn modelId="{CB915A6A-C4BE-47BC-93D0-684029C24F23}" type="presParOf" srcId="{A665AF82-8505-4171-BAA9-2174A3D59870}" destId="{F260D513-4D90-40A8-8D57-FF852C7D55EA}" srcOrd="8" destOrd="0" presId="urn:microsoft.com/office/officeart/2005/8/layout/list1"/>
    <dgm:cxn modelId="{D21C9CCF-BBEE-4B5C-93B9-44740DEA11E4}" type="presParOf" srcId="{F260D513-4D90-40A8-8D57-FF852C7D55EA}" destId="{39A08C1A-AD30-4CCD-8A5D-8135578D6C88}" srcOrd="0" destOrd="0" presId="urn:microsoft.com/office/officeart/2005/8/layout/list1"/>
    <dgm:cxn modelId="{33CC4C78-D45F-4ED3-9247-59D46B2B511B}" type="presParOf" srcId="{F260D513-4D90-40A8-8D57-FF852C7D55EA}" destId="{C82B67C4-D43E-4C9E-856A-0D770C9DE64B}" srcOrd="1" destOrd="0" presId="urn:microsoft.com/office/officeart/2005/8/layout/list1"/>
    <dgm:cxn modelId="{C4BC7592-7483-44A5-9516-385D7878A15B}" type="presParOf" srcId="{A665AF82-8505-4171-BAA9-2174A3D59870}" destId="{4A8D29A9-FDEF-4F16-8901-D2B2DCA2D3AC}" srcOrd="9" destOrd="0" presId="urn:microsoft.com/office/officeart/2005/8/layout/list1"/>
    <dgm:cxn modelId="{E91852C5-899A-4ADC-A5EC-FA37EC17A438}" type="presParOf" srcId="{A665AF82-8505-4171-BAA9-2174A3D59870}" destId="{DA5BEA5A-F1A9-44BA-B4E0-3A3907CD03D2}" srcOrd="10"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33BBCC62-4168-45F7-9B59-3A00B7BD1316}"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s-ES"/>
        </a:p>
      </dgm:t>
    </dgm:pt>
    <dgm:pt modelId="{9BBD28ED-822E-4AAF-9863-41B96A812890}">
      <dgm:prSet phldrT="[Texto]" custT="1"/>
      <dgm:spPr>
        <a:solidFill>
          <a:srgbClr val="AED633"/>
        </a:solidFill>
      </dgm:spPr>
      <dgm:t>
        <a:bodyPr lIns="216000"/>
        <a:lstStyle/>
        <a:p>
          <a:r>
            <a:rPr lang="hr-HR" sz="2400" b="1" noProof="0" dirty="0">
              <a:solidFill>
                <a:srgbClr val="666666"/>
              </a:solidFill>
              <a:effectLst/>
              <a:latin typeface="Helvetica Neue" panose="020B0604020202020204" charset="0"/>
              <a:ea typeface="Calibri" panose="020F0502020204030204" pitchFamily="34" charset="0"/>
              <a:cs typeface="Times New Roman" panose="02020603050405020304" pitchFamily="18" charset="0"/>
            </a:rPr>
            <a:t>Dosadašnja evidencija start-</a:t>
          </a:r>
          <a:r>
            <a:rPr lang="hr-HR" sz="2400" b="1" noProof="0" dirty="0" err="1">
              <a:solidFill>
                <a:srgbClr val="666666"/>
              </a:solidFill>
              <a:effectLst/>
              <a:latin typeface="Helvetica Neue" panose="020B0604020202020204" charset="0"/>
              <a:ea typeface="Calibri" panose="020F0502020204030204" pitchFamily="34" charset="0"/>
              <a:cs typeface="Times New Roman" panose="02020603050405020304" pitchFamily="18" charset="0"/>
            </a:rPr>
            <a:t>up</a:t>
          </a:r>
          <a:r>
            <a:rPr lang="hr-HR" sz="2400" b="1" noProof="0" dirty="0">
              <a:solidFill>
                <a:srgbClr val="666666"/>
              </a:solidFill>
              <a:effectLst/>
              <a:latin typeface="Helvetica Neue" panose="020B0604020202020204" charset="0"/>
              <a:ea typeface="Calibri" panose="020F0502020204030204" pitchFamily="34" charset="0"/>
              <a:cs typeface="Times New Roman" panose="02020603050405020304" pitchFamily="18" charset="0"/>
            </a:rPr>
            <a:t> projekata:</a:t>
          </a:r>
          <a:r>
            <a:rPr lang="hr-HR" sz="2400" noProof="0" dirty="0">
              <a:solidFill>
                <a:srgbClr val="666666"/>
              </a:solidFill>
              <a:effectLst/>
              <a:latin typeface="Helvetica Neue" panose="020B0604020202020204" charset="0"/>
              <a:ea typeface="Calibri" panose="020F0502020204030204" pitchFamily="34" charset="0"/>
              <a:cs typeface="Times New Roman" panose="02020603050405020304" pitchFamily="18" charset="0"/>
            </a:rPr>
            <a:t> </a:t>
          </a:r>
          <a:endParaRPr lang="hr-HR" sz="2400" noProof="0" dirty="0">
            <a:latin typeface="Helvetica Neue" panose="020B0604020202020204" charset="0"/>
          </a:endParaRPr>
        </a:p>
      </dgm:t>
    </dgm:pt>
    <dgm:pt modelId="{1CB79019-0CE4-43C8-AF4F-B31A2C6EFD51}" type="parTrans" cxnId="{509D4E3A-3D10-40A0-AB0A-B32E4372CD90}">
      <dgm:prSet/>
      <dgm:spPr/>
      <dgm:t>
        <a:bodyPr/>
        <a:lstStyle/>
        <a:p>
          <a:endParaRPr lang="es-ES"/>
        </a:p>
      </dgm:t>
    </dgm:pt>
    <dgm:pt modelId="{BA7815DD-03D0-49E8-A08B-59C65D01C410}" type="sibTrans" cxnId="{509D4E3A-3D10-40A0-AB0A-B32E4372CD90}">
      <dgm:prSet/>
      <dgm:spPr/>
      <dgm:t>
        <a:bodyPr/>
        <a:lstStyle/>
        <a:p>
          <a:endParaRPr lang="es-ES"/>
        </a:p>
      </dgm:t>
    </dgm:pt>
    <dgm:pt modelId="{D51BFEAE-B0D4-4920-ADF0-5667C068D592}">
      <dgm:prSet phldrT="[Texto]" custT="1"/>
      <dgm:spPr>
        <a:solidFill>
          <a:srgbClr val="AED633"/>
        </a:solidFill>
      </dgm:spPr>
      <dgm:t>
        <a:bodyPr lIns="216000"/>
        <a:lstStyle/>
        <a:p>
          <a:r>
            <a:rPr lang="en-US" sz="2400" b="1" noProof="0" dirty="0">
              <a:solidFill>
                <a:srgbClr val="666666"/>
              </a:solidFill>
              <a:effectLst/>
              <a:latin typeface="Helvetica Neue" panose="020B0604020202020204" charset="0"/>
              <a:ea typeface="Calibri" panose="020F0502020204030204" pitchFamily="34" charset="0"/>
              <a:cs typeface="Times New Roman" panose="02020603050405020304" pitchFamily="18" charset="0"/>
            </a:rPr>
            <a:t>“</a:t>
          </a:r>
          <a:r>
            <a:rPr lang="hr-HR" sz="2400" b="1" noProof="0" dirty="0" err="1">
              <a:solidFill>
                <a:srgbClr val="666666"/>
              </a:solidFill>
              <a:effectLst/>
              <a:latin typeface="Helvetica Neue" panose="020B0604020202020204" charset="0"/>
              <a:ea typeface="Calibri" panose="020F0502020204030204" pitchFamily="34" charset="0"/>
              <a:cs typeface="Times New Roman" panose="02020603050405020304" pitchFamily="18" charset="0"/>
            </a:rPr>
            <a:t>Disruptivni</a:t>
          </a:r>
          <a:r>
            <a:rPr lang="en-US" sz="2400" b="1" noProof="0" dirty="0">
              <a:solidFill>
                <a:srgbClr val="666666"/>
              </a:solidFill>
              <a:effectLst/>
              <a:latin typeface="Helvetica Neue" panose="020B0604020202020204" charset="0"/>
              <a:ea typeface="Calibri" panose="020F0502020204030204" pitchFamily="34" charset="0"/>
              <a:cs typeface="Times New Roman" panose="02020603050405020304" pitchFamily="18" charset="0"/>
            </a:rPr>
            <a:t>” </a:t>
          </a:r>
          <a:r>
            <a:rPr lang="hr-HR" sz="2400" b="1" noProof="0" dirty="0">
              <a:solidFill>
                <a:srgbClr val="666666"/>
              </a:solidFill>
              <a:effectLst/>
              <a:latin typeface="Helvetica Neue" panose="020B0604020202020204" charset="0"/>
              <a:ea typeface="Calibri" panose="020F0502020204030204" pitchFamily="34" charset="0"/>
              <a:cs typeface="Times New Roman" panose="02020603050405020304" pitchFamily="18" charset="0"/>
            </a:rPr>
            <a:t>stil rada</a:t>
          </a:r>
          <a:r>
            <a:rPr lang="en-US" sz="2400" b="1" noProof="0" dirty="0">
              <a:solidFill>
                <a:srgbClr val="666666"/>
              </a:solidFill>
              <a:effectLst/>
              <a:latin typeface="Helvetica Neue" panose="020B0604020202020204" charset="0"/>
              <a:ea typeface="Calibri" panose="020F0502020204030204" pitchFamily="34" charset="0"/>
              <a:cs typeface="Times New Roman" panose="02020603050405020304" pitchFamily="18" charset="0"/>
            </a:rPr>
            <a:t>:</a:t>
          </a:r>
          <a:r>
            <a:rPr lang="en-US" sz="2400" noProof="0" dirty="0">
              <a:solidFill>
                <a:srgbClr val="666666"/>
              </a:solidFill>
              <a:effectLst/>
              <a:latin typeface="Helvetica Neue" panose="020B0604020202020204" charset="0"/>
              <a:ea typeface="Calibri" panose="020F0502020204030204" pitchFamily="34" charset="0"/>
              <a:cs typeface="Times New Roman" panose="02020603050405020304" pitchFamily="18" charset="0"/>
            </a:rPr>
            <a:t> </a:t>
          </a:r>
          <a:endParaRPr lang="en-US" sz="2400" noProof="0" dirty="0">
            <a:latin typeface="Helvetica Neue" panose="020B0604020202020204" charset="0"/>
          </a:endParaRPr>
        </a:p>
      </dgm:t>
    </dgm:pt>
    <dgm:pt modelId="{E73953A9-3C21-4C7A-B7EA-A0F968A4EEEE}" type="parTrans" cxnId="{A0042052-DEF2-460E-96D6-461A435461E9}">
      <dgm:prSet/>
      <dgm:spPr/>
      <dgm:t>
        <a:bodyPr/>
        <a:lstStyle/>
        <a:p>
          <a:endParaRPr lang="es-ES"/>
        </a:p>
      </dgm:t>
    </dgm:pt>
    <dgm:pt modelId="{B4A75EF7-965B-46DA-AB53-32553BAF48B3}" type="sibTrans" cxnId="{A0042052-DEF2-460E-96D6-461A435461E9}">
      <dgm:prSet/>
      <dgm:spPr/>
      <dgm:t>
        <a:bodyPr/>
        <a:lstStyle/>
        <a:p>
          <a:endParaRPr lang="es-ES"/>
        </a:p>
      </dgm:t>
    </dgm:pt>
    <dgm:pt modelId="{16BBF1F2-EF18-4932-87FC-1A3AC670B50B}">
      <dgm:prSet phldrT="[Texto]" custT="1"/>
      <dgm:spPr>
        <a:solidFill>
          <a:srgbClr val="AED633"/>
        </a:solidFill>
      </dgm:spPr>
      <dgm:t>
        <a:bodyPr lIns="216000"/>
        <a:lstStyle/>
        <a:p>
          <a:r>
            <a:rPr lang="hr-HR" sz="2400" b="1" noProof="0" dirty="0">
              <a:solidFill>
                <a:srgbClr val="666666"/>
              </a:solidFill>
              <a:effectLst/>
              <a:latin typeface="Helvetica Neue" panose="020B0604020202020204" charset="0"/>
              <a:ea typeface="Calibri" panose="020F0502020204030204" pitchFamily="34" charset="0"/>
              <a:cs typeface="Times New Roman" panose="02020603050405020304" pitchFamily="18" charset="0"/>
            </a:rPr>
            <a:t>DNK intrapoduzetnika:</a:t>
          </a:r>
          <a:r>
            <a:rPr lang="en-US" sz="2400" noProof="0" dirty="0">
              <a:solidFill>
                <a:srgbClr val="666666"/>
              </a:solidFill>
              <a:effectLst/>
              <a:latin typeface="Helvetica Neue" panose="020B0604020202020204" charset="0"/>
              <a:ea typeface="Calibri" panose="020F0502020204030204" pitchFamily="34" charset="0"/>
              <a:cs typeface="Times New Roman" panose="02020603050405020304" pitchFamily="18" charset="0"/>
            </a:rPr>
            <a:t> </a:t>
          </a:r>
          <a:endParaRPr lang="en-US" sz="2400" noProof="0" dirty="0">
            <a:latin typeface="Helvetica Neue" panose="020B0604020202020204" charset="0"/>
          </a:endParaRPr>
        </a:p>
      </dgm:t>
    </dgm:pt>
    <dgm:pt modelId="{F4DDC1A2-7161-4520-BC48-4B12FAC6BC9D}" type="parTrans" cxnId="{64697FB5-51CB-44F4-AD4E-C61824595A8A}">
      <dgm:prSet/>
      <dgm:spPr/>
      <dgm:t>
        <a:bodyPr/>
        <a:lstStyle/>
        <a:p>
          <a:endParaRPr lang="es-ES"/>
        </a:p>
      </dgm:t>
    </dgm:pt>
    <dgm:pt modelId="{512C4A2E-9CE6-428C-80E0-AAE214BA27E6}" type="sibTrans" cxnId="{64697FB5-51CB-44F4-AD4E-C61824595A8A}">
      <dgm:prSet/>
      <dgm:spPr/>
      <dgm:t>
        <a:bodyPr/>
        <a:lstStyle/>
        <a:p>
          <a:endParaRPr lang="es-ES"/>
        </a:p>
      </dgm:t>
    </dgm:pt>
    <dgm:pt modelId="{8773EC6A-8120-4245-B2FA-E6FCBAC9353E}">
      <dgm:prSet/>
      <dgm:spPr/>
      <dgm:t>
        <a:bodyPr lIns="432000" rIns="432000"/>
        <a:lstStyle/>
        <a:p>
          <a:pPr marL="176213" indent="-176213">
            <a:buFont typeface="Arial" panose="020B0604020202020204" pitchFamily="34" charset="0"/>
            <a:buChar char="•"/>
          </a:pPr>
          <a:r>
            <a:rPr lang="hr-HR" noProof="0" dirty="0">
              <a:solidFill>
                <a:schemeClr val="tx1"/>
              </a:solidFill>
              <a:effectLst/>
              <a:latin typeface="Helvetica Neue" panose="020B0604020202020204" charset="0"/>
              <a:cs typeface="Times New Roman" panose="02020603050405020304" pitchFamily="18" charset="0"/>
            </a:rPr>
            <a:t>Jesu li prethodno značajno pridonijeli ili bili uključeni u start-</a:t>
          </a:r>
          <a:r>
            <a:rPr lang="hr-HR" noProof="0" dirty="0" err="1">
              <a:solidFill>
                <a:schemeClr val="tx1"/>
              </a:solidFill>
              <a:effectLst/>
              <a:latin typeface="Helvetica Neue" panose="020B0604020202020204" charset="0"/>
              <a:cs typeface="Times New Roman" panose="02020603050405020304" pitchFamily="18" charset="0"/>
            </a:rPr>
            <a:t>up</a:t>
          </a:r>
          <a:r>
            <a:rPr lang="hr-HR" noProof="0" dirty="0">
              <a:solidFill>
                <a:schemeClr val="tx1"/>
              </a:solidFill>
              <a:effectLst/>
              <a:latin typeface="Helvetica Neue" panose="020B0604020202020204" charset="0"/>
              <a:cs typeface="Times New Roman" panose="02020603050405020304" pitchFamily="18" charset="0"/>
            </a:rPr>
            <a:t> projekte? Oni bi mogli voditi novu inicijativu za pokretanje unutar vaše organizacije i podijeliti pronicljive lekcije iz svojih prethodnih iskustava.</a:t>
          </a:r>
          <a:endParaRPr lang="en-US" noProof="0" dirty="0">
            <a:solidFill>
              <a:schemeClr val="tx1"/>
            </a:solidFill>
            <a:latin typeface="Helvetica Neue" panose="020B0604020202020204" charset="0"/>
          </a:endParaRPr>
        </a:p>
      </dgm:t>
    </dgm:pt>
    <dgm:pt modelId="{AB4DB9A8-FDF5-42D1-A87C-C7345488E7DF}" type="parTrans" cxnId="{D66CC139-9664-4659-A5AF-A9DF70A4268E}">
      <dgm:prSet/>
      <dgm:spPr/>
      <dgm:t>
        <a:bodyPr/>
        <a:lstStyle/>
        <a:p>
          <a:endParaRPr lang="en-GB"/>
        </a:p>
      </dgm:t>
    </dgm:pt>
    <dgm:pt modelId="{A067B088-3DE8-4A15-9B98-59D0527140C9}" type="sibTrans" cxnId="{D66CC139-9664-4659-A5AF-A9DF70A4268E}">
      <dgm:prSet/>
      <dgm:spPr/>
      <dgm:t>
        <a:bodyPr/>
        <a:lstStyle/>
        <a:p>
          <a:endParaRPr lang="en-GB"/>
        </a:p>
      </dgm:t>
    </dgm:pt>
    <dgm:pt modelId="{B5ACD4BA-7E65-46FC-952F-685F6A47666E}">
      <dgm:prSet/>
      <dgm:spPr/>
      <dgm:t>
        <a:bodyPr lIns="432000" rIns="432000"/>
        <a:lstStyle/>
        <a:p>
          <a:pPr marL="176213" indent="-176213"/>
          <a:r>
            <a:rPr lang="hr-HR" noProof="0" dirty="0">
              <a:solidFill>
                <a:schemeClr val="tx1"/>
              </a:solidFill>
              <a:effectLst/>
              <a:latin typeface="Helvetica Neue" panose="020B0604020202020204" charset="0"/>
              <a:cs typeface="Times New Roman" panose="02020603050405020304" pitchFamily="18" charset="0"/>
            </a:rPr>
            <a:t>Jesu li prkosni i često preispituju praksu koju vaša tvrtka sada primjenjuje? Možete li otkriti njihovo nezadovoljstvo ciljevima i misijom vašeg poslovanja? Koliko često isprobavaju nove značajke i koliko su manje skloni riziku od ostatka tima? Mnogi menadžeri ne prepoznaju intrapoduzetnički duh u tim pojedincima i umjesto toga ih smatraju teškima za upravljanje, iako su možda budući poduzetnici kojima je potreban drugačiji pristup upravljanju.</a:t>
          </a:r>
          <a:endParaRPr lang="en-US" noProof="0" dirty="0">
            <a:solidFill>
              <a:schemeClr val="tx1"/>
            </a:solidFill>
            <a:latin typeface="Helvetica Neue" panose="020B0604020202020204" charset="0"/>
          </a:endParaRPr>
        </a:p>
      </dgm:t>
    </dgm:pt>
    <dgm:pt modelId="{D4DDFCA8-2989-43AF-AF80-2E71C9CFFABD}" type="parTrans" cxnId="{26F19CA6-FACD-44D7-82E3-25AD927543DC}">
      <dgm:prSet/>
      <dgm:spPr/>
      <dgm:t>
        <a:bodyPr/>
        <a:lstStyle/>
        <a:p>
          <a:endParaRPr lang="en-GB"/>
        </a:p>
      </dgm:t>
    </dgm:pt>
    <dgm:pt modelId="{50AC202E-5C83-4035-8FF9-DC9C7B19661A}" type="sibTrans" cxnId="{26F19CA6-FACD-44D7-82E3-25AD927543DC}">
      <dgm:prSet/>
      <dgm:spPr/>
      <dgm:t>
        <a:bodyPr/>
        <a:lstStyle/>
        <a:p>
          <a:endParaRPr lang="en-GB"/>
        </a:p>
      </dgm:t>
    </dgm:pt>
    <dgm:pt modelId="{AEB73BCE-643C-4BF6-A2CC-2025BBB19332}">
      <dgm:prSet/>
      <dgm:spPr/>
      <dgm:t>
        <a:bodyPr lIns="432000" rIns="432000"/>
        <a:lstStyle/>
        <a:p>
          <a:pPr marL="176213" indent="-176213"/>
          <a:r>
            <a:rPr lang="hr-HR" noProof="0" dirty="0">
              <a:solidFill>
                <a:schemeClr val="tx1"/>
              </a:solidFill>
              <a:effectLst/>
              <a:latin typeface="Helvetica Neue" panose="020B0604020202020204" charset="0"/>
              <a:cs typeface="Times New Roman" panose="02020603050405020304" pitchFamily="18" charset="0"/>
            </a:rPr>
            <a:t>Pokazalo se da uspješni intrapoduzetnici imaju zajednički skup karakteristika koji se mogu koristiti za predviđanje budućeg uspjeha. Ove se karakteristike mogu ucrtati i bodovati pomoću testa osobnosti koji ispituje socijalnu inteligenciju, ponašanje i stav te vještine rješavanja problema, omogućujući vam da odredite koji pojedinci imaju veće šanse za uspjeh u programima poduzetništva unutar organizacija.</a:t>
          </a:r>
          <a:endParaRPr lang="en-US" noProof="0" dirty="0">
            <a:solidFill>
              <a:schemeClr val="tx1"/>
            </a:solidFill>
            <a:latin typeface="Helvetica Neue" panose="020B0604020202020204" charset="0"/>
          </a:endParaRPr>
        </a:p>
      </dgm:t>
    </dgm:pt>
    <dgm:pt modelId="{990179DF-F2BA-4EC8-AAF0-EAB400D3FD71}" type="parTrans" cxnId="{4D682487-5A86-4CA9-B4DB-1913E09E0353}">
      <dgm:prSet/>
      <dgm:spPr/>
      <dgm:t>
        <a:bodyPr/>
        <a:lstStyle/>
        <a:p>
          <a:endParaRPr lang="en-GB"/>
        </a:p>
      </dgm:t>
    </dgm:pt>
    <dgm:pt modelId="{E2AC6BAC-E02D-42A7-8ED0-6B8A331E4070}" type="sibTrans" cxnId="{4D682487-5A86-4CA9-B4DB-1913E09E0353}">
      <dgm:prSet/>
      <dgm:spPr/>
      <dgm:t>
        <a:bodyPr/>
        <a:lstStyle/>
        <a:p>
          <a:endParaRPr lang="en-GB"/>
        </a:p>
      </dgm:t>
    </dgm:pt>
    <dgm:pt modelId="{A665AF82-8505-4171-BAA9-2174A3D59870}" type="pres">
      <dgm:prSet presAssocID="{33BBCC62-4168-45F7-9B59-3A00B7BD1316}" presName="linear" presStyleCnt="0">
        <dgm:presLayoutVars>
          <dgm:dir/>
          <dgm:animLvl val="lvl"/>
          <dgm:resizeHandles val="exact"/>
        </dgm:presLayoutVars>
      </dgm:prSet>
      <dgm:spPr/>
    </dgm:pt>
    <dgm:pt modelId="{F27413A5-844A-4287-A424-A551899BCB91}" type="pres">
      <dgm:prSet presAssocID="{9BBD28ED-822E-4AAF-9863-41B96A812890}" presName="parentLin" presStyleCnt="0"/>
      <dgm:spPr/>
    </dgm:pt>
    <dgm:pt modelId="{15E60A09-B80D-4920-965A-FEC7544B77FC}" type="pres">
      <dgm:prSet presAssocID="{9BBD28ED-822E-4AAF-9863-41B96A812890}" presName="parentLeftMargin" presStyleLbl="node1" presStyleIdx="0" presStyleCnt="3"/>
      <dgm:spPr/>
    </dgm:pt>
    <dgm:pt modelId="{4764129B-7761-4B95-A03D-502AE032A78A}" type="pres">
      <dgm:prSet presAssocID="{9BBD28ED-822E-4AAF-9863-41B96A812890}" presName="parentText" presStyleLbl="node1" presStyleIdx="0" presStyleCnt="3" custLinFactNeighborX="-71631">
        <dgm:presLayoutVars>
          <dgm:chMax val="0"/>
          <dgm:bulletEnabled val="1"/>
        </dgm:presLayoutVars>
      </dgm:prSet>
      <dgm:spPr/>
    </dgm:pt>
    <dgm:pt modelId="{5D581533-A251-49EE-8202-8190EC80410A}" type="pres">
      <dgm:prSet presAssocID="{9BBD28ED-822E-4AAF-9863-41B96A812890}" presName="negativeSpace" presStyleCnt="0"/>
      <dgm:spPr/>
    </dgm:pt>
    <dgm:pt modelId="{F758E55E-F9F3-4981-BCEE-5D7BA43DD5DB}" type="pres">
      <dgm:prSet presAssocID="{9BBD28ED-822E-4AAF-9863-41B96A812890}" presName="childText" presStyleLbl="conFgAcc1" presStyleIdx="0" presStyleCnt="3">
        <dgm:presLayoutVars>
          <dgm:bulletEnabled val="1"/>
        </dgm:presLayoutVars>
      </dgm:prSet>
      <dgm:spPr/>
    </dgm:pt>
    <dgm:pt modelId="{5C69DA75-0C34-4631-911E-F9FA646AF0AE}" type="pres">
      <dgm:prSet presAssocID="{BA7815DD-03D0-49E8-A08B-59C65D01C410}" presName="spaceBetweenRectangles" presStyleCnt="0"/>
      <dgm:spPr/>
    </dgm:pt>
    <dgm:pt modelId="{93775101-5B73-45A7-ABB2-94A0AB52997A}" type="pres">
      <dgm:prSet presAssocID="{D51BFEAE-B0D4-4920-ADF0-5667C068D592}" presName="parentLin" presStyleCnt="0"/>
      <dgm:spPr/>
    </dgm:pt>
    <dgm:pt modelId="{09C529E0-36CD-4B46-9FEB-5E228A4543D2}" type="pres">
      <dgm:prSet presAssocID="{D51BFEAE-B0D4-4920-ADF0-5667C068D592}" presName="parentLeftMargin" presStyleLbl="node1" presStyleIdx="0" presStyleCnt="3"/>
      <dgm:spPr/>
    </dgm:pt>
    <dgm:pt modelId="{5368F5F0-0155-4F7D-A6DE-89E67052E07A}" type="pres">
      <dgm:prSet presAssocID="{D51BFEAE-B0D4-4920-ADF0-5667C068D592}" presName="parentText" presStyleLbl="node1" presStyleIdx="1" presStyleCnt="3" custLinFactNeighborX="-71631">
        <dgm:presLayoutVars>
          <dgm:chMax val="0"/>
          <dgm:bulletEnabled val="1"/>
        </dgm:presLayoutVars>
      </dgm:prSet>
      <dgm:spPr/>
    </dgm:pt>
    <dgm:pt modelId="{A9764F67-D3D7-483F-82E4-06F03C778EE5}" type="pres">
      <dgm:prSet presAssocID="{D51BFEAE-B0D4-4920-ADF0-5667C068D592}" presName="negativeSpace" presStyleCnt="0"/>
      <dgm:spPr/>
    </dgm:pt>
    <dgm:pt modelId="{708B0FF5-326D-47CA-8907-B37CB19FA87D}" type="pres">
      <dgm:prSet presAssocID="{D51BFEAE-B0D4-4920-ADF0-5667C068D592}" presName="childText" presStyleLbl="conFgAcc1" presStyleIdx="1" presStyleCnt="3">
        <dgm:presLayoutVars>
          <dgm:bulletEnabled val="1"/>
        </dgm:presLayoutVars>
      </dgm:prSet>
      <dgm:spPr/>
    </dgm:pt>
    <dgm:pt modelId="{31907D07-1918-4532-917E-01BB0470134F}" type="pres">
      <dgm:prSet presAssocID="{B4A75EF7-965B-46DA-AB53-32553BAF48B3}" presName="spaceBetweenRectangles" presStyleCnt="0"/>
      <dgm:spPr/>
    </dgm:pt>
    <dgm:pt modelId="{C3318848-BC41-41DE-9B48-AA9AEBF2503C}" type="pres">
      <dgm:prSet presAssocID="{16BBF1F2-EF18-4932-87FC-1A3AC670B50B}" presName="parentLin" presStyleCnt="0"/>
      <dgm:spPr/>
    </dgm:pt>
    <dgm:pt modelId="{676F595F-2106-4317-A24F-E656B6F86682}" type="pres">
      <dgm:prSet presAssocID="{16BBF1F2-EF18-4932-87FC-1A3AC670B50B}" presName="parentLeftMargin" presStyleLbl="node1" presStyleIdx="1" presStyleCnt="3"/>
      <dgm:spPr/>
    </dgm:pt>
    <dgm:pt modelId="{9FC1D00B-6765-46A4-A25C-9D900E050070}" type="pres">
      <dgm:prSet presAssocID="{16BBF1F2-EF18-4932-87FC-1A3AC670B50B}" presName="parentText" presStyleLbl="node1" presStyleIdx="2" presStyleCnt="3" custLinFactNeighborX="-71631">
        <dgm:presLayoutVars>
          <dgm:chMax val="0"/>
          <dgm:bulletEnabled val="1"/>
        </dgm:presLayoutVars>
      </dgm:prSet>
      <dgm:spPr/>
    </dgm:pt>
    <dgm:pt modelId="{90B22043-8E45-4F69-80AC-235CDE28B01C}" type="pres">
      <dgm:prSet presAssocID="{16BBF1F2-EF18-4932-87FC-1A3AC670B50B}" presName="negativeSpace" presStyleCnt="0"/>
      <dgm:spPr/>
    </dgm:pt>
    <dgm:pt modelId="{F183DB9D-272B-4E6D-AB32-80DE8DCC5669}" type="pres">
      <dgm:prSet presAssocID="{16BBF1F2-EF18-4932-87FC-1A3AC670B50B}" presName="childText" presStyleLbl="conFgAcc1" presStyleIdx="2" presStyleCnt="3">
        <dgm:presLayoutVars>
          <dgm:bulletEnabled val="1"/>
        </dgm:presLayoutVars>
      </dgm:prSet>
      <dgm:spPr/>
    </dgm:pt>
  </dgm:ptLst>
  <dgm:cxnLst>
    <dgm:cxn modelId="{8911F20E-090C-412E-8AE7-4A4605C3EA1F}" type="presOf" srcId="{D51BFEAE-B0D4-4920-ADF0-5667C068D592}" destId="{5368F5F0-0155-4F7D-A6DE-89E67052E07A}" srcOrd="1" destOrd="0" presId="urn:microsoft.com/office/officeart/2005/8/layout/list1"/>
    <dgm:cxn modelId="{106B5926-889D-4756-94A4-4051C75E398B}" type="presOf" srcId="{9BBD28ED-822E-4AAF-9863-41B96A812890}" destId="{15E60A09-B80D-4920-965A-FEC7544B77FC}" srcOrd="0" destOrd="0" presId="urn:microsoft.com/office/officeart/2005/8/layout/list1"/>
    <dgm:cxn modelId="{08FD3B28-B179-48B3-B285-8ED40F457C90}" type="presOf" srcId="{AEB73BCE-643C-4BF6-A2CC-2025BBB19332}" destId="{F183DB9D-272B-4E6D-AB32-80DE8DCC5669}" srcOrd="0" destOrd="0" presId="urn:microsoft.com/office/officeart/2005/8/layout/list1"/>
    <dgm:cxn modelId="{AC049728-449E-4A73-BBEC-6EAD5C1D6B4F}" type="presOf" srcId="{16BBF1F2-EF18-4932-87FC-1A3AC670B50B}" destId="{676F595F-2106-4317-A24F-E656B6F86682}" srcOrd="0" destOrd="0" presId="urn:microsoft.com/office/officeart/2005/8/layout/list1"/>
    <dgm:cxn modelId="{85E64134-ED34-4EEF-B059-749A6600A63C}" type="presOf" srcId="{D51BFEAE-B0D4-4920-ADF0-5667C068D592}" destId="{09C529E0-36CD-4B46-9FEB-5E228A4543D2}" srcOrd="0" destOrd="0" presId="urn:microsoft.com/office/officeart/2005/8/layout/list1"/>
    <dgm:cxn modelId="{D66CC139-9664-4659-A5AF-A9DF70A4268E}" srcId="{9BBD28ED-822E-4AAF-9863-41B96A812890}" destId="{8773EC6A-8120-4245-B2FA-E6FCBAC9353E}" srcOrd="0" destOrd="0" parTransId="{AB4DB9A8-FDF5-42D1-A87C-C7345488E7DF}" sibTransId="{A067B088-3DE8-4A15-9B98-59D0527140C9}"/>
    <dgm:cxn modelId="{509D4E3A-3D10-40A0-AB0A-B32E4372CD90}" srcId="{33BBCC62-4168-45F7-9B59-3A00B7BD1316}" destId="{9BBD28ED-822E-4AAF-9863-41B96A812890}" srcOrd="0" destOrd="0" parTransId="{1CB79019-0CE4-43C8-AF4F-B31A2C6EFD51}" sibTransId="{BA7815DD-03D0-49E8-A08B-59C65D01C410}"/>
    <dgm:cxn modelId="{924F4F5B-01C5-4D92-8BF7-6B3A010486EB}" type="presOf" srcId="{16BBF1F2-EF18-4932-87FC-1A3AC670B50B}" destId="{9FC1D00B-6765-46A4-A25C-9D900E050070}" srcOrd="1" destOrd="0" presId="urn:microsoft.com/office/officeart/2005/8/layout/list1"/>
    <dgm:cxn modelId="{A0042052-DEF2-460E-96D6-461A435461E9}" srcId="{33BBCC62-4168-45F7-9B59-3A00B7BD1316}" destId="{D51BFEAE-B0D4-4920-ADF0-5667C068D592}" srcOrd="1" destOrd="0" parTransId="{E73953A9-3C21-4C7A-B7EA-A0F968A4EEEE}" sibTransId="{B4A75EF7-965B-46DA-AB53-32553BAF48B3}"/>
    <dgm:cxn modelId="{CB22707F-2A82-477A-B5D2-FF0AD8035484}" type="presOf" srcId="{8773EC6A-8120-4245-B2FA-E6FCBAC9353E}" destId="{F758E55E-F9F3-4981-BCEE-5D7BA43DD5DB}" srcOrd="0" destOrd="0" presId="urn:microsoft.com/office/officeart/2005/8/layout/list1"/>
    <dgm:cxn modelId="{4D682487-5A86-4CA9-B4DB-1913E09E0353}" srcId="{16BBF1F2-EF18-4932-87FC-1A3AC670B50B}" destId="{AEB73BCE-643C-4BF6-A2CC-2025BBB19332}" srcOrd="0" destOrd="0" parTransId="{990179DF-F2BA-4EC8-AAF0-EAB400D3FD71}" sibTransId="{E2AC6BAC-E02D-42A7-8ED0-6B8A331E4070}"/>
    <dgm:cxn modelId="{26F19CA6-FACD-44D7-82E3-25AD927543DC}" srcId="{D51BFEAE-B0D4-4920-ADF0-5667C068D592}" destId="{B5ACD4BA-7E65-46FC-952F-685F6A47666E}" srcOrd="0" destOrd="0" parTransId="{D4DDFCA8-2989-43AF-AF80-2E71C9CFFABD}" sibTransId="{50AC202E-5C83-4035-8FF9-DC9C7B19661A}"/>
    <dgm:cxn modelId="{ABA792AB-901F-44C4-98DF-00A458A08913}" type="presOf" srcId="{9BBD28ED-822E-4AAF-9863-41B96A812890}" destId="{4764129B-7761-4B95-A03D-502AE032A78A}" srcOrd="1" destOrd="0" presId="urn:microsoft.com/office/officeart/2005/8/layout/list1"/>
    <dgm:cxn modelId="{64697FB5-51CB-44F4-AD4E-C61824595A8A}" srcId="{33BBCC62-4168-45F7-9B59-3A00B7BD1316}" destId="{16BBF1F2-EF18-4932-87FC-1A3AC670B50B}" srcOrd="2" destOrd="0" parTransId="{F4DDC1A2-7161-4520-BC48-4B12FAC6BC9D}" sibTransId="{512C4A2E-9CE6-428C-80E0-AAE214BA27E6}"/>
    <dgm:cxn modelId="{B314F0EB-0B51-4FED-8534-2A3CAEDAEF08}" type="presOf" srcId="{33BBCC62-4168-45F7-9B59-3A00B7BD1316}" destId="{A665AF82-8505-4171-BAA9-2174A3D59870}" srcOrd="0" destOrd="0" presId="urn:microsoft.com/office/officeart/2005/8/layout/list1"/>
    <dgm:cxn modelId="{6EA05CF7-442B-4293-A5D1-D0637197DCDF}" type="presOf" srcId="{B5ACD4BA-7E65-46FC-952F-685F6A47666E}" destId="{708B0FF5-326D-47CA-8907-B37CB19FA87D}" srcOrd="0" destOrd="0" presId="urn:microsoft.com/office/officeart/2005/8/layout/list1"/>
    <dgm:cxn modelId="{354C5FAB-EB6A-47B0-9BDE-F60751088E25}" type="presParOf" srcId="{A665AF82-8505-4171-BAA9-2174A3D59870}" destId="{F27413A5-844A-4287-A424-A551899BCB91}" srcOrd="0" destOrd="0" presId="urn:microsoft.com/office/officeart/2005/8/layout/list1"/>
    <dgm:cxn modelId="{FDC75DFF-0FB0-4129-898E-6866745B16A5}" type="presParOf" srcId="{F27413A5-844A-4287-A424-A551899BCB91}" destId="{15E60A09-B80D-4920-965A-FEC7544B77FC}" srcOrd="0" destOrd="0" presId="urn:microsoft.com/office/officeart/2005/8/layout/list1"/>
    <dgm:cxn modelId="{913CA466-67EC-40D5-BCFA-4F5E0CBF6E98}" type="presParOf" srcId="{F27413A5-844A-4287-A424-A551899BCB91}" destId="{4764129B-7761-4B95-A03D-502AE032A78A}" srcOrd="1" destOrd="0" presId="urn:microsoft.com/office/officeart/2005/8/layout/list1"/>
    <dgm:cxn modelId="{F755C125-1C37-44D8-BA41-A57B5A9FA4F2}" type="presParOf" srcId="{A665AF82-8505-4171-BAA9-2174A3D59870}" destId="{5D581533-A251-49EE-8202-8190EC80410A}" srcOrd="1" destOrd="0" presId="urn:microsoft.com/office/officeart/2005/8/layout/list1"/>
    <dgm:cxn modelId="{AD09EDC7-2E66-4522-BCA6-1F3380752BD0}" type="presParOf" srcId="{A665AF82-8505-4171-BAA9-2174A3D59870}" destId="{F758E55E-F9F3-4981-BCEE-5D7BA43DD5DB}" srcOrd="2" destOrd="0" presId="urn:microsoft.com/office/officeart/2005/8/layout/list1"/>
    <dgm:cxn modelId="{BA5753C9-6283-4353-A736-49C9CAD69333}" type="presParOf" srcId="{A665AF82-8505-4171-BAA9-2174A3D59870}" destId="{5C69DA75-0C34-4631-911E-F9FA646AF0AE}" srcOrd="3" destOrd="0" presId="urn:microsoft.com/office/officeart/2005/8/layout/list1"/>
    <dgm:cxn modelId="{0C964C3D-59D3-4F8F-875A-050468E51190}" type="presParOf" srcId="{A665AF82-8505-4171-BAA9-2174A3D59870}" destId="{93775101-5B73-45A7-ABB2-94A0AB52997A}" srcOrd="4" destOrd="0" presId="urn:microsoft.com/office/officeart/2005/8/layout/list1"/>
    <dgm:cxn modelId="{157EB70E-DCD3-43AD-87E7-8C4AE79197E4}" type="presParOf" srcId="{93775101-5B73-45A7-ABB2-94A0AB52997A}" destId="{09C529E0-36CD-4B46-9FEB-5E228A4543D2}" srcOrd="0" destOrd="0" presId="urn:microsoft.com/office/officeart/2005/8/layout/list1"/>
    <dgm:cxn modelId="{07C10147-05F5-4B16-9F5A-2AB311743B82}" type="presParOf" srcId="{93775101-5B73-45A7-ABB2-94A0AB52997A}" destId="{5368F5F0-0155-4F7D-A6DE-89E67052E07A}" srcOrd="1" destOrd="0" presId="urn:microsoft.com/office/officeart/2005/8/layout/list1"/>
    <dgm:cxn modelId="{6853AB64-F59B-4C0E-817B-5A27F1253898}" type="presParOf" srcId="{A665AF82-8505-4171-BAA9-2174A3D59870}" destId="{A9764F67-D3D7-483F-82E4-06F03C778EE5}" srcOrd="5" destOrd="0" presId="urn:microsoft.com/office/officeart/2005/8/layout/list1"/>
    <dgm:cxn modelId="{23127F06-14ED-476F-B964-4085E94E2971}" type="presParOf" srcId="{A665AF82-8505-4171-BAA9-2174A3D59870}" destId="{708B0FF5-326D-47CA-8907-B37CB19FA87D}" srcOrd="6" destOrd="0" presId="urn:microsoft.com/office/officeart/2005/8/layout/list1"/>
    <dgm:cxn modelId="{A2A47887-D3CB-41FC-AAED-90372FB49FC7}" type="presParOf" srcId="{A665AF82-8505-4171-BAA9-2174A3D59870}" destId="{31907D07-1918-4532-917E-01BB0470134F}" srcOrd="7" destOrd="0" presId="urn:microsoft.com/office/officeart/2005/8/layout/list1"/>
    <dgm:cxn modelId="{E716382D-5C2E-4AEB-81E3-0D0D54072C9F}" type="presParOf" srcId="{A665AF82-8505-4171-BAA9-2174A3D59870}" destId="{C3318848-BC41-41DE-9B48-AA9AEBF2503C}" srcOrd="8" destOrd="0" presId="urn:microsoft.com/office/officeart/2005/8/layout/list1"/>
    <dgm:cxn modelId="{13089E78-80FB-4C8B-99A6-8320C0C857AE}" type="presParOf" srcId="{C3318848-BC41-41DE-9B48-AA9AEBF2503C}" destId="{676F595F-2106-4317-A24F-E656B6F86682}" srcOrd="0" destOrd="0" presId="urn:microsoft.com/office/officeart/2005/8/layout/list1"/>
    <dgm:cxn modelId="{9E4C889A-5017-4EB9-8CC8-5FDD4E02432F}" type="presParOf" srcId="{C3318848-BC41-41DE-9B48-AA9AEBF2503C}" destId="{9FC1D00B-6765-46A4-A25C-9D900E050070}" srcOrd="1" destOrd="0" presId="urn:microsoft.com/office/officeart/2005/8/layout/list1"/>
    <dgm:cxn modelId="{244FC83D-865B-483F-B752-E589AB1B74AF}" type="presParOf" srcId="{A665AF82-8505-4171-BAA9-2174A3D59870}" destId="{90B22043-8E45-4F69-80AC-235CDE28B01C}" srcOrd="9" destOrd="0" presId="urn:microsoft.com/office/officeart/2005/8/layout/list1"/>
    <dgm:cxn modelId="{5E71284D-7072-4632-B3EB-ADCCBB9FC065}" type="presParOf" srcId="{A665AF82-8505-4171-BAA9-2174A3D59870}" destId="{F183DB9D-272B-4E6D-AB32-80DE8DCC5669}" srcOrd="10"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79E588ED-7EBD-4940-A553-F6D0A1C66C40}" type="doc">
      <dgm:prSet loTypeId="urn:microsoft.com/office/officeart/2005/8/layout/process1" loCatId="process" qsTypeId="urn:microsoft.com/office/officeart/2005/8/quickstyle/simple1" qsCatId="simple" csTypeId="urn:microsoft.com/office/officeart/2005/8/colors/accent1_2" csCatId="accent1" phldr="1"/>
      <dgm:spPr/>
    </dgm:pt>
    <dgm:pt modelId="{9F68FCD2-3E48-446E-8F22-E5810A80B537}">
      <dgm:prSet phldrT="[Texto]" custT="1"/>
      <dgm:spPr>
        <a:solidFill>
          <a:srgbClr val="4D94B7"/>
        </a:solidFill>
      </dgm:spPr>
      <dgm:t>
        <a:bodyPr/>
        <a:lstStyle/>
        <a:p>
          <a:r>
            <a:rPr lang="hr-HR" sz="2400" noProof="0" dirty="0">
              <a:latin typeface="Helvetica Neue" panose="020B0604020202020204" charset="0"/>
            </a:rPr>
            <a:t>U kojoj god organizaciji bili dio, intrapoduzetnici nude značajnu konkurentsku prednost u obliku stalnih inovacija.</a:t>
          </a:r>
          <a:endParaRPr lang="en-US" sz="2400" noProof="0" dirty="0">
            <a:latin typeface="Helvetica Neue" panose="020B0604020202020204" charset="0"/>
          </a:endParaRPr>
        </a:p>
      </dgm:t>
    </dgm:pt>
    <dgm:pt modelId="{E365FBAA-F7F0-403A-8397-9FD8F939C0A5}" type="parTrans" cxnId="{3E3F5C2E-585E-46E0-9B67-4CF15D9DE66C}">
      <dgm:prSet/>
      <dgm:spPr/>
      <dgm:t>
        <a:bodyPr/>
        <a:lstStyle/>
        <a:p>
          <a:endParaRPr lang="es-ES" sz="2400"/>
        </a:p>
      </dgm:t>
    </dgm:pt>
    <dgm:pt modelId="{CA4CCC53-C737-4D1A-A3D6-6E233543B85F}" type="sibTrans" cxnId="{3E3F5C2E-585E-46E0-9B67-4CF15D9DE66C}">
      <dgm:prSet custT="1"/>
      <dgm:spPr>
        <a:solidFill>
          <a:srgbClr val="4D94B7"/>
        </a:solidFill>
      </dgm:spPr>
      <dgm:t>
        <a:bodyPr/>
        <a:lstStyle/>
        <a:p>
          <a:endParaRPr lang="es-ES" sz="2400"/>
        </a:p>
      </dgm:t>
    </dgm:pt>
    <dgm:pt modelId="{481B99E2-07C2-4F31-B274-5C5173450CC9}">
      <dgm:prSet phldrT="[Texto]" custT="1"/>
      <dgm:spPr>
        <a:solidFill>
          <a:srgbClr val="78B17A"/>
        </a:solidFill>
      </dgm:spPr>
      <dgm:t>
        <a:bodyPr/>
        <a:lstStyle/>
        <a:p>
          <a:r>
            <a:rPr lang="hr-HR" sz="2400" noProof="0" dirty="0">
              <a:latin typeface="Helvetica Neue" panose="020B0604020202020204" charset="0"/>
            </a:rPr>
            <a:t>Oni možda nisu vaš tipični zaposlenik i upravljanje njima će vjerojatno zahtijevati više vremena i truda, ali ako se pravilno izvede, rezultati mogu značajno unaprijediti vašu poslovnu liniju dodavanjem novih usluga, proizvoda ili poboljšanja vašoj tvrtki.</a:t>
          </a:r>
          <a:endParaRPr lang="en-US" sz="2400" noProof="0" dirty="0">
            <a:latin typeface="Helvetica Neue" panose="020B0604020202020204" charset="0"/>
          </a:endParaRPr>
        </a:p>
      </dgm:t>
    </dgm:pt>
    <dgm:pt modelId="{25726D37-C14A-41C3-B5DA-0AA7BB9A5C7F}" type="sibTrans" cxnId="{28923907-63B0-42D4-A1D0-E5764EC029D6}">
      <dgm:prSet custT="1"/>
      <dgm:spPr>
        <a:solidFill>
          <a:srgbClr val="78B17A"/>
        </a:solidFill>
      </dgm:spPr>
      <dgm:t>
        <a:bodyPr/>
        <a:lstStyle/>
        <a:p>
          <a:endParaRPr lang="es-ES" sz="2400"/>
        </a:p>
      </dgm:t>
    </dgm:pt>
    <dgm:pt modelId="{B9409D82-36F5-4F73-B775-3E85ACD12163}" type="parTrans" cxnId="{28923907-63B0-42D4-A1D0-E5764EC029D6}">
      <dgm:prSet/>
      <dgm:spPr/>
      <dgm:t>
        <a:bodyPr/>
        <a:lstStyle/>
        <a:p>
          <a:endParaRPr lang="es-ES" sz="2400"/>
        </a:p>
      </dgm:t>
    </dgm:pt>
    <dgm:pt modelId="{83888EDB-D508-422E-B9A0-24C7742CD4E7}">
      <dgm:prSet phldrT="[Texto]" custT="1"/>
      <dgm:spPr>
        <a:solidFill>
          <a:srgbClr val="AED633"/>
        </a:solidFill>
      </dgm:spPr>
      <dgm:t>
        <a:bodyPr/>
        <a:lstStyle/>
        <a:p>
          <a:r>
            <a:rPr lang="hr-HR" sz="2400" noProof="0" dirty="0">
              <a:latin typeface="Helvetica Neue" panose="020B0604020202020204" charset="0"/>
            </a:rPr>
            <a:t>Vaše će poslovanje također imati koristi od angažiranog pojedinca i njegovog tima koji su dosljedno usredotočeni na razvoj i primjenu novih inovacija, što je ključna komponenta onoga što je svakom poduzeću potrebno za uspjeh i širenje u novoj normalnoj eri.</a:t>
          </a:r>
          <a:endParaRPr lang="en-US" sz="2400" noProof="0" dirty="0">
            <a:latin typeface="Helvetica Neue" panose="020B0604020202020204" charset="0"/>
          </a:endParaRPr>
        </a:p>
      </dgm:t>
    </dgm:pt>
    <dgm:pt modelId="{C3B89293-49C3-4627-94FF-417DD0944269}" type="sibTrans" cxnId="{8DC64D60-50D3-49FA-8A32-9B8BDAE761DA}">
      <dgm:prSet/>
      <dgm:spPr/>
      <dgm:t>
        <a:bodyPr/>
        <a:lstStyle/>
        <a:p>
          <a:endParaRPr lang="es-ES" sz="2400"/>
        </a:p>
      </dgm:t>
    </dgm:pt>
    <dgm:pt modelId="{3592B604-65E3-405B-A8EF-A2A8E584F15E}" type="parTrans" cxnId="{8DC64D60-50D3-49FA-8A32-9B8BDAE761DA}">
      <dgm:prSet/>
      <dgm:spPr/>
      <dgm:t>
        <a:bodyPr/>
        <a:lstStyle/>
        <a:p>
          <a:endParaRPr lang="es-ES" sz="2400"/>
        </a:p>
      </dgm:t>
    </dgm:pt>
    <dgm:pt modelId="{86DBD685-4E9F-4113-AECB-029909B7CCA1}" type="pres">
      <dgm:prSet presAssocID="{79E588ED-7EBD-4940-A553-F6D0A1C66C40}" presName="Name0" presStyleCnt="0">
        <dgm:presLayoutVars>
          <dgm:dir/>
          <dgm:resizeHandles val="exact"/>
        </dgm:presLayoutVars>
      </dgm:prSet>
      <dgm:spPr/>
    </dgm:pt>
    <dgm:pt modelId="{450A97CA-7016-4E1E-9085-87FFAE26376F}" type="pres">
      <dgm:prSet presAssocID="{9F68FCD2-3E48-446E-8F22-E5810A80B537}" presName="node" presStyleLbl="node1" presStyleIdx="0" presStyleCnt="3" custScaleY="67281" custLinFactNeighborX="-1416" custLinFactNeighborY="14114">
        <dgm:presLayoutVars>
          <dgm:bulletEnabled val="1"/>
        </dgm:presLayoutVars>
      </dgm:prSet>
      <dgm:spPr/>
    </dgm:pt>
    <dgm:pt modelId="{B049AB22-CB79-4239-957A-264D6567709F}" type="pres">
      <dgm:prSet presAssocID="{CA4CCC53-C737-4D1A-A3D6-6E233543B85F}" presName="sibTrans" presStyleLbl="sibTrans2D1" presStyleIdx="0" presStyleCnt="2" custAng="130464" custLinFactNeighborX="-18054" custLinFactNeighborY="22401"/>
      <dgm:spPr/>
    </dgm:pt>
    <dgm:pt modelId="{C973A0D1-4934-4DA6-ABBF-9B27F8240C15}" type="pres">
      <dgm:prSet presAssocID="{CA4CCC53-C737-4D1A-A3D6-6E233543B85F}" presName="connectorText" presStyleLbl="sibTrans2D1" presStyleIdx="0" presStyleCnt="2"/>
      <dgm:spPr/>
    </dgm:pt>
    <dgm:pt modelId="{BEFF05DD-BC54-49FA-ABC3-1F8158BEDE33}" type="pres">
      <dgm:prSet presAssocID="{481B99E2-07C2-4F31-B274-5C5173450CC9}" presName="node" presStyleLbl="node1" presStyleIdx="1" presStyleCnt="3" custLinFactNeighborX="-8416" custLinFactNeighborY="17995">
        <dgm:presLayoutVars>
          <dgm:bulletEnabled val="1"/>
        </dgm:presLayoutVars>
      </dgm:prSet>
      <dgm:spPr/>
    </dgm:pt>
    <dgm:pt modelId="{3703EE76-B3B5-46AA-A5D5-72A92C20F269}" type="pres">
      <dgm:prSet presAssocID="{25726D37-C14A-41C3-B5DA-0AA7BB9A5C7F}" presName="sibTrans" presStyleLbl="sibTrans2D1" presStyleIdx="1" presStyleCnt="2" custLinFactNeighborX="-12030" custLinFactNeighborY="66909"/>
      <dgm:spPr/>
    </dgm:pt>
    <dgm:pt modelId="{C0732546-655D-4AEB-AAC0-13E6F6AC30E0}" type="pres">
      <dgm:prSet presAssocID="{25726D37-C14A-41C3-B5DA-0AA7BB9A5C7F}" presName="connectorText" presStyleLbl="sibTrans2D1" presStyleIdx="1" presStyleCnt="2"/>
      <dgm:spPr/>
    </dgm:pt>
    <dgm:pt modelId="{D74DD934-AFAA-4200-85A6-D99B1BD1E306}" type="pres">
      <dgm:prSet presAssocID="{83888EDB-D508-422E-B9A0-24C7742CD4E7}" presName="node" presStyleLbl="node1" presStyleIdx="2" presStyleCnt="3" custLinFactNeighborX="-13193" custLinFactNeighborY="18019">
        <dgm:presLayoutVars>
          <dgm:bulletEnabled val="1"/>
        </dgm:presLayoutVars>
      </dgm:prSet>
      <dgm:spPr/>
    </dgm:pt>
  </dgm:ptLst>
  <dgm:cxnLst>
    <dgm:cxn modelId="{28923907-63B0-42D4-A1D0-E5764EC029D6}" srcId="{79E588ED-7EBD-4940-A553-F6D0A1C66C40}" destId="{481B99E2-07C2-4F31-B274-5C5173450CC9}" srcOrd="1" destOrd="0" parTransId="{B9409D82-36F5-4F73-B775-3E85ACD12163}" sibTransId="{25726D37-C14A-41C3-B5DA-0AA7BB9A5C7F}"/>
    <dgm:cxn modelId="{A312660C-7CDA-4B79-919E-A7BEBF839215}" type="presOf" srcId="{83888EDB-D508-422E-B9A0-24C7742CD4E7}" destId="{D74DD934-AFAA-4200-85A6-D99B1BD1E306}" srcOrd="0" destOrd="0" presId="urn:microsoft.com/office/officeart/2005/8/layout/process1"/>
    <dgm:cxn modelId="{7ABDEA1E-696C-479F-B0EA-EE00331FE2E5}" type="presOf" srcId="{CA4CCC53-C737-4D1A-A3D6-6E233543B85F}" destId="{C973A0D1-4934-4DA6-ABBF-9B27F8240C15}" srcOrd="1" destOrd="0" presId="urn:microsoft.com/office/officeart/2005/8/layout/process1"/>
    <dgm:cxn modelId="{6B527C28-3E06-47CD-856A-7CF5B6E4F4B8}" type="presOf" srcId="{25726D37-C14A-41C3-B5DA-0AA7BB9A5C7F}" destId="{3703EE76-B3B5-46AA-A5D5-72A92C20F269}" srcOrd="0" destOrd="0" presId="urn:microsoft.com/office/officeart/2005/8/layout/process1"/>
    <dgm:cxn modelId="{3E3F5C2E-585E-46E0-9B67-4CF15D9DE66C}" srcId="{79E588ED-7EBD-4940-A553-F6D0A1C66C40}" destId="{9F68FCD2-3E48-446E-8F22-E5810A80B537}" srcOrd="0" destOrd="0" parTransId="{E365FBAA-F7F0-403A-8397-9FD8F939C0A5}" sibTransId="{CA4CCC53-C737-4D1A-A3D6-6E233543B85F}"/>
    <dgm:cxn modelId="{8DC64D60-50D3-49FA-8A32-9B8BDAE761DA}" srcId="{79E588ED-7EBD-4940-A553-F6D0A1C66C40}" destId="{83888EDB-D508-422E-B9A0-24C7742CD4E7}" srcOrd="2" destOrd="0" parTransId="{3592B604-65E3-405B-A8EF-A2A8E584F15E}" sibTransId="{C3B89293-49C3-4627-94FF-417DD0944269}"/>
    <dgm:cxn modelId="{8676A88C-A5F3-4334-A713-ACE35D22BE5B}" type="presOf" srcId="{25726D37-C14A-41C3-B5DA-0AA7BB9A5C7F}" destId="{C0732546-655D-4AEB-AAC0-13E6F6AC30E0}" srcOrd="1" destOrd="0" presId="urn:microsoft.com/office/officeart/2005/8/layout/process1"/>
    <dgm:cxn modelId="{9FE4598E-845C-4DAA-B168-C79A2D93C7B0}" type="presOf" srcId="{79E588ED-7EBD-4940-A553-F6D0A1C66C40}" destId="{86DBD685-4E9F-4113-AECB-029909B7CCA1}" srcOrd="0" destOrd="0" presId="urn:microsoft.com/office/officeart/2005/8/layout/process1"/>
    <dgm:cxn modelId="{E5885498-13D1-47BC-8C11-D62DE6CA8E4A}" type="presOf" srcId="{CA4CCC53-C737-4D1A-A3D6-6E233543B85F}" destId="{B049AB22-CB79-4239-957A-264D6567709F}" srcOrd="0" destOrd="0" presId="urn:microsoft.com/office/officeart/2005/8/layout/process1"/>
    <dgm:cxn modelId="{A34B2CC8-C3FB-4367-B962-AD300C9D0899}" type="presOf" srcId="{9F68FCD2-3E48-446E-8F22-E5810A80B537}" destId="{450A97CA-7016-4E1E-9085-87FFAE26376F}" srcOrd="0" destOrd="0" presId="urn:microsoft.com/office/officeart/2005/8/layout/process1"/>
    <dgm:cxn modelId="{3F4665D7-1C1F-446B-8B3B-7ADA1D5F7C78}" type="presOf" srcId="{481B99E2-07C2-4F31-B274-5C5173450CC9}" destId="{BEFF05DD-BC54-49FA-ABC3-1F8158BEDE33}" srcOrd="0" destOrd="0" presId="urn:microsoft.com/office/officeart/2005/8/layout/process1"/>
    <dgm:cxn modelId="{89E3FED2-358A-45BB-BDD0-EDD1BD0C99DE}" type="presParOf" srcId="{86DBD685-4E9F-4113-AECB-029909B7CCA1}" destId="{450A97CA-7016-4E1E-9085-87FFAE26376F}" srcOrd="0" destOrd="0" presId="urn:microsoft.com/office/officeart/2005/8/layout/process1"/>
    <dgm:cxn modelId="{FCE26AD3-E2A8-406B-902B-E5B1F0AA54D9}" type="presParOf" srcId="{86DBD685-4E9F-4113-AECB-029909B7CCA1}" destId="{B049AB22-CB79-4239-957A-264D6567709F}" srcOrd="1" destOrd="0" presId="urn:microsoft.com/office/officeart/2005/8/layout/process1"/>
    <dgm:cxn modelId="{8363C24B-A1FD-4772-AE16-33FC619B18AE}" type="presParOf" srcId="{B049AB22-CB79-4239-957A-264D6567709F}" destId="{C973A0D1-4934-4DA6-ABBF-9B27F8240C15}" srcOrd="0" destOrd="0" presId="urn:microsoft.com/office/officeart/2005/8/layout/process1"/>
    <dgm:cxn modelId="{C368DB53-8C83-44F3-8BC0-38BE85B6E180}" type="presParOf" srcId="{86DBD685-4E9F-4113-AECB-029909B7CCA1}" destId="{BEFF05DD-BC54-49FA-ABC3-1F8158BEDE33}" srcOrd="2" destOrd="0" presId="urn:microsoft.com/office/officeart/2005/8/layout/process1"/>
    <dgm:cxn modelId="{07EB6A65-5135-4BD6-BC42-4435B953C78A}" type="presParOf" srcId="{86DBD685-4E9F-4113-AECB-029909B7CCA1}" destId="{3703EE76-B3B5-46AA-A5D5-72A92C20F269}" srcOrd="3" destOrd="0" presId="urn:microsoft.com/office/officeart/2005/8/layout/process1"/>
    <dgm:cxn modelId="{ABB1555D-1999-48DC-8729-6DCF48BE31AF}" type="presParOf" srcId="{3703EE76-B3B5-46AA-A5D5-72A92C20F269}" destId="{C0732546-655D-4AEB-AAC0-13E6F6AC30E0}" srcOrd="0" destOrd="0" presId="urn:microsoft.com/office/officeart/2005/8/layout/process1"/>
    <dgm:cxn modelId="{9B89F699-C273-4AEC-9948-B66A2A97752B}" type="presParOf" srcId="{86DBD685-4E9F-4113-AECB-029909B7CCA1}" destId="{D74DD934-AFAA-4200-85A6-D99B1BD1E306}" srcOrd="4" destOrd="0" presId="urn:microsoft.com/office/officeart/2005/8/layout/process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758E55E-F9F3-4981-BCEE-5D7BA43DD5DB}">
      <dsp:nvSpPr>
        <dsp:cNvPr id="0" name=""/>
        <dsp:cNvSpPr/>
      </dsp:nvSpPr>
      <dsp:spPr>
        <a:xfrm>
          <a:off x="0" y="1342638"/>
          <a:ext cx="10260000" cy="4536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764129B-7761-4B95-A03D-502AE032A78A}">
      <dsp:nvSpPr>
        <dsp:cNvPr id="0" name=""/>
        <dsp:cNvSpPr/>
      </dsp:nvSpPr>
      <dsp:spPr>
        <a:xfrm>
          <a:off x="487951" y="116110"/>
          <a:ext cx="9768577" cy="1492207"/>
        </a:xfrm>
        <a:prstGeom prst="roundRect">
          <a:avLst/>
        </a:prstGeom>
        <a:solidFill>
          <a:srgbClr val="AED633"/>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1463" tIns="0" rIns="271463" bIns="0" numCol="1" spcCol="1270" anchor="ctr" anchorCtr="0">
          <a:noAutofit/>
        </a:bodyPr>
        <a:lstStyle/>
        <a:p>
          <a:pPr marL="0" lvl="0" indent="0" algn="l" defTabSz="1066800">
            <a:lnSpc>
              <a:spcPct val="90000"/>
            </a:lnSpc>
            <a:spcBef>
              <a:spcPct val="0"/>
            </a:spcBef>
            <a:spcAft>
              <a:spcPct val="35000"/>
            </a:spcAft>
            <a:buNone/>
          </a:pPr>
          <a:r>
            <a:rPr lang="hr-HR" sz="2400" kern="1200" noProof="0" dirty="0">
              <a:latin typeface="Helvetica Neue" panose="020B0604020202020204" charset="0"/>
            </a:rPr>
            <a:t>Ovi ljudi su potencijalni poduzetnici</a:t>
          </a:r>
          <a:r>
            <a:rPr lang="en-US" sz="2400" kern="1200" noProof="0" dirty="0">
              <a:latin typeface="Helvetica Neue" panose="020B0604020202020204" charset="0"/>
            </a:rPr>
            <a:t>. </a:t>
          </a:r>
          <a:r>
            <a:rPr lang="hr-HR" sz="2400" kern="1200" noProof="0" dirty="0">
              <a:latin typeface="Helvetica Neue" panose="020B0604020202020204" charset="0"/>
            </a:rPr>
            <a:t>Nakon poduzetništva u vašoj organizaciji, neki od njih će pokrenuti vlastiti posao.</a:t>
          </a:r>
          <a:endParaRPr lang="en-US" sz="2400" kern="1200" noProof="0" dirty="0">
            <a:latin typeface="Helvetica Neue" panose="020B0604020202020204" charset="0"/>
          </a:endParaRPr>
        </a:p>
      </dsp:txBody>
      <dsp:txXfrm>
        <a:off x="560795" y="188954"/>
        <a:ext cx="9622889" cy="1346519"/>
      </dsp:txXfrm>
    </dsp:sp>
    <dsp:sp modelId="{708B0FF5-326D-47CA-8907-B37CB19FA87D}">
      <dsp:nvSpPr>
        <dsp:cNvPr id="0" name=""/>
        <dsp:cNvSpPr/>
      </dsp:nvSpPr>
      <dsp:spPr>
        <a:xfrm>
          <a:off x="0" y="2915286"/>
          <a:ext cx="10260000" cy="4536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368F5F0-0155-4F7D-A6DE-89E67052E07A}">
      <dsp:nvSpPr>
        <dsp:cNvPr id="0" name=""/>
        <dsp:cNvSpPr/>
      </dsp:nvSpPr>
      <dsp:spPr>
        <a:xfrm>
          <a:off x="488452" y="1893438"/>
          <a:ext cx="9769033" cy="1291677"/>
        </a:xfrm>
        <a:prstGeom prst="roundRect">
          <a:avLst/>
        </a:prstGeom>
        <a:solidFill>
          <a:srgbClr val="AED633"/>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1463" tIns="0" rIns="271463" bIns="0" numCol="1" spcCol="1270" anchor="ctr" anchorCtr="0">
          <a:noAutofit/>
        </a:bodyPr>
        <a:lstStyle/>
        <a:p>
          <a:pPr marL="0" lvl="0" indent="0" algn="l" defTabSz="1066800">
            <a:lnSpc>
              <a:spcPct val="90000"/>
            </a:lnSpc>
            <a:spcBef>
              <a:spcPct val="0"/>
            </a:spcBef>
            <a:spcAft>
              <a:spcPct val="35000"/>
            </a:spcAft>
            <a:buNone/>
          </a:pPr>
          <a:r>
            <a:rPr lang="hr-HR" sz="2400" kern="1200" noProof="0" dirty="0">
              <a:latin typeface="Helvetica Neue" panose="020B0604020202020204" charset="0"/>
            </a:rPr>
            <a:t>Ono što je najbolje kod njih je što su već motivirani, pa im ne morate održati motivirajući govor kako biste ih angažirali</a:t>
          </a:r>
          <a:r>
            <a:rPr lang="en-US" sz="2400" kern="1200" noProof="0" dirty="0">
              <a:latin typeface="Helvetica Neue" panose="020B0604020202020204" charset="0"/>
            </a:rPr>
            <a:t>.</a:t>
          </a:r>
        </a:p>
      </dsp:txBody>
      <dsp:txXfrm>
        <a:off x="551506" y="1956492"/>
        <a:ext cx="9642925" cy="1165569"/>
      </dsp:txXfrm>
    </dsp:sp>
    <dsp:sp modelId="{DA5BEA5A-F1A9-44BA-B4E0-3A3907CD03D2}">
      <dsp:nvSpPr>
        <dsp:cNvPr id="0" name=""/>
        <dsp:cNvSpPr/>
      </dsp:nvSpPr>
      <dsp:spPr>
        <a:xfrm>
          <a:off x="0" y="4830289"/>
          <a:ext cx="10260000" cy="4536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96290" tIns="374904" rIns="796290" bIns="128016" numCol="1" spcCol="1270" anchor="t" anchorCtr="0">
          <a:noAutofit/>
        </a:bodyPr>
        <a:lstStyle/>
        <a:p>
          <a:pPr marL="171450" lvl="1" indent="-171450" algn="l" defTabSz="800100">
            <a:lnSpc>
              <a:spcPct val="90000"/>
            </a:lnSpc>
            <a:spcBef>
              <a:spcPct val="0"/>
            </a:spcBef>
            <a:spcAft>
              <a:spcPct val="15000"/>
            </a:spcAft>
            <a:buChar char="•"/>
          </a:pPr>
          <a:endParaRPr lang="en-GB" sz="1800" kern="1200" dirty="0"/>
        </a:p>
      </dsp:txBody>
      <dsp:txXfrm>
        <a:off x="0" y="4830289"/>
        <a:ext cx="10260000" cy="453600"/>
      </dsp:txXfrm>
    </dsp:sp>
    <dsp:sp modelId="{C82B67C4-D43E-4C9E-856A-0D770C9DE64B}">
      <dsp:nvSpPr>
        <dsp:cNvPr id="0" name=""/>
        <dsp:cNvSpPr/>
      </dsp:nvSpPr>
      <dsp:spPr>
        <a:xfrm>
          <a:off x="491958" y="3470236"/>
          <a:ext cx="9761892" cy="1625733"/>
        </a:xfrm>
        <a:prstGeom prst="roundRect">
          <a:avLst/>
        </a:prstGeom>
        <a:solidFill>
          <a:srgbClr val="AED633"/>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1463" tIns="0" rIns="271463" bIns="0" numCol="1" spcCol="1270" anchor="ctr" anchorCtr="0">
          <a:noAutofit/>
        </a:bodyPr>
        <a:lstStyle/>
        <a:p>
          <a:pPr marL="0" lvl="0" indent="0" algn="l" defTabSz="1066800">
            <a:lnSpc>
              <a:spcPct val="90000"/>
            </a:lnSpc>
            <a:spcBef>
              <a:spcPct val="0"/>
            </a:spcBef>
            <a:spcAft>
              <a:spcPct val="35000"/>
            </a:spcAft>
            <a:buNone/>
          </a:pPr>
          <a:r>
            <a:rPr lang="hr-HR" sz="2400" kern="1200" noProof="0" dirty="0">
              <a:latin typeface="Helvetica Neue" panose="020B0604020202020204" charset="0"/>
            </a:rPr>
            <a:t>Ključno je da ih uočite rano prije nego što drugi ljudi shvate njihov novi način razmišljanja i prijeđu u drugu organizaciju gdje mogu izgraditi plodonosniji odnos nego u vašoj.</a:t>
          </a:r>
          <a:endParaRPr lang="en-US" sz="2400" kern="1200" noProof="0" dirty="0">
            <a:latin typeface="Helvetica Neue" panose="020B0604020202020204" charset="0"/>
          </a:endParaRPr>
        </a:p>
      </dsp:txBody>
      <dsp:txXfrm>
        <a:off x="571320" y="3549598"/>
        <a:ext cx="9603168" cy="146700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758E55E-F9F3-4981-BCEE-5D7BA43DD5DB}">
      <dsp:nvSpPr>
        <dsp:cNvPr id="0" name=""/>
        <dsp:cNvSpPr/>
      </dsp:nvSpPr>
      <dsp:spPr>
        <a:xfrm>
          <a:off x="0" y="1686881"/>
          <a:ext cx="10260000" cy="3276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764129B-7761-4B95-A03D-502AE032A78A}">
      <dsp:nvSpPr>
        <dsp:cNvPr id="0" name=""/>
        <dsp:cNvSpPr/>
      </dsp:nvSpPr>
      <dsp:spPr>
        <a:xfrm>
          <a:off x="507489" y="36989"/>
          <a:ext cx="9742880" cy="1841771"/>
        </a:xfrm>
        <a:prstGeom prst="roundRect">
          <a:avLst/>
        </a:prstGeom>
        <a:solidFill>
          <a:srgbClr val="AED633"/>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1463" tIns="0" rIns="271463" bIns="0" numCol="1" spcCol="1270" anchor="ctr" anchorCtr="0">
          <a:noAutofit/>
        </a:bodyPr>
        <a:lstStyle/>
        <a:p>
          <a:pPr marL="0" lvl="0" indent="0" algn="l" defTabSz="1066800">
            <a:lnSpc>
              <a:spcPct val="90000"/>
            </a:lnSpc>
            <a:spcBef>
              <a:spcPct val="0"/>
            </a:spcBef>
            <a:spcAft>
              <a:spcPct val="35000"/>
            </a:spcAft>
            <a:buNone/>
          </a:pPr>
          <a:r>
            <a:rPr lang="hr-HR" sz="2400" kern="1200" noProof="0" dirty="0">
              <a:latin typeface="Helvetica Neue" panose="020B0604020202020204" charset="0"/>
            </a:rPr>
            <a:t>Intrapoduzetnici su, prema Pinchotu, „sanjari koji rade". Međutim, jednostavno dopuštanje zaposlenicima mogućnost generiranja ideja neće ih zadržati u vašoj tvrtki.</a:t>
          </a:r>
          <a:endParaRPr lang="en-US" sz="2400" kern="1200" noProof="0" dirty="0">
            <a:latin typeface="Helvetica Neue" panose="020B0604020202020204" charset="0"/>
          </a:endParaRPr>
        </a:p>
      </dsp:txBody>
      <dsp:txXfrm>
        <a:off x="597397" y="126897"/>
        <a:ext cx="9563064" cy="1661955"/>
      </dsp:txXfrm>
    </dsp:sp>
    <dsp:sp modelId="{708B0FF5-326D-47CA-8907-B37CB19FA87D}">
      <dsp:nvSpPr>
        <dsp:cNvPr id="0" name=""/>
        <dsp:cNvSpPr/>
      </dsp:nvSpPr>
      <dsp:spPr>
        <a:xfrm>
          <a:off x="0" y="3652352"/>
          <a:ext cx="10260000" cy="3276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368F5F0-0155-4F7D-A6DE-89E67052E07A}">
      <dsp:nvSpPr>
        <dsp:cNvPr id="0" name=""/>
        <dsp:cNvSpPr/>
      </dsp:nvSpPr>
      <dsp:spPr>
        <a:xfrm>
          <a:off x="487951" y="2084681"/>
          <a:ext cx="9768577" cy="1762548"/>
        </a:xfrm>
        <a:prstGeom prst="roundRect">
          <a:avLst/>
        </a:prstGeom>
        <a:solidFill>
          <a:srgbClr val="AED633"/>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1463" tIns="0" rIns="271463" bIns="0" numCol="1" spcCol="1270" anchor="ctr" anchorCtr="0">
          <a:noAutofit/>
        </a:bodyPr>
        <a:lstStyle/>
        <a:p>
          <a:pPr marL="0" lvl="0" indent="0" algn="l" defTabSz="1066800">
            <a:lnSpc>
              <a:spcPct val="90000"/>
            </a:lnSpc>
            <a:spcBef>
              <a:spcPct val="0"/>
            </a:spcBef>
            <a:spcAft>
              <a:spcPct val="35000"/>
            </a:spcAft>
            <a:buNone/>
          </a:pPr>
          <a:r>
            <a:rPr lang="hr-HR" sz="2400" kern="1200" noProof="0" dirty="0">
              <a:latin typeface="Helvetica Neue" panose="020B0604020202020204" charset="0"/>
            </a:rPr>
            <a:t>Osim toga, morate im dati ovlast da provedu svoje ideje. Nikada ne zaboravite da se intrapoduzetnici rađaju s poduzetničkim duhom. I generiranje i provođenje ideja njihove su strasti.</a:t>
          </a:r>
          <a:endParaRPr lang="en-US" sz="2400" kern="1200" noProof="0" dirty="0">
            <a:latin typeface="Helvetica Neue" panose="020B0604020202020204" charset="0"/>
          </a:endParaRPr>
        </a:p>
      </dsp:txBody>
      <dsp:txXfrm>
        <a:off x="573992" y="2170722"/>
        <a:ext cx="9596495" cy="1590466"/>
      </dsp:txXfrm>
    </dsp:sp>
    <dsp:sp modelId="{DA5BEA5A-F1A9-44BA-B4E0-3A3907CD03D2}">
      <dsp:nvSpPr>
        <dsp:cNvPr id="0" name=""/>
        <dsp:cNvSpPr/>
      </dsp:nvSpPr>
      <dsp:spPr>
        <a:xfrm>
          <a:off x="0" y="5035410"/>
          <a:ext cx="10260000" cy="3276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96290" tIns="270764" rIns="796290" bIns="92456" numCol="1" spcCol="1270" anchor="t" anchorCtr="0">
          <a:noAutofit/>
        </a:bodyPr>
        <a:lstStyle/>
        <a:p>
          <a:pPr marL="114300" lvl="1" indent="-114300" algn="l" defTabSz="577850">
            <a:lnSpc>
              <a:spcPct val="90000"/>
            </a:lnSpc>
            <a:spcBef>
              <a:spcPct val="0"/>
            </a:spcBef>
            <a:spcAft>
              <a:spcPct val="15000"/>
            </a:spcAft>
            <a:buChar char="•"/>
          </a:pPr>
          <a:endParaRPr lang="en-GB" sz="1300" kern="1200" dirty="0"/>
        </a:p>
      </dsp:txBody>
      <dsp:txXfrm>
        <a:off x="0" y="5035410"/>
        <a:ext cx="10260000" cy="327600"/>
      </dsp:txXfrm>
    </dsp:sp>
    <dsp:sp modelId="{C82B67C4-D43E-4C9E-856A-0D770C9DE64B}">
      <dsp:nvSpPr>
        <dsp:cNvPr id="0" name=""/>
        <dsp:cNvSpPr/>
      </dsp:nvSpPr>
      <dsp:spPr>
        <a:xfrm>
          <a:off x="487951" y="4053149"/>
          <a:ext cx="9768577" cy="1174140"/>
        </a:xfrm>
        <a:prstGeom prst="roundRect">
          <a:avLst/>
        </a:prstGeom>
        <a:solidFill>
          <a:srgbClr val="AED633"/>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1463" tIns="0" rIns="271463" bIns="0" numCol="1" spcCol="1270" anchor="ctr" anchorCtr="0">
          <a:noAutofit/>
        </a:bodyPr>
        <a:lstStyle/>
        <a:p>
          <a:pPr marL="0" lvl="0" indent="0" algn="l" defTabSz="1066800">
            <a:lnSpc>
              <a:spcPct val="90000"/>
            </a:lnSpc>
            <a:spcBef>
              <a:spcPct val="0"/>
            </a:spcBef>
            <a:spcAft>
              <a:spcPct val="35000"/>
            </a:spcAft>
            <a:buNone/>
          </a:pPr>
          <a:r>
            <a:rPr lang="hr-HR" sz="2400" kern="1200" noProof="0" dirty="0">
              <a:latin typeface="Helvetica Neue" panose="020B0604020202020204" charset="0"/>
            </a:rPr>
            <a:t>Poput poduzetnika početnika, intrapoduzetnici su potaknuti da vide uspjeh svojih ideja.</a:t>
          </a:r>
          <a:endParaRPr lang="en-US" sz="2400" kern="1200" noProof="0" dirty="0">
            <a:latin typeface="Helvetica Neue" panose="020B0604020202020204" charset="0"/>
          </a:endParaRPr>
        </a:p>
      </dsp:txBody>
      <dsp:txXfrm>
        <a:off x="545268" y="4110466"/>
        <a:ext cx="9653943" cy="105950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758E55E-F9F3-4981-BCEE-5D7BA43DD5DB}">
      <dsp:nvSpPr>
        <dsp:cNvPr id="0" name=""/>
        <dsp:cNvSpPr/>
      </dsp:nvSpPr>
      <dsp:spPr>
        <a:xfrm>
          <a:off x="0" y="1564998"/>
          <a:ext cx="10260000" cy="3528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764129B-7761-4B95-A03D-502AE032A78A}">
      <dsp:nvSpPr>
        <dsp:cNvPr id="0" name=""/>
        <dsp:cNvSpPr/>
      </dsp:nvSpPr>
      <dsp:spPr>
        <a:xfrm>
          <a:off x="499473" y="177580"/>
          <a:ext cx="9750314" cy="1594058"/>
        </a:xfrm>
        <a:prstGeom prst="roundRect">
          <a:avLst/>
        </a:prstGeom>
        <a:solidFill>
          <a:srgbClr val="AED633"/>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1463" tIns="0" rIns="271463" bIns="0" numCol="1" spcCol="1270" anchor="ctr" anchorCtr="0">
          <a:noAutofit/>
        </a:bodyPr>
        <a:lstStyle/>
        <a:p>
          <a:pPr marL="0" lvl="0" indent="0" algn="l" defTabSz="1066800">
            <a:lnSpc>
              <a:spcPct val="90000"/>
            </a:lnSpc>
            <a:spcBef>
              <a:spcPct val="0"/>
            </a:spcBef>
            <a:spcAft>
              <a:spcPct val="35000"/>
            </a:spcAft>
            <a:buNone/>
          </a:pPr>
          <a:r>
            <a:rPr lang="hr-HR" sz="2400" kern="1200" noProof="0" dirty="0">
              <a:latin typeface="Helvetica Neue" panose="020B0604020202020204" charset="0"/>
            </a:rPr>
            <a:t>Budući da su intrapoduzetnici svjesni činjenice da je promjena jedina konstanta u životu, uvijek možete računati na njih da će biti na čelu promjena unutar vaše tvrtke i da će se zalagati za promjene gdje god mogu.</a:t>
          </a:r>
          <a:endParaRPr lang="en-US" sz="2400" kern="1200" noProof="0" dirty="0">
            <a:latin typeface="Helvetica Neue" panose="020B0604020202020204" charset="0"/>
          </a:endParaRPr>
        </a:p>
      </dsp:txBody>
      <dsp:txXfrm>
        <a:off x="577288" y="255395"/>
        <a:ext cx="9594684" cy="1438428"/>
      </dsp:txXfrm>
    </dsp:sp>
    <dsp:sp modelId="{97B9BB45-0BD6-42EA-8253-6CD2B217B2E3}">
      <dsp:nvSpPr>
        <dsp:cNvPr id="0" name=""/>
        <dsp:cNvSpPr/>
      </dsp:nvSpPr>
      <dsp:spPr>
        <a:xfrm>
          <a:off x="0" y="3383400"/>
          <a:ext cx="10260000" cy="3528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9889898D-5BD2-4DC3-9ADC-64227FF8073E}">
      <dsp:nvSpPr>
        <dsp:cNvPr id="0" name=""/>
        <dsp:cNvSpPr/>
      </dsp:nvSpPr>
      <dsp:spPr>
        <a:xfrm>
          <a:off x="491458" y="1993398"/>
          <a:ext cx="9767845" cy="1596641"/>
        </a:xfrm>
        <a:prstGeom prst="roundRect">
          <a:avLst/>
        </a:prstGeom>
        <a:solidFill>
          <a:srgbClr val="AED633"/>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1463" tIns="0" rIns="271463" bIns="0" numCol="1" spcCol="1270" anchor="ctr" anchorCtr="0">
          <a:noAutofit/>
        </a:bodyPr>
        <a:lstStyle/>
        <a:p>
          <a:pPr marL="0" lvl="0" indent="0" algn="l" defTabSz="1066800">
            <a:lnSpc>
              <a:spcPct val="90000"/>
            </a:lnSpc>
            <a:spcBef>
              <a:spcPct val="0"/>
            </a:spcBef>
            <a:spcAft>
              <a:spcPct val="35000"/>
            </a:spcAft>
            <a:buNone/>
          </a:pPr>
          <a:r>
            <a:rPr lang="hr-HR" sz="2400" kern="1200" noProof="0" dirty="0">
              <a:latin typeface="Helvetica Neue" panose="020B0604020202020204" charset="0"/>
            </a:rPr>
            <a:t>Uspješni intrapoduzetnici, s druge strane, guraju promjenu na namjeran i dobro promišljen način, umjesto da mole za nju samo radi nje.</a:t>
          </a:r>
          <a:endParaRPr lang="en-US" sz="2400" kern="1200" noProof="0" dirty="0">
            <a:latin typeface="Helvetica Neue" panose="020B0604020202020204" charset="0"/>
          </a:endParaRPr>
        </a:p>
      </dsp:txBody>
      <dsp:txXfrm>
        <a:off x="569400" y="2071340"/>
        <a:ext cx="9611961" cy="1440757"/>
      </dsp:txXfrm>
    </dsp:sp>
    <dsp:sp modelId="{DA5BEA5A-F1A9-44BA-B4E0-3A3907CD03D2}">
      <dsp:nvSpPr>
        <dsp:cNvPr id="0" name=""/>
        <dsp:cNvSpPr/>
      </dsp:nvSpPr>
      <dsp:spPr>
        <a:xfrm>
          <a:off x="0" y="4869619"/>
          <a:ext cx="10260000" cy="3528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96290" tIns="291592" rIns="796290" bIns="99568" numCol="1" spcCol="1270" anchor="t" anchorCtr="0">
          <a:noAutofit/>
        </a:bodyPr>
        <a:lstStyle/>
        <a:p>
          <a:pPr marL="114300" lvl="1" indent="-114300" algn="l" defTabSz="622300">
            <a:lnSpc>
              <a:spcPct val="90000"/>
            </a:lnSpc>
            <a:spcBef>
              <a:spcPct val="0"/>
            </a:spcBef>
            <a:spcAft>
              <a:spcPct val="15000"/>
            </a:spcAft>
            <a:buChar char="•"/>
          </a:pPr>
          <a:endParaRPr lang="en-GB" sz="1400" kern="1200" dirty="0"/>
        </a:p>
      </dsp:txBody>
      <dsp:txXfrm>
        <a:off x="0" y="4869619"/>
        <a:ext cx="10260000" cy="352800"/>
      </dsp:txXfrm>
    </dsp:sp>
    <dsp:sp modelId="{C82B67C4-D43E-4C9E-856A-0D770C9DE64B}">
      <dsp:nvSpPr>
        <dsp:cNvPr id="0" name=""/>
        <dsp:cNvSpPr/>
      </dsp:nvSpPr>
      <dsp:spPr>
        <a:xfrm>
          <a:off x="499974" y="3811800"/>
          <a:ext cx="9759464" cy="1264459"/>
        </a:xfrm>
        <a:prstGeom prst="roundRect">
          <a:avLst/>
        </a:prstGeom>
        <a:solidFill>
          <a:srgbClr val="AED633"/>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1463" tIns="0" rIns="271463" bIns="0" numCol="1" spcCol="1270" anchor="ctr" anchorCtr="0">
          <a:noAutofit/>
        </a:bodyPr>
        <a:lstStyle/>
        <a:p>
          <a:pPr marL="0" lvl="0" indent="0" algn="l" defTabSz="1066800">
            <a:lnSpc>
              <a:spcPct val="90000"/>
            </a:lnSpc>
            <a:spcBef>
              <a:spcPct val="0"/>
            </a:spcBef>
            <a:spcAft>
              <a:spcPct val="35000"/>
            </a:spcAft>
            <a:buNone/>
          </a:pPr>
          <a:r>
            <a:rPr lang="hr-HR" sz="2400" kern="1200" noProof="0" dirty="0">
              <a:latin typeface="Helvetica Neue" panose="020B0604020202020204" charset="0"/>
            </a:rPr>
            <a:t>Svaki značajan napredak koji iznesu uvijek će biti potkrijepljen privlačnim poslovnim slučajem.</a:t>
          </a:r>
          <a:endParaRPr lang="en-US" sz="2400" kern="1200" noProof="0" dirty="0">
            <a:latin typeface="Helvetica Neue" panose="020B0604020202020204" charset="0"/>
          </a:endParaRPr>
        </a:p>
      </dsp:txBody>
      <dsp:txXfrm>
        <a:off x="561700" y="3873526"/>
        <a:ext cx="9636012" cy="1141007"/>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758E55E-F9F3-4981-BCEE-5D7BA43DD5DB}">
      <dsp:nvSpPr>
        <dsp:cNvPr id="0" name=""/>
        <dsp:cNvSpPr/>
      </dsp:nvSpPr>
      <dsp:spPr>
        <a:xfrm>
          <a:off x="0" y="1225402"/>
          <a:ext cx="10260000" cy="4032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764129B-7761-4B95-A03D-502AE032A78A}">
      <dsp:nvSpPr>
        <dsp:cNvPr id="0" name=""/>
        <dsp:cNvSpPr/>
      </dsp:nvSpPr>
      <dsp:spPr>
        <a:xfrm>
          <a:off x="487951" y="135156"/>
          <a:ext cx="9768577" cy="1326406"/>
        </a:xfrm>
        <a:prstGeom prst="roundRect">
          <a:avLst/>
        </a:prstGeom>
        <a:solidFill>
          <a:srgbClr val="AED633"/>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1463" tIns="0" rIns="271463" bIns="0" numCol="1" spcCol="1270" anchor="ctr" anchorCtr="0">
          <a:noAutofit/>
        </a:bodyPr>
        <a:lstStyle/>
        <a:p>
          <a:pPr marL="0" lvl="0" indent="0" algn="l" defTabSz="1066800">
            <a:lnSpc>
              <a:spcPct val="90000"/>
            </a:lnSpc>
            <a:spcBef>
              <a:spcPct val="0"/>
            </a:spcBef>
            <a:spcAft>
              <a:spcPct val="35000"/>
            </a:spcAft>
            <a:buNone/>
          </a:pPr>
          <a:r>
            <a:rPr lang="hr-HR" sz="2400" kern="1200" noProof="0" dirty="0">
              <a:latin typeface="Helvetica Neue" panose="020B0604020202020204" charset="0"/>
            </a:rPr>
            <a:t>Oni će biti motivirani za provedbu svog koncepta ako su svjesni podrške menadžmenta. Intrapoduzetnik nije podložan negativnim stavovima.</a:t>
          </a:r>
          <a:endParaRPr lang="en-US" sz="2400" kern="1200" noProof="0" dirty="0">
            <a:latin typeface="Helvetica Neue" panose="020B0604020202020204" charset="0"/>
          </a:endParaRPr>
        </a:p>
      </dsp:txBody>
      <dsp:txXfrm>
        <a:off x="552701" y="199906"/>
        <a:ext cx="9639077" cy="1196906"/>
      </dsp:txXfrm>
    </dsp:sp>
    <dsp:sp modelId="{1DB8970B-57B1-48C3-B722-0D8967F53843}">
      <dsp:nvSpPr>
        <dsp:cNvPr id="0" name=""/>
        <dsp:cNvSpPr/>
      </dsp:nvSpPr>
      <dsp:spPr>
        <a:xfrm>
          <a:off x="0" y="3163107"/>
          <a:ext cx="10260000" cy="4032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A41B908-EDC4-4F5C-984B-1233CC1D3DBC}">
      <dsp:nvSpPr>
        <dsp:cNvPr id="0" name=""/>
        <dsp:cNvSpPr/>
      </dsp:nvSpPr>
      <dsp:spPr>
        <a:xfrm>
          <a:off x="508491" y="1715002"/>
          <a:ext cx="9743678" cy="1684264"/>
        </a:xfrm>
        <a:prstGeom prst="roundRect">
          <a:avLst/>
        </a:prstGeom>
        <a:solidFill>
          <a:srgbClr val="AED633"/>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1463" tIns="0" rIns="271463" bIns="0" numCol="1" spcCol="1270" anchor="ctr" anchorCtr="0">
          <a:noAutofit/>
        </a:bodyPr>
        <a:lstStyle/>
        <a:p>
          <a:pPr marL="0" lvl="0" indent="0" algn="l" defTabSz="1066800">
            <a:lnSpc>
              <a:spcPct val="90000"/>
            </a:lnSpc>
            <a:spcBef>
              <a:spcPct val="0"/>
            </a:spcBef>
            <a:spcAft>
              <a:spcPct val="35000"/>
            </a:spcAft>
            <a:buNone/>
          </a:pPr>
          <a:r>
            <a:rPr lang="hr-HR" sz="2400" kern="1200" noProof="0" dirty="0">
              <a:latin typeface="Helvetica Neue" panose="020B0604020202020204" charset="0"/>
            </a:rPr>
            <a:t>Oni su tu da uvedu inovacije u tvrtku, bilo da se radi o novom načinu zapošljavanja zaposlenika, razvoju novog sustava ili čak proizvodnji potpuno novog proizvoda ili usluge.</a:t>
          </a:r>
          <a:endParaRPr lang="en-US" sz="2400" kern="1200" noProof="0" dirty="0">
            <a:latin typeface="Helvetica Neue" panose="020B0604020202020204" charset="0"/>
          </a:endParaRPr>
        </a:p>
      </dsp:txBody>
      <dsp:txXfrm>
        <a:off x="590710" y="1797221"/>
        <a:ext cx="9579240" cy="1519826"/>
      </dsp:txXfrm>
    </dsp:sp>
    <dsp:sp modelId="{DA5BEA5A-F1A9-44BA-B4E0-3A3907CD03D2}">
      <dsp:nvSpPr>
        <dsp:cNvPr id="0" name=""/>
        <dsp:cNvSpPr/>
      </dsp:nvSpPr>
      <dsp:spPr>
        <a:xfrm>
          <a:off x="0" y="4861643"/>
          <a:ext cx="10260000" cy="4032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96290" tIns="333248" rIns="796290" bIns="113792" numCol="1" spcCol="1270" anchor="t" anchorCtr="0">
          <a:noAutofit/>
        </a:bodyPr>
        <a:lstStyle/>
        <a:p>
          <a:pPr marL="171450" lvl="1" indent="-171450" algn="l" defTabSz="711200">
            <a:lnSpc>
              <a:spcPct val="90000"/>
            </a:lnSpc>
            <a:spcBef>
              <a:spcPct val="0"/>
            </a:spcBef>
            <a:spcAft>
              <a:spcPct val="15000"/>
            </a:spcAft>
            <a:buChar char="•"/>
          </a:pPr>
          <a:endParaRPr lang="en-GB" sz="1600" kern="1200" dirty="0"/>
        </a:p>
      </dsp:txBody>
      <dsp:txXfrm>
        <a:off x="0" y="4861643"/>
        <a:ext cx="10260000" cy="403200"/>
      </dsp:txXfrm>
    </dsp:sp>
    <dsp:sp modelId="{C82B67C4-D43E-4C9E-856A-0D770C9DE64B}">
      <dsp:nvSpPr>
        <dsp:cNvPr id="0" name=""/>
        <dsp:cNvSpPr/>
      </dsp:nvSpPr>
      <dsp:spPr>
        <a:xfrm>
          <a:off x="491958" y="3652707"/>
          <a:ext cx="9761892" cy="1445096"/>
        </a:xfrm>
        <a:prstGeom prst="roundRect">
          <a:avLst/>
        </a:prstGeom>
        <a:solidFill>
          <a:srgbClr val="AED633"/>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1463" tIns="0" rIns="271463" bIns="0" numCol="1" spcCol="1270" anchor="ctr" anchorCtr="0">
          <a:noAutofit/>
        </a:bodyPr>
        <a:lstStyle/>
        <a:p>
          <a:pPr marL="0" lvl="0" indent="0" algn="l" defTabSz="1066800">
            <a:lnSpc>
              <a:spcPct val="90000"/>
            </a:lnSpc>
            <a:spcBef>
              <a:spcPct val="0"/>
            </a:spcBef>
            <a:spcAft>
              <a:spcPct val="35000"/>
            </a:spcAft>
            <a:buNone/>
          </a:pPr>
          <a:r>
            <a:rPr lang="hr-HR" sz="2400" kern="1200" noProof="0">
              <a:latin typeface="Helvetica Neue" panose="020B0604020202020204" charset="0"/>
            </a:rPr>
            <a:t>Osim toga, skeptici ih ne odvraćaju lako; jednom kad se nazire krajnji cilj njihove ideje, motivirani su do kraja.</a:t>
          </a:r>
          <a:endParaRPr lang="en-US" sz="2400" kern="1200" noProof="0" dirty="0">
            <a:latin typeface="Helvetica Neue" panose="020B0604020202020204" charset="0"/>
          </a:endParaRPr>
        </a:p>
      </dsp:txBody>
      <dsp:txXfrm>
        <a:off x="562502" y="3723251"/>
        <a:ext cx="9620804" cy="1304008"/>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758E55E-F9F3-4981-BCEE-5D7BA43DD5DB}">
      <dsp:nvSpPr>
        <dsp:cNvPr id="0" name=""/>
        <dsp:cNvSpPr/>
      </dsp:nvSpPr>
      <dsp:spPr>
        <a:xfrm>
          <a:off x="0" y="1762739"/>
          <a:ext cx="10260000" cy="3276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764129B-7761-4B95-A03D-502AE032A78A}">
      <dsp:nvSpPr>
        <dsp:cNvPr id="0" name=""/>
        <dsp:cNvSpPr/>
      </dsp:nvSpPr>
      <dsp:spPr>
        <a:xfrm>
          <a:off x="487951" y="112847"/>
          <a:ext cx="9768577" cy="1841771"/>
        </a:xfrm>
        <a:prstGeom prst="roundRect">
          <a:avLst/>
        </a:prstGeom>
        <a:solidFill>
          <a:srgbClr val="AED633"/>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1463" tIns="0" rIns="271463" bIns="0" numCol="1" spcCol="1270" anchor="ctr" anchorCtr="0">
          <a:noAutofit/>
        </a:bodyPr>
        <a:lstStyle/>
        <a:p>
          <a:pPr marL="0" lvl="0" indent="0" algn="l" defTabSz="1066800">
            <a:lnSpc>
              <a:spcPct val="90000"/>
            </a:lnSpc>
            <a:spcBef>
              <a:spcPct val="0"/>
            </a:spcBef>
            <a:spcAft>
              <a:spcPct val="35000"/>
            </a:spcAft>
            <a:buNone/>
          </a:pPr>
          <a:r>
            <a:rPr lang="hr-HR" sz="2400" kern="1200" noProof="0" dirty="0">
              <a:latin typeface="Helvetica Neue" panose="020B0604020202020204" charset="0"/>
            </a:rPr>
            <a:t>Intrapoduzetnici obično imaju pozitivan stav i jasnu strategiju. Čak i ako to nije dio njihova posla, mislit će da jest i neće stati sve dok se ne poprave ili barem pozitivno utječu na nešto u organizaciji.</a:t>
          </a:r>
          <a:endParaRPr lang="en-US" sz="2400" kern="1200" noProof="0" dirty="0">
            <a:latin typeface="Helvetica Neue" panose="020B0604020202020204" charset="0"/>
          </a:endParaRPr>
        </a:p>
      </dsp:txBody>
      <dsp:txXfrm>
        <a:off x="577859" y="202755"/>
        <a:ext cx="9588761" cy="1661955"/>
      </dsp:txXfrm>
    </dsp:sp>
    <dsp:sp modelId="{708B0FF5-326D-47CA-8907-B37CB19FA87D}">
      <dsp:nvSpPr>
        <dsp:cNvPr id="0" name=""/>
        <dsp:cNvSpPr/>
      </dsp:nvSpPr>
      <dsp:spPr>
        <a:xfrm>
          <a:off x="0" y="3216359"/>
          <a:ext cx="10260000" cy="3276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368F5F0-0155-4F7D-A6DE-89E67052E07A}">
      <dsp:nvSpPr>
        <dsp:cNvPr id="0" name=""/>
        <dsp:cNvSpPr/>
      </dsp:nvSpPr>
      <dsp:spPr>
        <a:xfrm>
          <a:off x="487951" y="2160539"/>
          <a:ext cx="9768577" cy="1250696"/>
        </a:xfrm>
        <a:prstGeom prst="roundRect">
          <a:avLst/>
        </a:prstGeom>
        <a:solidFill>
          <a:srgbClr val="AED633"/>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1463" tIns="0" rIns="271463" bIns="0" numCol="1" spcCol="1270" anchor="ctr" anchorCtr="0">
          <a:noAutofit/>
        </a:bodyPr>
        <a:lstStyle/>
        <a:p>
          <a:pPr marL="0" lvl="0" indent="0" algn="l" defTabSz="1066800">
            <a:lnSpc>
              <a:spcPct val="90000"/>
            </a:lnSpc>
            <a:spcBef>
              <a:spcPct val="0"/>
            </a:spcBef>
            <a:spcAft>
              <a:spcPct val="35000"/>
            </a:spcAft>
            <a:buNone/>
          </a:pPr>
          <a:r>
            <a:rPr lang="hr-HR" sz="2400" kern="1200" noProof="0" dirty="0">
              <a:latin typeface="Helvetica Neue" panose="020B0604020202020204" charset="0"/>
            </a:rPr>
            <a:t>Međutim, za razliku od poduzetnika, intrapoduzetnici više vole raditi u timovima. Oni su karizmatični prirodni vođe koji privlače druge k sebi svojim entuzijazmom za promjene i inovacije.</a:t>
          </a:r>
          <a:endParaRPr lang="en-US" sz="2400" kern="1200" noProof="0" dirty="0">
            <a:latin typeface="Helvetica Neue" panose="020B0604020202020204" charset="0"/>
          </a:endParaRPr>
        </a:p>
      </dsp:txBody>
      <dsp:txXfrm>
        <a:off x="549005" y="2221593"/>
        <a:ext cx="9646469" cy="1128588"/>
      </dsp:txXfrm>
    </dsp:sp>
    <dsp:sp modelId="{DA5BEA5A-F1A9-44BA-B4E0-3A3907CD03D2}">
      <dsp:nvSpPr>
        <dsp:cNvPr id="0" name=""/>
        <dsp:cNvSpPr/>
      </dsp:nvSpPr>
      <dsp:spPr>
        <a:xfrm>
          <a:off x="0" y="4959552"/>
          <a:ext cx="10260000" cy="3276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96290" tIns="270764" rIns="796290" bIns="92456" numCol="1" spcCol="1270" anchor="t" anchorCtr="0">
          <a:noAutofit/>
        </a:bodyPr>
        <a:lstStyle/>
        <a:p>
          <a:pPr marL="114300" lvl="1" indent="-114300" algn="l" defTabSz="577850">
            <a:lnSpc>
              <a:spcPct val="90000"/>
            </a:lnSpc>
            <a:spcBef>
              <a:spcPct val="0"/>
            </a:spcBef>
            <a:spcAft>
              <a:spcPct val="15000"/>
            </a:spcAft>
            <a:buChar char="•"/>
          </a:pPr>
          <a:endParaRPr lang="en-GB" sz="1300" kern="1200" dirty="0">
            <a:latin typeface="Helvetica Neue" panose="020B0604020202020204" charset="0"/>
          </a:endParaRPr>
        </a:p>
      </dsp:txBody>
      <dsp:txXfrm>
        <a:off x="0" y="4959552"/>
        <a:ext cx="10260000" cy="327600"/>
      </dsp:txXfrm>
    </dsp:sp>
    <dsp:sp modelId="{C82B67C4-D43E-4C9E-856A-0D770C9DE64B}">
      <dsp:nvSpPr>
        <dsp:cNvPr id="0" name=""/>
        <dsp:cNvSpPr/>
      </dsp:nvSpPr>
      <dsp:spPr>
        <a:xfrm>
          <a:off x="487951" y="3617156"/>
          <a:ext cx="9768577" cy="1534276"/>
        </a:xfrm>
        <a:prstGeom prst="roundRect">
          <a:avLst/>
        </a:prstGeom>
        <a:solidFill>
          <a:srgbClr val="AED633"/>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1463" tIns="0" rIns="271463" bIns="0" numCol="1" spcCol="1270" anchor="ctr" anchorCtr="0">
          <a:noAutofit/>
        </a:bodyPr>
        <a:lstStyle/>
        <a:p>
          <a:pPr marL="0" lvl="0" indent="0" algn="l" defTabSz="1066800">
            <a:lnSpc>
              <a:spcPct val="90000"/>
            </a:lnSpc>
            <a:spcBef>
              <a:spcPct val="0"/>
            </a:spcBef>
            <a:spcAft>
              <a:spcPct val="35000"/>
            </a:spcAft>
            <a:buNone/>
          </a:pPr>
          <a:r>
            <a:rPr lang="hr-HR" sz="2400" kern="1200" noProof="0" dirty="0">
              <a:latin typeface="Helvetica Neue" panose="020B0604020202020204" charset="0"/>
            </a:rPr>
            <a:t>Kao odgovor, morate ih okružiti snažnom grupom podrške i gledati kako izumi rastu. Bez obzira na to, svakako im dajte proračun; inače bi uzbuđenje moglo izmaći kontroli.</a:t>
          </a:r>
          <a:endParaRPr lang="en-US" sz="2400" kern="1200" noProof="0" dirty="0">
            <a:latin typeface="Helvetica Neue" panose="020B0604020202020204" charset="0"/>
          </a:endParaRPr>
        </a:p>
      </dsp:txBody>
      <dsp:txXfrm>
        <a:off x="562848" y="3692053"/>
        <a:ext cx="9618783" cy="1384482"/>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758E55E-F9F3-4981-BCEE-5D7BA43DD5DB}">
      <dsp:nvSpPr>
        <dsp:cNvPr id="0" name=""/>
        <dsp:cNvSpPr/>
      </dsp:nvSpPr>
      <dsp:spPr>
        <a:xfrm>
          <a:off x="0" y="1738863"/>
          <a:ext cx="10260000" cy="3276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764129B-7761-4B95-A03D-502AE032A78A}">
      <dsp:nvSpPr>
        <dsp:cNvPr id="0" name=""/>
        <dsp:cNvSpPr/>
      </dsp:nvSpPr>
      <dsp:spPr>
        <a:xfrm>
          <a:off x="487951" y="88971"/>
          <a:ext cx="9768577" cy="1841771"/>
        </a:xfrm>
        <a:prstGeom prst="roundRect">
          <a:avLst/>
        </a:prstGeom>
        <a:solidFill>
          <a:srgbClr val="AED633"/>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1463" tIns="0" rIns="271463" bIns="0" numCol="1" spcCol="1270" anchor="ctr" anchorCtr="0">
          <a:noAutofit/>
        </a:bodyPr>
        <a:lstStyle/>
        <a:p>
          <a:pPr marL="0" lvl="0" indent="0" algn="l" defTabSz="1066800">
            <a:lnSpc>
              <a:spcPct val="90000"/>
            </a:lnSpc>
            <a:spcBef>
              <a:spcPct val="0"/>
            </a:spcBef>
            <a:spcAft>
              <a:spcPct val="35000"/>
            </a:spcAft>
            <a:buNone/>
          </a:pPr>
          <a:r>
            <a:rPr lang="hr-HR" sz="2400" kern="1200" noProof="0" dirty="0">
              <a:latin typeface="Helvetica Neue" panose="020B0604020202020204" charset="0"/>
            </a:rPr>
            <a:t>Ovi ljudi će biti na poslu i nakon što prođe 5 sati, a vjerojatno su među prvima stigli! Nedostaje im ideja o ravnoteži između posla i privatnog života jer jednostavno ima previše posla.</a:t>
          </a:r>
          <a:endParaRPr lang="en-US" sz="2400" kern="1200" noProof="0" dirty="0">
            <a:latin typeface="Helvetica Neue" panose="020B0604020202020204" charset="0"/>
          </a:endParaRPr>
        </a:p>
      </dsp:txBody>
      <dsp:txXfrm>
        <a:off x="577859" y="178879"/>
        <a:ext cx="9588761" cy="1661955"/>
      </dsp:txXfrm>
    </dsp:sp>
    <dsp:sp modelId="{708B0FF5-326D-47CA-8907-B37CB19FA87D}">
      <dsp:nvSpPr>
        <dsp:cNvPr id="0" name=""/>
        <dsp:cNvSpPr/>
      </dsp:nvSpPr>
      <dsp:spPr>
        <a:xfrm>
          <a:off x="0" y="3306372"/>
          <a:ext cx="10260000" cy="3276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368F5F0-0155-4F7D-A6DE-89E67052E07A}">
      <dsp:nvSpPr>
        <dsp:cNvPr id="0" name=""/>
        <dsp:cNvSpPr/>
      </dsp:nvSpPr>
      <dsp:spPr>
        <a:xfrm>
          <a:off x="487951" y="2136663"/>
          <a:ext cx="9768577" cy="1364585"/>
        </a:xfrm>
        <a:prstGeom prst="roundRect">
          <a:avLst/>
        </a:prstGeom>
        <a:solidFill>
          <a:srgbClr val="AED633"/>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1463" tIns="0" rIns="271463" bIns="0" numCol="1" spcCol="1270" anchor="ctr" anchorCtr="0">
          <a:noAutofit/>
        </a:bodyPr>
        <a:lstStyle/>
        <a:p>
          <a:pPr marL="0" lvl="0" indent="0" algn="l" defTabSz="1066800">
            <a:lnSpc>
              <a:spcPct val="90000"/>
            </a:lnSpc>
            <a:spcBef>
              <a:spcPct val="0"/>
            </a:spcBef>
            <a:spcAft>
              <a:spcPct val="35000"/>
            </a:spcAft>
            <a:buNone/>
          </a:pPr>
          <a:r>
            <a:rPr lang="hr-HR" sz="2400" kern="1200" noProof="0" dirty="0">
              <a:latin typeface="Helvetica Neue" panose="020B0604020202020204" charset="0"/>
            </a:rPr>
            <a:t>Stoga se pobrinite da imaju sposobnog pomagača koji će im pomoći, jer ako nemaju, pokušat će učiniti sve i neizbježno će propasti.</a:t>
          </a:r>
          <a:endParaRPr lang="en-US" sz="2400" kern="1200" noProof="0" dirty="0">
            <a:latin typeface="Helvetica Neue" panose="020B0604020202020204" charset="0"/>
          </a:endParaRPr>
        </a:p>
      </dsp:txBody>
      <dsp:txXfrm>
        <a:off x="554565" y="2203277"/>
        <a:ext cx="9635349" cy="1231357"/>
      </dsp:txXfrm>
    </dsp:sp>
    <dsp:sp modelId="{DA5BEA5A-F1A9-44BA-B4E0-3A3907CD03D2}">
      <dsp:nvSpPr>
        <dsp:cNvPr id="0" name=""/>
        <dsp:cNvSpPr/>
      </dsp:nvSpPr>
      <dsp:spPr>
        <a:xfrm>
          <a:off x="0" y="4983428"/>
          <a:ext cx="10260000" cy="3276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96290" tIns="270764" rIns="796290" bIns="92456" numCol="1" spcCol="1270" anchor="t" anchorCtr="0">
          <a:noAutofit/>
        </a:bodyPr>
        <a:lstStyle/>
        <a:p>
          <a:pPr marL="114300" lvl="1" indent="-114300" algn="l" defTabSz="577850">
            <a:lnSpc>
              <a:spcPct val="90000"/>
            </a:lnSpc>
            <a:spcBef>
              <a:spcPct val="0"/>
            </a:spcBef>
            <a:spcAft>
              <a:spcPct val="15000"/>
            </a:spcAft>
            <a:buChar char="•"/>
          </a:pPr>
          <a:endParaRPr lang="en-GB" sz="1300" kern="1200" dirty="0"/>
        </a:p>
      </dsp:txBody>
      <dsp:txXfrm>
        <a:off x="0" y="4983428"/>
        <a:ext cx="10260000" cy="327600"/>
      </dsp:txXfrm>
    </dsp:sp>
    <dsp:sp modelId="{C82B67C4-D43E-4C9E-856A-0D770C9DE64B}">
      <dsp:nvSpPr>
        <dsp:cNvPr id="0" name=""/>
        <dsp:cNvSpPr/>
      </dsp:nvSpPr>
      <dsp:spPr>
        <a:xfrm>
          <a:off x="487951" y="3707168"/>
          <a:ext cx="9768577" cy="1468139"/>
        </a:xfrm>
        <a:prstGeom prst="roundRect">
          <a:avLst/>
        </a:prstGeom>
        <a:solidFill>
          <a:srgbClr val="AED633"/>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1463" tIns="0" rIns="271463" bIns="0" numCol="1" spcCol="1270" anchor="ctr" anchorCtr="0">
          <a:noAutofit/>
        </a:bodyPr>
        <a:lstStyle/>
        <a:p>
          <a:pPr marL="0" lvl="0" indent="0" algn="l" defTabSz="1066800">
            <a:lnSpc>
              <a:spcPct val="90000"/>
            </a:lnSpc>
            <a:spcBef>
              <a:spcPct val="0"/>
            </a:spcBef>
            <a:spcAft>
              <a:spcPct val="35000"/>
            </a:spcAft>
            <a:buNone/>
          </a:pPr>
          <a:r>
            <a:rPr lang="hr-HR" sz="2400" kern="1200" noProof="0" dirty="0">
              <a:latin typeface="Helvetica Neue" panose="020B0604020202020204" charset="0"/>
            </a:rPr>
            <a:t>Intrapoduzetnici razmišljaju o cijeloj situaciji, stoga im dajte koncepte, a ne pojedinosti, kako bi se mogli usredotočiti na stvaranje, a ne rasipati ovaj ključni resurs na administraciju.</a:t>
          </a:r>
          <a:endParaRPr lang="en-US" sz="2400" kern="1200" noProof="0" dirty="0">
            <a:latin typeface="Helvetica Neue" panose="020B0604020202020204" charset="0"/>
          </a:endParaRPr>
        </a:p>
      </dsp:txBody>
      <dsp:txXfrm>
        <a:off x="559620" y="3778837"/>
        <a:ext cx="9625239" cy="1324801"/>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758E55E-F9F3-4981-BCEE-5D7BA43DD5DB}">
      <dsp:nvSpPr>
        <dsp:cNvPr id="0" name=""/>
        <dsp:cNvSpPr/>
      </dsp:nvSpPr>
      <dsp:spPr>
        <a:xfrm>
          <a:off x="0" y="303209"/>
          <a:ext cx="15228000" cy="99225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32000" tIns="374904" rIns="432000" bIns="128016" numCol="1" spcCol="1270" anchor="t" anchorCtr="0">
          <a:noAutofit/>
        </a:bodyPr>
        <a:lstStyle/>
        <a:p>
          <a:pPr marL="176213" lvl="1" indent="-176213" algn="l" defTabSz="800100">
            <a:lnSpc>
              <a:spcPct val="90000"/>
            </a:lnSpc>
            <a:spcBef>
              <a:spcPct val="0"/>
            </a:spcBef>
            <a:spcAft>
              <a:spcPct val="15000"/>
            </a:spcAft>
            <a:buFont typeface="Arial" panose="020B0604020202020204" pitchFamily="34" charset="0"/>
            <a:buChar char="•"/>
          </a:pPr>
          <a:r>
            <a:rPr lang="hr-HR" sz="1800" kern="1200" noProof="0" dirty="0">
              <a:solidFill>
                <a:schemeClr val="tx1"/>
              </a:solidFill>
              <a:effectLst/>
              <a:latin typeface="Helvetica Neue" panose="020B0604020202020204" charset="0"/>
              <a:cs typeface="Times New Roman" panose="02020603050405020304" pitchFamily="18" charset="0"/>
            </a:rPr>
            <a:t>Jesu li prethodno značajno pridonijeli ili bili uključeni u start-</a:t>
          </a:r>
          <a:r>
            <a:rPr lang="hr-HR" sz="1800" kern="1200" noProof="0" dirty="0" err="1">
              <a:solidFill>
                <a:schemeClr val="tx1"/>
              </a:solidFill>
              <a:effectLst/>
              <a:latin typeface="Helvetica Neue" panose="020B0604020202020204" charset="0"/>
              <a:cs typeface="Times New Roman" panose="02020603050405020304" pitchFamily="18" charset="0"/>
            </a:rPr>
            <a:t>up</a:t>
          </a:r>
          <a:r>
            <a:rPr lang="hr-HR" sz="1800" kern="1200" noProof="0" dirty="0">
              <a:solidFill>
                <a:schemeClr val="tx1"/>
              </a:solidFill>
              <a:effectLst/>
              <a:latin typeface="Helvetica Neue" panose="020B0604020202020204" charset="0"/>
              <a:cs typeface="Times New Roman" panose="02020603050405020304" pitchFamily="18" charset="0"/>
            </a:rPr>
            <a:t> projekte? Oni bi mogli voditi novu inicijativu za pokretanje unutar vaše organizacije i podijeliti pronicljive lekcije iz svojih prethodnih iskustava.</a:t>
          </a:r>
          <a:endParaRPr lang="en-US" sz="1800" kern="1200" noProof="0" dirty="0">
            <a:solidFill>
              <a:schemeClr val="tx1"/>
            </a:solidFill>
            <a:latin typeface="Helvetica Neue" panose="020B0604020202020204" charset="0"/>
          </a:endParaRPr>
        </a:p>
      </dsp:txBody>
      <dsp:txXfrm>
        <a:off x="0" y="303209"/>
        <a:ext cx="15228000" cy="992250"/>
      </dsp:txXfrm>
    </dsp:sp>
    <dsp:sp modelId="{4764129B-7761-4B95-A03D-502AE032A78A}">
      <dsp:nvSpPr>
        <dsp:cNvPr id="0" name=""/>
        <dsp:cNvSpPr/>
      </dsp:nvSpPr>
      <dsp:spPr>
        <a:xfrm>
          <a:off x="216001" y="37529"/>
          <a:ext cx="10659600" cy="531360"/>
        </a:xfrm>
        <a:prstGeom prst="roundRect">
          <a:avLst/>
        </a:prstGeom>
        <a:solidFill>
          <a:srgbClr val="AED633"/>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6000" tIns="0" rIns="402908" bIns="0" numCol="1" spcCol="1270" anchor="ctr" anchorCtr="0">
          <a:noAutofit/>
        </a:bodyPr>
        <a:lstStyle/>
        <a:p>
          <a:pPr marL="0" lvl="0" indent="0" algn="l" defTabSz="1066800">
            <a:lnSpc>
              <a:spcPct val="90000"/>
            </a:lnSpc>
            <a:spcBef>
              <a:spcPct val="0"/>
            </a:spcBef>
            <a:spcAft>
              <a:spcPct val="35000"/>
            </a:spcAft>
            <a:buNone/>
          </a:pPr>
          <a:r>
            <a:rPr lang="hr-HR" sz="2400" b="1" kern="1200" noProof="0" dirty="0">
              <a:solidFill>
                <a:srgbClr val="666666"/>
              </a:solidFill>
              <a:effectLst/>
              <a:latin typeface="Helvetica Neue" panose="020B0604020202020204" charset="0"/>
              <a:ea typeface="Calibri" panose="020F0502020204030204" pitchFamily="34" charset="0"/>
              <a:cs typeface="Times New Roman" panose="02020603050405020304" pitchFamily="18" charset="0"/>
            </a:rPr>
            <a:t>Dosadašnja evidencija start-</a:t>
          </a:r>
          <a:r>
            <a:rPr lang="hr-HR" sz="2400" b="1" kern="1200" noProof="0" dirty="0" err="1">
              <a:solidFill>
                <a:srgbClr val="666666"/>
              </a:solidFill>
              <a:effectLst/>
              <a:latin typeface="Helvetica Neue" panose="020B0604020202020204" charset="0"/>
              <a:ea typeface="Calibri" panose="020F0502020204030204" pitchFamily="34" charset="0"/>
              <a:cs typeface="Times New Roman" panose="02020603050405020304" pitchFamily="18" charset="0"/>
            </a:rPr>
            <a:t>up</a:t>
          </a:r>
          <a:r>
            <a:rPr lang="hr-HR" sz="2400" b="1" kern="1200" noProof="0" dirty="0">
              <a:solidFill>
                <a:srgbClr val="666666"/>
              </a:solidFill>
              <a:effectLst/>
              <a:latin typeface="Helvetica Neue" panose="020B0604020202020204" charset="0"/>
              <a:ea typeface="Calibri" panose="020F0502020204030204" pitchFamily="34" charset="0"/>
              <a:cs typeface="Times New Roman" panose="02020603050405020304" pitchFamily="18" charset="0"/>
            </a:rPr>
            <a:t> projekata:</a:t>
          </a:r>
          <a:r>
            <a:rPr lang="hr-HR" sz="2400" kern="1200" noProof="0" dirty="0">
              <a:solidFill>
                <a:srgbClr val="666666"/>
              </a:solidFill>
              <a:effectLst/>
              <a:latin typeface="Helvetica Neue" panose="020B0604020202020204" charset="0"/>
              <a:ea typeface="Calibri" panose="020F0502020204030204" pitchFamily="34" charset="0"/>
              <a:cs typeface="Times New Roman" panose="02020603050405020304" pitchFamily="18" charset="0"/>
            </a:rPr>
            <a:t> </a:t>
          </a:r>
          <a:endParaRPr lang="hr-HR" sz="2400" kern="1200" noProof="0" dirty="0">
            <a:latin typeface="Helvetica Neue" panose="020B0604020202020204" charset="0"/>
          </a:endParaRPr>
        </a:p>
      </dsp:txBody>
      <dsp:txXfrm>
        <a:off x="241940" y="63468"/>
        <a:ext cx="10607722" cy="479482"/>
      </dsp:txXfrm>
    </dsp:sp>
    <dsp:sp modelId="{708B0FF5-326D-47CA-8907-B37CB19FA87D}">
      <dsp:nvSpPr>
        <dsp:cNvPr id="0" name=""/>
        <dsp:cNvSpPr/>
      </dsp:nvSpPr>
      <dsp:spPr>
        <a:xfrm>
          <a:off x="0" y="1658339"/>
          <a:ext cx="15228000" cy="14742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32000" tIns="374904" rIns="432000" bIns="128016" numCol="1" spcCol="1270" anchor="t" anchorCtr="0">
          <a:noAutofit/>
        </a:bodyPr>
        <a:lstStyle/>
        <a:p>
          <a:pPr marL="176213" lvl="1" indent="-176213" algn="l" defTabSz="800100">
            <a:lnSpc>
              <a:spcPct val="90000"/>
            </a:lnSpc>
            <a:spcBef>
              <a:spcPct val="0"/>
            </a:spcBef>
            <a:spcAft>
              <a:spcPct val="15000"/>
            </a:spcAft>
            <a:buChar char="•"/>
          </a:pPr>
          <a:r>
            <a:rPr lang="hr-HR" sz="1800" kern="1200" noProof="0" dirty="0">
              <a:solidFill>
                <a:schemeClr val="tx1"/>
              </a:solidFill>
              <a:effectLst/>
              <a:latin typeface="Helvetica Neue" panose="020B0604020202020204" charset="0"/>
              <a:cs typeface="Times New Roman" panose="02020603050405020304" pitchFamily="18" charset="0"/>
            </a:rPr>
            <a:t>Jesu li prkosni i često preispituju praksu koju vaša tvrtka sada primjenjuje? Možete li otkriti njihovo nezadovoljstvo ciljevima i misijom vašeg poslovanja? Koliko često isprobavaju nove značajke i koliko su manje skloni riziku od ostatka tima? Mnogi menadžeri ne prepoznaju intrapoduzetnički duh u tim pojedincima i umjesto toga ih smatraju teškima za upravljanje, iako su možda budući poduzetnici kojima je potreban drugačiji pristup upravljanju.</a:t>
          </a:r>
          <a:endParaRPr lang="en-US" sz="1800" kern="1200" noProof="0" dirty="0">
            <a:solidFill>
              <a:schemeClr val="tx1"/>
            </a:solidFill>
            <a:latin typeface="Helvetica Neue" panose="020B0604020202020204" charset="0"/>
          </a:endParaRPr>
        </a:p>
      </dsp:txBody>
      <dsp:txXfrm>
        <a:off x="0" y="1658339"/>
        <a:ext cx="15228000" cy="1474200"/>
      </dsp:txXfrm>
    </dsp:sp>
    <dsp:sp modelId="{5368F5F0-0155-4F7D-A6DE-89E67052E07A}">
      <dsp:nvSpPr>
        <dsp:cNvPr id="0" name=""/>
        <dsp:cNvSpPr/>
      </dsp:nvSpPr>
      <dsp:spPr>
        <a:xfrm>
          <a:off x="216001" y="1392659"/>
          <a:ext cx="10659600" cy="531360"/>
        </a:xfrm>
        <a:prstGeom prst="roundRect">
          <a:avLst/>
        </a:prstGeom>
        <a:solidFill>
          <a:srgbClr val="AED633"/>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6000" tIns="0" rIns="402908" bIns="0" numCol="1" spcCol="1270" anchor="ctr" anchorCtr="0">
          <a:noAutofit/>
        </a:bodyPr>
        <a:lstStyle/>
        <a:p>
          <a:pPr marL="0" lvl="0" indent="0" algn="l" defTabSz="1066800">
            <a:lnSpc>
              <a:spcPct val="90000"/>
            </a:lnSpc>
            <a:spcBef>
              <a:spcPct val="0"/>
            </a:spcBef>
            <a:spcAft>
              <a:spcPct val="35000"/>
            </a:spcAft>
            <a:buNone/>
          </a:pPr>
          <a:r>
            <a:rPr lang="en-US" sz="2400" b="1" kern="1200" noProof="0" dirty="0">
              <a:solidFill>
                <a:srgbClr val="666666"/>
              </a:solidFill>
              <a:effectLst/>
              <a:latin typeface="Helvetica Neue" panose="020B0604020202020204" charset="0"/>
              <a:ea typeface="Calibri" panose="020F0502020204030204" pitchFamily="34" charset="0"/>
              <a:cs typeface="Times New Roman" panose="02020603050405020304" pitchFamily="18" charset="0"/>
            </a:rPr>
            <a:t>“</a:t>
          </a:r>
          <a:r>
            <a:rPr lang="hr-HR" sz="2400" b="1" kern="1200" noProof="0" dirty="0" err="1">
              <a:solidFill>
                <a:srgbClr val="666666"/>
              </a:solidFill>
              <a:effectLst/>
              <a:latin typeface="Helvetica Neue" panose="020B0604020202020204" charset="0"/>
              <a:ea typeface="Calibri" panose="020F0502020204030204" pitchFamily="34" charset="0"/>
              <a:cs typeface="Times New Roman" panose="02020603050405020304" pitchFamily="18" charset="0"/>
            </a:rPr>
            <a:t>Disruptivni</a:t>
          </a:r>
          <a:r>
            <a:rPr lang="en-US" sz="2400" b="1" kern="1200" noProof="0" dirty="0">
              <a:solidFill>
                <a:srgbClr val="666666"/>
              </a:solidFill>
              <a:effectLst/>
              <a:latin typeface="Helvetica Neue" panose="020B0604020202020204" charset="0"/>
              <a:ea typeface="Calibri" panose="020F0502020204030204" pitchFamily="34" charset="0"/>
              <a:cs typeface="Times New Roman" panose="02020603050405020304" pitchFamily="18" charset="0"/>
            </a:rPr>
            <a:t>” </a:t>
          </a:r>
          <a:r>
            <a:rPr lang="hr-HR" sz="2400" b="1" kern="1200" noProof="0" dirty="0">
              <a:solidFill>
                <a:srgbClr val="666666"/>
              </a:solidFill>
              <a:effectLst/>
              <a:latin typeface="Helvetica Neue" panose="020B0604020202020204" charset="0"/>
              <a:ea typeface="Calibri" panose="020F0502020204030204" pitchFamily="34" charset="0"/>
              <a:cs typeface="Times New Roman" panose="02020603050405020304" pitchFamily="18" charset="0"/>
            </a:rPr>
            <a:t>stil rada</a:t>
          </a:r>
          <a:r>
            <a:rPr lang="en-US" sz="2400" b="1" kern="1200" noProof="0" dirty="0">
              <a:solidFill>
                <a:srgbClr val="666666"/>
              </a:solidFill>
              <a:effectLst/>
              <a:latin typeface="Helvetica Neue" panose="020B0604020202020204" charset="0"/>
              <a:ea typeface="Calibri" panose="020F0502020204030204" pitchFamily="34" charset="0"/>
              <a:cs typeface="Times New Roman" panose="02020603050405020304" pitchFamily="18" charset="0"/>
            </a:rPr>
            <a:t>:</a:t>
          </a:r>
          <a:r>
            <a:rPr lang="en-US" sz="2400" kern="1200" noProof="0" dirty="0">
              <a:solidFill>
                <a:srgbClr val="666666"/>
              </a:solidFill>
              <a:effectLst/>
              <a:latin typeface="Helvetica Neue" panose="020B0604020202020204" charset="0"/>
              <a:ea typeface="Calibri" panose="020F0502020204030204" pitchFamily="34" charset="0"/>
              <a:cs typeface="Times New Roman" panose="02020603050405020304" pitchFamily="18" charset="0"/>
            </a:rPr>
            <a:t> </a:t>
          </a:r>
          <a:endParaRPr lang="en-US" sz="2400" kern="1200" noProof="0" dirty="0">
            <a:latin typeface="Helvetica Neue" panose="020B0604020202020204" charset="0"/>
          </a:endParaRPr>
        </a:p>
      </dsp:txBody>
      <dsp:txXfrm>
        <a:off x="241940" y="1418598"/>
        <a:ext cx="10607722" cy="479482"/>
      </dsp:txXfrm>
    </dsp:sp>
    <dsp:sp modelId="{F183DB9D-272B-4E6D-AB32-80DE8DCC5669}">
      <dsp:nvSpPr>
        <dsp:cNvPr id="0" name=""/>
        <dsp:cNvSpPr/>
      </dsp:nvSpPr>
      <dsp:spPr>
        <a:xfrm>
          <a:off x="0" y="3495420"/>
          <a:ext cx="15228000" cy="121905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32000" tIns="374904" rIns="432000" bIns="128016" numCol="1" spcCol="1270" anchor="t" anchorCtr="0">
          <a:noAutofit/>
        </a:bodyPr>
        <a:lstStyle/>
        <a:p>
          <a:pPr marL="176213" lvl="1" indent="-176213" algn="l" defTabSz="800100">
            <a:lnSpc>
              <a:spcPct val="90000"/>
            </a:lnSpc>
            <a:spcBef>
              <a:spcPct val="0"/>
            </a:spcBef>
            <a:spcAft>
              <a:spcPct val="15000"/>
            </a:spcAft>
            <a:buChar char="•"/>
          </a:pPr>
          <a:r>
            <a:rPr lang="hr-HR" sz="1800" kern="1200" noProof="0" dirty="0">
              <a:solidFill>
                <a:schemeClr val="tx1"/>
              </a:solidFill>
              <a:effectLst/>
              <a:latin typeface="Helvetica Neue" panose="020B0604020202020204" charset="0"/>
              <a:cs typeface="Times New Roman" panose="02020603050405020304" pitchFamily="18" charset="0"/>
            </a:rPr>
            <a:t>Pokazalo se da uspješni intrapoduzetnici imaju zajednički skup karakteristika koji se mogu koristiti za predviđanje budućeg uspjeha. Ove se karakteristike mogu ucrtati i bodovati pomoću testa osobnosti koji ispituje socijalnu inteligenciju, ponašanje i stav te vještine rješavanja problema, omogućujući vam da odredite koji pojedinci imaju veće šanse za uspjeh u programima poduzetništva unutar organizacija.</a:t>
          </a:r>
          <a:endParaRPr lang="en-US" sz="1800" kern="1200" noProof="0" dirty="0">
            <a:solidFill>
              <a:schemeClr val="tx1"/>
            </a:solidFill>
            <a:latin typeface="Helvetica Neue" panose="020B0604020202020204" charset="0"/>
          </a:endParaRPr>
        </a:p>
      </dsp:txBody>
      <dsp:txXfrm>
        <a:off x="0" y="3495420"/>
        <a:ext cx="15228000" cy="1219050"/>
      </dsp:txXfrm>
    </dsp:sp>
    <dsp:sp modelId="{9FC1D00B-6765-46A4-A25C-9D900E050070}">
      <dsp:nvSpPr>
        <dsp:cNvPr id="0" name=""/>
        <dsp:cNvSpPr/>
      </dsp:nvSpPr>
      <dsp:spPr>
        <a:xfrm>
          <a:off x="216001" y="3229740"/>
          <a:ext cx="10659600" cy="531360"/>
        </a:xfrm>
        <a:prstGeom prst="roundRect">
          <a:avLst/>
        </a:prstGeom>
        <a:solidFill>
          <a:srgbClr val="AED633"/>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6000" tIns="0" rIns="402908" bIns="0" numCol="1" spcCol="1270" anchor="ctr" anchorCtr="0">
          <a:noAutofit/>
        </a:bodyPr>
        <a:lstStyle/>
        <a:p>
          <a:pPr marL="0" lvl="0" indent="0" algn="l" defTabSz="1066800">
            <a:lnSpc>
              <a:spcPct val="90000"/>
            </a:lnSpc>
            <a:spcBef>
              <a:spcPct val="0"/>
            </a:spcBef>
            <a:spcAft>
              <a:spcPct val="35000"/>
            </a:spcAft>
            <a:buNone/>
          </a:pPr>
          <a:r>
            <a:rPr lang="hr-HR" sz="2400" b="1" kern="1200" noProof="0" dirty="0">
              <a:solidFill>
                <a:srgbClr val="666666"/>
              </a:solidFill>
              <a:effectLst/>
              <a:latin typeface="Helvetica Neue" panose="020B0604020202020204" charset="0"/>
              <a:ea typeface="Calibri" panose="020F0502020204030204" pitchFamily="34" charset="0"/>
              <a:cs typeface="Times New Roman" panose="02020603050405020304" pitchFamily="18" charset="0"/>
            </a:rPr>
            <a:t>DNK intrapoduzetnika:</a:t>
          </a:r>
          <a:r>
            <a:rPr lang="en-US" sz="2400" kern="1200" noProof="0" dirty="0">
              <a:solidFill>
                <a:srgbClr val="666666"/>
              </a:solidFill>
              <a:effectLst/>
              <a:latin typeface="Helvetica Neue" panose="020B0604020202020204" charset="0"/>
              <a:ea typeface="Calibri" panose="020F0502020204030204" pitchFamily="34" charset="0"/>
              <a:cs typeface="Times New Roman" panose="02020603050405020304" pitchFamily="18" charset="0"/>
            </a:rPr>
            <a:t> </a:t>
          </a:r>
          <a:endParaRPr lang="en-US" sz="2400" kern="1200" noProof="0" dirty="0">
            <a:latin typeface="Helvetica Neue" panose="020B0604020202020204" charset="0"/>
          </a:endParaRPr>
        </a:p>
      </dsp:txBody>
      <dsp:txXfrm>
        <a:off x="241940" y="3255679"/>
        <a:ext cx="10607722" cy="479482"/>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50A97CA-7016-4E1E-9085-87FFAE26376F}">
      <dsp:nvSpPr>
        <dsp:cNvPr id="0" name=""/>
        <dsp:cNvSpPr/>
      </dsp:nvSpPr>
      <dsp:spPr>
        <a:xfrm>
          <a:off x="0" y="1833182"/>
          <a:ext cx="4157030" cy="2614599"/>
        </a:xfrm>
        <a:prstGeom prst="roundRect">
          <a:avLst>
            <a:gd name="adj" fmla="val 10000"/>
          </a:avLst>
        </a:prstGeom>
        <a:solidFill>
          <a:srgbClr val="4D94B7"/>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hr-HR" sz="2400" kern="1200" noProof="0" dirty="0">
              <a:latin typeface="Helvetica Neue" panose="020B0604020202020204" charset="0"/>
            </a:rPr>
            <a:t>U kojoj god organizaciji bili dio, intrapoduzetnici nude značajnu konkurentsku prednost u obliku stalnih inovacija.</a:t>
          </a:r>
          <a:endParaRPr lang="en-US" sz="2400" kern="1200" noProof="0" dirty="0">
            <a:latin typeface="Helvetica Neue" panose="020B0604020202020204" charset="0"/>
          </a:endParaRPr>
        </a:p>
      </dsp:txBody>
      <dsp:txXfrm>
        <a:off x="76579" y="1909761"/>
        <a:ext cx="4003872" cy="2461441"/>
      </dsp:txXfrm>
    </dsp:sp>
    <dsp:sp modelId="{B049AB22-CB79-4239-957A-264D6567709F}">
      <dsp:nvSpPr>
        <dsp:cNvPr id="0" name=""/>
        <dsp:cNvSpPr/>
      </dsp:nvSpPr>
      <dsp:spPr>
        <a:xfrm rot="191038">
          <a:off x="4395283" y="2906597"/>
          <a:ext cx="818718" cy="1030943"/>
        </a:xfrm>
        <a:prstGeom prst="rightArrow">
          <a:avLst>
            <a:gd name="adj1" fmla="val 60000"/>
            <a:gd name="adj2" fmla="val 50000"/>
          </a:avLst>
        </a:prstGeom>
        <a:solidFill>
          <a:srgbClr val="4D94B7"/>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066800">
            <a:lnSpc>
              <a:spcPct val="90000"/>
            </a:lnSpc>
            <a:spcBef>
              <a:spcPct val="0"/>
            </a:spcBef>
            <a:spcAft>
              <a:spcPct val="35000"/>
            </a:spcAft>
            <a:buNone/>
          </a:pPr>
          <a:endParaRPr lang="es-ES" sz="2400" kern="1200"/>
        </a:p>
      </dsp:txBody>
      <dsp:txXfrm>
        <a:off x="4395473" y="3105965"/>
        <a:ext cx="573103" cy="618565"/>
      </dsp:txXfrm>
    </dsp:sp>
    <dsp:sp modelId="{BEFF05DD-BC54-49FA-ABC3-1F8158BEDE33}">
      <dsp:nvSpPr>
        <dsp:cNvPr id="0" name=""/>
        <dsp:cNvSpPr/>
      </dsp:nvSpPr>
      <dsp:spPr>
        <a:xfrm>
          <a:off x="5701542" y="1297911"/>
          <a:ext cx="4157030" cy="3886088"/>
        </a:xfrm>
        <a:prstGeom prst="roundRect">
          <a:avLst>
            <a:gd name="adj" fmla="val 10000"/>
          </a:avLst>
        </a:prstGeom>
        <a:solidFill>
          <a:srgbClr val="78B17A"/>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hr-HR" sz="2400" kern="1200" noProof="0" dirty="0">
              <a:latin typeface="Helvetica Neue" panose="020B0604020202020204" charset="0"/>
            </a:rPr>
            <a:t>Oni možda nisu vaš tipični zaposlenik i upravljanje njima će vjerojatno zahtijevati više vremena i truda, ali ako se pravilno izvede, rezultati mogu značajno unaprijediti vašu poslovnu liniju dodavanjem novih usluga, proizvoda ili poboljšanja vašoj tvrtki.</a:t>
          </a:r>
          <a:endParaRPr lang="en-US" sz="2400" kern="1200" noProof="0" dirty="0">
            <a:latin typeface="Helvetica Neue" panose="020B0604020202020204" charset="0"/>
          </a:endParaRPr>
        </a:p>
      </dsp:txBody>
      <dsp:txXfrm>
        <a:off x="5815362" y="1411731"/>
        <a:ext cx="3929390" cy="3658448"/>
      </dsp:txXfrm>
    </dsp:sp>
    <dsp:sp modelId="{3703EE76-B3B5-46AA-A5D5-72A92C20F269}">
      <dsp:nvSpPr>
        <dsp:cNvPr id="0" name=""/>
        <dsp:cNvSpPr/>
      </dsp:nvSpPr>
      <dsp:spPr>
        <a:xfrm>
          <a:off x="10153463" y="3415278"/>
          <a:ext cx="839191" cy="1030943"/>
        </a:xfrm>
        <a:prstGeom prst="rightArrow">
          <a:avLst>
            <a:gd name="adj1" fmla="val 60000"/>
            <a:gd name="adj2" fmla="val 50000"/>
          </a:avLst>
        </a:prstGeom>
        <a:solidFill>
          <a:srgbClr val="78B17A"/>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066800">
            <a:lnSpc>
              <a:spcPct val="90000"/>
            </a:lnSpc>
            <a:spcBef>
              <a:spcPct val="0"/>
            </a:spcBef>
            <a:spcAft>
              <a:spcPct val="35000"/>
            </a:spcAft>
            <a:buNone/>
          </a:pPr>
          <a:endParaRPr lang="es-ES" sz="2400" kern="1200"/>
        </a:p>
      </dsp:txBody>
      <dsp:txXfrm>
        <a:off x="10153463" y="3621467"/>
        <a:ext cx="587434" cy="618565"/>
      </dsp:txXfrm>
    </dsp:sp>
    <dsp:sp modelId="{D74DD934-AFAA-4200-85A6-D99B1BD1E306}">
      <dsp:nvSpPr>
        <dsp:cNvPr id="0" name=""/>
        <dsp:cNvSpPr/>
      </dsp:nvSpPr>
      <dsp:spPr>
        <a:xfrm>
          <a:off x="11441952" y="1297911"/>
          <a:ext cx="4157030" cy="3886088"/>
        </a:xfrm>
        <a:prstGeom prst="roundRect">
          <a:avLst>
            <a:gd name="adj" fmla="val 10000"/>
          </a:avLst>
        </a:prstGeom>
        <a:solidFill>
          <a:srgbClr val="AED633"/>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hr-HR" sz="2400" kern="1200" noProof="0" dirty="0">
              <a:latin typeface="Helvetica Neue" panose="020B0604020202020204" charset="0"/>
            </a:rPr>
            <a:t>Vaše će poslovanje također imati koristi od angažiranog pojedinca i njegovog tima koji su dosljedno usredotočeni na razvoj i primjenu novih inovacija, što je ključna komponenta onoga što je svakom poduzeću potrebno za uspjeh i širenje u novoj normalnoj eri.</a:t>
          </a:r>
          <a:endParaRPr lang="en-US" sz="2400" kern="1200" noProof="0" dirty="0">
            <a:latin typeface="Helvetica Neue" panose="020B0604020202020204" charset="0"/>
          </a:endParaRPr>
        </a:p>
      </dsp:txBody>
      <dsp:txXfrm>
        <a:off x="11555772" y="1411731"/>
        <a:ext cx="3929390" cy="3658448"/>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a:extLst>
              <a:ext uri="{FF2B5EF4-FFF2-40B4-BE49-F238E27FC236}">
                <a16:creationId xmlns:a16="http://schemas.microsoft.com/office/drawing/2014/main" id="{0FD4A1E9-7051-49EF-91BC-2A97B76EAA5A}"/>
              </a:ext>
            </a:extLst>
          </p:cNvPr>
          <p:cNvSpPr>
            <a:spLocks noGrp="1"/>
          </p:cNvSpPr>
          <p:nvPr>
            <p:ph type="hdr" sz="quarter"/>
          </p:nvPr>
        </p:nvSpPr>
        <p:spPr>
          <a:xfrm>
            <a:off x="0" y="0"/>
            <a:ext cx="7924800" cy="515938"/>
          </a:xfrm>
          <a:prstGeom prst="rect">
            <a:avLst/>
          </a:prstGeom>
        </p:spPr>
        <p:txBody>
          <a:bodyPr vert="horz" lIns="91440" tIns="45720" rIns="91440" bIns="45720" rtlCol="0"/>
          <a:lstStyle>
            <a:lvl1pPr algn="l">
              <a:defRPr sz="1200"/>
            </a:lvl1pPr>
          </a:lstStyle>
          <a:p>
            <a:endParaRPr lang="es-ES"/>
          </a:p>
        </p:txBody>
      </p:sp>
      <p:sp>
        <p:nvSpPr>
          <p:cNvPr id="3" name="Marcador de fecha 2">
            <a:extLst>
              <a:ext uri="{FF2B5EF4-FFF2-40B4-BE49-F238E27FC236}">
                <a16:creationId xmlns:a16="http://schemas.microsoft.com/office/drawing/2014/main" id="{555E0D00-43A6-421D-8C2B-460E9F9E50ED}"/>
              </a:ext>
            </a:extLst>
          </p:cNvPr>
          <p:cNvSpPr>
            <a:spLocks noGrp="1"/>
          </p:cNvSpPr>
          <p:nvPr>
            <p:ph type="dt" sz="quarter" idx="1"/>
          </p:nvPr>
        </p:nvSpPr>
        <p:spPr>
          <a:xfrm>
            <a:off x="10358438" y="0"/>
            <a:ext cx="7924800" cy="515938"/>
          </a:xfrm>
          <a:prstGeom prst="rect">
            <a:avLst/>
          </a:prstGeom>
        </p:spPr>
        <p:txBody>
          <a:bodyPr vert="horz" lIns="91440" tIns="45720" rIns="91440" bIns="45720" rtlCol="0"/>
          <a:lstStyle>
            <a:lvl1pPr algn="r">
              <a:defRPr sz="1200"/>
            </a:lvl1pPr>
          </a:lstStyle>
          <a:p>
            <a:fld id="{F9240D5D-8EE4-4EB8-8473-747DA4873899}" type="datetimeFigureOut">
              <a:rPr lang="es-ES" smtClean="0"/>
              <a:t>05/02/2024</a:t>
            </a:fld>
            <a:endParaRPr lang="es-ES"/>
          </a:p>
        </p:txBody>
      </p:sp>
      <p:sp>
        <p:nvSpPr>
          <p:cNvPr id="4" name="Marcador de pie de página 3">
            <a:extLst>
              <a:ext uri="{FF2B5EF4-FFF2-40B4-BE49-F238E27FC236}">
                <a16:creationId xmlns:a16="http://schemas.microsoft.com/office/drawing/2014/main" id="{DAD58A89-3AA8-4ECA-B189-0CF8B32E4D19}"/>
              </a:ext>
            </a:extLst>
          </p:cNvPr>
          <p:cNvSpPr>
            <a:spLocks noGrp="1"/>
          </p:cNvSpPr>
          <p:nvPr>
            <p:ph type="ftr" sz="quarter" idx="2"/>
          </p:nvPr>
        </p:nvSpPr>
        <p:spPr>
          <a:xfrm>
            <a:off x="0" y="9771063"/>
            <a:ext cx="7924800" cy="515937"/>
          </a:xfrm>
          <a:prstGeom prst="rect">
            <a:avLst/>
          </a:prstGeom>
        </p:spPr>
        <p:txBody>
          <a:bodyPr vert="horz" lIns="91440" tIns="45720" rIns="91440" bIns="45720" rtlCol="0" anchor="b"/>
          <a:lstStyle>
            <a:lvl1pPr algn="l">
              <a:defRPr sz="1200"/>
            </a:lvl1pPr>
          </a:lstStyle>
          <a:p>
            <a:endParaRPr lang="es-ES"/>
          </a:p>
        </p:txBody>
      </p:sp>
      <p:sp>
        <p:nvSpPr>
          <p:cNvPr id="5" name="Marcador de número de diapositiva 4">
            <a:extLst>
              <a:ext uri="{FF2B5EF4-FFF2-40B4-BE49-F238E27FC236}">
                <a16:creationId xmlns:a16="http://schemas.microsoft.com/office/drawing/2014/main" id="{D2BC1EF2-3487-4C6D-88C4-D87FE99829BC}"/>
              </a:ext>
            </a:extLst>
          </p:cNvPr>
          <p:cNvSpPr>
            <a:spLocks noGrp="1"/>
          </p:cNvSpPr>
          <p:nvPr>
            <p:ph type="sldNum" sz="quarter" idx="3"/>
          </p:nvPr>
        </p:nvSpPr>
        <p:spPr>
          <a:xfrm>
            <a:off x="10358438" y="9771063"/>
            <a:ext cx="7924800" cy="515937"/>
          </a:xfrm>
          <a:prstGeom prst="rect">
            <a:avLst/>
          </a:prstGeom>
        </p:spPr>
        <p:txBody>
          <a:bodyPr vert="horz" lIns="91440" tIns="45720" rIns="91440" bIns="45720" rtlCol="0" anchor="b"/>
          <a:lstStyle>
            <a:lvl1pPr algn="r">
              <a:defRPr sz="1200"/>
            </a:lvl1pPr>
          </a:lstStyle>
          <a:p>
            <a:fld id="{45BF278E-D6B6-4912-B86D-7823FDDBA8AD}" type="slidenum">
              <a:rPr lang="es-ES" smtClean="0"/>
              <a:t>‹Nr.›</a:t>
            </a:fld>
            <a:endParaRPr lang="es-ES"/>
          </a:p>
        </p:txBody>
      </p:sp>
    </p:spTree>
    <p:extLst>
      <p:ext uri="{BB962C8B-B14F-4D97-AF65-F5344CB8AC3E}">
        <p14:creationId xmlns:p14="http://schemas.microsoft.com/office/powerpoint/2010/main" val="413138607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7924800" cy="515938"/>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idx="1"/>
          </p:nvPr>
        </p:nvSpPr>
        <p:spPr>
          <a:xfrm>
            <a:off x="10358438" y="0"/>
            <a:ext cx="7924800" cy="515938"/>
          </a:xfrm>
          <a:prstGeom prst="rect">
            <a:avLst/>
          </a:prstGeom>
        </p:spPr>
        <p:txBody>
          <a:bodyPr vert="horz" lIns="91440" tIns="45720" rIns="91440" bIns="45720" rtlCol="0"/>
          <a:lstStyle>
            <a:lvl1pPr algn="r">
              <a:defRPr sz="1200"/>
            </a:lvl1pPr>
          </a:lstStyle>
          <a:p>
            <a:fld id="{5795B856-2DF7-4572-A0C9-5E9BAA9EEC37}" type="datetimeFigureOut">
              <a:rPr lang="es-ES" smtClean="0"/>
              <a:t>05/02/2024</a:t>
            </a:fld>
            <a:endParaRPr lang="es-ES"/>
          </a:p>
        </p:txBody>
      </p:sp>
      <p:sp>
        <p:nvSpPr>
          <p:cNvPr id="4" name="Marcador de imagen de diapositiva 3"/>
          <p:cNvSpPr>
            <a:spLocks noGrp="1" noRot="1" noChangeAspect="1"/>
          </p:cNvSpPr>
          <p:nvPr>
            <p:ph type="sldImg" idx="2"/>
          </p:nvPr>
        </p:nvSpPr>
        <p:spPr>
          <a:xfrm>
            <a:off x="6057900" y="1285875"/>
            <a:ext cx="6172200" cy="3471863"/>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notas 4"/>
          <p:cNvSpPr>
            <a:spLocks noGrp="1"/>
          </p:cNvSpPr>
          <p:nvPr>
            <p:ph type="body" sz="quarter" idx="3"/>
          </p:nvPr>
        </p:nvSpPr>
        <p:spPr>
          <a:xfrm>
            <a:off x="1828800" y="4951413"/>
            <a:ext cx="14630400" cy="4049712"/>
          </a:xfrm>
          <a:prstGeom prst="rect">
            <a:avLst/>
          </a:prstGeom>
        </p:spPr>
        <p:txBody>
          <a:bodyPr vert="horz" lIns="91440" tIns="45720" rIns="91440" bIns="45720" rtlCol="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Marcador de pie de página 5"/>
          <p:cNvSpPr>
            <a:spLocks noGrp="1"/>
          </p:cNvSpPr>
          <p:nvPr>
            <p:ph type="ftr" sz="quarter" idx="4"/>
          </p:nvPr>
        </p:nvSpPr>
        <p:spPr>
          <a:xfrm>
            <a:off x="0" y="9771063"/>
            <a:ext cx="7924800" cy="515937"/>
          </a:xfrm>
          <a:prstGeom prst="rect">
            <a:avLst/>
          </a:prstGeom>
        </p:spPr>
        <p:txBody>
          <a:bodyPr vert="horz" lIns="91440" tIns="45720" rIns="91440" bIns="45720" rtlCol="0" anchor="b"/>
          <a:lstStyle>
            <a:lvl1pPr algn="l">
              <a:defRPr sz="1200"/>
            </a:lvl1pPr>
          </a:lstStyle>
          <a:p>
            <a:endParaRPr lang="es-ES"/>
          </a:p>
        </p:txBody>
      </p:sp>
      <p:sp>
        <p:nvSpPr>
          <p:cNvPr id="7" name="Marcador de número de diapositiva 6"/>
          <p:cNvSpPr>
            <a:spLocks noGrp="1"/>
          </p:cNvSpPr>
          <p:nvPr>
            <p:ph type="sldNum" sz="quarter" idx="5"/>
          </p:nvPr>
        </p:nvSpPr>
        <p:spPr>
          <a:xfrm>
            <a:off x="10358438" y="9771063"/>
            <a:ext cx="7924800" cy="515937"/>
          </a:xfrm>
          <a:prstGeom prst="rect">
            <a:avLst/>
          </a:prstGeom>
        </p:spPr>
        <p:txBody>
          <a:bodyPr vert="horz" lIns="91440" tIns="45720" rIns="91440" bIns="45720" rtlCol="0" anchor="b"/>
          <a:lstStyle>
            <a:lvl1pPr algn="r">
              <a:defRPr sz="1200"/>
            </a:lvl1pPr>
          </a:lstStyle>
          <a:p>
            <a:fld id="{224C3282-B3AE-4A99-BAF5-A2BE9A86BDC0}" type="slidenum">
              <a:rPr lang="es-ES" smtClean="0"/>
              <a:t>‹Nr.›</a:t>
            </a:fld>
            <a:endParaRPr lang="es-ES"/>
          </a:p>
        </p:txBody>
      </p:sp>
    </p:spTree>
    <p:extLst>
      <p:ext uri="{BB962C8B-B14F-4D97-AF65-F5344CB8AC3E}">
        <p14:creationId xmlns:p14="http://schemas.microsoft.com/office/powerpoint/2010/main" val="12097306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en-GB" dirty="0"/>
          </a:p>
        </p:txBody>
      </p:sp>
      <p:sp>
        <p:nvSpPr>
          <p:cNvPr id="4" name="Platshållare för bildnummer 3"/>
          <p:cNvSpPr>
            <a:spLocks noGrp="1"/>
          </p:cNvSpPr>
          <p:nvPr>
            <p:ph type="sldNum" sz="quarter" idx="5"/>
          </p:nvPr>
        </p:nvSpPr>
        <p:spPr/>
        <p:txBody>
          <a:bodyPr/>
          <a:lstStyle/>
          <a:p>
            <a:fld id="{224C3282-B3AE-4A99-BAF5-A2BE9A86BDC0}" type="slidenum">
              <a:rPr lang="es-ES" smtClean="0"/>
              <a:t>19</a:t>
            </a:fld>
            <a:endParaRPr lang="es-ES"/>
          </a:p>
        </p:txBody>
      </p:sp>
    </p:spTree>
    <p:extLst>
      <p:ext uri="{BB962C8B-B14F-4D97-AF65-F5344CB8AC3E}">
        <p14:creationId xmlns:p14="http://schemas.microsoft.com/office/powerpoint/2010/main" val="37653530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8"/>
        <p:cNvGrpSpPr/>
        <p:nvPr/>
      </p:nvGrpSpPr>
      <p:grpSpPr>
        <a:xfrm>
          <a:off x="0" y="0"/>
          <a:ext cx="0" cy="0"/>
          <a:chOff x="0" y="0"/>
          <a:chExt cx="0" cy="0"/>
        </a:xfrm>
      </p:grpSpPr>
      <p:sp>
        <p:nvSpPr>
          <p:cNvPr id="219" name="Google Shape;219;g1813c7b12cb_4_1:notes"/>
          <p:cNvSpPr>
            <a:spLocks noGrp="1" noRot="1" noChangeAspect="1"/>
          </p:cNvSpPr>
          <p:nvPr>
            <p:ph type="sldImg" idx="2"/>
          </p:nvPr>
        </p:nvSpPr>
        <p:spPr>
          <a:xfrm>
            <a:off x="6057900" y="1285875"/>
            <a:ext cx="6172200" cy="3471863"/>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0" name="Google Shape;220;g1813c7b12cb_4_1:notes"/>
          <p:cNvSpPr txBox="1">
            <a:spLocks noGrp="1"/>
          </p:cNvSpPr>
          <p:nvPr>
            <p:ph type="body" idx="1"/>
          </p:nvPr>
        </p:nvSpPr>
        <p:spPr>
          <a:xfrm>
            <a:off x="1828800" y="4951413"/>
            <a:ext cx="14630400" cy="40497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221" name="Google Shape;221;g1813c7b12cb_4_1:notes"/>
          <p:cNvSpPr txBox="1">
            <a:spLocks noGrp="1"/>
          </p:cNvSpPr>
          <p:nvPr>
            <p:ph type="sldNum" idx="12"/>
          </p:nvPr>
        </p:nvSpPr>
        <p:spPr>
          <a:xfrm>
            <a:off x="10358438" y="9771063"/>
            <a:ext cx="7924800" cy="5160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s-ES"/>
              <a:t>23</a:t>
            </a:fld>
            <a:endParaRPr dirty="0"/>
          </a:p>
        </p:txBody>
      </p:sp>
    </p:spTree>
    <p:extLst>
      <p:ext uri="{BB962C8B-B14F-4D97-AF65-F5344CB8AC3E}">
        <p14:creationId xmlns:p14="http://schemas.microsoft.com/office/powerpoint/2010/main" val="305255086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pic>
        <p:nvPicPr>
          <p:cNvPr id="13" name="object 2">
            <a:extLst>
              <a:ext uri="{FF2B5EF4-FFF2-40B4-BE49-F238E27FC236}">
                <a16:creationId xmlns:a16="http://schemas.microsoft.com/office/drawing/2014/main" id="{8878FF7F-ED91-46B2-8954-051B2FED1D9C}"/>
              </a:ext>
            </a:extLst>
          </p:cNvPr>
          <p:cNvPicPr/>
          <p:nvPr userDrawn="1"/>
        </p:nvPicPr>
        <p:blipFill>
          <a:blip r:embed="rId2" cstate="screen">
            <a:extLst>
              <a:ext uri="{28A0092B-C50C-407E-A947-70E740481C1C}">
                <a14:useLocalDpi xmlns:a14="http://schemas.microsoft.com/office/drawing/2010/main"/>
              </a:ext>
            </a:extLst>
          </a:blip>
          <a:stretch>
            <a:fillRect/>
          </a:stretch>
        </p:blipFill>
        <p:spPr>
          <a:xfrm>
            <a:off x="17131569" y="1028701"/>
            <a:ext cx="276224" cy="276224"/>
          </a:xfrm>
          <a:prstGeom prst="rect">
            <a:avLst/>
          </a:prstGeom>
        </p:spPr>
      </p:pic>
      <p:pic>
        <p:nvPicPr>
          <p:cNvPr id="14" name="object 3">
            <a:extLst>
              <a:ext uri="{FF2B5EF4-FFF2-40B4-BE49-F238E27FC236}">
                <a16:creationId xmlns:a16="http://schemas.microsoft.com/office/drawing/2014/main" id="{6D48BC56-F992-478C-A916-B55CB35A8BEF}"/>
              </a:ext>
            </a:extLst>
          </p:cNvPr>
          <p:cNvPicPr/>
          <p:nvPr userDrawn="1"/>
        </p:nvPicPr>
        <p:blipFill>
          <a:blip r:embed="rId3" cstate="screen">
            <a:extLst>
              <a:ext uri="{28A0092B-C50C-407E-A947-70E740481C1C}">
                <a14:useLocalDpi xmlns:a14="http://schemas.microsoft.com/office/drawing/2010/main"/>
              </a:ext>
            </a:extLst>
          </a:blip>
          <a:stretch>
            <a:fillRect/>
          </a:stretch>
        </p:blipFill>
        <p:spPr>
          <a:xfrm>
            <a:off x="880560" y="1117481"/>
            <a:ext cx="388731" cy="123825"/>
          </a:xfrm>
          <a:prstGeom prst="rect">
            <a:avLst/>
          </a:prstGeom>
        </p:spPr>
      </p:pic>
      <p:pic>
        <p:nvPicPr>
          <p:cNvPr id="15" name="object 4">
            <a:extLst>
              <a:ext uri="{FF2B5EF4-FFF2-40B4-BE49-F238E27FC236}">
                <a16:creationId xmlns:a16="http://schemas.microsoft.com/office/drawing/2014/main" id="{8CAE140C-2DC1-4C67-9B19-6471CF309ABE}"/>
              </a:ext>
            </a:extLst>
          </p:cNvPr>
          <p:cNvPicPr/>
          <p:nvPr userDrawn="1"/>
        </p:nvPicPr>
        <p:blipFill>
          <a:blip r:embed="rId4" cstate="screen">
            <a:extLst>
              <a:ext uri="{28A0092B-C50C-407E-A947-70E740481C1C}">
                <a14:useLocalDpi xmlns:a14="http://schemas.microsoft.com/office/drawing/2010/main"/>
              </a:ext>
            </a:extLst>
          </a:blip>
          <a:stretch>
            <a:fillRect/>
          </a:stretch>
        </p:blipFill>
        <p:spPr>
          <a:xfrm>
            <a:off x="16936029" y="9135565"/>
            <a:ext cx="388731" cy="123825"/>
          </a:xfrm>
          <a:prstGeom prst="rect">
            <a:avLst/>
          </a:prstGeom>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Diseño personalizado">
    <p:spTree>
      <p:nvGrpSpPr>
        <p:cNvPr id="1" name=""/>
        <p:cNvGrpSpPr/>
        <p:nvPr/>
      </p:nvGrpSpPr>
      <p:grpSpPr>
        <a:xfrm>
          <a:off x="0" y="0"/>
          <a:ext cx="0" cy="0"/>
          <a:chOff x="0" y="0"/>
          <a:chExt cx="0" cy="0"/>
        </a:xfrm>
      </p:grpSpPr>
    </p:spTree>
    <p:extLst>
      <p:ext uri="{BB962C8B-B14F-4D97-AF65-F5344CB8AC3E}">
        <p14:creationId xmlns:p14="http://schemas.microsoft.com/office/powerpoint/2010/main" val="32339008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Diapositiva de título">
    <p:spTree>
      <p:nvGrpSpPr>
        <p:cNvPr id="1" name=""/>
        <p:cNvGrpSpPr/>
        <p:nvPr/>
      </p:nvGrpSpPr>
      <p:grpSpPr>
        <a:xfrm>
          <a:off x="0" y="0"/>
          <a:ext cx="0" cy="0"/>
          <a:chOff x="0" y="0"/>
          <a:chExt cx="0" cy="0"/>
        </a:xfrm>
      </p:grpSpPr>
    </p:spTree>
    <p:extLst>
      <p:ext uri="{BB962C8B-B14F-4D97-AF65-F5344CB8AC3E}">
        <p14:creationId xmlns:p14="http://schemas.microsoft.com/office/powerpoint/2010/main" val="31416855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Tree>
    <p:extLst>
      <p:ext uri="{BB962C8B-B14F-4D97-AF65-F5344CB8AC3E}">
        <p14:creationId xmlns:p14="http://schemas.microsoft.com/office/powerpoint/2010/main" val="2561262457"/>
      </p:ext>
    </p:extLst>
  </p:cSld>
  <p:clrMapOvr>
    <a:masterClrMapping/>
  </p:clrMapOvr>
  <p:extLst>
    <p:ext uri="{DCECCB84-F9BA-43D5-87BE-67443E8EF086}">
      <p15:sldGuideLst xmlns:p15="http://schemas.microsoft.com/office/powerpoint/2012/main">
        <p15:guide id="1" orient="horz" pos="3240" userDrawn="1">
          <p15:clr>
            <a:srgbClr val="FBAE40"/>
          </p15:clr>
        </p15:guide>
        <p15:guide id="2" pos="5760" userDrawn="1">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slideLayout" Target="../slideLayouts/slideLayout3.xml"/><Relationship Id="rId7"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png"/><Relationship Id="rId11" Type="http://schemas.openxmlformats.org/officeDocument/2006/relationships/image" Target="../media/image7.jpeg"/><Relationship Id="rId5" Type="http://schemas.openxmlformats.org/officeDocument/2006/relationships/image" Target="../media/image1.png"/><Relationship Id="rId10" Type="http://schemas.openxmlformats.org/officeDocument/2006/relationships/image" Target="../media/image6.PNG"/><Relationship Id="rId4" Type="http://schemas.openxmlformats.org/officeDocument/2006/relationships/theme" Target="../theme/theme1.xml"/><Relationship Id="rId9" Type="http://schemas.openxmlformats.org/officeDocument/2006/relationships/image" Target="../media/image5.png"/></Relationships>
</file>

<file path=ppt/slideMasters/_rels/slideMaster2.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image" Target="../media/image8.png"/><Relationship Id="rId7" Type="http://schemas.openxmlformats.org/officeDocument/2006/relationships/image" Target="../media/image10.png"/><Relationship Id="rId2" Type="http://schemas.openxmlformats.org/officeDocument/2006/relationships/theme" Target="../theme/theme2.xml"/><Relationship Id="rId1" Type="http://schemas.openxmlformats.org/officeDocument/2006/relationships/slideLayout" Target="../slideLayouts/slideLayout4.xml"/><Relationship Id="rId6" Type="http://schemas.openxmlformats.org/officeDocument/2006/relationships/image" Target="../media/image7.jpeg"/><Relationship Id="rId5" Type="http://schemas.openxmlformats.org/officeDocument/2006/relationships/image" Target="../media/image6.PNG"/><Relationship Id="rId4" Type="http://schemas.openxmlformats.org/officeDocument/2006/relationships/image" Target="../media/image9.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6" name="bg object 16"/>
          <p:cNvPicPr/>
          <p:nvPr userDrawn="1"/>
        </p:nvPicPr>
        <p:blipFill>
          <a:blip r:embed="rId5" cstate="screen">
            <a:extLst>
              <a:ext uri="{28A0092B-C50C-407E-A947-70E740481C1C}">
                <a14:useLocalDpi xmlns:a14="http://schemas.microsoft.com/office/drawing/2010/main"/>
              </a:ext>
            </a:extLst>
          </a:blip>
          <a:stretch>
            <a:fillRect/>
          </a:stretch>
        </p:blipFill>
        <p:spPr>
          <a:xfrm>
            <a:off x="881449" y="9069571"/>
            <a:ext cx="276224" cy="276224"/>
          </a:xfrm>
          <a:prstGeom prst="rect">
            <a:avLst/>
          </a:prstGeom>
        </p:spPr>
      </p:pic>
      <p:sp>
        <p:nvSpPr>
          <p:cNvPr id="17" name="bg object 17"/>
          <p:cNvSpPr/>
          <p:nvPr userDrawn="1"/>
        </p:nvSpPr>
        <p:spPr>
          <a:xfrm>
            <a:off x="1222551" y="1174148"/>
            <a:ext cx="15678785" cy="0"/>
          </a:xfrm>
          <a:custGeom>
            <a:avLst/>
            <a:gdLst/>
            <a:ahLst/>
            <a:cxnLst/>
            <a:rect l="l" t="t" r="r" b="b"/>
            <a:pathLst>
              <a:path w="15678785">
                <a:moveTo>
                  <a:pt x="0" y="0"/>
                </a:moveTo>
                <a:lnTo>
                  <a:pt x="15678235" y="0"/>
                </a:lnTo>
              </a:path>
            </a:pathLst>
          </a:custGeom>
          <a:ln w="13546">
            <a:solidFill>
              <a:srgbClr val="AED533"/>
            </a:solidFill>
          </a:ln>
        </p:spPr>
        <p:txBody>
          <a:bodyPr wrap="square" lIns="0" tIns="0" rIns="0" bIns="0" rtlCol="0"/>
          <a:lstStyle/>
          <a:p>
            <a:endParaRPr dirty="0"/>
          </a:p>
        </p:txBody>
      </p:sp>
      <p:sp>
        <p:nvSpPr>
          <p:cNvPr id="19" name="bg object 19"/>
          <p:cNvSpPr/>
          <p:nvPr userDrawn="1"/>
        </p:nvSpPr>
        <p:spPr>
          <a:xfrm>
            <a:off x="1023876" y="1409545"/>
            <a:ext cx="0" cy="7525384"/>
          </a:xfrm>
          <a:custGeom>
            <a:avLst/>
            <a:gdLst/>
            <a:ahLst/>
            <a:cxnLst/>
            <a:rect l="l" t="t" r="r" b="b"/>
            <a:pathLst>
              <a:path h="7525384">
                <a:moveTo>
                  <a:pt x="0" y="0"/>
                </a:moveTo>
                <a:lnTo>
                  <a:pt x="0" y="7524868"/>
                </a:lnTo>
              </a:path>
            </a:pathLst>
          </a:custGeom>
          <a:ln w="9528">
            <a:solidFill>
              <a:srgbClr val="AED533"/>
            </a:solidFill>
          </a:ln>
        </p:spPr>
        <p:txBody>
          <a:bodyPr wrap="square" lIns="0" tIns="0" rIns="0" bIns="0" rtlCol="0"/>
          <a:lstStyle/>
          <a:p>
            <a:endParaRPr dirty="0"/>
          </a:p>
        </p:txBody>
      </p:sp>
      <p:sp>
        <p:nvSpPr>
          <p:cNvPr id="20" name="bg object 20"/>
          <p:cNvSpPr/>
          <p:nvPr userDrawn="1"/>
        </p:nvSpPr>
        <p:spPr>
          <a:xfrm>
            <a:off x="17270841" y="1409546"/>
            <a:ext cx="5080" cy="7525384"/>
          </a:xfrm>
          <a:custGeom>
            <a:avLst/>
            <a:gdLst/>
            <a:ahLst/>
            <a:cxnLst/>
            <a:rect l="l" t="t" r="r" b="b"/>
            <a:pathLst>
              <a:path w="5080" h="7525384">
                <a:moveTo>
                  <a:pt x="0" y="0"/>
                </a:moveTo>
                <a:lnTo>
                  <a:pt x="4758" y="7524867"/>
                </a:lnTo>
              </a:path>
            </a:pathLst>
          </a:custGeom>
          <a:ln w="9528">
            <a:solidFill>
              <a:srgbClr val="AED533"/>
            </a:solidFill>
          </a:ln>
        </p:spPr>
        <p:txBody>
          <a:bodyPr wrap="square" lIns="0" tIns="0" rIns="0" bIns="0" rtlCol="0"/>
          <a:lstStyle/>
          <a:p>
            <a:endParaRPr dirty="0"/>
          </a:p>
        </p:txBody>
      </p:sp>
      <p:pic>
        <p:nvPicPr>
          <p:cNvPr id="24" name="object 2">
            <a:extLst>
              <a:ext uri="{FF2B5EF4-FFF2-40B4-BE49-F238E27FC236}">
                <a16:creationId xmlns:a16="http://schemas.microsoft.com/office/drawing/2014/main" id="{2F526033-9EF0-4F19-BF7F-FC11CABF75E9}"/>
              </a:ext>
            </a:extLst>
          </p:cNvPr>
          <p:cNvPicPr/>
          <p:nvPr userDrawn="1"/>
        </p:nvPicPr>
        <p:blipFill>
          <a:blip r:embed="rId6" cstate="screen">
            <a:extLst>
              <a:ext uri="{28A0092B-C50C-407E-A947-70E740481C1C}">
                <a14:useLocalDpi xmlns:a14="http://schemas.microsoft.com/office/drawing/2010/main"/>
              </a:ext>
            </a:extLst>
          </a:blip>
          <a:stretch>
            <a:fillRect/>
          </a:stretch>
        </p:blipFill>
        <p:spPr>
          <a:xfrm>
            <a:off x="17131569" y="1028701"/>
            <a:ext cx="276224" cy="276224"/>
          </a:xfrm>
          <a:prstGeom prst="rect">
            <a:avLst/>
          </a:prstGeom>
        </p:spPr>
      </p:pic>
      <p:pic>
        <p:nvPicPr>
          <p:cNvPr id="25" name="object 3">
            <a:extLst>
              <a:ext uri="{FF2B5EF4-FFF2-40B4-BE49-F238E27FC236}">
                <a16:creationId xmlns:a16="http://schemas.microsoft.com/office/drawing/2014/main" id="{99A3268F-FA71-4773-AB21-492B689F29B0}"/>
              </a:ext>
            </a:extLst>
          </p:cNvPr>
          <p:cNvPicPr/>
          <p:nvPr userDrawn="1"/>
        </p:nvPicPr>
        <p:blipFill>
          <a:blip r:embed="rId7" cstate="screen">
            <a:extLst>
              <a:ext uri="{28A0092B-C50C-407E-A947-70E740481C1C}">
                <a14:useLocalDpi xmlns:a14="http://schemas.microsoft.com/office/drawing/2010/main"/>
              </a:ext>
            </a:extLst>
          </a:blip>
          <a:stretch>
            <a:fillRect/>
          </a:stretch>
        </p:blipFill>
        <p:spPr>
          <a:xfrm>
            <a:off x="880560" y="1117481"/>
            <a:ext cx="388731" cy="123825"/>
          </a:xfrm>
          <a:prstGeom prst="rect">
            <a:avLst/>
          </a:prstGeom>
        </p:spPr>
      </p:pic>
      <p:pic>
        <p:nvPicPr>
          <p:cNvPr id="26" name="object 4">
            <a:extLst>
              <a:ext uri="{FF2B5EF4-FFF2-40B4-BE49-F238E27FC236}">
                <a16:creationId xmlns:a16="http://schemas.microsoft.com/office/drawing/2014/main" id="{88ECF8A8-C411-4090-98E1-07705AA71495}"/>
              </a:ext>
            </a:extLst>
          </p:cNvPr>
          <p:cNvPicPr/>
          <p:nvPr userDrawn="1"/>
        </p:nvPicPr>
        <p:blipFill>
          <a:blip r:embed="rId8" cstate="screen">
            <a:extLst>
              <a:ext uri="{28A0092B-C50C-407E-A947-70E740481C1C}">
                <a14:useLocalDpi xmlns:a14="http://schemas.microsoft.com/office/drawing/2010/main"/>
              </a:ext>
            </a:extLst>
          </a:blip>
          <a:stretch>
            <a:fillRect/>
          </a:stretch>
        </p:blipFill>
        <p:spPr>
          <a:xfrm>
            <a:off x="16936029" y="9135565"/>
            <a:ext cx="388731" cy="123825"/>
          </a:xfrm>
          <a:prstGeom prst="rect">
            <a:avLst/>
          </a:prstGeom>
        </p:spPr>
      </p:pic>
      <p:pic>
        <p:nvPicPr>
          <p:cNvPr id="27" name="Imagen 26">
            <a:extLst>
              <a:ext uri="{FF2B5EF4-FFF2-40B4-BE49-F238E27FC236}">
                <a16:creationId xmlns:a16="http://schemas.microsoft.com/office/drawing/2014/main" id="{B92E44CC-315E-4A05-944E-DF889162E08A}"/>
              </a:ext>
            </a:extLst>
          </p:cNvPr>
          <p:cNvPicPr>
            <a:picLocks noChangeAspect="1"/>
          </p:cNvPicPr>
          <p:nvPr userDrawn="1"/>
        </p:nvPicPr>
        <p:blipFill>
          <a:blip r:embed="rId9" cstate="screen">
            <a:extLst>
              <a:ext uri="{28A0092B-C50C-407E-A947-70E740481C1C}">
                <a14:useLocalDpi xmlns:a14="http://schemas.microsoft.com/office/drawing/2010/main"/>
              </a:ext>
            </a:extLst>
          </a:blip>
          <a:stretch>
            <a:fillRect/>
          </a:stretch>
        </p:blipFill>
        <p:spPr>
          <a:xfrm>
            <a:off x="1295400" y="324000"/>
            <a:ext cx="1596494" cy="749022"/>
          </a:xfrm>
          <a:prstGeom prst="rect">
            <a:avLst/>
          </a:prstGeom>
        </p:spPr>
      </p:pic>
      <p:sp>
        <p:nvSpPr>
          <p:cNvPr id="2" name="CuadroTexto 1">
            <a:extLst>
              <a:ext uri="{FF2B5EF4-FFF2-40B4-BE49-F238E27FC236}">
                <a16:creationId xmlns:a16="http://schemas.microsoft.com/office/drawing/2014/main" id="{C46665AE-5A6B-B310-A184-372DA3EC2F4F}"/>
              </a:ext>
            </a:extLst>
          </p:cNvPr>
          <p:cNvSpPr txBox="1"/>
          <p:nvPr userDrawn="1"/>
        </p:nvSpPr>
        <p:spPr>
          <a:xfrm>
            <a:off x="16565968" y="8575200"/>
            <a:ext cx="670735" cy="369332"/>
          </a:xfrm>
          <a:prstGeom prst="rect">
            <a:avLst/>
          </a:prstGeom>
          <a:noFill/>
        </p:spPr>
        <p:txBody>
          <a:bodyPr wrap="square" rtlCol="0">
            <a:spAutoFit/>
          </a:bodyPr>
          <a:lstStyle/>
          <a:p>
            <a:fld id="{64CCA171-8D0F-4B05-9E2F-F99DC67072F7}" type="slidenum">
              <a:rPr lang="es-ES" smtClean="0"/>
              <a:t>‹Nr.›</a:t>
            </a:fld>
            <a:endParaRPr lang="es-ES" dirty="0"/>
          </a:p>
        </p:txBody>
      </p:sp>
      <p:sp>
        <p:nvSpPr>
          <p:cNvPr id="3" name="CuadroTexto 27">
            <a:extLst>
              <a:ext uri="{FF2B5EF4-FFF2-40B4-BE49-F238E27FC236}">
                <a16:creationId xmlns:a16="http://schemas.microsoft.com/office/drawing/2014/main" id="{0A083E04-700F-E125-5355-8356072AAA99}"/>
              </a:ext>
            </a:extLst>
          </p:cNvPr>
          <p:cNvSpPr txBox="1"/>
          <p:nvPr userDrawn="1"/>
        </p:nvSpPr>
        <p:spPr>
          <a:xfrm>
            <a:off x="4032000" y="9431998"/>
            <a:ext cx="11340000" cy="576000"/>
          </a:xfrm>
          <a:prstGeom prst="rect">
            <a:avLst/>
          </a:prstGeom>
          <a:noFill/>
        </p:spPr>
        <p:txBody>
          <a:bodyPr wrap="square" rtlCol="0" anchor="ctr">
            <a:spAutoFit/>
          </a:bodyPr>
          <a:lstStyle/>
          <a:p>
            <a:pPr algn="l"/>
            <a:r>
              <a:rPr lang="en-US" sz="1100" b="0" i="0" u="none" strike="noStrike" dirty="0">
                <a:solidFill>
                  <a:srgbClr val="000000"/>
                </a:solidFill>
                <a:effectLst/>
                <a:latin typeface="+mn-lt"/>
              </a:rPr>
              <a:t>Funded by the European Union. Views and opinions expressed are however those of the author(s) only and do not necessarily reflect those of the European Union or the European Education and Culture Executive Agency (EACEA). Neither the European Union nor EACEA can be held responsible for them.</a:t>
            </a:r>
            <a:endParaRPr lang="es-ES" sz="1100" dirty="0">
              <a:latin typeface="+mn-lt"/>
            </a:endParaRPr>
          </a:p>
        </p:txBody>
      </p:sp>
      <p:pic>
        <p:nvPicPr>
          <p:cNvPr id="4" name="Grafik 3" descr="Ein Bild, das Symbol, Schrift, Grafiken, Logo enthält.&#10;&#10;Automatisch generierte Beschreibung">
            <a:extLst>
              <a:ext uri="{FF2B5EF4-FFF2-40B4-BE49-F238E27FC236}">
                <a16:creationId xmlns:a16="http://schemas.microsoft.com/office/drawing/2014/main" id="{2791943B-2268-E386-8C79-D84A9F53D644}"/>
              </a:ext>
            </a:extLst>
          </p:cNvPr>
          <p:cNvPicPr>
            <a:picLocks noChangeAspect="1"/>
          </p:cNvPicPr>
          <p:nvPr userDrawn="1"/>
        </p:nvPicPr>
        <p:blipFill>
          <a:blip r:embed="rId10" cstate="print">
            <a:extLst>
              <a:ext uri="{28A0092B-C50C-407E-A947-70E740481C1C}">
                <a14:useLocalDpi xmlns:a14="http://schemas.microsoft.com/office/drawing/2010/main" val="0"/>
              </a:ext>
            </a:extLst>
          </a:blip>
          <a:stretch>
            <a:fillRect/>
          </a:stretch>
        </p:blipFill>
        <p:spPr>
          <a:xfrm>
            <a:off x="15411600" y="9431998"/>
            <a:ext cx="1646297" cy="576000"/>
          </a:xfrm>
          <a:prstGeom prst="rect">
            <a:avLst/>
          </a:prstGeom>
        </p:spPr>
      </p:pic>
      <p:pic>
        <p:nvPicPr>
          <p:cNvPr id="5" name="Grafik 4" descr="Ein Bild, das Text, Schrift, Electric Blue (Farbe), Screenshot enthält.&#10;&#10;Automatisch generierte Beschreibung">
            <a:extLst>
              <a:ext uri="{FF2B5EF4-FFF2-40B4-BE49-F238E27FC236}">
                <a16:creationId xmlns:a16="http://schemas.microsoft.com/office/drawing/2014/main" id="{A767CD11-6692-6AF2-F1F2-65B7348E9835}"/>
              </a:ext>
            </a:extLst>
          </p:cNvPr>
          <p:cNvPicPr>
            <a:picLocks noChangeAspect="1"/>
          </p:cNvPicPr>
          <p:nvPr userDrawn="1"/>
        </p:nvPicPr>
        <p:blipFill>
          <a:blip r:embed="rId11" cstate="print">
            <a:extLst>
              <a:ext uri="{28A0092B-C50C-407E-A947-70E740481C1C}">
                <a14:useLocalDpi xmlns:a14="http://schemas.microsoft.com/office/drawing/2010/main" val="0"/>
              </a:ext>
            </a:extLst>
          </a:blip>
          <a:stretch>
            <a:fillRect/>
          </a:stretch>
        </p:blipFill>
        <p:spPr>
          <a:xfrm>
            <a:off x="792000" y="9432000"/>
            <a:ext cx="3200400" cy="671428"/>
          </a:xfrm>
          <a:prstGeom prst="rect">
            <a:avLst/>
          </a:prstGeom>
        </p:spPr>
      </p:pic>
      <p:sp>
        <p:nvSpPr>
          <p:cNvPr id="6" name="bg object 18">
            <a:extLst>
              <a:ext uri="{FF2B5EF4-FFF2-40B4-BE49-F238E27FC236}">
                <a16:creationId xmlns:a16="http://schemas.microsoft.com/office/drawing/2014/main" id="{7DBAE187-52FF-3B37-9248-DFA5D18D95B8}"/>
              </a:ext>
            </a:extLst>
          </p:cNvPr>
          <p:cNvSpPr/>
          <p:nvPr userDrawn="1"/>
        </p:nvSpPr>
        <p:spPr>
          <a:xfrm>
            <a:off x="1275071" y="9210240"/>
            <a:ext cx="15850235" cy="5080"/>
          </a:xfrm>
          <a:custGeom>
            <a:avLst/>
            <a:gdLst/>
            <a:ahLst/>
            <a:cxnLst/>
            <a:rect l="l" t="t" r="r" b="b"/>
            <a:pathLst>
              <a:path w="15850235" h="5079">
                <a:moveTo>
                  <a:pt x="0" y="0"/>
                </a:moveTo>
                <a:lnTo>
                  <a:pt x="15849653" y="4759"/>
                </a:lnTo>
              </a:path>
            </a:pathLst>
          </a:custGeom>
          <a:ln w="9524">
            <a:solidFill>
              <a:srgbClr val="AED533"/>
            </a:solidFill>
          </a:ln>
        </p:spPr>
        <p:txBody>
          <a:bodyPr wrap="square" lIns="0" tIns="0" rIns="0" bIns="0" rtlCol="0"/>
          <a:lstStyle/>
          <a:p>
            <a:endParaRPr dirty="0"/>
          </a:p>
        </p:txBody>
      </p:sp>
    </p:spTree>
  </p:cSld>
  <p:clrMap bg1="lt1" tx1="dk1" bg2="lt2" tx2="dk2" accent1="accent1" accent2="accent2" accent3="accent3" accent4="accent4" accent5="accent5" accent6="accent6" hlink="hlink" folHlink="folHlink"/>
  <p:sldLayoutIdLst>
    <p:sldLayoutId id="2147483665" r:id="rId1"/>
    <p:sldLayoutId id="2147483666" r:id="rId2"/>
    <p:sldLayoutId id="2147483669" r:id="rId3"/>
  </p:sldLayoutIdLst>
  <p:hf hdr="0" ftr="0" dt="0"/>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extLst>
    <p:ext uri="{27BBF7A9-308A-43DC-89C8-2F10F3537804}">
      <p15:sldGuideLst xmlns:p15="http://schemas.microsoft.com/office/powerpoint/2012/main">
        <p15:guide id="1" orient="horz" pos="3240" userDrawn="1">
          <p15:clr>
            <a:srgbClr val="F26B43"/>
          </p15:clr>
        </p15:guide>
        <p15:guide id="2" pos="5760"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object 2">
            <a:extLst>
              <a:ext uri="{FF2B5EF4-FFF2-40B4-BE49-F238E27FC236}">
                <a16:creationId xmlns:a16="http://schemas.microsoft.com/office/drawing/2014/main" id="{BE8EA5C8-1E21-4F5D-B6B4-C560FBF4B43D}"/>
              </a:ext>
            </a:extLst>
          </p:cNvPr>
          <p:cNvSpPr/>
          <p:nvPr userDrawn="1"/>
        </p:nvSpPr>
        <p:spPr>
          <a:xfrm>
            <a:off x="1542056" y="1245596"/>
            <a:ext cx="14968219" cy="0"/>
          </a:xfrm>
          <a:custGeom>
            <a:avLst/>
            <a:gdLst/>
            <a:ahLst/>
            <a:cxnLst/>
            <a:rect l="l" t="t" r="r" b="b"/>
            <a:pathLst>
              <a:path w="14968219">
                <a:moveTo>
                  <a:pt x="0" y="0"/>
                </a:moveTo>
                <a:lnTo>
                  <a:pt x="14967781" y="0"/>
                </a:lnTo>
              </a:path>
            </a:pathLst>
          </a:custGeom>
          <a:ln w="37085">
            <a:solidFill>
              <a:srgbClr val="AED533"/>
            </a:solidFill>
          </a:ln>
        </p:spPr>
        <p:txBody>
          <a:bodyPr wrap="square" lIns="0" tIns="0" rIns="0" bIns="0" rtlCol="0"/>
          <a:lstStyle/>
          <a:p>
            <a:endParaRPr dirty="0"/>
          </a:p>
        </p:txBody>
      </p:sp>
      <p:sp>
        <p:nvSpPr>
          <p:cNvPr id="9" name="object 4">
            <a:extLst>
              <a:ext uri="{FF2B5EF4-FFF2-40B4-BE49-F238E27FC236}">
                <a16:creationId xmlns:a16="http://schemas.microsoft.com/office/drawing/2014/main" id="{06BED2AD-DC11-4D3D-A57D-BCFCD0E2A7F8}"/>
              </a:ext>
            </a:extLst>
          </p:cNvPr>
          <p:cNvSpPr/>
          <p:nvPr userDrawn="1"/>
        </p:nvSpPr>
        <p:spPr>
          <a:xfrm>
            <a:off x="1274106" y="1627368"/>
            <a:ext cx="0" cy="6497320"/>
          </a:xfrm>
          <a:custGeom>
            <a:avLst/>
            <a:gdLst/>
            <a:ahLst/>
            <a:cxnLst/>
            <a:rect l="l" t="t" r="r" b="b"/>
            <a:pathLst>
              <a:path h="6497320">
                <a:moveTo>
                  <a:pt x="0" y="0"/>
                </a:moveTo>
                <a:lnTo>
                  <a:pt x="0" y="6497271"/>
                </a:lnTo>
              </a:path>
            </a:pathLst>
          </a:custGeom>
          <a:ln w="37085">
            <a:solidFill>
              <a:srgbClr val="4D94B6"/>
            </a:solidFill>
          </a:ln>
        </p:spPr>
        <p:txBody>
          <a:bodyPr wrap="square" lIns="0" tIns="0" rIns="0" bIns="0" rtlCol="0"/>
          <a:lstStyle/>
          <a:p>
            <a:endParaRPr dirty="0"/>
          </a:p>
        </p:txBody>
      </p:sp>
      <p:sp>
        <p:nvSpPr>
          <p:cNvPr id="10" name="object 5">
            <a:extLst>
              <a:ext uri="{FF2B5EF4-FFF2-40B4-BE49-F238E27FC236}">
                <a16:creationId xmlns:a16="http://schemas.microsoft.com/office/drawing/2014/main" id="{5EF2BBB4-B24D-414B-A13E-198014080CB7}"/>
              </a:ext>
            </a:extLst>
          </p:cNvPr>
          <p:cNvSpPr/>
          <p:nvPr userDrawn="1"/>
        </p:nvSpPr>
        <p:spPr>
          <a:xfrm>
            <a:off x="17073948" y="1809750"/>
            <a:ext cx="0" cy="6832600"/>
          </a:xfrm>
          <a:custGeom>
            <a:avLst/>
            <a:gdLst/>
            <a:ahLst/>
            <a:cxnLst/>
            <a:rect l="l" t="t" r="r" b="b"/>
            <a:pathLst>
              <a:path h="6832600">
                <a:moveTo>
                  <a:pt x="0" y="0"/>
                </a:moveTo>
                <a:lnTo>
                  <a:pt x="0" y="6832555"/>
                </a:lnTo>
              </a:path>
            </a:pathLst>
          </a:custGeom>
          <a:ln w="37085">
            <a:solidFill>
              <a:srgbClr val="AED533"/>
            </a:solidFill>
          </a:ln>
        </p:spPr>
        <p:txBody>
          <a:bodyPr wrap="square" lIns="0" tIns="0" rIns="0" bIns="0" rtlCol="0"/>
          <a:lstStyle/>
          <a:p>
            <a:endParaRPr dirty="0"/>
          </a:p>
        </p:txBody>
      </p:sp>
      <p:pic>
        <p:nvPicPr>
          <p:cNvPr id="12" name="object 7">
            <a:extLst>
              <a:ext uri="{FF2B5EF4-FFF2-40B4-BE49-F238E27FC236}">
                <a16:creationId xmlns:a16="http://schemas.microsoft.com/office/drawing/2014/main" id="{89B1340D-3E00-4BD7-961B-E87C3E8DE389}"/>
              </a:ext>
            </a:extLst>
          </p:cNvPr>
          <p:cNvPicPr/>
          <p:nvPr userDrawn="1"/>
        </p:nvPicPr>
        <p:blipFill>
          <a:blip r:embed="rId3" cstate="screen">
            <a:extLst>
              <a:ext uri="{28A0092B-C50C-407E-A947-70E740481C1C}">
                <a14:useLocalDpi xmlns:a14="http://schemas.microsoft.com/office/drawing/2010/main"/>
              </a:ext>
            </a:extLst>
          </a:blip>
          <a:stretch>
            <a:fillRect/>
          </a:stretch>
        </p:blipFill>
        <p:spPr>
          <a:xfrm>
            <a:off x="16509838" y="723900"/>
            <a:ext cx="1085850" cy="1085850"/>
          </a:xfrm>
          <a:prstGeom prst="rect">
            <a:avLst/>
          </a:prstGeom>
        </p:spPr>
      </p:pic>
      <p:pic>
        <p:nvPicPr>
          <p:cNvPr id="14" name="object 9">
            <a:extLst>
              <a:ext uri="{FF2B5EF4-FFF2-40B4-BE49-F238E27FC236}">
                <a16:creationId xmlns:a16="http://schemas.microsoft.com/office/drawing/2014/main" id="{C8C4DC60-0388-4CA8-B62A-385C8A0B32B4}"/>
              </a:ext>
            </a:extLst>
          </p:cNvPr>
          <p:cNvPicPr/>
          <p:nvPr userDrawn="1"/>
        </p:nvPicPr>
        <p:blipFill>
          <a:blip r:embed="rId4" cstate="screen">
            <a:extLst>
              <a:ext uri="{28A0092B-C50C-407E-A947-70E740481C1C}">
                <a14:useLocalDpi xmlns:a14="http://schemas.microsoft.com/office/drawing/2010/main"/>
              </a:ext>
            </a:extLst>
          </a:blip>
          <a:stretch>
            <a:fillRect/>
          </a:stretch>
        </p:blipFill>
        <p:spPr>
          <a:xfrm>
            <a:off x="1162547" y="1151436"/>
            <a:ext cx="720646" cy="228599"/>
          </a:xfrm>
          <a:prstGeom prst="rect">
            <a:avLst/>
          </a:prstGeom>
        </p:spPr>
      </p:pic>
      <p:sp>
        <p:nvSpPr>
          <p:cNvPr id="6" name="CuadroTexto 5">
            <a:extLst>
              <a:ext uri="{FF2B5EF4-FFF2-40B4-BE49-F238E27FC236}">
                <a16:creationId xmlns:a16="http://schemas.microsoft.com/office/drawing/2014/main" id="{1162DEE2-DFCE-52E5-F268-D78DDE0CDA74}"/>
              </a:ext>
            </a:extLst>
          </p:cNvPr>
          <p:cNvSpPr txBox="1"/>
          <p:nvPr userDrawn="1"/>
        </p:nvSpPr>
        <p:spPr>
          <a:xfrm>
            <a:off x="16403212" y="8451621"/>
            <a:ext cx="676800" cy="369332"/>
          </a:xfrm>
          <a:prstGeom prst="rect">
            <a:avLst/>
          </a:prstGeom>
          <a:noFill/>
        </p:spPr>
        <p:txBody>
          <a:bodyPr wrap="square" rtlCol="0">
            <a:spAutoFit/>
          </a:bodyPr>
          <a:lstStyle/>
          <a:p>
            <a:fld id="{64CCA171-8D0F-4B05-9E2F-F99DC67072F7}" type="slidenum">
              <a:rPr lang="es-ES" smtClean="0"/>
              <a:t>‹Nr.›</a:t>
            </a:fld>
            <a:endParaRPr lang="es-ES" dirty="0"/>
          </a:p>
        </p:txBody>
      </p:sp>
      <p:sp>
        <p:nvSpPr>
          <p:cNvPr id="15" name="CuadroTexto 27">
            <a:extLst>
              <a:ext uri="{FF2B5EF4-FFF2-40B4-BE49-F238E27FC236}">
                <a16:creationId xmlns:a16="http://schemas.microsoft.com/office/drawing/2014/main" id="{FBCAD2F2-2D3C-407C-D86B-2B878E59C1E2}"/>
              </a:ext>
            </a:extLst>
          </p:cNvPr>
          <p:cNvSpPr txBox="1"/>
          <p:nvPr userDrawn="1"/>
        </p:nvSpPr>
        <p:spPr>
          <a:xfrm>
            <a:off x="4032000" y="9431998"/>
            <a:ext cx="11340000" cy="576000"/>
          </a:xfrm>
          <a:prstGeom prst="rect">
            <a:avLst/>
          </a:prstGeom>
          <a:noFill/>
        </p:spPr>
        <p:txBody>
          <a:bodyPr wrap="square" rtlCol="0" anchor="ctr">
            <a:spAutoFit/>
          </a:bodyPr>
          <a:lstStyle/>
          <a:p>
            <a:pPr algn="l"/>
            <a:r>
              <a:rPr lang="en-US" sz="1100" b="0" i="0" u="none" strike="noStrike" dirty="0">
                <a:solidFill>
                  <a:srgbClr val="000000"/>
                </a:solidFill>
                <a:effectLst/>
                <a:latin typeface="+mn-lt"/>
              </a:rPr>
              <a:t>Funded by the European Union. Views and opinions expressed are however those of the author(s) only and do not necessarily reflect those of the European Union or the European Education and Culture Executive Agency (EACEA). Neither the European Union nor EACEA can be held responsible for them.</a:t>
            </a:r>
            <a:endParaRPr lang="es-ES" sz="1100" dirty="0">
              <a:latin typeface="+mn-lt"/>
            </a:endParaRPr>
          </a:p>
        </p:txBody>
      </p:sp>
      <p:pic>
        <p:nvPicPr>
          <p:cNvPr id="16" name="Grafik 15" descr="Ein Bild, das Symbol, Schrift, Grafiken, Logo enthält.&#10;&#10;Automatisch generierte Beschreibung">
            <a:extLst>
              <a:ext uri="{FF2B5EF4-FFF2-40B4-BE49-F238E27FC236}">
                <a16:creationId xmlns:a16="http://schemas.microsoft.com/office/drawing/2014/main" id="{AF03F78E-0A79-2A16-150F-9B6555A3C9DA}"/>
              </a:ext>
            </a:extLst>
          </p:cNvPr>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15411600" y="9431998"/>
            <a:ext cx="1646297" cy="576000"/>
          </a:xfrm>
          <a:prstGeom prst="rect">
            <a:avLst/>
          </a:prstGeom>
        </p:spPr>
      </p:pic>
      <p:pic>
        <p:nvPicPr>
          <p:cNvPr id="17" name="Grafik 16" descr="Ein Bild, das Text, Schrift, Electric Blue (Farbe), Screenshot enthält.&#10;&#10;Automatisch generierte Beschreibung">
            <a:extLst>
              <a:ext uri="{FF2B5EF4-FFF2-40B4-BE49-F238E27FC236}">
                <a16:creationId xmlns:a16="http://schemas.microsoft.com/office/drawing/2014/main" id="{8729A957-2EF6-F11B-C937-C6F00B441176}"/>
              </a:ext>
            </a:extLst>
          </p:cNvPr>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792000" y="9432000"/>
            <a:ext cx="3200400" cy="671428"/>
          </a:xfrm>
          <a:prstGeom prst="rect">
            <a:avLst/>
          </a:prstGeom>
        </p:spPr>
      </p:pic>
      <p:sp>
        <p:nvSpPr>
          <p:cNvPr id="2" name="object 3">
            <a:extLst>
              <a:ext uri="{FF2B5EF4-FFF2-40B4-BE49-F238E27FC236}">
                <a16:creationId xmlns:a16="http://schemas.microsoft.com/office/drawing/2014/main" id="{3B5AE6CD-B8FC-5B9A-3757-80E3631B5B0C}"/>
              </a:ext>
            </a:extLst>
          </p:cNvPr>
          <p:cNvSpPr/>
          <p:nvPr userDrawn="1"/>
        </p:nvSpPr>
        <p:spPr>
          <a:xfrm>
            <a:off x="1970110" y="9032117"/>
            <a:ext cx="14615794" cy="0"/>
          </a:xfrm>
          <a:custGeom>
            <a:avLst/>
            <a:gdLst/>
            <a:ahLst/>
            <a:cxnLst/>
            <a:rect l="l" t="t" r="r" b="b"/>
            <a:pathLst>
              <a:path w="14615794">
                <a:moveTo>
                  <a:pt x="0" y="0"/>
                </a:moveTo>
                <a:lnTo>
                  <a:pt x="14615238" y="0"/>
                </a:lnTo>
              </a:path>
            </a:pathLst>
          </a:custGeom>
          <a:ln w="37085">
            <a:solidFill>
              <a:srgbClr val="AED533"/>
            </a:solidFill>
          </a:ln>
        </p:spPr>
        <p:txBody>
          <a:bodyPr wrap="square" lIns="0" tIns="0" rIns="0" bIns="0"/>
          <a:lstStyle/>
          <a:p>
            <a:endParaRPr/>
          </a:p>
        </p:txBody>
      </p:sp>
      <p:pic>
        <p:nvPicPr>
          <p:cNvPr id="3" name="object 6">
            <a:extLst>
              <a:ext uri="{FF2B5EF4-FFF2-40B4-BE49-F238E27FC236}">
                <a16:creationId xmlns:a16="http://schemas.microsoft.com/office/drawing/2014/main" id="{56C85941-9260-E03F-898C-255DD62492CF}"/>
              </a:ext>
            </a:extLst>
          </p:cNvPr>
          <p:cNvPicPr/>
          <p:nvPr userDrawn="1"/>
        </p:nvPicPr>
        <p:blipFill>
          <a:blip r:embed="rId7" cstate="screen">
            <a:extLst>
              <a:ext uri="{28A0092B-C50C-407E-A947-70E740481C1C}">
                <a14:useLocalDpi xmlns:a14="http://schemas.microsoft.com/office/drawing/2010/main"/>
              </a:ext>
            </a:extLst>
          </a:blip>
          <a:stretch>
            <a:fillRect/>
          </a:stretch>
        </p:blipFill>
        <p:spPr>
          <a:xfrm>
            <a:off x="16512506" y="8916083"/>
            <a:ext cx="720646" cy="228599"/>
          </a:xfrm>
          <a:prstGeom prst="rect">
            <a:avLst/>
          </a:prstGeom>
        </p:spPr>
      </p:pic>
      <p:pic>
        <p:nvPicPr>
          <p:cNvPr id="4" name="object 8">
            <a:extLst>
              <a:ext uri="{FF2B5EF4-FFF2-40B4-BE49-F238E27FC236}">
                <a16:creationId xmlns:a16="http://schemas.microsoft.com/office/drawing/2014/main" id="{B37D43AE-F090-0218-8FC1-A743FBB5BA61}"/>
              </a:ext>
            </a:extLst>
          </p:cNvPr>
          <p:cNvPicPr/>
          <p:nvPr userDrawn="1"/>
        </p:nvPicPr>
        <p:blipFill>
          <a:blip r:embed="rId8" cstate="screen">
            <a:extLst>
              <a:ext uri="{28A0092B-C50C-407E-A947-70E740481C1C}">
                <a14:useLocalDpi xmlns:a14="http://schemas.microsoft.com/office/drawing/2010/main"/>
              </a:ext>
            </a:extLst>
          </a:blip>
          <a:stretch>
            <a:fillRect/>
          </a:stretch>
        </p:blipFill>
        <p:spPr>
          <a:xfrm>
            <a:off x="693760" y="8124640"/>
            <a:ext cx="1276349" cy="1276349"/>
          </a:xfrm>
          <a:prstGeom prst="rect">
            <a:avLst/>
          </a:prstGeom>
        </p:spPr>
      </p:pic>
    </p:spTree>
    <p:extLst>
      <p:ext uri="{BB962C8B-B14F-4D97-AF65-F5344CB8AC3E}">
        <p14:creationId xmlns:p14="http://schemas.microsoft.com/office/powerpoint/2010/main" val="400473340"/>
      </p:ext>
    </p:extLst>
  </p:cSld>
  <p:clrMap bg1="lt1" tx1="dk1" bg2="lt2" tx2="dk2" accent1="accent1" accent2="accent2" accent3="accent3" accent4="accent4" accent5="accent5" accent6="accent6" hlink="hlink" folHlink="folHlink"/>
  <p:sldLayoutIdLst>
    <p:sldLayoutId id="2147483668"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3240" userDrawn="1">
          <p15:clr>
            <a:srgbClr val="F26B43"/>
          </p15:clr>
        </p15:guide>
        <p15:guide id="2" pos="5760"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15.png"/><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2.xml"/><Relationship Id="rId7" Type="http://schemas.openxmlformats.org/officeDocument/2006/relationships/image" Target="../media/image15.png"/><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3.xml"/><Relationship Id="rId7" Type="http://schemas.openxmlformats.org/officeDocument/2006/relationships/image" Target="../media/image15.png"/><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4.xml"/><Relationship Id="rId7" Type="http://schemas.openxmlformats.org/officeDocument/2006/relationships/image" Target="../media/image15.png"/><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5.xml"/><Relationship Id="rId7" Type="http://schemas.openxmlformats.org/officeDocument/2006/relationships/image" Target="../media/image15.png"/><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6.xml"/><Relationship Id="rId7" Type="http://schemas.openxmlformats.org/officeDocument/2006/relationships/image" Target="../media/image15.png"/><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6.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8.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3" Type="http://schemas.openxmlformats.org/officeDocument/2006/relationships/diagramData" Target="../diagrams/data8.xml"/><Relationship Id="rId7" Type="http://schemas.microsoft.com/office/2007/relationships/diagramDrawing" Target="../diagrams/drawing8.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8.xml"/><Relationship Id="rId5" Type="http://schemas.openxmlformats.org/officeDocument/2006/relationships/diagramQuickStyle" Target="../diagrams/quickStyle8.xml"/><Relationship Id="rId4" Type="http://schemas.openxmlformats.org/officeDocument/2006/relationships/diagramLayout" Target="../diagrams/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image" Target="../media/image17.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a:extLst>
              <a:ext uri="{FF2B5EF4-FFF2-40B4-BE49-F238E27FC236}">
                <a16:creationId xmlns:a16="http://schemas.microsoft.com/office/drawing/2014/main" id="{31571DCB-ECCD-5255-9CF8-39737E5FD908}"/>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5901586" y="2458739"/>
            <a:ext cx="6484828" cy="3042465"/>
          </a:xfrm>
          <a:prstGeom prst="rect">
            <a:avLst/>
          </a:prstGeom>
        </p:spPr>
      </p:pic>
      <p:sp>
        <p:nvSpPr>
          <p:cNvPr id="3" name="CuadroTexto 2">
            <a:extLst>
              <a:ext uri="{FF2B5EF4-FFF2-40B4-BE49-F238E27FC236}">
                <a16:creationId xmlns:a16="http://schemas.microsoft.com/office/drawing/2014/main" id="{059C829C-41D6-1410-D4AD-4579EC19C654}"/>
              </a:ext>
            </a:extLst>
          </p:cNvPr>
          <p:cNvSpPr txBox="1"/>
          <p:nvPr/>
        </p:nvSpPr>
        <p:spPr>
          <a:xfrm>
            <a:off x="3420000" y="6696000"/>
            <a:ext cx="11448000" cy="1419300"/>
          </a:xfrm>
          <a:prstGeom prst="rect">
            <a:avLst/>
          </a:prstGeom>
          <a:noFill/>
        </p:spPr>
        <p:txBody>
          <a:bodyPr wrap="square">
            <a:noAutofit/>
          </a:bodyPr>
          <a:lstStyle/>
          <a:p>
            <a:pPr marL="0" marR="0" lvl="0" indent="0" algn="ctr" defTabSz="914400" rtl="0" eaLnBrk="1" fontAlgn="auto" latinLnBrk="0" hangingPunct="1">
              <a:lnSpc>
                <a:spcPct val="100000"/>
              </a:lnSpc>
              <a:spcBef>
                <a:spcPts val="5"/>
              </a:spcBef>
              <a:spcAft>
                <a:spcPts val="0"/>
              </a:spcAft>
              <a:buClrTx/>
              <a:buSzTx/>
              <a:buFontTx/>
              <a:buNone/>
              <a:tabLst>
                <a:tab pos="1205230" algn="l"/>
                <a:tab pos="1926589" algn="l"/>
                <a:tab pos="2915920" algn="l"/>
                <a:tab pos="3444875" algn="l"/>
                <a:tab pos="4383405" algn="l"/>
                <a:tab pos="6796405" algn="l"/>
              </a:tabLst>
              <a:defRPr/>
            </a:pPr>
            <a:r>
              <a:rPr lang="hr-HR" sz="3600" b="1" spc="-114" dirty="0">
                <a:solidFill>
                  <a:srgbClr val="4D94B7"/>
                </a:solidFill>
                <a:latin typeface="Helvetica Neue" panose="020B0604020202020204" charset="0"/>
                <a:ea typeface="Microsoft Sans Serif" panose="020B0604020202020204" pitchFamily="34" charset="0"/>
                <a:cs typeface="Microsoft Sans Serif" panose="020B0604020202020204" pitchFamily="34" charset="0"/>
              </a:rPr>
              <a:t>Nada, očekivanje i stvarnost poduzetništva unutar organizacije: </a:t>
            </a:r>
            <a:r>
              <a:rPr lang="hr-HR" sz="3600" b="1" spc="-114">
                <a:solidFill>
                  <a:srgbClr val="4D94B7"/>
                </a:solidFill>
                <a:latin typeface="Helvetica Neue" panose="020B0604020202020204" charset="0"/>
                <a:ea typeface="Microsoft Sans Serif" panose="020B0604020202020204" pitchFamily="34" charset="0"/>
                <a:cs typeface="Microsoft Sans Serif" panose="020B0604020202020204" pitchFamily="34" charset="0"/>
              </a:rPr>
              <a:t>Otkrivanje intrapoduzetnika</a:t>
            </a:r>
            <a:endParaRPr lang="de-DE" sz="3600" b="1" spc="-114">
              <a:solidFill>
                <a:srgbClr val="4D94B7"/>
              </a:solidFill>
              <a:latin typeface="Helvetica Neue" panose="020B0604020202020204" charset="0"/>
              <a:ea typeface="Microsoft Sans Serif" panose="020B0604020202020204" pitchFamily="34" charset="0"/>
              <a:cs typeface="Microsoft Sans Serif" panose="020B0604020202020204" pitchFamily="34" charset="0"/>
            </a:endParaRPr>
          </a:p>
        </p:txBody>
      </p:sp>
      <p:sp>
        <p:nvSpPr>
          <p:cNvPr id="4" name="CuadroTexto 3">
            <a:extLst>
              <a:ext uri="{FF2B5EF4-FFF2-40B4-BE49-F238E27FC236}">
                <a16:creationId xmlns:a16="http://schemas.microsoft.com/office/drawing/2014/main" id="{8C8C2EF2-9C0D-41B2-79FF-9F829C18D350}"/>
              </a:ext>
            </a:extLst>
          </p:cNvPr>
          <p:cNvSpPr txBox="1"/>
          <p:nvPr/>
        </p:nvSpPr>
        <p:spPr>
          <a:xfrm>
            <a:off x="5900400" y="5630400"/>
            <a:ext cx="6483600" cy="471600"/>
          </a:xfrm>
          <a:prstGeom prst="rect">
            <a:avLst/>
          </a:prstGeom>
          <a:noFill/>
        </p:spPr>
        <p:txBody>
          <a:bodyPr wrap="square">
            <a:noAutofit/>
          </a:bodyPr>
          <a:lstStyle/>
          <a:p>
            <a:pPr algn="ctr"/>
            <a:r>
              <a:rPr lang="en-US" sz="2400" b="1" i="0" u="none" strike="noStrike" dirty="0">
                <a:solidFill>
                  <a:srgbClr val="AED633"/>
                </a:solidFill>
                <a:effectLst/>
                <a:latin typeface="Helvetica Neue" panose="020B0604020202020204" charset="0"/>
                <a:ea typeface="Microsoft Sans Serif" panose="020B0604020202020204" pitchFamily="34" charset="0"/>
                <a:cs typeface="Microsoft Sans Serif" panose="020B0604020202020204" pitchFamily="34" charset="0"/>
              </a:rPr>
              <a:t>genieproject.eu</a:t>
            </a:r>
            <a:endParaRPr lang="en-US" sz="2400" b="1" dirty="0">
              <a:solidFill>
                <a:srgbClr val="AED633"/>
              </a:solidFill>
              <a:latin typeface="Helvetica Neue" panose="020B0604020202020204" charset="0"/>
              <a:ea typeface="Microsoft Sans Serif" panose="020B0604020202020204" pitchFamily="34" charset="0"/>
              <a:cs typeface="Microsoft Sans Serif" panose="020B0604020202020204" pitchFamily="34" charset="0"/>
            </a:endParaRPr>
          </a:p>
        </p:txBody>
      </p:sp>
    </p:spTree>
    <p:extLst>
      <p:ext uri="{BB962C8B-B14F-4D97-AF65-F5344CB8AC3E}">
        <p14:creationId xmlns:p14="http://schemas.microsoft.com/office/powerpoint/2010/main" val="1214679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Diagrama 6">
            <a:extLst>
              <a:ext uri="{FF2B5EF4-FFF2-40B4-BE49-F238E27FC236}">
                <a16:creationId xmlns:a16="http://schemas.microsoft.com/office/drawing/2014/main" id="{34A57B07-5BED-4778-64EE-41A5C62C8675}"/>
              </a:ext>
            </a:extLst>
          </p:cNvPr>
          <p:cNvGraphicFramePr/>
          <p:nvPr>
            <p:extLst>
              <p:ext uri="{D42A27DB-BD31-4B8C-83A1-F6EECF244321}">
                <p14:modId xmlns:p14="http://schemas.microsoft.com/office/powerpoint/2010/main" val="1863445306"/>
              </p:ext>
            </p:extLst>
          </p:nvPr>
        </p:nvGraphicFramePr>
        <p:xfrm>
          <a:off x="1296000" y="3383999"/>
          <a:ext cx="10260000" cy="5400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CuadroTexto 1">
            <a:extLst>
              <a:ext uri="{FF2B5EF4-FFF2-40B4-BE49-F238E27FC236}">
                <a16:creationId xmlns:a16="http://schemas.microsoft.com/office/drawing/2014/main" id="{FB0556BB-C8CC-FD4D-29F4-286BE6363094}"/>
              </a:ext>
            </a:extLst>
          </p:cNvPr>
          <p:cNvSpPr txBox="1"/>
          <p:nvPr/>
        </p:nvSpPr>
        <p:spPr>
          <a:xfrm>
            <a:off x="1296000" y="8928000"/>
            <a:ext cx="1676400" cy="276999"/>
          </a:xfrm>
          <a:prstGeom prst="rect">
            <a:avLst/>
          </a:prstGeom>
          <a:noFill/>
        </p:spPr>
        <p:txBody>
          <a:bodyPr wrap="square" rtlCol="0">
            <a:noAutofit/>
          </a:bodyPr>
          <a:lstStyle/>
          <a:p>
            <a:r>
              <a:rPr lang="hr-HR" sz="1200" dirty="0">
                <a:latin typeface="Helvetica Neue" panose="020B0604020202020204" charset="0"/>
                <a:ea typeface="Microsoft Sans Serif" panose="020B0604020202020204" pitchFamily="34" charset="0"/>
                <a:cs typeface="Microsoft Sans Serif" panose="020B0604020202020204" pitchFamily="34" charset="0"/>
              </a:rPr>
              <a:t>Izvor br.: 1</a:t>
            </a:r>
            <a:endParaRPr lang="en-US" sz="1200" dirty="0">
              <a:latin typeface="Helvetica Neue" panose="020B0604020202020204" charset="0"/>
              <a:ea typeface="Microsoft Sans Serif" panose="020B0604020202020204" pitchFamily="34" charset="0"/>
              <a:cs typeface="Microsoft Sans Serif" panose="020B0604020202020204" pitchFamily="34" charset="0"/>
            </a:endParaRPr>
          </a:p>
        </p:txBody>
      </p:sp>
      <p:sp>
        <p:nvSpPr>
          <p:cNvPr id="5" name="Textfeld 4">
            <a:extLst>
              <a:ext uri="{FF2B5EF4-FFF2-40B4-BE49-F238E27FC236}">
                <a16:creationId xmlns:a16="http://schemas.microsoft.com/office/drawing/2014/main" id="{8187D0A7-111F-CA2B-0190-B8EB3EC5C908}"/>
              </a:ext>
            </a:extLst>
          </p:cNvPr>
          <p:cNvSpPr txBox="1"/>
          <p:nvPr/>
        </p:nvSpPr>
        <p:spPr>
          <a:xfrm>
            <a:off x="1296000" y="1548000"/>
            <a:ext cx="15372000" cy="831600"/>
          </a:xfrm>
          <a:prstGeom prst="rect">
            <a:avLst/>
          </a:prstGeom>
          <a:noFill/>
        </p:spPr>
        <p:txBody>
          <a:bodyPr wrap="square">
            <a:noAutofit/>
          </a:bodyPr>
          <a:lstStyle/>
          <a:p>
            <a:r>
              <a:rPr lang="en-US" sz="4800" b="1" dirty="0">
                <a:solidFill>
                  <a:srgbClr val="4D94B7"/>
                </a:solidFill>
                <a:latin typeface="Helvetica Neue" panose="020B0604020202020204" charset="0"/>
              </a:rPr>
              <a:t>3. </a:t>
            </a:r>
            <a:r>
              <a:rPr lang="hr-HR" sz="4800" b="1" dirty="0">
                <a:solidFill>
                  <a:srgbClr val="4D94B7"/>
                </a:solidFill>
                <a:latin typeface="Helvetica Neue" panose="020B0604020202020204" charset="0"/>
              </a:rPr>
              <a:t>Karakteristike</a:t>
            </a:r>
            <a:r>
              <a:rPr lang="en-US" sz="4800" b="1" dirty="0">
                <a:solidFill>
                  <a:srgbClr val="4D94B7"/>
                </a:solidFill>
                <a:latin typeface="Helvetica Neue" panose="020B0604020202020204" charset="0"/>
              </a:rPr>
              <a:t> intrap</a:t>
            </a:r>
            <a:r>
              <a:rPr lang="hr-HR" sz="4800" b="1" dirty="0">
                <a:solidFill>
                  <a:srgbClr val="4D94B7"/>
                </a:solidFill>
                <a:latin typeface="Helvetica Neue" panose="020B0604020202020204" charset="0"/>
              </a:rPr>
              <a:t>oduzetnika</a:t>
            </a:r>
            <a:endParaRPr lang="en-US" sz="4800" b="1" dirty="0">
              <a:solidFill>
                <a:srgbClr val="4D94B7"/>
              </a:solidFill>
              <a:latin typeface="Helvetica Neue" panose="020B0604020202020204" charset="0"/>
            </a:endParaRPr>
          </a:p>
        </p:txBody>
      </p:sp>
      <p:sp>
        <p:nvSpPr>
          <p:cNvPr id="6" name="Textfeld 5">
            <a:extLst>
              <a:ext uri="{FF2B5EF4-FFF2-40B4-BE49-F238E27FC236}">
                <a16:creationId xmlns:a16="http://schemas.microsoft.com/office/drawing/2014/main" id="{D0AC8BA9-2F8D-9840-D58D-C6BED979055C}"/>
              </a:ext>
            </a:extLst>
          </p:cNvPr>
          <p:cNvSpPr txBox="1"/>
          <p:nvPr/>
        </p:nvSpPr>
        <p:spPr>
          <a:xfrm>
            <a:off x="1296000" y="2304000"/>
            <a:ext cx="15408000" cy="523220"/>
          </a:xfrm>
          <a:prstGeom prst="rect">
            <a:avLst/>
          </a:prstGeom>
          <a:noFill/>
        </p:spPr>
        <p:txBody>
          <a:bodyPr wrap="square">
            <a:noAutofit/>
          </a:bodyPr>
          <a:lstStyle/>
          <a:p>
            <a:r>
              <a:rPr lang="en-US" sz="2800" b="1" dirty="0">
                <a:solidFill>
                  <a:srgbClr val="AED633"/>
                </a:solidFill>
                <a:effectLst/>
                <a:latin typeface="Helvetica Neue" panose="020B0604020202020204" charset="0"/>
                <a:ea typeface="Calibri" panose="020F0502020204030204" pitchFamily="34" charset="0"/>
                <a:cs typeface="Times New Roman" panose="02020603050405020304" pitchFamily="18" charset="0"/>
              </a:rPr>
              <a:t>3.1 </a:t>
            </a:r>
            <a:r>
              <a:rPr lang="hr-HR" sz="2800" b="1" dirty="0">
                <a:solidFill>
                  <a:srgbClr val="AED633"/>
                </a:solidFill>
                <a:effectLst/>
                <a:latin typeface="Helvetica Neue" panose="020B0604020202020204" charset="0"/>
                <a:ea typeface="Calibri" panose="020F0502020204030204" pitchFamily="34" charset="0"/>
                <a:cs typeface="Times New Roman" panose="02020603050405020304" pitchFamily="18" charset="0"/>
              </a:rPr>
              <a:t>Dinamičan</a:t>
            </a:r>
          </a:p>
        </p:txBody>
      </p:sp>
      <p:pic>
        <p:nvPicPr>
          <p:cNvPr id="9" name="Picture 2">
            <a:extLst>
              <a:ext uri="{FF2B5EF4-FFF2-40B4-BE49-F238E27FC236}">
                <a16:creationId xmlns:a16="http://schemas.microsoft.com/office/drawing/2014/main" id="{3942BE2E-B06B-F4C4-E162-3918F8297937}"/>
              </a:ext>
            </a:extLst>
          </p:cNvPr>
          <p:cNvPicPr>
            <a:picLocks noChangeAspect="1" noChangeArrowheads="1"/>
          </p:cNvPicPr>
          <p:nvPr/>
        </p:nvPicPr>
        <p:blipFill>
          <a:blip r:embed="rId7" cstate="screen">
            <a:extLst>
              <a:ext uri="{28A0092B-C50C-407E-A947-70E740481C1C}">
                <a14:useLocalDpi xmlns:a14="http://schemas.microsoft.com/office/drawing/2010/main"/>
              </a:ext>
            </a:extLst>
          </a:blip>
          <a:srcRect/>
          <a:stretch>
            <a:fillRect/>
          </a:stretch>
        </p:blipFill>
        <p:spPr bwMode="auto">
          <a:xfrm>
            <a:off x="12344400" y="4921071"/>
            <a:ext cx="3907362" cy="390736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520880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Diagrama 6">
            <a:extLst>
              <a:ext uri="{FF2B5EF4-FFF2-40B4-BE49-F238E27FC236}">
                <a16:creationId xmlns:a16="http://schemas.microsoft.com/office/drawing/2014/main" id="{34A57B07-5BED-4778-64EE-41A5C62C8675}"/>
              </a:ext>
            </a:extLst>
          </p:cNvPr>
          <p:cNvGraphicFramePr/>
          <p:nvPr>
            <p:extLst>
              <p:ext uri="{D42A27DB-BD31-4B8C-83A1-F6EECF244321}">
                <p14:modId xmlns:p14="http://schemas.microsoft.com/office/powerpoint/2010/main" val="1204668338"/>
              </p:ext>
            </p:extLst>
          </p:nvPr>
        </p:nvGraphicFramePr>
        <p:xfrm>
          <a:off x="1296000" y="3383999"/>
          <a:ext cx="10260000" cy="5400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CuadroTexto 1">
            <a:extLst>
              <a:ext uri="{FF2B5EF4-FFF2-40B4-BE49-F238E27FC236}">
                <a16:creationId xmlns:a16="http://schemas.microsoft.com/office/drawing/2014/main" id="{FB0556BB-C8CC-FD4D-29F4-286BE6363094}"/>
              </a:ext>
            </a:extLst>
          </p:cNvPr>
          <p:cNvSpPr txBox="1"/>
          <p:nvPr/>
        </p:nvSpPr>
        <p:spPr>
          <a:xfrm>
            <a:off x="1296000" y="8928000"/>
            <a:ext cx="1676400" cy="276999"/>
          </a:xfrm>
          <a:prstGeom prst="rect">
            <a:avLst/>
          </a:prstGeom>
          <a:noFill/>
        </p:spPr>
        <p:txBody>
          <a:bodyPr wrap="square" rtlCol="0">
            <a:noAutofit/>
          </a:bodyPr>
          <a:lstStyle/>
          <a:p>
            <a:r>
              <a:rPr lang="hr-HR" sz="1200" dirty="0">
                <a:latin typeface="Helvetica Neue" panose="020B0604020202020204" charset="0"/>
                <a:ea typeface="Microsoft Sans Serif" panose="020B0604020202020204" pitchFamily="34" charset="0"/>
                <a:cs typeface="Microsoft Sans Serif" panose="020B0604020202020204" pitchFamily="34" charset="0"/>
              </a:rPr>
              <a:t>Izvor br.:</a:t>
            </a:r>
            <a:r>
              <a:rPr lang="en-US" sz="1200" dirty="0">
                <a:latin typeface="Helvetica Neue" panose="020B0604020202020204" charset="0"/>
                <a:ea typeface="Microsoft Sans Serif" panose="020B0604020202020204" pitchFamily="34" charset="0"/>
                <a:cs typeface="Microsoft Sans Serif" panose="020B0604020202020204" pitchFamily="34" charset="0"/>
              </a:rPr>
              <a:t> 1</a:t>
            </a:r>
          </a:p>
        </p:txBody>
      </p:sp>
      <p:sp>
        <p:nvSpPr>
          <p:cNvPr id="5" name="Textfeld 4">
            <a:extLst>
              <a:ext uri="{FF2B5EF4-FFF2-40B4-BE49-F238E27FC236}">
                <a16:creationId xmlns:a16="http://schemas.microsoft.com/office/drawing/2014/main" id="{6CB7C1A3-EFAC-4A37-283B-146A908FD1C1}"/>
              </a:ext>
            </a:extLst>
          </p:cNvPr>
          <p:cNvSpPr txBox="1"/>
          <p:nvPr/>
        </p:nvSpPr>
        <p:spPr>
          <a:xfrm>
            <a:off x="1296000" y="1548000"/>
            <a:ext cx="15372000" cy="831600"/>
          </a:xfrm>
          <a:prstGeom prst="rect">
            <a:avLst/>
          </a:prstGeom>
          <a:noFill/>
        </p:spPr>
        <p:txBody>
          <a:bodyPr wrap="square">
            <a:noAutofit/>
          </a:bodyPr>
          <a:lstStyle/>
          <a:p>
            <a:r>
              <a:rPr lang="en-US" sz="4800" b="1" dirty="0">
                <a:solidFill>
                  <a:srgbClr val="4D94B7"/>
                </a:solidFill>
                <a:latin typeface="Helvetica Neue" panose="020B0604020202020204" charset="0"/>
              </a:rPr>
              <a:t>3. </a:t>
            </a:r>
            <a:r>
              <a:rPr lang="hr-HR" sz="4800" b="1" dirty="0">
                <a:solidFill>
                  <a:srgbClr val="4D94B7"/>
                </a:solidFill>
                <a:latin typeface="Helvetica Neue" panose="020B0604020202020204" charset="0"/>
              </a:rPr>
              <a:t>Karakteristike</a:t>
            </a:r>
            <a:r>
              <a:rPr lang="en-US" sz="4800" b="1" dirty="0">
                <a:solidFill>
                  <a:srgbClr val="4D94B7"/>
                </a:solidFill>
                <a:latin typeface="Helvetica Neue" panose="020B0604020202020204" charset="0"/>
              </a:rPr>
              <a:t> intrap</a:t>
            </a:r>
            <a:r>
              <a:rPr lang="hr-HR" sz="4800" b="1" dirty="0">
                <a:solidFill>
                  <a:srgbClr val="4D94B7"/>
                </a:solidFill>
                <a:latin typeface="Helvetica Neue" panose="020B0604020202020204" charset="0"/>
              </a:rPr>
              <a:t>oduzetnika</a:t>
            </a:r>
            <a:endParaRPr lang="en-US" sz="4800" b="1" dirty="0">
              <a:solidFill>
                <a:srgbClr val="4D94B7"/>
              </a:solidFill>
              <a:latin typeface="Helvetica Neue" panose="020B0604020202020204" charset="0"/>
            </a:endParaRPr>
          </a:p>
        </p:txBody>
      </p:sp>
      <p:sp>
        <p:nvSpPr>
          <p:cNvPr id="6" name="Textfeld 5">
            <a:extLst>
              <a:ext uri="{FF2B5EF4-FFF2-40B4-BE49-F238E27FC236}">
                <a16:creationId xmlns:a16="http://schemas.microsoft.com/office/drawing/2014/main" id="{C9538FB1-788A-5F81-6968-2D9259366ED6}"/>
              </a:ext>
            </a:extLst>
          </p:cNvPr>
          <p:cNvSpPr txBox="1"/>
          <p:nvPr/>
        </p:nvSpPr>
        <p:spPr>
          <a:xfrm>
            <a:off x="1296000" y="2304000"/>
            <a:ext cx="15408000" cy="523220"/>
          </a:xfrm>
          <a:prstGeom prst="rect">
            <a:avLst/>
          </a:prstGeom>
          <a:noFill/>
        </p:spPr>
        <p:txBody>
          <a:bodyPr wrap="square">
            <a:noAutofit/>
          </a:bodyPr>
          <a:lstStyle/>
          <a:p>
            <a:r>
              <a:rPr lang="en-US" sz="2800" b="1" dirty="0">
                <a:solidFill>
                  <a:srgbClr val="AED633"/>
                </a:solidFill>
                <a:effectLst/>
                <a:latin typeface="Helvetica Neue" panose="020B0604020202020204" charset="0"/>
                <a:ea typeface="Calibri" panose="020F0502020204030204" pitchFamily="34" charset="0"/>
                <a:cs typeface="Times New Roman" panose="02020603050405020304" pitchFamily="18" charset="0"/>
              </a:rPr>
              <a:t>3.2 </a:t>
            </a:r>
            <a:r>
              <a:rPr lang="hr-HR" sz="2800" b="1" dirty="0">
                <a:solidFill>
                  <a:srgbClr val="AED633"/>
                </a:solidFill>
                <a:effectLst/>
                <a:latin typeface="Helvetica Neue" panose="020B0604020202020204" charset="0"/>
                <a:ea typeface="Calibri" panose="020F0502020204030204" pitchFamily="34" charset="0"/>
                <a:cs typeface="Times New Roman" panose="02020603050405020304" pitchFamily="18" charset="0"/>
              </a:rPr>
              <a:t>Kreator ideja</a:t>
            </a:r>
            <a:endParaRPr lang="en-US" sz="2800" b="1" dirty="0">
              <a:solidFill>
                <a:srgbClr val="AED633"/>
              </a:solidFill>
              <a:effectLst/>
              <a:latin typeface="Helvetica Neue" panose="020B0604020202020204" charset="0"/>
              <a:ea typeface="Calibri" panose="020F0502020204030204" pitchFamily="34" charset="0"/>
              <a:cs typeface="Times New Roman" panose="02020603050405020304" pitchFamily="18" charset="0"/>
            </a:endParaRPr>
          </a:p>
        </p:txBody>
      </p:sp>
      <p:pic>
        <p:nvPicPr>
          <p:cNvPr id="9" name="Picture 2">
            <a:extLst>
              <a:ext uri="{FF2B5EF4-FFF2-40B4-BE49-F238E27FC236}">
                <a16:creationId xmlns:a16="http://schemas.microsoft.com/office/drawing/2014/main" id="{F471A3C1-3F59-A09B-BEDA-6789D21B5DB7}"/>
              </a:ext>
            </a:extLst>
          </p:cNvPr>
          <p:cNvPicPr>
            <a:picLocks noChangeAspect="1" noChangeArrowheads="1"/>
          </p:cNvPicPr>
          <p:nvPr/>
        </p:nvPicPr>
        <p:blipFill>
          <a:blip r:embed="rId7" cstate="screen">
            <a:extLst>
              <a:ext uri="{28A0092B-C50C-407E-A947-70E740481C1C}">
                <a14:useLocalDpi xmlns:a14="http://schemas.microsoft.com/office/drawing/2010/main"/>
              </a:ext>
            </a:extLst>
          </a:blip>
          <a:srcRect/>
          <a:stretch>
            <a:fillRect/>
          </a:stretch>
        </p:blipFill>
        <p:spPr bwMode="auto">
          <a:xfrm>
            <a:off x="12344400" y="4921071"/>
            <a:ext cx="3907362" cy="390736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450551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Diagrama 6">
            <a:extLst>
              <a:ext uri="{FF2B5EF4-FFF2-40B4-BE49-F238E27FC236}">
                <a16:creationId xmlns:a16="http://schemas.microsoft.com/office/drawing/2014/main" id="{34A57B07-5BED-4778-64EE-41A5C62C8675}"/>
              </a:ext>
            </a:extLst>
          </p:cNvPr>
          <p:cNvGraphicFramePr/>
          <p:nvPr>
            <p:extLst>
              <p:ext uri="{D42A27DB-BD31-4B8C-83A1-F6EECF244321}">
                <p14:modId xmlns:p14="http://schemas.microsoft.com/office/powerpoint/2010/main" val="3793040059"/>
              </p:ext>
            </p:extLst>
          </p:nvPr>
        </p:nvGraphicFramePr>
        <p:xfrm>
          <a:off x="1296000" y="3383999"/>
          <a:ext cx="10260000" cy="5400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CuadroTexto 1">
            <a:extLst>
              <a:ext uri="{FF2B5EF4-FFF2-40B4-BE49-F238E27FC236}">
                <a16:creationId xmlns:a16="http://schemas.microsoft.com/office/drawing/2014/main" id="{FB0556BB-C8CC-FD4D-29F4-286BE6363094}"/>
              </a:ext>
            </a:extLst>
          </p:cNvPr>
          <p:cNvSpPr txBox="1"/>
          <p:nvPr/>
        </p:nvSpPr>
        <p:spPr>
          <a:xfrm>
            <a:off x="1296000" y="8928000"/>
            <a:ext cx="1676400" cy="276999"/>
          </a:xfrm>
          <a:prstGeom prst="rect">
            <a:avLst/>
          </a:prstGeom>
          <a:noFill/>
        </p:spPr>
        <p:txBody>
          <a:bodyPr wrap="square" rtlCol="0">
            <a:noAutofit/>
          </a:bodyPr>
          <a:lstStyle/>
          <a:p>
            <a:r>
              <a:rPr lang="hr-HR" sz="1200" dirty="0">
                <a:latin typeface="Helvetica Neue" panose="020B0604020202020204" charset="0"/>
                <a:ea typeface="Microsoft Sans Serif" panose="020B0604020202020204" pitchFamily="34" charset="0"/>
                <a:cs typeface="Microsoft Sans Serif" panose="020B0604020202020204" pitchFamily="34" charset="0"/>
              </a:rPr>
              <a:t>Izvor br.:</a:t>
            </a:r>
            <a:r>
              <a:rPr lang="en-US" sz="1200" dirty="0">
                <a:latin typeface="Helvetica Neue" panose="020B0604020202020204" charset="0"/>
                <a:ea typeface="Microsoft Sans Serif" panose="020B0604020202020204" pitchFamily="34" charset="0"/>
                <a:cs typeface="Microsoft Sans Serif" panose="020B0604020202020204" pitchFamily="34" charset="0"/>
              </a:rPr>
              <a:t> 1</a:t>
            </a:r>
          </a:p>
        </p:txBody>
      </p:sp>
      <p:sp>
        <p:nvSpPr>
          <p:cNvPr id="5" name="Textfeld 4">
            <a:extLst>
              <a:ext uri="{FF2B5EF4-FFF2-40B4-BE49-F238E27FC236}">
                <a16:creationId xmlns:a16="http://schemas.microsoft.com/office/drawing/2014/main" id="{269CADE3-5C7E-A6A7-5BB0-E629F2FA1E3A}"/>
              </a:ext>
            </a:extLst>
          </p:cNvPr>
          <p:cNvSpPr txBox="1"/>
          <p:nvPr/>
        </p:nvSpPr>
        <p:spPr>
          <a:xfrm>
            <a:off x="1296000" y="1548000"/>
            <a:ext cx="15372000" cy="831600"/>
          </a:xfrm>
          <a:prstGeom prst="rect">
            <a:avLst/>
          </a:prstGeom>
          <a:noFill/>
        </p:spPr>
        <p:txBody>
          <a:bodyPr wrap="square">
            <a:noAutofit/>
          </a:bodyPr>
          <a:lstStyle/>
          <a:p>
            <a:r>
              <a:rPr lang="en-US" sz="4800" b="1" dirty="0">
                <a:solidFill>
                  <a:srgbClr val="4D94B7"/>
                </a:solidFill>
                <a:latin typeface="Helvetica Neue" panose="020B0604020202020204" charset="0"/>
              </a:rPr>
              <a:t>3. </a:t>
            </a:r>
            <a:r>
              <a:rPr lang="hr-HR" sz="4800" b="1" dirty="0">
                <a:solidFill>
                  <a:srgbClr val="4D94B7"/>
                </a:solidFill>
                <a:latin typeface="Helvetica Neue" panose="020B0604020202020204" charset="0"/>
              </a:rPr>
              <a:t>Karakteristike intrapoduzetnika</a:t>
            </a:r>
            <a:endParaRPr lang="en-US" sz="4800" b="1" dirty="0">
              <a:solidFill>
                <a:srgbClr val="4D94B7"/>
              </a:solidFill>
              <a:latin typeface="Helvetica Neue" panose="020B0604020202020204" charset="0"/>
            </a:endParaRPr>
          </a:p>
        </p:txBody>
      </p:sp>
      <p:sp>
        <p:nvSpPr>
          <p:cNvPr id="6" name="Textfeld 5">
            <a:extLst>
              <a:ext uri="{FF2B5EF4-FFF2-40B4-BE49-F238E27FC236}">
                <a16:creationId xmlns:a16="http://schemas.microsoft.com/office/drawing/2014/main" id="{E9639BC0-91E2-7CB2-25C5-2D6211E03CF3}"/>
              </a:ext>
            </a:extLst>
          </p:cNvPr>
          <p:cNvSpPr txBox="1"/>
          <p:nvPr/>
        </p:nvSpPr>
        <p:spPr>
          <a:xfrm>
            <a:off x="1296000" y="2304000"/>
            <a:ext cx="15408000" cy="523220"/>
          </a:xfrm>
          <a:prstGeom prst="rect">
            <a:avLst/>
          </a:prstGeom>
          <a:noFill/>
        </p:spPr>
        <p:txBody>
          <a:bodyPr wrap="square">
            <a:noAutofit/>
          </a:bodyPr>
          <a:lstStyle/>
          <a:p>
            <a:r>
              <a:rPr lang="en-US" sz="2800" b="1" dirty="0">
                <a:solidFill>
                  <a:srgbClr val="AED633"/>
                </a:solidFill>
                <a:effectLst/>
                <a:latin typeface="Helvetica Neue" panose="020B0604020202020204" charset="0"/>
                <a:ea typeface="Calibri" panose="020F0502020204030204" pitchFamily="34" charset="0"/>
                <a:cs typeface="Times New Roman" panose="02020603050405020304" pitchFamily="18" charset="0"/>
              </a:rPr>
              <a:t>3.3 </a:t>
            </a:r>
            <a:r>
              <a:rPr lang="hr-HR" sz="2800" b="1" dirty="0">
                <a:solidFill>
                  <a:srgbClr val="AED633"/>
                </a:solidFill>
                <a:effectLst/>
                <a:latin typeface="Helvetica Neue" panose="020B0604020202020204" charset="0"/>
                <a:ea typeface="Calibri" panose="020F0502020204030204" pitchFamily="34" charset="0"/>
                <a:cs typeface="Times New Roman" panose="02020603050405020304" pitchFamily="18" charset="0"/>
              </a:rPr>
              <a:t>Pokretač promjena</a:t>
            </a:r>
            <a:endParaRPr lang="en-US" sz="2800" b="1" dirty="0">
              <a:solidFill>
                <a:srgbClr val="AED633"/>
              </a:solidFill>
              <a:effectLst/>
              <a:latin typeface="Helvetica Neue" panose="020B0604020202020204" charset="0"/>
              <a:ea typeface="Calibri" panose="020F0502020204030204" pitchFamily="34" charset="0"/>
              <a:cs typeface="Times New Roman" panose="02020603050405020304" pitchFamily="18" charset="0"/>
            </a:endParaRPr>
          </a:p>
        </p:txBody>
      </p:sp>
      <p:pic>
        <p:nvPicPr>
          <p:cNvPr id="9" name="Picture 2">
            <a:extLst>
              <a:ext uri="{FF2B5EF4-FFF2-40B4-BE49-F238E27FC236}">
                <a16:creationId xmlns:a16="http://schemas.microsoft.com/office/drawing/2014/main" id="{660CB757-9890-A37A-16CF-16FB709C5B71}"/>
              </a:ext>
            </a:extLst>
          </p:cNvPr>
          <p:cNvPicPr>
            <a:picLocks noChangeAspect="1" noChangeArrowheads="1"/>
          </p:cNvPicPr>
          <p:nvPr/>
        </p:nvPicPr>
        <p:blipFill>
          <a:blip r:embed="rId7" cstate="screen">
            <a:extLst>
              <a:ext uri="{28A0092B-C50C-407E-A947-70E740481C1C}">
                <a14:useLocalDpi xmlns:a14="http://schemas.microsoft.com/office/drawing/2010/main"/>
              </a:ext>
            </a:extLst>
          </a:blip>
          <a:srcRect/>
          <a:stretch>
            <a:fillRect/>
          </a:stretch>
        </p:blipFill>
        <p:spPr bwMode="auto">
          <a:xfrm>
            <a:off x="12344400" y="4921071"/>
            <a:ext cx="3907362" cy="390736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2822466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Diagrama 6">
            <a:extLst>
              <a:ext uri="{FF2B5EF4-FFF2-40B4-BE49-F238E27FC236}">
                <a16:creationId xmlns:a16="http://schemas.microsoft.com/office/drawing/2014/main" id="{34A57B07-5BED-4778-64EE-41A5C62C8675}"/>
              </a:ext>
            </a:extLst>
          </p:cNvPr>
          <p:cNvGraphicFramePr/>
          <p:nvPr>
            <p:extLst>
              <p:ext uri="{D42A27DB-BD31-4B8C-83A1-F6EECF244321}">
                <p14:modId xmlns:p14="http://schemas.microsoft.com/office/powerpoint/2010/main" val="2537925015"/>
              </p:ext>
            </p:extLst>
          </p:nvPr>
        </p:nvGraphicFramePr>
        <p:xfrm>
          <a:off x="1296000" y="3383999"/>
          <a:ext cx="10260000" cy="5400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CuadroTexto 1">
            <a:extLst>
              <a:ext uri="{FF2B5EF4-FFF2-40B4-BE49-F238E27FC236}">
                <a16:creationId xmlns:a16="http://schemas.microsoft.com/office/drawing/2014/main" id="{FB0556BB-C8CC-FD4D-29F4-286BE6363094}"/>
              </a:ext>
            </a:extLst>
          </p:cNvPr>
          <p:cNvSpPr txBox="1"/>
          <p:nvPr/>
        </p:nvSpPr>
        <p:spPr>
          <a:xfrm>
            <a:off x="1296000" y="8928000"/>
            <a:ext cx="1676400" cy="276999"/>
          </a:xfrm>
          <a:prstGeom prst="rect">
            <a:avLst/>
          </a:prstGeom>
          <a:noFill/>
        </p:spPr>
        <p:txBody>
          <a:bodyPr wrap="square" rtlCol="0">
            <a:noAutofit/>
          </a:bodyPr>
          <a:lstStyle/>
          <a:p>
            <a:r>
              <a:rPr lang="hr-HR" sz="1200" dirty="0">
                <a:latin typeface="Helvetica Neue" panose="020B0604020202020204" charset="0"/>
                <a:ea typeface="Microsoft Sans Serif" panose="020B0604020202020204" pitchFamily="34" charset="0"/>
                <a:cs typeface="Microsoft Sans Serif" panose="020B0604020202020204" pitchFamily="34" charset="0"/>
              </a:rPr>
              <a:t>Izvor br.: </a:t>
            </a:r>
            <a:r>
              <a:rPr lang="en-US" sz="1200" dirty="0">
                <a:latin typeface="Helvetica Neue" panose="020B0604020202020204" charset="0"/>
                <a:ea typeface="Microsoft Sans Serif" panose="020B0604020202020204" pitchFamily="34" charset="0"/>
                <a:cs typeface="Microsoft Sans Serif" panose="020B0604020202020204" pitchFamily="34" charset="0"/>
              </a:rPr>
              <a:t>1</a:t>
            </a:r>
          </a:p>
        </p:txBody>
      </p:sp>
      <p:sp>
        <p:nvSpPr>
          <p:cNvPr id="5" name="Textfeld 4">
            <a:extLst>
              <a:ext uri="{FF2B5EF4-FFF2-40B4-BE49-F238E27FC236}">
                <a16:creationId xmlns:a16="http://schemas.microsoft.com/office/drawing/2014/main" id="{7418905E-5F49-9B4D-6F44-F53E4100154E}"/>
              </a:ext>
            </a:extLst>
          </p:cNvPr>
          <p:cNvSpPr txBox="1"/>
          <p:nvPr/>
        </p:nvSpPr>
        <p:spPr>
          <a:xfrm>
            <a:off x="1296000" y="1548000"/>
            <a:ext cx="15372000" cy="831600"/>
          </a:xfrm>
          <a:prstGeom prst="rect">
            <a:avLst/>
          </a:prstGeom>
          <a:noFill/>
        </p:spPr>
        <p:txBody>
          <a:bodyPr wrap="square">
            <a:noAutofit/>
          </a:bodyPr>
          <a:lstStyle/>
          <a:p>
            <a:r>
              <a:rPr lang="en-US" sz="4800" b="1" dirty="0">
                <a:solidFill>
                  <a:srgbClr val="4D94B7"/>
                </a:solidFill>
                <a:latin typeface="Helvetica Neue" panose="020B0604020202020204" charset="0"/>
              </a:rPr>
              <a:t>3. </a:t>
            </a:r>
            <a:r>
              <a:rPr lang="hr-HR" sz="4800" b="1" dirty="0">
                <a:solidFill>
                  <a:srgbClr val="4D94B7"/>
                </a:solidFill>
                <a:latin typeface="Helvetica Neue" panose="020B0604020202020204" charset="0"/>
              </a:rPr>
              <a:t>Karakteristike </a:t>
            </a:r>
            <a:r>
              <a:rPr lang="en-US" sz="4800" b="1" dirty="0">
                <a:solidFill>
                  <a:srgbClr val="4D94B7"/>
                </a:solidFill>
                <a:latin typeface="Helvetica Neue" panose="020B0604020202020204" charset="0"/>
              </a:rPr>
              <a:t>intrap</a:t>
            </a:r>
            <a:r>
              <a:rPr lang="hr-HR" sz="4800" b="1" dirty="0">
                <a:solidFill>
                  <a:srgbClr val="4D94B7"/>
                </a:solidFill>
                <a:latin typeface="Helvetica Neue" panose="020B0604020202020204" charset="0"/>
              </a:rPr>
              <a:t>oduzetnika</a:t>
            </a:r>
            <a:endParaRPr lang="en-US" sz="4800" b="1" dirty="0">
              <a:solidFill>
                <a:srgbClr val="4D94B7"/>
              </a:solidFill>
              <a:latin typeface="Helvetica Neue" panose="020B0604020202020204" charset="0"/>
            </a:endParaRPr>
          </a:p>
        </p:txBody>
      </p:sp>
      <p:sp>
        <p:nvSpPr>
          <p:cNvPr id="6" name="Textfeld 5">
            <a:extLst>
              <a:ext uri="{FF2B5EF4-FFF2-40B4-BE49-F238E27FC236}">
                <a16:creationId xmlns:a16="http://schemas.microsoft.com/office/drawing/2014/main" id="{B7D49596-F921-C729-1CA2-987A8FCE8B3C}"/>
              </a:ext>
            </a:extLst>
          </p:cNvPr>
          <p:cNvSpPr txBox="1"/>
          <p:nvPr/>
        </p:nvSpPr>
        <p:spPr>
          <a:xfrm>
            <a:off x="1296000" y="2304000"/>
            <a:ext cx="15408000" cy="523220"/>
          </a:xfrm>
          <a:prstGeom prst="rect">
            <a:avLst/>
          </a:prstGeom>
          <a:noFill/>
        </p:spPr>
        <p:txBody>
          <a:bodyPr wrap="square">
            <a:noAutofit/>
          </a:bodyPr>
          <a:lstStyle/>
          <a:p>
            <a:r>
              <a:rPr lang="en-US" sz="2800" b="1" dirty="0">
                <a:solidFill>
                  <a:srgbClr val="AED633"/>
                </a:solidFill>
                <a:effectLst/>
                <a:latin typeface="Helvetica Neue" panose="020B0604020202020204" charset="0"/>
                <a:ea typeface="Calibri" panose="020F0502020204030204" pitchFamily="34" charset="0"/>
                <a:cs typeface="Times New Roman" panose="02020603050405020304" pitchFamily="18" charset="0"/>
              </a:rPr>
              <a:t>3.4 </a:t>
            </a:r>
            <a:r>
              <a:rPr lang="hr-HR" sz="2800" b="1" dirty="0">
                <a:solidFill>
                  <a:srgbClr val="AED633"/>
                </a:solidFill>
                <a:effectLst/>
                <a:latin typeface="Helvetica Neue" panose="020B0604020202020204" charset="0"/>
                <a:ea typeface="Calibri" panose="020F0502020204030204" pitchFamily="34" charset="0"/>
                <a:cs typeface="Times New Roman" panose="02020603050405020304" pitchFamily="18" charset="0"/>
              </a:rPr>
              <a:t>Odlučan</a:t>
            </a:r>
            <a:endParaRPr lang="en-US" sz="2800" b="1" dirty="0">
              <a:solidFill>
                <a:srgbClr val="AED633"/>
              </a:solidFill>
              <a:effectLst/>
              <a:latin typeface="Helvetica Neue" panose="020B0604020202020204" charset="0"/>
              <a:ea typeface="Calibri" panose="020F0502020204030204" pitchFamily="34" charset="0"/>
              <a:cs typeface="Times New Roman" panose="02020603050405020304" pitchFamily="18" charset="0"/>
            </a:endParaRPr>
          </a:p>
        </p:txBody>
      </p:sp>
      <p:pic>
        <p:nvPicPr>
          <p:cNvPr id="9" name="Picture 2">
            <a:extLst>
              <a:ext uri="{FF2B5EF4-FFF2-40B4-BE49-F238E27FC236}">
                <a16:creationId xmlns:a16="http://schemas.microsoft.com/office/drawing/2014/main" id="{4E04FE00-751C-4ECE-32E0-DB0BC0A18DEC}"/>
              </a:ext>
            </a:extLst>
          </p:cNvPr>
          <p:cNvPicPr>
            <a:picLocks noChangeAspect="1" noChangeArrowheads="1"/>
          </p:cNvPicPr>
          <p:nvPr/>
        </p:nvPicPr>
        <p:blipFill>
          <a:blip r:embed="rId7" cstate="screen">
            <a:extLst>
              <a:ext uri="{28A0092B-C50C-407E-A947-70E740481C1C}">
                <a14:useLocalDpi xmlns:a14="http://schemas.microsoft.com/office/drawing/2010/main"/>
              </a:ext>
            </a:extLst>
          </a:blip>
          <a:srcRect/>
          <a:stretch>
            <a:fillRect/>
          </a:stretch>
        </p:blipFill>
        <p:spPr bwMode="auto">
          <a:xfrm>
            <a:off x="12344400" y="4921071"/>
            <a:ext cx="3907362" cy="390736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2350879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Diagrama 6">
            <a:extLst>
              <a:ext uri="{FF2B5EF4-FFF2-40B4-BE49-F238E27FC236}">
                <a16:creationId xmlns:a16="http://schemas.microsoft.com/office/drawing/2014/main" id="{34A57B07-5BED-4778-64EE-41A5C62C8675}"/>
              </a:ext>
            </a:extLst>
          </p:cNvPr>
          <p:cNvGraphicFramePr/>
          <p:nvPr>
            <p:extLst>
              <p:ext uri="{D42A27DB-BD31-4B8C-83A1-F6EECF244321}">
                <p14:modId xmlns:p14="http://schemas.microsoft.com/office/powerpoint/2010/main" val="2920415603"/>
              </p:ext>
            </p:extLst>
          </p:nvPr>
        </p:nvGraphicFramePr>
        <p:xfrm>
          <a:off x="1296000" y="3383999"/>
          <a:ext cx="10260000" cy="5400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CuadroTexto 1">
            <a:extLst>
              <a:ext uri="{FF2B5EF4-FFF2-40B4-BE49-F238E27FC236}">
                <a16:creationId xmlns:a16="http://schemas.microsoft.com/office/drawing/2014/main" id="{FB0556BB-C8CC-FD4D-29F4-286BE6363094}"/>
              </a:ext>
            </a:extLst>
          </p:cNvPr>
          <p:cNvSpPr txBox="1"/>
          <p:nvPr/>
        </p:nvSpPr>
        <p:spPr>
          <a:xfrm>
            <a:off x="1296000" y="8928000"/>
            <a:ext cx="1676400" cy="276999"/>
          </a:xfrm>
          <a:prstGeom prst="rect">
            <a:avLst/>
          </a:prstGeom>
          <a:noFill/>
        </p:spPr>
        <p:txBody>
          <a:bodyPr wrap="square" rtlCol="0">
            <a:noAutofit/>
          </a:bodyPr>
          <a:lstStyle/>
          <a:p>
            <a:r>
              <a:rPr lang="hr-HR" sz="1200" dirty="0">
                <a:latin typeface="Helvetica Neue" panose="020B0604020202020204" charset="0"/>
                <a:ea typeface="Microsoft Sans Serif" panose="020B0604020202020204" pitchFamily="34" charset="0"/>
                <a:cs typeface="Microsoft Sans Serif" panose="020B0604020202020204" pitchFamily="34" charset="0"/>
              </a:rPr>
              <a:t>Izvor br.:</a:t>
            </a:r>
            <a:r>
              <a:rPr lang="en-US" sz="1200" dirty="0">
                <a:latin typeface="Helvetica Neue" panose="020B0604020202020204" charset="0"/>
                <a:ea typeface="Microsoft Sans Serif" panose="020B0604020202020204" pitchFamily="34" charset="0"/>
                <a:cs typeface="Microsoft Sans Serif" panose="020B0604020202020204" pitchFamily="34" charset="0"/>
              </a:rPr>
              <a:t> 1</a:t>
            </a:r>
          </a:p>
        </p:txBody>
      </p:sp>
      <p:sp>
        <p:nvSpPr>
          <p:cNvPr id="5" name="Textfeld 4">
            <a:extLst>
              <a:ext uri="{FF2B5EF4-FFF2-40B4-BE49-F238E27FC236}">
                <a16:creationId xmlns:a16="http://schemas.microsoft.com/office/drawing/2014/main" id="{6805EDF0-437B-2BAB-18B2-90E4E5D377F6}"/>
              </a:ext>
            </a:extLst>
          </p:cNvPr>
          <p:cNvSpPr txBox="1"/>
          <p:nvPr/>
        </p:nvSpPr>
        <p:spPr>
          <a:xfrm>
            <a:off x="1296000" y="1548000"/>
            <a:ext cx="15372000" cy="831600"/>
          </a:xfrm>
          <a:prstGeom prst="rect">
            <a:avLst/>
          </a:prstGeom>
          <a:noFill/>
        </p:spPr>
        <p:txBody>
          <a:bodyPr wrap="square">
            <a:noAutofit/>
          </a:bodyPr>
          <a:lstStyle/>
          <a:p>
            <a:r>
              <a:rPr lang="en-US" sz="4800" b="1" dirty="0">
                <a:solidFill>
                  <a:srgbClr val="4D94B7"/>
                </a:solidFill>
                <a:latin typeface="Helvetica Neue" panose="020B0604020202020204" charset="0"/>
              </a:rPr>
              <a:t>3. </a:t>
            </a:r>
            <a:r>
              <a:rPr lang="hr-HR" sz="4800" b="1" dirty="0">
                <a:solidFill>
                  <a:srgbClr val="4D94B7"/>
                </a:solidFill>
                <a:latin typeface="Helvetica Neue" panose="020B0604020202020204" charset="0"/>
              </a:rPr>
              <a:t>Karakteristike intrapoduzetnika</a:t>
            </a:r>
            <a:endParaRPr lang="en-US" sz="4800" b="1" dirty="0">
              <a:solidFill>
                <a:srgbClr val="4D94B7"/>
              </a:solidFill>
              <a:latin typeface="Helvetica Neue" panose="020B0604020202020204" charset="0"/>
            </a:endParaRPr>
          </a:p>
        </p:txBody>
      </p:sp>
      <p:sp>
        <p:nvSpPr>
          <p:cNvPr id="6" name="Textfeld 5">
            <a:extLst>
              <a:ext uri="{FF2B5EF4-FFF2-40B4-BE49-F238E27FC236}">
                <a16:creationId xmlns:a16="http://schemas.microsoft.com/office/drawing/2014/main" id="{04FCA6A4-123F-5223-5729-A93E4F55A375}"/>
              </a:ext>
            </a:extLst>
          </p:cNvPr>
          <p:cNvSpPr txBox="1"/>
          <p:nvPr/>
        </p:nvSpPr>
        <p:spPr>
          <a:xfrm>
            <a:off x="1296000" y="2304000"/>
            <a:ext cx="15408000" cy="523220"/>
          </a:xfrm>
          <a:prstGeom prst="rect">
            <a:avLst/>
          </a:prstGeom>
          <a:noFill/>
        </p:spPr>
        <p:txBody>
          <a:bodyPr wrap="square">
            <a:noAutofit/>
          </a:bodyPr>
          <a:lstStyle/>
          <a:p>
            <a:r>
              <a:rPr lang="en-US" sz="2800" b="1" dirty="0">
                <a:solidFill>
                  <a:srgbClr val="AED633"/>
                </a:solidFill>
                <a:effectLst/>
                <a:latin typeface="Helvetica Neue" panose="020B0604020202020204" charset="0"/>
                <a:ea typeface="Calibri" panose="020F0502020204030204" pitchFamily="34" charset="0"/>
                <a:cs typeface="Times New Roman" panose="02020603050405020304" pitchFamily="18" charset="0"/>
              </a:rPr>
              <a:t>3.5 </a:t>
            </a:r>
            <a:r>
              <a:rPr lang="hr-HR" sz="2800" b="1" dirty="0">
                <a:solidFill>
                  <a:srgbClr val="AED633"/>
                </a:solidFill>
                <a:effectLst/>
                <a:latin typeface="Helvetica Neue" panose="020B0604020202020204" charset="0"/>
                <a:ea typeface="Calibri" panose="020F0502020204030204" pitchFamily="34" charset="0"/>
                <a:cs typeface="Times New Roman" panose="02020603050405020304" pitchFamily="18" charset="0"/>
              </a:rPr>
              <a:t>Posvećen</a:t>
            </a:r>
            <a:endParaRPr lang="en-US" sz="2800" b="1" dirty="0">
              <a:solidFill>
                <a:srgbClr val="AED633"/>
              </a:solidFill>
              <a:effectLst/>
              <a:latin typeface="Helvetica Neue" panose="020B0604020202020204" charset="0"/>
              <a:ea typeface="Calibri" panose="020F0502020204030204" pitchFamily="34" charset="0"/>
              <a:cs typeface="Times New Roman" panose="02020603050405020304" pitchFamily="18" charset="0"/>
            </a:endParaRPr>
          </a:p>
        </p:txBody>
      </p:sp>
      <p:pic>
        <p:nvPicPr>
          <p:cNvPr id="9" name="Picture 2">
            <a:extLst>
              <a:ext uri="{FF2B5EF4-FFF2-40B4-BE49-F238E27FC236}">
                <a16:creationId xmlns:a16="http://schemas.microsoft.com/office/drawing/2014/main" id="{D386B011-5A4A-D022-02A8-C9B0E112D604}"/>
              </a:ext>
            </a:extLst>
          </p:cNvPr>
          <p:cNvPicPr>
            <a:picLocks noChangeAspect="1" noChangeArrowheads="1"/>
          </p:cNvPicPr>
          <p:nvPr/>
        </p:nvPicPr>
        <p:blipFill>
          <a:blip r:embed="rId7" cstate="screen">
            <a:extLst>
              <a:ext uri="{28A0092B-C50C-407E-A947-70E740481C1C}">
                <a14:useLocalDpi xmlns:a14="http://schemas.microsoft.com/office/drawing/2010/main"/>
              </a:ext>
            </a:extLst>
          </a:blip>
          <a:srcRect/>
          <a:stretch>
            <a:fillRect/>
          </a:stretch>
        </p:blipFill>
        <p:spPr bwMode="auto">
          <a:xfrm>
            <a:off x="12344400" y="4921071"/>
            <a:ext cx="3907362" cy="390736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295084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Diagrama 6">
            <a:extLst>
              <a:ext uri="{FF2B5EF4-FFF2-40B4-BE49-F238E27FC236}">
                <a16:creationId xmlns:a16="http://schemas.microsoft.com/office/drawing/2014/main" id="{34A57B07-5BED-4778-64EE-41A5C62C8675}"/>
              </a:ext>
            </a:extLst>
          </p:cNvPr>
          <p:cNvGraphicFramePr/>
          <p:nvPr>
            <p:extLst>
              <p:ext uri="{D42A27DB-BD31-4B8C-83A1-F6EECF244321}">
                <p14:modId xmlns:p14="http://schemas.microsoft.com/office/powerpoint/2010/main" val="2423965083"/>
              </p:ext>
            </p:extLst>
          </p:nvPr>
        </p:nvGraphicFramePr>
        <p:xfrm>
          <a:off x="1296000" y="3383999"/>
          <a:ext cx="10260000" cy="5400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CuadroTexto 1">
            <a:extLst>
              <a:ext uri="{FF2B5EF4-FFF2-40B4-BE49-F238E27FC236}">
                <a16:creationId xmlns:a16="http://schemas.microsoft.com/office/drawing/2014/main" id="{FB0556BB-C8CC-FD4D-29F4-286BE6363094}"/>
              </a:ext>
            </a:extLst>
          </p:cNvPr>
          <p:cNvSpPr txBox="1"/>
          <p:nvPr/>
        </p:nvSpPr>
        <p:spPr>
          <a:xfrm>
            <a:off x="1296000" y="8928000"/>
            <a:ext cx="1676400" cy="276999"/>
          </a:xfrm>
          <a:prstGeom prst="rect">
            <a:avLst/>
          </a:prstGeom>
          <a:noFill/>
        </p:spPr>
        <p:txBody>
          <a:bodyPr wrap="square" rtlCol="0">
            <a:noAutofit/>
          </a:bodyPr>
          <a:lstStyle/>
          <a:p>
            <a:r>
              <a:rPr lang="hr-HR" sz="1200" dirty="0">
                <a:latin typeface="Helvetica Neue" panose="020B0604020202020204" charset="0"/>
                <a:ea typeface="Microsoft Sans Serif" panose="020B0604020202020204" pitchFamily="34" charset="0"/>
                <a:cs typeface="Microsoft Sans Serif" panose="020B0604020202020204" pitchFamily="34" charset="0"/>
              </a:rPr>
              <a:t>Izvor br.:</a:t>
            </a:r>
            <a:r>
              <a:rPr lang="en-US" sz="1200" dirty="0">
                <a:latin typeface="Helvetica Neue" panose="020B0604020202020204" charset="0"/>
                <a:ea typeface="Microsoft Sans Serif" panose="020B0604020202020204" pitchFamily="34" charset="0"/>
                <a:cs typeface="Microsoft Sans Serif" panose="020B0604020202020204" pitchFamily="34" charset="0"/>
              </a:rPr>
              <a:t> 1</a:t>
            </a:r>
          </a:p>
        </p:txBody>
      </p:sp>
      <p:sp>
        <p:nvSpPr>
          <p:cNvPr id="5" name="Textfeld 4">
            <a:extLst>
              <a:ext uri="{FF2B5EF4-FFF2-40B4-BE49-F238E27FC236}">
                <a16:creationId xmlns:a16="http://schemas.microsoft.com/office/drawing/2014/main" id="{07E6F24D-5C1A-E8EB-7595-48FC0251F8BD}"/>
              </a:ext>
            </a:extLst>
          </p:cNvPr>
          <p:cNvSpPr txBox="1"/>
          <p:nvPr/>
        </p:nvSpPr>
        <p:spPr>
          <a:xfrm>
            <a:off x="1296000" y="1548000"/>
            <a:ext cx="15372000" cy="831600"/>
          </a:xfrm>
          <a:prstGeom prst="rect">
            <a:avLst/>
          </a:prstGeom>
          <a:noFill/>
        </p:spPr>
        <p:txBody>
          <a:bodyPr wrap="square">
            <a:noAutofit/>
          </a:bodyPr>
          <a:lstStyle/>
          <a:p>
            <a:r>
              <a:rPr lang="en-US" sz="4800" b="1" dirty="0">
                <a:solidFill>
                  <a:srgbClr val="4D94B7"/>
                </a:solidFill>
                <a:latin typeface="Helvetica Neue" panose="020B0604020202020204" charset="0"/>
              </a:rPr>
              <a:t>3. </a:t>
            </a:r>
            <a:r>
              <a:rPr lang="hr-HR" sz="4800" b="1" dirty="0">
                <a:solidFill>
                  <a:srgbClr val="4D94B7"/>
                </a:solidFill>
                <a:latin typeface="Helvetica Neue" panose="020B0604020202020204" charset="0"/>
              </a:rPr>
              <a:t>Karakteristike intrapoduzetnika</a:t>
            </a:r>
            <a:endParaRPr lang="en-US" sz="4800" b="1" dirty="0">
              <a:solidFill>
                <a:srgbClr val="4D94B7"/>
              </a:solidFill>
              <a:latin typeface="Helvetica Neue" panose="020B0604020202020204" charset="0"/>
            </a:endParaRPr>
          </a:p>
        </p:txBody>
      </p:sp>
      <p:sp>
        <p:nvSpPr>
          <p:cNvPr id="6" name="Textfeld 5">
            <a:extLst>
              <a:ext uri="{FF2B5EF4-FFF2-40B4-BE49-F238E27FC236}">
                <a16:creationId xmlns:a16="http://schemas.microsoft.com/office/drawing/2014/main" id="{BAAB64BF-291E-2F0E-47FD-CB4BC2E6AB6E}"/>
              </a:ext>
            </a:extLst>
          </p:cNvPr>
          <p:cNvSpPr txBox="1"/>
          <p:nvPr/>
        </p:nvSpPr>
        <p:spPr>
          <a:xfrm>
            <a:off x="1296000" y="2304000"/>
            <a:ext cx="15408000" cy="523220"/>
          </a:xfrm>
          <a:prstGeom prst="rect">
            <a:avLst/>
          </a:prstGeom>
          <a:noFill/>
        </p:spPr>
        <p:txBody>
          <a:bodyPr wrap="square">
            <a:noAutofit/>
          </a:bodyPr>
          <a:lstStyle/>
          <a:p>
            <a:r>
              <a:rPr lang="en-US" sz="2800" b="1" dirty="0">
                <a:solidFill>
                  <a:srgbClr val="AED633"/>
                </a:solidFill>
                <a:effectLst/>
                <a:latin typeface="Helvetica Neue" panose="020B0604020202020204" charset="0"/>
                <a:ea typeface="Calibri" panose="020F0502020204030204" pitchFamily="34" charset="0"/>
                <a:cs typeface="Times New Roman" panose="02020603050405020304" pitchFamily="18" charset="0"/>
              </a:rPr>
              <a:t>3.6. </a:t>
            </a:r>
            <a:r>
              <a:rPr lang="hr-HR" sz="2800" b="1" dirty="0">
                <a:solidFill>
                  <a:srgbClr val="AED633"/>
                </a:solidFill>
                <a:effectLst/>
                <a:latin typeface="Helvetica Neue" panose="020B0604020202020204" charset="0"/>
                <a:ea typeface="Calibri" panose="020F0502020204030204" pitchFamily="34" charset="0"/>
                <a:cs typeface="Times New Roman" panose="02020603050405020304" pitchFamily="18" charset="0"/>
              </a:rPr>
              <a:t>Marljiv</a:t>
            </a:r>
            <a:endParaRPr lang="en-US" sz="2800" b="1" dirty="0">
              <a:solidFill>
                <a:srgbClr val="AED633"/>
              </a:solidFill>
              <a:effectLst/>
              <a:latin typeface="Helvetica Neue" panose="020B0604020202020204" charset="0"/>
              <a:ea typeface="Calibri" panose="020F0502020204030204" pitchFamily="34" charset="0"/>
              <a:cs typeface="Times New Roman" panose="02020603050405020304" pitchFamily="18" charset="0"/>
            </a:endParaRPr>
          </a:p>
        </p:txBody>
      </p:sp>
      <p:pic>
        <p:nvPicPr>
          <p:cNvPr id="9" name="Picture 2">
            <a:extLst>
              <a:ext uri="{FF2B5EF4-FFF2-40B4-BE49-F238E27FC236}">
                <a16:creationId xmlns:a16="http://schemas.microsoft.com/office/drawing/2014/main" id="{EE6EDAFE-25AA-DFB8-8C51-DBC7DB0FAFC5}"/>
              </a:ext>
            </a:extLst>
          </p:cNvPr>
          <p:cNvPicPr>
            <a:picLocks noChangeAspect="1" noChangeArrowheads="1"/>
          </p:cNvPicPr>
          <p:nvPr/>
        </p:nvPicPr>
        <p:blipFill>
          <a:blip r:embed="rId7" cstate="screen">
            <a:extLst>
              <a:ext uri="{28A0092B-C50C-407E-A947-70E740481C1C}">
                <a14:useLocalDpi xmlns:a14="http://schemas.microsoft.com/office/drawing/2010/main"/>
              </a:ext>
            </a:extLst>
          </a:blip>
          <a:srcRect/>
          <a:stretch>
            <a:fillRect/>
          </a:stretch>
        </p:blipFill>
        <p:spPr bwMode="auto">
          <a:xfrm>
            <a:off x="12344400" y="4921071"/>
            <a:ext cx="3907362" cy="390736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6288129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a:extLst>
              <a:ext uri="{FF2B5EF4-FFF2-40B4-BE49-F238E27FC236}">
                <a16:creationId xmlns:a16="http://schemas.microsoft.com/office/drawing/2014/main" id="{6CE9C880-7A4A-94B2-756C-952EB7F9F820}"/>
              </a:ext>
            </a:extLst>
          </p:cNvPr>
          <p:cNvPicPr>
            <a:picLocks noChangeAspect="1" noChangeArrowheads="1"/>
          </p:cNvPicPr>
          <p:nvPr/>
        </p:nvPicPr>
        <p:blipFill>
          <a:blip r:embed="rId2" cstate="screen">
            <a:extLst>
              <a:ext uri="{28A0092B-C50C-407E-A947-70E740481C1C}">
                <a14:useLocalDpi xmlns:a14="http://schemas.microsoft.com/office/drawing/2010/main"/>
              </a:ext>
            </a:extLst>
          </a:blip>
          <a:srcRect/>
          <a:stretch>
            <a:fillRect/>
          </a:stretch>
        </p:blipFill>
        <p:spPr bwMode="auto">
          <a:xfrm>
            <a:off x="12344400" y="4921071"/>
            <a:ext cx="3907362" cy="3907362"/>
          </a:xfrm>
          <a:prstGeom prst="rect">
            <a:avLst/>
          </a:prstGeom>
          <a:noFill/>
          <a:extLst>
            <a:ext uri="{909E8E84-426E-40DD-AFC4-6F175D3DCCD1}">
              <a14:hiddenFill xmlns:a14="http://schemas.microsoft.com/office/drawing/2010/main">
                <a:solidFill>
                  <a:srgbClr val="FFFFFF"/>
                </a:solidFill>
              </a14:hiddenFill>
            </a:ext>
          </a:extLst>
        </p:spPr>
      </p:pic>
      <p:sp>
        <p:nvSpPr>
          <p:cNvPr id="3" name="CuadroTexto 2">
            <a:extLst>
              <a:ext uri="{FF2B5EF4-FFF2-40B4-BE49-F238E27FC236}">
                <a16:creationId xmlns:a16="http://schemas.microsoft.com/office/drawing/2014/main" id="{059C829C-41D6-1410-D4AD-4579EC19C654}"/>
              </a:ext>
            </a:extLst>
          </p:cNvPr>
          <p:cNvSpPr txBox="1"/>
          <p:nvPr/>
        </p:nvSpPr>
        <p:spPr>
          <a:xfrm>
            <a:off x="4572000" y="3888000"/>
            <a:ext cx="9144000" cy="1569660"/>
          </a:xfrm>
          <a:prstGeom prst="rect">
            <a:avLst/>
          </a:prstGeom>
          <a:noFill/>
        </p:spPr>
        <p:txBody>
          <a:bodyPr wrap="square">
            <a:noAutofit/>
          </a:bodyPr>
          <a:lstStyle/>
          <a:p>
            <a:pPr marL="0" marR="0" lvl="0" indent="0" algn="ctr" defTabSz="914400" rtl="0" eaLnBrk="1" fontAlgn="auto" latinLnBrk="0" hangingPunct="1">
              <a:lnSpc>
                <a:spcPct val="100000"/>
              </a:lnSpc>
              <a:spcAft>
                <a:spcPts val="0"/>
              </a:spcAft>
              <a:buClrTx/>
              <a:buSzTx/>
              <a:buFontTx/>
              <a:buNone/>
              <a:tabLst>
                <a:tab pos="1205230" algn="l"/>
                <a:tab pos="1926589" algn="l"/>
                <a:tab pos="2915920" algn="l"/>
                <a:tab pos="3444875" algn="l"/>
                <a:tab pos="4383405" algn="l"/>
                <a:tab pos="6796405" algn="l"/>
              </a:tabLst>
              <a:defRPr/>
            </a:pPr>
            <a:r>
              <a:rPr kumimoji="0" lang="hr-HR" sz="4800" b="1" i="0" u="none" strike="noStrike" kern="1200" cap="none" spc="-114" normalizeH="0" baseline="0" dirty="0">
                <a:ln>
                  <a:noFill/>
                </a:ln>
                <a:solidFill>
                  <a:srgbClr val="4D94B7"/>
                </a:solidFill>
                <a:effectLst/>
                <a:uLnTx/>
                <a:uFillTx/>
                <a:latin typeface="Helvetica Neue" panose="020B0604020202020204" charset="0"/>
                <a:ea typeface="Microsoft Sans Serif" panose="020B0604020202020204" pitchFamily="34" charset="0"/>
                <a:cs typeface="Microsoft Sans Serif" panose="020B0604020202020204" pitchFamily="34" charset="0"/>
              </a:rPr>
              <a:t>Identificiranje intrapoduzetnika</a:t>
            </a:r>
            <a:endParaRPr kumimoji="0" lang="hr-HR" sz="4800" b="1" i="0" u="none" strike="noStrike" kern="1200" cap="none" spc="0" normalizeH="0" baseline="0" dirty="0">
              <a:ln>
                <a:noFill/>
              </a:ln>
              <a:solidFill>
                <a:srgbClr val="4D94B7"/>
              </a:solidFill>
              <a:effectLst/>
              <a:uLnTx/>
              <a:uFillTx/>
              <a:latin typeface="Helvetica Neue" panose="020B0604020202020204" charset="0"/>
              <a:ea typeface="Microsoft Sans Serif" panose="020B0604020202020204" pitchFamily="34" charset="0"/>
              <a:cs typeface="Microsoft Sans Serif" panose="020B0604020202020204" pitchFamily="34" charset="0"/>
            </a:endParaRPr>
          </a:p>
        </p:txBody>
      </p:sp>
      <p:sp>
        <p:nvSpPr>
          <p:cNvPr id="5" name="CuadroTexto 4">
            <a:extLst>
              <a:ext uri="{FF2B5EF4-FFF2-40B4-BE49-F238E27FC236}">
                <a16:creationId xmlns:a16="http://schemas.microsoft.com/office/drawing/2014/main" id="{291827B4-A53A-98D3-C6A6-037B32739B31}"/>
              </a:ext>
            </a:extLst>
          </p:cNvPr>
          <p:cNvSpPr txBox="1"/>
          <p:nvPr/>
        </p:nvSpPr>
        <p:spPr>
          <a:xfrm>
            <a:off x="1296000" y="2592000"/>
            <a:ext cx="15732000" cy="1015663"/>
          </a:xfrm>
          <a:prstGeom prst="rect">
            <a:avLst/>
          </a:prstGeom>
          <a:noFill/>
        </p:spPr>
        <p:txBody>
          <a:bodyPr wrap="square">
            <a:noAutofit/>
          </a:bodyPr>
          <a:lstStyle/>
          <a:p>
            <a:pPr marL="0" marR="0" lvl="0" indent="0" algn="ctr" defTabSz="914400" rtl="0" eaLnBrk="1" fontAlgn="auto" latinLnBrk="0" hangingPunct="1">
              <a:lnSpc>
                <a:spcPct val="100000"/>
              </a:lnSpc>
              <a:spcBef>
                <a:spcPts val="5"/>
              </a:spcBef>
              <a:spcAft>
                <a:spcPts val="0"/>
              </a:spcAft>
              <a:buClrTx/>
              <a:buSzTx/>
              <a:buFontTx/>
              <a:buNone/>
              <a:tabLst>
                <a:tab pos="1205230" algn="l"/>
                <a:tab pos="1926589" algn="l"/>
                <a:tab pos="2915920" algn="l"/>
                <a:tab pos="3444875" algn="l"/>
                <a:tab pos="4383405" algn="l"/>
                <a:tab pos="6796405" algn="l"/>
              </a:tabLst>
              <a:defRPr/>
            </a:pPr>
            <a:r>
              <a:rPr lang="hr-HR" sz="6000" b="1" spc="-114" dirty="0">
                <a:solidFill>
                  <a:srgbClr val="AED633"/>
                </a:solidFill>
                <a:latin typeface="Helvetica Neue" panose="020B0604020202020204" charset="0"/>
                <a:ea typeface="Microsoft Sans Serif" panose="020B0604020202020204" pitchFamily="34" charset="0"/>
                <a:cs typeface="Microsoft Sans Serif" panose="020B0604020202020204" pitchFamily="34" charset="0"/>
              </a:rPr>
              <a:t>Cjelina</a:t>
            </a:r>
            <a:r>
              <a:rPr lang="en-US" sz="6000" b="1" spc="-114" dirty="0">
                <a:solidFill>
                  <a:srgbClr val="AED633"/>
                </a:solidFill>
                <a:latin typeface="Helvetica Neue" panose="020B0604020202020204" charset="0"/>
                <a:ea typeface="Microsoft Sans Serif" panose="020B0604020202020204" pitchFamily="34" charset="0"/>
                <a:cs typeface="Microsoft Sans Serif" panose="020B0604020202020204" pitchFamily="34" charset="0"/>
              </a:rPr>
              <a:t> 4</a:t>
            </a:r>
            <a:endParaRPr kumimoji="0" lang="en-US" sz="6000" b="1" i="0" u="none" strike="noStrike" kern="1200" cap="none" spc="0" normalizeH="0" baseline="0" dirty="0">
              <a:ln>
                <a:noFill/>
              </a:ln>
              <a:solidFill>
                <a:srgbClr val="AED633"/>
              </a:solidFill>
              <a:effectLst/>
              <a:uLnTx/>
              <a:uFillTx/>
              <a:latin typeface="Helvetica Neue" panose="020B0604020202020204" charset="0"/>
              <a:ea typeface="Microsoft Sans Serif" panose="020B0604020202020204" pitchFamily="34" charset="0"/>
              <a:cs typeface="Microsoft Sans Serif" panose="020B0604020202020204" pitchFamily="34" charset="0"/>
            </a:endParaRPr>
          </a:p>
        </p:txBody>
      </p:sp>
    </p:spTree>
    <p:extLst>
      <p:ext uri="{BB962C8B-B14F-4D97-AF65-F5344CB8AC3E}">
        <p14:creationId xmlns:p14="http://schemas.microsoft.com/office/powerpoint/2010/main" val="425594184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78A663DF-3B83-253B-B291-BC273B6C0410}"/>
              </a:ext>
            </a:extLst>
          </p:cNvPr>
          <p:cNvSpPr txBox="1"/>
          <p:nvPr/>
        </p:nvSpPr>
        <p:spPr>
          <a:xfrm>
            <a:off x="1296000" y="3086100"/>
            <a:ext cx="15840000" cy="884899"/>
          </a:xfrm>
          <a:prstGeom prst="rect">
            <a:avLst/>
          </a:prstGeom>
          <a:noFill/>
        </p:spPr>
        <p:txBody>
          <a:bodyPr wrap="square" rtlCol="0">
            <a:noAutofit/>
          </a:bodyPr>
          <a:lstStyle/>
          <a:p>
            <a:r>
              <a:rPr lang="hr-HR" sz="2400" b="1" dirty="0">
                <a:latin typeface="Helvetica Neue" panose="020B0604020202020204" charset="0"/>
                <a:ea typeface="Microsoft Sans Serif" panose="020B0604020202020204" pitchFamily="34" charset="0"/>
                <a:cs typeface="Microsoft Sans Serif" panose="020B0604020202020204" pitchFamily="34" charset="0"/>
              </a:rPr>
              <a:t>Kombinacija sve tri kvalitete može se koristiti za identifikaciju poduzetnika u vašoj organizaciji, ali ovisno o vašim postojećim sustavima, utvrđivanje točaka 1 i 2 može zahtijevati mnogo vremena.</a:t>
            </a:r>
            <a:endParaRPr lang="hr-HR" sz="2800" b="1" dirty="0">
              <a:latin typeface="Helvetica Neue" panose="020B0604020202020204" charset="0"/>
              <a:ea typeface="Microsoft Sans Serif" panose="020B0604020202020204" pitchFamily="34" charset="0"/>
              <a:cs typeface="Microsoft Sans Serif" panose="020B0604020202020204" pitchFamily="34" charset="0"/>
            </a:endParaRPr>
          </a:p>
        </p:txBody>
      </p:sp>
      <p:graphicFrame>
        <p:nvGraphicFramePr>
          <p:cNvPr id="7" name="Diagrama 6">
            <a:extLst>
              <a:ext uri="{FF2B5EF4-FFF2-40B4-BE49-F238E27FC236}">
                <a16:creationId xmlns:a16="http://schemas.microsoft.com/office/drawing/2014/main" id="{34A57B07-5BED-4778-64EE-41A5C62C8675}"/>
              </a:ext>
            </a:extLst>
          </p:cNvPr>
          <p:cNvGraphicFramePr/>
          <p:nvPr>
            <p:extLst>
              <p:ext uri="{D42A27DB-BD31-4B8C-83A1-F6EECF244321}">
                <p14:modId xmlns:p14="http://schemas.microsoft.com/office/powerpoint/2010/main" val="1294123873"/>
              </p:ext>
            </p:extLst>
          </p:nvPr>
        </p:nvGraphicFramePr>
        <p:xfrm>
          <a:off x="1296000" y="4211999"/>
          <a:ext cx="15228000" cy="4752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CuadroTexto 1">
            <a:extLst>
              <a:ext uri="{FF2B5EF4-FFF2-40B4-BE49-F238E27FC236}">
                <a16:creationId xmlns:a16="http://schemas.microsoft.com/office/drawing/2014/main" id="{FB0556BB-C8CC-FD4D-29F4-286BE6363094}"/>
              </a:ext>
            </a:extLst>
          </p:cNvPr>
          <p:cNvSpPr txBox="1"/>
          <p:nvPr/>
        </p:nvSpPr>
        <p:spPr>
          <a:xfrm>
            <a:off x="1296000" y="8928000"/>
            <a:ext cx="1676400" cy="276999"/>
          </a:xfrm>
          <a:prstGeom prst="rect">
            <a:avLst/>
          </a:prstGeom>
          <a:noFill/>
        </p:spPr>
        <p:txBody>
          <a:bodyPr wrap="square" rtlCol="0">
            <a:noAutofit/>
          </a:bodyPr>
          <a:lstStyle/>
          <a:p>
            <a:r>
              <a:rPr lang="hr-HR" sz="1200" dirty="0">
                <a:latin typeface="Helvetica Neue" panose="020B0604020202020204" charset="0"/>
                <a:ea typeface="Microsoft Sans Serif" panose="020B0604020202020204" pitchFamily="34" charset="0"/>
                <a:cs typeface="Microsoft Sans Serif" panose="020B0604020202020204" pitchFamily="34" charset="0"/>
              </a:rPr>
              <a:t>Izvor br.: </a:t>
            </a:r>
            <a:r>
              <a:rPr lang="en-US" sz="1200" dirty="0">
                <a:latin typeface="Helvetica Neue" panose="020B0604020202020204" charset="0"/>
                <a:ea typeface="Microsoft Sans Serif" panose="020B0604020202020204" pitchFamily="34" charset="0"/>
                <a:cs typeface="Microsoft Sans Serif" panose="020B0604020202020204" pitchFamily="34" charset="0"/>
              </a:rPr>
              <a:t>3, 4</a:t>
            </a:r>
          </a:p>
        </p:txBody>
      </p:sp>
      <p:sp>
        <p:nvSpPr>
          <p:cNvPr id="5" name="Textfeld 4">
            <a:extLst>
              <a:ext uri="{FF2B5EF4-FFF2-40B4-BE49-F238E27FC236}">
                <a16:creationId xmlns:a16="http://schemas.microsoft.com/office/drawing/2014/main" id="{BEE26179-A38C-D740-23A2-0701D61399A7}"/>
              </a:ext>
            </a:extLst>
          </p:cNvPr>
          <p:cNvSpPr txBox="1"/>
          <p:nvPr/>
        </p:nvSpPr>
        <p:spPr>
          <a:xfrm>
            <a:off x="1296000" y="1548000"/>
            <a:ext cx="15372000" cy="831600"/>
          </a:xfrm>
          <a:prstGeom prst="rect">
            <a:avLst/>
          </a:prstGeom>
          <a:noFill/>
        </p:spPr>
        <p:txBody>
          <a:bodyPr wrap="square">
            <a:noAutofit/>
          </a:bodyPr>
          <a:lstStyle/>
          <a:p>
            <a:r>
              <a:rPr lang="en-US" sz="4800" b="1" dirty="0">
                <a:solidFill>
                  <a:srgbClr val="4D94B7"/>
                </a:solidFill>
                <a:latin typeface="Helvetica Neue" panose="020B0604020202020204" charset="0"/>
              </a:rPr>
              <a:t>4. </a:t>
            </a:r>
            <a:r>
              <a:rPr lang="hr-HR" sz="4800" b="1" dirty="0">
                <a:solidFill>
                  <a:srgbClr val="4D94B7"/>
                </a:solidFill>
                <a:latin typeface="Helvetica Neue" panose="020B0604020202020204" charset="0"/>
              </a:rPr>
              <a:t>Identificiranje intrapoduzetnika</a:t>
            </a:r>
          </a:p>
        </p:txBody>
      </p:sp>
    </p:spTree>
    <p:extLst>
      <p:ext uri="{BB962C8B-B14F-4D97-AF65-F5344CB8AC3E}">
        <p14:creationId xmlns:p14="http://schemas.microsoft.com/office/powerpoint/2010/main" val="26255271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a:extLst>
              <a:ext uri="{FF2B5EF4-FFF2-40B4-BE49-F238E27FC236}">
                <a16:creationId xmlns:a16="http://schemas.microsoft.com/office/drawing/2014/main" id="{6CE9C880-7A4A-94B2-756C-952EB7F9F820}"/>
              </a:ext>
            </a:extLst>
          </p:cNvPr>
          <p:cNvPicPr>
            <a:picLocks noChangeAspect="1" noChangeArrowheads="1"/>
          </p:cNvPicPr>
          <p:nvPr/>
        </p:nvPicPr>
        <p:blipFill>
          <a:blip r:embed="rId2" cstate="screen">
            <a:extLst>
              <a:ext uri="{28A0092B-C50C-407E-A947-70E740481C1C}">
                <a14:useLocalDpi xmlns:a14="http://schemas.microsoft.com/office/drawing/2010/main"/>
              </a:ext>
            </a:extLst>
          </a:blip>
          <a:srcRect/>
          <a:stretch>
            <a:fillRect/>
          </a:stretch>
        </p:blipFill>
        <p:spPr bwMode="auto">
          <a:xfrm>
            <a:off x="12344400" y="4921071"/>
            <a:ext cx="3907362" cy="3907362"/>
          </a:xfrm>
          <a:prstGeom prst="rect">
            <a:avLst/>
          </a:prstGeom>
          <a:noFill/>
          <a:extLst>
            <a:ext uri="{909E8E84-426E-40DD-AFC4-6F175D3DCCD1}">
              <a14:hiddenFill xmlns:a14="http://schemas.microsoft.com/office/drawing/2010/main">
                <a:solidFill>
                  <a:srgbClr val="FFFFFF"/>
                </a:solidFill>
              </a14:hiddenFill>
            </a:ext>
          </a:extLst>
        </p:spPr>
      </p:pic>
      <p:sp>
        <p:nvSpPr>
          <p:cNvPr id="3" name="CuadroTexto 2">
            <a:extLst>
              <a:ext uri="{FF2B5EF4-FFF2-40B4-BE49-F238E27FC236}">
                <a16:creationId xmlns:a16="http://schemas.microsoft.com/office/drawing/2014/main" id="{059C829C-41D6-1410-D4AD-4579EC19C654}"/>
              </a:ext>
            </a:extLst>
          </p:cNvPr>
          <p:cNvSpPr txBox="1"/>
          <p:nvPr/>
        </p:nvSpPr>
        <p:spPr>
          <a:xfrm>
            <a:off x="4572000" y="3888000"/>
            <a:ext cx="9144000" cy="1569660"/>
          </a:xfrm>
          <a:prstGeom prst="rect">
            <a:avLst/>
          </a:prstGeom>
          <a:noFill/>
        </p:spPr>
        <p:txBody>
          <a:bodyPr wrap="square">
            <a:noAutofit/>
          </a:bodyPr>
          <a:lstStyle/>
          <a:p>
            <a:pPr marL="0" marR="0" lvl="0" indent="0" algn="ctr" defTabSz="914400" rtl="0" eaLnBrk="1" fontAlgn="auto" latinLnBrk="0" hangingPunct="1">
              <a:lnSpc>
                <a:spcPct val="100000"/>
              </a:lnSpc>
              <a:spcAft>
                <a:spcPts val="0"/>
              </a:spcAft>
              <a:buClrTx/>
              <a:buSzTx/>
              <a:buFontTx/>
              <a:buNone/>
              <a:tabLst>
                <a:tab pos="1205230" algn="l"/>
                <a:tab pos="1926589" algn="l"/>
                <a:tab pos="2915920" algn="l"/>
                <a:tab pos="3444875" algn="l"/>
                <a:tab pos="4383405" algn="l"/>
                <a:tab pos="6796405" algn="l"/>
              </a:tabLst>
              <a:defRPr/>
            </a:pPr>
            <a:r>
              <a:rPr kumimoji="0" lang="hr-HR" sz="4800" b="1" i="0" u="none" strike="noStrike" kern="1200" cap="none" spc="-114" normalizeH="0" baseline="0" dirty="0">
                <a:ln>
                  <a:noFill/>
                </a:ln>
                <a:solidFill>
                  <a:srgbClr val="4D94B7"/>
                </a:solidFill>
                <a:effectLst/>
                <a:uLnTx/>
                <a:uFillTx/>
                <a:latin typeface="Helvetica Neue" panose="020B0604020202020204" charset="0"/>
                <a:ea typeface="Microsoft Sans Serif" panose="020B0604020202020204" pitchFamily="34" charset="0"/>
                <a:cs typeface="Microsoft Sans Serif" panose="020B0604020202020204" pitchFamily="34" charset="0"/>
              </a:rPr>
              <a:t>Koristi poduzetništva unutar organizacije</a:t>
            </a:r>
            <a:endParaRPr kumimoji="0" lang="en-US" sz="4800" b="1" i="0" u="none" strike="noStrike" kern="1200" cap="none" spc="0" normalizeH="0" baseline="0" dirty="0">
              <a:ln>
                <a:noFill/>
              </a:ln>
              <a:solidFill>
                <a:srgbClr val="4D94B7"/>
              </a:solidFill>
              <a:effectLst/>
              <a:uLnTx/>
              <a:uFillTx/>
              <a:latin typeface="Helvetica Neue" panose="020B0604020202020204" charset="0"/>
              <a:ea typeface="Microsoft Sans Serif" panose="020B0604020202020204" pitchFamily="34" charset="0"/>
              <a:cs typeface="Microsoft Sans Serif" panose="020B0604020202020204" pitchFamily="34" charset="0"/>
            </a:endParaRPr>
          </a:p>
        </p:txBody>
      </p:sp>
      <p:sp>
        <p:nvSpPr>
          <p:cNvPr id="5" name="CuadroTexto 4">
            <a:extLst>
              <a:ext uri="{FF2B5EF4-FFF2-40B4-BE49-F238E27FC236}">
                <a16:creationId xmlns:a16="http://schemas.microsoft.com/office/drawing/2014/main" id="{291827B4-A53A-98D3-C6A6-037B32739B31}"/>
              </a:ext>
            </a:extLst>
          </p:cNvPr>
          <p:cNvSpPr txBox="1"/>
          <p:nvPr/>
        </p:nvSpPr>
        <p:spPr>
          <a:xfrm>
            <a:off x="1296000" y="2592000"/>
            <a:ext cx="15732000" cy="1015663"/>
          </a:xfrm>
          <a:prstGeom prst="rect">
            <a:avLst/>
          </a:prstGeom>
          <a:noFill/>
        </p:spPr>
        <p:txBody>
          <a:bodyPr wrap="square">
            <a:noAutofit/>
          </a:bodyPr>
          <a:lstStyle/>
          <a:p>
            <a:pPr marL="0" marR="0" lvl="0" indent="0" algn="ctr" defTabSz="914400" rtl="0" eaLnBrk="1" fontAlgn="auto" latinLnBrk="0" hangingPunct="1">
              <a:lnSpc>
                <a:spcPct val="100000"/>
              </a:lnSpc>
              <a:spcBef>
                <a:spcPts val="5"/>
              </a:spcBef>
              <a:spcAft>
                <a:spcPts val="0"/>
              </a:spcAft>
              <a:buClrTx/>
              <a:buSzTx/>
              <a:buFontTx/>
              <a:buNone/>
              <a:tabLst>
                <a:tab pos="1205230" algn="l"/>
                <a:tab pos="1926589" algn="l"/>
                <a:tab pos="2915920" algn="l"/>
                <a:tab pos="3444875" algn="l"/>
                <a:tab pos="4383405" algn="l"/>
                <a:tab pos="6796405" algn="l"/>
              </a:tabLst>
              <a:defRPr/>
            </a:pPr>
            <a:r>
              <a:rPr lang="hr-HR" sz="6000" b="1" spc="-114" dirty="0">
                <a:solidFill>
                  <a:srgbClr val="AED633"/>
                </a:solidFill>
                <a:latin typeface="Helvetica Neue" panose="020B0604020202020204" charset="0"/>
                <a:ea typeface="Microsoft Sans Serif" panose="020B0604020202020204" pitchFamily="34" charset="0"/>
                <a:cs typeface="Microsoft Sans Serif" panose="020B0604020202020204" pitchFamily="34" charset="0"/>
              </a:rPr>
              <a:t>Cjelina</a:t>
            </a:r>
            <a:r>
              <a:rPr lang="en-US" sz="6000" b="1" spc="-114" dirty="0">
                <a:solidFill>
                  <a:srgbClr val="AED633"/>
                </a:solidFill>
                <a:latin typeface="Helvetica Neue" panose="020B0604020202020204" charset="0"/>
                <a:ea typeface="Microsoft Sans Serif" panose="020B0604020202020204" pitchFamily="34" charset="0"/>
                <a:cs typeface="Microsoft Sans Serif" panose="020B0604020202020204" pitchFamily="34" charset="0"/>
              </a:rPr>
              <a:t> 5</a:t>
            </a:r>
            <a:endParaRPr kumimoji="0" lang="en-US" sz="6000" b="1" i="0" u="none" strike="noStrike" kern="1200" cap="none" spc="0" normalizeH="0" baseline="0" dirty="0">
              <a:ln>
                <a:noFill/>
              </a:ln>
              <a:solidFill>
                <a:srgbClr val="AED633"/>
              </a:solidFill>
              <a:effectLst/>
              <a:uLnTx/>
              <a:uFillTx/>
              <a:latin typeface="Helvetica Neue" panose="020B0604020202020204" charset="0"/>
              <a:ea typeface="Microsoft Sans Serif" panose="020B0604020202020204" pitchFamily="34" charset="0"/>
              <a:cs typeface="Microsoft Sans Serif" panose="020B0604020202020204" pitchFamily="34" charset="0"/>
            </a:endParaRPr>
          </a:p>
        </p:txBody>
      </p:sp>
    </p:spTree>
    <p:extLst>
      <p:ext uri="{BB962C8B-B14F-4D97-AF65-F5344CB8AC3E}">
        <p14:creationId xmlns:p14="http://schemas.microsoft.com/office/powerpoint/2010/main" val="152757055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 name="Diagrama 13">
            <a:extLst>
              <a:ext uri="{FF2B5EF4-FFF2-40B4-BE49-F238E27FC236}">
                <a16:creationId xmlns:a16="http://schemas.microsoft.com/office/drawing/2014/main" id="{E33A6505-33E4-2F6D-7653-18745F255C03}"/>
              </a:ext>
            </a:extLst>
          </p:cNvPr>
          <p:cNvGraphicFramePr/>
          <p:nvPr>
            <p:extLst>
              <p:ext uri="{D42A27DB-BD31-4B8C-83A1-F6EECF244321}">
                <p14:modId xmlns:p14="http://schemas.microsoft.com/office/powerpoint/2010/main" val="3435022944"/>
              </p:ext>
            </p:extLst>
          </p:nvPr>
        </p:nvGraphicFramePr>
        <p:xfrm>
          <a:off x="1296000" y="3384000"/>
          <a:ext cx="15840000" cy="518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CuadroTexto 1">
            <a:extLst>
              <a:ext uri="{FF2B5EF4-FFF2-40B4-BE49-F238E27FC236}">
                <a16:creationId xmlns:a16="http://schemas.microsoft.com/office/drawing/2014/main" id="{856A08E6-8AC6-FF97-BF7F-9A32F7CCDBCA}"/>
              </a:ext>
            </a:extLst>
          </p:cNvPr>
          <p:cNvSpPr txBox="1"/>
          <p:nvPr/>
        </p:nvSpPr>
        <p:spPr>
          <a:xfrm>
            <a:off x="1296000" y="8928000"/>
            <a:ext cx="1676400" cy="276999"/>
          </a:xfrm>
          <a:prstGeom prst="rect">
            <a:avLst/>
          </a:prstGeom>
          <a:noFill/>
        </p:spPr>
        <p:txBody>
          <a:bodyPr wrap="square" rtlCol="0">
            <a:noAutofit/>
          </a:bodyPr>
          <a:lstStyle/>
          <a:p>
            <a:r>
              <a:rPr lang="hr-HR" sz="1200" dirty="0">
                <a:latin typeface="Helvetica Neue" panose="020B0604020202020204" charset="0"/>
                <a:ea typeface="Microsoft Sans Serif" panose="020B0604020202020204" pitchFamily="34" charset="0"/>
                <a:cs typeface="Microsoft Sans Serif" panose="020B0604020202020204" pitchFamily="34" charset="0"/>
              </a:rPr>
              <a:t>Izvor br.: </a:t>
            </a:r>
            <a:r>
              <a:rPr lang="en-US" sz="1200" dirty="0">
                <a:latin typeface="Helvetica Neue" panose="020B0604020202020204" charset="0"/>
                <a:ea typeface="Microsoft Sans Serif" panose="020B0604020202020204" pitchFamily="34" charset="0"/>
                <a:cs typeface="Microsoft Sans Serif" panose="020B0604020202020204" pitchFamily="34" charset="0"/>
              </a:rPr>
              <a:t>2, 5</a:t>
            </a:r>
          </a:p>
        </p:txBody>
      </p:sp>
      <p:sp>
        <p:nvSpPr>
          <p:cNvPr id="3" name="Textfeld 2">
            <a:extLst>
              <a:ext uri="{FF2B5EF4-FFF2-40B4-BE49-F238E27FC236}">
                <a16:creationId xmlns:a16="http://schemas.microsoft.com/office/drawing/2014/main" id="{118C8FAF-F521-1FD2-B340-C5296382A4C2}"/>
              </a:ext>
            </a:extLst>
          </p:cNvPr>
          <p:cNvSpPr txBox="1"/>
          <p:nvPr/>
        </p:nvSpPr>
        <p:spPr>
          <a:xfrm>
            <a:off x="1296000" y="1548000"/>
            <a:ext cx="15372000" cy="831600"/>
          </a:xfrm>
          <a:prstGeom prst="rect">
            <a:avLst/>
          </a:prstGeom>
          <a:noFill/>
        </p:spPr>
        <p:txBody>
          <a:bodyPr wrap="square">
            <a:noAutofit/>
          </a:bodyPr>
          <a:lstStyle/>
          <a:p>
            <a:r>
              <a:rPr lang="en-US" sz="4800" b="1" dirty="0">
                <a:solidFill>
                  <a:srgbClr val="4D94B7"/>
                </a:solidFill>
                <a:latin typeface="Helvetica Neue" panose="020B0604020202020204" charset="0"/>
              </a:rPr>
              <a:t>5. </a:t>
            </a:r>
            <a:r>
              <a:rPr lang="hr-HR" sz="4800" b="1" dirty="0">
                <a:solidFill>
                  <a:srgbClr val="4D94B7"/>
                </a:solidFill>
                <a:latin typeface="Helvetica Neue" panose="020B0604020202020204" charset="0"/>
              </a:rPr>
              <a:t>Koristi poduzetništva unutar organizacije</a:t>
            </a:r>
            <a:endParaRPr lang="en-US" sz="4800" b="1" dirty="0">
              <a:solidFill>
                <a:srgbClr val="4D94B7"/>
              </a:solidFill>
              <a:latin typeface="Helvetica Neue" panose="020B0604020202020204" charset="0"/>
            </a:endParaRPr>
          </a:p>
          <a:p>
            <a:endParaRPr lang="en-US" sz="4800" b="1" dirty="0">
              <a:solidFill>
                <a:srgbClr val="4D94B7"/>
              </a:solidFill>
              <a:latin typeface="Helvetica Neue" panose="020B0604020202020204" charset="0"/>
            </a:endParaRPr>
          </a:p>
        </p:txBody>
      </p:sp>
    </p:spTree>
    <p:extLst>
      <p:ext uri="{BB962C8B-B14F-4D97-AF65-F5344CB8AC3E}">
        <p14:creationId xmlns:p14="http://schemas.microsoft.com/office/powerpoint/2010/main" val="5881015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6085FDEA-229E-2F58-EDB2-FCDD0BF64AAD}"/>
              </a:ext>
            </a:extLst>
          </p:cNvPr>
          <p:cNvSpPr txBox="1"/>
          <p:nvPr/>
        </p:nvSpPr>
        <p:spPr>
          <a:xfrm>
            <a:off x="1296000" y="1548000"/>
            <a:ext cx="3361031" cy="830997"/>
          </a:xfrm>
          <a:prstGeom prst="rect">
            <a:avLst/>
          </a:prstGeom>
          <a:noFill/>
        </p:spPr>
        <p:txBody>
          <a:bodyPr wrap="square" rtlCol="0">
            <a:noAutofit/>
          </a:bodyPr>
          <a:lstStyle/>
          <a:p>
            <a:r>
              <a:rPr lang="hr-HR" sz="4800" b="1" dirty="0">
                <a:solidFill>
                  <a:srgbClr val="4D94B7"/>
                </a:solidFill>
                <a:latin typeface="Helvetica Neue" panose="020B0604020202020204" charset="0"/>
                <a:ea typeface="Microsoft Sans Serif" panose="020B0604020202020204" pitchFamily="34" charset="0"/>
                <a:cs typeface="Microsoft Sans Serif" panose="020B0604020202020204" pitchFamily="34" charset="0"/>
              </a:rPr>
              <a:t>Sadržaj</a:t>
            </a:r>
            <a:endParaRPr lang="en-US" sz="4800" b="1" dirty="0">
              <a:solidFill>
                <a:srgbClr val="4D94B7"/>
              </a:solidFill>
              <a:latin typeface="Helvetica Neue" panose="020B0604020202020204" charset="0"/>
              <a:ea typeface="Microsoft Sans Serif" panose="020B0604020202020204" pitchFamily="34" charset="0"/>
              <a:cs typeface="Microsoft Sans Serif" panose="020B0604020202020204" pitchFamily="34" charset="0"/>
            </a:endParaRPr>
          </a:p>
        </p:txBody>
      </p:sp>
      <p:sp>
        <p:nvSpPr>
          <p:cNvPr id="4" name="CuadroTexto 3">
            <a:extLst>
              <a:ext uri="{FF2B5EF4-FFF2-40B4-BE49-F238E27FC236}">
                <a16:creationId xmlns:a16="http://schemas.microsoft.com/office/drawing/2014/main" id="{A274B32F-F100-29AF-B7F1-2A2DB8C12F35}"/>
              </a:ext>
            </a:extLst>
          </p:cNvPr>
          <p:cNvSpPr txBox="1"/>
          <p:nvPr/>
        </p:nvSpPr>
        <p:spPr>
          <a:xfrm>
            <a:off x="1296000" y="3204000"/>
            <a:ext cx="720000" cy="720000"/>
          </a:xfrm>
          <a:prstGeom prst="rect">
            <a:avLst/>
          </a:prstGeom>
          <a:noFill/>
        </p:spPr>
        <p:txBody>
          <a:bodyPr wrap="square" rtlCol="0" anchor="ctr">
            <a:noAutofit/>
          </a:bodyPr>
          <a:lstStyle/>
          <a:p>
            <a:r>
              <a:rPr lang="en-US" sz="4800" b="1" dirty="0">
                <a:solidFill>
                  <a:srgbClr val="4D94B7"/>
                </a:solidFill>
                <a:latin typeface="Helvetica Neue" panose="020B0604020202020204" charset="0"/>
                <a:ea typeface="Microsoft Sans Serif" panose="020B0604020202020204" pitchFamily="34" charset="0"/>
                <a:cs typeface="Microsoft Sans Serif" panose="020B0604020202020204" pitchFamily="34" charset="0"/>
              </a:rPr>
              <a:t>1</a:t>
            </a:r>
          </a:p>
        </p:txBody>
      </p:sp>
      <p:sp>
        <p:nvSpPr>
          <p:cNvPr id="5" name="CuadroTexto 4">
            <a:extLst>
              <a:ext uri="{FF2B5EF4-FFF2-40B4-BE49-F238E27FC236}">
                <a16:creationId xmlns:a16="http://schemas.microsoft.com/office/drawing/2014/main" id="{7FCAD457-82E2-859A-8A2D-7CD00FDBED57}"/>
              </a:ext>
            </a:extLst>
          </p:cNvPr>
          <p:cNvSpPr txBox="1"/>
          <p:nvPr/>
        </p:nvSpPr>
        <p:spPr>
          <a:xfrm>
            <a:off x="1296000" y="4284000"/>
            <a:ext cx="720000" cy="720000"/>
          </a:xfrm>
          <a:prstGeom prst="rect">
            <a:avLst/>
          </a:prstGeom>
          <a:noFill/>
        </p:spPr>
        <p:txBody>
          <a:bodyPr wrap="square" rtlCol="0" anchor="ctr">
            <a:noAutofit/>
          </a:bodyPr>
          <a:lstStyle/>
          <a:p>
            <a:r>
              <a:rPr lang="en-US" sz="4800" b="1" dirty="0">
                <a:solidFill>
                  <a:srgbClr val="78B17A"/>
                </a:solidFill>
                <a:latin typeface="Helvetica Neue" panose="020B0604020202020204" charset="0"/>
                <a:ea typeface="Microsoft Sans Serif" panose="020B0604020202020204" pitchFamily="34" charset="0"/>
                <a:cs typeface="Microsoft Sans Serif" panose="020B0604020202020204" pitchFamily="34" charset="0"/>
              </a:rPr>
              <a:t>2</a:t>
            </a:r>
          </a:p>
        </p:txBody>
      </p:sp>
      <p:sp>
        <p:nvSpPr>
          <p:cNvPr id="6" name="CuadroTexto 5">
            <a:extLst>
              <a:ext uri="{FF2B5EF4-FFF2-40B4-BE49-F238E27FC236}">
                <a16:creationId xmlns:a16="http://schemas.microsoft.com/office/drawing/2014/main" id="{3A11731F-BA87-7733-D8FB-A29587F1C0E9}"/>
              </a:ext>
            </a:extLst>
          </p:cNvPr>
          <p:cNvSpPr txBox="1"/>
          <p:nvPr/>
        </p:nvSpPr>
        <p:spPr>
          <a:xfrm>
            <a:off x="1296000" y="5364000"/>
            <a:ext cx="720000" cy="2304000"/>
          </a:xfrm>
          <a:prstGeom prst="rect">
            <a:avLst/>
          </a:prstGeom>
          <a:noFill/>
        </p:spPr>
        <p:txBody>
          <a:bodyPr wrap="square" rtlCol="0" anchor="ctr">
            <a:noAutofit/>
          </a:bodyPr>
          <a:lstStyle/>
          <a:p>
            <a:r>
              <a:rPr lang="en-US" sz="4800" b="1" dirty="0">
                <a:solidFill>
                  <a:srgbClr val="AED633"/>
                </a:solidFill>
                <a:latin typeface="Helvetica Neue" panose="020B0604020202020204" charset="0"/>
                <a:ea typeface="Microsoft Sans Serif" panose="020B0604020202020204" pitchFamily="34" charset="0"/>
                <a:cs typeface="Microsoft Sans Serif" panose="020B0604020202020204" pitchFamily="34" charset="0"/>
              </a:rPr>
              <a:t>3</a:t>
            </a:r>
          </a:p>
        </p:txBody>
      </p:sp>
      <p:sp>
        <p:nvSpPr>
          <p:cNvPr id="7" name="CuadroTexto 6">
            <a:extLst>
              <a:ext uri="{FF2B5EF4-FFF2-40B4-BE49-F238E27FC236}">
                <a16:creationId xmlns:a16="http://schemas.microsoft.com/office/drawing/2014/main" id="{9D851723-E38E-95AC-BCAE-5BCCA65E341F}"/>
              </a:ext>
            </a:extLst>
          </p:cNvPr>
          <p:cNvSpPr txBox="1"/>
          <p:nvPr/>
        </p:nvSpPr>
        <p:spPr>
          <a:xfrm>
            <a:off x="1944000" y="3204000"/>
            <a:ext cx="5580000" cy="720000"/>
          </a:xfrm>
          <a:prstGeom prst="rect">
            <a:avLst/>
          </a:prstGeom>
          <a:noFill/>
        </p:spPr>
        <p:txBody>
          <a:bodyPr wrap="square" rtlCol="0" anchor="ctr">
            <a:noAutofit/>
          </a:bodyPr>
          <a:lstStyle/>
          <a:p>
            <a:r>
              <a:rPr lang="hr-HR" sz="2400" b="1" dirty="0">
                <a:latin typeface="Helvetica Neue" panose="020B0604020202020204" charset="0"/>
                <a:ea typeface="Microsoft Sans Serif" panose="020B0604020202020204" pitchFamily="34" charset="0"/>
                <a:cs typeface="Microsoft Sans Serif" panose="020B0604020202020204" pitchFamily="34" charset="0"/>
              </a:rPr>
              <a:t>Otkrivanje poduzetnika unutar organizacije</a:t>
            </a:r>
            <a:endParaRPr lang="en-US" sz="2400" b="1" dirty="0">
              <a:latin typeface="Helvetica Neue" panose="020B0604020202020204" charset="0"/>
              <a:ea typeface="Microsoft Sans Serif" panose="020B0604020202020204" pitchFamily="34" charset="0"/>
              <a:cs typeface="Microsoft Sans Serif" panose="020B0604020202020204" pitchFamily="34" charset="0"/>
            </a:endParaRPr>
          </a:p>
        </p:txBody>
      </p:sp>
      <p:sp>
        <p:nvSpPr>
          <p:cNvPr id="8" name="CuadroTexto 7">
            <a:extLst>
              <a:ext uri="{FF2B5EF4-FFF2-40B4-BE49-F238E27FC236}">
                <a16:creationId xmlns:a16="http://schemas.microsoft.com/office/drawing/2014/main" id="{9D7D5836-64FC-7888-8DAE-0AE7B96A690E}"/>
              </a:ext>
            </a:extLst>
          </p:cNvPr>
          <p:cNvSpPr txBox="1"/>
          <p:nvPr/>
        </p:nvSpPr>
        <p:spPr>
          <a:xfrm>
            <a:off x="1944000" y="4284000"/>
            <a:ext cx="5580000" cy="720000"/>
          </a:xfrm>
          <a:prstGeom prst="rect">
            <a:avLst/>
          </a:prstGeom>
          <a:noFill/>
        </p:spPr>
        <p:txBody>
          <a:bodyPr wrap="square" rtlCol="0" anchor="ctr">
            <a:noAutofit/>
          </a:bodyPr>
          <a:lstStyle/>
          <a:p>
            <a:r>
              <a:rPr lang="hr-HR" sz="2400" b="1" dirty="0">
                <a:latin typeface="Helvetica Neue" panose="020B0604020202020204" charset="0"/>
                <a:ea typeface="Microsoft Sans Serif" panose="020B0604020202020204" pitchFamily="34" charset="0"/>
                <a:cs typeface="Microsoft Sans Serif" panose="020B0604020202020204" pitchFamily="34" charset="0"/>
              </a:rPr>
              <a:t>Intrapoduzetničke osobine</a:t>
            </a:r>
            <a:endParaRPr lang="en-US" sz="2400" b="1" dirty="0">
              <a:latin typeface="Helvetica Neue" panose="020B0604020202020204" charset="0"/>
              <a:ea typeface="Microsoft Sans Serif" panose="020B0604020202020204" pitchFamily="34" charset="0"/>
              <a:cs typeface="Microsoft Sans Serif" panose="020B0604020202020204" pitchFamily="34" charset="0"/>
            </a:endParaRPr>
          </a:p>
        </p:txBody>
      </p:sp>
      <p:sp>
        <p:nvSpPr>
          <p:cNvPr id="9" name="CuadroTexto 8">
            <a:extLst>
              <a:ext uri="{FF2B5EF4-FFF2-40B4-BE49-F238E27FC236}">
                <a16:creationId xmlns:a16="http://schemas.microsoft.com/office/drawing/2014/main" id="{90AF0EB2-5420-6545-D4D9-7FE990B98F8D}"/>
              </a:ext>
            </a:extLst>
          </p:cNvPr>
          <p:cNvSpPr txBox="1"/>
          <p:nvPr/>
        </p:nvSpPr>
        <p:spPr>
          <a:xfrm>
            <a:off x="1944000" y="5363999"/>
            <a:ext cx="5580000" cy="2304000"/>
          </a:xfrm>
          <a:prstGeom prst="rect">
            <a:avLst/>
          </a:prstGeom>
          <a:noFill/>
        </p:spPr>
        <p:txBody>
          <a:bodyPr wrap="square" rtlCol="0" anchor="ctr">
            <a:noAutofit/>
          </a:bodyPr>
          <a:lstStyle/>
          <a:p>
            <a:r>
              <a:rPr lang="hr-HR" sz="2400" b="1" dirty="0">
                <a:latin typeface="Helvetica Neue" panose="020B0604020202020204" charset="0"/>
                <a:ea typeface="Microsoft Sans Serif" panose="020B0604020202020204" pitchFamily="34" charset="0"/>
                <a:cs typeface="Microsoft Sans Serif" panose="020B0604020202020204" pitchFamily="34" charset="0"/>
              </a:rPr>
              <a:t>Karakteristike intrapoduzetnika</a:t>
            </a:r>
            <a:endParaRPr lang="en-US" sz="2400" b="1" dirty="0">
              <a:latin typeface="Helvetica Neue" panose="020B0604020202020204" charset="0"/>
              <a:ea typeface="Microsoft Sans Serif" panose="020B0604020202020204" pitchFamily="34" charset="0"/>
              <a:cs typeface="Microsoft Sans Serif" panose="020B0604020202020204" pitchFamily="34" charset="0"/>
            </a:endParaRPr>
          </a:p>
        </p:txBody>
      </p:sp>
      <p:sp>
        <p:nvSpPr>
          <p:cNvPr id="2" name="CuadroTexto 5">
            <a:extLst>
              <a:ext uri="{FF2B5EF4-FFF2-40B4-BE49-F238E27FC236}">
                <a16:creationId xmlns:a16="http://schemas.microsoft.com/office/drawing/2014/main" id="{67EEA7A2-B7CB-6963-46CF-EE9BFD87351A}"/>
              </a:ext>
            </a:extLst>
          </p:cNvPr>
          <p:cNvSpPr txBox="1"/>
          <p:nvPr/>
        </p:nvSpPr>
        <p:spPr>
          <a:xfrm>
            <a:off x="1296000" y="7740000"/>
            <a:ext cx="720000" cy="720000"/>
          </a:xfrm>
          <a:prstGeom prst="rect">
            <a:avLst/>
          </a:prstGeom>
          <a:noFill/>
        </p:spPr>
        <p:txBody>
          <a:bodyPr wrap="square" rtlCol="0" anchor="ctr">
            <a:noAutofit/>
          </a:bodyPr>
          <a:lstStyle/>
          <a:p>
            <a:r>
              <a:rPr lang="en-US" sz="4800" b="1" dirty="0">
                <a:solidFill>
                  <a:srgbClr val="4D94B7"/>
                </a:solidFill>
                <a:latin typeface="Helvetica Neue" panose="020B0604020202020204" charset="0"/>
                <a:ea typeface="Microsoft Sans Serif" panose="020B0604020202020204" pitchFamily="34" charset="0"/>
                <a:cs typeface="Microsoft Sans Serif" panose="020B0604020202020204" pitchFamily="34" charset="0"/>
              </a:rPr>
              <a:t>4</a:t>
            </a:r>
          </a:p>
        </p:txBody>
      </p:sp>
      <p:sp>
        <p:nvSpPr>
          <p:cNvPr id="25" name="CuadroTexto 8">
            <a:extLst>
              <a:ext uri="{FF2B5EF4-FFF2-40B4-BE49-F238E27FC236}">
                <a16:creationId xmlns:a16="http://schemas.microsoft.com/office/drawing/2014/main" id="{14719CA6-0C5B-14A0-4AF0-801B18639AC8}"/>
              </a:ext>
            </a:extLst>
          </p:cNvPr>
          <p:cNvSpPr txBox="1"/>
          <p:nvPr/>
        </p:nvSpPr>
        <p:spPr>
          <a:xfrm>
            <a:off x="1944000" y="7740000"/>
            <a:ext cx="5580000" cy="720000"/>
          </a:xfrm>
          <a:prstGeom prst="rect">
            <a:avLst/>
          </a:prstGeom>
          <a:noFill/>
        </p:spPr>
        <p:txBody>
          <a:bodyPr wrap="square" rtlCol="0" anchor="ctr">
            <a:noAutofit/>
          </a:bodyPr>
          <a:lstStyle/>
          <a:p>
            <a:r>
              <a:rPr lang="hr-HR" sz="2400" b="1" dirty="0">
                <a:latin typeface="Helvetica Neue" panose="020B0604020202020204" charset="0"/>
                <a:ea typeface="Microsoft Sans Serif" panose="020B0604020202020204" pitchFamily="34" charset="0"/>
                <a:cs typeface="Microsoft Sans Serif" panose="020B0604020202020204" pitchFamily="34" charset="0"/>
              </a:rPr>
              <a:t>Identificiranje intrapoduzetnika</a:t>
            </a:r>
          </a:p>
        </p:txBody>
      </p:sp>
      <p:sp>
        <p:nvSpPr>
          <p:cNvPr id="33" name="CuadroTexto 5">
            <a:extLst>
              <a:ext uri="{FF2B5EF4-FFF2-40B4-BE49-F238E27FC236}">
                <a16:creationId xmlns:a16="http://schemas.microsoft.com/office/drawing/2014/main" id="{0AA0D774-63F1-2B39-D8C1-E540BC76455A}"/>
              </a:ext>
            </a:extLst>
          </p:cNvPr>
          <p:cNvSpPr txBox="1"/>
          <p:nvPr/>
        </p:nvSpPr>
        <p:spPr>
          <a:xfrm>
            <a:off x="1296000" y="8542717"/>
            <a:ext cx="720000" cy="720000"/>
          </a:xfrm>
          <a:prstGeom prst="rect">
            <a:avLst/>
          </a:prstGeom>
          <a:noFill/>
        </p:spPr>
        <p:txBody>
          <a:bodyPr wrap="square" rtlCol="0" anchor="ctr">
            <a:noAutofit/>
          </a:bodyPr>
          <a:lstStyle/>
          <a:p>
            <a:r>
              <a:rPr lang="en-US" sz="4800" b="1" dirty="0">
                <a:solidFill>
                  <a:srgbClr val="78B17A"/>
                </a:solidFill>
                <a:latin typeface="Helvetica Neue" panose="020B0604020202020204" charset="0"/>
                <a:ea typeface="Microsoft Sans Serif" panose="020B0604020202020204" pitchFamily="34" charset="0"/>
                <a:cs typeface="Microsoft Sans Serif" panose="020B0604020202020204" pitchFamily="34" charset="0"/>
              </a:rPr>
              <a:t>5</a:t>
            </a:r>
          </a:p>
        </p:txBody>
      </p:sp>
      <p:sp>
        <p:nvSpPr>
          <p:cNvPr id="34" name="CuadroTexto 8">
            <a:extLst>
              <a:ext uri="{FF2B5EF4-FFF2-40B4-BE49-F238E27FC236}">
                <a16:creationId xmlns:a16="http://schemas.microsoft.com/office/drawing/2014/main" id="{2D779199-D411-691F-D6A3-358FA1EB9271}"/>
              </a:ext>
            </a:extLst>
          </p:cNvPr>
          <p:cNvSpPr txBox="1"/>
          <p:nvPr/>
        </p:nvSpPr>
        <p:spPr>
          <a:xfrm>
            <a:off x="1944000" y="8640000"/>
            <a:ext cx="6228000" cy="720000"/>
          </a:xfrm>
          <a:prstGeom prst="rect">
            <a:avLst/>
          </a:prstGeom>
          <a:noFill/>
        </p:spPr>
        <p:txBody>
          <a:bodyPr wrap="square" rtlCol="0" anchor="ctr">
            <a:noAutofit/>
          </a:bodyPr>
          <a:lstStyle/>
          <a:p>
            <a:r>
              <a:rPr lang="hr-HR" sz="2400" b="1" dirty="0">
                <a:latin typeface="Helvetica Neue" panose="020B0604020202020204" charset="0"/>
                <a:ea typeface="Microsoft Sans Serif" panose="020B0604020202020204" pitchFamily="34" charset="0"/>
                <a:cs typeface="Microsoft Sans Serif" panose="020B0604020202020204" pitchFamily="34" charset="0"/>
              </a:rPr>
              <a:t>Koristi poduzetništva unutar organizacije</a:t>
            </a:r>
            <a:endParaRPr lang="en-US" sz="2400" b="1" dirty="0">
              <a:latin typeface="Helvetica Neue" panose="020B0604020202020204" charset="0"/>
              <a:ea typeface="Microsoft Sans Serif" panose="020B0604020202020204" pitchFamily="34" charset="0"/>
              <a:cs typeface="Microsoft Sans Serif" panose="020B0604020202020204" pitchFamily="34" charset="0"/>
            </a:endParaRPr>
          </a:p>
        </p:txBody>
      </p:sp>
      <p:sp>
        <p:nvSpPr>
          <p:cNvPr id="18" name="Google Shape;88;p2">
            <a:extLst>
              <a:ext uri="{FF2B5EF4-FFF2-40B4-BE49-F238E27FC236}">
                <a16:creationId xmlns:a16="http://schemas.microsoft.com/office/drawing/2014/main" id="{BF6777FB-1FC0-AD8C-2077-504AAA57079A}"/>
              </a:ext>
            </a:extLst>
          </p:cNvPr>
          <p:cNvSpPr/>
          <p:nvPr/>
        </p:nvSpPr>
        <p:spPr>
          <a:xfrm>
            <a:off x="7668000" y="3204000"/>
            <a:ext cx="180000" cy="720000"/>
          </a:xfrm>
          <a:prstGeom prst="leftBrace">
            <a:avLst>
              <a:gd name="adj1" fmla="val 8333"/>
              <a:gd name="adj2" fmla="val 50000"/>
            </a:avLst>
          </a:prstGeom>
          <a:noFill/>
          <a:ln w="9525" cap="flat" cmpd="sng">
            <a:solidFill>
              <a:srgbClr val="4A7DBA"/>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lang="en-US" sz="1800" b="0" i="0" u="none" strike="noStrike" cap="none" dirty="0">
              <a:solidFill>
                <a:schemeClr val="dk1"/>
              </a:solidFill>
              <a:latin typeface="Helvetica Neue"/>
              <a:ea typeface="Helvetica Neue"/>
              <a:cs typeface="Helvetica Neue"/>
              <a:sym typeface="Helvetica Neue"/>
            </a:endParaRPr>
          </a:p>
        </p:txBody>
      </p:sp>
      <p:sp>
        <p:nvSpPr>
          <p:cNvPr id="19" name="Google Shape;88;p2">
            <a:extLst>
              <a:ext uri="{FF2B5EF4-FFF2-40B4-BE49-F238E27FC236}">
                <a16:creationId xmlns:a16="http://schemas.microsoft.com/office/drawing/2014/main" id="{7AB18336-07FE-BA61-110F-7460D5E82BF0}"/>
              </a:ext>
            </a:extLst>
          </p:cNvPr>
          <p:cNvSpPr/>
          <p:nvPr/>
        </p:nvSpPr>
        <p:spPr>
          <a:xfrm>
            <a:off x="7668000" y="4284000"/>
            <a:ext cx="180000" cy="720000"/>
          </a:xfrm>
          <a:prstGeom prst="leftBrace">
            <a:avLst>
              <a:gd name="adj1" fmla="val 8333"/>
              <a:gd name="adj2" fmla="val 50000"/>
            </a:avLst>
          </a:prstGeom>
          <a:noFill/>
          <a:ln w="9525" cap="flat" cmpd="sng">
            <a:solidFill>
              <a:srgbClr val="4A7DBA"/>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lang="en-US" sz="1800" b="0" i="0" u="none" strike="noStrike" cap="none" dirty="0">
              <a:solidFill>
                <a:schemeClr val="dk1"/>
              </a:solidFill>
              <a:latin typeface="Helvetica Neue"/>
              <a:ea typeface="Helvetica Neue"/>
              <a:cs typeface="Helvetica Neue"/>
              <a:sym typeface="Helvetica Neue"/>
            </a:endParaRPr>
          </a:p>
        </p:txBody>
      </p:sp>
      <p:sp>
        <p:nvSpPr>
          <p:cNvPr id="20" name="Google Shape;88;p2">
            <a:extLst>
              <a:ext uri="{FF2B5EF4-FFF2-40B4-BE49-F238E27FC236}">
                <a16:creationId xmlns:a16="http://schemas.microsoft.com/office/drawing/2014/main" id="{69CC39EE-3958-1E69-8A0B-84969ED70F62}"/>
              </a:ext>
            </a:extLst>
          </p:cNvPr>
          <p:cNvSpPr/>
          <p:nvPr/>
        </p:nvSpPr>
        <p:spPr>
          <a:xfrm>
            <a:off x="7668000" y="5364000"/>
            <a:ext cx="180000" cy="2304000"/>
          </a:xfrm>
          <a:prstGeom prst="leftBrace">
            <a:avLst>
              <a:gd name="adj1" fmla="val 8333"/>
              <a:gd name="adj2" fmla="val 50000"/>
            </a:avLst>
          </a:prstGeom>
          <a:noFill/>
          <a:ln w="9525" cap="flat" cmpd="sng">
            <a:solidFill>
              <a:srgbClr val="4A7DBA"/>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lang="en-US" sz="1800" b="0" i="0" u="none" strike="noStrike" cap="none" dirty="0">
              <a:solidFill>
                <a:schemeClr val="dk1"/>
              </a:solidFill>
              <a:latin typeface="Helvetica Neue"/>
              <a:ea typeface="Helvetica Neue"/>
              <a:cs typeface="Helvetica Neue"/>
              <a:sym typeface="Helvetica Neue"/>
            </a:endParaRPr>
          </a:p>
        </p:txBody>
      </p:sp>
      <p:sp>
        <p:nvSpPr>
          <p:cNvPr id="22" name="CuadroTexto 6">
            <a:extLst>
              <a:ext uri="{FF2B5EF4-FFF2-40B4-BE49-F238E27FC236}">
                <a16:creationId xmlns:a16="http://schemas.microsoft.com/office/drawing/2014/main" id="{6131AA0C-295A-CB13-22C0-382C1BE3794E}"/>
              </a:ext>
            </a:extLst>
          </p:cNvPr>
          <p:cNvSpPr txBox="1"/>
          <p:nvPr/>
        </p:nvSpPr>
        <p:spPr>
          <a:xfrm>
            <a:off x="8028000" y="3204000"/>
            <a:ext cx="9000000" cy="720000"/>
          </a:xfrm>
          <a:prstGeom prst="rect">
            <a:avLst/>
          </a:prstGeom>
          <a:noFill/>
        </p:spPr>
        <p:txBody>
          <a:bodyPr wrap="square" rtlCol="0" anchor="ctr">
            <a:noAutofit/>
          </a:bodyPr>
          <a:lstStyle/>
          <a:p>
            <a:pPr>
              <a:spcAft>
                <a:spcPts val="600"/>
              </a:spcAft>
            </a:pPr>
            <a:r>
              <a:rPr lang="en-US" sz="2400" dirty="0">
                <a:latin typeface="Helvetica Neue" panose="020B0604020202020204" charset="0"/>
                <a:ea typeface="Microsoft Sans Serif" panose="020B0604020202020204" pitchFamily="34" charset="0"/>
                <a:cs typeface="Microsoft Sans Serif" panose="020B0604020202020204" pitchFamily="34" charset="0"/>
              </a:rPr>
              <a:t>1.1 </a:t>
            </a:r>
            <a:r>
              <a:rPr lang="hr-HR" sz="2400" dirty="0">
                <a:latin typeface="Helvetica Neue" panose="020B0604020202020204" charset="0"/>
                <a:ea typeface="Microsoft Sans Serif" panose="020B0604020202020204" pitchFamily="34" charset="0"/>
                <a:cs typeface="Microsoft Sans Serif" panose="020B0604020202020204" pitchFamily="34" charset="0"/>
              </a:rPr>
              <a:t>Kako potaknuti poduzetništvo unutar organizacije</a:t>
            </a:r>
            <a:r>
              <a:rPr lang="en-US" sz="2400" dirty="0">
                <a:latin typeface="Helvetica Neue" panose="020B0604020202020204" charset="0"/>
                <a:ea typeface="Microsoft Sans Serif" panose="020B0604020202020204" pitchFamily="34" charset="0"/>
                <a:cs typeface="Microsoft Sans Serif" panose="020B0604020202020204" pitchFamily="34" charset="0"/>
              </a:rPr>
              <a:t>?</a:t>
            </a:r>
          </a:p>
        </p:txBody>
      </p:sp>
      <p:sp>
        <p:nvSpPr>
          <p:cNvPr id="23" name="CuadroTexto 6">
            <a:extLst>
              <a:ext uri="{FF2B5EF4-FFF2-40B4-BE49-F238E27FC236}">
                <a16:creationId xmlns:a16="http://schemas.microsoft.com/office/drawing/2014/main" id="{450922AB-8097-D686-E5B2-89124FA0EB4E}"/>
              </a:ext>
            </a:extLst>
          </p:cNvPr>
          <p:cNvSpPr txBox="1"/>
          <p:nvPr/>
        </p:nvSpPr>
        <p:spPr>
          <a:xfrm>
            <a:off x="8028000" y="4284000"/>
            <a:ext cx="9000000" cy="720000"/>
          </a:xfrm>
          <a:prstGeom prst="rect">
            <a:avLst/>
          </a:prstGeom>
          <a:noFill/>
        </p:spPr>
        <p:txBody>
          <a:bodyPr wrap="square" rtlCol="0" anchor="ctr">
            <a:noAutofit/>
          </a:bodyPr>
          <a:lstStyle/>
          <a:p>
            <a:pPr>
              <a:spcAft>
                <a:spcPts val="600"/>
              </a:spcAft>
            </a:pPr>
            <a:r>
              <a:rPr lang="en-US" sz="2400" dirty="0">
                <a:latin typeface="Helvetica Neue" panose="020B0604020202020204" charset="0"/>
                <a:ea typeface="Microsoft Sans Serif" panose="020B0604020202020204" pitchFamily="34" charset="0"/>
                <a:cs typeface="Microsoft Sans Serif" panose="020B0604020202020204" pitchFamily="34" charset="0"/>
              </a:rPr>
              <a:t>2.1 </a:t>
            </a:r>
            <a:r>
              <a:rPr lang="hr-HR" sz="2400" dirty="0">
                <a:latin typeface="Helvetica Neue" panose="020B0604020202020204" charset="0"/>
                <a:ea typeface="Microsoft Sans Serif" panose="020B0604020202020204" pitchFamily="34" charset="0"/>
                <a:cs typeface="Microsoft Sans Serif" panose="020B0604020202020204" pitchFamily="34" charset="0"/>
              </a:rPr>
              <a:t>Dio</a:t>
            </a:r>
            <a:r>
              <a:rPr lang="en-US" sz="2400" dirty="0">
                <a:latin typeface="Helvetica Neue" panose="020B0604020202020204" charset="0"/>
                <a:ea typeface="Microsoft Sans Serif" panose="020B0604020202020204" pitchFamily="34" charset="0"/>
                <a:cs typeface="Microsoft Sans Serif" panose="020B0604020202020204" pitchFamily="34" charset="0"/>
              </a:rPr>
              <a:t> 1: </a:t>
            </a:r>
            <a:r>
              <a:rPr lang="hr-HR" sz="2400" dirty="0">
                <a:latin typeface="Helvetica Neue" panose="020B0604020202020204" charset="0"/>
                <a:ea typeface="Microsoft Sans Serif" panose="020B0604020202020204" pitchFamily="34" charset="0"/>
                <a:cs typeface="Microsoft Sans Serif" panose="020B0604020202020204" pitchFamily="34" charset="0"/>
              </a:rPr>
              <a:t>Inovativnost + fleksibilnost</a:t>
            </a:r>
          </a:p>
          <a:p>
            <a:pPr>
              <a:spcAft>
                <a:spcPts val="600"/>
              </a:spcAft>
            </a:pPr>
            <a:r>
              <a:rPr lang="hr-HR" sz="2400" dirty="0">
                <a:latin typeface="Helvetica Neue" panose="020B0604020202020204" charset="0"/>
                <a:ea typeface="Microsoft Sans Serif" panose="020B0604020202020204" pitchFamily="34" charset="0"/>
                <a:cs typeface="Microsoft Sans Serif" panose="020B0604020202020204" pitchFamily="34" charset="0"/>
              </a:rPr>
              <a:t>2.2 Dio 2: Intelektualna znatiželja + upornost</a:t>
            </a:r>
          </a:p>
        </p:txBody>
      </p:sp>
      <p:sp>
        <p:nvSpPr>
          <p:cNvPr id="24" name="CuadroTexto 6">
            <a:extLst>
              <a:ext uri="{FF2B5EF4-FFF2-40B4-BE49-F238E27FC236}">
                <a16:creationId xmlns:a16="http://schemas.microsoft.com/office/drawing/2014/main" id="{0CAF2332-7BED-F245-B3CB-2CDD3265B87A}"/>
              </a:ext>
            </a:extLst>
          </p:cNvPr>
          <p:cNvSpPr txBox="1"/>
          <p:nvPr/>
        </p:nvSpPr>
        <p:spPr>
          <a:xfrm>
            <a:off x="8028000" y="5364000"/>
            <a:ext cx="9000000" cy="2304000"/>
          </a:xfrm>
          <a:prstGeom prst="rect">
            <a:avLst/>
          </a:prstGeom>
          <a:noFill/>
        </p:spPr>
        <p:txBody>
          <a:bodyPr wrap="square" rtlCol="0" anchor="ctr">
            <a:noAutofit/>
          </a:bodyPr>
          <a:lstStyle/>
          <a:p>
            <a:pPr>
              <a:spcAft>
                <a:spcPts val="400"/>
              </a:spcAft>
            </a:pPr>
            <a:r>
              <a:rPr lang="hr-HR" sz="2400" dirty="0">
                <a:latin typeface="Helvetica Neue" panose="020B0604020202020204" charset="0"/>
                <a:ea typeface="Microsoft Sans Serif" panose="020B0604020202020204" pitchFamily="34" charset="0"/>
                <a:cs typeface="Microsoft Sans Serif" panose="020B0604020202020204" pitchFamily="34" charset="0"/>
              </a:rPr>
              <a:t>3.1 Dinamičan</a:t>
            </a:r>
          </a:p>
          <a:p>
            <a:pPr>
              <a:spcAft>
                <a:spcPts val="400"/>
              </a:spcAft>
            </a:pPr>
            <a:r>
              <a:rPr lang="en-US" sz="2400" dirty="0">
                <a:latin typeface="Helvetica Neue" panose="020B0604020202020204" charset="0"/>
                <a:ea typeface="Microsoft Sans Serif" panose="020B0604020202020204" pitchFamily="34" charset="0"/>
                <a:cs typeface="Microsoft Sans Serif" panose="020B0604020202020204" pitchFamily="34" charset="0"/>
              </a:rPr>
              <a:t>3.2 </a:t>
            </a:r>
            <a:r>
              <a:rPr lang="hr-HR" sz="2400" dirty="0">
                <a:latin typeface="Helvetica Neue" panose="020B0604020202020204" charset="0"/>
                <a:ea typeface="Microsoft Sans Serif" panose="020B0604020202020204" pitchFamily="34" charset="0"/>
                <a:cs typeface="Microsoft Sans Serif" panose="020B0604020202020204" pitchFamily="34" charset="0"/>
              </a:rPr>
              <a:t>Kreator ideja</a:t>
            </a:r>
            <a:endParaRPr lang="en-US" sz="2400" dirty="0">
              <a:latin typeface="Helvetica Neue" panose="020B0604020202020204" charset="0"/>
              <a:ea typeface="Microsoft Sans Serif" panose="020B0604020202020204" pitchFamily="34" charset="0"/>
              <a:cs typeface="Microsoft Sans Serif" panose="020B0604020202020204" pitchFamily="34" charset="0"/>
            </a:endParaRPr>
          </a:p>
          <a:p>
            <a:pPr>
              <a:spcAft>
                <a:spcPts val="400"/>
              </a:spcAft>
            </a:pPr>
            <a:r>
              <a:rPr lang="en-US" sz="2400" dirty="0">
                <a:latin typeface="Helvetica Neue" panose="020B0604020202020204" charset="0"/>
                <a:ea typeface="Microsoft Sans Serif" panose="020B0604020202020204" pitchFamily="34" charset="0"/>
                <a:cs typeface="Microsoft Sans Serif" panose="020B0604020202020204" pitchFamily="34" charset="0"/>
              </a:rPr>
              <a:t>3.3 </a:t>
            </a:r>
            <a:r>
              <a:rPr lang="hr-HR" sz="2400" dirty="0">
                <a:latin typeface="Helvetica Neue" panose="020B0604020202020204" charset="0"/>
                <a:ea typeface="Microsoft Sans Serif" panose="020B0604020202020204" pitchFamily="34" charset="0"/>
                <a:cs typeface="Microsoft Sans Serif" panose="020B0604020202020204" pitchFamily="34" charset="0"/>
              </a:rPr>
              <a:t>Pokretač promjena</a:t>
            </a:r>
            <a:endParaRPr lang="en-US" sz="2400" dirty="0">
              <a:latin typeface="Helvetica Neue" panose="020B0604020202020204" charset="0"/>
              <a:ea typeface="Microsoft Sans Serif" panose="020B0604020202020204" pitchFamily="34" charset="0"/>
              <a:cs typeface="Microsoft Sans Serif" panose="020B0604020202020204" pitchFamily="34" charset="0"/>
            </a:endParaRPr>
          </a:p>
          <a:p>
            <a:pPr>
              <a:spcAft>
                <a:spcPts val="400"/>
              </a:spcAft>
            </a:pPr>
            <a:r>
              <a:rPr lang="en-US" sz="2400" dirty="0">
                <a:latin typeface="Helvetica Neue" panose="020B0604020202020204" charset="0"/>
                <a:ea typeface="Microsoft Sans Serif" panose="020B0604020202020204" pitchFamily="34" charset="0"/>
                <a:cs typeface="Microsoft Sans Serif" panose="020B0604020202020204" pitchFamily="34" charset="0"/>
              </a:rPr>
              <a:t>3.4 </a:t>
            </a:r>
            <a:r>
              <a:rPr lang="hr-HR" sz="2400" dirty="0">
                <a:latin typeface="Helvetica Neue" panose="020B0604020202020204" charset="0"/>
                <a:ea typeface="Microsoft Sans Serif" panose="020B0604020202020204" pitchFamily="34" charset="0"/>
                <a:cs typeface="Microsoft Sans Serif" panose="020B0604020202020204" pitchFamily="34" charset="0"/>
              </a:rPr>
              <a:t>Odlučan</a:t>
            </a:r>
            <a:endParaRPr lang="en-US" sz="2400" dirty="0">
              <a:latin typeface="Helvetica Neue" panose="020B0604020202020204" charset="0"/>
              <a:ea typeface="Microsoft Sans Serif" panose="020B0604020202020204" pitchFamily="34" charset="0"/>
              <a:cs typeface="Microsoft Sans Serif" panose="020B0604020202020204" pitchFamily="34" charset="0"/>
            </a:endParaRPr>
          </a:p>
          <a:p>
            <a:pPr>
              <a:spcAft>
                <a:spcPts val="400"/>
              </a:spcAft>
            </a:pPr>
            <a:r>
              <a:rPr lang="en-US" sz="2400" dirty="0">
                <a:latin typeface="Helvetica Neue" panose="020B0604020202020204" charset="0"/>
                <a:ea typeface="Microsoft Sans Serif" panose="020B0604020202020204" pitchFamily="34" charset="0"/>
                <a:cs typeface="Microsoft Sans Serif" panose="020B0604020202020204" pitchFamily="34" charset="0"/>
              </a:rPr>
              <a:t>3.5 </a:t>
            </a:r>
            <a:r>
              <a:rPr lang="hr-HR" sz="2400" dirty="0">
                <a:latin typeface="Helvetica Neue" panose="020B0604020202020204" charset="0"/>
                <a:ea typeface="Microsoft Sans Serif" panose="020B0604020202020204" pitchFamily="34" charset="0"/>
                <a:cs typeface="Microsoft Sans Serif" panose="020B0604020202020204" pitchFamily="34" charset="0"/>
              </a:rPr>
              <a:t>Posvećen</a:t>
            </a:r>
            <a:endParaRPr lang="en-US" sz="2400" dirty="0">
              <a:latin typeface="Helvetica Neue" panose="020B0604020202020204" charset="0"/>
              <a:ea typeface="Microsoft Sans Serif" panose="020B0604020202020204" pitchFamily="34" charset="0"/>
              <a:cs typeface="Microsoft Sans Serif" panose="020B0604020202020204" pitchFamily="34" charset="0"/>
            </a:endParaRPr>
          </a:p>
          <a:p>
            <a:pPr>
              <a:spcAft>
                <a:spcPts val="400"/>
              </a:spcAft>
            </a:pPr>
            <a:r>
              <a:rPr lang="en-US" sz="2400" dirty="0">
                <a:latin typeface="Helvetica Neue" panose="020B0604020202020204" charset="0"/>
                <a:ea typeface="Microsoft Sans Serif" panose="020B0604020202020204" pitchFamily="34" charset="0"/>
                <a:cs typeface="Microsoft Sans Serif" panose="020B0604020202020204" pitchFamily="34" charset="0"/>
              </a:rPr>
              <a:t>3.6. </a:t>
            </a:r>
            <a:r>
              <a:rPr lang="hr-HR" sz="2400" dirty="0">
                <a:latin typeface="Helvetica Neue" panose="020B0604020202020204" charset="0"/>
                <a:ea typeface="Microsoft Sans Serif" panose="020B0604020202020204" pitchFamily="34" charset="0"/>
                <a:cs typeface="Microsoft Sans Serif" panose="020B0604020202020204" pitchFamily="34" charset="0"/>
              </a:rPr>
              <a:t>Marljiv</a:t>
            </a:r>
            <a:endParaRPr lang="en-US" sz="2400" dirty="0">
              <a:latin typeface="Helvetica Neue" panose="020B0604020202020204" charset="0"/>
              <a:ea typeface="Microsoft Sans Serif" panose="020B0604020202020204" pitchFamily="34" charset="0"/>
              <a:cs typeface="Microsoft Sans Serif" panose="020B0604020202020204" pitchFamily="34" charset="0"/>
            </a:endParaRPr>
          </a:p>
        </p:txBody>
      </p:sp>
    </p:spTree>
    <p:extLst>
      <p:ext uri="{BB962C8B-B14F-4D97-AF65-F5344CB8AC3E}">
        <p14:creationId xmlns:p14="http://schemas.microsoft.com/office/powerpoint/2010/main" val="105940655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a:extLst>
              <a:ext uri="{FF2B5EF4-FFF2-40B4-BE49-F238E27FC236}">
                <a16:creationId xmlns:a16="http://schemas.microsoft.com/office/drawing/2014/main" id="{460E8CE8-475C-0CF7-6EF0-892B466B3ABA}"/>
              </a:ext>
            </a:extLst>
          </p:cNvPr>
          <p:cNvSpPr/>
          <p:nvPr/>
        </p:nvSpPr>
        <p:spPr>
          <a:xfrm>
            <a:off x="9396000" y="1368000"/>
            <a:ext cx="7740000" cy="2448000"/>
          </a:xfrm>
          <a:prstGeom prst="snip2DiagRect">
            <a:avLst/>
          </a:prstGeom>
          <a:ln w="28575">
            <a:solidFill>
              <a:srgbClr val="4D94B7"/>
            </a:solidFill>
          </a:ln>
        </p:spPr>
        <p:txBody>
          <a:bodyPr wrap="square" tIns="0" bIns="0">
            <a:noAutofit/>
          </a:bodyPr>
          <a:lstStyle/>
          <a:p>
            <a:pPr marL="352425" indent="-352425">
              <a:defRPr/>
            </a:pPr>
            <a:r>
              <a:rPr lang="en-US" altLang="es-ES" sz="2400" b="1" dirty="0">
                <a:latin typeface="Helvetica Neue" panose="020B0604020202020204" charset="0"/>
                <a:ea typeface="Microsoft Sans Serif" panose="020B0604020202020204" pitchFamily="34" charset="0"/>
                <a:cs typeface="Microsoft Sans Serif" panose="020B0604020202020204" pitchFamily="34" charset="0"/>
              </a:rPr>
              <a:t>3. </a:t>
            </a:r>
            <a:r>
              <a:rPr lang="hr-HR" altLang="es-ES" sz="2400" b="1" dirty="0">
                <a:latin typeface="Helvetica Neue" panose="020B0604020202020204" charset="0"/>
                <a:ea typeface="Microsoft Sans Serif" panose="020B0604020202020204" pitchFamily="34" charset="0"/>
                <a:cs typeface="Microsoft Sans Serif" panose="020B0604020202020204" pitchFamily="34" charset="0"/>
              </a:rPr>
              <a:t>Koje od dolje navedenih nisu karakteristike intrapoduzetnika</a:t>
            </a:r>
            <a:r>
              <a:rPr lang="en-US" altLang="es-ES" sz="2400" b="1" dirty="0">
                <a:latin typeface="Helvetica Neue" panose="020B0604020202020204" charset="0"/>
                <a:ea typeface="Microsoft Sans Serif" panose="020B0604020202020204" pitchFamily="34" charset="0"/>
                <a:cs typeface="Microsoft Sans Serif" panose="020B0604020202020204" pitchFamily="34" charset="0"/>
              </a:rPr>
              <a:t>? </a:t>
            </a:r>
          </a:p>
          <a:p>
            <a:pPr>
              <a:defRPr/>
            </a:pPr>
            <a:endParaRPr lang="en-US" altLang="es-ES" sz="2400" dirty="0">
              <a:latin typeface="Helvetica Neue" panose="020B0604020202020204" charset="0"/>
              <a:ea typeface="Microsoft Sans Serif" panose="020B0604020202020204" pitchFamily="34" charset="0"/>
              <a:cs typeface="Microsoft Sans Serif" panose="020B0604020202020204" pitchFamily="34" charset="0"/>
            </a:endParaRPr>
          </a:p>
          <a:p>
            <a:pPr marL="342900" indent="-342900">
              <a:buBlip>
                <a:blip r:embed="rId2"/>
              </a:buBlip>
              <a:defRPr/>
            </a:pPr>
            <a:r>
              <a:rPr lang="hr-HR" altLang="es-ES" sz="2200" dirty="0">
                <a:latin typeface="Helvetica Neue" panose="020B0604020202020204" charset="0"/>
                <a:ea typeface="Microsoft Sans Serif" panose="020B0604020202020204" pitchFamily="34" charset="0"/>
                <a:cs typeface="Microsoft Sans Serif" panose="020B0604020202020204" pitchFamily="34" charset="0"/>
              </a:rPr>
              <a:t>Marljiv</a:t>
            </a:r>
            <a:endParaRPr lang="en-US" altLang="es-ES" sz="2200" dirty="0">
              <a:latin typeface="Helvetica Neue" panose="020B0604020202020204" charset="0"/>
              <a:ea typeface="Microsoft Sans Serif" panose="020B0604020202020204" pitchFamily="34" charset="0"/>
              <a:cs typeface="Microsoft Sans Serif" panose="020B0604020202020204" pitchFamily="34" charset="0"/>
            </a:endParaRPr>
          </a:p>
          <a:p>
            <a:pPr marL="342900" indent="-342900">
              <a:buBlip>
                <a:blip r:embed="rId2"/>
              </a:buBlip>
              <a:defRPr/>
            </a:pPr>
            <a:r>
              <a:rPr lang="hr-HR" altLang="es-ES" sz="2200" dirty="0">
                <a:latin typeface="Helvetica Neue" panose="020B0604020202020204" charset="0"/>
                <a:ea typeface="Microsoft Sans Serif" panose="020B0604020202020204" pitchFamily="34" charset="0"/>
                <a:cs typeface="Microsoft Sans Serif" panose="020B0604020202020204" pitchFamily="34" charset="0"/>
              </a:rPr>
              <a:t>Neorganiziran</a:t>
            </a:r>
          </a:p>
          <a:p>
            <a:pPr marL="342900" indent="-342900">
              <a:buBlip>
                <a:blip r:embed="rId2"/>
              </a:buBlip>
              <a:defRPr/>
            </a:pPr>
            <a:r>
              <a:rPr lang="hr-HR" altLang="es-ES" sz="2200" dirty="0">
                <a:latin typeface="Helvetica Neue" panose="020B0604020202020204" charset="0"/>
                <a:ea typeface="Microsoft Sans Serif" panose="020B0604020202020204" pitchFamily="34" charset="0"/>
                <a:cs typeface="Microsoft Sans Serif" panose="020B0604020202020204" pitchFamily="34" charset="0"/>
              </a:rPr>
              <a:t>Odlučan</a:t>
            </a:r>
            <a:endParaRPr lang="en-US" altLang="es-ES" sz="2200" dirty="0">
              <a:latin typeface="Helvetica Neue" panose="020B0604020202020204" charset="0"/>
              <a:ea typeface="Microsoft Sans Serif" panose="020B0604020202020204" pitchFamily="34" charset="0"/>
              <a:cs typeface="Microsoft Sans Serif" panose="020B0604020202020204" pitchFamily="34" charset="0"/>
            </a:endParaRPr>
          </a:p>
          <a:p>
            <a:pPr>
              <a:defRPr/>
            </a:pPr>
            <a:endParaRPr lang="en-US" altLang="es-ES" sz="2400" dirty="0">
              <a:latin typeface="Helvetica Neue" panose="020B0604020202020204" charset="0"/>
              <a:ea typeface="Microsoft Sans Serif" panose="020B0604020202020204" pitchFamily="34" charset="0"/>
              <a:cs typeface="Microsoft Sans Serif" panose="020B0604020202020204" pitchFamily="34" charset="0"/>
            </a:endParaRPr>
          </a:p>
        </p:txBody>
      </p:sp>
      <p:sp>
        <p:nvSpPr>
          <p:cNvPr id="7" name="Rectángulo 6">
            <a:extLst>
              <a:ext uri="{FF2B5EF4-FFF2-40B4-BE49-F238E27FC236}">
                <a16:creationId xmlns:a16="http://schemas.microsoft.com/office/drawing/2014/main" id="{8FF09CAC-0BB2-4D89-DCC3-82680B21E194}"/>
              </a:ext>
            </a:extLst>
          </p:cNvPr>
          <p:cNvSpPr/>
          <p:nvPr/>
        </p:nvSpPr>
        <p:spPr>
          <a:xfrm>
            <a:off x="9396000" y="3996000"/>
            <a:ext cx="7740000" cy="2448000"/>
          </a:xfrm>
          <a:prstGeom prst="snip2DiagRect">
            <a:avLst/>
          </a:prstGeom>
          <a:ln w="28575">
            <a:solidFill>
              <a:srgbClr val="4D94B7"/>
            </a:solidFill>
          </a:ln>
        </p:spPr>
        <p:txBody>
          <a:bodyPr wrap="square" tIns="0" bIns="0">
            <a:noAutofit/>
          </a:bodyPr>
          <a:lstStyle/>
          <a:p>
            <a:pPr marL="352425" indent="-352425">
              <a:defRPr/>
            </a:pPr>
            <a:r>
              <a:rPr lang="en-US" altLang="es-ES" sz="2400" b="1" dirty="0">
                <a:latin typeface="Helvetica Neue" panose="020B0604020202020204" charset="0"/>
                <a:ea typeface="Microsoft Sans Serif" panose="020B0604020202020204" pitchFamily="34" charset="0"/>
                <a:cs typeface="Microsoft Sans Serif" panose="020B0604020202020204" pitchFamily="34" charset="0"/>
              </a:rPr>
              <a:t>4. </a:t>
            </a:r>
            <a:r>
              <a:rPr lang="hr-HR" altLang="es-ES" sz="2400" b="1" dirty="0">
                <a:latin typeface="Helvetica Neue" panose="020B0604020202020204" charset="0"/>
                <a:ea typeface="Microsoft Sans Serif" panose="020B0604020202020204" pitchFamily="34" charset="0"/>
                <a:cs typeface="Microsoft Sans Serif" panose="020B0604020202020204" pitchFamily="34" charset="0"/>
              </a:rPr>
              <a:t>Što treba biti razvidno</a:t>
            </a:r>
            <a:r>
              <a:rPr lang="en-US" altLang="es-ES" sz="2400" b="1" dirty="0">
                <a:latin typeface="Helvetica Neue" panose="020B0604020202020204" charset="0"/>
                <a:ea typeface="Microsoft Sans Serif" panose="020B0604020202020204" pitchFamily="34" charset="0"/>
                <a:cs typeface="Microsoft Sans Serif" panose="020B0604020202020204" pitchFamily="34" charset="0"/>
              </a:rPr>
              <a:t>/</a:t>
            </a:r>
            <a:r>
              <a:rPr lang="hr-HR" altLang="es-ES" sz="2400" b="1" dirty="0">
                <a:latin typeface="Helvetica Neue" panose="020B0604020202020204" charset="0"/>
                <a:ea typeface="Microsoft Sans Serif" panose="020B0604020202020204" pitchFamily="34" charset="0"/>
                <a:cs typeface="Microsoft Sans Serif" panose="020B0604020202020204" pitchFamily="34" charset="0"/>
              </a:rPr>
              <a:t>potrebno kako bi intrapoduzetnik napredovao u svom poslu</a:t>
            </a:r>
            <a:r>
              <a:rPr lang="en-US" altLang="es-ES" sz="2400" b="1" dirty="0">
                <a:latin typeface="Helvetica Neue" panose="020B0604020202020204" charset="0"/>
                <a:ea typeface="Microsoft Sans Serif" panose="020B0604020202020204" pitchFamily="34" charset="0"/>
                <a:cs typeface="Microsoft Sans Serif" panose="020B0604020202020204" pitchFamily="34" charset="0"/>
              </a:rPr>
              <a:t>?</a:t>
            </a:r>
          </a:p>
          <a:p>
            <a:pPr>
              <a:defRPr/>
            </a:pPr>
            <a:endParaRPr lang="en-US" altLang="es-ES" sz="2400" dirty="0">
              <a:latin typeface="Helvetica Neue" panose="020B0604020202020204" charset="0"/>
              <a:ea typeface="Microsoft Sans Serif" panose="020B0604020202020204" pitchFamily="34" charset="0"/>
              <a:cs typeface="Microsoft Sans Serif" panose="020B0604020202020204" pitchFamily="34" charset="0"/>
            </a:endParaRPr>
          </a:p>
          <a:p>
            <a:pPr marL="342900" indent="-342900">
              <a:buBlip>
                <a:blip r:embed="rId2"/>
              </a:buBlip>
              <a:defRPr/>
            </a:pPr>
            <a:r>
              <a:rPr lang="hr-HR" altLang="es-ES" sz="2200" dirty="0">
                <a:latin typeface="Helvetica Neue" panose="020B0604020202020204" charset="0"/>
                <a:ea typeface="Microsoft Sans Serif" panose="020B0604020202020204" pitchFamily="34" charset="0"/>
                <a:cs typeface="Microsoft Sans Serif" panose="020B0604020202020204" pitchFamily="34" charset="0"/>
              </a:rPr>
              <a:t>Poticanje korporativne kulture</a:t>
            </a:r>
          </a:p>
          <a:p>
            <a:pPr marL="342900" indent="-342900">
              <a:buBlip>
                <a:blip r:embed="rId2"/>
              </a:buBlip>
              <a:defRPr/>
            </a:pPr>
            <a:r>
              <a:rPr lang="hr-HR" altLang="es-ES" sz="2200" dirty="0">
                <a:latin typeface="Helvetica Neue" panose="020B0604020202020204" charset="0"/>
                <a:ea typeface="Microsoft Sans Serif" panose="020B0604020202020204" pitchFamily="34" charset="0"/>
                <a:cs typeface="Microsoft Sans Serif" panose="020B0604020202020204" pitchFamily="34" charset="0"/>
              </a:rPr>
              <a:t>Stroge provjere i kontrole</a:t>
            </a:r>
          </a:p>
          <a:p>
            <a:pPr marL="342900" indent="-342900">
              <a:buBlip>
                <a:blip r:embed="rId2"/>
              </a:buBlip>
              <a:defRPr/>
            </a:pPr>
            <a:r>
              <a:rPr lang="hr-HR" altLang="es-ES" sz="2200" dirty="0">
                <a:latin typeface="Helvetica Neue" panose="020B0604020202020204" charset="0"/>
                <a:ea typeface="Microsoft Sans Serif" panose="020B0604020202020204" pitchFamily="34" charset="0"/>
                <a:cs typeface="Microsoft Sans Serif" panose="020B0604020202020204" pitchFamily="34" charset="0"/>
              </a:rPr>
              <a:t>Nezainteresirani menadžeri</a:t>
            </a:r>
          </a:p>
          <a:p>
            <a:pPr marL="342900" indent="-342900">
              <a:buBlip>
                <a:blip r:embed="rId2"/>
              </a:buBlip>
              <a:defRPr/>
            </a:pPr>
            <a:endParaRPr lang="en-US" altLang="es-ES" sz="2400" dirty="0">
              <a:latin typeface="Helvetica Neue" panose="020B0604020202020204" charset="0"/>
              <a:ea typeface="Microsoft Sans Serif" panose="020B0604020202020204" pitchFamily="34" charset="0"/>
              <a:cs typeface="Microsoft Sans Serif" panose="020B0604020202020204" pitchFamily="34" charset="0"/>
            </a:endParaRPr>
          </a:p>
          <a:p>
            <a:pPr>
              <a:defRPr/>
            </a:pPr>
            <a:endParaRPr lang="en-US" altLang="es-ES" sz="2400" dirty="0">
              <a:latin typeface="Helvetica Neue" panose="020B0604020202020204" charset="0"/>
              <a:ea typeface="Microsoft Sans Serif" panose="020B0604020202020204" pitchFamily="34" charset="0"/>
              <a:cs typeface="Microsoft Sans Serif" panose="020B0604020202020204" pitchFamily="34" charset="0"/>
            </a:endParaRPr>
          </a:p>
        </p:txBody>
      </p:sp>
      <p:sp>
        <p:nvSpPr>
          <p:cNvPr id="9" name="CuadroTexto 8">
            <a:extLst>
              <a:ext uri="{FF2B5EF4-FFF2-40B4-BE49-F238E27FC236}">
                <a16:creationId xmlns:a16="http://schemas.microsoft.com/office/drawing/2014/main" id="{26AAD8DB-6299-CDF1-3828-A4A1DBC1C95B}"/>
              </a:ext>
            </a:extLst>
          </p:cNvPr>
          <p:cNvSpPr txBox="1"/>
          <p:nvPr/>
        </p:nvSpPr>
        <p:spPr>
          <a:xfrm>
            <a:off x="1296000" y="1548000"/>
            <a:ext cx="7329600" cy="830997"/>
          </a:xfrm>
          <a:prstGeom prst="rect">
            <a:avLst/>
          </a:prstGeom>
          <a:noFill/>
        </p:spPr>
        <p:txBody>
          <a:bodyPr wrap="square" rtlCol="0">
            <a:noAutofit/>
          </a:bodyPr>
          <a:lstStyle/>
          <a:p>
            <a:r>
              <a:rPr lang="hr-HR" sz="4800" b="1" dirty="0">
                <a:solidFill>
                  <a:srgbClr val="4D94B7"/>
                </a:solidFill>
                <a:latin typeface="Helvetica Neue" panose="020B0604020202020204" charset="0"/>
                <a:ea typeface="Microsoft Sans Serif" panose="020B0604020202020204" pitchFamily="34" charset="0"/>
                <a:cs typeface="Microsoft Sans Serif" panose="020B0604020202020204" pitchFamily="34" charset="0"/>
              </a:rPr>
              <a:t>Provjerite svoje znanje</a:t>
            </a:r>
            <a:r>
              <a:rPr lang="en-US" sz="4800" b="1" dirty="0">
                <a:solidFill>
                  <a:srgbClr val="4D94B7"/>
                </a:solidFill>
                <a:latin typeface="Helvetica Neue" panose="020B0604020202020204" charset="0"/>
                <a:ea typeface="Microsoft Sans Serif" panose="020B0604020202020204" pitchFamily="34" charset="0"/>
                <a:cs typeface="Microsoft Sans Serif" panose="020B0604020202020204" pitchFamily="34" charset="0"/>
              </a:rPr>
              <a:t>!</a:t>
            </a:r>
          </a:p>
        </p:txBody>
      </p:sp>
      <p:sp>
        <p:nvSpPr>
          <p:cNvPr id="10" name="CuadroTexto 9">
            <a:extLst>
              <a:ext uri="{FF2B5EF4-FFF2-40B4-BE49-F238E27FC236}">
                <a16:creationId xmlns:a16="http://schemas.microsoft.com/office/drawing/2014/main" id="{A7EDECE6-C391-5AA9-FE1E-6EC516B76B63}"/>
              </a:ext>
            </a:extLst>
          </p:cNvPr>
          <p:cNvSpPr txBox="1"/>
          <p:nvPr/>
        </p:nvSpPr>
        <p:spPr>
          <a:xfrm>
            <a:off x="1296000" y="2304000"/>
            <a:ext cx="7329600" cy="954107"/>
          </a:xfrm>
          <a:prstGeom prst="rect">
            <a:avLst/>
          </a:prstGeom>
          <a:noFill/>
        </p:spPr>
        <p:txBody>
          <a:bodyPr wrap="square" rtlCol="0">
            <a:noAutofit/>
          </a:bodyPr>
          <a:lstStyle/>
          <a:p>
            <a:r>
              <a:rPr lang="hr-HR" sz="2800" b="1" dirty="0">
                <a:solidFill>
                  <a:srgbClr val="AED633"/>
                </a:solidFill>
                <a:latin typeface="Helvetica Neue" panose="020B0604020202020204" charset="0"/>
                <a:ea typeface="Microsoft Sans Serif" panose="020B0604020202020204" pitchFamily="34" charset="0"/>
                <a:cs typeface="Microsoft Sans Serif" panose="020B0604020202020204" pitchFamily="34" charset="0"/>
              </a:rPr>
              <a:t>Molimo odgovorite na sljedeća pitanja</a:t>
            </a:r>
            <a:r>
              <a:rPr lang="en-US" sz="2800" b="1" dirty="0">
                <a:solidFill>
                  <a:srgbClr val="AED633"/>
                </a:solidFill>
                <a:latin typeface="Helvetica Neue" panose="020B0604020202020204" charset="0"/>
                <a:ea typeface="Microsoft Sans Serif" panose="020B0604020202020204" pitchFamily="34" charset="0"/>
                <a:cs typeface="Microsoft Sans Serif" panose="020B0604020202020204" pitchFamily="34" charset="0"/>
              </a:rPr>
              <a:t>:</a:t>
            </a:r>
          </a:p>
        </p:txBody>
      </p:sp>
      <p:sp>
        <p:nvSpPr>
          <p:cNvPr id="11" name="Rectángulo 10">
            <a:extLst>
              <a:ext uri="{FF2B5EF4-FFF2-40B4-BE49-F238E27FC236}">
                <a16:creationId xmlns:a16="http://schemas.microsoft.com/office/drawing/2014/main" id="{50E6530B-6B12-2FE3-B437-DB6FE55C1480}"/>
              </a:ext>
            </a:extLst>
          </p:cNvPr>
          <p:cNvSpPr/>
          <p:nvPr/>
        </p:nvSpPr>
        <p:spPr>
          <a:xfrm>
            <a:off x="1296000" y="3384000"/>
            <a:ext cx="7740000" cy="2448000"/>
          </a:xfrm>
          <a:prstGeom prst="snip2DiagRect">
            <a:avLst/>
          </a:prstGeom>
          <a:ln w="28575">
            <a:solidFill>
              <a:srgbClr val="4D94B7"/>
            </a:solidFill>
          </a:ln>
        </p:spPr>
        <p:txBody>
          <a:bodyPr wrap="square" tIns="0" bIns="0">
            <a:noAutofit/>
          </a:bodyPr>
          <a:lstStyle/>
          <a:p>
            <a:pPr marL="352425" indent="-352425">
              <a:tabLst>
                <a:tab pos="96838" algn="l"/>
              </a:tabLst>
              <a:defRPr/>
            </a:pPr>
            <a:r>
              <a:rPr lang="en-US" altLang="es-ES" sz="2400" b="1" dirty="0">
                <a:latin typeface="Helvetica Neue" panose="020B0604020202020204" charset="0"/>
                <a:ea typeface="Microsoft Sans Serif" panose="020B0604020202020204" pitchFamily="34" charset="0"/>
                <a:cs typeface="Microsoft Sans Serif" panose="020B0604020202020204" pitchFamily="34" charset="0"/>
              </a:rPr>
              <a:t>1. </a:t>
            </a:r>
            <a:r>
              <a:rPr lang="hr-HR" altLang="es-ES" sz="2400" b="1" dirty="0">
                <a:latin typeface="Helvetica Neue" panose="020B0604020202020204" charset="0"/>
                <a:ea typeface="Microsoft Sans Serif" panose="020B0604020202020204" pitchFamily="34" charset="0"/>
                <a:cs typeface="Microsoft Sans Serif" panose="020B0604020202020204" pitchFamily="34" charset="0"/>
              </a:rPr>
              <a:t>Intrapoduzetnik nije…</a:t>
            </a:r>
          </a:p>
          <a:p>
            <a:pPr>
              <a:defRPr/>
            </a:pPr>
            <a:endParaRPr lang="hr-HR" altLang="es-ES" sz="2400" dirty="0">
              <a:latin typeface="Helvetica Neue" panose="020B0604020202020204" charset="0"/>
              <a:ea typeface="Microsoft Sans Serif" panose="020B0604020202020204" pitchFamily="34" charset="0"/>
              <a:cs typeface="Microsoft Sans Serif" panose="020B0604020202020204" pitchFamily="34" charset="0"/>
            </a:endParaRPr>
          </a:p>
          <a:p>
            <a:pPr marL="342900" indent="-342900">
              <a:buBlip>
                <a:blip r:embed="rId2"/>
              </a:buBlip>
              <a:defRPr/>
            </a:pPr>
            <a:r>
              <a:rPr lang="hr-HR" altLang="es-ES" sz="2200" dirty="0">
                <a:latin typeface="Helvetica Neue" panose="020B0604020202020204" charset="0"/>
                <a:ea typeface="Microsoft Sans Serif" panose="020B0604020202020204" pitchFamily="34" charset="0"/>
                <a:cs typeface="Microsoft Sans Serif" panose="020B0604020202020204" pitchFamily="34" charset="0"/>
              </a:rPr>
              <a:t>Inovativan</a:t>
            </a:r>
          </a:p>
          <a:p>
            <a:pPr marL="342900" indent="-342900">
              <a:buBlip>
                <a:blip r:embed="rId2"/>
              </a:buBlip>
              <a:defRPr/>
            </a:pPr>
            <a:r>
              <a:rPr lang="hr-HR" altLang="es-ES" sz="2200" dirty="0">
                <a:latin typeface="Helvetica Neue" panose="020B0604020202020204" charset="0"/>
                <a:ea typeface="Microsoft Sans Serif" panose="020B0604020202020204" pitchFamily="34" charset="0"/>
                <a:cs typeface="Microsoft Sans Serif" panose="020B0604020202020204" pitchFamily="34" charset="0"/>
              </a:rPr>
              <a:t>Intelektualno znatiželjan</a:t>
            </a:r>
          </a:p>
          <a:p>
            <a:pPr marL="342900" indent="-342900">
              <a:buBlip>
                <a:blip r:embed="rId2"/>
              </a:buBlip>
              <a:defRPr/>
            </a:pPr>
            <a:r>
              <a:rPr lang="hr-HR" altLang="es-ES" sz="2200" dirty="0">
                <a:latin typeface="Helvetica Neue" panose="020B0604020202020204" charset="0"/>
                <a:ea typeface="Microsoft Sans Serif" panose="020B0604020202020204" pitchFamily="34" charset="0"/>
                <a:cs typeface="Microsoft Sans Serif" panose="020B0604020202020204" pitchFamily="34" charset="0"/>
              </a:rPr>
              <a:t>Tvrdoglav</a:t>
            </a:r>
          </a:p>
          <a:p>
            <a:pPr>
              <a:defRPr/>
            </a:pPr>
            <a:endParaRPr lang="en-US" altLang="es-ES" sz="2400" dirty="0">
              <a:latin typeface="Helvetica Neue" panose="020B0604020202020204" charset="0"/>
              <a:ea typeface="Microsoft Sans Serif" panose="020B0604020202020204" pitchFamily="34" charset="0"/>
              <a:cs typeface="Microsoft Sans Serif" panose="020B0604020202020204" pitchFamily="34" charset="0"/>
            </a:endParaRPr>
          </a:p>
        </p:txBody>
      </p:sp>
      <p:sp>
        <p:nvSpPr>
          <p:cNvPr id="14" name="Rectángulo 13">
            <a:extLst>
              <a:ext uri="{FF2B5EF4-FFF2-40B4-BE49-F238E27FC236}">
                <a16:creationId xmlns:a16="http://schemas.microsoft.com/office/drawing/2014/main" id="{F388E2A2-651A-B13A-BF81-EF89824635A0}"/>
              </a:ext>
            </a:extLst>
          </p:cNvPr>
          <p:cNvSpPr/>
          <p:nvPr/>
        </p:nvSpPr>
        <p:spPr>
          <a:xfrm>
            <a:off x="9396000" y="6624000"/>
            <a:ext cx="7740000" cy="2448000"/>
          </a:xfrm>
          <a:prstGeom prst="snip2DiagRect">
            <a:avLst/>
          </a:prstGeom>
          <a:ln w="28575">
            <a:solidFill>
              <a:srgbClr val="4D94B7"/>
            </a:solidFill>
          </a:ln>
        </p:spPr>
        <p:txBody>
          <a:bodyPr wrap="square" tIns="0" bIns="0">
            <a:noAutofit/>
          </a:bodyPr>
          <a:lstStyle/>
          <a:p>
            <a:pPr marL="352425" indent="-352425">
              <a:defRPr/>
            </a:pPr>
            <a:r>
              <a:rPr lang="en-US" altLang="es-ES" sz="2400" b="1" dirty="0">
                <a:latin typeface="Helvetica Neue" panose="020B0604020202020204" charset="0"/>
                <a:ea typeface="Microsoft Sans Serif" panose="020B0604020202020204" pitchFamily="34" charset="0"/>
                <a:cs typeface="Microsoft Sans Serif" panose="020B0604020202020204" pitchFamily="34" charset="0"/>
              </a:rPr>
              <a:t>5. </a:t>
            </a:r>
            <a:r>
              <a:rPr lang="hr-HR" altLang="es-ES" sz="2400" b="1" dirty="0">
                <a:latin typeface="Helvetica Neue" panose="020B0604020202020204" charset="0"/>
                <a:ea typeface="Microsoft Sans Serif" panose="020B0604020202020204" pitchFamily="34" charset="0"/>
                <a:cs typeface="Microsoft Sans Serif" panose="020B0604020202020204" pitchFamily="34" charset="0"/>
              </a:rPr>
              <a:t>Što ne treba činiti za njegovanje poduzetništva unutar organizacije</a:t>
            </a:r>
            <a:r>
              <a:rPr lang="en-US" altLang="es-ES" sz="2400" b="1" dirty="0">
                <a:latin typeface="Helvetica Neue" panose="020B0604020202020204" charset="0"/>
                <a:ea typeface="Microsoft Sans Serif" panose="020B0604020202020204" pitchFamily="34" charset="0"/>
                <a:cs typeface="Microsoft Sans Serif" panose="020B0604020202020204" pitchFamily="34" charset="0"/>
              </a:rPr>
              <a:t>?</a:t>
            </a:r>
          </a:p>
          <a:p>
            <a:pPr>
              <a:defRPr/>
            </a:pPr>
            <a:endParaRPr lang="en-US" altLang="es-ES" sz="2400" dirty="0">
              <a:latin typeface="Helvetica Neue" panose="020B0604020202020204" charset="0"/>
              <a:ea typeface="Microsoft Sans Serif" panose="020B0604020202020204" pitchFamily="34" charset="0"/>
              <a:cs typeface="Microsoft Sans Serif" panose="020B0604020202020204" pitchFamily="34" charset="0"/>
            </a:endParaRPr>
          </a:p>
          <a:p>
            <a:pPr marL="342900" indent="-342900">
              <a:buBlip>
                <a:blip r:embed="rId2"/>
              </a:buBlip>
              <a:defRPr/>
            </a:pPr>
            <a:r>
              <a:rPr lang="hr-HR" altLang="es-ES" sz="2200" dirty="0">
                <a:latin typeface="Helvetica Neue" panose="020B0604020202020204" charset="0"/>
                <a:ea typeface="Microsoft Sans Serif" panose="020B0604020202020204" pitchFamily="34" charset="0"/>
                <a:cs typeface="Microsoft Sans Serif" panose="020B0604020202020204" pitchFamily="34" charset="0"/>
              </a:rPr>
              <a:t>Stvoriti fleksibilnost u organizaciji</a:t>
            </a:r>
            <a:endParaRPr lang="en-US" altLang="es-ES" sz="2200" dirty="0">
              <a:latin typeface="Helvetica Neue" panose="020B0604020202020204" charset="0"/>
              <a:ea typeface="Microsoft Sans Serif" panose="020B0604020202020204" pitchFamily="34" charset="0"/>
              <a:cs typeface="Microsoft Sans Serif" panose="020B0604020202020204" pitchFamily="34" charset="0"/>
            </a:endParaRPr>
          </a:p>
          <a:p>
            <a:pPr marL="342900" indent="-342900">
              <a:buBlip>
                <a:blip r:embed="rId2"/>
              </a:buBlip>
              <a:defRPr/>
            </a:pPr>
            <a:r>
              <a:rPr lang="hr-HR" altLang="es-ES" sz="2200" dirty="0">
                <a:latin typeface="Helvetica Neue" panose="020B0604020202020204" charset="0"/>
                <a:ea typeface="Microsoft Sans Serif" panose="020B0604020202020204" pitchFamily="34" charset="0"/>
                <a:cs typeface="Microsoft Sans Serif" panose="020B0604020202020204" pitchFamily="34" charset="0"/>
              </a:rPr>
              <a:t>Pomoći zaposlenicima da koriste svoju kreativnost</a:t>
            </a:r>
            <a:endParaRPr lang="en-US" altLang="es-ES" sz="2200" dirty="0">
              <a:latin typeface="Helvetica Neue" panose="020B0604020202020204" charset="0"/>
              <a:ea typeface="Microsoft Sans Serif" panose="020B0604020202020204" pitchFamily="34" charset="0"/>
              <a:cs typeface="Microsoft Sans Serif" panose="020B0604020202020204" pitchFamily="34" charset="0"/>
            </a:endParaRPr>
          </a:p>
          <a:p>
            <a:pPr marL="342900" indent="-342900">
              <a:buBlip>
                <a:blip r:embed="rId2"/>
              </a:buBlip>
              <a:defRPr/>
            </a:pPr>
            <a:r>
              <a:rPr lang="hr-HR" altLang="es-ES" sz="2200" dirty="0">
                <a:latin typeface="Helvetica Neue" panose="020B0604020202020204" charset="0"/>
                <a:ea typeface="Microsoft Sans Serif" panose="020B0604020202020204" pitchFamily="34" charset="0"/>
                <a:cs typeface="Microsoft Sans Serif" panose="020B0604020202020204" pitchFamily="34" charset="0"/>
              </a:rPr>
              <a:t>Obeshrabriti zaposlenike da govore</a:t>
            </a:r>
            <a:endParaRPr lang="en-US" altLang="es-ES" sz="2200" dirty="0">
              <a:latin typeface="Helvetica Neue" panose="020B0604020202020204" charset="0"/>
              <a:ea typeface="Microsoft Sans Serif" panose="020B0604020202020204" pitchFamily="34" charset="0"/>
              <a:cs typeface="Microsoft Sans Serif" panose="020B0604020202020204" pitchFamily="34" charset="0"/>
            </a:endParaRPr>
          </a:p>
          <a:p>
            <a:pPr>
              <a:defRPr/>
            </a:pPr>
            <a:endParaRPr lang="en-US" altLang="es-ES" sz="2400" dirty="0">
              <a:latin typeface="Helvetica Neue" panose="020B0604020202020204" charset="0"/>
              <a:ea typeface="Microsoft Sans Serif" panose="020B0604020202020204" pitchFamily="34" charset="0"/>
              <a:cs typeface="Microsoft Sans Serif" panose="020B0604020202020204" pitchFamily="34" charset="0"/>
            </a:endParaRPr>
          </a:p>
        </p:txBody>
      </p:sp>
      <p:sp>
        <p:nvSpPr>
          <p:cNvPr id="30" name="Rectángulo 29">
            <a:extLst>
              <a:ext uri="{FF2B5EF4-FFF2-40B4-BE49-F238E27FC236}">
                <a16:creationId xmlns:a16="http://schemas.microsoft.com/office/drawing/2014/main" id="{EFE5BD8F-EBB1-F040-DC3D-47BD1BA62050}"/>
              </a:ext>
            </a:extLst>
          </p:cNvPr>
          <p:cNvSpPr/>
          <p:nvPr/>
        </p:nvSpPr>
        <p:spPr>
          <a:xfrm>
            <a:off x="1296000" y="6012000"/>
            <a:ext cx="7740000" cy="2448000"/>
          </a:xfrm>
          <a:prstGeom prst="snip2DiagRect">
            <a:avLst/>
          </a:prstGeom>
          <a:ln w="28575">
            <a:solidFill>
              <a:srgbClr val="4D94B7"/>
            </a:solidFill>
          </a:ln>
        </p:spPr>
        <p:txBody>
          <a:bodyPr wrap="square" tIns="0" bIns="0">
            <a:noAutofit/>
          </a:bodyPr>
          <a:lstStyle/>
          <a:p>
            <a:pPr marL="352425" indent="-352425">
              <a:defRPr/>
            </a:pPr>
            <a:r>
              <a:rPr lang="en-US" altLang="es-ES" sz="2400" b="1" dirty="0">
                <a:latin typeface="Helvetica Neue" panose="020B0604020202020204" charset="0"/>
                <a:ea typeface="Microsoft Sans Serif" panose="020B0604020202020204" pitchFamily="34" charset="0"/>
                <a:cs typeface="Microsoft Sans Serif" panose="020B0604020202020204" pitchFamily="34" charset="0"/>
              </a:rPr>
              <a:t>2. </a:t>
            </a:r>
            <a:r>
              <a:rPr lang="hr-HR" altLang="es-ES" sz="2400" b="1" dirty="0">
                <a:latin typeface="Helvetica Neue" panose="020B0604020202020204" charset="0"/>
                <a:ea typeface="Microsoft Sans Serif" panose="020B0604020202020204" pitchFamily="34" charset="0"/>
                <a:cs typeface="Microsoft Sans Serif" panose="020B0604020202020204" pitchFamily="34" charset="0"/>
              </a:rPr>
              <a:t>Što je zajedničko poduzetniku i intrapoduzetniku</a:t>
            </a:r>
            <a:r>
              <a:rPr lang="en-US" altLang="es-ES" sz="2400" b="1" dirty="0">
                <a:latin typeface="Helvetica Neue" panose="020B0604020202020204" charset="0"/>
                <a:ea typeface="Microsoft Sans Serif" panose="020B0604020202020204" pitchFamily="34" charset="0"/>
                <a:cs typeface="Microsoft Sans Serif" panose="020B0604020202020204" pitchFamily="34" charset="0"/>
              </a:rPr>
              <a:t>?</a:t>
            </a:r>
          </a:p>
          <a:p>
            <a:pPr>
              <a:defRPr/>
            </a:pPr>
            <a:endParaRPr lang="en-US" altLang="es-ES" sz="2400" dirty="0">
              <a:latin typeface="Helvetica Neue" panose="020B0604020202020204" charset="0"/>
              <a:ea typeface="Microsoft Sans Serif" panose="020B0604020202020204" pitchFamily="34" charset="0"/>
              <a:cs typeface="Microsoft Sans Serif" panose="020B0604020202020204" pitchFamily="34" charset="0"/>
            </a:endParaRPr>
          </a:p>
          <a:p>
            <a:pPr marL="342900" indent="-342900">
              <a:buBlip>
                <a:blip r:embed="rId2"/>
              </a:buBlip>
              <a:defRPr/>
            </a:pPr>
            <a:r>
              <a:rPr lang="hr-HR" altLang="es-ES" sz="2200" dirty="0">
                <a:latin typeface="Helvetica Neue" panose="020B0604020202020204" charset="0"/>
                <a:ea typeface="Microsoft Sans Serif" panose="020B0604020202020204" pitchFamily="34" charset="0"/>
                <a:cs typeface="Microsoft Sans Serif" panose="020B0604020202020204" pitchFamily="34" charset="0"/>
              </a:rPr>
              <a:t>Uspijeva u inovativnom razmišljanju</a:t>
            </a:r>
          </a:p>
          <a:p>
            <a:pPr marL="342900" indent="-342900">
              <a:buBlip>
                <a:blip r:embed="rId2"/>
              </a:buBlip>
              <a:defRPr/>
            </a:pPr>
            <a:r>
              <a:rPr lang="hr-HR" altLang="es-ES" sz="2200" dirty="0">
                <a:latin typeface="Helvetica Neue" panose="020B0604020202020204" charset="0"/>
                <a:ea typeface="Microsoft Sans Serif" panose="020B0604020202020204" pitchFamily="34" charset="0"/>
                <a:cs typeface="Microsoft Sans Serif" panose="020B0604020202020204" pitchFamily="34" charset="0"/>
              </a:rPr>
              <a:t>Ima organizacijsku podršku</a:t>
            </a:r>
          </a:p>
          <a:p>
            <a:pPr marL="342900" indent="-342900">
              <a:buBlip>
                <a:blip r:embed="rId2"/>
              </a:buBlip>
              <a:defRPr/>
            </a:pPr>
            <a:r>
              <a:rPr lang="hr-HR" altLang="es-ES" sz="2200" dirty="0">
                <a:latin typeface="Helvetica Neue" panose="020B0604020202020204" charset="0"/>
                <a:ea typeface="Microsoft Sans Serif" panose="020B0604020202020204" pitchFamily="34" charset="0"/>
                <a:cs typeface="Microsoft Sans Serif" panose="020B0604020202020204" pitchFamily="34" charset="0"/>
              </a:rPr>
              <a:t>Ovisi o vlastitom kapitalu</a:t>
            </a:r>
          </a:p>
          <a:p>
            <a:pPr>
              <a:defRPr/>
            </a:pPr>
            <a:endParaRPr lang="en-US" altLang="es-ES" sz="2400" dirty="0">
              <a:latin typeface="Helvetica Neue" panose="020B0604020202020204" charset="0"/>
              <a:ea typeface="Microsoft Sans Serif" panose="020B0604020202020204" pitchFamily="34" charset="0"/>
              <a:cs typeface="Microsoft Sans Serif" panose="020B0604020202020204" pitchFamily="34" charset="0"/>
            </a:endParaRPr>
          </a:p>
        </p:txBody>
      </p:sp>
    </p:spTree>
    <p:extLst>
      <p:ext uri="{BB962C8B-B14F-4D97-AF65-F5344CB8AC3E}">
        <p14:creationId xmlns:p14="http://schemas.microsoft.com/office/powerpoint/2010/main" val="417538070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a:extLst>
              <a:ext uri="{FF2B5EF4-FFF2-40B4-BE49-F238E27FC236}">
                <a16:creationId xmlns:a16="http://schemas.microsoft.com/office/drawing/2014/main" id="{460E8CE8-475C-0CF7-6EF0-892B466B3ABA}"/>
              </a:ext>
            </a:extLst>
          </p:cNvPr>
          <p:cNvSpPr/>
          <p:nvPr/>
        </p:nvSpPr>
        <p:spPr>
          <a:xfrm>
            <a:off x="9396000" y="1368000"/>
            <a:ext cx="7740000" cy="2448000"/>
          </a:xfrm>
          <a:prstGeom prst="snip2DiagRect">
            <a:avLst/>
          </a:prstGeom>
          <a:ln w="28575">
            <a:solidFill>
              <a:srgbClr val="4D94B7"/>
            </a:solidFill>
          </a:ln>
        </p:spPr>
        <p:txBody>
          <a:bodyPr wrap="square" tIns="0" bIns="0">
            <a:noAutofit/>
          </a:bodyPr>
          <a:lstStyle/>
          <a:p>
            <a:pPr marL="352425" indent="-352425">
              <a:defRPr/>
            </a:pPr>
            <a:r>
              <a:rPr lang="en-US" altLang="es-ES" sz="2400" b="1" dirty="0">
                <a:latin typeface="Helvetica Neue" panose="020B0604020202020204" charset="0"/>
                <a:ea typeface="Microsoft Sans Serif" panose="020B0604020202020204" pitchFamily="34" charset="0"/>
                <a:cs typeface="Microsoft Sans Serif" panose="020B0604020202020204" pitchFamily="34" charset="0"/>
              </a:rPr>
              <a:t>3. </a:t>
            </a:r>
            <a:r>
              <a:rPr lang="hr-HR" altLang="es-ES" sz="2400" b="1" dirty="0">
                <a:latin typeface="Helvetica Neue" panose="020B0604020202020204" charset="0"/>
                <a:ea typeface="Microsoft Sans Serif" panose="020B0604020202020204" pitchFamily="34" charset="0"/>
                <a:cs typeface="Microsoft Sans Serif" panose="020B0604020202020204" pitchFamily="34" charset="0"/>
              </a:rPr>
              <a:t>Koje od dolje navedenih nisu karakteristike intrapoduzetnika</a:t>
            </a:r>
            <a:r>
              <a:rPr lang="en-US" altLang="es-ES" sz="2400" b="1" dirty="0">
                <a:latin typeface="Helvetica Neue" panose="020B0604020202020204" charset="0"/>
                <a:ea typeface="Microsoft Sans Serif" panose="020B0604020202020204" pitchFamily="34" charset="0"/>
                <a:cs typeface="Microsoft Sans Serif" panose="020B0604020202020204" pitchFamily="34" charset="0"/>
              </a:rPr>
              <a:t>? </a:t>
            </a:r>
          </a:p>
          <a:p>
            <a:pPr>
              <a:defRPr/>
            </a:pPr>
            <a:endParaRPr lang="en-US" altLang="es-ES" sz="2400" dirty="0">
              <a:latin typeface="Helvetica Neue" panose="020B0604020202020204" charset="0"/>
              <a:ea typeface="Microsoft Sans Serif" panose="020B0604020202020204" pitchFamily="34" charset="0"/>
              <a:cs typeface="Microsoft Sans Serif" panose="020B0604020202020204" pitchFamily="34" charset="0"/>
            </a:endParaRPr>
          </a:p>
          <a:p>
            <a:pPr marL="342900" indent="-342900">
              <a:buBlip>
                <a:blip r:embed="rId2"/>
              </a:buBlip>
              <a:defRPr/>
            </a:pPr>
            <a:r>
              <a:rPr lang="hr-HR" altLang="es-ES" sz="2200" dirty="0">
                <a:latin typeface="Helvetica Neue" panose="020B0604020202020204" charset="0"/>
                <a:ea typeface="Microsoft Sans Serif" panose="020B0604020202020204" pitchFamily="34" charset="0"/>
                <a:cs typeface="Microsoft Sans Serif" panose="020B0604020202020204" pitchFamily="34" charset="0"/>
              </a:rPr>
              <a:t>Marljiv</a:t>
            </a:r>
            <a:endParaRPr lang="en-US" altLang="es-ES" sz="2200" dirty="0">
              <a:latin typeface="Helvetica Neue" panose="020B0604020202020204" charset="0"/>
              <a:ea typeface="Microsoft Sans Serif" panose="020B0604020202020204" pitchFamily="34" charset="0"/>
              <a:cs typeface="Microsoft Sans Serif" panose="020B0604020202020204" pitchFamily="34" charset="0"/>
            </a:endParaRPr>
          </a:p>
          <a:p>
            <a:pPr marL="342900" indent="-342900">
              <a:buBlip>
                <a:blip r:embed="rId2"/>
              </a:buBlip>
              <a:defRPr/>
            </a:pPr>
            <a:r>
              <a:rPr lang="hr-HR" altLang="es-ES" sz="2200" b="1" dirty="0">
                <a:latin typeface="Helvetica Neue" panose="020B0604020202020204" charset="0"/>
                <a:ea typeface="Microsoft Sans Serif" panose="020B0604020202020204" pitchFamily="34" charset="0"/>
                <a:cs typeface="Microsoft Sans Serif" panose="020B0604020202020204" pitchFamily="34" charset="0"/>
              </a:rPr>
              <a:t>Neorganiziran</a:t>
            </a:r>
            <a:endParaRPr lang="en-US" altLang="es-ES" sz="2200" b="1" dirty="0">
              <a:latin typeface="Helvetica Neue" panose="020B0604020202020204" charset="0"/>
              <a:ea typeface="Microsoft Sans Serif" panose="020B0604020202020204" pitchFamily="34" charset="0"/>
              <a:cs typeface="Microsoft Sans Serif" panose="020B0604020202020204" pitchFamily="34" charset="0"/>
            </a:endParaRPr>
          </a:p>
          <a:p>
            <a:pPr marL="342900" indent="-342900">
              <a:buBlip>
                <a:blip r:embed="rId2"/>
              </a:buBlip>
              <a:defRPr/>
            </a:pPr>
            <a:r>
              <a:rPr lang="hr-HR" altLang="es-ES" sz="2200" dirty="0">
                <a:latin typeface="Helvetica Neue" panose="020B0604020202020204" charset="0"/>
                <a:ea typeface="Microsoft Sans Serif" panose="020B0604020202020204" pitchFamily="34" charset="0"/>
                <a:cs typeface="Microsoft Sans Serif" panose="020B0604020202020204" pitchFamily="34" charset="0"/>
              </a:rPr>
              <a:t>Odlučan</a:t>
            </a:r>
            <a:endParaRPr lang="en-US" altLang="es-ES" sz="2200" dirty="0">
              <a:latin typeface="Helvetica Neue" panose="020B0604020202020204" charset="0"/>
              <a:ea typeface="Microsoft Sans Serif" panose="020B0604020202020204" pitchFamily="34" charset="0"/>
              <a:cs typeface="Microsoft Sans Serif" panose="020B0604020202020204" pitchFamily="34" charset="0"/>
            </a:endParaRPr>
          </a:p>
          <a:p>
            <a:pPr>
              <a:defRPr/>
            </a:pPr>
            <a:endParaRPr lang="en-US" altLang="es-ES" sz="2400" dirty="0">
              <a:latin typeface="Helvetica Neue" panose="020B0604020202020204" charset="0"/>
              <a:ea typeface="Microsoft Sans Serif" panose="020B0604020202020204" pitchFamily="34" charset="0"/>
              <a:cs typeface="Microsoft Sans Serif" panose="020B0604020202020204" pitchFamily="34" charset="0"/>
            </a:endParaRPr>
          </a:p>
        </p:txBody>
      </p:sp>
      <p:sp>
        <p:nvSpPr>
          <p:cNvPr id="7" name="Rectángulo 6">
            <a:extLst>
              <a:ext uri="{FF2B5EF4-FFF2-40B4-BE49-F238E27FC236}">
                <a16:creationId xmlns:a16="http://schemas.microsoft.com/office/drawing/2014/main" id="{8FF09CAC-0BB2-4D89-DCC3-82680B21E194}"/>
              </a:ext>
            </a:extLst>
          </p:cNvPr>
          <p:cNvSpPr/>
          <p:nvPr/>
        </p:nvSpPr>
        <p:spPr>
          <a:xfrm>
            <a:off x="9396000" y="3996000"/>
            <a:ext cx="7740000" cy="2448000"/>
          </a:xfrm>
          <a:prstGeom prst="snip2DiagRect">
            <a:avLst/>
          </a:prstGeom>
          <a:ln w="28575">
            <a:solidFill>
              <a:srgbClr val="4D94B7"/>
            </a:solidFill>
          </a:ln>
        </p:spPr>
        <p:txBody>
          <a:bodyPr wrap="square" tIns="0" bIns="0">
            <a:noAutofit/>
          </a:bodyPr>
          <a:lstStyle/>
          <a:p>
            <a:pPr marL="352425" indent="-352425">
              <a:defRPr/>
            </a:pPr>
            <a:r>
              <a:rPr lang="en-US" altLang="es-ES" sz="2400" b="1" dirty="0">
                <a:latin typeface="Helvetica Neue" panose="020B0604020202020204" charset="0"/>
                <a:ea typeface="Microsoft Sans Serif" panose="020B0604020202020204" pitchFamily="34" charset="0"/>
                <a:cs typeface="Microsoft Sans Serif" panose="020B0604020202020204" pitchFamily="34" charset="0"/>
              </a:rPr>
              <a:t>4</a:t>
            </a:r>
            <a:r>
              <a:rPr lang="hr-HR" altLang="es-ES" sz="2400" b="1" dirty="0">
                <a:latin typeface="Helvetica Neue" panose="020B0604020202020204" charset="0"/>
                <a:ea typeface="Microsoft Sans Serif" panose="020B0604020202020204" pitchFamily="34" charset="0"/>
                <a:cs typeface="Microsoft Sans Serif" panose="020B0604020202020204" pitchFamily="34" charset="0"/>
              </a:rPr>
              <a:t>. Što treba biti razvidno/potrebno kako bi intrapoduzetnik napredovao u svom poslu?</a:t>
            </a:r>
          </a:p>
          <a:p>
            <a:pPr>
              <a:defRPr/>
            </a:pPr>
            <a:endParaRPr lang="en-US" altLang="es-ES" sz="2400" dirty="0">
              <a:latin typeface="Helvetica Neue" panose="020B0604020202020204" charset="0"/>
              <a:ea typeface="Microsoft Sans Serif" panose="020B0604020202020204" pitchFamily="34" charset="0"/>
              <a:cs typeface="Microsoft Sans Serif" panose="020B0604020202020204" pitchFamily="34" charset="0"/>
            </a:endParaRPr>
          </a:p>
          <a:p>
            <a:pPr marL="342900" indent="-342900">
              <a:buBlip>
                <a:blip r:embed="rId2"/>
              </a:buBlip>
              <a:defRPr/>
            </a:pPr>
            <a:r>
              <a:rPr lang="hr-HR" altLang="es-ES" sz="2200" b="1" dirty="0">
                <a:latin typeface="Helvetica Neue" panose="020B0604020202020204" charset="0"/>
                <a:ea typeface="Microsoft Sans Serif" panose="020B0604020202020204" pitchFamily="34" charset="0"/>
                <a:cs typeface="Microsoft Sans Serif" panose="020B0604020202020204" pitchFamily="34" charset="0"/>
              </a:rPr>
              <a:t>Poticanje korporativne kulture</a:t>
            </a:r>
          </a:p>
          <a:p>
            <a:pPr marL="342900" indent="-342900">
              <a:buBlip>
                <a:blip r:embed="rId2"/>
              </a:buBlip>
              <a:defRPr/>
            </a:pPr>
            <a:r>
              <a:rPr lang="hr-HR" altLang="es-ES" sz="2200" dirty="0">
                <a:latin typeface="Helvetica Neue" panose="020B0604020202020204" charset="0"/>
                <a:ea typeface="Microsoft Sans Serif" panose="020B0604020202020204" pitchFamily="34" charset="0"/>
                <a:cs typeface="Microsoft Sans Serif" panose="020B0604020202020204" pitchFamily="34" charset="0"/>
              </a:rPr>
              <a:t>Stroge provjere i kontrole</a:t>
            </a:r>
          </a:p>
          <a:p>
            <a:pPr marL="342900" indent="-342900">
              <a:buBlip>
                <a:blip r:embed="rId2"/>
              </a:buBlip>
              <a:defRPr/>
            </a:pPr>
            <a:r>
              <a:rPr lang="hr-HR" altLang="es-ES" sz="2200" dirty="0">
                <a:latin typeface="Helvetica Neue" panose="020B0604020202020204" charset="0"/>
                <a:ea typeface="Microsoft Sans Serif" panose="020B0604020202020204" pitchFamily="34" charset="0"/>
                <a:cs typeface="Microsoft Sans Serif" panose="020B0604020202020204" pitchFamily="34" charset="0"/>
              </a:rPr>
              <a:t>Nezainteresirani menadžeri</a:t>
            </a:r>
          </a:p>
          <a:p>
            <a:pPr marL="342900" indent="-342900">
              <a:buBlip>
                <a:blip r:embed="rId2"/>
              </a:buBlip>
              <a:defRPr/>
            </a:pPr>
            <a:endParaRPr lang="en-US" altLang="es-ES" sz="2400" dirty="0">
              <a:latin typeface="Helvetica Neue" panose="020B0604020202020204" charset="0"/>
              <a:ea typeface="Microsoft Sans Serif" panose="020B0604020202020204" pitchFamily="34" charset="0"/>
              <a:cs typeface="Microsoft Sans Serif" panose="020B0604020202020204" pitchFamily="34" charset="0"/>
            </a:endParaRPr>
          </a:p>
          <a:p>
            <a:pPr>
              <a:defRPr/>
            </a:pPr>
            <a:endParaRPr lang="en-US" altLang="es-ES" sz="2400" dirty="0">
              <a:latin typeface="Helvetica Neue" panose="020B0604020202020204" charset="0"/>
              <a:ea typeface="Microsoft Sans Serif" panose="020B0604020202020204" pitchFamily="34" charset="0"/>
              <a:cs typeface="Microsoft Sans Serif" panose="020B0604020202020204" pitchFamily="34" charset="0"/>
            </a:endParaRPr>
          </a:p>
        </p:txBody>
      </p:sp>
      <p:sp>
        <p:nvSpPr>
          <p:cNvPr id="9" name="CuadroTexto 8">
            <a:extLst>
              <a:ext uri="{FF2B5EF4-FFF2-40B4-BE49-F238E27FC236}">
                <a16:creationId xmlns:a16="http://schemas.microsoft.com/office/drawing/2014/main" id="{26AAD8DB-6299-CDF1-3828-A4A1DBC1C95B}"/>
              </a:ext>
            </a:extLst>
          </p:cNvPr>
          <p:cNvSpPr txBox="1"/>
          <p:nvPr/>
        </p:nvSpPr>
        <p:spPr>
          <a:xfrm>
            <a:off x="1296000" y="1548000"/>
            <a:ext cx="7086000" cy="830997"/>
          </a:xfrm>
          <a:prstGeom prst="rect">
            <a:avLst/>
          </a:prstGeom>
          <a:noFill/>
        </p:spPr>
        <p:txBody>
          <a:bodyPr wrap="square" rtlCol="0">
            <a:noAutofit/>
          </a:bodyPr>
          <a:lstStyle/>
          <a:p>
            <a:r>
              <a:rPr lang="hr-HR" sz="4800" b="1" dirty="0">
                <a:solidFill>
                  <a:srgbClr val="4D94B7"/>
                </a:solidFill>
                <a:latin typeface="Helvetica Neue" panose="020B0604020202020204" charset="0"/>
                <a:ea typeface="Microsoft Sans Serif" panose="020B0604020202020204" pitchFamily="34" charset="0"/>
                <a:cs typeface="Microsoft Sans Serif" panose="020B0604020202020204" pitchFamily="34" charset="0"/>
              </a:rPr>
              <a:t>Provjerite svoje znanje!</a:t>
            </a:r>
            <a:endParaRPr lang="en-US" sz="4800" b="1" dirty="0">
              <a:solidFill>
                <a:srgbClr val="4D94B7"/>
              </a:solidFill>
              <a:latin typeface="Helvetica Neue" panose="020B0604020202020204" charset="0"/>
              <a:ea typeface="Microsoft Sans Serif" panose="020B0604020202020204" pitchFamily="34" charset="0"/>
              <a:cs typeface="Microsoft Sans Serif" panose="020B0604020202020204" pitchFamily="34" charset="0"/>
            </a:endParaRPr>
          </a:p>
        </p:txBody>
      </p:sp>
      <p:sp>
        <p:nvSpPr>
          <p:cNvPr id="10" name="CuadroTexto 9">
            <a:extLst>
              <a:ext uri="{FF2B5EF4-FFF2-40B4-BE49-F238E27FC236}">
                <a16:creationId xmlns:a16="http://schemas.microsoft.com/office/drawing/2014/main" id="{A7EDECE6-C391-5AA9-FE1E-6EC516B76B63}"/>
              </a:ext>
            </a:extLst>
          </p:cNvPr>
          <p:cNvSpPr txBox="1"/>
          <p:nvPr/>
        </p:nvSpPr>
        <p:spPr>
          <a:xfrm>
            <a:off x="1296000" y="2304000"/>
            <a:ext cx="7329600" cy="954107"/>
          </a:xfrm>
          <a:prstGeom prst="rect">
            <a:avLst/>
          </a:prstGeom>
          <a:noFill/>
        </p:spPr>
        <p:txBody>
          <a:bodyPr wrap="square" rtlCol="0">
            <a:noAutofit/>
          </a:bodyPr>
          <a:lstStyle/>
          <a:p>
            <a:r>
              <a:rPr lang="hr-HR" sz="2800" b="1" dirty="0">
                <a:solidFill>
                  <a:srgbClr val="AED633"/>
                </a:solidFill>
                <a:latin typeface="Helvetica Neue" panose="020B0604020202020204" charset="0"/>
                <a:ea typeface="Microsoft Sans Serif" panose="020B0604020202020204" pitchFamily="34" charset="0"/>
                <a:cs typeface="Microsoft Sans Serif" panose="020B0604020202020204" pitchFamily="34" charset="0"/>
              </a:rPr>
              <a:t>Rješenja</a:t>
            </a:r>
            <a:r>
              <a:rPr lang="en-US" sz="2800" b="1" dirty="0">
                <a:solidFill>
                  <a:srgbClr val="AED633"/>
                </a:solidFill>
                <a:latin typeface="Helvetica Neue" panose="020B0604020202020204" charset="0"/>
                <a:ea typeface="Microsoft Sans Serif" panose="020B0604020202020204" pitchFamily="34" charset="0"/>
                <a:cs typeface="Microsoft Sans Serif" panose="020B0604020202020204" pitchFamily="34" charset="0"/>
              </a:rPr>
              <a:t>:</a:t>
            </a:r>
          </a:p>
        </p:txBody>
      </p:sp>
      <p:sp>
        <p:nvSpPr>
          <p:cNvPr id="11" name="Rectángulo 10">
            <a:extLst>
              <a:ext uri="{FF2B5EF4-FFF2-40B4-BE49-F238E27FC236}">
                <a16:creationId xmlns:a16="http://schemas.microsoft.com/office/drawing/2014/main" id="{50E6530B-6B12-2FE3-B437-DB6FE55C1480}"/>
              </a:ext>
            </a:extLst>
          </p:cNvPr>
          <p:cNvSpPr/>
          <p:nvPr/>
        </p:nvSpPr>
        <p:spPr>
          <a:xfrm>
            <a:off x="1296000" y="3384000"/>
            <a:ext cx="7740000" cy="2448000"/>
          </a:xfrm>
          <a:prstGeom prst="snip2DiagRect">
            <a:avLst/>
          </a:prstGeom>
          <a:ln w="28575">
            <a:solidFill>
              <a:srgbClr val="4D94B7"/>
            </a:solidFill>
          </a:ln>
        </p:spPr>
        <p:txBody>
          <a:bodyPr wrap="square" tIns="0" bIns="0">
            <a:noAutofit/>
          </a:bodyPr>
          <a:lstStyle/>
          <a:p>
            <a:pPr marL="352425" indent="-352425">
              <a:tabLst>
                <a:tab pos="96838" algn="l"/>
              </a:tabLst>
              <a:defRPr/>
            </a:pPr>
            <a:r>
              <a:rPr lang="en-US" altLang="es-ES" sz="2400" b="1" dirty="0">
                <a:latin typeface="Helvetica Neue" panose="020B0604020202020204" charset="0"/>
                <a:ea typeface="Microsoft Sans Serif" panose="020B0604020202020204" pitchFamily="34" charset="0"/>
                <a:cs typeface="Microsoft Sans Serif" panose="020B0604020202020204" pitchFamily="34" charset="0"/>
              </a:rPr>
              <a:t>1. </a:t>
            </a:r>
            <a:r>
              <a:rPr lang="hr-HR" altLang="es-ES" sz="2400" b="1" dirty="0">
                <a:latin typeface="Helvetica Neue" panose="020B0604020202020204" charset="0"/>
                <a:ea typeface="Microsoft Sans Serif" panose="020B0604020202020204" pitchFamily="34" charset="0"/>
                <a:cs typeface="Microsoft Sans Serif" panose="020B0604020202020204" pitchFamily="34" charset="0"/>
              </a:rPr>
              <a:t>Intrapoduzetnik nije</a:t>
            </a:r>
            <a:r>
              <a:rPr lang="en-US" altLang="es-ES" sz="2400" b="1" dirty="0">
                <a:latin typeface="Helvetica Neue" panose="020B0604020202020204" charset="0"/>
                <a:ea typeface="Microsoft Sans Serif" panose="020B0604020202020204" pitchFamily="34" charset="0"/>
                <a:cs typeface="Microsoft Sans Serif" panose="020B0604020202020204" pitchFamily="34" charset="0"/>
              </a:rPr>
              <a:t>…</a:t>
            </a:r>
          </a:p>
          <a:p>
            <a:pPr>
              <a:defRPr/>
            </a:pPr>
            <a:endParaRPr lang="en-US" altLang="es-ES" sz="2400" dirty="0">
              <a:latin typeface="Helvetica Neue" panose="020B0604020202020204" charset="0"/>
              <a:ea typeface="Microsoft Sans Serif" panose="020B0604020202020204" pitchFamily="34" charset="0"/>
              <a:cs typeface="Microsoft Sans Serif" panose="020B0604020202020204" pitchFamily="34" charset="0"/>
            </a:endParaRPr>
          </a:p>
          <a:p>
            <a:pPr marL="342900" indent="-342900">
              <a:buBlip>
                <a:blip r:embed="rId2"/>
              </a:buBlip>
              <a:defRPr/>
            </a:pPr>
            <a:r>
              <a:rPr lang="hr-HR" altLang="es-ES" sz="2200" dirty="0">
                <a:latin typeface="Helvetica Neue" panose="020B0604020202020204" charset="0"/>
                <a:ea typeface="Microsoft Sans Serif" panose="020B0604020202020204" pitchFamily="34" charset="0"/>
                <a:cs typeface="Microsoft Sans Serif" panose="020B0604020202020204" pitchFamily="34" charset="0"/>
              </a:rPr>
              <a:t>Inovativan</a:t>
            </a:r>
          </a:p>
          <a:p>
            <a:pPr marL="342900" indent="-342900">
              <a:buBlip>
                <a:blip r:embed="rId2"/>
              </a:buBlip>
              <a:defRPr/>
            </a:pPr>
            <a:r>
              <a:rPr lang="hr-HR" altLang="es-ES" sz="2200" dirty="0">
                <a:latin typeface="Helvetica Neue" panose="020B0604020202020204" charset="0"/>
                <a:ea typeface="Microsoft Sans Serif" panose="020B0604020202020204" pitchFamily="34" charset="0"/>
                <a:cs typeface="Microsoft Sans Serif" panose="020B0604020202020204" pitchFamily="34" charset="0"/>
              </a:rPr>
              <a:t>Intelektualno znatiželjan</a:t>
            </a:r>
          </a:p>
          <a:p>
            <a:pPr marL="342900" indent="-342900">
              <a:buBlip>
                <a:blip r:embed="rId2"/>
              </a:buBlip>
              <a:defRPr/>
            </a:pPr>
            <a:r>
              <a:rPr lang="hr-HR" altLang="es-ES" sz="2200" b="1" dirty="0">
                <a:latin typeface="Helvetica Neue" panose="020B0604020202020204" charset="0"/>
                <a:ea typeface="Microsoft Sans Serif" panose="020B0604020202020204" pitchFamily="34" charset="0"/>
                <a:cs typeface="Microsoft Sans Serif" panose="020B0604020202020204" pitchFamily="34" charset="0"/>
              </a:rPr>
              <a:t>Tvrdoglav</a:t>
            </a:r>
          </a:p>
          <a:p>
            <a:pPr>
              <a:defRPr/>
            </a:pPr>
            <a:endParaRPr lang="en-US" altLang="es-ES" sz="2400" dirty="0">
              <a:latin typeface="Helvetica Neue" panose="020B0604020202020204" charset="0"/>
              <a:ea typeface="Microsoft Sans Serif" panose="020B0604020202020204" pitchFamily="34" charset="0"/>
              <a:cs typeface="Microsoft Sans Serif" panose="020B0604020202020204" pitchFamily="34" charset="0"/>
            </a:endParaRPr>
          </a:p>
        </p:txBody>
      </p:sp>
      <p:sp>
        <p:nvSpPr>
          <p:cNvPr id="14" name="Rectángulo 13">
            <a:extLst>
              <a:ext uri="{FF2B5EF4-FFF2-40B4-BE49-F238E27FC236}">
                <a16:creationId xmlns:a16="http://schemas.microsoft.com/office/drawing/2014/main" id="{F388E2A2-651A-B13A-BF81-EF89824635A0}"/>
              </a:ext>
            </a:extLst>
          </p:cNvPr>
          <p:cNvSpPr/>
          <p:nvPr/>
        </p:nvSpPr>
        <p:spPr>
          <a:xfrm>
            <a:off x="9396000" y="6624000"/>
            <a:ext cx="7740000" cy="2448000"/>
          </a:xfrm>
          <a:prstGeom prst="snip2DiagRect">
            <a:avLst/>
          </a:prstGeom>
          <a:ln w="28575">
            <a:solidFill>
              <a:srgbClr val="4D94B7"/>
            </a:solidFill>
          </a:ln>
        </p:spPr>
        <p:txBody>
          <a:bodyPr wrap="square" tIns="0" bIns="0">
            <a:noAutofit/>
          </a:bodyPr>
          <a:lstStyle/>
          <a:p>
            <a:pPr marL="352425" indent="-352425">
              <a:defRPr/>
            </a:pPr>
            <a:r>
              <a:rPr lang="en-US" altLang="es-ES" sz="2400" b="1" dirty="0">
                <a:latin typeface="Helvetica Neue" panose="020B0604020202020204" charset="0"/>
                <a:ea typeface="Microsoft Sans Serif" panose="020B0604020202020204" pitchFamily="34" charset="0"/>
                <a:cs typeface="Microsoft Sans Serif" panose="020B0604020202020204" pitchFamily="34" charset="0"/>
              </a:rPr>
              <a:t>5. </a:t>
            </a:r>
            <a:r>
              <a:rPr lang="hr-HR" altLang="es-ES" sz="2400" b="1" dirty="0">
                <a:latin typeface="Helvetica Neue" panose="020B0604020202020204" charset="0"/>
                <a:ea typeface="Microsoft Sans Serif" panose="020B0604020202020204" pitchFamily="34" charset="0"/>
                <a:cs typeface="Microsoft Sans Serif" panose="020B0604020202020204" pitchFamily="34" charset="0"/>
              </a:rPr>
              <a:t>Što ne treba činiti za njegovanje poduzetništva unutar organizacije</a:t>
            </a:r>
            <a:r>
              <a:rPr lang="en-US" altLang="es-ES" sz="2400" b="1" dirty="0">
                <a:latin typeface="Helvetica Neue" panose="020B0604020202020204" charset="0"/>
                <a:ea typeface="Microsoft Sans Serif" panose="020B0604020202020204" pitchFamily="34" charset="0"/>
                <a:cs typeface="Microsoft Sans Serif" panose="020B0604020202020204" pitchFamily="34" charset="0"/>
              </a:rPr>
              <a:t>?</a:t>
            </a:r>
          </a:p>
          <a:p>
            <a:pPr>
              <a:defRPr/>
            </a:pPr>
            <a:endParaRPr lang="en-US" altLang="es-ES" sz="2400" dirty="0">
              <a:latin typeface="Helvetica Neue" panose="020B0604020202020204" charset="0"/>
              <a:ea typeface="Microsoft Sans Serif" panose="020B0604020202020204" pitchFamily="34" charset="0"/>
              <a:cs typeface="Microsoft Sans Serif" panose="020B0604020202020204" pitchFamily="34" charset="0"/>
            </a:endParaRPr>
          </a:p>
          <a:p>
            <a:pPr marL="342900" indent="-342900">
              <a:buBlip>
                <a:blip r:embed="rId2"/>
              </a:buBlip>
              <a:defRPr/>
            </a:pPr>
            <a:r>
              <a:rPr lang="hr-HR" altLang="es-ES" sz="2200" dirty="0">
                <a:latin typeface="Helvetica Neue" panose="020B0604020202020204" charset="0"/>
                <a:ea typeface="Microsoft Sans Serif" panose="020B0604020202020204" pitchFamily="34" charset="0"/>
                <a:cs typeface="Microsoft Sans Serif" panose="020B0604020202020204" pitchFamily="34" charset="0"/>
              </a:rPr>
              <a:t>Stvoriti fleksibilnost u organizaciji</a:t>
            </a:r>
            <a:endParaRPr lang="en-US" altLang="es-ES" sz="2200" dirty="0">
              <a:latin typeface="Helvetica Neue" panose="020B0604020202020204" charset="0"/>
              <a:ea typeface="Microsoft Sans Serif" panose="020B0604020202020204" pitchFamily="34" charset="0"/>
              <a:cs typeface="Microsoft Sans Serif" panose="020B0604020202020204" pitchFamily="34" charset="0"/>
            </a:endParaRPr>
          </a:p>
          <a:p>
            <a:pPr marL="342900" indent="-342900">
              <a:buBlip>
                <a:blip r:embed="rId2"/>
              </a:buBlip>
              <a:defRPr/>
            </a:pPr>
            <a:r>
              <a:rPr lang="hr-HR" altLang="es-ES" sz="2200" dirty="0">
                <a:latin typeface="Helvetica Neue" panose="020B0604020202020204" charset="0"/>
                <a:ea typeface="Microsoft Sans Serif" panose="020B0604020202020204" pitchFamily="34" charset="0"/>
                <a:cs typeface="Microsoft Sans Serif" panose="020B0604020202020204" pitchFamily="34" charset="0"/>
              </a:rPr>
              <a:t>Pomoći zaposlenicima da koriste svoju kreativnost</a:t>
            </a:r>
            <a:endParaRPr lang="en-US" altLang="es-ES" sz="2200" dirty="0">
              <a:latin typeface="Helvetica Neue" panose="020B0604020202020204" charset="0"/>
              <a:ea typeface="Microsoft Sans Serif" panose="020B0604020202020204" pitchFamily="34" charset="0"/>
              <a:cs typeface="Microsoft Sans Serif" panose="020B0604020202020204" pitchFamily="34" charset="0"/>
            </a:endParaRPr>
          </a:p>
          <a:p>
            <a:pPr marL="342900" indent="-342900">
              <a:buBlip>
                <a:blip r:embed="rId2"/>
              </a:buBlip>
              <a:defRPr/>
            </a:pPr>
            <a:r>
              <a:rPr lang="hr-HR" altLang="es-ES" sz="2200" b="1" dirty="0">
                <a:latin typeface="Helvetica Neue" panose="020B0604020202020204" charset="0"/>
                <a:ea typeface="Microsoft Sans Serif" panose="020B0604020202020204" pitchFamily="34" charset="0"/>
                <a:cs typeface="Microsoft Sans Serif" panose="020B0604020202020204" pitchFamily="34" charset="0"/>
              </a:rPr>
              <a:t>Obeshrabriti zaposlenike da govore</a:t>
            </a:r>
            <a:endParaRPr lang="en-US" altLang="es-ES" sz="2200" b="1" dirty="0">
              <a:latin typeface="Helvetica Neue" panose="020B0604020202020204" charset="0"/>
              <a:ea typeface="Microsoft Sans Serif" panose="020B0604020202020204" pitchFamily="34" charset="0"/>
              <a:cs typeface="Microsoft Sans Serif" panose="020B0604020202020204" pitchFamily="34" charset="0"/>
            </a:endParaRPr>
          </a:p>
          <a:p>
            <a:pPr>
              <a:defRPr/>
            </a:pPr>
            <a:endParaRPr lang="en-US" altLang="es-ES" sz="2400" dirty="0">
              <a:latin typeface="Helvetica Neue" panose="020B0604020202020204" charset="0"/>
              <a:ea typeface="Microsoft Sans Serif" panose="020B0604020202020204" pitchFamily="34" charset="0"/>
              <a:cs typeface="Microsoft Sans Serif" panose="020B0604020202020204" pitchFamily="34" charset="0"/>
            </a:endParaRPr>
          </a:p>
        </p:txBody>
      </p:sp>
      <p:sp>
        <p:nvSpPr>
          <p:cNvPr id="30" name="Rectángulo 29">
            <a:extLst>
              <a:ext uri="{FF2B5EF4-FFF2-40B4-BE49-F238E27FC236}">
                <a16:creationId xmlns:a16="http://schemas.microsoft.com/office/drawing/2014/main" id="{EFE5BD8F-EBB1-F040-DC3D-47BD1BA62050}"/>
              </a:ext>
            </a:extLst>
          </p:cNvPr>
          <p:cNvSpPr/>
          <p:nvPr/>
        </p:nvSpPr>
        <p:spPr>
          <a:xfrm>
            <a:off x="1296000" y="6012000"/>
            <a:ext cx="7740000" cy="2448000"/>
          </a:xfrm>
          <a:prstGeom prst="snip2DiagRect">
            <a:avLst/>
          </a:prstGeom>
          <a:ln w="28575">
            <a:solidFill>
              <a:srgbClr val="4D94B7"/>
            </a:solidFill>
          </a:ln>
        </p:spPr>
        <p:txBody>
          <a:bodyPr wrap="square" tIns="0" bIns="0">
            <a:noAutofit/>
          </a:bodyPr>
          <a:lstStyle/>
          <a:p>
            <a:pPr marL="352425" indent="-352425">
              <a:defRPr/>
            </a:pPr>
            <a:r>
              <a:rPr lang="en-US" altLang="es-ES" sz="2400" b="1" dirty="0">
                <a:latin typeface="Helvetica Neue" panose="020B0604020202020204" charset="0"/>
                <a:ea typeface="Microsoft Sans Serif" panose="020B0604020202020204" pitchFamily="34" charset="0"/>
                <a:cs typeface="Microsoft Sans Serif" panose="020B0604020202020204" pitchFamily="34" charset="0"/>
              </a:rPr>
              <a:t>2. </a:t>
            </a:r>
            <a:r>
              <a:rPr lang="hr-HR" altLang="es-ES" sz="2400" b="1" dirty="0">
                <a:latin typeface="Helvetica Neue" panose="020B0604020202020204" charset="0"/>
                <a:ea typeface="Microsoft Sans Serif" panose="020B0604020202020204" pitchFamily="34" charset="0"/>
                <a:cs typeface="Microsoft Sans Serif" panose="020B0604020202020204" pitchFamily="34" charset="0"/>
              </a:rPr>
              <a:t>Što je zajedničko poduzetniku i intrapoduzetniku</a:t>
            </a:r>
            <a:r>
              <a:rPr lang="en-US" altLang="es-ES" sz="2400" b="1" dirty="0">
                <a:latin typeface="Helvetica Neue" panose="020B0604020202020204" charset="0"/>
                <a:ea typeface="Microsoft Sans Serif" panose="020B0604020202020204" pitchFamily="34" charset="0"/>
                <a:cs typeface="Microsoft Sans Serif" panose="020B0604020202020204" pitchFamily="34" charset="0"/>
              </a:rPr>
              <a:t>?</a:t>
            </a:r>
          </a:p>
          <a:p>
            <a:pPr>
              <a:defRPr/>
            </a:pPr>
            <a:endParaRPr lang="en-US" altLang="es-ES" sz="2400" dirty="0">
              <a:latin typeface="Helvetica Neue" panose="020B0604020202020204" charset="0"/>
              <a:ea typeface="Microsoft Sans Serif" panose="020B0604020202020204" pitchFamily="34" charset="0"/>
              <a:cs typeface="Microsoft Sans Serif" panose="020B0604020202020204" pitchFamily="34" charset="0"/>
            </a:endParaRPr>
          </a:p>
          <a:p>
            <a:pPr marL="342900" indent="-342900">
              <a:buBlip>
                <a:blip r:embed="rId2"/>
              </a:buBlip>
              <a:defRPr/>
            </a:pPr>
            <a:r>
              <a:rPr lang="hr-HR" altLang="es-ES" sz="2200" b="1" dirty="0">
                <a:latin typeface="Helvetica Neue" panose="020B0604020202020204" charset="0"/>
                <a:ea typeface="Microsoft Sans Serif" panose="020B0604020202020204" pitchFamily="34" charset="0"/>
                <a:cs typeface="Microsoft Sans Serif" panose="020B0604020202020204" pitchFamily="34" charset="0"/>
              </a:rPr>
              <a:t>Uspijeva u inovativnom razmišljanju</a:t>
            </a:r>
            <a:endParaRPr lang="en-US" altLang="es-ES" sz="2200" b="1" dirty="0">
              <a:latin typeface="Helvetica Neue" panose="020B0604020202020204" charset="0"/>
              <a:ea typeface="Microsoft Sans Serif" panose="020B0604020202020204" pitchFamily="34" charset="0"/>
              <a:cs typeface="Microsoft Sans Serif" panose="020B0604020202020204" pitchFamily="34" charset="0"/>
            </a:endParaRPr>
          </a:p>
          <a:p>
            <a:pPr marL="342900" indent="-342900">
              <a:buBlip>
                <a:blip r:embed="rId2"/>
              </a:buBlip>
              <a:defRPr/>
            </a:pPr>
            <a:r>
              <a:rPr lang="hr-HR" altLang="es-ES" sz="2200" dirty="0">
                <a:latin typeface="Helvetica Neue" panose="020B0604020202020204" charset="0"/>
                <a:ea typeface="Microsoft Sans Serif" panose="020B0604020202020204" pitchFamily="34" charset="0"/>
                <a:cs typeface="Microsoft Sans Serif" panose="020B0604020202020204" pitchFamily="34" charset="0"/>
              </a:rPr>
              <a:t>Ima organizacijsku podršku</a:t>
            </a:r>
            <a:endParaRPr lang="en-US" altLang="es-ES" sz="2200" dirty="0">
              <a:latin typeface="Helvetica Neue" panose="020B0604020202020204" charset="0"/>
              <a:ea typeface="Microsoft Sans Serif" panose="020B0604020202020204" pitchFamily="34" charset="0"/>
              <a:cs typeface="Microsoft Sans Serif" panose="020B0604020202020204" pitchFamily="34" charset="0"/>
            </a:endParaRPr>
          </a:p>
          <a:p>
            <a:pPr marL="342900" indent="-342900">
              <a:buBlip>
                <a:blip r:embed="rId2"/>
              </a:buBlip>
              <a:defRPr/>
            </a:pPr>
            <a:r>
              <a:rPr lang="hr-HR" altLang="es-ES" sz="2200" dirty="0">
                <a:latin typeface="Helvetica Neue" panose="020B0604020202020204" charset="0"/>
                <a:ea typeface="Microsoft Sans Serif" panose="020B0604020202020204" pitchFamily="34" charset="0"/>
                <a:cs typeface="Microsoft Sans Serif" panose="020B0604020202020204" pitchFamily="34" charset="0"/>
              </a:rPr>
              <a:t>Ovisi o vlastitom kapitalu</a:t>
            </a:r>
            <a:endParaRPr lang="en-US" altLang="es-ES" sz="2200" dirty="0">
              <a:latin typeface="Helvetica Neue" panose="020B0604020202020204" charset="0"/>
              <a:ea typeface="Microsoft Sans Serif" panose="020B0604020202020204" pitchFamily="34" charset="0"/>
              <a:cs typeface="Microsoft Sans Serif" panose="020B0604020202020204" pitchFamily="34" charset="0"/>
            </a:endParaRPr>
          </a:p>
          <a:p>
            <a:pPr>
              <a:defRPr/>
            </a:pPr>
            <a:endParaRPr lang="en-US" altLang="es-ES" sz="2400" dirty="0">
              <a:latin typeface="Helvetica Neue" panose="020B0604020202020204" charset="0"/>
              <a:ea typeface="Microsoft Sans Serif" panose="020B0604020202020204" pitchFamily="34" charset="0"/>
              <a:cs typeface="Microsoft Sans Serif" panose="020B0604020202020204" pitchFamily="34" charset="0"/>
            </a:endParaRPr>
          </a:p>
        </p:txBody>
      </p:sp>
    </p:spTree>
    <p:extLst>
      <p:ext uri="{BB962C8B-B14F-4D97-AF65-F5344CB8AC3E}">
        <p14:creationId xmlns:p14="http://schemas.microsoft.com/office/powerpoint/2010/main" val="166003598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3DB84E59-BEE2-6728-DC07-0140C0B13519}"/>
              </a:ext>
            </a:extLst>
          </p:cNvPr>
          <p:cNvSpPr txBox="1"/>
          <p:nvPr/>
        </p:nvSpPr>
        <p:spPr>
          <a:xfrm>
            <a:off x="1295400" y="1548000"/>
            <a:ext cx="3894431" cy="830997"/>
          </a:xfrm>
          <a:prstGeom prst="rect">
            <a:avLst/>
          </a:prstGeom>
          <a:noFill/>
        </p:spPr>
        <p:txBody>
          <a:bodyPr wrap="square" rtlCol="0">
            <a:noAutofit/>
          </a:bodyPr>
          <a:lstStyle/>
          <a:p>
            <a:r>
              <a:rPr lang="hr-HR" sz="4800" b="1" dirty="0">
                <a:solidFill>
                  <a:srgbClr val="4D94B7"/>
                </a:solidFill>
                <a:latin typeface="Helvetica Neue" panose="020B0604020202020204" charset="0"/>
                <a:ea typeface="Microsoft Sans Serif" panose="020B0604020202020204" pitchFamily="34" charset="0"/>
                <a:cs typeface="Microsoft Sans Serif" panose="020B0604020202020204" pitchFamily="34" charset="0"/>
              </a:rPr>
              <a:t>Sažetak</a:t>
            </a:r>
          </a:p>
        </p:txBody>
      </p:sp>
      <p:sp>
        <p:nvSpPr>
          <p:cNvPr id="3" name="CuadroTexto 2">
            <a:extLst>
              <a:ext uri="{FF2B5EF4-FFF2-40B4-BE49-F238E27FC236}">
                <a16:creationId xmlns:a16="http://schemas.microsoft.com/office/drawing/2014/main" id="{D22D9822-984B-62FC-5C87-1598298E3ED9}"/>
              </a:ext>
            </a:extLst>
          </p:cNvPr>
          <p:cNvSpPr txBox="1"/>
          <p:nvPr/>
        </p:nvSpPr>
        <p:spPr>
          <a:xfrm>
            <a:off x="1296000" y="2304000"/>
            <a:ext cx="7034400" cy="522000"/>
          </a:xfrm>
          <a:prstGeom prst="rect">
            <a:avLst/>
          </a:prstGeom>
          <a:noFill/>
        </p:spPr>
        <p:txBody>
          <a:bodyPr wrap="square">
            <a:noAutofit/>
          </a:bodyPr>
          <a:lstStyle/>
          <a:p>
            <a:pPr algn="just"/>
            <a:r>
              <a:rPr lang="hr-HR" sz="2800" b="1" dirty="0">
                <a:solidFill>
                  <a:srgbClr val="AED633"/>
                </a:solidFill>
                <a:latin typeface="Helvetica Neue" panose="020B0604020202020204" charset="0"/>
                <a:ea typeface="Microsoft Sans Serif" panose="020B0604020202020204" pitchFamily="34" charset="0"/>
                <a:cs typeface="Microsoft Sans Serif" panose="020B0604020202020204" pitchFamily="34" charset="0"/>
              </a:rPr>
              <a:t>Dobro urađeno</a:t>
            </a:r>
            <a:r>
              <a:rPr lang="en-US" sz="2800" b="1" dirty="0">
                <a:solidFill>
                  <a:srgbClr val="AED633"/>
                </a:solidFill>
                <a:latin typeface="Helvetica Neue" panose="020B0604020202020204" charset="0"/>
                <a:ea typeface="Microsoft Sans Serif" panose="020B0604020202020204" pitchFamily="34" charset="0"/>
                <a:cs typeface="Microsoft Sans Serif" panose="020B0604020202020204" pitchFamily="34" charset="0"/>
              </a:rPr>
              <a:t>! </a:t>
            </a:r>
            <a:r>
              <a:rPr lang="hr-HR" sz="2800" b="1" dirty="0">
                <a:solidFill>
                  <a:srgbClr val="AED633"/>
                </a:solidFill>
                <a:latin typeface="Helvetica Neue" panose="020B0604020202020204" charset="0"/>
                <a:ea typeface="Microsoft Sans Serif" panose="020B0604020202020204" pitchFamily="34" charset="0"/>
                <a:cs typeface="Microsoft Sans Serif" panose="020B0604020202020204" pitchFamily="34" charset="0"/>
              </a:rPr>
              <a:t>Sada znate više o</a:t>
            </a:r>
            <a:r>
              <a:rPr lang="en-US" sz="2800" b="1" dirty="0">
                <a:solidFill>
                  <a:srgbClr val="AED633"/>
                </a:solidFill>
                <a:latin typeface="Helvetica Neue" panose="020B0604020202020204" charset="0"/>
                <a:ea typeface="Microsoft Sans Serif" panose="020B0604020202020204" pitchFamily="34" charset="0"/>
                <a:cs typeface="Microsoft Sans Serif" panose="020B0604020202020204" pitchFamily="34" charset="0"/>
              </a:rPr>
              <a:t>:</a:t>
            </a:r>
          </a:p>
        </p:txBody>
      </p:sp>
      <p:pic>
        <p:nvPicPr>
          <p:cNvPr id="4" name="Picture 2">
            <a:extLst>
              <a:ext uri="{FF2B5EF4-FFF2-40B4-BE49-F238E27FC236}">
                <a16:creationId xmlns:a16="http://schemas.microsoft.com/office/drawing/2014/main" id="{F5617D1E-E52B-5160-DEE6-77A75861B163}"/>
              </a:ext>
            </a:extLst>
          </p:cNvPr>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10972800" y="3372231"/>
            <a:ext cx="5601396" cy="5601396"/>
          </a:xfrm>
          <a:prstGeom prst="rect">
            <a:avLst/>
          </a:prstGeom>
          <a:noFill/>
          <a:extLst>
            <a:ext uri="{909E8E84-426E-40DD-AFC4-6F175D3DCCD1}">
              <a14:hiddenFill xmlns:a14="http://schemas.microsoft.com/office/drawing/2010/main">
                <a:solidFill>
                  <a:srgbClr val="FFFFFF"/>
                </a:solidFill>
              </a14:hiddenFill>
            </a:ext>
          </a:extLst>
        </p:spPr>
      </p:pic>
      <p:sp>
        <p:nvSpPr>
          <p:cNvPr id="11" name="Google Shape;98;p4">
            <a:extLst>
              <a:ext uri="{FF2B5EF4-FFF2-40B4-BE49-F238E27FC236}">
                <a16:creationId xmlns:a16="http://schemas.microsoft.com/office/drawing/2014/main" id="{97ABEDAC-B012-C9AF-4C66-0E4016E0AD5F}"/>
              </a:ext>
            </a:extLst>
          </p:cNvPr>
          <p:cNvSpPr txBox="1"/>
          <p:nvPr/>
        </p:nvSpPr>
        <p:spPr>
          <a:xfrm>
            <a:off x="1296000" y="3384000"/>
            <a:ext cx="9360000" cy="461624"/>
          </a:xfrm>
          <a:prstGeom prst="rect">
            <a:avLst/>
          </a:prstGeom>
          <a:noFill/>
          <a:ln>
            <a:noFill/>
          </a:ln>
        </p:spPr>
        <p:txBody>
          <a:bodyPr spcFirstLastPara="1" wrap="square" lIns="91425" tIns="45700" rIns="91425" bIns="45700" anchor="t" anchorCtr="0">
            <a:noAutofit/>
          </a:bodyPr>
          <a:lstStyle/>
          <a:p>
            <a:pPr marL="542925" indent="-542925">
              <a:spcAft>
                <a:spcPts val="1800"/>
              </a:spcAft>
              <a:buClr>
                <a:srgbClr val="000000"/>
              </a:buClr>
              <a:buFont typeface="Arial"/>
              <a:buBlip>
                <a:blip r:embed="rId3"/>
              </a:buBlip>
            </a:pPr>
            <a:r>
              <a:rPr lang="hr-HR" sz="2400" kern="0" dirty="0">
                <a:solidFill>
                  <a:srgbClr val="000000"/>
                </a:solidFill>
                <a:latin typeface="Helvetica Neue" panose="020B0604020202020204" charset="0"/>
                <a:ea typeface="Calibri" panose="020F0502020204030204" pitchFamily="34" charset="0"/>
                <a:cs typeface="Times New Roman" panose="02020603050405020304" pitchFamily="18" charset="0"/>
                <a:sym typeface="Arial"/>
              </a:rPr>
              <a:t>Razlici između intrapoduzetnika i poduzetnika</a:t>
            </a:r>
          </a:p>
          <a:p>
            <a:pPr marL="542925" indent="-542925">
              <a:spcAft>
                <a:spcPts val="1800"/>
              </a:spcAft>
              <a:buClr>
                <a:srgbClr val="000000"/>
              </a:buClr>
              <a:buBlip>
                <a:blip r:embed="rId3"/>
              </a:buBlip>
            </a:pPr>
            <a:r>
              <a:rPr lang="hr-HR" sz="2400" dirty="0">
                <a:latin typeface="Helvetica Neue" panose="020B0604020202020204" charset="0"/>
                <a:ea typeface="Microsoft Sans Serif" panose="020B0604020202020204" pitchFamily="34" charset="0"/>
                <a:cs typeface="Microsoft Sans Serif" panose="020B0604020202020204" pitchFamily="34" charset="0"/>
              </a:rPr>
              <a:t>Otkrivanju intrapoduzetničkih umova</a:t>
            </a:r>
          </a:p>
          <a:p>
            <a:pPr marL="542925" indent="-542925">
              <a:spcAft>
                <a:spcPts val="1800"/>
              </a:spcAft>
              <a:buClr>
                <a:srgbClr val="000000"/>
              </a:buClr>
              <a:buBlip>
                <a:blip r:embed="rId3"/>
              </a:buBlip>
            </a:pPr>
            <a:r>
              <a:rPr lang="hr-HR" sz="2400" dirty="0">
                <a:latin typeface="Helvetica Neue" panose="020B0604020202020204" charset="0"/>
                <a:ea typeface="Microsoft Sans Serif" panose="020B0604020202020204" pitchFamily="34" charset="0"/>
                <a:cs typeface="Microsoft Sans Serif" panose="020B0604020202020204" pitchFamily="34" charset="0"/>
              </a:rPr>
              <a:t>Karakteristikama intrapoduzetnika</a:t>
            </a:r>
          </a:p>
        </p:txBody>
      </p:sp>
    </p:spTree>
    <p:extLst>
      <p:ext uri="{BB962C8B-B14F-4D97-AF65-F5344CB8AC3E}">
        <p14:creationId xmlns:p14="http://schemas.microsoft.com/office/powerpoint/2010/main" val="325816515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222"/>
        <p:cNvGrpSpPr/>
        <p:nvPr/>
      </p:nvGrpSpPr>
      <p:grpSpPr>
        <a:xfrm>
          <a:off x="0" y="0"/>
          <a:ext cx="0" cy="0"/>
          <a:chOff x="0" y="0"/>
          <a:chExt cx="0" cy="0"/>
        </a:xfrm>
      </p:grpSpPr>
      <p:sp>
        <p:nvSpPr>
          <p:cNvPr id="223" name="Google Shape;223;g1813c7b12cb_4_1"/>
          <p:cNvSpPr txBox="1"/>
          <p:nvPr/>
        </p:nvSpPr>
        <p:spPr>
          <a:xfrm>
            <a:off x="1295400" y="1548000"/>
            <a:ext cx="8571600" cy="830956"/>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hr-HR" sz="4800" b="1" dirty="0">
                <a:solidFill>
                  <a:srgbClr val="4D94B7"/>
                </a:solidFill>
                <a:latin typeface="Helvetica Neue" panose="020B0604020202020204" charset="0"/>
                <a:ea typeface="Helvetica Neue"/>
                <a:cs typeface="Helvetica Neue"/>
                <a:sym typeface="Helvetica Neue"/>
              </a:rPr>
              <a:t>Literatura</a:t>
            </a:r>
            <a:endParaRPr lang="en-US" dirty="0">
              <a:latin typeface="Helvetica Neue" panose="020B0604020202020204" charset="0"/>
            </a:endParaRPr>
          </a:p>
        </p:txBody>
      </p:sp>
      <p:sp>
        <p:nvSpPr>
          <p:cNvPr id="3" name="Rectángulo 10">
            <a:extLst>
              <a:ext uri="{FF2B5EF4-FFF2-40B4-BE49-F238E27FC236}">
                <a16:creationId xmlns:a16="http://schemas.microsoft.com/office/drawing/2014/main" id="{2502E241-F678-6545-07BC-0D5012F005B6}"/>
              </a:ext>
            </a:extLst>
          </p:cNvPr>
          <p:cNvSpPr/>
          <p:nvPr/>
        </p:nvSpPr>
        <p:spPr>
          <a:xfrm>
            <a:off x="1296000" y="3384000"/>
            <a:ext cx="15840000" cy="5509200"/>
          </a:xfrm>
          <a:prstGeom prst="rect">
            <a:avLst/>
          </a:prstGeom>
          <a:ln>
            <a:noFill/>
          </a:ln>
        </p:spPr>
        <p:txBody>
          <a:bodyPr wrap="square">
            <a:noAutofit/>
          </a:bodyPr>
          <a:lstStyle/>
          <a:p>
            <a:pPr marL="534988" indent="-534988">
              <a:spcAft>
                <a:spcPts val="1800"/>
              </a:spcAft>
              <a:buClr>
                <a:srgbClr val="4D94B7"/>
              </a:buClr>
              <a:buSzPct val="105000"/>
              <a:buFont typeface="+mj-lt"/>
              <a:buAutoNum type="arabicParenBoth"/>
              <a:defRPr/>
            </a:pPr>
            <a:r>
              <a:rPr lang="en-US" altLang="es-ES" sz="2400" dirty="0">
                <a:latin typeface="Helvetica Neue" panose="020B0604020202020204" charset="0"/>
                <a:ea typeface="Microsoft Sans Serif" panose="020B0604020202020204" pitchFamily="34" charset="0"/>
                <a:cs typeface="Microsoft Sans Serif" panose="020B0604020202020204" pitchFamily="34" charset="0"/>
              </a:rPr>
              <a:t>Franks, K. (2020). Discovering &amp; developing intrapreneurs. Moore. Retrieved November 11, 2022, from https://www.moore-global.com/intelligence/articles/discovering-developing-intrapreneurs </a:t>
            </a:r>
          </a:p>
          <a:p>
            <a:pPr marL="534988" indent="-534988">
              <a:spcAft>
                <a:spcPts val="1800"/>
              </a:spcAft>
              <a:buClr>
                <a:srgbClr val="4D94B7"/>
              </a:buClr>
              <a:buSzPct val="105000"/>
              <a:buFont typeface="+mj-lt"/>
              <a:buAutoNum type="arabicParenBoth"/>
              <a:defRPr/>
            </a:pPr>
            <a:r>
              <a:rPr lang="en-US" altLang="es-ES" sz="2400" dirty="0">
                <a:latin typeface="Helvetica Neue" panose="020B0604020202020204" charset="0"/>
                <a:ea typeface="Microsoft Sans Serif" panose="020B0604020202020204" pitchFamily="34" charset="0"/>
                <a:cs typeface="Microsoft Sans Serif" panose="020B0604020202020204" pitchFamily="34" charset="0"/>
              </a:rPr>
              <a:t>Hobcraft, P. (2016). Exploring the intrapreneurial way in large organizations. The HYPE Innovation Blog. Retrieved November 11, 2022, from https://blog.hypeinnovation.com/exploring-the-intrapreneurial-way-in-large-organizations</a:t>
            </a:r>
          </a:p>
          <a:p>
            <a:pPr marL="534988" indent="-534988">
              <a:spcAft>
                <a:spcPts val="1800"/>
              </a:spcAft>
              <a:buClr>
                <a:srgbClr val="4D94B7"/>
              </a:buClr>
              <a:buSzPct val="105000"/>
              <a:buFont typeface="+mj-lt"/>
              <a:buAutoNum type="arabicParenBoth"/>
              <a:defRPr/>
            </a:pPr>
            <a:r>
              <a:rPr lang="en-US" altLang="es-ES" sz="2400" dirty="0">
                <a:latin typeface="Helvetica Neue" panose="020B0604020202020204" charset="0"/>
                <a:ea typeface="Microsoft Sans Serif" panose="020B0604020202020204" pitchFamily="34" charset="0"/>
                <a:cs typeface="Microsoft Sans Serif" panose="020B0604020202020204" pitchFamily="34" charset="0"/>
              </a:rPr>
              <a:t>Kennedy, J. (2016). How to identify the intrapreneurs in your organization. Academy for Corporate Entrepreneurship (AfCE). Retrieved November 11, 2022, from https://www.afce.co/how-to-identify-intrapreneurs/</a:t>
            </a:r>
          </a:p>
          <a:p>
            <a:pPr marL="534988" indent="-534988">
              <a:spcAft>
                <a:spcPts val="1800"/>
              </a:spcAft>
              <a:buClr>
                <a:srgbClr val="4D94B7"/>
              </a:buClr>
              <a:buSzPct val="105000"/>
              <a:buFont typeface="+mj-lt"/>
              <a:buAutoNum type="arabicParenBoth"/>
              <a:defRPr/>
            </a:pPr>
            <a:r>
              <a:rPr lang="en-US" altLang="es-ES" sz="2400" dirty="0">
                <a:latin typeface="Helvetica Neue" panose="020B0604020202020204" charset="0"/>
                <a:ea typeface="Microsoft Sans Serif" panose="020B0604020202020204" pitchFamily="34" charset="0"/>
                <a:cs typeface="Microsoft Sans Serif" panose="020B0604020202020204" pitchFamily="34" charset="0"/>
              </a:rPr>
              <a:t>Teza, J. (n.d.). The 6 steps to becoming an intrapreneur. University of San Diego Online Degrees. Retrieved November 11, 2022, from https://onlinedegrees.sandiego.edu/how-to-become-an-intrapreneur/</a:t>
            </a:r>
          </a:p>
          <a:p>
            <a:pPr marL="534988" indent="-534988">
              <a:spcAft>
                <a:spcPts val="1800"/>
              </a:spcAft>
              <a:buClr>
                <a:srgbClr val="4D94B7"/>
              </a:buClr>
              <a:buSzPct val="105000"/>
              <a:buFont typeface="+mj-lt"/>
              <a:buAutoNum type="arabicParenBoth"/>
              <a:defRPr/>
            </a:pPr>
            <a:r>
              <a:rPr lang="en-US" altLang="es-ES" sz="2400" dirty="0">
                <a:latin typeface="Helvetica Neue" panose="020B0604020202020204" charset="0"/>
                <a:ea typeface="Microsoft Sans Serif" panose="020B0604020202020204" pitchFamily="34" charset="0"/>
                <a:cs typeface="Microsoft Sans Serif" panose="020B0604020202020204" pitchFamily="34" charset="0"/>
              </a:rPr>
              <a:t>Vogel, P., Kurak, M., &amp; McTeague, L. (2018). Building an intrapreneurial organization. IMD business school for management and leadership courses. Retrieved November 11, 2022, from https://www.imd.org/research-knowledge/articles/building-an-intrapreneurial-organization/</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a:extLst>
              <a:ext uri="{FF2B5EF4-FFF2-40B4-BE49-F238E27FC236}">
                <a16:creationId xmlns:a16="http://schemas.microsoft.com/office/drawing/2014/main" id="{02A30407-F476-8E1F-DB07-7E4DAA7CEBA8}"/>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5901586" y="2458739"/>
            <a:ext cx="6484828" cy="3042465"/>
          </a:xfrm>
          <a:prstGeom prst="rect">
            <a:avLst/>
          </a:prstGeom>
        </p:spPr>
      </p:pic>
      <p:sp>
        <p:nvSpPr>
          <p:cNvPr id="3" name="CuadroTexto 2">
            <a:extLst>
              <a:ext uri="{FF2B5EF4-FFF2-40B4-BE49-F238E27FC236}">
                <a16:creationId xmlns:a16="http://schemas.microsoft.com/office/drawing/2014/main" id="{58D0937A-837C-D506-AC51-4F65FDAEBA4C}"/>
              </a:ext>
            </a:extLst>
          </p:cNvPr>
          <p:cNvSpPr txBox="1"/>
          <p:nvPr/>
        </p:nvSpPr>
        <p:spPr>
          <a:xfrm>
            <a:off x="4572000" y="6724601"/>
            <a:ext cx="9144000" cy="1200329"/>
          </a:xfrm>
          <a:prstGeom prst="rect">
            <a:avLst/>
          </a:prstGeom>
          <a:noFill/>
        </p:spPr>
        <p:txBody>
          <a:bodyPr wrap="square">
            <a:noAutofit/>
          </a:bodyPr>
          <a:lstStyle/>
          <a:p>
            <a:pPr marL="0" marR="0" lvl="0" indent="0" algn="ctr" defTabSz="914400" rtl="0" eaLnBrk="1" fontAlgn="auto" latinLnBrk="0" hangingPunct="1">
              <a:lnSpc>
                <a:spcPct val="100000"/>
              </a:lnSpc>
              <a:spcBef>
                <a:spcPts val="5"/>
              </a:spcBef>
              <a:spcAft>
                <a:spcPts val="0"/>
              </a:spcAft>
              <a:buClrTx/>
              <a:buSzTx/>
              <a:buFontTx/>
              <a:buNone/>
              <a:tabLst>
                <a:tab pos="1205230" algn="l"/>
                <a:tab pos="1926589" algn="l"/>
                <a:tab pos="2915920" algn="l"/>
                <a:tab pos="3444875" algn="l"/>
                <a:tab pos="4383405" algn="l"/>
                <a:tab pos="6796405" algn="l"/>
              </a:tabLst>
              <a:defRPr/>
            </a:pPr>
            <a:r>
              <a:rPr lang="hr-HR" sz="7200" b="1" spc="-114" dirty="0">
                <a:solidFill>
                  <a:srgbClr val="4D94B7"/>
                </a:solidFill>
                <a:latin typeface="Helvetica Neue" panose="020B0604020202020204" charset="0"/>
                <a:ea typeface="Microsoft Sans Serif" panose="020B0604020202020204" pitchFamily="34" charset="0"/>
                <a:cs typeface="Microsoft Sans Serif" panose="020B0604020202020204" pitchFamily="34" charset="0"/>
              </a:rPr>
              <a:t>Hvala</a:t>
            </a:r>
            <a:r>
              <a:rPr lang="en-US" sz="7200" b="1" spc="-114" dirty="0">
                <a:solidFill>
                  <a:srgbClr val="4D94B7"/>
                </a:solidFill>
                <a:latin typeface="Helvetica Neue" panose="020B0604020202020204" charset="0"/>
                <a:ea typeface="Microsoft Sans Serif" panose="020B0604020202020204" pitchFamily="34" charset="0"/>
                <a:cs typeface="Microsoft Sans Serif" panose="020B0604020202020204" pitchFamily="34" charset="0"/>
              </a:rPr>
              <a:t>!</a:t>
            </a:r>
            <a:endParaRPr kumimoji="0" lang="en-US" sz="7200" b="1" i="0" u="none" strike="noStrike" kern="1200" cap="none" spc="0" normalizeH="0" baseline="0" dirty="0">
              <a:ln>
                <a:noFill/>
              </a:ln>
              <a:solidFill>
                <a:srgbClr val="4D94B7"/>
              </a:solidFill>
              <a:effectLst/>
              <a:uLnTx/>
              <a:uFillTx/>
              <a:latin typeface="Helvetica Neue" panose="020B0604020202020204" charset="0"/>
              <a:ea typeface="Microsoft Sans Serif" panose="020B0604020202020204" pitchFamily="34" charset="0"/>
              <a:cs typeface="Microsoft Sans Serif" panose="020B0604020202020204" pitchFamily="34" charset="0"/>
            </a:endParaRPr>
          </a:p>
        </p:txBody>
      </p:sp>
      <p:sp>
        <p:nvSpPr>
          <p:cNvPr id="4" name="CuadroTexto 3">
            <a:extLst>
              <a:ext uri="{FF2B5EF4-FFF2-40B4-BE49-F238E27FC236}">
                <a16:creationId xmlns:a16="http://schemas.microsoft.com/office/drawing/2014/main" id="{58819152-3D01-B1E1-F64F-05AE8538B6E2}"/>
              </a:ext>
            </a:extLst>
          </p:cNvPr>
          <p:cNvSpPr txBox="1"/>
          <p:nvPr/>
        </p:nvSpPr>
        <p:spPr>
          <a:xfrm>
            <a:off x="7812000" y="5652000"/>
            <a:ext cx="2628000" cy="972000"/>
          </a:xfrm>
          <a:prstGeom prst="rect">
            <a:avLst/>
          </a:prstGeom>
          <a:noFill/>
        </p:spPr>
        <p:txBody>
          <a:bodyPr wrap="square">
            <a:noAutofit/>
          </a:bodyPr>
          <a:lstStyle/>
          <a:p>
            <a:pPr algn="ctr"/>
            <a:r>
              <a:rPr lang="en-US" sz="2400" b="1" i="0" u="none" strike="noStrike" dirty="0">
                <a:solidFill>
                  <a:srgbClr val="AED633"/>
                </a:solidFill>
                <a:effectLst/>
                <a:latin typeface="Helvetica Neue" panose="020B0604020202020204" charset="0"/>
                <a:ea typeface="Microsoft Sans Serif" panose="020B0604020202020204" pitchFamily="34" charset="0"/>
                <a:cs typeface="Microsoft Sans Serif" panose="020B0604020202020204" pitchFamily="34" charset="0"/>
              </a:rPr>
              <a:t>genieproject.eu</a:t>
            </a:r>
            <a:endParaRPr lang="en-US" sz="2400" b="1" dirty="0">
              <a:solidFill>
                <a:srgbClr val="AED633"/>
              </a:solidFill>
              <a:latin typeface="Helvetica Neue" panose="020B0604020202020204" charset="0"/>
              <a:ea typeface="Microsoft Sans Serif" panose="020B0604020202020204" pitchFamily="34" charset="0"/>
              <a:cs typeface="Microsoft Sans Serif" panose="020B0604020202020204" pitchFamily="34" charset="0"/>
            </a:endParaRPr>
          </a:p>
        </p:txBody>
      </p:sp>
    </p:spTree>
    <p:extLst>
      <p:ext uri="{BB962C8B-B14F-4D97-AF65-F5344CB8AC3E}">
        <p14:creationId xmlns:p14="http://schemas.microsoft.com/office/powerpoint/2010/main" val="37014759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4439CB70-E0A1-C2E2-8B9D-A1B518250D21}"/>
              </a:ext>
            </a:extLst>
          </p:cNvPr>
          <p:cNvSpPr txBox="1"/>
          <p:nvPr/>
        </p:nvSpPr>
        <p:spPr>
          <a:xfrm>
            <a:off x="1295400" y="1548000"/>
            <a:ext cx="3361031" cy="830997"/>
          </a:xfrm>
          <a:prstGeom prst="rect">
            <a:avLst/>
          </a:prstGeom>
          <a:noFill/>
        </p:spPr>
        <p:txBody>
          <a:bodyPr wrap="square" rtlCol="0">
            <a:noAutofit/>
          </a:bodyPr>
          <a:lstStyle/>
          <a:p>
            <a:r>
              <a:rPr lang="hr-HR" sz="4800" b="1" dirty="0">
                <a:solidFill>
                  <a:srgbClr val="4D94B7"/>
                </a:solidFill>
                <a:latin typeface="Helvetica Neue" panose="020B0604020202020204" charset="0"/>
                <a:ea typeface="Microsoft Sans Serif" panose="020B0604020202020204" pitchFamily="34" charset="0"/>
                <a:cs typeface="Microsoft Sans Serif" panose="020B0604020202020204" pitchFamily="34" charset="0"/>
              </a:rPr>
              <a:t>Ciljevi</a:t>
            </a:r>
            <a:endParaRPr lang="en-US" sz="4800" b="1" dirty="0">
              <a:solidFill>
                <a:srgbClr val="AED633"/>
              </a:solidFill>
              <a:latin typeface="Helvetica Neue" panose="020B0604020202020204" charset="0"/>
              <a:ea typeface="Microsoft Sans Serif" panose="020B0604020202020204" pitchFamily="34" charset="0"/>
              <a:cs typeface="Microsoft Sans Serif" panose="020B0604020202020204" pitchFamily="34" charset="0"/>
            </a:endParaRPr>
          </a:p>
        </p:txBody>
      </p:sp>
      <p:sp>
        <p:nvSpPr>
          <p:cNvPr id="9" name="CuadroTexto 8">
            <a:extLst>
              <a:ext uri="{FF2B5EF4-FFF2-40B4-BE49-F238E27FC236}">
                <a16:creationId xmlns:a16="http://schemas.microsoft.com/office/drawing/2014/main" id="{0CFCC641-014E-3EB1-F1FD-5333A8EF9A60}"/>
              </a:ext>
            </a:extLst>
          </p:cNvPr>
          <p:cNvSpPr txBox="1"/>
          <p:nvPr/>
        </p:nvSpPr>
        <p:spPr>
          <a:xfrm>
            <a:off x="1296000" y="3384000"/>
            <a:ext cx="9144000" cy="461665"/>
          </a:xfrm>
          <a:prstGeom prst="rect">
            <a:avLst/>
          </a:prstGeom>
          <a:noFill/>
        </p:spPr>
        <p:txBody>
          <a:bodyPr wrap="square">
            <a:noAutofit/>
          </a:bodyPr>
          <a:lstStyle/>
          <a:p>
            <a:pPr algn="just"/>
            <a:r>
              <a:rPr lang="hr-HR" sz="2400" b="1" dirty="0">
                <a:solidFill>
                  <a:srgbClr val="AED633"/>
                </a:solidFill>
                <a:latin typeface="Helvetica Neue" panose="020B0604020202020204" charset="0"/>
                <a:ea typeface="Microsoft Sans Serif" panose="020B0604020202020204" pitchFamily="34" charset="0"/>
                <a:cs typeface="Microsoft Sans Serif" panose="020B0604020202020204" pitchFamily="34" charset="0"/>
              </a:rPr>
              <a:t>Na kraju ovog modula moći ćete</a:t>
            </a:r>
            <a:r>
              <a:rPr lang="en-US" sz="2400" b="1" dirty="0">
                <a:solidFill>
                  <a:srgbClr val="AED633"/>
                </a:solidFill>
                <a:latin typeface="Helvetica Neue" panose="020B0604020202020204" charset="0"/>
                <a:ea typeface="Microsoft Sans Serif" panose="020B0604020202020204" pitchFamily="34" charset="0"/>
                <a:cs typeface="Microsoft Sans Serif" panose="020B0604020202020204" pitchFamily="34" charset="0"/>
              </a:rPr>
              <a:t>:</a:t>
            </a:r>
          </a:p>
        </p:txBody>
      </p:sp>
      <p:pic>
        <p:nvPicPr>
          <p:cNvPr id="10" name="Picture 2">
            <a:extLst>
              <a:ext uri="{FF2B5EF4-FFF2-40B4-BE49-F238E27FC236}">
                <a16:creationId xmlns:a16="http://schemas.microsoft.com/office/drawing/2014/main" id="{0590EAAF-5000-C379-CD06-B7F018868874}"/>
              </a:ext>
            </a:extLst>
          </p:cNvPr>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10439400" y="2740507"/>
            <a:ext cx="6060593" cy="6060593"/>
          </a:xfrm>
          <a:prstGeom prst="rect">
            <a:avLst/>
          </a:prstGeom>
          <a:noFill/>
          <a:extLst>
            <a:ext uri="{909E8E84-426E-40DD-AFC4-6F175D3DCCD1}">
              <a14:hiddenFill xmlns:a14="http://schemas.microsoft.com/office/drawing/2010/main">
                <a:solidFill>
                  <a:srgbClr val="FFFFFF"/>
                </a:solidFill>
              </a14:hiddenFill>
            </a:ext>
          </a:extLst>
        </p:spPr>
      </p:pic>
      <p:sp>
        <p:nvSpPr>
          <p:cNvPr id="11" name="Google Shape;98;p4">
            <a:extLst>
              <a:ext uri="{FF2B5EF4-FFF2-40B4-BE49-F238E27FC236}">
                <a16:creationId xmlns:a16="http://schemas.microsoft.com/office/drawing/2014/main" id="{17DDC62A-C94F-EAC6-D9EB-B1D1CE053AB8}"/>
              </a:ext>
            </a:extLst>
          </p:cNvPr>
          <p:cNvSpPr txBox="1"/>
          <p:nvPr/>
        </p:nvSpPr>
        <p:spPr>
          <a:xfrm>
            <a:off x="1296000" y="4104000"/>
            <a:ext cx="9360000" cy="461624"/>
          </a:xfrm>
          <a:prstGeom prst="rect">
            <a:avLst/>
          </a:prstGeom>
          <a:noFill/>
          <a:ln>
            <a:noFill/>
          </a:ln>
        </p:spPr>
        <p:txBody>
          <a:bodyPr spcFirstLastPara="1" wrap="square" lIns="91425" tIns="45700" rIns="91425" bIns="45700" anchor="t" anchorCtr="0">
            <a:noAutofit/>
          </a:bodyPr>
          <a:lstStyle/>
          <a:p>
            <a:pPr marL="542925" indent="-542925">
              <a:spcAft>
                <a:spcPts val="1800"/>
              </a:spcAft>
              <a:buClr>
                <a:srgbClr val="000000"/>
              </a:buClr>
              <a:buFont typeface="Arial"/>
              <a:buBlip>
                <a:blip r:embed="rId3"/>
              </a:buBlip>
            </a:pPr>
            <a:r>
              <a:rPr lang="hr-HR" sz="2400" kern="0" dirty="0">
                <a:solidFill>
                  <a:srgbClr val="000000"/>
                </a:solidFill>
                <a:latin typeface="Helvetica Neue" panose="020B0604020202020204" charset="0"/>
                <a:ea typeface="Calibri" panose="020F0502020204030204" pitchFamily="34" charset="0"/>
                <a:cs typeface="Times New Roman" panose="02020603050405020304" pitchFamily="18" charset="0"/>
                <a:sym typeface="Arial"/>
              </a:rPr>
              <a:t>Potaknuti zaposlenike na poduzetništvo unutar organizacije</a:t>
            </a:r>
            <a:endParaRPr lang="en-US" sz="2400" kern="0" dirty="0">
              <a:solidFill>
                <a:srgbClr val="000000"/>
              </a:solidFill>
              <a:latin typeface="Helvetica Neue" panose="020B0604020202020204" charset="0"/>
              <a:ea typeface="Calibri" panose="020F0502020204030204" pitchFamily="34" charset="0"/>
              <a:cs typeface="Times New Roman" panose="02020603050405020304" pitchFamily="18" charset="0"/>
              <a:sym typeface="Arial"/>
            </a:endParaRPr>
          </a:p>
          <a:p>
            <a:pPr marL="542925" indent="-542925">
              <a:spcAft>
                <a:spcPts val="1800"/>
              </a:spcAft>
              <a:buClr>
                <a:srgbClr val="000000"/>
              </a:buClr>
              <a:buBlip>
                <a:blip r:embed="rId3"/>
              </a:buBlip>
            </a:pPr>
            <a:r>
              <a:rPr lang="hr-HR" sz="2400" dirty="0">
                <a:latin typeface="Helvetica Neue" panose="020B0604020202020204" charset="0"/>
                <a:ea typeface="Microsoft Sans Serif" panose="020B0604020202020204" pitchFamily="34" charset="0"/>
                <a:cs typeface="Microsoft Sans Serif" panose="020B0604020202020204" pitchFamily="34" charset="0"/>
              </a:rPr>
              <a:t>Znati više o intrapoduzetničkim osobinama i koristima</a:t>
            </a:r>
            <a:endParaRPr lang="en-US" sz="2400" dirty="0">
              <a:latin typeface="Helvetica Neue" panose="020B0604020202020204" charset="0"/>
              <a:ea typeface="Microsoft Sans Serif" panose="020B0604020202020204" pitchFamily="34" charset="0"/>
              <a:cs typeface="Microsoft Sans Serif" panose="020B0604020202020204" pitchFamily="34" charset="0"/>
            </a:endParaRPr>
          </a:p>
          <a:p>
            <a:pPr marL="542925" indent="-542925">
              <a:spcAft>
                <a:spcPts val="1800"/>
              </a:spcAft>
              <a:buClr>
                <a:srgbClr val="000000"/>
              </a:buClr>
              <a:buBlip>
                <a:blip r:embed="rId3"/>
              </a:buBlip>
            </a:pPr>
            <a:r>
              <a:rPr lang="hr-HR" sz="2400" dirty="0">
                <a:latin typeface="Helvetica Neue" panose="020B0604020202020204" charset="0"/>
                <a:ea typeface="Microsoft Sans Serif" panose="020B0604020202020204" pitchFamily="34" charset="0"/>
                <a:cs typeface="Microsoft Sans Serif" panose="020B0604020202020204" pitchFamily="34" charset="0"/>
              </a:rPr>
              <a:t>Prepoznati potencijalne poduzetnike unutar organizacija</a:t>
            </a:r>
            <a:endParaRPr lang="en-US" sz="2400" dirty="0">
              <a:latin typeface="Helvetica Neue" panose="020B0604020202020204" charset="0"/>
              <a:ea typeface="Microsoft Sans Serif" panose="020B0604020202020204" pitchFamily="34" charset="0"/>
              <a:cs typeface="Microsoft Sans Serif" panose="020B0604020202020204" pitchFamily="34" charset="0"/>
            </a:endParaRPr>
          </a:p>
          <a:p>
            <a:pPr marL="542925" indent="-542925">
              <a:spcAft>
                <a:spcPts val="1800"/>
              </a:spcAft>
              <a:buClr>
                <a:srgbClr val="000000"/>
              </a:buClr>
              <a:buFont typeface="Arial"/>
              <a:buBlip>
                <a:blip r:embed="rId3"/>
              </a:buBlip>
            </a:pPr>
            <a:endParaRPr lang="en-US" sz="2400" kern="0" dirty="0">
              <a:solidFill>
                <a:srgbClr val="000000"/>
              </a:solidFill>
              <a:latin typeface="Helvetica Neue" panose="020B0604020202020204" charset="0"/>
              <a:ea typeface="Calibri" panose="020F0502020204030204" pitchFamily="34" charset="0"/>
              <a:cs typeface="Times New Roman" panose="02020603050405020304" pitchFamily="18" charset="0"/>
              <a:sym typeface="Arial"/>
            </a:endParaRPr>
          </a:p>
        </p:txBody>
      </p:sp>
    </p:spTree>
    <p:extLst>
      <p:ext uri="{BB962C8B-B14F-4D97-AF65-F5344CB8AC3E}">
        <p14:creationId xmlns:p14="http://schemas.microsoft.com/office/powerpoint/2010/main" val="37279397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a:extLst>
              <a:ext uri="{FF2B5EF4-FFF2-40B4-BE49-F238E27FC236}">
                <a16:creationId xmlns:a16="http://schemas.microsoft.com/office/drawing/2014/main" id="{6CE9C880-7A4A-94B2-756C-952EB7F9F820}"/>
              </a:ext>
            </a:extLst>
          </p:cNvPr>
          <p:cNvPicPr>
            <a:picLocks noChangeAspect="1" noChangeArrowheads="1"/>
          </p:cNvPicPr>
          <p:nvPr/>
        </p:nvPicPr>
        <p:blipFill>
          <a:blip r:embed="rId2" cstate="screen">
            <a:extLst>
              <a:ext uri="{28A0092B-C50C-407E-A947-70E740481C1C}">
                <a14:useLocalDpi xmlns:a14="http://schemas.microsoft.com/office/drawing/2010/main"/>
              </a:ext>
            </a:extLst>
          </a:blip>
          <a:srcRect/>
          <a:stretch>
            <a:fillRect/>
          </a:stretch>
        </p:blipFill>
        <p:spPr bwMode="auto">
          <a:xfrm>
            <a:off x="12344400" y="4921071"/>
            <a:ext cx="3907362" cy="3907362"/>
          </a:xfrm>
          <a:prstGeom prst="rect">
            <a:avLst/>
          </a:prstGeom>
          <a:noFill/>
          <a:extLst>
            <a:ext uri="{909E8E84-426E-40DD-AFC4-6F175D3DCCD1}">
              <a14:hiddenFill xmlns:a14="http://schemas.microsoft.com/office/drawing/2010/main">
                <a:solidFill>
                  <a:srgbClr val="FFFFFF"/>
                </a:solidFill>
              </a14:hiddenFill>
            </a:ext>
          </a:extLst>
        </p:spPr>
      </p:pic>
      <p:sp>
        <p:nvSpPr>
          <p:cNvPr id="3" name="CuadroTexto 2">
            <a:extLst>
              <a:ext uri="{FF2B5EF4-FFF2-40B4-BE49-F238E27FC236}">
                <a16:creationId xmlns:a16="http://schemas.microsoft.com/office/drawing/2014/main" id="{059C829C-41D6-1410-D4AD-4579EC19C654}"/>
              </a:ext>
            </a:extLst>
          </p:cNvPr>
          <p:cNvSpPr txBox="1"/>
          <p:nvPr/>
        </p:nvSpPr>
        <p:spPr>
          <a:xfrm>
            <a:off x="4572000" y="3888000"/>
            <a:ext cx="9144000" cy="1569660"/>
          </a:xfrm>
          <a:prstGeom prst="rect">
            <a:avLst/>
          </a:prstGeom>
          <a:noFill/>
        </p:spPr>
        <p:txBody>
          <a:bodyPr wrap="square">
            <a:noAutofit/>
          </a:bodyPr>
          <a:lstStyle/>
          <a:p>
            <a:pPr marL="0" marR="0" lvl="0" indent="0" algn="ctr" defTabSz="914400" rtl="0" eaLnBrk="1" fontAlgn="auto" latinLnBrk="0" hangingPunct="1">
              <a:lnSpc>
                <a:spcPct val="100000"/>
              </a:lnSpc>
              <a:spcAft>
                <a:spcPts val="0"/>
              </a:spcAft>
              <a:buClrTx/>
              <a:buSzTx/>
              <a:buFontTx/>
              <a:buNone/>
              <a:tabLst>
                <a:tab pos="1205230" algn="l"/>
                <a:tab pos="1926589" algn="l"/>
                <a:tab pos="2915920" algn="l"/>
                <a:tab pos="3444875" algn="l"/>
                <a:tab pos="4383405" algn="l"/>
                <a:tab pos="6796405" algn="l"/>
              </a:tabLst>
              <a:defRPr/>
            </a:pPr>
            <a:r>
              <a:rPr kumimoji="0" lang="en-US" sz="4800" b="1" i="0" u="none" strike="noStrike" kern="1200" cap="none" spc="-114" normalizeH="0" baseline="0" dirty="0">
                <a:ln>
                  <a:noFill/>
                </a:ln>
                <a:solidFill>
                  <a:srgbClr val="4D94B7"/>
                </a:solidFill>
                <a:effectLst/>
                <a:uLnTx/>
                <a:uFillTx/>
                <a:latin typeface="Helvetica Neue" panose="020B0604020202020204" charset="0"/>
                <a:ea typeface="Microsoft Sans Serif" panose="020B0604020202020204" pitchFamily="34" charset="0"/>
                <a:cs typeface="Microsoft Sans Serif" panose="020B0604020202020204" pitchFamily="34" charset="0"/>
              </a:rPr>
              <a:t> </a:t>
            </a:r>
            <a:r>
              <a:rPr kumimoji="0" lang="hr-HR" sz="4800" b="1" i="0" u="none" strike="noStrike" kern="1200" cap="none" spc="-114" normalizeH="0" baseline="0" dirty="0">
                <a:ln>
                  <a:noFill/>
                </a:ln>
                <a:solidFill>
                  <a:srgbClr val="4D94B7"/>
                </a:solidFill>
                <a:effectLst/>
                <a:uLnTx/>
                <a:uFillTx/>
                <a:latin typeface="Helvetica Neue" panose="020B0604020202020204" charset="0"/>
                <a:ea typeface="Microsoft Sans Serif" panose="020B0604020202020204" pitchFamily="34" charset="0"/>
                <a:cs typeface="Microsoft Sans Serif" panose="020B0604020202020204" pitchFamily="34" charset="0"/>
              </a:rPr>
              <a:t>Otkrivanje poduzetnika</a:t>
            </a:r>
            <a:r>
              <a:rPr kumimoji="0" lang="hr-HR" sz="4800" b="1" i="0" u="none" strike="noStrike" kern="1200" cap="none" spc="-114" normalizeH="0" dirty="0">
                <a:ln>
                  <a:noFill/>
                </a:ln>
                <a:solidFill>
                  <a:srgbClr val="4D94B7"/>
                </a:solidFill>
                <a:effectLst/>
                <a:uLnTx/>
                <a:uFillTx/>
                <a:latin typeface="Helvetica Neue" panose="020B0604020202020204" charset="0"/>
                <a:ea typeface="Microsoft Sans Serif" panose="020B0604020202020204" pitchFamily="34" charset="0"/>
                <a:cs typeface="Microsoft Sans Serif" panose="020B0604020202020204" pitchFamily="34" charset="0"/>
              </a:rPr>
              <a:t> unutar organizacije</a:t>
            </a:r>
            <a:endParaRPr kumimoji="0" lang="en-US" sz="4800" b="1" i="0" u="none" strike="noStrike" kern="1200" cap="none" spc="0" normalizeH="0" baseline="0" dirty="0">
              <a:ln>
                <a:noFill/>
              </a:ln>
              <a:solidFill>
                <a:srgbClr val="4D94B7"/>
              </a:solidFill>
              <a:effectLst/>
              <a:uLnTx/>
              <a:uFillTx/>
              <a:latin typeface="Helvetica Neue" panose="020B0604020202020204" charset="0"/>
              <a:ea typeface="Microsoft Sans Serif" panose="020B0604020202020204" pitchFamily="34" charset="0"/>
              <a:cs typeface="Microsoft Sans Serif" panose="020B0604020202020204" pitchFamily="34" charset="0"/>
            </a:endParaRPr>
          </a:p>
        </p:txBody>
      </p:sp>
      <p:sp>
        <p:nvSpPr>
          <p:cNvPr id="5" name="CuadroTexto 4">
            <a:extLst>
              <a:ext uri="{FF2B5EF4-FFF2-40B4-BE49-F238E27FC236}">
                <a16:creationId xmlns:a16="http://schemas.microsoft.com/office/drawing/2014/main" id="{291827B4-A53A-98D3-C6A6-037B32739B31}"/>
              </a:ext>
            </a:extLst>
          </p:cNvPr>
          <p:cNvSpPr txBox="1"/>
          <p:nvPr/>
        </p:nvSpPr>
        <p:spPr>
          <a:xfrm>
            <a:off x="1296000" y="2592000"/>
            <a:ext cx="15732000" cy="1015663"/>
          </a:xfrm>
          <a:prstGeom prst="rect">
            <a:avLst/>
          </a:prstGeom>
          <a:noFill/>
        </p:spPr>
        <p:txBody>
          <a:bodyPr wrap="square">
            <a:noAutofit/>
          </a:bodyPr>
          <a:lstStyle/>
          <a:p>
            <a:pPr marL="0" marR="0" lvl="0" indent="0" algn="ctr" defTabSz="914400" rtl="0" eaLnBrk="1" fontAlgn="auto" latinLnBrk="0" hangingPunct="1">
              <a:lnSpc>
                <a:spcPct val="100000"/>
              </a:lnSpc>
              <a:spcBef>
                <a:spcPts val="5"/>
              </a:spcBef>
              <a:spcAft>
                <a:spcPts val="0"/>
              </a:spcAft>
              <a:buClrTx/>
              <a:buSzTx/>
              <a:buFontTx/>
              <a:buNone/>
              <a:tabLst>
                <a:tab pos="1205230" algn="l"/>
                <a:tab pos="1926589" algn="l"/>
                <a:tab pos="2915920" algn="l"/>
                <a:tab pos="3444875" algn="l"/>
                <a:tab pos="4383405" algn="l"/>
                <a:tab pos="6796405" algn="l"/>
              </a:tabLst>
              <a:defRPr/>
            </a:pPr>
            <a:r>
              <a:rPr lang="hr-HR" sz="6000" b="1" spc="-114" dirty="0">
                <a:solidFill>
                  <a:srgbClr val="AED633"/>
                </a:solidFill>
                <a:latin typeface="Helvetica Neue" panose="020B0604020202020204" charset="0"/>
                <a:ea typeface="Microsoft Sans Serif" panose="020B0604020202020204" pitchFamily="34" charset="0"/>
                <a:cs typeface="Microsoft Sans Serif" panose="020B0604020202020204" pitchFamily="34" charset="0"/>
              </a:rPr>
              <a:t>Cjelina</a:t>
            </a:r>
            <a:r>
              <a:rPr lang="en-US" sz="6000" b="1" spc="-114" dirty="0">
                <a:solidFill>
                  <a:srgbClr val="AED633"/>
                </a:solidFill>
                <a:latin typeface="Helvetica Neue" panose="020B0604020202020204" charset="0"/>
                <a:ea typeface="Microsoft Sans Serif" panose="020B0604020202020204" pitchFamily="34" charset="0"/>
                <a:cs typeface="Microsoft Sans Serif" panose="020B0604020202020204" pitchFamily="34" charset="0"/>
              </a:rPr>
              <a:t> 1</a:t>
            </a:r>
            <a:endParaRPr kumimoji="0" lang="en-US" sz="6000" b="1" i="0" u="none" strike="noStrike" kern="1200" cap="none" spc="0" normalizeH="0" baseline="0" dirty="0">
              <a:ln>
                <a:noFill/>
              </a:ln>
              <a:solidFill>
                <a:srgbClr val="AED633"/>
              </a:solidFill>
              <a:effectLst/>
              <a:uLnTx/>
              <a:uFillTx/>
              <a:latin typeface="Helvetica Neue" panose="020B0604020202020204" charset="0"/>
              <a:ea typeface="Microsoft Sans Serif" panose="020B0604020202020204" pitchFamily="34" charset="0"/>
              <a:cs typeface="Microsoft Sans Serif" panose="020B0604020202020204" pitchFamily="34" charset="0"/>
            </a:endParaRPr>
          </a:p>
        </p:txBody>
      </p:sp>
      <p:sp>
        <p:nvSpPr>
          <p:cNvPr id="4" name="CuadroTexto 2">
            <a:extLst>
              <a:ext uri="{FF2B5EF4-FFF2-40B4-BE49-F238E27FC236}">
                <a16:creationId xmlns:a16="http://schemas.microsoft.com/office/drawing/2014/main" id="{43269F36-978F-CBCD-0B49-5EE9F9D72F57}"/>
              </a:ext>
            </a:extLst>
          </p:cNvPr>
          <p:cNvSpPr txBox="1"/>
          <p:nvPr/>
        </p:nvSpPr>
        <p:spPr>
          <a:xfrm>
            <a:off x="1296000" y="5256000"/>
            <a:ext cx="10980000" cy="3538800"/>
          </a:xfrm>
          <a:prstGeom prst="rect">
            <a:avLst/>
          </a:prstGeom>
          <a:noFill/>
        </p:spPr>
        <p:txBody>
          <a:bodyPr wrap="square">
            <a:noAutofit/>
          </a:bodyPr>
          <a:lstStyle/>
          <a:p>
            <a:pPr marL="0" marR="0" lvl="0" indent="0" defTabSz="914400" rtl="0" eaLnBrk="1" fontAlgn="auto" latinLnBrk="0" hangingPunct="1">
              <a:lnSpc>
                <a:spcPct val="200000"/>
              </a:lnSpc>
              <a:spcAft>
                <a:spcPts val="0"/>
              </a:spcAft>
              <a:buClrTx/>
              <a:buSzTx/>
              <a:buFontTx/>
              <a:buNone/>
              <a:tabLst>
                <a:tab pos="1205230" algn="l"/>
                <a:tab pos="1926589" algn="l"/>
                <a:tab pos="2915920" algn="l"/>
                <a:tab pos="3444875" algn="l"/>
                <a:tab pos="4383405" algn="l"/>
                <a:tab pos="6796405" algn="l"/>
              </a:tabLst>
              <a:defRPr/>
            </a:pPr>
            <a:r>
              <a:rPr kumimoji="0" lang="en-US" sz="2800" b="1" i="0" u="none" strike="noStrike" kern="1200" cap="none" spc="-114" normalizeH="0" baseline="0" dirty="0">
                <a:ln>
                  <a:noFill/>
                </a:ln>
                <a:solidFill>
                  <a:srgbClr val="AED633"/>
                </a:solidFill>
                <a:effectLst/>
                <a:uLnTx/>
                <a:uFillTx/>
                <a:latin typeface="Helvetica Neue" panose="020B0604020202020204" charset="0"/>
                <a:ea typeface="Microsoft Sans Serif" panose="020B0604020202020204" pitchFamily="34" charset="0"/>
                <a:cs typeface="Microsoft Sans Serif" panose="020B0604020202020204" pitchFamily="34" charset="0"/>
              </a:rPr>
              <a:t>1.1 </a:t>
            </a:r>
            <a:r>
              <a:rPr kumimoji="0" lang="hr-HR" sz="2800" b="1" i="0" u="none" strike="noStrike" kern="1200" cap="none" spc="-114" normalizeH="0" baseline="0" dirty="0">
                <a:ln>
                  <a:noFill/>
                </a:ln>
                <a:solidFill>
                  <a:srgbClr val="AED633"/>
                </a:solidFill>
                <a:effectLst/>
                <a:uLnTx/>
                <a:uFillTx/>
                <a:latin typeface="Helvetica Neue" panose="020B0604020202020204" charset="0"/>
                <a:ea typeface="Microsoft Sans Serif" panose="020B0604020202020204" pitchFamily="34" charset="0"/>
                <a:cs typeface="Microsoft Sans Serif" panose="020B0604020202020204" pitchFamily="34" charset="0"/>
              </a:rPr>
              <a:t>Kako potaknuti poduzetništvo unutar organizacije</a:t>
            </a:r>
            <a:r>
              <a:rPr kumimoji="0" lang="en-US" sz="2800" b="1" i="0" u="none" strike="noStrike" kern="1200" cap="none" spc="-114" normalizeH="0" baseline="0" dirty="0">
                <a:ln>
                  <a:noFill/>
                </a:ln>
                <a:solidFill>
                  <a:srgbClr val="AED633"/>
                </a:solidFill>
                <a:effectLst/>
                <a:uLnTx/>
                <a:uFillTx/>
                <a:latin typeface="Helvetica Neue" panose="020B0604020202020204" charset="0"/>
                <a:ea typeface="Microsoft Sans Serif" panose="020B0604020202020204" pitchFamily="34" charset="0"/>
                <a:cs typeface="Microsoft Sans Serif" panose="020B0604020202020204" pitchFamily="34" charset="0"/>
              </a:rPr>
              <a:t>?</a:t>
            </a:r>
          </a:p>
        </p:txBody>
      </p:sp>
    </p:spTree>
    <p:extLst>
      <p:ext uri="{BB962C8B-B14F-4D97-AF65-F5344CB8AC3E}">
        <p14:creationId xmlns:p14="http://schemas.microsoft.com/office/powerpoint/2010/main" val="36825688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16A4D055-76E7-A0A4-E559-28C375DACDD5}"/>
              </a:ext>
            </a:extLst>
          </p:cNvPr>
          <p:cNvSpPr txBox="1"/>
          <p:nvPr/>
        </p:nvSpPr>
        <p:spPr>
          <a:xfrm>
            <a:off x="1295400" y="3384000"/>
            <a:ext cx="15840000" cy="612000"/>
          </a:xfrm>
          <a:prstGeom prst="rect">
            <a:avLst/>
          </a:prstGeom>
          <a:noFill/>
        </p:spPr>
        <p:txBody>
          <a:bodyPr wrap="square" rtlCol="0">
            <a:noAutofit/>
          </a:bodyPr>
          <a:lstStyle/>
          <a:p>
            <a:r>
              <a:rPr lang="hr-HR" sz="2400" b="1" dirty="0">
                <a:latin typeface="Helvetica Neue" panose="020B0604020202020204" charset="0"/>
                <a:ea typeface="Microsoft Sans Serif" panose="020B0604020202020204" pitchFamily="34" charset="0"/>
                <a:cs typeface="Microsoft Sans Serif" panose="020B0604020202020204" pitchFamily="34" charset="0"/>
              </a:rPr>
              <a:t>Organizacija bi trebala tražiti načine za poticanje kreativnog ponašanja u svojoj okolini:</a:t>
            </a:r>
          </a:p>
        </p:txBody>
      </p:sp>
      <p:sp>
        <p:nvSpPr>
          <p:cNvPr id="4" name="CuadroTexto 3">
            <a:extLst>
              <a:ext uri="{FF2B5EF4-FFF2-40B4-BE49-F238E27FC236}">
                <a16:creationId xmlns:a16="http://schemas.microsoft.com/office/drawing/2014/main" id="{633A6902-D9D2-B0AB-6884-5120254AD2C7}"/>
              </a:ext>
            </a:extLst>
          </p:cNvPr>
          <p:cNvSpPr txBox="1"/>
          <p:nvPr/>
        </p:nvSpPr>
        <p:spPr>
          <a:xfrm>
            <a:off x="1295400" y="4104000"/>
            <a:ext cx="15840000" cy="4031873"/>
          </a:xfrm>
          <a:prstGeom prst="rect">
            <a:avLst/>
          </a:prstGeom>
          <a:noFill/>
        </p:spPr>
        <p:txBody>
          <a:bodyPr wrap="square" rtlCol="0">
            <a:noAutofit/>
          </a:bodyPr>
          <a:lstStyle/>
          <a:p>
            <a:r>
              <a:rPr lang="hr-HR" sz="2400" dirty="0">
                <a:latin typeface="Helvetica Neue" panose="020B0604020202020204" charset="0"/>
              </a:rPr>
              <a:t>Kako bi se to postiglo zaposlenicima se može dati više fleksibilnosti da „eksperimentiraju” s načinom na koji pristupaju projektima pod implicitnom kulturom</a:t>
            </a:r>
            <a:r>
              <a:rPr lang="en-US" sz="2400" dirty="0">
                <a:latin typeface="Helvetica Neue" panose="020B0604020202020204" charset="0"/>
              </a:rPr>
              <a:t>. </a:t>
            </a:r>
            <a:r>
              <a:rPr lang="hr-HR" sz="2400" dirty="0">
                <a:latin typeface="Helvetica Neue" panose="020B0604020202020204" charset="0"/>
              </a:rPr>
              <a:t>Ili, to može biti otvorenije kontrolirana postavka u kojoj se aktivno potiču na inovacije poput</a:t>
            </a:r>
            <a:r>
              <a:rPr lang="en-US" sz="2400" dirty="0">
                <a:latin typeface="Helvetica Neue" panose="020B0604020202020204" charset="0"/>
              </a:rPr>
              <a:t>: </a:t>
            </a:r>
          </a:p>
          <a:p>
            <a:endParaRPr lang="en-US" sz="2400" dirty="0">
              <a:latin typeface="Helvetica Neue" panose="020B0604020202020204" charset="0"/>
            </a:endParaRPr>
          </a:p>
          <a:p>
            <a:pPr marL="571500" indent="-571500">
              <a:spcAft>
                <a:spcPts val="1200"/>
              </a:spcAft>
              <a:buBlip>
                <a:blip r:embed="rId2"/>
              </a:buBlip>
            </a:pPr>
            <a:r>
              <a:rPr lang="hr-HR" sz="2400" dirty="0">
                <a:latin typeface="Helvetica Neue" panose="020B0604020202020204" charset="0"/>
              </a:rPr>
              <a:t>Sajmova ideja na kojima se prikazuju dizajni ili koncepti</a:t>
            </a:r>
            <a:endParaRPr lang="en-US" sz="2400" dirty="0">
              <a:latin typeface="Helvetica Neue" panose="020B0604020202020204" charset="0"/>
            </a:endParaRPr>
          </a:p>
          <a:p>
            <a:pPr marL="571500" indent="-571500">
              <a:spcAft>
                <a:spcPts val="1200"/>
              </a:spcAft>
              <a:buBlip>
                <a:blip r:embed="rId2"/>
              </a:buBlip>
            </a:pPr>
            <a:r>
              <a:rPr lang="hr-HR" sz="2400" dirty="0">
                <a:latin typeface="Helvetica Neue" panose="020B0604020202020204" charset="0"/>
              </a:rPr>
              <a:t>Brzih rješavanja problema u duhu</a:t>
            </a:r>
            <a:r>
              <a:rPr lang="en-US" sz="2400" dirty="0">
                <a:latin typeface="Helvetica Neue" panose="020B0604020202020204" charset="0"/>
              </a:rPr>
              <a:t> hackathon</a:t>
            </a:r>
            <a:r>
              <a:rPr lang="hr-HR" sz="2400" dirty="0">
                <a:latin typeface="Helvetica Neue" panose="020B0604020202020204" charset="0"/>
              </a:rPr>
              <a:t>a</a:t>
            </a:r>
            <a:endParaRPr lang="en-US" sz="2400" dirty="0">
              <a:latin typeface="Helvetica Neue" panose="020B0604020202020204" charset="0"/>
            </a:endParaRPr>
          </a:p>
          <a:p>
            <a:pPr marL="571500" indent="-571500">
              <a:spcAft>
                <a:spcPts val="1200"/>
              </a:spcAft>
              <a:buBlip>
                <a:blip r:embed="rId2"/>
              </a:buBlip>
            </a:pPr>
            <a:r>
              <a:rPr lang="hr-HR" sz="2400" dirty="0">
                <a:latin typeface="Helvetica Neue" panose="020B0604020202020204" charset="0"/>
              </a:rPr>
              <a:t>Računa za „</a:t>
            </a:r>
            <a:r>
              <a:rPr lang="en-US" sz="2400" dirty="0">
                <a:latin typeface="Helvetica Neue" panose="020B0604020202020204" charset="0"/>
              </a:rPr>
              <a:t>sandbox</a:t>
            </a:r>
            <a:r>
              <a:rPr lang="hr-HR" sz="2400" i="1" dirty="0">
                <a:latin typeface="Helvetica Neue" panose="020B0604020202020204" charset="0"/>
              </a:rPr>
              <a:t>”</a:t>
            </a:r>
            <a:r>
              <a:rPr lang="en-US" sz="2400" dirty="0">
                <a:latin typeface="Helvetica Neue" panose="020B0604020202020204" charset="0"/>
              </a:rPr>
              <a:t> </a:t>
            </a:r>
            <a:r>
              <a:rPr lang="hr-HR" sz="2400" dirty="0">
                <a:latin typeface="Helvetica Neue" panose="020B0604020202020204" charset="0"/>
              </a:rPr>
              <a:t>sredstva</a:t>
            </a:r>
            <a:r>
              <a:rPr lang="en-US" sz="2400" dirty="0">
                <a:latin typeface="Helvetica Neue" panose="020B0604020202020204" charset="0"/>
              </a:rPr>
              <a:t> </a:t>
            </a:r>
            <a:r>
              <a:rPr lang="hr-HR" sz="2400" dirty="0">
                <a:latin typeface="Helvetica Neue" panose="020B0604020202020204" charset="0"/>
              </a:rPr>
              <a:t>kako bi se kupilo vrijeme ili zaposlili suradnici za izradu prototipova</a:t>
            </a:r>
            <a:endParaRPr lang="en-US" sz="2400" dirty="0">
              <a:latin typeface="Helvetica Neue" panose="020B0604020202020204" charset="0"/>
            </a:endParaRPr>
          </a:p>
          <a:p>
            <a:pPr marL="571500" indent="-571500">
              <a:spcAft>
                <a:spcPts val="1200"/>
              </a:spcAft>
              <a:buBlip>
                <a:blip r:embed="rId2"/>
              </a:buBlip>
            </a:pPr>
            <a:r>
              <a:rPr lang="hr-HR" sz="2400" dirty="0">
                <a:latin typeface="Helvetica Neue" panose="020B0604020202020204" charset="0"/>
              </a:rPr>
              <a:t>Rezerviranja vremena za inovacije ili rad na sporednim projektima</a:t>
            </a:r>
            <a:r>
              <a:rPr lang="en-US" sz="2400" dirty="0">
                <a:latin typeface="Helvetica Neue" panose="020B0604020202020204" charset="0"/>
              </a:rPr>
              <a:t>.</a:t>
            </a:r>
          </a:p>
        </p:txBody>
      </p:sp>
      <p:sp>
        <p:nvSpPr>
          <p:cNvPr id="5" name="CuadroTexto 1">
            <a:extLst>
              <a:ext uri="{FF2B5EF4-FFF2-40B4-BE49-F238E27FC236}">
                <a16:creationId xmlns:a16="http://schemas.microsoft.com/office/drawing/2014/main" id="{0FA593D0-0C8F-F53A-9EF4-CE1ABD343793}"/>
              </a:ext>
            </a:extLst>
          </p:cNvPr>
          <p:cNvSpPr txBox="1"/>
          <p:nvPr/>
        </p:nvSpPr>
        <p:spPr>
          <a:xfrm>
            <a:off x="1296000" y="8928000"/>
            <a:ext cx="1676400" cy="276999"/>
          </a:xfrm>
          <a:prstGeom prst="rect">
            <a:avLst/>
          </a:prstGeom>
          <a:noFill/>
        </p:spPr>
        <p:txBody>
          <a:bodyPr wrap="square" rtlCol="0">
            <a:noAutofit/>
          </a:bodyPr>
          <a:lstStyle/>
          <a:p>
            <a:r>
              <a:rPr lang="hr-HR" sz="1200" dirty="0">
                <a:latin typeface="Helvetica Neue" panose="020B0604020202020204" charset="0"/>
                <a:ea typeface="Microsoft Sans Serif" panose="020B0604020202020204" pitchFamily="34" charset="0"/>
                <a:cs typeface="Microsoft Sans Serif" panose="020B0604020202020204" pitchFamily="34" charset="0"/>
              </a:rPr>
              <a:t>Izvor br.:</a:t>
            </a:r>
            <a:r>
              <a:rPr lang="en-US" sz="1200" dirty="0">
                <a:latin typeface="Helvetica Neue" panose="020B0604020202020204" charset="0"/>
                <a:ea typeface="Microsoft Sans Serif" panose="020B0604020202020204" pitchFamily="34" charset="0"/>
                <a:cs typeface="Microsoft Sans Serif" panose="020B0604020202020204" pitchFamily="34" charset="0"/>
              </a:rPr>
              <a:t> 4</a:t>
            </a:r>
          </a:p>
        </p:txBody>
      </p:sp>
      <p:sp>
        <p:nvSpPr>
          <p:cNvPr id="7" name="Textfeld 6">
            <a:extLst>
              <a:ext uri="{FF2B5EF4-FFF2-40B4-BE49-F238E27FC236}">
                <a16:creationId xmlns:a16="http://schemas.microsoft.com/office/drawing/2014/main" id="{AA71FA6F-8A44-1881-D00F-99F1B7E5CFA4}"/>
              </a:ext>
            </a:extLst>
          </p:cNvPr>
          <p:cNvSpPr txBox="1"/>
          <p:nvPr/>
        </p:nvSpPr>
        <p:spPr>
          <a:xfrm>
            <a:off x="1296000" y="1548000"/>
            <a:ext cx="15372000" cy="831600"/>
          </a:xfrm>
          <a:prstGeom prst="rect">
            <a:avLst/>
          </a:prstGeom>
          <a:noFill/>
        </p:spPr>
        <p:txBody>
          <a:bodyPr wrap="square">
            <a:noAutofit/>
          </a:bodyPr>
          <a:lstStyle/>
          <a:p>
            <a:r>
              <a:rPr lang="en-US" sz="4800" b="1" dirty="0">
                <a:solidFill>
                  <a:srgbClr val="4D94B7"/>
                </a:solidFill>
                <a:latin typeface="Helvetica Neue" panose="020B0604020202020204" charset="0"/>
              </a:rPr>
              <a:t>1. </a:t>
            </a:r>
            <a:r>
              <a:rPr lang="hr-HR" sz="4800" b="1" dirty="0">
                <a:solidFill>
                  <a:srgbClr val="4D94B7"/>
                </a:solidFill>
                <a:latin typeface="Helvetica Neue" panose="020B0604020202020204" charset="0"/>
              </a:rPr>
              <a:t>Otkrivanje poduzetnika unutar organizacije</a:t>
            </a:r>
          </a:p>
        </p:txBody>
      </p:sp>
      <p:sp>
        <p:nvSpPr>
          <p:cNvPr id="10" name="Textfeld 9">
            <a:extLst>
              <a:ext uri="{FF2B5EF4-FFF2-40B4-BE49-F238E27FC236}">
                <a16:creationId xmlns:a16="http://schemas.microsoft.com/office/drawing/2014/main" id="{4F9851CA-75B9-FE63-2C0E-C4576A9289EA}"/>
              </a:ext>
            </a:extLst>
          </p:cNvPr>
          <p:cNvSpPr txBox="1"/>
          <p:nvPr/>
        </p:nvSpPr>
        <p:spPr>
          <a:xfrm>
            <a:off x="1296000" y="2304000"/>
            <a:ext cx="15408000" cy="523220"/>
          </a:xfrm>
          <a:prstGeom prst="rect">
            <a:avLst/>
          </a:prstGeom>
          <a:noFill/>
        </p:spPr>
        <p:txBody>
          <a:bodyPr wrap="square">
            <a:noAutofit/>
          </a:bodyPr>
          <a:lstStyle/>
          <a:p>
            <a:r>
              <a:rPr lang="en-US" sz="2800" b="1" dirty="0">
                <a:solidFill>
                  <a:srgbClr val="AED633"/>
                </a:solidFill>
                <a:effectLst/>
                <a:latin typeface="Helvetica Neue" panose="020B0604020202020204" charset="0"/>
                <a:ea typeface="Calibri" panose="020F0502020204030204" pitchFamily="34" charset="0"/>
                <a:cs typeface="Times New Roman" panose="02020603050405020304" pitchFamily="18" charset="0"/>
              </a:rPr>
              <a:t>1.1 </a:t>
            </a:r>
            <a:r>
              <a:rPr lang="hr-HR" sz="2800" b="1" dirty="0">
                <a:solidFill>
                  <a:srgbClr val="AED633"/>
                </a:solidFill>
                <a:effectLst/>
                <a:latin typeface="Helvetica Neue" panose="020B0604020202020204" charset="0"/>
                <a:ea typeface="Calibri" panose="020F0502020204030204" pitchFamily="34" charset="0"/>
                <a:cs typeface="Times New Roman" panose="02020603050405020304" pitchFamily="18" charset="0"/>
              </a:rPr>
              <a:t>Kako potaknuti poduzetništvo unutar organizacije</a:t>
            </a:r>
            <a:r>
              <a:rPr lang="en-US" sz="2800" b="1" dirty="0">
                <a:solidFill>
                  <a:srgbClr val="AED633"/>
                </a:solidFill>
                <a:effectLst/>
                <a:latin typeface="Helvetica Neue" panose="020B0604020202020204" charset="0"/>
                <a:ea typeface="Calibri" panose="020F0502020204030204" pitchFamily="34" charset="0"/>
                <a:cs typeface="Times New Roman" panose="02020603050405020304" pitchFamily="18" charset="0"/>
              </a:rPr>
              <a:t>?</a:t>
            </a:r>
          </a:p>
        </p:txBody>
      </p:sp>
    </p:spTree>
    <p:extLst>
      <p:ext uri="{BB962C8B-B14F-4D97-AF65-F5344CB8AC3E}">
        <p14:creationId xmlns:p14="http://schemas.microsoft.com/office/powerpoint/2010/main" val="24336204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a:extLst>
              <a:ext uri="{FF2B5EF4-FFF2-40B4-BE49-F238E27FC236}">
                <a16:creationId xmlns:a16="http://schemas.microsoft.com/office/drawing/2014/main" id="{6CE9C880-7A4A-94B2-756C-952EB7F9F820}"/>
              </a:ext>
            </a:extLst>
          </p:cNvPr>
          <p:cNvPicPr>
            <a:picLocks noChangeAspect="1" noChangeArrowheads="1"/>
          </p:cNvPicPr>
          <p:nvPr/>
        </p:nvPicPr>
        <p:blipFill>
          <a:blip r:embed="rId2" cstate="screen">
            <a:extLst>
              <a:ext uri="{28A0092B-C50C-407E-A947-70E740481C1C}">
                <a14:useLocalDpi xmlns:a14="http://schemas.microsoft.com/office/drawing/2010/main"/>
              </a:ext>
            </a:extLst>
          </a:blip>
          <a:srcRect/>
          <a:stretch>
            <a:fillRect/>
          </a:stretch>
        </p:blipFill>
        <p:spPr bwMode="auto">
          <a:xfrm>
            <a:off x="12344400" y="4921071"/>
            <a:ext cx="3907362" cy="3907362"/>
          </a:xfrm>
          <a:prstGeom prst="rect">
            <a:avLst/>
          </a:prstGeom>
          <a:noFill/>
          <a:extLst>
            <a:ext uri="{909E8E84-426E-40DD-AFC4-6F175D3DCCD1}">
              <a14:hiddenFill xmlns:a14="http://schemas.microsoft.com/office/drawing/2010/main">
                <a:solidFill>
                  <a:srgbClr val="FFFFFF"/>
                </a:solidFill>
              </a14:hiddenFill>
            </a:ext>
          </a:extLst>
        </p:spPr>
      </p:pic>
      <p:sp>
        <p:nvSpPr>
          <p:cNvPr id="3" name="CuadroTexto 2">
            <a:extLst>
              <a:ext uri="{FF2B5EF4-FFF2-40B4-BE49-F238E27FC236}">
                <a16:creationId xmlns:a16="http://schemas.microsoft.com/office/drawing/2014/main" id="{059C829C-41D6-1410-D4AD-4579EC19C654}"/>
              </a:ext>
            </a:extLst>
          </p:cNvPr>
          <p:cNvSpPr txBox="1"/>
          <p:nvPr/>
        </p:nvSpPr>
        <p:spPr>
          <a:xfrm>
            <a:off x="4572000" y="3888000"/>
            <a:ext cx="9144000" cy="1569660"/>
          </a:xfrm>
          <a:prstGeom prst="rect">
            <a:avLst/>
          </a:prstGeom>
          <a:noFill/>
        </p:spPr>
        <p:txBody>
          <a:bodyPr wrap="square">
            <a:noAutofit/>
          </a:bodyPr>
          <a:lstStyle/>
          <a:p>
            <a:pPr marL="0" marR="0" lvl="0" indent="0" algn="ctr" defTabSz="914400" rtl="0" eaLnBrk="1" fontAlgn="auto" latinLnBrk="0" hangingPunct="1">
              <a:lnSpc>
                <a:spcPct val="100000"/>
              </a:lnSpc>
              <a:spcAft>
                <a:spcPts val="0"/>
              </a:spcAft>
              <a:buClrTx/>
              <a:buSzTx/>
              <a:buFontTx/>
              <a:buNone/>
              <a:tabLst>
                <a:tab pos="1205230" algn="l"/>
                <a:tab pos="1926589" algn="l"/>
                <a:tab pos="2915920" algn="l"/>
                <a:tab pos="3444875" algn="l"/>
                <a:tab pos="4383405" algn="l"/>
                <a:tab pos="6796405" algn="l"/>
              </a:tabLst>
              <a:defRPr/>
            </a:pPr>
            <a:r>
              <a:rPr kumimoji="0" lang="hr-HR" sz="4800" b="1" i="0" u="none" strike="noStrike" kern="1200" cap="none" spc="-114" normalizeH="0" baseline="0" dirty="0">
                <a:ln>
                  <a:noFill/>
                </a:ln>
                <a:solidFill>
                  <a:srgbClr val="4D94B7"/>
                </a:solidFill>
                <a:effectLst/>
                <a:uLnTx/>
                <a:uFillTx/>
                <a:latin typeface="Helvetica Neue" panose="020B0604020202020204" charset="0"/>
                <a:ea typeface="Microsoft Sans Serif" panose="020B0604020202020204" pitchFamily="34" charset="0"/>
                <a:cs typeface="Microsoft Sans Serif" panose="020B0604020202020204" pitchFamily="34" charset="0"/>
              </a:rPr>
              <a:t>Intrapoduzetničke osobine</a:t>
            </a:r>
            <a:endParaRPr kumimoji="0" lang="en-US" sz="4800" b="1" i="0" u="none" strike="noStrike" kern="1200" cap="none" spc="0" normalizeH="0" baseline="0" dirty="0">
              <a:ln>
                <a:noFill/>
              </a:ln>
              <a:solidFill>
                <a:srgbClr val="4D94B7"/>
              </a:solidFill>
              <a:effectLst/>
              <a:uLnTx/>
              <a:uFillTx/>
              <a:latin typeface="Helvetica Neue" panose="020B0604020202020204" charset="0"/>
              <a:ea typeface="Microsoft Sans Serif" panose="020B0604020202020204" pitchFamily="34" charset="0"/>
              <a:cs typeface="Microsoft Sans Serif" panose="020B0604020202020204" pitchFamily="34" charset="0"/>
            </a:endParaRPr>
          </a:p>
        </p:txBody>
      </p:sp>
      <p:sp>
        <p:nvSpPr>
          <p:cNvPr id="5" name="CuadroTexto 4">
            <a:extLst>
              <a:ext uri="{FF2B5EF4-FFF2-40B4-BE49-F238E27FC236}">
                <a16:creationId xmlns:a16="http://schemas.microsoft.com/office/drawing/2014/main" id="{291827B4-A53A-98D3-C6A6-037B32739B31}"/>
              </a:ext>
            </a:extLst>
          </p:cNvPr>
          <p:cNvSpPr txBox="1"/>
          <p:nvPr/>
        </p:nvSpPr>
        <p:spPr>
          <a:xfrm>
            <a:off x="1296000" y="2592000"/>
            <a:ext cx="15732000" cy="1015663"/>
          </a:xfrm>
          <a:prstGeom prst="rect">
            <a:avLst/>
          </a:prstGeom>
          <a:noFill/>
        </p:spPr>
        <p:txBody>
          <a:bodyPr wrap="square">
            <a:noAutofit/>
          </a:bodyPr>
          <a:lstStyle/>
          <a:p>
            <a:pPr marL="0" marR="0" lvl="0" indent="0" algn="ctr" defTabSz="914400" rtl="0" eaLnBrk="1" fontAlgn="auto" latinLnBrk="0" hangingPunct="1">
              <a:lnSpc>
                <a:spcPct val="100000"/>
              </a:lnSpc>
              <a:spcBef>
                <a:spcPts val="5"/>
              </a:spcBef>
              <a:spcAft>
                <a:spcPts val="0"/>
              </a:spcAft>
              <a:buClrTx/>
              <a:buSzTx/>
              <a:buFontTx/>
              <a:buNone/>
              <a:tabLst>
                <a:tab pos="1205230" algn="l"/>
                <a:tab pos="1926589" algn="l"/>
                <a:tab pos="2915920" algn="l"/>
                <a:tab pos="3444875" algn="l"/>
                <a:tab pos="4383405" algn="l"/>
                <a:tab pos="6796405" algn="l"/>
              </a:tabLst>
              <a:defRPr/>
            </a:pPr>
            <a:r>
              <a:rPr lang="hr-HR" sz="6000" b="1" spc="-114" dirty="0">
                <a:solidFill>
                  <a:srgbClr val="AED633"/>
                </a:solidFill>
                <a:latin typeface="Helvetica Neue" panose="020B0604020202020204" charset="0"/>
                <a:ea typeface="Microsoft Sans Serif" panose="020B0604020202020204" pitchFamily="34" charset="0"/>
                <a:cs typeface="Microsoft Sans Serif" panose="020B0604020202020204" pitchFamily="34" charset="0"/>
              </a:rPr>
              <a:t>Cjelina</a:t>
            </a:r>
            <a:r>
              <a:rPr lang="en-US" sz="6000" b="1" spc="-114" dirty="0">
                <a:solidFill>
                  <a:srgbClr val="AED633"/>
                </a:solidFill>
                <a:latin typeface="Helvetica Neue" panose="020B0604020202020204" charset="0"/>
                <a:ea typeface="Microsoft Sans Serif" panose="020B0604020202020204" pitchFamily="34" charset="0"/>
                <a:cs typeface="Microsoft Sans Serif" panose="020B0604020202020204" pitchFamily="34" charset="0"/>
              </a:rPr>
              <a:t> 2</a:t>
            </a:r>
            <a:endParaRPr kumimoji="0" lang="en-US" sz="6000" b="1" i="0" u="none" strike="noStrike" kern="1200" cap="none" spc="0" normalizeH="0" baseline="0" dirty="0">
              <a:ln>
                <a:noFill/>
              </a:ln>
              <a:solidFill>
                <a:srgbClr val="AED633"/>
              </a:solidFill>
              <a:effectLst/>
              <a:uLnTx/>
              <a:uFillTx/>
              <a:latin typeface="Helvetica Neue" panose="020B0604020202020204" charset="0"/>
              <a:ea typeface="Microsoft Sans Serif" panose="020B0604020202020204" pitchFamily="34" charset="0"/>
              <a:cs typeface="Microsoft Sans Serif" panose="020B0604020202020204" pitchFamily="34" charset="0"/>
            </a:endParaRPr>
          </a:p>
        </p:txBody>
      </p:sp>
      <p:sp>
        <p:nvSpPr>
          <p:cNvPr id="4" name="CuadroTexto 2">
            <a:extLst>
              <a:ext uri="{FF2B5EF4-FFF2-40B4-BE49-F238E27FC236}">
                <a16:creationId xmlns:a16="http://schemas.microsoft.com/office/drawing/2014/main" id="{43269F36-978F-CBCD-0B49-5EE9F9D72F57}"/>
              </a:ext>
            </a:extLst>
          </p:cNvPr>
          <p:cNvSpPr txBox="1"/>
          <p:nvPr/>
        </p:nvSpPr>
        <p:spPr>
          <a:xfrm>
            <a:off x="1296000" y="5256000"/>
            <a:ext cx="10980000" cy="3538800"/>
          </a:xfrm>
          <a:prstGeom prst="rect">
            <a:avLst/>
          </a:prstGeom>
          <a:noFill/>
        </p:spPr>
        <p:txBody>
          <a:bodyPr wrap="square">
            <a:noAutofit/>
          </a:bodyPr>
          <a:lstStyle/>
          <a:p>
            <a:pPr marL="0" marR="0" lvl="0" indent="0" defTabSz="914400" rtl="0" eaLnBrk="1" fontAlgn="auto" latinLnBrk="0" hangingPunct="1">
              <a:lnSpc>
                <a:spcPct val="200000"/>
              </a:lnSpc>
              <a:spcAft>
                <a:spcPts val="0"/>
              </a:spcAft>
              <a:buClrTx/>
              <a:buSzTx/>
              <a:buFontTx/>
              <a:buNone/>
              <a:tabLst>
                <a:tab pos="1205230" algn="l"/>
                <a:tab pos="1926589" algn="l"/>
                <a:tab pos="2915920" algn="l"/>
                <a:tab pos="3444875" algn="l"/>
                <a:tab pos="4383405" algn="l"/>
                <a:tab pos="6796405" algn="l"/>
              </a:tabLst>
              <a:defRPr/>
            </a:pPr>
            <a:r>
              <a:rPr kumimoji="0" lang="hr-HR" sz="2800" b="1" i="0" u="none" strike="noStrike" kern="1200" cap="none" spc="-114" normalizeH="0" baseline="0" dirty="0">
                <a:ln>
                  <a:noFill/>
                </a:ln>
                <a:solidFill>
                  <a:srgbClr val="AED633"/>
                </a:solidFill>
                <a:effectLst/>
                <a:uLnTx/>
                <a:uFillTx/>
                <a:latin typeface="Helvetica Neue" panose="020B0604020202020204" charset="0"/>
                <a:ea typeface="Microsoft Sans Serif" panose="020B0604020202020204" pitchFamily="34" charset="0"/>
                <a:cs typeface="Microsoft Sans Serif" panose="020B0604020202020204" pitchFamily="34" charset="0"/>
              </a:rPr>
              <a:t>2.1 Dio 1: Inovativnost + fle</a:t>
            </a:r>
            <a:r>
              <a:rPr lang="hr-HR" sz="2800" b="1" spc="-114" dirty="0">
                <a:solidFill>
                  <a:srgbClr val="AED633"/>
                </a:solidFill>
                <a:latin typeface="Helvetica Neue" panose="020B0604020202020204" charset="0"/>
                <a:ea typeface="Microsoft Sans Serif" panose="020B0604020202020204" pitchFamily="34" charset="0"/>
                <a:cs typeface="Microsoft Sans Serif" panose="020B0604020202020204" pitchFamily="34" charset="0"/>
              </a:rPr>
              <a:t>ksibilnost</a:t>
            </a:r>
            <a:endParaRPr kumimoji="0" lang="hr-HR" sz="2800" b="1" i="0" u="none" strike="noStrike" kern="1200" cap="none" spc="-114" normalizeH="0" baseline="0" dirty="0">
              <a:ln>
                <a:noFill/>
              </a:ln>
              <a:solidFill>
                <a:srgbClr val="AED633"/>
              </a:solidFill>
              <a:effectLst/>
              <a:uLnTx/>
              <a:uFillTx/>
              <a:latin typeface="Helvetica Neue" panose="020B0604020202020204" charset="0"/>
              <a:ea typeface="Microsoft Sans Serif" panose="020B0604020202020204" pitchFamily="34" charset="0"/>
              <a:cs typeface="Microsoft Sans Serif" panose="020B0604020202020204" pitchFamily="34" charset="0"/>
            </a:endParaRPr>
          </a:p>
          <a:p>
            <a:pPr marL="0" marR="0" lvl="0" indent="0" defTabSz="914400" rtl="0" eaLnBrk="1" fontAlgn="auto" latinLnBrk="0" hangingPunct="1">
              <a:lnSpc>
                <a:spcPct val="200000"/>
              </a:lnSpc>
              <a:spcAft>
                <a:spcPts val="0"/>
              </a:spcAft>
              <a:buClrTx/>
              <a:buSzTx/>
              <a:buFontTx/>
              <a:buNone/>
              <a:tabLst>
                <a:tab pos="1205230" algn="l"/>
                <a:tab pos="1926589" algn="l"/>
                <a:tab pos="2915920" algn="l"/>
                <a:tab pos="3444875" algn="l"/>
                <a:tab pos="4383405" algn="l"/>
                <a:tab pos="6796405" algn="l"/>
              </a:tabLst>
              <a:defRPr/>
            </a:pPr>
            <a:r>
              <a:rPr kumimoji="0" lang="hr-HR" sz="2800" b="1" i="0" u="none" strike="noStrike" kern="1200" cap="none" spc="-114" normalizeH="0" baseline="0" dirty="0">
                <a:ln>
                  <a:noFill/>
                </a:ln>
                <a:solidFill>
                  <a:srgbClr val="AED633"/>
                </a:solidFill>
                <a:effectLst/>
                <a:uLnTx/>
                <a:uFillTx/>
                <a:latin typeface="Helvetica Neue" panose="020B0604020202020204" charset="0"/>
                <a:ea typeface="Microsoft Sans Serif" panose="020B0604020202020204" pitchFamily="34" charset="0"/>
                <a:cs typeface="Microsoft Sans Serif" panose="020B0604020202020204" pitchFamily="34" charset="0"/>
              </a:rPr>
              <a:t>2.2 Dio 2: Intelektualna</a:t>
            </a:r>
            <a:r>
              <a:rPr kumimoji="0" lang="hr-HR" sz="2800" b="1" i="0" u="none" strike="noStrike" kern="1200" cap="none" spc="-114" normalizeH="0" dirty="0">
                <a:ln>
                  <a:noFill/>
                </a:ln>
                <a:solidFill>
                  <a:srgbClr val="AED633"/>
                </a:solidFill>
                <a:effectLst/>
                <a:uLnTx/>
                <a:uFillTx/>
                <a:latin typeface="Helvetica Neue" panose="020B0604020202020204" charset="0"/>
                <a:ea typeface="Microsoft Sans Serif" panose="020B0604020202020204" pitchFamily="34" charset="0"/>
                <a:cs typeface="Microsoft Sans Serif" panose="020B0604020202020204" pitchFamily="34" charset="0"/>
              </a:rPr>
              <a:t> znatiželja</a:t>
            </a:r>
            <a:r>
              <a:rPr kumimoji="0" lang="hr-HR" sz="2800" b="1" i="0" u="none" strike="noStrike" kern="1200" cap="none" spc="-114" normalizeH="0" baseline="0" dirty="0">
                <a:ln>
                  <a:noFill/>
                </a:ln>
                <a:solidFill>
                  <a:srgbClr val="AED633"/>
                </a:solidFill>
                <a:effectLst/>
                <a:uLnTx/>
                <a:uFillTx/>
                <a:latin typeface="Helvetica Neue" panose="020B0604020202020204" charset="0"/>
                <a:ea typeface="Microsoft Sans Serif" panose="020B0604020202020204" pitchFamily="34" charset="0"/>
                <a:cs typeface="Microsoft Sans Serif" panose="020B0604020202020204" pitchFamily="34" charset="0"/>
              </a:rPr>
              <a:t> + upornost</a:t>
            </a:r>
          </a:p>
        </p:txBody>
      </p:sp>
    </p:spTree>
    <p:extLst>
      <p:ext uri="{BB962C8B-B14F-4D97-AF65-F5344CB8AC3E}">
        <p14:creationId xmlns:p14="http://schemas.microsoft.com/office/powerpoint/2010/main" val="28610289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E1E2D339-E702-D386-1EB6-0CD6F5317270}"/>
              </a:ext>
            </a:extLst>
          </p:cNvPr>
          <p:cNvSpPr txBox="1"/>
          <p:nvPr/>
        </p:nvSpPr>
        <p:spPr>
          <a:xfrm>
            <a:off x="1295400" y="3384000"/>
            <a:ext cx="15840000" cy="5184000"/>
          </a:xfrm>
          <a:prstGeom prst="rect">
            <a:avLst/>
          </a:prstGeom>
          <a:noFill/>
        </p:spPr>
        <p:txBody>
          <a:bodyPr wrap="square" rtlCol="0" anchor="ctr">
            <a:noAutofit/>
          </a:bodyPr>
          <a:lstStyle/>
          <a:p>
            <a:pPr>
              <a:lnSpc>
                <a:spcPct val="150000"/>
              </a:lnSpc>
            </a:pPr>
            <a:r>
              <a:rPr lang="hr-HR" sz="2400" b="1" dirty="0">
                <a:latin typeface="Helvetica Neue" panose="020B0604020202020204" charset="0"/>
                <a:ea typeface="Microsoft Sans Serif" panose="020B0604020202020204" pitchFamily="34" charset="0"/>
                <a:cs typeface="Microsoft Sans Serif" panose="020B0604020202020204" pitchFamily="34" charset="0"/>
              </a:rPr>
              <a:t>Inovativnost - </a:t>
            </a:r>
            <a:r>
              <a:rPr lang="hr-HR" sz="2400" dirty="0">
                <a:latin typeface="Helvetica Neue" panose="020B0604020202020204" charset="0"/>
                <a:ea typeface="Microsoft Sans Serif" panose="020B0604020202020204" pitchFamily="34" charset="0"/>
                <a:cs typeface="Microsoft Sans Serif" panose="020B0604020202020204" pitchFamily="34" charset="0"/>
              </a:rPr>
              <a:t>Oni uvijek traže nove i poboljšane metode obavljanja stvari. Neki bi ljudi mogli biti prisiljeni tražiti načine da trenutne postupke ili proizvode učine bržima, pristupačnijima ili učinkovitijima. Drugi razmišljaju potpuno izvan okvira, traže nova rješenja i odobravaju nove koncepte.</a:t>
            </a:r>
          </a:p>
          <a:p>
            <a:pPr>
              <a:lnSpc>
                <a:spcPct val="150000"/>
              </a:lnSpc>
            </a:pPr>
            <a:endParaRPr lang="en-US" sz="2400" dirty="0">
              <a:latin typeface="Helvetica Neue" panose="020B0604020202020204" charset="0"/>
              <a:ea typeface="Microsoft Sans Serif" panose="020B0604020202020204" pitchFamily="34" charset="0"/>
              <a:cs typeface="Microsoft Sans Serif" panose="020B0604020202020204" pitchFamily="34" charset="0"/>
            </a:endParaRPr>
          </a:p>
          <a:p>
            <a:pPr>
              <a:lnSpc>
                <a:spcPct val="150000"/>
              </a:lnSpc>
            </a:pPr>
            <a:endParaRPr lang="en-US" sz="2400" dirty="0">
              <a:latin typeface="Helvetica Neue" panose="020B0604020202020204" charset="0"/>
              <a:ea typeface="Microsoft Sans Serif" panose="020B0604020202020204" pitchFamily="34" charset="0"/>
              <a:cs typeface="Microsoft Sans Serif" panose="020B0604020202020204" pitchFamily="34" charset="0"/>
            </a:endParaRPr>
          </a:p>
          <a:p>
            <a:pPr>
              <a:lnSpc>
                <a:spcPct val="150000"/>
              </a:lnSpc>
            </a:pPr>
            <a:r>
              <a:rPr lang="hr-HR" sz="2400" b="1" dirty="0">
                <a:latin typeface="Helvetica Neue" panose="020B0604020202020204" charset="0"/>
                <a:ea typeface="Microsoft Sans Serif" panose="020B0604020202020204" pitchFamily="34" charset="0"/>
                <a:cs typeface="Microsoft Sans Serif" panose="020B0604020202020204" pitchFamily="34" charset="0"/>
              </a:rPr>
              <a:t>Fleksibilnost – </a:t>
            </a:r>
            <a:r>
              <a:rPr lang="hr-HR" sz="2400" dirty="0">
                <a:latin typeface="Helvetica Neue" panose="020B0604020202020204" charset="0"/>
                <a:ea typeface="Microsoft Sans Serif" panose="020B0604020202020204" pitchFamily="34" charset="0"/>
                <a:cs typeface="Microsoft Sans Serif" panose="020B0604020202020204" pitchFamily="34" charset="0"/>
              </a:rPr>
              <a:t>Ovaj način razmišljanja odbacuje samozadovoljstvo i krutost. Ključno je imati obvezu od vrha prema dolje da učinite sve što se mora učiniti umjesto da se zadovoljavate radeći stvari uvijek iznova na isti način. Obojica su pojedinci koji jednako lako donose odluke u hodu kao što obavljaju različite poslove.  </a:t>
            </a:r>
          </a:p>
        </p:txBody>
      </p:sp>
      <p:sp>
        <p:nvSpPr>
          <p:cNvPr id="5" name="CuadroTexto 1">
            <a:extLst>
              <a:ext uri="{FF2B5EF4-FFF2-40B4-BE49-F238E27FC236}">
                <a16:creationId xmlns:a16="http://schemas.microsoft.com/office/drawing/2014/main" id="{53A4973B-9D55-DE40-8783-A5F9688B4511}"/>
              </a:ext>
            </a:extLst>
          </p:cNvPr>
          <p:cNvSpPr txBox="1"/>
          <p:nvPr/>
        </p:nvSpPr>
        <p:spPr>
          <a:xfrm>
            <a:off x="1296000" y="8928000"/>
            <a:ext cx="1676400" cy="276999"/>
          </a:xfrm>
          <a:prstGeom prst="rect">
            <a:avLst/>
          </a:prstGeom>
          <a:noFill/>
        </p:spPr>
        <p:txBody>
          <a:bodyPr wrap="square" rtlCol="0">
            <a:noAutofit/>
          </a:bodyPr>
          <a:lstStyle/>
          <a:p>
            <a:r>
              <a:rPr lang="hr-HR" sz="1200" dirty="0">
                <a:latin typeface="Helvetica Neue" panose="020B0604020202020204" charset="0"/>
                <a:ea typeface="Microsoft Sans Serif" panose="020B0604020202020204" pitchFamily="34" charset="0"/>
                <a:cs typeface="Microsoft Sans Serif" panose="020B0604020202020204" pitchFamily="34" charset="0"/>
              </a:rPr>
              <a:t>Izvor br.: </a:t>
            </a:r>
            <a:r>
              <a:rPr lang="en-US" sz="1200" dirty="0">
                <a:latin typeface="Helvetica Neue" panose="020B0604020202020204" charset="0"/>
                <a:ea typeface="Microsoft Sans Serif" panose="020B0604020202020204" pitchFamily="34" charset="0"/>
                <a:cs typeface="Microsoft Sans Serif" panose="020B0604020202020204" pitchFamily="34" charset="0"/>
              </a:rPr>
              <a:t>4</a:t>
            </a:r>
          </a:p>
        </p:txBody>
      </p:sp>
      <p:pic>
        <p:nvPicPr>
          <p:cNvPr id="2050" name="Picture 2" descr="Connect the jigsaw pieces into the shape of a light bulb">
            <a:extLst>
              <a:ext uri="{FF2B5EF4-FFF2-40B4-BE49-F238E27FC236}">
                <a16:creationId xmlns:a16="http://schemas.microsoft.com/office/drawing/2014/main" id="{6FA1A1C5-8626-3008-3EDF-47498A5EB469}"/>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b="8212"/>
          <a:stretch/>
        </p:blipFill>
        <p:spPr bwMode="auto">
          <a:xfrm>
            <a:off x="14097000" y="1385887"/>
            <a:ext cx="2667000" cy="2448000"/>
          </a:xfrm>
          <a:prstGeom prst="rect">
            <a:avLst/>
          </a:prstGeom>
          <a:noFill/>
          <a:extLst>
            <a:ext uri="{909E8E84-426E-40DD-AFC4-6F175D3DCCD1}">
              <a14:hiddenFill xmlns:a14="http://schemas.microsoft.com/office/drawing/2010/main">
                <a:solidFill>
                  <a:srgbClr val="FFFFFF"/>
                </a:solidFill>
              </a14:hiddenFill>
            </a:ext>
          </a:extLst>
        </p:spPr>
      </p:pic>
      <p:sp>
        <p:nvSpPr>
          <p:cNvPr id="6" name="Textfeld 5">
            <a:extLst>
              <a:ext uri="{FF2B5EF4-FFF2-40B4-BE49-F238E27FC236}">
                <a16:creationId xmlns:a16="http://schemas.microsoft.com/office/drawing/2014/main" id="{D0954147-B134-1478-A63F-5B407392074D}"/>
              </a:ext>
            </a:extLst>
          </p:cNvPr>
          <p:cNvSpPr txBox="1"/>
          <p:nvPr/>
        </p:nvSpPr>
        <p:spPr>
          <a:xfrm>
            <a:off x="1296000" y="1548000"/>
            <a:ext cx="15372000" cy="831600"/>
          </a:xfrm>
          <a:prstGeom prst="rect">
            <a:avLst/>
          </a:prstGeom>
          <a:noFill/>
        </p:spPr>
        <p:txBody>
          <a:bodyPr wrap="square">
            <a:noAutofit/>
          </a:bodyPr>
          <a:lstStyle/>
          <a:p>
            <a:r>
              <a:rPr lang="en-US" sz="4800" b="1" dirty="0">
                <a:solidFill>
                  <a:srgbClr val="4D94B7"/>
                </a:solidFill>
                <a:latin typeface="Helvetica Neue" panose="020B0604020202020204" charset="0"/>
              </a:rPr>
              <a:t>2. Intrap</a:t>
            </a:r>
            <a:r>
              <a:rPr lang="hr-HR" sz="4800" b="1" dirty="0">
                <a:solidFill>
                  <a:srgbClr val="4D94B7"/>
                </a:solidFill>
                <a:latin typeface="Helvetica Neue" panose="020B0604020202020204" charset="0"/>
              </a:rPr>
              <a:t>oduzetničke osobine</a:t>
            </a:r>
            <a:endParaRPr lang="en-US" sz="4800" b="1" dirty="0">
              <a:solidFill>
                <a:srgbClr val="4D94B7"/>
              </a:solidFill>
              <a:latin typeface="Helvetica Neue" panose="020B0604020202020204" charset="0"/>
            </a:endParaRPr>
          </a:p>
        </p:txBody>
      </p:sp>
      <p:sp>
        <p:nvSpPr>
          <p:cNvPr id="7" name="Textfeld 6">
            <a:extLst>
              <a:ext uri="{FF2B5EF4-FFF2-40B4-BE49-F238E27FC236}">
                <a16:creationId xmlns:a16="http://schemas.microsoft.com/office/drawing/2014/main" id="{C8339750-CC46-E3D6-52BC-7993B30965A2}"/>
              </a:ext>
            </a:extLst>
          </p:cNvPr>
          <p:cNvSpPr txBox="1"/>
          <p:nvPr/>
        </p:nvSpPr>
        <p:spPr>
          <a:xfrm>
            <a:off x="1296000" y="2304000"/>
            <a:ext cx="15408000" cy="523220"/>
          </a:xfrm>
          <a:prstGeom prst="rect">
            <a:avLst/>
          </a:prstGeom>
          <a:noFill/>
        </p:spPr>
        <p:txBody>
          <a:bodyPr wrap="square">
            <a:noAutofit/>
          </a:bodyPr>
          <a:lstStyle/>
          <a:p>
            <a:r>
              <a:rPr lang="en-US" sz="2800" b="1" dirty="0">
                <a:solidFill>
                  <a:srgbClr val="AED633"/>
                </a:solidFill>
                <a:effectLst/>
                <a:latin typeface="Helvetica Neue" panose="020B0604020202020204" charset="0"/>
                <a:ea typeface="Calibri" panose="020F0502020204030204" pitchFamily="34" charset="0"/>
                <a:cs typeface="Times New Roman" panose="02020603050405020304" pitchFamily="18" charset="0"/>
              </a:rPr>
              <a:t>2.1 </a:t>
            </a:r>
            <a:r>
              <a:rPr lang="hr-HR" sz="2800" b="1" dirty="0">
                <a:solidFill>
                  <a:srgbClr val="AED633"/>
                </a:solidFill>
                <a:effectLst/>
                <a:latin typeface="Helvetica Neue" panose="020B0604020202020204" charset="0"/>
                <a:ea typeface="Calibri" panose="020F0502020204030204" pitchFamily="34" charset="0"/>
                <a:cs typeface="Times New Roman" panose="02020603050405020304" pitchFamily="18" charset="0"/>
              </a:rPr>
              <a:t>Dio</a:t>
            </a:r>
            <a:r>
              <a:rPr lang="en-US" sz="2800" b="1" dirty="0">
                <a:solidFill>
                  <a:srgbClr val="AED633"/>
                </a:solidFill>
                <a:effectLst/>
                <a:latin typeface="Helvetica Neue" panose="020B0604020202020204" charset="0"/>
                <a:ea typeface="Calibri" panose="020F0502020204030204" pitchFamily="34" charset="0"/>
                <a:cs typeface="Times New Roman" panose="02020603050405020304" pitchFamily="18" charset="0"/>
              </a:rPr>
              <a:t> 1</a:t>
            </a:r>
            <a:r>
              <a:rPr lang="hr-HR" sz="2800" b="1" dirty="0">
                <a:solidFill>
                  <a:srgbClr val="AED633"/>
                </a:solidFill>
                <a:effectLst/>
                <a:latin typeface="Helvetica Neue" panose="020B0604020202020204" charset="0"/>
                <a:ea typeface="Calibri" panose="020F0502020204030204" pitchFamily="34" charset="0"/>
                <a:cs typeface="Times New Roman" panose="02020603050405020304" pitchFamily="18" charset="0"/>
              </a:rPr>
              <a:t>: Inovativnost + fleksibilnost</a:t>
            </a:r>
          </a:p>
        </p:txBody>
      </p:sp>
    </p:spTree>
    <p:extLst>
      <p:ext uri="{BB962C8B-B14F-4D97-AF65-F5344CB8AC3E}">
        <p14:creationId xmlns:p14="http://schemas.microsoft.com/office/powerpoint/2010/main" val="1718617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E1E2D339-E702-D386-1EB6-0CD6F5317270}"/>
              </a:ext>
            </a:extLst>
          </p:cNvPr>
          <p:cNvSpPr txBox="1"/>
          <p:nvPr/>
        </p:nvSpPr>
        <p:spPr>
          <a:xfrm>
            <a:off x="1295400" y="3384000"/>
            <a:ext cx="15840000" cy="5184000"/>
          </a:xfrm>
          <a:prstGeom prst="rect">
            <a:avLst/>
          </a:prstGeom>
          <a:noFill/>
        </p:spPr>
        <p:txBody>
          <a:bodyPr wrap="square" rtlCol="0" anchor="ctr">
            <a:noAutofit/>
          </a:bodyPr>
          <a:lstStyle/>
          <a:p>
            <a:pPr>
              <a:lnSpc>
                <a:spcPct val="150000"/>
              </a:lnSpc>
            </a:pPr>
            <a:r>
              <a:rPr lang="hr-HR" sz="2400" b="1" dirty="0">
                <a:latin typeface="Helvetica Neue" panose="020B0604020202020204" charset="0"/>
                <a:ea typeface="Microsoft Sans Serif" panose="020B0604020202020204" pitchFamily="34" charset="0"/>
                <a:cs typeface="Microsoft Sans Serif" panose="020B0604020202020204" pitchFamily="34" charset="0"/>
              </a:rPr>
              <a:t>Intelektualna znatiželja – </a:t>
            </a:r>
            <a:r>
              <a:rPr lang="hr-HR" sz="2400" dirty="0">
                <a:latin typeface="Helvetica Neue" panose="020B0604020202020204" charset="0"/>
                <a:ea typeface="Microsoft Sans Serif" panose="020B0604020202020204" pitchFamily="34" charset="0"/>
                <a:cs typeface="Microsoft Sans Serif" panose="020B0604020202020204" pitchFamily="34" charset="0"/>
              </a:rPr>
              <a:t>Svi poslovi uključuju kontinuirano obrazovanje, ali ovi ljudi dat će sve od sebe kako bi naučili ono što već ne znaju. To je neprestani nagon za razvojem vlastitih sposobnosti kao i potreba za promatranjem što drugi rade kako bi postupili drugačije.</a:t>
            </a:r>
          </a:p>
          <a:p>
            <a:pPr>
              <a:lnSpc>
                <a:spcPct val="150000"/>
              </a:lnSpc>
            </a:pPr>
            <a:endParaRPr lang="en-US" sz="2400" dirty="0">
              <a:latin typeface="Helvetica Neue" panose="020B0604020202020204" charset="0"/>
              <a:ea typeface="Microsoft Sans Serif" panose="020B0604020202020204" pitchFamily="34" charset="0"/>
              <a:cs typeface="Microsoft Sans Serif" panose="020B0604020202020204" pitchFamily="34" charset="0"/>
            </a:endParaRPr>
          </a:p>
          <a:p>
            <a:pPr>
              <a:lnSpc>
                <a:spcPct val="150000"/>
              </a:lnSpc>
            </a:pPr>
            <a:r>
              <a:rPr lang="hr-HR" sz="2400" b="1" dirty="0">
                <a:latin typeface="Helvetica Neue" panose="020B0604020202020204" charset="0"/>
                <a:ea typeface="Microsoft Sans Serif" panose="020B0604020202020204" pitchFamily="34" charset="0"/>
                <a:cs typeface="Microsoft Sans Serif" panose="020B0604020202020204" pitchFamily="34" charset="0"/>
              </a:rPr>
              <a:t>Upornost</a:t>
            </a:r>
            <a:r>
              <a:rPr lang="en-US" sz="2400" b="1" dirty="0">
                <a:latin typeface="Helvetica Neue" panose="020B0604020202020204" charset="0"/>
                <a:ea typeface="Microsoft Sans Serif" panose="020B0604020202020204" pitchFamily="34" charset="0"/>
                <a:cs typeface="Microsoft Sans Serif" panose="020B0604020202020204" pitchFamily="34" charset="0"/>
              </a:rPr>
              <a:t> – </a:t>
            </a:r>
            <a:r>
              <a:rPr lang="hr-HR" sz="2400" dirty="0">
                <a:latin typeface="Helvetica Neue" panose="020B0604020202020204" charset="0"/>
                <a:ea typeface="Microsoft Sans Serif" panose="020B0604020202020204" pitchFamily="34" charset="0"/>
                <a:cs typeface="Microsoft Sans Serif" panose="020B0604020202020204" pitchFamily="34" charset="0"/>
              </a:rPr>
              <a:t>I intrapoduzetnici i poduzetnici nikad ne odustaju od onoga što traže jer znaju da su neuspjesi i pogreške nužan dio procesa učenja i rasta. Ključno je krenuti dalje nakon pogrešaka, učiti na njima i odbijanje prihvaćanja „ne” kao odgovora.</a:t>
            </a:r>
            <a:endParaRPr lang="en-US" sz="2400" dirty="0">
              <a:latin typeface="Helvetica Neue" panose="020B0604020202020204" charset="0"/>
              <a:ea typeface="Microsoft Sans Serif" panose="020B0604020202020204" pitchFamily="34" charset="0"/>
              <a:cs typeface="Microsoft Sans Serif" panose="020B0604020202020204" pitchFamily="34" charset="0"/>
            </a:endParaRPr>
          </a:p>
        </p:txBody>
      </p:sp>
      <p:sp>
        <p:nvSpPr>
          <p:cNvPr id="5" name="CuadroTexto 1">
            <a:extLst>
              <a:ext uri="{FF2B5EF4-FFF2-40B4-BE49-F238E27FC236}">
                <a16:creationId xmlns:a16="http://schemas.microsoft.com/office/drawing/2014/main" id="{53A4973B-9D55-DE40-8783-A5F9688B4511}"/>
              </a:ext>
            </a:extLst>
          </p:cNvPr>
          <p:cNvSpPr txBox="1"/>
          <p:nvPr/>
        </p:nvSpPr>
        <p:spPr>
          <a:xfrm>
            <a:off x="1296000" y="8928000"/>
            <a:ext cx="1676400" cy="276999"/>
          </a:xfrm>
          <a:prstGeom prst="rect">
            <a:avLst/>
          </a:prstGeom>
          <a:noFill/>
        </p:spPr>
        <p:txBody>
          <a:bodyPr wrap="square" rtlCol="0">
            <a:noAutofit/>
          </a:bodyPr>
          <a:lstStyle/>
          <a:p>
            <a:r>
              <a:rPr lang="hr-HR" sz="1200" dirty="0">
                <a:latin typeface="Helvetica Neue" panose="020B0604020202020204" charset="0"/>
                <a:ea typeface="Microsoft Sans Serif" panose="020B0604020202020204" pitchFamily="34" charset="0"/>
                <a:cs typeface="Microsoft Sans Serif" panose="020B0604020202020204" pitchFamily="34" charset="0"/>
              </a:rPr>
              <a:t>Izvor br.: </a:t>
            </a:r>
            <a:r>
              <a:rPr lang="en-US" sz="1200" dirty="0">
                <a:latin typeface="Helvetica Neue" panose="020B0604020202020204" charset="0"/>
                <a:ea typeface="Microsoft Sans Serif" panose="020B0604020202020204" pitchFamily="34" charset="0"/>
                <a:cs typeface="Microsoft Sans Serif" panose="020B0604020202020204" pitchFamily="34" charset="0"/>
              </a:rPr>
              <a:t>4</a:t>
            </a:r>
          </a:p>
        </p:txBody>
      </p:sp>
      <p:pic>
        <p:nvPicPr>
          <p:cNvPr id="1026" name="Picture 2" descr="Persistence abstract concept">
            <a:extLst>
              <a:ext uri="{FF2B5EF4-FFF2-40B4-BE49-F238E27FC236}">
                <a16:creationId xmlns:a16="http://schemas.microsoft.com/office/drawing/2014/main" id="{8842E330-0AB7-AD28-626E-1374D8B3737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249400" y="1364014"/>
            <a:ext cx="2600325" cy="2600325"/>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Curious concept illustration">
            <a:extLst>
              <a:ext uri="{FF2B5EF4-FFF2-40B4-BE49-F238E27FC236}">
                <a16:creationId xmlns:a16="http://schemas.microsoft.com/office/drawing/2014/main" id="{D4697EE7-04A3-B604-7402-3CEB5568D19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525000" y="1402397"/>
            <a:ext cx="2600325" cy="2600325"/>
          </a:xfrm>
          <a:prstGeom prst="rect">
            <a:avLst/>
          </a:prstGeom>
          <a:noFill/>
          <a:extLst>
            <a:ext uri="{909E8E84-426E-40DD-AFC4-6F175D3DCCD1}">
              <a14:hiddenFill xmlns:a14="http://schemas.microsoft.com/office/drawing/2010/main">
                <a:solidFill>
                  <a:srgbClr val="FFFFFF"/>
                </a:solidFill>
              </a14:hiddenFill>
            </a:ext>
          </a:extLst>
        </p:spPr>
      </p:pic>
      <p:sp>
        <p:nvSpPr>
          <p:cNvPr id="6" name="Textfeld 5">
            <a:extLst>
              <a:ext uri="{FF2B5EF4-FFF2-40B4-BE49-F238E27FC236}">
                <a16:creationId xmlns:a16="http://schemas.microsoft.com/office/drawing/2014/main" id="{AEDE6A26-9A03-713D-1193-81E52798F892}"/>
              </a:ext>
            </a:extLst>
          </p:cNvPr>
          <p:cNvSpPr txBox="1"/>
          <p:nvPr/>
        </p:nvSpPr>
        <p:spPr>
          <a:xfrm>
            <a:off x="1296000" y="1548000"/>
            <a:ext cx="15372000" cy="831600"/>
          </a:xfrm>
          <a:prstGeom prst="rect">
            <a:avLst/>
          </a:prstGeom>
          <a:noFill/>
        </p:spPr>
        <p:txBody>
          <a:bodyPr wrap="square">
            <a:noAutofit/>
          </a:bodyPr>
          <a:lstStyle/>
          <a:p>
            <a:r>
              <a:rPr lang="en-US" sz="4800" b="1" dirty="0">
                <a:solidFill>
                  <a:srgbClr val="4D94B7"/>
                </a:solidFill>
                <a:latin typeface="Helvetica Neue" panose="020B0604020202020204" charset="0"/>
              </a:rPr>
              <a:t>2. Intrap</a:t>
            </a:r>
            <a:r>
              <a:rPr lang="hr-HR" sz="4800" b="1" dirty="0">
                <a:solidFill>
                  <a:srgbClr val="4D94B7"/>
                </a:solidFill>
                <a:latin typeface="Helvetica Neue" panose="020B0604020202020204" charset="0"/>
              </a:rPr>
              <a:t>oduzetničke osobine</a:t>
            </a:r>
            <a:endParaRPr lang="en-US" sz="4800" b="1" dirty="0">
              <a:solidFill>
                <a:srgbClr val="4D94B7"/>
              </a:solidFill>
              <a:latin typeface="Helvetica Neue" panose="020B0604020202020204" charset="0"/>
            </a:endParaRPr>
          </a:p>
        </p:txBody>
      </p:sp>
      <p:sp>
        <p:nvSpPr>
          <p:cNvPr id="7" name="Textfeld 6">
            <a:extLst>
              <a:ext uri="{FF2B5EF4-FFF2-40B4-BE49-F238E27FC236}">
                <a16:creationId xmlns:a16="http://schemas.microsoft.com/office/drawing/2014/main" id="{433DB7C7-89CA-9347-A22C-9944A1A02FFA}"/>
              </a:ext>
            </a:extLst>
          </p:cNvPr>
          <p:cNvSpPr txBox="1"/>
          <p:nvPr/>
        </p:nvSpPr>
        <p:spPr>
          <a:xfrm>
            <a:off x="1296000" y="2304000"/>
            <a:ext cx="15408000" cy="523220"/>
          </a:xfrm>
          <a:prstGeom prst="rect">
            <a:avLst/>
          </a:prstGeom>
          <a:noFill/>
        </p:spPr>
        <p:txBody>
          <a:bodyPr wrap="square">
            <a:noAutofit/>
          </a:bodyPr>
          <a:lstStyle/>
          <a:p>
            <a:r>
              <a:rPr lang="en-US" sz="2800" b="1" dirty="0">
                <a:solidFill>
                  <a:srgbClr val="AED633"/>
                </a:solidFill>
                <a:effectLst/>
                <a:latin typeface="Helvetica Neue" panose="020B0604020202020204" charset="0"/>
                <a:ea typeface="Calibri" panose="020F0502020204030204" pitchFamily="34" charset="0"/>
                <a:cs typeface="Times New Roman" panose="02020603050405020304" pitchFamily="18" charset="0"/>
              </a:rPr>
              <a:t>2.2 </a:t>
            </a:r>
            <a:r>
              <a:rPr lang="hr-HR" sz="2800" b="1" dirty="0">
                <a:solidFill>
                  <a:srgbClr val="AED633"/>
                </a:solidFill>
                <a:effectLst/>
                <a:latin typeface="Helvetica Neue" panose="020B0604020202020204" charset="0"/>
                <a:ea typeface="Calibri" panose="020F0502020204030204" pitchFamily="34" charset="0"/>
                <a:cs typeface="Times New Roman" panose="02020603050405020304" pitchFamily="18" charset="0"/>
              </a:rPr>
              <a:t>Dio</a:t>
            </a:r>
            <a:r>
              <a:rPr lang="en-US" sz="2800" b="1" dirty="0">
                <a:solidFill>
                  <a:srgbClr val="AED633"/>
                </a:solidFill>
                <a:effectLst/>
                <a:latin typeface="Helvetica Neue" panose="020B0604020202020204" charset="0"/>
                <a:ea typeface="Calibri" panose="020F0502020204030204" pitchFamily="34" charset="0"/>
                <a:cs typeface="Times New Roman" panose="02020603050405020304" pitchFamily="18" charset="0"/>
              </a:rPr>
              <a:t> 2</a:t>
            </a:r>
            <a:r>
              <a:rPr lang="hr-HR" sz="2800" b="1" dirty="0">
                <a:solidFill>
                  <a:srgbClr val="AED633"/>
                </a:solidFill>
                <a:effectLst/>
                <a:latin typeface="Helvetica Neue" panose="020B0604020202020204" charset="0"/>
                <a:ea typeface="Calibri" panose="020F0502020204030204" pitchFamily="34" charset="0"/>
                <a:cs typeface="Times New Roman" panose="02020603050405020304" pitchFamily="18" charset="0"/>
              </a:rPr>
              <a:t>: Intelektualna znatiželja + upornost</a:t>
            </a:r>
          </a:p>
        </p:txBody>
      </p:sp>
    </p:spTree>
    <p:extLst>
      <p:ext uri="{BB962C8B-B14F-4D97-AF65-F5344CB8AC3E}">
        <p14:creationId xmlns:p14="http://schemas.microsoft.com/office/powerpoint/2010/main" val="20795368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a:extLst>
              <a:ext uri="{FF2B5EF4-FFF2-40B4-BE49-F238E27FC236}">
                <a16:creationId xmlns:a16="http://schemas.microsoft.com/office/drawing/2014/main" id="{6CE9C880-7A4A-94B2-756C-952EB7F9F820}"/>
              </a:ext>
            </a:extLst>
          </p:cNvPr>
          <p:cNvPicPr>
            <a:picLocks noChangeAspect="1" noChangeArrowheads="1"/>
          </p:cNvPicPr>
          <p:nvPr/>
        </p:nvPicPr>
        <p:blipFill>
          <a:blip r:embed="rId2" cstate="screen">
            <a:extLst>
              <a:ext uri="{28A0092B-C50C-407E-A947-70E740481C1C}">
                <a14:useLocalDpi xmlns:a14="http://schemas.microsoft.com/office/drawing/2010/main"/>
              </a:ext>
            </a:extLst>
          </a:blip>
          <a:srcRect/>
          <a:stretch>
            <a:fillRect/>
          </a:stretch>
        </p:blipFill>
        <p:spPr bwMode="auto">
          <a:xfrm>
            <a:off x="12344400" y="4921071"/>
            <a:ext cx="3907362" cy="3907362"/>
          </a:xfrm>
          <a:prstGeom prst="rect">
            <a:avLst/>
          </a:prstGeom>
          <a:noFill/>
          <a:extLst>
            <a:ext uri="{909E8E84-426E-40DD-AFC4-6F175D3DCCD1}">
              <a14:hiddenFill xmlns:a14="http://schemas.microsoft.com/office/drawing/2010/main">
                <a:solidFill>
                  <a:srgbClr val="FFFFFF"/>
                </a:solidFill>
              </a14:hiddenFill>
            </a:ext>
          </a:extLst>
        </p:spPr>
      </p:pic>
      <p:sp>
        <p:nvSpPr>
          <p:cNvPr id="3" name="CuadroTexto 2">
            <a:extLst>
              <a:ext uri="{FF2B5EF4-FFF2-40B4-BE49-F238E27FC236}">
                <a16:creationId xmlns:a16="http://schemas.microsoft.com/office/drawing/2014/main" id="{059C829C-41D6-1410-D4AD-4579EC19C654}"/>
              </a:ext>
            </a:extLst>
          </p:cNvPr>
          <p:cNvSpPr txBox="1"/>
          <p:nvPr/>
        </p:nvSpPr>
        <p:spPr>
          <a:xfrm>
            <a:off x="4572000" y="3888000"/>
            <a:ext cx="9144000" cy="1569660"/>
          </a:xfrm>
          <a:prstGeom prst="rect">
            <a:avLst/>
          </a:prstGeom>
          <a:noFill/>
        </p:spPr>
        <p:txBody>
          <a:bodyPr wrap="square">
            <a:noAutofit/>
          </a:bodyPr>
          <a:lstStyle/>
          <a:p>
            <a:pPr marL="0" marR="0" lvl="0" indent="0" algn="ctr" defTabSz="914400" rtl="0" eaLnBrk="1" fontAlgn="auto" latinLnBrk="0" hangingPunct="1">
              <a:lnSpc>
                <a:spcPct val="100000"/>
              </a:lnSpc>
              <a:spcAft>
                <a:spcPts val="0"/>
              </a:spcAft>
              <a:buClrTx/>
              <a:buSzTx/>
              <a:buFontTx/>
              <a:buNone/>
              <a:tabLst>
                <a:tab pos="1205230" algn="l"/>
                <a:tab pos="1926589" algn="l"/>
                <a:tab pos="2915920" algn="l"/>
                <a:tab pos="3444875" algn="l"/>
                <a:tab pos="4383405" algn="l"/>
                <a:tab pos="6796405" algn="l"/>
              </a:tabLst>
              <a:defRPr/>
            </a:pPr>
            <a:r>
              <a:rPr kumimoji="0" lang="hr-HR" sz="4800" b="1" i="0" u="none" strike="noStrike" kern="1200" cap="none" spc="-114" normalizeH="0" baseline="0" dirty="0">
                <a:ln>
                  <a:noFill/>
                </a:ln>
                <a:solidFill>
                  <a:srgbClr val="4D94B7"/>
                </a:solidFill>
                <a:effectLst/>
                <a:uLnTx/>
                <a:uFillTx/>
                <a:latin typeface="Helvetica Neue" panose="020B0604020202020204" charset="0"/>
                <a:ea typeface="Microsoft Sans Serif" panose="020B0604020202020204" pitchFamily="34" charset="0"/>
                <a:cs typeface="Microsoft Sans Serif" panose="020B0604020202020204" pitchFamily="34" charset="0"/>
              </a:rPr>
              <a:t>Karakteristike intrapoduzetnika</a:t>
            </a:r>
            <a:endParaRPr kumimoji="0" lang="en-US" sz="4800" b="1" i="0" u="none" strike="noStrike" kern="1200" cap="none" spc="0" normalizeH="0" baseline="0" dirty="0">
              <a:ln>
                <a:noFill/>
              </a:ln>
              <a:solidFill>
                <a:srgbClr val="4D94B7"/>
              </a:solidFill>
              <a:effectLst/>
              <a:uLnTx/>
              <a:uFillTx/>
              <a:latin typeface="Helvetica Neue" panose="020B0604020202020204" charset="0"/>
              <a:ea typeface="Microsoft Sans Serif" panose="020B0604020202020204" pitchFamily="34" charset="0"/>
              <a:cs typeface="Microsoft Sans Serif" panose="020B0604020202020204" pitchFamily="34" charset="0"/>
            </a:endParaRPr>
          </a:p>
        </p:txBody>
      </p:sp>
      <p:sp>
        <p:nvSpPr>
          <p:cNvPr id="5" name="CuadroTexto 4">
            <a:extLst>
              <a:ext uri="{FF2B5EF4-FFF2-40B4-BE49-F238E27FC236}">
                <a16:creationId xmlns:a16="http://schemas.microsoft.com/office/drawing/2014/main" id="{291827B4-A53A-98D3-C6A6-037B32739B31}"/>
              </a:ext>
            </a:extLst>
          </p:cNvPr>
          <p:cNvSpPr txBox="1"/>
          <p:nvPr/>
        </p:nvSpPr>
        <p:spPr>
          <a:xfrm>
            <a:off x="1296000" y="2592000"/>
            <a:ext cx="15732000" cy="1015663"/>
          </a:xfrm>
          <a:prstGeom prst="rect">
            <a:avLst/>
          </a:prstGeom>
          <a:noFill/>
        </p:spPr>
        <p:txBody>
          <a:bodyPr wrap="square">
            <a:noAutofit/>
          </a:bodyPr>
          <a:lstStyle/>
          <a:p>
            <a:pPr marL="0" marR="0" lvl="0" indent="0" algn="ctr" defTabSz="914400" rtl="0" eaLnBrk="1" fontAlgn="auto" latinLnBrk="0" hangingPunct="1">
              <a:lnSpc>
                <a:spcPct val="100000"/>
              </a:lnSpc>
              <a:spcBef>
                <a:spcPts val="5"/>
              </a:spcBef>
              <a:spcAft>
                <a:spcPts val="0"/>
              </a:spcAft>
              <a:buClrTx/>
              <a:buSzTx/>
              <a:buFontTx/>
              <a:buNone/>
              <a:tabLst>
                <a:tab pos="1205230" algn="l"/>
                <a:tab pos="1926589" algn="l"/>
                <a:tab pos="2915920" algn="l"/>
                <a:tab pos="3444875" algn="l"/>
                <a:tab pos="4383405" algn="l"/>
                <a:tab pos="6796405" algn="l"/>
              </a:tabLst>
              <a:defRPr/>
            </a:pPr>
            <a:r>
              <a:rPr lang="hr-HR" sz="6000" b="1" spc="-114" dirty="0">
                <a:solidFill>
                  <a:srgbClr val="AED633"/>
                </a:solidFill>
                <a:latin typeface="Helvetica Neue" panose="020B0604020202020204" charset="0"/>
                <a:ea typeface="Microsoft Sans Serif" panose="020B0604020202020204" pitchFamily="34" charset="0"/>
                <a:cs typeface="Microsoft Sans Serif" panose="020B0604020202020204" pitchFamily="34" charset="0"/>
              </a:rPr>
              <a:t>Cjelina</a:t>
            </a:r>
            <a:r>
              <a:rPr lang="en-US" sz="6000" b="1" spc="-114" dirty="0">
                <a:solidFill>
                  <a:srgbClr val="AED633"/>
                </a:solidFill>
                <a:latin typeface="Helvetica Neue" panose="020B0604020202020204" charset="0"/>
                <a:ea typeface="Microsoft Sans Serif" panose="020B0604020202020204" pitchFamily="34" charset="0"/>
                <a:cs typeface="Microsoft Sans Serif" panose="020B0604020202020204" pitchFamily="34" charset="0"/>
              </a:rPr>
              <a:t> 3</a:t>
            </a:r>
            <a:endParaRPr kumimoji="0" lang="en-US" sz="6000" b="1" i="0" u="none" strike="noStrike" kern="1200" cap="none" spc="0" normalizeH="0" baseline="0" dirty="0">
              <a:ln>
                <a:noFill/>
              </a:ln>
              <a:solidFill>
                <a:srgbClr val="AED633"/>
              </a:solidFill>
              <a:effectLst/>
              <a:uLnTx/>
              <a:uFillTx/>
              <a:latin typeface="Helvetica Neue" panose="020B0604020202020204" charset="0"/>
              <a:ea typeface="Microsoft Sans Serif" panose="020B0604020202020204" pitchFamily="34" charset="0"/>
              <a:cs typeface="Microsoft Sans Serif" panose="020B0604020202020204" pitchFamily="34" charset="0"/>
            </a:endParaRPr>
          </a:p>
        </p:txBody>
      </p:sp>
      <p:sp>
        <p:nvSpPr>
          <p:cNvPr id="4" name="CuadroTexto 2">
            <a:extLst>
              <a:ext uri="{FF2B5EF4-FFF2-40B4-BE49-F238E27FC236}">
                <a16:creationId xmlns:a16="http://schemas.microsoft.com/office/drawing/2014/main" id="{43269F36-978F-CBCD-0B49-5EE9F9D72F57}"/>
              </a:ext>
            </a:extLst>
          </p:cNvPr>
          <p:cNvSpPr txBox="1"/>
          <p:nvPr/>
        </p:nvSpPr>
        <p:spPr>
          <a:xfrm>
            <a:off x="1296000" y="5256000"/>
            <a:ext cx="10980000" cy="3849900"/>
          </a:xfrm>
          <a:prstGeom prst="rect">
            <a:avLst/>
          </a:prstGeom>
          <a:noFill/>
        </p:spPr>
        <p:txBody>
          <a:bodyPr wrap="square">
            <a:noAutofit/>
          </a:bodyPr>
          <a:lstStyle/>
          <a:p>
            <a:pPr marL="0" marR="0" lvl="0" indent="0" defTabSz="914400" rtl="0" eaLnBrk="1" fontAlgn="auto" latinLnBrk="0" hangingPunct="1">
              <a:lnSpc>
                <a:spcPct val="150000"/>
              </a:lnSpc>
              <a:spcAft>
                <a:spcPts val="0"/>
              </a:spcAft>
              <a:buClrTx/>
              <a:buSzTx/>
              <a:buFontTx/>
              <a:buNone/>
              <a:tabLst>
                <a:tab pos="1205230" algn="l"/>
                <a:tab pos="1926589" algn="l"/>
                <a:tab pos="2915920" algn="l"/>
                <a:tab pos="3444875" algn="l"/>
                <a:tab pos="4383405" algn="l"/>
                <a:tab pos="6796405" algn="l"/>
              </a:tabLst>
              <a:defRPr/>
            </a:pPr>
            <a:r>
              <a:rPr kumimoji="0" lang="hr-HR" sz="2800" b="1" i="0" u="none" strike="noStrike" kern="1200" cap="none" spc="-114" normalizeH="0" baseline="0" dirty="0">
                <a:ln>
                  <a:noFill/>
                </a:ln>
                <a:solidFill>
                  <a:srgbClr val="AED633"/>
                </a:solidFill>
                <a:effectLst/>
                <a:uLnTx/>
                <a:uFillTx/>
                <a:latin typeface="Helvetica Neue" panose="020B0604020202020204" charset="0"/>
                <a:ea typeface="Microsoft Sans Serif" panose="020B0604020202020204" pitchFamily="34" charset="0"/>
                <a:cs typeface="Microsoft Sans Serif" panose="020B0604020202020204" pitchFamily="34" charset="0"/>
              </a:rPr>
              <a:t>3.1 Dinamičan</a:t>
            </a:r>
          </a:p>
          <a:p>
            <a:pPr marL="0" marR="0" lvl="0" indent="0" defTabSz="914400" rtl="0" eaLnBrk="1" fontAlgn="auto" latinLnBrk="0" hangingPunct="1">
              <a:lnSpc>
                <a:spcPct val="150000"/>
              </a:lnSpc>
              <a:spcAft>
                <a:spcPts val="0"/>
              </a:spcAft>
              <a:buClrTx/>
              <a:buSzTx/>
              <a:buFontTx/>
              <a:buNone/>
              <a:tabLst>
                <a:tab pos="1205230" algn="l"/>
                <a:tab pos="1926589" algn="l"/>
                <a:tab pos="2915920" algn="l"/>
                <a:tab pos="3444875" algn="l"/>
                <a:tab pos="4383405" algn="l"/>
                <a:tab pos="6796405" algn="l"/>
              </a:tabLst>
              <a:defRPr/>
            </a:pPr>
            <a:r>
              <a:rPr kumimoji="0" lang="hr-HR" sz="2800" b="1" i="0" u="none" strike="noStrike" kern="1200" cap="none" spc="-114" normalizeH="0" baseline="0" dirty="0">
                <a:ln>
                  <a:noFill/>
                </a:ln>
                <a:solidFill>
                  <a:srgbClr val="AED633"/>
                </a:solidFill>
                <a:effectLst/>
                <a:uLnTx/>
                <a:uFillTx/>
                <a:latin typeface="Helvetica Neue" panose="020B0604020202020204" charset="0"/>
                <a:ea typeface="Microsoft Sans Serif" panose="020B0604020202020204" pitchFamily="34" charset="0"/>
                <a:cs typeface="Microsoft Sans Serif" panose="020B0604020202020204" pitchFamily="34" charset="0"/>
              </a:rPr>
              <a:t>3.2 Kreator ideja</a:t>
            </a:r>
          </a:p>
          <a:p>
            <a:pPr marL="0" marR="0" lvl="0" indent="0" defTabSz="914400" rtl="0" eaLnBrk="1" fontAlgn="auto" latinLnBrk="0" hangingPunct="1">
              <a:lnSpc>
                <a:spcPct val="150000"/>
              </a:lnSpc>
              <a:spcAft>
                <a:spcPts val="0"/>
              </a:spcAft>
              <a:buClrTx/>
              <a:buSzTx/>
              <a:buFontTx/>
              <a:buNone/>
              <a:tabLst>
                <a:tab pos="1205230" algn="l"/>
                <a:tab pos="1926589" algn="l"/>
                <a:tab pos="2915920" algn="l"/>
                <a:tab pos="3444875" algn="l"/>
                <a:tab pos="4383405" algn="l"/>
                <a:tab pos="6796405" algn="l"/>
              </a:tabLst>
              <a:defRPr/>
            </a:pPr>
            <a:r>
              <a:rPr kumimoji="0" lang="hr-HR" sz="2800" b="1" i="0" u="none" strike="noStrike" kern="1200" cap="none" spc="-114" normalizeH="0" baseline="0" dirty="0">
                <a:ln>
                  <a:noFill/>
                </a:ln>
                <a:solidFill>
                  <a:srgbClr val="AED633"/>
                </a:solidFill>
                <a:effectLst/>
                <a:uLnTx/>
                <a:uFillTx/>
                <a:latin typeface="Helvetica Neue" panose="020B0604020202020204" charset="0"/>
                <a:ea typeface="Microsoft Sans Serif" panose="020B0604020202020204" pitchFamily="34" charset="0"/>
                <a:cs typeface="Microsoft Sans Serif" panose="020B0604020202020204" pitchFamily="34" charset="0"/>
              </a:rPr>
              <a:t>3.3 Pokretač promjena</a:t>
            </a:r>
          </a:p>
          <a:p>
            <a:pPr marL="0" marR="0" lvl="0" indent="0" defTabSz="914400" rtl="0" eaLnBrk="1" fontAlgn="auto" latinLnBrk="0" hangingPunct="1">
              <a:lnSpc>
                <a:spcPct val="150000"/>
              </a:lnSpc>
              <a:spcAft>
                <a:spcPts val="0"/>
              </a:spcAft>
              <a:buClrTx/>
              <a:buSzTx/>
              <a:buFontTx/>
              <a:buNone/>
              <a:tabLst>
                <a:tab pos="1205230" algn="l"/>
                <a:tab pos="1926589" algn="l"/>
                <a:tab pos="2915920" algn="l"/>
                <a:tab pos="3444875" algn="l"/>
                <a:tab pos="4383405" algn="l"/>
                <a:tab pos="6796405" algn="l"/>
              </a:tabLst>
              <a:defRPr/>
            </a:pPr>
            <a:r>
              <a:rPr kumimoji="0" lang="hr-HR" sz="2800" b="1" i="0" u="none" strike="noStrike" kern="1200" cap="none" spc="-114" normalizeH="0" baseline="0" dirty="0">
                <a:ln>
                  <a:noFill/>
                </a:ln>
                <a:solidFill>
                  <a:srgbClr val="AED633"/>
                </a:solidFill>
                <a:effectLst/>
                <a:uLnTx/>
                <a:uFillTx/>
                <a:latin typeface="Helvetica Neue" panose="020B0604020202020204" charset="0"/>
                <a:ea typeface="Microsoft Sans Serif" panose="020B0604020202020204" pitchFamily="34" charset="0"/>
                <a:cs typeface="Microsoft Sans Serif" panose="020B0604020202020204" pitchFamily="34" charset="0"/>
              </a:rPr>
              <a:t>3.4 Odlučan</a:t>
            </a:r>
          </a:p>
          <a:p>
            <a:pPr marL="0" marR="0" lvl="0" indent="0" defTabSz="914400" rtl="0" eaLnBrk="1" fontAlgn="auto" latinLnBrk="0" hangingPunct="1">
              <a:lnSpc>
                <a:spcPct val="150000"/>
              </a:lnSpc>
              <a:spcAft>
                <a:spcPts val="0"/>
              </a:spcAft>
              <a:buClrTx/>
              <a:buSzTx/>
              <a:buFontTx/>
              <a:buNone/>
              <a:tabLst>
                <a:tab pos="1205230" algn="l"/>
                <a:tab pos="1926589" algn="l"/>
                <a:tab pos="2915920" algn="l"/>
                <a:tab pos="3444875" algn="l"/>
                <a:tab pos="4383405" algn="l"/>
                <a:tab pos="6796405" algn="l"/>
              </a:tabLst>
              <a:defRPr/>
            </a:pPr>
            <a:r>
              <a:rPr kumimoji="0" lang="hr-HR" sz="2800" b="1" i="0" u="none" strike="noStrike" kern="1200" cap="none" spc="-114" normalizeH="0" baseline="0" dirty="0">
                <a:ln>
                  <a:noFill/>
                </a:ln>
                <a:solidFill>
                  <a:srgbClr val="AED633"/>
                </a:solidFill>
                <a:effectLst/>
                <a:uLnTx/>
                <a:uFillTx/>
                <a:latin typeface="Helvetica Neue" panose="020B0604020202020204" charset="0"/>
                <a:ea typeface="Microsoft Sans Serif" panose="020B0604020202020204" pitchFamily="34" charset="0"/>
                <a:cs typeface="Microsoft Sans Serif" panose="020B0604020202020204" pitchFamily="34" charset="0"/>
              </a:rPr>
              <a:t>3.5 Posvećen</a:t>
            </a:r>
          </a:p>
          <a:p>
            <a:pPr marL="0" marR="0" lvl="0" indent="0" defTabSz="914400" rtl="0" eaLnBrk="1" fontAlgn="auto" latinLnBrk="0" hangingPunct="1">
              <a:lnSpc>
                <a:spcPct val="150000"/>
              </a:lnSpc>
              <a:spcAft>
                <a:spcPts val="0"/>
              </a:spcAft>
              <a:buClrTx/>
              <a:buSzTx/>
              <a:buFontTx/>
              <a:buNone/>
              <a:tabLst>
                <a:tab pos="1205230" algn="l"/>
                <a:tab pos="1926589" algn="l"/>
                <a:tab pos="2915920" algn="l"/>
                <a:tab pos="3444875" algn="l"/>
                <a:tab pos="4383405" algn="l"/>
                <a:tab pos="6796405" algn="l"/>
              </a:tabLst>
              <a:defRPr/>
            </a:pPr>
            <a:r>
              <a:rPr kumimoji="0" lang="hr-HR" sz="2800" b="1" i="0" u="none" strike="noStrike" kern="1200" cap="none" spc="-114" normalizeH="0" baseline="0" dirty="0">
                <a:ln>
                  <a:noFill/>
                </a:ln>
                <a:solidFill>
                  <a:srgbClr val="AED633"/>
                </a:solidFill>
                <a:effectLst/>
                <a:uLnTx/>
                <a:uFillTx/>
                <a:latin typeface="Helvetica Neue" panose="020B0604020202020204" charset="0"/>
                <a:ea typeface="Microsoft Sans Serif" panose="020B0604020202020204" pitchFamily="34" charset="0"/>
                <a:cs typeface="Microsoft Sans Serif" panose="020B0604020202020204" pitchFamily="34" charset="0"/>
              </a:rPr>
              <a:t>3.6. Marljiv</a:t>
            </a:r>
          </a:p>
        </p:txBody>
      </p:sp>
    </p:spTree>
    <p:extLst>
      <p:ext uri="{BB962C8B-B14F-4D97-AF65-F5344CB8AC3E}">
        <p14:creationId xmlns:p14="http://schemas.microsoft.com/office/powerpoint/2010/main" val="386956422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Diseño personalizado">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1812</Words>
  <Application>Microsoft Office PowerPoint</Application>
  <PresentationFormat>Benutzerdefiniert</PresentationFormat>
  <Paragraphs>188</Paragraphs>
  <Slides>24</Slides>
  <Notes>2</Notes>
  <HiddenSlides>0</HiddenSlides>
  <MMClips>0</MMClips>
  <ScaleCrop>false</ScaleCrop>
  <HeadingPairs>
    <vt:vector size="6" baseType="variant">
      <vt:variant>
        <vt:lpstr>Verwendete Schriftarten</vt:lpstr>
      </vt:variant>
      <vt:variant>
        <vt:i4>3</vt:i4>
      </vt:variant>
      <vt:variant>
        <vt:lpstr>Design</vt:lpstr>
      </vt:variant>
      <vt:variant>
        <vt:i4>2</vt:i4>
      </vt:variant>
      <vt:variant>
        <vt:lpstr>Folientitel</vt:lpstr>
      </vt:variant>
      <vt:variant>
        <vt:i4>24</vt:i4>
      </vt:variant>
    </vt:vector>
  </HeadingPairs>
  <TitlesOfParts>
    <vt:vector size="29" baseType="lpstr">
      <vt:lpstr>Arial</vt:lpstr>
      <vt:lpstr>Calibri</vt:lpstr>
      <vt:lpstr>Helvetica Neue</vt:lpstr>
      <vt:lpstr>Office Theme</vt:lpstr>
      <vt:lpstr>Diseño personalizado</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Diseño sin título</dc:title>
  <dc:creator>Monia Coppola</dc:creator>
  <cp:keywords>DAE2pz8_XrU,BAEXurJiHZU</cp:keywords>
  <cp:lastModifiedBy>Jennifer Voepel</cp:lastModifiedBy>
  <cp:revision>131</cp:revision>
  <dcterms:created xsi:type="dcterms:W3CDTF">2022-01-27T16:04:38Z</dcterms:created>
  <dcterms:modified xsi:type="dcterms:W3CDTF">2024-02-05T00:13:07Z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2022-01-27T00:00:00Z</vt:filetime>
  </property>
  <property fmtid="{D5CDD505-2E9C-101B-9397-08002B2CF9AE}" pid="3" name="Creator">
    <vt:lpwstr>Canva</vt:lpwstr>
  </property>
  <property fmtid="{D5CDD505-2E9C-101B-9397-08002B2CF9AE}" pid="4" name="LastSaved">
    <vt:filetime>2022-01-27T00:00:00Z</vt:filetime>
  </property>
</Properties>
</file>