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48" r:id="rId1"/>
    <p:sldMasterId id="2147483652" r:id="rId2"/>
  </p:sldMasterIdLst>
  <p:notesMasterIdLst>
    <p:notesMasterId r:id="rId22"/>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Lst>
  <p:sldSz cx="18288000" cy="10287000"/>
  <p:notesSz cx="18288000" cy="10287000"/>
  <p:embeddedFontLst>
    <p:embeddedFont>
      <p:font typeface="Helvetica Neue" panose="020B0604020202020204" charset="0"/>
      <p:regular r:id="rId23"/>
      <p:bold r:id="rId24"/>
      <p:italic r:id="rId25"/>
      <p:boldItalic r:id="rId2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1" roundtripDataSignature="AMtx7mhbLv0MZKFC4K9Nya3RyopwG78Uk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0" d="100"/>
          <a:sy n="60" d="100"/>
        </p:scale>
        <p:origin x="76" y="80"/>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font" Target="fonts/font4.fntdata"/><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font" Target="fonts/font3.fntdata"/><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font" Target="fonts/font2.fntdata"/><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font" Target="fonts/font1.fntdata"/><Relationship Id="rId10" Type="http://schemas.openxmlformats.org/officeDocument/2006/relationships/slide" Target="slides/slide8.xml"/><Relationship Id="rId19" Type="http://schemas.openxmlformats.org/officeDocument/2006/relationships/slide" Target="slides/slide17.xml"/><Relationship Id="rId31" Type="http://customschemas.google.com/relationships/presentationmetadata" Target="meta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7924800" cy="51593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10358438" y="0"/>
            <a:ext cx="7924800" cy="51593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1828800" y="4951413"/>
            <a:ext cx="14630400" cy="4049712"/>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9771063"/>
            <a:ext cx="7924800" cy="51593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10358438" y="9771063"/>
            <a:ext cx="7924800" cy="51593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‹Nr.›</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
        <p:cNvGrpSpPr/>
        <p:nvPr/>
      </p:nvGrpSpPr>
      <p:grpSpPr>
        <a:xfrm>
          <a:off x="0" y="0"/>
          <a:ext cx="0" cy="0"/>
          <a:chOff x="0" y="0"/>
          <a:chExt cx="0" cy="0"/>
        </a:xfrm>
      </p:grpSpPr>
      <p:sp>
        <p:nvSpPr>
          <p:cNvPr id="46" name="Google Shape;46;p1:notes"/>
          <p:cNvSpPr txBox="1">
            <a:spLocks noGrp="1"/>
          </p:cNvSpPr>
          <p:nvPr>
            <p:ph type="body" idx="1"/>
          </p:nvPr>
        </p:nvSpPr>
        <p:spPr>
          <a:xfrm>
            <a:off x="1828800" y="4951413"/>
            <a:ext cx="14630400" cy="4049712"/>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7" name="Google Shape;47;p1: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10:notes"/>
          <p:cNvSpPr txBox="1">
            <a:spLocks noGrp="1"/>
          </p:cNvSpPr>
          <p:nvPr>
            <p:ph type="body" idx="1"/>
          </p:nvPr>
        </p:nvSpPr>
        <p:spPr>
          <a:xfrm>
            <a:off x="1828800" y="4951413"/>
            <a:ext cx="14630400" cy="4049712"/>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8" name="Google Shape;148;p10: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11:notes"/>
          <p:cNvSpPr txBox="1">
            <a:spLocks noGrp="1"/>
          </p:cNvSpPr>
          <p:nvPr>
            <p:ph type="body" idx="1"/>
          </p:nvPr>
        </p:nvSpPr>
        <p:spPr>
          <a:xfrm>
            <a:off x="1828800" y="4951413"/>
            <a:ext cx="14630400" cy="4049712"/>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7" name="Google Shape;167;p11: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12:notes"/>
          <p:cNvSpPr txBox="1">
            <a:spLocks noGrp="1"/>
          </p:cNvSpPr>
          <p:nvPr>
            <p:ph type="body" idx="1"/>
          </p:nvPr>
        </p:nvSpPr>
        <p:spPr>
          <a:xfrm>
            <a:off x="1828800" y="4951413"/>
            <a:ext cx="14630400" cy="4049712"/>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6" name="Google Shape;186;p12: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p13:notes"/>
          <p:cNvSpPr txBox="1">
            <a:spLocks noGrp="1"/>
          </p:cNvSpPr>
          <p:nvPr>
            <p:ph type="body" idx="1"/>
          </p:nvPr>
        </p:nvSpPr>
        <p:spPr>
          <a:xfrm>
            <a:off x="1828800" y="4951413"/>
            <a:ext cx="14630400" cy="4049712"/>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5" name="Google Shape;205;p13: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p14:notes"/>
          <p:cNvSpPr txBox="1">
            <a:spLocks noGrp="1"/>
          </p:cNvSpPr>
          <p:nvPr>
            <p:ph type="body" idx="1"/>
          </p:nvPr>
        </p:nvSpPr>
        <p:spPr>
          <a:xfrm>
            <a:off x="1828800" y="4951413"/>
            <a:ext cx="14630400" cy="4049712"/>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4" name="Google Shape;224;p14: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Google Shape;242;p15:notes"/>
          <p:cNvSpPr txBox="1">
            <a:spLocks noGrp="1"/>
          </p:cNvSpPr>
          <p:nvPr>
            <p:ph type="body" idx="1"/>
          </p:nvPr>
        </p:nvSpPr>
        <p:spPr>
          <a:xfrm>
            <a:off x="1828800" y="4951413"/>
            <a:ext cx="14630400" cy="4049712"/>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3" name="Google Shape;243;p15: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Google Shape;253;p16:notes"/>
          <p:cNvSpPr txBox="1">
            <a:spLocks noGrp="1"/>
          </p:cNvSpPr>
          <p:nvPr>
            <p:ph type="body" idx="1"/>
          </p:nvPr>
        </p:nvSpPr>
        <p:spPr>
          <a:xfrm>
            <a:off x="1828800" y="4951413"/>
            <a:ext cx="14630400" cy="4049712"/>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4" name="Google Shape;254;p16: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p17:notes"/>
          <p:cNvSpPr txBox="1">
            <a:spLocks noGrp="1"/>
          </p:cNvSpPr>
          <p:nvPr>
            <p:ph type="body" idx="1"/>
          </p:nvPr>
        </p:nvSpPr>
        <p:spPr>
          <a:xfrm>
            <a:off x="1828800" y="4951413"/>
            <a:ext cx="14630400" cy="4049712"/>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5" name="Google Shape;265;p17: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Google Shape;272;p18: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3" name="Google Shape;273;p18:notes"/>
          <p:cNvSpPr txBox="1">
            <a:spLocks noGrp="1"/>
          </p:cNvSpPr>
          <p:nvPr>
            <p:ph type="body" idx="1"/>
          </p:nvPr>
        </p:nvSpPr>
        <p:spPr>
          <a:xfrm>
            <a:off x="1828800" y="4951413"/>
            <a:ext cx="14630400" cy="40497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Calibri"/>
              <a:buNone/>
            </a:pPr>
            <a:endParaRPr/>
          </a:p>
        </p:txBody>
      </p:sp>
      <p:sp>
        <p:nvSpPr>
          <p:cNvPr id="274" name="Google Shape;274;p18:notes"/>
          <p:cNvSpPr txBox="1">
            <a:spLocks noGrp="1"/>
          </p:cNvSpPr>
          <p:nvPr>
            <p:ph type="sldNum" idx="12"/>
          </p:nvPr>
        </p:nvSpPr>
        <p:spPr>
          <a:xfrm>
            <a:off x="10358438" y="9771063"/>
            <a:ext cx="7924800" cy="5160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18</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
        <p:cNvGrpSpPr/>
        <p:nvPr/>
      </p:nvGrpSpPr>
      <p:grpSpPr>
        <a:xfrm>
          <a:off x="0" y="0"/>
          <a:ext cx="0" cy="0"/>
          <a:chOff x="0" y="0"/>
          <a:chExt cx="0" cy="0"/>
        </a:xfrm>
      </p:grpSpPr>
      <p:sp>
        <p:nvSpPr>
          <p:cNvPr id="279" name="Google Shape;279;p19:notes"/>
          <p:cNvSpPr txBox="1">
            <a:spLocks noGrp="1"/>
          </p:cNvSpPr>
          <p:nvPr>
            <p:ph type="body" idx="1"/>
          </p:nvPr>
        </p:nvSpPr>
        <p:spPr>
          <a:xfrm>
            <a:off x="1828800" y="4951413"/>
            <a:ext cx="14630400" cy="4049712"/>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0" name="Google Shape;280;p19: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Google Shape;53;p2: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4" name="Google Shape;54;p2:notes"/>
          <p:cNvSpPr txBox="1">
            <a:spLocks noGrp="1"/>
          </p:cNvSpPr>
          <p:nvPr>
            <p:ph type="body" idx="1"/>
          </p:nvPr>
        </p:nvSpPr>
        <p:spPr>
          <a:xfrm>
            <a:off x="1828800" y="4951413"/>
            <a:ext cx="14630400" cy="4049712"/>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5" name="Google Shape;55;p2:notes"/>
          <p:cNvSpPr txBox="1">
            <a:spLocks noGrp="1"/>
          </p:cNvSpPr>
          <p:nvPr>
            <p:ph type="sldNum" idx="12"/>
          </p:nvPr>
        </p:nvSpPr>
        <p:spPr>
          <a:xfrm>
            <a:off x="10358438" y="9771063"/>
            <a:ext cx="7924800" cy="51593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p3:notes"/>
          <p:cNvSpPr txBox="1">
            <a:spLocks noGrp="1"/>
          </p:cNvSpPr>
          <p:nvPr>
            <p:ph type="body" idx="1"/>
          </p:nvPr>
        </p:nvSpPr>
        <p:spPr>
          <a:xfrm>
            <a:off x="1828800" y="4951413"/>
            <a:ext cx="14630400" cy="4049712"/>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8" name="Google Shape;68;p3: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4:notes"/>
          <p:cNvSpPr txBox="1">
            <a:spLocks noGrp="1"/>
          </p:cNvSpPr>
          <p:nvPr>
            <p:ph type="body" idx="1"/>
          </p:nvPr>
        </p:nvSpPr>
        <p:spPr>
          <a:xfrm>
            <a:off x="1828800" y="4951413"/>
            <a:ext cx="14630400" cy="4049712"/>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6" name="Google Shape;76;p4: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5:notes"/>
          <p:cNvSpPr txBox="1">
            <a:spLocks noGrp="1"/>
          </p:cNvSpPr>
          <p:nvPr>
            <p:ph type="body" idx="1"/>
          </p:nvPr>
        </p:nvSpPr>
        <p:spPr>
          <a:xfrm>
            <a:off x="1828800" y="4951413"/>
            <a:ext cx="14630400" cy="4049712"/>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4" name="Google Shape;84;p5: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6:notes"/>
          <p:cNvSpPr txBox="1">
            <a:spLocks noGrp="1"/>
          </p:cNvSpPr>
          <p:nvPr>
            <p:ph type="body" idx="1"/>
          </p:nvPr>
        </p:nvSpPr>
        <p:spPr>
          <a:xfrm>
            <a:off x="1828800" y="4951413"/>
            <a:ext cx="14630400" cy="4049712"/>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1" name="Google Shape;91;p6: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7:notes"/>
          <p:cNvSpPr txBox="1">
            <a:spLocks noGrp="1"/>
          </p:cNvSpPr>
          <p:nvPr>
            <p:ph type="body" idx="1"/>
          </p:nvPr>
        </p:nvSpPr>
        <p:spPr>
          <a:xfrm>
            <a:off x="1828800" y="4951413"/>
            <a:ext cx="14630400" cy="4049712"/>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0" name="Google Shape;100;p7: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8:notes"/>
          <p:cNvSpPr txBox="1">
            <a:spLocks noGrp="1"/>
          </p:cNvSpPr>
          <p:nvPr>
            <p:ph type="body" idx="1"/>
          </p:nvPr>
        </p:nvSpPr>
        <p:spPr>
          <a:xfrm>
            <a:off x="1828800" y="4951413"/>
            <a:ext cx="14630400" cy="4049712"/>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9" name="Google Shape;119;p8: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9:notes"/>
          <p:cNvSpPr txBox="1">
            <a:spLocks noGrp="1"/>
          </p:cNvSpPr>
          <p:nvPr>
            <p:ph type="body" idx="1"/>
          </p:nvPr>
        </p:nvSpPr>
        <p:spPr>
          <a:xfrm>
            <a:off x="1828800" y="4951413"/>
            <a:ext cx="14630400" cy="4049712"/>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0" name="Google Shape;140;p9: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seño personalizado">
  <p:cSld name="Diseño personalizado">
    <p:spTree>
      <p:nvGrpSpPr>
        <p:cNvPr id="1" name="Shape 24"/>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type="obj">
  <p:cSld name="OBJECT">
    <p:spTree>
      <p:nvGrpSpPr>
        <p:cNvPr id="1" name="Shape 25"/>
        <p:cNvGrpSpPr/>
        <p:nvPr/>
      </p:nvGrpSpPr>
      <p:grpSpPr>
        <a:xfrm>
          <a:off x="0" y="0"/>
          <a:ext cx="0" cy="0"/>
          <a:chOff x="0" y="0"/>
          <a:chExt cx="0" cy="0"/>
        </a:xfrm>
      </p:grpSpPr>
      <p:pic>
        <p:nvPicPr>
          <p:cNvPr id="26" name="Google Shape;26;p22"/>
          <p:cNvPicPr preferRelativeResize="0"/>
          <p:nvPr/>
        </p:nvPicPr>
        <p:blipFill rotWithShape="1">
          <a:blip r:embed="rId2">
            <a:alphaModFix/>
          </a:blip>
          <a:srcRect/>
          <a:stretch/>
        </p:blipFill>
        <p:spPr>
          <a:xfrm>
            <a:off x="17131569" y="1028701"/>
            <a:ext cx="276224" cy="276224"/>
          </a:xfrm>
          <a:prstGeom prst="rect">
            <a:avLst/>
          </a:prstGeom>
          <a:noFill/>
          <a:ln>
            <a:noFill/>
          </a:ln>
        </p:spPr>
      </p:pic>
      <p:pic>
        <p:nvPicPr>
          <p:cNvPr id="27" name="Google Shape;27;p22"/>
          <p:cNvPicPr preferRelativeResize="0"/>
          <p:nvPr/>
        </p:nvPicPr>
        <p:blipFill rotWithShape="1">
          <a:blip r:embed="rId3">
            <a:alphaModFix/>
          </a:blip>
          <a:srcRect/>
          <a:stretch/>
        </p:blipFill>
        <p:spPr>
          <a:xfrm>
            <a:off x="880560" y="1117481"/>
            <a:ext cx="388731" cy="123825"/>
          </a:xfrm>
          <a:prstGeom prst="rect">
            <a:avLst/>
          </a:prstGeom>
          <a:noFill/>
          <a:ln>
            <a:noFill/>
          </a:ln>
        </p:spPr>
      </p:pic>
      <p:pic>
        <p:nvPicPr>
          <p:cNvPr id="28" name="Google Shape;28;p22"/>
          <p:cNvPicPr preferRelativeResize="0"/>
          <p:nvPr/>
        </p:nvPicPr>
        <p:blipFill rotWithShape="1">
          <a:blip r:embed="rId4">
            <a:alphaModFix/>
          </a:blip>
          <a:srcRect/>
          <a:stretch/>
        </p:blipFill>
        <p:spPr>
          <a:xfrm>
            <a:off x="16936029" y="9135565"/>
            <a:ext cx="388731" cy="123825"/>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Diapositiva de título">
  <p:cSld name="Diapositiva de título">
    <p:spTree>
      <p:nvGrpSpPr>
        <p:cNvPr id="1" name="Shape 29"/>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iapositiva de título">
  <p:cSld name="Diapositiva de título">
    <p:spTree>
      <p:nvGrpSpPr>
        <p:cNvPr id="1" name="Shape 44"/>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11" Type="http://schemas.openxmlformats.org/officeDocument/2006/relationships/image" Target="../media/image7.PNG"/><Relationship Id="rId5" Type="http://schemas.openxmlformats.org/officeDocument/2006/relationships/image" Target="../media/image1.png"/><Relationship Id="rId10" Type="http://schemas.openxmlformats.org/officeDocument/2006/relationships/image" Target="../media/image6.jpeg"/><Relationship Id="rId4" Type="http://schemas.openxmlformats.org/officeDocument/2006/relationships/theme" Target="../theme/theme1.xml"/><Relationship Id="rId9" Type="http://schemas.openxmlformats.org/officeDocument/2006/relationships/image" Target="../media/image5.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8.png"/><Relationship Id="rId7" Type="http://schemas.openxmlformats.org/officeDocument/2006/relationships/image" Target="../media/image6.jpeg"/><Relationship Id="rId2" Type="http://schemas.openxmlformats.org/officeDocument/2006/relationships/theme" Target="../theme/theme2.xml"/><Relationship Id="rId1" Type="http://schemas.openxmlformats.org/officeDocument/2006/relationships/slideLayout" Target="../slideLayouts/slideLayout4.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pic>
        <p:nvPicPr>
          <p:cNvPr id="10" name="Google Shape;10;p20"/>
          <p:cNvPicPr preferRelativeResize="0"/>
          <p:nvPr/>
        </p:nvPicPr>
        <p:blipFill rotWithShape="1">
          <a:blip r:embed="rId5">
            <a:alphaModFix/>
          </a:blip>
          <a:srcRect/>
          <a:stretch/>
        </p:blipFill>
        <p:spPr>
          <a:xfrm>
            <a:off x="881449" y="9069571"/>
            <a:ext cx="276224" cy="276224"/>
          </a:xfrm>
          <a:prstGeom prst="rect">
            <a:avLst/>
          </a:prstGeom>
          <a:noFill/>
          <a:ln>
            <a:noFill/>
          </a:ln>
        </p:spPr>
      </p:pic>
      <p:sp>
        <p:nvSpPr>
          <p:cNvPr id="11" name="Google Shape;11;p20"/>
          <p:cNvSpPr/>
          <p:nvPr/>
        </p:nvSpPr>
        <p:spPr>
          <a:xfrm>
            <a:off x="1222551" y="1174148"/>
            <a:ext cx="15678785" cy="0"/>
          </a:xfrm>
          <a:custGeom>
            <a:avLst/>
            <a:gdLst/>
            <a:ahLst/>
            <a:cxnLst/>
            <a:rect l="l" t="t" r="r" b="b"/>
            <a:pathLst>
              <a:path w="15678785" h="120000" extrusionOk="0">
                <a:moveTo>
                  <a:pt x="0" y="0"/>
                </a:moveTo>
                <a:lnTo>
                  <a:pt x="15678235" y="0"/>
                </a:lnTo>
              </a:path>
            </a:pathLst>
          </a:custGeom>
          <a:noFill/>
          <a:ln w="13525" cap="flat" cmpd="sng">
            <a:solidFill>
              <a:srgbClr val="AED533"/>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2" name="Google Shape;12;p20"/>
          <p:cNvSpPr/>
          <p:nvPr/>
        </p:nvSpPr>
        <p:spPr>
          <a:xfrm>
            <a:off x="1275071" y="9210240"/>
            <a:ext cx="15850235" cy="5080"/>
          </a:xfrm>
          <a:custGeom>
            <a:avLst/>
            <a:gdLst/>
            <a:ahLst/>
            <a:cxnLst/>
            <a:rect l="l" t="t" r="r" b="b"/>
            <a:pathLst>
              <a:path w="15850235" h="5079" extrusionOk="0">
                <a:moveTo>
                  <a:pt x="0" y="0"/>
                </a:moveTo>
                <a:lnTo>
                  <a:pt x="15849653" y="4759"/>
                </a:lnTo>
              </a:path>
            </a:pathLst>
          </a:custGeom>
          <a:noFill/>
          <a:ln w="9525" cap="flat" cmpd="sng">
            <a:solidFill>
              <a:srgbClr val="AED533"/>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3" name="Google Shape;13;p20"/>
          <p:cNvSpPr/>
          <p:nvPr/>
        </p:nvSpPr>
        <p:spPr>
          <a:xfrm>
            <a:off x="1023876" y="1409545"/>
            <a:ext cx="0" cy="7525384"/>
          </a:xfrm>
          <a:custGeom>
            <a:avLst/>
            <a:gdLst/>
            <a:ahLst/>
            <a:cxnLst/>
            <a:rect l="l" t="t" r="r" b="b"/>
            <a:pathLst>
              <a:path w="120000" h="7525384" extrusionOk="0">
                <a:moveTo>
                  <a:pt x="0" y="0"/>
                </a:moveTo>
                <a:lnTo>
                  <a:pt x="0" y="7524868"/>
                </a:lnTo>
              </a:path>
            </a:pathLst>
          </a:custGeom>
          <a:noFill/>
          <a:ln w="9525" cap="flat" cmpd="sng">
            <a:solidFill>
              <a:srgbClr val="AED533"/>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4" name="Google Shape;14;p20"/>
          <p:cNvSpPr/>
          <p:nvPr/>
        </p:nvSpPr>
        <p:spPr>
          <a:xfrm>
            <a:off x="17270841" y="1409546"/>
            <a:ext cx="5080" cy="7525384"/>
          </a:xfrm>
          <a:custGeom>
            <a:avLst/>
            <a:gdLst/>
            <a:ahLst/>
            <a:cxnLst/>
            <a:rect l="l" t="t" r="r" b="b"/>
            <a:pathLst>
              <a:path w="5080" h="7525384" extrusionOk="0">
                <a:moveTo>
                  <a:pt x="0" y="0"/>
                </a:moveTo>
                <a:lnTo>
                  <a:pt x="4758" y="7524867"/>
                </a:lnTo>
              </a:path>
            </a:pathLst>
          </a:custGeom>
          <a:noFill/>
          <a:ln w="9525" cap="flat" cmpd="sng">
            <a:solidFill>
              <a:srgbClr val="AED533"/>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pic>
        <p:nvPicPr>
          <p:cNvPr id="16" name="Google Shape;16;p20"/>
          <p:cNvPicPr preferRelativeResize="0"/>
          <p:nvPr/>
        </p:nvPicPr>
        <p:blipFill rotWithShape="1">
          <a:blip r:embed="rId6">
            <a:alphaModFix/>
          </a:blip>
          <a:srcRect/>
          <a:stretch/>
        </p:blipFill>
        <p:spPr>
          <a:xfrm>
            <a:off x="17131569" y="1028701"/>
            <a:ext cx="276224" cy="276224"/>
          </a:xfrm>
          <a:prstGeom prst="rect">
            <a:avLst/>
          </a:prstGeom>
          <a:noFill/>
          <a:ln>
            <a:noFill/>
          </a:ln>
        </p:spPr>
      </p:pic>
      <p:pic>
        <p:nvPicPr>
          <p:cNvPr id="17" name="Google Shape;17;p20"/>
          <p:cNvPicPr preferRelativeResize="0"/>
          <p:nvPr/>
        </p:nvPicPr>
        <p:blipFill rotWithShape="1">
          <a:blip r:embed="rId7">
            <a:alphaModFix/>
          </a:blip>
          <a:srcRect/>
          <a:stretch/>
        </p:blipFill>
        <p:spPr>
          <a:xfrm>
            <a:off x="880560" y="1117481"/>
            <a:ext cx="388731" cy="123825"/>
          </a:xfrm>
          <a:prstGeom prst="rect">
            <a:avLst/>
          </a:prstGeom>
          <a:noFill/>
          <a:ln>
            <a:noFill/>
          </a:ln>
        </p:spPr>
      </p:pic>
      <p:pic>
        <p:nvPicPr>
          <p:cNvPr id="18" name="Google Shape;18;p20"/>
          <p:cNvPicPr preferRelativeResize="0"/>
          <p:nvPr/>
        </p:nvPicPr>
        <p:blipFill rotWithShape="1">
          <a:blip r:embed="rId8">
            <a:alphaModFix/>
          </a:blip>
          <a:srcRect/>
          <a:stretch/>
        </p:blipFill>
        <p:spPr>
          <a:xfrm>
            <a:off x="16936029" y="9135565"/>
            <a:ext cx="388731" cy="123825"/>
          </a:xfrm>
          <a:prstGeom prst="rect">
            <a:avLst/>
          </a:prstGeom>
          <a:noFill/>
          <a:ln>
            <a:noFill/>
          </a:ln>
        </p:spPr>
      </p:pic>
      <p:pic>
        <p:nvPicPr>
          <p:cNvPr id="19" name="Google Shape;19;p20"/>
          <p:cNvPicPr preferRelativeResize="0"/>
          <p:nvPr/>
        </p:nvPicPr>
        <p:blipFill rotWithShape="1">
          <a:blip r:embed="rId9">
            <a:alphaModFix/>
          </a:blip>
          <a:srcRect/>
          <a:stretch/>
        </p:blipFill>
        <p:spPr>
          <a:xfrm>
            <a:off x="1295400" y="324000"/>
            <a:ext cx="1596494" cy="749022"/>
          </a:xfrm>
          <a:prstGeom prst="rect">
            <a:avLst/>
          </a:prstGeom>
          <a:noFill/>
          <a:ln>
            <a:noFill/>
          </a:ln>
        </p:spPr>
      </p:pic>
      <p:sp>
        <p:nvSpPr>
          <p:cNvPr id="23" name="Google Shape;23;p20"/>
          <p:cNvSpPr txBox="1"/>
          <p:nvPr/>
        </p:nvSpPr>
        <p:spPr>
          <a:xfrm>
            <a:off x="16565968" y="8575280"/>
            <a:ext cx="670735"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fld id="{00000000-1234-1234-1234-123412341234}" type="slidenum">
              <a:rPr lang="en-US" sz="1800">
                <a:solidFill>
                  <a:schemeClr val="dk1"/>
                </a:solidFill>
                <a:latin typeface="Calibri"/>
                <a:ea typeface="Calibri"/>
                <a:cs typeface="Calibri"/>
                <a:sym typeface="Calibri"/>
              </a:rPr>
              <a:t>‹Nr.›</a:t>
            </a:fld>
            <a:endParaRPr sz="1800">
              <a:solidFill>
                <a:schemeClr val="dk1"/>
              </a:solidFill>
              <a:latin typeface="Calibri"/>
              <a:ea typeface="Calibri"/>
              <a:cs typeface="Calibri"/>
              <a:sym typeface="Calibri"/>
            </a:endParaRPr>
          </a:p>
        </p:txBody>
      </p:sp>
      <p:pic>
        <p:nvPicPr>
          <p:cNvPr id="2" name="Grafik 1" descr="Ein Bild, das Text, Schrift, Electric Blue (Farbe), Screenshot enthält.&#10;&#10;Automatisch generierte Beschreibung">
            <a:extLst>
              <a:ext uri="{FF2B5EF4-FFF2-40B4-BE49-F238E27FC236}">
                <a16:creationId xmlns:a16="http://schemas.microsoft.com/office/drawing/2014/main" id="{66F157FB-B9C0-FE19-32FE-46CBE4C30B41}"/>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792000" y="9432000"/>
            <a:ext cx="3200400" cy="671428"/>
          </a:xfrm>
          <a:prstGeom prst="rect">
            <a:avLst/>
          </a:prstGeom>
        </p:spPr>
      </p:pic>
      <p:sp>
        <p:nvSpPr>
          <p:cNvPr id="6" name="Textfeld 5">
            <a:extLst>
              <a:ext uri="{FF2B5EF4-FFF2-40B4-BE49-F238E27FC236}">
                <a16:creationId xmlns:a16="http://schemas.microsoft.com/office/drawing/2014/main" id="{9A88ABB8-6FC1-61F5-EBA9-E6CBA60E6301}"/>
              </a:ext>
            </a:extLst>
          </p:cNvPr>
          <p:cNvSpPr txBox="1"/>
          <p:nvPr userDrawn="1"/>
        </p:nvSpPr>
        <p:spPr>
          <a:xfrm>
            <a:off x="3992400" y="9426694"/>
            <a:ext cx="11595600" cy="43088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libri"/>
                <a:ea typeface="+mn-ea"/>
                <a:cs typeface="+mn-cs"/>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kumimoji="0" lang="es-ES" sz="1100" b="0" i="0" u="none" strike="noStrike" kern="1200" cap="none" spc="0" normalizeH="0" baseline="0" noProof="0" dirty="0">
              <a:ln>
                <a:noFill/>
              </a:ln>
              <a:solidFill>
                <a:prstClr val="black"/>
              </a:solidFill>
              <a:effectLst/>
              <a:uLnTx/>
              <a:uFillTx/>
              <a:latin typeface="Calibri"/>
              <a:ea typeface="+mn-ea"/>
              <a:cs typeface="+mn-cs"/>
            </a:endParaRPr>
          </a:p>
        </p:txBody>
      </p:sp>
      <p:pic>
        <p:nvPicPr>
          <p:cNvPr id="7" name="Grafik 6" descr="Ein Bild, das Symbol, Schrift, Grafiken, Logo enthält.&#10;&#10;Automatisch generierte Beschreibung">
            <a:extLst>
              <a:ext uri="{FF2B5EF4-FFF2-40B4-BE49-F238E27FC236}">
                <a16:creationId xmlns:a16="http://schemas.microsoft.com/office/drawing/2014/main" id="{6D41B07B-C286-6B0C-BA14-81EE56A11BAE}"/>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5588000" y="9432000"/>
            <a:ext cx="1646297" cy="576000"/>
          </a:xfrm>
          <a:prstGeom prst="rect">
            <a:avLst/>
          </a:prstGeom>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orient="horz" pos="3240" userDrawn="1">
          <p15:clr>
            <a:srgbClr val="F26B43"/>
          </p15:clr>
        </p15:guide>
        <p15:guide id="2" pos="576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0"/>
        <p:cNvGrpSpPr/>
        <p:nvPr/>
      </p:nvGrpSpPr>
      <p:grpSpPr>
        <a:xfrm>
          <a:off x="0" y="0"/>
          <a:ext cx="0" cy="0"/>
          <a:chOff x="0" y="0"/>
          <a:chExt cx="0" cy="0"/>
        </a:xfrm>
      </p:grpSpPr>
      <p:sp>
        <p:nvSpPr>
          <p:cNvPr id="31" name="Google Shape;31;p24"/>
          <p:cNvSpPr/>
          <p:nvPr/>
        </p:nvSpPr>
        <p:spPr>
          <a:xfrm>
            <a:off x="1542056" y="1245596"/>
            <a:ext cx="14968219" cy="0"/>
          </a:xfrm>
          <a:custGeom>
            <a:avLst/>
            <a:gdLst/>
            <a:ahLst/>
            <a:cxnLst/>
            <a:rect l="l" t="t" r="r" b="b"/>
            <a:pathLst>
              <a:path w="14968219" h="120000" extrusionOk="0">
                <a:moveTo>
                  <a:pt x="0" y="0"/>
                </a:moveTo>
                <a:lnTo>
                  <a:pt x="14967781" y="0"/>
                </a:lnTo>
              </a:path>
            </a:pathLst>
          </a:custGeom>
          <a:noFill/>
          <a:ln w="37075" cap="flat" cmpd="sng">
            <a:solidFill>
              <a:srgbClr val="AED533"/>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2" name="Google Shape;32;p24"/>
          <p:cNvSpPr/>
          <p:nvPr/>
        </p:nvSpPr>
        <p:spPr>
          <a:xfrm>
            <a:off x="1970110" y="9032117"/>
            <a:ext cx="14615794" cy="0"/>
          </a:xfrm>
          <a:custGeom>
            <a:avLst/>
            <a:gdLst/>
            <a:ahLst/>
            <a:cxnLst/>
            <a:rect l="l" t="t" r="r" b="b"/>
            <a:pathLst>
              <a:path w="14615794" h="120000" extrusionOk="0">
                <a:moveTo>
                  <a:pt x="0" y="0"/>
                </a:moveTo>
                <a:lnTo>
                  <a:pt x="14615238" y="0"/>
                </a:lnTo>
              </a:path>
            </a:pathLst>
          </a:custGeom>
          <a:noFill/>
          <a:ln w="37075" cap="flat" cmpd="sng">
            <a:solidFill>
              <a:srgbClr val="AED533"/>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3" name="Google Shape;33;p24"/>
          <p:cNvSpPr/>
          <p:nvPr/>
        </p:nvSpPr>
        <p:spPr>
          <a:xfrm>
            <a:off x="1274106" y="1627368"/>
            <a:ext cx="0" cy="6497320"/>
          </a:xfrm>
          <a:custGeom>
            <a:avLst/>
            <a:gdLst/>
            <a:ahLst/>
            <a:cxnLst/>
            <a:rect l="l" t="t" r="r" b="b"/>
            <a:pathLst>
              <a:path w="120000" h="6497320" extrusionOk="0">
                <a:moveTo>
                  <a:pt x="0" y="0"/>
                </a:moveTo>
                <a:lnTo>
                  <a:pt x="0" y="6497271"/>
                </a:lnTo>
              </a:path>
            </a:pathLst>
          </a:custGeom>
          <a:noFill/>
          <a:ln w="37075" cap="flat" cmpd="sng">
            <a:solidFill>
              <a:srgbClr val="4D94B6"/>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4" name="Google Shape;34;p24"/>
          <p:cNvSpPr/>
          <p:nvPr/>
        </p:nvSpPr>
        <p:spPr>
          <a:xfrm>
            <a:off x="17073948" y="1809750"/>
            <a:ext cx="0" cy="6832600"/>
          </a:xfrm>
          <a:custGeom>
            <a:avLst/>
            <a:gdLst/>
            <a:ahLst/>
            <a:cxnLst/>
            <a:rect l="l" t="t" r="r" b="b"/>
            <a:pathLst>
              <a:path w="120000" h="6832600" extrusionOk="0">
                <a:moveTo>
                  <a:pt x="0" y="0"/>
                </a:moveTo>
                <a:lnTo>
                  <a:pt x="0" y="6832555"/>
                </a:lnTo>
              </a:path>
            </a:pathLst>
          </a:custGeom>
          <a:noFill/>
          <a:ln w="37075" cap="flat" cmpd="sng">
            <a:solidFill>
              <a:srgbClr val="AED533"/>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pic>
        <p:nvPicPr>
          <p:cNvPr id="35" name="Google Shape;35;p24"/>
          <p:cNvPicPr preferRelativeResize="0"/>
          <p:nvPr/>
        </p:nvPicPr>
        <p:blipFill rotWithShape="1">
          <a:blip r:embed="rId3">
            <a:alphaModFix/>
          </a:blip>
          <a:srcRect/>
          <a:stretch/>
        </p:blipFill>
        <p:spPr>
          <a:xfrm>
            <a:off x="16512506" y="8916083"/>
            <a:ext cx="720646" cy="228599"/>
          </a:xfrm>
          <a:prstGeom prst="rect">
            <a:avLst/>
          </a:prstGeom>
          <a:noFill/>
          <a:ln>
            <a:noFill/>
          </a:ln>
        </p:spPr>
      </p:pic>
      <p:pic>
        <p:nvPicPr>
          <p:cNvPr id="36" name="Google Shape;36;p24"/>
          <p:cNvPicPr preferRelativeResize="0"/>
          <p:nvPr/>
        </p:nvPicPr>
        <p:blipFill rotWithShape="1">
          <a:blip r:embed="rId4">
            <a:alphaModFix/>
          </a:blip>
          <a:srcRect/>
          <a:stretch/>
        </p:blipFill>
        <p:spPr>
          <a:xfrm>
            <a:off x="16509838" y="723900"/>
            <a:ext cx="1085850" cy="1085850"/>
          </a:xfrm>
          <a:prstGeom prst="rect">
            <a:avLst/>
          </a:prstGeom>
          <a:noFill/>
          <a:ln>
            <a:noFill/>
          </a:ln>
        </p:spPr>
      </p:pic>
      <p:pic>
        <p:nvPicPr>
          <p:cNvPr id="37" name="Google Shape;37;p24"/>
          <p:cNvPicPr preferRelativeResize="0"/>
          <p:nvPr/>
        </p:nvPicPr>
        <p:blipFill rotWithShape="1">
          <a:blip r:embed="rId5">
            <a:alphaModFix/>
          </a:blip>
          <a:srcRect/>
          <a:stretch/>
        </p:blipFill>
        <p:spPr>
          <a:xfrm>
            <a:off x="693760" y="8124640"/>
            <a:ext cx="1276349" cy="1276349"/>
          </a:xfrm>
          <a:prstGeom prst="rect">
            <a:avLst/>
          </a:prstGeom>
          <a:noFill/>
          <a:ln>
            <a:noFill/>
          </a:ln>
        </p:spPr>
      </p:pic>
      <p:pic>
        <p:nvPicPr>
          <p:cNvPr id="38" name="Google Shape;38;p24"/>
          <p:cNvPicPr preferRelativeResize="0"/>
          <p:nvPr/>
        </p:nvPicPr>
        <p:blipFill rotWithShape="1">
          <a:blip r:embed="rId6">
            <a:alphaModFix/>
          </a:blip>
          <a:srcRect/>
          <a:stretch/>
        </p:blipFill>
        <p:spPr>
          <a:xfrm>
            <a:off x="1162547" y="1151436"/>
            <a:ext cx="720646" cy="228599"/>
          </a:xfrm>
          <a:prstGeom prst="rect">
            <a:avLst/>
          </a:prstGeom>
          <a:noFill/>
          <a:ln>
            <a:noFill/>
          </a:ln>
        </p:spPr>
      </p:pic>
      <p:sp>
        <p:nvSpPr>
          <p:cNvPr id="43" name="Google Shape;43;p24"/>
          <p:cNvSpPr txBox="1"/>
          <p:nvPr/>
        </p:nvSpPr>
        <p:spPr>
          <a:xfrm>
            <a:off x="16403212" y="8451621"/>
            <a:ext cx="676800"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fld id="{00000000-1234-1234-1234-123412341234}" type="slidenum">
              <a:rPr lang="en-US" sz="1800">
                <a:solidFill>
                  <a:schemeClr val="dk1"/>
                </a:solidFill>
                <a:latin typeface="Calibri"/>
                <a:ea typeface="Calibri"/>
                <a:cs typeface="Calibri"/>
                <a:sym typeface="Calibri"/>
              </a:rPr>
              <a:t>‹Nr.›</a:t>
            </a:fld>
            <a:endParaRPr sz="1800">
              <a:solidFill>
                <a:schemeClr val="dk1"/>
              </a:solidFill>
              <a:latin typeface="Calibri"/>
              <a:ea typeface="Calibri"/>
              <a:cs typeface="Calibri"/>
              <a:sym typeface="Calibri"/>
            </a:endParaRPr>
          </a:p>
        </p:txBody>
      </p:sp>
      <p:pic>
        <p:nvPicPr>
          <p:cNvPr id="2" name="Grafik 1" descr="Ein Bild, das Text, Schrift, Electric Blue (Farbe), Screenshot enthält.&#10;&#10;Automatisch generierte Beschreibung">
            <a:extLst>
              <a:ext uri="{FF2B5EF4-FFF2-40B4-BE49-F238E27FC236}">
                <a16:creationId xmlns:a16="http://schemas.microsoft.com/office/drawing/2014/main" id="{A2FCB16E-4448-BF86-AB4B-DDD56C084DD8}"/>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792000" y="9432000"/>
            <a:ext cx="3200400" cy="671428"/>
          </a:xfrm>
          <a:prstGeom prst="rect">
            <a:avLst/>
          </a:prstGeom>
        </p:spPr>
      </p:pic>
      <p:sp>
        <p:nvSpPr>
          <p:cNvPr id="4" name="Textfeld 3">
            <a:extLst>
              <a:ext uri="{FF2B5EF4-FFF2-40B4-BE49-F238E27FC236}">
                <a16:creationId xmlns:a16="http://schemas.microsoft.com/office/drawing/2014/main" id="{0AFC8954-C5ED-726A-8AE3-89A8D18C2B7E}"/>
              </a:ext>
            </a:extLst>
          </p:cNvPr>
          <p:cNvSpPr txBox="1"/>
          <p:nvPr userDrawn="1"/>
        </p:nvSpPr>
        <p:spPr>
          <a:xfrm>
            <a:off x="3992400" y="9432001"/>
            <a:ext cx="11595600" cy="43088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libri"/>
                <a:ea typeface="+mn-ea"/>
                <a:cs typeface="+mn-cs"/>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kumimoji="0" lang="es-ES" sz="1100" b="0" i="0" u="none" strike="noStrike" kern="1200" cap="none" spc="0" normalizeH="0" baseline="0" noProof="0" dirty="0">
              <a:ln>
                <a:noFill/>
              </a:ln>
              <a:solidFill>
                <a:prstClr val="black"/>
              </a:solidFill>
              <a:effectLst/>
              <a:uLnTx/>
              <a:uFillTx/>
              <a:latin typeface="Calibri"/>
              <a:ea typeface="+mn-ea"/>
              <a:cs typeface="+mn-cs"/>
            </a:endParaRPr>
          </a:p>
        </p:txBody>
      </p:sp>
      <p:pic>
        <p:nvPicPr>
          <p:cNvPr id="5" name="Grafik 4" descr="Ein Bild, das Symbol, Schrift, Grafiken, Logo enthält.&#10;&#10;Automatisch generierte Beschreibung">
            <a:extLst>
              <a:ext uri="{FF2B5EF4-FFF2-40B4-BE49-F238E27FC236}">
                <a16:creationId xmlns:a16="http://schemas.microsoft.com/office/drawing/2014/main" id="{A5F0E752-977D-EFBF-3EFB-4CFE319EBB7B}"/>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15588000" y="9432000"/>
            <a:ext cx="1646297" cy="576000"/>
          </a:xfrm>
          <a:prstGeom prst="rect">
            <a:avLst/>
          </a:prstGeom>
        </p:spPr>
      </p:pic>
    </p:spTree>
  </p:cSld>
  <p:clrMap bg1="lt1" tx1="dk1" bg2="dk2" tx2="lt2" accent1="accent1" accent2="accent2" accent3="accent3" accent4="accent4" accent5="accent5" accent6="accent6" hlink="hlink" folHlink="folHlink"/>
  <p:sldLayoutIdLst>
    <p:sldLayoutId id="2147483653"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8"/>
        <p:cNvGrpSpPr/>
        <p:nvPr/>
      </p:nvGrpSpPr>
      <p:grpSpPr>
        <a:xfrm>
          <a:off x="0" y="0"/>
          <a:ext cx="0" cy="0"/>
          <a:chOff x="0" y="0"/>
          <a:chExt cx="0" cy="0"/>
        </a:xfrm>
      </p:grpSpPr>
      <p:pic>
        <p:nvPicPr>
          <p:cNvPr id="49" name="Google Shape;49;p1"/>
          <p:cNvPicPr preferRelativeResize="0"/>
          <p:nvPr/>
        </p:nvPicPr>
        <p:blipFill rotWithShape="1">
          <a:blip r:embed="rId3">
            <a:alphaModFix/>
          </a:blip>
          <a:srcRect/>
          <a:stretch/>
        </p:blipFill>
        <p:spPr>
          <a:xfrm>
            <a:off x="5901586" y="2458739"/>
            <a:ext cx="6484828" cy="3042465"/>
          </a:xfrm>
          <a:prstGeom prst="rect">
            <a:avLst/>
          </a:prstGeom>
          <a:noFill/>
          <a:ln>
            <a:noFill/>
          </a:ln>
        </p:spPr>
      </p:pic>
      <p:sp>
        <p:nvSpPr>
          <p:cNvPr id="50" name="Google Shape;50;p1"/>
          <p:cNvSpPr txBox="1"/>
          <p:nvPr/>
        </p:nvSpPr>
        <p:spPr>
          <a:xfrm>
            <a:off x="3420000" y="6696000"/>
            <a:ext cx="11448000" cy="18000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4D94B7"/>
              </a:buClr>
              <a:buSzPts val="3600"/>
              <a:buFont typeface="Helvetica Neue"/>
              <a:buNone/>
            </a:pPr>
            <a:r>
              <a:rPr lang="de-DE" sz="3600" b="1">
                <a:solidFill>
                  <a:srgbClr val="4D94B7"/>
                </a:solidFill>
                <a:latin typeface="Helvetica Neue" panose="020B0604020202020204" charset="0"/>
                <a:ea typeface="Helvetica Neue"/>
                <a:cs typeface="Helvetica Neue"/>
                <a:sym typeface="Helvetica Neue"/>
              </a:rPr>
              <a:t>Ein Benutzerhandbuch für das AARRR! Modell</a:t>
            </a:r>
            <a:endParaRPr lang="de-DE" sz="3600" b="1" i="0" u="none" strike="noStrike" cap="none">
              <a:solidFill>
                <a:srgbClr val="4D94B7"/>
              </a:solidFill>
              <a:latin typeface="Helvetica Neue" panose="020B0604020202020204" charset="0"/>
              <a:ea typeface="Helvetica Neue"/>
              <a:cs typeface="Helvetica Neue"/>
              <a:sym typeface="Helvetica Neue"/>
            </a:endParaRPr>
          </a:p>
        </p:txBody>
      </p:sp>
      <p:sp>
        <p:nvSpPr>
          <p:cNvPr id="51" name="Google Shape;51;p1"/>
          <p:cNvSpPr txBox="1"/>
          <p:nvPr/>
        </p:nvSpPr>
        <p:spPr>
          <a:xfrm>
            <a:off x="5900400" y="5630400"/>
            <a:ext cx="6483600" cy="4716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de-DE" sz="2400" b="1" i="0" u="none" strike="noStrike">
                <a:solidFill>
                  <a:srgbClr val="AED633"/>
                </a:solidFill>
                <a:latin typeface="Helvetica Neue" panose="020B0604020202020204" charset="0"/>
                <a:ea typeface="Helvetica Neue"/>
                <a:cs typeface="Helvetica Neue"/>
                <a:sym typeface="Helvetica Neue"/>
              </a:rPr>
              <a:t>genieproject.eu</a:t>
            </a:r>
            <a:endParaRPr lang="de-DE" sz="2400" b="1">
              <a:solidFill>
                <a:srgbClr val="AED633"/>
              </a:solidFill>
              <a:latin typeface="Helvetica Neue" panose="020B0604020202020204" charset="0"/>
              <a:ea typeface="Helvetica Neue"/>
              <a:cs typeface="Helvetica Neue"/>
              <a:sym typeface="Helvetica Neue"/>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10"/>
          <p:cNvSpPr txBox="1"/>
          <p:nvPr/>
        </p:nvSpPr>
        <p:spPr>
          <a:xfrm>
            <a:off x="1296000" y="2304000"/>
            <a:ext cx="14400000" cy="523200"/>
          </a:xfrm>
          <a:prstGeom prst="rect">
            <a:avLst/>
          </a:prstGeom>
          <a:noFill/>
          <a:ln>
            <a:noFill/>
          </a:ln>
        </p:spPr>
        <p:txBody>
          <a:bodyPr spcFirstLastPara="1" wrap="square" lIns="91425" tIns="45700" rIns="91425" bIns="45700" anchor="t" anchorCtr="0">
            <a:noAutofit/>
          </a:bodyPr>
          <a:lstStyle/>
          <a:p>
            <a:pPr marL="633412" lvl="0" indent="-633412" algn="l" rtl="0">
              <a:spcBef>
                <a:spcPts val="0"/>
              </a:spcBef>
              <a:spcAft>
                <a:spcPts val="0"/>
              </a:spcAft>
              <a:buClr>
                <a:schemeClr val="dk1"/>
              </a:buClr>
              <a:buFont typeface="Arial"/>
              <a:buNone/>
            </a:pPr>
            <a:r>
              <a:rPr lang="de-DE" sz="2800" b="1">
                <a:solidFill>
                  <a:srgbClr val="AED633"/>
                </a:solidFill>
                <a:latin typeface="Helvetica Neue" panose="020B0604020202020204" charset="0"/>
                <a:ea typeface="Helvetica Neue"/>
                <a:cs typeface="Helvetica Neue"/>
                <a:sym typeface="Helvetica Neue"/>
              </a:rPr>
              <a:t>2.1 Acquisition (Akquisition) </a:t>
            </a:r>
            <a:r>
              <a:rPr lang="de-DE" sz="2800">
                <a:solidFill>
                  <a:srgbClr val="AED633"/>
                </a:solidFill>
                <a:latin typeface="Helvetica Neue" panose="020B0604020202020204" charset="0"/>
                <a:ea typeface="Helvetica Neue"/>
                <a:cs typeface="Helvetica Neue"/>
                <a:sym typeface="Helvetica Neue"/>
              </a:rPr>
              <a:t>– Die erste Etappe</a:t>
            </a:r>
          </a:p>
          <a:p>
            <a:pPr marL="0" marR="0" lvl="0" indent="0" algn="l" rtl="0">
              <a:spcBef>
                <a:spcPts val="0"/>
              </a:spcBef>
              <a:spcAft>
                <a:spcPts val="0"/>
              </a:spcAft>
              <a:buNone/>
            </a:pPr>
            <a:endParaRPr lang="de-DE" sz="2800" b="1">
              <a:solidFill>
                <a:srgbClr val="AED633"/>
              </a:solidFill>
              <a:latin typeface="Helvetica Neue" panose="020B0604020202020204" charset="0"/>
              <a:ea typeface="Helvetica Neue"/>
              <a:cs typeface="Helvetica Neue"/>
              <a:sym typeface="Helvetica Neue"/>
            </a:endParaRPr>
          </a:p>
        </p:txBody>
      </p:sp>
      <p:sp>
        <p:nvSpPr>
          <p:cNvPr id="151" name="Google Shape;151;p10"/>
          <p:cNvSpPr txBox="1"/>
          <p:nvPr/>
        </p:nvSpPr>
        <p:spPr>
          <a:xfrm>
            <a:off x="1295400" y="3384000"/>
            <a:ext cx="9180000" cy="54171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de-DE" sz="2400">
                <a:solidFill>
                  <a:schemeClr val="dk1"/>
                </a:solidFill>
                <a:latin typeface="Helvetica Neue" panose="020B0604020202020204" charset="0"/>
                <a:ea typeface="Helvetica Neue"/>
                <a:cs typeface="Helvetica Neue"/>
                <a:sym typeface="Helvetica Neue"/>
              </a:rPr>
              <a:t>Die Akquisitionsphase ist der Moment, in dem der/die Nutzer*in zum ersten Mal mit dem Produkt/der Dienstleistung des Unternehmens in Berührung kommt.</a:t>
            </a:r>
            <a:endParaRPr lang="de-DE" sz="2400">
              <a:latin typeface="Helvetica Neue" panose="020B0604020202020204" charset="0"/>
            </a:endParaRPr>
          </a:p>
          <a:p>
            <a:pPr marL="0" marR="0" lvl="0" indent="0" algn="l" rtl="0">
              <a:spcBef>
                <a:spcPts val="0"/>
              </a:spcBef>
              <a:spcAft>
                <a:spcPts val="0"/>
              </a:spcAft>
              <a:buNone/>
            </a:pPr>
            <a:endParaRPr lang="de-DE" sz="2400">
              <a:solidFill>
                <a:schemeClr val="dk1"/>
              </a:solidFill>
              <a:latin typeface="Helvetica Neue" panose="020B0604020202020204" charset="0"/>
              <a:ea typeface="Helvetica Neue"/>
              <a:cs typeface="Helvetica Neue"/>
              <a:sym typeface="Helvetica Neue"/>
            </a:endParaRPr>
          </a:p>
          <a:p>
            <a:pPr marL="0" marR="0" lvl="0" indent="0" algn="l" rtl="0">
              <a:spcBef>
                <a:spcPts val="0"/>
              </a:spcBef>
              <a:spcAft>
                <a:spcPts val="0"/>
              </a:spcAft>
              <a:buNone/>
            </a:pPr>
            <a:r>
              <a:rPr lang="de-DE" sz="2400">
                <a:solidFill>
                  <a:schemeClr val="dk1"/>
                </a:solidFill>
                <a:latin typeface="Helvetica Neue" panose="020B0604020202020204" charset="0"/>
                <a:ea typeface="Helvetica Neue"/>
                <a:cs typeface="Helvetica Neue"/>
                <a:sym typeface="Helvetica Neue"/>
              </a:rPr>
              <a:t>Idealerweise sollte diese Phase zu </a:t>
            </a:r>
            <a:r>
              <a:rPr lang="de-DE" sz="2400" b="1">
                <a:solidFill>
                  <a:srgbClr val="0070C0"/>
                </a:solidFill>
                <a:latin typeface="Helvetica Neue" panose="020B0604020202020204" charset="0"/>
                <a:ea typeface="Helvetica Neue"/>
                <a:cs typeface="Helvetica Neue"/>
                <a:sym typeface="Helvetica Neue"/>
              </a:rPr>
              <a:t>einem ersten greifbaren Kontakt </a:t>
            </a:r>
            <a:r>
              <a:rPr lang="de-DE" sz="2400">
                <a:solidFill>
                  <a:schemeClr val="dk1"/>
                </a:solidFill>
                <a:latin typeface="Helvetica Neue" panose="020B0604020202020204" charset="0"/>
                <a:ea typeface="Helvetica Neue"/>
                <a:cs typeface="Helvetica Neue"/>
                <a:sym typeface="Helvetica Neue"/>
              </a:rPr>
              <a:t>führen, der sich typischerweise in der Anmeldung zum Newsletter des Unternehmens äußert: alles, was das Interesse des Nutzers an unserem Angebot belegen kann.</a:t>
            </a:r>
          </a:p>
          <a:p>
            <a:pPr marL="0" marR="0" lvl="0" indent="0" algn="l" rtl="0">
              <a:spcBef>
                <a:spcPts val="0"/>
              </a:spcBef>
              <a:spcAft>
                <a:spcPts val="0"/>
              </a:spcAft>
              <a:buNone/>
            </a:pPr>
            <a:endParaRPr lang="de-DE" sz="2400">
              <a:solidFill>
                <a:schemeClr val="dk1"/>
              </a:solidFill>
              <a:latin typeface="Helvetica Neue" panose="020B0604020202020204" charset="0"/>
              <a:ea typeface="Helvetica Neue"/>
              <a:cs typeface="Helvetica Neue"/>
              <a:sym typeface="Helvetica Neue"/>
            </a:endParaRPr>
          </a:p>
          <a:p>
            <a:pPr marL="0" marR="0" lvl="0" indent="0" algn="l" rtl="0">
              <a:spcBef>
                <a:spcPts val="0"/>
              </a:spcBef>
              <a:spcAft>
                <a:spcPts val="0"/>
              </a:spcAft>
              <a:buNone/>
            </a:pPr>
            <a:r>
              <a:rPr lang="de-DE" sz="2400">
                <a:solidFill>
                  <a:schemeClr val="dk1"/>
                </a:solidFill>
                <a:latin typeface="Helvetica Neue" panose="020B0604020202020204" charset="0"/>
                <a:ea typeface="Helvetica Neue"/>
                <a:cs typeface="Helvetica Neue"/>
                <a:sym typeface="Helvetica Neue"/>
              </a:rPr>
              <a:t>Akquisitionskennzahlen stützen sich häufig auf die konkreten Interaktionen mit den Marketingkanälen, die genutzt werden, um das Angebot einem breiten Publikum bekannt zu machen - und nicht nur auf die bloße Anzahl der Besuche - und die durch konkrete Verknüpfungen mit den Nutzern (z. B. deren E-Mail oder Telefonnummer) qualifiziert werden können.</a:t>
            </a:r>
          </a:p>
        </p:txBody>
      </p:sp>
      <p:grpSp>
        <p:nvGrpSpPr>
          <p:cNvPr id="152" name="Google Shape;152;p10"/>
          <p:cNvGrpSpPr/>
          <p:nvPr/>
        </p:nvGrpSpPr>
        <p:grpSpPr>
          <a:xfrm>
            <a:off x="10543818" y="3583220"/>
            <a:ext cx="6000562" cy="5217879"/>
            <a:chOff x="905418" y="0"/>
            <a:chExt cx="6000562" cy="5217879"/>
          </a:xfrm>
        </p:grpSpPr>
        <p:sp>
          <p:nvSpPr>
            <p:cNvPr id="153" name="Google Shape;153;p10"/>
            <p:cNvSpPr/>
            <p:nvPr/>
          </p:nvSpPr>
          <p:spPr>
            <a:xfrm rot="10800000">
              <a:off x="905418" y="0"/>
              <a:ext cx="5217879" cy="5217879"/>
            </a:xfrm>
            <a:prstGeom prst="triangle">
              <a:avLst>
                <a:gd name="adj" fmla="val 50000"/>
              </a:avLst>
            </a:prstGeom>
            <a:solidFill>
              <a:srgbClr val="F2F2F2"/>
            </a:solidFill>
            <a:ln w="254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lang="de-DE">
                <a:latin typeface="Helvetica Neue" panose="020B0604020202020204" charset="0"/>
              </a:endParaRPr>
            </a:p>
          </p:txBody>
        </p:sp>
        <p:sp>
          <p:nvSpPr>
            <p:cNvPr id="154" name="Google Shape;154;p10"/>
            <p:cNvSpPr/>
            <p:nvPr/>
          </p:nvSpPr>
          <p:spPr>
            <a:xfrm>
              <a:off x="3514358" y="522297"/>
              <a:ext cx="3391622" cy="741917"/>
            </a:xfrm>
            <a:prstGeom prst="roundRect">
              <a:avLst>
                <a:gd name="adj" fmla="val 16667"/>
              </a:avLst>
            </a:prstGeom>
            <a:solidFill>
              <a:srgbClr val="002060"/>
            </a:solidFill>
            <a:ln w="254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lang="de-DE">
                <a:latin typeface="Helvetica Neue" panose="020B0604020202020204" charset="0"/>
              </a:endParaRPr>
            </a:p>
          </p:txBody>
        </p:sp>
        <p:sp>
          <p:nvSpPr>
            <p:cNvPr id="155" name="Google Shape;155;p10"/>
            <p:cNvSpPr txBox="1"/>
            <p:nvPr/>
          </p:nvSpPr>
          <p:spPr>
            <a:xfrm>
              <a:off x="3550575" y="558514"/>
              <a:ext cx="3319188" cy="669483"/>
            </a:xfrm>
            <a:prstGeom prst="rect">
              <a:avLst/>
            </a:prstGeom>
            <a:noFill/>
            <a:ln>
              <a:noFill/>
            </a:ln>
          </p:spPr>
          <p:txBody>
            <a:bodyPr spcFirstLastPara="1" wrap="square" lIns="72375" tIns="72375" rIns="72375" bIns="72375" anchor="ctr" anchorCtr="0">
              <a:noAutofit/>
            </a:bodyPr>
            <a:lstStyle/>
            <a:p>
              <a:pPr marL="0" marR="0" lvl="0" indent="0" algn="ctr" rtl="0">
                <a:lnSpc>
                  <a:spcPct val="90000"/>
                </a:lnSpc>
                <a:spcBef>
                  <a:spcPts val="0"/>
                </a:spcBef>
                <a:spcAft>
                  <a:spcPts val="0"/>
                </a:spcAft>
                <a:buClr>
                  <a:schemeClr val="lt1"/>
                </a:buClr>
                <a:buSzPts val="1900"/>
                <a:buFont typeface="Helvetica Neue"/>
                <a:buNone/>
              </a:pPr>
              <a:r>
                <a:rPr lang="de-DE" sz="2000" b="1">
                  <a:solidFill>
                    <a:schemeClr val="lt1"/>
                  </a:solidFill>
                  <a:latin typeface="Helvetica Neue" panose="020B0604020202020204" charset="0"/>
                  <a:ea typeface="Helvetica Neue"/>
                  <a:cs typeface="Helvetica Neue"/>
                  <a:sym typeface="Helvetica Neue"/>
                </a:rPr>
                <a:t>Acquisition</a:t>
              </a:r>
              <a:br>
                <a:rPr lang="de-DE" sz="2000" b="1">
                  <a:solidFill>
                    <a:schemeClr val="lt1"/>
                  </a:solidFill>
                  <a:latin typeface="Helvetica Neue" panose="020B0604020202020204" charset="0"/>
                  <a:ea typeface="Helvetica Neue"/>
                  <a:cs typeface="Helvetica Neue"/>
                  <a:sym typeface="Helvetica Neue"/>
                </a:rPr>
              </a:br>
              <a:r>
                <a:rPr lang="de-DE" sz="2000" b="1">
                  <a:solidFill>
                    <a:schemeClr val="lt1"/>
                  </a:solidFill>
                  <a:latin typeface="Helvetica Neue" panose="020B0604020202020204" charset="0"/>
                  <a:ea typeface="Helvetica Neue"/>
                  <a:cs typeface="Helvetica Neue"/>
                  <a:sym typeface="Helvetica Neue"/>
                </a:rPr>
                <a:t>(Akquisition)</a:t>
              </a:r>
              <a:endParaRPr lang="de-DE" sz="2000" b="1">
                <a:solidFill>
                  <a:schemeClr val="lt1"/>
                </a:solidFill>
                <a:latin typeface="Helvetica Neue" panose="020B0604020202020204" charset="0"/>
                <a:ea typeface="Calibri"/>
                <a:cs typeface="Calibri"/>
                <a:sym typeface="Calibri"/>
              </a:endParaRPr>
            </a:p>
          </p:txBody>
        </p:sp>
        <p:sp>
          <p:nvSpPr>
            <p:cNvPr id="156" name="Google Shape;156;p10"/>
            <p:cNvSpPr/>
            <p:nvPr/>
          </p:nvSpPr>
          <p:spPr>
            <a:xfrm>
              <a:off x="3514358" y="1356954"/>
              <a:ext cx="3391622" cy="741917"/>
            </a:xfrm>
            <a:prstGeom prst="roundRect">
              <a:avLst>
                <a:gd name="adj" fmla="val 16667"/>
              </a:avLst>
            </a:prstGeom>
            <a:solidFill>
              <a:srgbClr val="F2F2F2"/>
            </a:solidFill>
            <a:ln w="254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lang="de-DE">
                <a:latin typeface="Helvetica Neue" panose="020B0604020202020204" charset="0"/>
              </a:endParaRPr>
            </a:p>
          </p:txBody>
        </p:sp>
        <p:sp>
          <p:nvSpPr>
            <p:cNvPr id="157" name="Google Shape;157;p10"/>
            <p:cNvSpPr txBox="1"/>
            <p:nvPr/>
          </p:nvSpPr>
          <p:spPr>
            <a:xfrm>
              <a:off x="3550575" y="1393171"/>
              <a:ext cx="3319188" cy="669483"/>
            </a:xfrm>
            <a:prstGeom prst="rect">
              <a:avLst/>
            </a:prstGeom>
            <a:noFill/>
            <a:ln>
              <a:noFill/>
            </a:ln>
          </p:spPr>
          <p:txBody>
            <a:bodyPr spcFirstLastPara="1" wrap="square" lIns="72375" tIns="72375" rIns="72375" bIns="72375" anchor="ctr" anchorCtr="0">
              <a:noAutofit/>
            </a:bodyPr>
            <a:lstStyle/>
            <a:p>
              <a:pPr marL="0" marR="0" lvl="0" indent="0" algn="ctr" rtl="0">
                <a:lnSpc>
                  <a:spcPct val="90000"/>
                </a:lnSpc>
                <a:spcBef>
                  <a:spcPts val="0"/>
                </a:spcBef>
                <a:spcAft>
                  <a:spcPts val="0"/>
                </a:spcAft>
                <a:buClr>
                  <a:srgbClr val="002060"/>
                </a:buClr>
                <a:buSzPts val="1900"/>
                <a:buFont typeface="Helvetica Neue"/>
                <a:buNone/>
              </a:pPr>
              <a:r>
                <a:rPr lang="de-DE" sz="1900" b="1">
                  <a:solidFill>
                    <a:srgbClr val="002060"/>
                  </a:solidFill>
                  <a:latin typeface="Helvetica Neue" panose="020B0604020202020204" charset="0"/>
                  <a:ea typeface="Helvetica Neue"/>
                  <a:cs typeface="Helvetica Neue"/>
                  <a:sym typeface="Helvetica Neue"/>
                </a:rPr>
                <a:t>Activation</a:t>
              </a:r>
              <a:br>
                <a:rPr lang="de-DE" sz="1900" b="1">
                  <a:solidFill>
                    <a:srgbClr val="002060"/>
                  </a:solidFill>
                  <a:latin typeface="Helvetica Neue" panose="020B0604020202020204" charset="0"/>
                  <a:ea typeface="Helvetica Neue"/>
                  <a:cs typeface="Helvetica Neue"/>
                  <a:sym typeface="Helvetica Neue"/>
                </a:rPr>
              </a:br>
              <a:r>
                <a:rPr lang="de-DE" sz="1900" b="1">
                  <a:solidFill>
                    <a:srgbClr val="002060"/>
                  </a:solidFill>
                  <a:latin typeface="Helvetica Neue" panose="020B0604020202020204" charset="0"/>
                  <a:ea typeface="Helvetica Neue"/>
                  <a:cs typeface="Helvetica Neue"/>
                  <a:sym typeface="Helvetica Neue"/>
                </a:rPr>
                <a:t>(Aktivierung)</a:t>
              </a:r>
              <a:endParaRPr lang="de-DE" sz="1900" b="1">
                <a:solidFill>
                  <a:srgbClr val="002060"/>
                </a:solidFill>
                <a:latin typeface="Helvetica Neue" panose="020B0604020202020204" charset="0"/>
                <a:ea typeface="Calibri"/>
                <a:cs typeface="Calibri"/>
                <a:sym typeface="Calibri"/>
              </a:endParaRPr>
            </a:p>
          </p:txBody>
        </p:sp>
        <p:sp>
          <p:nvSpPr>
            <p:cNvPr id="158" name="Google Shape;158;p10"/>
            <p:cNvSpPr/>
            <p:nvPr/>
          </p:nvSpPr>
          <p:spPr>
            <a:xfrm>
              <a:off x="3514358" y="2191611"/>
              <a:ext cx="3391622" cy="741917"/>
            </a:xfrm>
            <a:prstGeom prst="roundRect">
              <a:avLst>
                <a:gd name="adj" fmla="val 16667"/>
              </a:avLst>
            </a:prstGeom>
            <a:solidFill>
              <a:srgbClr val="F2F2F2"/>
            </a:solidFill>
            <a:ln w="254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lang="de-DE">
                <a:latin typeface="Helvetica Neue" panose="020B0604020202020204" charset="0"/>
              </a:endParaRPr>
            </a:p>
          </p:txBody>
        </p:sp>
        <p:sp>
          <p:nvSpPr>
            <p:cNvPr id="159" name="Google Shape;159;p10"/>
            <p:cNvSpPr txBox="1"/>
            <p:nvPr/>
          </p:nvSpPr>
          <p:spPr>
            <a:xfrm>
              <a:off x="3550575" y="2227828"/>
              <a:ext cx="3319188" cy="669483"/>
            </a:xfrm>
            <a:prstGeom prst="rect">
              <a:avLst/>
            </a:prstGeom>
            <a:noFill/>
            <a:ln>
              <a:noFill/>
            </a:ln>
          </p:spPr>
          <p:txBody>
            <a:bodyPr spcFirstLastPara="1" wrap="square" lIns="72375" tIns="72375" rIns="72375" bIns="72375" anchor="ctr" anchorCtr="0">
              <a:noAutofit/>
            </a:bodyPr>
            <a:lstStyle/>
            <a:p>
              <a:pPr marL="0" marR="0" lvl="0" indent="0" algn="ctr" rtl="0">
                <a:lnSpc>
                  <a:spcPct val="90000"/>
                </a:lnSpc>
                <a:spcBef>
                  <a:spcPts val="0"/>
                </a:spcBef>
                <a:spcAft>
                  <a:spcPts val="0"/>
                </a:spcAft>
                <a:buClr>
                  <a:srgbClr val="002060"/>
                </a:buClr>
                <a:buSzPts val="1900"/>
                <a:buFont typeface="Helvetica Neue"/>
                <a:buNone/>
              </a:pPr>
              <a:r>
                <a:rPr lang="de-DE" sz="1900" b="1">
                  <a:solidFill>
                    <a:srgbClr val="002060"/>
                  </a:solidFill>
                  <a:latin typeface="Helvetica Neue" panose="020B0604020202020204" charset="0"/>
                  <a:ea typeface="Helvetica Neue"/>
                  <a:cs typeface="Helvetica Neue"/>
                  <a:sym typeface="Helvetica Neue"/>
                </a:rPr>
                <a:t>Retention</a:t>
              </a:r>
              <a:br>
                <a:rPr lang="de-DE" sz="1900" b="1">
                  <a:solidFill>
                    <a:srgbClr val="002060"/>
                  </a:solidFill>
                  <a:latin typeface="Helvetica Neue" panose="020B0604020202020204" charset="0"/>
                  <a:ea typeface="Helvetica Neue"/>
                  <a:cs typeface="Helvetica Neue"/>
                  <a:sym typeface="Helvetica Neue"/>
                </a:rPr>
              </a:br>
              <a:r>
                <a:rPr lang="de-DE" sz="1900" b="1">
                  <a:solidFill>
                    <a:srgbClr val="002060"/>
                  </a:solidFill>
                  <a:latin typeface="Helvetica Neue" panose="020B0604020202020204" charset="0"/>
                  <a:ea typeface="Helvetica Neue"/>
                  <a:cs typeface="Helvetica Neue"/>
                  <a:sym typeface="Helvetica Neue"/>
                </a:rPr>
                <a:t>(Loyalität)</a:t>
              </a:r>
              <a:endParaRPr lang="de-DE" sz="1900" b="1">
                <a:solidFill>
                  <a:srgbClr val="002060"/>
                </a:solidFill>
                <a:latin typeface="Helvetica Neue" panose="020B0604020202020204" charset="0"/>
                <a:ea typeface="Calibri"/>
                <a:cs typeface="Calibri"/>
                <a:sym typeface="Calibri"/>
              </a:endParaRPr>
            </a:p>
          </p:txBody>
        </p:sp>
        <p:sp>
          <p:nvSpPr>
            <p:cNvPr id="160" name="Google Shape;160;p10"/>
            <p:cNvSpPr/>
            <p:nvPr/>
          </p:nvSpPr>
          <p:spPr>
            <a:xfrm>
              <a:off x="3514358" y="3026268"/>
              <a:ext cx="3391622" cy="741917"/>
            </a:xfrm>
            <a:prstGeom prst="roundRect">
              <a:avLst>
                <a:gd name="adj" fmla="val 16667"/>
              </a:avLst>
            </a:prstGeom>
            <a:solidFill>
              <a:srgbClr val="F2F2F2"/>
            </a:solidFill>
            <a:ln w="254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lang="de-DE">
                <a:latin typeface="Helvetica Neue" panose="020B0604020202020204" charset="0"/>
              </a:endParaRPr>
            </a:p>
          </p:txBody>
        </p:sp>
        <p:sp>
          <p:nvSpPr>
            <p:cNvPr id="161" name="Google Shape;161;p10"/>
            <p:cNvSpPr txBox="1"/>
            <p:nvPr/>
          </p:nvSpPr>
          <p:spPr>
            <a:xfrm>
              <a:off x="3550575" y="3062485"/>
              <a:ext cx="3319188" cy="669483"/>
            </a:xfrm>
            <a:prstGeom prst="rect">
              <a:avLst/>
            </a:prstGeom>
            <a:noFill/>
            <a:ln>
              <a:noFill/>
            </a:ln>
          </p:spPr>
          <p:txBody>
            <a:bodyPr spcFirstLastPara="1" wrap="square" lIns="72375" tIns="72375" rIns="72375" bIns="72375" anchor="ctr" anchorCtr="0">
              <a:noAutofit/>
            </a:bodyPr>
            <a:lstStyle/>
            <a:p>
              <a:pPr marL="0" marR="0" lvl="0" indent="0" algn="ctr" rtl="0">
                <a:lnSpc>
                  <a:spcPct val="90000"/>
                </a:lnSpc>
                <a:spcBef>
                  <a:spcPts val="0"/>
                </a:spcBef>
                <a:spcAft>
                  <a:spcPts val="0"/>
                </a:spcAft>
                <a:buClr>
                  <a:srgbClr val="002060"/>
                </a:buClr>
                <a:buSzPts val="1900"/>
                <a:buFont typeface="Helvetica Neue"/>
                <a:buNone/>
              </a:pPr>
              <a:r>
                <a:rPr lang="de-DE" sz="1900" b="1">
                  <a:solidFill>
                    <a:srgbClr val="002060"/>
                  </a:solidFill>
                  <a:latin typeface="Helvetica Neue" panose="020B0604020202020204" charset="0"/>
                  <a:ea typeface="Helvetica Neue"/>
                  <a:cs typeface="Helvetica Neue"/>
                  <a:sym typeface="Helvetica Neue"/>
                </a:rPr>
                <a:t>Revenue</a:t>
              </a:r>
              <a:br>
                <a:rPr lang="de-DE" sz="1900" b="1">
                  <a:solidFill>
                    <a:srgbClr val="002060"/>
                  </a:solidFill>
                  <a:latin typeface="Helvetica Neue" panose="020B0604020202020204" charset="0"/>
                  <a:ea typeface="Helvetica Neue"/>
                  <a:cs typeface="Helvetica Neue"/>
                  <a:sym typeface="Helvetica Neue"/>
                </a:rPr>
              </a:br>
              <a:r>
                <a:rPr lang="de-DE" sz="1900" b="1">
                  <a:solidFill>
                    <a:srgbClr val="002060"/>
                  </a:solidFill>
                  <a:latin typeface="Helvetica Neue" panose="020B0604020202020204" charset="0"/>
                  <a:ea typeface="Helvetica Neue"/>
                  <a:cs typeface="Helvetica Neue"/>
                  <a:sym typeface="Helvetica Neue"/>
                </a:rPr>
                <a:t>(Umsatz)</a:t>
              </a:r>
              <a:endParaRPr lang="de-DE" sz="1900" b="1">
                <a:solidFill>
                  <a:srgbClr val="002060"/>
                </a:solidFill>
                <a:latin typeface="Helvetica Neue" panose="020B0604020202020204" charset="0"/>
                <a:ea typeface="Calibri"/>
                <a:cs typeface="Calibri"/>
                <a:sym typeface="Calibri"/>
              </a:endParaRPr>
            </a:p>
          </p:txBody>
        </p:sp>
        <p:sp>
          <p:nvSpPr>
            <p:cNvPr id="162" name="Google Shape;162;p10"/>
            <p:cNvSpPr/>
            <p:nvPr/>
          </p:nvSpPr>
          <p:spPr>
            <a:xfrm>
              <a:off x="3514358" y="3860925"/>
              <a:ext cx="3391622" cy="741917"/>
            </a:xfrm>
            <a:prstGeom prst="roundRect">
              <a:avLst>
                <a:gd name="adj" fmla="val 16667"/>
              </a:avLst>
            </a:prstGeom>
            <a:solidFill>
              <a:srgbClr val="F2F2F2"/>
            </a:solidFill>
            <a:ln w="254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lang="de-DE">
                <a:latin typeface="Helvetica Neue" panose="020B0604020202020204" charset="0"/>
              </a:endParaRPr>
            </a:p>
          </p:txBody>
        </p:sp>
        <p:sp>
          <p:nvSpPr>
            <p:cNvPr id="163" name="Google Shape;163;p10"/>
            <p:cNvSpPr txBox="1"/>
            <p:nvPr/>
          </p:nvSpPr>
          <p:spPr>
            <a:xfrm>
              <a:off x="3550575" y="3897142"/>
              <a:ext cx="3319188" cy="669483"/>
            </a:xfrm>
            <a:prstGeom prst="rect">
              <a:avLst/>
            </a:prstGeom>
            <a:noFill/>
            <a:ln>
              <a:noFill/>
            </a:ln>
          </p:spPr>
          <p:txBody>
            <a:bodyPr spcFirstLastPara="1" wrap="square" lIns="72375" tIns="72375" rIns="72375" bIns="72375" anchor="ctr" anchorCtr="0">
              <a:noAutofit/>
            </a:bodyPr>
            <a:lstStyle/>
            <a:p>
              <a:pPr marL="0" marR="0" lvl="0" indent="0" algn="ctr" rtl="0">
                <a:lnSpc>
                  <a:spcPct val="90000"/>
                </a:lnSpc>
                <a:spcBef>
                  <a:spcPts val="0"/>
                </a:spcBef>
                <a:spcAft>
                  <a:spcPts val="0"/>
                </a:spcAft>
                <a:buClr>
                  <a:srgbClr val="002060"/>
                </a:buClr>
                <a:buSzPts val="1900"/>
                <a:buFont typeface="Helvetica Neue"/>
                <a:buNone/>
              </a:pPr>
              <a:r>
                <a:rPr lang="de-DE" sz="1900" b="1">
                  <a:solidFill>
                    <a:srgbClr val="002060"/>
                  </a:solidFill>
                  <a:latin typeface="Helvetica Neue" panose="020B0604020202020204" charset="0"/>
                  <a:ea typeface="Helvetica Neue"/>
                  <a:cs typeface="Helvetica Neue"/>
                  <a:sym typeface="Helvetica Neue"/>
                </a:rPr>
                <a:t>Referral</a:t>
              </a:r>
              <a:br>
                <a:rPr lang="de-DE" sz="1900" b="1">
                  <a:solidFill>
                    <a:srgbClr val="002060"/>
                  </a:solidFill>
                  <a:latin typeface="Helvetica Neue" panose="020B0604020202020204" charset="0"/>
                  <a:ea typeface="Helvetica Neue"/>
                  <a:cs typeface="Helvetica Neue"/>
                  <a:sym typeface="Helvetica Neue"/>
                </a:rPr>
              </a:br>
              <a:r>
                <a:rPr lang="de-DE" sz="1900" b="1">
                  <a:solidFill>
                    <a:srgbClr val="002060"/>
                  </a:solidFill>
                  <a:latin typeface="Helvetica Neue" panose="020B0604020202020204" charset="0"/>
                  <a:ea typeface="Helvetica Neue"/>
                  <a:cs typeface="Helvetica Neue"/>
                  <a:sym typeface="Helvetica Neue"/>
                </a:rPr>
                <a:t>(Weiterempfehlung)</a:t>
              </a:r>
              <a:endParaRPr lang="de-DE" sz="1900" b="1">
                <a:solidFill>
                  <a:srgbClr val="002060"/>
                </a:solidFill>
                <a:latin typeface="Helvetica Neue" panose="020B0604020202020204" charset="0"/>
                <a:ea typeface="Calibri"/>
                <a:cs typeface="Calibri"/>
                <a:sym typeface="Calibri"/>
              </a:endParaRPr>
            </a:p>
          </p:txBody>
        </p:sp>
      </p:grpSp>
      <p:sp>
        <p:nvSpPr>
          <p:cNvPr id="164" name="Google Shape;164;p10"/>
          <p:cNvSpPr txBox="1"/>
          <p:nvPr/>
        </p:nvSpPr>
        <p:spPr>
          <a:xfrm>
            <a:off x="1295400" y="1548000"/>
            <a:ext cx="16020000" cy="830997"/>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de-DE" sz="4200" b="1">
                <a:solidFill>
                  <a:srgbClr val="4D94B7"/>
                </a:solidFill>
                <a:latin typeface="Helvetica Neue" panose="020B0604020202020204" charset="0"/>
                <a:ea typeface="Helvetica Neue"/>
                <a:cs typeface="Helvetica Neue"/>
                <a:sym typeface="Helvetica Neue"/>
              </a:rPr>
              <a:t>2. </a:t>
            </a:r>
            <a:r>
              <a:rPr lang="de-DE" sz="4400" b="1">
                <a:solidFill>
                  <a:srgbClr val="4D94B7"/>
                </a:solidFill>
                <a:latin typeface="Helvetica Neue" panose="020B0604020202020204" charset="0"/>
                <a:ea typeface="Helvetica Neue"/>
                <a:cs typeface="Helvetica Neue"/>
                <a:sym typeface="Helvetica Neue"/>
              </a:rPr>
              <a:t>Schlüssel Phasen des AARRR! Modells</a:t>
            </a:r>
            <a:endParaRPr lang="de-DE">
              <a:latin typeface="Helvetica Neue" panose="020B060402020202020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11"/>
          <p:cNvSpPr txBox="1"/>
          <p:nvPr/>
        </p:nvSpPr>
        <p:spPr>
          <a:xfrm>
            <a:off x="1295400" y="2304000"/>
            <a:ext cx="14400000" cy="468000"/>
          </a:xfrm>
          <a:prstGeom prst="rect">
            <a:avLst/>
          </a:prstGeom>
          <a:noFill/>
          <a:ln>
            <a:noFill/>
          </a:ln>
        </p:spPr>
        <p:txBody>
          <a:bodyPr spcFirstLastPara="1" wrap="square" lIns="91425" tIns="45700" rIns="91425" bIns="45700" anchor="t" anchorCtr="0">
            <a:noAutofit/>
          </a:bodyPr>
          <a:lstStyle/>
          <a:p>
            <a:pPr marL="633412" lvl="0" indent="-633412" algn="l" rtl="0">
              <a:spcAft>
                <a:spcPts val="0"/>
              </a:spcAft>
              <a:buClr>
                <a:schemeClr val="dk1"/>
              </a:buClr>
              <a:buFont typeface="Arial"/>
              <a:buNone/>
            </a:pPr>
            <a:r>
              <a:rPr lang="de-DE" sz="2800" b="1">
                <a:solidFill>
                  <a:srgbClr val="AED633"/>
                </a:solidFill>
                <a:latin typeface="Helvetica Neue" panose="020B0604020202020204" charset="0"/>
                <a:ea typeface="Helvetica Neue"/>
                <a:cs typeface="Helvetica Neue"/>
                <a:sym typeface="Helvetica Neue"/>
              </a:rPr>
              <a:t>2.2 Activation (Aktivierung) </a:t>
            </a:r>
            <a:r>
              <a:rPr lang="de-DE" sz="2800">
                <a:solidFill>
                  <a:srgbClr val="AED633"/>
                </a:solidFill>
                <a:latin typeface="Helvetica Neue" panose="020B0604020202020204" charset="0"/>
                <a:ea typeface="Helvetica Neue"/>
                <a:cs typeface="Helvetica Neue"/>
                <a:sym typeface="Helvetica Neue"/>
              </a:rPr>
              <a:t>– Weitere Stimulierung der Lead-Kontakte</a:t>
            </a:r>
            <a:endParaRPr lang="de-DE">
              <a:latin typeface="Helvetica Neue" panose="020B0604020202020204" charset="0"/>
            </a:endParaRPr>
          </a:p>
        </p:txBody>
      </p:sp>
      <p:sp>
        <p:nvSpPr>
          <p:cNvPr id="170" name="Google Shape;170;p11"/>
          <p:cNvSpPr txBox="1"/>
          <p:nvPr/>
        </p:nvSpPr>
        <p:spPr>
          <a:xfrm>
            <a:off x="1295400" y="3384000"/>
            <a:ext cx="9180000" cy="54171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de-DE" sz="2400">
                <a:solidFill>
                  <a:schemeClr val="dk1"/>
                </a:solidFill>
                <a:latin typeface="Helvetica Neue" panose="020B0604020202020204" charset="0"/>
                <a:ea typeface="Helvetica Neue"/>
                <a:cs typeface="Helvetica Neue"/>
                <a:sym typeface="Helvetica Neue"/>
              </a:rPr>
              <a:t>Die Aktivierungsphase ist der Moment, in dem die Organisation weiteres Interesse bei den Nutzer*innen weckt.</a:t>
            </a:r>
            <a:endParaRPr lang="de-DE" sz="2400">
              <a:latin typeface="Helvetica Neue" panose="020B0604020202020204" charset="0"/>
            </a:endParaRPr>
          </a:p>
          <a:p>
            <a:pPr marL="0" marR="0" lvl="0" indent="0" algn="l" rtl="0">
              <a:spcBef>
                <a:spcPts val="0"/>
              </a:spcBef>
              <a:spcAft>
                <a:spcPts val="0"/>
              </a:spcAft>
              <a:buNone/>
            </a:pPr>
            <a:endParaRPr lang="de-DE" sz="2400">
              <a:solidFill>
                <a:schemeClr val="dk1"/>
              </a:solidFill>
              <a:latin typeface="Helvetica Neue" panose="020B0604020202020204" charset="0"/>
              <a:ea typeface="Helvetica Neue"/>
              <a:cs typeface="Helvetica Neue"/>
              <a:sym typeface="Helvetica Neue"/>
            </a:endParaRPr>
          </a:p>
          <a:p>
            <a:pPr marL="0" marR="0" lvl="0" indent="0" algn="l" rtl="0">
              <a:spcBef>
                <a:spcPts val="0"/>
              </a:spcBef>
              <a:spcAft>
                <a:spcPts val="0"/>
              </a:spcAft>
              <a:buNone/>
            </a:pPr>
            <a:r>
              <a:rPr lang="de-DE" sz="2400">
                <a:solidFill>
                  <a:schemeClr val="dk1"/>
                </a:solidFill>
                <a:latin typeface="Helvetica Neue" panose="020B0604020202020204" charset="0"/>
                <a:ea typeface="Helvetica Neue"/>
                <a:cs typeface="Helvetica Neue"/>
                <a:sym typeface="Helvetica Neue"/>
              </a:rPr>
              <a:t>Es ist wichtig zu bedenken, dass nur ein kleiner Prozentsatz der Lead-Nutzer das Potenzial hat, zu aktiven Kunden zu werden.</a:t>
            </a:r>
            <a:endParaRPr lang="de-DE" sz="2400">
              <a:latin typeface="Helvetica Neue" panose="020B0604020202020204" charset="0"/>
            </a:endParaRPr>
          </a:p>
          <a:p>
            <a:pPr marL="0" marR="0" lvl="0" indent="0" algn="l" rtl="0">
              <a:spcBef>
                <a:spcPts val="0"/>
              </a:spcBef>
              <a:spcAft>
                <a:spcPts val="0"/>
              </a:spcAft>
              <a:buNone/>
            </a:pPr>
            <a:endParaRPr lang="de-DE" sz="2400">
              <a:solidFill>
                <a:schemeClr val="dk1"/>
              </a:solidFill>
              <a:latin typeface="Helvetica Neue" panose="020B0604020202020204" charset="0"/>
              <a:ea typeface="Helvetica Neue"/>
              <a:cs typeface="Helvetica Neue"/>
              <a:sym typeface="Helvetica Neue"/>
            </a:endParaRPr>
          </a:p>
          <a:p>
            <a:pPr marL="0" marR="0" lvl="0" indent="0" algn="l" rtl="0">
              <a:spcBef>
                <a:spcPts val="0"/>
              </a:spcBef>
              <a:spcAft>
                <a:spcPts val="0"/>
              </a:spcAft>
              <a:buNone/>
            </a:pPr>
            <a:r>
              <a:rPr lang="de-DE" sz="2400">
                <a:solidFill>
                  <a:schemeClr val="dk1"/>
                </a:solidFill>
                <a:latin typeface="Helvetica Neue" panose="020B0604020202020204" charset="0"/>
                <a:ea typeface="Helvetica Neue"/>
                <a:cs typeface="Helvetica Neue"/>
                <a:sym typeface="Helvetica Neue"/>
              </a:rPr>
              <a:t>In dieser Phase besteht die Priorität für Unternehmen darin, die </a:t>
            </a:r>
            <a:r>
              <a:rPr lang="de-DE" sz="2400" b="1">
                <a:solidFill>
                  <a:srgbClr val="0070C0"/>
                </a:solidFill>
                <a:latin typeface="Helvetica Neue" panose="020B0604020202020204" charset="0"/>
                <a:ea typeface="Helvetica Neue"/>
                <a:cs typeface="Helvetica Neue"/>
                <a:sym typeface="Helvetica Neue"/>
              </a:rPr>
              <a:t>Aktivierungsrate</a:t>
            </a:r>
            <a:r>
              <a:rPr lang="de-DE" sz="2400">
                <a:solidFill>
                  <a:schemeClr val="dk1"/>
                </a:solidFill>
                <a:latin typeface="Helvetica Neue" panose="020B0604020202020204" charset="0"/>
                <a:ea typeface="Helvetica Neue"/>
                <a:cs typeface="Helvetica Neue"/>
                <a:sym typeface="Helvetica Neue"/>
              </a:rPr>
              <a:t> zu erhöhen, indem sie versuchen, so viele Lead-Kontakte wie möglich in echte Nutzer*innen (Käufer*innen) umzuwandeln.</a:t>
            </a:r>
          </a:p>
          <a:p>
            <a:pPr marL="0" marR="0" lvl="0" indent="0" algn="l" rtl="0">
              <a:spcBef>
                <a:spcPts val="0"/>
              </a:spcBef>
              <a:spcAft>
                <a:spcPts val="0"/>
              </a:spcAft>
              <a:buNone/>
            </a:pPr>
            <a:endParaRPr lang="de-DE" sz="2400">
              <a:solidFill>
                <a:schemeClr val="dk1"/>
              </a:solidFill>
              <a:latin typeface="Helvetica Neue" panose="020B0604020202020204" charset="0"/>
              <a:ea typeface="Helvetica Neue"/>
              <a:cs typeface="Helvetica Neue"/>
              <a:sym typeface="Helvetica Neue"/>
            </a:endParaRPr>
          </a:p>
          <a:p>
            <a:pPr marL="0" marR="0" lvl="0" indent="0" algn="l" rtl="0">
              <a:spcBef>
                <a:spcPts val="0"/>
              </a:spcBef>
              <a:spcAft>
                <a:spcPts val="0"/>
              </a:spcAft>
              <a:buNone/>
            </a:pPr>
            <a:r>
              <a:rPr lang="de-DE" sz="2400">
                <a:solidFill>
                  <a:schemeClr val="dk1"/>
                </a:solidFill>
                <a:latin typeface="Helvetica Neue" panose="020B0604020202020204" charset="0"/>
                <a:ea typeface="Helvetica Neue"/>
                <a:cs typeface="Helvetica Neue"/>
                <a:sym typeface="Helvetica Neue"/>
              </a:rPr>
              <a:t>Aktivierungskennzahlen beruhen häufig auf dem Verhältnis zwischen Besuchen und Käufen (Downloads), wobei die Anzahl der Käufe (Downloads) eines bestimmten Angebots mit der Anzahl der "Erstkontakte" verglichen wird.</a:t>
            </a:r>
          </a:p>
        </p:txBody>
      </p:sp>
      <p:grpSp>
        <p:nvGrpSpPr>
          <p:cNvPr id="171" name="Google Shape;171;p11"/>
          <p:cNvGrpSpPr/>
          <p:nvPr/>
        </p:nvGrpSpPr>
        <p:grpSpPr>
          <a:xfrm>
            <a:off x="10543818" y="3583220"/>
            <a:ext cx="6000562" cy="5217879"/>
            <a:chOff x="905418" y="0"/>
            <a:chExt cx="6000562" cy="5217879"/>
          </a:xfrm>
        </p:grpSpPr>
        <p:sp>
          <p:nvSpPr>
            <p:cNvPr id="172" name="Google Shape;172;p11"/>
            <p:cNvSpPr/>
            <p:nvPr/>
          </p:nvSpPr>
          <p:spPr>
            <a:xfrm rot="10800000">
              <a:off x="905418" y="0"/>
              <a:ext cx="5217879" cy="5217879"/>
            </a:xfrm>
            <a:prstGeom prst="triangle">
              <a:avLst>
                <a:gd name="adj" fmla="val 50000"/>
              </a:avLst>
            </a:prstGeom>
            <a:solidFill>
              <a:srgbClr val="F2F2F2"/>
            </a:solidFill>
            <a:ln w="254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lang="de-DE">
                <a:latin typeface="Helvetica Neue" panose="020B0604020202020204" charset="0"/>
              </a:endParaRPr>
            </a:p>
          </p:txBody>
        </p:sp>
        <p:sp>
          <p:nvSpPr>
            <p:cNvPr id="173" name="Google Shape;173;p11"/>
            <p:cNvSpPr/>
            <p:nvPr/>
          </p:nvSpPr>
          <p:spPr>
            <a:xfrm>
              <a:off x="3514358" y="522297"/>
              <a:ext cx="3391622" cy="741917"/>
            </a:xfrm>
            <a:prstGeom prst="roundRect">
              <a:avLst>
                <a:gd name="adj" fmla="val 16667"/>
              </a:avLst>
            </a:prstGeom>
            <a:solidFill>
              <a:srgbClr val="F2F2F2"/>
            </a:solidFill>
            <a:ln w="254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lang="de-DE">
                <a:latin typeface="Helvetica Neue" panose="020B0604020202020204" charset="0"/>
              </a:endParaRPr>
            </a:p>
          </p:txBody>
        </p:sp>
        <p:sp>
          <p:nvSpPr>
            <p:cNvPr id="174" name="Google Shape;174;p11"/>
            <p:cNvSpPr txBox="1"/>
            <p:nvPr/>
          </p:nvSpPr>
          <p:spPr>
            <a:xfrm>
              <a:off x="3550575" y="558514"/>
              <a:ext cx="3319188" cy="669483"/>
            </a:xfrm>
            <a:prstGeom prst="rect">
              <a:avLst/>
            </a:prstGeom>
            <a:noFill/>
            <a:ln>
              <a:noFill/>
            </a:ln>
          </p:spPr>
          <p:txBody>
            <a:bodyPr spcFirstLastPara="1" wrap="square" lIns="72375" tIns="72375" rIns="72375" bIns="72375" anchor="ctr" anchorCtr="0">
              <a:noAutofit/>
            </a:bodyPr>
            <a:lstStyle/>
            <a:p>
              <a:pPr marL="0" marR="0" lvl="0" indent="0" algn="ctr" rtl="0">
                <a:lnSpc>
                  <a:spcPct val="90000"/>
                </a:lnSpc>
                <a:spcBef>
                  <a:spcPts val="0"/>
                </a:spcBef>
                <a:spcAft>
                  <a:spcPts val="0"/>
                </a:spcAft>
                <a:buClr>
                  <a:srgbClr val="002060"/>
                </a:buClr>
                <a:buSzPts val="1900"/>
                <a:buFont typeface="Helvetica Neue"/>
                <a:buNone/>
              </a:pPr>
              <a:r>
                <a:rPr lang="de-DE" sz="1900" b="1">
                  <a:solidFill>
                    <a:srgbClr val="002060"/>
                  </a:solidFill>
                  <a:latin typeface="Helvetica Neue" panose="020B0604020202020204" charset="0"/>
                  <a:ea typeface="Helvetica Neue"/>
                  <a:cs typeface="Helvetica Neue"/>
                  <a:sym typeface="Helvetica Neue"/>
                </a:rPr>
                <a:t>Acquisition</a:t>
              </a:r>
              <a:br>
                <a:rPr lang="de-DE" sz="1900" b="1">
                  <a:solidFill>
                    <a:srgbClr val="002060"/>
                  </a:solidFill>
                  <a:latin typeface="Helvetica Neue" panose="020B0604020202020204" charset="0"/>
                  <a:ea typeface="Helvetica Neue"/>
                  <a:cs typeface="Helvetica Neue"/>
                  <a:sym typeface="Helvetica Neue"/>
                </a:rPr>
              </a:br>
              <a:r>
                <a:rPr lang="de-DE" sz="1900" b="1">
                  <a:solidFill>
                    <a:srgbClr val="002060"/>
                  </a:solidFill>
                  <a:latin typeface="Helvetica Neue" panose="020B0604020202020204" charset="0"/>
                  <a:ea typeface="Helvetica Neue"/>
                  <a:cs typeface="Helvetica Neue"/>
                  <a:sym typeface="Helvetica Neue"/>
                </a:rPr>
                <a:t>(Acquisition)</a:t>
              </a:r>
              <a:endParaRPr lang="de-DE" sz="1900" b="1">
                <a:solidFill>
                  <a:srgbClr val="002060"/>
                </a:solidFill>
                <a:latin typeface="Helvetica Neue" panose="020B0604020202020204" charset="0"/>
                <a:ea typeface="Calibri"/>
                <a:cs typeface="Calibri"/>
                <a:sym typeface="Calibri"/>
              </a:endParaRPr>
            </a:p>
          </p:txBody>
        </p:sp>
        <p:sp>
          <p:nvSpPr>
            <p:cNvPr id="175" name="Google Shape;175;p11"/>
            <p:cNvSpPr/>
            <p:nvPr/>
          </p:nvSpPr>
          <p:spPr>
            <a:xfrm>
              <a:off x="3514358" y="1356954"/>
              <a:ext cx="3391622" cy="741917"/>
            </a:xfrm>
            <a:prstGeom prst="roundRect">
              <a:avLst>
                <a:gd name="adj" fmla="val 16667"/>
              </a:avLst>
            </a:prstGeom>
            <a:solidFill>
              <a:srgbClr val="002060"/>
            </a:solidFill>
            <a:ln w="254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lang="de-DE">
                <a:latin typeface="Helvetica Neue" panose="020B0604020202020204" charset="0"/>
              </a:endParaRPr>
            </a:p>
          </p:txBody>
        </p:sp>
        <p:sp>
          <p:nvSpPr>
            <p:cNvPr id="176" name="Google Shape;176;p11"/>
            <p:cNvSpPr txBox="1"/>
            <p:nvPr/>
          </p:nvSpPr>
          <p:spPr>
            <a:xfrm>
              <a:off x="3550575" y="1393171"/>
              <a:ext cx="3319188" cy="669483"/>
            </a:xfrm>
            <a:prstGeom prst="rect">
              <a:avLst/>
            </a:prstGeom>
            <a:noFill/>
            <a:ln>
              <a:noFill/>
            </a:ln>
          </p:spPr>
          <p:txBody>
            <a:bodyPr spcFirstLastPara="1" wrap="square" lIns="72375" tIns="72375" rIns="72375" bIns="72375" anchor="ctr" anchorCtr="0">
              <a:noAutofit/>
            </a:bodyPr>
            <a:lstStyle/>
            <a:p>
              <a:pPr marL="0" marR="0" lvl="0" indent="0" algn="ctr" rtl="0">
                <a:lnSpc>
                  <a:spcPct val="90000"/>
                </a:lnSpc>
                <a:spcBef>
                  <a:spcPts val="0"/>
                </a:spcBef>
                <a:spcAft>
                  <a:spcPts val="0"/>
                </a:spcAft>
                <a:buClr>
                  <a:schemeClr val="lt1"/>
                </a:buClr>
                <a:buSzPts val="1900"/>
                <a:buFont typeface="Helvetica Neue"/>
                <a:buNone/>
              </a:pPr>
              <a:r>
                <a:rPr lang="de-DE" sz="2000" b="1">
                  <a:solidFill>
                    <a:schemeClr val="lt1"/>
                  </a:solidFill>
                  <a:latin typeface="Helvetica Neue" panose="020B0604020202020204" charset="0"/>
                  <a:ea typeface="Helvetica Neue"/>
                  <a:cs typeface="Helvetica Neue"/>
                  <a:sym typeface="Helvetica Neue"/>
                </a:rPr>
                <a:t>Activation</a:t>
              </a:r>
              <a:br>
                <a:rPr lang="de-DE" sz="2000" b="1">
                  <a:solidFill>
                    <a:schemeClr val="lt1"/>
                  </a:solidFill>
                  <a:latin typeface="Helvetica Neue" panose="020B0604020202020204" charset="0"/>
                  <a:ea typeface="Helvetica Neue"/>
                  <a:cs typeface="Helvetica Neue"/>
                  <a:sym typeface="Helvetica Neue"/>
                </a:rPr>
              </a:br>
              <a:r>
                <a:rPr lang="de-DE" sz="2000" b="1">
                  <a:solidFill>
                    <a:schemeClr val="lt1"/>
                  </a:solidFill>
                  <a:latin typeface="Helvetica Neue" panose="020B0604020202020204" charset="0"/>
                  <a:ea typeface="Helvetica Neue"/>
                  <a:cs typeface="Helvetica Neue"/>
                  <a:sym typeface="Helvetica Neue"/>
                </a:rPr>
                <a:t>(Aktivierung)</a:t>
              </a:r>
              <a:endParaRPr lang="de-DE" sz="2000" b="1">
                <a:solidFill>
                  <a:schemeClr val="lt1"/>
                </a:solidFill>
                <a:latin typeface="Helvetica Neue" panose="020B0604020202020204" charset="0"/>
                <a:ea typeface="Calibri"/>
                <a:cs typeface="Calibri"/>
                <a:sym typeface="Calibri"/>
              </a:endParaRPr>
            </a:p>
          </p:txBody>
        </p:sp>
        <p:sp>
          <p:nvSpPr>
            <p:cNvPr id="177" name="Google Shape;177;p11"/>
            <p:cNvSpPr/>
            <p:nvPr/>
          </p:nvSpPr>
          <p:spPr>
            <a:xfrm>
              <a:off x="3514358" y="2191611"/>
              <a:ext cx="3391622" cy="741917"/>
            </a:xfrm>
            <a:prstGeom prst="roundRect">
              <a:avLst>
                <a:gd name="adj" fmla="val 16667"/>
              </a:avLst>
            </a:prstGeom>
            <a:solidFill>
              <a:srgbClr val="F2F2F2"/>
            </a:solidFill>
            <a:ln w="254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lang="de-DE">
                <a:latin typeface="Helvetica Neue" panose="020B0604020202020204" charset="0"/>
              </a:endParaRPr>
            </a:p>
          </p:txBody>
        </p:sp>
        <p:sp>
          <p:nvSpPr>
            <p:cNvPr id="178" name="Google Shape;178;p11"/>
            <p:cNvSpPr txBox="1"/>
            <p:nvPr/>
          </p:nvSpPr>
          <p:spPr>
            <a:xfrm>
              <a:off x="3550575" y="2227828"/>
              <a:ext cx="3319188" cy="669483"/>
            </a:xfrm>
            <a:prstGeom prst="rect">
              <a:avLst/>
            </a:prstGeom>
            <a:noFill/>
            <a:ln>
              <a:noFill/>
            </a:ln>
          </p:spPr>
          <p:txBody>
            <a:bodyPr spcFirstLastPara="1" wrap="square" lIns="72375" tIns="72375" rIns="72375" bIns="72375" anchor="ctr" anchorCtr="0">
              <a:noAutofit/>
            </a:bodyPr>
            <a:lstStyle/>
            <a:p>
              <a:pPr marL="0" marR="0" lvl="0" indent="0" algn="ctr" rtl="0">
                <a:lnSpc>
                  <a:spcPct val="90000"/>
                </a:lnSpc>
                <a:spcBef>
                  <a:spcPts val="0"/>
                </a:spcBef>
                <a:spcAft>
                  <a:spcPts val="0"/>
                </a:spcAft>
                <a:buClr>
                  <a:srgbClr val="002060"/>
                </a:buClr>
                <a:buSzPts val="1900"/>
                <a:buFont typeface="Helvetica Neue"/>
                <a:buNone/>
              </a:pPr>
              <a:r>
                <a:rPr lang="de-DE" sz="1900" b="1">
                  <a:solidFill>
                    <a:srgbClr val="002060"/>
                  </a:solidFill>
                  <a:latin typeface="Helvetica Neue" panose="020B0604020202020204" charset="0"/>
                  <a:ea typeface="Helvetica Neue"/>
                  <a:cs typeface="Helvetica Neue"/>
                  <a:sym typeface="Helvetica Neue"/>
                </a:rPr>
                <a:t>Retention</a:t>
              </a:r>
              <a:br>
                <a:rPr lang="de-DE" sz="1900" b="1">
                  <a:solidFill>
                    <a:srgbClr val="002060"/>
                  </a:solidFill>
                  <a:latin typeface="Helvetica Neue" panose="020B0604020202020204" charset="0"/>
                  <a:ea typeface="Helvetica Neue"/>
                  <a:cs typeface="Helvetica Neue"/>
                  <a:sym typeface="Helvetica Neue"/>
                </a:rPr>
              </a:br>
              <a:r>
                <a:rPr lang="de-DE" sz="1900" b="1">
                  <a:solidFill>
                    <a:srgbClr val="002060"/>
                  </a:solidFill>
                  <a:latin typeface="Helvetica Neue" panose="020B0604020202020204" charset="0"/>
                  <a:ea typeface="Helvetica Neue"/>
                  <a:cs typeface="Helvetica Neue"/>
                  <a:sym typeface="Helvetica Neue"/>
                </a:rPr>
                <a:t>(Loyalität)</a:t>
              </a:r>
              <a:endParaRPr lang="de-DE" sz="1900" b="1">
                <a:solidFill>
                  <a:srgbClr val="002060"/>
                </a:solidFill>
                <a:latin typeface="Helvetica Neue" panose="020B0604020202020204" charset="0"/>
                <a:ea typeface="Calibri"/>
                <a:cs typeface="Calibri"/>
                <a:sym typeface="Calibri"/>
              </a:endParaRPr>
            </a:p>
          </p:txBody>
        </p:sp>
        <p:sp>
          <p:nvSpPr>
            <p:cNvPr id="179" name="Google Shape;179;p11"/>
            <p:cNvSpPr/>
            <p:nvPr/>
          </p:nvSpPr>
          <p:spPr>
            <a:xfrm>
              <a:off x="3514358" y="3026268"/>
              <a:ext cx="3391622" cy="741917"/>
            </a:xfrm>
            <a:prstGeom prst="roundRect">
              <a:avLst>
                <a:gd name="adj" fmla="val 16667"/>
              </a:avLst>
            </a:prstGeom>
            <a:solidFill>
              <a:srgbClr val="F2F2F2"/>
            </a:solidFill>
            <a:ln w="254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lang="de-DE">
                <a:latin typeface="Helvetica Neue" panose="020B0604020202020204" charset="0"/>
              </a:endParaRPr>
            </a:p>
          </p:txBody>
        </p:sp>
        <p:sp>
          <p:nvSpPr>
            <p:cNvPr id="180" name="Google Shape;180;p11"/>
            <p:cNvSpPr txBox="1"/>
            <p:nvPr/>
          </p:nvSpPr>
          <p:spPr>
            <a:xfrm>
              <a:off x="3550575" y="3062485"/>
              <a:ext cx="3319188" cy="669483"/>
            </a:xfrm>
            <a:prstGeom prst="rect">
              <a:avLst/>
            </a:prstGeom>
            <a:noFill/>
            <a:ln>
              <a:noFill/>
            </a:ln>
          </p:spPr>
          <p:txBody>
            <a:bodyPr spcFirstLastPara="1" wrap="square" lIns="72375" tIns="72375" rIns="72375" bIns="72375" anchor="ctr" anchorCtr="0">
              <a:noAutofit/>
            </a:bodyPr>
            <a:lstStyle/>
            <a:p>
              <a:pPr marL="0" marR="0" lvl="0" indent="0" algn="ctr" rtl="0">
                <a:lnSpc>
                  <a:spcPct val="90000"/>
                </a:lnSpc>
                <a:spcBef>
                  <a:spcPts val="0"/>
                </a:spcBef>
                <a:spcAft>
                  <a:spcPts val="0"/>
                </a:spcAft>
                <a:buClr>
                  <a:srgbClr val="002060"/>
                </a:buClr>
                <a:buSzPts val="1900"/>
                <a:buFont typeface="Helvetica Neue"/>
                <a:buNone/>
              </a:pPr>
              <a:r>
                <a:rPr lang="de-DE" sz="1900" b="1">
                  <a:solidFill>
                    <a:srgbClr val="002060"/>
                  </a:solidFill>
                  <a:latin typeface="Helvetica Neue" panose="020B0604020202020204" charset="0"/>
                  <a:ea typeface="Helvetica Neue"/>
                  <a:cs typeface="Helvetica Neue"/>
                  <a:sym typeface="Helvetica Neue"/>
                </a:rPr>
                <a:t>Revenue</a:t>
              </a:r>
              <a:br>
                <a:rPr lang="de-DE" sz="1900" b="1">
                  <a:solidFill>
                    <a:srgbClr val="002060"/>
                  </a:solidFill>
                  <a:latin typeface="Helvetica Neue" panose="020B0604020202020204" charset="0"/>
                  <a:ea typeface="Helvetica Neue"/>
                  <a:cs typeface="Helvetica Neue"/>
                  <a:sym typeface="Helvetica Neue"/>
                </a:rPr>
              </a:br>
              <a:r>
                <a:rPr lang="de-DE" sz="1900" b="1">
                  <a:solidFill>
                    <a:srgbClr val="002060"/>
                  </a:solidFill>
                  <a:latin typeface="Helvetica Neue" panose="020B0604020202020204" charset="0"/>
                  <a:ea typeface="Helvetica Neue"/>
                  <a:cs typeface="Helvetica Neue"/>
                  <a:sym typeface="Helvetica Neue"/>
                </a:rPr>
                <a:t>(Umsatz)</a:t>
              </a:r>
              <a:endParaRPr lang="de-DE" sz="1900" b="1">
                <a:solidFill>
                  <a:srgbClr val="002060"/>
                </a:solidFill>
                <a:latin typeface="Helvetica Neue" panose="020B0604020202020204" charset="0"/>
                <a:ea typeface="Calibri"/>
                <a:cs typeface="Calibri"/>
                <a:sym typeface="Calibri"/>
              </a:endParaRPr>
            </a:p>
          </p:txBody>
        </p:sp>
        <p:sp>
          <p:nvSpPr>
            <p:cNvPr id="181" name="Google Shape;181;p11"/>
            <p:cNvSpPr/>
            <p:nvPr/>
          </p:nvSpPr>
          <p:spPr>
            <a:xfrm>
              <a:off x="3514358" y="3860925"/>
              <a:ext cx="3391622" cy="741917"/>
            </a:xfrm>
            <a:prstGeom prst="roundRect">
              <a:avLst>
                <a:gd name="adj" fmla="val 16667"/>
              </a:avLst>
            </a:prstGeom>
            <a:solidFill>
              <a:srgbClr val="F2F2F2"/>
            </a:solidFill>
            <a:ln w="254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lang="de-DE">
                <a:latin typeface="Helvetica Neue" panose="020B0604020202020204" charset="0"/>
              </a:endParaRPr>
            </a:p>
          </p:txBody>
        </p:sp>
        <p:sp>
          <p:nvSpPr>
            <p:cNvPr id="182" name="Google Shape;182;p11"/>
            <p:cNvSpPr txBox="1"/>
            <p:nvPr/>
          </p:nvSpPr>
          <p:spPr>
            <a:xfrm>
              <a:off x="3550575" y="3897142"/>
              <a:ext cx="3319188" cy="669483"/>
            </a:xfrm>
            <a:prstGeom prst="rect">
              <a:avLst/>
            </a:prstGeom>
            <a:noFill/>
            <a:ln>
              <a:noFill/>
            </a:ln>
          </p:spPr>
          <p:txBody>
            <a:bodyPr spcFirstLastPara="1" wrap="square" lIns="72375" tIns="72375" rIns="72375" bIns="72375" anchor="ctr" anchorCtr="0">
              <a:noAutofit/>
            </a:bodyPr>
            <a:lstStyle/>
            <a:p>
              <a:pPr marL="0" marR="0" lvl="0" indent="0" algn="ctr" rtl="0">
                <a:lnSpc>
                  <a:spcPct val="90000"/>
                </a:lnSpc>
                <a:spcBef>
                  <a:spcPts val="0"/>
                </a:spcBef>
                <a:spcAft>
                  <a:spcPts val="0"/>
                </a:spcAft>
                <a:buClr>
                  <a:srgbClr val="002060"/>
                </a:buClr>
                <a:buSzPts val="1900"/>
                <a:buFont typeface="Helvetica Neue"/>
                <a:buNone/>
              </a:pPr>
              <a:r>
                <a:rPr lang="de-DE" sz="1900" b="1">
                  <a:solidFill>
                    <a:srgbClr val="002060"/>
                  </a:solidFill>
                  <a:latin typeface="Helvetica Neue" panose="020B0604020202020204" charset="0"/>
                  <a:ea typeface="Helvetica Neue"/>
                  <a:cs typeface="Helvetica Neue"/>
                  <a:sym typeface="Helvetica Neue"/>
                </a:rPr>
                <a:t>Referral</a:t>
              </a:r>
              <a:br>
                <a:rPr lang="de-DE" sz="1900" b="1">
                  <a:solidFill>
                    <a:srgbClr val="002060"/>
                  </a:solidFill>
                  <a:latin typeface="Helvetica Neue" panose="020B0604020202020204" charset="0"/>
                  <a:ea typeface="Helvetica Neue"/>
                  <a:cs typeface="Helvetica Neue"/>
                  <a:sym typeface="Helvetica Neue"/>
                </a:rPr>
              </a:br>
              <a:r>
                <a:rPr lang="de-DE" sz="1900" b="1">
                  <a:solidFill>
                    <a:srgbClr val="002060"/>
                  </a:solidFill>
                  <a:latin typeface="Helvetica Neue" panose="020B0604020202020204" charset="0"/>
                  <a:ea typeface="Helvetica Neue"/>
                  <a:cs typeface="Helvetica Neue"/>
                  <a:sym typeface="Helvetica Neue"/>
                </a:rPr>
                <a:t>(Weiterempfehlung)</a:t>
              </a:r>
              <a:endParaRPr lang="de-DE" sz="1900" b="1">
                <a:solidFill>
                  <a:srgbClr val="002060"/>
                </a:solidFill>
                <a:latin typeface="Helvetica Neue" panose="020B0604020202020204" charset="0"/>
                <a:ea typeface="Calibri"/>
                <a:cs typeface="Calibri"/>
                <a:sym typeface="Calibri"/>
              </a:endParaRPr>
            </a:p>
          </p:txBody>
        </p:sp>
      </p:grpSp>
      <p:sp>
        <p:nvSpPr>
          <p:cNvPr id="2" name="Google Shape;164;p10">
            <a:extLst>
              <a:ext uri="{FF2B5EF4-FFF2-40B4-BE49-F238E27FC236}">
                <a16:creationId xmlns:a16="http://schemas.microsoft.com/office/drawing/2014/main" id="{75B31428-6C18-1942-2C33-36C6E1678A02}"/>
              </a:ext>
            </a:extLst>
          </p:cNvPr>
          <p:cNvSpPr txBox="1"/>
          <p:nvPr/>
        </p:nvSpPr>
        <p:spPr>
          <a:xfrm>
            <a:off x="1295400" y="1548000"/>
            <a:ext cx="16020000" cy="830997"/>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de-DE" sz="4200" b="1">
                <a:solidFill>
                  <a:srgbClr val="4D94B7"/>
                </a:solidFill>
                <a:latin typeface="Helvetica Neue" panose="020B0604020202020204" charset="0"/>
                <a:ea typeface="Helvetica Neue"/>
                <a:cs typeface="Helvetica Neue"/>
                <a:sym typeface="Helvetica Neue"/>
              </a:rPr>
              <a:t>2. </a:t>
            </a:r>
            <a:r>
              <a:rPr lang="de-DE" sz="4400" b="1">
                <a:solidFill>
                  <a:srgbClr val="4D94B7"/>
                </a:solidFill>
                <a:latin typeface="Helvetica Neue" panose="020B0604020202020204" charset="0"/>
                <a:ea typeface="Helvetica Neue"/>
                <a:cs typeface="Helvetica Neue"/>
                <a:sym typeface="Helvetica Neue"/>
              </a:rPr>
              <a:t>Schlüssel Phasen des AARRR! Modells</a:t>
            </a:r>
            <a:endParaRPr lang="de-DE">
              <a:latin typeface="Helvetica Neue" panose="020B060402020202020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12"/>
          <p:cNvSpPr txBox="1"/>
          <p:nvPr/>
        </p:nvSpPr>
        <p:spPr>
          <a:xfrm>
            <a:off x="1296000" y="2304000"/>
            <a:ext cx="14400000" cy="52322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de-DE" sz="2800" b="1">
                <a:solidFill>
                  <a:srgbClr val="AED633"/>
                </a:solidFill>
                <a:latin typeface="Helvetica Neue" panose="020B0604020202020204" charset="0"/>
                <a:ea typeface="Helvetica Neue"/>
                <a:cs typeface="Helvetica Neue"/>
                <a:sym typeface="Helvetica Neue"/>
              </a:rPr>
              <a:t>2.3 Retention (Loyalität)</a:t>
            </a:r>
            <a:r>
              <a:rPr lang="de-DE" sz="2800">
                <a:solidFill>
                  <a:srgbClr val="AED633"/>
                </a:solidFill>
                <a:latin typeface="Helvetica Neue" panose="020B0604020202020204" charset="0"/>
                <a:ea typeface="Helvetica Neue"/>
                <a:cs typeface="Helvetica Neue"/>
                <a:sym typeface="Helvetica Neue"/>
              </a:rPr>
              <a:t> – Pflege der Kundenloyalitität </a:t>
            </a:r>
            <a:endParaRPr lang="de-DE">
              <a:latin typeface="Helvetica Neue" panose="020B0604020202020204" charset="0"/>
            </a:endParaRPr>
          </a:p>
        </p:txBody>
      </p:sp>
      <p:sp>
        <p:nvSpPr>
          <p:cNvPr id="189" name="Google Shape;189;p12"/>
          <p:cNvSpPr txBox="1"/>
          <p:nvPr/>
        </p:nvSpPr>
        <p:spPr>
          <a:xfrm>
            <a:off x="1295400" y="3384000"/>
            <a:ext cx="9180000" cy="54171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de-DE" sz="2400">
                <a:solidFill>
                  <a:schemeClr val="dk1"/>
                </a:solidFill>
                <a:latin typeface="Helvetica Neue" panose="020B0604020202020204" charset="0"/>
                <a:ea typeface="Helvetica Neue"/>
                <a:cs typeface="Helvetica Neue"/>
                <a:sym typeface="Helvetica Neue"/>
              </a:rPr>
              <a:t>Die Loyalitätsphase ist der Moment, in dem die Organisation versucht, das Interesse der Kunden zu erhalten.</a:t>
            </a:r>
            <a:endParaRPr lang="de-DE" sz="2400">
              <a:latin typeface="Helvetica Neue" panose="020B0604020202020204" charset="0"/>
            </a:endParaRPr>
          </a:p>
          <a:p>
            <a:pPr marL="0" marR="0" lvl="0" indent="0" algn="l" rtl="0">
              <a:spcBef>
                <a:spcPts val="0"/>
              </a:spcBef>
              <a:spcAft>
                <a:spcPts val="0"/>
              </a:spcAft>
              <a:buNone/>
            </a:pPr>
            <a:endParaRPr lang="de-DE" sz="2400">
              <a:solidFill>
                <a:schemeClr val="dk1"/>
              </a:solidFill>
              <a:latin typeface="Helvetica Neue" panose="020B0604020202020204" charset="0"/>
              <a:ea typeface="Helvetica Neue"/>
              <a:cs typeface="Helvetica Neue"/>
              <a:sym typeface="Helvetica Neue"/>
            </a:endParaRPr>
          </a:p>
          <a:p>
            <a:pPr marL="0" marR="0" lvl="0" indent="0" algn="l" rtl="0">
              <a:spcBef>
                <a:spcPts val="0"/>
              </a:spcBef>
              <a:spcAft>
                <a:spcPts val="0"/>
              </a:spcAft>
              <a:buNone/>
            </a:pPr>
            <a:r>
              <a:rPr lang="de-DE" sz="2400">
                <a:solidFill>
                  <a:schemeClr val="dk1"/>
                </a:solidFill>
                <a:latin typeface="Helvetica Neue" panose="020B0604020202020204" charset="0"/>
                <a:ea typeface="Helvetica Neue"/>
                <a:cs typeface="Helvetica Neue"/>
                <a:sym typeface="Helvetica Neue"/>
              </a:rPr>
              <a:t>Nur ein kleiner Prozentsatz der Lead-Kontakte wird zu treuen Kund*innen: Sind sie so zufrieden, dass sie uns immer wieder ihr Vertrauen schenken, oder verpufft der WOW-Effekt endgültig? </a:t>
            </a:r>
            <a:endParaRPr lang="de-DE" sz="2400">
              <a:latin typeface="Helvetica Neue" panose="020B0604020202020204" charset="0"/>
            </a:endParaRPr>
          </a:p>
          <a:p>
            <a:pPr marL="0" marR="0" lvl="0" indent="0" algn="l" rtl="0">
              <a:spcBef>
                <a:spcPts val="0"/>
              </a:spcBef>
              <a:spcAft>
                <a:spcPts val="0"/>
              </a:spcAft>
              <a:buNone/>
            </a:pPr>
            <a:endParaRPr lang="de-DE" sz="2400">
              <a:solidFill>
                <a:schemeClr val="dk1"/>
              </a:solidFill>
              <a:latin typeface="Helvetica Neue" panose="020B0604020202020204" charset="0"/>
              <a:ea typeface="Helvetica Neue"/>
              <a:cs typeface="Helvetica Neue"/>
              <a:sym typeface="Helvetica Neue"/>
            </a:endParaRPr>
          </a:p>
          <a:p>
            <a:pPr marL="0" marR="0" lvl="0" indent="0" algn="l" rtl="0">
              <a:spcBef>
                <a:spcPts val="0"/>
              </a:spcBef>
              <a:spcAft>
                <a:spcPts val="0"/>
              </a:spcAft>
              <a:buNone/>
            </a:pPr>
            <a:r>
              <a:rPr lang="de-DE" sz="2400">
                <a:solidFill>
                  <a:schemeClr val="dk1"/>
                </a:solidFill>
                <a:latin typeface="Helvetica Neue" panose="020B0604020202020204" charset="0"/>
                <a:ea typeface="Helvetica Neue"/>
                <a:cs typeface="Helvetica Neue"/>
                <a:sym typeface="Helvetica Neue"/>
              </a:rPr>
              <a:t>Dies ist die komplexeste Phase für die Analyse von Kennzahlen, aber auch die wichtigste, da sie in hohem Maße Aufschluss über den Wert gibt, den die Menschen mit dem Angebot verbinden, und darüber, inwieweit es ihre Erwartungen erfüllt.</a:t>
            </a:r>
            <a:endParaRPr lang="de-DE" sz="2400">
              <a:latin typeface="Helvetica Neue" panose="020B0604020202020204" charset="0"/>
            </a:endParaRPr>
          </a:p>
          <a:p>
            <a:pPr marL="0" marR="0" lvl="0" indent="0" algn="l" rtl="0">
              <a:spcBef>
                <a:spcPts val="0"/>
              </a:spcBef>
              <a:spcAft>
                <a:spcPts val="0"/>
              </a:spcAft>
              <a:buNone/>
            </a:pPr>
            <a:endParaRPr lang="de-DE" sz="2400">
              <a:solidFill>
                <a:schemeClr val="dk1"/>
              </a:solidFill>
              <a:latin typeface="Helvetica Neue" panose="020B0604020202020204" charset="0"/>
              <a:ea typeface="Helvetica Neue"/>
              <a:cs typeface="Helvetica Neue"/>
              <a:sym typeface="Helvetica Neue"/>
            </a:endParaRPr>
          </a:p>
          <a:p>
            <a:pPr marL="0" marR="0" lvl="0" indent="0" algn="l" rtl="0">
              <a:spcBef>
                <a:spcPts val="0"/>
              </a:spcBef>
              <a:spcAft>
                <a:spcPts val="0"/>
              </a:spcAft>
              <a:buNone/>
            </a:pPr>
            <a:r>
              <a:rPr lang="de-DE" sz="2400">
                <a:solidFill>
                  <a:schemeClr val="dk1"/>
                </a:solidFill>
                <a:latin typeface="Helvetica Neue" panose="020B0604020202020204" charset="0"/>
                <a:ea typeface="Helvetica Neue"/>
                <a:cs typeface="Helvetica Neue"/>
                <a:sym typeface="Helvetica Neue"/>
              </a:rPr>
              <a:t>Eine positive Loyalitätsrate stärkt auch den Ruf der Organisation und das allgemeine Markenimage.</a:t>
            </a:r>
          </a:p>
        </p:txBody>
      </p:sp>
      <p:grpSp>
        <p:nvGrpSpPr>
          <p:cNvPr id="190" name="Google Shape;190;p12"/>
          <p:cNvGrpSpPr/>
          <p:nvPr/>
        </p:nvGrpSpPr>
        <p:grpSpPr>
          <a:xfrm>
            <a:off x="10543818" y="3583220"/>
            <a:ext cx="6000562" cy="5217879"/>
            <a:chOff x="905418" y="0"/>
            <a:chExt cx="6000562" cy="5217879"/>
          </a:xfrm>
        </p:grpSpPr>
        <p:sp>
          <p:nvSpPr>
            <p:cNvPr id="191" name="Google Shape;191;p12"/>
            <p:cNvSpPr/>
            <p:nvPr/>
          </p:nvSpPr>
          <p:spPr>
            <a:xfrm rot="10800000">
              <a:off x="905418" y="0"/>
              <a:ext cx="5217879" cy="5217879"/>
            </a:xfrm>
            <a:prstGeom prst="triangle">
              <a:avLst>
                <a:gd name="adj" fmla="val 50000"/>
              </a:avLst>
            </a:prstGeom>
            <a:solidFill>
              <a:srgbClr val="F2F2F2"/>
            </a:solidFill>
            <a:ln w="254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lang="de-DE">
                <a:latin typeface="Helvetica Neue" panose="020B0604020202020204" charset="0"/>
              </a:endParaRPr>
            </a:p>
          </p:txBody>
        </p:sp>
        <p:sp>
          <p:nvSpPr>
            <p:cNvPr id="192" name="Google Shape;192;p12"/>
            <p:cNvSpPr/>
            <p:nvPr/>
          </p:nvSpPr>
          <p:spPr>
            <a:xfrm>
              <a:off x="3514358" y="522297"/>
              <a:ext cx="3391622" cy="741917"/>
            </a:xfrm>
            <a:prstGeom prst="roundRect">
              <a:avLst>
                <a:gd name="adj" fmla="val 16667"/>
              </a:avLst>
            </a:prstGeom>
            <a:solidFill>
              <a:srgbClr val="F2F2F2"/>
            </a:solidFill>
            <a:ln w="254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lang="de-DE">
                <a:latin typeface="Helvetica Neue" panose="020B0604020202020204" charset="0"/>
              </a:endParaRPr>
            </a:p>
          </p:txBody>
        </p:sp>
        <p:sp>
          <p:nvSpPr>
            <p:cNvPr id="193" name="Google Shape;193;p12"/>
            <p:cNvSpPr txBox="1"/>
            <p:nvPr/>
          </p:nvSpPr>
          <p:spPr>
            <a:xfrm>
              <a:off x="3550575" y="558514"/>
              <a:ext cx="3319188" cy="669483"/>
            </a:xfrm>
            <a:prstGeom prst="rect">
              <a:avLst/>
            </a:prstGeom>
            <a:noFill/>
            <a:ln>
              <a:noFill/>
            </a:ln>
          </p:spPr>
          <p:txBody>
            <a:bodyPr spcFirstLastPara="1" wrap="square" lIns="72375" tIns="72375" rIns="72375" bIns="72375" anchor="ctr" anchorCtr="0">
              <a:noAutofit/>
            </a:bodyPr>
            <a:lstStyle/>
            <a:p>
              <a:pPr marL="0" marR="0" lvl="0" indent="0" algn="ctr" rtl="0">
                <a:lnSpc>
                  <a:spcPct val="90000"/>
                </a:lnSpc>
                <a:spcBef>
                  <a:spcPts val="0"/>
                </a:spcBef>
                <a:spcAft>
                  <a:spcPts val="0"/>
                </a:spcAft>
                <a:buClr>
                  <a:srgbClr val="002060"/>
                </a:buClr>
                <a:buSzPts val="1900"/>
                <a:buFont typeface="Helvetica Neue"/>
                <a:buNone/>
              </a:pPr>
              <a:r>
                <a:rPr lang="de-DE" sz="1900" b="1">
                  <a:solidFill>
                    <a:srgbClr val="002060"/>
                  </a:solidFill>
                  <a:latin typeface="Helvetica Neue" panose="020B0604020202020204" charset="0"/>
                  <a:ea typeface="Helvetica Neue"/>
                  <a:cs typeface="Helvetica Neue"/>
                  <a:sym typeface="Helvetica Neue"/>
                </a:rPr>
                <a:t>Acquisition</a:t>
              </a:r>
              <a:br>
                <a:rPr lang="de-DE" sz="1900" b="1">
                  <a:solidFill>
                    <a:srgbClr val="002060"/>
                  </a:solidFill>
                  <a:latin typeface="Helvetica Neue" panose="020B0604020202020204" charset="0"/>
                  <a:ea typeface="Helvetica Neue"/>
                  <a:cs typeface="Helvetica Neue"/>
                  <a:sym typeface="Helvetica Neue"/>
                </a:rPr>
              </a:br>
              <a:r>
                <a:rPr lang="de-DE" sz="1900" b="1">
                  <a:solidFill>
                    <a:srgbClr val="002060"/>
                  </a:solidFill>
                  <a:latin typeface="Helvetica Neue" panose="020B0604020202020204" charset="0"/>
                  <a:ea typeface="Helvetica Neue"/>
                  <a:cs typeface="Helvetica Neue"/>
                  <a:sym typeface="Helvetica Neue"/>
                </a:rPr>
                <a:t>(Akquisition)</a:t>
              </a:r>
              <a:endParaRPr lang="de-DE" sz="1900" b="1">
                <a:solidFill>
                  <a:srgbClr val="002060"/>
                </a:solidFill>
                <a:latin typeface="Helvetica Neue" panose="020B0604020202020204" charset="0"/>
                <a:ea typeface="Calibri"/>
                <a:cs typeface="Calibri"/>
                <a:sym typeface="Calibri"/>
              </a:endParaRPr>
            </a:p>
          </p:txBody>
        </p:sp>
        <p:sp>
          <p:nvSpPr>
            <p:cNvPr id="194" name="Google Shape;194;p12"/>
            <p:cNvSpPr/>
            <p:nvPr/>
          </p:nvSpPr>
          <p:spPr>
            <a:xfrm>
              <a:off x="3514358" y="1356954"/>
              <a:ext cx="3391622" cy="741917"/>
            </a:xfrm>
            <a:prstGeom prst="roundRect">
              <a:avLst>
                <a:gd name="adj" fmla="val 16667"/>
              </a:avLst>
            </a:prstGeom>
            <a:solidFill>
              <a:srgbClr val="F2F2F2"/>
            </a:solidFill>
            <a:ln w="254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lang="de-DE">
                <a:latin typeface="Helvetica Neue" panose="020B0604020202020204" charset="0"/>
              </a:endParaRPr>
            </a:p>
          </p:txBody>
        </p:sp>
        <p:sp>
          <p:nvSpPr>
            <p:cNvPr id="195" name="Google Shape;195;p12"/>
            <p:cNvSpPr txBox="1"/>
            <p:nvPr/>
          </p:nvSpPr>
          <p:spPr>
            <a:xfrm>
              <a:off x="3550575" y="1393171"/>
              <a:ext cx="3319188" cy="669483"/>
            </a:xfrm>
            <a:prstGeom prst="rect">
              <a:avLst/>
            </a:prstGeom>
            <a:noFill/>
            <a:ln>
              <a:noFill/>
            </a:ln>
          </p:spPr>
          <p:txBody>
            <a:bodyPr spcFirstLastPara="1" wrap="square" lIns="72375" tIns="72375" rIns="72375" bIns="72375" anchor="ctr" anchorCtr="0">
              <a:noAutofit/>
            </a:bodyPr>
            <a:lstStyle/>
            <a:p>
              <a:pPr marL="0" marR="0" lvl="0" indent="0" algn="ctr" rtl="0">
                <a:lnSpc>
                  <a:spcPct val="90000"/>
                </a:lnSpc>
                <a:spcBef>
                  <a:spcPts val="0"/>
                </a:spcBef>
                <a:spcAft>
                  <a:spcPts val="0"/>
                </a:spcAft>
                <a:buClr>
                  <a:srgbClr val="002060"/>
                </a:buClr>
                <a:buSzPts val="1900"/>
                <a:buFont typeface="Helvetica Neue"/>
                <a:buNone/>
              </a:pPr>
              <a:r>
                <a:rPr lang="de-DE" sz="1900" b="1">
                  <a:solidFill>
                    <a:srgbClr val="002060"/>
                  </a:solidFill>
                  <a:latin typeface="Helvetica Neue" panose="020B0604020202020204" charset="0"/>
                  <a:ea typeface="Helvetica Neue"/>
                  <a:cs typeface="Helvetica Neue"/>
                  <a:sym typeface="Helvetica Neue"/>
                </a:rPr>
                <a:t>Activation</a:t>
              </a:r>
              <a:br>
                <a:rPr lang="de-DE" sz="1900" b="1">
                  <a:solidFill>
                    <a:srgbClr val="002060"/>
                  </a:solidFill>
                  <a:latin typeface="Helvetica Neue" panose="020B0604020202020204" charset="0"/>
                  <a:ea typeface="Helvetica Neue"/>
                  <a:cs typeface="Helvetica Neue"/>
                  <a:sym typeface="Helvetica Neue"/>
                </a:rPr>
              </a:br>
              <a:r>
                <a:rPr lang="de-DE" sz="1900" b="1">
                  <a:solidFill>
                    <a:srgbClr val="002060"/>
                  </a:solidFill>
                  <a:latin typeface="Helvetica Neue" panose="020B0604020202020204" charset="0"/>
                  <a:ea typeface="Helvetica Neue"/>
                  <a:cs typeface="Helvetica Neue"/>
                  <a:sym typeface="Helvetica Neue"/>
                </a:rPr>
                <a:t>(Aktivierung)</a:t>
              </a:r>
              <a:endParaRPr lang="de-DE" sz="1900" b="1">
                <a:solidFill>
                  <a:srgbClr val="002060"/>
                </a:solidFill>
                <a:latin typeface="Helvetica Neue" panose="020B0604020202020204" charset="0"/>
                <a:ea typeface="Calibri"/>
                <a:cs typeface="Calibri"/>
                <a:sym typeface="Calibri"/>
              </a:endParaRPr>
            </a:p>
          </p:txBody>
        </p:sp>
        <p:sp>
          <p:nvSpPr>
            <p:cNvPr id="196" name="Google Shape;196;p12"/>
            <p:cNvSpPr/>
            <p:nvPr/>
          </p:nvSpPr>
          <p:spPr>
            <a:xfrm>
              <a:off x="3514358" y="2191611"/>
              <a:ext cx="3391622" cy="741917"/>
            </a:xfrm>
            <a:prstGeom prst="roundRect">
              <a:avLst>
                <a:gd name="adj" fmla="val 16667"/>
              </a:avLst>
            </a:prstGeom>
            <a:solidFill>
              <a:srgbClr val="002060"/>
            </a:solidFill>
            <a:ln w="254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lang="de-DE">
                <a:latin typeface="Helvetica Neue" panose="020B0604020202020204" charset="0"/>
              </a:endParaRPr>
            </a:p>
          </p:txBody>
        </p:sp>
        <p:sp>
          <p:nvSpPr>
            <p:cNvPr id="197" name="Google Shape;197;p12"/>
            <p:cNvSpPr txBox="1"/>
            <p:nvPr/>
          </p:nvSpPr>
          <p:spPr>
            <a:xfrm>
              <a:off x="3550575" y="2227828"/>
              <a:ext cx="3319188" cy="669483"/>
            </a:xfrm>
            <a:prstGeom prst="rect">
              <a:avLst/>
            </a:prstGeom>
            <a:noFill/>
            <a:ln>
              <a:noFill/>
            </a:ln>
          </p:spPr>
          <p:txBody>
            <a:bodyPr spcFirstLastPara="1" wrap="square" lIns="72375" tIns="72375" rIns="72375" bIns="72375" anchor="ctr" anchorCtr="0">
              <a:noAutofit/>
            </a:bodyPr>
            <a:lstStyle/>
            <a:p>
              <a:pPr marL="0" marR="0" lvl="0" indent="0" algn="ctr" rtl="0">
                <a:lnSpc>
                  <a:spcPct val="90000"/>
                </a:lnSpc>
                <a:spcBef>
                  <a:spcPts val="0"/>
                </a:spcBef>
                <a:spcAft>
                  <a:spcPts val="0"/>
                </a:spcAft>
                <a:buClr>
                  <a:schemeClr val="lt1"/>
                </a:buClr>
                <a:buSzPts val="1900"/>
                <a:buFont typeface="Helvetica Neue"/>
                <a:buNone/>
              </a:pPr>
              <a:r>
                <a:rPr lang="de-DE" sz="2000" b="1">
                  <a:solidFill>
                    <a:schemeClr val="lt1"/>
                  </a:solidFill>
                  <a:latin typeface="Helvetica Neue" panose="020B0604020202020204" charset="0"/>
                  <a:ea typeface="Helvetica Neue"/>
                  <a:cs typeface="Helvetica Neue"/>
                  <a:sym typeface="Helvetica Neue"/>
                </a:rPr>
                <a:t>Retention</a:t>
              </a:r>
              <a:br>
                <a:rPr lang="de-DE" sz="2000" b="1">
                  <a:solidFill>
                    <a:schemeClr val="lt1"/>
                  </a:solidFill>
                  <a:latin typeface="Helvetica Neue" panose="020B0604020202020204" charset="0"/>
                  <a:ea typeface="Helvetica Neue"/>
                  <a:cs typeface="Helvetica Neue"/>
                  <a:sym typeface="Helvetica Neue"/>
                </a:rPr>
              </a:br>
              <a:r>
                <a:rPr lang="de-DE" sz="2000" b="1">
                  <a:solidFill>
                    <a:schemeClr val="lt1"/>
                  </a:solidFill>
                  <a:latin typeface="Helvetica Neue" panose="020B0604020202020204" charset="0"/>
                  <a:ea typeface="Helvetica Neue"/>
                  <a:cs typeface="Helvetica Neue"/>
                  <a:sym typeface="Helvetica Neue"/>
                </a:rPr>
                <a:t>(Loyalität)</a:t>
              </a:r>
              <a:endParaRPr lang="de-DE" sz="2000" b="1">
                <a:solidFill>
                  <a:schemeClr val="lt1"/>
                </a:solidFill>
                <a:latin typeface="Helvetica Neue" panose="020B0604020202020204" charset="0"/>
                <a:ea typeface="Calibri"/>
                <a:cs typeface="Calibri"/>
                <a:sym typeface="Calibri"/>
              </a:endParaRPr>
            </a:p>
          </p:txBody>
        </p:sp>
        <p:sp>
          <p:nvSpPr>
            <p:cNvPr id="198" name="Google Shape;198;p12"/>
            <p:cNvSpPr/>
            <p:nvPr/>
          </p:nvSpPr>
          <p:spPr>
            <a:xfrm>
              <a:off x="3514358" y="3026268"/>
              <a:ext cx="3391622" cy="741917"/>
            </a:xfrm>
            <a:prstGeom prst="roundRect">
              <a:avLst>
                <a:gd name="adj" fmla="val 16667"/>
              </a:avLst>
            </a:prstGeom>
            <a:solidFill>
              <a:srgbClr val="F2F2F2"/>
            </a:solidFill>
            <a:ln w="254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lang="de-DE">
                <a:latin typeface="Helvetica Neue" panose="020B0604020202020204" charset="0"/>
              </a:endParaRPr>
            </a:p>
          </p:txBody>
        </p:sp>
        <p:sp>
          <p:nvSpPr>
            <p:cNvPr id="199" name="Google Shape;199;p12"/>
            <p:cNvSpPr txBox="1"/>
            <p:nvPr/>
          </p:nvSpPr>
          <p:spPr>
            <a:xfrm>
              <a:off x="3550575" y="3062485"/>
              <a:ext cx="3319188" cy="669483"/>
            </a:xfrm>
            <a:prstGeom prst="rect">
              <a:avLst/>
            </a:prstGeom>
            <a:noFill/>
            <a:ln>
              <a:noFill/>
            </a:ln>
          </p:spPr>
          <p:txBody>
            <a:bodyPr spcFirstLastPara="1" wrap="square" lIns="72375" tIns="72375" rIns="72375" bIns="72375" anchor="ctr" anchorCtr="0">
              <a:noAutofit/>
            </a:bodyPr>
            <a:lstStyle/>
            <a:p>
              <a:pPr marL="0" marR="0" lvl="0" indent="0" algn="ctr" rtl="0">
                <a:lnSpc>
                  <a:spcPct val="90000"/>
                </a:lnSpc>
                <a:spcBef>
                  <a:spcPts val="0"/>
                </a:spcBef>
                <a:spcAft>
                  <a:spcPts val="0"/>
                </a:spcAft>
                <a:buClr>
                  <a:srgbClr val="002060"/>
                </a:buClr>
                <a:buSzPts val="1900"/>
                <a:buFont typeface="Helvetica Neue"/>
                <a:buNone/>
              </a:pPr>
              <a:r>
                <a:rPr lang="de-DE" sz="1900" b="1">
                  <a:solidFill>
                    <a:srgbClr val="002060"/>
                  </a:solidFill>
                  <a:latin typeface="Helvetica Neue" panose="020B0604020202020204" charset="0"/>
                  <a:ea typeface="Helvetica Neue"/>
                  <a:cs typeface="Helvetica Neue"/>
                  <a:sym typeface="Helvetica Neue"/>
                </a:rPr>
                <a:t>Revenue</a:t>
              </a:r>
              <a:br>
                <a:rPr lang="de-DE" sz="1900" b="1">
                  <a:solidFill>
                    <a:srgbClr val="002060"/>
                  </a:solidFill>
                  <a:latin typeface="Helvetica Neue" panose="020B0604020202020204" charset="0"/>
                  <a:ea typeface="Helvetica Neue"/>
                  <a:cs typeface="Helvetica Neue"/>
                  <a:sym typeface="Helvetica Neue"/>
                </a:rPr>
              </a:br>
              <a:r>
                <a:rPr lang="de-DE" sz="1900" b="1">
                  <a:solidFill>
                    <a:srgbClr val="002060"/>
                  </a:solidFill>
                  <a:latin typeface="Helvetica Neue" panose="020B0604020202020204" charset="0"/>
                  <a:ea typeface="Helvetica Neue"/>
                  <a:cs typeface="Helvetica Neue"/>
                  <a:sym typeface="Helvetica Neue"/>
                </a:rPr>
                <a:t>(Umsatz)</a:t>
              </a:r>
              <a:endParaRPr lang="de-DE" sz="1900" b="1">
                <a:solidFill>
                  <a:srgbClr val="002060"/>
                </a:solidFill>
                <a:latin typeface="Helvetica Neue" panose="020B0604020202020204" charset="0"/>
                <a:ea typeface="Calibri"/>
                <a:cs typeface="Calibri"/>
                <a:sym typeface="Calibri"/>
              </a:endParaRPr>
            </a:p>
          </p:txBody>
        </p:sp>
        <p:sp>
          <p:nvSpPr>
            <p:cNvPr id="200" name="Google Shape;200;p12"/>
            <p:cNvSpPr/>
            <p:nvPr/>
          </p:nvSpPr>
          <p:spPr>
            <a:xfrm>
              <a:off x="3514358" y="3860925"/>
              <a:ext cx="3391622" cy="741917"/>
            </a:xfrm>
            <a:prstGeom prst="roundRect">
              <a:avLst>
                <a:gd name="adj" fmla="val 16667"/>
              </a:avLst>
            </a:prstGeom>
            <a:solidFill>
              <a:srgbClr val="F2F2F2"/>
            </a:solidFill>
            <a:ln w="254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lang="de-DE">
                <a:latin typeface="Helvetica Neue" panose="020B0604020202020204" charset="0"/>
              </a:endParaRPr>
            </a:p>
          </p:txBody>
        </p:sp>
        <p:sp>
          <p:nvSpPr>
            <p:cNvPr id="201" name="Google Shape;201;p12"/>
            <p:cNvSpPr txBox="1"/>
            <p:nvPr/>
          </p:nvSpPr>
          <p:spPr>
            <a:xfrm>
              <a:off x="3550575" y="3897142"/>
              <a:ext cx="3319188" cy="669483"/>
            </a:xfrm>
            <a:prstGeom prst="rect">
              <a:avLst/>
            </a:prstGeom>
            <a:noFill/>
            <a:ln>
              <a:noFill/>
            </a:ln>
          </p:spPr>
          <p:txBody>
            <a:bodyPr spcFirstLastPara="1" wrap="square" lIns="72375" tIns="72375" rIns="72375" bIns="72375" anchor="ctr" anchorCtr="0">
              <a:noAutofit/>
            </a:bodyPr>
            <a:lstStyle/>
            <a:p>
              <a:pPr marL="0" marR="0" lvl="0" indent="0" algn="ctr" rtl="0">
                <a:lnSpc>
                  <a:spcPct val="90000"/>
                </a:lnSpc>
                <a:spcBef>
                  <a:spcPts val="0"/>
                </a:spcBef>
                <a:spcAft>
                  <a:spcPts val="0"/>
                </a:spcAft>
                <a:buClr>
                  <a:srgbClr val="002060"/>
                </a:buClr>
                <a:buSzPts val="1900"/>
                <a:buFont typeface="Helvetica Neue"/>
                <a:buNone/>
              </a:pPr>
              <a:r>
                <a:rPr lang="de-DE" sz="1900" b="1">
                  <a:solidFill>
                    <a:srgbClr val="002060"/>
                  </a:solidFill>
                  <a:latin typeface="Helvetica Neue" panose="020B0604020202020204" charset="0"/>
                  <a:ea typeface="Helvetica Neue"/>
                  <a:cs typeface="Helvetica Neue"/>
                  <a:sym typeface="Helvetica Neue"/>
                </a:rPr>
                <a:t>Referral</a:t>
              </a:r>
              <a:br>
                <a:rPr lang="de-DE" sz="1900" b="1">
                  <a:solidFill>
                    <a:srgbClr val="002060"/>
                  </a:solidFill>
                  <a:latin typeface="Helvetica Neue" panose="020B0604020202020204" charset="0"/>
                  <a:ea typeface="Helvetica Neue"/>
                  <a:cs typeface="Helvetica Neue"/>
                  <a:sym typeface="Helvetica Neue"/>
                </a:rPr>
              </a:br>
              <a:r>
                <a:rPr lang="de-DE" sz="1900" b="1">
                  <a:solidFill>
                    <a:srgbClr val="002060"/>
                  </a:solidFill>
                  <a:latin typeface="Helvetica Neue" panose="020B0604020202020204" charset="0"/>
                  <a:ea typeface="Helvetica Neue"/>
                  <a:cs typeface="Helvetica Neue"/>
                  <a:sym typeface="Helvetica Neue"/>
                </a:rPr>
                <a:t>(Weiterempfehlung)</a:t>
              </a:r>
              <a:endParaRPr lang="de-DE" sz="1900" b="1">
                <a:solidFill>
                  <a:srgbClr val="002060"/>
                </a:solidFill>
                <a:latin typeface="Helvetica Neue" panose="020B0604020202020204" charset="0"/>
                <a:ea typeface="Calibri"/>
                <a:cs typeface="Calibri"/>
                <a:sym typeface="Calibri"/>
              </a:endParaRPr>
            </a:p>
          </p:txBody>
        </p:sp>
      </p:grpSp>
      <p:sp>
        <p:nvSpPr>
          <p:cNvPr id="2" name="Google Shape;164;p10">
            <a:extLst>
              <a:ext uri="{FF2B5EF4-FFF2-40B4-BE49-F238E27FC236}">
                <a16:creationId xmlns:a16="http://schemas.microsoft.com/office/drawing/2014/main" id="{D8DC969B-B981-B847-7D3A-24F212093861}"/>
              </a:ext>
            </a:extLst>
          </p:cNvPr>
          <p:cNvSpPr txBox="1"/>
          <p:nvPr/>
        </p:nvSpPr>
        <p:spPr>
          <a:xfrm>
            <a:off x="1295400" y="1548000"/>
            <a:ext cx="16020000" cy="830997"/>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de-DE" sz="4200" b="1">
                <a:solidFill>
                  <a:srgbClr val="4D94B7"/>
                </a:solidFill>
                <a:latin typeface="Helvetica Neue" panose="020B0604020202020204" charset="0"/>
                <a:ea typeface="Helvetica Neue"/>
                <a:cs typeface="Helvetica Neue"/>
                <a:sym typeface="Helvetica Neue"/>
              </a:rPr>
              <a:t>2. </a:t>
            </a:r>
            <a:r>
              <a:rPr lang="de-DE" sz="4400" b="1">
                <a:solidFill>
                  <a:srgbClr val="4D94B7"/>
                </a:solidFill>
                <a:latin typeface="Helvetica Neue" panose="020B0604020202020204" charset="0"/>
                <a:ea typeface="Helvetica Neue"/>
                <a:cs typeface="Helvetica Neue"/>
                <a:sym typeface="Helvetica Neue"/>
              </a:rPr>
              <a:t>Schlüssel Phasen des AARRR! Modells</a:t>
            </a:r>
            <a:endParaRPr lang="de-DE">
              <a:latin typeface="Helvetica Neue" panose="020B060402020202020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p13"/>
          <p:cNvSpPr txBox="1"/>
          <p:nvPr/>
        </p:nvSpPr>
        <p:spPr>
          <a:xfrm>
            <a:off x="1295400" y="2304000"/>
            <a:ext cx="14400000" cy="52322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de-DE" sz="2800" b="1">
                <a:solidFill>
                  <a:srgbClr val="AED633"/>
                </a:solidFill>
                <a:latin typeface="Helvetica Neue" panose="020B0604020202020204" charset="0"/>
                <a:ea typeface="Helvetica Neue"/>
                <a:cs typeface="Helvetica Neue"/>
                <a:sym typeface="Helvetica Neue"/>
              </a:rPr>
              <a:t>2.4 Revenue (Umsatz) </a:t>
            </a:r>
            <a:r>
              <a:rPr lang="de-DE" sz="2800">
                <a:solidFill>
                  <a:srgbClr val="AED633"/>
                </a:solidFill>
                <a:latin typeface="Helvetica Neue" panose="020B0604020202020204" charset="0"/>
                <a:ea typeface="Helvetica Neue"/>
                <a:cs typeface="Helvetica Neue"/>
                <a:sym typeface="Helvetica Neue"/>
              </a:rPr>
              <a:t>– Zeit zur Gewinnerzielung </a:t>
            </a:r>
            <a:endParaRPr lang="de-DE">
              <a:latin typeface="Helvetica Neue" panose="020B0604020202020204" charset="0"/>
            </a:endParaRPr>
          </a:p>
        </p:txBody>
      </p:sp>
      <p:sp>
        <p:nvSpPr>
          <p:cNvPr id="208" name="Google Shape;208;p13"/>
          <p:cNvSpPr txBox="1"/>
          <p:nvPr/>
        </p:nvSpPr>
        <p:spPr>
          <a:xfrm>
            <a:off x="1295400" y="3384000"/>
            <a:ext cx="9252000" cy="54171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de-DE" sz="2400">
                <a:solidFill>
                  <a:schemeClr val="dk1"/>
                </a:solidFill>
                <a:latin typeface="Helvetica Neue" panose="020B0604020202020204" charset="0"/>
                <a:ea typeface="Helvetica Neue"/>
                <a:cs typeface="Helvetica Neue"/>
                <a:sym typeface="Helvetica Neue"/>
              </a:rPr>
              <a:t>Die Umsatzphase ist der Moment, in dem sich die Organisation mit der Monetarisierung des Angebots befasst, um eine bessere Vorstellung davon zu bekommen, wie profitabel es ist.</a:t>
            </a:r>
            <a:endParaRPr lang="de-DE" sz="2400">
              <a:latin typeface="Helvetica Neue" panose="020B0604020202020204" charset="0"/>
            </a:endParaRPr>
          </a:p>
          <a:p>
            <a:pPr marL="0" marR="0" lvl="0" indent="0" algn="l" rtl="0">
              <a:spcBef>
                <a:spcPts val="0"/>
              </a:spcBef>
              <a:spcAft>
                <a:spcPts val="0"/>
              </a:spcAft>
              <a:buNone/>
            </a:pPr>
            <a:endParaRPr lang="de-DE" sz="2400">
              <a:solidFill>
                <a:schemeClr val="dk1"/>
              </a:solidFill>
              <a:latin typeface="Helvetica Neue" panose="020B0604020202020204" charset="0"/>
              <a:ea typeface="Helvetica Neue"/>
              <a:cs typeface="Helvetica Neue"/>
              <a:sym typeface="Helvetica Neue"/>
            </a:endParaRPr>
          </a:p>
          <a:p>
            <a:pPr marL="0" marR="0" lvl="0" indent="0" algn="l" rtl="0">
              <a:spcBef>
                <a:spcPts val="0"/>
              </a:spcBef>
              <a:spcAft>
                <a:spcPts val="0"/>
              </a:spcAft>
              <a:buNone/>
            </a:pPr>
            <a:r>
              <a:rPr lang="de-DE" sz="2400">
                <a:solidFill>
                  <a:schemeClr val="dk1"/>
                </a:solidFill>
                <a:latin typeface="Helvetica Neue" panose="020B0604020202020204" charset="0"/>
                <a:ea typeface="Helvetica Neue"/>
                <a:cs typeface="Helvetica Neue"/>
                <a:sym typeface="Helvetica Neue"/>
              </a:rPr>
              <a:t>Wenn die in den vorangegangenen Phasen geleistete Arbeit wirksam und gut konzipiert war, sind die Einnahmen „bloß“ ein Nebenprodukt. Die Nachweise, die wir in dieser Phase der Bewertung sammeln, sind mehr als alle anderen ein Indikator für die vorhandene Leistung.</a:t>
            </a:r>
            <a:endParaRPr lang="de-DE" sz="2400">
              <a:latin typeface="Helvetica Neue" panose="020B0604020202020204" charset="0"/>
            </a:endParaRPr>
          </a:p>
          <a:p>
            <a:pPr marL="0" marR="0" lvl="0" indent="0" algn="l" rtl="0">
              <a:spcBef>
                <a:spcPts val="0"/>
              </a:spcBef>
              <a:spcAft>
                <a:spcPts val="0"/>
              </a:spcAft>
              <a:buNone/>
            </a:pPr>
            <a:endParaRPr lang="de-DE" sz="2400">
              <a:solidFill>
                <a:schemeClr val="dk1"/>
              </a:solidFill>
              <a:latin typeface="Helvetica Neue" panose="020B0604020202020204" charset="0"/>
              <a:ea typeface="Helvetica Neue"/>
              <a:cs typeface="Helvetica Neue"/>
              <a:sym typeface="Helvetica Neue"/>
            </a:endParaRPr>
          </a:p>
          <a:p>
            <a:pPr marL="0" marR="0" lvl="0" indent="0" algn="l" rtl="0">
              <a:spcBef>
                <a:spcPts val="0"/>
              </a:spcBef>
              <a:spcAft>
                <a:spcPts val="0"/>
              </a:spcAft>
              <a:buNone/>
            </a:pPr>
            <a:r>
              <a:rPr lang="de-DE" sz="2400">
                <a:solidFill>
                  <a:schemeClr val="dk1"/>
                </a:solidFill>
                <a:latin typeface="Helvetica Neue" panose="020B0604020202020204" charset="0"/>
                <a:ea typeface="Helvetica Neue"/>
                <a:cs typeface="Helvetica Neue"/>
                <a:sym typeface="Helvetica Neue"/>
              </a:rPr>
              <a:t>Wenn die Ergebnisse hinter den Erwartungen zurückbleiben:</a:t>
            </a:r>
            <a:endParaRPr lang="de-DE" sz="2400">
              <a:latin typeface="Helvetica Neue" panose="020B0604020202020204" charset="0"/>
            </a:endParaRPr>
          </a:p>
          <a:p>
            <a:pPr marL="342900" marR="0" lvl="0" indent="-342900" algn="l" rtl="0">
              <a:spcBef>
                <a:spcPts val="0"/>
              </a:spcBef>
              <a:spcAft>
                <a:spcPts val="0"/>
              </a:spcAft>
              <a:buClr>
                <a:schemeClr val="dk1"/>
              </a:buClr>
              <a:buSzPts val="2350"/>
              <a:buFont typeface="Arial"/>
              <a:buChar char="•"/>
            </a:pPr>
            <a:r>
              <a:rPr lang="de-DE" sz="2400">
                <a:solidFill>
                  <a:schemeClr val="dk1"/>
                </a:solidFill>
                <a:latin typeface="Helvetica Neue" panose="020B0604020202020204" charset="0"/>
                <a:ea typeface="Helvetica Neue"/>
                <a:cs typeface="Helvetica Neue"/>
                <a:sym typeface="Helvetica Neue"/>
              </a:rPr>
              <a:t>waren die Erwartungen entweder zu hoch (d.h. überschätzt)...</a:t>
            </a:r>
            <a:endParaRPr lang="de-DE" sz="2400">
              <a:latin typeface="Helvetica Neue" panose="020B0604020202020204" charset="0"/>
            </a:endParaRPr>
          </a:p>
          <a:p>
            <a:pPr marL="342900" marR="0" lvl="0" indent="-342900" algn="l" rtl="0">
              <a:spcBef>
                <a:spcPts val="0"/>
              </a:spcBef>
              <a:spcAft>
                <a:spcPts val="0"/>
              </a:spcAft>
              <a:buClr>
                <a:schemeClr val="dk1"/>
              </a:buClr>
              <a:buSzPts val="2350"/>
              <a:buFont typeface="Arial"/>
              <a:buChar char="•"/>
            </a:pPr>
            <a:r>
              <a:rPr lang="de-DE" sz="2400">
                <a:solidFill>
                  <a:schemeClr val="dk1"/>
                </a:solidFill>
                <a:latin typeface="Helvetica Neue" panose="020B0604020202020204" charset="0"/>
                <a:ea typeface="Helvetica Neue"/>
                <a:cs typeface="Helvetica Neue"/>
                <a:sym typeface="Helvetica Neue"/>
              </a:rPr>
              <a:t>...oder man muss zurück ans Reißbrett und eine der vorangegangenen Phasen neu optimieren (indem man untersucht, wo die Ergebnisse der Analytik schwächer/weniger robust erscheinen) </a:t>
            </a:r>
            <a:endParaRPr lang="de-DE" sz="2400">
              <a:latin typeface="Helvetica Neue" panose="020B0604020202020204" charset="0"/>
            </a:endParaRPr>
          </a:p>
        </p:txBody>
      </p:sp>
      <p:grpSp>
        <p:nvGrpSpPr>
          <p:cNvPr id="209" name="Google Shape;209;p13"/>
          <p:cNvGrpSpPr/>
          <p:nvPr/>
        </p:nvGrpSpPr>
        <p:grpSpPr>
          <a:xfrm>
            <a:off x="10543818" y="3583220"/>
            <a:ext cx="6000562" cy="5217879"/>
            <a:chOff x="905418" y="0"/>
            <a:chExt cx="6000562" cy="5217879"/>
          </a:xfrm>
        </p:grpSpPr>
        <p:sp>
          <p:nvSpPr>
            <p:cNvPr id="210" name="Google Shape;210;p13"/>
            <p:cNvSpPr/>
            <p:nvPr/>
          </p:nvSpPr>
          <p:spPr>
            <a:xfrm rot="10800000">
              <a:off x="905418" y="0"/>
              <a:ext cx="5217879" cy="5217879"/>
            </a:xfrm>
            <a:prstGeom prst="triangle">
              <a:avLst>
                <a:gd name="adj" fmla="val 50000"/>
              </a:avLst>
            </a:prstGeom>
            <a:solidFill>
              <a:srgbClr val="F2F2F2"/>
            </a:solidFill>
            <a:ln w="254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lang="de-DE">
                <a:latin typeface="Helvetica Neue" panose="020B0604020202020204" charset="0"/>
              </a:endParaRPr>
            </a:p>
          </p:txBody>
        </p:sp>
        <p:sp>
          <p:nvSpPr>
            <p:cNvPr id="211" name="Google Shape;211;p13"/>
            <p:cNvSpPr/>
            <p:nvPr/>
          </p:nvSpPr>
          <p:spPr>
            <a:xfrm>
              <a:off x="3514358" y="522297"/>
              <a:ext cx="3391622" cy="741917"/>
            </a:xfrm>
            <a:prstGeom prst="roundRect">
              <a:avLst>
                <a:gd name="adj" fmla="val 16667"/>
              </a:avLst>
            </a:prstGeom>
            <a:solidFill>
              <a:srgbClr val="F2F2F2"/>
            </a:solidFill>
            <a:ln w="254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lang="de-DE">
                <a:latin typeface="Helvetica Neue" panose="020B0604020202020204" charset="0"/>
              </a:endParaRPr>
            </a:p>
          </p:txBody>
        </p:sp>
        <p:sp>
          <p:nvSpPr>
            <p:cNvPr id="212" name="Google Shape;212;p13"/>
            <p:cNvSpPr txBox="1"/>
            <p:nvPr/>
          </p:nvSpPr>
          <p:spPr>
            <a:xfrm>
              <a:off x="3550575" y="558514"/>
              <a:ext cx="3319188" cy="669483"/>
            </a:xfrm>
            <a:prstGeom prst="rect">
              <a:avLst/>
            </a:prstGeom>
            <a:noFill/>
            <a:ln>
              <a:noFill/>
            </a:ln>
          </p:spPr>
          <p:txBody>
            <a:bodyPr spcFirstLastPara="1" wrap="square" lIns="72375" tIns="72375" rIns="72375" bIns="72375" anchor="ctr" anchorCtr="0">
              <a:noAutofit/>
            </a:bodyPr>
            <a:lstStyle/>
            <a:p>
              <a:pPr marL="0" marR="0" lvl="0" indent="0" algn="ctr" rtl="0">
                <a:lnSpc>
                  <a:spcPct val="90000"/>
                </a:lnSpc>
                <a:spcBef>
                  <a:spcPts val="0"/>
                </a:spcBef>
                <a:spcAft>
                  <a:spcPts val="0"/>
                </a:spcAft>
                <a:buClr>
                  <a:srgbClr val="002060"/>
                </a:buClr>
                <a:buSzPts val="1900"/>
                <a:buFont typeface="Helvetica Neue"/>
                <a:buNone/>
              </a:pPr>
              <a:r>
                <a:rPr lang="de-DE" sz="1900" b="1">
                  <a:solidFill>
                    <a:srgbClr val="002060"/>
                  </a:solidFill>
                  <a:latin typeface="Helvetica Neue" panose="020B0604020202020204" charset="0"/>
                  <a:ea typeface="Helvetica Neue"/>
                  <a:cs typeface="Helvetica Neue"/>
                  <a:sym typeface="Helvetica Neue"/>
                </a:rPr>
                <a:t>Acquisition</a:t>
              </a:r>
              <a:br>
                <a:rPr lang="de-DE" sz="1900" b="1">
                  <a:solidFill>
                    <a:srgbClr val="002060"/>
                  </a:solidFill>
                  <a:latin typeface="Helvetica Neue" panose="020B0604020202020204" charset="0"/>
                  <a:ea typeface="Helvetica Neue"/>
                  <a:cs typeface="Helvetica Neue"/>
                  <a:sym typeface="Helvetica Neue"/>
                </a:rPr>
              </a:br>
              <a:r>
                <a:rPr lang="de-DE" sz="1900" b="1">
                  <a:solidFill>
                    <a:srgbClr val="002060"/>
                  </a:solidFill>
                  <a:latin typeface="Helvetica Neue" panose="020B0604020202020204" charset="0"/>
                  <a:ea typeface="Helvetica Neue"/>
                  <a:cs typeface="Helvetica Neue"/>
                  <a:sym typeface="Helvetica Neue"/>
                </a:rPr>
                <a:t>(Akquisition)</a:t>
              </a:r>
              <a:endParaRPr lang="de-DE" sz="1900" b="1">
                <a:solidFill>
                  <a:srgbClr val="002060"/>
                </a:solidFill>
                <a:latin typeface="Helvetica Neue" panose="020B0604020202020204" charset="0"/>
                <a:ea typeface="Calibri"/>
                <a:cs typeface="Calibri"/>
                <a:sym typeface="Calibri"/>
              </a:endParaRPr>
            </a:p>
          </p:txBody>
        </p:sp>
        <p:sp>
          <p:nvSpPr>
            <p:cNvPr id="213" name="Google Shape;213;p13"/>
            <p:cNvSpPr/>
            <p:nvPr/>
          </p:nvSpPr>
          <p:spPr>
            <a:xfrm>
              <a:off x="3514358" y="1356954"/>
              <a:ext cx="3391622" cy="741917"/>
            </a:xfrm>
            <a:prstGeom prst="roundRect">
              <a:avLst>
                <a:gd name="adj" fmla="val 16667"/>
              </a:avLst>
            </a:prstGeom>
            <a:solidFill>
              <a:srgbClr val="F2F2F2"/>
            </a:solidFill>
            <a:ln w="254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lang="de-DE">
                <a:latin typeface="Helvetica Neue" panose="020B0604020202020204" charset="0"/>
              </a:endParaRPr>
            </a:p>
          </p:txBody>
        </p:sp>
        <p:sp>
          <p:nvSpPr>
            <p:cNvPr id="214" name="Google Shape;214;p13"/>
            <p:cNvSpPr txBox="1"/>
            <p:nvPr/>
          </p:nvSpPr>
          <p:spPr>
            <a:xfrm>
              <a:off x="3550575" y="1393171"/>
              <a:ext cx="3319188" cy="669483"/>
            </a:xfrm>
            <a:prstGeom prst="rect">
              <a:avLst/>
            </a:prstGeom>
            <a:noFill/>
            <a:ln>
              <a:noFill/>
            </a:ln>
          </p:spPr>
          <p:txBody>
            <a:bodyPr spcFirstLastPara="1" wrap="square" lIns="72375" tIns="72375" rIns="72375" bIns="72375" anchor="ctr" anchorCtr="0">
              <a:noAutofit/>
            </a:bodyPr>
            <a:lstStyle/>
            <a:p>
              <a:pPr marL="0" marR="0" lvl="0" indent="0" algn="ctr" rtl="0">
                <a:lnSpc>
                  <a:spcPct val="90000"/>
                </a:lnSpc>
                <a:spcBef>
                  <a:spcPts val="0"/>
                </a:spcBef>
                <a:spcAft>
                  <a:spcPts val="0"/>
                </a:spcAft>
                <a:buClr>
                  <a:srgbClr val="002060"/>
                </a:buClr>
                <a:buSzPts val="1900"/>
                <a:buFont typeface="Helvetica Neue"/>
                <a:buNone/>
              </a:pPr>
              <a:r>
                <a:rPr lang="de-DE" sz="1900" b="1">
                  <a:solidFill>
                    <a:srgbClr val="002060"/>
                  </a:solidFill>
                  <a:latin typeface="Helvetica Neue" panose="020B0604020202020204" charset="0"/>
                  <a:ea typeface="Helvetica Neue"/>
                  <a:cs typeface="Helvetica Neue"/>
                  <a:sym typeface="Helvetica Neue"/>
                </a:rPr>
                <a:t>Activation</a:t>
              </a:r>
              <a:br>
                <a:rPr lang="de-DE" sz="1900" b="1">
                  <a:solidFill>
                    <a:srgbClr val="002060"/>
                  </a:solidFill>
                  <a:latin typeface="Helvetica Neue" panose="020B0604020202020204" charset="0"/>
                  <a:ea typeface="Helvetica Neue"/>
                  <a:cs typeface="Helvetica Neue"/>
                  <a:sym typeface="Helvetica Neue"/>
                </a:rPr>
              </a:br>
              <a:r>
                <a:rPr lang="de-DE" sz="1900" b="1">
                  <a:solidFill>
                    <a:srgbClr val="002060"/>
                  </a:solidFill>
                  <a:latin typeface="Helvetica Neue" panose="020B0604020202020204" charset="0"/>
                  <a:ea typeface="Helvetica Neue"/>
                  <a:cs typeface="Helvetica Neue"/>
                  <a:sym typeface="Helvetica Neue"/>
                </a:rPr>
                <a:t>(Aktivierung)</a:t>
              </a:r>
              <a:endParaRPr lang="de-DE" sz="1900" b="1">
                <a:solidFill>
                  <a:srgbClr val="002060"/>
                </a:solidFill>
                <a:latin typeface="Helvetica Neue" panose="020B0604020202020204" charset="0"/>
                <a:ea typeface="Calibri"/>
                <a:cs typeface="Calibri"/>
                <a:sym typeface="Calibri"/>
              </a:endParaRPr>
            </a:p>
          </p:txBody>
        </p:sp>
        <p:sp>
          <p:nvSpPr>
            <p:cNvPr id="215" name="Google Shape;215;p13"/>
            <p:cNvSpPr/>
            <p:nvPr/>
          </p:nvSpPr>
          <p:spPr>
            <a:xfrm>
              <a:off x="3514358" y="2191611"/>
              <a:ext cx="3391622" cy="741917"/>
            </a:xfrm>
            <a:prstGeom prst="roundRect">
              <a:avLst>
                <a:gd name="adj" fmla="val 16667"/>
              </a:avLst>
            </a:prstGeom>
            <a:solidFill>
              <a:srgbClr val="F2F2F2"/>
            </a:solidFill>
            <a:ln w="254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lang="de-DE">
                <a:latin typeface="Helvetica Neue" panose="020B0604020202020204" charset="0"/>
              </a:endParaRPr>
            </a:p>
          </p:txBody>
        </p:sp>
        <p:sp>
          <p:nvSpPr>
            <p:cNvPr id="216" name="Google Shape;216;p13"/>
            <p:cNvSpPr txBox="1"/>
            <p:nvPr/>
          </p:nvSpPr>
          <p:spPr>
            <a:xfrm>
              <a:off x="3550575" y="2227828"/>
              <a:ext cx="3319188" cy="669483"/>
            </a:xfrm>
            <a:prstGeom prst="rect">
              <a:avLst/>
            </a:prstGeom>
            <a:noFill/>
            <a:ln>
              <a:noFill/>
            </a:ln>
          </p:spPr>
          <p:txBody>
            <a:bodyPr spcFirstLastPara="1" wrap="square" lIns="72375" tIns="72375" rIns="72375" bIns="72375" anchor="ctr" anchorCtr="0">
              <a:noAutofit/>
            </a:bodyPr>
            <a:lstStyle/>
            <a:p>
              <a:pPr marL="0" marR="0" lvl="0" indent="0" algn="ctr" rtl="0">
                <a:lnSpc>
                  <a:spcPct val="90000"/>
                </a:lnSpc>
                <a:spcBef>
                  <a:spcPts val="0"/>
                </a:spcBef>
                <a:spcAft>
                  <a:spcPts val="0"/>
                </a:spcAft>
                <a:buClr>
                  <a:srgbClr val="002060"/>
                </a:buClr>
                <a:buSzPts val="1900"/>
                <a:buFont typeface="Helvetica Neue"/>
                <a:buNone/>
              </a:pPr>
              <a:r>
                <a:rPr lang="de-DE" sz="1900" b="1">
                  <a:solidFill>
                    <a:srgbClr val="002060"/>
                  </a:solidFill>
                  <a:latin typeface="Helvetica Neue" panose="020B0604020202020204" charset="0"/>
                  <a:ea typeface="Helvetica Neue"/>
                  <a:cs typeface="Helvetica Neue"/>
                  <a:sym typeface="Helvetica Neue"/>
                </a:rPr>
                <a:t>Retention</a:t>
              </a:r>
              <a:br>
                <a:rPr lang="de-DE" sz="1900" b="1">
                  <a:solidFill>
                    <a:srgbClr val="002060"/>
                  </a:solidFill>
                  <a:latin typeface="Helvetica Neue" panose="020B0604020202020204" charset="0"/>
                  <a:ea typeface="Helvetica Neue"/>
                  <a:cs typeface="Helvetica Neue"/>
                  <a:sym typeface="Helvetica Neue"/>
                </a:rPr>
              </a:br>
              <a:r>
                <a:rPr lang="de-DE" sz="1900" b="1">
                  <a:solidFill>
                    <a:srgbClr val="002060"/>
                  </a:solidFill>
                  <a:latin typeface="Helvetica Neue" panose="020B0604020202020204" charset="0"/>
                  <a:ea typeface="Helvetica Neue"/>
                  <a:cs typeface="Helvetica Neue"/>
                  <a:sym typeface="Helvetica Neue"/>
                </a:rPr>
                <a:t>(Loyalität)</a:t>
              </a:r>
              <a:endParaRPr lang="de-DE" sz="1900" b="1">
                <a:solidFill>
                  <a:srgbClr val="002060"/>
                </a:solidFill>
                <a:latin typeface="Helvetica Neue" panose="020B0604020202020204" charset="0"/>
                <a:ea typeface="Calibri"/>
                <a:cs typeface="Calibri"/>
                <a:sym typeface="Calibri"/>
              </a:endParaRPr>
            </a:p>
          </p:txBody>
        </p:sp>
        <p:sp>
          <p:nvSpPr>
            <p:cNvPr id="217" name="Google Shape;217;p13"/>
            <p:cNvSpPr/>
            <p:nvPr/>
          </p:nvSpPr>
          <p:spPr>
            <a:xfrm>
              <a:off x="3514358" y="3026268"/>
              <a:ext cx="3391622" cy="741917"/>
            </a:xfrm>
            <a:prstGeom prst="roundRect">
              <a:avLst>
                <a:gd name="adj" fmla="val 16667"/>
              </a:avLst>
            </a:prstGeom>
            <a:solidFill>
              <a:srgbClr val="002060"/>
            </a:solidFill>
            <a:ln w="254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lang="de-DE">
                <a:latin typeface="Helvetica Neue" panose="020B0604020202020204" charset="0"/>
              </a:endParaRPr>
            </a:p>
          </p:txBody>
        </p:sp>
        <p:sp>
          <p:nvSpPr>
            <p:cNvPr id="218" name="Google Shape;218;p13"/>
            <p:cNvSpPr txBox="1"/>
            <p:nvPr/>
          </p:nvSpPr>
          <p:spPr>
            <a:xfrm>
              <a:off x="3550575" y="3062485"/>
              <a:ext cx="3319188" cy="669483"/>
            </a:xfrm>
            <a:prstGeom prst="rect">
              <a:avLst/>
            </a:prstGeom>
            <a:noFill/>
            <a:ln>
              <a:noFill/>
            </a:ln>
          </p:spPr>
          <p:txBody>
            <a:bodyPr spcFirstLastPara="1" wrap="square" lIns="72375" tIns="72375" rIns="72375" bIns="72375" anchor="ctr" anchorCtr="0">
              <a:noAutofit/>
            </a:bodyPr>
            <a:lstStyle/>
            <a:p>
              <a:pPr marL="0" marR="0" lvl="0" indent="0" algn="ctr" rtl="0">
                <a:lnSpc>
                  <a:spcPct val="90000"/>
                </a:lnSpc>
                <a:spcBef>
                  <a:spcPts val="0"/>
                </a:spcBef>
                <a:spcAft>
                  <a:spcPts val="0"/>
                </a:spcAft>
                <a:buClr>
                  <a:schemeClr val="lt1"/>
                </a:buClr>
                <a:buSzPts val="1900"/>
                <a:buFont typeface="Helvetica Neue"/>
                <a:buNone/>
              </a:pPr>
              <a:r>
                <a:rPr lang="de-DE" sz="2000" b="1">
                  <a:solidFill>
                    <a:schemeClr val="lt1"/>
                  </a:solidFill>
                  <a:latin typeface="Helvetica Neue" panose="020B0604020202020204" charset="0"/>
                  <a:ea typeface="Helvetica Neue"/>
                  <a:cs typeface="Helvetica Neue"/>
                  <a:sym typeface="Helvetica Neue"/>
                </a:rPr>
                <a:t>Revenue</a:t>
              </a:r>
              <a:br>
                <a:rPr lang="de-DE" sz="2000" b="1">
                  <a:solidFill>
                    <a:schemeClr val="lt1"/>
                  </a:solidFill>
                  <a:latin typeface="Helvetica Neue" panose="020B0604020202020204" charset="0"/>
                  <a:ea typeface="Helvetica Neue"/>
                  <a:cs typeface="Helvetica Neue"/>
                  <a:sym typeface="Helvetica Neue"/>
                </a:rPr>
              </a:br>
              <a:r>
                <a:rPr lang="de-DE" sz="2000" b="1">
                  <a:solidFill>
                    <a:schemeClr val="lt1"/>
                  </a:solidFill>
                  <a:latin typeface="Helvetica Neue" panose="020B0604020202020204" charset="0"/>
                  <a:ea typeface="Helvetica Neue"/>
                  <a:cs typeface="Helvetica Neue"/>
                  <a:sym typeface="Helvetica Neue"/>
                </a:rPr>
                <a:t>(Umsatz)</a:t>
              </a:r>
              <a:endParaRPr lang="de-DE" sz="2000" b="1">
                <a:solidFill>
                  <a:schemeClr val="lt1"/>
                </a:solidFill>
                <a:latin typeface="Helvetica Neue" panose="020B0604020202020204" charset="0"/>
                <a:ea typeface="Calibri"/>
                <a:cs typeface="Calibri"/>
                <a:sym typeface="Calibri"/>
              </a:endParaRPr>
            </a:p>
          </p:txBody>
        </p:sp>
        <p:sp>
          <p:nvSpPr>
            <p:cNvPr id="219" name="Google Shape;219;p13"/>
            <p:cNvSpPr/>
            <p:nvPr/>
          </p:nvSpPr>
          <p:spPr>
            <a:xfrm>
              <a:off x="3514358" y="3860925"/>
              <a:ext cx="3391622" cy="741917"/>
            </a:xfrm>
            <a:prstGeom prst="roundRect">
              <a:avLst>
                <a:gd name="adj" fmla="val 16667"/>
              </a:avLst>
            </a:prstGeom>
            <a:solidFill>
              <a:srgbClr val="F2F2F2"/>
            </a:solidFill>
            <a:ln w="254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lang="de-DE">
                <a:latin typeface="Helvetica Neue" panose="020B0604020202020204" charset="0"/>
              </a:endParaRPr>
            </a:p>
          </p:txBody>
        </p:sp>
        <p:sp>
          <p:nvSpPr>
            <p:cNvPr id="220" name="Google Shape;220;p13"/>
            <p:cNvSpPr txBox="1"/>
            <p:nvPr/>
          </p:nvSpPr>
          <p:spPr>
            <a:xfrm>
              <a:off x="3550575" y="3897142"/>
              <a:ext cx="3319188" cy="669483"/>
            </a:xfrm>
            <a:prstGeom prst="rect">
              <a:avLst/>
            </a:prstGeom>
            <a:noFill/>
            <a:ln>
              <a:noFill/>
            </a:ln>
          </p:spPr>
          <p:txBody>
            <a:bodyPr spcFirstLastPara="1" wrap="square" lIns="72375" tIns="72375" rIns="72375" bIns="72375" anchor="ctr" anchorCtr="0">
              <a:noAutofit/>
            </a:bodyPr>
            <a:lstStyle/>
            <a:p>
              <a:pPr marL="0" marR="0" lvl="0" indent="0" algn="ctr" rtl="0">
                <a:lnSpc>
                  <a:spcPct val="90000"/>
                </a:lnSpc>
                <a:spcBef>
                  <a:spcPts val="0"/>
                </a:spcBef>
                <a:spcAft>
                  <a:spcPts val="0"/>
                </a:spcAft>
                <a:buClr>
                  <a:srgbClr val="002060"/>
                </a:buClr>
                <a:buSzPts val="1900"/>
                <a:buFont typeface="Helvetica Neue"/>
                <a:buNone/>
              </a:pPr>
              <a:r>
                <a:rPr lang="de-DE" sz="1900" b="1">
                  <a:solidFill>
                    <a:srgbClr val="002060"/>
                  </a:solidFill>
                  <a:latin typeface="Helvetica Neue" panose="020B0604020202020204" charset="0"/>
                  <a:ea typeface="Helvetica Neue"/>
                  <a:cs typeface="Helvetica Neue"/>
                  <a:sym typeface="Helvetica Neue"/>
                </a:rPr>
                <a:t>Referral</a:t>
              </a:r>
              <a:br>
                <a:rPr lang="de-DE" sz="1900" b="1">
                  <a:solidFill>
                    <a:srgbClr val="002060"/>
                  </a:solidFill>
                  <a:latin typeface="Helvetica Neue" panose="020B0604020202020204" charset="0"/>
                  <a:ea typeface="Helvetica Neue"/>
                  <a:cs typeface="Helvetica Neue"/>
                  <a:sym typeface="Helvetica Neue"/>
                </a:rPr>
              </a:br>
              <a:r>
                <a:rPr lang="de-DE" sz="1900" b="1">
                  <a:solidFill>
                    <a:srgbClr val="002060"/>
                  </a:solidFill>
                  <a:latin typeface="Helvetica Neue" panose="020B0604020202020204" charset="0"/>
                  <a:ea typeface="Helvetica Neue"/>
                  <a:cs typeface="Helvetica Neue"/>
                  <a:sym typeface="Helvetica Neue"/>
                </a:rPr>
                <a:t>(Weiterempfehlung)</a:t>
              </a:r>
              <a:endParaRPr lang="de-DE" sz="1900" b="1">
                <a:solidFill>
                  <a:srgbClr val="002060"/>
                </a:solidFill>
                <a:latin typeface="Helvetica Neue" panose="020B0604020202020204" charset="0"/>
                <a:ea typeface="Calibri"/>
                <a:cs typeface="Calibri"/>
                <a:sym typeface="Calibri"/>
              </a:endParaRPr>
            </a:p>
          </p:txBody>
        </p:sp>
      </p:grpSp>
      <p:sp>
        <p:nvSpPr>
          <p:cNvPr id="2" name="Google Shape;164;p10">
            <a:extLst>
              <a:ext uri="{FF2B5EF4-FFF2-40B4-BE49-F238E27FC236}">
                <a16:creationId xmlns:a16="http://schemas.microsoft.com/office/drawing/2014/main" id="{2B40D10E-949A-6690-F3F5-81993286538C}"/>
              </a:ext>
            </a:extLst>
          </p:cNvPr>
          <p:cNvSpPr txBox="1"/>
          <p:nvPr/>
        </p:nvSpPr>
        <p:spPr>
          <a:xfrm>
            <a:off x="1295400" y="1548000"/>
            <a:ext cx="16020000" cy="830997"/>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de-DE" sz="4200" b="1">
                <a:solidFill>
                  <a:srgbClr val="4D94B7"/>
                </a:solidFill>
                <a:latin typeface="Helvetica Neue" panose="020B0604020202020204" charset="0"/>
                <a:ea typeface="Helvetica Neue"/>
                <a:cs typeface="Helvetica Neue"/>
                <a:sym typeface="Helvetica Neue"/>
              </a:rPr>
              <a:t>2. </a:t>
            </a:r>
            <a:r>
              <a:rPr lang="de-DE" sz="4400" b="1">
                <a:solidFill>
                  <a:srgbClr val="4D94B7"/>
                </a:solidFill>
                <a:latin typeface="Helvetica Neue" panose="020B0604020202020204" charset="0"/>
                <a:ea typeface="Helvetica Neue"/>
                <a:cs typeface="Helvetica Neue"/>
                <a:sym typeface="Helvetica Neue"/>
              </a:rPr>
              <a:t>Schlüssel Phasen des AARRR! Modells</a:t>
            </a:r>
            <a:endParaRPr lang="de-DE">
              <a:latin typeface="Helvetica Neue" panose="020B060402020202020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14"/>
          <p:cNvSpPr txBox="1"/>
          <p:nvPr/>
        </p:nvSpPr>
        <p:spPr>
          <a:xfrm>
            <a:off x="1295400" y="2304000"/>
            <a:ext cx="15840000" cy="523200"/>
          </a:xfrm>
          <a:prstGeom prst="rect">
            <a:avLst/>
          </a:prstGeom>
          <a:noFill/>
          <a:ln>
            <a:noFill/>
          </a:ln>
        </p:spPr>
        <p:txBody>
          <a:bodyPr spcFirstLastPara="1" wrap="square" lIns="91425" tIns="45700" rIns="91425" bIns="45700" anchor="t" anchorCtr="0">
            <a:noAutofit/>
          </a:bodyPr>
          <a:lstStyle/>
          <a:p>
            <a:pPr marL="633412" lvl="0" indent="-633412" algn="l" rtl="0">
              <a:spcAft>
                <a:spcPts val="0"/>
              </a:spcAft>
              <a:buClr>
                <a:schemeClr val="dk1"/>
              </a:buClr>
              <a:buFont typeface="Arial"/>
              <a:buNone/>
            </a:pPr>
            <a:r>
              <a:rPr lang="de-DE" sz="2800" b="1">
                <a:solidFill>
                  <a:srgbClr val="AED633"/>
                </a:solidFill>
                <a:latin typeface="Helvetica Neue" panose="020B0604020202020204" charset="0"/>
                <a:ea typeface="Helvetica Neue"/>
                <a:cs typeface="Helvetica Neue"/>
                <a:sym typeface="Helvetica Neue"/>
              </a:rPr>
              <a:t>2.5 Referral (Weiterempfehlung) </a:t>
            </a:r>
            <a:r>
              <a:rPr lang="de-DE" sz="2800">
                <a:solidFill>
                  <a:srgbClr val="AED633"/>
                </a:solidFill>
                <a:latin typeface="Helvetica Neue" panose="020B0604020202020204" charset="0"/>
                <a:ea typeface="Helvetica Neue"/>
                <a:cs typeface="Helvetica Neue"/>
                <a:sym typeface="Helvetica Neue"/>
              </a:rPr>
              <a:t>– Aktivierung der Mundpropaganda und positiver externer Effekte </a:t>
            </a:r>
            <a:endParaRPr lang="de-DE">
              <a:latin typeface="Helvetica Neue" panose="020B0604020202020204" charset="0"/>
            </a:endParaRPr>
          </a:p>
        </p:txBody>
      </p:sp>
      <p:sp>
        <p:nvSpPr>
          <p:cNvPr id="227" name="Google Shape;227;p14"/>
          <p:cNvSpPr txBox="1"/>
          <p:nvPr/>
        </p:nvSpPr>
        <p:spPr>
          <a:xfrm>
            <a:off x="1296000" y="3384000"/>
            <a:ext cx="9756000" cy="54171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de-DE" sz="2200">
                <a:solidFill>
                  <a:schemeClr val="dk1"/>
                </a:solidFill>
                <a:latin typeface="Helvetica Neue" panose="020B0604020202020204" charset="0"/>
                <a:ea typeface="Helvetica Neue"/>
                <a:cs typeface="Helvetica Neue"/>
                <a:sym typeface="Helvetica Neue"/>
              </a:rPr>
              <a:t>Die Weiterempfehlungsphase beschreibt den Moment, in dem das Angebot das Potenzial hat, "viral" zu werden und dank des guten Rufs, den es aufgebaut hat, immer mehr Nutzer*innen anzuziehen.</a:t>
            </a:r>
            <a:endParaRPr lang="de-DE" sz="2200">
              <a:latin typeface="Helvetica Neue" panose="020B0604020202020204" charset="0"/>
            </a:endParaRPr>
          </a:p>
          <a:p>
            <a:pPr marL="0" marR="0" lvl="0" indent="0" algn="l" rtl="0">
              <a:spcBef>
                <a:spcPts val="0"/>
              </a:spcBef>
              <a:spcAft>
                <a:spcPts val="0"/>
              </a:spcAft>
              <a:buNone/>
            </a:pPr>
            <a:endParaRPr lang="de-DE" sz="2200">
              <a:solidFill>
                <a:schemeClr val="dk1"/>
              </a:solidFill>
              <a:latin typeface="Helvetica Neue" panose="020B0604020202020204" charset="0"/>
              <a:ea typeface="Helvetica Neue"/>
              <a:cs typeface="Helvetica Neue"/>
              <a:sym typeface="Helvetica Neue"/>
            </a:endParaRPr>
          </a:p>
          <a:p>
            <a:pPr marL="0" marR="0" lvl="0" indent="0" algn="l" rtl="0">
              <a:spcBef>
                <a:spcPts val="0"/>
              </a:spcBef>
              <a:spcAft>
                <a:spcPts val="0"/>
              </a:spcAft>
              <a:buNone/>
            </a:pPr>
            <a:r>
              <a:rPr lang="de-DE" sz="2200">
                <a:solidFill>
                  <a:schemeClr val="dk1"/>
                </a:solidFill>
                <a:latin typeface="Helvetica Neue" panose="020B0604020202020204" charset="0"/>
                <a:ea typeface="Helvetica Neue"/>
                <a:cs typeface="Helvetica Neue"/>
                <a:sym typeface="Helvetica Neue"/>
              </a:rPr>
              <a:t>Der größte Fehler, den eine Organisation begehen kann, wenn sie diesen Moment der Umsetzung erreicht hat, ist, den/die  Kund*innen im Stich zu lassen/Gewinne zu melken, ohne sich um die Langlebigkeit der Beziehungen zu kümmern.</a:t>
            </a:r>
            <a:endParaRPr lang="de-DE" sz="2200">
              <a:latin typeface="Helvetica Neue" panose="020B0604020202020204" charset="0"/>
            </a:endParaRPr>
          </a:p>
          <a:p>
            <a:pPr marL="0" marR="0" lvl="0" indent="0" algn="l" rtl="0">
              <a:spcBef>
                <a:spcPts val="0"/>
              </a:spcBef>
              <a:spcAft>
                <a:spcPts val="0"/>
              </a:spcAft>
              <a:buNone/>
            </a:pPr>
            <a:endParaRPr lang="de-DE" sz="2200">
              <a:solidFill>
                <a:schemeClr val="dk1"/>
              </a:solidFill>
              <a:latin typeface="Helvetica Neue" panose="020B0604020202020204" charset="0"/>
              <a:ea typeface="Helvetica Neue"/>
              <a:cs typeface="Helvetica Neue"/>
              <a:sym typeface="Helvetica Neue"/>
            </a:endParaRPr>
          </a:p>
          <a:p>
            <a:pPr marL="0" marR="0" lvl="0" indent="0" algn="l" rtl="0">
              <a:spcBef>
                <a:spcPts val="0"/>
              </a:spcBef>
              <a:spcAft>
                <a:spcPts val="0"/>
              </a:spcAft>
              <a:buNone/>
            </a:pPr>
            <a:r>
              <a:rPr lang="de-DE" sz="2200">
                <a:solidFill>
                  <a:schemeClr val="dk1"/>
                </a:solidFill>
                <a:latin typeface="Helvetica Neue" panose="020B0604020202020204" charset="0"/>
                <a:ea typeface="Helvetica Neue"/>
                <a:cs typeface="Helvetica Neue"/>
                <a:sym typeface="Helvetica Neue"/>
              </a:rPr>
              <a:t>Wenn die Kund*innen glücklich und zufrieden sind, werden sie mehr oder weniger unbewusst dazu neigen, das Angebot im Namen der Organisation zu vermarkten, ohne dass Letztere sich wirklich anstrengen müssen, außer für eine anhaltend positive Erfahrung zu sorgen.</a:t>
            </a:r>
            <a:endParaRPr lang="de-DE" sz="2200">
              <a:latin typeface="Helvetica Neue" panose="020B0604020202020204" charset="0"/>
            </a:endParaRPr>
          </a:p>
          <a:p>
            <a:pPr marL="0" marR="0" lvl="0" indent="0" algn="l" rtl="0">
              <a:spcBef>
                <a:spcPts val="0"/>
              </a:spcBef>
              <a:spcAft>
                <a:spcPts val="0"/>
              </a:spcAft>
              <a:buNone/>
            </a:pPr>
            <a:endParaRPr lang="de-DE" sz="2200">
              <a:solidFill>
                <a:schemeClr val="dk1"/>
              </a:solidFill>
              <a:latin typeface="Helvetica Neue" panose="020B0604020202020204" charset="0"/>
              <a:ea typeface="Helvetica Neue"/>
              <a:cs typeface="Helvetica Neue"/>
              <a:sym typeface="Helvetica Neue"/>
            </a:endParaRPr>
          </a:p>
          <a:p>
            <a:pPr marL="0" marR="0" lvl="0" indent="0" algn="l" rtl="0">
              <a:spcBef>
                <a:spcPts val="0"/>
              </a:spcBef>
              <a:spcAft>
                <a:spcPts val="0"/>
              </a:spcAft>
              <a:buNone/>
            </a:pPr>
            <a:r>
              <a:rPr lang="de-DE" sz="2200">
                <a:solidFill>
                  <a:schemeClr val="dk1"/>
                </a:solidFill>
                <a:latin typeface="Helvetica Neue" panose="020B0604020202020204" charset="0"/>
                <a:ea typeface="Helvetica Neue"/>
                <a:cs typeface="Helvetica Neue"/>
                <a:sym typeface="Helvetica Neue"/>
              </a:rPr>
              <a:t>Eine genaue Überwachung der Kennzahlen nach dem Verkauf ist von entscheidender Bedeutung, um zu beurteilen und zu bewerten, wie der/die Kund*in mit den von der Firma erbrachten Dienstleistungen (un)zufrieden ist. </a:t>
            </a:r>
          </a:p>
        </p:txBody>
      </p:sp>
      <p:grpSp>
        <p:nvGrpSpPr>
          <p:cNvPr id="228" name="Google Shape;228;p14"/>
          <p:cNvGrpSpPr/>
          <p:nvPr/>
        </p:nvGrpSpPr>
        <p:grpSpPr>
          <a:xfrm>
            <a:off x="10543818" y="3583220"/>
            <a:ext cx="6000562" cy="5217879"/>
            <a:chOff x="905418" y="0"/>
            <a:chExt cx="6000562" cy="5217879"/>
          </a:xfrm>
        </p:grpSpPr>
        <p:sp>
          <p:nvSpPr>
            <p:cNvPr id="229" name="Google Shape;229;p14"/>
            <p:cNvSpPr/>
            <p:nvPr/>
          </p:nvSpPr>
          <p:spPr>
            <a:xfrm rot="10800000">
              <a:off x="905418" y="0"/>
              <a:ext cx="5217879" cy="5217879"/>
            </a:xfrm>
            <a:prstGeom prst="triangle">
              <a:avLst>
                <a:gd name="adj" fmla="val 50000"/>
              </a:avLst>
            </a:prstGeom>
            <a:solidFill>
              <a:srgbClr val="F2F2F2"/>
            </a:solidFill>
            <a:ln w="254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lang="de-DE">
                <a:latin typeface="Helvetica Neue" panose="020B0604020202020204" charset="0"/>
              </a:endParaRPr>
            </a:p>
          </p:txBody>
        </p:sp>
        <p:sp>
          <p:nvSpPr>
            <p:cNvPr id="230" name="Google Shape;230;p14"/>
            <p:cNvSpPr/>
            <p:nvPr/>
          </p:nvSpPr>
          <p:spPr>
            <a:xfrm>
              <a:off x="3514358" y="522297"/>
              <a:ext cx="3391622" cy="741917"/>
            </a:xfrm>
            <a:prstGeom prst="roundRect">
              <a:avLst>
                <a:gd name="adj" fmla="val 16667"/>
              </a:avLst>
            </a:prstGeom>
            <a:solidFill>
              <a:srgbClr val="F2F2F2"/>
            </a:solidFill>
            <a:ln w="254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lang="de-DE">
                <a:latin typeface="Helvetica Neue" panose="020B0604020202020204" charset="0"/>
              </a:endParaRPr>
            </a:p>
          </p:txBody>
        </p:sp>
        <p:sp>
          <p:nvSpPr>
            <p:cNvPr id="231" name="Google Shape;231;p14"/>
            <p:cNvSpPr txBox="1"/>
            <p:nvPr/>
          </p:nvSpPr>
          <p:spPr>
            <a:xfrm>
              <a:off x="3550575" y="558514"/>
              <a:ext cx="3319188" cy="669483"/>
            </a:xfrm>
            <a:prstGeom prst="rect">
              <a:avLst/>
            </a:prstGeom>
            <a:noFill/>
            <a:ln>
              <a:noFill/>
            </a:ln>
          </p:spPr>
          <p:txBody>
            <a:bodyPr spcFirstLastPara="1" wrap="square" lIns="72375" tIns="72375" rIns="72375" bIns="72375" anchor="ctr" anchorCtr="0">
              <a:noAutofit/>
            </a:bodyPr>
            <a:lstStyle/>
            <a:p>
              <a:pPr marL="0" marR="0" lvl="0" indent="0" algn="ctr" rtl="0">
                <a:lnSpc>
                  <a:spcPct val="90000"/>
                </a:lnSpc>
                <a:spcBef>
                  <a:spcPts val="0"/>
                </a:spcBef>
                <a:spcAft>
                  <a:spcPts val="0"/>
                </a:spcAft>
                <a:buClr>
                  <a:srgbClr val="002060"/>
                </a:buClr>
                <a:buSzPts val="1900"/>
                <a:buFont typeface="Helvetica Neue"/>
                <a:buNone/>
              </a:pPr>
              <a:r>
                <a:rPr lang="de-DE" sz="1900" b="1">
                  <a:solidFill>
                    <a:srgbClr val="002060"/>
                  </a:solidFill>
                  <a:latin typeface="Helvetica Neue" panose="020B0604020202020204" charset="0"/>
                  <a:ea typeface="Helvetica Neue"/>
                  <a:cs typeface="Helvetica Neue"/>
                  <a:sym typeface="Helvetica Neue"/>
                </a:rPr>
                <a:t>Acquisition</a:t>
              </a:r>
              <a:br>
                <a:rPr lang="de-DE" sz="1900" b="1">
                  <a:solidFill>
                    <a:srgbClr val="002060"/>
                  </a:solidFill>
                  <a:latin typeface="Helvetica Neue" panose="020B0604020202020204" charset="0"/>
                  <a:ea typeface="Helvetica Neue"/>
                  <a:cs typeface="Helvetica Neue"/>
                  <a:sym typeface="Helvetica Neue"/>
                </a:rPr>
              </a:br>
              <a:r>
                <a:rPr lang="de-DE" sz="1900" b="1">
                  <a:solidFill>
                    <a:srgbClr val="002060"/>
                  </a:solidFill>
                  <a:latin typeface="Helvetica Neue" panose="020B0604020202020204" charset="0"/>
                  <a:ea typeface="Helvetica Neue"/>
                  <a:cs typeface="Helvetica Neue"/>
                  <a:sym typeface="Helvetica Neue"/>
                </a:rPr>
                <a:t>(Akquisition)</a:t>
              </a:r>
              <a:endParaRPr lang="de-DE" sz="1900" b="1">
                <a:solidFill>
                  <a:srgbClr val="002060"/>
                </a:solidFill>
                <a:latin typeface="Helvetica Neue" panose="020B0604020202020204" charset="0"/>
                <a:ea typeface="Calibri"/>
                <a:cs typeface="Calibri"/>
                <a:sym typeface="Calibri"/>
              </a:endParaRPr>
            </a:p>
          </p:txBody>
        </p:sp>
        <p:sp>
          <p:nvSpPr>
            <p:cNvPr id="232" name="Google Shape;232;p14"/>
            <p:cNvSpPr/>
            <p:nvPr/>
          </p:nvSpPr>
          <p:spPr>
            <a:xfrm>
              <a:off x="3514358" y="1356954"/>
              <a:ext cx="3391622" cy="741917"/>
            </a:xfrm>
            <a:prstGeom prst="roundRect">
              <a:avLst>
                <a:gd name="adj" fmla="val 16667"/>
              </a:avLst>
            </a:prstGeom>
            <a:solidFill>
              <a:srgbClr val="F2F2F2"/>
            </a:solidFill>
            <a:ln w="254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lang="de-DE">
                <a:latin typeface="Helvetica Neue" panose="020B0604020202020204" charset="0"/>
              </a:endParaRPr>
            </a:p>
          </p:txBody>
        </p:sp>
        <p:sp>
          <p:nvSpPr>
            <p:cNvPr id="233" name="Google Shape;233;p14"/>
            <p:cNvSpPr txBox="1"/>
            <p:nvPr/>
          </p:nvSpPr>
          <p:spPr>
            <a:xfrm>
              <a:off x="3550575" y="1393171"/>
              <a:ext cx="3319188" cy="669483"/>
            </a:xfrm>
            <a:prstGeom prst="rect">
              <a:avLst/>
            </a:prstGeom>
            <a:noFill/>
            <a:ln>
              <a:noFill/>
            </a:ln>
          </p:spPr>
          <p:txBody>
            <a:bodyPr spcFirstLastPara="1" wrap="square" lIns="72375" tIns="72375" rIns="72375" bIns="72375" anchor="ctr" anchorCtr="0">
              <a:noAutofit/>
            </a:bodyPr>
            <a:lstStyle/>
            <a:p>
              <a:pPr marL="0" marR="0" lvl="0" indent="0" algn="ctr" rtl="0">
                <a:lnSpc>
                  <a:spcPct val="90000"/>
                </a:lnSpc>
                <a:spcBef>
                  <a:spcPts val="0"/>
                </a:spcBef>
                <a:spcAft>
                  <a:spcPts val="0"/>
                </a:spcAft>
                <a:buClr>
                  <a:srgbClr val="002060"/>
                </a:buClr>
                <a:buSzPts val="1900"/>
                <a:buFont typeface="Helvetica Neue"/>
                <a:buNone/>
              </a:pPr>
              <a:r>
                <a:rPr lang="de-DE" sz="1900" b="1">
                  <a:solidFill>
                    <a:srgbClr val="002060"/>
                  </a:solidFill>
                  <a:latin typeface="Helvetica Neue" panose="020B0604020202020204" charset="0"/>
                  <a:ea typeface="Helvetica Neue"/>
                  <a:cs typeface="Helvetica Neue"/>
                  <a:sym typeface="Helvetica Neue"/>
                </a:rPr>
                <a:t>Activation</a:t>
              </a:r>
              <a:br>
                <a:rPr lang="de-DE" sz="1900" b="1">
                  <a:solidFill>
                    <a:srgbClr val="002060"/>
                  </a:solidFill>
                  <a:latin typeface="Helvetica Neue" panose="020B0604020202020204" charset="0"/>
                  <a:ea typeface="Helvetica Neue"/>
                  <a:cs typeface="Helvetica Neue"/>
                  <a:sym typeface="Helvetica Neue"/>
                </a:rPr>
              </a:br>
              <a:r>
                <a:rPr lang="de-DE" sz="1900" b="1">
                  <a:solidFill>
                    <a:srgbClr val="002060"/>
                  </a:solidFill>
                  <a:latin typeface="Helvetica Neue" panose="020B0604020202020204" charset="0"/>
                  <a:ea typeface="Helvetica Neue"/>
                  <a:cs typeface="Helvetica Neue"/>
                  <a:sym typeface="Helvetica Neue"/>
                </a:rPr>
                <a:t>(Aktivierung)</a:t>
              </a:r>
              <a:endParaRPr lang="de-DE" sz="1900" b="1">
                <a:solidFill>
                  <a:srgbClr val="002060"/>
                </a:solidFill>
                <a:latin typeface="Helvetica Neue" panose="020B0604020202020204" charset="0"/>
                <a:ea typeface="Calibri"/>
                <a:cs typeface="Calibri"/>
                <a:sym typeface="Calibri"/>
              </a:endParaRPr>
            </a:p>
          </p:txBody>
        </p:sp>
        <p:sp>
          <p:nvSpPr>
            <p:cNvPr id="234" name="Google Shape;234;p14"/>
            <p:cNvSpPr/>
            <p:nvPr/>
          </p:nvSpPr>
          <p:spPr>
            <a:xfrm>
              <a:off x="3514358" y="2191611"/>
              <a:ext cx="3391622" cy="741917"/>
            </a:xfrm>
            <a:prstGeom prst="roundRect">
              <a:avLst>
                <a:gd name="adj" fmla="val 16667"/>
              </a:avLst>
            </a:prstGeom>
            <a:solidFill>
              <a:srgbClr val="F2F2F2"/>
            </a:solidFill>
            <a:ln w="254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lang="de-DE">
                <a:latin typeface="Helvetica Neue" panose="020B0604020202020204" charset="0"/>
              </a:endParaRPr>
            </a:p>
          </p:txBody>
        </p:sp>
        <p:sp>
          <p:nvSpPr>
            <p:cNvPr id="235" name="Google Shape;235;p14"/>
            <p:cNvSpPr txBox="1"/>
            <p:nvPr/>
          </p:nvSpPr>
          <p:spPr>
            <a:xfrm>
              <a:off x="3550575" y="2227828"/>
              <a:ext cx="3319188" cy="669483"/>
            </a:xfrm>
            <a:prstGeom prst="rect">
              <a:avLst/>
            </a:prstGeom>
            <a:noFill/>
            <a:ln>
              <a:noFill/>
            </a:ln>
          </p:spPr>
          <p:txBody>
            <a:bodyPr spcFirstLastPara="1" wrap="square" lIns="72375" tIns="72375" rIns="72375" bIns="72375" anchor="ctr" anchorCtr="0">
              <a:noAutofit/>
            </a:bodyPr>
            <a:lstStyle/>
            <a:p>
              <a:pPr marL="0" marR="0" lvl="0" indent="0" algn="ctr" rtl="0">
                <a:lnSpc>
                  <a:spcPct val="90000"/>
                </a:lnSpc>
                <a:spcBef>
                  <a:spcPts val="0"/>
                </a:spcBef>
                <a:spcAft>
                  <a:spcPts val="0"/>
                </a:spcAft>
                <a:buClr>
                  <a:srgbClr val="002060"/>
                </a:buClr>
                <a:buSzPts val="1900"/>
                <a:buFont typeface="Helvetica Neue"/>
                <a:buNone/>
              </a:pPr>
              <a:r>
                <a:rPr lang="de-DE" sz="1900" b="1">
                  <a:solidFill>
                    <a:srgbClr val="002060"/>
                  </a:solidFill>
                  <a:latin typeface="Helvetica Neue" panose="020B0604020202020204" charset="0"/>
                  <a:ea typeface="Helvetica Neue"/>
                  <a:cs typeface="Helvetica Neue"/>
                  <a:sym typeface="Helvetica Neue"/>
                </a:rPr>
                <a:t>Retention</a:t>
              </a:r>
              <a:br>
                <a:rPr lang="de-DE" sz="1900" b="1">
                  <a:solidFill>
                    <a:srgbClr val="002060"/>
                  </a:solidFill>
                  <a:latin typeface="Helvetica Neue" panose="020B0604020202020204" charset="0"/>
                  <a:ea typeface="Helvetica Neue"/>
                  <a:cs typeface="Helvetica Neue"/>
                  <a:sym typeface="Helvetica Neue"/>
                </a:rPr>
              </a:br>
              <a:r>
                <a:rPr lang="de-DE" sz="1900" b="1">
                  <a:solidFill>
                    <a:srgbClr val="002060"/>
                  </a:solidFill>
                  <a:latin typeface="Helvetica Neue" panose="020B0604020202020204" charset="0"/>
                  <a:ea typeface="Helvetica Neue"/>
                  <a:cs typeface="Helvetica Neue"/>
                  <a:sym typeface="Helvetica Neue"/>
                </a:rPr>
                <a:t>(Loyalität)</a:t>
              </a:r>
              <a:endParaRPr lang="de-DE" sz="1900" b="1">
                <a:solidFill>
                  <a:srgbClr val="002060"/>
                </a:solidFill>
                <a:latin typeface="Helvetica Neue" panose="020B0604020202020204" charset="0"/>
                <a:ea typeface="Calibri"/>
                <a:cs typeface="Calibri"/>
                <a:sym typeface="Calibri"/>
              </a:endParaRPr>
            </a:p>
          </p:txBody>
        </p:sp>
        <p:sp>
          <p:nvSpPr>
            <p:cNvPr id="236" name="Google Shape;236;p14"/>
            <p:cNvSpPr/>
            <p:nvPr/>
          </p:nvSpPr>
          <p:spPr>
            <a:xfrm>
              <a:off x="3514358" y="3026268"/>
              <a:ext cx="3391622" cy="741917"/>
            </a:xfrm>
            <a:prstGeom prst="roundRect">
              <a:avLst>
                <a:gd name="adj" fmla="val 16667"/>
              </a:avLst>
            </a:prstGeom>
            <a:solidFill>
              <a:srgbClr val="F2F2F2"/>
            </a:solidFill>
            <a:ln w="254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lang="de-DE">
                <a:latin typeface="Helvetica Neue" panose="020B0604020202020204" charset="0"/>
              </a:endParaRPr>
            </a:p>
          </p:txBody>
        </p:sp>
        <p:sp>
          <p:nvSpPr>
            <p:cNvPr id="237" name="Google Shape;237;p14"/>
            <p:cNvSpPr txBox="1"/>
            <p:nvPr/>
          </p:nvSpPr>
          <p:spPr>
            <a:xfrm>
              <a:off x="3550575" y="3062485"/>
              <a:ext cx="3319188" cy="669483"/>
            </a:xfrm>
            <a:prstGeom prst="rect">
              <a:avLst/>
            </a:prstGeom>
            <a:noFill/>
            <a:ln>
              <a:noFill/>
            </a:ln>
          </p:spPr>
          <p:txBody>
            <a:bodyPr spcFirstLastPara="1" wrap="square" lIns="72375" tIns="72375" rIns="72375" bIns="72375" anchor="ctr" anchorCtr="0">
              <a:noAutofit/>
            </a:bodyPr>
            <a:lstStyle/>
            <a:p>
              <a:pPr marL="0" marR="0" lvl="0" indent="0" algn="ctr" rtl="0">
                <a:lnSpc>
                  <a:spcPct val="90000"/>
                </a:lnSpc>
                <a:spcBef>
                  <a:spcPts val="0"/>
                </a:spcBef>
                <a:spcAft>
                  <a:spcPts val="0"/>
                </a:spcAft>
                <a:buClr>
                  <a:srgbClr val="002060"/>
                </a:buClr>
                <a:buSzPts val="1900"/>
                <a:buFont typeface="Helvetica Neue"/>
                <a:buNone/>
              </a:pPr>
              <a:r>
                <a:rPr lang="de-DE" sz="1900" b="1">
                  <a:solidFill>
                    <a:srgbClr val="002060"/>
                  </a:solidFill>
                  <a:latin typeface="Helvetica Neue" panose="020B0604020202020204" charset="0"/>
                  <a:ea typeface="Helvetica Neue"/>
                  <a:cs typeface="Helvetica Neue"/>
                  <a:sym typeface="Helvetica Neue"/>
                </a:rPr>
                <a:t>Revenue</a:t>
              </a:r>
              <a:br>
                <a:rPr lang="de-DE" sz="1900" b="1">
                  <a:solidFill>
                    <a:srgbClr val="002060"/>
                  </a:solidFill>
                  <a:latin typeface="Helvetica Neue" panose="020B0604020202020204" charset="0"/>
                  <a:ea typeface="Helvetica Neue"/>
                  <a:cs typeface="Helvetica Neue"/>
                  <a:sym typeface="Helvetica Neue"/>
                </a:rPr>
              </a:br>
              <a:r>
                <a:rPr lang="de-DE" sz="1900" b="1">
                  <a:solidFill>
                    <a:srgbClr val="002060"/>
                  </a:solidFill>
                  <a:latin typeface="Helvetica Neue" panose="020B0604020202020204" charset="0"/>
                  <a:ea typeface="Helvetica Neue"/>
                  <a:cs typeface="Helvetica Neue"/>
                  <a:sym typeface="Helvetica Neue"/>
                </a:rPr>
                <a:t>(Umsatz)</a:t>
              </a:r>
              <a:endParaRPr lang="de-DE" sz="1900" b="1">
                <a:solidFill>
                  <a:srgbClr val="002060"/>
                </a:solidFill>
                <a:latin typeface="Helvetica Neue" panose="020B0604020202020204" charset="0"/>
                <a:ea typeface="Calibri"/>
                <a:cs typeface="Calibri"/>
                <a:sym typeface="Calibri"/>
              </a:endParaRPr>
            </a:p>
          </p:txBody>
        </p:sp>
        <p:sp>
          <p:nvSpPr>
            <p:cNvPr id="238" name="Google Shape;238;p14"/>
            <p:cNvSpPr/>
            <p:nvPr/>
          </p:nvSpPr>
          <p:spPr>
            <a:xfrm>
              <a:off x="3514358" y="3860925"/>
              <a:ext cx="3391622" cy="741917"/>
            </a:xfrm>
            <a:prstGeom prst="roundRect">
              <a:avLst>
                <a:gd name="adj" fmla="val 16667"/>
              </a:avLst>
            </a:prstGeom>
            <a:solidFill>
              <a:srgbClr val="002060"/>
            </a:solidFill>
            <a:ln w="254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lang="de-DE">
                <a:latin typeface="Helvetica Neue" panose="020B0604020202020204" charset="0"/>
              </a:endParaRPr>
            </a:p>
          </p:txBody>
        </p:sp>
        <p:sp>
          <p:nvSpPr>
            <p:cNvPr id="239" name="Google Shape;239;p14"/>
            <p:cNvSpPr txBox="1"/>
            <p:nvPr/>
          </p:nvSpPr>
          <p:spPr>
            <a:xfrm>
              <a:off x="3550575" y="3897142"/>
              <a:ext cx="3319188" cy="669483"/>
            </a:xfrm>
            <a:prstGeom prst="rect">
              <a:avLst/>
            </a:prstGeom>
            <a:noFill/>
            <a:ln>
              <a:noFill/>
            </a:ln>
          </p:spPr>
          <p:txBody>
            <a:bodyPr spcFirstLastPara="1" wrap="square" lIns="72375" tIns="72375" rIns="72375" bIns="72375" anchor="ctr" anchorCtr="0">
              <a:noAutofit/>
            </a:bodyPr>
            <a:lstStyle/>
            <a:p>
              <a:pPr marL="0" marR="0" lvl="0" indent="0" algn="ctr" rtl="0">
                <a:lnSpc>
                  <a:spcPct val="90000"/>
                </a:lnSpc>
                <a:spcBef>
                  <a:spcPts val="0"/>
                </a:spcBef>
                <a:spcAft>
                  <a:spcPts val="0"/>
                </a:spcAft>
                <a:buClr>
                  <a:schemeClr val="lt1"/>
                </a:buClr>
                <a:buSzPts val="1900"/>
                <a:buFont typeface="Helvetica Neue"/>
                <a:buNone/>
              </a:pPr>
              <a:r>
                <a:rPr lang="de-DE" sz="2000" b="1">
                  <a:solidFill>
                    <a:schemeClr val="lt1"/>
                  </a:solidFill>
                  <a:latin typeface="Helvetica Neue" panose="020B0604020202020204" charset="0"/>
                  <a:ea typeface="Helvetica Neue"/>
                  <a:cs typeface="Helvetica Neue"/>
                  <a:sym typeface="Helvetica Neue"/>
                </a:rPr>
                <a:t>Referral</a:t>
              </a:r>
              <a:br>
                <a:rPr lang="de-DE" sz="2000" b="1">
                  <a:solidFill>
                    <a:schemeClr val="lt1"/>
                  </a:solidFill>
                  <a:latin typeface="Helvetica Neue" panose="020B0604020202020204" charset="0"/>
                  <a:ea typeface="Helvetica Neue"/>
                  <a:cs typeface="Helvetica Neue"/>
                  <a:sym typeface="Helvetica Neue"/>
                </a:rPr>
              </a:br>
              <a:r>
                <a:rPr lang="de-DE" sz="2000" b="1">
                  <a:solidFill>
                    <a:schemeClr val="lt1"/>
                  </a:solidFill>
                  <a:latin typeface="Helvetica Neue" panose="020B0604020202020204" charset="0"/>
                  <a:ea typeface="Helvetica Neue"/>
                  <a:cs typeface="Helvetica Neue"/>
                  <a:sym typeface="Helvetica Neue"/>
                </a:rPr>
                <a:t>(Weiterempfehlung)</a:t>
              </a:r>
              <a:endParaRPr lang="de-DE" sz="2000" b="1">
                <a:solidFill>
                  <a:schemeClr val="lt1"/>
                </a:solidFill>
                <a:latin typeface="Helvetica Neue" panose="020B0604020202020204" charset="0"/>
                <a:ea typeface="Calibri"/>
                <a:cs typeface="Calibri"/>
                <a:sym typeface="Calibri"/>
              </a:endParaRPr>
            </a:p>
          </p:txBody>
        </p:sp>
      </p:grpSp>
      <p:sp>
        <p:nvSpPr>
          <p:cNvPr id="2" name="Google Shape;164;p10">
            <a:extLst>
              <a:ext uri="{FF2B5EF4-FFF2-40B4-BE49-F238E27FC236}">
                <a16:creationId xmlns:a16="http://schemas.microsoft.com/office/drawing/2014/main" id="{58415E50-DF0C-6BD3-3682-2E110613726B}"/>
              </a:ext>
            </a:extLst>
          </p:cNvPr>
          <p:cNvSpPr txBox="1"/>
          <p:nvPr/>
        </p:nvSpPr>
        <p:spPr>
          <a:xfrm>
            <a:off x="1295400" y="1548000"/>
            <a:ext cx="16020000" cy="830997"/>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de-DE" sz="4200" b="1">
                <a:solidFill>
                  <a:srgbClr val="4D94B7"/>
                </a:solidFill>
                <a:latin typeface="Helvetica Neue" panose="020B0604020202020204" charset="0"/>
                <a:ea typeface="Helvetica Neue"/>
                <a:cs typeface="Helvetica Neue"/>
                <a:sym typeface="Helvetica Neue"/>
              </a:rPr>
              <a:t>2. </a:t>
            </a:r>
            <a:r>
              <a:rPr lang="de-DE" sz="4400" b="1">
                <a:solidFill>
                  <a:srgbClr val="4D94B7"/>
                </a:solidFill>
                <a:latin typeface="Helvetica Neue" panose="020B0604020202020204" charset="0"/>
                <a:ea typeface="Helvetica Neue"/>
                <a:cs typeface="Helvetica Neue"/>
                <a:sym typeface="Helvetica Neue"/>
              </a:rPr>
              <a:t>Schlüssel Phasen des AARRR! Modells</a:t>
            </a:r>
            <a:endParaRPr lang="de-DE">
              <a:latin typeface="Helvetica Neue" panose="020B060402020202020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Google Shape;245;p15"/>
          <p:cNvSpPr/>
          <p:nvPr/>
        </p:nvSpPr>
        <p:spPr>
          <a:xfrm>
            <a:off x="9396000" y="1368000"/>
            <a:ext cx="7740000" cy="2448000"/>
          </a:xfrm>
          <a:prstGeom prst="snip2DiagRect">
            <a:avLst>
              <a:gd name="adj1" fmla="val 0"/>
              <a:gd name="adj2" fmla="val 16667"/>
            </a:avLst>
          </a:prstGeom>
          <a:noFill/>
          <a:ln w="28575" cap="flat" cmpd="sng">
            <a:solidFill>
              <a:srgbClr val="4D94B7"/>
            </a:solidFill>
            <a:prstDash val="solid"/>
            <a:round/>
            <a:headEnd type="none" w="sm" len="sm"/>
            <a:tailEnd type="none" w="sm" len="sm"/>
          </a:ln>
        </p:spPr>
        <p:txBody>
          <a:bodyPr spcFirstLastPara="1" wrap="square" lIns="91425" tIns="0" rIns="91425" bIns="0" anchor="t" anchorCtr="0">
            <a:noAutofit/>
          </a:bodyPr>
          <a:lstStyle/>
          <a:p>
            <a:pPr marL="457200" marR="0" lvl="0" indent="-457200" algn="l" rtl="0">
              <a:spcBef>
                <a:spcPts val="0"/>
              </a:spcBef>
              <a:spcAft>
                <a:spcPts val="0"/>
              </a:spcAft>
              <a:buClr>
                <a:schemeClr val="dk1"/>
              </a:buClr>
              <a:buSzPts val="2400"/>
              <a:buFont typeface="Calibri"/>
              <a:buAutoNum type="arabicPeriod" startAt="3"/>
            </a:pPr>
            <a:r>
              <a:rPr lang="de-DE" sz="2400" b="1">
                <a:solidFill>
                  <a:schemeClr val="dk1"/>
                </a:solidFill>
                <a:latin typeface="Helvetica Neue" panose="020B0604020202020204" charset="0"/>
                <a:ea typeface="Helvetica Neue"/>
                <a:cs typeface="Helvetica Neue"/>
                <a:sym typeface="Helvetica Neue"/>
              </a:rPr>
              <a:t>Unter Traktion verstehen wir: </a:t>
            </a:r>
            <a:endParaRPr lang="de-DE" sz="2400">
              <a:latin typeface="Helvetica Neue" panose="020B0604020202020204" charset="0"/>
            </a:endParaRPr>
          </a:p>
          <a:p>
            <a:pPr marL="342900" marR="0" lvl="0" indent="-190500" algn="l" rtl="0">
              <a:spcBef>
                <a:spcPts val="0"/>
              </a:spcBef>
              <a:spcAft>
                <a:spcPts val="0"/>
              </a:spcAft>
              <a:buClr>
                <a:schemeClr val="dk1"/>
              </a:buClr>
              <a:buSzPts val="2400"/>
              <a:buFont typeface="Calibri"/>
              <a:buNone/>
            </a:pPr>
            <a:endParaRPr lang="de-DE" sz="2400">
              <a:solidFill>
                <a:schemeClr val="dk1"/>
              </a:solidFill>
              <a:latin typeface="Helvetica Neue" panose="020B0604020202020204" charset="0"/>
              <a:ea typeface="Helvetica Neue"/>
              <a:cs typeface="Helvetica Neue"/>
              <a:sym typeface="Helvetica Neue"/>
            </a:endParaRPr>
          </a:p>
          <a:p>
            <a:pPr marL="342900" marR="0" lvl="0" indent="-342900" algn="l" rtl="0">
              <a:spcBef>
                <a:spcPts val="0"/>
              </a:spcBef>
              <a:spcAft>
                <a:spcPts val="0"/>
              </a:spcAft>
              <a:buClr>
                <a:schemeClr val="dk1"/>
              </a:buClr>
              <a:buSzPts val="2200"/>
              <a:buBlip>
                <a:blip r:embed="rId3"/>
              </a:buBlip>
            </a:pPr>
            <a:r>
              <a:rPr lang="de-DE" sz="2200">
                <a:solidFill>
                  <a:schemeClr val="dk1"/>
                </a:solidFill>
                <a:latin typeface="Helvetica Neue" panose="020B0604020202020204" charset="0"/>
                <a:ea typeface="Helvetica Neue"/>
                <a:cs typeface="Helvetica Neue"/>
                <a:sym typeface="Helvetica Neue"/>
              </a:rPr>
              <a:t>Die Attraktivität einer Geschäftsidee</a:t>
            </a:r>
            <a:endParaRPr lang="de-DE" sz="2200">
              <a:latin typeface="Helvetica Neue" panose="020B0604020202020204" charset="0"/>
            </a:endParaRPr>
          </a:p>
          <a:p>
            <a:pPr marL="342900" marR="0" lvl="0" indent="-342900" algn="l" rtl="0">
              <a:spcBef>
                <a:spcPts val="0"/>
              </a:spcBef>
              <a:spcAft>
                <a:spcPts val="0"/>
              </a:spcAft>
              <a:buClr>
                <a:schemeClr val="dk1"/>
              </a:buClr>
              <a:buSzPts val="2200"/>
              <a:buBlip>
                <a:blip r:embed="rId3"/>
              </a:buBlip>
            </a:pPr>
            <a:r>
              <a:rPr lang="de-DE" sz="2200">
                <a:solidFill>
                  <a:schemeClr val="dk1"/>
                </a:solidFill>
                <a:latin typeface="Helvetica Neue" panose="020B0604020202020204" charset="0"/>
                <a:ea typeface="Helvetica Neue"/>
                <a:cs typeface="Helvetica Neue"/>
                <a:sym typeface="Helvetica Neue"/>
              </a:rPr>
              <a:t>Das Akquisitions-/Aktivierungsverhältnis </a:t>
            </a:r>
            <a:endParaRPr lang="de-DE" sz="2200">
              <a:latin typeface="Helvetica Neue" panose="020B0604020202020204" charset="0"/>
            </a:endParaRPr>
          </a:p>
          <a:p>
            <a:pPr marL="342900" marR="0" lvl="0" indent="-342900" algn="l" rtl="0">
              <a:spcBef>
                <a:spcPts val="0"/>
              </a:spcBef>
              <a:spcAft>
                <a:spcPts val="0"/>
              </a:spcAft>
              <a:buClr>
                <a:schemeClr val="dk1"/>
              </a:buClr>
              <a:buSzPts val="2200"/>
              <a:buBlip>
                <a:blip r:embed="rId3"/>
              </a:buBlip>
            </a:pPr>
            <a:r>
              <a:rPr lang="de-DE" sz="2200">
                <a:solidFill>
                  <a:schemeClr val="dk1"/>
                </a:solidFill>
                <a:latin typeface="Helvetica Neue" panose="020B0604020202020204" charset="0"/>
                <a:ea typeface="Helvetica Neue"/>
                <a:cs typeface="Helvetica Neue"/>
                <a:sym typeface="Helvetica Neue"/>
              </a:rPr>
              <a:t>Die Überarbeitung des AARRR!-Modells</a:t>
            </a:r>
          </a:p>
        </p:txBody>
      </p:sp>
      <p:sp>
        <p:nvSpPr>
          <p:cNvPr id="246" name="Google Shape;246;p15"/>
          <p:cNvSpPr/>
          <p:nvPr/>
        </p:nvSpPr>
        <p:spPr>
          <a:xfrm>
            <a:off x="9396000" y="3996000"/>
            <a:ext cx="7740000" cy="2448000"/>
          </a:xfrm>
          <a:prstGeom prst="snip2DiagRect">
            <a:avLst>
              <a:gd name="adj1" fmla="val 0"/>
              <a:gd name="adj2" fmla="val 16667"/>
            </a:avLst>
          </a:prstGeom>
          <a:noFill/>
          <a:ln w="28575" cap="flat" cmpd="sng">
            <a:solidFill>
              <a:srgbClr val="4D94B7"/>
            </a:solidFill>
            <a:prstDash val="solid"/>
            <a:round/>
            <a:headEnd type="none" w="sm" len="sm"/>
            <a:tailEnd type="none" w="sm" len="sm"/>
          </a:ln>
        </p:spPr>
        <p:txBody>
          <a:bodyPr spcFirstLastPara="1" wrap="square" lIns="91425" tIns="0" rIns="91425" bIns="0" anchor="t" anchorCtr="0">
            <a:noAutofit/>
          </a:bodyPr>
          <a:lstStyle/>
          <a:p>
            <a:pPr marL="457200" marR="0" lvl="0" indent="-457200" algn="l" rtl="0">
              <a:spcBef>
                <a:spcPts val="0"/>
              </a:spcBef>
              <a:spcAft>
                <a:spcPts val="0"/>
              </a:spcAft>
              <a:buClr>
                <a:schemeClr val="dk1"/>
              </a:buClr>
              <a:buSzPts val="2400"/>
              <a:buFont typeface="Calibri"/>
              <a:buAutoNum type="arabicPeriod" startAt="4"/>
            </a:pPr>
            <a:r>
              <a:rPr lang="de-DE" sz="2400" b="1">
                <a:solidFill>
                  <a:schemeClr val="dk1"/>
                </a:solidFill>
                <a:latin typeface="Helvetica Neue" panose="020B0604020202020204" charset="0"/>
                <a:ea typeface="Helvetica Neue"/>
                <a:cs typeface="Helvetica Neue"/>
                <a:sym typeface="Helvetica Neue"/>
              </a:rPr>
              <a:t>Die Loyalitätskennzahl steht im Zusammenhang mit:</a:t>
            </a:r>
            <a:endParaRPr lang="de-DE" sz="2400">
              <a:latin typeface="Helvetica Neue" panose="020B0604020202020204" charset="0"/>
            </a:endParaRPr>
          </a:p>
          <a:p>
            <a:pPr marL="495300" marR="0" lvl="0" indent="-342900" algn="l" rtl="0">
              <a:spcBef>
                <a:spcPts val="0"/>
              </a:spcBef>
              <a:spcAft>
                <a:spcPts val="0"/>
              </a:spcAft>
              <a:buClr>
                <a:schemeClr val="dk1"/>
              </a:buClr>
              <a:buSzPts val="2400"/>
              <a:buBlip>
                <a:blip r:embed="rId3"/>
              </a:buBlip>
            </a:pPr>
            <a:endParaRPr lang="de-DE" sz="2400">
              <a:solidFill>
                <a:schemeClr val="dk1"/>
              </a:solidFill>
              <a:latin typeface="Helvetica Neue" panose="020B0604020202020204" charset="0"/>
              <a:ea typeface="Helvetica Neue"/>
              <a:cs typeface="Helvetica Neue"/>
              <a:sym typeface="Helvetica Neue"/>
            </a:endParaRPr>
          </a:p>
          <a:p>
            <a:pPr marL="342900" marR="0" lvl="0" indent="-342900" algn="l" rtl="0">
              <a:spcBef>
                <a:spcPts val="0"/>
              </a:spcBef>
              <a:spcAft>
                <a:spcPts val="0"/>
              </a:spcAft>
              <a:buClr>
                <a:schemeClr val="dk1"/>
              </a:buClr>
              <a:buSzPts val="2200"/>
              <a:buBlip>
                <a:blip r:embed="rId3"/>
              </a:buBlip>
            </a:pPr>
            <a:r>
              <a:rPr lang="de-DE" sz="2200">
                <a:solidFill>
                  <a:schemeClr val="dk1"/>
                </a:solidFill>
                <a:latin typeface="Helvetica Neue" panose="020B0604020202020204" charset="0"/>
                <a:ea typeface="Helvetica Neue"/>
                <a:cs typeface="Helvetica Neue"/>
                <a:sym typeface="Helvetica Neue"/>
              </a:rPr>
              <a:t>Die Anzahl der Neukunden pro Monat</a:t>
            </a:r>
            <a:endParaRPr lang="de-DE" sz="2200">
              <a:latin typeface="Helvetica Neue" panose="020B0604020202020204" charset="0"/>
            </a:endParaRPr>
          </a:p>
          <a:p>
            <a:pPr marL="342900" marR="0" lvl="0" indent="-342900" algn="l" rtl="0">
              <a:spcBef>
                <a:spcPts val="0"/>
              </a:spcBef>
              <a:spcAft>
                <a:spcPts val="0"/>
              </a:spcAft>
              <a:buClr>
                <a:schemeClr val="dk1"/>
              </a:buClr>
              <a:buSzPts val="2200"/>
              <a:buBlip>
                <a:blip r:embed="rId3"/>
              </a:buBlip>
            </a:pPr>
            <a:r>
              <a:rPr lang="de-DE" sz="2200">
                <a:solidFill>
                  <a:schemeClr val="dk1"/>
                </a:solidFill>
                <a:latin typeface="Helvetica Neue" panose="020B0604020202020204" charset="0"/>
                <a:ea typeface="Helvetica Neue"/>
                <a:cs typeface="Helvetica Neue"/>
                <a:sym typeface="Helvetica Neue"/>
              </a:rPr>
              <a:t>Die Loyalität der bereits gewonnenen Kunden</a:t>
            </a:r>
            <a:endParaRPr lang="de-DE" sz="2200">
              <a:latin typeface="Helvetica Neue" panose="020B0604020202020204" charset="0"/>
            </a:endParaRPr>
          </a:p>
          <a:p>
            <a:pPr marL="342900" marR="0" lvl="0" indent="-342900" algn="l" rtl="0">
              <a:spcBef>
                <a:spcPts val="0"/>
              </a:spcBef>
              <a:spcAft>
                <a:spcPts val="0"/>
              </a:spcAft>
              <a:buClr>
                <a:schemeClr val="dk1"/>
              </a:buClr>
              <a:buSzPts val="2200"/>
              <a:buBlip>
                <a:blip r:embed="rId3"/>
              </a:buBlip>
            </a:pPr>
            <a:r>
              <a:rPr lang="de-DE" sz="2200">
                <a:solidFill>
                  <a:schemeClr val="dk1"/>
                </a:solidFill>
                <a:latin typeface="Helvetica Neue" panose="020B0604020202020204" charset="0"/>
                <a:ea typeface="Helvetica Neue"/>
                <a:cs typeface="Helvetica Neue"/>
                <a:sym typeface="Helvetica Neue"/>
              </a:rPr>
              <a:t>Die Steigerung der Gewinnspanne</a:t>
            </a:r>
          </a:p>
        </p:txBody>
      </p:sp>
      <p:sp>
        <p:nvSpPr>
          <p:cNvPr id="247" name="Google Shape;247;p15"/>
          <p:cNvSpPr txBox="1"/>
          <p:nvPr/>
        </p:nvSpPr>
        <p:spPr>
          <a:xfrm>
            <a:off x="1296000" y="1548000"/>
            <a:ext cx="6516165" cy="83099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4800"/>
              <a:buFont typeface="Arial"/>
              <a:buNone/>
            </a:pPr>
            <a:r>
              <a:rPr lang="de-DE" sz="4800" b="1" i="0" u="none" strike="noStrike" cap="none">
                <a:solidFill>
                  <a:srgbClr val="4D94B7"/>
                </a:solidFill>
                <a:latin typeface="Helvetica Neue" panose="020B0604020202020204" charset="0"/>
                <a:ea typeface="Helvetica Neue"/>
                <a:cs typeface="Helvetica Neue"/>
                <a:sym typeface="Helvetica Neue"/>
              </a:rPr>
              <a:t>Teste dein Wissen!</a:t>
            </a:r>
            <a:endParaRPr lang="de-DE" sz="1400" b="0" i="0" u="none" strike="noStrike" cap="none">
              <a:solidFill>
                <a:srgbClr val="000000"/>
              </a:solidFill>
              <a:latin typeface="Helvetica Neue" panose="020B0604020202020204" charset="0"/>
              <a:ea typeface="Helvetica Neue"/>
              <a:cs typeface="Helvetica Neue"/>
              <a:sym typeface="Helvetica Neue"/>
            </a:endParaRPr>
          </a:p>
        </p:txBody>
      </p:sp>
      <p:sp>
        <p:nvSpPr>
          <p:cNvPr id="248" name="Google Shape;248;p15"/>
          <p:cNvSpPr txBox="1"/>
          <p:nvPr/>
        </p:nvSpPr>
        <p:spPr>
          <a:xfrm>
            <a:off x="1296000" y="2304000"/>
            <a:ext cx="7329600" cy="95410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800"/>
              <a:buFont typeface="Arial"/>
              <a:buNone/>
            </a:pPr>
            <a:r>
              <a:rPr lang="de-DE" sz="2800" b="1" i="0" u="none" strike="noStrike" cap="none">
                <a:solidFill>
                  <a:srgbClr val="AED633"/>
                </a:solidFill>
                <a:latin typeface="Helvetica Neue" panose="020B0604020202020204" charset="0"/>
                <a:ea typeface="Helvetica Neue"/>
                <a:cs typeface="Helvetica Neue"/>
                <a:sym typeface="Helvetica Neue"/>
              </a:rPr>
              <a:t>Bitte beantworte die folgenden Fragen:</a:t>
            </a:r>
            <a:endParaRPr lang="de-DE" sz="1400" b="0" i="0" u="none" strike="noStrike" cap="none">
              <a:solidFill>
                <a:srgbClr val="000000"/>
              </a:solidFill>
              <a:latin typeface="Helvetica Neue" panose="020B0604020202020204" charset="0"/>
              <a:ea typeface="Helvetica Neue"/>
              <a:cs typeface="Helvetica Neue"/>
              <a:sym typeface="Helvetica Neue"/>
            </a:endParaRPr>
          </a:p>
        </p:txBody>
      </p:sp>
      <p:sp>
        <p:nvSpPr>
          <p:cNvPr id="249" name="Google Shape;249;p15"/>
          <p:cNvSpPr/>
          <p:nvPr/>
        </p:nvSpPr>
        <p:spPr>
          <a:xfrm>
            <a:off x="1296000" y="3384000"/>
            <a:ext cx="7740000" cy="2448000"/>
          </a:xfrm>
          <a:prstGeom prst="snip2DiagRect">
            <a:avLst>
              <a:gd name="adj1" fmla="val 0"/>
              <a:gd name="adj2" fmla="val 16667"/>
            </a:avLst>
          </a:prstGeom>
          <a:noFill/>
          <a:ln w="28575" cap="flat" cmpd="sng">
            <a:solidFill>
              <a:srgbClr val="4D94B7"/>
            </a:solidFill>
            <a:prstDash val="solid"/>
            <a:round/>
            <a:headEnd type="none" w="sm" len="sm"/>
            <a:tailEnd type="none" w="sm" len="sm"/>
          </a:ln>
        </p:spPr>
        <p:txBody>
          <a:bodyPr spcFirstLastPara="1" wrap="square" lIns="91425" tIns="0" rIns="91425" bIns="0" anchor="t" anchorCtr="0">
            <a:noAutofit/>
          </a:bodyPr>
          <a:lstStyle/>
          <a:p>
            <a:pPr marL="457200" marR="0" lvl="0" indent="-457200" algn="l" rtl="0">
              <a:spcBef>
                <a:spcPts val="0"/>
              </a:spcBef>
              <a:spcAft>
                <a:spcPts val="0"/>
              </a:spcAft>
              <a:buClr>
                <a:schemeClr val="dk1"/>
              </a:buClr>
              <a:buSzPts val="2400"/>
              <a:buFont typeface="Calibri"/>
              <a:buAutoNum type="arabicPeriod"/>
            </a:pPr>
            <a:r>
              <a:rPr lang="de-DE" sz="2400" b="1">
                <a:solidFill>
                  <a:schemeClr val="dk1"/>
                </a:solidFill>
                <a:latin typeface="Helvetica Neue" panose="020B0604020202020204" charset="0"/>
                <a:ea typeface="Helvetica Neue"/>
                <a:cs typeface="Helvetica Neue"/>
                <a:sym typeface="Helvetica Neue"/>
              </a:rPr>
              <a:t>Welche der folgenden Angaben ist eine "Eitelkeitskennzahl"?</a:t>
            </a:r>
            <a:endParaRPr lang="de-DE" sz="2400">
              <a:latin typeface="Helvetica Neue" panose="020B0604020202020204" charset="0"/>
            </a:endParaRPr>
          </a:p>
          <a:p>
            <a:pPr marL="0" marR="0" lvl="0" indent="0" algn="l" rtl="0">
              <a:spcBef>
                <a:spcPts val="0"/>
              </a:spcBef>
              <a:spcAft>
                <a:spcPts val="0"/>
              </a:spcAft>
              <a:buNone/>
            </a:pPr>
            <a:endParaRPr lang="de-DE" sz="2400">
              <a:solidFill>
                <a:schemeClr val="dk1"/>
              </a:solidFill>
              <a:latin typeface="Helvetica Neue" panose="020B0604020202020204" charset="0"/>
              <a:ea typeface="Helvetica Neue"/>
              <a:cs typeface="Helvetica Neue"/>
              <a:sym typeface="Helvetica Neue"/>
            </a:endParaRPr>
          </a:p>
          <a:p>
            <a:pPr marL="342900" marR="0" lvl="0" indent="-342900" algn="l" rtl="0">
              <a:spcBef>
                <a:spcPts val="0"/>
              </a:spcBef>
              <a:spcAft>
                <a:spcPts val="0"/>
              </a:spcAft>
              <a:buClr>
                <a:schemeClr val="dk1"/>
              </a:buClr>
              <a:buSzPts val="2200"/>
              <a:buBlip>
                <a:blip r:embed="rId3"/>
              </a:buBlip>
            </a:pPr>
            <a:r>
              <a:rPr lang="de-DE" sz="2200">
                <a:solidFill>
                  <a:schemeClr val="dk1"/>
                </a:solidFill>
                <a:latin typeface="Helvetica Neue" panose="020B0604020202020204" charset="0"/>
                <a:ea typeface="Helvetica Neue"/>
                <a:cs typeface="Helvetica Neue"/>
                <a:sym typeface="Helvetica Neue"/>
              </a:rPr>
              <a:t>Bekanntheitsgrad</a:t>
            </a:r>
          </a:p>
          <a:p>
            <a:pPr marL="342900" marR="0" lvl="0" indent="-342900" algn="l" rtl="0">
              <a:spcBef>
                <a:spcPts val="0"/>
              </a:spcBef>
              <a:spcAft>
                <a:spcPts val="0"/>
              </a:spcAft>
              <a:buClr>
                <a:schemeClr val="dk1"/>
              </a:buClr>
              <a:buSzPts val="2200"/>
              <a:buBlip>
                <a:blip r:embed="rId3"/>
              </a:buBlip>
            </a:pPr>
            <a:r>
              <a:rPr lang="de-DE" sz="2200">
                <a:solidFill>
                  <a:schemeClr val="dk1"/>
                </a:solidFill>
                <a:latin typeface="Helvetica Neue" panose="020B0604020202020204" charset="0"/>
                <a:ea typeface="Helvetica Neue"/>
                <a:cs typeface="Helvetica Neue"/>
                <a:sym typeface="Helvetica Neue"/>
              </a:rPr>
              <a:t>Akquisition</a:t>
            </a:r>
          </a:p>
          <a:p>
            <a:pPr marL="342900" marR="0" lvl="0" indent="-342900" algn="l" rtl="0">
              <a:spcBef>
                <a:spcPts val="0"/>
              </a:spcBef>
              <a:spcAft>
                <a:spcPts val="0"/>
              </a:spcAft>
              <a:buClr>
                <a:schemeClr val="dk1"/>
              </a:buClr>
              <a:buSzPts val="2200"/>
              <a:buBlip>
                <a:blip r:embed="rId3"/>
              </a:buBlip>
            </a:pPr>
            <a:r>
              <a:rPr lang="de-DE" sz="2200">
                <a:solidFill>
                  <a:schemeClr val="dk1"/>
                </a:solidFill>
                <a:latin typeface="Helvetica Neue" panose="020B0604020202020204" charset="0"/>
                <a:ea typeface="Helvetica Neue"/>
                <a:cs typeface="Helvetica Neue"/>
                <a:sym typeface="Helvetica Neue"/>
              </a:rPr>
              <a:t>Aktivierung</a:t>
            </a:r>
          </a:p>
          <a:p>
            <a:pPr marL="0" marR="0" lvl="0" indent="0" algn="l" rtl="0">
              <a:spcBef>
                <a:spcPts val="0"/>
              </a:spcBef>
              <a:spcAft>
                <a:spcPts val="0"/>
              </a:spcAft>
              <a:buNone/>
            </a:pPr>
            <a:endParaRPr lang="de-DE" sz="2400">
              <a:solidFill>
                <a:schemeClr val="dk1"/>
              </a:solidFill>
              <a:latin typeface="Helvetica Neue" panose="020B0604020202020204" charset="0"/>
              <a:ea typeface="Helvetica Neue"/>
              <a:cs typeface="Helvetica Neue"/>
              <a:sym typeface="Helvetica Neue"/>
            </a:endParaRPr>
          </a:p>
        </p:txBody>
      </p:sp>
      <p:sp>
        <p:nvSpPr>
          <p:cNvPr id="250" name="Google Shape;250;p15"/>
          <p:cNvSpPr/>
          <p:nvPr/>
        </p:nvSpPr>
        <p:spPr>
          <a:xfrm>
            <a:off x="9396000" y="6624000"/>
            <a:ext cx="7740000" cy="2448000"/>
          </a:xfrm>
          <a:prstGeom prst="snip2DiagRect">
            <a:avLst>
              <a:gd name="adj1" fmla="val 0"/>
              <a:gd name="adj2" fmla="val 16667"/>
            </a:avLst>
          </a:prstGeom>
          <a:noFill/>
          <a:ln w="28575" cap="flat" cmpd="sng">
            <a:solidFill>
              <a:srgbClr val="4D94B7"/>
            </a:solidFill>
            <a:prstDash val="solid"/>
            <a:round/>
            <a:headEnd type="none" w="sm" len="sm"/>
            <a:tailEnd type="none" w="sm" len="sm"/>
          </a:ln>
        </p:spPr>
        <p:txBody>
          <a:bodyPr spcFirstLastPara="1" wrap="square" lIns="91425" tIns="0" rIns="91425" bIns="0" anchor="t" anchorCtr="0">
            <a:noAutofit/>
          </a:bodyPr>
          <a:lstStyle/>
          <a:p>
            <a:pPr marL="457200" marR="0" lvl="0" indent="-457200" algn="l" rtl="0">
              <a:spcBef>
                <a:spcPts val="0"/>
              </a:spcBef>
              <a:spcAft>
                <a:spcPts val="0"/>
              </a:spcAft>
              <a:buClr>
                <a:schemeClr val="dk1"/>
              </a:buClr>
              <a:buSzPts val="2400"/>
              <a:buFont typeface="Calibri"/>
              <a:buAutoNum type="arabicPeriod" startAt="5"/>
            </a:pPr>
            <a:r>
              <a:rPr lang="de-DE" sz="2400" b="1">
                <a:solidFill>
                  <a:schemeClr val="dk1"/>
                </a:solidFill>
                <a:latin typeface="Helvetica Neue" panose="020B0604020202020204" charset="0"/>
                <a:ea typeface="Helvetica Neue"/>
                <a:cs typeface="Helvetica Neue"/>
                <a:sym typeface="Helvetica Neue"/>
              </a:rPr>
              <a:t>Ein robuster und zuverlässiger Ruf</a:t>
            </a:r>
            <a:endParaRPr lang="de-DE" sz="2400">
              <a:latin typeface="Helvetica Neue" panose="020B0604020202020204" charset="0"/>
            </a:endParaRPr>
          </a:p>
          <a:p>
            <a:pPr marL="457200" marR="0" lvl="0" indent="-304800" algn="l" rtl="0">
              <a:spcBef>
                <a:spcPts val="0"/>
              </a:spcBef>
              <a:spcAft>
                <a:spcPts val="0"/>
              </a:spcAft>
              <a:buClr>
                <a:schemeClr val="dk1"/>
              </a:buClr>
              <a:buSzPts val="2400"/>
              <a:buFont typeface="Calibri"/>
              <a:buNone/>
            </a:pPr>
            <a:endParaRPr lang="de-DE" sz="2400">
              <a:solidFill>
                <a:schemeClr val="dk1"/>
              </a:solidFill>
              <a:latin typeface="Helvetica Neue" panose="020B0604020202020204" charset="0"/>
              <a:ea typeface="Helvetica Neue"/>
              <a:cs typeface="Helvetica Neue"/>
              <a:sym typeface="Helvetica Neue"/>
            </a:endParaRPr>
          </a:p>
          <a:p>
            <a:pPr marL="342900" marR="0" lvl="0" indent="-342900" algn="l" rtl="0">
              <a:spcBef>
                <a:spcPts val="0"/>
              </a:spcBef>
              <a:spcAft>
                <a:spcPts val="0"/>
              </a:spcAft>
              <a:buClr>
                <a:schemeClr val="dk1"/>
              </a:buClr>
              <a:buSzPts val="2200"/>
              <a:buBlip>
                <a:blip r:embed="rId3"/>
              </a:buBlip>
            </a:pPr>
            <a:r>
              <a:rPr lang="de-DE" sz="2200">
                <a:solidFill>
                  <a:schemeClr val="dk1"/>
                </a:solidFill>
                <a:latin typeface="Helvetica Neue" panose="020B0604020202020204" charset="0"/>
                <a:ea typeface="Helvetica Neue"/>
                <a:cs typeface="Helvetica Neue"/>
                <a:sym typeface="Helvetica Neue"/>
              </a:rPr>
              <a:t>Erleichtert die Anziehungsphase</a:t>
            </a:r>
            <a:endParaRPr lang="de-DE" sz="2200">
              <a:latin typeface="Helvetica Neue" panose="020B0604020202020204" charset="0"/>
            </a:endParaRPr>
          </a:p>
          <a:p>
            <a:pPr marL="342900" marR="0" lvl="0" indent="-342900" algn="l" rtl="0">
              <a:spcBef>
                <a:spcPts val="0"/>
              </a:spcBef>
              <a:spcAft>
                <a:spcPts val="0"/>
              </a:spcAft>
              <a:buClr>
                <a:schemeClr val="dk1"/>
              </a:buClr>
              <a:buSzPts val="2200"/>
              <a:buBlip>
                <a:blip r:embed="rId3"/>
              </a:buBlip>
            </a:pPr>
            <a:r>
              <a:rPr lang="de-DE" sz="2200">
                <a:solidFill>
                  <a:schemeClr val="dk1"/>
                </a:solidFill>
                <a:latin typeface="Helvetica Neue" panose="020B0604020202020204" charset="0"/>
                <a:ea typeface="Helvetica Neue"/>
                <a:cs typeface="Helvetica Neue"/>
                <a:sym typeface="Helvetica Neue"/>
              </a:rPr>
              <a:t>Stärken die Entwicklung und Innovation des Wettbewerbs</a:t>
            </a:r>
            <a:endParaRPr lang="de-DE" sz="2200">
              <a:latin typeface="Helvetica Neue" panose="020B0604020202020204" charset="0"/>
            </a:endParaRPr>
          </a:p>
          <a:p>
            <a:pPr marL="342900" marR="0" lvl="0" indent="-342900" algn="l" rtl="0">
              <a:spcBef>
                <a:spcPts val="0"/>
              </a:spcBef>
              <a:spcAft>
                <a:spcPts val="0"/>
              </a:spcAft>
              <a:buClr>
                <a:schemeClr val="dk1"/>
              </a:buClr>
              <a:buSzPts val="2200"/>
              <a:buBlip>
                <a:blip r:embed="rId3"/>
              </a:buBlip>
            </a:pPr>
            <a:r>
              <a:rPr lang="de-DE" sz="2200">
                <a:solidFill>
                  <a:schemeClr val="dk1"/>
                </a:solidFill>
                <a:latin typeface="Helvetica Neue" panose="020B0604020202020204" charset="0"/>
                <a:ea typeface="Helvetica Neue"/>
                <a:cs typeface="Helvetica Neue"/>
                <a:sym typeface="Helvetica Neue"/>
              </a:rPr>
              <a:t>Erhöht die Kosten</a:t>
            </a:r>
          </a:p>
        </p:txBody>
      </p:sp>
      <p:sp>
        <p:nvSpPr>
          <p:cNvPr id="251" name="Google Shape;251;p15"/>
          <p:cNvSpPr/>
          <p:nvPr/>
        </p:nvSpPr>
        <p:spPr>
          <a:xfrm>
            <a:off x="1296000" y="6012000"/>
            <a:ext cx="7740000" cy="3060000"/>
          </a:xfrm>
          <a:prstGeom prst="snip2DiagRect">
            <a:avLst>
              <a:gd name="adj1" fmla="val 0"/>
              <a:gd name="adj2" fmla="val 16667"/>
            </a:avLst>
          </a:prstGeom>
          <a:noFill/>
          <a:ln w="28575" cap="flat" cmpd="sng">
            <a:solidFill>
              <a:srgbClr val="4D94B7"/>
            </a:solidFill>
            <a:prstDash val="solid"/>
            <a:round/>
            <a:headEnd type="none" w="sm" len="sm"/>
            <a:tailEnd type="none" w="sm" len="sm"/>
          </a:ln>
        </p:spPr>
        <p:txBody>
          <a:bodyPr spcFirstLastPara="1" wrap="square" lIns="91425" tIns="0" rIns="91425" bIns="0" anchor="t" anchorCtr="0">
            <a:noAutofit/>
          </a:bodyPr>
          <a:lstStyle/>
          <a:p>
            <a:pPr marL="457200" marR="0" lvl="0" indent="-457200" algn="l" rtl="0">
              <a:spcBef>
                <a:spcPts val="0"/>
              </a:spcBef>
              <a:spcAft>
                <a:spcPts val="0"/>
              </a:spcAft>
              <a:buClr>
                <a:schemeClr val="dk1"/>
              </a:buClr>
              <a:buSzPts val="2400"/>
              <a:buFont typeface="Calibri"/>
              <a:buAutoNum type="arabicPeriod" startAt="2"/>
            </a:pPr>
            <a:r>
              <a:rPr lang="de-DE" sz="2400" b="1">
                <a:solidFill>
                  <a:schemeClr val="dk1"/>
                </a:solidFill>
                <a:latin typeface="Helvetica Neue" panose="020B0604020202020204" charset="0"/>
                <a:ea typeface="Helvetica Neue"/>
                <a:cs typeface="Helvetica Neue"/>
                <a:sym typeface="Helvetica Neue"/>
              </a:rPr>
              <a:t>Growth Hacking ist:</a:t>
            </a:r>
            <a:endParaRPr lang="de-DE" sz="2400">
              <a:latin typeface="Helvetica Neue" panose="020B0604020202020204" charset="0"/>
            </a:endParaRPr>
          </a:p>
          <a:p>
            <a:pPr marL="342900" marR="0" lvl="0" indent="-190500" algn="l" rtl="0">
              <a:spcBef>
                <a:spcPts val="0"/>
              </a:spcBef>
              <a:spcAft>
                <a:spcPts val="0"/>
              </a:spcAft>
              <a:buClr>
                <a:schemeClr val="dk1"/>
              </a:buClr>
              <a:buSzPts val="2400"/>
              <a:buFont typeface="Calibri"/>
              <a:buNone/>
            </a:pPr>
            <a:endParaRPr lang="de-DE" sz="2400">
              <a:solidFill>
                <a:schemeClr val="dk1"/>
              </a:solidFill>
              <a:latin typeface="Helvetica Neue" panose="020B0604020202020204" charset="0"/>
              <a:ea typeface="Helvetica Neue"/>
              <a:cs typeface="Helvetica Neue"/>
              <a:sym typeface="Helvetica Neue"/>
            </a:endParaRPr>
          </a:p>
          <a:p>
            <a:pPr marL="342900" marR="0" lvl="0" indent="-342900" algn="l" rtl="0">
              <a:spcBef>
                <a:spcPts val="0"/>
              </a:spcBef>
              <a:spcAft>
                <a:spcPts val="0"/>
              </a:spcAft>
              <a:buClr>
                <a:schemeClr val="dk1"/>
              </a:buClr>
              <a:buSzPts val="2200"/>
              <a:buBlip>
                <a:blip r:embed="rId3"/>
              </a:buBlip>
            </a:pPr>
            <a:r>
              <a:rPr lang="de-DE" sz="2200">
                <a:solidFill>
                  <a:schemeClr val="dk1"/>
                </a:solidFill>
                <a:latin typeface="Helvetica Neue" panose="020B0604020202020204" charset="0"/>
                <a:ea typeface="Helvetica Neue"/>
                <a:cs typeface="Helvetica Neue"/>
                <a:sym typeface="Helvetica Neue"/>
              </a:rPr>
              <a:t>Ein Reaktionsmechanismus für Cybersicherheit für IT-Startups</a:t>
            </a:r>
            <a:endParaRPr lang="de-DE" sz="2200">
              <a:latin typeface="Helvetica Neue" panose="020B0604020202020204" charset="0"/>
            </a:endParaRPr>
          </a:p>
          <a:p>
            <a:pPr marL="342900" marR="0" lvl="0" indent="-342900" algn="l" rtl="0">
              <a:spcBef>
                <a:spcPts val="0"/>
              </a:spcBef>
              <a:spcAft>
                <a:spcPts val="0"/>
              </a:spcAft>
              <a:buClr>
                <a:schemeClr val="dk1"/>
              </a:buClr>
              <a:buSzPts val="2200"/>
              <a:buBlip>
                <a:blip r:embed="rId3"/>
              </a:buBlip>
            </a:pPr>
            <a:r>
              <a:rPr lang="de-DE" sz="2200">
                <a:solidFill>
                  <a:schemeClr val="dk1"/>
                </a:solidFill>
                <a:latin typeface="Helvetica Neue" panose="020B0604020202020204" charset="0"/>
                <a:ea typeface="Helvetica Neue"/>
                <a:cs typeface="Helvetica Neue"/>
                <a:sym typeface="Helvetica Neue"/>
              </a:rPr>
              <a:t>Eine Marketingstrategie zur Förderung des digitalen Verkaufs</a:t>
            </a:r>
            <a:endParaRPr lang="de-DE" sz="2200">
              <a:latin typeface="Helvetica Neue" panose="020B0604020202020204" charset="0"/>
            </a:endParaRPr>
          </a:p>
          <a:p>
            <a:pPr marL="342900" marR="0" lvl="0" indent="-342900" algn="l" rtl="0">
              <a:spcBef>
                <a:spcPts val="0"/>
              </a:spcBef>
              <a:spcAft>
                <a:spcPts val="0"/>
              </a:spcAft>
              <a:buClr>
                <a:schemeClr val="dk1"/>
              </a:buClr>
              <a:buSzPts val="2200"/>
              <a:buBlip>
                <a:blip r:embed="rId3"/>
              </a:buBlip>
            </a:pPr>
            <a:r>
              <a:rPr lang="de-DE" sz="2200">
                <a:solidFill>
                  <a:schemeClr val="dk1"/>
                </a:solidFill>
                <a:latin typeface="Helvetica Neue" panose="020B0604020202020204" charset="0"/>
                <a:ea typeface="Helvetica Neue"/>
                <a:cs typeface="Helvetica Neue"/>
                <a:sym typeface="Helvetica Neue"/>
              </a:rPr>
              <a:t>Ein methodischer Ansatz zur Beschleunigung der Marktdurchdringung</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Google Shape;256;p16"/>
          <p:cNvSpPr/>
          <p:nvPr/>
        </p:nvSpPr>
        <p:spPr>
          <a:xfrm>
            <a:off x="9396000" y="1368000"/>
            <a:ext cx="7740000" cy="2448000"/>
          </a:xfrm>
          <a:prstGeom prst="snip2DiagRect">
            <a:avLst>
              <a:gd name="adj1" fmla="val 0"/>
              <a:gd name="adj2" fmla="val 16667"/>
            </a:avLst>
          </a:prstGeom>
          <a:noFill/>
          <a:ln w="28575" cap="flat" cmpd="sng">
            <a:solidFill>
              <a:srgbClr val="4D94B7"/>
            </a:solidFill>
            <a:prstDash val="solid"/>
            <a:round/>
            <a:headEnd type="none" w="sm" len="sm"/>
            <a:tailEnd type="none" w="sm" len="sm"/>
          </a:ln>
        </p:spPr>
        <p:txBody>
          <a:bodyPr spcFirstLastPara="1" wrap="square" lIns="91425" tIns="0" rIns="91425" bIns="0" anchor="t" anchorCtr="0">
            <a:noAutofit/>
          </a:bodyPr>
          <a:lstStyle/>
          <a:p>
            <a:pPr marL="457200" marR="0" lvl="0" indent="-457200" algn="l" rtl="0">
              <a:spcBef>
                <a:spcPts val="0"/>
              </a:spcBef>
              <a:spcAft>
                <a:spcPts val="0"/>
              </a:spcAft>
              <a:buClr>
                <a:schemeClr val="dk1"/>
              </a:buClr>
              <a:buSzPts val="2400"/>
              <a:buFont typeface="Calibri"/>
              <a:buAutoNum type="arabicPeriod" startAt="3"/>
            </a:pPr>
            <a:r>
              <a:rPr lang="de-DE" sz="2400" b="1">
                <a:solidFill>
                  <a:schemeClr val="dk1"/>
                </a:solidFill>
                <a:latin typeface="Helvetica Neue" panose="020B0604020202020204" charset="0"/>
                <a:ea typeface="Helvetica Neue"/>
                <a:cs typeface="Helvetica Neue"/>
                <a:sym typeface="Helvetica Neue"/>
              </a:rPr>
              <a:t>Unter Traktion verstehen wir: </a:t>
            </a:r>
            <a:endParaRPr lang="de-DE">
              <a:latin typeface="Helvetica Neue" panose="020B0604020202020204" charset="0"/>
            </a:endParaRPr>
          </a:p>
          <a:p>
            <a:pPr marL="342900" marR="0" lvl="0" indent="-190500" algn="l" rtl="0">
              <a:spcBef>
                <a:spcPts val="0"/>
              </a:spcBef>
              <a:spcAft>
                <a:spcPts val="0"/>
              </a:spcAft>
              <a:buClr>
                <a:schemeClr val="dk1"/>
              </a:buClr>
              <a:buSzPts val="2400"/>
              <a:buFont typeface="Calibri"/>
              <a:buNone/>
            </a:pPr>
            <a:endParaRPr lang="de-DE" sz="2400">
              <a:solidFill>
                <a:schemeClr val="dk1"/>
              </a:solidFill>
              <a:latin typeface="Helvetica Neue" panose="020B0604020202020204" charset="0"/>
              <a:ea typeface="Helvetica Neue"/>
              <a:cs typeface="Helvetica Neue"/>
              <a:sym typeface="Helvetica Neue"/>
            </a:endParaRPr>
          </a:p>
          <a:p>
            <a:pPr marL="342900" marR="0" lvl="0" indent="-342900" algn="l" rtl="0">
              <a:spcBef>
                <a:spcPts val="0"/>
              </a:spcBef>
              <a:spcAft>
                <a:spcPts val="0"/>
              </a:spcAft>
              <a:buClr>
                <a:schemeClr val="dk1"/>
              </a:buClr>
              <a:buSzPts val="2200"/>
              <a:buBlip>
                <a:blip r:embed="rId3"/>
              </a:buBlip>
            </a:pPr>
            <a:r>
              <a:rPr lang="de-DE" sz="2200" b="1">
                <a:solidFill>
                  <a:schemeClr val="dk1"/>
                </a:solidFill>
                <a:latin typeface="Helvetica Neue" panose="020B0604020202020204" charset="0"/>
                <a:ea typeface="Helvetica Neue"/>
                <a:cs typeface="Helvetica Neue"/>
                <a:sym typeface="Helvetica Neue"/>
              </a:rPr>
              <a:t>Die Attraktivität einer Geschäftsidee</a:t>
            </a:r>
            <a:endParaRPr lang="de-DE">
              <a:latin typeface="Helvetica Neue" panose="020B0604020202020204" charset="0"/>
            </a:endParaRPr>
          </a:p>
          <a:p>
            <a:pPr marL="342900" marR="0" lvl="0" indent="-342900" algn="l" rtl="0">
              <a:spcBef>
                <a:spcPts val="0"/>
              </a:spcBef>
              <a:spcAft>
                <a:spcPts val="0"/>
              </a:spcAft>
              <a:buClr>
                <a:schemeClr val="dk1"/>
              </a:buClr>
              <a:buSzPts val="2200"/>
              <a:buBlip>
                <a:blip r:embed="rId3"/>
              </a:buBlip>
            </a:pPr>
            <a:r>
              <a:rPr lang="de-DE" sz="2200">
                <a:solidFill>
                  <a:schemeClr val="dk1"/>
                </a:solidFill>
                <a:latin typeface="Helvetica Neue" panose="020B0604020202020204" charset="0"/>
                <a:ea typeface="Helvetica Neue"/>
                <a:cs typeface="Helvetica Neue"/>
                <a:sym typeface="Helvetica Neue"/>
              </a:rPr>
              <a:t>Das Akquisitions-/Aktivierungsverhältnis </a:t>
            </a:r>
            <a:endParaRPr lang="de-DE">
              <a:latin typeface="Helvetica Neue" panose="020B0604020202020204" charset="0"/>
            </a:endParaRPr>
          </a:p>
          <a:p>
            <a:pPr marL="342900" marR="0" lvl="0" indent="-342900" algn="l" rtl="0">
              <a:spcBef>
                <a:spcPts val="0"/>
              </a:spcBef>
              <a:spcAft>
                <a:spcPts val="0"/>
              </a:spcAft>
              <a:buClr>
                <a:schemeClr val="dk1"/>
              </a:buClr>
              <a:buSzPts val="2200"/>
              <a:buBlip>
                <a:blip r:embed="rId3"/>
              </a:buBlip>
            </a:pPr>
            <a:r>
              <a:rPr lang="de-DE" sz="2200">
                <a:solidFill>
                  <a:schemeClr val="dk1"/>
                </a:solidFill>
                <a:latin typeface="Helvetica Neue" panose="020B0604020202020204" charset="0"/>
                <a:ea typeface="Helvetica Neue"/>
                <a:cs typeface="Helvetica Neue"/>
                <a:sym typeface="Helvetica Neue"/>
              </a:rPr>
              <a:t>Die Überarbeitung des AARRR!-Modells</a:t>
            </a:r>
            <a:endParaRPr lang="de-DE" sz="2400">
              <a:solidFill>
                <a:schemeClr val="dk1"/>
              </a:solidFill>
              <a:latin typeface="Helvetica Neue" panose="020B0604020202020204" charset="0"/>
              <a:ea typeface="Helvetica Neue"/>
              <a:cs typeface="Helvetica Neue"/>
              <a:sym typeface="Helvetica Neue"/>
            </a:endParaRPr>
          </a:p>
        </p:txBody>
      </p:sp>
      <p:sp>
        <p:nvSpPr>
          <p:cNvPr id="257" name="Google Shape;257;p16"/>
          <p:cNvSpPr/>
          <p:nvPr/>
        </p:nvSpPr>
        <p:spPr>
          <a:xfrm>
            <a:off x="9396000" y="3996000"/>
            <a:ext cx="7740000" cy="2448000"/>
          </a:xfrm>
          <a:prstGeom prst="snip2DiagRect">
            <a:avLst>
              <a:gd name="adj1" fmla="val 0"/>
              <a:gd name="adj2" fmla="val 16667"/>
            </a:avLst>
          </a:prstGeom>
          <a:noFill/>
          <a:ln w="28575" cap="flat" cmpd="sng">
            <a:solidFill>
              <a:srgbClr val="4D94B7"/>
            </a:solidFill>
            <a:prstDash val="solid"/>
            <a:round/>
            <a:headEnd type="none" w="sm" len="sm"/>
            <a:tailEnd type="none" w="sm" len="sm"/>
          </a:ln>
        </p:spPr>
        <p:txBody>
          <a:bodyPr spcFirstLastPara="1" wrap="square" lIns="91425" tIns="0" rIns="91425" bIns="0" anchor="t" anchorCtr="0">
            <a:noAutofit/>
          </a:bodyPr>
          <a:lstStyle/>
          <a:p>
            <a:pPr marL="457200" marR="0" lvl="0" indent="-457200" algn="l" rtl="0">
              <a:spcBef>
                <a:spcPts val="0"/>
              </a:spcBef>
              <a:spcAft>
                <a:spcPts val="0"/>
              </a:spcAft>
              <a:buClr>
                <a:schemeClr val="dk1"/>
              </a:buClr>
              <a:buSzPts val="2400"/>
              <a:buFont typeface="Calibri"/>
              <a:buAutoNum type="arabicPeriod" startAt="4"/>
            </a:pPr>
            <a:r>
              <a:rPr lang="de-DE" sz="2400" b="1">
                <a:solidFill>
                  <a:schemeClr val="dk1"/>
                </a:solidFill>
                <a:latin typeface="Helvetica Neue" panose="020B0604020202020204" charset="0"/>
                <a:ea typeface="Helvetica Neue"/>
                <a:cs typeface="Helvetica Neue"/>
                <a:sym typeface="Helvetica Neue"/>
              </a:rPr>
              <a:t>Die Loyalitätskennzahl steht im Zusammenhang mit:</a:t>
            </a:r>
            <a:endParaRPr lang="de-DE">
              <a:latin typeface="Helvetica Neue" panose="020B0604020202020204" charset="0"/>
            </a:endParaRPr>
          </a:p>
          <a:p>
            <a:pPr marL="342900" marR="0" lvl="0" indent="-190500" algn="l" rtl="0">
              <a:spcBef>
                <a:spcPts val="0"/>
              </a:spcBef>
              <a:spcAft>
                <a:spcPts val="0"/>
              </a:spcAft>
              <a:buClr>
                <a:schemeClr val="dk1"/>
              </a:buClr>
              <a:buSzPts val="2400"/>
              <a:buFont typeface="Calibri"/>
              <a:buNone/>
            </a:pPr>
            <a:endParaRPr lang="de-DE" sz="2400">
              <a:solidFill>
                <a:schemeClr val="dk1"/>
              </a:solidFill>
              <a:latin typeface="Helvetica Neue" panose="020B0604020202020204" charset="0"/>
              <a:ea typeface="Helvetica Neue"/>
              <a:cs typeface="Helvetica Neue"/>
              <a:sym typeface="Helvetica Neue"/>
            </a:endParaRPr>
          </a:p>
          <a:p>
            <a:pPr marL="342900" marR="0" lvl="0" indent="-342900" algn="l" rtl="0">
              <a:spcBef>
                <a:spcPts val="0"/>
              </a:spcBef>
              <a:spcAft>
                <a:spcPts val="0"/>
              </a:spcAft>
              <a:buClr>
                <a:schemeClr val="dk1"/>
              </a:buClr>
              <a:buSzPts val="2200"/>
              <a:buBlip>
                <a:blip r:embed="rId3"/>
              </a:buBlip>
            </a:pPr>
            <a:r>
              <a:rPr lang="de-DE" sz="2200">
                <a:solidFill>
                  <a:schemeClr val="dk1"/>
                </a:solidFill>
                <a:latin typeface="Helvetica Neue" panose="020B0604020202020204" charset="0"/>
                <a:ea typeface="Helvetica Neue"/>
                <a:cs typeface="Helvetica Neue"/>
                <a:sym typeface="Helvetica Neue"/>
              </a:rPr>
              <a:t>Die Anzahl der Neukunden pro Monat</a:t>
            </a:r>
            <a:endParaRPr lang="de-DE">
              <a:latin typeface="Helvetica Neue" panose="020B0604020202020204" charset="0"/>
            </a:endParaRPr>
          </a:p>
          <a:p>
            <a:pPr marL="342900" marR="0" lvl="0" indent="-342900" algn="l" rtl="0">
              <a:spcBef>
                <a:spcPts val="0"/>
              </a:spcBef>
              <a:spcAft>
                <a:spcPts val="0"/>
              </a:spcAft>
              <a:buClr>
                <a:schemeClr val="dk1"/>
              </a:buClr>
              <a:buSzPts val="2200"/>
              <a:buBlip>
                <a:blip r:embed="rId3"/>
              </a:buBlip>
            </a:pPr>
            <a:r>
              <a:rPr lang="de-DE" sz="2200" b="1">
                <a:solidFill>
                  <a:schemeClr val="dk1"/>
                </a:solidFill>
                <a:latin typeface="Helvetica Neue" panose="020B0604020202020204" charset="0"/>
                <a:ea typeface="Helvetica Neue"/>
                <a:cs typeface="Helvetica Neue"/>
                <a:sym typeface="Helvetica Neue"/>
              </a:rPr>
              <a:t>Die Loyalität der bereits gewonnenen Kunden</a:t>
            </a:r>
            <a:endParaRPr lang="de-DE">
              <a:latin typeface="Helvetica Neue" panose="020B0604020202020204" charset="0"/>
            </a:endParaRPr>
          </a:p>
          <a:p>
            <a:pPr marL="342900" marR="0" lvl="0" indent="-342900" algn="l" rtl="0">
              <a:spcBef>
                <a:spcPts val="0"/>
              </a:spcBef>
              <a:spcAft>
                <a:spcPts val="0"/>
              </a:spcAft>
              <a:buClr>
                <a:schemeClr val="dk1"/>
              </a:buClr>
              <a:buSzPts val="2200"/>
              <a:buBlip>
                <a:blip r:embed="rId3"/>
              </a:buBlip>
            </a:pPr>
            <a:r>
              <a:rPr lang="de-DE" sz="2200">
                <a:solidFill>
                  <a:schemeClr val="dk1"/>
                </a:solidFill>
                <a:latin typeface="Helvetica Neue" panose="020B0604020202020204" charset="0"/>
                <a:ea typeface="Helvetica Neue"/>
                <a:cs typeface="Helvetica Neue"/>
                <a:sym typeface="Helvetica Neue"/>
              </a:rPr>
              <a:t>Die Steigerung der Gewinnspanne</a:t>
            </a:r>
            <a:endParaRPr lang="de-DE" sz="2400">
              <a:solidFill>
                <a:schemeClr val="dk1"/>
              </a:solidFill>
              <a:latin typeface="Helvetica Neue" panose="020B0604020202020204" charset="0"/>
              <a:ea typeface="Helvetica Neue"/>
              <a:cs typeface="Helvetica Neue"/>
              <a:sym typeface="Helvetica Neue"/>
            </a:endParaRPr>
          </a:p>
        </p:txBody>
      </p:sp>
      <p:sp>
        <p:nvSpPr>
          <p:cNvPr id="258" name="Google Shape;258;p16"/>
          <p:cNvSpPr txBox="1"/>
          <p:nvPr/>
        </p:nvSpPr>
        <p:spPr>
          <a:xfrm>
            <a:off x="1296000" y="1548000"/>
            <a:ext cx="6516165" cy="83099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4800"/>
              <a:buFont typeface="Arial"/>
              <a:buNone/>
            </a:pPr>
            <a:r>
              <a:rPr lang="de-DE" sz="4800" b="1" i="0" u="none" strike="noStrike" cap="none">
                <a:solidFill>
                  <a:srgbClr val="4D94B7"/>
                </a:solidFill>
                <a:latin typeface="Helvetica Neue" panose="020B0604020202020204" charset="0"/>
                <a:ea typeface="Helvetica Neue"/>
                <a:cs typeface="Helvetica Neue"/>
                <a:sym typeface="Helvetica Neue"/>
              </a:rPr>
              <a:t>Teste dein Wissen!</a:t>
            </a:r>
            <a:endParaRPr lang="de-DE" sz="1400" b="0" i="0" u="none" strike="noStrike" cap="none">
              <a:solidFill>
                <a:srgbClr val="000000"/>
              </a:solidFill>
              <a:latin typeface="Helvetica Neue" panose="020B0604020202020204" charset="0"/>
              <a:ea typeface="Helvetica Neue"/>
              <a:cs typeface="Helvetica Neue"/>
              <a:sym typeface="Helvetica Neue"/>
            </a:endParaRPr>
          </a:p>
        </p:txBody>
      </p:sp>
      <p:sp>
        <p:nvSpPr>
          <p:cNvPr id="259" name="Google Shape;259;p16"/>
          <p:cNvSpPr txBox="1"/>
          <p:nvPr/>
        </p:nvSpPr>
        <p:spPr>
          <a:xfrm>
            <a:off x="1296000" y="2304000"/>
            <a:ext cx="7329600" cy="95410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800"/>
              <a:buFont typeface="Arial"/>
              <a:buNone/>
            </a:pPr>
            <a:r>
              <a:rPr lang="de-DE" sz="2800" b="1" i="0" u="none" strike="noStrike" cap="none">
                <a:solidFill>
                  <a:srgbClr val="AED633"/>
                </a:solidFill>
                <a:latin typeface="Helvetica Neue" panose="020B0604020202020204" charset="0"/>
                <a:ea typeface="Helvetica Neue"/>
                <a:cs typeface="Helvetica Neue"/>
                <a:sym typeface="Helvetica Neue"/>
              </a:rPr>
              <a:t>Lösung:</a:t>
            </a:r>
            <a:endParaRPr lang="de-DE" sz="1400" b="0" i="0" u="none" strike="noStrike" cap="none">
              <a:solidFill>
                <a:srgbClr val="000000"/>
              </a:solidFill>
              <a:latin typeface="Helvetica Neue" panose="020B0604020202020204" charset="0"/>
              <a:ea typeface="Helvetica Neue"/>
              <a:cs typeface="Helvetica Neue"/>
              <a:sym typeface="Helvetica Neue"/>
            </a:endParaRPr>
          </a:p>
        </p:txBody>
      </p:sp>
      <p:sp>
        <p:nvSpPr>
          <p:cNvPr id="260" name="Google Shape;260;p16"/>
          <p:cNvSpPr/>
          <p:nvPr/>
        </p:nvSpPr>
        <p:spPr>
          <a:xfrm>
            <a:off x="1296000" y="3384000"/>
            <a:ext cx="7740000" cy="2448000"/>
          </a:xfrm>
          <a:prstGeom prst="snip2DiagRect">
            <a:avLst>
              <a:gd name="adj1" fmla="val 0"/>
              <a:gd name="adj2" fmla="val 16667"/>
            </a:avLst>
          </a:prstGeom>
          <a:noFill/>
          <a:ln w="28575" cap="flat" cmpd="sng">
            <a:solidFill>
              <a:srgbClr val="4D94B7"/>
            </a:solidFill>
            <a:prstDash val="solid"/>
            <a:round/>
            <a:headEnd type="none" w="sm" len="sm"/>
            <a:tailEnd type="none" w="sm" len="sm"/>
          </a:ln>
        </p:spPr>
        <p:txBody>
          <a:bodyPr spcFirstLastPara="1" wrap="square" lIns="91425" tIns="0" rIns="91425" bIns="0" anchor="t" anchorCtr="0">
            <a:noAutofit/>
          </a:bodyPr>
          <a:lstStyle/>
          <a:p>
            <a:pPr marL="457200" marR="0" lvl="0" indent="-457200" algn="l" rtl="0">
              <a:spcBef>
                <a:spcPts val="0"/>
              </a:spcBef>
              <a:spcAft>
                <a:spcPts val="0"/>
              </a:spcAft>
              <a:buClr>
                <a:schemeClr val="dk1"/>
              </a:buClr>
              <a:buSzPts val="2400"/>
              <a:buFont typeface="Calibri"/>
              <a:buAutoNum type="arabicPeriod"/>
            </a:pPr>
            <a:r>
              <a:rPr lang="de-DE" sz="2400" b="1">
                <a:solidFill>
                  <a:schemeClr val="dk1"/>
                </a:solidFill>
                <a:latin typeface="Helvetica Neue" panose="020B0604020202020204" charset="0"/>
                <a:ea typeface="Helvetica Neue"/>
                <a:cs typeface="Helvetica Neue"/>
                <a:sym typeface="Helvetica Neue"/>
              </a:rPr>
              <a:t>Welche der folgenden Angaben ist eine "Eitelkeitskennzahl"?</a:t>
            </a:r>
            <a:endParaRPr lang="de-DE">
              <a:latin typeface="Helvetica Neue" panose="020B0604020202020204" charset="0"/>
            </a:endParaRPr>
          </a:p>
          <a:p>
            <a:pPr marL="0" marR="0" lvl="0" indent="0" algn="l" rtl="0">
              <a:spcBef>
                <a:spcPts val="0"/>
              </a:spcBef>
              <a:spcAft>
                <a:spcPts val="0"/>
              </a:spcAft>
              <a:buNone/>
            </a:pPr>
            <a:endParaRPr lang="de-DE" sz="2400">
              <a:solidFill>
                <a:schemeClr val="dk1"/>
              </a:solidFill>
              <a:latin typeface="Helvetica Neue" panose="020B0604020202020204" charset="0"/>
              <a:ea typeface="Helvetica Neue"/>
              <a:cs typeface="Helvetica Neue"/>
              <a:sym typeface="Helvetica Neue"/>
            </a:endParaRPr>
          </a:p>
          <a:p>
            <a:pPr marL="342900" marR="0" lvl="0" indent="-342900" algn="l" rtl="0">
              <a:spcBef>
                <a:spcPts val="0"/>
              </a:spcBef>
              <a:spcAft>
                <a:spcPts val="0"/>
              </a:spcAft>
              <a:buClr>
                <a:schemeClr val="dk1"/>
              </a:buClr>
              <a:buSzPts val="2200"/>
              <a:buBlip>
                <a:blip r:embed="rId3"/>
              </a:buBlip>
            </a:pPr>
            <a:r>
              <a:rPr lang="de-DE" sz="2200" b="1">
                <a:solidFill>
                  <a:schemeClr val="dk1"/>
                </a:solidFill>
                <a:latin typeface="Helvetica Neue" panose="020B0604020202020204" charset="0"/>
                <a:ea typeface="Helvetica Neue"/>
                <a:cs typeface="Helvetica Neue"/>
                <a:sym typeface="Helvetica Neue"/>
              </a:rPr>
              <a:t>Bekanntheitsgrad</a:t>
            </a:r>
          </a:p>
          <a:p>
            <a:pPr marL="342900" marR="0" lvl="0" indent="-342900" algn="l" rtl="0">
              <a:spcBef>
                <a:spcPts val="0"/>
              </a:spcBef>
              <a:spcAft>
                <a:spcPts val="0"/>
              </a:spcAft>
              <a:buClr>
                <a:schemeClr val="dk1"/>
              </a:buClr>
              <a:buSzPts val="2200"/>
              <a:buBlip>
                <a:blip r:embed="rId3"/>
              </a:buBlip>
            </a:pPr>
            <a:r>
              <a:rPr lang="de-DE" sz="2200">
                <a:solidFill>
                  <a:schemeClr val="dk1"/>
                </a:solidFill>
                <a:latin typeface="Helvetica Neue" panose="020B0604020202020204" charset="0"/>
                <a:ea typeface="Helvetica Neue"/>
                <a:cs typeface="Helvetica Neue"/>
                <a:sym typeface="Helvetica Neue"/>
              </a:rPr>
              <a:t>Akquisition</a:t>
            </a:r>
          </a:p>
          <a:p>
            <a:pPr marL="342900" marR="0" lvl="0" indent="-342900" algn="l" rtl="0">
              <a:spcBef>
                <a:spcPts val="0"/>
              </a:spcBef>
              <a:spcAft>
                <a:spcPts val="0"/>
              </a:spcAft>
              <a:buClr>
                <a:schemeClr val="dk1"/>
              </a:buClr>
              <a:buSzPts val="2200"/>
              <a:buBlip>
                <a:blip r:embed="rId3"/>
              </a:buBlip>
            </a:pPr>
            <a:r>
              <a:rPr lang="de-DE" sz="2200">
                <a:solidFill>
                  <a:schemeClr val="dk1"/>
                </a:solidFill>
                <a:latin typeface="Helvetica Neue" panose="020B0604020202020204" charset="0"/>
                <a:ea typeface="Helvetica Neue"/>
                <a:cs typeface="Helvetica Neue"/>
                <a:sym typeface="Helvetica Neue"/>
              </a:rPr>
              <a:t>Aktivierung</a:t>
            </a:r>
          </a:p>
          <a:p>
            <a:pPr marL="0" marR="0" lvl="0" indent="0" algn="l" rtl="0">
              <a:spcBef>
                <a:spcPts val="0"/>
              </a:spcBef>
              <a:spcAft>
                <a:spcPts val="0"/>
              </a:spcAft>
              <a:buNone/>
            </a:pPr>
            <a:endParaRPr lang="de-DE" sz="2400">
              <a:solidFill>
                <a:schemeClr val="dk1"/>
              </a:solidFill>
              <a:latin typeface="Helvetica Neue" panose="020B0604020202020204" charset="0"/>
              <a:ea typeface="Helvetica Neue"/>
              <a:cs typeface="Helvetica Neue"/>
              <a:sym typeface="Helvetica Neue"/>
            </a:endParaRPr>
          </a:p>
        </p:txBody>
      </p:sp>
      <p:sp>
        <p:nvSpPr>
          <p:cNvPr id="261" name="Google Shape;261;p16"/>
          <p:cNvSpPr/>
          <p:nvPr/>
        </p:nvSpPr>
        <p:spPr>
          <a:xfrm>
            <a:off x="9396000" y="6624000"/>
            <a:ext cx="7740000" cy="2448000"/>
          </a:xfrm>
          <a:prstGeom prst="snip2DiagRect">
            <a:avLst>
              <a:gd name="adj1" fmla="val 0"/>
              <a:gd name="adj2" fmla="val 16667"/>
            </a:avLst>
          </a:prstGeom>
          <a:noFill/>
          <a:ln w="28575" cap="flat" cmpd="sng">
            <a:solidFill>
              <a:srgbClr val="4D94B7"/>
            </a:solidFill>
            <a:prstDash val="solid"/>
            <a:round/>
            <a:headEnd type="none" w="sm" len="sm"/>
            <a:tailEnd type="none" w="sm" len="sm"/>
          </a:ln>
        </p:spPr>
        <p:txBody>
          <a:bodyPr spcFirstLastPara="1" wrap="square" lIns="91425" tIns="0" rIns="91425" bIns="0" anchor="t" anchorCtr="0">
            <a:noAutofit/>
          </a:bodyPr>
          <a:lstStyle/>
          <a:p>
            <a:pPr marL="457200" marR="0" lvl="0" indent="-457200" algn="l" rtl="0">
              <a:spcBef>
                <a:spcPts val="0"/>
              </a:spcBef>
              <a:spcAft>
                <a:spcPts val="0"/>
              </a:spcAft>
              <a:buClr>
                <a:schemeClr val="dk1"/>
              </a:buClr>
              <a:buSzPts val="2400"/>
              <a:buFont typeface="Calibri"/>
              <a:buAutoNum type="arabicPeriod" startAt="5"/>
            </a:pPr>
            <a:r>
              <a:rPr lang="de-DE" sz="2400" b="1">
                <a:solidFill>
                  <a:schemeClr val="dk1"/>
                </a:solidFill>
                <a:latin typeface="Helvetica Neue" panose="020B0604020202020204" charset="0"/>
                <a:ea typeface="Helvetica Neue"/>
                <a:cs typeface="Helvetica Neue"/>
                <a:sym typeface="Helvetica Neue"/>
              </a:rPr>
              <a:t>Ein robuster und zuverlässiger Ruf</a:t>
            </a:r>
            <a:endParaRPr lang="de-DE">
              <a:latin typeface="Helvetica Neue" panose="020B0604020202020204" charset="0"/>
            </a:endParaRPr>
          </a:p>
          <a:p>
            <a:pPr marL="495300" marR="0" lvl="0" indent="-342900" algn="l" rtl="0">
              <a:spcBef>
                <a:spcPts val="0"/>
              </a:spcBef>
              <a:spcAft>
                <a:spcPts val="0"/>
              </a:spcAft>
              <a:buClr>
                <a:schemeClr val="dk1"/>
              </a:buClr>
              <a:buSzPts val="2400"/>
              <a:buBlip>
                <a:blip r:embed="rId3"/>
              </a:buBlip>
            </a:pPr>
            <a:endParaRPr lang="de-DE" sz="2400">
              <a:solidFill>
                <a:schemeClr val="dk1"/>
              </a:solidFill>
              <a:latin typeface="Helvetica Neue" panose="020B0604020202020204" charset="0"/>
              <a:ea typeface="Helvetica Neue"/>
              <a:cs typeface="Helvetica Neue"/>
              <a:sym typeface="Helvetica Neue"/>
            </a:endParaRPr>
          </a:p>
          <a:p>
            <a:pPr marL="342900" marR="0" lvl="0" indent="-342900" algn="l" rtl="0">
              <a:spcBef>
                <a:spcPts val="0"/>
              </a:spcBef>
              <a:spcAft>
                <a:spcPts val="0"/>
              </a:spcAft>
              <a:buClr>
                <a:schemeClr val="dk1"/>
              </a:buClr>
              <a:buSzPts val="2200"/>
              <a:buBlip>
                <a:blip r:embed="rId3"/>
              </a:buBlip>
            </a:pPr>
            <a:r>
              <a:rPr lang="de-DE" sz="2200" b="1">
                <a:solidFill>
                  <a:schemeClr val="dk1"/>
                </a:solidFill>
                <a:latin typeface="Helvetica Neue" panose="020B0604020202020204" charset="0"/>
                <a:ea typeface="Helvetica Neue"/>
                <a:cs typeface="Helvetica Neue"/>
                <a:sym typeface="Helvetica Neue"/>
              </a:rPr>
              <a:t>Erleichtert die Anziehungsphase</a:t>
            </a:r>
            <a:endParaRPr lang="de-DE">
              <a:latin typeface="Helvetica Neue" panose="020B0604020202020204" charset="0"/>
            </a:endParaRPr>
          </a:p>
          <a:p>
            <a:pPr marL="342900" marR="0" lvl="0" indent="-342900" algn="l" rtl="0">
              <a:spcBef>
                <a:spcPts val="0"/>
              </a:spcBef>
              <a:spcAft>
                <a:spcPts val="0"/>
              </a:spcAft>
              <a:buClr>
                <a:schemeClr val="dk1"/>
              </a:buClr>
              <a:buSzPts val="2200"/>
              <a:buBlip>
                <a:blip r:embed="rId3"/>
              </a:buBlip>
            </a:pPr>
            <a:r>
              <a:rPr lang="de-DE" sz="2200">
                <a:solidFill>
                  <a:schemeClr val="dk1"/>
                </a:solidFill>
                <a:latin typeface="Helvetica Neue" panose="020B0604020202020204" charset="0"/>
                <a:ea typeface="Helvetica Neue"/>
                <a:cs typeface="Helvetica Neue"/>
                <a:sym typeface="Helvetica Neue"/>
              </a:rPr>
              <a:t>Stärken die Entwicklung und Innovation des Wettbewerbs</a:t>
            </a:r>
            <a:endParaRPr lang="de-DE">
              <a:latin typeface="Helvetica Neue" panose="020B0604020202020204" charset="0"/>
            </a:endParaRPr>
          </a:p>
          <a:p>
            <a:pPr marL="342900" marR="0" lvl="0" indent="-342900" algn="l" rtl="0">
              <a:spcBef>
                <a:spcPts val="0"/>
              </a:spcBef>
              <a:spcAft>
                <a:spcPts val="0"/>
              </a:spcAft>
              <a:buClr>
                <a:schemeClr val="dk1"/>
              </a:buClr>
              <a:buSzPts val="2200"/>
              <a:buBlip>
                <a:blip r:embed="rId3"/>
              </a:buBlip>
            </a:pPr>
            <a:r>
              <a:rPr lang="de-DE" sz="2200">
                <a:solidFill>
                  <a:schemeClr val="dk1"/>
                </a:solidFill>
                <a:latin typeface="Helvetica Neue" panose="020B0604020202020204" charset="0"/>
                <a:ea typeface="Helvetica Neue"/>
                <a:cs typeface="Helvetica Neue"/>
                <a:sym typeface="Helvetica Neue"/>
              </a:rPr>
              <a:t>Erhöht die Kosten</a:t>
            </a:r>
            <a:endParaRPr lang="de-DE" sz="2400">
              <a:solidFill>
                <a:schemeClr val="dk1"/>
              </a:solidFill>
              <a:latin typeface="Helvetica Neue" panose="020B0604020202020204" charset="0"/>
              <a:ea typeface="Helvetica Neue"/>
              <a:cs typeface="Helvetica Neue"/>
              <a:sym typeface="Helvetica Neue"/>
            </a:endParaRPr>
          </a:p>
        </p:txBody>
      </p:sp>
      <p:sp>
        <p:nvSpPr>
          <p:cNvPr id="262" name="Google Shape;262;p16"/>
          <p:cNvSpPr/>
          <p:nvPr/>
        </p:nvSpPr>
        <p:spPr>
          <a:xfrm>
            <a:off x="1296000" y="6012000"/>
            <a:ext cx="7740000" cy="3060000"/>
          </a:xfrm>
          <a:prstGeom prst="snip2DiagRect">
            <a:avLst>
              <a:gd name="adj1" fmla="val 0"/>
              <a:gd name="adj2" fmla="val 16667"/>
            </a:avLst>
          </a:prstGeom>
          <a:noFill/>
          <a:ln w="28575" cap="flat" cmpd="sng">
            <a:solidFill>
              <a:srgbClr val="4D94B7"/>
            </a:solidFill>
            <a:prstDash val="solid"/>
            <a:round/>
            <a:headEnd type="none" w="sm" len="sm"/>
            <a:tailEnd type="none" w="sm" len="sm"/>
          </a:ln>
        </p:spPr>
        <p:txBody>
          <a:bodyPr spcFirstLastPara="1" wrap="square" lIns="91425" tIns="0" rIns="91425" bIns="0" anchor="t" anchorCtr="0">
            <a:noAutofit/>
          </a:bodyPr>
          <a:lstStyle/>
          <a:p>
            <a:pPr marL="457200" marR="0" lvl="0" indent="-457200" algn="l" rtl="0">
              <a:spcBef>
                <a:spcPts val="0"/>
              </a:spcBef>
              <a:spcAft>
                <a:spcPts val="0"/>
              </a:spcAft>
              <a:buClr>
                <a:schemeClr val="dk1"/>
              </a:buClr>
              <a:buSzPts val="2400"/>
              <a:buFont typeface="Calibri"/>
              <a:buAutoNum type="arabicPeriod" startAt="2"/>
            </a:pPr>
            <a:r>
              <a:rPr lang="de-DE" sz="2400" b="1">
                <a:solidFill>
                  <a:schemeClr val="dk1"/>
                </a:solidFill>
                <a:latin typeface="Helvetica Neue" panose="020B0604020202020204" charset="0"/>
                <a:ea typeface="Helvetica Neue"/>
                <a:cs typeface="Helvetica Neue"/>
                <a:sym typeface="Helvetica Neue"/>
              </a:rPr>
              <a:t>Growth Hacking ist:</a:t>
            </a:r>
            <a:endParaRPr lang="de-DE">
              <a:latin typeface="Helvetica Neue" panose="020B0604020202020204" charset="0"/>
            </a:endParaRPr>
          </a:p>
          <a:p>
            <a:pPr marL="342900" marR="0" lvl="0" indent="-190500" algn="l" rtl="0">
              <a:spcBef>
                <a:spcPts val="0"/>
              </a:spcBef>
              <a:spcAft>
                <a:spcPts val="0"/>
              </a:spcAft>
              <a:buClr>
                <a:schemeClr val="dk1"/>
              </a:buClr>
              <a:buSzPts val="2400"/>
              <a:buFont typeface="Calibri"/>
              <a:buNone/>
            </a:pPr>
            <a:endParaRPr lang="de-DE" sz="2400">
              <a:solidFill>
                <a:schemeClr val="dk1"/>
              </a:solidFill>
              <a:latin typeface="Helvetica Neue" panose="020B0604020202020204" charset="0"/>
              <a:ea typeface="Helvetica Neue"/>
              <a:cs typeface="Helvetica Neue"/>
              <a:sym typeface="Helvetica Neue"/>
            </a:endParaRPr>
          </a:p>
          <a:p>
            <a:pPr marL="342900" marR="0" lvl="0" indent="-342900" algn="l" rtl="0">
              <a:spcBef>
                <a:spcPts val="0"/>
              </a:spcBef>
              <a:spcAft>
                <a:spcPts val="0"/>
              </a:spcAft>
              <a:buClr>
                <a:schemeClr val="dk1"/>
              </a:buClr>
              <a:buSzPts val="2200"/>
              <a:buBlip>
                <a:blip r:embed="rId3"/>
              </a:buBlip>
            </a:pPr>
            <a:r>
              <a:rPr lang="de-DE" sz="2200">
                <a:solidFill>
                  <a:schemeClr val="dk1"/>
                </a:solidFill>
                <a:latin typeface="Helvetica Neue" panose="020B0604020202020204" charset="0"/>
                <a:ea typeface="Helvetica Neue"/>
                <a:cs typeface="Helvetica Neue"/>
                <a:sym typeface="Helvetica Neue"/>
              </a:rPr>
              <a:t>Ein Reaktionsmechanismus für Cybersicherheit für IT-Startups</a:t>
            </a:r>
            <a:endParaRPr lang="de-DE">
              <a:latin typeface="Helvetica Neue" panose="020B0604020202020204" charset="0"/>
            </a:endParaRPr>
          </a:p>
          <a:p>
            <a:pPr marL="342900" marR="0" lvl="0" indent="-342900" algn="l" rtl="0">
              <a:spcBef>
                <a:spcPts val="0"/>
              </a:spcBef>
              <a:spcAft>
                <a:spcPts val="0"/>
              </a:spcAft>
              <a:buClr>
                <a:schemeClr val="dk1"/>
              </a:buClr>
              <a:buSzPts val="2200"/>
              <a:buBlip>
                <a:blip r:embed="rId3"/>
              </a:buBlip>
            </a:pPr>
            <a:r>
              <a:rPr lang="de-DE" sz="2200">
                <a:solidFill>
                  <a:schemeClr val="dk1"/>
                </a:solidFill>
                <a:latin typeface="Helvetica Neue" panose="020B0604020202020204" charset="0"/>
                <a:ea typeface="Helvetica Neue"/>
                <a:cs typeface="Helvetica Neue"/>
                <a:sym typeface="Helvetica Neue"/>
              </a:rPr>
              <a:t>Eine Marketingstrategie zur Förderung des digitalen Verkaufs</a:t>
            </a:r>
            <a:endParaRPr lang="de-DE">
              <a:latin typeface="Helvetica Neue" panose="020B0604020202020204" charset="0"/>
            </a:endParaRPr>
          </a:p>
          <a:p>
            <a:pPr marL="342900" marR="0" lvl="0" indent="-342900" algn="l" rtl="0">
              <a:spcBef>
                <a:spcPts val="0"/>
              </a:spcBef>
              <a:spcAft>
                <a:spcPts val="0"/>
              </a:spcAft>
              <a:buClr>
                <a:schemeClr val="dk1"/>
              </a:buClr>
              <a:buSzPts val="2200"/>
              <a:buBlip>
                <a:blip r:embed="rId3"/>
              </a:buBlip>
            </a:pPr>
            <a:r>
              <a:rPr lang="de-DE" sz="2200" b="1">
                <a:solidFill>
                  <a:schemeClr val="dk1"/>
                </a:solidFill>
                <a:latin typeface="Helvetica Neue" panose="020B0604020202020204" charset="0"/>
                <a:ea typeface="Helvetica Neue"/>
                <a:cs typeface="Helvetica Neue"/>
                <a:sym typeface="Helvetica Neue"/>
              </a:rPr>
              <a:t>Ein methodischer Ansatz zur Beschleunigung der Marktdurchdringung</a:t>
            </a:r>
            <a:endParaRPr lang="de-DE" sz="2400" b="1">
              <a:solidFill>
                <a:schemeClr val="dk1"/>
              </a:solidFill>
              <a:latin typeface="Helvetica Neue" panose="020B0604020202020204" charset="0"/>
              <a:ea typeface="Helvetica Neue"/>
              <a:cs typeface="Helvetica Neue"/>
              <a:sym typeface="Helvetica Neue"/>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7" name="Google Shape;267;p17"/>
          <p:cNvSpPr txBox="1"/>
          <p:nvPr/>
        </p:nvSpPr>
        <p:spPr>
          <a:xfrm>
            <a:off x="1295400" y="1548000"/>
            <a:ext cx="10591800" cy="83099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4800"/>
              <a:buFont typeface="Arial"/>
              <a:buNone/>
            </a:pPr>
            <a:r>
              <a:rPr lang="de-DE" sz="4800" b="1" i="0" u="none" strike="noStrike" cap="none">
                <a:solidFill>
                  <a:srgbClr val="4D94B7"/>
                </a:solidFill>
                <a:latin typeface="Helvetica Neue" panose="020B0604020202020204" charset="0"/>
                <a:ea typeface="Helvetica Neue"/>
                <a:cs typeface="Helvetica Neue"/>
                <a:sym typeface="Helvetica Neue"/>
              </a:rPr>
              <a:t>Zusammenfassung</a:t>
            </a:r>
            <a:endParaRPr lang="de-DE" sz="1400" b="0" i="0" u="none" strike="noStrike" cap="none">
              <a:solidFill>
                <a:srgbClr val="000000"/>
              </a:solidFill>
              <a:latin typeface="Helvetica Neue" panose="020B0604020202020204" charset="0"/>
              <a:ea typeface="Helvetica Neue"/>
              <a:cs typeface="Helvetica Neue"/>
              <a:sym typeface="Helvetica Neue"/>
            </a:endParaRPr>
          </a:p>
        </p:txBody>
      </p:sp>
      <p:sp>
        <p:nvSpPr>
          <p:cNvPr id="268" name="Google Shape;268;p17"/>
          <p:cNvSpPr txBox="1"/>
          <p:nvPr/>
        </p:nvSpPr>
        <p:spPr>
          <a:xfrm>
            <a:off x="1296000" y="2304000"/>
            <a:ext cx="7034400" cy="954107"/>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rgbClr val="000000"/>
              </a:buClr>
              <a:buSzPts val="2800"/>
              <a:buFont typeface="Arial"/>
              <a:buNone/>
            </a:pPr>
            <a:r>
              <a:rPr lang="de-DE" sz="2800" b="1">
                <a:solidFill>
                  <a:srgbClr val="AED633"/>
                </a:solidFill>
                <a:latin typeface="Helvetica Neue" panose="020B0604020202020204" charset="0"/>
                <a:ea typeface="Helvetica Neue"/>
                <a:cs typeface="Helvetica Neue"/>
                <a:sym typeface="Helvetica Neue"/>
              </a:rPr>
              <a:t>Gut gemacht! Jetzt weißt du mehr über:</a:t>
            </a:r>
            <a:endParaRPr lang="de-DE" sz="1400" b="0" i="0" u="none" strike="noStrike" cap="none">
              <a:solidFill>
                <a:srgbClr val="000000"/>
              </a:solidFill>
              <a:latin typeface="Helvetica Neue" panose="020B0604020202020204" charset="0"/>
              <a:ea typeface="Helvetica Neue"/>
              <a:cs typeface="Helvetica Neue"/>
              <a:sym typeface="Helvetica Neue"/>
            </a:endParaRPr>
          </a:p>
        </p:txBody>
      </p:sp>
      <p:pic>
        <p:nvPicPr>
          <p:cNvPr id="269" name="Google Shape;269;p17"/>
          <p:cNvPicPr preferRelativeResize="0"/>
          <p:nvPr/>
        </p:nvPicPr>
        <p:blipFill rotWithShape="1">
          <a:blip r:embed="rId3">
            <a:alphaModFix/>
          </a:blip>
          <a:srcRect/>
          <a:stretch/>
        </p:blipFill>
        <p:spPr>
          <a:xfrm>
            <a:off x="10972800" y="3372231"/>
            <a:ext cx="5601396" cy="5601396"/>
          </a:xfrm>
          <a:prstGeom prst="rect">
            <a:avLst/>
          </a:prstGeom>
          <a:noFill/>
          <a:ln>
            <a:noFill/>
          </a:ln>
        </p:spPr>
      </p:pic>
      <p:sp>
        <p:nvSpPr>
          <p:cNvPr id="270" name="Google Shape;270;p17"/>
          <p:cNvSpPr txBox="1"/>
          <p:nvPr/>
        </p:nvSpPr>
        <p:spPr>
          <a:xfrm>
            <a:off x="1296000" y="3384000"/>
            <a:ext cx="9360000" cy="3744000"/>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chemeClr val="dk1"/>
              </a:buClr>
              <a:buSzPts val="2400"/>
              <a:buBlip>
                <a:blip r:embed="rId4"/>
              </a:buBlip>
            </a:pPr>
            <a:r>
              <a:rPr lang="de-DE" sz="2400">
                <a:solidFill>
                  <a:schemeClr val="dk1"/>
                </a:solidFill>
                <a:latin typeface="Helvetica Neue" panose="020B0604020202020204" charset="0"/>
                <a:ea typeface="Helvetica Neue"/>
                <a:cs typeface="Helvetica Neue"/>
                <a:sym typeface="Helvetica Neue"/>
              </a:rPr>
              <a:t>Growth Hacking und Beschleunigung der Kundenbindung</a:t>
            </a:r>
            <a:endParaRPr lang="de-DE">
              <a:latin typeface="Helvetica Neue" panose="020B0604020202020204" charset="0"/>
            </a:endParaRPr>
          </a:p>
          <a:p>
            <a:pPr marL="342900" marR="0" lvl="0" indent="-342900" algn="l" rtl="0">
              <a:spcBef>
                <a:spcPts val="1800"/>
              </a:spcBef>
              <a:spcAft>
                <a:spcPts val="0"/>
              </a:spcAft>
              <a:buClr>
                <a:schemeClr val="dk1"/>
              </a:buClr>
              <a:buSzPts val="2400"/>
              <a:buBlip>
                <a:blip r:embed="rId4"/>
              </a:buBlip>
            </a:pPr>
            <a:r>
              <a:rPr lang="de-DE" sz="2400">
                <a:solidFill>
                  <a:schemeClr val="dk1"/>
                </a:solidFill>
                <a:latin typeface="Helvetica Neue" panose="020B0604020202020204" charset="0"/>
                <a:ea typeface="Helvetica Neue"/>
                <a:cs typeface="Helvetica Neue"/>
                <a:sym typeface="Helvetica Neue"/>
              </a:rPr>
              <a:t>(A)AARRR! Model und Kennzahlen für Unternehmenswachstum</a:t>
            </a:r>
          </a:p>
          <a:p>
            <a:pPr marL="342900" marR="0" lvl="0" indent="-342900" algn="l" rtl="0">
              <a:spcBef>
                <a:spcPts val="1800"/>
              </a:spcBef>
              <a:spcAft>
                <a:spcPts val="1800"/>
              </a:spcAft>
              <a:buClr>
                <a:schemeClr val="dk1"/>
              </a:buClr>
              <a:buSzPts val="2400"/>
              <a:buBlip>
                <a:blip r:embed="rId4"/>
              </a:buBlip>
            </a:pPr>
            <a:r>
              <a:rPr lang="de-DE" sz="2400">
                <a:solidFill>
                  <a:schemeClr val="dk1"/>
                </a:solidFill>
                <a:latin typeface="Helvetica Neue" panose="020B0604020202020204" charset="0"/>
                <a:ea typeface="Helvetica Neue"/>
                <a:cs typeface="Helvetica Neue"/>
                <a:sym typeface="Helvetica Neue"/>
              </a:rPr>
              <a:t>Von der Bekanntheit zur Weiterempfehlung: Marktdurchdringung, WOW-Effekt und Analyse der Wettbewerbsfähigkeit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sp>
        <p:nvSpPr>
          <p:cNvPr id="276" name="Google Shape;276;p18"/>
          <p:cNvSpPr txBox="1"/>
          <p:nvPr/>
        </p:nvSpPr>
        <p:spPr>
          <a:xfrm>
            <a:off x="1296000" y="1548000"/>
            <a:ext cx="8571931" cy="830956"/>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4800"/>
              <a:buFont typeface="Arial"/>
              <a:buNone/>
            </a:pPr>
            <a:r>
              <a:rPr lang="en-US" sz="4800" b="1" i="0" u="none" strike="noStrike" cap="none">
                <a:solidFill>
                  <a:srgbClr val="4D94B7"/>
                </a:solidFill>
                <a:latin typeface="Helvetica Neue" panose="020B0604020202020204" charset="0"/>
                <a:ea typeface="Helvetica Neue"/>
                <a:cs typeface="Helvetica Neue"/>
                <a:sym typeface="Helvetica Neue"/>
              </a:rPr>
              <a:t>Literaturverzeichnis</a:t>
            </a:r>
            <a:endParaRPr sz="1400" b="0" i="0" u="none" strike="noStrike" cap="none">
              <a:solidFill>
                <a:srgbClr val="000000"/>
              </a:solidFill>
              <a:latin typeface="Helvetica Neue" panose="020B0604020202020204" charset="0"/>
              <a:ea typeface="Helvetica Neue"/>
              <a:cs typeface="Helvetica Neue"/>
              <a:sym typeface="Helvetica Neue"/>
            </a:endParaRPr>
          </a:p>
        </p:txBody>
      </p:sp>
      <p:sp>
        <p:nvSpPr>
          <p:cNvPr id="277" name="Google Shape;277;p18"/>
          <p:cNvSpPr/>
          <p:nvPr/>
        </p:nvSpPr>
        <p:spPr>
          <a:xfrm>
            <a:off x="1296000" y="3384000"/>
            <a:ext cx="15840000" cy="4959900"/>
          </a:xfrm>
          <a:prstGeom prst="rect">
            <a:avLst/>
          </a:prstGeom>
          <a:noFill/>
          <a:ln>
            <a:noFill/>
          </a:ln>
        </p:spPr>
        <p:txBody>
          <a:bodyPr spcFirstLastPara="1" wrap="square" lIns="91425" tIns="45700" rIns="91425" bIns="45700" anchor="t" anchorCtr="0">
            <a:noAutofit/>
          </a:bodyPr>
          <a:lstStyle/>
          <a:p>
            <a:pPr marL="534988" marR="0" lvl="0" indent="-534988" algn="l" rtl="0">
              <a:lnSpc>
                <a:spcPct val="100000"/>
              </a:lnSpc>
              <a:spcBef>
                <a:spcPts val="0"/>
              </a:spcBef>
              <a:spcAft>
                <a:spcPts val="0"/>
              </a:spcAft>
              <a:buClr>
                <a:srgbClr val="4D94B7"/>
              </a:buClr>
              <a:buSzPts val="2520"/>
              <a:buFont typeface="Calibri"/>
              <a:buAutoNum type="arabicParenBoth"/>
            </a:pPr>
            <a:r>
              <a:rPr lang="en-US" sz="2400" b="0" i="0" u="none" strike="noStrike" cap="none">
                <a:solidFill>
                  <a:srgbClr val="000000"/>
                </a:solidFill>
                <a:latin typeface="Helvetica Neue" panose="020B0604020202020204" charset="0"/>
                <a:ea typeface="Helvetica Neue"/>
                <a:cs typeface="Helvetica Neue"/>
                <a:sym typeface="Helvetica Neue"/>
              </a:rPr>
              <a:t>Startup Metrics for Pirates: AARRR! - Dave McClure, Ignite Seattle (2007) https://www.youtube.com/watch?v=irjgfW0BIrw</a:t>
            </a:r>
            <a:endParaRPr>
              <a:latin typeface="Helvetica Neue" panose="020B0604020202020204" charset="0"/>
            </a:endParaRPr>
          </a:p>
          <a:p>
            <a:pPr marL="534988" marR="0" lvl="0" indent="-534988" algn="l" rtl="0">
              <a:lnSpc>
                <a:spcPct val="100000"/>
              </a:lnSpc>
              <a:spcBef>
                <a:spcPts val="2400"/>
              </a:spcBef>
              <a:spcAft>
                <a:spcPts val="2400"/>
              </a:spcAft>
              <a:buClr>
                <a:srgbClr val="4D94B7"/>
              </a:buClr>
              <a:buSzPts val="2520"/>
              <a:buFont typeface="Calibri"/>
              <a:buAutoNum type="arabicParenBoth"/>
            </a:pPr>
            <a:r>
              <a:rPr lang="en-US" sz="2400" b="0" i="0" u="none" strike="noStrike" cap="none">
                <a:solidFill>
                  <a:srgbClr val="000000"/>
                </a:solidFill>
                <a:latin typeface="Helvetica Neue" panose="020B0604020202020204" charset="0"/>
                <a:ea typeface="Helvetica Neue"/>
                <a:cs typeface="Helvetica Neue"/>
                <a:sym typeface="Helvetica Neue"/>
              </a:rPr>
              <a:t>Stanford Seminar - Entrepreneurial Thought Leaders: Dave McClure of 500 Startups, Stanford Online (2014) https://www.youtube.com/watch?v=MXuwRICnMW0</a:t>
            </a:r>
            <a:endParaRPr>
              <a:latin typeface="Helvetica Neue" panose="020B060402020202020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81"/>
        <p:cNvGrpSpPr/>
        <p:nvPr/>
      </p:nvGrpSpPr>
      <p:grpSpPr>
        <a:xfrm>
          <a:off x="0" y="0"/>
          <a:ext cx="0" cy="0"/>
          <a:chOff x="0" y="0"/>
          <a:chExt cx="0" cy="0"/>
        </a:xfrm>
      </p:grpSpPr>
      <p:pic>
        <p:nvPicPr>
          <p:cNvPr id="282" name="Google Shape;282;p19"/>
          <p:cNvPicPr preferRelativeResize="0"/>
          <p:nvPr/>
        </p:nvPicPr>
        <p:blipFill rotWithShape="1">
          <a:blip r:embed="rId3">
            <a:alphaModFix/>
          </a:blip>
          <a:srcRect/>
          <a:stretch/>
        </p:blipFill>
        <p:spPr>
          <a:xfrm>
            <a:off x="5901586" y="2458739"/>
            <a:ext cx="6484828" cy="3042465"/>
          </a:xfrm>
          <a:prstGeom prst="rect">
            <a:avLst/>
          </a:prstGeom>
          <a:noFill/>
          <a:ln>
            <a:noFill/>
          </a:ln>
        </p:spPr>
      </p:pic>
      <p:sp>
        <p:nvSpPr>
          <p:cNvPr id="283" name="Google Shape;283;p19"/>
          <p:cNvSpPr txBox="1"/>
          <p:nvPr/>
        </p:nvSpPr>
        <p:spPr>
          <a:xfrm>
            <a:off x="4572000" y="6724601"/>
            <a:ext cx="9144000" cy="1200329"/>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4D94B7"/>
              </a:buClr>
              <a:buSzPts val="7200"/>
              <a:buFont typeface="Helvetica Neue"/>
              <a:buNone/>
            </a:pPr>
            <a:r>
              <a:rPr lang="en-US" sz="7200" b="1" dirty="0" err="1">
                <a:solidFill>
                  <a:srgbClr val="4D94B7"/>
                </a:solidFill>
                <a:latin typeface="Helvetica Neue" panose="020B0604020202020204" charset="0"/>
                <a:ea typeface="Helvetica Neue"/>
                <a:cs typeface="Helvetica Neue"/>
                <a:sym typeface="Helvetica Neue"/>
              </a:rPr>
              <a:t>Vielen</a:t>
            </a:r>
            <a:r>
              <a:rPr lang="en-US" sz="7200" b="1">
                <a:solidFill>
                  <a:srgbClr val="4D94B7"/>
                </a:solidFill>
                <a:latin typeface="Helvetica Neue" panose="020B0604020202020204" charset="0"/>
                <a:ea typeface="Helvetica Neue"/>
                <a:cs typeface="Helvetica Neue"/>
                <a:sym typeface="Helvetica Neue"/>
              </a:rPr>
              <a:t> Dank!</a:t>
            </a:r>
          </a:p>
        </p:txBody>
      </p:sp>
      <p:sp>
        <p:nvSpPr>
          <p:cNvPr id="284" name="Google Shape;284;p19"/>
          <p:cNvSpPr txBox="1"/>
          <p:nvPr/>
        </p:nvSpPr>
        <p:spPr>
          <a:xfrm>
            <a:off x="7845064" y="5629475"/>
            <a:ext cx="2594335" cy="46166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400" b="1" i="0" u="none" strike="noStrike">
                <a:solidFill>
                  <a:srgbClr val="AED633"/>
                </a:solidFill>
                <a:latin typeface="Helvetica Neue" panose="020B0604020202020204" charset="0"/>
                <a:ea typeface="Helvetica Neue"/>
                <a:cs typeface="Helvetica Neue"/>
                <a:sym typeface="Helvetica Neue"/>
              </a:rPr>
              <a:t>genieproject.eu</a:t>
            </a:r>
            <a:endParaRPr sz="2400" b="1">
              <a:solidFill>
                <a:srgbClr val="AED633"/>
              </a:solidFill>
              <a:latin typeface="Helvetica Neue" panose="020B0604020202020204" charset="0"/>
              <a:ea typeface="Helvetica Neue"/>
              <a:cs typeface="Helvetica Neue"/>
              <a:sym typeface="Helvetica Neue"/>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6"/>
        <p:cNvGrpSpPr/>
        <p:nvPr/>
      </p:nvGrpSpPr>
      <p:grpSpPr>
        <a:xfrm>
          <a:off x="0" y="0"/>
          <a:ext cx="0" cy="0"/>
          <a:chOff x="0" y="0"/>
          <a:chExt cx="0" cy="0"/>
        </a:xfrm>
      </p:grpSpPr>
      <p:sp>
        <p:nvSpPr>
          <p:cNvPr id="57" name="Google Shape;57;p2"/>
          <p:cNvSpPr txBox="1"/>
          <p:nvPr/>
        </p:nvSpPr>
        <p:spPr>
          <a:xfrm>
            <a:off x="1296000" y="1548000"/>
            <a:ext cx="3361031" cy="830997"/>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de-DE" sz="4800" b="1">
                <a:solidFill>
                  <a:srgbClr val="4D94B7"/>
                </a:solidFill>
                <a:latin typeface="Helvetica Neue" panose="020B0604020202020204" charset="0"/>
                <a:ea typeface="Helvetica Neue"/>
                <a:cs typeface="Helvetica Neue"/>
                <a:sym typeface="Helvetica Neue"/>
              </a:rPr>
              <a:t>Index</a:t>
            </a:r>
            <a:endParaRPr lang="de-DE">
              <a:latin typeface="Helvetica Neue" panose="020B0604020202020204" charset="0"/>
            </a:endParaRPr>
          </a:p>
        </p:txBody>
      </p:sp>
      <p:sp>
        <p:nvSpPr>
          <p:cNvPr id="58" name="Google Shape;58;p2"/>
          <p:cNvSpPr txBox="1"/>
          <p:nvPr/>
        </p:nvSpPr>
        <p:spPr>
          <a:xfrm>
            <a:off x="1296000" y="3168000"/>
            <a:ext cx="720000" cy="30240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de-DE" sz="4800" b="1">
                <a:solidFill>
                  <a:srgbClr val="4D94B7"/>
                </a:solidFill>
                <a:latin typeface="Helvetica Neue" panose="020B0604020202020204" charset="0"/>
                <a:ea typeface="Helvetica Neue"/>
                <a:cs typeface="Helvetica Neue"/>
                <a:sym typeface="Helvetica Neue"/>
              </a:rPr>
              <a:t>1</a:t>
            </a:r>
            <a:endParaRPr lang="de-DE">
              <a:latin typeface="Helvetica Neue" panose="020B0604020202020204" charset="0"/>
            </a:endParaRPr>
          </a:p>
        </p:txBody>
      </p:sp>
      <p:sp>
        <p:nvSpPr>
          <p:cNvPr id="59" name="Google Shape;59;p2"/>
          <p:cNvSpPr txBox="1"/>
          <p:nvPr/>
        </p:nvSpPr>
        <p:spPr>
          <a:xfrm>
            <a:off x="1944000" y="3168000"/>
            <a:ext cx="4860000" cy="30240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de-DE" sz="2400" b="1">
                <a:solidFill>
                  <a:schemeClr val="dk1"/>
                </a:solidFill>
                <a:latin typeface="Helvetica Neue" panose="020B0604020202020204" charset="0"/>
                <a:ea typeface="Helvetica Neue"/>
                <a:cs typeface="Helvetica Neue"/>
                <a:sym typeface="Helvetica Neue"/>
              </a:rPr>
              <a:t>Kurze Einführung in das AARRR! Modell</a:t>
            </a:r>
            <a:endParaRPr lang="de-DE">
              <a:latin typeface="Helvetica Neue" panose="020B0604020202020204" charset="0"/>
            </a:endParaRPr>
          </a:p>
        </p:txBody>
      </p:sp>
      <p:sp>
        <p:nvSpPr>
          <p:cNvPr id="60" name="Google Shape;60;p2"/>
          <p:cNvSpPr txBox="1"/>
          <p:nvPr/>
        </p:nvSpPr>
        <p:spPr>
          <a:xfrm>
            <a:off x="7308000" y="3168000"/>
            <a:ext cx="9684000" cy="3024000"/>
          </a:xfrm>
          <a:prstGeom prst="rect">
            <a:avLst/>
          </a:prstGeom>
          <a:noFill/>
          <a:ln>
            <a:noFill/>
          </a:ln>
        </p:spPr>
        <p:txBody>
          <a:bodyPr spcFirstLastPara="1" wrap="square" lIns="91425" tIns="45700" rIns="91425" bIns="45700" anchor="ctr" anchorCtr="0">
            <a:noAutofit/>
          </a:bodyPr>
          <a:lstStyle/>
          <a:p>
            <a:pPr marL="534988" marR="0" lvl="0" indent="-534988" algn="l" rtl="0">
              <a:spcBef>
                <a:spcPts val="0"/>
              </a:spcBef>
              <a:spcAft>
                <a:spcPts val="0"/>
              </a:spcAft>
              <a:buNone/>
            </a:pPr>
            <a:r>
              <a:rPr lang="de-DE" sz="2400">
                <a:solidFill>
                  <a:schemeClr val="dk1"/>
                </a:solidFill>
                <a:latin typeface="Helvetica Neue" panose="020B0604020202020204" charset="0"/>
                <a:ea typeface="Helvetica Neue"/>
                <a:cs typeface="Helvetica Neue"/>
                <a:sym typeface="Helvetica Neue"/>
              </a:rPr>
              <a:t>1.1 Worum geht es beim AARRR! Modell? Eine kurze Einführung in das Filtermodell</a:t>
            </a:r>
            <a:endParaRPr lang="de-DE">
              <a:latin typeface="Helvetica Neue" panose="020B0604020202020204" charset="0"/>
            </a:endParaRPr>
          </a:p>
          <a:p>
            <a:pPr marL="534988" marR="0" lvl="0" indent="-534988" algn="l" rtl="0">
              <a:spcBef>
                <a:spcPts val="600"/>
              </a:spcBef>
              <a:spcAft>
                <a:spcPts val="0"/>
              </a:spcAft>
              <a:buNone/>
            </a:pPr>
            <a:r>
              <a:rPr lang="de-DE" sz="2400">
                <a:solidFill>
                  <a:schemeClr val="dk1"/>
                </a:solidFill>
                <a:latin typeface="Helvetica Neue" panose="020B0604020202020204" charset="0"/>
                <a:ea typeface="Helvetica Neue"/>
                <a:cs typeface="Helvetica Neue"/>
                <a:sym typeface="Helvetica Neue"/>
              </a:rPr>
              <a:t>1.2 Das AARRR! Modell für Intrapreneur*innen - Warum sich die Mühe machen … </a:t>
            </a:r>
            <a:endParaRPr lang="de-DE">
              <a:latin typeface="Helvetica Neue" panose="020B0604020202020204" charset="0"/>
            </a:endParaRPr>
          </a:p>
          <a:p>
            <a:pPr marL="534988" marR="0" lvl="0" indent="-534988" algn="l" rtl="0">
              <a:spcBef>
                <a:spcPts val="600"/>
              </a:spcBef>
              <a:spcAft>
                <a:spcPts val="0"/>
              </a:spcAft>
              <a:buNone/>
            </a:pPr>
            <a:r>
              <a:rPr lang="de-DE" sz="2400">
                <a:solidFill>
                  <a:schemeClr val="dk1"/>
                </a:solidFill>
                <a:latin typeface="Helvetica Neue" panose="020B0604020202020204" charset="0"/>
                <a:ea typeface="Helvetica Neue"/>
                <a:cs typeface="Helvetica Neue"/>
                <a:sym typeface="Helvetica Neue"/>
              </a:rPr>
              <a:t>1.3 Das AARRR! Modell in seinen Grundzügen - Fünf Schritte zur Messung von Kennzahlen </a:t>
            </a:r>
            <a:endParaRPr lang="de-DE">
              <a:latin typeface="Helvetica Neue" panose="020B0604020202020204" charset="0"/>
            </a:endParaRPr>
          </a:p>
          <a:p>
            <a:pPr marL="534988" marR="0" lvl="0" indent="-534988" algn="l" rtl="0">
              <a:spcBef>
                <a:spcPts val="600"/>
              </a:spcBef>
              <a:spcAft>
                <a:spcPts val="0"/>
              </a:spcAft>
              <a:buNone/>
            </a:pPr>
            <a:r>
              <a:rPr lang="de-DE" sz="2400">
                <a:solidFill>
                  <a:schemeClr val="dk1"/>
                </a:solidFill>
                <a:latin typeface="Helvetica Neue" panose="020B0604020202020204" charset="0"/>
                <a:ea typeface="Helvetica Neue"/>
                <a:cs typeface="Helvetica Neue"/>
                <a:sym typeface="Helvetica Neue"/>
              </a:rPr>
              <a:t>1.4 Geringfügige anders, weitgehend in der Praxis angewendet &amp; validiert - Das AAARRR! Modell</a:t>
            </a:r>
          </a:p>
        </p:txBody>
      </p:sp>
      <p:sp>
        <p:nvSpPr>
          <p:cNvPr id="61" name="Google Shape;61;p2"/>
          <p:cNvSpPr/>
          <p:nvPr/>
        </p:nvSpPr>
        <p:spPr>
          <a:xfrm>
            <a:off x="6948000" y="3168000"/>
            <a:ext cx="180000" cy="3024000"/>
          </a:xfrm>
          <a:prstGeom prst="leftBrace">
            <a:avLst>
              <a:gd name="adj1" fmla="val 8333"/>
              <a:gd name="adj2" fmla="val 50000"/>
            </a:avLst>
          </a:prstGeom>
          <a:no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de-DE" sz="1800">
              <a:solidFill>
                <a:schemeClr val="dk1"/>
              </a:solidFill>
              <a:latin typeface="Helvetica Neue" panose="020B0604020202020204" charset="0"/>
              <a:ea typeface="Helvetica Neue"/>
              <a:cs typeface="Helvetica Neue"/>
              <a:sym typeface="Helvetica Neue"/>
            </a:endParaRPr>
          </a:p>
        </p:txBody>
      </p:sp>
      <p:sp>
        <p:nvSpPr>
          <p:cNvPr id="62" name="Google Shape;62;p2"/>
          <p:cNvSpPr txBox="1"/>
          <p:nvPr/>
        </p:nvSpPr>
        <p:spPr>
          <a:xfrm>
            <a:off x="1296000" y="6552000"/>
            <a:ext cx="720000" cy="25200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de-DE" sz="4800" b="1">
                <a:solidFill>
                  <a:srgbClr val="78B17A"/>
                </a:solidFill>
                <a:latin typeface="Helvetica Neue" panose="020B0604020202020204" charset="0"/>
                <a:ea typeface="Helvetica Neue"/>
                <a:cs typeface="Helvetica Neue"/>
                <a:sym typeface="Helvetica Neue"/>
              </a:rPr>
              <a:t>2</a:t>
            </a:r>
            <a:endParaRPr lang="de-DE">
              <a:latin typeface="Helvetica Neue" panose="020B0604020202020204" charset="0"/>
            </a:endParaRPr>
          </a:p>
        </p:txBody>
      </p:sp>
      <p:sp>
        <p:nvSpPr>
          <p:cNvPr id="63" name="Google Shape;63;p2"/>
          <p:cNvSpPr txBox="1"/>
          <p:nvPr/>
        </p:nvSpPr>
        <p:spPr>
          <a:xfrm>
            <a:off x="1944000" y="6552000"/>
            <a:ext cx="4860000" cy="25200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de-DE" sz="2400" b="1">
                <a:solidFill>
                  <a:schemeClr val="dk1"/>
                </a:solidFill>
                <a:latin typeface="Helvetica Neue" panose="020B0604020202020204" charset="0"/>
                <a:ea typeface="Helvetica Neue"/>
                <a:cs typeface="Helvetica Neue"/>
                <a:sym typeface="Helvetica Neue"/>
              </a:rPr>
              <a:t>Schlüssel Phasen  des AARRR! Modells</a:t>
            </a:r>
            <a:endParaRPr lang="de-DE">
              <a:latin typeface="Helvetica Neue" panose="020B0604020202020204" charset="0"/>
            </a:endParaRPr>
          </a:p>
        </p:txBody>
      </p:sp>
      <p:sp>
        <p:nvSpPr>
          <p:cNvPr id="64" name="Google Shape;64;p2"/>
          <p:cNvSpPr/>
          <p:nvPr/>
        </p:nvSpPr>
        <p:spPr>
          <a:xfrm>
            <a:off x="6948000" y="6552000"/>
            <a:ext cx="180000" cy="2520000"/>
          </a:xfrm>
          <a:prstGeom prst="leftBrace">
            <a:avLst>
              <a:gd name="adj1" fmla="val 8333"/>
              <a:gd name="adj2" fmla="val 50000"/>
            </a:avLst>
          </a:prstGeom>
          <a:no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de-DE" sz="1800">
              <a:solidFill>
                <a:schemeClr val="dk1"/>
              </a:solidFill>
              <a:latin typeface="Helvetica Neue" panose="020B0604020202020204" charset="0"/>
              <a:ea typeface="Helvetica Neue"/>
              <a:cs typeface="Helvetica Neue"/>
              <a:sym typeface="Helvetica Neue"/>
            </a:endParaRPr>
          </a:p>
        </p:txBody>
      </p:sp>
      <p:sp>
        <p:nvSpPr>
          <p:cNvPr id="65" name="Google Shape;65;p2"/>
          <p:cNvSpPr txBox="1"/>
          <p:nvPr/>
        </p:nvSpPr>
        <p:spPr>
          <a:xfrm>
            <a:off x="7308000" y="6552000"/>
            <a:ext cx="9684000" cy="25200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de-DE" sz="2400">
              <a:solidFill>
                <a:schemeClr val="dk1"/>
              </a:solidFill>
              <a:latin typeface="Helvetica Neue" panose="020B0604020202020204" charset="0"/>
              <a:ea typeface="Helvetica Neue"/>
              <a:cs typeface="Helvetica Neue"/>
              <a:sym typeface="Helvetica Neue"/>
            </a:endParaRPr>
          </a:p>
          <a:p>
            <a:pPr marL="542925" marR="0" lvl="0" indent="-542925" algn="l" rtl="0">
              <a:spcBef>
                <a:spcPts val="600"/>
              </a:spcBef>
              <a:spcAft>
                <a:spcPts val="0"/>
              </a:spcAft>
              <a:buNone/>
            </a:pPr>
            <a:r>
              <a:rPr lang="de-DE" sz="2400">
                <a:solidFill>
                  <a:schemeClr val="dk1"/>
                </a:solidFill>
                <a:latin typeface="Helvetica Neue" panose="020B0604020202020204" charset="0"/>
                <a:ea typeface="Helvetica Neue"/>
                <a:cs typeface="Helvetica Neue"/>
                <a:sym typeface="Helvetica Neue"/>
              </a:rPr>
              <a:t>2.1 Acquisition (Akquisition) – Die erste Etappe</a:t>
            </a:r>
          </a:p>
          <a:p>
            <a:pPr marL="542925" marR="0" lvl="0" indent="-542925" algn="l" rtl="0">
              <a:spcBef>
                <a:spcPts val="600"/>
              </a:spcBef>
              <a:spcAft>
                <a:spcPts val="0"/>
              </a:spcAft>
              <a:buNone/>
            </a:pPr>
            <a:r>
              <a:rPr lang="de-DE" sz="2400">
                <a:solidFill>
                  <a:schemeClr val="dk1"/>
                </a:solidFill>
                <a:latin typeface="Helvetica Neue" panose="020B0604020202020204" charset="0"/>
                <a:ea typeface="Helvetica Neue"/>
                <a:cs typeface="Helvetica Neue"/>
                <a:sym typeface="Helvetica Neue"/>
              </a:rPr>
              <a:t>2.2 Activation (Aktivierung) – Weitere Stimulierung der Lead-Kontakte</a:t>
            </a:r>
          </a:p>
          <a:p>
            <a:pPr marL="542925" marR="0" lvl="0" indent="-542925" algn="l" rtl="0">
              <a:spcBef>
                <a:spcPts val="600"/>
              </a:spcBef>
              <a:spcAft>
                <a:spcPts val="0"/>
              </a:spcAft>
              <a:buNone/>
            </a:pPr>
            <a:r>
              <a:rPr lang="de-DE" sz="2400">
                <a:solidFill>
                  <a:schemeClr val="dk1"/>
                </a:solidFill>
                <a:latin typeface="Helvetica Neue" panose="020B0604020202020204" charset="0"/>
                <a:ea typeface="Helvetica Neue"/>
                <a:cs typeface="Helvetica Neue"/>
                <a:sym typeface="Helvetica Neue"/>
              </a:rPr>
              <a:t>2.3 Retention (Loyalität) – Pflege der Kundenloyalität</a:t>
            </a:r>
          </a:p>
          <a:p>
            <a:pPr marL="542925" marR="0" lvl="0" indent="-542925" algn="l" rtl="0">
              <a:spcBef>
                <a:spcPts val="600"/>
              </a:spcBef>
              <a:spcAft>
                <a:spcPts val="0"/>
              </a:spcAft>
              <a:buNone/>
            </a:pPr>
            <a:r>
              <a:rPr lang="de-DE" sz="2400">
                <a:solidFill>
                  <a:schemeClr val="dk1"/>
                </a:solidFill>
                <a:latin typeface="Helvetica Neue" panose="020B0604020202020204" charset="0"/>
                <a:ea typeface="Helvetica Neue"/>
                <a:cs typeface="Helvetica Neue"/>
                <a:sym typeface="Helvetica Neue"/>
              </a:rPr>
              <a:t>2.4 Revenue (Umsatz) – Zeit zur Gewinnerzielung</a:t>
            </a:r>
          </a:p>
          <a:p>
            <a:pPr marL="542925" marR="0" lvl="0" indent="-542925" algn="l" rtl="0">
              <a:spcBef>
                <a:spcPts val="600"/>
              </a:spcBef>
              <a:spcAft>
                <a:spcPts val="0"/>
              </a:spcAft>
              <a:buNone/>
            </a:pPr>
            <a:r>
              <a:rPr lang="de-DE" sz="2400">
                <a:solidFill>
                  <a:schemeClr val="dk1"/>
                </a:solidFill>
                <a:latin typeface="Helvetica Neue" panose="020B0604020202020204" charset="0"/>
                <a:ea typeface="Helvetica Neue"/>
                <a:cs typeface="Helvetica Neue"/>
                <a:sym typeface="Helvetica Neue"/>
              </a:rPr>
              <a:t>2.5 Referral (Weiterempfehlung) – Aktivierung der Mundpropaganda und positiver externer Effekte </a:t>
            </a:r>
          </a:p>
          <a:p>
            <a:pPr marL="0" marR="0" lvl="0" indent="0" algn="l" rtl="0">
              <a:spcBef>
                <a:spcPts val="600"/>
              </a:spcBef>
              <a:spcAft>
                <a:spcPts val="0"/>
              </a:spcAft>
              <a:buNone/>
            </a:pPr>
            <a:endParaRPr lang="de-DE" sz="2400">
              <a:solidFill>
                <a:schemeClr val="dk1"/>
              </a:solidFill>
              <a:latin typeface="Helvetica Neue" panose="020B0604020202020204" charset="0"/>
              <a:ea typeface="Helvetica Neue"/>
              <a:cs typeface="Helvetica Neue"/>
              <a:sym typeface="Helvetica Neue"/>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3"/>
          <p:cNvSpPr txBox="1"/>
          <p:nvPr/>
        </p:nvSpPr>
        <p:spPr>
          <a:xfrm>
            <a:off x="1295400" y="1548000"/>
            <a:ext cx="5334000" cy="830997"/>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de-DE" sz="4800" b="1">
                <a:solidFill>
                  <a:srgbClr val="4D94B7"/>
                </a:solidFill>
                <a:latin typeface="Helvetica Neue" panose="020B0604020202020204" charset="0"/>
                <a:ea typeface="Helvetica Neue"/>
                <a:cs typeface="Helvetica Neue"/>
                <a:sym typeface="Helvetica Neue"/>
              </a:rPr>
              <a:t>Lernziele</a:t>
            </a:r>
            <a:endParaRPr lang="de-DE" sz="4800" b="1">
              <a:solidFill>
                <a:srgbClr val="AED633"/>
              </a:solidFill>
              <a:latin typeface="Helvetica Neue" panose="020B0604020202020204" charset="0"/>
              <a:ea typeface="Helvetica Neue"/>
              <a:cs typeface="Helvetica Neue"/>
              <a:sym typeface="Helvetica Neue"/>
            </a:endParaRPr>
          </a:p>
        </p:txBody>
      </p:sp>
      <p:sp>
        <p:nvSpPr>
          <p:cNvPr id="71" name="Google Shape;71;p3"/>
          <p:cNvSpPr txBox="1"/>
          <p:nvPr/>
        </p:nvSpPr>
        <p:spPr>
          <a:xfrm>
            <a:off x="1295400" y="3384041"/>
            <a:ext cx="9144000" cy="461665"/>
          </a:xfrm>
          <a:prstGeom prst="rect">
            <a:avLst/>
          </a:prstGeom>
          <a:noFill/>
          <a:ln>
            <a:noFill/>
          </a:ln>
        </p:spPr>
        <p:txBody>
          <a:bodyPr spcFirstLastPara="1" wrap="square" lIns="91425" tIns="45700" rIns="91425" bIns="45700" anchor="t" anchorCtr="0">
            <a:noAutofit/>
          </a:bodyPr>
          <a:lstStyle/>
          <a:p>
            <a:pPr marL="0" marR="0" lvl="0" indent="0" algn="just" rtl="0">
              <a:spcBef>
                <a:spcPts val="0"/>
              </a:spcBef>
              <a:spcAft>
                <a:spcPts val="0"/>
              </a:spcAft>
              <a:buNone/>
            </a:pPr>
            <a:r>
              <a:rPr lang="de-DE" sz="2400" b="1" i="0" u="none" strike="noStrike" cap="none">
                <a:solidFill>
                  <a:srgbClr val="AED633"/>
                </a:solidFill>
                <a:latin typeface="Helvetica Neue" panose="020B0604020202020204" charset="0"/>
                <a:ea typeface="Helvetica Neue"/>
                <a:cs typeface="Helvetica Neue"/>
                <a:sym typeface="Helvetica Neue"/>
              </a:rPr>
              <a:t>Am Ende des Moduls wirst du:</a:t>
            </a:r>
            <a:endParaRPr lang="de-DE" sz="2400" b="1">
              <a:solidFill>
                <a:srgbClr val="AED633"/>
              </a:solidFill>
              <a:latin typeface="Helvetica Neue" panose="020B0604020202020204" charset="0"/>
              <a:ea typeface="Helvetica Neue"/>
              <a:cs typeface="Helvetica Neue"/>
              <a:sym typeface="Helvetica Neue"/>
            </a:endParaRPr>
          </a:p>
        </p:txBody>
      </p:sp>
      <p:pic>
        <p:nvPicPr>
          <p:cNvPr id="72" name="Google Shape;72;p3"/>
          <p:cNvPicPr preferRelativeResize="0"/>
          <p:nvPr/>
        </p:nvPicPr>
        <p:blipFill rotWithShape="1">
          <a:blip r:embed="rId3">
            <a:alphaModFix/>
          </a:blip>
          <a:srcRect/>
          <a:stretch/>
        </p:blipFill>
        <p:spPr>
          <a:xfrm>
            <a:off x="10439400" y="2740507"/>
            <a:ext cx="6060593" cy="6060593"/>
          </a:xfrm>
          <a:prstGeom prst="rect">
            <a:avLst/>
          </a:prstGeom>
          <a:noFill/>
          <a:ln>
            <a:noFill/>
          </a:ln>
        </p:spPr>
      </p:pic>
      <p:sp>
        <p:nvSpPr>
          <p:cNvPr id="73" name="Google Shape;73;p3"/>
          <p:cNvSpPr txBox="1"/>
          <p:nvPr/>
        </p:nvSpPr>
        <p:spPr>
          <a:xfrm>
            <a:off x="1296000" y="4104000"/>
            <a:ext cx="9360000" cy="4635000"/>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chemeClr val="dk1"/>
              </a:buClr>
              <a:buSzPts val="2400"/>
              <a:buBlip>
                <a:blip r:embed="rId4"/>
              </a:buBlip>
            </a:pPr>
            <a:r>
              <a:rPr lang="de-DE" sz="2400">
                <a:solidFill>
                  <a:schemeClr val="dk1"/>
                </a:solidFill>
                <a:latin typeface="Helvetica Neue" panose="020B0604020202020204" charset="0"/>
                <a:ea typeface="Helvetica Neue"/>
                <a:cs typeface="Helvetica Neue"/>
                <a:sym typeface="Helvetica Neue"/>
              </a:rPr>
              <a:t>Mit den Grundlagen des Growth Hackings vertraut sein</a:t>
            </a:r>
            <a:endParaRPr lang="de-DE">
              <a:latin typeface="Helvetica Neue" panose="020B0604020202020204" charset="0"/>
            </a:endParaRPr>
          </a:p>
          <a:p>
            <a:pPr marL="342900" marR="0" lvl="0" indent="-342900" algn="l" rtl="0">
              <a:spcBef>
                <a:spcPts val="1800"/>
              </a:spcBef>
              <a:spcAft>
                <a:spcPts val="0"/>
              </a:spcAft>
              <a:buClr>
                <a:schemeClr val="dk1"/>
              </a:buClr>
              <a:buSzPts val="2400"/>
              <a:buBlip>
                <a:blip r:embed="rId4"/>
              </a:buBlip>
            </a:pPr>
            <a:r>
              <a:rPr lang="de-DE" sz="2400">
                <a:solidFill>
                  <a:schemeClr val="dk1"/>
                </a:solidFill>
                <a:latin typeface="Helvetica Neue" panose="020B0604020202020204" charset="0"/>
                <a:ea typeface="Helvetica Neue"/>
                <a:cs typeface="Helvetica Neue"/>
                <a:sym typeface="Helvetica Neue"/>
              </a:rPr>
              <a:t>Mit den fünf Schlüsselphasen des AARRR! Modells  experimentieren können</a:t>
            </a:r>
            <a:endParaRPr lang="de-DE">
              <a:latin typeface="Helvetica Neue" panose="020B0604020202020204" charset="0"/>
            </a:endParaRPr>
          </a:p>
          <a:p>
            <a:pPr marL="342900" marR="0" lvl="0" indent="-342900" algn="l" rtl="0">
              <a:spcBef>
                <a:spcPts val="1800"/>
              </a:spcBef>
              <a:spcAft>
                <a:spcPts val="0"/>
              </a:spcAft>
              <a:buClr>
                <a:schemeClr val="dk1"/>
              </a:buClr>
              <a:buSzPts val="2400"/>
              <a:buBlip>
                <a:blip r:embed="rId4"/>
              </a:buBlip>
            </a:pPr>
            <a:r>
              <a:rPr lang="de-DE" sz="2400">
                <a:solidFill>
                  <a:schemeClr val="dk1"/>
                </a:solidFill>
                <a:latin typeface="Helvetica Neue" panose="020B0604020202020204" charset="0"/>
                <a:ea typeface="Helvetica Neue"/>
                <a:cs typeface="Helvetica Neue"/>
                <a:sym typeface="Helvetica Neue"/>
              </a:rPr>
              <a:t>Analyse von Metriken zur Kundenbindung in der Praxis validieren können</a:t>
            </a:r>
            <a:endParaRPr lang="de-DE">
              <a:latin typeface="Helvetica Neue" panose="020B0604020202020204" charset="0"/>
            </a:endParaRPr>
          </a:p>
          <a:p>
            <a:pPr marL="0" marR="0" lvl="0" indent="0" algn="l" rtl="0">
              <a:spcBef>
                <a:spcPts val="1800"/>
              </a:spcBef>
              <a:spcAft>
                <a:spcPts val="0"/>
              </a:spcAft>
              <a:buNone/>
            </a:pPr>
            <a:endParaRPr lang="de-DE" sz="2400">
              <a:solidFill>
                <a:schemeClr val="dk1"/>
              </a:solidFill>
              <a:latin typeface="Helvetica Neue" panose="020B0604020202020204" charset="0"/>
              <a:ea typeface="Helvetica Neue"/>
              <a:cs typeface="Helvetica Neue"/>
              <a:sym typeface="Helvetica Neue"/>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4"/>
          <p:cNvSpPr txBox="1"/>
          <p:nvPr/>
        </p:nvSpPr>
        <p:spPr>
          <a:xfrm>
            <a:off x="4428000" y="3888000"/>
            <a:ext cx="9576000" cy="21699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4D94B7"/>
              </a:buClr>
              <a:buSzPts val="4800"/>
              <a:buFont typeface="Helvetica Neue"/>
              <a:buNone/>
            </a:pPr>
            <a:r>
              <a:rPr lang="de-DE" sz="4800" b="1">
                <a:solidFill>
                  <a:srgbClr val="4D94B7"/>
                </a:solidFill>
                <a:latin typeface="Helvetica Neue" panose="020B0604020202020204" charset="0"/>
                <a:ea typeface="Helvetica Neue"/>
                <a:cs typeface="Helvetica Neue"/>
                <a:sym typeface="Helvetica Neue"/>
              </a:rPr>
              <a:t>Kurze Einführung in das  AARRR! Modell</a:t>
            </a:r>
            <a:endParaRPr lang="de-DE">
              <a:latin typeface="Helvetica Neue" panose="020B0604020202020204" charset="0"/>
            </a:endParaRPr>
          </a:p>
        </p:txBody>
      </p:sp>
      <p:sp>
        <p:nvSpPr>
          <p:cNvPr id="79" name="Google Shape;79;p4"/>
          <p:cNvSpPr txBox="1"/>
          <p:nvPr/>
        </p:nvSpPr>
        <p:spPr>
          <a:xfrm>
            <a:off x="1296000" y="2592000"/>
            <a:ext cx="15732000" cy="1015663"/>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AED633"/>
              </a:buClr>
              <a:buSzPts val="6000"/>
              <a:buFont typeface="Helvetica Neue"/>
              <a:buNone/>
            </a:pPr>
            <a:r>
              <a:rPr lang="de-DE" sz="6000" b="1">
                <a:solidFill>
                  <a:srgbClr val="AED633"/>
                </a:solidFill>
                <a:latin typeface="Helvetica Neue" panose="020B0604020202020204" charset="0"/>
                <a:ea typeface="Helvetica Neue"/>
                <a:cs typeface="Helvetica Neue"/>
                <a:sym typeface="Helvetica Neue"/>
              </a:rPr>
              <a:t>Unit 1</a:t>
            </a:r>
            <a:endParaRPr lang="de-DE" sz="6000" b="1" i="0" u="none" strike="noStrike" cap="none">
              <a:solidFill>
                <a:srgbClr val="AED633"/>
              </a:solidFill>
              <a:latin typeface="Helvetica Neue" panose="020B0604020202020204" charset="0"/>
              <a:ea typeface="Helvetica Neue"/>
              <a:cs typeface="Helvetica Neue"/>
              <a:sym typeface="Helvetica Neue"/>
            </a:endParaRPr>
          </a:p>
        </p:txBody>
      </p:sp>
      <p:sp>
        <p:nvSpPr>
          <p:cNvPr id="80" name="Google Shape;80;p4"/>
          <p:cNvSpPr txBox="1"/>
          <p:nvPr/>
        </p:nvSpPr>
        <p:spPr>
          <a:xfrm>
            <a:off x="1296000" y="5400000"/>
            <a:ext cx="12168000" cy="3538800"/>
          </a:xfrm>
          <a:prstGeom prst="rect">
            <a:avLst/>
          </a:prstGeom>
          <a:noFill/>
          <a:ln>
            <a:noFill/>
          </a:ln>
        </p:spPr>
        <p:txBody>
          <a:bodyPr spcFirstLastPara="1" wrap="square" lIns="91425" tIns="45700" rIns="91425" bIns="45700" anchor="t" anchorCtr="0">
            <a:noAutofit/>
          </a:bodyPr>
          <a:lstStyle/>
          <a:p>
            <a:pPr marL="534988" marR="0" lvl="0" indent="-534988" algn="l" rtl="0">
              <a:spcBef>
                <a:spcPts val="0"/>
              </a:spcBef>
              <a:spcAft>
                <a:spcPts val="0"/>
              </a:spcAft>
              <a:buNone/>
            </a:pPr>
            <a:r>
              <a:rPr lang="de-DE" sz="2800">
                <a:solidFill>
                  <a:srgbClr val="AED633"/>
                </a:solidFill>
                <a:latin typeface="Helvetica Neue" panose="020B0604020202020204" charset="0"/>
                <a:ea typeface="Helvetica Neue"/>
                <a:cs typeface="Helvetica Neue"/>
                <a:sym typeface="Helvetica Neue"/>
              </a:rPr>
              <a:t>1.1</a:t>
            </a:r>
            <a:r>
              <a:rPr lang="de-DE" sz="2800" b="1">
                <a:solidFill>
                  <a:srgbClr val="AED633"/>
                </a:solidFill>
                <a:latin typeface="Helvetica Neue" panose="020B0604020202020204" charset="0"/>
                <a:ea typeface="Helvetica Neue"/>
                <a:cs typeface="Helvetica Neue"/>
                <a:sym typeface="Helvetica Neue"/>
              </a:rPr>
              <a:t> </a:t>
            </a:r>
            <a:r>
              <a:rPr lang="de-DE" sz="2800">
                <a:solidFill>
                  <a:srgbClr val="AED633"/>
                </a:solidFill>
                <a:latin typeface="Helvetica Neue" panose="020B0604020202020204" charset="0"/>
                <a:ea typeface="Helvetica Neue"/>
                <a:cs typeface="Helvetica Neue"/>
                <a:sym typeface="Helvetica Neue"/>
              </a:rPr>
              <a:t>Worum geht es beim AARRR! Modell? </a:t>
            </a:r>
            <a:r>
              <a:rPr lang="de-DE" sz="2800" b="1">
                <a:solidFill>
                  <a:srgbClr val="AED633"/>
                </a:solidFill>
                <a:latin typeface="Helvetica Neue" panose="020B0604020202020204" charset="0"/>
                <a:ea typeface="Helvetica Neue"/>
                <a:cs typeface="Helvetica Neue"/>
                <a:sym typeface="Helvetica Neue"/>
              </a:rPr>
              <a:t>Eine kurze Einführung in das Filtermodell</a:t>
            </a:r>
            <a:endParaRPr lang="de-DE">
              <a:latin typeface="Helvetica Neue" panose="020B0604020202020204" charset="0"/>
            </a:endParaRPr>
          </a:p>
          <a:p>
            <a:pPr marL="534988" marR="0" lvl="0" indent="-534988" algn="l" rtl="0">
              <a:spcBef>
                <a:spcPts val="1200"/>
              </a:spcBef>
              <a:spcAft>
                <a:spcPts val="0"/>
              </a:spcAft>
              <a:buNone/>
            </a:pPr>
            <a:r>
              <a:rPr lang="de-DE" sz="2800">
                <a:solidFill>
                  <a:srgbClr val="AED633"/>
                </a:solidFill>
                <a:latin typeface="Helvetica Neue" panose="020B0604020202020204" charset="0"/>
                <a:ea typeface="Helvetica Neue"/>
                <a:cs typeface="Helvetica Neue"/>
                <a:sym typeface="Helvetica Neue"/>
              </a:rPr>
              <a:t>1.2 Das AARRR! für Intrapreneur*innen - </a:t>
            </a:r>
            <a:r>
              <a:rPr lang="de-DE" sz="2800" b="1">
                <a:solidFill>
                  <a:srgbClr val="AED633"/>
                </a:solidFill>
                <a:latin typeface="Helvetica Neue" panose="020B0604020202020204" charset="0"/>
                <a:ea typeface="Helvetica Neue"/>
                <a:cs typeface="Helvetica Neue"/>
                <a:sym typeface="Helvetica Neue"/>
              </a:rPr>
              <a:t>Warum sich die Mühe machen … </a:t>
            </a:r>
            <a:endParaRPr lang="de-DE">
              <a:latin typeface="Helvetica Neue" panose="020B0604020202020204" charset="0"/>
            </a:endParaRPr>
          </a:p>
          <a:p>
            <a:pPr marL="534988" marR="0" lvl="0" indent="-534988" algn="l" rtl="0">
              <a:spcBef>
                <a:spcPts val="1200"/>
              </a:spcBef>
              <a:spcAft>
                <a:spcPts val="0"/>
              </a:spcAft>
              <a:buNone/>
            </a:pPr>
            <a:r>
              <a:rPr lang="de-DE" sz="2800">
                <a:solidFill>
                  <a:srgbClr val="AED633"/>
                </a:solidFill>
                <a:latin typeface="Helvetica Neue" panose="020B0604020202020204" charset="0"/>
                <a:ea typeface="Helvetica Neue"/>
                <a:cs typeface="Helvetica Neue"/>
                <a:sym typeface="Helvetica Neue"/>
              </a:rPr>
              <a:t>1.3 Das AARRR! Modell in seinen Grundzügen - </a:t>
            </a:r>
            <a:r>
              <a:rPr lang="de-DE" sz="2800" b="1">
                <a:solidFill>
                  <a:srgbClr val="AED633"/>
                </a:solidFill>
                <a:latin typeface="Helvetica Neue" panose="020B0604020202020204" charset="0"/>
                <a:ea typeface="Helvetica Neue"/>
                <a:cs typeface="Helvetica Neue"/>
                <a:sym typeface="Helvetica Neue"/>
              </a:rPr>
              <a:t>Fünf Schritte zur Messung von Kennzahlen </a:t>
            </a:r>
            <a:endParaRPr lang="de-DE">
              <a:latin typeface="Helvetica Neue" panose="020B0604020202020204" charset="0"/>
            </a:endParaRPr>
          </a:p>
          <a:p>
            <a:pPr marL="534988" marR="0" lvl="0" indent="-534988" algn="l" rtl="0">
              <a:spcBef>
                <a:spcPts val="1200"/>
              </a:spcBef>
              <a:spcAft>
                <a:spcPts val="0"/>
              </a:spcAft>
              <a:buNone/>
            </a:pPr>
            <a:r>
              <a:rPr lang="de-DE" sz="2800">
                <a:solidFill>
                  <a:srgbClr val="AED633"/>
                </a:solidFill>
                <a:latin typeface="Helvetica Neue" panose="020B0604020202020204" charset="0"/>
                <a:ea typeface="Helvetica Neue"/>
                <a:cs typeface="Helvetica Neue"/>
                <a:sym typeface="Helvetica Neue"/>
              </a:rPr>
              <a:t>1.4 Geringfügige anders, weitgehend in der Praxis angewendet &amp; validiert - </a:t>
            </a:r>
            <a:r>
              <a:rPr lang="de-DE" sz="2800" b="1">
                <a:solidFill>
                  <a:srgbClr val="AED633"/>
                </a:solidFill>
                <a:latin typeface="Helvetica Neue" panose="020B0604020202020204" charset="0"/>
                <a:ea typeface="Helvetica Neue"/>
                <a:cs typeface="Helvetica Neue"/>
                <a:sym typeface="Helvetica Neue"/>
              </a:rPr>
              <a:t>Das AAARRR! Modell</a:t>
            </a:r>
            <a:endParaRPr lang="de-DE">
              <a:latin typeface="Helvetica Neue" panose="020B0604020202020204" charset="0"/>
            </a:endParaRPr>
          </a:p>
          <a:p>
            <a:pPr marL="0" marR="0" lvl="0" indent="0" algn="l" rtl="0">
              <a:spcBef>
                <a:spcPts val="1200"/>
              </a:spcBef>
              <a:spcAft>
                <a:spcPts val="0"/>
              </a:spcAft>
              <a:buNone/>
            </a:pPr>
            <a:endParaRPr lang="de-DE" sz="2800">
              <a:solidFill>
                <a:srgbClr val="AED633"/>
              </a:solidFill>
              <a:latin typeface="Helvetica Neue" panose="020B0604020202020204" charset="0"/>
              <a:ea typeface="Helvetica Neue"/>
              <a:cs typeface="Helvetica Neue"/>
              <a:sym typeface="Helvetica Neue"/>
            </a:endParaRPr>
          </a:p>
          <a:p>
            <a:pPr marL="0" marR="0" lvl="0" indent="0" algn="l" rtl="0">
              <a:spcBef>
                <a:spcPts val="1200"/>
              </a:spcBef>
              <a:spcAft>
                <a:spcPts val="0"/>
              </a:spcAft>
              <a:buNone/>
            </a:pPr>
            <a:endParaRPr lang="de-DE" sz="2800">
              <a:solidFill>
                <a:srgbClr val="AED633"/>
              </a:solidFill>
              <a:latin typeface="Helvetica Neue" panose="020B0604020202020204" charset="0"/>
              <a:ea typeface="Helvetica Neue"/>
              <a:cs typeface="Helvetica Neue"/>
              <a:sym typeface="Helvetica Neue"/>
            </a:endParaRPr>
          </a:p>
          <a:p>
            <a:pPr marL="0" marR="0" lvl="0" indent="0" algn="l" rtl="0">
              <a:spcBef>
                <a:spcPts val="1200"/>
              </a:spcBef>
              <a:spcAft>
                <a:spcPts val="0"/>
              </a:spcAft>
              <a:buNone/>
            </a:pPr>
            <a:endParaRPr lang="de-DE" sz="2800">
              <a:solidFill>
                <a:srgbClr val="AED633"/>
              </a:solidFill>
              <a:latin typeface="Helvetica Neue" panose="020B0604020202020204" charset="0"/>
              <a:ea typeface="Helvetica Neue"/>
              <a:cs typeface="Helvetica Neue"/>
              <a:sym typeface="Helvetica Neue"/>
            </a:endParaRPr>
          </a:p>
          <a:p>
            <a:pPr marL="0" marR="0" lvl="0" indent="0" algn="l" rtl="0">
              <a:spcBef>
                <a:spcPts val="1200"/>
              </a:spcBef>
              <a:spcAft>
                <a:spcPts val="0"/>
              </a:spcAft>
              <a:buNone/>
            </a:pPr>
            <a:endParaRPr lang="de-DE" sz="2800">
              <a:solidFill>
                <a:srgbClr val="AED633"/>
              </a:solidFill>
              <a:latin typeface="Helvetica Neue" panose="020B0604020202020204" charset="0"/>
              <a:ea typeface="Helvetica Neue"/>
              <a:cs typeface="Helvetica Neue"/>
              <a:sym typeface="Helvetica Neue"/>
            </a:endParaRPr>
          </a:p>
          <a:p>
            <a:pPr marL="0" marR="0" lvl="0" indent="0" algn="l" rtl="0">
              <a:spcBef>
                <a:spcPts val="1200"/>
              </a:spcBef>
              <a:spcAft>
                <a:spcPts val="0"/>
              </a:spcAft>
              <a:buNone/>
            </a:pPr>
            <a:endParaRPr lang="de-DE" sz="2800">
              <a:solidFill>
                <a:srgbClr val="AED633"/>
              </a:solidFill>
              <a:latin typeface="Helvetica Neue" panose="020B0604020202020204" charset="0"/>
              <a:ea typeface="Helvetica Neue"/>
              <a:cs typeface="Helvetica Neue"/>
              <a:sym typeface="Helvetica Neue"/>
            </a:endParaRPr>
          </a:p>
          <a:p>
            <a:pPr marL="0" marR="0" lvl="0" indent="0" algn="l" rtl="0">
              <a:spcBef>
                <a:spcPts val="1200"/>
              </a:spcBef>
              <a:spcAft>
                <a:spcPts val="0"/>
              </a:spcAft>
              <a:buNone/>
            </a:pPr>
            <a:endParaRPr lang="de-DE" sz="2800" i="0" u="none" strike="noStrike" cap="none">
              <a:solidFill>
                <a:srgbClr val="AED633"/>
              </a:solidFill>
              <a:latin typeface="Helvetica Neue" panose="020B0604020202020204" charset="0"/>
              <a:ea typeface="Helvetica Neue"/>
              <a:cs typeface="Helvetica Neue"/>
              <a:sym typeface="Helvetica Neue"/>
            </a:endParaRPr>
          </a:p>
          <a:p>
            <a:pPr marL="0" marR="0" lvl="0" indent="0" algn="l" rtl="0">
              <a:spcBef>
                <a:spcPts val="1205"/>
              </a:spcBef>
              <a:spcAft>
                <a:spcPts val="0"/>
              </a:spcAft>
              <a:buClr>
                <a:schemeClr val="dk1"/>
              </a:buClr>
              <a:buSzPts val="2800"/>
              <a:buFont typeface="Calibri"/>
              <a:buNone/>
            </a:pPr>
            <a:endParaRPr lang="de-DE" sz="2800" i="0" u="none" strike="noStrike" cap="none">
              <a:solidFill>
                <a:srgbClr val="AED633"/>
              </a:solidFill>
              <a:latin typeface="Helvetica Neue" panose="020B0604020202020204" charset="0"/>
              <a:ea typeface="Helvetica Neue"/>
              <a:cs typeface="Helvetica Neue"/>
              <a:sym typeface="Helvetica Neue"/>
            </a:endParaRPr>
          </a:p>
        </p:txBody>
      </p:sp>
      <p:pic>
        <p:nvPicPr>
          <p:cNvPr id="81" name="Google Shape;81;p4"/>
          <p:cNvPicPr preferRelativeResize="0"/>
          <p:nvPr/>
        </p:nvPicPr>
        <p:blipFill rotWithShape="1">
          <a:blip r:embed="rId3">
            <a:alphaModFix/>
          </a:blip>
          <a:srcRect/>
          <a:stretch/>
        </p:blipFill>
        <p:spPr>
          <a:xfrm>
            <a:off x="13335000" y="4303498"/>
            <a:ext cx="3907362" cy="3907362"/>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5"/>
          <p:cNvSpPr txBox="1"/>
          <p:nvPr/>
        </p:nvSpPr>
        <p:spPr>
          <a:xfrm>
            <a:off x="1296000" y="1548000"/>
            <a:ext cx="16020000" cy="830997"/>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de-DE" sz="4200" b="1">
                <a:solidFill>
                  <a:srgbClr val="4D94B7"/>
                </a:solidFill>
                <a:latin typeface="Helvetica Neue" panose="020B0604020202020204" charset="0"/>
                <a:ea typeface="Helvetica Neue"/>
                <a:cs typeface="Helvetica Neue"/>
                <a:sym typeface="Helvetica Neue"/>
              </a:rPr>
              <a:t>1. </a:t>
            </a:r>
            <a:r>
              <a:rPr lang="de-DE" sz="4400" b="1">
                <a:solidFill>
                  <a:srgbClr val="4D94B7"/>
                </a:solidFill>
                <a:latin typeface="Helvetica Neue" panose="020B0604020202020204" charset="0"/>
                <a:ea typeface="Helvetica Neue"/>
                <a:cs typeface="Helvetica Neue"/>
                <a:sym typeface="Helvetica Neue"/>
              </a:rPr>
              <a:t>Kurze Einführung in das AARRR! Modell</a:t>
            </a:r>
            <a:endParaRPr lang="de-DE">
              <a:latin typeface="Helvetica Neue" panose="020B0604020202020204" charset="0"/>
            </a:endParaRPr>
          </a:p>
          <a:p>
            <a:pPr marL="0" marR="0" lvl="0" indent="0" algn="l" rtl="0">
              <a:spcBef>
                <a:spcPts val="0"/>
              </a:spcBef>
              <a:spcAft>
                <a:spcPts val="0"/>
              </a:spcAft>
              <a:buNone/>
            </a:pPr>
            <a:endParaRPr lang="de-DE" sz="4200" b="1">
              <a:solidFill>
                <a:srgbClr val="4D94B7"/>
              </a:solidFill>
              <a:latin typeface="Helvetica Neue" panose="020B0604020202020204" charset="0"/>
              <a:ea typeface="Helvetica Neue"/>
              <a:cs typeface="Helvetica Neue"/>
              <a:sym typeface="Helvetica Neue"/>
            </a:endParaRPr>
          </a:p>
        </p:txBody>
      </p:sp>
      <p:sp>
        <p:nvSpPr>
          <p:cNvPr id="87" name="Google Shape;87;p5"/>
          <p:cNvSpPr txBox="1"/>
          <p:nvPr/>
        </p:nvSpPr>
        <p:spPr>
          <a:xfrm>
            <a:off x="1296000" y="2304000"/>
            <a:ext cx="15840000" cy="52322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de-DE" sz="2800" b="1">
                <a:solidFill>
                  <a:srgbClr val="AED633"/>
                </a:solidFill>
                <a:latin typeface="Helvetica Neue" panose="020B0604020202020204" charset="0"/>
                <a:ea typeface="Helvetica Neue"/>
                <a:cs typeface="Helvetica Neue"/>
                <a:sym typeface="Helvetica Neue"/>
              </a:rPr>
              <a:t>1.1 </a:t>
            </a:r>
            <a:r>
              <a:rPr lang="de-DE" sz="2800">
                <a:solidFill>
                  <a:srgbClr val="AED633"/>
                </a:solidFill>
                <a:latin typeface="Helvetica Neue" panose="020B0604020202020204" charset="0"/>
                <a:ea typeface="Helvetica Neue"/>
                <a:cs typeface="Helvetica Neue"/>
                <a:sym typeface="Helvetica Neue"/>
              </a:rPr>
              <a:t>Worum geht es beim AARRR! Modell? Eine kurze Einführung in das Filtermodell</a:t>
            </a:r>
            <a:endParaRPr lang="de-DE">
              <a:latin typeface="Helvetica Neue" panose="020B0604020202020204" charset="0"/>
            </a:endParaRPr>
          </a:p>
          <a:p>
            <a:pPr marL="0" marR="0" lvl="0" indent="0" algn="l" rtl="0">
              <a:spcBef>
                <a:spcPts val="0"/>
              </a:spcBef>
              <a:spcAft>
                <a:spcPts val="0"/>
              </a:spcAft>
              <a:buNone/>
            </a:pPr>
            <a:endParaRPr lang="de-DE" sz="2800">
              <a:solidFill>
                <a:srgbClr val="AED633"/>
              </a:solidFill>
              <a:latin typeface="Helvetica Neue" panose="020B0604020202020204" charset="0"/>
              <a:ea typeface="Helvetica Neue"/>
              <a:cs typeface="Helvetica Neue"/>
              <a:sym typeface="Helvetica Neue"/>
            </a:endParaRPr>
          </a:p>
        </p:txBody>
      </p:sp>
      <p:sp>
        <p:nvSpPr>
          <p:cNvPr id="88" name="Google Shape;88;p5"/>
          <p:cNvSpPr txBox="1"/>
          <p:nvPr/>
        </p:nvSpPr>
        <p:spPr>
          <a:xfrm>
            <a:off x="1295400" y="3384000"/>
            <a:ext cx="15840000" cy="54171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de-DE" sz="2400">
                <a:solidFill>
                  <a:schemeClr val="dk1"/>
                </a:solidFill>
                <a:latin typeface="Helvetica Neue" panose="020B0604020202020204" charset="0"/>
                <a:ea typeface="Helvetica Neue"/>
                <a:cs typeface="Helvetica Neue"/>
                <a:sym typeface="Helvetica Neue"/>
              </a:rPr>
              <a:t>Das AARRR! Modell ist ein theoretischer Ansatz für Growth Hacking und Unternehmensbeschleunigung, der erstmals 2007 von Dave McClure - Gründer von 500 Startup, einem der wichtigsten und modernsten Venture Capital Unternehmen weltweit - vorgestellt wurde.</a:t>
            </a:r>
            <a:endParaRPr lang="de-DE">
              <a:latin typeface="Helvetica Neue" panose="020B0604020202020204" charset="0"/>
            </a:endParaRPr>
          </a:p>
          <a:p>
            <a:pPr marL="0" marR="0" lvl="0" indent="0" algn="l" rtl="0">
              <a:spcBef>
                <a:spcPts val="0"/>
              </a:spcBef>
              <a:spcAft>
                <a:spcPts val="0"/>
              </a:spcAft>
              <a:buNone/>
            </a:pPr>
            <a:endParaRPr lang="de-DE" sz="2400">
              <a:solidFill>
                <a:schemeClr val="dk1"/>
              </a:solidFill>
              <a:latin typeface="Helvetica Neue" panose="020B0604020202020204" charset="0"/>
              <a:ea typeface="Helvetica Neue"/>
              <a:cs typeface="Helvetica Neue"/>
              <a:sym typeface="Helvetica Neue"/>
            </a:endParaRPr>
          </a:p>
          <a:p>
            <a:pPr marL="0" marR="0" lvl="0" indent="0" algn="l" rtl="0">
              <a:spcBef>
                <a:spcPts val="0"/>
              </a:spcBef>
              <a:spcAft>
                <a:spcPts val="0"/>
              </a:spcAft>
              <a:buNone/>
            </a:pPr>
            <a:r>
              <a:rPr lang="de-DE" sz="2400">
                <a:solidFill>
                  <a:schemeClr val="dk1"/>
                </a:solidFill>
                <a:latin typeface="Helvetica Neue" panose="020B0604020202020204" charset="0"/>
                <a:ea typeface="Helvetica Neue"/>
                <a:cs typeface="Helvetica Neue"/>
                <a:sym typeface="Helvetica Neue"/>
              </a:rPr>
              <a:t>Das Konzept des Growth Hackings bezieht sich auf eine Methodik, die auf dem Sammeln, Verarbeiten und Experimentieren mit Daten auf der Ebene von Produkten und Marketingkanälen basiert und auf die sich neu gegründete Unternehmen stützen, um ihre Marktdurchdringung so schnell wie möglich zu beschleunigen und ihren Kundenstamm aufzubauen.</a:t>
            </a:r>
            <a:endParaRPr lang="de-DE">
              <a:latin typeface="Helvetica Neue" panose="020B0604020202020204" charset="0"/>
            </a:endParaRPr>
          </a:p>
          <a:p>
            <a:pPr marL="0" marR="0" lvl="0" indent="0" algn="l" rtl="0">
              <a:spcBef>
                <a:spcPts val="0"/>
              </a:spcBef>
              <a:spcAft>
                <a:spcPts val="0"/>
              </a:spcAft>
              <a:buNone/>
            </a:pPr>
            <a:endParaRPr lang="de-DE" sz="2400">
              <a:solidFill>
                <a:schemeClr val="dk1"/>
              </a:solidFill>
              <a:latin typeface="Helvetica Neue" panose="020B0604020202020204" charset="0"/>
              <a:ea typeface="Helvetica Neue"/>
              <a:cs typeface="Helvetica Neue"/>
              <a:sym typeface="Helvetica Neue"/>
            </a:endParaRPr>
          </a:p>
          <a:p>
            <a:pPr marL="0" marR="0" lvl="0" indent="0" algn="l" rtl="0">
              <a:spcBef>
                <a:spcPts val="0"/>
              </a:spcBef>
              <a:spcAft>
                <a:spcPts val="0"/>
              </a:spcAft>
              <a:buNone/>
            </a:pPr>
            <a:r>
              <a:rPr lang="de-DE" sz="2400">
                <a:solidFill>
                  <a:schemeClr val="dk1"/>
                </a:solidFill>
                <a:latin typeface="Helvetica Neue" panose="020B0604020202020204" charset="0"/>
                <a:ea typeface="Helvetica Neue"/>
                <a:cs typeface="Helvetica Neue"/>
                <a:sym typeface="Helvetica Neue"/>
              </a:rPr>
              <a:t>Das AARRR! Modell stützt sich in der Tat in hohem Maße auf die quantitative Analyse und das Benchmarking von Kennzahlen, um herauszufiltern, welche der verfügbaren Geschäfts-/Investitionsalternativen zu einem bestimmten Zeitpunkt am besten geeignet und machbar sind.</a:t>
            </a:r>
            <a:endParaRPr lang="de-DE">
              <a:latin typeface="Helvetica Neue" panose="020B0604020202020204" charset="0"/>
            </a:endParaRPr>
          </a:p>
          <a:p>
            <a:pPr marL="0" marR="0" lvl="0" indent="0" algn="l" rtl="0">
              <a:spcBef>
                <a:spcPts val="0"/>
              </a:spcBef>
              <a:spcAft>
                <a:spcPts val="0"/>
              </a:spcAft>
              <a:buNone/>
            </a:pPr>
            <a:endParaRPr lang="de-DE" sz="2400">
              <a:solidFill>
                <a:schemeClr val="dk1"/>
              </a:solidFill>
              <a:latin typeface="Helvetica Neue" panose="020B0604020202020204" charset="0"/>
              <a:ea typeface="Helvetica Neue"/>
              <a:cs typeface="Helvetica Neue"/>
              <a:sym typeface="Helvetica Neue"/>
            </a:endParaRPr>
          </a:p>
          <a:p>
            <a:pPr marL="0" marR="0" lvl="0" indent="0" algn="l" rtl="0">
              <a:spcBef>
                <a:spcPts val="0"/>
              </a:spcBef>
              <a:spcAft>
                <a:spcPts val="0"/>
              </a:spcAft>
              <a:buNone/>
            </a:pPr>
            <a:r>
              <a:rPr lang="de-DE" sz="2400">
                <a:solidFill>
                  <a:schemeClr val="dk1"/>
                </a:solidFill>
                <a:latin typeface="Helvetica Neue" panose="020B0604020202020204" charset="0"/>
                <a:ea typeface="Helvetica Neue"/>
                <a:cs typeface="Helvetica Neue"/>
                <a:sym typeface="Helvetica Neue"/>
              </a:rPr>
              <a:t>Das Modell ermöglicht den Nutzern eine Feinabstimmung und Optimierung der für das Wachstum und die Wettbewerbsfähigkeit eines Projekts wichtigsten Marketingmerkmalen, nämlich der </a:t>
            </a:r>
            <a:r>
              <a:rPr lang="de-DE" sz="2400" b="1">
                <a:solidFill>
                  <a:schemeClr val="dk1"/>
                </a:solidFill>
                <a:latin typeface="Helvetica Neue" panose="020B0604020202020204" charset="0"/>
                <a:ea typeface="Helvetica Neue"/>
                <a:cs typeface="Helvetica Neue"/>
                <a:sym typeface="Helvetica Neue"/>
              </a:rPr>
              <a:t>Kundengewinnung</a:t>
            </a:r>
            <a:r>
              <a:rPr lang="de-DE" sz="2400">
                <a:solidFill>
                  <a:schemeClr val="dk1"/>
                </a:solidFill>
                <a:latin typeface="Helvetica Neue" panose="020B0604020202020204" charset="0"/>
                <a:ea typeface="Helvetica Neue"/>
                <a:cs typeface="Helvetica Neue"/>
                <a:sym typeface="Helvetica Neue"/>
              </a:rPr>
              <a:t> und -</a:t>
            </a:r>
            <a:r>
              <a:rPr lang="de-DE" sz="2400" b="1">
                <a:solidFill>
                  <a:schemeClr val="dk1"/>
                </a:solidFill>
                <a:latin typeface="Helvetica Neue" panose="020B0604020202020204" charset="0"/>
                <a:ea typeface="Helvetica Neue"/>
                <a:cs typeface="Helvetica Neue"/>
                <a:sym typeface="Helvetica Neue"/>
              </a:rPr>
              <a:t>bindung</a:t>
            </a:r>
            <a:r>
              <a:rPr lang="de-DE" sz="2400">
                <a:solidFill>
                  <a:schemeClr val="dk1"/>
                </a:solidFill>
                <a:latin typeface="Helvetica Neue" panose="020B0604020202020204" charset="0"/>
                <a:ea typeface="Helvetica Neue"/>
                <a:cs typeface="Helvetica Neue"/>
                <a:sym typeface="Helvetica Neue"/>
              </a:rPr>
              <a:t>.</a:t>
            </a:r>
            <a:endParaRPr lang="de-DE" sz="2400" b="1">
              <a:solidFill>
                <a:srgbClr val="0070C0"/>
              </a:solidFill>
              <a:latin typeface="Helvetica Neue" panose="020B0604020202020204" charset="0"/>
              <a:ea typeface="Helvetica Neue"/>
              <a:cs typeface="Helvetica Neue"/>
              <a:sym typeface="Helvetica Neue"/>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6"/>
          <p:cNvSpPr txBox="1"/>
          <p:nvPr/>
        </p:nvSpPr>
        <p:spPr>
          <a:xfrm>
            <a:off x="1295400" y="2304000"/>
            <a:ext cx="15840000" cy="52322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de-DE" sz="2800">
                <a:solidFill>
                  <a:srgbClr val="AED633"/>
                </a:solidFill>
                <a:latin typeface="Helvetica Neue" panose="020B0604020202020204" charset="0"/>
                <a:ea typeface="Helvetica Neue"/>
                <a:cs typeface="Helvetica Neue"/>
                <a:sym typeface="Helvetica Neue"/>
              </a:rPr>
              <a:t>1.2</a:t>
            </a:r>
            <a:r>
              <a:rPr lang="de-DE" sz="2800" b="1">
                <a:solidFill>
                  <a:srgbClr val="AED633"/>
                </a:solidFill>
                <a:latin typeface="Helvetica Neue" panose="020B0604020202020204" charset="0"/>
                <a:ea typeface="Helvetica Neue"/>
                <a:cs typeface="Helvetica Neue"/>
                <a:sym typeface="Helvetica Neue"/>
              </a:rPr>
              <a:t> </a:t>
            </a:r>
            <a:r>
              <a:rPr lang="de-DE" sz="2800">
                <a:solidFill>
                  <a:srgbClr val="AED633"/>
                </a:solidFill>
                <a:latin typeface="Helvetica Neue" panose="020B0604020202020204" charset="0"/>
                <a:ea typeface="Helvetica Neue"/>
                <a:cs typeface="Helvetica Neue"/>
                <a:sym typeface="Helvetica Neue"/>
              </a:rPr>
              <a:t>Das AARRR! für Intrapreneur*innen - Warum sich die Mühe machen … </a:t>
            </a:r>
          </a:p>
        </p:txBody>
      </p:sp>
      <p:sp>
        <p:nvSpPr>
          <p:cNvPr id="94" name="Google Shape;94;p6"/>
          <p:cNvSpPr txBox="1"/>
          <p:nvPr/>
        </p:nvSpPr>
        <p:spPr>
          <a:xfrm>
            <a:off x="1295400" y="3384000"/>
            <a:ext cx="6934200" cy="54171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de-DE" sz="2400">
                <a:solidFill>
                  <a:schemeClr val="dk1"/>
                </a:solidFill>
                <a:latin typeface="Helvetica Neue" panose="020B0604020202020204" charset="0"/>
                <a:ea typeface="Helvetica Neue"/>
                <a:cs typeface="Helvetica Neue"/>
                <a:sym typeface="Helvetica Neue"/>
              </a:rPr>
              <a:t>Intrapreneur*innen haben viele Gemeinsamkeiten mit Startup-Unternehmen und die (erneute) Anwendung des AARRR! Modells in diesem anderen Umfeld könnte erhebliche Vorteile mit sich bringen. </a:t>
            </a:r>
            <a:endParaRPr lang="de-DE">
              <a:latin typeface="Helvetica Neue" panose="020B0604020202020204" charset="0"/>
            </a:endParaRPr>
          </a:p>
          <a:p>
            <a:pPr marL="0" marR="0" lvl="0" indent="0" algn="l" rtl="0">
              <a:spcBef>
                <a:spcPts val="0"/>
              </a:spcBef>
              <a:spcAft>
                <a:spcPts val="0"/>
              </a:spcAft>
              <a:buNone/>
            </a:pPr>
            <a:endParaRPr lang="de-DE" sz="2400">
              <a:solidFill>
                <a:schemeClr val="dk1"/>
              </a:solidFill>
              <a:latin typeface="Helvetica Neue" panose="020B0604020202020204" charset="0"/>
              <a:ea typeface="Helvetica Neue"/>
              <a:cs typeface="Helvetica Neue"/>
              <a:sym typeface="Helvetica Neue"/>
            </a:endParaRPr>
          </a:p>
          <a:p>
            <a:pPr marL="0" marR="0" lvl="0" indent="0" algn="l" rtl="0">
              <a:spcBef>
                <a:spcPts val="0"/>
              </a:spcBef>
              <a:spcAft>
                <a:spcPts val="0"/>
              </a:spcAft>
              <a:buNone/>
            </a:pPr>
            <a:r>
              <a:rPr lang="de-DE" sz="2400">
                <a:solidFill>
                  <a:schemeClr val="dk1"/>
                </a:solidFill>
                <a:latin typeface="Helvetica Neue" panose="020B0604020202020204" charset="0"/>
                <a:ea typeface="Helvetica Neue"/>
                <a:cs typeface="Helvetica Neue"/>
                <a:sym typeface="Helvetica Neue"/>
              </a:rPr>
              <a:t>Das AARRR! Modell könnte aufstrebenden Intrapreneur*innen dabei helfen, besser zu verstehen, inwieweit der Markt ihrer Idee zugeneigt ist (d. h. </a:t>
            </a:r>
            <a:r>
              <a:rPr lang="de-DE" sz="2400" b="1">
                <a:solidFill>
                  <a:srgbClr val="0070C0"/>
                </a:solidFill>
                <a:latin typeface="Helvetica Neue" panose="020B0604020202020204" charset="0"/>
                <a:ea typeface="Helvetica Neue"/>
                <a:cs typeface="Helvetica Neue"/>
                <a:sym typeface="Helvetica Neue"/>
              </a:rPr>
              <a:t>Traktion</a:t>
            </a:r>
            <a:r>
              <a:rPr lang="de-DE" sz="2400">
                <a:solidFill>
                  <a:schemeClr val="dk1"/>
                </a:solidFill>
                <a:latin typeface="Helvetica Neue" panose="020B0604020202020204" charset="0"/>
                <a:ea typeface="Helvetica Neue"/>
                <a:cs typeface="Helvetica Neue"/>
                <a:sym typeface="Helvetica Neue"/>
              </a:rPr>
              <a:t>) und inwieweit es für sie machbar ist, von der Ideenphase über die Pilotphase auf den Markt zu gelangen.</a:t>
            </a:r>
            <a:endParaRPr lang="de-DE">
              <a:latin typeface="Helvetica Neue" panose="020B0604020202020204" charset="0"/>
            </a:endParaRPr>
          </a:p>
          <a:p>
            <a:pPr marL="0" marR="0" lvl="0" indent="0" algn="l" rtl="0">
              <a:spcBef>
                <a:spcPts val="0"/>
              </a:spcBef>
              <a:spcAft>
                <a:spcPts val="0"/>
              </a:spcAft>
              <a:buNone/>
            </a:pPr>
            <a:endParaRPr lang="de-DE" sz="2400">
              <a:solidFill>
                <a:schemeClr val="dk1"/>
              </a:solidFill>
              <a:latin typeface="Helvetica Neue" panose="020B0604020202020204" charset="0"/>
              <a:ea typeface="Helvetica Neue"/>
              <a:cs typeface="Helvetica Neue"/>
              <a:sym typeface="Helvetica Neue"/>
            </a:endParaRPr>
          </a:p>
          <a:p>
            <a:pPr marL="0" marR="0" lvl="0" indent="0" algn="l" rtl="0">
              <a:spcBef>
                <a:spcPts val="0"/>
              </a:spcBef>
              <a:spcAft>
                <a:spcPts val="0"/>
              </a:spcAft>
              <a:buNone/>
            </a:pPr>
            <a:r>
              <a:rPr lang="de-DE" sz="2400">
                <a:solidFill>
                  <a:schemeClr val="dk1"/>
                </a:solidFill>
                <a:latin typeface="Helvetica Neue" panose="020B0604020202020204" charset="0"/>
                <a:ea typeface="Helvetica Neue"/>
                <a:cs typeface="Helvetica Neue"/>
                <a:sym typeface="Helvetica Neue"/>
              </a:rPr>
              <a:t>Als Referenz, hier rechts, die ursprüngliche Einführung des Modells von 2007.</a:t>
            </a:r>
          </a:p>
        </p:txBody>
      </p:sp>
      <p:pic>
        <p:nvPicPr>
          <p:cNvPr id="95" name="Google Shape;95;p6"/>
          <p:cNvPicPr preferRelativeResize="0"/>
          <p:nvPr/>
        </p:nvPicPr>
        <p:blipFill rotWithShape="1">
          <a:blip r:embed="rId3">
            <a:alphaModFix/>
          </a:blip>
          <a:srcRect/>
          <a:stretch/>
        </p:blipFill>
        <p:spPr>
          <a:xfrm>
            <a:off x="9067800" y="3407315"/>
            <a:ext cx="6889182" cy="5644354"/>
          </a:xfrm>
          <a:prstGeom prst="rect">
            <a:avLst/>
          </a:prstGeom>
          <a:noFill/>
          <a:ln w="38100" cap="flat" cmpd="sng">
            <a:solidFill>
              <a:schemeClr val="accent1"/>
            </a:solidFill>
            <a:prstDash val="solid"/>
            <a:round/>
            <a:headEnd type="none" w="sm" len="sm"/>
            <a:tailEnd type="none" w="sm" len="sm"/>
          </a:ln>
        </p:spPr>
      </p:pic>
      <p:sp>
        <p:nvSpPr>
          <p:cNvPr id="97" name="Google Shape;97;p6"/>
          <p:cNvSpPr txBox="1"/>
          <p:nvPr/>
        </p:nvSpPr>
        <p:spPr>
          <a:xfrm>
            <a:off x="1296000" y="8928000"/>
            <a:ext cx="1676400"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1200">
                <a:solidFill>
                  <a:schemeClr val="dk1"/>
                </a:solidFill>
                <a:latin typeface="Helvetica Neue" panose="020B0604020202020204" charset="0"/>
                <a:ea typeface="Helvetica Neue"/>
                <a:cs typeface="Helvetica Neue"/>
                <a:sym typeface="Helvetica Neue"/>
              </a:rPr>
              <a:t>Source no.: 1 </a:t>
            </a:r>
            <a:endParaRPr lang="de-DE">
              <a:latin typeface="Helvetica Neue" panose="020B0604020202020204" charset="0"/>
            </a:endParaRPr>
          </a:p>
        </p:txBody>
      </p:sp>
      <p:sp>
        <p:nvSpPr>
          <p:cNvPr id="2" name="Google Shape;86;p5">
            <a:extLst>
              <a:ext uri="{FF2B5EF4-FFF2-40B4-BE49-F238E27FC236}">
                <a16:creationId xmlns:a16="http://schemas.microsoft.com/office/drawing/2014/main" id="{4EF80F6E-8FDF-F32F-113B-5CB1EF25FE12}"/>
              </a:ext>
            </a:extLst>
          </p:cNvPr>
          <p:cNvSpPr txBox="1"/>
          <p:nvPr/>
        </p:nvSpPr>
        <p:spPr>
          <a:xfrm>
            <a:off x="1296000" y="1548000"/>
            <a:ext cx="16020000" cy="830997"/>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de-DE" sz="4200" b="1">
                <a:solidFill>
                  <a:srgbClr val="4D94B7"/>
                </a:solidFill>
                <a:latin typeface="Helvetica Neue" panose="020B0604020202020204" charset="0"/>
                <a:ea typeface="Helvetica Neue"/>
                <a:cs typeface="Helvetica Neue"/>
                <a:sym typeface="Helvetica Neue"/>
              </a:rPr>
              <a:t>1. </a:t>
            </a:r>
            <a:r>
              <a:rPr lang="de-DE" sz="4400" b="1">
                <a:solidFill>
                  <a:srgbClr val="4D94B7"/>
                </a:solidFill>
                <a:latin typeface="Helvetica Neue" panose="020B0604020202020204" charset="0"/>
                <a:ea typeface="Helvetica Neue"/>
                <a:cs typeface="Helvetica Neue"/>
                <a:sym typeface="Helvetica Neue"/>
              </a:rPr>
              <a:t>Kurze Einführung in das AARRR! Modell</a:t>
            </a:r>
            <a:endParaRPr lang="de-DE">
              <a:latin typeface="Helvetica Neue" panose="020B060402020202020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7"/>
          <p:cNvSpPr txBox="1"/>
          <p:nvPr/>
        </p:nvSpPr>
        <p:spPr>
          <a:xfrm>
            <a:off x="1296000" y="2304000"/>
            <a:ext cx="15840000" cy="52322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de-DE" sz="2800">
                <a:solidFill>
                  <a:srgbClr val="AED633"/>
                </a:solidFill>
                <a:latin typeface="Helvetica Neue" panose="020B0604020202020204" charset="0"/>
                <a:ea typeface="Helvetica Neue"/>
                <a:cs typeface="Helvetica Neue"/>
                <a:sym typeface="Helvetica Neue"/>
              </a:rPr>
              <a:t>1.3</a:t>
            </a:r>
            <a:r>
              <a:rPr lang="de-DE" sz="2800" b="1">
                <a:solidFill>
                  <a:srgbClr val="AED633"/>
                </a:solidFill>
                <a:latin typeface="Helvetica Neue" panose="020B0604020202020204" charset="0"/>
                <a:ea typeface="Helvetica Neue"/>
                <a:cs typeface="Helvetica Neue"/>
                <a:sym typeface="Helvetica Neue"/>
              </a:rPr>
              <a:t> </a:t>
            </a:r>
            <a:r>
              <a:rPr lang="de-DE" sz="2800">
                <a:solidFill>
                  <a:srgbClr val="AED633"/>
                </a:solidFill>
                <a:latin typeface="Helvetica Neue" panose="020B0604020202020204" charset="0"/>
                <a:ea typeface="Helvetica Neue"/>
                <a:cs typeface="Helvetica Neue"/>
                <a:sym typeface="Helvetica Neue"/>
              </a:rPr>
              <a:t>Das AARRR! Modell in seinen Grundzügen - Fünf Schritte zur Messung von Kennzahlen </a:t>
            </a:r>
          </a:p>
        </p:txBody>
      </p:sp>
      <p:sp>
        <p:nvSpPr>
          <p:cNvPr id="103" name="Google Shape;103;p7"/>
          <p:cNvSpPr txBox="1"/>
          <p:nvPr/>
        </p:nvSpPr>
        <p:spPr>
          <a:xfrm>
            <a:off x="1295400" y="3384000"/>
            <a:ext cx="15621000" cy="921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de-DE" sz="2400">
                <a:solidFill>
                  <a:schemeClr val="dk1"/>
                </a:solidFill>
                <a:latin typeface="Helvetica Neue" panose="020B0604020202020204" charset="0"/>
                <a:ea typeface="Helvetica Neue"/>
                <a:cs typeface="Helvetica Neue"/>
                <a:sym typeface="Helvetica Neue"/>
              </a:rPr>
              <a:t>Das AARRR! Modell beschreibt den Kundenlebenszyklus in fünf Schlüsselphasen: jede dieser Phasen ist von grundlegender Bedeutung, um das Wachstum und die Kontinuität des Unternehmens zu gewährleisten. Diese fünf Phasen sind:</a:t>
            </a:r>
          </a:p>
        </p:txBody>
      </p:sp>
      <p:grpSp>
        <p:nvGrpSpPr>
          <p:cNvPr id="104" name="Google Shape;104;p7"/>
          <p:cNvGrpSpPr/>
          <p:nvPr/>
        </p:nvGrpSpPr>
        <p:grpSpPr>
          <a:xfrm>
            <a:off x="6968264" y="4457700"/>
            <a:ext cx="5436000" cy="4716000"/>
            <a:chOff x="1729964" y="0"/>
            <a:chExt cx="5170170" cy="4495800"/>
          </a:xfrm>
        </p:grpSpPr>
        <p:sp>
          <p:nvSpPr>
            <p:cNvPr id="105" name="Google Shape;105;p7"/>
            <p:cNvSpPr/>
            <p:nvPr/>
          </p:nvSpPr>
          <p:spPr>
            <a:xfrm rot="10800000">
              <a:off x="1729964" y="0"/>
              <a:ext cx="4495800" cy="4495800"/>
            </a:xfrm>
            <a:prstGeom prst="triangle">
              <a:avLst>
                <a:gd name="adj" fmla="val 50000"/>
              </a:avLst>
            </a:prstGeom>
            <a:solidFill>
              <a:srgbClr val="F2F2F2"/>
            </a:solidFill>
            <a:ln w="254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lang="de-DE">
                <a:latin typeface="Helvetica Neue" panose="020B0604020202020204" charset="0"/>
              </a:endParaRPr>
            </a:p>
          </p:txBody>
        </p:sp>
        <p:sp>
          <p:nvSpPr>
            <p:cNvPr id="106" name="Google Shape;106;p7"/>
            <p:cNvSpPr/>
            <p:nvPr/>
          </p:nvSpPr>
          <p:spPr>
            <a:xfrm>
              <a:off x="3977864" y="450019"/>
              <a:ext cx="2922270" cy="639246"/>
            </a:xfrm>
            <a:prstGeom prst="roundRect">
              <a:avLst>
                <a:gd name="adj" fmla="val 16667"/>
              </a:avLst>
            </a:prstGeom>
            <a:solidFill>
              <a:srgbClr val="F2F2F2"/>
            </a:solidFill>
            <a:ln w="254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lang="de-DE">
                <a:latin typeface="Helvetica Neue" panose="020B0604020202020204" charset="0"/>
              </a:endParaRPr>
            </a:p>
          </p:txBody>
        </p:sp>
        <p:sp>
          <p:nvSpPr>
            <p:cNvPr id="107" name="Google Shape;107;p7"/>
            <p:cNvSpPr txBox="1"/>
            <p:nvPr/>
          </p:nvSpPr>
          <p:spPr>
            <a:xfrm>
              <a:off x="4009069" y="481224"/>
              <a:ext cx="2859860" cy="576836"/>
            </a:xfrm>
            <a:prstGeom prst="rect">
              <a:avLst/>
            </a:prstGeom>
            <a:noFill/>
            <a:ln>
              <a:noFill/>
            </a:ln>
          </p:spPr>
          <p:txBody>
            <a:bodyPr spcFirstLastPara="1" wrap="square" lIns="60950" tIns="60950" rIns="60950" bIns="60950" anchor="ctr" anchorCtr="0">
              <a:noAutofit/>
            </a:bodyPr>
            <a:lstStyle/>
            <a:p>
              <a:pPr marL="0" marR="0" lvl="0" indent="0" algn="ctr" rtl="0">
                <a:lnSpc>
                  <a:spcPct val="90000"/>
                </a:lnSpc>
                <a:spcBef>
                  <a:spcPts val="0"/>
                </a:spcBef>
                <a:spcAft>
                  <a:spcPts val="0"/>
                </a:spcAft>
                <a:buClr>
                  <a:srgbClr val="002060"/>
                </a:buClr>
                <a:buSzPts val="1600"/>
                <a:buFont typeface="Helvetica Neue"/>
                <a:buNone/>
              </a:pPr>
              <a:r>
                <a:rPr lang="de-DE" sz="2000" b="1">
                  <a:solidFill>
                    <a:srgbClr val="002060"/>
                  </a:solidFill>
                  <a:latin typeface="Helvetica Neue" panose="020B0604020202020204" charset="0"/>
                  <a:ea typeface="Helvetica Neue"/>
                  <a:cs typeface="Helvetica Neue"/>
                  <a:sym typeface="Helvetica Neue"/>
                </a:rPr>
                <a:t>Acquisition</a:t>
              </a:r>
              <a:br>
                <a:rPr lang="de-DE" sz="2000" b="1">
                  <a:solidFill>
                    <a:srgbClr val="002060"/>
                  </a:solidFill>
                  <a:latin typeface="Helvetica Neue" panose="020B0604020202020204" charset="0"/>
                  <a:ea typeface="Helvetica Neue"/>
                  <a:cs typeface="Helvetica Neue"/>
                  <a:sym typeface="Helvetica Neue"/>
                </a:rPr>
              </a:br>
              <a:r>
                <a:rPr lang="de-DE" sz="2000" b="1">
                  <a:solidFill>
                    <a:srgbClr val="002060"/>
                  </a:solidFill>
                  <a:latin typeface="Helvetica Neue" panose="020B0604020202020204" charset="0"/>
                  <a:ea typeface="Helvetica Neue"/>
                  <a:cs typeface="Helvetica Neue"/>
                  <a:sym typeface="Helvetica Neue"/>
                </a:rPr>
                <a:t>(Akquisition)</a:t>
              </a:r>
              <a:endParaRPr lang="de-DE" sz="2000" b="1">
                <a:solidFill>
                  <a:srgbClr val="002060"/>
                </a:solidFill>
                <a:latin typeface="Helvetica Neue" panose="020B0604020202020204" charset="0"/>
                <a:ea typeface="Calibri"/>
                <a:cs typeface="Calibri"/>
                <a:sym typeface="Calibri"/>
              </a:endParaRPr>
            </a:p>
          </p:txBody>
        </p:sp>
        <p:sp>
          <p:nvSpPr>
            <p:cNvPr id="108" name="Google Shape;108;p7"/>
            <p:cNvSpPr/>
            <p:nvPr/>
          </p:nvSpPr>
          <p:spPr>
            <a:xfrm>
              <a:off x="3977864" y="1169171"/>
              <a:ext cx="2922270" cy="639246"/>
            </a:xfrm>
            <a:prstGeom prst="roundRect">
              <a:avLst>
                <a:gd name="adj" fmla="val 16667"/>
              </a:avLst>
            </a:prstGeom>
            <a:solidFill>
              <a:srgbClr val="F2F2F2"/>
            </a:solidFill>
            <a:ln w="254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lang="de-DE">
                <a:latin typeface="Helvetica Neue" panose="020B0604020202020204" charset="0"/>
              </a:endParaRPr>
            </a:p>
          </p:txBody>
        </p:sp>
        <p:sp>
          <p:nvSpPr>
            <p:cNvPr id="109" name="Google Shape;109;p7"/>
            <p:cNvSpPr txBox="1"/>
            <p:nvPr/>
          </p:nvSpPr>
          <p:spPr>
            <a:xfrm>
              <a:off x="4009069" y="1200376"/>
              <a:ext cx="2859860" cy="576836"/>
            </a:xfrm>
            <a:prstGeom prst="rect">
              <a:avLst/>
            </a:prstGeom>
            <a:noFill/>
            <a:ln>
              <a:noFill/>
            </a:ln>
          </p:spPr>
          <p:txBody>
            <a:bodyPr spcFirstLastPara="1" wrap="square" lIns="60950" tIns="60950" rIns="60950" bIns="60950" anchor="ctr" anchorCtr="0">
              <a:noAutofit/>
            </a:bodyPr>
            <a:lstStyle/>
            <a:p>
              <a:pPr marL="0" marR="0" lvl="0" indent="0" algn="ctr" rtl="0">
                <a:lnSpc>
                  <a:spcPct val="90000"/>
                </a:lnSpc>
                <a:spcBef>
                  <a:spcPts val="0"/>
                </a:spcBef>
                <a:spcAft>
                  <a:spcPts val="0"/>
                </a:spcAft>
                <a:buClr>
                  <a:srgbClr val="002060"/>
                </a:buClr>
                <a:buSzPts val="1600"/>
                <a:buFont typeface="Helvetica Neue"/>
                <a:buNone/>
              </a:pPr>
              <a:r>
                <a:rPr lang="de-DE" sz="2000" b="1">
                  <a:solidFill>
                    <a:srgbClr val="002060"/>
                  </a:solidFill>
                  <a:latin typeface="Helvetica Neue" panose="020B0604020202020204" charset="0"/>
                  <a:ea typeface="Helvetica Neue"/>
                  <a:cs typeface="Helvetica Neue"/>
                  <a:sym typeface="Helvetica Neue"/>
                </a:rPr>
                <a:t>Activation</a:t>
              </a:r>
              <a:br>
                <a:rPr lang="de-DE" sz="2000" b="1">
                  <a:solidFill>
                    <a:srgbClr val="002060"/>
                  </a:solidFill>
                  <a:latin typeface="Helvetica Neue" panose="020B0604020202020204" charset="0"/>
                  <a:ea typeface="Helvetica Neue"/>
                  <a:cs typeface="Helvetica Neue"/>
                  <a:sym typeface="Helvetica Neue"/>
                </a:rPr>
              </a:br>
              <a:r>
                <a:rPr lang="de-DE" sz="2000" b="1">
                  <a:solidFill>
                    <a:srgbClr val="002060"/>
                  </a:solidFill>
                  <a:latin typeface="Helvetica Neue" panose="020B0604020202020204" charset="0"/>
                  <a:ea typeface="Helvetica Neue"/>
                  <a:cs typeface="Helvetica Neue"/>
                  <a:sym typeface="Helvetica Neue"/>
                </a:rPr>
                <a:t>(Aktivierung)</a:t>
              </a:r>
              <a:endParaRPr lang="de-DE" sz="2000" b="1">
                <a:solidFill>
                  <a:srgbClr val="002060"/>
                </a:solidFill>
                <a:latin typeface="Helvetica Neue" panose="020B0604020202020204" charset="0"/>
                <a:ea typeface="Calibri"/>
                <a:cs typeface="Calibri"/>
                <a:sym typeface="Calibri"/>
              </a:endParaRPr>
            </a:p>
          </p:txBody>
        </p:sp>
        <p:sp>
          <p:nvSpPr>
            <p:cNvPr id="110" name="Google Shape;110;p7"/>
            <p:cNvSpPr/>
            <p:nvPr/>
          </p:nvSpPr>
          <p:spPr>
            <a:xfrm>
              <a:off x="3977864" y="1888323"/>
              <a:ext cx="2922270" cy="639246"/>
            </a:xfrm>
            <a:prstGeom prst="roundRect">
              <a:avLst>
                <a:gd name="adj" fmla="val 16667"/>
              </a:avLst>
            </a:prstGeom>
            <a:solidFill>
              <a:srgbClr val="F2F2F2"/>
            </a:solidFill>
            <a:ln w="254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lang="de-DE">
                <a:latin typeface="Helvetica Neue" panose="020B0604020202020204" charset="0"/>
              </a:endParaRPr>
            </a:p>
          </p:txBody>
        </p:sp>
        <p:sp>
          <p:nvSpPr>
            <p:cNvPr id="111" name="Google Shape;111;p7"/>
            <p:cNvSpPr txBox="1"/>
            <p:nvPr/>
          </p:nvSpPr>
          <p:spPr>
            <a:xfrm>
              <a:off x="4009069" y="1919528"/>
              <a:ext cx="2859860" cy="576836"/>
            </a:xfrm>
            <a:prstGeom prst="rect">
              <a:avLst/>
            </a:prstGeom>
            <a:noFill/>
            <a:ln>
              <a:noFill/>
            </a:ln>
          </p:spPr>
          <p:txBody>
            <a:bodyPr spcFirstLastPara="1" wrap="square" lIns="60950" tIns="60950" rIns="60950" bIns="60950" anchor="ctr" anchorCtr="0">
              <a:noAutofit/>
            </a:bodyPr>
            <a:lstStyle/>
            <a:p>
              <a:pPr marL="0" marR="0" lvl="0" indent="0" algn="ctr" rtl="0">
                <a:lnSpc>
                  <a:spcPct val="90000"/>
                </a:lnSpc>
                <a:spcBef>
                  <a:spcPts val="0"/>
                </a:spcBef>
                <a:spcAft>
                  <a:spcPts val="0"/>
                </a:spcAft>
                <a:buClr>
                  <a:srgbClr val="002060"/>
                </a:buClr>
                <a:buSzPts val="1600"/>
                <a:buFont typeface="Helvetica Neue"/>
                <a:buNone/>
              </a:pPr>
              <a:r>
                <a:rPr lang="de-DE" sz="2000" b="1">
                  <a:solidFill>
                    <a:srgbClr val="002060"/>
                  </a:solidFill>
                  <a:latin typeface="Helvetica Neue" panose="020B0604020202020204" charset="0"/>
                  <a:ea typeface="Helvetica Neue"/>
                  <a:cs typeface="Helvetica Neue"/>
                  <a:sym typeface="Helvetica Neue"/>
                </a:rPr>
                <a:t>Retention</a:t>
              </a:r>
              <a:br>
                <a:rPr lang="de-DE" sz="2000" b="1">
                  <a:solidFill>
                    <a:srgbClr val="002060"/>
                  </a:solidFill>
                  <a:latin typeface="Helvetica Neue" panose="020B0604020202020204" charset="0"/>
                  <a:ea typeface="Helvetica Neue"/>
                  <a:cs typeface="Helvetica Neue"/>
                  <a:sym typeface="Helvetica Neue"/>
                </a:rPr>
              </a:br>
              <a:r>
                <a:rPr lang="de-DE" sz="2000" b="1">
                  <a:solidFill>
                    <a:srgbClr val="002060"/>
                  </a:solidFill>
                  <a:latin typeface="Helvetica Neue" panose="020B0604020202020204" charset="0"/>
                  <a:ea typeface="Helvetica Neue"/>
                  <a:cs typeface="Helvetica Neue"/>
                  <a:sym typeface="Helvetica Neue"/>
                </a:rPr>
                <a:t>(Loyalität)</a:t>
              </a:r>
              <a:endParaRPr lang="de-DE" sz="2000" b="1">
                <a:solidFill>
                  <a:srgbClr val="002060"/>
                </a:solidFill>
                <a:latin typeface="Helvetica Neue" panose="020B0604020202020204" charset="0"/>
                <a:ea typeface="Calibri"/>
                <a:cs typeface="Calibri"/>
                <a:sym typeface="Calibri"/>
              </a:endParaRPr>
            </a:p>
          </p:txBody>
        </p:sp>
        <p:sp>
          <p:nvSpPr>
            <p:cNvPr id="112" name="Google Shape;112;p7"/>
            <p:cNvSpPr/>
            <p:nvPr/>
          </p:nvSpPr>
          <p:spPr>
            <a:xfrm>
              <a:off x="3977864" y="2607476"/>
              <a:ext cx="2922270" cy="639246"/>
            </a:xfrm>
            <a:prstGeom prst="roundRect">
              <a:avLst>
                <a:gd name="adj" fmla="val 16667"/>
              </a:avLst>
            </a:prstGeom>
            <a:solidFill>
              <a:srgbClr val="F2F2F2"/>
            </a:solidFill>
            <a:ln w="254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lang="de-DE">
                <a:latin typeface="Helvetica Neue" panose="020B0604020202020204" charset="0"/>
              </a:endParaRPr>
            </a:p>
          </p:txBody>
        </p:sp>
        <p:sp>
          <p:nvSpPr>
            <p:cNvPr id="113" name="Google Shape;113;p7"/>
            <p:cNvSpPr txBox="1"/>
            <p:nvPr/>
          </p:nvSpPr>
          <p:spPr>
            <a:xfrm>
              <a:off x="4009069" y="2638681"/>
              <a:ext cx="2859860" cy="576836"/>
            </a:xfrm>
            <a:prstGeom prst="rect">
              <a:avLst/>
            </a:prstGeom>
            <a:noFill/>
            <a:ln>
              <a:noFill/>
            </a:ln>
          </p:spPr>
          <p:txBody>
            <a:bodyPr spcFirstLastPara="1" wrap="square" lIns="60950" tIns="60950" rIns="60950" bIns="60950" anchor="ctr" anchorCtr="0">
              <a:noAutofit/>
            </a:bodyPr>
            <a:lstStyle/>
            <a:p>
              <a:pPr marL="0" marR="0" lvl="0" indent="0" algn="ctr" rtl="0">
                <a:lnSpc>
                  <a:spcPct val="90000"/>
                </a:lnSpc>
                <a:spcBef>
                  <a:spcPts val="0"/>
                </a:spcBef>
                <a:spcAft>
                  <a:spcPts val="0"/>
                </a:spcAft>
                <a:buClr>
                  <a:srgbClr val="002060"/>
                </a:buClr>
                <a:buSzPts val="1600"/>
                <a:buFont typeface="Helvetica Neue"/>
                <a:buNone/>
              </a:pPr>
              <a:r>
                <a:rPr lang="de-DE" sz="2000" b="1">
                  <a:solidFill>
                    <a:srgbClr val="002060"/>
                  </a:solidFill>
                  <a:latin typeface="Helvetica Neue" panose="020B0604020202020204" charset="0"/>
                  <a:ea typeface="Helvetica Neue"/>
                  <a:cs typeface="Helvetica Neue"/>
                  <a:sym typeface="Helvetica Neue"/>
                </a:rPr>
                <a:t>Revenue</a:t>
              </a:r>
              <a:br>
                <a:rPr lang="de-DE" sz="2000" b="1">
                  <a:solidFill>
                    <a:srgbClr val="002060"/>
                  </a:solidFill>
                  <a:latin typeface="Helvetica Neue" panose="020B0604020202020204" charset="0"/>
                  <a:ea typeface="Helvetica Neue"/>
                  <a:cs typeface="Helvetica Neue"/>
                  <a:sym typeface="Helvetica Neue"/>
                </a:rPr>
              </a:br>
              <a:r>
                <a:rPr lang="de-DE" sz="2000" b="1">
                  <a:solidFill>
                    <a:srgbClr val="002060"/>
                  </a:solidFill>
                  <a:latin typeface="Helvetica Neue" panose="020B0604020202020204" charset="0"/>
                  <a:ea typeface="Helvetica Neue"/>
                  <a:cs typeface="Helvetica Neue"/>
                  <a:sym typeface="Helvetica Neue"/>
                </a:rPr>
                <a:t>(Umsatz)</a:t>
              </a:r>
              <a:endParaRPr lang="de-DE" sz="2000" b="1">
                <a:solidFill>
                  <a:srgbClr val="002060"/>
                </a:solidFill>
                <a:latin typeface="Helvetica Neue" panose="020B0604020202020204" charset="0"/>
                <a:ea typeface="Calibri"/>
                <a:cs typeface="Calibri"/>
                <a:sym typeface="Calibri"/>
              </a:endParaRPr>
            </a:p>
          </p:txBody>
        </p:sp>
        <p:sp>
          <p:nvSpPr>
            <p:cNvPr id="114" name="Google Shape;114;p7"/>
            <p:cNvSpPr/>
            <p:nvPr/>
          </p:nvSpPr>
          <p:spPr>
            <a:xfrm>
              <a:off x="3977864" y="3326628"/>
              <a:ext cx="2922270" cy="639246"/>
            </a:xfrm>
            <a:prstGeom prst="roundRect">
              <a:avLst>
                <a:gd name="adj" fmla="val 16667"/>
              </a:avLst>
            </a:prstGeom>
            <a:solidFill>
              <a:srgbClr val="F2F2F2"/>
            </a:solidFill>
            <a:ln w="254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lang="de-DE">
                <a:latin typeface="Helvetica Neue" panose="020B0604020202020204" charset="0"/>
              </a:endParaRPr>
            </a:p>
          </p:txBody>
        </p:sp>
        <p:sp>
          <p:nvSpPr>
            <p:cNvPr id="115" name="Google Shape;115;p7"/>
            <p:cNvSpPr txBox="1"/>
            <p:nvPr/>
          </p:nvSpPr>
          <p:spPr>
            <a:xfrm>
              <a:off x="4009069" y="3357833"/>
              <a:ext cx="2859860" cy="576836"/>
            </a:xfrm>
            <a:prstGeom prst="rect">
              <a:avLst/>
            </a:prstGeom>
            <a:noFill/>
            <a:ln>
              <a:noFill/>
            </a:ln>
          </p:spPr>
          <p:txBody>
            <a:bodyPr spcFirstLastPara="1" wrap="square" lIns="60950" tIns="60950" rIns="60950" bIns="60950" anchor="ctr" anchorCtr="0">
              <a:noAutofit/>
            </a:bodyPr>
            <a:lstStyle/>
            <a:p>
              <a:pPr marL="0" marR="0" lvl="0" indent="0" algn="ctr" rtl="0">
                <a:lnSpc>
                  <a:spcPct val="90000"/>
                </a:lnSpc>
                <a:spcBef>
                  <a:spcPts val="0"/>
                </a:spcBef>
                <a:spcAft>
                  <a:spcPts val="0"/>
                </a:spcAft>
                <a:buClr>
                  <a:srgbClr val="002060"/>
                </a:buClr>
                <a:buSzPts val="1600"/>
                <a:buFont typeface="Helvetica Neue"/>
                <a:buNone/>
              </a:pPr>
              <a:r>
                <a:rPr lang="de-DE" sz="2000" b="1">
                  <a:solidFill>
                    <a:srgbClr val="002060"/>
                  </a:solidFill>
                  <a:latin typeface="Helvetica Neue" panose="020B0604020202020204" charset="0"/>
                  <a:ea typeface="Helvetica Neue"/>
                  <a:cs typeface="Helvetica Neue"/>
                  <a:sym typeface="Helvetica Neue"/>
                </a:rPr>
                <a:t>Referral</a:t>
              </a:r>
              <a:br>
                <a:rPr lang="de-DE" sz="2000" b="1">
                  <a:solidFill>
                    <a:srgbClr val="002060"/>
                  </a:solidFill>
                  <a:latin typeface="Helvetica Neue" panose="020B0604020202020204" charset="0"/>
                  <a:ea typeface="Helvetica Neue"/>
                  <a:cs typeface="Helvetica Neue"/>
                  <a:sym typeface="Helvetica Neue"/>
                </a:rPr>
              </a:br>
              <a:r>
                <a:rPr lang="de-DE" sz="2000" b="1">
                  <a:solidFill>
                    <a:srgbClr val="002060"/>
                  </a:solidFill>
                  <a:latin typeface="Helvetica Neue" panose="020B0604020202020204" charset="0"/>
                  <a:ea typeface="Helvetica Neue"/>
                  <a:cs typeface="Helvetica Neue"/>
                  <a:sym typeface="Helvetica Neue"/>
                </a:rPr>
                <a:t>(Weiterempfehlung)</a:t>
              </a:r>
              <a:endParaRPr lang="de-DE" sz="2000" b="1">
                <a:solidFill>
                  <a:srgbClr val="002060"/>
                </a:solidFill>
                <a:latin typeface="Helvetica Neue" panose="020B0604020202020204" charset="0"/>
                <a:ea typeface="Calibri"/>
                <a:cs typeface="Calibri"/>
                <a:sym typeface="Calibri"/>
              </a:endParaRPr>
            </a:p>
          </p:txBody>
        </p:sp>
      </p:grpSp>
      <p:sp>
        <p:nvSpPr>
          <p:cNvPr id="2" name="Google Shape;86;p5">
            <a:extLst>
              <a:ext uri="{FF2B5EF4-FFF2-40B4-BE49-F238E27FC236}">
                <a16:creationId xmlns:a16="http://schemas.microsoft.com/office/drawing/2014/main" id="{3A70B804-47C7-5988-4292-F94B841807A8}"/>
              </a:ext>
            </a:extLst>
          </p:cNvPr>
          <p:cNvSpPr txBox="1"/>
          <p:nvPr/>
        </p:nvSpPr>
        <p:spPr>
          <a:xfrm>
            <a:off x="1296000" y="1548000"/>
            <a:ext cx="16020000" cy="830997"/>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de-DE" sz="4200" b="1">
                <a:solidFill>
                  <a:srgbClr val="4D94B7"/>
                </a:solidFill>
                <a:latin typeface="Helvetica Neue" panose="020B0604020202020204" charset="0"/>
                <a:ea typeface="Helvetica Neue"/>
                <a:cs typeface="Helvetica Neue"/>
                <a:sym typeface="Helvetica Neue"/>
              </a:rPr>
              <a:t>1. </a:t>
            </a:r>
            <a:r>
              <a:rPr lang="de-DE" sz="4400" b="1">
                <a:solidFill>
                  <a:srgbClr val="4D94B7"/>
                </a:solidFill>
                <a:latin typeface="Helvetica Neue" panose="020B0604020202020204" charset="0"/>
                <a:ea typeface="Helvetica Neue"/>
                <a:cs typeface="Helvetica Neue"/>
                <a:sym typeface="Helvetica Neue"/>
              </a:rPr>
              <a:t>Kurze Einführung in das AARRR! Modell</a:t>
            </a:r>
            <a:endParaRPr lang="de-DE">
              <a:latin typeface="Helvetica Neue" panose="020B0604020202020204" charset="0"/>
            </a:endParaRPr>
          </a:p>
          <a:p>
            <a:pPr marL="0" marR="0" lvl="0" indent="0" algn="l" rtl="0">
              <a:spcBef>
                <a:spcPts val="0"/>
              </a:spcBef>
              <a:spcAft>
                <a:spcPts val="0"/>
              </a:spcAft>
              <a:buNone/>
            </a:pPr>
            <a:endParaRPr lang="de-DE" sz="4200" b="1">
              <a:solidFill>
                <a:srgbClr val="4D94B7"/>
              </a:solidFill>
              <a:latin typeface="Helvetica Neue" panose="020B0604020202020204" charset="0"/>
              <a:ea typeface="Helvetica Neue"/>
              <a:cs typeface="Helvetica Neue"/>
              <a:sym typeface="Helvetica Neue"/>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8"/>
          <p:cNvSpPr txBox="1"/>
          <p:nvPr/>
        </p:nvSpPr>
        <p:spPr>
          <a:xfrm>
            <a:off x="1296000" y="2304000"/>
            <a:ext cx="15840000" cy="52322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de-DE" sz="2800">
                <a:solidFill>
                  <a:srgbClr val="AED633"/>
                </a:solidFill>
                <a:latin typeface="Helvetica Neue" panose="020B0604020202020204" charset="0"/>
                <a:ea typeface="Helvetica Neue"/>
                <a:cs typeface="Helvetica Neue"/>
                <a:sym typeface="Helvetica Neue"/>
              </a:rPr>
              <a:t>1.4</a:t>
            </a:r>
            <a:r>
              <a:rPr lang="de-DE" sz="2800" b="1">
                <a:solidFill>
                  <a:srgbClr val="AED633"/>
                </a:solidFill>
                <a:latin typeface="Helvetica Neue" panose="020B0604020202020204" charset="0"/>
                <a:ea typeface="Helvetica Neue"/>
                <a:cs typeface="Helvetica Neue"/>
                <a:sym typeface="Helvetica Neue"/>
              </a:rPr>
              <a:t> </a:t>
            </a:r>
            <a:r>
              <a:rPr lang="de-DE" sz="2800">
                <a:solidFill>
                  <a:srgbClr val="AED633"/>
                </a:solidFill>
                <a:latin typeface="Helvetica Neue" panose="020B0604020202020204" charset="0"/>
                <a:ea typeface="Helvetica Neue"/>
                <a:cs typeface="Helvetica Neue"/>
                <a:sym typeface="Helvetica Neue"/>
              </a:rPr>
              <a:t>Geringfügig anders, weitgehend in der Praxis angewendet &amp; validiert - Das AAARRR! Modell</a:t>
            </a:r>
          </a:p>
        </p:txBody>
      </p:sp>
      <p:sp>
        <p:nvSpPr>
          <p:cNvPr id="122" name="Google Shape;122;p8"/>
          <p:cNvSpPr txBox="1"/>
          <p:nvPr/>
        </p:nvSpPr>
        <p:spPr>
          <a:xfrm>
            <a:off x="1296000" y="3384000"/>
            <a:ext cx="9252000" cy="54171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de-DE" sz="2400">
                <a:solidFill>
                  <a:schemeClr val="dk1"/>
                </a:solidFill>
                <a:latin typeface="Helvetica Neue" panose="020B0604020202020204" charset="0"/>
                <a:ea typeface="Helvetica Neue"/>
                <a:cs typeface="Helvetica Neue"/>
                <a:sym typeface="Helvetica Neue"/>
              </a:rPr>
              <a:t>Leichte Variationen des ursprünglichen Modells fanden sowohl in der Fachliteratur als auch in der Praxis breite Anwendung. Dies liegt daran, dass das Modell an sich sehr flexibel ist und potenziell auf viele verschiedene Bereiche übertragen werden kann. </a:t>
            </a:r>
            <a:endParaRPr lang="de-DE" sz="2400">
              <a:latin typeface="Helvetica Neue" panose="020B0604020202020204" charset="0"/>
            </a:endParaRPr>
          </a:p>
          <a:p>
            <a:pPr marL="0" marR="0" lvl="0" indent="0" algn="l" rtl="0">
              <a:spcBef>
                <a:spcPts val="0"/>
              </a:spcBef>
              <a:spcAft>
                <a:spcPts val="0"/>
              </a:spcAft>
              <a:buNone/>
            </a:pPr>
            <a:endParaRPr lang="de-DE" sz="2400">
              <a:solidFill>
                <a:schemeClr val="dk1"/>
              </a:solidFill>
              <a:latin typeface="Helvetica Neue" panose="020B0604020202020204" charset="0"/>
              <a:ea typeface="Helvetica Neue"/>
              <a:cs typeface="Helvetica Neue"/>
              <a:sym typeface="Helvetica Neue"/>
            </a:endParaRPr>
          </a:p>
          <a:p>
            <a:pPr marL="0" marR="0" lvl="0" indent="0" algn="l" rtl="0">
              <a:spcBef>
                <a:spcPts val="0"/>
              </a:spcBef>
              <a:spcAft>
                <a:spcPts val="0"/>
              </a:spcAft>
              <a:buNone/>
            </a:pPr>
            <a:r>
              <a:rPr lang="de-DE" sz="2400">
                <a:solidFill>
                  <a:schemeClr val="dk1"/>
                </a:solidFill>
                <a:latin typeface="Helvetica Neue" panose="020B0604020202020204" charset="0"/>
                <a:ea typeface="Helvetica Neue"/>
                <a:cs typeface="Helvetica Neue"/>
                <a:sym typeface="Helvetica Neue"/>
              </a:rPr>
              <a:t>So schlugen beispielsweise manche vor, dass sich die erste Dimension dieser metrischen Bewertung auf den </a:t>
            </a:r>
            <a:r>
              <a:rPr lang="de-DE" sz="2400" b="1">
                <a:solidFill>
                  <a:srgbClr val="0070C0"/>
                </a:solidFill>
                <a:latin typeface="Helvetica Neue" panose="020B0604020202020204" charset="0"/>
                <a:ea typeface="Helvetica Neue"/>
                <a:cs typeface="Helvetica Neue"/>
                <a:sym typeface="Helvetica Neue"/>
              </a:rPr>
              <a:t>Bekanntheitsgrad</a:t>
            </a:r>
            <a:r>
              <a:rPr lang="de-DE" sz="2400">
                <a:solidFill>
                  <a:schemeClr val="dk1"/>
                </a:solidFill>
                <a:latin typeface="Helvetica Neue" panose="020B0604020202020204" charset="0"/>
                <a:ea typeface="Helvetica Neue"/>
                <a:cs typeface="Helvetica Neue"/>
                <a:sym typeface="Helvetica Neue"/>
              </a:rPr>
              <a:t> des neu verfügbaren Projekts/Produkts/Dienstleistung konzentrieren sollte. </a:t>
            </a:r>
            <a:endParaRPr lang="de-DE" sz="2400">
              <a:latin typeface="Helvetica Neue" panose="020B0604020202020204" charset="0"/>
            </a:endParaRPr>
          </a:p>
          <a:p>
            <a:pPr marL="0" marR="0" lvl="0" indent="0" algn="l" rtl="0">
              <a:spcBef>
                <a:spcPts val="0"/>
              </a:spcBef>
              <a:spcAft>
                <a:spcPts val="0"/>
              </a:spcAft>
              <a:buNone/>
            </a:pPr>
            <a:endParaRPr lang="de-DE" sz="2400">
              <a:solidFill>
                <a:schemeClr val="dk1"/>
              </a:solidFill>
              <a:latin typeface="Helvetica Neue" panose="020B0604020202020204" charset="0"/>
              <a:ea typeface="Helvetica Neue"/>
              <a:cs typeface="Helvetica Neue"/>
              <a:sym typeface="Helvetica Neue"/>
            </a:endParaRPr>
          </a:p>
          <a:p>
            <a:pPr marL="0" marR="0" lvl="0" indent="0" algn="l" rtl="0">
              <a:spcBef>
                <a:spcPts val="0"/>
              </a:spcBef>
              <a:spcAft>
                <a:spcPts val="0"/>
              </a:spcAft>
              <a:buNone/>
            </a:pPr>
            <a:r>
              <a:rPr lang="de-DE" sz="2400">
                <a:solidFill>
                  <a:schemeClr val="dk1"/>
                </a:solidFill>
                <a:latin typeface="Helvetica Neue" panose="020B0604020202020204" charset="0"/>
                <a:ea typeface="Helvetica Neue"/>
                <a:cs typeface="Helvetica Neue"/>
                <a:sym typeface="Helvetica Neue"/>
              </a:rPr>
              <a:t>Für Andere ist der Bekanntheitsgrad zwar sehr wichtig, aber vor allem ein Kriterium der Eitelkeit: Es handelt sich um Zusatzinformationen, die natürlich von großer Bedeutung sind, aber keine konkreten und aussagekräftigen Messwerte für das Wachstum eines Projekts liefern.</a:t>
            </a:r>
          </a:p>
        </p:txBody>
      </p:sp>
      <p:grpSp>
        <p:nvGrpSpPr>
          <p:cNvPr id="123" name="Google Shape;123;p8"/>
          <p:cNvGrpSpPr/>
          <p:nvPr/>
        </p:nvGrpSpPr>
        <p:grpSpPr>
          <a:xfrm>
            <a:off x="10692000" y="3564000"/>
            <a:ext cx="6000562" cy="5217879"/>
            <a:chOff x="905418" y="0"/>
            <a:chExt cx="6000562" cy="5217879"/>
          </a:xfrm>
        </p:grpSpPr>
        <p:sp>
          <p:nvSpPr>
            <p:cNvPr id="124" name="Google Shape;124;p8"/>
            <p:cNvSpPr/>
            <p:nvPr/>
          </p:nvSpPr>
          <p:spPr>
            <a:xfrm rot="10800000">
              <a:off x="905418" y="0"/>
              <a:ext cx="5217879" cy="5217879"/>
            </a:xfrm>
            <a:prstGeom prst="triangle">
              <a:avLst>
                <a:gd name="adj" fmla="val 50000"/>
              </a:avLst>
            </a:prstGeom>
            <a:solidFill>
              <a:srgbClr val="F2F2F2"/>
            </a:solidFill>
            <a:ln w="254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lang="de-DE">
                <a:latin typeface="Helvetica Neue" panose="020B0604020202020204" charset="0"/>
              </a:endParaRPr>
            </a:p>
          </p:txBody>
        </p:sp>
        <p:sp>
          <p:nvSpPr>
            <p:cNvPr id="125" name="Google Shape;125;p8"/>
            <p:cNvSpPr/>
            <p:nvPr/>
          </p:nvSpPr>
          <p:spPr>
            <a:xfrm>
              <a:off x="3514358" y="524590"/>
              <a:ext cx="3391622" cy="617585"/>
            </a:xfrm>
            <a:prstGeom prst="roundRect">
              <a:avLst>
                <a:gd name="adj" fmla="val 16667"/>
              </a:avLst>
            </a:prstGeom>
            <a:solidFill>
              <a:srgbClr val="002060"/>
            </a:solidFill>
            <a:ln w="254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lang="de-DE">
                <a:latin typeface="Helvetica Neue" panose="020B0604020202020204" charset="0"/>
              </a:endParaRPr>
            </a:p>
          </p:txBody>
        </p:sp>
        <p:sp>
          <p:nvSpPr>
            <p:cNvPr id="126" name="Google Shape;126;p8"/>
            <p:cNvSpPr txBox="1"/>
            <p:nvPr/>
          </p:nvSpPr>
          <p:spPr>
            <a:xfrm>
              <a:off x="3544506" y="554738"/>
              <a:ext cx="3331326" cy="557289"/>
            </a:xfrm>
            <a:prstGeom prst="rect">
              <a:avLst/>
            </a:prstGeom>
            <a:noFill/>
            <a:ln>
              <a:noFill/>
            </a:ln>
          </p:spPr>
          <p:txBody>
            <a:bodyPr spcFirstLastPara="1" wrap="square" lIns="49525" tIns="49525" rIns="49525" bIns="49525" anchor="ctr" anchorCtr="0">
              <a:noAutofit/>
            </a:bodyPr>
            <a:lstStyle/>
            <a:p>
              <a:pPr marL="0" marR="0" lvl="0" indent="0" algn="ctr" rtl="0">
                <a:lnSpc>
                  <a:spcPct val="90000"/>
                </a:lnSpc>
                <a:spcBef>
                  <a:spcPts val="0"/>
                </a:spcBef>
                <a:spcAft>
                  <a:spcPts val="0"/>
                </a:spcAft>
                <a:buClr>
                  <a:schemeClr val="lt1"/>
                </a:buClr>
                <a:buSzPts val="1300"/>
                <a:buFont typeface="Helvetica Neue"/>
                <a:buNone/>
              </a:pPr>
              <a:r>
                <a:rPr lang="de-DE" sz="2000" b="1">
                  <a:solidFill>
                    <a:schemeClr val="lt1"/>
                  </a:solidFill>
                  <a:latin typeface="Helvetica Neue" panose="020B0604020202020204" charset="0"/>
                  <a:ea typeface="Helvetica Neue"/>
                  <a:cs typeface="Helvetica Neue"/>
                  <a:sym typeface="Helvetica Neue"/>
                </a:rPr>
                <a:t>Awareness</a:t>
              </a:r>
              <a:endParaRPr lang="de-DE" sz="2000">
                <a:latin typeface="Helvetica Neue" panose="020B0604020202020204" charset="0"/>
              </a:endParaRPr>
            </a:p>
            <a:p>
              <a:pPr marL="0" marR="0" lvl="0" indent="0" algn="ctr" rtl="0">
                <a:lnSpc>
                  <a:spcPct val="90000"/>
                </a:lnSpc>
                <a:spcBef>
                  <a:spcPts val="455"/>
                </a:spcBef>
                <a:spcAft>
                  <a:spcPts val="0"/>
                </a:spcAft>
                <a:buClr>
                  <a:schemeClr val="lt1"/>
                </a:buClr>
                <a:buSzPts val="1300"/>
                <a:buFont typeface="Helvetica Neue"/>
                <a:buNone/>
              </a:pPr>
              <a:r>
                <a:rPr lang="de-DE" sz="2000" b="1">
                  <a:solidFill>
                    <a:schemeClr val="lt1"/>
                  </a:solidFill>
                  <a:latin typeface="Helvetica Neue" panose="020B0604020202020204" charset="0"/>
                  <a:ea typeface="Helvetica Neue"/>
                  <a:cs typeface="Helvetica Neue"/>
                  <a:sym typeface="Helvetica Neue"/>
                </a:rPr>
                <a:t>(Bekannheitsgrad)</a:t>
              </a:r>
              <a:r>
                <a:rPr lang="de-DE" sz="2000" b="1">
                  <a:solidFill>
                    <a:schemeClr val="lt1"/>
                  </a:solidFill>
                  <a:latin typeface="Helvetica Neue" panose="020B0604020202020204" charset="0"/>
                  <a:ea typeface="Calibri"/>
                  <a:cs typeface="Calibri"/>
                  <a:sym typeface="Calibri"/>
                </a:rPr>
                <a:t> </a:t>
              </a:r>
              <a:endParaRPr lang="de-DE" sz="2000">
                <a:latin typeface="Helvetica Neue" panose="020B0604020202020204" charset="0"/>
              </a:endParaRPr>
            </a:p>
          </p:txBody>
        </p:sp>
        <p:sp>
          <p:nvSpPr>
            <p:cNvPr id="127" name="Google Shape;127;p8"/>
            <p:cNvSpPr/>
            <p:nvPr/>
          </p:nvSpPr>
          <p:spPr>
            <a:xfrm>
              <a:off x="3514358" y="1219373"/>
              <a:ext cx="3391622" cy="617585"/>
            </a:xfrm>
            <a:prstGeom prst="roundRect">
              <a:avLst>
                <a:gd name="adj" fmla="val 16667"/>
              </a:avLst>
            </a:prstGeom>
            <a:solidFill>
              <a:srgbClr val="F2F2F2"/>
            </a:solidFill>
            <a:ln w="254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lang="de-DE">
                <a:latin typeface="Helvetica Neue" panose="020B0604020202020204" charset="0"/>
              </a:endParaRPr>
            </a:p>
          </p:txBody>
        </p:sp>
        <p:sp>
          <p:nvSpPr>
            <p:cNvPr id="128" name="Google Shape;128;p8"/>
            <p:cNvSpPr txBox="1"/>
            <p:nvPr/>
          </p:nvSpPr>
          <p:spPr>
            <a:xfrm>
              <a:off x="3544506" y="1249521"/>
              <a:ext cx="3331326" cy="557289"/>
            </a:xfrm>
            <a:prstGeom prst="rect">
              <a:avLst/>
            </a:prstGeom>
            <a:noFill/>
            <a:ln>
              <a:noFill/>
            </a:ln>
          </p:spPr>
          <p:txBody>
            <a:bodyPr spcFirstLastPara="1" wrap="square" lIns="49525" tIns="49525" rIns="49525" bIns="49525" anchor="ctr" anchorCtr="0">
              <a:noAutofit/>
            </a:bodyPr>
            <a:lstStyle/>
            <a:p>
              <a:pPr marL="0" marR="0" lvl="0" indent="0" algn="ctr" rtl="0">
                <a:lnSpc>
                  <a:spcPct val="90000"/>
                </a:lnSpc>
                <a:spcBef>
                  <a:spcPts val="0"/>
                </a:spcBef>
                <a:spcAft>
                  <a:spcPts val="0"/>
                </a:spcAft>
                <a:buClr>
                  <a:srgbClr val="002060"/>
                </a:buClr>
                <a:buSzPts val="1300"/>
                <a:buFont typeface="Helvetica Neue"/>
                <a:buNone/>
              </a:pPr>
              <a:r>
                <a:rPr lang="de-DE" sz="1300" b="1">
                  <a:solidFill>
                    <a:srgbClr val="002060"/>
                  </a:solidFill>
                  <a:latin typeface="Helvetica Neue" panose="020B0604020202020204" charset="0"/>
                  <a:ea typeface="Helvetica Neue"/>
                  <a:cs typeface="Helvetica Neue"/>
                  <a:sym typeface="Helvetica Neue"/>
                </a:rPr>
                <a:t>Acquisition</a:t>
              </a:r>
              <a:br>
                <a:rPr lang="de-DE" sz="1300" b="1">
                  <a:solidFill>
                    <a:srgbClr val="002060"/>
                  </a:solidFill>
                  <a:latin typeface="Helvetica Neue" panose="020B0604020202020204" charset="0"/>
                  <a:ea typeface="Helvetica Neue"/>
                  <a:cs typeface="Helvetica Neue"/>
                  <a:sym typeface="Helvetica Neue"/>
                </a:rPr>
              </a:br>
              <a:r>
                <a:rPr lang="de-DE" sz="1300" b="1">
                  <a:solidFill>
                    <a:srgbClr val="002060"/>
                  </a:solidFill>
                  <a:latin typeface="Helvetica Neue" panose="020B0604020202020204" charset="0"/>
                  <a:ea typeface="Helvetica Neue"/>
                  <a:cs typeface="Helvetica Neue"/>
                  <a:sym typeface="Helvetica Neue"/>
                </a:rPr>
                <a:t>(Akquisition)</a:t>
              </a:r>
              <a:endParaRPr lang="de-DE" sz="1300" b="1">
                <a:solidFill>
                  <a:srgbClr val="002060"/>
                </a:solidFill>
                <a:latin typeface="Helvetica Neue" panose="020B0604020202020204" charset="0"/>
                <a:ea typeface="Calibri"/>
                <a:cs typeface="Calibri"/>
                <a:sym typeface="Calibri"/>
              </a:endParaRPr>
            </a:p>
          </p:txBody>
        </p:sp>
        <p:sp>
          <p:nvSpPr>
            <p:cNvPr id="129" name="Google Shape;129;p8"/>
            <p:cNvSpPr/>
            <p:nvPr/>
          </p:nvSpPr>
          <p:spPr>
            <a:xfrm>
              <a:off x="3514358" y="1914156"/>
              <a:ext cx="3391622" cy="617585"/>
            </a:xfrm>
            <a:prstGeom prst="roundRect">
              <a:avLst>
                <a:gd name="adj" fmla="val 16667"/>
              </a:avLst>
            </a:prstGeom>
            <a:solidFill>
              <a:srgbClr val="F2F2F2"/>
            </a:solidFill>
            <a:ln w="254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lang="de-DE">
                <a:latin typeface="Helvetica Neue" panose="020B0604020202020204" charset="0"/>
              </a:endParaRPr>
            </a:p>
          </p:txBody>
        </p:sp>
        <p:sp>
          <p:nvSpPr>
            <p:cNvPr id="130" name="Google Shape;130;p8"/>
            <p:cNvSpPr txBox="1"/>
            <p:nvPr/>
          </p:nvSpPr>
          <p:spPr>
            <a:xfrm>
              <a:off x="3544506" y="1944304"/>
              <a:ext cx="3331326" cy="557289"/>
            </a:xfrm>
            <a:prstGeom prst="rect">
              <a:avLst/>
            </a:prstGeom>
            <a:noFill/>
            <a:ln>
              <a:noFill/>
            </a:ln>
          </p:spPr>
          <p:txBody>
            <a:bodyPr spcFirstLastPara="1" wrap="square" lIns="49525" tIns="49525" rIns="49525" bIns="49525" anchor="ctr" anchorCtr="0">
              <a:noAutofit/>
            </a:bodyPr>
            <a:lstStyle/>
            <a:p>
              <a:pPr marL="0" marR="0" lvl="0" indent="0" algn="ctr" rtl="0">
                <a:lnSpc>
                  <a:spcPct val="90000"/>
                </a:lnSpc>
                <a:spcBef>
                  <a:spcPts val="0"/>
                </a:spcBef>
                <a:spcAft>
                  <a:spcPts val="0"/>
                </a:spcAft>
                <a:buClr>
                  <a:srgbClr val="002060"/>
                </a:buClr>
                <a:buSzPts val="1300"/>
                <a:buFont typeface="Helvetica Neue"/>
                <a:buNone/>
              </a:pPr>
              <a:r>
                <a:rPr lang="de-DE" sz="1300" b="1">
                  <a:solidFill>
                    <a:srgbClr val="002060"/>
                  </a:solidFill>
                  <a:latin typeface="Helvetica Neue" panose="020B0604020202020204" charset="0"/>
                  <a:ea typeface="Helvetica Neue"/>
                  <a:cs typeface="Helvetica Neue"/>
                  <a:sym typeface="Helvetica Neue"/>
                </a:rPr>
                <a:t>Activation</a:t>
              </a:r>
              <a:br>
                <a:rPr lang="de-DE" sz="1300" b="1">
                  <a:solidFill>
                    <a:srgbClr val="002060"/>
                  </a:solidFill>
                  <a:latin typeface="Helvetica Neue" panose="020B0604020202020204" charset="0"/>
                  <a:ea typeface="Helvetica Neue"/>
                  <a:cs typeface="Helvetica Neue"/>
                  <a:sym typeface="Helvetica Neue"/>
                </a:rPr>
              </a:br>
              <a:r>
                <a:rPr lang="de-DE" sz="1300" b="1">
                  <a:solidFill>
                    <a:srgbClr val="002060"/>
                  </a:solidFill>
                  <a:latin typeface="Helvetica Neue" panose="020B0604020202020204" charset="0"/>
                  <a:ea typeface="Helvetica Neue"/>
                  <a:cs typeface="Helvetica Neue"/>
                  <a:sym typeface="Helvetica Neue"/>
                </a:rPr>
                <a:t>(Aktivierung)</a:t>
              </a:r>
              <a:endParaRPr lang="de-DE" sz="1300" b="1">
                <a:solidFill>
                  <a:srgbClr val="002060"/>
                </a:solidFill>
                <a:latin typeface="Helvetica Neue" panose="020B0604020202020204" charset="0"/>
                <a:ea typeface="Calibri"/>
                <a:cs typeface="Calibri"/>
                <a:sym typeface="Calibri"/>
              </a:endParaRPr>
            </a:p>
          </p:txBody>
        </p:sp>
        <p:sp>
          <p:nvSpPr>
            <p:cNvPr id="131" name="Google Shape;131;p8"/>
            <p:cNvSpPr/>
            <p:nvPr/>
          </p:nvSpPr>
          <p:spPr>
            <a:xfrm>
              <a:off x="3514358" y="2608939"/>
              <a:ext cx="3391622" cy="617585"/>
            </a:xfrm>
            <a:prstGeom prst="roundRect">
              <a:avLst>
                <a:gd name="adj" fmla="val 16667"/>
              </a:avLst>
            </a:prstGeom>
            <a:solidFill>
              <a:srgbClr val="F2F2F2"/>
            </a:solidFill>
            <a:ln w="254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lang="de-DE">
                <a:latin typeface="Helvetica Neue" panose="020B0604020202020204" charset="0"/>
              </a:endParaRPr>
            </a:p>
          </p:txBody>
        </p:sp>
        <p:sp>
          <p:nvSpPr>
            <p:cNvPr id="132" name="Google Shape;132;p8"/>
            <p:cNvSpPr txBox="1"/>
            <p:nvPr/>
          </p:nvSpPr>
          <p:spPr>
            <a:xfrm>
              <a:off x="3544506" y="2639087"/>
              <a:ext cx="3331326" cy="557289"/>
            </a:xfrm>
            <a:prstGeom prst="rect">
              <a:avLst/>
            </a:prstGeom>
            <a:noFill/>
            <a:ln>
              <a:noFill/>
            </a:ln>
          </p:spPr>
          <p:txBody>
            <a:bodyPr spcFirstLastPara="1" wrap="square" lIns="49525" tIns="49525" rIns="49525" bIns="49525" anchor="ctr" anchorCtr="0">
              <a:noAutofit/>
            </a:bodyPr>
            <a:lstStyle/>
            <a:p>
              <a:pPr marL="0" marR="0" lvl="0" indent="0" algn="ctr" rtl="0">
                <a:lnSpc>
                  <a:spcPct val="90000"/>
                </a:lnSpc>
                <a:spcBef>
                  <a:spcPts val="0"/>
                </a:spcBef>
                <a:spcAft>
                  <a:spcPts val="0"/>
                </a:spcAft>
                <a:buClr>
                  <a:srgbClr val="002060"/>
                </a:buClr>
                <a:buSzPts val="1300"/>
                <a:buFont typeface="Helvetica Neue"/>
                <a:buNone/>
              </a:pPr>
              <a:r>
                <a:rPr lang="de-DE" sz="1300" b="1">
                  <a:solidFill>
                    <a:srgbClr val="002060"/>
                  </a:solidFill>
                  <a:latin typeface="Helvetica Neue" panose="020B0604020202020204" charset="0"/>
                  <a:ea typeface="Helvetica Neue"/>
                  <a:cs typeface="Helvetica Neue"/>
                  <a:sym typeface="Helvetica Neue"/>
                </a:rPr>
                <a:t>Retention</a:t>
              </a:r>
              <a:br>
                <a:rPr lang="de-DE" sz="1300" b="1">
                  <a:solidFill>
                    <a:srgbClr val="002060"/>
                  </a:solidFill>
                  <a:latin typeface="Helvetica Neue" panose="020B0604020202020204" charset="0"/>
                  <a:ea typeface="Helvetica Neue"/>
                  <a:cs typeface="Helvetica Neue"/>
                  <a:sym typeface="Helvetica Neue"/>
                </a:rPr>
              </a:br>
              <a:r>
                <a:rPr lang="de-DE" sz="1300" b="1">
                  <a:solidFill>
                    <a:srgbClr val="002060"/>
                  </a:solidFill>
                  <a:latin typeface="Helvetica Neue" panose="020B0604020202020204" charset="0"/>
                  <a:ea typeface="Helvetica Neue"/>
                  <a:cs typeface="Helvetica Neue"/>
                  <a:sym typeface="Helvetica Neue"/>
                </a:rPr>
                <a:t>(Loyalität)</a:t>
              </a:r>
              <a:endParaRPr lang="de-DE" sz="1300" b="1">
                <a:solidFill>
                  <a:srgbClr val="002060"/>
                </a:solidFill>
                <a:latin typeface="Helvetica Neue" panose="020B0604020202020204" charset="0"/>
                <a:ea typeface="Calibri"/>
                <a:cs typeface="Calibri"/>
                <a:sym typeface="Calibri"/>
              </a:endParaRPr>
            </a:p>
          </p:txBody>
        </p:sp>
        <p:sp>
          <p:nvSpPr>
            <p:cNvPr id="133" name="Google Shape;133;p8"/>
            <p:cNvSpPr/>
            <p:nvPr/>
          </p:nvSpPr>
          <p:spPr>
            <a:xfrm>
              <a:off x="3514358" y="3303723"/>
              <a:ext cx="3391622" cy="617585"/>
            </a:xfrm>
            <a:prstGeom prst="roundRect">
              <a:avLst>
                <a:gd name="adj" fmla="val 16667"/>
              </a:avLst>
            </a:prstGeom>
            <a:solidFill>
              <a:srgbClr val="F2F2F2"/>
            </a:solidFill>
            <a:ln w="254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lang="de-DE">
                <a:latin typeface="Helvetica Neue" panose="020B0604020202020204" charset="0"/>
              </a:endParaRPr>
            </a:p>
          </p:txBody>
        </p:sp>
        <p:sp>
          <p:nvSpPr>
            <p:cNvPr id="134" name="Google Shape;134;p8"/>
            <p:cNvSpPr txBox="1"/>
            <p:nvPr/>
          </p:nvSpPr>
          <p:spPr>
            <a:xfrm>
              <a:off x="3544506" y="3333871"/>
              <a:ext cx="3331326" cy="557289"/>
            </a:xfrm>
            <a:prstGeom prst="rect">
              <a:avLst/>
            </a:prstGeom>
            <a:noFill/>
            <a:ln>
              <a:noFill/>
            </a:ln>
          </p:spPr>
          <p:txBody>
            <a:bodyPr spcFirstLastPara="1" wrap="square" lIns="49525" tIns="49525" rIns="49525" bIns="49525" anchor="ctr" anchorCtr="0">
              <a:noAutofit/>
            </a:bodyPr>
            <a:lstStyle/>
            <a:p>
              <a:pPr marL="0" marR="0" lvl="0" indent="0" algn="ctr" rtl="0">
                <a:lnSpc>
                  <a:spcPct val="90000"/>
                </a:lnSpc>
                <a:spcBef>
                  <a:spcPts val="0"/>
                </a:spcBef>
                <a:spcAft>
                  <a:spcPts val="0"/>
                </a:spcAft>
                <a:buClr>
                  <a:srgbClr val="002060"/>
                </a:buClr>
                <a:buSzPts val="1300"/>
                <a:buFont typeface="Helvetica Neue"/>
                <a:buNone/>
              </a:pPr>
              <a:r>
                <a:rPr lang="de-DE" sz="1300" b="1">
                  <a:solidFill>
                    <a:srgbClr val="002060"/>
                  </a:solidFill>
                  <a:latin typeface="Helvetica Neue" panose="020B0604020202020204" charset="0"/>
                  <a:ea typeface="Helvetica Neue"/>
                  <a:cs typeface="Helvetica Neue"/>
                  <a:sym typeface="Helvetica Neue"/>
                </a:rPr>
                <a:t>Revenue</a:t>
              </a:r>
              <a:br>
                <a:rPr lang="de-DE" sz="1300" b="1">
                  <a:solidFill>
                    <a:srgbClr val="002060"/>
                  </a:solidFill>
                  <a:latin typeface="Helvetica Neue" panose="020B0604020202020204" charset="0"/>
                  <a:ea typeface="Helvetica Neue"/>
                  <a:cs typeface="Helvetica Neue"/>
                  <a:sym typeface="Helvetica Neue"/>
                </a:rPr>
              </a:br>
              <a:r>
                <a:rPr lang="de-DE" sz="1300" b="1">
                  <a:solidFill>
                    <a:srgbClr val="002060"/>
                  </a:solidFill>
                  <a:latin typeface="Helvetica Neue" panose="020B0604020202020204" charset="0"/>
                  <a:ea typeface="Helvetica Neue"/>
                  <a:cs typeface="Helvetica Neue"/>
                  <a:sym typeface="Helvetica Neue"/>
                </a:rPr>
                <a:t>(Umsatz)</a:t>
              </a:r>
              <a:endParaRPr lang="de-DE" sz="1300" b="1">
                <a:solidFill>
                  <a:srgbClr val="002060"/>
                </a:solidFill>
                <a:latin typeface="Helvetica Neue" panose="020B0604020202020204" charset="0"/>
                <a:ea typeface="Calibri"/>
                <a:cs typeface="Calibri"/>
                <a:sym typeface="Calibri"/>
              </a:endParaRPr>
            </a:p>
          </p:txBody>
        </p:sp>
        <p:sp>
          <p:nvSpPr>
            <p:cNvPr id="135" name="Google Shape;135;p8"/>
            <p:cNvSpPr/>
            <p:nvPr/>
          </p:nvSpPr>
          <p:spPr>
            <a:xfrm>
              <a:off x="3514358" y="3998506"/>
              <a:ext cx="3391622" cy="617585"/>
            </a:xfrm>
            <a:prstGeom prst="roundRect">
              <a:avLst>
                <a:gd name="adj" fmla="val 16667"/>
              </a:avLst>
            </a:prstGeom>
            <a:solidFill>
              <a:srgbClr val="F2F2F2"/>
            </a:solidFill>
            <a:ln w="254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lang="de-DE">
                <a:latin typeface="Helvetica Neue" panose="020B0604020202020204" charset="0"/>
              </a:endParaRPr>
            </a:p>
          </p:txBody>
        </p:sp>
        <p:sp>
          <p:nvSpPr>
            <p:cNvPr id="136" name="Google Shape;136;p8"/>
            <p:cNvSpPr txBox="1"/>
            <p:nvPr/>
          </p:nvSpPr>
          <p:spPr>
            <a:xfrm>
              <a:off x="3544506" y="4028654"/>
              <a:ext cx="3331326" cy="557289"/>
            </a:xfrm>
            <a:prstGeom prst="rect">
              <a:avLst/>
            </a:prstGeom>
            <a:noFill/>
            <a:ln>
              <a:noFill/>
            </a:ln>
          </p:spPr>
          <p:txBody>
            <a:bodyPr spcFirstLastPara="1" wrap="square" lIns="49525" tIns="49525" rIns="49525" bIns="49525" anchor="ctr" anchorCtr="0">
              <a:noAutofit/>
            </a:bodyPr>
            <a:lstStyle/>
            <a:p>
              <a:pPr marL="0" marR="0" lvl="0" indent="0" algn="ctr" rtl="0">
                <a:lnSpc>
                  <a:spcPct val="90000"/>
                </a:lnSpc>
                <a:spcBef>
                  <a:spcPts val="0"/>
                </a:spcBef>
                <a:spcAft>
                  <a:spcPts val="0"/>
                </a:spcAft>
                <a:buClr>
                  <a:srgbClr val="002060"/>
                </a:buClr>
                <a:buSzPts val="1300"/>
                <a:buFont typeface="Helvetica Neue"/>
                <a:buNone/>
              </a:pPr>
              <a:r>
                <a:rPr lang="de-DE" sz="1300" b="1">
                  <a:solidFill>
                    <a:srgbClr val="002060"/>
                  </a:solidFill>
                  <a:latin typeface="Helvetica Neue" panose="020B0604020202020204" charset="0"/>
                  <a:ea typeface="Helvetica Neue"/>
                  <a:cs typeface="Helvetica Neue"/>
                  <a:sym typeface="Helvetica Neue"/>
                </a:rPr>
                <a:t>Referral</a:t>
              </a:r>
              <a:br>
                <a:rPr lang="de-DE" sz="1300" b="1">
                  <a:solidFill>
                    <a:srgbClr val="002060"/>
                  </a:solidFill>
                  <a:latin typeface="Helvetica Neue" panose="020B0604020202020204" charset="0"/>
                  <a:ea typeface="Helvetica Neue"/>
                  <a:cs typeface="Helvetica Neue"/>
                  <a:sym typeface="Helvetica Neue"/>
                </a:rPr>
              </a:br>
              <a:r>
                <a:rPr lang="de-DE" sz="1300" b="1">
                  <a:solidFill>
                    <a:srgbClr val="002060"/>
                  </a:solidFill>
                  <a:latin typeface="Helvetica Neue" panose="020B0604020202020204" charset="0"/>
                  <a:ea typeface="Helvetica Neue"/>
                  <a:cs typeface="Helvetica Neue"/>
                  <a:sym typeface="Helvetica Neue"/>
                </a:rPr>
                <a:t>(Weiterempfehlung)</a:t>
              </a:r>
              <a:endParaRPr lang="de-DE" sz="1300" b="1">
                <a:solidFill>
                  <a:srgbClr val="002060"/>
                </a:solidFill>
                <a:latin typeface="Helvetica Neue" panose="020B0604020202020204" charset="0"/>
                <a:ea typeface="Calibri"/>
                <a:cs typeface="Calibri"/>
                <a:sym typeface="Calibri"/>
              </a:endParaRPr>
            </a:p>
          </p:txBody>
        </p:sp>
      </p:grpSp>
      <p:sp>
        <p:nvSpPr>
          <p:cNvPr id="2" name="Google Shape;86;p5">
            <a:extLst>
              <a:ext uri="{FF2B5EF4-FFF2-40B4-BE49-F238E27FC236}">
                <a16:creationId xmlns:a16="http://schemas.microsoft.com/office/drawing/2014/main" id="{AD842B89-7A7D-5D2B-CBBB-61A49F4D78E9}"/>
              </a:ext>
            </a:extLst>
          </p:cNvPr>
          <p:cNvSpPr txBox="1"/>
          <p:nvPr/>
        </p:nvSpPr>
        <p:spPr>
          <a:xfrm>
            <a:off x="1296000" y="1548000"/>
            <a:ext cx="16020000" cy="830997"/>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de-DE" sz="4200" b="1">
                <a:solidFill>
                  <a:srgbClr val="4D94B7"/>
                </a:solidFill>
                <a:latin typeface="Helvetica Neue" panose="020B0604020202020204" charset="0"/>
                <a:ea typeface="Helvetica Neue"/>
                <a:cs typeface="Helvetica Neue"/>
                <a:sym typeface="Helvetica Neue"/>
              </a:rPr>
              <a:t>1. </a:t>
            </a:r>
            <a:r>
              <a:rPr lang="de-DE" sz="4400" b="1">
                <a:solidFill>
                  <a:srgbClr val="4D94B7"/>
                </a:solidFill>
                <a:latin typeface="Helvetica Neue" panose="020B0604020202020204" charset="0"/>
                <a:ea typeface="Helvetica Neue"/>
                <a:cs typeface="Helvetica Neue"/>
                <a:sym typeface="Helvetica Neue"/>
              </a:rPr>
              <a:t>Kurze Einführung in das AARRR! Modell</a:t>
            </a:r>
            <a:endParaRPr lang="de-DE">
              <a:latin typeface="Helvetica Neue" panose="020B0604020202020204" charset="0"/>
            </a:endParaRPr>
          </a:p>
          <a:p>
            <a:pPr marL="0" marR="0" lvl="0" indent="0" algn="l" rtl="0">
              <a:spcBef>
                <a:spcPts val="0"/>
              </a:spcBef>
              <a:spcAft>
                <a:spcPts val="0"/>
              </a:spcAft>
              <a:buNone/>
            </a:pPr>
            <a:endParaRPr lang="de-DE" sz="4200" b="1">
              <a:solidFill>
                <a:srgbClr val="4D94B7"/>
              </a:solidFill>
              <a:latin typeface="Helvetica Neue" panose="020B0604020202020204" charset="0"/>
              <a:ea typeface="Helvetica Neue"/>
              <a:cs typeface="Helvetica Neue"/>
              <a:sym typeface="Helvetica Neue"/>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9"/>
          <p:cNvSpPr txBox="1"/>
          <p:nvPr/>
        </p:nvSpPr>
        <p:spPr>
          <a:xfrm>
            <a:off x="4572000" y="3888000"/>
            <a:ext cx="9144000" cy="830997"/>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4D94B7"/>
              </a:buClr>
              <a:buSzPts val="4800"/>
              <a:buFont typeface="Helvetica Neue"/>
              <a:buNone/>
            </a:pPr>
            <a:r>
              <a:rPr lang="de-DE" sz="4800" b="1">
                <a:solidFill>
                  <a:srgbClr val="4D94B7"/>
                </a:solidFill>
                <a:latin typeface="Helvetica Neue" panose="020B0604020202020204" charset="0"/>
                <a:ea typeface="Helvetica Neue"/>
                <a:cs typeface="Helvetica Neue"/>
                <a:sym typeface="Helvetica Neue"/>
              </a:rPr>
              <a:t>Schlüssel Phasen   des AARRR! Modells</a:t>
            </a:r>
            <a:endParaRPr lang="de-DE">
              <a:latin typeface="Helvetica Neue" panose="020B0604020202020204" charset="0"/>
            </a:endParaRPr>
          </a:p>
        </p:txBody>
      </p:sp>
      <p:sp>
        <p:nvSpPr>
          <p:cNvPr id="143" name="Google Shape;143;p9"/>
          <p:cNvSpPr txBox="1"/>
          <p:nvPr/>
        </p:nvSpPr>
        <p:spPr>
          <a:xfrm>
            <a:off x="1296000" y="2592000"/>
            <a:ext cx="15732000" cy="1015663"/>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AED633"/>
              </a:buClr>
              <a:buSzPts val="6000"/>
              <a:buFont typeface="Helvetica Neue"/>
              <a:buNone/>
            </a:pPr>
            <a:r>
              <a:rPr lang="de-DE" sz="6000" b="1">
                <a:solidFill>
                  <a:srgbClr val="AED633"/>
                </a:solidFill>
                <a:latin typeface="Helvetica Neue" panose="020B0604020202020204" charset="0"/>
                <a:ea typeface="Helvetica Neue"/>
                <a:cs typeface="Helvetica Neue"/>
                <a:sym typeface="Helvetica Neue"/>
              </a:rPr>
              <a:t>Unit 2</a:t>
            </a:r>
            <a:endParaRPr lang="de-DE" sz="6000" b="1" i="0" u="none" strike="noStrike" cap="none">
              <a:solidFill>
                <a:srgbClr val="AED633"/>
              </a:solidFill>
              <a:latin typeface="Helvetica Neue" panose="020B0604020202020204" charset="0"/>
              <a:ea typeface="Helvetica Neue"/>
              <a:cs typeface="Helvetica Neue"/>
              <a:sym typeface="Helvetica Neue"/>
            </a:endParaRPr>
          </a:p>
        </p:txBody>
      </p:sp>
      <p:sp>
        <p:nvSpPr>
          <p:cNvPr id="144" name="Google Shape;144;p9"/>
          <p:cNvSpPr txBox="1"/>
          <p:nvPr/>
        </p:nvSpPr>
        <p:spPr>
          <a:xfrm>
            <a:off x="1296000" y="5400000"/>
            <a:ext cx="11700000" cy="3538800"/>
          </a:xfrm>
          <a:prstGeom prst="rect">
            <a:avLst/>
          </a:prstGeom>
          <a:noFill/>
          <a:ln>
            <a:noFill/>
          </a:ln>
        </p:spPr>
        <p:txBody>
          <a:bodyPr spcFirstLastPara="1" wrap="square" lIns="91425" tIns="45700" rIns="91425" bIns="45700" anchor="t" anchorCtr="0">
            <a:noAutofit/>
          </a:bodyPr>
          <a:lstStyle/>
          <a:p>
            <a:pPr marL="633413" marR="0" lvl="0" indent="-633413" algn="l" rtl="0">
              <a:spcBef>
                <a:spcPts val="0"/>
              </a:spcBef>
              <a:spcAft>
                <a:spcPts val="0"/>
              </a:spcAft>
              <a:buNone/>
            </a:pPr>
            <a:r>
              <a:rPr lang="de-DE" sz="2800" b="1">
                <a:solidFill>
                  <a:srgbClr val="AED633"/>
                </a:solidFill>
                <a:latin typeface="Helvetica Neue" panose="020B0604020202020204" charset="0"/>
                <a:ea typeface="Helvetica Neue"/>
                <a:cs typeface="Helvetica Neue"/>
                <a:sym typeface="Helvetica Neue"/>
              </a:rPr>
              <a:t>2.1 Acquisition (Akquisition) </a:t>
            </a:r>
            <a:r>
              <a:rPr lang="de-DE" sz="2800">
                <a:solidFill>
                  <a:srgbClr val="AED633"/>
                </a:solidFill>
                <a:latin typeface="Helvetica Neue" panose="020B0604020202020204" charset="0"/>
                <a:ea typeface="Helvetica Neue"/>
                <a:cs typeface="Helvetica Neue"/>
                <a:sym typeface="Helvetica Neue"/>
              </a:rPr>
              <a:t>– Die erste Etappe</a:t>
            </a:r>
          </a:p>
          <a:p>
            <a:pPr marL="633413" marR="0" lvl="0" indent="-633413" algn="l" rtl="0">
              <a:spcBef>
                <a:spcPts val="1200"/>
              </a:spcBef>
              <a:spcAft>
                <a:spcPts val="0"/>
              </a:spcAft>
              <a:buNone/>
            </a:pPr>
            <a:r>
              <a:rPr lang="de-DE" sz="2800" b="1">
                <a:solidFill>
                  <a:srgbClr val="AED633"/>
                </a:solidFill>
                <a:latin typeface="Helvetica Neue" panose="020B0604020202020204" charset="0"/>
                <a:ea typeface="Helvetica Neue"/>
                <a:cs typeface="Helvetica Neue"/>
                <a:sym typeface="Helvetica Neue"/>
              </a:rPr>
              <a:t>2.2 Activation (Aktivierung) </a:t>
            </a:r>
            <a:r>
              <a:rPr lang="de-DE" sz="2800">
                <a:solidFill>
                  <a:srgbClr val="AED633"/>
                </a:solidFill>
                <a:latin typeface="Helvetica Neue" panose="020B0604020202020204" charset="0"/>
                <a:ea typeface="Helvetica Neue"/>
                <a:cs typeface="Helvetica Neue"/>
                <a:sym typeface="Helvetica Neue"/>
              </a:rPr>
              <a:t>– Weitere Stimulierung der Lead-Kontakte</a:t>
            </a:r>
          </a:p>
          <a:p>
            <a:pPr marL="633413" marR="0" lvl="0" indent="-633413" algn="l" rtl="0">
              <a:spcBef>
                <a:spcPts val="1200"/>
              </a:spcBef>
              <a:spcAft>
                <a:spcPts val="0"/>
              </a:spcAft>
              <a:buNone/>
            </a:pPr>
            <a:r>
              <a:rPr lang="de-DE" sz="2800" b="1">
                <a:solidFill>
                  <a:srgbClr val="AED633"/>
                </a:solidFill>
                <a:latin typeface="Helvetica Neue" panose="020B0604020202020204" charset="0"/>
                <a:ea typeface="Helvetica Neue"/>
                <a:cs typeface="Helvetica Neue"/>
                <a:sym typeface="Helvetica Neue"/>
              </a:rPr>
              <a:t>2.3 Retention (Loyalität)</a:t>
            </a:r>
            <a:r>
              <a:rPr lang="de-DE" sz="2800">
                <a:solidFill>
                  <a:srgbClr val="AED633"/>
                </a:solidFill>
                <a:latin typeface="Helvetica Neue" panose="020B0604020202020204" charset="0"/>
                <a:ea typeface="Helvetica Neue"/>
                <a:cs typeface="Helvetica Neue"/>
                <a:sym typeface="Helvetica Neue"/>
              </a:rPr>
              <a:t> – Pflege der Kundenloyalität</a:t>
            </a:r>
          </a:p>
          <a:p>
            <a:pPr marL="633413" marR="0" lvl="0" indent="-633413" algn="l" rtl="0">
              <a:spcBef>
                <a:spcPts val="1200"/>
              </a:spcBef>
              <a:spcAft>
                <a:spcPts val="0"/>
              </a:spcAft>
              <a:buNone/>
            </a:pPr>
            <a:r>
              <a:rPr lang="de-DE" sz="2800" b="1">
                <a:solidFill>
                  <a:srgbClr val="AED633"/>
                </a:solidFill>
                <a:latin typeface="Helvetica Neue" panose="020B0604020202020204" charset="0"/>
                <a:ea typeface="Helvetica Neue"/>
                <a:cs typeface="Helvetica Neue"/>
                <a:sym typeface="Helvetica Neue"/>
              </a:rPr>
              <a:t>2.4 Revenue (Umsatz) </a:t>
            </a:r>
            <a:r>
              <a:rPr lang="de-DE" sz="2800">
                <a:solidFill>
                  <a:srgbClr val="AED633"/>
                </a:solidFill>
                <a:latin typeface="Helvetica Neue" panose="020B0604020202020204" charset="0"/>
                <a:ea typeface="Helvetica Neue"/>
                <a:cs typeface="Helvetica Neue"/>
                <a:sym typeface="Helvetica Neue"/>
              </a:rPr>
              <a:t>– Zeit zur Gewinnerzielung</a:t>
            </a:r>
          </a:p>
          <a:p>
            <a:pPr marL="633413" marR="0" lvl="0" indent="-633413" algn="l" rtl="0">
              <a:spcBef>
                <a:spcPts val="1200"/>
              </a:spcBef>
              <a:spcAft>
                <a:spcPts val="0"/>
              </a:spcAft>
              <a:buNone/>
            </a:pPr>
            <a:r>
              <a:rPr lang="de-DE" sz="2800" b="1">
                <a:solidFill>
                  <a:srgbClr val="AED633"/>
                </a:solidFill>
                <a:latin typeface="Helvetica Neue" panose="020B0604020202020204" charset="0"/>
                <a:ea typeface="Helvetica Neue"/>
                <a:cs typeface="Helvetica Neue"/>
                <a:sym typeface="Helvetica Neue"/>
              </a:rPr>
              <a:t>2.5 Referral (Weiterempfehlung) </a:t>
            </a:r>
            <a:r>
              <a:rPr lang="de-DE" sz="2800">
                <a:solidFill>
                  <a:srgbClr val="AED633"/>
                </a:solidFill>
                <a:latin typeface="Helvetica Neue" panose="020B0604020202020204" charset="0"/>
                <a:ea typeface="Helvetica Neue"/>
                <a:cs typeface="Helvetica Neue"/>
                <a:sym typeface="Helvetica Neue"/>
              </a:rPr>
              <a:t>– Aktivierung der Mundpropaganda und positiver externer Effekte </a:t>
            </a:r>
            <a:endParaRPr lang="de-DE">
              <a:latin typeface="Helvetica Neue" panose="020B0604020202020204" charset="0"/>
            </a:endParaRPr>
          </a:p>
        </p:txBody>
      </p:sp>
      <p:pic>
        <p:nvPicPr>
          <p:cNvPr id="145" name="Google Shape;145;p9"/>
          <p:cNvPicPr preferRelativeResize="0"/>
          <p:nvPr/>
        </p:nvPicPr>
        <p:blipFill rotWithShape="1">
          <a:blip r:embed="rId3">
            <a:alphaModFix/>
          </a:blip>
          <a:srcRect/>
          <a:stretch/>
        </p:blipFill>
        <p:spPr>
          <a:xfrm>
            <a:off x="13111539" y="4381500"/>
            <a:ext cx="3907362" cy="3907362"/>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seño personalizado">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2030</Words>
  <Application>Microsoft Office PowerPoint</Application>
  <PresentationFormat>Benutzerdefiniert</PresentationFormat>
  <Paragraphs>213</Paragraphs>
  <Slides>19</Slides>
  <Notes>19</Notes>
  <HiddenSlides>0</HiddenSlides>
  <MMClips>0</MMClips>
  <ScaleCrop>false</ScaleCrop>
  <HeadingPairs>
    <vt:vector size="6" baseType="variant">
      <vt:variant>
        <vt:lpstr>Verwendete Schriftarten</vt:lpstr>
      </vt:variant>
      <vt:variant>
        <vt:i4>3</vt:i4>
      </vt:variant>
      <vt:variant>
        <vt:lpstr>Design</vt:lpstr>
      </vt:variant>
      <vt:variant>
        <vt:i4>2</vt:i4>
      </vt:variant>
      <vt:variant>
        <vt:lpstr>Folientitel</vt:lpstr>
      </vt:variant>
      <vt:variant>
        <vt:i4>19</vt:i4>
      </vt:variant>
    </vt:vector>
  </HeadingPairs>
  <TitlesOfParts>
    <vt:vector size="24" baseType="lpstr">
      <vt:lpstr>Helvetica Neue</vt:lpstr>
      <vt:lpstr>Calibri</vt:lpstr>
      <vt:lpstr>Arial</vt:lpstr>
      <vt:lpstr>Office Theme</vt:lpstr>
      <vt:lpstr>Diseño personalizado</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Monia Coppola</dc:creator>
  <cp:lastModifiedBy>Jennifer Voepel</cp:lastModifiedBy>
  <cp:revision>7</cp:revision>
  <dcterms:created xsi:type="dcterms:W3CDTF">2022-01-27T16:04:38Z</dcterms:created>
  <dcterms:modified xsi:type="dcterms:W3CDTF">2024-02-05T00:00:49Z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2022-01-27T00:00:00Z</vt:filetime>
  </property>
  <property fmtid="{D5CDD505-2E9C-101B-9397-08002B2CF9AE}" pid="3" name="Creator">
    <vt:lpwstr>Canva</vt:lpwstr>
  </property>
  <property fmtid="{D5CDD505-2E9C-101B-9397-08002B2CF9AE}" pid="4" name="LastSaved">
    <vt:filetime>2022-01-27T00:00:00Z</vt:filetime>
  </property>
</Properties>
</file>