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52" r:id="rId2"/>
  </p:sldMasterIdLst>
  <p:notesMasterIdLst>
    <p:notesMasterId r:id="rId3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Lst>
  <p:sldSz cx="18288000" cy="10287000"/>
  <p:notesSz cx="9929813" cy="67976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9" roundtripDataSignature="AMtx7mi0pkUlomdiqu0UztSJ+1qhIqoSK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334F556-8AC5-4A9F-97F9-A1630732798E}">
  <a:tblStyle styleId="{6334F556-8AC5-4A9F-97F9-A1630732798E}"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FF3E9"/>
          </a:solidFill>
        </a:fill>
      </a:tcStyle>
    </a:wholeTbl>
    <a:band1H>
      <a:tcTxStyle/>
      <a:tcStyle>
        <a:tcBdr/>
        <a:fill>
          <a:solidFill>
            <a:srgbClr val="DEE7D0"/>
          </a:solidFill>
        </a:fill>
      </a:tcStyle>
    </a:band1H>
    <a:band2H>
      <a:tcTxStyle/>
      <a:tcStyle>
        <a:tcBdr/>
      </a:tcStyle>
    </a:band2H>
    <a:band1V>
      <a:tcTxStyle/>
      <a:tcStyle>
        <a:tcBdr/>
        <a:fill>
          <a:solidFill>
            <a:srgbClr val="DEE7D0"/>
          </a:solidFill>
        </a:fill>
      </a:tcStyle>
    </a:band1V>
    <a:band2V>
      <a:tcTxStyle/>
      <a:tcStyle>
        <a:tcBdr/>
      </a:tcStyle>
    </a:band2V>
    <a:lastCol>
      <a:tcTxStyle b="on" i="off">
        <a:font>
          <a:latin typeface="Calibri"/>
          <a:ea typeface="Calibri"/>
          <a:cs typeface="Calibri"/>
        </a:font>
        <a:schemeClr val="lt1"/>
      </a:tcTxStyle>
      <a:tcStyle>
        <a:tcBdr/>
        <a:fill>
          <a:solidFill>
            <a:schemeClr val="accent3"/>
          </a:solidFill>
        </a:fill>
      </a:tcStyle>
    </a:lastCol>
    <a:firstCol>
      <a:tcTxStyle b="on" i="off">
        <a:font>
          <a:latin typeface="Calibri"/>
          <a:ea typeface="Calibri"/>
          <a:cs typeface="Calibri"/>
        </a:font>
        <a:schemeClr val="lt1"/>
      </a:tcTxStyle>
      <a:tcStyle>
        <a:tcBdr/>
        <a:fill>
          <a:solidFill>
            <a:schemeClr val="accent3"/>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3"/>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3"/>
          </a:solidFill>
        </a:fill>
      </a:tcStyle>
    </a:firstRow>
    <a:neCell>
      <a:tcTxStyle/>
      <a:tcStyle>
        <a:tcBdr/>
      </a:tcStyle>
    </a:neCell>
    <a:nwCell>
      <a:tcTxStyle/>
      <a:tcStyle>
        <a:tcBdr/>
      </a:tcStyle>
    </a:nwCell>
  </a:tblStyle>
  <a:tblStyle styleId="{41C1346E-6A94-42EF-9DB0-0242E79F6AD8}"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5FDA94A1-0105-439E-B0CB-21B5BB64F23D}" styleName="Table_2">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5" d="100"/>
          <a:sy n="45" d="100"/>
        </p:scale>
        <p:origin x="620" y="5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customschemas.google.com/relationships/presentationmetadata" Target="metadata"/><Relationship Id="rId3" Type="http://schemas.openxmlformats.org/officeDocument/2006/relationships/slide" Target="slides/slide1.xml"/><Relationship Id="rId21" Type="http://schemas.openxmlformats.org/officeDocument/2006/relationships/slide" Target="slides/slide19.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43" Type="http://schemas.openxmlformats.org/officeDocument/2006/relationships/tableStyles" Target="tableStyle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4302919" cy="340933"/>
          </a:xfrm>
          <a:prstGeom prst="rect">
            <a:avLst/>
          </a:prstGeom>
          <a:noFill/>
          <a:ln>
            <a:noFill/>
          </a:ln>
        </p:spPr>
        <p:txBody>
          <a:bodyPr spcFirstLastPara="1" wrap="square" lIns="53500" tIns="26750" rIns="53500" bIns="26750" anchor="t" anchorCtr="0">
            <a:noAutofit/>
          </a:bodyPr>
          <a:lstStyle>
            <a:lvl1pPr marR="0" lvl="0" algn="l" rtl="0">
              <a:spcBef>
                <a:spcPts val="0"/>
              </a:spcBef>
              <a:spcAft>
                <a:spcPts val="0"/>
              </a:spcAft>
              <a:buSzPts val="1400"/>
              <a:buNone/>
              <a:defRPr sz="7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624308" y="0"/>
            <a:ext cx="4302919" cy="340933"/>
          </a:xfrm>
          <a:prstGeom prst="rect">
            <a:avLst/>
          </a:prstGeom>
          <a:noFill/>
          <a:ln>
            <a:noFill/>
          </a:ln>
        </p:spPr>
        <p:txBody>
          <a:bodyPr spcFirstLastPara="1" wrap="square" lIns="53500" tIns="26750" rIns="53500" bIns="26750" anchor="t" anchorCtr="0">
            <a:noAutofit/>
          </a:bodyPr>
          <a:lstStyle>
            <a:lvl1pPr marR="0" lvl="0" algn="r" rtl="0">
              <a:spcBef>
                <a:spcPts val="0"/>
              </a:spcBef>
              <a:spcAft>
                <a:spcPts val="0"/>
              </a:spcAft>
              <a:buSzPts val="1400"/>
              <a:buNone/>
              <a:defRPr sz="7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92982" y="3271906"/>
            <a:ext cx="7943850" cy="2676060"/>
          </a:xfrm>
          <a:prstGeom prst="rect">
            <a:avLst/>
          </a:prstGeom>
          <a:noFill/>
          <a:ln>
            <a:noFill/>
          </a:ln>
        </p:spPr>
        <p:txBody>
          <a:bodyPr spcFirstLastPara="1" wrap="square" lIns="53500" tIns="26750" rIns="53500" bIns="2675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456743"/>
            <a:ext cx="4302919" cy="340932"/>
          </a:xfrm>
          <a:prstGeom prst="rect">
            <a:avLst/>
          </a:prstGeom>
          <a:noFill/>
          <a:ln>
            <a:noFill/>
          </a:ln>
        </p:spPr>
        <p:txBody>
          <a:bodyPr spcFirstLastPara="1" wrap="square" lIns="53500" tIns="26750" rIns="53500" bIns="26750" anchor="b" anchorCtr="0">
            <a:noAutofit/>
          </a:bodyPr>
          <a:lstStyle>
            <a:lvl1pPr marR="0" lvl="0" algn="l" rtl="0">
              <a:spcBef>
                <a:spcPts val="0"/>
              </a:spcBef>
              <a:spcAft>
                <a:spcPts val="0"/>
              </a:spcAft>
              <a:buSzPts val="1400"/>
              <a:buNone/>
              <a:defRPr sz="7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624308" y="6456743"/>
            <a:ext cx="4302919" cy="340932"/>
          </a:xfrm>
          <a:prstGeom prst="rect">
            <a:avLst/>
          </a:prstGeom>
          <a:noFill/>
          <a:ln>
            <a:noFill/>
          </a:ln>
        </p:spPr>
        <p:txBody>
          <a:bodyPr spcFirstLastPara="1" wrap="square" lIns="53500" tIns="26750" rIns="53500" bIns="26750" anchor="b" anchorCtr="0">
            <a:noAutofit/>
          </a:bodyPr>
          <a:lstStyle/>
          <a:p>
            <a:pPr marL="0" marR="0" lvl="0" indent="0" algn="r" rtl="0">
              <a:spcBef>
                <a:spcPts val="0"/>
              </a:spcBef>
              <a:spcAft>
                <a:spcPts val="0"/>
              </a:spcAft>
              <a:buNone/>
            </a:pPr>
            <a:fld id="{00000000-1234-1234-1234-123412341234}" type="slidenum">
              <a:rPr lang="en-US" sz="700" b="0" i="0" u="none" strike="noStrike" cap="none">
                <a:solidFill>
                  <a:schemeClr val="dk1"/>
                </a:solidFill>
                <a:latin typeface="Calibri"/>
                <a:ea typeface="Calibri"/>
                <a:cs typeface="Calibri"/>
                <a:sym typeface="Calibri"/>
              </a:rPr>
              <a:t>‹Nr.›</a:t>
            </a:fld>
            <a:endParaRPr sz="7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1:notes"/>
          <p:cNvSpPr txBox="1">
            <a:spLocks noGrp="1"/>
          </p:cNvSpPr>
          <p:nvPr>
            <p:ph type="body" idx="1"/>
          </p:nvPr>
        </p:nvSpPr>
        <p:spPr>
          <a:xfrm>
            <a:off x="992982" y="3271906"/>
            <a:ext cx="7943850" cy="2676060"/>
          </a:xfrm>
          <a:prstGeom prst="rect">
            <a:avLst/>
          </a:prstGeom>
        </p:spPr>
        <p:txBody>
          <a:bodyPr spcFirstLastPara="1" wrap="square" lIns="53500" tIns="26750" rIns="53500" bIns="26750" anchor="t" anchorCtr="0">
            <a:noAutofit/>
          </a:bodyPr>
          <a:lstStyle/>
          <a:p>
            <a:pPr marL="0" lvl="0" indent="0" algn="l" rtl="0">
              <a:spcBef>
                <a:spcPts val="0"/>
              </a:spcBef>
              <a:spcAft>
                <a:spcPts val="0"/>
              </a:spcAft>
              <a:buNone/>
            </a:pPr>
            <a:endParaRPr/>
          </a:p>
        </p:txBody>
      </p:sp>
      <p:sp>
        <p:nvSpPr>
          <p:cNvPr id="47" name="Google Shape;47;p1:notes"/>
          <p:cNvSpPr>
            <a:spLocks noGrp="1" noRot="1" noChangeAspect="1"/>
          </p:cNvSpPr>
          <p:nvPr>
            <p:ph type="sldImg" idx="2"/>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0:notes"/>
          <p:cNvSpPr txBox="1">
            <a:spLocks noGrp="1"/>
          </p:cNvSpPr>
          <p:nvPr>
            <p:ph type="body" idx="1"/>
          </p:nvPr>
        </p:nvSpPr>
        <p:spPr>
          <a:xfrm>
            <a:off x="992982" y="3271906"/>
            <a:ext cx="7943850" cy="2676060"/>
          </a:xfrm>
          <a:prstGeom prst="rect">
            <a:avLst/>
          </a:prstGeom>
        </p:spPr>
        <p:txBody>
          <a:bodyPr spcFirstLastPara="1" wrap="square" lIns="53500" tIns="26750" rIns="53500" bIns="26750" anchor="t" anchorCtr="0">
            <a:noAutofit/>
          </a:bodyPr>
          <a:lstStyle/>
          <a:p>
            <a:pPr marL="0" lvl="0" indent="0" algn="l" rtl="0">
              <a:spcBef>
                <a:spcPts val="0"/>
              </a:spcBef>
              <a:spcAft>
                <a:spcPts val="0"/>
              </a:spcAft>
              <a:buNone/>
            </a:pPr>
            <a:endParaRPr/>
          </a:p>
        </p:txBody>
      </p:sp>
      <p:sp>
        <p:nvSpPr>
          <p:cNvPr id="157" name="Google Shape;157;p10:notes"/>
          <p:cNvSpPr>
            <a:spLocks noGrp="1" noRot="1" noChangeAspect="1"/>
          </p:cNvSpPr>
          <p:nvPr>
            <p:ph type="sldImg" idx="2"/>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1:notes"/>
          <p:cNvSpPr txBox="1">
            <a:spLocks noGrp="1"/>
          </p:cNvSpPr>
          <p:nvPr>
            <p:ph type="body" idx="1"/>
          </p:nvPr>
        </p:nvSpPr>
        <p:spPr>
          <a:xfrm>
            <a:off x="992982" y="3271906"/>
            <a:ext cx="7943850" cy="2676060"/>
          </a:xfrm>
          <a:prstGeom prst="rect">
            <a:avLst/>
          </a:prstGeom>
        </p:spPr>
        <p:txBody>
          <a:bodyPr spcFirstLastPara="1" wrap="square" lIns="53500" tIns="26750" rIns="53500" bIns="26750" anchor="t" anchorCtr="0">
            <a:noAutofit/>
          </a:bodyPr>
          <a:lstStyle/>
          <a:p>
            <a:pPr marL="0" lvl="0" indent="0" algn="l" rtl="0">
              <a:spcBef>
                <a:spcPts val="0"/>
              </a:spcBef>
              <a:spcAft>
                <a:spcPts val="0"/>
              </a:spcAft>
              <a:buNone/>
            </a:pPr>
            <a:endParaRPr/>
          </a:p>
        </p:txBody>
      </p:sp>
      <p:sp>
        <p:nvSpPr>
          <p:cNvPr id="167" name="Google Shape;167;p11:notes"/>
          <p:cNvSpPr>
            <a:spLocks noGrp="1" noRot="1" noChangeAspect="1"/>
          </p:cNvSpPr>
          <p:nvPr>
            <p:ph type="sldImg" idx="2"/>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2:notes"/>
          <p:cNvSpPr txBox="1">
            <a:spLocks noGrp="1"/>
          </p:cNvSpPr>
          <p:nvPr>
            <p:ph type="body" idx="1"/>
          </p:nvPr>
        </p:nvSpPr>
        <p:spPr>
          <a:xfrm>
            <a:off x="992982" y="3271906"/>
            <a:ext cx="7943850" cy="2676060"/>
          </a:xfrm>
          <a:prstGeom prst="rect">
            <a:avLst/>
          </a:prstGeom>
        </p:spPr>
        <p:txBody>
          <a:bodyPr spcFirstLastPara="1" wrap="square" lIns="53500" tIns="26750" rIns="53500" bIns="26750" anchor="t" anchorCtr="0">
            <a:noAutofit/>
          </a:bodyPr>
          <a:lstStyle/>
          <a:p>
            <a:pPr marL="0" lvl="0" indent="0" algn="l" rtl="0">
              <a:spcBef>
                <a:spcPts val="0"/>
              </a:spcBef>
              <a:spcAft>
                <a:spcPts val="0"/>
              </a:spcAft>
              <a:buNone/>
            </a:pPr>
            <a:endParaRPr/>
          </a:p>
        </p:txBody>
      </p:sp>
      <p:sp>
        <p:nvSpPr>
          <p:cNvPr id="175" name="Google Shape;175;p12:notes"/>
          <p:cNvSpPr>
            <a:spLocks noGrp="1" noRot="1" noChangeAspect="1"/>
          </p:cNvSpPr>
          <p:nvPr>
            <p:ph type="sldImg" idx="2"/>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3:notes"/>
          <p:cNvSpPr txBox="1">
            <a:spLocks noGrp="1"/>
          </p:cNvSpPr>
          <p:nvPr>
            <p:ph type="body" idx="1"/>
          </p:nvPr>
        </p:nvSpPr>
        <p:spPr>
          <a:xfrm>
            <a:off x="992982" y="3271906"/>
            <a:ext cx="7943850" cy="2676060"/>
          </a:xfrm>
          <a:prstGeom prst="rect">
            <a:avLst/>
          </a:prstGeom>
        </p:spPr>
        <p:txBody>
          <a:bodyPr spcFirstLastPara="1" wrap="square" lIns="53500" tIns="26750" rIns="53500" bIns="26750" anchor="t" anchorCtr="0">
            <a:noAutofit/>
          </a:bodyPr>
          <a:lstStyle/>
          <a:p>
            <a:pPr marL="0" lvl="0" indent="0" algn="l" rtl="0">
              <a:spcBef>
                <a:spcPts val="0"/>
              </a:spcBef>
              <a:spcAft>
                <a:spcPts val="0"/>
              </a:spcAft>
              <a:buNone/>
            </a:pPr>
            <a:endParaRPr/>
          </a:p>
        </p:txBody>
      </p:sp>
      <p:sp>
        <p:nvSpPr>
          <p:cNvPr id="182" name="Google Shape;182;p13:notes"/>
          <p:cNvSpPr>
            <a:spLocks noGrp="1" noRot="1" noChangeAspect="1"/>
          </p:cNvSpPr>
          <p:nvPr>
            <p:ph type="sldImg" idx="2"/>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4:notes"/>
          <p:cNvSpPr txBox="1">
            <a:spLocks noGrp="1"/>
          </p:cNvSpPr>
          <p:nvPr>
            <p:ph type="body" idx="1"/>
          </p:nvPr>
        </p:nvSpPr>
        <p:spPr>
          <a:xfrm>
            <a:off x="992982" y="3271906"/>
            <a:ext cx="7943850" cy="2676060"/>
          </a:xfrm>
          <a:prstGeom prst="rect">
            <a:avLst/>
          </a:prstGeom>
        </p:spPr>
        <p:txBody>
          <a:bodyPr spcFirstLastPara="1" wrap="square" lIns="53500" tIns="26750" rIns="53500" bIns="26750" anchor="t" anchorCtr="0">
            <a:noAutofit/>
          </a:bodyPr>
          <a:lstStyle/>
          <a:p>
            <a:pPr marL="0" lvl="0" indent="0" algn="l" rtl="0">
              <a:spcBef>
                <a:spcPts val="0"/>
              </a:spcBef>
              <a:spcAft>
                <a:spcPts val="0"/>
              </a:spcAft>
              <a:buNone/>
            </a:pPr>
            <a:endParaRPr/>
          </a:p>
        </p:txBody>
      </p:sp>
      <p:sp>
        <p:nvSpPr>
          <p:cNvPr id="210" name="Google Shape;210;p14:notes"/>
          <p:cNvSpPr>
            <a:spLocks noGrp="1" noRot="1" noChangeAspect="1"/>
          </p:cNvSpPr>
          <p:nvPr>
            <p:ph type="sldImg" idx="2"/>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5:notes"/>
          <p:cNvSpPr txBox="1">
            <a:spLocks noGrp="1"/>
          </p:cNvSpPr>
          <p:nvPr>
            <p:ph type="body" idx="1"/>
          </p:nvPr>
        </p:nvSpPr>
        <p:spPr>
          <a:xfrm>
            <a:off x="992982" y="3271906"/>
            <a:ext cx="7943850" cy="2676060"/>
          </a:xfrm>
          <a:prstGeom prst="rect">
            <a:avLst/>
          </a:prstGeom>
        </p:spPr>
        <p:txBody>
          <a:bodyPr spcFirstLastPara="1" wrap="square" lIns="53500" tIns="26750" rIns="53500" bIns="26750" anchor="t" anchorCtr="0">
            <a:noAutofit/>
          </a:bodyPr>
          <a:lstStyle/>
          <a:p>
            <a:pPr marL="0" lvl="0" indent="0" algn="l" rtl="0">
              <a:spcBef>
                <a:spcPts val="0"/>
              </a:spcBef>
              <a:spcAft>
                <a:spcPts val="0"/>
              </a:spcAft>
              <a:buNone/>
            </a:pPr>
            <a:endParaRPr/>
          </a:p>
        </p:txBody>
      </p:sp>
      <p:sp>
        <p:nvSpPr>
          <p:cNvPr id="226" name="Google Shape;226;p15:notes"/>
          <p:cNvSpPr>
            <a:spLocks noGrp="1" noRot="1" noChangeAspect="1"/>
          </p:cNvSpPr>
          <p:nvPr>
            <p:ph type="sldImg" idx="2"/>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16:notes"/>
          <p:cNvSpPr txBox="1">
            <a:spLocks noGrp="1"/>
          </p:cNvSpPr>
          <p:nvPr>
            <p:ph type="body" idx="1"/>
          </p:nvPr>
        </p:nvSpPr>
        <p:spPr>
          <a:xfrm>
            <a:off x="992982" y="3271906"/>
            <a:ext cx="7943850" cy="2676060"/>
          </a:xfrm>
          <a:prstGeom prst="rect">
            <a:avLst/>
          </a:prstGeom>
        </p:spPr>
        <p:txBody>
          <a:bodyPr spcFirstLastPara="1" wrap="square" lIns="53500" tIns="26750" rIns="53500" bIns="26750" anchor="t" anchorCtr="0">
            <a:noAutofit/>
          </a:bodyPr>
          <a:lstStyle/>
          <a:p>
            <a:pPr marL="0" lvl="0" indent="0" algn="l" rtl="0">
              <a:spcBef>
                <a:spcPts val="0"/>
              </a:spcBef>
              <a:spcAft>
                <a:spcPts val="0"/>
              </a:spcAft>
              <a:buNone/>
            </a:pPr>
            <a:endParaRPr/>
          </a:p>
        </p:txBody>
      </p:sp>
      <p:sp>
        <p:nvSpPr>
          <p:cNvPr id="249" name="Google Shape;249;p16:notes"/>
          <p:cNvSpPr>
            <a:spLocks noGrp="1" noRot="1" noChangeAspect="1"/>
          </p:cNvSpPr>
          <p:nvPr>
            <p:ph type="sldImg" idx="2"/>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17:notes"/>
          <p:cNvSpPr txBox="1">
            <a:spLocks noGrp="1"/>
          </p:cNvSpPr>
          <p:nvPr>
            <p:ph type="body" idx="1"/>
          </p:nvPr>
        </p:nvSpPr>
        <p:spPr>
          <a:xfrm>
            <a:off x="992982" y="3271906"/>
            <a:ext cx="7943850" cy="2676060"/>
          </a:xfrm>
          <a:prstGeom prst="rect">
            <a:avLst/>
          </a:prstGeom>
        </p:spPr>
        <p:txBody>
          <a:bodyPr spcFirstLastPara="1" wrap="square" lIns="53500" tIns="26750" rIns="53500" bIns="26750" anchor="t" anchorCtr="0">
            <a:noAutofit/>
          </a:bodyPr>
          <a:lstStyle/>
          <a:p>
            <a:pPr marL="0" lvl="0" indent="0" algn="l" rtl="0">
              <a:spcBef>
                <a:spcPts val="0"/>
              </a:spcBef>
              <a:spcAft>
                <a:spcPts val="0"/>
              </a:spcAft>
              <a:buNone/>
            </a:pPr>
            <a:endParaRPr/>
          </a:p>
        </p:txBody>
      </p:sp>
      <p:sp>
        <p:nvSpPr>
          <p:cNvPr id="271" name="Google Shape;271;p17:notes"/>
          <p:cNvSpPr>
            <a:spLocks noGrp="1" noRot="1" noChangeAspect="1"/>
          </p:cNvSpPr>
          <p:nvPr>
            <p:ph type="sldImg" idx="2"/>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18:notes"/>
          <p:cNvSpPr txBox="1">
            <a:spLocks noGrp="1"/>
          </p:cNvSpPr>
          <p:nvPr>
            <p:ph type="body" idx="1"/>
          </p:nvPr>
        </p:nvSpPr>
        <p:spPr>
          <a:xfrm>
            <a:off x="992982" y="3271906"/>
            <a:ext cx="7943850" cy="2676060"/>
          </a:xfrm>
          <a:prstGeom prst="rect">
            <a:avLst/>
          </a:prstGeom>
        </p:spPr>
        <p:txBody>
          <a:bodyPr spcFirstLastPara="1" wrap="square" lIns="53500" tIns="26750" rIns="53500" bIns="26750" anchor="t" anchorCtr="0">
            <a:noAutofit/>
          </a:bodyPr>
          <a:lstStyle/>
          <a:p>
            <a:pPr marL="0" lvl="0" indent="0" algn="l" rtl="0">
              <a:spcBef>
                <a:spcPts val="0"/>
              </a:spcBef>
              <a:spcAft>
                <a:spcPts val="0"/>
              </a:spcAft>
              <a:buNone/>
            </a:pPr>
            <a:endParaRPr/>
          </a:p>
        </p:txBody>
      </p:sp>
      <p:sp>
        <p:nvSpPr>
          <p:cNvPr id="284" name="Google Shape;284;p18:notes"/>
          <p:cNvSpPr>
            <a:spLocks noGrp="1" noRot="1" noChangeAspect="1"/>
          </p:cNvSpPr>
          <p:nvPr>
            <p:ph type="sldImg" idx="2"/>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p19:notes"/>
          <p:cNvSpPr txBox="1">
            <a:spLocks noGrp="1"/>
          </p:cNvSpPr>
          <p:nvPr>
            <p:ph type="body" idx="1"/>
          </p:nvPr>
        </p:nvSpPr>
        <p:spPr>
          <a:xfrm>
            <a:off x="992982" y="3271906"/>
            <a:ext cx="7943850" cy="2676060"/>
          </a:xfrm>
          <a:prstGeom prst="rect">
            <a:avLst/>
          </a:prstGeom>
        </p:spPr>
        <p:txBody>
          <a:bodyPr spcFirstLastPara="1" wrap="square" lIns="53500" tIns="26750" rIns="53500" bIns="26750" anchor="t" anchorCtr="0">
            <a:noAutofit/>
          </a:bodyPr>
          <a:lstStyle/>
          <a:p>
            <a:pPr marL="0" lvl="0" indent="0" algn="l" rtl="0">
              <a:spcBef>
                <a:spcPts val="0"/>
              </a:spcBef>
              <a:spcAft>
                <a:spcPts val="0"/>
              </a:spcAft>
              <a:buNone/>
            </a:pPr>
            <a:endParaRPr/>
          </a:p>
        </p:txBody>
      </p:sp>
      <p:sp>
        <p:nvSpPr>
          <p:cNvPr id="293" name="Google Shape;293;p19:notes"/>
          <p:cNvSpPr>
            <a:spLocks noGrp="1" noRot="1" noChangeAspect="1"/>
          </p:cNvSpPr>
          <p:nvPr>
            <p:ph type="sldImg" idx="2"/>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2:notes"/>
          <p:cNvSpPr txBox="1">
            <a:spLocks noGrp="1"/>
          </p:cNvSpPr>
          <p:nvPr>
            <p:ph type="body" idx="1"/>
          </p:nvPr>
        </p:nvSpPr>
        <p:spPr>
          <a:xfrm>
            <a:off x="992982" y="3271906"/>
            <a:ext cx="7943850" cy="2676060"/>
          </a:xfrm>
          <a:prstGeom prst="rect">
            <a:avLst/>
          </a:prstGeom>
        </p:spPr>
        <p:txBody>
          <a:bodyPr spcFirstLastPara="1" wrap="square" lIns="53500" tIns="26750" rIns="53500" bIns="26750" anchor="t" anchorCtr="0">
            <a:noAutofit/>
          </a:bodyPr>
          <a:lstStyle/>
          <a:p>
            <a:pPr marL="0" lvl="0" indent="0" algn="l" rtl="0">
              <a:spcBef>
                <a:spcPts val="0"/>
              </a:spcBef>
              <a:spcAft>
                <a:spcPts val="0"/>
              </a:spcAft>
              <a:buNone/>
            </a:pPr>
            <a:endParaRPr/>
          </a:p>
        </p:txBody>
      </p:sp>
      <p:sp>
        <p:nvSpPr>
          <p:cNvPr id="54" name="Google Shape;54;p2:notes"/>
          <p:cNvSpPr>
            <a:spLocks noGrp="1" noRot="1" noChangeAspect="1"/>
          </p:cNvSpPr>
          <p:nvPr>
            <p:ph type="sldImg" idx="2"/>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20:notes"/>
          <p:cNvSpPr txBox="1">
            <a:spLocks noGrp="1"/>
          </p:cNvSpPr>
          <p:nvPr>
            <p:ph type="body" idx="1"/>
          </p:nvPr>
        </p:nvSpPr>
        <p:spPr>
          <a:xfrm>
            <a:off x="992982" y="3271906"/>
            <a:ext cx="7943850" cy="2676060"/>
          </a:xfrm>
          <a:prstGeom prst="rect">
            <a:avLst/>
          </a:prstGeom>
        </p:spPr>
        <p:txBody>
          <a:bodyPr spcFirstLastPara="1" wrap="square" lIns="53500" tIns="26750" rIns="53500" bIns="26750" anchor="t" anchorCtr="0">
            <a:noAutofit/>
          </a:bodyPr>
          <a:lstStyle/>
          <a:p>
            <a:pPr marL="0" lvl="0" indent="0" algn="l" rtl="0">
              <a:spcBef>
                <a:spcPts val="0"/>
              </a:spcBef>
              <a:spcAft>
                <a:spcPts val="0"/>
              </a:spcAft>
              <a:buNone/>
            </a:pPr>
            <a:endParaRPr/>
          </a:p>
        </p:txBody>
      </p:sp>
      <p:sp>
        <p:nvSpPr>
          <p:cNvPr id="301" name="Google Shape;301;p20:notes"/>
          <p:cNvSpPr>
            <a:spLocks noGrp="1" noRot="1" noChangeAspect="1"/>
          </p:cNvSpPr>
          <p:nvPr>
            <p:ph type="sldImg" idx="2"/>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p21:notes"/>
          <p:cNvSpPr>
            <a:spLocks noGrp="1" noRot="1" noChangeAspect="1"/>
          </p:cNvSpPr>
          <p:nvPr>
            <p:ph type="sldImg" idx="2"/>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9" name="Google Shape;309;p21:notes"/>
          <p:cNvSpPr txBox="1">
            <a:spLocks noGrp="1"/>
          </p:cNvSpPr>
          <p:nvPr>
            <p:ph type="body" idx="1"/>
          </p:nvPr>
        </p:nvSpPr>
        <p:spPr>
          <a:xfrm>
            <a:off x="992982" y="3271906"/>
            <a:ext cx="7943850" cy="2676060"/>
          </a:xfrm>
          <a:prstGeom prst="rect">
            <a:avLst/>
          </a:prstGeom>
          <a:noFill/>
          <a:ln>
            <a:noFill/>
          </a:ln>
        </p:spPr>
        <p:txBody>
          <a:bodyPr spcFirstLastPara="1" wrap="square" lIns="53500" tIns="26750" rIns="53500" bIns="26750" anchor="t" anchorCtr="0">
            <a:noAutofit/>
          </a:bodyPr>
          <a:lstStyle/>
          <a:p>
            <a:pPr marL="0" lvl="0" indent="0" algn="l" rtl="0">
              <a:spcBef>
                <a:spcPts val="0"/>
              </a:spcBef>
              <a:spcAft>
                <a:spcPts val="0"/>
              </a:spcAft>
              <a:buNone/>
            </a:pPr>
            <a:endParaRPr/>
          </a:p>
        </p:txBody>
      </p:sp>
      <p:sp>
        <p:nvSpPr>
          <p:cNvPr id="310" name="Google Shape;310;p21:notes"/>
          <p:cNvSpPr txBox="1">
            <a:spLocks noGrp="1"/>
          </p:cNvSpPr>
          <p:nvPr>
            <p:ph type="sldNum" idx="12"/>
          </p:nvPr>
        </p:nvSpPr>
        <p:spPr>
          <a:xfrm>
            <a:off x="5624308" y="6456743"/>
            <a:ext cx="4302919" cy="340932"/>
          </a:xfrm>
          <a:prstGeom prst="rect">
            <a:avLst/>
          </a:prstGeom>
          <a:noFill/>
          <a:ln>
            <a:noFill/>
          </a:ln>
        </p:spPr>
        <p:txBody>
          <a:bodyPr spcFirstLastPara="1" wrap="square" lIns="53500" tIns="26750" rIns="53500" bIns="2675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22:notes"/>
          <p:cNvSpPr>
            <a:spLocks noGrp="1" noRot="1" noChangeAspect="1"/>
          </p:cNvSpPr>
          <p:nvPr>
            <p:ph type="sldImg" idx="2"/>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8" name="Google Shape;318;p22:notes"/>
          <p:cNvSpPr txBox="1">
            <a:spLocks noGrp="1"/>
          </p:cNvSpPr>
          <p:nvPr>
            <p:ph type="body" idx="1"/>
          </p:nvPr>
        </p:nvSpPr>
        <p:spPr>
          <a:xfrm>
            <a:off x="992982" y="3271906"/>
            <a:ext cx="7943850" cy="2676060"/>
          </a:xfrm>
          <a:prstGeom prst="rect">
            <a:avLst/>
          </a:prstGeom>
          <a:noFill/>
          <a:ln>
            <a:noFill/>
          </a:ln>
        </p:spPr>
        <p:txBody>
          <a:bodyPr spcFirstLastPara="1" wrap="square" lIns="53500" tIns="26750" rIns="53500" bIns="26750" anchor="t" anchorCtr="0">
            <a:noAutofit/>
          </a:bodyPr>
          <a:lstStyle/>
          <a:p>
            <a:pPr marL="0" lvl="0" indent="0" algn="l" rtl="0">
              <a:spcBef>
                <a:spcPts val="0"/>
              </a:spcBef>
              <a:spcAft>
                <a:spcPts val="0"/>
              </a:spcAft>
              <a:buNone/>
            </a:pPr>
            <a:endParaRPr/>
          </a:p>
        </p:txBody>
      </p:sp>
      <p:sp>
        <p:nvSpPr>
          <p:cNvPr id="319" name="Google Shape;319;p22:notes"/>
          <p:cNvSpPr txBox="1">
            <a:spLocks noGrp="1"/>
          </p:cNvSpPr>
          <p:nvPr>
            <p:ph type="sldNum" idx="12"/>
          </p:nvPr>
        </p:nvSpPr>
        <p:spPr>
          <a:xfrm>
            <a:off x="5624308" y="6456743"/>
            <a:ext cx="4302919" cy="340932"/>
          </a:xfrm>
          <a:prstGeom prst="rect">
            <a:avLst/>
          </a:prstGeom>
          <a:noFill/>
          <a:ln>
            <a:noFill/>
          </a:ln>
        </p:spPr>
        <p:txBody>
          <a:bodyPr spcFirstLastPara="1" wrap="square" lIns="53500" tIns="26750" rIns="53500" bIns="26750" anchor="b"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p23:notes"/>
          <p:cNvSpPr txBox="1">
            <a:spLocks noGrp="1"/>
          </p:cNvSpPr>
          <p:nvPr>
            <p:ph type="body" idx="1"/>
          </p:nvPr>
        </p:nvSpPr>
        <p:spPr>
          <a:xfrm>
            <a:off x="992982" y="3271906"/>
            <a:ext cx="7943850" cy="2676060"/>
          </a:xfrm>
          <a:prstGeom prst="rect">
            <a:avLst/>
          </a:prstGeom>
        </p:spPr>
        <p:txBody>
          <a:bodyPr spcFirstLastPara="1" wrap="square" lIns="53500" tIns="26750" rIns="53500" bIns="26750" anchor="t" anchorCtr="0">
            <a:noAutofit/>
          </a:bodyPr>
          <a:lstStyle/>
          <a:p>
            <a:pPr marL="0" lvl="0" indent="0" algn="l" rtl="0">
              <a:spcBef>
                <a:spcPts val="0"/>
              </a:spcBef>
              <a:spcAft>
                <a:spcPts val="0"/>
              </a:spcAft>
              <a:buNone/>
            </a:pPr>
            <a:endParaRPr/>
          </a:p>
        </p:txBody>
      </p:sp>
      <p:sp>
        <p:nvSpPr>
          <p:cNvPr id="327" name="Google Shape;327;p23:notes"/>
          <p:cNvSpPr>
            <a:spLocks noGrp="1" noRot="1" noChangeAspect="1"/>
          </p:cNvSpPr>
          <p:nvPr>
            <p:ph type="sldImg" idx="2"/>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24:notes"/>
          <p:cNvSpPr txBox="1">
            <a:spLocks noGrp="1"/>
          </p:cNvSpPr>
          <p:nvPr>
            <p:ph type="body" idx="1"/>
          </p:nvPr>
        </p:nvSpPr>
        <p:spPr>
          <a:xfrm>
            <a:off x="992982" y="3271906"/>
            <a:ext cx="7943850" cy="2676060"/>
          </a:xfrm>
          <a:prstGeom prst="rect">
            <a:avLst/>
          </a:prstGeom>
        </p:spPr>
        <p:txBody>
          <a:bodyPr spcFirstLastPara="1" wrap="square" lIns="53500" tIns="26750" rIns="53500" bIns="26750" anchor="t" anchorCtr="0">
            <a:noAutofit/>
          </a:bodyPr>
          <a:lstStyle/>
          <a:p>
            <a:pPr marL="0" lvl="0" indent="0" algn="l" rtl="0">
              <a:spcBef>
                <a:spcPts val="0"/>
              </a:spcBef>
              <a:spcAft>
                <a:spcPts val="0"/>
              </a:spcAft>
              <a:buNone/>
            </a:pPr>
            <a:endParaRPr/>
          </a:p>
        </p:txBody>
      </p:sp>
      <p:sp>
        <p:nvSpPr>
          <p:cNvPr id="338" name="Google Shape;338;p24:notes"/>
          <p:cNvSpPr>
            <a:spLocks noGrp="1" noRot="1" noChangeAspect="1"/>
          </p:cNvSpPr>
          <p:nvPr>
            <p:ph type="sldImg" idx="2"/>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p25:notes"/>
          <p:cNvSpPr>
            <a:spLocks noGrp="1" noRot="1" noChangeAspect="1"/>
          </p:cNvSpPr>
          <p:nvPr>
            <p:ph type="sldImg" idx="2"/>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9" name="Google Shape;349;p25:notes"/>
          <p:cNvSpPr txBox="1">
            <a:spLocks noGrp="1"/>
          </p:cNvSpPr>
          <p:nvPr>
            <p:ph type="body" idx="1"/>
          </p:nvPr>
        </p:nvSpPr>
        <p:spPr>
          <a:xfrm>
            <a:off x="992982" y="3271906"/>
            <a:ext cx="7943850" cy="2676060"/>
          </a:xfrm>
          <a:prstGeom prst="rect">
            <a:avLst/>
          </a:prstGeom>
          <a:noFill/>
          <a:ln>
            <a:noFill/>
          </a:ln>
        </p:spPr>
        <p:txBody>
          <a:bodyPr spcFirstLastPara="1" wrap="square" lIns="53500" tIns="26750" rIns="53500" bIns="26750" anchor="t" anchorCtr="0">
            <a:noAutofit/>
          </a:bodyPr>
          <a:lstStyle/>
          <a:p>
            <a:pPr marL="0" lvl="0" indent="0" algn="l" rtl="0">
              <a:spcBef>
                <a:spcPts val="0"/>
              </a:spcBef>
              <a:spcAft>
                <a:spcPts val="0"/>
              </a:spcAft>
              <a:buNone/>
            </a:pPr>
            <a:endParaRPr/>
          </a:p>
        </p:txBody>
      </p:sp>
      <p:sp>
        <p:nvSpPr>
          <p:cNvPr id="350" name="Google Shape;350;p25:notes"/>
          <p:cNvSpPr txBox="1">
            <a:spLocks noGrp="1"/>
          </p:cNvSpPr>
          <p:nvPr>
            <p:ph type="sldNum" idx="12"/>
          </p:nvPr>
        </p:nvSpPr>
        <p:spPr>
          <a:xfrm>
            <a:off x="5624308" y="6456743"/>
            <a:ext cx="4302919" cy="340932"/>
          </a:xfrm>
          <a:prstGeom prst="rect">
            <a:avLst/>
          </a:prstGeom>
          <a:noFill/>
          <a:ln>
            <a:noFill/>
          </a:ln>
        </p:spPr>
        <p:txBody>
          <a:bodyPr spcFirstLastPara="1" wrap="square" lIns="53500" tIns="26750" rIns="53500" bIns="26750" anchor="b"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p26:notes"/>
          <p:cNvSpPr txBox="1">
            <a:spLocks noGrp="1"/>
          </p:cNvSpPr>
          <p:nvPr>
            <p:ph type="body" idx="1"/>
          </p:nvPr>
        </p:nvSpPr>
        <p:spPr>
          <a:xfrm>
            <a:off x="992982" y="3271906"/>
            <a:ext cx="7943850" cy="2676060"/>
          </a:xfrm>
          <a:prstGeom prst="rect">
            <a:avLst/>
          </a:prstGeom>
        </p:spPr>
        <p:txBody>
          <a:bodyPr spcFirstLastPara="1" wrap="square" lIns="53500" tIns="26750" rIns="53500" bIns="26750" anchor="t" anchorCtr="0">
            <a:noAutofit/>
          </a:bodyPr>
          <a:lstStyle/>
          <a:p>
            <a:pPr marL="0" lvl="0" indent="0" algn="l" rtl="0">
              <a:spcBef>
                <a:spcPts val="0"/>
              </a:spcBef>
              <a:spcAft>
                <a:spcPts val="0"/>
              </a:spcAft>
              <a:buNone/>
            </a:pPr>
            <a:endParaRPr/>
          </a:p>
        </p:txBody>
      </p:sp>
      <p:sp>
        <p:nvSpPr>
          <p:cNvPr id="358" name="Google Shape;358;p26:notes"/>
          <p:cNvSpPr>
            <a:spLocks noGrp="1" noRot="1" noChangeAspect="1"/>
          </p:cNvSpPr>
          <p:nvPr>
            <p:ph type="sldImg" idx="2"/>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27:notes"/>
          <p:cNvSpPr txBox="1">
            <a:spLocks noGrp="1"/>
          </p:cNvSpPr>
          <p:nvPr>
            <p:ph type="body" idx="1"/>
          </p:nvPr>
        </p:nvSpPr>
        <p:spPr>
          <a:xfrm>
            <a:off x="992982" y="3271906"/>
            <a:ext cx="7943850" cy="2676060"/>
          </a:xfrm>
          <a:prstGeom prst="rect">
            <a:avLst/>
          </a:prstGeom>
        </p:spPr>
        <p:txBody>
          <a:bodyPr spcFirstLastPara="1" wrap="square" lIns="53500" tIns="26750" rIns="53500" bIns="26750" anchor="t" anchorCtr="0">
            <a:noAutofit/>
          </a:bodyPr>
          <a:lstStyle/>
          <a:p>
            <a:pPr marL="0" lvl="0" indent="0" algn="l" rtl="0">
              <a:spcBef>
                <a:spcPts val="0"/>
              </a:spcBef>
              <a:spcAft>
                <a:spcPts val="0"/>
              </a:spcAft>
              <a:buNone/>
            </a:pPr>
            <a:endParaRPr/>
          </a:p>
        </p:txBody>
      </p:sp>
      <p:sp>
        <p:nvSpPr>
          <p:cNvPr id="364" name="Google Shape;364;p27:notes"/>
          <p:cNvSpPr>
            <a:spLocks noGrp="1" noRot="1" noChangeAspect="1"/>
          </p:cNvSpPr>
          <p:nvPr>
            <p:ph type="sldImg" idx="2"/>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3:notes"/>
          <p:cNvSpPr>
            <a:spLocks noGrp="1" noRot="1" noChangeAspect="1"/>
          </p:cNvSpPr>
          <p:nvPr>
            <p:ph type="sldImg" idx="2"/>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 name="Google Shape;71;p3:notes"/>
          <p:cNvSpPr txBox="1">
            <a:spLocks noGrp="1"/>
          </p:cNvSpPr>
          <p:nvPr>
            <p:ph type="body" idx="1"/>
          </p:nvPr>
        </p:nvSpPr>
        <p:spPr>
          <a:xfrm>
            <a:off x="992982" y="3271906"/>
            <a:ext cx="7943850" cy="2676060"/>
          </a:xfrm>
          <a:prstGeom prst="rect">
            <a:avLst/>
          </a:prstGeom>
          <a:noFill/>
          <a:ln>
            <a:noFill/>
          </a:ln>
        </p:spPr>
        <p:txBody>
          <a:bodyPr spcFirstLastPara="1" wrap="square" lIns="53500" tIns="26750" rIns="53500" bIns="26750" anchor="t" anchorCtr="0">
            <a:noAutofit/>
          </a:bodyPr>
          <a:lstStyle/>
          <a:p>
            <a:pPr marL="0" lvl="0" indent="0" algn="l" rtl="0">
              <a:spcBef>
                <a:spcPts val="0"/>
              </a:spcBef>
              <a:spcAft>
                <a:spcPts val="0"/>
              </a:spcAft>
              <a:buNone/>
            </a:pPr>
            <a:endParaRPr/>
          </a:p>
        </p:txBody>
      </p:sp>
      <p:sp>
        <p:nvSpPr>
          <p:cNvPr id="72" name="Google Shape;72;p3:notes"/>
          <p:cNvSpPr txBox="1">
            <a:spLocks noGrp="1"/>
          </p:cNvSpPr>
          <p:nvPr>
            <p:ph type="sldNum" idx="12"/>
          </p:nvPr>
        </p:nvSpPr>
        <p:spPr>
          <a:xfrm>
            <a:off x="5624308" y="6456743"/>
            <a:ext cx="4302919" cy="340932"/>
          </a:xfrm>
          <a:prstGeom prst="rect">
            <a:avLst/>
          </a:prstGeom>
          <a:noFill/>
          <a:ln>
            <a:noFill/>
          </a:ln>
        </p:spPr>
        <p:txBody>
          <a:bodyPr spcFirstLastPara="1" wrap="square" lIns="53500" tIns="26750" rIns="53500" bIns="2675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4:notes"/>
          <p:cNvSpPr txBox="1">
            <a:spLocks noGrp="1"/>
          </p:cNvSpPr>
          <p:nvPr>
            <p:ph type="body" idx="1"/>
          </p:nvPr>
        </p:nvSpPr>
        <p:spPr>
          <a:xfrm>
            <a:off x="992982" y="3271906"/>
            <a:ext cx="7943850" cy="2676060"/>
          </a:xfrm>
          <a:prstGeom prst="rect">
            <a:avLst/>
          </a:prstGeom>
        </p:spPr>
        <p:txBody>
          <a:bodyPr spcFirstLastPara="1" wrap="square" lIns="53500" tIns="26750" rIns="53500" bIns="26750" anchor="t" anchorCtr="0">
            <a:noAutofit/>
          </a:bodyPr>
          <a:lstStyle/>
          <a:p>
            <a:pPr marL="0" lvl="0" indent="0" algn="l" rtl="0">
              <a:spcBef>
                <a:spcPts val="0"/>
              </a:spcBef>
              <a:spcAft>
                <a:spcPts val="0"/>
              </a:spcAft>
              <a:buNone/>
            </a:pPr>
            <a:endParaRPr/>
          </a:p>
        </p:txBody>
      </p:sp>
      <p:sp>
        <p:nvSpPr>
          <p:cNvPr id="80" name="Google Shape;80;p4:notes"/>
          <p:cNvSpPr>
            <a:spLocks noGrp="1" noRot="1" noChangeAspect="1"/>
          </p:cNvSpPr>
          <p:nvPr>
            <p:ph type="sldImg" idx="2"/>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5:notes"/>
          <p:cNvSpPr txBox="1">
            <a:spLocks noGrp="1"/>
          </p:cNvSpPr>
          <p:nvPr>
            <p:ph type="body" idx="1"/>
          </p:nvPr>
        </p:nvSpPr>
        <p:spPr>
          <a:xfrm>
            <a:off x="992982" y="3271906"/>
            <a:ext cx="7943850" cy="2676060"/>
          </a:xfrm>
          <a:prstGeom prst="rect">
            <a:avLst/>
          </a:prstGeom>
        </p:spPr>
        <p:txBody>
          <a:bodyPr spcFirstLastPara="1" wrap="square" lIns="53500" tIns="26750" rIns="53500" bIns="26750" anchor="t" anchorCtr="0">
            <a:noAutofit/>
          </a:bodyPr>
          <a:lstStyle/>
          <a:p>
            <a:pPr marL="0" lvl="0" indent="0" algn="l" rtl="0">
              <a:spcBef>
                <a:spcPts val="0"/>
              </a:spcBef>
              <a:spcAft>
                <a:spcPts val="0"/>
              </a:spcAft>
              <a:buNone/>
            </a:pPr>
            <a:endParaRPr/>
          </a:p>
        </p:txBody>
      </p:sp>
      <p:sp>
        <p:nvSpPr>
          <p:cNvPr id="88" name="Google Shape;88;p5:notes"/>
          <p:cNvSpPr>
            <a:spLocks noGrp="1" noRot="1" noChangeAspect="1"/>
          </p:cNvSpPr>
          <p:nvPr>
            <p:ph type="sldImg" idx="2"/>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6:notes"/>
          <p:cNvSpPr txBox="1">
            <a:spLocks noGrp="1"/>
          </p:cNvSpPr>
          <p:nvPr>
            <p:ph type="body" idx="1"/>
          </p:nvPr>
        </p:nvSpPr>
        <p:spPr>
          <a:xfrm>
            <a:off x="992982" y="3271906"/>
            <a:ext cx="7943850" cy="2676060"/>
          </a:xfrm>
          <a:prstGeom prst="rect">
            <a:avLst/>
          </a:prstGeom>
        </p:spPr>
        <p:txBody>
          <a:bodyPr spcFirstLastPara="1" wrap="square" lIns="53500" tIns="26750" rIns="53500" bIns="26750" anchor="t" anchorCtr="0">
            <a:noAutofit/>
          </a:bodyPr>
          <a:lstStyle/>
          <a:p>
            <a:pPr marL="0" lvl="0" indent="0" algn="l" rtl="0">
              <a:spcBef>
                <a:spcPts val="0"/>
              </a:spcBef>
              <a:spcAft>
                <a:spcPts val="0"/>
              </a:spcAft>
              <a:buNone/>
            </a:pPr>
            <a:endParaRPr/>
          </a:p>
        </p:txBody>
      </p:sp>
      <p:sp>
        <p:nvSpPr>
          <p:cNvPr id="115" name="Google Shape;115;p6:notes"/>
          <p:cNvSpPr>
            <a:spLocks noGrp="1" noRot="1" noChangeAspect="1"/>
          </p:cNvSpPr>
          <p:nvPr>
            <p:ph type="sldImg" idx="2"/>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7:notes"/>
          <p:cNvSpPr txBox="1">
            <a:spLocks noGrp="1"/>
          </p:cNvSpPr>
          <p:nvPr>
            <p:ph type="body" idx="1"/>
          </p:nvPr>
        </p:nvSpPr>
        <p:spPr>
          <a:xfrm>
            <a:off x="992982" y="3271906"/>
            <a:ext cx="7943850" cy="2676060"/>
          </a:xfrm>
          <a:prstGeom prst="rect">
            <a:avLst/>
          </a:prstGeom>
        </p:spPr>
        <p:txBody>
          <a:bodyPr spcFirstLastPara="1" wrap="square" lIns="53500" tIns="26750" rIns="53500" bIns="26750" anchor="t" anchorCtr="0">
            <a:noAutofit/>
          </a:bodyPr>
          <a:lstStyle/>
          <a:p>
            <a:pPr marL="0" lvl="0" indent="0" algn="l" rtl="0">
              <a:spcBef>
                <a:spcPts val="0"/>
              </a:spcBef>
              <a:spcAft>
                <a:spcPts val="0"/>
              </a:spcAft>
              <a:buNone/>
            </a:pPr>
            <a:endParaRPr/>
          </a:p>
        </p:txBody>
      </p:sp>
      <p:sp>
        <p:nvSpPr>
          <p:cNvPr id="132" name="Google Shape;132;p7:notes"/>
          <p:cNvSpPr>
            <a:spLocks noGrp="1" noRot="1" noChangeAspect="1"/>
          </p:cNvSpPr>
          <p:nvPr>
            <p:ph type="sldImg" idx="2"/>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8:notes"/>
          <p:cNvSpPr txBox="1">
            <a:spLocks noGrp="1"/>
          </p:cNvSpPr>
          <p:nvPr>
            <p:ph type="body" idx="1"/>
          </p:nvPr>
        </p:nvSpPr>
        <p:spPr>
          <a:xfrm>
            <a:off x="992982" y="3271906"/>
            <a:ext cx="7943850" cy="2676060"/>
          </a:xfrm>
          <a:prstGeom prst="rect">
            <a:avLst/>
          </a:prstGeom>
        </p:spPr>
        <p:txBody>
          <a:bodyPr spcFirstLastPara="1" wrap="square" lIns="53500" tIns="26750" rIns="53500" bIns="26750" anchor="t" anchorCtr="0">
            <a:noAutofit/>
          </a:bodyPr>
          <a:lstStyle/>
          <a:p>
            <a:pPr marL="0" lvl="0" indent="0" algn="l" rtl="0">
              <a:spcBef>
                <a:spcPts val="0"/>
              </a:spcBef>
              <a:spcAft>
                <a:spcPts val="0"/>
              </a:spcAft>
              <a:buNone/>
            </a:pPr>
            <a:endParaRPr/>
          </a:p>
        </p:txBody>
      </p:sp>
      <p:sp>
        <p:nvSpPr>
          <p:cNvPr id="142" name="Google Shape;142;p8:notes"/>
          <p:cNvSpPr>
            <a:spLocks noGrp="1" noRot="1" noChangeAspect="1"/>
          </p:cNvSpPr>
          <p:nvPr>
            <p:ph type="sldImg" idx="2"/>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9:notes"/>
          <p:cNvSpPr txBox="1">
            <a:spLocks noGrp="1"/>
          </p:cNvSpPr>
          <p:nvPr>
            <p:ph type="body" idx="1"/>
          </p:nvPr>
        </p:nvSpPr>
        <p:spPr>
          <a:xfrm>
            <a:off x="992982" y="3271906"/>
            <a:ext cx="7943850" cy="2676060"/>
          </a:xfrm>
          <a:prstGeom prst="rect">
            <a:avLst/>
          </a:prstGeom>
        </p:spPr>
        <p:txBody>
          <a:bodyPr spcFirstLastPara="1" wrap="square" lIns="53500" tIns="26750" rIns="53500" bIns="26750" anchor="t" anchorCtr="0">
            <a:noAutofit/>
          </a:bodyPr>
          <a:lstStyle/>
          <a:p>
            <a:pPr marL="0" lvl="0" indent="0" algn="l" rtl="0">
              <a:spcBef>
                <a:spcPts val="0"/>
              </a:spcBef>
              <a:spcAft>
                <a:spcPts val="0"/>
              </a:spcAft>
              <a:buNone/>
            </a:pPr>
            <a:endParaRPr/>
          </a:p>
        </p:txBody>
      </p:sp>
      <p:sp>
        <p:nvSpPr>
          <p:cNvPr id="149" name="Google Shape;149;p9:notes"/>
          <p:cNvSpPr>
            <a:spLocks noGrp="1" noRot="1" noChangeAspect="1"/>
          </p:cNvSpPr>
          <p:nvPr>
            <p:ph type="sldImg" idx="2"/>
          </p:nvPr>
        </p:nvSpPr>
        <p:spPr>
          <a:xfrm>
            <a:off x="2927350" y="849313"/>
            <a:ext cx="4075113"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seño personalizado">
  <p:cSld name="Diseño personalizado">
    <p:spTree>
      <p:nvGrpSpPr>
        <p:cNvPr id="1" name="Shape 2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obj">
  <p:cSld name="OBJECT">
    <p:spTree>
      <p:nvGrpSpPr>
        <p:cNvPr id="1" name="Shape 25"/>
        <p:cNvGrpSpPr/>
        <p:nvPr/>
      </p:nvGrpSpPr>
      <p:grpSpPr>
        <a:xfrm>
          <a:off x="0" y="0"/>
          <a:ext cx="0" cy="0"/>
          <a:chOff x="0" y="0"/>
          <a:chExt cx="0" cy="0"/>
        </a:xfrm>
      </p:grpSpPr>
      <p:pic>
        <p:nvPicPr>
          <p:cNvPr id="26" name="Google Shape;26;p30"/>
          <p:cNvPicPr preferRelativeResize="0"/>
          <p:nvPr/>
        </p:nvPicPr>
        <p:blipFill rotWithShape="1">
          <a:blip r:embed="rId2">
            <a:alphaModFix/>
          </a:blip>
          <a:srcRect/>
          <a:stretch/>
        </p:blipFill>
        <p:spPr>
          <a:xfrm>
            <a:off x="17131569" y="1028701"/>
            <a:ext cx="276224" cy="276224"/>
          </a:xfrm>
          <a:prstGeom prst="rect">
            <a:avLst/>
          </a:prstGeom>
          <a:noFill/>
          <a:ln>
            <a:noFill/>
          </a:ln>
        </p:spPr>
      </p:pic>
      <p:pic>
        <p:nvPicPr>
          <p:cNvPr id="27" name="Google Shape;27;p30"/>
          <p:cNvPicPr preferRelativeResize="0"/>
          <p:nvPr/>
        </p:nvPicPr>
        <p:blipFill rotWithShape="1">
          <a:blip r:embed="rId3">
            <a:alphaModFix/>
          </a:blip>
          <a:srcRect/>
          <a:stretch/>
        </p:blipFill>
        <p:spPr>
          <a:xfrm>
            <a:off x="880560" y="1117481"/>
            <a:ext cx="388731" cy="123825"/>
          </a:xfrm>
          <a:prstGeom prst="rect">
            <a:avLst/>
          </a:prstGeom>
          <a:noFill/>
          <a:ln>
            <a:noFill/>
          </a:ln>
        </p:spPr>
      </p:pic>
      <p:pic>
        <p:nvPicPr>
          <p:cNvPr id="28" name="Google Shape;28;p30"/>
          <p:cNvPicPr preferRelativeResize="0"/>
          <p:nvPr/>
        </p:nvPicPr>
        <p:blipFill rotWithShape="1">
          <a:blip r:embed="rId4">
            <a:alphaModFix/>
          </a:blip>
          <a:srcRect/>
          <a:stretch/>
        </p:blipFill>
        <p:spPr>
          <a:xfrm>
            <a:off x="16936029" y="9135565"/>
            <a:ext cx="388731" cy="12382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iapositiva de título">
  <p:cSld name="Diapositiva de título">
    <p:spTree>
      <p:nvGrpSpPr>
        <p:cNvPr id="1" name="Shape 29"/>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iapositiva de título">
  <p:cSld name="Diapositiva de título">
    <p:spTree>
      <p:nvGrpSpPr>
        <p:cNvPr id="1" name="Shape 44"/>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jpe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theme" Target="../theme/theme1.xml"/><Relationship Id="rId9"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28"/>
          <p:cNvPicPr preferRelativeResize="0"/>
          <p:nvPr/>
        </p:nvPicPr>
        <p:blipFill rotWithShape="1">
          <a:blip r:embed="rId5">
            <a:alphaModFix/>
          </a:blip>
          <a:srcRect/>
          <a:stretch/>
        </p:blipFill>
        <p:spPr>
          <a:xfrm>
            <a:off x="881449" y="9069571"/>
            <a:ext cx="276224" cy="276224"/>
          </a:xfrm>
          <a:prstGeom prst="rect">
            <a:avLst/>
          </a:prstGeom>
          <a:noFill/>
          <a:ln>
            <a:noFill/>
          </a:ln>
        </p:spPr>
      </p:pic>
      <p:sp>
        <p:nvSpPr>
          <p:cNvPr id="11" name="Google Shape;11;p28"/>
          <p:cNvSpPr/>
          <p:nvPr/>
        </p:nvSpPr>
        <p:spPr>
          <a:xfrm>
            <a:off x="1222551" y="1174148"/>
            <a:ext cx="15678785" cy="0"/>
          </a:xfrm>
          <a:custGeom>
            <a:avLst/>
            <a:gdLst/>
            <a:ahLst/>
            <a:cxnLst/>
            <a:rect l="l" t="t" r="r" b="b"/>
            <a:pathLst>
              <a:path w="15678785" h="120000" extrusionOk="0">
                <a:moveTo>
                  <a:pt x="0" y="0"/>
                </a:moveTo>
                <a:lnTo>
                  <a:pt x="15678235" y="0"/>
                </a:lnTo>
              </a:path>
            </a:pathLst>
          </a:custGeom>
          <a:noFill/>
          <a:ln w="1352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 name="Google Shape;12;p28"/>
          <p:cNvSpPr/>
          <p:nvPr/>
        </p:nvSpPr>
        <p:spPr>
          <a:xfrm>
            <a:off x="1275071" y="9210240"/>
            <a:ext cx="15850235" cy="5080"/>
          </a:xfrm>
          <a:custGeom>
            <a:avLst/>
            <a:gdLst/>
            <a:ahLst/>
            <a:cxnLst/>
            <a:rect l="l" t="t" r="r" b="b"/>
            <a:pathLst>
              <a:path w="15850235" h="5079" extrusionOk="0">
                <a:moveTo>
                  <a:pt x="0" y="0"/>
                </a:moveTo>
                <a:lnTo>
                  <a:pt x="15849653" y="4759"/>
                </a:lnTo>
              </a:path>
            </a:pathLst>
          </a:custGeom>
          <a:noFill/>
          <a:ln w="952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 name="Google Shape;13;p28"/>
          <p:cNvSpPr/>
          <p:nvPr/>
        </p:nvSpPr>
        <p:spPr>
          <a:xfrm>
            <a:off x="1023876" y="1409545"/>
            <a:ext cx="0" cy="7525384"/>
          </a:xfrm>
          <a:custGeom>
            <a:avLst/>
            <a:gdLst/>
            <a:ahLst/>
            <a:cxnLst/>
            <a:rect l="l" t="t" r="r" b="b"/>
            <a:pathLst>
              <a:path w="120000" h="7525384" extrusionOk="0">
                <a:moveTo>
                  <a:pt x="0" y="0"/>
                </a:moveTo>
                <a:lnTo>
                  <a:pt x="0" y="7524868"/>
                </a:lnTo>
              </a:path>
            </a:pathLst>
          </a:custGeom>
          <a:noFill/>
          <a:ln w="952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 name="Google Shape;14;p28"/>
          <p:cNvSpPr/>
          <p:nvPr/>
        </p:nvSpPr>
        <p:spPr>
          <a:xfrm>
            <a:off x="17270841" y="1409546"/>
            <a:ext cx="5080" cy="7525384"/>
          </a:xfrm>
          <a:custGeom>
            <a:avLst/>
            <a:gdLst/>
            <a:ahLst/>
            <a:cxnLst/>
            <a:rect l="l" t="t" r="r" b="b"/>
            <a:pathLst>
              <a:path w="5080" h="7525384" extrusionOk="0">
                <a:moveTo>
                  <a:pt x="0" y="0"/>
                </a:moveTo>
                <a:lnTo>
                  <a:pt x="4758" y="7524867"/>
                </a:lnTo>
              </a:path>
            </a:pathLst>
          </a:custGeom>
          <a:noFill/>
          <a:ln w="952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6" name="Google Shape;16;p28"/>
          <p:cNvPicPr preferRelativeResize="0"/>
          <p:nvPr/>
        </p:nvPicPr>
        <p:blipFill rotWithShape="1">
          <a:blip r:embed="rId6">
            <a:alphaModFix/>
          </a:blip>
          <a:srcRect/>
          <a:stretch/>
        </p:blipFill>
        <p:spPr>
          <a:xfrm>
            <a:off x="17131569" y="1028701"/>
            <a:ext cx="276224" cy="276224"/>
          </a:xfrm>
          <a:prstGeom prst="rect">
            <a:avLst/>
          </a:prstGeom>
          <a:noFill/>
          <a:ln>
            <a:noFill/>
          </a:ln>
        </p:spPr>
      </p:pic>
      <p:pic>
        <p:nvPicPr>
          <p:cNvPr id="17" name="Google Shape;17;p28"/>
          <p:cNvPicPr preferRelativeResize="0"/>
          <p:nvPr/>
        </p:nvPicPr>
        <p:blipFill rotWithShape="1">
          <a:blip r:embed="rId7">
            <a:alphaModFix/>
          </a:blip>
          <a:srcRect/>
          <a:stretch/>
        </p:blipFill>
        <p:spPr>
          <a:xfrm>
            <a:off x="880560" y="1117481"/>
            <a:ext cx="388731" cy="123825"/>
          </a:xfrm>
          <a:prstGeom prst="rect">
            <a:avLst/>
          </a:prstGeom>
          <a:noFill/>
          <a:ln>
            <a:noFill/>
          </a:ln>
        </p:spPr>
      </p:pic>
      <p:pic>
        <p:nvPicPr>
          <p:cNvPr id="18" name="Google Shape;18;p28"/>
          <p:cNvPicPr preferRelativeResize="0"/>
          <p:nvPr/>
        </p:nvPicPr>
        <p:blipFill rotWithShape="1">
          <a:blip r:embed="rId8">
            <a:alphaModFix/>
          </a:blip>
          <a:srcRect/>
          <a:stretch/>
        </p:blipFill>
        <p:spPr>
          <a:xfrm>
            <a:off x="16936029" y="9135565"/>
            <a:ext cx="388731" cy="123825"/>
          </a:xfrm>
          <a:prstGeom prst="rect">
            <a:avLst/>
          </a:prstGeom>
          <a:noFill/>
          <a:ln>
            <a:noFill/>
          </a:ln>
        </p:spPr>
      </p:pic>
      <p:pic>
        <p:nvPicPr>
          <p:cNvPr id="19" name="Google Shape;19;p28"/>
          <p:cNvPicPr preferRelativeResize="0"/>
          <p:nvPr/>
        </p:nvPicPr>
        <p:blipFill rotWithShape="1">
          <a:blip r:embed="rId9">
            <a:alphaModFix/>
          </a:blip>
          <a:srcRect/>
          <a:stretch/>
        </p:blipFill>
        <p:spPr>
          <a:xfrm>
            <a:off x="1295400" y="324000"/>
            <a:ext cx="1596494" cy="749022"/>
          </a:xfrm>
          <a:prstGeom prst="rect">
            <a:avLst/>
          </a:prstGeom>
          <a:noFill/>
          <a:ln>
            <a:noFill/>
          </a:ln>
        </p:spPr>
      </p:pic>
      <p:sp>
        <p:nvSpPr>
          <p:cNvPr id="23" name="Google Shape;23;p28"/>
          <p:cNvSpPr txBox="1"/>
          <p:nvPr/>
        </p:nvSpPr>
        <p:spPr>
          <a:xfrm>
            <a:off x="16565968" y="8575280"/>
            <a:ext cx="67073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fld id="{00000000-1234-1234-1234-123412341234}" type="slidenum">
              <a:rPr lang="en-US" sz="1800">
                <a:solidFill>
                  <a:schemeClr val="dk1"/>
                </a:solidFill>
                <a:latin typeface="Calibri"/>
                <a:ea typeface="Calibri"/>
                <a:cs typeface="Calibri"/>
                <a:sym typeface="Calibri"/>
              </a:rPr>
              <a:t>‹Nr.›</a:t>
            </a:fld>
            <a:endParaRPr sz="1800">
              <a:solidFill>
                <a:schemeClr val="dk1"/>
              </a:solidFill>
              <a:latin typeface="Calibri"/>
              <a:ea typeface="Calibri"/>
              <a:cs typeface="Calibri"/>
              <a:sym typeface="Calibri"/>
            </a:endParaRPr>
          </a:p>
        </p:txBody>
      </p:sp>
      <p:sp>
        <p:nvSpPr>
          <p:cNvPr id="5" name="CuadroTexto 27">
            <a:extLst>
              <a:ext uri="{FF2B5EF4-FFF2-40B4-BE49-F238E27FC236}">
                <a16:creationId xmlns:a16="http://schemas.microsoft.com/office/drawing/2014/main" id="{7B172FE8-9D28-09F4-9C2C-5C368A7F3FFA}"/>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6" name="Grafik 5" descr="Ein Bild, das Symbol, Schrift, Grafiken, Logo enthält.&#10;&#10;Automatisch generierte Beschreibung">
            <a:extLst>
              <a:ext uri="{FF2B5EF4-FFF2-40B4-BE49-F238E27FC236}">
                <a16:creationId xmlns:a16="http://schemas.microsoft.com/office/drawing/2014/main" id="{E5F6CF82-2714-F61A-94A9-1CD68116E92B}"/>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7" name="Grafik 6" descr="Ein Bild, das Text, Schrift, Electric Blue (Farbe), Screenshot enthält.&#10;&#10;Automatisch generierte Beschreibung">
            <a:extLst>
              <a:ext uri="{FF2B5EF4-FFF2-40B4-BE49-F238E27FC236}">
                <a16:creationId xmlns:a16="http://schemas.microsoft.com/office/drawing/2014/main" id="{696C96C6-F838-6C35-71BC-ABE8A03F199E}"/>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
        <p:cNvGrpSpPr/>
        <p:nvPr/>
      </p:nvGrpSpPr>
      <p:grpSpPr>
        <a:xfrm>
          <a:off x="0" y="0"/>
          <a:ext cx="0" cy="0"/>
          <a:chOff x="0" y="0"/>
          <a:chExt cx="0" cy="0"/>
        </a:xfrm>
      </p:grpSpPr>
      <p:sp>
        <p:nvSpPr>
          <p:cNvPr id="31" name="Google Shape;31;p32"/>
          <p:cNvSpPr/>
          <p:nvPr/>
        </p:nvSpPr>
        <p:spPr>
          <a:xfrm>
            <a:off x="1542056" y="1245596"/>
            <a:ext cx="14968219" cy="0"/>
          </a:xfrm>
          <a:custGeom>
            <a:avLst/>
            <a:gdLst/>
            <a:ahLst/>
            <a:cxnLst/>
            <a:rect l="l" t="t" r="r" b="b"/>
            <a:pathLst>
              <a:path w="14968219" h="120000" extrusionOk="0">
                <a:moveTo>
                  <a:pt x="0" y="0"/>
                </a:moveTo>
                <a:lnTo>
                  <a:pt x="14967781" y="0"/>
                </a:lnTo>
              </a:path>
            </a:pathLst>
          </a:custGeom>
          <a:noFill/>
          <a:ln w="3707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2" name="Google Shape;32;p32"/>
          <p:cNvSpPr/>
          <p:nvPr/>
        </p:nvSpPr>
        <p:spPr>
          <a:xfrm>
            <a:off x="1970110" y="9032117"/>
            <a:ext cx="14615794" cy="0"/>
          </a:xfrm>
          <a:custGeom>
            <a:avLst/>
            <a:gdLst/>
            <a:ahLst/>
            <a:cxnLst/>
            <a:rect l="l" t="t" r="r" b="b"/>
            <a:pathLst>
              <a:path w="14615794" h="120000" extrusionOk="0">
                <a:moveTo>
                  <a:pt x="0" y="0"/>
                </a:moveTo>
                <a:lnTo>
                  <a:pt x="14615238" y="0"/>
                </a:lnTo>
              </a:path>
            </a:pathLst>
          </a:custGeom>
          <a:noFill/>
          <a:ln w="3707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 name="Google Shape;33;p32"/>
          <p:cNvSpPr/>
          <p:nvPr/>
        </p:nvSpPr>
        <p:spPr>
          <a:xfrm>
            <a:off x="1274106" y="1627368"/>
            <a:ext cx="0" cy="6497320"/>
          </a:xfrm>
          <a:custGeom>
            <a:avLst/>
            <a:gdLst/>
            <a:ahLst/>
            <a:cxnLst/>
            <a:rect l="l" t="t" r="r" b="b"/>
            <a:pathLst>
              <a:path w="120000" h="6497320" extrusionOk="0">
                <a:moveTo>
                  <a:pt x="0" y="0"/>
                </a:moveTo>
                <a:lnTo>
                  <a:pt x="0" y="6497271"/>
                </a:lnTo>
              </a:path>
            </a:pathLst>
          </a:custGeom>
          <a:noFill/>
          <a:ln w="37075" cap="flat" cmpd="sng">
            <a:solidFill>
              <a:srgbClr val="4D94B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 name="Google Shape;34;p32"/>
          <p:cNvSpPr/>
          <p:nvPr/>
        </p:nvSpPr>
        <p:spPr>
          <a:xfrm>
            <a:off x="17073948" y="1809750"/>
            <a:ext cx="0" cy="6832600"/>
          </a:xfrm>
          <a:custGeom>
            <a:avLst/>
            <a:gdLst/>
            <a:ahLst/>
            <a:cxnLst/>
            <a:rect l="l" t="t" r="r" b="b"/>
            <a:pathLst>
              <a:path w="120000" h="6832600" extrusionOk="0">
                <a:moveTo>
                  <a:pt x="0" y="0"/>
                </a:moveTo>
                <a:lnTo>
                  <a:pt x="0" y="6832555"/>
                </a:lnTo>
              </a:path>
            </a:pathLst>
          </a:custGeom>
          <a:noFill/>
          <a:ln w="3707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35" name="Google Shape;35;p32"/>
          <p:cNvPicPr preferRelativeResize="0"/>
          <p:nvPr/>
        </p:nvPicPr>
        <p:blipFill rotWithShape="1">
          <a:blip r:embed="rId3">
            <a:alphaModFix/>
          </a:blip>
          <a:srcRect/>
          <a:stretch/>
        </p:blipFill>
        <p:spPr>
          <a:xfrm>
            <a:off x="16512506" y="8916083"/>
            <a:ext cx="720646" cy="228599"/>
          </a:xfrm>
          <a:prstGeom prst="rect">
            <a:avLst/>
          </a:prstGeom>
          <a:noFill/>
          <a:ln>
            <a:noFill/>
          </a:ln>
        </p:spPr>
      </p:pic>
      <p:pic>
        <p:nvPicPr>
          <p:cNvPr id="36" name="Google Shape;36;p32"/>
          <p:cNvPicPr preferRelativeResize="0"/>
          <p:nvPr/>
        </p:nvPicPr>
        <p:blipFill rotWithShape="1">
          <a:blip r:embed="rId4">
            <a:alphaModFix/>
          </a:blip>
          <a:srcRect/>
          <a:stretch/>
        </p:blipFill>
        <p:spPr>
          <a:xfrm>
            <a:off x="16509838" y="723900"/>
            <a:ext cx="1085850" cy="1085850"/>
          </a:xfrm>
          <a:prstGeom prst="rect">
            <a:avLst/>
          </a:prstGeom>
          <a:noFill/>
          <a:ln>
            <a:noFill/>
          </a:ln>
        </p:spPr>
      </p:pic>
      <p:pic>
        <p:nvPicPr>
          <p:cNvPr id="37" name="Google Shape;37;p32"/>
          <p:cNvPicPr preferRelativeResize="0"/>
          <p:nvPr/>
        </p:nvPicPr>
        <p:blipFill rotWithShape="1">
          <a:blip r:embed="rId5">
            <a:alphaModFix/>
          </a:blip>
          <a:srcRect/>
          <a:stretch/>
        </p:blipFill>
        <p:spPr>
          <a:xfrm>
            <a:off x="693760" y="8124640"/>
            <a:ext cx="1276349" cy="1276349"/>
          </a:xfrm>
          <a:prstGeom prst="rect">
            <a:avLst/>
          </a:prstGeom>
          <a:noFill/>
          <a:ln>
            <a:noFill/>
          </a:ln>
        </p:spPr>
      </p:pic>
      <p:pic>
        <p:nvPicPr>
          <p:cNvPr id="38" name="Google Shape;38;p32"/>
          <p:cNvPicPr preferRelativeResize="0"/>
          <p:nvPr/>
        </p:nvPicPr>
        <p:blipFill rotWithShape="1">
          <a:blip r:embed="rId6">
            <a:alphaModFix/>
          </a:blip>
          <a:srcRect/>
          <a:stretch/>
        </p:blipFill>
        <p:spPr>
          <a:xfrm>
            <a:off x="1162547" y="1151436"/>
            <a:ext cx="720646" cy="228599"/>
          </a:xfrm>
          <a:prstGeom prst="rect">
            <a:avLst/>
          </a:prstGeom>
          <a:noFill/>
          <a:ln>
            <a:noFill/>
          </a:ln>
        </p:spPr>
      </p:pic>
      <p:sp>
        <p:nvSpPr>
          <p:cNvPr id="43" name="Google Shape;43;p32"/>
          <p:cNvSpPr txBox="1"/>
          <p:nvPr/>
        </p:nvSpPr>
        <p:spPr>
          <a:xfrm>
            <a:off x="16403212" y="8451621"/>
            <a:ext cx="6768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fld id="{00000000-1234-1234-1234-123412341234}" type="slidenum">
              <a:rPr lang="en-US" sz="1800">
                <a:solidFill>
                  <a:schemeClr val="dk1"/>
                </a:solidFill>
                <a:latin typeface="Calibri"/>
                <a:ea typeface="Calibri"/>
                <a:cs typeface="Calibri"/>
                <a:sym typeface="Calibri"/>
              </a:rPr>
              <a:t>‹Nr.›</a:t>
            </a:fld>
            <a:endParaRPr sz="1800">
              <a:solidFill>
                <a:schemeClr val="dk1"/>
              </a:solidFill>
              <a:latin typeface="Calibri"/>
              <a:ea typeface="Calibri"/>
              <a:cs typeface="Calibri"/>
              <a:sym typeface="Calibri"/>
            </a:endParaRPr>
          </a:p>
        </p:txBody>
      </p:sp>
      <p:sp>
        <p:nvSpPr>
          <p:cNvPr id="2" name="CuadroTexto 27">
            <a:extLst>
              <a:ext uri="{FF2B5EF4-FFF2-40B4-BE49-F238E27FC236}">
                <a16:creationId xmlns:a16="http://schemas.microsoft.com/office/drawing/2014/main" id="{E574F668-C10C-0577-7946-1E887E945DEB}"/>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3" name="Grafik 2" descr="Ein Bild, das Symbol, Schrift, Grafiken, Logo enthält.&#10;&#10;Automatisch generierte Beschreibung">
            <a:extLst>
              <a:ext uri="{FF2B5EF4-FFF2-40B4-BE49-F238E27FC236}">
                <a16:creationId xmlns:a16="http://schemas.microsoft.com/office/drawing/2014/main" id="{85C28E0C-4E86-E776-2D60-6CF19F0155CF}"/>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4" name="Grafik 3" descr="Ein Bild, das Text, Schrift, Electric Blue (Farbe), Screenshot enthält.&#10;&#10;Automatisch generierte Beschreibung">
            <a:extLst>
              <a:ext uri="{FF2B5EF4-FFF2-40B4-BE49-F238E27FC236}">
                <a16:creationId xmlns:a16="http://schemas.microsoft.com/office/drawing/2014/main" id="{33723DAB-B9A2-639B-8199-E357182A9446}"/>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cSld>
  <p:clrMap bg1="lt1" tx1="dk1" bg2="dk2" tx2="lt2" accent1="accent1" accent2="accent2" accent3="accent3" accent4="accent4" accent5="accent5" accent6="accent6" hlink="hlink" folHlink="folHlink"/>
  <p:sldLayoutIdLst>
    <p:sldLayoutId id="2147483653"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pic>
        <p:nvPicPr>
          <p:cNvPr id="49" name="Google Shape;49;p1"/>
          <p:cNvPicPr preferRelativeResize="0"/>
          <p:nvPr/>
        </p:nvPicPr>
        <p:blipFill rotWithShape="1">
          <a:blip r:embed="rId3">
            <a:alphaModFix/>
          </a:blip>
          <a:srcRect/>
          <a:stretch/>
        </p:blipFill>
        <p:spPr>
          <a:xfrm>
            <a:off x="5901586" y="2458739"/>
            <a:ext cx="6484828" cy="3042465"/>
          </a:xfrm>
          <a:prstGeom prst="rect">
            <a:avLst/>
          </a:prstGeom>
          <a:noFill/>
          <a:ln>
            <a:noFill/>
          </a:ln>
        </p:spPr>
      </p:pic>
      <p:sp>
        <p:nvSpPr>
          <p:cNvPr id="50" name="Google Shape;50;p1"/>
          <p:cNvSpPr txBox="1"/>
          <p:nvPr/>
        </p:nvSpPr>
        <p:spPr>
          <a:xfrm>
            <a:off x="3420000" y="6696000"/>
            <a:ext cx="11448000" cy="1800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4D94B7"/>
              </a:buClr>
              <a:buSzPts val="3600"/>
              <a:buFont typeface="Helvetica Neue"/>
              <a:buNone/>
            </a:pPr>
            <a:r>
              <a:rPr lang="de-DE" sz="3600" b="1">
                <a:solidFill>
                  <a:srgbClr val="4D94B7"/>
                </a:solidFill>
                <a:latin typeface="Helvetica Neue" panose="020B0604020202020204" charset="0"/>
                <a:ea typeface="Helvetica Neue"/>
                <a:cs typeface="Helvetica Neue"/>
                <a:sym typeface="Helvetica Neue"/>
              </a:rPr>
              <a:t>Innovationsmanagement in Unternehmen, die unternehmerisches Verhalten fördern</a:t>
            </a:r>
          </a:p>
        </p:txBody>
      </p:sp>
      <p:sp>
        <p:nvSpPr>
          <p:cNvPr id="51" name="Google Shape;51;p1"/>
          <p:cNvSpPr txBox="1"/>
          <p:nvPr/>
        </p:nvSpPr>
        <p:spPr>
          <a:xfrm>
            <a:off x="5900400" y="5629475"/>
            <a:ext cx="6483600" cy="471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de-DE" sz="2400" b="1" i="0" u="none" strike="noStrike">
                <a:solidFill>
                  <a:srgbClr val="AED633"/>
                </a:solidFill>
                <a:latin typeface="Helvetica Neue" panose="020B0604020202020204" charset="0"/>
                <a:ea typeface="Helvetica Neue"/>
                <a:cs typeface="Helvetica Neue"/>
                <a:sym typeface="Helvetica Neue"/>
              </a:rPr>
              <a:t>genieproject.eu</a:t>
            </a:r>
            <a:endParaRPr lang="de-DE" sz="2400" b="1">
              <a:solidFill>
                <a:srgbClr val="AED633"/>
              </a:solidFill>
              <a:latin typeface="Helvetica Neue" panose="020B0604020202020204" charset="0"/>
              <a:ea typeface="Helvetica Neue"/>
              <a:cs typeface="Helvetica Neue"/>
              <a:sym typeface="Helvetica Neue"/>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0"/>
          <p:cNvSpPr txBox="1"/>
          <p:nvPr/>
        </p:nvSpPr>
        <p:spPr>
          <a:xfrm>
            <a:off x="1296000" y="1548000"/>
            <a:ext cx="15840000"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4100" b="1">
                <a:solidFill>
                  <a:srgbClr val="4D94B7"/>
                </a:solidFill>
                <a:latin typeface="Helvetica Neue" panose="020B0604020202020204" charset="0"/>
                <a:ea typeface="Helvetica Neue"/>
                <a:cs typeface="Helvetica Neue"/>
                <a:sym typeface="Helvetica Neue"/>
              </a:rPr>
              <a:t>2. Faktoren, die beim Innovationsmanagement zu berücksichtigen sind</a:t>
            </a:r>
            <a:endParaRPr lang="de-DE" sz="4100">
              <a:latin typeface="Helvetica Neue" panose="020B0604020202020204" charset="0"/>
            </a:endParaRPr>
          </a:p>
          <a:p>
            <a:pPr marL="0" marR="0" lvl="0" indent="0" algn="l" rtl="0">
              <a:spcBef>
                <a:spcPts val="0"/>
              </a:spcBef>
              <a:spcAft>
                <a:spcPts val="0"/>
              </a:spcAft>
              <a:buNone/>
            </a:pPr>
            <a:endParaRPr lang="de-DE" sz="4100" b="1">
              <a:solidFill>
                <a:srgbClr val="4D94B7"/>
              </a:solidFill>
              <a:latin typeface="Helvetica Neue" panose="020B0604020202020204" charset="0"/>
              <a:ea typeface="Helvetica Neue"/>
              <a:cs typeface="Helvetica Neue"/>
              <a:sym typeface="Helvetica Neue"/>
            </a:endParaRPr>
          </a:p>
        </p:txBody>
      </p:sp>
      <p:sp>
        <p:nvSpPr>
          <p:cNvPr id="160" name="Google Shape;160;p10"/>
          <p:cNvSpPr txBox="1"/>
          <p:nvPr/>
        </p:nvSpPr>
        <p:spPr>
          <a:xfrm>
            <a:off x="1296000" y="2808000"/>
            <a:ext cx="7982159"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800" b="1">
                <a:solidFill>
                  <a:srgbClr val="AED633"/>
                </a:solidFill>
                <a:latin typeface="Helvetica Neue" panose="020B0604020202020204" charset="0"/>
                <a:ea typeface="Helvetica Neue"/>
                <a:cs typeface="Helvetica Neue"/>
                <a:sym typeface="Helvetica Neue"/>
              </a:rPr>
              <a:t>2.1. Kreativität vs. Stabilität</a:t>
            </a:r>
          </a:p>
        </p:txBody>
      </p:sp>
      <p:sp>
        <p:nvSpPr>
          <p:cNvPr id="161" name="Google Shape;161;p10"/>
          <p:cNvSpPr txBox="1"/>
          <p:nvPr/>
        </p:nvSpPr>
        <p:spPr>
          <a:xfrm>
            <a:off x="1296000" y="3744000"/>
            <a:ext cx="8533800" cy="2677656"/>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Organisatorische Dilemmas im Innovationsmanagement</a:t>
            </a:r>
          </a:p>
          <a:p>
            <a:pPr marL="0" marR="0" lvl="0" indent="0" algn="l" rtl="0">
              <a:spcBef>
                <a:spcPts val="600"/>
              </a:spcBef>
              <a:spcAft>
                <a:spcPts val="0"/>
              </a:spcAft>
              <a:buNone/>
            </a:pPr>
            <a:endParaRPr lang="de-DE" sz="2400"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600"/>
              </a:spcBef>
              <a:spcAft>
                <a:spcPts val="0"/>
              </a:spcAft>
              <a:buClr>
                <a:schemeClr val="dk1"/>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Stabilität</a:t>
            </a:r>
          </a:p>
          <a:p>
            <a:pPr marL="800100" marR="0" lvl="1" indent="-342900" algn="l" rtl="0">
              <a:spcBef>
                <a:spcPts val="600"/>
              </a:spcBef>
              <a:spcAft>
                <a:spcPts val="0"/>
              </a:spcAft>
              <a:buClr>
                <a:schemeClr val="dk1"/>
              </a:buClr>
              <a:buSzPts val="2400"/>
              <a:buFont typeface="Noto Sans Symbols"/>
              <a:buChar char="▪"/>
            </a:pPr>
            <a:r>
              <a:rPr lang="de-DE" sz="2400" b="0" i="0" u="none" strike="noStrike" cap="none" dirty="0">
                <a:solidFill>
                  <a:schemeClr val="dk1"/>
                </a:solidFill>
                <a:latin typeface="Helvetica Neue" panose="020B0604020202020204" charset="0"/>
                <a:ea typeface="Helvetica Neue"/>
                <a:cs typeface="Helvetica Neue"/>
                <a:sym typeface="Helvetica Neue"/>
              </a:rPr>
              <a:t>Bringt Routinen, die für den täglichen Betrieb relevant sind</a:t>
            </a:r>
            <a:endParaRPr lang="de-DE" sz="2400" dirty="0">
              <a:latin typeface="Helvetica Neue" panose="020B0604020202020204" charset="0"/>
            </a:endParaRPr>
          </a:p>
          <a:p>
            <a:pPr marL="800100" marR="0" lvl="1" indent="-342900" algn="l" rtl="0">
              <a:spcBef>
                <a:spcPts val="600"/>
              </a:spcBef>
              <a:spcAft>
                <a:spcPts val="0"/>
              </a:spcAft>
              <a:buClr>
                <a:schemeClr val="dk1"/>
              </a:buClr>
              <a:buSzPts val="2400"/>
              <a:buFont typeface="Noto Sans Symbols"/>
              <a:buChar char="▪"/>
            </a:pPr>
            <a:r>
              <a:rPr lang="de-DE" sz="2400" b="0" i="0" u="none" strike="noStrike" cap="none" dirty="0">
                <a:solidFill>
                  <a:schemeClr val="dk1"/>
                </a:solidFill>
                <a:latin typeface="Helvetica Neue" panose="020B0604020202020204" charset="0"/>
                <a:ea typeface="Helvetica Neue"/>
                <a:cs typeface="Helvetica Neue"/>
                <a:sym typeface="Helvetica Neue"/>
              </a:rPr>
              <a:t>Ermöglicht es, heute wettbewerbsfähig zu sein</a:t>
            </a:r>
            <a:endParaRPr lang="de-DE" sz="2400" dirty="0">
              <a:latin typeface="Helvetica Neue" panose="020B0604020202020204" charset="0"/>
            </a:endParaRPr>
          </a:p>
          <a:p>
            <a:pPr marL="800100" marR="0" lvl="1" indent="-190500" algn="l" rtl="0">
              <a:spcBef>
                <a:spcPts val="600"/>
              </a:spcBef>
              <a:spcAft>
                <a:spcPts val="0"/>
              </a:spcAft>
              <a:buClr>
                <a:schemeClr val="dk1"/>
              </a:buClr>
              <a:buSzPts val="2400"/>
              <a:buFont typeface="Arial"/>
              <a:buNone/>
            </a:pPr>
            <a:endParaRPr lang="de-DE" sz="2400" b="0" i="0" u="none" strike="noStrike" cap="none" dirty="0">
              <a:solidFill>
                <a:schemeClr val="dk1"/>
              </a:solidFill>
              <a:latin typeface="Helvetica Neue" panose="020B0604020202020204" charset="0"/>
              <a:ea typeface="Helvetica Neue"/>
              <a:cs typeface="Helvetica Neue"/>
              <a:sym typeface="Helvetica Neue"/>
            </a:endParaRPr>
          </a:p>
          <a:p>
            <a:pPr marL="952500" marR="0" lvl="1" indent="-342900" algn="l" rtl="0">
              <a:spcBef>
                <a:spcPts val="600"/>
              </a:spcBef>
              <a:spcAft>
                <a:spcPts val="0"/>
              </a:spcAft>
              <a:buClr>
                <a:schemeClr val="dk1"/>
              </a:buClr>
              <a:buSzPts val="2400"/>
              <a:buBlip>
                <a:blip r:embed="rId3"/>
              </a:buBlip>
            </a:pPr>
            <a:endParaRPr lang="de-DE" sz="2400" b="0" i="0" u="none" strike="noStrike" cap="none"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600"/>
              </a:spcBef>
              <a:spcAft>
                <a:spcPts val="0"/>
              </a:spcAft>
              <a:buClr>
                <a:schemeClr val="dk1"/>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Kreativität</a:t>
            </a:r>
          </a:p>
          <a:p>
            <a:pPr marL="800100" marR="0" lvl="1" indent="-342900" algn="l" rtl="0">
              <a:spcBef>
                <a:spcPts val="600"/>
              </a:spcBef>
              <a:spcAft>
                <a:spcPts val="0"/>
              </a:spcAft>
              <a:buClr>
                <a:schemeClr val="dk1"/>
              </a:buClr>
              <a:buSzPts val="2400"/>
              <a:buFont typeface="Noto Sans Symbols"/>
              <a:buChar char="▪"/>
            </a:pPr>
            <a:r>
              <a:rPr lang="de-DE" sz="2400" b="0" i="0" u="none" strike="noStrike" cap="none" dirty="0">
                <a:solidFill>
                  <a:schemeClr val="dk1"/>
                </a:solidFill>
                <a:latin typeface="Helvetica Neue" panose="020B0604020202020204" charset="0"/>
                <a:ea typeface="Helvetica Neue"/>
                <a:cs typeface="Helvetica Neue"/>
                <a:sym typeface="Helvetica Neue"/>
              </a:rPr>
              <a:t>Legt den Grundstein für Innovation</a:t>
            </a:r>
            <a:endParaRPr lang="de-DE" sz="2400" dirty="0">
              <a:latin typeface="Helvetica Neue" panose="020B0604020202020204" charset="0"/>
            </a:endParaRPr>
          </a:p>
          <a:p>
            <a:pPr marL="800100" marR="0" lvl="1" indent="-342900" algn="l" rtl="0">
              <a:spcBef>
                <a:spcPts val="600"/>
              </a:spcBef>
              <a:spcAft>
                <a:spcPts val="0"/>
              </a:spcAft>
              <a:buClr>
                <a:schemeClr val="dk1"/>
              </a:buClr>
              <a:buSzPts val="2400"/>
              <a:buFont typeface="Noto Sans Symbols"/>
              <a:buChar char="▪"/>
            </a:pPr>
            <a:r>
              <a:rPr lang="de-DE" sz="2400" b="0" i="0" u="none" strike="noStrike" cap="none" dirty="0">
                <a:solidFill>
                  <a:schemeClr val="dk1"/>
                </a:solidFill>
                <a:latin typeface="Helvetica Neue" panose="020B0604020202020204" charset="0"/>
                <a:ea typeface="Helvetica Neue"/>
                <a:cs typeface="Helvetica Neue"/>
                <a:sym typeface="Helvetica Neue"/>
              </a:rPr>
              <a:t>Pflanzt die Saat für den Wettbewerb von morgen</a:t>
            </a:r>
            <a:endParaRPr lang="de-DE" sz="2400" dirty="0">
              <a:latin typeface="Helvetica Neue" panose="020B0604020202020204" charset="0"/>
            </a:endParaRPr>
          </a:p>
        </p:txBody>
      </p:sp>
      <p:grpSp>
        <p:nvGrpSpPr>
          <p:cNvPr id="162" name="Google Shape;162;p10"/>
          <p:cNvGrpSpPr/>
          <p:nvPr/>
        </p:nvGrpSpPr>
        <p:grpSpPr>
          <a:xfrm>
            <a:off x="11016915" y="4622132"/>
            <a:ext cx="4212000" cy="2808000"/>
            <a:chOff x="4716016" y="1061864"/>
            <a:chExt cx="4035584" cy="2287800"/>
          </a:xfrm>
        </p:grpSpPr>
        <p:sp>
          <p:nvSpPr>
            <p:cNvPr id="163" name="Google Shape;163;p10"/>
            <p:cNvSpPr/>
            <p:nvPr/>
          </p:nvSpPr>
          <p:spPr>
            <a:xfrm>
              <a:off x="4716016" y="1061864"/>
              <a:ext cx="2808312" cy="1143000"/>
            </a:xfrm>
            <a:prstGeom prst="leftArrow">
              <a:avLst>
                <a:gd name="adj1" fmla="val 50000"/>
                <a:gd name="adj2" fmla="val 50000"/>
              </a:avLst>
            </a:prstGeom>
            <a:solidFill>
              <a:srgbClr val="00B0F0"/>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DE" sz="2400" dirty="0">
                  <a:solidFill>
                    <a:schemeClr val="lt1"/>
                  </a:solidFill>
                  <a:latin typeface="Helvetica Neue" panose="020B0604020202020204" charset="0"/>
                  <a:ea typeface="Helvetica Neue"/>
                  <a:cs typeface="Helvetica Neue"/>
                  <a:sym typeface="Helvetica Neue"/>
                </a:rPr>
                <a:t>Stabilität</a:t>
              </a:r>
            </a:p>
          </p:txBody>
        </p:sp>
        <p:sp>
          <p:nvSpPr>
            <p:cNvPr id="164" name="Google Shape;164;p10"/>
            <p:cNvSpPr/>
            <p:nvPr/>
          </p:nvSpPr>
          <p:spPr>
            <a:xfrm>
              <a:off x="5943600" y="2204864"/>
              <a:ext cx="2808000" cy="1144800"/>
            </a:xfrm>
            <a:prstGeom prst="rightArrow">
              <a:avLst>
                <a:gd name="adj1" fmla="val 50000"/>
                <a:gd name="adj2" fmla="val 50000"/>
              </a:avLst>
            </a:prstGeom>
            <a:solidFill>
              <a:srgbClr val="00B0F0"/>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DE" sz="2400">
                  <a:solidFill>
                    <a:schemeClr val="lt1"/>
                  </a:solidFill>
                  <a:latin typeface="Helvetica Neue" panose="020B0604020202020204" charset="0"/>
                  <a:ea typeface="Helvetica Neue"/>
                  <a:cs typeface="Helvetica Neue"/>
                  <a:sym typeface="Helvetica Neue"/>
                </a:rPr>
                <a:t>Kreativität</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1"/>
          <p:cNvSpPr txBox="1"/>
          <p:nvPr/>
        </p:nvSpPr>
        <p:spPr>
          <a:xfrm>
            <a:off x="1296000" y="3744000"/>
            <a:ext cx="15840000" cy="5262979"/>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Wie lösen Unternehmen das Innovationsdilemma?</a:t>
            </a:r>
            <a:endParaRPr lang="de-DE" sz="2400" dirty="0">
              <a:latin typeface="Helvetica Neue" panose="020B0604020202020204" charset="0"/>
            </a:endParaRPr>
          </a:p>
          <a:p>
            <a:pPr marL="342900" marR="0" lvl="0" indent="-190500" algn="l" rtl="0">
              <a:spcBef>
                <a:spcPts val="600"/>
              </a:spcBef>
              <a:spcAft>
                <a:spcPts val="0"/>
              </a:spcAft>
              <a:buClr>
                <a:schemeClr val="dk1"/>
              </a:buClr>
              <a:buSzPts val="2400"/>
              <a:buFont typeface="Arial"/>
              <a:buNone/>
            </a:pPr>
            <a:endParaRPr lang="de-DE" sz="2400"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600"/>
              </a:spcBef>
              <a:spcAft>
                <a:spcPts val="0"/>
              </a:spcAft>
              <a:buClr>
                <a:schemeClr val="dk1"/>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Unterscheidet sich durch das Lebensstadium der Organisation</a:t>
            </a:r>
          </a:p>
          <a:p>
            <a:pPr marL="342900" marR="0" lvl="0" indent="-190500" algn="l" rtl="0">
              <a:spcBef>
                <a:spcPts val="600"/>
              </a:spcBef>
              <a:spcAft>
                <a:spcPts val="0"/>
              </a:spcAft>
              <a:buClr>
                <a:schemeClr val="dk1"/>
              </a:buClr>
              <a:buSzPts val="2400"/>
              <a:buFont typeface="Arial"/>
              <a:buNone/>
            </a:pPr>
            <a:endParaRPr lang="de-DE" sz="2400"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600"/>
              </a:spcBef>
              <a:spcAft>
                <a:spcPts val="0"/>
              </a:spcAft>
              <a:buClr>
                <a:schemeClr val="dk1"/>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Nimm das Beispiel von Facebook (</a:t>
            </a:r>
            <a:r>
              <a:rPr lang="de-DE" sz="2400" dirty="0" err="1">
                <a:solidFill>
                  <a:schemeClr val="dk1"/>
                </a:solidFill>
                <a:latin typeface="Helvetica Neue" panose="020B0604020202020204" charset="0"/>
                <a:ea typeface="Helvetica Neue"/>
                <a:cs typeface="Helvetica Neue"/>
                <a:sym typeface="Helvetica Neue"/>
              </a:rPr>
              <a:t>Meta</a:t>
            </a:r>
            <a:r>
              <a:rPr lang="de-DE" sz="2400" dirty="0">
                <a:solidFill>
                  <a:schemeClr val="dk1"/>
                </a:solidFill>
                <a:latin typeface="Helvetica Neue" panose="020B0604020202020204" charset="0"/>
                <a:ea typeface="Helvetica Neue"/>
                <a:cs typeface="Helvetica Neue"/>
                <a:sym typeface="Helvetica Neue"/>
              </a:rPr>
              <a:t>)</a:t>
            </a:r>
            <a:endParaRPr lang="de-DE" sz="2400" dirty="0">
              <a:latin typeface="Helvetica Neue" panose="020B0604020202020204" charset="0"/>
            </a:endParaRPr>
          </a:p>
          <a:p>
            <a:pPr marL="800100" marR="0" lvl="1" indent="-342900" algn="l" rtl="0">
              <a:spcBef>
                <a:spcPts val="600"/>
              </a:spcBef>
              <a:spcAft>
                <a:spcPts val="0"/>
              </a:spcAft>
              <a:buClr>
                <a:schemeClr val="dk1"/>
              </a:buClr>
              <a:buSzPts val="2400"/>
              <a:buFont typeface="Noto Sans Symbols"/>
              <a:buChar char="▪"/>
            </a:pPr>
            <a:r>
              <a:rPr lang="de-DE" sz="2400" b="0" i="0" u="none" strike="noStrike" cap="none" dirty="0">
                <a:solidFill>
                  <a:schemeClr val="dk1"/>
                </a:solidFill>
                <a:latin typeface="Helvetica Neue" panose="020B0604020202020204" charset="0"/>
                <a:ea typeface="Helvetica Neue"/>
                <a:cs typeface="Helvetica Neue"/>
                <a:sym typeface="Helvetica Neue"/>
              </a:rPr>
              <a:t>War Facebook in den ersten Jahren seines Bestehens eher auf Kreativität oder auf Stabilität bedacht?</a:t>
            </a:r>
            <a:endParaRPr lang="de-DE" sz="2400" dirty="0">
              <a:latin typeface="Helvetica Neue" panose="020B0604020202020204" charset="0"/>
            </a:endParaRPr>
          </a:p>
          <a:p>
            <a:pPr marL="800100" marR="0" lvl="1" indent="-342900" algn="l" rtl="0">
              <a:spcBef>
                <a:spcPts val="600"/>
              </a:spcBef>
              <a:spcAft>
                <a:spcPts val="0"/>
              </a:spcAft>
              <a:buClr>
                <a:schemeClr val="dk1"/>
              </a:buClr>
              <a:buSzPts val="2400"/>
              <a:buFont typeface="Noto Sans Symbols"/>
              <a:buChar char="▪"/>
            </a:pPr>
            <a:r>
              <a:rPr lang="de-DE" sz="2400" b="0" i="0" u="none" strike="noStrike" cap="none" dirty="0">
                <a:solidFill>
                  <a:schemeClr val="dk1"/>
                </a:solidFill>
                <a:latin typeface="Helvetica Neue" panose="020B0604020202020204" charset="0"/>
                <a:ea typeface="Helvetica Neue"/>
                <a:cs typeface="Helvetica Neue"/>
                <a:sym typeface="Helvetica Neue"/>
              </a:rPr>
              <a:t>Wie ist die Situation heute?</a:t>
            </a:r>
          </a:p>
          <a:p>
            <a:pPr marL="800100" marR="0" lvl="1" indent="-190500" algn="l" rtl="0">
              <a:spcBef>
                <a:spcPts val="600"/>
              </a:spcBef>
              <a:spcAft>
                <a:spcPts val="0"/>
              </a:spcAft>
              <a:buClr>
                <a:schemeClr val="dk1"/>
              </a:buClr>
              <a:buSzPts val="2400"/>
              <a:buFont typeface="Arial"/>
              <a:buNone/>
            </a:pPr>
            <a:endParaRPr lang="de-DE" sz="2400" b="0" i="0" u="none" strike="noStrike" cap="none"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600"/>
              </a:spcBef>
              <a:spcAft>
                <a:spcPts val="0"/>
              </a:spcAft>
              <a:buClr>
                <a:schemeClr val="dk1"/>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Der Übergang von Kreativität zu Stabilität kann zu einem ruhigen Bestehen führen und die Wettbewerbsfähigkeit des Unternehmens gefährden.</a:t>
            </a:r>
          </a:p>
        </p:txBody>
      </p:sp>
      <p:pic>
        <p:nvPicPr>
          <p:cNvPr id="170" name="Google Shape;170;p11"/>
          <p:cNvPicPr preferRelativeResize="0"/>
          <p:nvPr/>
        </p:nvPicPr>
        <p:blipFill rotWithShape="1">
          <a:blip r:embed="rId4">
            <a:alphaModFix/>
          </a:blip>
          <a:srcRect/>
          <a:stretch/>
        </p:blipFill>
        <p:spPr>
          <a:xfrm>
            <a:off x="12392526" y="3331220"/>
            <a:ext cx="2636912" cy="2636912"/>
          </a:xfrm>
          <a:prstGeom prst="rect">
            <a:avLst/>
          </a:prstGeom>
          <a:noFill/>
          <a:ln>
            <a:noFill/>
          </a:ln>
        </p:spPr>
      </p:pic>
      <p:sp>
        <p:nvSpPr>
          <p:cNvPr id="172" name="Google Shape;172;p11"/>
          <p:cNvSpPr txBox="1"/>
          <p:nvPr/>
        </p:nvSpPr>
        <p:spPr>
          <a:xfrm>
            <a:off x="1296000" y="2808000"/>
            <a:ext cx="7982159"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800" b="1">
                <a:solidFill>
                  <a:srgbClr val="AED633"/>
                </a:solidFill>
                <a:latin typeface="Helvetica Neue" panose="020B0604020202020204" charset="0"/>
                <a:ea typeface="Helvetica Neue"/>
                <a:cs typeface="Helvetica Neue"/>
                <a:sym typeface="Helvetica Neue"/>
              </a:rPr>
              <a:t>2.1. Kreativität vs. Stabilität</a:t>
            </a:r>
          </a:p>
        </p:txBody>
      </p:sp>
      <p:sp>
        <p:nvSpPr>
          <p:cNvPr id="2" name="Google Shape;159;p10">
            <a:extLst>
              <a:ext uri="{FF2B5EF4-FFF2-40B4-BE49-F238E27FC236}">
                <a16:creationId xmlns:a16="http://schemas.microsoft.com/office/drawing/2014/main" id="{88298AAC-5CD9-1C54-839F-80EB48F8907F}"/>
              </a:ext>
            </a:extLst>
          </p:cNvPr>
          <p:cNvSpPr txBox="1"/>
          <p:nvPr/>
        </p:nvSpPr>
        <p:spPr>
          <a:xfrm>
            <a:off x="1296000" y="1548000"/>
            <a:ext cx="15840000"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4100" b="1">
                <a:solidFill>
                  <a:srgbClr val="4D94B7"/>
                </a:solidFill>
                <a:latin typeface="Helvetica Neue" panose="020B0604020202020204" charset="0"/>
                <a:ea typeface="Helvetica Neue"/>
                <a:cs typeface="Helvetica Neue"/>
                <a:sym typeface="Helvetica Neue"/>
              </a:rPr>
              <a:t>2. Faktoren, die beim Innovationsmanagement zu berücksichtigen sind</a:t>
            </a:r>
            <a:endParaRPr lang="de-DE" sz="4100">
              <a:latin typeface="Helvetica Neue" panose="020B06040202020202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2"/>
          <p:cNvSpPr txBox="1"/>
          <p:nvPr/>
        </p:nvSpPr>
        <p:spPr>
          <a:xfrm>
            <a:off x="1296000" y="2808000"/>
            <a:ext cx="7982159"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800" b="1">
                <a:solidFill>
                  <a:srgbClr val="AED633"/>
                </a:solidFill>
                <a:latin typeface="Helvetica Neue" panose="020B0604020202020204" charset="0"/>
                <a:ea typeface="Helvetica Neue"/>
                <a:cs typeface="Helvetica Neue"/>
                <a:sym typeface="Helvetica Neue"/>
              </a:rPr>
              <a:t>2.2. </a:t>
            </a:r>
            <a:r>
              <a:rPr lang="de-DE" sz="2800" b="1" i="0" u="none" strike="noStrike" cap="none">
                <a:solidFill>
                  <a:srgbClr val="AED633"/>
                </a:solidFill>
                <a:latin typeface="Helvetica Neue" panose="020B0604020202020204" charset="0"/>
                <a:ea typeface="Helvetica Neue"/>
                <a:cs typeface="Helvetica Neue"/>
                <a:sym typeface="Helvetica Neue"/>
              </a:rPr>
              <a:t>Unsicherheit und Suche nach Wissen </a:t>
            </a:r>
            <a:endParaRPr lang="de-DE" sz="2800" b="1">
              <a:solidFill>
                <a:srgbClr val="AED633"/>
              </a:solidFill>
              <a:latin typeface="Helvetica Neue" panose="020B0604020202020204" charset="0"/>
              <a:ea typeface="Helvetica Neue"/>
              <a:cs typeface="Helvetica Neue"/>
              <a:sym typeface="Helvetica Neue"/>
            </a:endParaRPr>
          </a:p>
        </p:txBody>
      </p:sp>
      <p:sp>
        <p:nvSpPr>
          <p:cNvPr id="178" name="Google Shape;178;p12"/>
          <p:cNvSpPr txBox="1"/>
          <p:nvPr/>
        </p:nvSpPr>
        <p:spPr>
          <a:xfrm>
            <a:off x="1296000" y="3744000"/>
            <a:ext cx="15840000" cy="42480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Bei Innovation geht es um die Überwindung von Unsicherheit</a:t>
            </a:r>
            <a:endParaRPr lang="de-DE" sz="2400" dirty="0">
              <a:latin typeface="Helvetica Neue" panose="020B0604020202020204" charset="0"/>
            </a:endParaRPr>
          </a:p>
          <a:p>
            <a:pPr marL="495300" marR="0" lvl="0" indent="-342900" algn="l" rtl="0">
              <a:spcBef>
                <a:spcPts val="600"/>
              </a:spcBef>
              <a:spcAft>
                <a:spcPts val="0"/>
              </a:spcAft>
              <a:buClr>
                <a:schemeClr val="dk1"/>
              </a:buClr>
              <a:buSzPts val="2400"/>
              <a:buBlip>
                <a:blip r:embed="rId3"/>
              </a:buBlip>
            </a:pPr>
            <a:endParaRPr lang="de-DE" sz="2400"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600"/>
              </a:spcBef>
              <a:spcAft>
                <a:spcPts val="0"/>
              </a:spcAft>
              <a:buClr>
                <a:schemeClr val="dk1"/>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Einige der Dinge, die Unternehmen beim Innovationsmanagement berücksichtigen müssen</a:t>
            </a:r>
          </a:p>
          <a:p>
            <a:pPr marL="342900" marR="0" lvl="0" indent="-342900" algn="l" rtl="0">
              <a:spcBef>
                <a:spcPts val="600"/>
              </a:spcBef>
              <a:spcAft>
                <a:spcPts val="0"/>
              </a:spcAft>
              <a:buClr>
                <a:schemeClr val="dk1"/>
              </a:buClr>
              <a:buSzPts val="2400"/>
              <a:buBlip>
                <a:blip r:embed="rId3"/>
              </a:buBlip>
            </a:pPr>
            <a:endParaRPr lang="de-DE" sz="2400" dirty="0">
              <a:latin typeface="Helvetica Neue" panose="020B0604020202020204" charset="0"/>
              <a:ea typeface="Helvetica Neue"/>
            </a:endParaRPr>
          </a:p>
          <a:p>
            <a:pPr marL="342900" marR="0" lvl="0" indent="-342900" algn="l" rtl="0">
              <a:spcBef>
                <a:spcPts val="600"/>
              </a:spcBef>
              <a:spcAft>
                <a:spcPts val="0"/>
              </a:spcAft>
              <a:buClr>
                <a:schemeClr val="dk1"/>
              </a:buClr>
              <a:buSzPts val="2400"/>
              <a:buBlip>
                <a:blip r:embed="rId3"/>
              </a:buBlip>
            </a:pPr>
            <a:r>
              <a:rPr lang="de-DE" sz="2400" b="0" i="0" u="none" strike="noStrike" cap="none" dirty="0">
                <a:solidFill>
                  <a:schemeClr val="dk1"/>
                </a:solidFill>
                <a:latin typeface="Helvetica Neue" panose="020B0604020202020204" charset="0"/>
                <a:ea typeface="Helvetica Neue"/>
                <a:cs typeface="Helvetica Neue"/>
                <a:sym typeface="Helvetica Neue"/>
              </a:rPr>
              <a:t>Ergebnisunsicherheit (was die/der Kund*innen wollen)</a:t>
            </a:r>
          </a:p>
          <a:p>
            <a:pPr marL="342900" marR="0" lvl="0" indent="-342900" algn="l" rtl="0">
              <a:spcBef>
                <a:spcPts val="600"/>
              </a:spcBef>
              <a:spcAft>
                <a:spcPts val="0"/>
              </a:spcAft>
              <a:buClr>
                <a:schemeClr val="dk1"/>
              </a:buClr>
              <a:buSzPts val="2400"/>
              <a:buBlip>
                <a:blip r:embed="rId3"/>
              </a:buBlip>
            </a:pPr>
            <a:endParaRPr lang="de-DE" sz="2400" dirty="0">
              <a:latin typeface="Helvetica Neue" panose="020B0604020202020204" charset="0"/>
              <a:ea typeface="Helvetica Neue"/>
            </a:endParaRPr>
          </a:p>
          <a:p>
            <a:pPr marL="342900" marR="0" lvl="0" indent="-342900" algn="l" rtl="0">
              <a:spcBef>
                <a:spcPts val="600"/>
              </a:spcBef>
              <a:spcAft>
                <a:spcPts val="0"/>
              </a:spcAft>
              <a:buClr>
                <a:schemeClr val="dk1"/>
              </a:buClr>
              <a:buSzPts val="2400"/>
              <a:buBlip>
                <a:blip r:embed="rId3"/>
              </a:buBlip>
            </a:pPr>
            <a:r>
              <a:rPr lang="de-DE" sz="2400" b="0" i="0" u="none" strike="noStrike" cap="none" dirty="0">
                <a:solidFill>
                  <a:schemeClr val="dk1"/>
                </a:solidFill>
                <a:latin typeface="Helvetica Neue" panose="020B0604020202020204" charset="0"/>
                <a:ea typeface="Helvetica Neue"/>
                <a:cs typeface="Helvetica Neue"/>
                <a:sym typeface="Helvetica Neue"/>
              </a:rPr>
              <a:t>Prozessunsicherheit (wie die Kundenwünsche erfüllt werden können)</a:t>
            </a:r>
            <a:endParaRPr lang="de-DE" sz="2400" dirty="0">
              <a:latin typeface="Helvetica Neue" panose="020B0604020202020204" charset="0"/>
            </a:endParaRPr>
          </a:p>
          <a:p>
            <a:pPr marL="495300" marR="0" lvl="0" indent="-342900" algn="l" rtl="0">
              <a:spcBef>
                <a:spcPts val="600"/>
              </a:spcBef>
              <a:spcAft>
                <a:spcPts val="0"/>
              </a:spcAft>
              <a:buClr>
                <a:schemeClr val="dk1"/>
              </a:buClr>
              <a:buSzPts val="2400"/>
              <a:buBlip>
                <a:blip r:embed="rId3"/>
              </a:buBlip>
            </a:pPr>
            <a:endParaRPr lang="de-DE" sz="2400"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600"/>
              </a:spcBef>
              <a:spcAft>
                <a:spcPts val="0"/>
              </a:spcAft>
              <a:buClr>
                <a:schemeClr val="dk1"/>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Die Antworten auf diese Fragen werden in der Unsicherheitskarte gesucht</a:t>
            </a:r>
            <a:endParaRPr lang="de-DE" sz="2400" dirty="0">
              <a:latin typeface="Helvetica Neue" panose="020B0604020202020204" charset="0"/>
            </a:endParaRPr>
          </a:p>
        </p:txBody>
      </p:sp>
      <p:sp>
        <p:nvSpPr>
          <p:cNvPr id="2" name="Google Shape;159;p10">
            <a:extLst>
              <a:ext uri="{FF2B5EF4-FFF2-40B4-BE49-F238E27FC236}">
                <a16:creationId xmlns:a16="http://schemas.microsoft.com/office/drawing/2014/main" id="{A5D3B4EA-421E-18AF-326F-A63F13E26077}"/>
              </a:ext>
            </a:extLst>
          </p:cNvPr>
          <p:cNvSpPr txBox="1"/>
          <p:nvPr/>
        </p:nvSpPr>
        <p:spPr>
          <a:xfrm>
            <a:off x="1296000" y="1548000"/>
            <a:ext cx="15840000"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4100" b="1">
                <a:solidFill>
                  <a:srgbClr val="4D94B7"/>
                </a:solidFill>
                <a:latin typeface="Helvetica Neue" panose="020B0604020202020204" charset="0"/>
                <a:ea typeface="Helvetica Neue"/>
                <a:cs typeface="Helvetica Neue"/>
                <a:sym typeface="Helvetica Neue"/>
              </a:rPr>
              <a:t>2. Faktoren, die beim Innovationsmanagement zu berücksichtigen sind</a:t>
            </a:r>
            <a:endParaRPr lang="de-DE" sz="4100">
              <a:latin typeface="Helvetica Neue" panose="020B06040202020202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grpSp>
        <p:nvGrpSpPr>
          <p:cNvPr id="184" name="Google Shape;184;p13"/>
          <p:cNvGrpSpPr/>
          <p:nvPr/>
        </p:nvGrpSpPr>
        <p:grpSpPr>
          <a:xfrm>
            <a:off x="8927999" y="3384000"/>
            <a:ext cx="7668001" cy="4680000"/>
            <a:chOff x="-1" y="0"/>
            <a:chExt cx="7668001" cy="4680000"/>
          </a:xfrm>
        </p:grpSpPr>
        <p:sp>
          <p:nvSpPr>
            <p:cNvPr id="185" name="Google Shape;185;p13"/>
            <p:cNvSpPr/>
            <p:nvPr/>
          </p:nvSpPr>
          <p:spPr>
            <a:xfrm rot="-5400000">
              <a:off x="747000" y="-747000"/>
              <a:ext cx="2340000" cy="3834000"/>
            </a:xfrm>
            <a:prstGeom prst="round1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86" name="Google Shape;186;p13"/>
            <p:cNvSpPr txBox="1"/>
            <p:nvPr/>
          </p:nvSpPr>
          <p:spPr>
            <a:xfrm>
              <a:off x="-1" y="1"/>
              <a:ext cx="3834000" cy="1755000"/>
            </a:xfrm>
            <a:prstGeom prst="rect">
              <a:avLst/>
            </a:prstGeom>
            <a:noFill/>
            <a:ln>
              <a:noFill/>
            </a:ln>
          </p:spPr>
          <p:txBody>
            <a:bodyPr spcFirstLastPara="1" wrap="square" lIns="170675" tIns="170675" rIns="170675" bIns="170675" anchor="ctr"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de-DE" sz="2400">
                  <a:solidFill>
                    <a:schemeClr val="lt1"/>
                  </a:solidFill>
                  <a:latin typeface="Helvetica Neue" panose="020B0604020202020204" charset="0"/>
                  <a:ea typeface="Helvetica Neue"/>
                  <a:cs typeface="Helvetica Neue"/>
                  <a:sym typeface="Helvetica Neue"/>
                </a:rPr>
                <a:t>4</a:t>
              </a:r>
              <a:endParaRPr lang="de-DE">
                <a:latin typeface="Helvetica Neue" panose="020B0604020202020204" charset="0"/>
              </a:endParaRPr>
            </a:p>
            <a:p>
              <a:pPr marL="0" marR="0" lvl="0" indent="0" algn="ctr" rtl="0">
                <a:lnSpc>
                  <a:spcPct val="90000"/>
                </a:lnSpc>
                <a:spcBef>
                  <a:spcPts val="840"/>
                </a:spcBef>
                <a:spcAft>
                  <a:spcPts val="0"/>
                </a:spcAft>
                <a:buClr>
                  <a:schemeClr val="lt1"/>
                </a:buClr>
                <a:buSzPts val="2400"/>
                <a:buFont typeface="Helvetica Neue"/>
                <a:buNone/>
              </a:pPr>
              <a:r>
                <a:rPr lang="de-DE" sz="2400">
                  <a:solidFill>
                    <a:schemeClr val="lt1"/>
                  </a:solidFill>
                  <a:latin typeface="Helvetica Neue" panose="020B0604020202020204" charset="0"/>
                  <a:ea typeface="Helvetica Neue"/>
                  <a:cs typeface="Helvetica Neue"/>
                  <a:sym typeface="Helvetica Neue"/>
                </a:rPr>
                <a:t>Anwendungsentwicklung</a:t>
              </a:r>
            </a:p>
          </p:txBody>
        </p:sp>
        <p:sp>
          <p:nvSpPr>
            <p:cNvPr id="187" name="Google Shape;187;p13"/>
            <p:cNvSpPr/>
            <p:nvPr/>
          </p:nvSpPr>
          <p:spPr>
            <a:xfrm>
              <a:off x="3834000" y="0"/>
              <a:ext cx="3834000" cy="2340000"/>
            </a:xfrm>
            <a:prstGeom prst="round1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88" name="Google Shape;188;p13"/>
            <p:cNvSpPr txBox="1"/>
            <p:nvPr/>
          </p:nvSpPr>
          <p:spPr>
            <a:xfrm>
              <a:off x="3834000" y="0"/>
              <a:ext cx="3834000" cy="1755000"/>
            </a:xfrm>
            <a:prstGeom prst="rect">
              <a:avLst/>
            </a:prstGeom>
            <a:noFill/>
            <a:ln>
              <a:noFill/>
            </a:ln>
          </p:spPr>
          <p:txBody>
            <a:bodyPr spcFirstLastPara="1" wrap="square" lIns="170675" tIns="170675" rIns="170675" bIns="170675" anchor="ctr"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de-DE" sz="2400">
                  <a:solidFill>
                    <a:schemeClr val="lt1"/>
                  </a:solidFill>
                  <a:latin typeface="Helvetica Neue" panose="020B0604020202020204" charset="0"/>
                  <a:ea typeface="Helvetica Neue"/>
                  <a:cs typeface="Helvetica Neue"/>
                  <a:sym typeface="Helvetica Neue"/>
                </a:rPr>
                <a:t>1</a:t>
              </a:r>
              <a:endParaRPr lang="de-DE">
                <a:latin typeface="Helvetica Neue" panose="020B0604020202020204" charset="0"/>
              </a:endParaRPr>
            </a:p>
            <a:p>
              <a:pPr marL="0" marR="0" lvl="0" indent="0" algn="ctr" rtl="0">
                <a:lnSpc>
                  <a:spcPct val="90000"/>
                </a:lnSpc>
                <a:spcBef>
                  <a:spcPts val="840"/>
                </a:spcBef>
                <a:spcAft>
                  <a:spcPts val="0"/>
                </a:spcAft>
                <a:buClr>
                  <a:schemeClr val="lt1"/>
                </a:buClr>
                <a:buSzPts val="2400"/>
                <a:buFont typeface="Helvetica Neue"/>
                <a:buNone/>
              </a:pPr>
              <a:r>
                <a:rPr lang="de-DE" sz="2400">
                  <a:solidFill>
                    <a:schemeClr val="lt1"/>
                  </a:solidFill>
                  <a:latin typeface="Helvetica Neue" panose="020B0604020202020204" charset="0"/>
                  <a:ea typeface="Helvetica Neue"/>
                  <a:cs typeface="Helvetica Neue"/>
                  <a:sym typeface="Helvetica Neue"/>
                </a:rPr>
                <a:t>Forschung</a:t>
              </a:r>
            </a:p>
          </p:txBody>
        </p:sp>
        <p:sp>
          <p:nvSpPr>
            <p:cNvPr id="189" name="Google Shape;189;p13"/>
            <p:cNvSpPr/>
            <p:nvPr/>
          </p:nvSpPr>
          <p:spPr>
            <a:xfrm rot="10800000">
              <a:off x="0" y="2340000"/>
              <a:ext cx="3834000" cy="2340000"/>
            </a:xfrm>
            <a:prstGeom prst="round1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90" name="Google Shape;190;p13"/>
            <p:cNvSpPr txBox="1"/>
            <p:nvPr/>
          </p:nvSpPr>
          <p:spPr>
            <a:xfrm>
              <a:off x="0" y="2772000"/>
              <a:ext cx="3834000" cy="1755000"/>
            </a:xfrm>
            <a:prstGeom prst="rect">
              <a:avLst/>
            </a:prstGeom>
            <a:noFill/>
            <a:ln>
              <a:noFill/>
            </a:ln>
          </p:spPr>
          <p:txBody>
            <a:bodyPr spcFirstLastPara="1" wrap="square" lIns="170675" tIns="170675" rIns="170675" bIns="170675" anchor="ctr"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de-DE" sz="2400" dirty="0">
                  <a:solidFill>
                    <a:schemeClr val="lt1"/>
                  </a:solidFill>
                  <a:latin typeface="Helvetica Neue" panose="020B0604020202020204" charset="0"/>
                  <a:ea typeface="Helvetica Neue"/>
                  <a:cs typeface="Helvetica Neue"/>
                  <a:sym typeface="Helvetica Neue"/>
                </a:rPr>
                <a:t>3</a:t>
              </a:r>
              <a:endParaRPr lang="de-DE" dirty="0">
                <a:latin typeface="Helvetica Neue" panose="020B0604020202020204" charset="0"/>
              </a:endParaRPr>
            </a:p>
            <a:p>
              <a:pPr marL="0" marR="0" lvl="0" indent="0" algn="ctr" rtl="0">
                <a:lnSpc>
                  <a:spcPct val="90000"/>
                </a:lnSpc>
                <a:spcBef>
                  <a:spcPts val="840"/>
                </a:spcBef>
                <a:spcAft>
                  <a:spcPts val="0"/>
                </a:spcAft>
                <a:buClr>
                  <a:schemeClr val="lt1"/>
                </a:buClr>
                <a:buSzPts val="2400"/>
                <a:buFont typeface="Helvetica Neue"/>
                <a:buNone/>
              </a:pPr>
              <a:r>
                <a:rPr lang="de-DE" sz="2400" dirty="0">
                  <a:solidFill>
                    <a:schemeClr val="lt1"/>
                  </a:solidFill>
                  <a:latin typeface="Helvetica Neue" panose="020B0604020202020204" charset="0"/>
                  <a:ea typeface="Helvetica Neue"/>
                  <a:cs typeface="Helvetica Neue"/>
                  <a:sym typeface="Helvetica Neue"/>
                </a:rPr>
                <a:t>Kombination von technologischen Kompetenzen und Marktchancen</a:t>
              </a:r>
            </a:p>
          </p:txBody>
        </p:sp>
        <p:sp>
          <p:nvSpPr>
            <p:cNvPr id="191" name="Google Shape;191;p13"/>
            <p:cNvSpPr/>
            <p:nvPr/>
          </p:nvSpPr>
          <p:spPr>
            <a:xfrm rot="5400000">
              <a:off x="4581000" y="1593000"/>
              <a:ext cx="2340000" cy="3834000"/>
            </a:xfrm>
            <a:prstGeom prst="round1Rect">
              <a:avLst>
                <a:gd name="adj" fmla="val 16667"/>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92" name="Google Shape;192;p13"/>
            <p:cNvSpPr txBox="1"/>
            <p:nvPr/>
          </p:nvSpPr>
          <p:spPr>
            <a:xfrm>
              <a:off x="3834000" y="2772000"/>
              <a:ext cx="3834000" cy="1755000"/>
            </a:xfrm>
            <a:prstGeom prst="rect">
              <a:avLst/>
            </a:prstGeom>
            <a:noFill/>
            <a:ln>
              <a:noFill/>
            </a:ln>
          </p:spPr>
          <p:txBody>
            <a:bodyPr spcFirstLastPara="1" wrap="square" lIns="170675" tIns="170675" rIns="170675" bIns="170675" anchor="ctr" anchorCtr="0">
              <a:noAutofit/>
            </a:bodyPr>
            <a:lstStyle/>
            <a:p>
              <a:pPr marL="0" marR="0" lvl="0" indent="0" algn="ctr" rtl="0">
                <a:lnSpc>
                  <a:spcPct val="90000"/>
                </a:lnSpc>
                <a:spcBef>
                  <a:spcPts val="0"/>
                </a:spcBef>
                <a:spcAft>
                  <a:spcPts val="0"/>
                </a:spcAft>
                <a:buClr>
                  <a:schemeClr val="lt1"/>
                </a:buClr>
                <a:buSzPts val="2400"/>
                <a:buFont typeface="Helvetica Neue"/>
                <a:buNone/>
              </a:pPr>
              <a:r>
                <a:rPr lang="de-DE" sz="2400" dirty="0">
                  <a:solidFill>
                    <a:schemeClr val="lt1"/>
                  </a:solidFill>
                  <a:latin typeface="Helvetica Neue" panose="020B0604020202020204" charset="0"/>
                  <a:ea typeface="Helvetica Neue"/>
                  <a:cs typeface="Helvetica Neue"/>
                  <a:sym typeface="Helvetica Neue"/>
                </a:rPr>
                <a:t>2</a:t>
              </a:r>
              <a:endParaRPr lang="de-DE" dirty="0">
                <a:latin typeface="Helvetica Neue" panose="020B0604020202020204" charset="0"/>
              </a:endParaRPr>
            </a:p>
            <a:p>
              <a:pPr marL="0" marR="0" lvl="0" indent="0" algn="ctr" rtl="0">
                <a:lnSpc>
                  <a:spcPct val="90000"/>
                </a:lnSpc>
                <a:spcBef>
                  <a:spcPts val="840"/>
                </a:spcBef>
                <a:spcAft>
                  <a:spcPts val="0"/>
                </a:spcAft>
                <a:buClr>
                  <a:schemeClr val="lt1"/>
                </a:buClr>
                <a:buSzPts val="2400"/>
                <a:buFont typeface="Helvetica Neue"/>
                <a:buNone/>
              </a:pPr>
              <a:r>
                <a:rPr lang="de-DE" sz="2400" dirty="0">
                  <a:solidFill>
                    <a:schemeClr val="lt1"/>
                  </a:solidFill>
                  <a:latin typeface="Helvetica Neue" panose="020B0604020202020204" charset="0"/>
                  <a:ea typeface="Helvetica Neue"/>
                  <a:cs typeface="Helvetica Neue"/>
                  <a:sym typeface="Helvetica Neue"/>
                </a:rPr>
                <a:t>Technologie</a:t>
              </a:r>
            </a:p>
          </p:txBody>
        </p:sp>
        <p:sp>
          <p:nvSpPr>
            <p:cNvPr id="193" name="Google Shape;193;p13"/>
            <p:cNvSpPr/>
            <p:nvPr/>
          </p:nvSpPr>
          <p:spPr>
            <a:xfrm>
              <a:off x="2683800" y="1755000"/>
              <a:ext cx="2300400" cy="1170000"/>
            </a:xfrm>
            <a:prstGeom prst="roundRect">
              <a:avLst>
                <a:gd name="adj" fmla="val 16667"/>
              </a:avLst>
            </a:prstGeom>
            <a:solidFill>
              <a:srgbClr val="B1C0D7"/>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94" name="Google Shape;194;p13"/>
            <p:cNvSpPr txBox="1"/>
            <p:nvPr/>
          </p:nvSpPr>
          <p:spPr>
            <a:xfrm>
              <a:off x="2740915" y="1812115"/>
              <a:ext cx="2186170" cy="1055770"/>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chemeClr val="dk1"/>
                </a:buClr>
                <a:buSzPts val="2400"/>
                <a:buFont typeface="Helvetica Neue"/>
                <a:buNone/>
              </a:pPr>
              <a:r>
                <a:rPr lang="de-DE" sz="2400">
                  <a:solidFill>
                    <a:schemeClr val="dk1"/>
                  </a:solidFill>
                  <a:latin typeface="Helvetica Neue" panose="020B0604020202020204" charset="0"/>
                  <a:ea typeface="Helvetica Neue"/>
                  <a:cs typeface="Helvetica Neue"/>
                  <a:sym typeface="Helvetica Neue"/>
                </a:rPr>
                <a:t>Unsicherheits-karte</a:t>
              </a:r>
            </a:p>
          </p:txBody>
        </p:sp>
      </p:grpSp>
      <p:grpSp>
        <p:nvGrpSpPr>
          <p:cNvPr id="195" name="Google Shape;195;p13"/>
          <p:cNvGrpSpPr/>
          <p:nvPr/>
        </p:nvGrpSpPr>
        <p:grpSpPr>
          <a:xfrm>
            <a:off x="9072001" y="8172000"/>
            <a:ext cx="7350337" cy="635708"/>
            <a:chOff x="2761947" y="5305953"/>
            <a:chExt cx="3923444" cy="635708"/>
          </a:xfrm>
        </p:grpSpPr>
        <p:cxnSp>
          <p:nvCxnSpPr>
            <p:cNvPr id="196" name="Google Shape;196;p13"/>
            <p:cNvCxnSpPr/>
            <p:nvPr/>
          </p:nvCxnSpPr>
          <p:spPr>
            <a:xfrm>
              <a:off x="3405064" y="5445224"/>
              <a:ext cx="2799928" cy="0"/>
            </a:xfrm>
            <a:prstGeom prst="straightConnector1">
              <a:avLst/>
            </a:prstGeom>
            <a:noFill/>
            <a:ln w="57150" cap="flat" cmpd="sng">
              <a:solidFill>
                <a:schemeClr val="accent1"/>
              </a:solidFill>
              <a:prstDash val="solid"/>
              <a:round/>
              <a:headEnd type="none" w="sm" len="sm"/>
              <a:tailEnd type="triangle" w="med" len="med"/>
            </a:ln>
          </p:spPr>
        </p:cxnSp>
        <p:sp>
          <p:nvSpPr>
            <p:cNvPr id="197" name="Google Shape;197;p13"/>
            <p:cNvSpPr txBox="1"/>
            <p:nvPr/>
          </p:nvSpPr>
          <p:spPr>
            <a:xfrm>
              <a:off x="4056650" y="5479996"/>
              <a:ext cx="1594927"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400" dirty="0">
                  <a:solidFill>
                    <a:schemeClr val="dk1"/>
                  </a:solidFill>
                  <a:latin typeface="Helvetica Neue" panose="020B0604020202020204" charset="0"/>
                  <a:ea typeface="Helvetica Neue"/>
                  <a:cs typeface="Helvetica Neue"/>
                  <a:sym typeface="Helvetica Neue"/>
                </a:rPr>
                <a:t>Prozessunsicherheit</a:t>
              </a:r>
            </a:p>
          </p:txBody>
        </p:sp>
        <p:sp>
          <p:nvSpPr>
            <p:cNvPr id="198" name="Google Shape;198;p13"/>
            <p:cNvSpPr txBox="1"/>
            <p:nvPr/>
          </p:nvSpPr>
          <p:spPr>
            <a:xfrm>
              <a:off x="6204991" y="5306725"/>
              <a:ext cx="480400"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hoch</a:t>
              </a:r>
            </a:p>
          </p:txBody>
        </p:sp>
        <p:sp>
          <p:nvSpPr>
            <p:cNvPr id="199" name="Google Shape;199;p13"/>
            <p:cNvSpPr txBox="1"/>
            <p:nvPr/>
          </p:nvSpPr>
          <p:spPr>
            <a:xfrm>
              <a:off x="2761947" y="5305953"/>
              <a:ext cx="595696"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400" dirty="0">
                  <a:solidFill>
                    <a:schemeClr val="dk1"/>
                  </a:solidFill>
                  <a:latin typeface="Helvetica Neue" panose="020B0604020202020204" charset="0"/>
                  <a:ea typeface="Helvetica Neue"/>
                  <a:cs typeface="Helvetica Neue"/>
                  <a:sym typeface="Helvetica Neue"/>
                </a:rPr>
                <a:t>niedrig</a:t>
              </a:r>
            </a:p>
          </p:txBody>
        </p:sp>
      </p:grpSp>
      <p:grpSp>
        <p:nvGrpSpPr>
          <p:cNvPr id="200" name="Google Shape;200;p13"/>
          <p:cNvGrpSpPr/>
          <p:nvPr/>
        </p:nvGrpSpPr>
        <p:grpSpPr>
          <a:xfrm>
            <a:off x="7704000" y="3383895"/>
            <a:ext cx="1116000" cy="4632112"/>
            <a:chOff x="1813846" y="2204865"/>
            <a:chExt cx="1116000" cy="2602895"/>
          </a:xfrm>
        </p:grpSpPr>
        <p:cxnSp>
          <p:nvCxnSpPr>
            <p:cNvPr id="201" name="Google Shape;201;p13"/>
            <p:cNvCxnSpPr/>
            <p:nvPr/>
          </p:nvCxnSpPr>
          <p:spPr>
            <a:xfrm rot="10800000">
              <a:off x="2567608" y="2492896"/>
              <a:ext cx="0" cy="2043104"/>
            </a:xfrm>
            <a:prstGeom prst="straightConnector1">
              <a:avLst/>
            </a:prstGeom>
            <a:noFill/>
            <a:ln w="57150" cap="flat" cmpd="sng">
              <a:solidFill>
                <a:schemeClr val="accent1"/>
              </a:solidFill>
              <a:prstDash val="solid"/>
              <a:round/>
              <a:headEnd type="none" w="sm" len="sm"/>
              <a:tailEnd type="triangle" w="med" len="med"/>
            </a:ln>
          </p:spPr>
        </p:cxnSp>
        <p:sp>
          <p:nvSpPr>
            <p:cNvPr id="202" name="Google Shape;202;p13"/>
            <p:cNvSpPr txBox="1"/>
            <p:nvPr/>
          </p:nvSpPr>
          <p:spPr>
            <a:xfrm rot="-5400000">
              <a:off x="1275128" y="3292539"/>
              <a:ext cx="2043102" cy="46166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Produktunsicherheit</a:t>
              </a:r>
            </a:p>
          </p:txBody>
        </p:sp>
        <p:sp>
          <p:nvSpPr>
            <p:cNvPr id="203" name="Google Shape;203;p13"/>
            <p:cNvSpPr txBox="1"/>
            <p:nvPr/>
          </p:nvSpPr>
          <p:spPr>
            <a:xfrm>
              <a:off x="1975587" y="2204865"/>
              <a:ext cx="864000" cy="259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400" dirty="0">
                  <a:solidFill>
                    <a:schemeClr val="dk1"/>
                  </a:solidFill>
                  <a:latin typeface="Helvetica Neue" panose="020B0604020202020204" charset="0"/>
                  <a:ea typeface="Helvetica Neue"/>
                  <a:cs typeface="Helvetica Neue"/>
                  <a:sym typeface="Helvetica Neue"/>
                </a:rPr>
                <a:t>hoch</a:t>
              </a:r>
            </a:p>
          </p:txBody>
        </p:sp>
        <p:sp>
          <p:nvSpPr>
            <p:cNvPr id="204" name="Google Shape;204;p13"/>
            <p:cNvSpPr txBox="1"/>
            <p:nvPr/>
          </p:nvSpPr>
          <p:spPr>
            <a:xfrm>
              <a:off x="1813846" y="4548346"/>
              <a:ext cx="1116000" cy="25941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400" dirty="0">
                  <a:solidFill>
                    <a:schemeClr val="dk1"/>
                  </a:solidFill>
                  <a:latin typeface="Helvetica Neue" panose="020B0604020202020204" charset="0"/>
                  <a:ea typeface="Helvetica Neue"/>
                  <a:cs typeface="Helvetica Neue"/>
                  <a:sym typeface="Helvetica Neue"/>
                </a:rPr>
                <a:t>niedrig</a:t>
              </a:r>
            </a:p>
          </p:txBody>
        </p:sp>
      </p:grpSp>
      <p:sp>
        <p:nvSpPr>
          <p:cNvPr id="205" name="Google Shape;205;p13"/>
          <p:cNvSpPr txBox="1"/>
          <p:nvPr/>
        </p:nvSpPr>
        <p:spPr>
          <a:xfrm>
            <a:off x="1296000" y="3744000"/>
            <a:ext cx="5863716" cy="47160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Die Unsicherheitskarte zeigt vier gängige Innovationsstrategien</a:t>
            </a:r>
            <a:endParaRPr lang="de-DE" sz="2400" dirty="0">
              <a:latin typeface="Helvetica Neue" panose="020B0604020202020204" charset="0"/>
            </a:endParaRPr>
          </a:p>
          <a:p>
            <a:pPr marL="495300" marR="0" lvl="0" indent="-342900" algn="l" rtl="0">
              <a:spcBef>
                <a:spcPts val="600"/>
              </a:spcBef>
              <a:spcAft>
                <a:spcPts val="0"/>
              </a:spcAft>
              <a:buClr>
                <a:schemeClr val="dk1"/>
              </a:buClr>
              <a:buSzPts val="2400"/>
              <a:buBlip>
                <a:blip r:embed="rId3"/>
              </a:buBlip>
            </a:pPr>
            <a:endParaRPr lang="de-DE" sz="2400"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600"/>
              </a:spcBef>
              <a:spcAft>
                <a:spcPts val="0"/>
              </a:spcAft>
              <a:buClr>
                <a:schemeClr val="dk1"/>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Sie unterscheiden sich durch den Grad der Produkt- und Prozessunsicherheit von hoch bis niedrig</a:t>
            </a:r>
            <a:endParaRPr lang="de-DE" sz="2400" dirty="0">
              <a:latin typeface="Helvetica Neue" panose="020B0604020202020204" charset="0"/>
            </a:endParaRPr>
          </a:p>
          <a:p>
            <a:pPr marL="495300" marR="0" lvl="0" indent="-342900" algn="l" rtl="0">
              <a:spcBef>
                <a:spcPts val="600"/>
              </a:spcBef>
              <a:spcAft>
                <a:spcPts val="0"/>
              </a:spcAft>
              <a:buClr>
                <a:schemeClr val="dk1"/>
              </a:buClr>
              <a:buSzPts val="2400"/>
              <a:buBlip>
                <a:blip r:embed="rId3"/>
              </a:buBlip>
            </a:pPr>
            <a:endParaRPr lang="de-DE" sz="2400"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600"/>
              </a:spcBef>
              <a:spcAft>
                <a:spcPts val="0"/>
              </a:spcAft>
              <a:buClr>
                <a:schemeClr val="dk1"/>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Die Wahl der Strategie hängt von den Marktbedingungen, der Antizipation von Trends und den internen Kompetenzen ab.</a:t>
            </a:r>
          </a:p>
        </p:txBody>
      </p:sp>
      <p:sp>
        <p:nvSpPr>
          <p:cNvPr id="207" name="Google Shape;207;p13"/>
          <p:cNvSpPr txBox="1"/>
          <p:nvPr/>
        </p:nvSpPr>
        <p:spPr>
          <a:xfrm>
            <a:off x="1296000" y="2808000"/>
            <a:ext cx="7982159"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800" b="1">
                <a:solidFill>
                  <a:srgbClr val="AED633"/>
                </a:solidFill>
                <a:latin typeface="Helvetica Neue" panose="020B0604020202020204" charset="0"/>
                <a:ea typeface="Helvetica Neue"/>
                <a:cs typeface="Helvetica Neue"/>
                <a:sym typeface="Helvetica Neue"/>
              </a:rPr>
              <a:t>2.2. </a:t>
            </a:r>
            <a:r>
              <a:rPr lang="de-DE" sz="2800" b="1" i="0" u="none" strike="noStrike" cap="none">
                <a:solidFill>
                  <a:srgbClr val="AED633"/>
                </a:solidFill>
                <a:latin typeface="Helvetica Neue" panose="020B0604020202020204" charset="0"/>
                <a:ea typeface="Helvetica Neue"/>
                <a:cs typeface="Helvetica Neue"/>
                <a:sym typeface="Helvetica Neue"/>
              </a:rPr>
              <a:t>Unsicherheit und Suche nach Wissen </a:t>
            </a:r>
            <a:endParaRPr lang="de-DE" sz="2800" b="1">
              <a:solidFill>
                <a:srgbClr val="AED633"/>
              </a:solidFill>
              <a:latin typeface="Helvetica Neue" panose="020B0604020202020204" charset="0"/>
              <a:ea typeface="Helvetica Neue"/>
              <a:cs typeface="Helvetica Neue"/>
              <a:sym typeface="Helvetica Neue"/>
            </a:endParaRPr>
          </a:p>
        </p:txBody>
      </p:sp>
      <p:sp>
        <p:nvSpPr>
          <p:cNvPr id="2" name="Google Shape;159;p10">
            <a:extLst>
              <a:ext uri="{FF2B5EF4-FFF2-40B4-BE49-F238E27FC236}">
                <a16:creationId xmlns:a16="http://schemas.microsoft.com/office/drawing/2014/main" id="{C10463C5-1355-8645-9566-1729C976EE85}"/>
              </a:ext>
            </a:extLst>
          </p:cNvPr>
          <p:cNvSpPr txBox="1"/>
          <p:nvPr/>
        </p:nvSpPr>
        <p:spPr>
          <a:xfrm>
            <a:off x="1296000" y="1548000"/>
            <a:ext cx="15840000"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4100" b="1">
                <a:solidFill>
                  <a:srgbClr val="4D94B7"/>
                </a:solidFill>
                <a:latin typeface="Helvetica Neue" panose="020B0604020202020204" charset="0"/>
                <a:ea typeface="Helvetica Neue"/>
                <a:cs typeface="Helvetica Neue"/>
                <a:sym typeface="Helvetica Neue"/>
              </a:rPr>
              <a:t>2. Faktoren, die beim Innovationsmanagement zu berücksichtigen sind</a:t>
            </a:r>
            <a:endParaRPr lang="de-DE" sz="4100">
              <a:latin typeface="Helvetica Neue" panose="020B06040202020202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grpSp>
        <p:nvGrpSpPr>
          <p:cNvPr id="212" name="Google Shape;212;p14"/>
          <p:cNvGrpSpPr/>
          <p:nvPr/>
        </p:nvGrpSpPr>
        <p:grpSpPr>
          <a:xfrm>
            <a:off x="1836092" y="3312000"/>
            <a:ext cx="15227816" cy="6012000"/>
            <a:chOff x="92" y="-1"/>
            <a:chExt cx="15227816" cy="6012001"/>
          </a:xfrm>
        </p:grpSpPr>
        <p:sp>
          <p:nvSpPr>
            <p:cNvPr id="213" name="Google Shape;213;p14"/>
            <p:cNvSpPr/>
            <p:nvPr/>
          </p:nvSpPr>
          <p:spPr>
            <a:xfrm rot="-5400000">
              <a:off x="-1299450" y="1299541"/>
              <a:ext cx="6012000" cy="3412916"/>
            </a:xfrm>
            <a:prstGeom prst="flowChartManualOperation">
              <a:avLst/>
            </a:prstGeom>
            <a:solidFill>
              <a:srgbClr val="4D94B7"/>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214" name="Google Shape;214;p14"/>
            <p:cNvSpPr txBox="1"/>
            <p:nvPr/>
          </p:nvSpPr>
          <p:spPr>
            <a:xfrm>
              <a:off x="92" y="431999"/>
              <a:ext cx="3412916" cy="3607200"/>
            </a:xfrm>
            <a:prstGeom prst="rect">
              <a:avLst/>
            </a:prstGeom>
            <a:noFill/>
            <a:ln>
              <a:noFill/>
            </a:ln>
          </p:spPr>
          <p:txBody>
            <a:bodyPr spcFirstLastPara="1" wrap="square" lIns="144000" tIns="0" rIns="279400" bIns="0" anchor="t" anchorCtr="0">
              <a:noAutofit/>
            </a:bodyPr>
            <a:lstStyle/>
            <a:p>
              <a:pPr marL="0" marR="0" lvl="0" indent="0" algn="l" rtl="0">
                <a:lnSpc>
                  <a:spcPct val="90000"/>
                </a:lnSpc>
                <a:spcBef>
                  <a:spcPts val="0"/>
                </a:spcBef>
                <a:spcAft>
                  <a:spcPts val="0"/>
                </a:spcAft>
                <a:buClr>
                  <a:schemeClr val="lt1"/>
                </a:buClr>
                <a:buSzPts val="4400"/>
                <a:buFont typeface="Helvetica Neue"/>
                <a:buNone/>
              </a:pPr>
              <a:r>
                <a:rPr lang="de-DE" sz="4400" dirty="0">
                  <a:solidFill>
                    <a:schemeClr val="lt1"/>
                  </a:solidFill>
                  <a:latin typeface="Helvetica Neue" panose="020B0604020202020204" charset="0"/>
                  <a:ea typeface="Helvetica Neue"/>
                  <a:cs typeface="Helvetica Neue"/>
                  <a:sym typeface="Helvetica Neue"/>
                </a:rPr>
                <a:t>1.</a:t>
              </a:r>
              <a:endParaRPr lang="de-DE" dirty="0">
                <a:latin typeface="Helvetica Neue" panose="020B0604020202020204" charset="0"/>
              </a:endParaRPr>
            </a:p>
            <a:p>
              <a:pPr marL="171450" marR="0" lvl="1" indent="-171450" algn="l" rtl="0">
                <a:lnSpc>
                  <a:spcPct val="100000"/>
                </a:lnSpc>
                <a:spcBef>
                  <a:spcPts val="1540"/>
                </a:spcBef>
                <a:spcAft>
                  <a:spcPts val="0"/>
                </a:spcAft>
                <a:buClr>
                  <a:schemeClr val="lt1"/>
                </a:buClr>
                <a:buSzPts val="1800"/>
                <a:buFont typeface="Noto Sans Symbols"/>
                <a:buChar char="▪"/>
              </a:pPr>
              <a:r>
                <a:rPr lang="de-DE" sz="2000" b="0" i="0" u="none" strike="noStrike" cap="none" dirty="0">
                  <a:solidFill>
                    <a:schemeClr val="lt1"/>
                  </a:solidFill>
                  <a:latin typeface="Helvetica Neue" panose="020B0604020202020204" charset="0"/>
                  <a:ea typeface="Helvetica Neue"/>
                  <a:cs typeface="Helvetica Neue"/>
                  <a:sym typeface="Helvetica Neue"/>
                </a:rPr>
                <a:t>Hoher Grad an Produkt- und Prozessunsicherheit</a:t>
              </a:r>
            </a:p>
            <a:p>
              <a:pPr marL="171450" marR="0" lvl="1" indent="-171450" algn="l" rtl="0">
                <a:lnSpc>
                  <a:spcPct val="100000"/>
                </a:lnSpc>
                <a:spcBef>
                  <a:spcPts val="600"/>
                </a:spcBef>
                <a:spcAft>
                  <a:spcPts val="0"/>
                </a:spcAft>
                <a:buClr>
                  <a:schemeClr val="lt1"/>
                </a:buClr>
                <a:buSzPts val="1800"/>
                <a:buFont typeface="Noto Sans Symbols"/>
                <a:buChar char="▪"/>
              </a:pPr>
              <a:r>
                <a:rPr lang="de-DE" sz="2000" b="0" i="0" u="none" strike="noStrike" cap="none" dirty="0">
                  <a:solidFill>
                    <a:schemeClr val="lt1"/>
                  </a:solidFill>
                  <a:latin typeface="Helvetica Neue" panose="020B0604020202020204" charset="0"/>
                  <a:ea typeface="Helvetica Neue"/>
                  <a:cs typeface="Helvetica Neue"/>
                  <a:sym typeface="Helvetica Neue"/>
                </a:rPr>
                <a:t>Unbestimmtes Ziel und unbestimmter Weg</a:t>
              </a:r>
              <a:endParaRPr lang="de-DE" sz="2000" dirty="0">
                <a:latin typeface="Helvetica Neue" panose="020B0604020202020204" charset="0"/>
              </a:endParaRPr>
            </a:p>
            <a:p>
              <a:pPr marL="171450" marR="0" lvl="1" indent="-171450" algn="l" rtl="0">
                <a:lnSpc>
                  <a:spcPct val="100000"/>
                </a:lnSpc>
                <a:spcBef>
                  <a:spcPts val="600"/>
                </a:spcBef>
                <a:spcAft>
                  <a:spcPts val="0"/>
                </a:spcAft>
                <a:buClr>
                  <a:schemeClr val="lt1"/>
                </a:buClr>
                <a:buSzPts val="1800"/>
                <a:buFont typeface="Noto Sans Symbols"/>
                <a:buChar char="▪"/>
              </a:pPr>
              <a:r>
                <a:rPr lang="de-DE" sz="2000" b="0" i="0" u="none" strike="noStrike" cap="none" dirty="0">
                  <a:solidFill>
                    <a:schemeClr val="lt1"/>
                  </a:solidFill>
                  <a:latin typeface="Helvetica Neue" panose="020B0604020202020204" charset="0"/>
                  <a:ea typeface="Helvetica Neue"/>
                  <a:cs typeface="Helvetica Neue"/>
                  <a:sym typeface="Helvetica Neue"/>
                </a:rPr>
                <a:t>Blue-Sky-Prozess - die Aufgabe ist so weit von der Realität entfernt, dass sie wie in einer Wolke erscheint</a:t>
              </a:r>
              <a:endParaRPr lang="de-DE" sz="2000" dirty="0">
                <a:latin typeface="Helvetica Neue" panose="020B0604020202020204" charset="0"/>
              </a:endParaRPr>
            </a:p>
            <a:p>
              <a:pPr marL="171450" marR="0" lvl="1" indent="-171450" algn="l" rtl="0">
                <a:lnSpc>
                  <a:spcPct val="100000"/>
                </a:lnSpc>
                <a:spcBef>
                  <a:spcPts val="600"/>
                </a:spcBef>
                <a:spcAft>
                  <a:spcPts val="0"/>
                </a:spcAft>
                <a:buClr>
                  <a:schemeClr val="lt1"/>
                </a:buClr>
                <a:buSzPts val="1800"/>
                <a:buFont typeface="Noto Sans Symbols"/>
                <a:buChar char="▪"/>
              </a:pPr>
              <a:r>
                <a:rPr lang="de-DE" sz="2000" b="0" i="0" u="none" strike="noStrike" cap="none" dirty="0">
                  <a:solidFill>
                    <a:schemeClr val="lt1"/>
                  </a:solidFill>
                  <a:latin typeface="Helvetica Neue" panose="020B0604020202020204" charset="0"/>
                  <a:ea typeface="Helvetica Neue"/>
                  <a:cs typeface="Helvetica Neue"/>
                  <a:sym typeface="Helvetica Neue"/>
                </a:rPr>
                <a:t>Üblich in universitären Forschungszentren</a:t>
              </a:r>
              <a:endParaRPr lang="de-DE" sz="2000" dirty="0">
                <a:latin typeface="Helvetica Neue" panose="020B0604020202020204" charset="0"/>
              </a:endParaRPr>
            </a:p>
            <a:p>
              <a:pPr marL="285750" marR="0" lvl="1" indent="-285750" algn="l" rtl="0">
                <a:lnSpc>
                  <a:spcPct val="90000"/>
                </a:lnSpc>
                <a:spcBef>
                  <a:spcPts val="600"/>
                </a:spcBef>
                <a:spcAft>
                  <a:spcPts val="0"/>
                </a:spcAft>
                <a:buClr>
                  <a:schemeClr val="dk1"/>
                </a:buClr>
                <a:buSzPts val="3600"/>
                <a:buFont typeface="Calibri"/>
                <a:buNone/>
              </a:pPr>
              <a:endParaRPr lang="de-DE" sz="3600" b="0" i="0" u="none" strike="noStrike" cap="none" dirty="0">
                <a:solidFill>
                  <a:schemeClr val="lt1"/>
                </a:solidFill>
                <a:latin typeface="Helvetica Neue" panose="020B0604020202020204" charset="0"/>
                <a:ea typeface="Helvetica Neue"/>
                <a:cs typeface="Helvetica Neue"/>
                <a:sym typeface="Helvetica Neue"/>
              </a:endParaRPr>
            </a:p>
          </p:txBody>
        </p:sp>
        <p:sp>
          <p:nvSpPr>
            <p:cNvPr id="215" name="Google Shape;215;p14"/>
            <p:cNvSpPr/>
            <p:nvPr/>
          </p:nvSpPr>
          <p:spPr>
            <a:xfrm rot="-5400000">
              <a:off x="2369434" y="1299541"/>
              <a:ext cx="6012000" cy="3412916"/>
            </a:xfrm>
            <a:prstGeom prst="flowChartManualOperation">
              <a:avLst/>
            </a:prstGeom>
            <a:solidFill>
              <a:srgbClr val="78B17A"/>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216" name="Google Shape;216;p14"/>
            <p:cNvSpPr txBox="1"/>
            <p:nvPr/>
          </p:nvSpPr>
          <p:spPr>
            <a:xfrm>
              <a:off x="3668976" y="431999"/>
              <a:ext cx="3412916" cy="3607200"/>
            </a:xfrm>
            <a:prstGeom prst="rect">
              <a:avLst/>
            </a:prstGeom>
            <a:noFill/>
            <a:ln>
              <a:noFill/>
            </a:ln>
          </p:spPr>
          <p:txBody>
            <a:bodyPr spcFirstLastPara="1" wrap="square" lIns="144000" tIns="0" rIns="279400" bIns="0" anchor="t" anchorCtr="0">
              <a:noAutofit/>
            </a:bodyPr>
            <a:lstStyle/>
            <a:p>
              <a:pPr marL="0" marR="0" lvl="0" indent="0" algn="l" rtl="0">
                <a:lnSpc>
                  <a:spcPct val="90000"/>
                </a:lnSpc>
                <a:spcBef>
                  <a:spcPts val="0"/>
                </a:spcBef>
                <a:spcAft>
                  <a:spcPts val="0"/>
                </a:spcAft>
                <a:buClr>
                  <a:schemeClr val="lt1"/>
                </a:buClr>
                <a:buSzPts val="4400"/>
                <a:buFont typeface="Helvetica Neue"/>
                <a:buNone/>
              </a:pPr>
              <a:r>
                <a:rPr lang="de-DE" sz="4400" dirty="0">
                  <a:solidFill>
                    <a:schemeClr val="lt1"/>
                  </a:solidFill>
                  <a:latin typeface="Helvetica Neue" panose="020B0604020202020204" charset="0"/>
                  <a:ea typeface="Helvetica Neue"/>
                  <a:cs typeface="Helvetica Neue"/>
                  <a:sym typeface="Helvetica Neue"/>
                </a:rPr>
                <a:t>2.</a:t>
              </a:r>
              <a:endParaRPr lang="de-DE" dirty="0">
                <a:latin typeface="Helvetica Neue" panose="020B0604020202020204" charset="0"/>
              </a:endParaRPr>
            </a:p>
            <a:p>
              <a:pPr marL="228600" marR="0" lvl="1" indent="-101600" algn="l" rtl="0">
                <a:lnSpc>
                  <a:spcPct val="100000"/>
                </a:lnSpc>
                <a:spcBef>
                  <a:spcPts val="300"/>
                </a:spcBef>
                <a:spcAft>
                  <a:spcPts val="0"/>
                </a:spcAft>
                <a:buClr>
                  <a:schemeClr val="dk1"/>
                </a:buClr>
                <a:buSzPts val="2000"/>
                <a:buFont typeface="Noto Sans Symbols"/>
                <a:buNone/>
              </a:pPr>
              <a:endParaRPr lang="de-DE" sz="2000" b="0" i="0" u="none" strike="noStrike" cap="none" dirty="0">
                <a:solidFill>
                  <a:schemeClr val="lt1"/>
                </a:solidFill>
                <a:latin typeface="Helvetica Neue" panose="020B0604020202020204" charset="0"/>
                <a:ea typeface="Helvetica Neue"/>
                <a:cs typeface="Helvetica Neue"/>
                <a:sym typeface="Helvetica Neue"/>
              </a:endParaRPr>
            </a:p>
            <a:p>
              <a:pPr marL="228600" marR="0" lvl="1" indent="-228600" algn="l" rtl="0">
                <a:lnSpc>
                  <a:spcPct val="90000"/>
                </a:lnSpc>
                <a:spcBef>
                  <a:spcPts val="300"/>
                </a:spcBef>
                <a:spcAft>
                  <a:spcPts val="0"/>
                </a:spcAft>
                <a:buClr>
                  <a:srgbClr val="FFFFFF"/>
                </a:buClr>
                <a:buSzPts val="2000"/>
                <a:buFont typeface="Helvetica Neue"/>
                <a:buChar char="•"/>
              </a:pPr>
              <a:r>
                <a:rPr lang="de-DE" sz="2000" b="0" i="0" u="none" strike="noStrike" cap="none" dirty="0">
                  <a:solidFill>
                    <a:srgbClr val="FFFFFF"/>
                  </a:solidFill>
                  <a:latin typeface="Helvetica Neue" panose="020B0604020202020204" charset="0"/>
                  <a:ea typeface="Helvetica Neue"/>
                  <a:cs typeface="Helvetica Neue"/>
                  <a:sym typeface="Helvetica Neue"/>
                </a:rPr>
                <a:t>Marktchance erkannt, aber Prozessunsicher-</a:t>
              </a:r>
              <a:r>
                <a:rPr lang="de-DE" sz="2000" b="0" i="0" u="none" strike="noStrike" cap="none" dirty="0" err="1">
                  <a:solidFill>
                    <a:srgbClr val="FFFFFF"/>
                  </a:solidFill>
                  <a:latin typeface="Helvetica Neue" panose="020B0604020202020204" charset="0"/>
                  <a:ea typeface="Helvetica Neue"/>
                  <a:cs typeface="Helvetica Neue"/>
                  <a:sym typeface="Helvetica Neue"/>
                </a:rPr>
                <a:t>heit</a:t>
              </a:r>
              <a:r>
                <a:rPr lang="de-DE" sz="2000" b="0" i="0" u="none" strike="noStrike" cap="none" dirty="0">
                  <a:solidFill>
                    <a:srgbClr val="FFFFFF"/>
                  </a:solidFill>
                  <a:latin typeface="Helvetica Neue" panose="020B0604020202020204" charset="0"/>
                  <a:ea typeface="Helvetica Neue"/>
                  <a:cs typeface="Helvetica Neue"/>
                  <a:sym typeface="Helvetica Neue"/>
                </a:rPr>
                <a:t> vorhanden</a:t>
              </a:r>
              <a:endParaRPr lang="de-DE" sz="2000" dirty="0">
                <a:latin typeface="Helvetica Neue" panose="020B0604020202020204" charset="0"/>
              </a:endParaRPr>
            </a:p>
            <a:p>
              <a:pPr marL="228600" marR="0" lvl="1" indent="-228600" algn="l" rtl="0">
                <a:lnSpc>
                  <a:spcPct val="90000"/>
                </a:lnSpc>
                <a:spcBef>
                  <a:spcPts val="300"/>
                </a:spcBef>
                <a:spcAft>
                  <a:spcPts val="0"/>
                </a:spcAft>
                <a:buClr>
                  <a:srgbClr val="FFFFFF"/>
                </a:buClr>
                <a:buSzPts val="2000"/>
                <a:buFont typeface="Helvetica Neue"/>
                <a:buChar char="•"/>
              </a:pPr>
              <a:r>
                <a:rPr lang="de-DE" sz="2000" b="0" i="0" u="none" strike="noStrike" cap="none" dirty="0">
                  <a:solidFill>
                    <a:srgbClr val="FFFFFF"/>
                  </a:solidFill>
                  <a:latin typeface="Helvetica Neue" panose="020B0604020202020204" charset="0"/>
                  <a:ea typeface="Helvetica Neue"/>
                  <a:cs typeface="Helvetica Neue"/>
                  <a:sym typeface="Helvetica Neue"/>
                </a:rPr>
                <a:t>Beispiel Guinness-Dose - wie kann man den Verbrauchern den gleichen Geschmack wie bei Bier aus der Flasche bieten?</a:t>
              </a:r>
              <a:endParaRPr lang="de-DE" sz="2000" dirty="0">
                <a:latin typeface="Helvetica Neue" panose="020B0604020202020204" charset="0"/>
              </a:endParaRPr>
            </a:p>
            <a:p>
              <a:pPr marL="228600" marR="0" lvl="1" indent="-101600" algn="l" rtl="0">
                <a:lnSpc>
                  <a:spcPct val="100000"/>
                </a:lnSpc>
                <a:spcBef>
                  <a:spcPts val="300"/>
                </a:spcBef>
                <a:spcAft>
                  <a:spcPts val="0"/>
                </a:spcAft>
                <a:buClr>
                  <a:schemeClr val="dk1"/>
                </a:buClr>
                <a:buSzPts val="2000"/>
                <a:buFont typeface="Noto Sans Symbols"/>
                <a:buNone/>
              </a:pPr>
              <a:endParaRPr lang="de-DE" sz="2000" b="0" i="0" u="none" strike="noStrike" cap="none" dirty="0">
                <a:solidFill>
                  <a:schemeClr val="lt1"/>
                </a:solidFill>
                <a:latin typeface="Helvetica Neue" panose="020B0604020202020204" charset="0"/>
                <a:ea typeface="Helvetica Neue"/>
                <a:cs typeface="Helvetica Neue"/>
                <a:sym typeface="Helvetica Neue"/>
              </a:endParaRPr>
            </a:p>
          </p:txBody>
        </p:sp>
        <p:sp>
          <p:nvSpPr>
            <p:cNvPr id="217" name="Google Shape;217;p14"/>
            <p:cNvSpPr/>
            <p:nvPr/>
          </p:nvSpPr>
          <p:spPr>
            <a:xfrm rot="-5400000">
              <a:off x="6289253" y="1048607"/>
              <a:ext cx="6012000" cy="3914785"/>
            </a:xfrm>
            <a:prstGeom prst="flowChartManualOperation">
              <a:avLst/>
            </a:prstGeom>
            <a:solidFill>
              <a:srgbClr val="AED633"/>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218" name="Google Shape;218;p14"/>
            <p:cNvSpPr txBox="1"/>
            <p:nvPr/>
          </p:nvSpPr>
          <p:spPr>
            <a:xfrm>
              <a:off x="7337861" y="431999"/>
              <a:ext cx="3914785" cy="3607200"/>
            </a:xfrm>
            <a:prstGeom prst="rect">
              <a:avLst/>
            </a:prstGeom>
            <a:noFill/>
            <a:ln>
              <a:noFill/>
            </a:ln>
          </p:spPr>
          <p:txBody>
            <a:bodyPr spcFirstLastPara="1" wrap="square" lIns="144000" tIns="0" rIns="279400" bIns="0" anchor="t" anchorCtr="0">
              <a:noAutofit/>
            </a:bodyPr>
            <a:lstStyle/>
            <a:p>
              <a:pPr marL="0" marR="0" lvl="0" indent="0" algn="l" rtl="0">
                <a:lnSpc>
                  <a:spcPct val="90000"/>
                </a:lnSpc>
                <a:spcBef>
                  <a:spcPts val="0"/>
                </a:spcBef>
                <a:spcAft>
                  <a:spcPts val="0"/>
                </a:spcAft>
                <a:buClr>
                  <a:schemeClr val="lt1"/>
                </a:buClr>
                <a:buSzPts val="4400"/>
                <a:buFont typeface="Helvetica Neue"/>
                <a:buNone/>
              </a:pPr>
              <a:r>
                <a:rPr lang="de-DE" sz="4400" dirty="0">
                  <a:solidFill>
                    <a:schemeClr val="lt1"/>
                  </a:solidFill>
                  <a:latin typeface="Helvetica Neue" panose="020B0604020202020204" charset="0"/>
                  <a:ea typeface="Helvetica Neue"/>
                  <a:cs typeface="Helvetica Neue"/>
                  <a:sym typeface="Helvetica Neue"/>
                </a:rPr>
                <a:t>3.</a:t>
              </a:r>
              <a:endParaRPr lang="de-DE" dirty="0">
                <a:latin typeface="Helvetica Neue" panose="020B0604020202020204" charset="0"/>
              </a:endParaRPr>
            </a:p>
            <a:p>
              <a:pPr marL="171450" marR="0" lvl="1" indent="-171450" algn="l" rtl="0">
                <a:lnSpc>
                  <a:spcPct val="100000"/>
                </a:lnSpc>
                <a:spcBef>
                  <a:spcPts val="1540"/>
                </a:spcBef>
                <a:spcAft>
                  <a:spcPts val="0"/>
                </a:spcAft>
                <a:buClr>
                  <a:schemeClr val="lt1"/>
                </a:buClr>
                <a:buSzPts val="1800"/>
                <a:buFont typeface="Noto Sans Symbols"/>
                <a:buChar char="▪"/>
              </a:pPr>
              <a:r>
                <a:rPr lang="de-DE" sz="2000" b="0" i="0" u="none" strike="noStrike" cap="none" dirty="0">
                  <a:solidFill>
                    <a:schemeClr val="lt1"/>
                  </a:solidFill>
                  <a:latin typeface="Helvetica Neue" panose="020B0604020202020204" charset="0"/>
                  <a:ea typeface="Helvetica Neue"/>
                  <a:cs typeface="Helvetica Neue"/>
                  <a:sym typeface="Helvetica Neue"/>
                </a:rPr>
                <a:t>Produktunsicherheit vorhanden </a:t>
              </a:r>
            </a:p>
            <a:p>
              <a:pPr marL="171450" marR="0" lvl="1" indent="-171450" algn="l" rtl="0">
                <a:lnSpc>
                  <a:spcPct val="100000"/>
                </a:lnSpc>
                <a:spcBef>
                  <a:spcPts val="600"/>
                </a:spcBef>
                <a:spcAft>
                  <a:spcPts val="0"/>
                </a:spcAft>
                <a:buClr>
                  <a:schemeClr val="lt1"/>
                </a:buClr>
                <a:buSzPts val="1800"/>
                <a:buFont typeface="Noto Sans Symbols"/>
                <a:buChar char="▪"/>
              </a:pPr>
              <a:r>
                <a:rPr lang="de-DE" sz="2000" b="0" i="0" u="none" strike="noStrike" cap="none" dirty="0">
                  <a:solidFill>
                    <a:schemeClr val="lt1"/>
                  </a:solidFill>
                  <a:latin typeface="Helvetica Neue" panose="020B0604020202020204" charset="0"/>
                  <a:ea typeface="Helvetica Neue"/>
                  <a:cs typeface="Helvetica Neue"/>
                  <a:sym typeface="Helvetica Neue"/>
                </a:rPr>
                <a:t>Entsteht mit dem Aufkommen neuer Technologien</a:t>
              </a:r>
              <a:endParaRPr lang="de-DE" sz="2000" dirty="0">
                <a:latin typeface="Helvetica Neue" panose="020B0604020202020204" charset="0"/>
              </a:endParaRPr>
            </a:p>
            <a:p>
              <a:pPr marL="171450" marR="0" lvl="1" indent="-171450" algn="l" rtl="0">
                <a:lnSpc>
                  <a:spcPct val="100000"/>
                </a:lnSpc>
                <a:spcBef>
                  <a:spcPts val="600"/>
                </a:spcBef>
                <a:spcAft>
                  <a:spcPts val="0"/>
                </a:spcAft>
                <a:buClr>
                  <a:schemeClr val="lt1"/>
                </a:buClr>
                <a:buSzPts val="1800"/>
                <a:buFont typeface="Noto Sans Symbols"/>
                <a:buChar char="▪"/>
              </a:pPr>
              <a:r>
                <a:rPr lang="de-DE" sz="2000" b="0" i="0" u="none" strike="noStrike" cap="none" dirty="0">
                  <a:solidFill>
                    <a:schemeClr val="lt1"/>
                  </a:solidFill>
                  <a:latin typeface="Helvetica Neue" panose="020B0604020202020204" charset="0"/>
                  <a:ea typeface="Helvetica Neue"/>
                  <a:cs typeface="Helvetica Neue"/>
                  <a:sym typeface="Helvetica Neue"/>
                </a:rPr>
                <a:t>Fehlen einer klaren Vorstellung davon, wie die Technologie optimal genutzt werden kann</a:t>
              </a:r>
              <a:endParaRPr lang="de-DE" sz="2000" dirty="0">
                <a:latin typeface="Helvetica Neue" panose="020B0604020202020204" charset="0"/>
              </a:endParaRPr>
            </a:p>
            <a:p>
              <a:pPr marL="171450" marR="0" lvl="1" indent="-171450" algn="l" rtl="0">
                <a:lnSpc>
                  <a:spcPct val="100000"/>
                </a:lnSpc>
                <a:spcBef>
                  <a:spcPts val="600"/>
                </a:spcBef>
                <a:spcAft>
                  <a:spcPts val="0"/>
                </a:spcAft>
                <a:buClr>
                  <a:schemeClr val="lt1"/>
                </a:buClr>
                <a:buSzPts val="1800"/>
                <a:buFont typeface="Noto Sans Symbols"/>
                <a:buChar char="▪"/>
              </a:pPr>
              <a:r>
                <a:rPr lang="de-DE" sz="2000" b="0" i="0" u="none" strike="noStrike" cap="none" dirty="0">
                  <a:solidFill>
                    <a:schemeClr val="lt1"/>
                  </a:solidFill>
                  <a:latin typeface="Helvetica Neue" panose="020B0604020202020204" charset="0"/>
                  <a:ea typeface="Helvetica Neue"/>
                  <a:cs typeface="Helvetica Neue"/>
                  <a:sym typeface="Helvetica Neue"/>
                </a:rPr>
                <a:t>Beispiele: Überlegen Sie, wie Technologien, wie Graphen, genutzt werden können</a:t>
              </a:r>
              <a:endParaRPr lang="de-DE" sz="2000" dirty="0">
                <a:latin typeface="Helvetica Neue" panose="020B0604020202020204" charset="0"/>
              </a:endParaRPr>
            </a:p>
            <a:p>
              <a:pPr marL="228600" marR="0" lvl="1" indent="-101600" algn="l" rtl="0">
                <a:lnSpc>
                  <a:spcPct val="100000"/>
                </a:lnSpc>
                <a:spcBef>
                  <a:spcPts val="600"/>
                </a:spcBef>
                <a:spcAft>
                  <a:spcPts val="0"/>
                </a:spcAft>
                <a:buClr>
                  <a:schemeClr val="dk1"/>
                </a:buClr>
                <a:buSzPts val="2000"/>
                <a:buFont typeface="Noto Sans Symbols"/>
                <a:buNone/>
              </a:pPr>
              <a:endParaRPr lang="de-DE" sz="2000" b="0" i="0" u="none" strike="noStrike" cap="none" dirty="0">
                <a:solidFill>
                  <a:schemeClr val="lt1"/>
                </a:solidFill>
                <a:latin typeface="Helvetica Neue" panose="020B0604020202020204" charset="0"/>
                <a:ea typeface="Helvetica Neue"/>
                <a:cs typeface="Helvetica Neue"/>
                <a:sym typeface="Helvetica Neue"/>
              </a:endParaRPr>
            </a:p>
            <a:p>
              <a:pPr marL="285750" marR="0" lvl="1" indent="-285750" algn="l" rtl="0">
                <a:lnSpc>
                  <a:spcPct val="90000"/>
                </a:lnSpc>
                <a:spcBef>
                  <a:spcPts val="600"/>
                </a:spcBef>
                <a:spcAft>
                  <a:spcPts val="0"/>
                </a:spcAft>
                <a:buClr>
                  <a:schemeClr val="dk1"/>
                </a:buClr>
                <a:buSzPts val="3600"/>
                <a:buFont typeface="Calibri"/>
                <a:buNone/>
              </a:pPr>
              <a:endParaRPr lang="de-DE" sz="3600" b="0" i="0" u="none" strike="noStrike" cap="none" dirty="0">
                <a:solidFill>
                  <a:schemeClr val="lt1"/>
                </a:solidFill>
                <a:latin typeface="Helvetica Neue" panose="020B0604020202020204" charset="0"/>
                <a:ea typeface="Helvetica Neue"/>
                <a:cs typeface="Helvetica Neue"/>
                <a:sym typeface="Helvetica Neue"/>
              </a:endParaRPr>
            </a:p>
          </p:txBody>
        </p:sp>
        <p:sp>
          <p:nvSpPr>
            <p:cNvPr id="219" name="Google Shape;219;p14"/>
            <p:cNvSpPr/>
            <p:nvPr/>
          </p:nvSpPr>
          <p:spPr>
            <a:xfrm rot="-5400000">
              <a:off x="10362261" y="1146353"/>
              <a:ext cx="6012000" cy="3719293"/>
            </a:xfrm>
            <a:prstGeom prst="flowChartManualOperation">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220" name="Google Shape;220;p14"/>
            <p:cNvSpPr txBox="1"/>
            <p:nvPr/>
          </p:nvSpPr>
          <p:spPr>
            <a:xfrm>
              <a:off x="11508615" y="431999"/>
              <a:ext cx="3719293" cy="3607200"/>
            </a:xfrm>
            <a:prstGeom prst="rect">
              <a:avLst/>
            </a:prstGeom>
            <a:noFill/>
            <a:ln>
              <a:noFill/>
            </a:ln>
          </p:spPr>
          <p:txBody>
            <a:bodyPr spcFirstLastPara="1" wrap="square" lIns="144000" tIns="0" rIns="279400" bIns="0" anchor="t" anchorCtr="0">
              <a:noAutofit/>
            </a:bodyPr>
            <a:lstStyle/>
            <a:p>
              <a:pPr marL="0" marR="0" lvl="0" indent="0" algn="l" rtl="0">
                <a:lnSpc>
                  <a:spcPct val="90000"/>
                </a:lnSpc>
                <a:spcBef>
                  <a:spcPts val="0"/>
                </a:spcBef>
                <a:spcAft>
                  <a:spcPts val="0"/>
                </a:spcAft>
                <a:buClr>
                  <a:schemeClr val="lt1"/>
                </a:buClr>
                <a:buSzPts val="4400"/>
                <a:buFont typeface="Helvetica Neue"/>
                <a:buNone/>
              </a:pPr>
              <a:r>
                <a:rPr lang="de-DE" sz="4400" dirty="0">
                  <a:solidFill>
                    <a:schemeClr val="lt1"/>
                  </a:solidFill>
                  <a:latin typeface="Helvetica Neue" panose="020B0604020202020204" charset="0"/>
                  <a:ea typeface="Helvetica Neue"/>
                  <a:cs typeface="Helvetica Neue"/>
                  <a:sym typeface="Helvetica Neue"/>
                </a:rPr>
                <a:t>4.</a:t>
              </a:r>
              <a:endParaRPr lang="de-DE" dirty="0">
                <a:latin typeface="Helvetica Neue" panose="020B0604020202020204" charset="0"/>
              </a:endParaRPr>
            </a:p>
            <a:p>
              <a:pPr marL="171450" marR="0" lvl="1" indent="-171450" algn="l" rtl="0">
                <a:lnSpc>
                  <a:spcPct val="100000"/>
                </a:lnSpc>
                <a:spcBef>
                  <a:spcPts val="1540"/>
                </a:spcBef>
                <a:spcAft>
                  <a:spcPts val="0"/>
                </a:spcAft>
                <a:buClr>
                  <a:schemeClr val="lt1"/>
                </a:buClr>
                <a:buSzPts val="1800"/>
                <a:buFont typeface="Noto Sans Symbols"/>
                <a:buChar char="▪"/>
              </a:pPr>
              <a:r>
                <a:rPr lang="de-DE" sz="2000" b="0" i="0" u="none" strike="noStrike" cap="none" dirty="0">
                  <a:solidFill>
                    <a:schemeClr val="lt1"/>
                  </a:solidFill>
                  <a:latin typeface="Helvetica Neue" panose="020B0604020202020204" charset="0"/>
                  <a:ea typeface="Helvetica Neue"/>
                  <a:cs typeface="Helvetica Neue"/>
                  <a:sym typeface="Helvetica Neue"/>
                </a:rPr>
                <a:t>Am wenigsten unsicher</a:t>
              </a:r>
            </a:p>
            <a:p>
              <a:pPr marL="171450" marR="0" lvl="1" indent="-171450" algn="l" rtl="0">
                <a:lnSpc>
                  <a:spcPct val="100000"/>
                </a:lnSpc>
                <a:spcBef>
                  <a:spcPts val="600"/>
                </a:spcBef>
                <a:spcAft>
                  <a:spcPts val="0"/>
                </a:spcAft>
                <a:buClr>
                  <a:schemeClr val="lt1"/>
                </a:buClr>
                <a:buSzPts val="1800"/>
                <a:buFont typeface="Noto Sans Symbols"/>
                <a:buChar char="▪"/>
              </a:pPr>
              <a:r>
                <a:rPr lang="de-DE" sz="2000" b="0" i="0" u="none" strike="noStrike" cap="none" dirty="0">
                  <a:solidFill>
                    <a:schemeClr val="lt1"/>
                  </a:solidFill>
                  <a:latin typeface="Helvetica Neue" panose="020B0604020202020204" charset="0"/>
                  <a:ea typeface="Helvetica Neue"/>
                  <a:cs typeface="Helvetica Neue"/>
                  <a:sym typeface="Helvetica Neue"/>
                </a:rPr>
                <a:t>Modifizierung bestehender Produkte und Technologien</a:t>
              </a:r>
              <a:endParaRPr lang="de-DE" sz="2000" dirty="0">
                <a:latin typeface="Helvetica Neue" panose="020B0604020202020204" charset="0"/>
              </a:endParaRPr>
            </a:p>
            <a:p>
              <a:pPr marL="171450" marR="0" lvl="1" indent="-171450" algn="l" rtl="0">
                <a:lnSpc>
                  <a:spcPct val="100000"/>
                </a:lnSpc>
                <a:spcBef>
                  <a:spcPts val="600"/>
                </a:spcBef>
                <a:spcAft>
                  <a:spcPts val="0"/>
                </a:spcAft>
                <a:buClr>
                  <a:schemeClr val="lt1"/>
                </a:buClr>
                <a:buSzPts val="1800"/>
                <a:buFont typeface="Noto Sans Symbols"/>
                <a:buChar char="▪"/>
              </a:pPr>
              <a:r>
                <a:rPr lang="de-DE" sz="2000" b="0" i="0" u="none" strike="noStrike" cap="none" dirty="0">
                  <a:solidFill>
                    <a:schemeClr val="lt1"/>
                  </a:solidFill>
                  <a:latin typeface="Helvetica Neue" panose="020B0604020202020204" charset="0"/>
                  <a:ea typeface="Helvetica Neue"/>
                  <a:cs typeface="Helvetica Neue"/>
                  <a:sym typeface="Helvetica Neue"/>
                </a:rPr>
                <a:t>Ähnliche Aktivitäten bei allen Konkurrenten</a:t>
              </a:r>
              <a:endParaRPr lang="de-DE" sz="2000" dirty="0">
                <a:latin typeface="Helvetica Neue" panose="020B0604020202020204" charset="0"/>
              </a:endParaRPr>
            </a:p>
            <a:p>
              <a:pPr marL="171450" marR="0" lvl="1" indent="-171450" algn="l" rtl="0">
                <a:lnSpc>
                  <a:spcPct val="100000"/>
                </a:lnSpc>
                <a:spcBef>
                  <a:spcPts val="600"/>
                </a:spcBef>
                <a:spcAft>
                  <a:spcPts val="0"/>
                </a:spcAft>
                <a:buClr>
                  <a:schemeClr val="lt1"/>
                </a:buClr>
                <a:buSzPts val="1800"/>
                <a:buFont typeface="Noto Sans Symbols"/>
                <a:buChar char="▪"/>
              </a:pPr>
              <a:r>
                <a:rPr lang="de-DE" sz="2000" b="0" i="0" u="none" strike="noStrike" cap="none" dirty="0">
                  <a:solidFill>
                    <a:schemeClr val="lt1"/>
                  </a:solidFill>
                  <a:latin typeface="Helvetica Neue" panose="020B0604020202020204" charset="0"/>
                  <a:ea typeface="Helvetica Neue"/>
                  <a:cs typeface="Helvetica Neue"/>
                  <a:sym typeface="Helvetica Neue"/>
                </a:rPr>
                <a:t>Wenig oder kein Einsatz von radikal neuen Technologien</a:t>
              </a:r>
              <a:endParaRPr lang="de-DE" sz="2000" dirty="0">
                <a:latin typeface="Helvetica Neue" panose="020B0604020202020204" charset="0"/>
              </a:endParaRPr>
            </a:p>
            <a:p>
              <a:pPr marL="171450" marR="0" lvl="1" indent="-171450" algn="l" rtl="0">
                <a:lnSpc>
                  <a:spcPct val="100000"/>
                </a:lnSpc>
                <a:spcBef>
                  <a:spcPts val="600"/>
                </a:spcBef>
                <a:spcAft>
                  <a:spcPts val="0"/>
                </a:spcAft>
                <a:buClr>
                  <a:schemeClr val="lt1"/>
                </a:buClr>
                <a:buSzPts val="1800"/>
                <a:buFont typeface="Noto Sans Symbols"/>
                <a:buChar char="▪"/>
              </a:pPr>
              <a:r>
                <a:rPr lang="de-DE" sz="2000" b="0" i="0" u="none" strike="noStrike" cap="none" dirty="0">
                  <a:solidFill>
                    <a:schemeClr val="lt1"/>
                  </a:solidFill>
                  <a:latin typeface="Helvetica Neue" panose="020B0604020202020204" charset="0"/>
                  <a:ea typeface="Helvetica Neue"/>
                  <a:cs typeface="Helvetica Neue"/>
                  <a:sym typeface="Helvetica Neue"/>
                </a:rPr>
                <a:t>Beispiele: etablierte Mobiltelefonhersteller</a:t>
              </a:r>
              <a:endParaRPr lang="de-DE" sz="2000" dirty="0">
                <a:latin typeface="Helvetica Neue" panose="020B0604020202020204" charset="0"/>
              </a:endParaRPr>
            </a:p>
            <a:p>
              <a:pPr marL="171450" marR="0" lvl="1" indent="-57150" algn="l" rtl="0">
                <a:lnSpc>
                  <a:spcPct val="100000"/>
                </a:lnSpc>
                <a:spcBef>
                  <a:spcPts val="600"/>
                </a:spcBef>
                <a:spcAft>
                  <a:spcPts val="0"/>
                </a:spcAft>
                <a:buClr>
                  <a:schemeClr val="dk1"/>
                </a:buClr>
                <a:buSzPts val="1800"/>
                <a:buFont typeface="Noto Sans Symbols"/>
                <a:buNone/>
              </a:pPr>
              <a:endParaRPr lang="de-DE" sz="2000" b="0" i="0" u="none" strike="noStrike" cap="none" dirty="0">
                <a:solidFill>
                  <a:schemeClr val="lt1"/>
                </a:solidFill>
                <a:latin typeface="Helvetica Neue" panose="020B0604020202020204" charset="0"/>
                <a:ea typeface="Helvetica Neue"/>
                <a:cs typeface="Helvetica Neue"/>
                <a:sym typeface="Helvetica Neue"/>
              </a:endParaRPr>
            </a:p>
            <a:p>
              <a:pPr marL="285750" marR="0" lvl="1" indent="0" algn="l" rtl="0">
                <a:lnSpc>
                  <a:spcPct val="90000"/>
                </a:lnSpc>
                <a:spcBef>
                  <a:spcPts val="600"/>
                </a:spcBef>
                <a:spcAft>
                  <a:spcPts val="0"/>
                </a:spcAft>
                <a:buClr>
                  <a:schemeClr val="dk1"/>
                </a:buClr>
                <a:buSzPts val="5100"/>
                <a:buFont typeface="Calibri"/>
                <a:buNone/>
              </a:pPr>
              <a:endParaRPr lang="de-DE" sz="5100" b="0" i="0" u="none" strike="noStrike" cap="none" dirty="0">
                <a:solidFill>
                  <a:schemeClr val="lt1"/>
                </a:solidFill>
                <a:latin typeface="Helvetica Neue" panose="020B0604020202020204" charset="0"/>
                <a:ea typeface="Helvetica Neue"/>
                <a:cs typeface="Helvetica Neue"/>
                <a:sym typeface="Helvetica Neue"/>
              </a:endParaRPr>
            </a:p>
          </p:txBody>
        </p:sp>
      </p:grpSp>
      <p:sp>
        <p:nvSpPr>
          <p:cNvPr id="221" name="Google Shape;221;p14"/>
          <p:cNvSpPr txBox="1"/>
          <p:nvPr/>
        </p:nvSpPr>
        <p:spPr>
          <a:xfrm rot="-5400000">
            <a:off x="-1145909" y="5904000"/>
            <a:ext cx="5508000" cy="46166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de-DE" sz="2400" dirty="0">
                <a:solidFill>
                  <a:schemeClr val="dk1"/>
                </a:solidFill>
                <a:latin typeface="Helvetica Neue" panose="020B0604020202020204" charset="0"/>
                <a:ea typeface="Helvetica Neue"/>
                <a:cs typeface="Helvetica Neue"/>
                <a:sym typeface="Helvetica Neue"/>
              </a:rPr>
              <a:t>4 Quadranten der Unsicherheitskarte</a:t>
            </a:r>
          </a:p>
        </p:txBody>
      </p:sp>
      <p:sp>
        <p:nvSpPr>
          <p:cNvPr id="223" name="Google Shape;223;p14"/>
          <p:cNvSpPr txBox="1"/>
          <p:nvPr/>
        </p:nvSpPr>
        <p:spPr>
          <a:xfrm>
            <a:off x="1296000" y="2808000"/>
            <a:ext cx="7982159"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800" b="1">
                <a:solidFill>
                  <a:srgbClr val="AED633"/>
                </a:solidFill>
                <a:latin typeface="Helvetica Neue" panose="020B0604020202020204" charset="0"/>
                <a:ea typeface="Helvetica Neue"/>
                <a:cs typeface="Helvetica Neue"/>
                <a:sym typeface="Helvetica Neue"/>
              </a:rPr>
              <a:t>2.2. </a:t>
            </a:r>
            <a:r>
              <a:rPr lang="de-DE" sz="2800" b="1" i="0" u="none" strike="noStrike" cap="none">
                <a:solidFill>
                  <a:srgbClr val="AED633"/>
                </a:solidFill>
                <a:latin typeface="Helvetica Neue" panose="020B0604020202020204" charset="0"/>
                <a:ea typeface="Helvetica Neue"/>
                <a:cs typeface="Helvetica Neue"/>
                <a:sym typeface="Helvetica Neue"/>
              </a:rPr>
              <a:t>Unsicherheit und Suche nach Wissen </a:t>
            </a:r>
            <a:endParaRPr lang="de-DE" sz="2800" b="1">
              <a:solidFill>
                <a:srgbClr val="AED633"/>
              </a:solidFill>
              <a:latin typeface="Helvetica Neue" panose="020B0604020202020204" charset="0"/>
              <a:ea typeface="Helvetica Neue"/>
              <a:cs typeface="Helvetica Neue"/>
              <a:sym typeface="Helvetica Neue"/>
            </a:endParaRPr>
          </a:p>
        </p:txBody>
      </p:sp>
      <p:sp>
        <p:nvSpPr>
          <p:cNvPr id="2" name="Google Shape;159;p10">
            <a:extLst>
              <a:ext uri="{FF2B5EF4-FFF2-40B4-BE49-F238E27FC236}">
                <a16:creationId xmlns:a16="http://schemas.microsoft.com/office/drawing/2014/main" id="{A0664A5F-5390-EF72-C435-F2ED0F02F816}"/>
              </a:ext>
            </a:extLst>
          </p:cNvPr>
          <p:cNvSpPr txBox="1"/>
          <p:nvPr/>
        </p:nvSpPr>
        <p:spPr>
          <a:xfrm>
            <a:off x="1296000" y="1548000"/>
            <a:ext cx="15840000"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4100" b="1">
                <a:solidFill>
                  <a:srgbClr val="4D94B7"/>
                </a:solidFill>
                <a:latin typeface="Helvetica Neue" panose="020B0604020202020204" charset="0"/>
                <a:ea typeface="Helvetica Neue"/>
                <a:cs typeface="Helvetica Neue"/>
                <a:sym typeface="Helvetica Neue"/>
              </a:rPr>
              <a:t>2. Faktoren, die beim Innovationsmanagement zu berücksichtigen sind</a:t>
            </a:r>
            <a:endParaRPr lang="de-DE" sz="4100">
              <a:latin typeface="Helvetica Neue" panose="020B06040202020202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15"/>
          <p:cNvSpPr txBox="1"/>
          <p:nvPr/>
        </p:nvSpPr>
        <p:spPr>
          <a:xfrm>
            <a:off x="1296000" y="3744000"/>
            <a:ext cx="9612000" cy="569386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1200"/>
              </a:spcAft>
              <a:buNone/>
            </a:pPr>
            <a:r>
              <a:rPr lang="de-DE" sz="2400" dirty="0">
                <a:solidFill>
                  <a:schemeClr val="dk1"/>
                </a:solidFill>
                <a:latin typeface="Helvetica Neue" panose="020B0604020202020204" charset="0"/>
                <a:ea typeface="Helvetica Neue"/>
                <a:cs typeface="Helvetica Neue"/>
                <a:sym typeface="Helvetica Neue"/>
              </a:rPr>
              <a:t>Bei ihrer Suche nach Wissen agieren Organisationen im Forschungsraum: </a:t>
            </a:r>
            <a:endParaRPr lang="de-DE" sz="2400" dirty="0">
              <a:latin typeface="Helvetica Neue" panose="020B0604020202020204" charset="0"/>
            </a:endParaRPr>
          </a:p>
          <a:p>
            <a:pPr marL="342900" marR="0" lvl="0" indent="-342900" algn="l" rtl="0">
              <a:spcBef>
                <a:spcPts val="0"/>
              </a:spcBef>
              <a:spcAft>
                <a:spcPts val="1200"/>
              </a:spcAft>
              <a:buClr>
                <a:schemeClr val="dk1"/>
              </a:buClr>
              <a:buSzPts val="2400"/>
              <a:buBlip>
                <a:blip r:embed="rId3"/>
              </a:buBlip>
            </a:pPr>
            <a:r>
              <a:rPr lang="de-DE" sz="2400" b="1" dirty="0">
                <a:solidFill>
                  <a:schemeClr val="dk1"/>
                </a:solidFill>
                <a:latin typeface="Helvetica Neue" panose="020B0604020202020204" charset="0"/>
                <a:ea typeface="Helvetica Neue"/>
                <a:cs typeface="Helvetica Neue"/>
                <a:sym typeface="Helvetica Neue"/>
              </a:rPr>
              <a:t>Gewinnung:</a:t>
            </a:r>
            <a:r>
              <a:rPr lang="de-DE" sz="2400" dirty="0">
                <a:solidFill>
                  <a:schemeClr val="dk1"/>
                </a:solidFill>
                <a:latin typeface="Helvetica Neue" panose="020B0604020202020204" charset="0"/>
                <a:ea typeface="Helvetica Neue"/>
                <a:cs typeface="Helvetica Neue"/>
                <a:sym typeface="Helvetica Neue"/>
              </a:rPr>
              <a:t> Stabiler Rahmen für die Entwicklung von schrittweisen Innovationen. Feinabstimmung bestehender Produkte und Kooperationen mit etablierten Partnern. Alle Rollen sind definiert und die Forschungsfragen bekannt.</a:t>
            </a:r>
            <a:endParaRPr lang="de-DE" sz="2400" dirty="0">
              <a:latin typeface="Helvetica Neue" panose="020B0604020202020204" charset="0"/>
            </a:endParaRPr>
          </a:p>
          <a:p>
            <a:pPr marL="342900" marR="0" lvl="0" indent="-342900" algn="l" rtl="0">
              <a:spcBef>
                <a:spcPts val="0"/>
              </a:spcBef>
              <a:spcAft>
                <a:spcPts val="1200"/>
              </a:spcAft>
              <a:buClr>
                <a:schemeClr val="dk1"/>
              </a:buClr>
              <a:buSzPts val="2400"/>
              <a:buBlip>
                <a:blip r:embed="rId3"/>
              </a:buBlip>
            </a:pPr>
            <a:r>
              <a:rPr lang="de-DE" sz="2400" b="1" dirty="0">
                <a:solidFill>
                  <a:schemeClr val="dk1"/>
                </a:solidFill>
                <a:latin typeface="Helvetica Neue" panose="020B0604020202020204" charset="0"/>
                <a:ea typeface="Helvetica Neue"/>
                <a:cs typeface="Helvetica Neue"/>
                <a:sym typeface="Helvetica Neue"/>
              </a:rPr>
              <a:t>Begrenzte Forschung: </a:t>
            </a:r>
            <a:r>
              <a:rPr lang="de-DE" sz="2400" dirty="0">
                <a:solidFill>
                  <a:schemeClr val="dk1"/>
                </a:solidFill>
                <a:latin typeface="Helvetica Neue" panose="020B0604020202020204" charset="0"/>
                <a:ea typeface="Helvetica Neue"/>
                <a:cs typeface="Helvetica Neue"/>
                <a:sym typeface="Helvetica Neue"/>
              </a:rPr>
              <a:t>Die Grenzen des "Bekannten" verschieben Neue Technologien können entwickelt werden, aber innerhalb des bestehenden Rahmens. Geschäftsmodell stabil</a:t>
            </a:r>
            <a:endParaRPr lang="de-DE" sz="2400" dirty="0">
              <a:latin typeface="Helvetica Neue" panose="020B0604020202020204" charset="0"/>
            </a:endParaRPr>
          </a:p>
          <a:p>
            <a:pPr marL="342900" marR="0" lvl="0" indent="-342900" algn="l" rtl="0">
              <a:spcBef>
                <a:spcPts val="0"/>
              </a:spcBef>
              <a:spcAft>
                <a:spcPts val="1200"/>
              </a:spcAft>
              <a:buClr>
                <a:schemeClr val="dk1"/>
              </a:buClr>
              <a:buSzPts val="2400"/>
              <a:buBlip>
                <a:blip r:embed="rId3"/>
              </a:buBlip>
            </a:pPr>
            <a:r>
              <a:rPr lang="de-DE" sz="2400" b="1" dirty="0">
                <a:solidFill>
                  <a:schemeClr val="dk1"/>
                </a:solidFill>
                <a:latin typeface="Helvetica Neue" panose="020B0604020202020204" charset="0"/>
                <a:ea typeface="Helvetica Neue"/>
                <a:cs typeface="Helvetica Neue"/>
                <a:sym typeface="Helvetica Neue"/>
              </a:rPr>
              <a:t>Rahmenbedingungen ändern: </a:t>
            </a:r>
            <a:r>
              <a:rPr lang="de-DE" sz="2400" dirty="0">
                <a:solidFill>
                  <a:schemeClr val="dk1"/>
                </a:solidFill>
                <a:latin typeface="Helvetica Neue" panose="020B0604020202020204" charset="0"/>
                <a:ea typeface="Helvetica Neue"/>
                <a:cs typeface="Helvetica Neue"/>
                <a:sym typeface="Helvetica Neue"/>
              </a:rPr>
              <a:t>Out-</a:t>
            </a:r>
            <a:r>
              <a:rPr lang="de-DE" sz="2400" dirty="0" err="1">
                <a:solidFill>
                  <a:schemeClr val="dk1"/>
                </a:solidFill>
                <a:latin typeface="Helvetica Neue" panose="020B0604020202020204" charset="0"/>
                <a:ea typeface="Helvetica Neue"/>
                <a:cs typeface="Helvetica Neue"/>
                <a:sym typeface="Helvetica Neue"/>
              </a:rPr>
              <a:t>of</a:t>
            </a:r>
            <a:r>
              <a:rPr lang="de-DE" sz="2400" dirty="0">
                <a:solidFill>
                  <a:schemeClr val="dk1"/>
                </a:solidFill>
                <a:latin typeface="Helvetica Neue" panose="020B0604020202020204" charset="0"/>
                <a:ea typeface="Helvetica Neue"/>
                <a:cs typeface="Helvetica Neue"/>
                <a:sym typeface="Helvetica Neue"/>
              </a:rPr>
              <a:t>-</a:t>
            </a:r>
            <a:r>
              <a:rPr lang="de-DE" sz="2400" dirty="0" err="1">
                <a:solidFill>
                  <a:schemeClr val="dk1"/>
                </a:solidFill>
                <a:latin typeface="Helvetica Neue" panose="020B0604020202020204" charset="0"/>
                <a:ea typeface="Helvetica Neue"/>
                <a:cs typeface="Helvetica Neue"/>
                <a:sym typeface="Helvetica Neue"/>
              </a:rPr>
              <a:t>the</a:t>
            </a:r>
            <a:r>
              <a:rPr lang="de-DE" sz="2400" dirty="0">
                <a:solidFill>
                  <a:schemeClr val="dk1"/>
                </a:solidFill>
                <a:latin typeface="Helvetica Neue" panose="020B0604020202020204" charset="0"/>
                <a:ea typeface="Helvetica Neue"/>
                <a:cs typeface="Helvetica Neue"/>
                <a:sym typeface="Helvetica Neue"/>
              </a:rPr>
              <a:t>-Box. Kombination von vorhandenen Ressourcen und Elementen in der Umgebung.</a:t>
            </a:r>
            <a:endParaRPr lang="de-DE" sz="2400" dirty="0">
              <a:latin typeface="Helvetica Neue" panose="020B0604020202020204" charset="0"/>
            </a:endParaRPr>
          </a:p>
          <a:p>
            <a:pPr marL="342900" marR="0" lvl="0" indent="-342900" algn="l" rtl="0">
              <a:spcBef>
                <a:spcPts val="0"/>
              </a:spcBef>
              <a:spcAft>
                <a:spcPts val="1200"/>
              </a:spcAft>
              <a:buClr>
                <a:schemeClr val="dk1"/>
              </a:buClr>
              <a:buSzPts val="2400"/>
              <a:buBlip>
                <a:blip r:embed="rId3"/>
              </a:buBlip>
            </a:pPr>
            <a:r>
              <a:rPr lang="de-DE" sz="2400" b="1" dirty="0">
                <a:solidFill>
                  <a:schemeClr val="dk1"/>
                </a:solidFill>
                <a:latin typeface="Helvetica Neue" panose="020B0604020202020204" charset="0"/>
                <a:ea typeface="Helvetica Neue"/>
                <a:cs typeface="Helvetica Neue"/>
                <a:sym typeface="Helvetica Neue"/>
              </a:rPr>
              <a:t>Ko-Evolution: </a:t>
            </a:r>
            <a:r>
              <a:rPr lang="de-DE" sz="2400" dirty="0">
                <a:solidFill>
                  <a:schemeClr val="dk1"/>
                </a:solidFill>
                <a:latin typeface="Helvetica Neue" panose="020B0604020202020204" charset="0"/>
                <a:ea typeface="Helvetica Neue"/>
                <a:cs typeface="Helvetica Neue"/>
                <a:sym typeface="Helvetica Neue"/>
              </a:rPr>
              <a:t>hohes Maß an Experimentierfreude; neuer dominanter Rahmen. </a:t>
            </a:r>
            <a:endParaRPr lang="de-DE" sz="2400" b="1" dirty="0">
              <a:solidFill>
                <a:schemeClr val="dk1"/>
              </a:solidFill>
              <a:latin typeface="Helvetica Neue" panose="020B0604020202020204" charset="0"/>
              <a:ea typeface="Helvetica Neue"/>
              <a:cs typeface="Helvetica Neue"/>
              <a:sym typeface="Helvetica Neue"/>
            </a:endParaRPr>
          </a:p>
        </p:txBody>
      </p:sp>
      <p:grpSp>
        <p:nvGrpSpPr>
          <p:cNvPr id="229" name="Google Shape;229;p15"/>
          <p:cNvGrpSpPr/>
          <p:nvPr/>
        </p:nvGrpSpPr>
        <p:grpSpPr>
          <a:xfrm>
            <a:off x="10764000" y="4032000"/>
            <a:ext cx="6444000" cy="4356000"/>
            <a:chOff x="-338814" y="2520688"/>
            <a:chExt cx="6263208" cy="3715772"/>
          </a:xfrm>
        </p:grpSpPr>
        <p:grpSp>
          <p:nvGrpSpPr>
            <p:cNvPr id="230" name="Google Shape;230;p15"/>
            <p:cNvGrpSpPr/>
            <p:nvPr/>
          </p:nvGrpSpPr>
          <p:grpSpPr>
            <a:xfrm>
              <a:off x="1445675" y="2564904"/>
              <a:ext cx="4478719" cy="3671556"/>
              <a:chOff x="1445675" y="2564904"/>
              <a:chExt cx="4478719" cy="3671556"/>
            </a:xfrm>
          </p:grpSpPr>
          <p:grpSp>
            <p:nvGrpSpPr>
              <p:cNvPr id="231" name="Google Shape;231;p15"/>
              <p:cNvGrpSpPr/>
              <p:nvPr/>
            </p:nvGrpSpPr>
            <p:grpSpPr>
              <a:xfrm>
                <a:off x="1445675" y="2564904"/>
                <a:ext cx="4436618" cy="2304256"/>
                <a:chOff x="894061" y="2276872"/>
                <a:chExt cx="4436618" cy="2304256"/>
              </a:xfrm>
            </p:grpSpPr>
            <p:sp>
              <p:nvSpPr>
                <p:cNvPr id="232" name="Google Shape;232;p15"/>
                <p:cNvSpPr/>
                <p:nvPr/>
              </p:nvSpPr>
              <p:spPr>
                <a:xfrm>
                  <a:off x="894061" y="2276872"/>
                  <a:ext cx="2232248" cy="1152128"/>
                </a:xfrm>
                <a:prstGeom prst="rect">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DE" sz="2400" dirty="0">
                      <a:solidFill>
                        <a:schemeClr val="lt1"/>
                      </a:solidFill>
                      <a:latin typeface="Helvetica Neue" panose="020B0604020202020204" charset="0"/>
                      <a:ea typeface="Helvetica Neue"/>
                      <a:cs typeface="Helvetica Neue"/>
                      <a:sym typeface="Helvetica Neue"/>
                    </a:rPr>
                    <a:t>Begrenzte Forschung</a:t>
                  </a:r>
                </a:p>
              </p:txBody>
            </p:sp>
            <p:sp>
              <p:nvSpPr>
                <p:cNvPr id="233" name="Google Shape;233;p15"/>
                <p:cNvSpPr/>
                <p:nvPr/>
              </p:nvSpPr>
              <p:spPr>
                <a:xfrm>
                  <a:off x="3098431" y="2276872"/>
                  <a:ext cx="2232248" cy="1152128"/>
                </a:xfrm>
                <a:prstGeom prst="rect">
                  <a:avLst/>
                </a:prstGeom>
                <a:solidFill>
                  <a:srgbClr val="CCC0D9"/>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DE" sz="2400" dirty="0">
                      <a:solidFill>
                        <a:schemeClr val="lt1"/>
                      </a:solidFill>
                      <a:latin typeface="Helvetica Neue" panose="020B0604020202020204" charset="0"/>
                      <a:ea typeface="Helvetica Neue"/>
                      <a:cs typeface="Helvetica Neue"/>
                      <a:sym typeface="Helvetica Neue"/>
                    </a:rPr>
                    <a:t>Ko-Evolution</a:t>
                  </a:r>
                  <a:endParaRPr lang="de-DE" dirty="0">
                    <a:latin typeface="Helvetica Neue" panose="020B0604020202020204" charset="0"/>
                  </a:endParaRPr>
                </a:p>
              </p:txBody>
            </p:sp>
            <p:sp>
              <p:nvSpPr>
                <p:cNvPr id="234" name="Google Shape;234;p15"/>
                <p:cNvSpPr/>
                <p:nvPr/>
              </p:nvSpPr>
              <p:spPr>
                <a:xfrm>
                  <a:off x="894061" y="3429000"/>
                  <a:ext cx="2232248" cy="1152128"/>
                </a:xfrm>
                <a:prstGeom prst="rect">
                  <a:avLst/>
                </a:prstGeom>
                <a:solidFill>
                  <a:srgbClr val="B7CCE4"/>
                </a:solidFill>
                <a:ln w="25400" cap="flat" cmpd="sng">
                  <a:solidFill>
                    <a:srgbClr val="93B3D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DE" sz="2400" dirty="0">
                      <a:solidFill>
                        <a:schemeClr val="lt1"/>
                      </a:solidFill>
                      <a:latin typeface="Helvetica Neue" panose="020B0604020202020204" charset="0"/>
                      <a:ea typeface="Helvetica Neue"/>
                      <a:cs typeface="Helvetica Neue"/>
                      <a:sym typeface="Helvetica Neue"/>
                    </a:rPr>
                    <a:t>Gewinnung</a:t>
                  </a:r>
                </a:p>
              </p:txBody>
            </p:sp>
            <p:sp>
              <p:nvSpPr>
                <p:cNvPr id="235" name="Google Shape;235;p15"/>
                <p:cNvSpPr/>
                <p:nvPr/>
              </p:nvSpPr>
              <p:spPr>
                <a:xfrm>
                  <a:off x="3098430" y="3429000"/>
                  <a:ext cx="2232248" cy="1152128"/>
                </a:xfrm>
                <a:prstGeom prst="rect">
                  <a:avLst/>
                </a:prstGeom>
                <a:solidFill>
                  <a:srgbClr val="C2D59B"/>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de-DE" sz="2400" dirty="0">
                      <a:solidFill>
                        <a:schemeClr val="lt1"/>
                      </a:solidFill>
                      <a:latin typeface="Helvetica Neue" panose="020B0604020202020204" charset="0"/>
                      <a:ea typeface="Helvetica Neue"/>
                      <a:cs typeface="Helvetica Neue"/>
                      <a:sym typeface="Helvetica Neue"/>
                    </a:rPr>
                    <a:t>Rahmen-</a:t>
                  </a:r>
                  <a:br>
                    <a:rPr lang="de-DE" sz="2400" dirty="0">
                      <a:solidFill>
                        <a:schemeClr val="lt1"/>
                      </a:solidFill>
                      <a:latin typeface="Helvetica Neue" panose="020B0604020202020204" charset="0"/>
                      <a:ea typeface="Helvetica Neue"/>
                      <a:cs typeface="Helvetica Neue"/>
                      <a:sym typeface="Helvetica Neue"/>
                    </a:rPr>
                  </a:br>
                  <a:r>
                    <a:rPr lang="de-DE" sz="2400" dirty="0" err="1">
                      <a:solidFill>
                        <a:schemeClr val="lt1"/>
                      </a:solidFill>
                      <a:latin typeface="Helvetica Neue" panose="020B0604020202020204" charset="0"/>
                      <a:ea typeface="Helvetica Neue"/>
                      <a:cs typeface="Helvetica Neue"/>
                      <a:sym typeface="Helvetica Neue"/>
                    </a:rPr>
                    <a:t>bedingungen</a:t>
                  </a:r>
                  <a:r>
                    <a:rPr lang="de-DE" sz="2400" dirty="0">
                      <a:solidFill>
                        <a:schemeClr val="lt1"/>
                      </a:solidFill>
                      <a:latin typeface="Helvetica Neue" panose="020B0604020202020204" charset="0"/>
                      <a:ea typeface="Helvetica Neue"/>
                      <a:cs typeface="Helvetica Neue"/>
                      <a:sym typeface="Helvetica Neue"/>
                    </a:rPr>
                    <a:t> ändern</a:t>
                  </a:r>
                </a:p>
              </p:txBody>
            </p:sp>
          </p:grpSp>
          <p:sp>
            <p:nvSpPr>
              <p:cNvPr id="236" name="Google Shape;236;p15"/>
              <p:cNvSpPr txBox="1"/>
              <p:nvPr/>
            </p:nvSpPr>
            <p:spPr>
              <a:xfrm>
                <a:off x="1558880" y="4822209"/>
                <a:ext cx="2016899"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Bestehender </a:t>
                </a:r>
                <a:endParaRPr lang="de-DE">
                  <a:latin typeface="Helvetica Neue" panose="020B0604020202020204" charset="0"/>
                </a:endParaRPr>
              </a:p>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Rahmen</a:t>
                </a:r>
              </a:p>
            </p:txBody>
          </p:sp>
          <p:sp>
            <p:nvSpPr>
              <p:cNvPr id="237" name="Google Shape;237;p15"/>
              <p:cNvSpPr txBox="1"/>
              <p:nvPr/>
            </p:nvSpPr>
            <p:spPr>
              <a:xfrm>
                <a:off x="3649412" y="4869160"/>
                <a:ext cx="2274982"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400" dirty="0">
                    <a:solidFill>
                      <a:schemeClr val="dk1"/>
                    </a:solidFill>
                    <a:latin typeface="Helvetica Neue" panose="020B0604020202020204" charset="0"/>
                    <a:ea typeface="Helvetica Neue"/>
                    <a:cs typeface="Helvetica Neue"/>
                    <a:sym typeface="Helvetica Neue"/>
                  </a:rPr>
                  <a:t>Neuer Rahmen</a:t>
                </a:r>
              </a:p>
            </p:txBody>
          </p:sp>
          <p:cxnSp>
            <p:nvCxnSpPr>
              <p:cNvPr id="238" name="Google Shape;238;p15"/>
              <p:cNvCxnSpPr/>
              <p:nvPr/>
            </p:nvCxnSpPr>
            <p:spPr>
              <a:xfrm>
                <a:off x="1667567" y="5721088"/>
                <a:ext cx="3816424" cy="0"/>
              </a:xfrm>
              <a:prstGeom prst="straightConnector1">
                <a:avLst/>
              </a:prstGeom>
              <a:noFill/>
              <a:ln w="38100" cap="flat" cmpd="sng">
                <a:solidFill>
                  <a:srgbClr val="4A7DBA"/>
                </a:solidFill>
                <a:prstDash val="solid"/>
                <a:round/>
                <a:headEnd type="none" w="sm" len="sm"/>
                <a:tailEnd type="triangle" w="med" len="med"/>
              </a:ln>
            </p:spPr>
          </p:cxnSp>
          <p:sp>
            <p:nvSpPr>
              <p:cNvPr id="239" name="Google Shape;239;p15"/>
              <p:cNvSpPr txBox="1"/>
              <p:nvPr/>
            </p:nvSpPr>
            <p:spPr>
              <a:xfrm>
                <a:off x="1857199" y="5774836"/>
                <a:ext cx="3437159"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Komplexität der Umwelt</a:t>
                </a:r>
                <a:endParaRPr lang="de-DE">
                  <a:latin typeface="Helvetica Neue" panose="020B0604020202020204" charset="0"/>
                </a:endParaRPr>
              </a:p>
            </p:txBody>
          </p:sp>
        </p:grpSp>
        <p:sp>
          <p:nvSpPr>
            <p:cNvPr id="240" name="Google Shape;240;p15"/>
            <p:cNvSpPr txBox="1"/>
            <p:nvPr/>
          </p:nvSpPr>
          <p:spPr>
            <a:xfrm>
              <a:off x="-338814" y="4516764"/>
              <a:ext cx="1846980"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400" dirty="0">
                  <a:solidFill>
                    <a:schemeClr val="dk1"/>
                  </a:solidFill>
                  <a:latin typeface="Helvetica Neue" panose="020B0604020202020204" charset="0"/>
                  <a:ea typeface="Helvetica Neue"/>
                  <a:cs typeface="Helvetica Neue"/>
                  <a:sym typeface="Helvetica Neue"/>
                </a:rPr>
                <a:t>inkrementell</a:t>
              </a:r>
            </a:p>
          </p:txBody>
        </p:sp>
        <p:sp>
          <p:nvSpPr>
            <p:cNvPr id="241" name="Google Shape;241;p15"/>
            <p:cNvSpPr txBox="1"/>
            <p:nvPr/>
          </p:nvSpPr>
          <p:spPr>
            <a:xfrm>
              <a:off x="93186" y="2520688"/>
              <a:ext cx="1093569"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radikal</a:t>
              </a:r>
            </a:p>
          </p:txBody>
        </p:sp>
        <p:cxnSp>
          <p:nvCxnSpPr>
            <p:cNvPr id="242" name="Google Shape;242;p15"/>
            <p:cNvCxnSpPr/>
            <p:nvPr/>
          </p:nvCxnSpPr>
          <p:spPr>
            <a:xfrm rot="10800000">
              <a:off x="1115616" y="2947730"/>
              <a:ext cx="0" cy="1538604"/>
            </a:xfrm>
            <a:prstGeom prst="straightConnector1">
              <a:avLst/>
            </a:prstGeom>
            <a:noFill/>
            <a:ln w="38100" cap="flat" cmpd="sng">
              <a:solidFill>
                <a:srgbClr val="4A7DBA"/>
              </a:solidFill>
              <a:prstDash val="solid"/>
              <a:round/>
              <a:headEnd type="none" w="sm" len="sm"/>
              <a:tailEnd type="triangle" w="med" len="med"/>
            </a:ln>
          </p:spPr>
        </p:cxnSp>
        <p:sp>
          <p:nvSpPr>
            <p:cNvPr id="243" name="Google Shape;243;p15"/>
            <p:cNvSpPr txBox="1"/>
            <p:nvPr/>
          </p:nvSpPr>
          <p:spPr>
            <a:xfrm rot="-5400000">
              <a:off x="62505" y="3486200"/>
              <a:ext cx="1606530"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2400">
                  <a:solidFill>
                    <a:schemeClr val="dk1"/>
                  </a:solidFill>
                  <a:latin typeface="Helvetica Neue" panose="020B0604020202020204" charset="0"/>
                  <a:ea typeface="Helvetica Neue"/>
                  <a:cs typeface="Helvetica Neue"/>
                  <a:sym typeface="Helvetica Neue"/>
                </a:rPr>
                <a:t>Innovation</a:t>
              </a:r>
              <a:endParaRPr lang="de-DE">
                <a:latin typeface="Helvetica Neue" panose="020B0604020202020204" charset="0"/>
              </a:endParaRPr>
            </a:p>
          </p:txBody>
        </p:sp>
      </p:grpSp>
      <p:sp>
        <p:nvSpPr>
          <p:cNvPr id="245" name="Google Shape;245;p15"/>
          <p:cNvSpPr txBox="1"/>
          <p:nvPr/>
        </p:nvSpPr>
        <p:spPr>
          <a:xfrm>
            <a:off x="1296000" y="2808000"/>
            <a:ext cx="7982159"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800" b="1">
                <a:solidFill>
                  <a:srgbClr val="AED633"/>
                </a:solidFill>
                <a:latin typeface="Helvetica Neue" panose="020B0604020202020204" charset="0"/>
                <a:ea typeface="Helvetica Neue"/>
                <a:cs typeface="Helvetica Neue"/>
                <a:sym typeface="Helvetica Neue"/>
              </a:rPr>
              <a:t>2.2. </a:t>
            </a:r>
            <a:r>
              <a:rPr lang="de-DE" sz="2800" b="1" i="0" u="none" strike="noStrike" cap="none">
                <a:solidFill>
                  <a:srgbClr val="AED633"/>
                </a:solidFill>
                <a:latin typeface="Helvetica Neue" panose="020B0604020202020204" charset="0"/>
                <a:ea typeface="Helvetica Neue"/>
                <a:cs typeface="Helvetica Neue"/>
                <a:sym typeface="Helvetica Neue"/>
              </a:rPr>
              <a:t>Unsicherheit und Suche nach Wissen </a:t>
            </a:r>
            <a:endParaRPr lang="de-DE" sz="2800" b="1">
              <a:solidFill>
                <a:srgbClr val="AED633"/>
              </a:solidFill>
              <a:latin typeface="Helvetica Neue" panose="020B0604020202020204" charset="0"/>
              <a:ea typeface="Helvetica Neue"/>
              <a:cs typeface="Helvetica Neue"/>
              <a:sym typeface="Helvetica Neue"/>
            </a:endParaRPr>
          </a:p>
        </p:txBody>
      </p:sp>
      <p:sp>
        <p:nvSpPr>
          <p:cNvPr id="2" name="Google Shape;159;p10">
            <a:extLst>
              <a:ext uri="{FF2B5EF4-FFF2-40B4-BE49-F238E27FC236}">
                <a16:creationId xmlns:a16="http://schemas.microsoft.com/office/drawing/2014/main" id="{86A7D00B-119B-0D11-715E-FBCDF21104B5}"/>
              </a:ext>
            </a:extLst>
          </p:cNvPr>
          <p:cNvSpPr txBox="1"/>
          <p:nvPr/>
        </p:nvSpPr>
        <p:spPr>
          <a:xfrm>
            <a:off x="1296000" y="1548000"/>
            <a:ext cx="15840000"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4100" b="1">
                <a:solidFill>
                  <a:srgbClr val="4D94B7"/>
                </a:solidFill>
                <a:latin typeface="Helvetica Neue" panose="020B0604020202020204" charset="0"/>
                <a:ea typeface="Helvetica Neue"/>
                <a:cs typeface="Helvetica Neue"/>
                <a:sym typeface="Helvetica Neue"/>
              </a:rPr>
              <a:t>2. Faktoren, die beim Innovationsmanagement zu berücksichtigen sind</a:t>
            </a:r>
            <a:endParaRPr lang="de-DE" sz="4100">
              <a:latin typeface="Helvetica Neue" panose="020B06040202020202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16"/>
          <p:cNvSpPr txBox="1"/>
          <p:nvPr/>
        </p:nvSpPr>
        <p:spPr>
          <a:xfrm>
            <a:off x="1296000" y="2808000"/>
            <a:ext cx="7982159"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800" b="1">
                <a:solidFill>
                  <a:srgbClr val="AED633"/>
                </a:solidFill>
                <a:latin typeface="Helvetica Neue" panose="020B0604020202020204" charset="0"/>
                <a:ea typeface="Helvetica Neue"/>
                <a:cs typeface="Helvetica Neue"/>
                <a:sym typeface="Helvetica Neue"/>
              </a:rPr>
              <a:t>2.3. Interne Faktoren</a:t>
            </a:r>
          </a:p>
        </p:txBody>
      </p:sp>
      <p:sp>
        <p:nvSpPr>
          <p:cNvPr id="252" name="Google Shape;252;p16"/>
          <p:cNvSpPr txBox="1"/>
          <p:nvPr/>
        </p:nvSpPr>
        <p:spPr>
          <a:xfrm>
            <a:off x="1296000" y="3744000"/>
            <a:ext cx="7243672" cy="3170099"/>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Management interner Wissensverbindungen</a:t>
            </a:r>
            <a:endParaRPr lang="de-DE" sz="2400" dirty="0">
              <a:latin typeface="Helvetica Neue" panose="020B0604020202020204" charset="0"/>
            </a:endParaRPr>
          </a:p>
          <a:p>
            <a:pPr marL="495300" marR="0" lvl="0" indent="-342900" algn="l" rtl="0">
              <a:spcBef>
                <a:spcPts val="0"/>
              </a:spcBef>
              <a:spcAft>
                <a:spcPts val="0"/>
              </a:spcAft>
              <a:buClr>
                <a:schemeClr val="dk1"/>
              </a:buClr>
              <a:buSzPts val="2400"/>
              <a:buBlip>
                <a:blip r:embed="rId3"/>
              </a:buBlip>
            </a:pPr>
            <a:endParaRPr lang="de-DE" sz="2400"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400"/>
              <a:buBlip>
                <a:blip r:embed="rId3"/>
              </a:buBlip>
            </a:pPr>
            <a:r>
              <a:rPr lang="de-DE" sz="2400" i="1" dirty="0">
                <a:solidFill>
                  <a:schemeClr val="dk1"/>
                </a:solidFill>
                <a:latin typeface="Helvetica Neue" panose="020B0604020202020204" charset="0"/>
                <a:ea typeface="Helvetica Neue"/>
                <a:cs typeface="Helvetica Neue"/>
                <a:sym typeface="Helvetica Neue"/>
              </a:rPr>
              <a:t>Wenn Organisation "X" nur wüsste, was sie nicht weiß</a:t>
            </a:r>
            <a:endParaRPr lang="de-DE" sz="2400" dirty="0">
              <a:latin typeface="Helvetica Neue" panose="020B0604020202020204" charset="0"/>
            </a:endParaRPr>
          </a:p>
          <a:p>
            <a:pPr marL="495300" marR="0" lvl="0" indent="-342900" algn="l" rtl="0">
              <a:spcBef>
                <a:spcPts val="0"/>
              </a:spcBef>
              <a:spcAft>
                <a:spcPts val="0"/>
              </a:spcAft>
              <a:buClr>
                <a:schemeClr val="dk1"/>
              </a:buClr>
              <a:buSzPts val="2400"/>
              <a:buBlip>
                <a:blip r:embed="rId3"/>
              </a:buBlip>
            </a:pPr>
            <a:endParaRPr lang="de-DE" sz="2400"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Organisationen verfügen oft über Wissen, dessen sie sich nicht bewusst sind</a:t>
            </a:r>
            <a:endParaRPr lang="de-DE" sz="2400" dirty="0">
              <a:latin typeface="Helvetica Neue" panose="020B0604020202020204" charset="0"/>
            </a:endParaRPr>
          </a:p>
          <a:p>
            <a:pPr marL="495300" marR="0" lvl="0" indent="-342900" algn="l" rtl="0">
              <a:spcBef>
                <a:spcPts val="0"/>
              </a:spcBef>
              <a:spcAft>
                <a:spcPts val="0"/>
              </a:spcAft>
              <a:buClr>
                <a:schemeClr val="dk1"/>
              </a:buClr>
              <a:buSzPts val="2400"/>
              <a:buBlip>
                <a:blip r:embed="rId3"/>
              </a:buBlip>
            </a:pPr>
            <a:endParaRPr lang="de-DE" sz="2400"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Innovationsmanagement erfordert auch die Nutzung von internem Wissen</a:t>
            </a:r>
            <a:endParaRPr lang="de-DE" sz="2400" dirty="0">
              <a:latin typeface="Helvetica Neue" panose="020B0604020202020204" charset="0"/>
            </a:endParaRPr>
          </a:p>
        </p:txBody>
      </p:sp>
      <p:grpSp>
        <p:nvGrpSpPr>
          <p:cNvPr id="253" name="Google Shape;253;p16"/>
          <p:cNvGrpSpPr/>
          <p:nvPr/>
        </p:nvGrpSpPr>
        <p:grpSpPr>
          <a:xfrm>
            <a:off x="8625597" y="2591993"/>
            <a:ext cx="7780226" cy="6401063"/>
            <a:chOff x="395997" y="-144007"/>
            <a:chExt cx="7780226" cy="6401063"/>
          </a:xfrm>
        </p:grpSpPr>
        <p:sp>
          <p:nvSpPr>
            <p:cNvPr id="254" name="Google Shape;254;p16"/>
            <p:cNvSpPr/>
            <p:nvPr/>
          </p:nvSpPr>
          <p:spPr>
            <a:xfrm>
              <a:off x="2068712" y="937132"/>
              <a:ext cx="4360510" cy="4245735"/>
            </a:xfrm>
            <a:prstGeom prst="ellipse">
              <a:avLst/>
            </a:prstGeom>
            <a:solidFill>
              <a:srgbClr val="4D94B7">
                <a:alpha val="77647"/>
              </a:srgbClr>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255" name="Google Shape;255;p16"/>
            <p:cNvSpPr txBox="1"/>
            <p:nvPr/>
          </p:nvSpPr>
          <p:spPr>
            <a:xfrm>
              <a:off x="2707294" y="1558905"/>
              <a:ext cx="3083346" cy="3002189"/>
            </a:xfrm>
            <a:prstGeom prst="rect">
              <a:avLst/>
            </a:prstGeom>
            <a:noFill/>
            <a:ln>
              <a:noFill/>
            </a:ln>
          </p:spPr>
          <p:txBody>
            <a:bodyPr spcFirstLastPara="1" wrap="square" lIns="30475" tIns="30475" rIns="30475" bIns="30475" anchor="ctr" anchorCtr="0">
              <a:noAutofit/>
            </a:bodyPr>
            <a:lstStyle/>
            <a:p>
              <a:pPr marL="0" marR="0" lvl="0" indent="0" algn="ctr" rtl="0">
                <a:lnSpc>
                  <a:spcPct val="90000"/>
                </a:lnSpc>
                <a:spcBef>
                  <a:spcPts val="0"/>
                </a:spcBef>
                <a:spcAft>
                  <a:spcPts val="0"/>
                </a:spcAft>
                <a:buClr>
                  <a:schemeClr val="dk1"/>
                </a:buClr>
                <a:buSzPts val="2400"/>
                <a:buFont typeface="Helvetica Neue"/>
                <a:buNone/>
              </a:pPr>
              <a:r>
                <a:rPr lang="de-DE" sz="2400" b="1" dirty="0">
                  <a:solidFill>
                    <a:schemeClr val="dk1"/>
                  </a:solidFill>
                  <a:latin typeface="Helvetica Neue" panose="020B0604020202020204" charset="0"/>
                  <a:ea typeface="Helvetica Neue"/>
                  <a:cs typeface="Helvetica Neue"/>
                  <a:sym typeface="Helvetica Neue"/>
                </a:rPr>
                <a:t>Faktoren, die die interne Wissensnutzung erleichtern</a:t>
              </a:r>
            </a:p>
          </p:txBody>
        </p:sp>
        <p:sp>
          <p:nvSpPr>
            <p:cNvPr id="256" name="Google Shape;256;p16"/>
            <p:cNvSpPr/>
            <p:nvPr/>
          </p:nvSpPr>
          <p:spPr>
            <a:xfrm>
              <a:off x="4249932" y="-144007"/>
              <a:ext cx="2405136" cy="2261048"/>
            </a:xfrm>
            <a:prstGeom prst="ellipse">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257" name="Google Shape;257;p16"/>
            <p:cNvSpPr txBox="1"/>
            <p:nvPr/>
          </p:nvSpPr>
          <p:spPr>
            <a:xfrm>
              <a:off x="4602156" y="187116"/>
              <a:ext cx="1700688" cy="1598802"/>
            </a:xfrm>
            <a:prstGeom prst="rect">
              <a:avLst/>
            </a:prstGeom>
            <a:noFill/>
            <a:ln>
              <a:noFill/>
            </a:ln>
          </p:spPr>
          <p:txBody>
            <a:bodyPr spcFirstLastPara="1" wrap="square" lIns="25400" tIns="25400" rIns="25400" bIns="25400" anchor="ctr" anchorCtr="0">
              <a:noAutofit/>
            </a:bodyPr>
            <a:lstStyle/>
            <a:p>
              <a:pPr marL="0" marR="0" lvl="0" indent="0" algn="ctr" rtl="0">
                <a:lnSpc>
                  <a:spcPct val="90000"/>
                </a:lnSpc>
                <a:spcBef>
                  <a:spcPts val="0"/>
                </a:spcBef>
                <a:spcAft>
                  <a:spcPts val="0"/>
                </a:spcAft>
                <a:buClr>
                  <a:schemeClr val="dk1"/>
                </a:buClr>
                <a:buSzPts val="2000"/>
                <a:buFont typeface="Helvetica Neue"/>
                <a:buNone/>
              </a:pPr>
              <a:r>
                <a:rPr lang="de-DE" sz="2000" dirty="0">
                  <a:solidFill>
                    <a:schemeClr val="dk1"/>
                  </a:solidFill>
                  <a:latin typeface="Helvetica Neue" panose="020B0604020202020204" charset="0"/>
                  <a:ea typeface="Helvetica Neue"/>
                  <a:cs typeface="Helvetica Neue"/>
                  <a:sym typeface="Helvetica Neue"/>
                </a:rPr>
                <a:t>Wissens- </a:t>
              </a:r>
              <a:r>
                <a:rPr lang="de-DE" sz="2000" dirty="0" err="1">
                  <a:solidFill>
                    <a:schemeClr val="dk1"/>
                  </a:solidFill>
                  <a:latin typeface="Helvetica Neue" panose="020B0604020202020204" charset="0"/>
                  <a:ea typeface="Helvetica Neue"/>
                  <a:cs typeface="Helvetica Neue"/>
                  <a:sym typeface="Helvetica Neue"/>
                </a:rPr>
                <a:t>management</a:t>
              </a:r>
              <a:endParaRPr lang="de-DE" dirty="0">
                <a:latin typeface="Helvetica Neue" panose="020B0604020202020204" charset="0"/>
              </a:endParaRPr>
            </a:p>
          </p:txBody>
        </p:sp>
        <p:sp>
          <p:nvSpPr>
            <p:cNvPr id="258" name="Google Shape;258;p16"/>
            <p:cNvSpPr/>
            <p:nvPr/>
          </p:nvSpPr>
          <p:spPr>
            <a:xfrm>
              <a:off x="5771087" y="1810103"/>
              <a:ext cx="2405136" cy="2261048"/>
            </a:xfrm>
            <a:prstGeom prst="ellipse">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259" name="Google Shape;259;p16"/>
            <p:cNvSpPr txBox="1"/>
            <p:nvPr/>
          </p:nvSpPr>
          <p:spPr>
            <a:xfrm>
              <a:off x="6123311" y="2141226"/>
              <a:ext cx="1700688" cy="1598802"/>
            </a:xfrm>
            <a:prstGeom prst="rect">
              <a:avLst/>
            </a:prstGeom>
            <a:noFill/>
            <a:ln>
              <a:noFill/>
            </a:ln>
          </p:spPr>
          <p:txBody>
            <a:bodyPr spcFirstLastPara="1" wrap="square" lIns="25400" tIns="25400" rIns="25400" bIns="25400" anchor="ctr" anchorCtr="0">
              <a:noAutofit/>
            </a:bodyPr>
            <a:lstStyle/>
            <a:p>
              <a:pPr marL="0" marR="0" lvl="0" indent="0" algn="ctr" rtl="0">
                <a:lnSpc>
                  <a:spcPct val="90000"/>
                </a:lnSpc>
                <a:spcBef>
                  <a:spcPts val="0"/>
                </a:spcBef>
                <a:spcAft>
                  <a:spcPts val="0"/>
                </a:spcAft>
                <a:buClr>
                  <a:schemeClr val="dk1"/>
                </a:buClr>
                <a:buSzPts val="2000"/>
                <a:buFont typeface="Helvetica Neue"/>
                <a:buNone/>
              </a:pPr>
              <a:r>
                <a:rPr lang="de-DE" sz="2000">
                  <a:solidFill>
                    <a:schemeClr val="dk1"/>
                  </a:solidFill>
                  <a:latin typeface="Helvetica Neue" panose="020B0604020202020204" charset="0"/>
                  <a:ea typeface="Helvetica Neue"/>
                  <a:cs typeface="Helvetica Neue"/>
                  <a:sym typeface="Helvetica Neue"/>
                </a:rPr>
                <a:t>Technologie- management</a:t>
              </a:r>
              <a:endParaRPr lang="de-DE">
                <a:latin typeface="Helvetica Neue" panose="020B0604020202020204" charset="0"/>
              </a:endParaRPr>
            </a:p>
          </p:txBody>
        </p:sp>
        <p:sp>
          <p:nvSpPr>
            <p:cNvPr id="260" name="Google Shape;260;p16"/>
            <p:cNvSpPr/>
            <p:nvPr/>
          </p:nvSpPr>
          <p:spPr>
            <a:xfrm>
              <a:off x="4310188" y="3858951"/>
              <a:ext cx="2405136" cy="2261048"/>
            </a:xfrm>
            <a:prstGeom prst="ellipse">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261" name="Google Shape;261;p16"/>
            <p:cNvSpPr txBox="1"/>
            <p:nvPr/>
          </p:nvSpPr>
          <p:spPr>
            <a:xfrm>
              <a:off x="4662412" y="4190074"/>
              <a:ext cx="1700688" cy="1598802"/>
            </a:xfrm>
            <a:prstGeom prst="rect">
              <a:avLst/>
            </a:prstGeom>
            <a:noFill/>
            <a:ln>
              <a:noFill/>
            </a:ln>
          </p:spPr>
          <p:txBody>
            <a:bodyPr spcFirstLastPara="1" wrap="square" lIns="25400" tIns="25400" rIns="25400" bIns="25400" anchor="ctr" anchorCtr="0">
              <a:noAutofit/>
            </a:bodyPr>
            <a:lstStyle/>
            <a:p>
              <a:pPr marL="0" marR="0" lvl="0" indent="0" algn="ctr" rtl="0">
                <a:lnSpc>
                  <a:spcPct val="90000"/>
                </a:lnSpc>
                <a:spcBef>
                  <a:spcPts val="0"/>
                </a:spcBef>
                <a:spcAft>
                  <a:spcPts val="0"/>
                </a:spcAft>
                <a:buClr>
                  <a:schemeClr val="dk1"/>
                </a:buClr>
                <a:buSzPts val="2000"/>
                <a:buFont typeface="Helvetica Neue"/>
                <a:buNone/>
              </a:pPr>
              <a:r>
                <a:rPr lang="de-DE" sz="2000" dirty="0">
                  <a:solidFill>
                    <a:schemeClr val="dk1"/>
                  </a:solidFill>
                  <a:latin typeface="Helvetica Neue" panose="020B0604020202020204" charset="0"/>
                  <a:ea typeface="Helvetica Neue"/>
                  <a:cs typeface="Helvetica Neue"/>
                  <a:sym typeface="Helvetica Neue"/>
                </a:rPr>
                <a:t>Kreativitäts-</a:t>
              </a:r>
              <a:br>
                <a:rPr lang="de-DE" sz="2000" dirty="0">
                  <a:solidFill>
                    <a:schemeClr val="dk1"/>
                  </a:solidFill>
                  <a:latin typeface="Helvetica Neue" panose="020B0604020202020204" charset="0"/>
                  <a:ea typeface="Helvetica Neue"/>
                  <a:cs typeface="Helvetica Neue"/>
                  <a:sym typeface="Helvetica Neue"/>
                </a:rPr>
              </a:br>
              <a:r>
                <a:rPr lang="de-DE" sz="2000" dirty="0" err="1">
                  <a:solidFill>
                    <a:schemeClr val="dk1"/>
                  </a:solidFill>
                  <a:latin typeface="Helvetica Neue" panose="020B0604020202020204" charset="0"/>
                  <a:ea typeface="Helvetica Neue"/>
                  <a:cs typeface="Helvetica Neue"/>
                  <a:sym typeface="Helvetica Neue"/>
                </a:rPr>
                <a:t>management</a:t>
              </a:r>
              <a:endParaRPr lang="de-DE" sz="2000" dirty="0">
                <a:solidFill>
                  <a:schemeClr val="dk1"/>
                </a:solidFill>
                <a:latin typeface="Helvetica Neue" panose="020B0604020202020204" charset="0"/>
                <a:ea typeface="Helvetica Neue"/>
                <a:cs typeface="Helvetica Neue"/>
                <a:sym typeface="Helvetica Neue"/>
              </a:endParaRPr>
            </a:p>
          </p:txBody>
        </p:sp>
        <p:sp>
          <p:nvSpPr>
            <p:cNvPr id="262" name="Google Shape;262;p16"/>
            <p:cNvSpPr/>
            <p:nvPr/>
          </p:nvSpPr>
          <p:spPr>
            <a:xfrm>
              <a:off x="1724471" y="3996008"/>
              <a:ext cx="2405136" cy="2261048"/>
            </a:xfrm>
            <a:prstGeom prst="ellipse">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263" name="Google Shape;263;p16"/>
            <p:cNvSpPr txBox="1"/>
            <p:nvPr/>
          </p:nvSpPr>
          <p:spPr>
            <a:xfrm>
              <a:off x="2076695" y="4327131"/>
              <a:ext cx="1700688" cy="1598802"/>
            </a:xfrm>
            <a:prstGeom prst="rect">
              <a:avLst/>
            </a:prstGeom>
            <a:noFill/>
            <a:ln>
              <a:noFill/>
            </a:ln>
          </p:spPr>
          <p:txBody>
            <a:bodyPr spcFirstLastPara="1" wrap="square" lIns="25400" tIns="25400" rIns="25400" bIns="25400" anchor="ctr" anchorCtr="0">
              <a:noAutofit/>
            </a:bodyPr>
            <a:lstStyle/>
            <a:p>
              <a:pPr marL="0" marR="0" lvl="0" indent="0" algn="ctr" rtl="0">
                <a:lnSpc>
                  <a:spcPct val="90000"/>
                </a:lnSpc>
                <a:spcBef>
                  <a:spcPts val="0"/>
                </a:spcBef>
                <a:spcAft>
                  <a:spcPts val="0"/>
                </a:spcAft>
                <a:buClr>
                  <a:schemeClr val="dk1"/>
                </a:buClr>
                <a:buSzPts val="2000"/>
                <a:buFont typeface="Helvetica Neue"/>
                <a:buNone/>
              </a:pPr>
              <a:r>
                <a:rPr lang="de-DE" sz="2000" dirty="0">
                  <a:solidFill>
                    <a:schemeClr val="dk1"/>
                  </a:solidFill>
                  <a:latin typeface="Helvetica Neue" panose="020B0604020202020204" charset="0"/>
                  <a:ea typeface="Helvetica Neue"/>
                  <a:cs typeface="Helvetica Neue"/>
                  <a:sym typeface="Helvetica Neue"/>
                </a:rPr>
                <a:t>Führung</a:t>
              </a:r>
            </a:p>
          </p:txBody>
        </p:sp>
        <p:sp>
          <p:nvSpPr>
            <p:cNvPr id="264" name="Google Shape;264;p16"/>
            <p:cNvSpPr/>
            <p:nvPr/>
          </p:nvSpPr>
          <p:spPr>
            <a:xfrm>
              <a:off x="395997" y="2109310"/>
              <a:ext cx="2409006" cy="2261150"/>
            </a:xfrm>
            <a:prstGeom prst="ellipse">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265" name="Google Shape;265;p16"/>
            <p:cNvSpPr txBox="1"/>
            <p:nvPr/>
          </p:nvSpPr>
          <p:spPr>
            <a:xfrm>
              <a:off x="748788" y="2440448"/>
              <a:ext cx="1703424" cy="1598874"/>
            </a:xfrm>
            <a:prstGeom prst="rect">
              <a:avLst/>
            </a:prstGeom>
            <a:noFill/>
            <a:ln>
              <a:noFill/>
            </a:ln>
          </p:spPr>
          <p:txBody>
            <a:bodyPr spcFirstLastPara="1" wrap="square" lIns="25400" tIns="25400" rIns="25400" bIns="25400" anchor="ctr" anchorCtr="0">
              <a:noAutofit/>
            </a:bodyPr>
            <a:lstStyle/>
            <a:p>
              <a:pPr marL="0" marR="0" lvl="0" indent="0" algn="ctr" rtl="0">
                <a:lnSpc>
                  <a:spcPct val="90000"/>
                </a:lnSpc>
                <a:spcBef>
                  <a:spcPts val="0"/>
                </a:spcBef>
                <a:spcAft>
                  <a:spcPts val="0"/>
                </a:spcAft>
                <a:buClr>
                  <a:schemeClr val="dk1"/>
                </a:buClr>
                <a:buSzPts val="2000"/>
                <a:buFont typeface="Helvetica Neue"/>
                <a:buNone/>
              </a:pPr>
              <a:r>
                <a:rPr lang="de-DE" sz="2000">
                  <a:solidFill>
                    <a:schemeClr val="dk1"/>
                  </a:solidFill>
                  <a:latin typeface="Helvetica Neue" panose="020B0604020202020204" charset="0"/>
                  <a:ea typeface="Helvetica Neue"/>
                  <a:cs typeface="Helvetica Neue"/>
                  <a:sym typeface="Helvetica Neue"/>
                </a:rPr>
                <a:t>HR- Management</a:t>
              </a:r>
              <a:endParaRPr lang="de-DE">
                <a:latin typeface="Helvetica Neue" panose="020B0604020202020204" charset="0"/>
              </a:endParaRPr>
            </a:p>
          </p:txBody>
        </p:sp>
        <p:sp>
          <p:nvSpPr>
            <p:cNvPr id="266" name="Google Shape;266;p16"/>
            <p:cNvSpPr/>
            <p:nvPr/>
          </p:nvSpPr>
          <p:spPr>
            <a:xfrm>
              <a:off x="1762716" y="8890"/>
              <a:ext cx="2409006" cy="2261150"/>
            </a:xfrm>
            <a:prstGeom prst="ellipse">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267" name="Google Shape;267;p16"/>
            <p:cNvSpPr txBox="1"/>
            <p:nvPr/>
          </p:nvSpPr>
          <p:spPr>
            <a:xfrm>
              <a:off x="2115507" y="340028"/>
              <a:ext cx="1703424" cy="1598874"/>
            </a:xfrm>
            <a:prstGeom prst="rect">
              <a:avLst/>
            </a:prstGeom>
            <a:noFill/>
            <a:ln>
              <a:noFill/>
            </a:ln>
          </p:spPr>
          <p:txBody>
            <a:bodyPr spcFirstLastPara="1" wrap="square" lIns="25400" tIns="25400" rIns="25400" bIns="25400" anchor="ctr" anchorCtr="0">
              <a:noAutofit/>
            </a:bodyPr>
            <a:lstStyle/>
            <a:p>
              <a:pPr marL="0" marR="0" lvl="0" indent="0" algn="ctr" rtl="0">
                <a:lnSpc>
                  <a:spcPct val="90000"/>
                </a:lnSpc>
                <a:spcBef>
                  <a:spcPts val="0"/>
                </a:spcBef>
                <a:spcAft>
                  <a:spcPts val="0"/>
                </a:spcAft>
                <a:buClr>
                  <a:schemeClr val="dk1"/>
                </a:buClr>
                <a:buSzPts val="2000"/>
                <a:buFont typeface="Helvetica Neue"/>
                <a:buNone/>
              </a:pPr>
              <a:r>
                <a:rPr lang="de-DE" sz="2000">
                  <a:solidFill>
                    <a:schemeClr val="dk1"/>
                  </a:solidFill>
                  <a:latin typeface="Helvetica Neue" panose="020B0604020202020204" charset="0"/>
                  <a:ea typeface="Helvetica Neue"/>
                  <a:cs typeface="Helvetica Neue"/>
                  <a:sym typeface="Helvetica Neue"/>
                </a:rPr>
                <a:t>FE- Management</a:t>
              </a:r>
              <a:endParaRPr lang="de-DE">
                <a:latin typeface="Helvetica Neue" panose="020B0604020202020204" charset="0"/>
              </a:endParaRPr>
            </a:p>
          </p:txBody>
        </p:sp>
      </p:grpSp>
      <p:sp>
        <p:nvSpPr>
          <p:cNvPr id="2" name="Google Shape;159;p10">
            <a:extLst>
              <a:ext uri="{FF2B5EF4-FFF2-40B4-BE49-F238E27FC236}">
                <a16:creationId xmlns:a16="http://schemas.microsoft.com/office/drawing/2014/main" id="{BA6511B9-F4AD-C805-82BB-94CCB3DE07E9}"/>
              </a:ext>
            </a:extLst>
          </p:cNvPr>
          <p:cNvSpPr txBox="1"/>
          <p:nvPr/>
        </p:nvSpPr>
        <p:spPr>
          <a:xfrm>
            <a:off x="1296000" y="1548000"/>
            <a:ext cx="15840000"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4100" b="1">
                <a:solidFill>
                  <a:srgbClr val="4D94B7"/>
                </a:solidFill>
                <a:latin typeface="Helvetica Neue" panose="020B0604020202020204" charset="0"/>
                <a:ea typeface="Helvetica Neue"/>
                <a:cs typeface="Helvetica Neue"/>
                <a:sym typeface="Helvetica Neue"/>
              </a:rPr>
              <a:t>2. Faktoren, die beim Innovationsmanagement zu berücksichtigen sind</a:t>
            </a:r>
            <a:endParaRPr lang="de-DE" sz="4100">
              <a:latin typeface="Helvetica Neue" panose="020B06040202020202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grpSp>
        <p:nvGrpSpPr>
          <p:cNvPr id="273" name="Google Shape;273;p17"/>
          <p:cNvGrpSpPr/>
          <p:nvPr/>
        </p:nvGrpSpPr>
        <p:grpSpPr>
          <a:xfrm>
            <a:off x="1297920" y="3383999"/>
            <a:ext cx="15728158" cy="5508000"/>
            <a:chOff x="1921" y="-1"/>
            <a:chExt cx="15728158" cy="5508000"/>
          </a:xfrm>
        </p:grpSpPr>
        <p:sp>
          <p:nvSpPr>
            <p:cNvPr id="274" name="Google Shape;274;p17"/>
            <p:cNvSpPr/>
            <p:nvPr/>
          </p:nvSpPr>
          <p:spPr>
            <a:xfrm rot="-5400000">
              <a:off x="-255546" y="257466"/>
              <a:ext cx="5508000" cy="4993066"/>
            </a:xfrm>
            <a:prstGeom prst="flowChartManualOperation">
              <a:avLst/>
            </a:prstGeom>
            <a:solidFill>
              <a:srgbClr val="4D94B7"/>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275" name="Google Shape;275;p17"/>
            <p:cNvSpPr txBox="1"/>
            <p:nvPr/>
          </p:nvSpPr>
          <p:spPr>
            <a:xfrm>
              <a:off x="1921" y="936000"/>
              <a:ext cx="4993066" cy="3304800"/>
            </a:xfrm>
            <a:prstGeom prst="rect">
              <a:avLst/>
            </a:prstGeom>
            <a:noFill/>
            <a:ln>
              <a:noFill/>
            </a:ln>
          </p:spPr>
          <p:txBody>
            <a:bodyPr spcFirstLastPara="1" wrap="square" lIns="152400" tIns="0" rIns="152400" bIns="0" anchor="t" anchorCtr="0">
              <a:noAutofit/>
            </a:bodyPr>
            <a:lstStyle/>
            <a:p>
              <a:pPr marL="0" marR="0" lvl="0" indent="0" algn="l" rtl="0">
                <a:lnSpc>
                  <a:spcPct val="90000"/>
                </a:lnSpc>
                <a:spcBef>
                  <a:spcPts val="0"/>
                </a:spcBef>
                <a:spcAft>
                  <a:spcPts val="0"/>
                </a:spcAft>
                <a:buClr>
                  <a:schemeClr val="lt1"/>
                </a:buClr>
                <a:buSzPts val="2400"/>
                <a:buFont typeface="Helvetica Neue"/>
                <a:buNone/>
              </a:pPr>
              <a:r>
                <a:rPr lang="de-DE" sz="2400" b="1" dirty="0">
                  <a:solidFill>
                    <a:schemeClr val="lt1"/>
                  </a:solidFill>
                  <a:latin typeface="Helvetica Neue" panose="020B0604020202020204" charset="0"/>
                  <a:ea typeface="Helvetica Neue"/>
                  <a:cs typeface="Helvetica Neue"/>
                  <a:sym typeface="Helvetica Neue"/>
                </a:rPr>
                <a:t>Zielorientierung</a:t>
              </a:r>
            </a:p>
            <a:p>
              <a:pPr marL="228600" marR="0" lvl="1" indent="-101600" algn="l" rtl="0">
                <a:lnSpc>
                  <a:spcPct val="90000"/>
                </a:lnSpc>
                <a:spcBef>
                  <a:spcPts val="840"/>
                </a:spcBef>
                <a:spcAft>
                  <a:spcPts val="0"/>
                </a:spcAft>
                <a:buClr>
                  <a:schemeClr val="dk1"/>
                </a:buClr>
                <a:buSzPts val="2000"/>
                <a:buFont typeface="Noto Sans Symbols"/>
                <a:buNone/>
              </a:pPr>
              <a:endParaRPr lang="de-DE" sz="2000" b="0" i="0" u="none" strike="noStrike" cap="none" dirty="0">
                <a:solidFill>
                  <a:schemeClr val="lt1"/>
                </a:solidFill>
                <a:latin typeface="Helvetica Neue" panose="020B0604020202020204" charset="0"/>
                <a:ea typeface="Helvetica Neue"/>
                <a:cs typeface="Helvetica Neue"/>
                <a:sym typeface="Helvetica Neue"/>
              </a:endParaRPr>
            </a:p>
            <a:p>
              <a:pPr marL="228600" marR="0" lvl="1" indent="-228600" algn="l" rtl="0">
                <a:lnSpc>
                  <a:spcPct val="90000"/>
                </a:lnSpc>
                <a:spcBef>
                  <a:spcPts val="300"/>
                </a:spcBef>
                <a:spcAft>
                  <a:spcPts val="0"/>
                </a:spcAft>
                <a:buClr>
                  <a:schemeClr val="lt1"/>
                </a:buClr>
                <a:buSzPts val="2000"/>
                <a:buFont typeface="Noto Sans Symbols"/>
                <a:buChar char="▪"/>
              </a:pPr>
              <a:r>
                <a:rPr lang="de-DE" sz="2000" b="0" i="0" u="none" strike="noStrike" cap="none" dirty="0">
                  <a:solidFill>
                    <a:schemeClr val="lt1"/>
                  </a:solidFill>
                  <a:latin typeface="Helvetica Neue" panose="020B0604020202020204" charset="0"/>
                  <a:ea typeface="Helvetica Neue"/>
                  <a:cs typeface="Helvetica Neue"/>
                  <a:sym typeface="Helvetica Neue"/>
                </a:rPr>
                <a:t>Unternehmen verfolgen viele Ziele</a:t>
              </a:r>
            </a:p>
            <a:p>
              <a:pPr marL="228600" marR="0" lvl="1" indent="-101600" algn="l" rtl="0">
                <a:lnSpc>
                  <a:spcPct val="90000"/>
                </a:lnSpc>
                <a:spcBef>
                  <a:spcPts val="300"/>
                </a:spcBef>
                <a:spcAft>
                  <a:spcPts val="0"/>
                </a:spcAft>
                <a:buClr>
                  <a:schemeClr val="dk1"/>
                </a:buClr>
                <a:buSzPts val="2000"/>
                <a:buFont typeface="Noto Sans Symbols"/>
                <a:buNone/>
              </a:pPr>
              <a:endParaRPr lang="de-DE" sz="2000" b="0" i="0" u="none" strike="noStrike" cap="none" dirty="0">
                <a:solidFill>
                  <a:schemeClr val="lt1"/>
                </a:solidFill>
                <a:latin typeface="Helvetica Neue" panose="020B0604020202020204" charset="0"/>
                <a:ea typeface="Helvetica Neue"/>
                <a:cs typeface="Helvetica Neue"/>
                <a:sym typeface="Helvetica Neue"/>
              </a:endParaRPr>
            </a:p>
            <a:p>
              <a:pPr marL="228600" marR="0" lvl="1" indent="-228600" algn="l" rtl="0">
                <a:lnSpc>
                  <a:spcPct val="90000"/>
                </a:lnSpc>
                <a:spcBef>
                  <a:spcPts val="300"/>
                </a:spcBef>
                <a:spcAft>
                  <a:spcPts val="0"/>
                </a:spcAft>
                <a:buClr>
                  <a:schemeClr val="lt1"/>
                </a:buClr>
                <a:buSzPts val="2000"/>
                <a:buFont typeface="Noto Sans Symbols"/>
                <a:buChar char="▪"/>
              </a:pPr>
              <a:r>
                <a:rPr lang="de-DE" sz="2000" b="0" i="0" u="none" strike="noStrike" cap="none" dirty="0">
                  <a:solidFill>
                    <a:schemeClr val="lt1"/>
                  </a:solidFill>
                  <a:latin typeface="Helvetica Neue" panose="020B0604020202020204" charset="0"/>
                  <a:ea typeface="Helvetica Neue"/>
                  <a:cs typeface="Helvetica Neue"/>
                  <a:sym typeface="Helvetica Neue"/>
                </a:rPr>
                <a:t>Kurzfristige Ziele können dem Wachstum im Wege stehen</a:t>
              </a:r>
              <a:endParaRPr lang="de-DE" dirty="0">
                <a:latin typeface="Helvetica Neue" panose="020B0604020202020204" charset="0"/>
              </a:endParaRPr>
            </a:p>
            <a:p>
              <a:pPr marL="228600" marR="0" lvl="1" indent="-101600" algn="l" rtl="0">
                <a:lnSpc>
                  <a:spcPct val="90000"/>
                </a:lnSpc>
                <a:spcBef>
                  <a:spcPts val="300"/>
                </a:spcBef>
                <a:spcAft>
                  <a:spcPts val="0"/>
                </a:spcAft>
                <a:buClr>
                  <a:schemeClr val="dk1"/>
                </a:buClr>
                <a:buSzPts val="2000"/>
                <a:buFont typeface="Noto Sans Symbols"/>
                <a:buNone/>
              </a:pPr>
              <a:endParaRPr lang="de-DE" sz="2000" b="0" i="0" u="none" strike="noStrike" cap="none" dirty="0">
                <a:solidFill>
                  <a:schemeClr val="lt1"/>
                </a:solidFill>
                <a:latin typeface="Helvetica Neue" panose="020B0604020202020204" charset="0"/>
                <a:ea typeface="Helvetica Neue"/>
                <a:cs typeface="Helvetica Neue"/>
                <a:sym typeface="Helvetica Neue"/>
              </a:endParaRPr>
            </a:p>
            <a:p>
              <a:pPr marL="228600" marR="0" lvl="1" indent="-228600" algn="l" rtl="0">
                <a:lnSpc>
                  <a:spcPct val="90000"/>
                </a:lnSpc>
                <a:spcBef>
                  <a:spcPts val="300"/>
                </a:spcBef>
                <a:spcAft>
                  <a:spcPts val="0"/>
                </a:spcAft>
                <a:buClr>
                  <a:schemeClr val="lt1"/>
                </a:buClr>
                <a:buSzPts val="2000"/>
                <a:buFont typeface="Noto Sans Symbols"/>
                <a:buChar char="▪"/>
              </a:pPr>
              <a:r>
                <a:rPr lang="de-DE" sz="2000" b="0" i="0" u="none" strike="noStrike" cap="none" dirty="0">
                  <a:solidFill>
                    <a:schemeClr val="lt1"/>
                  </a:solidFill>
                  <a:latin typeface="Helvetica Neue" panose="020B0604020202020204" charset="0"/>
                  <a:ea typeface="Helvetica Neue"/>
                  <a:cs typeface="Helvetica Neue"/>
                  <a:sym typeface="Helvetica Neue"/>
                </a:rPr>
                <a:t>Berücksichtige auch langfristige Ziele</a:t>
              </a:r>
              <a:endParaRPr lang="de-DE" dirty="0">
                <a:latin typeface="Helvetica Neue" panose="020B0604020202020204" charset="0"/>
              </a:endParaRPr>
            </a:p>
            <a:p>
              <a:pPr marL="228600" marR="0" lvl="1" indent="-101600" algn="l" rtl="0">
                <a:lnSpc>
                  <a:spcPct val="90000"/>
                </a:lnSpc>
                <a:spcBef>
                  <a:spcPts val="300"/>
                </a:spcBef>
                <a:spcAft>
                  <a:spcPts val="0"/>
                </a:spcAft>
                <a:buClr>
                  <a:schemeClr val="dk1"/>
                </a:buClr>
                <a:buSzPts val="2000"/>
                <a:buFont typeface="Noto Sans Symbols"/>
                <a:buNone/>
              </a:pPr>
              <a:endParaRPr lang="de-DE" sz="2000" b="0" i="0" u="none" strike="noStrike" cap="none" dirty="0">
                <a:solidFill>
                  <a:schemeClr val="lt1"/>
                </a:solidFill>
                <a:latin typeface="Helvetica Neue" panose="020B0604020202020204" charset="0"/>
                <a:ea typeface="Helvetica Neue"/>
                <a:cs typeface="Helvetica Neue"/>
                <a:sym typeface="Helvetica Neue"/>
              </a:endParaRPr>
            </a:p>
            <a:p>
              <a:pPr marL="285750" marR="0" lvl="1" indent="-285750" algn="l" rtl="0">
                <a:lnSpc>
                  <a:spcPct val="90000"/>
                </a:lnSpc>
                <a:spcBef>
                  <a:spcPts val="300"/>
                </a:spcBef>
                <a:spcAft>
                  <a:spcPts val="0"/>
                </a:spcAft>
                <a:buClr>
                  <a:schemeClr val="dk1"/>
                </a:buClr>
                <a:buSzPts val="3600"/>
                <a:buFont typeface="Calibri"/>
                <a:buNone/>
              </a:pPr>
              <a:endParaRPr lang="de-DE" sz="3600" b="0" i="0" u="none" strike="noStrike" cap="none" dirty="0">
                <a:solidFill>
                  <a:schemeClr val="lt1"/>
                </a:solidFill>
                <a:latin typeface="Helvetica Neue" panose="020B0604020202020204" charset="0"/>
                <a:ea typeface="Helvetica Neue"/>
                <a:cs typeface="Helvetica Neue"/>
                <a:sym typeface="Helvetica Neue"/>
              </a:endParaRPr>
            </a:p>
          </p:txBody>
        </p:sp>
        <p:sp>
          <p:nvSpPr>
            <p:cNvPr id="276" name="Google Shape;276;p17"/>
            <p:cNvSpPr/>
            <p:nvPr/>
          </p:nvSpPr>
          <p:spPr>
            <a:xfrm rot="-5400000">
              <a:off x="5112000" y="257466"/>
              <a:ext cx="5508000" cy="4993066"/>
            </a:xfrm>
            <a:prstGeom prst="flowChartManualOperation">
              <a:avLst/>
            </a:prstGeom>
            <a:solidFill>
              <a:srgbClr val="78B17A"/>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277" name="Google Shape;277;p17"/>
            <p:cNvSpPr txBox="1"/>
            <p:nvPr/>
          </p:nvSpPr>
          <p:spPr>
            <a:xfrm>
              <a:off x="5369467" y="936000"/>
              <a:ext cx="4993066" cy="3304800"/>
            </a:xfrm>
            <a:prstGeom prst="rect">
              <a:avLst/>
            </a:prstGeom>
            <a:noFill/>
            <a:ln>
              <a:noFill/>
            </a:ln>
          </p:spPr>
          <p:txBody>
            <a:bodyPr spcFirstLastPara="1" wrap="square" lIns="152400" tIns="0" rIns="152400" bIns="0" anchor="t" anchorCtr="0">
              <a:noAutofit/>
            </a:bodyPr>
            <a:lstStyle/>
            <a:p>
              <a:pPr marL="0" marR="0" lvl="0" indent="0" algn="l" rtl="0">
                <a:lnSpc>
                  <a:spcPct val="90000"/>
                </a:lnSpc>
                <a:spcBef>
                  <a:spcPts val="0"/>
                </a:spcBef>
                <a:spcAft>
                  <a:spcPts val="0"/>
                </a:spcAft>
                <a:buClr>
                  <a:schemeClr val="lt1"/>
                </a:buClr>
                <a:buSzPts val="2400"/>
                <a:buFont typeface="Helvetica Neue"/>
                <a:buNone/>
              </a:pPr>
              <a:r>
                <a:rPr lang="de-DE" sz="2400" b="1" dirty="0">
                  <a:solidFill>
                    <a:schemeClr val="lt1"/>
                  </a:solidFill>
                  <a:latin typeface="Helvetica Neue" panose="020B0604020202020204" charset="0"/>
                  <a:ea typeface="Helvetica Neue"/>
                  <a:cs typeface="Helvetica Neue"/>
                  <a:sym typeface="Helvetica Neue"/>
                </a:rPr>
                <a:t>Organisatorisches Know-how und Innovationserfahrung</a:t>
              </a:r>
            </a:p>
            <a:p>
              <a:pPr marL="228600" marR="0" lvl="1" indent="-101600" algn="l" rtl="0">
                <a:lnSpc>
                  <a:spcPct val="90000"/>
                </a:lnSpc>
                <a:spcBef>
                  <a:spcPts val="840"/>
                </a:spcBef>
                <a:spcAft>
                  <a:spcPts val="0"/>
                </a:spcAft>
                <a:buClr>
                  <a:schemeClr val="dk1"/>
                </a:buClr>
                <a:buSzPts val="2000"/>
                <a:buFont typeface="Noto Sans Symbols"/>
                <a:buNone/>
              </a:pPr>
              <a:endParaRPr lang="de-DE" sz="2000" b="0" i="0" u="none" strike="noStrike" cap="none" dirty="0">
                <a:solidFill>
                  <a:schemeClr val="lt1"/>
                </a:solidFill>
                <a:latin typeface="Helvetica Neue" panose="020B0604020202020204" charset="0"/>
                <a:ea typeface="Helvetica Neue"/>
                <a:cs typeface="Helvetica Neue"/>
                <a:sym typeface="Helvetica Neue"/>
              </a:endParaRPr>
            </a:p>
            <a:p>
              <a:pPr marL="228600" marR="0" lvl="1" indent="-228600" algn="l" rtl="0">
                <a:lnSpc>
                  <a:spcPct val="90000"/>
                </a:lnSpc>
                <a:spcBef>
                  <a:spcPts val="300"/>
                </a:spcBef>
                <a:spcAft>
                  <a:spcPts val="0"/>
                </a:spcAft>
                <a:buClr>
                  <a:schemeClr val="lt1"/>
                </a:buClr>
                <a:buSzPts val="2000"/>
                <a:buFont typeface="Noto Sans Symbols"/>
                <a:buChar char="▪"/>
              </a:pPr>
              <a:r>
                <a:rPr lang="de-DE" sz="2000" b="0" i="0" u="none" strike="noStrike" cap="none" dirty="0">
                  <a:solidFill>
                    <a:schemeClr val="lt1"/>
                  </a:solidFill>
                  <a:latin typeface="Helvetica Neue" panose="020B0604020202020204" charset="0"/>
                  <a:ea typeface="Helvetica Neue"/>
                  <a:cs typeface="Helvetica Neue"/>
                  <a:sym typeface="Helvetica Neue"/>
                </a:rPr>
                <a:t>Hohe F&amp;E-Kapazitäten müssen nicht gleichbedeutend mit der Fähigkeit zur Nutzung dieser sein</a:t>
              </a:r>
            </a:p>
            <a:p>
              <a:pPr marL="228600" marR="0" lvl="1" indent="-101600" algn="l" rtl="0">
                <a:lnSpc>
                  <a:spcPct val="90000"/>
                </a:lnSpc>
                <a:spcBef>
                  <a:spcPts val="300"/>
                </a:spcBef>
                <a:spcAft>
                  <a:spcPts val="0"/>
                </a:spcAft>
                <a:buClr>
                  <a:schemeClr val="dk1"/>
                </a:buClr>
                <a:buSzPts val="2000"/>
                <a:buFont typeface="Noto Sans Symbols"/>
                <a:buNone/>
              </a:pPr>
              <a:endParaRPr lang="de-DE" sz="2000" b="0" i="0" u="none" strike="noStrike" cap="none" dirty="0">
                <a:solidFill>
                  <a:schemeClr val="lt1"/>
                </a:solidFill>
                <a:latin typeface="Helvetica Neue" panose="020B0604020202020204" charset="0"/>
                <a:ea typeface="Helvetica Neue"/>
                <a:cs typeface="Helvetica Neue"/>
                <a:sym typeface="Helvetica Neue"/>
              </a:endParaRPr>
            </a:p>
            <a:p>
              <a:pPr marL="228600" marR="0" lvl="1" indent="-228600" algn="l" rtl="0">
                <a:lnSpc>
                  <a:spcPct val="90000"/>
                </a:lnSpc>
                <a:spcBef>
                  <a:spcPts val="300"/>
                </a:spcBef>
                <a:spcAft>
                  <a:spcPts val="0"/>
                </a:spcAft>
                <a:buClr>
                  <a:schemeClr val="lt1"/>
                </a:buClr>
                <a:buSzPts val="2000"/>
                <a:buFont typeface="Noto Sans Symbols"/>
                <a:buChar char="▪"/>
              </a:pPr>
              <a:r>
                <a:rPr lang="de-DE" sz="2000" b="0" i="0" u="none" strike="noStrike" cap="none" dirty="0">
                  <a:solidFill>
                    <a:schemeClr val="lt1"/>
                  </a:solidFill>
                  <a:latin typeface="Helvetica Neue" panose="020B0604020202020204" charset="0"/>
                  <a:ea typeface="Helvetica Neue"/>
                  <a:cs typeface="Helvetica Neue"/>
                  <a:sym typeface="Helvetica Neue"/>
                </a:rPr>
                <a:t>Kultur des Austauschs und der Zusammenarbeit berücksichtigen</a:t>
              </a:r>
            </a:p>
            <a:p>
              <a:pPr marL="228600" marR="0" lvl="1" indent="-101600" algn="l" rtl="0">
                <a:lnSpc>
                  <a:spcPct val="90000"/>
                </a:lnSpc>
                <a:spcBef>
                  <a:spcPts val="300"/>
                </a:spcBef>
                <a:spcAft>
                  <a:spcPts val="0"/>
                </a:spcAft>
                <a:buClr>
                  <a:schemeClr val="dk1"/>
                </a:buClr>
                <a:buSzPts val="2000"/>
                <a:buFont typeface="Noto Sans Symbols"/>
                <a:buNone/>
              </a:pPr>
              <a:endParaRPr lang="de-DE" sz="2000" b="0" i="0" u="none" strike="noStrike" cap="none" dirty="0">
                <a:solidFill>
                  <a:schemeClr val="lt1"/>
                </a:solidFill>
                <a:latin typeface="Helvetica Neue" panose="020B0604020202020204" charset="0"/>
                <a:ea typeface="Helvetica Neue"/>
                <a:cs typeface="Helvetica Neue"/>
                <a:sym typeface="Helvetica Neue"/>
              </a:endParaRPr>
            </a:p>
            <a:p>
              <a:pPr marL="228600" marR="0" lvl="1" indent="-228600" algn="l" rtl="0">
                <a:lnSpc>
                  <a:spcPct val="90000"/>
                </a:lnSpc>
                <a:spcBef>
                  <a:spcPts val="300"/>
                </a:spcBef>
                <a:spcAft>
                  <a:spcPts val="0"/>
                </a:spcAft>
                <a:buClr>
                  <a:schemeClr val="lt1"/>
                </a:buClr>
                <a:buSzPts val="2000"/>
                <a:buFont typeface="Noto Sans Symbols"/>
                <a:buChar char="▪"/>
              </a:pPr>
              <a:r>
                <a:rPr lang="de-DE" sz="2000" b="0" i="0" u="none" strike="noStrike" cap="none" dirty="0">
                  <a:solidFill>
                    <a:schemeClr val="lt1"/>
                  </a:solidFill>
                  <a:latin typeface="Helvetica Neue" panose="020B0604020202020204" charset="0"/>
                  <a:ea typeface="Helvetica Neue"/>
                  <a:cs typeface="Helvetica Neue"/>
                  <a:sym typeface="Helvetica Neue"/>
                </a:rPr>
                <a:t>Kontinuität von F&amp;E kann die Chancen für einen Innovationsdurchbruch erhöhen</a:t>
              </a:r>
            </a:p>
          </p:txBody>
        </p:sp>
        <p:sp>
          <p:nvSpPr>
            <p:cNvPr id="278" name="Google Shape;278;p17"/>
            <p:cNvSpPr/>
            <p:nvPr/>
          </p:nvSpPr>
          <p:spPr>
            <a:xfrm rot="-5400000">
              <a:off x="10479546" y="257466"/>
              <a:ext cx="5508000" cy="4993066"/>
            </a:xfrm>
            <a:prstGeom prst="flowChartManualOperation">
              <a:avLst/>
            </a:prstGeom>
            <a:solidFill>
              <a:srgbClr val="AED633"/>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279" name="Google Shape;279;p17"/>
            <p:cNvSpPr txBox="1"/>
            <p:nvPr/>
          </p:nvSpPr>
          <p:spPr>
            <a:xfrm>
              <a:off x="10737013" y="936000"/>
              <a:ext cx="4993066" cy="3304800"/>
            </a:xfrm>
            <a:prstGeom prst="rect">
              <a:avLst/>
            </a:prstGeom>
            <a:noFill/>
            <a:ln>
              <a:noFill/>
            </a:ln>
          </p:spPr>
          <p:txBody>
            <a:bodyPr spcFirstLastPara="1" wrap="square" lIns="152400" tIns="0" rIns="152400" bIns="0" anchor="t" anchorCtr="0">
              <a:noAutofit/>
            </a:bodyPr>
            <a:lstStyle/>
            <a:p>
              <a:pPr marL="0" marR="0" lvl="0" indent="0" algn="l" rtl="0">
                <a:lnSpc>
                  <a:spcPct val="90000"/>
                </a:lnSpc>
                <a:spcBef>
                  <a:spcPts val="0"/>
                </a:spcBef>
                <a:spcAft>
                  <a:spcPts val="0"/>
                </a:spcAft>
                <a:buClr>
                  <a:schemeClr val="lt1"/>
                </a:buClr>
                <a:buSzPts val="2400"/>
                <a:buFont typeface="Helvetica Neue"/>
                <a:buNone/>
              </a:pPr>
              <a:r>
                <a:rPr lang="de-DE" sz="2400" b="1" dirty="0">
                  <a:solidFill>
                    <a:schemeClr val="lt1"/>
                  </a:solidFill>
                  <a:latin typeface="Helvetica Neue" panose="020B0604020202020204" charset="0"/>
                  <a:ea typeface="Helvetica Neue"/>
                  <a:cs typeface="Helvetica Neue"/>
                  <a:sym typeface="Helvetica Neue"/>
                </a:rPr>
                <a:t>Andere interne Faktoren</a:t>
              </a:r>
            </a:p>
            <a:p>
              <a:pPr marL="228600" marR="0" lvl="1" indent="-101600" algn="l" rtl="0">
                <a:lnSpc>
                  <a:spcPct val="90000"/>
                </a:lnSpc>
                <a:spcBef>
                  <a:spcPts val="840"/>
                </a:spcBef>
                <a:spcAft>
                  <a:spcPts val="0"/>
                </a:spcAft>
                <a:buClr>
                  <a:schemeClr val="dk1"/>
                </a:buClr>
                <a:buSzPts val="2000"/>
                <a:buFont typeface="Noto Sans Symbols"/>
                <a:buNone/>
              </a:pPr>
              <a:endParaRPr lang="de-DE" sz="2000" b="0" i="0" u="none" strike="noStrike" cap="none" dirty="0">
                <a:solidFill>
                  <a:schemeClr val="lt1"/>
                </a:solidFill>
                <a:latin typeface="Helvetica Neue" panose="020B0604020202020204" charset="0"/>
                <a:ea typeface="Helvetica Neue"/>
                <a:cs typeface="Helvetica Neue"/>
                <a:sym typeface="Helvetica Neue"/>
              </a:endParaRPr>
            </a:p>
            <a:p>
              <a:pPr marL="228600" marR="0" lvl="1" indent="-228600" algn="l" rtl="0">
                <a:lnSpc>
                  <a:spcPct val="90000"/>
                </a:lnSpc>
                <a:spcBef>
                  <a:spcPts val="300"/>
                </a:spcBef>
                <a:spcAft>
                  <a:spcPts val="0"/>
                </a:spcAft>
                <a:buClr>
                  <a:schemeClr val="lt1"/>
                </a:buClr>
                <a:buSzPts val="2000"/>
                <a:buFont typeface="Noto Sans Symbols"/>
                <a:buChar char="▪"/>
              </a:pPr>
              <a:r>
                <a:rPr lang="de-DE" sz="2000" b="0" i="0" u="none" strike="noStrike" cap="none" dirty="0">
                  <a:solidFill>
                    <a:schemeClr val="lt1"/>
                  </a:solidFill>
                  <a:latin typeface="Helvetica Neue" panose="020B0604020202020204" charset="0"/>
                  <a:ea typeface="Helvetica Neue"/>
                  <a:cs typeface="Helvetica Neue"/>
                  <a:sym typeface="Helvetica Neue"/>
                </a:rPr>
                <a:t>Eigentumsverhältnisse</a:t>
              </a:r>
            </a:p>
            <a:p>
              <a:pPr marL="228600" marR="0" lvl="1" indent="-101600" algn="l" rtl="0">
                <a:lnSpc>
                  <a:spcPct val="90000"/>
                </a:lnSpc>
                <a:spcBef>
                  <a:spcPts val="300"/>
                </a:spcBef>
                <a:spcAft>
                  <a:spcPts val="0"/>
                </a:spcAft>
                <a:buClr>
                  <a:schemeClr val="dk1"/>
                </a:buClr>
                <a:buSzPts val="2000"/>
                <a:buFont typeface="Noto Sans Symbols"/>
                <a:buNone/>
              </a:pPr>
              <a:endParaRPr lang="de-DE" sz="2000" b="0" i="0" u="none" strike="noStrike" cap="none" dirty="0">
                <a:solidFill>
                  <a:schemeClr val="lt1"/>
                </a:solidFill>
                <a:latin typeface="Helvetica Neue" panose="020B0604020202020204" charset="0"/>
                <a:ea typeface="Helvetica Neue"/>
                <a:cs typeface="Helvetica Neue"/>
                <a:sym typeface="Helvetica Neue"/>
              </a:endParaRPr>
            </a:p>
            <a:p>
              <a:pPr marL="228600" marR="0" lvl="1" indent="-228600" algn="l" rtl="0">
                <a:lnSpc>
                  <a:spcPct val="90000"/>
                </a:lnSpc>
                <a:spcBef>
                  <a:spcPts val="300"/>
                </a:spcBef>
                <a:spcAft>
                  <a:spcPts val="0"/>
                </a:spcAft>
                <a:buClr>
                  <a:schemeClr val="lt1"/>
                </a:buClr>
                <a:buSzPts val="2000"/>
                <a:buFont typeface="Noto Sans Symbols"/>
                <a:buChar char="▪"/>
              </a:pPr>
              <a:r>
                <a:rPr lang="de-DE" sz="2000" b="0" i="0" u="none" strike="noStrike" cap="none" dirty="0">
                  <a:solidFill>
                    <a:schemeClr val="lt1"/>
                  </a:solidFill>
                  <a:latin typeface="Helvetica Neue" panose="020B0604020202020204" charset="0"/>
                  <a:ea typeface="Helvetica Neue"/>
                  <a:cs typeface="Helvetica Neue"/>
                  <a:sym typeface="Helvetica Neue"/>
                </a:rPr>
                <a:t>Risikoaversion</a:t>
              </a:r>
            </a:p>
            <a:p>
              <a:pPr marL="228600" marR="0" lvl="1" indent="-101600" algn="l" rtl="0">
                <a:lnSpc>
                  <a:spcPct val="90000"/>
                </a:lnSpc>
                <a:spcBef>
                  <a:spcPts val="300"/>
                </a:spcBef>
                <a:spcAft>
                  <a:spcPts val="0"/>
                </a:spcAft>
                <a:buClr>
                  <a:schemeClr val="dk1"/>
                </a:buClr>
                <a:buSzPts val="2000"/>
                <a:buFont typeface="Noto Sans Symbols"/>
                <a:buNone/>
              </a:pPr>
              <a:endParaRPr lang="de-DE" sz="2000" b="0" i="0" u="none" strike="noStrike" cap="none" dirty="0">
                <a:solidFill>
                  <a:schemeClr val="lt1"/>
                </a:solidFill>
                <a:latin typeface="Helvetica Neue" panose="020B0604020202020204" charset="0"/>
                <a:ea typeface="Helvetica Neue"/>
                <a:cs typeface="Helvetica Neue"/>
                <a:sym typeface="Helvetica Neue"/>
              </a:endParaRPr>
            </a:p>
            <a:p>
              <a:pPr marL="228600" marR="0" lvl="1" indent="-228600" algn="l" rtl="0">
                <a:lnSpc>
                  <a:spcPct val="90000"/>
                </a:lnSpc>
                <a:spcBef>
                  <a:spcPts val="300"/>
                </a:spcBef>
                <a:spcAft>
                  <a:spcPts val="0"/>
                </a:spcAft>
                <a:buClr>
                  <a:schemeClr val="lt1"/>
                </a:buClr>
                <a:buSzPts val="2000"/>
                <a:buFont typeface="Noto Sans Symbols"/>
                <a:buChar char="▪"/>
              </a:pPr>
              <a:r>
                <a:rPr lang="de-DE" sz="2000" b="0" i="0" u="none" strike="noStrike" cap="none" dirty="0">
                  <a:solidFill>
                    <a:schemeClr val="lt1"/>
                  </a:solidFill>
                  <a:latin typeface="Helvetica Neue" panose="020B0604020202020204" charset="0"/>
                  <a:ea typeface="Helvetica Neue"/>
                  <a:cs typeface="Helvetica Neue"/>
                  <a:sym typeface="Helvetica Neue"/>
                </a:rPr>
                <a:t>Organisationsstruktur</a:t>
              </a:r>
            </a:p>
            <a:p>
              <a:pPr marL="228600" marR="0" lvl="1" indent="-101600" algn="l" rtl="0">
                <a:lnSpc>
                  <a:spcPct val="90000"/>
                </a:lnSpc>
                <a:spcBef>
                  <a:spcPts val="300"/>
                </a:spcBef>
                <a:spcAft>
                  <a:spcPts val="0"/>
                </a:spcAft>
                <a:buClr>
                  <a:schemeClr val="dk1"/>
                </a:buClr>
                <a:buSzPts val="2000"/>
                <a:buFont typeface="Noto Sans Symbols"/>
                <a:buNone/>
              </a:pPr>
              <a:endParaRPr lang="de-DE" sz="2000" b="0" i="0" u="none" strike="noStrike" cap="none" dirty="0">
                <a:solidFill>
                  <a:schemeClr val="lt1"/>
                </a:solidFill>
                <a:latin typeface="Helvetica Neue" panose="020B0604020202020204" charset="0"/>
                <a:ea typeface="Helvetica Neue"/>
                <a:cs typeface="Helvetica Neue"/>
                <a:sym typeface="Helvetica Neue"/>
              </a:endParaRPr>
            </a:p>
            <a:p>
              <a:pPr marL="228600" marR="0" lvl="1" indent="-228600" algn="l" rtl="0">
                <a:lnSpc>
                  <a:spcPct val="90000"/>
                </a:lnSpc>
                <a:spcBef>
                  <a:spcPts val="300"/>
                </a:spcBef>
                <a:spcAft>
                  <a:spcPts val="0"/>
                </a:spcAft>
                <a:buClr>
                  <a:schemeClr val="lt1"/>
                </a:buClr>
                <a:buSzPts val="2000"/>
                <a:buFont typeface="Noto Sans Symbols"/>
                <a:buChar char="▪"/>
              </a:pPr>
              <a:r>
                <a:rPr lang="de-DE" sz="2000" b="0" i="0" u="none" strike="noStrike" cap="none" dirty="0">
                  <a:solidFill>
                    <a:schemeClr val="lt1"/>
                  </a:solidFill>
                  <a:latin typeface="Helvetica Neue" panose="020B0604020202020204" charset="0"/>
                  <a:ea typeface="Helvetica Neue"/>
                  <a:cs typeface="Helvetica Neue"/>
                  <a:sym typeface="Helvetica Neue"/>
                </a:rPr>
                <a:t>Qualifikationsvielfalt</a:t>
              </a:r>
            </a:p>
            <a:p>
              <a:pPr marL="285750" marR="0" lvl="1" indent="-285750" algn="l" rtl="0">
                <a:lnSpc>
                  <a:spcPct val="90000"/>
                </a:lnSpc>
                <a:spcBef>
                  <a:spcPts val="300"/>
                </a:spcBef>
                <a:spcAft>
                  <a:spcPts val="0"/>
                </a:spcAft>
                <a:buClr>
                  <a:schemeClr val="dk1"/>
                </a:buClr>
                <a:buSzPts val="3600"/>
                <a:buFont typeface="Calibri"/>
                <a:buNone/>
              </a:pPr>
              <a:endParaRPr lang="de-DE" sz="3600" b="0" i="0" u="none" strike="noStrike" cap="none" dirty="0">
                <a:solidFill>
                  <a:schemeClr val="lt1"/>
                </a:solidFill>
                <a:latin typeface="Helvetica Neue" panose="020B0604020202020204" charset="0"/>
                <a:ea typeface="Helvetica Neue"/>
                <a:cs typeface="Helvetica Neue"/>
                <a:sym typeface="Helvetica Neue"/>
              </a:endParaRPr>
            </a:p>
          </p:txBody>
        </p:sp>
      </p:grpSp>
      <p:sp>
        <p:nvSpPr>
          <p:cNvPr id="281" name="Google Shape;281;p17"/>
          <p:cNvSpPr txBox="1"/>
          <p:nvPr/>
        </p:nvSpPr>
        <p:spPr>
          <a:xfrm>
            <a:off x="1296000" y="2808000"/>
            <a:ext cx="7982159"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800" b="1">
                <a:solidFill>
                  <a:srgbClr val="AED633"/>
                </a:solidFill>
                <a:latin typeface="Helvetica Neue" panose="020B0604020202020204" charset="0"/>
                <a:ea typeface="Helvetica Neue"/>
                <a:cs typeface="Helvetica Neue"/>
                <a:sym typeface="Helvetica Neue"/>
              </a:rPr>
              <a:t>2.3. Interne Faktoren</a:t>
            </a:r>
          </a:p>
        </p:txBody>
      </p:sp>
      <p:sp>
        <p:nvSpPr>
          <p:cNvPr id="2" name="Google Shape;159;p10">
            <a:extLst>
              <a:ext uri="{FF2B5EF4-FFF2-40B4-BE49-F238E27FC236}">
                <a16:creationId xmlns:a16="http://schemas.microsoft.com/office/drawing/2014/main" id="{1B7B176F-F200-3F00-1CEB-C11C43B20FE9}"/>
              </a:ext>
            </a:extLst>
          </p:cNvPr>
          <p:cNvSpPr txBox="1"/>
          <p:nvPr/>
        </p:nvSpPr>
        <p:spPr>
          <a:xfrm>
            <a:off x="1296000" y="1548000"/>
            <a:ext cx="15840000"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4100" b="1">
                <a:solidFill>
                  <a:srgbClr val="4D94B7"/>
                </a:solidFill>
                <a:latin typeface="Helvetica Neue" panose="020B0604020202020204" charset="0"/>
                <a:ea typeface="Helvetica Neue"/>
                <a:cs typeface="Helvetica Neue"/>
                <a:sym typeface="Helvetica Neue"/>
              </a:rPr>
              <a:t>2. Faktoren, die beim Innovationsmanagement zu berücksichtigen sind</a:t>
            </a:r>
            <a:endParaRPr lang="de-DE" sz="4100">
              <a:latin typeface="Helvetica Neue" panose="020B06040202020202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7" name="Google Shape;287;p18"/>
          <p:cNvSpPr txBox="1"/>
          <p:nvPr/>
        </p:nvSpPr>
        <p:spPr>
          <a:xfrm>
            <a:off x="1296000" y="3744000"/>
            <a:ext cx="3996000" cy="5402474"/>
          </a:xfrm>
          <a:prstGeom prst="rect">
            <a:avLst/>
          </a:prstGeom>
          <a:noFill/>
          <a:ln>
            <a:noFill/>
          </a:ln>
        </p:spPr>
        <p:txBody>
          <a:bodyPr spcFirstLastPara="1" wrap="square" lIns="91425" tIns="45700" rIns="91425" bIns="45700" anchor="t" anchorCtr="0">
            <a:noAutofit/>
          </a:bodyPr>
          <a:lstStyle/>
          <a:p>
            <a:pPr marL="0" marR="0" lvl="0" indent="0" algn="ctr" rtl="0">
              <a:lnSpc>
                <a:spcPts val="3000"/>
              </a:lnSpc>
              <a:spcBef>
                <a:spcPts val="0"/>
              </a:spcBef>
              <a:spcAft>
                <a:spcPts val="0"/>
              </a:spcAft>
              <a:buNone/>
            </a:pPr>
            <a:r>
              <a:rPr lang="de-DE" sz="2000" dirty="0">
                <a:solidFill>
                  <a:schemeClr val="dk1"/>
                </a:solidFill>
                <a:latin typeface="Helvetica Neue" panose="020B0604020202020204" charset="0"/>
                <a:ea typeface="Helvetica Neue"/>
                <a:cs typeface="Helvetica Neue"/>
                <a:sym typeface="Helvetica Neue"/>
              </a:rPr>
              <a:t>Viele der Faktoren aus den vorherigen Folien sind von der Organisationsstruktur geprägt. Es ist eine Frage, ob mehr Flexibilität oder Hierarchie den Erfolg des Innovationsmanagements begünstigt. </a:t>
            </a:r>
            <a:r>
              <a:rPr lang="de-DE" sz="2000" dirty="0">
                <a:solidFill>
                  <a:schemeClr val="tx1"/>
                </a:solidFill>
                <a:latin typeface="Helvetica Neue" panose="020B0604020202020204" charset="0"/>
                <a:ea typeface="Helvetica Neue"/>
                <a:cs typeface="Helvetica Neue"/>
                <a:sym typeface="Helvetica Neue"/>
              </a:rPr>
              <a:t>Üblicherweise wird zwischen organischen und mechanischen Strukturen unterschieden</a:t>
            </a:r>
            <a:r>
              <a:rPr lang="de-DE" sz="2000" dirty="0">
                <a:solidFill>
                  <a:schemeClr val="dk1"/>
                </a:solidFill>
                <a:latin typeface="Helvetica Neue" panose="020B0604020202020204" charset="0"/>
                <a:ea typeface="Helvetica Neue"/>
                <a:cs typeface="Helvetica Neue"/>
                <a:sym typeface="Helvetica Neue"/>
              </a:rPr>
              <a:t>. Einige Dinge, die bei der Strukturierung des Innovationsteams berücksichtigt werden sollten sind.</a:t>
            </a:r>
          </a:p>
        </p:txBody>
      </p:sp>
      <p:graphicFrame>
        <p:nvGraphicFramePr>
          <p:cNvPr id="288" name="Google Shape;288;p18"/>
          <p:cNvGraphicFramePr/>
          <p:nvPr>
            <p:extLst>
              <p:ext uri="{D42A27DB-BD31-4B8C-83A1-F6EECF244321}">
                <p14:modId xmlns:p14="http://schemas.microsoft.com/office/powerpoint/2010/main" val="4126983212"/>
              </p:ext>
            </p:extLst>
          </p:nvPr>
        </p:nvGraphicFramePr>
        <p:xfrm>
          <a:off x="5760000" y="3037980"/>
          <a:ext cx="11196000" cy="6004650"/>
        </p:xfrm>
        <a:graphic>
          <a:graphicData uri="http://schemas.openxmlformats.org/drawingml/2006/table">
            <a:tbl>
              <a:tblPr firstRow="1" bandRow="1">
                <a:noFill/>
                <a:tableStyleId>{6334F556-8AC5-4A9F-97F9-A1630732798E}</a:tableStyleId>
              </a:tblPr>
              <a:tblGrid>
                <a:gridCol w="5364000">
                  <a:extLst>
                    <a:ext uri="{9D8B030D-6E8A-4147-A177-3AD203B41FA5}">
                      <a16:colId xmlns:a16="http://schemas.microsoft.com/office/drawing/2014/main" val="20000"/>
                    </a:ext>
                  </a:extLst>
                </a:gridCol>
                <a:gridCol w="5832000">
                  <a:extLst>
                    <a:ext uri="{9D8B030D-6E8A-4147-A177-3AD203B41FA5}">
                      <a16:colId xmlns:a16="http://schemas.microsoft.com/office/drawing/2014/main" val="20001"/>
                    </a:ext>
                  </a:extLst>
                </a:gridCol>
              </a:tblGrid>
              <a:tr h="391984">
                <a:tc>
                  <a:txBody>
                    <a:bodyPr/>
                    <a:lstStyle/>
                    <a:p>
                      <a:pPr marL="0" marR="0" lvl="0" indent="0" algn="l" rtl="0">
                        <a:spcBef>
                          <a:spcPts val="0"/>
                        </a:spcBef>
                        <a:spcAft>
                          <a:spcPts val="0"/>
                        </a:spcAft>
                        <a:buNone/>
                      </a:pPr>
                      <a:r>
                        <a:rPr lang="de-DE" sz="2000" u="none" strike="noStrike" cap="none" noProof="0">
                          <a:latin typeface="Helvetica Neue"/>
                          <a:ea typeface="Helvetica Neue"/>
                          <a:cs typeface="Helvetica Neue"/>
                          <a:sym typeface="Helvetica Neue"/>
                        </a:rPr>
                        <a:t>Organisationsstrukturen</a:t>
                      </a:r>
                      <a:endParaRPr lang="de-DE" sz="2000" noProof="0">
                        <a:latin typeface="Helvetica Neue"/>
                        <a:ea typeface="Helvetica Neue"/>
                        <a:cs typeface="Helvetica Neue"/>
                        <a:sym typeface="Helvetica Neue"/>
                      </a:endParaRPr>
                    </a:p>
                  </a:txBody>
                  <a:tcPr marL="91450" marR="91450" marT="45725" marB="45725" anchor="ctr"/>
                </a:tc>
                <a:tc>
                  <a:txBody>
                    <a:bodyPr/>
                    <a:lstStyle/>
                    <a:p>
                      <a:pPr marL="0" marR="0" lvl="0" indent="0" algn="l" rtl="0">
                        <a:spcBef>
                          <a:spcPts val="0"/>
                        </a:spcBef>
                        <a:spcAft>
                          <a:spcPts val="0"/>
                        </a:spcAft>
                        <a:buNone/>
                      </a:pPr>
                      <a:r>
                        <a:rPr lang="de-DE" sz="2000" noProof="0">
                          <a:latin typeface="Helvetica Neue"/>
                          <a:ea typeface="Helvetica Neue"/>
                          <a:cs typeface="Helvetica Neue"/>
                          <a:sym typeface="Helvetica Neue"/>
                        </a:rPr>
                        <a:t>Mechanische Strukturen</a:t>
                      </a:r>
                    </a:p>
                  </a:txBody>
                  <a:tcPr marL="91450" marR="91450" marT="45725" marB="45725" anchor="ctr"/>
                </a:tc>
                <a:extLst>
                  <a:ext uri="{0D108BD9-81ED-4DB2-BD59-A6C34878D82A}">
                    <a16:rowId xmlns:a16="http://schemas.microsoft.com/office/drawing/2014/main" val="10000"/>
                  </a:ext>
                </a:extLst>
              </a:tr>
              <a:tr h="693502">
                <a:tc>
                  <a:txBody>
                    <a:bodyPr/>
                    <a:lstStyle/>
                    <a:p>
                      <a:pPr marL="0" marR="0" lvl="0" indent="0" algn="l" rtl="0">
                        <a:spcBef>
                          <a:spcPts val="0"/>
                        </a:spcBef>
                        <a:spcAft>
                          <a:spcPts val="0"/>
                        </a:spcAft>
                        <a:buNone/>
                      </a:pPr>
                      <a:r>
                        <a:rPr lang="de-DE" sz="2000" b="1" noProof="0">
                          <a:latin typeface="Helvetica Neue"/>
                          <a:ea typeface="Helvetica Neue"/>
                          <a:cs typeface="Helvetica Neue"/>
                          <a:sym typeface="Helvetica Neue"/>
                        </a:rPr>
                        <a:t>Kommunikationskanäle</a:t>
                      </a:r>
                    </a:p>
                    <a:p>
                      <a:pPr marL="0" marR="0" lvl="0" indent="0" algn="l" rtl="0">
                        <a:spcBef>
                          <a:spcPts val="0"/>
                        </a:spcBef>
                        <a:spcAft>
                          <a:spcPts val="0"/>
                        </a:spcAft>
                        <a:buNone/>
                      </a:pPr>
                      <a:r>
                        <a:rPr lang="de-DE" sz="2000" noProof="0">
                          <a:latin typeface="Helvetica Neue"/>
                          <a:ea typeface="Helvetica Neue"/>
                          <a:cs typeface="Helvetica Neue"/>
                          <a:sym typeface="Helvetica Neue"/>
                        </a:rPr>
                        <a:t>Offen mit freiem Informationsfluss</a:t>
                      </a:r>
                    </a:p>
                  </a:txBody>
                  <a:tcPr marL="91450" marR="91450" marT="45725" marB="45725"/>
                </a:tc>
                <a:tc>
                  <a:txBody>
                    <a:bodyPr/>
                    <a:lstStyle/>
                    <a:p>
                      <a:pPr marL="0" marR="0" lvl="0" indent="0" algn="l" rtl="0">
                        <a:lnSpc>
                          <a:spcPct val="100000"/>
                        </a:lnSpc>
                        <a:spcBef>
                          <a:spcPts val="0"/>
                        </a:spcBef>
                        <a:spcAft>
                          <a:spcPts val="0"/>
                        </a:spcAft>
                        <a:buSzPts val="2000"/>
                        <a:buFont typeface="Helvetica Neue"/>
                        <a:buNone/>
                      </a:pPr>
                      <a:r>
                        <a:rPr lang="de-DE" sz="2000" b="1" noProof="0">
                          <a:latin typeface="Helvetica Neue"/>
                          <a:ea typeface="Helvetica Neue"/>
                          <a:cs typeface="Helvetica Neue"/>
                          <a:sym typeface="Helvetica Neue"/>
                        </a:rPr>
                        <a:t>Kommunikationskanäle</a:t>
                      </a:r>
                    </a:p>
                    <a:p>
                      <a:pPr marL="0" marR="0" lvl="0" indent="0" algn="l" rtl="0">
                        <a:spcBef>
                          <a:spcPts val="0"/>
                        </a:spcBef>
                        <a:spcAft>
                          <a:spcPts val="0"/>
                        </a:spcAft>
                        <a:buNone/>
                      </a:pPr>
                      <a:r>
                        <a:rPr lang="de-DE" sz="2000" noProof="0">
                          <a:latin typeface="Helvetica Neue"/>
                          <a:ea typeface="Helvetica Neue"/>
                          <a:cs typeface="Helvetica Neue"/>
                          <a:sym typeface="Helvetica Neue"/>
                        </a:rPr>
                        <a:t>Stark strukturierter, limitierter Informationsfluss</a:t>
                      </a:r>
                    </a:p>
                  </a:txBody>
                  <a:tcPr marL="91450" marR="91450" marT="45725" marB="45725"/>
                </a:tc>
                <a:extLst>
                  <a:ext uri="{0D108BD9-81ED-4DB2-BD59-A6C34878D82A}">
                    <a16:rowId xmlns:a16="http://schemas.microsoft.com/office/drawing/2014/main" val="10001"/>
                  </a:ext>
                </a:extLst>
              </a:tr>
              <a:tr h="693502">
                <a:tc>
                  <a:txBody>
                    <a:bodyPr/>
                    <a:lstStyle/>
                    <a:p>
                      <a:pPr marL="0" marR="0" lvl="0" indent="0" algn="l" rtl="0">
                        <a:spcBef>
                          <a:spcPts val="0"/>
                        </a:spcBef>
                        <a:spcAft>
                          <a:spcPts val="0"/>
                        </a:spcAft>
                        <a:buNone/>
                      </a:pPr>
                      <a:r>
                        <a:rPr lang="de-DE" sz="2000" b="1" noProof="0">
                          <a:solidFill>
                            <a:schemeClr val="dk1"/>
                          </a:solidFill>
                          <a:latin typeface="Helvetica Neue"/>
                          <a:ea typeface="Helvetica Neue"/>
                          <a:cs typeface="Helvetica Neue"/>
                          <a:sym typeface="Helvetica Neue"/>
                        </a:rPr>
                        <a:t>Aktionsstil</a:t>
                      </a:r>
                      <a:endParaRPr lang="de-DE" noProof="0"/>
                    </a:p>
                    <a:p>
                      <a:pPr marL="0" marR="0" lvl="0" indent="0" algn="l" rtl="0">
                        <a:spcBef>
                          <a:spcPts val="0"/>
                        </a:spcBef>
                        <a:spcAft>
                          <a:spcPts val="0"/>
                        </a:spcAft>
                        <a:buNone/>
                      </a:pPr>
                      <a:r>
                        <a:rPr lang="de-DE" sz="2000" noProof="0">
                          <a:latin typeface="Helvetica Neue"/>
                          <a:ea typeface="Helvetica Neue"/>
                          <a:cs typeface="Helvetica Neue"/>
                          <a:sym typeface="Helvetica Neue"/>
                        </a:rPr>
                        <a:t>Flexibel</a:t>
                      </a:r>
                    </a:p>
                  </a:txBody>
                  <a:tcPr marL="91450" marR="91450" marT="45725" marB="45725"/>
                </a:tc>
                <a:tc>
                  <a:txBody>
                    <a:bodyPr/>
                    <a:lstStyle/>
                    <a:p>
                      <a:pPr marL="0" marR="0" lvl="0" indent="0" algn="l" rtl="0">
                        <a:spcBef>
                          <a:spcPts val="0"/>
                        </a:spcBef>
                        <a:spcAft>
                          <a:spcPts val="0"/>
                        </a:spcAft>
                        <a:buNone/>
                      </a:pPr>
                      <a:r>
                        <a:rPr lang="de-DE" sz="2000" b="1" noProof="0">
                          <a:latin typeface="Helvetica Neue"/>
                          <a:ea typeface="Helvetica Neue"/>
                          <a:cs typeface="Helvetica Neue"/>
                          <a:sym typeface="Helvetica Neue"/>
                        </a:rPr>
                        <a:t>Aktionsstil</a:t>
                      </a:r>
                    </a:p>
                    <a:p>
                      <a:pPr marL="0" marR="0" lvl="0" indent="0" algn="l" rtl="0">
                        <a:spcBef>
                          <a:spcPts val="0"/>
                        </a:spcBef>
                        <a:spcAft>
                          <a:spcPts val="0"/>
                        </a:spcAft>
                        <a:buNone/>
                      </a:pPr>
                      <a:r>
                        <a:rPr lang="de-DE" sz="2000" noProof="0">
                          <a:latin typeface="Helvetica Neue"/>
                          <a:ea typeface="Helvetica Neue"/>
                          <a:cs typeface="Helvetica Neue"/>
                          <a:sym typeface="Helvetica Neue"/>
                        </a:rPr>
                        <a:t>Einheitlich und limitiert</a:t>
                      </a:r>
                    </a:p>
                  </a:txBody>
                  <a:tcPr marL="91450" marR="91450" marT="45725" marB="45725"/>
                </a:tc>
                <a:extLst>
                  <a:ext uri="{0D108BD9-81ED-4DB2-BD59-A6C34878D82A}">
                    <a16:rowId xmlns:a16="http://schemas.microsoft.com/office/drawing/2014/main" val="10002"/>
                  </a:ext>
                </a:extLst>
              </a:tr>
              <a:tr h="693502">
                <a:tc>
                  <a:txBody>
                    <a:bodyPr/>
                    <a:lstStyle/>
                    <a:p>
                      <a:pPr marL="0" marR="0" lvl="0" indent="0" algn="l" rtl="0">
                        <a:spcBef>
                          <a:spcPts val="0"/>
                        </a:spcBef>
                        <a:spcAft>
                          <a:spcPts val="0"/>
                        </a:spcAft>
                        <a:buNone/>
                      </a:pPr>
                      <a:r>
                        <a:rPr lang="de-DE" sz="2000" b="1" noProof="0">
                          <a:latin typeface="Helvetica Neue"/>
                          <a:ea typeface="Helvetica Neue"/>
                          <a:cs typeface="Helvetica Neue"/>
                          <a:sym typeface="Helvetica Neue"/>
                        </a:rPr>
                        <a:t>Entscheidungsbefugnis</a:t>
                      </a:r>
                    </a:p>
                    <a:p>
                      <a:pPr marL="0" marR="0" lvl="0" indent="0" algn="l" rtl="0">
                        <a:spcBef>
                          <a:spcPts val="0"/>
                        </a:spcBef>
                        <a:spcAft>
                          <a:spcPts val="0"/>
                        </a:spcAft>
                        <a:buNone/>
                      </a:pPr>
                      <a:r>
                        <a:rPr lang="de-DE" sz="2000" noProof="0">
                          <a:latin typeface="Helvetica Neue"/>
                          <a:ea typeface="Helvetica Neue"/>
                          <a:cs typeface="Helvetica Neue"/>
                          <a:sym typeface="Helvetica Neue"/>
                        </a:rPr>
                        <a:t>Erfahrungsbasiert</a:t>
                      </a:r>
                    </a:p>
                  </a:txBody>
                  <a:tcPr marL="91450" marR="91450" marT="45725" marB="45725"/>
                </a:tc>
                <a:tc>
                  <a:txBody>
                    <a:bodyPr/>
                    <a:lstStyle/>
                    <a:p>
                      <a:pPr marL="0" marR="0" lvl="0" indent="0" algn="l" rtl="0">
                        <a:spcBef>
                          <a:spcPts val="0"/>
                        </a:spcBef>
                        <a:spcAft>
                          <a:spcPts val="0"/>
                        </a:spcAft>
                        <a:buNone/>
                      </a:pPr>
                      <a:r>
                        <a:rPr lang="de-DE" sz="2000" b="1" noProof="0">
                          <a:latin typeface="Helvetica Neue"/>
                          <a:ea typeface="Helvetica Neue"/>
                          <a:cs typeface="Helvetica Neue"/>
                          <a:sym typeface="Helvetica Neue"/>
                        </a:rPr>
                        <a:t>Entscheidungsbefugnis</a:t>
                      </a:r>
                    </a:p>
                    <a:p>
                      <a:pPr marL="0" marR="0" lvl="0" indent="0" algn="l" rtl="0">
                        <a:spcBef>
                          <a:spcPts val="0"/>
                        </a:spcBef>
                        <a:spcAft>
                          <a:spcPts val="0"/>
                        </a:spcAft>
                        <a:buNone/>
                      </a:pPr>
                      <a:r>
                        <a:rPr lang="de-DE" sz="2000" noProof="0">
                          <a:latin typeface="Helvetica Neue"/>
                          <a:ea typeface="Helvetica Neue"/>
                          <a:cs typeface="Helvetica Neue"/>
                          <a:sym typeface="Helvetica Neue"/>
                        </a:rPr>
                        <a:t>Basierend auf  Hierarchieposition im Management</a:t>
                      </a:r>
                      <a:endParaRPr lang="de-DE" noProof="0"/>
                    </a:p>
                  </a:txBody>
                  <a:tcPr marL="91450" marR="91450" marT="45725" marB="45725"/>
                </a:tc>
                <a:extLst>
                  <a:ext uri="{0D108BD9-81ED-4DB2-BD59-A6C34878D82A}">
                    <a16:rowId xmlns:a16="http://schemas.microsoft.com/office/drawing/2014/main" val="10003"/>
                  </a:ext>
                </a:extLst>
              </a:tr>
              <a:tr h="693502">
                <a:tc>
                  <a:txBody>
                    <a:bodyPr/>
                    <a:lstStyle/>
                    <a:p>
                      <a:pPr marL="0" marR="0" lvl="0" indent="0" algn="l" rtl="0">
                        <a:spcBef>
                          <a:spcPts val="0"/>
                        </a:spcBef>
                        <a:spcAft>
                          <a:spcPts val="0"/>
                        </a:spcAft>
                        <a:buNone/>
                      </a:pPr>
                      <a:r>
                        <a:rPr lang="de-DE" sz="2000" b="1" noProof="0">
                          <a:latin typeface="Helvetica Neue"/>
                          <a:ea typeface="Helvetica Neue"/>
                          <a:cs typeface="Helvetica Neue"/>
                          <a:sym typeface="Helvetica Neue"/>
                        </a:rPr>
                        <a:t>Adaption</a:t>
                      </a:r>
                      <a:endParaRPr lang="de-DE" noProof="0"/>
                    </a:p>
                    <a:p>
                      <a:pPr marL="0" marR="0" lvl="0" indent="0" algn="l" rtl="0">
                        <a:spcBef>
                          <a:spcPts val="0"/>
                        </a:spcBef>
                        <a:spcAft>
                          <a:spcPts val="0"/>
                        </a:spcAft>
                        <a:buNone/>
                      </a:pPr>
                      <a:r>
                        <a:rPr lang="de-DE" sz="2000" noProof="0">
                          <a:latin typeface="Helvetica Neue"/>
                          <a:ea typeface="Helvetica Neue"/>
                          <a:cs typeface="Helvetica Neue"/>
                          <a:sym typeface="Helvetica Neue"/>
                        </a:rPr>
                        <a:t>Frei auf Basis der Umstände</a:t>
                      </a:r>
                    </a:p>
                  </a:txBody>
                  <a:tcPr marL="91450" marR="91450" marT="45725" marB="45725"/>
                </a:tc>
                <a:tc>
                  <a:txBody>
                    <a:bodyPr/>
                    <a:lstStyle/>
                    <a:p>
                      <a:pPr marL="0" marR="0" lvl="0" indent="0" algn="l" rtl="0">
                        <a:spcBef>
                          <a:spcPts val="0"/>
                        </a:spcBef>
                        <a:spcAft>
                          <a:spcPts val="0"/>
                        </a:spcAft>
                        <a:buNone/>
                      </a:pPr>
                      <a:r>
                        <a:rPr lang="de-DE" sz="2000" b="1" noProof="0">
                          <a:latin typeface="Helvetica Neue"/>
                          <a:ea typeface="Helvetica Neue"/>
                          <a:cs typeface="Helvetica Neue"/>
                          <a:sym typeface="Helvetica Neue"/>
                        </a:rPr>
                        <a:t>Adaption</a:t>
                      </a:r>
                      <a:endParaRPr lang="de-DE" noProof="0"/>
                    </a:p>
                    <a:p>
                      <a:pPr marL="0" marR="0" lvl="0" indent="0" algn="l" rtl="0">
                        <a:spcBef>
                          <a:spcPts val="0"/>
                        </a:spcBef>
                        <a:spcAft>
                          <a:spcPts val="0"/>
                        </a:spcAft>
                        <a:buNone/>
                      </a:pPr>
                      <a:r>
                        <a:rPr lang="de-DE" sz="2000" noProof="0">
                          <a:latin typeface="Helvetica Neue"/>
                          <a:ea typeface="Helvetica Neue"/>
                          <a:cs typeface="Helvetica Neue"/>
                          <a:sym typeface="Helvetica Neue"/>
                        </a:rPr>
                        <a:t>Limitiert, Fokus auf Routinen</a:t>
                      </a:r>
                    </a:p>
                  </a:txBody>
                  <a:tcPr marL="91450" marR="91450" marT="45725" marB="45725"/>
                </a:tc>
                <a:extLst>
                  <a:ext uri="{0D108BD9-81ED-4DB2-BD59-A6C34878D82A}">
                    <a16:rowId xmlns:a16="http://schemas.microsoft.com/office/drawing/2014/main" val="10004"/>
                  </a:ext>
                </a:extLst>
              </a:tr>
              <a:tr h="693502">
                <a:tc>
                  <a:txBody>
                    <a:bodyPr/>
                    <a:lstStyle/>
                    <a:p>
                      <a:pPr marL="0" marR="0" lvl="0" indent="0" algn="l" rtl="0">
                        <a:spcBef>
                          <a:spcPts val="0"/>
                        </a:spcBef>
                        <a:spcAft>
                          <a:spcPts val="0"/>
                        </a:spcAft>
                        <a:buNone/>
                      </a:pPr>
                      <a:r>
                        <a:rPr lang="de-DE" sz="2000" b="1" noProof="0">
                          <a:latin typeface="Helvetica Neue"/>
                          <a:ea typeface="Helvetica Neue"/>
                          <a:cs typeface="Helvetica Neue"/>
                          <a:sym typeface="Helvetica Neue"/>
                        </a:rPr>
                        <a:t>Aufgabenimplementierung</a:t>
                      </a:r>
                    </a:p>
                    <a:p>
                      <a:pPr marL="0" marR="0" lvl="0" indent="0" algn="l" rtl="0">
                        <a:spcBef>
                          <a:spcPts val="0"/>
                        </a:spcBef>
                        <a:spcAft>
                          <a:spcPts val="0"/>
                        </a:spcAft>
                        <a:buNone/>
                      </a:pPr>
                      <a:r>
                        <a:rPr lang="de-DE" sz="2000" b="0" noProof="0">
                          <a:latin typeface="Helvetica Neue"/>
                          <a:ea typeface="Helvetica Neue"/>
                          <a:cs typeface="Helvetica Neue"/>
                          <a:sym typeface="Helvetica Neue"/>
                        </a:rPr>
                        <a:t>Verfahrensbeschränkungen</a:t>
                      </a:r>
                    </a:p>
                  </a:txBody>
                  <a:tcPr marL="91450" marR="91450" marT="45725" marB="45725"/>
                </a:tc>
                <a:tc>
                  <a:txBody>
                    <a:bodyPr/>
                    <a:lstStyle/>
                    <a:p>
                      <a:pPr marL="0" marR="0" lvl="0" indent="0" algn="l" rtl="0">
                        <a:spcBef>
                          <a:spcPts val="0"/>
                        </a:spcBef>
                        <a:spcAft>
                          <a:spcPts val="0"/>
                        </a:spcAft>
                        <a:buNone/>
                      </a:pPr>
                      <a:r>
                        <a:rPr lang="de-DE" sz="2000" b="1" noProof="0">
                          <a:latin typeface="Helvetica Neue"/>
                          <a:ea typeface="Helvetica Neue"/>
                          <a:cs typeface="Helvetica Neue"/>
                          <a:sym typeface="Helvetica Neue"/>
                        </a:rPr>
                        <a:t>Betonung der formalen Verfahren</a:t>
                      </a:r>
                    </a:p>
                    <a:p>
                      <a:pPr marL="0" marR="0" lvl="0" indent="0" algn="l" rtl="0">
                        <a:spcBef>
                          <a:spcPts val="0"/>
                        </a:spcBef>
                        <a:spcAft>
                          <a:spcPts val="0"/>
                        </a:spcAft>
                        <a:buNone/>
                      </a:pPr>
                      <a:r>
                        <a:rPr lang="de-DE" sz="2000" b="0" noProof="0">
                          <a:latin typeface="Helvetica Neue"/>
                          <a:ea typeface="Helvetica Neue"/>
                          <a:cs typeface="Helvetica Neue"/>
                          <a:sym typeface="Helvetica Neue"/>
                        </a:rPr>
                        <a:t>Basierend auf den Managementregeln</a:t>
                      </a:r>
                    </a:p>
                  </a:txBody>
                  <a:tcPr marL="91450" marR="91450" marT="45725" marB="45725"/>
                </a:tc>
                <a:extLst>
                  <a:ext uri="{0D108BD9-81ED-4DB2-BD59-A6C34878D82A}">
                    <a16:rowId xmlns:a16="http://schemas.microsoft.com/office/drawing/2014/main" val="10005"/>
                  </a:ext>
                </a:extLst>
              </a:tr>
              <a:tr h="693502">
                <a:tc>
                  <a:txBody>
                    <a:bodyPr/>
                    <a:lstStyle/>
                    <a:p>
                      <a:pPr marL="0" marR="0" lvl="0" indent="0" algn="l" rtl="0">
                        <a:spcBef>
                          <a:spcPts val="0"/>
                        </a:spcBef>
                        <a:spcAft>
                          <a:spcPts val="0"/>
                        </a:spcAft>
                        <a:buNone/>
                      </a:pPr>
                      <a:r>
                        <a:rPr lang="de-DE" sz="2000" b="1" noProof="0">
                          <a:latin typeface="Helvetica Neue"/>
                          <a:ea typeface="Helvetica Neue"/>
                          <a:cs typeface="Helvetica Neue"/>
                          <a:sym typeface="Helvetica Neue"/>
                        </a:rPr>
                        <a:t>Ungezwungene, informelle Kontrolle</a:t>
                      </a:r>
                    </a:p>
                    <a:p>
                      <a:pPr marL="0" marR="0" lvl="0" indent="0" algn="l" rtl="0">
                        <a:spcBef>
                          <a:spcPts val="0"/>
                        </a:spcBef>
                        <a:spcAft>
                          <a:spcPts val="0"/>
                        </a:spcAft>
                        <a:buNone/>
                      </a:pPr>
                      <a:r>
                        <a:rPr lang="de-DE" sz="2000" noProof="0">
                          <a:latin typeface="Helvetica Neue"/>
                          <a:ea typeface="Helvetica Neue"/>
                          <a:cs typeface="Helvetica Neue"/>
                          <a:sym typeface="Helvetica Neue"/>
                        </a:rPr>
                        <a:t>Mit Betonung auf der Zusammenarbeit</a:t>
                      </a:r>
                    </a:p>
                  </a:txBody>
                  <a:tcPr marL="91450" marR="91450" marT="45725" marB="45725"/>
                </a:tc>
                <a:tc>
                  <a:txBody>
                    <a:bodyPr/>
                    <a:lstStyle/>
                    <a:p>
                      <a:pPr marL="0" marR="0" lvl="0" indent="0" algn="l" rtl="0">
                        <a:spcBef>
                          <a:spcPts val="0"/>
                        </a:spcBef>
                        <a:spcAft>
                          <a:spcPts val="0"/>
                        </a:spcAft>
                        <a:buNone/>
                      </a:pPr>
                      <a:r>
                        <a:rPr lang="de-DE" sz="2000" b="1" noProof="0">
                          <a:latin typeface="Helvetica Neue"/>
                          <a:ea typeface="Helvetica Neue"/>
                          <a:cs typeface="Helvetica Neue"/>
                          <a:sym typeface="Helvetica Neue"/>
                        </a:rPr>
                        <a:t>Feste Kontrolle</a:t>
                      </a:r>
                      <a:endParaRPr lang="de-DE" noProof="0"/>
                    </a:p>
                    <a:p>
                      <a:pPr marL="0" marR="0" lvl="0" indent="0" algn="l" rtl="0">
                        <a:spcBef>
                          <a:spcPts val="0"/>
                        </a:spcBef>
                        <a:spcAft>
                          <a:spcPts val="0"/>
                        </a:spcAft>
                        <a:buNone/>
                      </a:pPr>
                      <a:r>
                        <a:rPr lang="de-DE" sz="2000" b="0" noProof="0">
                          <a:latin typeface="Helvetica Neue"/>
                          <a:ea typeface="Helvetica Neue"/>
                          <a:cs typeface="Helvetica Neue"/>
                          <a:sym typeface="Helvetica Neue"/>
                        </a:rPr>
                        <a:t>Durch etablierte Aufsichtswege</a:t>
                      </a:r>
                    </a:p>
                  </a:txBody>
                  <a:tcPr marL="91450" marR="91450" marT="45725" marB="45725"/>
                </a:tc>
                <a:extLst>
                  <a:ext uri="{0D108BD9-81ED-4DB2-BD59-A6C34878D82A}">
                    <a16:rowId xmlns:a16="http://schemas.microsoft.com/office/drawing/2014/main" val="10006"/>
                  </a:ext>
                </a:extLst>
              </a:tr>
              <a:tr h="693502">
                <a:tc>
                  <a:txBody>
                    <a:bodyPr/>
                    <a:lstStyle/>
                    <a:p>
                      <a:pPr marL="0" marR="0" lvl="0" indent="0" algn="l" rtl="0">
                        <a:spcBef>
                          <a:spcPts val="0"/>
                        </a:spcBef>
                        <a:spcAft>
                          <a:spcPts val="0"/>
                        </a:spcAft>
                        <a:buNone/>
                      </a:pPr>
                      <a:r>
                        <a:rPr lang="de-DE" sz="2000" b="1" noProof="0">
                          <a:latin typeface="Helvetica Neue"/>
                          <a:ea typeface="Helvetica Neue"/>
                          <a:cs typeface="Helvetica Neue"/>
                          <a:sym typeface="Helvetica Neue"/>
                        </a:rPr>
                        <a:t>Flexibles Verhalten am Arbeitsplatz</a:t>
                      </a:r>
                      <a:endParaRPr lang="de-DE" noProof="0"/>
                    </a:p>
                    <a:p>
                      <a:pPr marL="0" marR="0" lvl="0" indent="0" algn="l" rtl="0">
                        <a:spcBef>
                          <a:spcPts val="0"/>
                        </a:spcBef>
                        <a:spcAft>
                          <a:spcPts val="0"/>
                        </a:spcAft>
                        <a:buNone/>
                      </a:pPr>
                      <a:r>
                        <a:rPr lang="de-DE" sz="2000" b="0" noProof="0">
                          <a:latin typeface="Helvetica Neue"/>
                          <a:ea typeface="Helvetica Neue"/>
                          <a:cs typeface="Helvetica Neue"/>
                          <a:sym typeface="Helvetica Neue"/>
                        </a:rPr>
                        <a:t>Geprägt von aktuellen Bedürfnissen</a:t>
                      </a:r>
                    </a:p>
                  </a:txBody>
                  <a:tcPr marL="91450" marR="91450" marT="45725" marB="45725"/>
                </a:tc>
                <a:tc>
                  <a:txBody>
                    <a:bodyPr/>
                    <a:lstStyle/>
                    <a:p>
                      <a:pPr marL="0" marR="0" lvl="0" indent="0" algn="l" rtl="0">
                        <a:spcBef>
                          <a:spcPts val="0"/>
                        </a:spcBef>
                        <a:spcAft>
                          <a:spcPts val="0"/>
                        </a:spcAft>
                        <a:buNone/>
                      </a:pPr>
                      <a:r>
                        <a:rPr lang="de-DE" sz="2000" b="1" noProof="0">
                          <a:latin typeface="Helvetica Neue"/>
                          <a:ea typeface="Helvetica Neue"/>
                          <a:cs typeface="Helvetica Neue"/>
                          <a:sym typeface="Helvetica Neue"/>
                        </a:rPr>
                        <a:t>Formales Verhalten am Arbeitsplatz</a:t>
                      </a:r>
                    </a:p>
                    <a:p>
                      <a:pPr marL="0" marR="0" lvl="0" indent="0" algn="l" rtl="0">
                        <a:spcBef>
                          <a:spcPts val="0"/>
                        </a:spcBef>
                        <a:spcAft>
                          <a:spcPts val="0"/>
                        </a:spcAft>
                        <a:buNone/>
                      </a:pPr>
                      <a:r>
                        <a:rPr lang="de-DE" sz="2000" noProof="0">
                          <a:latin typeface="Helvetica Neue"/>
                          <a:ea typeface="Helvetica Neue"/>
                          <a:cs typeface="Helvetica Neue"/>
                          <a:sym typeface="Helvetica Neue"/>
                        </a:rPr>
                        <a:t>Gemäß Aufgabenbeschreibung</a:t>
                      </a:r>
                    </a:p>
                  </a:txBody>
                  <a:tcPr marL="91450" marR="91450" marT="45725" marB="45725"/>
                </a:tc>
                <a:extLst>
                  <a:ext uri="{0D108BD9-81ED-4DB2-BD59-A6C34878D82A}">
                    <a16:rowId xmlns:a16="http://schemas.microsoft.com/office/drawing/2014/main" val="10007"/>
                  </a:ext>
                </a:extLst>
              </a:tr>
              <a:tr h="693502">
                <a:tc>
                  <a:txBody>
                    <a:bodyPr/>
                    <a:lstStyle/>
                    <a:p>
                      <a:pPr marL="0" marR="0" lvl="0" indent="0" algn="l" rtl="0">
                        <a:spcBef>
                          <a:spcPts val="0"/>
                        </a:spcBef>
                        <a:spcAft>
                          <a:spcPts val="0"/>
                        </a:spcAft>
                        <a:buNone/>
                      </a:pPr>
                      <a:r>
                        <a:rPr lang="de-DE" sz="2000" b="1" noProof="0">
                          <a:latin typeface="Helvetica Neue"/>
                          <a:ea typeface="Helvetica Neue"/>
                          <a:cs typeface="Helvetica Neue"/>
                          <a:sym typeface="Helvetica Neue"/>
                        </a:rPr>
                        <a:t>Entscheidungsfindung </a:t>
                      </a:r>
                      <a:endParaRPr lang="de-DE" noProof="0"/>
                    </a:p>
                    <a:p>
                      <a:pPr marL="0" marR="0" lvl="0" indent="0" algn="l" rtl="0">
                        <a:spcBef>
                          <a:spcPts val="0"/>
                        </a:spcBef>
                        <a:spcAft>
                          <a:spcPts val="0"/>
                        </a:spcAft>
                        <a:buNone/>
                      </a:pPr>
                      <a:r>
                        <a:rPr lang="de-DE" sz="2000" b="0" noProof="0">
                          <a:latin typeface="Helvetica Neue"/>
                          <a:ea typeface="Helvetica Neue"/>
                          <a:cs typeface="Helvetica Neue"/>
                          <a:sym typeface="Helvetica Neue"/>
                        </a:rPr>
                        <a:t>Par</a:t>
                      </a:r>
                      <a:r>
                        <a:rPr lang="de-DE" sz="2000" noProof="0">
                          <a:latin typeface="Helvetica Neue"/>
                          <a:ea typeface="Helvetica Neue"/>
                          <a:cs typeface="Helvetica Neue"/>
                          <a:sym typeface="Helvetica Neue"/>
                        </a:rPr>
                        <a:t>tizipation und Konsens</a:t>
                      </a:r>
                    </a:p>
                  </a:txBody>
                  <a:tcPr marL="91450" marR="91450" marT="45725" marB="45725"/>
                </a:tc>
                <a:tc>
                  <a:txBody>
                    <a:bodyPr/>
                    <a:lstStyle/>
                    <a:p>
                      <a:pPr marL="0" marR="0" lvl="0" indent="0" algn="l" rtl="0">
                        <a:spcBef>
                          <a:spcPts val="0"/>
                        </a:spcBef>
                        <a:spcAft>
                          <a:spcPts val="0"/>
                        </a:spcAft>
                        <a:buNone/>
                      </a:pPr>
                      <a:r>
                        <a:rPr lang="de-DE" sz="2000" b="1" noProof="0" dirty="0">
                          <a:latin typeface="Helvetica Neue"/>
                          <a:ea typeface="Helvetica Neue"/>
                          <a:cs typeface="Helvetica Neue"/>
                          <a:sym typeface="Helvetica Neue"/>
                        </a:rPr>
                        <a:t>Entscheidungsfindung</a:t>
                      </a:r>
                    </a:p>
                    <a:p>
                      <a:pPr marL="0" marR="0" lvl="0" indent="0" algn="l" rtl="0">
                        <a:spcBef>
                          <a:spcPts val="0"/>
                        </a:spcBef>
                        <a:spcAft>
                          <a:spcPts val="0"/>
                        </a:spcAft>
                        <a:buNone/>
                      </a:pPr>
                      <a:r>
                        <a:rPr lang="de-DE" sz="2000" noProof="0" dirty="0">
                          <a:latin typeface="Helvetica Neue"/>
                          <a:ea typeface="Helvetica Neue"/>
                          <a:cs typeface="Helvetica Neue"/>
                          <a:sym typeface="Helvetica Neue"/>
                        </a:rPr>
                        <a:t>Vorgesetzte </a:t>
                      </a:r>
                      <a:endParaRPr lang="de-DE" noProof="0" dirty="0"/>
                    </a:p>
                  </a:txBody>
                  <a:tcPr marL="91450" marR="91450" marT="45725" marB="45725"/>
                </a:tc>
                <a:extLst>
                  <a:ext uri="{0D108BD9-81ED-4DB2-BD59-A6C34878D82A}">
                    <a16:rowId xmlns:a16="http://schemas.microsoft.com/office/drawing/2014/main" val="10008"/>
                  </a:ext>
                </a:extLst>
              </a:tr>
            </a:tbl>
          </a:graphicData>
        </a:graphic>
      </p:graphicFrame>
      <p:sp>
        <p:nvSpPr>
          <p:cNvPr id="289" name="Google Shape;289;p18"/>
          <p:cNvSpPr txBox="1"/>
          <p:nvPr/>
        </p:nvSpPr>
        <p:spPr>
          <a:xfrm>
            <a:off x="1282862" y="8806592"/>
            <a:ext cx="1054648"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a:solidFill>
                  <a:schemeClr val="dk1"/>
                </a:solidFill>
                <a:latin typeface="Helvetica Neue" panose="020B0604020202020204" charset="0"/>
                <a:ea typeface="Helvetica Neue"/>
                <a:cs typeface="Helvetica Neue"/>
                <a:sym typeface="Helvetica Neue"/>
              </a:rPr>
              <a:t>Quellennr.: 2</a:t>
            </a:r>
            <a:endParaRPr lang="de-DE">
              <a:latin typeface="Helvetica Neue" panose="020B0604020202020204" charset="0"/>
            </a:endParaRPr>
          </a:p>
        </p:txBody>
      </p:sp>
      <p:sp>
        <p:nvSpPr>
          <p:cNvPr id="290" name="Google Shape;290;p18"/>
          <p:cNvSpPr txBox="1"/>
          <p:nvPr/>
        </p:nvSpPr>
        <p:spPr>
          <a:xfrm>
            <a:off x="1296000" y="2808000"/>
            <a:ext cx="7982159"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800" b="1">
                <a:solidFill>
                  <a:srgbClr val="AED633"/>
                </a:solidFill>
                <a:latin typeface="Helvetica Neue" panose="020B0604020202020204" charset="0"/>
                <a:ea typeface="Helvetica Neue"/>
                <a:cs typeface="Helvetica Neue"/>
                <a:sym typeface="Helvetica Neue"/>
              </a:rPr>
              <a:t>2.3. Interne Faktoren</a:t>
            </a:r>
          </a:p>
        </p:txBody>
      </p:sp>
      <p:sp>
        <p:nvSpPr>
          <p:cNvPr id="2" name="Google Shape;159;p10">
            <a:extLst>
              <a:ext uri="{FF2B5EF4-FFF2-40B4-BE49-F238E27FC236}">
                <a16:creationId xmlns:a16="http://schemas.microsoft.com/office/drawing/2014/main" id="{98615B32-0CDE-321F-B0C2-504E8F7CA2E8}"/>
              </a:ext>
            </a:extLst>
          </p:cNvPr>
          <p:cNvSpPr txBox="1"/>
          <p:nvPr/>
        </p:nvSpPr>
        <p:spPr>
          <a:xfrm>
            <a:off x="1296000" y="1548000"/>
            <a:ext cx="15840000"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4100" b="1">
                <a:solidFill>
                  <a:srgbClr val="4D94B7"/>
                </a:solidFill>
                <a:latin typeface="Helvetica Neue" panose="020B0604020202020204" charset="0"/>
                <a:ea typeface="Helvetica Neue"/>
                <a:cs typeface="Helvetica Neue"/>
                <a:sym typeface="Helvetica Neue"/>
              </a:rPr>
              <a:t>2. Faktoren, die beim Innovationsmanagement zu berücksichtigen sind</a:t>
            </a:r>
            <a:endParaRPr lang="de-DE" sz="4100">
              <a:latin typeface="Helvetica Neue" panose="020B060402020202020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pic>
        <p:nvPicPr>
          <p:cNvPr id="295" name="Google Shape;295;p19"/>
          <p:cNvPicPr preferRelativeResize="0"/>
          <p:nvPr/>
        </p:nvPicPr>
        <p:blipFill rotWithShape="1">
          <a:blip r:embed="rId3">
            <a:alphaModFix/>
          </a:blip>
          <a:srcRect/>
          <a:stretch/>
        </p:blipFill>
        <p:spPr>
          <a:xfrm>
            <a:off x="13258800" y="4536956"/>
            <a:ext cx="3907362" cy="3907362"/>
          </a:xfrm>
          <a:prstGeom prst="rect">
            <a:avLst/>
          </a:prstGeom>
          <a:noFill/>
          <a:ln>
            <a:noFill/>
          </a:ln>
        </p:spPr>
      </p:pic>
      <p:sp>
        <p:nvSpPr>
          <p:cNvPr id="296" name="Google Shape;296;p19"/>
          <p:cNvSpPr txBox="1"/>
          <p:nvPr/>
        </p:nvSpPr>
        <p:spPr>
          <a:xfrm>
            <a:off x="4572000" y="3888000"/>
            <a:ext cx="9144000" cy="2322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4D94B7"/>
              </a:buClr>
              <a:buSzPts val="4800"/>
              <a:buFont typeface="Helvetica Neue"/>
              <a:buNone/>
            </a:pPr>
            <a:r>
              <a:rPr lang="de-DE" sz="4800" b="1">
                <a:solidFill>
                  <a:srgbClr val="4D94B7"/>
                </a:solidFill>
                <a:latin typeface="Helvetica Neue" panose="020B0604020202020204" charset="0"/>
                <a:ea typeface="Helvetica Neue"/>
                <a:cs typeface="Helvetica Neue"/>
                <a:sym typeface="Helvetica Neue"/>
              </a:rPr>
              <a:t>Schlüsselpersonen, Instrumente und Methoden des Innovationsmanagements</a:t>
            </a:r>
            <a:endParaRPr lang="de-DE">
              <a:latin typeface="Helvetica Neue" panose="020B0604020202020204" charset="0"/>
            </a:endParaRPr>
          </a:p>
          <a:p>
            <a:pPr marL="0" marR="0" lvl="0" indent="0" algn="ctr" rtl="0">
              <a:lnSpc>
                <a:spcPct val="100000"/>
              </a:lnSpc>
              <a:spcBef>
                <a:spcPts val="5"/>
              </a:spcBef>
              <a:spcAft>
                <a:spcPts val="0"/>
              </a:spcAft>
              <a:buClr>
                <a:schemeClr val="dk1"/>
              </a:buClr>
              <a:buSzPts val="4800"/>
              <a:buFont typeface="Calibri"/>
              <a:buNone/>
            </a:pPr>
            <a:endParaRPr lang="de-DE" sz="4800" b="1" i="0" u="none" strike="noStrike" cap="none">
              <a:solidFill>
                <a:srgbClr val="4D94B7"/>
              </a:solidFill>
              <a:latin typeface="Helvetica Neue" panose="020B0604020202020204" charset="0"/>
              <a:ea typeface="Helvetica Neue"/>
              <a:cs typeface="Helvetica Neue"/>
              <a:sym typeface="Helvetica Neue"/>
            </a:endParaRPr>
          </a:p>
        </p:txBody>
      </p:sp>
      <p:sp>
        <p:nvSpPr>
          <p:cNvPr id="297" name="Google Shape;297;p19"/>
          <p:cNvSpPr txBox="1"/>
          <p:nvPr/>
        </p:nvSpPr>
        <p:spPr>
          <a:xfrm>
            <a:off x="1296000" y="2592000"/>
            <a:ext cx="15732000" cy="1015663"/>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AED633"/>
              </a:buClr>
              <a:buSzPts val="6000"/>
              <a:buFont typeface="Helvetica Neue"/>
              <a:buNone/>
            </a:pPr>
            <a:r>
              <a:rPr lang="de-DE" sz="6000" b="1">
                <a:solidFill>
                  <a:srgbClr val="AED633"/>
                </a:solidFill>
                <a:latin typeface="Helvetica Neue" panose="020B0604020202020204" charset="0"/>
                <a:ea typeface="Helvetica Neue"/>
                <a:cs typeface="Helvetica Neue"/>
                <a:sym typeface="Helvetica Neue"/>
              </a:rPr>
              <a:t>Unit 3</a:t>
            </a:r>
            <a:endParaRPr lang="de-DE" sz="6000" b="1" i="0" u="none" strike="noStrike" cap="none">
              <a:solidFill>
                <a:srgbClr val="AED633"/>
              </a:solidFill>
              <a:latin typeface="Helvetica Neue" panose="020B0604020202020204" charset="0"/>
              <a:ea typeface="Helvetica Neue"/>
              <a:cs typeface="Helvetica Neue"/>
              <a:sym typeface="Helvetica Neue"/>
            </a:endParaRPr>
          </a:p>
        </p:txBody>
      </p:sp>
      <p:sp>
        <p:nvSpPr>
          <p:cNvPr id="298" name="Google Shape;298;p19"/>
          <p:cNvSpPr txBox="1"/>
          <p:nvPr/>
        </p:nvSpPr>
        <p:spPr>
          <a:xfrm>
            <a:off x="1295999" y="6012000"/>
            <a:ext cx="12211453" cy="2246729"/>
          </a:xfrm>
          <a:prstGeom prst="rect">
            <a:avLst/>
          </a:prstGeom>
          <a:noFill/>
          <a:ln>
            <a:noFill/>
          </a:ln>
        </p:spPr>
        <p:txBody>
          <a:bodyPr spcFirstLastPara="1" wrap="square" lIns="91425" tIns="45700" rIns="91425" bIns="45700" anchor="t" anchorCtr="0">
            <a:spAutoFit/>
          </a:bodyPr>
          <a:lstStyle/>
          <a:p>
            <a:pPr marL="625475" marR="0" lvl="0" indent="-625475" algn="l" rtl="0">
              <a:spcBef>
                <a:spcPts val="0"/>
              </a:spcBef>
              <a:spcAft>
                <a:spcPts val="0"/>
              </a:spcAft>
              <a:buClr>
                <a:srgbClr val="000000"/>
              </a:buClr>
              <a:buSzPts val="2800"/>
              <a:buFont typeface="Arial"/>
              <a:buNone/>
            </a:pPr>
            <a:endParaRPr lang="de-DE" sz="2800" b="1" i="0" u="none" strike="noStrike" cap="none" dirty="0">
              <a:solidFill>
                <a:srgbClr val="AED633"/>
              </a:solidFill>
              <a:latin typeface="Helvetica Neue" panose="020B0604020202020204" charset="0"/>
              <a:ea typeface="Helvetica Neue"/>
              <a:cs typeface="Helvetica Neue"/>
              <a:sym typeface="Helvetica Neue"/>
            </a:endParaRPr>
          </a:p>
          <a:p>
            <a:pPr marL="625475" marR="0" lvl="0" indent="-625475" algn="l" rtl="0">
              <a:spcBef>
                <a:spcPts val="0"/>
              </a:spcBef>
              <a:spcAft>
                <a:spcPts val="0"/>
              </a:spcAft>
              <a:buClr>
                <a:srgbClr val="000000"/>
              </a:buClr>
              <a:buSzPts val="2800"/>
              <a:buFont typeface="Arial"/>
              <a:buNone/>
            </a:pPr>
            <a:r>
              <a:rPr lang="de-DE" sz="2800" b="1" i="0" u="none" strike="noStrike" cap="none" dirty="0">
                <a:solidFill>
                  <a:srgbClr val="AED633"/>
                </a:solidFill>
                <a:latin typeface="Helvetica Neue" panose="020B0604020202020204" charset="0"/>
                <a:ea typeface="Helvetica Neue"/>
                <a:cs typeface="Helvetica Neue"/>
                <a:sym typeface="Helvetica Neue"/>
              </a:rPr>
              <a:t>3.1 Schlüsselpersonen im Innovationsmanagement einer Organisation</a:t>
            </a:r>
            <a:endParaRPr lang="de-DE" dirty="0">
              <a:latin typeface="Helvetica Neue" panose="020B0604020202020204" charset="0"/>
            </a:endParaRPr>
          </a:p>
          <a:p>
            <a:pPr marL="625475" marR="0" lvl="0" indent="-625475" algn="l" rtl="0">
              <a:spcBef>
                <a:spcPts val="0"/>
              </a:spcBef>
              <a:spcAft>
                <a:spcPts val="0"/>
              </a:spcAft>
              <a:buClr>
                <a:srgbClr val="000000"/>
              </a:buClr>
              <a:buSzPts val="2800"/>
              <a:buFont typeface="Arial"/>
              <a:buNone/>
            </a:pPr>
            <a:endParaRPr lang="de-DE" sz="2800" b="1" i="0" u="none" strike="noStrike" cap="none" dirty="0">
              <a:solidFill>
                <a:srgbClr val="AED633"/>
              </a:solidFill>
              <a:latin typeface="Helvetica Neue" panose="020B0604020202020204" charset="0"/>
              <a:ea typeface="Helvetica Neue"/>
              <a:cs typeface="Helvetica Neue"/>
              <a:sym typeface="Helvetica Neue"/>
            </a:endParaRPr>
          </a:p>
          <a:p>
            <a:pPr marL="625475" marR="0" lvl="0" indent="-625475" algn="l" rtl="0">
              <a:spcBef>
                <a:spcPts val="0"/>
              </a:spcBef>
              <a:spcAft>
                <a:spcPts val="0"/>
              </a:spcAft>
              <a:buClr>
                <a:srgbClr val="000000"/>
              </a:buClr>
              <a:buSzPts val="2800"/>
              <a:buFont typeface="Arial"/>
              <a:buNone/>
            </a:pPr>
            <a:r>
              <a:rPr lang="de-DE" sz="2800" b="1" i="0" u="none" strike="noStrike" cap="none" dirty="0">
                <a:solidFill>
                  <a:srgbClr val="AED633"/>
                </a:solidFill>
                <a:latin typeface="Helvetica Neue" panose="020B0604020202020204" charset="0"/>
                <a:ea typeface="Helvetica Neue"/>
                <a:cs typeface="Helvetica Neue"/>
                <a:sym typeface="Helvetica Neue"/>
              </a:rPr>
              <a:t>3.2 Schlüssel-Instrumente und -Methoden des Innovationsmanagements in Unternehmen</a:t>
            </a:r>
            <a:endParaRPr lang="de-DE" dirty="0">
              <a:latin typeface="Helvetica Neue" panose="020B06040202020202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2"/>
          <p:cNvSpPr txBox="1"/>
          <p:nvPr/>
        </p:nvSpPr>
        <p:spPr>
          <a:xfrm>
            <a:off x="1296000" y="1548000"/>
            <a:ext cx="3361031"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4800" b="1">
                <a:solidFill>
                  <a:srgbClr val="4D94B7"/>
                </a:solidFill>
                <a:latin typeface="Helvetica Neue" panose="020B0604020202020204" charset="0"/>
                <a:ea typeface="Helvetica Neue"/>
                <a:cs typeface="Helvetica Neue"/>
                <a:sym typeface="Helvetica Neue"/>
              </a:rPr>
              <a:t>Index</a:t>
            </a:r>
            <a:endParaRPr lang="de-DE">
              <a:latin typeface="Helvetica Neue" panose="020B0604020202020204" charset="0"/>
            </a:endParaRPr>
          </a:p>
        </p:txBody>
      </p:sp>
      <p:sp>
        <p:nvSpPr>
          <p:cNvPr id="57" name="Google Shape;57;p2"/>
          <p:cNvSpPr txBox="1"/>
          <p:nvPr/>
        </p:nvSpPr>
        <p:spPr>
          <a:xfrm>
            <a:off x="1296000" y="3384000"/>
            <a:ext cx="720000" cy="1332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4800" b="1">
                <a:solidFill>
                  <a:srgbClr val="4D94B7"/>
                </a:solidFill>
                <a:latin typeface="Helvetica Neue" panose="020B0604020202020204" charset="0"/>
                <a:ea typeface="Helvetica Neue"/>
                <a:cs typeface="Helvetica Neue"/>
                <a:sym typeface="Helvetica Neue"/>
              </a:rPr>
              <a:t>1</a:t>
            </a:r>
            <a:endParaRPr lang="de-DE">
              <a:latin typeface="Helvetica Neue" panose="020B0604020202020204" charset="0"/>
            </a:endParaRPr>
          </a:p>
        </p:txBody>
      </p:sp>
      <p:sp>
        <p:nvSpPr>
          <p:cNvPr id="58" name="Google Shape;58;p2"/>
          <p:cNvSpPr txBox="1"/>
          <p:nvPr/>
        </p:nvSpPr>
        <p:spPr>
          <a:xfrm>
            <a:off x="1296000" y="5076000"/>
            <a:ext cx="720000" cy="1332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4800" b="1">
                <a:solidFill>
                  <a:srgbClr val="78B17A"/>
                </a:solidFill>
                <a:latin typeface="Helvetica Neue" panose="020B0604020202020204" charset="0"/>
                <a:ea typeface="Helvetica Neue"/>
                <a:cs typeface="Helvetica Neue"/>
                <a:sym typeface="Helvetica Neue"/>
              </a:rPr>
              <a:t>2</a:t>
            </a:r>
            <a:endParaRPr lang="de-DE">
              <a:latin typeface="Helvetica Neue" panose="020B0604020202020204" charset="0"/>
            </a:endParaRPr>
          </a:p>
        </p:txBody>
      </p:sp>
      <p:sp>
        <p:nvSpPr>
          <p:cNvPr id="59" name="Google Shape;59;p2"/>
          <p:cNvSpPr txBox="1"/>
          <p:nvPr/>
        </p:nvSpPr>
        <p:spPr>
          <a:xfrm>
            <a:off x="1296000" y="6768000"/>
            <a:ext cx="720000" cy="1584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4800" b="1">
                <a:solidFill>
                  <a:srgbClr val="AED633"/>
                </a:solidFill>
                <a:latin typeface="Helvetica Neue" panose="020B0604020202020204" charset="0"/>
                <a:ea typeface="Helvetica Neue"/>
                <a:cs typeface="Helvetica Neue"/>
                <a:sym typeface="Helvetica Neue"/>
              </a:rPr>
              <a:t>3</a:t>
            </a:r>
            <a:endParaRPr lang="de-DE">
              <a:latin typeface="Helvetica Neue" panose="020B0604020202020204" charset="0"/>
            </a:endParaRPr>
          </a:p>
        </p:txBody>
      </p:sp>
      <p:sp>
        <p:nvSpPr>
          <p:cNvPr id="60" name="Google Shape;60;p2"/>
          <p:cNvSpPr txBox="1"/>
          <p:nvPr/>
        </p:nvSpPr>
        <p:spPr>
          <a:xfrm>
            <a:off x="1944000" y="3384000"/>
            <a:ext cx="5580000" cy="1332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2400" b="1" dirty="0">
                <a:solidFill>
                  <a:schemeClr val="dk1"/>
                </a:solidFill>
                <a:latin typeface="Helvetica Neue" panose="020B0604020202020204" charset="0"/>
                <a:ea typeface="Helvetica Neue"/>
                <a:cs typeface="Helvetica Neue"/>
                <a:sym typeface="Helvetica Neue"/>
              </a:rPr>
              <a:t>Das Konzept und die Merkmale von Innovationsmanagement</a:t>
            </a:r>
          </a:p>
        </p:txBody>
      </p:sp>
      <p:sp>
        <p:nvSpPr>
          <p:cNvPr id="61" name="Google Shape;61;p2"/>
          <p:cNvSpPr txBox="1"/>
          <p:nvPr/>
        </p:nvSpPr>
        <p:spPr>
          <a:xfrm>
            <a:off x="1944000" y="5076000"/>
            <a:ext cx="5580000" cy="1332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2400" b="1" dirty="0">
                <a:solidFill>
                  <a:schemeClr val="dk1"/>
                </a:solidFill>
                <a:latin typeface="Helvetica Neue" panose="020B0604020202020204" charset="0"/>
                <a:ea typeface="Helvetica Neue"/>
                <a:cs typeface="Helvetica Neue"/>
                <a:sym typeface="Helvetica Neue"/>
              </a:rPr>
              <a:t>Faktoren, die beim Innovationsmanagement zu berücksichtigen sind</a:t>
            </a:r>
          </a:p>
        </p:txBody>
      </p:sp>
      <p:sp>
        <p:nvSpPr>
          <p:cNvPr id="62" name="Google Shape;62;p2"/>
          <p:cNvSpPr txBox="1"/>
          <p:nvPr/>
        </p:nvSpPr>
        <p:spPr>
          <a:xfrm>
            <a:off x="1944000" y="6768000"/>
            <a:ext cx="5580000" cy="1584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2400" b="1" dirty="0">
                <a:solidFill>
                  <a:schemeClr val="dk1"/>
                </a:solidFill>
                <a:latin typeface="Helvetica Neue" panose="020B0604020202020204" charset="0"/>
                <a:ea typeface="Helvetica Neue"/>
                <a:cs typeface="Helvetica Neue"/>
                <a:sym typeface="Helvetica Neue"/>
              </a:rPr>
              <a:t>Schlüsselpersonen, Instrumente und Methoden des Innovationsmanagements</a:t>
            </a:r>
          </a:p>
        </p:txBody>
      </p:sp>
      <p:sp>
        <p:nvSpPr>
          <p:cNvPr id="63" name="Google Shape;63;p2"/>
          <p:cNvSpPr txBox="1"/>
          <p:nvPr/>
        </p:nvSpPr>
        <p:spPr>
          <a:xfrm>
            <a:off x="8028000" y="3384000"/>
            <a:ext cx="9000000" cy="1332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2400" dirty="0">
                <a:solidFill>
                  <a:schemeClr val="dk1"/>
                </a:solidFill>
                <a:latin typeface="Helvetica Neue" panose="020B0604020202020204" charset="0"/>
                <a:ea typeface="Helvetica Neue"/>
                <a:cs typeface="Helvetica Neue"/>
                <a:sym typeface="Helvetica Neue"/>
              </a:rPr>
              <a:t>1.1 Das Innovationskonzept</a:t>
            </a:r>
          </a:p>
          <a:p>
            <a:pPr marL="0" marR="0" lvl="0" indent="0" algn="l" rtl="0">
              <a:spcBef>
                <a:spcPts val="600"/>
              </a:spcBef>
              <a:spcAft>
                <a:spcPts val="0"/>
              </a:spcAft>
              <a:buNone/>
            </a:pPr>
            <a:r>
              <a:rPr lang="de-DE" sz="2400" dirty="0">
                <a:solidFill>
                  <a:schemeClr val="dk1"/>
                </a:solidFill>
                <a:latin typeface="Helvetica Neue" panose="020B0604020202020204" charset="0"/>
                <a:ea typeface="Helvetica Neue"/>
                <a:cs typeface="Helvetica Neue"/>
                <a:sym typeface="Helvetica Neue"/>
              </a:rPr>
              <a:t>1.2 Wie entstehen Innovationen?</a:t>
            </a:r>
            <a:endParaRPr lang="de-DE" dirty="0">
              <a:latin typeface="Helvetica Neue" panose="020B0604020202020204" charset="0"/>
            </a:endParaRPr>
          </a:p>
          <a:p>
            <a:pPr marL="0" marR="0" lvl="0" indent="0" algn="l" rtl="0">
              <a:spcBef>
                <a:spcPts val="600"/>
              </a:spcBef>
              <a:spcAft>
                <a:spcPts val="0"/>
              </a:spcAft>
              <a:buNone/>
            </a:pPr>
            <a:r>
              <a:rPr lang="de-DE" sz="2400" dirty="0">
                <a:solidFill>
                  <a:schemeClr val="dk1"/>
                </a:solidFill>
                <a:latin typeface="Helvetica Neue" panose="020B0604020202020204" charset="0"/>
                <a:ea typeface="Helvetica Neue"/>
                <a:cs typeface="Helvetica Neue"/>
                <a:sym typeface="Helvetica Neue"/>
              </a:rPr>
              <a:t>1.3 Was ist Innovationsmanagement?</a:t>
            </a:r>
          </a:p>
        </p:txBody>
      </p:sp>
      <p:sp>
        <p:nvSpPr>
          <p:cNvPr id="64" name="Google Shape;64;p2"/>
          <p:cNvSpPr/>
          <p:nvPr/>
        </p:nvSpPr>
        <p:spPr>
          <a:xfrm>
            <a:off x="7668000" y="3384000"/>
            <a:ext cx="180000" cy="1332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de-DE" sz="1800">
              <a:solidFill>
                <a:schemeClr val="dk1"/>
              </a:solidFill>
              <a:latin typeface="Helvetica Neue" panose="020B0604020202020204" charset="0"/>
              <a:ea typeface="Helvetica Neue"/>
              <a:cs typeface="Helvetica Neue"/>
              <a:sym typeface="Helvetica Neue"/>
            </a:endParaRPr>
          </a:p>
        </p:txBody>
      </p:sp>
      <p:sp>
        <p:nvSpPr>
          <p:cNvPr id="65" name="Google Shape;65;p2"/>
          <p:cNvSpPr/>
          <p:nvPr/>
        </p:nvSpPr>
        <p:spPr>
          <a:xfrm>
            <a:off x="7668000" y="6768000"/>
            <a:ext cx="180000" cy="1584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de-DE" sz="1800">
              <a:solidFill>
                <a:schemeClr val="dk1"/>
              </a:solidFill>
              <a:latin typeface="Helvetica Neue" panose="020B0604020202020204" charset="0"/>
              <a:ea typeface="Helvetica Neue"/>
              <a:cs typeface="Helvetica Neue"/>
              <a:sym typeface="Helvetica Neue"/>
            </a:endParaRPr>
          </a:p>
        </p:txBody>
      </p:sp>
      <p:sp>
        <p:nvSpPr>
          <p:cNvPr id="66" name="Google Shape;66;p2"/>
          <p:cNvSpPr/>
          <p:nvPr/>
        </p:nvSpPr>
        <p:spPr>
          <a:xfrm>
            <a:off x="7668000" y="5076000"/>
            <a:ext cx="180000" cy="1332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lang="de-DE" sz="1800">
              <a:solidFill>
                <a:schemeClr val="dk1"/>
              </a:solidFill>
              <a:latin typeface="Helvetica Neue" panose="020B0604020202020204" charset="0"/>
              <a:ea typeface="Helvetica Neue"/>
              <a:cs typeface="Helvetica Neue"/>
              <a:sym typeface="Helvetica Neue"/>
            </a:endParaRPr>
          </a:p>
        </p:txBody>
      </p:sp>
      <p:sp>
        <p:nvSpPr>
          <p:cNvPr id="67" name="Google Shape;67;p2"/>
          <p:cNvSpPr txBox="1"/>
          <p:nvPr/>
        </p:nvSpPr>
        <p:spPr>
          <a:xfrm>
            <a:off x="8028000" y="5076000"/>
            <a:ext cx="9000000" cy="1332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2400" dirty="0">
                <a:solidFill>
                  <a:schemeClr val="dk1"/>
                </a:solidFill>
                <a:latin typeface="Helvetica Neue" panose="020B0604020202020204" charset="0"/>
                <a:ea typeface="Helvetica Neue"/>
                <a:cs typeface="Helvetica Neue"/>
                <a:sym typeface="Helvetica Neue"/>
              </a:rPr>
              <a:t>2.1 Kreativität vs. Stabilität</a:t>
            </a:r>
          </a:p>
          <a:p>
            <a:pPr marL="0" marR="0" lvl="0" indent="0" algn="l" rtl="0">
              <a:spcBef>
                <a:spcPts val="600"/>
              </a:spcBef>
              <a:spcAft>
                <a:spcPts val="0"/>
              </a:spcAft>
              <a:buNone/>
            </a:pPr>
            <a:r>
              <a:rPr lang="de-DE" sz="2400" dirty="0">
                <a:solidFill>
                  <a:schemeClr val="dk1"/>
                </a:solidFill>
                <a:latin typeface="Helvetica Neue" panose="020B0604020202020204" charset="0"/>
                <a:ea typeface="Helvetica Neue"/>
                <a:cs typeface="Helvetica Neue"/>
                <a:sym typeface="Helvetica Neue"/>
              </a:rPr>
              <a:t>2.2 Unsicherheit und Suche nach Wissen </a:t>
            </a:r>
            <a:endParaRPr lang="de-DE" sz="2400" dirty="0">
              <a:latin typeface="Helvetica Neue" panose="020B0604020202020204" charset="0"/>
            </a:endParaRPr>
          </a:p>
          <a:p>
            <a:pPr marL="0" marR="0" lvl="0" indent="0" algn="l" rtl="0">
              <a:spcBef>
                <a:spcPts val="600"/>
              </a:spcBef>
              <a:spcAft>
                <a:spcPts val="0"/>
              </a:spcAft>
              <a:buNone/>
            </a:pPr>
            <a:r>
              <a:rPr lang="de-DE" sz="2400" dirty="0">
                <a:solidFill>
                  <a:schemeClr val="dk1"/>
                </a:solidFill>
                <a:latin typeface="Helvetica Neue" panose="020B0604020202020204" charset="0"/>
                <a:ea typeface="Helvetica Neue"/>
                <a:cs typeface="Helvetica Neue"/>
                <a:sym typeface="Helvetica Neue"/>
              </a:rPr>
              <a:t>2.3 Interne Prozesse</a:t>
            </a:r>
          </a:p>
        </p:txBody>
      </p:sp>
      <p:sp>
        <p:nvSpPr>
          <p:cNvPr id="68" name="Google Shape;68;p2"/>
          <p:cNvSpPr txBox="1"/>
          <p:nvPr/>
        </p:nvSpPr>
        <p:spPr>
          <a:xfrm>
            <a:off x="8028000" y="6768000"/>
            <a:ext cx="9269400" cy="1584000"/>
          </a:xfrm>
          <a:prstGeom prst="rect">
            <a:avLst/>
          </a:prstGeom>
          <a:noFill/>
          <a:ln>
            <a:noFill/>
          </a:ln>
        </p:spPr>
        <p:txBody>
          <a:bodyPr spcFirstLastPara="1" wrap="square" lIns="91425" tIns="45700" rIns="91425" bIns="45700" anchor="ctr" anchorCtr="0">
            <a:noAutofit/>
          </a:bodyPr>
          <a:lstStyle/>
          <a:p>
            <a:pPr marL="546100" marR="0" lvl="0" indent="-546100" algn="l" rtl="0">
              <a:spcBef>
                <a:spcPts val="0"/>
              </a:spcBef>
              <a:spcAft>
                <a:spcPts val="0"/>
              </a:spcAft>
              <a:buNone/>
            </a:pPr>
            <a:r>
              <a:rPr lang="de-DE" sz="2400" dirty="0">
                <a:solidFill>
                  <a:schemeClr val="dk1"/>
                </a:solidFill>
                <a:latin typeface="Helvetica Neue" panose="020B0604020202020204" charset="0"/>
                <a:ea typeface="Helvetica Neue"/>
                <a:cs typeface="Helvetica Neue"/>
                <a:sym typeface="Helvetica Neue"/>
              </a:rPr>
              <a:t>3.1 Schlüsselpersonen im Innovationsmanagement einer Organisation</a:t>
            </a:r>
            <a:endParaRPr lang="de-DE" dirty="0">
              <a:latin typeface="Helvetica Neue" panose="020B0604020202020204" charset="0"/>
            </a:endParaRPr>
          </a:p>
          <a:p>
            <a:pPr marL="546100" marR="0" lvl="0" indent="-546100" algn="l" rtl="0">
              <a:spcBef>
                <a:spcPts val="600"/>
              </a:spcBef>
              <a:spcAft>
                <a:spcPts val="0"/>
              </a:spcAft>
              <a:buNone/>
            </a:pPr>
            <a:r>
              <a:rPr lang="de-DE" sz="2400" dirty="0">
                <a:solidFill>
                  <a:schemeClr val="dk1"/>
                </a:solidFill>
                <a:latin typeface="Helvetica Neue" panose="020B0604020202020204" charset="0"/>
                <a:ea typeface="Helvetica Neue"/>
                <a:cs typeface="Helvetica Neue"/>
                <a:sym typeface="Helvetica Neue"/>
              </a:rPr>
              <a:t>3.2 Schlüssel-Instrumente und -Methoden des Innovationsmanagements in Unternehmen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20"/>
          <p:cNvSpPr txBox="1"/>
          <p:nvPr/>
        </p:nvSpPr>
        <p:spPr>
          <a:xfrm>
            <a:off x="1296000" y="1548000"/>
            <a:ext cx="15840000" cy="707886"/>
          </a:xfrm>
          <a:prstGeom prst="rect">
            <a:avLst/>
          </a:prstGeom>
          <a:noFill/>
          <a:ln>
            <a:noFill/>
          </a:ln>
        </p:spPr>
        <p:txBody>
          <a:bodyPr spcFirstLastPara="1" wrap="square" lIns="91425" tIns="45700" rIns="91425" bIns="45700" anchor="t" anchorCtr="0">
            <a:noAutofit/>
          </a:bodyPr>
          <a:lstStyle/>
          <a:p>
            <a:pPr marL="546100" marR="0" lvl="0" indent="-546100" algn="l" rtl="0">
              <a:spcBef>
                <a:spcPts val="0"/>
              </a:spcBef>
              <a:spcAft>
                <a:spcPts val="0"/>
              </a:spcAft>
              <a:buNone/>
            </a:pPr>
            <a:r>
              <a:rPr lang="de-DE" sz="4100" b="1" dirty="0">
                <a:solidFill>
                  <a:srgbClr val="4D94B7"/>
                </a:solidFill>
                <a:latin typeface="Helvetica Neue" panose="020B0604020202020204" charset="0"/>
                <a:ea typeface="Helvetica Neue"/>
                <a:cs typeface="Helvetica Neue"/>
                <a:sym typeface="Helvetica Neue"/>
              </a:rPr>
              <a:t>3. Schlüsselpersonen, Instrumente und Methoden des Innovationsmanagements</a:t>
            </a:r>
            <a:endParaRPr lang="de-DE" sz="4100" dirty="0">
              <a:latin typeface="Helvetica Neue" panose="020B0604020202020204" charset="0"/>
            </a:endParaRPr>
          </a:p>
          <a:p>
            <a:pPr marL="546100" marR="0" lvl="0" indent="-546100" algn="l" rtl="0">
              <a:spcBef>
                <a:spcPts val="0"/>
              </a:spcBef>
              <a:spcAft>
                <a:spcPts val="0"/>
              </a:spcAft>
              <a:buNone/>
            </a:pPr>
            <a:endParaRPr lang="de-DE" sz="4100" b="1" dirty="0">
              <a:solidFill>
                <a:srgbClr val="4D94B7"/>
              </a:solidFill>
              <a:latin typeface="Helvetica Neue" panose="020B0604020202020204" charset="0"/>
              <a:ea typeface="Helvetica Neue"/>
              <a:cs typeface="Helvetica Neue"/>
              <a:sym typeface="Helvetica Neue"/>
            </a:endParaRPr>
          </a:p>
        </p:txBody>
      </p:sp>
      <p:sp>
        <p:nvSpPr>
          <p:cNvPr id="304" name="Google Shape;304;p20"/>
          <p:cNvSpPr txBox="1"/>
          <p:nvPr/>
        </p:nvSpPr>
        <p:spPr>
          <a:xfrm>
            <a:off x="1295999" y="2808000"/>
            <a:ext cx="15840000"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3.1. </a:t>
            </a:r>
            <a:r>
              <a:rPr lang="de-DE" sz="2800" b="1" i="0" u="none" strike="noStrike" cap="none" dirty="0">
                <a:solidFill>
                  <a:srgbClr val="AED633"/>
                </a:solidFill>
                <a:latin typeface="Helvetica Neue" panose="020B0604020202020204" charset="0"/>
                <a:ea typeface="Helvetica Neue"/>
                <a:cs typeface="Helvetica Neue"/>
                <a:sym typeface="Helvetica Neue"/>
              </a:rPr>
              <a:t>Schlüsselpersonen im Innovationsmanagement einer Organisation</a:t>
            </a:r>
            <a:endParaRPr lang="de-DE" dirty="0">
              <a:latin typeface="Helvetica Neue" panose="020B0604020202020204" charset="0"/>
            </a:endParaRPr>
          </a:p>
          <a:p>
            <a:pPr marL="0" marR="0" lvl="0" indent="0" algn="l" rtl="0">
              <a:spcBef>
                <a:spcPts val="0"/>
              </a:spcBef>
              <a:spcAft>
                <a:spcPts val="0"/>
              </a:spcAft>
              <a:buNone/>
            </a:pPr>
            <a:endParaRPr lang="de-DE" sz="2800" b="1" dirty="0">
              <a:solidFill>
                <a:srgbClr val="AED633"/>
              </a:solidFill>
              <a:latin typeface="Helvetica Neue" panose="020B0604020202020204" charset="0"/>
              <a:ea typeface="Helvetica Neue"/>
              <a:cs typeface="Helvetica Neue"/>
              <a:sym typeface="Helvetica Neue"/>
            </a:endParaRPr>
          </a:p>
        </p:txBody>
      </p:sp>
      <p:sp>
        <p:nvSpPr>
          <p:cNvPr id="305" name="Google Shape;305;p20"/>
          <p:cNvSpPr txBox="1"/>
          <p:nvPr/>
        </p:nvSpPr>
        <p:spPr>
          <a:xfrm>
            <a:off x="1296000" y="3744000"/>
            <a:ext cx="4248000" cy="4890900"/>
          </a:xfrm>
          <a:prstGeom prst="rect">
            <a:avLst/>
          </a:prstGeom>
          <a:noFill/>
          <a:ln>
            <a:noFill/>
          </a:ln>
        </p:spPr>
        <p:txBody>
          <a:bodyPr spcFirstLastPara="1" wrap="square" lIns="91425" tIns="45700" rIns="91425" bIns="45700" anchor="t" anchorCtr="0">
            <a:noAutofit/>
          </a:bodyPr>
          <a:lstStyle/>
          <a:p>
            <a:pPr marL="342900" marR="0" lvl="0" indent="-342900" algn="l" rtl="0">
              <a:spcAft>
                <a:spcPts val="0"/>
              </a:spcAft>
              <a:buClr>
                <a:schemeClr val="dk1"/>
              </a:buClr>
              <a:buSzPts val="2200"/>
              <a:buBlip>
                <a:blip r:embed="rId3"/>
              </a:buBlip>
            </a:pPr>
            <a:r>
              <a:rPr lang="de-DE" sz="2400" dirty="0">
                <a:solidFill>
                  <a:schemeClr val="dk1"/>
                </a:solidFill>
                <a:latin typeface="Helvetica Neue" panose="020B0604020202020204" charset="0"/>
                <a:ea typeface="Helvetica Neue"/>
                <a:cs typeface="Helvetica Neue"/>
                <a:sym typeface="Helvetica Neue"/>
              </a:rPr>
              <a:t>Das Innovations-management hängt von bestimmten individuellen Rollen ab, die für folgendes verantwortlich sind:</a:t>
            </a:r>
            <a:endParaRPr lang="de-DE" sz="2400" dirty="0">
              <a:latin typeface="Helvetica Neue" panose="020B0604020202020204" charset="0"/>
            </a:endParaRPr>
          </a:p>
          <a:p>
            <a:pPr marL="800100" marR="0" lvl="1" indent="-342900" algn="l" rtl="0">
              <a:spcAft>
                <a:spcPts val="0"/>
              </a:spcAft>
              <a:buClr>
                <a:schemeClr val="dk1"/>
              </a:buClr>
              <a:buSzPts val="2200"/>
              <a:buFont typeface="Noto Sans Symbols"/>
              <a:buChar char="▪"/>
            </a:pPr>
            <a:r>
              <a:rPr lang="de-DE" sz="2400" b="0" i="0" u="none" strike="noStrike" cap="none" dirty="0">
                <a:solidFill>
                  <a:schemeClr val="dk1"/>
                </a:solidFill>
                <a:latin typeface="Helvetica Neue" panose="020B0604020202020204" charset="0"/>
                <a:ea typeface="Helvetica Neue"/>
                <a:cs typeface="Helvetica Neue"/>
                <a:sym typeface="Helvetica Neue"/>
              </a:rPr>
              <a:t>Technologie</a:t>
            </a:r>
          </a:p>
          <a:p>
            <a:pPr marL="800100" marR="0" lvl="1" indent="-342900" algn="l" rtl="0">
              <a:spcAft>
                <a:spcPts val="0"/>
              </a:spcAft>
              <a:buClr>
                <a:schemeClr val="dk1"/>
              </a:buClr>
              <a:buSzPts val="2200"/>
              <a:buFont typeface="Noto Sans Symbols"/>
              <a:buChar char="▪"/>
            </a:pPr>
            <a:r>
              <a:rPr lang="de-DE" sz="2400" b="0" i="0" u="none" strike="noStrike" cap="none" dirty="0">
                <a:solidFill>
                  <a:schemeClr val="dk1"/>
                </a:solidFill>
                <a:latin typeface="Helvetica Neue" panose="020B0604020202020204" charset="0"/>
                <a:ea typeface="Helvetica Neue"/>
                <a:cs typeface="Helvetica Neue"/>
                <a:sym typeface="Helvetica Neue"/>
              </a:rPr>
              <a:t>Externe Beziehungen</a:t>
            </a:r>
          </a:p>
          <a:p>
            <a:pPr marL="800100" marR="0" lvl="1" indent="-342900" algn="l" rtl="0">
              <a:spcAft>
                <a:spcPts val="0"/>
              </a:spcAft>
              <a:buClr>
                <a:schemeClr val="dk1"/>
              </a:buClr>
              <a:buSzPts val="2200"/>
              <a:buFont typeface="Noto Sans Symbols"/>
              <a:buChar char="▪"/>
            </a:pPr>
            <a:r>
              <a:rPr lang="de-DE" sz="2400" b="0" i="0" u="none" strike="noStrike" cap="none" dirty="0">
                <a:solidFill>
                  <a:schemeClr val="dk1"/>
                </a:solidFill>
                <a:latin typeface="Helvetica Neue" panose="020B0604020202020204" charset="0"/>
                <a:ea typeface="Helvetica Neue"/>
                <a:cs typeface="Helvetica Neue"/>
                <a:sym typeface="Helvetica Neue"/>
              </a:rPr>
              <a:t>Produktentwicklung</a:t>
            </a:r>
          </a:p>
          <a:p>
            <a:pPr marL="800100" marR="0" lvl="1" indent="-342900" algn="l" rtl="0">
              <a:spcAft>
                <a:spcPts val="0"/>
              </a:spcAft>
              <a:buClr>
                <a:schemeClr val="dk1"/>
              </a:buClr>
              <a:buSzPts val="2200"/>
              <a:buFont typeface="Noto Sans Symbols"/>
              <a:buChar char="▪"/>
            </a:pPr>
            <a:r>
              <a:rPr lang="de-DE" sz="2400" b="0" i="0" u="none" strike="noStrike" cap="none" dirty="0">
                <a:solidFill>
                  <a:schemeClr val="dk1"/>
                </a:solidFill>
                <a:latin typeface="Helvetica Neue" panose="020B0604020202020204" charset="0"/>
                <a:ea typeface="Helvetica Neue"/>
                <a:cs typeface="Helvetica Neue"/>
                <a:sym typeface="Helvetica Neue"/>
              </a:rPr>
              <a:t>Motivation </a:t>
            </a:r>
          </a:p>
          <a:p>
            <a:pPr marL="457200" marR="0" lvl="1" algn="l" rtl="0">
              <a:spcAft>
                <a:spcPts val="0"/>
              </a:spcAft>
              <a:buClr>
                <a:schemeClr val="dk1"/>
              </a:buClr>
              <a:buSzPts val="2200"/>
            </a:pPr>
            <a:endParaRPr lang="de-DE" sz="2400" dirty="0">
              <a:latin typeface="Helvetica Neue" panose="020B0604020202020204" charset="0"/>
            </a:endParaRPr>
          </a:p>
          <a:p>
            <a:pPr marL="342900" marR="0" lvl="0" indent="-342900" algn="l" rtl="0">
              <a:spcAft>
                <a:spcPts val="0"/>
              </a:spcAft>
              <a:buClr>
                <a:schemeClr val="dk1"/>
              </a:buClr>
              <a:buSzPts val="2200"/>
              <a:buBlip>
                <a:blip r:embed="rId3"/>
              </a:buBlip>
            </a:pPr>
            <a:r>
              <a:rPr lang="de-DE" sz="2400" dirty="0">
                <a:solidFill>
                  <a:schemeClr val="dk1"/>
                </a:solidFill>
                <a:latin typeface="Helvetica Neue" panose="020B0604020202020204" charset="0"/>
                <a:ea typeface="Helvetica Neue"/>
                <a:cs typeface="Helvetica Neue"/>
                <a:sym typeface="Helvetica Neue"/>
              </a:rPr>
              <a:t>Trott (2018) gibt einen Überblick über die einzelnen Schlüsselrollen im Innovations-management </a:t>
            </a:r>
          </a:p>
        </p:txBody>
      </p:sp>
      <p:graphicFrame>
        <p:nvGraphicFramePr>
          <p:cNvPr id="306" name="Google Shape;306;p20"/>
          <p:cNvGraphicFramePr/>
          <p:nvPr>
            <p:extLst>
              <p:ext uri="{D42A27DB-BD31-4B8C-83A1-F6EECF244321}">
                <p14:modId xmlns:p14="http://schemas.microsoft.com/office/powerpoint/2010/main" val="1879897795"/>
              </p:ext>
            </p:extLst>
          </p:nvPr>
        </p:nvGraphicFramePr>
        <p:xfrm>
          <a:off x="5616000" y="3384000"/>
          <a:ext cx="10980000" cy="5669360"/>
        </p:xfrm>
        <a:graphic>
          <a:graphicData uri="http://schemas.openxmlformats.org/drawingml/2006/table">
            <a:tbl>
              <a:tblPr firstRow="1" bandRow="1">
                <a:noFill/>
                <a:tableStyleId>{41C1346E-6A94-42EF-9DB0-0242E79F6AD8}</a:tableStyleId>
              </a:tblPr>
              <a:tblGrid>
                <a:gridCol w="3204000">
                  <a:extLst>
                    <a:ext uri="{9D8B030D-6E8A-4147-A177-3AD203B41FA5}">
                      <a16:colId xmlns:a16="http://schemas.microsoft.com/office/drawing/2014/main" val="20000"/>
                    </a:ext>
                  </a:extLst>
                </a:gridCol>
                <a:gridCol w="7776000">
                  <a:extLst>
                    <a:ext uri="{9D8B030D-6E8A-4147-A177-3AD203B41FA5}">
                      <a16:colId xmlns:a16="http://schemas.microsoft.com/office/drawing/2014/main" val="20001"/>
                    </a:ext>
                  </a:extLst>
                </a:gridCol>
              </a:tblGrid>
              <a:tr h="361225">
                <a:tc>
                  <a:txBody>
                    <a:bodyPr/>
                    <a:lstStyle/>
                    <a:p>
                      <a:pPr marL="0" marR="0" lvl="0" indent="0" algn="l" rtl="0">
                        <a:spcBef>
                          <a:spcPts val="0"/>
                        </a:spcBef>
                        <a:spcAft>
                          <a:spcPts val="0"/>
                        </a:spcAft>
                        <a:buNone/>
                      </a:pPr>
                      <a:r>
                        <a:rPr lang="de-DE" sz="1800" noProof="0">
                          <a:latin typeface="Helvetica Neue"/>
                          <a:ea typeface="Helvetica Neue"/>
                          <a:cs typeface="Helvetica Neue"/>
                          <a:sym typeface="Helvetica Neue"/>
                        </a:rPr>
                        <a:t>Schlüsselperson</a:t>
                      </a:r>
                    </a:p>
                  </a:txBody>
                  <a:tcPr marL="91450" marR="91450" marT="45725" marB="45725"/>
                </a:tc>
                <a:tc>
                  <a:txBody>
                    <a:bodyPr/>
                    <a:lstStyle/>
                    <a:p>
                      <a:pPr marL="0" marR="0" lvl="0" indent="0" algn="l" rtl="0">
                        <a:spcBef>
                          <a:spcPts val="0"/>
                        </a:spcBef>
                        <a:spcAft>
                          <a:spcPts val="0"/>
                        </a:spcAft>
                        <a:buNone/>
                      </a:pPr>
                      <a:r>
                        <a:rPr lang="de-DE" sz="1800" noProof="0">
                          <a:latin typeface="Helvetica Neue"/>
                          <a:ea typeface="Helvetica Neue"/>
                          <a:cs typeface="Helvetica Neue"/>
                          <a:sym typeface="Helvetica Neue"/>
                        </a:rPr>
                        <a:t>Rolle</a:t>
                      </a:r>
                      <a:endParaRPr lang="de-DE" sz="1800" noProof="0"/>
                    </a:p>
                  </a:txBody>
                  <a:tcPr marL="91450" marR="91450" marT="45725" marB="45725"/>
                </a:tc>
                <a:extLst>
                  <a:ext uri="{0D108BD9-81ED-4DB2-BD59-A6C34878D82A}">
                    <a16:rowId xmlns:a16="http://schemas.microsoft.com/office/drawing/2014/main" val="10000"/>
                  </a:ext>
                </a:extLst>
              </a:tr>
              <a:tr h="903047">
                <a:tc>
                  <a:txBody>
                    <a:bodyPr/>
                    <a:lstStyle/>
                    <a:p>
                      <a:pPr marL="0" marR="0" lvl="0" indent="0" algn="l" rtl="0">
                        <a:spcBef>
                          <a:spcPts val="0"/>
                        </a:spcBef>
                        <a:spcAft>
                          <a:spcPts val="0"/>
                        </a:spcAft>
                        <a:buNone/>
                      </a:pPr>
                      <a:r>
                        <a:rPr lang="de-DE" sz="1800" b="1" noProof="0" dirty="0">
                          <a:latin typeface="Helvetica Neue"/>
                          <a:ea typeface="Helvetica Neue"/>
                          <a:cs typeface="Helvetica Neue"/>
                          <a:sym typeface="Helvetica Neue"/>
                        </a:rPr>
                        <a:t>Technischer Innovator*in</a:t>
                      </a:r>
                      <a:endParaRPr lang="de-DE" sz="1800" noProof="0" dirty="0"/>
                    </a:p>
                  </a:txBody>
                  <a:tcPr marL="91450" marR="91450" marT="45725" marB="45725"/>
                </a:tc>
                <a:tc>
                  <a:txBody>
                    <a:bodyPr/>
                    <a:lstStyle/>
                    <a:p>
                      <a:pPr marL="0" marR="0" lvl="0" indent="0" algn="l" rtl="0">
                        <a:spcBef>
                          <a:spcPts val="0"/>
                        </a:spcBef>
                        <a:spcAft>
                          <a:spcPts val="0"/>
                        </a:spcAft>
                        <a:buNone/>
                      </a:pPr>
                      <a:r>
                        <a:rPr lang="de-DE" sz="1800" noProof="0">
                          <a:latin typeface="Helvetica Neue"/>
                          <a:ea typeface="Helvetica Neue"/>
                          <a:cs typeface="Helvetica Neue"/>
                          <a:sym typeface="Helvetica Neue"/>
                        </a:rPr>
                        <a:t>Expert*in in mehreren Bereichen. Entwickelt neue Ideen und sieht neue und alternative Wege, Dinge zu tun. Wird manchmal auch als "verrückte*r Wissenschaftler*in" bezeichnet.</a:t>
                      </a:r>
                    </a:p>
                  </a:txBody>
                  <a:tcPr marL="91450" marR="91450" marT="45725" marB="45725"/>
                </a:tc>
                <a:extLst>
                  <a:ext uri="{0D108BD9-81ED-4DB2-BD59-A6C34878D82A}">
                    <a16:rowId xmlns:a16="http://schemas.microsoft.com/office/drawing/2014/main" val="10001"/>
                  </a:ext>
                </a:extLst>
              </a:tr>
              <a:tr h="632136">
                <a:tc>
                  <a:txBody>
                    <a:bodyPr/>
                    <a:lstStyle/>
                    <a:p>
                      <a:pPr marL="0" marR="0" lvl="0" indent="0" algn="l" rtl="0">
                        <a:spcBef>
                          <a:spcPts val="0"/>
                        </a:spcBef>
                        <a:spcAft>
                          <a:spcPts val="0"/>
                        </a:spcAft>
                        <a:buNone/>
                      </a:pPr>
                      <a:r>
                        <a:rPr lang="de-DE" sz="1800" b="1" noProof="0" dirty="0">
                          <a:latin typeface="Helvetica Neue"/>
                          <a:ea typeface="Helvetica Neue"/>
                          <a:cs typeface="Helvetica Neue"/>
                          <a:sym typeface="Helvetica Neue"/>
                        </a:rPr>
                        <a:t>Technischer/ kommerzieller Business Developer*in</a:t>
                      </a:r>
                      <a:endParaRPr lang="de-DE" sz="1800" noProof="0" dirty="0"/>
                    </a:p>
                  </a:txBody>
                  <a:tcPr marL="91450" marR="91450" marT="45725" marB="45725"/>
                </a:tc>
                <a:tc>
                  <a:txBody>
                    <a:bodyPr/>
                    <a:lstStyle/>
                    <a:p>
                      <a:pPr marL="0" marR="0" lvl="0" indent="0" algn="l" rtl="0">
                        <a:spcBef>
                          <a:spcPts val="0"/>
                        </a:spcBef>
                        <a:spcAft>
                          <a:spcPts val="0"/>
                        </a:spcAft>
                        <a:buNone/>
                      </a:pPr>
                      <a:r>
                        <a:rPr lang="de-DE" sz="1800" noProof="0">
                          <a:latin typeface="Helvetica Neue"/>
                          <a:ea typeface="Helvetica Neue"/>
                          <a:cs typeface="Helvetica Neue"/>
                          <a:sym typeface="Helvetica Neue"/>
                        </a:rPr>
                        <a:t>Beschaffung von Informationen aus dem externen Umfeld durch Vernetzung sowie durch Markt- und technische Informationen.</a:t>
                      </a:r>
                    </a:p>
                  </a:txBody>
                  <a:tcPr marL="91450" marR="91450" marT="45725" marB="45725"/>
                </a:tc>
                <a:extLst>
                  <a:ext uri="{0D108BD9-81ED-4DB2-BD59-A6C34878D82A}">
                    <a16:rowId xmlns:a16="http://schemas.microsoft.com/office/drawing/2014/main" val="10002"/>
                  </a:ext>
                </a:extLst>
              </a:tr>
              <a:tr h="361225">
                <a:tc>
                  <a:txBody>
                    <a:bodyPr/>
                    <a:lstStyle/>
                    <a:p>
                      <a:pPr marL="0" marR="0" lvl="0" indent="0" algn="l" rtl="0">
                        <a:spcBef>
                          <a:spcPts val="0"/>
                        </a:spcBef>
                        <a:spcAft>
                          <a:spcPts val="0"/>
                        </a:spcAft>
                        <a:buNone/>
                      </a:pPr>
                      <a:r>
                        <a:rPr lang="de-DE" sz="1800" b="1" noProof="0">
                          <a:latin typeface="Helvetica Neue"/>
                          <a:ea typeface="Helvetica Neue"/>
                          <a:cs typeface="Helvetica Neue"/>
                          <a:sym typeface="Helvetica Neue"/>
                        </a:rPr>
                        <a:t>Systementwickler*in</a:t>
                      </a:r>
                      <a:endParaRPr lang="de-DE" sz="1800" noProof="0"/>
                    </a:p>
                  </a:txBody>
                  <a:tcPr marL="91450" marR="91450" marT="45725" marB="45725"/>
                </a:tc>
                <a:tc>
                  <a:txBody>
                    <a:bodyPr/>
                    <a:lstStyle/>
                    <a:p>
                      <a:pPr marL="0" marR="0" lvl="0" indent="0" algn="l" rtl="0">
                        <a:spcBef>
                          <a:spcPts val="0"/>
                        </a:spcBef>
                        <a:spcAft>
                          <a:spcPts val="0"/>
                        </a:spcAft>
                        <a:buNone/>
                      </a:pPr>
                      <a:r>
                        <a:rPr lang="de-DE" sz="1800" noProof="0" dirty="0">
                          <a:latin typeface="Helvetica Neue"/>
                          <a:ea typeface="Helvetica Neue"/>
                          <a:cs typeface="Helvetica Neue"/>
                          <a:sym typeface="Helvetica Neue"/>
                        </a:rPr>
                        <a:t>Knüpft Verbindungen zum externen Umfeld</a:t>
                      </a:r>
                    </a:p>
                  </a:txBody>
                  <a:tcPr marL="91450" marR="91450" marT="45725" marB="45725"/>
                </a:tc>
                <a:extLst>
                  <a:ext uri="{0D108BD9-81ED-4DB2-BD59-A6C34878D82A}">
                    <a16:rowId xmlns:a16="http://schemas.microsoft.com/office/drawing/2014/main" val="10003"/>
                  </a:ext>
                </a:extLst>
              </a:tr>
              <a:tr h="903047">
                <a:tc>
                  <a:txBody>
                    <a:bodyPr/>
                    <a:lstStyle/>
                    <a:p>
                      <a:pPr marL="0" marR="0" lvl="0" indent="0" algn="l" rtl="0">
                        <a:spcBef>
                          <a:spcPts val="0"/>
                        </a:spcBef>
                        <a:spcAft>
                          <a:spcPts val="0"/>
                        </a:spcAft>
                        <a:buNone/>
                      </a:pPr>
                      <a:r>
                        <a:rPr lang="de-DE" sz="1800" b="1" noProof="0" dirty="0">
                          <a:latin typeface="Helvetica Neue"/>
                          <a:ea typeface="Helvetica Neue"/>
                          <a:cs typeface="Helvetica Neue"/>
                          <a:sym typeface="Helvetica Neue"/>
                        </a:rPr>
                        <a:t>Gatekeeper</a:t>
                      </a:r>
                      <a:endParaRPr lang="de-DE" sz="1800" noProof="0" dirty="0"/>
                    </a:p>
                  </a:txBody>
                  <a:tcPr marL="91450" marR="91450" marT="45725" marB="45725"/>
                </a:tc>
                <a:tc>
                  <a:txBody>
                    <a:bodyPr/>
                    <a:lstStyle/>
                    <a:p>
                      <a:pPr marL="0" marR="0" lvl="0" indent="0" algn="l" rtl="0">
                        <a:spcBef>
                          <a:spcPts val="0"/>
                        </a:spcBef>
                        <a:spcAft>
                          <a:spcPts val="0"/>
                        </a:spcAft>
                        <a:buNone/>
                      </a:pPr>
                      <a:r>
                        <a:rPr lang="de-DE" sz="1800" noProof="0">
                          <a:latin typeface="Helvetica Neue"/>
                          <a:ea typeface="Helvetica Neue"/>
                          <a:cs typeface="Helvetica Neue"/>
                          <a:sym typeface="Helvetica Neue"/>
                        </a:rPr>
                        <a:t>Hält sich über Fachzeitschriften, Konferenzen und Netzwerke über Entwicklungen außerhalb der Organisation auf dem Laufenden. Verteilt intern Informationen und fungiert als interne Informationsquelle</a:t>
                      </a:r>
                      <a:endParaRPr lang="de-DE" sz="1800" noProof="0"/>
                    </a:p>
                  </a:txBody>
                  <a:tcPr marL="91450" marR="91450" marT="45725" marB="45725"/>
                </a:tc>
                <a:extLst>
                  <a:ext uri="{0D108BD9-81ED-4DB2-BD59-A6C34878D82A}">
                    <a16:rowId xmlns:a16="http://schemas.microsoft.com/office/drawing/2014/main" val="10004"/>
                  </a:ext>
                </a:extLst>
              </a:tr>
              <a:tr h="632136">
                <a:tc>
                  <a:txBody>
                    <a:bodyPr/>
                    <a:lstStyle/>
                    <a:p>
                      <a:pPr marL="0" marR="0" lvl="0" indent="0" algn="l" rtl="0">
                        <a:spcBef>
                          <a:spcPts val="0"/>
                        </a:spcBef>
                        <a:spcAft>
                          <a:spcPts val="0"/>
                        </a:spcAft>
                        <a:buNone/>
                      </a:pPr>
                      <a:r>
                        <a:rPr lang="de-DE" sz="1800" b="1" noProof="0">
                          <a:latin typeface="Helvetica Neue"/>
                          <a:ea typeface="Helvetica Neue"/>
                          <a:cs typeface="Helvetica Neue"/>
                          <a:sym typeface="Helvetica Neue"/>
                        </a:rPr>
                        <a:t>Produkt-Champion</a:t>
                      </a:r>
                      <a:endParaRPr lang="de-DE" sz="1800" noProof="0"/>
                    </a:p>
                  </a:txBody>
                  <a:tcPr marL="91450" marR="91450" marT="45725" marB="45725"/>
                </a:tc>
                <a:tc>
                  <a:txBody>
                    <a:bodyPr/>
                    <a:lstStyle/>
                    <a:p>
                      <a:pPr marL="0" marR="0" lvl="0" indent="0" algn="l" rtl="0">
                        <a:spcBef>
                          <a:spcPts val="0"/>
                        </a:spcBef>
                        <a:spcAft>
                          <a:spcPts val="0"/>
                        </a:spcAft>
                        <a:buNone/>
                      </a:pPr>
                      <a:r>
                        <a:rPr lang="de-DE" sz="1800" noProof="0" dirty="0">
                          <a:latin typeface="Helvetica Neue"/>
                          <a:ea typeface="Helvetica Neue"/>
                          <a:cs typeface="Helvetica Neue"/>
                          <a:sym typeface="Helvetica Neue"/>
                        </a:rPr>
                        <a:t>Verkauft neue Ideen an andere im Unternehmen. Akquiriert Ressourcen und geht Risiken ein. </a:t>
                      </a:r>
                    </a:p>
                  </a:txBody>
                  <a:tcPr marL="91450" marR="91450" marT="45725" marB="45725"/>
                </a:tc>
                <a:extLst>
                  <a:ext uri="{0D108BD9-81ED-4DB2-BD59-A6C34878D82A}">
                    <a16:rowId xmlns:a16="http://schemas.microsoft.com/office/drawing/2014/main" val="10005"/>
                  </a:ext>
                </a:extLst>
              </a:tr>
              <a:tr h="632136">
                <a:tc>
                  <a:txBody>
                    <a:bodyPr/>
                    <a:lstStyle/>
                    <a:p>
                      <a:pPr marL="0" marR="0" lvl="0" indent="0" algn="l" rtl="0">
                        <a:spcBef>
                          <a:spcPts val="0"/>
                        </a:spcBef>
                        <a:spcAft>
                          <a:spcPts val="0"/>
                        </a:spcAft>
                        <a:buNone/>
                      </a:pPr>
                      <a:r>
                        <a:rPr lang="de-DE" sz="1800" b="1" noProof="0">
                          <a:latin typeface="Helvetica Neue"/>
                          <a:ea typeface="Helvetica Neue"/>
                          <a:cs typeface="Helvetica Neue"/>
                          <a:sym typeface="Helvetica Neue"/>
                        </a:rPr>
                        <a:t>Projektmanager*in</a:t>
                      </a:r>
                      <a:endParaRPr lang="de-DE" sz="1800" noProof="0"/>
                    </a:p>
                  </a:txBody>
                  <a:tcPr marL="91450" marR="91450" marT="45725" marB="45725"/>
                </a:tc>
                <a:tc>
                  <a:txBody>
                    <a:bodyPr/>
                    <a:lstStyle/>
                    <a:p>
                      <a:pPr marL="0" marR="0" lvl="0" indent="0" algn="l" rtl="0">
                        <a:spcBef>
                          <a:spcPts val="0"/>
                        </a:spcBef>
                        <a:spcAft>
                          <a:spcPts val="0"/>
                        </a:spcAft>
                        <a:buNone/>
                      </a:pPr>
                      <a:r>
                        <a:rPr lang="de-DE" sz="1800" noProof="0" dirty="0">
                          <a:latin typeface="Helvetica Neue"/>
                          <a:ea typeface="Helvetica Neue"/>
                          <a:cs typeface="Helvetica Neue"/>
                          <a:sym typeface="Helvetica Neue"/>
                        </a:rPr>
                        <a:t>Quelle der Führung und Motivation. Plant und organisiert das Projekt. Erfüllt die administrativen Anforderungen. Koordiniert und überwacht die Effizienz des Teams. </a:t>
                      </a:r>
                      <a:endParaRPr lang="de-DE" sz="1800" noProof="0" dirty="0"/>
                    </a:p>
                  </a:txBody>
                  <a:tcPr marL="91450" marR="91450" marT="45725" marB="45725"/>
                </a:tc>
                <a:extLst>
                  <a:ext uri="{0D108BD9-81ED-4DB2-BD59-A6C34878D82A}">
                    <a16:rowId xmlns:a16="http://schemas.microsoft.com/office/drawing/2014/main" val="10006"/>
                  </a:ext>
                </a:extLst>
              </a:tr>
              <a:tr h="903047">
                <a:tc>
                  <a:txBody>
                    <a:bodyPr/>
                    <a:lstStyle/>
                    <a:p>
                      <a:pPr marL="0" marR="0" lvl="0" indent="0" algn="l" rtl="0">
                        <a:spcBef>
                          <a:spcPts val="0"/>
                        </a:spcBef>
                        <a:spcAft>
                          <a:spcPts val="0"/>
                        </a:spcAft>
                        <a:buNone/>
                      </a:pPr>
                      <a:r>
                        <a:rPr lang="de-DE" sz="1800" b="1" noProof="0">
                          <a:latin typeface="Helvetica Neue"/>
                          <a:ea typeface="Helvetica Neue"/>
                          <a:cs typeface="Helvetica Neue"/>
                          <a:sym typeface="Helvetica Neue"/>
                        </a:rPr>
                        <a:t>Sponsor*in</a:t>
                      </a:r>
                      <a:endParaRPr lang="de-DE" sz="1800" noProof="0"/>
                    </a:p>
                  </a:txBody>
                  <a:tcPr marL="91450" marR="91450" marT="45725" marB="45725"/>
                </a:tc>
                <a:tc>
                  <a:txBody>
                    <a:bodyPr/>
                    <a:lstStyle/>
                    <a:p>
                      <a:pPr marL="0" marR="0" lvl="0" indent="0" algn="l" rtl="0">
                        <a:spcBef>
                          <a:spcPts val="0"/>
                        </a:spcBef>
                        <a:spcAft>
                          <a:spcPts val="0"/>
                        </a:spcAft>
                        <a:buNone/>
                      </a:pPr>
                      <a:r>
                        <a:rPr lang="de-DE" sz="1800" noProof="0" dirty="0">
                          <a:latin typeface="Helvetica Neue"/>
                          <a:ea typeface="Helvetica Neue"/>
                          <a:cs typeface="Helvetica Neue"/>
                          <a:sym typeface="Helvetica Neue"/>
                        </a:rPr>
                        <a:t>Bietet Zugang zu einer einflussreichen Stelle innerhalb der Organisation. Puffer vor unnötigen organisatorischen Zwängen. Stellt sicher, dass das Projektteam von anderen Teilen der Organisation erhält, was es braucht. </a:t>
                      </a:r>
                    </a:p>
                  </a:txBody>
                  <a:tcPr marL="91450" marR="91450" marT="45725" marB="45725"/>
                </a:tc>
                <a:extLst>
                  <a:ext uri="{0D108BD9-81ED-4DB2-BD59-A6C34878D82A}">
                    <a16:rowId xmlns:a16="http://schemas.microsoft.com/office/drawing/2014/main" val="10007"/>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21"/>
          <p:cNvSpPr txBox="1"/>
          <p:nvPr/>
        </p:nvSpPr>
        <p:spPr>
          <a:xfrm>
            <a:off x="1319648" y="8874236"/>
            <a:ext cx="1054648"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a:solidFill>
                  <a:schemeClr val="dk1"/>
                </a:solidFill>
                <a:latin typeface="Helvetica Neue" panose="020B0604020202020204" charset="0"/>
                <a:ea typeface="Helvetica Neue"/>
                <a:cs typeface="Helvetica Neue"/>
                <a:sym typeface="Helvetica Neue"/>
              </a:rPr>
              <a:t>Quellennr.: 2</a:t>
            </a:r>
            <a:endParaRPr lang="de-DE">
              <a:latin typeface="Helvetica Neue" panose="020B0604020202020204" charset="0"/>
            </a:endParaRPr>
          </a:p>
        </p:txBody>
      </p:sp>
      <p:sp>
        <p:nvSpPr>
          <p:cNvPr id="314" name="Google Shape;314;p21"/>
          <p:cNvSpPr txBox="1"/>
          <p:nvPr/>
        </p:nvSpPr>
        <p:spPr>
          <a:xfrm>
            <a:off x="1295999" y="2808000"/>
            <a:ext cx="15840000"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800" b="1" dirty="0">
                <a:solidFill>
                  <a:srgbClr val="AED633"/>
                </a:solidFill>
                <a:latin typeface="Helvetica Neue" panose="020B0604020202020204" charset="0"/>
                <a:ea typeface="Helvetica Neue"/>
                <a:cs typeface="Helvetica Neue"/>
                <a:sym typeface="Helvetica Neue"/>
              </a:rPr>
              <a:t>3.2. </a:t>
            </a:r>
            <a:r>
              <a:rPr lang="de-DE" sz="2800" b="1" i="0" u="none" strike="noStrike" cap="none" dirty="0">
                <a:solidFill>
                  <a:srgbClr val="AED633"/>
                </a:solidFill>
                <a:latin typeface="Helvetica Neue" panose="020B0604020202020204" charset="0"/>
                <a:ea typeface="Helvetica Neue"/>
                <a:cs typeface="Helvetica Neue"/>
                <a:sym typeface="Helvetica Neue"/>
              </a:rPr>
              <a:t>Schlüssel-Instrumente und -Methoden des Innovationsmanagements in Unternehmen</a:t>
            </a:r>
            <a:endParaRPr lang="de-DE" sz="2800" b="1" dirty="0">
              <a:solidFill>
                <a:srgbClr val="AED633"/>
              </a:solidFill>
              <a:latin typeface="Helvetica Neue" panose="020B0604020202020204" charset="0"/>
              <a:ea typeface="Helvetica Neue"/>
              <a:cs typeface="Helvetica Neue"/>
              <a:sym typeface="Helvetica Neue"/>
            </a:endParaRPr>
          </a:p>
        </p:txBody>
      </p:sp>
      <p:graphicFrame>
        <p:nvGraphicFramePr>
          <p:cNvPr id="315" name="Google Shape;315;p21"/>
          <p:cNvGraphicFramePr/>
          <p:nvPr>
            <p:extLst>
              <p:ext uri="{D42A27DB-BD31-4B8C-83A1-F6EECF244321}">
                <p14:modId xmlns:p14="http://schemas.microsoft.com/office/powerpoint/2010/main" val="3298793397"/>
              </p:ext>
            </p:extLst>
          </p:nvPr>
        </p:nvGraphicFramePr>
        <p:xfrm>
          <a:off x="1296000" y="3744000"/>
          <a:ext cx="15696000" cy="4428000"/>
        </p:xfrm>
        <a:graphic>
          <a:graphicData uri="http://schemas.openxmlformats.org/drawingml/2006/table">
            <a:tbl>
              <a:tblPr firstRow="1" bandRow="1">
                <a:noFill/>
                <a:tableStyleId>{5FDA94A1-0105-439E-B0CB-21B5BB64F23D}</a:tableStyleId>
              </a:tblPr>
              <a:tblGrid>
                <a:gridCol w="2196000">
                  <a:extLst>
                    <a:ext uri="{9D8B030D-6E8A-4147-A177-3AD203B41FA5}">
                      <a16:colId xmlns:a16="http://schemas.microsoft.com/office/drawing/2014/main" val="20000"/>
                    </a:ext>
                  </a:extLst>
                </a:gridCol>
                <a:gridCol w="270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2"/>
                    </a:ext>
                  </a:extLst>
                </a:gridCol>
                <a:gridCol w="2700000">
                  <a:extLst>
                    <a:ext uri="{9D8B030D-6E8A-4147-A177-3AD203B41FA5}">
                      <a16:colId xmlns:a16="http://schemas.microsoft.com/office/drawing/2014/main" val="20003"/>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20005"/>
                    </a:ext>
                  </a:extLst>
                </a:gridCol>
              </a:tblGrid>
              <a:tr h="1116000">
                <a:tc>
                  <a:txBody>
                    <a:bodyPr/>
                    <a:lstStyle/>
                    <a:p>
                      <a:pPr marL="0" marR="0" lvl="0" indent="0" algn="l" rtl="0">
                        <a:lnSpc>
                          <a:spcPct val="115000"/>
                        </a:lnSpc>
                        <a:spcBef>
                          <a:spcPts val="0"/>
                        </a:spcBef>
                        <a:spcAft>
                          <a:spcPts val="0"/>
                        </a:spcAft>
                        <a:buNone/>
                      </a:pPr>
                      <a:r>
                        <a:rPr lang="de-DE" sz="1800" b="1" noProof="0" dirty="0">
                          <a:solidFill>
                            <a:schemeClr val="lt1"/>
                          </a:solidFill>
                          <a:latin typeface="Helvetica Neue"/>
                          <a:ea typeface="Helvetica Neue"/>
                          <a:cs typeface="Helvetica Neue"/>
                          <a:sym typeface="Helvetica Neue"/>
                        </a:rPr>
                        <a:t>Typologien des Innovations-</a:t>
                      </a:r>
                      <a:br>
                        <a:rPr lang="de-DE" sz="1800" b="1" noProof="0" dirty="0">
                          <a:solidFill>
                            <a:schemeClr val="lt1"/>
                          </a:solidFill>
                          <a:latin typeface="Helvetica Neue"/>
                          <a:ea typeface="Helvetica Neue"/>
                          <a:cs typeface="Helvetica Neue"/>
                          <a:sym typeface="Helvetica Neue"/>
                        </a:rPr>
                      </a:br>
                      <a:r>
                        <a:rPr lang="de-DE" sz="1800" b="1" noProof="0" dirty="0" err="1">
                          <a:solidFill>
                            <a:schemeClr val="lt1"/>
                          </a:solidFill>
                          <a:latin typeface="Helvetica Neue"/>
                          <a:ea typeface="Helvetica Neue"/>
                          <a:cs typeface="Helvetica Neue"/>
                          <a:sym typeface="Helvetica Neue"/>
                        </a:rPr>
                        <a:t>managements</a:t>
                      </a:r>
                      <a:r>
                        <a:rPr lang="de-DE" sz="1800" b="1" noProof="0" dirty="0">
                          <a:solidFill>
                            <a:schemeClr val="lt1"/>
                          </a:solidFill>
                          <a:latin typeface="Helvetica Neue"/>
                          <a:ea typeface="Helvetica Neue"/>
                          <a:cs typeface="Helvetica Neue"/>
                          <a:sym typeface="Helvetica Neue"/>
                        </a:rPr>
                        <a:t>: </a:t>
                      </a:r>
                      <a:endParaRPr lang="de-DE" sz="1800" noProof="0" dirty="0">
                        <a:latin typeface="Helvetica Neue" panose="020B0604020202020204"/>
                      </a:endParaRPr>
                    </a:p>
                  </a:txBody>
                  <a:tcPr marL="91450" marR="91450" marT="45725" marB="45725">
                    <a:lnL w="28575" cap="flat" cmpd="sng">
                      <a:solidFill>
                        <a:srgbClr val="4D94B7"/>
                      </a:solidFill>
                      <a:prstDash val="solid"/>
                      <a:round/>
                      <a:headEnd type="none" w="sm" len="sm"/>
                      <a:tailEnd type="none" w="sm" len="sm"/>
                    </a:lnL>
                    <a:lnR w="28575" cap="flat" cmpd="sng">
                      <a:solidFill>
                        <a:srgbClr val="4D94B7"/>
                      </a:solidFill>
                      <a:prstDash val="solid"/>
                      <a:round/>
                      <a:headEnd type="none" w="sm" len="sm"/>
                      <a:tailEnd type="none" w="sm" len="sm"/>
                    </a:lnR>
                    <a:lnT w="28575" cap="flat" cmpd="sng">
                      <a:solidFill>
                        <a:srgbClr val="4D94B7"/>
                      </a:solidFill>
                      <a:prstDash val="solid"/>
                      <a:round/>
                      <a:headEnd type="none" w="sm" len="sm"/>
                      <a:tailEnd type="none" w="sm" len="sm"/>
                    </a:lnT>
                    <a:lnB w="28575" cap="flat" cmpd="sng">
                      <a:solidFill>
                        <a:schemeClr val="lt1"/>
                      </a:solidFill>
                      <a:prstDash val="solid"/>
                      <a:round/>
                      <a:headEnd type="none" w="sm" len="sm"/>
                      <a:tailEnd type="none" w="sm" len="sm"/>
                    </a:lnB>
                    <a:solidFill>
                      <a:srgbClr val="4D94B7"/>
                    </a:solidFill>
                  </a:tcPr>
                </a:tc>
                <a:tc>
                  <a:txBody>
                    <a:bodyPr/>
                    <a:lstStyle/>
                    <a:p>
                      <a:pPr marL="0" marR="0" lvl="0" indent="0" algn="ctr" rtl="0">
                        <a:lnSpc>
                          <a:spcPct val="100000"/>
                        </a:lnSpc>
                        <a:spcBef>
                          <a:spcPts val="0"/>
                        </a:spcBef>
                        <a:spcAft>
                          <a:spcPts val="0"/>
                        </a:spcAft>
                        <a:buSzPts val="1800"/>
                        <a:buFont typeface="Helvetica Neue"/>
                        <a:buNone/>
                      </a:pPr>
                      <a:r>
                        <a:rPr lang="de-DE" sz="1800" b="1" noProof="0" dirty="0">
                          <a:latin typeface="Helvetica Neue"/>
                          <a:ea typeface="Helvetica Neue"/>
                          <a:cs typeface="Helvetica Neue"/>
                          <a:sym typeface="Helvetica Neue"/>
                        </a:rPr>
                        <a:t>Wissens- und Technologie-management</a:t>
                      </a:r>
                    </a:p>
                  </a:txBody>
                  <a:tcPr marL="91450" marR="91450" marT="45725" marB="45725" anchor="ctr">
                    <a:lnL w="28575" cap="flat" cmpd="sng">
                      <a:solidFill>
                        <a:srgbClr val="4D94B7"/>
                      </a:solidFill>
                      <a:prstDash val="solid"/>
                      <a:round/>
                      <a:headEnd type="none" w="sm" len="sm"/>
                      <a:tailEnd type="none" w="sm" len="sm"/>
                    </a:lnL>
                    <a:lnR w="28575" cap="flat" cmpd="sng">
                      <a:solidFill>
                        <a:srgbClr val="4D94B7"/>
                      </a:solidFill>
                      <a:prstDash val="solid"/>
                      <a:round/>
                      <a:headEnd type="none" w="sm" len="sm"/>
                      <a:tailEnd type="none" w="sm" len="sm"/>
                    </a:lnR>
                    <a:lnT w="28575" cap="flat" cmpd="sng">
                      <a:solidFill>
                        <a:srgbClr val="4D94B7"/>
                      </a:solidFill>
                      <a:prstDash val="solid"/>
                      <a:round/>
                      <a:headEnd type="none" w="sm" len="sm"/>
                      <a:tailEnd type="none" w="sm" len="sm"/>
                    </a:lnT>
                    <a:lnB w="28575" cap="flat" cmpd="sng">
                      <a:solidFill>
                        <a:srgbClr val="4D94B7"/>
                      </a:solidFill>
                      <a:prstDash val="solid"/>
                      <a:round/>
                      <a:headEnd type="none" w="sm" len="sm"/>
                      <a:tailEnd type="none" w="sm" len="sm"/>
                    </a:lnB>
                  </a:tcPr>
                </a:tc>
                <a:tc>
                  <a:txBody>
                    <a:bodyPr/>
                    <a:lstStyle/>
                    <a:p>
                      <a:pPr marL="0" marR="0" lvl="0" indent="0" algn="ctr" rtl="0">
                        <a:lnSpc>
                          <a:spcPct val="100000"/>
                        </a:lnSpc>
                        <a:spcBef>
                          <a:spcPts val="0"/>
                        </a:spcBef>
                        <a:spcAft>
                          <a:spcPts val="0"/>
                        </a:spcAft>
                        <a:buSzPts val="1800"/>
                        <a:buFont typeface="Helvetica Neue"/>
                        <a:buNone/>
                      </a:pPr>
                      <a:r>
                        <a:rPr lang="de-DE" sz="1800" b="1" noProof="0">
                          <a:latin typeface="Helvetica Neue"/>
                          <a:ea typeface="Helvetica Neue"/>
                          <a:cs typeface="Helvetica Neue"/>
                          <a:sym typeface="Helvetica Neue"/>
                        </a:rPr>
                        <a:t>Marktforschung</a:t>
                      </a:r>
                    </a:p>
                  </a:txBody>
                  <a:tcPr marL="91450" marR="91450" marT="45725" marB="45725" anchor="ctr">
                    <a:lnL w="28575" cap="flat" cmpd="sng">
                      <a:solidFill>
                        <a:srgbClr val="4D94B7"/>
                      </a:solidFill>
                      <a:prstDash val="solid"/>
                      <a:round/>
                      <a:headEnd type="none" w="sm" len="sm"/>
                      <a:tailEnd type="none" w="sm" len="sm"/>
                    </a:lnL>
                    <a:lnR w="28575" cap="flat" cmpd="sng">
                      <a:solidFill>
                        <a:srgbClr val="4D94B7"/>
                      </a:solidFill>
                      <a:prstDash val="solid"/>
                      <a:round/>
                      <a:headEnd type="none" w="sm" len="sm"/>
                      <a:tailEnd type="none" w="sm" len="sm"/>
                    </a:lnR>
                    <a:lnT w="28575" cap="flat" cmpd="sng">
                      <a:solidFill>
                        <a:srgbClr val="4D94B7"/>
                      </a:solidFill>
                      <a:prstDash val="solid"/>
                      <a:round/>
                      <a:headEnd type="none" w="sm" len="sm"/>
                      <a:tailEnd type="none" w="sm" len="sm"/>
                    </a:lnT>
                    <a:lnB w="28575" cap="flat" cmpd="sng">
                      <a:solidFill>
                        <a:srgbClr val="4D94B7"/>
                      </a:solidFill>
                      <a:prstDash val="solid"/>
                      <a:round/>
                      <a:headEnd type="none" w="sm" len="sm"/>
                      <a:tailEnd type="none" w="sm" len="sm"/>
                    </a:lnB>
                  </a:tcPr>
                </a:tc>
                <a:tc>
                  <a:txBody>
                    <a:bodyPr/>
                    <a:lstStyle/>
                    <a:p>
                      <a:pPr marL="0" marR="0" lvl="0" indent="0" algn="ctr" rtl="0">
                        <a:lnSpc>
                          <a:spcPct val="100000"/>
                        </a:lnSpc>
                        <a:spcBef>
                          <a:spcPts val="0"/>
                        </a:spcBef>
                        <a:spcAft>
                          <a:spcPts val="0"/>
                        </a:spcAft>
                        <a:buSzPts val="1800"/>
                        <a:buFont typeface="Helvetica Neue"/>
                        <a:buNone/>
                      </a:pPr>
                      <a:r>
                        <a:rPr lang="de-DE" sz="1800" b="1" noProof="0">
                          <a:latin typeface="Helvetica Neue"/>
                          <a:ea typeface="Helvetica Neue"/>
                          <a:cs typeface="Helvetica Neue"/>
                          <a:sym typeface="Helvetica Neue"/>
                        </a:rPr>
                        <a:t>Kooperation und Netzwerken</a:t>
                      </a:r>
                    </a:p>
                  </a:txBody>
                  <a:tcPr marL="91450" marR="91450" marT="45725" marB="45725" anchor="ctr">
                    <a:lnL w="28575" cap="flat" cmpd="sng">
                      <a:solidFill>
                        <a:srgbClr val="4D94B7"/>
                      </a:solidFill>
                      <a:prstDash val="solid"/>
                      <a:round/>
                      <a:headEnd type="none" w="sm" len="sm"/>
                      <a:tailEnd type="none" w="sm" len="sm"/>
                    </a:lnL>
                    <a:lnR w="28575" cap="flat" cmpd="sng">
                      <a:solidFill>
                        <a:srgbClr val="4D94B7"/>
                      </a:solidFill>
                      <a:prstDash val="solid"/>
                      <a:round/>
                      <a:headEnd type="none" w="sm" len="sm"/>
                      <a:tailEnd type="none" w="sm" len="sm"/>
                    </a:lnR>
                    <a:lnT w="28575" cap="flat" cmpd="sng">
                      <a:solidFill>
                        <a:srgbClr val="4D94B7"/>
                      </a:solidFill>
                      <a:prstDash val="solid"/>
                      <a:round/>
                      <a:headEnd type="none" w="sm" len="sm"/>
                      <a:tailEnd type="none" w="sm" len="sm"/>
                    </a:lnT>
                    <a:lnB w="28575" cap="flat" cmpd="sng">
                      <a:solidFill>
                        <a:srgbClr val="4D94B7"/>
                      </a:solidFill>
                      <a:prstDash val="solid"/>
                      <a:round/>
                      <a:headEnd type="none" w="sm" len="sm"/>
                      <a:tailEnd type="none" w="sm" len="sm"/>
                    </a:lnB>
                  </a:tcPr>
                </a:tc>
                <a:tc>
                  <a:txBody>
                    <a:bodyPr/>
                    <a:lstStyle/>
                    <a:p>
                      <a:pPr marL="0" marR="0" lvl="0" indent="0" algn="ctr" rtl="0">
                        <a:lnSpc>
                          <a:spcPct val="100000"/>
                        </a:lnSpc>
                        <a:spcBef>
                          <a:spcPts val="0"/>
                        </a:spcBef>
                        <a:spcAft>
                          <a:spcPts val="0"/>
                        </a:spcAft>
                        <a:buSzPts val="1800"/>
                        <a:buFont typeface="Helvetica Neue"/>
                        <a:buNone/>
                      </a:pPr>
                      <a:r>
                        <a:rPr lang="de-DE" sz="1800" b="1" noProof="0">
                          <a:latin typeface="Helvetica Neue"/>
                          <a:ea typeface="Helvetica Neue"/>
                          <a:cs typeface="Helvetica Neue"/>
                          <a:sym typeface="Helvetica Neue"/>
                        </a:rPr>
                        <a:t>Personalmanagement</a:t>
                      </a:r>
                    </a:p>
                    <a:p>
                      <a:pPr marL="0" marR="0" lvl="0" indent="0" algn="ctr" rtl="0">
                        <a:lnSpc>
                          <a:spcPct val="100000"/>
                        </a:lnSpc>
                        <a:spcBef>
                          <a:spcPts val="0"/>
                        </a:spcBef>
                        <a:spcAft>
                          <a:spcPts val="0"/>
                        </a:spcAft>
                        <a:buSzPts val="1800"/>
                        <a:buFont typeface="Helvetica Neue"/>
                        <a:buNone/>
                      </a:pPr>
                      <a:r>
                        <a:rPr lang="de-DE" sz="1800" b="1" noProof="0">
                          <a:latin typeface="Helvetica Neue"/>
                          <a:ea typeface="Helvetica Neue"/>
                          <a:cs typeface="Helvetica Neue"/>
                          <a:sym typeface="Helvetica Neue"/>
                        </a:rPr>
                        <a:t>Telearbeit</a:t>
                      </a:r>
                    </a:p>
                  </a:txBody>
                  <a:tcPr marL="91450" marR="91450" marT="45725" marB="45725" anchor="ctr">
                    <a:lnL w="28575" cap="flat" cmpd="sng">
                      <a:solidFill>
                        <a:srgbClr val="4D94B7"/>
                      </a:solidFill>
                      <a:prstDash val="solid"/>
                      <a:round/>
                      <a:headEnd type="none" w="sm" len="sm"/>
                      <a:tailEnd type="none" w="sm" len="sm"/>
                    </a:lnL>
                    <a:lnR w="28575" cap="flat" cmpd="sng">
                      <a:solidFill>
                        <a:srgbClr val="4D94B7"/>
                      </a:solidFill>
                      <a:prstDash val="solid"/>
                      <a:round/>
                      <a:headEnd type="none" w="sm" len="sm"/>
                      <a:tailEnd type="none" w="sm" len="sm"/>
                    </a:lnR>
                    <a:lnT w="28575" cap="flat" cmpd="sng">
                      <a:solidFill>
                        <a:srgbClr val="4D94B7"/>
                      </a:solidFill>
                      <a:prstDash val="solid"/>
                      <a:round/>
                      <a:headEnd type="none" w="sm" len="sm"/>
                      <a:tailEnd type="none" w="sm" len="sm"/>
                    </a:lnT>
                    <a:lnB w="28575" cap="flat" cmpd="sng">
                      <a:solidFill>
                        <a:srgbClr val="4D94B7"/>
                      </a:solidFill>
                      <a:prstDash val="solid"/>
                      <a:round/>
                      <a:headEnd type="none" w="sm" len="sm"/>
                      <a:tailEnd type="none" w="sm" len="sm"/>
                    </a:lnB>
                  </a:tcPr>
                </a:tc>
                <a:tc>
                  <a:txBody>
                    <a:bodyPr/>
                    <a:lstStyle/>
                    <a:p>
                      <a:pPr marL="0" marR="0" lvl="0" indent="0" algn="ctr" rtl="0">
                        <a:lnSpc>
                          <a:spcPct val="100000"/>
                        </a:lnSpc>
                        <a:spcBef>
                          <a:spcPts val="0"/>
                        </a:spcBef>
                        <a:spcAft>
                          <a:spcPts val="0"/>
                        </a:spcAft>
                        <a:buSzPts val="1800"/>
                        <a:buFont typeface="Helvetica Neue"/>
                        <a:buNone/>
                      </a:pPr>
                      <a:r>
                        <a:rPr lang="de-DE" sz="1800" b="1" noProof="0">
                          <a:latin typeface="Helvetica Neue"/>
                          <a:ea typeface="Helvetica Neue"/>
                          <a:cs typeface="Helvetica Neue"/>
                          <a:sym typeface="Helvetica Neue"/>
                        </a:rPr>
                        <a:t>Schnittstellen-</a:t>
                      </a:r>
                    </a:p>
                    <a:p>
                      <a:pPr marL="0" marR="0" lvl="0" indent="0" algn="ctr" rtl="0">
                        <a:lnSpc>
                          <a:spcPct val="100000"/>
                        </a:lnSpc>
                        <a:spcBef>
                          <a:spcPts val="0"/>
                        </a:spcBef>
                        <a:spcAft>
                          <a:spcPts val="0"/>
                        </a:spcAft>
                        <a:buSzPts val="1800"/>
                        <a:buFont typeface="Helvetica Neue"/>
                        <a:buNone/>
                      </a:pPr>
                      <a:r>
                        <a:rPr lang="de-DE" sz="1800" b="1" noProof="0">
                          <a:latin typeface="Helvetica Neue"/>
                          <a:ea typeface="Helvetica Neue"/>
                          <a:cs typeface="Helvetica Neue"/>
                          <a:sym typeface="Helvetica Neue"/>
                        </a:rPr>
                        <a:t>management</a:t>
                      </a:r>
                    </a:p>
                  </a:txBody>
                  <a:tcPr marL="91450" marR="91450" marT="45725" marB="45725" anchor="ctr">
                    <a:lnL w="28575" cap="flat" cmpd="sng">
                      <a:solidFill>
                        <a:srgbClr val="4D94B7"/>
                      </a:solidFill>
                      <a:prstDash val="solid"/>
                      <a:round/>
                      <a:headEnd type="none" w="sm" len="sm"/>
                      <a:tailEnd type="none" w="sm" len="sm"/>
                    </a:lnL>
                    <a:lnR w="28575" cap="flat" cmpd="sng">
                      <a:solidFill>
                        <a:srgbClr val="4D94B7"/>
                      </a:solidFill>
                      <a:prstDash val="solid"/>
                      <a:round/>
                      <a:headEnd type="none" w="sm" len="sm"/>
                      <a:tailEnd type="none" w="sm" len="sm"/>
                    </a:lnR>
                    <a:lnT w="28575" cap="flat" cmpd="sng">
                      <a:solidFill>
                        <a:srgbClr val="4D94B7"/>
                      </a:solidFill>
                      <a:prstDash val="solid"/>
                      <a:round/>
                      <a:headEnd type="none" w="sm" len="sm"/>
                      <a:tailEnd type="none" w="sm" len="sm"/>
                    </a:lnT>
                    <a:lnB w="28575" cap="flat" cmpd="sng">
                      <a:solidFill>
                        <a:srgbClr val="4D94B7"/>
                      </a:solidFill>
                      <a:prstDash val="solid"/>
                      <a:round/>
                      <a:headEnd type="none" w="sm" len="sm"/>
                      <a:tailEnd type="none" w="sm" len="sm"/>
                    </a:lnB>
                  </a:tcPr>
                </a:tc>
                <a:extLst>
                  <a:ext uri="{0D108BD9-81ED-4DB2-BD59-A6C34878D82A}">
                    <a16:rowId xmlns:a16="http://schemas.microsoft.com/office/drawing/2014/main" val="10000"/>
                  </a:ext>
                </a:extLst>
              </a:tr>
              <a:tr h="3312000">
                <a:tc>
                  <a:txBody>
                    <a:bodyPr/>
                    <a:lstStyle/>
                    <a:p>
                      <a:pPr marL="0" marR="0" lvl="0" indent="0" algn="l" rtl="0">
                        <a:lnSpc>
                          <a:spcPct val="100000"/>
                        </a:lnSpc>
                        <a:spcBef>
                          <a:spcPts val="0"/>
                        </a:spcBef>
                        <a:spcAft>
                          <a:spcPts val="0"/>
                        </a:spcAft>
                        <a:buClr>
                          <a:schemeClr val="lt1"/>
                        </a:buClr>
                        <a:buSzPts val="1800"/>
                        <a:buFont typeface="Helvetica Neue"/>
                        <a:buNone/>
                      </a:pPr>
                      <a:r>
                        <a:rPr lang="de-DE" sz="1800" b="1" noProof="0" dirty="0">
                          <a:solidFill>
                            <a:schemeClr val="lt1"/>
                          </a:solidFill>
                          <a:latin typeface="Helvetica Neue"/>
                          <a:ea typeface="Helvetica Neue"/>
                          <a:cs typeface="Helvetica Neue"/>
                          <a:sym typeface="Helvetica Neue"/>
                        </a:rPr>
                        <a:t>Methoden und Instrumente:</a:t>
                      </a:r>
                    </a:p>
                  </a:txBody>
                  <a:tcPr marL="91450" marR="91450" marT="45725" marB="45725">
                    <a:lnL w="28575" cap="flat" cmpd="sng">
                      <a:solidFill>
                        <a:srgbClr val="4D94B7"/>
                      </a:solidFill>
                      <a:prstDash val="solid"/>
                      <a:round/>
                      <a:headEnd type="none" w="sm" len="sm"/>
                      <a:tailEnd type="none" w="sm" len="sm"/>
                    </a:lnL>
                    <a:lnR w="28575" cap="flat" cmpd="sng">
                      <a:solidFill>
                        <a:srgbClr val="4D94B7"/>
                      </a:solidFill>
                      <a:prstDash val="solid"/>
                      <a:round/>
                      <a:headEnd type="none" w="sm" len="sm"/>
                      <a:tailEnd type="none" w="sm" len="sm"/>
                    </a:lnR>
                    <a:lnT w="28575" cap="flat" cmpd="sng">
                      <a:solidFill>
                        <a:schemeClr val="lt1"/>
                      </a:solidFill>
                      <a:prstDash val="solid"/>
                      <a:round/>
                      <a:headEnd type="none" w="sm" len="sm"/>
                      <a:tailEnd type="none" w="sm" len="sm"/>
                    </a:lnT>
                    <a:lnB w="28575" cap="flat" cmpd="sng">
                      <a:solidFill>
                        <a:srgbClr val="4D94B7"/>
                      </a:solidFill>
                      <a:prstDash val="solid"/>
                      <a:round/>
                      <a:headEnd type="none" w="sm" len="sm"/>
                      <a:tailEnd type="none" w="sm" len="sm"/>
                    </a:lnB>
                    <a:solidFill>
                      <a:srgbClr val="4D94B7"/>
                    </a:solidFill>
                  </a:tcPr>
                </a:tc>
                <a:tc>
                  <a:txBody>
                    <a:bodyPr/>
                    <a:lstStyle/>
                    <a:p>
                      <a:pPr marL="285750" marR="0" lvl="0" indent="-285750" algn="l" rtl="0">
                        <a:lnSpc>
                          <a:spcPct val="115000"/>
                        </a:lnSpc>
                        <a:spcBef>
                          <a:spcPts val="0"/>
                        </a:spcBef>
                        <a:spcAft>
                          <a:spcPts val="0"/>
                        </a:spcAft>
                        <a:buSzPts val="1800"/>
                        <a:buFont typeface="Noto Sans Symbols"/>
                        <a:buChar char="▪"/>
                      </a:pPr>
                      <a:r>
                        <a:rPr lang="de-DE" sz="1800" noProof="0">
                          <a:latin typeface="Helvetica Neue"/>
                          <a:ea typeface="Helvetica Neue"/>
                          <a:cs typeface="Helvetica Neue"/>
                          <a:sym typeface="Helvetica Neue"/>
                        </a:rPr>
                        <a:t>Wissensaudits</a:t>
                      </a:r>
                    </a:p>
                    <a:p>
                      <a:pPr marL="285750" marR="0" lvl="0" indent="-285750" algn="l" rtl="0">
                        <a:lnSpc>
                          <a:spcPct val="115000"/>
                        </a:lnSpc>
                        <a:spcBef>
                          <a:spcPts val="0"/>
                        </a:spcBef>
                        <a:spcAft>
                          <a:spcPts val="0"/>
                        </a:spcAft>
                        <a:buSzPts val="1800"/>
                        <a:buFont typeface="Noto Sans Symbols"/>
                        <a:buChar char="▪"/>
                      </a:pPr>
                      <a:r>
                        <a:rPr lang="de-DE" sz="1800" noProof="0">
                          <a:latin typeface="Helvetica Neue"/>
                          <a:ea typeface="Helvetica Neue"/>
                          <a:cs typeface="Helvetica Neue"/>
                          <a:sym typeface="Helvetica Neue"/>
                        </a:rPr>
                        <a:t>Wissenslandkarte</a:t>
                      </a:r>
                    </a:p>
                    <a:p>
                      <a:pPr marL="285750" marR="0" lvl="0" indent="-285750" algn="l" rtl="0">
                        <a:lnSpc>
                          <a:spcPct val="115000"/>
                        </a:lnSpc>
                        <a:spcBef>
                          <a:spcPts val="0"/>
                        </a:spcBef>
                        <a:spcAft>
                          <a:spcPts val="0"/>
                        </a:spcAft>
                        <a:buSzPts val="1800"/>
                        <a:buFont typeface="Noto Sans Symbols"/>
                        <a:buChar char="▪"/>
                      </a:pPr>
                      <a:r>
                        <a:rPr lang="de-DE" sz="1800" noProof="0">
                          <a:latin typeface="Helvetica Neue"/>
                          <a:ea typeface="Helvetica Neue"/>
                          <a:cs typeface="Helvetica Neue"/>
                          <a:sym typeface="Helvetica Neue"/>
                        </a:rPr>
                        <a:t>Technologie-</a:t>
                      </a:r>
                      <a:br>
                        <a:rPr lang="de-DE" sz="1800" noProof="0">
                          <a:latin typeface="Helvetica Neue"/>
                          <a:ea typeface="Helvetica Neue"/>
                          <a:cs typeface="Helvetica Neue"/>
                          <a:sym typeface="Helvetica Neue"/>
                        </a:rPr>
                      </a:br>
                      <a:r>
                        <a:rPr lang="de-DE" sz="1800" noProof="0">
                          <a:latin typeface="Helvetica Neue"/>
                          <a:ea typeface="Helvetica Neue"/>
                          <a:cs typeface="Helvetica Neue"/>
                          <a:sym typeface="Helvetica Neue"/>
                        </a:rPr>
                        <a:t>Roadmaps</a:t>
                      </a:r>
                      <a:endParaRPr lang="de-DE" sz="1800" noProof="0">
                        <a:latin typeface="Helvetica Neue" panose="020B0604020202020204"/>
                      </a:endParaRPr>
                    </a:p>
                    <a:p>
                      <a:pPr marL="285750" marR="0" lvl="0" indent="-285750" algn="l" rtl="0">
                        <a:lnSpc>
                          <a:spcPct val="115000"/>
                        </a:lnSpc>
                        <a:spcBef>
                          <a:spcPts val="0"/>
                        </a:spcBef>
                        <a:spcAft>
                          <a:spcPts val="0"/>
                        </a:spcAft>
                        <a:buSzPts val="1800"/>
                        <a:buFont typeface="Noto Sans Symbols"/>
                        <a:buChar char="▪"/>
                      </a:pPr>
                      <a:r>
                        <a:rPr lang="de-DE" sz="1800" noProof="0">
                          <a:latin typeface="Helvetica Neue"/>
                          <a:ea typeface="Helvetica Neue"/>
                          <a:cs typeface="Helvetica Neue"/>
                          <a:sym typeface="Helvetica Neue"/>
                        </a:rPr>
                        <a:t>Strategische Industrieausschüsse</a:t>
                      </a:r>
                    </a:p>
                    <a:p>
                      <a:pPr marL="285750" marR="0" lvl="0" indent="-285750" algn="l" rtl="0">
                        <a:lnSpc>
                          <a:spcPct val="115000"/>
                        </a:lnSpc>
                        <a:spcBef>
                          <a:spcPts val="0"/>
                        </a:spcBef>
                        <a:spcAft>
                          <a:spcPts val="0"/>
                        </a:spcAft>
                        <a:buSzPts val="1800"/>
                        <a:buFont typeface="Noto Sans Symbols"/>
                        <a:buChar char="▪"/>
                      </a:pPr>
                      <a:r>
                        <a:rPr lang="de-DE" sz="1800" noProof="0">
                          <a:latin typeface="Helvetica Neue"/>
                          <a:ea typeface="Helvetica Neue"/>
                          <a:cs typeface="Helvetica Neue"/>
                          <a:sym typeface="Helvetica Neue"/>
                        </a:rPr>
                        <a:t>Dokumenten-</a:t>
                      </a:r>
                      <a:br>
                        <a:rPr lang="de-DE" sz="1800" noProof="0">
                          <a:latin typeface="Helvetica Neue"/>
                          <a:ea typeface="Helvetica Neue"/>
                          <a:cs typeface="Helvetica Neue"/>
                          <a:sym typeface="Helvetica Neue"/>
                        </a:rPr>
                      </a:br>
                      <a:r>
                        <a:rPr lang="de-DE" sz="1800" noProof="0">
                          <a:latin typeface="Helvetica Neue"/>
                          <a:ea typeface="Helvetica Neue"/>
                          <a:cs typeface="Helvetica Neue"/>
                          <a:sym typeface="Helvetica Neue"/>
                        </a:rPr>
                        <a:t>management</a:t>
                      </a:r>
                    </a:p>
                    <a:p>
                      <a:pPr marL="285750" marR="0" lvl="0" indent="-285750" algn="l" rtl="0">
                        <a:lnSpc>
                          <a:spcPct val="115000"/>
                        </a:lnSpc>
                        <a:spcBef>
                          <a:spcPts val="0"/>
                        </a:spcBef>
                        <a:spcAft>
                          <a:spcPts val="0"/>
                        </a:spcAft>
                        <a:buSzPts val="1800"/>
                        <a:buFont typeface="Noto Sans Symbols"/>
                        <a:buChar char="▪"/>
                      </a:pPr>
                      <a:r>
                        <a:rPr lang="de-DE" sz="1800" noProof="0">
                          <a:latin typeface="Helvetica Neue"/>
                          <a:ea typeface="Helvetica Neue"/>
                          <a:cs typeface="Helvetica Neue"/>
                          <a:sym typeface="Helvetica Neue"/>
                        </a:rPr>
                        <a:t>Management des geistigen Eigentums</a:t>
                      </a:r>
                    </a:p>
                  </a:txBody>
                  <a:tcPr marL="91450" marR="91450" marT="45725" marB="45725">
                    <a:lnL w="28575" cap="flat" cmpd="sng">
                      <a:solidFill>
                        <a:srgbClr val="4D94B7"/>
                      </a:solidFill>
                      <a:prstDash val="solid"/>
                      <a:round/>
                      <a:headEnd type="none" w="sm" len="sm"/>
                      <a:tailEnd type="none" w="sm" len="sm"/>
                    </a:lnL>
                    <a:lnR w="28575" cap="flat" cmpd="sng">
                      <a:solidFill>
                        <a:srgbClr val="4D94B7"/>
                      </a:solidFill>
                      <a:prstDash val="solid"/>
                      <a:round/>
                      <a:headEnd type="none" w="sm" len="sm"/>
                      <a:tailEnd type="none" w="sm" len="sm"/>
                    </a:lnR>
                    <a:lnT w="28575" cap="flat" cmpd="sng">
                      <a:solidFill>
                        <a:srgbClr val="4D94B7"/>
                      </a:solidFill>
                      <a:prstDash val="solid"/>
                      <a:round/>
                      <a:headEnd type="none" w="sm" len="sm"/>
                      <a:tailEnd type="none" w="sm" len="sm"/>
                    </a:lnT>
                    <a:lnB w="28575" cap="flat" cmpd="sng">
                      <a:solidFill>
                        <a:srgbClr val="4D94B7"/>
                      </a:solidFill>
                      <a:prstDash val="solid"/>
                      <a:round/>
                      <a:headEnd type="none" w="sm" len="sm"/>
                      <a:tailEnd type="none" w="sm" len="sm"/>
                    </a:lnB>
                  </a:tcPr>
                </a:tc>
                <a:tc>
                  <a:txBody>
                    <a:bodyPr/>
                    <a:lstStyle/>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Technologie-</a:t>
                      </a:r>
                      <a:br>
                        <a:rPr lang="de-DE" sz="1800" noProof="0" dirty="0">
                          <a:latin typeface="Helvetica Neue"/>
                          <a:ea typeface="Helvetica Neue"/>
                          <a:cs typeface="Helvetica Neue"/>
                          <a:sym typeface="Helvetica Neue"/>
                        </a:rPr>
                      </a:br>
                      <a:r>
                        <a:rPr lang="de-DE" sz="1800" noProof="0" dirty="0" err="1">
                          <a:latin typeface="Helvetica Neue"/>
                          <a:ea typeface="Helvetica Neue"/>
                          <a:cs typeface="Helvetica Neue"/>
                          <a:sym typeface="Helvetica Neue"/>
                        </a:rPr>
                        <a:t>beobachtung</a:t>
                      </a:r>
                      <a:r>
                        <a:rPr lang="de-DE" sz="1800" noProof="0" dirty="0">
                          <a:latin typeface="Helvetica Neue"/>
                          <a:ea typeface="Helvetica Neue"/>
                          <a:cs typeface="Helvetica Neue"/>
                          <a:sym typeface="Helvetica Neue"/>
                        </a:rPr>
                        <a:t>/</a:t>
                      </a:r>
                      <a:br>
                        <a:rPr lang="de-DE" sz="1800" noProof="0" dirty="0">
                          <a:latin typeface="Helvetica Neue"/>
                          <a:ea typeface="Helvetica Neue"/>
                          <a:cs typeface="Helvetica Neue"/>
                          <a:sym typeface="Helvetica Neue"/>
                        </a:rPr>
                      </a:br>
                      <a:r>
                        <a:rPr lang="de-DE" sz="1800" noProof="0" dirty="0">
                          <a:latin typeface="Helvetica Neue"/>
                          <a:ea typeface="Helvetica Neue"/>
                          <a:cs typeface="Helvetica Neue"/>
                          <a:sym typeface="Helvetica Neue"/>
                        </a:rPr>
                        <a:t>Technologiesuche</a:t>
                      </a:r>
                    </a:p>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Analyse von Patenten</a:t>
                      </a:r>
                    </a:p>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Geschäftsanalytik </a:t>
                      </a:r>
                      <a:endParaRPr lang="de-DE" sz="1800" noProof="0" dirty="0">
                        <a:latin typeface="Helvetica Neue" panose="020B0604020202020204"/>
                      </a:endParaRPr>
                    </a:p>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Wettbewerbsanalyse</a:t>
                      </a:r>
                    </a:p>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Trendanalyse</a:t>
                      </a:r>
                    </a:p>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Zielgruppen</a:t>
                      </a:r>
                    </a:p>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Kundenbeziehungs-management (CRM)</a:t>
                      </a:r>
                    </a:p>
                  </a:txBody>
                  <a:tcPr marL="91450" marR="91450" marT="45725" marB="45725">
                    <a:lnL w="28575" cap="flat" cmpd="sng">
                      <a:solidFill>
                        <a:srgbClr val="4D94B7"/>
                      </a:solidFill>
                      <a:prstDash val="solid"/>
                      <a:round/>
                      <a:headEnd type="none" w="sm" len="sm"/>
                      <a:tailEnd type="none" w="sm" len="sm"/>
                    </a:lnL>
                    <a:lnR w="28575" cap="flat" cmpd="sng">
                      <a:solidFill>
                        <a:srgbClr val="4D94B7"/>
                      </a:solidFill>
                      <a:prstDash val="solid"/>
                      <a:round/>
                      <a:headEnd type="none" w="sm" len="sm"/>
                      <a:tailEnd type="none" w="sm" len="sm"/>
                    </a:lnR>
                    <a:lnT w="28575" cap="flat" cmpd="sng">
                      <a:solidFill>
                        <a:srgbClr val="4D94B7"/>
                      </a:solidFill>
                      <a:prstDash val="solid"/>
                      <a:round/>
                      <a:headEnd type="none" w="sm" len="sm"/>
                      <a:tailEnd type="none" w="sm" len="sm"/>
                    </a:lnT>
                    <a:lnB w="28575" cap="flat" cmpd="sng">
                      <a:solidFill>
                        <a:srgbClr val="4D94B7"/>
                      </a:solidFill>
                      <a:prstDash val="solid"/>
                      <a:round/>
                      <a:headEnd type="none" w="sm" len="sm"/>
                      <a:tailEnd type="none" w="sm" len="sm"/>
                    </a:lnB>
                  </a:tcPr>
                </a:tc>
                <a:tc>
                  <a:txBody>
                    <a:bodyPr/>
                    <a:lstStyle/>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Gruppensoftware</a:t>
                      </a:r>
                    </a:p>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Teambildung</a:t>
                      </a:r>
                    </a:p>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Lieferketten-</a:t>
                      </a:r>
                      <a:br>
                        <a:rPr lang="de-DE" sz="1800" noProof="0" dirty="0">
                          <a:latin typeface="Helvetica Neue"/>
                          <a:ea typeface="Helvetica Neue"/>
                          <a:cs typeface="Helvetica Neue"/>
                          <a:sym typeface="Helvetica Neue"/>
                        </a:rPr>
                      </a:br>
                      <a:r>
                        <a:rPr lang="de-DE" sz="1800" noProof="0" dirty="0" err="1">
                          <a:latin typeface="Helvetica Neue"/>
                          <a:ea typeface="Helvetica Neue"/>
                          <a:cs typeface="Helvetica Neue"/>
                          <a:sym typeface="Helvetica Neue"/>
                        </a:rPr>
                        <a:t>management</a:t>
                      </a:r>
                      <a:endParaRPr lang="de-DE" sz="1800" noProof="0" dirty="0">
                        <a:latin typeface="Helvetica Neue" panose="020B0604020202020204"/>
                      </a:endParaRPr>
                    </a:p>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Industrielle Clusterbildung</a:t>
                      </a:r>
                    </a:p>
                  </a:txBody>
                  <a:tcPr marL="91450" marR="91450" marT="45725" marB="45725">
                    <a:lnL w="28575" cap="flat" cmpd="sng">
                      <a:solidFill>
                        <a:srgbClr val="4D94B7"/>
                      </a:solidFill>
                      <a:prstDash val="solid"/>
                      <a:round/>
                      <a:headEnd type="none" w="sm" len="sm"/>
                      <a:tailEnd type="none" w="sm" len="sm"/>
                    </a:lnL>
                    <a:lnR w="28575" cap="flat" cmpd="sng">
                      <a:solidFill>
                        <a:srgbClr val="4D94B7"/>
                      </a:solidFill>
                      <a:prstDash val="solid"/>
                      <a:round/>
                      <a:headEnd type="none" w="sm" len="sm"/>
                      <a:tailEnd type="none" w="sm" len="sm"/>
                    </a:lnR>
                    <a:lnT w="28575" cap="flat" cmpd="sng">
                      <a:solidFill>
                        <a:srgbClr val="4D94B7"/>
                      </a:solidFill>
                      <a:prstDash val="solid"/>
                      <a:round/>
                      <a:headEnd type="none" w="sm" len="sm"/>
                      <a:tailEnd type="none" w="sm" len="sm"/>
                    </a:lnT>
                    <a:lnB w="28575" cap="flat" cmpd="sng">
                      <a:solidFill>
                        <a:srgbClr val="4D94B7"/>
                      </a:solidFill>
                      <a:prstDash val="solid"/>
                      <a:round/>
                      <a:headEnd type="none" w="sm" len="sm"/>
                      <a:tailEnd type="none" w="sm" len="sm"/>
                    </a:lnB>
                  </a:tcPr>
                </a:tc>
                <a:tc>
                  <a:txBody>
                    <a:bodyPr/>
                    <a:lstStyle/>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Unternehmens-</a:t>
                      </a:r>
                      <a:br>
                        <a:rPr lang="de-DE" sz="1800" noProof="0" dirty="0">
                          <a:latin typeface="Helvetica Neue"/>
                          <a:ea typeface="Helvetica Neue"/>
                          <a:cs typeface="Helvetica Neue"/>
                          <a:sym typeface="Helvetica Neue"/>
                        </a:rPr>
                      </a:br>
                      <a:r>
                        <a:rPr lang="de-DE" sz="1800" noProof="0" dirty="0">
                          <a:latin typeface="Helvetica Neue"/>
                          <a:ea typeface="Helvetica Neue"/>
                          <a:cs typeface="Helvetica Neue"/>
                          <a:sym typeface="Helvetica Neue"/>
                        </a:rPr>
                        <a:t>Intranet</a:t>
                      </a:r>
                      <a:endParaRPr lang="de-DE" sz="1800" noProof="0" dirty="0">
                        <a:latin typeface="Helvetica Neue" panose="020B0604020202020204"/>
                      </a:endParaRPr>
                    </a:p>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Online-Recruiting</a:t>
                      </a:r>
                      <a:endParaRPr lang="de-DE" sz="1800" noProof="0" dirty="0">
                        <a:latin typeface="Helvetica Neue" panose="020B0604020202020204"/>
                      </a:endParaRPr>
                    </a:p>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E-Learning</a:t>
                      </a:r>
                      <a:endParaRPr lang="de-DE" sz="1800" noProof="0" dirty="0">
                        <a:latin typeface="Helvetica Neue" panose="020B0604020202020204"/>
                      </a:endParaRPr>
                    </a:p>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Kompetenz-</a:t>
                      </a:r>
                      <a:br>
                        <a:rPr lang="de-DE" sz="1800" noProof="0" dirty="0">
                          <a:latin typeface="Helvetica Neue"/>
                          <a:ea typeface="Helvetica Neue"/>
                          <a:cs typeface="Helvetica Neue"/>
                          <a:sym typeface="Helvetica Neue"/>
                        </a:rPr>
                      </a:br>
                      <a:r>
                        <a:rPr lang="de-DE" sz="1800" noProof="0" dirty="0" err="1">
                          <a:latin typeface="Helvetica Neue"/>
                          <a:ea typeface="Helvetica Neue"/>
                          <a:cs typeface="Helvetica Neue"/>
                          <a:sym typeface="Helvetica Neue"/>
                        </a:rPr>
                        <a:t>management</a:t>
                      </a:r>
                      <a:endParaRPr lang="de-DE" sz="1800" noProof="0" dirty="0">
                        <a:latin typeface="Helvetica Neue"/>
                        <a:ea typeface="Helvetica Neue"/>
                        <a:cs typeface="Helvetica Neue"/>
                        <a:sym typeface="Helvetica Neue"/>
                      </a:endParaRPr>
                    </a:p>
                  </a:txBody>
                  <a:tcPr marL="91450" marR="91450" marT="45725" marB="45725">
                    <a:lnL w="28575" cap="flat" cmpd="sng">
                      <a:solidFill>
                        <a:srgbClr val="4D94B7"/>
                      </a:solidFill>
                      <a:prstDash val="solid"/>
                      <a:round/>
                      <a:headEnd type="none" w="sm" len="sm"/>
                      <a:tailEnd type="none" w="sm" len="sm"/>
                    </a:lnL>
                    <a:lnR w="28575" cap="flat" cmpd="sng">
                      <a:solidFill>
                        <a:srgbClr val="4D94B7"/>
                      </a:solidFill>
                      <a:prstDash val="solid"/>
                      <a:round/>
                      <a:headEnd type="none" w="sm" len="sm"/>
                      <a:tailEnd type="none" w="sm" len="sm"/>
                    </a:lnR>
                    <a:lnT w="28575" cap="flat" cmpd="sng">
                      <a:solidFill>
                        <a:srgbClr val="4D94B7"/>
                      </a:solidFill>
                      <a:prstDash val="solid"/>
                      <a:round/>
                      <a:headEnd type="none" w="sm" len="sm"/>
                      <a:tailEnd type="none" w="sm" len="sm"/>
                    </a:lnT>
                    <a:lnB w="28575" cap="flat" cmpd="sng">
                      <a:solidFill>
                        <a:srgbClr val="4D94B7"/>
                      </a:solidFill>
                      <a:prstDash val="solid"/>
                      <a:round/>
                      <a:headEnd type="none" w="sm" len="sm"/>
                      <a:tailEnd type="none" w="sm" len="sm"/>
                    </a:lnB>
                  </a:tcPr>
                </a:tc>
                <a:tc>
                  <a:txBody>
                    <a:bodyPr/>
                    <a:lstStyle/>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F&amp;E- Marketing-Schnittstellen-management </a:t>
                      </a:r>
                      <a:endParaRPr lang="de-DE" sz="1800" noProof="0" dirty="0">
                        <a:latin typeface="Helvetica Neue" panose="020B0604020202020204"/>
                      </a:endParaRPr>
                    </a:p>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Gleichzeitige Planung</a:t>
                      </a:r>
                    </a:p>
                  </a:txBody>
                  <a:tcPr marL="91450" marR="91450" marT="45725" marB="45725">
                    <a:lnL w="28575" cap="flat" cmpd="sng">
                      <a:solidFill>
                        <a:srgbClr val="4D94B7"/>
                      </a:solidFill>
                      <a:prstDash val="solid"/>
                      <a:round/>
                      <a:headEnd type="none" w="sm" len="sm"/>
                      <a:tailEnd type="none" w="sm" len="sm"/>
                    </a:lnL>
                    <a:lnR w="28575" cap="flat" cmpd="sng">
                      <a:solidFill>
                        <a:srgbClr val="4D94B7"/>
                      </a:solidFill>
                      <a:prstDash val="solid"/>
                      <a:round/>
                      <a:headEnd type="none" w="sm" len="sm"/>
                      <a:tailEnd type="none" w="sm" len="sm"/>
                    </a:lnR>
                    <a:lnT w="28575" cap="flat" cmpd="sng">
                      <a:solidFill>
                        <a:srgbClr val="4D94B7"/>
                      </a:solidFill>
                      <a:prstDash val="solid"/>
                      <a:round/>
                      <a:headEnd type="none" w="sm" len="sm"/>
                      <a:tailEnd type="none" w="sm" len="sm"/>
                    </a:lnT>
                    <a:lnB w="28575" cap="flat" cmpd="sng">
                      <a:solidFill>
                        <a:srgbClr val="4D94B7"/>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3" name="Google Shape;303;p20">
            <a:extLst>
              <a:ext uri="{FF2B5EF4-FFF2-40B4-BE49-F238E27FC236}">
                <a16:creationId xmlns:a16="http://schemas.microsoft.com/office/drawing/2014/main" id="{76958774-1FCF-FED6-5BD8-059DFA195004}"/>
              </a:ext>
            </a:extLst>
          </p:cNvPr>
          <p:cNvSpPr txBox="1"/>
          <p:nvPr/>
        </p:nvSpPr>
        <p:spPr>
          <a:xfrm>
            <a:off x="1296000" y="1548000"/>
            <a:ext cx="15840000" cy="707886"/>
          </a:xfrm>
          <a:prstGeom prst="rect">
            <a:avLst/>
          </a:prstGeom>
          <a:noFill/>
          <a:ln>
            <a:noFill/>
          </a:ln>
        </p:spPr>
        <p:txBody>
          <a:bodyPr spcFirstLastPara="1" wrap="square" lIns="91425" tIns="45700" rIns="91425" bIns="45700" anchor="t" anchorCtr="0">
            <a:noAutofit/>
          </a:bodyPr>
          <a:lstStyle/>
          <a:p>
            <a:pPr marL="546100" marR="0" lvl="0" indent="-546100" algn="l" rtl="0">
              <a:spcBef>
                <a:spcPts val="0"/>
              </a:spcBef>
              <a:spcAft>
                <a:spcPts val="0"/>
              </a:spcAft>
              <a:buNone/>
            </a:pPr>
            <a:r>
              <a:rPr lang="de-DE" sz="4100" b="1" dirty="0">
                <a:solidFill>
                  <a:srgbClr val="4D94B7"/>
                </a:solidFill>
                <a:latin typeface="Helvetica Neue" panose="020B0604020202020204" charset="0"/>
                <a:ea typeface="Helvetica Neue"/>
                <a:cs typeface="Helvetica Neue"/>
                <a:sym typeface="Helvetica Neue"/>
              </a:rPr>
              <a:t>3. Schlüsselpersonen, Instrumente und Methoden des Innovationsmanagements</a:t>
            </a:r>
            <a:endParaRPr lang="de-DE" sz="4100" dirty="0">
              <a:latin typeface="Helvetica Neue" panose="020B060402020202020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22"/>
          <p:cNvSpPr txBox="1"/>
          <p:nvPr/>
        </p:nvSpPr>
        <p:spPr>
          <a:xfrm>
            <a:off x="1319648" y="8874236"/>
            <a:ext cx="1054648"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200">
                <a:solidFill>
                  <a:schemeClr val="dk1"/>
                </a:solidFill>
                <a:latin typeface="Helvetica Neue" panose="020B0604020202020204" charset="0"/>
                <a:ea typeface="Helvetica Neue"/>
                <a:cs typeface="Helvetica Neue"/>
                <a:sym typeface="Helvetica Neue"/>
              </a:rPr>
              <a:t>Quellennr.: 2</a:t>
            </a:r>
            <a:endParaRPr lang="de-DE">
              <a:latin typeface="Helvetica Neue" panose="020B0604020202020204" charset="0"/>
            </a:endParaRPr>
          </a:p>
        </p:txBody>
      </p:sp>
      <p:sp>
        <p:nvSpPr>
          <p:cNvPr id="323" name="Google Shape;323;p22"/>
          <p:cNvSpPr txBox="1"/>
          <p:nvPr/>
        </p:nvSpPr>
        <p:spPr>
          <a:xfrm>
            <a:off x="1295999" y="2808000"/>
            <a:ext cx="15840000"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800" b="1">
                <a:solidFill>
                  <a:srgbClr val="AED633"/>
                </a:solidFill>
                <a:latin typeface="Helvetica Neue" panose="020B0604020202020204" charset="0"/>
                <a:ea typeface="Helvetica Neue"/>
                <a:cs typeface="Helvetica Neue"/>
                <a:sym typeface="Helvetica Neue"/>
              </a:rPr>
              <a:t>3.2. </a:t>
            </a:r>
            <a:r>
              <a:rPr lang="de-DE" sz="2800" b="1" i="0" u="none" strike="noStrike" cap="none">
                <a:solidFill>
                  <a:srgbClr val="AED633"/>
                </a:solidFill>
                <a:latin typeface="Helvetica Neue" panose="020B0604020202020204" charset="0"/>
                <a:ea typeface="Helvetica Neue"/>
                <a:cs typeface="Helvetica Neue"/>
                <a:sym typeface="Helvetica Neue"/>
              </a:rPr>
              <a:t>Schlüssel-Instrumente und -Methoden des Innovationsmanagements in Unternehmen</a:t>
            </a:r>
            <a:endParaRPr lang="de-DE" sz="2800" b="1">
              <a:solidFill>
                <a:srgbClr val="AED633"/>
              </a:solidFill>
              <a:latin typeface="Helvetica Neue" panose="020B0604020202020204" charset="0"/>
              <a:ea typeface="Helvetica Neue"/>
              <a:cs typeface="Helvetica Neue"/>
              <a:sym typeface="Helvetica Neue"/>
            </a:endParaRPr>
          </a:p>
        </p:txBody>
      </p:sp>
      <p:graphicFrame>
        <p:nvGraphicFramePr>
          <p:cNvPr id="324" name="Google Shape;324;p22"/>
          <p:cNvGraphicFramePr/>
          <p:nvPr>
            <p:extLst>
              <p:ext uri="{D42A27DB-BD31-4B8C-83A1-F6EECF244321}">
                <p14:modId xmlns:p14="http://schemas.microsoft.com/office/powerpoint/2010/main" val="665191639"/>
              </p:ext>
            </p:extLst>
          </p:nvPr>
        </p:nvGraphicFramePr>
        <p:xfrm>
          <a:off x="1296000" y="3744000"/>
          <a:ext cx="15696000" cy="4966269"/>
        </p:xfrm>
        <a:graphic>
          <a:graphicData uri="http://schemas.openxmlformats.org/drawingml/2006/table">
            <a:tbl>
              <a:tblPr firstRow="1" bandRow="1">
                <a:noFill/>
                <a:tableStyleId>{5FDA94A1-0105-439E-B0CB-21B5BB64F23D}</a:tableStyleId>
              </a:tblPr>
              <a:tblGrid>
                <a:gridCol w="2196000">
                  <a:extLst>
                    <a:ext uri="{9D8B030D-6E8A-4147-A177-3AD203B41FA5}">
                      <a16:colId xmlns:a16="http://schemas.microsoft.com/office/drawing/2014/main" val="20000"/>
                    </a:ext>
                  </a:extLst>
                </a:gridCol>
                <a:gridCol w="270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2"/>
                    </a:ext>
                  </a:extLst>
                </a:gridCol>
                <a:gridCol w="2700000">
                  <a:extLst>
                    <a:ext uri="{9D8B030D-6E8A-4147-A177-3AD203B41FA5}">
                      <a16:colId xmlns:a16="http://schemas.microsoft.com/office/drawing/2014/main" val="20003"/>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20005"/>
                    </a:ext>
                  </a:extLst>
                </a:gridCol>
              </a:tblGrid>
              <a:tr h="1116000">
                <a:tc>
                  <a:txBody>
                    <a:bodyPr/>
                    <a:lstStyle/>
                    <a:p>
                      <a:pPr marL="0" marR="0" lvl="0" indent="0" algn="l" rtl="0">
                        <a:lnSpc>
                          <a:spcPct val="115000"/>
                        </a:lnSpc>
                        <a:spcBef>
                          <a:spcPts val="0"/>
                        </a:spcBef>
                        <a:spcAft>
                          <a:spcPts val="0"/>
                        </a:spcAft>
                        <a:buNone/>
                      </a:pPr>
                      <a:r>
                        <a:rPr lang="de-DE" sz="1800" b="1" noProof="0" dirty="0">
                          <a:solidFill>
                            <a:schemeClr val="lt1"/>
                          </a:solidFill>
                          <a:latin typeface="Helvetica Neue"/>
                          <a:ea typeface="Helvetica Neue"/>
                          <a:cs typeface="Helvetica Neue"/>
                          <a:sym typeface="Helvetica Neue"/>
                        </a:rPr>
                        <a:t>Typologien des Innovations-managements: </a:t>
                      </a:r>
                      <a:endParaRPr lang="de-DE" sz="1800" noProof="0" dirty="0">
                        <a:latin typeface="Helvetica Neue" panose="020B0604020202020204"/>
                      </a:endParaRPr>
                    </a:p>
                  </a:txBody>
                  <a:tcPr marL="91450" marR="91450" marT="45725" marB="45725">
                    <a:lnL w="28575" cap="flat" cmpd="sng">
                      <a:solidFill>
                        <a:srgbClr val="4D94B7"/>
                      </a:solidFill>
                      <a:prstDash val="solid"/>
                      <a:round/>
                      <a:headEnd type="none" w="sm" len="sm"/>
                      <a:tailEnd type="none" w="sm" len="sm"/>
                    </a:lnL>
                    <a:lnR w="28575" cap="flat" cmpd="sng">
                      <a:solidFill>
                        <a:srgbClr val="4D94B7"/>
                      </a:solidFill>
                      <a:prstDash val="solid"/>
                      <a:round/>
                      <a:headEnd type="none" w="sm" len="sm"/>
                      <a:tailEnd type="none" w="sm" len="sm"/>
                    </a:lnR>
                    <a:lnT w="28575" cap="flat" cmpd="sng">
                      <a:solidFill>
                        <a:srgbClr val="4D94B7"/>
                      </a:solidFill>
                      <a:prstDash val="solid"/>
                      <a:round/>
                      <a:headEnd type="none" w="sm" len="sm"/>
                      <a:tailEnd type="none" w="sm" len="sm"/>
                    </a:lnT>
                    <a:lnB w="28575" cap="flat" cmpd="sng">
                      <a:solidFill>
                        <a:schemeClr val="lt1"/>
                      </a:solidFill>
                      <a:prstDash val="solid"/>
                      <a:round/>
                      <a:headEnd type="none" w="sm" len="sm"/>
                      <a:tailEnd type="none" w="sm" len="sm"/>
                    </a:lnB>
                    <a:solidFill>
                      <a:srgbClr val="4D94B7"/>
                    </a:solidFill>
                  </a:tcPr>
                </a:tc>
                <a:tc>
                  <a:txBody>
                    <a:bodyPr/>
                    <a:lstStyle/>
                    <a:p>
                      <a:pPr marL="0" marR="0" lvl="0" indent="0" algn="ctr" rtl="0">
                        <a:lnSpc>
                          <a:spcPct val="100000"/>
                        </a:lnSpc>
                        <a:spcBef>
                          <a:spcPts val="0"/>
                        </a:spcBef>
                        <a:spcAft>
                          <a:spcPts val="0"/>
                        </a:spcAft>
                        <a:buSzPts val="1800"/>
                        <a:buFont typeface="Helvetica Neue"/>
                        <a:buNone/>
                      </a:pPr>
                      <a:r>
                        <a:rPr lang="de-DE" sz="1800" b="1" noProof="0" dirty="0">
                          <a:latin typeface="Helvetica Neue"/>
                          <a:ea typeface="Helvetica Neue"/>
                          <a:cs typeface="Helvetica Neue"/>
                          <a:sym typeface="Helvetica Neue"/>
                        </a:rPr>
                        <a:t>Kreativitäts-</a:t>
                      </a:r>
                    </a:p>
                    <a:p>
                      <a:pPr marL="0" marR="0" lvl="0" indent="0" algn="ctr" rtl="0">
                        <a:lnSpc>
                          <a:spcPct val="100000"/>
                        </a:lnSpc>
                        <a:spcBef>
                          <a:spcPts val="0"/>
                        </a:spcBef>
                        <a:spcAft>
                          <a:spcPts val="0"/>
                        </a:spcAft>
                        <a:buSzPts val="1800"/>
                        <a:buFont typeface="Helvetica Neue"/>
                        <a:buNone/>
                      </a:pPr>
                      <a:r>
                        <a:rPr lang="de-DE" sz="1800" b="1" noProof="0" dirty="0" err="1">
                          <a:latin typeface="Helvetica Neue"/>
                          <a:ea typeface="Helvetica Neue"/>
                          <a:cs typeface="Helvetica Neue"/>
                          <a:sym typeface="Helvetica Neue"/>
                        </a:rPr>
                        <a:t>entwicklung</a:t>
                      </a:r>
                      <a:endParaRPr lang="de-DE" sz="1800" b="1" noProof="0" dirty="0">
                        <a:latin typeface="Helvetica Neue"/>
                        <a:ea typeface="Helvetica Neue"/>
                        <a:cs typeface="Helvetica Neue"/>
                        <a:sym typeface="Helvetica Neue"/>
                      </a:endParaRPr>
                    </a:p>
                  </a:txBody>
                  <a:tcPr marL="91450" marR="91450" marT="45725" marB="45725" anchor="ctr">
                    <a:lnL w="28575" cap="flat" cmpd="sng">
                      <a:solidFill>
                        <a:srgbClr val="4D94B7"/>
                      </a:solidFill>
                      <a:prstDash val="solid"/>
                      <a:round/>
                      <a:headEnd type="none" w="sm" len="sm"/>
                      <a:tailEnd type="none" w="sm" len="sm"/>
                    </a:lnL>
                    <a:lnR w="28575" cap="flat" cmpd="sng">
                      <a:solidFill>
                        <a:srgbClr val="4D94B7"/>
                      </a:solidFill>
                      <a:prstDash val="solid"/>
                      <a:round/>
                      <a:headEnd type="none" w="sm" len="sm"/>
                      <a:tailEnd type="none" w="sm" len="sm"/>
                    </a:lnR>
                    <a:lnT w="28575" cap="flat" cmpd="sng">
                      <a:solidFill>
                        <a:srgbClr val="4D94B7"/>
                      </a:solidFill>
                      <a:prstDash val="solid"/>
                      <a:round/>
                      <a:headEnd type="none" w="sm" len="sm"/>
                      <a:tailEnd type="none" w="sm" len="sm"/>
                    </a:lnT>
                    <a:lnB w="28575" cap="flat" cmpd="sng">
                      <a:solidFill>
                        <a:srgbClr val="4D94B7"/>
                      </a:solidFill>
                      <a:prstDash val="solid"/>
                      <a:round/>
                      <a:headEnd type="none" w="sm" len="sm"/>
                      <a:tailEnd type="none" w="sm" len="sm"/>
                    </a:lnB>
                  </a:tcPr>
                </a:tc>
                <a:tc>
                  <a:txBody>
                    <a:bodyPr/>
                    <a:lstStyle/>
                    <a:p>
                      <a:pPr marL="0" marR="0" lvl="0" indent="0" algn="ctr" rtl="0">
                        <a:lnSpc>
                          <a:spcPct val="100000"/>
                        </a:lnSpc>
                        <a:spcBef>
                          <a:spcPts val="0"/>
                        </a:spcBef>
                        <a:spcAft>
                          <a:spcPts val="0"/>
                        </a:spcAft>
                        <a:buSzPts val="1800"/>
                        <a:buFont typeface="Helvetica Neue"/>
                        <a:buNone/>
                      </a:pPr>
                      <a:r>
                        <a:rPr lang="de-DE" sz="1800" b="1" noProof="0" dirty="0">
                          <a:latin typeface="Helvetica Neue"/>
                          <a:ea typeface="Helvetica Neue"/>
                          <a:cs typeface="Helvetica Neue"/>
                          <a:sym typeface="Helvetica Neue"/>
                        </a:rPr>
                        <a:t>Prozessverbesserung</a:t>
                      </a:r>
                    </a:p>
                  </a:txBody>
                  <a:tcPr marL="91450" marR="91450" marT="45725" marB="45725" anchor="ctr">
                    <a:lnL w="28575" cap="flat" cmpd="sng">
                      <a:solidFill>
                        <a:srgbClr val="4D94B7"/>
                      </a:solidFill>
                      <a:prstDash val="solid"/>
                      <a:round/>
                      <a:headEnd type="none" w="sm" len="sm"/>
                      <a:tailEnd type="none" w="sm" len="sm"/>
                    </a:lnL>
                    <a:lnR w="28575" cap="flat" cmpd="sng">
                      <a:solidFill>
                        <a:srgbClr val="4D94B7"/>
                      </a:solidFill>
                      <a:prstDash val="solid"/>
                      <a:round/>
                      <a:headEnd type="none" w="sm" len="sm"/>
                      <a:tailEnd type="none" w="sm" len="sm"/>
                    </a:lnR>
                    <a:lnT w="28575" cap="flat" cmpd="sng">
                      <a:solidFill>
                        <a:srgbClr val="4D94B7"/>
                      </a:solidFill>
                      <a:prstDash val="solid"/>
                      <a:round/>
                      <a:headEnd type="none" w="sm" len="sm"/>
                      <a:tailEnd type="none" w="sm" len="sm"/>
                    </a:lnT>
                    <a:lnB w="28575" cap="flat" cmpd="sng">
                      <a:solidFill>
                        <a:srgbClr val="4D94B7"/>
                      </a:solidFill>
                      <a:prstDash val="solid"/>
                      <a:round/>
                      <a:headEnd type="none" w="sm" len="sm"/>
                      <a:tailEnd type="none" w="sm" len="sm"/>
                    </a:lnB>
                  </a:tcPr>
                </a:tc>
                <a:tc>
                  <a:txBody>
                    <a:bodyPr/>
                    <a:lstStyle/>
                    <a:p>
                      <a:pPr marL="0" marR="0" lvl="0" indent="0" algn="ctr" rtl="0">
                        <a:lnSpc>
                          <a:spcPct val="100000"/>
                        </a:lnSpc>
                        <a:spcBef>
                          <a:spcPts val="0"/>
                        </a:spcBef>
                        <a:spcAft>
                          <a:spcPts val="0"/>
                        </a:spcAft>
                        <a:buSzPts val="1800"/>
                        <a:buFont typeface="Helvetica Neue"/>
                        <a:buNone/>
                      </a:pPr>
                      <a:r>
                        <a:rPr lang="de-DE" sz="1800" b="1" noProof="0">
                          <a:latin typeface="Helvetica Neue"/>
                          <a:ea typeface="Helvetica Neue"/>
                          <a:cs typeface="Helvetica Neue"/>
                          <a:sym typeface="Helvetica Neue"/>
                        </a:rPr>
                        <a:t>Management von Innovationsprojekten </a:t>
                      </a:r>
                      <a:endParaRPr lang="de-DE" sz="1800" noProof="0">
                        <a:latin typeface="Helvetica Neue" panose="020B0604020202020204"/>
                      </a:endParaRPr>
                    </a:p>
                  </a:txBody>
                  <a:tcPr marL="91450" marR="91450" marT="45725" marB="45725" anchor="ctr">
                    <a:lnL w="28575" cap="flat" cmpd="sng">
                      <a:solidFill>
                        <a:srgbClr val="4D94B7"/>
                      </a:solidFill>
                      <a:prstDash val="solid"/>
                      <a:round/>
                      <a:headEnd type="none" w="sm" len="sm"/>
                      <a:tailEnd type="none" w="sm" len="sm"/>
                    </a:lnL>
                    <a:lnR w="28575" cap="flat" cmpd="sng">
                      <a:solidFill>
                        <a:srgbClr val="4D94B7"/>
                      </a:solidFill>
                      <a:prstDash val="solid"/>
                      <a:round/>
                      <a:headEnd type="none" w="sm" len="sm"/>
                      <a:tailEnd type="none" w="sm" len="sm"/>
                    </a:lnR>
                    <a:lnT w="28575" cap="flat" cmpd="sng">
                      <a:solidFill>
                        <a:srgbClr val="4D94B7"/>
                      </a:solidFill>
                      <a:prstDash val="solid"/>
                      <a:round/>
                      <a:headEnd type="none" w="sm" len="sm"/>
                      <a:tailEnd type="none" w="sm" len="sm"/>
                    </a:lnT>
                    <a:lnB w="28575" cap="flat" cmpd="sng">
                      <a:solidFill>
                        <a:srgbClr val="4D94B7"/>
                      </a:solidFill>
                      <a:prstDash val="solid"/>
                      <a:round/>
                      <a:headEnd type="none" w="sm" len="sm"/>
                      <a:tailEnd type="none" w="sm" len="sm"/>
                    </a:lnB>
                  </a:tcPr>
                </a:tc>
                <a:tc>
                  <a:txBody>
                    <a:bodyPr/>
                    <a:lstStyle/>
                    <a:p>
                      <a:pPr marL="0" marR="0" lvl="0" indent="0" algn="ctr" rtl="0">
                        <a:lnSpc>
                          <a:spcPct val="100000"/>
                        </a:lnSpc>
                        <a:spcBef>
                          <a:spcPts val="0"/>
                        </a:spcBef>
                        <a:spcAft>
                          <a:spcPts val="0"/>
                        </a:spcAft>
                        <a:buSzPts val="1800"/>
                        <a:buFont typeface="Helvetica Neue"/>
                        <a:buNone/>
                      </a:pPr>
                      <a:r>
                        <a:rPr lang="de-DE" sz="1800" b="1" noProof="0">
                          <a:latin typeface="Helvetica Neue"/>
                          <a:ea typeface="Helvetica Neue"/>
                          <a:cs typeface="Helvetica Neue"/>
                          <a:sym typeface="Helvetica Neue"/>
                        </a:rPr>
                        <a:t>Design- und Produktentwicklung </a:t>
                      </a:r>
                      <a:endParaRPr lang="de-DE" sz="1800" noProof="0">
                        <a:latin typeface="Helvetica Neue" panose="020B0604020202020204"/>
                      </a:endParaRPr>
                    </a:p>
                  </a:txBody>
                  <a:tcPr marL="91450" marR="91450" marT="45725" marB="45725" anchor="ctr">
                    <a:lnL w="28575" cap="flat" cmpd="sng">
                      <a:solidFill>
                        <a:srgbClr val="4D94B7"/>
                      </a:solidFill>
                      <a:prstDash val="solid"/>
                      <a:round/>
                      <a:headEnd type="none" w="sm" len="sm"/>
                      <a:tailEnd type="none" w="sm" len="sm"/>
                    </a:lnL>
                    <a:lnR w="28575" cap="flat" cmpd="sng">
                      <a:solidFill>
                        <a:srgbClr val="4D94B7"/>
                      </a:solidFill>
                      <a:prstDash val="solid"/>
                      <a:round/>
                      <a:headEnd type="none" w="sm" len="sm"/>
                      <a:tailEnd type="none" w="sm" len="sm"/>
                    </a:lnR>
                    <a:lnT w="28575" cap="flat" cmpd="sng">
                      <a:solidFill>
                        <a:srgbClr val="4D94B7"/>
                      </a:solidFill>
                      <a:prstDash val="solid"/>
                      <a:round/>
                      <a:headEnd type="none" w="sm" len="sm"/>
                      <a:tailEnd type="none" w="sm" len="sm"/>
                    </a:lnT>
                    <a:lnB w="28575" cap="flat" cmpd="sng">
                      <a:solidFill>
                        <a:srgbClr val="4D94B7"/>
                      </a:solidFill>
                      <a:prstDash val="solid"/>
                      <a:round/>
                      <a:headEnd type="none" w="sm" len="sm"/>
                      <a:tailEnd type="none" w="sm" len="sm"/>
                    </a:lnB>
                  </a:tcPr>
                </a:tc>
                <a:tc>
                  <a:txBody>
                    <a:bodyPr/>
                    <a:lstStyle/>
                    <a:p>
                      <a:pPr marL="0" marR="0" lvl="0" indent="0" algn="ctr" rtl="0">
                        <a:lnSpc>
                          <a:spcPct val="100000"/>
                        </a:lnSpc>
                        <a:spcBef>
                          <a:spcPts val="0"/>
                        </a:spcBef>
                        <a:spcAft>
                          <a:spcPts val="0"/>
                        </a:spcAft>
                        <a:buSzPts val="1800"/>
                        <a:buFont typeface="Helvetica Neue"/>
                        <a:buNone/>
                      </a:pPr>
                      <a:r>
                        <a:rPr lang="de-DE" sz="1800" b="1" noProof="0">
                          <a:latin typeface="Helvetica Neue"/>
                          <a:ea typeface="Helvetica Neue"/>
                          <a:cs typeface="Helvetica Neue"/>
                          <a:sym typeface="Helvetica Neue"/>
                        </a:rPr>
                        <a:t>Geschäftsentwicklung </a:t>
                      </a:r>
                      <a:endParaRPr lang="de-DE" sz="1800" noProof="0">
                        <a:latin typeface="Helvetica Neue" panose="020B0604020202020204"/>
                      </a:endParaRPr>
                    </a:p>
                  </a:txBody>
                  <a:tcPr marL="91450" marR="91450" marT="45725" marB="45725" anchor="ctr">
                    <a:lnL w="28575" cap="flat" cmpd="sng">
                      <a:solidFill>
                        <a:srgbClr val="4D94B7"/>
                      </a:solidFill>
                      <a:prstDash val="solid"/>
                      <a:round/>
                      <a:headEnd type="none" w="sm" len="sm"/>
                      <a:tailEnd type="none" w="sm" len="sm"/>
                    </a:lnL>
                    <a:lnR w="28575" cap="flat" cmpd="sng">
                      <a:solidFill>
                        <a:srgbClr val="4D94B7"/>
                      </a:solidFill>
                      <a:prstDash val="solid"/>
                      <a:round/>
                      <a:headEnd type="none" w="sm" len="sm"/>
                      <a:tailEnd type="none" w="sm" len="sm"/>
                    </a:lnR>
                    <a:lnT w="28575" cap="flat" cmpd="sng">
                      <a:solidFill>
                        <a:srgbClr val="4D94B7"/>
                      </a:solidFill>
                      <a:prstDash val="solid"/>
                      <a:round/>
                      <a:headEnd type="none" w="sm" len="sm"/>
                      <a:tailEnd type="none" w="sm" len="sm"/>
                    </a:lnT>
                    <a:lnB w="28575" cap="flat" cmpd="sng">
                      <a:solidFill>
                        <a:srgbClr val="4D94B7"/>
                      </a:solidFill>
                      <a:prstDash val="solid"/>
                      <a:round/>
                      <a:headEnd type="none" w="sm" len="sm"/>
                      <a:tailEnd type="none" w="sm" len="sm"/>
                    </a:lnB>
                  </a:tcPr>
                </a:tc>
                <a:extLst>
                  <a:ext uri="{0D108BD9-81ED-4DB2-BD59-A6C34878D82A}">
                    <a16:rowId xmlns:a16="http://schemas.microsoft.com/office/drawing/2014/main" val="10000"/>
                  </a:ext>
                </a:extLst>
              </a:tr>
              <a:tr h="2700000">
                <a:tc>
                  <a:txBody>
                    <a:bodyPr/>
                    <a:lstStyle/>
                    <a:p>
                      <a:pPr marL="0" marR="0" lvl="0" indent="0" algn="l" rtl="0">
                        <a:lnSpc>
                          <a:spcPct val="100000"/>
                        </a:lnSpc>
                        <a:spcBef>
                          <a:spcPts val="0"/>
                        </a:spcBef>
                        <a:spcAft>
                          <a:spcPts val="0"/>
                        </a:spcAft>
                        <a:buClr>
                          <a:schemeClr val="lt1"/>
                        </a:buClr>
                        <a:buSzPts val="1800"/>
                        <a:buFont typeface="Helvetica Neue"/>
                        <a:buNone/>
                      </a:pPr>
                      <a:r>
                        <a:rPr lang="de-DE" sz="1800" b="1" noProof="0">
                          <a:solidFill>
                            <a:schemeClr val="lt1"/>
                          </a:solidFill>
                          <a:latin typeface="Helvetica Neue"/>
                          <a:ea typeface="Helvetica Neue"/>
                          <a:cs typeface="Helvetica Neue"/>
                          <a:sym typeface="Helvetica Neue"/>
                        </a:rPr>
                        <a:t>Methoden und Instrumente:</a:t>
                      </a:r>
                    </a:p>
                  </a:txBody>
                  <a:tcPr marL="91450" marR="91450" marT="45725" marB="45725">
                    <a:lnL w="28575" cap="flat" cmpd="sng">
                      <a:solidFill>
                        <a:srgbClr val="4D94B7"/>
                      </a:solidFill>
                      <a:prstDash val="solid"/>
                      <a:round/>
                      <a:headEnd type="none" w="sm" len="sm"/>
                      <a:tailEnd type="none" w="sm" len="sm"/>
                    </a:lnL>
                    <a:lnR w="28575" cap="flat" cmpd="sng">
                      <a:solidFill>
                        <a:srgbClr val="4D94B7"/>
                      </a:solidFill>
                      <a:prstDash val="solid"/>
                      <a:round/>
                      <a:headEnd type="none" w="sm" len="sm"/>
                      <a:tailEnd type="none" w="sm" len="sm"/>
                    </a:lnR>
                    <a:lnT w="28575" cap="flat" cmpd="sng">
                      <a:solidFill>
                        <a:schemeClr val="lt1"/>
                      </a:solidFill>
                      <a:prstDash val="solid"/>
                      <a:round/>
                      <a:headEnd type="none" w="sm" len="sm"/>
                      <a:tailEnd type="none" w="sm" len="sm"/>
                    </a:lnT>
                    <a:lnB w="28575" cap="flat" cmpd="sng">
                      <a:solidFill>
                        <a:srgbClr val="4D94B7"/>
                      </a:solidFill>
                      <a:prstDash val="solid"/>
                      <a:round/>
                      <a:headEnd type="none" w="sm" len="sm"/>
                      <a:tailEnd type="none" w="sm" len="sm"/>
                    </a:lnB>
                    <a:solidFill>
                      <a:srgbClr val="4D94B7"/>
                    </a:solidFill>
                  </a:tcPr>
                </a:tc>
                <a:tc>
                  <a:txBody>
                    <a:bodyPr/>
                    <a:lstStyle/>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Brainstorming</a:t>
                      </a:r>
                      <a:endParaRPr lang="de-DE" sz="1800" noProof="0" dirty="0">
                        <a:latin typeface="Helvetica Neue" panose="020B0604020202020204"/>
                      </a:endParaRPr>
                    </a:p>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Laterales Denken</a:t>
                      </a:r>
                    </a:p>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TRIZ*: Theorie des erfinderischen Problemlösens zum erfolgreichen kreativen Bearbeiten von Problemen</a:t>
                      </a:r>
                    </a:p>
                    <a:p>
                      <a:pPr marL="285750" marR="0" lvl="0" indent="-285750" algn="l" rtl="0">
                        <a:lnSpc>
                          <a:spcPct val="115000"/>
                        </a:lnSpc>
                        <a:spcBef>
                          <a:spcPts val="0"/>
                        </a:spcBef>
                        <a:spcAft>
                          <a:spcPts val="0"/>
                        </a:spcAft>
                        <a:buClr>
                          <a:schemeClr val="dk1"/>
                        </a:buClr>
                        <a:buSzPts val="1800"/>
                        <a:buFont typeface="Noto Sans Symbols"/>
                        <a:buChar char="▪"/>
                      </a:pPr>
                      <a:r>
                        <a:rPr lang="de-DE" sz="1800" noProof="0" dirty="0">
                          <a:solidFill>
                            <a:schemeClr val="dk1"/>
                          </a:solidFill>
                          <a:latin typeface="Helvetica Neue"/>
                          <a:ea typeface="Helvetica Neue"/>
                          <a:cs typeface="Helvetica Neue"/>
                          <a:sym typeface="Helvetica Neue"/>
                        </a:rPr>
                        <a:t>Kreativitätstechniken, wie </a:t>
                      </a:r>
                      <a:r>
                        <a:rPr lang="de-DE" sz="1800" noProof="0" dirty="0" err="1">
                          <a:latin typeface="Helvetica Neue"/>
                          <a:ea typeface="Helvetica Neue"/>
                          <a:cs typeface="Helvetica Neue"/>
                          <a:sym typeface="Helvetica Neue"/>
                        </a:rPr>
                        <a:t>Mindmapping</a:t>
                      </a:r>
                      <a:r>
                        <a:rPr lang="de-DE" sz="1800" noProof="0" dirty="0">
                          <a:latin typeface="Helvetica Neue"/>
                          <a:ea typeface="Helvetica Neue"/>
                          <a:cs typeface="Helvetica Neue"/>
                          <a:sym typeface="Helvetica Neue"/>
                        </a:rPr>
                        <a:t> und die </a:t>
                      </a:r>
                      <a:r>
                        <a:rPr lang="de-DE" sz="1800" noProof="0" dirty="0" err="1">
                          <a:latin typeface="Helvetica Neue"/>
                          <a:ea typeface="Helvetica Neue"/>
                          <a:cs typeface="Helvetica Neue"/>
                          <a:sym typeface="Helvetica Neue"/>
                        </a:rPr>
                        <a:t>Scamper</a:t>
                      </a:r>
                      <a:r>
                        <a:rPr lang="de-DE" sz="1800" noProof="0" dirty="0">
                          <a:latin typeface="Helvetica Neue"/>
                          <a:ea typeface="Helvetica Neue"/>
                          <a:cs typeface="Helvetica Neue"/>
                          <a:sym typeface="Helvetica Neue"/>
                        </a:rPr>
                        <a:t>-Methode</a:t>
                      </a:r>
                    </a:p>
                  </a:txBody>
                  <a:tcPr marL="91450" marR="91450" marT="45725" marB="45725">
                    <a:lnL w="28575" cap="flat" cmpd="sng">
                      <a:solidFill>
                        <a:srgbClr val="4D94B7"/>
                      </a:solidFill>
                      <a:prstDash val="solid"/>
                      <a:round/>
                      <a:headEnd type="none" w="sm" len="sm"/>
                      <a:tailEnd type="none" w="sm" len="sm"/>
                    </a:lnL>
                    <a:lnR w="28575" cap="flat" cmpd="sng">
                      <a:solidFill>
                        <a:srgbClr val="4D94B7"/>
                      </a:solidFill>
                      <a:prstDash val="solid"/>
                      <a:round/>
                      <a:headEnd type="none" w="sm" len="sm"/>
                      <a:tailEnd type="none" w="sm" len="sm"/>
                    </a:lnR>
                    <a:lnT w="28575" cap="flat" cmpd="sng">
                      <a:solidFill>
                        <a:srgbClr val="4D94B7"/>
                      </a:solidFill>
                      <a:prstDash val="solid"/>
                      <a:round/>
                      <a:headEnd type="none" w="sm" len="sm"/>
                      <a:tailEnd type="none" w="sm" len="sm"/>
                    </a:lnT>
                    <a:lnB w="28575" cap="flat" cmpd="sng">
                      <a:solidFill>
                        <a:srgbClr val="4D94B7"/>
                      </a:solidFill>
                      <a:prstDash val="solid"/>
                      <a:round/>
                      <a:headEnd type="none" w="sm" len="sm"/>
                      <a:tailEnd type="none" w="sm" len="sm"/>
                    </a:lnB>
                  </a:tcPr>
                </a:tc>
                <a:tc>
                  <a:txBody>
                    <a:bodyPr/>
                    <a:lstStyle/>
                    <a:p>
                      <a:pPr marL="285750" marR="0" lvl="0" indent="-285750" algn="l" rtl="0">
                        <a:lnSpc>
                          <a:spcPct val="115000"/>
                        </a:lnSpc>
                        <a:spcBef>
                          <a:spcPts val="0"/>
                        </a:spcBef>
                        <a:spcAft>
                          <a:spcPts val="0"/>
                        </a:spcAft>
                        <a:buSzPts val="1800"/>
                        <a:buFont typeface="Noto Sans Symbols"/>
                        <a:buChar char="▪"/>
                      </a:pPr>
                      <a:r>
                        <a:rPr lang="de-DE" sz="1800" noProof="0">
                          <a:latin typeface="Helvetica Neue"/>
                          <a:ea typeface="Helvetica Neue"/>
                          <a:cs typeface="Helvetica Neue"/>
                          <a:sym typeface="Helvetica Neue"/>
                        </a:rPr>
                        <a:t>Benchmarking</a:t>
                      </a:r>
                      <a:endParaRPr lang="de-DE" sz="1800" noProof="0">
                        <a:latin typeface="Helvetica Neue" panose="020B0604020202020204"/>
                      </a:endParaRPr>
                    </a:p>
                    <a:p>
                      <a:pPr marL="285750" marR="0" lvl="0" indent="-285750" algn="l" rtl="0">
                        <a:lnSpc>
                          <a:spcPct val="115000"/>
                        </a:lnSpc>
                        <a:spcBef>
                          <a:spcPts val="0"/>
                        </a:spcBef>
                        <a:spcAft>
                          <a:spcPts val="0"/>
                        </a:spcAft>
                        <a:buSzPts val="1800"/>
                        <a:buFont typeface="Noto Sans Symbols"/>
                        <a:buChar char="▪"/>
                      </a:pPr>
                      <a:r>
                        <a:rPr lang="de-DE" sz="1800" noProof="0">
                          <a:latin typeface="Helvetica Neue"/>
                          <a:ea typeface="Helvetica Neue"/>
                          <a:cs typeface="Helvetica Neue"/>
                          <a:sym typeface="Helvetica Neue"/>
                        </a:rPr>
                        <a:t>Arbeitsablauf</a:t>
                      </a:r>
                    </a:p>
                    <a:p>
                      <a:pPr marL="285750" marR="0" lvl="0" indent="-285750" algn="l" rtl="0">
                        <a:lnSpc>
                          <a:spcPct val="115000"/>
                        </a:lnSpc>
                        <a:spcBef>
                          <a:spcPts val="0"/>
                        </a:spcBef>
                        <a:spcAft>
                          <a:spcPts val="0"/>
                        </a:spcAft>
                        <a:buSzPts val="1800"/>
                        <a:buFont typeface="Noto Sans Symbols"/>
                        <a:buChar char="▪"/>
                      </a:pPr>
                      <a:r>
                        <a:rPr lang="de-DE" sz="1800" noProof="0">
                          <a:latin typeface="Helvetica Neue"/>
                          <a:ea typeface="Helvetica Neue"/>
                          <a:cs typeface="Helvetica Neue"/>
                          <a:sym typeface="Helvetica Neue"/>
                        </a:rPr>
                        <a:t>Umstrukturierung betrieblicher Abläufe</a:t>
                      </a:r>
                    </a:p>
                    <a:p>
                      <a:pPr marL="285750" marR="0" lvl="0" indent="-285750" algn="l" rtl="0">
                        <a:lnSpc>
                          <a:spcPct val="115000"/>
                        </a:lnSpc>
                        <a:spcBef>
                          <a:spcPts val="0"/>
                        </a:spcBef>
                        <a:spcAft>
                          <a:spcPts val="0"/>
                        </a:spcAft>
                        <a:buSzPts val="1800"/>
                        <a:buFont typeface="Noto Sans Symbols"/>
                        <a:buChar char="▪"/>
                      </a:pPr>
                      <a:r>
                        <a:rPr lang="de-DE" sz="1800" noProof="0">
                          <a:latin typeface="Helvetica Neue"/>
                          <a:ea typeface="Helvetica Neue"/>
                          <a:cs typeface="Helvetica Neue"/>
                          <a:sym typeface="Helvetica Neue"/>
                        </a:rPr>
                        <a:t>Just-in-time</a:t>
                      </a:r>
                      <a:endParaRPr lang="de-DE" sz="1800" noProof="0">
                        <a:latin typeface="Helvetica Neue" panose="020B0604020202020204"/>
                      </a:endParaRPr>
                    </a:p>
                  </a:txBody>
                  <a:tcPr marL="91450" marR="91450" marT="45725" marB="45725">
                    <a:lnL w="28575" cap="flat" cmpd="sng">
                      <a:solidFill>
                        <a:srgbClr val="4D94B7"/>
                      </a:solidFill>
                      <a:prstDash val="solid"/>
                      <a:round/>
                      <a:headEnd type="none" w="sm" len="sm"/>
                      <a:tailEnd type="none" w="sm" len="sm"/>
                    </a:lnL>
                    <a:lnR w="28575" cap="flat" cmpd="sng">
                      <a:solidFill>
                        <a:srgbClr val="4D94B7"/>
                      </a:solidFill>
                      <a:prstDash val="solid"/>
                      <a:round/>
                      <a:headEnd type="none" w="sm" len="sm"/>
                      <a:tailEnd type="none" w="sm" len="sm"/>
                    </a:lnR>
                    <a:lnT w="28575" cap="flat" cmpd="sng">
                      <a:solidFill>
                        <a:srgbClr val="4D94B7"/>
                      </a:solidFill>
                      <a:prstDash val="solid"/>
                      <a:round/>
                      <a:headEnd type="none" w="sm" len="sm"/>
                      <a:tailEnd type="none" w="sm" len="sm"/>
                    </a:lnT>
                    <a:lnB w="28575" cap="flat" cmpd="sng">
                      <a:solidFill>
                        <a:srgbClr val="4D94B7"/>
                      </a:solidFill>
                      <a:prstDash val="solid"/>
                      <a:round/>
                      <a:headEnd type="none" w="sm" len="sm"/>
                      <a:tailEnd type="none" w="sm" len="sm"/>
                    </a:lnB>
                  </a:tcPr>
                </a:tc>
                <a:tc>
                  <a:txBody>
                    <a:bodyPr/>
                    <a:lstStyle/>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Projektmanagement</a:t>
                      </a:r>
                    </a:p>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Gantt-Charts</a:t>
                      </a:r>
                      <a:endParaRPr lang="de-DE" sz="1800" noProof="0" dirty="0">
                        <a:latin typeface="Helvetica Neue" panose="020B0604020202020204"/>
                      </a:endParaRPr>
                    </a:p>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Projektbeurteilung</a:t>
                      </a:r>
                    </a:p>
                    <a:p>
                      <a:pPr marL="285750" marR="0" lvl="0" indent="-285750" algn="l" rtl="0">
                        <a:lnSpc>
                          <a:spcPct val="115000"/>
                        </a:lnSpc>
                        <a:spcBef>
                          <a:spcPts val="0"/>
                        </a:spcBef>
                        <a:spcAft>
                          <a:spcPts val="0"/>
                        </a:spcAft>
                        <a:buClr>
                          <a:schemeClr val="dk1"/>
                        </a:buClr>
                        <a:buSzPts val="1800"/>
                        <a:buFont typeface="Noto Sans Symbols"/>
                        <a:buChar char="▪"/>
                      </a:pPr>
                      <a:r>
                        <a:rPr lang="de-DE" sz="1800" noProof="0" dirty="0">
                          <a:solidFill>
                            <a:schemeClr val="dk1"/>
                          </a:solidFill>
                          <a:latin typeface="Helvetica Neue"/>
                          <a:ea typeface="Helvetica Neue"/>
                          <a:cs typeface="Helvetica Neue"/>
                          <a:sym typeface="Helvetica Neue"/>
                        </a:rPr>
                        <a:t>Stage-Gate-Prozesse</a:t>
                      </a:r>
                      <a:endParaRPr lang="de-DE" sz="1800" noProof="0" dirty="0">
                        <a:latin typeface="Helvetica Neue" panose="020B0604020202020204"/>
                      </a:endParaRPr>
                    </a:p>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Projektportfolio-</a:t>
                      </a:r>
                      <a:br>
                        <a:rPr lang="de-DE" sz="1800" noProof="0" dirty="0">
                          <a:latin typeface="Helvetica Neue"/>
                          <a:ea typeface="Helvetica Neue"/>
                          <a:cs typeface="Helvetica Neue"/>
                          <a:sym typeface="Helvetica Neue"/>
                        </a:rPr>
                      </a:br>
                      <a:r>
                        <a:rPr lang="de-DE" sz="1800" noProof="0" dirty="0" err="1">
                          <a:latin typeface="Helvetica Neue"/>
                          <a:ea typeface="Helvetica Neue"/>
                          <a:cs typeface="Helvetica Neue"/>
                          <a:sym typeface="Helvetica Neue"/>
                        </a:rPr>
                        <a:t>management</a:t>
                      </a:r>
                      <a:endParaRPr lang="de-DE" sz="1800" noProof="0" dirty="0">
                        <a:latin typeface="Helvetica Neue" panose="020B0604020202020204"/>
                      </a:endParaRPr>
                    </a:p>
                  </a:txBody>
                  <a:tcPr marL="91450" marR="91450" marT="45725" marB="45725">
                    <a:lnL w="28575" cap="flat" cmpd="sng">
                      <a:solidFill>
                        <a:srgbClr val="4D94B7"/>
                      </a:solidFill>
                      <a:prstDash val="solid"/>
                      <a:round/>
                      <a:headEnd type="none" w="sm" len="sm"/>
                      <a:tailEnd type="none" w="sm" len="sm"/>
                    </a:lnL>
                    <a:lnR w="28575" cap="flat" cmpd="sng">
                      <a:solidFill>
                        <a:srgbClr val="4D94B7"/>
                      </a:solidFill>
                      <a:prstDash val="solid"/>
                      <a:round/>
                      <a:headEnd type="none" w="sm" len="sm"/>
                      <a:tailEnd type="none" w="sm" len="sm"/>
                    </a:lnR>
                    <a:lnT w="28575" cap="flat" cmpd="sng">
                      <a:solidFill>
                        <a:srgbClr val="4D94B7"/>
                      </a:solidFill>
                      <a:prstDash val="solid"/>
                      <a:round/>
                      <a:headEnd type="none" w="sm" len="sm"/>
                      <a:tailEnd type="none" w="sm" len="sm"/>
                    </a:lnT>
                    <a:lnB w="28575" cap="flat" cmpd="sng">
                      <a:solidFill>
                        <a:srgbClr val="4D94B7"/>
                      </a:solidFill>
                      <a:prstDash val="solid"/>
                      <a:round/>
                      <a:headEnd type="none" w="sm" len="sm"/>
                      <a:tailEnd type="none" w="sm" len="sm"/>
                    </a:lnB>
                  </a:tcPr>
                </a:tc>
                <a:tc>
                  <a:txBody>
                    <a:bodyPr/>
                    <a:lstStyle/>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CAD-Systeme</a:t>
                      </a:r>
                      <a:endParaRPr lang="de-DE" sz="1800" noProof="0" dirty="0">
                        <a:latin typeface="Helvetica Neue" panose="020B0604020202020204"/>
                      </a:endParaRPr>
                    </a:p>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Schnelles </a:t>
                      </a:r>
                      <a:r>
                        <a:rPr lang="de-DE" sz="1800" noProof="0" dirty="0" err="1">
                          <a:latin typeface="Helvetica Neue"/>
                          <a:ea typeface="Helvetica Neue"/>
                          <a:cs typeface="Helvetica Neue"/>
                          <a:sym typeface="Helvetica Neue"/>
                        </a:rPr>
                        <a:t>Prototyping</a:t>
                      </a:r>
                      <a:endParaRPr lang="de-DE" sz="1800" noProof="0" dirty="0">
                        <a:latin typeface="Helvetica Neue"/>
                        <a:ea typeface="Helvetica Neue"/>
                        <a:cs typeface="Helvetica Neue"/>
                        <a:sym typeface="Helvetica Neue"/>
                      </a:endParaRPr>
                    </a:p>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Ansätze zur Benutzerfreundlich-</a:t>
                      </a:r>
                      <a:r>
                        <a:rPr lang="de-DE" sz="1800" noProof="0" dirty="0" err="1">
                          <a:latin typeface="Helvetica Neue"/>
                          <a:ea typeface="Helvetica Neue"/>
                          <a:cs typeface="Helvetica Neue"/>
                          <a:sym typeface="Helvetica Neue"/>
                        </a:rPr>
                        <a:t>keit</a:t>
                      </a:r>
                      <a:endParaRPr lang="de-DE" sz="1800" noProof="0" dirty="0">
                        <a:latin typeface="Helvetica Neue" panose="020B0604020202020204"/>
                      </a:endParaRPr>
                    </a:p>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Einsatz von Qualitätsfunktionen</a:t>
                      </a:r>
                      <a:endParaRPr lang="de-DE" sz="1800" noProof="0" dirty="0">
                        <a:latin typeface="Helvetica Neue" panose="020B0604020202020204"/>
                      </a:endParaRPr>
                    </a:p>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Wertanalyse</a:t>
                      </a:r>
                      <a:endParaRPr lang="de-DE" sz="1800" noProof="0" dirty="0">
                        <a:latin typeface="Helvetica Neue" panose="020B0604020202020204"/>
                      </a:endParaRPr>
                    </a:p>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NPD-Computer-</a:t>
                      </a:r>
                      <a:br>
                        <a:rPr lang="de-DE" sz="1800" noProof="0" dirty="0">
                          <a:latin typeface="Helvetica Neue"/>
                          <a:ea typeface="Helvetica Neue"/>
                          <a:cs typeface="Helvetica Neue"/>
                          <a:sym typeface="Helvetica Neue"/>
                        </a:rPr>
                      </a:br>
                      <a:r>
                        <a:rPr lang="de-DE" sz="1800" noProof="0" dirty="0">
                          <a:latin typeface="Helvetica Neue"/>
                          <a:ea typeface="Helvetica Neue"/>
                          <a:cs typeface="Helvetica Neue"/>
                          <a:sym typeface="Helvetica Neue"/>
                        </a:rPr>
                        <a:t>Entscheidungs-</a:t>
                      </a:r>
                      <a:br>
                        <a:rPr lang="de-DE" sz="1800" noProof="0" dirty="0">
                          <a:latin typeface="Helvetica Neue"/>
                          <a:ea typeface="Helvetica Neue"/>
                          <a:cs typeface="Helvetica Neue"/>
                          <a:sym typeface="Helvetica Neue"/>
                        </a:rPr>
                      </a:br>
                      <a:r>
                        <a:rPr lang="de-DE" sz="1800" noProof="0" dirty="0" err="1">
                          <a:latin typeface="Helvetica Neue"/>
                          <a:ea typeface="Helvetica Neue"/>
                          <a:cs typeface="Helvetica Neue"/>
                          <a:sym typeface="Helvetica Neue"/>
                        </a:rPr>
                        <a:t>modelle</a:t>
                      </a:r>
                      <a:endParaRPr lang="de-DE" sz="1800" noProof="0" dirty="0">
                        <a:latin typeface="Helvetica Neue"/>
                        <a:ea typeface="Helvetica Neue"/>
                        <a:cs typeface="Helvetica Neue"/>
                        <a:sym typeface="Helvetica Neue"/>
                      </a:endParaRPr>
                    </a:p>
                  </a:txBody>
                  <a:tcPr marL="91450" marR="91450" marT="45725" marB="45725">
                    <a:lnL w="28575" cap="flat" cmpd="sng">
                      <a:solidFill>
                        <a:srgbClr val="4D94B7"/>
                      </a:solidFill>
                      <a:prstDash val="solid"/>
                      <a:round/>
                      <a:headEnd type="none" w="sm" len="sm"/>
                      <a:tailEnd type="none" w="sm" len="sm"/>
                    </a:lnL>
                    <a:lnR w="28575" cap="flat" cmpd="sng">
                      <a:solidFill>
                        <a:srgbClr val="4D94B7"/>
                      </a:solidFill>
                      <a:prstDash val="solid"/>
                      <a:round/>
                      <a:headEnd type="none" w="sm" len="sm"/>
                      <a:tailEnd type="none" w="sm" len="sm"/>
                    </a:lnR>
                    <a:lnT w="28575" cap="flat" cmpd="sng">
                      <a:solidFill>
                        <a:srgbClr val="4D94B7"/>
                      </a:solidFill>
                      <a:prstDash val="solid"/>
                      <a:round/>
                      <a:headEnd type="none" w="sm" len="sm"/>
                      <a:tailEnd type="none" w="sm" len="sm"/>
                    </a:lnT>
                    <a:lnB w="28575" cap="flat" cmpd="sng">
                      <a:solidFill>
                        <a:srgbClr val="4D94B7"/>
                      </a:solidFill>
                      <a:prstDash val="solid"/>
                      <a:round/>
                      <a:headEnd type="none" w="sm" len="sm"/>
                      <a:tailEnd type="none" w="sm" len="sm"/>
                    </a:lnB>
                  </a:tcPr>
                </a:tc>
                <a:tc>
                  <a:txBody>
                    <a:bodyPr/>
                    <a:lstStyle/>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Geschäftssimulation</a:t>
                      </a:r>
                    </a:p>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Geschäftsplan</a:t>
                      </a:r>
                    </a:p>
                    <a:p>
                      <a:pPr marL="285750" marR="0" lvl="0" indent="-285750" algn="l" rtl="0">
                        <a:lnSpc>
                          <a:spcPct val="115000"/>
                        </a:lnSpc>
                        <a:spcBef>
                          <a:spcPts val="0"/>
                        </a:spcBef>
                        <a:spcAft>
                          <a:spcPts val="0"/>
                        </a:spcAft>
                        <a:buSzPts val="1800"/>
                        <a:buFont typeface="Noto Sans Symbols"/>
                        <a:buChar char="▪"/>
                      </a:pPr>
                      <a:r>
                        <a:rPr lang="de-DE" sz="1800" noProof="0" dirty="0">
                          <a:latin typeface="Helvetica Neue"/>
                          <a:ea typeface="Helvetica Neue"/>
                          <a:cs typeface="Helvetica Neue"/>
                          <a:sym typeface="Helvetica Neue"/>
                        </a:rPr>
                        <a:t>Spin-off von der Forschung zum Markt</a:t>
                      </a:r>
                    </a:p>
                  </a:txBody>
                  <a:tcPr marL="91450" marR="91450" marT="45725" marB="45725">
                    <a:lnL w="28575" cap="flat" cmpd="sng">
                      <a:solidFill>
                        <a:srgbClr val="4D94B7"/>
                      </a:solidFill>
                      <a:prstDash val="solid"/>
                      <a:round/>
                      <a:headEnd type="none" w="sm" len="sm"/>
                      <a:tailEnd type="none" w="sm" len="sm"/>
                    </a:lnL>
                    <a:lnR w="28575" cap="flat" cmpd="sng">
                      <a:solidFill>
                        <a:srgbClr val="4D94B7"/>
                      </a:solidFill>
                      <a:prstDash val="solid"/>
                      <a:round/>
                      <a:headEnd type="none" w="sm" len="sm"/>
                      <a:tailEnd type="none" w="sm" len="sm"/>
                    </a:lnR>
                    <a:lnT w="28575" cap="flat" cmpd="sng">
                      <a:solidFill>
                        <a:srgbClr val="4D94B7"/>
                      </a:solidFill>
                      <a:prstDash val="solid"/>
                      <a:round/>
                      <a:headEnd type="none" w="sm" len="sm"/>
                      <a:tailEnd type="none" w="sm" len="sm"/>
                    </a:lnT>
                    <a:lnB w="28575" cap="flat" cmpd="sng">
                      <a:solidFill>
                        <a:srgbClr val="4D94B7"/>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2" name="Google Shape;303;p20">
            <a:extLst>
              <a:ext uri="{FF2B5EF4-FFF2-40B4-BE49-F238E27FC236}">
                <a16:creationId xmlns:a16="http://schemas.microsoft.com/office/drawing/2014/main" id="{FDC0993D-A565-53C0-A1D6-44840131BC2E}"/>
              </a:ext>
            </a:extLst>
          </p:cNvPr>
          <p:cNvSpPr txBox="1"/>
          <p:nvPr/>
        </p:nvSpPr>
        <p:spPr>
          <a:xfrm>
            <a:off x="1296000" y="1548000"/>
            <a:ext cx="15840000" cy="707886"/>
          </a:xfrm>
          <a:prstGeom prst="rect">
            <a:avLst/>
          </a:prstGeom>
          <a:noFill/>
          <a:ln>
            <a:noFill/>
          </a:ln>
        </p:spPr>
        <p:txBody>
          <a:bodyPr spcFirstLastPara="1" wrap="square" lIns="91425" tIns="45700" rIns="91425" bIns="45700" anchor="t" anchorCtr="0">
            <a:noAutofit/>
          </a:bodyPr>
          <a:lstStyle/>
          <a:p>
            <a:pPr marL="546100" marR="0" lvl="0" indent="-546100" algn="l" rtl="0">
              <a:spcBef>
                <a:spcPts val="0"/>
              </a:spcBef>
              <a:spcAft>
                <a:spcPts val="0"/>
              </a:spcAft>
              <a:buNone/>
            </a:pPr>
            <a:r>
              <a:rPr lang="de-DE" sz="4100" b="1">
                <a:solidFill>
                  <a:srgbClr val="4D94B7"/>
                </a:solidFill>
                <a:latin typeface="Helvetica Neue" panose="020B0604020202020204" charset="0"/>
                <a:ea typeface="Helvetica Neue"/>
                <a:cs typeface="Helvetica Neue"/>
                <a:sym typeface="Helvetica Neue"/>
              </a:rPr>
              <a:t>3. Schlüsselpersonen, Instrumente und Methoden des Innovationsmanagements</a:t>
            </a:r>
            <a:endParaRPr lang="de-DE" sz="4100">
              <a:latin typeface="Helvetica Neue" panose="020B060402020202020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23"/>
          <p:cNvSpPr txBox="1"/>
          <p:nvPr/>
        </p:nvSpPr>
        <p:spPr>
          <a:xfrm>
            <a:off x="1296000" y="1548000"/>
            <a:ext cx="7115119" cy="830997"/>
          </a:xfrm>
          <a:prstGeom prst="rect">
            <a:avLst/>
          </a:pr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4800"/>
              <a:buFont typeface="Arial"/>
              <a:buNone/>
            </a:pPr>
            <a:r>
              <a:rPr lang="de-DE" sz="4800" b="1" i="0" u="none" strike="noStrike" cap="none">
                <a:solidFill>
                  <a:srgbClr val="4D94B7"/>
                </a:solidFill>
                <a:latin typeface="Helvetica Neue" panose="020B0604020202020204" charset="0"/>
                <a:ea typeface="Helvetica Neue"/>
                <a:cs typeface="Helvetica Neue"/>
                <a:sym typeface="Helvetica Neue"/>
              </a:rPr>
              <a:t>Teste dein Wissen!</a:t>
            </a:r>
            <a:endParaRPr lang="de-DE" sz="1400" b="0" i="0" u="none" strike="noStrike" cap="none">
              <a:solidFill>
                <a:srgbClr val="000000"/>
              </a:solidFill>
              <a:latin typeface="Helvetica Neue" panose="020B0604020202020204" charset="0"/>
              <a:ea typeface="Helvetica Neue"/>
              <a:cs typeface="Helvetica Neue"/>
              <a:sym typeface="Helvetica Neue"/>
            </a:endParaRPr>
          </a:p>
        </p:txBody>
      </p:sp>
      <p:sp>
        <p:nvSpPr>
          <p:cNvPr id="330" name="Google Shape;330;p23"/>
          <p:cNvSpPr txBox="1"/>
          <p:nvPr/>
        </p:nvSpPr>
        <p:spPr>
          <a:xfrm>
            <a:off x="1296000" y="2304000"/>
            <a:ext cx="7329600" cy="52322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de-DE" sz="2800" b="1" i="0" u="none" strike="noStrike" cap="none">
                <a:solidFill>
                  <a:srgbClr val="AED633"/>
                </a:solidFill>
                <a:latin typeface="Helvetica Neue" panose="020B0604020202020204" charset="0"/>
                <a:ea typeface="Helvetica Neue"/>
                <a:cs typeface="Helvetica Neue"/>
                <a:sym typeface="Helvetica Neue"/>
              </a:rPr>
              <a:t>Bitte beantworte die folgenden Fragen:</a:t>
            </a:r>
            <a:endParaRPr lang="de-DE" sz="1400" b="0" i="0" u="none" strike="noStrike" cap="none">
              <a:solidFill>
                <a:srgbClr val="000000"/>
              </a:solidFill>
              <a:latin typeface="Helvetica Neue" panose="020B0604020202020204" charset="0"/>
              <a:ea typeface="Helvetica Neue"/>
              <a:cs typeface="Helvetica Neue"/>
              <a:sym typeface="Helvetica Neue"/>
            </a:endParaRPr>
          </a:p>
        </p:txBody>
      </p:sp>
      <p:sp>
        <p:nvSpPr>
          <p:cNvPr id="331" name="Google Shape;331;p23"/>
          <p:cNvSpPr/>
          <p:nvPr/>
        </p:nvSpPr>
        <p:spPr>
          <a:xfrm>
            <a:off x="1296000" y="3384000"/>
            <a:ext cx="7740000" cy="244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457200" marR="0" lvl="0" indent="-457200" algn="l" rtl="0">
              <a:spcBef>
                <a:spcPts val="0"/>
              </a:spcBef>
              <a:spcAft>
                <a:spcPts val="0"/>
              </a:spcAft>
              <a:buClr>
                <a:schemeClr val="dk1"/>
              </a:buClr>
              <a:buSzPts val="2400"/>
              <a:buFont typeface="Helvetica Neue"/>
              <a:buAutoNum type="arabicPeriod"/>
            </a:pPr>
            <a:r>
              <a:rPr lang="de-DE" sz="2400" b="1" dirty="0">
                <a:solidFill>
                  <a:schemeClr val="dk1"/>
                </a:solidFill>
                <a:latin typeface="Helvetica Neue" panose="020B0604020202020204" charset="0"/>
                <a:ea typeface="Helvetica Neue"/>
                <a:cs typeface="Helvetica Neue"/>
                <a:sym typeface="Helvetica Neue"/>
              </a:rPr>
              <a:t>Das größte Dilemma für innovative Organisationen ist</a:t>
            </a:r>
            <a:endParaRPr lang="de-DE" dirty="0">
              <a:latin typeface="Helvetica Neue" panose="020B0604020202020204" charset="0"/>
            </a:endParaRPr>
          </a:p>
          <a:p>
            <a:pPr marL="457200" marR="0" lvl="0" indent="-304800" algn="l" rtl="0">
              <a:spcBef>
                <a:spcPts val="0"/>
              </a:spcBef>
              <a:spcAft>
                <a:spcPts val="0"/>
              </a:spcAft>
              <a:buClr>
                <a:schemeClr val="dk1"/>
              </a:buClr>
              <a:buSzPts val="2400"/>
              <a:buFont typeface="Calibri"/>
              <a:buNone/>
            </a:pPr>
            <a:endParaRPr lang="de-DE" sz="2400" b="1"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200"/>
              <a:buBlip>
                <a:blip r:embed="rId3"/>
              </a:buBlip>
            </a:pPr>
            <a:r>
              <a:rPr lang="de-DE" sz="2200" dirty="0">
                <a:solidFill>
                  <a:schemeClr val="dk1"/>
                </a:solidFill>
                <a:latin typeface="Helvetica Neue" panose="020B0604020202020204" charset="0"/>
                <a:ea typeface="Helvetica Neue"/>
                <a:cs typeface="Helvetica Neue"/>
                <a:sym typeface="Helvetica Neue"/>
              </a:rPr>
              <a:t>Kreativität vs. Stabilität</a:t>
            </a:r>
            <a:endParaRPr lang="de-DE" dirty="0">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dirty="0">
                <a:solidFill>
                  <a:schemeClr val="dk1"/>
                </a:solidFill>
                <a:latin typeface="Helvetica Neue" panose="020B0604020202020204" charset="0"/>
                <a:ea typeface="Helvetica Neue"/>
                <a:cs typeface="Helvetica Neue"/>
                <a:sym typeface="Helvetica Neue"/>
              </a:rPr>
              <a:t>Inkrementelle oder radikale Innovation</a:t>
            </a:r>
            <a:endParaRPr lang="de-DE" dirty="0">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dirty="0">
                <a:solidFill>
                  <a:schemeClr val="dk1"/>
                </a:solidFill>
                <a:latin typeface="Helvetica Neue" panose="020B0604020202020204" charset="0"/>
                <a:ea typeface="Helvetica Neue"/>
                <a:cs typeface="Helvetica Neue"/>
                <a:sym typeface="Helvetica Neue"/>
              </a:rPr>
              <a:t>Produkt- oder Prozessinnovation</a:t>
            </a:r>
            <a:endParaRPr lang="de-DE" sz="2400" dirty="0">
              <a:solidFill>
                <a:schemeClr val="dk1"/>
              </a:solidFill>
              <a:latin typeface="Helvetica Neue" panose="020B0604020202020204" charset="0"/>
              <a:ea typeface="Helvetica Neue"/>
              <a:cs typeface="Helvetica Neue"/>
              <a:sym typeface="Helvetica Neue"/>
            </a:endParaRPr>
          </a:p>
        </p:txBody>
      </p:sp>
      <p:sp>
        <p:nvSpPr>
          <p:cNvPr id="332" name="Google Shape;332;p23"/>
          <p:cNvSpPr/>
          <p:nvPr/>
        </p:nvSpPr>
        <p:spPr>
          <a:xfrm>
            <a:off x="1296000" y="6012000"/>
            <a:ext cx="7740000" cy="244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352425" marR="0" lvl="0" indent="-352425" algn="l" rtl="0">
              <a:spcBef>
                <a:spcPts val="0"/>
              </a:spcBef>
              <a:spcAft>
                <a:spcPts val="0"/>
              </a:spcAft>
              <a:buNone/>
            </a:pPr>
            <a:r>
              <a:rPr lang="de-DE" sz="2400" b="1" dirty="0">
                <a:solidFill>
                  <a:schemeClr val="dk1"/>
                </a:solidFill>
                <a:latin typeface="Helvetica Neue" panose="020B0604020202020204" charset="0"/>
                <a:ea typeface="Helvetica Neue"/>
                <a:cs typeface="Helvetica Neue"/>
                <a:sym typeface="Helvetica Neue"/>
              </a:rPr>
              <a:t>2. Der Blue-Sky-Innovationsprozess ist gekennzeichnet durch</a:t>
            </a:r>
            <a:endParaRPr lang="de-DE" dirty="0">
              <a:latin typeface="Helvetica Neue" panose="020B0604020202020204" charset="0"/>
            </a:endParaRPr>
          </a:p>
          <a:p>
            <a:pPr marL="352425" marR="0" lvl="0" indent="-352425" algn="l" rtl="0">
              <a:spcBef>
                <a:spcPts val="0"/>
              </a:spcBef>
              <a:spcAft>
                <a:spcPts val="0"/>
              </a:spcAft>
              <a:buNone/>
            </a:pPr>
            <a:endParaRPr lang="de-DE" sz="2400" b="1"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200"/>
              <a:buBlip>
                <a:blip r:embed="rId3"/>
              </a:buBlip>
            </a:pPr>
            <a:r>
              <a:rPr lang="de-DE" sz="2200" dirty="0">
                <a:solidFill>
                  <a:schemeClr val="dk1"/>
                </a:solidFill>
                <a:latin typeface="Helvetica Neue" panose="020B0604020202020204" charset="0"/>
                <a:ea typeface="Helvetica Neue"/>
                <a:cs typeface="Helvetica Neue"/>
                <a:sym typeface="Helvetica Neue"/>
              </a:rPr>
              <a:t>Produkt- und Prozessunsicherheit</a:t>
            </a:r>
            <a:endParaRPr lang="de-DE" dirty="0">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dirty="0">
                <a:solidFill>
                  <a:schemeClr val="dk1"/>
                </a:solidFill>
                <a:latin typeface="Helvetica Neue" panose="020B0604020202020204" charset="0"/>
                <a:ea typeface="Helvetica Neue"/>
                <a:cs typeface="Helvetica Neue"/>
                <a:sym typeface="Helvetica Neue"/>
              </a:rPr>
              <a:t>Produktunsicherheit</a:t>
            </a:r>
            <a:endParaRPr lang="de-DE" dirty="0">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dirty="0">
                <a:solidFill>
                  <a:schemeClr val="dk1"/>
                </a:solidFill>
                <a:latin typeface="Helvetica Neue" panose="020B0604020202020204" charset="0"/>
                <a:ea typeface="Helvetica Neue"/>
                <a:cs typeface="Helvetica Neue"/>
                <a:sym typeface="Helvetica Neue"/>
              </a:rPr>
              <a:t>Prozessunsicherheit</a:t>
            </a:r>
            <a:endParaRPr lang="de-DE" sz="2400" dirty="0">
              <a:solidFill>
                <a:schemeClr val="dk1"/>
              </a:solidFill>
              <a:latin typeface="Helvetica Neue" panose="020B0604020202020204" charset="0"/>
              <a:ea typeface="Helvetica Neue"/>
              <a:cs typeface="Helvetica Neue"/>
              <a:sym typeface="Helvetica Neue"/>
            </a:endParaRPr>
          </a:p>
        </p:txBody>
      </p:sp>
      <p:sp>
        <p:nvSpPr>
          <p:cNvPr id="333" name="Google Shape;333;p23"/>
          <p:cNvSpPr/>
          <p:nvPr/>
        </p:nvSpPr>
        <p:spPr>
          <a:xfrm>
            <a:off x="9396000" y="3996000"/>
            <a:ext cx="7740000" cy="244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352425" marR="0" lvl="0" indent="-352425" algn="l" rtl="0">
              <a:spcBef>
                <a:spcPts val="0"/>
              </a:spcBef>
              <a:spcAft>
                <a:spcPts val="0"/>
              </a:spcAft>
              <a:buNone/>
            </a:pPr>
            <a:r>
              <a:rPr lang="de-DE" sz="2400" b="1">
                <a:solidFill>
                  <a:schemeClr val="dk1"/>
                </a:solidFill>
                <a:latin typeface="Helvetica Neue" panose="020B0604020202020204" charset="0"/>
                <a:ea typeface="Helvetica Neue"/>
                <a:cs typeface="Helvetica Neue"/>
                <a:sym typeface="Helvetica Neue"/>
              </a:rPr>
              <a:t>4. Welche der folgenden Merkmale sind keine Merkmale einer organischen Struktur</a:t>
            </a:r>
            <a:endParaRPr lang="de-DE">
              <a:latin typeface="Helvetica Neue" panose="020B0604020202020204" charset="0"/>
            </a:endParaRPr>
          </a:p>
          <a:p>
            <a:pPr marL="352425" marR="0" lvl="0" indent="-352425" algn="l" rtl="0">
              <a:spcBef>
                <a:spcPts val="0"/>
              </a:spcBef>
              <a:spcAft>
                <a:spcPts val="0"/>
              </a:spcAft>
              <a:buNone/>
            </a:pPr>
            <a:endParaRPr lang="de-DE" sz="240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Ungezwungene, informelle Kontrolle</a:t>
            </a: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Flexibles Verhalten am Arbeitsplatz</a:t>
            </a: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Feste Kontrolle</a:t>
            </a:r>
          </a:p>
          <a:p>
            <a:pPr marL="0" marR="0" lvl="0" indent="0" algn="l" rtl="0">
              <a:spcBef>
                <a:spcPts val="0"/>
              </a:spcBef>
              <a:spcAft>
                <a:spcPts val="0"/>
              </a:spcAft>
              <a:buNone/>
            </a:pPr>
            <a:endParaRPr lang="de-DE" sz="2400">
              <a:solidFill>
                <a:schemeClr val="dk1"/>
              </a:solidFill>
              <a:latin typeface="Helvetica Neue" panose="020B0604020202020204" charset="0"/>
              <a:ea typeface="Helvetica Neue"/>
              <a:cs typeface="Helvetica Neue"/>
              <a:sym typeface="Helvetica Neue"/>
            </a:endParaRPr>
          </a:p>
        </p:txBody>
      </p:sp>
      <p:sp>
        <p:nvSpPr>
          <p:cNvPr id="334" name="Google Shape;334;p23"/>
          <p:cNvSpPr/>
          <p:nvPr/>
        </p:nvSpPr>
        <p:spPr>
          <a:xfrm>
            <a:off x="9396000" y="6624000"/>
            <a:ext cx="7740000" cy="244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352425" marR="0" lvl="0" indent="-352425" algn="l" rtl="0">
              <a:spcBef>
                <a:spcPts val="0"/>
              </a:spcBef>
              <a:spcAft>
                <a:spcPts val="0"/>
              </a:spcAft>
              <a:buNone/>
            </a:pPr>
            <a:r>
              <a:rPr lang="de-DE" sz="2400" b="1">
                <a:solidFill>
                  <a:schemeClr val="dk1"/>
                </a:solidFill>
                <a:latin typeface="Helvetica Neue" panose="020B0604020202020204" charset="0"/>
                <a:ea typeface="Helvetica Neue"/>
                <a:cs typeface="Helvetica Neue"/>
                <a:sym typeface="Helvetica Neue"/>
              </a:rPr>
              <a:t>5. Bei ihrer Suche nach Wissen engagieren sich Organisationen bei der Gewinnung wie folgt</a:t>
            </a:r>
            <a:endParaRPr lang="de-DE">
              <a:latin typeface="Helvetica Neue" panose="020B0604020202020204" charset="0"/>
            </a:endParaRPr>
          </a:p>
          <a:p>
            <a:pPr marL="352425" marR="0" lvl="0" indent="-352425" algn="l" rtl="0">
              <a:spcBef>
                <a:spcPts val="0"/>
              </a:spcBef>
              <a:spcAft>
                <a:spcPts val="0"/>
              </a:spcAft>
              <a:buNone/>
            </a:pPr>
            <a:endParaRPr lang="de-DE" sz="240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Bestehende Produkte verfeinern</a:t>
            </a:r>
            <a:endParaRPr lang="de-DE">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im bestehenden technischen Rahmen operieren</a:t>
            </a:r>
            <a:endParaRPr lang="de-DE">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Alle der oben genannten</a:t>
            </a:r>
            <a:endParaRPr lang="de-DE" sz="2400">
              <a:solidFill>
                <a:schemeClr val="dk1"/>
              </a:solidFill>
              <a:latin typeface="Helvetica Neue" panose="020B0604020202020204" charset="0"/>
              <a:ea typeface="Helvetica Neue"/>
              <a:cs typeface="Helvetica Neue"/>
              <a:sym typeface="Helvetica Neue"/>
            </a:endParaRPr>
          </a:p>
        </p:txBody>
      </p:sp>
      <p:sp>
        <p:nvSpPr>
          <p:cNvPr id="335" name="Google Shape;335;p23"/>
          <p:cNvSpPr/>
          <p:nvPr/>
        </p:nvSpPr>
        <p:spPr>
          <a:xfrm>
            <a:off x="9396000" y="1368000"/>
            <a:ext cx="7740000" cy="244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352425" marR="0" lvl="0" indent="-352425" algn="l" rtl="0">
              <a:spcBef>
                <a:spcPts val="0"/>
              </a:spcBef>
              <a:spcAft>
                <a:spcPts val="0"/>
              </a:spcAft>
              <a:buNone/>
            </a:pPr>
            <a:r>
              <a:rPr lang="de-DE" sz="2400" b="1">
                <a:solidFill>
                  <a:schemeClr val="dk1"/>
                </a:solidFill>
                <a:latin typeface="Helvetica Neue" panose="020B0604020202020204" charset="0"/>
                <a:ea typeface="Helvetica Neue"/>
                <a:cs typeface="Helvetica Neue"/>
                <a:sym typeface="Helvetica Neue"/>
              </a:rPr>
              <a:t>3. Gatekeepers</a:t>
            </a:r>
            <a:endParaRPr lang="de-DE">
              <a:latin typeface="Helvetica Neue" panose="020B0604020202020204" charset="0"/>
            </a:endParaRPr>
          </a:p>
          <a:p>
            <a:pPr marL="342900" marR="0" lvl="0" indent="-190500" algn="l" rtl="0">
              <a:spcBef>
                <a:spcPts val="0"/>
              </a:spcBef>
              <a:spcAft>
                <a:spcPts val="0"/>
              </a:spcAft>
              <a:buClr>
                <a:schemeClr val="dk1"/>
              </a:buClr>
              <a:buSzPts val="2400"/>
              <a:buFont typeface="Calibri"/>
              <a:buNone/>
            </a:pPr>
            <a:endParaRPr lang="de-DE" sz="240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Verteilt Informationen intern</a:t>
            </a:r>
            <a:endParaRPr lang="de-DE">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Plant und organisiert Projekte</a:t>
            </a:r>
          </a:p>
          <a:p>
            <a:pPr marL="342900" marR="0" lvl="0" indent="-342900" algn="l" rtl="0">
              <a:spcBef>
                <a:spcPts val="0"/>
              </a:spcBef>
              <a:spcAft>
                <a:spcPts val="0"/>
              </a:spcAft>
              <a:buClr>
                <a:schemeClr val="dk1"/>
              </a:buClr>
              <a:buSzPts val="2200"/>
              <a:buBlip>
                <a:blip r:embed="rId3"/>
              </a:buBlip>
            </a:pPr>
            <a:r>
              <a:rPr lang="de-DE" sz="2200">
                <a:solidFill>
                  <a:schemeClr val="dk1"/>
                </a:solidFill>
                <a:latin typeface="Helvetica Neue" panose="020B0604020202020204" charset="0"/>
                <a:ea typeface="Helvetica Neue"/>
                <a:cs typeface="Helvetica Neue"/>
                <a:sym typeface="Helvetica Neue"/>
              </a:rPr>
              <a:t>Bietet Zugang zu einer einflussreichen Stelle innerhalb der Organisation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24"/>
          <p:cNvSpPr txBox="1"/>
          <p:nvPr/>
        </p:nvSpPr>
        <p:spPr>
          <a:xfrm>
            <a:off x="1296000" y="1548000"/>
            <a:ext cx="7115119" cy="830997"/>
          </a:xfrm>
          <a:prstGeom prst="rect">
            <a:avLst/>
          </a:pr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4800"/>
              <a:buFont typeface="Arial"/>
              <a:buNone/>
            </a:pPr>
            <a:r>
              <a:rPr lang="de-DE" sz="4800" b="1" i="0" u="none" strike="noStrike" cap="none">
                <a:solidFill>
                  <a:srgbClr val="4D94B7"/>
                </a:solidFill>
                <a:latin typeface="Helvetica Neue" panose="020B0604020202020204" charset="0"/>
                <a:ea typeface="Helvetica Neue"/>
                <a:cs typeface="Helvetica Neue"/>
                <a:sym typeface="Helvetica Neue"/>
              </a:rPr>
              <a:t>Teste dein Wissen!</a:t>
            </a:r>
            <a:endParaRPr lang="de-DE" sz="1400" b="0" i="0" u="none" strike="noStrike" cap="none">
              <a:solidFill>
                <a:srgbClr val="000000"/>
              </a:solidFill>
              <a:latin typeface="Helvetica Neue" panose="020B0604020202020204" charset="0"/>
              <a:ea typeface="Helvetica Neue"/>
              <a:cs typeface="Helvetica Neue"/>
              <a:sym typeface="Helvetica Neue"/>
            </a:endParaRPr>
          </a:p>
        </p:txBody>
      </p:sp>
      <p:sp>
        <p:nvSpPr>
          <p:cNvPr id="341" name="Google Shape;341;p24"/>
          <p:cNvSpPr txBox="1"/>
          <p:nvPr/>
        </p:nvSpPr>
        <p:spPr>
          <a:xfrm>
            <a:off x="1296000" y="2304000"/>
            <a:ext cx="7329600" cy="52322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de-DE" sz="2800" b="1" i="0" u="none" strike="noStrike" cap="none" dirty="0">
                <a:solidFill>
                  <a:srgbClr val="AED633"/>
                </a:solidFill>
                <a:latin typeface="Helvetica Neue" panose="020B0604020202020204" charset="0"/>
                <a:ea typeface="Helvetica Neue"/>
                <a:cs typeface="Helvetica Neue"/>
                <a:sym typeface="Helvetica Neue"/>
              </a:rPr>
              <a:t>Lösung:</a:t>
            </a:r>
            <a:endParaRPr lang="de-DE" sz="140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342" name="Google Shape;342;p24"/>
          <p:cNvSpPr/>
          <p:nvPr/>
        </p:nvSpPr>
        <p:spPr>
          <a:xfrm>
            <a:off x="1296000" y="3384000"/>
            <a:ext cx="7740000" cy="244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457200" marR="0" lvl="0" indent="-457200" algn="l" rtl="0">
              <a:spcBef>
                <a:spcPts val="0"/>
              </a:spcBef>
              <a:spcAft>
                <a:spcPts val="0"/>
              </a:spcAft>
              <a:buClr>
                <a:schemeClr val="dk1"/>
              </a:buClr>
              <a:buSzPts val="2400"/>
              <a:buFont typeface="Helvetica Neue"/>
              <a:buAutoNum type="arabicPeriod"/>
            </a:pPr>
            <a:r>
              <a:rPr lang="de-DE" sz="2400" b="1" dirty="0">
                <a:solidFill>
                  <a:schemeClr val="dk1"/>
                </a:solidFill>
                <a:latin typeface="Helvetica Neue" panose="020B0604020202020204" charset="0"/>
                <a:ea typeface="Helvetica Neue"/>
                <a:cs typeface="Helvetica Neue"/>
                <a:sym typeface="Helvetica Neue"/>
              </a:rPr>
              <a:t>Das größte Dilemma für innovative Organisationen ist</a:t>
            </a:r>
            <a:endParaRPr lang="de-DE" dirty="0">
              <a:latin typeface="Helvetica Neue" panose="020B0604020202020204" charset="0"/>
            </a:endParaRPr>
          </a:p>
          <a:p>
            <a:pPr marL="457200" marR="0" lvl="0" indent="-304800" algn="l" rtl="0">
              <a:spcBef>
                <a:spcPts val="0"/>
              </a:spcBef>
              <a:spcAft>
                <a:spcPts val="0"/>
              </a:spcAft>
              <a:buClr>
                <a:schemeClr val="dk1"/>
              </a:buClr>
              <a:buSzPts val="2400"/>
              <a:buFont typeface="Calibri"/>
              <a:buNone/>
            </a:pPr>
            <a:endParaRPr lang="de-DE" sz="2400" b="1"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200"/>
              <a:buBlip>
                <a:blip r:embed="rId3"/>
              </a:buBlip>
            </a:pPr>
            <a:r>
              <a:rPr lang="de-DE" sz="2200" b="1" dirty="0">
                <a:solidFill>
                  <a:schemeClr val="dk1"/>
                </a:solidFill>
                <a:latin typeface="Helvetica Neue" panose="020B0604020202020204" charset="0"/>
                <a:ea typeface="Helvetica Neue"/>
                <a:cs typeface="Helvetica Neue"/>
                <a:sym typeface="Helvetica Neue"/>
              </a:rPr>
              <a:t>Kreativität vs. Stabilität</a:t>
            </a:r>
            <a:endParaRPr lang="de-DE" sz="2200" dirty="0">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dirty="0">
                <a:solidFill>
                  <a:schemeClr val="dk1"/>
                </a:solidFill>
                <a:latin typeface="Helvetica Neue" panose="020B0604020202020204" charset="0"/>
                <a:ea typeface="Helvetica Neue"/>
                <a:cs typeface="Helvetica Neue"/>
                <a:sym typeface="Helvetica Neue"/>
              </a:rPr>
              <a:t>Inkrementelle oder radikale Innovation</a:t>
            </a:r>
            <a:endParaRPr lang="de-DE" sz="2200" dirty="0">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dirty="0">
                <a:solidFill>
                  <a:schemeClr val="dk1"/>
                </a:solidFill>
                <a:latin typeface="Helvetica Neue" panose="020B0604020202020204" charset="0"/>
                <a:ea typeface="Helvetica Neue"/>
                <a:cs typeface="Helvetica Neue"/>
                <a:sym typeface="Helvetica Neue"/>
              </a:rPr>
              <a:t>Produkt- oder Prozessinnovation</a:t>
            </a:r>
          </a:p>
        </p:txBody>
      </p:sp>
      <p:sp>
        <p:nvSpPr>
          <p:cNvPr id="343" name="Google Shape;343;p24"/>
          <p:cNvSpPr/>
          <p:nvPr/>
        </p:nvSpPr>
        <p:spPr>
          <a:xfrm>
            <a:off x="1296000" y="6012000"/>
            <a:ext cx="7740000" cy="244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352425" marR="0" lvl="0" indent="-352425" algn="l" rtl="0">
              <a:spcBef>
                <a:spcPts val="0"/>
              </a:spcBef>
              <a:spcAft>
                <a:spcPts val="0"/>
              </a:spcAft>
              <a:buNone/>
            </a:pPr>
            <a:r>
              <a:rPr lang="de-DE" sz="2400" b="1" dirty="0">
                <a:solidFill>
                  <a:schemeClr val="dk1"/>
                </a:solidFill>
                <a:latin typeface="Helvetica Neue" panose="020B0604020202020204" charset="0"/>
                <a:ea typeface="Helvetica Neue"/>
                <a:cs typeface="Helvetica Neue"/>
                <a:sym typeface="Helvetica Neue"/>
              </a:rPr>
              <a:t>2. Der Blue-Sky-Innovationsprozess ist gekennzeichnet durch</a:t>
            </a:r>
            <a:endParaRPr lang="de-DE" dirty="0">
              <a:latin typeface="Helvetica Neue" panose="020B0604020202020204" charset="0"/>
            </a:endParaRPr>
          </a:p>
          <a:p>
            <a:pPr marL="352425" marR="0" lvl="0" indent="-352425" algn="l" rtl="0">
              <a:spcBef>
                <a:spcPts val="0"/>
              </a:spcBef>
              <a:spcAft>
                <a:spcPts val="0"/>
              </a:spcAft>
              <a:buNone/>
            </a:pPr>
            <a:endParaRPr lang="de-DE" sz="2400" b="1"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200"/>
              <a:buBlip>
                <a:blip r:embed="rId3"/>
              </a:buBlip>
            </a:pPr>
            <a:r>
              <a:rPr lang="de-DE" sz="2200" b="1" dirty="0">
                <a:solidFill>
                  <a:schemeClr val="dk1"/>
                </a:solidFill>
                <a:latin typeface="Helvetica Neue" panose="020B0604020202020204" charset="0"/>
                <a:ea typeface="Helvetica Neue"/>
                <a:cs typeface="Helvetica Neue"/>
                <a:sym typeface="Helvetica Neue"/>
              </a:rPr>
              <a:t>Produkt- und Prozessunsicherheit</a:t>
            </a:r>
            <a:endParaRPr lang="de-DE" sz="2200" dirty="0">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dirty="0">
                <a:solidFill>
                  <a:schemeClr val="dk1"/>
                </a:solidFill>
                <a:latin typeface="Helvetica Neue" panose="020B0604020202020204" charset="0"/>
                <a:ea typeface="Helvetica Neue"/>
                <a:cs typeface="Helvetica Neue"/>
                <a:sym typeface="Helvetica Neue"/>
              </a:rPr>
              <a:t>Produktunsicherheit</a:t>
            </a:r>
            <a:endParaRPr lang="de-DE" sz="2200" dirty="0">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dirty="0">
                <a:solidFill>
                  <a:schemeClr val="dk1"/>
                </a:solidFill>
                <a:latin typeface="Helvetica Neue" panose="020B0604020202020204" charset="0"/>
                <a:ea typeface="Helvetica Neue"/>
                <a:cs typeface="Helvetica Neue"/>
                <a:sym typeface="Helvetica Neue"/>
              </a:rPr>
              <a:t>Prozessunsicherheit</a:t>
            </a:r>
          </a:p>
        </p:txBody>
      </p:sp>
      <p:sp>
        <p:nvSpPr>
          <p:cNvPr id="344" name="Google Shape;344;p24"/>
          <p:cNvSpPr/>
          <p:nvPr/>
        </p:nvSpPr>
        <p:spPr>
          <a:xfrm>
            <a:off x="9396000" y="3996000"/>
            <a:ext cx="7740000" cy="244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352425" marR="0" lvl="0" indent="-352425" algn="l" rtl="0">
              <a:spcBef>
                <a:spcPts val="0"/>
              </a:spcBef>
              <a:spcAft>
                <a:spcPts val="0"/>
              </a:spcAft>
              <a:buNone/>
            </a:pPr>
            <a:r>
              <a:rPr lang="de-DE" sz="2400" b="1" dirty="0">
                <a:solidFill>
                  <a:schemeClr val="dk1"/>
                </a:solidFill>
                <a:latin typeface="Helvetica Neue" panose="020B0604020202020204" charset="0"/>
                <a:ea typeface="Helvetica Neue"/>
                <a:cs typeface="Helvetica Neue"/>
                <a:sym typeface="Helvetica Neue"/>
              </a:rPr>
              <a:t>4. Welche der folgenden Merkmale sind keine Merkmale einer organischen Struktur</a:t>
            </a:r>
            <a:endParaRPr lang="de-DE" dirty="0">
              <a:latin typeface="Helvetica Neue" panose="020B0604020202020204" charset="0"/>
            </a:endParaRPr>
          </a:p>
          <a:p>
            <a:pPr marL="352425" marR="0" lvl="0" indent="-352425" algn="l" rtl="0">
              <a:spcBef>
                <a:spcPts val="0"/>
              </a:spcBef>
              <a:spcAft>
                <a:spcPts val="0"/>
              </a:spcAft>
              <a:buNone/>
            </a:pPr>
            <a:endParaRPr lang="de-DE" sz="2400"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200"/>
              <a:buBlip>
                <a:blip r:embed="rId3"/>
              </a:buBlip>
            </a:pPr>
            <a:r>
              <a:rPr lang="de-DE" sz="2200" dirty="0">
                <a:solidFill>
                  <a:schemeClr val="dk1"/>
                </a:solidFill>
                <a:latin typeface="Helvetica Neue" panose="020B0604020202020204" charset="0"/>
                <a:ea typeface="Helvetica Neue"/>
                <a:cs typeface="Helvetica Neue"/>
                <a:sym typeface="Helvetica Neue"/>
              </a:rPr>
              <a:t>Ungezwungene, informelle Kontrolle</a:t>
            </a:r>
          </a:p>
          <a:p>
            <a:pPr marL="342900" marR="0" lvl="0" indent="-342900" algn="l" rtl="0">
              <a:spcBef>
                <a:spcPts val="0"/>
              </a:spcBef>
              <a:spcAft>
                <a:spcPts val="0"/>
              </a:spcAft>
              <a:buClr>
                <a:schemeClr val="dk1"/>
              </a:buClr>
              <a:buSzPts val="2200"/>
              <a:buBlip>
                <a:blip r:embed="rId3"/>
              </a:buBlip>
            </a:pPr>
            <a:r>
              <a:rPr lang="de-DE" sz="2200" dirty="0">
                <a:solidFill>
                  <a:schemeClr val="dk1"/>
                </a:solidFill>
                <a:latin typeface="Helvetica Neue" panose="020B0604020202020204" charset="0"/>
                <a:ea typeface="Helvetica Neue"/>
                <a:cs typeface="Helvetica Neue"/>
                <a:sym typeface="Helvetica Neue"/>
              </a:rPr>
              <a:t>Flexibles Verhalten am Arbeitsplatz</a:t>
            </a:r>
          </a:p>
          <a:p>
            <a:pPr marL="342900" marR="0" lvl="0" indent="-342900" algn="l" rtl="0">
              <a:spcBef>
                <a:spcPts val="0"/>
              </a:spcBef>
              <a:spcAft>
                <a:spcPts val="0"/>
              </a:spcAft>
              <a:buClr>
                <a:schemeClr val="dk1"/>
              </a:buClr>
              <a:buSzPts val="2200"/>
              <a:buBlip>
                <a:blip r:embed="rId3"/>
              </a:buBlip>
            </a:pPr>
            <a:r>
              <a:rPr lang="de-DE" sz="2200" b="1" dirty="0">
                <a:solidFill>
                  <a:schemeClr val="dk1"/>
                </a:solidFill>
                <a:latin typeface="Helvetica Neue" panose="020B0604020202020204" charset="0"/>
                <a:ea typeface="Helvetica Neue"/>
                <a:cs typeface="Helvetica Neue"/>
                <a:sym typeface="Helvetica Neue"/>
              </a:rPr>
              <a:t>Feste Kontrolle</a:t>
            </a:r>
          </a:p>
          <a:p>
            <a:pPr marL="0" marR="0" lvl="0" indent="0" algn="l" rtl="0">
              <a:spcBef>
                <a:spcPts val="0"/>
              </a:spcBef>
              <a:spcAft>
                <a:spcPts val="0"/>
              </a:spcAft>
              <a:buNone/>
            </a:pPr>
            <a:endParaRPr lang="de-DE" sz="2400" dirty="0">
              <a:solidFill>
                <a:schemeClr val="dk1"/>
              </a:solidFill>
              <a:latin typeface="Helvetica Neue" panose="020B0604020202020204" charset="0"/>
              <a:ea typeface="Helvetica Neue"/>
              <a:cs typeface="Helvetica Neue"/>
              <a:sym typeface="Helvetica Neue"/>
            </a:endParaRPr>
          </a:p>
        </p:txBody>
      </p:sp>
      <p:sp>
        <p:nvSpPr>
          <p:cNvPr id="345" name="Google Shape;345;p24"/>
          <p:cNvSpPr/>
          <p:nvPr/>
        </p:nvSpPr>
        <p:spPr>
          <a:xfrm>
            <a:off x="9396000" y="6624000"/>
            <a:ext cx="7740000" cy="244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352425" marR="0" lvl="0" indent="-352425" algn="l" rtl="0">
              <a:spcBef>
                <a:spcPts val="0"/>
              </a:spcBef>
              <a:spcAft>
                <a:spcPts val="0"/>
              </a:spcAft>
              <a:buNone/>
            </a:pPr>
            <a:r>
              <a:rPr lang="de-DE" sz="2400" b="1" dirty="0">
                <a:solidFill>
                  <a:schemeClr val="dk1"/>
                </a:solidFill>
                <a:latin typeface="Helvetica Neue" panose="020B0604020202020204" charset="0"/>
                <a:ea typeface="Helvetica Neue"/>
                <a:cs typeface="Helvetica Neue"/>
                <a:sym typeface="Helvetica Neue"/>
              </a:rPr>
              <a:t>5. Bei ihrer Suche nach Wissen engagieren sich Organisationen bei der Gewinnung wie folgt</a:t>
            </a:r>
            <a:endParaRPr lang="de-DE" dirty="0">
              <a:latin typeface="Helvetica Neue" panose="020B0604020202020204" charset="0"/>
            </a:endParaRPr>
          </a:p>
          <a:p>
            <a:pPr marL="352425" marR="0" lvl="0" indent="-352425" algn="l" rtl="0">
              <a:spcBef>
                <a:spcPts val="0"/>
              </a:spcBef>
              <a:spcAft>
                <a:spcPts val="0"/>
              </a:spcAft>
              <a:buNone/>
            </a:pPr>
            <a:endParaRPr lang="de-DE" sz="2400"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200"/>
              <a:buBlip>
                <a:blip r:embed="rId3"/>
              </a:buBlip>
            </a:pPr>
            <a:r>
              <a:rPr lang="de-DE" sz="2200" dirty="0">
                <a:solidFill>
                  <a:schemeClr val="dk1"/>
                </a:solidFill>
                <a:latin typeface="Helvetica Neue" panose="020B0604020202020204" charset="0"/>
                <a:ea typeface="Helvetica Neue"/>
                <a:cs typeface="Helvetica Neue"/>
                <a:sym typeface="Helvetica Neue"/>
              </a:rPr>
              <a:t>Bestehende Produkte verfeinern</a:t>
            </a:r>
            <a:endParaRPr lang="de-DE" sz="2200" dirty="0">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dirty="0">
                <a:solidFill>
                  <a:schemeClr val="dk1"/>
                </a:solidFill>
                <a:latin typeface="Helvetica Neue" panose="020B0604020202020204" charset="0"/>
                <a:ea typeface="Helvetica Neue"/>
                <a:cs typeface="Helvetica Neue"/>
                <a:sym typeface="Helvetica Neue"/>
              </a:rPr>
              <a:t>im bestehenden technischen Rahmen operieren</a:t>
            </a:r>
            <a:endParaRPr lang="de-DE" sz="2200" dirty="0">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b="1" dirty="0">
                <a:solidFill>
                  <a:schemeClr val="dk1"/>
                </a:solidFill>
                <a:latin typeface="Helvetica Neue" panose="020B0604020202020204" charset="0"/>
                <a:ea typeface="Helvetica Neue"/>
                <a:cs typeface="Helvetica Neue"/>
                <a:sym typeface="Helvetica Neue"/>
              </a:rPr>
              <a:t>Alle der oben genannten</a:t>
            </a:r>
          </a:p>
        </p:txBody>
      </p:sp>
      <p:sp>
        <p:nvSpPr>
          <p:cNvPr id="346" name="Google Shape;346;p24"/>
          <p:cNvSpPr/>
          <p:nvPr/>
        </p:nvSpPr>
        <p:spPr>
          <a:xfrm>
            <a:off x="9396000" y="1368000"/>
            <a:ext cx="7740000" cy="2448000"/>
          </a:xfrm>
          <a:prstGeom prst="snip2DiagRect">
            <a:avLst>
              <a:gd name="adj1" fmla="val 0"/>
              <a:gd name="adj2" fmla="val 16667"/>
            </a:avLst>
          </a:prstGeom>
          <a:noFill/>
          <a:ln w="28575" cap="flat" cmpd="sng">
            <a:solidFill>
              <a:srgbClr val="4D94B7"/>
            </a:solidFill>
            <a:prstDash val="solid"/>
            <a:round/>
            <a:headEnd type="none" w="sm" len="sm"/>
            <a:tailEnd type="none" w="sm" len="sm"/>
          </a:ln>
        </p:spPr>
        <p:txBody>
          <a:bodyPr spcFirstLastPara="1" wrap="square" lIns="91425" tIns="0" rIns="91425" bIns="0" anchor="t" anchorCtr="0">
            <a:noAutofit/>
          </a:bodyPr>
          <a:lstStyle/>
          <a:p>
            <a:pPr marL="352425" marR="0" lvl="0" indent="-352425" algn="l" rtl="0">
              <a:spcBef>
                <a:spcPts val="0"/>
              </a:spcBef>
              <a:spcAft>
                <a:spcPts val="0"/>
              </a:spcAft>
              <a:buNone/>
            </a:pPr>
            <a:r>
              <a:rPr lang="de-DE" sz="2400" b="1" dirty="0">
                <a:solidFill>
                  <a:schemeClr val="dk1"/>
                </a:solidFill>
                <a:latin typeface="Helvetica Neue" panose="020B0604020202020204" charset="0"/>
                <a:ea typeface="Helvetica Neue"/>
                <a:cs typeface="Helvetica Neue"/>
                <a:sym typeface="Helvetica Neue"/>
              </a:rPr>
              <a:t>3. Gatekeepers</a:t>
            </a:r>
            <a:endParaRPr lang="de-DE" dirty="0">
              <a:latin typeface="Helvetica Neue" panose="020B0604020202020204" charset="0"/>
            </a:endParaRPr>
          </a:p>
          <a:p>
            <a:pPr marL="342900" marR="0" lvl="0" indent="-190500" algn="l" rtl="0">
              <a:spcBef>
                <a:spcPts val="0"/>
              </a:spcBef>
              <a:spcAft>
                <a:spcPts val="0"/>
              </a:spcAft>
              <a:buClr>
                <a:schemeClr val="dk1"/>
              </a:buClr>
              <a:buSzPts val="2400"/>
              <a:buFont typeface="Calibri"/>
              <a:buNone/>
            </a:pPr>
            <a:endParaRPr lang="de-DE" sz="2400"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200"/>
              <a:buBlip>
                <a:blip r:embed="rId3"/>
              </a:buBlip>
            </a:pPr>
            <a:r>
              <a:rPr lang="de-DE" sz="2200" b="1" dirty="0">
                <a:solidFill>
                  <a:schemeClr val="dk1"/>
                </a:solidFill>
                <a:latin typeface="Helvetica Neue" panose="020B0604020202020204" charset="0"/>
                <a:ea typeface="Helvetica Neue"/>
                <a:cs typeface="Helvetica Neue"/>
                <a:sym typeface="Helvetica Neue"/>
              </a:rPr>
              <a:t>Verteilt Informationen intern</a:t>
            </a:r>
            <a:endParaRPr lang="de-DE" sz="2200" dirty="0">
              <a:latin typeface="Helvetica Neue" panose="020B0604020202020204" charset="0"/>
            </a:endParaRPr>
          </a:p>
          <a:p>
            <a:pPr marL="342900" marR="0" lvl="0" indent="-342900" algn="l" rtl="0">
              <a:spcBef>
                <a:spcPts val="0"/>
              </a:spcBef>
              <a:spcAft>
                <a:spcPts val="0"/>
              </a:spcAft>
              <a:buClr>
                <a:schemeClr val="dk1"/>
              </a:buClr>
              <a:buSzPts val="2200"/>
              <a:buBlip>
                <a:blip r:embed="rId3"/>
              </a:buBlip>
            </a:pPr>
            <a:r>
              <a:rPr lang="de-DE" sz="2200" dirty="0">
                <a:solidFill>
                  <a:schemeClr val="dk1"/>
                </a:solidFill>
                <a:latin typeface="Helvetica Neue" panose="020B0604020202020204" charset="0"/>
                <a:ea typeface="Helvetica Neue"/>
                <a:cs typeface="Helvetica Neue"/>
                <a:sym typeface="Helvetica Neue"/>
              </a:rPr>
              <a:t>Plant und organisiert Projekte</a:t>
            </a:r>
          </a:p>
          <a:p>
            <a:pPr marL="342900" marR="0" lvl="0" indent="-342900" algn="l" rtl="0">
              <a:spcBef>
                <a:spcPts val="0"/>
              </a:spcBef>
              <a:spcAft>
                <a:spcPts val="0"/>
              </a:spcAft>
              <a:buClr>
                <a:schemeClr val="dk1"/>
              </a:buClr>
              <a:buSzPts val="2200"/>
              <a:buBlip>
                <a:blip r:embed="rId3"/>
              </a:buBlip>
            </a:pPr>
            <a:r>
              <a:rPr lang="de-DE" sz="2200" dirty="0">
                <a:solidFill>
                  <a:schemeClr val="dk1"/>
                </a:solidFill>
                <a:latin typeface="Helvetica Neue" panose="020B0604020202020204" charset="0"/>
                <a:ea typeface="Helvetica Neue"/>
                <a:cs typeface="Helvetica Neue"/>
                <a:sym typeface="Helvetica Neue"/>
              </a:rPr>
              <a:t>Bietet Zugang zu einer einflussreichen Stelle innerhalb der Organisation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25"/>
          <p:cNvSpPr txBox="1"/>
          <p:nvPr/>
        </p:nvSpPr>
        <p:spPr>
          <a:xfrm>
            <a:off x="1296000" y="1548000"/>
            <a:ext cx="7695600" cy="83095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800"/>
              <a:buFont typeface="Arial"/>
              <a:buNone/>
            </a:pPr>
            <a:r>
              <a:rPr lang="de-DE" sz="4800" b="1" i="0" u="none" strike="noStrike" cap="none">
                <a:solidFill>
                  <a:srgbClr val="4D94B7"/>
                </a:solidFill>
                <a:latin typeface="Helvetica Neue" panose="020B0604020202020204" charset="0"/>
                <a:ea typeface="Helvetica Neue"/>
                <a:cs typeface="Helvetica Neue"/>
                <a:sym typeface="Helvetica Neue"/>
              </a:rPr>
              <a:t>Zusammenfassung</a:t>
            </a:r>
            <a:endParaRPr lang="de-DE" sz="1400" b="0" i="0" u="none" strike="noStrike" cap="none">
              <a:solidFill>
                <a:srgbClr val="000000"/>
              </a:solidFill>
              <a:latin typeface="Helvetica Neue" panose="020B0604020202020204" charset="0"/>
              <a:ea typeface="Helvetica Neue"/>
              <a:cs typeface="Helvetica Neue"/>
              <a:sym typeface="Helvetica Neue"/>
            </a:endParaRPr>
          </a:p>
        </p:txBody>
      </p:sp>
      <p:sp>
        <p:nvSpPr>
          <p:cNvPr id="353" name="Google Shape;353;p25"/>
          <p:cNvSpPr txBox="1"/>
          <p:nvPr/>
        </p:nvSpPr>
        <p:spPr>
          <a:xfrm>
            <a:off x="1296000" y="2304000"/>
            <a:ext cx="7032600" cy="52318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2800"/>
              <a:buFont typeface="Arial"/>
              <a:buNone/>
            </a:pPr>
            <a:r>
              <a:rPr lang="de-DE" sz="2800" b="1">
                <a:solidFill>
                  <a:srgbClr val="AED633"/>
                </a:solidFill>
                <a:latin typeface="Helvetica Neue" panose="020B0604020202020204" charset="0"/>
                <a:ea typeface="Helvetica Neue"/>
                <a:cs typeface="Helvetica Neue"/>
                <a:sym typeface="Helvetica Neue"/>
              </a:rPr>
              <a:t>Gut gemacht! Jetzt weißt du mehr über:</a:t>
            </a:r>
            <a:endParaRPr lang="de-DE" sz="1400" b="0" i="0" u="none" strike="noStrike" cap="none">
              <a:solidFill>
                <a:srgbClr val="000000"/>
              </a:solidFill>
              <a:latin typeface="Helvetica Neue" panose="020B0604020202020204" charset="0"/>
              <a:ea typeface="Helvetica Neue"/>
              <a:cs typeface="Helvetica Neue"/>
              <a:sym typeface="Helvetica Neue"/>
            </a:endParaRPr>
          </a:p>
        </p:txBody>
      </p:sp>
      <p:sp>
        <p:nvSpPr>
          <p:cNvPr id="354" name="Google Shape;354;p25"/>
          <p:cNvSpPr txBox="1"/>
          <p:nvPr/>
        </p:nvSpPr>
        <p:spPr>
          <a:xfrm>
            <a:off x="1296000" y="3384000"/>
            <a:ext cx="9576000" cy="1954341"/>
          </a:xfrm>
          <a:prstGeom prst="rect">
            <a:avLst/>
          </a:prstGeom>
          <a:noFill/>
          <a:ln>
            <a:noFill/>
          </a:ln>
        </p:spPr>
        <p:txBody>
          <a:bodyPr spcFirstLastPara="1" wrap="square" lIns="91425" tIns="45700" rIns="91425" bIns="45700" anchor="t" anchorCtr="0">
            <a:spAutoFit/>
          </a:bodyPr>
          <a:lstStyle/>
          <a:p>
            <a:pPr marL="628650" marR="0" lvl="0" indent="-628650" algn="l" rtl="0">
              <a:spcBef>
                <a:spcPts val="0"/>
              </a:spcBef>
              <a:spcAft>
                <a:spcPts val="0"/>
              </a:spcAft>
              <a:buClr>
                <a:srgbClr val="000000"/>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Die Relevanz von Innovationsmanagement</a:t>
            </a:r>
          </a:p>
          <a:p>
            <a:pPr marL="628650" marR="0" lvl="0" indent="-628650" algn="l" rtl="0">
              <a:spcBef>
                <a:spcPts val="1000"/>
              </a:spcBef>
              <a:spcAft>
                <a:spcPts val="0"/>
              </a:spcAft>
              <a:buClr>
                <a:srgbClr val="000000"/>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Faktoren, die beim Innovationsmanagement zu berücksichtigen sind</a:t>
            </a:r>
            <a:endParaRPr lang="de-DE" dirty="0">
              <a:latin typeface="Helvetica Neue" panose="020B0604020202020204" charset="0"/>
            </a:endParaRPr>
          </a:p>
          <a:p>
            <a:pPr marL="628650" marR="0" lvl="0" indent="-628650" algn="l" rtl="0">
              <a:spcBef>
                <a:spcPts val="1000"/>
              </a:spcBef>
              <a:spcAft>
                <a:spcPts val="1000"/>
              </a:spcAft>
              <a:buClr>
                <a:srgbClr val="000000"/>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Instrumente, Methoden und Rollen im Innovationsmanagement</a:t>
            </a:r>
          </a:p>
        </p:txBody>
      </p:sp>
      <p:pic>
        <p:nvPicPr>
          <p:cNvPr id="355" name="Google Shape;355;p25"/>
          <p:cNvPicPr preferRelativeResize="0"/>
          <p:nvPr/>
        </p:nvPicPr>
        <p:blipFill rotWithShape="1">
          <a:blip r:embed="rId4">
            <a:alphaModFix/>
          </a:blip>
          <a:srcRect/>
          <a:stretch/>
        </p:blipFill>
        <p:spPr>
          <a:xfrm>
            <a:off x="10972800" y="3372231"/>
            <a:ext cx="5601396" cy="5601396"/>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26"/>
          <p:cNvSpPr txBox="1"/>
          <p:nvPr/>
        </p:nvSpPr>
        <p:spPr>
          <a:xfrm>
            <a:off x="1296000" y="3384000"/>
            <a:ext cx="15840000" cy="3708708"/>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Clr>
                <a:srgbClr val="4D94B7"/>
              </a:buClr>
              <a:buSzPts val="2520"/>
              <a:buFont typeface="Calibri"/>
              <a:buAutoNum type="arabicParenBoth"/>
            </a:pPr>
            <a:r>
              <a:rPr lang="de-DE" sz="2400">
                <a:solidFill>
                  <a:schemeClr val="dk1"/>
                </a:solidFill>
                <a:latin typeface="Helvetica Neue" panose="020B0604020202020204" charset="0"/>
                <a:ea typeface="Helvetica Neue"/>
                <a:cs typeface="Helvetica Neue"/>
                <a:sym typeface="Helvetica Neue"/>
              </a:rPr>
              <a:t>Tidd, J., Bessant, J. (2013). Managing Innovation: Integrating Technological, Market and Organizational Change, 5th edition. Chichester: John Wiley &amp; Sons Ltd.</a:t>
            </a:r>
            <a:endParaRPr lang="de-DE">
              <a:latin typeface="Helvetica Neue" panose="020B0604020202020204" charset="0"/>
            </a:endParaRPr>
          </a:p>
          <a:p>
            <a:pPr marL="457200" marR="0" lvl="0" indent="-457200" algn="l" rtl="0">
              <a:spcBef>
                <a:spcPts val="2400"/>
              </a:spcBef>
              <a:spcAft>
                <a:spcPts val="0"/>
              </a:spcAft>
              <a:buClr>
                <a:srgbClr val="4D94B7"/>
              </a:buClr>
              <a:buSzPts val="2520"/>
              <a:buFont typeface="Calibri"/>
              <a:buAutoNum type="arabicParenBoth"/>
            </a:pPr>
            <a:r>
              <a:rPr lang="de-DE" sz="2400">
                <a:solidFill>
                  <a:schemeClr val="dk1"/>
                </a:solidFill>
                <a:latin typeface="Helvetica Neue" panose="020B0604020202020204" charset="0"/>
                <a:ea typeface="Helvetica Neue"/>
                <a:cs typeface="Helvetica Neue"/>
                <a:sym typeface="Helvetica Neue"/>
              </a:rPr>
              <a:t>Trott, P. (2018). Innovation Management and New Product Development. 6th edition. Pearson</a:t>
            </a:r>
            <a:endParaRPr lang="de-DE">
              <a:latin typeface="Helvetica Neue" panose="020B0604020202020204" charset="0"/>
            </a:endParaRPr>
          </a:p>
          <a:p>
            <a:pPr marL="457200" marR="0" lvl="0" indent="-457200" algn="l" rtl="0">
              <a:spcBef>
                <a:spcPts val="2400"/>
              </a:spcBef>
              <a:spcAft>
                <a:spcPts val="0"/>
              </a:spcAft>
              <a:buClr>
                <a:srgbClr val="4D94B7"/>
              </a:buClr>
              <a:buSzPts val="2520"/>
              <a:buFont typeface="Calibri"/>
              <a:buAutoNum type="arabicParenBoth"/>
            </a:pPr>
            <a:r>
              <a:rPr lang="de-DE" sz="2400">
                <a:solidFill>
                  <a:schemeClr val="dk1"/>
                </a:solidFill>
                <a:latin typeface="Helvetica Neue" panose="020B0604020202020204" charset="0"/>
                <a:ea typeface="Helvetica Neue"/>
                <a:cs typeface="Helvetica Neue"/>
                <a:sym typeface="Helvetica Neue"/>
              </a:rPr>
              <a:t>Stojcic, N., Hashi, I. and Orlic, E. (2018). Creativity, innovation effectiveness and productive efficiency in the United Kingdom. European Journal of Innovation Management, 21(4)</a:t>
            </a:r>
            <a:endParaRPr lang="de-DE">
              <a:latin typeface="Helvetica Neue" panose="020B0604020202020204" charset="0"/>
            </a:endParaRPr>
          </a:p>
          <a:p>
            <a:pPr marL="457200" marR="0" lvl="0" indent="-457200" algn="l" rtl="0">
              <a:spcBef>
                <a:spcPts val="2400"/>
              </a:spcBef>
              <a:spcAft>
                <a:spcPts val="0"/>
              </a:spcAft>
              <a:buClr>
                <a:srgbClr val="4D94B7"/>
              </a:buClr>
              <a:buSzPts val="2520"/>
              <a:buFont typeface="Calibri"/>
              <a:buAutoNum type="arabicParenBoth"/>
            </a:pPr>
            <a:r>
              <a:rPr lang="de-DE" sz="2400">
                <a:solidFill>
                  <a:schemeClr val="dk1"/>
                </a:solidFill>
                <a:latin typeface="Helvetica Neue" panose="020B0604020202020204" charset="0"/>
                <a:ea typeface="Helvetica Neue"/>
                <a:cs typeface="Helvetica Neue"/>
                <a:sym typeface="Helvetica Neue"/>
              </a:rPr>
              <a:t>Dabic, M., Stojcic, N., Simic, M., Potocan, V., Slavkovic, M. and Nedelko, Z. (2021). Intellectual agility and innovation in micro and small businesses: The mediating role of entrepreneurial leadership. Journal of Business Research, 123 </a:t>
            </a:r>
          </a:p>
        </p:txBody>
      </p:sp>
      <p:sp>
        <p:nvSpPr>
          <p:cNvPr id="361" name="Google Shape;361;p26"/>
          <p:cNvSpPr txBox="1"/>
          <p:nvPr/>
        </p:nvSpPr>
        <p:spPr>
          <a:xfrm>
            <a:off x="1296000" y="1548000"/>
            <a:ext cx="8571931" cy="83095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800"/>
              <a:buFont typeface="Arial"/>
              <a:buNone/>
            </a:pPr>
            <a:r>
              <a:rPr lang="de-DE" sz="4800" b="1" i="0" u="none" strike="noStrike" cap="none">
                <a:solidFill>
                  <a:srgbClr val="4D94B7"/>
                </a:solidFill>
                <a:latin typeface="Helvetica Neue" panose="020B0604020202020204" charset="0"/>
                <a:ea typeface="Helvetica Neue"/>
                <a:cs typeface="Helvetica Neue"/>
                <a:sym typeface="Helvetica Neue"/>
              </a:rPr>
              <a:t>Literaturverzeichnis (1)</a:t>
            </a:r>
            <a:endParaRPr lang="de-DE" sz="1400" b="0" i="0" u="none" strike="noStrike" cap="none">
              <a:solidFill>
                <a:srgbClr val="000000"/>
              </a:solidFill>
              <a:latin typeface="Helvetica Neue" panose="020B0604020202020204" charset="0"/>
              <a:ea typeface="Helvetica Neue"/>
              <a:cs typeface="Helvetica Neue"/>
              <a:sym typeface="Helvetica Neue"/>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pic>
        <p:nvPicPr>
          <p:cNvPr id="366" name="Google Shape;366;p27"/>
          <p:cNvPicPr preferRelativeResize="0"/>
          <p:nvPr/>
        </p:nvPicPr>
        <p:blipFill rotWithShape="1">
          <a:blip r:embed="rId3">
            <a:alphaModFix/>
          </a:blip>
          <a:srcRect/>
          <a:stretch/>
        </p:blipFill>
        <p:spPr>
          <a:xfrm>
            <a:off x="5901586" y="2458739"/>
            <a:ext cx="6484828" cy="3042465"/>
          </a:xfrm>
          <a:prstGeom prst="rect">
            <a:avLst/>
          </a:prstGeom>
          <a:noFill/>
          <a:ln>
            <a:noFill/>
          </a:ln>
        </p:spPr>
      </p:pic>
      <p:sp>
        <p:nvSpPr>
          <p:cNvPr id="367" name="Google Shape;367;p27"/>
          <p:cNvSpPr txBox="1"/>
          <p:nvPr/>
        </p:nvSpPr>
        <p:spPr>
          <a:xfrm>
            <a:off x="4572000" y="6724601"/>
            <a:ext cx="9144000" cy="1200329"/>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4D94B7"/>
              </a:buClr>
              <a:buSzPts val="7200"/>
              <a:buFont typeface="Helvetica Neue"/>
              <a:buNone/>
            </a:pPr>
            <a:r>
              <a:rPr lang="en-US" sz="7200" b="1">
                <a:solidFill>
                  <a:srgbClr val="4D94B7"/>
                </a:solidFill>
                <a:latin typeface="Helvetica Neue" panose="020B0604020202020204" charset="0"/>
                <a:ea typeface="Helvetica Neue"/>
                <a:cs typeface="Helvetica Neue"/>
                <a:sym typeface="Helvetica Neue"/>
              </a:rPr>
              <a:t>Vielen Dank!</a:t>
            </a:r>
            <a:endParaRPr sz="7200" b="1" i="0" u="none" strike="noStrike" cap="none">
              <a:solidFill>
                <a:srgbClr val="4D94B7"/>
              </a:solidFill>
              <a:latin typeface="Helvetica Neue" panose="020B0604020202020204" charset="0"/>
              <a:ea typeface="Helvetica Neue"/>
              <a:cs typeface="Helvetica Neue"/>
              <a:sym typeface="Helvetica Neue"/>
            </a:endParaRPr>
          </a:p>
        </p:txBody>
      </p:sp>
      <p:sp>
        <p:nvSpPr>
          <p:cNvPr id="368" name="Google Shape;368;p27"/>
          <p:cNvSpPr txBox="1"/>
          <p:nvPr/>
        </p:nvSpPr>
        <p:spPr>
          <a:xfrm>
            <a:off x="7812000" y="5652000"/>
            <a:ext cx="2628000" cy="828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b="1" i="0" u="none" strike="noStrike">
                <a:solidFill>
                  <a:srgbClr val="AED633"/>
                </a:solidFill>
                <a:latin typeface="Helvetica Neue" panose="020B0604020202020204" charset="0"/>
                <a:ea typeface="Helvetica Neue"/>
                <a:cs typeface="Helvetica Neue"/>
                <a:sym typeface="Helvetica Neue"/>
              </a:rPr>
              <a:t>genieproject.eu</a:t>
            </a:r>
            <a:endParaRPr sz="2400" b="1">
              <a:solidFill>
                <a:srgbClr val="AED633"/>
              </a:solidFill>
              <a:latin typeface="Helvetica Neue" panose="020B0604020202020204" charset="0"/>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pic>
        <p:nvPicPr>
          <p:cNvPr id="74" name="Google Shape;74;p3"/>
          <p:cNvPicPr preferRelativeResize="0"/>
          <p:nvPr/>
        </p:nvPicPr>
        <p:blipFill rotWithShape="1">
          <a:blip r:embed="rId3">
            <a:alphaModFix/>
          </a:blip>
          <a:srcRect/>
          <a:stretch/>
        </p:blipFill>
        <p:spPr>
          <a:xfrm>
            <a:off x="10439400" y="2740507"/>
            <a:ext cx="6060593" cy="6060593"/>
          </a:xfrm>
          <a:prstGeom prst="rect">
            <a:avLst/>
          </a:prstGeom>
          <a:noFill/>
          <a:ln>
            <a:noFill/>
          </a:ln>
        </p:spPr>
      </p:pic>
      <p:sp>
        <p:nvSpPr>
          <p:cNvPr id="75" name="Google Shape;75;p3"/>
          <p:cNvSpPr txBox="1"/>
          <p:nvPr/>
        </p:nvSpPr>
        <p:spPr>
          <a:xfrm>
            <a:off x="1295400" y="1548000"/>
            <a:ext cx="3361031" cy="83099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800"/>
              <a:buFont typeface="Arial"/>
              <a:buNone/>
            </a:pPr>
            <a:r>
              <a:rPr lang="de-DE" sz="4800" b="1">
                <a:solidFill>
                  <a:srgbClr val="4D94B7"/>
                </a:solidFill>
                <a:latin typeface="Helvetica Neue" panose="020B0604020202020204" charset="0"/>
                <a:ea typeface="Helvetica Neue"/>
                <a:cs typeface="Helvetica Neue"/>
                <a:sym typeface="Helvetica Neue"/>
              </a:rPr>
              <a:t>Lernz</a:t>
            </a:r>
            <a:r>
              <a:rPr lang="de-DE" sz="4800" b="1" i="0" u="none" strike="noStrike" cap="none">
                <a:solidFill>
                  <a:srgbClr val="4D94B7"/>
                </a:solidFill>
                <a:latin typeface="Helvetica Neue" panose="020B0604020202020204" charset="0"/>
                <a:ea typeface="Helvetica Neue"/>
                <a:cs typeface="Helvetica Neue"/>
                <a:sym typeface="Helvetica Neue"/>
              </a:rPr>
              <a:t>iele</a:t>
            </a:r>
            <a:endParaRPr lang="de-DE" sz="4800" b="1" i="0" u="none" strike="noStrike" cap="none">
              <a:solidFill>
                <a:srgbClr val="AED633"/>
              </a:solidFill>
              <a:latin typeface="Helvetica Neue" panose="020B0604020202020204" charset="0"/>
              <a:ea typeface="Helvetica Neue"/>
              <a:cs typeface="Helvetica Neue"/>
              <a:sym typeface="Helvetica Neue"/>
            </a:endParaRPr>
          </a:p>
        </p:txBody>
      </p:sp>
      <p:sp>
        <p:nvSpPr>
          <p:cNvPr id="76" name="Google Shape;76;p3"/>
          <p:cNvSpPr txBox="1"/>
          <p:nvPr/>
        </p:nvSpPr>
        <p:spPr>
          <a:xfrm>
            <a:off x="1296000" y="4103998"/>
            <a:ext cx="9576000" cy="4860000"/>
          </a:xfrm>
          <a:prstGeom prst="rect">
            <a:avLst/>
          </a:prstGeom>
          <a:noFill/>
          <a:ln>
            <a:noFill/>
          </a:ln>
        </p:spPr>
        <p:txBody>
          <a:bodyPr spcFirstLastPara="1" wrap="square" lIns="91425" tIns="45700" rIns="91425" bIns="45700" anchor="t" anchorCtr="0">
            <a:noAutofit/>
          </a:bodyPr>
          <a:lstStyle/>
          <a:p>
            <a:pPr marL="542925" marR="0" lvl="0" indent="-542925" algn="l" rtl="0">
              <a:spcBef>
                <a:spcPts val="0"/>
              </a:spcBef>
              <a:spcAft>
                <a:spcPts val="0"/>
              </a:spcAft>
              <a:buClr>
                <a:schemeClr val="dk1"/>
              </a:buClr>
              <a:buSzPts val="2400"/>
              <a:buBlip>
                <a:blip r:embed="rId4"/>
              </a:buBlip>
            </a:pPr>
            <a:r>
              <a:rPr lang="de-DE" sz="2400" dirty="0">
                <a:solidFill>
                  <a:schemeClr val="dk1"/>
                </a:solidFill>
                <a:latin typeface="Helvetica Neue" panose="020B0604020202020204" charset="0"/>
                <a:ea typeface="Helvetica Neue"/>
                <a:cs typeface="Helvetica Neue"/>
                <a:sym typeface="Helvetica Neue"/>
              </a:rPr>
              <a:t>Die Bedeutung und den komplexen Charakter des Innovationsmanagements in Organisationen erklären können.</a:t>
            </a:r>
            <a:endParaRPr lang="de-DE" dirty="0">
              <a:latin typeface="Helvetica Neue" panose="020B0604020202020204" charset="0"/>
            </a:endParaRPr>
          </a:p>
          <a:p>
            <a:pPr marL="542925" marR="0" lvl="0" indent="-542925" algn="l" rtl="0">
              <a:spcBef>
                <a:spcPts val="1800"/>
              </a:spcBef>
              <a:spcAft>
                <a:spcPts val="0"/>
              </a:spcAft>
              <a:buClr>
                <a:schemeClr val="dk1"/>
              </a:buClr>
              <a:buSzPts val="2400"/>
              <a:buBlip>
                <a:blip r:embed="rId4"/>
              </a:buBlip>
            </a:pPr>
            <a:r>
              <a:rPr lang="de-DE" sz="2400" dirty="0">
                <a:solidFill>
                  <a:schemeClr val="dk1"/>
                </a:solidFill>
                <a:latin typeface="Helvetica Neue" panose="020B0604020202020204" charset="0"/>
                <a:ea typeface="Helvetica Neue"/>
                <a:cs typeface="Helvetica Neue"/>
                <a:sym typeface="Helvetica Neue"/>
              </a:rPr>
              <a:t>Die Faktoren, die Unternehmen bewältigen müssen, um bei der Innovation erfolgreich zu sein, identifizieren können.</a:t>
            </a:r>
            <a:endParaRPr lang="de-DE" dirty="0">
              <a:latin typeface="Helvetica Neue" panose="020B0604020202020204" charset="0"/>
            </a:endParaRPr>
          </a:p>
          <a:p>
            <a:pPr marL="542925" marR="0" lvl="0" indent="-542925" algn="l" rtl="0">
              <a:spcBef>
                <a:spcPts val="1800"/>
              </a:spcBef>
              <a:spcAft>
                <a:spcPts val="0"/>
              </a:spcAft>
              <a:buClr>
                <a:schemeClr val="dk1"/>
              </a:buClr>
              <a:buSzPts val="2400"/>
              <a:buBlip>
                <a:blip r:embed="rId4"/>
              </a:buBlip>
            </a:pPr>
            <a:r>
              <a:rPr lang="de-DE" sz="2400" dirty="0">
                <a:solidFill>
                  <a:schemeClr val="dk1"/>
                </a:solidFill>
                <a:latin typeface="Helvetica Neue" panose="020B0604020202020204" charset="0"/>
                <a:ea typeface="Helvetica Neue"/>
                <a:cs typeface="Helvetica Neue"/>
                <a:sym typeface="Helvetica Neue"/>
              </a:rPr>
              <a:t>Die Tätigkeiten, die von Schlüsselpersonen im Innovationsmanagement innerhalb von Organisationen ausgeführt werden, identifizieren können.</a:t>
            </a:r>
            <a:endParaRPr lang="de-DE" dirty="0">
              <a:latin typeface="Helvetica Neue" panose="020B0604020202020204" charset="0"/>
            </a:endParaRPr>
          </a:p>
          <a:p>
            <a:pPr marL="0" marR="0" lvl="0" indent="0" algn="l" rtl="0">
              <a:spcBef>
                <a:spcPts val="1800"/>
              </a:spcBef>
              <a:spcAft>
                <a:spcPts val="1800"/>
              </a:spcAft>
              <a:buNone/>
            </a:pPr>
            <a:endParaRPr lang="de-DE" sz="2400" dirty="0">
              <a:solidFill>
                <a:schemeClr val="dk1"/>
              </a:solidFill>
              <a:latin typeface="Helvetica Neue" panose="020B0604020202020204" charset="0"/>
              <a:ea typeface="Helvetica Neue"/>
              <a:cs typeface="Helvetica Neue"/>
              <a:sym typeface="Helvetica Neue"/>
            </a:endParaRPr>
          </a:p>
        </p:txBody>
      </p:sp>
      <p:sp>
        <p:nvSpPr>
          <p:cNvPr id="77" name="Google Shape;77;p3"/>
          <p:cNvSpPr txBox="1"/>
          <p:nvPr/>
        </p:nvSpPr>
        <p:spPr>
          <a:xfrm>
            <a:off x="1296000" y="3384000"/>
            <a:ext cx="9144000" cy="461665"/>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2400"/>
              <a:buFont typeface="Arial"/>
              <a:buNone/>
            </a:pPr>
            <a:r>
              <a:rPr lang="de-DE" sz="2400" b="1" i="0" u="none" strike="noStrike" cap="none" dirty="0">
                <a:solidFill>
                  <a:srgbClr val="AED633"/>
                </a:solidFill>
                <a:latin typeface="Helvetica Neue" panose="020B0604020202020204" charset="0"/>
                <a:ea typeface="Helvetica Neue"/>
                <a:cs typeface="Helvetica Neue"/>
                <a:sym typeface="Helvetica Neue"/>
              </a:rPr>
              <a:t>Am Ende des Moduls wirst du:</a:t>
            </a:r>
            <a:endParaRPr lang="de-DE" sz="1400" b="1" i="0" u="none" strike="noStrike" cap="none" dirty="0">
              <a:solidFill>
                <a:srgbClr val="AED633"/>
              </a:solidFill>
              <a:latin typeface="Helvetica Neue" panose="020B0604020202020204" charset="0"/>
              <a:ea typeface="Helvetica Neue"/>
              <a:cs typeface="Helvetica Neue"/>
              <a:sym typeface="Helvetica Neue"/>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pic>
        <p:nvPicPr>
          <p:cNvPr id="82" name="Google Shape;82;p4"/>
          <p:cNvPicPr preferRelativeResize="0"/>
          <p:nvPr/>
        </p:nvPicPr>
        <p:blipFill rotWithShape="1">
          <a:blip r:embed="rId3">
            <a:alphaModFix/>
          </a:blip>
          <a:srcRect/>
          <a:stretch/>
        </p:blipFill>
        <p:spPr>
          <a:xfrm>
            <a:off x="13120638" y="4327115"/>
            <a:ext cx="3907362" cy="3907362"/>
          </a:xfrm>
          <a:prstGeom prst="rect">
            <a:avLst/>
          </a:prstGeom>
          <a:noFill/>
          <a:ln>
            <a:noFill/>
          </a:ln>
        </p:spPr>
      </p:pic>
      <p:sp>
        <p:nvSpPr>
          <p:cNvPr id="83" name="Google Shape;83;p4"/>
          <p:cNvSpPr txBox="1"/>
          <p:nvPr/>
        </p:nvSpPr>
        <p:spPr>
          <a:xfrm>
            <a:off x="4500000" y="3888000"/>
            <a:ext cx="9288000" cy="8316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4D94B7"/>
              </a:buClr>
              <a:buSzPts val="4800"/>
              <a:buFont typeface="Helvetica Neue"/>
              <a:buNone/>
            </a:pPr>
            <a:r>
              <a:rPr lang="de-DE" sz="4800" b="1" dirty="0">
                <a:solidFill>
                  <a:srgbClr val="4D94B7"/>
                </a:solidFill>
                <a:latin typeface="Helvetica Neue" panose="020B0604020202020204" charset="0"/>
                <a:ea typeface="Helvetica Neue"/>
                <a:cs typeface="Helvetica Neue"/>
                <a:sym typeface="Helvetica Neue"/>
              </a:rPr>
              <a:t>Das Konzept und die Merkmale von Innovationsmanagement</a:t>
            </a:r>
            <a:endParaRPr lang="de-DE" dirty="0">
              <a:latin typeface="Helvetica Neue" panose="020B0604020202020204" charset="0"/>
            </a:endParaRPr>
          </a:p>
        </p:txBody>
      </p:sp>
      <p:sp>
        <p:nvSpPr>
          <p:cNvPr id="84" name="Google Shape;84;p4"/>
          <p:cNvSpPr txBox="1"/>
          <p:nvPr/>
        </p:nvSpPr>
        <p:spPr>
          <a:xfrm>
            <a:off x="1296000" y="2592000"/>
            <a:ext cx="15732000" cy="1015663"/>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AED633"/>
              </a:buClr>
              <a:buSzPts val="6000"/>
              <a:buFont typeface="Helvetica Neue"/>
              <a:buNone/>
            </a:pPr>
            <a:r>
              <a:rPr lang="de-DE" sz="6000" b="1">
                <a:solidFill>
                  <a:srgbClr val="AED633"/>
                </a:solidFill>
                <a:latin typeface="Helvetica Neue" panose="020B0604020202020204" charset="0"/>
                <a:ea typeface="Helvetica Neue"/>
                <a:cs typeface="Helvetica Neue"/>
                <a:sym typeface="Helvetica Neue"/>
              </a:rPr>
              <a:t>Unit 1</a:t>
            </a:r>
            <a:endParaRPr lang="de-DE" sz="6000" b="1" i="0" u="none" strike="noStrike" cap="none">
              <a:solidFill>
                <a:srgbClr val="AED633"/>
              </a:solidFill>
              <a:latin typeface="Helvetica Neue" panose="020B0604020202020204" charset="0"/>
              <a:ea typeface="Helvetica Neue"/>
              <a:cs typeface="Helvetica Neue"/>
              <a:sym typeface="Helvetica Neue"/>
            </a:endParaRPr>
          </a:p>
        </p:txBody>
      </p:sp>
      <p:sp>
        <p:nvSpPr>
          <p:cNvPr id="85" name="Google Shape;85;p4"/>
          <p:cNvSpPr txBox="1"/>
          <p:nvPr/>
        </p:nvSpPr>
        <p:spPr>
          <a:xfrm>
            <a:off x="1296000" y="5256000"/>
            <a:ext cx="10980000" cy="2677616"/>
          </a:xfrm>
          <a:prstGeom prst="rect">
            <a:avLst/>
          </a:prstGeom>
          <a:noFill/>
          <a:ln>
            <a:noFill/>
          </a:ln>
        </p:spPr>
        <p:txBody>
          <a:bodyPr spcFirstLastPara="1" wrap="square" lIns="91425" tIns="45700" rIns="91425" bIns="45700" anchor="t" anchorCtr="0">
            <a:spAutoFit/>
          </a:bodyPr>
          <a:lstStyle/>
          <a:p>
            <a:pPr marL="0" marR="0" lvl="0" indent="0" algn="l" rtl="0">
              <a:lnSpc>
                <a:spcPct val="200000"/>
              </a:lnSpc>
              <a:spcBef>
                <a:spcPts val="0"/>
              </a:spcBef>
              <a:spcAft>
                <a:spcPts val="0"/>
              </a:spcAft>
              <a:buClr>
                <a:srgbClr val="000000"/>
              </a:buClr>
              <a:buSzPts val="2800"/>
              <a:buFont typeface="Arial"/>
              <a:buNone/>
            </a:pPr>
            <a:r>
              <a:rPr lang="de-DE" sz="2800" b="1" i="0" u="none" strike="noStrike" cap="none">
                <a:solidFill>
                  <a:srgbClr val="AED633"/>
                </a:solidFill>
                <a:latin typeface="Helvetica Neue" panose="020B0604020202020204" charset="0"/>
                <a:ea typeface="Helvetica Neue"/>
                <a:cs typeface="Helvetica Neue"/>
                <a:sym typeface="Helvetica Neue"/>
              </a:rPr>
              <a:t>1.1 Das Innovationskonzept</a:t>
            </a:r>
          </a:p>
          <a:p>
            <a:pPr marL="0" marR="0" lvl="0" indent="0" algn="l" rtl="0">
              <a:lnSpc>
                <a:spcPct val="200000"/>
              </a:lnSpc>
              <a:spcBef>
                <a:spcPts val="0"/>
              </a:spcBef>
              <a:spcAft>
                <a:spcPts val="0"/>
              </a:spcAft>
              <a:buClr>
                <a:srgbClr val="000000"/>
              </a:buClr>
              <a:buSzPts val="2800"/>
              <a:buFont typeface="Arial"/>
              <a:buNone/>
            </a:pPr>
            <a:r>
              <a:rPr lang="de-DE" sz="2800" b="1" i="0" u="none" strike="noStrike" cap="none">
                <a:solidFill>
                  <a:srgbClr val="AED633"/>
                </a:solidFill>
                <a:latin typeface="Helvetica Neue" panose="020B0604020202020204" charset="0"/>
                <a:ea typeface="Helvetica Neue"/>
                <a:cs typeface="Helvetica Neue"/>
                <a:sym typeface="Helvetica Neue"/>
              </a:rPr>
              <a:t>1.2 Wie entstehen Innovationen?</a:t>
            </a:r>
            <a:endParaRPr lang="de-DE">
              <a:latin typeface="Helvetica Neue" panose="020B0604020202020204" charset="0"/>
            </a:endParaRPr>
          </a:p>
          <a:p>
            <a:pPr marL="0" marR="0" lvl="0" indent="0" algn="l" rtl="0">
              <a:lnSpc>
                <a:spcPct val="200000"/>
              </a:lnSpc>
              <a:spcBef>
                <a:spcPts val="0"/>
              </a:spcBef>
              <a:spcAft>
                <a:spcPts val="0"/>
              </a:spcAft>
              <a:buClr>
                <a:srgbClr val="000000"/>
              </a:buClr>
              <a:buSzPts val="2800"/>
              <a:buFont typeface="Arial"/>
              <a:buNone/>
            </a:pPr>
            <a:r>
              <a:rPr lang="de-DE" sz="2800" b="1" i="0" u="none" strike="noStrike" cap="none">
                <a:solidFill>
                  <a:srgbClr val="AED633"/>
                </a:solidFill>
                <a:latin typeface="Helvetica Neue" panose="020B0604020202020204" charset="0"/>
                <a:ea typeface="Helvetica Neue"/>
                <a:cs typeface="Helvetica Neue"/>
                <a:sym typeface="Helvetica Neue"/>
              </a:rPr>
              <a:t>1.3 Was ist Innovationsmanagement?</a:t>
            </a:r>
            <a:endParaRPr lang="de-DE">
              <a:latin typeface="Helvetica Neue" panose="020B06040202020202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5"/>
          <p:cNvSpPr txBox="1"/>
          <p:nvPr/>
        </p:nvSpPr>
        <p:spPr>
          <a:xfrm>
            <a:off x="1296000" y="1548000"/>
            <a:ext cx="15840000" cy="64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4100" b="1">
                <a:solidFill>
                  <a:srgbClr val="4D94B7"/>
                </a:solidFill>
                <a:latin typeface="Helvetica Neue" panose="020B0604020202020204" charset="0"/>
                <a:ea typeface="Helvetica Neue"/>
                <a:cs typeface="Helvetica Neue"/>
                <a:sym typeface="Helvetica Neue"/>
              </a:rPr>
              <a:t>1. Das Konzept und die Merkmale von Innovationsmanagement</a:t>
            </a:r>
            <a:endParaRPr lang="de-DE" sz="4100">
              <a:latin typeface="Helvetica Neue" panose="020B0604020202020204" charset="0"/>
            </a:endParaRPr>
          </a:p>
        </p:txBody>
      </p:sp>
      <p:sp>
        <p:nvSpPr>
          <p:cNvPr id="91" name="Google Shape;91;p5"/>
          <p:cNvSpPr txBox="1"/>
          <p:nvPr/>
        </p:nvSpPr>
        <p:spPr>
          <a:xfrm>
            <a:off x="1296000" y="2304000"/>
            <a:ext cx="5799429"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800" b="1">
                <a:solidFill>
                  <a:srgbClr val="AED633"/>
                </a:solidFill>
                <a:latin typeface="Helvetica Neue" panose="020B0604020202020204" charset="0"/>
                <a:ea typeface="Helvetica Neue"/>
                <a:cs typeface="Helvetica Neue"/>
                <a:sym typeface="Helvetica Neue"/>
              </a:rPr>
              <a:t>1.1 Das Innovationskonzept</a:t>
            </a:r>
          </a:p>
        </p:txBody>
      </p:sp>
      <p:grpSp>
        <p:nvGrpSpPr>
          <p:cNvPr id="92" name="Google Shape;92;p5"/>
          <p:cNvGrpSpPr/>
          <p:nvPr/>
        </p:nvGrpSpPr>
        <p:grpSpPr>
          <a:xfrm>
            <a:off x="3275949" y="1728000"/>
            <a:ext cx="13824050" cy="8640000"/>
            <a:chOff x="-6228051" y="-952775"/>
            <a:chExt cx="13824050" cy="7413552"/>
          </a:xfrm>
        </p:grpSpPr>
        <p:sp>
          <p:nvSpPr>
            <p:cNvPr id="93" name="Google Shape;93;p5"/>
            <p:cNvSpPr/>
            <p:nvPr/>
          </p:nvSpPr>
          <p:spPr>
            <a:xfrm>
              <a:off x="-6228051" y="-952775"/>
              <a:ext cx="7413552" cy="7413552"/>
            </a:xfrm>
            <a:prstGeom prst="blockArc">
              <a:avLst>
                <a:gd name="adj1" fmla="val 18900000"/>
                <a:gd name="adj2" fmla="val 2700000"/>
                <a:gd name="adj3" fmla="val 291"/>
              </a:avLst>
            </a:prstGeom>
            <a:noFill/>
            <a:ln w="25400" cap="flat" cmpd="sng">
              <a:solidFill>
                <a:srgbClr val="3B649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94" name="Google Shape;94;p5"/>
            <p:cNvSpPr/>
            <p:nvPr/>
          </p:nvSpPr>
          <p:spPr>
            <a:xfrm>
              <a:off x="441411" y="290051"/>
              <a:ext cx="7076595" cy="579882"/>
            </a:xfrm>
            <a:prstGeom prst="rect">
              <a:avLst/>
            </a:prstGeom>
            <a:gradFill>
              <a:gsLst>
                <a:gs pos="0">
                  <a:srgbClr val="2D5C97"/>
                </a:gs>
                <a:gs pos="80000">
                  <a:srgbClr val="3C7AC5"/>
                </a:gs>
                <a:gs pos="100000">
                  <a:srgbClr val="397BC9"/>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95" name="Google Shape;95;p5"/>
            <p:cNvSpPr txBox="1"/>
            <p:nvPr/>
          </p:nvSpPr>
          <p:spPr>
            <a:xfrm>
              <a:off x="441411" y="290051"/>
              <a:ext cx="7076595" cy="579882"/>
            </a:xfrm>
            <a:prstGeom prst="rect">
              <a:avLst/>
            </a:prstGeom>
            <a:noFill/>
            <a:ln>
              <a:noFill/>
            </a:ln>
          </p:spPr>
          <p:txBody>
            <a:bodyPr spcFirstLastPara="1" wrap="square" lIns="460275" tIns="60950" rIns="60950" bIns="60950" anchor="ctr" anchorCtr="0">
              <a:noAutofit/>
            </a:bodyPr>
            <a:lstStyle/>
            <a:p>
              <a:pPr marL="0" marR="0" lvl="0" indent="0" algn="l" rtl="0">
                <a:lnSpc>
                  <a:spcPct val="90000"/>
                </a:lnSpc>
                <a:spcBef>
                  <a:spcPts val="0"/>
                </a:spcBef>
                <a:spcAft>
                  <a:spcPts val="0"/>
                </a:spcAft>
                <a:buClr>
                  <a:schemeClr val="lt1"/>
                </a:buClr>
                <a:buSzPts val="2400"/>
                <a:buFont typeface="Helvetica Neue"/>
                <a:buNone/>
              </a:pPr>
              <a:r>
                <a:rPr lang="de-DE" sz="2400" dirty="0">
                  <a:solidFill>
                    <a:schemeClr val="lt1"/>
                  </a:solidFill>
                  <a:latin typeface="Helvetica Neue" panose="020B0604020202020204" charset="0"/>
                  <a:ea typeface="Helvetica Neue"/>
                  <a:cs typeface="Helvetica Neue"/>
                  <a:sym typeface="Helvetica Neue"/>
                </a:rPr>
                <a:t>Identifizierung und Schaffung von Möglichkeiten</a:t>
              </a:r>
            </a:p>
          </p:txBody>
        </p:sp>
        <p:sp>
          <p:nvSpPr>
            <p:cNvPr id="96" name="Google Shape;96;p5"/>
            <p:cNvSpPr/>
            <p:nvPr/>
          </p:nvSpPr>
          <p:spPr>
            <a:xfrm>
              <a:off x="78984" y="217566"/>
              <a:ext cx="724852" cy="724852"/>
            </a:xfrm>
            <a:prstGeom prst="ellipse">
              <a:avLst/>
            </a:prstGeom>
            <a:solidFill>
              <a:schemeClr val="lt1"/>
            </a:solidFill>
            <a:ln w="9525" cap="flat" cmpd="sng">
              <a:solidFill>
                <a:schemeClr val="accent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97" name="Google Shape;97;p5"/>
            <p:cNvSpPr/>
            <p:nvPr/>
          </p:nvSpPr>
          <p:spPr>
            <a:xfrm>
              <a:off x="918404" y="1159764"/>
              <a:ext cx="6599602" cy="579882"/>
            </a:xfrm>
            <a:prstGeom prst="rect">
              <a:avLst/>
            </a:prstGeom>
            <a:gradFill>
              <a:gsLst>
                <a:gs pos="0">
                  <a:srgbClr val="2D5C97"/>
                </a:gs>
                <a:gs pos="80000">
                  <a:srgbClr val="3C7AC5"/>
                </a:gs>
                <a:gs pos="100000">
                  <a:srgbClr val="397BC9"/>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98" name="Google Shape;98;p5"/>
            <p:cNvSpPr txBox="1"/>
            <p:nvPr/>
          </p:nvSpPr>
          <p:spPr>
            <a:xfrm>
              <a:off x="918404" y="1159764"/>
              <a:ext cx="6599602" cy="579882"/>
            </a:xfrm>
            <a:prstGeom prst="rect">
              <a:avLst/>
            </a:prstGeom>
            <a:noFill/>
            <a:ln>
              <a:noFill/>
            </a:ln>
          </p:spPr>
          <p:txBody>
            <a:bodyPr spcFirstLastPara="1" wrap="square" lIns="460275" tIns="60950" rIns="60950" bIns="60950" anchor="ctr" anchorCtr="0">
              <a:noAutofit/>
            </a:bodyPr>
            <a:lstStyle/>
            <a:p>
              <a:pPr marL="0" marR="0" lvl="0" indent="0" algn="l" rtl="0">
                <a:lnSpc>
                  <a:spcPct val="90000"/>
                </a:lnSpc>
                <a:spcBef>
                  <a:spcPts val="0"/>
                </a:spcBef>
                <a:spcAft>
                  <a:spcPts val="0"/>
                </a:spcAft>
                <a:buClr>
                  <a:schemeClr val="lt1"/>
                </a:buClr>
                <a:buSzPts val="2400"/>
                <a:buFont typeface="Helvetica Neue"/>
                <a:buNone/>
              </a:pPr>
              <a:r>
                <a:rPr lang="de-DE" sz="2400" dirty="0">
                  <a:solidFill>
                    <a:schemeClr val="lt1"/>
                  </a:solidFill>
                  <a:latin typeface="Helvetica Neue" panose="020B0604020202020204" charset="0"/>
                  <a:ea typeface="Helvetica Neue"/>
                  <a:cs typeface="Helvetica Neue"/>
                  <a:sym typeface="Helvetica Neue"/>
                </a:rPr>
                <a:t>Neue Wege zur Befriedigung der Marktbedürfnisse</a:t>
              </a:r>
              <a:endParaRPr lang="de-DE" dirty="0">
                <a:latin typeface="Helvetica Neue" panose="020B0604020202020204" charset="0"/>
              </a:endParaRPr>
            </a:p>
          </p:txBody>
        </p:sp>
        <p:sp>
          <p:nvSpPr>
            <p:cNvPr id="99" name="Google Shape;99;p5"/>
            <p:cNvSpPr/>
            <p:nvPr/>
          </p:nvSpPr>
          <p:spPr>
            <a:xfrm>
              <a:off x="555977" y="1087279"/>
              <a:ext cx="724852" cy="724852"/>
            </a:xfrm>
            <a:prstGeom prst="ellipse">
              <a:avLst/>
            </a:prstGeom>
            <a:solidFill>
              <a:schemeClr val="lt1"/>
            </a:solidFill>
            <a:ln w="9525" cap="flat" cmpd="sng">
              <a:solidFill>
                <a:schemeClr val="accent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00" name="Google Shape;100;p5"/>
            <p:cNvSpPr/>
            <p:nvPr/>
          </p:nvSpPr>
          <p:spPr>
            <a:xfrm>
              <a:off x="1136520" y="2029477"/>
              <a:ext cx="6381486" cy="579882"/>
            </a:xfrm>
            <a:prstGeom prst="rect">
              <a:avLst/>
            </a:prstGeom>
            <a:gradFill>
              <a:gsLst>
                <a:gs pos="0">
                  <a:srgbClr val="2D5C97"/>
                </a:gs>
                <a:gs pos="80000">
                  <a:srgbClr val="3C7AC5"/>
                </a:gs>
                <a:gs pos="100000">
                  <a:srgbClr val="397BC9"/>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01" name="Google Shape;101;p5"/>
            <p:cNvSpPr txBox="1"/>
            <p:nvPr/>
          </p:nvSpPr>
          <p:spPr>
            <a:xfrm>
              <a:off x="1136520" y="2029477"/>
              <a:ext cx="6381486" cy="579882"/>
            </a:xfrm>
            <a:prstGeom prst="rect">
              <a:avLst/>
            </a:prstGeom>
            <a:noFill/>
            <a:ln>
              <a:noFill/>
            </a:ln>
          </p:spPr>
          <p:txBody>
            <a:bodyPr spcFirstLastPara="1" wrap="square" lIns="460275" tIns="60950" rIns="60950" bIns="60950" anchor="ctr" anchorCtr="0">
              <a:noAutofit/>
            </a:bodyPr>
            <a:lstStyle/>
            <a:p>
              <a:pPr marL="0" marR="0" lvl="0" indent="0" algn="l" rtl="0">
                <a:lnSpc>
                  <a:spcPct val="90000"/>
                </a:lnSpc>
                <a:spcBef>
                  <a:spcPts val="0"/>
                </a:spcBef>
                <a:spcAft>
                  <a:spcPts val="0"/>
                </a:spcAft>
                <a:buClr>
                  <a:schemeClr val="lt1"/>
                </a:buClr>
                <a:buSzPts val="2400"/>
                <a:buFont typeface="Helvetica Neue"/>
                <a:buNone/>
              </a:pPr>
              <a:r>
                <a:rPr lang="de-DE" sz="2400">
                  <a:solidFill>
                    <a:schemeClr val="lt1"/>
                  </a:solidFill>
                  <a:latin typeface="Helvetica Neue" panose="020B0604020202020204" charset="0"/>
                  <a:ea typeface="Helvetica Neue"/>
                  <a:cs typeface="Helvetica Neue"/>
                  <a:sym typeface="Helvetica Neue"/>
                </a:rPr>
                <a:t>Erschließung neuer Märkte</a:t>
              </a:r>
              <a:endParaRPr lang="de-DE">
                <a:latin typeface="Helvetica Neue" panose="020B0604020202020204" charset="0"/>
              </a:endParaRPr>
            </a:p>
          </p:txBody>
        </p:sp>
        <p:sp>
          <p:nvSpPr>
            <p:cNvPr id="102" name="Google Shape;102;p5"/>
            <p:cNvSpPr/>
            <p:nvPr/>
          </p:nvSpPr>
          <p:spPr>
            <a:xfrm>
              <a:off x="774094" y="1956992"/>
              <a:ext cx="724852" cy="724852"/>
            </a:xfrm>
            <a:prstGeom prst="ellipse">
              <a:avLst/>
            </a:prstGeom>
            <a:solidFill>
              <a:schemeClr val="lt1"/>
            </a:solidFill>
            <a:ln w="9525" cap="flat" cmpd="sng">
              <a:solidFill>
                <a:schemeClr val="accent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03" name="Google Shape;103;p5"/>
            <p:cNvSpPr/>
            <p:nvPr/>
          </p:nvSpPr>
          <p:spPr>
            <a:xfrm>
              <a:off x="1136520" y="2898640"/>
              <a:ext cx="6381486" cy="579882"/>
            </a:xfrm>
            <a:prstGeom prst="rect">
              <a:avLst/>
            </a:prstGeom>
            <a:gradFill>
              <a:gsLst>
                <a:gs pos="0">
                  <a:srgbClr val="2D5C97"/>
                </a:gs>
                <a:gs pos="80000">
                  <a:srgbClr val="3C7AC5"/>
                </a:gs>
                <a:gs pos="100000">
                  <a:srgbClr val="397BC9"/>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04" name="Google Shape;104;p5"/>
            <p:cNvSpPr txBox="1"/>
            <p:nvPr/>
          </p:nvSpPr>
          <p:spPr>
            <a:xfrm>
              <a:off x="1136520" y="2898640"/>
              <a:ext cx="6381486" cy="579882"/>
            </a:xfrm>
            <a:prstGeom prst="rect">
              <a:avLst/>
            </a:prstGeom>
            <a:noFill/>
            <a:ln>
              <a:noFill/>
            </a:ln>
          </p:spPr>
          <p:txBody>
            <a:bodyPr spcFirstLastPara="1" wrap="square" lIns="460275" tIns="60950" rIns="60950" bIns="60950" anchor="ctr" anchorCtr="0">
              <a:noAutofit/>
            </a:bodyPr>
            <a:lstStyle/>
            <a:p>
              <a:pPr marL="0" marR="0" lvl="0" indent="0" algn="l" rtl="0">
                <a:lnSpc>
                  <a:spcPct val="90000"/>
                </a:lnSpc>
                <a:spcBef>
                  <a:spcPts val="0"/>
                </a:spcBef>
                <a:spcAft>
                  <a:spcPts val="0"/>
                </a:spcAft>
                <a:buClr>
                  <a:schemeClr val="lt1"/>
                </a:buClr>
                <a:buSzPts val="2400"/>
                <a:buFont typeface="Helvetica Neue"/>
                <a:buNone/>
              </a:pPr>
              <a:r>
                <a:rPr lang="de-DE" sz="2400">
                  <a:solidFill>
                    <a:schemeClr val="lt1"/>
                  </a:solidFill>
                  <a:latin typeface="Helvetica Neue" panose="020B0604020202020204" charset="0"/>
                  <a:ea typeface="Helvetica Neue"/>
                  <a:cs typeface="Helvetica Neue"/>
                  <a:sym typeface="Helvetica Neue"/>
                </a:rPr>
                <a:t>Neudefinition von Dienstleistungen</a:t>
              </a:r>
              <a:endParaRPr lang="de-DE">
                <a:latin typeface="Helvetica Neue" panose="020B0604020202020204" charset="0"/>
              </a:endParaRPr>
            </a:p>
          </p:txBody>
        </p:sp>
        <p:sp>
          <p:nvSpPr>
            <p:cNvPr id="105" name="Google Shape;105;p5"/>
            <p:cNvSpPr/>
            <p:nvPr/>
          </p:nvSpPr>
          <p:spPr>
            <a:xfrm>
              <a:off x="774094" y="2826154"/>
              <a:ext cx="724852" cy="724852"/>
            </a:xfrm>
            <a:prstGeom prst="ellipse">
              <a:avLst/>
            </a:prstGeom>
            <a:solidFill>
              <a:schemeClr val="lt1"/>
            </a:solidFill>
            <a:ln w="9525" cap="flat" cmpd="sng">
              <a:solidFill>
                <a:schemeClr val="accent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06" name="Google Shape;106;p5"/>
            <p:cNvSpPr/>
            <p:nvPr/>
          </p:nvSpPr>
          <p:spPr>
            <a:xfrm>
              <a:off x="918404" y="3768353"/>
              <a:ext cx="6599602" cy="579882"/>
            </a:xfrm>
            <a:prstGeom prst="rect">
              <a:avLst/>
            </a:prstGeom>
            <a:gradFill>
              <a:gsLst>
                <a:gs pos="0">
                  <a:srgbClr val="2D5C97"/>
                </a:gs>
                <a:gs pos="80000">
                  <a:srgbClr val="3C7AC5"/>
                </a:gs>
                <a:gs pos="100000">
                  <a:srgbClr val="397BC9"/>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07" name="Google Shape;107;p5"/>
            <p:cNvSpPr txBox="1"/>
            <p:nvPr/>
          </p:nvSpPr>
          <p:spPr>
            <a:xfrm>
              <a:off x="918404" y="3768353"/>
              <a:ext cx="6599602" cy="579882"/>
            </a:xfrm>
            <a:prstGeom prst="rect">
              <a:avLst/>
            </a:prstGeom>
            <a:noFill/>
            <a:ln>
              <a:noFill/>
            </a:ln>
          </p:spPr>
          <p:txBody>
            <a:bodyPr spcFirstLastPara="1" wrap="square" lIns="460275" tIns="60950" rIns="60950" bIns="60950" anchor="ctr" anchorCtr="0">
              <a:noAutofit/>
            </a:bodyPr>
            <a:lstStyle/>
            <a:p>
              <a:pPr marL="0" marR="0" lvl="0" indent="0" algn="l" rtl="0">
                <a:lnSpc>
                  <a:spcPct val="90000"/>
                </a:lnSpc>
                <a:spcBef>
                  <a:spcPts val="0"/>
                </a:spcBef>
                <a:spcAft>
                  <a:spcPts val="0"/>
                </a:spcAft>
                <a:buClr>
                  <a:schemeClr val="lt1"/>
                </a:buClr>
                <a:buSzPts val="2400"/>
                <a:buFont typeface="Helvetica Neue"/>
                <a:buNone/>
              </a:pPr>
              <a:r>
                <a:rPr lang="de-DE" sz="2400">
                  <a:solidFill>
                    <a:schemeClr val="lt1"/>
                  </a:solidFill>
                  <a:latin typeface="Helvetica Neue" panose="020B0604020202020204" charset="0"/>
                  <a:ea typeface="Helvetica Neue"/>
                  <a:cs typeface="Helvetica Neue"/>
                  <a:sym typeface="Helvetica Neue"/>
                </a:rPr>
                <a:t>Befriedigung sozialer Bedürfnisse</a:t>
              </a:r>
            </a:p>
          </p:txBody>
        </p:sp>
        <p:sp>
          <p:nvSpPr>
            <p:cNvPr id="108" name="Google Shape;108;p5"/>
            <p:cNvSpPr/>
            <p:nvPr/>
          </p:nvSpPr>
          <p:spPr>
            <a:xfrm>
              <a:off x="555977" y="3695868"/>
              <a:ext cx="724852" cy="724852"/>
            </a:xfrm>
            <a:prstGeom prst="ellipse">
              <a:avLst/>
            </a:prstGeom>
            <a:solidFill>
              <a:schemeClr val="lt1"/>
            </a:solidFill>
            <a:ln w="9525" cap="flat" cmpd="sng">
              <a:solidFill>
                <a:schemeClr val="accent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09" name="Google Shape;109;p5"/>
            <p:cNvSpPr/>
            <p:nvPr/>
          </p:nvSpPr>
          <p:spPr>
            <a:xfrm>
              <a:off x="519404" y="4655097"/>
              <a:ext cx="7076595" cy="579882"/>
            </a:xfrm>
            <a:prstGeom prst="rect">
              <a:avLst/>
            </a:prstGeom>
            <a:gradFill>
              <a:gsLst>
                <a:gs pos="0">
                  <a:srgbClr val="2D5C97"/>
                </a:gs>
                <a:gs pos="80000">
                  <a:srgbClr val="3C7AC5"/>
                </a:gs>
                <a:gs pos="100000">
                  <a:srgbClr val="397BC9"/>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10" name="Google Shape;110;p5"/>
            <p:cNvSpPr txBox="1"/>
            <p:nvPr/>
          </p:nvSpPr>
          <p:spPr>
            <a:xfrm>
              <a:off x="519404" y="4655097"/>
              <a:ext cx="7076595" cy="579882"/>
            </a:xfrm>
            <a:prstGeom prst="rect">
              <a:avLst/>
            </a:prstGeom>
            <a:noFill/>
            <a:ln>
              <a:noFill/>
            </a:ln>
          </p:spPr>
          <p:txBody>
            <a:bodyPr spcFirstLastPara="1" wrap="square" lIns="460275" tIns="60950" rIns="60950" bIns="60950" anchor="ctr" anchorCtr="0">
              <a:noAutofit/>
            </a:bodyPr>
            <a:lstStyle/>
            <a:p>
              <a:pPr marL="0" marR="0" lvl="0" indent="0" algn="l" rtl="0">
                <a:lnSpc>
                  <a:spcPct val="90000"/>
                </a:lnSpc>
                <a:spcBef>
                  <a:spcPts val="0"/>
                </a:spcBef>
                <a:spcAft>
                  <a:spcPts val="0"/>
                </a:spcAft>
                <a:buClr>
                  <a:schemeClr val="lt1"/>
                </a:buClr>
                <a:buSzPts val="2400"/>
                <a:buFont typeface="Helvetica Neue"/>
                <a:buNone/>
              </a:pPr>
              <a:r>
                <a:rPr lang="de-DE" sz="2400">
                  <a:solidFill>
                    <a:schemeClr val="lt1"/>
                  </a:solidFill>
                  <a:latin typeface="Helvetica Neue" panose="020B0604020202020204" charset="0"/>
                  <a:ea typeface="Helvetica Neue"/>
                  <a:cs typeface="Helvetica Neue"/>
                  <a:sym typeface="Helvetica Neue"/>
                </a:rPr>
                <a:t>Verbesserung der Effizienz von Organisationsprozessen</a:t>
              </a:r>
              <a:endParaRPr lang="de-DE">
                <a:latin typeface="Helvetica Neue" panose="020B0604020202020204" charset="0"/>
              </a:endParaRPr>
            </a:p>
          </p:txBody>
        </p:sp>
        <p:sp>
          <p:nvSpPr>
            <p:cNvPr id="111" name="Google Shape;111;p5"/>
            <p:cNvSpPr/>
            <p:nvPr/>
          </p:nvSpPr>
          <p:spPr>
            <a:xfrm>
              <a:off x="78984" y="4565581"/>
              <a:ext cx="724852" cy="724852"/>
            </a:xfrm>
            <a:prstGeom prst="ellipse">
              <a:avLst/>
            </a:prstGeom>
            <a:solidFill>
              <a:schemeClr val="lt1"/>
            </a:solidFill>
            <a:ln w="9525" cap="flat" cmpd="sng">
              <a:solidFill>
                <a:schemeClr val="accent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grpSp>
      <p:sp>
        <p:nvSpPr>
          <p:cNvPr id="112" name="Google Shape;112;p5"/>
          <p:cNvSpPr txBox="1"/>
          <p:nvPr/>
        </p:nvSpPr>
        <p:spPr>
          <a:xfrm>
            <a:off x="1295999" y="3384000"/>
            <a:ext cx="8748000" cy="55800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Innovationen sind der Kern des Unternehmenserfolgs</a:t>
            </a:r>
          </a:p>
          <a:p>
            <a:pPr marL="495300" marR="0" lvl="0" indent="-342900" algn="l" rtl="0">
              <a:spcBef>
                <a:spcPts val="0"/>
              </a:spcBef>
              <a:spcAft>
                <a:spcPts val="0"/>
              </a:spcAft>
              <a:buClr>
                <a:schemeClr val="dk1"/>
              </a:buClr>
              <a:buSzPts val="2400"/>
              <a:buBlip>
                <a:blip r:embed="rId3"/>
              </a:buBlip>
            </a:pPr>
            <a:endParaRPr lang="de-DE" sz="2400"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Sie helfen den Unternehmen, sich leichter von ihren Konkurrenten zu unterscheiden.</a:t>
            </a:r>
            <a:endParaRPr lang="de-DE" sz="2400" dirty="0">
              <a:latin typeface="Helvetica Neue" panose="020B0604020202020204" charset="0"/>
            </a:endParaRPr>
          </a:p>
          <a:p>
            <a:pPr marL="495300" marR="0" lvl="0" indent="-342900" algn="l" rtl="0">
              <a:spcBef>
                <a:spcPts val="0"/>
              </a:spcBef>
              <a:spcAft>
                <a:spcPts val="0"/>
              </a:spcAft>
              <a:buClr>
                <a:schemeClr val="dk1"/>
              </a:buClr>
              <a:buSzPts val="2400"/>
              <a:buBlip>
                <a:blip r:embed="rId3"/>
              </a:buBlip>
            </a:pPr>
            <a:endParaRPr lang="de-DE" sz="2400"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Sie sind in allen Branchen und in vielen Formen zu finden</a:t>
            </a:r>
            <a:endParaRPr lang="de-DE" sz="2400" dirty="0">
              <a:latin typeface="Helvetica Neue" panose="020B0604020202020204" charset="0"/>
            </a:endParaRPr>
          </a:p>
          <a:p>
            <a:pPr marL="495300" marR="0" lvl="0" indent="-342900" algn="l" rtl="0">
              <a:spcBef>
                <a:spcPts val="0"/>
              </a:spcBef>
              <a:spcAft>
                <a:spcPts val="0"/>
              </a:spcAft>
              <a:buClr>
                <a:schemeClr val="dk1"/>
              </a:buClr>
              <a:buSzPts val="2400"/>
              <a:buBlip>
                <a:blip r:embed="rId3"/>
              </a:buBlip>
            </a:pPr>
            <a:endParaRPr lang="de-DE" sz="2400"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Im Allgemeinen wird zwischen Produkt-, Prozess-, Organisations- und Marketing Innovationen unterschieden.</a:t>
            </a:r>
            <a:endParaRPr lang="de-DE" sz="2400" dirty="0">
              <a:latin typeface="Helvetica Neue" panose="020B0604020202020204" charset="0"/>
            </a:endParaRPr>
          </a:p>
          <a:p>
            <a:pPr marL="495300" marR="0" lvl="0" indent="-342900" algn="l" rtl="0">
              <a:spcBef>
                <a:spcPts val="0"/>
              </a:spcBef>
              <a:spcAft>
                <a:spcPts val="0"/>
              </a:spcAft>
              <a:buClr>
                <a:schemeClr val="dk1"/>
              </a:buClr>
              <a:buSzPts val="2400"/>
              <a:buBlip>
                <a:blip r:embed="rId3"/>
              </a:buBlip>
            </a:pPr>
            <a:endParaRPr lang="de-DE" sz="2400"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Sie unterscheiden sich durch den Grad der Neuartigkeit (radikal vs. inkrementell)</a:t>
            </a:r>
            <a:endParaRPr lang="de-DE" sz="2400" dirty="0">
              <a:latin typeface="Helvetica Neue" panose="020B0604020202020204" charset="0"/>
            </a:endParaRPr>
          </a:p>
          <a:p>
            <a:pPr marL="495300" marR="0" lvl="0" indent="-342900" algn="l" rtl="0">
              <a:spcBef>
                <a:spcPts val="0"/>
              </a:spcBef>
              <a:spcAft>
                <a:spcPts val="0"/>
              </a:spcAft>
              <a:buClr>
                <a:schemeClr val="dk1"/>
              </a:buClr>
              <a:buSzPts val="2400"/>
              <a:buBlip>
                <a:blip r:embed="rId3"/>
              </a:buBlip>
            </a:pPr>
            <a:endParaRPr lang="de-DE" sz="2400"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Auf der rechten Seite siehst du einige Möglichkeiten, wie Innovationen unsere Welt verändern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grpSp>
        <p:nvGrpSpPr>
          <p:cNvPr id="117" name="Google Shape;117;p6"/>
          <p:cNvGrpSpPr/>
          <p:nvPr/>
        </p:nvGrpSpPr>
        <p:grpSpPr>
          <a:xfrm>
            <a:off x="5220000" y="3255802"/>
            <a:ext cx="7740000" cy="5909880"/>
            <a:chOff x="4500811" y="-128198"/>
            <a:chExt cx="6699448" cy="5909880"/>
          </a:xfrm>
        </p:grpSpPr>
        <p:sp>
          <p:nvSpPr>
            <p:cNvPr id="118" name="Google Shape;118;p6"/>
            <p:cNvSpPr/>
            <p:nvPr/>
          </p:nvSpPr>
          <p:spPr>
            <a:xfrm>
              <a:off x="5777995" y="882006"/>
              <a:ext cx="4104009" cy="3995986"/>
            </a:xfrm>
            <a:prstGeom prst="ellipse">
              <a:avLst/>
            </a:prstGeom>
            <a:solidFill>
              <a:srgbClr val="4D94B7">
                <a:alpha val="77647"/>
              </a:srgbClr>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19" name="Google Shape;119;p6"/>
            <p:cNvSpPr txBox="1"/>
            <p:nvPr/>
          </p:nvSpPr>
          <p:spPr>
            <a:xfrm>
              <a:off x="6379013" y="1467205"/>
              <a:ext cx="2901973" cy="2825588"/>
            </a:xfrm>
            <a:prstGeom prst="rect">
              <a:avLst/>
            </a:prstGeom>
            <a:noFill/>
            <a:ln>
              <a:noFill/>
            </a:ln>
          </p:spPr>
          <p:txBody>
            <a:bodyPr spcFirstLastPara="1" wrap="square" lIns="38100" tIns="38100" rIns="38100" bIns="38100" anchor="ctr" anchorCtr="0">
              <a:noAutofit/>
            </a:bodyPr>
            <a:lstStyle/>
            <a:p>
              <a:pPr marL="0" marR="0" lvl="0" indent="0" algn="ctr" rtl="0">
                <a:lnSpc>
                  <a:spcPct val="90000"/>
                </a:lnSpc>
                <a:spcBef>
                  <a:spcPts val="0"/>
                </a:spcBef>
                <a:spcAft>
                  <a:spcPts val="0"/>
                </a:spcAft>
                <a:buClr>
                  <a:schemeClr val="dk1"/>
                </a:buClr>
                <a:buSzPts val="3000"/>
                <a:buFont typeface="Helvetica Neue"/>
                <a:buNone/>
              </a:pPr>
              <a:r>
                <a:rPr lang="de-DE" sz="3000" dirty="0">
                  <a:solidFill>
                    <a:schemeClr val="dk1"/>
                  </a:solidFill>
                  <a:latin typeface="Helvetica Neue" panose="020B0604020202020204" charset="0"/>
                  <a:ea typeface="Helvetica Neue"/>
                  <a:cs typeface="Helvetica Neue"/>
                  <a:sym typeface="Helvetica Neue"/>
                </a:rPr>
                <a:t>Nicht alle Innovationen sind erfolgreich</a:t>
              </a:r>
            </a:p>
          </p:txBody>
        </p:sp>
        <p:sp>
          <p:nvSpPr>
            <p:cNvPr id="120" name="Google Shape;120;p6"/>
            <p:cNvSpPr/>
            <p:nvPr/>
          </p:nvSpPr>
          <p:spPr>
            <a:xfrm>
              <a:off x="8140075" y="-128198"/>
              <a:ext cx="2880004" cy="2412001"/>
            </a:xfrm>
            <a:prstGeom prst="ellipse">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21" name="Google Shape;121;p6"/>
            <p:cNvSpPr txBox="1"/>
            <p:nvPr/>
          </p:nvSpPr>
          <p:spPr>
            <a:xfrm>
              <a:off x="8561842" y="225031"/>
              <a:ext cx="2036470" cy="1705543"/>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2400"/>
                <a:buFont typeface="Helvetica Neue"/>
                <a:buNone/>
              </a:pPr>
              <a:r>
                <a:rPr lang="de-DE" sz="2400">
                  <a:solidFill>
                    <a:schemeClr val="dk1"/>
                  </a:solidFill>
                  <a:latin typeface="Helvetica Neue" panose="020B0604020202020204" charset="0"/>
                  <a:ea typeface="Helvetica Neue"/>
                  <a:cs typeface="Helvetica Neue"/>
                  <a:sym typeface="Helvetica Neue"/>
                </a:rPr>
                <a:t>Zeitpunkt</a:t>
              </a:r>
            </a:p>
          </p:txBody>
        </p:sp>
        <p:sp>
          <p:nvSpPr>
            <p:cNvPr id="122" name="Google Shape;122;p6"/>
            <p:cNvSpPr/>
            <p:nvPr/>
          </p:nvSpPr>
          <p:spPr>
            <a:xfrm>
              <a:off x="8320255" y="3347998"/>
              <a:ext cx="2880004" cy="2412001"/>
            </a:xfrm>
            <a:prstGeom prst="ellipse">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23" name="Google Shape;123;p6"/>
            <p:cNvSpPr txBox="1"/>
            <p:nvPr/>
          </p:nvSpPr>
          <p:spPr>
            <a:xfrm>
              <a:off x="8742022" y="3701227"/>
              <a:ext cx="2036470" cy="1705543"/>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2400"/>
                <a:buFont typeface="Helvetica Neue"/>
                <a:buNone/>
              </a:pPr>
              <a:r>
                <a:rPr lang="de-DE" sz="2400">
                  <a:solidFill>
                    <a:schemeClr val="dk1"/>
                  </a:solidFill>
                  <a:latin typeface="Helvetica Neue" panose="020B0604020202020204" charset="0"/>
                  <a:ea typeface="Helvetica Neue"/>
                  <a:cs typeface="Helvetica Neue"/>
                  <a:sym typeface="Helvetica Neue"/>
                </a:rPr>
                <a:t>Innovations-</a:t>
              </a:r>
              <a:br>
                <a:rPr lang="de-DE" sz="2400">
                  <a:solidFill>
                    <a:schemeClr val="dk1"/>
                  </a:solidFill>
                  <a:latin typeface="Helvetica Neue" panose="020B0604020202020204" charset="0"/>
                  <a:ea typeface="Helvetica Neue"/>
                  <a:cs typeface="Helvetica Neue"/>
                  <a:sym typeface="Helvetica Neue"/>
                </a:rPr>
              </a:br>
              <a:r>
                <a:rPr lang="de-DE" sz="2400">
                  <a:solidFill>
                    <a:schemeClr val="dk1"/>
                  </a:solidFill>
                  <a:latin typeface="Helvetica Neue" panose="020B0604020202020204" charset="0"/>
                  <a:ea typeface="Helvetica Neue"/>
                  <a:cs typeface="Helvetica Neue"/>
                  <a:sym typeface="Helvetica Neue"/>
                </a:rPr>
                <a:t>familien</a:t>
              </a:r>
            </a:p>
          </p:txBody>
        </p:sp>
        <p:sp>
          <p:nvSpPr>
            <p:cNvPr id="124" name="Google Shape;124;p6"/>
            <p:cNvSpPr/>
            <p:nvPr/>
          </p:nvSpPr>
          <p:spPr>
            <a:xfrm>
              <a:off x="4500811" y="3369681"/>
              <a:ext cx="2880004" cy="2412001"/>
            </a:xfrm>
            <a:prstGeom prst="ellipse">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25" name="Google Shape;125;p6"/>
            <p:cNvSpPr txBox="1"/>
            <p:nvPr/>
          </p:nvSpPr>
          <p:spPr>
            <a:xfrm>
              <a:off x="4922578" y="3722910"/>
              <a:ext cx="2036470" cy="1705543"/>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2400"/>
                <a:buFont typeface="Helvetica Neue"/>
                <a:buNone/>
              </a:pPr>
              <a:r>
                <a:rPr lang="de-DE" sz="2400" dirty="0">
                  <a:solidFill>
                    <a:schemeClr val="dk1"/>
                  </a:solidFill>
                  <a:latin typeface="Helvetica Neue" panose="020B0604020202020204" charset="0"/>
                  <a:ea typeface="Helvetica Neue"/>
                  <a:cs typeface="Helvetica Neue"/>
                  <a:sym typeface="Helvetica Neue"/>
                </a:rPr>
                <a:t>Kontinuität der Innovations-</a:t>
              </a:r>
              <a:br>
                <a:rPr lang="de-DE" sz="2400" dirty="0">
                  <a:solidFill>
                    <a:schemeClr val="dk1"/>
                  </a:solidFill>
                  <a:latin typeface="Helvetica Neue" panose="020B0604020202020204" charset="0"/>
                  <a:ea typeface="Helvetica Neue"/>
                  <a:cs typeface="Helvetica Neue"/>
                  <a:sym typeface="Helvetica Neue"/>
                </a:rPr>
              </a:br>
              <a:r>
                <a:rPr lang="de-DE" sz="2400" dirty="0" err="1">
                  <a:solidFill>
                    <a:schemeClr val="dk1"/>
                  </a:solidFill>
                  <a:latin typeface="Helvetica Neue" panose="020B0604020202020204" charset="0"/>
                  <a:ea typeface="Helvetica Neue"/>
                  <a:cs typeface="Helvetica Neue"/>
                  <a:sym typeface="Helvetica Neue"/>
                </a:rPr>
                <a:t>anstrengungen</a:t>
              </a:r>
              <a:endParaRPr lang="de-DE" sz="2400" dirty="0">
                <a:solidFill>
                  <a:schemeClr val="dk1"/>
                </a:solidFill>
                <a:latin typeface="Helvetica Neue" panose="020B0604020202020204" charset="0"/>
                <a:ea typeface="Helvetica Neue"/>
                <a:cs typeface="Helvetica Neue"/>
                <a:sym typeface="Helvetica Neue"/>
              </a:endParaRPr>
            </a:p>
          </p:txBody>
        </p:sp>
        <p:sp>
          <p:nvSpPr>
            <p:cNvPr id="126" name="Google Shape;126;p6"/>
            <p:cNvSpPr/>
            <p:nvPr/>
          </p:nvSpPr>
          <p:spPr>
            <a:xfrm>
              <a:off x="4511253" y="0"/>
              <a:ext cx="2880004" cy="2412001"/>
            </a:xfrm>
            <a:prstGeom prst="ellipse">
              <a:avLst/>
            </a:prstGeom>
            <a:solidFill>
              <a:srgbClr val="AED633">
                <a:alpha val="49803"/>
              </a:srgbClr>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lang="de-DE">
                <a:latin typeface="Helvetica Neue" panose="020B0604020202020204" charset="0"/>
              </a:endParaRPr>
            </a:p>
          </p:txBody>
        </p:sp>
        <p:sp>
          <p:nvSpPr>
            <p:cNvPr id="127" name="Google Shape;127;p6"/>
            <p:cNvSpPr txBox="1"/>
            <p:nvPr/>
          </p:nvSpPr>
          <p:spPr>
            <a:xfrm>
              <a:off x="4933020" y="353229"/>
              <a:ext cx="2036470" cy="1705543"/>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2400"/>
                <a:buFont typeface="Helvetica Neue"/>
                <a:buNone/>
              </a:pPr>
              <a:r>
                <a:rPr lang="de-DE" sz="2400" dirty="0">
                  <a:solidFill>
                    <a:schemeClr val="dk1"/>
                  </a:solidFill>
                  <a:latin typeface="Helvetica Neue" panose="020B0604020202020204" charset="0"/>
                  <a:ea typeface="Helvetica Neue"/>
                  <a:cs typeface="Helvetica Neue"/>
                  <a:sym typeface="Helvetica Neue"/>
                </a:rPr>
                <a:t>Grad der Innovativität</a:t>
              </a:r>
            </a:p>
          </p:txBody>
        </p:sp>
      </p:grpSp>
      <p:sp>
        <p:nvSpPr>
          <p:cNvPr id="129" name="Google Shape;129;p6"/>
          <p:cNvSpPr txBox="1"/>
          <p:nvPr/>
        </p:nvSpPr>
        <p:spPr>
          <a:xfrm>
            <a:off x="1296000" y="2304000"/>
            <a:ext cx="5799429"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800" b="1">
                <a:solidFill>
                  <a:srgbClr val="AED633"/>
                </a:solidFill>
                <a:latin typeface="Helvetica Neue" panose="020B0604020202020204" charset="0"/>
                <a:ea typeface="Helvetica Neue"/>
                <a:cs typeface="Helvetica Neue"/>
                <a:sym typeface="Helvetica Neue"/>
              </a:rPr>
              <a:t>1.1. Das Innovationskonzept</a:t>
            </a:r>
          </a:p>
        </p:txBody>
      </p:sp>
      <p:sp>
        <p:nvSpPr>
          <p:cNvPr id="3" name="Google Shape;90;p5">
            <a:extLst>
              <a:ext uri="{FF2B5EF4-FFF2-40B4-BE49-F238E27FC236}">
                <a16:creationId xmlns:a16="http://schemas.microsoft.com/office/drawing/2014/main" id="{E8698FAC-BECC-C8A1-A0A9-879E25594E9E}"/>
              </a:ext>
            </a:extLst>
          </p:cNvPr>
          <p:cNvSpPr txBox="1"/>
          <p:nvPr/>
        </p:nvSpPr>
        <p:spPr>
          <a:xfrm>
            <a:off x="1296000" y="1548000"/>
            <a:ext cx="15840000" cy="64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4100" b="1">
                <a:solidFill>
                  <a:srgbClr val="4D94B7"/>
                </a:solidFill>
                <a:latin typeface="Helvetica Neue" panose="020B0604020202020204" charset="0"/>
                <a:ea typeface="Helvetica Neue"/>
                <a:cs typeface="Helvetica Neue"/>
                <a:sym typeface="Helvetica Neue"/>
              </a:rPr>
              <a:t>1. Das Konzept und die Merkmale von Innovationsmanagement</a:t>
            </a:r>
            <a:endParaRPr lang="de-DE" sz="4100">
              <a:latin typeface="Helvetica Neue" panose="020B06040202020202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7"/>
          <p:cNvSpPr/>
          <p:nvPr/>
        </p:nvSpPr>
        <p:spPr>
          <a:xfrm>
            <a:off x="2952000" y="3960000"/>
            <a:ext cx="4896000" cy="3600000"/>
          </a:xfrm>
          <a:custGeom>
            <a:avLst/>
            <a:gdLst/>
            <a:ahLst/>
            <a:cxnLst/>
            <a:rect l="l" t="t" r="r" b="b"/>
            <a:pathLst>
              <a:path w="6622415" h="3861434" extrusionOk="0">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lt1">
              <a:alpha val="49803"/>
            </a:schemeClr>
          </a:solidFill>
          <a:ln w="22225" cap="flat" cmpd="sng">
            <a:solidFill>
              <a:srgbClr val="AED633"/>
            </a:solidFill>
            <a:prstDash val="solid"/>
            <a:round/>
            <a:headEnd type="none" w="sm" len="sm"/>
            <a:tailEnd type="none" w="sm" len="sm"/>
          </a:ln>
        </p:spPr>
        <p:txBody>
          <a:bodyPr spcFirstLastPara="1" wrap="square" lIns="90000" tIns="720000" rIns="90000" bIns="46800" anchor="t" anchorCtr="0">
            <a:noAutofit/>
          </a:bodyPr>
          <a:lstStyle/>
          <a:p>
            <a:pPr marL="342900" marR="0" lvl="0" indent="-342900" algn="l" rtl="0">
              <a:lnSpc>
                <a:spcPct val="100000"/>
              </a:lnSpc>
              <a:spcBef>
                <a:spcPts val="0"/>
              </a:spcBef>
              <a:spcAft>
                <a:spcPts val="0"/>
              </a:spcAft>
              <a:buClr>
                <a:srgbClr val="000000"/>
              </a:buClr>
              <a:buSzPts val="2400"/>
              <a:buBlip>
                <a:blip r:embed="rId3"/>
              </a:buBlip>
            </a:pPr>
            <a:r>
              <a:rPr lang="de-DE" sz="2400" b="0" i="0" u="none" strike="noStrike" cap="none" dirty="0">
                <a:solidFill>
                  <a:srgbClr val="000000"/>
                </a:solidFill>
                <a:latin typeface="Helvetica Neue" panose="020B0604020202020204" charset="0"/>
                <a:ea typeface="Helvetica Neue"/>
                <a:cs typeface="Helvetica Neue"/>
                <a:sym typeface="Helvetica Neue"/>
              </a:rPr>
              <a:t>Innovationen können innerhalb und außerhalb von Organisationen entstehen</a:t>
            </a:r>
            <a:endParaRPr lang="de-DE" dirty="0">
              <a:latin typeface="Helvetica Neue" panose="020B0604020202020204" charset="0"/>
            </a:endParaRPr>
          </a:p>
          <a:p>
            <a:pPr marL="342900" marR="0" lvl="0" indent="-342900" algn="l" rtl="0">
              <a:lnSpc>
                <a:spcPct val="100000"/>
              </a:lnSpc>
              <a:spcBef>
                <a:spcPts val="0"/>
              </a:spcBef>
              <a:spcAft>
                <a:spcPts val="0"/>
              </a:spcAft>
              <a:buBlip>
                <a:blip r:embed="rId3"/>
              </a:buBlip>
            </a:pPr>
            <a:endParaRPr lang="de-DE" sz="2400" b="0" i="0" u="none" strike="noStrike" cap="none" dirty="0">
              <a:solidFill>
                <a:srgbClr val="000000"/>
              </a:solidFill>
              <a:latin typeface="Helvetica Neue" panose="020B0604020202020204" charset="0"/>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Blip>
                <a:blip r:embed="rId3"/>
              </a:buBlip>
            </a:pPr>
            <a:r>
              <a:rPr lang="de-DE" sz="2400" b="0" i="0" u="none" strike="noStrike" cap="none" dirty="0">
                <a:solidFill>
                  <a:srgbClr val="000000"/>
                </a:solidFill>
                <a:latin typeface="Helvetica Neue" panose="020B0604020202020204" charset="0"/>
                <a:ea typeface="Helvetica Neue"/>
                <a:cs typeface="Helvetica Neue"/>
                <a:sym typeface="Helvetica Neue"/>
              </a:rPr>
              <a:t>Beide Wege erfordern von den Organisationen die Beantwortung zweier Fragen</a:t>
            </a:r>
          </a:p>
        </p:txBody>
      </p:sp>
      <p:sp>
        <p:nvSpPr>
          <p:cNvPr id="135" name="Google Shape;135;p7"/>
          <p:cNvSpPr/>
          <p:nvPr/>
        </p:nvSpPr>
        <p:spPr>
          <a:xfrm>
            <a:off x="10476000" y="3960000"/>
            <a:ext cx="4896000" cy="3600000"/>
          </a:xfrm>
          <a:custGeom>
            <a:avLst/>
            <a:gdLst/>
            <a:ahLst/>
            <a:cxnLst/>
            <a:rect l="l" t="t" r="r" b="b"/>
            <a:pathLst>
              <a:path w="6622415" h="3861434" extrusionOk="0">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lt1">
              <a:alpha val="49803"/>
            </a:schemeClr>
          </a:solidFill>
          <a:ln w="22225" cap="flat" cmpd="sng">
            <a:solidFill>
              <a:srgbClr val="AED633"/>
            </a:solidFill>
            <a:prstDash val="solid"/>
            <a:round/>
            <a:headEnd type="none" w="sm" len="sm"/>
            <a:tailEnd type="none" w="sm" len="sm"/>
          </a:ln>
        </p:spPr>
        <p:txBody>
          <a:bodyPr spcFirstLastPara="1" wrap="square" lIns="90000" tIns="720000" rIns="90000" bIns="46800" anchor="t" anchorCtr="0">
            <a:noAutofit/>
          </a:bodyPr>
          <a:lstStyle/>
          <a:p>
            <a:pPr marL="342900" marR="0" lvl="0" indent="-342900" algn="l" rtl="0">
              <a:lnSpc>
                <a:spcPct val="100000"/>
              </a:lnSpc>
              <a:spcBef>
                <a:spcPts val="0"/>
              </a:spcBef>
              <a:spcAft>
                <a:spcPts val="0"/>
              </a:spcAft>
              <a:buClr>
                <a:srgbClr val="000000"/>
              </a:buClr>
              <a:buSzPts val="2400"/>
              <a:buBlip>
                <a:blip r:embed="rId3"/>
              </a:buBlip>
            </a:pPr>
            <a:r>
              <a:rPr lang="de-DE" sz="2400" b="0" i="0" u="none" strike="noStrike" cap="none" dirty="0">
                <a:solidFill>
                  <a:srgbClr val="000000"/>
                </a:solidFill>
                <a:latin typeface="Helvetica Neue" panose="020B0604020202020204" charset="0"/>
                <a:ea typeface="Helvetica Neue"/>
                <a:cs typeface="Helvetica Neue"/>
                <a:sym typeface="Helvetica Neue"/>
              </a:rPr>
              <a:t>Wie lassen sich interne Innovationsprozesse steuern?</a:t>
            </a:r>
            <a:endParaRPr lang="de-DE" sz="2400" dirty="0">
              <a:latin typeface="Helvetica Neue" panose="020B0604020202020204" charset="0"/>
            </a:endParaRPr>
          </a:p>
          <a:p>
            <a:pPr marL="495300" marR="0" lvl="0" indent="-342900" algn="l" rtl="0">
              <a:lnSpc>
                <a:spcPct val="100000"/>
              </a:lnSpc>
              <a:spcBef>
                <a:spcPts val="0"/>
              </a:spcBef>
              <a:spcAft>
                <a:spcPts val="0"/>
              </a:spcAft>
              <a:buClr>
                <a:schemeClr val="lt1"/>
              </a:buClr>
              <a:buSzPts val="2400"/>
              <a:buBlip>
                <a:blip r:embed="rId3"/>
              </a:buBlip>
            </a:pPr>
            <a:endParaRPr lang="de-DE" sz="2400" b="0" i="0" u="none" strike="noStrike" cap="none" dirty="0">
              <a:solidFill>
                <a:srgbClr val="000000"/>
              </a:solidFill>
              <a:latin typeface="Helvetica Neue" panose="020B0604020202020204" charset="0"/>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Blip>
                <a:blip r:embed="rId3"/>
              </a:buBlip>
            </a:pPr>
            <a:r>
              <a:rPr lang="de-DE" sz="2400" b="0" i="0" u="none" strike="noStrike" cap="none" dirty="0">
                <a:solidFill>
                  <a:srgbClr val="000000"/>
                </a:solidFill>
                <a:latin typeface="Helvetica Neue" panose="020B0604020202020204" charset="0"/>
                <a:ea typeface="Helvetica Neue"/>
                <a:cs typeface="Helvetica Neue"/>
                <a:sym typeface="Helvetica Neue"/>
              </a:rPr>
              <a:t>Wie steuert man Interaktionen mit dem Innovationsökosystem?</a:t>
            </a:r>
            <a:endParaRPr lang="de-DE" sz="2400" dirty="0">
              <a:latin typeface="Helvetica Neue" panose="020B0604020202020204" charset="0"/>
            </a:endParaRPr>
          </a:p>
        </p:txBody>
      </p:sp>
      <p:pic>
        <p:nvPicPr>
          <p:cNvPr id="136" name="Google Shape;136;p7"/>
          <p:cNvPicPr preferRelativeResize="0"/>
          <p:nvPr/>
        </p:nvPicPr>
        <p:blipFill rotWithShape="1">
          <a:blip r:embed="rId4">
            <a:alphaModFix/>
          </a:blip>
          <a:srcRect/>
          <a:stretch/>
        </p:blipFill>
        <p:spPr>
          <a:xfrm>
            <a:off x="5040000" y="3600000"/>
            <a:ext cx="720000" cy="720000"/>
          </a:xfrm>
          <a:prstGeom prst="rect">
            <a:avLst/>
          </a:prstGeom>
          <a:solidFill>
            <a:srgbClr val="366092"/>
          </a:solidFill>
          <a:ln>
            <a:noFill/>
          </a:ln>
        </p:spPr>
      </p:pic>
      <p:pic>
        <p:nvPicPr>
          <p:cNvPr id="137" name="Google Shape;137;p7"/>
          <p:cNvPicPr preferRelativeResize="0"/>
          <p:nvPr/>
        </p:nvPicPr>
        <p:blipFill rotWithShape="1">
          <a:blip r:embed="rId4">
            <a:alphaModFix/>
          </a:blip>
          <a:srcRect/>
          <a:stretch/>
        </p:blipFill>
        <p:spPr>
          <a:xfrm>
            <a:off x="12564000" y="3600000"/>
            <a:ext cx="720000" cy="720000"/>
          </a:xfrm>
          <a:prstGeom prst="rect">
            <a:avLst/>
          </a:prstGeom>
          <a:solidFill>
            <a:srgbClr val="366092"/>
          </a:solidFill>
          <a:ln>
            <a:noFill/>
          </a:ln>
        </p:spPr>
      </p:pic>
      <p:sp>
        <p:nvSpPr>
          <p:cNvPr id="138" name="Google Shape;138;p7"/>
          <p:cNvSpPr txBox="1"/>
          <p:nvPr/>
        </p:nvSpPr>
        <p:spPr>
          <a:xfrm>
            <a:off x="1296000" y="2304000"/>
            <a:ext cx="7696200"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800" b="1">
                <a:solidFill>
                  <a:srgbClr val="AED633"/>
                </a:solidFill>
                <a:latin typeface="Helvetica Neue" panose="020B0604020202020204" charset="0"/>
                <a:ea typeface="Helvetica Neue"/>
                <a:cs typeface="Helvetica Neue"/>
                <a:sym typeface="Helvetica Neue"/>
              </a:rPr>
              <a:t>1.2. Wie entstehen Innovationen?</a:t>
            </a:r>
            <a:endParaRPr lang="de-DE">
              <a:latin typeface="Helvetica Neue" panose="020B0604020202020204" charset="0"/>
            </a:endParaRPr>
          </a:p>
        </p:txBody>
      </p:sp>
      <p:sp>
        <p:nvSpPr>
          <p:cNvPr id="2" name="Google Shape;90;p5">
            <a:extLst>
              <a:ext uri="{FF2B5EF4-FFF2-40B4-BE49-F238E27FC236}">
                <a16:creationId xmlns:a16="http://schemas.microsoft.com/office/drawing/2014/main" id="{EA48962F-D08E-E0F7-DD42-30F7B03F33EE}"/>
              </a:ext>
            </a:extLst>
          </p:cNvPr>
          <p:cNvSpPr txBox="1"/>
          <p:nvPr/>
        </p:nvSpPr>
        <p:spPr>
          <a:xfrm>
            <a:off x="1296000" y="1548000"/>
            <a:ext cx="15840000" cy="64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4100" b="1">
                <a:solidFill>
                  <a:srgbClr val="4D94B7"/>
                </a:solidFill>
                <a:latin typeface="Helvetica Neue" panose="020B0604020202020204" charset="0"/>
                <a:ea typeface="Helvetica Neue"/>
                <a:cs typeface="Helvetica Neue"/>
                <a:sym typeface="Helvetica Neue"/>
              </a:rPr>
              <a:t>1. Das Konzept und die Merkmale von Innovationsmanagement</a:t>
            </a:r>
            <a:endParaRPr lang="de-DE" sz="4100">
              <a:latin typeface="Helvetica Neue" panose="020B06040202020202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8"/>
          <p:cNvSpPr txBox="1"/>
          <p:nvPr/>
        </p:nvSpPr>
        <p:spPr>
          <a:xfrm>
            <a:off x="1296000" y="3384000"/>
            <a:ext cx="15840000" cy="5632311"/>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Innovationsmanagement bezieht sich auf die Identifizierung, Konfiguration und Implementierung aller für die Schaffung und Vermarktung von Innovationen relevanten Ressourcen.</a:t>
            </a:r>
            <a:endParaRPr lang="de-DE" dirty="0">
              <a:latin typeface="Helvetica Neue" panose="020B0604020202020204" charset="0"/>
            </a:endParaRPr>
          </a:p>
          <a:p>
            <a:pPr marL="342900" marR="0" lvl="0" indent="-342900" algn="l" rtl="0">
              <a:spcBef>
                <a:spcPts val="0"/>
              </a:spcBef>
              <a:spcAft>
                <a:spcPts val="0"/>
              </a:spcAft>
              <a:buBlip>
                <a:blip r:embed="rId3"/>
              </a:buBlip>
            </a:pPr>
            <a:endParaRPr lang="de-DE" sz="2400"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Innovierende Organisationen müssen organisatorische, technologische, finanzielle, infrastrukturelle, personelle und viele andere interne Kompetenzen innerhalb des Unternehmens und in seinem Innovationsökosystem berücksichtigen.</a:t>
            </a:r>
            <a:endParaRPr lang="de-DE" dirty="0">
              <a:latin typeface="Helvetica Neue" panose="020B0604020202020204" charset="0"/>
            </a:endParaRPr>
          </a:p>
          <a:p>
            <a:pPr marL="342900" marR="0" lvl="0" indent="-342900" algn="l" rtl="0">
              <a:spcBef>
                <a:spcPts val="0"/>
              </a:spcBef>
              <a:spcAft>
                <a:spcPts val="0"/>
              </a:spcAft>
              <a:buBlip>
                <a:blip r:embed="rId3"/>
              </a:buBlip>
            </a:pPr>
            <a:endParaRPr lang="de-DE" sz="2400"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Innovation beginnt mit einer kreativen Idee, daher müssen Organisationen dem Management von Kreativität auf individueller und organisatorischer Ebene besondere Aufmerksamkeit widmen.</a:t>
            </a:r>
            <a:endParaRPr lang="de-DE" dirty="0">
              <a:latin typeface="Helvetica Neue" panose="020B0604020202020204" charset="0"/>
            </a:endParaRPr>
          </a:p>
          <a:p>
            <a:pPr marL="495300" marR="0" lvl="0" indent="-342900" algn="l" rtl="0">
              <a:spcBef>
                <a:spcPts val="0"/>
              </a:spcBef>
              <a:spcAft>
                <a:spcPts val="0"/>
              </a:spcAft>
              <a:buClr>
                <a:schemeClr val="dk1"/>
              </a:buClr>
              <a:buSzPts val="2400"/>
              <a:buBlip>
                <a:blip r:embed="rId3"/>
              </a:buBlip>
            </a:pPr>
            <a:endParaRPr lang="de-DE" sz="2400"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In unternehmerisch geprägten Organisationen sind diese Probleme noch ausgeprägter. Ein begrenzter Pool interner Ressourcen als primäres Ökosystem und Wissensbasis bedeutet, dass Fehler kostspielig und sogar fatal für die Zukunft der Organisation sein können. </a:t>
            </a:r>
            <a:endParaRPr lang="de-DE" dirty="0">
              <a:latin typeface="Helvetica Neue" panose="020B0604020202020204" charset="0"/>
            </a:endParaRPr>
          </a:p>
          <a:p>
            <a:pPr marL="342900" marR="0" lvl="0" indent="-342900" algn="l" rtl="0">
              <a:spcBef>
                <a:spcPts val="0"/>
              </a:spcBef>
              <a:spcAft>
                <a:spcPts val="0"/>
              </a:spcAft>
              <a:buBlip>
                <a:blip r:embed="rId3"/>
              </a:buBlip>
            </a:pPr>
            <a:endParaRPr lang="de-DE" sz="2400" dirty="0">
              <a:solidFill>
                <a:schemeClr val="dk1"/>
              </a:solidFill>
              <a:latin typeface="Helvetica Neue" panose="020B0604020202020204" charset="0"/>
              <a:ea typeface="Helvetica Neue"/>
              <a:cs typeface="Helvetica Neue"/>
              <a:sym typeface="Helvetica Neue"/>
            </a:endParaRPr>
          </a:p>
          <a:p>
            <a:pPr marL="342900" marR="0" lvl="0" indent="-342900" algn="l" rtl="0">
              <a:spcBef>
                <a:spcPts val="0"/>
              </a:spcBef>
              <a:spcAft>
                <a:spcPts val="0"/>
              </a:spcAft>
              <a:buClr>
                <a:schemeClr val="dk1"/>
              </a:buClr>
              <a:buSzPts val="2400"/>
              <a:buBlip>
                <a:blip r:embed="rId3"/>
              </a:buBlip>
            </a:pPr>
            <a:r>
              <a:rPr lang="de-DE" sz="2400" dirty="0">
                <a:solidFill>
                  <a:schemeClr val="dk1"/>
                </a:solidFill>
                <a:latin typeface="Helvetica Neue" panose="020B0604020202020204" charset="0"/>
                <a:ea typeface="Helvetica Neue"/>
                <a:cs typeface="Helvetica Neue"/>
                <a:sym typeface="Helvetica Neue"/>
              </a:rPr>
              <a:t>Dies zwingt Organisationen dazu, zwischen Stabilität und Kreativität zu wählen.</a:t>
            </a:r>
            <a:endParaRPr lang="de-DE" dirty="0">
              <a:latin typeface="Helvetica Neue" panose="020B0604020202020204" charset="0"/>
            </a:endParaRPr>
          </a:p>
          <a:p>
            <a:pPr marL="0" marR="0" lvl="0" indent="0" algn="l" rtl="0">
              <a:spcBef>
                <a:spcPts val="0"/>
              </a:spcBef>
              <a:spcAft>
                <a:spcPts val="0"/>
              </a:spcAft>
              <a:buNone/>
            </a:pPr>
            <a:endParaRPr lang="de-DE" sz="2400" dirty="0">
              <a:solidFill>
                <a:schemeClr val="dk1"/>
              </a:solidFill>
              <a:latin typeface="Helvetica Neue" panose="020B0604020202020204" charset="0"/>
              <a:ea typeface="Helvetica Neue"/>
              <a:cs typeface="Helvetica Neue"/>
              <a:sym typeface="Helvetica Neue"/>
            </a:endParaRPr>
          </a:p>
        </p:txBody>
      </p:sp>
      <p:sp>
        <p:nvSpPr>
          <p:cNvPr id="146" name="Google Shape;146;p8"/>
          <p:cNvSpPr txBox="1"/>
          <p:nvPr/>
        </p:nvSpPr>
        <p:spPr>
          <a:xfrm>
            <a:off x="1296000" y="2304000"/>
            <a:ext cx="7982159"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2800" b="1">
                <a:solidFill>
                  <a:srgbClr val="AED633"/>
                </a:solidFill>
                <a:latin typeface="Helvetica Neue" panose="020B0604020202020204" charset="0"/>
                <a:ea typeface="Helvetica Neue"/>
                <a:cs typeface="Helvetica Neue"/>
                <a:sym typeface="Helvetica Neue"/>
              </a:rPr>
              <a:t>1.3. Was ist Innovationsmanagement?</a:t>
            </a:r>
            <a:endParaRPr lang="de-DE">
              <a:latin typeface="Helvetica Neue" panose="020B0604020202020204" charset="0"/>
            </a:endParaRPr>
          </a:p>
        </p:txBody>
      </p:sp>
      <p:sp>
        <p:nvSpPr>
          <p:cNvPr id="2" name="Google Shape;90;p5">
            <a:extLst>
              <a:ext uri="{FF2B5EF4-FFF2-40B4-BE49-F238E27FC236}">
                <a16:creationId xmlns:a16="http://schemas.microsoft.com/office/drawing/2014/main" id="{12DB8D89-69D5-DB95-581C-44D5D7CF05A7}"/>
              </a:ext>
            </a:extLst>
          </p:cNvPr>
          <p:cNvSpPr txBox="1"/>
          <p:nvPr/>
        </p:nvSpPr>
        <p:spPr>
          <a:xfrm>
            <a:off x="1296000" y="1548000"/>
            <a:ext cx="15840000" cy="648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4100" b="1">
                <a:solidFill>
                  <a:srgbClr val="4D94B7"/>
                </a:solidFill>
                <a:latin typeface="Helvetica Neue" panose="020B0604020202020204" charset="0"/>
                <a:ea typeface="Helvetica Neue"/>
                <a:cs typeface="Helvetica Neue"/>
                <a:sym typeface="Helvetica Neue"/>
              </a:rPr>
              <a:t>1. Das Konzept und die Merkmale von Innovationsmanagement</a:t>
            </a:r>
            <a:endParaRPr lang="de-DE" sz="4100">
              <a:latin typeface="Helvetica Neue" panose="020B06040202020202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pic>
        <p:nvPicPr>
          <p:cNvPr id="151" name="Google Shape;151;p9"/>
          <p:cNvPicPr preferRelativeResize="0"/>
          <p:nvPr/>
        </p:nvPicPr>
        <p:blipFill rotWithShape="1">
          <a:blip r:embed="rId3">
            <a:alphaModFix/>
          </a:blip>
          <a:srcRect/>
          <a:stretch/>
        </p:blipFill>
        <p:spPr>
          <a:xfrm>
            <a:off x="12649200" y="4457700"/>
            <a:ext cx="3907362" cy="3907362"/>
          </a:xfrm>
          <a:prstGeom prst="rect">
            <a:avLst/>
          </a:prstGeom>
          <a:noFill/>
          <a:ln>
            <a:noFill/>
          </a:ln>
        </p:spPr>
      </p:pic>
      <p:sp>
        <p:nvSpPr>
          <p:cNvPr id="152" name="Google Shape;152;p9"/>
          <p:cNvSpPr txBox="1"/>
          <p:nvPr/>
        </p:nvSpPr>
        <p:spPr>
          <a:xfrm>
            <a:off x="4572000" y="3607662"/>
            <a:ext cx="9144000" cy="25264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4D94B7"/>
              </a:buClr>
              <a:buSzPts val="4800"/>
              <a:buFont typeface="Helvetica Neue"/>
              <a:buNone/>
            </a:pPr>
            <a:r>
              <a:rPr lang="de-DE" sz="4800" b="1">
                <a:solidFill>
                  <a:srgbClr val="4D94B7"/>
                </a:solidFill>
                <a:latin typeface="Helvetica Neue" panose="020B0604020202020204" charset="0"/>
                <a:ea typeface="Helvetica Neue"/>
                <a:cs typeface="Helvetica Neue"/>
                <a:sym typeface="Helvetica Neue"/>
              </a:rPr>
              <a:t>Faktoren, die beim Innovationsmanagement zu berücksichtigen sind</a:t>
            </a:r>
            <a:endParaRPr lang="de-DE">
              <a:latin typeface="Helvetica Neue" panose="020B0604020202020204" charset="0"/>
            </a:endParaRPr>
          </a:p>
        </p:txBody>
      </p:sp>
      <p:sp>
        <p:nvSpPr>
          <p:cNvPr id="153" name="Google Shape;153;p9"/>
          <p:cNvSpPr txBox="1"/>
          <p:nvPr/>
        </p:nvSpPr>
        <p:spPr>
          <a:xfrm>
            <a:off x="1296000" y="2592000"/>
            <a:ext cx="15732000" cy="1015663"/>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AED633"/>
              </a:buClr>
              <a:buSzPts val="6000"/>
              <a:buFont typeface="Helvetica Neue"/>
              <a:buNone/>
            </a:pPr>
            <a:r>
              <a:rPr lang="de-DE" sz="6000" b="1">
                <a:solidFill>
                  <a:srgbClr val="AED633"/>
                </a:solidFill>
                <a:latin typeface="Helvetica Neue" panose="020B0604020202020204" charset="0"/>
                <a:ea typeface="Helvetica Neue"/>
                <a:cs typeface="Helvetica Neue"/>
                <a:sym typeface="Helvetica Neue"/>
              </a:rPr>
              <a:t>Unit 2</a:t>
            </a:r>
            <a:endParaRPr lang="de-DE" sz="6000" b="1" i="0" u="none" strike="noStrike" cap="none">
              <a:solidFill>
                <a:srgbClr val="AED633"/>
              </a:solidFill>
              <a:latin typeface="Helvetica Neue" panose="020B0604020202020204" charset="0"/>
              <a:ea typeface="Helvetica Neue"/>
              <a:cs typeface="Helvetica Neue"/>
              <a:sym typeface="Helvetica Neue"/>
            </a:endParaRPr>
          </a:p>
        </p:txBody>
      </p:sp>
      <p:sp>
        <p:nvSpPr>
          <p:cNvPr id="154" name="Google Shape;154;p9"/>
          <p:cNvSpPr txBox="1"/>
          <p:nvPr/>
        </p:nvSpPr>
        <p:spPr>
          <a:xfrm>
            <a:off x="1296000" y="5905500"/>
            <a:ext cx="10980000" cy="2677616"/>
          </a:xfrm>
          <a:prstGeom prst="rect">
            <a:avLst/>
          </a:prstGeom>
          <a:noFill/>
          <a:ln>
            <a:noFill/>
          </a:ln>
        </p:spPr>
        <p:txBody>
          <a:bodyPr spcFirstLastPara="1" wrap="square" lIns="91425" tIns="45700" rIns="91425" bIns="45700" anchor="t" anchorCtr="0">
            <a:spAutoFit/>
          </a:bodyPr>
          <a:lstStyle/>
          <a:p>
            <a:pPr marL="0" marR="0" lvl="0" indent="0" algn="l" rtl="0">
              <a:lnSpc>
                <a:spcPct val="200000"/>
              </a:lnSpc>
              <a:spcBef>
                <a:spcPts val="0"/>
              </a:spcBef>
              <a:spcAft>
                <a:spcPts val="0"/>
              </a:spcAft>
              <a:buClr>
                <a:srgbClr val="000000"/>
              </a:buClr>
              <a:buSzPts val="2800"/>
              <a:buFont typeface="Arial"/>
              <a:buNone/>
            </a:pPr>
            <a:r>
              <a:rPr lang="de-DE" sz="2800" b="1" i="0" u="none" strike="noStrike" cap="none">
                <a:solidFill>
                  <a:srgbClr val="AED633"/>
                </a:solidFill>
                <a:latin typeface="Helvetica Neue" panose="020B0604020202020204" charset="0"/>
                <a:ea typeface="Helvetica Neue"/>
                <a:cs typeface="Helvetica Neue"/>
                <a:sym typeface="Helvetica Neue"/>
              </a:rPr>
              <a:t>2.1 Kreativität vs. Stabilität</a:t>
            </a:r>
            <a:endParaRPr lang="de-DE">
              <a:latin typeface="Helvetica Neue" panose="020B0604020202020204" charset="0"/>
            </a:endParaRPr>
          </a:p>
          <a:p>
            <a:pPr marL="0" marR="0" lvl="0" indent="0" algn="l" rtl="0">
              <a:lnSpc>
                <a:spcPct val="200000"/>
              </a:lnSpc>
              <a:spcBef>
                <a:spcPts val="0"/>
              </a:spcBef>
              <a:spcAft>
                <a:spcPts val="0"/>
              </a:spcAft>
              <a:buClr>
                <a:srgbClr val="000000"/>
              </a:buClr>
              <a:buSzPts val="2800"/>
              <a:buFont typeface="Arial"/>
              <a:buNone/>
            </a:pPr>
            <a:r>
              <a:rPr lang="de-DE" sz="2800" b="1" i="0" u="none" strike="noStrike" cap="none">
                <a:solidFill>
                  <a:srgbClr val="AED633"/>
                </a:solidFill>
                <a:latin typeface="Helvetica Neue" panose="020B0604020202020204" charset="0"/>
                <a:ea typeface="Helvetica Neue"/>
                <a:cs typeface="Helvetica Neue"/>
                <a:sym typeface="Helvetica Neue"/>
              </a:rPr>
              <a:t>2.2 Unsicherheit und Suche nach Wissen </a:t>
            </a:r>
            <a:endParaRPr lang="de-DE">
              <a:latin typeface="Helvetica Neue" panose="020B0604020202020204" charset="0"/>
            </a:endParaRPr>
          </a:p>
          <a:p>
            <a:pPr marL="0" marR="0" lvl="0" indent="0" algn="l" rtl="0">
              <a:lnSpc>
                <a:spcPct val="200000"/>
              </a:lnSpc>
              <a:spcBef>
                <a:spcPts val="0"/>
              </a:spcBef>
              <a:spcAft>
                <a:spcPts val="0"/>
              </a:spcAft>
              <a:buClr>
                <a:srgbClr val="000000"/>
              </a:buClr>
              <a:buSzPts val="2800"/>
              <a:buFont typeface="Arial"/>
              <a:buNone/>
            </a:pPr>
            <a:r>
              <a:rPr lang="de-DE" sz="2800" b="1" i="0" u="none" strike="noStrike" cap="none">
                <a:solidFill>
                  <a:srgbClr val="AED633"/>
                </a:solidFill>
                <a:latin typeface="Helvetica Neue" panose="020B0604020202020204" charset="0"/>
                <a:ea typeface="Helvetica Neue"/>
                <a:cs typeface="Helvetica Neue"/>
                <a:sym typeface="Helvetica Neue"/>
              </a:rPr>
              <a:t>2.3 Interne Prozesse</a:t>
            </a:r>
            <a:endParaRPr lang="de-DE">
              <a:latin typeface="Helvetica Neue" panose="020B0604020202020204" charset="0"/>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2181</Words>
  <Application>Microsoft Office PowerPoint</Application>
  <PresentationFormat>Benutzerdefiniert</PresentationFormat>
  <Paragraphs>424</Paragraphs>
  <Slides>27</Slides>
  <Notes>27</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27</vt:i4>
      </vt:variant>
    </vt:vector>
  </HeadingPairs>
  <TitlesOfParts>
    <vt:vector size="33" baseType="lpstr">
      <vt:lpstr>Arial</vt:lpstr>
      <vt:lpstr>Calibri</vt:lpstr>
      <vt:lpstr>Helvetica Neue</vt:lpstr>
      <vt:lpstr>Noto Sans Symbols</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Monia Coppola</dc:creator>
  <cp:lastModifiedBy>Monika Dorr</cp:lastModifiedBy>
  <cp:revision>7</cp:revision>
  <dcterms:created xsi:type="dcterms:W3CDTF">2022-01-27T16:04:38Z</dcterms:created>
  <dcterms:modified xsi:type="dcterms:W3CDTF">2024-02-02T10:24:58Z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ies>
</file>