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52" r:id="rId2"/>
  </p:sldMasterIdLst>
  <p:notesMasterIdLst>
    <p:notesMasterId r:id="rId4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96" r:id="rId36"/>
    <p:sldId id="290" r:id="rId37"/>
    <p:sldId id="291" r:id="rId38"/>
    <p:sldId id="292" r:id="rId39"/>
    <p:sldId id="293" r:id="rId40"/>
    <p:sldId id="294" r:id="rId41"/>
    <p:sldId id="295" r:id="rId42"/>
  </p:sldIdLst>
  <p:sldSz cx="18288000" cy="10287000"/>
  <p:notesSz cx="18288000" cy="10287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6" roundtripDataSignature="AMtx7miVx02mseMHycZh3rgERq1RmSLVl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85BDE6E-D97C-4451-AC36-2DF0A014133E}">
  <a:tblStyle styleId="{B85BDE6E-D97C-4451-AC36-2DF0A014133E}"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C12EDFA-F902-48D0-B566-0E34988B0024}"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55" autoAdjust="0"/>
  </p:normalViewPr>
  <p:slideViewPr>
    <p:cSldViewPr snapToGrid="0">
      <p:cViewPr varScale="1">
        <p:scale>
          <a:sx n="60" d="100"/>
          <a:sy n="60" d="100"/>
        </p:scale>
        <p:origin x="76" y="5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57"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56" Type="http://customschemas.google.com/relationships/presentationmetadata" Target="metadata"/><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7924800" cy="51593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10358438" y="0"/>
            <a:ext cx="7924800" cy="51593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1828800" y="4951413"/>
            <a:ext cx="14630400" cy="4049712"/>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771063"/>
            <a:ext cx="7924800" cy="51593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10358438" y="9771063"/>
            <a:ext cx="7924800" cy="51593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de-DE"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1: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 name="Google Shape;47;p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0: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0" name="Google Shape;190;p10: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1: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2" name="Google Shape;202;p1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2: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 name="Google Shape;210;p12: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3: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13: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4: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5" name="Google Shape;235;p14: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5: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4" name="Google Shape;254;p15: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6: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2" name="Google Shape;272;p16: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17: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83" name="Google Shape;283;p17: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p18: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3" name="Google Shape;303;p18: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p19: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9" name="Google Shape;329;p19: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2:notes"/>
          <p:cNvSpPr txBox="1">
            <a:spLocks noGrp="1"/>
          </p:cNvSpPr>
          <p:nvPr>
            <p:ph type="body" idx="1"/>
          </p:nvPr>
        </p:nvSpPr>
        <p:spPr>
          <a:xfrm>
            <a:off x="1828800" y="4951413"/>
            <a:ext cx="14630400" cy="404971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latin typeface="Helvetica Neue"/>
              <a:ea typeface="Helvetica Neue"/>
              <a:cs typeface="Helvetica Neue"/>
              <a:sym typeface="Helvetica Neue"/>
            </a:endParaRPr>
          </a:p>
        </p:txBody>
      </p:sp>
      <p:sp>
        <p:nvSpPr>
          <p:cNvPr id="54" name="Google Shape;54;p2: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p20: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1" name="Google Shape;341;p20: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p21: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9" name="Google Shape;349;p2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p22: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0" name="Google Shape;360;p22: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p23: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75" name="Google Shape;375;p23: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Google Shape;390;p24: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1" name="Google Shape;391;p24: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p25: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1" name="Google Shape;401;p25: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p26: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8" name="Google Shape;428;p26: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p27: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6" name="Google Shape;456;p27: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6"/>
        <p:cNvGrpSpPr/>
        <p:nvPr/>
      </p:nvGrpSpPr>
      <p:grpSpPr>
        <a:xfrm>
          <a:off x="0" y="0"/>
          <a:ext cx="0" cy="0"/>
          <a:chOff x="0" y="0"/>
          <a:chExt cx="0" cy="0"/>
        </a:xfrm>
      </p:grpSpPr>
      <p:sp>
        <p:nvSpPr>
          <p:cNvPr id="477" name="Google Shape;477;p28: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8" name="Google Shape;478;p28: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9"/>
        <p:cNvGrpSpPr/>
        <p:nvPr/>
      </p:nvGrpSpPr>
      <p:grpSpPr>
        <a:xfrm>
          <a:off x="0" y="0"/>
          <a:ext cx="0" cy="0"/>
          <a:chOff x="0" y="0"/>
          <a:chExt cx="0" cy="0"/>
        </a:xfrm>
      </p:grpSpPr>
      <p:sp>
        <p:nvSpPr>
          <p:cNvPr id="500" name="Google Shape;500;p29: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1" name="Google Shape;501;p29: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3: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 name="Google Shape;71;p3: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Google Shape;508;p30: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9" name="Google Shape;509;p30: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Google Shape;535;p31: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36" name="Google Shape;536;p3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1"/>
        <p:cNvGrpSpPr/>
        <p:nvPr/>
      </p:nvGrpSpPr>
      <p:grpSpPr>
        <a:xfrm>
          <a:off x="0" y="0"/>
          <a:ext cx="0" cy="0"/>
          <a:chOff x="0" y="0"/>
          <a:chExt cx="0" cy="0"/>
        </a:xfrm>
      </p:grpSpPr>
      <p:sp>
        <p:nvSpPr>
          <p:cNvPr id="542" name="Google Shape;542;p32: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43" name="Google Shape;543;p32: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Google Shape;555;p33: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56" name="Google Shape;556;p33: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Google Shape;555;p33: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56" name="Google Shape;556;p33: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90440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6"/>
        <p:cNvGrpSpPr/>
        <p:nvPr/>
      </p:nvGrpSpPr>
      <p:grpSpPr>
        <a:xfrm>
          <a:off x="0" y="0"/>
          <a:ext cx="0" cy="0"/>
          <a:chOff x="0" y="0"/>
          <a:chExt cx="0" cy="0"/>
        </a:xfrm>
      </p:grpSpPr>
      <p:sp>
        <p:nvSpPr>
          <p:cNvPr id="577" name="Google Shape;577;p35: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78" name="Google Shape;578;p35: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4"/>
        <p:cNvGrpSpPr/>
        <p:nvPr/>
      </p:nvGrpSpPr>
      <p:grpSpPr>
        <a:xfrm>
          <a:off x="0" y="0"/>
          <a:ext cx="0" cy="0"/>
          <a:chOff x="0" y="0"/>
          <a:chExt cx="0" cy="0"/>
        </a:xfrm>
      </p:grpSpPr>
      <p:sp>
        <p:nvSpPr>
          <p:cNvPr id="585" name="Google Shape;585;p36: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6" name="Google Shape;586;p36:notes"/>
          <p:cNvSpPr txBox="1">
            <a:spLocks noGrp="1"/>
          </p:cNvSpPr>
          <p:nvPr>
            <p:ph type="body" idx="1"/>
          </p:nvPr>
        </p:nvSpPr>
        <p:spPr>
          <a:xfrm>
            <a:off x="1828800" y="4951413"/>
            <a:ext cx="14630400" cy="4049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587" name="Google Shape;587;p36:notes"/>
          <p:cNvSpPr txBox="1">
            <a:spLocks noGrp="1"/>
          </p:cNvSpPr>
          <p:nvPr>
            <p:ph type="sldNum" idx="12"/>
          </p:nvPr>
        </p:nvSpPr>
        <p:spPr>
          <a:xfrm>
            <a:off x="10358438" y="9771063"/>
            <a:ext cx="7924800" cy="5160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de-DE"/>
              <a:t>36</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1"/>
        <p:cNvGrpSpPr/>
        <p:nvPr/>
      </p:nvGrpSpPr>
      <p:grpSpPr>
        <a:xfrm>
          <a:off x="0" y="0"/>
          <a:ext cx="0" cy="0"/>
          <a:chOff x="0" y="0"/>
          <a:chExt cx="0" cy="0"/>
        </a:xfrm>
      </p:grpSpPr>
      <p:sp>
        <p:nvSpPr>
          <p:cNvPr id="592" name="Google Shape;592;p37: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3" name="Google Shape;593;p37:notes"/>
          <p:cNvSpPr txBox="1">
            <a:spLocks noGrp="1"/>
          </p:cNvSpPr>
          <p:nvPr>
            <p:ph type="body" idx="1"/>
          </p:nvPr>
        </p:nvSpPr>
        <p:spPr>
          <a:xfrm>
            <a:off x="1828800" y="4951413"/>
            <a:ext cx="14630400" cy="4049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594" name="Google Shape;594;p37:notes"/>
          <p:cNvSpPr txBox="1">
            <a:spLocks noGrp="1"/>
          </p:cNvSpPr>
          <p:nvPr>
            <p:ph type="sldNum" idx="12"/>
          </p:nvPr>
        </p:nvSpPr>
        <p:spPr>
          <a:xfrm>
            <a:off x="10358438" y="9771063"/>
            <a:ext cx="7924800" cy="5160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rgbClr val="000000"/>
                </a:solidFill>
                <a:latin typeface="Calibri"/>
                <a:ea typeface="Calibri"/>
                <a:cs typeface="Calibri"/>
                <a:sym typeface="Calibri"/>
              </a:rPr>
              <a:t>37</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8"/>
        <p:cNvGrpSpPr/>
        <p:nvPr/>
      </p:nvGrpSpPr>
      <p:grpSpPr>
        <a:xfrm>
          <a:off x="0" y="0"/>
          <a:ext cx="0" cy="0"/>
          <a:chOff x="0" y="0"/>
          <a:chExt cx="0" cy="0"/>
        </a:xfrm>
      </p:grpSpPr>
      <p:sp>
        <p:nvSpPr>
          <p:cNvPr id="599" name="Google Shape;599;p38: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00" name="Google Shape;600;p38:notes"/>
          <p:cNvSpPr txBox="1">
            <a:spLocks noGrp="1"/>
          </p:cNvSpPr>
          <p:nvPr>
            <p:ph type="body" idx="1"/>
          </p:nvPr>
        </p:nvSpPr>
        <p:spPr>
          <a:xfrm>
            <a:off x="1828800" y="4951413"/>
            <a:ext cx="14630400" cy="4049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601" name="Google Shape;601;p38:notes"/>
          <p:cNvSpPr txBox="1">
            <a:spLocks noGrp="1"/>
          </p:cNvSpPr>
          <p:nvPr>
            <p:ph type="sldNum" idx="12"/>
          </p:nvPr>
        </p:nvSpPr>
        <p:spPr>
          <a:xfrm>
            <a:off x="10358438" y="9771063"/>
            <a:ext cx="7924800" cy="5160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rgbClr val="000000"/>
                </a:solidFill>
                <a:latin typeface="Calibri"/>
                <a:ea typeface="Calibri"/>
                <a:cs typeface="Calibri"/>
                <a:sym typeface="Calibri"/>
              </a:rPr>
              <a:t>38</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5"/>
        <p:cNvGrpSpPr/>
        <p:nvPr/>
      </p:nvGrpSpPr>
      <p:grpSpPr>
        <a:xfrm>
          <a:off x="0" y="0"/>
          <a:ext cx="0" cy="0"/>
          <a:chOff x="0" y="0"/>
          <a:chExt cx="0" cy="0"/>
        </a:xfrm>
      </p:grpSpPr>
      <p:sp>
        <p:nvSpPr>
          <p:cNvPr id="606" name="Google Shape;606;p39: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07" name="Google Shape;607;p39:notes"/>
          <p:cNvSpPr txBox="1">
            <a:spLocks noGrp="1"/>
          </p:cNvSpPr>
          <p:nvPr>
            <p:ph type="body" idx="1"/>
          </p:nvPr>
        </p:nvSpPr>
        <p:spPr>
          <a:xfrm>
            <a:off x="1828800" y="4951413"/>
            <a:ext cx="14630400" cy="4049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608" name="Google Shape;608;p39:notes"/>
          <p:cNvSpPr txBox="1">
            <a:spLocks noGrp="1"/>
          </p:cNvSpPr>
          <p:nvPr>
            <p:ph type="sldNum" idx="12"/>
          </p:nvPr>
        </p:nvSpPr>
        <p:spPr>
          <a:xfrm>
            <a:off x="10358438" y="9771063"/>
            <a:ext cx="7924800" cy="5160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rgbClr val="000000"/>
                </a:solidFill>
                <a:latin typeface="Calibri"/>
                <a:ea typeface="Calibri"/>
                <a:cs typeface="Calibri"/>
                <a:sym typeface="Calibri"/>
              </a:rPr>
              <a:t>39</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4: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 name="Google Shape;79;p4: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2"/>
        <p:cNvGrpSpPr/>
        <p:nvPr/>
      </p:nvGrpSpPr>
      <p:grpSpPr>
        <a:xfrm>
          <a:off x="0" y="0"/>
          <a:ext cx="0" cy="0"/>
          <a:chOff x="0" y="0"/>
          <a:chExt cx="0" cy="0"/>
        </a:xfrm>
      </p:grpSpPr>
      <p:sp>
        <p:nvSpPr>
          <p:cNvPr id="613" name="Google Shape;613;p40: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4" name="Google Shape;614;p40: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5: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5: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6: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6: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7: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0" name="Google Shape;130;p7: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8: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 name="Google Shape;153;p8: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9: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9: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seño personalizado">
  <p:cSld name="Diseño personalizado">
    <p:spTree>
      <p:nvGrpSpPr>
        <p:cNvPr id="1" name="Shape 2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obj">
  <p:cSld name="OBJECT">
    <p:spTree>
      <p:nvGrpSpPr>
        <p:cNvPr id="1" name="Shape 25"/>
        <p:cNvGrpSpPr/>
        <p:nvPr/>
      </p:nvGrpSpPr>
      <p:grpSpPr>
        <a:xfrm>
          <a:off x="0" y="0"/>
          <a:ext cx="0" cy="0"/>
          <a:chOff x="0" y="0"/>
          <a:chExt cx="0" cy="0"/>
        </a:xfrm>
      </p:grpSpPr>
      <p:pic>
        <p:nvPicPr>
          <p:cNvPr id="26" name="Google Shape;26;p43"/>
          <p:cNvPicPr preferRelativeResize="0"/>
          <p:nvPr/>
        </p:nvPicPr>
        <p:blipFill rotWithShape="1">
          <a:blip r:embed="rId2">
            <a:alphaModFix/>
          </a:blip>
          <a:srcRect/>
          <a:stretch/>
        </p:blipFill>
        <p:spPr>
          <a:xfrm>
            <a:off x="17131569" y="1028701"/>
            <a:ext cx="276224" cy="276224"/>
          </a:xfrm>
          <a:prstGeom prst="rect">
            <a:avLst/>
          </a:prstGeom>
          <a:noFill/>
          <a:ln>
            <a:noFill/>
          </a:ln>
        </p:spPr>
      </p:pic>
      <p:pic>
        <p:nvPicPr>
          <p:cNvPr id="27" name="Google Shape;27;p43"/>
          <p:cNvPicPr preferRelativeResize="0"/>
          <p:nvPr/>
        </p:nvPicPr>
        <p:blipFill rotWithShape="1">
          <a:blip r:embed="rId3">
            <a:alphaModFix/>
          </a:blip>
          <a:srcRect/>
          <a:stretch/>
        </p:blipFill>
        <p:spPr>
          <a:xfrm>
            <a:off x="880560" y="1117481"/>
            <a:ext cx="388731" cy="123825"/>
          </a:xfrm>
          <a:prstGeom prst="rect">
            <a:avLst/>
          </a:prstGeom>
          <a:noFill/>
          <a:ln>
            <a:noFill/>
          </a:ln>
        </p:spPr>
      </p:pic>
      <p:pic>
        <p:nvPicPr>
          <p:cNvPr id="28" name="Google Shape;28;p43"/>
          <p:cNvPicPr preferRelativeResize="0"/>
          <p:nvPr/>
        </p:nvPicPr>
        <p:blipFill rotWithShape="1">
          <a:blip r:embed="rId4">
            <a:alphaModFix/>
          </a:blip>
          <a:srcRect/>
          <a:stretch/>
        </p:blipFill>
        <p:spPr>
          <a:xfrm>
            <a:off x="16936029" y="9135565"/>
            <a:ext cx="388731" cy="12382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iapositiva de título">
  <p:cSld name="Diapositiva de título">
    <p:spTree>
      <p:nvGrpSpPr>
        <p:cNvPr id="1" name="Shape 29"/>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iapositiva de título">
  <p:cSld name="Diapositiva de título">
    <p:spTree>
      <p:nvGrpSpPr>
        <p:cNvPr id="1" name="Shape 44"/>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1" name="Google Shape;11;p41"/>
          <p:cNvSpPr/>
          <p:nvPr/>
        </p:nvSpPr>
        <p:spPr>
          <a:xfrm>
            <a:off x="1222551" y="1174148"/>
            <a:ext cx="15678785" cy="0"/>
          </a:xfrm>
          <a:custGeom>
            <a:avLst/>
            <a:gdLst/>
            <a:ahLst/>
            <a:cxnLst/>
            <a:rect l="l" t="t" r="r" b="b"/>
            <a:pathLst>
              <a:path w="15678785" h="120000" extrusionOk="0">
                <a:moveTo>
                  <a:pt x="0" y="0"/>
                </a:moveTo>
                <a:lnTo>
                  <a:pt x="15678235" y="0"/>
                </a:lnTo>
              </a:path>
            </a:pathLst>
          </a:custGeom>
          <a:noFill/>
          <a:ln w="1352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 name="Google Shape;13;p41"/>
          <p:cNvSpPr/>
          <p:nvPr/>
        </p:nvSpPr>
        <p:spPr>
          <a:xfrm>
            <a:off x="1023876" y="1409545"/>
            <a:ext cx="0" cy="7525384"/>
          </a:xfrm>
          <a:custGeom>
            <a:avLst/>
            <a:gdLst/>
            <a:ahLst/>
            <a:cxnLst/>
            <a:rect l="l" t="t" r="r" b="b"/>
            <a:pathLst>
              <a:path w="120000" h="7525384" extrusionOk="0">
                <a:moveTo>
                  <a:pt x="0" y="0"/>
                </a:moveTo>
                <a:lnTo>
                  <a:pt x="0" y="7524868"/>
                </a:lnTo>
              </a:path>
            </a:pathLst>
          </a:custGeom>
          <a:noFill/>
          <a:ln w="952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 name="Google Shape;14;p41"/>
          <p:cNvSpPr/>
          <p:nvPr/>
        </p:nvSpPr>
        <p:spPr>
          <a:xfrm>
            <a:off x="17270841" y="1409546"/>
            <a:ext cx="5080" cy="7525384"/>
          </a:xfrm>
          <a:custGeom>
            <a:avLst/>
            <a:gdLst/>
            <a:ahLst/>
            <a:cxnLst/>
            <a:rect l="l" t="t" r="r" b="b"/>
            <a:pathLst>
              <a:path w="5080" h="7525384" extrusionOk="0">
                <a:moveTo>
                  <a:pt x="0" y="0"/>
                </a:moveTo>
                <a:lnTo>
                  <a:pt x="4758" y="7524867"/>
                </a:lnTo>
              </a:path>
            </a:pathLst>
          </a:custGeom>
          <a:noFill/>
          <a:ln w="952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6" name="Google Shape;16;p41"/>
          <p:cNvPicPr preferRelativeResize="0"/>
          <p:nvPr/>
        </p:nvPicPr>
        <p:blipFill rotWithShape="1">
          <a:blip r:embed="rId5">
            <a:alphaModFix/>
          </a:blip>
          <a:srcRect/>
          <a:stretch/>
        </p:blipFill>
        <p:spPr>
          <a:xfrm>
            <a:off x="17131569" y="1028701"/>
            <a:ext cx="276224" cy="276224"/>
          </a:xfrm>
          <a:prstGeom prst="rect">
            <a:avLst/>
          </a:prstGeom>
          <a:noFill/>
          <a:ln>
            <a:noFill/>
          </a:ln>
        </p:spPr>
      </p:pic>
      <p:pic>
        <p:nvPicPr>
          <p:cNvPr id="17" name="Google Shape;17;p41"/>
          <p:cNvPicPr preferRelativeResize="0"/>
          <p:nvPr/>
        </p:nvPicPr>
        <p:blipFill rotWithShape="1">
          <a:blip r:embed="rId6">
            <a:alphaModFix/>
          </a:blip>
          <a:srcRect/>
          <a:stretch/>
        </p:blipFill>
        <p:spPr>
          <a:xfrm>
            <a:off x="880560" y="1117481"/>
            <a:ext cx="388731" cy="123825"/>
          </a:xfrm>
          <a:prstGeom prst="rect">
            <a:avLst/>
          </a:prstGeom>
          <a:noFill/>
          <a:ln>
            <a:noFill/>
          </a:ln>
        </p:spPr>
      </p:pic>
      <p:pic>
        <p:nvPicPr>
          <p:cNvPr id="19" name="Google Shape;19;p41"/>
          <p:cNvPicPr preferRelativeResize="0"/>
          <p:nvPr/>
        </p:nvPicPr>
        <p:blipFill rotWithShape="1">
          <a:blip r:embed="rId7">
            <a:alphaModFix/>
          </a:blip>
          <a:srcRect/>
          <a:stretch/>
        </p:blipFill>
        <p:spPr>
          <a:xfrm>
            <a:off x="1295400" y="324000"/>
            <a:ext cx="1596494" cy="749022"/>
          </a:xfrm>
          <a:prstGeom prst="rect">
            <a:avLst/>
          </a:prstGeom>
          <a:noFill/>
          <a:ln>
            <a:noFill/>
          </a:ln>
        </p:spPr>
      </p:pic>
      <p:sp>
        <p:nvSpPr>
          <p:cNvPr id="23" name="Google Shape;23;p41"/>
          <p:cNvSpPr txBox="1"/>
          <p:nvPr/>
        </p:nvSpPr>
        <p:spPr>
          <a:xfrm>
            <a:off x="16565968" y="8575280"/>
            <a:ext cx="67073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fld id="{00000000-1234-1234-1234-123412341234}" type="slidenum">
              <a:rPr lang="de-DE" sz="1800">
                <a:solidFill>
                  <a:schemeClr val="dk1"/>
                </a:solidFill>
                <a:latin typeface="Calibri"/>
                <a:ea typeface="Calibri"/>
                <a:cs typeface="Calibri"/>
                <a:sym typeface="Calibri"/>
              </a:rPr>
              <a:t>‹Nr.›</a:t>
            </a:fld>
            <a:endParaRPr sz="1800">
              <a:solidFill>
                <a:schemeClr val="dk1"/>
              </a:solidFill>
              <a:latin typeface="Calibri"/>
              <a:ea typeface="Calibri"/>
              <a:cs typeface="Calibri"/>
              <a:sym typeface="Calibri"/>
            </a:endParaRPr>
          </a:p>
        </p:txBody>
      </p:sp>
      <p:sp>
        <p:nvSpPr>
          <p:cNvPr id="2" name="CuadroTexto 27">
            <a:extLst>
              <a:ext uri="{FF2B5EF4-FFF2-40B4-BE49-F238E27FC236}">
                <a16:creationId xmlns:a16="http://schemas.microsoft.com/office/drawing/2014/main" id="{E9405A34-7D8E-0002-2C6A-A91E1E48F02A}"/>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3" name="Grafik 2" descr="Ein Bild, das Symbol, Schrift, Grafiken, Logo enthält.&#10;&#10;Automatisch generierte Beschreibung">
            <a:extLst>
              <a:ext uri="{FF2B5EF4-FFF2-40B4-BE49-F238E27FC236}">
                <a16:creationId xmlns:a16="http://schemas.microsoft.com/office/drawing/2014/main" id="{DAEF9692-D811-B23D-437B-1632049AD52F}"/>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4" name="Grafik 3" descr="Ein Bild, das Text, Schrift, Electric Blue (Farbe), Screenshot enthält.&#10;&#10;Automatisch generierte Beschreibung">
            <a:extLst>
              <a:ext uri="{FF2B5EF4-FFF2-40B4-BE49-F238E27FC236}">
                <a16:creationId xmlns:a16="http://schemas.microsoft.com/office/drawing/2014/main" id="{A724CAEF-0A56-37F0-4C92-3882736EB18C}"/>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pic>
        <p:nvPicPr>
          <p:cNvPr id="5" name="bg object 16">
            <a:extLst>
              <a:ext uri="{FF2B5EF4-FFF2-40B4-BE49-F238E27FC236}">
                <a16:creationId xmlns:a16="http://schemas.microsoft.com/office/drawing/2014/main" id="{ED8D7377-D409-0489-97A3-937081277468}"/>
              </a:ext>
            </a:extLst>
          </p:cNvPr>
          <p:cNvPicPr/>
          <p:nvPr userDrawn="1"/>
        </p:nvPicPr>
        <p:blipFill>
          <a:blip r:embed="rId10"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pic>
        <p:nvPicPr>
          <p:cNvPr id="6" name="object 4">
            <a:extLst>
              <a:ext uri="{FF2B5EF4-FFF2-40B4-BE49-F238E27FC236}">
                <a16:creationId xmlns:a16="http://schemas.microsoft.com/office/drawing/2014/main" id="{B3BA7512-77FA-53D9-84A7-6AFBF4052D77}"/>
              </a:ext>
            </a:extLst>
          </p:cNvPr>
          <p:cNvPicPr/>
          <p:nvPr userDrawn="1"/>
        </p:nvPicPr>
        <p:blipFill>
          <a:blip r:embed="rId11"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
        <p:nvSpPr>
          <p:cNvPr id="7" name="bg object 18">
            <a:extLst>
              <a:ext uri="{FF2B5EF4-FFF2-40B4-BE49-F238E27FC236}">
                <a16:creationId xmlns:a16="http://schemas.microsoft.com/office/drawing/2014/main" id="{504B80B3-F5D1-FC78-DA28-346DE40E56AB}"/>
              </a:ext>
            </a:extLst>
          </p:cNvPr>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
        <p:cNvGrpSpPr/>
        <p:nvPr/>
      </p:nvGrpSpPr>
      <p:grpSpPr>
        <a:xfrm>
          <a:off x="0" y="0"/>
          <a:ext cx="0" cy="0"/>
          <a:chOff x="0" y="0"/>
          <a:chExt cx="0" cy="0"/>
        </a:xfrm>
      </p:grpSpPr>
      <p:sp>
        <p:nvSpPr>
          <p:cNvPr id="31" name="Google Shape;31;p45"/>
          <p:cNvSpPr/>
          <p:nvPr/>
        </p:nvSpPr>
        <p:spPr>
          <a:xfrm>
            <a:off x="1542056" y="1245596"/>
            <a:ext cx="14968219" cy="0"/>
          </a:xfrm>
          <a:custGeom>
            <a:avLst/>
            <a:gdLst/>
            <a:ahLst/>
            <a:cxnLst/>
            <a:rect l="l" t="t" r="r" b="b"/>
            <a:pathLst>
              <a:path w="14968219" h="120000" extrusionOk="0">
                <a:moveTo>
                  <a:pt x="0" y="0"/>
                </a:moveTo>
                <a:lnTo>
                  <a:pt x="14967781" y="0"/>
                </a:lnTo>
              </a:path>
            </a:pathLst>
          </a:custGeom>
          <a:noFill/>
          <a:ln w="3707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 name="Google Shape;33;p45"/>
          <p:cNvSpPr/>
          <p:nvPr/>
        </p:nvSpPr>
        <p:spPr>
          <a:xfrm>
            <a:off x="1274106" y="1627368"/>
            <a:ext cx="0" cy="6497320"/>
          </a:xfrm>
          <a:custGeom>
            <a:avLst/>
            <a:gdLst/>
            <a:ahLst/>
            <a:cxnLst/>
            <a:rect l="l" t="t" r="r" b="b"/>
            <a:pathLst>
              <a:path w="120000" h="6497320" extrusionOk="0">
                <a:moveTo>
                  <a:pt x="0" y="0"/>
                </a:moveTo>
                <a:lnTo>
                  <a:pt x="0" y="6497271"/>
                </a:lnTo>
              </a:path>
            </a:pathLst>
          </a:custGeom>
          <a:noFill/>
          <a:ln w="37075" cap="flat" cmpd="sng">
            <a:solidFill>
              <a:srgbClr val="4D94B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 name="Google Shape;34;p45"/>
          <p:cNvSpPr/>
          <p:nvPr/>
        </p:nvSpPr>
        <p:spPr>
          <a:xfrm>
            <a:off x="17073948" y="1809750"/>
            <a:ext cx="0" cy="6832600"/>
          </a:xfrm>
          <a:custGeom>
            <a:avLst/>
            <a:gdLst/>
            <a:ahLst/>
            <a:cxnLst/>
            <a:rect l="l" t="t" r="r" b="b"/>
            <a:pathLst>
              <a:path w="120000" h="6832600" extrusionOk="0">
                <a:moveTo>
                  <a:pt x="0" y="0"/>
                </a:moveTo>
                <a:lnTo>
                  <a:pt x="0" y="6832555"/>
                </a:lnTo>
              </a:path>
            </a:pathLst>
          </a:custGeom>
          <a:noFill/>
          <a:ln w="3707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36" name="Google Shape;36;p45"/>
          <p:cNvPicPr preferRelativeResize="0"/>
          <p:nvPr/>
        </p:nvPicPr>
        <p:blipFill rotWithShape="1">
          <a:blip r:embed="rId3">
            <a:alphaModFix/>
          </a:blip>
          <a:srcRect/>
          <a:stretch/>
        </p:blipFill>
        <p:spPr>
          <a:xfrm>
            <a:off x="16509838" y="723900"/>
            <a:ext cx="1085850" cy="1085850"/>
          </a:xfrm>
          <a:prstGeom prst="rect">
            <a:avLst/>
          </a:prstGeom>
          <a:noFill/>
          <a:ln>
            <a:noFill/>
          </a:ln>
        </p:spPr>
      </p:pic>
      <p:pic>
        <p:nvPicPr>
          <p:cNvPr id="38" name="Google Shape;38;p45"/>
          <p:cNvPicPr preferRelativeResize="0"/>
          <p:nvPr/>
        </p:nvPicPr>
        <p:blipFill rotWithShape="1">
          <a:blip r:embed="rId4">
            <a:alphaModFix/>
          </a:blip>
          <a:srcRect/>
          <a:stretch/>
        </p:blipFill>
        <p:spPr>
          <a:xfrm>
            <a:off x="1162547" y="1151436"/>
            <a:ext cx="720646" cy="228599"/>
          </a:xfrm>
          <a:prstGeom prst="rect">
            <a:avLst/>
          </a:prstGeom>
          <a:noFill/>
          <a:ln>
            <a:noFill/>
          </a:ln>
        </p:spPr>
      </p:pic>
      <p:sp>
        <p:nvSpPr>
          <p:cNvPr id="43" name="Google Shape;43;p45"/>
          <p:cNvSpPr txBox="1"/>
          <p:nvPr/>
        </p:nvSpPr>
        <p:spPr>
          <a:xfrm>
            <a:off x="16403212" y="8451621"/>
            <a:ext cx="6768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fld id="{00000000-1234-1234-1234-123412341234}" type="slidenum">
              <a:rPr lang="de-DE" sz="1800">
                <a:solidFill>
                  <a:schemeClr val="dk1"/>
                </a:solidFill>
                <a:latin typeface="Calibri"/>
                <a:ea typeface="Calibri"/>
                <a:cs typeface="Calibri"/>
                <a:sym typeface="Calibri"/>
              </a:rPr>
              <a:t>‹Nr.›</a:t>
            </a:fld>
            <a:endParaRPr sz="1800">
              <a:solidFill>
                <a:schemeClr val="dk1"/>
              </a:solidFill>
              <a:latin typeface="Calibri"/>
              <a:ea typeface="Calibri"/>
              <a:cs typeface="Calibri"/>
              <a:sym typeface="Calibri"/>
            </a:endParaRPr>
          </a:p>
        </p:txBody>
      </p:sp>
      <p:sp>
        <p:nvSpPr>
          <p:cNvPr id="2" name="CuadroTexto 27">
            <a:extLst>
              <a:ext uri="{FF2B5EF4-FFF2-40B4-BE49-F238E27FC236}">
                <a16:creationId xmlns:a16="http://schemas.microsoft.com/office/drawing/2014/main" id="{38939392-7875-0E65-E9C6-EDE24DA35AAD}"/>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3" name="Grafik 2" descr="Ein Bild, das Symbol, Schrift, Grafiken, Logo enthält.&#10;&#10;Automatisch generierte Beschreibung">
            <a:extLst>
              <a:ext uri="{FF2B5EF4-FFF2-40B4-BE49-F238E27FC236}">
                <a16:creationId xmlns:a16="http://schemas.microsoft.com/office/drawing/2014/main" id="{B90ED45F-1253-2621-8065-9442AA8363D6}"/>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4" name="Grafik 3" descr="Ein Bild, das Text, Schrift, Electric Blue (Farbe), Screenshot enthält.&#10;&#10;Automatisch generierte Beschreibung">
            <a:extLst>
              <a:ext uri="{FF2B5EF4-FFF2-40B4-BE49-F238E27FC236}">
                <a16:creationId xmlns:a16="http://schemas.microsoft.com/office/drawing/2014/main" id="{580F1B9C-FE35-FEA5-7670-763A42AD5406}"/>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
        <p:nvSpPr>
          <p:cNvPr id="5" name="object 3">
            <a:extLst>
              <a:ext uri="{FF2B5EF4-FFF2-40B4-BE49-F238E27FC236}">
                <a16:creationId xmlns:a16="http://schemas.microsoft.com/office/drawing/2014/main" id="{D5A44838-9BB7-9609-69B2-4E1D94ECBA81}"/>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a:lstStyle/>
          <a:p>
            <a:endParaRPr/>
          </a:p>
        </p:txBody>
      </p:sp>
      <p:pic>
        <p:nvPicPr>
          <p:cNvPr id="6" name="object 6">
            <a:extLst>
              <a:ext uri="{FF2B5EF4-FFF2-40B4-BE49-F238E27FC236}">
                <a16:creationId xmlns:a16="http://schemas.microsoft.com/office/drawing/2014/main" id="{8D2C5D63-4B2B-FBFC-F775-0829DD5E235C}"/>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7" name="object 8">
            <a:extLst>
              <a:ext uri="{FF2B5EF4-FFF2-40B4-BE49-F238E27FC236}">
                <a16:creationId xmlns:a16="http://schemas.microsoft.com/office/drawing/2014/main" id="{DC1EDEB6-AD69-F957-E463-733B27BAB896}"/>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spTree>
  </p:cSld>
  <p:clrMap bg1="lt1" tx1="dk1" bg2="dk2" tx2="lt2" accent1="accent1" accent2="accent2" accent3="accent3" accent4="accent4" accent5="accent5" accent6="accent6" hlink="hlink" folHlink="folHlink"/>
  <p:sldLayoutIdLst>
    <p:sldLayoutId id="2147483653"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media/image22.png"/><Relationship Id="rId10" Type="http://schemas.openxmlformats.org/officeDocument/2006/relationships/image" Target="../media/image27.png"/><Relationship Id="rId4" Type="http://schemas.openxmlformats.org/officeDocument/2006/relationships/image" Target="../media/image21.png"/><Relationship Id="rId9" Type="http://schemas.openxmlformats.org/officeDocument/2006/relationships/image" Target="../media/image26.png"/></Relationships>
</file>

<file path=ppt/slides/_rels/slide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pic>
        <p:nvPicPr>
          <p:cNvPr id="49" name="Google Shape;49;p1"/>
          <p:cNvPicPr preferRelativeResize="0"/>
          <p:nvPr/>
        </p:nvPicPr>
        <p:blipFill rotWithShape="1">
          <a:blip r:embed="rId3">
            <a:alphaModFix/>
          </a:blip>
          <a:srcRect/>
          <a:stretch/>
        </p:blipFill>
        <p:spPr>
          <a:xfrm>
            <a:off x="5901586" y="2458739"/>
            <a:ext cx="6484828" cy="3042465"/>
          </a:xfrm>
          <a:prstGeom prst="rect">
            <a:avLst/>
          </a:prstGeom>
          <a:noFill/>
          <a:ln>
            <a:noFill/>
          </a:ln>
        </p:spPr>
      </p:pic>
      <p:sp>
        <p:nvSpPr>
          <p:cNvPr id="50" name="Google Shape;50;p1"/>
          <p:cNvSpPr txBox="1"/>
          <p:nvPr/>
        </p:nvSpPr>
        <p:spPr>
          <a:xfrm>
            <a:off x="3420000" y="6696000"/>
            <a:ext cx="11448000" cy="120032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4D94B7"/>
              </a:buClr>
              <a:buSzPts val="3600"/>
              <a:buFont typeface="Helvetica Neue"/>
              <a:buNone/>
            </a:pPr>
            <a:r>
              <a:rPr lang="de-DE" sz="3600" b="1" dirty="0">
                <a:solidFill>
                  <a:srgbClr val="4D94B7"/>
                </a:solidFill>
                <a:latin typeface="Helvetica Neue" panose="020B0604020202020204" charset="0"/>
                <a:ea typeface="Helvetica Neue"/>
                <a:cs typeface="Helvetica Neue"/>
                <a:sym typeface="Helvetica Neue"/>
              </a:rPr>
              <a:t>Unternehmensinterne Kommunikation </a:t>
            </a:r>
            <a:br>
              <a:rPr lang="de-DE" sz="3600" b="1" dirty="0">
                <a:solidFill>
                  <a:srgbClr val="4D94B7"/>
                </a:solidFill>
                <a:latin typeface="Helvetica Neue" panose="020B0604020202020204" charset="0"/>
                <a:ea typeface="Helvetica Neue"/>
                <a:cs typeface="Helvetica Neue"/>
                <a:sym typeface="Helvetica Neue"/>
              </a:rPr>
            </a:br>
            <a:r>
              <a:rPr lang="de-DE" sz="3600" b="1" dirty="0">
                <a:solidFill>
                  <a:srgbClr val="4D94B7"/>
                </a:solidFill>
                <a:latin typeface="Helvetica Neue" panose="020B0604020202020204" charset="0"/>
                <a:ea typeface="Helvetica Neue"/>
                <a:cs typeface="Helvetica Neue"/>
                <a:sym typeface="Helvetica Neue"/>
              </a:rPr>
              <a:t>und Teammanagement</a:t>
            </a:r>
            <a:endParaRPr dirty="0">
              <a:latin typeface="Helvetica Neue" panose="020B0604020202020204" charset="0"/>
            </a:endParaRPr>
          </a:p>
        </p:txBody>
      </p:sp>
      <p:sp>
        <p:nvSpPr>
          <p:cNvPr id="51" name="Google Shape;51;p1"/>
          <p:cNvSpPr txBox="1"/>
          <p:nvPr/>
        </p:nvSpPr>
        <p:spPr>
          <a:xfrm>
            <a:off x="5900400" y="5630400"/>
            <a:ext cx="6483600" cy="4716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DE" sz="2400" b="1" i="0" u="none" strike="noStrike">
                <a:solidFill>
                  <a:srgbClr val="AED633"/>
                </a:solidFill>
                <a:latin typeface="Helvetica Neue" panose="020B0604020202020204" charset="0"/>
                <a:ea typeface="Helvetica Neue"/>
                <a:cs typeface="Helvetica Neue"/>
                <a:sym typeface="Helvetica Neue"/>
              </a:rPr>
              <a:t>genieproject.eu</a:t>
            </a:r>
            <a:endParaRPr sz="2400" b="1">
              <a:solidFill>
                <a:srgbClr val="AED633"/>
              </a:solidFill>
              <a:latin typeface="Helvetica Neue" panose="020B0604020202020204" charset="0"/>
              <a:ea typeface="Helvetica Neue"/>
              <a:cs typeface="Helvetica Neue"/>
              <a:sym typeface="Helvetica Neue"/>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0"/>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a:solidFill>
                  <a:schemeClr val="dk1"/>
                </a:solidFill>
                <a:latin typeface="Helvetica Neue" panose="020B0604020202020204" charset="0"/>
                <a:ea typeface="Helvetica Neue"/>
                <a:cs typeface="Helvetica Neue"/>
                <a:sym typeface="Helvetica Neue"/>
              </a:rPr>
              <a:t>Quellennr.: 18</a:t>
            </a:r>
            <a:endParaRPr>
              <a:latin typeface="Helvetica Neue" panose="020B0604020202020204" charset="0"/>
            </a:endParaRPr>
          </a:p>
        </p:txBody>
      </p:sp>
      <p:sp>
        <p:nvSpPr>
          <p:cNvPr id="193" name="Google Shape;193;p10"/>
          <p:cNvSpPr txBox="1"/>
          <p:nvPr/>
        </p:nvSpPr>
        <p:spPr>
          <a:xfrm>
            <a:off x="1296000" y="2304000"/>
            <a:ext cx="102108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1.2 Regelmäßiger Austausch</a:t>
            </a:r>
            <a:endParaRPr dirty="0">
              <a:latin typeface="Helvetica Neue" panose="020B0604020202020204" charset="0"/>
            </a:endParaRPr>
          </a:p>
        </p:txBody>
      </p:sp>
      <p:sp>
        <p:nvSpPr>
          <p:cNvPr id="194" name="Google Shape;194;p10"/>
          <p:cNvSpPr/>
          <p:nvPr/>
        </p:nvSpPr>
        <p:spPr>
          <a:xfrm>
            <a:off x="1296000" y="4031999"/>
            <a:ext cx="15840000" cy="1080000"/>
          </a:xfrm>
          <a:prstGeom prst="roundRect">
            <a:avLst>
              <a:gd name="adj" fmla="val 16667"/>
            </a:avLst>
          </a:prstGeom>
          <a:solidFill>
            <a:srgbClr val="4D94B7">
              <a:alpha val="77647"/>
            </a:srgbClr>
          </a:solid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chemeClr val="dk1"/>
              </a:buClr>
              <a:buSzPts val="3500"/>
              <a:buFont typeface="Helvetica Neue"/>
              <a:buNone/>
            </a:pPr>
            <a:r>
              <a:rPr lang="de-DE" sz="2400" b="1">
                <a:solidFill>
                  <a:schemeClr val="dk1"/>
                </a:solidFill>
                <a:latin typeface="Helvetica Neue" panose="020B0604020202020204" charset="0"/>
                <a:ea typeface="Helvetica Neue"/>
                <a:cs typeface="Helvetica Neue"/>
                <a:sym typeface="Helvetica Neue"/>
              </a:rPr>
              <a:t>Regelmäßiger Austausch</a:t>
            </a:r>
            <a:endParaRPr sz="2400">
              <a:latin typeface="Helvetica Neue" panose="020B0604020202020204" charset="0"/>
            </a:endParaRPr>
          </a:p>
        </p:txBody>
      </p:sp>
      <p:sp>
        <p:nvSpPr>
          <p:cNvPr id="195" name="Google Shape;195;p10"/>
          <p:cNvSpPr txBox="1"/>
          <p:nvPr/>
        </p:nvSpPr>
        <p:spPr>
          <a:xfrm>
            <a:off x="1476000" y="6912000"/>
            <a:ext cx="7200000" cy="1080000"/>
          </a:xfrm>
          <a:prstGeom prst="rect">
            <a:avLst/>
          </a:prstGeom>
          <a:solidFill>
            <a:srgbClr val="AED633">
              <a:alpha val="49803"/>
            </a:srgbClr>
          </a:solidFill>
          <a:ln>
            <a:noFill/>
          </a:ln>
        </p:spPr>
        <p:txBody>
          <a:bodyPr spcFirstLastPara="1" wrap="square" lIns="36825" tIns="36825" rIns="36825" bIns="36825" anchor="ctr" anchorCtr="0">
            <a:noAutofit/>
          </a:bodyPr>
          <a:lstStyle/>
          <a:p>
            <a:pPr marL="0" marR="0" lvl="0" indent="0" algn="ctr" rtl="0">
              <a:lnSpc>
                <a:spcPct val="90000"/>
              </a:lnSpc>
              <a:spcBef>
                <a:spcPts val="0"/>
              </a:spcBef>
              <a:spcAft>
                <a:spcPts val="0"/>
              </a:spcAft>
              <a:buClr>
                <a:schemeClr val="dk1"/>
              </a:buClr>
              <a:buSzPts val="2400"/>
              <a:buFont typeface="Calibri"/>
              <a:buNone/>
            </a:pPr>
            <a:r>
              <a:rPr lang="de-DE" sz="2400" dirty="0">
                <a:solidFill>
                  <a:schemeClr val="dk1"/>
                </a:solidFill>
                <a:latin typeface="Helvetica Neue" panose="020B0604020202020204" charset="0"/>
                <a:ea typeface="Calibri"/>
                <a:cs typeface="Calibri"/>
                <a:sym typeface="Calibri"/>
              </a:rPr>
              <a:t>Wie kann der Informationsaustausch sichergestellt werden?</a:t>
            </a:r>
            <a:endParaRPr dirty="0">
              <a:latin typeface="Helvetica Neue" panose="020B0604020202020204" charset="0"/>
            </a:endParaRPr>
          </a:p>
        </p:txBody>
      </p:sp>
      <p:sp>
        <p:nvSpPr>
          <p:cNvPr id="196" name="Google Shape;196;p10"/>
          <p:cNvSpPr txBox="1"/>
          <p:nvPr/>
        </p:nvSpPr>
        <p:spPr>
          <a:xfrm>
            <a:off x="9396000" y="6912000"/>
            <a:ext cx="7200000" cy="1080000"/>
          </a:xfrm>
          <a:prstGeom prst="rect">
            <a:avLst/>
          </a:prstGeom>
          <a:solidFill>
            <a:srgbClr val="AED633">
              <a:alpha val="49803"/>
            </a:srgbClr>
          </a:solidFill>
          <a:ln>
            <a:noFill/>
          </a:ln>
        </p:spPr>
        <p:txBody>
          <a:bodyPr spcFirstLastPara="1" wrap="square" lIns="36825" tIns="36825" rIns="36825" bIns="36825" anchor="ctr" anchorCtr="0">
            <a:noAutofit/>
          </a:bodyPr>
          <a:lstStyle/>
          <a:p>
            <a:pPr marL="0" marR="0" lvl="0" indent="0" algn="ctr" rtl="0">
              <a:lnSpc>
                <a:spcPct val="90000"/>
              </a:lnSpc>
              <a:spcBef>
                <a:spcPts val="0"/>
              </a:spcBef>
              <a:spcAft>
                <a:spcPts val="0"/>
              </a:spcAft>
              <a:buClr>
                <a:schemeClr val="dk1"/>
              </a:buClr>
              <a:buSzPts val="2400"/>
              <a:buFont typeface="Calibri"/>
              <a:buNone/>
            </a:pPr>
            <a:r>
              <a:rPr lang="de-DE" sz="2400" dirty="0">
                <a:solidFill>
                  <a:schemeClr val="dk1"/>
                </a:solidFill>
                <a:latin typeface="Helvetica Neue" panose="020B0604020202020204" charset="0"/>
                <a:ea typeface="Calibri"/>
                <a:cs typeface="Calibri"/>
                <a:sym typeface="Calibri"/>
              </a:rPr>
              <a:t>Wer sollte diese Information weitergeben bzw. erhalten?</a:t>
            </a:r>
            <a:endParaRPr dirty="0">
              <a:latin typeface="Helvetica Neue" panose="020B0604020202020204" charset="0"/>
            </a:endParaRPr>
          </a:p>
        </p:txBody>
      </p:sp>
      <p:sp>
        <p:nvSpPr>
          <p:cNvPr id="197" name="Google Shape;197;p10"/>
          <p:cNvSpPr txBox="1"/>
          <p:nvPr/>
        </p:nvSpPr>
        <p:spPr>
          <a:xfrm>
            <a:off x="9396000" y="5472000"/>
            <a:ext cx="7200000" cy="1080000"/>
          </a:xfrm>
          <a:prstGeom prst="rect">
            <a:avLst/>
          </a:prstGeom>
          <a:solidFill>
            <a:srgbClr val="AED633">
              <a:alpha val="49803"/>
            </a:srgbClr>
          </a:solidFill>
          <a:ln>
            <a:noFill/>
          </a:ln>
        </p:spPr>
        <p:txBody>
          <a:bodyPr spcFirstLastPara="1" wrap="square" lIns="36825" tIns="36825" rIns="36825" bIns="36825" anchor="ctr" anchorCtr="0">
            <a:noAutofit/>
          </a:bodyPr>
          <a:lstStyle/>
          <a:p>
            <a:pPr marL="0" marR="0" lvl="0" indent="0" algn="ctr" rtl="0">
              <a:lnSpc>
                <a:spcPct val="90000"/>
              </a:lnSpc>
              <a:spcBef>
                <a:spcPts val="0"/>
              </a:spcBef>
              <a:spcAft>
                <a:spcPts val="0"/>
              </a:spcAft>
              <a:buClr>
                <a:schemeClr val="dk1"/>
              </a:buClr>
              <a:buSzPts val="2400"/>
              <a:buFont typeface="Calibri"/>
              <a:buNone/>
            </a:pPr>
            <a:r>
              <a:rPr lang="de-DE" sz="2400">
                <a:solidFill>
                  <a:schemeClr val="dk1"/>
                </a:solidFill>
                <a:latin typeface="Helvetica Neue" panose="020B0604020202020204" charset="0"/>
                <a:ea typeface="Calibri"/>
                <a:cs typeface="Calibri"/>
                <a:sym typeface="Calibri"/>
              </a:rPr>
              <a:t>Wie oft und wann sollte der Informationsaustausch stattfinden?</a:t>
            </a:r>
            <a:endParaRPr>
              <a:latin typeface="Helvetica Neue" panose="020B0604020202020204" charset="0"/>
            </a:endParaRPr>
          </a:p>
        </p:txBody>
      </p:sp>
      <p:sp>
        <p:nvSpPr>
          <p:cNvPr id="198" name="Google Shape;198;p10"/>
          <p:cNvSpPr txBox="1"/>
          <p:nvPr/>
        </p:nvSpPr>
        <p:spPr>
          <a:xfrm>
            <a:off x="1476000" y="5472000"/>
            <a:ext cx="7200000" cy="1080000"/>
          </a:xfrm>
          <a:prstGeom prst="rect">
            <a:avLst/>
          </a:prstGeom>
          <a:solidFill>
            <a:srgbClr val="AED633">
              <a:alpha val="49803"/>
            </a:srgbClr>
          </a:solidFill>
          <a:ln>
            <a:noFill/>
          </a:ln>
        </p:spPr>
        <p:txBody>
          <a:bodyPr spcFirstLastPara="1" wrap="square" lIns="36825" tIns="36825" rIns="36825" bIns="36825" anchor="ctr" anchorCtr="0">
            <a:noAutofit/>
          </a:bodyPr>
          <a:lstStyle/>
          <a:p>
            <a:pPr marL="0" marR="0" lvl="0" indent="0" algn="ctr" rtl="0">
              <a:lnSpc>
                <a:spcPct val="90000"/>
              </a:lnSpc>
              <a:spcBef>
                <a:spcPts val="0"/>
              </a:spcBef>
              <a:spcAft>
                <a:spcPts val="0"/>
              </a:spcAft>
              <a:buNone/>
            </a:pPr>
            <a:r>
              <a:rPr lang="de-DE" sz="2400">
                <a:solidFill>
                  <a:schemeClr val="dk1"/>
                </a:solidFill>
                <a:latin typeface="Helvetica Neue" panose="020B0604020202020204" charset="0"/>
                <a:ea typeface="Calibri"/>
                <a:cs typeface="Calibri"/>
                <a:sym typeface="Calibri"/>
              </a:rPr>
              <a:t>Welche Informationen sollten ausgetauscht werden?</a:t>
            </a:r>
            <a:endParaRPr sz="2400">
              <a:solidFill>
                <a:schemeClr val="dk1"/>
              </a:solidFill>
              <a:latin typeface="Helvetica Neue" panose="020B0604020202020204" charset="0"/>
              <a:ea typeface="Calibri"/>
              <a:cs typeface="Calibri"/>
              <a:sym typeface="Calibri"/>
            </a:endParaRPr>
          </a:p>
        </p:txBody>
      </p:sp>
      <p:sp>
        <p:nvSpPr>
          <p:cNvPr id="2" name="Google Shape;89;p5">
            <a:extLst>
              <a:ext uri="{FF2B5EF4-FFF2-40B4-BE49-F238E27FC236}">
                <a16:creationId xmlns:a16="http://schemas.microsoft.com/office/drawing/2014/main" id="{93D9371F-A1F9-B4CD-F9F7-A9C1781964D5}"/>
              </a:ext>
            </a:extLst>
          </p:cNvPr>
          <p:cNvSpPr txBox="1"/>
          <p:nvPr/>
        </p:nvSpPr>
        <p:spPr>
          <a:xfrm>
            <a:off x="1296000" y="1548000"/>
            <a:ext cx="16164000" cy="7540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300" b="1" dirty="0">
                <a:solidFill>
                  <a:srgbClr val="4D94B7"/>
                </a:solidFill>
                <a:latin typeface="Helvetica Neue" panose="020B0604020202020204" charset="0"/>
                <a:ea typeface="Helvetica Neue"/>
                <a:cs typeface="Helvetica Neue"/>
                <a:sym typeface="Helvetica Neue"/>
              </a:rPr>
              <a:t>1. Verbesserung der unternehmensinternen Kommunikation</a:t>
            </a:r>
            <a:endParaRPr sz="4300" dirty="0">
              <a:latin typeface="Helvetica Neue" panose="020B060402020202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fade">
                                      <p:cBhvr>
                                        <p:cTn id="7" dur="250"/>
                                        <p:tgtEl>
                                          <p:spTgt spid="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8"/>
                                        </p:tgtEl>
                                        <p:attrNameLst>
                                          <p:attrName>style.visibility</p:attrName>
                                        </p:attrNameLst>
                                      </p:cBhvr>
                                      <p:to>
                                        <p:strVal val="visible"/>
                                      </p:to>
                                    </p:set>
                                    <p:animEffect transition="in" filter="fade">
                                      <p:cBhvr>
                                        <p:cTn id="12" dur="1000"/>
                                        <p:tgtEl>
                                          <p:spTgt spid="198"/>
                                        </p:tgtEl>
                                      </p:cBhvr>
                                    </p:animEffect>
                                  </p:childTnLst>
                                </p:cTn>
                              </p:par>
                              <p:par>
                                <p:cTn id="13" presetID="10" presetClass="entr" presetSubtype="0" fill="hold" nodeType="withEffect">
                                  <p:stCondLst>
                                    <p:cond delay="0"/>
                                  </p:stCondLst>
                                  <p:childTnLst>
                                    <p:set>
                                      <p:cBhvr>
                                        <p:cTn id="14" dur="1" fill="hold">
                                          <p:stCondLst>
                                            <p:cond delay="0"/>
                                          </p:stCondLst>
                                        </p:cTn>
                                        <p:tgtEl>
                                          <p:spTgt spid="197"/>
                                        </p:tgtEl>
                                        <p:attrNameLst>
                                          <p:attrName>style.visibility</p:attrName>
                                        </p:attrNameLst>
                                      </p:cBhvr>
                                      <p:to>
                                        <p:strVal val="visible"/>
                                      </p:to>
                                    </p:set>
                                    <p:animEffect transition="in" filter="fade">
                                      <p:cBhvr>
                                        <p:cTn id="15" dur="1000"/>
                                        <p:tgtEl>
                                          <p:spTgt spid="197"/>
                                        </p:tgtEl>
                                      </p:cBhvr>
                                    </p:animEffect>
                                  </p:childTnLst>
                                </p:cTn>
                              </p:par>
                              <p:par>
                                <p:cTn id="16" presetID="10" presetClass="entr" presetSubtype="0" fill="hold" nodeType="withEffect">
                                  <p:stCondLst>
                                    <p:cond delay="0"/>
                                  </p:stCondLst>
                                  <p:childTnLst>
                                    <p:set>
                                      <p:cBhvr>
                                        <p:cTn id="17" dur="1" fill="hold">
                                          <p:stCondLst>
                                            <p:cond delay="0"/>
                                          </p:stCondLst>
                                        </p:cTn>
                                        <p:tgtEl>
                                          <p:spTgt spid="195"/>
                                        </p:tgtEl>
                                        <p:attrNameLst>
                                          <p:attrName>style.visibility</p:attrName>
                                        </p:attrNameLst>
                                      </p:cBhvr>
                                      <p:to>
                                        <p:strVal val="visible"/>
                                      </p:to>
                                    </p:set>
                                    <p:animEffect transition="in" filter="fade">
                                      <p:cBhvr>
                                        <p:cTn id="18" dur="1000"/>
                                        <p:tgtEl>
                                          <p:spTgt spid="195"/>
                                        </p:tgtEl>
                                      </p:cBhvr>
                                    </p:animEffect>
                                  </p:childTnLst>
                                </p:cTn>
                              </p:par>
                              <p:par>
                                <p:cTn id="19" presetID="10" presetClass="entr" presetSubtype="0" fill="hold" nodeType="withEffect">
                                  <p:stCondLst>
                                    <p:cond delay="0"/>
                                  </p:stCondLst>
                                  <p:childTnLst>
                                    <p:set>
                                      <p:cBhvr>
                                        <p:cTn id="20" dur="1" fill="hold">
                                          <p:stCondLst>
                                            <p:cond delay="0"/>
                                          </p:stCondLst>
                                        </p:cTn>
                                        <p:tgtEl>
                                          <p:spTgt spid="196"/>
                                        </p:tgtEl>
                                        <p:attrNameLst>
                                          <p:attrName>style.visibility</p:attrName>
                                        </p:attrNameLst>
                                      </p:cBhvr>
                                      <p:to>
                                        <p:strVal val="visible"/>
                                      </p:to>
                                    </p:set>
                                    <p:animEffect transition="in" filter="fade">
                                      <p:cBhvr>
                                        <p:cTn id="21" dur="1000"/>
                                        <p:tgtEl>
                                          <p:spTgt spid="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graphicFrame>
        <p:nvGraphicFramePr>
          <p:cNvPr id="204" name="Google Shape;204;p11"/>
          <p:cNvGraphicFramePr/>
          <p:nvPr/>
        </p:nvGraphicFramePr>
        <p:xfrm>
          <a:off x="1296000" y="3888000"/>
          <a:ext cx="15444000" cy="4752000"/>
        </p:xfrm>
        <a:graphic>
          <a:graphicData uri="http://schemas.openxmlformats.org/drawingml/2006/table">
            <a:tbl>
              <a:tblPr firstRow="1" bandRow="1">
                <a:noFill/>
                <a:tableStyleId>{9C12EDFA-F902-48D0-B566-0E34988B0024}</a:tableStyleId>
              </a:tblPr>
              <a:tblGrid>
                <a:gridCol w="2520000">
                  <a:extLst>
                    <a:ext uri="{9D8B030D-6E8A-4147-A177-3AD203B41FA5}">
                      <a16:colId xmlns:a16="http://schemas.microsoft.com/office/drawing/2014/main" val="20000"/>
                    </a:ext>
                  </a:extLst>
                </a:gridCol>
                <a:gridCol w="3492000">
                  <a:extLst>
                    <a:ext uri="{9D8B030D-6E8A-4147-A177-3AD203B41FA5}">
                      <a16:colId xmlns:a16="http://schemas.microsoft.com/office/drawing/2014/main" val="20001"/>
                    </a:ext>
                  </a:extLst>
                </a:gridCol>
                <a:gridCol w="3492000">
                  <a:extLst>
                    <a:ext uri="{9D8B030D-6E8A-4147-A177-3AD203B41FA5}">
                      <a16:colId xmlns:a16="http://schemas.microsoft.com/office/drawing/2014/main" val="20002"/>
                    </a:ext>
                  </a:extLst>
                </a:gridCol>
                <a:gridCol w="3492000">
                  <a:extLst>
                    <a:ext uri="{9D8B030D-6E8A-4147-A177-3AD203B41FA5}">
                      <a16:colId xmlns:a16="http://schemas.microsoft.com/office/drawing/2014/main" val="20003"/>
                    </a:ext>
                  </a:extLst>
                </a:gridCol>
                <a:gridCol w="2448000">
                  <a:extLst>
                    <a:ext uri="{9D8B030D-6E8A-4147-A177-3AD203B41FA5}">
                      <a16:colId xmlns:a16="http://schemas.microsoft.com/office/drawing/2014/main" val="20004"/>
                    </a:ext>
                  </a:extLst>
                </a:gridCol>
              </a:tblGrid>
              <a:tr h="576000">
                <a:tc>
                  <a:txBody>
                    <a:bodyPr/>
                    <a:lstStyle/>
                    <a:p>
                      <a:pPr marL="0" marR="0" lvl="0" indent="0" algn="ctr" rtl="0">
                        <a:spcBef>
                          <a:spcPts val="0"/>
                        </a:spcBef>
                        <a:spcAft>
                          <a:spcPts val="0"/>
                        </a:spcAft>
                        <a:buNone/>
                      </a:pPr>
                      <a:r>
                        <a:rPr lang="de-DE" sz="2400">
                          <a:latin typeface="Helvetica Neue"/>
                          <a:ea typeface="Helvetica Neue"/>
                          <a:cs typeface="Helvetica Neue"/>
                          <a:sym typeface="Helvetica Neue"/>
                        </a:rPr>
                        <a:t>Aktion</a:t>
                      </a:r>
                      <a:endParaRPr/>
                    </a:p>
                  </a:txBody>
                  <a:tcPr marL="91450" marR="91450" marT="45725" marB="45725" anchor="ctr">
                    <a:solidFill>
                      <a:srgbClr val="4D94B7"/>
                    </a:solidFill>
                  </a:tcPr>
                </a:tc>
                <a:tc>
                  <a:txBody>
                    <a:bodyPr/>
                    <a:lstStyle/>
                    <a:p>
                      <a:pPr marL="0" marR="0" lvl="0" indent="0" algn="ctr" rtl="0">
                        <a:lnSpc>
                          <a:spcPct val="100000"/>
                        </a:lnSpc>
                        <a:spcBef>
                          <a:spcPts val="0"/>
                        </a:spcBef>
                        <a:spcAft>
                          <a:spcPts val="0"/>
                        </a:spcAft>
                        <a:buClr>
                          <a:schemeClr val="lt1"/>
                        </a:buClr>
                        <a:buSzPts val="2400"/>
                        <a:buFont typeface="Helvetica Neue"/>
                        <a:buNone/>
                      </a:pPr>
                      <a:r>
                        <a:rPr lang="de-DE" sz="2400" b="1">
                          <a:solidFill>
                            <a:schemeClr val="lt1"/>
                          </a:solidFill>
                          <a:latin typeface="Helvetica Neue"/>
                          <a:ea typeface="Helvetica Neue"/>
                          <a:cs typeface="Helvetica Neue"/>
                          <a:sym typeface="Helvetica Neue"/>
                        </a:rPr>
                        <a:t>Was</a:t>
                      </a:r>
                      <a:endParaRPr/>
                    </a:p>
                  </a:txBody>
                  <a:tcPr marL="91450" marR="91450" marT="45725" marB="45725" anchor="ctr">
                    <a:solidFill>
                      <a:srgbClr val="4D94B7"/>
                    </a:solidFill>
                  </a:tcPr>
                </a:tc>
                <a:tc>
                  <a:txBody>
                    <a:bodyPr/>
                    <a:lstStyle/>
                    <a:p>
                      <a:pPr marL="0" marR="0" lvl="0" indent="0" algn="ctr" rtl="0">
                        <a:spcBef>
                          <a:spcPts val="0"/>
                        </a:spcBef>
                        <a:spcAft>
                          <a:spcPts val="0"/>
                        </a:spcAft>
                        <a:buNone/>
                      </a:pPr>
                      <a:r>
                        <a:rPr lang="de-DE" sz="2400">
                          <a:latin typeface="Helvetica Neue"/>
                          <a:ea typeface="Helvetica Neue"/>
                          <a:cs typeface="Helvetica Neue"/>
                          <a:sym typeface="Helvetica Neue"/>
                        </a:rPr>
                        <a:t>Wie </a:t>
                      </a:r>
                      <a:endParaRPr/>
                    </a:p>
                  </a:txBody>
                  <a:tcPr marL="91450" marR="91450" marT="45725" marB="45725" anchor="ctr">
                    <a:solidFill>
                      <a:srgbClr val="4D94B7"/>
                    </a:solidFill>
                  </a:tcPr>
                </a:tc>
                <a:tc>
                  <a:txBody>
                    <a:bodyPr/>
                    <a:lstStyle/>
                    <a:p>
                      <a:pPr marL="0" marR="0" lvl="0" indent="0" algn="ctr" rtl="0">
                        <a:spcBef>
                          <a:spcPts val="0"/>
                        </a:spcBef>
                        <a:spcAft>
                          <a:spcPts val="0"/>
                        </a:spcAft>
                        <a:buNone/>
                      </a:pPr>
                      <a:r>
                        <a:rPr lang="de-DE" sz="2400">
                          <a:latin typeface="Helvetica Neue"/>
                          <a:ea typeface="Helvetica Neue"/>
                          <a:cs typeface="Helvetica Neue"/>
                          <a:sym typeface="Helvetica Neue"/>
                        </a:rPr>
                        <a:t>An wen</a:t>
                      </a:r>
                      <a:endParaRPr/>
                    </a:p>
                  </a:txBody>
                  <a:tcPr marL="91450" marR="91450" marT="45725" marB="45725" anchor="ctr">
                    <a:solidFill>
                      <a:srgbClr val="4D94B7"/>
                    </a:solidFill>
                  </a:tcPr>
                </a:tc>
                <a:tc>
                  <a:txBody>
                    <a:bodyPr/>
                    <a:lstStyle/>
                    <a:p>
                      <a:pPr marL="0" marR="0" lvl="0" indent="0" algn="ctr" rtl="0">
                        <a:spcBef>
                          <a:spcPts val="0"/>
                        </a:spcBef>
                        <a:spcAft>
                          <a:spcPts val="0"/>
                        </a:spcAft>
                        <a:buNone/>
                      </a:pPr>
                      <a:r>
                        <a:rPr lang="de-DE" sz="2400">
                          <a:latin typeface="Helvetica Neue"/>
                          <a:ea typeface="Helvetica Neue"/>
                          <a:cs typeface="Helvetica Neue"/>
                          <a:sym typeface="Helvetica Neue"/>
                        </a:rPr>
                        <a:t>Wann</a:t>
                      </a:r>
                      <a:endParaRPr/>
                    </a:p>
                  </a:txBody>
                  <a:tcPr marL="91450" marR="91450" marT="45725" marB="45725" anchor="ctr">
                    <a:solidFill>
                      <a:srgbClr val="4D94B7"/>
                    </a:solidFill>
                  </a:tcPr>
                </a:tc>
                <a:extLst>
                  <a:ext uri="{0D108BD9-81ED-4DB2-BD59-A6C34878D82A}">
                    <a16:rowId xmlns:a16="http://schemas.microsoft.com/office/drawing/2014/main" val="10000"/>
                  </a:ext>
                </a:extLst>
              </a:tr>
              <a:tr h="1044000">
                <a:tc>
                  <a:txBody>
                    <a:bodyPr/>
                    <a:lstStyle/>
                    <a:p>
                      <a:pPr marL="0" marR="0" lvl="0" indent="0" algn="ctr" rtl="0">
                        <a:spcBef>
                          <a:spcPts val="0"/>
                        </a:spcBef>
                        <a:spcAft>
                          <a:spcPts val="0"/>
                        </a:spcAft>
                        <a:buNone/>
                      </a:pPr>
                      <a:r>
                        <a:rPr lang="de-DE" sz="2400" b="1" dirty="0">
                          <a:solidFill>
                            <a:schemeClr val="dk1"/>
                          </a:solidFill>
                          <a:latin typeface="Helvetica Neue"/>
                          <a:ea typeface="Helvetica Neue"/>
                          <a:cs typeface="Helvetica Neue"/>
                          <a:sym typeface="Helvetica Neue"/>
                        </a:rPr>
                        <a:t>Aktion 1</a:t>
                      </a:r>
                      <a:endParaRPr dirty="0"/>
                    </a:p>
                  </a:txBody>
                  <a:tcPr marL="91450" marR="91450" marT="45725" marB="45725">
                    <a:solidFill>
                      <a:srgbClr val="4D94B7">
                        <a:alpha val="69803"/>
                      </a:srgbClr>
                    </a:solidFill>
                  </a:tcPr>
                </a:tc>
                <a:tc>
                  <a:txBody>
                    <a:bodyPr/>
                    <a:lstStyle/>
                    <a:p>
                      <a:pPr marL="22225" marR="0" lvl="0" indent="0" algn="l" rtl="0">
                        <a:spcBef>
                          <a:spcPts val="0"/>
                        </a:spcBef>
                        <a:spcAft>
                          <a:spcPts val="0"/>
                        </a:spcAft>
                        <a:buSzPts val="2400"/>
                        <a:buFont typeface="Arial"/>
                        <a:buNone/>
                      </a:pPr>
                      <a:r>
                        <a:rPr lang="de-DE" sz="2400">
                          <a:latin typeface="Helvetica Neue"/>
                          <a:ea typeface="Helvetica Neue"/>
                          <a:cs typeface="Helvetica Neue"/>
                          <a:sym typeface="Helvetica Neue"/>
                        </a:rPr>
                        <a:t>Projektplan</a:t>
                      </a:r>
                      <a:endParaRPr/>
                    </a:p>
                  </a:txBody>
                  <a:tcPr marL="91450" marR="91450" marT="45725" marB="45725">
                    <a:solidFill>
                      <a:srgbClr val="4D94B7">
                        <a:alpha val="69803"/>
                      </a:srgbClr>
                    </a:solidFill>
                  </a:tcPr>
                </a:tc>
                <a:tc>
                  <a:txBody>
                    <a:bodyPr/>
                    <a:lstStyle/>
                    <a:p>
                      <a:pPr marL="0" marR="0" lvl="0" indent="0" algn="l" rtl="0">
                        <a:spcBef>
                          <a:spcPts val="0"/>
                        </a:spcBef>
                        <a:spcAft>
                          <a:spcPts val="0"/>
                        </a:spcAft>
                        <a:buSzPts val="2400"/>
                        <a:buFont typeface="Arial"/>
                        <a:buNone/>
                      </a:pPr>
                      <a:r>
                        <a:rPr lang="de-DE" sz="2400">
                          <a:latin typeface="Helvetica Neue"/>
                          <a:ea typeface="Helvetica Neue"/>
                          <a:cs typeface="Helvetica Neue"/>
                          <a:sym typeface="Helvetica Neue"/>
                        </a:rPr>
                        <a:t>Via Mail</a:t>
                      </a:r>
                      <a:endParaRPr/>
                    </a:p>
                  </a:txBody>
                  <a:tcPr marL="91450" marR="91450" marT="45725" marB="45725">
                    <a:solidFill>
                      <a:srgbClr val="4D94B7">
                        <a:alpha val="69803"/>
                      </a:srgbClr>
                    </a:solidFill>
                  </a:tcPr>
                </a:tc>
                <a:tc>
                  <a:txBody>
                    <a:bodyPr/>
                    <a:lstStyle/>
                    <a:p>
                      <a:pPr marL="22225" marR="0" lvl="0" indent="0" algn="l" rtl="0">
                        <a:spcBef>
                          <a:spcPts val="0"/>
                        </a:spcBef>
                        <a:spcAft>
                          <a:spcPts val="0"/>
                        </a:spcAft>
                        <a:buSzPts val="2400"/>
                        <a:buFont typeface="Arial"/>
                        <a:buNone/>
                      </a:pPr>
                      <a:r>
                        <a:rPr lang="de-DE" sz="2400">
                          <a:latin typeface="Helvetica Neue"/>
                          <a:ea typeface="Helvetica Neue"/>
                          <a:cs typeface="Helvetica Neue"/>
                          <a:sym typeface="Helvetica Neue"/>
                        </a:rPr>
                        <a:t>An alle Teammitglieder</a:t>
                      </a:r>
                      <a:endParaRPr/>
                    </a:p>
                  </a:txBody>
                  <a:tcPr marL="91450" marR="91450" marT="45725" marB="45725">
                    <a:solidFill>
                      <a:srgbClr val="4D94B7">
                        <a:alpha val="69803"/>
                      </a:srgbClr>
                    </a:solidFill>
                  </a:tcPr>
                </a:tc>
                <a:tc>
                  <a:txBody>
                    <a:bodyPr/>
                    <a:lstStyle/>
                    <a:p>
                      <a:pPr marL="22225" marR="0" lvl="0" indent="0" algn="l" rtl="0">
                        <a:spcBef>
                          <a:spcPts val="0"/>
                        </a:spcBef>
                        <a:spcAft>
                          <a:spcPts val="0"/>
                        </a:spcAft>
                        <a:buSzPts val="2400"/>
                        <a:buFont typeface="Arial"/>
                        <a:buNone/>
                      </a:pPr>
                      <a:r>
                        <a:rPr lang="de-DE" sz="2400">
                          <a:latin typeface="Helvetica Neue"/>
                          <a:ea typeface="Helvetica Neue"/>
                          <a:cs typeface="Helvetica Neue"/>
                          <a:sym typeface="Helvetica Neue"/>
                        </a:rPr>
                        <a:t>Datum</a:t>
                      </a:r>
                      <a:endParaRPr/>
                    </a:p>
                  </a:txBody>
                  <a:tcPr marL="91450" marR="91450" marT="45725" marB="45725">
                    <a:solidFill>
                      <a:srgbClr val="4D94B7">
                        <a:alpha val="69803"/>
                      </a:srgbClr>
                    </a:solidFill>
                  </a:tcPr>
                </a:tc>
                <a:extLst>
                  <a:ext uri="{0D108BD9-81ED-4DB2-BD59-A6C34878D82A}">
                    <a16:rowId xmlns:a16="http://schemas.microsoft.com/office/drawing/2014/main" val="10001"/>
                  </a:ext>
                </a:extLst>
              </a:tr>
              <a:tr h="1044000">
                <a:tc>
                  <a:txBody>
                    <a:bodyPr/>
                    <a:lstStyle/>
                    <a:p>
                      <a:pPr marL="0" marR="0" lvl="0" indent="0" algn="ctr" rtl="0">
                        <a:spcBef>
                          <a:spcPts val="0"/>
                        </a:spcBef>
                        <a:spcAft>
                          <a:spcPts val="0"/>
                        </a:spcAft>
                        <a:buNone/>
                      </a:pPr>
                      <a:r>
                        <a:rPr lang="de-DE" sz="2400" b="1">
                          <a:solidFill>
                            <a:schemeClr val="dk1"/>
                          </a:solidFill>
                          <a:latin typeface="Helvetica Neue"/>
                          <a:ea typeface="Helvetica Neue"/>
                          <a:cs typeface="Helvetica Neue"/>
                          <a:sym typeface="Helvetica Neue"/>
                        </a:rPr>
                        <a:t>Aktion 2</a:t>
                      </a:r>
                      <a:endParaRPr/>
                    </a:p>
                  </a:txBody>
                  <a:tcPr marL="91450" marR="91450" marT="45725" marB="45725">
                    <a:solidFill>
                      <a:srgbClr val="4D94B7">
                        <a:alpha val="49803"/>
                      </a:srgbClr>
                    </a:solidFill>
                  </a:tcPr>
                </a:tc>
                <a:tc>
                  <a:txBody>
                    <a:bodyPr/>
                    <a:lstStyle/>
                    <a:p>
                      <a:pPr marL="0" marR="0" lvl="0" indent="0" algn="l" rtl="0">
                        <a:spcBef>
                          <a:spcPts val="0"/>
                        </a:spcBef>
                        <a:spcAft>
                          <a:spcPts val="0"/>
                        </a:spcAft>
                        <a:buNone/>
                      </a:pPr>
                      <a:r>
                        <a:rPr lang="de-DE" sz="2400">
                          <a:latin typeface="Helvetica Neue"/>
                          <a:ea typeface="Helvetica Neue"/>
                          <a:cs typeface="Helvetica Neue"/>
                          <a:sym typeface="Helvetica Neue"/>
                        </a:rPr>
                        <a:t>…</a:t>
                      </a:r>
                      <a:endParaRPr/>
                    </a:p>
                  </a:txBody>
                  <a:tcPr marL="91450" marR="91450" marT="45725" marB="45725">
                    <a:solidFill>
                      <a:srgbClr val="4D94B7">
                        <a:alpha val="49803"/>
                      </a:srgbClr>
                    </a:solidFill>
                  </a:tcPr>
                </a:tc>
                <a:tc>
                  <a:txBody>
                    <a:bodyPr/>
                    <a:lstStyle/>
                    <a:p>
                      <a:pPr marL="0" marR="0" lvl="0" indent="0" algn="l" rtl="0">
                        <a:spcBef>
                          <a:spcPts val="0"/>
                        </a:spcBef>
                        <a:spcAft>
                          <a:spcPts val="0"/>
                        </a:spcAft>
                        <a:buNone/>
                      </a:pPr>
                      <a:r>
                        <a:rPr lang="de-DE" sz="2400">
                          <a:latin typeface="Helvetica Neue"/>
                          <a:ea typeface="Helvetica Neue"/>
                          <a:cs typeface="Helvetica Neue"/>
                          <a:sym typeface="Helvetica Neue"/>
                        </a:rPr>
                        <a:t>…</a:t>
                      </a:r>
                      <a:endParaRPr/>
                    </a:p>
                  </a:txBody>
                  <a:tcPr marL="91450" marR="91450" marT="45725" marB="45725">
                    <a:solidFill>
                      <a:srgbClr val="4D94B7">
                        <a:alpha val="49803"/>
                      </a:srgbClr>
                    </a:solidFill>
                  </a:tcPr>
                </a:tc>
                <a:tc>
                  <a:txBody>
                    <a:bodyPr/>
                    <a:lstStyle/>
                    <a:p>
                      <a:pPr marL="0" marR="0" lvl="0" indent="0" algn="l" rtl="0">
                        <a:spcBef>
                          <a:spcPts val="0"/>
                        </a:spcBef>
                        <a:spcAft>
                          <a:spcPts val="0"/>
                        </a:spcAft>
                        <a:buNone/>
                      </a:pPr>
                      <a:r>
                        <a:rPr lang="de-DE" sz="2400">
                          <a:latin typeface="Helvetica Neue"/>
                          <a:ea typeface="Helvetica Neue"/>
                          <a:cs typeface="Helvetica Neue"/>
                          <a:sym typeface="Helvetica Neue"/>
                        </a:rPr>
                        <a:t>…</a:t>
                      </a:r>
                      <a:endParaRPr/>
                    </a:p>
                  </a:txBody>
                  <a:tcPr marL="91450" marR="91450" marT="45725" marB="45725">
                    <a:solidFill>
                      <a:srgbClr val="4D94B7">
                        <a:alpha val="49803"/>
                      </a:srgbClr>
                    </a:solidFill>
                  </a:tcPr>
                </a:tc>
                <a:tc>
                  <a:txBody>
                    <a:bodyPr/>
                    <a:lstStyle/>
                    <a:p>
                      <a:pPr marL="0" marR="0" lvl="0" indent="0" algn="l" rtl="0">
                        <a:spcBef>
                          <a:spcPts val="0"/>
                        </a:spcBef>
                        <a:spcAft>
                          <a:spcPts val="0"/>
                        </a:spcAft>
                        <a:buNone/>
                      </a:pPr>
                      <a:r>
                        <a:rPr lang="de-DE" sz="2400">
                          <a:latin typeface="Helvetica Neue"/>
                          <a:ea typeface="Helvetica Neue"/>
                          <a:cs typeface="Helvetica Neue"/>
                          <a:sym typeface="Helvetica Neue"/>
                        </a:rPr>
                        <a:t>…</a:t>
                      </a:r>
                      <a:endParaRPr/>
                    </a:p>
                  </a:txBody>
                  <a:tcPr marL="91450" marR="91450" marT="45725" marB="45725">
                    <a:solidFill>
                      <a:srgbClr val="4D94B7">
                        <a:alpha val="49803"/>
                      </a:srgbClr>
                    </a:solidFill>
                  </a:tcPr>
                </a:tc>
                <a:extLst>
                  <a:ext uri="{0D108BD9-81ED-4DB2-BD59-A6C34878D82A}">
                    <a16:rowId xmlns:a16="http://schemas.microsoft.com/office/drawing/2014/main" val="10002"/>
                  </a:ext>
                </a:extLst>
              </a:tr>
              <a:tr h="1044000">
                <a:tc>
                  <a:txBody>
                    <a:bodyPr/>
                    <a:lstStyle/>
                    <a:p>
                      <a:pPr marL="0" marR="0" lvl="0" indent="0" algn="ctr" rtl="0">
                        <a:spcBef>
                          <a:spcPts val="0"/>
                        </a:spcBef>
                        <a:spcAft>
                          <a:spcPts val="0"/>
                        </a:spcAft>
                        <a:buNone/>
                      </a:pPr>
                      <a:r>
                        <a:rPr lang="de-DE" sz="2400" b="1">
                          <a:solidFill>
                            <a:schemeClr val="dk1"/>
                          </a:solidFill>
                          <a:latin typeface="Helvetica Neue"/>
                          <a:ea typeface="Helvetica Neue"/>
                          <a:cs typeface="Helvetica Neue"/>
                          <a:sym typeface="Helvetica Neue"/>
                        </a:rPr>
                        <a:t>Aktion 3</a:t>
                      </a:r>
                      <a:endParaRPr/>
                    </a:p>
                  </a:txBody>
                  <a:tcPr marL="91450" marR="91450" marT="45725" marB="45725">
                    <a:solidFill>
                      <a:srgbClr val="4D94B7">
                        <a:alpha val="29803"/>
                      </a:srgbClr>
                    </a:solidFill>
                  </a:tcPr>
                </a:tc>
                <a:tc>
                  <a:txBody>
                    <a:bodyPr/>
                    <a:lstStyle/>
                    <a:p>
                      <a:pPr marL="0" marR="0" lvl="0" indent="0" algn="l" rtl="0">
                        <a:spcBef>
                          <a:spcPts val="0"/>
                        </a:spcBef>
                        <a:spcAft>
                          <a:spcPts val="0"/>
                        </a:spcAft>
                        <a:buNone/>
                      </a:pPr>
                      <a:r>
                        <a:rPr lang="de-DE" sz="2400">
                          <a:latin typeface="Helvetica Neue"/>
                          <a:ea typeface="Helvetica Neue"/>
                          <a:cs typeface="Helvetica Neue"/>
                          <a:sym typeface="Helvetica Neue"/>
                        </a:rPr>
                        <a:t>…</a:t>
                      </a:r>
                      <a:endParaRPr/>
                    </a:p>
                  </a:txBody>
                  <a:tcPr marL="91450" marR="91450" marT="45725" marB="45725">
                    <a:solidFill>
                      <a:srgbClr val="4D94B7">
                        <a:alpha val="29803"/>
                      </a:srgbClr>
                    </a:solidFill>
                  </a:tcPr>
                </a:tc>
                <a:tc>
                  <a:txBody>
                    <a:bodyPr/>
                    <a:lstStyle/>
                    <a:p>
                      <a:pPr marL="0" marR="0" lvl="0" indent="0" algn="l" rtl="0">
                        <a:spcBef>
                          <a:spcPts val="0"/>
                        </a:spcBef>
                        <a:spcAft>
                          <a:spcPts val="0"/>
                        </a:spcAft>
                        <a:buNone/>
                      </a:pPr>
                      <a:r>
                        <a:rPr lang="de-DE" sz="2400">
                          <a:latin typeface="Helvetica Neue"/>
                          <a:ea typeface="Helvetica Neue"/>
                          <a:cs typeface="Helvetica Neue"/>
                          <a:sym typeface="Helvetica Neue"/>
                        </a:rPr>
                        <a:t>…</a:t>
                      </a:r>
                      <a:endParaRPr/>
                    </a:p>
                  </a:txBody>
                  <a:tcPr marL="91450" marR="91450" marT="45725" marB="45725">
                    <a:solidFill>
                      <a:srgbClr val="4D94B7">
                        <a:alpha val="29803"/>
                      </a:srgbClr>
                    </a:solidFill>
                  </a:tcPr>
                </a:tc>
                <a:tc>
                  <a:txBody>
                    <a:bodyPr/>
                    <a:lstStyle/>
                    <a:p>
                      <a:pPr marL="0" marR="0" lvl="0" indent="0" algn="l" rtl="0">
                        <a:spcBef>
                          <a:spcPts val="0"/>
                        </a:spcBef>
                        <a:spcAft>
                          <a:spcPts val="0"/>
                        </a:spcAft>
                        <a:buNone/>
                      </a:pPr>
                      <a:endParaRPr sz="2400">
                        <a:latin typeface="Helvetica Neue"/>
                        <a:ea typeface="Helvetica Neue"/>
                        <a:cs typeface="Helvetica Neue"/>
                        <a:sym typeface="Helvetica Neue"/>
                      </a:endParaRPr>
                    </a:p>
                  </a:txBody>
                  <a:tcPr marL="91450" marR="91450" marT="45725" marB="45725">
                    <a:solidFill>
                      <a:srgbClr val="4D94B7">
                        <a:alpha val="29803"/>
                      </a:srgbClr>
                    </a:solidFill>
                  </a:tcPr>
                </a:tc>
                <a:tc>
                  <a:txBody>
                    <a:bodyPr/>
                    <a:lstStyle/>
                    <a:p>
                      <a:pPr marL="0" marR="0" lvl="0" indent="0" algn="l" rtl="0">
                        <a:spcBef>
                          <a:spcPts val="0"/>
                        </a:spcBef>
                        <a:spcAft>
                          <a:spcPts val="0"/>
                        </a:spcAft>
                        <a:buNone/>
                      </a:pPr>
                      <a:endParaRPr sz="2400">
                        <a:latin typeface="Helvetica Neue"/>
                        <a:ea typeface="Helvetica Neue"/>
                        <a:cs typeface="Helvetica Neue"/>
                        <a:sym typeface="Helvetica Neue"/>
                      </a:endParaRPr>
                    </a:p>
                  </a:txBody>
                  <a:tcPr marL="91450" marR="91450" marT="45725" marB="45725">
                    <a:solidFill>
                      <a:srgbClr val="4D94B7">
                        <a:alpha val="29803"/>
                      </a:srgbClr>
                    </a:solidFill>
                  </a:tcPr>
                </a:tc>
                <a:extLst>
                  <a:ext uri="{0D108BD9-81ED-4DB2-BD59-A6C34878D82A}">
                    <a16:rowId xmlns:a16="http://schemas.microsoft.com/office/drawing/2014/main" val="10003"/>
                  </a:ext>
                </a:extLst>
              </a:tr>
              <a:tr h="1044000">
                <a:tc>
                  <a:txBody>
                    <a:bodyPr/>
                    <a:lstStyle/>
                    <a:p>
                      <a:pPr marL="0" marR="0" lvl="0" indent="0" algn="ctr" rtl="0">
                        <a:spcBef>
                          <a:spcPts val="0"/>
                        </a:spcBef>
                        <a:spcAft>
                          <a:spcPts val="0"/>
                        </a:spcAft>
                        <a:buNone/>
                      </a:pPr>
                      <a:r>
                        <a:rPr lang="de-DE" sz="2400" b="1">
                          <a:solidFill>
                            <a:schemeClr val="dk1"/>
                          </a:solidFill>
                          <a:latin typeface="Helvetica Neue"/>
                          <a:ea typeface="Helvetica Neue"/>
                          <a:cs typeface="Helvetica Neue"/>
                          <a:sym typeface="Helvetica Neue"/>
                        </a:rPr>
                        <a:t>Aktion 4</a:t>
                      </a:r>
                      <a:endParaRPr/>
                    </a:p>
                  </a:txBody>
                  <a:tcPr marL="91450" marR="91450" marT="45725" marB="45725">
                    <a:solidFill>
                      <a:srgbClr val="4D94B7">
                        <a:alpha val="9803"/>
                      </a:srgbClr>
                    </a:solidFill>
                  </a:tcPr>
                </a:tc>
                <a:tc>
                  <a:txBody>
                    <a:bodyPr/>
                    <a:lstStyle/>
                    <a:p>
                      <a:pPr marL="0" marR="0" lvl="0" indent="0" algn="l" rtl="0">
                        <a:spcBef>
                          <a:spcPts val="0"/>
                        </a:spcBef>
                        <a:spcAft>
                          <a:spcPts val="0"/>
                        </a:spcAft>
                        <a:buNone/>
                      </a:pPr>
                      <a:r>
                        <a:rPr lang="de-DE" sz="2400">
                          <a:latin typeface="Helvetica Neue"/>
                          <a:ea typeface="Helvetica Neue"/>
                          <a:cs typeface="Helvetica Neue"/>
                          <a:sym typeface="Helvetica Neue"/>
                        </a:rPr>
                        <a:t>…</a:t>
                      </a:r>
                      <a:endParaRPr/>
                    </a:p>
                  </a:txBody>
                  <a:tcPr marL="91450" marR="91450" marT="45725" marB="45725">
                    <a:solidFill>
                      <a:srgbClr val="4D94B7">
                        <a:alpha val="9803"/>
                      </a:srgbClr>
                    </a:solidFill>
                  </a:tcPr>
                </a:tc>
                <a:tc>
                  <a:txBody>
                    <a:bodyPr/>
                    <a:lstStyle/>
                    <a:p>
                      <a:pPr marL="0" marR="0" lvl="0" indent="0" algn="l" rtl="0">
                        <a:spcBef>
                          <a:spcPts val="0"/>
                        </a:spcBef>
                        <a:spcAft>
                          <a:spcPts val="0"/>
                        </a:spcAft>
                        <a:buNone/>
                      </a:pPr>
                      <a:endParaRPr sz="2400">
                        <a:latin typeface="Helvetica Neue"/>
                        <a:ea typeface="Helvetica Neue"/>
                        <a:cs typeface="Helvetica Neue"/>
                        <a:sym typeface="Helvetica Neue"/>
                      </a:endParaRPr>
                    </a:p>
                  </a:txBody>
                  <a:tcPr marL="91450" marR="91450" marT="45725" marB="45725">
                    <a:solidFill>
                      <a:srgbClr val="4D94B7">
                        <a:alpha val="9803"/>
                      </a:srgbClr>
                    </a:solidFill>
                  </a:tcPr>
                </a:tc>
                <a:tc>
                  <a:txBody>
                    <a:bodyPr/>
                    <a:lstStyle/>
                    <a:p>
                      <a:pPr marL="0" marR="0" lvl="0" indent="0" algn="l" rtl="0">
                        <a:spcBef>
                          <a:spcPts val="0"/>
                        </a:spcBef>
                        <a:spcAft>
                          <a:spcPts val="0"/>
                        </a:spcAft>
                        <a:buNone/>
                      </a:pPr>
                      <a:endParaRPr sz="2400">
                        <a:latin typeface="Helvetica Neue"/>
                        <a:ea typeface="Helvetica Neue"/>
                        <a:cs typeface="Helvetica Neue"/>
                        <a:sym typeface="Helvetica Neue"/>
                      </a:endParaRPr>
                    </a:p>
                  </a:txBody>
                  <a:tcPr marL="91450" marR="91450" marT="45725" marB="45725">
                    <a:solidFill>
                      <a:srgbClr val="4D94B7">
                        <a:alpha val="9803"/>
                      </a:srgbClr>
                    </a:solidFill>
                  </a:tcPr>
                </a:tc>
                <a:tc>
                  <a:txBody>
                    <a:bodyPr/>
                    <a:lstStyle/>
                    <a:p>
                      <a:pPr marL="0" marR="0" lvl="0" indent="0" algn="l" rtl="0">
                        <a:spcBef>
                          <a:spcPts val="0"/>
                        </a:spcBef>
                        <a:spcAft>
                          <a:spcPts val="0"/>
                        </a:spcAft>
                        <a:buNone/>
                      </a:pPr>
                      <a:endParaRPr sz="2400" dirty="0">
                        <a:latin typeface="Helvetica Neue"/>
                        <a:ea typeface="Helvetica Neue"/>
                        <a:cs typeface="Helvetica Neue"/>
                        <a:sym typeface="Helvetica Neue"/>
                      </a:endParaRPr>
                    </a:p>
                  </a:txBody>
                  <a:tcPr marL="91450" marR="91450" marT="45725" marB="45725">
                    <a:solidFill>
                      <a:srgbClr val="4D94B7">
                        <a:alpha val="9803"/>
                      </a:srgbClr>
                    </a:solidFill>
                  </a:tcPr>
                </a:tc>
                <a:extLst>
                  <a:ext uri="{0D108BD9-81ED-4DB2-BD59-A6C34878D82A}">
                    <a16:rowId xmlns:a16="http://schemas.microsoft.com/office/drawing/2014/main" val="10004"/>
                  </a:ext>
                </a:extLst>
              </a:tr>
            </a:tbl>
          </a:graphicData>
        </a:graphic>
      </p:graphicFrame>
      <p:sp>
        <p:nvSpPr>
          <p:cNvPr id="205" name="Google Shape;205;p11"/>
          <p:cNvSpPr txBox="1"/>
          <p:nvPr/>
        </p:nvSpPr>
        <p:spPr>
          <a:xfrm>
            <a:off x="1296000" y="3384000"/>
            <a:ext cx="4648200"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400" b="1" dirty="0">
                <a:solidFill>
                  <a:schemeClr val="dk1"/>
                </a:solidFill>
                <a:latin typeface="Helvetica Neue" panose="020B0604020202020204" charset="0"/>
                <a:ea typeface="Helvetica Neue"/>
                <a:cs typeface="Helvetica Neue"/>
                <a:sym typeface="Helvetica Neue"/>
              </a:rPr>
              <a:t>Ergebnis: Masterplan</a:t>
            </a:r>
            <a:endParaRPr dirty="0">
              <a:latin typeface="Helvetica Neue" panose="020B0604020202020204" charset="0"/>
            </a:endParaRPr>
          </a:p>
        </p:txBody>
      </p:sp>
      <p:sp>
        <p:nvSpPr>
          <p:cNvPr id="207" name="Google Shape;207;p11"/>
          <p:cNvSpPr txBox="1"/>
          <p:nvPr/>
        </p:nvSpPr>
        <p:spPr>
          <a:xfrm>
            <a:off x="1296000" y="2304000"/>
            <a:ext cx="102108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1.2 Regelmäßiger Austausch</a:t>
            </a:r>
            <a:endParaRPr dirty="0">
              <a:latin typeface="Helvetica Neue" panose="020B0604020202020204" charset="0"/>
            </a:endParaRPr>
          </a:p>
        </p:txBody>
      </p:sp>
      <p:sp>
        <p:nvSpPr>
          <p:cNvPr id="2" name="Google Shape;89;p5">
            <a:extLst>
              <a:ext uri="{FF2B5EF4-FFF2-40B4-BE49-F238E27FC236}">
                <a16:creationId xmlns:a16="http://schemas.microsoft.com/office/drawing/2014/main" id="{7F470F25-DB41-D4D8-84BB-E466864A4AF2}"/>
              </a:ext>
            </a:extLst>
          </p:cNvPr>
          <p:cNvSpPr txBox="1"/>
          <p:nvPr/>
        </p:nvSpPr>
        <p:spPr>
          <a:xfrm>
            <a:off x="1296000" y="1548000"/>
            <a:ext cx="16164000" cy="7540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300" b="1" dirty="0">
                <a:solidFill>
                  <a:srgbClr val="4D94B7"/>
                </a:solidFill>
                <a:latin typeface="Helvetica Neue" panose="020B0604020202020204" charset="0"/>
                <a:ea typeface="Helvetica Neue"/>
                <a:cs typeface="Helvetica Neue"/>
                <a:sym typeface="Helvetica Neue"/>
              </a:rPr>
              <a:t>1. Verbesserung der unternehmensinternen Kommunikation</a:t>
            </a:r>
            <a:endParaRPr sz="4300" dirty="0">
              <a:latin typeface="Helvetica Neue" panose="020B06040202020202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2"/>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dirty="0" err="1">
                <a:solidFill>
                  <a:schemeClr val="dk1"/>
                </a:solidFill>
                <a:latin typeface="Helvetica Neue"/>
                <a:ea typeface="Helvetica Neue"/>
                <a:cs typeface="Helvetica Neue"/>
                <a:sym typeface="Helvetica Neue"/>
              </a:rPr>
              <a:t>Quellennr</a:t>
            </a:r>
            <a:r>
              <a:rPr lang="de-DE" sz="1200" dirty="0">
                <a:solidFill>
                  <a:schemeClr val="dk1"/>
                </a:solidFill>
                <a:latin typeface="Helvetica Neue"/>
                <a:ea typeface="Helvetica Neue"/>
                <a:cs typeface="Helvetica Neue"/>
                <a:sym typeface="Helvetica Neue"/>
              </a:rPr>
              <a:t>.: 22</a:t>
            </a:r>
            <a:endParaRPr sz="1200" dirty="0">
              <a:solidFill>
                <a:schemeClr val="dk1"/>
              </a:solidFill>
              <a:latin typeface="Helvetica Neue"/>
              <a:ea typeface="Helvetica Neue"/>
              <a:cs typeface="Helvetica Neue"/>
              <a:sym typeface="Helvetica Neue"/>
            </a:endParaRPr>
          </a:p>
        </p:txBody>
      </p:sp>
      <p:sp>
        <p:nvSpPr>
          <p:cNvPr id="213" name="Google Shape;213;p12"/>
          <p:cNvSpPr/>
          <p:nvPr/>
        </p:nvSpPr>
        <p:spPr>
          <a:xfrm>
            <a:off x="1295999" y="4104000"/>
            <a:ext cx="15808941" cy="4392300"/>
          </a:xfrm>
          <a:prstGeom prst="flowChartProcess">
            <a:avLst/>
          </a:prstGeom>
          <a:solidFill>
            <a:srgbClr val="4D94B7"/>
          </a:solidFill>
          <a:ln>
            <a:noFill/>
          </a:ln>
          <a:effectLst>
            <a:outerShdw blurRad="149987" dist="250190" dir="8460000" algn="ctr">
              <a:srgbClr val="000000">
                <a:alpha val="27843"/>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endParaRPr sz="600">
              <a:solidFill>
                <a:schemeClr val="dk1"/>
              </a:solidFill>
              <a:latin typeface="Helvetica Neue"/>
              <a:ea typeface="Helvetica Neue"/>
              <a:cs typeface="Helvetica Neue"/>
              <a:sym typeface="Helvetica Neue"/>
            </a:endParaRPr>
          </a:p>
        </p:txBody>
      </p:sp>
      <p:sp>
        <p:nvSpPr>
          <p:cNvPr id="214" name="Google Shape;214;p12"/>
          <p:cNvSpPr txBox="1"/>
          <p:nvPr/>
        </p:nvSpPr>
        <p:spPr>
          <a:xfrm>
            <a:off x="1296000" y="3384000"/>
            <a:ext cx="6581522"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400" b="1" dirty="0">
                <a:solidFill>
                  <a:schemeClr val="dk1"/>
                </a:solidFill>
                <a:latin typeface="Helvetica Neue"/>
                <a:ea typeface="Helvetica Neue"/>
                <a:cs typeface="Helvetica Neue"/>
                <a:sym typeface="Helvetica Neue"/>
              </a:rPr>
              <a:t>Kriterien für den regelmäßigen Austausch:</a:t>
            </a:r>
            <a:endParaRPr dirty="0"/>
          </a:p>
        </p:txBody>
      </p:sp>
      <p:graphicFrame>
        <p:nvGraphicFramePr>
          <p:cNvPr id="215" name="Google Shape;215;p12"/>
          <p:cNvGraphicFramePr/>
          <p:nvPr/>
        </p:nvGraphicFramePr>
        <p:xfrm>
          <a:off x="1404000" y="4824000"/>
          <a:ext cx="7524000" cy="3022800"/>
        </p:xfrm>
        <a:graphic>
          <a:graphicData uri="http://schemas.openxmlformats.org/drawingml/2006/table">
            <a:tbl>
              <a:tblPr firstRow="1" bandRow="1">
                <a:noFill/>
                <a:tableStyleId>{B85BDE6E-D97C-4451-AC36-2DF0A014133E}</a:tableStyleId>
              </a:tblPr>
              <a:tblGrid>
                <a:gridCol w="468000">
                  <a:extLst>
                    <a:ext uri="{9D8B030D-6E8A-4147-A177-3AD203B41FA5}">
                      <a16:colId xmlns:a16="http://schemas.microsoft.com/office/drawing/2014/main" val="20000"/>
                    </a:ext>
                  </a:extLst>
                </a:gridCol>
                <a:gridCol w="6480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tblGrid>
              <a:tr h="648000">
                <a:tc>
                  <a:txBody>
                    <a:bodyPr/>
                    <a:lstStyle/>
                    <a:p>
                      <a:pPr marL="0" marR="0" lvl="0" indent="0" algn="l" rtl="0">
                        <a:spcBef>
                          <a:spcPts val="0"/>
                        </a:spcBef>
                        <a:spcAft>
                          <a:spcPts val="0"/>
                        </a:spcAft>
                        <a:buNone/>
                      </a:pPr>
                      <a:r>
                        <a:rPr lang="de-DE" sz="2400">
                          <a:solidFill>
                            <a:srgbClr val="AED633"/>
                          </a:solidFill>
                          <a:latin typeface="Helvetica Neue"/>
                          <a:ea typeface="Helvetica Neue"/>
                          <a:cs typeface="Helvetica Neue"/>
                          <a:sym typeface="Helvetica Neue"/>
                        </a:rPr>
                        <a:t>1.</a:t>
                      </a:r>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2400"/>
                        <a:buFont typeface="Calibri"/>
                        <a:buNone/>
                      </a:pPr>
                      <a:r>
                        <a:rPr lang="de-DE" sz="2400" dirty="0">
                          <a:solidFill>
                            <a:schemeClr val="lt1"/>
                          </a:solidFill>
                          <a:latin typeface="Helvetica Neue"/>
                          <a:ea typeface="Helvetica Neue"/>
                          <a:cs typeface="Helvetica Neue"/>
                          <a:sym typeface="Helvetica Neue"/>
                        </a:rPr>
                        <a:t>Allumfassender Austausch von Informationen</a:t>
                      </a:r>
                      <a:endParaRPr dirty="0"/>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spcBef>
                          <a:spcPts val="0"/>
                        </a:spcBef>
                        <a:spcAft>
                          <a:spcPts val="0"/>
                        </a:spcAft>
                        <a:buNone/>
                      </a:pPr>
                      <a:r>
                        <a:rPr lang="de-DE" sz="3700">
                          <a:solidFill>
                            <a:srgbClr val="AED633"/>
                          </a:solidFill>
                          <a:latin typeface="Helvetica Neue"/>
                          <a:ea typeface="Helvetica Neue"/>
                          <a:cs typeface="Helvetica Neue"/>
                          <a:sym typeface="Helvetica Neue"/>
                        </a:rPr>
                        <a:t>◻</a:t>
                      </a:r>
                      <a:endParaRPr sz="37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0"/>
                  </a:ext>
                </a:extLst>
              </a:tr>
              <a:tr h="562500">
                <a:tc>
                  <a:txBody>
                    <a:bodyPr/>
                    <a:lstStyle/>
                    <a:p>
                      <a:pPr marL="0" marR="0" lvl="0" indent="0" algn="l" rtl="0">
                        <a:spcBef>
                          <a:spcPts val="0"/>
                        </a:spcBef>
                        <a:spcAft>
                          <a:spcPts val="0"/>
                        </a:spcAft>
                        <a:buNone/>
                      </a:pPr>
                      <a:r>
                        <a:rPr lang="de-DE" sz="2400">
                          <a:solidFill>
                            <a:srgbClr val="AED633"/>
                          </a:solidFill>
                          <a:latin typeface="Helvetica Neue"/>
                          <a:ea typeface="Helvetica Neue"/>
                          <a:cs typeface="Helvetica Neue"/>
                          <a:sym typeface="Helvetica Neue"/>
                        </a:rPr>
                        <a:t>2.</a:t>
                      </a:r>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2400"/>
                        <a:buFont typeface="Calibri"/>
                        <a:buNone/>
                      </a:pPr>
                      <a:r>
                        <a:rPr lang="de-DE" sz="2400">
                          <a:solidFill>
                            <a:schemeClr val="lt1"/>
                          </a:solidFill>
                          <a:latin typeface="Helvetica Neue"/>
                          <a:ea typeface="Helvetica Neue"/>
                          <a:cs typeface="Helvetica Neue"/>
                          <a:sym typeface="Helvetica Neue"/>
                        </a:rPr>
                        <a:t>Kein Zurückhalten von Informationen</a:t>
                      </a:r>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700"/>
                        <a:buFont typeface="Helvetica Neue"/>
                        <a:buNone/>
                      </a:pPr>
                      <a:r>
                        <a:rPr lang="de-DE" sz="3700" dirty="0">
                          <a:solidFill>
                            <a:srgbClr val="AED633"/>
                          </a:solidFill>
                          <a:latin typeface="Helvetica Neue"/>
                          <a:ea typeface="Helvetica Neue"/>
                          <a:cs typeface="Helvetica Neue"/>
                          <a:sym typeface="Helvetica Neue"/>
                        </a:rPr>
                        <a:t>◻</a:t>
                      </a:r>
                      <a:endParaRPr sz="3700" dirty="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1"/>
                  </a:ext>
                </a:extLst>
              </a:tr>
              <a:tr h="562500">
                <a:tc>
                  <a:txBody>
                    <a:bodyPr/>
                    <a:lstStyle/>
                    <a:p>
                      <a:pPr marL="0" marR="0" lvl="0" indent="0" algn="l" rtl="0">
                        <a:spcBef>
                          <a:spcPts val="0"/>
                        </a:spcBef>
                        <a:spcAft>
                          <a:spcPts val="0"/>
                        </a:spcAft>
                        <a:buNone/>
                      </a:pPr>
                      <a:r>
                        <a:rPr lang="de-DE" sz="2400">
                          <a:solidFill>
                            <a:srgbClr val="AED633"/>
                          </a:solidFill>
                          <a:latin typeface="Helvetica Neue"/>
                          <a:ea typeface="Helvetica Neue"/>
                          <a:cs typeface="Helvetica Neue"/>
                          <a:sym typeface="Helvetica Neue"/>
                        </a:rPr>
                        <a:t>3.</a:t>
                      </a:r>
                      <a:endParaRPr/>
                    </a:p>
                  </a:txBody>
                  <a:tcPr marL="90000" marR="90000" marT="72000" marB="720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2400"/>
                        <a:buFont typeface="Calibri"/>
                        <a:buNone/>
                      </a:pPr>
                      <a:r>
                        <a:rPr lang="de-DE" sz="2400" dirty="0">
                          <a:solidFill>
                            <a:schemeClr val="lt1"/>
                          </a:solidFill>
                          <a:latin typeface="Helvetica Neue"/>
                          <a:ea typeface="Helvetica Neue"/>
                          <a:cs typeface="Helvetica Neue"/>
                          <a:sym typeface="Helvetica Neue"/>
                        </a:rPr>
                        <a:t>Informationsaustausch über alle Grenzen von Abteilungen, Bereichen, Positionen und Hierarchieebenen hinweg (kein Zurückhalten von Informationen)</a:t>
                      </a:r>
                      <a:endParaRPr sz="2400" dirty="0">
                        <a:solidFill>
                          <a:schemeClr val="lt1"/>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700"/>
                        <a:buFont typeface="Helvetica Neue"/>
                        <a:buNone/>
                      </a:pPr>
                      <a:r>
                        <a:rPr lang="de-DE" sz="3700" dirty="0">
                          <a:solidFill>
                            <a:srgbClr val="AED633"/>
                          </a:solidFill>
                          <a:latin typeface="Helvetica Neue"/>
                          <a:ea typeface="Helvetica Neue"/>
                          <a:cs typeface="Helvetica Neue"/>
                          <a:sym typeface="Helvetica Neue"/>
                        </a:rPr>
                        <a:t>◻</a:t>
                      </a:r>
                      <a:endParaRPr sz="3700" dirty="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graphicFrame>
        <p:nvGraphicFramePr>
          <p:cNvPr id="216" name="Google Shape;216;p12"/>
          <p:cNvGraphicFramePr/>
          <p:nvPr/>
        </p:nvGraphicFramePr>
        <p:xfrm>
          <a:off x="9396000" y="4176000"/>
          <a:ext cx="7524000" cy="4096440"/>
        </p:xfrm>
        <a:graphic>
          <a:graphicData uri="http://schemas.openxmlformats.org/drawingml/2006/table">
            <a:tbl>
              <a:tblPr firstRow="1" bandRow="1">
                <a:noFill/>
                <a:tableStyleId>{B85BDE6E-D97C-4451-AC36-2DF0A014133E}</a:tableStyleId>
              </a:tblPr>
              <a:tblGrid>
                <a:gridCol w="468000">
                  <a:extLst>
                    <a:ext uri="{9D8B030D-6E8A-4147-A177-3AD203B41FA5}">
                      <a16:colId xmlns:a16="http://schemas.microsoft.com/office/drawing/2014/main" val="20000"/>
                    </a:ext>
                  </a:extLst>
                </a:gridCol>
                <a:gridCol w="6480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tblGrid>
              <a:tr h="562500">
                <a:tc>
                  <a:txBody>
                    <a:bodyPr/>
                    <a:lstStyle/>
                    <a:p>
                      <a:pPr marL="0" marR="0" lvl="0" indent="0" algn="l" rtl="0">
                        <a:spcBef>
                          <a:spcPts val="0"/>
                        </a:spcBef>
                        <a:spcAft>
                          <a:spcPts val="0"/>
                        </a:spcAft>
                        <a:buNone/>
                      </a:pPr>
                      <a:r>
                        <a:rPr lang="de-DE" sz="2400">
                          <a:solidFill>
                            <a:srgbClr val="AED633"/>
                          </a:solidFill>
                          <a:latin typeface="Helvetica Neue"/>
                          <a:ea typeface="Helvetica Neue"/>
                          <a:cs typeface="Helvetica Neue"/>
                          <a:sym typeface="Helvetica Neue"/>
                        </a:rPr>
                        <a:t>4.</a:t>
                      </a:r>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2400"/>
                        <a:buFont typeface="Calibri"/>
                        <a:buNone/>
                      </a:pPr>
                      <a:r>
                        <a:rPr lang="de-DE" sz="2400" dirty="0">
                          <a:solidFill>
                            <a:schemeClr val="lt1"/>
                          </a:solidFill>
                          <a:latin typeface="Helvetica Neue"/>
                          <a:ea typeface="Helvetica Neue"/>
                          <a:cs typeface="Helvetica Neue"/>
                          <a:sym typeface="Helvetica Neue"/>
                        </a:rPr>
                        <a:t>Wo werden alle Informationen veröffentlicht? </a:t>
                      </a:r>
                      <a:endParaRPr sz="2400" dirty="0">
                        <a:solidFill>
                          <a:schemeClr val="lt1"/>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700"/>
                        <a:buFont typeface="Helvetica Neue"/>
                        <a:buNone/>
                      </a:pPr>
                      <a:r>
                        <a:rPr lang="de-DE" sz="3700">
                          <a:solidFill>
                            <a:srgbClr val="AED633"/>
                          </a:solidFill>
                          <a:latin typeface="Helvetica Neue"/>
                          <a:ea typeface="Helvetica Neue"/>
                          <a:cs typeface="Helvetica Neue"/>
                          <a:sym typeface="Helvetica Neue"/>
                        </a:rPr>
                        <a:t>◻</a:t>
                      </a:r>
                      <a:endParaRPr sz="37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0"/>
                  </a:ext>
                </a:extLst>
              </a:tr>
              <a:tr h="562500">
                <a:tc>
                  <a:txBody>
                    <a:bodyPr/>
                    <a:lstStyle/>
                    <a:p>
                      <a:pPr marL="0" marR="0" lvl="0" indent="0" algn="l" rtl="0">
                        <a:spcBef>
                          <a:spcPts val="0"/>
                        </a:spcBef>
                        <a:spcAft>
                          <a:spcPts val="0"/>
                        </a:spcAft>
                        <a:buNone/>
                      </a:pPr>
                      <a:r>
                        <a:rPr lang="de-DE" sz="2400">
                          <a:solidFill>
                            <a:srgbClr val="AED633"/>
                          </a:solidFill>
                          <a:latin typeface="Helvetica Neue"/>
                          <a:ea typeface="Helvetica Neue"/>
                          <a:cs typeface="Helvetica Neue"/>
                          <a:sym typeface="Helvetica Neue"/>
                        </a:rPr>
                        <a:t>5.</a:t>
                      </a:r>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2400"/>
                        <a:buFont typeface="Calibri"/>
                        <a:buNone/>
                      </a:pPr>
                      <a:r>
                        <a:rPr lang="de-DE" sz="2400">
                          <a:solidFill>
                            <a:schemeClr val="lt1"/>
                          </a:solidFill>
                          <a:latin typeface="Helvetica Neue"/>
                          <a:ea typeface="Helvetica Neue"/>
                          <a:cs typeface="Helvetica Neue"/>
                          <a:sym typeface="Helvetica Neue"/>
                        </a:rPr>
                        <a:t>Direkte und zeitnahe Kommunikation</a:t>
                      </a:r>
                      <a:endParaRPr sz="2400">
                        <a:solidFill>
                          <a:schemeClr val="lt1"/>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700"/>
                        <a:buFont typeface="Helvetica Neue"/>
                        <a:buNone/>
                      </a:pPr>
                      <a:r>
                        <a:rPr lang="de-DE" sz="3700">
                          <a:solidFill>
                            <a:srgbClr val="AED633"/>
                          </a:solidFill>
                          <a:latin typeface="Helvetica Neue"/>
                          <a:ea typeface="Helvetica Neue"/>
                          <a:cs typeface="Helvetica Neue"/>
                          <a:sym typeface="Helvetica Neue"/>
                        </a:rPr>
                        <a:t>◻</a:t>
                      </a:r>
                      <a:endParaRPr sz="37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1"/>
                  </a:ext>
                </a:extLst>
              </a:tr>
              <a:tr h="562500">
                <a:tc>
                  <a:txBody>
                    <a:bodyPr/>
                    <a:lstStyle/>
                    <a:p>
                      <a:pPr marL="0" marR="0" lvl="0" indent="0" algn="l" rtl="0">
                        <a:spcBef>
                          <a:spcPts val="0"/>
                        </a:spcBef>
                        <a:spcAft>
                          <a:spcPts val="0"/>
                        </a:spcAft>
                        <a:buNone/>
                      </a:pPr>
                      <a:r>
                        <a:rPr lang="de-DE" sz="2400">
                          <a:solidFill>
                            <a:srgbClr val="AED633"/>
                          </a:solidFill>
                          <a:latin typeface="Helvetica Neue"/>
                          <a:ea typeface="Helvetica Neue"/>
                          <a:cs typeface="Helvetica Neue"/>
                          <a:sym typeface="Helvetica Neue"/>
                        </a:rPr>
                        <a:t>6.</a:t>
                      </a:r>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2400"/>
                        <a:buFont typeface="Calibri"/>
                        <a:buNone/>
                      </a:pPr>
                      <a:r>
                        <a:rPr lang="de-DE" sz="2400" dirty="0">
                          <a:solidFill>
                            <a:schemeClr val="lt1"/>
                          </a:solidFill>
                          <a:latin typeface="Helvetica Neue"/>
                          <a:ea typeface="Helvetica Neue"/>
                          <a:cs typeface="Helvetica Neue"/>
                          <a:sym typeface="Helvetica Neue"/>
                        </a:rPr>
                        <a:t>Bereitstellung von Informationen</a:t>
                      </a:r>
                      <a:endParaRPr sz="2400" dirty="0">
                        <a:solidFill>
                          <a:schemeClr val="lt1"/>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700"/>
                        <a:buFont typeface="Helvetica Neue"/>
                        <a:buNone/>
                      </a:pPr>
                      <a:r>
                        <a:rPr lang="de-DE" sz="3700">
                          <a:solidFill>
                            <a:srgbClr val="AED633"/>
                          </a:solidFill>
                          <a:latin typeface="Helvetica Neue"/>
                          <a:ea typeface="Helvetica Neue"/>
                          <a:cs typeface="Helvetica Neue"/>
                          <a:sym typeface="Helvetica Neue"/>
                        </a:rPr>
                        <a:t>◻</a:t>
                      </a:r>
                      <a:endParaRPr sz="37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2"/>
                  </a:ext>
                </a:extLst>
              </a:tr>
              <a:tr h="562500">
                <a:tc>
                  <a:txBody>
                    <a:bodyPr/>
                    <a:lstStyle/>
                    <a:p>
                      <a:pPr marL="0" marR="0" lvl="0" indent="0" algn="l" rtl="0">
                        <a:spcBef>
                          <a:spcPts val="0"/>
                        </a:spcBef>
                        <a:spcAft>
                          <a:spcPts val="0"/>
                        </a:spcAft>
                        <a:buNone/>
                      </a:pPr>
                      <a:r>
                        <a:rPr lang="de-DE" sz="2400">
                          <a:solidFill>
                            <a:srgbClr val="AED633"/>
                          </a:solidFill>
                          <a:latin typeface="Helvetica Neue"/>
                          <a:ea typeface="Helvetica Neue"/>
                          <a:cs typeface="Helvetica Neue"/>
                          <a:sym typeface="Helvetica Neue"/>
                        </a:rPr>
                        <a:t>7.</a:t>
                      </a:r>
                      <a:endParaRPr/>
                    </a:p>
                  </a:txBody>
                  <a:tcPr marL="90000" marR="90000" marT="72000" marB="720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2400"/>
                        <a:buFont typeface="Calibri"/>
                        <a:buNone/>
                      </a:pPr>
                      <a:r>
                        <a:rPr lang="de-DE" sz="2400" dirty="0">
                          <a:solidFill>
                            <a:schemeClr val="lt1"/>
                          </a:solidFill>
                          <a:latin typeface="Helvetica Neue"/>
                          <a:ea typeface="Helvetica Neue"/>
                          <a:cs typeface="Helvetica Neue"/>
                          <a:sym typeface="Helvetica Neue"/>
                        </a:rPr>
                        <a:t>Netzwerke, ob virtuell oder real, fördern den Austausch und die gemeinsame Verwendung von Wissen und Informationen. Sie fördern die gemeinsame Nutzung von Ressourcen und können so Risiken mindern.</a:t>
                      </a:r>
                      <a:endParaRPr sz="2400" dirty="0">
                        <a:solidFill>
                          <a:schemeClr val="lt1"/>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700"/>
                        <a:buFont typeface="Helvetica Neue"/>
                        <a:buNone/>
                      </a:pPr>
                      <a:r>
                        <a:rPr lang="de-DE" sz="3700" dirty="0">
                          <a:solidFill>
                            <a:srgbClr val="AED633"/>
                          </a:solidFill>
                          <a:latin typeface="Helvetica Neue"/>
                          <a:ea typeface="Helvetica Neue"/>
                          <a:cs typeface="Helvetica Neue"/>
                          <a:sym typeface="Helvetica Neue"/>
                        </a:rPr>
                        <a:t>◻</a:t>
                      </a:r>
                      <a:endParaRPr sz="3700" dirty="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grpSp>
        <p:nvGrpSpPr>
          <p:cNvPr id="217" name="Google Shape;217;p12"/>
          <p:cNvGrpSpPr/>
          <p:nvPr/>
        </p:nvGrpSpPr>
        <p:grpSpPr>
          <a:xfrm>
            <a:off x="8316000" y="3780000"/>
            <a:ext cx="1248959" cy="1072825"/>
            <a:chOff x="8214478" y="4509797"/>
            <a:chExt cx="1248959" cy="1072825"/>
          </a:xfrm>
        </p:grpSpPr>
        <p:sp>
          <p:nvSpPr>
            <p:cNvPr id="218" name="Google Shape;218;p12"/>
            <p:cNvSpPr txBox="1"/>
            <p:nvPr/>
          </p:nvSpPr>
          <p:spPr>
            <a:xfrm>
              <a:off x="8214478" y="4874736"/>
              <a:ext cx="641522"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000">
                  <a:solidFill>
                    <a:schemeClr val="lt1"/>
                  </a:solidFill>
                  <a:latin typeface="Helvetica Neue"/>
                  <a:ea typeface="Helvetica Neue"/>
                  <a:cs typeface="Helvetica Neue"/>
                  <a:sym typeface="Helvetica Neue"/>
                </a:rPr>
                <a:t>☒</a:t>
              </a:r>
              <a:endParaRPr sz="4000">
                <a:solidFill>
                  <a:schemeClr val="lt1"/>
                </a:solidFill>
                <a:latin typeface="Helvetica Neue"/>
                <a:ea typeface="Helvetica Neue"/>
                <a:cs typeface="Helvetica Neue"/>
                <a:sym typeface="Helvetica Neue"/>
              </a:endParaRPr>
            </a:p>
          </p:txBody>
        </p:sp>
        <p:pic>
          <p:nvPicPr>
            <p:cNvPr id="219" name="Google Shape;219;p12" descr="Bleistift mit einfarbiger Füllung"/>
            <p:cNvPicPr preferRelativeResize="0"/>
            <p:nvPr/>
          </p:nvPicPr>
          <p:blipFill rotWithShape="1">
            <a:blip r:embed="rId3">
              <a:alphaModFix/>
            </a:blip>
            <a:srcRect/>
            <a:stretch/>
          </p:blipFill>
          <p:spPr>
            <a:xfrm>
              <a:off x="8549037" y="4509797"/>
              <a:ext cx="914400" cy="914400"/>
            </a:xfrm>
            <a:prstGeom prst="rect">
              <a:avLst/>
            </a:prstGeom>
            <a:noFill/>
            <a:ln>
              <a:noFill/>
            </a:ln>
          </p:spPr>
        </p:pic>
      </p:grpSp>
      <p:sp>
        <p:nvSpPr>
          <p:cNvPr id="221" name="Google Shape;221;p12"/>
          <p:cNvSpPr txBox="1"/>
          <p:nvPr/>
        </p:nvSpPr>
        <p:spPr>
          <a:xfrm>
            <a:off x="1296000" y="2304000"/>
            <a:ext cx="102108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a:ea typeface="Helvetica Neue"/>
                <a:cs typeface="Helvetica Neue"/>
                <a:sym typeface="Helvetica Neue"/>
              </a:rPr>
              <a:t>1.2 Regelmäßiger Austausch</a:t>
            </a:r>
            <a:endParaRPr sz="2800" b="1" dirty="0">
              <a:solidFill>
                <a:srgbClr val="AED633"/>
              </a:solidFill>
              <a:latin typeface="Helvetica Neue"/>
              <a:ea typeface="Helvetica Neue"/>
              <a:cs typeface="Helvetica Neue"/>
              <a:sym typeface="Helvetica Neue"/>
            </a:endParaRPr>
          </a:p>
        </p:txBody>
      </p:sp>
      <p:sp>
        <p:nvSpPr>
          <p:cNvPr id="2" name="Google Shape;89;p5">
            <a:extLst>
              <a:ext uri="{FF2B5EF4-FFF2-40B4-BE49-F238E27FC236}">
                <a16:creationId xmlns:a16="http://schemas.microsoft.com/office/drawing/2014/main" id="{D49E8365-A74A-620B-C904-9472AC7376D6}"/>
              </a:ext>
            </a:extLst>
          </p:cNvPr>
          <p:cNvSpPr txBox="1"/>
          <p:nvPr/>
        </p:nvSpPr>
        <p:spPr>
          <a:xfrm>
            <a:off x="1296000" y="1548000"/>
            <a:ext cx="16164000" cy="7540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300" b="1" dirty="0">
                <a:solidFill>
                  <a:srgbClr val="4D94B7"/>
                </a:solidFill>
                <a:latin typeface="Helvetica Neue" panose="020B0604020202020204" charset="0"/>
                <a:ea typeface="Helvetica Neue"/>
                <a:cs typeface="Helvetica Neue"/>
                <a:sym typeface="Helvetica Neue"/>
              </a:rPr>
              <a:t>1. Verbesserung der unternehmensinternen Kommunikation</a:t>
            </a:r>
            <a:endParaRPr sz="4300" dirty="0">
              <a:latin typeface="Helvetica Neue" panose="020B06040202020202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pic>
        <p:nvPicPr>
          <p:cNvPr id="226" name="Google Shape;226;p13"/>
          <p:cNvPicPr preferRelativeResize="0"/>
          <p:nvPr/>
        </p:nvPicPr>
        <p:blipFill rotWithShape="1">
          <a:blip r:embed="rId3">
            <a:alphaModFix/>
          </a:blip>
          <a:srcRect/>
          <a:stretch/>
        </p:blipFill>
        <p:spPr>
          <a:xfrm>
            <a:off x="3260019" y="6667500"/>
            <a:ext cx="2433562" cy="1881540"/>
          </a:xfrm>
          <a:prstGeom prst="rect">
            <a:avLst/>
          </a:prstGeom>
          <a:noFill/>
          <a:ln>
            <a:noFill/>
          </a:ln>
        </p:spPr>
      </p:pic>
      <p:pic>
        <p:nvPicPr>
          <p:cNvPr id="227" name="Google Shape;227;p13" descr="Wolken-Gedankenblase"/>
          <p:cNvPicPr preferRelativeResize="0"/>
          <p:nvPr/>
        </p:nvPicPr>
        <p:blipFill rotWithShape="1">
          <a:blip r:embed="rId4">
            <a:alphaModFix/>
          </a:blip>
          <a:srcRect b="28114"/>
          <a:stretch/>
        </p:blipFill>
        <p:spPr>
          <a:xfrm>
            <a:off x="5142414" y="3706144"/>
            <a:ext cx="9985644" cy="4092250"/>
          </a:xfrm>
          <a:prstGeom prst="rect">
            <a:avLst/>
          </a:prstGeom>
          <a:noFill/>
          <a:ln>
            <a:noFill/>
          </a:ln>
        </p:spPr>
      </p:pic>
      <p:pic>
        <p:nvPicPr>
          <p:cNvPr id="228" name="Google Shape;228;p13" descr="Unterschrift Silhouette"/>
          <p:cNvPicPr preferRelativeResize="0"/>
          <p:nvPr/>
        </p:nvPicPr>
        <p:blipFill rotWithShape="1">
          <a:blip r:embed="rId5">
            <a:alphaModFix/>
          </a:blip>
          <a:srcRect/>
          <a:stretch/>
        </p:blipFill>
        <p:spPr>
          <a:xfrm>
            <a:off x="10039371" y="4043741"/>
            <a:ext cx="1073861" cy="1050900"/>
          </a:xfrm>
          <a:prstGeom prst="rect">
            <a:avLst/>
          </a:prstGeom>
          <a:noFill/>
          <a:ln>
            <a:noFill/>
          </a:ln>
        </p:spPr>
      </p:pic>
      <p:sp>
        <p:nvSpPr>
          <p:cNvPr id="229" name="Google Shape;229;p13"/>
          <p:cNvSpPr txBox="1"/>
          <p:nvPr/>
        </p:nvSpPr>
        <p:spPr>
          <a:xfrm>
            <a:off x="5867400" y="5285273"/>
            <a:ext cx="8458200" cy="214422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Welche anderen Ideen hast du oder wie ist der regelmäßige Austausch in deinem Unternehmen organisiert? </a:t>
            </a:r>
            <a:endParaRPr dirty="0">
              <a:latin typeface="Helvetica Neue" panose="020B0604020202020204" charset="0"/>
            </a:endParaRPr>
          </a:p>
          <a:p>
            <a:pPr marL="0" marR="0" lvl="0" indent="0" algn="ctr" rtl="0">
              <a:spcBef>
                <a:spcPts val="0"/>
              </a:spcBef>
              <a:spcAft>
                <a:spcPts val="0"/>
              </a:spcAft>
              <a:buNone/>
            </a:pPr>
            <a:br>
              <a:rPr lang="de-DE" sz="2400" dirty="0">
                <a:solidFill>
                  <a:schemeClr val="dk1"/>
                </a:solidFill>
                <a:latin typeface="Helvetica Neue" panose="020B0604020202020204" charset="0"/>
                <a:ea typeface="Helvetica Neue"/>
                <a:cs typeface="Helvetica Neue"/>
                <a:sym typeface="Helvetica Neue"/>
              </a:rPr>
            </a:br>
            <a:r>
              <a:rPr lang="de-DE" sz="2400" dirty="0">
                <a:solidFill>
                  <a:schemeClr val="dk1"/>
                </a:solidFill>
                <a:latin typeface="Helvetica Neue" panose="020B0604020202020204" charset="0"/>
                <a:ea typeface="Helvetica Neue"/>
                <a:cs typeface="Helvetica Neue"/>
                <a:sym typeface="Helvetica Neue"/>
              </a:rPr>
              <a:t>Sammelt diese Ideen.</a:t>
            </a:r>
            <a:endParaRPr sz="2400" b="1" dirty="0">
              <a:solidFill>
                <a:schemeClr val="dk1"/>
              </a:solidFill>
              <a:latin typeface="Helvetica Neue" panose="020B0604020202020204" charset="0"/>
              <a:ea typeface="Helvetica Neue"/>
              <a:cs typeface="Helvetica Neue"/>
              <a:sym typeface="Helvetica Neue"/>
            </a:endParaRPr>
          </a:p>
        </p:txBody>
      </p:sp>
      <p:sp>
        <p:nvSpPr>
          <p:cNvPr id="230" name="Google Shape;230;p13"/>
          <p:cNvSpPr txBox="1"/>
          <p:nvPr/>
        </p:nvSpPr>
        <p:spPr>
          <a:xfrm>
            <a:off x="8048120" y="4373483"/>
            <a:ext cx="2696080" cy="628244"/>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de-DE" sz="2400" b="1">
                <a:solidFill>
                  <a:schemeClr val="dk1"/>
                </a:solidFill>
                <a:latin typeface="Helvetica Neue" panose="020B0604020202020204" charset="0"/>
                <a:ea typeface="Helvetica Neue"/>
                <a:cs typeface="Helvetica Neue"/>
                <a:sym typeface="Helvetica Neue"/>
              </a:rPr>
              <a:t>Aufgabe:</a:t>
            </a:r>
            <a:endParaRPr>
              <a:latin typeface="Helvetica Neue" panose="020B0604020202020204" charset="0"/>
            </a:endParaRPr>
          </a:p>
          <a:p>
            <a:pPr marL="0" marR="0" lvl="0" indent="0" algn="ctr" rtl="0">
              <a:spcBef>
                <a:spcPts val="0"/>
              </a:spcBef>
              <a:spcAft>
                <a:spcPts val="0"/>
              </a:spcAft>
              <a:buNone/>
            </a:pPr>
            <a:endParaRPr sz="2400" b="1">
              <a:solidFill>
                <a:schemeClr val="dk1"/>
              </a:solidFill>
              <a:latin typeface="Helvetica Neue" panose="020B0604020202020204" charset="0"/>
              <a:ea typeface="Helvetica Neue"/>
              <a:cs typeface="Helvetica Neue"/>
              <a:sym typeface="Helvetica Neue"/>
            </a:endParaRPr>
          </a:p>
          <a:p>
            <a:pPr marL="0" marR="0" lvl="0" indent="0" algn="ctr" rtl="0">
              <a:spcBef>
                <a:spcPts val="0"/>
              </a:spcBef>
              <a:spcAft>
                <a:spcPts val="0"/>
              </a:spcAft>
              <a:buNone/>
            </a:pPr>
            <a:endParaRPr sz="2400" b="1">
              <a:solidFill>
                <a:schemeClr val="dk1"/>
              </a:solidFill>
              <a:latin typeface="Helvetica Neue" panose="020B0604020202020204" charset="0"/>
              <a:ea typeface="Helvetica Neue"/>
              <a:cs typeface="Helvetica Neue"/>
              <a:sym typeface="Helvetica Neue"/>
            </a:endParaRPr>
          </a:p>
        </p:txBody>
      </p:sp>
      <p:sp>
        <p:nvSpPr>
          <p:cNvPr id="232" name="Google Shape;232;p13"/>
          <p:cNvSpPr txBox="1"/>
          <p:nvPr/>
        </p:nvSpPr>
        <p:spPr>
          <a:xfrm>
            <a:off x="1296000" y="2304000"/>
            <a:ext cx="102108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1.2 Regelmäßiger Austausch</a:t>
            </a:r>
            <a:endParaRPr dirty="0">
              <a:latin typeface="Helvetica Neue" panose="020B0604020202020204" charset="0"/>
            </a:endParaRPr>
          </a:p>
        </p:txBody>
      </p:sp>
      <p:sp>
        <p:nvSpPr>
          <p:cNvPr id="2" name="Google Shape;89;p5">
            <a:extLst>
              <a:ext uri="{FF2B5EF4-FFF2-40B4-BE49-F238E27FC236}">
                <a16:creationId xmlns:a16="http://schemas.microsoft.com/office/drawing/2014/main" id="{FB3322BF-98CD-254A-94DD-720DBE4EEDC9}"/>
              </a:ext>
            </a:extLst>
          </p:cNvPr>
          <p:cNvSpPr txBox="1"/>
          <p:nvPr/>
        </p:nvSpPr>
        <p:spPr>
          <a:xfrm>
            <a:off x="1296000" y="1548000"/>
            <a:ext cx="16164000" cy="7540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300" b="1" dirty="0">
                <a:solidFill>
                  <a:srgbClr val="4D94B7"/>
                </a:solidFill>
                <a:latin typeface="Helvetica Neue" panose="020B0604020202020204" charset="0"/>
                <a:ea typeface="Helvetica Neue"/>
                <a:cs typeface="Helvetica Neue"/>
                <a:sym typeface="Helvetica Neue"/>
              </a:rPr>
              <a:t>1. Verbesserung der unternehmensinternen Kommunikation</a:t>
            </a:r>
            <a:endParaRPr sz="4300" dirty="0">
              <a:latin typeface="Helvetica Neue" panose="020B06040202020202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6"/>
        <p:cNvGrpSpPr/>
        <p:nvPr/>
      </p:nvGrpSpPr>
      <p:grpSpPr>
        <a:xfrm>
          <a:off x="0" y="0"/>
          <a:ext cx="0" cy="0"/>
          <a:chOff x="0" y="0"/>
          <a:chExt cx="0" cy="0"/>
        </a:xfrm>
      </p:grpSpPr>
      <p:sp>
        <p:nvSpPr>
          <p:cNvPr id="237" name="Google Shape;237;p14"/>
          <p:cNvSpPr txBox="1"/>
          <p:nvPr/>
        </p:nvSpPr>
        <p:spPr>
          <a:xfrm>
            <a:off x="3132000" y="5004000"/>
            <a:ext cx="6624000" cy="828000"/>
          </a:xfrm>
          <a:prstGeom prst="rect">
            <a:avLst/>
          </a:prstGeom>
          <a:solidFill>
            <a:schemeClr val="lt1"/>
          </a:solidFill>
          <a:ln w="38100" cap="flat" cmpd="sng">
            <a:solidFill>
              <a:srgbClr val="71A9C5"/>
            </a:solidFill>
            <a:prstDash val="solid"/>
            <a:round/>
            <a:headEnd type="none" w="sm" len="sm"/>
            <a:tailEnd type="none" w="sm" len="sm"/>
          </a:ln>
        </p:spPr>
        <p:txBody>
          <a:bodyPr spcFirstLastPara="1" wrap="square" lIns="216000" tIns="46800" rIns="90000" bIns="46800" anchor="ctr" anchorCtr="0">
            <a:noAutofit/>
          </a:bodyPr>
          <a:lstStyle/>
          <a:p>
            <a:pPr marL="0" marR="0" lvl="0" indent="0" algn="l" rtl="0">
              <a:spcBef>
                <a:spcPts val="0"/>
              </a:spcBef>
              <a:spcAft>
                <a:spcPts val="0"/>
              </a:spcAft>
              <a:buNone/>
            </a:pPr>
            <a:r>
              <a:rPr lang="de-DE" sz="1900" dirty="0">
                <a:solidFill>
                  <a:schemeClr val="dk1"/>
                </a:solidFill>
                <a:latin typeface="Helvetica Neue" panose="020B0604020202020204" charset="0"/>
                <a:ea typeface="Helvetica Neue"/>
                <a:cs typeface="Helvetica Neue"/>
                <a:sym typeface="Helvetica Neue"/>
              </a:rPr>
              <a:t>Mit Feedback versucht der/die Vorgesetzte, den persönlichen Entwicklungsprozess des Mitarbeitenden zu verbessern.</a:t>
            </a:r>
            <a:endParaRPr sz="1900" dirty="0">
              <a:solidFill>
                <a:schemeClr val="dk1"/>
              </a:solidFill>
              <a:latin typeface="Helvetica Neue" panose="020B0604020202020204" charset="0"/>
              <a:ea typeface="Helvetica Neue"/>
              <a:cs typeface="Helvetica Neue"/>
              <a:sym typeface="Helvetica Neue"/>
            </a:endParaRPr>
          </a:p>
        </p:txBody>
      </p:sp>
      <p:sp>
        <p:nvSpPr>
          <p:cNvPr id="238" name="Google Shape;238;p14"/>
          <p:cNvSpPr txBox="1"/>
          <p:nvPr/>
        </p:nvSpPr>
        <p:spPr>
          <a:xfrm>
            <a:off x="3132000" y="5904000"/>
            <a:ext cx="6624000" cy="828000"/>
          </a:xfrm>
          <a:prstGeom prst="rect">
            <a:avLst/>
          </a:prstGeom>
          <a:solidFill>
            <a:schemeClr val="lt1"/>
          </a:solidFill>
          <a:ln w="38100" cap="flat" cmpd="sng">
            <a:solidFill>
              <a:srgbClr val="94BFD4"/>
            </a:solidFill>
            <a:prstDash val="solid"/>
            <a:round/>
            <a:headEnd type="none" w="sm" len="sm"/>
            <a:tailEnd type="none" w="sm" len="sm"/>
          </a:ln>
        </p:spPr>
        <p:txBody>
          <a:bodyPr spcFirstLastPara="1" wrap="square" lIns="216000" tIns="46800" rIns="90000" bIns="46800" anchor="ctr" anchorCtr="0">
            <a:noAutofit/>
          </a:bodyPr>
          <a:lstStyle/>
          <a:p>
            <a:pPr marL="0" marR="0" lvl="0" indent="0" algn="l" rtl="0">
              <a:spcBef>
                <a:spcPts val="0"/>
              </a:spcBef>
              <a:spcAft>
                <a:spcPts val="0"/>
              </a:spcAft>
              <a:buNone/>
            </a:pPr>
            <a:r>
              <a:rPr lang="de-DE" sz="1900">
                <a:solidFill>
                  <a:schemeClr val="dk1"/>
                </a:solidFill>
                <a:latin typeface="Helvetica Neue" panose="020B0604020202020204" charset="0"/>
                <a:ea typeface="Helvetica Neue"/>
                <a:cs typeface="Helvetica Neue"/>
                <a:sym typeface="Helvetica Neue"/>
              </a:rPr>
              <a:t>in Feedback-Gesprächen werden die Stärken und Schwächen des Handelns in einer konkreten Situation diskutiert</a:t>
            </a:r>
            <a:endParaRPr>
              <a:latin typeface="Helvetica Neue" panose="020B0604020202020204" charset="0"/>
            </a:endParaRPr>
          </a:p>
        </p:txBody>
      </p:sp>
      <p:sp>
        <p:nvSpPr>
          <p:cNvPr id="239" name="Google Shape;239;p14"/>
          <p:cNvSpPr txBox="1"/>
          <p:nvPr/>
        </p:nvSpPr>
        <p:spPr>
          <a:xfrm>
            <a:off x="3132000" y="6804000"/>
            <a:ext cx="6624000" cy="1152000"/>
          </a:xfrm>
          <a:prstGeom prst="rect">
            <a:avLst/>
          </a:prstGeom>
          <a:solidFill>
            <a:schemeClr val="lt1"/>
          </a:solidFill>
          <a:ln w="38100" cap="flat" cmpd="sng">
            <a:solidFill>
              <a:srgbClr val="B8D4E2"/>
            </a:solidFill>
            <a:prstDash val="solid"/>
            <a:round/>
            <a:headEnd type="none" w="sm" len="sm"/>
            <a:tailEnd type="none" w="sm" len="sm"/>
          </a:ln>
        </p:spPr>
        <p:txBody>
          <a:bodyPr spcFirstLastPara="1" wrap="square" lIns="216000" tIns="46800" rIns="90000" bIns="46800" anchor="t" anchorCtr="0">
            <a:noAutofit/>
          </a:bodyPr>
          <a:lstStyle/>
          <a:p>
            <a:pPr marL="0" marR="0" lvl="0" indent="0" algn="l" rtl="0">
              <a:spcBef>
                <a:spcPts val="0"/>
              </a:spcBef>
              <a:spcAft>
                <a:spcPts val="0"/>
              </a:spcAft>
              <a:buNone/>
            </a:pPr>
            <a:r>
              <a:rPr lang="de-DE" sz="1900" dirty="0">
                <a:solidFill>
                  <a:schemeClr val="dk1"/>
                </a:solidFill>
                <a:latin typeface="Helvetica Neue" panose="020B0604020202020204" charset="0"/>
                <a:ea typeface="Helvetica Neue"/>
                <a:cs typeface="Helvetica Neue"/>
                <a:sym typeface="Helvetica Neue"/>
              </a:rPr>
              <a:t>Identifizierung von Verhaltensmustern, die in ähnlichen Situationen in Zukunft notwendig und hilfreich sein werden, um die Anforderungen des Arbeitsplatzes erfolgreich zu bewältigen</a:t>
            </a:r>
            <a:endParaRPr sz="1900" dirty="0">
              <a:solidFill>
                <a:schemeClr val="dk1"/>
              </a:solidFill>
              <a:latin typeface="Helvetica Neue" panose="020B0604020202020204" charset="0"/>
              <a:ea typeface="Helvetica Neue"/>
              <a:cs typeface="Helvetica Neue"/>
              <a:sym typeface="Helvetica Neue"/>
            </a:endParaRPr>
          </a:p>
        </p:txBody>
      </p:sp>
      <p:sp>
        <p:nvSpPr>
          <p:cNvPr id="240" name="Google Shape;240;p14"/>
          <p:cNvSpPr txBox="1"/>
          <p:nvPr/>
        </p:nvSpPr>
        <p:spPr>
          <a:xfrm>
            <a:off x="3132000" y="7992000"/>
            <a:ext cx="6624000" cy="936000"/>
          </a:xfrm>
          <a:prstGeom prst="rect">
            <a:avLst/>
          </a:prstGeom>
          <a:solidFill>
            <a:schemeClr val="lt1"/>
          </a:solidFill>
          <a:ln w="38100" cap="flat" cmpd="sng">
            <a:solidFill>
              <a:srgbClr val="DBEAF1"/>
            </a:solidFill>
            <a:prstDash val="solid"/>
            <a:round/>
            <a:headEnd type="none" w="sm" len="sm"/>
            <a:tailEnd type="none" w="sm" len="sm"/>
          </a:ln>
        </p:spPr>
        <p:txBody>
          <a:bodyPr spcFirstLastPara="1" wrap="square" lIns="216000" tIns="46800" rIns="90000" bIns="46800" anchor="t" anchorCtr="0">
            <a:noAutofit/>
          </a:bodyPr>
          <a:lstStyle/>
          <a:p>
            <a:pPr marL="0" marR="0" lvl="0" indent="0" algn="l" rtl="0">
              <a:spcBef>
                <a:spcPts val="0"/>
              </a:spcBef>
              <a:spcAft>
                <a:spcPts val="0"/>
              </a:spcAft>
              <a:buNone/>
            </a:pPr>
            <a:r>
              <a:rPr lang="de-DE" sz="1900" dirty="0">
                <a:solidFill>
                  <a:schemeClr val="dk1"/>
                </a:solidFill>
                <a:latin typeface="Helvetica Neue" panose="020B0604020202020204" charset="0"/>
                <a:ea typeface="Helvetica Neue"/>
                <a:cs typeface="Helvetica Neue"/>
                <a:sym typeface="Helvetica Neue"/>
              </a:rPr>
              <a:t>Konzentration auf die Vergangenheit; unendliche Vielfalt an Möglichkeiten, die in der Zukunft liegen, gehen vollkommen verloren</a:t>
            </a:r>
            <a:endParaRPr sz="2000" dirty="0">
              <a:solidFill>
                <a:schemeClr val="dk1"/>
              </a:solidFill>
              <a:latin typeface="Helvetica Neue" panose="020B0604020202020204" charset="0"/>
              <a:ea typeface="Helvetica Neue"/>
              <a:cs typeface="Helvetica Neue"/>
              <a:sym typeface="Helvetica Neue"/>
            </a:endParaRPr>
          </a:p>
        </p:txBody>
      </p:sp>
      <p:sp>
        <p:nvSpPr>
          <p:cNvPr id="241" name="Google Shape;241;p14"/>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a:solidFill>
                  <a:schemeClr val="dk1"/>
                </a:solidFill>
                <a:latin typeface="Helvetica Neue" panose="020B0604020202020204" charset="0"/>
                <a:ea typeface="Helvetica Neue"/>
                <a:cs typeface="Helvetica Neue"/>
                <a:sym typeface="Helvetica Neue"/>
              </a:rPr>
              <a:t>Quellennr.: 1, 19 </a:t>
            </a:r>
            <a:endParaRPr>
              <a:latin typeface="Helvetica Neue" panose="020B0604020202020204" charset="0"/>
            </a:endParaRPr>
          </a:p>
        </p:txBody>
      </p:sp>
      <p:sp>
        <p:nvSpPr>
          <p:cNvPr id="242" name="Google Shape;242;p14"/>
          <p:cNvSpPr txBox="1"/>
          <p:nvPr/>
        </p:nvSpPr>
        <p:spPr>
          <a:xfrm>
            <a:off x="1296000" y="3384000"/>
            <a:ext cx="6248400"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400" b="1" dirty="0">
                <a:solidFill>
                  <a:schemeClr val="dk1"/>
                </a:solidFill>
                <a:latin typeface="Helvetica Neue" panose="020B0604020202020204" charset="0"/>
                <a:ea typeface="Helvetica Neue"/>
                <a:cs typeface="Helvetica Neue"/>
                <a:sym typeface="Helvetica Neue"/>
              </a:rPr>
              <a:t>Ziele von Feedback</a:t>
            </a:r>
            <a:endParaRPr sz="2400" b="1" dirty="0">
              <a:solidFill>
                <a:schemeClr val="dk1"/>
              </a:solidFill>
              <a:latin typeface="Helvetica Neue" panose="020B0604020202020204" charset="0"/>
              <a:ea typeface="Helvetica Neue"/>
              <a:cs typeface="Helvetica Neue"/>
              <a:sym typeface="Helvetica Neue"/>
            </a:endParaRPr>
          </a:p>
        </p:txBody>
      </p:sp>
      <p:sp>
        <p:nvSpPr>
          <p:cNvPr id="243" name="Google Shape;243;p14"/>
          <p:cNvSpPr/>
          <p:nvPr/>
        </p:nvSpPr>
        <p:spPr>
          <a:xfrm>
            <a:off x="1066800" y="5004000"/>
            <a:ext cx="2173200" cy="828000"/>
          </a:xfrm>
          <a:prstGeom prst="roundRect">
            <a:avLst>
              <a:gd name="adj" fmla="val 16667"/>
            </a:avLst>
          </a:prstGeom>
          <a:solidFill>
            <a:srgbClr val="71A9C5"/>
          </a:solidFill>
          <a:ln>
            <a:noFill/>
          </a:ln>
          <a:effectLst>
            <a:outerShdw blurRad="107950" dist="12700" dir="5400000" algn="ctr">
              <a:srgbClr val="000000"/>
            </a:outerShdw>
          </a:effectLst>
        </p:spPr>
        <p:txBody>
          <a:bodyPr spcFirstLastPara="1" wrap="square" lIns="90000" tIns="46800" rIns="90000" bIns="46800" anchor="ctr" anchorCtr="0">
            <a:noAutofit/>
          </a:bodyPr>
          <a:lstStyle/>
          <a:p>
            <a:pPr marL="0" marR="0" lvl="0" indent="0" algn="ctr" rtl="0">
              <a:lnSpc>
                <a:spcPct val="90000"/>
              </a:lnSpc>
              <a:spcBef>
                <a:spcPts val="0"/>
              </a:spcBef>
              <a:spcAft>
                <a:spcPts val="0"/>
              </a:spcAft>
              <a:buClr>
                <a:schemeClr val="dk1"/>
              </a:buClr>
              <a:buSzPts val="2200"/>
              <a:buFont typeface="Helvetica Neue"/>
              <a:buNone/>
            </a:pPr>
            <a:r>
              <a:rPr lang="de-DE" sz="2200" b="1" dirty="0">
                <a:solidFill>
                  <a:schemeClr val="dk1"/>
                </a:solidFill>
                <a:latin typeface="Helvetica Neue" panose="020B0604020202020204" charset="0"/>
                <a:ea typeface="Helvetica Neue"/>
                <a:cs typeface="Helvetica Neue"/>
                <a:sym typeface="Helvetica Neue"/>
              </a:rPr>
              <a:t>Feedback</a:t>
            </a:r>
            <a:endParaRPr dirty="0">
              <a:latin typeface="Helvetica Neue" panose="020B0604020202020204" charset="0"/>
            </a:endParaRPr>
          </a:p>
        </p:txBody>
      </p:sp>
      <p:sp>
        <p:nvSpPr>
          <p:cNvPr id="244" name="Google Shape;244;p14"/>
          <p:cNvSpPr/>
          <p:nvPr/>
        </p:nvSpPr>
        <p:spPr>
          <a:xfrm>
            <a:off x="1066800" y="5904000"/>
            <a:ext cx="2173200" cy="828000"/>
          </a:xfrm>
          <a:prstGeom prst="roundRect">
            <a:avLst>
              <a:gd name="adj" fmla="val 16667"/>
            </a:avLst>
          </a:prstGeom>
          <a:solidFill>
            <a:srgbClr val="94BFD4"/>
          </a:solidFill>
          <a:ln>
            <a:noFill/>
          </a:ln>
          <a:effectLst>
            <a:outerShdw blurRad="107950" dist="12700" dir="5400000" algn="ctr">
              <a:srgbClr val="000000"/>
            </a:outerShdw>
          </a:effectLst>
        </p:spPr>
        <p:txBody>
          <a:bodyPr spcFirstLastPara="1" wrap="square" lIns="90000" tIns="46800" rIns="90000" bIns="46800" anchor="ctr" anchorCtr="0">
            <a:noAutofit/>
          </a:bodyPr>
          <a:lstStyle/>
          <a:p>
            <a:pPr marL="0" marR="0" lvl="0" indent="0" algn="ctr" rtl="0">
              <a:lnSpc>
                <a:spcPct val="90000"/>
              </a:lnSpc>
              <a:spcBef>
                <a:spcPts val="0"/>
              </a:spcBef>
              <a:spcAft>
                <a:spcPts val="0"/>
              </a:spcAft>
              <a:buNone/>
            </a:pPr>
            <a:r>
              <a:rPr lang="de-DE" sz="2200" b="1">
                <a:solidFill>
                  <a:schemeClr val="dk1"/>
                </a:solidFill>
                <a:latin typeface="Helvetica Neue" panose="020B0604020202020204" charset="0"/>
                <a:ea typeface="Helvetica Neue"/>
                <a:cs typeface="Helvetica Neue"/>
                <a:sym typeface="Helvetica Neue"/>
              </a:rPr>
              <a:t>Feedback Gespräche</a:t>
            </a:r>
            <a:endParaRPr>
              <a:latin typeface="Helvetica Neue" panose="020B0604020202020204" charset="0"/>
            </a:endParaRPr>
          </a:p>
        </p:txBody>
      </p:sp>
      <p:sp>
        <p:nvSpPr>
          <p:cNvPr id="245" name="Google Shape;245;p14"/>
          <p:cNvSpPr/>
          <p:nvPr/>
        </p:nvSpPr>
        <p:spPr>
          <a:xfrm>
            <a:off x="1066801" y="6804000"/>
            <a:ext cx="2173200" cy="1152000"/>
          </a:xfrm>
          <a:prstGeom prst="roundRect">
            <a:avLst>
              <a:gd name="adj" fmla="val 16667"/>
            </a:avLst>
          </a:prstGeom>
          <a:solidFill>
            <a:srgbClr val="B8D4E2"/>
          </a:solidFill>
          <a:ln>
            <a:noFill/>
          </a:ln>
          <a:effectLst>
            <a:outerShdw blurRad="107950" dist="12700" dir="5400000" algn="ctr">
              <a:srgbClr val="000000"/>
            </a:outerShdw>
          </a:effectLst>
        </p:spPr>
        <p:txBody>
          <a:bodyPr spcFirstLastPara="1" wrap="square" lIns="90000" tIns="46800" rIns="90000" bIns="46800" anchor="ctr" anchorCtr="0">
            <a:noAutofit/>
          </a:bodyPr>
          <a:lstStyle/>
          <a:p>
            <a:pPr marL="0" marR="0" lvl="0" indent="0" algn="ctr" rtl="0">
              <a:lnSpc>
                <a:spcPct val="90000"/>
              </a:lnSpc>
              <a:spcBef>
                <a:spcPts val="0"/>
              </a:spcBef>
              <a:spcAft>
                <a:spcPts val="0"/>
              </a:spcAft>
              <a:buNone/>
            </a:pPr>
            <a:r>
              <a:rPr lang="de-DE" sz="2100" b="1">
                <a:solidFill>
                  <a:schemeClr val="dk1"/>
                </a:solidFill>
                <a:latin typeface="Helvetica Neue" panose="020B0604020202020204" charset="0"/>
                <a:ea typeface="Helvetica Neue"/>
                <a:cs typeface="Helvetica Neue"/>
                <a:sym typeface="Helvetica Neue"/>
              </a:rPr>
              <a:t>Identifizierung von Verhaltens-mustern</a:t>
            </a:r>
            <a:endParaRPr>
              <a:latin typeface="Helvetica Neue" panose="020B0604020202020204" charset="0"/>
            </a:endParaRPr>
          </a:p>
        </p:txBody>
      </p:sp>
      <p:sp>
        <p:nvSpPr>
          <p:cNvPr id="246" name="Google Shape;246;p14"/>
          <p:cNvSpPr/>
          <p:nvPr/>
        </p:nvSpPr>
        <p:spPr>
          <a:xfrm>
            <a:off x="1066800" y="7992000"/>
            <a:ext cx="2173200" cy="936000"/>
          </a:xfrm>
          <a:prstGeom prst="roundRect">
            <a:avLst>
              <a:gd name="adj" fmla="val 16667"/>
            </a:avLst>
          </a:prstGeom>
          <a:solidFill>
            <a:srgbClr val="DBEAF1"/>
          </a:solidFill>
          <a:ln>
            <a:noFill/>
          </a:ln>
          <a:effectLst>
            <a:outerShdw blurRad="107950" dist="12700" dir="5400000" algn="ctr">
              <a:srgbClr val="000000"/>
            </a:outerShdw>
          </a:effectLst>
        </p:spPr>
        <p:txBody>
          <a:bodyPr spcFirstLastPara="1" wrap="square" lIns="90000" tIns="46800" rIns="90000" bIns="46800" anchor="ctr" anchorCtr="0">
            <a:noAutofit/>
          </a:bodyPr>
          <a:lstStyle/>
          <a:p>
            <a:pPr marL="0" marR="0" lvl="0" indent="0" algn="ctr" rtl="0">
              <a:lnSpc>
                <a:spcPct val="90000"/>
              </a:lnSpc>
              <a:spcBef>
                <a:spcPts val="0"/>
              </a:spcBef>
              <a:spcAft>
                <a:spcPts val="0"/>
              </a:spcAft>
              <a:buNone/>
            </a:pPr>
            <a:r>
              <a:rPr lang="de-DE" sz="2200" b="1">
                <a:solidFill>
                  <a:schemeClr val="dk1"/>
                </a:solidFill>
                <a:latin typeface="Helvetica Neue" panose="020B0604020202020204" charset="0"/>
                <a:ea typeface="Helvetica Neue"/>
                <a:cs typeface="Helvetica Neue"/>
                <a:sym typeface="Helvetica Neue"/>
              </a:rPr>
              <a:t>Restriktion von Feedback</a:t>
            </a:r>
            <a:endParaRPr>
              <a:latin typeface="Helvetica Neue" panose="020B0604020202020204" charset="0"/>
            </a:endParaRPr>
          </a:p>
        </p:txBody>
      </p:sp>
      <p:sp>
        <p:nvSpPr>
          <p:cNvPr id="247" name="Google Shape;247;p14"/>
          <p:cNvSpPr txBox="1"/>
          <p:nvPr/>
        </p:nvSpPr>
        <p:spPr>
          <a:xfrm>
            <a:off x="1295997" y="2304000"/>
            <a:ext cx="102108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1.3 Feedbackkultur</a:t>
            </a:r>
            <a:endParaRPr dirty="0">
              <a:latin typeface="Helvetica Neue" panose="020B0604020202020204" charset="0"/>
            </a:endParaRPr>
          </a:p>
        </p:txBody>
      </p:sp>
      <p:sp>
        <p:nvSpPr>
          <p:cNvPr id="248" name="Google Shape;248;p14"/>
          <p:cNvSpPr/>
          <p:nvPr/>
        </p:nvSpPr>
        <p:spPr>
          <a:xfrm>
            <a:off x="12242371" y="4104000"/>
            <a:ext cx="4896000" cy="4514700"/>
          </a:xfrm>
          <a:prstGeom prst="roundRect">
            <a:avLst>
              <a:gd name="adj" fmla="val 0"/>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342900" marR="0" lvl="0" indent="-342900" algn="l" rtl="0">
              <a:spcBef>
                <a:spcPts val="0"/>
              </a:spcBef>
              <a:spcAft>
                <a:spcPts val="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Anregung zu einer Weiterbildung</a:t>
            </a:r>
            <a:endParaRPr dirty="0">
              <a:latin typeface="Helvetica Neue" panose="020B0604020202020204" charset="0"/>
            </a:endParaRPr>
          </a:p>
          <a:p>
            <a:pPr marL="342900" marR="0" lvl="0" indent="-342900" algn="l" rtl="0">
              <a:spcBef>
                <a:spcPts val="0"/>
              </a:spcBef>
              <a:spcAft>
                <a:spcPts val="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Anerkennung</a:t>
            </a:r>
            <a:endParaRPr dirty="0">
              <a:latin typeface="Helvetica Neue" panose="020B0604020202020204" charset="0"/>
            </a:endParaRPr>
          </a:p>
          <a:p>
            <a:pPr marL="342900" marR="0" lvl="0" indent="-342900" algn="l" rtl="0">
              <a:spcBef>
                <a:spcPts val="0"/>
              </a:spcBef>
              <a:spcAft>
                <a:spcPts val="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höhere Bereitschaft Verantwortung zu übernehmen</a:t>
            </a:r>
            <a:endParaRPr dirty="0">
              <a:latin typeface="Helvetica Neue" panose="020B0604020202020204" charset="0"/>
            </a:endParaRPr>
          </a:p>
          <a:p>
            <a:pPr marL="342900" marR="0" lvl="0" indent="-342900" algn="l" rtl="0">
              <a:spcBef>
                <a:spcPts val="0"/>
              </a:spcBef>
              <a:spcAft>
                <a:spcPts val="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Fokus: Mitarbeitende wieder auf eine angemessene Leistung ausrichten</a:t>
            </a:r>
            <a:endParaRPr dirty="0">
              <a:latin typeface="Helvetica Neue" panose="020B0604020202020204" charset="0"/>
            </a:endParaRPr>
          </a:p>
          <a:p>
            <a:pPr marL="342900" marR="0" lvl="0" indent="-342900" algn="l" rtl="0">
              <a:spcBef>
                <a:spcPts val="0"/>
              </a:spcBef>
              <a:spcAft>
                <a:spcPts val="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Erhöhung des Engagements der Mitarbeitenden</a:t>
            </a:r>
            <a:endParaRPr dirty="0">
              <a:latin typeface="Helvetica Neue" panose="020B0604020202020204" charset="0"/>
            </a:endParaRPr>
          </a:p>
          <a:p>
            <a:pPr marL="342900" marR="0" lvl="0" indent="-342900" algn="l" rtl="0">
              <a:spcBef>
                <a:spcPts val="0"/>
              </a:spcBef>
              <a:spcAft>
                <a:spcPts val="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gegenseitiger Verbindlichkeit</a:t>
            </a:r>
            <a:endParaRPr dirty="0">
              <a:latin typeface="Helvetica Neue" panose="020B0604020202020204" charset="0"/>
            </a:endParaRPr>
          </a:p>
          <a:p>
            <a:pPr marL="342900" marR="0" lvl="0" indent="-342900" algn="l" rtl="0">
              <a:spcBef>
                <a:spcPts val="0"/>
              </a:spcBef>
              <a:spcAft>
                <a:spcPts val="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Wertversprechungen </a:t>
            </a:r>
            <a:endParaRPr dirty="0">
              <a:latin typeface="Helvetica Neue" panose="020B0604020202020204" charset="0"/>
            </a:endParaRPr>
          </a:p>
        </p:txBody>
      </p:sp>
      <p:sp>
        <p:nvSpPr>
          <p:cNvPr id="249" name="Google Shape;249;p14"/>
          <p:cNvSpPr/>
          <p:nvPr/>
        </p:nvSpPr>
        <p:spPr>
          <a:xfrm>
            <a:off x="9828000" y="4104000"/>
            <a:ext cx="2414371" cy="4752000"/>
          </a:xfrm>
          <a:prstGeom prst="rightArrow">
            <a:avLst>
              <a:gd name="adj1" fmla="val 60000"/>
              <a:gd name="adj2" fmla="val 50000"/>
            </a:avLst>
          </a:prstGeom>
          <a:solidFill>
            <a:srgbClr val="AED633"/>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dirty="0">
                <a:solidFill>
                  <a:schemeClr val="lt1"/>
                </a:solidFill>
                <a:latin typeface="Helvetica Neue" panose="020B0604020202020204" charset="0"/>
                <a:ea typeface="Helvetica Neue"/>
                <a:cs typeface="Helvetica Neue"/>
                <a:sym typeface="Helvetica Neue"/>
              </a:rPr>
              <a:t>“gutes” </a:t>
            </a:r>
            <a:endParaRPr dirty="0">
              <a:latin typeface="Helvetica Neue" panose="020B0604020202020204" charset="0"/>
            </a:endParaRPr>
          </a:p>
          <a:p>
            <a:pPr marL="0" marR="0" lvl="0" indent="0" algn="ctr" rtl="0">
              <a:spcBef>
                <a:spcPts val="0"/>
              </a:spcBef>
              <a:spcAft>
                <a:spcPts val="0"/>
              </a:spcAft>
              <a:buNone/>
            </a:pPr>
            <a:r>
              <a:rPr lang="de-DE" sz="2400" dirty="0">
                <a:solidFill>
                  <a:schemeClr val="lt1"/>
                </a:solidFill>
                <a:latin typeface="Helvetica Neue" panose="020B0604020202020204" charset="0"/>
                <a:ea typeface="Helvetica Neue"/>
                <a:cs typeface="Helvetica Neue"/>
                <a:sym typeface="Helvetica Neue"/>
              </a:rPr>
              <a:t>Feedback führt zu</a:t>
            </a:r>
            <a:endParaRPr dirty="0">
              <a:latin typeface="Helvetica Neue" panose="020B0604020202020204" charset="0"/>
            </a:endParaRPr>
          </a:p>
        </p:txBody>
      </p:sp>
      <p:sp>
        <p:nvSpPr>
          <p:cNvPr id="250" name="Google Shape;250;p14"/>
          <p:cNvSpPr/>
          <p:nvPr/>
        </p:nvSpPr>
        <p:spPr>
          <a:xfrm>
            <a:off x="1066800" y="4104000"/>
            <a:ext cx="8725197" cy="900000"/>
          </a:xfrm>
          <a:custGeom>
            <a:avLst/>
            <a:gdLst/>
            <a:ahLst/>
            <a:cxnLst/>
            <a:rect l="l" t="t" r="r" b="b"/>
            <a:pathLst>
              <a:path w="6622415" h="3861434" extrusionOk="0">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rgbClr val="4D94B7"/>
          </a:solidFill>
          <a:ln w="22225" cap="flat" cmpd="sng">
            <a:solidFill>
              <a:schemeClr val="lt1"/>
            </a:solidFill>
            <a:prstDash val="solid"/>
            <a:round/>
            <a:headEnd type="none" w="sm" len="sm"/>
            <a:tailEnd type="none" w="sm" len="sm"/>
          </a:ln>
          <a:effectLst>
            <a:outerShdw blurRad="149987" dist="250190" dir="8460000" algn="ctr">
              <a:srgbClr val="000000">
                <a:alpha val="27843"/>
              </a:srgbClr>
            </a:outerShdw>
          </a:effectLst>
        </p:spPr>
        <p:txBody>
          <a:bodyPr spcFirstLastPara="1" wrap="square" lIns="0" tIns="0" rIns="0" bIns="0" anchor="ctr" anchorCtr="0">
            <a:noAutofit/>
          </a:bodyPr>
          <a:lstStyle/>
          <a:p>
            <a:pPr marL="0" marR="0" lvl="0" indent="0" algn="ctr" rtl="0">
              <a:spcBef>
                <a:spcPts val="0"/>
              </a:spcBef>
              <a:spcAft>
                <a:spcPts val="0"/>
              </a:spcAft>
              <a:buNone/>
            </a:pPr>
            <a:r>
              <a:rPr lang="de-DE" sz="2400" b="1" dirty="0">
                <a:solidFill>
                  <a:schemeClr val="lt1"/>
                </a:solidFill>
                <a:latin typeface="Helvetica Neue" panose="020B0604020202020204" charset="0"/>
                <a:ea typeface="Helvetica Neue"/>
                <a:cs typeface="Helvetica Neue"/>
                <a:sym typeface="Helvetica Neue"/>
              </a:rPr>
              <a:t>Wie kann die Zusammenarbeit zwischen Vorgesetzten</a:t>
            </a:r>
            <a:br>
              <a:rPr lang="de-DE" sz="2400" b="1" dirty="0">
                <a:solidFill>
                  <a:schemeClr val="lt1"/>
                </a:solidFill>
                <a:latin typeface="Helvetica Neue" panose="020B0604020202020204" charset="0"/>
                <a:ea typeface="Helvetica Neue"/>
                <a:cs typeface="Helvetica Neue"/>
                <a:sym typeface="Helvetica Neue"/>
              </a:rPr>
            </a:br>
            <a:r>
              <a:rPr lang="de-DE" sz="2400" b="1" dirty="0">
                <a:solidFill>
                  <a:schemeClr val="lt1"/>
                </a:solidFill>
                <a:latin typeface="Helvetica Neue" panose="020B0604020202020204" charset="0"/>
                <a:ea typeface="Helvetica Neue"/>
                <a:cs typeface="Helvetica Neue"/>
                <a:sym typeface="Helvetica Neue"/>
              </a:rPr>
              <a:t>und Mitarbeitenden kontinuierlich verbessert werden? </a:t>
            </a:r>
            <a:endParaRPr dirty="0">
              <a:latin typeface="Helvetica Neue" panose="020B0604020202020204" charset="0"/>
            </a:endParaRPr>
          </a:p>
        </p:txBody>
      </p:sp>
      <p:sp>
        <p:nvSpPr>
          <p:cNvPr id="2" name="Google Shape;89;p5">
            <a:extLst>
              <a:ext uri="{FF2B5EF4-FFF2-40B4-BE49-F238E27FC236}">
                <a16:creationId xmlns:a16="http://schemas.microsoft.com/office/drawing/2014/main" id="{78B0478A-22D3-F294-4509-50AD8AD61F1D}"/>
              </a:ext>
            </a:extLst>
          </p:cNvPr>
          <p:cNvSpPr txBox="1"/>
          <p:nvPr/>
        </p:nvSpPr>
        <p:spPr>
          <a:xfrm>
            <a:off x="1296000" y="1548000"/>
            <a:ext cx="16164000" cy="7540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300" b="1" dirty="0">
                <a:solidFill>
                  <a:srgbClr val="4D94B7"/>
                </a:solidFill>
                <a:latin typeface="Helvetica Neue" panose="020B0604020202020204" charset="0"/>
                <a:ea typeface="Helvetica Neue"/>
                <a:cs typeface="Helvetica Neue"/>
                <a:sym typeface="Helvetica Neue"/>
              </a:rPr>
              <a:t>1. Verbesserung der unternehmensinternen Kommunikation</a:t>
            </a:r>
            <a:endParaRPr sz="4300" dirty="0">
              <a:latin typeface="Helvetica Neue" panose="020B060402020202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0"/>
                                        </p:tgtEl>
                                        <p:attrNameLst>
                                          <p:attrName>style.visibility</p:attrName>
                                        </p:attrNameLst>
                                      </p:cBhvr>
                                      <p:to>
                                        <p:strVal val="visible"/>
                                      </p:to>
                                    </p:set>
                                    <p:animEffect transition="in" filter="fade">
                                      <p:cBhvr>
                                        <p:cTn id="7" dur="500"/>
                                        <p:tgtEl>
                                          <p:spTgt spid="250"/>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243"/>
                                        </p:tgtEl>
                                        <p:attrNameLst>
                                          <p:attrName>style.visibility</p:attrName>
                                        </p:attrNameLst>
                                      </p:cBhvr>
                                      <p:to>
                                        <p:strVal val="visible"/>
                                      </p:to>
                                    </p:set>
                                    <p:anim calcmode="lin" valueType="num">
                                      <p:cBhvr additive="base">
                                        <p:cTn id="12" dur="500"/>
                                        <p:tgtEl>
                                          <p:spTgt spid="243"/>
                                        </p:tgtEl>
                                        <p:attrNameLst>
                                          <p:attrName>ppt_w</p:attrName>
                                        </p:attrNameLst>
                                      </p:cBhvr>
                                      <p:tavLst>
                                        <p:tav tm="0">
                                          <p:val>
                                            <p:strVal val="0"/>
                                          </p:val>
                                        </p:tav>
                                        <p:tav tm="100000">
                                          <p:val>
                                            <p:strVal val="#ppt_w"/>
                                          </p:val>
                                        </p:tav>
                                      </p:tavLst>
                                    </p:anim>
                                    <p:anim calcmode="lin" valueType="num">
                                      <p:cBhvr additive="base">
                                        <p:cTn id="13" dur="500"/>
                                        <p:tgtEl>
                                          <p:spTgt spid="243"/>
                                        </p:tgtEl>
                                        <p:attrNameLst>
                                          <p:attrName>ppt_h</p:attrName>
                                        </p:attrNameLst>
                                      </p:cBhvr>
                                      <p:tavLst>
                                        <p:tav tm="0">
                                          <p:val>
                                            <p:strVal val="0"/>
                                          </p:val>
                                        </p:tav>
                                        <p:tav tm="100000">
                                          <p:val>
                                            <p:strVal val="#ppt_h"/>
                                          </p:val>
                                        </p:tav>
                                      </p:tavLst>
                                    </p:anim>
                                  </p:childTnLst>
                                </p:cTn>
                              </p:par>
                              <p:par>
                                <p:cTn id="14" presetID="23" presetClass="entr" presetSubtype="16" fill="hold" nodeType="withEffect">
                                  <p:stCondLst>
                                    <p:cond delay="0"/>
                                  </p:stCondLst>
                                  <p:childTnLst>
                                    <p:set>
                                      <p:cBhvr>
                                        <p:cTn id="15" dur="1" fill="hold">
                                          <p:stCondLst>
                                            <p:cond delay="0"/>
                                          </p:stCondLst>
                                        </p:cTn>
                                        <p:tgtEl>
                                          <p:spTgt spid="237"/>
                                        </p:tgtEl>
                                        <p:attrNameLst>
                                          <p:attrName>style.visibility</p:attrName>
                                        </p:attrNameLst>
                                      </p:cBhvr>
                                      <p:to>
                                        <p:strVal val="visible"/>
                                      </p:to>
                                    </p:set>
                                    <p:anim calcmode="lin" valueType="num">
                                      <p:cBhvr additive="base">
                                        <p:cTn id="16" dur="500"/>
                                        <p:tgtEl>
                                          <p:spTgt spid="237"/>
                                        </p:tgtEl>
                                        <p:attrNameLst>
                                          <p:attrName>ppt_w</p:attrName>
                                        </p:attrNameLst>
                                      </p:cBhvr>
                                      <p:tavLst>
                                        <p:tav tm="0">
                                          <p:val>
                                            <p:strVal val="0"/>
                                          </p:val>
                                        </p:tav>
                                        <p:tav tm="100000">
                                          <p:val>
                                            <p:strVal val="#ppt_w"/>
                                          </p:val>
                                        </p:tav>
                                      </p:tavLst>
                                    </p:anim>
                                    <p:anim calcmode="lin" valueType="num">
                                      <p:cBhvr additive="base">
                                        <p:cTn id="17" dur="500"/>
                                        <p:tgtEl>
                                          <p:spTgt spid="237"/>
                                        </p:tgtEl>
                                        <p:attrNameLst>
                                          <p:attrName>ppt_h</p:attrName>
                                        </p:attrNameLst>
                                      </p:cBhvr>
                                      <p:tavLst>
                                        <p:tav tm="0">
                                          <p:val>
                                            <p:str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244"/>
                                        </p:tgtEl>
                                        <p:attrNameLst>
                                          <p:attrName>style.visibility</p:attrName>
                                        </p:attrNameLst>
                                      </p:cBhvr>
                                      <p:to>
                                        <p:strVal val="visible"/>
                                      </p:to>
                                    </p:set>
                                    <p:anim calcmode="lin" valueType="num">
                                      <p:cBhvr additive="base">
                                        <p:cTn id="22" dur="500"/>
                                        <p:tgtEl>
                                          <p:spTgt spid="244"/>
                                        </p:tgtEl>
                                        <p:attrNameLst>
                                          <p:attrName>ppt_w</p:attrName>
                                        </p:attrNameLst>
                                      </p:cBhvr>
                                      <p:tavLst>
                                        <p:tav tm="0">
                                          <p:val>
                                            <p:strVal val="0"/>
                                          </p:val>
                                        </p:tav>
                                        <p:tav tm="100000">
                                          <p:val>
                                            <p:strVal val="#ppt_w"/>
                                          </p:val>
                                        </p:tav>
                                      </p:tavLst>
                                    </p:anim>
                                    <p:anim calcmode="lin" valueType="num">
                                      <p:cBhvr additive="base">
                                        <p:cTn id="23" dur="500"/>
                                        <p:tgtEl>
                                          <p:spTgt spid="244"/>
                                        </p:tgtEl>
                                        <p:attrNameLst>
                                          <p:attrName>ppt_h</p:attrName>
                                        </p:attrNameLst>
                                      </p:cBhvr>
                                      <p:tavLst>
                                        <p:tav tm="0">
                                          <p:val>
                                            <p:strVal val="0"/>
                                          </p:val>
                                        </p:tav>
                                        <p:tav tm="100000">
                                          <p:val>
                                            <p:strVal val="#ppt_h"/>
                                          </p:val>
                                        </p:tav>
                                      </p:tavLst>
                                    </p:anim>
                                  </p:childTnLst>
                                </p:cTn>
                              </p:par>
                              <p:par>
                                <p:cTn id="24" presetID="23" presetClass="entr" presetSubtype="16" fill="hold" nodeType="withEffect">
                                  <p:stCondLst>
                                    <p:cond delay="0"/>
                                  </p:stCondLst>
                                  <p:childTnLst>
                                    <p:set>
                                      <p:cBhvr>
                                        <p:cTn id="25" dur="1" fill="hold">
                                          <p:stCondLst>
                                            <p:cond delay="0"/>
                                          </p:stCondLst>
                                        </p:cTn>
                                        <p:tgtEl>
                                          <p:spTgt spid="238"/>
                                        </p:tgtEl>
                                        <p:attrNameLst>
                                          <p:attrName>style.visibility</p:attrName>
                                        </p:attrNameLst>
                                      </p:cBhvr>
                                      <p:to>
                                        <p:strVal val="visible"/>
                                      </p:to>
                                    </p:set>
                                    <p:anim calcmode="lin" valueType="num">
                                      <p:cBhvr additive="base">
                                        <p:cTn id="26" dur="500"/>
                                        <p:tgtEl>
                                          <p:spTgt spid="238"/>
                                        </p:tgtEl>
                                        <p:attrNameLst>
                                          <p:attrName>ppt_w</p:attrName>
                                        </p:attrNameLst>
                                      </p:cBhvr>
                                      <p:tavLst>
                                        <p:tav tm="0">
                                          <p:val>
                                            <p:strVal val="0"/>
                                          </p:val>
                                        </p:tav>
                                        <p:tav tm="100000">
                                          <p:val>
                                            <p:strVal val="#ppt_w"/>
                                          </p:val>
                                        </p:tav>
                                      </p:tavLst>
                                    </p:anim>
                                    <p:anim calcmode="lin" valueType="num">
                                      <p:cBhvr additive="base">
                                        <p:cTn id="27" dur="500"/>
                                        <p:tgtEl>
                                          <p:spTgt spid="238"/>
                                        </p:tgtEl>
                                        <p:attrNameLst>
                                          <p:attrName>ppt_h</p:attrName>
                                        </p:attrNameLst>
                                      </p:cBhvr>
                                      <p:tavLst>
                                        <p:tav tm="0">
                                          <p:val>
                                            <p:str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245"/>
                                        </p:tgtEl>
                                        <p:attrNameLst>
                                          <p:attrName>style.visibility</p:attrName>
                                        </p:attrNameLst>
                                      </p:cBhvr>
                                      <p:to>
                                        <p:strVal val="visible"/>
                                      </p:to>
                                    </p:set>
                                    <p:anim calcmode="lin" valueType="num">
                                      <p:cBhvr additive="base">
                                        <p:cTn id="32" dur="500"/>
                                        <p:tgtEl>
                                          <p:spTgt spid="245"/>
                                        </p:tgtEl>
                                        <p:attrNameLst>
                                          <p:attrName>ppt_w</p:attrName>
                                        </p:attrNameLst>
                                      </p:cBhvr>
                                      <p:tavLst>
                                        <p:tav tm="0">
                                          <p:val>
                                            <p:strVal val="0"/>
                                          </p:val>
                                        </p:tav>
                                        <p:tav tm="100000">
                                          <p:val>
                                            <p:strVal val="#ppt_w"/>
                                          </p:val>
                                        </p:tav>
                                      </p:tavLst>
                                    </p:anim>
                                    <p:anim calcmode="lin" valueType="num">
                                      <p:cBhvr additive="base">
                                        <p:cTn id="33" dur="500"/>
                                        <p:tgtEl>
                                          <p:spTgt spid="245"/>
                                        </p:tgtEl>
                                        <p:attrNameLst>
                                          <p:attrName>ppt_h</p:attrName>
                                        </p:attrNameLst>
                                      </p:cBhvr>
                                      <p:tavLst>
                                        <p:tav tm="0">
                                          <p:val>
                                            <p:strVal val="0"/>
                                          </p:val>
                                        </p:tav>
                                        <p:tav tm="100000">
                                          <p:val>
                                            <p:strVal val="#ppt_h"/>
                                          </p:val>
                                        </p:tav>
                                      </p:tavLst>
                                    </p:anim>
                                  </p:childTnLst>
                                </p:cTn>
                              </p:par>
                              <p:par>
                                <p:cTn id="34" presetID="23" presetClass="entr" presetSubtype="16" fill="hold" nodeType="withEffect">
                                  <p:stCondLst>
                                    <p:cond delay="0"/>
                                  </p:stCondLst>
                                  <p:childTnLst>
                                    <p:set>
                                      <p:cBhvr>
                                        <p:cTn id="35" dur="1" fill="hold">
                                          <p:stCondLst>
                                            <p:cond delay="0"/>
                                          </p:stCondLst>
                                        </p:cTn>
                                        <p:tgtEl>
                                          <p:spTgt spid="239"/>
                                        </p:tgtEl>
                                        <p:attrNameLst>
                                          <p:attrName>style.visibility</p:attrName>
                                        </p:attrNameLst>
                                      </p:cBhvr>
                                      <p:to>
                                        <p:strVal val="visible"/>
                                      </p:to>
                                    </p:set>
                                    <p:anim calcmode="lin" valueType="num">
                                      <p:cBhvr additive="base">
                                        <p:cTn id="36" dur="500"/>
                                        <p:tgtEl>
                                          <p:spTgt spid="239"/>
                                        </p:tgtEl>
                                        <p:attrNameLst>
                                          <p:attrName>ppt_w</p:attrName>
                                        </p:attrNameLst>
                                      </p:cBhvr>
                                      <p:tavLst>
                                        <p:tav tm="0">
                                          <p:val>
                                            <p:strVal val="0"/>
                                          </p:val>
                                        </p:tav>
                                        <p:tav tm="100000">
                                          <p:val>
                                            <p:strVal val="#ppt_w"/>
                                          </p:val>
                                        </p:tav>
                                      </p:tavLst>
                                    </p:anim>
                                    <p:anim calcmode="lin" valueType="num">
                                      <p:cBhvr additive="base">
                                        <p:cTn id="37" dur="500"/>
                                        <p:tgtEl>
                                          <p:spTgt spid="239"/>
                                        </p:tgtEl>
                                        <p:attrNameLst>
                                          <p:attrName>ppt_h</p:attrName>
                                        </p:attrNameLst>
                                      </p:cBhvr>
                                      <p:tavLst>
                                        <p:tav tm="0">
                                          <p:val>
                                            <p:str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nodeType="clickEffect">
                                  <p:stCondLst>
                                    <p:cond delay="0"/>
                                  </p:stCondLst>
                                  <p:childTnLst>
                                    <p:set>
                                      <p:cBhvr>
                                        <p:cTn id="41" dur="1" fill="hold">
                                          <p:stCondLst>
                                            <p:cond delay="0"/>
                                          </p:stCondLst>
                                        </p:cTn>
                                        <p:tgtEl>
                                          <p:spTgt spid="246"/>
                                        </p:tgtEl>
                                        <p:attrNameLst>
                                          <p:attrName>style.visibility</p:attrName>
                                        </p:attrNameLst>
                                      </p:cBhvr>
                                      <p:to>
                                        <p:strVal val="visible"/>
                                      </p:to>
                                    </p:set>
                                    <p:anim calcmode="lin" valueType="num">
                                      <p:cBhvr additive="base">
                                        <p:cTn id="42" dur="500"/>
                                        <p:tgtEl>
                                          <p:spTgt spid="246"/>
                                        </p:tgtEl>
                                        <p:attrNameLst>
                                          <p:attrName>ppt_w</p:attrName>
                                        </p:attrNameLst>
                                      </p:cBhvr>
                                      <p:tavLst>
                                        <p:tav tm="0">
                                          <p:val>
                                            <p:strVal val="0"/>
                                          </p:val>
                                        </p:tav>
                                        <p:tav tm="100000">
                                          <p:val>
                                            <p:strVal val="#ppt_w"/>
                                          </p:val>
                                        </p:tav>
                                      </p:tavLst>
                                    </p:anim>
                                    <p:anim calcmode="lin" valueType="num">
                                      <p:cBhvr additive="base">
                                        <p:cTn id="43" dur="500"/>
                                        <p:tgtEl>
                                          <p:spTgt spid="246"/>
                                        </p:tgtEl>
                                        <p:attrNameLst>
                                          <p:attrName>ppt_h</p:attrName>
                                        </p:attrNameLst>
                                      </p:cBhvr>
                                      <p:tavLst>
                                        <p:tav tm="0">
                                          <p:val>
                                            <p:strVal val="0"/>
                                          </p:val>
                                        </p:tav>
                                        <p:tav tm="100000">
                                          <p:val>
                                            <p:strVal val="#ppt_h"/>
                                          </p:val>
                                        </p:tav>
                                      </p:tavLst>
                                    </p:anim>
                                  </p:childTnLst>
                                </p:cTn>
                              </p:par>
                              <p:par>
                                <p:cTn id="44" presetID="23" presetClass="entr" presetSubtype="16" fill="hold" nodeType="withEffect">
                                  <p:stCondLst>
                                    <p:cond delay="0"/>
                                  </p:stCondLst>
                                  <p:childTnLst>
                                    <p:set>
                                      <p:cBhvr>
                                        <p:cTn id="45" dur="1" fill="hold">
                                          <p:stCondLst>
                                            <p:cond delay="0"/>
                                          </p:stCondLst>
                                        </p:cTn>
                                        <p:tgtEl>
                                          <p:spTgt spid="240"/>
                                        </p:tgtEl>
                                        <p:attrNameLst>
                                          <p:attrName>style.visibility</p:attrName>
                                        </p:attrNameLst>
                                      </p:cBhvr>
                                      <p:to>
                                        <p:strVal val="visible"/>
                                      </p:to>
                                    </p:set>
                                    <p:anim calcmode="lin" valueType="num">
                                      <p:cBhvr additive="base">
                                        <p:cTn id="46" dur="500"/>
                                        <p:tgtEl>
                                          <p:spTgt spid="240"/>
                                        </p:tgtEl>
                                        <p:attrNameLst>
                                          <p:attrName>ppt_w</p:attrName>
                                        </p:attrNameLst>
                                      </p:cBhvr>
                                      <p:tavLst>
                                        <p:tav tm="0">
                                          <p:val>
                                            <p:strVal val="0"/>
                                          </p:val>
                                        </p:tav>
                                        <p:tav tm="100000">
                                          <p:val>
                                            <p:strVal val="#ppt_w"/>
                                          </p:val>
                                        </p:tav>
                                      </p:tavLst>
                                    </p:anim>
                                    <p:anim calcmode="lin" valueType="num">
                                      <p:cBhvr additive="base">
                                        <p:cTn id="47" dur="500"/>
                                        <p:tgtEl>
                                          <p:spTgt spid="240"/>
                                        </p:tgtEl>
                                        <p:attrNameLst>
                                          <p:attrName>ppt_h</p:attrName>
                                        </p:attrNameLst>
                                      </p:cBhvr>
                                      <p:tavLst>
                                        <p:tav tm="0">
                                          <p:val>
                                            <p:strVal val="0"/>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49"/>
                                        </p:tgtEl>
                                        <p:attrNameLst>
                                          <p:attrName>style.visibility</p:attrName>
                                        </p:attrNameLst>
                                      </p:cBhvr>
                                      <p:to>
                                        <p:strVal val="visible"/>
                                      </p:to>
                                    </p:set>
                                    <p:animEffect transition="in" filter="fade">
                                      <p:cBhvr>
                                        <p:cTn id="52" dur="500"/>
                                        <p:tgtEl>
                                          <p:spTgt spid="24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48"/>
                                        </p:tgtEl>
                                        <p:attrNameLst>
                                          <p:attrName>style.visibility</p:attrName>
                                        </p:attrNameLst>
                                      </p:cBhvr>
                                      <p:to>
                                        <p:strVal val="visible"/>
                                      </p:to>
                                    </p:set>
                                    <p:animEffect transition="in" filter="fade">
                                      <p:cBhvr>
                                        <p:cTn id="57" dur="500"/>
                                        <p:tgtEl>
                                          <p:spTgt spid="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15"/>
          <p:cNvSpPr txBox="1"/>
          <p:nvPr/>
        </p:nvSpPr>
        <p:spPr>
          <a:xfrm>
            <a:off x="1368000" y="4680300"/>
            <a:ext cx="3132000" cy="4120800"/>
          </a:xfrm>
          <a:prstGeom prst="rect">
            <a:avLst/>
          </a:prstGeom>
          <a:noFill/>
          <a:ln w="9525" cap="flat" cmpd="sng">
            <a:solidFill>
              <a:srgbClr val="4D94B7"/>
            </a:solidFill>
            <a:prstDash val="solid"/>
            <a:round/>
            <a:headEnd type="none" w="sm" len="sm"/>
            <a:tailEnd type="none" w="sm" len="sm"/>
          </a:ln>
        </p:spPr>
        <p:txBody>
          <a:bodyPr spcFirstLastPara="1" wrap="square" lIns="91425" tIns="288000" rIns="91425" bIns="45700" anchor="t" anchorCtr="0">
            <a:noAutofit/>
          </a:bodyPr>
          <a:lstStyle/>
          <a:p>
            <a:pPr marL="342900" marR="0" lvl="0" indent="-342900" algn="l" rtl="0">
              <a:spcBef>
                <a:spcPts val="0"/>
              </a:spcBef>
              <a:spcAft>
                <a:spcPts val="0"/>
              </a:spcAft>
              <a:buClr>
                <a:schemeClr val="dk1"/>
              </a:buClr>
              <a:buSzPts val="2200"/>
              <a:buFont typeface="Noto Sans Symbols"/>
              <a:buChar char="⮚"/>
            </a:pPr>
            <a:r>
              <a:rPr lang="de-DE" sz="2200" dirty="0">
                <a:solidFill>
                  <a:schemeClr val="dk1"/>
                </a:solidFill>
                <a:latin typeface="Helvetica Neue" panose="020B0604020202020204" charset="0"/>
                <a:ea typeface="Helvetica Neue"/>
                <a:cs typeface="Helvetica Neue"/>
                <a:sym typeface="Helvetica Neue"/>
              </a:rPr>
              <a:t>Prinzip: Training on </a:t>
            </a:r>
            <a:r>
              <a:rPr lang="de-DE" sz="2200" dirty="0" err="1">
                <a:solidFill>
                  <a:schemeClr val="dk1"/>
                </a:solidFill>
                <a:latin typeface="Helvetica Neue" panose="020B0604020202020204" charset="0"/>
                <a:ea typeface="Helvetica Neue"/>
                <a:cs typeface="Helvetica Neue"/>
                <a:sym typeface="Helvetica Neue"/>
              </a:rPr>
              <a:t>the</a:t>
            </a:r>
            <a:r>
              <a:rPr lang="de-DE" sz="2200" dirty="0">
                <a:solidFill>
                  <a:schemeClr val="dk1"/>
                </a:solidFill>
                <a:latin typeface="Helvetica Neue" panose="020B0604020202020204" charset="0"/>
                <a:ea typeface="Helvetica Neue"/>
                <a:cs typeface="Helvetica Neue"/>
                <a:sym typeface="Helvetica Neue"/>
              </a:rPr>
              <a:t> Job</a:t>
            </a:r>
            <a:endParaRPr dirty="0">
              <a:latin typeface="Helvetica Neue" panose="020B0604020202020204" charset="0"/>
            </a:endParaRPr>
          </a:p>
          <a:p>
            <a:pPr marL="342900" marR="0" lvl="0" indent="-342900" algn="l" rtl="0">
              <a:spcBef>
                <a:spcPts val="0"/>
              </a:spcBef>
              <a:spcAft>
                <a:spcPts val="0"/>
              </a:spcAft>
              <a:buClr>
                <a:schemeClr val="dk1"/>
              </a:buClr>
              <a:buSzPts val="2200"/>
              <a:buFont typeface="Noto Sans Symbols"/>
              <a:buChar char="⮚"/>
            </a:pPr>
            <a:r>
              <a:rPr lang="de-DE" sz="2200" dirty="0">
                <a:solidFill>
                  <a:schemeClr val="dk1"/>
                </a:solidFill>
                <a:latin typeface="Helvetica Neue" panose="020B0604020202020204" charset="0"/>
                <a:ea typeface="Helvetica Neue"/>
                <a:cs typeface="Helvetica Neue"/>
                <a:sym typeface="Helvetica Neue"/>
              </a:rPr>
              <a:t>Der Transfer des Gelernten kann vom Ausbilder direkt beobachtet werden</a:t>
            </a:r>
            <a:endParaRPr dirty="0">
              <a:latin typeface="Helvetica Neue" panose="020B0604020202020204" charset="0"/>
            </a:endParaRPr>
          </a:p>
          <a:p>
            <a:pPr marL="342900" marR="0" lvl="0" indent="-342900" algn="l" rtl="0">
              <a:spcBef>
                <a:spcPts val="0"/>
              </a:spcBef>
              <a:spcAft>
                <a:spcPts val="0"/>
              </a:spcAft>
              <a:buClr>
                <a:schemeClr val="dk1"/>
              </a:buClr>
              <a:buSzPts val="2200"/>
              <a:buFont typeface="Noto Sans Symbols"/>
              <a:buChar char="⮚"/>
            </a:pPr>
            <a:r>
              <a:rPr lang="de-DE" sz="2200" dirty="0">
                <a:solidFill>
                  <a:schemeClr val="dk1"/>
                </a:solidFill>
                <a:latin typeface="Helvetica Neue" panose="020B0604020202020204" charset="0"/>
                <a:ea typeface="Helvetica Neue"/>
                <a:cs typeface="Helvetica Neue"/>
                <a:sym typeface="Helvetica Neue"/>
              </a:rPr>
              <a:t>Unmittelbare korrigierende oder bestätigende Wirkung auf den Lernenden</a:t>
            </a:r>
            <a:endParaRPr dirty="0">
              <a:latin typeface="Helvetica Neue" panose="020B0604020202020204" charset="0"/>
            </a:endParaRPr>
          </a:p>
        </p:txBody>
      </p:sp>
      <p:sp>
        <p:nvSpPr>
          <p:cNvPr id="257" name="Google Shape;257;p15"/>
          <p:cNvSpPr txBox="1"/>
          <p:nvPr/>
        </p:nvSpPr>
        <p:spPr>
          <a:xfrm>
            <a:off x="4680000" y="4680300"/>
            <a:ext cx="2952000" cy="4120800"/>
          </a:xfrm>
          <a:prstGeom prst="rect">
            <a:avLst/>
          </a:prstGeom>
          <a:noFill/>
          <a:ln w="9525" cap="flat" cmpd="sng">
            <a:solidFill>
              <a:srgbClr val="4D94B7"/>
            </a:solidFill>
            <a:prstDash val="solid"/>
            <a:round/>
            <a:headEnd type="none" w="sm" len="sm"/>
            <a:tailEnd type="none" w="sm" len="sm"/>
          </a:ln>
        </p:spPr>
        <p:txBody>
          <a:bodyPr spcFirstLastPara="1" wrap="square" lIns="91425" tIns="288000" rIns="91425" bIns="45700" anchor="t" anchorCtr="0">
            <a:noAutofit/>
          </a:bodyPr>
          <a:lstStyle/>
          <a:p>
            <a:pPr marL="342900" marR="0" lvl="0" indent="-342900" algn="l" rtl="0">
              <a:spcBef>
                <a:spcPts val="0"/>
              </a:spcBef>
              <a:spcAft>
                <a:spcPts val="0"/>
              </a:spcAft>
              <a:buClr>
                <a:schemeClr val="dk1"/>
              </a:buClr>
              <a:buSzPts val="2200"/>
              <a:buFont typeface="Noto Sans Symbols"/>
              <a:buChar char="⮚"/>
            </a:pPr>
            <a:r>
              <a:rPr lang="de-DE" sz="2200" dirty="0">
                <a:solidFill>
                  <a:schemeClr val="dk1"/>
                </a:solidFill>
                <a:latin typeface="Helvetica Neue" panose="020B0604020202020204" charset="0"/>
                <a:ea typeface="Helvetica Neue"/>
                <a:cs typeface="Helvetica Neue"/>
                <a:sym typeface="Helvetica Neue"/>
              </a:rPr>
              <a:t>Feedback wird auf der persönlichen Ebene gegeben</a:t>
            </a:r>
            <a:endParaRPr dirty="0">
              <a:latin typeface="Helvetica Neue" panose="020B0604020202020204" charset="0"/>
            </a:endParaRPr>
          </a:p>
          <a:p>
            <a:pPr marL="342900" marR="0" lvl="0" indent="-342900" algn="l" rtl="0">
              <a:spcBef>
                <a:spcPts val="600"/>
              </a:spcBef>
              <a:spcAft>
                <a:spcPts val="0"/>
              </a:spcAft>
              <a:buClr>
                <a:schemeClr val="dk1"/>
              </a:buClr>
              <a:buSzPts val="2200"/>
              <a:buFont typeface="Noto Sans Symbols"/>
              <a:buChar char="⮚"/>
            </a:pPr>
            <a:r>
              <a:rPr lang="de-DE" sz="2200" dirty="0">
                <a:solidFill>
                  <a:schemeClr val="dk1"/>
                </a:solidFill>
                <a:latin typeface="Helvetica Neue" panose="020B0604020202020204" charset="0"/>
                <a:ea typeface="Helvetica Neue"/>
                <a:cs typeface="Helvetica Neue"/>
                <a:sym typeface="Helvetica Neue"/>
              </a:rPr>
              <a:t>Ist immer positiv</a:t>
            </a:r>
            <a:endParaRPr dirty="0">
              <a:latin typeface="Helvetica Neue" panose="020B0604020202020204" charset="0"/>
            </a:endParaRPr>
          </a:p>
        </p:txBody>
      </p:sp>
      <p:sp>
        <p:nvSpPr>
          <p:cNvPr id="258" name="Google Shape;258;p15"/>
          <p:cNvSpPr txBox="1"/>
          <p:nvPr/>
        </p:nvSpPr>
        <p:spPr>
          <a:xfrm>
            <a:off x="7848000" y="4680300"/>
            <a:ext cx="2952000" cy="4120800"/>
          </a:xfrm>
          <a:prstGeom prst="rect">
            <a:avLst/>
          </a:prstGeom>
          <a:noFill/>
          <a:ln w="9525" cap="flat" cmpd="sng">
            <a:solidFill>
              <a:srgbClr val="4D94B7"/>
            </a:solidFill>
            <a:prstDash val="solid"/>
            <a:round/>
            <a:headEnd type="none" w="sm" len="sm"/>
            <a:tailEnd type="none" w="sm" len="sm"/>
          </a:ln>
        </p:spPr>
        <p:txBody>
          <a:bodyPr spcFirstLastPara="1" wrap="square" lIns="91425" tIns="288000" rIns="91425" bIns="45700" anchor="t" anchorCtr="0">
            <a:noAutofit/>
          </a:bodyPr>
          <a:lstStyle/>
          <a:p>
            <a:pPr marL="342900" marR="0" lvl="0" indent="-342900" algn="l" rtl="0">
              <a:spcBef>
                <a:spcPts val="0"/>
              </a:spcBef>
              <a:spcAft>
                <a:spcPts val="0"/>
              </a:spcAft>
              <a:buClr>
                <a:schemeClr val="dk1"/>
              </a:buClr>
              <a:buSzPts val="2200"/>
              <a:buFont typeface="Noto Sans Symbols"/>
              <a:buChar char="⮚"/>
            </a:pPr>
            <a:r>
              <a:rPr lang="de-DE" sz="2200" dirty="0">
                <a:solidFill>
                  <a:schemeClr val="dk1"/>
                </a:solidFill>
                <a:latin typeface="Helvetica Neue" panose="020B0604020202020204" charset="0"/>
                <a:ea typeface="Helvetica Neue"/>
                <a:cs typeface="Helvetica Neue"/>
                <a:sym typeface="Helvetica Neue"/>
              </a:rPr>
              <a:t>Empfehlung zum Handeln oder Denken</a:t>
            </a:r>
            <a:endParaRPr sz="2200" dirty="0">
              <a:latin typeface="Helvetica Neue" panose="020B0604020202020204" charset="0"/>
            </a:endParaRPr>
          </a:p>
          <a:p>
            <a:pPr marL="342900" marR="0" lvl="0" indent="-342900" algn="l" rtl="0">
              <a:spcBef>
                <a:spcPts val="600"/>
              </a:spcBef>
              <a:spcAft>
                <a:spcPts val="0"/>
              </a:spcAft>
              <a:buClr>
                <a:schemeClr val="dk1"/>
              </a:buClr>
              <a:buSzPts val="2200"/>
              <a:buFont typeface="Noto Sans Symbols"/>
              <a:buChar char="⮚"/>
            </a:pPr>
            <a:r>
              <a:rPr lang="de-DE" sz="2200" dirty="0">
                <a:solidFill>
                  <a:schemeClr val="dk1"/>
                </a:solidFill>
                <a:latin typeface="Helvetica Neue" panose="020B0604020202020204" charset="0"/>
                <a:ea typeface="Helvetica Neue"/>
                <a:cs typeface="Helvetica Neue"/>
                <a:sym typeface="Helvetica Neue"/>
              </a:rPr>
              <a:t>Stark subjektiv beeinflusst</a:t>
            </a:r>
            <a:endParaRPr dirty="0">
              <a:latin typeface="Helvetica Neue" panose="020B0604020202020204" charset="0"/>
            </a:endParaRPr>
          </a:p>
        </p:txBody>
      </p:sp>
      <p:sp>
        <p:nvSpPr>
          <p:cNvPr id="259" name="Google Shape;259;p15"/>
          <p:cNvSpPr txBox="1"/>
          <p:nvPr/>
        </p:nvSpPr>
        <p:spPr>
          <a:xfrm>
            <a:off x="11016000" y="4680300"/>
            <a:ext cx="2952000" cy="4120800"/>
          </a:xfrm>
          <a:prstGeom prst="rect">
            <a:avLst/>
          </a:prstGeom>
          <a:noFill/>
          <a:ln w="9525" cap="flat" cmpd="sng">
            <a:solidFill>
              <a:srgbClr val="4D94B7"/>
            </a:solidFill>
            <a:prstDash val="solid"/>
            <a:round/>
            <a:headEnd type="none" w="sm" len="sm"/>
            <a:tailEnd type="none" w="sm" len="sm"/>
          </a:ln>
        </p:spPr>
        <p:txBody>
          <a:bodyPr spcFirstLastPara="1" wrap="square" lIns="91425" tIns="288000" rIns="91425" bIns="45700" anchor="t" anchorCtr="0">
            <a:noAutofit/>
          </a:bodyPr>
          <a:lstStyle/>
          <a:p>
            <a:pPr marL="342900" marR="0" lvl="0" indent="-342900" algn="l" rtl="0">
              <a:spcBef>
                <a:spcPts val="0"/>
              </a:spcBef>
              <a:spcAft>
                <a:spcPts val="0"/>
              </a:spcAft>
              <a:buClr>
                <a:schemeClr val="dk1"/>
              </a:buClr>
              <a:buSzPts val="2200"/>
              <a:buFont typeface="Noto Sans Symbols"/>
              <a:buChar char="⮚"/>
            </a:pPr>
            <a:r>
              <a:rPr lang="de-DE" sz="2200" dirty="0">
                <a:solidFill>
                  <a:schemeClr val="dk1"/>
                </a:solidFill>
                <a:latin typeface="Helvetica Neue" panose="020B0604020202020204" charset="0"/>
                <a:ea typeface="Helvetica Neue"/>
                <a:cs typeface="Helvetica Neue"/>
                <a:sym typeface="Helvetica Neue"/>
              </a:rPr>
              <a:t>Bietet ein Feedback an, bei dem man sich über Fragen und Struktur eine eigene passende Lösung erarbeitet.</a:t>
            </a:r>
            <a:endParaRPr dirty="0">
              <a:latin typeface="Helvetica Neue" panose="020B0604020202020204" charset="0"/>
            </a:endParaRPr>
          </a:p>
        </p:txBody>
      </p:sp>
      <p:sp>
        <p:nvSpPr>
          <p:cNvPr id="260" name="Google Shape;260;p15"/>
          <p:cNvSpPr txBox="1"/>
          <p:nvPr/>
        </p:nvSpPr>
        <p:spPr>
          <a:xfrm>
            <a:off x="14184000" y="4680300"/>
            <a:ext cx="2952000" cy="4120800"/>
          </a:xfrm>
          <a:prstGeom prst="rect">
            <a:avLst/>
          </a:prstGeom>
          <a:noFill/>
          <a:ln w="9525" cap="flat" cmpd="sng">
            <a:solidFill>
              <a:srgbClr val="4D94B7"/>
            </a:solidFill>
            <a:prstDash val="solid"/>
            <a:round/>
            <a:headEnd type="none" w="sm" len="sm"/>
            <a:tailEnd type="none" w="sm" len="sm"/>
          </a:ln>
        </p:spPr>
        <p:txBody>
          <a:bodyPr spcFirstLastPara="1" wrap="square" lIns="91425" tIns="288000" rIns="91425" bIns="45700" anchor="t" anchorCtr="0">
            <a:noAutofit/>
          </a:bodyPr>
          <a:lstStyle/>
          <a:p>
            <a:pPr marL="342900" marR="0" lvl="0" indent="-342900" algn="l" rtl="0">
              <a:spcBef>
                <a:spcPts val="0"/>
              </a:spcBef>
              <a:spcAft>
                <a:spcPts val="0"/>
              </a:spcAft>
              <a:buClr>
                <a:schemeClr val="dk1"/>
              </a:buClr>
              <a:buSzPts val="2200"/>
              <a:buFont typeface="Noto Sans Symbols"/>
              <a:buChar char="⮚"/>
            </a:pPr>
            <a:r>
              <a:rPr lang="de-DE" sz="2200" dirty="0">
                <a:solidFill>
                  <a:schemeClr val="dk1"/>
                </a:solidFill>
                <a:latin typeface="Helvetica Neue" panose="020B0604020202020204" charset="0"/>
                <a:ea typeface="Helvetica Neue"/>
                <a:cs typeface="Helvetica Neue"/>
                <a:sym typeface="Helvetica Neue"/>
              </a:rPr>
              <a:t>Stärker auf die Arbeitsebene bezogen</a:t>
            </a:r>
            <a:endParaRPr dirty="0">
              <a:latin typeface="Helvetica Neue" panose="020B0604020202020204" charset="0"/>
            </a:endParaRPr>
          </a:p>
          <a:p>
            <a:pPr marL="342900" marR="0" lvl="0" indent="-342900" algn="l" rtl="0">
              <a:spcBef>
                <a:spcPts val="600"/>
              </a:spcBef>
              <a:spcAft>
                <a:spcPts val="0"/>
              </a:spcAft>
              <a:buClr>
                <a:schemeClr val="dk1"/>
              </a:buClr>
              <a:buSzPts val="2200"/>
              <a:buFont typeface="Noto Sans Symbols"/>
              <a:buChar char="⮚"/>
            </a:pPr>
            <a:r>
              <a:rPr lang="de-DE" sz="2200" dirty="0">
                <a:solidFill>
                  <a:schemeClr val="dk1"/>
                </a:solidFill>
                <a:latin typeface="Helvetica Neue" panose="020B0604020202020204" charset="0"/>
                <a:ea typeface="Helvetica Neue"/>
                <a:cs typeface="Helvetica Neue"/>
                <a:sym typeface="Helvetica Neue"/>
              </a:rPr>
              <a:t>Prüfung der Arbeitsergebnisse: Wurden die Ziele, die der andere erreichen wollte, erreicht oder nicht? </a:t>
            </a:r>
            <a:endParaRPr dirty="0">
              <a:latin typeface="Helvetica Neue" panose="020B0604020202020204" charset="0"/>
            </a:endParaRPr>
          </a:p>
        </p:txBody>
      </p:sp>
      <p:sp>
        <p:nvSpPr>
          <p:cNvPr id="261" name="Google Shape;261;p15"/>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a:solidFill>
                  <a:schemeClr val="dk1"/>
                </a:solidFill>
                <a:latin typeface="Helvetica Neue" panose="020B0604020202020204" charset="0"/>
                <a:ea typeface="Helvetica Neue"/>
                <a:cs typeface="Helvetica Neue"/>
                <a:sym typeface="Helvetica Neue"/>
              </a:rPr>
              <a:t>Quellennr.: 5</a:t>
            </a:r>
            <a:endParaRPr>
              <a:latin typeface="Helvetica Neue" panose="020B0604020202020204" charset="0"/>
            </a:endParaRPr>
          </a:p>
        </p:txBody>
      </p:sp>
      <p:sp>
        <p:nvSpPr>
          <p:cNvPr id="262" name="Google Shape;262;p15"/>
          <p:cNvSpPr txBox="1"/>
          <p:nvPr/>
        </p:nvSpPr>
        <p:spPr>
          <a:xfrm>
            <a:off x="1296000" y="3384000"/>
            <a:ext cx="6248400"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400" b="1" dirty="0">
                <a:solidFill>
                  <a:schemeClr val="dk1"/>
                </a:solidFill>
                <a:latin typeface="Helvetica Neue" panose="020B0604020202020204" charset="0"/>
                <a:ea typeface="Helvetica Neue"/>
                <a:cs typeface="Helvetica Neue"/>
                <a:sym typeface="Helvetica Neue"/>
              </a:rPr>
              <a:t>Hilfreiche Feedbackarten</a:t>
            </a:r>
            <a:endParaRPr sz="2400" b="1" dirty="0">
              <a:solidFill>
                <a:schemeClr val="dk1"/>
              </a:solidFill>
              <a:latin typeface="Helvetica Neue" panose="020B0604020202020204" charset="0"/>
              <a:ea typeface="Helvetica Neue"/>
              <a:cs typeface="Helvetica Neue"/>
              <a:sym typeface="Helvetica Neue"/>
            </a:endParaRPr>
          </a:p>
        </p:txBody>
      </p:sp>
      <p:sp>
        <p:nvSpPr>
          <p:cNvPr id="263" name="Google Shape;263;p15"/>
          <p:cNvSpPr/>
          <p:nvPr/>
        </p:nvSpPr>
        <p:spPr>
          <a:xfrm>
            <a:off x="1332000" y="3924300"/>
            <a:ext cx="3204000" cy="1030200"/>
          </a:xfrm>
          <a:prstGeom prst="roundRect">
            <a:avLst>
              <a:gd name="adj" fmla="val 16667"/>
            </a:avLst>
          </a:prstGeom>
          <a:solidFill>
            <a:srgbClr val="AED633"/>
          </a:solidFill>
          <a:ln>
            <a:noFill/>
          </a:ln>
          <a:effectLst>
            <a:outerShdw blurRad="149987" dist="250190" dir="8460000" algn="ctr">
              <a:srgbClr val="000000">
                <a:alpha val="27843"/>
              </a:srgbClr>
            </a:outerShdw>
          </a:effectLst>
        </p:spPr>
        <p:txBody>
          <a:bodyPr spcFirstLastPara="1" wrap="square" lIns="177800" tIns="101600" rIns="177800" bIns="101600"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de-DE" sz="2400">
                <a:solidFill>
                  <a:schemeClr val="lt1"/>
                </a:solidFill>
                <a:latin typeface="Helvetica Neue" panose="020B0604020202020204" charset="0"/>
                <a:ea typeface="Helvetica Neue"/>
                <a:cs typeface="Helvetica Neue"/>
                <a:sym typeface="Helvetica Neue"/>
              </a:rPr>
              <a:t>Training on the job</a:t>
            </a:r>
            <a:endParaRPr>
              <a:latin typeface="Helvetica Neue" panose="020B0604020202020204" charset="0"/>
            </a:endParaRPr>
          </a:p>
        </p:txBody>
      </p:sp>
      <p:sp>
        <p:nvSpPr>
          <p:cNvPr id="264" name="Google Shape;264;p15"/>
          <p:cNvSpPr/>
          <p:nvPr/>
        </p:nvSpPr>
        <p:spPr>
          <a:xfrm>
            <a:off x="4644000" y="3924300"/>
            <a:ext cx="3024000" cy="1030200"/>
          </a:xfrm>
          <a:prstGeom prst="roundRect">
            <a:avLst>
              <a:gd name="adj" fmla="val 16667"/>
            </a:avLst>
          </a:prstGeom>
          <a:solidFill>
            <a:srgbClr val="AED633"/>
          </a:solidFill>
          <a:ln>
            <a:noFill/>
          </a:ln>
          <a:effectLst>
            <a:outerShdw blurRad="149987" dist="250190" dir="8460000" algn="ctr">
              <a:srgbClr val="000000">
                <a:alpha val="27843"/>
              </a:srgbClr>
            </a:outerShdw>
          </a:effectLst>
        </p:spPr>
        <p:txBody>
          <a:bodyPr spcFirstLastPara="1" wrap="square" lIns="177800" tIns="101600" rIns="177800" bIns="101600" anchor="ctr" anchorCtr="0">
            <a:noAutofit/>
          </a:bodyPr>
          <a:lstStyle/>
          <a:p>
            <a:pPr marL="0" marR="0" lvl="0" indent="0" algn="ctr" rtl="0">
              <a:lnSpc>
                <a:spcPct val="90000"/>
              </a:lnSpc>
              <a:spcBef>
                <a:spcPts val="0"/>
              </a:spcBef>
              <a:spcAft>
                <a:spcPts val="0"/>
              </a:spcAft>
              <a:buNone/>
            </a:pPr>
            <a:r>
              <a:rPr lang="de-DE" sz="2400">
                <a:solidFill>
                  <a:schemeClr val="lt1"/>
                </a:solidFill>
                <a:latin typeface="Helvetica Neue" panose="020B0604020202020204" charset="0"/>
                <a:ea typeface="Helvetica Neue"/>
                <a:cs typeface="Helvetica Neue"/>
                <a:sym typeface="Helvetica Neue"/>
              </a:rPr>
              <a:t>Wertschätzungs- Feedback</a:t>
            </a:r>
            <a:endParaRPr>
              <a:latin typeface="Helvetica Neue" panose="020B0604020202020204" charset="0"/>
            </a:endParaRPr>
          </a:p>
        </p:txBody>
      </p:sp>
      <p:sp>
        <p:nvSpPr>
          <p:cNvPr id="265" name="Google Shape;265;p15"/>
          <p:cNvSpPr/>
          <p:nvPr/>
        </p:nvSpPr>
        <p:spPr>
          <a:xfrm>
            <a:off x="7812000" y="3924300"/>
            <a:ext cx="3024000" cy="1030200"/>
          </a:xfrm>
          <a:prstGeom prst="roundRect">
            <a:avLst>
              <a:gd name="adj" fmla="val 16667"/>
            </a:avLst>
          </a:prstGeom>
          <a:solidFill>
            <a:srgbClr val="AED633"/>
          </a:solidFill>
          <a:ln>
            <a:noFill/>
          </a:ln>
          <a:effectLst>
            <a:outerShdw blurRad="149987" dist="250190" dir="8460000" algn="ctr">
              <a:srgbClr val="000000">
                <a:alpha val="27843"/>
              </a:srgbClr>
            </a:outerShdw>
          </a:effectLst>
        </p:spPr>
        <p:txBody>
          <a:bodyPr spcFirstLastPara="1" wrap="square" lIns="177800" tIns="101600" rIns="177800" bIns="101600"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de-DE" sz="2400">
                <a:solidFill>
                  <a:schemeClr val="lt1"/>
                </a:solidFill>
                <a:latin typeface="Helvetica Neue" panose="020B0604020202020204" charset="0"/>
                <a:ea typeface="Helvetica Neue"/>
                <a:cs typeface="Helvetica Neue"/>
                <a:sym typeface="Helvetica Neue"/>
              </a:rPr>
              <a:t>Ratschlag</a:t>
            </a:r>
            <a:endParaRPr>
              <a:latin typeface="Helvetica Neue" panose="020B0604020202020204" charset="0"/>
            </a:endParaRPr>
          </a:p>
        </p:txBody>
      </p:sp>
      <p:sp>
        <p:nvSpPr>
          <p:cNvPr id="266" name="Google Shape;266;p15"/>
          <p:cNvSpPr/>
          <p:nvPr/>
        </p:nvSpPr>
        <p:spPr>
          <a:xfrm>
            <a:off x="10980000" y="3924300"/>
            <a:ext cx="3024000" cy="1030200"/>
          </a:xfrm>
          <a:prstGeom prst="roundRect">
            <a:avLst>
              <a:gd name="adj" fmla="val 16667"/>
            </a:avLst>
          </a:prstGeom>
          <a:solidFill>
            <a:srgbClr val="AED633"/>
          </a:solidFill>
          <a:ln>
            <a:noFill/>
          </a:ln>
          <a:effectLst>
            <a:outerShdw blurRad="149987" dist="250190" dir="8460000" algn="ctr">
              <a:srgbClr val="000000">
                <a:alpha val="27843"/>
              </a:srgbClr>
            </a:outerShdw>
          </a:effectLst>
        </p:spPr>
        <p:txBody>
          <a:bodyPr spcFirstLastPara="1" wrap="square" lIns="177800" tIns="101600" rIns="177800" bIns="101600" anchor="ctr" anchorCtr="0">
            <a:noAutofit/>
          </a:bodyPr>
          <a:lstStyle/>
          <a:p>
            <a:pPr marL="0" marR="0" lvl="0" indent="0" algn="ctr" rtl="0">
              <a:lnSpc>
                <a:spcPct val="90000"/>
              </a:lnSpc>
              <a:spcBef>
                <a:spcPts val="0"/>
              </a:spcBef>
              <a:spcAft>
                <a:spcPts val="0"/>
              </a:spcAft>
              <a:buNone/>
            </a:pPr>
            <a:r>
              <a:rPr lang="de-DE" sz="2400">
                <a:solidFill>
                  <a:schemeClr val="lt1"/>
                </a:solidFill>
                <a:latin typeface="Helvetica Neue" panose="020B0604020202020204" charset="0"/>
                <a:ea typeface="Helvetica Neue"/>
                <a:cs typeface="Helvetica Neue"/>
                <a:sym typeface="Helvetica Neue"/>
              </a:rPr>
              <a:t>Coaching</a:t>
            </a:r>
            <a:endParaRPr>
              <a:latin typeface="Helvetica Neue" panose="020B0604020202020204" charset="0"/>
            </a:endParaRPr>
          </a:p>
        </p:txBody>
      </p:sp>
      <p:sp>
        <p:nvSpPr>
          <p:cNvPr id="267" name="Google Shape;267;p15"/>
          <p:cNvSpPr/>
          <p:nvPr/>
        </p:nvSpPr>
        <p:spPr>
          <a:xfrm>
            <a:off x="14148000" y="3924300"/>
            <a:ext cx="3024000" cy="1030200"/>
          </a:xfrm>
          <a:prstGeom prst="roundRect">
            <a:avLst>
              <a:gd name="adj" fmla="val 16667"/>
            </a:avLst>
          </a:prstGeom>
          <a:solidFill>
            <a:srgbClr val="AED633"/>
          </a:solidFill>
          <a:ln>
            <a:noFill/>
          </a:ln>
          <a:effectLst>
            <a:outerShdw blurRad="149987" dist="250190" dir="8460000" algn="ctr">
              <a:srgbClr val="000000">
                <a:alpha val="27843"/>
              </a:srgbClr>
            </a:outerShdw>
          </a:effectLst>
        </p:spPr>
        <p:txBody>
          <a:bodyPr spcFirstLastPara="1" wrap="square" lIns="177800" tIns="101600" rIns="177800" bIns="101600"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de-DE" sz="2400">
                <a:solidFill>
                  <a:schemeClr val="lt1"/>
                </a:solidFill>
                <a:latin typeface="Helvetica Neue" panose="020B0604020202020204" charset="0"/>
                <a:ea typeface="Helvetica Neue"/>
                <a:cs typeface="Helvetica Neue"/>
                <a:sym typeface="Helvetica Neue"/>
              </a:rPr>
              <a:t>Evaluation</a:t>
            </a:r>
            <a:endParaRPr>
              <a:latin typeface="Helvetica Neue" panose="020B0604020202020204" charset="0"/>
            </a:endParaRPr>
          </a:p>
        </p:txBody>
      </p:sp>
      <p:sp>
        <p:nvSpPr>
          <p:cNvPr id="269" name="Google Shape;269;p15"/>
          <p:cNvSpPr txBox="1"/>
          <p:nvPr/>
        </p:nvSpPr>
        <p:spPr>
          <a:xfrm>
            <a:off x="1296000" y="2304000"/>
            <a:ext cx="102108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1.3 Feedbackkultur</a:t>
            </a:r>
            <a:endParaRPr dirty="0">
              <a:latin typeface="Helvetica Neue" panose="020B0604020202020204" charset="0"/>
            </a:endParaRPr>
          </a:p>
        </p:txBody>
      </p:sp>
      <p:sp>
        <p:nvSpPr>
          <p:cNvPr id="2" name="Google Shape;89;p5">
            <a:extLst>
              <a:ext uri="{FF2B5EF4-FFF2-40B4-BE49-F238E27FC236}">
                <a16:creationId xmlns:a16="http://schemas.microsoft.com/office/drawing/2014/main" id="{0E2986BA-735E-131B-D68E-C13F4557F8CB}"/>
              </a:ext>
            </a:extLst>
          </p:cNvPr>
          <p:cNvSpPr txBox="1"/>
          <p:nvPr/>
        </p:nvSpPr>
        <p:spPr>
          <a:xfrm>
            <a:off x="1296000" y="1548000"/>
            <a:ext cx="16164000" cy="7540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300" b="1" dirty="0">
                <a:solidFill>
                  <a:srgbClr val="4D94B7"/>
                </a:solidFill>
                <a:latin typeface="Helvetica Neue" panose="020B0604020202020204" charset="0"/>
                <a:ea typeface="Helvetica Neue"/>
                <a:cs typeface="Helvetica Neue"/>
                <a:sym typeface="Helvetica Neue"/>
              </a:rPr>
              <a:t>1. Verbesserung der unternehmensinternen Kommunikation</a:t>
            </a:r>
            <a:endParaRPr sz="4300" dirty="0">
              <a:latin typeface="Helvetica Neue" panose="020B060402020202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3"/>
                                        </p:tgtEl>
                                        <p:attrNameLst>
                                          <p:attrName>style.visibility</p:attrName>
                                        </p:attrNameLst>
                                      </p:cBhvr>
                                      <p:to>
                                        <p:strVal val="visible"/>
                                      </p:to>
                                    </p:set>
                                    <p:animEffect transition="in" filter="fade">
                                      <p:cBhvr>
                                        <p:cTn id="7" dur="500"/>
                                        <p:tgtEl>
                                          <p:spTgt spid="26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56"/>
                                        </p:tgtEl>
                                        <p:attrNameLst>
                                          <p:attrName>style.visibility</p:attrName>
                                        </p:attrNameLst>
                                      </p:cBhvr>
                                      <p:to>
                                        <p:strVal val="visible"/>
                                      </p:to>
                                    </p:set>
                                    <p:animEffect transition="in" filter="fade">
                                      <p:cBhvr>
                                        <p:cTn id="11" dur="250"/>
                                        <p:tgtEl>
                                          <p:spTgt spid="25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64"/>
                                        </p:tgtEl>
                                        <p:attrNameLst>
                                          <p:attrName>style.visibility</p:attrName>
                                        </p:attrNameLst>
                                      </p:cBhvr>
                                      <p:to>
                                        <p:strVal val="visible"/>
                                      </p:to>
                                    </p:set>
                                    <p:animEffect transition="in" filter="fade">
                                      <p:cBhvr>
                                        <p:cTn id="16" dur="500"/>
                                        <p:tgtEl>
                                          <p:spTgt spid="264"/>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257"/>
                                        </p:tgtEl>
                                        <p:attrNameLst>
                                          <p:attrName>style.visibility</p:attrName>
                                        </p:attrNameLst>
                                      </p:cBhvr>
                                      <p:to>
                                        <p:strVal val="visible"/>
                                      </p:to>
                                    </p:set>
                                    <p:animEffect transition="in" filter="fade">
                                      <p:cBhvr>
                                        <p:cTn id="20" dur="250"/>
                                        <p:tgtEl>
                                          <p:spTgt spid="25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65"/>
                                        </p:tgtEl>
                                        <p:attrNameLst>
                                          <p:attrName>style.visibility</p:attrName>
                                        </p:attrNameLst>
                                      </p:cBhvr>
                                      <p:to>
                                        <p:strVal val="visible"/>
                                      </p:to>
                                    </p:set>
                                    <p:animEffect transition="in" filter="fade">
                                      <p:cBhvr>
                                        <p:cTn id="25" dur="500"/>
                                        <p:tgtEl>
                                          <p:spTgt spid="265"/>
                                        </p:tgtEl>
                                      </p:cBhvr>
                                    </p:animEffec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258"/>
                                        </p:tgtEl>
                                        <p:attrNameLst>
                                          <p:attrName>style.visibility</p:attrName>
                                        </p:attrNameLst>
                                      </p:cBhvr>
                                      <p:to>
                                        <p:strVal val="visible"/>
                                      </p:to>
                                    </p:set>
                                    <p:animEffect transition="in" filter="fade">
                                      <p:cBhvr>
                                        <p:cTn id="29" dur="250"/>
                                        <p:tgtEl>
                                          <p:spTgt spid="25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66"/>
                                        </p:tgtEl>
                                        <p:attrNameLst>
                                          <p:attrName>style.visibility</p:attrName>
                                        </p:attrNameLst>
                                      </p:cBhvr>
                                      <p:to>
                                        <p:strVal val="visible"/>
                                      </p:to>
                                    </p:set>
                                    <p:animEffect transition="in" filter="fade">
                                      <p:cBhvr>
                                        <p:cTn id="34" dur="500"/>
                                        <p:tgtEl>
                                          <p:spTgt spid="266"/>
                                        </p:tgtEl>
                                      </p:cBhvr>
                                    </p:animEffect>
                                  </p:childTnLst>
                                </p:cTn>
                              </p:par>
                            </p:childTnLst>
                          </p:cTn>
                        </p:par>
                        <p:par>
                          <p:cTn id="35" fill="hold">
                            <p:stCondLst>
                              <p:cond delay="500"/>
                            </p:stCondLst>
                            <p:childTnLst>
                              <p:par>
                                <p:cTn id="36" presetID="10" presetClass="entr" presetSubtype="0" fill="hold" nodeType="afterEffect">
                                  <p:stCondLst>
                                    <p:cond delay="0"/>
                                  </p:stCondLst>
                                  <p:childTnLst>
                                    <p:set>
                                      <p:cBhvr>
                                        <p:cTn id="37" dur="1" fill="hold">
                                          <p:stCondLst>
                                            <p:cond delay="0"/>
                                          </p:stCondLst>
                                        </p:cTn>
                                        <p:tgtEl>
                                          <p:spTgt spid="259"/>
                                        </p:tgtEl>
                                        <p:attrNameLst>
                                          <p:attrName>style.visibility</p:attrName>
                                        </p:attrNameLst>
                                      </p:cBhvr>
                                      <p:to>
                                        <p:strVal val="visible"/>
                                      </p:to>
                                    </p:set>
                                    <p:animEffect transition="in" filter="fade">
                                      <p:cBhvr>
                                        <p:cTn id="38" dur="250"/>
                                        <p:tgtEl>
                                          <p:spTgt spid="259"/>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67"/>
                                        </p:tgtEl>
                                        <p:attrNameLst>
                                          <p:attrName>style.visibility</p:attrName>
                                        </p:attrNameLst>
                                      </p:cBhvr>
                                      <p:to>
                                        <p:strVal val="visible"/>
                                      </p:to>
                                    </p:set>
                                    <p:animEffect transition="in" filter="fade">
                                      <p:cBhvr>
                                        <p:cTn id="43" dur="500"/>
                                        <p:tgtEl>
                                          <p:spTgt spid="267"/>
                                        </p:tgtEl>
                                      </p:cBhvr>
                                    </p:animEffect>
                                  </p:childTnLst>
                                </p:cTn>
                              </p:par>
                            </p:childTnLst>
                          </p:cTn>
                        </p:par>
                        <p:par>
                          <p:cTn id="44" fill="hold">
                            <p:stCondLst>
                              <p:cond delay="500"/>
                            </p:stCondLst>
                            <p:childTnLst>
                              <p:par>
                                <p:cTn id="45" presetID="10" presetClass="entr" presetSubtype="0" fill="hold" nodeType="afterEffect">
                                  <p:stCondLst>
                                    <p:cond delay="0"/>
                                  </p:stCondLst>
                                  <p:childTnLst>
                                    <p:set>
                                      <p:cBhvr>
                                        <p:cTn id="46" dur="1" fill="hold">
                                          <p:stCondLst>
                                            <p:cond delay="0"/>
                                          </p:stCondLst>
                                        </p:cTn>
                                        <p:tgtEl>
                                          <p:spTgt spid="260"/>
                                        </p:tgtEl>
                                        <p:attrNameLst>
                                          <p:attrName>style.visibility</p:attrName>
                                        </p:attrNameLst>
                                      </p:cBhvr>
                                      <p:to>
                                        <p:strVal val="visible"/>
                                      </p:to>
                                    </p:set>
                                    <p:animEffect transition="in" filter="fade">
                                      <p:cBhvr>
                                        <p:cTn id="47" dur="250"/>
                                        <p:tgtEl>
                                          <p:spTgt spid="2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3"/>
        <p:cNvGrpSpPr/>
        <p:nvPr/>
      </p:nvGrpSpPr>
      <p:grpSpPr>
        <a:xfrm>
          <a:off x="0" y="0"/>
          <a:ext cx="0" cy="0"/>
          <a:chOff x="0" y="0"/>
          <a:chExt cx="0" cy="0"/>
        </a:xfrm>
      </p:grpSpPr>
      <p:sp>
        <p:nvSpPr>
          <p:cNvPr id="274" name="Google Shape;274;p16"/>
          <p:cNvSpPr txBox="1"/>
          <p:nvPr/>
        </p:nvSpPr>
        <p:spPr>
          <a:xfrm>
            <a:off x="1295400" y="891528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a:solidFill>
                  <a:schemeClr val="dk1"/>
                </a:solidFill>
                <a:latin typeface="Helvetica Neue" panose="020B0604020202020204" charset="0"/>
                <a:ea typeface="Helvetica Neue"/>
                <a:cs typeface="Helvetica Neue"/>
                <a:sym typeface="Helvetica Neue"/>
              </a:rPr>
              <a:t>Quellennr.: 19</a:t>
            </a:r>
            <a:endParaRPr sz="1200">
              <a:solidFill>
                <a:schemeClr val="dk1"/>
              </a:solidFill>
              <a:latin typeface="Helvetica Neue" panose="020B0604020202020204" charset="0"/>
              <a:ea typeface="Helvetica Neue"/>
              <a:cs typeface="Helvetica Neue"/>
              <a:sym typeface="Helvetica Neue"/>
            </a:endParaRPr>
          </a:p>
        </p:txBody>
      </p:sp>
      <p:sp>
        <p:nvSpPr>
          <p:cNvPr id="275" name="Google Shape;275;p16"/>
          <p:cNvSpPr txBox="1"/>
          <p:nvPr/>
        </p:nvSpPr>
        <p:spPr>
          <a:xfrm>
            <a:off x="1296000" y="3384000"/>
            <a:ext cx="13944000"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400" b="1" dirty="0">
                <a:solidFill>
                  <a:schemeClr val="dk1"/>
                </a:solidFill>
                <a:latin typeface="Helvetica Neue" panose="020B0604020202020204" charset="0"/>
                <a:ea typeface="Helvetica Neue"/>
                <a:cs typeface="Helvetica Neue"/>
                <a:sym typeface="Helvetica Neue"/>
              </a:rPr>
              <a:t>Die “goldenen Regeln” für Feedback – eine Checkliste</a:t>
            </a:r>
            <a:endParaRPr sz="2400" b="1" dirty="0">
              <a:solidFill>
                <a:schemeClr val="dk1"/>
              </a:solidFill>
              <a:latin typeface="Helvetica Neue" panose="020B0604020202020204" charset="0"/>
              <a:ea typeface="Helvetica Neue"/>
              <a:cs typeface="Helvetica Neue"/>
              <a:sym typeface="Helvetica Neue"/>
            </a:endParaRPr>
          </a:p>
        </p:txBody>
      </p:sp>
      <p:sp>
        <p:nvSpPr>
          <p:cNvPr id="276" name="Google Shape;276;p16"/>
          <p:cNvSpPr/>
          <p:nvPr/>
        </p:nvSpPr>
        <p:spPr>
          <a:xfrm>
            <a:off x="1296000" y="3826980"/>
            <a:ext cx="15925200" cy="5050320"/>
          </a:xfrm>
          <a:prstGeom prst="flowChartProcess">
            <a:avLst/>
          </a:prstGeom>
          <a:solidFill>
            <a:srgbClr val="4D94B7"/>
          </a:solidFill>
          <a:ln>
            <a:noFill/>
          </a:ln>
          <a:effectLst>
            <a:outerShdw blurRad="149987" dist="250190" dir="8460000" algn="ctr">
              <a:srgbClr val="000000">
                <a:alpha val="27843"/>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endParaRPr sz="600">
              <a:solidFill>
                <a:schemeClr val="dk1"/>
              </a:solidFill>
              <a:latin typeface="Helvetica Neue"/>
              <a:ea typeface="Helvetica Neue"/>
              <a:cs typeface="Helvetica Neue"/>
              <a:sym typeface="Helvetica Neue"/>
            </a:endParaRPr>
          </a:p>
        </p:txBody>
      </p:sp>
      <p:graphicFrame>
        <p:nvGraphicFramePr>
          <p:cNvPr id="277" name="Google Shape;277;p16"/>
          <p:cNvGraphicFramePr/>
          <p:nvPr>
            <p:extLst>
              <p:ext uri="{D42A27DB-BD31-4B8C-83A1-F6EECF244321}">
                <p14:modId xmlns:p14="http://schemas.microsoft.com/office/powerpoint/2010/main" val="2827597697"/>
              </p:ext>
            </p:extLst>
          </p:nvPr>
        </p:nvGraphicFramePr>
        <p:xfrm>
          <a:off x="1368000" y="3852000"/>
          <a:ext cx="7740000" cy="5050325"/>
        </p:xfrm>
        <a:graphic>
          <a:graphicData uri="http://schemas.openxmlformats.org/drawingml/2006/table">
            <a:tbl>
              <a:tblPr firstRow="1" bandRow="1">
                <a:noFill/>
                <a:tableStyleId>{B85BDE6E-D97C-4451-AC36-2DF0A014133E}</a:tableStyleId>
              </a:tblPr>
              <a:tblGrid>
                <a:gridCol w="7344000">
                  <a:extLst>
                    <a:ext uri="{9D8B030D-6E8A-4147-A177-3AD203B41FA5}">
                      <a16:colId xmlns:a16="http://schemas.microsoft.com/office/drawing/2014/main" val="20000"/>
                    </a:ext>
                  </a:extLst>
                </a:gridCol>
                <a:gridCol w="396000">
                  <a:extLst>
                    <a:ext uri="{9D8B030D-6E8A-4147-A177-3AD203B41FA5}">
                      <a16:colId xmlns:a16="http://schemas.microsoft.com/office/drawing/2014/main" val="20001"/>
                    </a:ext>
                  </a:extLst>
                </a:gridCol>
              </a:tblGrid>
              <a:tr h="697725">
                <a:tc>
                  <a:txBody>
                    <a:bodyPr/>
                    <a:lstStyle/>
                    <a:p>
                      <a:pPr marL="0" marR="0" lvl="0" indent="0" algn="l" rtl="0">
                        <a:spcBef>
                          <a:spcPts val="0"/>
                        </a:spcBef>
                        <a:spcAft>
                          <a:spcPts val="0"/>
                        </a:spcAft>
                        <a:buClr>
                          <a:schemeClr val="dk1"/>
                        </a:buClr>
                        <a:buSzPts val="2500"/>
                        <a:buFont typeface="Noto Sans Symbols"/>
                        <a:buNone/>
                      </a:pPr>
                      <a:r>
                        <a:rPr lang="de-DE" sz="2200" dirty="0">
                          <a:solidFill>
                            <a:schemeClr val="lt1"/>
                          </a:solidFill>
                          <a:latin typeface="Helvetica Neue"/>
                          <a:ea typeface="Helvetica Neue"/>
                          <a:cs typeface="Helvetica Neue"/>
                          <a:sym typeface="Helvetica Neue"/>
                        </a:rPr>
                        <a:t>Gebe Feedback, wenn der andere es auch hören kann. </a:t>
                      </a:r>
                      <a:endParaRPr sz="2200" dirty="0">
                        <a:solidFill>
                          <a:schemeClr val="lt1"/>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spcBef>
                          <a:spcPts val="0"/>
                        </a:spcBef>
                        <a:spcAft>
                          <a:spcPts val="0"/>
                        </a:spcAft>
                        <a:buNone/>
                      </a:pPr>
                      <a:r>
                        <a:rPr lang="de-DE" sz="3200">
                          <a:solidFill>
                            <a:srgbClr val="AED633"/>
                          </a:solidFill>
                          <a:latin typeface="Helvetica Neue"/>
                          <a:ea typeface="Helvetica Neue"/>
                          <a:cs typeface="Helvetica Neue"/>
                          <a:sym typeface="Helvetica Neue"/>
                        </a:rPr>
                        <a:t>◻</a:t>
                      </a:r>
                      <a:endParaRPr sz="32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0"/>
                  </a:ext>
                </a:extLst>
              </a:tr>
              <a:tr h="877075">
                <a:tc>
                  <a:txBody>
                    <a:bodyPr/>
                    <a:lstStyle/>
                    <a:p>
                      <a:pPr marL="0" marR="0" lvl="0" indent="0" algn="l" rtl="0">
                        <a:spcBef>
                          <a:spcPts val="0"/>
                        </a:spcBef>
                        <a:spcAft>
                          <a:spcPts val="0"/>
                        </a:spcAft>
                        <a:buClr>
                          <a:schemeClr val="dk1"/>
                        </a:buClr>
                        <a:buSzPts val="2500"/>
                        <a:buFont typeface="Noto Sans Symbols"/>
                        <a:buNone/>
                      </a:pPr>
                      <a:r>
                        <a:rPr lang="de-DE" sz="2200" dirty="0">
                          <a:solidFill>
                            <a:schemeClr val="lt1"/>
                          </a:solidFill>
                          <a:latin typeface="Helvetica Neue"/>
                          <a:ea typeface="Helvetica Neue"/>
                          <a:cs typeface="Helvetica Neue"/>
                          <a:sym typeface="Helvetica Neue"/>
                        </a:rPr>
                        <a:t>Dein Feedback soll so ausführlich und konkret wie möglich sein.</a:t>
                      </a:r>
                      <a:endParaRPr sz="2200" dirty="0">
                        <a:solidFill>
                          <a:schemeClr val="lt1"/>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200"/>
                        <a:buFont typeface="Helvetica Neue"/>
                        <a:buNone/>
                      </a:pPr>
                      <a:r>
                        <a:rPr lang="de-DE" sz="3200">
                          <a:solidFill>
                            <a:srgbClr val="AED633"/>
                          </a:solidFill>
                          <a:latin typeface="Helvetica Neue"/>
                          <a:ea typeface="Helvetica Neue"/>
                          <a:cs typeface="Helvetica Neue"/>
                          <a:sym typeface="Helvetica Neue"/>
                        </a:rPr>
                        <a:t>◻</a:t>
                      </a:r>
                      <a:endParaRPr sz="32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1"/>
                  </a:ext>
                </a:extLst>
              </a:tr>
              <a:tr h="1238100">
                <a:tc>
                  <a:txBody>
                    <a:bodyPr/>
                    <a:lstStyle/>
                    <a:p>
                      <a:pPr marL="0" marR="0" lvl="0" indent="0" algn="l" rtl="0">
                        <a:spcBef>
                          <a:spcPts val="0"/>
                        </a:spcBef>
                        <a:spcAft>
                          <a:spcPts val="0"/>
                        </a:spcAft>
                        <a:buClr>
                          <a:schemeClr val="dk1"/>
                        </a:buClr>
                        <a:buSzPts val="2500"/>
                        <a:buFont typeface="Noto Sans Symbols"/>
                        <a:buNone/>
                      </a:pPr>
                      <a:r>
                        <a:rPr lang="de-DE" sz="2200" dirty="0">
                          <a:solidFill>
                            <a:schemeClr val="lt1"/>
                          </a:solidFill>
                          <a:latin typeface="Helvetica Neue"/>
                          <a:ea typeface="Helvetica Neue"/>
                          <a:cs typeface="Helvetica Neue"/>
                          <a:sym typeface="Helvetica Neue"/>
                        </a:rPr>
                        <a:t>Teile deine Wahrnehmungen als Wahrnehmung, deine Vermutungen als Vermutungen und deine Gefühle als Gefühle</a:t>
                      </a:r>
                      <a:endParaRPr sz="2200" dirty="0">
                        <a:solidFill>
                          <a:schemeClr val="lt1"/>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200"/>
                        <a:buFont typeface="Helvetica Neue"/>
                        <a:buNone/>
                      </a:pPr>
                      <a:r>
                        <a:rPr lang="de-DE" sz="3200">
                          <a:solidFill>
                            <a:srgbClr val="AED633"/>
                          </a:solidFill>
                          <a:latin typeface="Helvetica Neue"/>
                          <a:ea typeface="Helvetica Neue"/>
                          <a:cs typeface="Helvetica Neue"/>
                          <a:sym typeface="Helvetica Neue"/>
                        </a:rPr>
                        <a:t>◻</a:t>
                      </a:r>
                      <a:endParaRPr sz="32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2"/>
                  </a:ext>
                </a:extLst>
              </a:tr>
              <a:tr h="680175">
                <a:tc>
                  <a:txBody>
                    <a:bodyPr/>
                    <a:lstStyle/>
                    <a:p>
                      <a:pPr marL="0" marR="0" lvl="0" indent="0" algn="l" rtl="0">
                        <a:spcBef>
                          <a:spcPts val="0"/>
                        </a:spcBef>
                        <a:spcAft>
                          <a:spcPts val="0"/>
                        </a:spcAft>
                        <a:buClr>
                          <a:schemeClr val="dk1"/>
                        </a:buClr>
                        <a:buSzPts val="2500"/>
                        <a:buFont typeface="Noto Sans Symbols"/>
                        <a:buNone/>
                      </a:pPr>
                      <a:r>
                        <a:rPr lang="de-DE" sz="2200" dirty="0">
                          <a:solidFill>
                            <a:schemeClr val="lt1"/>
                          </a:solidFill>
                          <a:latin typeface="Helvetica Neue"/>
                          <a:ea typeface="Helvetica Neue"/>
                          <a:cs typeface="Helvetica Neue"/>
                          <a:sym typeface="Helvetica Neue"/>
                        </a:rPr>
                        <a:t>Dein Feedback soll den anderen nicht analysieren.</a:t>
                      </a:r>
                      <a:endParaRPr sz="2200" dirty="0">
                        <a:solidFill>
                          <a:schemeClr val="lt1"/>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200"/>
                        <a:buFont typeface="Helvetica Neue"/>
                        <a:buNone/>
                      </a:pPr>
                      <a:r>
                        <a:rPr lang="de-DE" sz="3200">
                          <a:solidFill>
                            <a:srgbClr val="AED633"/>
                          </a:solidFill>
                          <a:latin typeface="Helvetica Neue"/>
                          <a:ea typeface="Helvetica Neue"/>
                          <a:cs typeface="Helvetica Neue"/>
                          <a:sym typeface="Helvetica Neue"/>
                        </a:rPr>
                        <a:t>◻</a:t>
                      </a:r>
                      <a:endParaRPr sz="32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3"/>
                  </a:ext>
                </a:extLst>
              </a:tr>
              <a:tr h="877075">
                <a:tc>
                  <a:txBody>
                    <a:bodyPr/>
                    <a:lstStyle/>
                    <a:p>
                      <a:pPr marL="0" marR="0" lvl="0" indent="0" algn="l" rtl="0">
                        <a:spcBef>
                          <a:spcPts val="0"/>
                        </a:spcBef>
                        <a:spcAft>
                          <a:spcPts val="0"/>
                        </a:spcAft>
                        <a:buClr>
                          <a:schemeClr val="dk1"/>
                        </a:buClr>
                        <a:buSzPts val="2500"/>
                        <a:buFont typeface="Noto Sans Symbols"/>
                        <a:buNone/>
                      </a:pPr>
                      <a:r>
                        <a:rPr lang="de-DE" sz="2200" dirty="0">
                          <a:solidFill>
                            <a:schemeClr val="lt1"/>
                          </a:solidFill>
                          <a:latin typeface="Helvetica Neue"/>
                          <a:ea typeface="Helvetica Neue"/>
                          <a:cs typeface="Helvetica Neue"/>
                          <a:sym typeface="Helvetica Neue"/>
                        </a:rPr>
                        <a:t>Dein Feedback soll auch positive Gefühle und Wahrnehmungen umfassen. </a:t>
                      </a:r>
                      <a:endParaRPr sz="2200" dirty="0">
                        <a:solidFill>
                          <a:schemeClr val="lt1"/>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200"/>
                        <a:buFont typeface="Helvetica Neue"/>
                        <a:buNone/>
                      </a:pPr>
                      <a:r>
                        <a:rPr lang="de-DE" sz="3200">
                          <a:solidFill>
                            <a:srgbClr val="AED633"/>
                          </a:solidFill>
                          <a:latin typeface="Helvetica Neue"/>
                          <a:ea typeface="Helvetica Neue"/>
                          <a:cs typeface="Helvetica Neue"/>
                          <a:sym typeface="Helvetica Neue"/>
                        </a:rPr>
                        <a:t>◻</a:t>
                      </a:r>
                      <a:endParaRPr sz="32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4"/>
                  </a:ext>
                </a:extLst>
              </a:tr>
              <a:tr h="680175">
                <a:tc>
                  <a:txBody>
                    <a:bodyPr/>
                    <a:lstStyle/>
                    <a:p>
                      <a:pPr marL="0" marR="0" lvl="0" indent="0" algn="l" rtl="0">
                        <a:spcBef>
                          <a:spcPts val="0"/>
                        </a:spcBef>
                        <a:spcAft>
                          <a:spcPts val="0"/>
                        </a:spcAft>
                        <a:buClr>
                          <a:schemeClr val="dk1"/>
                        </a:buClr>
                        <a:buSzPts val="2500"/>
                        <a:buFont typeface="Noto Sans Symbols"/>
                        <a:buNone/>
                      </a:pPr>
                      <a:r>
                        <a:rPr lang="de-DE" sz="2200" dirty="0">
                          <a:solidFill>
                            <a:schemeClr val="lt1"/>
                          </a:solidFill>
                          <a:latin typeface="Helvetica Neue"/>
                          <a:ea typeface="Helvetica Neue"/>
                          <a:cs typeface="Helvetica Neue"/>
                          <a:sym typeface="Helvetica Neue"/>
                        </a:rPr>
                        <a:t>Dein Feedback soll umkehrbar sein.</a:t>
                      </a:r>
                      <a:endParaRPr sz="2200" dirty="0">
                        <a:solidFill>
                          <a:schemeClr val="lt1"/>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200"/>
                        <a:buFont typeface="Helvetica Neue"/>
                        <a:buNone/>
                      </a:pPr>
                      <a:r>
                        <a:rPr lang="de-DE" sz="3200" dirty="0">
                          <a:solidFill>
                            <a:srgbClr val="AED633"/>
                          </a:solidFill>
                          <a:latin typeface="Helvetica Neue"/>
                          <a:ea typeface="Helvetica Neue"/>
                          <a:cs typeface="Helvetica Neue"/>
                          <a:sym typeface="Helvetica Neue"/>
                        </a:rPr>
                        <a:t>◻</a:t>
                      </a:r>
                      <a:endParaRPr sz="3200" dirty="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graphicFrame>
        <p:nvGraphicFramePr>
          <p:cNvPr id="278" name="Google Shape;278;p16"/>
          <p:cNvGraphicFramePr/>
          <p:nvPr>
            <p:extLst>
              <p:ext uri="{D42A27DB-BD31-4B8C-83A1-F6EECF244321}">
                <p14:modId xmlns:p14="http://schemas.microsoft.com/office/powerpoint/2010/main" val="392669125"/>
              </p:ext>
            </p:extLst>
          </p:nvPr>
        </p:nvGraphicFramePr>
        <p:xfrm>
          <a:off x="9252000" y="3852000"/>
          <a:ext cx="7740000" cy="3889920"/>
        </p:xfrm>
        <a:graphic>
          <a:graphicData uri="http://schemas.openxmlformats.org/drawingml/2006/table">
            <a:tbl>
              <a:tblPr firstRow="1" bandRow="1">
                <a:noFill/>
                <a:tableStyleId>{B85BDE6E-D97C-4451-AC36-2DF0A014133E}</a:tableStyleId>
              </a:tblPr>
              <a:tblGrid>
                <a:gridCol w="7344000">
                  <a:extLst>
                    <a:ext uri="{9D8B030D-6E8A-4147-A177-3AD203B41FA5}">
                      <a16:colId xmlns:a16="http://schemas.microsoft.com/office/drawing/2014/main" val="20000"/>
                    </a:ext>
                  </a:extLst>
                </a:gridCol>
                <a:gridCol w="396000">
                  <a:extLst>
                    <a:ext uri="{9D8B030D-6E8A-4147-A177-3AD203B41FA5}">
                      <a16:colId xmlns:a16="http://schemas.microsoft.com/office/drawing/2014/main" val="20001"/>
                    </a:ext>
                  </a:extLst>
                </a:gridCol>
              </a:tblGrid>
              <a:tr h="562500">
                <a:tc>
                  <a:txBody>
                    <a:bodyPr/>
                    <a:lstStyle/>
                    <a:p>
                      <a:pPr marL="0" marR="0" lvl="0" indent="0" algn="l" rtl="0">
                        <a:spcBef>
                          <a:spcPts val="0"/>
                        </a:spcBef>
                        <a:spcAft>
                          <a:spcPts val="0"/>
                        </a:spcAft>
                        <a:buClr>
                          <a:schemeClr val="dk1"/>
                        </a:buClr>
                        <a:buSzPts val="2500"/>
                        <a:buFont typeface="Noto Sans Symbols"/>
                        <a:buNone/>
                      </a:pPr>
                      <a:r>
                        <a:rPr lang="de-DE" sz="2200">
                          <a:solidFill>
                            <a:schemeClr val="lt1"/>
                          </a:solidFill>
                          <a:latin typeface="Helvetica Neue"/>
                          <a:ea typeface="Helvetica Neue"/>
                          <a:cs typeface="Helvetica Neue"/>
                          <a:sym typeface="Helvetica Neue"/>
                        </a:rPr>
                        <a:t>Dein Feedback soll die Informationskapazität des anderen berücksichtigen. </a:t>
                      </a:r>
                      <a:endParaRPr sz="2200">
                        <a:solidFill>
                          <a:schemeClr val="lt1"/>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200"/>
                        <a:buFont typeface="Helvetica Neue"/>
                        <a:buNone/>
                      </a:pPr>
                      <a:r>
                        <a:rPr lang="de-DE" sz="3200">
                          <a:solidFill>
                            <a:srgbClr val="AED633"/>
                          </a:solidFill>
                          <a:latin typeface="Helvetica Neue"/>
                          <a:ea typeface="Helvetica Neue"/>
                          <a:cs typeface="Helvetica Neue"/>
                          <a:sym typeface="Helvetica Neue"/>
                        </a:rPr>
                        <a:t>◻</a:t>
                      </a:r>
                      <a:endParaRPr sz="32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0"/>
                  </a:ext>
                </a:extLst>
              </a:tr>
              <a:tr h="562500">
                <a:tc>
                  <a:txBody>
                    <a:bodyPr/>
                    <a:lstStyle/>
                    <a:p>
                      <a:pPr marL="0" marR="0" lvl="0" indent="0" algn="l" rtl="0">
                        <a:spcBef>
                          <a:spcPts val="0"/>
                        </a:spcBef>
                        <a:spcAft>
                          <a:spcPts val="0"/>
                        </a:spcAft>
                        <a:buClr>
                          <a:schemeClr val="dk1"/>
                        </a:buClr>
                        <a:buSzPts val="2500"/>
                        <a:buFont typeface="Noto Sans Symbols"/>
                        <a:buNone/>
                      </a:pPr>
                      <a:r>
                        <a:rPr lang="de-DE" sz="2200">
                          <a:solidFill>
                            <a:schemeClr val="lt1"/>
                          </a:solidFill>
                          <a:latin typeface="Helvetica Neue"/>
                          <a:ea typeface="Helvetica Neue"/>
                          <a:cs typeface="Helvetica Neue"/>
                          <a:sym typeface="Helvetica Neue"/>
                        </a:rPr>
                        <a:t>Dein Feedback soll sich auf begrenztes und konkretes Verhalten beziehen. </a:t>
                      </a:r>
                      <a:endParaRPr sz="2200">
                        <a:solidFill>
                          <a:schemeClr val="lt1"/>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200"/>
                        <a:buFont typeface="Helvetica Neue"/>
                        <a:buNone/>
                      </a:pPr>
                      <a:r>
                        <a:rPr lang="de-DE" sz="3200">
                          <a:solidFill>
                            <a:srgbClr val="AED633"/>
                          </a:solidFill>
                          <a:latin typeface="Helvetica Neue"/>
                          <a:ea typeface="Helvetica Neue"/>
                          <a:cs typeface="Helvetica Neue"/>
                          <a:sym typeface="Helvetica Neue"/>
                        </a:rPr>
                        <a:t>◻</a:t>
                      </a:r>
                      <a:endParaRPr sz="32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1"/>
                  </a:ext>
                </a:extLst>
              </a:tr>
              <a:tr h="562500">
                <a:tc>
                  <a:txBody>
                    <a:bodyPr/>
                    <a:lstStyle/>
                    <a:p>
                      <a:pPr marL="0" marR="0" lvl="0" indent="0" algn="l" rtl="0">
                        <a:spcBef>
                          <a:spcPts val="0"/>
                        </a:spcBef>
                        <a:spcAft>
                          <a:spcPts val="0"/>
                        </a:spcAft>
                        <a:buClr>
                          <a:schemeClr val="dk1"/>
                        </a:buClr>
                        <a:buSzPts val="2500"/>
                        <a:buFont typeface="Noto Sans Symbols"/>
                        <a:buNone/>
                      </a:pPr>
                      <a:r>
                        <a:rPr lang="de-DE" sz="2200" dirty="0">
                          <a:solidFill>
                            <a:schemeClr val="lt1"/>
                          </a:solidFill>
                          <a:latin typeface="Helvetica Neue"/>
                          <a:ea typeface="Helvetica Neue"/>
                          <a:cs typeface="Helvetica Neue"/>
                          <a:sym typeface="Helvetica Neue"/>
                        </a:rPr>
                        <a:t>Dein Feedback soll möglichst unmittelbar erfolgen.</a:t>
                      </a:r>
                      <a:endParaRPr sz="2200" dirty="0">
                        <a:solidFill>
                          <a:schemeClr val="lt1"/>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200"/>
                        <a:buFont typeface="Helvetica Neue"/>
                        <a:buNone/>
                      </a:pPr>
                      <a:r>
                        <a:rPr lang="de-DE" sz="3200">
                          <a:solidFill>
                            <a:srgbClr val="AED633"/>
                          </a:solidFill>
                          <a:latin typeface="Helvetica Neue"/>
                          <a:ea typeface="Helvetica Neue"/>
                          <a:cs typeface="Helvetica Neue"/>
                          <a:sym typeface="Helvetica Neue"/>
                        </a:rPr>
                        <a:t>◻</a:t>
                      </a:r>
                      <a:endParaRPr sz="32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2"/>
                  </a:ext>
                </a:extLst>
              </a:tr>
              <a:tr h="562500">
                <a:tc>
                  <a:txBody>
                    <a:bodyPr/>
                    <a:lstStyle/>
                    <a:p>
                      <a:pPr marL="0" marR="0" lvl="0" indent="0" algn="l" rtl="0">
                        <a:spcBef>
                          <a:spcPts val="0"/>
                        </a:spcBef>
                        <a:spcAft>
                          <a:spcPts val="0"/>
                        </a:spcAft>
                        <a:buClr>
                          <a:schemeClr val="dk1"/>
                        </a:buClr>
                        <a:buSzPts val="2500"/>
                        <a:buFont typeface="Noto Sans Symbols"/>
                        <a:buNone/>
                      </a:pPr>
                      <a:r>
                        <a:rPr lang="de-DE" sz="2200">
                          <a:solidFill>
                            <a:schemeClr val="lt1"/>
                          </a:solidFill>
                          <a:latin typeface="Helvetica Neue"/>
                          <a:ea typeface="Helvetica Neue"/>
                          <a:cs typeface="Helvetica Neue"/>
                          <a:sym typeface="Helvetica Neue"/>
                        </a:rPr>
                        <a:t>Du sollst Feedback nur annehmen, wenn du dazu bereit und in der Lage bist.</a:t>
                      </a:r>
                      <a:endParaRPr sz="2200">
                        <a:solidFill>
                          <a:schemeClr val="lt1"/>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200"/>
                        <a:buFont typeface="Helvetica Neue"/>
                        <a:buNone/>
                      </a:pPr>
                      <a:r>
                        <a:rPr lang="de-DE" sz="3200">
                          <a:solidFill>
                            <a:srgbClr val="AED633"/>
                          </a:solidFill>
                          <a:latin typeface="Helvetica Neue"/>
                          <a:ea typeface="Helvetica Neue"/>
                          <a:cs typeface="Helvetica Neue"/>
                          <a:sym typeface="Helvetica Neue"/>
                        </a:rPr>
                        <a:t>◻</a:t>
                      </a:r>
                      <a:endParaRPr sz="32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3"/>
                  </a:ext>
                </a:extLst>
              </a:tr>
              <a:tr h="562500">
                <a:tc>
                  <a:txBody>
                    <a:bodyPr/>
                    <a:lstStyle/>
                    <a:p>
                      <a:pPr marL="0" marR="0" lvl="0" indent="0" algn="l" rtl="0">
                        <a:spcBef>
                          <a:spcPts val="0"/>
                        </a:spcBef>
                        <a:spcAft>
                          <a:spcPts val="0"/>
                        </a:spcAft>
                        <a:buClr>
                          <a:schemeClr val="dk1"/>
                        </a:buClr>
                        <a:buSzPts val="2500"/>
                        <a:buFont typeface="Noto Sans Symbols"/>
                        <a:buNone/>
                      </a:pPr>
                      <a:r>
                        <a:rPr lang="de-DE" sz="2200">
                          <a:solidFill>
                            <a:schemeClr val="lt1"/>
                          </a:solidFill>
                          <a:latin typeface="Helvetica Neue"/>
                          <a:ea typeface="Helvetica Neue"/>
                          <a:cs typeface="Helvetica Neue"/>
                          <a:sym typeface="Helvetica Neue"/>
                        </a:rPr>
                        <a:t>Feedback-Geben bedeutet, Informationen zu übermitteln, und nicht den anderen zu verändern.</a:t>
                      </a:r>
                      <a:endParaRPr sz="2200">
                        <a:solidFill>
                          <a:schemeClr val="lt1"/>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200"/>
                        <a:buFont typeface="Helvetica Neue"/>
                        <a:buNone/>
                      </a:pPr>
                      <a:r>
                        <a:rPr lang="de-DE" sz="3200" dirty="0">
                          <a:solidFill>
                            <a:srgbClr val="AED633"/>
                          </a:solidFill>
                          <a:latin typeface="Helvetica Neue"/>
                          <a:ea typeface="Helvetica Neue"/>
                          <a:cs typeface="Helvetica Neue"/>
                          <a:sym typeface="Helvetica Neue"/>
                        </a:rPr>
                        <a:t>◻</a:t>
                      </a:r>
                      <a:endParaRPr sz="3200" dirty="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280" name="Google Shape;280;p16"/>
          <p:cNvSpPr txBox="1"/>
          <p:nvPr/>
        </p:nvSpPr>
        <p:spPr>
          <a:xfrm>
            <a:off x="1296000" y="2304000"/>
            <a:ext cx="102108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1.3 Feedbackkultur</a:t>
            </a:r>
            <a:endParaRPr sz="2800" b="1" dirty="0">
              <a:solidFill>
                <a:srgbClr val="AED633"/>
              </a:solidFill>
              <a:latin typeface="Helvetica Neue" panose="020B0604020202020204" charset="0"/>
              <a:ea typeface="Helvetica Neue"/>
              <a:cs typeface="Helvetica Neue"/>
              <a:sym typeface="Helvetica Neue"/>
            </a:endParaRPr>
          </a:p>
        </p:txBody>
      </p:sp>
      <p:sp>
        <p:nvSpPr>
          <p:cNvPr id="2" name="Google Shape;89;p5">
            <a:extLst>
              <a:ext uri="{FF2B5EF4-FFF2-40B4-BE49-F238E27FC236}">
                <a16:creationId xmlns:a16="http://schemas.microsoft.com/office/drawing/2014/main" id="{D30FB820-AD2F-38EC-868A-31FB1BF8C5DF}"/>
              </a:ext>
            </a:extLst>
          </p:cNvPr>
          <p:cNvSpPr txBox="1"/>
          <p:nvPr/>
        </p:nvSpPr>
        <p:spPr>
          <a:xfrm>
            <a:off x="1296000" y="1548000"/>
            <a:ext cx="16164000" cy="7540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300" b="1" dirty="0">
                <a:solidFill>
                  <a:srgbClr val="4D94B7"/>
                </a:solidFill>
                <a:latin typeface="Helvetica Neue" panose="020B0604020202020204" charset="0"/>
                <a:ea typeface="Helvetica Neue"/>
                <a:cs typeface="Helvetica Neue"/>
                <a:sym typeface="Helvetica Neue"/>
              </a:rPr>
              <a:t>1. Verbesserung der unternehmensinternen Kommunikation</a:t>
            </a:r>
            <a:endParaRPr sz="4300" dirty="0">
              <a:latin typeface="Helvetica Neue" panose="020B06040202020202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4"/>
        <p:cNvGrpSpPr/>
        <p:nvPr/>
      </p:nvGrpSpPr>
      <p:grpSpPr>
        <a:xfrm>
          <a:off x="0" y="0"/>
          <a:ext cx="0" cy="0"/>
          <a:chOff x="0" y="0"/>
          <a:chExt cx="0" cy="0"/>
        </a:xfrm>
      </p:grpSpPr>
      <p:sp>
        <p:nvSpPr>
          <p:cNvPr id="285" name="Google Shape;285;p17"/>
          <p:cNvSpPr txBox="1"/>
          <p:nvPr/>
        </p:nvSpPr>
        <p:spPr>
          <a:xfrm>
            <a:off x="5112000" y="4068000"/>
            <a:ext cx="11412000" cy="1188000"/>
          </a:xfrm>
          <a:prstGeom prst="rect">
            <a:avLst/>
          </a:prstGeom>
          <a:solidFill>
            <a:schemeClr val="lt1"/>
          </a:solidFill>
          <a:ln w="25400" cap="flat" cmpd="sng">
            <a:solidFill>
              <a:srgbClr val="FFFF00"/>
            </a:solidFill>
            <a:prstDash val="solid"/>
            <a:round/>
            <a:headEnd type="none" w="sm" len="sm"/>
            <a:tailEnd type="none" w="sm" len="sm"/>
          </a:ln>
        </p:spPr>
        <p:txBody>
          <a:bodyPr spcFirstLastPara="1" wrap="square" lIns="3744000" tIns="45700" rIns="91425" bIns="45700" anchor="ctr" anchorCtr="0">
            <a:noAutofit/>
          </a:bodyPr>
          <a:lstStyle/>
          <a:p>
            <a:pPr marL="342900" marR="0" lvl="0" indent="-342900" algn="l" rtl="0">
              <a:spcBef>
                <a:spcPts val="0"/>
              </a:spcBef>
              <a:spcAft>
                <a:spcPts val="0"/>
              </a:spcAft>
              <a:buClr>
                <a:schemeClr val="dk1"/>
              </a:buClr>
              <a:buSzPts val="2000"/>
              <a:buFont typeface="Noto Sans Symbols"/>
              <a:buChar char="⮚"/>
            </a:pPr>
            <a:r>
              <a:rPr lang="de-DE" sz="2000" dirty="0">
                <a:solidFill>
                  <a:schemeClr val="dk1"/>
                </a:solidFill>
                <a:latin typeface="Helvetica Neue" panose="020B0604020202020204" charset="0"/>
                <a:ea typeface="Helvetica Neue"/>
                <a:cs typeface="Helvetica Neue"/>
                <a:sym typeface="Helvetica Neue"/>
              </a:rPr>
              <a:t>etwas, das du tun musst oder etwas, was du brauchst.</a:t>
            </a:r>
            <a:endParaRPr sz="2000" dirty="0">
              <a:solidFill>
                <a:schemeClr val="dk1"/>
              </a:solidFill>
              <a:latin typeface="Helvetica Neue" panose="020B0604020202020204" charset="0"/>
              <a:ea typeface="Helvetica Neue"/>
              <a:cs typeface="Helvetica Neue"/>
              <a:sym typeface="Helvetica Neue"/>
            </a:endParaRPr>
          </a:p>
        </p:txBody>
      </p:sp>
      <p:sp>
        <p:nvSpPr>
          <p:cNvPr id="286" name="Google Shape;286;p17"/>
          <p:cNvSpPr txBox="1"/>
          <p:nvPr/>
        </p:nvSpPr>
        <p:spPr>
          <a:xfrm>
            <a:off x="5112000" y="5292000"/>
            <a:ext cx="11412000" cy="1188000"/>
          </a:xfrm>
          <a:prstGeom prst="rect">
            <a:avLst/>
          </a:prstGeom>
          <a:solidFill>
            <a:schemeClr val="lt1"/>
          </a:solidFill>
          <a:ln w="25400" cap="flat" cmpd="sng">
            <a:solidFill>
              <a:srgbClr val="AED633"/>
            </a:solidFill>
            <a:prstDash val="solid"/>
            <a:round/>
            <a:headEnd type="none" w="sm" len="sm"/>
            <a:tailEnd type="none" w="sm" len="sm"/>
          </a:ln>
        </p:spPr>
        <p:txBody>
          <a:bodyPr spcFirstLastPara="1" wrap="square" lIns="3744000" tIns="45700" rIns="91425" bIns="45700" anchor="ctr" anchorCtr="0">
            <a:noAutofit/>
          </a:bodyPr>
          <a:lstStyle/>
          <a:p>
            <a:pPr marL="365125" marR="0" lvl="0" indent="-342900" algn="l" rtl="0">
              <a:spcBef>
                <a:spcPts val="0"/>
              </a:spcBef>
              <a:spcAft>
                <a:spcPts val="0"/>
              </a:spcAft>
              <a:buClr>
                <a:schemeClr val="dk1"/>
              </a:buClr>
              <a:buSzPts val="2000"/>
              <a:buFont typeface="Noto Sans Symbols"/>
              <a:buChar char="⮚"/>
            </a:pPr>
            <a:r>
              <a:rPr lang="de-DE" sz="2000" dirty="0">
                <a:solidFill>
                  <a:schemeClr val="dk1"/>
                </a:solidFill>
                <a:latin typeface="Helvetica Neue" panose="020B0604020202020204" charset="0"/>
                <a:ea typeface="Helvetica Neue"/>
                <a:cs typeface="Helvetica Neue"/>
                <a:sym typeface="Helvetica Neue"/>
              </a:rPr>
              <a:t>eine klare Aussage darüber, was du erreichen willst </a:t>
            </a:r>
            <a:endParaRPr dirty="0">
              <a:latin typeface="Helvetica Neue" panose="020B0604020202020204" charset="0"/>
            </a:endParaRPr>
          </a:p>
          <a:p>
            <a:pPr marL="365125" marR="0" lvl="0" indent="-342900" algn="l" rtl="0">
              <a:spcBef>
                <a:spcPts val="0"/>
              </a:spcBef>
              <a:spcAft>
                <a:spcPts val="0"/>
              </a:spcAft>
              <a:buClr>
                <a:schemeClr val="dk1"/>
              </a:buClr>
              <a:buSzPts val="2000"/>
              <a:buFont typeface="Noto Sans Symbols"/>
              <a:buChar char="⮚"/>
            </a:pPr>
            <a:r>
              <a:rPr lang="de-DE" sz="2000" dirty="0">
                <a:solidFill>
                  <a:schemeClr val="dk1"/>
                </a:solidFill>
                <a:latin typeface="Helvetica Neue" panose="020B0604020202020204" charset="0"/>
                <a:ea typeface="Helvetica Neue"/>
                <a:cs typeface="Helvetica Neue"/>
                <a:sym typeface="Helvetica Neue"/>
              </a:rPr>
              <a:t>oder eine Aussage darüber, was du willst, dass es jemand anderes erreicht.</a:t>
            </a:r>
            <a:endParaRPr dirty="0">
              <a:latin typeface="Helvetica Neue" panose="020B0604020202020204" charset="0"/>
            </a:endParaRPr>
          </a:p>
          <a:p>
            <a:pPr marL="365125" marR="0" lvl="0" indent="-342900" algn="l" rtl="0">
              <a:spcBef>
                <a:spcPts val="0"/>
              </a:spcBef>
              <a:spcAft>
                <a:spcPts val="0"/>
              </a:spcAft>
              <a:buClr>
                <a:schemeClr val="dk1"/>
              </a:buClr>
              <a:buSzPts val="2000"/>
              <a:buFont typeface="Noto Sans Symbols"/>
              <a:buChar char="⮚"/>
            </a:pPr>
            <a:r>
              <a:rPr lang="de-DE" sz="2000" dirty="0">
                <a:solidFill>
                  <a:schemeClr val="dk1"/>
                </a:solidFill>
                <a:latin typeface="Helvetica Neue" panose="020B0604020202020204" charset="0"/>
                <a:ea typeface="Helvetica Neue"/>
                <a:cs typeface="Helvetica Neue"/>
                <a:sym typeface="Helvetica Neue"/>
              </a:rPr>
              <a:t>wichtig für Erfolg und Effizienz</a:t>
            </a:r>
            <a:endParaRPr dirty="0">
              <a:latin typeface="Helvetica Neue" panose="020B0604020202020204" charset="0"/>
            </a:endParaRPr>
          </a:p>
        </p:txBody>
      </p:sp>
      <p:sp>
        <p:nvSpPr>
          <p:cNvPr id="287" name="Google Shape;287;p17"/>
          <p:cNvSpPr txBox="1"/>
          <p:nvPr/>
        </p:nvSpPr>
        <p:spPr>
          <a:xfrm>
            <a:off x="5112000" y="6516000"/>
            <a:ext cx="11412000" cy="2340000"/>
          </a:xfrm>
          <a:prstGeom prst="rect">
            <a:avLst/>
          </a:prstGeom>
          <a:solidFill>
            <a:schemeClr val="lt1"/>
          </a:solidFill>
          <a:ln w="25400" cap="flat" cmpd="sng">
            <a:solidFill>
              <a:srgbClr val="4D94B7"/>
            </a:solidFill>
            <a:prstDash val="solid"/>
            <a:round/>
            <a:headEnd type="none" w="sm" len="sm"/>
            <a:tailEnd type="none" w="sm" len="sm"/>
          </a:ln>
        </p:spPr>
        <p:txBody>
          <a:bodyPr spcFirstLastPara="1" wrap="square" lIns="3744000" tIns="45700" rIns="91425" bIns="45700" anchor="ctr" anchorCtr="0">
            <a:noAutofit/>
          </a:bodyPr>
          <a:lstStyle/>
          <a:p>
            <a:pPr marL="342900" marR="0" lvl="0" indent="-342900" algn="l" rtl="0">
              <a:spcBef>
                <a:spcPts val="0"/>
              </a:spcBef>
              <a:spcAft>
                <a:spcPts val="0"/>
              </a:spcAft>
              <a:buClr>
                <a:schemeClr val="dk1"/>
              </a:buClr>
              <a:buSzPts val="2000"/>
              <a:buFont typeface="Noto Sans Symbols"/>
              <a:buChar char="⮚"/>
            </a:pPr>
            <a:r>
              <a:rPr lang="de-DE" sz="2000" dirty="0">
                <a:solidFill>
                  <a:schemeClr val="dk1"/>
                </a:solidFill>
                <a:latin typeface="Helvetica Neue" panose="020B0604020202020204" charset="0"/>
                <a:ea typeface="Helvetica Neue"/>
                <a:cs typeface="Helvetica Neue"/>
                <a:sym typeface="Helvetica Neue"/>
              </a:rPr>
              <a:t>inspirierend</a:t>
            </a:r>
            <a:endParaRPr sz="2000" dirty="0">
              <a:latin typeface="Helvetica Neue" panose="020B0604020202020204" charset="0"/>
            </a:endParaRPr>
          </a:p>
          <a:p>
            <a:pPr marL="342900" marR="0" lvl="0" indent="-342900" algn="l" rtl="0">
              <a:spcBef>
                <a:spcPts val="0"/>
              </a:spcBef>
              <a:spcAft>
                <a:spcPts val="0"/>
              </a:spcAft>
              <a:buClr>
                <a:schemeClr val="dk1"/>
              </a:buClr>
              <a:buSzPts val="2000"/>
              <a:buFont typeface="Noto Sans Symbols"/>
              <a:buChar char="⮚"/>
            </a:pPr>
            <a:r>
              <a:rPr lang="de-DE" sz="2000" dirty="0">
                <a:solidFill>
                  <a:schemeClr val="dk1"/>
                </a:solidFill>
                <a:latin typeface="Helvetica Neue" panose="020B0604020202020204" charset="0"/>
                <a:ea typeface="Helvetica Neue"/>
                <a:cs typeface="Helvetica Neue"/>
                <a:sym typeface="Helvetica Neue"/>
              </a:rPr>
              <a:t>motivierend</a:t>
            </a:r>
            <a:endParaRPr sz="2000" dirty="0">
              <a:latin typeface="Helvetica Neue" panose="020B0604020202020204" charset="0"/>
            </a:endParaRPr>
          </a:p>
          <a:p>
            <a:pPr marL="342900" marR="0" lvl="0" indent="-342900" algn="l" rtl="0">
              <a:spcBef>
                <a:spcPts val="0"/>
              </a:spcBef>
              <a:spcAft>
                <a:spcPts val="0"/>
              </a:spcAft>
              <a:buClr>
                <a:schemeClr val="dk1"/>
              </a:buClr>
              <a:buSzPts val="2000"/>
              <a:buFont typeface="Noto Sans Symbols"/>
              <a:buChar char="⮚"/>
            </a:pPr>
            <a:r>
              <a:rPr lang="de-DE" sz="2000" dirty="0">
                <a:solidFill>
                  <a:schemeClr val="dk1"/>
                </a:solidFill>
                <a:latin typeface="Helvetica Neue" panose="020B0604020202020204" charset="0"/>
                <a:ea typeface="Helvetica Neue"/>
                <a:cs typeface="Helvetica Neue"/>
                <a:sym typeface="Helvetica Neue"/>
              </a:rPr>
              <a:t>über die Logik hinausgehend</a:t>
            </a:r>
            <a:endParaRPr sz="2000" dirty="0">
              <a:latin typeface="Helvetica Neue" panose="020B0604020202020204" charset="0"/>
            </a:endParaRPr>
          </a:p>
          <a:p>
            <a:pPr marL="342900" marR="0" lvl="0" indent="-342900" algn="l" rtl="0">
              <a:spcBef>
                <a:spcPts val="0"/>
              </a:spcBef>
              <a:spcAft>
                <a:spcPts val="0"/>
              </a:spcAft>
              <a:buClr>
                <a:schemeClr val="dk1"/>
              </a:buClr>
              <a:buSzPts val="2000"/>
              <a:buFont typeface="Noto Sans Symbols"/>
              <a:buChar char="⮚"/>
            </a:pPr>
            <a:r>
              <a:rPr lang="de-DE" sz="2000" dirty="0">
                <a:solidFill>
                  <a:schemeClr val="dk1"/>
                </a:solidFill>
                <a:latin typeface="Helvetica Neue" panose="020B0604020202020204" charset="0"/>
                <a:ea typeface="Helvetica Neue"/>
                <a:cs typeface="Helvetica Neue"/>
                <a:sym typeface="Helvetica Neue"/>
              </a:rPr>
              <a:t>identifikationsstiftend</a:t>
            </a:r>
            <a:endParaRPr sz="2000" dirty="0">
              <a:latin typeface="Helvetica Neue" panose="020B0604020202020204" charset="0"/>
            </a:endParaRPr>
          </a:p>
          <a:p>
            <a:pPr marL="342900" marR="0" lvl="0" indent="-342900" algn="l" rtl="0">
              <a:spcBef>
                <a:spcPts val="0"/>
              </a:spcBef>
              <a:spcAft>
                <a:spcPts val="0"/>
              </a:spcAft>
              <a:buClr>
                <a:schemeClr val="dk1"/>
              </a:buClr>
              <a:buSzPts val="2000"/>
              <a:buFont typeface="Noto Sans Symbols"/>
              <a:buChar char="⮚"/>
            </a:pPr>
            <a:r>
              <a:rPr lang="de-DE" sz="2000" dirty="0">
                <a:solidFill>
                  <a:schemeClr val="dk1"/>
                </a:solidFill>
                <a:latin typeface="Helvetica Neue" panose="020B0604020202020204" charset="0"/>
                <a:ea typeface="Helvetica Neue"/>
                <a:cs typeface="Helvetica Neue"/>
                <a:sym typeface="Helvetica Neue"/>
              </a:rPr>
              <a:t>gibt ein Gefühl von Sinn und Zweck; </a:t>
            </a:r>
            <a:endParaRPr sz="2000" dirty="0">
              <a:latin typeface="Helvetica Neue" panose="020B0604020202020204" charset="0"/>
            </a:endParaRPr>
          </a:p>
          <a:p>
            <a:pPr marL="342900" marR="0" lvl="0" indent="-342900" algn="l" rtl="0">
              <a:spcBef>
                <a:spcPts val="0"/>
              </a:spcBef>
              <a:spcAft>
                <a:spcPts val="0"/>
              </a:spcAft>
              <a:buClr>
                <a:schemeClr val="dk1"/>
              </a:buClr>
              <a:buSzPts val="2000"/>
              <a:buFont typeface="Noto Sans Symbols"/>
              <a:buChar char="⮚"/>
            </a:pPr>
            <a:r>
              <a:rPr lang="de-DE" sz="2000" dirty="0">
                <a:solidFill>
                  <a:schemeClr val="dk1"/>
                </a:solidFill>
                <a:latin typeface="Helvetica Neue" panose="020B0604020202020204" charset="0"/>
                <a:ea typeface="Helvetica Neue"/>
                <a:cs typeface="Helvetica Neue"/>
                <a:sym typeface="Helvetica Neue"/>
              </a:rPr>
              <a:t>ein kontinuierlicher Prozess fördert eine langfristige Orientierung</a:t>
            </a:r>
            <a:endParaRPr sz="2000" dirty="0">
              <a:latin typeface="Helvetica Neue" panose="020B0604020202020204" charset="0"/>
            </a:endParaRPr>
          </a:p>
          <a:p>
            <a:pPr marL="342900" marR="0" lvl="0" indent="-342900" algn="l" rtl="0">
              <a:spcBef>
                <a:spcPts val="0"/>
              </a:spcBef>
              <a:spcAft>
                <a:spcPts val="0"/>
              </a:spcAft>
              <a:buClr>
                <a:schemeClr val="dk1"/>
              </a:buClr>
              <a:buSzPts val="2000"/>
              <a:buFont typeface="Noto Sans Symbols"/>
              <a:buChar char="⮚"/>
            </a:pPr>
            <a:r>
              <a:rPr lang="de-DE" sz="2000" dirty="0">
                <a:solidFill>
                  <a:schemeClr val="dk1"/>
                </a:solidFill>
                <a:latin typeface="Helvetica Neue" panose="020B0604020202020204" charset="0"/>
                <a:ea typeface="Helvetica Neue"/>
                <a:cs typeface="Helvetica Neue"/>
                <a:sym typeface="Helvetica Neue"/>
              </a:rPr>
              <a:t>ein Imperativ für das Lernen</a:t>
            </a:r>
            <a:endParaRPr sz="2000" dirty="0">
              <a:solidFill>
                <a:schemeClr val="dk1"/>
              </a:solidFill>
              <a:latin typeface="Helvetica Neue" panose="020B0604020202020204" charset="0"/>
              <a:ea typeface="Helvetica Neue"/>
              <a:cs typeface="Helvetica Neue"/>
              <a:sym typeface="Helvetica Neue"/>
            </a:endParaRPr>
          </a:p>
        </p:txBody>
      </p:sp>
      <p:sp>
        <p:nvSpPr>
          <p:cNvPr id="288" name="Google Shape;288;p17"/>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a:solidFill>
                  <a:schemeClr val="dk1"/>
                </a:solidFill>
                <a:latin typeface="Helvetica Neue" panose="020B0604020202020204" charset="0"/>
                <a:ea typeface="Helvetica Neue"/>
                <a:cs typeface="Helvetica Neue"/>
                <a:sym typeface="Helvetica Neue"/>
              </a:rPr>
              <a:t>Quellennr.: 2, 6, 13</a:t>
            </a:r>
            <a:endParaRPr>
              <a:latin typeface="Helvetica Neue" panose="020B0604020202020204" charset="0"/>
            </a:endParaRPr>
          </a:p>
        </p:txBody>
      </p:sp>
      <p:sp>
        <p:nvSpPr>
          <p:cNvPr id="290" name="Google Shape;290;p17"/>
          <p:cNvSpPr/>
          <p:nvPr/>
        </p:nvSpPr>
        <p:spPr>
          <a:xfrm rot="-3060000">
            <a:off x="308959" y="6228984"/>
            <a:ext cx="5076000" cy="576000"/>
          </a:xfrm>
          <a:prstGeom prst="rightArrow">
            <a:avLst>
              <a:gd name="adj1" fmla="val 50000"/>
              <a:gd name="adj2" fmla="val 50000"/>
            </a:avLst>
          </a:prstGeom>
          <a:solidFill>
            <a:srgbClr val="4D94B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a:solidFill>
                  <a:schemeClr val="lt1"/>
                </a:solidFill>
                <a:latin typeface="Helvetica Neue" panose="020B0604020202020204" charset="0"/>
                <a:ea typeface="Helvetica Neue"/>
                <a:cs typeface="Helvetica Neue"/>
                <a:sym typeface="Helvetica Neue"/>
              </a:rPr>
              <a:t>spezifischer</a:t>
            </a:r>
            <a:endParaRPr>
              <a:latin typeface="Helvetica Neue" panose="020B0604020202020204" charset="0"/>
            </a:endParaRPr>
          </a:p>
        </p:txBody>
      </p:sp>
      <p:sp>
        <p:nvSpPr>
          <p:cNvPr id="291" name="Google Shape;291;p17"/>
          <p:cNvSpPr txBox="1"/>
          <p:nvPr/>
        </p:nvSpPr>
        <p:spPr>
          <a:xfrm>
            <a:off x="1296000" y="2304000"/>
            <a:ext cx="14362651"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1.4 Transparenz von Visionen, Zielen und Anforderungen</a:t>
            </a:r>
            <a:endParaRPr dirty="0">
              <a:latin typeface="Helvetica Neue" panose="020B0604020202020204" charset="0"/>
            </a:endParaRPr>
          </a:p>
        </p:txBody>
      </p:sp>
      <p:grpSp>
        <p:nvGrpSpPr>
          <p:cNvPr id="292" name="Google Shape;292;p17"/>
          <p:cNvGrpSpPr/>
          <p:nvPr/>
        </p:nvGrpSpPr>
        <p:grpSpPr>
          <a:xfrm>
            <a:off x="1295400" y="4068000"/>
            <a:ext cx="7668000" cy="4816630"/>
            <a:chOff x="0" y="-28633"/>
            <a:chExt cx="7668000" cy="4816630"/>
          </a:xfrm>
        </p:grpSpPr>
        <p:sp>
          <p:nvSpPr>
            <p:cNvPr id="293" name="Google Shape;293;p17"/>
            <p:cNvSpPr/>
            <p:nvPr/>
          </p:nvSpPr>
          <p:spPr>
            <a:xfrm>
              <a:off x="2852277" y="0"/>
              <a:ext cx="1963444" cy="1216782"/>
            </a:xfrm>
            <a:prstGeom prst="trapezoid">
              <a:avLst>
                <a:gd name="adj" fmla="val 80682"/>
              </a:avLst>
            </a:prstGeom>
            <a:gradFill>
              <a:gsLst>
                <a:gs pos="0">
                  <a:srgbClr val="FFFF00"/>
                </a:gs>
                <a:gs pos="80000">
                  <a:srgbClr val="FFFF33"/>
                </a:gs>
                <a:gs pos="100000">
                  <a:srgbClr val="FFFF4B"/>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Helvetica Neue" panose="020B0604020202020204" charset="0"/>
              </a:endParaRPr>
            </a:p>
          </p:txBody>
        </p:sp>
        <p:sp>
          <p:nvSpPr>
            <p:cNvPr id="294" name="Google Shape;294;p17"/>
            <p:cNvSpPr txBox="1"/>
            <p:nvPr/>
          </p:nvSpPr>
          <p:spPr>
            <a:xfrm>
              <a:off x="2852277" y="-28633"/>
              <a:ext cx="1963444" cy="1188000"/>
            </a:xfrm>
            <a:prstGeom prst="rect">
              <a:avLst/>
            </a:prstGeom>
            <a:noFill/>
            <a:ln>
              <a:noFill/>
            </a:ln>
          </p:spPr>
          <p:txBody>
            <a:bodyPr spcFirstLastPara="1" wrap="square" lIns="30475" tIns="30475" rIns="30475" bIns="30475"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de-DE" sz="2400" dirty="0">
                  <a:solidFill>
                    <a:schemeClr val="tx1"/>
                  </a:solidFill>
                  <a:latin typeface="Helvetica Neue" panose="020B0604020202020204" charset="0"/>
                  <a:ea typeface="Helvetica Neue"/>
                  <a:cs typeface="Helvetica Neue"/>
                  <a:sym typeface="Helvetica Neue"/>
                </a:rPr>
                <a:t>Anforder-</a:t>
              </a:r>
              <a:r>
                <a:rPr lang="de-DE" sz="2400" dirty="0" err="1">
                  <a:solidFill>
                    <a:schemeClr val="tx1"/>
                  </a:solidFill>
                  <a:latin typeface="Helvetica Neue" panose="020B0604020202020204" charset="0"/>
                  <a:ea typeface="Helvetica Neue"/>
                  <a:cs typeface="Helvetica Neue"/>
                  <a:sym typeface="Helvetica Neue"/>
                </a:rPr>
                <a:t>ungen</a:t>
              </a:r>
              <a:endParaRPr sz="2400" dirty="0">
                <a:solidFill>
                  <a:schemeClr val="tx1"/>
                </a:solidFill>
                <a:latin typeface="Helvetica Neue" panose="020B0604020202020204" charset="0"/>
                <a:ea typeface="Helvetica Neue"/>
                <a:cs typeface="Helvetica Neue"/>
                <a:sym typeface="Helvetica Neue"/>
              </a:endParaRPr>
            </a:p>
          </p:txBody>
        </p:sp>
        <p:sp>
          <p:nvSpPr>
            <p:cNvPr id="295" name="Google Shape;295;p17"/>
            <p:cNvSpPr/>
            <p:nvPr/>
          </p:nvSpPr>
          <p:spPr>
            <a:xfrm>
              <a:off x="1887956" y="1195367"/>
              <a:ext cx="3892087" cy="1224000"/>
            </a:xfrm>
            <a:prstGeom prst="trapezoid">
              <a:avLst>
                <a:gd name="adj" fmla="val 80682"/>
              </a:avLst>
            </a:prstGeom>
            <a:gradFill>
              <a:gsLst>
                <a:gs pos="0">
                  <a:srgbClr val="AED633"/>
                </a:gs>
                <a:gs pos="80000">
                  <a:srgbClr val="BDDE5A"/>
                </a:gs>
                <a:gs pos="100000">
                  <a:srgbClr val="C6E26F"/>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Helvetica Neue" panose="020B0604020202020204" charset="0"/>
              </a:endParaRPr>
            </a:p>
          </p:txBody>
        </p:sp>
        <p:sp>
          <p:nvSpPr>
            <p:cNvPr id="296" name="Google Shape;296;p17"/>
            <p:cNvSpPr txBox="1"/>
            <p:nvPr/>
          </p:nvSpPr>
          <p:spPr>
            <a:xfrm>
              <a:off x="2569071" y="1216782"/>
              <a:ext cx="2529856" cy="1195214"/>
            </a:xfrm>
            <a:prstGeom prst="rect">
              <a:avLst/>
            </a:prstGeom>
            <a:noFill/>
            <a:ln>
              <a:noFill/>
            </a:ln>
          </p:spPr>
          <p:txBody>
            <a:bodyPr spcFirstLastPara="1" wrap="square" lIns="30475" tIns="30475" rIns="30475" bIns="30475"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de-DE" sz="2400" dirty="0">
                  <a:solidFill>
                    <a:schemeClr val="tx1"/>
                  </a:solidFill>
                  <a:latin typeface="Helvetica Neue" panose="020B0604020202020204" charset="0"/>
                  <a:ea typeface="Helvetica Neue"/>
                  <a:cs typeface="Helvetica Neue"/>
                  <a:sym typeface="Helvetica Neue"/>
                </a:rPr>
                <a:t>Ziele</a:t>
              </a:r>
              <a:endParaRPr dirty="0">
                <a:solidFill>
                  <a:schemeClr val="tx1"/>
                </a:solidFill>
                <a:latin typeface="Helvetica Neue" panose="020B0604020202020204" charset="0"/>
              </a:endParaRPr>
            </a:p>
          </p:txBody>
        </p:sp>
        <p:sp>
          <p:nvSpPr>
            <p:cNvPr id="297" name="Google Shape;297;p17"/>
            <p:cNvSpPr/>
            <p:nvPr/>
          </p:nvSpPr>
          <p:spPr>
            <a:xfrm>
              <a:off x="0" y="2411997"/>
              <a:ext cx="7668000" cy="2376000"/>
            </a:xfrm>
            <a:prstGeom prst="trapezoid">
              <a:avLst>
                <a:gd name="adj" fmla="val 80682"/>
              </a:avLst>
            </a:prstGeom>
            <a:gradFill>
              <a:gsLst>
                <a:gs pos="0">
                  <a:srgbClr val="4D94B7"/>
                </a:gs>
                <a:gs pos="80000">
                  <a:srgbClr val="6FA8C5"/>
                </a:gs>
                <a:gs pos="100000">
                  <a:srgbClr val="81B4CC"/>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Helvetica Neue" panose="020B0604020202020204" charset="0"/>
              </a:endParaRPr>
            </a:p>
          </p:txBody>
        </p:sp>
        <p:sp>
          <p:nvSpPr>
            <p:cNvPr id="298" name="Google Shape;298;p17"/>
            <p:cNvSpPr txBox="1"/>
            <p:nvPr/>
          </p:nvSpPr>
          <p:spPr>
            <a:xfrm>
              <a:off x="1341899" y="2411997"/>
              <a:ext cx="4984200" cy="2340002"/>
            </a:xfrm>
            <a:prstGeom prst="rect">
              <a:avLst/>
            </a:prstGeom>
            <a:noFill/>
            <a:ln>
              <a:noFill/>
            </a:ln>
          </p:spPr>
          <p:txBody>
            <a:bodyPr spcFirstLastPara="1" wrap="square" lIns="30475" tIns="30475" rIns="30475" bIns="30475"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de-DE" sz="2400" dirty="0">
                  <a:solidFill>
                    <a:schemeClr val="tx1"/>
                  </a:solidFill>
                  <a:latin typeface="Helvetica Neue" panose="020B0604020202020204" charset="0"/>
                  <a:ea typeface="Helvetica Neue"/>
                  <a:cs typeface="Helvetica Neue"/>
                  <a:sym typeface="Helvetica Neue"/>
                </a:rPr>
                <a:t>Vision</a:t>
              </a:r>
              <a:endParaRPr dirty="0">
                <a:solidFill>
                  <a:schemeClr val="tx1"/>
                </a:solidFill>
                <a:latin typeface="Helvetica Neue" panose="020B0604020202020204" charset="0"/>
              </a:endParaRPr>
            </a:p>
          </p:txBody>
        </p:sp>
      </p:grpSp>
      <p:sp>
        <p:nvSpPr>
          <p:cNvPr id="299" name="Google Shape;299;p17"/>
          <p:cNvSpPr txBox="1"/>
          <p:nvPr/>
        </p:nvSpPr>
        <p:spPr>
          <a:xfrm>
            <a:off x="1296000" y="3384000"/>
            <a:ext cx="15624000" cy="46162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de-DE" sz="2400" b="1" dirty="0">
                <a:solidFill>
                  <a:schemeClr val="dk1"/>
                </a:solidFill>
                <a:latin typeface="Helvetica Neue" panose="020B0604020202020204" charset="0"/>
                <a:ea typeface="Helvetica Neue"/>
                <a:cs typeface="Helvetica Neue"/>
                <a:sym typeface="Helvetica Neue"/>
              </a:rPr>
              <a:t>Handeln</a:t>
            </a:r>
            <a:r>
              <a:rPr lang="de-DE" sz="2400" b="1" i="0" u="none" strike="noStrike" cap="none" dirty="0">
                <a:solidFill>
                  <a:schemeClr val="dk1"/>
                </a:solidFill>
                <a:latin typeface="Helvetica Neue" panose="020B0604020202020204" charset="0"/>
                <a:ea typeface="Helvetica Neue"/>
                <a:cs typeface="Helvetica Neue"/>
                <a:sym typeface="Helvetica Neue"/>
              </a:rPr>
              <a:t> erfordert eine Vision und Ziele</a:t>
            </a:r>
            <a:endParaRPr dirty="0">
              <a:latin typeface="Helvetica Neue" panose="020B0604020202020204" charset="0"/>
            </a:endParaRPr>
          </a:p>
        </p:txBody>
      </p:sp>
      <p:sp>
        <p:nvSpPr>
          <p:cNvPr id="2" name="Google Shape;89;p5">
            <a:extLst>
              <a:ext uri="{FF2B5EF4-FFF2-40B4-BE49-F238E27FC236}">
                <a16:creationId xmlns:a16="http://schemas.microsoft.com/office/drawing/2014/main" id="{3644F609-7F62-95EB-2103-E6D56E165F7D}"/>
              </a:ext>
            </a:extLst>
          </p:cNvPr>
          <p:cNvSpPr txBox="1"/>
          <p:nvPr/>
        </p:nvSpPr>
        <p:spPr>
          <a:xfrm>
            <a:off x="1296000" y="1548000"/>
            <a:ext cx="16164000" cy="7540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300" b="1" dirty="0">
                <a:solidFill>
                  <a:srgbClr val="4D94B7"/>
                </a:solidFill>
                <a:latin typeface="Helvetica Neue" panose="020B0604020202020204" charset="0"/>
                <a:ea typeface="Helvetica Neue"/>
                <a:cs typeface="Helvetica Neue"/>
                <a:sym typeface="Helvetica Neue"/>
              </a:rPr>
              <a:t>1. Verbesserung der unternehmensinternen Kommunikation</a:t>
            </a:r>
            <a:endParaRPr sz="4300" dirty="0">
              <a:latin typeface="Helvetica Neue" panose="020B060402020202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87"/>
                                        </p:tgtEl>
                                        <p:attrNameLst>
                                          <p:attrName>style.visibility</p:attrName>
                                        </p:attrNameLst>
                                      </p:cBhvr>
                                      <p:to>
                                        <p:strVal val="visible"/>
                                      </p:to>
                                    </p:set>
                                    <p:animEffect transition="in" filter="fade">
                                      <p:cBhvr>
                                        <p:cTn id="7" dur="500"/>
                                        <p:tgtEl>
                                          <p:spTgt spid="28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86"/>
                                        </p:tgtEl>
                                        <p:attrNameLst>
                                          <p:attrName>style.visibility</p:attrName>
                                        </p:attrNameLst>
                                      </p:cBhvr>
                                      <p:to>
                                        <p:strVal val="visible"/>
                                      </p:to>
                                    </p:set>
                                    <p:animEffect transition="in" filter="fade">
                                      <p:cBhvr>
                                        <p:cTn id="11" dur="500"/>
                                        <p:tgtEl>
                                          <p:spTgt spid="28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85"/>
                                        </p:tgtEl>
                                        <p:attrNameLst>
                                          <p:attrName>style.visibility</p:attrName>
                                        </p:attrNameLst>
                                      </p:cBhvr>
                                      <p:to>
                                        <p:strVal val="visible"/>
                                      </p:to>
                                    </p:set>
                                    <p:animEffect transition="in" filter="fade">
                                      <p:cBhvr>
                                        <p:cTn id="15" dur="500"/>
                                        <p:tgtEl>
                                          <p:spTgt spid="285"/>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90"/>
                                        </p:tgtEl>
                                        <p:attrNameLst>
                                          <p:attrName>style.visibility</p:attrName>
                                        </p:attrNameLst>
                                      </p:cBhvr>
                                      <p:to>
                                        <p:strVal val="visible"/>
                                      </p:to>
                                    </p:set>
                                    <p:animEffect transition="in" filter="fade">
                                      <p:cBhvr>
                                        <p:cTn id="19" dur="500"/>
                                        <p:tgtEl>
                                          <p:spTgt spid="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4"/>
        <p:cNvGrpSpPr/>
        <p:nvPr/>
      </p:nvGrpSpPr>
      <p:grpSpPr>
        <a:xfrm>
          <a:off x="0" y="0"/>
          <a:ext cx="0" cy="0"/>
          <a:chOff x="0" y="0"/>
          <a:chExt cx="0" cy="0"/>
        </a:xfrm>
      </p:grpSpPr>
      <p:sp>
        <p:nvSpPr>
          <p:cNvPr id="305" name="Google Shape;305;p18"/>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a:solidFill>
                  <a:schemeClr val="dk1"/>
                </a:solidFill>
                <a:latin typeface="Helvetica Neue" panose="020B0604020202020204" charset="0"/>
                <a:ea typeface="Helvetica Neue"/>
                <a:cs typeface="Helvetica Neue"/>
                <a:sym typeface="Helvetica Neue"/>
              </a:rPr>
              <a:t>Quellennr.: 2, 7</a:t>
            </a:r>
            <a:endParaRPr>
              <a:latin typeface="Helvetica Neue" panose="020B0604020202020204" charset="0"/>
            </a:endParaRPr>
          </a:p>
        </p:txBody>
      </p:sp>
      <p:sp>
        <p:nvSpPr>
          <p:cNvPr id="306" name="Google Shape;306;p18"/>
          <p:cNvSpPr txBox="1"/>
          <p:nvPr/>
        </p:nvSpPr>
        <p:spPr>
          <a:xfrm>
            <a:off x="1296000" y="3384000"/>
            <a:ext cx="10574140"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400" b="1" dirty="0">
                <a:solidFill>
                  <a:schemeClr val="dk1"/>
                </a:solidFill>
                <a:latin typeface="Helvetica Neue" panose="020B0604020202020204" charset="0"/>
                <a:ea typeface="Helvetica Neue"/>
                <a:cs typeface="Helvetica Neue"/>
                <a:sym typeface="Helvetica Neue"/>
              </a:rPr>
              <a:t>9 Grundsätze für die Förderung des unternehmerischen Handelns</a:t>
            </a:r>
            <a:endParaRPr sz="2400" b="1" dirty="0">
              <a:solidFill>
                <a:schemeClr val="dk1"/>
              </a:solidFill>
              <a:latin typeface="Helvetica Neue" panose="020B0604020202020204" charset="0"/>
              <a:ea typeface="Helvetica Neue"/>
              <a:cs typeface="Helvetica Neue"/>
              <a:sym typeface="Helvetica Neue"/>
            </a:endParaRPr>
          </a:p>
        </p:txBody>
      </p:sp>
      <p:sp>
        <p:nvSpPr>
          <p:cNvPr id="307" name="Google Shape;307;p18"/>
          <p:cNvSpPr/>
          <p:nvPr/>
        </p:nvSpPr>
        <p:spPr>
          <a:xfrm>
            <a:off x="1584000" y="4632192"/>
            <a:ext cx="15408000" cy="490464"/>
          </a:xfrm>
          <a:prstGeom prst="roundRect">
            <a:avLst>
              <a:gd name="adj" fmla="val 16667"/>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396000" tIns="45700" rIns="91425" bIns="45700" anchor="ctr" anchorCtr="0">
            <a:noAutofit/>
          </a:bodyPr>
          <a:lstStyle/>
          <a:p>
            <a:pPr marL="0" marR="0" lvl="0" indent="0" algn="l" rtl="0">
              <a:lnSpc>
                <a:spcPct val="100000"/>
              </a:lnSpc>
              <a:spcBef>
                <a:spcPts val="0"/>
              </a:spcBef>
              <a:spcAft>
                <a:spcPts val="0"/>
              </a:spcAft>
              <a:buNone/>
            </a:pPr>
            <a:r>
              <a:rPr lang="de-DE" sz="1879" b="0" i="0" u="none" strike="noStrike" cap="none">
                <a:solidFill>
                  <a:srgbClr val="000000"/>
                </a:solidFill>
                <a:latin typeface="Helvetica Neue" panose="020B0604020202020204" charset="0"/>
                <a:ea typeface="Helvetica Neue"/>
                <a:cs typeface="Helvetica Neue"/>
                <a:sym typeface="Helvetica Neue"/>
              </a:rPr>
              <a:t>Nutze Metapher, </a:t>
            </a:r>
            <a:r>
              <a:rPr lang="de-DE" sz="1879">
                <a:solidFill>
                  <a:srgbClr val="000000"/>
                </a:solidFill>
                <a:latin typeface="Helvetica Neue" panose="020B0604020202020204" charset="0"/>
                <a:ea typeface="Helvetica Neue"/>
                <a:cs typeface="Helvetica Neue"/>
                <a:sym typeface="Helvetica Neue"/>
              </a:rPr>
              <a:t>Analogien</a:t>
            </a:r>
            <a:r>
              <a:rPr lang="de-DE" sz="1879" b="0" i="0" u="none" strike="noStrike" cap="none">
                <a:solidFill>
                  <a:srgbClr val="000000"/>
                </a:solidFill>
                <a:latin typeface="Helvetica Neue" panose="020B0604020202020204" charset="0"/>
                <a:ea typeface="Helvetica Neue"/>
                <a:cs typeface="Helvetica Neue"/>
                <a:sym typeface="Helvetica Neue"/>
              </a:rPr>
              <a:t> und Beispiele: die Phantasie anregen.</a:t>
            </a:r>
            <a:endParaRPr>
              <a:latin typeface="Helvetica Neue" panose="020B0604020202020204" charset="0"/>
            </a:endParaRPr>
          </a:p>
        </p:txBody>
      </p:sp>
      <p:sp>
        <p:nvSpPr>
          <p:cNvPr id="308" name="Google Shape;308;p18"/>
          <p:cNvSpPr/>
          <p:nvPr/>
        </p:nvSpPr>
        <p:spPr>
          <a:xfrm>
            <a:off x="1584000" y="5160384"/>
            <a:ext cx="15408000" cy="490464"/>
          </a:xfrm>
          <a:prstGeom prst="roundRect">
            <a:avLst>
              <a:gd name="adj" fmla="val 16667"/>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396000" tIns="45700" rIns="91425" bIns="45700" anchor="ctr" anchorCtr="0">
            <a:noAutofit/>
          </a:bodyPr>
          <a:lstStyle/>
          <a:p>
            <a:pPr marL="0" marR="0" lvl="0" indent="0" algn="l" rtl="0">
              <a:lnSpc>
                <a:spcPct val="100000"/>
              </a:lnSpc>
              <a:spcBef>
                <a:spcPts val="0"/>
              </a:spcBef>
              <a:spcAft>
                <a:spcPts val="0"/>
              </a:spcAft>
              <a:buNone/>
            </a:pPr>
            <a:r>
              <a:rPr lang="de-DE" sz="1850" b="0" i="0" u="none" strike="noStrike" cap="none">
                <a:solidFill>
                  <a:srgbClr val="000000"/>
                </a:solidFill>
                <a:latin typeface="Helvetica Neue" panose="020B0604020202020204" charset="0"/>
                <a:ea typeface="Helvetica Neue"/>
                <a:cs typeface="Helvetica Neue"/>
                <a:sym typeface="Helvetica Neue"/>
              </a:rPr>
              <a:t>Nutzen Sie viele verschiedene Foren: Die gleiche Botschaft </a:t>
            </a:r>
            <a:r>
              <a:rPr lang="de-DE" sz="1850">
                <a:latin typeface="Helvetica Neue" panose="020B0604020202020204" charset="0"/>
                <a:ea typeface="Helvetica Neue"/>
                <a:cs typeface="Helvetica Neue"/>
                <a:sym typeface="Helvetica Neue"/>
              </a:rPr>
              <a:t>sollte möglichst aus</a:t>
            </a:r>
            <a:r>
              <a:rPr lang="de-DE" sz="1850" b="0" i="0" u="none" strike="noStrike" cap="none">
                <a:solidFill>
                  <a:srgbClr val="000000"/>
                </a:solidFill>
                <a:latin typeface="Helvetica Neue" panose="020B0604020202020204" charset="0"/>
                <a:ea typeface="Helvetica Neue"/>
                <a:cs typeface="Helvetica Neue"/>
                <a:sym typeface="Helvetica Neue"/>
              </a:rPr>
              <a:t> vielen verschiedenen Richtungen kommen.</a:t>
            </a:r>
            <a:endParaRPr>
              <a:latin typeface="Helvetica Neue" panose="020B0604020202020204" charset="0"/>
            </a:endParaRPr>
          </a:p>
        </p:txBody>
      </p:sp>
      <p:sp>
        <p:nvSpPr>
          <p:cNvPr id="309" name="Google Shape;309;p18"/>
          <p:cNvSpPr/>
          <p:nvPr/>
        </p:nvSpPr>
        <p:spPr>
          <a:xfrm>
            <a:off x="1584000" y="5688576"/>
            <a:ext cx="15408000" cy="490464"/>
          </a:xfrm>
          <a:prstGeom prst="roundRect">
            <a:avLst>
              <a:gd name="adj" fmla="val 16667"/>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396000" tIns="45700" rIns="91425" bIns="45700" anchor="ctr" anchorCtr="0">
            <a:noAutofit/>
          </a:bodyPr>
          <a:lstStyle/>
          <a:p>
            <a:pPr marL="0" marR="0" lvl="0" indent="0" algn="l" rtl="0">
              <a:lnSpc>
                <a:spcPct val="100000"/>
              </a:lnSpc>
              <a:spcBef>
                <a:spcPts val="0"/>
              </a:spcBef>
              <a:spcAft>
                <a:spcPts val="0"/>
              </a:spcAft>
              <a:buNone/>
            </a:pPr>
            <a:r>
              <a:rPr lang="de-DE" sz="1850" b="0" i="0" u="none" strike="noStrike" cap="none">
                <a:solidFill>
                  <a:srgbClr val="000000"/>
                </a:solidFill>
                <a:latin typeface="Helvetica Neue" panose="020B0604020202020204" charset="0"/>
                <a:ea typeface="Helvetica Neue"/>
                <a:cs typeface="Helvetica Neue"/>
                <a:sym typeface="Helvetica Neue"/>
              </a:rPr>
              <a:t>Wiederhole die Nachricht: Die gleiche Nachricht sollte immer und immer wieder wiederholt werden.</a:t>
            </a:r>
            <a:endParaRPr>
              <a:latin typeface="Helvetica Neue" panose="020B0604020202020204" charset="0"/>
            </a:endParaRPr>
          </a:p>
        </p:txBody>
      </p:sp>
      <p:sp>
        <p:nvSpPr>
          <p:cNvPr id="310" name="Google Shape;310;p18"/>
          <p:cNvSpPr/>
          <p:nvPr/>
        </p:nvSpPr>
        <p:spPr>
          <a:xfrm>
            <a:off x="1584000" y="6216768"/>
            <a:ext cx="15408000" cy="490464"/>
          </a:xfrm>
          <a:prstGeom prst="roundRect">
            <a:avLst>
              <a:gd name="adj" fmla="val 16667"/>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396000" tIns="45700" rIns="91425" bIns="45700" anchor="ctr" anchorCtr="0">
            <a:noAutofit/>
          </a:bodyPr>
          <a:lstStyle/>
          <a:p>
            <a:pPr marL="0" marR="0" lvl="0" indent="0" algn="l" rtl="0">
              <a:lnSpc>
                <a:spcPct val="100000"/>
              </a:lnSpc>
              <a:spcBef>
                <a:spcPts val="0"/>
              </a:spcBef>
              <a:spcAft>
                <a:spcPts val="0"/>
              </a:spcAft>
              <a:buNone/>
            </a:pPr>
            <a:r>
              <a:rPr lang="de-DE" sz="1850" b="0" i="0" u="none" strike="noStrike" cap="none">
                <a:solidFill>
                  <a:srgbClr val="000000"/>
                </a:solidFill>
                <a:latin typeface="Helvetica Neue" panose="020B0604020202020204" charset="0"/>
                <a:ea typeface="Helvetica Neue"/>
                <a:cs typeface="Helvetica Neue"/>
                <a:sym typeface="Helvetica Neue"/>
              </a:rPr>
              <a:t>Mit gutem Beispiel vorangehen</a:t>
            </a:r>
            <a:r>
              <a:rPr lang="de-DE" sz="1850">
                <a:solidFill>
                  <a:srgbClr val="000000"/>
                </a:solidFill>
                <a:latin typeface="Helvetica Neue" panose="020B0604020202020204" charset="0"/>
                <a:ea typeface="Helvetica Neue"/>
                <a:cs typeface="Helvetica Neue"/>
                <a:sym typeface="Helvetica Neue"/>
              </a:rPr>
              <a:t>: den Worten Taten folgen lassen.</a:t>
            </a:r>
            <a:endParaRPr sz="1850" b="0" i="0" u="none" strike="noStrike" cap="none">
              <a:solidFill>
                <a:srgbClr val="000000"/>
              </a:solidFill>
              <a:latin typeface="Helvetica Neue" panose="020B0604020202020204" charset="0"/>
              <a:ea typeface="Helvetica Neue"/>
              <a:cs typeface="Helvetica Neue"/>
              <a:sym typeface="Helvetica Neue"/>
            </a:endParaRPr>
          </a:p>
        </p:txBody>
      </p:sp>
      <p:sp>
        <p:nvSpPr>
          <p:cNvPr id="311" name="Google Shape;311;p18"/>
          <p:cNvSpPr/>
          <p:nvPr/>
        </p:nvSpPr>
        <p:spPr>
          <a:xfrm>
            <a:off x="1584000" y="6744960"/>
            <a:ext cx="15448800" cy="490464"/>
          </a:xfrm>
          <a:prstGeom prst="roundRect">
            <a:avLst>
              <a:gd name="adj" fmla="val 16667"/>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396000" tIns="45700" rIns="91425" bIns="45700" anchor="ctr" anchorCtr="0">
            <a:noAutofit/>
          </a:bodyPr>
          <a:lstStyle/>
          <a:p>
            <a:pPr marL="0" marR="0" lvl="0" indent="0" algn="l" rtl="0">
              <a:lnSpc>
                <a:spcPct val="100000"/>
              </a:lnSpc>
              <a:spcBef>
                <a:spcPts val="0"/>
              </a:spcBef>
              <a:spcAft>
                <a:spcPts val="0"/>
              </a:spcAft>
              <a:buNone/>
            </a:pPr>
            <a:r>
              <a:rPr lang="de-DE" sz="1850" b="0" i="0" u="none" strike="noStrike" cap="none">
                <a:solidFill>
                  <a:srgbClr val="000000"/>
                </a:solidFill>
                <a:latin typeface="Helvetica Neue" panose="020B0604020202020204" charset="0"/>
                <a:ea typeface="Helvetica Neue"/>
                <a:cs typeface="Helvetica Neue"/>
                <a:sym typeface="Helvetica Neue"/>
              </a:rPr>
              <a:t>Beseitigung kleiner Ungereimtheiten: kleine Änderungen können große Auswirkungen haben, wenn ihre Symbolik wichtiger ist als das Personal.</a:t>
            </a:r>
            <a:endParaRPr>
              <a:latin typeface="Helvetica Neue" panose="020B0604020202020204" charset="0"/>
            </a:endParaRPr>
          </a:p>
        </p:txBody>
      </p:sp>
      <p:sp>
        <p:nvSpPr>
          <p:cNvPr id="312" name="Google Shape;312;p18"/>
          <p:cNvSpPr/>
          <p:nvPr/>
        </p:nvSpPr>
        <p:spPr>
          <a:xfrm>
            <a:off x="1584000" y="7273152"/>
            <a:ext cx="15408000" cy="490464"/>
          </a:xfrm>
          <a:prstGeom prst="roundRect">
            <a:avLst>
              <a:gd name="adj" fmla="val 16667"/>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396000" tIns="45700" rIns="91425" bIns="45700" anchor="ctr" anchorCtr="0">
            <a:noAutofit/>
          </a:bodyPr>
          <a:lstStyle/>
          <a:p>
            <a:pPr marL="0" marR="0" lvl="0" indent="0" algn="l" rtl="0">
              <a:lnSpc>
                <a:spcPct val="100000"/>
              </a:lnSpc>
              <a:spcBef>
                <a:spcPts val="0"/>
              </a:spcBef>
              <a:spcAft>
                <a:spcPts val="0"/>
              </a:spcAft>
              <a:buNone/>
            </a:pPr>
            <a:r>
              <a:rPr lang="de-DE" sz="1850" b="0" i="0" u="none" strike="noStrike" cap="none">
                <a:solidFill>
                  <a:srgbClr val="000000"/>
                </a:solidFill>
                <a:latin typeface="Helvetica Neue" panose="020B0604020202020204" charset="0"/>
                <a:ea typeface="Helvetica Neue"/>
                <a:cs typeface="Helvetica Neue"/>
                <a:sym typeface="Helvetica Neue"/>
              </a:rPr>
              <a:t>Zuhören und angehört werden: Bemühe dich, zuzuhören, es zahlt sich aus</a:t>
            </a:r>
            <a:r>
              <a:rPr lang="de-DE" sz="2200" b="0" i="0" u="none" strike="noStrike" cap="none">
                <a:solidFill>
                  <a:srgbClr val="000000"/>
                </a:solidFill>
                <a:latin typeface="Helvetica Neue" panose="020B0604020202020204" charset="0"/>
                <a:ea typeface="Helvetica Neue"/>
                <a:cs typeface="Helvetica Neue"/>
                <a:sym typeface="Helvetica Neue"/>
              </a:rPr>
              <a:t>.</a:t>
            </a:r>
            <a:endParaRPr>
              <a:latin typeface="Helvetica Neue" panose="020B0604020202020204" charset="0"/>
            </a:endParaRPr>
          </a:p>
        </p:txBody>
      </p:sp>
      <p:sp>
        <p:nvSpPr>
          <p:cNvPr id="313" name="Google Shape;313;p18"/>
          <p:cNvSpPr/>
          <p:nvPr/>
        </p:nvSpPr>
        <p:spPr>
          <a:xfrm>
            <a:off x="1584000" y="7801344"/>
            <a:ext cx="15408000" cy="490464"/>
          </a:xfrm>
          <a:prstGeom prst="roundRect">
            <a:avLst>
              <a:gd name="adj" fmla="val 16667"/>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396000" tIns="45700" rIns="91425" bIns="45700" anchor="ctr" anchorCtr="0">
            <a:noAutofit/>
          </a:bodyPr>
          <a:lstStyle/>
          <a:p>
            <a:pPr marL="0" marR="0" lvl="0" indent="0" algn="l" rtl="0">
              <a:spcBef>
                <a:spcPts val="0"/>
              </a:spcBef>
              <a:spcAft>
                <a:spcPts val="0"/>
              </a:spcAft>
              <a:buNone/>
            </a:pPr>
            <a:r>
              <a:rPr lang="de-DE" sz="1850" b="0" i="0" u="none" strike="noStrike" cap="none" dirty="0">
                <a:solidFill>
                  <a:srgbClr val="000000"/>
                </a:solidFill>
                <a:latin typeface="Helvetica Neue" panose="020B0604020202020204" charset="0"/>
                <a:ea typeface="Helvetica Neue"/>
                <a:cs typeface="Helvetica Neue"/>
                <a:sym typeface="Helvetica Neue"/>
              </a:rPr>
              <a:t>Ständige Abstimmung mit den Mitarbeitenden, um sicherzustellen, dass die Vision bei ihnen auf Resonanz stößt.</a:t>
            </a:r>
            <a:endParaRPr dirty="0">
              <a:latin typeface="Helvetica Neue" panose="020B0604020202020204" charset="0"/>
            </a:endParaRPr>
          </a:p>
        </p:txBody>
      </p:sp>
      <p:sp>
        <p:nvSpPr>
          <p:cNvPr id="314" name="Google Shape;314;p18"/>
          <p:cNvSpPr/>
          <p:nvPr/>
        </p:nvSpPr>
        <p:spPr>
          <a:xfrm>
            <a:off x="1584000" y="8329536"/>
            <a:ext cx="15408000" cy="490464"/>
          </a:xfrm>
          <a:prstGeom prst="roundRect">
            <a:avLst>
              <a:gd name="adj" fmla="val 16667"/>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396000" tIns="45700" rIns="91425" bIns="45700" anchor="ctr" anchorCtr="0">
            <a:noAutofit/>
          </a:bodyPr>
          <a:lstStyle/>
          <a:p>
            <a:pPr marL="0" marR="0" lvl="0" indent="0" algn="l" rtl="0">
              <a:lnSpc>
                <a:spcPct val="100000"/>
              </a:lnSpc>
              <a:spcBef>
                <a:spcPts val="0"/>
              </a:spcBef>
              <a:spcAft>
                <a:spcPts val="0"/>
              </a:spcAft>
              <a:buNone/>
            </a:pPr>
            <a:r>
              <a:rPr lang="de-DE" sz="1850" b="0" i="0" u="none" strike="noStrike" cap="none">
                <a:solidFill>
                  <a:srgbClr val="000000"/>
                </a:solidFill>
                <a:latin typeface="Helvetica Neue" panose="020B0604020202020204" charset="0"/>
                <a:ea typeface="Helvetica Neue"/>
                <a:cs typeface="Helvetica Neue"/>
                <a:sym typeface="Helvetica Neue"/>
              </a:rPr>
              <a:t>Klare Visionen, Ziele, Werte und Aktionspläne, motivierende Einstellung und Umgebung. </a:t>
            </a:r>
            <a:endParaRPr>
              <a:latin typeface="Helvetica Neue" panose="020B0604020202020204" charset="0"/>
            </a:endParaRPr>
          </a:p>
        </p:txBody>
      </p:sp>
      <p:sp>
        <p:nvSpPr>
          <p:cNvPr id="315" name="Google Shape;315;p18"/>
          <p:cNvSpPr/>
          <p:nvPr/>
        </p:nvSpPr>
        <p:spPr>
          <a:xfrm>
            <a:off x="1584000" y="4104000"/>
            <a:ext cx="15408000" cy="490464"/>
          </a:xfrm>
          <a:prstGeom prst="roundRect">
            <a:avLst>
              <a:gd name="adj" fmla="val 16667"/>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396000" tIns="45700" rIns="91425" bIns="45700" anchor="ctr" anchorCtr="0">
            <a:noAutofit/>
          </a:bodyPr>
          <a:lstStyle/>
          <a:p>
            <a:pPr marL="0" marR="0" lvl="0" indent="0" algn="l" rtl="0">
              <a:lnSpc>
                <a:spcPct val="100000"/>
              </a:lnSpc>
              <a:spcBef>
                <a:spcPts val="0"/>
              </a:spcBef>
              <a:spcAft>
                <a:spcPts val="0"/>
              </a:spcAft>
              <a:buNone/>
            </a:pPr>
            <a:r>
              <a:rPr lang="de-DE" sz="1850" b="0" i="0" u="none" strike="noStrike" cap="none" dirty="0">
                <a:solidFill>
                  <a:srgbClr val="000000"/>
                </a:solidFill>
                <a:latin typeface="Helvetica Neue" panose="020B0604020202020204" charset="0"/>
                <a:ea typeface="Helvetica Neue"/>
                <a:cs typeface="Helvetica Neue"/>
                <a:sym typeface="Helvetica Neue"/>
              </a:rPr>
              <a:t>Einfach halten: fokussiert und ohne Fachjargon.</a:t>
            </a:r>
            <a:endParaRPr dirty="0">
              <a:latin typeface="Helvetica Neue" panose="020B0604020202020204" charset="0"/>
            </a:endParaRPr>
          </a:p>
        </p:txBody>
      </p:sp>
      <p:sp>
        <p:nvSpPr>
          <p:cNvPr id="316" name="Google Shape;316;p18"/>
          <p:cNvSpPr/>
          <p:nvPr/>
        </p:nvSpPr>
        <p:spPr>
          <a:xfrm>
            <a:off x="1296000" y="4104000"/>
            <a:ext cx="468000" cy="490464"/>
          </a:xfrm>
          <a:prstGeom prst="roundRect">
            <a:avLst>
              <a:gd name="adj" fmla="val 16667"/>
            </a:avLst>
          </a:prstGeom>
          <a:solidFill>
            <a:srgbClr val="4D94B7"/>
          </a:solidFill>
          <a:ln>
            <a:noFill/>
          </a:ln>
          <a:effectLst>
            <a:outerShdw blurRad="107950" dist="12700" dir="5400000" algn="ctr">
              <a:srgbClr val="000000"/>
            </a:outerShdw>
          </a:effectLst>
        </p:spPr>
        <p:txBody>
          <a:bodyPr spcFirstLastPara="1" wrap="square" lIns="0" tIns="0" rIns="0" bIns="0" anchor="ctr" anchorCtr="0">
            <a:noAutofit/>
          </a:bodyPr>
          <a:lstStyle/>
          <a:p>
            <a:pPr marL="0" marR="0" lvl="0" indent="0" algn="ctr" rtl="0">
              <a:spcBef>
                <a:spcPts val="0"/>
              </a:spcBef>
              <a:spcAft>
                <a:spcPts val="0"/>
              </a:spcAft>
              <a:buNone/>
            </a:pPr>
            <a:r>
              <a:rPr lang="de-DE" sz="2400" b="1">
                <a:solidFill>
                  <a:schemeClr val="lt1"/>
                </a:solidFill>
                <a:latin typeface="Helvetica Neue" panose="020B0604020202020204" charset="0"/>
                <a:ea typeface="Helvetica Neue"/>
                <a:cs typeface="Helvetica Neue"/>
                <a:sym typeface="Helvetica Neue"/>
              </a:rPr>
              <a:t>1.</a:t>
            </a:r>
            <a:endParaRPr>
              <a:latin typeface="Helvetica Neue" panose="020B0604020202020204" charset="0"/>
            </a:endParaRPr>
          </a:p>
        </p:txBody>
      </p:sp>
      <p:sp>
        <p:nvSpPr>
          <p:cNvPr id="317" name="Google Shape;317;p18"/>
          <p:cNvSpPr/>
          <p:nvPr/>
        </p:nvSpPr>
        <p:spPr>
          <a:xfrm>
            <a:off x="1296000" y="4632192"/>
            <a:ext cx="468000" cy="490464"/>
          </a:xfrm>
          <a:prstGeom prst="roundRect">
            <a:avLst>
              <a:gd name="adj" fmla="val 16667"/>
            </a:avLst>
          </a:prstGeom>
          <a:solidFill>
            <a:srgbClr val="4D94B7"/>
          </a:solidFill>
          <a:ln>
            <a:noFill/>
          </a:ln>
          <a:effectLst>
            <a:outerShdw blurRad="107950" dist="12700" dir="5400000" algn="ctr">
              <a:srgbClr val="000000"/>
            </a:outerShdw>
          </a:effectLst>
        </p:spPr>
        <p:txBody>
          <a:bodyPr spcFirstLastPara="1" wrap="square" lIns="0" tIns="0" rIns="0" bIns="0" anchor="ctr" anchorCtr="0">
            <a:noAutofit/>
          </a:bodyPr>
          <a:lstStyle/>
          <a:p>
            <a:pPr marL="0" marR="0" lvl="0" indent="0" algn="ctr" rtl="0">
              <a:spcBef>
                <a:spcPts val="0"/>
              </a:spcBef>
              <a:spcAft>
                <a:spcPts val="0"/>
              </a:spcAft>
              <a:buNone/>
            </a:pPr>
            <a:r>
              <a:rPr lang="de-DE" sz="2400" b="1">
                <a:solidFill>
                  <a:schemeClr val="lt1"/>
                </a:solidFill>
                <a:latin typeface="Helvetica Neue" panose="020B0604020202020204" charset="0"/>
                <a:ea typeface="Helvetica Neue"/>
                <a:cs typeface="Helvetica Neue"/>
                <a:sym typeface="Helvetica Neue"/>
              </a:rPr>
              <a:t>2.</a:t>
            </a:r>
            <a:endParaRPr>
              <a:latin typeface="Helvetica Neue" panose="020B0604020202020204" charset="0"/>
            </a:endParaRPr>
          </a:p>
        </p:txBody>
      </p:sp>
      <p:sp>
        <p:nvSpPr>
          <p:cNvPr id="318" name="Google Shape;318;p18"/>
          <p:cNvSpPr/>
          <p:nvPr/>
        </p:nvSpPr>
        <p:spPr>
          <a:xfrm>
            <a:off x="1296000" y="5160384"/>
            <a:ext cx="468000" cy="490464"/>
          </a:xfrm>
          <a:prstGeom prst="roundRect">
            <a:avLst>
              <a:gd name="adj" fmla="val 16667"/>
            </a:avLst>
          </a:prstGeom>
          <a:solidFill>
            <a:srgbClr val="4D94B7"/>
          </a:solidFill>
          <a:ln>
            <a:noFill/>
          </a:ln>
          <a:effectLst>
            <a:outerShdw blurRad="107950" dist="12700" dir="5400000" algn="ctr">
              <a:srgbClr val="000000"/>
            </a:outerShdw>
          </a:effectLst>
        </p:spPr>
        <p:txBody>
          <a:bodyPr spcFirstLastPara="1" wrap="square" lIns="0" tIns="0" rIns="0" bIns="0" anchor="ctr" anchorCtr="0">
            <a:noAutofit/>
          </a:bodyPr>
          <a:lstStyle/>
          <a:p>
            <a:pPr marL="0" marR="0" lvl="0" indent="0" algn="ctr" rtl="0">
              <a:spcBef>
                <a:spcPts val="0"/>
              </a:spcBef>
              <a:spcAft>
                <a:spcPts val="0"/>
              </a:spcAft>
              <a:buNone/>
            </a:pPr>
            <a:r>
              <a:rPr lang="de-DE" sz="2400" b="1">
                <a:solidFill>
                  <a:schemeClr val="lt1"/>
                </a:solidFill>
                <a:latin typeface="Helvetica Neue" panose="020B0604020202020204" charset="0"/>
                <a:ea typeface="Helvetica Neue"/>
                <a:cs typeface="Helvetica Neue"/>
                <a:sym typeface="Helvetica Neue"/>
              </a:rPr>
              <a:t>3.</a:t>
            </a:r>
            <a:endParaRPr>
              <a:latin typeface="Helvetica Neue" panose="020B0604020202020204" charset="0"/>
            </a:endParaRPr>
          </a:p>
        </p:txBody>
      </p:sp>
      <p:sp>
        <p:nvSpPr>
          <p:cNvPr id="319" name="Google Shape;319;p18"/>
          <p:cNvSpPr/>
          <p:nvPr/>
        </p:nvSpPr>
        <p:spPr>
          <a:xfrm>
            <a:off x="1296000" y="5688576"/>
            <a:ext cx="468000" cy="490464"/>
          </a:xfrm>
          <a:prstGeom prst="roundRect">
            <a:avLst>
              <a:gd name="adj" fmla="val 16667"/>
            </a:avLst>
          </a:prstGeom>
          <a:solidFill>
            <a:srgbClr val="4D94B7"/>
          </a:solidFill>
          <a:ln>
            <a:noFill/>
          </a:ln>
          <a:effectLst>
            <a:outerShdw blurRad="107950" dist="12700" dir="5400000" algn="ctr">
              <a:srgbClr val="000000"/>
            </a:outerShdw>
          </a:effectLst>
        </p:spPr>
        <p:txBody>
          <a:bodyPr spcFirstLastPara="1" wrap="square" lIns="0" tIns="0" rIns="0" bIns="0" anchor="ctr" anchorCtr="0">
            <a:noAutofit/>
          </a:bodyPr>
          <a:lstStyle/>
          <a:p>
            <a:pPr marL="0" marR="0" lvl="0" indent="0" algn="ctr" rtl="0">
              <a:spcBef>
                <a:spcPts val="0"/>
              </a:spcBef>
              <a:spcAft>
                <a:spcPts val="0"/>
              </a:spcAft>
              <a:buNone/>
            </a:pPr>
            <a:r>
              <a:rPr lang="de-DE" sz="2400" b="1">
                <a:solidFill>
                  <a:schemeClr val="lt1"/>
                </a:solidFill>
                <a:latin typeface="Helvetica Neue" panose="020B0604020202020204" charset="0"/>
                <a:ea typeface="Helvetica Neue"/>
                <a:cs typeface="Helvetica Neue"/>
                <a:sym typeface="Helvetica Neue"/>
              </a:rPr>
              <a:t>4.</a:t>
            </a:r>
            <a:endParaRPr>
              <a:latin typeface="Helvetica Neue" panose="020B0604020202020204" charset="0"/>
            </a:endParaRPr>
          </a:p>
        </p:txBody>
      </p:sp>
      <p:sp>
        <p:nvSpPr>
          <p:cNvPr id="320" name="Google Shape;320;p18"/>
          <p:cNvSpPr/>
          <p:nvPr/>
        </p:nvSpPr>
        <p:spPr>
          <a:xfrm>
            <a:off x="1296000" y="6216768"/>
            <a:ext cx="468000" cy="490464"/>
          </a:xfrm>
          <a:prstGeom prst="roundRect">
            <a:avLst>
              <a:gd name="adj" fmla="val 16667"/>
            </a:avLst>
          </a:prstGeom>
          <a:solidFill>
            <a:srgbClr val="4D94B7"/>
          </a:solidFill>
          <a:ln>
            <a:noFill/>
          </a:ln>
          <a:effectLst>
            <a:outerShdw blurRad="107950" dist="12700" dir="5400000" algn="ctr">
              <a:srgbClr val="000000"/>
            </a:outerShdw>
          </a:effectLst>
        </p:spPr>
        <p:txBody>
          <a:bodyPr spcFirstLastPara="1" wrap="square" lIns="0" tIns="0" rIns="0" bIns="0" anchor="ctr" anchorCtr="0">
            <a:noAutofit/>
          </a:bodyPr>
          <a:lstStyle/>
          <a:p>
            <a:pPr marL="0" marR="0" lvl="0" indent="0" algn="ctr" rtl="0">
              <a:spcBef>
                <a:spcPts val="0"/>
              </a:spcBef>
              <a:spcAft>
                <a:spcPts val="0"/>
              </a:spcAft>
              <a:buNone/>
            </a:pPr>
            <a:r>
              <a:rPr lang="de-DE" sz="2400" b="1">
                <a:solidFill>
                  <a:schemeClr val="lt1"/>
                </a:solidFill>
                <a:latin typeface="Helvetica Neue" panose="020B0604020202020204" charset="0"/>
                <a:ea typeface="Helvetica Neue"/>
                <a:cs typeface="Helvetica Neue"/>
                <a:sym typeface="Helvetica Neue"/>
              </a:rPr>
              <a:t>5.</a:t>
            </a:r>
            <a:endParaRPr>
              <a:latin typeface="Helvetica Neue" panose="020B0604020202020204" charset="0"/>
            </a:endParaRPr>
          </a:p>
        </p:txBody>
      </p:sp>
      <p:sp>
        <p:nvSpPr>
          <p:cNvPr id="321" name="Google Shape;321;p18"/>
          <p:cNvSpPr/>
          <p:nvPr/>
        </p:nvSpPr>
        <p:spPr>
          <a:xfrm>
            <a:off x="1296000" y="6744960"/>
            <a:ext cx="468000" cy="490464"/>
          </a:xfrm>
          <a:prstGeom prst="roundRect">
            <a:avLst>
              <a:gd name="adj" fmla="val 16667"/>
            </a:avLst>
          </a:prstGeom>
          <a:solidFill>
            <a:srgbClr val="4D94B7"/>
          </a:solidFill>
          <a:ln>
            <a:noFill/>
          </a:ln>
          <a:effectLst>
            <a:outerShdw blurRad="107950" dist="12700" dir="5400000" algn="ctr">
              <a:srgbClr val="000000"/>
            </a:outerShdw>
          </a:effectLst>
        </p:spPr>
        <p:txBody>
          <a:bodyPr spcFirstLastPara="1" wrap="square" lIns="0" tIns="0" rIns="0" bIns="0" anchor="ctr" anchorCtr="0">
            <a:noAutofit/>
          </a:bodyPr>
          <a:lstStyle/>
          <a:p>
            <a:pPr marL="0" marR="0" lvl="0" indent="0" algn="ctr" rtl="0">
              <a:spcBef>
                <a:spcPts val="0"/>
              </a:spcBef>
              <a:spcAft>
                <a:spcPts val="0"/>
              </a:spcAft>
              <a:buNone/>
            </a:pPr>
            <a:r>
              <a:rPr lang="de-DE" sz="2400" b="1">
                <a:solidFill>
                  <a:schemeClr val="lt1"/>
                </a:solidFill>
                <a:latin typeface="Helvetica Neue" panose="020B0604020202020204" charset="0"/>
                <a:ea typeface="Helvetica Neue"/>
                <a:cs typeface="Helvetica Neue"/>
                <a:sym typeface="Helvetica Neue"/>
              </a:rPr>
              <a:t>6.</a:t>
            </a:r>
            <a:endParaRPr>
              <a:latin typeface="Helvetica Neue" panose="020B0604020202020204" charset="0"/>
            </a:endParaRPr>
          </a:p>
        </p:txBody>
      </p:sp>
      <p:sp>
        <p:nvSpPr>
          <p:cNvPr id="322" name="Google Shape;322;p18"/>
          <p:cNvSpPr/>
          <p:nvPr/>
        </p:nvSpPr>
        <p:spPr>
          <a:xfrm>
            <a:off x="1296000" y="7273152"/>
            <a:ext cx="468000" cy="490464"/>
          </a:xfrm>
          <a:prstGeom prst="roundRect">
            <a:avLst>
              <a:gd name="adj" fmla="val 16667"/>
            </a:avLst>
          </a:prstGeom>
          <a:solidFill>
            <a:srgbClr val="4D94B7"/>
          </a:solidFill>
          <a:ln>
            <a:noFill/>
          </a:ln>
          <a:effectLst>
            <a:outerShdw blurRad="107950" dist="12700" dir="5400000" algn="ctr">
              <a:srgbClr val="000000"/>
            </a:outerShdw>
          </a:effectLst>
        </p:spPr>
        <p:txBody>
          <a:bodyPr spcFirstLastPara="1" wrap="square" lIns="0" tIns="0" rIns="0" bIns="0" anchor="ctr" anchorCtr="0">
            <a:noAutofit/>
          </a:bodyPr>
          <a:lstStyle/>
          <a:p>
            <a:pPr marL="0" marR="0" lvl="0" indent="0" algn="ctr" rtl="0">
              <a:spcBef>
                <a:spcPts val="0"/>
              </a:spcBef>
              <a:spcAft>
                <a:spcPts val="0"/>
              </a:spcAft>
              <a:buNone/>
            </a:pPr>
            <a:r>
              <a:rPr lang="de-DE" sz="2400" b="1">
                <a:solidFill>
                  <a:schemeClr val="lt1"/>
                </a:solidFill>
                <a:latin typeface="Helvetica Neue" panose="020B0604020202020204" charset="0"/>
                <a:ea typeface="Helvetica Neue"/>
                <a:cs typeface="Helvetica Neue"/>
                <a:sym typeface="Helvetica Neue"/>
              </a:rPr>
              <a:t>7.</a:t>
            </a:r>
            <a:endParaRPr>
              <a:latin typeface="Helvetica Neue" panose="020B0604020202020204" charset="0"/>
            </a:endParaRPr>
          </a:p>
        </p:txBody>
      </p:sp>
      <p:sp>
        <p:nvSpPr>
          <p:cNvPr id="323" name="Google Shape;323;p18"/>
          <p:cNvSpPr/>
          <p:nvPr/>
        </p:nvSpPr>
        <p:spPr>
          <a:xfrm>
            <a:off x="1296000" y="7801344"/>
            <a:ext cx="468000" cy="490464"/>
          </a:xfrm>
          <a:prstGeom prst="roundRect">
            <a:avLst>
              <a:gd name="adj" fmla="val 16667"/>
            </a:avLst>
          </a:prstGeom>
          <a:solidFill>
            <a:srgbClr val="4D94B7"/>
          </a:solidFill>
          <a:ln>
            <a:noFill/>
          </a:ln>
          <a:effectLst>
            <a:outerShdw blurRad="107950" dist="12700" dir="5400000" algn="ctr">
              <a:srgbClr val="000000"/>
            </a:outerShdw>
          </a:effectLst>
        </p:spPr>
        <p:txBody>
          <a:bodyPr spcFirstLastPara="1" wrap="square" lIns="0" tIns="0" rIns="0" bIns="0" anchor="ctr" anchorCtr="0">
            <a:noAutofit/>
          </a:bodyPr>
          <a:lstStyle/>
          <a:p>
            <a:pPr marL="0" marR="0" lvl="0" indent="0" algn="ctr" rtl="0">
              <a:spcBef>
                <a:spcPts val="0"/>
              </a:spcBef>
              <a:spcAft>
                <a:spcPts val="0"/>
              </a:spcAft>
              <a:buNone/>
            </a:pPr>
            <a:r>
              <a:rPr lang="de-DE" sz="2400" b="1">
                <a:solidFill>
                  <a:schemeClr val="lt1"/>
                </a:solidFill>
                <a:latin typeface="Helvetica Neue" panose="020B0604020202020204" charset="0"/>
                <a:ea typeface="Helvetica Neue"/>
                <a:cs typeface="Helvetica Neue"/>
                <a:sym typeface="Helvetica Neue"/>
              </a:rPr>
              <a:t>8.</a:t>
            </a:r>
            <a:endParaRPr>
              <a:latin typeface="Helvetica Neue" panose="020B0604020202020204" charset="0"/>
            </a:endParaRPr>
          </a:p>
        </p:txBody>
      </p:sp>
      <p:sp>
        <p:nvSpPr>
          <p:cNvPr id="324" name="Google Shape;324;p18"/>
          <p:cNvSpPr/>
          <p:nvPr/>
        </p:nvSpPr>
        <p:spPr>
          <a:xfrm>
            <a:off x="1296000" y="8329536"/>
            <a:ext cx="468000" cy="490464"/>
          </a:xfrm>
          <a:prstGeom prst="roundRect">
            <a:avLst>
              <a:gd name="adj" fmla="val 16667"/>
            </a:avLst>
          </a:prstGeom>
          <a:solidFill>
            <a:srgbClr val="4D94B7"/>
          </a:solidFill>
          <a:ln>
            <a:noFill/>
          </a:ln>
          <a:effectLst>
            <a:outerShdw blurRad="107950" dist="12700" dir="5400000" algn="ctr">
              <a:srgbClr val="000000"/>
            </a:outerShdw>
          </a:effectLst>
        </p:spPr>
        <p:txBody>
          <a:bodyPr spcFirstLastPara="1" wrap="square" lIns="0" tIns="0" rIns="0" bIns="0" anchor="ctr" anchorCtr="0">
            <a:noAutofit/>
          </a:bodyPr>
          <a:lstStyle/>
          <a:p>
            <a:pPr marL="0" marR="0" lvl="0" indent="0" algn="ctr" rtl="0">
              <a:spcBef>
                <a:spcPts val="0"/>
              </a:spcBef>
              <a:spcAft>
                <a:spcPts val="0"/>
              </a:spcAft>
              <a:buNone/>
            </a:pPr>
            <a:r>
              <a:rPr lang="de-DE" sz="2400" b="1">
                <a:solidFill>
                  <a:schemeClr val="lt1"/>
                </a:solidFill>
                <a:latin typeface="Helvetica Neue" panose="020B0604020202020204" charset="0"/>
                <a:ea typeface="Helvetica Neue"/>
                <a:cs typeface="Helvetica Neue"/>
                <a:sym typeface="Helvetica Neue"/>
              </a:rPr>
              <a:t>9.</a:t>
            </a:r>
            <a:endParaRPr>
              <a:latin typeface="Helvetica Neue" panose="020B0604020202020204" charset="0"/>
            </a:endParaRPr>
          </a:p>
        </p:txBody>
      </p:sp>
      <p:sp>
        <p:nvSpPr>
          <p:cNvPr id="326" name="Google Shape;326;p18"/>
          <p:cNvSpPr txBox="1"/>
          <p:nvPr/>
        </p:nvSpPr>
        <p:spPr>
          <a:xfrm>
            <a:off x="1296000" y="2304000"/>
            <a:ext cx="102108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1.4 Transparenz von Visionen, Zielen und Anforderungen</a:t>
            </a:r>
            <a:endParaRPr dirty="0">
              <a:latin typeface="Helvetica Neue" panose="020B0604020202020204" charset="0"/>
            </a:endParaRPr>
          </a:p>
        </p:txBody>
      </p:sp>
      <p:sp>
        <p:nvSpPr>
          <p:cNvPr id="2" name="Google Shape;89;p5">
            <a:extLst>
              <a:ext uri="{FF2B5EF4-FFF2-40B4-BE49-F238E27FC236}">
                <a16:creationId xmlns:a16="http://schemas.microsoft.com/office/drawing/2014/main" id="{D4BB0D8F-009B-137D-87DC-2D9C22C82672}"/>
              </a:ext>
            </a:extLst>
          </p:cNvPr>
          <p:cNvSpPr txBox="1"/>
          <p:nvPr/>
        </p:nvSpPr>
        <p:spPr>
          <a:xfrm>
            <a:off x="1296000" y="1548000"/>
            <a:ext cx="16164000" cy="7540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300" b="1" dirty="0">
                <a:solidFill>
                  <a:srgbClr val="4D94B7"/>
                </a:solidFill>
                <a:latin typeface="Helvetica Neue" panose="020B0604020202020204" charset="0"/>
                <a:ea typeface="Helvetica Neue"/>
                <a:cs typeface="Helvetica Neue"/>
                <a:sym typeface="Helvetica Neue"/>
              </a:rPr>
              <a:t>1. Verbesserung der unternehmensinternen Kommunikation</a:t>
            </a:r>
            <a:endParaRPr sz="4300" dirty="0">
              <a:latin typeface="Helvetica Neue" panose="020B060402020202020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19"/>
          <p:cNvSpPr txBox="1"/>
          <p:nvPr/>
        </p:nvSpPr>
        <p:spPr>
          <a:xfrm>
            <a:off x="1296000" y="2304000"/>
            <a:ext cx="14807268"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1.5 Vorteile der Förderung von Intrapreneurship für dein Unternehmen</a:t>
            </a:r>
            <a:endParaRPr dirty="0">
              <a:latin typeface="Helvetica Neue" panose="020B0604020202020204" charset="0"/>
            </a:endParaRPr>
          </a:p>
        </p:txBody>
      </p:sp>
      <p:sp>
        <p:nvSpPr>
          <p:cNvPr id="332" name="Google Shape;332;p19"/>
          <p:cNvSpPr/>
          <p:nvPr/>
        </p:nvSpPr>
        <p:spPr>
          <a:xfrm>
            <a:off x="9180000" y="4000500"/>
            <a:ext cx="8041200" cy="4896000"/>
          </a:xfrm>
          <a:prstGeom prst="roundRect">
            <a:avLst>
              <a:gd name="adj" fmla="val 0"/>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91425" tIns="360000" rIns="91425" bIns="45700" anchor="t" anchorCtr="0">
            <a:noAutofit/>
          </a:bodyPr>
          <a:lstStyle/>
          <a:p>
            <a:pPr marL="342900" marR="0" lvl="0" indent="-342900" algn="l" rtl="0">
              <a:spcBef>
                <a:spcPts val="0"/>
              </a:spcBef>
              <a:spcAft>
                <a:spcPts val="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Reduzierung des Risikos Mitarbeitende an die Konkurrenz zu verlieren</a:t>
            </a:r>
            <a:endParaRPr dirty="0">
              <a:latin typeface="Helvetica Neue" panose="020B0604020202020204" charset="0"/>
            </a:endParaRPr>
          </a:p>
          <a:p>
            <a:pPr marL="342900" marR="0" lvl="0" indent="-342900" algn="l" rtl="0">
              <a:spcBef>
                <a:spcPts val="0"/>
              </a:spcBef>
              <a:spcAft>
                <a:spcPts val="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Motivation zur Erbringung besserer Leistungen und Steigerung des Wohlbefindens</a:t>
            </a:r>
            <a:endParaRPr dirty="0">
              <a:latin typeface="Helvetica Neue" panose="020B0604020202020204" charset="0"/>
            </a:endParaRPr>
          </a:p>
          <a:p>
            <a:pPr marL="342900" marR="0" lvl="0" indent="-342900" algn="l" rtl="0">
              <a:spcBef>
                <a:spcPts val="0"/>
              </a:spcBef>
              <a:spcAft>
                <a:spcPts val="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Steigerung der Kreativität</a:t>
            </a:r>
            <a:endParaRPr dirty="0">
              <a:latin typeface="Helvetica Neue" panose="020B0604020202020204" charset="0"/>
            </a:endParaRPr>
          </a:p>
          <a:p>
            <a:pPr marL="342900" marR="0" lvl="0" indent="-342900" algn="l" rtl="0">
              <a:spcBef>
                <a:spcPts val="0"/>
              </a:spcBef>
              <a:spcAft>
                <a:spcPts val="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Erhöhung der Produktivität und des kreativen Denkens</a:t>
            </a:r>
            <a:endParaRPr dirty="0">
              <a:latin typeface="Helvetica Neue" panose="020B0604020202020204" charset="0"/>
            </a:endParaRPr>
          </a:p>
          <a:p>
            <a:pPr marL="342900" marR="0" lvl="0" indent="-342900" algn="l" rtl="0">
              <a:spcBef>
                <a:spcPts val="0"/>
              </a:spcBef>
              <a:spcAft>
                <a:spcPts val="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interne Beförderungen statt Mitarbeitende extern rekrutieren zu müssen</a:t>
            </a:r>
            <a:endParaRPr dirty="0">
              <a:latin typeface="Helvetica Neue" panose="020B0604020202020204" charset="0"/>
            </a:endParaRPr>
          </a:p>
          <a:p>
            <a:pPr marL="342900" marR="0" lvl="0" indent="-342900" algn="l" rtl="0">
              <a:spcBef>
                <a:spcPts val="0"/>
              </a:spcBef>
              <a:spcAft>
                <a:spcPts val="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Verbesserung der Teamarbeit und langfristigen Geschäftsbeziehungen</a:t>
            </a:r>
            <a:endParaRPr dirty="0">
              <a:latin typeface="Helvetica Neue" panose="020B0604020202020204" charset="0"/>
            </a:endParaRPr>
          </a:p>
          <a:p>
            <a:pPr marL="342900" marR="0" lvl="0" indent="-342900" algn="l" rtl="0">
              <a:spcBef>
                <a:spcPts val="0"/>
              </a:spcBef>
              <a:spcAft>
                <a:spcPts val="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Erhöhung der Innovation und des Unternehmenserfolges</a:t>
            </a:r>
            <a:endParaRPr dirty="0">
              <a:latin typeface="Helvetica Neue" panose="020B0604020202020204" charset="0"/>
            </a:endParaRPr>
          </a:p>
        </p:txBody>
      </p:sp>
      <p:sp>
        <p:nvSpPr>
          <p:cNvPr id="333" name="Google Shape;333;p19"/>
          <p:cNvSpPr/>
          <p:nvPr/>
        </p:nvSpPr>
        <p:spPr>
          <a:xfrm>
            <a:off x="1296000" y="4140000"/>
            <a:ext cx="6228000" cy="4584900"/>
          </a:xfrm>
          <a:prstGeom prst="roundRect">
            <a:avLst>
              <a:gd name="adj" fmla="val 0"/>
            </a:avLst>
          </a:prstGeom>
          <a:solidFill>
            <a:srgbClr val="4D94B7">
              <a:alpha val="49803"/>
            </a:srgbClr>
          </a:solidFill>
          <a:ln w="25400" cap="flat" cmpd="sng">
            <a:solidFill>
              <a:schemeClr val="lt1"/>
            </a:solidFill>
            <a:prstDash val="solid"/>
            <a:round/>
            <a:headEnd type="none" w="sm" len="sm"/>
            <a:tailEnd type="none" w="sm" len="sm"/>
          </a:ln>
        </p:spPr>
        <p:txBody>
          <a:bodyPr spcFirstLastPara="1" wrap="square" lIns="91425" tIns="360000" rIns="91425" bIns="45700" anchor="t" anchorCtr="0">
            <a:noAutofit/>
          </a:bodyPr>
          <a:lstStyle/>
          <a:p>
            <a:pPr marL="342900" marR="0" lvl="0" indent="-342900" algn="l" rtl="0">
              <a:spcBef>
                <a:spcPts val="0"/>
              </a:spcBef>
              <a:spcAft>
                <a:spcPts val="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regelmäßigem Austausch</a:t>
            </a:r>
            <a:endParaRPr dirty="0">
              <a:latin typeface="Helvetica Neue" panose="020B0604020202020204" charset="0"/>
            </a:endParaRPr>
          </a:p>
          <a:p>
            <a:pPr marL="342900" marR="0" lvl="0" indent="-342900" algn="l" rtl="0">
              <a:spcBef>
                <a:spcPts val="0"/>
              </a:spcBef>
              <a:spcAft>
                <a:spcPts val="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Feedbackkultur</a:t>
            </a:r>
            <a:endParaRPr dirty="0">
              <a:latin typeface="Helvetica Neue" panose="020B0604020202020204" charset="0"/>
            </a:endParaRPr>
          </a:p>
          <a:p>
            <a:pPr marL="342900" marR="0" lvl="0" indent="-342900" algn="l" rtl="0">
              <a:spcBef>
                <a:spcPts val="0"/>
              </a:spcBef>
              <a:spcAft>
                <a:spcPts val="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Transparenz von Vision, Zielen und Anforderungen</a:t>
            </a:r>
            <a:endParaRPr dirty="0">
              <a:latin typeface="Helvetica Neue" panose="020B0604020202020204" charset="0"/>
            </a:endParaRPr>
          </a:p>
        </p:txBody>
      </p:sp>
      <p:sp>
        <p:nvSpPr>
          <p:cNvPr id="334" name="Google Shape;334;p19"/>
          <p:cNvSpPr/>
          <p:nvPr/>
        </p:nvSpPr>
        <p:spPr>
          <a:xfrm>
            <a:off x="7632000" y="3384000"/>
            <a:ext cx="1440000" cy="4896000"/>
          </a:xfrm>
          <a:prstGeom prst="rightArrow">
            <a:avLst>
              <a:gd name="adj1" fmla="val 60000"/>
              <a:gd name="adj2" fmla="val 50000"/>
            </a:avLst>
          </a:prstGeom>
          <a:solidFill>
            <a:srgbClr val="BFBFBF"/>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a:solidFill>
                  <a:schemeClr val="lt1"/>
                </a:solidFill>
                <a:latin typeface="Helvetica Neue" panose="020B0604020202020204" charset="0"/>
                <a:ea typeface="Helvetica Neue"/>
                <a:cs typeface="Helvetica Neue"/>
                <a:sym typeface="Helvetica Neue"/>
              </a:rPr>
              <a:t>führt zu</a:t>
            </a:r>
            <a:endParaRPr>
              <a:latin typeface="Helvetica Neue" panose="020B0604020202020204" charset="0"/>
            </a:endParaRPr>
          </a:p>
        </p:txBody>
      </p:sp>
      <p:sp>
        <p:nvSpPr>
          <p:cNvPr id="335" name="Google Shape;335;p19"/>
          <p:cNvSpPr/>
          <p:nvPr/>
        </p:nvSpPr>
        <p:spPr>
          <a:xfrm>
            <a:off x="1295398" y="3384000"/>
            <a:ext cx="6228000" cy="900000"/>
          </a:xfrm>
          <a:custGeom>
            <a:avLst/>
            <a:gdLst/>
            <a:ahLst/>
            <a:cxnLst/>
            <a:rect l="l" t="t" r="r" b="b"/>
            <a:pathLst>
              <a:path w="6622415" h="3861434" extrusionOk="0">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rgbClr val="4D94B7"/>
          </a:solidFill>
          <a:ln w="22225" cap="flat" cmpd="sng">
            <a:solidFill>
              <a:schemeClr val="lt1"/>
            </a:solidFill>
            <a:prstDash val="solid"/>
            <a:round/>
            <a:headEnd type="none" w="sm" len="sm"/>
            <a:tailEnd type="none" w="sm" len="sm"/>
          </a:ln>
          <a:effectLst>
            <a:outerShdw blurRad="149987" dist="250190" dir="8460000" algn="ctr">
              <a:srgbClr val="000000">
                <a:alpha val="27843"/>
              </a:srgbClr>
            </a:outerShdw>
          </a:effectLst>
        </p:spPr>
        <p:txBody>
          <a:bodyPr spcFirstLastPara="1" wrap="square" lIns="0" tIns="0" rIns="0" bIns="0" anchor="ctr" anchorCtr="0">
            <a:noAutofit/>
          </a:bodyPr>
          <a:lstStyle/>
          <a:p>
            <a:pPr marL="0" marR="0" lvl="0" indent="0" algn="ctr" rtl="0">
              <a:spcBef>
                <a:spcPts val="0"/>
              </a:spcBef>
              <a:spcAft>
                <a:spcPts val="0"/>
              </a:spcAft>
              <a:buNone/>
            </a:pPr>
            <a:r>
              <a:rPr lang="de-DE" sz="2400" b="1" dirty="0">
                <a:solidFill>
                  <a:schemeClr val="lt1"/>
                </a:solidFill>
                <a:latin typeface="Helvetica Neue" panose="020B0604020202020204" charset="0"/>
                <a:ea typeface="Helvetica Neue"/>
                <a:cs typeface="Helvetica Neue"/>
                <a:sym typeface="Helvetica Neue"/>
              </a:rPr>
              <a:t>Verbesserung der Kommunikation via</a:t>
            </a:r>
            <a:endParaRPr dirty="0">
              <a:latin typeface="Helvetica Neue" panose="020B0604020202020204" charset="0"/>
            </a:endParaRPr>
          </a:p>
        </p:txBody>
      </p:sp>
      <p:sp>
        <p:nvSpPr>
          <p:cNvPr id="336" name="Google Shape;336;p19"/>
          <p:cNvSpPr/>
          <p:nvPr/>
        </p:nvSpPr>
        <p:spPr>
          <a:xfrm>
            <a:off x="9180000" y="3384000"/>
            <a:ext cx="8041200" cy="900000"/>
          </a:xfrm>
          <a:custGeom>
            <a:avLst/>
            <a:gdLst/>
            <a:ahLst/>
            <a:cxnLst/>
            <a:rect l="l" t="t" r="r" b="b"/>
            <a:pathLst>
              <a:path w="6622415" h="3861434" extrusionOk="0">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rgbClr val="AED633"/>
          </a:solidFill>
          <a:ln w="22225" cap="flat" cmpd="sng">
            <a:solidFill>
              <a:schemeClr val="lt1"/>
            </a:solidFill>
            <a:prstDash val="solid"/>
            <a:round/>
            <a:headEnd type="none" w="sm" len="sm"/>
            <a:tailEnd type="none" w="sm" len="sm"/>
          </a:ln>
          <a:effectLst>
            <a:outerShdw blurRad="149987" dist="250190" dir="8460000" algn="ctr">
              <a:srgbClr val="000000">
                <a:alpha val="27843"/>
              </a:srgbClr>
            </a:outerShdw>
          </a:effectLst>
        </p:spPr>
        <p:txBody>
          <a:bodyPr spcFirstLastPara="1" wrap="square" lIns="0" tIns="0" rIns="0" bIns="0" anchor="ctr" anchorCtr="0">
            <a:noAutofit/>
          </a:bodyPr>
          <a:lstStyle/>
          <a:p>
            <a:pPr marL="0" marR="0" lvl="0" indent="0" algn="ctr" rtl="0">
              <a:spcBef>
                <a:spcPts val="0"/>
              </a:spcBef>
              <a:spcAft>
                <a:spcPts val="0"/>
              </a:spcAft>
              <a:buNone/>
            </a:pPr>
            <a:r>
              <a:rPr lang="de-DE" sz="2400" b="1">
                <a:solidFill>
                  <a:schemeClr val="lt1"/>
                </a:solidFill>
                <a:latin typeface="Helvetica Neue" panose="020B0604020202020204" charset="0"/>
                <a:ea typeface="Helvetica Neue"/>
                <a:cs typeface="Helvetica Neue"/>
                <a:sym typeface="Helvetica Neue"/>
              </a:rPr>
              <a:t>Vorteile der Förderung von Intrapreneurship in Unternehmen</a:t>
            </a:r>
            <a:endParaRPr>
              <a:latin typeface="Helvetica Neue" panose="020B0604020202020204" charset="0"/>
            </a:endParaRPr>
          </a:p>
        </p:txBody>
      </p:sp>
      <p:sp>
        <p:nvSpPr>
          <p:cNvPr id="337" name="Google Shape;337;p19"/>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a:solidFill>
                  <a:schemeClr val="dk1"/>
                </a:solidFill>
                <a:latin typeface="Helvetica Neue" panose="020B0604020202020204" charset="0"/>
                <a:ea typeface="Helvetica Neue"/>
                <a:cs typeface="Helvetica Neue"/>
                <a:sym typeface="Helvetica Neue"/>
              </a:rPr>
              <a:t>Quellennr.: 14</a:t>
            </a:r>
            <a:endParaRPr>
              <a:latin typeface="Helvetica Neue" panose="020B0604020202020204" charset="0"/>
            </a:endParaRPr>
          </a:p>
        </p:txBody>
      </p:sp>
      <p:sp>
        <p:nvSpPr>
          <p:cNvPr id="2" name="Google Shape;89;p5">
            <a:extLst>
              <a:ext uri="{FF2B5EF4-FFF2-40B4-BE49-F238E27FC236}">
                <a16:creationId xmlns:a16="http://schemas.microsoft.com/office/drawing/2014/main" id="{A9BB1BF0-ABF5-269C-F97F-EE48C17E2B50}"/>
              </a:ext>
            </a:extLst>
          </p:cNvPr>
          <p:cNvSpPr txBox="1"/>
          <p:nvPr/>
        </p:nvSpPr>
        <p:spPr>
          <a:xfrm>
            <a:off x="1296000" y="1548000"/>
            <a:ext cx="16164000" cy="7540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300" b="1" dirty="0">
                <a:solidFill>
                  <a:srgbClr val="4D94B7"/>
                </a:solidFill>
                <a:latin typeface="Helvetica Neue" panose="020B0604020202020204" charset="0"/>
                <a:ea typeface="Helvetica Neue"/>
                <a:cs typeface="Helvetica Neue"/>
                <a:sym typeface="Helvetica Neue"/>
              </a:rPr>
              <a:t>1. Verbesserung der unternehmensinternen Kommunikation</a:t>
            </a:r>
            <a:endParaRPr sz="4300" dirty="0">
              <a:latin typeface="Helvetica Neue" panose="020B06040202020202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2"/>
          <p:cNvSpPr txBox="1"/>
          <p:nvPr/>
        </p:nvSpPr>
        <p:spPr>
          <a:xfrm>
            <a:off x="1296000" y="1548000"/>
            <a:ext cx="3361031" cy="83099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4800"/>
              <a:buFont typeface="Arial"/>
              <a:buNone/>
            </a:pPr>
            <a:r>
              <a:rPr lang="de-DE" sz="4800" b="1" i="0" u="none" strike="noStrike" cap="none" dirty="0">
                <a:solidFill>
                  <a:srgbClr val="4D94B7"/>
                </a:solidFill>
                <a:latin typeface="Helvetica Neue" panose="020B0604020202020204" charset="0"/>
                <a:ea typeface="Helvetica Neue"/>
                <a:cs typeface="Helvetica Neue"/>
                <a:sym typeface="Helvetica Neue"/>
              </a:rPr>
              <a:t>Index</a:t>
            </a:r>
            <a:endParaRPr sz="14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57" name="Google Shape;57;p2"/>
          <p:cNvSpPr txBox="1"/>
          <p:nvPr/>
        </p:nvSpPr>
        <p:spPr>
          <a:xfrm>
            <a:off x="1296000" y="2880000"/>
            <a:ext cx="720000" cy="2520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4800"/>
              <a:buFont typeface="Arial"/>
              <a:buNone/>
            </a:pPr>
            <a:r>
              <a:rPr lang="de-DE" sz="4800" b="1" i="0" u="none" strike="noStrike" cap="none" dirty="0">
                <a:solidFill>
                  <a:srgbClr val="4D94B7"/>
                </a:solidFill>
                <a:latin typeface="Helvetica Neue" panose="020B0604020202020204" charset="0"/>
                <a:ea typeface="Helvetica Neue"/>
                <a:cs typeface="Helvetica Neue"/>
                <a:sym typeface="Helvetica Neue"/>
              </a:rPr>
              <a:t>1</a:t>
            </a:r>
            <a:endParaRPr sz="14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58" name="Google Shape;58;p2"/>
          <p:cNvSpPr txBox="1"/>
          <p:nvPr/>
        </p:nvSpPr>
        <p:spPr>
          <a:xfrm>
            <a:off x="1296000" y="7776000"/>
            <a:ext cx="720000" cy="1332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4800"/>
              <a:buFont typeface="Arial"/>
              <a:buNone/>
            </a:pPr>
            <a:r>
              <a:rPr lang="de-DE" sz="4800" b="1" i="0" u="none" strike="noStrike" cap="none" dirty="0">
                <a:solidFill>
                  <a:srgbClr val="78B17A"/>
                </a:solidFill>
                <a:latin typeface="Helvetica Neue" panose="020B0604020202020204" charset="0"/>
                <a:ea typeface="Helvetica Neue"/>
                <a:cs typeface="Helvetica Neue"/>
                <a:sym typeface="Helvetica Neue"/>
              </a:rPr>
              <a:t>3</a:t>
            </a:r>
            <a:endParaRPr sz="14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59" name="Google Shape;59;p2"/>
          <p:cNvSpPr txBox="1"/>
          <p:nvPr/>
        </p:nvSpPr>
        <p:spPr>
          <a:xfrm>
            <a:off x="1296000" y="5832000"/>
            <a:ext cx="720000" cy="1584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4800"/>
              <a:buFont typeface="Arial"/>
              <a:buNone/>
            </a:pPr>
            <a:r>
              <a:rPr lang="de-DE" sz="4800" b="1" i="0" u="none" strike="noStrike" cap="none" dirty="0">
                <a:solidFill>
                  <a:srgbClr val="AED633"/>
                </a:solidFill>
                <a:latin typeface="Helvetica Neue" panose="020B0604020202020204" charset="0"/>
                <a:ea typeface="Helvetica Neue"/>
                <a:cs typeface="Helvetica Neue"/>
                <a:sym typeface="Helvetica Neue"/>
              </a:rPr>
              <a:t>2</a:t>
            </a:r>
            <a:endParaRPr sz="14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60" name="Google Shape;60;p2"/>
          <p:cNvSpPr txBox="1"/>
          <p:nvPr/>
        </p:nvSpPr>
        <p:spPr>
          <a:xfrm>
            <a:off x="1944000" y="2880000"/>
            <a:ext cx="5580000" cy="2520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r>
              <a:rPr lang="de-DE" sz="2400" b="1" i="0" u="none" strike="noStrike" cap="none" dirty="0">
                <a:solidFill>
                  <a:schemeClr val="dk1"/>
                </a:solidFill>
                <a:latin typeface="Helvetica Neue" panose="020B0604020202020204" charset="0"/>
                <a:ea typeface="Helvetica Neue"/>
                <a:cs typeface="Helvetica Neue"/>
                <a:sym typeface="Helvetica Neue"/>
              </a:rPr>
              <a:t>Verbesserung der </a:t>
            </a:r>
            <a:r>
              <a:rPr lang="de-DE" sz="2400" b="1" dirty="0">
                <a:solidFill>
                  <a:schemeClr val="dk1"/>
                </a:solidFill>
                <a:latin typeface="Helvetica Neue" panose="020B0604020202020204" charset="0"/>
                <a:ea typeface="Helvetica Neue"/>
                <a:cs typeface="Helvetica Neue"/>
                <a:sym typeface="Helvetica Neue"/>
              </a:rPr>
              <a:t>unternehmensinternen Kommunikation, um </a:t>
            </a:r>
            <a:r>
              <a:rPr lang="de-DE" sz="2400" b="1" i="0" u="none" strike="noStrike" cap="none" dirty="0">
                <a:solidFill>
                  <a:schemeClr val="dk1"/>
                </a:solidFill>
                <a:latin typeface="Helvetica Neue" panose="020B0604020202020204" charset="0"/>
                <a:ea typeface="Helvetica Neue"/>
                <a:cs typeface="Helvetica Neue"/>
                <a:sym typeface="Helvetica Neue"/>
              </a:rPr>
              <a:t>die Kultur des Unternehmertums zu stärken</a:t>
            </a:r>
            <a:endParaRPr sz="1400" b="1" i="0" u="none" strike="noStrike" cap="none" dirty="0">
              <a:solidFill>
                <a:srgbClr val="000000"/>
              </a:solidFill>
              <a:latin typeface="Helvetica Neue" panose="020B0604020202020204" charset="0"/>
              <a:ea typeface="Helvetica Neue"/>
              <a:cs typeface="Helvetica Neue"/>
              <a:sym typeface="Helvetica Neue"/>
            </a:endParaRPr>
          </a:p>
        </p:txBody>
      </p:sp>
      <p:sp>
        <p:nvSpPr>
          <p:cNvPr id="61" name="Google Shape;61;p2"/>
          <p:cNvSpPr txBox="1"/>
          <p:nvPr/>
        </p:nvSpPr>
        <p:spPr>
          <a:xfrm>
            <a:off x="1944000" y="7776000"/>
            <a:ext cx="5580000" cy="1332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r>
              <a:rPr lang="de-DE" sz="2400" b="1" dirty="0">
                <a:solidFill>
                  <a:schemeClr val="dk1"/>
                </a:solidFill>
                <a:latin typeface="Helvetica Neue" panose="020B0604020202020204" charset="0"/>
                <a:ea typeface="Helvetica Neue"/>
                <a:cs typeface="Helvetica Neue"/>
                <a:sym typeface="Helvetica Neue"/>
              </a:rPr>
              <a:t>Der</a:t>
            </a:r>
            <a:r>
              <a:rPr lang="de-DE" sz="2400" b="1" i="0" u="none" strike="noStrike" cap="none" dirty="0">
                <a:solidFill>
                  <a:schemeClr val="dk1"/>
                </a:solidFill>
                <a:latin typeface="Helvetica Neue" panose="020B0604020202020204" charset="0"/>
                <a:ea typeface="Helvetica Neue"/>
                <a:cs typeface="Helvetica Neue"/>
                <a:sym typeface="Helvetica Neue"/>
              </a:rPr>
              <a:t> PDCA-Zyklus als Tool zur Umsetzung einer guten Kommunikation und eines guten Teammanagements </a:t>
            </a:r>
            <a:endParaRPr dirty="0">
              <a:latin typeface="Helvetica Neue" panose="020B0604020202020204" charset="0"/>
            </a:endParaRPr>
          </a:p>
        </p:txBody>
      </p:sp>
      <p:sp>
        <p:nvSpPr>
          <p:cNvPr id="62" name="Google Shape;62;p2"/>
          <p:cNvSpPr txBox="1"/>
          <p:nvPr/>
        </p:nvSpPr>
        <p:spPr>
          <a:xfrm>
            <a:off x="1944000" y="5832000"/>
            <a:ext cx="5580000" cy="1584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r>
              <a:rPr lang="de-DE" sz="2400" b="1" i="0" u="none" strike="noStrike" cap="none" dirty="0">
                <a:solidFill>
                  <a:schemeClr val="dk1"/>
                </a:solidFill>
                <a:latin typeface="Helvetica Neue" panose="020B0604020202020204" charset="0"/>
                <a:ea typeface="Helvetica Neue"/>
                <a:cs typeface="Helvetica Neue"/>
                <a:sym typeface="Helvetica Neue"/>
              </a:rPr>
              <a:t>Verbesserung des Teammanagements als Voraussetzung für die Kultur des Unternehmertums</a:t>
            </a:r>
            <a:endParaRPr dirty="0">
              <a:latin typeface="Helvetica Neue" panose="020B0604020202020204" charset="0"/>
            </a:endParaRPr>
          </a:p>
        </p:txBody>
      </p:sp>
      <p:sp>
        <p:nvSpPr>
          <p:cNvPr id="63" name="Google Shape;63;p2"/>
          <p:cNvSpPr txBox="1"/>
          <p:nvPr/>
        </p:nvSpPr>
        <p:spPr>
          <a:xfrm>
            <a:off x="8028000" y="2952000"/>
            <a:ext cx="9936000" cy="2520000"/>
          </a:xfrm>
          <a:prstGeom prst="rect">
            <a:avLst/>
          </a:prstGeom>
          <a:noFill/>
          <a:ln>
            <a:noFill/>
          </a:ln>
        </p:spPr>
        <p:txBody>
          <a:bodyPr spcFirstLastPara="1" wrap="square" lIns="91425" tIns="0" rIns="91425" bIns="0" anchor="ctr" anchorCtr="0">
            <a:noAutofit/>
          </a:bodyPr>
          <a:lstStyle/>
          <a:p>
            <a:pPr marL="542925" marR="0" lvl="0" indent="-542925" algn="l" rtl="0">
              <a:lnSpc>
                <a:spcPct val="125000"/>
              </a:lnSpc>
              <a:spcBef>
                <a:spcPts val="0"/>
              </a:spcBef>
              <a:spcAft>
                <a:spcPts val="0"/>
              </a:spcAft>
              <a:buClr>
                <a:srgbClr val="000000"/>
              </a:buClr>
              <a:buSzPts val="2400"/>
              <a:buFont typeface="Helvetica Neue"/>
              <a:buNone/>
            </a:pPr>
            <a:r>
              <a:rPr lang="de-DE" sz="2400" b="0" i="0" u="none" strike="noStrike" cap="none" dirty="0">
                <a:solidFill>
                  <a:srgbClr val="000000"/>
                </a:solidFill>
                <a:latin typeface="Helvetica Neue" panose="020B0604020202020204" charset="0"/>
                <a:ea typeface="Helvetica Neue"/>
                <a:cs typeface="Helvetica Neue"/>
                <a:sym typeface="Helvetica Neue"/>
              </a:rPr>
              <a:t>1.1 Definition &amp; Methoden</a:t>
            </a:r>
            <a:endParaRPr dirty="0">
              <a:latin typeface="Helvetica Neue" panose="020B0604020202020204" charset="0"/>
            </a:endParaRPr>
          </a:p>
          <a:p>
            <a:pPr marL="542925" marR="0" lvl="0" indent="-542925" algn="l" rtl="0">
              <a:lnSpc>
                <a:spcPct val="125000"/>
              </a:lnSpc>
              <a:spcBef>
                <a:spcPts val="0"/>
              </a:spcBef>
              <a:spcAft>
                <a:spcPts val="0"/>
              </a:spcAft>
              <a:buClr>
                <a:srgbClr val="000000"/>
              </a:buClr>
              <a:buSzPts val="2400"/>
              <a:buFont typeface="Helvetica Neue"/>
              <a:buNone/>
            </a:pPr>
            <a:r>
              <a:rPr lang="de-DE" sz="2400" b="0" i="0" u="none" strike="noStrike" cap="none" dirty="0">
                <a:solidFill>
                  <a:srgbClr val="000000"/>
                </a:solidFill>
                <a:latin typeface="Helvetica Neue" panose="020B0604020202020204" charset="0"/>
                <a:ea typeface="Helvetica Neue"/>
                <a:cs typeface="Helvetica Neue"/>
                <a:sym typeface="Helvetica Neue"/>
              </a:rPr>
              <a:t>1.2 </a:t>
            </a:r>
            <a:r>
              <a:rPr lang="de-DE" sz="2400" dirty="0">
                <a:solidFill>
                  <a:srgbClr val="000000"/>
                </a:solidFill>
                <a:latin typeface="Helvetica Neue" panose="020B0604020202020204" charset="0"/>
                <a:ea typeface="Helvetica Neue"/>
                <a:cs typeface="Helvetica Neue"/>
                <a:sym typeface="Helvetica Neue"/>
              </a:rPr>
              <a:t>R</a:t>
            </a:r>
            <a:r>
              <a:rPr lang="de-DE" sz="2400" b="0" i="0" u="none" strike="noStrike" cap="none" dirty="0">
                <a:solidFill>
                  <a:srgbClr val="000000"/>
                </a:solidFill>
                <a:latin typeface="Helvetica Neue" panose="020B0604020202020204" charset="0"/>
                <a:ea typeface="Helvetica Neue"/>
                <a:cs typeface="Helvetica Neue"/>
                <a:sym typeface="Helvetica Neue"/>
              </a:rPr>
              <a:t>egelmäßiger Austausch</a:t>
            </a:r>
            <a:endParaRPr dirty="0">
              <a:latin typeface="Helvetica Neue" panose="020B0604020202020204" charset="0"/>
            </a:endParaRPr>
          </a:p>
          <a:p>
            <a:pPr marL="542925" marR="0" lvl="0" indent="-542925" algn="l" rtl="0">
              <a:lnSpc>
                <a:spcPct val="125000"/>
              </a:lnSpc>
              <a:spcBef>
                <a:spcPts val="0"/>
              </a:spcBef>
              <a:spcAft>
                <a:spcPts val="0"/>
              </a:spcAft>
              <a:buClr>
                <a:srgbClr val="000000"/>
              </a:buClr>
              <a:buSzPts val="2400"/>
              <a:buFont typeface="Helvetica Neue"/>
              <a:buNone/>
            </a:pPr>
            <a:r>
              <a:rPr lang="de-DE" sz="2400" b="0" i="0" u="none" strike="noStrike" cap="none" dirty="0">
                <a:solidFill>
                  <a:srgbClr val="000000"/>
                </a:solidFill>
                <a:latin typeface="Helvetica Neue" panose="020B0604020202020204" charset="0"/>
                <a:ea typeface="Helvetica Neue"/>
                <a:cs typeface="Helvetica Neue"/>
                <a:sym typeface="Helvetica Neue"/>
              </a:rPr>
              <a:t>1.3 Feedbackkultur</a:t>
            </a:r>
            <a:endParaRPr dirty="0">
              <a:latin typeface="Helvetica Neue" panose="020B0604020202020204" charset="0"/>
            </a:endParaRPr>
          </a:p>
          <a:p>
            <a:pPr marL="542925" marR="0" lvl="0" indent="-542925" algn="l" rtl="0">
              <a:lnSpc>
                <a:spcPct val="125000"/>
              </a:lnSpc>
              <a:spcBef>
                <a:spcPts val="0"/>
              </a:spcBef>
              <a:spcAft>
                <a:spcPts val="0"/>
              </a:spcAft>
              <a:buClr>
                <a:srgbClr val="000000"/>
              </a:buClr>
              <a:buSzPts val="2400"/>
              <a:buFont typeface="Helvetica Neue"/>
              <a:buNone/>
            </a:pPr>
            <a:r>
              <a:rPr lang="de-DE" sz="2400" b="0" i="0" u="none" strike="noStrike" cap="none" dirty="0">
                <a:solidFill>
                  <a:srgbClr val="000000"/>
                </a:solidFill>
                <a:latin typeface="Helvetica Neue" panose="020B0604020202020204" charset="0"/>
                <a:ea typeface="Helvetica Neue"/>
                <a:cs typeface="Helvetica Neue"/>
                <a:sym typeface="Helvetica Neue"/>
              </a:rPr>
              <a:t>1.4 Transparenz von Visionen, Zielen und Anforderungen</a:t>
            </a:r>
            <a:endParaRPr dirty="0">
              <a:latin typeface="Helvetica Neue" panose="020B0604020202020204" charset="0"/>
            </a:endParaRPr>
          </a:p>
          <a:p>
            <a:pPr marL="542925" marR="0" lvl="0" indent="-542925" algn="l" rtl="0">
              <a:lnSpc>
                <a:spcPct val="125000"/>
              </a:lnSpc>
              <a:spcBef>
                <a:spcPts val="0"/>
              </a:spcBef>
              <a:spcAft>
                <a:spcPts val="0"/>
              </a:spcAft>
              <a:buClr>
                <a:srgbClr val="000000"/>
              </a:buClr>
              <a:buSzPts val="2400"/>
              <a:buFont typeface="Helvetica Neue"/>
              <a:buNone/>
            </a:pPr>
            <a:r>
              <a:rPr lang="de-DE" sz="2400" b="0" i="0" u="none" strike="noStrike" cap="none" dirty="0">
                <a:solidFill>
                  <a:srgbClr val="000000"/>
                </a:solidFill>
                <a:latin typeface="Helvetica Neue" panose="020B0604020202020204" charset="0"/>
                <a:ea typeface="Helvetica Neue"/>
                <a:cs typeface="Helvetica Neue"/>
                <a:sym typeface="Helvetica Neue"/>
              </a:rPr>
              <a:t>1.5 Vorteile der Förderung von Intrapreneurship in deinem Unternehmen</a:t>
            </a:r>
            <a:endParaRPr dirty="0">
              <a:latin typeface="Helvetica Neue" panose="020B0604020202020204" charset="0"/>
            </a:endParaRPr>
          </a:p>
        </p:txBody>
      </p:sp>
      <p:sp>
        <p:nvSpPr>
          <p:cNvPr id="64" name="Google Shape;64;p2"/>
          <p:cNvSpPr/>
          <p:nvPr/>
        </p:nvSpPr>
        <p:spPr>
          <a:xfrm>
            <a:off x="7668000" y="2880000"/>
            <a:ext cx="203506" cy="2520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Helvetica Neue" panose="020B0604020202020204" charset="0"/>
              <a:ea typeface="Helvetica Neue"/>
              <a:cs typeface="Helvetica Neue"/>
              <a:sym typeface="Helvetica Neue"/>
            </a:endParaRPr>
          </a:p>
        </p:txBody>
      </p:sp>
      <p:sp>
        <p:nvSpPr>
          <p:cNvPr id="65" name="Google Shape;65;p2"/>
          <p:cNvSpPr/>
          <p:nvPr/>
        </p:nvSpPr>
        <p:spPr>
          <a:xfrm>
            <a:off x="7668000" y="5832000"/>
            <a:ext cx="180000" cy="1584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Helvetica Neue" panose="020B0604020202020204" charset="0"/>
              <a:ea typeface="Helvetica Neue"/>
              <a:cs typeface="Helvetica Neue"/>
              <a:sym typeface="Helvetica Neue"/>
            </a:endParaRPr>
          </a:p>
        </p:txBody>
      </p:sp>
      <p:sp>
        <p:nvSpPr>
          <p:cNvPr id="66" name="Google Shape;66;p2"/>
          <p:cNvSpPr/>
          <p:nvPr/>
        </p:nvSpPr>
        <p:spPr>
          <a:xfrm>
            <a:off x="7668000" y="7776000"/>
            <a:ext cx="180000" cy="1332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Helvetica Neue" panose="020B0604020202020204" charset="0"/>
              <a:ea typeface="Helvetica Neue"/>
              <a:cs typeface="Helvetica Neue"/>
              <a:sym typeface="Helvetica Neue"/>
            </a:endParaRPr>
          </a:p>
        </p:txBody>
      </p:sp>
      <p:sp>
        <p:nvSpPr>
          <p:cNvPr id="67" name="Google Shape;67;p2"/>
          <p:cNvSpPr txBox="1"/>
          <p:nvPr/>
        </p:nvSpPr>
        <p:spPr>
          <a:xfrm>
            <a:off x="8028000" y="7776000"/>
            <a:ext cx="8640000" cy="1332000"/>
          </a:xfrm>
          <a:prstGeom prst="rect">
            <a:avLst/>
          </a:prstGeom>
          <a:noFill/>
          <a:ln>
            <a:noFill/>
          </a:ln>
        </p:spPr>
        <p:txBody>
          <a:bodyPr spcFirstLastPara="1" wrap="square" lIns="91425" tIns="0" rIns="91425" bIns="0" anchor="ctr" anchorCtr="0">
            <a:noAutofit/>
          </a:bodyPr>
          <a:lstStyle/>
          <a:p>
            <a:pPr marL="0" marR="0" lvl="0" indent="0" algn="l" rtl="0">
              <a:lnSpc>
                <a:spcPct val="125000"/>
              </a:lnSpc>
              <a:spcBef>
                <a:spcPts val="0"/>
              </a:spcBef>
              <a:spcAft>
                <a:spcPts val="0"/>
              </a:spcAft>
              <a:buClr>
                <a:srgbClr val="000000"/>
              </a:buClr>
              <a:buSzPts val="2400"/>
              <a:buFont typeface="Arial"/>
              <a:buNone/>
            </a:pPr>
            <a:r>
              <a:rPr lang="de-DE" sz="2400" b="0" i="0" u="none" strike="noStrike" cap="none" dirty="0">
                <a:solidFill>
                  <a:schemeClr val="dk1"/>
                </a:solidFill>
                <a:latin typeface="Helvetica Neue" panose="020B0604020202020204" charset="0"/>
                <a:ea typeface="Helvetica Neue"/>
                <a:cs typeface="Helvetica Neue"/>
                <a:sym typeface="Helvetica Neue"/>
              </a:rPr>
              <a:t>3.1 </a:t>
            </a:r>
            <a:r>
              <a:rPr lang="de-DE" sz="2400" dirty="0">
                <a:solidFill>
                  <a:schemeClr val="dk1"/>
                </a:solidFill>
                <a:latin typeface="Helvetica Neue" panose="020B0604020202020204" charset="0"/>
                <a:ea typeface="Helvetica Neue"/>
                <a:cs typeface="Helvetica Neue"/>
                <a:sym typeface="Helvetica Neue"/>
              </a:rPr>
              <a:t>D</a:t>
            </a:r>
            <a:r>
              <a:rPr lang="de-DE" sz="2400" b="0" i="0" u="none" strike="noStrike" cap="none" dirty="0">
                <a:solidFill>
                  <a:schemeClr val="dk1"/>
                </a:solidFill>
                <a:latin typeface="Helvetica Neue" panose="020B0604020202020204" charset="0"/>
                <a:ea typeface="Helvetica Neue"/>
                <a:cs typeface="Helvetica Neue"/>
                <a:sym typeface="Helvetica Neue"/>
              </a:rPr>
              <a:t>er PDCA Zyklus und seine Phasen </a:t>
            </a:r>
            <a:endParaRPr dirty="0">
              <a:latin typeface="Helvetica Neue" panose="020B0604020202020204" charset="0"/>
            </a:endParaRPr>
          </a:p>
          <a:p>
            <a:pPr marL="0" marR="0" lvl="0" indent="0" algn="l" rtl="0">
              <a:lnSpc>
                <a:spcPct val="125000"/>
              </a:lnSpc>
              <a:spcBef>
                <a:spcPts val="0"/>
              </a:spcBef>
              <a:spcAft>
                <a:spcPts val="0"/>
              </a:spcAft>
              <a:buClr>
                <a:srgbClr val="000000"/>
              </a:buClr>
              <a:buSzPts val="2400"/>
              <a:buFont typeface="Arial"/>
              <a:buNone/>
            </a:pPr>
            <a:r>
              <a:rPr lang="de-DE" sz="2400" b="0" i="0" u="none" strike="noStrike" cap="none" dirty="0">
                <a:solidFill>
                  <a:schemeClr val="dk1"/>
                </a:solidFill>
                <a:latin typeface="Helvetica Neue" panose="020B0604020202020204" charset="0"/>
                <a:ea typeface="Helvetica Neue"/>
                <a:cs typeface="Helvetica Neue"/>
                <a:sym typeface="Helvetica Neue"/>
              </a:rPr>
              <a:t>3.2 Anwendungsbeispiele</a:t>
            </a:r>
            <a:endParaRPr dirty="0">
              <a:latin typeface="Helvetica Neue" panose="020B0604020202020204" charset="0"/>
            </a:endParaRPr>
          </a:p>
        </p:txBody>
      </p:sp>
      <p:sp>
        <p:nvSpPr>
          <p:cNvPr id="68" name="Google Shape;68;p2"/>
          <p:cNvSpPr txBox="1"/>
          <p:nvPr/>
        </p:nvSpPr>
        <p:spPr>
          <a:xfrm>
            <a:off x="8028000" y="5832000"/>
            <a:ext cx="8640000" cy="1584000"/>
          </a:xfrm>
          <a:prstGeom prst="rect">
            <a:avLst/>
          </a:prstGeom>
          <a:noFill/>
          <a:ln>
            <a:noFill/>
          </a:ln>
        </p:spPr>
        <p:txBody>
          <a:bodyPr spcFirstLastPara="1" wrap="square" lIns="91425" tIns="0" rIns="91425" bIns="0" anchor="ctr" anchorCtr="0">
            <a:noAutofit/>
          </a:bodyPr>
          <a:lstStyle/>
          <a:p>
            <a:pPr marL="0" marR="0" lvl="0" indent="0" algn="l" rtl="0">
              <a:lnSpc>
                <a:spcPct val="125000"/>
              </a:lnSpc>
              <a:spcBef>
                <a:spcPts val="0"/>
              </a:spcBef>
              <a:spcAft>
                <a:spcPts val="0"/>
              </a:spcAft>
              <a:buClr>
                <a:srgbClr val="000000"/>
              </a:buClr>
              <a:buSzPts val="2400"/>
              <a:buFont typeface="Arial"/>
              <a:buNone/>
            </a:pPr>
            <a:r>
              <a:rPr lang="de-DE" sz="2400" b="0" i="0" u="none" strike="noStrike" cap="none" dirty="0">
                <a:solidFill>
                  <a:schemeClr val="dk1"/>
                </a:solidFill>
                <a:latin typeface="Helvetica Neue" panose="020B0604020202020204" charset="0"/>
                <a:ea typeface="Helvetica Neue"/>
                <a:cs typeface="Helvetica Neue"/>
                <a:sym typeface="Helvetica Neue"/>
              </a:rPr>
              <a:t>2.1 Führungsstil</a:t>
            </a:r>
            <a:endParaRPr dirty="0">
              <a:latin typeface="Helvetica Neue" panose="020B0604020202020204" charset="0"/>
            </a:endParaRPr>
          </a:p>
          <a:p>
            <a:pPr marL="0" marR="0" lvl="0" indent="0" algn="l" rtl="0">
              <a:lnSpc>
                <a:spcPct val="125000"/>
              </a:lnSpc>
              <a:spcBef>
                <a:spcPts val="0"/>
              </a:spcBef>
              <a:spcAft>
                <a:spcPts val="0"/>
              </a:spcAft>
              <a:buClr>
                <a:srgbClr val="000000"/>
              </a:buClr>
              <a:buSzPts val="2400"/>
              <a:buFont typeface="Arial"/>
              <a:buNone/>
            </a:pPr>
            <a:r>
              <a:rPr lang="de-DE" sz="2400" b="0" i="0" u="none" strike="noStrike" cap="none" dirty="0">
                <a:solidFill>
                  <a:schemeClr val="dk1"/>
                </a:solidFill>
                <a:latin typeface="Helvetica Neue" panose="020B0604020202020204" charset="0"/>
                <a:ea typeface="Helvetica Neue"/>
                <a:cs typeface="Helvetica Neue"/>
                <a:sym typeface="Helvetica Neue"/>
              </a:rPr>
              <a:t>2.2 Organisationsentwicklung</a:t>
            </a:r>
            <a:endParaRPr dirty="0">
              <a:latin typeface="Helvetica Neue" panose="020B0604020202020204" charset="0"/>
            </a:endParaRPr>
          </a:p>
          <a:p>
            <a:pPr marL="0" marR="0" lvl="0" indent="0" algn="l" rtl="0">
              <a:lnSpc>
                <a:spcPct val="125000"/>
              </a:lnSpc>
              <a:spcBef>
                <a:spcPts val="0"/>
              </a:spcBef>
              <a:spcAft>
                <a:spcPts val="0"/>
              </a:spcAft>
              <a:buClr>
                <a:srgbClr val="000000"/>
              </a:buClr>
              <a:buSzPts val="2400"/>
              <a:buFont typeface="Arial"/>
              <a:buNone/>
            </a:pPr>
            <a:r>
              <a:rPr lang="de-DE" sz="2400" b="0" i="0" u="none" strike="noStrike" cap="none" dirty="0">
                <a:solidFill>
                  <a:schemeClr val="dk1"/>
                </a:solidFill>
                <a:latin typeface="Helvetica Neue" panose="020B0604020202020204" charset="0"/>
                <a:ea typeface="Helvetica Neue"/>
                <a:cs typeface="Helvetica Neue"/>
                <a:sym typeface="Helvetica Neue"/>
              </a:rPr>
              <a:t>2.3 Anreize</a:t>
            </a:r>
            <a:endParaRPr dirty="0">
              <a:latin typeface="Helvetica Neue" panose="020B0604020202020204" charset="0"/>
            </a:endParaRPr>
          </a:p>
          <a:p>
            <a:pPr marL="0" marR="0" lvl="0" indent="0" algn="l" rtl="0">
              <a:lnSpc>
                <a:spcPct val="125000"/>
              </a:lnSpc>
              <a:spcBef>
                <a:spcPts val="0"/>
              </a:spcBef>
              <a:spcAft>
                <a:spcPts val="0"/>
              </a:spcAft>
              <a:buClr>
                <a:srgbClr val="000000"/>
              </a:buClr>
              <a:buSzPts val="2400"/>
              <a:buFont typeface="Arial"/>
              <a:buNone/>
            </a:pPr>
            <a:r>
              <a:rPr lang="de-DE" sz="2400" b="0" i="0" u="none" strike="noStrike" cap="none" dirty="0">
                <a:solidFill>
                  <a:schemeClr val="dk1"/>
                </a:solidFill>
                <a:latin typeface="Helvetica Neue" panose="020B0604020202020204" charset="0"/>
                <a:ea typeface="Helvetica Neue"/>
                <a:cs typeface="Helvetica Neue"/>
                <a:sym typeface="Helvetica Neue"/>
              </a:rPr>
              <a:t>2.4 Verschiedene Generationen</a:t>
            </a:r>
            <a:endParaRPr dirty="0">
              <a:latin typeface="Helvetica Neue" panose="020B060402020202020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20"/>
          <p:cNvSpPr txBox="1"/>
          <p:nvPr/>
        </p:nvSpPr>
        <p:spPr>
          <a:xfrm>
            <a:off x="2772000" y="3888000"/>
            <a:ext cx="12096000" cy="230828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4D94B7"/>
              </a:buClr>
              <a:buSzPts val="4800"/>
              <a:buFont typeface="Helvetica Neue"/>
              <a:buNone/>
            </a:pPr>
            <a:r>
              <a:rPr lang="de-DE" sz="4800" b="1" dirty="0">
                <a:solidFill>
                  <a:srgbClr val="4D94B7"/>
                </a:solidFill>
                <a:latin typeface="Helvetica Neue" panose="020B0604020202020204" charset="0"/>
                <a:ea typeface="Helvetica Neue"/>
                <a:cs typeface="Helvetica Neue"/>
                <a:sym typeface="Helvetica Neue"/>
              </a:rPr>
              <a:t>Verbesserung des Teammanagements als Voraussetzung für die Kultur </a:t>
            </a:r>
          </a:p>
          <a:p>
            <a:pPr marL="0" marR="0" lvl="0" indent="0" algn="ctr" rtl="0">
              <a:lnSpc>
                <a:spcPct val="100000"/>
              </a:lnSpc>
              <a:spcBef>
                <a:spcPts val="0"/>
              </a:spcBef>
              <a:spcAft>
                <a:spcPts val="0"/>
              </a:spcAft>
              <a:buClr>
                <a:srgbClr val="4D94B7"/>
              </a:buClr>
              <a:buSzPts val="4800"/>
              <a:buFont typeface="Helvetica Neue"/>
              <a:buNone/>
            </a:pPr>
            <a:r>
              <a:rPr lang="de-DE" sz="4800" b="1" dirty="0">
                <a:solidFill>
                  <a:srgbClr val="4D94B7"/>
                </a:solidFill>
                <a:latin typeface="Helvetica Neue" panose="020B0604020202020204" charset="0"/>
                <a:ea typeface="Helvetica Neue"/>
                <a:cs typeface="Helvetica Neue"/>
                <a:sym typeface="Helvetica Neue"/>
              </a:rPr>
              <a:t>des Unternehmertums</a:t>
            </a:r>
            <a:endParaRPr dirty="0">
              <a:latin typeface="Helvetica Neue" panose="020B0604020202020204" charset="0"/>
            </a:endParaRPr>
          </a:p>
        </p:txBody>
      </p:sp>
      <p:sp>
        <p:nvSpPr>
          <p:cNvPr id="344" name="Google Shape;344;p20"/>
          <p:cNvSpPr txBox="1"/>
          <p:nvPr/>
        </p:nvSpPr>
        <p:spPr>
          <a:xfrm>
            <a:off x="1296000" y="2592000"/>
            <a:ext cx="15732000" cy="10158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AED633"/>
              </a:buClr>
              <a:buSzPts val="6000"/>
              <a:buFont typeface="Helvetica Neue"/>
              <a:buNone/>
            </a:pPr>
            <a:r>
              <a:rPr lang="de-DE" sz="6000" b="1" dirty="0">
                <a:solidFill>
                  <a:srgbClr val="AED633"/>
                </a:solidFill>
                <a:latin typeface="Helvetica Neue" panose="020B0604020202020204" charset="0"/>
                <a:ea typeface="Helvetica Neue"/>
                <a:cs typeface="Helvetica Neue"/>
                <a:sym typeface="Helvetica Neue"/>
              </a:rPr>
              <a:t>Unit 2</a:t>
            </a:r>
            <a:endParaRPr sz="6000" b="1" i="0" u="none" strike="noStrike" cap="none" dirty="0">
              <a:solidFill>
                <a:srgbClr val="AED633"/>
              </a:solidFill>
              <a:latin typeface="Helvetica Neue" panose="020B0604020202020204" charset="0"/>
              <a:ea typeface="Helvetica Neue"/>
              <a:cs typeface="Helvetica Neue"/>
              <a:sym typeface="Helvetica Neue"/>
            </a:endParaRPr>
          </a:p>
        </p:txBody>
      </p:sp>
      <p:sp>
        <p:nvSpPr>
          <p:cNvPr id="345" name="Google Shape;345;p20"/>
          <p:cNvSpPr txBox="1"/>
          <p:nvPr/>
        </p:nvSpPr>
        <p:spPr>
          <a:xfrm>
            <a:off x="1296000" y="6084000"/>
            <a:ext cx="10980000" cy="267761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2800"/>
              <a:buFont typeface="Arial"/>
              <a:buNone/>
            </a:pPr>
            <a:r>
              <a:rPr lang="de-DE" sz="2800" b="1" i="0" u="none" strike="noStrike" cap="none" dirty="0">
                <a:solidFill>
                  <a:srgbClr val="AED633"/>
                </a:solidFill>
                <a:latin typeface="Helvetica Neue" panose="020B0604020202020204" charset="0"/>
                <a:ea typeface="Helvetica Neue"/>
                <a:cs typeface="Helvetica Neue"/>
                <a:sym typeface="Helvetica Neue"/>
              </a:rPr>
              <a:t>2.1 Führungsstil</a:t>
            </a:r>
            <a:endParaRPr dirty="0">
              <a:latin typeface="Helvetica Neue" panose="020B0604020202020204" charset="0"/>
            </a:endParaRPr>
          </a:p>
          <a:p>
            <a:pPr marL="0" marR="0" lvl="0" indent="0" algn="l" rtl="0">
              <a:lnSpc>
                <a:spcPct val="150000"/>
              </a:lnSpc>
              <a:spcBef>
                <a:spcPts val="0"/>
              </a:spcBef>
              <a:spcAft>
                <a:spcPts val="0"/>
              </a:spcAft>
              <a:buClr>
                <a:srgbClr val="000000"/>
              </a:buClr>
              <a:buSzPts val="2800"/>
              <a:buFont typeface="Arial"/>
              <a:buNone/>
            </a:pPr>
            <a:r>
              <a:rPr lang="de-DE" sz="2800" b="1" i="0" u="none" strike="noStrike" cap="none" dirty="0">
                <a:solidFill>
                  <a:srgbClr val="AED633"/>
                </a:solidFill>
                <a:latin typeface="Helvetica Neue" panose="020B0604020202020204" charset="0"/>
                <a:ea typeface="Helvetica Neue"/>
                <a:cs typeface="Helvetica Neue"/>
                <a:sym typeface="Helvetica Neue"/>
              </a:rPr>
              <a:t>2.2 Organisationsentwicklung</a:t>
            </a:r>
            <a:endParaRPr dirty="0">
              <a:latin typeface="Helvetica Neue" panose="020B0604020202020204" charset="0"/>
            </a:endParaRPr>
          </a:p>
          <a:p>
            <a:pPr marL="0" marR="0" lvl="0" indent="0" algn="l" rtl="0">
              <a:lnSpc>
                <a:spcPct val="150000"/>
              </a:lnSpc>
              <a:spcBef>
                <a:spcPts val="0"/>
              </a:spcBef>
              <a:spcAft>
                <a:spcPts val="0"/>
              </a:spcAft>
              <a:buClr>
                <a:srgbClr val="000000"/>
              </a:buClr>
              <a:buSzPts val="2800"/>
              <a:buFont typeface="Arial"/>
              <a:buNone/>
            </a:pPr>
            <a:r>
              <a:rPr lang="de-DE" sz="2800" b="1" i="0" u="none" strike="noStrike" cap="none" dirty="0">
                <a:solidFill>
                  <a:srgbClr val="AED633"/>
                </a:solidFill>
                <a:latin typeface="Helvetica Neue" panose="020B0604020202020204" charset="0"/>
                <a:ea typeface="Helvetica Neue"/>
                <a:cs typeface="Helvetica Neue"/>
                <a:sym typeface="Helvetica Neue"/>
              </a:rPr>
              <a:t>2.3 Anreize</a:t>
            </a:r>
            <a:endParaRPr dirty="0">
              <a:latin typeface="Helvetica Neue" panose="020B0604020202020204" charset="0"/>
            </a:endParaRPr>
          </a:p>
          <a:p>
            <a:pPr marL="0" marR="0" lvl="0" indent="0" algn="l" rtl="0">
              <a:lnSpc>
                <a:spcPct val="150000"/>
              </a:lnSpc>
              <a:spcBef>
                <a:spcPts val="0"/>
              </a:spcBef>
              <a:spcAft>
                <a:spcPts val="0"/>
              </a:spcAft>
              <a:buClr>
                <a:srgbClr val="000000"/>
              </a:buClr>
              <a:buSzPts val="2800"/>
              <a:buFont typeface="Arial"/>
              <a:buNone/>
            </a:pPr>
            <a:r>
              <a:rPr lang="de-DE" sz="2800" b="1" i="0" u="none" strike="noStrike" cap="none" dirty="0">
                <a:solidFill>
                  <a:srgbClr val="AED633"/>
                </a:solidFill>
                <a:latin typeface="Helvetica Neue" panose="020B0604020202020204" charset="0"/>
                <a:ea typeface="Helvetica Neue"/>
                <a:cs typeface="Helvetica Neue"/>
                <a:sym typeface="Helvetica Neue"/>
              </a:rPr>
              <a:t>2.4 Verschiedene Generationen</a:t>
            </a:r>
            <a:endParaRPr dirty="0">
              <a:latin typeface="Helvetica Neue" panose="020B0604020202020204" charset="0"/>
            </a:endParaRPr>
          </a:p>
        </p:txBody>
      </p:sp>
      <p:pic>
        <p:nvPicPr>
          <p:cNvPr id="346" name="Google Shape;346;p20"/>
          <p:cNvPicPr preferRelativeResize="0"/>
          <p:nvPr/>
        </p:nvPicPr>
        <p:blipFill rotWithShape="1">
          <a:blip r:embed="rId3">
            <a:alphaModFix/>
          </a:blip>
          <a:srcRect/>
          <a:stretch/>
        </p:blipFill>
        <p:spPr>
          <a:xfrm>
            <a:off x="13120638" y="4610100"/>
            <a:ext cx="3907362" cy="3907362"/>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21"/>
          <p:cNvSpPr txBox="1"/>
          <p:nvPr/>
        </p:nvSpPr>
        <p:spPr>
          <a:xfrm>
            <a:off x="1296000" y="1548000"/>
            <a:ext cx="13986164"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800" b="1" dirty="0">
                <a:solidFill>
                  <a:srgbClr val="4D94B7"/>
                </a:solidFill>
                <a:latin typeface="Helvetica Neue" panose="020B0604020202020204" charset="0"/>
                <a:ea typeface="Helvetica Neue"/>
                <a:cs typeface="Helvetica Neue"/>
                <a:sym typeface="Helvetica Neue"/>
              </a:rPr>
              <a:t>2. Verbesserung des Teammanagements</a:t>
            </a:r>
            <a:endParaRPr dirty="0">
              <a:latin typeface="Helvetica Neue" panose="020B0604020202020204" charset="0"/>
            </a:endParaRPr>
          </a:p>
        </p:txBody>
      </p:sp>
      <p:sp>
        <p:nvSpPr>
          <p:cNvPr id="352" name="Google Shape;352;p21"/>
          <p:cNvSpPr txBox="1"/>
          <p:nvPr/>
        </p:nvSpPr>
        <p:spPr>
          <a:xfrm>
            <a:off x="1296000" y="2304000"/>
            <a:ext cx="56880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2.1 Führungsstil</a:t>
            </a:r>
            <a:endParaRPr dirty="0">
              <a:latin typeface="Helvetica Neue" panose="020B0604020202020204" charset="0"/>
            </a:endParaRPr>
          </a:p>
        </p:txBody>
      </p:sp>
      <p:pic>
        <p:nvPicPr>
          <p:cNvPr id="353" name="Google Shape;353;p21"/>
          <p:cNvPicPr preferRelativeResize="0"/>
          <p:nvPr/>
        </p:nvPicPr>
        <p:blipFill rotWithShape="1">
          <a:blip r:embed="rId3">
            <a:alphaModFix/>
          </a:blip>
          <a:srcRect/>
          <a:stretch/>
        </p:blipFill>
        <p:spPr>
          <a:xfrm>
            <a:off x="3260019" y="6667500"/>
            <a:ext cx="2433562" cy="1881540"/>
          </a:xfrm>
          <a:prstGeom prst="rect">
            <a:avLst/>
          </a:prstGeom>
          <a:noFill/>
          <a:ln>
            <a:noFill/>
          </a:ln>
        </p:spPr>
      </p:pic>
      <p:pic>
        <p:nvPicPr>
          <p:cNvPr id="354" name="Google Shape;354;p21" descr="Wolken-Gedankenblase"/>
          <p:cNvPicPr preferRelativeResize="0"/>
          <p:nvPr/>
        </p:nvPicPr>
        <p:blipFill rotWithShape="1">
          <a:blip r:embed="rId4">
            <a:alphaModFix/>
          </a:blip>
          <a:srcRect b="28114"/>
          <a:stretch/>
        </p:blipFill>
        <p:spPr>
          <a:xfrm>
            <a:off x="5142414" y="3706144"/>
            <a:ext cx="9985644" cy="4092250"/>
          </a:xfrm>
          <a:prstGeom prst="rect">
            <a:avLst/>
          </a:prstGeom>
          <a:noFill/>
          <a:ln>
            <a:noFill/>
          </a:ln>
        </p:spPr>
      </p:pic>
      <p:pic>
        <p:nvPicPr>
          <p:cNvPr id="355" name="Google Shape;355;p21" descr="Unterschrift Silhouette"/>
          <p:cNvPicPr preferRelativeResize="0"/>
          <p:nvPr/>
        </p:nvPicPr>
        <p:blipFill rotWithShape="1">
          <a:blip r:embed="rId5">
            <a:alphaModFix/>
          </a:blip>
          <a:srcRect/>
          <a:stretch/>
        </p:blipFill>
        <p:spPr>
          <a:xfrm>
            <a:off x="10039371" y="4043741"/>
            <a:ext cx="1073861" cy="1050900"/>
          </a:xfrm>
          <a:prstGeom prst="rect">
            <a:avLst/>
          </a:prstGeom>
          <a:noFill/>
          <a:ln>
            <a:noFill/>
          </a:ln>
        </p:spPr>
      </p:pic>
      <p:sp>
        <p:nvSpPr>
          <p:cNvPr id="356" name="Google Shape;356;p21"/>
          <p:cNvSpPr txBox="1"/>
          <p:nvPr/>
        </p:nvSpPr>
        <p:spPr>
          <a:xfrm>
            <a:off x="5666015" y="5285273"/>
            <a:ext cx="8735785" cy="214422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Welche Vision und Ziele hat dein Unternehmen?</a:t>
            </a:r>
            <a:endParaRPr dirty="0">
              <a:latin typeface="Helvetica Neue" panose="020B0604020202020204" charset="0"/>
            </a:endParaRPr>
          </a:p>
          <a:p>
            <a:pPr marL="0" marR="0" lvl="0" indent="0" algn="ctr" rtl="0">
              <a:spcBef>
                <a:spcPts val="0"/>
              </a:spcBef>
              <a:spcAft>
                <a:spcPts val="0"/>
              </a:spcAft>
              <a:buNone/>
            </a:pPr>
            <a:endParaRPr sz="2400" dirty="0">
              <a:solidFill>
                <a:schemeClr val="dk1"/>
              </a:solidFill>
              <a:latin typeface="Helvetica Neue" panose="020B0604020202020204" charset="0"/>
              <a:ea typeface="Helvetica Neue"/>
              <a:cs typeface="Helvetica Neue"/>
              <a:sym typeface="Helvetica Neue"/>
            </a:endParaRPr>
          </a:p>
          <a:p>
            <a:pPr marL="0" marR="0" lvl="0" indent="0" algn="ctr"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Welche Visionen und Ziele  würdest du für dein </a:t>
            </a:r>
            <a:br>
              <a:rPr lang="de-DE" sz="2400" dirty="0">
                <a:solidFill>
                  <a:schemeClr val="dk1"/>
                </a:solidFill>
                <a:latin typeface="Helvetica Neue" panose="020B0604020202020204" charset="0"/>
                <a:ea typeface="Helvetica Neue"/>
                <a:cs typeface="Helvetica Neue"/>
                <a:sym typeface="Helvetica Neue"/>
              </a:rPr>
            </a:br>
            <a:r>
              <a:rPr lang="de-DE" sz="2400" dirty="0">
                <a:solidFill>
                  <a:schemeClr val="dk1"/>
                </a:solidFill>
                <a:latin typeface="Helvetica Neue" panose="020B0604020202020204" charset="0"/>
                <a:ea typeface="Helvetica Neue"/>
                <a:cs typeface="Helvetica Neue"/>
                <a:sym typeface="Helvetica Neue"/>
              </a:rPr>
              <a:t>Unternehmen und dein Team entwickeln?</a:t>
            </a:r>
            <a:endParaRPr dirty="0">
              <a:latin typeface="Helvetica Neue" panose="020B0604020202020204" charset="0"/>
            </a:endParaRPr>
          </a:p>
          <a:p>
            <a:pPr marL="0" marR="0" lvl="0" indent="0" algn="ctr" rtl="0">
              <a:spcBef>
                <a:spcPts val="0"/>
              </a:spcBef>
              <a:spcAft>
                <a:spcPts val="0"/>
              </a:spcAft>
              <a:buNone/>
            </a:pPr>
            <a:endParaRPr sz="2400" b="1" dirty="0">
              <a:solidFill>
                <a:schemeClr val="dk1"/>
              </a:solidFill>
              <a:latin typeface="Helvetica Neue" panose="020B0604020202020204" charset="0"/>
              <a:ea typeface="Helvetica Neue"/>
              <a:cs typeface="Helvetica Neue"/>
              <a:sym typeface="Helvetica Neue"/>
            </a:endParaRPr>
          </a:p>
        </p:txBody>
      </p:sp>
      <p:sp>
        <p:nvSpPr>
          <p:cNvPr id="357" name="Google Shape;357;p21"/>
          <p:cNvSpPr txBox="1"/>
          <p:nvPr/>
        </p:nvSpPr>
        <p:spPr>
          <a:xfrm>
            <a:off x="8048120" y="4373483"/>
            <a:ext cx="2696080" cy="628244"/>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de-DE" sz="2400" b="1">
                <a:solidFill>
                  <a:schemeClr val="dk1"/>
                </a:solidFill>
                <a:latin typeface="Helvetica Neue" panose="020B0604020202020204" charset="0"/>
                <a:ea typeface="Helvetica Neue"/>
                <a:cs typeface="Helvetica Neue"/>
                <a:sym typeface="Helvetica Neue"/>
              </a:rPr>
              <a:t>Aufgabe:</a:t>
            </a:r>
            <a:endParaRPr>
              <a:latin typeface="Helvetica Neue" panose="020B0604020202020204" charset="0"/>
            </a:endParaRPr>
          </a:p>
          <a:p>
            <a:pPr marL="0" marR="0" lvl="0" indent="0" algn="ctr" rtl="0">
              <a:spcBef>
                <a:spcPts val="0"/>
              </a:spcBef>
              <a:spcAft>
                <a:spcPts val="0"/>
              </a:spcAft>
              <a:buNone/>
            </a:pPr>
            <a:endParaRPr sz="2400" b="1">
              <a:solidFill>
                <a:schemeClr val="dk1"/>
              </a:solidFill>
              <a:latin typeface="Helvetica Neue" panose="020B0604020202020204" charset="0"/>
              <a:ea typeface="Helvetica Neue"/>
              <a:cs typeface="Helvetica Neue"/>
              <a:sym typeface="Helvetica Neue"/>
            </a:endParaRPr>
          </a:p>
          <a:p>
            <a:pPr marL="0" marR="0" lvl="0" indent="0" algn="ctr" rtl="0">
              <a:spcBef>
                <a:spcPts val="0"/>
              </a:spcBef>
              <a:spcAft>
                <a:spcPts val="0"/>
              </a:spcAft>
              <a:buNone/>
            </a:pPr>
            <a:endParaRPr sz="2400" b="1">
              <a:solidFill>
                <a:schemeClr val="dk1"/>
              </a:solidFill>
              <a:latin typeface="Helvetica Neue" panose="020B0604020202020204" charset="0"/>
              <a:ea typeface="Helvetica Neue"/>
              <a:cs typeface="Helvetica Neue"/>
              <a:sym typeface="Helvetica Neue"/>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p22"/>
          <p:cNvSpPr txBox="1"/>
          <p:nvPr/>
        </p:nvSpPr>
        <p:spPr>
          <a:xfrm>
            <a:off x="1295998" y="3384000"/>
            <a:ext cx="4952401"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400" b="1" dirty="0">
                <a:solidFill>
                  <a:schemeClr val="dk1"/>
                </a:solidFill>
                <a:latin typeface="Helvetica Neue" panose="020B0604020202020204" charset="0"/>
                <a:ea typeface="Helvetica Neue"/>
                <a:cs typeface="Helvetica Neue"/>
                <a:sym typeface="Helvetica Neue"/>
              </a:rPr>
              <a:t>Ziele vom Führungsstil</a:t>
            </a:r>
            <a:endParaRPr dirty="0">
              <a:latin typeface="Helvetica Neue" panose="020B0604020202020204" charset="0"/>
            </a:endParaRPr>
          </a:p>
        </p:txBody>
      </p:sp>
      <p:sp>
        <p:nvSpPr>
          <p:cNvPr id="363" name="Google Shape;363;p22"/>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a:solidFill>
                  <a:schemeClr val="dk1"/>
                </a:solidFill>
                <a:latin typeface="Helvetica Neue" panose="020B0604020202020204" charset="0"/>
                <a:ea typeface="Helvetica Neue"/>
                <a:cs typeface="Helvetica Neue"/>
                <a:sym typeface="Helvetica Neue"/>
              </a:rPr>
              <a:t>Quellennr.:14</a:t>
            </a:r>
            <a:endParaRPr>
              <a:latin typeface="Helvetica Neue" panose="020B0604020202020204" charset="0"/>
            </a:endParaRPr>
          </a:p>
        </p:txBody>
      </p:sp>
      <p:sp>
        <p:nvSpPr>
          <p:cNvPr id="364" name="Google Shape;364;p22"/>
          <p:cNvSpPr/>
          <p:nvPr/>
        </p:nvSpPr>
        <p:spPr>
          <a:xfrm rot="5400000">
            <a:off x="7560000" y="-2160000"/>
            <a:ext cx="3024000" cy="15516000"/>
          </a:xfrm>
          <a:prstGeom prst="homePlate">
            <a:avLst>
              <a:gd name="adj" fmla="val 22456"/>
            </a:avLst>
          </a:prstGeom>
          <a:solidFill>
            <a:srgbClr val="4D94B7"/>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Helvetica Neue" panose="020B0604020202020204" charset="0"/>
              <a:ea typeface="Calibri"/>
              <a:cs typeface="Calibri"/>
              <a:sym typeface="Calibri"/>
            </a:endParaRPr>
          </a:p>
        </p:txBody>
      </p:sp>
      <p:sp>
        <p:nvSpPr>
          <p:cNvPr id="365" name="Google Shape;365;p22"/>
          <p:cNvSpPr/>
          <p:nvPr/>
        </p:nvSpPr>
        <p:spPr>
          <a:xfrm>
            <a:off x="1440000" y="4212000"/>
            <a:ext cx="5040000" cy="1080000"/>
          </a:xfrm>
          <a:prstGeom prst="rect">
            <a:avLst/>
          </a:prstGeom>
          <a:solidFill>
            <a:schemeClr val="lt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marL="0" marR="0" lvl="0" indent="0" algn="ctr" rtl="0">
              <a:spcBef>
                <a:spcPts val="0"/>
              </a:spcBef>
              <a:spcAft>
                <a:spcPts val="0"/>
              </a:spcAft>
              <a:buClr>
                <a:schemeClr val="dk1"/>
              </a:buClr>
              <a:buSzPts val="2400"/>
              <a:buFont typeface="Helvetica Neue"/>
              <a:buNone/>
            </a:pPr>
            <a:r>
              <a:rPr lang="de-DE" sz="2200" dirty="0">
                <a:solidFill>
                  <a:schemeClr val="dk1"/>
                </a:solidFill>
                <a:latin typeface="Helvetica Neue" panose="020B0604020202020204" charset="0"/>
                <a:ea typeface="Helvetica Neue"/>
                <a:cs typeface="Helvetica Neue"/>
                <a:sym typeface="Helvetica Neue"/>
              </a:rPr>
              <a:t>Förderung des proaktiven Denkens</a:t>
            </a:r>
            <a:endParaRPr sz="2200" dirty="0">
              <a:latin typeface="Helvetica Neue" panose="020B0604020202020204" charset="0"/>
            </a:endParaRPr>
          </a:p>
        </p:txBody>
      </p:sp>
      <p:sp>
        <p:nvSpPr>
          <p:cNvPr id="366" name="Google Shape;366;p22"/>
          <p:cNvSpPr/>
          <p:nvPr/>
        </p:nvSpPr>
        <p:spPr>
          <a:xfrm>
            <a:off x="6552000" y="4212000"/>
            <a:ext cx="5040000" cy="1080000"/>
          </a:xfrm>
          <a:prstGeom prst="rect">
            <a:avLst/>
          </a:prstGeom>
          <a:solidFill>
            <a:schemeClr val="lt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marL="0" marR="0" lvl="0" indent="0" algn="ctr" rtl="0">
              <a:spcBef>
                <a:spcPts val="0"/>
              </a:spcBef>
              <a:spcAft>
                <a:spcPts val="0"/>
              </a:spcAft>
              <a:buClr>
                <a:schemeClr val="dk1"/>
              </a:buClr>
              <a:buSzPts val="2400"/>
              <a:buFont typeface="Helvetica Neue"/>
              <a:buNone/>
            </a:pPr>
            <a:r>
              <a:rPr lang="de-DE" sz="2200" dirty="0">
                <a:solidFill>
                  <a:schemeClr val="dk1"/>
                </a:solidFill>
                <a:latin typeface="Helvetica Neue" panose="020B0604020202020204" charset="0"/>
                <a:ea typeface="Helvetica Neue"/>
                <a:cs typeface="Helvetica Neue"/>
                <a:sym typeface="Helvetica Neue"/>
              </a:rPr>
              <a:t>Unterstützung der Mitarbeitenden bei der Entwicklung funktions-übergreifender Fähigkeiten </a:t>
            </a:r>
            <a:endParaRPr sz="2200" dirty="0">
              <a:latin typeface="Helvetica Neue" panose="020B0604020202020204" charset="0"/>
            </a:endParaRPr>
          </a:p>
        </p:txBody>
      </p:sp>
      <p:sp>
        <p:nvSpPr>
          <p:cNvPr id="367" name="Google Shape;367;p22"/>
          <p:cNvSpPr/>
          <p:nvPr/>
        </p:nvSpPr>
        <p:spPr>
          <a:xfrm>
            <a:off x="7992000" y="5364000"/>
            <a:ext cx="7272000" cy="1080000"/>
          </a:xfrm>
          <a:prstGeom prst="rect">
            <a:avLst/>
          </a:prstGeom>
          <a:solidFill>
            <a:schemeClr val="lt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marL="0" marR="0" lvl="0" indent="0" algn="ctr" rtl="0">
              <a:spcBef>
                <a:spcPts val="0"/>
              </a:spcBef>
              <a:spcAft>
                <a:spcPts val="0"/>
              </a:spcAft>
              <a:buNone/>
            </a:pPr>
            <a:r>
              <a:rPr lang="de-DE" sz="2200" dirty="0">
                <a:solidFill>
                  <a:schemeClr val="dk1"/>
                </a:solidFill>
                <a:latin typeface="Helvetica Neue" panose="020B0604020202020204" charset="0"/>
                <a:ea typeface="Helvetica Neue"/>
                <a:cs typeface="Helvetica Neue"/>
                <a:sym typeface="Helvetica Neue"/>
              </a:rPr>
              <a:t>Förderung eines Geschäftsfelds, das die Möglichkeit bietet, produktive und effektive Geschäftsbeziehungen aufzubauen</a:t>
            </a:r>
            <a:endParaRPr sz="2200" dirty="0">
              <a:solidFill>
                <a:schemeClr val="dk1"/>
              </a:solidFill>
              <a:latin typeface="Helvetica Neue" panose="020B0604020202020204" charset="0"/>
              <a:ea typeface="Helvetica Neue"/>
              <a:cs typeface="Helvetica Neue"/>
              <a:sym typeface="Helvetica Neue"/>
            </a:endParaRPr>
          </a:p>
        </p:txBody>
      </p:sp>
      <p:sp>
        <p:nvSpPr>
          <p:cNvPr id="368" name="Google Shape;368;p22"/>
          <p:cNvSpPr/>
          <p:nvPr/>
        </p:nvSpPr>
        <p:spPr>
          <a:xfrm>
            <a:off x="11664000" y="4212000"/>
            <a:ext cx="5040000" cy="1080000"/>
          </a:xfrm>
          <a:prstGeom prst="rect">
            <a:avLst/>
          </a:prstGeom>
          <a:solidFill>
            <a:schemeClr val="lt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marL="0" marR="0" lvl="0" indent="0" algn="ctr" rtl="0">
              <a:spcBef>
                <a:spcPts val="0"/>
              </a:spcBef>
              <a:spcAft>
                <a:spcPts val="0"/>
              </a:spcAft>
              <a:buClr>
                <a:schemeClr val="dk1"/>
              </a:buClr>
              <a:buSzPts val="2400"/>
              <a:buFont typeface="Helvetica Neue"/>
              <a:buNone/>
            </a:pPr>
            <a:r>
              <a:rPr lang="de-DE" sz="2200">
                <a:solidFill>
                  <a:schemeClr val="dk1"/>
                </a:solidFill>
                <a:latin typeface="Helvetica Neue" panose="020B0604020202020204" charset="0"/>
                <a:ea typeface="Helvetica Neue"/>
                <a:cs typeface="Helvetica Neue"/>
                <a:sym typeface="Helvetica Neue"/>
              </a:rPr>
              <a:t>Zulassen, dass abweichende Meinungen geäußert und mitgeteilt werden können</a:t>
            </a:r>
            <a:endParaRPr sz="2200">
              <a:latin typeface="Helvetica Neue" panose="020B0604020202020204" charset="0"/>
            </a:endParaRPr>
          </a:p>
        </p:txBody>
      </p:sp>
      <p:sp>
        <p:nvSpPr>
          <p:cNvPr id="369" name="Google Shape;369;p22"/>
          <p:cNvSpPr/>
          <p:nvPr/>
        </p:nvSpPr>
        <p:spPr>
          <a:xfrm>
            <a:off x="1828800" y="5364000"/>
            <a:ext cx="6091200" cy="1080000"/>
          </a:xfrm>
          <a:prstGeom prst="rect">
            <a:avLst/>
          </a:prstGeom>
          <a:solidFill>
            <a:schemeClr val="lt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marL="0" marR="0" lvl="0" indent="0" algn="ctr" rtl="0">
              <a:spcBef>
                <a:spcPts val="0"/>
              </a:spcBef>
              <a:spcAft>
                <a:spcPts val="0"/>
              </a:spcAft>
              <a:buClr>
                <a:schemeClr val="dk1"/>
              </a:buClr>
              <a:buSzPts val="2400"/>
              <a:buFont typeface="Helvetica Neue"/>
              <a:buNone/>
            </a:pPr>
            <a:r>
              <a:rPr lang="de-DE" sz="2200" dirty="0">
                <a:solidFill>
                  <a:schemeClr val="dk1"/>
                </a:solidFill>
                <a:latin typeface="Helvetica Neue" panose="020B0604020202020204" charset="0"/>
                <a:ea typeface="Helvetica Neue"/>
                <a:cs typeface="Helvetica Neue"/>
                <a:sym typeface="Helvetica Neue"/>
              </a:rPr>
              <a:t>Etablierung funktionsübergreifender und hierarchieübergreifender Feedback-Systeme</a:t>
            </a:r>
            <a:endParaRPr sz="2200" dirty="0">
              <a:latin typeface="Helvetica Neue" panose="020B0604020202020204" charset="0"/>
            </a:endParaRPr>
          </a:p>
        </p:txBody>
      </p:sp>
      <p:sp>
        <p:nvSpPr>
          <p:cNvPr id="370" name="Google Shape;370;p22"/>
          <p:cNvSpPr/>
          <p:nvPr/>
        </p:nvSpPr>
        <p:spPr>
          <a:xfrm>
            <a:off x="1332000" y="7200000"/>
            <a:ext cx="15264000" cy="1512000"/>
          </a:xfrm>
          <a:custGeom>
            <a:avLst/>
            <a:gdLst/>
            <a:ahLst/>
            <a:cxnLst/>
            <a:rect l="l" t="t" r="r" b="b"/>
            <a:pathLst>
              <a:path w="6622415" h="3861434" extrusionOk="0">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rgbClr val="AED633">
              <a:alpha val="49411"/>
            </a:srgbClr>
          </a:solidFill>
          <a:ln w="22225" cap="flat" cmpd="sng">
            <a:solidFill>
              <a:srgbClr val="AED633"/>
            </a:solidFill>
            <a:prstDash val="solid"/>
            <a:round/>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2400"/>
              <a:buFont typeface="Helvetica Neue"/>
              <a:buNone/>
            </a:pPr>
            <a:r>
              <a:rPr lang="de-DE" sz="2400" b="1" i="0" u="none" strike="noStrike" cap="none" dirty="0">
                <a:solidFill>
                  <a:srgbClr val="000000"/>
                </a:solidFill>
                <a:latin typeface="Helvetica Neue" panose="020B0604020202020204" charset="0"/>
                <a:ea typeface="Helvetica Neue"/>
                <a:cs typeface="Helvetica Neue"/>
                <a:sym typeface="Helvetica Neue"/>
              </a:rPr>
              <a:t>Transformationale Führungskräfte </a:t>
            </a:r>
            <a:endParaRPr dirty="0">
              <a:latin typeface="Helvetica Neue" panose="020B0604020202020204" charset="0"/>
            </a:endParaRPr>
          </a:p>
          <a:p>
            <a:pPr marL="0" marR="0" lvl="0" indent="0" algn="ctr" rtl="0">
              <a:lnSpc>
                <a:spcPct val="100000"/>
              </a:lnSpc>
              <a:spcBef>
                <a:spcPts val="0"/>
              </a:spcBef>
              <a:spcAft>
                <a:spcPts val="0"/>
              </a:spcAft>
              <a:buClr>
                <a:schemeClr val="dk1"/>
              </a:buClr>
              <a:buSzPts val="2400"/>
              <a:buFont typeface="Calibri"/>
              <a:buNone/>
            </a:pPr>
            <a:endParaRPr sz="2400" b="1" i="0" u="none" strike="noStrike" cap="none" dirty="0">
              <a:solidFill>
                <a:srgbClr val="000000"/>
              </a:solidFill>
              <a:latin typeface="Helvetica Neue" panose="020B0604020202020204" charset="0"/>
              <a:ea typeface="Helvetica Neue"/>
              <a:cs typeface="Helvetica Neue"/>
              <a:sym typeface="Helvetica Neue"/>
            </a:endParaRPr>
          </a:p>
          <a:p>
            <a:pPr marL="0" marR="0" lvl="0" indent="0" algn="ctr" rtl="0">
              <a:lnSpc>
                <a:spcPct val="100000"/>
              </a:lnSpc>
              <a:spcBef>
                <a:spcPts val="0"/>
              </a:spcBef>
              <a:spcAft>
                <a:spcPts val="0"/>
              </a:spcAft>
              <a:buClr>
                <a:srgbClr val="000000"/>
              </a:buClr>
              <a:buSzPts val="2400"/>
              <a:buFont typeface="Helvetica Neue"/>
              <a:buNone/>
            </a:pPr>
            <a:r>
              <a:rPr lang="de-DE" sz="2400" i="0" u="none" strike="noStrike" cap="none" dirty="0">
                <a:solidFill>
                  <a:srgbClr val="000000"/>
                </a:solidFill>
                <a:latin typeface="Helvetica Neue" panose="020B0604020202020204" charset="0"/>
                <a:ea typeface="Helvetica Neue"/>
                <a:cs typeface="Helvetica Neue"/>
                <a:sym typeface="Helvetica Neue"/>
              </a:rPr>
              <a:t>konzentrieren sich weniger darauf, Entscheidungen zu treffen oder strategische Pläne aufzustellen, sondern vielmehr darauf, die Zusammenarbeit in der Organisation zu fördern, um eine Vision voranzutreiben.</a:t>
            </a:r>
            <a:endParaRPr dirty="0">
              <a:latin typeface="Helvetica Neue" panose="020B0604020202020204" charset="0"/>
            </a:endParaRPr>
          </a:p>
        </p:txBody>
      </p:sp>
      <p:sp>
        <p:nvSpPr>
          <p:cNvPr id="371" name="Google Shape;371;p22"/>
          <p:cNvSpPr txBox="1"/>
          <p:nvPr/>
        </p:nvSpPr>
        <p:spPr>
          <a:xfrm>
            <a:off x="1296000" y="1548000"/>
            <a:ext cx="13986164"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800" b="1" dirty="0">
                <a:solidFill>
                  <a:srgbClr val="4D94B7"/>
                </a:solidFill>
                <a:latin typeface="Helvetica Neue" panose="020B0604020202020204" charset="0"/>
                <a:ea typeface="Helvetica Neue"/>
                <a:cs typeface="Helvetica Neue"/>
                <a:sym typeface="Helvetica Neue"/>
              </a:rPr>
              <a:t>2. Verbesserung des Teammanagements</a:t>
            </a:r>
            <a:endParaRPr dirty="0">
              <a:latin typeface="Helvetica Neue" panose="020B0604020202020204" charset="0"/>
            </a:endParaRPr>
          </a:p>
        </p:txBody>
      </p:sp>
      <p:sp>
        <p:nvSpPr>
          <p:cNvPr id="372" name="Google Shape;372;p22"/>
          <p:cNvSpPr txBox="1"/>
          <p:nvPr/>
        </p:nvSpPr>
        <p:spPr>
          <a:xfrm>
            <a:off x="1296000" y="2304000"/>
            <a:ext cx="56880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2.1 Führungsstil</a:t>
            </a:r>
            <a:endParaRPr dirty="0">
              <a:latin typeface="Helvetica Neue" panose="020B060402020202020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23"/>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a:solidFill>
                  <a:schemeClr val="dk1"/>
                </a:solidFill>
                <a:latin typeface="Helvetica Neue" panose="020B0604020202020204" charset="0"/>
                <a:ea typeface="Helvetica Neue"/>
                <a:cs typeface="Helvetica Neue"/>
                <a:sym typeface="Helvetica Neue"/>
              </a:rPr>
              <a:t>Quellennr.: 2</a:t>
            </a:r>
            <a:endParaRPr>
              <a:latin typeface="Helvetica Neue" panose="020B0604020202020204" charset="0"/>
            </a:endParaRPr>
          </a:p>
        </p:txBody>
      </p:sp>
      <p:sp>
        <p:nvSpPr>
          <p:cNvPr id="378" name="Google Shape;378;p23"/>
          <p:cNvSpPr/>
          <p:nvPr/>
        </p:nvSpPr>
        <p:spPr>
          <a:xfrm>
            <a:off x="1314000" y="7233003"/>
            <a:ext cx="15516000" cy="1692000"/>
          </a:xfrm>
          <a:prstGeom prst="cube">
            <a:avLst>
              <a:gd name="adj" fmla="val 43305"/>
            </a:avLst>
          </a:prstGeom>
          <a:solidFill>
            <a:srgbClr val="4D94B7"/>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400"/>
              <a:buFont typeface="Helvetica Neue"/>
              <a:buNone/>
            </a:pPr>
            <a:r>
              <a:rPr lang="de-DE" sz="2400" b="1" i="0" u="none" strike="noStrike" cap="none">
                <a:solidFill>
                  <a:schemeClr val="lt1"/>
                </a:solidFill>
                <a:latin typeface="Helvetica Neue" panose="020B0604020202020204" charset="0"/>
                <a:ea typeface="Helvetica Neue"/>
                <a:cs typeface="Helvetica Neue"/>
                <a:sym typeface="Helvetica Neue"/>
              </a:rPr>
              <a:t>4 Dimensionen der transformationalen Führung</a:t>
            </a:r>
            <a:endParaRPr sz="1800" b="1" i="0" u="none" strike="noStrike" cap="none">
              <a:solidFill>
                <a:schemeClr val="lt1"/>
              </a:solidFill>
              <a:latin typeface="Helvetica Neue" panose="020B0604020202020204" charset="0"/>
              <a:ea typeface="Helvetica Neue"/>
              <a:cs typeface="Helvetica Neue"/>
              <a:sym typeface="Helvetica Neue"/>
            </a:endParaRPr>
          </a:p>
        </p:txBody>
      </p:sp>
      <p:sp>
        <p:nvSpPr>
          <p:cNvPr id="379" name="Google Shape;379;p23"/>
          <p:cNvSpPr/>
          <p:nvPr/>
        </p:nvSpPr>
        <p:spPr>
          <a:xfrm>
            <a:off x="1728000" y="4104000"/>
            <a:ext cx="3600000" cy="3816000"/>
          </a:xfrm>
          <a:prstGeom prst="can">
            <a:avLst>
              <a:gd name="adj" fmla="val 25000"/>
            </a:avLst>
          </a:prstGeom>
          <a:solidFill>
            <a:schemeClr val="lt1"/>
          </a:solidFill>
          <a:ln w="22225" cap="flat" cmpd="sng">
            <a:solidFill>
              <a:srgbClr val="AED633"/>
            </a:solidFill>
            <a:prstDash val="solid"/>
            <a:round/>
            <a:headEnd type="none" w="sm" len="sm"/>
            <a:tailEnd type="none" w="sm" len="sm"/>
          </a:ln>
        </p:spPr>
        <p:txBody>
          <a:bodyPr spcFirstLastPara="1" wrap="square" lIns="90000" tIns="46800" rIns="90000" bIns="46800" anchor="t" anchorCtr="0">
            <a:noAutofit/>
          </a:bodyPr>
          <a:lstStyle/>
          <a:p>
            <a:pPr marL="285750" marR="0" lvl="0" indent="-285750" algn="l" rtl="0">
              <a:lnSpc>
                <a:spcPct val="100000"/>
              </a:lnSpc>
              <a:spcBef>
                <a:spcPts val="0"/>
              </a:spcBef>
              <a:spcAft>
                <a:spcPts val="0"/>
              </a:spcAft>
              <a:buClr>
                <a:srgbClr val="000000"/>
              </a:buClr>
              <a:buSzPts val="2150"/>
              <a:buFont typeface="Noto Sans Symbols"/>
              <a:buChar char="⮚"/>
            </a:pPr>
            <a:r>
              <a:rPr lang="de-DE" sz="2150" b="0" i="0" u="none" strike="noStrike" cap="none">
                <a:solidFill>
                  <a:srgbClr val="000000"/>
                </a:solidFill>
                <a:latin typeface="Helvetica Neue" panose="020B0604020202020204" charset="0"/>
                <a:ea typeface="Helvetica Neue"/>
                <a:cs typeface="Helvetica Neue"/>
                <a:sym typeface="Helvetica Neue"/>
              </a:rPr>
              <a:t>mit einer Vision &amp;</a:t>
            </a:r>
            <a:endParaRPr>
              <a:latin typeface="Helvetica Neue" panose="020B0604020202020204" charset="0"/>
            </a:endParaRPr>
          </a:p>
          <a:p>
            <a:pPr marL="285750" marR="0" lvl="0" indent="-285750" algn="l" rtl="0">
              <a:lnSpc>
                <a:spcPct val="100000"/>
              </a:lnSpc>
              <a:spcBef>
                <a:spcPts val="1200"/>
              </a:spcBef>
              <a:spcAft>
                <a:spcPts val="1200"/>
              </a:spcAft>
              <a:buClr>
                <a:srgbClr val="000000"/>
              </a:buClr>
              <a:buSzPts val="2150"/>
              <a:buFont typeface="Noto Sans Symbols"/>
              <a:buChar char="⮚"/>
            </a:pPr>
            <a:r>
              <a:rPr lang="de-DE" sz="2150" b="0" i="0" u="none" strike="noStrike" cap="none">
                <a:solidFill>
                  <a:srgbClr val="000000"/>
                </a:solidFill>
                <a:latin typeface="Helvetica Neue" panose="020B0604020202020204" charset="0"/>
                <a:ea typeface="Helvetica Neue"/>
                <a:cs typeface="Helvetica Neue"/>
                <a:sym typeface="Helvetica Neue"/>
              </a:rPr>
              <a:t>durch </a:t>
            </a:r>
            <a:r>
              <a:rPr lang="de-DE" sz="2150">
                <a:latin typeface="Helvetica Neue" panose="020B0604020202020204" charset="0"/>
                <a:ea typeface="Helvetica Neue"/>
                <a:cs typeface="Helvetica Neue"/>
                <a:sym typeface="Helvetica Neue"/>
              </a:rPr>
              <a:t>H</a:t>
            </a:r>
            <a:r>
              <a:rPr lang="de-DE" sz="2150" b="0" i="0" u="none" strike="noStrike" cap="none">
                <a:solidFill>
                  <a:srgbClr val="000000"/>
                </a:solidFill>
                <a:latin typeface="Helvetica Neue" panose="020B0604020202020204" charset="0"/>
                <a:ea typeface="Helvetica Neue"/>
                <a:cs typeface="Helvetica Neue"/>
                <a:sym typeface="Helvetica Neue"/>
              </a:rPr>
              <a:t>ervorrufen von Enthusiasmus</a:t>
            </a:r>
            <a:endParaRPr>
              <a:latin typeface="Helvetica Neue" panose="020B0604020202020204" charset="0"/>
            </a:endParaRPr>
          </a:p>
        </p:txBody>
      </p:sp>
      <p:sp>
        <p:nvSpPr>
          <p:cNvPr id="380" name="Google Shape;380;p23"/>
          <p:cNvSpPr/>
          <p:nvPr/>
        </p:nvSpPr>
        <p:spPr>
          <a:xfrm>
            <a:off x="9072000" y="4104000"/>
            <a:ext cx="3600000" cy="3816000"/>
          </a:xfrm>
          <a:prstGeom prst="can">
            <a:avLst>
              <a:gd name="adj" fmla="val 25000"/>
            </a:avLst>
          </a:prstGeom>
          <a:solidFill>
            <a:schemeClr val="lt1"/>
          </a:solidFill>
          <a:ln w="22225" cap="flat" cmpd="sng">
            <a:solidFill>
              <a:srgbClr val="AED633"/>
            </a:solidFill>
            <a:prstDash val="solid"/>
            <a:round/>
            <a:headEnd type="none" w="sm" len="sm"/>
            <a:tailEnd type="none" w="sm" len="sm"/>
          </a:ln>
        </p:spPr>
        <p:txBody>
          <a:bodyPr spcFirstLastPara="1" wrap="square" lIns="90000" tIns="46800" rIns="90000" bIns="46800" anchor="t" anchorCtr="0">
            <a:noAutofit/>
          </a:bodyPr>
          <a:lstStyle/>
          <a:p>
            <a:pPr marL="285750" marR="0" lvl="0" indent="-285750" algn="l" rtl="0">
              <a:lnSpc>
                <a:spcPct val="100000"/>
              </a:lnSpc>
              <a:spcBef>
                <a:spcPts val="0"/>
              </a:spcBef>
              <a:spcAft>
                <a:spcPts val="0"/>
              </a:spcAft>
              <a:buClr>
                <a:srgbClr val="000000"/>
              </a:buClr>
              <a:buSzPts val="2150"/>
              <a:buFont typeface="Noto Sans Symbols"/>
              <a:buChar char="⮚"/>
            </a:pPr>
            <a:r>
              <a:rPr lang="de-DE" sz="2150" b="0" i="0" u="none" strike="noStrike" cap="none" dirty="0">
                <a:solidFill>
                  <a:srgbClr val="000000"/>
                </a:solidFill>
                <a:latin typeface="Helvetica Neue" panose="020B0604020202020204" charset="0"/>
                <a:ea typeface="Helvetica Neue"/>
                <a:cs typeface="Helvetica Neue"/>
                <a:sym typeface="Helvetica Neue"/>
              </a:rPr>
              <a:t>Fähigkeit zuzuhören, sich in die, die </a:t>
            </a:r>
            <a:r>
              <a:rPr lang="de-DE" sz="2150" dirty="0">
                <a:solidFill>
                  <a:srgbClr val="000000"/>
                </a:solidFill>
                <a:latin typeface="Helvetica Neue" panose="020B0604020202020204" charset="0"/>
                <a:ea typeface="Helvetica Neue"/>
                <a:cs typeface="Helvetica Neue"/>
                <a:sym typeface="Helvetica Neue"/>
              </a:rPr>
              <a:t>man führt, hineinzuversetzen und mit diesen</a:t>
            </a:r>
            <a:r>
              <a:rPr lang="de-DE" sz="2150" dirty="0">
                <a:latin typeface="Helvetica Neue" panose="020B0604020202020204" charset="0"/>
                <a:ea typeface="Helvetica Neue"/>
                <a:cs typeface="Helvetica Neue"/>
                <a:sym typeface="Helvetica Neue"/>
              </a:rPr>
              <a:t> </a:t>
            </a:r>
            <a:r>
              <a:rPr lang="de-DE" sz="2150" dirty="0" err="1">
                <a:solidFill>
                  <a:srgbClr val="000000"/>
                </a:solidFill>
                <a:latin typeface="Helvetica Neue" panose="020B0604020202020204" charset="0"/>
                <a:ea typeface="Helvetica Neue"/>
                <a:cs typeface="Helvetica Neue"/>
                <a:sym typeface="Helvetica Neue"/>
              </a:rPr>
              <a:t>kommuni</a:t>
            </a:r>
            <a:r>
              <a:rPr lang="de-DE" sz="2150" dirty="0">
                <a:solidFill>
                  <a:srgbClr val="000000"/>
                </a:solidFill>
                <a:latin typeface="Helvetica Neue" panose="020B0604020202020204" charset="0"/>
                <a:ea typeface="Helvetica Neue"/>
                <a:cs typeface="Helvetica Neue"/>
                <a:sym typeface="Helvetica Neue"/>
              </a:rPr>
              <a:t>-zieren zu können</a:t>
            </a:r>
            <a:endParaRPr sz="2150" b="0" i="0" u="none" strike="noStrike" cap="none" dirty="0">
              <a:solidFill>
                <a:srgbClr val="000000"/>
              </a:solidFill>
              <a:latin typeface="Helvetica Neue" panose="020B0604020202020204" charset="0"/>
              <a:ea typeface="Helvetica Neue"/>
              <a:cs typeface="Helvetica Neue"/>
              <a:sym typeface="Helvetica Neue"/>
            </a:endParaRPr>
          </a:p>
          <a:p>
            <a:pPr marL="285750" marR="0" lvl="0" indent="-285750" algn="l" rtl="0">
              <a:lnSpc>
                <a:spcPct val="100000"/>
              </a:lnSpc>
              <a:spcBef>
                <a:spcPts val="0"/>
              </a:spcBef>
              <a:spcAft>
                <a:spcPts val="1200"/>
              </a:spcAft>
              <a:buClr>
                <a:srgbClr val="000000"/>
              </a:buClr>
              <a:buSzPts val="2150"/>
              <a:buFont typeface="Noto Sans Symbols"/>
              <a:buChar char="⮚"/>
            </a:pPr>
            <a:r>
              <a:rPr lang="de-DE" sz="2150" b="0" i="0" u="none" strike="noStrike" cap="none" dirty="0">
                <a:solidFill>
                  <a:srgbClr val="000000"/>
                </a:solidFill>
                <a:latin typeface="Helvetica Neue" panose="020B0604020202020204" charset="0"/>
                <a:ea typeface="Helvetica Neue"/>
                <a:cs typeface="Helvetica Neue"/>
                <a:sym typeface="Helvetica Neue"/>
              </a:rPr>
              <a:t>soziale Fähigkeiten, um effektive Beziehungen bilden zu können </a:t>
            </a:r>
            <a:endParaRPr sz="215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381" name="Google Shape;381;p23"/>
          <p:cNvSpPr/>
          <p:nvPr/>
        </p:nvSpPr>
        <p:spPr>
          <a:xfrm>
            <a:off x="12780000" y="4104000"/>
            <a:ext cx="3600000" cy="3816000"/>
          </a:xfrm>
          <a:prstGeom prst="can">
            <a:avLst>
              <a:gd name="adj" fmla="val 25000"/>
            </a:avLst>
          </a:prstGeom>
          <a:solidFill>
            <a:schemeClr val="lt1"/>
          </a:solidFill>
          <a:ln w="22225" cap="flat" cmpd="sng">
            <a:solidFill>
              <a:srgbClr val="AED633"/>
            </a:solidFill>
            <a:prstDash val="solid"/>
            <a:round/>
            <a:headEnd type="none" w="sm" len="sm"/>
            <a:tailEnd type="none" w="sm" len="sm"/>
          </a:ln>
        </p:spPr>
        <p:txBody>
          <a:bodyPr spcFirstLastPara="1" wrap="square" lIns="90000" tIns="46800" rIns="90000" bIns="46800" anchor="t" anchorCtr="0">
            <a:noAutofit/>
          </a:bodyPr>
          <a:lstStyle/>
          <a:p>
            <a:pPr marL="285750" marR="0" lvl="0" indent="-285750" algn="l" rtl="0">
              <a:lnSpc>
                <a:spcPct val="100000"/>
              </a:lnSpc>
              <a:spcBef>
                <a:spcPts val="0"/>
              </a:spcBef>
              <a:spcAft>
                <a:spcPts val="0"/>
              </a:spcAft>
              <a:buClr>
                <a:srgbClr val="000000"/>
              </a:buClr>
              <a:buSzPts val="2150"/>
              <a:buFont typeface="Noto Sans Symbols"/>
              <a:buChar char="⮚"/>
            </a:pPr>
            <a:r>
              <a:rPr lang="de-DE" sz="2150" b="0" i="0" u="none" strike="noStrike" cap="none" dirty="0">
                <a:solidFill>
                  <a:srgbClr val="000000"/>
                </a:solidFill>
                <a:latin typeface="Helvetica Neue" panose="020B0604020202020204" charset="0"/>
                <a:ea typeface="Helvetica Neue"/>
                <a:cs typeface="Helvetica Neue"/>
                <a:sym typeface="Helvetica Neue"/>
              </a:rPr>
              <a:t>veranlasst </a:t>
            </a:r>
            <a:r>
              <a:rPr lang="de-DE" sz="2150" dirty="0">
                <a:solidFill>
                  <a:srgbClr val="000000"/>
                </a:solidFill>
                <a:latin typeface="Helvetica Neue" panose="020B0604020202020204" charset="0"/>
                <a:ea typeface="Helvetica Neue"/>
                <a:cs typeface="Helvetica Neue"/>
                <a:sym typeface="Helvetica Neue"/>
              </a:rPr>
              <a:t>Menschen die altbewährten Methoden zu hinterfragen &amp;</a:t>
            </a:r>
            <a:endParaRPr dirty="0">
              <a:latin typeface="Helvetica Neue" panose="020B0604020202020204" charset="0"/>
            </a:endParaRPr>
          </a:p>
          <a:p>
            <a:pPr marL="285750" marR="0" lvl="0" indent="-285750" algn="l" rtl="0">
              <a:lnSpc>
                <a:spcPct val="100000"/>
              </a:lnSpc>
              <a:spcBef>
                <a:spcPts val="1200"/>
              </a:spcBef>
              <a:spcAft>
                <a:spcPts val="1200"/>
              </a:spcAft>
              <a:buClr>
                <a:srgbClr val="000000"/>
              </a:buClr>
              <a:buSzPts val="2150"/>
              <a:buFont typeface="Noto Sans Symbols"/>
              <a:buChar char="⮚"/>
            </a:pPr>
            <a:r>
              <a:rPr lang="de-DE" sz="2150" b="0" i="0" u="none" strike="noStrike" cap="none" dirty="0">
                <a:solidFill>
                  <a:srgbClr val="000000"/>
                </a:solidFill>
                <a:latin typeface="Helvetica Neue" panose="020B0604020202020204" charset="0"/>
                <a:ea typeface="Helvetica Neue"/>
                <a:cs typeface="Helvetica Neue"/>
                <a:sym typeface="Helvetica Neue"/>
              </a:rPr>
              <a:t>die Zukunft neu zu “gestalten”</a:t>
            </a:r>
            <a:endParaRPr sz="215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382" name="Google Shape;382;p23"/>
          <p:cNvSpPr/>
          <p:nvPr/>
        </p:nvSpPr>
        <p:spPr>
          <a:xfrm>
            <a:off x="5400000" y="4104000"/>
            <a:ext cx="3600000" cy="3816000"/>
          </a:xfrm>
          <a:prstGeom prst="can">
            <a:avLst>
              <a:gd name="adj" fmla="val 25000"/>
            </a:avLst>
          </a:prstGeom>
          <a:solidFill>
            <a:schemeClr val="lt1"/>
          </a:solidFill>
          <a:ln w="22225" cap="flat" cmpd="sng">
            <a:solidFill>
              <a:srgbClr val="AED633"/>
            </a:solidFill>
            <a:prstDash val="solid"/>
            <a:round/>
            <a:headEnd type="none" w="sm" len="sm"/>
            <a:tailEnd type="none" w="sm" len="sm"/>
          </a:ln>
        </p:spPr>
        <p:txBody>
          <a:bodyPr spcFirstLastPara="1" wrap="square" lIns="90000" tIns="46800" rIns="90000" bIns="46800" anchor="t" anchorCtr="0">
            <a:noAutofit/>
          </a:bodyPr>
          <a:lstStyle/>
          <a:p>
            <a:pPr marL="285750" marR="0" lvl="0" indent="-285750" algn="l" rtl="0">
              <a:lnSpc>
                <a:spcPct val="100000"/>
              </a:lnSpc>
              <a:spcBef>
                <a:spcPts val="0"/>
              </a:spcBef>
              <a:spcAft>
                <a:spcPts val="1200"/>
              </a:spcAft>
              <a:buClr>
                <a:srgbClr val="000000"/>
              </a:buClr>
              <a:buSzPts val="2150"/>
              <a:buFont typeface="Noto Sans Symbols"/>
              <a:buChar char="⮚"/>
            </a:pPr>
            <a:r>
              <a:rPr lang="de-DE" sz="2150" b="0" i="0" u="none" strike="noStrike" cap="none" dirty="0">
                <a:solidFill>
                  <a:srgbClr val="000000"/>
                </a:solidFill>
                <a:latin typeface="Helvetica Neue" panose="020B0604020202020204" charset="0"/>
                <a:ea typeface="Helvetica Neue"/>
                <a:cs typeface="Helvetica Neue"/>
                <a:sym typeface="Helvetica Neue"/>
              </a:rPr>
              <a:t>Schaffung einer Umwelt, in der alle Mitarbeitenden die Chance haben</a:t>
            </a:r>
            <a:r>
              <a:rPr lang="de-DE" sz="2150" dirty="0">
                <a:solidFill>
                  <a:srgbClr val="000000"/>
                </a:solidFill>
                <a:latin typeface="Helvetica Neue" panose="020B0604020202020204" charset="0"/>
                <a:ea typeface="Helvetica Neue"/>
                <a:cs typeface="Helvetica Neue"/>
                <a:sym typeface="Helvetica Neue"/>
              </a:rPr>
              <a:t> mitzuarbeiten, innovativ und hervorragend zu sein.</a:t>
            </a:r>
            <a:endParaRPr sz="215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383" name="Google Shape;383;p23"/>
          <p:cNvSpPr/>
          <p:nvPr/>
        </p:nvSpPr>
        <p:spPr>
          <a:xfrm>
            <a:off x="6048000" y="3780000"/>
            <a:ext cx="2304000" cy="936000"/>
          </a:xfrm>
          <a:prstGeom prst="roundRect">
            <a:avLst>
              <a:gd name="adj" fmla="val 16667"/>
            </a:avLst>
          </a:prstGeom>
          <a:solidFill>
            <a:srgbClr val="AED633"/>
          </a:solidFill>
          <a:ln>
            <a:noFill/>
          </a:ln>
          <a:effectLst>
            <a:outerShdw blurRad="44450" dist="27940" dir="5400000" algn="ctr">
              <a:srgbClr val="000000">
                <a:alpha val="31764"/>
              </a:srgbClr>
            </a:outerShdw>
          </a:effectLst>
        </p:spPr>
        <p:txBody>
          <a:bodyPr spcFirstLastPara="1" wrap="square" lIns="90000" tIns="46800" rIns="90000" bIns="46800" anchor="t" anchorCtr="0">
            <a:noAutofit/>
          </a:bodyPr>
          <a:lstStyle/>
          <a:p>
            <a:pPr marL="0" marR="0" lvl="0" indent="0" algn="ctr" rtl="0">
              <a:lnSpc>
                <a:spcPct val="100000"/>
              </a:lnSpc>
              <a:spcBef>
                <a:spcPts val="0"/>
              </a:spcBef>
              <a:spcAft>
                <a:spcPts val="1200"/>
              </a:spcAft>
              <a:buClr>
                <a:srgbClr val="000000"/>
              </a:buClr>
              <a:buSzPts val="2400"/>
              <a:buFont typeface="Helvetica Neue"/>
              <a:buNone/>
            </a:pPr>
            <a:r>
              <a:rPr lang="de-DE" sz="2400" b="1" i="0" strike="noStrike" cap="none" dirty="0">
                <a:solidFill>
                  <a:srgbClr val="000000"/>
                </a:solidFill>
                <a:latin typeface="Helvetica Neue" panose="020B0604020202020204" charset="0"/>
                <a:ea typeface="Helvetica Neue"/>
                <a:cs typeface="Helvetica Neue"/>
                <a:sym typeface="Helvetica Neue"/>
              </a:rPr>
              <a:t>idealer Einfluss</a:t>
            </a:r>
            <a:endParaRPr sz="2150" b="1" i="0" strike="noStrike" cap="none" dirty="0">
              <a:solidFill>
                <a:srgbClr val="000000"/>
              </a:solidFill>
              <a:latin typeface="Helvetica Neue" panose="020B0604020202020204" charset="0"/>
              <a:ea typeface="Helvetica Neue"/>
              <a:cs typeface="Helvetica Neue"/>
              <a:sym typeface="Helvetica Neue"/>
            </a:endParaRPr>
          </a:p>
        </p:txBody>
      </p:sp>
      <p:sp>
        <p:nvSpPr>
          <p:cNvPr id="384" name="Google Shape;384;p23"/>
          <p:cNvSpPr/>
          <p:nvPr/>
        </p:nvSpPr>
        <p:spPr>
          <a:xfrm>
            <a:off x="2376000" y="3780000"/>
            <a:ext cx="2304000" cy="936000"/>
          </a:xfrm>
          <a:prstGeom prst="roundRect">
            <a:avLst>
              <a:gd name="adj" fmla="val 16667"/>
            </a:avLst>
          </a:prstGeom>
          <a:solidFill>
            <a:srgbClr val="AED633"/>
          </a:solidFill>
          <a:ln>
            <a:noFill/>
          </a:ln>
          <a:effectLst>
            <a:outerShdw blurRad="44450" dist="27940" dir="5400000" algn="ctr">
              <a:srgbClr val="000000">
                <a:alpha val="31764"/>
              </a:srgbClr>
            </a:outerShdw>
          </a:effectLst>
        </p:spPr>
        <p:txBody>
          <a:bodyPr spcFirstLastPara="1" wrap="square" lIns="90000" tIns="46800" rIns="90000" bIns="46800" anchor="t" anchorCtr="0">
            <a:noAutofit/>
          </a:bodyPr>
          <a:lstStyle/>
          <a:p>
            <a:pPr marL="0" marR="0" lvl="0" indent="0" algn="ctr" rtl="0">
              <a:lnSpc>
                <a:spcPct val="100000"/>
              </a:lnSpc>
              <a:spcBef>
                <a:spcPts val="0"/>
              </a:spcBef>
              <a:spcAft>
                <a:spcPts val="1200"/>
              </a:spcAft>
              <a:buClr>
                <a:srgbClr val="000000"/>
              </a:buClr>
              <a:buSzPts val="2400"/>
              <a:buFont typeface="Helvetica Neue"/>
              <a:buNone/>
            </a:pPr>
            <a:r>
              <a:rPr lang="de-DE" sz="2400" b="1" i="0" strike="noStrike" cap="none" dirty="0">
                <a:solidFill>
                  <a:srgbClr val="000000"/>
                </a:solidFill>
                <a:latin typeface="Helvetica Neue" panose="020B0604020202020204" charset="0"/>
                <a:ea typeface="Helvetica Neue"/>
                <a:cs typeface="Helvetica Neue"/>
                <a:sym typeface="Helvetica Neue"/>
              </a:rPr>
              <a:t>inspirierende Motivation</a:t>
            </a:r>
            <a:endParaRPr dirty="0">
              <a:latin typeface="Helvetica Neue" panose="020B0604020202020204" charset="0"/>
            </a:endParaRPr>
          </a:p>
        </p:txBody>
      </p:sp>
      <p:sp>
        <p:nvSpPr>
          <p:cNvPr id="385" name="Google Shape;385;p23"/>
          <p:cNvSpPr/>
          <p:nvPr/>
        </p:nvSpPr>
        <p:spPr>
          <a:xfrm>
            <a:off x="9468000" y="3780000"/>
            <a:ext cx="2907963" cy="936000"/>
          </a:xfrm>
          <a:prstGeom prst="roundRect">
            <a:avLst>
              <a:gd name="adj" fmla="val 16667"/>
            </a:avLst>
          </a:prstGeom>
          <a:solidFill>
            <a:srgbClr val="AED633"/>
          </a:solidFill>
          <a:ln>
            <a:noFill/>
          </a:ln>
          <a:effectLst>
            <a:outerShdw blurRad="44450" dist="27940" dir="5400000" algn="ctr">
              <a:srgbClr val="000000">
                <a:alpha val="31764"/>
              </a:srgbClr>
            </a:outerShdw>
          </a:effectLst>
        </p:spPr>
        <p:txBody>
          <a:bodyPr spcFirstLastPara="1" wrap="square" lIns="90000" tIns="46800" rIns="90000" bIns="46800" anchor="t" anchorCtr="0">
            <a:noAutofit/>
          </a:bodyPr>
          <a:lstStyle/>
          <a:p>
            <a:pPr marL="0" marR="0" lvl="0" indent="0" algn="ctr" rtl="0">
              <a:lnSpc>
                <a:spcPct val="100000"/>
              </a:lnSpc>
              <a:spcBef>
                <a:spcPts val="0"/>
              </a:spcBef>
              <a:spcAft>
                <a:spcPts val="1200"/>
              </a:spcAft>
              <a:buClr>
                <a:srgbClr val="000000"/>
              </a:buClr>
              <a:buSzPts val="2400"/>
              <a:buFont typeface="Helvetica Neue"/>
              <a:buNone/>
            </a:pPr>
            <a:r>
              <a:rPr lang="de-DE" sz="2400" b="1" i="0" strike="noStrike" cap="none" dirty="0">
                <a:solidFill>
                  <a:srgbClr val="000000"/>
                </a:solidFill>
                <a:latin typeface="Helvetica Neue" panose="020B0604020202020204" charset="0"/>
                <a:ea typeface="Helvetica Neue"/>
                <a:cs typeface="Helvetica Neue"/>
                <a:sym typeface="Helvetica Neue"/>
              </a:rPr>
              <a:t>individuelle Berücksichtigung</a:t>
            </a:r>
            <a:endParaRPr sz="2150" b="1" i="0" strike="noStrike" cap="none" dirty="0">
              <a:solidFill>
                <a:srgbClr val="000000"/>
              </a:solidFill>
              <a:latin typeface="Helvetica Neue" panose="020B0604020202020204" charset="0"/>
              <a:ea typeface="Helvetica Neue"/>
              <a:cs typeface="Helvetica Neue"/>
              <a:sym typeface="Helvetica Neue"/>
            </a:endParaRPr>
          </a:p>
        </p:txBody>
      </p:sp>
      <p:sp>
        <p:nvSpPr>
          <p:cNvPr id="386" name="Google Shape;386;p23"/>
          <p:cNvSpPr/>
          <p:nvPr/>
        </p:nvSpPr>
        <p:spPr>
          <a:xfrm>
            <a:off x="13392000" y="3780000"/>
            <a:ext cx="2304000" cy="936000"/>
          </a:xfrm>
          <a:prstGeom prst="roundRect">
            <a:avLst>
              <a:gd name="adj" fmla="val 16667"/>
            </a:avLst>
          </a:prstGeom>
          <a:solidFill>
            <a:srgbClr val="AED633"/>
          </a:solidFill>
          <a:ln>
            <a:noFill/>
          </a:ln>
          <a:effectLst>
            <a:outerShdw blurRad="44450" dist="27940" dir="5400000" algn="ctr">
              <a:srgbClr val="000000">
                <a:alpha val="31764"/>
              </a:srgbClr>
            </a:outerShdw>
          </a:effectLst>
        </p:spPr>
        <p:txBody>
          <a:bodyPr spcFirstLastPara="1" wrap="square" lIns="90000" tIns="46800" rIns="90000" bIns="46800" anchor="t" anchorCtr="0">
            <a:noAutofit/>
          </a:bodyPr>
          <a:lstStyle/>
          <a:p>
            <a:pPr marL="0" marR="0" lvl="0" indent="0" algn="ctr" rtl="0">
              <a:lnSpc>
                <a:spcPct val="100000"/>
              </a:lnSpc>
              <a:spcBef>
                <a:spcPts val="0"/>
              </a:spcBef>
              <a:spcAft>
                <a:spcPts val="1200"/>
              </a:spcAft>
              <a:buClr>
                <a:srgbClr val="000000"/>
              </a:buClr>
              <a:buSzPts val="2400"/>
              <a:buFont typeface="Helvetica Neue"/>
              <a:buNone/>
            </a:pPr>
            <a:r>
              <a:rPr lang="de-DE" sz="2400" b="1" i="0" strike="noStrike" cap="none" dirty="0">
                <a:solidFill>
                  <a:srgbClr val="000000"/>
                </a:solidFill>
                <a:latin typeface="Helvetica Neue" panose="020B0604020202020204" charset="0"/>
                <a:ea typeface="Helvetica Neue"/>
                <a:cs typeface="Helvetica Neue"/>
                <a:sym typeface="Helvetica Neue"/>
              </a:rPr>
              <a:t>intellektuelle Stimulation</a:t>
            </a:r>
            <a:endParaRPr sz="2150" b="1" i="0" strike="noStrike" cap="none" dirty="0">
              <a:solidFill>
                <a:srgbClr val="000000"/>
              </a:solidFill>
              <a:latin typeface="Helvetica Neue" panose="020B0604020202020204" charset="0"/>
              <a:ea typeface="Helvetica Neue"/>
              <a:cs typeface="Helvetica Neue"/>
              <a:sym typeface="Helvetica Neue"/>
            </a:endParaRPr>
          </a:p>
        </p:txBody>
      </p:sp>
      <p:sp>
        <p:nvSpPr>
          <p:cNvPr id="387" name="Google Shape;387;p23"/>
          <p:cNvSpPr txBox="1"/>
          <p:nvPr/>
        </p:nvSpPr>
        <p:spPr>
          <a:xfrm>
            <a:off x="1296000" y="1548000"/>
            <a:ext cx="13986164"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800" b="1" dirty="0">
                <a:solidFill>
                  <a:srgbClr val="4D94B7"/>
                </a:solidFill>
                <a:latin typeface="Helvetica Neue" panose="020B0604020202020204" charset="0"/>
                <a:ea typeface="Helvetica Neue"/>
                <a:cs typeface="Helvetica Neue"/>
                <a:sym typeface="Helvetica Neue"/>
              </a:rPr>
              <a:t>2. Verbesserung des Teammanagements</a:t>
            </a:r>
            <a:endParaRPr dirty="0">
              <a:latin typeface="Helvetica Neue" panose="020B0604020202020204" charset="0"/>
            </a:endParaRPr>
          </a:p>
        </p:txBody>
      </p:sp>
      <p:sp>
        <p:nvSpPr>
          <p:cNvPr id="388" name="Google Shape;388;p23"/>
          <p:cNvSpPr txBox="1"/>
          <p:nvPr/>
        </p:nvSpPr>
        <p:spPr>
          <a:xfrm>
            <a:off x="1296000" y="2304000"/>
            <a:ext cx="56880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2.1 Führungsstil</a:t>
            </a:r>
            <a:endParaRPr dirty="0">
              <a:latin typeface="Helvetica Neue" panose="020B060402020202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8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8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9"/>
                                        </p:tgtEl>
                                        <p:attrNameLst>
                                          <p:attrName>style.visibility</p:attrName>
                                        </p:attrNameLst>
                                      </p:cBhvr>
                                      <p:to>
                                        <p:strVal val="visible"/>
                                      </p:to>
                                    </p:set>
                                    <p:animEffect transition="in" filter="fade">
                                      <p:cBhvr>
                                        <p:cTn id="17" dur="500"/>
                                        <p:tgtEl>
                                          <p:spTgt spid="37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82"/>
                                        </p:tgtEl>
                                        <p:attrNameLst>
                                          <p:attrName>style.visibility</p:attrName>
                                        </p:attrNameLst>
                                      </p:cBhvr>
                                      <p:to>
                                        <p:strVal val="visible"/>
                                      </p:to>
                                    </p:set>
                                    <p:animEffect transition="in" filter="fade">
                                      <p:cBhvr>
                                        <p:cTn id="22" dur="500"/>
                                        <p:tgtEl>
                                          <p:spTgt spid="38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80"/>
                                        </p:tgtEl>
                                        <p:attrNameLst>
                                          <p:attrName>style.visibility</p:attrName>
                                        </p:attrNameLst>
                                      </p:cBhvr>
                                      <p:to>
                                        <p:strVal val="visible"/>
                                      </p:to>
                                    </p:set>
                                    <p:animEffect transition="in" filter="fade">
                                      <p:cBhvr>
                                        <p:cTn id="27" dur="500"/>
                                        <p:tgtEl>
                                          <p:spTgt spid="38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81"/>
                                        </p:tgtEl>
                                        <p:attrNameLst>
                                          <p:attrName>style.visibility</p:attrName>
                                        </p:attrNameLst>
                                      </p:cBhvr>
                                      <p:to>
                                        <p:strVal val="visible"/>
                                      </p:to>
                                    </p:set>
                                    <p:animEffect transition="in" filter="fade">
                                      <p:cBhvr>
                                        <p:cTn id="32" dur="500"/>
                                        <p:tgtEl>
                                          <p:spTgt spid="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Google Shape;393;p24"/>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a:solidFill>
                  <a:schemeClr val="dk1"/>
                </a:solidFill>
                <a:latin typeface="Helvetica Neue" panose="020B0604020202020204" charset="0"/>
                <a:ea typeface="Helvetica Neue"/>
                <a:cs typeface="Helvetica Neue"/>
                <a:sym typeface="Helvetica Neue"/>
              </a:rPr>
              <a:t>Quellennr.: 9</a:t>
            </a:r>
            <a:endParaRPr>
              <a:latin typeface="Helvetica Neue" panose="020B0604020202020204" charset="0"/>
            </a:endParaRPr>
          </a:p>
        </p:txBody>
      </p:sp>
      <p:sp>
        <p:nvSpPr>
          <p:cNvPr id="394" name="Google Shape;394;p24"/>
          <p:cNvSpPr txBox="1"/>
          <p:nvPr/>
        </p:nvSpPr>
        <p:spPr>
          <a:xfrm>
            <a:off x="1295400" y="3384000"/>
            <a:ext cx="13986163"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400" b="1" dirty="0">
                <a:solidFill>
                  <a:schemeClr val="dk1"/>
                </a:solidFill>
                <a:latin typeface="Helvetica Neue" panose="020B0604020202020204" charset="0"/>
                <a:ea typeface="Helvetica Neue"/>
                <a:cs typeface="Helvetica Neue"/>
                <a:sym typeface="Helvetica Neue"/>
              </a:rPr>
              <a:t>Definition Organisationsentwicklung</a:t>
            </a:r>
            <a:endParaRPr dirty="0">
              <a:latin typeface="Helvetica Neue" panose="020B0604020202020204" charset="0"/>
            </a:endParaRPr>
          </a:p>
        </p:txBody>
      </p:sp>
      <p:sp>
        <p:nvSpPr>
          <p:cNvPr id="395" name="Google Shape;395;p24"/>
          <p:cNvSpPr txBox="1"/>
          <p:nvPr/>
        </p:nvSpPr>
        <p:spPr>
          <a:xfrm>
            <a:off x="1296000" y="2304000"/>
            <a:ext cx="65526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2.2 </a:t>
            </a:r>
            <a:r>
              <a:rPr lang="de-DE" sz="2800" b="1" i="0" u="none" strike="noStrike" cap="none" dirty="0">
                <a:solidFill>
                  <a:srgbClr val="AED633"/>
                </a:solidFill>
                <a:latin typeface="Helvetica Neue" panose="020B0604020202020204" charset="0"/>
                <a:ea typeface="Helvetica Neue"/>
                <a:cs typeface="Helvetica Neue"/>
                <a:sym typeface="Helvetica Neue"/>
              </a:rPr>
              <a:t>Organisationsentwicklung</a:t>
            </a:r>
            <a:endParaRPr sz="2800" b="1" dirty="0">
              <a:solidFill>
                <a:srgbClr val="AED633"/>
              </a:solidFill>
              <a:latin typeface="Helvetica Neue" panose="020B0604020202020204" charset="0"/>
              <a:ea typeface="Helvetica Neue"/>
              <a:cs typeface="Helvetica Neue"/>
              <a:sym typeface="Helvetica Neue"/>
            </a:endParaRPr>
          </a:p>
        </p:txBody>
      </p:sp>
      <p:sp>
        <p:nvSpPr>
          <p:cNvPr id="396" name="Google Shape;396;p24"/>
          <p:cNvSpPr/>
          <p:nvPr/>
        </p:nvSpPr>
        <p:spPr>
          <a:xfrm rot="519932">
            <a:off x="6632974" y="4412943"/>
            <a:ext cx="7795238" cy="3799271"/>
          </a:xfrm>
          <a:prstGeom prst="foldedCorner">
            <a:avLst>
              <a:gd name="adj" fmla="val 16667"/>
            </a:avLst>
          </a:prstGeom>
          <a:solidFill>
            <a:srgbClr val="D8D8D8"/>
          </a:solidFill>
          <a:ln w="9525" cap="flat" cmpd="sng">
            <a:solidFill>
              <a:schemeClr val="lt1"/>
            </a:solidFill>
            <a:prstDash val="solid"/>
            <a:round/>
            <a:headEnd type="none" w="sm" len="sm"/>
            <a:tailEnd type="none" w="sm" len="sm"/>
          </a:ln>
        </p:spPr>
        <p:txBody>
          <a:bodyPr spcFirstLastPara="1" wrap="square" lIns="91425" tIns="540000" rIns="91425" bIns="45700" anchor="t" anchorCtr="0">
            <a:noAutofit/>
          </a:bodyPr>
          <a:lstStyle/>
          <a:p>
            <a:pPr marL="0" marR="0" lvl="0" indent="0" algn="ctr" rtl="0">
              <a:lnSpc>
                <a:spcPct val="150000"/>
              </a:lnSpc>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Strategie des geplanten und systematischen Wandels, der durch die Beeinflussung der Organisationsstruktur, Unternehmenskultur und individuellem Verhalten zustande kommt, und zwar unter größtmöglicher Beteiligung der betroffenen Arbeitnehmer*innen. </a:t>
            </a:r>
            <a:endParaRPr sz="2400" dirty="0">
              <a:latin typeface="Helvetica Neue" panose="020B0604020202020204" charset="0"/>
            </a:endParaRPr>
          </a:p>
        </p:txBody>
      </p:sp>
      <p:pic>
        <p:nvPicPr>
          <p:cNvPr id="397" name="Google Shape;397;p24" descr="Anheften mit einfarbiger Füllung"/>
          <p:cNvPicPr preferRelativeResize="0"/>
          <p:nvPr/>
        </p:nvPicPr>
        <p:blipFill rotWithShape="1">
          <a:blip r:embed="rId3">
            <a:alphaModFix/>
          </a:blip>
          <a:srcRect/>
          <a:stretch/>
        </p:blipFill>
        <p:spPr>
          <a:xfrm rot="5207497">
            <a:off x="10730972" y="3945244"/>
            <a:ext cx="914400" cy="914400"/>
          </a:xfrm>
          <a:prstGeom prst="rect">
            <a:avLst/>
          </a:prstGeom>
          <a:noFill/>
          <a:ln>
            <a:noFill/>
          </a:ln>
          <a:effectLst>
            <a:outerShdw blurRad="149987" dist="250190" dir="8460000" algn="ctr">
              <a:srgbClr val="000000">
                <a:alpha val="27450"/>
              </a:srgbClr>
            </a:outerShdw>
          </a:effectLst>
        </p:spPr>
      </p:pic>
      <p:sp>
        <p:nvSpPr>
          <p:cNvPr id="398" name="Google Shape;398;p24"/>
          <p:cNvSpPr txBox="1"/>
          <p:nvPr/>
        </p:nvSpPr>
        <p:spPr>
          <a:xfrm>
            <a:off x="1296000" y="1548000"/>
            <a:ext cx="13986164"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800" b="1" dirty="0">
                <a:solidFill>
                  <a:srgbClr val="4D94B7"/>
                </a:solidFill>
                <a:latin typeface="Helvetica Neue" panose="020B0604020202020204" charset="0"/>
                <a:ea typeface="Helvetica Neue"/>
                <a:cs typeface="Helvetica Neue"/>
                <a:sym typeface="Helvetica Neue"/>
              </a:rPr>
              <a:t>2. Verbesserung des Teammanagements</a:t>
            </a:r>
            <a:endParaRPr dirty="0">
              <a:latin typeface="Helvetica Neue" panose="020B060402020202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96"/>
                                        </p:tgtEl>
                                        <p:attrNameLst>
                                          <p:attrName>style.visibility</p:attrName>
                                        </p:attrNameLst>
                                      </p:cBhvr>
                                      <p:to>
                                        <p:strVal val="visible"/>
                                      </p:to>
                                    </p:set>
                                    <p:anim calcmode="lin" valueType="num">
                                      <p:cBhvr additive="base">
                                        <p:cTn id="7" dur="500"/>
                                        <p:tgtEl>
                                          <p:spTgt spid="396"/>
                                        </p:tgtEl>
                                        <p:attrNameLst>
                                          <p:attrName>ppt_w</p:attrName>
                                        </p:attrNameLst>
                                      </p:cBhvr>
                                      <p:tavLst>
                                        <p:tav tm="0">
                                          <p:val>
                                            <p:strVal val="0"/>
                                          </p:val>
                                        </p:tav>
                                        <p:tav tm="100000">
                                          <p:val>
                                            <p:strVal val="#ppt_w"/>
                                          </p:val>
                                        </p:tav>
                                      </p:tavLst>
                                    </p:anim>
                                    <p:anim calcmode="lin" valueType="num">
                                      <p:cBhvr additive="base">
                                        <p:cTn id="8" dur="500"/>
                                        <p:tgtEl>
                                          <p:spTgt spid="396"/>
                                        </p:tgtEl>
                                        <p:attrNameLst>
                                          <p:attrName>ppt_h</p:attrName>
                                        </p:attrNameLst>
                                      </p:cBhvr>
                                      <p:tavLst>
                                        <p:tav tm="0">
                                          <p:val>
                                            <p:strVal val="0"/>
                                          </p:val>
                                        </p:tav>
                                        <p:tav tm="100000">
                                          <p:val>
                                            <p:strVal val="#ppt_h"/>
                                          </p:val>
                                        </p:tav>
                                      </p:tavLst>
                                    </p:anim>
                                  </p:child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0"/>
                                          </p:stCondLst>
                                        </p:cTn>
                                        <p:tgtEl>
                                          <p:spTgt spid="3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25"/>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a:solidFill>
                  <a:schemeClr val="dk1"/>
                </a:solidFill>
                <a:latin typeface="Helvetica Neue" panose="020B0604020202020204" charset="0"/>
                <a:ea typeface="Helvetica Neue"/>
                <a:cs typeface="Helvetica Neue"/>
                <a:sym typeface="Helvetica Neue"/>
              </a:rPr>
              <a:t>Quellennr.: 3</a:t>
            </a:r>
            <a:endParaRPr>
              <a:latin typeface="Helvetica Neue" panose="020B0604020202020204" charset="0"/>
            </a:endParaRPr>
          </a:p>
        </p:txBody>
      </p:sp>
      <p:sp>
        <p:nvSpPr>
          <p:cNvPr id="404" name="Google Shape;404;p25"/>
          <p:cNvSpPr txBox="1"/>
          <p:nvPr/>
        </p:nvSpPr>
        <p:spPr>
          <a:xfrm>
            <a:off x="1296000" y="3384000"/>
            <a:ext cx="7325498" cy="19389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400" b="1" i="0" dirty="0">
                <a:solidFill>
                  <a:srgbClr val="000000"/>
                </a:solidFill>
                <a:latin typeface="Helvetica Neue" panose="020B0604020202020204" charset="0"/>
                <a:ea typeface="Roboto"/>
                <a:cs typeface="Roboto"/>
                <a:sym typeface="Roboto"/>
              </a:rPr>
              <a:t>8 Stufen Modell für erfolgreiche Veränderungen</a:t>
            </a:r>
            <a:endParaRPr dirty="0">
              <a:latin typeface="Helvetica Neue" panose="020B0604020202020204" charset="0"/>
            </a:endParaRPr>
          </a:p>
          <a:p>
            <a:pPr marL="0" marR="0" lvl="0" indent="0" algn="l" rtl="0">
              <a:spcBef>
                <a:spcPts val="0"/>
              </a:spcBef>
              <a:spcAft>
                <a:spcPts val="0"/>
              </a:spcAft>
              <a:buNone/>
            </a:pPr>
            <a:endParaRPr sz="2400" dirty="0">
              <a:solidFill>
                <a:schemeClr val="dk1"/>
              </a:solidFill>
              <a:latin typeface="Helvetica Neue" panose="020B0604020202020204" charset="0"/>
              <a:ea typeface="Helvetica Neue"/>
              <a:cs typeface="Helvetica Neue"/>
              <a:sym typeface="Helvetica Neue"/>
            </a:endParaRPr>
          </a:p>
          <a:p>
            <a:pPr marL="0" marR="0" lvl="0" indent="0" algn="l" rtl="0">
              <a:spcBef>
                <a:spcPts val="0"/>
              </a:spcBef>
              <a:spcAft>
                <a:spcPts val="0"/>
              </a:spcAft>
              <a:buNone/>
            </a:pPr>
            <a:endParaRPr sz="2400" dirty="0">
              <a:solidFill>
                <a:schemeClr val="dk1"/>
              </a:solidFill>
              <a:latin typeface="Helvetica Neue" panose="020B0604020202020204" charset="0"/>
              <a:ea typeface="Helvetica Neue"/>
              <a:cs typeface="Helvetica Neue"/>
              <a:sym typeface="Helvetica Neue"/>
            </a:endParaRPr>
          </a:p>
          <a:p>
            <a:pPr marL="0" marR="0" lvl="0" indent="0" algn="l"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von John P. Kotter</a:t>
            </a:r>
            <a:endParaRPr dirty="0">
              <a:latin typeface="Helvetica Neue" panose="020B0604020202020204" charset="0"/>
            </a:endParaRPr>
          </a:p>
          <a:p>
            <a:pPr marL="0" marR="0" lvl="0" indent="0" algn="l" rtl="0">
              <a:spcBef>
                <a:spcPts val="0"/>
              </a:spcBef>
              <a:spcAft>
                <a:spcPts val="0"/>
              </a:spcAft>
              <a:buNone/>
            </a:pPr>
            <a:endParaRPr sz="2400" dirty="0">
              <a:solidFill>
                <a:schemeClr val="dk1"/>
              </a:solidFill>
              <a:latin typeface="Helvetica Neue" panose="020B0604020202020204" charset="0"/>
              <a:ea typeface="Helvetica Neue"/>
              <a:cs typeface="Helvetica Neue"/>
              <a:sym typeface="Helvetica Neue"/>
            </a:endParaRPr>
          </a:p>
        </p:txBody>
      </p:sp>
      <p:sp>
        <p:nvSpPr>
          <p:cNvPr id="405" name="Google Shape;405;p25"/>
          <p:cNvSpPr txBox="1"/>
          <p:nvPr/>
        </p:nvSpPr>
        <p:spPr>
          <a:xfrm rot="-3360000">
            <a:off x="4802962" y="5843199"/>
            <a:ext cx="4687132" cy="83099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Erfolgreiche Veränderung</a:t>
            </a:r>
            <a:endParaRPr>
              <a:latin typeface="Helvetica Neue" panose="020B0604020202020204" charset="0"/>
            </a:endParaRPr>
          </a:p>
          <a:p>
            <a:pPr marL="0" marR="0" lvl="0" indent="0" algn="ctr" rtl="0">
              <a:spcBef>
                <a:spcPts val="0"/>
              </a:spcBef>
              <a:spcAft>
                <a:spcPts val="0"/>
              </a:spcAft>
              <a:buNone/>
            </a:pPr>
            <a:endParaRPr sz="2400">
              <a:solidFill>
                <a:schemeClr val="dk1"/>
              </a:solidFill>
              <a:latin typeface="Helvetica Neue" panose="020B0604020202020204" charset="0"/>
              <a:ea typeface="Helvetica Neue"/>
              <a:cs typeface="Helvetica Neue"/>
              <a:sym typeface="Helvetica Neue"/>
            </a:endParaRPr>
          </a:p>
        </p:txBody>
      </p:sp>
      <p:sp>
        <p:nvSpPr>
          <p:cNvPr id="406" name="Google Shape;406;p25"/>
          <p:cNvSpPr/>
          <p:nvPr/>
        </p:nvSpPr>
        <p:spPr>
          <a:xfrm>
            <a:off x="6629401" y="8166023"/>
            <a:ext cx="720000" cy="720000"/>
          </a:xfrm>
          <a:prstGeom prst="cube">
            <a:avLst>
              <a:gd name="adj" fmla="val 25000"/>
            </a:avLst>
          </a:prstGeom>
          <a:solidFill>
            <a:srgbClr val="4D94B7"/>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b="1">
                <a:solidFill>
                  <a:schemeClr val="dk1"/>
                </a:solidFill>
                <a:latin typeface="Helvetica Neue" panose="020B0604020202020204" charset="0"/>
                <a:ea typeface="Helvetica Neue"/>
                <a:cs typeface="Helvetica Neue"/>
                <a:sym typeface="Helvetica Neue"/>
              </a:rPr>
              <a:t>1</a:t>
            </a:r>
            <a:endParaRPr>
              <a:latin typeface="Helvetica Neue" panose="020B0604020202020204" charset="0"/>
            </a:endParaRPr>
          </a:p>
        </p:txBody>
      </p:sp>
      <p:sp>
        <p:nvSpPr>
          <p:cNvPr id="407" name="Google Shape;407;p25"/>
          <p:cNvSpPr/>
          <p:nvPr/>
        </p:nvSpPr>
        <p:spPr>
          <a:xfrm>
            <a:off x="7169401" y="8166023"/>
            <a:ext cx="7560000" cy="720000"/>
          </a:xfrm>
          <a:prstGeom prst="cube">
            <a:avLst>
              <a:gd name="adj" fmla="val 25000"/>
            </a:avLst>
          </a:prstGeom>
          <a:solidFill>
            <a:srgbClr val="AED63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Dringlichkeit aufzeigen</a:t>
            </a:r>
            <a:endParaRPr dirty="0">
              <a:latin typeface="Helvetica Neue" panose="020B0604020202020204" charset="0"/>
            </a:endParaRPr>
          </a:p>
        </p:txBody>
      </p:sp>
      <p:sp>
        <p:nvSpPr>
          <p:cNvPr id="408" name="Google Shape;408;p25"/>
          <p:cNvSpPr/>
          <p:nvPr/>
        </p:nvSpPr>
        <p:spPr>
          <a:xfrm>
            <a:off x="6989401" y="7626023"/>
            <a:ext cx="720000" cy="720000"/>
          </a:xfrm>
          <a:prstGeom prst="cube">
            <a:avLst>
              <a:gd name="adj" fmla="val 25000"/>
            </a:avLst>
          </a:prstGeom>
          <a:solidFill>
            <a:srgbClr val="4D94B7"/>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b="1">
                <a:solidFill>
                  <a:schemeClr val="dk1"/>
                </a:solidFill>
                <a:latin typeface="Helvetica Neue" panose="020B0604020202020204" charset="0"/>
                <a:ea typeface="Helvetica Neue"/>
                <a:cs typeface="Helvetica Neue"/>
                <a:sym typeface="Helvetica Neue"/>
              </a:rPr>
              <a:t>2</a:t>
            </a:r>
            <a:endParaRPr>
              <a:latin typeface="Helvetica Neue" panose="020B0604020202020204" charset="0"/>
            </a:endParaRPr>
          </a:p>
        </p:txBody>
      </p:sp>
      <p:sp>
        <p:nvSpPr>
          <p:cNvPr id="409" name="Google Shape;409;p25"/>
          <p:cNvSpPr/>
          <p:nvPr/>
        </p:nvSpPr>
        <p:spPr>
          <a:xfrm>
            <a:off x="7529401" y="7626023"/>
            <a:ext cx="7200000" cy="720000"/>
          </a:xfrm>
          <a:prstGeom prst="cube">
            <a:avLst>
              <a:gd name="adj" fmla="val 25000"/>
            </a:avLst>
          </a:prstGeom>
          <a:solidFill>
            <a:srgbClr val="AED63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Führungskoalition aufbauen</a:t>
            </a:r>
            <a:endParaRPr dirty="0">
              <a:latin typeface="Helvetica Neue" panose="020B0604020202020204" charset="0"/>
            </a:endParaRPr>
          </a:p>
        </p:txBody>
      </p:sp>
      <p:sp>
        <p:nvSpPr>
          <p:cNvPr id="410" name="Google Shape;410;p25"/>
          <p:cNvSpPr/>
          <p:nvPr/>
        </p:nvSpPr>
        <p:spPr>
          <a:xfrm>
            <a:off x="7349401" y="7086023"/>
            <a:ext cx="720000" cy="720000"/>
          </a:xfrm>
          <a:prstGeom prst="cube">
            <a:avLst>
              <a:gd name="adj" fmla="val 25000"/>
            </a:avLst>
          </a:prstGeom>
          <a:solidFill>
            <a:srgbClr val="4D94B7"/>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b="1">
                <a:solidFill>
                  <a:schemeClr val="dk1"/>
                </a:solidFill>
                <a:latin typeface="Helvetica Neue" panose="020B0604020202020204" charset="0"/>
                <a:ea typeface="Helvetica Neue"/>
                <a:cs typeface="Helvetica Neue"/>
                <a:sym typeface="Helvetica Neue"/>
              </a:rPr>
              <a:t>3</a:t>
            </a:r>
            <a:endParaRPr>
              <a:latin typeface="Helvetica Neue" panose="020B0604020202020204" charset="0"/>
            </a:endParaRPr>
          </a:p>
        </p:txBody>
      </p:sp>
      <p:sp>
        <p:nvSpPr>
          <p:cNvPr id="411" name="Google Shape;411;p25"/>
          <p:cNvSpPr/>
          <p:nvPr/>
        </p:nvSpPr>
        <p:spPr>
          <a:xfrm>
            <a:off x="7889401" y="7086023"/>
            <a:ext cx="6840000" cy="720000"/>
          </a:xfrm>
          <a:prstGeom prst="cube">
            <a:avLst>
              <a:gd name="adj" fmla="val 25000"/>
            </a:avLst>
          </a:prstGeom>
          <a:solidFill>
            <a:srgbClr val="AED63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Vision und Strategie entwickeln</a:t>
            </a:r>
            <a:endParaRPr dirty="0">
              <a:latin typeface="Helvetica Neue" panose="020B0604020202020204" charset="0"/>
            </a:endParaRPr>
          </a:p>
        </p:txBody>
      </p:sp>
      <p:sp>
        <p:nvSpPr>
          <p:cNvPr id="412" name="Google Shape;412;p25"/>
          <p:cNvSpPr/>
          <p:nvPr/>
        </p:nvSpPr>
        <p:spPr>
          <a:xfrm>
            <a:off x="7709401" y="6546023"/>
            <a:ext cx="720000" cy="720000"/>
          </a:xfrm>
          <a:prstGeom prst="cube">
            <a:avLst>
              <a:gd name="adj" fmla="val 25000"/>
            </a:avLst>
          </a:prstGeom>
          <a:solidFill>
            <a:srgbClr val="4D94B7"/>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b="1">
                <a:solidFill>
                  <a:schemeClr val="dk1"/>
                </a:solidFill>
                <a:latin typeface="Helvetica Neue" panose="020B0604020202020204" charset="0"/>
                <a:ea typeface="Helvetica Neue"/>
                <a:cs typeface="Helvetica Neue"/>
                <a:sym typeface="Helvetica Neue"/>
              </a:rPr>
              <a:t>4</a:t>
            </a:r>
            <a:endParaRPr>
              <a:latin typeface="Helvetica Neue" panose="020B0604020202020204" charset="0"/>
            </a:endParaRPr>
          </a:p>
        </p:txBody>
      </p:sp>
      <p:sp>
        <p:nvSpPr>
          <p:cNvPr id="413" name="Google Shape;413;p25"/>
          <p:cNvSpPr/>
          <p:nvPr/>
        </p:nvSpPr>
        <p:spPr>
          <a:xfrm>
            <a:off x="8249401" y="6546023"/>
            <a:ext cx="6480000" cy="720000"/>
          </a:xfrm>
          <a:prstGeom prst="cube">
            <a:avLst>
              <a:gd name="adj" fmla="val 25000"/>
            </a:avLst>
          </a:prstGeom>
          <a:solidFill>
            <a:srgbClr val="AED63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Die Vision kommunizieren</a:t>
            </a:r>
            <a:endParaRPr dirty="0">
              <a:latin typeface="Helvetica Neue" panose="020B0604020202020204" charset="0"/>
            </a:endParaRPr>
          </a:p>
        </p:txBody>
      </p:sp>
      <p:sp>
        <p:nvSpPr>
          <p:cNvPr id="414" name="Google Shape;414;p25"/>
          <p:cNvSpPr/>
          <p:nvPr/>
        </p:nvSpPr>
        <p:spPr>
          <a:xfrm>
            <a:off x="8069401" y="6006023"/>
            <a:ext cx="720000" cy="720000"/>
          </a:xfrm>
          <a:prstGeom prst="cube">
            <a:avLst>
              <a:gd name="adj" fmla="val 25000"/>
            </a:avLst>
          </a:prstGeom>
          <a:solidFill>
            <a:srgbClr val="4D94B7"/>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b="1">
                <a:solidFill>
                  <a:schemeClr val="dk1"/>
                </a:solidFill>
                <a:latin typeface="Helvetica Neue" panose="020B0604020202020204" charset="0"/>
                <a:ea typeface="Helvetica Neue"/>
                <a:cs typeface="Helvetica Neue"/>
                <a:sym typeface="Helvetica Neue"/>
              </a:rPr>
              <a:t>5</a:t>
            </a:r>
            <a:endParaRPr>
              <a:latin typeface="Helvetica Neue" panose="020B0604020202020204" charset="0"/>
            </a:endParaRPr>
          </a:p>
        </p:txBody>
      </p:sp>
      <p:sp>
        <p:nvSpPr>
          <p:cNvPr id="415" name="Google Shape;415;p25"/>
          <p:cNvSpPr/>
          <p:nvPr/>
        </p:nvSpPr>
        <p:spPr>
          <a:xfrm>
            <a:off x="8609401" y="6006023"/>
            <a:ext cx="6120000" cy="720000"/>
          </a:xfrm>
          <a:prstGeom prst="cube">
            <a:avLst>
              <a:gd name="adj" fmla="val 25000"/>
            </a:avLst>
          </a:prstGeom>
          <a:solidFill>
            <a:srgbClr val="AED63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Hindernisse aus dem Weg räumen</a:t>
            </a:r>
            <a:endParaRPr dirty="0">
              <a:latin typeface="Helvetica Neue" panose="020B0604020202020204" charset="0"/>
            </a:endParaRPr>
          </a:p>
        </p:txBody>
      </p:sp>
      <p:sp>
        <p:nvSpPr>
          <p:cNvPr id="416" name="Google Shape;416;p25"/>
          <p:cNvSpPr/>
          <p:nvPr/>
        </p:nvSpPr>
        <p:spPr>
          <a:xfrm>
            <a:off x="8429401" y="5466023"/>
            <a:ext cx="720000" cy="720000"/>
          </a:xfrm>
          <a:prstGeom prst="cube">
            <a:avLst>
              <a:gd name="adj" fmla="val 25000"/>
            </a:avLst>
          </a:prstGeom>
          <a:solidFill>
            <a:srgbClr val="4D94B7"/>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b="1">
                <a:solidFill>
                  <a:schemeClr val="dk1"/>
                </a:solidFill>
                <a:latin typeface="Helvetica Neue" panose="020B0604020202020204" charset="0"/>
                <a:ea typeface="Helvetica Neue"/>
                <a:cs typeface="Helvetica Neue"/>
                <a:sym typeface="Helvetica Neue"/>
              </a:rPr>
              <a:t>6</a:t>
            </a:r>
            <a:endParaRPr>
              <a:latin typeface="Helvetica Neue" panose="020B0604020202020204" charset="0"/>
            </a:endParaRPr>
          </a:p>
        </p:txBody>
      </p:sp>
      <p:sp>
        <p:nvSpPr>
          <p:cNvPr id="417" name="Google Shape;417;p25"/>
          <p:cNvSpPr/>
          <p:nvPr/>
        </p:nvSpPr>
        <p:spPr>
          <a:xfrm>
            <a:off x="8969401" y="5466023"/>
            <a:ext cx="5760000" cy="720000"/>
          </a:xfrm>
          <a:prstGeom prst="cube">
            <a:avLst>
              <a:gd name="adj" fmla="val 25000"/>
            </a:avLst>
          </a:prstGeom>
          <a:solidFill>
            <a:srgbClr val="AED63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Kurzfristige Erfolge anstreben</a:t>
            </a:r>
            <a:endParaRPr dirty="0">
              <a:latin typeface="Helvetica Neue" panose="020B0604020202020204" charset="0"/>
            </a:endParaRPr>
          </a:p>
        </p:txBody>
      </p:sp>
      <p:sp>
        <p:nvSpPr>
          <p:cNvPr id="418" name="Google Shape;418;p25"/>
          <p:cNvSpPr/>
          <p:nvPr/>
        </p:nvSpPr>
        <p:spPr>
          <a:xfrm>
            <a:off x="8789401" y="4926023"/>
            <a:ext cx="720000" cy="720000"/>
          </a:xfrm>
          <a:prstGeom prst="cube">
            <a:avLst>
              <a:gd name="adj" fmla="val 25000"/>
            </a:avLst>
          </a:prstGeom>
          <a:solidFill>
            <a:srgbClr val="4D94B7"/>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b="1">
                <a:solidFill>
                  <a:schemeClr val="dk1"/>
                </a:solidFill>
                <a:latin typeface="Helvetica Neue" panose="020B0604020202020204" charset="0"/>
                <a:ea typeface="Helvetica Neue"/>
                <a:cs typeface="Helvetica Neue"/>
                <a:sym typeface="Helvetica Neue"/>
              </a:rPr>
              <a:t>7</a:t>
            </a:r>
            <a:endParaRPr>
              <a:latin typeface="Helvetica Neue" panose="020B0604020202020204" charset="0"/>
            </a:endParaRPr>
          </a:p>
        </p:txBody>
      </p:sp>
      <p:sp>
        <p:nvSpPr>
          <p:cNvPr id="419" name="Google Shape;419;p25"/>
          <p:cNvSpPr/>
          <p:nvPr/>
        </p:nvSpPr>
        <p:spPr>
          <a:xfrm>
            <a:off x="9329401" y="4926023"/>
            <a:ext cx="5400000" cy="720000"/>
          </a:xfrm>
          <a:prstGeom prst="cube">
            <a:avLst>
              <a:gd name="adj" fmla="val 25000"/>
            </a:avLst>
          </a:prstGeom>
          <a:solidFill>
            <a:srgbClr val="AED63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Veränderungen weiter anstreben</a:t>
            </a:r>
            <a:endParaRPr dirty="0">
              <a:latin typeface="Helvetica Neue" panose="020B0604020202020204" charset="0"/>
            </a:endParaRPr>
          </a:p>
        </p:txBody>
      </p:sp>
      <p:sp>
        <p:nvSpPr>
          <p:cNvPr id="420" name="Google Shape;420;p25"/>
          <p:cNvSpPr/>
          <p:nvPr/>
        </p:nvSpPr>
        <p:spPr>
          <a:xfrm>
            <a:off x="9149401" y="4386023"/>
            <a:ext cx="720000" cy="720000"/>
          </a:xfrm>
          <a:prstGeom prst="cube">
            <a:avLst>
              <a:gd name="adj" fmla="val 25000"/>
            </a:avLst>
          </a:prstGeom>
          <a:solidFill>
            <a:srgbClr val="4D94B7"/>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b="1">
                <a:solidFill>
                  <a:schemeClr val="dk1"/>
                </a:solidFill>
                <a:latin typeface="Helvetica Neue" panose="020B0604020202020204" charset="0"/>
                <a:ea typeface="Helvetica Neue"/>
                <a:cs typeface="Helvetica Neue"/>
                <a:sym typeface="Helvetica Neue"/>
              </a:rPr>
              <a:t>8</a:t>
            </a:r>
            <a:endParaRPr>
              <a:latin typeface="Helvetica Neue" panose="020B0604020202020204" charset="0"/>
            </a:endParaRPr>
          </a:p>
        </p:txBody>
      </p:sp>
      <p:sp>
        <p:nvSpPr>
          <p:cNvPr id="421" name="Google Shape;421;p25"/>
          <p:cNvSpPr/>
          <p:nvPr/>
        </p:nvSpPr>
        <p:spPr>
          <a:xfrm>
            <a:off x="9689401" y="4386023"/>
            <a:ext cx="5040000" cy="720000"/>
          </a:xfrm>
          <a:prstGeom prst="cube">
            <a:avLst>
              <a:gd name="adj" fmla="val 25000"/>
            </a:avLst>
          </a:prstGeom>
          <a:solidFill>
            <a:srgbClr val="AED63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Veränderungen verankern</a:t>
            </a:r>
            <a:endParaRPr dirty="0">
              <a:latin typeface="Helvetica Neue" panose="020B0604020202020204" charset="0"/>
            </a:endParaRPr>
          </a:p>
        </p:txBody>
      </p:sp>
      <p:sp>
        <p:nvSpPr>
          <p:cNvPr id="422" name="Google Shape;422;p25"/>
          <p:cNvSpPr/>
          <p:nvPr/>
        </p:nvSpPr>
        <p:spPr>
          <a:xfrm>
            <a:off x="14544000" y="4386023"/>
            <a:ext cx="252000" cy="4464000"/>
          </a:xfrm>
          <a:prstGeom prst="rect">
            <a:avLst/>
          </a:prstGeom>
          <a:solidFill>
            <a:schemeClr val="l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chemeClr val="lt1"/>
              </a:solidFill>
              <a:latin typeface="Helvetica Neue" panose="020B0604020202020204" charset="0"/>
              <a:ea typeface="Helvetica Neue"/>
              <a:cs typeface="Helvetica Neue"/>
              <a:sym typeface="Helvetica Neue"/>
            </a:endParaRPr>
          </a:p>
        </p:txBody>
      </p:sp>
      <p:sp>
        <p:nvSpPr>
          <p:cNvPr id="423" name="Google Shape;423;p25"/>
          <p:cNvSpPr/>
          <p:nvPr/>
        </p:nvSpPr>
        <p:spPr>
          <a:xfrm rot="-3360000">
            <a:off x="4964715" y="6050902"/>
            <a:ext cx="4625373" cy="484632"/>
          </a:xfrm>
          <a:prstGeom prst="rightArrow">
            <a:avLst>
              <a:gd name="adj1" fmla="val 50000"/>
              <a:gd name="adj2" fmla="val 50000"/>
            </a:avLst>
          </a:prstGeom>
          <a:solidFill>
            <a:srgbClr val="4D94B7"/>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Helvetica Neue" panose="020B0604020202020204" charset="0"/>
              <a:ea typeface="Calibri"/>
              <a:cs typeface="Calibri"/>
              <a:sym typeface="Calibri"/>
            </a:endParaRPr>
          </a:p>
        </p:txBody>
      </p:sp>
      <p:sp>
        <p:nvSpPr>
          <p:cNvPr id="424" name="Google Shape;424;p25"/>
          <p:cNvSpPr txBox="1"/>
          <p:nvPr/>
        </p:nvSpPr>
        <p:spPr>
          <a:xfrm>
            <a:off x="1296000" y="1548000"/>
            <a:ext cx="13986164"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800" b="1" dirty="0">
                <a:solidFill>
                  <a:srgbClr val="4D94B7"/>
                </a:solidFill>
                <a:latin typeface="Helvetica Neue" panose="020B0604020202020204" charset="0"/>
                <a:ea typeface="Helvetica Neue"/>
                <a:cs typeface="Helvetica Neue"/>
                <a:sym typeface="Helvetica Neue"/>
              </a:rPr>
              <a:t>2. Verbesserung des Teammanagements</a:t>
            </a:r>
            <a:endParaRPr dirty="0">
              <a:latin typeface="Helvetica Neue" panose="020B0604020202020204" charset="0"/>
            </a:endParaRPr>
          </a:p>
        </p:txBody>
      </p:sp>
      <p:sp>
        <p:nvSpPr>
          <p:cNvPr id="425" name="Google Shape;425;p25"/>
          <p:cNvSpPr txBox="1"/>
          <p:nvPr/>
        </p:nvSpPr>
        <p:spPr>
          <a:xfrm>
            <a:off x="1296000" y="2304000"/>
            <a:ext cx="65526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2.2 Organisationsentwicklung</a:t>
            </a:r>
            <a:endParaRPr dirty="0">
              <a:latin typeface="Helvetica Neue" panose="020B060402020202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6"/>
                                        </p:tgtEl>
                                        <p:attrNameLst>
                                          <p:attrName>style.visibility</p:attrName>
                                        </p:attrNameLst>
                                      </p:cBhvr>
                                      <p:to>
                                        <p:strVal val="visible"/>
                                      </p:to>
                                    </p:set>
                                    <p:animEffect transition="in" filter="fade">
                                      <p:cBhvr>
                                        <p:cTn id="7" dur="500"/>
                                        <p:tgtEl>
                                          <p:spTgt spid="406"/>
                                        </p:tgtEl>
                                      </p:cBhvr>
                                    </p:animEffect>
                                  </p:childTnLst>
                                </p:cTn>
                              </p:par>
                              <p:par>
                                <p:cTn id="8" presetID="10" presetClass="entr" presetSubtype="0" fill="hold" nodeType="withEffect">
                                  <p:stCondLst>
                                    <p:cond delay="0"/>
                                  </p:stCondLst>
                                  <p:childTnLst>
                                    <p:set>
                                      <p:cBhvr>
                                        <p:cTn id="9" dur="1" fill="hold">
                                          <p:stCondLst>
                                            <p:cond delay="0"/>
                                          </p:stCondLst>
                                        </p:cTn>
                                        <p:tgtEl>
                                          <p:spTgt spid="407"/>
                                        </p:tgtEl>
                                        <p:attrNameLst>
                                          <p:attrName>style.visibility</p:attrName>
                                        </p:attrNameLst>
                                      </p:cBhvr>
                                      <p:to>
                                        <p:strVal val="visible"/>
                                      </p:to>
                                    </p:set>
                                    <p:animEffect transition="in" filter="fade">
                                      <p:cBhvr>
                                        <p:cTn id="10" dur="500"/>
                                        <p:tgtEl>
                                          <p:spTgt spid="40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08"/>
                                        </p:tgtEl>
                                        <p:attrNameLst>
                                          <p:attrName>style.visibility</p:attrName>
                                        </p:attrNameLst>
                                      </p:cBhvr>
                                      <p:to>
                                        <p:strVal val="visible"/>
                                      </p:to>
                                    </p:set>
                                    <p:animEffect transition="in" filter="fade">
                                      <p:cBhvr>
                                        <p:cTn id="15" dur="500"/>
                                        <p:tgtEl>
                                          <p:spTgt spid="408"/>
                                        </p:tgtEl>
                                      </p:cBhvr>
                                    </p:animEffect>
                                  </p:childTnLst>
                                </p:cTn>
                              </p:par>
                              <p:par>
                                <p:cTn id="16" presetID="10" presetClass="entr" presetSubtype="0" fill="hold" nodeType="withEffect">
                                  <p:stCondLst>
                                    <p:cond delay="0"/>
                                  </p:stCondLst>
                                  <p:childTnLst>
                                    <p:set>
                                      <p:cBhvr>
                                        <p:cTn id="17" dur="1" fill="hold">
                                          <p:stCondLst>
                                            <p:cond delay="0"/>
                                          </p:stCondLst>
                                        </p:cTn>
                                        <p:tgtEl>
                                          <p:spTgt spid="409"/>
                                        </p:tgtEl>
                                        <p:attrNameLst>
                                          <p:attrName>style.visibility</p:attrName>
                                        </p:attrNameLst>
                                      </p:cBhvr>
                                      <p:to>
                                        <p:strVal val="visible"/>
                                      </p:to>
                                    </p:set>
                                    <p:animEffect transition="in" filter="fade">
                                      <p:cBhvr>
                                        <p:cTn id="18" dur="500"/>
                                        <p:tgtEl>
                                          <p:spTgt spid="40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10"/>
                                        </p:tgtEl>
                                        <p:attrNameLst>
                                          <p:attrName>style.visibility</p:attrName>
                                        </p:attrNameLst>
                                      </p:cBhvr>
                                      <p:to>
                                        <p:strVal val="visible"/>
                                      </p:to>
                                    </p:set>
                                    <p:animEffect transition="in" filter="fade">
                                      <p:cBhvr>
                                        <p:cTn id="23" dur="500"/>
                                        <p:tgtEl>
                                          <p:spTgt spid="410"/>
                                        </p:tgtEl>
                                      </p:cBhvr>
                                    </p:animEffect>
                                  </p:childTnLst>
                                </p:cTn>
                              </p:par>
                              <p:par>
                                <p:cTn id="24" presetID="10" presetClass="entr" presetSubtype="0" fill="hold" nodeType="withEffect">
                                  <p:stCondLst>
                                    <p:cond delay="0"/>
                                  </p:stCondLst>
                                  <p:childTnLst>
                                    <p:set>
                                      <p:cBhvr>
                                        <p:cTn id="25" dur="1" fill="hold">
                                          <p:stCondLst>
                                            <p:cond delay="0"/>
                                          </p:stCondLst>
                                        </p:cTn>
                                        <p:tgtEl>
                                          <p:spTgt spid="411"/>
                                        </p:tgtEl>
                                        <p:attrNameLst>
                                          <p:attrName>style.visibility</p:attrName>
                                        </p:attrNameLst>
                                      </p:cBhvr>
                                      <p:to>
                                        <p:strVal val="visible"/>
                                      </p:to>
                                    </p:set>
                                    <p:animEffect transition="in" filter="fade">
                                      <p:cBhvr>
                                        <p:cTn id="26" dur="500"/>
                                        <p:tgtEl>
                                          <p:spTgt spid="41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12"/>
                                        </p:tgtEl>
                                        <p:attrNameLst>
                                          <p:attrName>style.visibility</p:attrName>
                                        </p:attrNameLst>
                                      </p:cBhvr>
                                      <p:to>
                                        <p:strVal val="visible"/>
                                      </p:to>
                                    </p:set>
                                    <p:animEffect transition="in" filter="fade">
                                      <p:cBhvr>
                                        <p:cTn id="31" dur="500"/>
                                        <p:tgtEl>
                                          <p:spTgt spid="412"/>
                                        </p:tgtEl>
                                      </p:cBhvr>
                                    </p:animEffect>
                                  </p:childTnLst>
                                </p:cTn>
                              </p:par>
                              <p:par>
                                <p:cTn id="32" presetID="10" presetClass="entr" presetSubtype="0" fill="hold" nodeType="withEffect">
                                  <p:stCondLst>
                                    <p:cond delay="0"/>
                                  </p:stCondLst>
                                  <p:childTnLst>
                                    <p:set>
                                      <p:cBhvr>
                                        <p:cTn id="33" dur="1" fill="hold">
                                          <p:stCondLst>
                                            <p:cond delay="0"/>
                                          </p:stCondLst>
                                        </p:cTn>
                                        <p:tgtEl>
                                          <p:spTgt spid="413"/>
                                        </p:tgtEl>
                                        <p:attrNameLst>
                                          <p:attrName>style.visibility</p:attrName>
                                        </p:attrNameLst>
                                      </p:cBhvr>
                                      <p:to>
                                        <p:strVal val="visible"/>
                                      </p:to>
                                    </p:set>
                                    <p:animEffect transition="in" filter="fade">
                                      <p:cBhvr>
                                        <p:cTn id="34" dur="500"/>
                                        <p:tgtEl>
                                          <p:spTgt spid="41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15"/>
                                        </p:tgtEl>
                                        <p:attrNameLst>
                                          <p:attrName>style.visibility</p:attrName>
                                        </p:attrNameLst>
                                      </p:cBhvr>
                                      <p:to>
                                        <p:strVal val="visible"/>
                                      </p:to>
                                    </p:set>
                                    <p:animEffect transition="in" filter="fade">
                                      <p:cBhvr>
                                        <p:cTn id="39" dur="500"/>
                                        <p:tgtEl>
                                          <p:spTgt spid="415"/>
                                        </p:tgtEl>
                                      </p:cBhvr>
                                    </p:animEffect>
                                  </p:childTnLst>
                                </p:cTn>
                              </p:par>
                              <p:par>
                                <p:cTn id="40" presetID="10" presetClass="entr" presetSubtype="0" fill="hold" nodeType="withEffect">
                                  <p:stCondLst>
                                    <p:cond delay="0"/>
                                  </p:stCondLst>
                                  <p:childTnLst>
                                    <p:set>
                                      <p:cBhvr>
                                        <p:cTn id="41" dur="1" fill="hold">
                                          <p:stCondLst>
                                            <p:cond delay="0"/>
                                          </p:stCondLst>
                                        </p:cTn>
                                        <p:tgtEl>
                                          <p:spTgt spid="414"/>
                                        </p:tgtEl>
                                        <p:attrNameLst>
                                          <p:attrName>style.visibility</p:attrName>
                                        </p:attrNameLst>
                                      </p:cBhvr>
                                      <p:to>
                                        <p:strVal val="visible"/>
                                      </p:to>
                                    </p:set>
                                    <p:animEffect transition="in" filter="fade">
                                      <p:cBhvr>
                                        <p:cTn id="42" dur="500"/>
                                        <p:tgtEl>
                                          <p:spTgt spid="41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16"/>
                                        </p:tgtEl>
                                        <p:attrNameLst>
                                          <p:attrName>style.visibility</p:attrName>
                                        </p:attrNameLst>
                                      </p:cBhvr>
                                      <p:to>
                                        <p:strVal val="visible"/>
                                      </p:to>
                                    </p:set>
                                    <p:animEffect transition="in" filter="fade">
                                      <p:cBhvr>
                                        <p:cTn id="47" dur="500"/>
                                        <p:tgtEl>
                                          <p:spTgt spid="416"/>
                                        </p:tgtEl>
                                      </p:cBhvr>
                                    </p:animEffect>
                                  </p:childTnLst>
                                </p:cTn>
                              </p:par>
                              <p:par>
                                <p:cTn id="48" presetID="10" presetClass="entr" presetSubtype="0" fill="hold" nodeType="withEffect">
                                  <p:stCondLst>
                                    <p:cond delay="0"/>
                                  </p:stCondLst>
                                  <p:childTnLst>
                                    <p:set>
                                      <p:cBhvr>
                                        <p:cTn id="49" dur="1" fill="hold">
                                          <p:stCondLst>
                                            <p:cond delay="0"/>
                                          </p:stCondLst>
                                        </p:cTn>
                                        <p:tgtEl>
                                          <p:spTgt spid="417"/>
                                        </p:tgtEl>
                                        <p:attrNameLst>
                                          <p:attrName>style.visibility</p:attrName>
                                        </p:attrNameLst>
                                      </p:cBhvr>
                                      <p:to>
                                        <p:strVal val="visible"/>
                                      </p:to>
                                    </p:set>
                                    <p:animEffect transition="in" filter="fade">
                                      <p:cBhvr>
                                        <p:cTn id="50" dur="500"/>
                                        <p:tgtEl>
                                          <p:spTgt spid="417"/>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418"/>
                                        </p:tgtEl>
                                        <p:attrNameLst>
                                          <p:attrName>style.visibility</p:attrName>
                                        </p:attrNameLst>
                                      </p:cBhvr>
                                      <p:to>
                                        <p:strVal val="visible"/>
                                      </p:to>
                                    </p:set>
                                    <p:animEffect transition="in" filter="fade">
                                      <p:cBhvr>
                                        <p:cTn id="55" dur="500"/>
                                        <p:tgtEl>
                                          <p:spTgt spid="418"/>
                                        </p:tgtEl>
                                      </p:cBhvr>
                                    </p:animEffect>
                                  </p:childTnLst>
                                </p:cTn>
                              </p:par>
                              <p:par>
                                <p:cTn id="56" presetID="10" presetClass="entr" presetSubtype="0" fill="hold" nodeType="withEffect">
                                  <p:stCondLst>
                                    <p:cond delay="0"/>
                                  </p:stCondLst>
                                  <p:childTnLst>
                                    <p:set>
                                      <p:cBhvr>
                                        <p:cTn id="57" dur="1" fill="hold">
                                          <p:stCondLst>
                                            <p:cond delay="0"/>
                                          </p:stCondLst>
                                        </p:cTn>
                                        <p:tgtEl>
                                          <p:spTgt spid="419"/>
                                        </p:tgtEl>
                                        <p:attrNameLst>
                                          <p:attrName>style.visibility</p:attrName>
                                        </p:attrNameLst>
                                      </p:cBhvr>
                                      <p:to>
                                        <p:strVal val="visible"/>
                                      </p:to>
                                    </p:set>
                                    <p:animEffect transition="in" filter="fade">
                                      <p:cBhvr>
                                        <p:cTn id="58" dur="500"/>
                                        <p:tgtEl>
                                          <p:spTgt spid="419"/>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420"/>
                                        </p:tgtEl>
                                        <p:attrNameLst>
                                          <p:attrName>style.visibility</p:attrName>
                                        </p:attrNameLst>
                                      </p:cBhvr>
                                      <p:to>
                                        <p:strVal val="visible"/>
                                      </p:to>
                                    </p:set>
                                    <p:animEffect transition="in" filter="fade">
                                      <p:cBhvr>
                                        <p:cTn id="63" dur="500"/>
                                        <p:tgtEl>
                                          <p:spTgt spid="420"/>
                                        </p:tgtEl>
                                      </p:cBhvr>
                                    </p:animEffect>
                                  </p:childTnLst>
                                </p:cTn>
                              </p:par>
                              <p:par>
                                <p:cTn id="64" presetID="10" presetClass="entr" presetSubtype="0" fill="hold" nodeType="withEffect">
                                  <p:stCondLst>
                                    <p:cond delay="0"/>
                                  </p:stCondLst>
                                  <p:childTnLst>
                                    <p:set>
                                      <p:cBhvr>
                                        <p:cTn id="65" dur="1" fill="hold">
                                          <p:stCondLst>
                                            <p:cond delay="0"/>
                                          </p:stCondLst>
                                        </p:cTn>
                                        <p:tgtEl>
                                          <p:spTgt spid="421"/>
                                        </p:tgtEl>
                                        <p:attrNameLst>
                                          <p:attrName>style.visibility</p:attrName>
                                        </p:attrNameLst>
                                      </p:cBhvr>
                                      <p:to>
                                        <p:strVal val="visible"/>
                                      </p:to>
                                    </p:set>
                                    <p:animEffect transition="in" filter="fade">
                                      <p:cBhvr>
                                        <p:cTn id="66" dur="500"/>
                                        <p:tgtEl>
                                          <p:spTgt spid="421"/>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423"/>
                                        </p:tgtEl>
                                        <p:attrNameLst>
                                          <p:attrName>style.visibility</p:attrName>
                                        </p:attrNameLst>
                                      </p:cBhvr>
                                      <p:to>
                                        <p:strVal val="visible"/>
                                      </p:to>
                                    </p:set>
                                    <p:animEffect transition="in" filter="fade">
                                      <p:cBhvr>
                                        <p:cTn id="71" dur="500"/>
                                        <p:tgtEl>
                                          <p:spTgt spid="423"/>
                                        </p:tgtEl>
                                      </p:cBhvr>
                                    </p:animEffect>
                                  </p:childTnLst>
                                </p:cTn>
                              </p:par>
                              <p:par>
                                <p:cTn id="72" presetID="10" presetClass="entr" presetSubtype="0" fill="hold" nodeType="withEffect">
                                  <p:stCondLst>
                                    <p:cond delay="0"/>
                                  </p:stCondLst>
                                  <p:childTnLst>
                                    <p:set>
                                      <p:cBhvr>
                                        <p:cTn id="73" dur="1" fill="hold">
                                          <p:stCondLst>
                                            <p:cond delay="0"/>
                                          </p:stCondLst>
                                        </p:cTn>
                                        <p:tgtEl>
                                          <p:spTgt spid="405"/>
                                        </p:tgtEl>
                                        <p:attrNameLst>
                                          <p:attrName>style.visibility</p:attrName>
                                        </p:attrNameLst>
                                      </p:cBhvr>
                                      <p:to>
                                        <p:strVal val="visible"/>
                                      </p:to>
                                    </p:set>
                                    <p:animEffect transition="in" filter="fade">
                                      <p:cBhvr>
                                        <p:cTn id="74" dur="500"/>
                                        <p:tgtEl>
                                          <p:spTgt spid="4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0" name="Google Shape;430;p26"/>
          <p:cNvSpPr txBox="1"/>
          <p:nvPr/>
        </p:nvSpPr>
        <p:spPr>
          <a:xfrm>
            <a:off x="1296000" y="8928000"/>
            <a:ext cx="23616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a:solidFill>
                  <a:schemeClr val="dk1"/>
                </a:solidFill>
                <a:latin typeface="Helvetica Neue" panose="020B0604020202020204" charset="0"/>
                <a:ea typeface="Helvetica Neue"/>
                <a:cs typeface="Helvetica Neue"/>
                <a:sym typeface="Helvetica Neue"/>
              </a:rPr>
              <a:t>Quellennr.: 2</a:t>
            </a:r>
            <a:endParaRPr>
              <a:latin typeface="Helvetica Neue" panose="020B0604020202020204" charset="0"/>
            </a:endParaRPr>
          </a:p>
        </p:txBody>
      </p:sp>
      <p:sp>
        <p:nvSpPr>
          <p:cNvPr id="431" name="Google Shape;431;p26"/>
          <p:cNvSpPr txBox="1"/>
          <p:nvPr/>
        </p:nvSpPr>
        <p:spPr>
          <a:xfrm>
            <a:off x="1295400" y="3384000"/>
            <a:ext cx="13986163"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400" b="1" dirty="0">
                <a:solidFill>
                  <a:schemeClr val="dk1"/>
                </a:solidFill>
                <a:latin typeface="Helvetica Neue" panose="020B0604020202020204" charset="0"/>
                <a:ea typeface="Helvetica Neue"/>
                <a:cs typeface="Helvetica Neue"/>
                <a:sym typeface="Helvetica Neue"/>
              </a:rPr>
              <a:t>Veränderungsmanagement erfordert unternehmerisches Verhalten</a:t>
            </a:r>
            <a:endParaRPr dirty="0">
              <a:latin typeface="Helvetica Neue" panose="020B0604020202020204" charset="0"/>
            </a:endParaRPr>
          </a:p>
        </p:txBody>
      </p:sp>
      <p:grpSp>
        <p:nvGrpSpPr>
          <p:cNvPr id="432" name="Google Shape;432;p26"/>
          <p:cNvGrpSpPr/>
          <p:nvPr/>
        </p:nvGrpSpPr>
        <p:grpSpPr>
          <a:xfrm>
            <a:off x="2838138" y="7524004"/>
            <a:ext cx="13649962" cy="1184718"/>
            <a:chOff x="2838138" y="7740000"/>
            <a:chExt cx="13649962" cy="1184718"/>
          </a:xfrm>
        </p:grpSpPr>
        <p:sp>
          <p:nvSpPr>
            <p:cNvPr id="433" name="Google Shape;433;p26"/>
            <p:cNvSpPr/>
            <p:nvPr/>
          </p:nvSpPr>
          <p:spPr>
            <a:xfrm rot="-600000">
              <a:off x="2878437" y="7992000"/>
              <a:ext cx="2718720" cy="702000"/>
            </a:xfrm>
            <a:prstGeom prst="round2DiagRect">
              <a:avLst>
                <a:gd name="adj1" fmla="val 16667"/>
                <a:gd name="adj2" fmla="val 0"/>
              </a:avLst>
            </a:prstGeom>
            <a:solidFill>
              <a:srgbClr val="4D94B7"/>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Helvetica Neue" panose="020B0604020202020204" charset="0"/>
                <a:ea typeface="Calibri"/>
                <a:cs typeface="Calibri"/>
                <a:sym typeface="Calibri"/>
              </a:endParaRPr>
            </a:p>
          </p:txBody>
        </p:sp>
        <p:sp>
          <p:nvSpPr>
            <p:cNvPr id="434" name="Google Shape;434;p26"/>
            <p:cNvSpPr/>
            <p:nvPr/>
          </p:nvSpPr>
          <p:spPr>
            <a:xfrm>
              <a:off x="5472000" y="7740000"/>
              <a:ext cx="11016100" cy="720000"/>
            </a:xfrm>
            <a:prstGeom prst="rect">
              <a:avLst/>
            </a:prstGeom>
            <a:solidFill>
              <a:srgbClr val="4D94B7"/>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lt1"/>
                </a:buClr>
                <a:buSzPts val="2200"/>
                <a:buFont typeface="Helvetica Neue"/>
                <a:buNone/>
              </a:pPr>
              <a:r>
                <a:rPr lang="de-DE" sz="2200" dirty="0">
                  <a:solidFill>
                    <a:schemeClr val="lt1"/>
                  </a:solidFill>
                  <a:latin typeface="Helvetica Neue" panose="020B0604020202020204" charset="0"/>
                  <a:ea typeface="Helvetica Neue"/>
                  <a:cs typeface="Helvetica Neue"/>
                  <a:sym typeface="Helvetica Neue"/>
                </a:rPr>
                <a:t>... verfügen über ein breites und interdisziplinäres Netzwerk innerhalb und außerhalb des Unternehmens, das Veränderungen erleichtert.</a:t>
              </a:r>
              <a:endParaRPr sz="2200" b="0" i="0" u="none" strike="noStrike" cap="none" dirty="0">
                <a:solidFill>
                  <a:schemeClr val="lt1"/>
                </a:solidFill>
                <a:latin typeface="Helvetica Neue" panose="020B0604020202020204" charset="0"/>
                <a:ea typeface="Helvetica Neue"/>
                <a:cs typeface="Helvetica Neue"/>
                <a:sym typeface="Helvetica Neue"/>
              </a:endParaRPr>
            </a:p>
          </p:txBody>
        </p:sp>
      </p:grpSp>
      <p:grpSp>
        <p:nvGrpSpPr>
          <p:cNvPr id="435" name="Google Shape;435;p26"/>
          <p:cNvGrpSpPr/>
          <p:nvPr/>
        </p:nvGrpSpPr>
        <p:grpSpPr>
          <a:xfrm>
            <a:off x="2853767" y="6876004"/>
            <a:ext cx="13633740" cy="1006085"/>
            <a:chOff x="2853767" y="7092000"/>
            <a:chExt cx="13633740" cy="1006085"/>
          </a:xfrm>
        </p:grpSpPr>
        <p:sp>
          <p:nvSpPr>
            <p:cNvPr id="436" name="Google Shape;436;p26"/>
            <p:cNvSpPr/>
            <p:nvPr/>
          </p:nvSpPr>
          <p:spPr>
            <a:xfrm rot="-600000">
              <a:off x="2878437" y="7344000"/>
              <a:ext cx="2718720" cy="522000"/>
            </a:xfrm>
            <a:prstGeom prst="round2DiagRect">
              <a:avLst>
                <a:gd name="adj1" fmla="val 16667"/>
                <a:gd name="adj2" fmla="val 0"/>
              </a:avLst>
            </a:prstGeom>
            <a:solidFill>
              <a:srgbClr val="4D94B7"/>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Helvetica Neue" panose="020B0604020202020204" charset="0"/>
                <a:ea typeface="Calibri"/>
                <a:cs typeface="Calibri"/>
                <a:sym typeface="Calibri"/>
              </a:endParaRPr>
            </a:p>
          </p:txBody>
        </p:sp>
        <p:sp>
          <p:nvSpPr>
            <p:cNvPr id="437" name="Google Shape;437;p26"/>
            <p:cNvSpPr/>
            <p:nvPr/>
          </p:nvSpPr>
          <p:spPr>
            <a:xfrm>
              <a:off x="5471407" y="7092000"/>
              <a:ext cx="11016100" cy="540000"/>
            </a:xfrm>
            <a:prstGeom prst="rect">
              <a:avLst/>
            </a:prstGeom>
            <a:solidFill>
              <a:srgbClr val="4D94B7"/>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lt1"/>
                </a:buClr>
                <a:buSzPts val="2000"/>
                <a:buFont typeface="Helvetica Neue"/>
                <a:buNone/>
              </a:pPr>
              <a:r>
                <a:rPr lang="de-DE" sz="2000" dirty="0">
                  <a:solidFill>
                    <a:schemeClr val="lt1"/>
                  </a:solidFill>
                  <a:latin typeface="Helvetica Neue" panose="020B0604020202020204" charset="0"/>
                  <a:ea typeface="Helvetica Neue"/>
                  <a:cs typeface="Helvetica Neue"/>
                  <a:sym typeface="Helvetica Neue"/>
                </a:rPr>
                <a:t>… </a:t>
              </a:r>
              <a:r>
                <a:rPr lang="de-DE" sz="2200" dirty="0">
                  <a:solidFill>
                    <a:schemeClr val="lt1"/>
                  </a:solidFill>
                  <a:latin typeface="Helvetica Neue" panose="020B0604020202020204" charset="0"/>
                  <a:ea typeface="Helvetica Neue"/>
                  <a:cs typeface="Helvetica Neue"/>
                  <a:sym typeface="Helvetica Neue"/>
                </a:rPr>
                <a:t>engagieren sich stärker für die Verwirklichung von Visionen und Zielen mittels Veränderungsprozessen.</a:t>
              </a:r>
              <a:endParaRPr dirty="0">
                <a:latin typeface="Helvetica Neue" panose="020B0604020202020204" charset="0"/>
              </a:endParaRPr>
            </a:p>
          </p:txBody>
        </p:sp>
      </p:grpSp>
      <p:grpSp>
        <p:nvGrpSpPr>
          <p:cNvPr id="438" name="Google Shape;438;p26"/>
          <p:cNvGrpSpPr/>
          <p:nvPr/>
        </p:nvGrpSpPr>
        <p:grpSpPr>
          <a:xfrm>
            <a:off x="2853767" y="6228004"/>
            <a:ext cx="13634333" cy="1006085"/>
            <a:chOff x="2853767" y="6444000"/>
            <a:chExt cx="13634333" cy="1006085"/>
          </a:xfrm>
        </p:grpSpPr>
        <p:sp>
          <p:nvSpPr>
            <p:cNvPr id="439" name="Google Shape;439;p26"/>
            <p:cNvSpPr/>
            <p:nvPr/>
          </p:nvSpPr>
          <p:spPr>
            <a:xfrm rot="-600000">
              <a:off x="2878437" y="6696000"/>
              <a:ext cx="2718720" cy="522000"/>
            </a:xfrm>
            <a:prstGeom prst="round2DiagRect">
              <a:avLst>
                <a:gd name="adj1" fmla="val 16667"/>
                <a:gd name="adj2" fmla="val 0"/>
              </a:avLst>
            </a:prstGeom>
            <a:solidFill>
              <a:srgbClr val="4D94B7"/>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Helvetica Neue" panose="020B0604020202020204" charset="0"/>
                <a:ea typeface="Calibri"/>
                <a:cs typeface="Calibri"/>
                <a:sym typeface="Calibri"/>
              </a:endParaRPr>
            </a:p>
          </p:txBody>
        </p:sp>
        <p:sp>
          <p:nvSpPr>
            <p:cNvPr id="440" name="Google Shape;440;p26"/>
            <p:cNvSpPr/>
            <p:nvPr/>
          </p:nvSpPr>
          <p:spPr>
            <a:xfrm>
              <a:off x="5472000" y="6444000"/>
              <a:ext cx="11016100" cy="540000"/>
            </a:xfrm>
            <a:prstGeom prst="rect">
              <a:avLst/>
            </a:prstGeom>
            <a:solidFill>
              <a:srgbClr val="4D94B7"/>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lt1"/>
                </a:buClr>
                <a:buSzPts val="2200"/>
                <a:buFont typeface="Helvetica Neue"/>
                <a:buNone/>
              </a:pPr>
              <a:r>
                <a:rPr lang="de-DE" sz="2200" dirty="0">
                  <a:solidFill>
                    <a:schemeClr val="lt1"/>
                  </a:solidFill>
                  <a:latin typeface="Helvetica Neue" panose="020B0604020202020204" charset="0"/>
                  <a:ea typeface="Helvetica Neue"/>
                  <a:cs typeface="Helvetica Neue"/>
                  <a:sym typeface="Helvetica Neue"/>
                </a:rPr>
                <a:t>… </a:t>
              </a:r>
              <a:r>
                <a:rPr lang="de-DE" sz="2200" b="0" i="0" u="none" strike="noStrike" cap="none" dirty="0">
                  <a:solidFill>
                    <a:schemeClr val="lt1"/>
                  </a:solidFill>
                  <a:latin typeface="Helvetica Neue" panose="020B0604020202020204" charset="0"/>
                  <a:ea typeface="Helvetica Neue"/>
                  <a:cs typeface="Helvetica Neue"/>
                  <a:sym typeface="Helvetica Neue"/>
                </a:rPr>
                <a:t>sind aufgeschlossener gegenüber Verbesserungen und Veränderungen.</a:t>
              </a:r>
              <a:endParaRPr dirty="0">
                <a:latin typeface="Helvetica Neue" panose="020B0604020202020204" charset="0"/>
              </a:endParaRPr>
            </a:p>
          </p:txBody>
        </p:sp>
      </p:grpSp>
      <p:grpSp>
        <p:nvGrpSpPr>
          <p:cNvPr id="441" name="Google Shape;441;p26"/>
          <p:cNvGrpSpPr/>
          <p:nvPr/>
        </p:nvGrpSpPr>
        <p:grpSpPr>
          <a:xfrm>
            <a:off x="2853767" y="5580004"/>
            <a:ext cx="13634334" cy="1006085"/>
            <a:chOff x="2853767" y="5796000"/>
            <a:chExt cx="13634334" cy="1006085"/>
          </a:xfrm>
        </p:grpSpPr>
        <p:sp>
          <p:nvSpPr>
            <p:cNvPr id="442" name="Google Shape;442;p26"/>
            <p:cNvSpPr/>
            <p:nvPr/>
          </p:nvSpPr>
          <p:spPr>
            <a:xfrm rot="-600000">
              <a:off x="2878437" y="6048000"/>
              <a:ext cx="2718720" cy="522000"/>
            </a:xfrm>
            <a:prstGeom prst="round2DiagRect">
              <a:avLst>
                <a:gd name="adj1" fmla="val 16667"/>
                <a:gd name="adj2" fmla="val 0"/>
              </a:avLst>
            </a:prstGeom>
            <a:solidFill>
              <a:srgbClr val="4D94B7"/>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Helvetica Neue" panose="020B0604020202020204" charset="0"/>
                <a:ea typeface="Calibri"/>
                <a:cs typeface="Calibri"/>
                <a:sym typeface="Calibri"/>
              </a:endParaRPr>
            </a:p>
          </p:txBody>
        </p:sp>
        <p:sp>
          <p:nvSpPr>
            <p:cNvPr id="443" name="Google Shape;443;p26"/>
            <p:cNvSpPr/>
            <p:nvPr/>
          </p:nvSpPr>
          <p:spPr>
            <a:xfrm>
              <a:off x="5472000" y="5796000"/>
              <a:ext cx="11016101" cy="540000"/>
            </a:xfrm>
            <a:prstGeom prst="rect">
              <a:avLst/>
            </a:prstGeom>
            <a:solidFill>
              <a:srgbClr val="4D94B7"/>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lt1"/>
                </a:buClr>
                <a:buSzPts val="2200"/>
                <a:buFont typeface="Helvetica Neue"/>
                <a:buNone/>
              </a:pPr>
              <a:r>
                <a:rPr lang="de-DE" sz="2200" dirty="0">
                  <a:solidFill>
                    <a:schemeClr val="lt1"/>
                  </a:solidFill>
                  <a:latin typeface="Helvetica Neue" panose="020B0604020202020204" charset="0"/>
                  <a:ea typeface="Helvetica Neue"/>
                  <a:cs typeface="Helvetica Neue"/>
                  <a:sym typeface="Helvetica Neue"/>
                </a:rPr>
                <a:t>… </a:t>
              </a:r>
              <a:r>
                <a:rPr lang="de-DE" sz="2200" b="0" i="0" u="none" strike="noStrike" cap="none" dirty="0">
                  <a:solidFill>
                    <a:schemeClr val="lt1"/>
                  </a:solidFill>
                  <a:latin typeface="Helvetica Neue" panose="020B0604020202020204" charset="0"/>
                  <a:ea typeface="Helvetica Neue"/>
                  <a:cs typeface="Helvetica Neue"/>
                  <a:sym typeface="Helvetica Neue"/>
                </a:rPr>
                <a:t>sind zufriedener und mehr </a:t>
              </a:r>
              <a:r>
                <a:rPr lang="de-DE" sz="2200" dirty="0">
                  <a:solidFill>
                    <a:schemeClr val="lt1"/>
                  </a:solidFill>
                  <a:latin typeface="Helvetica Neue" panose="020B0604020202020204" charset="0"/>
                  <a:ea typeface="Helvetica Neue"/>
                  <a:cs typeface="Helvetica Neue"/>
                  <a:sym typeface="Helvetica Neue"/>
                </a:rPr>
                <a:t>mit dem Unternehmen verbunden.</a:t>
              </a:r>
              <a:endParaRPr sz="2200" b="0" i="0" u="none" strike="noStrike" cap="none" dirty="0">
                <a:solidFill>
                  <a:schemeClr val="lt1"/>
                </a:solidFill>
                <a:latin typeface="Helvetica Neue" panose="020B0604020202020204" charset="0"/>
                <a:ea typeface="Helvetica Neue"/>
                <a:cs typeface="Helvetica Neue"/>
                <a:sym typeface="Helvetica Neue"/>
              </a:endParaRPr>
            </a:p>
          </p:txBody>
        </p:sp>
      </p:grpSp>
      <p:grpSp>
        <p:nvGrpSpPr>
          <p:cNvPr id="444" name="Google Shape;444;p26"/>
          <p:cNvGrpSpPr/>
          <p:nvPr/>
        </p:nvGrpSpPr>
        <p:grpSpPr>
          <a:xfrm>
            <a:off x="2817767" y="4932004"/>
            <a:ext cx="13670335" cy="1006085"/>
            <a:chOff x="2817767" y="5148000"/>
            <a:chExt cx="13670335" cy="1006085"/>
          </a:xfrm>
        </p:grpSpPr>
        <p:sp>
          <p:nvSpPr>
            <p:cNvPr id="445" name="Google Shape;445;p26"/>
            <p:cNvSpPr/>
            <p:nvPr/>
          </p:nvSpPr>
          <p:spPr>
            <a:xfrm rot="-600000">
              <a:off x="2842437" y="5400000"/>
              <a:ext cx="2718720" cy="522000"/>
            </a:xfrm>
            <a:prstGeom prst="round2DiagRect">
              <a:avLst>
                <a:gd name="adj1" fmla="val 16667"/>
                <a:gd name="adj2" fmla="val 0"/>
              </a:avLst>
            </a:prstGeom>
            <a:solidFill>
              <a:srgbClr val="4D94B7"/>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Helvetica Neue" panose="020B0604020202020204" charset="0"/>
                <a:ea typeface="Calibri"/>
                <a:cs typeface="Calibri"/>
                <a:sym typeface="Calibri"/>
              </a:endParaRPr>
            </a:p>
          </p:txBody>
        </p:sp>
        <p:sp>
          <p:nvSpPr>
            <p:cNvPr id="446" name="Google Shape;446;p26"/>
            <p:cNvSpPr/>
            <p:nvPr/>
          </p:nvSpPr>
          <p:spPr>
            <a:xfrm>
              <a:off x="5472000" y="5148000"/>
              <a:ext cx="11016102" cy="540000"/>
            </a:xfrm>
            <a:prstGeom prst="rect">
              <a:avLst/>
            </a:prstGeom>
            <a:solidFill>
              <a:srgbClr val="4D94B7"/>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lt1"/>
                </a:buClr>
                <a:buSzPts val="2200"/>
                <a:buFont typeface="Helvetica Neue"/>
                <a:buNone/>
              </a:pPr>
              <a:r>
                <a:rPr lang="de-DE" sz="2200" dirty="0">
                  <a:solidFill>
                    <a:schemeClr val="lt1"/>
                  </a:solidFill>
                  <a:latin typeface="Helvetica Neue" panose="020B0604020202020204" charset="0"/>
                  <a:ea typeface="Helvetica Neue"/>
                  <a:cs typeface="Helvetica Neue"/>
                  <a:sym typeface="Helvetica Neue"/>
                </a:rPr>
                <a:t>… </a:t>
              </a:r>
              <a:r>
                <a:rPr lang="de-DE" sz="2200" b="0" i="0" u="none" strike="noStrike" cap="none" dirty="0">
                  <a:solidFill>
                    <a:schemeClr val="lt1"/>
                  </a:solidFill>
                  <a:latin typeface="Helvetica Neue" panose="020B0604020202020204" charset="0"/>
                  <a:ea typeface="Helvetica Neue"/>
                  <a:cs typeface="Helvetica Neue"/>
                  <a:sym typeface="Helvetica Neue"/>
                </a:rPr>
                <a:t>garantieren erfolgreiche Veränderungsprozesse.</a:t>
              </a:r>
              <a:endParaRPr dirty="0">
                <a:latin typeface="Helvetica Neue" panose="020B0604020202020204" charset="0"/>
              </a:endParaRPr>
            </a:p>
          </p:txBody>
        </p:sp>
      </p:grpSp>
      <p:grpSp>
        <p:nvGrpSpPr>
          <p:cNvPr id="447" name="Google Shape;447;p26"/>
          <p:cNvGrpSpPr/>
          <p:nvPr/>
        </p:nvGrpSpPr>
        <p:grpSpPr>
          <a:xfrm>
            <a:off x="2853767" y="4284000"/>
            <a:ext cx="13634336" cy="1006089"/>
            <a:chOff x="2853767" y="4499996"/>
            <a:chExt cx="13634336" cy="1006089"/>
          </a:xfrm>
        </p:grpSpPr>
        <p:sp>
          <p:nvSpPr>
            <p:cNvPr id="448" name="Google Shape;448;p26"/>
            <p:cNvSpPr/>
            <p:nvPr/>
          </p:nvSpPr>
          <p:spPr>
            <a:xfrm rot="-600000">
              <a:off x="2878437" y="4752000"/>
              <a:ext cx="2718720" cy="522000"/>
            </a:xfrm>
            <a:prstGeom prst="round2DiagRect">
              <a:avLst>
                <a:gd name="adj1" fmla="val 16667"/>
                <a:gd name="adj2" fmla="val 0"/>
              </a:avLst>
            </a:prstGeom>
            <a:solidFill>
              <a:srgbClr val="4D94B7"/>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Helvetica Neue" panose="020B0604020202020204" charset="0"/>
                <a:ea typeface="Calibri"/>
                <a:cs typeface="Calibri"/>
                <a:sym typeface="Calibri"/>
              </a:endParaRPr>
            </a:p>
          </p:txBody>
        </p:sp>
        <p:sp>
          <p:nvSpPr>
            <p:cNvPr id="449" name="Google Shape;449;p26"/>
            <p:cNvSpPr/>
            <p:nvPr/>
          </p:nvSpPr>
          <p:spPr>
            <a:xfrm>
              <a:off x="5472000" y="4499996"/>
              <a:ext cx="11016103" cy="540000"/>
            </a:xfrm>
            <a:prstGeom prst="rect">
              <a:avLst/>
            </a:prstGeom>
            <a:solidFill>
              <a:srgbClr val="4D94B7"/>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lt1"/>
                </a:buClr>
                <a:buSzPts val="2200"/>
                <a:buFont typeface="Helvetica Neue"/>
                <a:buNone/>
              </a:pPr>
              <a:r>
                <a:rPr lang="de-DE" sz="2200" dirty="0">
                  <a:solidFill>
                    <a:schemeClr val="lt1"/>
                  </a:solidFill>
                  <a:latin typeface="Helvetica Neue" panose="020B0604020202020204" charset="0"/>
                  <a:ea typeface="Helvetica Neue"/>
                  <a:cs typeface="Helvetica Neue"/>
                  <a:sym typeface="Helvetica Neue"/>
                </a:rPr>
                <a:t>… </a:t>
              </a:r>
              <a:r>
                <a:rPr lang="de-DE" sz="2200" b="0" i="0" u="none" strike="noStrike" cap="none" dirty="0">
                  <a:solidFill>
                    <a:schemeClr val="lt1"/>
                  </a:solidFill>
                  <a:latin typeface="Helvetica Neue" panose="020B0604020202020204" charset="0"/>
                  <a:ea typeface="Helvetica Neue"/>
                  <a:cs typeface="Helvetica Neue"/>
                  <a:sym typeface="Helvetica Neue"/>
                </a:rPr>
                <a:t>erkennen die Dringlichkeit des Wandels früher.</a:t>
              </a:r>
              <a:endParaRPr dirty="0">
                <a:latin typeface="Helvetica Neue" panose="020B0604020202020204" charset="0"/>
              </a:endParaRPr>
            </a:p>
          </p:txBody>
        </p:sp>
      </p:grpSp>
      <p:sp>
        <p:nvSpPr>
          <p:cNvPr id="450" name="Google Shape;450;p26"/>
          <p:cNvSpPr/>
          <p:nvPr/>
        </p:nvSpPr>
        <p:spPr>
          <a:xfrm>
            <a:off x="1296000" y="4284004"/>
            <a:ext cx="2520000" cy="4441535"/>
          </a:xfrm>
          <a:prstGeom prst="roundRect">
            <a:avLst>
              <a:gd name="adj" fmla="val 16667"/>
            </a:avLst>
          </a:prstGeom>
          <a:solidFill>
            <a:srgbClr val="4D94B7"/>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b="1" dirty="0" err="1">
                <a:solidFill>
                  <a:schemeClr val="lt1"/>
                </a:solidFill>
                <a:latin typeface="Helvetica Neue" panose="020B0604020202020204" charset="0"/>
                <a:ea typeface="Helvetica Neue"/>
                <a:cs typeface="Helvetica Neue"/>
                <a:sym typeface="Helvetica Neue"/>
              </a:rPr>
              <a:t>Intrapreneure</a:t>
            </a:r>
            <a:r>
              <a:rPr lang="de-DE" sz="2400" b="1" dirty="0">
                <a:solidFill>
                  <a:schemeClr val="lt1"/>
                </a:solidFill>
                <a:latin typeface="Helvetica Neue" panose="020B0604020202020204" charset="0"/>
                <a:ea typeface="Helvetica Neue"/>
                <a:cs typeface="Helvetica Neue"/>
                <a:sym typeface="Helvetica Neue"/>
              </a:rPr>
              <a:t> …</a:t>
            </a:r>
            <a:endParaRPr dirty="0">
              <a:latin typeface="Helvetica Neue" panose="020B0604020202020204" charset="0"/>
            </a:endParaRPr>
          </a:p>
          <a:p>
            <a:pPr marL="0" marR="0" lvl="0" indent="0" algn="ctr" rtl="0">
              <a:spcBef>
                <a:spcPts val="0"/>
              </a:spcBef>
              <a:spcAft>
                <a:spcPts val="0"/>
              </a:spcAft>
              <a:buNone/>
            </a:pPr>
            <a:endParaRPr sz="2400" b="1" dirty="0">
              <a:solidFill>
                <a:schemeClr val="lt1"/>
              </a:solidFill>
              <a:latin typeface="Helvetica Neue" panose="020B0604020202020204" charset="0"/>
              <a:ea typeface="Helvetica Neue"/>
              <a:cs typeface="Helvetica Neue"/>
              <a:sym typeface="Helvetica Neue"/>
            </a:endParaRPr>
          </a:p>
          <a:p>
            <a:pPr marL="0" marR="0" lvl="0" indent="0" algn="ctr" rtl="0">
              <a:spcBef>
                <a:spcPts val="0"/>
              </a:spcBef>
              <a:spcAft>
                <a:spcPts val="0"/>
              </a:spcAft>
              <a:buNone/>
            </a:pPr>
            <a:endParaRPr sz="2400" b="1" dirty="0">
              <a:solidFill>
                <a:schemeClr val="lt1"/>
              </a:solidFill>
              <a:latin typeface="Helvetica Neue" panose="020B0604020202020204" charset="0"/>
              <a:ea typeface="Helvetica Neue"/>
              <a:cs typeface="Helvetica Neue"/>
              <a:sym typeface="Helvetica Neue"/>
            </a:endParaRPr>
          </a:p>
          <a:p>
            <a:pPr marL="0" marR="0" lvl="0" indent="0" algn="ctr" rtl="0">
              <a:spcBef>
                <a:spcPts val="0"/>
              </a:spcBef>
              <a:spcAft>
                <a:spcPts val="0"/>
              </a:spcAft>
              <a:buNone/>
            </a:pPr>
            <a:endParaRPr sz="2400" b="1" dirty="0">
              <a:solidFill>
                <a:schemeClr val="lt1"/>
              </a:solidFill>
              <a:latin typeface="Helvetica Neue" panose="020B0604020202020204" charset="0"/>
              <a:ea typeface="Helvetica Neue"/>
              <a:cs typeface="Helvetica Neue"/>
              <a:sym typeface="Helvetica Neue"/>
            </a:endParaRPr>
          </a:p>
          <a:p>
            <a:pPr marL="0" marR="0" lvl="0" indent="0" algn="ctr" rtl="0">
              <a:spcBef>
                <a:spcPts val="0"/>
              </a:spcBef>
              <a:spcAft>
                <a:spcPts val="0"/>
              </a:spcAft>
              <a:buNone/>
            </a:pPr>
            <a:endParaRPr sz="2400" b="1" dirty="0">
              <a:solidFill>
                <a:schemeClr val="lt1"/>
              </a:solidFill>
              <a:latin typeface="Helvetica Neue" panose="020B0604020202020204" charset="0"/>
              <a:ea typeface="Helvetica Neue"/>
              <a:cs typeface="Helvetica Neue"/>
              <a:sym typeface="Helvetica Neue"/>
            </a:endParaRPr>
          </a:p>
          <a:p>
            <a:pPr marL="0" marR="0" lvl="0" indent="0" algn="ctr" rtl="0">
              <a:spcBef>
                <a:spcPts val="0"/>
              </a:spcBef>
              <a:spcAft>
                <a:spcPts val="0"/>
              </a:spcAft>
              <a:buNone/>
            </a:pPr>
            <a:endParaRPr sz="2400" b="1" dirty="0">
              <a:solidFill>
                <a:schemeClr val="lt1"/>
              </a:solidFill>
              <a:latin typeface="Helvetica Neue" panose="020B0604020202020204" charset="0"/>
              <a:ea typeface="Helvetica Neue"/>
              <a:cs typeface="Helvetica Neue"/>
              <a:sym typeface="Helvetica Neue"/>
            </a:endParaRPr>
          </a:p>
          <a:p>
            <a:pPr marL="0" marR="0" lvl="0" indent="0" algn="ctr" rtl="0">
              <a:spcBef>
                <a:spcPts val="0"/>
              </a:spcBef>
              <a:spcAft>
                <a:spcPts val="0"/>
              </a:spcAft>
              <a:buNone/>
            </a:pPr>
            <a:endParaRPr sz="2400" b="1" dirty="0">
              <a:solidFill>
                <a:schemeClr val="lt1"/>
              </a:solidFill>
              <a:latin typeface="Helvetica Neue" panose="020B0604020202020204" charset="0"/>
              <a:ea typeface="Helvetica Neue"/>
              <a:cs typeface="Helvetica Neue"/>
              <a:sym typeface="Helvetica Neue"/>
            </a:endParaRPr>
          </a:p>
        </p:txBody>
      </p:sp>
      <p:pic>
        <p:nvPicPr>
          <p:cNvPr id="451" name="Google Shape;451;p26" descr="Image"/>
          <p:cNvPicPr preferRelativeResize="0"/>
          <p:nvPr/>
        </p:nvPicPr>
        <p:blipFill rotWithShape="1">
          <a:blip r:embed="rId3">
            <a:alphaModFix/>
          </a:blip>
          <a:srcRect/>
          <a:stretch/>
        </p:blipFill>
        <p:spPr>
          <a:xfrm>
            <a:off x="1512000" y="6912004"/>
            <a:ext cx="2088000" cy="1305000"/>
          </a:xfrm>
          <a:prstGeom prst="rect">
            <a:avLst/>
          </a:prstGeom>
          <a:noFill/>
          <a:ln>
            <a:noFill/>
          </a:ln>
        </p:spPr>
      </p:pic>
      <p:sp>
        <p:nvSpPr>
          <p:cNvPr id="452" name="Google Shape;452;p26"/>
          <p:cNvSpPr txBox="1"/>
          <p:nvPr/>
        </p:nvSpPr>
        <p:spPr>
          <a:xfrm>
            <a:off x="1296000" y="1548000"/>
            <a:ext cx="13986164"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800" b="1" dirty="0">
                <a:solidFill>
                  <a:srgbClr val="4D94B7"/>
                </a:solidFill>
                <a:latin typeface="Helvetica Neue" panose="020B0604020202020204" charset="0"/>
                <a:ea typeface="Helvetica Neue"/>
                <a:cs typeface="Helvetica Neue"/>
                <a:sym typeface="Helvetica Neue"/>
              </a:rPr>
              <a:t>2. Verbesserung des Teammanagements</a:t>
            </a:r>
            <a:endParaRPr dirty="0">
              <a:latin typeface="Helvetica Neue" panose="020B0604020202020204" charset="0"/>
            </a:endParaRPr>
          </a:p>
        </p:txBody>
      </p:sp>
      <p:sp>
        <p:nvSpPr>
          <p:cNvPr id="453" name="Google Shape;453;p26"/>
          <p:cNvSpPr txBox="1"/>
          <p:nvPr/>
        </p:nvSpPr>
        <p:spPr>
          <a:xfrm>
            <a:off x="1296000" y="2304000"/>
            <a:ext cx="65526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2.2 Organisationsentwicklung</a:t>
            </a:r>
            <a:endParaRPr dirty="0">
              <a:latin typeface="Helvetica Neue" panose="020B060402020202020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Google Shape;458;p27"/>
          <p:cNvSpPr txBox="1"/>
          <p:nvPr/>
        </p:nvSpPr>
        <p:spPr>
          <a:xfrm>
            <a:off x="1296000" y="8928000"/>
            <a:ext cx="2769998"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a:solidFill>
                  <a:schemeClr val="dk1"/>
                </a:solidFill>
                <a:latin typeface="Helvetica Neue" panose="020B0604020202020204" charset="0"/>
                <a:ea typeface="Helvetica Neue"/>
                <a:cs typeface="Helvetica Neue"/>
                <a:sym typeface="Helvetica Neue"/>
              </a:rPr>
              <a:t>Quellennr.: 2</a:t>
            </a:r>
            <a:endParaRPr>
              <a:latin typeface="Helvetica Neue" panose="020B0604020202020204" charset="0"/>
            </a:endParaRPr>
          </a:p>
        </p:txBody>
      </p:sp>
      <p:sp>
        <p:nvSpPr>
          <p:cNvPr id="459" name="Google Shape;459;p27"/>
          <p:cNvSpPr txBox="1"/>
          <p:nvPr/>
        </p:nvSpPr>
        <p:spPr>
          <a:xfrm>
            <a:off x="1267412" y="4016274"/>
            <a:ext cx="4320000" cy="31239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Voraussetzung für unternehmerisches Verhalten</a:t>
            </a:r>
            <a:endParaRPr dirty="0">
              <a:latin typeface="Helvetica Neue" panose="020B0604020202020204" charset="0"/>
            </a:endParaRPr>
          </a:p>
          <a:p>
            <a:pPr marL="0" marR="0" lvl="0" indent="0" algn="l" rtl="0">
              <a:spcBef>
                <a:spcPts val="0"/>
              </a:spcBef>
              <a:spcAft>
                <a:spcPts val="0"/>
              </a:spcAft>
              <a:buNone/>
            </a:pPr>
            <a:endParaRPr sz="2400"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Es werden kontinuierlich nachvollziehbare Anreize geschaffen</a:t>
            </a:r>
            <a:endParaRPr dirty="0">
              <a:latin typeface="Helvetica Neue" panose="020B0604020202020204" charset="0"/>
            </a:endParaRPr>
          </a:p>
          <a:p>
            <a:pPr marL="342900" marR="0" lvl="0" indent="-342900" algn="l" rtl="0">
              <a:spcBef>
                <a:spcPts val="600"/>
              </a:spcBef>
              <a:spcAft>
                <a:spcPts val="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Erhöht die Bereitschaft, die Initiative zu ergreifen</a:t>
            </a:r>
            <a:endParaRPr dirty="0">
              <a:latin typeface="Helvetica Neue" panose="020B0604020202020204" charset="0"/>
            </a:endParaRPr>
          </a:p>
        </p:txBody>
      </p:sp>
      <p:sp>
        <p:nvSpPr>
          <p:cNvPr id="460" name="Google Shape;460;p27"/>
          <p:cNvSpPr txBox="1"/>
          <p:nvPr/>
        </p:nvSpPr>
        <p:spPr>
          <a:xfrm>
            <a:off x="1296000" y="2952000"/>
            <a:ext cx="56880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2.3 Anreize</a:t>
            </a:r>
            <a:endParaRPr dirty="0">
              <a:latin typeface="Helvetica Neue" panose="020B0604020202020204" charset="0"/>
            </a:endParaRPr>
          </a:p>
        </p:txBody>
      </p:sp>
      <p:pic>
        <p:nvPicPr>
          <p:cNvPr id="461" name="Google Shape;461;p27"/>
          <p:cNvPicPr preferRelativeResize="0"/>
          <p:nvPr/>
        </p:nvPicPr>
        <p:blipFill rotWithShape="1">
          <a:blip r:embed="rId3">
            <a:alphaModFix/>
          </a:blip>
          <a:srcRect/>
          <a:stretch/>
        </p:blipFill>
        <p:spPr>
          <a:xfrm>
            <a:off x="10730921" y="1366762"/>
            <a:ext cx="2433562" cy="1881540"/>
          </a:xfrm>
          <a:prstGeom prst="rect">
            <a:avLst/>
          </a:prstGeom>
          <a:noFill/>
          <a:ln>
            <a:noFill/>
          </a:ln>
        </p:spPr>
      </p:pic>
      <p:grpSp>
        <p:nvGrpSpPr>
          <p:cNvPr id="462" name="Google Shape;462;p27"/>
          <p:cNvGrpSpPr/>
          <p:nvPr/>
        </p:nvGrpSpPr>
        <p:grpSpPr>
          <a:xfrm>
            <a:off x="12649200" y="342991"/>
            <a:ext cx="5040000" cy="2974702"/>
            <a:chOff x="12630242" y="266796"/>
            <a:chExt cx="5040000" cy="2974702"/>
          </a:xfrm>
        </p:grpSpPr>
        <p:pic>
          <p:nvPicPr>
            <p:cNvPr id="463" name="Google Shape;463;p27" descr="Wolken-Gedankenblase"/>
            <p:cNvPicPr preferRelativeResize="0"/>
            <p:nvPr/>
          </p:nvPicPr>
          <p:blipFill rotWithShape="1">
            <a:blip r:embed="rId4">
              <a:alphaModFix/>
            </a:blip>
            <a:srcRect b="28114"/>
            <a:stretch/>
          </p:blipFill>
          <p:spPr>
            <a:xfrm>
              <a:off x="12630242" y="350729"/>
              <a:ext cx="5040000" cy="2890769"/>
            </a:xfrm>
            <a:prstGeom prst="rect">
              <a:avLst/>
            </a:prstGeom>
            <a:noFill/>
            <a:ln>
              <a:noFill/>
            </a:ln>
          </p:spPr>
        </p:pic>
        <p:pic>
          <p:nvPicPr>
            <p:cNvPr id="464" name="Google Shape;464;p27" descr="Unterschrift Silhouette"/>
            <p:cNvPicPr preferRelativeResize="0"/>
            <p:nvPr/>
          </p:nvPicPr>
          <p:blipFill rotWithShape="1">
            <a:blip r:embed="rId5">
              <a:alphaModFix/>
            </a:blip>
            <a:srcRect/>
            <a:stretch/>
          </p:blipFill>
          <p:spPr>
            <a:xfrm>
              <a:off x="14580542" y="266796"/>
              <a:ext cx="914400" cy="914400"/>
            </a:xfrm>
            <a:prstGeom prst="rect">
              <a:avLst/>
            </a:prstGeom>
            <a:noFill/>
            <a:ln>
              <a:noFill/>
            </a:ln>
          </p:spPr>
        </p:pic>
        <p:sp>
          <p:nvSpPr>
            <p:cNvPr id="465" name="Google Shape;465;p27"/>
            <p:cNvSpPr txBox="1"/>
            <p:nvPr/>
          </p:nvSpPr>
          <p:spPr>
            <a:xfrm>
              <a:off x="12816000" y="1104900"/>
              <a:ext cx="4288326" cy="155142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de-DE" sz="2400" b="1">
                  <a:solidFill>
                    <a:schemeClr val="dk1"/>
                  </a:solidFill>
                  <a:latin typeface="Helvetica Neue" panose="020B0604020202020204" charset="0"/>
                  <a:ea typeface="Helvetica Neue"/>
                  <a:cs typeface="Helvetica Neue"/>
                  <a:sym typeface="Helvetica Neue"/>
                </a:rPr>
                <a:t>Aufgabe:</a:t>
              </a:r>
              <a:endParaRPr>
                <a:latin typeface="Helvetica Neue" panose="020B0604020202020204" charset="0"/>
              </a:endParaRPr>
            </a:p>
            <a:p>
              <a:pPr marL="0" marR="0" lvl="0" indent="0" algn="ctr" rtl="0">
                <a:spcBef>
                  <a:spcPts val="0"/>
                </a:spcBef>
                <a:spcAft>
                  <a:spcPts val="0"/>
                </a:spcAft>
                <a:buNone/>
              </a:pPr>
              <a:r>
                <a:rPr lang="de-DE" sz="2400" b="1">
                  <a:solidFill>
                    <a:schemeClr val="dk1"/>
                  </a:solidFill>
                  <a:latin typeface="Helvetica Neue" panose="020B0604020202020204" charset="0"/>
                  <a:ea typeface="Helvetica Neue"/>
                  <a:cs typeface="Helvetica Neue"/>
                  <a:sym typeface="Helvetica Neue"/>
                </a:rPr>
                <a:t>Welche Art von Anreizen werden von deinem Unternehmen angeboten?</a:t>
              </a:r>
              <a:endParaRPr>
                <a:latin typeface="Helvetica Neue" panose="020B0604020202020204" charset="0"/>
              </a:endParaRPr>
            </a:p>
          </p:txBody>
        </p:sp>
      </p:grpSp>
      <p:sp>
        <p:nvSpPr>
          <p:cNvPr id="466" name="Google Shape;466;p27"/>
          <p:cNvSpPr/>
          <p:nvPr/>
        </p:nvSpPr>
        <p:spPr>
          <a:xfrm>
            <a:off x="12816000" y="6800916"/>
            <a:ext cx="4481400" cy="1980000"/>
          </a:xfrm>
          <a:custGeom>
            <a:avLst/>
            <a:gdLst/>
            <a:ahLst/>
            <a:cxnLst/>
            <a:rect l="l" t="t" r="r" b="b"/>
            <a:pathLst>
              <a:path w="3447752" h="3051582" extrusionOk="0">
                <a:moveTo>
                  <a:pt x="0" y="0"/>
                </a:moveTo>
                <a:lnTo>
                  <a:pt x="3447752" y="0"/>
                </a:lnTo>
                <a:lnTo>
                  <a:pt x="3447752" y="3051582"/>
                </a:lnTo>
                <a:lnTo>
                  <a:pt x="0" y="3051582"/>
                </a:lnTo>
                <a:lnTo>
                  <a:pt x="0" y="0"/>
                </a:lnTo>
                <a:close/>
              </a:path>
            </a:pathLst>
          </a:custGeom>
          <a:solidFill>
            <a:srgbClr val="4D94B7">
              <a:alpha val="14901"/>
            </a:srgbClr>
          </a:solidFill>
          <a:ln w="25400" cap="flat" cmpd="sng">
            <a:solidFill>
              <a:schemeClr val="lt1">
                <a:alpha val="89803"/>
              </a:schemeClr>
            </a:solidFill>
            <a:prstDash val="solid"/>
            <a:round/>
            <a:headEnd type="none" w="sm" len="sm"/>
            <a:tailEnd type="none" w="sm" len="sm"/>
          </a:ln>
        </p:spPr>
        <p:txBody>
          <a:bodyPr spcFirstLastPara="1" wrap="square" lIns="180000" tIns="46800" rIns="90000" bIns="46800" anchor="t" anchorCtr="0">
            <a:noAutofit/>
          </a:bodyPr>
          <a:lstStyle/>
          <a:p>
            <a:pPr marL="0" marR="0" lvl="1" indent="0" algn="l" rtl="0">
              <a:spcBef>
                <a:spcPts val="0"/>
              </a:spcBef>
              <a:spcAft>
                <a:spcPts val="0"/>
              </a:spcAft>
              <a:buClr>
                <a:srgbClr val="000000"/>
              </a:buClr>
              <a:buSzPts val="2200"/>
              <a:buFont typeface="Helvetica Neue"/>
              <a:buNone/>
            </a:pPr>
            <a:r>
              <a:rPr lang="de-DE" sz="2200" b="0" i="0" u="none" strike="noStrike" cap="none">
                <a:solidFill>
                  <a:srgbClr val="000000"/>
                </a:solidFill>
                <a:latin typeface="Helvetica Neue" panose="020B0604020202020204" charset="0"/>
                <a:ea typeface="Helvetica Neue"/>
                <a:cs typeface="Helvetica Neue"/>
                <a:sym typeface="Helvetica Neue"/>
              </a:rPr>
              <a:t>beispielsweise </a:t>
            </a:r>
            <a:endParaRPr>
              <a:latin typeface="Helvetica Neue" panose="020B0604020202020204" charset="0"/>
            </a:endParaRPr>
          </a:p>
          <a:p>
            <a:pPr marL="342900" marR="0" lvl="1" indent="-342900" algn="l" rtl="0">
              <a:spcBef>
                <a:spcPts val="600"/>
              </a:spcBef>
              <a:spcAft>
                <a:spcPts val="0"/>
              </a:spcAft>
              <a:buClr>
                <a:srgbClr val="000000"/>
              </a:buClr>
              <a:buSzPts val="2200"/>
              <a:buFont typeface="Noto Sans Symbols"/>
              <a:buChar char="▪"/>
            </a:pPr>
            <a:r>
              <a:rPr lang="de-DE" sz="2200" b="0" i="0" u="none" strike="noStrike" cap="none">
                <a:solidFill>
                  <a:srgbClr val="000000"/>
                </a:solidFill>
                <a:latin typeface="Helvetica Neue" panose="020B0604020202020204" charset="0"/>
                <a:ea typeface="Helvetica Neue"/>
                <a:cs typeface="Helvetica Neue"/>
                <a:sym typeface="Helvetica Neue"/>
              </a:rPr>
              <a:t>Freie (oder mehr) Arbeitszeit für Ideenentwicklung</a:t>
            </a:r>
            <a:endParaRPr>
              <a:latin typeface="Helvetica Neue" panose="020B0604020202020204" charset="0"/>
            </a:endParaRPr>
          </a:p>
          <a:p>
            <a:pPr marL="342900" marR="0" lvl="1" indent="-342900" algn="l" rtl="0">
              <a:spcBef>
                <a:spcPts val="0"/>
              </a:spcBef>
              <a:spcAft>
                <a:spcPts val="0"/>
              </a:spcAft>
              <a:buClr>
                <a:srgbClr val="000000"/>
              </a:buClr>
              <a:buSzPts val="2200"/>
              <a:buFont typeface="Noto Sans Symbols"/>
              <a:buChar char="▪"/>
            </a:pPr>
            <a:r>
              <a:rPr lang="de-DE" sz="2200" b="0" i="0" u="none" strike="noStrike" cap="none">
                <a:solidFill>
                  <a:srgbClr val="000000"/>
                </a:solidFill>
                <a:latin typeface="Helvetica Neue" panose="020B0604020202020204" charset="0"/>
                <a:ea typeface="Helvetica Neue"/>
                <a:cs typeface="Helvetica Neue"/>
                <a:sym typeface="Helvetica Neue"/>
              </a:rPr>
              <a:t>Spielraum für die Entwicklung und Umsetzung von Ideen</a:t>
            </a:r>
            <a:endParaRPr>
              <a:latin typeface="Helvetica Neue" panose="020B0604020202020204" charset="0"/>
            </a:endParaRPr>
          </a:p>
        </p:txBody>
      </p:sp>
      <p:sp>
        <p:nvSpPr>
          <p:cNvPr id="467" name="Google Shape;467;p27"/>
          <p:cNvSpPr/>
          <p:nvPr/>
        </p:nvSpPr>
        <p:spPr>
          <a:xfrm>
            <a:off x="5715000" y="6800916"/>
            <a:ext cx="2781000" cy="1980000"/>
          </a:xfrm>
          <a:custGeom>
            <a:avLst/>
            <a:gdLst/>
            <a:ahLst/>
            <a:cxnLst/>
            <a:rect l="l" t="t" r="r" b="b"/>
            <a:pathLst>
              <a:path w="3447752" h="3051582" extrusionOk="0">
                <a:moveTo>
                  <a:pt x="0" y="0"/>
                </a:moveTo>
                <a:lnTo>
                  <a:pt x="3447752" y="0"/>
                </a:lnTo>
                <a:lnTo>
                  <a:pt x="3447752" y="3051582"/>
                </a:lnTo>
                <a:lnTo>
                  <a:pt x="0" y="3051582"/>
                </a:lnTo>
                <a:lnTo>
                  <a:pt x="0" y="0"/>
                </a:lnTo>
                <a:close/>
              </a:path>
            </a:pathLst>
          </a:custGeom>
          <a:solidFill>
            <a:srgbClr val="4D94B7">
              <a:alpha val="14901"/>
            </a:srgbClr>
          </a:solidFill>
          <a:ln w="25400" cap="flat" cmpd="sng">
            <a:solidFill>
              <a:schemeClr val="lt1">
                <a:alpha val="89803"/>
              </a:schemeClr>
            </a:solidFill>
            <a:prstDash val="solid"/>
            <a:round/>
            <a:headEnd type="none" w="sm" len="sm"/>
            <a:tailEnd type="none" w="sm" len="sm"/>
          </a:ln>
        </p:spPr>
        <p:txBody>
          <a:bodyPr spcFirstLastPara="1" wrap="square" lIns="90000" tIns="46800" rIns="90000" bIns="46800" anchor="t" anchorCtr="0">
            <a:noAutofit/>
          </a:bodyPr>
          <a:lstStyle/>
          <a:p>
            <a:pPr marL="0" marR="0" lvl="1" indent="0" algn="l" rtl="0">
              <a:spcBef>
                <a:spcPts val="0"/>
              </a:spcBef>
              <a:spcAft>
                <a:spcPts val="0"/>
              </a:spcAft>
              <a:buClr>
                <a:srgbClr val="000000"/>
              </a:buClr>
              <a:buSzPts val="2200"/>
              <a:buFont typeface="Helvetica Neue"/>
              <a:buNone/>
            </a:pPr>
            <a:r>
              <a:rPr lang="de-DE" sz="2200" b="0" i="0" u="none" strike="noStrike" cap="none">
                <a:solidFill>
                  <a:srgbClr val="000000"/>
                </a:solidFill>
                <a:latin typeface="Helvetica Neue" panose="020B0604020202020204" charset="0"/>
                <a:ea typeface="Helvetica Neue"/>
                <a:cs typeface="Helvetica Neue"/>
                <a:sym typeface="Helvetica Neue"/>
              </a:rPr>
              <a:t>beispielsweise</a:t>
            </a:r>
            <a:endParaRPr>
              <a:latin typeface="Helvetica Neue" panose="020B0604020202020204" charset="0"/>
            </a:endParaRPr>
          </a:p>
          <a:p>
            <a:pPr marL="342900" marR="0" lvl="1" indent="-342900" algn="l" rtl="0">
              <a:spcBef>
                <a:spcPts val="600"/>
              </a:spcBef>
              <a:spcAft>
                <a:spcPts val="0"/>
              </a:spcAft>
              <a:buClr>
                <a:srgbClr val="000000"/>
              </a:buClr>
              <a:buSzPts val="2200"/>
              <a:buFont typeface="Noto Sans Symbols"/>
              <a:buChar char="▪"/>
            </a:pPr>
            <a:r>
              <a:rPr lang="de-DE" sz="2200" b="0" i="0" u="none" strike="noStrike" cap="none">
                <a:solidFill>
                  <a:srgbClr val="000000"/>
                </a:solidFill>
                <a:latin typeface="Helvetica Neue" panose="020B0604020202020204" charset="0"/>
                <a:ea typeface="Helvetica Neue"/>
                <a:cs typeface="Helvetica Neue"/>
                <a:sym typeface="Helvetica Neue"/>
              </a:rPr>
              <a:t>Weiterbildungs-maßnahmen</a:t>
            </a:r>
            <a:endParaRPr sz="2200" b="0" i="0" u="none" strike="noStrike" cap="none">
              <a:solidFill>
                <a:srgbClr val="000000"/>
              </a:solidFill>
              <a:latin typeface="Helvetica Neue" panose="020B0604020202020204" charset="0"/>
              <a:ea typeface="Helvetica Neue"/>
              <a:cs typeface="Helvetica Neue"/>
              <a:sym typeface="Helvetica Neue"/>
            </a:endParaRPr>
          </a:p>
          <a:p>
            <a:pPr marL="342900" marR="0" lvl="1" indent="-342900" algn="l" rtl="0">
              <a:spcBef>
                <a:spcPts val="600"/>
              </a:spcBef>
              <a:spcAft>
                <a:spcPts val="0"/>
              </a:spcAft>
              <a:buClr>
                <a:srgbClr val="000000"/>
              </a:buClr>
              <a:buSzPts val="2200"/>
              <a:buFont typeface="Noto Sans Symbols"/>
              <a:buChar char="▪"/>
            </a:pPr>
            <a:r>
              <a:rPr lang="de-DE" sz="2200" b="0" i="0" u="none" strike="noStrike" cap="none">
                <a:solidFill>
                  <a:srgbClr val="000000"/>
                </a:solidFill>
                <a:latin typeface="Helvetica Neue" panose="020B0604020202020204" charset="0"/>
                <a:ea typeface="Helvetica Neue"/>
                <a:cs typeface="Helvetica Neue"/>
                <a:sym typeface="Helvetica Neue"/>
              </a:rPr>
              <a:t>Messebesuche</a:t>
            </a:r>
            <a:endParaRPr>
              <a:latin typeface="Helvetica Neue" panose="020B0604020202020204" charset="0"/>
            </a:endParaRPr>
          </a:p>
        </p:txBody>
      </p:sp>
      <p:sp>
        <p:nvSpPr>
          <p:cNvPr id="468" name="Google Shape;468;p27"/>
          <p:cNvSpPr/>
          <p:nvPr/>
        </p:nvSpPr>
        <p:spPr>
          <a:xfrm>
            <a:off x="12816000" y="4820916"/>
            <a:ext cx="4481400" cy="1980000"/>
          </a:xfrm>
          <a:custGeom>
            <a:avLst/>
            <a:gdLst/>
            <a:ahLst/>
            <a:cxnLst/>
            <a:rect l="l" t="t" r="r" b="b"/>
            <a:pathLst>
              <a:path w="3447752" h="3051582" extrusionOk="0">
                <a:moveTo>
                  <a:pt x="0" y="0"/>
                </a:moveTo>
                <a:lnTo>
                  <a:pt x="3447752" y="0"/>
                </a:lnTo>
                <a:lnTo>
                  <a:pt x="3447752" y="3051582"/>
                </a:lnTo>
                <a:lnTo>
                  <a:pt x="0" y="3051582"/>
                </a:lnTo>
                <a:lnTo>
                  <a:pt x="0" y="0"/>
                </a:lnTo>
                <a:close/>
              </a:path>
            </a:pathLst>
          </a:custGeom>
          <a:solidFill>
            <a:srgbClr val="4D94B7">
              <a:alpha val="14901"/>
            </a:srgbClr>
          </a:solidFill>
          <a:ln w="25400" cap="flat" cmpd="sng">
            <a:solidFill>
              <a:schemeClr val="lt1">
                <a:alpha val="89803"/>
              </a:schemeClr>
            </a:solidFill>
            <a:prstDash val="solid"/>
            <a:round/>
            <a:headEnd type="none" w="sm" len="sm"/>
            <a:tailEnd type="none" w="sm" len="sm"/>
          </a:ln>
        </p:spPr>
        <p:txBody>
          <a:bodyPr spcFirstLastPara="1" wrap="square" lIns="180000" tIns="46800" rIns="90000" bIns="46800" anchor="t" anchorCtr="0">
            <a:noAutofit/>
          </a:bodyPr>
          <a:lstStyle/>
          <a:p>
            <a:pPr marL="0" marR="0" lvl="1" indent="0" algn="l" rtl="0">
              <a:spcBef>
                <a:spcPts val="0"/>
              </a:spcBef>
              <a:spcAft>
                <a:spcPts val="0"/>
              </a:spcAft>
              <a:buClr>
                <a:srgbClr val="000000"/>
              </a:buClr>
              <a:buSzPts val="2200"/>
              <a:buFont typeface="Helvetica Neue"/>
              <a:buNone/>
            </a:pPr>
            <a:r>
              <a:rPr lang="de-DE" sz="2200" b="0" i="0" u="none" strike="noStrike" cap="none">
                <a:solidFill>
                  <a:srgbClr val="000000"/>
                </a:solidFill>
                <a:latin typeface="Helvetica Neue" panose="020B0604020202020204" charset="0"/>
                <a:ea typeface="Helvetica Neue"/>
                <a:cs typeface="Helvetica Neue"/>
                <a:sym typeface="Helvetica Neue"/>
              </a:rPr>
              <a:t>beispielsweise</a:t>
            </a:r>
            <a:endParaRPr sz="2200" b="0" i="0" u="none" strike="noStrike" cap="none">
              <a:solidFill>
                <a:srgbClr val="000000"/>
              </a:solidFill>
              <a:latin typeface="Helvetica Neue" panose="020B0604020202020204" charset="0"/>
              <a:ea typeface="Helvetica Neue"/>
              <a:cs typeface="Helvetica Neue"/>
              <a:sym typeface="Helvetica Neue"/>
            </a:endParaRPr>
          </a:p>
          <a:p>
            <a:pPr marL="342900" marR="0" lvl="1" indent="-342900" algn="l" rtl="0">
              <a:spcBef>
                <a:spcPts val="600"/>
              </a:spcBef>
              <a:spcAft>
                <a:spcPts val="0"/>
              </a:spcAft>
              <a:buClr>
                <a:srgbClr val="000000"/>
              </a:buClr>
              <a:buSzPts val="2200"/>
              <a:buFont typeface="Noto Sans Symbols"/>
              <a:buChar char="▪"/>
            </a:pPr>
            <a:r>
              <a:rPr lang="de-DE" sz="2200" b="0" i="0" u="none" strike="noStrike" cap="none">
                <a:solidFill>
                  <a:srgbClr val="000000"/>
                </a:solidFill>
                <a:latin typeface="Helvetica Neue" panose="020B0604020202020204" charset="0"/>
                <a:ea typeface="Helvetica Neue"/>
                <a:cs typeface="Helvetica Neue"/>
                <a:sym typeface="Helvetica Neue"/>
              </a:rPr>
              <a:t>Anerkennung</a:t>
            </a:r>
            <a:endParaRPr>
              <a:latin typeface="Helvetica Neue" panose="020B0604020202020204" charset="0"/>
            </a:endParaRPr>
          </a:p>
          <a:p>
            <a:pPr marL="342900" marR="0" lvl="1" indent="-342900" algn="l" rtl="0">
              <a:spcBef>
                <a:spcPts val="600"/>
              </a:spcBef>
              <a:spcAft>
                <a:spcPts val="0"/>
              </a:spcAft>
              <a:buClr>
                <a:srgbClr val="000000"/>
              </a:buClr>
              <a:buSzPts val="2200"/>
              <a:buFont typeface="Noto Sans Symbols"/>
              <a:buChar char="▪"/>
            </a:pPr>
            <a:r>
              <a:rPr lang="de-DE" sz="2200" b="0" i="0" u="none" strike="noStrike" cap="none">
                <a:solidFill>
                  <a:srgbClr val="000000"/>
                </a:solidFill>
                <a:latin typeface="Helvetica Neue" panose="020B0604020202020204" charset="0"/>
                <a:ea typeface="Helvetica Neue"/>
                <a:cs typeface="Helvetica Neue"/>
                <a:sym typeface="Helvetica Neue"/>
              </a:rPr>
              <a:t>Horizontale oder vertikale Aufgabenerweiterungen</a:t>
            </a:r>
            <a:endParaRPr>
              <a:latin typeface="Helvetica Neue" panose="020B0604020202020204" charset="0"/>
            </a:endParaRPr>
          </a:p>
        </p:txBody>
      </p:sp>
      <p:sp>
        <p:nvSpPr>
          <p:cNvPr id="469" name="Google Shape;469;p27"/>
          <p:cNvSpPr/>
          <p:nvPr/>
        </p:nvSpPr>
        <p:spPr>
          <a:xfrm>
            <a:off x="5715000" y="4820916"/>
            <a:ext cx="2781000" cy="1980000"/>
          </a:xfrm>
          <a:custGeom>
            <a:avLst/>
            <a:gdLst/>
            <a:ahLst/>
            <a:cxnLst/>
            <a:rect l="l" t="t" r="r" b="b"/>
            <a:pathLst>
              <a:path w="3447752" h="3051582" extrusionOk="0">
                <a:moveTo>
                  <a:pt x="0" y="0"/>
                </a:moveTo>
                <a:lnTo>
                  <a:pt x="3447752" y="0"/>
                </a:lnTo>
                <a:lnTo>
                  <a:pt x="3447752" y="3051582"/>
                </a:lnTo>
                <a:lnTo>
                  <a:pt x="0" y="3051582"/>
                </a:lnTo>
                <a:lnTo>
                  <a:pt x="0" y="0"/>
                </a:lnTo>
                <a:close/>
              </a:path>
            </a:pathLst>
          </a:custGeom>
          <a:solidFill>
            <a:srgbClr val="4D94B7">
              <a:alpha val="14901"/>
            </a:srgbClr>
          </a:solidFill>
          <a:ln w="25400" cap="flat" cmpd="sng">
            <a:solidFill>
              <a:schemeClr val="lt1">
                <a:alpha val="89803"/>
              </a:schemeClr>
            </a:solidFill>
            <a:prstDash val="solid"/>
            <a:round/>
            <a:headEnd type="none" w="sm" len="sm"/>
            <a:tailEnd type="none" w="sm" len="sm"/>
          </a:ln>
        </p:spPr>
        <p:txBody>
          <a:bodyPr spcFirstLastPara="1" wrap="square" lIns="90000" tIns="46800" rIns="90000" bIns="46800" anchor="t" anchorCtr="0">
            <a:noAutofit/>
          </a:bodyPr>
          <a:lstStyle/>
          <a:p>
            <a:pPr marL="0" marR="0" lvl="1" indent="0" algn="l" rtl="0">
              <a:spcBef>
                <a:spcPts val="0"/>
              </a:spcBef>
              <a:spcAft>
                <a:spcPts val="0"/>
              </a:spcAft>
              <a:buClr>
                <a:srgbClr val="000000"/>
              </a:buClr>
              <a:buSzPts val="2200"/>
              <a:buFont typeface="Helvetica Neue"/>
              <a:buNone/>
            </a:pPr>
            <a:r>
              <a:rPr lang="de-DE" sz="2200" b="0" i="0" u="none" strike="noStrike" cap="none" dirty="0">
                <a:solidFill>
                  <a:srgbClr val="000000"/>
                </a:solidFill>
                <a:latin typeface="Helvetica Neue" panose="020B0604020202020204" charset="0"/>
                <a:ea typeface="Helvetica Neue"/>
                <a:cs typeface="Helvetica Neue"/>
                <a:sym typeface="Helvetica Neue"/>
              </a:rPr>
              <a:t>beispielsweise </a:t>
            </a:r>
            <a:endParaRPr dirty="0">
              <a:latin typeface="Helvetica Neue" panose="020B0604020202020204" charset="0"/>
            </a:endParaRPr>
          </a:p>
          <a:p>
            <a:pPr marL="342900" marR="0" lvl="1" indent="-342900" algn="l" rtl="0">
              <a:spcBef>
                <a:spcPts val="600"/>
              </a:spcBef>
              <a:spcAft>
                <a:spcPts val="0"/>
              </a:spcAft>
              <a:buClr>
                <a:srgbClr val="000000"/>
              </a:buClr>
              <a:buSzPts val="2200"/>
              <a:buFont typeface="Noto Sans Symbols"/>
              <a:buChar char="▪"/>
            </a:pPr>
            <a:r>
              <a:rPr lang="de-DE" sz="2200" b="0" i="0" u="none" strike="noStrike" cap="none" dirty="0">
                <a:solidFill>
                  <a:srgbClr val="000000"/>
                </a:solidFill>
                <a:latin typeface="Helvetica Neue" panose="020B0604020202020204" charset="0"/>
                <a:ea typeface="Helvetica Neue"/>
                <a:cs typeface="Helvetica Neue"/>
                <a:sym typeface="Helvetica Neue"/>
              </a:rPr>
              <a:t>Zahlungen</a:t>
            </a:r>
            <a:endParaRPr dirty="0">
              <a:latin typeface="Helvetica Neue" panose="020B0604020202020204" charset="0"/>
            </a:endParaRPr>
          </a:p>
          <a:p>
            <a:pPr marL="342900" marR="0" lvl="1" indent="-342900" algn="l" rtl="0">
              <a:spcBef>
                <a:spcPts val="600"/>
              </a:spcBef>
              <a:spcAft>
                <a:spcPts val="0"/>
              </a:spcAft>
              <a:buClr>
                <a:srgbClr val="000000"/>
              </a:buClr>
              <a:buSzPts val="2200"/>
              <a:buFont typeface="Noto Sans Symbols"/>
              <a:buChar char="▪"/>
            </a:pPr>
            <a:r>
              <a:rPr lang="de-DE" sz="2200" b="0" i="0" u="none" strike="noStrike" cap="none" dirty="0">
                <a:solidFill>
                  <a:srgbClr val="000000"/>
                </a:solidFill>
                <a:latin typeface="Helvetica Neue" panose="020B0604020202020204" charset="0"/>
                <a:ea typeface="Helvetica Neue"/>
                <a:cs typeface="Helvetica Neue"/>
                <a:sym typeface="Helvetica Neue"/>
              </a:rPr>
              <a:t>Geschenke </a:t>
            </a:r>
            <a:endParaRPr dirty="0">
              <a:latin typeface="Helvetica Neue" panose="020B0604020202020204" charset="0"/>
            </a:endParaRPr>
          </a:p>
          <a:p>
            <a:pPr marL="342900" marR="0" lvl="1" indent="-342900" algn="l" rtl="0">
              <a:spcBef>
                <a:spcPts val="600"/>
              </a:spcBef>
              <a:spcAft>
                <a:spcPts val="0"/>
              </a:spcAft>
              <a:buClr>
                <a:srgbClr val="000000"/>
              </a:buClr>
              <a:buSzPts val="2200"/>
              <a:buFont typeface="Noto Sans Symbols"/>
              <a:buChar char="▪"/>
            </a:pPr>
            <a:r>
              <a:rPr lang="de-DE" sz="2200" b="0" i="0" u="none" strike="noStrike" cap="none" dirty="0">
                <a:solidFill>
                  <a:srgbClr val="000000"/>
                </a:solidFill>
                <a:latin typeface="Helvetica Neue" panose="020B0604020202020204" charset="0"/>
                <a:ea typeface="Helvetica Neue"/>
                <a:cs typeface="Helvetica Neue"/>
                <a:sym typeface="Helvetica Neue"/>
              </a:rPr>
              <a:t>Sonderurlaub</a:t>
            </a:r>
            <a:endParaRPr dirty="0">
              <a:latin typeface="Helvetica Neue" panose="020B0604020202020204" charset="0"/>
            </a:endParaRPr>
          </a:p>
        </p:txBody>
      </p:sp>
      <p:sp>
        <p:nvSpPr>
          <p:cNvPr id="470" name="Google Shape;470;p27"/>
          <p:cNvSpPr txBox="1"/>
          <p:nvPr/>
        </p:nvSpPr>
        <p:spPr>
          <a:xfrm>
            <a:off x="8496001" y="4176000"/>
            <a:ext cx="4320000"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DE" sz="2400" b="1" dirty="0">
                <a:solidFill>
                  <a:schemeClr val="dk1"/>
                </a:solidFill>
                <a:latin typeface="Helvetica Neue" panose="020B0604020202020204" charset="0"/>
                <a:ea typeface="Helvetica Neue"/>
                <a:cs typeface="Helvetica Neue"/>
                <a:sym typeface="Helvetica Neue"/>
              </a:rPr>
              <a:t>Anreizarten</a:t>
            </a:r>
            <a:endParaRPr sz="2400" b="1" dirty="0">
              <a:solidFill>
                <a:schemeClr val="dk1"/>
              </a:solidFill>
              <a:latin typeface="Helvetica Neue" panose="020B0604020202020204" charset="0"/>
              <a:ea typeface="Helvetica Neue"/>
              <a:cs typeface="Helvetica Neue"/>
              <a:sym typeface="Helvetica Neue"/>
            </a:endParaRPr>
          </a:p>
        </p:txBody>
      </p:sp>
      <p:sp>
        <p:nvSpPr>
          <p:cNvPr id="471" name="Google Shape;471;p27"/>
          <p:cNvSpPr/>
          <p:nvPr/>
        </p:nvSpPr>
        <p:spPr>
          <a:xfrm>
            <a:off x="10656000" y="4820916"/>
            <a:ext cx="2160000" cy="1980000"/>
          </a:xfrm>
          <a:custGeom>
            <a:avLst/>
            <a:gdLst/>
            <a:ahLst/>
            <a:cxnLst/>
            <a:rect l="l" t="t" r="r" b="b"/>
            <a:pathLst>
              <a:path w="3447752" h="1267200" extrusionOk="0">
                <a:moveTo>
                  <a:pt x="0" y="0"/>
                </a:moveTo>
                <a:lnTo>
                  <a:pt x="3447752" y="0"/>
                </a:lnTo>
                <a:lnTo>
                  <a:pt x="3447752" y="1267200"/>
                </a:lnTo>
                <a:lnTo>
                  <a:pt x="0" y="1267200"/>
                </a:lnTo>
                <a:lnTo>
                  <a:pt x="0" y="0"/>
                </a:lnTo>
                <a:close/>
              </a:path>
            </a:pathLst>
          </a:custGeom>
          <a:solidFill>
            <a:srgbClr val="4D94B7"/>
          </a:solidFill>
          <a:ln w="25400" cap="flat" cmpd="sng">
            <a:solidFill>
              <a:schemeClr val="lt1"/>
            </a:solidFill>
            <a:prstDash val="solid"/>
            <a:round/>
            <a:headEnd type="none" w="sm" len="sm"/>
            <a:tailEnd type="none" w="sm" len="sm"/>
          </a:ln>
          <a:effectLst>
            <a:outerShdw blurRad="149987" dist="250190" dir="8460000" algn="ctr">
              <a:srgbClr val="000000">
                <a:alpha val="27843"/>
              </a:srgbClr>
            </a:outerShdw>
          </a:effectLst>
        </p:spPr>
        <p:txBody>
          <a:bodyPr spcFirstLastPara="1" wrap="square" lIns="90000" tIns="46800" rIns="90000" bIns="46800" anchor="ctr" anchorCtr="0">
            <a:noAutofit/>
          </a:bodyPr>
          <a:lstStyle/>
          <a:p>
            <a:pPr marL="0" marR="0" lvl="0" indent="0" algn="ctr" rtl="0">
              <a:lnSpc>
                <a:spcPct val="90000"/>
              </a:lnSpc>
              <a:spcBef>
                <a:spcPts val="0"/>
              </a:spcBef>
              <a:spcAft>
                <a:spcPts val="0"/>
              </a:spcAft>
              <a:buNone/>
            </a:pPr>
            <a:r>
              <a:rPr lang="de-DE" sz="2400">
                <a:solidFill>
                  <a:schemeClr val="lt1"/>
                </a:solidFill>
                <a:latin typeface="Helvetica Neue" panose="020B0604020202020204" charset="0"/>
                <a:ea typeface="Helvetica Neue"/>
                <a:cs typeface="Helvetica Neue"/>
                <a:sym typeface="Helvetica Neue"/>
              </a:rPr>
              <a:t>Sozialer Status</a:t>
            </a:r>
            <a:endParaRPr>
              <a:latin typeface="Helvetica Neue" panose="020B0604020202020204" charset="0"/>
            </a:endParaRPr>
          </a:p>
        </p:txBody>
      </p:sp>
      <p:sp>
        <p:nvSpPr>
          <p:cNvPr id="472" name="Google Shape;472;p27"/>
          <p:cNvSpPr/>
          <p:nvPr/>
        </p:nvSpPr>
        <p:spPr>
          <a:xfrm>
            <a:off x="10656000" y="6800916"/>
            <a:ext cx="2160000" cy="1980000"/>
          </a:xfrm>
          <a:custGeom>
            <a:avLst/>
            <a:gdLst/>
            <a:ahLst/>
            <a:cxnLst/>
            <a:rect l="l" t="t" r="r" b="b"/>
            <a:pathLst>
              <a:path w="3447752" h="1267200" extrusionOk="0">
                <a:moveTo>
                  <a:pt x="0" y="0"/>
                </a:moveTo>
                <a:lnTo>
                  <a:pt x="3447752" y="0"/>
                </a:lnTo>
                <a:lnTo>
                  <a:pt x="3447752" y="1267200"/>
                </a:lnTo>
                <a:lnTo>
                  <a:pt x="0" y="1267200"/>
                </a:lnTo>
                <a:lnTo>
                  <a:pt x="0" y="0"/>
                </a:lnTo>
                <a:close/>
              </a:path>
            </a:pathLst>
          </a:custGeom>
          <a:solidFill>
            <a:srgbClr val="4D94B7"/>
          </a:solidFill>
          <a:ln w="25400" cap="flat" cmpd="sng">
            <a:solidFill>
              <a:schemeClr val="lt1"/>
            </a:solidFill>
            <a:prstDash val="solid"/>
            <a:round/>
            <a:headEnd type="none" w="sm" len="sm"/>
            <a:tailEnd type="none" w="sm" len="sm"/>
          </a:ln>
          <a:effectLst>
            <a:outerShdw blurRad="149987" dist="250190" dir="8460000" algn="ctr">
              <a:srgbClr val="000000">
                <a:alpha val="27843"/>
              </a:srgbClr>
            </a:outerShdw>
          </a:effectLst>
        </p:spPr>
        <p:txBody>
          <a:bodyPr spcFirstLastPara="1" wrap="square" lIns="90000" tIns="46800" rIns="90000" bIns="46800" anchor="ctr" anchorCtr="0">
            <a:noAutofit/>
          </a:bodyPr>
          <a:lstStyle/>
          <a:p>
            <a:pPr marL="0" marR="0" lvl="0" indent="0" algn="ctr" rtl="0">
              <a:lnSpc>
                <a:spcPct val="90000"/>
              </a:lnSpc>
              <a:spcBef>
                <a:spcPts val="0"/>
              </a:spcBef>
              <a:spcAft>
                <a:spcPts val="0"/>
              </a:spcAft>
              <a:buNone/>
            </a:pPr>
            <a:r>
              <a:rPr lang="de-DE" sz="2400">
                <a:solidFill>
                  <a:schemeClr val="lt1"/>
                </a:solidFill>
                <a:latin typeface="Helvetica Neue" panose="020B0604020202020204" charset="0"/>
                <a:ea typeface="Helvetica Neue"/>
                <a:cs typeface="Helvetica Neue"/>
                <a:sym typeface="Helvetica Neue"/>
              </a:rPr>
              <a:t>Flexibilität</a:t>
            </a:r>
            <a:endParaRPr>
              <a:latin typeface="Helvetica Neue" panose="020B0604020202020204" charset="0"/>
            </a:endParaRPr>
          </a:p>
        </p:txBody>
      </p:sp>
      <p:sp>
        <p:nvSpPr>
          <p:cNvPr id="473" name="Google Shape;473;p27"/>
          <p:cNvSpPr/>
          <p:nvPr/>
        </p:nvSpPr>
        <p:spPr>
          <a:xfrm>
            <a:off x="8496000" y="4820916"/>
            <a:ext cx="2160000" cy="1980000"/>
          </a:xfrm>
          <a:custGeom>
            <a:avLst/>
            <a:gdLst/>
            <a:ahLst/>
            <a:cxnLst/>
            <a:rect l="l" t="t" r="r" b="b"/>
            <a:pathLst>
              <a:path w="3447752" h="1267200" extrusionOk="0">
                <a:moveTo>
                  <a:pt x="0" y="0"/>
                </a:moveTo>
                <a:lnTo>
                  <a:pt x="3447752" y="0"/>
                </a:lnTo>
                <a:lnTo>
                  <a:pt x="3447752" y="1267200"/>
                </a:lnTo>
                <a:lnTo>
                  <a:pt x="0" y="1267200"/>
                </a:lnTo>
                <a:lnTo>
                  <a:pt x="0" y="0"/>
                </a:lnTo>
                <a:close/>
              </a:path>
            </a:pathLst>
          </a:custGeom>
          <a:solidFill>
            <a:srgbClr val="4D94B7"/>
          </a:solidFill>
          <a:ln w="25400" cap="flat" cmpd="sng">
            <a:solidFill>
              <a:schemeClr val="lt1"/>
            </a:solidFill>
            <a:prstDash val="solid"/>
            <a:round/>
            <a:headEnd type="none" w="sm" len="sm"/>
            <a:tailEnd type="none" w="sm" len="sm"/>
          </a:ln>
          <a:effectLst>
            <a:outerShdw blurRad="149987" dist="250190" dir="8460000" algn="ctr">
              <a:srgbClr val="000000">
                <a:alpha val="27843"/>
              </a:srgbClr>
            </a:outerShdw>
          </a:effectLst>
        </p:spPr>
        <p:txBody>
          <a:bodyPr spcFirstLastPara="1" wrap="square" lIns="90000" tIns="46800" rIns="90000" bIns="46800"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de-DE" sz="2400">
                <a:solidFill>
                  <a:schemeClr val="lt1"/>
                </a:solidFill>
                <a:latin typeface="Helvetica Neue" panose="020B0604020202020204" charset="0"/>
                <a:ea typeface="Helvetica Neue"/>
                <a:cs typeface="Helvetica Neue"/>
                <a:sym typeface="Helvetica Neue"/>
              </a:rPr>
              <a:t>monetäre Amreize </a:t>
            </a:r>
            <a:endParaRPr>
              <a:latin typeface="Helvetica Neue" panose="020B0604020202020204" charset="0"/>
            </a:endParaRPr>
          </a:p>
        </p:txBody>
      </p:sp>
      <p:sp>
        <p:nvSpPr>
          <p:cNvPr id="474" name="Google Shape;474;p27"/>
          <p:cNvSpPr/>
          <p:nvPr/>
        </p:nvSpPr>
        <p:spPr>
          <a:xfrm>
            <a:off x="8496000" y="6800916"/>
            <a:ext cx="2160000" cy="1980000"/>
          </a:xfrm>
          <a:custGeom>
            <a:avLst/>
            <a:gdLst/>
            <a:ahLst/>
            <a:cxnLst/>
            <a:rect l="l" t="t" r="r" b="b"/>
            <a:pathLst>
              <a:path w="3447752" h="1267200" extrusionOk="0">
                <a:moveTo>
                  <a:pt x="0" y="0"/>
                </a:moveTo>
                <a:lnTo>
                  <a:pt x="3447752" y="0"/>
                </a:lnTo>
                <a:lnTo>
                  <a:pt x="3447752" y="1267200"/>
                </a:lnTo>
                <a:lnTo>
                  <a:pt x="0" y="1267200"/>
                </a:lnTo>
                <a:lnTo>
                  <a:pt x="0" y="0"/>
                </a:lnTo>
                <a:close/>
              </a:path>
            </a:pathLst>
          </a:custGeom>
          <a:solidFill>
            <a:srgbClr val="4D94B7"/>
          </a:solidFill>
          <a:ln w="25400" cap="flat" cmpd="sng">
            <a:solidFill>
              <a:schemeClr val="lt1"/>
            </a:solidFill>
            <a:prstDash val="solid"/>
            <a:round/>
            <a:headEnd type="none" w="sm" len="sm"/>
            <a:tailEnd type="none" w="sm" len="sm"/>
          </a:ln>
          <a:effectLst>
            <a:outerShdw blurRad="149987" dist="250190" dir="8460000" algn="ctr">
              <a:srgbClr val="000000">
                <a:alpha val="27843"/>
              </a:srgbClr>
            </a:outerShdw>
          </a:effectLst>
        </p:spPr>
        <p:txBody>
          <a:bodyPr spcFirstLastPara="1" wrap="square" lIns="90000" tIns="46800" rIns="90000" bIns="46800"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de-DE" sz="2400" dirty="0">
                <a:solidFill>
                  <a:schemeClr val="lt1"/>
                </a:solidFill>
                <a:latin typeface="Helvetica Neue" panose="020B0604020202020204" charset="0"/>
                <a:ea typeface="Helvetica Neue"/>
                <a:cs typeface="Helvetica Neue"/>
                <a:sym typeface="Helvetica Neue"/>
              </a:rPr>
              <a:t>Persönliche Weiter-entwicklung</a:t>
            </a:r>
            <a:endParaRPr dirty="0">
              <a:latin typeface="Helvetica Neue" panose="020B0604020202020204" charset="0"/>
            </a:endParaRPr>
          </a:p>
        </p:txBody>
      </p:sp>
      <p:sp>
        <p:nvSpPr>
          <p:cNvPr id="475" name="Google Shape;475;p27"/>
          <p:cNvSpPr txBox="1"/>
          <p:nvPr/>
        </p:nvSpPr>
        <p:spPr>
          <a:xfrm>
            <a:off x="1296000" y="1548000"/>
            <a:ext cx="12060000" cy="1569620"/>
          </a:xfrm>
          <a:prstGeom prst="rect">
            <a:avLst/>
          </a:prstGeom>
          <a:noFill/>
          <a:ln>
            <a:noFill/>
          </a:ln>
        </p:spPr>
        <p:txBody>
          <a:bodyPr spcFirstLastPara="1" wrap="square" lIns="91425" tIns="45700" rIns="91425" bIns="45700" anchor="t" anchorCtr="0">
            <a:spAutoFit/>
          </a:bodyPr>
          <a:lstStyle/>
          <a:p>
            <a:pPr marL="723900" marR="0" lvl="0" indent="-723900" algn="l" rtl="0">
              <a:spcBef>
                <a:spcPts val="0"/>
              </a:spcBef>
              <a:spcAft>
                <a:spcPts val="0"/>
              </a:spcAft>
              <a:buNone/>
              <a:tabLst>
                <a:tab pos="723900" algn="l"/>
              </a:tabLst>
            </a:pPr>
            <a:r>
              <a:rPr lang="de-DE" sz="4800" b="1" dirty="0">
                <a:solidFill>
                  <a:srgbClr val="4D94B7"/>
                </a:solidFill>
                <a:latin typeface="Helvetica Neue" panose="020B0604020202020204" charset="0"/>
                <a:ea typeface="Helvetica Neue"/>
                <a:cs typeface="Helvetica Neue"/>
                <a:sym typeface="Helvetica Neue"/>
              </a:rPr>
              <a:t>2. Verbesserung des Team-managements</a:t>
            </a:r>
            <a:endParaRPr dirty="0">
              <a:latin typeface="Helvetica Neue" panose="020B060402020202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1"/>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462"/>
                                        </p:tgtEl>
                                        <p:attrNameLst>
                                          <p:attrName>style.visibility</p:attrName>
                                        </p:attrNameLst>
                                      </p:cBhvr>
                                      <p:to>
                                        <p:strVal val="visible"/>
                                      </p:to>
                                    </p:set>
                                    <p:animEffect transition="in" filter="fade">
                                      <p:cBhvr>
                                        <p:cTn id="9" dur="500"/>
                                        <p:tgtEl>
                                          <p:spTgt spid="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79"/>
        <p:cNvGrpSpPr/>
        <p:nvPr/>
      </p:nvGrpSpPr>
      <p:grpSpPr>
        <a:xfrm>
          <a:off x="0" y="0"/>
          <a:ext cx="0" cy="0"/>
          <a:chOff x="0" y="0"/>
          <a:chExt cx="0" cy="0"/>
        </a:xfrm>
      </p:grpSpPr>
      <p:sp>
        <p:nvSpPr>
          <p:cNvPr id="480" name="Google Shape;480;p28"/>
          <p:cNvSpPr txBox="1"/>
          <p:nvPr/>
        </p:nvSpPr>
        <p:spPr>
          <a:xfrm>
            <a:off x="1295400" y="2304000"/>
            <a:ext cx="120396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2.4 Verschiedene Generationen – Verschiedene Erwartungen</a:t>
            </a:r>
            <a:endParaRPr dirty="0">
              <a:latin typeface="Helvetica Neue" panose="020B0604020202020204" charset="0"/>
            </a:endParaRPr>
          </a:p>
        </p:txBody>
      </p:sp>
      <p:sp>
        <p:nvSpPr>
          <p:cNvPr id="481" name="Google Shape;481;p28"/>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a:solidFill>
                  <a:schemeClr val="dk1"/>
                </a:solidFill>
                <a:latin typeface="Helvetica Neue" panose="020B0604020202020204" charset="0"/>
                <a:ea typeface="Helvetica Neue"/>
                <a:cs typeface="Helvetica Neue"/>
                <a:sym typeface="Helvetica Neue"/>
              </a:rPr>
              <a:t>Quellennr.: 4, 17</a:t>
            </a:r>
            <a:endParaRPr>
              <a:latin typeface="Helvetica Neue" panose="020B0604020202020204" charset="0"/>
            </a:endParaRPr>
          </a:p>
        </p:txBody>
      </p:sp>
      <p:sp>
        <p:nvSpPr>
          <p:cNvPr id="482" name="Google Shape;482;p28"/>
          <p:cNvSpPr/>
          <p:nvPr/>
        </p:nvSpPr>
        <p:spPr>
          <a:xfrm>
            <a:off x="1296000" y="3384000"/>
            <a:ext cx="4284000" cy="1620000"/>
          </a:xfrm>
          <a:prstGeom prst="hexagon">
            <a:avLst>
              <a:gd name="adj" fmla="val 25000"/>
              <a:gd name="vf" fmla="val 115470"/>
            </a:avLst>
          </a:prstGeom>
          <a:solidFill>
            <a:srgbClr val="AED633"/>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2400"/>
              <a:buFont typeface="Helvetica Neue"/>
              <a:buNone/>
            </a:pPr>
            <a:r>
              <a:rPr lang="de-DE" sz="2400" b="1" i="0" u="none" strike="noStrike" dirty="0">
                <a:solidFill>
                  <a:schemeClr val="dk1"/>
                </a:solidFill>
                <a:latin typeface="Helvetica Neue" panose="020B0604020202020204" charset="0"/>
                <a:ea typeface="Helvetica Neue"/>
                <a:cs typeface="Helvetica Neue"/>
                <a:sym typeface="Helvetica Neue"/>
              </a:rPr>
              <a:t>Babyboomer</a:t>
            </a:r>
            <a:endParaRPr sz="2400" b="0" dirty="0">
              <a:solidFill>
                <a:schemeClr val="dk1"/>
              </a:solidFill>
              <a:latin typeface="Helvetica Neue" panose="020B0604020202020204" charset="0"/>
              <a:ea typeface="Helvetica Neue"/>
              <a:cs typeface="Helvetica Neue"/>
              <a:sym typeface="Helvetica Neue"/>
            </a:endParaRPr>
          </a:p>
          <a:p>
            <a:pPr marL="0" marR="0" lvl="0" indent="0" algn="ctr" rtl="0">
              <a:spcBef>
                <a:spcPts val="0"/>
              </a:spcBef>
              <a:spcAft>
                <a:spcPts val="0"/>
              </a:spcAft>
              <a:buClr>
                <a:schemeClr val="dk1"/>
              </a:buClr>
              <a:buSzPts val="2400"/>
              <a:buFont typeface="Helvetica Neue"/>
              <a:buNone/>
            </a:pPr>
            <a:br>
              <a:rPr lang="de-DE" sz="2400" b="0" dirty="0">
                <a:solidFill>
                  <a:schemeClr val="dk1"/>
                </a:solidFill>
                <a:latin typeface="Helvetica Neue" panose="020B0604020202020204" charset="0"/>
                <a:ea typeface="Helvetica Neue"/>
                <a:cs typeface="Helvetica Neue"/>
                <a:sym typeface="Helvetica Neue"/>
              </a:rPr>
            </a:br>
            <a:r>
              <a:rPr lang="de-DE" sz="2400" b="1" i="0" u="none" strike="noStrike" dirty="0">
                <a:solidFill>
                  <a:schemeClr val="dk1"/>
                </a:solidFill>
                <a:latin typeface="Helvetica Neue" panose="020B0604020202020204" charset="0"/>
                <a:ea typeface="Helvetica Neue"/>
                <a:cs typeface="Helvetica Neue"/>
                <a:sym typeface="Helvetica Neue"/>
              </a:rPr>
              <a:t>1956 - 1965</a:t>
            </a:r>
            <a:endParaRPr sz="2400" b="0" dirty="0">
              <a:solidFill>
                <a:schemeClr val="dk1"/>
              </a:solidFill>
              <a:latin typeface="Helvetica Neue" panose="020B0604020202020204" charset="0"/>
              <a:ea typeface="Helvetica Neue"/>
              <a:cs typeface="Helvetica Neue"/>
              <a:sym typeface="Helvetica Neue"/>
            </a:endParaRPr>
          </a:p>
        </p:txBody>
      </p:sp>
      <p:grpSp>
        <p:nvGrpSpPr>
          <p:cNvPr id="483" name="Google Shape;483;p28"/>
          <p:cNvGrpSpPr/>
          <p:nvPr/>
        </p:nvGrpSpPr>
        <p:grpSpPr>
          <a:xfrm>
            <a:off x="1296000" y="5004000"/>
            <a:ext cx="4284000" cy="3600000"/>
            <a:chOff x="1296000" y="5616000"/>
            <a:chExt cx="4284000" cy="3240000"/>
          </a:xfrm>
        </p:grpSpPr>
        <p:sp>
          <p:nvSpPr>
            <p:cNvPr id="484" name="Google Shape;484;p28"/>
            <p:cNvSpPr txBox="1"/>
            <p:nvPr/>
          </p:nvSpPr>
          <p:spPr>
            <a:xfrm>
              <a:off x="1296000" y="5976000"/>
              <a:ext cx="4284000" cy="2880000"/>
            </a:xfrm>
            <a:prstGeom prst="rect">
              <a:avLst/>
            </a:prstGeom>
            <a:noFill/>
            <a:ln w="57150" cap="flat" cmpd="sng">
              <a:solidFill>
                <a:srgbClr val="AED633"/>
              </a:solidFill>
              <a:prstDash val="solid"/>
              <a:round/>
              <a:headEnd type="none" w="sm" len="sm"/>
              <a:tailEnd type="none" w="sm" len="sm"/>
            </a:ln>
          </p:spPr>
          <p:txBody>
            <a:bodyPr spcFirstLastPara="1" wrap="square" lIns="91425" tIns="45700" rIns="91425" bIns="45700" anchor="ctr" anchorCtr="0">
              <a:noAutofit/>
            </a:bodyPr>
            <a:lstStyle/>
            <a:p>
              <a:pPr marL="352425" marR="0" lvl="0" indent="-352425" algn="l" rtl="0">
                <a:spcBef>
                  <a:spcPts val="0"/>
                </a:spcBef>
                <a:spcAft>
                  <a:spcPts val="0"/>
                </a:spcAft>
                <a:buClr>
                  <a:schemeClr val="dk1"/>
                </a:buClr>
                <a:buSzPts val="1800"/>
                <a:buFont typeface="Noto Sans Symbols"/>
                <a:buChar char="▪"/>
              </a:pPr>
              <a:r>
                <a:rPr lang="de-DE" sz="2200" b="0" i="0" u="none" strike="noStrike">
                  <a:solidFill>
                    <a:schemeClr val="dk1"/>
                  </a:solidFill>
                  <a:latin typeface="Helvetica Neue" panose="020B0604020202020204" charset="0"/>
                  <a:ea typeface="Helvetica Neue"/>
                  <a:cs typeface="Helvetica Neue"/>
                  <a:sym typeface="Helvetica Neue"/>
                </a:rPr>
                <a:t>Leistungsorientiert</a:t>
              </a:r>
              <a:endParaRPr sz="2200">
                <a:solidFill>
                  <a:schemeClr val="dk1"/>
                </a:solidFill>
                <a:latin typeface="Helvetica Neue" panose="020B0604020202020204" charset="0"/>
                <a:ea typeface="Helvetica Neue"/>
                <a:cs typeface="Helvetica Neue"/>
                <a:sym typeface="Helvetica Neue"/>
              </a:endParaRPr>
            </a:p>
            <a:p>
              <a:pPr marL="352425" marR="0" lvl="0" indent="-352425" algn="l" rtl="0">
                <a:spcBef>
                  <a:spcPts val="1200"/>
                </a:spcBef>
                <a:spcAft>
                  <a:spcPts val="0"/>
                </a:spcAft>
                <a:buClr>
                  <a:schemeClr val="dk1"/>
                </a:buClr>
                <a:buSzPts val="1800"/>
                <a:buFont typeface="Noto Sans Symbols"/>
                <a:buChar char="▪"/>
              </a:pPr>
              <a:r>
                <a:rPr lang="de-DE" sz="2200" b="0" i="0" u="none" strike="noStrike">
                  <a:solidFill>
                    <a:schemeClr val="dk1"/>
                  </a:solidFill>
                  <a:latin typeface="Helvetica Neue" panose="020B0604020202020204" charset="0"/>
                  <a:ea typeface="Helvetica Neue"/>
                  <a:cs typeface="Helvetica Neue"/>
                  <a:sym typeface="Helvetica Neue"/>
                </a:rPr>
                <a:t>Führung im Sinne von Partizipation </a:t>
              </a:r>
              <a:endParaRPr>
                <a:latin typeface="Helvetica Neue" panose="020B0604020202020204" charset="0"/>
              </a:endParaRPr>
            </a:p>
            <a:p>
              <a:pPr marL="352425" marR="0" lvl="0" indent="-352425" algn="l" rtl="0">
                <a:spcBef>
                  <a:spcPts val="1200"/>
                </a:spcBef>
                <a:spcAft>
                  <a:spcPts val="0"/>
                </a:spcAft>
                <a:buClr>
                  <a:schemeClr val="dk1"/>
                </a:buClr>
                <a:buSzPts val="1800"/>
                <a:buFont typeface="Noto Sans Symbols"/>
                <a:buChar char="▪"/>
              </a:pPr>
              <a:r>
                <a:rPr lang="de-DE" sz="2200">
                  <a:solidFill>
                    <a:schemeClr val="dk1"/>
                  </a:solidFill>
                  <a:latin typeface="Helvetica Neue" panose="020B0604020202020204" charset="0"/>
                  <a:ea typeface="Helvetica Neue"/>
                  <a:cs typeface="Helvetica Neue"/>
                  <a:sym typeface="Helvetica Neue"/>
                </a:rPr>
                <a:t>Entscheidung für Familie </a:t>
              </a:r>
              <a:r>
                <a:rPr lang="de-DE" sz="2200" i="1">
                  <a:solidFill>
                    <a:schemeClr val="dk1"/>
                  </a:solidFill>
                  <a:latin typeface="Helvetica Neue" panose="020B0604020202020204" charset="0"/>
                  <a:ea typeface="Helvetica Neue"/>
                  <a:cs typeface="Helvetica Neue"/>
                  <a:sym typeface="Helvetica Neue"/>
                </a:rPr>
                <a:t>oder </a:t>
              </a:r>
              <a:r>
                <a:rPr lang="de-DE" sz="2200">
                  <a:solidFill>
                    <a:schemeClr val="dk1"/>
                  </a:solidFill>
                  <a:latin typeface="Helvetica Neue" panose="020B0604020202020204" charset="0"/>
                  <a:ea typeface="Helvetica Neue"/>
                  <a:cs typeface="Helvetica Neue"/>
                  <a:sym typeface="Helvetica Neue"/>
                </a:rPr>
                <a:t>Karriere</a:t>
              </a:r>
              <a:endParaRPr sz="2200">
                <a:solidFill>
                  <a:schemeClr val="dk1"/>
                </a:solidFill>
                <a:latin typeface="Helvetica Neue" panose="020B0604020202020204" charset="0"/>
                <a:ea typeface="Helvetica Neue"/>
                <a:cs typeface="Helvetica Neue"/>
                <a:sym typeface="Helvetica Neue"/>
              </a:endParaRPr>
            </a:p>
            <a:p>
              <a:pPr marL="352425" marR="0" lvl="0" indent="-352425" algn="l" rtl="0">
                <a:spcBef>
                  <a:spcPts val="1200"/>
                </a:spcBef>
                <a:spcAft>
                  <a:spcPts val="0"/>
                </a:spcAft>
                <a:buClr>
                  <a:schemeClr val="dk1"/>
                </a:buClr>
                <a:buSzPts val="1800"/>
                <a:buFont typeface="Noto Sans Symbols"/>
                <a:buChar char="▪"/>
              </a:pPr>
              <a:r>
                <a:rPr lang="de-DE" sz="2200" b="0" i="0" u="none" strike="noStrike">
                  <a:solidFill>
                    <a:schemeClr val="dk1"/>
                  </a:solidFill>
                  <a:latin typeface="Helvetica Neue" panose="020B0604020202020204" charset="0"/>
                  <a:ea typeface="Helvetica Neue"/>
                  <a:cs typeface="Helvetica Neue"/>
                  <a:sym typeface="Helvetica Neue"/>
                </a:rPr>
                <a:t>Bedürfnis nach Sicherheit</a:t>
              </a:r>
              <a:endParaRPr sz="2200">
                <a:solidFill>
                  <a:schemeClr val="dk1"/>
                </a:solidFill>
                <a:latin typeface="Helvetica Neue" panose="020B0604020202020204" charset="0"/>
                <a:ea typeface="Helvetica Neue"/>
                <a:cs typeface="Helvetica Neue"/>
                <a:sym typeface="Helvetica Neue"/>
              </a:endParaRPr>
            </a:p>
            <a:p>
              <a:pPr marL="352425" marR="0" lvl="0" indent="-352425" algn="l" rtl="0">
                <a:spcBef>
                  <a:spcPts val="1200"/>
                </a:spcBef>
                <a:spcAft>
                  <a:spcPts val="1200"/>
                </a:spcAft>
                <a:buClr>
                  <a:schemeClr val="dk1"/>
                </a:buClr>
                <a:buSzPts val="1800"/>
                <a:buFont typeface="Noto Sans Symbols"/>
                <a:buChar char="▪"/>
              </a:pPr>
              <a:r>
                <a:rPr lang="de-DE" sz="2200" b="0" i="0" u="none" strike="noStrike">
                  <a:solidFill>
                    <a:schemeClr val="dk1"/>
                  </a:solidFill>
                  <a:latin typeface="Helvetica Neue" panose="020B0604020202020204" charset="0"/>
                  <a:ea typeface="Helvetica Neue"/>
                  <a:cs typeface="Helvetica Neue"/>
                  <a:sym typeface="Helvetica Neue"/>
                </a:rPr>
                <a:t>Solidarität im Team </a:t>
              </a:r>
              <a:endParaRPr sz="2200" b="0" i="0" u="none" strike="noStrike">
                <a:solidFill>
                  <a:srgbClr val="595A5C"/>
                </a:solidFill>
                <a:latin typeface="Helvetica Neue" panose="020B0604020202020204" charset="0"/>
                <a:ea typeface="Helvetica Neue"/>
                <a:cs typeface="Helvetica Neue"/>
                <a:sym typeface="Helvetica Neue"/>
              </a:endParaRPr>
            </a:p>
          </p:txBody>
        </p:sp>
        <p:cxnSp>
          <p:nvCxnSpPr>
            <p:cNvPr id="485" name="Google Shape;485;p28"/>
            <p:cNvCxnSpPr/>
            <p:nvPr/>
          </p:nvCxnSpPr>
          <p:spPr>
            <a:xfrm>
              <a:off x="3438000" y="5616000"/>
              <a:ext cx="297" cy="360000"/>
            </a:xfrm>
            <a:prstGeom prst="straightConnector1">
              <a:avLst/>
            </a:prstGeom>
            <a:noFill/>
            <a:ln w="57150" cap="flat" cmpd="sng">
              <a:solidFill>
                <a:srgbClr val="AED633"/>
              </a:solidFill>
              <a:prstDash val="solid"/>
              <a:round/>
              <a:headEnd type="none" w="sm" len="sm"/>
              <a:tailEnd type="none" w="sm" len="sm"/>
            </a:ln>
          </p:spPr>
        </p:cxnSp>
      </p:grpSp>
      <p:sp>
        <p:nvSpPr>
          <p:cNvPr id="486" name="Google Shape;486;p28"/>
          <p:cNvSpPr/>
          <p:nvPr/>
        </p:nvSpPr>
        <p:spPr>
          <a:xfrm>
            <a:off x="5688000" y="3384000"/>
            <a:ext cx="3492000" cy="1620000"/>
          </a:xfrm>
          <a:prstGeom prst="hexagon">
            <a:avLst>
              <a:gd name="adj" fmla="val 25000"/>
              <a:gd name="vf" fmla="val 115470"/>
            </a:avLst>
          </a:prstGeom>
          <a:solidFill>
            <a:srgbClr val="CDE583"/>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2400"/>
              <a:buFont typeface="Helvetica Neue"/>
              <a:buNone/>
            </a:pPr>
            <a:r>
              <a:rPr lang="de-DE" sz="2400" b="1" i="0" u="none" strike="noStrike" dirty="0">
                <a:solidFill>
                  <a:schemeClr val="dk1"/>
                </a:solidFill>
                <a:latin typeface="Helvetica Neue" panose="020B0604020202020204" charset="0"/>
                <a:ea typeface="Helvetica Neue"/>
                <a:cs typeface="Helvetica Neue"/>
                <a:sym typeface="Helvetica Neue"/>
              </a:rPr>
              <a:t>Generation X</a:t>
            </a:r>
            <a:endParaRPr sz="2400" b="0" dirty="0">
              <a:solidFill>
                <a:schemeClr val="dk1"/>
              </a:solidFill>
              <a:latin typeface="Helvetica Neue" panose="020B0604020202020204" charset="0"/>
              <a:ea typeface="Helvetica Neue"/>
              <a:cs typeface="Helvetica Neue"/>
              <a:sym typeface="Helvetica Neue"/>
            </a:endParaRPr>
          </a:p>
          <a:p>
            <a:pPr marL="0" marR="0" lvl="0" indent="0" algn="ctr" rtl="0">
              <a:spcBef>
                <a:spcPts val="0"/>
              </a:spcBef>
              <a:spcAft>
                <a:spcPts val="0"/>
              </a:spcAft>
              <a:buClr>
                <a:schemeClr val="dk1"/>
              </a:buClr>
              <a:buSzPts val="2400"/>
              <a:buFont typeface="Helvetica Neue"/>
              <a:buNone/>
            </a:pPr>
            <a:br>
              <a:rPr lang="de-DE" sz="2400" b="0" dirty="0">
                <a:solidFill>
                  <a:schemeClr val="dk1"/>
                </a:solidFill>
                <a:latin typeface="Helvetica Neue" panose="020B0604020202020204" charset="0"/>
                <a:ea typeface="Helvetica Neue"/>
                <a:cs typeface="Helvetica Neue"/>
                <a:sym typeface="Helvetica Neue"/>
              </a:rPr>
            </a:br>
            <a:r>
              <a:rPr lang="de-DE" sz="2400" b="1" i="0" u="none" strike="noStrike" dirty="0">
                <a:solidFill>
                  <a:schemeClr val="dk1"/>
                </a:solidFill>
                <a:latin typeface="Helvetica Neue" panose="020B0604020202020204" charset="0"/>
                <a:ea typeface="Helvetica Neue"/>
                <a:cs typeface="Helvetica Neue"/>
                <a:sym typeface="Helvetica Neue"/>
              </a:rPr>
              <a:t>1966 - 1980</a:t>
            </a:r>
            <a:endParaRPr sz="2400" b="0" dirty="0">
              <a:solidFill>
                <a:schemeClr val="dk1"/>
              </a:solidFill>
              <a:latin typeface="Helvetica Neue" panose="020B0604020202020204" charset="0"/>
              <a:ea typeface="Helvetica Neue"/>
              <a:cs typeface="Helvetica Neue"/>
              <a:sym typeface="Helvetica Neue"/>
            </a:endParaRPr>
          </a:p>
        </p:txBody>
      </p:sp>
      <p:grpSp>
        <p:nvGrpSpPr>
          <p:cNvPr id="487" name="Google Shape;487;p28"/>
          <p:cNvGrpSpPr/>
          <p:nvPr/>
        </p:nvGrpSpPr>
        <p:grpSpPr>
          <a:xfrm>
            <a:off x="5688000" y="5004000"/>
            <a:ext cx="3492000" cy="3600000"/>
            <a:chOff x="5688000" y="5616000"/>
            <a:chExt cx="3492000" cy="3240000"/>
          </a:xfrm>
        </p:grpSpPr>
        <p:sp>
          <p:nvSpPr>
            <p:cNvPr id="488" name="Google Shape;488;p28"/>
            <p:cNvSpPr txBox="1"/>
            <p:nvPr/>
          </p:nvSpPr>
          <p:spPr>
            <a:xfrm>
              <a:off x="5688000" y="5976000"/>
              <a:ext cx="3492000" cy="2880000"/>
            </a:xfrm>
            <a:prstGeom prst="rect">
              <a:avLst/>
            </a:prstGeom>
            <a:noFill/>
            <a:ln w="57150" cap="flat" cmpd="sng">
              <a:solidFill>
                <a:srgbClr val="CDE583"/>
              </a:solidFill>
              <a:prstDash val="solid"/>
              <a:round/>
              <a:headEnd type="none" w="sm" len="sm"/>
              <a:tailEnd type="none" w="sm" len="sm"/>
            </a:ln>
          </p:spPr>
          <p:txBody>
            <a:bodyPr spcFirstLastPara="1" wrap="square" lIns="91425" tIns="45700" rIns="91425" bIns="45700" anchor="ctr" anchorCtr="0">
              <a:noAutofit/>
            </a:bodyPr>
            <a:lstStyle/>
            <a:p>
              <a:pPr marL="352425" marR="0" lvl="0" indent="-352425" algn="l" rtl="0">
                <a:spcBef>
                  <a:spcPts val="0"/>
                </a:spcBef>
                <a:spcAft>
                  <a:spcPts val="0"/>
                </a:spcAft>
                <a:buClr>
                  <a:schemeClr val="dk1"/>
                </a:buClr>
                <a:buSzPts val="1800"/>
                <a:buFont typeface="Noto Sans Symbols"/>
                <a:buChar char="▪"/>
              </a:pPr>
              <a:r>
                <a:rPr lang="de-DE" sz="2200" b="0" i="0" u="none" strike="noStrike">
                  <a:solidFill>
                    <a:schemeClr val="dk1"/>
                  </a:solidFill>
                  <a:latin typeface="Helvetica Neue" panose="020B0604020202020204" charset="0"/>
                  <a:ea typeface="Helvetica Neue"/>
                  <a:cs typeface="Helvetica Neue"/>
                  <a:sym typeface="Helvetica Neue"/>
                </a:rPr>
                <a:t>Streben nach Wohlstand</a:t>
              </a:r>
              <a:endParaRPr sz="2200">
                <a:solidFill>
                  <a:schemeClr val="dk1"/>
                </a:solidFill>
                <a:latin typeface="Helvetica Neue" panose="020B0604020202020204" charset="0"/>
                <a:ea typeface="Helvetica Neue"/>
                <a:cs typeface="Helvetica Neue"/>
                <a:sym typeface="Helvetica Neue"/>
              </a:endParaRPr>
            </a:p>
            <a:p>
              <a:pPr marL="352425" marR="0" lvl="0" indent="-352425" algn="l" rtl="0">
                <a:spcBef>
                  <a:spcPts val="1200"/>
                </a:spcBef>
                <a:spcAft>
                  <a:spcPts val="0"/>
                </a:spcAft>
                <a:buClr>
                  <a:schemeClr val="dk1"/>
                </a:buClr>
                <a:buSzPts val="1800"/>
                <a:buFont typeface="Noto Sans Symbols"/>
                <a:buChar char="▪"/>
              </a:pPr>
              <a:r>
                <a:rPr lang="de-DE" sz="2200" b="0" i="0" u="none" strike="noStrike">
                  <a:solidFill>
                    <a:schemeClr val="dk1"/>
                  </a:solidFill>
                  <a:latin typeface="Helvetica Neue" panose="020B0604020202020204" charset="0"/>
                  <a:ea typeface="Helvetica Neue"/>
                  <a:cs typeface="Helvetica Neue"/>
                  <a:sym typeface="Helvetica Neue"/>
                </a:rPr>
                <a:t>Karriereorientiert</a:t>
              </a:r>
              <a:endParaRPr sz="2200">
                <a:solidFill>
                  <a:schemeClr val="dk1"/>
                </a:solidFill>
                <a:latin typeface="Helvetica Neue" panose="020B0604020202020204" charset="0"/>
                <a:ea typeface="Helvetica Neue"/>
                <a:cs typeface="Helvetica Neue"/>
                <a:sym typeface="Helvetica Neue"/>
              </a:endParaRPr>
            </a:p>
            <a:p>
              <a:pPr marL="352425" marR="0" lvl="0" indent="-352425" algn="l" rtl="0">
                <a:spcBef>
                  <a:spcPts val="1200"/>
                </a:spcBef>
                <a:spcAft>
                  <a:spcPts val="1200"/>
                </a:spcAft>
                <a:buClr>
                  <a:schemeClr val="dk1"/>
                </a:buClr>
                <a:buSzPts val="1800"/>
                <a:buFont typeface="Noto Sans Symbols"/>
                <a:buChar char="▪"/>
              </a:pPr>
              <a:r>
                <a:rPr lang="de-DE" sz="2200" b="0" i="0" u="none" strike="noStrike">
                  <a:solidFill>
                    <a:schemeClr val="dk1"/>
                  </a:solidFill>
                  <a:latin typeface="Helvetica Neue" panose="020B0604020202020204" charset="0"/>
                  <a:ea typeface="Helvetica Neue"/>
                  <a:cs typeface="Helvetica Neue"/>
                  <a:sym typeface="Helvetica Neue"/>
                </a:rPr>
                <a:t>Sicherheitsbewusst </a:t>
              </a:r>
              <a:endParaRPr sz="2200" b="0" i="0" u="none" strike="noStrike">
                <a:solidFill>
                  <a:srgbClr val="595A5C"/>
                </a:solidFill>
                <a:latin typeface="Helvetica Neue" panose="020B0604020202020204" charset="0"/>
                <a:ea typeface="Helvetica Neue"/>
                <a:cs typeface="Helvetica Neue"/>
                <a:sym typeface="Helvetica Neue"/>
              </a:endParaRPr>
            </a:p>
          </p:txBody>
        </p:sp>
        <p:cxnSp>
          <p:nvCxnSpPr>
            <p:cNvPr id="489" name="Google Shape;489;p28"/>
            <p:cNvCxnSpPr/>
            <p:nvPr/>
          </p:nvCxnSpPr>
          <p:spPr>
            <a:xfrm>
              <a:off x="7434000" y="5616000"/>
              <a:ext cx="0" cy="360000"/>
            </a:xfrm>
            <a:prstGeom prst="straightConnector1">
              <a:avLst/>
            </a:prstGeom>
            <a:noFill/>
            <a:ln w="57150" cap="flat" cmpd="sng">
              <a:solidFill>
                <a:srgbClr val="CDE583"/>
              </a:solidFill>
              <a:prstDash val="solid"/>
              <a:round/>
              <a:headEnd type="none" w="sm" len="sm"/>
              <a:tailEnd type="none" w="sm" len="sm"/>
            </a:ln>
          </p:spPr>
        </p:cxnSp>
      </p:grpSp>
      <p:sp>
        <p:nvSpPr>
          <p:cNvPr id="490" name="Google Shape;490;p28"/>
          <p:cNvSpPr/>
          <p:nvPr/>
        </p:nvSpPr>
        <p:spPr>
          <a:xfrm>
            <a:off x="13680000" y="3384000"/>
            <a:ext cx="3492000" cy="1620000"/>
          </a:xfrm>
          <a:prstGeom prst="hexagon">
            <a:avLst>
              <a:gd name="adj" fmla="val 25000"/>
              <a:gd name="vf" fmla="val 115470"/>
            </a:avLst>
          </a:prstGeom>
          <a:solidFill>
            <a:srgbClr val="EFF7D6"/>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2400"/>
              <a:buFont typeface="Helvetica Neue"/>
              <a:buNone/>
            </a:pPr>
            <a:r>
              <a:rPr lang="de-DE" sz="2400" b="1" i="0" u="none" strike="noStrike" dirty="0">
                <a:solidFill>
                  <a:schemeClr val="dk1"/>
                </a:solidFill>
                <a:latin typeface="Helvetica Neue" panose="020B0604020202020204" charset="0"/>
                <a:ea typeface="Helvetica Neue"/>
                <a:cs typeface="Helvetica Neue"/>
                <a:sym typeface="Helvetica Neue"/>
              </a:rPr>
              <a:t>Generation Z</a:t>
            </a:r>
            <a:endParaRPr sz="2400" b="0" dirty="0">
              <a:solidFill>
                <a:schemeClr val="dk1"/>
              </a:solidFill>
              <a:latin typeface="Helvetica Neue" panose="020B0604020202020204" charset="0"/>
              <a:ea typeface="Helvetica Neue"/>
              <a:cs typeface="Helvetica Neue"/>
              <a:sym typeface="Helvetica Neue"/>
            </a:endParaRPr>
          </a:p>
          <a:p>
            <a:pPr marL="0" marR="0" lvl="0" indent="0" algn="ctr" rtl="0">
              <a:spcBef>
                <a:spcPts val="0"/>
              </a:spcBef>
              <a:spcAft>
                <a:spcPts val="0"/>
              </a:spcAft>
              <a:buClr>
                <a:schemeClr val="dk1"/>
              </a:buClr>
              <a:buSzPts val="2400"/>
              <a:buFont typeface="Helvetica Neue"/>
              <a:buNone/>
            </a:pPr>
            <a:br>
              <a:rPr lang="de-DE" sz="2400" b="0" dirty="0">
                <a:solidFill>
                  <a:schemeClr val="dk1"/>
                </a:solidFill>
                <a:latin typeface="Helvetica Neue" panose="020B0604020202020204" charset="0"/>
                <a:ea typeface="Helvetica Neue"/>
                <a:cs typeface="Helvetica Neue"/>
                <a:sym typeface="Helvetica Neue"/>
              </a:rPr>
            </a:br>
            <a:r>
              <a:rPr lang="de-DE" sz="2400" b="1" i="0" u="none" strike="noStrike" dirty="0">
                <a:solidFill>
                  <a:schemeClr val="dk1"/>
                </a:solidFill>
                <a:latin typeface="Helvetica Neue" panose="020B0604020202020204" charset="0"/>
                <a:ea typeface="Helvetica Neue"/>
                <a:cs typeface="Helvetica Neue"/>
                <a:sym typeface="Helvetica Neue"/>
              </a:rPr>
              <a:t>1996 - 2009</a:t>
            </a:r>
            <a:endParaRPr sz="2400" b="0" dirty="0">
              <a:solidFill>
                <a:schemeClr val="dk1"/>
              </a:solidFill>
              <a:latin typeface="Helvetica Neue" panose="020B0604020202020204" charset="0"/>
              <a:ea typeface="Helvetica Neue"/>
              <a:cs typeface="Helvetica Neue"/>
              <a:sym typeface="Helvetica Neue"/>
            </a:endParaRPr>
          </a:p>
        </p:txBody>
      </p:sp>
      <p:sp>
        <p:nvSpPr>
          <p:cNvPr id="491" name="Google Shape;491;p28"/>
          <p:cNvSpPr/>
          <p:nvPr/>
        </p:nvSpPr>
        <p:spPr>
          <a:xfrm>
            <a:off x="9288000" y="3384000"/>
            <a:ext cx="4284000" cy="1620000"/>
          </a:xfrm>
          <a:prstGeom prst="hexagon">
            <a:avLst>
              <a:gd name="adj" fmla="val 25000"/>
              <a:gd name="vf" fmla="val 115470"/>
            </a:avLst>
          </a:prstGeom>
          <a:solidFill>
            <a:srgbClr val="DFEFAD"/>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2400"/>
              <a:buFont typeface="Helvetica Neue"/>
              <a:buNone/>
            </a:pPr>
            <a:r>
              <a:rPr lang="de-DE" sz="2400" b="1" i="0" u="none" strike="noStrike" dirty="0">
                <a:solidFill>
                  <a:schemeClr val="dk1"/>
                </a:solidFill>
                <a:latin typeface="Helvetica Neue" panose="020B0604020202020204" charset="0"/>
                <a:ea typeface="Helvetica Neue"/>
                <a:cs typeface="Helvetica Neue"/>
                <a:sym typeface="Helvetica Neue"/>
              </a:rPr>
              <a:t>Generation Y oder Millennials</a:t>
            </a:r>
            <a:endParaRPr sz="2400" b="0" dirty="0">
              <a:solidFill>
                <a:schemeClr val="dk1"/>
              </a:solidFill>
              <a:latin typeface="Helvetica Neue" panose="020B0604020202020204" charset="0"/>
              <a:ea typeface="Helvetica Neue"/>
              <a:cs typeface="Helvetica Neue"/>
              <a:sym typeface="Helvetica Neue"/>
            </a:endParaRPr>
          </a:p>
          <a:p>
            <a:pPr marL="0" marR="0" lvl="0" indent="0" algn="ctr" rtl="0">
              <a:spcBef>
                <a:spcPts val="0"/>
              </a:spcBef>
              <a:spcAft>
                <a:spcPts val="0"/>
              </a:spcAft>
              <a:buClr>
                <a:schemeClr val="dk1"/>
              </a:buClr>
              <a:buSzPts val="2400"/>
              <a:buFont typeface="Helvetica Neue"/>
              <a:buNone/>
            </a:pPr>
            <a:br>
              <a:rPr lang="de-DE" sz="2400" b="0" dirty="0">
                <a:solidFill>
                  <a:schemeClr val="dk1"/>
                </a:solidFill>
                <a:latin typeface="Helvetica Neue" panose="020B0604020202020204" charset="0"/>
                <a:ea typeface="Helvetica Neue"/>
                <a:cs typeface="Helvetica Neue"/>
                <a:sym typeface="Helvetica Neue"/>
              </a:rPr>
            </a:br>
            <a:r>
              <a:rPr lang="de-DE" sz="2400" b="1" i="0" u="none" strike="noStrike" dirty="0">
                <a:solidFill>
                  <a:schemeClr val="dk1"/>
                </a:solidFill>
                <a:latin typeface="Helvetica Neue" panose="020B0604020202020204" charset="0"/>
                <a:ea typeface="Helvetica Neue"/>
                <a:cs typeface="Helvetica Neue"/>
                <a:sym typeface="Helvetica Neue"/>
              </a:rPr>
              <a:t>1981 - 1995</a:t>
            </a:r>
            <a:endParaRPr sz="2400" b="0" dirty="0">
              <a:solidFill>
                <a:schemeClr val="dk1"/>
              </a:solidFill>
              <a:latin typeface="Helvetica Neue" panose="020B0604020202020204" charset="0"/>
              <a:ea typeface="Helvetica Neue"/>
              <a:cs typeface="Helvetica Neue"/>
              <a:sym typeface="Helvetica Neue"/>
            </a:endParaRPr>
          </a:p>
        </p:txBody>
      </p:sp>
      <p:grpSp>
        <p:nvGrpSpPr>
          <p:cNvPr id="492" name="Google Shape;492;p28"/>
          <p:cNvGrpSpPr/>
          <p:nvPr/>
        </p:nvGrpSpPr>
        <p:grpSpPr>
          <a:xfrm>
            <a:off x="13680000" y="5004000"/>
            <a:ext cx="3492000" cy="3600001"/>
            <a:chOff x="13680000" y="5616000"/>
            <a:chExt cx="3492000" cy="3240001"/>
          </a:xfrm>
        </p:grpSpPr>
        <p:sp>
          <p:nvSpPr>
            <p:cNvPr id="493" name="Google Shape;493;p28"/>
            <p:cNvSpPr txBox="1"/>
            <p:nvPr/>
          </p:nvSpPr>
          <p:spPr>
            <a:xfrm>
              <a:off x="13680000" y="5976001"/>
              <a:ext cx="3492000" cy="2880000"/>
            </a:xfrm>
            <a:prstGeom prst="rect">
              <a:avLst/>
            </a:prstGeom>
            <a:noFill/>
            <a:ln w="57150" cap="flat" cmpd="sng">
              <a:solidFill>
                <a:srgbClr val="EFF7D6"/>
              </a:solidFill>
              <a:prstDash val="solid"/>
              <a:round/>
              <a:headEnd type="none" w="sm" len="sm"/>
              <a:tailEnd type="none" w="sm" len="sm"/>
            </a:ln>
          </p:spPr>
          <p:txBody>
            <a:bodyPr spcFirstLastPara="1" wrap="square" lIns="91425" tIns="45700" rIns="91425" bIns="45700" anchor="ctr" anchorCtr="0">
              <a:noAutofit/>
            </a:bodyPr>
            <a:lstStyle/>
            <a:p>
              <a:pPr marL="352425" marR="0" lvl="0" indent="-352425" algn="l" rtl="0">
                <a:spcBef>
                  <a:spcPts val="0"/>
                </a:spcBef>
                <a:spcAft>
                  <a:spcPts val="0"/>
                </a:spcAft>
                <a:buClr>
                  <a:schemeClr val="dk1"/>
                </a:buClr>
                <a:buSzPts val="1800"/>
                <a:buFont typeface="Noto Sans Symbols"/>
                <a:buChar char="▪"/>
              </a:pPr>
              <a:r>
                <a:rPr lang="de-DE" sz="2200" b="0" i="0" u="none" strike="noStrike">
                  <a:solidFill>
                    <a:schemeClr val="dk1"/>
                  </a:solidFill>
                  <a:latin typeface="Helvetica Neue" panose="020B0604020202020204" charset="0"/>
                  <a:ea typeface="Helvetica Neue"/>
                  <a:cs typeface="Helvetica Neue"/>
                  <a:sym typeface="Helvetica Neue"/>
                </a:rPr>
                <a:t>Digital Natives</a:t>
              </a:r>
              <a:endParaRPr sz="2200">
                <a:solidFill>
                  <a:schemeClr val="dk1"/>
                </a:solidFill>
                <a:latin typeface="Helvetica Neue" panose="020B0604020202020204" charset="0"/>
                <a:ea typeface="Helvetica Neue"/>
                <a:cs typeface="Helvetica Neue"/>
                <a:sym typeface="Helvetica Neue"/>
              </a:endParaRPr>
            </a:p>
            <a:p>
              <a:pPr marL="352425" marR="0" lvl="0" indent="-352425" algn="l" rtl="0">
                <a:spcBef>
                  <a:spcPts val="1200"/>
                </a:spcBef>
                <a:spcAft>
                  <a:spcPts val="0"/>
                </a:spcAft>
                <a:buClr>
                  <a:schemeClr val="dk1"/>
                </a:buClr>
                <a:buSzPts val="1800"/>
                <a:buFont typeface="Noto Sans Symbols"/>
                <a:buChar char="▪"/>
              </a:pPr>
              <a:r>
                <a:rPr lang="de-DE" sz="2200" b="0" i="0" u="none" strike="noStrike">
                  <a:solidFill>
                    <a:schemeClr val="dk1"/>
                  </a:solidFill>
                  <a:latin typeface="Helvetica Neue" panose="020B0604020202020204" charset="0"/>
                  <a:ea typeface="Helvetica Neue"/>
                  <a:cs typeface="Helvetica Neue"/>
                  <a:sym typeface="Helvetica Neue"/>
                </a:rPr>
                <a:t>Öffentliches Image hat Priorität</a:t>
              </a:r>
              <a:endParaRPr>
                <a:latin typeface="Helvetica Neue" panose="020B0604020202020204" charset="0"/>
              </a:endParaRPr>
            </a:p>
            <a:p>
              <a:pPr marL="352425" marR="0" lvl="0" indent="-352425" algn="l" rtl="0">
                <a:spcBef>
                  <a:spcPts val="1200"/>
                </a:spcBef>
                <a:spcAft>
                  <a:spcPts val="0"/>
                </a:spcAft>
                <a:buClr>
                  <a:schemeClr val="dk1"/>
                </a:buClr>
                <a:buSzPts val="1800"/>
                <a:buFont typeface="Noto Sans Symbols"/>
                <a:buChar char="▪"/>
              </a:pPr>
              <a:r>
                <a:rPr lang="de-DE" sz="2200" b="0" i="0" u="none" strike="noStrike">
                  <a:solidFill>
                    <a:schemeClr val="dk1"/>
                  </a:solidFill>
                  <a:latin typeface="Helvetica Neue" panose="020B0604020202020204" charset="0"/>
                  <a:ea typeface="Helvetica Neue"/>
                  <a:cs typeface="Helvetica Neue"/>
                  <a:sym typeface="Helvetica Neue"/>
                </a:rPr>
                <a:t>Karriereorientiert</a:t>
              </a:r>
              <a:endParaRPr>
                <a:latin typeface="Helvetica Neue" panose="020B0604020202020204" charset="0"/>
              </a:endParaRPr>
            </a:p>
            <a:p>
              <a:pPr marL="352425" marR="0" lvl="0" indent="-352425" algn="l" rtl="0">
                <a:spcBef>
                  <a:spcPts val="1200"/>
                </a:spcBef>
                <a:spcAft>
                  <a:spcPts val="1200"/>
                </a:spcAft>
                <a:buClr>
                  <a:schemeClr val="dk1"/>
                </a:buClr>
                <a:buSzPts val="1800"/>
                <a:buFont typeface="Noto Sans Symbols"/>
                <a:buChar char="▪"/>
              </a:pPr>
              <a:r>
                <a:rPr lang="de-DE" sz="2200" b="0" i="0" u="none" strike="noStrike">
                  <a:solidFill>
                    <a:schemeClr val="dk1"/>
                  </a:solidFill>
                  <a:latin typeface="Helvetica Neue" panose="020B0604020202020204" charset="0"/>
                  <a:ea typeface="Helvetica Neue"/>
                  <a:cs typeface="Helvetica Neue"/>
                  <a:sym typeface="Helvetica Neue"/>
                </a:rPr>
                <a:t>Streben nach Führung</a:t>
              </a:r>
              <a:endParaRPr sz="2200">
                <a:solidFill>
                  <a:srgbClr val="595A5C"/>
                </a:solidFill>
                <a:latin typeface="Helvetica Neue" panose="020B0604020202020204" charset="0"/>
                <a:ea typeface="Helvetica Neue"/>
                <a:cs typeface="Helvetica Neue"/>
                <a:sym typeface="Helvetica Neue"/>
              </a:endParaRPr>
            </a:p>
          </p:txBody>
        </p:sp>
        <p:cxnSp>
          <p:nvCxnSpPr>
            <p:cNvPr id="494" name="Google Shape;494;p28"/>
            <p:cNvCxnSpPr/>
            <p:nvPr/>
          </p:nvCxnSpPr>
          <p:spPr>
            <a:xfrm>
              <a:off x="15426000" y="5616000"/>
              <a:ext cx="0" cy="360000"/>
            </a:xfrm>
            <a:prstGeom prst="straightConnector1">
              <a:avLst/>
            </a:prstGeom>
            <a:noFill/>
            <a:ln w="57150" cap="flat" cmpd="sng">
              <a:solidFill>
                <a:srgbClr val="EFF7D6"/>
              </a:solidFill>
              <a:prstDash val="solid"/>
              <a:round/>
              <a:headEnd type="none" w="sm" len="sm"/>
              <a:tailEnd type="none" w="sm" len="sm"/>
            </a:ln>
          </p:spPr>
        </p:cxnSp>
      </p:grpSp>
      <p:grpSp>
        <p:nvGrpSpPr>
          <p:cNvPr id="495" name="Google Shape;495;p28"/>
          <p:cNvGrpSpPr/>
          <p:nvPr/>
        </p:nvGrpSpPr>
        <p:grpSpPr>
          <a:xfrm>
            <a:off x="9288000" y="5004000"/>
            <a:ext cx="4284000" cy="3600000"/>
            <a:chOff x="9288000" y="5616000"/>
            <a:chExt cx="4284000" cy="3240000"/>
          </a:xfrm>
        </p:grpSpPr>
        <p:sp>
          <p:nvSpPr>
            <p:cNvPr id="496" name="Google Shape;496;p28"/>
            <p:cNvSpPr txBox="1"/>
            <p:nvPr/>
          </p:nvSpPr>
          <p:spPr>
            <a:xfrm>
              <a:off x="9288000" y="5976000"/>
              <a:ext cx="4284000" cy="2880000"/>
            </a:xfrm>
            <a:prstGeom prst="rect">
              <a:avLst/>
            </a:prstGeom>
            <a:noFill/>
            <a:ln w="57150" cap="flat" cmpd="sng">
              <a:solidFill>
                <a:srgbClr val="DFEFAD"/>
              </a:solidFill>
              <a:prstDash val="solid"/>
              <a:round/>
              <a:headEnd type="none" w="sm" len="sm"/>
              <a:tailEnd type="none" w="sm" len="sm"/>
            </a:ln>
          </p:spPr>
          <p:txBody>
            <a:bodyPr spcFirstLastPara="1" wrap="square" lIns="91425" tIns="45700" rIns="91425" bIns="45700" anchor="ctr" anchorCtr="0">
              <a:noAutofit/>
            </a:bodyPr>
            <a:lstStyle/>
            <a:p>
              <a:pPr marL="352425" marR="0" lvl="0" indent="-352425" algn="l" rtl="0">
                <a:spcBef>
                  <a:spcPts val="0"/>
                </a:spcBef>
                <a:spcAft>
                  <a:spcPts val="0"/>
                </a:spcAft>
                <a:buClr>
                  <a:schemeClr val="dk1"/>
                </a:buClr>
                <a:buSzPts val="1800"/>
                <a:buFont typeface="Noto Sans Symbols"/>
                <a:buChar char="▪"/>
              </a:pPr>
              <a:r>
                <a:rPr lang="de-DE" sz="2200" b="0" i="0" u="none" strike="noStrike">
                  <a:solidFill>
                    <a:schemeClr val="dk1"/>
                  </a:solidFill>
                  <a:latin typeface="Helvetica Neue" panose="020B0604020202020204" charset="0"/>
                  <a:ea typeface="Helvetica Neue"/>
                  <a:cs typeface="Helvetica Neue"/>
                  <a:sym typeface="Helvetica Neue"/>
                </a:rPr>
                <a:t>Leistung &amp; Spaß</a:t>
              </a:r>
              <a:endParaRPr>
                <a:latin typeface="Helvetica Neue" panose="020B0604020202020204" charset="0"/>
              </a:endParaRPr>
            </a:p>
            <a:p>
              <a:pPr marL="352425" marR="0" lvl="0" indent="-352425" algn="l" rtl="0">
                <a:spcBef>
                  <a:spcPts val="1200"/>
                </a:spcBef>
                <a:spcAft>
                  <a:spcPts val="0"/>
                </a:spcAft>
                <a:buClr>
                  <a:schemeClr val="dk1"/>
                </a:buClr>
                <a:buSzPts val="1800"/>
                <a:buFont typeface="Noto Sans Symbols"/>
                <a:buChar char="▪"/>
              </a:pPr>
              <a:r>
                <a:rPr lang="de-DE" sz="2200">
                  <a:solidFill>
                    <a:schemeClr val="dk1"/>
                  </a:solidFill>
                  <a:latin typeface="Helvetica Neue" panose="020B0604020202020204" charset="0"/>
                  <a:ea typeface="Helvetica Neue"/>
                  <a:cs typeface="Helvetica Neue"/>
                  <a:sym typeface="Helvetica Neue"/>
                </a:rPr>
                <a:t>Führung im Sinne von D</a:t>
              </a:r>
              <a:r>
                <a:rPr lang="de-DE" sz="2200" b="0" i="0" u="none" strike="noStrike">
                  <a:solidFill>
                    <a:schemeClr val="dk1"/>
                  </a:solidFill>
                  <a:latin typeface="Helvetica Neue" panose="020B0604020202020204" charset="0"/>
                  <a:ea typeface="Helvetica Neue"/>
                  <a:cs typeface="Helvetica Neue"/>
                  <a:sym typeface="Helvetica Neue"/>
                </a:rPr>
                <a:t>elegation</a:t>
              </a:r>
              <a:endParaRPr sz="2200">
                <a:solidFill>
                  <a:schemeClr val="dk1"/>
                </a:solidFill>
                <a:latin typeface="Helvetica Neue" panose="020B0604020202020204" charset="0"/>
                <a:ea typeface="Helvetica Neue"/>
                <a:cs typeface="Helvetica Neue"/>
                <a:sym typeface="Helvetica Neue"/>
              </a:endParaRPr>
            </a:p>
            <a:p>
              <a:pPr marL="352425" marR="0" lvl="0" indent="-352425" algn="l" rtl="0">
                <a:spcBef>
                  <a:spcPts val="1200"/>
                </a:spcBef>
                <a:spcAft>
                  <a:spcPts val="0"/>
                </a:spcAft>
                <a:buClr>
                  <a:schemeClr val="dk1"/>
                </a:buClr>
                <a:buSzPts val="1800"/>
                <a:buFont typeface="Noto Sans Symbols"/>
                <a:buChar char="▪"/>
              </a:pPr>
              <a:r>
                <a:rPr lang="de-DE" sz="2200" b="0" i="0" u="none" strike="noStrike">
                  <a:solidFill>
                    <a:schemeClr val="dk1"/>
                  </a:solidFill>
                  <a:latin typeface="Helvetica Neue" panose="020B0604020202020204" charset="0"/>
                  <a:ea typeface="Helvetica Neue"/>
                  <a:cs typeface="Helvetica Neue"/>
                  <a:sym typeface="Helvetica Neue"/>
                </a:rPr>
                <a:t>Vereinbarkeit von Beruf und Familie</a:t>
              </a:r>
              <a:endParaRPr>
                <a:latin typeface="Helvetica Neue" panose="020B0604020202020204" charset="0"/>
              </a:endParaRPr>
            </a:p>
            <a:p>
              <a:pPr marL="352425" marR="0" lvl="0" indent="-352425" algn="l" rtl="0">
                <a:spcBef>
                  <a:spcPts val="1200"/>
                </a:spcBef>
                <a:spcAft>
                  <a:spcPts val="0"/>
                </a:spcAft>
                <a:buClr>
                  <a:schemeClr val="dk1"/>
                </a:buClr>
                <a:buSzPts val="1800"/>
                <a:buFont typeface="Noto Sans Symbols"/>
                <a:buChar char="▪"/>
              </a:pPr>
              <a:r>
                <a:rPr lang="de-DE" sz="2200" b="0" i="0" u="none" strike="noStrike">
                  <a:solidFill>
                    <a:schemeClr val="dk1"/>
                  </a:solidFill>
                  <a:latin typeface="Helvetica Neue" panose="020B0604020202020204" charset="0"/>
                  <a:ea typeface="Helvetica Neue"/>
                  <a:cs typeface="Helvetica Neue"/>
                  <a:sym typeface="Helvetica Neue"/>
                </a:rPr>
                <a:t>Teamarbeit  als Ziel</a:t>
              </a:r>
              <a:endParaRPr>
                <a:latin typeface="Helvetica Neue" panose="020B0604020202020204" charset="0"/>
              </a:endParaRPr>
            </a:p>
            <a:p>
              <a:pPr marL="352425" marR="0" lvl="0" indent="-352425" algn="l" rtl="0">
                <a:spcBef>
                  <a:spcPts val="1200"/>
                </a:spcBef>
                <a:spcAft>
                  <a:spcPts val="1200"/>
                </a:spcAft>
                <a:buClr>
                  <a:schemeClr val="dk1"/>
                </a:buClr>
                <a:buSzPts val="1800"/>
                <a:buFont typeface="Noto Sans Symbols"/>
                <a:buChar char="▪"/>
              </a:pPr>
              <a:r>
                <a:rPr lang="de-DE" sz="2200" b="0" i="0" u="none" strike="noStrike">
                  <a:solidFill>
                    <a:schemeClr val="dk1"/>
                  </a:solidFill>
                  <a:latin typeface="Helvetica Neue" panose="020B0604020202020204" charset="0"/>
                  <a:ea typeface="Helvetica Neue"/>
                  <a:cs typeface="Helvetica Neue"/>
                  <a:sym typeface="Helvetica Neue"/>
                </a:rPr>
                <a:t>Teilweise sicherheitsorientiert</a:t>
              </a:r>
              <a:endParaRPr>
                <a:latin typeface="Helvetica Neue" panose="020B0604020202020204" charset="0"/>
              </a:endParaRPr>
            </a:p>
          </p:txBody>
        </p:sp>
        <p:cxnSp>
          <p:nvCxnSpPr>
            <p:cNvPr id="497" name="Google Shape;497;p28"/>
            <p:cNvCxnSpPr/>
            <p:nvPr/>
          </p:nvCxnSpPr>
          <p:spPr>
            <a:xfrm>
              <a:off x="11430000" y="5616000"/>
              <a:ext cx="297" cy="360000"/>
            </a:xfrm>
            <a:prstGeom prst="straightConnector1">
              <a:avLst/>
            </a:prstGeom>
            <a:noFill/>
            <a:ln w="57150" cap="flat" cmpd="sng">
              <a:solidFill>
                <a:srgbClr val="DFEFAD"/>
              </a:solidFill>
              <a:prstDash val="solid"/>
              <a:round/>
              <a:headEnd type="none" w="sm" len="sm"/>
              <a:tailEnd type="none" w="sm" len="sm"/>
            </a:ln>
          </p:spPr>
        </p:cxnSp>
      </p:grpSp>
      <p:sp>
        <p:nvSpPr>
          <p:cNvPr id="498" name="Google Shape;498;p28"/>
          <p:cNvSpPr txBox="1"/>
          <p:nvPr/>
        </p:nvSpPr>
        <p:spPr>
          <a:xfrm>
            <a:off x="1296000" y="1548000"/>
            <a:ext cx="13986164"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800" b="1" dirty="0">
                <a:solidFill>
                  <a:srgbClr val="4D94B7"/>
                </a:solidFill>
                <a:latin typeface="Helvetica Neue" panose="020B0604020202020204" charset="0"/>
                <a:ea typeface="Helvetica Neue"/>
                <a:cs typeface="Helvetica Neue"/>
                <a:sym typeface="Helvetica Neue"/>
              </a:rPr>
              <a:t>2. Verbesserung des Teammanagements</a:t>
            </a:r>
            <a:endParaRPr dirty="0">
              <a:latin typeface="Helvetica Neue" panose="020B060402020202020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02"/>
        <p:cNvGrpSpPr/>
        <p:nvPr/>
      </p:nvGrpSpPr>
      <p:grpSpPr>
        <a:xfrm>
          <a:off x="0" y="0"/>
          <a:ext cx="0" cy="0"/>
          <a:chOff x="0" y="0"/>
          <a:chExt cx="0" cy="0"/>
        </a:xfrm>
      </p:grpSpPr>
      <p:sp>
        <p:nvSpPr>
          <p:cNvPr id="503" name="Google Shape;503;p29"/>
          <p:cNvSpPr txBox="1"/>
          <p:nvPr/>
        </p:nvSpPr>
        <p:spPr>
          <a:xfrm>
            <a:off x="1548000" y="3888000"/>
            <a:ext cx="12096000" cy="304698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4D94B7"/>
              </a:buClr>
              <a:buSzPts val="4800"/>
              <a:buFont typeface="Helvetica Neue"/>
              <a:buNone/>
            </a:pPr>
            <a:r>
              <a:rPr lang="de-DE" sz="4800" b="1" dirty="0">
                <a:solidFill>
                  <a:srgbClr val="4D94B7"/>
                </a:solidFill>
                <a:latin typeface="Helvetica Neue" panose="020B0604020202020204" charset="0"/>
                <a:ea typeface="Helvetica Neue"/>
                <a:cs typeface="Helvetica Neue"/>
                <a:sym typeface="Helvetica Neue"/>
              </a:rPr>
              <a:t>Der PDCA Zyklus als Tool zur Umsetzung einer guten Kommunikation und eines guten Teammanagements </a:t>
            </a:r>
            <a:endParaRPr dirty="0">
              <a:latin typeface="Helvetica Neue" panose="020B0604020202020204" charset="0"/>
            </a:endParaRPr>
          </a:p>
        </p:txBody>
      </p:sp>
      <p:sp>
        <p:nvSpPr>
          <p:cNvPr id="504" name="Google Shape;504;p29"/>
          <p:cNvSpPr txBox="1"/>
          <p:nvPr/>
        </p:nvSpPr>
        <p:spPr>
          <a:xfrm>
            <a:off x="1296000" y="2592000"/>
            <a:ext cx="15732000" cy="101566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AED633"/>
              </a:buClr>
              <a:buSzPts val="6000"/>
              <a:buFont typeface="Helvetica Neue"/>
              <a:buNone/>
            </a:pPr>
            <a:r>
              <a:rPr lang="de-DE" sz="6000" b="1" dirty="0">
                <a:solidFill>
                  <a:srgbClr val="AED633"/>
                </a:solidFill>
                <a:latin typeface="Helvetica Neue" panose="020B0604020202020204" charset="0"/>
                <a:ea typeface="Helvetica Neue"/>
                <a:cs typeface="Helvetica Neue"/>
                <a:sym typeface="Helvetica Neue"/>
              </a:rPr>
              <a:t>Unit 3</a:t>
            </a:r>
            <a:endParaRPr sz="6000" b="1" i="0" u="none" strike="noStrike" cap="none" dirty="0">
              <a:solidFill>
                <a:srgbClr val="AED633"/>
              </a:solidFill>
              <a:latin typeface="Helvetica Neue" panose="020B0604020202020204" charset="0"/>
              <a:ea typeface="Helvetica Neue"/>
              <a:cs typeface="Helvetica Neue"/>
              <a:sym typeface="Helvetica Neue"/>
            </a:endParaRPr>
          </a:p>
        </p:txBody>
      </p:sp>
      <p:sp>
        <p:nvSpPr>
          <p:cNvPr id="505" name="Google Shape;505;p29"/>
          <p:cNvSpPr txBox="1"/>
          <p:nvPr/>
        </p:nvSpPr>
        <p:spPr>
          <a:xfrm>
            <a:off x="1296000" y="6084000"/>
            <a:ext cx="10980000" cy="1815841"/>
          </a:xfrm>
          <a:prstGeom prst="rect">
            <a:avLst/>
          </a:prstGeom>
          <a:noFill/>
          <a:ln>
            <a:noFill/>
          </a:ln>
        </p:spPr>
        <p:txBody>
          <a:bodyPr spcFirstLastPara="1" wrap="square" lIns="91425" tIns="45700" rIns="91425" bIns="45700" anchor="t" anchorCtr="0">
            <a:spAutoFit/>
          </a:bodyPr>
          <a:lstStyle/>
          <a:p>
            <a:pPr marL="0" marR="0" lvl="0" indent="0" algn="l" rtl="0">
              <a:lnSpc>
                <a:spcPct val="200000"/>
              </a:lnSpc>
              <a:spcBef>
                <a:spcPts val="0"/>
              </a:spcBef>
              <a:spcAft>
                <a:spcPts val="0"/>
              </a:spcAft>
              <a:buClr>
                <a:srgbClr val="000000"/>
              </a:buClr>
              <a:buSzPts val="2800"/>
              <a:buFont typeface="Arial"/>
              <a:buNone/>
            </a:pPr>
            <a:r>
              <a:rPr lang="de-DE" sz="2800" b="1" i="0" u="none" strike="noStrike" cap="none" dirty="0">
                <a:solidFill>
                  <a:srgbClr val="AED633"/>
                </a:solidFill>
                <a:latin typeface="Helvetica Neue" panose="020B0604020202020204" charset="0"/>
                <a:ea typeface="Helvetica Neue"/>
                <a:cs typeface="Helvetica Neue"/>
                <a:sym typeface="Helvetica Neue"/>
              </a:rPr>
              <a:t>3.1 Der PDCA Zyklus und seine Phasen </a:t>
            </a:r>
            <a:endParaRPr dirty="0">
              <a:latin typeface="Helvetica Neue" panose="020B0604020202020204" charset="0"/>
            </a:endParaRPr>
          </a:p>
          <a:p>
            <a:pPr marL="0" marR="0" lvl="0" indent="0" algn="l" rtl="0">
              <a:lnSpc>
                <a:spcPct val="200000"/>
              </a:lnSpc>
              <a:spcBef>
                <a:spcPts val="0"/>
              </a:spcBef>
              <a:spcAft>
                <a:spcPts val="0"/>
              </a:spcAft>
              <a:buClr>
                <a:srgbClr val="000000"/>
              </a:buClr>
              <a:buSzPts val="2800"/>
              <a:buFont typeface="Arial"/>
              <a:buNone/>
            </a:pPr>
            <a:r>
              <a:rPr lang="de-DE" sz="2800" b="1" i="0" u="none" strike="noStrike" cap="none" dirty="0">
                <a:solidFill>
                  <a:srgbClr val="AED633"/>
                </a:solidFill>
                <a:latin typeface="Helvetica Neue" panose="020B0604020202020204" charset="0"/>
                <a:ea typeface="Helvetica Neue"/>
                <a:cs typeface="Helvetica Neue"/>
                <a:sym typeface="Helvetica Neue"/>
              </a:rPr>
              <a:t>3.2 Anwendungsbeispiel</a:t>
            </a:r>
            <a:endParaRPr dirty="0">
              <a:latin typeface="Helvetica Neue" panose="020B0604020202020204" charset="0"/>
            </a:endParaRPr>
          </a:p>
        </p:txBody>
      </p:sp>
      <p:pic>
        <p:nvPicPr>
          <p:cNvPr id="506" name="Google Shape;506;p29"/>
          <p:cNvPicPr preferRelativeResize="0"/>
          <p:nvPr/>
        </p:nvPicPr>
        <p:blipFill rotWithShape="1">
          <a:blip r:embed="rId3">
            <a:alphaModFix/>
          </a:blip>
          <a:srcRect/>
          <a:stretch/>
        </p:blipFill>
        <p:spPr>
          <a:xfrm>
            <a:off x="12628038" y="4921071"/>
            <a:ext cx="3907362" cy="390736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pic>
        <p:nvPicPr>
          <p:cNvPr id="73" name="Google Shape;73;p3"/>
          <p:cNvPicPr preferRelativeResize="0"/>
          <p:nvPr/>
        </p:nvPicPr>
        <p:blipFill rotWithShape="1">
          <a:blip r:embed="rId3">
            <a:alphaModFix/>
          </a:blip>
          <a:srcRect/>
          <a:stretch/>
        </p:blipFill>
        <p:spPr>
          <a:xfrm>
            <a:off x="10439400" y="2740507"/>
            <a:ext cx="6060593" cy="6060593"/>
          </a:xfrm>
          <a:prstGeom prst="rect">
            <a:avLst/>
          </a:prstGeom>
          <a:noFill/>
          <a:ln>
            <a:noFill/>
          </a:ln>
        </p:spPr>
      </p:pic>
      <p:sp>
        <p:nvSpPr>
          <p:cNvPr id="74" name="Google Shape;74;p3"/>
          <p:cNvSpPr txBox="1"/>
          <p:nvPr/>
        </p:nvSpPr>
        <p:spPr>
          <a:xfrm>
            <a:off x="1296000" y="3384000"/>
            <a:ext cx="9792000" cy="5916300"/>
          </a:xfrm>
          <a:prstGeom prst="rect">
            <a:avLst/>
          </a:prstGeom>
          <a:noFill/>
          <a:ln>
            <a:noFill/>
          </a:ln>
        </p:spPr>
        <p:txBody>
          <a:bodyPr spcFirstLastPara="1" wrap="square" lIns="91425" tIns="45700" rIns="91425" bIns="45700" anchor="t" anchorCtr="0">
            <a:noAutofit/>
          </a:bodyPr>
          <a:lstStyle/>
          <a:p>
            <a:pPr marL="534988" marR="0" lvl="0" indent="-534988" algn="l" rtl="0">
              <a:lnSpc>
                <a:spcPct val="100000"/>
              </a:lnSpc>
              <a:spcBef>
                <a:spcPts val="0"/>
              </a:spcBef>
              <a:spcAft>
                <a:spcPts val="0"/>
              </a:spcAft>
              <a:buClr>
                <a:srgbClr val="000000"/>
              </a:buClr>
              <a:buSzPts val="2400"/>
              <a:buBlip>
                <a:blip r:embed="rId4"/>
              </a:buBlip>
            </a:pPr>
            <a:r>
              <a:rPr lang="de-DE" sz="2400" b="0" i="0" u="none" strike="noStrike" cap="none" dirty="0">
                <a:solidFill>
                  <a:schemeClr val="dk1"/>
                </a:solidFill>
                <a:latin typeface="Helvetica Neue" panose="020B0604020202020204" charset="0"/>
                <a:ea typeface="Helvetica Neue"/>
                <a:cs typeface="Helvetica Neue"/>
                <a:sym typeface="Helvetica Neue"/>
              </a:rPr>
              <a:t>Wie und warum die Verbesserung der unternehmensinternen </a:t>
            </a:r>
            <a:r>
              <a:rPr lang="de-DE" sz="2400" dirty="0">
                <a:solidFill>
                  <a:schemeClr val="dk1"/>
                </a:solidFill>
                <a:latin typeface="Helvetica Neue" panose="020B0604020202020204" charset="0"/>
                <a:ea typeface="Helvetica Neue"/>
                <a:cs typeface="Helvetica Neue"/>
                <a:sym typeface="Helvetica Neue"/>
              </a:rPr>
              <a:t>Kommunikation sowie des Teammanagements </a:t>
            </a:r>
            <a:r>
              <a:rPr lang="de-DE" sz="2400" b="0" i="0" u="none" strike="noStrike" cap="none" dirty="0">
                <a:solidFill>
                  <a:schemeClr val="dk1"/>
                </a:solidFill>
                <a:latin typeface="Helvetica Neue" panose="020B0604020202020204" charset="0"/>
                <a:ea typeface="Helvetica Neue"/>
                <a:cs typeface="Helvetica Neue"/>
                <a:sym typeface="Helvetica Neue"/>
              </a:rPr>
              <a:t>wichtig ist </a:t>
            </a:r>
            <a:endParaRPr sz="2400" dirty="0">
              <a:latin typeface="Helvetica Neue" panose="020B0604020202020204" charset="0"/>
            </a:endParaRPr>
          </a:p>
          <a:p>
            <a:pPr marL="534988" marR="0" lvl="0" indent="-534988" algn="l" rtl="0">
              <a:lnSpc>
                <a:spcPct val="100000"/>
              </a:lnSpc>
              <a:spcBef>
                <a:spcPts val="1800"/>
              </a:spcBef>
              <a:spcAft>
                <a:spcPts val="0"/>
              </a:spcAft>
              <a:buClr>
                <a:srgbClr val="000000"/>
              </a:buClr>
              <a:buSzPts val="2400"/>
              <a:buBlip>
                <a:blip r:embed="rId4"/>
              </a:buBlip>
            </a:pPr>
            <a:r>
              <a:rPr lang="de-DE" sz="2400" dirty="0">
                <a:solidFill>
                  <a:schemeClr val="dk1"/>
                </a:solidFill>
                <a:latin typeface="Helvetica Neue" panose="020B0604020202020204" charset="0"/>
                <a:ea typeface="Helvetica Neue"/>
                <a:cs typeface="Helvetica Neue"/>
                <a:sym typeface="Helvetica Neue"/>
              </a:rPr>
              <a:t>D</a:t>
            </a:r>
            <a:r>
              <a:rPr lang="de-DE" sz="2400" b="0" i="0" u="none" strike="noStrike" cap="none" dirty="0">
                <a:solidFill>
                  <a:schemeClr val="dk1"/>
                </a:solidFill>
                <a:latin typeface="Helvetica Neue" panose="020B0604020202020204" charset="0"/>
                <a:ea typeface="Helvetica Neue"/>
                <a:cs typeface="Helvetica Neue"/>
                <a:sym typeface="Helvetica Neue"/>
              </a:rPr>
              <a:t>ie Rolle und Bedeutung einer positiven Feedback-Kultur und die Wertschätzung bei der Stärkung des Intrapreneurship kennen</a:t>
            </a:r>
            <a:endParaRPr sz="2400" dirty="0">
              <a:latin typeface="Helvetica Neue" panose="020B0604020202020204" charset="0"/>
            </a:endParaRPr>
          </a:p>
          <a:p>
            <a:pPr marL="534988" marR="0" lvl="0" indent="-534988" algn="l" rtl="0">
              <a:lnSpc>
                <a:spcPct val="100000"/>
              </a:lnSpc>
              <a:spcBef>
                <a:spcPts val="1800"/>
              </a:spcBef>
              <a:spcAft>
                <a:spcPts val="0"/>
              </a:spcAft>
              <a:buClr>
                <a:srgbClr val="000000"/>
              </a:buClr>
              <a:buSzPts val="2400"/>
              <a:buBlip>
                <a:blip r:embed="rId4"/>
              </a:buBlip>
            </a:pPr>
            <a:r>
              <a:rPr lang="de-DE" sz="2400" dirty="0">
                <a:solidFill>
                  <a:schemeClr val="dk1"/>
                </a:solidFill>
                <a:latin typeface="Helvetica Neue" panose="020B0604020202020204" charset="0"/>
                <a:ea typeface="Helvetica Neue"/>
                <a:cs typeface="Helvetica Neue"/>
                <a:sym typeface="Helvetica Neue"/>
              </a:rPr>
              <a:t>W</a:t>
            </a:r>
            <a:r>
              <a:rPr lang="de-DE" sz="2400" b="0" i="0" u="none" strike="noStrike" cap="none" dirty="0">
                <a:solidFill>
                  <a:schemeClr val="dk1"/>
                </a:solidFill>
                <a:latin typeface="Helvetica Neue" panose="020B0604020202020204" charset="0"/>
                <a:ea typeface="Helvetica Neue"/>
                <a:cs typeface="Helvetica Neue"/>
                <a:sym typeface="Helvetica Neue"/>
              </a:rPr>
              <a:t>ie wichtig eine gemeinsame Vision, Ziele und Anforderungen sind und wie diese umzusetzen sind</a:t>
            </a:r>
            <a:endParaRPr sz="2400" dirty="0">
              <a:latin typeface="Helvetica Neue" panose="020B0604020202020204" charset="0"/>
            </a:endParaRPr>
          </a:p>
          <a:p>
            <a:pPr marL="534988" marR="0" lvl="0" indent="-534988" algn="l" rtl="0">
              <a:lnSpc>
                <a:spcPct val="100000"/>
              </a:lnSpc>
              <a:spcBef>
                <a:spcPts val="1800"/>
              </a:spcBef>
              <a:spcAft>
                <a:spcPts val="0"/>
              </a:spcAft>
              <a:buClr>
                <a:srgbClr val="000000"/>
              </a:buClr>
              <a:buSzPts val="2400"/>
              <a:buBlip>
                <a:blip r:embed="rId4"/>
              </a:buBlip>
            </a:pPr>
            <a:r>
              <a:rPr lang="de-DE" sz="2400" dirty="0">
                <a:solidFill>
                  <a:schemeClr val="dk1"/>
                </a:solidFill>
                <a:latin typeface="Helvetica Neue" panose="020B0604020202020204" charset="0"/>
                <a:ea typeface="Helvetica Neue"/>
                <a:cs typeface="Helvetica Neue"/>
                <a:sym typeface="Helvetica Neue"/>
              </a:rPr>
              <a:t>U</a:t>
            </a:r>
            <a:r>
              <a:rPr lang="de-DE" sz="2400" b="0" i="0" u="none" strike="noStrike" cap="none" dirty="0">
                <a:solidFill>
                  <a:schemeClr val="dk1"/>
                </a:solidFill>
                <a:latin typeface="Helvetica Neue" panose="020B0604020202020204" charset="0"/>
                <a:ea typeface="Helvetica Neue"/>
                <a:cs typeface="Helvetica Neue"/>
                <a:sym typeface="Helvetica Neue"/>
              </a:rPr>
              <a:t>nd erkennen, wie wichtig es ist alle Mitarbeitenden in den organisatorischen Entwicklungsprozess einzubeziehen</a:t>
            </a:r>
            <a:endParaRPr sz="2400" dirty="0">
              <a:solidFill>
                <a:schemeClr val="dk1"/>
              </a:solidFill>
              <a:latin typeface="Helvetica Neue" panose="020B0604020202020204" charset="0"/>
              <a:ea typeface="Helvetica Neue"/>
              <a:cs typeface="Helvetica Neue"/>
              <a:sym typeface="Helvetica Neue"/>
            </a:endParaRPr>
          </a:p>
          <a:p>
            <a:pPr marL="534988" marR="0" lvl="0" indent="-534988" algn="l" rtl="0">
              <a:lnSpc>
                <a:spcPct val="100000"/>
              </a:lnSpc>
              <a:spcBef>
                <a:spcPts val="1800"/>
              </a:spcBef>
              <a:spcAft>
                <a:spcPts val="1800"/>
              </a:spcAft>
              <a:buClr>
                <a:srgbClr val="000000"/>
              </a:buClr>
              <a:buSzPts val="2400"/>
              <a:buBlip>
                <a:blip r:embed="rId4"/>
              </a:buBlip>
            </a:pPr>
            <a:r>
              <a:rPr lang="de-DE" sz="2400" b="0" i="0" u="none" strike="noStrike" cap="none" dirty="0">
                <a:solidFill>
                  <a:schemeClr val="dk1"/>
                </a:solidFill>
                <a:latin typeface="Helvetica Neue" panose="020B0604020202020204" charset="0"/>
                <a:ea typeface="Helvetica Neue"/>
                <a:cs typeface="Helvetica Neue"/>
                <a:sym typeface="Helvetica Neue"/>
              </a:rPr>
              <a:t>Wie du die Strategien für die Verbesserung der Kommunikation und des Teammanagements sowie die Förderung von Intrapreneurship in deiner täglichen Arbeit nutzen, erfolgreich umsetzen und anwenden kannst – basierend auf den Erkenntnissen aus dem Modul</a:t>
            </a:r>
            <a:endParaRPr sz="2400" dirty="0">
              <a:latin typeface="Helvetica Neue" panose="020B0604020202020204" charset="0"/>
            </a:endParaRPr>
          </a:p>
        </p:txBody>
      </p:sp>
      <p:sp>
        <p:nvSpPr>
          <p:cNvPr id="75" name="Google Shape;75;p3"/>
          <p:cNvSpPr txBox="1"/>
          <p:nvPr/>
        </p:nvSpPr>
        <p:spPr>
          <a:xfrm>
            <a:off x="1295400" y="1548000"/>
            <a:ext cx="6219900" cy="831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800"/>
              <a:buFont typeface="Arial"/>
              <a:buNone/>
            </a:pPr>
            <a:r>
              <a:rPr lang="de-DE" sz="4800" b="1" dirty="0">
                <a:solidFill>
                  <a:srgbClr val="4D94B7"/>
                </a:solidFill>
                <a:latin typeface="Helvetica Neue" panose="020B0604020202020204" charset="0"/>
                <a:ea typeface="Helvetica Neue"/>
                <a:cs typeface="Helvetica Neue"/>
                <a:sym typeface="Helvetica Neue"/>
              </a:rPr>
              <a:t>Lernziele</a:t>
            </a:r>
            <a:endParaRPr sz="4800" b="1" i="0" u="none" strike="noStrike" cap="none" dirty="0">
              <a:solidFill>
                <a:srgbClr val="AED633"/>
              </a:solidFill>
              <a:latin typeface="Helvetica Neue" panose="020B0604020202020204" charset="0"/>
              <a:ea typeface="Helvetica Neue"/>
              <a:cs typeface="Helvetica Neue"/>
              <a:sym typeface="Helvetica Neue"/>
            </a:endParaRPr>
          </a:p>
        </p:txBody>
      </p:sp>
      <p:sp>
        <p:nvSpPr>
          <p:cNvPr id="76" name="Google Shape;76;p3"/>
          <p:cNvSpPr txBox="1"/>
          <p:nvPr/>
        </p:nvSpPr>
        <p:spPr>
          <a:xfrm>
            <a:off x="1296000" y="2304000"/>
            <a:ext cx="9144000" cy="461665"/>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2400"/>
              <a:buFont typeface="Arial"/>
              <a:buNone/>
            </a:pPr>
            <a:r>
              <a:rPr lang="de-DE" sz="2400" b="1" i="0" u="none" strike="noStrike" cap="none" dirty="0">
                <a:solidFill>
                  <a:srgbClr val="AED633"/>
                </a:solidFill>
                <a:latin typeface="Helvetica Neue" panose="020B0604020202020204" charset="0"/>
                <a:ea typeface="Helvetica Neue"/>
                <a:cs typeface="Helvetica Neue"/>
                <a:sym typeface="Helvetica Neue"/>
              </a:rPr>
              <a:t>Am Ende des Moduls wirst du wissen:</a:t>
            </a:r>
            <a:endParaRPr sz="1400" b="1" i="0" u="none" strike="noStrike" cap="none" dirty="0">
              <a:solidFill>
                <a:srgbClr val="AED633"/>
              </a:solidFill>
              <a:latin typeface="Helvetica Neue" panose="020B0604020202020204" charset="0"/>
              <a:ea typeface="Helvetica Neue"/>
              <a:cs typeface="Helvetica Neue"/>
              <a:sym typeface="Helvetica Neue"/>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27" name="Google Shape;527;p30"/>
          <p:cNvSpPr txBox="1"/>
          <p:nvPr/>
        </p:nvSpPr>
        <p:spPr>
          <a:xfrm>
            <a:off x="1295400" y="2304000"/>
            <a:ext cx="7812000" cy="52318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AED633"/>
              </a:buClr>
              <a:buSzPts val="2800"/>
              <a:buFont typeface="Helvetica Neue"/>
              <a:buNone/>
            </a:pPr>
            <a:r>
              <a:rPr lang="de-DE" sz="2800" b="1" i="0" u="none" strike="noStrike" cap="none" dirty="0">
                <a:solidFill>
                  <a:srgbClr val="AED633"/>
                </a:solidFill>
                <a:latin typeface="Helvetica Neue" panose="020B0604020202020204" charset="0"/>
                <a:ea typeface="Helvetica Neue"/>
                <a:cs typeface="Helvetica Neue"/>
                <a:sym typeface="Helvetica Neue"/>
              </a:rPr>
              <a:t>3.1 Der PDCA Zyklus und seine Phasen </a:t>
            </a:r>
            <a:endParaRPr sz="2800" b="1" i="0" u="none" strike="noStrike" cap="none" dirty="0">
              <a:solidFill>
                <a:srgbClr val="AED633"/>
              </a:solidFill>
              <a:latin typeface="Helvetica Neue" panose="020B0604020202020204" charset="0"/>
              <a:ea typeface="Helvetica Neue"/>
              <a:cs typeface="Helvetica Neue"/>
              <a:sym typeface="Helvetica Neue"/>
            </a:endParaRPr>
          </a:p>
        </p:txBody>
      </p:sp>
      <p:sp>
        <p:nvSpPr>
          <p:cNvPr id="528" name="Google Shape;528;p30"/>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Helvetica Neue"/>
              <a:buNone/>
            </a:pPr>
            <a:r>
              <a:rPr lang="de-DE" sz="1200" b="0" i="0" u="none" strike="noStrike" cap="none">
                <a:solidFill>
                  <a:srgbClr val="000000"/>
                </a:solidFill>
                <a:latin typeface="Helvetica Neue" panose="020B0604020202020204" charset="0"/>
                <a:ea typeface="Helvetica Neue"/>
                <a:cs typeface="Helvetica Neue"/>
                <a:sym typeface="Helvetica Neue"/>
              </a:rPr>
              <a:t>Quellennr.: 2, 8, 9</a:t>
            </a:r>
            <a:endParaRPr>
              <a:latin typeface="Helvetica Neue" panose="020B0604020202020204" charset="0"/>
            </a:endParaRPr>
          </a:p>
        </p:txBody>
      </p:sp>
      <p:sp>
        <p:nvSpPr>
          <p:cNvPr id="529" name="Google Shape;529;p30"/>
          <p:cNvSpPr txBox="1"/>
          <p:nvPr/>
        </p:nvSpPr>
        <p:spPr>
          <a:xfrm>
            <a:off x="1295401" y="3384000"/>
            <a:ext cx="5184000" cy="477053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Helvetica Neue"/>
              <a:buNone/>
            </a:pPr>
            <a:r>
              <a:rPr lang="de-DE" sz="2400" b="0" i="0" u="none" strike="noStrike" cap="none" dirty="0">
                <a:solidFill>
                  <a:srgbClr val="000000"/>
                </a:solidFill>
                <a:latin typeface="Helvetica Neue" panose="020B0604020202020204" charset="0"/>
                <a:ea typeface="Helvetica Neue"/>
                <a:cs typeface="Helvetica Neue"/>
                <a:sym typeface="Helvetica Neue"/>
              </a:rPr>
              <a:t>Der PDCA-Zyklus zur Umsetzung von Verbesserungen</a:t>
            </a:r>
            <a:endParaRPr dirty="0">
              <a:latin typeface="Helvetica Neue" panose="020B0604020202020204" charset="0"/>
            </a:endParaRPr>
          </a:p>
          <a:p>
            <a:pPr marL="0" marR="0" lvl="0" indent="0" algn="l" rtl="0">
              <a:lnSpc>
                <a:spcPct val="100000"/>
              </a:lnSpc>
              <a:spcBef>
                <a:spcPts val="1200"/>
              </a:spcBef>
              <a:spcAft>
                <a:spcPts val="0"/>
              </a:spcAft>
              <a:buClr>
                <a:schemeClr val="dk1"/>
              </a:buClr>
              <a:buSzPts val="2400"/>
              <a:buFont typeface="Calibri"/>
              <a:buNone/>
            </a:pPr>
            <a:endParaRPr sz="2400" b="0" i="0" u="none" strike="noStrike" cap="none" dirty="0">
              <a:solidFill>
                <a:srgbClr val="000000"/>
              </a:solidFill>
              <a:latin typeface="Helvetica Neue" panose="020B0604020202020204" charset="0"/>
              <a:ea typeface="Helvetica Neue"/>
              <a:cs typeface="Helvetica Neue"/>
              <a:sym typeface="Helvetica Neue"/>
            </a:endParaRPr>
          </a:p>
          <a:p>
            <a:pPr marL="546100" marR="0" lvl="0" indent="-546100" algn="l" rtl="0">
              <a:lnSpc>
                <a:spcPct val="100000"/>
              </a:lnSpc>
              <a:spcBef>
                <a:spcPts val="1200"/>
              </a:spcBef>
              <a:spcAft>
                <a:spcPts val="0"/>
              </a:spcAft>
              <a:buClr>
                <a:srgbClr val="000000"/>
              </a:buClr>
              <a:buSzPts val="2400"/>
              <a:buBlip>
                <a:blip r:embed="rId3"/>
              </a:buBlip>
            </a:pPr>
            <a:r>
              <a:rPr lang="de-DE" sz="2400" b="0" i="0" u="none" strike="noStrike" cap="none" dirty="0">
                <a:solidFill>
                  <a:srgbClr val="000000"/>
                </a:solidFill>
                <a:latin typeface="Helvetica Neue" panose="020B0604020202020204" charset="0"/>
                <a:ea typeface="Helvetica Neue"/>
                <a:cs typeface="Helvetica Neue"/>
                <a:sym typeface="Helvetica Neue"/>
              </a:rPr>
              <a:t>Ein Ansatz, der auf dem Prinzip der kontinuierlichen Verbesserung beruht</a:t>
            </a:r>
            <a:endParaRPr dirty="0">
              <a:latin typeface="Helvetica Neue" panose="020B0604020202020204" charset="0"/>
            </a:endParaRPr>
          </a:p>
          <a:p>
            <a:pPr marL="546100" marR="0" lvl="0" indent="-546100" algn="l" rtl="0">
              <a:lnSpc>
                <a:spcPct val="100000"/>
              </a:lnSpc>
              <a:spcBef>
                <a:spcPts val="1200"/>
              </a:spcBef>
              <a:spcAft>
                <a:spcPts val="0"/>
              </a:spcAft>
              <a:buClr>
                <a:srgbClr val="000000"/>
              </a:buClr>
              <a:buSzPts val="2400"/>
              <a:buBlip>
                <a:blip r:embed="rId3"/>
              </a:buBlip>
            </a:pPr>
            <a:r>
              <a:rPr lang="de-DE" sz="2400" dirty="0">
                <a:latin typeface="Helvetica Neue" panose="020B0604020202020204" charset="0"/>
                <a:ea typeface="Helvetica Neue"/>
                <a:cs typeface="Helvetica Neue"/>
                <a:sym typeface="Helvetica Neue"/>
              </a:rPr>
              <a:t>Z</a:t>
            </a:r>
            <a:r>
              <a:rPr lang="de-DE" sz="2400" b="0" i="0" u="none" strike="noStrike" cap="none" dirty="0">
                <a:solidFill>
                  <a:srgbClr val="000000"/>
                </a:solidFill>
                <a:latin typeface="Helvetica Neue" panose="020B0604020202020204" charset="0"/>
                <a:ea typeface="Helvetica Neue"/>
                <a:cs typeface="Helvetica Neue"/>
                <a:sym typeface="Helvetica Neue"/>
              </a:rPr>
              <a:t>ielt auf eine kontinuierliche Verbesserung in allen Abteilungen des Unternehmens</a:t>
            </a:r>
            <a:endParaRPr dirty="0">
              <a:latin typeface="Helvetica Neue" panose="020B0604020202020204" charset="0"/>
            </a:endParaRPr>
          </a:p>
          <a:p>
            <a:pPr marL="546100" marR="0" lvl="0" indent="-546100" algn="l" rtl="0">
              <a:lnSpc>
                <a:spcPct val="100000"/>
              </a:lnSpc>
              <a:spcBef>
                <a:spcPts val="1200"/>
              </a:spcBef>
              <a:spcAft>
                <a:spcPts val="0"/>
              </a:spcAft>
              <a:buClr>
                <a:srgbClr val="000000"/>
              </a:buClr>
              <a:buSzPts val="2400"/>
              <a:buBlip>
                <a:blip r:embed="rId3"/>
              </a:buBlip>
            </a:pPr>
            <a:r>
              <a:rPr lang="de-DE" sz="2400" dirty="0">
                <a:latin typeface="Helvetica Neue" panose="020B0604020202020204" charset="0"/>
                <a:ea typeface="Helvetica Neue"/>
                <a:cs typeface="Helvetica Neue"/>
                <a:sym typeface="Helvetica Neue"/>
              </a:rPr>
              <a:t>U</a:t>
            </a:r>
            <a:r>
              <a:rPr lang="de-DE" sz="2400" b="0" i="0" u="none" strike="noStrike" cap="none" dirty="0">
                <a:solidFill>
                  <a:srgbClr val="000000"/>
                </a:solidFill>
                <a:latin typeface="Helvetica Neue" panose="020B0604020202020204" charset="0"/>
                <a:ea typeface="Helvetica Neue"/>
                <a:cs typeface="Helvetica Neue"/>
                <a:sym typeface="Helvetica Neue"/>
              </a:rPr>
              <a:t>nter Einbeziehung aller Mitarbeitenden</a:t>
            </a:r>
            <a:endParaRPr sz="24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530" name="Google Shape;530;p30"/>
          <p:cNvSpPr txBox="1"/>
          <p:nvPr/>
        </p:nvSpPr>
        <p:spPr>
          <a:xfrm>
            <a:off x="1296000" y="1548000"/>
            <a:ext cx="13986164" cy="83099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4D94B7"/>
              </a:buClr>
              <a:buSzPts val="4800"/>
              <a:buFont typeface="Helvetica Neue"/>
              <a:buNone/>
            </a:pPr>
            <a:r>
              <a:rPr lang="de-DE" sz="4800" b="1" i="0" u="none" strike="noStrike" cap="none" dirty="0">
                <a:solidFill>
                  <a:srgbClr val="4D94B7"/>
                </a:solidFill>
                <a:latin typeface="Helvetica Neue" panose="020B0604020202020204" charset="0"/>
                <a:ea typeface="Helvetica Neue"/>
                <a:cs typeface="Helvetica Neue"/>
                <a:sym typeface="Helvetica Neue"/>
              </a:rPr>
              <a:t>3. PDCA-Zyklus</a:t>
            </a:r>
            <a:endParaRPr dirty="0">
              <a:latin typeface="Helvetica Neue" panose="020B0604020202020204" charset="0"/>
            </a:endParaRPr>
          </a:p>
        </p:txBody>
      </p:sp>
      <p:grpSp>
        <p:nvGrpSpPr>
          <p:cNvPr id="2" name="Gruppieren 1">
            <a:extLst>
              <a:ext uri="{FF2B5EF4-FFF2-40B4-BE49-F238E27FC236}">
                <a16:creationId xmlns:a16="http://schemas.microsoft.com/office/drawing/2014/main" id="{4203C437-FB9E-F206-77D3-9B7C5D262BC3}"/>
              </a:ext>
            </a:extLst>
          </p:cNvPr>
          <p:cNvGrpSpPr/>
          <p:nvPr/>
        </p:nvGrpSpPr>
        <p:grpSpPr>
          <a:xfrm>
            <a:off x="6912000" y="2844000"/>
            <a:ext cx="10189485" cy="6132581"/>
            <a:chOff x="6955515" y="2400300"/>
            <a:chExt cx="10189485" cy="6132581"/>
          </a:xfrm>
        </p:grpSpPr>
        <p:sp>
          <p:nvSpPr>
            <p:cNvPr id="511" name="Google Shape;511;p30"/>
            <p:cNvSpPr/>
            <p:nvPr/>
          </p:nvSpPr>
          <p:spPr>
            <a:xfrm>
              <a:off x="13536504" y="2400300"/>
              <a:ext cx="3608496" cy="2160000"/>
            </a:xfrm>
            <a:prstGeom prst="roundRect">
              <a:avLst>
                <a:gd name="adj" fmla="val 10000"/>
              </a:avLst>
            </a:prstGeom>
            <a:solidFill>
              <a:schemeClr val="lt1">
                <a:alpha val="89803"/>
              </a:schemeClr>
            </a:solidFill>
            <a:ln w="25400" cap="flat" cmpd="sng">
              <a:solidFill>
                <a:srgbClr val="4D94B7"/>
              </a:solidFill>
              <a:prstDash val="solid"/>
              <a:round/>
              <a:headEnd type="none" w="sm" len="sm"/>
              <a:tailEnd type="none" w="sm" len="sm"/>
            </a:ln>
          </p:spPr>
          <p:txBody>
            <a:bodyPr spcFirstLastPara="1" wrap="square" lIns="180000" tIns="45700" rIns="91425" bIns="45700" anchor="t" anchorCtr="0">
              <a:noAutofit/>
            </a:bodyPr>
            <a:lstStyle/>
            <a:p>
              <a:pPr marL="342900" marR="0" lvl="1" indent="-342900" algn="l" rtl="0">
                <a:lnSpc>
                  <a:spcPct val="90000"/>
                </a:lnSpc>
                <a:spcBef>
                  <a:spcPts val="0"/>
                </a:spcBef>
                <a:spcAft>
                  <a:spcPts val="0"/>
                </a:spcAft>
                <a:buClr>
                  <a:srgbClr val="000000"/>
                </a:buClr>
                <a:buSzPts val="2200"/>
                <a:buFont typeface="Noto Sans Symbols"/>
                <a:buChar char="▪"/>
              </a:pPr>
              <a:r>
                <a:rPr lang="de-DE" sz="2200" b="0" i="0" u="none" strike="noStrike" cap="none">
                  <a:solidFill>
                    <a:srgbClr val="000000"/>
                  </a:solidFill>
                  <a:latin typeface="Helvetica Neue" panose="020B0604020202020204" charset="0"/>
                  <a:ea typeface="Helvetica Neue"/>
                  <a:cs typeface="Helvetica Neue"/>
                  <a:sym typeface="Helvetica Neue"/>
                </a:rPr>
                <a:t>Ist-Analyse</a:t>
              </a:r>
              <a:endParaRPr>
                <a:latin typeface="Helvetica Neue" panose="020B0604020202020204" charset="0"/>
              </a:endParaRPr>
            </a:p>
            <a:p>
              <a:pPr marL="342900" marR="0" lvl="1" indent="-342900" algn="l" rtl="0">
                <a:lnSpc>
                  <a:spcPct val="90000"/>
                </a:lnSpc>
                <a:spcBef>
                  <a:spcPts val="330"/>
                </a:spcBef>
                <a:spcAft>
                  <a:spcPts val="0"/>
                </a:spcAft>
                <a:buClr>
                  <a:srgbClr val="000000"/>
                </a:buClr>
                <a:buSzPts val="2200"/>
                <a:buFont typeface="Noto Sans Symbols"/>
                <a:buChar char="▪"/>
              </a:pPr>
              <a:r>
                <a:rPr lang="de-DE" sz="2200" b="0" i="0" u="none" strike="noStrike" cap="none">
                  <a:solidFill>
                    <a:srgbClr val="000000"/>
                  </a:solidFill>
                  <a:latin typeface="Helvetica Neue" panose="020B0604020202020204" charset="0"/>
                  <a:ea typeface="Helvetica Neue"/>
                  <a:cs typeface="Helvetica Neue"/>
                  <a:sym typeface="Helvetica Neue"/>
                </a:rPr>
                <a:t>Potenziale &amp;  Probleme identifizieren</a:t>
              </a:r>
              <a:endParaRPr sz="2200" b="0" i="0" u="none" strike="noStrike" cap="none">
                <a:solidFill>
                  <a:srgbClr val="000000"/>
                </a:solidFill>
                <a:latin typeface="Helvetica Neue" panose="020B0604020202020204" charset="0"/>
                <a:ea typeface="Helvetica Neue"/>
                <a:cs typeface="Helvetica Neue"/>
                <a:sym typeface="Helvetica Neue"/>
              </a:endParaRPr>
            </a:p>
            <a:p>
              <a:pPr marL="342900" marR="0" lvl="1" indent="-342900" algn="l" rtl="0">
                <a:lnSpc>
                  <a:spcPct val="90000"/>
                </a:lnSpc>
                <a:spcBef>
                  <a:spcPts val="330"/>
                </a:spcBef>
                <a:spcAft>
                  <a:spcPts val="0"/>
                </a:spcAft>
                <a:buClr>
                  <a:srgbClr val="000000"/>
                </a:buClr>
                <a:buSzPts val="2200"/>
                <a:buFont typeface="Noto Sans Symbols"/>
                <a:buChar char="▪"/>
              </a:pPr>
              <a:r>
                <a:rPr lang="de-DE" sz="2200" b="0" i="0" u="none" strike="noStrike" cap="none">
                  <a:solidFill>
                    <a:srgbClr val="000000"/>
                  </a:solidFill>
                  <a:latin typeface="Helvetica Neue" panose="020B0604020202020204" charset="0"/>
                  <a:ea typeface="Helvetica Neue"/>
                  <a:cs typeface="Helvetica Neue"/>
                  <a:sym typeface="Helvetica Neue"/>
                </a:rPr>
                <a:t>Ziele formulieren</a:t>
              </a:r>
              <a:endParaRPr>
                <a:latin typeface="Helvetica Neue" panose="020B0604020202020204" charset="0"/>
              </a:endParaRPr>
            </a:p>
            <a:p>
              <a:pPr marL="342900" marR="0" lvl="1" indent="-342900" algn="l" rtl="0">
                <a:lnSpc>
                  <a:spcPct val="90000"/>
                </a:lnSpc>
                <a:spcBef>
                  <a:spcPts val="330"/>
                </a:spcBef>
                <a:spcAft>
                  <a:spcPts val="0"/>
                </a:spcAft>
                <a:buClr>
                  <a:srgbClr val="000000"/>
                </a:buClr>
                <a:buSzPts val="2200"/>
                <a:buFont typeface="Noto Sans Symbols"/>
                <a:buChar char="▪"/>
              </a:pPr>
              <a:r>
                <a:rPr lang="de-DE" sz="2200" b="0" i="0" u="none" strike="noStrike" cap="none">
                  <a:solidFill>
                    <a:srgbClr val="000000"/>
                  </a:solidFill>
                  <a:latin typeface="Helvetica Neue" panose="020B0604020202020204" charset="0"/>
                  <a:ea typeface="Helvetica Neue"/>
                  <a:cs typeface="Helvetica Neue"/>
                  <a:sym typeface="Helvetica Neue"/>
                </a:rPr>
                <a:t>Umsetzung planen</a:t>
              </a:r>
              <a:endParaRPr>
                <a:latin typeface="Helvetica Neue" panose="020B0604020202020204" charset="0"/>
              </a:endParaRPr>
            </a:p>
          </p:txBody>
        </p:sp>
        <p:sp>
          <p:nvSpPr>
            <p:cNvPr id="512" name="Google Shape;512;p30"/>
            <p:cNvSpPr/>
            <p:nvPr/>
          </p:nvSpPr>
          <p:spPr>
            <a:xfrm>
              <a:off x="13536503" y="6372881"/>
              <a:ext cx="3608495" cy="2160000"/>
            </a:xfrm>
            <a:prstGeom prst="roundRect">
              <a:avLst>
                <a:gd name="adj" fmla="val 10000"/>
              </a:avLst>
            </a:prstGeom>
            <a:noFill/>
            <a:ln w="25400" cap="flat" cmpd="sng">
              <a:solidFill>
                <a:srgbClr val="4D94B7"/>
              </a:solidFill>
              <a:prstDash val="solid"/>
              <a:round/>
              <a:headEnd type="none" w="sm" len="sm"/>
              <a:tailEnd type="none" w="sm" len="sm"/>
            </a:ln>
          </p:spPr>
          <p:txBody>
            <a:bodyPr spcFirstLastPara="1" wrap="square" lIns="180000" tIns="45700" rIns="91425" bIns="45700" anchor="b" anchorCtr="0">
              <a:noAutofit/>
            </a:bodyPr>
            <a:lstStyle/>
            <a:p>
              <a:pPr marL="342900" marR="0" lvl="1" indent="-342900" algn="l" rtl="0">
                <a:lnSpc>
                  <a:spcPct val="90000"/>
                </a:lnSpc>
                <a:spcBef>
                  <a:spcPts val="0"/>
                </a:spcBef>
                <a:spcAft>
                  <a:spcPts val="0"/>
                </a:spcAft>
                <a:buClr>
                  <a:srgbClr val="000000"/>
                </a:buClr>
                <a:buSzPts val="2200"/>
                <a:buFont typeface="Noto Sans Symbols"/>
                <a:buChar char="▪"/>
              </a:pPr>
              <a:r>
                <a:rPr lang="de-DE" sz="2200" b="0" i="0" u="none" strike="noStrike" cap="none" dirty="0">
                  <a:solidFill>
                    <a:srgbClr val="000000"/>
                  </a:solidFill>
                  <a:latin typeface="Helvetica Neue" panose="020B0604020202020204" charset="0"/>
                  <a:ea typeface="Helvetica Neue"/>
                  <a:cs typeface="Helvetica Neue"/>
                  <a:sym typeface="Helvetica Neue"/>
                </a:rPr>
                <a:t>Starten &amp; </a:t>
              </a:r>
              <a:r>
                <a:rPr lang="de-DE" sz="2200" dirty="0">
                  <a:latin typeface="Helvetica Neue" panose="020B0604020202020204" charset="0"/>
                  <a:ea typeface="Helvetica Neue"/>
                  <a:cs typeface="Helvetica Neue"/>
                  <a:sym typeface="Helvetica Neue"/>
                </a:rPr>
                <a:t>D</a:t>
              </a:r>
              <a:r>
                <a:rPr lang="de-DE" sz="2200" b="0" i="0" u="none" strike="noStrike" cap="none" dirty="0">
                  <a:solidFill>
                    <a:srgbClr val="000000"/>
                  </a:solidFill>
                  <a:latin typeface="Helvetica Neue" panose="020B0604020202020204" charset="0"/>
                  <a:ea typeface="Helvetica Neue"/>
                  <a:cs typeface="Helvetica Neue"/>
                  <a:sym typeface="Helvetica Neue"/>
                </a:rPr>
                <a:t>urchführen</a:t>
              </a:r>
              <a:endParaRPr sz="2200" b="0" i="0" u="none" strike="noStrike" cap="none" dirty="0">
                <a:solidFill>
                  <a:srgbClr val="000000"/>
                </a:solidFill>
                <a:latin typeface="Helvetica Neue" panose="020B0604020202020204" charset="0"/>
                <a:ea typeface="Helvetica Neue"/>
                <a:cs typeface="Helvetica Neue"/>
                <a:sym typeface="Helvetica Neue"/>
              </a:endParaRPr>
            </a:p>
            <a:p>
              <a:pPr marL="342900" marR="0" lvl="1" indent="-342900" algn="l" rtl="0">
                <a:lnSpc>
                  <a:spcPct val="90000"/>
                </a:lnSpc>
                <a:spcBef>
                  <a:spcPts val="330"/>
                </a:spcBef>
                <a:spcAft>
                  <a:spcPts val="0"/>
                </a:spcAft>
                <a:buClr>
                  <a:srgbClr val="000000"/>
                </a:buClr>
                <a:buSzPts val="2200"/>
                <a:buFont typeface="Noto Sans Symbols"/>
                <a:buChar char="▪"/>
              </a:pPr>
              <a:r>
                <a:rPr lang="de-DE" sz="2200" b="0" i="0" u="none" strike="noStrike" cap="none" dirty="0">
                  <a:solidFill>
                    <a:srgbClr val="000000"/>
                  </a:solidFill>
                  <a:latin typeface="Helvetica Neue" panose="020B0604020202020204" charset="0"/>
                  <a:ea typeface="Helvetica Neue"/>
                  <a:cs typeface="Helvetica Neue"/>
                  <a:sym typeface="Helvetica Neue"/>
                </a:rPr>
                <a:t>Ausprobieren</a:t>
              </a:r>
              <a:endParaRPr dirty="0">
                <a:latin typeface="Helvetica Neue" panose="020B0604020202020204" charset="0"/>
              </a:endParaRPr>
            </a:p>
            <a:p>
              <a:pPr marL="342900" marR="0" lvl="1" indent="-342900" algn="l" rtl="0">
                <a:lnSpc>
                  <a:spcPct val="90000"/>
                </a:lnSpc>
                <a:spcBef>
                  <a:spcPts val="330"/>
                </a:spcBef>
                <a:spcAft>
                  <a:spcPts val="0"/>
                </a:spcAft>
                <a:buClr>
                  <a:srgbClr val="000000"/>
                </a:buClr>
                <a:buSzPts val="2200"/>
                <a:buFont typeface="Noto Sans Symbols"/>
                <a:buChar char="▪"/>
              </a:pPr>
              <a:r>
                <a:rPr lang="de-DE" sz="2200" b="0" i="0" u="none" strike="noStrike" cap="none" dirty="0">
                  <a:solidFill>
                    <a:srgbClr val="000000"/>
                  </a:solidFill>
                  <a:latin typeface="Helvetica Neue" panose="020B0604020202020204" charset="0"/>
                  <a:ea typeface="Helvetica Neue"/>
                  <a:cs typeface="Helvetica Neue"/>
                  <a:sym typeface="Helvetica Neue"/>
                </a:rPr>
                <a:t>Experimentieren</a:t>
              </a:r>
              <a:endParaRPr dirty="0">
                <a:latin typeface="Helvetica Neue" panose="020B0604020202020204" charset="0"/>
              </a:endParaRPr>
            </a:p>
            <a:p>
              <a:pPr marL="342900" marR="0" lvl="1" indent="-342900" algn="l" rtl="0">
                <a:lnSpc>
                  <a:spcPct val="90000"/>
                </a:lnSpc>
                <a:spcBef>
                  <a:spcPts val="330"/>
                </a:spcBef>
                <a:spcAft>
                  <a:spcPts val="0"/>
                </a:spcAft>
                <a:buClr>
                  <a:srgbClr val="000000"/>
                </a:buClr>
                <a:buSzPts val="2200"/>
                <a:buFont typeface="Noto Sans Symbols"/>
                <a:buChar char="▪"/>
              </a:pPr>
              <a:r>
                <a:rPr lang="de-DE" sz="2200" b="0" i="0" u="none" strike="noStrike" cap="none" dirty="0">
                  <a:solidFill>
                    <a:srgbClr val="000000"/>
                  </a:solidFill>
                  <a:latin typeface="Helvetica Neue" panose="020B0604020202020204" charset="0"/>
                  <a:ea typeface="Helvetica Neue"/>
                  <a:cs typeface="Helvetica Neue"/>
                  <a:sym typeface="Helvetica Neue"/>
                </a:rPr>
                <a:t>Erkenntnisse gewinnen</a:t>
              </a:r>
              <a:endParaRPr dirty="0">
                <a:latin typeface="Helvetica Neue" panose="020B0604020202020204" charset="0"/>
              </a:endParaRPr>
            </a:p>
          </p:txBody>
        </p:sp>
        <p:sp>
          <p:nvSpPr>
            <p:cNvPr id="513" name="Google Shape;513;p30"/>
            <p:cNvSpPr/>
            <p:nvPr/>
          </p:nvSpPr>
          <p:spPr>
            <a:xfrm>
              <a:off x="6955515" y="2400300"/>
              <a:ext cx="3779685" cy="2160000"/>
            </a:xfrm>
            <a:prstGeom prst="roundRect">
              <a:avLst>
                <a:gd name="adj" fmla="val 10000"/>
              </a:avLst>
            </a:prstGeom>
            <a:solidFill>
              <a:schemeClr val="lt1">
                <a:alpha val="89803"/>
              </a:schemeClr>
            </a:solidFill>
            <a:ln w="25400" cap="flat" cmpd="sng">
              <a:solidFill>
                <a:srgbClr val="4D94B7"/>
              </a:solidFill>
              <a:prstDash val="solid"/>
              <a:round/>
              <a:headEnd type="none" w="sm" len="sm"/>
              <a:tailEnd type="none" w="sm" len="sm"/>
            </a:ln>
          </p:spPr>
          <p:txBody>
            <a:bodyPr spcFirstLastPara="1" wrap="square" lIns="108000" tIns="45700" rIns="91425" bIns="45700" anchor="t" anchorCtr="0">
              <a:noAutofit/>
            </a:bodyPr>
            <a:lstStyle/>
            <a:p>
              <a:pPr marL="342900" marR="0" lvl="1" indent="-342900" algn="l" rtl="0">
                <a:lnSpc>
                  <a:spcPct val="90000"/>
                </a:lnSpc>
                <a:spcBef>
                  <a:spcPts val="0"/>
                </a:spcBef>
                <a:spcAft>
                  <a:spcPts val="0"/>
                </a:spcAft>
                <a:buClr>
                  <a:srgbClr val="000000"/>
                </a:buClr>
                <a:buSzPts val="2200"/>
                <a:buFont typeface="Noto Sans Symbols"/>
                <a:buChar char="▪"/>
              </a:pPr>
              <a:r>
                <a:rPr lang="de-DE" sz="2200" b="0" i="0" u="none" strike="noStrike" cap="none" dirty="0">
                  <a:solidFill>
                    <a:srgbClr val="000000"/>
                  </a:solidFill>
                  <a:latin typeface="Helvetica Neue" panose="020B0604020202020204" charset="0"/>
                  <a:ea typeface="Helvetica Neue"/>
                  <a:cs typeface="Helvetica Neue"/>
                  <a:sym typeface="Helvetica Neue"/>
                </a:rPr>
                <a:t>Verbesserungen umsetzen</a:t>
              </a:r>
              <a:endParaRPr dirty="0">
                <a:latin typeface="Helvetica Neue" panose="020B0604020202020204" charset="0"/>
              </a:endParaRPr>
            </a:p>
            <a:p>
              <a:pPr marL="342900" marR="0" lvl="1" indent="-342900" algn="l" rtl="0">
                <a:lnSpc>
                  <a:spcPct val="90000"/>
                </a:lnSpc>
                <a:spcBef>
                  <a:spcPts val="330"/>
                </a:spcBef>
                <a:spcAft>
                  <a:spcPts val="0"/>
                </a:spcAft>
                <a:buClr>
                  <a:srgbClr val="000000"/>
                </a:buClr>
                <a:buSzPts val="2200"/>
                <a:buFont typeface="Noto Sans Symbols"/>
                <a:buChar char="▪"/>
              </a:pPr>
              <a:r>
                <a:rPr lang="de-DE" sz="2200" b="0" i="0" u="none" strike="noStrike" cap="none" dirty="0">
                  <a:solidFill>
                    <a:srgbClr val="000000"/>
                  </a:solidFill>
                  <a:latin typeface="Helvetica Neue" panose="020B0604020202020204" charset="0"/>
                  <a:ea typeface="Helvetica Neue"/>
                  <a:cs typeface="Helvetica Neue"/>
                  <a:sym typeface="Helvetica Neue"/>
                </a:rPr>
                <a:t>Erfolge protokollieren</a:t>
              </a:r>
              <a:endParaRPr dirty="0">
                <a:latin typeface="Helvetica Neue" panose="020B0604020202020204" charset="0"/>
              </a:endParaRPr>
            </a:p>
            <a:p>
              <a:pPr marL="342900" marR="0" lvl="1" indent="-342900" algn="l" rtl="0">
                <a:lnSpc>
                  <a:spcPct val="90000"/>
                </a:lnSpc>
                <a:spcBef>
                  <a:spcPts val="330"/>
                </a:spcBef>
                <a:spcAft>
                  <a:spcPts val="0"/>
                </a:spcAft>
                <a:buClr>
                  <a:srgbClr val="000000"/>
                </a:buClr>
                <a:buSzPts val="2200"/>
                <a:buFont typeface="Noto Sans Symbols"/>
                <a:buChar char="▪"/>
              </a:pPr>
              <a:r>
                <a:rPr lang="de-DE" sz="2200" b="0" i="0" u="none" strike="noStrike" cap="none" dirty="0">
                  <a:solidFill>
                    <a:srgbClr val="000000"/>
                  </a:solidFill>
                  <a:latin typeface="Helvetica Neue" panose="020B0604020202020204" charset="0"/>
                  <a:ea typeface="Helvetica Neue"/>
                  <a:cs typeface="Helvetica Neue"/>
                  <a:sym typeface="Helvetica Neue"/>
                </a:rPr>
                <a:t>Prozess reflektieren</a:t>
              </a:r>
              <a:endParaRPr dirty="0">
                <a:latin typeface="Helvetica Neue" panose="020B0604020202020204" charset="0"/>
              </a:endParaRPr>
            </a:p>
            <a:p>
              <a:pPr marL="342900" marR="0" lvl="1" indent="-342900" algn="l" rtl="0">
                <a:lnSpc>
                  <a:spcPct val="90000"/>
                </a:lnSpc>
                <a:spcBef>
                  <a:spcPts val="330"/>
                </a:spcBef>
                <a:spcAft>
                  <a:spcPts val="0"/>
                </a:spcAft>
                <a:buClr>
                  <a:srgbClr val="000000"/>
                </a:buClr>
                <a:buSzPts val="2200"/>
                <a:buFont typeface="Noto Sans Symbols"/>
                <a:buChar char="▪"/>
              </a:pPr>
              <a:r>
                <a:rPr lang="de-DE" sz="2200" b="0" i="0" u="none" strike="noStrike" cap="none" dirty="0">
                  <a:solidFill>
                    <a:srgbClr val="000000"/>
                  </a:solidFill>
                  <a:latin typeface="Helvetica Neue" panose="020B0604020202020204" charset="0"/>
                  <a:ea typeface="Helvetica Neue"/>
                  <a:cs typeface="Helvetica Neue"/>
                  <a:sym typeface="Helvetica Neue"/>
                </a:rPr>
                <a:t>Lösung implementieren</a:t>
              </a:r>
              <a:endParaRPr sz="22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514" name="Google Shape;514;p30"/>
            <p:cNvSpPr/>
            <p:nvPr/>
          </p:nvSpPr>
          <p:spPr>
            <a:xfrm>
              <a:off x="6955515" y="6372881"/>
              <a:ext cx="3779685" cy="2160000"/>
            </a:xfrm>
            <a:prstGeom prst="roundRect">
              <a:avLst>
                <a:gd name="adj" fmla="val 10000"/>
              </a:avLst>
            </a:prstGeom>
            <a:solidFill>
              <a:schemeClr val="lt1">
                <a:alpha val="89803"/>
              </a:schemeClr>
            </a:solidFill>
            <a:ln w="25400" cap="flat" cmpd="sng">
              <a:solidFill>
                <a:srgbClr val="4D94B7"/>
              </a:solidFill>
              <a:prstDash val="solid"/>
              <a:round/>
              <a:headEnd type="none" w="sm" len="sm"/>
              <a:tailEnd type="none" w="sm" len="sm"/>
            </a:ln>
          </p:spPr>
          <p:txBody>
            <a:bodyPr spcFirstLastPara="1" wrap="square" lIns="108000" tIns="45700" rIns="91425" bIns="45700" anchor="b" anchorCtr="0">
              <a:noAutofit/>
            </a:bodyPr>
            <a:lstStyle/>
            <a:p>
              <a:pPr marL="342900" marR="0" lvl="1" indent="-342900" algn="l" rtl="0">
                <a:lnSpc>
                  <a:spcPct val="90000"/>
                </a:lnSpc>
                <a:spcBef>
                  <a:spcPts val="0"/>
                </a:spcBef>
                <a:spcAft>
                  <a:spcPts val="0"/>
                </a:spcAft>
                <a:buClr>
                  <a:srgbClr val="000000"/>
                </a:buClr>
                <a:buSzPts val="2200"/>
                <a:buFont typeface="Noto Sans Symbols"/>
                <a:buChar char="▪"/>
              </a:pPr>
              <a:r>
                <a:rPr lang="de-DE" sz="2200" b="0" i="0" u="none" strike="noStrike" cap="none" dirty="0">
                  <a:solidFill>
                    <a:srgbClr val="000000"/>
                  </a:solidFill>
                  <a:latin typeface="Helvetica Neue" panose="020B0604020202020204" charset="0"/>
                  <a:ea typeface="Helvetica Neue"/>
                  <a:cs typeface="Helvetica Neue"/>
                  <a:sym typeface="Helvetica Neue"/>
                </a:rPr>
                <a:t>Fortschritt prüfen</a:t>
              </a:r>
              <a:endParaRPr dirty="0">
                <a:latin typeface="Helvetica Neue" panose="020B0604020202020204" charset="0"/>
              </a:endParaRPr>
            </a:p>
            <a:p>
              <a:pPr marL="342900" marR="0" lvl="1" indent="-342900" algn="l" rtl="0">
                <a:lnSpc>
                  <a:spcPct val="90000"/>
                </a:lnSpc>
                <a:spcBef>
                  <a:spcPts val="330"/>
                </a:spcBef>
                <a:spcAft>
                  <a:spcPts val="0"/>
                </a:spcAft>
                <a:buClr>
                  <a:srgbClr val="000000"/>
                </a:buClr>
                <a:buSzPts val="2200"/>
                <a:buFont typeface="Noto Sans Symbols"/>
                <a:buChar char="▪"/>
              </a:pPr>
              <a:r>
                <a:rPr lang="de-DE" sz="2200" b="0" i="0" u="none" strike="noStrike" cap="none" dirty="0">
                  <a:solidFill>
                    <a:srgbClr val="000000"/>
                  </a:solidFill>
                  <a:latin typeface="Helvetica Neue" panose="020B0604020202020204" charset="0"/>
                  <a:ea typeface="Helvetica Neue"/>
                  <a:cs typeface="Helvetica Neue"/>
                  <a:sym typeface="Helvetica Neue"/>
                </a:rPr>
                <a:t>Erfahrungen studieren</a:t>
              </a:r>
              <a:endParaRPr dirty="0">
                <a:latin typeface="Helvetica Neue" panose="020B0604020202020204" charset="0"/>
              </a:endParaRPr>
            </a:p>
            <a:p>
              <a:pPr marL="342900" marR="0" lvl="1" indent="-342900" algn="l" rtl="0">
                <a:lnSpc>
                  <a:spcPct val="90000"/>
                </a:lnSpc>
                <a:spcBef>
                  <a:spcPts val="330"/>
                </a:spcBef>
                <a:spcAft>
                  <a:spcPts val="0"/>
                </a:spcAft>
                <a:buClr>
                  <a:srgbClr val="000000"/>
                </a:buClr>
                <a:buSzPts val="2200"/>
                <a:buFont typeface="Noto Sans Symbols"/>
                <a:buChar char="▪"/>
              </a:pPr>
              <a:r>
                <a:rPr lang="de-DE" sz="2200" b="0" i="0" u="none" strike="noStrike" cap="none" dirty="0">
                  <a:solidFill>
                    <a:srgbClr val="000000"/>
                  </a:solidFill>
                  <a:latin typeface="Helvetica Neue" panose="020B0604020202020204" charset="0"/>
                  <a:ea typeface="Helvetica Neue"/>
                  <a:cs typeface="Helvetica Neue"/>
                  <a:sym typeface="Helvetica Neue"/>
                </a:rPr>
                <a:t>Zielvorgaben kontrollieren</a:t>
              </a:r>
              <a:endParaRPr dirty="0">
                <a:latin typeface="Helvetica Neue" panose="020B0604020202020204" charset="0"/>
              </a:endParaRPr>
            </a:p>
            <a:p>
              <a:pPr marL="342900" marR="0" lvl="1" indent="-342900" algn="l" rtl="0">
                <a:lnSpc>
                  <a:spcPct val="90000"/>
                </a:lnSpc>
                <a:spcBef>
                  <a:spcPts val="330"/>
                </a:spcBef>
                <a:spcAft>
                  <a:spcPts val="0"/>
                </a:spcAft>
                <a:buClr>
                  <a:srgbClr val="000000"/>
                </a:buClr>
                <a:buSzPts val="2200"/>
                <a:buFont typeface="Noto Sans Symbols"/>
                <a:buChar char="▪"/>
              </a:pPr>
              <a:r>
                <a:rPr lang="de-DE" sz="2200" b="0" i="0" u="none" strike="noStrike" cap="none" dirty="0">
                  <a:solidFill>
                    <a:srgbClr val="000000"/>
                  </a:solidFill>
                  <a:latin typeface="Helvetica Neue" panose="020B0604020202020204" charset="0"/>
                  <a:ea typeface="Helvetica Neue"/>
                  <a:cs typeface="Helvetica Neue"/>
                  <a:sym typeface="Helvetica Neue"/>
                </a:rPr>
                <a:t>Veränderungen evaluieren</a:t>
              </a:r>
              <a:endParaRPr dirty="0">
                <a:latin typeface="Helvetica Neue" panose="020B0604020202020204" charset="0"/>
              </a:endParaRPr>
            </a:p>
          </p:txBody>
        </p:sp>
        <p:grpSp>
          <p:nvGrpSpPr>
            <p:cNvPr id="515" name="Google Shape;515;p30"/>
            <p:cNvGrpSpPr/>
            <p:nvPr/>
          </p:nvGrpSpPr>
          <p:grpSpPr>
            <a:xfrm>
              <a:off x="9864504" y="3384881"/>
              <a:ext cx="2111242" cy="2111242"/>
              <a:chOff x="2028614" y="351764"/>
              <a:chExt cx="2672172" cy="2672172"/>
            </a:xfrm>
          </p:grpSpPr>
          <p:sp>
            <p:nvSpPr>
              <p:cNvPr id="516" name="Google Shape;516;p30"/>
              <p:cNvSpPr/>
              <p:nvPr/>
            </p:nvSpPr>
            <p:spPr>
              <a:xfrm>
                <a:off x="2028614" y="351764"/>
                <a:ext cx="2672172" cy="2672172"/>
              </a:xfrm>
              <a:custGeom>
                <a:avLst/>
                <a:gdLst/>
                <a:ahLst/>
                <a:cxnLst/>
                <a:rect l="l" t="t" r="r" b="b"/>
                <a:pathLst>
                  <a:path w="120000" h="120000" extrusionOk="0">
                    <a:moveTo>
                      <a:pt x="0" y="120000"/>
                    </a:moveTo>
                    <a:lnTo>
                      <a:pt x="0" y="120000"/>
                    </a:lnTo>
                    <a:cubicBezTo>
                      <a:pt x="0" y="53726"/>
                      <a:pt x="53726" y="0"/>
                      <a:pt x="120000" y="0"/>
                    </a:cubicBezTo>
                    <a:lnTo>
                      <a:pt x="120000" y="120000"/>
                    </a:lnTo>
                    <a:close/>
                  </a:path>
                </a:pathLst>
              </a:custGeom>
              <a:solidFill>
                <a:srgbClr val="4D94B7"/>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Helvetica Neue" panose="020B0604020202020204" charset="0"/>
                </a:endParaRPr>
              </a:p>
            </p:txBody>
          </p:sp>
          <p:sp>
            <p:nvSpPr>
              <p:cNvPr id="517" name="Google Shape;517;p30"/>
              <p:cNvSpPr txBox="1"/>
              <p:nvPr/>
            </p:nvSpPr>
            <p:spPr>
              <a:xfrm>
                <a:off x="2811275" y="1134425"/>
                <a:ext cx="1889511" cy="1889511"/>
              </a:xfrm>
              <a:prstGeom prst="rect">
                <a:avLst/>
              </a:prstGeom>
              <a:noFill/>
              <a:ln>
                <a:noFill/>
              </a:ln>
            </p:spPr>
            <p:txBody>
              <a:bodyPr spcFirstLastPara="1" wrap="square" lIns="263125" tIns="263125" rIns="263125" bIns="263125"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de-DE" sz="2400" b="1">
                    <a:solidFill>
                      <a:schemeClr val="lt1"/>
                    </a:solidFill>
                    <a:latin typeface="Helvetica Neue" panose="020B0604020202020204" charset="0"/>
                    <a:ea typeface="Helvetica Neue"/>
                    <a:cs typeface="Helvetica Neue"/>
                    <a:sym typeface="Helvetica Neue"/>
                  </a:rPr>
                  <a:t>Act</a:t>
                </a:r>
                <a:endParaRPr>
                  <a:latin typeface="Helvetica Neue" panose="020B0604020202020204" charset="0"/>
                </a:endParaRPr>
              </a:p>
            </p:txBody>
          </p:sp>
        </p:grpSp>
        <p:grpSp>
          <p:nvGrpSpPr>
            <p:cNvPr id="518" name="Google Shape;518;p30"/>
            <p:cNvGrpSpPr/>
            <p:nvPr/>
          </p:nvGrpSpPr>
          <p:grpSpPr>
            <a:xfrm>
              <a:off x="12073262" y="3384881"/>
              <a:ext cx="2111242" cy="2111242"/>
              <a:chOff x="4824212" y="351764"/>
              <a:chExt cx="2672172" cy="2672172"/>
            </a:xfrm>
          </p:grpSpPr>
          <p:sp>
            <p:nvSpPr>
              <p:cNvPr id="519" name="Google Shape;519;p30"/>
              <p:cNvSpPr/>
              <p:nvPr/>
            </p:nvSpPr>
            <p:spPr>
              <a:xfrm rot="5400000">
                <a:off x="4824212" y="351764"/>
                <a:ext cx="2672172" cy="2672172"/>
              </a:xfrm>
              <a:custGeom>
                <a:avLst/>
                <a:gdLst/>
                <a:ahLst/>
                <a:cxnLst/>
                <a:rect l="l" t="t" r="r" b="b"/>
                <a:pathLst>
                  <a:path w="120000" h="120000" extrusionOk="0">
                    <a:moveTo>
                      <a:pt x="0" y="120000"/>
                    </a:moveTo>
                    <a:lnTo>
                      <a:pt x="0" y="120000"/>
                    </a:lnTo>
                    <a:cubicBezTo>
                      <a:pt x="0" y="53726"/>
                      <a:pt x="53726" y="0"/>
                      <a:pt x="120000" y="0"/>
                    </a:cubicBezTo>
                    <a:lnTo>
                      <a:pt x="120000" y="120000"/>
                    </a:lnTo>
                    <a:close/>
                  </a:path>
                </a:pathLst>
              </a:custGeom>
              <a:solidFill>
                <a:srgbClr val="4D94B7"/>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Helvetica Neue" panose="020B0604020202020204" charset="0"/>
                </a:endParaRPr>
              </a:p>
            </p:txBody>
          </p:sp>
          <p:sp>
            <p:nvSpPr>
              <p:cNvPr id="520" name="Google Shape;520;p30"/>
              <p:cNvSpPr txBox="1"/>
              <p:nvPr/>
            </p:nvSpPr>
            <p:spPr>
              <a:xfrm>
                <a:off x="4824212" y="1134425"/>
                <a:ext cx="1889511" cy="1889511"/>
              </a:xfrm>
              <a:prstGeom prst="rect">
                <a:avLst/>
              </a:prstGeom>
              <a:noFill/>
              <a:ln>
                <a:noFill/>
              </a:ln>
            </p:spPr>
            <p:txBody>
              <a:bodyPr spcFirstLastPara="1" wrap="square" lIns="263125" tIns="263125" rIns="263125" bIns="263125"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de-DE" sz="2400" b="1">
                    <a:solidFill>
                      <a:schemeClr val="lt1"/>
                    </a:solidFill>
                    <a:latin typeface="Helvetica Neue" panose="020B0604020202020204" charset="0"/>
                    <a:ea typeface="Helvetica Neue"/>
                    <a:cs typeface="Helvetica Neue"/>
                    <a:sym typeface="Helvetica Neue"/>
                  </a:rPr>
                  <a:t>Plan</a:t>
                </a:r>
                <a:endParaRPr>
                  <a:latin typeface="Helvetica Neue" panose="020B0604020202020204" charset="0"/>
                </a:endParaRPr>
              </a:p>
            </p:txBody>
          </p:sp>
        </p:grpSp>
        <p:grpSp>
          <p:nvGrpSpPr>
            <p:cNvPr id="521" name="Google Shape;521;p30"/>
            <p:cNvGrpSpPr/>
            <p:nvPr/>
          </p:nvGrpSpPr>
          <p:grpSpPr>
            <a:xfrm>
              <a:off x="12073262" y="5593639"/>
              <a:ext cx="2111242" cy="2111242"/>
              <a:chOff x="4824212" y="3147362"/>
              <a:chExt cx="2672172" cy="2672172"/>
            </a:xfrm>
          </p:grpSpPr>
          <p:sp>
            <p:nvSpPr>
              <p:cNvPr id="522" name="Google Shape;522;p30"/>
              <p:cNvSpPr/>
              <p:nvPr/>
            </p:nvSpPr>
            <p:spPr>
              <a:xfrm rot="10800000">
                <a:off x="4824212" y="3147362"/>
                <a:ext cx="2672172" cy="2672172"/>
              </a:xfrm>
              <a:custGeom>
                <a:avLst/>
                <a:gdLst/>
                <a:ahLst/>
                <a:cxnLst/>
                <a:rect l="l" t="t" r="r" b="b"/>
                <a:pathLst>
                  <a:path w="120000" h="120000" extrusionOk="0">
                    <a:moveTo>
                      <a:pt x="0" y="120000"/>
                    </a:moveTo>
                    <a:lnTo>
                      <a:pt x="0" y="120000"/>
                    </a:lnTo>
                    <a:cubicBezTo>
                      <a:pt x="0" y="53726"/>
                      <a:pt x="53726" y="0"/>
                      <a:pt x="120000" y="0"/>
                    </a:cubicBezTo>
                    <a:lnTo>
                      <a:pt x="120000" y="120000"/>
                    </a:lnTo>
                    <a:close/>
                  </a:path>
                </a:pathLst>
              </a:custGeom>
              <a:solidFill>
                <a:srgbClr val="4D94B7"/>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Helvetica Neue" panose="020B0604020202020204" charset="0"/>
                </a:endParaRPr>
              </a:p>
            </p:txBody>
          </p:sp>
          <p:sp>
            <p:nvSpPr>
              <p:cNvPr id="523" name="Google Shape;523;p30"/>
              <p:cNvSpPr txBox="1"/>
              <p:nvPr/>
            </p:nvSpPr>
            <p:spPr>
              <a:xfrm>
                <a:off x="4824212" y="3147362"/>
                <a:ext cx="1889511" cy="1889511"/>
              </a:xfrm>
              <a:prstGeom prst="rect">
                <a:avLst/>
              </a:prstGeom>
              <a:noFill/>
              <a:ln>
                <a:noFill/>
              </a:ln>
            </p:spPr>
            <p:txBody>
              <a:bodyPr spcFirstLastPara="1" wrap="square" lIns="263125" tIns="263125" rIns="263125" bIns="263125"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de-DE" sz="2400" b="1">
                    <a:solidFill>
                      <a:schemeClr val="lt1"/>
                    </a:solidFill>
                    <a:latin typeface="Helvetica Neue" panose="020B0604020202020204" charset="0"/>
                    <a:ea typeface="Helvetica Neue"/>
                    <a:cs typeface="Helvetica Neue"/>
                    <a:sym typeface="Helvetica Neue"/>
                  </a:rPr>
                  <a:t>Do</a:t>
                </a:r>
                <a:endParaRPr>
                  <a:latin typeface="Helvetica Neue" panose="020B0604020202020204" charset="0"/>
                </a:endParaRPr>
              </a:p>
            </p:txBody>
          </p:sp>
        </p:grpSp>
        <p:grpSp>
          <p:nvGrpSpPr>
            <p:cNvPr id="524" name="Google Shape;524;p30"/>
            <p:cNvGrpSpPr/>
            <p:nvPr/>
          </p:nvGrpSpPr>
          <p:grpSpPr>
            <a:xfrm>
              <a:off x="9864504" y="5593639"/>
              <a:ext cx="2111242" cy="2111242"/>
              <a:chOff x="2028614" y="3147362"/>
              <a:chExt cx="2672172" cy="2672172"/>
            </a:xfrm>
          </p:grpSpPr>
          <p:sp>
            <p:nvSpPr>
              <p:cNvPr id="525" name="Google Shape;525;p30"/>
              <p:cNvSpPr/>
              <p:nvPr/>
            </p:nvSpPr>
            <p:spPr>
              <a:xfrm rot="-5400000">
                <a:off x="2028614" y="3147362"/>
                <a:ext cx="2672172" cy="2672172"/>
              </a:xfrm>
              <a:custGeom>
                <a:avLst/>
                <a:gdLst/>
                <a:ahLst/>
                <a:cxnLst/>
                <a:rect l="l" t="t" r="r" b="b"/>
                <a:pathLst>
                  <a:path w="120000" h="120000" extrusionOk="0">
                    <a:moveTo>
                      <a:pt x="0" y="120000"/>
                    </a:moveTo>
                    <a:lnTo>
                      <a:pt x="0" y="120000"/>
                    </a:lnTo>
                    <a:cubicBezTo>
                      <a:pt x="0" y="53726"/>
                      <a:pt x="53726" y="0"/>
                      <a:pt x="120000" y="0"/>
                    </a:cubicBezTo>
                    <a:lnTo>
                      <a:pt x="120000" y="120000"/>
                    </a:lnTo>
                    <a:close/>
                  </a:path>
                </a:pathLst>
              </a:custGeom>
              <a:solidFill>
                <a:srgbClr val="4D94B7"/>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Helvetica Neue" panose="020B0604020202020204" charset="0"/>
                </a:endParaRPr>
              </a:p>
            </p:txBody>
          </p:sp>
          <p:sp>
            <p:nvSpPr>
              <p:cNvPr id="526" name="Google Shape;526;p30"/>
              <p:cNvSpPr txBox="1"/>
              <p:nvPr/>
            </p:nvSpPr>
            <p:spPr>
              <a:xfrm>
                <a:off x="2811275" y="3147362"/>
                <a:ext cx="1889511" cy="1889511"/>
              </a:xfrm>
              <a:prstGeom prst="rect">
                <a:avLst/>
              </a:prstGeom>
              <a:noFill/>
              <a:ln>
                <a:noFill/>
              </a:ln>
            </p:spPr>
            <p:txBody>
              <a:bodyPr spcFirstLastPara="1" wrap="square" lIns="263125" tIns="263125" rIns="263125" bIns="263125"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de-DE" sz="2400" b="1">
                    <a:solidFill>
                      <a:schemeClr val="lt1"/>
                    </a:solidFill>
                    <a:latin typeface="Helvetica Neue" panose="020B0604020202020204" charset="0"/>
                    <a:ea typeface="Helvetica Neue"/>
                    <a:cs typeface="Helvetica Neue"/>
                    <a:sym typeface="Helvetica Neue"/>
                  </a:rPr>
                  <a:t>Check</a:t>
                </a:r>
                <a:endParaRPr>
                  <a:latin typeface="Helvetica Neue" panose="020B0604020202020204" charset="0"/>
                </a:endParaRPr>
              </a:p>
            </p:txBody>
          </p:sp>
        </p:grpSp>
        <p:grpSp>
          <p:nvGrpSpPr>
            <p:cNvPr id="531" name="Google Shape;531;p30"/>
            <p:cNvGrpSpPr/>
            <p:nvPr/>
          </p:nvGrpSpPr>
          <p:grpSpPr>
            <a:xfrm>
              <a:off x="11574504" y="5004881"/>
              <a:ext cx="900000" cy="1080000"/>
              <a:chOff x="11277600" y="397617"/>
              <a:chExt cx="922609" cy="1110833"/>
            </a:xfrm>
          </p:grpSpPr>
          <p:sp>
            <p:nvSpPr>
              <p:cNvPr id="532" name="Google Shape;532;p30"/>
              <p:cNvSpPr/>
              <p:nvPr/>
            </p:nvSpPr>
            <p:spPr>
              <a:xfrm>
                <a:off x="11277600" y="397617"/>
                <a:ext cx="922609" cy="802268"/>
              </a:xfrm>
              <a:custGeom>
                <a:avLst/>
                <a:gdLst/>
                <a:ahLst/>
                <a:cxnLst/>
                <a:rect l="l" t="t" r="r" b="b"/>
                <a:pathLst>
                  <a:path w="120000" h="120000" extrusionOk="0">
                    <a:moveTo>
                      <a:pt x="6500" y="60000"/>
                    </a:moveTo>
                    <a:lnTo>
                      <a:pt x="6500" y="60000"/>
                    </a:lnTo>
                    <a:cubicBezTo>
                      <a:pt x="6500" y="34386"/>
                      <a:pt x="25335" y="12512"/>
                      <a:pt x="51070" y="8236"/>
                    </a:cubicBezTo>
                    <a:cubicBezTo>
                      <a:pt x="76806" y="3961"/>
                      <a:pt x="101928" y="18534"/>
                      <a:pt x="110519" y="42721"/>
                    </a:cubicBezTo>
                    <a:lnTo>
                      <a:pt x="116397" y="42721"/>
                    </a:lnTo>
                    <a:lnTo>
                      <a:pt x="107000" y="60000"/>
                    </a:lnTo>
                    <a:lnTo>
                      <a:pt x="90397" y="42721"/>
                    </a:lnTo>
                    <a:lnTo>
                      <a:pt x="95944" y="42721"/>
                    </a:lnTo>
                    <a:cubicBezTo>
                      <a:pt x="87342" y="27380"/>
                      <a:pt x="68530" y="19471"/>
                      <a:pt x="50395" y="23570"/>
                    </a:cubicBezTo>
                    <a:cubicBezTo>
                      <a:pt x="32260" y="27669"/>
                      <a:pt x="19500" y="42715"/>
                      <a:pt x="19500" y="60000"/>
                    </a:cubicBezTo>
                    <a:close/>
                  </a:path>
                </a:pathLst>
              </a:custGeom>
              <a:solidFill>
                <a:srgbClr val="B1C0D7"/>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Helvetica Neue" panose="020B0604020202020204" charset="0"/>
                </a:endParaRPr>
              </a:p>
            </p:txBody>
          </p:sp>
          <p:sp>
            <p:nvSpPr>
              <p:cNvPr id="533" name="Google Shape;533;p30"/>
              <p:cNvSpPr/>
              <p:nvPr/>
            </p:nvSpPr>
            <p:spPr>
              <a:xfrm rot="10800000">
                <a:off x="11277600" y="706182"/>
                <a:ext cx="922609" cy="802268"/>
              </a:xfrm>
              <a:custGeom>
                <a:avLst/>
                <a:gdLst/>
                <a:ahLst/>
                <a:cxnLst/>
                <a:rect l="l" t="t" r="r" b="b"/>
                <a:pathLst>
                  <a:path w="120000" h="120000" extrusionOk="0">
                    <a:moveTo>
                      <a:pt x="6500" y="60000"/>
                    </a:moveTo>
                    <a:lnTo>
                      <a:pt x="6500" y="60000"/>
                    </a:lnTo>
                    <a:cubicBezTo>
                      <a:pt x="6500" y="34386"/>
                      <a:pt x="25335" y="12512"/>
                      <a:pt x="51070" y="8236"/>
                    </a:cubicBezTo>
                    <a:cubicBezTo>
                      <a:pt x="76806" y="3961"/>
                      <a:pt x="101928" y="18534"/>
                      <a:pt x="110519" y="42721"/>
                    </a:cubicBezTo>
                    <a:lnTo>
                      <a:pt x="116397" y="42721"/>
                    </a:lnTo>
                    <a:lnTo>
                      <a:pt x="107000" y="60000"/>
                    </a:lnTo>
                    <a:lnTo>
                      <a:pt x="90397" y="42721"/>
                    </a:lnTo>
                    <a:lnTo>
                      <a:pt x="95944" y="42721"/>
                    </a:lnTo>
                    <a:cubicBezTo>
                      <a:pt x="87342" y="27380"/>
                      <a:pt x="68530" y="19471"/>
                      <a:pt x="50395" y="23570"/>
                    </a:cubicBezTo>
                    <a:cubicBezTo>
                      <a:pt x="32260" y="27669"/>
                      <a:pt x="19500" y="42715"/>
                      <a:pt x="19500" y="60000"/>
                    </a:cubicBezTo>
                    <a:close/>
                  </a:path>
                </a:pathLst>
              </a:custGeom>
              <a:solidFill>
                <a:srgbClr val="B1C0D7"/>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Helvetica Neue" panose="020B0604020202020204" charset="0"/>
                </a:endParaRPr>
              </a:p>
            </p:txBody>
          </p:sp>
        </p:gr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538" name="Google Shape;538;p31"/>
          <p:cNvSpPr txBox="1"/>
          <p:nvPr/>
        </p:nvSpPr>
        <p:spPr>
          <a:xfrm>
            <a:off x="1295400" y="2304000"/>
            <a:ext cx="15552000" cy="612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3.2 Beispiele für die Anwendung des PDCA-Zyklus zur kontinuierlichen Verbesserung</a:t>
            </a:r>
            <a:endParaRPr sz="2800" b="1" dirty="0">
              <a:solidFill>
                <a:srgbClr val="AED633"/>
              </a:solidFill>
              <a:latin typeface="Helvetica Neue" panose="020B0604020202020204" charset="0"/>
              <a:ea typeface="Helvetica Neue"/>
              <a:cs typeface="Helvetica Neue"/>
              <a:sym typeface="Helvetica Neue"/>
            </a:endParaRPr>
          </a:p>
        </p:txBody>
      </p:sp>
      <p:graphicFrame>
        <p:nvGraphicFramePr>
          <p:cNvPr id="539" name="Google Shape;539;p31"/>
          <p:cNvGraphicFramePr/>
          <p:nvPr/>
        </p:nvGraphicFramePr>
        <p:xfrm>
          <a:off x="1296000" y="3384000"/>
          <a:ext cx="15544200" cy="5097600"/>
        </p:xfrm>
        <a:graphic>
          <a:graphicData uri="http://schemas.openxmlformats.org/drawingml/2006/table">
            <a:tbl>
              <a:tblPr firstRow="1" bandRow="1">
                <a:noFill/>
                <a:tableStyleId>{9C12EDFA-F902-48D0-B566-0E34988B0024}</a:tableStyleId>
              </a:tblPr>
              <a:tblGrid>
                <a:gridCol w="3886050">
                  <a:extLst>
                    <a:ext uri="{9D8B030D-6E8A-4147-A177-3AD203B41FA5}">
                      <a16:colId xmlns:a16="http://schemas.microsoft.com/office/drawing/2014/main" val="20000"/>
                    </a:ext>
                  </a:extLst>
                </a:gridCol>
                <a:gridCol w="3886050">
                  <a:extLst>
                    <a:ext uri="{9D8B030D-6E8A-4147-A177-3AD203B41FA5}">
                      <a16:colId xmlns:a16="http://schemas.microsoft.com/office/drawing/2014/main" val="20001"/>
                    </a:ext>
                  </a:extLst>
                </a:gridCol>
                <a:gridCol w="3886050">
                  <a:extLst>
                    <a:ext uri="{9D8B030D-6E8A-4147-A177-3AD203B41FA5}">
                      <a16:colId xmlns:a16="http://schemas.microsoft.com/office/drawing/2014/main" val="20002"/>
                    </a:ext>
                  </a:extLst>
                </a:gridCol>
                <a:gridCol w="3886050">
                  <a:extLst>
                    <a:ext uri="{9D8B030D-6E8A-4147-A177-3AD203B41FA5}">
                      <a16:colId xmlns:a16="http://schemas.microsoft.com/office/drawing/2014/main" val="20003"/>
                    </a:ext>
                  </a:extLst>
                </a:gridCol>
              </a:tblGrid>
              <a:tr h="720000">
                <a:tc>
                  <a:txBody>
                    <a:bodyPr/>
                    <a:lstStyle/>
                    <a:p>
                      <a:pPr marL="0" marR="0" lvl="0" indent="0" algn="l" rtl="0">
                        <a:spcBef>
                          <a:spcPts val="0"/>
                        </a:spcBef>
                        <a:spcAft>
                          <a:spcPts val="0"/>
                        </a:spcAft>
                        <a:buNone/>
                      </a:pPr>
                      <a:r>
                        <a:rPr lang="de-DE" sz="2400">
                          <a:latin typeface="Helvetica Neue"/>
                          <a:ea typeface="Helvetica Neue"/>
                          <a:cs typeface="Helvetica Neue"/>
                          <a:sym typeface="Helvetica Neue"/>
                        </a:rPr>
                        <a:t>Plan</a:t>
                      </a:r>
                      <a:endParaRPr/>
                    </a:p>
                  </a:txBody>
                  <a:tcPr marL="91450" marR="91450" marT="90000" marB="90000" anchor="ctr">
                    <a:solidFill>
                      <a:srgbClr val="4D94B7"/>
                    </a:solidFill>
                  </a:tcPr>
                </a:tc>
                <a:tc>
                  <a:txBody>
                    <a:bodyPr/>
                    <a:lstStyle/>
                    <a:p>
                      <a:pPr marL="0" marR="0" lvl="0" indent="0" algn="l" rtl="0">
                        <a:spcBef>
                          <a:spcPts val="0"/>
                        </a:spcBef>
                        <a:spcAft>
                          <a:spcPts val="0"/>
                        </a:spcAft>
                        <a:buNone/>
                      </a:pPr>
                      <a:r>
                        <a:rPr lang="de-DE" sz="2400">
                          <a:latin typeface="Helvetica Neue"/>
                          <a:ea typeface="Helvetica Neue"/>
                          <a:cs typeface="Helvetica Neue"/>
                          <a:sym typeface="Helvetica Neue"/>
                        </a:rPr>
                        <a:t>Do</a:t>
                      </a:r>
                      <a:endParaRPr/>
                    </a:p>
                  </a:txBody>
                  <a:tcPr marL="91450" marR="91450" marT="90000" marB="90000" anchor="ctr">
                    <a:solidFill>
                      <a:srgbClr val="4D94B7"/>
                    </a:solidFill>
                  </a:tcPr>
                </a:tc>
                <a:tc>
                  <a:txBody>
                    <a:bodyPr/>
                    <a:lstStyle/>
                    <a:p>
                      <a:pPr marL="0" marR="0" lvl="0" indent="0" algn="l" rtl="0">
                        <a:spcBef>
                          <a:spcPts val="0"/>
                        </a:spcBef>
                        <a:spcAft>
                          <a:spcPts val="0"/>
                        </a:spcAft>
                        <a:buNone/>
                      </a:pPr>
                      <a:r>
                        <a:rPr lang="de-DE" sz="2400">
                          <a:latin typeface="Helvetica Neue"/>
                          <a:ea typeface="Helvetica Neue"/>
                          <a:cs typeface="Helvetica Neue"/>
                          <a:sym typeface="Helvetica Neue"/>
                        </a:rPr>
                        <a:t>Act </a:t>
                      </a:r>
                      <a:endParaRPr/>
                    </a:p>
                  </a:txBody>
                  <a:tcPr marL="91450" marR="91450" marT="90000" marB="90000" anchor="ctr">
                    <a:solidFill>
                      <a:srgbClr val="4D94B7"/>
                    </a:solidFill>
                  </a:tcPr>
                </a:tc>
                <a:tc>
                  <a:txBody>
                    <a:bodyPr/>
                    <a:lstStyle/>
                    <a:p>
                      <a:pPr marL="0" marR="0" lvl="0" indent="0" algn="l" rtl="0">
                        <a:spcBef>
                          <a:spcPts val="0"/>
                        </a:spcBef>
                        <a:spcAft>
                          <a:spcPts val="0"/>
                        </a:spcAft>
                        <a:buNone/>
                      </a:pPr>
                      <a:r>
                        <a:rPr lang="de-DE" sz="2400">
                          <a:latin typeface="Helvetica Neue"/>
                          <a:ea typeface="Helvetica Neue"/>
                          <a:cs typeface="Helvetica Neue"/>
                          <a:sym typeface="Helvetica Neue"/>
                        </a:rPr>
                        <a:t>Check</a:t>
                      </a:r>
                      <a:endParaRPr/>
                    </a:p>
                  </a:txBody>
                  <a:tcPr marL="91450" marR="91450" marT="90000" marB="90000" anchor="ctr">
                    <a:solidFill>
                      <a:srgbClr val="4D94B7"/>
                    </a:solidFill>
                  </a:tcPr>
                </a:tc>
                <a:extLst>
                  <a:ext uri="{0D108BD9-81ED-4DB2-BD59-A6C34878D82A}">
                    <a16:rowId xmlns:a16="http://schemas.microsoft.com/office/drawing/2014/main" val="10000"/>
                  </a:ext>
                </a:extLst>
              </a:tr>
              <a:tr h="426350">
                <a:tc>
                  <a:txBody>
                    <a:bodyPr/>
                    <a:lstStyle/>
                    <a:p>
                      <a:pPr marL="0" marR="0" lvl="0" indent="0" algn="l" rtl="0">
                        <a:spcBef>
                          <a:spcPts val="0"/>
                        </a:spcBef>
                        <a:spcAft>
                          <a:spcPts val="0"/>
                        </a:spcAft>
                        <a:buNone/>
                      </a:pPr>
                      <a:r>
                        <a:rPr lang="de-DE" sz="2400" dirty="0">
                          <a:latin typeface="Helvetica Neue"/>
                          <a:ea typeface="Helvetica Neue"/>
                          <a:cs typeface="Helvetica Neue"/>
                          <a:sym typeface="Helvetica Neue"/>
                        </a:rPr>
                        <a:t>Festlegung der Feedbackregeln</a:t>
                      </a:r>
                      <a:endParaRPr dirty="0"/>
                    </a:p>
                  </a:txBody>
                  <a:tcPr marL="91450" marR="91450" marT="180000" marB="180000">
                    <a:solidFill>
                      <a:srgbClr val="AED633">
                        <a:alpha val="20000"/>
                      </a:srgbClr>
                    </a:solidFill>
                  </a:tcPr>
                </a:tc>
                <a:tc>
                  <a:txBody>
                    <a:bodyPr/>
                    <a:lstStyle/>
                    <a:p>
                      <a:pPr marL="0" marR="0" lvl="0" indent="0" algn="l" rtl="0">
                        <a:spcBef>
                          <a:spcPts val="0"/>
                        </a:spcBef>
                        <a:spcAft>
                          <a:spcPts val="0"/>
                        </a:spcAft>
                        <a:buNone/>
                      </a:pPr>
                      <a:r>
                        <a:rPr lang="de-DE" sz="2400">
                          <a:latin typeface="Helvetica Neue"/>
                          <a:ea typeface="Helvetica Neue"/>
                          <a:cs typeface="Helvetica Neue"/>
                          <a:sym typeface="Helvetica Neue"/>
                        </a:rPr>
                        <a:t>Es wurden Regeln aufgestellt, verbreitet und getestet.</a:t>
                      </a:r>
                      <a:endParaRPr sz="2400">
                        <a:latin typeface="Helvetica Neue"/>
                        <a:ea typeface="Helvetica Neue"/>
                        <a:cs typeface="Helvetica Neue"/>
                        <a:sym typeface="Helvetica Neue"/>
                      </a:endParaRPr>
                    </a:p>
                  </a:txBody>
                  <a:tcPr marL="91450" marR="91450" marT="180000" marB="180000">
                    <a:solidFill>
                      <a:srgbClr val="AED633">
                        <a:alpha val="20000"/>
                      </a:srgbClr>
                    </a:solidFill>
                  </a:tcPr>
                </a:tc>
                <a:tc>
                  <a:txBody>
                    <a:bodyPr/>
                    <a:lstStyle/>
                    <a:p>
                      <a:pPr marL="0" marR="0" lvl="0" indent="0" algn="l" rtl="0">
                        <a:spcBef>
                          <a:spcPts val="0"/>
                        </a:spcBef>
                        <a:spcAft>
                          <a:spcPts val="0"/>
                        </a:spcAft>
                        <a:buNone/>
                      </a:pPr>
                      <a:r>
                        <a:rPr lang="de-DE" sz="2400">
                          <a:latin typeface="Helvetica Neue"/>
                          <a:ea typeface="Helvetica Neue"/>
                          <a:cs typeface="Helvetica Neue"/>
                          <a:sym typeface="Helvetica Neue"/>
                        </a:rPr>
                        <a:t>Die Regeln sind immer noch zu ungenau</a:t>
                      </a:r>
                      <a:endParaRPr/>
                    </a:p>
                    <a:p>
                      <a:pPr marL="0" marR="0" lvl="0" indent="0" algn="l" rtl="0">
                        <a:spcBef>
                          <a:spcPts val="0"/>
                        </a:spcBef>
                        <a:spcAft>
                          <a:spcPts val="0"/>
                        </a:spcAft>
                        <a:buNone/>
                      </a:pPr>
                      <a:r>
                        <a:rPr lang="de-DE" sz="2400">
                          <a:latin typeface="Helvetica Neue"/>
                          <a:ea typeface="Helvetica Neue"/>
                          <a:cs typeface="Helvetica Neue"/>
                          <a:sym typeface="Helvetica Neue"/>
                        </a:rPr>
                        <a:t>Nicht jeder kennt sie</a:t>
                      </a:r>
                      <a:endParaRPr/>
                    </a:p>
                    <a:p>
                      <a:pPr marL="0" marR="0" lvl="0" indent="0" algn="l" rtl="0">
                        <a:spcBef>
                          <a:spcPts val="0"/>
                        </a:spcBef>
                        <a:spcAft>
                          <a:spcPts val="0"/>
                        </a:spcAft>
                        <a:buNone/>
                      </a:pPr>
                      <a:r>
                        <a:rPr lang="de-DE" sz="2400">
                          <a:latin typeface="Helvetica Neue"/>
                          <a:ea typeface="Helvetica Neue"/>
                          <a:cs typeface="Helvetica Neue"/>
                          <a:sym typeface="Helvetica Neue"/>
                        </a:rPr>
                        <a:t>Nicht jede*r Vorgesetzte setzt sie um.</a:t>
                      </a:r>
                      <a:endParaRPr sz="2400">
                        <a:latin typeface="Helvetica Neue"/>
                        <a:ea typeface="Helvetica Neue"/>
                        <a:cs typeface="Helvetica Neue"/>
                        <a:sym typeface="Helvetica Neue"/>
                      </a:endParaRPr>
                    </a:p>
                  </a:txBody>
                  <a:tcPr marL="91450" marR="91450" marT="180000" marB="180000">
                    <a:solidFill>
                      <a:srgbClr val="AED633">
                        <a:alpha val="20000"/>
                      </a:srgbClr>
                    </a:solidFill>
                  </a:tcPr>
                </a:tc>
                <a:tc>
                  <a:txBody>
                    <a:bodyPr/>
                    <a:lstStyle/>
                    <a:p>
                      <a:pPr marL="0" marR="0" lvl="0" indent="0" algn="l" rtl="0">
                        <a:spcBef>
                          <a:spcPts val="0"/>
                        </a:spcBef>
                        <a:spcAft>
                          <a:spcPts val="0"/>
                        </a:spcAft>
                        <a:buNone/>
                      </a:pPr>
                      <a:r>
                        <a:rPr lang="de-DE" sz="2400">
                          <a:latin typeface="Helvetica Neue"/>
                          <a:ea typeface="Helvetica Neue"/>
                          <a:cs typeface="Helvetica Neue"/>
                          <a:sym typeface="Helvetica Neue"/>
                        </a:rPr>
                        <a:t>Es wird ein Team gebildet, das die Regeln konkretisiert und anschließend die Mitarbeiter*innen schult.</a:t>
                      </a:r>
                      <a:endParaRPr sz="2400">
                        <a:latin typeface="Helvetica Neue"/>
                        <a:ea typeface="Helvetica Neue"/>
                        <a:cs typeface="Helvetica Neue"/>
                        <a:sym typeface="Helvetica Neue"/>
                      </a:endParaRPr>
                    </a:p>
                  </a:txBody>
                  <a:tcPr marL="91450" marR="91450" marT="180000" marB="180000">
                    <a:solidFill>
                      <a:srgbClr val="AED633">
                        <a:alpha val="20000"/>
                      </a:srgbClr>
                    </a:solidFill>
                  </a:tcPr>
                </a:tc>
                <a:extLst>
                  <a:ext uri="{0D108BD9-81ED-4DB2-BD59-A6C34878D82A}">
                    <a16:rowId xmlns:a16="http://schemas.microsoft.com/office/drawing/2014/main" val="10001"/>
                  </a:ext>
                </a:extLst>
              </a:tr>
              <a:tr h="0">
                <a:tc>
                  <a:txBody>
                    <a:bodyPr/>
                    <a:lstStyle/>
                    <a:p>
                      <a:pPr marL="0" marR="0" lvl="0" indent="0" algn="l" rtl="0">
                        <a:spcBef>
                          <a:spcPts val="0"/>
                        </a:spcBef>
                        <a:spcAft>
                          <a:spcPts val="0"/>
                        </a:spcAft>
                        <a:buNone/>
                      </a:pPr>
                      <a:r>
                        <a:rPr lang="de-DE" sz="2400">
                          <a:latin typeface="Helvetica Neue"/>
                          <a:ea typeface="Helvetica Neue"/>
                          <a:cs typeface="Helvetica Neue"/>
                          <a:sym typeface="Helvetica Neue"/>
                        </a:rPr>
                        <a:t>Es muss ein offener Kanal für die Kommunikation mit der Geschäftsleitung eingerichtet werden.</a:t>
                      </a:r>
                      <a:endParaRPr/>
                    </a:p>
                  </a:txBody>
                  <a:tcPr marL="91450" marR="91450" marT="180000" marB="180000">
                    <a:solidFill>
                      <a:srgbClr val="AED633">
                        <a:alpha val="40000"/>
                      </a:srgbClr>
                    </a:solidFill>
                  </a:tcPr>
                </a:tc>
                <a:tc>
                  <a:txBody>
                    <a:bodyPr/>
                    <a:lstStyle/>
                    <a:p>
                      <a:pPr marL="0" marR="0" lvl="0" indent="0" algn="l" rtl="0">
                        <a:spcBef>
                          <a:spcPts val="0"/>
                        </a:spcBef>
                        <a:spcAft>
                          <a:spcPts val="0"/>
                        </a:spcAft>
                        <a:buNone/>
                      </a:pPr>
                      <a:r>
                        <a:rPr lang="de-DE" sz="2400">
                          <a:latin typeface="Helvetica Neue"/>
                          <a:ea typeface="Helvetica Neue"/>
                          <a:cs typeface="Helvetica Neue"/>
                          <a:sym typeface="Helvetica Neue"/>
                        </a:rPr>
                        <a:t>Einmal pro Woche wird eine offizielle Sprechstunde eingerichtet, da die Führungskräfte oft nicht im Büro sind. </a:t>
                      </a:r>
                      <a:endParaRPr sz="2400">
                        <a:latin typeface="Helvetica Neue"/>
                        <a:ea typeface="Helvetica Neue"/>
                        <a:cs typeface="Helvetica Neue"/>
                        <a:sym typeface="Helvetica Neue"/>
                      </a:endParaRPr>
                    </a:p>
                  </a:txBody>
                  <a:tcPr marL="91450" marR="91450" marT="180000" marB="180000">
                    <a:solidFill>
                      <a:srgbClr val="AED633">
                        <a:alpha val="40000"/>
                      </a:srgbClr>
                    </a:solidFill>
                  </a:tcPr>
                </a:tc>
                <a:tc>
                  <a:txBody>
                    <a:bodyPr/>
                    <a:lstStyle/>
                    <a:p>
                      <a:pPr marL="0" marR="0" lvl="0" indent="0" algn="l" rtl="0">
                        <a:spcBef>
                          <a:spcPts val="0"/>
                        </a:spcBef>
                        <a:spcAft>
                          <a:spcPts val="0"/>
                        </a:spcAft>
                        <a:buNone/>
                      </a:pPr>
                      <a:r>
                        <a:rPr lang="de-DE" sz="2400">
                          <a:latin typeface="Helvetica Neue"/>
                          <a:ea typeface="Helvetica Neue"/>
                          <a:cs typeface="Helvetica Neue"/>
                          <a:sym typeface="Helvetica Neue"/>
                        </a:rPr>
                        <a:t>Diese offizielle Sprechstunde wird von niemandem wirklich genutzt.</a:t>
                      </a:r>
                      <a:endParaRPr sz="2400">
                        <a:latin typeface="Helvetica Neue"/>
                        <a:ea typeface="Helvetica Neue"/>
                        <a:cs typeface="Helvetica Neue"/>
                        <a:sym typeface="Helvetica Neue"/>
                      </a:endParaRPr>
                    </a:p>
                  </a:txBody>
                  <a:tcPr marL="91450" marR="91450" marT="180000" marB="180000">
                    <a:solidFill>
                      <a:srgbClr val="AED633">
                        <a:alpha val="40000"/>
                      </a:srgbClr>
                    </a:solidFill>
                  </a:tcPr>
                </a:tc>
                <a:tc>
                  <a:txBody>
                    <a:bodyPr/>
                    <a:lstStyle/>
                    <a:p>
                      <a:pPr marL="0" marR="0" lvl="0" indent="0" algn="l" rtl="0">
                        <a:spcBef>
                          <a:spcPts val="0"/>
                        </a:spcBef>
                        <a:spcAft>
                          <a:spcPts val="0"/>
                        </a:spcAft>
                        <a:buNone/>
                      </a:pPr>
                      <a:r>
                        <a:rPr lang="de-DE" sz="2400" dirty="0">
                          <a:latin typeface="Helvetica Neue"/>
                          <a:ea typeface="Helvetica Neue"/>
                          <a:cs typeface="Helvetica Neue"/>
                          <a:sym typeface="Helvetica Neue"/>
                        </a:rPr>
                        <a:t>Installation einer Ampel an den Türen der Manager.</a:t>
                      </a:r>
                      <a:endParaRPr dirty="0"/>
                    </a:p>
                    <a:p>
                      <a:pPr marL="0" marR="0" lvl="0" indent="0" algn="l" rtl="0">
                        <a:spcBef>
                          <a:spcPts val="0"/>
                        </a:spcBef>
                        <a:spcAft>
                          <a:spcPts val="0"/>
                        </a:spcAft>
                        <a:buNone/>
                      </a:pPr>
                      <a:r>
                        <a:rPr lang="de-DE" sz="2400" dirty="0">
                          <a:latin typeface="Helvetica Neue"/>
                          <a:ea typeface="Helvetica Neue"/>
                          <a:cs typeface="Helvetica Neue"/>
                          <a:sym typeface="Helvetica Neue"/>
                        </a:rPr>
                        <a:t>Grün bedeutet: Komm rein, ich bin frei.</a:t>
                      </a:r>
                      <a:endParaRPr sz="2400" dirty="0">
                        <a:latin typeface="Helvetica Neue"/>
                        <a:ea typeface="Helvetica Neue"/>
                        <a:cs typeface="Helvetica Neue"/>
                        <a:sym typeface="Helvetica Neue"/>
                      </a:endParaRPr>
                    </a:p>
                  </a:txBody>
                  <a:tcPr marL="91450" marR="91450" marT="180000" marB="180000">
                    <a:solidFill>
                      <a:srgbClr val="AED633">
                        <a:alpha val="40000"/>
                      </a:srgbClr>
                    </a:solidFill>
                  </a:tcPr>
                </a:tc>
                <a:extLst>
                  <a:ext uri="{0D108BD9-81ED-4DB2-BD59-A6C34878D82A}">
                    <a16:rowId xmlns:a16="http://schemas.microsoft.com/office/drawing/2014/main" val="10002"/>
                  </a:ext>
                </a:extLst>
              </a:tr>
            </a:tbl>
          </a:graphicData>
        </a:graphic>
      </p:graphicFrame>
      <p:sp>
        <p:nvSpPr>
          <p:cNvPr id="540" name="Google Shape;540;p31"/>
          <p:cNvSpPr txBox="1"/>
          <p:nvPr/>
        </p:nvSpPr>
        <p:spPr>
          <a:xfrm>
            <a:off x="1296000" y="1548000"/>
            <a:ext cx="13986164" cy="83099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4D94B7"/>
              </a:buClr>
              <a:buSzPts val="4800"/>
              <a:buFont typeface="Helvetica Neue"/>
              <a:buNone/>
            </a:pPr>
            <a:r>
              <a:rPr lang="de-DE" sz="4800" b="1" i="0" u="none" strike="noStrike" cap="none" dirty="0">
                <a:solidFill>
                  <a:srgbClr val="4D94B7"/>
                </a:solidFill>
                <a:latin typeface="Helvetica Neue" panose="020B0604020202020204" charset="0"/>
                <a:ea typeface="Helvetica Neue"/>
                <a:cs typeface="Helvetica Neue"/>
                <a:sym typeface="Helvetica Neue"/>
              </a:rPr>
              <a:t>3. PDCA-Zyklus</a:t>
            </a:r>
            <a:endParaRPr sz="4800" b="1" i="0" u="none" strike="noStrike" cap="none" dirty="0">
              <a:solidFill>
                <a:srgbClr val="4D94B7"/>
              </a:solidFill>
              <a:latin typeface="Helvetica Neue" panose="020B0604020202020204" charset="0"/>
              <a:ea typeface="Helvetica Neue"/>
              <a:cs typeface="Helvetica Neue"/>
              <a:sym typeface="Helvetica Neue"/>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44"/>
        <p:cNvGrpSpPr/>
        <p:nvPr/>
      </p:nvGrpSpPr>
      <p:grpSpPr>
        <a:xfrm>
          <a:off x="0" y="0"/>
          <a:ext cx="0" cy="0"/>
          <a:chOff x="0" y="0"/>
          <a:chExt cx="0" cy="0"/>
        </a:xfrm>
      </p:grpSpPr>
      <p:pic>
        <p:nvPicPr>
          <p:cNvPr id="545" name="Google Shape;545;p32"/>
          <p:cNvPicPr preferRelativeResize="0"/>
          <p:nvPr/>
        </p:nvPicPr>
        <p:blipFill rotWithShape="1">
          <a:blip r:embed="rId3">
            <a:alphaModFix/>
          </a:blip>
          <a:srcRect/>
          <a:stretch/>
        </p:blipFill>
        <p:spPr>
          <a:xfrm>
            <a:off x="10273993" y="2680527"/>
            <a:ext cx="1639605" cy="1267682"/>
          </a:xfrm>
          <a:prstGeom prst="rect">
            <a:avLst/>
          </a:prstGeom>
          <a:noFill/>
          <a:ln>
            <a:noFill/>
          </a:ln>
        </p:spPr>
      </p:pic>
      <p:grpSp>
        <p:nvGrpSpPr>
          <p:cNvPr id="546" name="Google Shape;546;p32"/>
          <p:cNvGrpSpPr/>
          <p:nvPr/>
        </p:nvGrpSpPr>
        <p:grpSpPr>
          <a:xfrm>
            <a:off x="11110996" y="509774"/>
            <a:ext cx="6727800" cy="2757142"/>
            <a:chOff x="11110996" y="509774"/>
            <a:chExt cx="6727800" cy="2757142"/>
          </a:xfrm>
        </p:grpSpPr>
        <p:pic>
          <p:nvPicPr>
            <p:cNvPr id="547" name="Google Shape;547;p32" descr="Wolken-Gedankenblase"/>
            <p:cNvPicPr preferRelativeResize="0"/>
            <p:nvPr/>
          </p:nvPicPr>
          <p:blipFill rotWithShape="1">
            <a:blip r:embed="rId4">
              <a:alphaModFix/>
            </a:blip>
            <a:srcRect b="28114"/>
            <a:stretch/>
          </p:blipFill>
          <p:spPr>
            <a:xfrm>
              <a:off x="11110996" y="509774"/>
              <a:ext cx="6727800" cy="2757142"/>
            </a:xfrm>
            <a:prstGeom prst="rect">
              <a:avLst/>
            </a:prstGeom>
            <a:noFill/>
            <a:ln>
              <a:noFill/>
            </a:ln>
          </p:spPr>
        </p:pic>
        <p:pic>
          <p:nvPicPr>
            <p:cNvPr id="548" name="Google Shape;548;p32" descr="Unterschrift Silhouette"/>
            <p:cNvPicPr preferRelativeResize="0"/>
            <p:nvPr/>
          </p:nvPicPr>
          <p:blipFill rotWithShape="1">
            <a:blip r:embed="rId5">
              <a:alphaModFix/>
            </a:blip>
            <a:srcRect/>
            <a:stretch/>
          </p:blipFill>
          <p:spPr>
            <a:xfrm>
              <a:off x="14540724" y="762063"/>
              <a:ext cx="723511" cy="708041"/>
            </a:xfrm>
            <a:prstGeom prst="rect">
              <a:avLst/>
            </a:prstGeom>
            <a:noFill/>
            <a:ln>
              <a:noFill/>
            </a:ln>
          </p:spPr>
        </p:pic>
        <p:sp>
          <p:nvSpPr>
            <p:cNvPr id="549" name="Google Shape;549;p32"/>
            <p:cNvSpPr txBox="1"/>
            <p:nvPr/>
          </p:nvSpPr>
          <p:spPr>
            <a:xfrm>
              <a:off x="11781226" y="1450678"/>
              <a:ext cx="5387340" cy="144466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Finde zwei weitere Beispiele und nutze den PDCA-Zyklus als strategisches Tool zur Verbesserung der Situation.</a:t>
              </a:r>
              <a:endParaRPr dirty="0">
                <a:latin typeface="Helvetica Neue" panose="020B0604020202020204" charset="0"/>
              </a:endParaRPr>
            </a:p>
          </p:txBody>
        </p:sp>
        <p:sp>
          <p:nvSpPr>
            <p:cNvPr id="550" name="Google Shape;550;p32"/>
            <p:cNvSpPr txBox="1"/>
            <p:nvPr/>
          </p:nvSpPr>
          <p:spPr>
            <a:xfrm>
              <a:off x="12993754" y="930078"/>
              <a:ext cx="1712846" cy="42327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de-DE" sz="2400" b="1">
                  <a:solidFill>
                    <a:schemeClr val="dk1"/>
                  </a:solidFill>
                  <a:latin typeface="Helvetica Neue" panose="020B0604020202020204" charset="0"/>
                  <a:ea typeface="Helvetica Neue"/>
                  <a:cs typeface="Helvetica Neue"/>
                  <a:sym typeface="Helvetica Neue"/>
                </a:rPr>
                <a:t>Aufgabe:</a:t>
              </a:r>
              <a:endParaRPr>
                <a:latin typeface="Helvetica Neue" panose="020B0604020202020204" charset="0"/>
              </a:endParaRPr>
            </a:p>
            <a:p>
              <a:pPr marL="0" marR="0" lvl="0" indent="0" algn="ctr" rtl="0">
                <a:spcBef>
                  <a:spcPts val="0"/>
                </a:spcBef>
                <a:spcAft>
                  <a:spcPts val="0"/>
                </a:spcAft>
                <a:buNone/>
              </a:pPr>
              <a:endParaRPr sz="2400" b="1">
                <a:solidFill>
                  <a:schemeClr val="dk1"/>
                </a:solidFill>
                <a:latin typeface="Helvetica Neue" panose="020B0604020202020204" charset="0"/>
                <a:ea typeface="Helvetica Neue"/>
                <a:cs typeface="Helvetica Neue"/>
                <a:sym typeface="Helvetica Neue"/>
              </a:endParaRPr>
            </a:p>
            <a:p>
              <a:pPr marL="0" marR="0" lvl="0" indent="0" algn="ctr" rtl="0">
                <a:spcBef>
                  <a:spcPts val="0"/>
                </a:spcBef>
                <a:spcAft>
                  <a:spcPts val="0"/>
                </a:spcAft>
                <a:buNone/>
              </a:pPr>
              <a:endParaRPr sz="2400" b="1">
                <a:solidFill>
                  <a:schemeClr val="dk1"/>
                </a:solidFill>
                <a:latin typeface="Helvetica Neue" panose="020B0604020202020204" charset="0"/>
                <a:ea typeface="Helvetica Neue"/>
                <a:cs typeface="Helvetica Neue"/>
                <a:sym typeface="Helvetica Neue"/>
              </a:endParaRPr>
            </a:p>
          </p:txBody>
        </p:sp>
      </p:grpSp>
      <p:graphicFrame>
        <p:nvGraphicFramePr>
          <p:cNvPr id="551" name="Google Shape;551;p32"/>
          <p:cNvGraphicFramePr/>
          <p:nvPr/>
        </p:nvGraphicFramePr>
        <p:xfrm>
          <a:off x="1296000" y="4104000"/>
          <a:ext cx="15544200" cy="3600000"/>
        </p:xfrm>
        <a:graphic>
          <a:graphicData uri="http://schemas.openxmlformats.org/drawingml/2006/table">
            <a:tbl>
              <a:tblPr firstRow="1" bandRow="1">
                <a:noFill/>
                <a:tableStyleId>{9C12EDFA-F902-48D0-B566-0E34988B0024}</a:tableStyleId>
              </a:tblPr>
              <a:tblGrid>
                <a:gridCol w="3886050">
                  <a:extLst>
                    <a:ext uri="{9D8B030D-6E8A-4147-A177-3AD203B41FA5}">
                      <a16:colId xmlns:a16="http://schemas.microsoft.com/office/drawing/2014/main" val="20000"/>
                    </a:ext>
                  </a:extLst>
                </a:gridCol>
                <a:gridCol w="3886050">
                  <a:extLst>
                    <a:ext uri="{9D8B030D-6E8A-4147-A177-3AD203B41FA5}">
                      <a16:colId xmlns:a16="http://schemas.microsoft.com/office/drawing/2014/main" val="20001"/>
                    </a:ext>
                  </a:extLst>
                </a:gridCol>
                <a:gridCol w="3886050">
                  <a:extLst>
                    <a:ext uri="{9D8B030D-6E8A-4147-A177-3AD203B41FA5}">
                      <a16:colId xmlns:a16="http://schemas.microsoft.com/office/drawing/2014/main" val="20002"/>
                    </a:ext>
                  </a:extLst>
                </a:gridCol>
                <a:gridCol w="3886050">
                  <a:extLst>
                    <a:ext uri="{9D8B030D-6E8A-4147-A177-3AD203B41FA5}">
                      <a16:colId xmlns:a16="http://schemas.microsoft.com/office/drawing/2014/main" val="20003"/>
                    </a:ext>
                  </a:extLst>
                </a:gridCol>
              </a:tblGrid>
              <a:tr h="720000">
                <a:tc>
                  <a:txBody>
                    <a:bodyPr/>
                    <a:lstStyle/>
                    <a:p>
                      <a:pPr marL="0" marR="0" lvl="0" indent="0" algn="l" rtl="0">
                        <a:spcBef>
                          <a:spcPts val="0"/>
                        </a:spcBef>
                        <a:spcAft>
                          <a:spcPts val="0"/>
                        </a:spcAft>
                        <a:buNone/>
                      </a:pPr>
                      <a:r>
                        <a:rPr lang="de-DE" sz="2400">
                          <a:latin typeface="Helvetica Neue"/>
                          <a:ea typeface="Helvetica Neue"/>
                          <a:cs typeface="Helvetica Neue"/>
                          <a:sym typeface="Helvetica Neue"/>
                        </a:rPr>
                        <a:t>Plan</a:t>
                      </a:r>
                      <a:endParaRPr/>
                    </a:p>
                  </a:txBody>
                  <a:tcPr marL="91450" marR="91450" marT="90000" marB="90000" anchor="ctr">
                    <a:solidFill>
                      <a:srgbClr val="4D94B7"/>
                    </a:solidFill>
                  </a:tcPr>
                </a:tc>
                <a:tc>
                  <a:txBody>
                    <a:bodyPr/>
                    <a:lstStyle/>
                    <a:p>
                      <a:pPr marL="0" marR="0" lvl="0" indent="0" algn="l" rtl="0">
                        <a:spcBef>
                          <a:spcPts val="0"/>
                        </a:spcBef>
                        <a:spcAft>
                          <a:spcPts val="0"/>
                        </a:spcAft>
                        <a:buNone/>
                      </a:pPr>
                      <a:r>
                        <a:rPr lang="de-DE" sz="2400">
                          <a:latin typeface="Helvetica Neue"/>
                          <a:ea typeface="Helvetica Neue"/>
                          <a:cs typeface="Helvetica Neue"/>
                          <a:sym typeface="Helvetica Neue"/>
                        </a:rPr>
                        <a:t>Do</a:t>
                      </a:r>
                      <a:endParaRPr/>
                    </a:p>
                  </a:txBody>
                  <a:tcPr marL="91450" marR="91450" marT="90000" marB="90000" anchor="ctr">
                    <a:solidFill>
                      <a:srgbClr val="4D94B7"/>
                    </a:solidFill>
                  </a:tcPr>
                </a:tc>
                <a:tc>
                  <a:txBody>
                    <a:bodyPr/>
                    <a:lstStyle/>
                    <a:p>
                      <a:pPr marL="0" marR="0" lvl="0" indent="0" algn="l" rtl="0">
                        <a:spcBef>
                          <a:spcPts val="0"/>
                        </a:spcBef>
                        <a:spcAft>
                          <a:spcPts val="0"/>
                        </a:spcAft>
                        <a:buNone/>
                      </a:pPr>
                      <a:r>
                        <a:rPr lang="de-DE" sz="2400">
                          <a:latin typeface="Helvetica Neue"/>
                          <a:ea typeface="Helvetica Neue"/>
                          <a:cs typeface="Helvetica Neue"/>
                          <a:sym typeface="Helvetica Neue"/>
                        </a:rPr>
                        <a:t>Act </a:t>
                      </a:r>
                      <a:endParaRPr/>
                    </a:p>
                  </a:txBody>
                  <a:tcPr marL="91450" marR="91450" marT="90000" marB="90000" anchor="ctr">
                    <a:solidFill>
                      <a:srgbClr val="4D94B7"/>
                    </a:solidFill>
                  </a:tcPr>
                </a:tc>
                <a:tc>
                  <a:txBody>
                    <a:bodyPr/>
                    <a:lstStyle/>
                    <a:p>
                      <a:pPr marL="0" marR="0" lvl="0" indent="0" algn="l" rtl="0">
                        <a:spcBef>
                          <a:spcPts val="0"/>
                        </a:spcBef>
                        <a:spcAft>
                          <a:spcPts val="0"/>
                        </a:spcAft>
                        <a:buNone/>
                      </a:pPr>
                      <a:r>
                        <a:rPr lang="de-DE" sz="2400">
                          <a:latin typeface="Helvetica Neue"/>
                          <a:ea typeface="Helvetica Neue"/>
                          <a:cs typeface="Helvetica Neue"/>
                          <a:sym typeface="Helvetica Neue"/>
                        </a:rPr>
                        <a:t>Check</a:t>
                      </a:r>
                      <a:endParaRPr/>
                    </a:p>
                  </a:txBody>
                  <a:tcPr marL="91450" marR="91450" marT="90000" marB="90000" anchor="ctr">
                    <a:solidFill>
                      <a:srgbClr val="4D94B7"/>
                    </a:solidFill>
                  </a:tcPr>
                </a:tc>
                <a:extLst>
                  <a:ext uri="{0D108BD9-81ED-4DB2-BD59-A6C34878D82A}">
                    <a16:rowId xmlns:a16="http://schemas.microsoft.com/office/drawing/2014/main" val="10000"/>
                  </a:ext>
                </a:extLst>
              </a:tr>
              <a:tr h="1440000">
                <a:tc>
                  <a:txBody>
                    <a:bodyPr/>
                    <a:lstStyle/>
                    <a:p>
                      <a:pPr marL="0" marR="0" lvl="0" indent="0" algn="l" rtl="0">
                        <a:spcBef>
                          <a:spcPts val="0"/>
                        </a:spcBef>
                        <a:spcAft>
                          <a:spcPts val="0"/>
                        </a:spcAft>
                        <a:buNone/>
                      </a:pPr>
                      <a:endParaRPr sz="2200">
                        <a:latin typeface="Helvetica Neue"/>
                        <a:ea typeface="Helvetica Neue"/>
                        <a:cs typeface="Helvetica Neue"/>
                        <a:sym typeface="Helvetica Neue"/>
                      </a:endParaRPr>
                    </a:p>
                  </a:txBody>
                  <a:tcPr marL="91450" marR="91450" marT="90000" marB="90000">
                    <a:solidFill>
                      <a:srgbClr val="AED633">
                        <a:alpha val="20000"/>
                      </a:srgbClr>
                    </a:solidFill>
                  </a:tcPr>
                </a:tc>
                <a:tc>
                  <a:txBody>
                    <a:bodyPr/>
                    <a:lstStyle/>
                    <a:p>
                      <a:pPr marL="0" marR="0" lvl="0" indent="0" algn="l" rtl="0">
                        <a:spcBef>
                          <a:spcPts val="0"/>
                        </a:spcBef>
                        <a:spcAft>
                          <a:spcPts val="0"/>
                        </a:spcAft>
                        <a:buNone/>
                      </a:pPr>
                      <a:endParaRPr sz="2200">
                        <a:latin typeface="Helvetica Neue"/>
                        <a:ea typeface="Helvetica Neue"/>
                        <a:cs typeface="Helvetica Neue"/>
                        <a:sym typeface="Helvetica Neue"/>
                      </a:endParaRPr>
                    </a:p>
                  </a:txBody>
                  <a:tcPr marL="91450" marR="91450" marT="90000" marB="90000">
                    <a:solidFill>
                      <a:srgbClr val="AED633">
                        <a:alpha val="20000"/>
                      </a:srgbClr>
                    </a:solidFill>
                  </a:tcPr>
                </a:tc>
                <a:tc>
                  <a:txBody>
                    <a:bodyPr/>
                    <a:lstStyle/>
                    <a:p>
                      <a:pPr marL="0" marR="0" lvl="0" indent="0" algn="l" rtl="0">
                        <a:spcBef>
                          <a:spcPts val="0"/>
                        </a:spcBef>
                        <a:spcAft>
                          <a:spcPts val="0"/>
                        </a:spcAft>
                        <a:buNone/>
                      </a:pPr>
                      <a:endParaRPr sz="2200">
                        <a:latin typeface="Helvetica Neue"/>
                        <a:ea typeface="Helvetica Neue"/>
                        <a:cs typeface="Helvetica Neue"/>
                        <a:sym typeface="Helvetica Neue"/>
                      </a:endParaRPr>
                    </a:p>
                  </a:txBody>
                  <a:tcPr marL="91450" marR="91450" marT="90000" marB="90000">
                    <a:solidFill>
                      <a:srgbClr val="AED633">
                        <a:alpha val="20000"/>
                      </a:srgbClr>
                    </a:solidFill>
                  </a:tcPr>
                </a:tc>
                <a:tc>
                  <a:txBody>
                    <a:bodyPr/>
                    <a:lstStyle/>
                    <a:p>
                      <a:pPr marL="0" marR="0" lvl="0" indent="0" algn="l" rtl="0">
                        <a:spcBef>
                          <a:spcPts val="0"/>
                        </a:spcBef>
                        <a:spcAft>
                          <a:spcPts val="0"/>
                        </a:spcAft>
                        <a:buNone/>
                      </a:pPr>
                      <a:endParaRPr sz="2200">
                        <a:latin typeface="Helvetica Neue"/>
                        <a:ea typeface="Helvetica Neue"/>
                        <a:cs typeface="Helvetica Neue"/>
                        <a:sym typeface="Helvetica Neue"/>
                      </a:endParaRPr>
                    </a:p>
                  </a:txBody>
                  <a:tcPr marL="91450" marR="91450" marT="90000" marB="90000">
                    <a:solidFill>
                      <a:srgbClr val="AED633">
                        <a:alpha val="20000"/>
                      </a:srgbClr>
                    </a:solidFill>
                  </a:tcPr>
                </a:tc>
                <a:extLst>
                  <a:ext uri="{0D108BD9-81ED-4DB2-BD59-A6C34878D82A}">
                    <a16:rowId xmlns:a16="http://schemas.microsoft.com/office/drawing/2014/main" val="10001"/>
                  </a:ext>
                </a:extLst>
              </a:tr>
              <a:tr h="1440000">
                <a:tc>
                  <a:txBody>
                    <a:bodyPr/>
                    <a:lstStyle/>
                    <a:p>
                      <a:pPr marL="0" marR="0" lvl="0" indent="0" algn="l" rtl="0">
                        <a:spcBef>
                          <a:spcPts val="0"/>
                        </a:spcBef>
                        <a:spcAft>
                          <a:spcPts val="0"/>
                        </a:spcAft>
                        <a:buNone/>
                      </a:pPr>
                      <a:endParaRPr sz="2200">
                        <a:latin typeface="Helvetica Neue"/>
                        <a:ea typeface="Helvetica Neue"/>
                        <a:cs typeface="Helvetica Neue"/>
                        <a:sym typeface="Helvetica Neue"/>
                      </a:endParaRPr>
                    </a:p>
                  </a:txBody>
                  <a:tcPr marL="91450" marR="91450" marT="90000" marB="90000">
                    <a:solidFill>
                      <a:srgbClr val="AED633">
                        <a:alpha val="40000"/>
                      </a:srgbClr>
                    </a:solidFill>
                  </a:tcPr>
                </a:tc>
                <a:tc>
                  <a:txBody>
                    <a:bodyPr/>
                    <a:lstStyle/>
                    <a:p>
                      <a:pPr marL="0" marR="0" lvl="0" indent="0" algn="l" rtl="0">
                        <a:spcBef>
                          <a:spcPts val="0"/>
                        </a:spcBef>
                        <a:spcAft>
                          <a:spcPts val="0"/>
                        </a:spcAft>
                        <a:buNone/>
                      </a:pPr>
                      <a:endParaRPr sz="2200">
                        <a:latin typeface="Helvetica Neue"/>
                        <a:ea typeface="Helvetica Neue"/>
                        <a:cs typeface="Helvetica Neue"/>
                        <a:sym typeface="Helvetica Neue"/>
                      </a:endParaRPr>
                    </a:p>
                  </a:txBody>
                  <a:tcPr marL="91450" marR="91450" marT="90000" marB="90000">
                    <a:solidFill>
                      <a:srgbClr val="AED633">
                        <a:alpha val="40000"/>
                      </a:srgbClr>
                    </a:solidFill>
                  </a:tcPr>
                </a:tc>
                <a:tc>
                  <a:txBody>
                    <a:bodyPr/>
                    <a:lstStyle/>
                    <a:p>
                      <a:pPr marL="0" marR="0" lvl="0" indent="0" algn="l" rtl="0">
                        <a:spcBef>
                          <a:spcPts val="0"/>
                        </a:spcBef>
                        <a:spcAft>
                          <a:spcPts val="0"/>
                        </a:spcAft>
                        <a:buNone/>
                      </a:pPr>
                      <a:endParaRPr sz="2200">
                        <a:latin typeface="Helvetica Neue"/>
                        <a:ea typeface="Helvetica Neue"/>
                        <a:cs typeface="Helvetica Neue"/>
                        <a:sym typeface="Helvetica Neue"/>
                      </a:endParaRPr>
                    </a:p>
                  </a:txBody>
                  <a:tcPr marL="91450" marR="91450" marT="90000" marB="90000">
                    <a:solidFill>
                      <a:srgbClr val="AED633">
                        <a:alpha val="40000"/>
                      </a:srgbClr>
                    </a:solidFill>
                  </a:tcPr>
                </a:tc>
                <a:tc>
                  <a:txBody>
                    <a:bodyPr/>
                    <a:lstStyle/>
                    <a:p>
                      <a:pPr marL="0" marR="0" lvl="0" indent="0" algn="l" rtl="0">
                        <a:spcBef>
                          <a:spcPts val="0"/>
                        </a:spcBef>
                        <a:spcAft>
                          <a:spcPts val="0"/>
                        </a:spcAft>
                        <a:buNone/>
                      </a:pPr>
                      <a:endParaRPr sz="2200" dirty="0">
                        <a:latin typeface="Helvetica Neue"/>
                        <a:ea typeface="Helvetica Neue"/>
                        <a:cs typeface="Helvetica Neue"/>
                        <a:sym typeface="Helvetica Neue"/>
                      </a:endParaRPr>
                    </a:p>
                  </a:txBody>
                  <a:tcPr marL="91450" marR="91450" marT="90000" marB="90000">
                    <a:solidFill>
                      <a:srgbClr val="AED633">
                        <a:alpha val="40000"/>
                      </a:srgbClr>
                    </a:solidFill>
                  </a:tcPr>
                </a:tc>
                <a:extLst>
                  <a:ext uri="{0D108BD9-81ED-4DB2-BD59-A6C34878D82A}">
                    <a16:rowId xmlns:a16="http://schemas.microsoft.com/office/drawing/2014/main" val="10002"/>
                  </a:ext>
                </a:extLst>
              </a:tr>
            </a:tbl>
          </a:graphicData>
        </a:graphic>
      </p:graphicFrame>
      <p:sp>
        <p:nvSpPr>
          <p:cNvPr id="552" name="Google Shape;552;p32"/>
          <p:cNvSpPr txBox="1"/>
          <p:nvPr/>
        </p:nvSpPr>
        <p:spPr>
          <a:xfrm>
            <a:off x="1296000" y="1548000"/>
            <a:ext cx="13986164" cy="83099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4D94B7"/>
              </a:buClr>
              <a:buSzPts val="4800"/>
              <a:buFont typeface="Helvetica Neue"/>
              <a:buNone/>
            </a:pPr>
            <a:r>
              <a:rPr lang="de-DE" sz="4800" b="1" i="0" u="none" strike="noStrike" cap="none" dirty="0">
                <a:solidFill>
                  <a:srgbClr val="4D94B7"/>
                </a:solidFill>
                <a:latin typeface="Helvetica Neue" panose="020B0604020202020204" charset="0"/>
                <a:ea typeface="Helvetica Neue"/>
                <a:cs typeface="Helvetica Neue"/>
                <a:sym typeface="Helvetica Neue"/>
              </a:rPr>
              <a:t>3. PDCA-Zy</a:t>
            </a:r>
            <a:r>
              <a:rPr lang="de-DE" sz="4800" b="1" dirty="0">
                <a:solidFill>
                  <a:srgbClr val="4D94B7"/>
                </a:solidFill>
                <a:latin typeface="Helvetica Neue" panose="020B0604020202020204" charset="0"/>
                <a:ea typeface="Helvetica Neue"/>
                <a:cs typeface="Helvetica Neue"/>
                <a:sym typeface="Helvetica Neue"/>
              </a:rPr>
              <a:t>klus</a:t>
            </a:r>
            <a:endParaRPr sz="4800" b="1" i="0" u="none" strike="noStrike" cap="none" dirty="0">
              <a:solidFill>
                <a:srgbClr val="4D94B7"/>
              </a:solidFill>
              <a:latin typeface="Helvetica Neue" panose="020B0604020202020204" charset="0"/>
              <a:ea typeface="Helvetica Neue"/>
              <a:cs typeface="Helvetica Neue"/>
              <a:sym typeface="Helvetica Neue"/>
            </a:endParaRPr>
          </a:p>
        </p:txBody>
      </p:sp>
      <p:sp>
        <p:nvSpPr>
          <p:cNvPr id="553" name="Google Shape;553;p32"/>
          <p:cNvSpPr txBox="1"/>
          <p:nvPr/>
        </p:nvSpPr>
        <p:spPr>
          <a:xfrm>
            <a:off x="1295400" y="2304000"/>
            <a:ext cx="10309860" cy="954107"/>
          </a:xfrm>
          <a:prstGeom prst="rect">
            <a:avLst/>
          </a:prstGeom>
          <a:noFill/>
          <a:ln>
            <a:noFill/>
          </a:ln>
        </p:spPr>
        <p:txBody>
          <a:bodyPr spcFirstLastPara="1" wrap="square" lIns="91425" tIns="45700" rIns="91425" bIns="45700" anchor="t" anchorCtr="0">
            <a:spAutoFit/>
          </a:bodyPr>
          <a:lstStyle/>
          <a:p>
            <a:pPr marL="622300" marR="0" lvl="0" indent="-62230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3.2 Beispiele für die Anwendung des PDCA-Zyklus zur kontinuierlichen Verbesserung</a:t>
            </a:r>
            <a:endParaRPr sz="2800" b="1" dirty="0">
              <a:solidFill>
                <a:srgbClr val="AED633"/>
              </a:solidFill>
              <a:latin typeface="Helvetica Neue" panose="020B0604020202020204" charset="0"/>
              <a:ea typeface="Helvetica Neue"/>
              <a:cs typeface="Helvetica Neue"/>
              <a:sym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5"/>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546"/>
                                        </p:tgtEl>
                                        <p:attrNameLst>
                                          <p:attrName>style.visibility</p:attrName>
                                        </p:attrNameLst>
                                      </p:cBhvr>
                                      <p:to>
                                        <p:strVal val="visible"/>
                                      </p:to>
                                    </p:set>
                                    <p:animEffect transition="in" filter="fade">
                                      <p:cBhvr>
                                        <p:cTn id="9" dur="500"/>
                                        <p:tgtEl>
                                          <p:spTgt spid="5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57"/>
        <p:cNvGrpSpPr/>
        <p:nvPr/>
      </p:nvGrpSpPr>
      <p:grpSpPr>
        <a:xfrm>
          <a:off x="0" y="0"/>
          <a:ext cx="0" cy="0"/>
          <a:chOff x="0" y="0"/>
          <a:chExt cx="0" cy="0"/>
        </a:xfrm>
      </p:grpSpPr>
      <p:sp>
        <p:nvSpPr>
          <p:cNvPr id="558" name="Google Shape;558;p33"/>
          <p:cNvSpPr txBox="1"/>
          <p:nvPr/>
        </p:nvSpPr>
        <p:spPr>
          <a:xfrm>
            <a:off x="1296000" y="1548000"/>
            <a:ext cx="6516165"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800" b="1">
                <a:solidFill>
                  <a:srgbClr val="4D94B7"/>
                </a:solidFill>
                <a:latin typeface="Helvetica Neue" panose="020B0604020202020204" charset="0"/>
                <a:ea typeface="Helvetica Neue"/>
                <a:cs typeface="Helvetica Neue"/>
                <a:sym typeface="Helvetica Neue"/>
              </a:rPr>
              <a:t>Teste dein Wissen!</a:t>
            </a:r>
            <a:endParaRPr>
              <a:latin typeface="Helvetica Neue" panose="020B0604020202020204" charset="0"/>
            </a:endParaRPr>
          </a:p>
        </p:txBody>
      </p:sp>
      <p:sp>
        <p:nvSpPr>
          <p:cNvPr id="559" name="Google Shape;559;p33"/>
          <p:cNvSpPr txBox="1"/>
          <p:nvPr/>
        </p:nvSpPr>
        <p:spPr>
          <a:xfrm>
            <a:off x="1295999" y="2304000"/>
            <a:ext cx="73296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a:solidFill>
                  <a:srgbClr val="AED633"/>
                </a:solidFill>
                <a:latin typeface="Helvetica Neue" panose="020B0604020202020204" charset="0"/>
                <a:ea typeface="Helvetica Neue"/>
                <a:cs typeface="Helvetica Neue"/>
                <a:sym typeface="Helvetica Neue"/>
              </a:rPr>
              <a:t>Bitte beantworte die folgenden Fragen:</a:t>
            </a:r>
            <a:endParaRPr>
              <a:latin typeface="Helvetica Neue" panose="020B0604020202020204" charset="0"/>
            </a:endParaRPr>
          </a:p>
        </p:txBody>
      </p:sp>
      <p:sp>
        <p:nvSpPr>
          <p:cNvPr id="560" name="Google Shape;560;p33"/>
          <p:cNvSpPr/>
          <p:nvPr/>
        </p:nvSpPr>
        <p:spPr>
          <a:xfrm>
            <a:off x="9396000" y="1368000"/>
            <a:ext cx="7740000" cy="244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355600" marR="0" lvl="0" indent="-355600" algn="l" rtl="0">
              <a:spcBef>
                <a:spcPts val="0"/>
              </a:spcBef>
              <a:spcAft>
                <a:spcPts val="0"/>
              </a:spcAft>
              <a:buNone/>
            </a:pPr>
            <a:r>
              <a:rPr lang="de-DE" sz="2300" b="1" dirty="0">
                <a:solidFill>
                  <a:srgbClr val="000000"/>
                </a:solidFill>
                <a:latin typeface="Helvetica Neue" panose="020B0604020202020204" charset="0"/>
                <a:ea typeface="Helvetica Neue"/>
                <a:cs typeface="Helvetica Neue"/>
                <a:sym typeface="Helvetica Neue"/>
              </a:rPr>
              <a:t>3. Welche Aspekte können zur Verbesserung des Teammanagements genutzt werden? </a:t>
            </a:r>
          </a:p>
          <a:p>
            <a:pPr marL="0" marR="0" lvl="0" indent="0" algn="l" rtl="0">
              <a:spcBef>
                <a:spcPts val="0"/>
              </a:spcBef>
              <a:spcAft>
                <a:spcPts val="0"/>
              </a:spcAft>
              <a:buNone/>
            </a:pPr>
            <a:endParaRPr sz="1050" b="0" i="0" u="none" strike="noStrike" cap="none" dirty="0">
              <a:solidFill>
                <a:srgbClr val="000000"/>
              </a:solidFill>
              <a:latin typeface="Helvetica Neue" panose="020B0604020202020204" charset="0"/>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Vorgabe von Zielen und Arbeitsweisen durch das Management</a:t>
            </a:r>
            <a:endParaRPr sz="2100" dirty="0">
              <a:latin typeface="Helvetica Neue" panose="020B0604020202020204" charset="0"/>
            </a:endParaRPr>
          </a:p>
          <a:p>
            <a:pPr marL="342900" marR="0" lvl="0" indent="-342900" algn="l" rtl="0">
              <a:lnSpc>
                <a:spcPct val="100000"/>
              </a:lnSpc>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Ständige Kontrolle der Ergebnisse der Mitarbeiter*innen</a:t>
            </a:r>
            <a:endParaRPr sz="2100" dirty="0">
              <a:latin typeface="Helvetica Neue" panose="020B0604020202020204" charset="0"/>
            </a:endParaRPr>
          </a:p>
          <a:p>
            <a:pPr marL="342900" marR="0" lvl="0" indent="-342900" algn="l" rtl="0">
              <a:lnSpc>
                <a:spcPct val="100000"/>
              </a:lnSpc>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Offenheit für informelle Kommunikation</a:t>
            </a:r>
            <a:endParaRPr sz="21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561" name="Google Shape;561;p33"/>
          <p:cNvSpPr/>
          <p:nvPr/>
        </p:nvSpPr>
        <p:spPr>
          <a:xfrm>
            <a:off x="1296000" y="6372000"/>
            <a:ext cx="7740000" cy="280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355600" marR="0" lvl="0" indent="-355600" algn="l" rtl="0">
              <a:spcBef>
                <a:spcPts val="0"/>
              </a:spcBef>
              <a:spcAft>
                <a:spcPts val="0"/>
              </a:spcAft>
              <a:buNone/>
            </a:pPr>
            <a:r>
              <a:rPr lang="de-DE" sz="2300" b="1" dirty="0">
                <a:solidFill>
                  <a:srgbClr val="000000"/>
                </a:solidFill>
                <a:latin typeface="Helvetica Neue" panose="020B0604020202020204" charset="0"/>
                <a:ea typeface="Helvetica Neue"/>
                <a:cs typeface="Helvetica Neue"/>
                <a:sym typeface="Helvetica Neue"/>
              </a:rPr>
              <a:t>2. Welcher Aspekt der Organisationsentwicklung ist nicht hilfreich, um unternehmerisches Denken zu fördern?</a:t>
            </a:r>
          </a:p>
          <a:p>
            <a:pPr marL="0" marR="0" lvl="0" indent="0" algn="l" rtl="0">
              <a:spcBef>
                <a:spcPts val="0"/>
              </a:spcBef>
              <a:spcAft>
                <a:spcPts val="0"/>
              </a:spcAft>
              <a:buNone/>
            </a:pPr>
            <a:endParaRPr sz="1050" b="1" dirty="0">
              <a:solidFill>
                <a:srgbClr val="000000"/>
              </a:solidFill>
              <a:latin typeface="Helvetica Neue" panose="020B0604020202020204" charset="0"/>
              <a:ea typeface="Helvetica Neue"/>
              <a:cs typeface="Helvetica Neue"/>
              <a:sym typeface="Helvetica Neue"/>
            </a:endParaRPr>
          </a:p>
          <a:p>
            <a:pPr marL="0" marR="0" lvl="0" indent="0" algn="l" rtl="0">
              <a:spcBef>
                <a:spcPts val="0"/>
              </a:spcBef>
              <a:spcAft>
                <a:spcPts val="0"/>
              </a:spcAft>
              <a:buNone/>
            </a:pPr>
            <a:endParaRPr sz="300" b="1" i="0" u="none" strike="noStrike" cap="none" dirty="0">
              <a:solidFill>
                <a:srgbClr val="000000"/>
              </a:solidFill>
              <a:latin typeface="Helvetica Neue" panose="020B0604020202020204" charset="0"/>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Jeder kennt die Vision und kann sich mit dieser identifizieren</a:t>
            </a:r>
            <a:endParaRPr sz="2100" dirty="0">
              <a:latin typeface="Helvetica Neue" panose="020B0604020202020204" charset="0"/>
            </a:endParaRPr>
          </a:p>
          <a:p>
            <a:pPr marL="342900" marR="0" lvl="0" indent="-342900" algn="l" rtl="0">
              <a:lnSpc>
                <a:spcPct val="100000"/>
              </a:lnSpc>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Ermutigung zu proaktivem Denken</a:t>
            </a:r>
            <a:endParaRPr sz="2100" dirty="0">
              <a:latin typeface="Helvetica Neue" panose="020B0604020202020204" charset="0"/>
            </a:endParaRPr>
          </a:p>
          <a:p>
            <a:pPr marL="342900" marR="0" lvl="0" indent="-342900" algn="l" rtl="0">
              <a:lnSpc>
                <a:spcPct val="100000"/>
              </a:lnSpc>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Informationen werden auf Anfrage zur Verfügung gestellt</a:t>
            </a:r>
            <a:endParaRPr sz="2100" i="0" u="none" strike="noStrike" cap="none" dirty="0">
              <a:solidFill>
                <a:srgbClr val="000000"/>
              </a:solidFill>
              <a:latin typeface="Helvetica Neue" panose="020B0604020202020204" charset="0"/>
              <a:ea typeface="Helvetica Neue"/>
              <a:cs typeface="Helvetica Neue"/>
              <a:sym typeface="Helvetica Neue"/>
            </a:endParaRPr>
          </a:p>
        </p:txBody>
      </p:sp>
      <p:sp>
        <p:nvSpPr>
          <p:cNvPr id="562" name="Google Shape;562;p33"/>
          <p:cNvSpPr/>
          <p:nvPr/>
        </p:nvSpPr>
        <p:spPr>
          <a:xfrm>
            <a:off x="1296000" y="3384000"/>
            <a:ext cx="7740000" cy="280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457200" marR="0" lvl="0" indent="-457200" algn="l" rtl="0">
              <a:spcBef>
                <a:spcPts val="0"/>
              </a:spcBef>
              <a:spcAft>
                <a:spcPts val="0"/>
              </a:spcAft>
              <a:buClr>
                <a:srgbClr val="000000"/>
              </a:buClr>
              <a:buSzPts val="2400"/>
              <a:buFont typeface="Helvetica Neue"/>
              <a:buAutoNum type="arabicPeriod"/>
            </a:pPr>
            <a:r>
              <a:rPr lang="de-DE" sz="2300" b="1" dirty="0">
                <a:solidFill>
                  <a:srgbClr val="000000"/>
                </a:solidFill>
                <a:latin typeface="Helvetica Neue" panose="020B0604020202020204" charset="0"/>
                <a:ea typeface="Helvetica Neue"/>
                <a:cs typeface="Helvetica Neue"/>
                <a:sym typeface="Helvetica Neue"/>
              </a:rPr>
              <a:t>Was muss eine Organisation tun, um Intrapreneurship zu fördern?</a:t>
            </a:r>
          </a:p>
          <a:p>
            <a:pPr marL="0" marR="0" lvl="0" indent="0" algn="l" rtl="0">
              <a:spcBef>
                <a:spcPts val="0"/>
              </a:spcBef>
              <a:spcAft>
                <a:spcPts val="0"/>
              </a:spcAft>
              <a:buNone/>
            </a:pPr>
            <a:endParaRPr sz="1050" b="0" i="0" u="none" strike="noStrike" cap="none" dirty="0">
              <a:solidFill>
                <a:srgbClr val="000000"/>
              </a:solidFill>
              <a:latin typeface="Helvetica Neue" panose="020B0604020202020204" charset="0"/>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Visionen werden von der Geschäftsleitung entwickelt</a:t>
            </a:r>
            <a:endParaRPr sz="2100" dirty="0">
              <a:latin typeface="Helvetica Neue" panose="020B0604020202020204" charset="0"/>
            </a:endParaRPr>
          </a:p>
          <a:p>
            <a:pPr marL="342900" marR="0" lvl="0" indent="-342900" algn="l" rtl="0">
              <a:lnSpc>
                <a:spcPct val="100000"/>
              </a:lnSpc>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Kontinuierliche Arbeit an einer guten Zusammenarbeit zwischen Management und Mitarbeitenden</a:t>
            </a:r>
            <a:endParaRPr sz="2100" dirty="0">
              <a:latin typeface="Helvetica Neue" panose="020B0604020202020204" charset="0"/>
            </a:endParaRPr>
          </a:p>
          <a:p>
            <a:pPr marL="342900" marR="0" lvl="0" indent="-342900" algn="l" rtl="0">
              <a:lnSpc>
                <a:spcPct val="100000"/>
              </a:lnSpc>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Feedback-Systeme reduzieren Effizienz und Engagement</a:t>
            </a:r>
            <a:endParaRPr sz="21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563" name="Google Shape;563;p33"/>
          <p:cNvSpPr/>
          <p:nvPr/>
        </p:nvSpPr>
        <p:spPr>
          <a:xfrm>
            <a:off x="9396000" y="6192000"/>
            <a:ext cx="7740000" cy="3024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355600" marR="0" lvl="0" indent="-355600" algn="l" rtl="0">
              <a:spcBef>
                <a:spcPts val="0"/>
              </a:spcBef>
              <a:spcAft>
                <a:spcPts val="0"/>
              </a:spcAft>
              <a:buNone/>
            </a:pPr>
            <a:r>
              <a:rPr lang="de-DE" sz="2300" b="1" dirty="0">
                <a:solidFill>
                  <a:srgbClr val="000000"/>
                </a:solidFill>
                <a:latin typeface="Helvetica Neue" panose="020B0604020202020204" charset="0"/>
                <a:ea typeface="Helvetica Neue"/>
                <a:cs typeface="Helvetica Neue"/>
                <a:sym typeface="Helvetica Neue"/>
              </a:rPr>
              <a:t>5. Wie lassen sich Veränderungsprozesse am besten organisieren?</a:t>
            </a:r>
          </a:p>
          <a:p>
            <a:pPr marL="0" marR="0" lvl="0" indent="0" algn="l" rtl="0">
              <a:spcBef>
                <a:spcPts val="0"/>
              </a:spcBef>
              <a:spcAft>
                <a:spcPts val="0"/>
              </a:spcAft>
              <a:buNone/>
            </a:pPr>
            <a:endParaRPr sz="1050" b="0" i="0" u="none" strike="noStrike" cap="none" dirty="0">
              <a:solidFill>
                <a:srgbClr val="000000"/>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Nutzung des PDCA-Zyklus als strukturiertes und systematisches Werkzeug für Veränderungsprozesse</a:t>
            </a:r>
            <a:endParaRPr sz="2100" dirty="0">
              <a:latin typeface="Helvetica Neue" panose="020B0604020202020204" charset="0"/>
            </a:endParaRPr>
          </a:p>
          <a:p>
            <a:pPr marL="342900" marR="0" lvl="0" indent="-342900" algn="l" rtl="0">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Jeder arbeitet an einer Teillösung, der Manager hat den Überblick</a:t>
            </a:r>
            <a:endParaRPr sz="2100" dirty="0">
              <a:latin typeface="Helvetica Neue" panose="020B0604020202020204" charset="0"/>
            </a:endParaRPr>
          </a:p>
          <a:p>
            <a:pPr marL="342900" marR="0" lvl="0" indent="-342900" algn="l" rtl="0">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Informelle Koalitionsbildung wird behindert</a:t>
            </a:r>
            <a:endParaRPr sz="21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564" name="Google Shape;564;p33"/>
          <p:cNvSpPr/>
          <p:nvPr/>
        </p:nvSpPr>
        <p:spPr>
          <a:xfrm>
            <a:off x="9396000" y="3924000"/>
            <a:ext cx="7740000" cy="2160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355600" marR="0" lvl="0" indent="-355600" algn="l" rtl="0">
              <a:spcBef>
                <a:spcPts val="0"/>
              </a:spcBef>
              <a:spcAft>
                <a:spcPts val="0"/>
              </a:spcAft>
              <a:buNone/>
            </a:pPr>
            <a:r>
              <a:rPr lang="de-DE" sz="2300" b="1" dirty="0">
                <a:solidFill>
                  <a:srgbClr val="000000"/>
                </a:solidFill>
                <a:latin typeface="Helvetica Neue" panose="020B0604020202020204" charset="0"/>
                <a:ea typeface="Helvetica Neue"/>
                <a:cs typeface="Helvetica Neue"/>
                <a:sym typeface="Helvetica Neue"/>
              </a:rPr>
              <a:t>4. Was ist für eine gute Kommunikation erforderlich?</a:t>
            </a:r>
          </a:p>
          <a:p>
            <a:pPr marL="0" marR="0" lvl="0" indent="0" algn="l" rtl="0">
              <a:spcBef>
                <a:spcPts val="0"/>
              </a:spcBef>
              <a:spcAft>
                <a:spcPts val="0"/>
              </a:spcAft>
              <a:buNone/>
            </a:pPr>
            <a:endParaRPr sz="1050" b="0" i="0" u="none" strike="noStrike" cap="none" dirty="0">
              <a:solidFill>
                <a:srgbClr val="000000"/>
              </a:solidFill>
              <a:latin typeface="Helvetica Neue" panose="020B0604020202020204" charset="0"/>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Konzentration auf die eigene Situation und Strategie</a:t>
            </a:r>
            <a:endParaRPr sz="2100" dirty="0">
              <a:latin typeface="Helvetica Neue" panose="020B0604020202020204" charset="0"/>
            </a:endParaRPr>
          </a:p>
          <a:p>
            <a:pPr marL="342900" marR="0" lvl="0" indent="-342900" algn="l" rtl="0">
              <a:lnSpc>
                <a:spcPct val="100000"/>
              </a:lnSpc>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Anderen zuhören</a:t>
            </a:r>
            <a:endParaRPr sz="2100" dirty="0">
              <a:latin typeface="Helvetica Neue" panose="020B0604020202020204" charset="0"/>
            </a:endParaRPr>
          </a:p>
          <a:p>
            <a:pPr marL="342900" marR="0" lvl="0" indent="-342900" algn="l" rtl="0">
              <a:lnSpc>
                <a:spcPct val="100000"/>
              </a:lnSpc>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So wenig Kommunikation wie möglich </a:t>
            </a:r>
            <a:endParaRPr sz="2100" b="0" i="0" u="none" strike="noStrike" cap="none" dirty="0">
              <a:solidFill>
                <a:srgbClr val="000000"/>
              </a:solidFill>
              <a:latin typeface="Helvetica Neue" panose="020B0604020202020204" charset="0"/>
              <a:ea typeface="Helvetica Neue"/>
              <a:cs typeface="Helvetica Neue"/>
              <a:sym typeface="Helvetica Neue"/>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57"/>
        <p:cNvGrpSpPr/>
        <p:nvPr/>
      </p:nvGrpSpPr>
      <p:grpSpPr>
        <a:xfrm>
          <a:off x="0" y="0"/>
          <a:ext cx="0" cy="0"/>
          <a:chOff x="0" y="0"/>
          <a:chExt cx="0" cy="0"/>
        </a:xfrm>
      </p:grpSpPr>
      <p:sp>
        <p:nvSpPr>
          <p:cNvPr id="558" name="Google Shape;558;p33"/>
          <p:cNvSpPr txBox="1"/>
          <p:nvPr/>
        </p:nvSpPr>
        <p:spPr>
          <a:xfrm>
            <a:off x="1296000" y="1548000"/>
            <a:ext cx="6516165"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800" b="1">
                <a:solidFill>
                  <a:srgbClr val="4D94B7"/>
                </a:solidFill>
                <a:latin typeface="Helvetica Neue" panose="020B0604020202020204" charset="0"/>
                <a:ea typeface="Helvetica Neue"/>
                <a:cs typeface="Helvetica Neue"/>
                <a:sym typeface="Helvetica Neue"/>
              </a:rPr>
              <a:t>Teste dein Wissen!</a:t>
            </a:r>
            <a:endParaRPr>
              <a:latin typeface="Helvetica Neue" panose="020B0604020202020204" charset="0"/>
            </a:endParaRPr>
          </a:p>
        </p:txBody>
      </p:sp>
      <p:sp>
        <p:nvSpPr>
          <p:cNvPr id="559" name="Google Shape;559;p33"/>
          <p:cNvSpPr txBox="1"/>
          <p:nvPr/>
        </p:nvSpPr>
        <p:spPr>
          <a:xfrm>
            <a:off x="1295999" y="2304000"/>
            <a:ext cx="73296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Lösung:</a:t>
            </a:r>
            <a:endParaRPr dirty="0">
              <a:latin typeface="Helvetica Neue" panose="020B0604020202020204" charset="0"/>
            </a:endParaRPr>
          </a:p>
        </p:txBody>
      </p:sp>
      <p:sp>
        <p:nvSpPr>
          <p:cNvPr id="560" name="Google Shape;560;p33"/>
          <p:cNvSpPr/>
          <p:nvPr/>
        </p:nvSpPr>
        <p:spPr>
          <a:xfrm>
            <a:off x="9396000" y="1368000"/>
            <a:ext cx="7740000" cy="244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355600" marR="0" lvl="0" indent="-355600" algn="l" rtl="0">
              <a:spcBef>
                <a:spcPts val="0"/>
              </a:spcBef>
              <a:spcAft>
                <a:spcPts val="0"/>
              </a:spcAft>
              <a:buNone/>
            </a:pPr>
            <a:r>
              <a:rPr lang="de-DE" sz="2300" b="1" dirty="0">
                <a:solidFill>
                  <a:srgbClr val="000000"/>
                </a:solidFill>
                <a:latin typeface="Helvetica Neue" panose="020B0604020202020204" charset="0"/>
                <a:ea typeface="Helvetica Neue"/>
                <a:cs typeface="Helvetica Neue"/>
                <a:sym typeface="Helvetica Neue"/>
              </a:rPr>
              <a:t>3. Welche Aspekte können zur Verbesserung des Teammanagements genutzt werden? </a:t>
            </a:r>
          </a:p>
          <a:p>
            <a:pPr marL="0" marR="0" lvl="0" indent="0" algn="l" rtl="0">
              <a:spcBef>
                <a:spcPts val="0"/>
              </a:spcBef>
              <a:spcAft>
                <a:spcPts val="0"/>
              </a:spcAft>
              <a:buNone/>
            </a:pPr>
            <a:endParaRPr sz="1050" b="0" i="0" u="none" strike="noStrike" cap="none" dirty="0">
              <a:solidFill>
                <a:srgbClr val="000000"/>
              </a:solidFill>
              <a:latin typeface="Helvetica Neue" panose="020B0604020202020204" charset="0"/>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Vorgabe von Zielen und Arbeitsweisen durch das Management</a:t>
            </a:r>
            <a:endParaRPr sz="2100" dirty="0">
              <a:latin typeface="Helvetica Neue" panose="020B0604020202020204" charset="0"/>
            </a:endParaRPr>
          </a:p>
          <a:p>
            <a:pPr marL="342900" marR="0" lvl="0" indent="-342900" algn="l" rtl="0">
              <a:lnSpc>
                <a:spcPct val="100000"/>
              </a:lnSpc>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Ständige Kontrolle der Ergebnisse der Mitarbeiter*innen</a:t>
            </a:r>
            <a:endParaRPr sz="2100" dirty="0">
              <a:latin typeface="Helvetica Neue" panose="020B0604020202020204" charset="0"/>
            </a:endParaRPr>
          </a:p>
          <a:p>
            <a:pPr marL="342900" marR="0" lvl="0" indent="-342900" algn="l" rtl="0">
              <a:lnSpc>
                <a:spcPct val="100000"/>
              </a:lnSpc>
              <a:spcBef>
                <a:spcPts val="0"/>
              </a:spcBef>
              <a:spcAft>
                <a:spcPts val="0"/>
              </a:spcAft>
              <a:buClr>
                <a:srgbClr val="000000"/>
              </a:buClr>
              <a:buSzPts val="2400"/>
              <a:buBlip>
                <a:blip r:embed="rId3"/>
              </a:buBlip>
            </a:pPr>
            <a:r>
              <a:rPr lang="de-DE" sz="2100" b="1" dirty="0">
                <a:solidFill>
                  <a:srgbClr val="000000"/>
                </a:solidFill>
                <a:latin typeface="Helvetica Neue" panose="020B0604020202020204" charset="0"/>
                <a:ea typeface="Helvetica Neue"/>
                <a:cs typeface="Helvetica Neue"/>
                <a:sym typeface="Helvetica Neue"/>
              </a:rPr>
              <a:t>Offenheit für informelle Kommunikation</a:t>
            </a:r>
            <a:endParaRPr sz="2100" b="1" i="0" u="none" strike="noStrike" cap="none" dirty="0">
              <a:solidFill>
                <a:srgbClr val="000000"/>
              </a:solidFill>
              <a:latin typeface="Helvetica Neue" panose="020B0604020202020204" charset="0"/>
              <a:ea typeface="Helvetica Neue"/>
              <a:cs typeface="Helvetica Neue"/>
              <a:sym typeface="Helvetica Neue"/>
            </a:endParaRPr>
          </a:p>
        </p:txBody>
      </p:sp>
      <p:sp>
        <p:nvSpPr>
          <p:cNvPr id="561" name="Google Shape;561;p33"/>
          <p:cNvSpPr/>
          <p:nvPr/>
        </p:nvSpPr>
        <p:spPr>
          <a:xfrm>
            <a:off x="1296000" y="6372000"/>
            <a:ext cx="7740000" cy="280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355600" marR="0" lvl="0" indent="-355600" algn="l" rtl="0">
              <a:spcBef>
                <a:spcPts val="0"/>
              </a:spcBef>
              <a:spcAft>
                <a:spcPts val="0"/>
              </a:spcAft>
              <a:buNone/>
            </a:pPr>
            <a:r>
              <a:rPr lang="de-DE" sz="2300" b="1" dirty="0">
                <a:solidFill>
                  <a:srgbClr val="000000"/>
                </a:solidFill>
                <a:latin typeface="Helvetica Neue" panose="020B0604020202020204" charset="0"/>
                <a:ea typeface="Helvetica Neue"/>
                <a:cs typeface="Helvetica Neue"/>
                <a:sym typeface="Helvetica Neue"/>
              </a:rPr>
              <a:t>2. Welcher Aspekt der Organisationsentwicklung ist nicht hilfreich, um unternehmerisches Denken zu fördern?</a:t>
            </a:r>
          </a:p>
          <a:p>
            <a:pPr marL="0" marR="0" lvl="0" indent="0" algn="l" rtl="0">
              <a:spcBef>
                <a:spcPts val="0"/>
              </a:spcBef>
              <a:spcAft>
                <a:spcPts val="0"/>
              </a:spcAft>
              <a:buNone/>
            </a:pPr>
            <a:endParaRPr sz="1050" b="1" dirty="0">
              <a:solidFill>
                <a:srgbClr val="000000"/>
              </a:solidFill>
              <a:latin typeface="Helvetica Neue" panose="020B0604020202020204" charset="0"/>
              <a:ea typeface="Helvetica Neue"/>
              <a:cs typeface="Helvetica Neue"/>
              <a:sym typeface="Helvetica Neue"/>
            </a:endParaRPr>
          </a:p>
          <a:p>
            <a:pPr marL="0" marR="0" lvl="0" indent="0" algn="l" rtl="0">
              <a:spcBef>
                <a:spcPts val="0"/>
              </a:spcBef>
              <a:spcAft>
                <a:spcPts val="0"/>
              </a:spcAft>
              <a:buNone/>
            </a:pPr>
            <a:endParaRPr sz="300" b="1" i="0" u="none" strike="noStrike" cap="none" dirty="0">
              <a:solidFill>
                <a:srgbClr val="000000"/>
              </a:solidFill>
              <a:latin typeface="Helvetica Neue" panose="020B0604020202020204" charset="0"/>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Jeder kennt die Vision und kann sich mit dieser identifizieren</a:t>
            </a:r>
            <a:endParaRPr sz="2100" dirty="0">
              <a:latin typeface="Helvetica Neue" panose="020B0604020202020204" charset="0"/>
            </a:endParaRPr>
          </a:p>
          <a:p>
            <a:pPr marL="342900" marR="0" lvl="0" indent="-342900" algn="l" rtl="0">
              <a:lnSpc>
                <a:spcPct val="100000"/>
              </a:lnSpc>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Ermutigung zu proaktivem Denken</a:t>
            </a:r>
            <a:endParaRPr sz="2100" dirty="0">
              <a:latin typeface="Helvetica Neue" panose="020B0604020202020204" charset="0"/>
            </a:endParaRPr>
          </a:p>
          <a:p>
            <a:pPr marL="342900" marR="0" lvl="0" indent="-342900" algn="l" rtl="0">
              <a:lnSpc>
                <a:spcPct val="100000"/>
              </a:lnSpc>
              <a:spcBef>
                <a:spcPts val="0"/>
              </a:spcBef>
              <a:spcAft>
                <a:spcPts val="0"/>
              </a:spcAft>
              <a:buClr>
                <a:srgbClr val="000000"/>
              </a:buClr>
              <a:buSzPts val="2400"/>
              <a:buBlip>
                <a:blip r:embed="rId3"/>
              </a:buBlip>
            </a:pPr>
            <a:r>
              <a:rPr lang="de-DE" sz="2100" b="1" dirty="0">
                <a:solidFill>
                  <a:srgbClr val="000000"/>
                </a:solidFill>
                <a:latin typeface="Helvetica Neue" panose="020B0604020202020204" charset="0"/>
                <a:ea typeface="Helvetica Neue"/>
                <a:cs typeface="Helvetica Neue"/>
                <a:sym typeface="Helvetica Neue"/>
              </a:rPr>
              <a:t>Informationen werden auf Anfrage zur Verfügung gestellt</a:t>
            </a:r>
            <a:endParaRPr sz="2100" b="1" i="0" u="none" strike="noStrike" cap="none" dirty="0">
              <a:solidFill>
                <a:srgbClr val="000000"/>
              </a:solidFill>
              <a:latin typeface="Helvetica Neue" panose="020B0604020202020204" charset="0"/>
              <a:ea typeface="Helvetica Neue"/>
              <a:cs typeface="Helvetica Neue"/>
              <a:sym typeface="Helvetica Neue"/>
            </a:endParaRPr>
          </a:p>
        </p:txBody>
      </p:sp>
      <p:sp>
        <p:nvSpPr>
          <p:cNvPr id="562" name="Google Shape;562;p33"/>
          <p:cNvSpPr/>
          <p:nvPr/>
        </p:nvSpPr>
        <p:spPr>
          <a:xfrm>
            <a:off x="1296000" y="3384000"/>
            <a:ext cx="7740000" cy="280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457200" marR="0" lvl="0" indent="-457200" algn="l" rtl="0">
              <a:spcBef>
                <a:spcPts val="0"/>
              </a:spcBef>
              <a:spcAft>
                <a:spcPts val="0"/>
              </a:spcAft>
              <a:buClr>
                <a:srgbClr val="000000"/>
              </a:buClr>
              <a:buSzPts val="2400"/>
              <a:buFont typeface="Helvetica Neue"/>
              <a:buAutoNum type="arabicPeriod"/>
            </a:pPr>
            <a:r>
              <a:rPr lang="de-DE" sz="2300" b="1" dirty="0">
                <a:solidFill>
                  <a:srgbClr val="000000"/>
                </a:solidFill>
                <a:latin typeface="Helvetica Neue" panose="020B0604020202020204" charset="0"/>
                <a:ea typeface="Helvetica Neue"/>
                <a:cs typeface="Helvetica Neue"/>
                <a:sym typeface="Helvetica Neue"/>
              </a:rPr>
              <a:t>Was muss eine Organisation tun, um Intrapreneurship zu fördern?</a:t>
            </a:r>
          </a:p>
          <a:p>
            <a:pPr marL="0" marR="0" lvl="0" indent="0" algn="l" rtl="0">
              <a:spcBef>
                <a:spcPts val="0"/>
              </a:spcBef>
              <a:spcAft>
                <a:spcPts val="0"/>
              </a:spcAft>
              <a:buNone/>
            </a:pPr>
            <a:endParaRPr sz="1050" b="0" i="0" u="none" strike="noStrike" cap="none" dirty="0">
              <a:solidFill>
                <a:srgbClr val="000000"/>
              </a:solidFill>
              <a:latin typeface="Helvetica Neue" panose="020B0604020202020204" charset="0"/>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Visionen werden von der Geschäftsleitung entwickelt</a:t>
            </a:r>
            <a:endParaRPr sz="2100" dirty="0">
              <a:latin typeface="Helvetica Neue" panose="020B0604020202020204" charset="0"/>
            </a:endParaRPr>
          </a:p>
          <a:p>
            <a:pPr marL="342900" marR="0" lvl="0" indent="-342900" algn="l" rtl="0">
              <a:lnSpc>
                <a:spcPct val="100000"/>
              </a:lnSpc>
              <a:spcBef>
                <a:spcPts val="0"/>
              </a:spcBef>
              <a:spcAft>
                <a:spcPts val="0"/>
              </a:spcAft>
              <a:buClr>
                <a:srgbClr val="000000"/>
              </a:buClr>
              <a:buSzPts val="2400"/>
              <a:buBlip>
                <a:blip r:embed="rId3"/>
              </a:buBlip>
            </a:pPr>
            <a:r>
              <a:rPr lang="de-DE" sz="2100" b="1" dirty="0">
                <a:solidFill>
                  <a:srgbClr val="000000"/>
                </a:solidFill>
                <a:latin typeface="Helvetica Neue" panose="020B0604020202020204" charset="0"/>
                <a:ea typeface="Helvetica Neue"/>
                <a:cs typeface="Helvetica Neue"/>
                <a:sym typeface="Helvetica Neue"/>
              </a:rPr>
              <a:t>Kontinuierliche Arbeit an einer guten Zusammen-arbeit zwischen Management und Mitarbeitenden</a:t>
            </a:r>
            <a:endParaRPr sz="2100" b="1" dirty="0">
              <a:latin typeface="Helvetica Neue" panose="020B0604020202020204" charset="0"/>
            </a:endParaRPr>
          </a:p>
          <a:p>
            <a:pPr marL="342900" marR="0" lvl="0" indent="-342900" algn="l" rtl="0">
              <a:lnSpc>
                <a:spcPct val="100000"/>
              </a:lnSpc>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Feedback-Systeme reduzieren Effizienz und Engagement</a:t>
            </a:r>
            <a:endParaRPr sz="21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563" name="Google Shape;563;p33"/>
          <p:cNvSpPr/>
          <p:nvPr/>
        </p:nvSpPr>
        <p:spPr>
          <a:xfrm>
            <a:off x="9396000" y="6192000"/>
            <a:ext cx="7740000" cy="3024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355600" marR="0" lvl="0" indent="-355600" algn="l" rtl="0">
              <a:spcBef>
                <a:spcPts val="0"/>
              </a:spcBef>
              <a:spcAft>
                <a:spcPts val="0"/>
              </a:spcAft>
              <a:buNone/>
            </a:pPr>
            <a:r>
              <a:rPr lang="de-DE" sz="2300" b="1" dirty="0">
                <a:solidFill>
                  <a:srgbClr val="000000"/>
                </a:solidFill>
                <a:latin typeface="Helvetica Neue" panose="020B0604020202020204" charset="0"/>
                <a:ea typeface="Helvetica Neue"/>
                <a:cs typeface="Helvetica Neue"/>
                <a:sym typeface="Helvetica Neue"/>
              </a:rPr>
              <a:t>5. Wie lassen sich Veränderungsprozesse am besten organisieren?</a:t>
            </a:r>
          </a:p>
          <a:p>
            <a:pPr marL="0" marR="0" lvl="0" indent="0" algn="l" rtl="0">
              <a:spcBef>
                <a:spcPts val="0"/>
              </a:spcBef>
              <a:spcAft>
                <a:spcPts val="0"/>
              </a:spcAft>
              <a:buNone/>
            </a:pPr>
            <a:endParaRPr sz="1050" b="0" i="0" u="none" strike="noStrike" cap="none" dirty="0">
              <a:solidFill>
                <a:srgbClr val="000000"/>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rgbClr val="000000"/>
              </a:buClr>
              <a:buSzPts val="2400"/>
              <a:buBlip>
                <a:blip r:embed="rId3"/>
              </a:buBlip>
            </a:pPr>
            <a:r>
              <a:rPr lang="de-DE" sz="2100" b="1" dirty="0">
                <a:solidFill>
                  <a:srgbClr val="000000"/>
                </a:solidFill>
                <a:latin typeface="Helvetica Neue" panose="020B0604020202020204" charset="0"/>
                <a:ea typeface="Helvetica Neue"/>
                <a:cs typeface="Helvetica Neue"/>
                <a:sym typeface="Helvetica Neue"/>
              </a:rPr>
              <a:t>Nutzung des PDCA-Zyklus als strukturiertes und systematisches Werkzeug für Veränderungsprozesse</a:t>
            </a:r>
            <a:endParaRPr sz="2100" b="1" dirty="0">
              <a:latin typeface="Helvetica Neue" panose="020B0604020202020204" charset="0"/>
            </a:endParaRPr>
          </a:p>
          <a:p>
            <a:pPr marL="342900" marR="0" lvl="0" indent="-342900" algn="l" rtl="0">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Jeder arbeitet an einer Teillösung, der Manager hat den Überblick</a:t>
            </a:r>
            <a:endParaRPr sz="2100" dirty="0">
              <a:latin typeface="Helvetica Neue" panose="020B0604020202020204" charset="0"/>
            </a:endParaRPr>
          </a:p>
          <a:p>
            <a:pPr marL="342900" marR="0" lvl="0" indent="-342900" algn="l" rtl="0">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Informelle Koalitionsbildung wird behindert</a:t>
            </a:r>
            <a:endParaRPr sz="21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564" name="Google Shape;564;p33"/>
          <p:cNvSpPr/>
          <p:nvPr/>
        </p:nvSpPr>
        <p:spPr>
          <a:xfrm>
            <a:off x="9396000" y="3924000"/>
            <a:ext cx="7740000" cy="2160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355600" marR="0" lvl="0" indent="-355600" algn="l" rtl="0">
              <a:spcBef>
                <a:spcPts val="0"/>
              </a:spcBef>
              <a:spcAft>
                <a:spcPts val="0"/>
              </a:spcAft>
              <a:buNone/>
            </a:pPr>
            <a:r>
              <a:rPr lang="de-DE" sz="2300" b="1" dirty="0">
                <a:solidFill>
                  <a:srgbClr val="000000"/>
                </a:solidFill>
                <a:latin typeface="Helvetica Neue" panose="020B0604020202020204" charset="0"/>
                <a:ea typeface="Helvetica Neue"/>
                <a:cs typeface="Helvetica Neue"/>
                <a:sym typeface="Helvetica Neue"/>
              </a:rPr>
              <a:t>4. Was ist für eine gute Kommunikation erforderlich?</a:t>
            </a:r>
          </a:p>
          <a:p>
            <a:pPr marL="0" marR="0" lvl="0" indent="0" algn="l" rtl="0">
              <a:spcBef>
                <a:spcPts val="0"/>
              </a:spcBef>
              <a:spcAft>
                <a:spcPts val="0"/>
              </a:spcAft>
              <a:buNone/>
            </a:pPr>
            <a:endParaRPr sz="1050" b="0" i="0" u="none" strike="noStrike" cap="none" dirty="0">
              <a:solidFill>
                <a:srgbClr val="000000"/>
              </a:solidFill>
              <a:latin typeface="Helvetica Neue" panose="020B0604020202020204" charset="0"/>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Konzentration auf die eigene Situation und Strategie</a:t>
            </a:r>
            <a:endParaRPr sz="2100" dirty="0">
              <a:latin typeface="Helvetica Neue" panose="020B0604020202020204" charset="0"/>
            </a:endParaRPr>
          </a:p>
          <a:p>
            <a:pPr marL="342900" marR="0" lvl="0" indent="-342900" algn="l" rtl="0">
              <a:lnSpc>
                <a:spcPct val="100000"/>
              </a:lnSpc>
              <a:spcBef>
                <a:spcPts val="0"/>
              </a:spcBef>
              <a:spcAft>
                <a:spcPts val="0"/>
              </a:spcAft>
              <a:buClr>
                <a:srgbClr val="000000"/>
              </a:buClr>
              <a:buSzPts val="2400"/>
              <a:buBlip>
                <a:blip r:embed="rId3"/>
              </a:buBlip>
            </a:pPr>
            <a:r>
              <a:rPr lang="de-DE" sz="2100" b="1" dirty="0">
                <a:solidFill>
                  <a:srgbClr val="000000"/>
                </a:solidFill>
                <a:latin typeface="Helvetica Neue" panose="020B0604020202020204" charset="0"/>
                <a:ea typeface="Helvetica Neue"/>
                <a:cs typeface="Helvetica Neue"/>
                <a:sym typeface="Helvetica Neue"/>
              </a:rPr>
              <a:t>Anderen zuhören</a:t>
            </a:r>
            <a:endParaRPr sz="2100" b="1" dirty="0">
              <a:latin typeface="Helvetica Neue" panose="020B0604020202020204" charset="0"/>
            </a:endParaRPr>
          </a:p>
          <a:p>
            <a:pPr marL="342900" marR="0" lvl="0" indent="-342900" algn="l" rtl="0">
              <a:lnSpc>
                <a:spcPct val="100000"/>
              </a:lnSpc>
              <a:spcBef>
                <a:spcPts val="0"/>
              </a:spcBef>
              <a:spcAft>
                <a:spcPts val="0"/>
              </a:spcAft>
              <a:buClr>
                <a:srgbClr val="000000"/>
              </a:buClr>
              <a:buSzPts val="2400"/>
              <a:buBlip>
                <a:blip r:embed="rId3"/>
              </a:buBlip>
            </a:pPr>
            <a:r>
              <a:rPr lang="de-DE" sz="2100" dirty="0">
                <a:solidFill>
                  <a:srgbClr val="000000"/>
                </a:solidFill>
                <a:latin typeface="Helvetica Neue" panose="020B0604020202020204" charset="0"/>
                <a:ea typeface="Helvetica Neue"/>
                <a:cs typeface="Helvetica Neue"/>
                <a:sym typeface="Helvetica Neue"/>
              </a:rPr>
              <a:t>So wenig Kommunikation wie möglich </a:t>
            </a:r>
            <a:endParaRPr sz="2100" b="0" i="0" u="none" strike="noStrike" cap="none" dirty="0">
              <a:solidFill>
                <a:srgbClr val="000000"/>
              </a:solidFill>
              <a:latin typeface="Helvetica Neue" panose="020B0604020202020204" charset="0"/>
              <a:ea typeface="Helvetica Neue"/>
              <a:cs typeface="Helvetica Neue"/>
              <a:sym typeface="Helvetica Neue"/>
            </a:endParaRPr>
          </a:p>
        </p:txBody>
      </p:sp>
    </p:spTree>
    <p:extLst>
      <p:ext uri="{BB962C8B-B14F-4D97-AF65-F5344CB8AC3E}">
        <p14:creationId xmlns:p14="http://schemas.microsoft.com/office/powerpoint/2010/main" val="33517096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79"/>
        <p:cNvGrpSpPr/>
        <p:nvPr/>
      </p:nvGrpSpPr>
      <p:grpSpPr>
        <a:xfrm>
          <a:off x="0" y="0"/>
          <a:ext cx="0" cy="0"/>
          <a:chOff x="0" y="0"/>
          <a:chExt cx="0" cy="0"/>
        </a:xfrm>
      </p:grpSpPr>
      <p:sp>
        <p:nvSpPr>
          <p:cNvPr id="580" name="Google Shape;580;p35"/>
          <p:cNvSpPr txBox="1"/>
          <p:nvPr/>
        </p:nvSpPr>
        <p:spPr>
          <a:xfrm>
            <a:off x="1295400" y="1548000"/>
            <a:ext cx="769620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800" b="1" dirty="0">
                <a:solidFill>
                  <a:srgbClr val="4D94B7"/>
                </a:solidFill>
                <a:latin typeface="Helvetica Neue" panose="020B0604020202020204" charset="0"/>
                <a:ea typeface="Helvetica Neue"/>
                <a:cs typeface="Helvetica Neue"/>
                <a:sym typeface="Helvetica Neue"/>
              </a:rPr>
              <a:t>Zusammenfassung</a:t>
            </a:r>
            <a:endParaRPr dirty="0">
              <a:latin typeface="Helvetica Neue" panose="020B0604020202020204" charset="0"/>
            </a:endParaRPr>
          </a:p>
        </p:txBody>
      </p:sp>
      <p:sp>
        <p:nvSpPr>
          <p:cNvPr id="581" name="Google Shape;581;p35"/>
          <p:cNvSpPr txBox="1"/>
          <p:nvPr/>
        </p:nvSpPr>
        <p:spPr>
          <a:xfrm>
            <a:off x="1296000" y="2304000"/>
            <a:ext cx="9251774" cy="52322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Gut gemacht! Jetzt weißt du mehr über:</a:t>
            </a:r>
            <a:endParaRPr dirty="0">
              <a:latin typeface="Helvetica Neue" panose="020B0604020202020204" charset="0"/>
            </a:endParaRPr>
          </a:p>
        </p:txBody>
      </p:sp>
      <p:pic>
        <p:nvPicPr>
          <p:cNvPr id="582" name="Google Shape;582;p35"/>
          <p:cNvPicPr preferRelativeResize="0"/>
          <p:nvPr/>
        </p:nvPicPr>
        <p:blipFill rotWithShape="1">
          <a:blip r:embed="rId3">
            <a:alphaModFix/>
          </a:blip>
          <a:srcRect/>
          <a:stretch/>
        </p:blipFill>
        <p:spPr>
          <a:xfrm>
            <a:off x="10972800" y="3372231"/>
            <a:ext cx="5601396" cy="5601396"/>
          </a:xfrm>
          <a:prstGeom prst="rect">
            <a:avLst/>
          </a:prstGeom>
          <a:noFill/>
          <a:ln>
            <a:noFill/>
          </a:ln>
        </p:spPr>
      </p:pic>
      <p:sp>
        <p:nvSpPr>
          <p:cNvPr id="583" name="Google Shape;583;p35"/>
          <p:cNvSpPr txBox="1"/>
          <p:nvPr/>
        </p:nvSpPr>
        <p:spPr>
          <a:xfrm>
            <a:off x="1296000" y="3384000"/>
            <a:ext cx="9576000" cy="3293169"/>
          </a:xfrm>
          <a:prstGeom prst="rect">
            <a:avLst/>
          </a:prstGeom>
          <a:noFill/>
          <a:ln>
            <a:noFill/>
          </a:ln>
        </p:spPr>
        <p:txBody>
          <a:bodyPr spcFirstLastPara="1" wrap="square" lIns="91425" tIns="45700" rIns="91425" bIns="45700" anchor="t" anchorCtr="0">
            <a:spAutoFit/>
          </a:bodyPr>
          <a:lstStyle/>
          <a:p>
            <a:pPr marL="628650" marR="0" lvl="0" indent="-628650" algn="l" rtl="0">
              <a:lnSpc>
                <a:spcPct val="100000"/>
              </a:lnSpc>
              <a:spcBef>
                <a:spcPts val="0"/>
              </a:spcBef>
              <a:spcAft>
                <a:spcPts val="0"/>
              </a:spcAft>
              <a:buClr>
                <a:srgbClr val="000000"/>
              </a:buClr>
              <a:buSzPts val="3240"/>
              <a:buBlip>
                <a:blip r:embed="rId4"/>
              </a:buBlip>
            </a:pPr>
            <a:r>
              <a:rPr lang="de-DE" sz="2400" b="0" i="0" u="none" strike="noStrike" cap="none" dirty="0">
                <a:solidFill>
                  <a:schemeClr val="dk1"/>
                </a:solidFill>
                <a:latin typeface="Helvetica Neue" panose="020B0604020202020204" charset="0"/>
                <a:ea typeface="Helvetica Neue"/>
                <a:cs typeface="Helvetica Neue"/>
                <a:sym typeface="Helvetica Neue"/>
              </a:rPr>
              <a:t>Die Effekte von unternehmensinterne</a:t>
            </a:r>
            <a:r>
              <a:rPr lang="de-DE" sz="2400" dirty="0">
                <a:solidFill>
                  <a:schemeClr val="dk1"/>
                </a:solidFill>
                <a:latin typeface="Helvetica Neue" panose="020B0604020202020204" charset="0"/>
                <a:ea typeface="Helvetica Neue"/>
                <a:cs typeface="Helvetica Neue"/>
                <a:sym typeface="Helvetica Neue"/>
              </a:rPr>
              <a:t>r</a:t>
            </a:r>
            <a:r>
              <a:rPr lang="de-DE" sz="2400" b="0" i="0" u="none" strike="noStrike" cap="none" dirty="0">
                <a:solidFill>
                  <a:schemeClr val="dk1"/>
                </a:solidFill>
                <a:latin typeface="Helvetica Neue" panose="020B0604020202020204" charset="0"/>
                <a:ea typeface="Helvetica Neue"/>
                <a:cs typeface="Helvetica Neue"/>
                <a:sym typeface="Helvetica Neue"/>
              </a:rPr>
              <a:t> Kommunikation und </a:t>
            </a:r>
            <a:r>
              <a:rPr lang="de-DE" sz="2400" dirty="0">
                <a:solidFill>
                  <a:schemeClr val="dk1"/>
                </a:solidFill>
                <a:latin typeface="Helvetica Neue" panose="020B0604020202020204" charset="0"/>
                <a:ea typeface="Helvetica Neue"/>
                <a:cs typeface="Helvetica Neue"/>
                <a:sym typeface="Helvetica Neue"/>
              </a:rPr>
              <a:t>von </a:t>
            </a:r>
            <a:r>
              <a:rPr lang="de-DE" sz="2400" b="0" i="0" u="none" strike="noStrike" cap="none" dirty="0">
                <a:solidFill>
                  <a:schemeClr val="dk1"/>
                </a:solidFill>
                <a:latin typeface="Helvetica Neue" panose="020B0604020202020204" charset="0"/>
                <a:ea typeface="Helvetica Neue"/>
                <a:cs typeface="Helvetica Neue"/>
                <a:sym typeface="Helvetica Neue"/>
              </a:rPr>
              <a:t>Teammanagement</a:t>
            </a:r>
            <a:endParaRPr dirty="0">
              <a:latin typeface="Helvetica Neue" panose="020B0604020202020204" charset="0"/>
            </a:endParaRPr>
          </a:p>
          <a:p>
            <a:pPr marL="628650" marR="0" lvl="0" indent="-628650" algn="l" rtl="0">
              <a:lnSpc>
                <a:spcPct val="100000"/>
              </a:lnSpc>
              <a:spcBef>
                <a:spcPts val="1200"/>
              </a:spcBef>
              <a:spcAft>
                <a:spcPts val="0"/>
              </a:spcAft>
              <a:buClr>
                <a:srgbClr val="000000"/>
              </a:buClr>
              <a:buSzPts val="3240"/>
              <a:buBlip>
                <a:blip r:embed="rId4"/>
              </a:buBlip>
            </a:pPr>
            <a:r>
              <a:rPr lang="de-DE" sz="2400" dirty="0">
                <a:solidFill>
                  <a:schemeClr val="dk1"/>
                </a:solidFill>
                <a:latin typeface="Helvetica Neue" panose="020B0604020202020204" charset="0"/>
                <a:ea typeface="Helvetica Neue"/>
                <a:cs typeface="Helvetica Neue"/>
                <a:sym typeface="Helvetica Neue"/>
              </a:rPr>
              <a:t>Die Definition und die Unterschiede von V</a:t>
            </a:r>
            <a:r>
              <a:rPr lang="de-DE" sz="2400" b="0" i="0" u="none" strike="noStrike" cap="none" dirty="0">
                <a:solidFill>
                  <a:schemeClr val="dk1"/>
                </a:solidFill>
                <a:latin typeface="Helvetica Neue" panose="020B0604020202020204" charset="0"/>
                <a:ea typeface="Helvetica Neue"/>
                <a:cs typeface="Helvetica Neue"/>
                <a:sym typeface="Helvetica Neue"/>
              </a:rPr>
              <a:t>isionen, Zielen und Anforderungen </a:t>
            </a:r>
            <a:endParaRPr dirty="0">
              <a:latin typeface="Helvetica Neue" panose="020B0604020202020204" charset="0"/>
            </a:endParaRPr>
          </a:p>
          <a:p>
            <a:pPr marL="628650" marR="0" lvl="0" indent="-628650" algn="l" rtl="0">
              <a:lnSpc>
                <a:spcPct val="100000"/>
              </a:lnSpc>
              <a:spcBef>
                <a:spcPts val="1200"/>
              </a:spcBef>
              <a:spcAft>
                <a:spcPts val="0"/>
              </a:spcAft>
              <a:buClr>
                <a:srgbClr val="000000"/>
              </a:buClr>
              <a:buSzPts val="3240"/>
              <a:buBlip>
                <a:blip r:embed="rId4"/>
              </a:buBlip>
            </a:pPr>
            <a:r>
              <a:rPr lang="de-DE" sz="2400" dirty="0">
                <a:solidFill>
                  <a:schemeClr val="dk1"/>
                </a:solidFill>
                <a:latin typeface="Helvetica Neue" panose="020B0604020202020204" charset="0"/>
                <a:ea typeface="Helvetica Neue"/>
                <a:cs typeface="Helvetica Neue"/>
                <a:sym typeface="Helvetica Neue"/>
              </a:rPr>
              <a:t>Wie und warum alle Mitarbeitenden einbezogen werden sollen</a:t>
            </a:r>
            <a:endParaRPr sz="2400" b="0" i="0" u="none" strike="noStrike" cap="none" dirty="0">
              <a:solidFill>
                <a:schemeClr val="dk1"/>
              </a:solidFill>
              <a:latin typeface="Helvetica Neue" panose="020B0604020202020204" charset="0"/>
              <a:ea typeface="Helvetica Neue"/>
              <a:cs typeface="Helvetica Neue"/>
              <a:sym typeface="Helvetica Neue"/>
            </a:endParaRPr>
          </a:p>
          <a:p>
            <a:pPr marL="628650" marR="0" lvl="0" indent="-628650" algn="l" rtl="0">
              <a:lnSpc>
                <a:spcPct val="100000"/>
              </a:lnSpc>
              <a:spcBef>
                <a:spcPts val="1200"/>
              </a:spcBef>
              <a:spcAft>
                <a:spcPts val="1200"/>
              </a:spcAft>
              <a:buClr>
                <a:srgbClr val="000000"/>
              </a:buClr>
              <a:buSzPts val="3240"/>
              <a:buBlip>
                <a:blip r:embed="rId4"/>
              </a:buBlip>
            </a:pPr>
            <a:r>
              <a:rPr lang="de-DE" sz="2400" dirty="0">
                <a:solidFill>
                  <a:schemeClr val="dk1"/>
                </a:solidFill>
                <a:latin typeface="Helvetica Neue" panose="020B0604020202020204" charset="0"/>
                <a:ea typeface="Helvetica Neue"/>
                <a:cs typeface="Helvetica Neue"/>
                <a:sym typeface="Helvetica Neue"/>
              </a:rPr>
              <a:t>W</a:t>
            </a:r>
            <a:r>
              <a:rPr lang="de-DE" sz="2400" b="0" i="0" u="none" strike="noStrike" cap="none" dirty="0">
                <a:solidFill>
                  <a:schemeClr val="dk1"/>
                </a:solidFill>
                <a:latin typeface="Helvetica Neue" panose="020B0604020202020204" charset="0"/>
                <a:ea typeface="Helvetica Neue"/>
                <a:cs typeface="Helvetica Neue"/>
                <a:sym typeface="Helvetica Neue"/>
              </a:rPr>
              <a:t>ie man den PDCA-Zyklus als Tool zur systematischen und kontinuierlichen Verbesserung einsetzt</a:t>
            </a:r>
            <a:endParaRPr dirty="0">
              <a:latin typeface="Helvetica Neue" panose="020B060402020202020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88"/>
        <p:cNvGrpSpPr/>
        <p:nvPr/>
      </p:nvGrpSpPr>
      <p:grpSpPr>
        <a:xfrm>
          <a:off x="0" y="0"/>
          <a:ext cx="0" cy="0"/>
          <a:chOff x="0" y="0"/>
          <a:chExt cx="0" cy="0"/>
        </a:xfrm>
      </p:grpSpPr>
      <p:sp>
        <p:nvSpPr>
          <p:cNvPr id="589" name="Google Shape;589;p36"/>
          <p:cNvSpPr txBox="1"/>
          <p:nvPr/>
        </p:nvSpPr>
        <p:spPr>
          <a:xfrm>
            <a:off x="1296000" y="1548000"/>
            <a:ext cx="16153800"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4D94B7"/>
              </a:buClr>
              <a:buSzPts val="4800"/>
              <a:buFont typeface="Helvetica Neue"/>
              <a:buNone/>
            </a:pPr>
            <a:r>
              <a:rPr lang="de-DE" sz="4800" b="1" dirty="0">
                <a:solidFill>
                  <a:srgbClr val="4D94B7"/>
                </a:solidFill>
                <a:latin typeface="Helvetica Neue" panose="020B0604020202020204" charset="0"/>
                <a:ea typeface="Helvetica Neue"/>
                <a:cs typeface="Helvetica Neue"/>
                <a:sym typeface="Helvetica Neue"/>
              </a:rPr>
              <a:t>Literaturverzeichnis (1)</a:t>
            </a:r>
            <a:endParaRPr sz="1800" dirty="0">
              <a:solidFill>
                <a:schemeClr val="dk1"/>
              </a:solidFill>
              <a:latin typeface="Helvetica Neue" panose="020B0604020202020204" charset="0"/>
              <a:ea typeface="Helvetica Neue"/>
              <a:cs typeface="Helvetica Neue"/>
              <a:sym typeface="Helvetica Neue"/>
            </a:endParaRPr>
          </a:p>
        </p:txBody>
      </p:sp>
      <p:sp>
        <p:nvSpPr>
          <p:cNvPr id="590" name="Google Shape;590;p36"/>
          <p:cNvSpPr/>
          <p:nvPr/>
        </p:nvSpPr>
        <p:spPr>
          <a:xfrm>
            <a:off x="1296000" y="3391200"/>
            <a:ext cx="15732000" cy="5324535"/>
          </a:xfrm>
          <a:prstGeom prst="rect">
            <a:avLst/>
          </a:prstGeom>
          <a:noFill/>
          <a:ln>
            <a:noFill/>
          </a:ln>
        </p:spPr>
        <p:txBody>
          <a:bodyPr spcFirstLastPara="1" wrap="square" lIns="91425" tIns="45700" rIns="91425" bIns="45700" anchor="t" anchorCtr="0">
            <a:spAutoFit/>
          </a:bodyPr>
          <a:lstStyle/>
          <a:p>
            <a:pPr marL="722313" marR="0" lvl="0" indent="-722313" algn="l" rtl="0">
              <a:spcBef>
                <a:spcPts val="0"/>
              </a:spcBef>
              <a:spcAft>
                <a:spcPts val="0"/>
              </a:spcAft>
              <a:buClr>
                <a:srgbClr val="4D94B7"/>
              </a:buClr>
              <a:buSzPts val="2520"/>
              <a:buFont typeface="Calibri"/>
              <a:buAutoNum type="arabicParenBoth"/>
            </a:pPr>
            <a:r>
              <a:rPr lang="de-DE" sz="2400" dirty="0" err="1">
                <a:solidFill>
                  <a:schemeClr val="dk1"/>
                </a:solidFill>
                <a:latin typeface="Helvetica Neue" panose="020B0604020202020204" charset="0"/>
                <a:ea typeface="Helvetica Neue"/>
                <a:cs typeface="Helvetica Neue"/>
                <a:sym typeface="Helvetica Neue"/>
              </a:rPr>
              <a:t>Brounstein</a:t>
            </a:r>
            <a:r>
              <a:rPr lang="de-DE" sz="2400" dirty="0">
                <a:solidFill>
                  <a:schemeClr val="dk1"/>
                </a:solidFill>
                <a:latin typeface="Helvetica Neue" panose="020B0604020202020204" charset="0"/>
                <a:ea typeface="Helvetica Neue"/>
                <a:cs typeface="Helvetica Neue"/>
                <a:sym typeface="Helvetica Neue"/>
              </a:rPr>
              <a:t>, M. (2007). </a:t>
            </a:r>
            <a:r>
              <a:rPr lang="de-DE" sz="2400" i="1" dirty="0">
                <a:solidFill>
                  <a:schemeClr val="dk1"/>
                </a:solidFill>
                <a:latin typeface="Helvetica Neue" panose="020B0604020202020204" charset="0"/>
                <a:ea typeface="Helvetica Neue"/>
                <a:cs typeface="Helvetica Neue"/>
                <a:sym typeface="Helvetica Neue"/>
              </a:rPr>
              <a:t>Coaching für Dummies</a:t>
            </a:r>
            <a:r>
              <a:rPr lang="de-DE" sz="2400" dirty="0">
                <a:solidFill>
                  <a:schemeClr val="dk1"/>
                </a:solidFill>
                <a:latin typeface="Helvetica Neue" panose="020B0604020202020204" charset="0"/>
                <a:ea typeface="Helvetica Neue"/>
                <a:cs typeface="Helvetica Neue"/>
                <a:sym typeface="Helvetica Neue"/>
              </a:rPr>
              <a:t>. 2. Auflage. Wiley-VCH.</a:t>
            </a:r>
            <a:endParaRPr dirty="0">
              <a:latin typeface="Helvetica Neue" panose="020B0604020202020204" charset="0"/>
            </a:endParaRPr>
          </a:p>
          <a:p>
            <a:pPr marL="722313" marR="0" lvl="0" indent="-722313" algn="l" rtl="0">
              <a:spcBef>
                <a:spcPts val="2400"/>
              </a:spcBef>
              <a:spcAft>
                <a:spcPts val="0"/>
              </a:spcAft>
              <a:buClr>
                <a:srgbClr val="4D94B7"/>
              </a:buClr>
              <a:buSzPts val="2520"/>
              <a:buFont typeface="Calibri"/>
              <a:buAutoNum type="arabicParenBoth"/>
            </a:pPr>
            <a:r>
              <a:rPr lang="de-DE" sz="2400" dirty="0">
                <a:solidFill>
                  <a:schemeClr val="dk1"/>
                </a:solidFill>
                <a:latin typeface="Helvetica Neue" panose="020B0604020202020204" charset="0"/>
                <a:ea typeface="Helvetica Neue"/>
                <a:cs typeface="Helvetica Neue"/>
                <a:sym typeface="Helvetica Neue"/>
              </a:rPr>
              <a:t>Burns, P. (2013). </a:t>
            </a:r>
            <a:r>
              <a:rPr lang="de-DE" sz="2400" i="1" dirty="0">
                <a:solidFill>
                  <a:schemeClr val="dk1"/>
                </a:solidFill>
                <a:latin typeface="Helvetica Neue" panose="020B0604020202020204" charset="0"/>
                <a:ea typeface="Helvetica Neue"/>
                <a:cs typeface="Helvetica Neue"/>
                <a:sym typeface="Helvetica Neue"/>
              </a:rPr>
              <a:t>Corporate Entrepreneurship. Innovation and </a:t>
            </a:r>
            <a:r>
              <a:rPr lang="de-DE" sz="2400" i="1" dirty="0" err="1">
                <a:solidFill>
                  <a:schemeClr val="dk1"/>
                </a:solidFill>
                <a:latin typeface="Helvetica Neue" panose="020B0604020202020204" charset="0"/>
                <a:ea typeface="Helvetica Neue"/>
                <a:cs typeface="Helvetica Neue"/>
                <a:sym typeface="Helvetica Neue"/>
              </a:rPr>
              <a:t>strategy</a:t>
            </a:r>
            <a:r>
              <a:rPr lang="de-DE" sz="2400" i="1" dirty="0">
                <a:solidFill>
                  <a:schemeClr val="dk1"/>
                </a:solidFill>
                <a:latin typeface="Helvetica Neue" panose="020B0604020202020204" charset="0"/>
                <a:ea typeface="Helvetica Neue"/>
                <a:cs typeface="Helvetica Neue"/>
                <a:sym typeface="Helvetica Neue"/>
              </a:rPr>
              <a:t> in large </a:t>
            </a:r>
            <a:r>
              <a:rPr lang="de-DE" sz="2400" i="1" dirty="0" err="1">
                <a:solidFill>
                  <a:schemeClr val="dk1"/>
                </a:solidFill>
                <a:latin typeface="Helvetica Neue" panose="020B0604020202020204" charset="0"/>
                <a:ea typeface="Helvetica Neue"/>
                <a:cs typeface="Helvetica Neue"/>
                <a:sym typeface="Helvetica Neue"/>
              </a:rPr>
              <a:t>organizations</a:t>
            </a:r>
            <a:r>
              <a:rPr lang="de-DE" sz="2400" i="1" dirty="0">
                <a:solidFill>
                  <a:schemeClr val="dk1"/>
                </a:solidFill>
                <a:latin typeface="Helvetica Neue" panose="020B0604020202020204" charset="0"/>
                <a:ea typeface="Helvetica Neue"/>
                <a:cs typeface="Helvetica Neue"/>
                <a:sym typeface="Helvetica Neue"/>
              </a:rPr>
              <a:t>. </a:t>
            </a:r>
            <a:r>
              <a:rPr lang="de-DE" sz="2400" dirty="0">
                <a:solidFill>
                  <a:schemeClr val="dk1"/>
                </a:solidFill>
                <a:latin typeface="Helvetica Neue" panose="020B0604020202020204" charset="0"/>
                <a:ea typeface="Helvetica Neue"/>
                <a:cs typeface="Helvetica Neue"/>
                <a:sym typeface="Helvetica Neue"/>
              </a:rPr>
              <a:t>3rd </a:t>
            </a:r>
            <a:r>
              <a:rPr lang="de-DE" sz="2400" dirty="0" err="1">
                <a:solidFill>
                  <a:schemeClr val="dk1"/>
                </a:solidFill>
                <a:latin typeface="Helvetica Neue" panose="020B0604020202020204" charset="0"/>
                <a:ea typeface="Helvetica Neue"/>
                <a:cs typeface="Helvetica Neue"/>
                <a:sym typeface="Helvetica Neue"/>
              </a:rPr>
              <a:t>edition</a:t>
            </a:r>
            <a:r>
              <a:rPr lang="de-DE" sz="2400" dirty="0">
                <a:solidFill>
                  <a:schemeClr val="dk1"/>
                </a:solidFill>
                <a:latin typeface="Helvetica Neue" panose="020B0604020202020204" charset="0"/>
                <a:ea typeface="Helvetica Neue"/>
                <a:cs typeface="Helvetica Neue"/>
                <a:sym typeface="Helvetica Neue"/>
              </a:rPr>
              <a:t>. Palgrave Macmillan</a:t>
            </a:r>
            <a:endParaRPr dirty="0">
              <a:latin typeface="Helvetica Neue" panose="020B0604020202020204" charset="0"/>
            </a:endParaRPr>
          </a:p>
          <a:p>
            <a:pPr marL="722313" marR="0" lvl="0" indent="-722313" algn="l" rtl="0">
              <a:spcBef>
                <a:spcPts val="2400"/>
              </a:spcBef>
              <a:spcAft>
                <a:spcPts val="0"/>
              </a:spcAft>
              <a:buClr>
                <a:srgbClr val="4D94B7"/>
              </a:buClr>
              <a:buSzPts val="2520"/>
              <a:buFont typeface="Calibri"/>
              <a:buAutoNum type="arabicParenBoth"/>
            </a:pPr>
            <a:r>
              <a:rPr lang="de-DE" sz="2400" dirty="0">
                <a:solidFill>
                  <a:schemeClr val="dk1"/>
                </a:solidFill>
                <a:latin typeface="Helvetica Neue" panose="020B0604020202020204" charset="0"/>
                <a:ea typeface="Helvetica Neue"/>
                <a:cs typeface="Helvetica Neue"/>
                <a:sym typeface="Helvetica Neue"/>
              </a:rPr>
              <a:t>Diehl, A. (2020</a:t>
            </a:r>
            <a:r>
              <a:rPr lang="de-DE" sz="2400" i="1" dirty="0">
                <a:solidFill>
                  <a:schemeClr val="dk1"/>
                </a:solidFill>
                <a:latin typeface="Helvetica Neue" panose="020B0604020202020204" charset="0"/>
                <a:ea typeface="Helvetica Neue"/>
                <a:cs typeface="Helvetica Neue"/>
                <a:sym typeface="Helvetica Neue"/>
              </a:rPr>
              <a:t>). Kotter Change Management – Ein 8 Stufen Modell für erfolgreiche Veränderungen. </a:t>
            </a:r>
            <a:r>
              <a:rPr lang="de-DE" sz="2400" dirty="0">
                <a:solidFill>
                  <a:schemeClr val="dk1"/>
                </a:solidFill>
                <a:latin typeface="Helvetica Neue" panose="020B0604020202020204" charset="0"/>
                <a:ea typeface="Helvetica Neue"/>
                <a:cs typeface="Helvetica Neue"/>
                <a:sym typeface="Helvetica Neue"/>
              </a:rPr>
              <a:t>https://digitaleneuordnung.de/blog/kotter-modell/.</a:t>
            </a:r>
            <a:endParaRPr dirty="0">
              <a:latin typeface="Helvetica Neue" panose="020B0604020202020204" charset="0"/>
            </a:endParaRPr>
          </a:p>
          <a:p>
            <a:pPr marL="722313" marR="0" lvl="0" indent="-722313" algn="l" rtl="0">
              <a:spcBef>
                <a:spcPts val="2400"/>
              </a:spcBef>
              <a:spcAft>
                <a:spcPts val="0"/>
              </a:spcAft>
              <a:buClr>
                <a:srgbClr val="4D94B7"/>
              </a:buClr>
              <a:buSzPts val="2520"/>
              <a:buFont typeface="Calibri"/>
              <a:buAutoNum type="arabicParenBoth"/>
            </a:pPr>
            <a:r>
              <a:rPr lang="de-DE" sz="2400" dirty="0">
                <a:solidFill>
                  <a:schemeClr val="dk1"/>
                </a:solidFill>
                <a:latin typeface="Helvetica Neue" panose="020B0604020202020204" charset="0"/>
                <a:ea typeface="Helvetica Neue"/>
                <a:cs typeface="Helvetica Neue"/>
                <a:sym typeface="Helvetica Neue"/>
              </a:rPr>
              <a:t>Eberhardt, D. (). </a:t>
            </a:r>
            <a:r>
              <a:rPr lang="de-DE" sz="2400" i="1" dirty="0">
                <a:solidFill>
                  <a:schemeClr val="dk1"/>
                </a:solidFill>
                <a:latin typeface="Helvetica Neue" panose="020B0604020202020204" charset="0"/>
                <a:ea typeface="Helvetica Neue"/>
                <a:cs typeface="Helvetica Neue"/>
                <a:sym typeface="Helvetica Neue"/>
              </a:rPr>
              <a:t>Generationen zusammen führen - Mit Millennials, Generation X und Babyboomern die Arbeitswelt gestalten</a:t>
            </a:r>
            <a:r>
              <a:rPr lang="de-DE" sz="2400" dirty="0">
                <a:solidFill>
                  <a:schemeClr val="dk1"/>
                </a:solidFill>
                <a:latin typeface="Helvetica Neue" panose="020B0604020202020204" charset="0"/>
                <a:ea typeface="Helvetica Neue"/>
                <a:cs typeface="Helvetica Neue"/>
                <a:sym typeface="Helvetica Neue"/>
              </a:rPr>
              <a:t>. 2. Auflage. Haufe Verlag.</a:t>
            </a:r>
            <a:endParaRPr sz="2400" dirty="0">
              <a:solidFill>
                <a:schemeClr val="dk1"/>
              </a:solidFill>
              <a:latin typeface="Helvetica Neue" panose="020B0604020202020204" charset="0"/>
              <a:ea typeface="Helvetica Neue"/>
              <a:cs typeface="Helvetica Neue"/>
              <a:sym typeface="Helvetica Neue"/>
            </a:endParaRPr>
          </a:p>
          <a:p>
            <a:pPr marL="722313" marR="0" lvl="0" indent="-722313" algn="l" rtl="0">
              <a:spcBef>
                <a:spcPts val="2400"/>
              </a:spcBef>
              <a:spcAft>
                <a:spcPts val="0"/>
              </a:spcAft>
              <a:buClr>
                <a:srgbClr val="4D94B7"/>
              </a:buClr>
              <a:buSzPts val="2520"/>
              <a:buFont typeface="Calibri"/>
              <a:buAutoNum type="arabicParenBoth"/>
            </a:pPr>
            <a:r>
              <a:rPr lang="de-DE" sz="2400" dirty="0">
                <a:solidFill>
                  <a:schemeClr val="dk1"/>
                </a:solidFill>
                <a:latin typeface="Helvetica Neue" panose="020B0604020202020204" charset="0"/>
                <a:ea typeface="Helvetica Neue"/>
                <a:cs typeface="Helvetica Neue"/>
                <a:sym typeface="Helvetica Neue"/>
              </a:rPr>
              <a:t>Föhr, T. (2021). </a:t>
            </a:r>
            <a:r>
              <a:rPr lang="de-DE" sz="2400" i="1" dirty="0">
                <a:solidFill>
                  <a:schemeClr val="dk1"/>
                </a:solidFill>
                <a:latin typeface="Helvetica Neue" panose="020B0604020202020204" charset="0"/>
                <a:ea typeface="Helvetica Neue"/>
                <a:cs typeface="Helvetica Neue"/>
                <a:sym typeface="Helvetica Neue"/>
              </a:rPr>
              <a:t>Pick-up Feedback für Führungskräfte. Wissen und Methoden für eine eigenverantwortliche Feedback- und Lernkultur</a:t>
            </a:r>
            <a:r>
              <a:rPr lang="de-DE" sz="2400" dirty="0">
                <a:solidFill>
                  <a:schemeClr val="dk1"/>
                </a:solidFill>
                <a:latin typeface="Helvetica Neue" panose="020B0604020202020204" charset="0"/>
                <a:ea typeface="Helvetica Neue"/>
                <a:cs typeface="Helvetica Neue"/>
                <a:sym typeface="Helvetica Neue"/>
              </a:rPr>
              <a:t>. </a:t>
            </a:r>
            <a:r>
              <a:rPr lang="de-DE" sz="2400" dirty="0" err="1">
                <a:solidFill>
                  <a:schemeClr val="dk1"/>
                </a:solidFill>
                <a:latin typeface="Helvetica Neue" panose="020B0604020202020204" charset="0"/>
                <a:ea typeface="Helvetica Neue"/>
                <a:cs typeface="Helvetica Neue"/>
                <a:sym typeface="Helvetica Neue"/>
              </a:rPr>
              <a:t>managerSeminare</a:t>
            </a:r>
            <a:r>
              <a:rPr lang="de-DE" sz="2400" dirty="0">
                <a:solidFill>
                  <a:schemeClr val="dk1"/>
                </a:solidFill>
                <a:latin typeface="Helvetica Neue" panose="020B0604020202020204" charset="0"/>
                <a:ea typeface="Helvetica Neue"/>
                <a:cs typeface="Helvetica Neue"/>
                <a:sym typeface="Helvetica Neue"/>
              </a:rPr>
              <a:t>.</a:t>
            </a:r>
            <a:endParaRPr dirty="0">
              <a:latin typeface="Helvetica Neue" panose="020B0604020202020204" charset="0"/>
            </a:endParaRPr>
          </a:p>
          <a:p>
            <a:pPr marL="722313" marR="0" lvl="0" indent="-722313" algn="l" rtl="0">
              <a:spcBef>
                <a:spcPts val="2400"/>
              </a:spcBef>
              <a:spcAft>
                <a:spcPts val="0"/>
              </a:spcAft>
              <a:buClr>
                <a:srgbClr val="4D94B7"/>
              </a:buClr>
              <a:buSzPts val="2520"/>
              <a:buFont typeface="Calibri"/>
              <a:buAutoNum type="arabicParenBoth"/>
            </a:pPr>
            <a:r>
              <a:rPr lang="de-DE" sz="2400" i="1" dirty="0">
                <a:solidFill>
                  <a:schemeClr val="dk1"/>
                </a:solidFill>
                <a:latin typeface="Helvetica Neue" panose="020B0604020202020204" charset="0"/>
                <a:ea typeface="Helvetica Neue"/>
                <a:cs typeface="Helvetica Neue"/>
                <a:sym typeface="Helvetica Neue"/>
              </a:rPr>
              <a:t>Goals</a:t>
            </a:r>
            <a:r>
              <a:rPr lang="de-DE" sz="2400" dirty="0">
                <a:solidFill>
                  <a:schemeClr val="dk1"/>
                </a:solidFill>
                <a:latin typeface="Helvetica Neue" panose="020B0604020202020204" charset="0"/>
                <a:ea typeface="Helvetica Neue"/>
                <a:cs typeface="Helvetica Neue"/>
                <a:sym typeface="Helvetica Neue"/>
              </a:rPr>
              <a:t> (n. d.). In: Cambridge Dictionary. </a:t>
            </a:r>
            <a:r>
              <a:rPr lang="de-DE" sz="2400" dirty="0" err="1">
                <a:solidFill>
                  <a:schemeClr val="dk1"/>
                </a:solidFill>
                <a:latin typeface="Helvetica Neue" panose="020B0604020202020204" charset="0"/>
                <a:ea typeface="Helvetica Neue"/>
                <a:cs typeface="Helvetica Neue"/>
                <a:sym typeface="Helvetica Neue"/>
              </a:rPr>
              <a:t>Retrieved</a:t>
            </a:r>
            <a:r>
              <a:rPr lang="de-DE" sz="2400" dirty="0">
                <a:solidFill>
                  <a:schemeClr val="dk1"/>
                </a:solidFill>
                <a:latin typeface="Helvetica Neue" panose="020B0604020202020204" charset="0"/>
                <a:ea typeface="Helvetica Neue"/>
                <a:cs typeface="Helvetica Neue"/>
                <a:sym typeface="Helvetica Neue"/>
              </a:rPr>
              <a:t> </a:t>
            </a:r>
            <a:r>
              <a:rPr lang="de-DE" sz="2400" dirty="0" err="1">
                <a:solidFill>
                  <a:schemeClr val="dk1"/>
                </a:solidFill>
                <a:latin typeface="Helvetica Neue" panose="020B0604020202020204" charset="0"/>
                <a:ea typeface="Helvetica Neue"/>
                <a:cs typeface="Helvetica Neue"/>
                <a:sym typeface="Helvetica Neue"/>
              </a:rPr>
              <a:t>from</a:t>
            </a:r>
            <a:r>
              <a:rPr lang="de-DE" sz="2400" dirty="0">
                <a:solidFill>
                  <a:schemeClr val="dk1"/>
                </a:solidFill>
                <a:latin typeface="Helvetica Neue" panose="020B0604020202020204" charset="0"/>
                <a:ea typeface="Helvetica Neue"/>
                <a:cs typeface="Helvetica Neue"/>
                <a:sym typeface="Helvetica Neue"/>
              </a:rPr>
              <a:t>: https://dictionary.cambridge.org/.</a:t>
            </a:r>
            <a:endParaRPr dirty="0">
              <a:latin typeface="Helvetica Neue" panose="020B060402020202020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595"/>
        <p:cNvGrpSpPr/>
        <p:nvPr/>
      </p:nvGrpSpPr>
      <p:grpSpPr>
        <a:xfrm>
          <a:off x="0" y="0"/>
          <a:ext cx="0" cy="0"/>
          <a:chOff x="0" y="0"/>
          <a:chExt cx="0" cy="0"/>
        </a:xfrm>
      </p:grpSpPr>
      <p:sp>
        <p:nvSpPr>
          <p:cNvPr id="596" name="Google Shape;596;p37"/>
          <p:cNvSpPr/>
          <p:nvPr/>
        </p:nvSpPr>
        <p:spPr>
          <a:xfrm>
            <a:off x="1296000" y="3391200"/>
            <a:ext cx="15732000" cy="5324535"/>
          </a:xfrm>
          <a:prstGeom prst="rect">
            <a:avLst/>
          </a:prstGeom>
          <a:noFill/>
          <a:ln>
            <a:noFill/>
          </a:ln>
        </p:spPr>
        <p:txBody>
          <a:bodyPr spcFirstLastPara="1" wrap="square" lIns="91425" tIns="45700" rIns="91425" bIns="45700" anchor="t" anchorCtr="0">
            <a:spAutoFit/>
          </a:bodyPr>
          <a:lstStyle/>
          <a:p>
            <a:pPr marL="722313" marR="0" lvl="0" indent="-722313" algn="l" rtl="0">
              <a:lnSpc>
                <a:spcPct val="100000"/>
              </a:lnSpc>
              <a:spcBef>
                <a:spcPts val="0"/>
              </a:spcBef>
              <a:spcAft>
                <a:spcPts val="0"/>
              </a:spcAft>
              <a:buClr>
                <a:srgbClr val="4D94B7"/>
              </a:buClr>
              <a:buSzPts val="2520"/>
              <a:buFont typeface="Calibri"/>
              <a:buAutoNum type="arabicParenBoth" startAt="7"/>
            </a:pPr>
            <a:r>
              <a:rPr lang="de-DE" sz="2400" b="0" i="0" u="none" strike="noStrike" cap="none" dirty="0" err="1">
                <a:solidFill>
                  <a:srgbClr val="000000"/>
                </a:solidFill>
                <a:latin typeface="Helvetica Neue" panose="020B0604020202020204" charset="0"/>
                <a:ea typeface="Helvetica Neue"/>
                <a:cs typeface="Helvetica Neue"/>
                <a:sym typeface="Helvetica Neue"/>
              </a:rPr>
              <a:t>Hisrich</a:t>
            </a:r>
            <a:r>
              <a:rPr lang="de-DE" sz="2400" b="0" i="0" u="none" strike="noStrike" cap="none" dirty="0">
                <a:solidFill>
                  <a:srgbClr val="000000"/>
                </a:solidFill>
                <a:latin typeface="Helvetica Neue" panose="020B0604020202020204" charset="0"/>
                <a:ea typeface="Helvetica Neue"/>
                <a:cs typeface="Helvetica Neue"/>
                <a:sym typeface="Helvetica Neue"/>
              </a:rPr>
              <a:t>, R. D. (1990). Entrepreneurship/</a:t>
            </a:r>
            <a:r>
              <a:rPr lang="de-DE" sz="2400" b="0" i="0" u="none" strike="noStrike" cap="none" dirty="0" err="1">
                <a:solidFill>
                  <a:srgbClr val="000000"/>
                </a:solidFill>
                <a:latin typeface="Helvetica Neue" panose="020B0604020202020204" charset="0"/>
                <a:ea typeface="Helvetica Neue"/>
                <a:cs typeface="Helvetica Neue"/>
                <a:sym typeface="Helvetica Neue"/>
              </a:rPr>
              <a:t>intrapreneurship</a:t>
            </a:r>
            <a:r>
              <a:rPr lang="de-DE" sz="2400" b="0" i="0" u="none" strike="noStrike" cap="none" dirty="0">
                <a:solidFill>
                  <a:srgbClr val="000000"/>
                </a:solidFill>
                <a:latin typeface="Helvetica Neue" panose="020B0604020202020204" charset="0"/>
                <a:ea typeface="Helvetica Neue"/>
                <a:cs typeface="Helvetica Neue"/>
                <a:sym typeface="Helvetica Neue"/>
              </a:rPr>
              <a:t>. </a:t>
            </a:r>
            <a:r>
              <a:rPr lang="de-DE" sz="2400" b="0" i="1" u="none" strike="noStrike" cap="none" dirty="0">
                <a:solidFill>
                  <a:srgbClr val="000000"/>
                </a:solidFill>
                <a:latin typeface="Helvetica Neue" panose="020B0604020202020204" charset="0"/>
                <a:ea typeface="Helvetica Neue"/>
                <a:cs typeface="Helvetica Neue"/>
                <a:sym typeface="Helvetica Neue"/>
              </a:rPr>
              <a:t>American </a:t>
            </a:r>
            <a:r>
              <a:rPr lang="de-DE" sz="2400" b="0" i="1" u="none" strike="noStrike" cap="none" dirty="0" err="1">
                <a:solidFill>
                  <a:srgbClr val="000000"/>
                </a:solidFill>
                <a:latin typeface="Helvetica Neue" panose="020B0604020202020204" charset="0"/>
                <a:ea typeface="Helvetica Neue"/>
                <a:cs typeface="Helvetica Neue"/>
                <a:sym typeface="Helvetica Neue"/>
              </a:rPr>
              <a:t>Psychologist</a:t>
            </a:r>
            <a:r>
              <a:rPr lang="de-DE" sz="2400" b="0" i="0" u="none" strike="noStrike" cap="none" dirty="0">
                <a:solidFill>
                  <a:srgbClr val="000000"/>
                </a:solidFill>
                <a:latin typeface="Helvetica Neue" panose="020B0604020202020204" charset="0"/>
                <a:ea typeface="Helvetica Neue"/>
                <a:cs typeface="Helvetica Neue"/>
                <a:sym typeface="Helvetica Neue"/>
              </a:rPr>
              <a:t>, 45 (2), p. 209–222.</a:t>
            </a:r>
            <a:endParaRPr dirty="0">
              <a:latin typeface="Helvetica Neue" panose="020B0604020202020204" charset="0"/>
            </a:endParaRPr>
          </a:p>
          <a:p>
            <a:pPr marL="722313" marR="0" lvl="0" indent="-722313" algn="l" rtl="0">
              <a:lnSpc>
                <a:spcPct val="100000"/>
              </a:lnSpc>
              <a:spcBef>
                <a:spcPts val="2400"/>
              </a:spcBef>
              <a:spcAft>
                <a:spcPts val="0"/>
              </a:spcAft>
              <a:buClr>
                <a:srgbClr val="4D94B7"/>
              </a:buClr>
              <a:buSzPts val="2520"/>
              <a:buFont typeface="Calibri"/>
              <a:buAutoNum type="arabicParenBoth" startAt="7"/>
            </a:pPr>
            <a:r>
              <a:rPr lang="de-DE" sz="2400" b="0" i="0" u="none" strike="noStrike" cap="none" dirty="0">
                <a:solidFill>
                  <a:srgbClr val="000000"/>
                </a:solidFill>
                <a:latin typeface="Helvetica Neue" panose="020B0604020202020204" charset="0"/>
                <a:ea typeface="Helvetica Neue"/>
                <a:cs typeface="Helvetica Neue"/>
                <a:sym typeface="Helvetica Neue"/>
              </a:rPr>
              <a:t>Mai, J. (2022). </a:t>
            </a:r>
            <a:r>
              <a:rPr lang="de-DE" sz="2400" b="0" i="1" u="none" strike="noStrike" cap="none" dirty="0">
                <a:solidFill>
                  <a:srgbClr val="000000"/>
                </a:solidFill>
                <a:latin typeface="Helvetica Neue" panose="020B0604020202020204" charset="0"/>
                <a:ea typeface="Helvetica Neue"/>
                <a:cs typeface="Helvetica Neue"/>
                <a:sym typeface="Helvetica Neue"/>
              </a:rPr>
              <a:t>PDCA-Zyklus: Plan-Do-Check-Act – einfach erklärt.</a:t>
            </a:r>
            <a:r>
              <a:rPr lang="de-DE" sz="2400" b="0" i="0" u="none" strike="noStrike" cap="none" dirty="0">
                <a:solidFill>
                  <a:srgbClr val="000000"/>
                </a:solidFill>
                <a:latin typeface="Helvetica Neue" panose="020B0604020202020204" charset="0"/>
                <a:ea typeface="Helvetica Neue"/>
                <a:cs typeface="Helvetica Neue"/>
                <a:sym typeface="Helvetica Neue"/>
              </a:rPr>
              <a:t> Karrierebibel. https://karrierebibel.de/pdca-zyklus/.</a:t>
            </a:r>
            <a:endParaRPr dirty="0">
              <a:latin typeface="Helvetica Neue" panose="020B0604020202020204" charset="0"/>
            </a:endParaRPr>
          </a:p>
          <a:p>
            <a:pPr marL="722313" marR="0" lvl="0" indent="-722313" algn="l" rtl="0">
              <a:lnSpc>
                <a:spcPct val="100000"/>
              </a:lnSpc>
              <a:spcBef>
                <a:spcPts val="2400"/>
              </a:spcBef>
              <a:spcAft>
                <a:spcPts val="0"/>
              </a:spcAft>
              <a:buClr>
                <a:srgbClr val="4D94B7"/>
              </a:buClr>
              <a:buSzPts val="2520"/>
              <a:buFont typeface="Calibri"/>
              <a:buAutoNum type="arabicParenBoth" startAt="7"/>
            </a:pPr>
            <a:r>
              <a:rPr lang="de-DE" sz="2400" b="0" i="0" u="none" strike="noStrike" cap="none" dirty="0">
                <a:solidFill>
                  <a:srgbClr val="000000"/>
                </a:solidFill>
                <a:latin typeface="Helvetica Neue" panose="020B0604020202020204" charset="0"/>
                <a:ea typeface="Helvetica Neue"/>
                <a:cs typeface="Helvetica Neue"/>
                <a:sym typeface="Helvetica Neue"/>
              </a:rPr>
              <a:t>Prof. Dr. Maier, G. W. (2018). </a:t>
            </a:r>
            <a:r>
              <a:rPr lang="de-DE" sz="2400" b="0" i="1" u="none" strike="noStrike" cap="none" dirty="0">
                <a:solidFill>
                  <a:srgbClr val="000000"/>
                </a:solidFill>
                <a:latin typeface="Helvetica Neue" panose="020B0604020202020204" charset="0"/>
                <a:ea typeface="Helvetica Neue"/>
                <a:cs typeface="Helvetica Neue"/>
                <a:sym typeface="Helvetica Neue"/>
              </a:rPr>
              <a:t>Organisationsentwicklung</a:t>
            </a:r>
            <a:r>
              <a:rPr lang="de-DE" sz="2400" b="0" i="0" u="none" strike="noStrike" cap="none" dirty="0">
                <a:solidFill>
                  <a:srgbClr val="000000"/>
                </a:solidFill>
                <a:latin typeface="Helvetica Neue" panose="020B0604020202020204" charset="0"/>
                <a:ea typeface="Helvetica Neue"/>
                <a:cs typeface="Helvetica Neue"/>
                <a:sym typeface="Helvetica Neue"/>
              </a:rPr>
              <a:t>. In: Gabler Wirtschaftslexikon. https://wirtschaftslexikon.gabler.de/definition/organisationsentwicklung-43924/version-267246</a:t>
            </a:r>
            <a:endParaRPr sz="2400" b="0" i="0" u="none" strike="noStrike" cap="none" dirty="0">
              <a:solidFill>
                <a:srgbClr val="000000"/>
              </a:solidFill>
              <a:latin typeface="Helvetica Neue" panose="020B0604020202020204" charset="0"/>
              <a:ea typeface="Helvetica Neue"/>
              <a:cs typeface="Helvetica Neue"/>
              <a:sym typeface="Helvetica Neue"/>
            </a:endParaRPr>
          </a:p>
          <a:p>
            <a:pPr marL="722313" marR="0" lvl="0" indent="-722313" algn="l" rtl="0">
              <a:lnSpc>
                <a:spcPct val="100000"/>
              </a:lnSpc>
              <a:spcBef>
                <a:spcPts val="2400"/>
              </a:spcBef>
              <a:spcAft>
                <a:spcPts val="0"/>
              </a:spcAft>
              <a:buClr>
                <a:srgbClr val="4D94B7"/>
              </a:buClr>
              <a:buSzPts val="2520"/>
              <a:buFont typeface="Calibri"/>
              <a:buAutoNum type="arabicParenBoth" startAt="7"/>
            </a:pPr>
            <a:r>
              <a:rPr lang="de-DE" sz="2400" b="0" i="0" u="none" strike="noStrike" cap="none" dirty="0">
                <a:solidFill>
                  <a:srgbClr val="000000"/>
                </a:solidFill>
                <a:latin typeface="Helvetica Neue" panose="020B0604020202020204" charset="0"/>
                <a:ea typeface="Helvetica Neue"/>
                <a:cs typeface="Helvetica Neue"/>
                <a:sym typeface="Helvetica Neue"/>
              </a:rPr>
              <a:t>Müller-</a:t>
            </a:r>
            <a:r>
              <a:rPr lang="de-DE" sz="2400" b="0" i="0" u="none" strike="noStrike" cap="none" dirty="0" err="1">
                <a:solidFill>
                  <a:srgbClr val="000000"/>
                </a:solidFill>
                <a:latin typeface="Helvetica Neue" panose="020B0604020202020204" charset="0"/>
                <a:ea typeface="Helvetica Neue"/>
                <a:cs typeface="Helvetica Neue"/>
                <a:sym typeface="Helvetica Neue"/>
              </a:rPr>
              <a:t>Roterberg</a:t>
            </a:r>
            <a:r>
              <a:rPr lang="de-DE" sz="2400" b="0" i="0" u="none" strike="noStrike" cap="none" dirty="0">
                <a:solidFill>
                  <a:srgbClr val="000000"/>
                </a:solidFill>
                <a:latin typeface="Helvetica Neue" panose="020B0604020202020204" charset="0"/>
                <a:ea typeface="Helvetica Neue"/>
                <a:cs typeface="Helvetica Neue"/>
                <a:sym typeface="Helvetica Neue"/>
              </a:rPr>
              <a:t>, C. (2018). </a:t>
            </a:r>
            <a:r>
              <a:rPr lang="de-DE" sz="2400" b="0" i="1" u="none" strike="noStrike" cap="none" dirty="0">
                <a:solidFill>
                  <a:srgbClr val="000000"/>
                </a:solidFill>
                <a:latin typeface="Helvetica Neue" panose="020B0604020202020204" charset="0"/>
                <a:ea typeface="Helvetica Neue"/>
                <a:cs typeface="Helvetica Neue"/>
                <a:sym typeface="Helvetica Neue"/>
              </a:rPr>
              <a:t>Management-Handbuch Innovation. </a:t>
            </a:r>
            <a:r>
              <a:rPr lang="de-DE" sz="2400" b="0" i="0" u="none" strike="noStrike" cap="none" dirty="0">
                <a:solidFill>
                  <a:srgbClr val="000000"/>
                </a:solidFill>
                <a:latin typeface="Helvetica Neue" panose="020B0604020202020204" charset="0"/>
                <a:ea typeface="Helvetica Neue"/>
                <a:cs typeface="Helvetica Neue"/>
                <a:sym typeface="Helvetica Neue"/>
              </a:rPr>
              <a:t>Tipps &amp; Tools. Books on </a:t>
            </a:r>
            <a:r>
              <a:rPr lang="de-DE" sz="2400" b="0" i="0" u="none" strike="noStrike" cap="none" dirty="0" err="1">
                <a:solidFill>
                  <a:srgbClr val="000000"/>
                </a:solidFill>
                <a:latin typeface="Helvetica Neue" panose="020B0604020202020204" charset="0"/>
                <a:ea typeface="Helvetica Neue"/>
                <a:cs typeface="Helvetica Neue"/>
                <a:sym typeface="Helvetica Neue"/>
              </a:rPr>
              <a:t>demand</a:t>
            </a:r>
            <a:r>
              <a:rPr lang="de-DE" sz="2400" b="0" i="0" u="none" strike="noStrike" cap="none" dirty="0">
                <a:solidFill>
                  <a:srgbClr val="000000"/>
                </a:solidFill>
                <a:latin typeface="Helvetica Neue" panose="020B0604020202020204" charset="0"/>
                <a:ea typeface="Helvetica Neue"/>
                <a:cs typeface="Helvetica Neue"/>
                <a:sym typeface="Helvetica Neue"/>
              </a:rPr>
              <a:t>.</a:t>
            </a:r>
            <a:endParaRPr sz="2400" b="0" i="0" u="none" strike="noStrike" cap="none" dirty="0">
              <a:solidFill>
                <a:srgbClr val="000000"/>
              </a:solidFill>
              <a:latin typeface="Helvetica Neue" panose="020B0604020202020204" charset="0"/>
              <a:ea typeface="Helvetica Neue"/>
              <a:cs typeface="Helvetica Neue"/>
              <a:sym typeface="Helvetica Neue"/>
            </a:endParaRPr>
          </a:p>
          <a:p>
            <a:pPr marL="722313" marR="0" lvl="0" indent="-722313" algn="l" rtl="0">
              <a:lnSpc>
                <a:spcPct val="100000"/>
              </a:lnSpc>
              <a:spcBef>
                <a:spcPts val="2400"/>
              </a:spcBef>
              <a:spcAft>
                <a:spcPts val="0"/>
              </a:spcAft>
              <a:buClr>
                <a:srgbClr val="4D94B7"/>
              </a:buClr>
              <a:buSzPts val="2520"/>
              <a:buFont typeface="Calibri"/>
              <a:buAutoNum type="arabicParenBoth" startAt="7"/>
            </a:pPr>
            <a:r>
              <a:rPr lang="de-DE" sz="2400" b="0" i="0" u="none" strike="noStrike" cap="none" dirty="0">
                <a:solidFill>
                  <a:srgbClr val="000000"/>
                </a:solidFill>
                <a:latin typeface="Helvetica Neue" panose="020B0604020202020204" charset="0"/>
                <a:ea typeface="Helvetica Neue"/>
                <a:cs typeface="Helvetica Neue"/>
                <a:sym typeface="Helvetica Neue"/>
              </a:rPr>
              <a:t>Prof. Dr. Bartscher, T. (2018). </a:t>
            </a:r>
            <a:r>
              <a:rPr lang="de-DE" sz="2400" b="0" i="1" u="none" strike="noStrike" cap="none" dirty="0">
                <a:solidFill>
                  <a:srgbClr val="000000"/>
                </a:solidFill>
                <a:latin typeface="Helvetica Neue" panose="020B0604020202020204" charset="0"/>
                <a:ea typeface="Helvetica Neue"/>
                <a:cs typeface="Helvetica Neue"/>
                <a:sym typeface="Helvetica Neue"/>
              </a:rPr>
              <a:t>On </a:t>
            </a:r>
            <a:r>
              <a:rPr lang="de-DE" sz="2400" b="0" i="1" u="none" strike="noStrike" cap="none" dirty="0" err="1">
                <a:solidFill>
                  <a:srgbClr val="000000"/>
                </a:solidFill>
                <a:latin typeface="Helvetica Neue" panose="020B0604020202020204" charset="0"/>
                <a:ea typeface="Helvetica Neue"/>
                <a:cs typeface="Helvetica Neue"/>
                <a:sym typeface="Helvetica Neue"/>
              </a:rPr>
              <a:t>the</a:t>
            </a:r>
            <a:r>
              <a:rPr lang="de-DE" sz="2400" b="0" i="1" u="none" strike="noStrike" cap="none" dirty="0">
                <a:solidFill>
                  <a:srgbClr val="000000"/>
                </a:solidFill>
                <a:latin typeface="Helvetica Neue" panose="020B0604020202020204" charset="0"/>
                <a:ea typeface="Helvetica Neue"/>
                <a:cs typeface="Helvetica Neue"/>
                <a:sym typeface="Helvetica Neue"/>
              </a:rPr>
              <a:t> </a:t>
            </a:r>
            <a:r>
              <a:rPr lang="de-DE" sz="2400" b="0" i="1" u="none" strike="noStrike" cap="none" dirty="0" err="1">
                <a:solidFill>
                  <a:srgbClr val="000000"/>
                </a:solidFill>
                <a:latin typeface="Helvetica Neue" panose="020B0604020202020204" charset="0"/>
                <a:ea typeface="Helvetica Neue"/>
                <a:cs typeface="Helvetica Neue"/>
                <a:sym typeface="Helvetica Neue"/>
              </a:rPr>
              <a:t>job</a:t>
            </a:r>
            <a:r>
              <a:rPr lang="de-DE" sz="2400" b="0" i="1" u="none" strike="noStrike" cap="none" dirty="0">
                <a:solidFill>
                  <a:srgbClr val="000000"/>
                </a:solidFill>
                <a:latin typeface="Helvetica Neue" panose="020B0604020202020204" charset="0"/>
                <a:ea typeface="Helvetica Neue"/>
                <a:cs typeface="Helvetica Neue"/>
                <a:sym typeface="Helvetica Neue"/>
              </a:rPr>
              <a:t> </a:t>
            </a:r>
            <a:r>
              <a:rPr lang="de-DE" sz="2400" b="0" i="1" u="none" strike="noStrike" cap="none" dirty="0" err="1">
                <a:solidFill>
                  <a:srgbClr val="000000"/>
                </a:solidFill>
                <a:latin typeface="Helvetica Neue" panose="020B0604020202020204" charset="0"/>
                <a:ea typeface="Helvetica Neue"/>
                <a:cs typeface="Helvetica Neue"/>
                <a:sym typeface="Helvetica Neue"/>
              </a:rPr>
              <a:t>training</a:t>
            </a:r>
            <a:r>
              <a:rPr lang="de-DE" sz="2400" b="0" i="1" u="none" strike="noStrike" cap="none" dirty="0">
                <a:solidFill>
                  <a:srgbClr val="000000"/>
                </a:solidFill>
                <a:latin typeface="Helvetica Neue" panose="020B0604020202020204" charset="0"/>
                <a:ea typeface="Helvetica Neue"/>
                <a:cs typeface="Helvetica Neue"/>
                <a:sym typeface="Helvetica Neue"/>
              </a:rPr>
              <a:t>. </a:t>
            </a:r>
            <a:r>
              <a:rPr lang="de-DE" sz="2400" b="0" i="0" u="none" strike="noStrike" cap="none" dirty="0">
                <a:solidFill>
                  <a:srgbClr val="000000"/>
                </a:solidFill>
                <a:latin typeface="Helvetica Neue" panose="020B0604020202020204" charset="0"/>
                <a:ea typeface="Helvetica Neue"/>
                <a:cs typeface="Helvetica Neue"/>
                <a:sym typeface="Helvetica Neue"/>
              </a:rPr>
              <a:t>In: Gabler Wirtschaftslexikon. https://wirtschaftslexikon.gabler.de/definition/job-training-46199/version-269485.</a:t>
            </a:r>
            <a:endParaRPr dirty="0">
              <a:latin typeface="Helvetica Neue" panose="020B0604020202020204" charset="0"/>
            </a:endParaRPr>
          </a:p>
          <a:p>
            <a:pPr marL="722313" marR="0" lvl="0" indent="-722313" algn="l" rtl="0">
              <a:lnSpc>
                <a:spcPct val="100000"/>
              </a:lnSpc>
              <a:spcBef>
                <a:spcPts val="2400"/>
              </a:spcBef>
              <a:spcAft>
                <a:spcPts val="0"/>
              </a:spcAft>
              <a:buClr>
                <a:srgbClr val="4D94B7"/>
              </a:buClr>
              <a:buSzPts val="2520"/>
              <a:buFont typeface="Calibri"/>
              <a:buAutoNum type="arabicParenBoth" startAt="7"/>
            </a:pPr>
            <a:r>
              <a:rPr lang="de-DE" sz="2400" b="0" i="0" u="none" strike="noStrike" cap="none" dirty="0">
                <a:solidFill>
                  <a:srgbClr val="000000"/>
                </a:solidFill>
                <a:latin typeface="Helvetica Neue" panose="020B0604020202020204" charset="0"/>
                <a:ea typeface="Helvetica Neue"/>
                <a:cs typeface="Helvetica Neue"/>
                <a:sym typeface="Helvetica Neue"/>
              </a:rPr>
              <a:t>Prof. Dr. Lackes, R. (2018). </a:t>
            </a:r>
            <a:r>
              <a:rPr lang="de-DE" sz="2400" b="0" i="1" u="none" strike="noStrike" cap="none" dirty="0">
                <a:solidFill>
                  <a:srgbClr val="000000"/>
                </a:solidFill>
                <a:latin typeface="Helvetica Neue" panose="020B0604020202020204" charset="0"/>
                <a:ea typeface="Helvetica Neue"/>
                <a:cs typeface="Helvetica Neue"/>
                <a:sym typeface="Helvetica Neue"/>
              </a:rPr>
              <a:t>Kommunikation.</a:t>
            </a:r>
            <a:r>
              <a:rPr lang="de-DE" sz="2400" b="0" i="0" u="none" strike="noStrike" cap="none" dirty="0">
                <a:solidFill>
                  <a:srgbClr val="000000"/>
                </a:solidFill>
                <a:latin typeface="Helvetica Neue" panose="020B0604020202020204" charset="0"/>
                <a:ea typeface="Helvetica Neue"/>
                <a:cs typeface="Helvetica Neue"/>
                <a:sym typeface="Helvetica Neue"/>
              </a:rPr>
              <a:t> In: Gabler Wirtschaftslexikon. https://wirtschaftslexikon.gabler.de/definition/kommunikation-37167/version-260610.</a:t>
            </a:r>
            <a:endParaRPr sz="24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597" name="Google Shape;597;p37"/>
          <p:cNvSpPr txBox="1"/>
          <p:nvPr/>
        </p:nvSpPr>
        <p:spPr>
          <a:xfrm>
            <a:off x="1296000" y="1548000"/>
            <a:ext cx="10896000"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4D94B7"/>
              </a:buClr>
              <a:buSzPts val="4800"/>
              <a:buFont typeface="Helvetica Neue"/>
              <a:buNone/>
            </a:pPr>
            <a:r>
              <a:rPr lang="de-DE" sz="4800" b="1">
                <a:solidFill>
                  <a:srgbClr val="4D94B7"/>
                </a:solidFill>
                <a:latin typeface="Helvetica Neue" panose="020B0604020202020204" charset="0"/>
                <a:ea typeface="Helvetica Neue"/>
                <a:cs typeface="Helvetica Neue"/>
                <a:sym typeface="Helvetica Neue"/>
              </a:rPr>
              <a:t>Literaturverzeichnis (2)</a:t>
            </a:r>
            <a:endParaRPr sz="1800">
              <a:solidFill>
                <a:schemeClr val="dk1"/>
              </a:solidFill>
              <a:latin typeface="Helvetica Neue" panose="020B0604020202020204" charset="0"/>
              <a:ea typeface="Helvetica Neue"/>
              <a:cs typeface="Helvetica Neue"/>
              <a:sym typeface="Helvetica Neue"/>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602"/>
        <p:cNvGrpSpPr/>
        <p:nvPr/>
      </p:nvGrpSpPr>
      <p:grpSpPr>
        <a:xfrm>
          <a:off x="0" y="0"/>
          <a:ext cx="0" cy="0"/>
          <a:chOff x="0" y="0"/>
          <a:chExt cx="0" cy="0"/>
        </a:xfrm>
      </p:grpSpPr>
      <p:sp>
        <p:nvSpPr>
          <p:cNvPr id="603" name="Google Shape;603;p38"/>
          <p:cNvSpPr/>
          <p:nvPr/>
        </p:nvSpPr>
        <p:spPr>
          <a:xfrm>
            <a:off x="1296000" y="3391200"/>
            <a:ext cx="15732000" cy="5386090"/>
          </a:xfrm>
          <a:prstGeom prst="rect">
            <a:avLst/>
          </a:prstGeom>
          <a:noFill/>
          <a:ln>
            <a:noFill/>
          </a:ln>
        </p:spPr>
        <p:txBody>
          <a:bodyPr spcFirstLastPara="1" wrap="square" lIns="91425" tIns="45700" rIns="91425" bIns="45700" anchor="t" anchorCtr="0">
            <a:spAutoFit/>
          </a:bodyPr>
          <a:lstStyle/>
          <a:p>
            <a:pPr marL="801688" marR="0" lvl="0" indent="-801688" algn="l" rtl="0">
              <a:lnSpc>
                <a:spcPct val="100000"/>
              </a:lnSpc>
              <a:spcBef>
                <a:spcPts val="0"/>
              </a:spcBef>
              <a:spcAft>
                <a:spcPts val="0"/>
              </a:spcAft>
              <a:buClr>
                <a:srgbClr val="4D94B7"/>
              </a:buClr>
              <a:buSzPts val="2520"/>
              <a:buFont typeface="Calibri"/>
              <a:buAutoNum type="arabicParenBoth" startAt="13"/>
            </a:pPr>
            <a:r>
              <a:rPr lang="de-DE" sz="2400" b="0" u="none" strike="noStrike" cap="none" dirty="0">
                <a:solidFill>
                  <a:srgbClr val="000000"/>
                </a:solidFill>
                <a:latin typeface="Helvetica Neue" panose="020B0604020202020204" charset="0"/>
                <a:ea typeface="Helvetica Neue"/>
                <a:cs typeface="Helvetica Neue"/>
                <a:sym typeface="Helvetica Neue"/>
              </a:rPr>
              <a:t> </a:t>
            </a:r>
            <a:r>
              <a:rPr lang="de-DE" sz="2400" b="0" i="1" u="none" strike="noStrike" cap="none" dirty="0" err="1">
                <a:solidFill>
                  <a:srgbClr val="000000"/>
                </a:solidFill>
                <a:latin typeface="Helvetica Neue" panose="020B0604020202020204" charset="0"/>
                <a:ea typeface="Helvetica Neue"/>
                <a:cs typeface="Helvetica Neue"/>
                <a:sym typeface="Helvetica Neue"/>
              </a:rPr>
              <a:t>Requirements</a:t>
            </a:r>
            <a:r>
              <a:rPr lang="de-DE" sz="2400" b="0" u="none" strike="noStrike" cap="none" dirty="0">
                <a:solidFill>
                  <a:srgbClr val="000000"/>
                </a:solidFill>
                <a:latin typeface="Helvetica Neue" panose="020B0604020202020204" charset="0"/>
                <a:ea typeface="Helvetica Neue"/>
                <a:cs typeface="Helvetica Neue"/>
                <a:sym typeface="Helvetica Neue"/>
              </a:rPr>
              <a:t> (n. d.). In: Cambridge Dictionary. </a:t>
            </a:r>
            <a:r>
              <a:rPr lang="de-DE" sz="2400" b="0" u="none" strike="noStrike" cap="none" dirty="0" err="1">
                <a:solidFill>
                  <a:srgbClr val="000000"/>
                </a:solidFill>
                <a:latin typeface="Helvetica Neue" panose="020B0604020202020204" charset="0"/>
                <a:ea typeface="Helvetica Neue"/>
                <a:cs typeface="Helvetica Neue"/>
                <a:sym typeface="Helvetica Neue"/>
              </a:rPr>
              <a:t>Retrieved</a:t>
            </a:r>
            <a:r>
              <a:rPr lang="de-DE" sz="2400" b="0" u="none" strike="noStrike" cap="none" dirty="0">
                <a:solidFill>
                  <a:srgbClr val="000000"/>
                </a:solidFill>
                <a:latin typeface="Helvetica Neue" panose="020B0604020202020204" charset="0"/>
                <a:ea typeface="Helvetica Neue"/>
                <a:cs typeface="Helvetica Neue"/>
                <a:sym typeface="Helvetica Neue"/>
              </a:rPr>
              <a:t> </a:t>
            </a:r>
            <a:r>
              <a:rPr lang="de-DE" sz="2400" b="0" u="none" strike="noStrike" cap="none" dirty="0" err="1">
                <a:solidFill>
                  <a:srgbClr val="000000"/>
                </a:solidFill>
                <a:latin typeface="Helvetica Neue" panose="020B0604020202020204" charset="0"/>
                <a:ea typeface="Helvetica Neue"/>
                <a:cs typeface="Helvetica Neue"/>
                <a:sym typeface="Helvetica Neue"/>
              </a:rPr>
              <a:t>from</a:t>
            </a:r>
            <a:r>
              <a:rPr lang="de-DE" sz="2400" b="0" u="none" strike="noStrike" cap="none" dirty="0">
                <a:solidFill>
                  <a:srgbClr val="000000"/>
                </a:solidFill>
                <a:latin typeface="Helvetica Neue" panose="020B0604020202020204" charset="0"/>
                <a:ea typeface="Helvetica Neue"/>
                <a:cs typeface="Helvetica Neue"/>
                <a:sym typeface="Helvetica Neue"/>
              </a:rPr>
              <a:t>: https://dictionary.cambridge.org/.</a:t>
            </a:r>
            <a:endParaRPr dirty="0">
              <a:latin typeface="Helvetica Neue" panose="020B0604020202020204" charset="0"/>
            </a:endParaRPr>
          </a:p>
          <a:p>
            <a:pPr marL="801688" marR="0" lvl="0" indent="-801688" algn="l" rtl="0">
              <a:lnSpc>
                <a:spcPct val="100000"/>
              </a:lnSpc>
              <a:spcBef>
                <a:spcPts val="2400"/>
              </a:spcBef>
              <a:spcAft>
                <a:spcPts val="0"/>
              </a:spcAft>
              <a:buClr>
                <a:srgbClr val="4D94B7"/>
              </a:buClr>
              <a:buSzPts val="2520"/>
              <a:buFont typeface="Calibri"/>
              <a:buAutoNum type="arabicParenBoth" startAt="13"/>
            </a:pPr>
            <a:r>
              <a:rPr lang="de-DE" sz="2400" b="0" u="none" strike="noStrike" cap="none" dirty="0">
                <a:solidFill>
                  <a:srgbClr val="000000"/>
                </a:solidFill>
                <a:latin typeface="Helvetica Neue" panose="020B0604020202020204" charset="0"/>
                <a:ea typeface="Helvetica Neue"/>
                <a:cs typeface="Helvetica Neue"/>
                <a:sym typeface="Helvetica Neue"/>
              </a:rPr>
              <a:t> </a:t>
            </a:r>
            <a:r>
              <a:rPr lang="de-DE" sz="2400" b="0" i="1" u="none" strike="noStrike" cap="none" dirty="0">
                <a:solidFill>
                  <a:srgbClr val="000000"/>
                </a:solidFill>
                <a:latin typeface="Helvetica Neue" panose="020B0604020202020204" charset="0"/>
                <a:ea typeface="Helvetica Neue"/>
                <a:cs typeface="Helvetica Neue"/>
                <a:sym typeface="Helvetica Neue"/>
              </a:rPr>
              <a:t>PR2 </a:t>
            </a:r>
            <a:r>
              <a:rPr lang="de-DE" sz="2400" b="0" i="1" u="none" strike="noStrike" cap="none" dirty="0" err="1">
                <a:solidFill>
                  <a:srgbClr val="000000"/>
                </a:solidFill>
                <a:latin typeface="Helvetica Neue" panose="020B0604020202020204" charset="0"/>
                <a:ea typeface="Helvetica Neue"/>
                <a:cs typeface="Helvetica Neue"/>
                <a:sym typeface="Helvetica Neue"/>
              </a:rPr>
              <a:t>report</a:t>
            </a:r>
            <a:r>
              <a:rPr lang="de-DE" sz="2400" b="0" u="none" strike="noStrike" cap="none" dirty="0">
                <a:solidFill>
                  <a:srgbClr val="000000"/>
                </a:solidFill>
                <a:latin typeface="Helvetica Neue" panose="020B0604020202020204" charset="0"/>
                <a:ea typeface="Helvetica Neue"/>
                <a:cs typeface="Helvetica Neue"/>
                <a:sym typeface="Helvetica Neue"/>
              </a:rPr>
              <a:t>.</a:t>
            </a:r>
            <a:endParaRPr dirty="0">
              <a:latin typeface="Helvetica Neue" panose="020B0604020202020204" charset="0"/>
            </a:endParaRPr>
          </a:p>
          <a:p>
            <a:pPr marL="801688" marR="0" lvl="0" indent="-801688" algn="l" rtl="0">
              <a:lnSpc>
                <a:spcPct val="100000"/>
              </a:lnSpc>
              <a:spcBef>
                <a:spcPts val="2400"/>
              </a:spcBef>
              <a:spcAft>
                <a:spcPts val="0"/>
              </a:spcAft>
              <a:buClr>
                <a:srgbClr val="4D94B7"/>
              </a:buClr>
              <a:buSzPts val="2520"/>
              <a:buFont typeface="Calibri"/>
              <a:buAutoNum type="arabicParenBoth" startAt="13"/>
            </a:pPr>
            <a:r>
              <a:rPr lang="de-DE" sz="2400" b="0" i="0" u="none" strike="noStrike" cap="none" dirty="0">
                <a:solidFill>
                  <a:srgbClr val="000000"/>
                </a:solidFill>
                <a:latin typeface="Helvetica Neue" panose="020B0604020202020204" charset="0"/>
                <a:ea typeface="Helvetica Neue"/>
                <a:cs typeface="Helvetica Neue"/>
                <a:sym typeface="Helvetica Neue"/>
              </a:rPr>
              <a:t>Sala, A., </a:t>
            </a:r>
            <a:r>
              <a:rPr lang="de-DE" sz="2400" b="0" i="0" u="none" strike="noStrike" cap="none" dirty="0" err="1">
                <a:solidFill>
                  <a:srgbClr val="000000"/>
                </a:solidFill>
                <a:latin typeface="Helvetica Neue" panose="020B0604020202020204" charset="0"/>
                <a:ea typeface="Helvetica Neue"/>
                <a:cs typeface="Helvetica Neue"/>
                <a:sym typeface="Helvetica Neue"/>
              </a:rPr>
              <a:t>Punie</a:t>
            </a:r>
            <a:r>
              <a:rPr lang="de-DE" sz="2400" b="0" i="0" u="none" strike="noStrike" cap="none" dirty="0">
                <a:solidFill>
                  <a:srgbClr val="000000"/>
                </a:solidFill>
                <a:latin typeface="Helvetica Neue" panose="020B0604020202020204" charset="0"/>
                <a:ea typeface="Helvetica Neue"/>
                <a:cs typeface="Helvetica Neue"/>
                <a:sym typeface="Helvetica Neue"/>
              </a:rPr>
              <a:t>, Y., </a:t>
            </a:r>
            <a:r>
              <a:rPr lang="de-DE" sz="2400" b="0" i="0" u="none" strike="noStrike" cap="none" dirty="0" err="1">
                <a:solidFill>
                  <a:srgbClr val="000000"/>
                </a:solidFill>
                <a:latin typeface="Helvetica Neue" panose="020B0604020202020204" charset="0"/>
                <a:ea typeface="Helvetica Neue"/>
                <a:cs typeface="Helvetica Neue"/>
                <a:sym typeface="Helvetica Neue"/>
              </a:rPr>
              <a:t>Garkov</a:t>
            </a:r>
            <a:r>
              <a:rPr lang="de-DE" sz="2400" b="0" i="0" u="none" strike="noStrike" cap="none" dirty="0">
                <a:solidFill>
                  <a:srgbClr val="000000"/>
                </a:solidFill>
                <a:latin typeface="Helvetica Neue" panose="020B0604020202020204" charset="0"/>
                <a:ea typeface="Helvetica Neue"/>
                <a:cs typeface="Helvetica Neue"/>
                <a:sym typeface="Helvetica Neue"/>
              </a:rPr>
              <a:t>, V. and Cabrera </a:t>
            </a:r>
            <a:r>
              <a:rPr lang="de-DE" sz="2400" b="0" i="0" u="none" strike="noStrike" cap="none" dirty="0" err="1">
                <a:solidFill>
                  <a:srgbClr val="000000"/>
                </a:solidFill>
                <a:latin typeface="Helvetica Neue" panose="020B0604020202020204" charset="0"/>
                <a:ea typeface="Helvetica Neue"/>
                <a:cs typeface="Helvetica Neue"/>
                <a:sym typeface="Helvetica Neue"/>
              </a:rPr>
              <a:t>Giraldez</a:t>
            </a:r>
            <a:r>
              <a:rPr lang="de-DE" sz="2400" b="0" i="0" u="none" strike="noStrike" cap="none" dirty="0">
                <a:solidFill>
                  <a:srgbClr val="000000"/>
                </a:solidFill>
                <a:latin typeface="Helvetica Neue" panose="020B0604020202020204" charset="0"/>
                <a:ea typeface="Helvetica Neue"/>
                <a:cs typeface="Helvetica Neue"/>
                <a:sym typeface="Helvetica Neue"/>
              </a:rPr>
              <a:t>, M. (2020). </a:t>
            </a:r>
            <a:r>
              <a:rPr lang="de-DE" sz="2400" b="0" i="1" u="none" strike="noStrike" cap="none" dirty="0" err="1">
                <a:solidFill>
                  <a:srgbClr val="000000"/>
                </a:solidFill>
                <a:latin typeface="Helvetica Neue" panose="020B0604020202020204" charset="0"/>
                <a:ea typeface="Helvetica Neue"/>
                <a:cs typeface="Helvetica Neue"/>
                <a:sym typeface="Helvetica Neue"/>
              </a:rPr>
              <a:t>LifeComp</a:t>
            </a:r>
            <a:r>
              <a:rPr lang="de-DE" sz="2400" b="0" i="1" u="none" strike="noStrike" cap="none" dirty="0">
                <a:solidFill>
                  <a:srgbClr val="000000"/>
                </a:solidFill>
                <a:latin typeface="Helvetica Neue" panose="020B0604020202020204" charset="0"/>
                <a:ea typeface="Helvetica Neue"/>
                <a:cs typeface="Helvetica Neue"/>
                <a:sym typeface="Helvetica Neue"/>
              </a:rPr>
              <a:t>: The European Framework </a:t>
            </a:r>
            <a:r>
              <a:rPr lang="de-DE" sz="2400" b="0" i="1" u="none" strike="noStrike" cap="none" dirty="0" err="1">
                <a:solidFill>
                  <a:srgbClr val="000000"/>
                </a:solidFill>
                <a:latin typeface="Helvetica Neue" panose="020B0604020202020204" charset="0"/>
                <a:ea typeface="Helvetica Neue"/>
                <a:cs typeface="Helvetica Neue"/>
                <a:sym typeface="Helvetica Neue"/>
              </a:rPr>
              <a:t>for</a:t>
            </a:r>
            <a:r>
              <a:rPr lang="de-DE" sz="2400" b="0" i="1" u="none" strike="noStrike" cap="none" dirty="0">
                <a:solidFill>
                  <a:srgbClr val="000000"/>
                </a:solidFill>
                <a:latin typeface="Helvetica Neue" panose="020B0604020202020204" charset="0"/>
                <a:ea typeface="Helvetica Neue"/>
                <a:cs typeface="Helvetica Neue"/>
                <a:sym typeface="Helvetica Neue"/>
              </a:rPr>
              <a:t> Personal, </a:t>
            </a:r>
            <a:r>
              <a:rPr lang="de-DE" sz="2400" b="0" i="1" u="none" strike="noStrike" cap="none" dirty="0" err="1">
                <a:solidFill>
                  <a:srgbClr val="000000"/>
                </a:solidFill>
                <a:latin typeface="Helvetica Neue" panose="020B0604020202020204" charset="0"/>
                <a:ea typeface="Helvetica Neue"/>
                <a:cs typeface="Helvetica Neue"/>
                <a:sym typeface="Helvetica Neue"/>
              </a:rPr>
              <a:t>Social</a:t>
            </a:r>
            <a:r>
              <a:rPr lang="de-DE" sz="2400" b="0" i="1" u="none" strike="noStrike" cap="none" dirty="0">
                <a:solidFill>
                  <a:srgbClr val="000000"/>
                </a:solidFill>
                <a:latin typeface="Helvetica Neue" panose="020B0604020202020204" charset="0"/>
                <a:ea typeface="Helvetica Neue"/>
                <a:cs typeface="Helvetica Neue"/>
                <a:sym typeface="Helvetica Neue"/>
              </a:rPr>
              <a:t> and Learning </a:t>
            </a:r>
            <a:r>
              <a:rPr lang="de-DE" sz="2400" b="0" i="1" u="none" strike="noStrike" cap="none" dirty="0" err="1">
                <a:solidFill>
                  <a:srgbClr val="000000"/>
                </a:solidFill>
                <a:latin typeface="Helvetica Neue" panose="020B0604020202020204" charset="0"/>
                <a:ea typeface="Helvetica Neue"/>
                <a:cs typeface="Helvetica Neue"/>
                <a:sym typeface="Helvetica Neue"/>
              </a:rPr>
              <a:t>to</a:t>
            </a:r>
            <a:r>
              <a:rPr lang="de-DE" sz="2400" b="0" i="1" u="none" strike="noStrike" cap="none" dirty="0">
                <a:solidFill>
                  <a:srgbClr val="000000"/>
                </a:solidFill>
                <a:latin typeface="Helvetica Neue" panose="020B0604020202020204" charset="0"/>
                <a:ea typeface="Helvetica Neue"/>
                <a:cs typeface="Helvetica Neue"/>
                <a:sym typeface="Helvetica Neue"/>
              </a:rPr>
              <a:t> </a:t>
            </a:r>
            <a:r>
              <a:rPr lang="de-DE" sz="2400" b="0" i="1" u="none" strike="noStrike" cap="none" dirty="0" err="1">
                <a:solidFill>
                  <a:srgbClr val="000000"/>
                </a:solidFill>
                <a:latin typeface="Helvetica Neue" panose="020B0604020202020204" charset="0"/>
                <a:ea typeface="Helvetica Neue"/>
                <a:cs typeface="Helvetica Neue"/>
                <a:sym typeface="Helvetica Neue"/>
              </a:rPr>
              <a:t>Learn</a:t>
            </a:r>
            <a:r>
              <a:rPr lang="de-DE" sz="2400" b="0" i="1" u="none" strike="noStrike" cap="none" dirty="0">
                <a:solidFill>
                  <a:srgbClr val="000000"/>
                </a:solidFill>
                <a:latin typeface="Helvetica Neue" panose="020B0604020202020204" charset="0"/>
                <a:ea typeface="Helvetica Neue"/>
                <a:cs typeface="Helvetica Neue"/>
                <a:sym typeface="Helvetica Neue"/>
              </a:rPr>
              <a:t> Key Competence</a:t>
            </a:r>
            <a:r>
              <a:rPr lang="de-DE" sz="2400" b="0" i="0" u="none" strike="noStrike" cap="none" dirty="0">
                <a:solidFill>
                  <a:srgbClr val="000000"/>
                </a:solidFill>
                <a:latin typeface="Helvetica Neue" panose="020B0604020202020204" charset="0"/>
                <a:ea typeface="Helvetica Neue"/>
                <a:cs typeface="Helvetica Neue"/>
                <a:sym typeface="Helvetica Neue"/>
              </a:rPr>
              <a:t>, EUR 30246 EN, Publications Office </a:t>
            </a:r>
            <a:r>
              <a:rPr lang="de-DE" sz="2400" b="0" i="0" u="none" strike="noStrike" cap="none" dirty="0" err="1">
                <a:solidFill>
                  <a:srgbClr val="000000"/>
                </a:solidFill>
                <a:latin typeface="Helvetica Neue" panose="020B0604020202020204" charset="0"/>
                <a:ea typeface="Helvetica Neue"/>
                <a:cs typeface="Helvetica Neue"/>
                <a:sym typeface="Helvetica Neue"/>
              </a:rPr>
              <a:t>of</a:t>
            </a:r>
            <a:r>
              <a:rPr lang="de-DE" sz="2400" b="0" i="0" u="none" strike="noStrike" cap="none" dirty="0">
                <a:solidFill>
                  <a:srgbClr val="000000"/>
                </a:solidFill>
                <a:latin typeface="Helvetica Neue" panose="020B0604020202020204" charset="0"/>
                <a:ea typeface="Helvetica Neue"/>
                <a:cs typeface="Helvetica Neue"/>
                <a:sym typeface="Helvetica Neue"/>
              </a:rPr>
              <a:t> </a:t>
            </a:r>
            <a:r>
              <a:rPr lang="de-DE" sz="2400" b="0" i="0" u="none" strike="noStrike" cap="none" dirty="0" err="1">
                <a:solidFill>
                  <a:srgbClr val="000000"/>
                </a:solidFill>
                <a:latin typeface="Helvetica Neue" panose="020B0604020202020204" charset="0"/>
                <a:ea typeface="Helvetica Neue"/>
                <a:cs typeface="Helvetica Neue"/>
                <a:sym typeface="Helvetica Neue"/>
              </a:rPr>
              <a:t>the</a:t>
            </a:r>
            <a:r>
              <a:rPr lang="de-DE" sz="2400" b="0" i="0" u="none" strike="noStrike" cap="none" dirty="0">
                <a:solidFill>
                  <a:srgbClr val="000000"/>
                </a:solidFill>
                <a:latin typeface="Helvetica Neue" panose="020B0604020202020204" charset="0"/>
                <a:ea typeface="Helvetica Neue"/>
                <a:cs typeface="Helvetica Neue"/>
                <a:sym typeface="Helvetica Neue"/>
              </a:rPr>
              <a:t> European Union. ISBN 978-92-76-19417-0, doi:10.2760/922681, JRC120911. https://publications.jrc.ec.europa.eu/repository/handle/JRC120911.</a:t>
            </a:r>
            <a:endParaRPr dirty="0">
              <a:latin typeface="Helvetica Neue" panose="020B0604020202020204" charset="0"/>
            </a:endParaRPr>
          </a:p>
          <a:p>
            <a:pPr marL="801688" marR="0" lvl="0" indent="-801688" algn="l" rtl="0">
              <a:lnSpc>
                <a:spcPct val="100000"/>
              </a:lnSpc>
              <a:spcBef>
                <a:spcPts val="2400"/>
              </a:spcBef>
              <a:spcAft>
                <a:spcPts val="0"/>
              </a:spcAft>
              <a:buClr>
                <a:srgbClr val="4D94B7"/>
              </a:buClr>
              <a:buSzPts val="2520"/>
              <a:buFont typeface="Calibri"/>
              <a:buAutoNum type="arabicParenBoth" startAt="13"/>
            </a:pPr>
            <a:r>
              <a:rPr lang="de-DE" sz="2400" b="0" i="0" u="none" strike="noStrike" cap="none" dirty="0">
                <a:solidFill>
                  <a:srgbClr val="000000"/>
                </a:solidFill>
                <a:latin typeface="Helvetica Neue" panose="020B0604020202020204" charset="0"/>
                <a:ea typeface="Helvetica Neue"/>
                <a:cs typeface="Helvetica Neue"/>
                <a:sym typeface="Helvetica Neue"/>
              </a:rPr>
              <a:t>Schulz von Thun Institut (</a:t>
            </a:r>
            <a:r>
              <a:rPr lang="de-DE" sz="2400" b="0" i="0" u="none" strike="noStrike" cap="none" dirty="0" err="1">
                <a:solidFill>
                  <a:srgbClr val="000000"/>
                </a:solidFill>
                <a:latin typeface="Helvetica Neue" panose="020B0604020202020204" charset="0"/>
                <a:ea typeface="Helvetica Neue"/>
                <a:cs typeface="Helvetica Neue"/>
                <a:sym typeface="Helvetica Neue"/>
              </a:rPr>
              <a:t>n.d</a:t>
            </a:r>
            <a:r>
              <a:rPr lang="de-DE" sz="2400" b="0" i="0" u="none" strike="noStrike" cap="none" dirty="0">
                <a:solidFill>
                  <a:srgbClr val="000000"/>
                </a:solidFill>
                <a:latin typeface="Helvetica Neue" panose="020B0604020202020204" charset="0"/>
                <a:ea typeface="Helvetica Neue"/>
                <a:cs typeface="Helvetica Neue"/>
                <a:sym typeface="Helvetica Neue"/>
              </a:rPr>
              <a:t>.). </a:t>
            </a:r>
            <a:r>
              <a:rPr lang="de-DE" sz="2400" b="0" i="1" u="none" strike="noStrike" cap="none" dirty="0">
                <a:solidFill>
                  <a:srgbClr val="000000"/>
                </a:solidFill>
                <a:latin typeface="Helvetica Neue" panose="020B0604020202020204" charset="0"/>
                <a:ea typeface="Helvetica Neue"/>
                <a:cs typeface="Helvetica Neue"/>
                <a:sym typeface="Helvetica Neue"/>
              </a:rPr>
              <a:t>Das Kommunikationsquadrat</a:t>
            </a:r>
            <a:r>
              <a:rPr lang="de-DE" sz="2400" b="0" i="0" u="none" strike="noStrike" cap="none" dirty="0">
                <a:solidFill>
                  <a:srgbClr val="000000"/>
                </a:solidFill>
                <a:latin typeface="Helvetica Neue" panose="020B0604020202020204" charset="0"/>
                <a:ea typeface="Helvetica Neue"/>
                <a:cs typeface="Helvetica Neue"/>
                <a:sym typeface="Helvetica Neue"/>
              </a:rPr>
              <a:t>. https://www.schulz-von-thun.de/die-modelle/das-kommunikationsquadrat. </a:t>
            </a:r>
            <a:endParaRPr dirty="0">
              <a:latin typeface="Helvetica Neue" panose="020B0604020202020204" charset="0"/>
            </a:endParaRPr>
          </a:p>
          <a:p>
            <a:pPr marL="801688" marR="0" lvl="0" indent="-801688" algn="l" rtl="0">
              <a:lnSpc>
                <a:spcPct val="100000"/>
              </a:lnSpc>
              <a:spcBef>
                <a:spcPts val="2400"/>
              </a:spcBef>
              <a:spcAft>
                <a:spcPts val="0"/>
              </a:spcAft>
              <a:buClr>
                <a:srgbClr val="4D94B7"/>
              </a:buClr>
              <a:buSzPts val="2520"/>
              <a:buFont typeface="Calibri"/>
              <a:buAutoNum type="arabicParenBoth" startAt="13"/>
            </a:pPr>
            <a:r>
              <a:rPr lang="de-DE" sz="2400" b="0" i="0" u="none" strike="noStrike" cap="none" dirty="0">
                <a:solidFill>
                  <a:srgbClr val="000000"/>
                </a:solidFill>
                <a:latin typeface="Helvetica Neue" panose="020B0604020202020204" charset="0"/>
                <a:ea typeface="Helvetica Neue"/>
                <a:cs typeface="Helvetica Neue"/>
                <a:sym typeface="Helvetica Neue"/>
              </a:rPr>
              <a:t>Statista Research Department (2022). </a:t>
            </a:r>
            <a:r>
              <a:rPr lang="de-DE" sz="2400" b="0" i="1" u="none" strike="noStrike" cap="none" dirty="0">
                <a:solidFill>
                  <a:srgbClr val="000000"/>
                </a:solidFill>
                <a:latin typeface="Helvetica Neue" panose="020B0604020202020204" charset="0"/>
                <a:ea typeface="Helvetica Neue"/>
                <a:cs typeface="Helvetica Neue"/>
                <a:sym typeface="Helvetica Neue"/>
              </a:rPr>
              <a:t>Bevölkerung in Deutschland nach Generationen 2021</a:t>
            </a:r>
            <a:r>
              <a:rPr lang="de-DE" sz="2400" b="0" i="0" u="none" strike="noStrike" cap="none" dirty="0">
                <a:solidFill>
                  <a:srgbClr val="000000"/>
                </a:solidFill>
                <a:latin typeface="Helvetica Neue" panose="020B0604020202020204" charset="0"/>
                <a:ea typeface="Helvetica Neue"/>
                <a:cs typeface="Helvetica Neue"/>
                <a:sym typeface="Helvetica Neue"/>
              </a:rPr>
              <a:t>. https://de.statista.com/statistik/daten/studie/1130193/umfrage/bevoelkerung-in-deutschland-nach-generationen/.</a:t>
            </a:r>
            <a:endParaRPr dirty="0">
              <a:latin typeface="Helvetica Neue" panose="020B0604020202020204" charset="0"/>
            </a:endParaRPr>
          </a:p>
        </p:txBody>
      </p:sp>
      <p:sp>
        <p:nvSpPr>
          <p:cNvPr id="604" name="Google Shape;604;p38"/>
          <p:cNvSpPr txBox="1"/>
          <p:nvPr/>
        </p:nvSpPr>
        <p:spPr>
          <a:xfrm>
            <a:off x="1296000" y="1548000"/>
            <a:ext cx="14934600"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4D94B7"/>
              </a:buClr>
              <a:buSzPts val="4800"/>
              <a:buFont typeface="Helvetica Neue"/>
              <a:buNone/>
            </a:pPr>
            <a:r>
              <a:rPr lang="de-DE" sz="4800" b="1">
                <a:solidFill>
                  <a:srgbClr val="4D94B7"/>
                </a:solidFill>
                <a:latin typeface="Helvetica Neue" panose="020B0604020202020204" charset="0"/>
                <a:ea typeface="Helvetica Neue"/>
                <a:cs typeface="Helvetica Neue"/>
                <a:sym typeface="Helvetica Neue"/>
              </a:rPr>
              <a:t>Literaturverzeichnis (3)</a:t>
            </a:r>
            <a:endParaRPr sz="1800">
              <a:solidFill>
                <a:schemeClr val="dk1"/>
              </a:solidFill>
              <a:latin typeface="Helvetica Neue" panose="020B0604020202020204" charset="0"/>
              <a:ea typeface="Helvetica Neue"/>
              <a:cs typeface="Helvetica Neue"/>
              <a:sym typeface="Helvetica Neue"/>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609"/>
        <p:cNvGrpSpPr/>
        <p:nvPr/>
      </p:nvGrpSpPr>
      <p:grpSpPr>
        <a:xfrm>
          <a:off x="0" y="0"/>
          <a:ext cx="0" cy="0"/>
          <a:chOff x="0" y="0"/>
          <a:chExt cx="0" cy="0"/>
        </a:xfrm>
      </p:grpSpPr>
      <p:sp>
        <p:nvSpPr>
          <p:cNvPr id="610" name="Google Shape;610;p39"/>
          <p:cNvSpPr/>
          <p:nvPr/>
        </p:nvSpPr>
        <p:spPr>
          <a:xfrm>
            <a:off x="1296000" y="3391200"/>
            <a:ext cx="15732000" cy="5386090"/>
          </a:xfrm>
          <a:prstGeom prst="rect">
            <a:avLst/>
          </a:prstGeom>
          <a:noFill/>
          <a:ln>
            <a:noFill/>
          </a:ln>
        </p:spPr>
        <p:txBody>
          <a:bodyPr spcFirstLastPara="1" wrap="square" lIns="91425" tIns="45700" rIns="91425" bIns="45700" anchor="t" anchorCtr="0">
            <a:spAutoFit/>
          </a:bodyPr>
          <a:lstStyle/>
          <a:p>
            <a:pPr marL="801688" marR="0" lvl="0" indent="-801688" algn="l" rtl="0">
              <a:lnSpc>
                <a:spcPct val="100000"/>
              </a:lnSpc>
              <a:spcBef>
                <a:spcPts val="0"/>
              </a:spcBef>
              <a:spcAft>
                <a:spcPts val="0"/>
              </a:spcAft>
              <a:buClr>
                <a:srgbClr val="4D94B7"/>
              </a:buClr>
              <a:buSzPts val="2520"/>
              <a:buFont typeface="Calibri"/>
              <a:buAutoNum type="arabicParenBoth" startAt="18"/>
            </a:pPr>
            <a:r>
              <a:rPr lang="de-DE" sz="2400" b="0" i="0" u="none" strike="noStrike" cap="none" dirty="0">
                <a:solidFill>
                  <a:srgbClr val="000000"/>
                </a:solidFill>
                <a:latin typeface="Helvetica Neue" panose="020B0604020202020204" charset="0"/>
                <a:ea typeface="Helvetica Neue"/>
                <a:cs typeface="Helvetica Neue"/>
                <a:sym typeface="Helvetica Neue"/>
              </a:rPr>
              <a:t>Stock-Homburg, R. (2013). </a:t>
            </a:r>
            <a:r>
              <a:rPr lang="de-DE" sz="2400" b="0" i="1" u="none" strike="noStrike" cap="none" dirty="0">
                <a:solidFill>
                  <a:srgbClr val="000000"/>
                </a:solidFill>
                <a:latin typeface="Helvetica Neue" panose="020B0604020202020204" charset="0"/>
                <a:ea typeface="Helvetica Neue"/>
                <a:cs typeface="Helvetica Neue"/>
                <a:sym typeface="Helvetica Neue"/>
              </a:rPr>
              <a:t>Personalmanagement. Theorien – Konzepte - Instrumente. </a:t>
            </a:r>
            <a:r>
              <a:rPr lang="de-DE" sz="2400" b="0" i="0" u="none" strike="noStrike" cap="none" dirty="0">
                <a:solidFill>
                  <a:srgbClr val="000000"/>
                </a:solidFill>
                <a:latin typeface="Helvetica Neue" panose="020B0604020202020204" charset="0"/>
                <a:ea typeface="Helvetica Neue"/>
                <a:cs typeface="Helvetica Neue"/>
                <a:sym typeface="Helvetica Neue"/>
              </a:rPr>
              <a:t>3. Auflage. Springer Gabler.</a:t>
            </a:r>
            <a:endParaRPr dirty="0">
              <a:latin typeface="Helvetica Neue" panose="020B0604020202020204" charset="0"/>
            </a:endParaRPr>
          </a:p>
          <a:p>
            <a:pPr marL="801688" marR="0" lvl="0" indent="-801688" algn="l" rtl="0">
              <a:lnSpc>
                <a:spcPct val="100000"/>
              </a:lnSpc>
              <a:spcBef>
                <a:spcPts val="2400"/>
              </a:spcBef>
              <a:spcAft>
                <a:spcPts val="0"/>
              </a:spcAft>
              <a:buClr>
                <a:srgbClr val="4D94B7"/>
              </a:buClr>
              <a:buSzPts val="2520"/>
              <a:buFont typeface="Calibri"/>
              <a:buAutoNum type="arabicParenBoth" startAt="18"/>
            </a:pPr>
            <a:r>
              <a:rPr lang="de-DE" sz="2400" b="0" i="0" u="none" strike="noStrike" cap="none" dirty="0">
                <a:solidFill>
                  <a:srgbClr val="000000"/>
                </a:solidFill>
                <a:latin typeface="Helvetica Neue" panose="020B0604020202020204" charset="0"/>
                <a:ea typeface="Helvetica Neue"/>
                <a:cs typeface="Helvetica Neue"/>
                <a:sym typeface="Helvetica Neue"/>
              </a:rPr>
              <a:t>Teuber, S.; Nagel, M.; Mieke, C. (2021). </a:t>
            </a:r>
            <a:r>
              <a:rPr lang="de-DE" sz="2400" b="0" i="1" u="none" strike="noStrike" cap="none" dirty="0">
                <a:solidFill>
                  <a:srgbClr val="000000"/>
                </a:solidFill>
                <a:latin typeface="Helvetica Neue" panose="020B0604020202020204" charset="0"/>
                <a:ea typeface="Helvetica Neue"/>
                <a:cs typeface="Helvetica Neue"/>
                <a:sym typeface="Helvetica Neue"/>
              </a:rPr>
              <a:t>Personal und Organisation. Die wichtigsten Methoden</a:t>
            </a:r>
            <a:r>
              <a:rPr lang="de-DE" sz="2400" b="0" i="0" u="none" strike="noStrike" cap="none" dirty="0">
                <a:solidFill>
                  <a:srgbClr val="000000"/>
                </a:solidFill>
                <a:latin typeface="Helvetica Neue" panose="020B0604020202020204" charset="0"/>
                <a:ea typeface="Helvetica Neue"/>
                <a:cs typeface="Helvetica Neue"/>
                <a:sym typeface="Helvetica Neue"/>
              </a:rPr>
              <a:t>. UVK.</a:t>
            </a:r>
            <a:endParaRPr dirty="0">
              <a:latin typeface="Helvetica Neue" panose="020B0604020202020204" charset="0"/>
            </a:endParaRPr>
          </a:p>
          <a:p>
            <a:pPr marL="801688" marR="0" lvl="0" indent="-801688" algn="l" rtl="0">
              <a:lnSpc>
                <a:spcPct val="100000"/>
              </a:lnSpc>
              <a:spcBef>
                <a:spcPts val="2400"/>
              </a:spcBef>
              <a:spcAft>
                <a:spcPts val="0"/>
              </a:spcAft>
              <a:buClr>
                <a:srgbClr val="4D94B7"/>
              </a:buClr>
              <a:buSzPts val="2520"/>
              <a:buFont typeface="Calibri"/>
              <a:buAutoNum type="arabicParenBoth" startAt="18"/>
            </a:pPr>
            <a:r>
              <a:rPr lang="de-DE" sz="2400" b="0" i="0" u="none" strike="noStrike" cap="none" dirty="0">
                <a:solidFill>
                  <a:srgbClr val="000000"/>
                </a:solidFill>
                <a:latin typeface="Helvetica Neue" panose="020B0604020202020204" charset="0"/>
                <a:ea typeface="Helvetica Neue"/>
                <a:cs typeface="Helvetica Neue"/>
                <a:sym typeface="Helvetica Neue"/>
              </a:rPr>
              <a:t>University </a:t>
            </a:r>
            <a:r>
              <a:rPr lang="de-DE" sz="2400" b="0" i="0" u="none" strike="noStrike" cap="none" dirty="0" err="1">
                <a:solidFill>
                  <a:srgbClr val="000000"/>
                </a:solidFill>
                <a:latin typeface="Helvetica Neue" panose="020B0604020202020204" charset="0"/>
                <a:ea typeface="Helvetica Neue"/>
                <a:cs typeface="Helvetica Neue"/>
                <a:sym typeface="Helvetica Neue"/>
              </a:rPr>
              <a:t>of</a:t>
            </a:r>
            <a:r>
              <a:rPr lang="de-DE" sz="2400" b="0" i="0" u="none" strike="noStrike" cap="none" dirty="0">
                <a:solidFill>
                  <a:srgbClr val="000000"/>
                </a:solidFill>
                <a:latin typeface="Helvetica Neue" panose="020B0604020202020204" charset="0"/>
                <a:ea typeface="Helvetica Neue"/>
                <a:cs typeface="Helvetica Neue"/>
                <a:sym typeface="Helvetica Neue"/>
              </a:rPr>
              <a:t> Massachusetts Global. (n. d.). </a:t>
            </a:r>
            <a:r>
              <a:rPr lang="de-DE" sz="2400" b="0" i="1" u="none" strike="noStrike" cap="none" dirty="0">
                <a:solidFill>
                  <a:srgbClr val="000000"/>
                </a:solidFill>
                <a:latin typeface="Helvetica Neue" panose="020B0604020202020204" charset="0"/>
                <a:ea typeface="Helvetica Neue"/>
                <a:cs typeface="Helvetica Neue"/>
                <a:sym typeface="Helvetica Neue"/>
              </a:rPr>
              <a:t>Business Blog: </a:t>
            </a:r>
            <a:r>
              <a:rPr lang="de-DE" sz="2400" b="0" i="1" u="none" strike="noStrike" cap="none" dirty="0" err="1">
                <a:solidFill>
                  <a:srgbClr val="000000"/>
                </a:solidFill>
                <a:latin typeface="Helvetica Neue" panose="020B0604020202020204" charset="0"/>
                <a:ea typeface="Helvetica Neue"/>
                <a:cs typeface="Helvetica Neue"/>
                <a:sym typeface="Helvetica Neue"/>
              </a:rPr>
              <a:t>What</a:t>
            </a:r>
            <a:r>
              <a:rPr lang="de-DE" sz="2400" b="0" i="1" u="none" strike="noStrike" cap="none" dirty="0">
                <a:solidFill>
                  <a:srgbClr val="000000"/>
                </a:solidFill>
                <a:latin typeface="Helvetica Neue" panose="020B0604020202020204" charset="0"/>
                <a:ea typeface="Helvetica Neue"/>
                <a:cs typeface="Helvetica Neue"/>
                <a:sym typeface="Helvetica Neue"/>
              </a:rPr>
              <a:t> </a:t>
            </a:r>
            <a:r>
              <a:rPr lang="de-DE" sz="2400" b="0" i="1" u="none" strike="noStrike" cap="none" dirty="0" err="1">
                <a:solidFill>
                  <a:srgbClr val="000000"/>
                </a:solidFill>
                <a:latin typeface="Helvetica Neue" panose="020B0604020202020204" charset="0"/>
                <a:ea typeface="Helvetica Neue"/>
                <a:cs typeface="Helvetica Neue"/>
                <a:sym typeface="Helvetica Neue"/>
              </a:rPr>
              <a:t>is</a:t>
            </a:r>
            <a:r>
              <a:rPr lang="de-DE" sz="2400" b="0" i="1" u="none" strike="noStrike" cap="none" dirty="0">
                <a:solidFill>
                  <a:srgbClr val="000000"/>
                </a:solidFill>
                <a:latin typeface="Helvetica Neue" panose="020B0604020202020204" charset="0"/>
                <a:ea typeface="Helvetica Neue"/>
                <a:cs typeface="Helvetica Neue"/>
                <a:sym typeface="Helvetica Neue"/>
              </a:rPr>
              <a:t> transformational </a:t>
            </a:r>
            <a:r>
              <a:rPr lang="de-DE" sz="2400" b="0" i="1" u="none" strike="noStrike" cap="none" dirty="0" err="1">
                <a:solidFill>
                  <a:srgbClr val="000000"/>
                </a:solidFill>
                <a:latin typeface="Helvetica Neue" panose="020B0604020202020204" charset="0"/>
                <a:ea typeface="Helvetica Neue"/>
                <a:cs typeface="Helvetica Neue"/>
                <a:sym typeface="Helvetica Neue"/>
              </a:rPr>
              <a:t>leadership</a:t>
            </a:r>
            <a:r>
              <a:rPr lang="de-DE" sz="2400" b="0" i="1" u="none" strike="noStrike" cap="none" dirty="0">
                <a:solidFill>
                  <a:srgbClr val="000000"/>
                </a:solidFill>
                <a:latin typeface="Helvetica Neue" panose="020B0604020202020204" charset="0"/>
                <a:ea typeface="Helvetica Neue"/>
                <a:cs typeface="Helvetica Neue"/>
                <a:sym typeface="Helvetica Neue"/>
              </a:rPr>
              <a:t>? Understanding </a:t>
            </a:r>
            <a:r>
              <a:rPr lang="de-DE" sz="2400" b="0" i="1" u="none" strike="noStrike" cap="none" dirty="0" err="1">
                <a:solidFill>
                  <a:srgbClr val="000000"/>
                </a:solidFill>
                <a:latin typeface="Helvetica Neue" panose="020B0604020202020204" charset="0"/>
                <a:ea typeface="Helvetica Neue"/>
                <a:cs typeface="Helvetica Neue"/>
                <a:sym typeface="Helvetica Neue"/>
              </a:rPr>
              <a:t>the</a:t>
            </a:r>
            <a:r>
              <a:rPr lang="de-DE" sz="2400" b="0" i="1" u="none" strike="noStrike" cap="none" dirty="0">
                <a:solidFill>
                  <a:srgbClr val="000000"/>
                </a:solidFill>
                <a:latin typeface="Helvetica Neue" panose="020B0604020202020204" charset="0"/>
                <a:ea typeface="Helvetica Neue"/>
                <a:cs typeface="Helvetica Neue"/>
                <a:sym typeface="Helvetica Neue"/>
              </a:rPr>
              <a:t> </a:t>
            </a:r>
            <a:r>
              <a:rPr lang="de-DE" sz="2400" b="0" i="1" u="none" strike="noStrike" cap="none" dirty="0" err="1">
                <a:solidFill>
                  <a:srgbClr val="000000"/>
                </a:solidFill>
                <a:latin typeface="Helvetica Neue" panose="020B0604020202020204" charset="0"/>
                <a:ea typeface="Helvetica Neue"/>
                <a:cs typeface="Helvetica Neue"/>
                <a:sym typeface="Helvetica Neue"/>
              </a:rPr>
              <a:t>impact</a:t>
            </a:r>
            <a:r>
              <a:rPr lang="de-DE" sz="2400" b="0" i="1" u="none" strike="noStrike" cap="none" dirty="0">
                <a:solidFill>
                  <a:srgbClr val="000000"/>
                </a:solidFill>
                <a:latin typeface="Helvetica Neue" panose="020B0604020202020204" charset="0"/>
                <a:ea typeface="Helvetica Neue"/>
                <a:cs typeface="Helvetica Neue"/>
                <a:sym typeface="Helvetica Neue"/>
              </a:rPr>
              <a:t> </a:t>
            </a:r>
            <a:r>
              <a:rPr lang="de-DE" sz="2400" b="0" i="1" u="none" strike="noStrike" cap="none" dirty="0" err="1">
                <a:solidFill>
                  <a:srgbClr val="000000"/>
                </a:solidFill>
                <a:latin typeface="Helvetica Neue" panose="020B0604020202020204" charset="0"/>
                <a:ea typeface="Helvetica Neue"/>
                <a:cs typeface="Helvetica Neue"/>
                <a:sym typeface="Helvetica Neue"/>
              </a:rPr>
              <a:t>of</a:t>
            </a:r>
            <a:r>
              <a:rPr lang="de-DE" sz="2400" b="0" i="1" u="none" strike="noStrike" cap="none" dirty="0">
                <a:solidFill>
                  <a:srgbClr val="000000"/>
                </a:solidFill>
                <a:latin typeface="Helvetica Neue" panose="020B0604020202020204" charset="0"/>
                <a:ea typeface="Helvetica Neue"/>
                <a:cs typeface="Helvetica Neue"/>
                <a:sym typeface="Helvetica Neue"/>
              </a:rPr>
              <a:t> </a:t>
            </a:r>
            <a:r>
              <a:rPr lang="de-DE" sz="2400" b="0" i="1" u="none" strike="noStrike" cap="none" dirty="0" err="1">
                <a:solidFill>
                  <a:srgbClr val="000000"/>
                </a:solidFill>
                <a:latin typeface="Helvetica Neue" panose="020B0604020202020204" charset="0"/>
                <a:ea typeface="Helvetica Neue"/>
                <a:cs typeface="Helvetica Neue"/>
                <a:sym typeface="Helvetica Neue"/>
              </a:rPr>
              <a:t>inspirational</a:t>
            </a:r>
            <a:r>
              <a:rPr lang="de-DE" sz="2400" b="0" i="1" u="none" strike="noStrike" cap="none" dirty="0">
                <a:solidFill>
                  <a:srgbClr val="000000"/>
                </a:solidFill>
                <a:latin typeface="Helvetica Neue" panose="020B0604020202020204" charset="0"/>
                <a:ea typeface="Helvetica Neue"/>
                <a:cs typeface="Helvetica Neue"/>
                <a:sym typeface="Helvetica Neue"/>
              </a:rPr>
              <a:t> </a:t>
            </a:r>
            <a:r>
              <a:rPr lang="de-DE" sz="2400" b="0" i="1" u="none" strike="noStrike" cap="none" dirty="0" err="1">
                <a:solidFill>
                  <a:srgbClr val="000000"/>
                </a:solidFill>
                <a:latin typeface="Helvetica Neue" panose="020B0604020202020204" charset="0"/>
                <a:ea typeface="Helvetica Neue"/>
                <a:cs typeface="Helvetica Neue"/>
                <a:sym typeface="Helvetica Neue"/>
              </a:rPr>
              <a:t>guidance</a:t>
            </a:r>
            <a:r>
              <a:rPr lang="de-DE" sz="2400" b="0" i="0" u="none" strike="noStrike" cap="none" dirty="0">
                <a:solidFill>
                  <a:srgbClr val="000000"/>
                </a:solidFill>
                <a:latin typeface="Helvetica Neue" panose="020B0604020202020204" charset="0"/>
                <a:ea typeface="Helvetica Neue"/>
                <a:cs typeface="Helvetica Neue"/>
                <a:sym typeface="Helvetica Neue"/>
              </a:rPr>
              <a:t>. https://www.umassglobal.edu/news-and-events/blog/what-is-transformational-leadership.</a:t>
            </a:r>
            <a:endParaRPr sz="2400" b="0" i="0" u="none" strike="noStrike" cap="none" dirty="0">
              <a:solidFill>
                <a:srgbClr val="000000"/>
              </a:solidFill>
              <a:latin typeface="Helvetica Neue" panose="020B0604020202020204" charset="0"/>
              <a:ea typeface="Helvetica Neue"/>
              <a:cs typeface="Helvetica Neue"/>
              <a:sym typeface="Helvetica Neue"/>
            </a:endParaRPr>
          </a:p>
          <a:p>
            <a:pPr marL="801688" marR="0" lvl="0" indent="-801688" algn="l" rtl="0">
              <a:lnSpc>
                <a:spcPct val="100000"/>
              </a:lnSpc>
              <a:spcBef>
                <a:spcPts val="2400"/>
              </a:spcBef>
              <a:spcAft>
                <a:spcPts val="0"/>
              </a:spcAft>
              <a:buClr>
                <a:srgbClr val="4D94B7"/>
              </a:buClr>
              <a:buSzPts val="2520"/>
              <a:buFont typeface="Calibri"/>
              <a:buAutoNum type="arabicParenBoth" startAt="18"/>
            </a:pPr>
            <a:r>
              <a:rPr lang="de-DE" sz="2400" b="0" i="0" u="none" strike="noStrike" cap="none" dirty="0">
                <a:solidFill>
                  <a:srgbClr val="000000"/>
                </a:solidFill>
                <a:latin typeface="Helvetica Neue" panose="020B0604020202020204" charset="0"/>
                <a:ea typeface="Helvetica Neue"/>
                <a:cs typeface="Helvetica Neue"/>
                <a:sym typeface="Helvetica Neue"/>
              </a:rPr>
              <a:t>Watts, L.L., Steele, L.M. and Den Hartog, D.N. (2020). </a:t>
            </a:r>
            <a:r>
              <a:rPr lang="de-DE" sz="2400" b="0" i="0" u="none" strike="noStrike" cap="none" dirty="0" err="1">
                <a:solidFill>
                  <a:srgbClr val="000000"/>
                </a:solidFill>
                <a:latin typeface="Helvetica Neue" panose="020B0604020202020204" charset="0"/>
                <a:ea typeface="Helvetica Neue"/>
                <a:cs typeface="Helvetica Neue"/>
                <a:sym typeface="Helvetica Neue"/>
              </a:rPr>
              <a:t>Uncertainty</a:t>
            </a:r>
            <a:r>
              <a:rPr lang="de-DE" sz="2400" b="0" i="0" u="none" strike="noStrike" cap="none" dirty="0">
                <a:solidFill>
                  <a:srgbClr val="000000"/>
                </a:solidFill>
                <a:latin typeface="Helvetica Neue" panose="020B0604020202020204" charset="0"/>
                <a:ea typeface="Helvetica Neue"/>
                <a:cs typeface="Helvetica Neue"/>
                <a:sym typeface="Helvetica Neue"/>
              </a:rPr>
              <a:t> </a:t>
            </a:r>
            <a:r>
              <a:rPr lang="de-DE" sz="2400" b="0" i="0" u="none" strike="noStrike" cap="none" dirty="0" err="1">
                <a:solidFill>
                  <a:srgbClr val="000000"/>
                </a:solidFill>
                <a:latin typeface="Helvetica Neue" panose="020B0604020202020204" charset="0"/>
                <a:ea typeface="Helvetica Neue"/>
                <a:cs typeface="Helvetica Neue"/>
                <a:sym typeface="Helvetica Neue"/>
              </a:rPr>
              <a:t>avoidance</a:t>
            </a:r>
            <a:r>
              <a:rPr lang="de-DE" sz="2400" b="0" i="0" u="none" strike="noStrike" cap="none" dirty="0">
                <a:solidFill>
                  <a:srgbClr val="000000"/>
                </a:solidFill>
                <a:latin typeface="Helvetica Neue" panose="020B0604020202020204" charset="0"/>
                <a:ea typeface="Helvetica Neue"/>
                <a:cs typeface="Helvetica Neue"/>
                <a:sym typeface="Helvetica Neue"/>
              </a:rPr>
              <a:t> moderates </a:t>
            </a:r>
            <a:r>
              <a:rPr lang="de-DE" sz="2400" b="0" i="0" u="none" strike="noStrike" cap="none" dirty="0" err="1">
                <a:solidFill>
                  <a:srgbClr val="000000"/>
                </a:solidFill>
                <a:latin typeface="Helvetica Neue" panose="020B0604020202020204" charset="0"/>
                <a:ea typeface="Helvetica Neue"/>
                <a:cs typeface="Helvetica Neue"/>
                <a:sym typeface="Helvetica Neue"/>
              </a:rPr>
              <a:t>the</a:t>
            </a:r>
            <a:r>
              <a:rPr lang="de-DE" sz="2400" b="0" i="0" u="none" strike="noStrike" cap="none" dirty="0">
                <a:solidFill>
                  <a:srgbClr val="000000"/>
                </a:solidFill>
                <a:latin typeface="Helvetica Neue" panose="020B0604020202020204" charset="0"/>
                <a:ea typeface="Helvetica Neue"/>
                <a:cs typeface="Helvetica Neue"/>
                <a:sym typeface="Helvetica Neue"/>
              </a:rPr>
              <a:t> </a:t>
            </a:r>
            <a:r>
              <a:rPr lang="de-DE" sz="2400" b="0" i="0" u="none" strike="noStrike" cap="none" dirty="0" err="1">
                <a:solidFill>
                  <a:srgbClr val="000000"/>
                </a:solidFill>
                <a:latin typeface="Helvetica Neue" panose="020B0604020202020204" charset="0"/>
                <a:ea typeface="Helvetica Neue"/>
                <a:cs typeface="Helvetica Neue"/>
                <a:sym typeface="Helvetica Neue"/>
              </a:rPr>
              <a:t>relationship</a:t>
            </a:r>
            <a:r>
              <a:rPr lang="de-DE" sz="2400" b="0" i="0" u="none" strike="noStrike" cap="none" dirty="0">
                <a:solidFill>
                  <a:srgbClr val="000000"/>
                </a:solidFill>
                <a:latin typeface="Helvetica Neue" panose="020B0604020202020204" charset="0"/>
                <a:ea typeface="Helvetica Neue"/>
                <a:cs typeface="Helvetica Neue"/>
                <a:sym typeface="Helvetica Neue"/>
              </a:rPr>
              <a:t> </a:t>
            </a:r>
            <a:r>
              <a:rPr lang="de-DE" sz="2400" b="0" i="0" u="none" strike="noStrike" cap="none" dirty="0" err="1">
                <a:solidFill>
                  <a:srgbClr val="000000"/>
                </a:solidFill>
                <a:latin typeface="Helvetica Neue" panose="020B0604020202020204" charset="0"/>
                <a:ea typeface="Helvetica Neue"/>
                <a:cs typeface="Helvetica Neue"/>
                <a:sym typeface="Helvetica Neue"/>
              </a:rPr>
              <a:t>between</a:t>
            </a:r>
            <a:r>
              <a:rPr lang="de-DE" sz="2400" b="0" i="0" u="none" strike="noStrike" cap="none" dirty="0">
                <a:solidFill>
                  <a:srgbClr val="000000"/>
                </a:solidFill>
                <a:latin typeface="Helvetica Neue" panose="020B0604020202020204" charset="0"/>
                <a:ea typeface="Helvetica Neue"/>
                <a:cs typeface="Helvetica Neue"/>
                <a:sym typeface="Helvetica Neue"/>
              </a:rPr>
              <a:t> transformational </a:t>
            </a:r>
            <a:r>
              <a:rPr lang="de-DE" sz="2400" b="0" i="0" u="none" strike="noStrike" cap="none" dirty="0" err="1">
                <a:solidFill>
                  <a:srgbClr val="000000"/>
                </a:solidFill>
                <a:latin typeface="Helvetica Neue" panose="020B0604020202020204" charset="0"/>
                <a:ea typeface="Helvetica Neue"/>
                <a:cs typeface="Helvetica Neue"/>
                <a:sym typeface="Helvetica Neue"/>
              </a:rPr>
              <a:t>leadership</a:t>
            </a:r>
            <a:r>
              <a:rPr lang="de-DE" sz="2400" b="0" i="0" u="none" strike="noStrike" cap="none" dirty="0">
                <a:solidFill>
                  <a:srgbClr val="000000"/>
                </a:solidFill>
                <a:latin typeface="Helvetica Neue" panose="020B0604020202020204" charset="0"/>
                <a:ea typeface="Helvetica Neue"/>
                <a:cs typeface="Helvetica Neue"/>
                <a:sym typeface="Helvetica Neue"/>
              </a:rPr>
              <a:t> and </a:t>
            </a:r>
            <a:r>
              <a:rPr lang="de-DE" sz="2400" b="0" i="0" u="none" strike="noStrike" cap="none" dirty="0" err="1">
                <a:solidFill>
                  <a:srgbClr val="000000"/>
                </a:solidFill>
                <a:latin typeface="Helvetica Neue" panose="020B0604020202020204" charset="0"/>
                <a:ea typeface="Helvetica Neue"/>
                <a:cs typeface="Helvetica Neue"/>
                <a:sym typeface="Helvetica Neue"/>
              </a:rPr>
              <a:t>innovation</a:t>
            </a:r>
            <a:r>
              <a:rPr lang="de-DE" sz="2400" b="0" i="0" u="none" strike="noStrike" cap="none" dirty="0">
                <a:solidFill>
                  <a:srgbClr val="000000"/>
                </a:solidFill>
                <a:latin typeface="Helvetica Neue" panose="020B0604020202020204" charset="0"/>
                <a:ea typeface="Helvetica Neue"/>
                <a:cs typeface="Helvetica Neue"/>
                <a:sym typeface="Helvetica Neue"/>
              </a:rPr>
              <a:t>: a meta-analysis. </a:t>
            </a:r>
            <a:r>
              <a:rPr lang="de-DE" sz="2400" b="0" i="1" u="none" strike="noStrike" cap="none" dirty="0">
                <a:solidFill>
                  <a:srgbClr val="000000"/>
                </a:solidFill>
                <a:latin typeface="Helvetica Neue" panose="020B0604020202020204" charset="0"/>
                <a:ea typeface="Helvetica Neue"/>
                <a:cs typeface="Helvetica Neue"/>
                <a:sym typeface="Helvetica Neue"/>
              </a:rPr>
              <a:t>Journal </a:t>
            </a:r>
            <a:r>
              <a:rPr lang="de-DE" sz="2400" b="0" i="1" u="none" strike="noStrike" cap="none" dirty="0" err="1">
                <a:solidFill>
                  <a:srgbClr val="000000"/>
                </a:solidFill>
                <a:latin typeface="Helvetica Neue" panose="020B0604020202020204" charset="0"/>
                <a:ea typeface="Helvetica Neue"/>
                <a:cs typeface="Helvetica Neue"/>
                <a:sym typeface="Helvetica Neue"/>
              </a:rPr>
              <a:t>of</a:t>
            </a:r>
            <a:r>
              <a:rPr lang="de-DE" sz="2400" b="0" i="1" u="none" strike="noStrike" cap="none" dirty="0">
                <a:solidFill>
                  <a:srgbClr val="000000"/>
                </a:solidFill>
                <a:latin typeface="Helvetica Neue" panose="020B0604020202020204" charset="0"/>
                <a:ea typeface="Helvetica Neue"/>
                <a:cs typeface="Helvetica Neue"/>
                <a:sym typeface="Helvetica Neue"/>
              </a:rPr>
              <a:t> International Business Studies,</a:t>
            </a:r>
            <a:r>
              <a:rPr lang="de-DE" sz="2400" b="0" i="0" u="none" strike="noStrike" cap="none" dirty="0">
                <a:solidFill>
                  <a:srgbClr val="000000"/>
                </a:solidFill>
                <a:latin typeface="Helvetica Neue" panose="020B0604020202020204" charset="0"/>
                <a:ea typeface="Helvetica Neue"/>
                <a:cs typeface="Helvetica Neue"/>
                <a:sym typeface="Helvetica Neue"/>
              </a:rPr>
              <a:t> Vol. 51, </a:t>
            </a:r>
            <a:r>
              <a:rPr lang="de-DE" sz="2400" b="0" i="0" u="none" strike="noStrike" cap="none" dirty="0" err="1">
                <a:solidFill>
                  <a:srgbClr val="000000"/>
                </a:solidFill>
                <a:latin typeface="Helvetica Neue" panose="020B0604020202020204" charset="0"/>
                <a:ea typeface="Helvetica Neue"/>
                <a:cs typeface="Helvetica Neue"/>
                <a:sym typeface="Helvetica Neue"/>
              </a:rPr>
              <a:t>No</a:t>
            </a:r>
            <a:r>
              <a:rPr lang="de-DE" sz="2400" b="0" i="0" u="none" strike="noStrike" cap="none" dirty="0">
                <a:solidFill>
                  <a:srgbClr val="000000"/>
                </a:solidFill>
                <a:latin typeface="Helvetica Neue" panose="020B0604020202020204" charset="0"/>
                <a:ea typeface="Helvetica Neue"/>
                <a:cs typeface="Helvetica Neue"/>
                <a:sym typeface="Helvetica Neue"/>
              </a:rPr>
              <a:t>. 1, pp. 138-145.</a:t>
            </a:r>
            <a:endParaRPr dirty="0">
              <a:latin typeface="Helvetica Neue" panose="020B0604020202020204" charset="0"/>
            </a:endParaRPr>
          </a:p>
          <a:p>
            <a:pPr marL="801688" marR="0" lvl="0" indent="-801688" algn="l" rtl="0">
              <a:lnSpc>
                <a:spcPct val="100000"/>
              </a:lnSpc>
              <a:spcBef>
                <a:spcPts val="2400"/>
              </a:spcBef>
              <a:spcAft>
                <a:spcPts val="0"/>
              </a:spcAft>
              <a:buClr>
                <a:srgbClr val="4D94B7"/>
              </a:buClr>
              <a:buSzPts val="2520"/>
              <a:buFont typeface="Calibri"/>
              <a:buAutoNum type="arabicParenBoth" startAt="18"/>
            </a:pPr>
            <a:r>
              <a:rPr lang="de-DE" sz="2400" b="0" i="0" u="none" strike="noStrike" cap="none" dirty="0" err="1">
                <a:solidFill>
                  <a:srgbClr val="000000"/>
                </a:solidFill>
                <a:latin typeface="Helvetica Neue" panose="020B0604020202020204" charset="0"/>
                <a:ea typeface="Helvetica Neue"/>
                <a:cs typeface="Helvetica Neue"/>
                <a:sym typeface="Helvetica Neue"/>
              </a:rPr>
              <a:t>Vahs</a:t>
            </a:r>
            <a:r>
              <a:rPr lang="de-DE" sz="2400" b="0" i="0" u="none" strike="noStrike" cap="none" dirty="0">
                <a:solidFill>
                  <a:srgbClr val="000000"/>
                </a:solidFill>
                <a:latin typeface="Helvetica Neue" panose="020B0604020202020204" charset="0"/>
                <a:ea typeface="Helvetica Neue"/>
                <a:cs typeface="Helvetica Neue"/>
                <a:sym typeface="Helvetica Neue"/>
              </a:rPr>
              <a:t>, D.; Brem, A. (2015). </a:t>
            </a:r>
            <a:r>
              <a:rPr lang="de-DE" sz="2400" b="0" i="1" u="none" strike="noStrike" cap="none" dirty="0">
                <a:solidFill>
                  <a:srgbClr val="000000"/>
                </a:solidFill>
                <a:latin typeface="Helvetica Neue" panose="020B0604020202020204" charset="0"/>
                <a:ea typeface="Helvetica Neue"/>
                <a:cs typeface="Helvetica Neue"/>
                <a:sym typeface="Helvetica Neue"/>
              </a:rPr>
              <a:t>Innovationsmanagement. Von der Idee zur erfolgreichen Vermarktung</a:t>
            </a:r>
            <a:r>
              <a:rPr lang="de-DE" sz="2400" b="0" i="0" u="none" strike="noStrike" cap="none" dirty="0">
                <a:solidFill>
                  <a:srgbClr val="000000"/>
                </a:solidFill>
                <a:latin typeface="Helvetica Neue" panose="020B0604020202020204" charset="0"/>
                <a:ea typeface="Helvetica Neue"/>
                <a:cs typeface="Helvetica Neue"/>
                <a:sym typeface="Helvetica Neue"/>
              </a:rPr>
              <a:t>. 5. Auflage. Schäfer Poeschel.</a:t>
            </a:r>
            <a:endParaRPr sz="24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611" name="Google Shape;611;p39"/>
          <p:cNvSpPr txBox="1"/>
          <p:nvPr/>
        </p:nvSpPr>
        <p:spPr>
          <a:xfrm>
            <a:off x="1296000" y="1548000"/>
            <a:ext cx="16306200"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4D94B7"/>
              </a:buClr>
              <a:buSzPts val="4800"/>
              <a:buFont typeface="Helvetica Neue"/>
              <a:buNone/>
            </a:pPr>
            <a:r>
              <a:rPr lang="de-DE" sz="4800" b="1">
                <a:solidFill>
                  <a:srgbClr val="4D94B7"/>
                </a:solidFill>
                <a:latin typeface="Helvetica Neue" panose="020B0604020202020204" charset="0"/>
                <a:ea typeface="Helvetica Neue"/>
                <a:cs typeface="Helvetica Neue"/>
                <a:sym typeface="Helvetica Neue"/>
              </a:rPr>
              <a:t>Literaturverzeichnis (4)</a:t>
            </a:r>
            <a:endParaRPr sz="1800">
              <a:solidFill>
                <a:schemeClr val="dk1"/>
              </a:solidFill>
              <a:latin typeface="Helvetica Neue" panose="020B0604020202020204" charset="0"/>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pic>
        <p:nvPicPr>
          <p:cNvPr id="81" name="Google Shape;81;p4"/>
          <p:cNvPicPr preferRelativeResize="0"/>
          <p:nvPr/>
        </p:nvPicPr>
        <p:blipFill rotWithShape="1">
          <a:blip r:embed="rId3">
            <a:alphaModFix/>
          </a:blip>
          <a:srcRect/>
          <a:stretch/>
        </p:blipFill>
        <p:spPr>
          <a:xfrm>
            <a:off x="13859072" y="5143500"/>
            <a:ext cx="3186857" cy="3186857"/>
          </a:xfrm>
          <a:prstGeom prst="rect">
            <a:avLst/>
          </a:prstGeom>
          <a:noFill/>
          <a:ln>
            <a:noFill/>
          </a:ln>
        </p:spPr>
      </p:pic>
      <p:sp>
        <p:nvSpPr>
          <p:cNvPr id="82" name="Google Shape;82;p4"/>
          <p:cNvSpPr txBox="1"/>
          <p:nvPr/>
        </p:nvSpPr>
        <p:spPr>
          <a:xfrm>
            <a:off x="2772000" y="3888000"/>
            <a:ext cx="12096000" cy="230828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4D94B7"/>
              </a:buClr>
              <a:buSzPts val="4800"/>
              <a:buFont typeface="Helvetica Neue"/>
              <a:buNone/>
            </a:pPr>
            <a:r>
              <a:rPr lang="de-DE" sz="4800" b="1" dirty="0">
                <a:solidFill>
                  <a:srgbClr val="4D94B7"/>
                </a:solidFill>
                <a:latin typeface="Helvetica Neue" panose="020B0604020202020204" charset="0"/>
                <a:ea typeface="Helvetica Neue"/>
                <a:cs typeface="Helvetica Neue"/>
                <a:sym typeface="Helvetica Neue"/>
              </a:rPr>
              <a:t>Verbesserung der unternehmens-internen Kommunikation, um die Kultur des Unternehmertums zu stärken</a:t>
            </a:r>
            <a:endParaRPr dirty="0">
              <a:latin typeface="Helvetica Neue" panose="020B0604020202020204" charset="0"/>
            </a:endParaRPr>
          </a:p>
        </p:txBody>
      </p:sp>
      <p:sp>
        <p:nvSpPr>
          <p:cNvPr id="83" name="Google Shape;83;p4"/>
          <p:cNvSpPr txBox="1"/>
          <p:nvPr/>
        </p:nvSpPr>
        <p:spPr>
          <a:xfrm>
            <a:off x="1296000" y="2592000"/>
            <a:ext cx="15732000" cy="101566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AED633"/>
              </a:buClr>
              <a:buSzPts val="6000"/>
              <a:buFont typeface="Helvetica Neue"/>
              <a:buNone/>
            </a:pPr>
            <a:r>
              <a:rPr lang="de-DE" sz="6000" b="1" dirty="0">
                <a:solidFill>
                  <a:srgbClr val="AED633"/>
                </a:solidFill>
                <a:latin typeface="Helvetica Neue" panose="020B0604020202020204" charset="0"/>
                <a:ea typeface="Helvetica Neue"/>
                <a:cs typeface="Helvetica Neue"/>
                <a:sym typeface="Helvetica Neue"/>
              </a:rPr>
              <a:t>Unit 1</a:t>
            </a:r>
            <a:endParaRPr sz="6000" b="1" i="0" u="none" strike="noStrike" cap="none" dirty="0">
              <a:solidFill>
                <a:srgbClr val="AED633"/>
              </a:solidFill>
              <a:latin typeface="Helvetica Neue" panose="020B0604020202020204" charset="0"/>
              <a:ea typeface="Helvetica Neue"/>
              <a:cs typeface="Helvetica Neue"/>
              <a:sym typeface="Helvetica Neue"/>
            </a:endParaRPr>
          </a:p>
        </p:txBody>
      </p:sp>
      <p:sp>
        <p:nvSpPr>
          <p:cNvPr id="84" name="Google Shape;84;p4"/>
          <p:cNvSpPr txBox="1"/>
          <p:nvPr/>
        </p:nvSpPr>
        <p:spPr>
          <a:xfrm>
            <a:off x="1296000" y="6084000"/>
            <a:ext cx="14040000" cy="332394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2800"/>
              <a:buFont typeface="Arial"/>
              <a:buNone/>
            </a:pPr>
            <a:r>
              <a:rPr lang="de-DE" sz="2800" b="1" i="0" u="none" strike="noStrike" cap="none" dirty="0">
                <a:solidFill>
                  <a:srgbClr val="AED633"/>
                </a:solidFill>
                <a:latin typeface="Helvetica Neue"/>
                <a:ea typeface="Helvetica Neue"/>
                <a:cs typeface="Helvetica Neue"/>
                <a:sym typeface="Helvetica Neue"/>
              </a:rPr>
              <a:t>1.1 Definition &amp; Methoden</a:t>
            </a:r>
            <a:endParaRPr dirty="0"/>
          </a:p>
          <a:p>
            <a:pPr marL="0" marR="0" lvl="0" indent="0" algn="l" rtl="0">
              <a:lnSpc>
                <a:spcPct val="150000"/>
              </a:lnSpc>
              <a:spcBef>
                <a:spcPts val="0"/>
              </a:spcBef>
              <a:spcAft>
                <a:spcPts val="0"/>
              </a:spcAft>
              <a:buClr>
                <a:srgbClr val="000000"/>
              </a:buClr>
              <a:buSzPts val="2800"/>
              <a:buFont typeface="Arial"/>
              <a:buNone/>
            </a:pPr>
            <a:r>
              <a:rPr lang="de-DE" sz="2800" b="1" i="0" u="none" strike="noStrike" cap="none" dirty="0">
                <a:solidFill>
                  <a:srgbClr val="AED633"/>
                </a:solidFill>
                <a:latin typeface="Helvetica Neue"/>
                <a:ea typeface="Helvetica Neue"/>
                <a:cs typeface="Helvetica Neue"/>
                <a:sym typeface="Helvetica Neue"/>
              </a:rPr>
              <a:t>1.2 Regelmäßiger Austausch</a:t>
            </a:r>
            <a:endParaRPr dirty="0"/>
          </a:p>
          <a:p>
            <a:pPr marL="0" marR="0" lvl="0" indent="0" algn="l" rtl="0">
              <a:lnSpc>
                <a:spcPct val="150000"/>
              </a:lnSpc>
              <a:spcBef>
                <a:spcPts val="0"/>
              </a:spcBef>
              <a:spcAft>
                <a:spcPts val="0"/>
              </a:spcAft>
              <a:buClr>
                <a:srgbClr val="000000"/>
              </a:buClr>
              <a:buSzPts val="2800"/>
              <a:buFont typeface="Arial"/>
              <a:buNone/>
            </a:pPr>
            <a:r>
              <a:rPr lang="de-DE" sz="2800" b="1" i="0" u="none" strike="noStrike" cap="none" dirty="0">
                <a:solidFill>
                  <a:srgbClr val="AED633"/>
                </a:solidFill>
                <a:latin typeface="Helvetica Neue"/>
                <a:ea typeface="Helvetica Neue"/>
                <a:cs typeface="Helvetica Neue"/>
                <a:sym typeface="Helvetica Neue"/>
              </a:rPr>
              <a:t>1.3 Feedbackkultur</a:t>
            </a:r>
            <a:endParaRPr dirty="0"/>
          </a:p>
          <a:p>
            <a:pPr marL="0" marR="0" lvl="0" indent="0" algn="l" rtl="0">
              <a:lnSpc>
                <a:spcPct val="150000"/>
              </a:lnSpc>
              <a:spcBef>
                <a:spcPts val="0"/>
              </a:spcBef>
              <a:spcAft>
                <a:spcPts val="0"/>
              </a:spcAft>
              <a:buClr>
                <a:srgbClr val="000000"/>
              </a:buClr>
              <a:buSzPts val="2800"/>
              <a:buFont typeface="Arial"/>
              <a:buNone/>
            </a:pPr>
            <a:r>
              <a:rPr lang="de-DE" sz="2800" b="1" i="0" u="none" strike="noStrike" cap="none" dirty="0">
                <a:solidFill>
                  <a:srgbClr val="AED633"/>
                </a:solidFill>
                <a:latin typeface="Helvetica Neue"/>
                <a:ea typeface="Helvetica Neue"/>
                <a:cs typeface="Helvetica Neue"/>
                <a:sym typeface="Helvetica Neue"/>
              </a:rPr>
              <a:t>1.4 Transparenz von Visionen, Zielen und Anforderungen</a:t>
            </a:r>
            <a:endParaRPr dirty="0"/>
          </a:p>
          <a:p>
            <a:pPr marL="0" marR="0" lvl="0" indent="0" algn="l" rtl="0">
              <a:lnSpc>
                <a:spcPct val="150000"/>
              </a:lnSpc>
              <a:spcBef>
                <a:spcPts val="0"/>
              </a:spcBef>
              <a:spcAft>
                <a:spcPts val="0"/>
              </a:spcAft>
              <a:buClr>
                <a:srgbClr val="000000"/>
              </a:buClr>
              <a:buSzPts val="2800"/>
              <a:buFont typeface="Arial"/>
              <a:buNone/>
            </a:pPr>
            <a:r>
              <a:rPr lang="de-DE" sz="2800" b="1" i="0" u="none" strike="noStrike" cap="none" dirty="0">
                <a:solidFill>
                  <a:srgbClr val="AED633"/>
                </a:solidFill>
                <a:latin typeface="Helvetica Neue"/>
                <a:ea typeface="Helvetica Neue"/>
                <a:cs typeface="Helvetica Neue"/>
                <a:sym typeface="Helvetica Neue"/>
              </a:rPr>
              <a:t>1.5 Vorteile der Förderung von Intrapreneurship in deinem Unternehmen</a:t>
            </a:r>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615"/>
        <p:cNvGrpSpPr/>
        <p:nvPr/>
      </p:nvGrpSpPr>
      <p:grpSpPr>
        <a:xfrm>
          <a:off x="0" y="0"/>
          <a:ext cx="0" cy="0"/>
          <a:chOff x="0" y="0"/>
          <a:chExt cx="0" cy="0"/>
        </a:xfrm>
      </p:grpSpPr>
      <p:pic>
        <p:nvPicPr>
          <p:cNvPr id="616" name="Google Shape;616;p40"/>
          <p:cNvPicPr preferRelativeResize="0"/>
          <p:nvPr/>
        </p:nvPicPr>
        <p:blipFill rotWithShape="1">
          <a:blip r:embed="rId3">
            <a:alphaModFix/>
          </a:blip>
          <a:srcRect/>
          <a:stretch/>
        </p:blipFill>
        <p:spPr>
          <a:xfrm>
            <a:off x="5901586" y="2458739"/>
            <a:ext cx="6484828" cy="3042465"/>
          </a:xfrm>
          <a:prstGeom prst="rect">
            <a:avLst/>
          </a:prstGeom>
          <a:noFill/>
          <a:ln>
            <a:noFill/>
          </a:ln>
        </p:spPr>
      </p:pic>
      <p:sp>
        <p:nvSpPr>
          <p:cNvPr id="617" name="Google Shape;617;p40"/>
          <p:cNvSpPr txBox="1"/>
          <p:nvPr/>
        </p:nvSpPr>
        <p:spPr>
          <a:xfrm>
            <a:off x="4572000" y="6724601"/>
            <a:ext cx="9144000" cy="120032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4D94B7"/>
              </a:buClr>
              <a:buSzPts val="7200"/>
              <a:buFont typeface="Helvetica Neue"/>
              <a:buNone/>
            </a:pPr>
            <a:r>
              <a:rPr lang="de-DE" sz="7200" b="1">
                <a:solidFill>
                  <a:srgbClr val="4D94B7"/>
                </a:solidFill>
                <a:latin typeface="Helvetica Neue" panose="020B0604020202020204" charset="0"/>
                <a:ea typeface="Helvetica Neue"/>
                <a:cs typeface="Helvetica Neue"/>
                <a:sym typeface="Helvetica Neue"/>
              </a:rPr>
              <a:t>Vielen Dank!</a:t>
            </a:r>
            <a:endParaRPr sz="7200" b="1" i="0" u="none" strike="noStrike" cap="none">
              <a:solidFill>
                <a:srgbClr val="4D94B7"/>
              </a:solidFill>
              <a:latin typeface="Helvetica Neue" panose="020B0604020202020204" charset="0"/>
              <a:ea typeface="Helvetica Neue"/>
              <a:cs typeface="Helvetica Neue"/>
              <a:sym typeface="Helvetica Neue"/>
            </a:endParaRPr>
          </a:p>
        </p:txBody>
      </p:sp>
      <p:sp>
        <p:nvSpPr>
          <p:cNvPr id="618" name="Google Shape;618;p40"/>
          <p:cNvSpPr txBox="1"/>
          <p:nvPr/>
        </p:nvSpPr>
        <p:spPr>
          <a:xfrm>
            <a:off x="7812000" y="5652000"/>
            <a:ext cx="2628000"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DE" sz="2400" b="1" i="0" u="none" strike="noStrike">
                <a:solidFill>
                  <a:srgbClr val="AED633"/>
                </a:solidFill>
                <a:latin typeface="Helvetica Neue" panose="020B0604020202020204" charset="0"/>
                <a:ea typeface="Helvetica Neue"/>
                <a:cs typeface="Helvetica Neue"/>
                <a:sym typeface="Helvetica Neue"/>
              </a:rPr>
              <a:t>genieproject.eu</a:t>
            </a:r>
            <a:endParaRPr sz="2400" b="1">
              <a:solidFill>
                <a:srgbClr val="AED633"/>
              </a:solidFill>
              <a:latin typeface="Helvetica Neue" panose="020B0604020202020204" charset="0"/>
              <a:ea typeface="Helvetica Neue"/>
              <a:cs typeface="Helvetica Neue"/>
              <a:sym typeface="Helvetica Neu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5"/>
          <p:cNvSpPr txBox="1"/>
          <p:nvPr/>
        </p:nvSpPr>
        <p:spPr>
          <a:xfrm>
            <a:off x="1296000" y="1548000"/>
            <a:ext cx="16164000" cy="7540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300" b="1" dirty="0">
                <a:solidFill>
                  <a:srgbClr val="4D94B7"/>
                </a:solidFill>
                <a:latin typeface="Helvetica Neue" panose="020B0604020202020204" charset="0"/>
                <a:ea typeface="Helvetica Neue"/>
                <a:cs typeface="Helvetica Neue"/>
                <a:sym typeface="Helvetica Neue"/>
              </a:rPr>
              <a:t>1. Verbesserung der unternehmensinternen Kommunikation</a:t>
            </a:r>
            <a:endParaRPr sz="4300" dirty="0">
              <a:latin typeface="Helvetica Neue" panose="020B0604020202020204" charset="0"/>
            </a:endParaRPr>
          </a:p>
        </p:txBody>
      </p:sp>
      <p:sp>
        <p:nvSpPr>
          <p:cNvPr id="90" name="Google Shape;90;p5"/>
          <p:cNvSpPr txBox="1"/>
          <p:nvPr/>
        </p:nvSpPr>
        <p:spPr>
          <a:xfrm>
            <a:off x="1295400" y="2304000"/>
            <a:ext cx="102108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1.1 Definition &amp; Methoden</a:t>
            </a:r>
            <a:endParaRPr dirty="0">
              <a:latin typeface="Helvetica Neue" panose="020B0604020202020204" charset="0"/>
            </a:endParaRPr>
          </a:p>
        </p:txBody>
      </p:sp>
      <p:sp>
        <p:nvSpPr>
          <p:cNvPr id="91" name="Google Shape;91;p5"/>
          <p:cNvSpPr/>
          <p:nvPr/>
        </p:nvSpPr>
        <p:spPr>
          <a:xfrm rot="-614456">
            <a:off x="2679122" y="4528720"/>
            <a:ext cx="6177541" cy="3614468"/>
          </a:xfrm>
          <a:prstGeom prst="foldedCorner">
            <a:avLst>
              <a:gd name="adj" fmla="val 16667"/>
            </a:avLst>
          </a:prstGeom>
          <a:solidFill>
            <a:srgbClr val="D8D8D8"/>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2400"/>
              <a:buFont typeface="Calibri"/>
              <a:buNone/>
            </a:pPr>
            <a:endParaRPr sz="2400" b="1" dirty="0">
              <a:solidFill>
                <a:schemeClr val="dk1"/>
              </a:solidFill>
              <a:latin typeface="Helvetica Neue" panose="020B0604020202020204" charset="0"/>
              <a:ea typeface="Helvetica Neue"/>
              <a:cs typeface="Helvetica Neue"/>
              <a:sym typeface="Helvetica Neue"/>
            </a:endParaRPr>
          </a:p>
          <a:p>
            <a:pPr marL="0" marR="0" lvl="0" indent="0" algn="ctr" rtl="0">
              <a:spcBef>
                <a:spcPts val="0"/>
              </a:spcBef>
              <a:spcAft>
                <a:spcPts val="0"/>
              </a:spcAft>
              <a:buClr>
                <a:schemeClr val="dk1"/>
              </a:buClr>
              <a:buSzPts val="2400"/>
              <a:buFont typeface="Helvetica Neue"/>
              <a:buNone/>
            </a:pPr>
            <a:r>
              <a:rPr lang="de-DE" sz="2400" b="1" dirty="0">
                <a:solidFill>
                  <a:schemeClr val="dk1"/>
                </a:solidFill>
                <a:latin typeface="Helvetica Neue" panose="020B0604020202020204" charset="0"/>
                <a:ea typeface="Helvetica Neue"/>
                <a:cs typeface="Helvetica Neue"/>
                <a:sym typeface="Helvetica Neue"/>
              </a:rPr>
              <a:t>Definition: </a:t>
            </a:r>
            <a:endParaRPr dirty="0">
              <a:latin typeface="Helvetica Neue" panose="020B0604020202020204" charset="0"/>
            </a:endParaRPr>
          </a:p>
          <a:p>
            <a:pPr marL="0" marR="0" lvl="0" indent="0" algn="ctr" rtl="0">
              <a:spcBef>
                <a:spcPts val="0"/>
              </a:spcBef>
              <a:spcAft>
                <a:spcPts val="0"/>
              </a:spcAft>
              <a:buClr>
                <a:schemeClr val="dk1"/>
              </a:buClr>
              <a:buSzPts val="1200"/>
              <a:buFont typeface="Calibri"/>
              <a:buNone/>
            </a:pPr>
            <a:endParaRPr sz="1200" b="1" dirty="0">
              <a:solidFill>
                <a:schemeClr val="dk1"/>
              </a:solidFill>
              <a:latin typeface="Helvetica Neue" panose="020B0604020202020204" charset="0"/>
              <a:ea typeface="Helvetica Neue"/>
              <a:cs typeface="Helvetica Neue"/>
              <a:sym typeface="Helvetica Neue"/>
            </a:endParaRPr>
          </a:p>
          <a:p>
            <a:pPr marL="0" marR="0" lvl="0" indent="0" algn="ctr"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Austausch von Botschaften oder Informationen zwischen Personen. Als Kommunikationskanäle werden die Sprache einerseits sowie die Körpersprache (nonverbale Kommunikation), u.a. Mimik, Gestik, Blickkontakt, räumliche Distanz verwendet.</a:t>
            </a:r>
            <a:endParaRPr sz="1800" dirty="0">
              <a:solidFill>
                <a:schemeClr val="dk1"/>
              </a:solidFill>
              <a:latin typeface="Helvetica Neue" panose="020B0604020202020204" charset="0"/>
              <a:ea typeface="Helvetica Neue"/>
              <a:cs typeface="Helvetica Neue"/>
              <a:sym typeface="Helvetica Neue"/>
            </a:endParaRPr>
          </a:p>
        </p:txBody>
      </p:sp>
      <p:sp>
        <p:nvSpPr>
          <p:cNvPr id="92" name="Google Shape;92;p5"/>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a:solidFill>
                  <a:schemeClr val="dk1"/>
                </a:solidFill>
                <a:latin typeface="Helvetica Neue" panose="020B0604020202020204" charset="0"/>
                <a:ea typeface="Helvetica Neue"/>
                <a:cs typeface="Helvetica Neue"/>
                <a:sym typeface="Helvetica Neue"/>
              </a:rPr>
              <a:t>Quellennr.: 10, 12</a:t>
            </a:r>
            <a:endParaRPr>
              <a:latin typeface="Helvetica Neue" panose="020B0604020202020204" charset="0"/>
            </a:endParaRPr>
          </a:p>
        </p:txBody>
      </p:sp>
      <p:sp>
        <p:nvSpPr>
          <p:cNvPr id="93" name="Google Shape;93;p5"/>
          <p:cNvSpPr txBox="1"/>
          <p:nvPr/>
        </p:nvSpPr>
        <p:spPr>
          <a:xfrm>
            <a:off x="10440000" y="5400000"/>
            <a:ext cx="2880000" cy="1800000"/>
          </a:xfrm>
          <a:prstGeom prst="rect">
            <a:avLst/>
          </a:prstGeom>
          <a:solidFill>
            <a:srgbClr val="AED633"/>
          </a:solidFill>
          <a:ln>
            <a:noFill/>
          </a:ln>
          <a:effectLst>
            <a:outerShdw blurRad="107950" dist="12700" dir="5400000" algn="ctr">
              <a:srgbClr val="000000"/>
            </a:outerShdw>
          </a:effectLst>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de-DE" sz="2400" dirty="0">
                <a:solidFill>
                  <a:schemeClr val="lt1"/>
                </a:solidFill>
                <a:latin typeface="Helvetica Neue" panose="020B0604020202020204" charset="0"/>
                <a:ea typeface="Helvetica Neue"/>
                <a:cs typeface="Helvetica Neue"/>
                <a:sym typeface="Helvetica Neue"/>
              </a:rPr>
              <a:t>Generelle Kommunikation </a:t>
            </a:r>
            <a:endParaRPr dirty="0">
              <a:latin typeface="Helvetica Neue" panose="020B0604020202020204" charset="0"/>
            </a:endParaRPr>
          </a:p>
        </p:txBody>
      </p:sp>
      <p:sp>
        <p:nvSpPr>
          <p:cNvPr id="94" name="Google Shape;94;p5"/>
          <p:cNvSpPr txBox="1"/>
          <p:nvPr/>
        </p:nvSpPr>
        <p:spPr>
          <a:xfrm>
            <a:off x="13392000" y="5400000"/>
            <a:ext cx="2880000" cy="1800000"/>
          </a:xfrm>
          <a:prstGeom prst="rect">
            <a:avLst/>
          </a:prstGeom>
          <a:solidFill>
            <a:srgbClr val="4D94B7"/>
          </a:solidFill>
          <a:ln>
            <a:noFill/>
          </a:ln>
          <a:effectLst>
            <a:outerShdw blurRad="107950" dist="12700" dir="5400000" algn="ctr">
              <a:srgbClr val="000000"/>
            </a:outerShdw>
          </a:effectLst>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de-DE" sz="2400" dirty="0">
                <a:solidFill>
                  <a:schemeClr val="lt1"/>
                </a:solidFill>
                <a:latin typeface="Helvetica Neue" panose="020B0604020202020204" charset="0"/>
                <a:ea typeface="Helvetica Neue"/>
                <a:cs typeface="Helvetica Neue"/>
                <a:sym typeface="Helvetica Neue"/>
              </a:rPr>
              <a:t>Kommunikation in Meetings </a:t>
            </a:r>
            <a:endParaRPr dirty="0">
              <a:latin typeface="Helvetica Neue" panose="020B0604020202020204" charset="0"/>
            </a:endParaRPr>
          </a:p>
        </p:txBody>
      </p:sp>
      <p:sp>
        <p:nvSpPr>
          <p:cNvPr id="95" name="Google Shape;95;p5"/>
          <p:cNvSpPr/>
          <p:nvPr/>
        </p:nvSpPr>
        <p:spPr>
          <a:xfrm>
            <a:off x="10440000" y="4788000"/>
            <a:ext cx="5832000" cy="648000"/>
          </a:xfrm>
          <a:prstGeom prst="roundRect">
            <a:avLst>
              <a:gd name="adj" fmla="val 16667"/>
            </a:avLst>
          </a:prstGeom>
          <a:gradFill>
            <a:gsLst>
              <a:gs pos="0">
                <a:schemeClr val="lt1"/>
              </a:gs>
              <a:gs pos="100000">
                <a:srgbClr val="939393"/>
              </a:gs>
            </a:gsLst>
            <a:path path="circle">
              <a:fillToRect l="50000" t="50000" r="50000" b="50000"/>
            </a:path>
            <a:tileRect/>
          </a:gra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2400"/>
              <a:buFont typeface="Helvetica Neue"/>
              <a:buNone/>
            </a:pPr>
            <a:r>
              <a:rPr lang="de-DE" sz="2400" b="1">
                <a:solidFill>
                  <a:schemeClr val="dk1"/>
                </a:solidFill>
                <a:latin typeface="Helvetica Neue" panose="020B0604020202020204" charset="0"/>
                <a:ea typeface="Helvetica Neue"/>
                <a:cs typeface="Helvetica Neue"/>
                <a:sym typeface="Helvetica Neue"/>
              </a:rPr>
              <a:t>Wir unterscheiden zwischen:</a:t>
            </a:r>
            <a:endParaRPr sz="1800" b="1">
              <a:solidFill>
                <a:schemeClr val="lt1"/>
              </a:solidFill>
              <a:latin typeface="Helvetica Neue" panose="020B0604020202020204" charset="0"/>
              <a:ea typeface="Helvetica Neue"/>
              <a:cs typeface="Helvetica Neue"/>
              <a:sym typeface="Helvetica Neue"/>
            </a:endParaRPr>
          </a:p>
        </p:txBody>
      </p:sp>
      <p:pic>
        <p:nvPicPr>
          <p:cNvPr id="96" name="Google Shape;96;p5" descr="Anheften mit einfarbiger Füllung"/>
          <p:cNvPicPr preferRelativeResize="0"/>
          <p:nvPr/>
        </p:nvPicPr>
        <p:blipFill rotWithShape="1">
          <a:blip r:embed="rId3">
            <a:alphaModFix/>
          </a:blip>
          <a:srcRect/>
          <a:stretch/>
        </p:blipFill>
        <p:spPr>
          <a:xfrm rot="4518548">
            <a:off x="5178628" y="3979787"/>
            <a:ext cx="914400" cy="914400"/>
          </a:xfrm>
          <a:prstGeom prst="rect">
            <a:avLst/>
          </a:prstGeom>
          <a:noFill/>
          <a:ln>
            <a:noFill/>
          </a:ln>
          <a:effectLst>
            <a:outerShdw blurRad="149987" dist="250190" dir="8460000" algn="ctr">
              <a:srgbClr val="000000">
                <a:alpha val="27450"/>
              </a:srgbClr>
            </a:outerShdw>
          </a:effectLst>
        </p:spPr>
      </p:pic>
      <p:sp>
        <p:nvSpPr>
          <p:cNvPr id="97" name="Google Shape;97;p5"/>
          <p:cNvSpPr txBox="1"/>
          <p:nvPr/>
        </p:nvSpPr>
        <p:spPr>
          <a:xfrm>
            <a:off x="1295400" y="3384000"/>
            <a:ext cx="13986163"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400" b="1" dirty="0">
                <a:solidFill>
                  <a:schemeClr val="dk1"/>
                </a:solidFill>
                <a:latin typeface="Helvetica Neue" panose="020B0604020202020204" charset="0"/>
                <a:ea typeface="Helvetica Neue"/>
                <a:cs typeface="Helvetica Neue"/>
                <a:sym typeface="Helvetica Neue"/>
              </a:rPr>
              <a:t>Definition unternehmensinterne Kommunikation</a:t>
            </a:r>
            <a:endParaRPr dirty="0">
              <a:latin typeface="Helvetica Neue" panose="020B060402020202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anim calcmode="lin" valueType="num">
                                      <p:cBhvr additive="base">
                                        <p:cTn id="7" dur="500"/>
                                        <p:tgtEl>
                                          <p:spTgt spid="91"/>
                                        </p:tgtEl>
                                        <p:attrNameLst>
                                          <p:attrName>ppt_w</p:attrName>
                                        </p:attrNameLst>
                                      </p:cBhvr>
                                      <p:tavLst>
                                        <p:tav tm="0">
                                          <p:val>
                                            <p:strVal val="0"/>
                                          </p:val>
                                        </p:tav>
                                        <p:tav tm="100000">
                                          <p:val>
                                            <p:strVal val="#ppt_w"/>
                                          </p:val>
                                        </p:tav>
                                      </p:tavLst>
                                    </p:anim>
                                    <p:anim calcmode="lin" valueType="num">
                                      <p:cBhvr additive="base">
                                        <p:cTn id="8" dur="500"/>
                                        <p:tgtEl>
                                          <p:spTgt spid="91"/>
                                        </p:tgtEl>
                                        <p:attrNameLst>
                                          <p:attrName>ppt_h</p:attrName>
                                        </p:attrNameLst>
                                      </p:cBhvr>
                                      <p:tavLst>
                                        <p:tav tm="0">
                                          <p:val>
                                            <p:strVal val="0"/>
                                          </p:val>
                                        </p:tav>
                                        <p:tav tm="100000">
                                          <p:val>
                                            <p:strVal val="#ppt_h"/>
                                          </p:val>
                                        </p:tav>
                                      </p:tavLst>
                                    </p:anim>
                                  </p:child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0"/>
                                          </p:stCondLst>
                                        </p:cTn>
                                        <p:tgtEl>
                                          <p:spTgt spid="9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9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3"/>
                                        </p:tgtEl>
                                        <p:attrNameLst>
                                          <p:attrName>style.visibility</p:attrName>
                                        </p:attrNameLst>
                                      </p:cBhvr>
                                      <p:to>
                                        <p:strVal val="visible"/>
                                      </p:to>
                                    </p:set>
                                    <p:animEffect transition="in" filter="fade">
                                      <p:cBhvr>
                                        <p:cTn id="20" dur="500"/>
                                        <p:tgtEl>
                                          <p:spTgt spid="9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94"/>
                                        </p:tgtEl>
                                        <p:attrNameLst>
                                          <p:attrName>style.visibility</p:attrName>
                                        </p:attrNameLst>
                                      </p:cBhvr>
                                      <p:to>
                                        <p:strVal val="visible"/>
                                      </p:to>
                                    </p:set>
                                    <p:animEffect transition="in" filter="fade">
                                      <p:cBhvr>
                                        <p:cTn id="25"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cxnSp>
        <p:nvCxnSpPr>
          <p:cNvPr id="102" name="Google Shape;102;p6"/>
          <p:cNvCxnSpPr/>
          <p:nvPr/>
        </p:nvCxnSpPr>
        <p:spPr>
          <a:xfrm rot="10800000" flipH="1">
            <a:off x="8014452" y="6864794"/>
            <a:ext cx="902398" cy="561762"/>
          </a:xfrm>
          <a:prstGeom prst="straightConnector1">
            <a:avLst/>
          </a:prstGeom>
          <a:noFill/>
          <a:ln w="76200" cap="flat" cmpd="sng">
            <a:solidFill>
              <a:srgbClr val="93B3D7"/>
            </a:solidFill>
            <a:prstDash val="solid"/>
            <a:round/>
            <a:headEnd type="none" w="sm" len="sm"/>
            <a:tailEnd type="triangle" w="med" len="med"/>
          </a:ln>
        </p:spPr>
      </p:cxnSp>
      <p:cxnSp>
        <p:nvCxnSpPr>
          <p:cNvPr id="103" name="Google Shape;103;p6"/>
          <p:cNvCxnSpPr/>
          <p:nvPr/>
        </p:nvCxnSpPr>
        <p:spPr>
          <a:xfrm rot="10800000" flipH="1">
            <a:off x="7976054" y="6712967"/>
            <a:ext cx="940796" cy="151827"/>
          </a:xfrm>
          <a:prstGeom prst="straightConnector1">
            <a:avLst/>
          </a:prstGeom>
          <a:noFill/>
          <a:ln w="76200" cap="flat" cmpd="sng">
            <a:solidFill>
              <a:srgbClr val="FBF763"/>
            </a:solidFill>
            <a:prstDash val="solid"/>
            <a:round/>
            <a:headEnd type="none" w="sm" len="sm"/>
            <a:tailEnd type="triangle" w="med" len="med"/>
          </a:ln>
        </p:spPr>
      </p:cxnSp>
      <p:cxnSp>
        <p:nvCxnSpPr>
          <p:cNvPr id="104" name="Google Shape;104;p6"/>
          <p:cNvCxnSpPr>
            <a:endCxn id="105" idx="1"/>
          </p:cNvCxnSpPr>
          <p:nvPr/>
        </p:nvCxnSpPr>
        <p:spPr>
          <a:xfrm>
            <a:off x="8014450" y="6387167"/>
            <a:ext cx="902400" cy="193500"/>
          </a:xfrm>
          <a:prstGeom prst="straightConnector1">
            <a:avLst/>
          </a:prstGeom>
          <a:noFill/>
          <a:ln w="76200" cap="flat" cmpd="sng">
            <a:solidFill>
              <a:schemeClr val="accent3"/>
            </a:solidFill>
            <a:prstDash val="solid"/>
            <a:round/>
            <a:headEnd type="none" w="sm" len="sm"/>
            <a:tailEnd type="triangle" w="med" len="med"/>
          </a:ln>
        </p:spPr>
      </p:cxnSp>
      <p:cxnSp>
        <p:nvCxnSpPr>
          <p:cNvPr id="106" name="Google Shape;106;p6"/>
          <p:cNvCxnSpPr/>
          <p:nvPr/>
        </p:nvCxnSpPr>
        <p:spPr>
          <a:xfrm>
            <a:off x="8014452" y="5541223"/>
            <a:ext cx="902398" cy="845889"/>
          </a:xfrm>
          <a:prstGeom prst="straightConnector1">
            <a:avLst/>
          </a:prstGeom>
          <a:noFill/>
          <a:ln w="76200" cap="flat" cmpd="sng">
            <a:solidFill>
              <a:srgbClr val="FF0000"/>
            </a:solidFill>
            <a:prstDash val="solid"/>
            <a:round/>
            <a:headEnd type="none" w="sm" len="sm"/>
            <a:tailEnd type="triangle" w="med" len="med"/>
          </a:ln>
        </p:spPr>
      </p:cxnSp>
      <p:sp>
        <p:nvSpPr>
          <p:cNvPr id="107" name="Google Shape;107;p6"/>
          <p:cNvSpPr txBox="1"/>
          <p:nvPr/>
        </p:nvSpPr>
        <p:spPr>
          <a:xfrm>
            <a:off x="1284850" y="6220667"/>
            <a:ext cx="1296000" cy="720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2400"/>
              <a:buFont typeface="Helvetica Neue"/>
              <a:buNone/>
            </a:pPr>
            <a:r>
              <a:rPr lang="de-DE" sz="2400" b="1">
                <a:solidFill>
                  <a:schemeClr val="dk1"/>
                </a:solidFill>
                <a:latin typeface="Helvetica Neue" panose="020B0604020202020204" charset="0"/>
                <a:ea typeface="Helvetica Neue"/>
                <a:cs typeface="Helvetica Neue"/>
                <a:sym typeface="Helvetica Neue"/>
              </a:rPr>
              <a:t>Sender</a:t>
            </a:r>
            <a:endParaRPr sz="2400" b="1">
              <a:solidFill>
                <a:schemeClr val="dk1"/>
              </a:solidFill>
              <a:latin typeface="Helvetica Neue" panose="020B0604020202020204" charset="0"/>
              <a:ea typeface="Helvetica Neue"/>
              <a:cs typeface="Helvetica Neue"/>
              <a:sym typeface="Helvetica Neue"/>
            </a:endParaRPr>
          </a:p>
        </p:txBody>
      </p:sp>
      <p:sp>
        <p:nvSpPr>
          <p:cNvPr id="108" name="Google Shape;108;p6"/>
          <p:cNvSpPr/>
          <p:nvPr/>
        </p:nvSpPr>
        <p:spPr>
          <a:xfrm>
            <a:off x="4128850" y="4960667"/>
            <a:ext cx="3240000" cy="540000"/>
          </a:xfrm>
          <a:prstGeom prst="rect">
            <a:avLst/>
          </a:prstGeom>
          <a:solidFill>
            <a:srgbClr val="93B3D7"/>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2400"/>
              <a:buFont typeface="Helvetica Neue"/>
              <a:buNone/>
            </a:pPr>
            <a:r>
              <a:rPr lang="de-DE" sz="2400" b="1">
                <a:solidFill>
                  <a:schemeClr val="dk1"/>
                </a:solidFill>
                <a:latin typeface="Helvetica Neue" panose="020B0604020202020204" charset="0"/>
                <a:ea typeface="Helvetica Neue"/>
                <a:cs typeface="Helvetica Neue"/>
                <a:sym typeface="Helvetica Neue"/>
              </a:rPr>
              <a:t>Sachinhalt</a:t>
            </a:r>
            <a:endParaRPr>
              <a:latin typeface="Helvetica Neue" panose="020B0604020202020204" charset="0"/>
            </a:endParaRPr>
          </a:p>
        </p:txBody>
      </p:sp>
      <p:sp>
        <p:nvSpPr>
          <p:cNvPr id="109" name="Google Shape;109;p6"/>
          <p:cNvSpPr/>
          <p:nvPr/>
        </p:nvSpPr>
        <p:spPr>
          <a:xfrm rot="5400000">
            <a:off x="6018850" y="6310667"/>
            <a:ext cx="3240000" cy="540000"/>
          </a:xfrm>
          <a:prstGeom prst="rect">
            <a:avLst/>
          </a:prstGeom>
          <a:solidFill>
            <a:srgbClr val="F7230D"/>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2400"/>
              <a:buFont typeface="Helvetica Neue"/>
              <a:buNone/>
            </a:pPr>
            <a:r>
              <a:rPr lang="de-DE" sz="2400" b="1">
                <a:solidFill>
                  <a:schemeClr val="dk1"/>
                </a:solidFill>
                <a:latin typeface="Helvetica Neue" panose="020B0604020202020204" charset="0"/>
                <a:ea typeface="Helvetica Neue"/>
                <a:cs typeface="Helvetica Neue"/>
                <a:sym typeface="Helvetica Neue"/>
              </a:rPr>
              <a:t>Appell</a:t>
            </a:r>
            <a:endParaRPr sz="2400" b="1">
              <a:solidFill>
                <a:schemeClr val="dk1"/>
              </a:solidFill>
              <a:latin typeface="Helvetica Neue" panose="020B0604020202020204" charset="0"/>
              <a:ea typeface="Helvetica Neue"/>
              <a:cs typeface="Helvetica Neue"/>
              <a:sym typeface="Helvetica Neue"/>
            </a:endParaRPr>
          </a:p>
        </p:txBody>
      </p:sp>
      <p:sp>
        <p:nvSpPr>
          <p:cNvPr id="110" name="Google Shape;110;p6"/>
          <p:cNvSpPr/>
          <p:nvPr/>
        </p:nvSpPr>
        <p:spPr>
          <a:xfrm>
            <a:off x="4128850" y="7660667"/>
            <a:ext cx="3240000" cy="540000"/>
          </a:xfrm>
          <a:prstGeom prst="rect">
            <a:avLst/>
          </a:prstGeom>
          <a:solidFill>
            <a:srgbClr val="FBF763"/>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2400"/>
              <a:buFont typeface="Helvetica Neue"/>
              <a:buNone/>
            </a:pPr>
            <a:r>
              <a:rPr lang="de-DE" sz="2400" b="1">
                <a:solidFill>
                  <a:schemeClr val="dk1"/>
                </a:solidFill>
                <a:latin typeface="Helvetica Neue" panose="020B0604020202020204" charset="0"/>
                <a:ea typeface="Helvetica Neue"/>
                <a:cs typeface="Helvetica Neue"/>
                <a:sym typeface="Helvetica Neue"/>
              </a:rPr>
              <a:t>Beziehungshinweis</a:t>
            </a:r>
            <a:endParaRPr>
              <a:latin typeface="Helvetica Neue" panose="020B0604020202020204" charset="0"/>
            </a:endParaRPr>
          </a:p>
        </p:txBody>
      </p:sp>
      <p:sp>
        <p:nvSpPr>
          <p:cNvPr id="111" name="Google Shape;111;p6"/>
          <p:cNvSpPr/>
          <p:nvPr/>
        </p:nvSpPr>
        <p:spPr>
          <a:xfrm rot="-5400000">
            <a:off x="2238850" y="6310667"/>
            <a:ext cx="3240000" cy="540000"/>
          </a:xfrm>
          <a:prstGeom prst="rect">
            <a:avLst/>
          </a:prstGeom>
          <a:solidFill>
            <a:srgbClr val="9BBB59"/>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2400"/>
              <a:buFont typeface="Helvetica Neue"/>
              <a:buNone/>
            </a:pPr>
            <a:r>
              <a:rPr lang="de-DE" sz="2400" b="1">
                <a:solidFill>
                  <a:schemeClr val="dk1"/>
                </a:solidFill>
                <a:latin typeface="Helvetica Neue" panose="020B0604020202020204" charset="0"/>
                <a:ea typeface="Helvetica Neue"/>
                <a:cs typeface="Helvetica Neue"/>
                <a:sym typeface="Helvetica Neue"/>
              </a:rPr>
              <a:t>Selbstkundgabe</a:t>
            </a:r>
            <a:endParaRPr>
              <a:latin typeface="Helvetica Neue" panose="020B0604020202020204" charset="0"/>
            </a:endParaRPr>
          </a:p>
        </p:txBody>
      </p:sp>
      <p:sp>
        <p:nvSpPr>
          <p:cNvPr id="105" name="Google Shape;105;p6"/>
          <p:cNvSpPr txBox="1"/>
          <p:nvPr/>
        </p:nvSpPr>
        <p:spPr>
          <a:xfrm>
            <a:off x="8916850" y="6220667"/>
            <a:ext cx="1979750" cy="720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2400"/>
              <a:buFont typeface="Helvetica Neue"/>
              <a:buNone/>
            </a:pPr>
            <a:r>
              <a:rPr lang="de-DE" sz="2400" b="1">
                <a:solidFill>
                  <a:schemeClr val="dk1"/>
                </a:solidFill>
                <a:latin typeface="Helvetica Neue" panose="020B0604020202020204" charset="0"/>
                <a:ea typeface="Helvetica Neue"/>
                <a:cs typeface="Helvetica Neue"/>
                <a:sym typeface="Helvetica Neue"/>
              </a:rPr>
              <a:t>Empfänger</a:t>
            </a:r>
            <a:endParaRPr sz="2400" b="1">
              <a:solidFill>
                <a:schemeClr val="dk1"/>
              </a:solidFill>
              <a:latin typeface="Helvetica Neue" panose="020B0604020202020204" charset="0"/>
              <a:ea typeface="Helvetica Neue"/>
              <a:cs typeface="Helvetica Neue"/>
              <a:sym typeface="Helvetica Neue"/>
            </a:endParaRPr>
          </a:p>
        </p:txBody>
      </p:sp>
      <p:sp>
        <p:nvSpPr>
          <p:cNvPr id="112" name="Google Shape;112;p6"/>
          <p:cNvSpPr txBox="1"/>
          <p:nvPr/>
        </p:nvSpPr>
        <p:spPr>
          <a:xfrm>
            <a:off x="1295400" y="3384000"/>
            <a:ext cx="15773400"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2400"/>
              <a:buFont typeface="Helvetica Neue"/>
              <a:buNone/>
            </a:pPr>
            <a:r>
              <a:rPr lang="de-DE" sz="2400" b="1" dirty="0">
                <a:solidFill>
                  <a:schemeClr val="dk1"/>
                </a:solidFill>
                <a:latin typeface="Helvetica Neue" panose="020B0604020202020204" charset="0"/>
                <a:ea typeface="Helvetica Neue"/>
                <a:cs typeface="Helvetica Neue"/>
                <a:sym typeface="Helvetica Neue"/>
              </a:rPr>
              <a:t>Das Kommunikationsquadrat (1)</a:t>
            </a:r>
            <a:endParaRPr sz="1800" b="1" dirty="0">
              <a:solidFill>
                <a:schemeClr val="dk1"/>
              </a:solidFill>
              <a:latin typeface="Helvetica Neue" panose="020B0604020202020204" charset="0"/>
              <a:ea typeface="Helvetica Neue"/>
              <a:cs typeface="Helvetica Neue"/>
              <a:sym typeface="Helvetica Neue"/>
            </a:endParaRPr>
          </a:p>
        </p:txBody>
      </p:sp>
      <p:sp>
        <p:nvSpPr>
          <p:cNvPr id="113" name="Google Shape;113;p6"/>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a:solidFill>
                  <a:schemeClr val="dk1"/>
                </a:solidFill>
                <a:latin typeface="Helvetica Neue" panose="020B0604020202020204" charset="0"/>
                <a:ea typeface="Helvetica Neue"/>
                <a:cs typeface="Helvetica Neue"/>
                <a:sym typeface="Helvetica Neue"/>
              </a:rPr>
              <a:t>Quellennr.: 16</a:t>
            </a:r>
            <a:endParaRPr>
              <a:latin typeface="Helvetica Neue" panose="020B0604020202020204" charset="0"/>
            </a:endParaRPr>
          </a:p>
        </p:txBody>
      </p:sp>
      <p:sp>
        <p:nvSpPr>
          <p:cNvPr id="114" name="Google Shape;114;p6"/>
          <p:cNvSpPr txBox="1"/>
          <p:nvPr/>
        </p:nvSpPr>
        <p:spPr>
          <a:xfrm>
            <a:off x="9805200" y="3243220"/>
            <a:ext cx="7416000" cy="143066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de-DE" sz="2350" dirty="0">
                <a:solidFill>
                  <a:schemeClr val="dk1"/>
                </a:solidFill>
                <a:latin typeface="Helvetica Neue" panose="020B0604020202020204" charset="0"/>
                <a:ea typeface="Helvetica Neue"/>
                <a:cs typeface="Helvetica Neue"/>
                <a:sym typeface="Helvetica Neue"/>
              </a:rPr>
              <a:t>Wenn ich als Mensch etwas von mir gebe, bin ich auf vierfache Weise wirksam. Jede meiner Äußerungen enthält, ob ich will oder nicht, vier Botschaften gleichzeitig:</a:t>
            </a:r>
            <a:endParaRPr dirty="0">
              <a:latin typeface="Helvetica Neue" panose="020B0604020202020204" charset="0"/>
            </a:endParaRPr>
          </a:p>
          <a:p>
            <a:pPr marL="0" marR="0" lvl="0" indent="0" algn="l" rtl="0">
              <a:spcBef>
                <a:spcPts val="0"/>
              </a:spcBef>
              <a:spcAft>
                <a:spcPts val="0"/>
              </a:spcAft>
              <a:buClr>
                <a:schemeClr val="dk1"/>
              </a:buClr>
              <a:buSzPts val="2400"/>
              <a:buFont typeface="Calibri"/>
              <a:buNone/>
            </a:pPr>
            <a:endParaRPr sz="2400" dirty="0">
              <a:solidFill>
                <a:schemeClr val="dk1"/>
              </a:solidFill>
              <a:latin typeface="Helvetica Neue" panose="020B0604020202020204" charset="0"/>
              <a:ea typeface="Helvetica Neue"/>
              <a:cs typeface="Helvetica Neue"/>
              <a:sym typeface="Helvetica Neue"/>
            </a:endParaRPr>
          </a:p>
        </p:txBody>
      </p:sp>
      <p:sp>
        <p:nvSpPr>
          <p:cNvPr id="115" name="Google Shape;115;p6"/>
          <p:cNvSpPr txBox="1"/>
          <p:nvPr/>
        </p:nvSpPr>
        <p:spPr>
          <a:xfrm>
            <a:off x="12331929" y="683778"/>
            <a:ext cx="2304000" cy="900000"/>
          </a:xfrm>
          <a:prstGeom prst="rect">
            <a:avLst/>
          </a:prstGeom>
          <a:solidFill>
            <a:srgbClr val="AED633"/>
          </a:solidFill>
          <a:ln>
            <a:noFill/>
          </a:ln>
          <a:effectLst>
            <a:outerShdw blurRad="107950" dist="12700" dir="5400000" algn="ctr">
              <a:srgbClr val="000000"/>
            </a:outerShdw>
          </a:effectLst>
        </p:spPr>
        <p:txBody>
          <a:bodyPr spcFirstLastPara="1" wrap="square" lIns="91425" tIns="91425" rIns="91425" bIns="91425" anchor="b"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de-DE" sz="2400">
                <a:solidFill>
                  <a:schemeClr val="lt1"/>
                </a:solidFill>
                <a:latin typeface="Helvetica Neue" panose="020B0604020202020204" charset="0"/>
                <a:ea typeface="Helvetica Neue"/>
                <a:cs typeface="Helvetica Neue"/>
                <a:sym typeface="Helvetica Neue"/>
              </a:rPr>
              <a:t>Generelle Kommunikation</a:t>
            </a:r>
            <a:endParaRPr>
              <a:latin typeface="Helvetica Neue" panose="020B0604020202020204" charset="0"/>
            </a:endParaRPr>
          </a:p>
        </p:txBody>
      </p:sp>
      <p:sp>
        <p:nvSpPr>
          <p:cNvPr id="116" name="Google Shape;116;p6"/>
          <p:cNvSpPr txBox="1"/>
          <p:nvPr/>
        </p:nvSpPr>
        <p:spPr>
          <a:xfrm>
            <a:off x="14707929" y="683778"/>
            <a:ext cx="2304000" cy="900000"/>
          </a:xfrm>
          <a:prstGeom prst="rect">
            <a:avLst/>
          </a:prstGeom>
          <a:solidFill>
            <a:srgbClr val="F2F2F2"/>
          </a:solidFill>
          <a:ln>
            <a:noFill/>
          </a:ln>
          <a:effectLst>
            <a:outerShdw blurRad="107950" dist="12700" dir="5400000" algn="ctr">
              <a:srgbClr val="000000"/>
            </a:outerShdw>
          </a:effectLst>
        </p:spPr>
        <p:txBody>
          <a:bodyPr spcFirstLastPara="1" wrap="square" lIns="91425" tIns="91425" rIns="91425" bIns="91425" anchor="b"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de-DE" sz="2400">
                <a:solidFill>
                  <a:schemeClr val="lt1"/>
                </a:solidFill>
                <a:latin typeface="Helvetica Neue" panose="020B0604020202020204" charset="0"/>
                <a:ea typeface="Helvetica Neue"/>
                <a:cs typeface="Helvetica Neue"/>
                <a:sym typeface="Helvetica Neue"/>
              </a:rPr>
              <a:t>Kommunication </a:t>
            </a:r>
            <a:br>
              <a:rPr lang="de-DE" sz="2400">
                <a:solidFill>
                  <a:schemeClr val="lt1"/>
                </a:solidFill>
                <a:latin typeface="Helvetica Neue" panose="020B0604020202020204" charset="0"/>
                <a:ea typeface="Helvetica Neue"/>
                <a:cs typeface="Helvetica Neue"/>
                <a:sym typeface="Helvetica Neue"/>
              </a:rPr>
            </a:br>
            <a:r>
              <a:rPr lang="de-DE" sz="2400">
                <a:solidFill>
                  <a:schemeClr val="lt1"/>
                </a:solidFill>
                <a:latin typeface="Helvetica Neue" panose="020B0604020202020204" charset="0"/>
                <a:ea typeface="Helvetica Neue"/>
                <a:cs typeface="Helvetica Neue"/>
                <a:sym typeface="Helvetica Neue"/>
              </a:rPr>
              <a:t>in Meetings</a:t>
            </a:r>
            <a:endParaRPr>
              <a:latin typeface="Helvetica Neue" panose="020B0604020202020204" charset="0"/>
            </a:endParaRPr>
          </a:p>
        </p:txBody>
      </p:sp>
      <p:sp>
        <p:nvSpPr>
          <p:cNvPr id="117" name="Google Shape;117;p6"/>
          <p:cNvSpPr/>
          <p:nvPr/>
        </p:nvSpPr>
        <p:spPr>
          <a:xfrm>
            <a:off x="12331929" y="359778"/>
            <a:ext cx="4680000" cy="360000"/>
          </a:xfrm>
          <a:prstGeom prst="roundRect">
            <a:avLst>
              <a:gd name="adj" fmla="val 16667"/>
            </a:avLst>
          </a:prstGeom>
          <a:gradFill>
            <a:gsLst>
              <a:gs pos="0">
                <a:schemeClr val="lt1"/>
              </a:gs>
              <a:gs pos="100000">
                <a:srgbClr val="939393"/>
              </a:gs>
            </a:gsLst>
            <a:path path="circle">
              <a:fillToRect l="50000" t="50000" r="50000" b="50000"/>
            </a:path>
            <a:tileRect/>
          </a:gra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2400"/>
              <a:buFont typeface="Helvetica Neue"/>
              <a:buNone/>
            </a:pPr>
            <a:r>
              <a:rPr lang="de-DE" sz="2400" b="1">
                <a:solidFill>
                  <a:schemeClr val="lt1"/>
                </a:solidFill>
                <a:latin typeface="Helvetica Neue" panose="020B0604020202020204" charset="0"/>
                <a:ea typeface="Helvetica Neue"/>
                <a:cs typeface="Helvetica Neue"/>
                <a:sym typeface="Helvetica Neue"/>
              </a:rPr>
              <a:t>Wir unterscheiden zwischen:</a:t>
            </a:r>
            <a:endParaRPr sz="1800" b="1">
              <a:solidFill>
                <a:schemeClr val="lt1"/>
              </a:solidFill>
              <a:latin typeface="Helvetica Neue" panose="020B0604020202020204" charset="0"/>
              <a:ea typeface="Helvetica Neue"/>
              <a:cs typeface="Helvetica Neue"/>
              <a:sym typeface="Helvetica Neue"/>
            </a:endParaRPr>
          </a:p>
        </p:txBody>
      </p:sp>
      <p:cxnSp>
        <p:nvCxnSpPr>
          <p:cNvPr id="118" name="Google Shape;118;p6"/>
          <p:cNvCxnSpPr>
            <a:stCxn id="107" idx="3"/>
          </p:cNvCxnSpPr>
          <p:nvPr/>
        </p:nvCxnSpPr>
        <p:spPr>
          <a:xfrm rot="10800000" flipH="1">
            <a:off x="2580850" y="5395667"/>
            <a:ext cx="915600" cy="1185000"/>
          </a:xfrm>
          <a:prstGeom prst="straightConnector1">
            <a:avLst/>
          </a:prstGeom>
          <a:noFill/>
          <a:ln w="76200" cap="flat" cmpd="sng">
            <a:solidFill>
              <a:srgbClr val="FF0000"/>
            </a:solidFill>
            <a:prstDash val="solid"/>
            <a:round/>
            <a:headEnd type="none" w="sm" len="sm"/>
            <a:tailEnd type="triangle" w="med" len="med"/>
          </a:ln>
        </p:spPr>
      </p:cxnSp>
      <p:cxnSp>
        <p:nvCxnSpPr>
          <p:cNvPr id="119" name="Google Shape;119;p6"/>
          <p:cNvCxnSpPr>
            <a:stCxn id="107" idx="3"/>
          </p:cNvCxnSpPr>
          <p:nvPr/>
        </p:nvCxnSpPr>
        <p:spPr>
          <a:xfrm rot="10800000" flipH="1">
            <a:off x="2580850" y="6325667"/>
            <a:ext cx="977700" cy="255000"/>
          </a:xfrm>
          <a:prstGeom prst="straightConnector1">
            <a:avLst/>
          </a:prstGeom>
          <a:noFill/>
          <a:ln w="76200" cap="flat" cmpd="sng">
            <a:solidFill>
              <a:schemeClr val="accent3"/>
            </a:solidFill>
            <a:prstDash val="solid"/>
            <a:round/>
            <a:headEnd type="none" w="sm" len="sm"/>
            <a:tailEnd type="triangle" w="med" len="med"/>
          </a:ln>
        </p:spPr>
      </p:cxnSp>
      <p:cxnSp>
        <p:nvCxnSpPr>
          <p:cNvPr id="120" name="Google Shape;120;p6"/>
          <p:cNvCxnSpPr>
            <a:stCxn id="107" idx="3"/>
          </p:cNvCxnSpPr>
          <p:nvPr/>
        </p:nvCxnSpPr>
        <p:spPr>
          <a:xfrm>
            <a:off x="2580850" y="6580667"/>
            <a:ext cx="915600" cy="360000"/>
          </a:xfrm>
          <a:prstGeom prst="straightConnector1">
            <a:avLst/>
          </a:prstGeom>
          <a:noFill/>
          <a:ln w="76200" cap="flat" cmpd="sng">
            <a:solidFill>
              <a:srgbClr val="FBF763"/>
            </a:solidFill>
            <a:prstDash val="solid"/>
            <a:round/>
            <a:headEnd type="none" w="sm" len="sm"/>
            <a:tailEnd type="triangle" w="med" len="med"/>
          </a:ln>
        </p:spPr>
      </p:cxnSp>
      <p:cxnSp>
        <p:nvCxnSpPr>
          <p:cNvPr id="121" name="Google Shape;121;p6"/>
          <p:cNvCxnSpPr>
            <a:stCxn id="107" idx="3"/>
          </p:cNvCxnSpPr>
          <p:nvPr/>
        </p:nvCxnSpPr>
        <p:spPr>
          <a:xfrm>
            <a:off x="2580850" y="6580667"/>
            <a:ext cx="952800" cy="1014000"/>
          </a:xfrm>
          <a:prstGeom prst="straightConnector1">
            <a:avLst/>
          </a:prstGeom>
          <a:noFill/>
          <a:ln w="76200" cap="flat" cmpd="sng">
            <a:solidFill>
              <a:srgbClr val="93B3D7"/>
            </a:solidFill>
            <a:prstDash val="solid"/>
            <a:round/>
            <a:headEnd type="none" w="sm" len="sm"/>
            <a:tailEnd type="triangle" w="med" len="med"/>
          </a:ln>
        </p:spPr>
      </p:cxnSp>
      <p:sp>
        <p:nvSpPr>
          <p:cNvPr id="122" name="Google Shape;122;p6"/>
          <p:cNvSpPr txBox="1"/>
          <p:nvPr/>
        </p:nvSpPr>
        <p:spPr>
          <a:xfrm>
            <a:off x="11341450" y="5688664"/>
            <a:ext cx="5117750" cy="828222"/>
          </a:xfrm>
          <a:prstGeom prst="rect">
            <a:avLst/>
          </a:prstGeom>
          <a:solidFill>
            <a:srgbClr val="90B0D4"/>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de-DE" sz="2400" b="0" i="0" u="none" strike="noStrike" cap="none" dirty="0">
                <a:solidFill>
                  <a:srgbClr val="000000"/>
                </a:solidFill>
                <a:latin typeface="Helvetica Neue" panose="020B0604020202020204" charset="0"/>
                <a:ea typeface="Helvetica Neue"/>
                <a:cs typeface="Helvetica Neue"/>
                <a:sym typeface="Helvetica Neue"/>
              </a:rPr>
              <a:t>eine Sachinformation</a:t>
            </a:r>
            <a:endParaRPr dirty="0">
              <a:latin typeface="Helvetica Neue" panose="020B0604020202020204" charset="0"/>
            </a:endParaRPr>
          </a:p>
          <a:p>
            <a:pPr marL="0" marR="0" lvl="0" indent="0" algn="ctr" rtl="0">
              <a:lnSpc>
                <a:spcPct val="100000"/>
              </a:lnSpc>
              <a:spcBef>
                <a:spcPts val="0"/>
              </a:spcBef>
              <a:spcAft>
                <a:spcPts val="0"/>
              </a:spcAft>
              <a:buNone/>
            </a:pPr>
            <a:r>
              <a:rPr lang="de-DE" sz="2400" b="0" i="1" u="none" strike="noStrike" cap="none" dirty="0">
                <a:solidFill>
                  <a:srgbClr val="000000"/>
                </a:solidFill>
                <a:latin typeface="Helvetica Neue" panose="020B0604020202020204" charset="0"/>
                <a:ea typeface="Helvetica Neue"/>
                <a:cs typeface="Helvetica Neue"/>
                <a:sym typeface="Helvetica Neue"/>
              </a:rPr>
              <a:t>(worüber ich informiere)</a:t>
            </a:r>
            <a:endParaRPr dirty="0">
              <a:latin typeface="Helvetica Neue" panose="020B0604020202020204" charset="0"/>
            </a:endParaRPr>
          </a:p>
        </p:txBody>
      </p:sp>
      <p:sp>
        <p:nvSpPr>
          <p:cNvPr id="123" name="Google Shape;123;p6"/>
          <p:cNvSpPr txBox="1"/>
          <p:nvPr/>
        </p:nvSpPr>
        <p:spPr>
          <a:xfrm>
            <a:off x="11341450" y="4860664"/>
            <a:ext cx="5117750" cy="828222"/>
          </a:xfrm>
          <a:prstGeom prst="rect">
            <a:avLst/>
          </a:prstGeom>
          <a:solidFill>
            <a:srgbClr val="99B958"/>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de-DE" sz="2400" b="0" i="0" u="none" strike="noStrike" cap="none" dirty="0">
                <a:solidFill>
                  <a:srgbClr val="000000"/>
                </a:solidFill>
                <a:latin typeface="Helvetica Neue" panose="020B0604020202020204" charset="0"/>
                <a:ea typeface="Helvetica Neue"/>
                <a:cs typeface="Helvetica Neue"/>
                <a:sym typeface="Helvetica Neue"/>
              </a:rPr>
              <a:t>eine Selbstkundgabe</a:t>
            </a:r>
            <a:endParaRPr dirty="0">
              <a:latin typeface="Helvetica Neue" panose="020B0604020202020204" charset="0"/>
            </a:endParaRPr>
          </a:p>
          <a:p>
            <a:pPr marL="0" marR="0" lvl="0" indent="0" algn="ctr" rtl="0">
              <a:lnSpc>
                <a:spcPct val="100000"/>
              </a:lnSpc>
              <a:spcBef>
                <a:spcPts val="0"/>
              </a:spcBef>
              <a:spcAft>
                <a:spcPts val="0"/>
              </a:spcAft>
              <a:buNone/>
            </a:pPr>
            <a:r>
              <a:rPr lang="de-DE" sz="2400" b="0" i="1" u="none" strike="noStrike" cap="none" dirty="0">
                <a:solidFill>
                  <a:srgbClr val="000000"/>
                </a:solidFill>
                <a:latin typeface="Helvetica Neue" panose="020B0604020202020204" charset="0"/>
                <a:ea typeface="Helvetica Neue"/>
                <a:cs typeface="Helvetica Neue"/>
                <a:sym typeface="Helvetica Neue"/>
              </a:rPr>
              <a:t>(was ich von mir zu erkennen gebe)</a:t>
            </a:r>
            <a:endParaRPr dirty="0">
              <a:latin typeface="Helvetica Neue" panose="020B0604020202020204" charset="0"/>
            </a:endParaRPr>
          </a:p>
        </p:txBody>
      </p:sp>
      <p:sp>
        <p:nvSpPr>
          <p:cNvPr id="124" name="Google Shape;124;p6"/>
          <p:cNvSpPr txBox="1"/>
          <p:nvPr/>
        </p:nvSpPr>
        <p:spPr>
          <a:xfrm>
            <a:off x="11341450" y="6516664"/>
            <a:ext cx="5117750" cy="1116000"/>
          </a:xfrm>
          <a:prstGeom prst="rect">
            <a:avLst/>
          </a:prstGeom>
          <a:solidFill>
            <a:srgbClr val="F9F562"/>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de-DE" sz="2400" b="0" i="0" u="none" strike="noStrike" cap="none" dirty="0">
                <a:solidFill>
                  <a:srgbClr val="000000"/>
                </a:solidFill>
                <a:latin typeface="Helvetica Neue" panose="020B0604020202020204" charset="0"/>
                <a:ea typeface="Helvetica Neue"/>
                <a:cs typeface="Helvetica Neue"/>
                <a:sym typeface="Helvetica Neue"/>
              </a:rPr>
              <a:t>einen Beziehungshinweis</a:t>
            </a:r>
            <a:endParaRPr dirty="0">
              <a:latin typeface="Helvetica Neue" panose="020B0604020202020204" charset="0"/>
            </a:endParaRPr>
          </a:p>
          <a:p>
            <a:pPr marL="0" marR="0" lvl="0" indent="0" algn="ctr" rtl="0">
              <a:lnSpc>
                <a:spcPct val="100000"/>
              </a:lnSpc>
              <a:spcBef>
                <a:spcPts val="0"/>
              </a:spcBef>
              <a:spcAft>
                <a:spcPts val="0"/>
              </a:spcAft>
              <a:buNone/>
            </a:pPr>
            <a:r>
              <a:rPr lang="de-DE" sz="2400" b="0" i="1" u="none" strike="noStrike" cap="none" dirty="0">
                <a:solidFill>
                  <a:srgbClr val="000000"/>
                </a:solidFill>
                <a:latin typeface="Helvetica Neue" panose="020B0604020202020204" charset="0"/>
                <a:ea typeface="Helvetica Neue"/>
                <a:cs typeface="Helvetica Neue"/>
                <a:sym typeface="Helvetica Neue"/>
              </a:rPr>
              <a:t>(was ich von dir halte und wie ich zu dir stehe)</a:t>
            </a:r>
            <a:endParaRPr dirty="0">
              <a:latin typeface="Helvetica Neue" panose="020B0604020202020204" charset="0"/>
            </a:endParaRPr>
          </a:p>
        </p:txBody>
      </p:sp>
      <p:sp>
        <p:nvSpPr>
          <p:cNvPr id="125" name="Google Shape;125;p6"/>
          <p:cNvSpPr txBox="1"/>
          <p:nvPr/>
        </p:nvSpPr>
        <p:spPr>
          <a:xfrm>
            <a:off x="11341450" y="7632664"/>
            <a:ext cx="5117750" cy="828222"/>
          </a:xfrm>
          <a:prstGeom prst="rect">
            <a:avLst/>
          </a:prstGeom>
          <a:solidFill>
            <a:srgbClr val="FF0000"/>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de-DE" sz="2400">
                <a:solidFill>
                  <a:srgbClr val="000000"/>
                </a:solidFill>
                <a:latin typeface="Helvetica Neue" panose="020B0604020202020204" charset="0"/>
                <a:ea typeface="Helvetica Neue"/>
                <a:cs typeface="Helvetica Neue"/>
                <a:sym typeface="Helvetica Neue"/>
              </a:rPr>
              <a:t>ein Appell</a:t>
            </a:r>
            <a:r>
              <a:rPr lang="de-DE" sz="2400" b="0" i="0" u="none" strike="noStrike" cap="none">
                <a:solidFill>
                  <a:srgbClr val="000000"/>
                </a:solidFill>
                <a:latin typeface="Helvetica Neue" panose="020B0604020202020204" charset="0"/>
                <a:ea typeface="Helvetica Neue"/>
                <a:cs typeface="Helvetica Neue"/>
                <a:sym typeface="Helvetica Neue"/>
              </a:rPr>
              <a:t> </a:t>
            </a:r>
            <a:endParaRPr>
              <a:latin typeface="Helvetica Neue" panose="020B0604020202020204" charset="0"/>
            </a:endParaRPr>
          </a:p>
          <a:p>
            <a:pPr marL="0" marR="0" lvl="0" indent="0" algn="ctr" rtl="0">
              <a:lnSpc>
                <a:spcPct val="100000"/>
              </a:lnSpc>
              <a:spcBef>
                <a:spcPts val="0"/>
              </a:spcBef>
              <a:spcAft>
                <a:spcPts val="0"/>
              </a:spcAft>
              <a:buNone/>
            </a:pPr>
            <a:r>
              <a:rPr lang="de-DE" sz="2400" b="0" i="1" u="none" strike="noStrike" cap="none">
                <a:solidFill>
                  <a:srgbClr val="000000"/>
                </a:solidFill>
                <a:latin typeface="Helvetica Neue" panose="020B0604020202020204" charset="0"/>
                <a:ea typeface="Helvetica Neue"/>
                <a:cs typeface="Helvetica Neue"/>
                <a:sym typeface="Helvetica Neue"/>
              </a:rPr>
              <a:t>(was ich bei dir erreichen möchte)</a:t>
            </a:r>
            <a:endParaRPr>
              <a:latin typeface="Helvetica Neue" panose="020B0604020202020204" charset="0"/>
            </a:endParaRPr>
          </a:p>
        </p:txBody>
      </p:sp>
      <p:sp>
        <p:nvSpPr>
          <p:cNvPr id="127" name="Google Shape;127;p6"/>
          <p:cNvSpPr txBox="1"/>
          <p:nvPr/>
        </p:nvSpPr>
        <p:spPr>
          <a:xfrm>
            <a:off x="1296000" y="2304000"/>
            <a:ext cx="102108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1.1 Definition &amp; Methoden</a:t>
            </a:r>
            <a:endParaRPr dirty="0">
              <a:latin typeface="Helvetica Neue" panose="020B0604020202020204" charset="0"/>
            </a:endParaRPr>
          </a:p>
        </p:txBody>
      </p:sp>
      <p:sp>
        <p:nvSpPr>
          <p:cNvPr id="2" name="Google Shape;89;p5">
            <a:extLst>
              <a:ext uri="{FF2B5EF4-FFF2-40B4-BE49-F238E27FC236}">
                <a16:creationId xmlns:a16="http://schemas.microsoft.com/office/drawing/2014/main" id="{484B2691-9371-B237-6E82-F5F02A5EA64D}"/>
              </a:ext>
            </a:extLst>
          </p:cNvPr>
          <p:cNvSpPr txBox="1"/>
          <p:nvPr/>
        </p:nvSpPr>
        <p:spPr>
          <a:xfrm>
            <a:off x="1296000" y="1548000"/>
            <a:ext cx="16164000" cy="7540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300" b="1" dirty="0">
                <a:solidFill>
                  <a:srgbClr val="4D94B7"/>
                </a:solidFill>
                <a:latin typeface="Helvetica Neue" panose="020B0604020202020204" charset="0"/>
                <a:ea typeface="Helvetica Neue"/>
                <a:cs typeface="Helvetica Neue"/>
                <a:sym typeface="Helvetica Neue"/>
              </a:rPr>
              <a:t>1. Verbesserung der unternehmensinternen Kommunikation</a:t>
            </a:r>
            <a:endParaRPr sz="4300" dirty="0">
              <a:latin typeface="Helvetica Neue" panose="020B060402020202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num">
                                      <p:cBhvr additive="base">
                                        <p:cTn id="7" dur="500"/>
                                        <p:tgtEl>
                                          <p:spTgt spid="114"/>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107"/>
                                        </p:tgtEl>
                                        <p:attrNameLst>
                                          <p:attrName>style.visibility</p:attrName>
                                        </p:attrNameLst>
                                      </p:cBhvr>
                                      <p:to>
                                        <p:strVal val="visible"/>
                                      </p:to>
                                    </p:set>
                                    <p:anim calcmode="lin" valueType="num">
                                      <p:cBhvr additive="base">
                                        <p:cTn id="12" dur="250"/>
                                        <p:tgtEl>
                                          <p:spTgt spid="107"/>
                                        </p:tgtEl>
                                        <p:attrNameLst>
                                          <p:attrName>ppt_w</p:attrName>
                                        </p:attrNameLst>
                                      </p:cBhvr>
                                      <p:tavLst>
                                        <p:tav tm="0">
                                          <p:val>
                                            <p:strVal val="0"/>
                                          </p:val>
                                        </p:tav>
                                        <p:tav tm="100000">
                                          <p:val>
                                            <p:strVal val="#ppt_w"/>
                                          </p:val>
                                        </p:tav>
                                      </p:tavLst>
                                    </p:anim>
                                    <p:anim calcmode="lin" valueType="num">
                                      <p:cBhvr additive="base">
                                        <p:cTn id="13" dur="250"/>
                                        <p:tgtEl>
                                          <p:spTgt spid="107"/>
                                        </p:tgtEl>
                                        <p:attrNameLst>
                                          <p:attrName>ppt_h</p:attrName>
                                        </p:attrNameLst>
                                      </p:cBhvr>
                                      <p:tavLst>
                                        <p:tav tm="0">
                                          <p:val>
                                            <p:strVal val="0"/>
                                          </p:val>
                                        </p:tav>
                                        <p:tav tm="100000">
                                          <p:val>
                                            <p:strVal val="#ppt_h"/>
                                          </p:val>
                                        </p:tav>
                                      </p:tavLst>
                                    </p:anim>
                                  </p:childTnLst>
                                </p:cTn>
                              </p:par>
                            </p:childTnLst>
                          </p:cTn>
                        </p:par>
                        <p:par>
                          <p:cTn id="14" fill="hold">
                            <p:stCondLst>
                              <p:cond delay="250"/>
                            </p:stCondLst>
                            <p:childTnLst>
                              <p:par>
                                <p:cTn id="15" presetID="10" presetClass="entr" presetSubtype="0" fill="hold" nodeType="afterEffect">
                                  <p:stCondLst>
                                    <p:cond delay="0"/>
                                  </p:stCondLst>
                                  <p:childTnLst>
                                    <p:set>
                                      <p:cBhvr>
                                        <p:cTn id="16" dur="1" fill="hold">
                                          <p:stCondLst>
                                            <p:cond delay="0"/>
                                          </p:stCondLst>
                                        </p:cTn>
                                        <p:tgtEl>
                                          <p:spTgt spid="118"/>
                                        </p:tgtEl>
                                        <p:attrNameLst>
                                          <p:attrName>style.visibility</p:attrName>
                                        </p:attrNameLst>
                                      </p:cBhvr>
                                      <p:to>
                                        <p:strVal val="visible"/>
                                      </p:to>
                                    </p:set>
                                    <p:animEffect transition="in" filter="fade">
                                      <p:cBhvr>
                                        <p:cTn id="17" dur="250"/>
                                        <p:tgtEl>
                                          <p:spTgt spid="118"/>
                                        </p:tgtEl>
                                      </p:cBhvr>
                                    </p:animEffect>
                                  </p:childTnLst>
                                </p:cTn>
                              </p:par>
                              <p:par>
                                <p:cTn id="18" presetID="10" presetClass="entr" presetSubtype="0" fill="hold" nodeType="withEffect">
                                  <p:stCondLst>
                                    <p:cond delay="0"/>
                                  </p:stCondLst>
                                  <p:childTnLst>
                                    <p:set>
                                      <p:cBhvr>
                                        <p:cTn id="19" dur="1" fill="hold">
                                          <p:stCondLst>
                                            <p:cond delay="0"/>
                                          </p:stCondLst>
                                        </p:cTn>
                                        <p:tgtEl>
                                          <p:spTgt spid="119"/>
                                        </p:tgtEl>
                                        <p:attrNameLst>
                                          <p:attrName>style.visibility</p:attrName>
                                        </p:attrNameLst>
                                      </p:cBhvr>
                                      <p:to>
                                        <p:strVal val="visible"/>
                                      </p:to>
                                    </p:set>
                                    <p:animEffect transition="in" filter="fade">
                                      <p:cBhvr>
                                        <p:cTn id="20" dur="250"/>
                                        <p:tgtEl>
                                          <p:spTgt spid="119"/>
                                        </p:tgtEl>
                                      </p:cBhvr>
                                    </p:animEffect>
                                  </p:childTnLst>
                                </p:cTn>
                              </p:par>
                              <p:par>
                                <p:cTn id="21" presetID="10" presetClass="entr" presetSubtype="0" fill="hold" nodeType="withEffect">
                                  <p:stCondLst>
                                    <p:cond delay="0"/>
                                  </p:stCondLst>
                                  <p:childTnLst>
                                    <p:set>
                                      <p:cBhvr>
                                        <p:cTn id="22" dur="1" fill="hold">
                                          <p:stCondLst>
                                            <p:cond delay="0"/>
                                          </p:stCondLst>
                                        </p:cTn>
                                        <p:tgtEl>
                                          <p:spTgt spid="120"/>
                                        </p:tgtEl>
                                        <p:attrNameLst>
                                          <p:attrName>style.visibility</p:attrName>
                                        </p:attrNameLst>
                                      </p:cBhvr>
                                      <p:to>
                                        <p:strVal val="visible"/>
                                      </p:to>
                                    </p:set>
                                    <p:animEffect transition="in" filter="fade">
                                      <p:cBhvr>
                                        <p:cTn id="23" dur="250"/>
                                        <p:tgtEl>
                                          <p:spTgt spid="120"/>
                                        </p:tgtEl>
                                      </p:cBhvr>
                                    </p:animEffect>
                                  </p:childTnLst>
                                </p:cTn>
                              </p:par>
                              <p:par>
                                <p:cTn id="24" presetID="10" presetClass="entr" presetSubtype="0" fill="hold" nodeType="withEffect">
                                  <p:stCondLst>
                                    <p:cond delay="0"/>
                                  </p:stCondLst>
                                  <p:childTnLst>
                                    <p:set>
                                      <p:cBhvr>
                                        <p:cTn id="25" dur="1" fill="hold">
                                          <p:stCondLst>
                                            <p:cond delay="0"/>
                                          </p:stCondLst>
                                        </p:cTn>
                                        <p:tgtEl>
                                          <p:spTgt spid="121"/>
                                        </p:tgtEl>
                                        <p:attrNameLst>
                                          <p:attrName>style.visibility</p:attrName>
                                        </p:attrNameLst>
                                      </p:cBhvr>
                                      <p:to>
                                        <p:strVal val="visible"/>
                                      </p:to>
                                    </p:set>
                                    <p:animEffect transition="in" filter="fade">
                                      <p:cBhvr>
                                        <p:cTn id="26" dur="250"/>
                                        <p:tgtEl>
                                          <p:spTgt spid="12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11"/>
                                        </p:tgtEl>
                                        <p:attrNameLst>
                                          <p:attrName>style.visibility</p:attrName>
                                        </p:attrNameLst>
                                      </p:cBhvr>
                                      <p:to>
                                        <p:strVal val="visible"/>
                                      </p:to>
                                    </p:set>
                                    <p:animEffect transition="in" filter="fade">
                                      <p:cBhvr>
                                        <p:cTn id="31" dur="250"/>
                                        <p:tgtEl>
                                          <p:spTgt spid="111"/>
                                        </p:tgtEl>
                                      </p:cBhvr>
                                    </p:animEffect>
                                  </p:childTnLst>
                                </p:cTn>
                              </p:par>
                            </p:childTnLst>
                          </p:cTn>
                        </p:par>
                        <p:par>
                          <p:cTn id="32" fill="hold">
                            <p:stCondLst>
                              <p:cond delay="250"/>
                            </p:stCondLst>
                            <p:childTnLst>
                              <p:par>
                                <p:cTn id="33" presetID="10" presetClass="entr" presetSubtype="0" fill="hold" nodeType="afterEffect">
                                  <p:stCondLst>
                                    <p:cond delay="0"/>
                                  </p:stCondLst>
                                  <p:childTnLst>
                                    <p:set>
                                      <p:cBhvr>
                                        <p:cTn id="34" dur="1" fill="hold">
                                          <p:stCondLst>
                                            <p:cond delay="0"/>
                                          </p:stCondLst>
                                        </p:cTn>
                                        <p:tgtEl>
                                          <p:spTgt spid="123"/>
                                        </p:tgtEl>
                                        <p:attrNameLst>
                                          <p:attrName>style.visibility</p:attrName>
                                        </p:attrNameLst>
                                      </p:cBhvr>
                                      <p:to>
                                        <p:strVal val="visible"/>
                                      </p:to>
                                    </p:set>
                                    <p:animEffect transition="in" filter="fade">
                                      <p:cBhvr>
                                        <p:cTn id="35" dur="500"/>
                                        <p:tgtEl>
                                          <p:spTgt spid="12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08"/>
                                        </p:tgtEl>
                                        <p:attrNameLst>
                                          <p:attrName>style.visibility</p:attrName>
                                        </p:attrNameLst>
                                      </p:cBhvr>
                                      <p:to>
                                        <p:strVal val="visible"/>
                                      </p:to>
                                    </p:set>
                                    <p:animEffect transition="in" filter="fade">
                                      <p:cBhvr>
                                        <p:cTn id="40" dur="250"/>
                                        <p:tgtEl>
                                          <p:spTgt spid="108"/>
                                        </p:tgtEl>
                                      </p:cBhvr>
                                    </p:animEffect>
                                  </p:childTnLst>
                                </p:cTn>
                              </p:par>
                            </p:childTnLst>
                          </p:cTn>
                        </p:par>
                        <p:par>
                          <p:cTn id="41" fill="hold">
                            <p:stCondLst>
                              <p:cond delay="250"/>
                            </p:stCondLst>
                            <p:childTnLst>
                              <p:par>
                                <p:cTn id="42" presetID="10" presetClass="entr" presetSubtype="0" fill="hold" nodeType="afterEffect">
                                  <p:stCondLst>
                                    <p:cond delay="0"/>
                                  </p:stCondLst>
                                  <p:childTnLst>
                                    <p:set>
                                      <p:cBhvr>
                                        <p:cTn id="43" dur="1" fill="hold">
                                          <p:stCondLst>
                                            <p:cond delay="0"/>
                                          </p:stCondLst>
                                        </p:cTn>
                                        <p:tgtEl>
                                          <p:spTgt spid="122"/>
                                        </p:tgtEl>
                                        <p:attrNameLst>
                                          <p:attrName>style.visibility</p:attrName>
                                        </p:attrNameLst>
                                      </p:cBhvr>
                                      <p:to>
                                        <p:strVal val="visible"/>
                                      </p:to>
                                    </p:set>
                                    <p:animEffect transition="in" filter="fade">
                                      <p:cBhvr>
                                        <p:cTn id="44" dur="500"/>
                                        <p:tgtEl>
                                          <p:spTgt spid="12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10"/>
                                        </p:tgtEl>
                                        <p:attrNameLst>
                                          <p:attrName>style.visibility</p:attrName>
                                        </p:attrNameLst>
                                      </p:cBhvr>
                                      <p:to>
                                        <p:strVal val="visible"/>
                                      </p:to>
                                    </p:set>
                                    <p:animEffect transition="in" filter="fade">
                                      <p:cBhvr>
                                        <p:cTn id="49" dur="250"/>
                                        <p:tgtEl>
                                          <p:spTgt spid="110"/>
                                        </p:tgtEl>
                                      </p:cBhvr>
                                    </p:animEffect>
                                  </p:childTnLst>
                                </p:cTn>
                              </p:par>
                            </p:childTnLst>
                          </p:cTn>
                        </p:par>
                        <p:par>
                          <p:cTn id="50" fill="hold">
                            <p:stCondLst>
                              <p:cond delay="250"/>
                            </p:stCondLst>
                            <p:childTnLst>
                              <p:par>
                                <p:cTn id="51" presetID="10" presetClass="entr" presetSubtype="0" fill="hold" nodeType="afterEffect">
                                  <p:stCondLst>
                                    <p:cond delay="0"/>
                                  </p:stCondLst>
                                  <p:childTnLst>
                                    <p:set>
                                      <p:cBhvr>
                                        <p:cTn id="52" dur="1" fill="hold">
                                          <p:stCondLst>
                                            <p:cond delay="0"/>
                                          </p:stCondLst>
                                        </p:cTn>
                                        <p:tgtEl>
                                          <p:spTgt spid="124"/>
                                        </p:tgtEl>
                                        <p:attrNameLst>
                                          <p:attrName>style.visibility</p:attrName>
                                        </p:attrNameLst>
                                      </p:cBhvr>
                                      <p:to>
                                        <p:strVal val="visible"/>
                                      </p:to>
                                    </p:set>
                                    <p:animEffect transition="in" filter="fade">
                                      <p:cBhvr>
                                        <p:cTn id="53" dur="500"/>
                                        <p:tgtEl>
                                          <p:spTgt spid="124"/>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109"/>
                                        </p:tgtEl>
                                        <p:attrNameLst>
                                          <p:attrName>style.visibility</p:attrName>
                                        </p:attrNameLst>
                                      </p:cBhvr>
                                      <p:to>
                                        <p:strVal val="visible"/>
                                      </p:to>
                                    </p:set>
                                    <p:animEffect transition="in" filter="fade">
                                      <p:cBhvr>
                                        <p:cTn id="58" dur="250"/>
                                        <p:tgtEl>
                                          <p:spTgt spid="109"/>
                                        </p:tgtEl>
                                      </p:cBhvr>
                                    </p:animEffect>
                                  </p:childTnLst>
                                </p:cTn>
                              </p:par>
                            </p:childTnLst>
                          </p:cTn>
                        </p:par>
                        <p:par>
                          <p:cTn id="59" fill="hold">
                            <p:stCondLst>
                              <p:cond delay="250"/>
                            </p:stCondLst>
                            <p:childTnLst>
                              <p:par>
                                <p:cTn id="60" presetID="10" presetClass="entr" presetSubtype="0" fill="hold" nodeType="afterEffect">
                                  <p:stCondLst>
                                    <p:cond delay="0"/>
                                  </p:stCondLst>
                                  <p:childTnLst>
                                    <p:set>
                                      <p:cBhvr>
                                        <p:cTn id="61" dur="1" fill="hold">
                                          <p:stCondLst>
                                            <p:cond delay="0"/>
                                          </p:stCondLst>
                                        </p:cTn>
                                        <p:tgtEl>
                                          <p:spTgt spid="125"/>
                                        </p:tgtEl>
                                        <p:attrNameLst>
                                          <p:attrName>style.visibility</p:attrName>
                                        </p:attrNameLst>
                                      </p:cBhvr>
                                      <p:to>
                                        <p:strVal val="visible"/>
                                      </p:to>
                                    </p:set>
                                    <p:animEffect transition="in" filter="fade">
                                      <p:cBhvr>
                                        <p:cTn id="62" dur="500"/>
                                        <p:tgtEl>
                                          <p:spTgt spid="125"/>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06"/>
                                        </p:tgtEl>
                                        <p:attrNameLst>
                                          <p:attrName>style.visibility</p:attrName>
                                        </p:attrNameLst>
                                      </p:cBhvr>
                                      <p:to>
                                        <p:strVal val="visible"/>
                                      </p:to>
                                    </p:set>
                                    <p:animEffect transition="in" filter="fade">
                                      <p:cBhvr>
                                        <p:cTn id="67" dur="250"/>
                                        <p:tgtEl>
                                          <p:spTgt spid="106"/>
                                        </p:tgtEl>
                                      </p:cBhvr>
                                    </p:animEffect>
                                  </p:childTnLst>
                                </p:cTn>
                              </p:par>
                              <p:par>
                                <p:cTn id="68" presetID="10" presetClass="entr" presetSubtype="0" fill="hold" nodeType="withEffect">
                                  <p:stCondLst>
                                    <p:cond delay="0"/>
                                  </p:stCondLst>
                                  <p:childTnLst>
                                    <p:set>
                                      <p:cBhvr>
                                        <p:cTn id="69" dur="1" fill="hold">
                                          <p:stCondLst>
                                            <p:cond delay="0"/>
                                          </p:stCondLst>
                                        </p:cTn>
                                        <p:tgtEl>
                                          <p:spTgt spid="104"/>
                                        </p:tgtEl>
                                        <p:attrNameLst>
                                          <p:attrName>style.visibility</p:attrName>
                                        </p:attrNameLst>
                                      </p:cBhvr>
                                      <p:to>
                                        <p:strVal val="visible"/>
                                      </p:to>
                                    </p:set>
                                    <p:animEffect transition="in" filter="fade">
                                      <p:cBhvr>
                                        <p:cTn id="70" dur="250"/>
                                        <p:tgtEl>
                                          <p:spTgt spid="104"/>
                                        </p:tgtEl>
                                      </p:cBhvr>
                                    </p:animEffect>
                                  </p:childTnLst>
                                </p:cTn>
                              </p:par>
                              <p:par>
                                <p:cTn id="71" presetID="10" presetClass="entr" presetSubtype="0" fill="hold" nodeType="withEffect">
                                  <p:stCondLst>
                                    <p:cond delay="0"/>
                                  </p:stCondLst>
                                  <p:childTnLst>
                                    <p:set>
                                      <p:cBhvr>
                                        <p:cTn id="72" dur="1" fill="hold">
                                          <p:stCondLst>
                                            <p:cond delay="0"/>
                                          </p:stCondLst>
                                        </p:cTn>
                                        <p:tgtEl>
                                          <p:spTgt spid="103"/>
                                        </p:tgtEl>
                                        <p:attrNameLst>
                                          <p:attrName>style.visibility</p:attrName>
                                        </p:attrNameLst>
                                      </p:cBhvr>
                                      <p:to>
                                        <p:strVal val="visible"/>
                                      </p:to>
                                    </p:set>
                                    <p:animEffect transition="in" filter="fade">
                                      <p:cBhvr>
                                        <p:cTn id="73" dur="250"/>
                                        <p:tgtEl>
                                          <p:spTgt spid="103"/>
                                        </p:tgtEl>
                                      </p:cBhvr>
                                    </p:animEffect>
                                  </p:childTnLst>
                                </p:cTn>
                              </p:par>
                              <p:par>
                                <p:cTn id="74" presetID="10" presetClass="entr" presetSubtype="0" fill="hold" nodeType="withEffect">
                                  <p:stCondLst>
                                    <p:cond delay="0"/>
                                  </p:stCondLst>
                                  <p:childTnLst>
                                    <p:set>
                                      <p:cBhvr>
                                        <p:cTn id="75" dur="1" fill="hold">
                                          <p:stCondLst>
                                            <p:cond delay="0"/>
                                          </p:stCondLst>
                                        </p:cTn>
                                        <p:tgtEl>
                                          <p:spTgt spid="102"/>
                                        </p:tgtEl>
                                        <p:attrNameLst>
                                          <p:attrName>style.visibility</p:attrName>
                                        </p:attrNameLst>
                                      </p:cBhvr>
                                      <p:to>
                                        <p:strVal val="visible"/>
                                      </p:to>
                                    </p:set>
                                    <p:animEffect transition="in" filter="fade">
                                      <p:cBhvr>
                                        <p:cTn id="76" dur="250"/>
                                        <p:tgtEl>
                                          <p:spTgt spid="102"/>
                                        </p:tgtEl>
                                      </p:cBhvr>
                                    </p:animEffect>
                                  </p:childTnLst>
                                </p:cTn>
                              </p:par>
                            </p:childTnLst>
                          </p:cTn>
                        </p:par>
                        <p:par>
                          <p:cTn id="77" fill="hold">
                            <p:stCondLst>
                              <p:cond delay="250"/>
                            </p:stCondLst>
                            <p:childTnLst>
                              <p:par>
                                <p:cTn id="78" presetID="23" presetClass="entr" presetSubtype="16" fill="hold" nodeType="afterEffect">
                                  <p:stCondLst>
                                    <p:cond delay="0"/>
                                  </p:stCondLst>
                                  <p:childTnLst>
                                    <p:set>
                                      <p:cBhvr>
                                        <p:cTn id="79" dur="1" fill="hold">
                                          <p:stCondLst>
                                            <p:cond delay="0"/>
                                          </p:stCondLst>
                                        </p:cTn>
                                        <p:tgtEl>
                                          <p:spTgt spid="105"/>
                                        </p:tgtEl>
                                        <p:attrNameLst>
                                          <p:attrName>style.visibility</p:attrName>
                                        </p:attrNameLst>
                                      </p:cBhvr>
                                      <p:to>
                                        <p:strVal val="visible"/>
                                      </p:to>
                                    </p:set>
                                    <p:anim calcmode="lin" valueType="num">
                                      <p:cBhvr additive="base">
                                        <p:cTn id="80" dur="250"/>
                                        <p:tgtEl>
                                          <p:spTgt spid="105"/>
                                        </p:tgtEl>
                                        <p:attrNameLst>
                                          <p:attrName>ppt_w</p:attrName>
                                        </p:attrNameLst>
                                      </p:cBhvr>
                                      <p:tavLst>
                                        <p:tav tm="0">
                                          <p:val>
                                            <p:strVal val="0"/>
                                          </p:val>
                                        </p:tav>
                                        <p:tav tm="100000">
                                          <p:val>
                                            <p:strVal val="#ppt_w"/>
                                          </p:val>
                                        </p:tav>
                                      </p:tavLst>
                                    </p:anim>
                                    <p:anim calcmode="lin" valueType="num">
                                      <p:cBhvr additive="base">
                                        <p:cTn id="81" dur="250"/>
                                        <p:tgtEl>
                                          <p:spTgt spid="105"/>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7"/>
          <p:cNvSpPr txBox="1"/>
          <p:nvPr/>
        </p:nvSpPr>
        <p:spPr>
          <a:xfrm>
            <a:off x="1295400" y="3384000"/>
            <a:ext cx="15773400"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2400"/>
              <a:buFont typeface="Helvetica Neue"/>
              <a:buNone/>
            </a:pPr>
            <a:r>
              <a:rPr lang="de-DE" sz="2400" b="1" dirty="0">
                <a:solidFill>
                  <a:schemeClr val="dk1"/>
                </a:solidFill>
                <a:latin typeface="Helvetica Neue" panose="020B0604020202020204" charset="0"/>
                <a:ea typeface="Helvetica Neue"/>
                <a:cs typeface="Helvetica Neue"/>
                <a:sym typeface="Helvetica Neue"/>
              </a:rPr>
              <a:t>Kriterien für eine generell gute Kommunikation/Methodik</a:t>
            </a:r>
            <a:endParaRPr dirty="0">
              <a:latin typeface="Helvetica Neue" panose="020B0604020202020204" charset="0"/>
            </a:endParaRPr>
          </a:p>
        </p:txBody>
      </p:sp>
      <p:sp>
        <p:nvSpPr>
          <p:cNvPr id="133" name="Google Shape;133;p7"/>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a:solidFill>
                  <a:schemeClr val="dk1"/>
                </a:solidFill>
                <a:latin typeface="Helvetica Neue" panose="020B0604020202020204" charset="0"/>
                <a:ea typeface="Helvetica Neue"/>
                <a:cs typeface="Helvetica Neue"/>
                <a:sym typeface="Helvetica Neue"/>
              </a:rPr>
              <a:t>Quellennr.: 15</a:t>
            </a:r>
            <a:endParaRPr>
              <a:latin typeface="Helvetica Neue" panose="020B0604020202020204" charset="0"/>
            </a:endParaRPr>
          </a:p>
        </p:txBody>
      </p:sp>
      <p:grpSp>
        <p:nvGrpSpPr>
          <p:cNvPr id="134" name="Google Shape;134;p7"/>
          <p:cNvGrpSpPr/>
          <p:nvPr/>
        </p:nvGrpSpPr>
        <p:grpSpPr>
          <a:xfrm>
            <a:off x="1296000" y="4032000"/>
            <a:ext cx="5112000" cy="4464300"/>
            <a:chOff x="1296000" y="4572000"/>
            <a:chExt cx="5112000" cy="4140000"/>
          </a:xfrm>
        </p:grpSpPr>
        <p:sp>
          <p:nvSpPr>
            <p:cNvPr id="135" name="Google Shape;135;p7"/>
            <p:cNvSpPr txBox="1"/>
            <p:nvPr/>
          </p:nvSpPr>
          <p:spPr>
            <a:xfrm>
              <a:off x="1332000" y="5832000"/>
              <a:ext cx="5040000" cy="2880000"/>
            </a:xfrm>
            <a:prstGeom prst="rect">
              <a:avLst/>
            </a:prstGeom>
            <a:solidFill>
              <a:schemeClr val="lt1"/>
            </a:solidFill>
            <a:ln w="9525" cap="flat" cmpd="sng">
              <a:solidFill>
                <a:srgbClr val="4D94B7"/>
              </a:solidFill>
              <a:prstDash val="solid"/>
              <a:round/>
              <a:headEnd type="none" w="sm" len="sm"/>
              <a:tailEnd type="none" w="sm" len="sm"/>
            </a:ln>
          </p:spPr>
          <p:txBody>
            <a:bodyPr spcFirstLastPara="1" wrap="square" lIns="90000" tIns="468000" rIns="90000" bIns="46800" anchor="t" anchorCtr="0">
              <a:noAutofit/>
            </a:bodyPr>
            <a:lstStyle/>
            <a:p>
              <a:pPr marL="0" marR="0" lvl="1" indent="0" algn="l" rtl="0">
                <a:lnSpc>
                  <a:spcPct val="90000"/>
                </a:lnSpc>
                <a:spcBef>
                  <a:spcPts val="0"/>
                </a:spcBef>
                <a:spcAft>
                  <a:spcPts val="0"/>
                </a:spcAft>
                <a:buClr>
                  <a:schemeClr val="dk1"/>
                </a:buClr>
                <a:buSzPts val="2200"/>
                <a:buFont typeface="Helvetica Neue"/>
                <a:buNone/>
              </a:pPr>
              <a:r>
                <a:rPr lang="de-DE" sz="2200" b="0" i="0" u="none" strike="noStrike" cap="none">
                  <a:solidFill>
                    <a:schemeClr val="dk1"/>
                  </a:solidFill>
                  <a:latin typeface="Helvetica Neue" panose="020B0604020202020204" charset="0"/>
                  <a:ea typeface="Helvetica Neue"/>
                  <a:cs typeface="Helvetica Neue"/>
                  <a:sym typeface="Helvetica Neue"/>
                </a:rPr>
                <a:t>Bewusstsein für die Notwendigkeit einer Vielzahl von</a:t>
              </a:r>
              <a:endParaRPr>
                <a:latin typeface="Helvetica Neue" panose="020B0604020202020204" charset="0"/>
              </a:endParaRPr>
            </a:p>
            <a:p>
              <a:pPr marL="266701" marR="0" lvl="1" indent="-182562" algn="l" rtl="0">
                <a:lnSpc>
                  <a:spcPct val="90000"/>
                </a:lnSpc>
                <a:spcBef>
                  <a:spcPts val="330"/>
                </a:spcBef>
                <a:spcAft>
                  <a:spcPts val="0"/>
                </a:spcAft>
                <a:buClr>
                  <a:schemeClr val="dk1"/>
                </a:buClr>
                <a:buSzPts val="2200"/>
                <a:buFont typeface="Helvetica Neue"/>
                <a:buChar char="•"/>
              </a:pPr>
              <a:r>
                <a:rPr lang="de-DE" sz="2200" b="0" i="0" u="none" strike="noStrike" cap="none">
                  <a:solidFill>
                    <a:schemeClr val="dk1"/>
                  </a:solidFill>
                  <a:latin typeface="Helvetica Neue" panose="020B0604020202020204" charset="0"/>
                  <a:ea typeface="Helvetica Neue"/>
                  <a:cs typeface="Helvetica Neue"/>
                  <a:sym typeface="Helvetica Neue"/>
                </a:rPr>
                <a:t> Kommunikationsstrategien,</a:t>
              </a:r>
              <a:endParaRPr>
                <a:latin typeface="Helvetica Neue" panose="020B0604020202020204" charset="0"/>
              </a:endParaRPr>
            </a:p>
            <a:p>
              <a:pPr marL="266701" marR="0" lvl="1" indent="-182562" algn="l" rtl="0">
                <a:lnSpc>
                  <a:spcPct val="90000"/>
                </a:lnSpc>
                <a:spcBef>
                  <a:spcPts val="330"/>
                </a:spcBef>
                <a:spcAft>
                  <a:spcPts val="0"/>
                </a:spcAft>
                <a:buClr>
                  <a:schemeClr val="dk1"/>
                </a:buClr>
                <a:buSzPts val="2200"/>
                <a:buFont typeface="Helvetica Neue"/>
                <a:buChar char="•"/>
              </a:pPr>
              <a:r>
                <a:rPr lang="de-DE" sz="2200" b="0" i="0" u="none" strike="noStrike" cap="none">
                  <a:solidFill>
                    <a:schemeClr val="dk1"/>
                  </a:solidFill>
                  <a:latin typeface="Helvetica Neue" panose="020B0604020202020204" charset="0"/>
                  <a:ea typeface="Helvetica Neue"/>
                  <a:cs typeface="Helvetica Neue"/>
                  <a:sym typeface="Helvetica Neue"/>
                </a:rPr>
                <a:t>Sprachregistern,</a:t>
              </a:r>
              <a:endParaRPr sz="2200" b="0" i="0" u="none" strike="noStrike" cap="none">
                <a:solidFill>
                  <a:schemeClr val="dk1"/>
                </a:solidFill>
                <a:latin typeface="Helvetica Neue" panose="020B0604020202020204" charset="0"/>
                <a:ea typeface="Helvetica Neue"/>
                <a:cs typeface="Helvetica Neue"/>
                <a:sym typeface="Helvetica Neue"/>
              </a:endParaRPr>
            </a:p>
            <a:p>
              <a:pPr marL="266701" marR="0" lvl="1" indent="-182562" algn="l" rtl="0">
                <a:lnSpc>
                  <a:spcPct val="90000"/>
                </a:lnSpc>
                <a:spcBef>
                  <a:spcPts val="330"/>
                </a:spcBef>
                <a:spcAft>
                  <a:spcPts val="0"/>
                </a:spcAft>
                <a:buClr>
                  <a:schemeClr val="dk1"/>
                </a:buClr>
                <a:buSzPts val="2200"/>
                <a:buFont typeface="Helvetica Neue"/>
                <a:buChar char="•"/>
              </a:pPr>
              <a:r>
                <a:rPr lang="de-DE" sz="2200" b="0" i="0" u="none" strike="noStrike" cap="none">
                  <a:solidFill>
                    <a:schemeClr val="dk1"/>
                  </a:solidFill>
                  <a:latin typeface="Helvetica Neue" panose="020B0604020202020204" charset="0"/>
                  <a:ea typeface="Helvetica Neue"/>
                  <a:cs typeface="Helvetica Neue"/>
                  <a:sym typeface="Helvetica Neue"/>
                </a:rPr>
                <a:t>Instrumenten,</a:t>
              </a:r>
              <a:endParaRPr sz="2200" b="0" i="0" u="none" strike="noStrike" cap="none">
                <a:solidFill>
                  <a:schemeClr val="dk1"/>
                </a:solidFill>
                <a:latin typeface="Helvetica Neue" panose="020B0604020202020204" charset="0"/>
                <a:ea typeface="Helvetica Neue"/>
                <a:cs typeface="Helvetica Neue"/>
                <a:sym typeface="Helvetica Neue"/>
              </a:endParaRPr>
            </a:p>
            <a:p>
              <a:pPr marL="0" marR="0" lvl="1" indent="0" algn="l" rtl="0">
                <a:lnSpc>
                  <a:spcPct val="90000"/>
                </a:lnSpc>
                <a:spcBef>
                  <a:spcPts val="330"/>
                </a:spcBef>
                <a:spcAft>
                  <a:spcPts val="0"/>
                </a:spcAft>
                <a:buClr>
                  <a:srgbClr val="000000"/>
                </a:buClr>
                <a:buSzPts val="2200"/>
                <a:buFont typeface="Helvetica Neue"/>
                <a:buNone/>
              </a:pPr>
              <a:r>
                <a:rPr lang="de-DE" sz="2200" b="0" i="0" u="none" strike="noStrike" cap="none">
                  <a:solidFill>
                    <a:srgbClr val="000000"/>
                  </a:solidFill>
                  <a:latin typeface="Helvetica Neue" panose="020B0604020202020204" charset="0"/>
                  <a:ea typeface="Helvetica Neue"/>
                  <a:cs typeface="Helvetica Neue"/>
                  <a:sym typeface="Helvetica Neue"/>
                </a:rPr>
                <a:t>die an Kontext und Inhalt angepasst sind.</a:t>
              </a:r>
              <a:endParaRPr sz="2200" b="0" i="0" u="none" strike="noStrike" cap="none">
                <a:solidFill>
                  <a:srgbClr val="000000"/>
                </a:solidFill>
                <a:latin typeface="Helvetica Neue" panose="020B0604020202020204" charset="0"/>
                <a:ea typeface="Helvetica Neue"/>
                <a:cs typeface="Helvetica Neue"/>
                <a:sym typeface="Helvetica Neue"/>
              </a:endParaRPr>
            </a:p>
          </p:txBody>
        </p:sp>
        <p:sp>
          <p:nvSpPr>
            <p:cNvPr id="136" name="Google Shape;136;p7"/>
            <p:cNvSpPr/>
            <p:nvPr/>
          </p:nvSpPr>
          <p:spPr>
            <a:xfrm>
              <a:off x="1296000" y="4572000"/>
              <a:ext cx="5112000" cy="1468800"/>
            </a:xfrm>
            <a:prstGeom prst="roundRect">
              <a:avLst>
                <a:gd name="adj" fmla="val 16667"/>
              </a:avLst>
            </a:prstGeom>
            <a:solidFill>
              <a:srgbClr val="AED633"/>
            </a:solidFill>
            <a:ln>
              <a:noFill/>
            </a:ln>
            <a:effectLst>
              <a:outerShdw blurRad="149987" dist="250190" dir="8460000" algn="ctr">
                <a:srgbClr val="000000">
                  <a:alpha val="27843"/>
                </a:srgbClr>
              </a:outerShdw>
            </a:effectLst>
          </p:spPr>
          <p:txBody>
            <a:bodyPr spcFirstLastPara="1" wrap="square" lIns="177800" tIns="101600" rIns="177800" bIns="101600" anchor="t" anchorCtr="0">
              <a:noAutofit/>
            </a:bodyPr>
            <a:lstStyle/>
            <a:p>
              <a:pPr marL="0" marR="0" lvl="0" indent="0" algn="ctr" rtl="0">
                <a:lnSpc>
                  <a:spcPct val="90000"/>
                </a:lnSpc>
                <a:spcBef>
                  <a:spcPts val="0"/>
                </a:spcBef>
                <a:spcAft>
                  <a:spcPts val="0"/>
                </a:spcAft>
                <a:buClr>
                  <a:schemeClr val="lt1"/>
                </a:buClr>
                <a:buSzPts val="2500"/>
                <a:buFont typeface="Helvetica Neue"/>
                <a:buNone/>
              </a:pPr>
              <a:r>
                <a:rPr lang="de-DE" sz="2500" b="1">
                  <a:solidFill>
                    <a:schemeClr val="lt1"/>
                  </a:solidFill>
                  <a:latin typeface="Helvetica Neue" panose="020B0604020202020204" charset="0"/>
                  <a:ea typeface="Helvetica Neue"/>
                  <a:cs typeface="Helvetica Neue"/>
                  <a:sym typeface="Helvetica Neue"/>
                </a:rPr>
                <a:t>Bewusstsein</a:t>
              </a:r>
              <a:endParaRPr>
                <a:latin typeface="Helvetica Neue" panose="020B0604020202020204" charset="0"/>
              </a:endParaRPr>
            </a:p>
          </p:txBody>
        </p:sp>
        <p:pic>
          <p:nvPicPr>
            <p:cNvPr id="137" name="Google Shape;137;p7" descr="Ausrufezeichen mit einfarbiger Füllung"/>
            <p:cNvPicPr preferRelativeResize="0"/>
            <p:nvPr/>
          </p:nvPicPr>
          <p:blipFill rotWithShape="1">
            <a:blip r:embed="rId3">
              <a:alphaModFix/>
            </a:blip>
            <a:srcRect/>
            <a:stretch/>
          </p:blipFill>
          <p:spPr>
            <a:xfrm>
              <a:off x="3456000" y="5112000"/>
              <a:ext cx="720000" cy="720000"/>
            </a:xfrm>
            <a:prstGeom prst="rect">
              <a:avLst/>
            </a:prstGeom>
            <a:noFill/>
            <a:ln>
              <a:noFill/>
            </a:ln>
          </p:spPr>
        </p:pic>
      </p:grpSp>
      <p:grpSp>
        <p:nvGrpSpPr>
          <p:cNvPr id="138" name="Google Shape;138;p7"/>
          <p:cNvGrpSpPr/>
          <p:nvPr/>
        </p:nvGrpSpPr>
        <p:grpSpPr>
          <a:xfrm>
            <a:off x="6588000" y="4032000"/>
            <a:ext cx="5112000" cy="4464300"/>
            <a:chOff x="6588000" y="4572000"/>
            <a:chExt cx="5112000" cy="4140000"/>
          </a:xfrm>
        </p:grpSpPr>
        <p:sp>
          <p:nvSpPr>
            <p:cNvPr id="139" name="Google Shape;139;p7"/>
            <p:cNvSpPr txBox="1"/>
            <p:nvPr/>
          </p:nvSpPr>
          <p:spPr>
            <a:xfrm>
              <a:off x="6624000" y="5832000"/>
              <a:ext cx="5040000" cy="2880000"/>
            </a:xfrm>
            <a:prstGeom prst="rect">
              <a:avLst/>
            </a:prstGeom>
            <a:solidFill>
              <a:schemeClr val="lt1"/>
            </a:solidFill>
            <a:ln w="9525" cap="flat" cmpd="sng">
              <a:solidFill>
                <a:srgbClr val="4D94B7"/>
              </a:solidFill>
              <a:prstDash val="solid"/>
              <a:round/>
              <a:headEnd type="none" w="sm" len="sm"/>
              <a:tailEnd type="none" w="sm" len="sm"/>
            </a:ln>
          </p:spPr>
          <p:txBody>
            <a:bodyPr spcFirstLastPara="1" wrap="square" lIns="90000" tIns="468000" rIns="90000" bIns="46800" anchor="t" anchorCtr="0">
              <a:noAutofit/>
            </a:bodyPr>
            <a:lstStyle/>
            <a:p>
              <a:pPr marL="0" marR="0" lvl="1" indent="0" algn="l" rtl="0">
                <a:lnSpc>
                  <a:spcPct val="90000"/>
                </a:lnSpc>
                <a:spcBef>
                  <a:spcPts val="0"/>
                </a:spcBef>
                <a:spcAft>
                  <a:spcPts val="0"/>
                </a:spcAft>
                <a:buClr>
                  <a:srgbClr val="000000"/>
                </a:buClr>
                <a:buSzPts val="2200"/>
                <a:buFont typeface="Helvetica Neue"/>
                <a:buNone/>
              </a:pPr>
              <a:r>
                <a:rPr lang="de-DE" sz="2200" b="0" i="0" u="none" strike="noStrike" cap="none" dirty="0">
                  <a:solidFill>
                    <a:srgbClr val="000000"/>
                  </a:solidFill>
                  <a:latin typeface="Helvetica Neue" panose="020B0604020202020204" charset="0"/>
                  <a:ea typeface="Helvetica Neue"/>
                  <a:cs typeface="Helvetica Neue"/>
                  <a:sym typeface="Helvetica Neue"/>
                </a:rPr>
                <a:t>Verstehen und Führen von Interaktionen und Gesprächen in</a:t>
              </a:r>
              <a:endParaRPr dirty="0">
                <a:latin typeface="Helvetica Neue" panose="020B0604020202020204" charset="0"/>
              </a:endParaRPr>
            </a:p>
            <a:p>
              <a:pPr marL="174625" marR="0" lvl="1" indent="-174625" algn="l" rtl="0">
                <a:lnSpc>
                  <a:spcPct val="90000"/>
                </a:lnSpc>
                <a:spcBef>
                  <a:spcPts val="330"/>
                </a:spcBef>
                <a:spcAft>
                  <a:spcPts val="0"/>
                </a:spcAft>
                <a:buClr>
                  <a:schemeClr val="dk1"/>
                </a:buClr>
                <a:buSzPts val="2200"/>
                <a:buFont typeface="Arial"/>
                <a:buChar char="•"/>
              </a:pPr>
              <a:r>
                <a:rPr lang="de-DE" sz="2200" b="0" i="0" u="none" strike="noStrike" cap="none" dirty="0">
                  <a:solidFill>
                    <a:schemeClr val="dk1"/>
                  </a:solidFill>
                  <a:latin typeface="Helvetica Neue" panose="020B0604020202020204" charset="0"/>
                  <a:ea typeface="Helvetica Neue"/>
                  <a:cs typeface="Helvetica Neue"/>
                  <a:sym typeface="Helvetica Neue"/>
                </a:rPr>
                <a:t>unterschiedlichen soziokulturellen Kontexten und</a:t>
              </a:r>
              <a:endParaRPr dirty="0">
                <a:latin typeface="Helvetica Neue" panose="020B0604020202020204" charset="0"/>
              </a:endParaRPr>
            </a:p>
            <a:p>
              <a:pPr marL="174625" marR="0" lvl="1" indent="-174625" algn="l" rtl="0">
                <a:lnSpc>
                  <a:spcPct val="90000"/>
                </a:lnSpc>
                <a:spcBef>
                  <a:spcPts val="330"/>
                </a:spcBef>
                <a:spcAft>
                  <a:spcPts val="0"/>
                </a:spcAft>
                <a:buClr>
                  <a:schemeClr val="dk1"/>
                </a:buClr>
                <a:buSzPts val="2200"/>
                <a:buFont typeface="Arial"/>
                <a:buChar char="•"/>
              </a:pPr>
              <a:r>
                <a:rPr lang="de-DE" sz="2200" b="0" i="0" u="none" strike="noStrike" cap="none" dirty="0">
                  <a:solidFill>
                    <a:schemeClr val="dk1"/>
                  </a:solidFill>
                  <a:latin typeface="Helvetica Neue" panose="020B0604020202020204" charset="0"/>
                  <a:ea typeface="Helvetica Neue"/>
                  <a:cs typeface="Helvetica Neue"/>
                  <a:sym typeface="Helvetica Neue"/>
                </a:rPr>
                <a:t>fachspezifischen Situationen. </a:t>
              </a:r>
              <a:endParaRPr dirty="0">
                <a:latin typeface="Helvetica Neue" panose="020B0604020202020204" charset="0"/>
              </a:endParaRPr>
            </a:p>
          </p:txBody>
        </p:sp>
        <p:sp>
          <p:nvSpPr>
            <p:cNvPr id="140" name="Google Shape;140;p7"/>
            <p:cNvSpPr/>
            <p:nvPr/>
          </p:nvSpPr>
          <p:spPr>
            <a:xfrm>
              <a:off x="6588000" y="4572000"/>
              <a:ext cx="5112000" cy="1468800"/>
            </a:xfrm>
            <a:prstGeom prst="roundRect">
              <a:avLst>
                <a:gd name="adj" fmla="val 16667"/>
              </a:avLst>
            </a:prstGeom>
            <a:solidFill>
              <a:srgbClr val="AED633"/>
            </a:solidFill>
            <a:ln>
              <a:noFill/>
            </a:ln>
            <a:effectLst>
              <a:outerShdw blurRad="149987" dist="250190" dir="8460000" algn="ctr">
                <a:srgbClr val="000000">
                  <a:alpha val="27843"/>
                </a:srgbClr>
              </a:outerShdw>
            </a:effectLst>
          </p:spPr>
          <p:txBody>
            <a:bodyPr spcFirstLastPara="1" wrap="square" lIns="177800" tIns="101600" rIns="177800" bIns="101600" anchor="t" anchorCtr="0">
              <a:noAutofit/>
            </a:bodyPr>
            <a:lstStyle/>
            <a:p>
              <a:pPr marL="0" marR="0" lvl="0" indent="0" algn="ctr" rtl="0">
                <a:lnSpc>
                  <a:spcPct val="90000"/>
                </a:lnSpc>
                <a:spcBef>
                  <a:spcPts val="0"/>
                </a:spcBef>
                <a:spcAft>
                  <a:spcPts val="0"/>
                </a:spcAft>
                <a:buClr>
                  <a:schemeClr val="lt1"/>
                </a:buClr>
                <a:buSzPts val="2500"/>
                <a:buFont typeface="Helvetica Neue"/>
                <a:buNone/>
              </a:pPr>
              <a:r>
                <a:rPr lang="de-DE" sz="2500" b="1">
                  <a:solidFill>
                    <a:schemeClr val="lt1"/>
                  </a:solidFill>
                  <a:latin typeface="Helvetica Neue" panose="020B0604020202020204" charset="0"/>
                  <a:ea typeface="Helvetica Neue"/>
                  <a:cs typeface="Helvetica Neue"/>
                  <a:sym typeface="Helvetica Neue"/>
                </a:rPr>
                <a:t>Interaktion</a:t>
              </a:r>
              <a:endParaRPr>
                <a:latin typeface="Helvetica Neue" panose="020B0604020202020204" charset="0"/>
              </a:endParaRPr>
            </a:p>
          </p:txBody>
        </p:sp>
        <p:pic>
          <p:nvPicPr>
            <p:cNvPr id="141" name="Google Shape;141;p7" descr="Fahrrad mit Personen Silhouette"/>
            <p:cNvPicPr preferRelativeResize="0"/>
            <p:nvPr/>
          </p:nvPicPr>
          <p:blipFill rotWithShape="1">
            <a:blip r:embed="rId4">
              <a:alphaModFix/>
            </a:blip>
            <a:srcRect/>
            <a:stretch/>
          </p:blipFill>
          <p:spPr>
            <a:xfrm>
              <a:off x="8735400" y="5112000"/>
              <a:ext cx="864000" cy="864000"/>
            </a:xfrm>
            <a:prstGeom prst="rect">
              <a:avLst/>
            </a:prstGeom>
            <a:noFill/>
            <a:ln>
              <a:noFill/>
            </a:ln>
          </p:spPr>
        </p:pic>
      </p:grpSp>
      <p:grpSp>
        <p:nvGrpSpPr>
          <p:cNvPr id="142" name="Google Shape;142;p7"/>
          <p:cNvGrpSpPr/>
          <p:nvPr/>
        </p:nvGrpSpPr>
        <p:grpSpPr>
          <a:xfrm>
            <a:off x="11880000" y="4032000"/>
            <a:ext cx="5112000" cy="4464300"/>
            <a:chOff x="11880000" y="4572000"/>
            <a:chExt cx="5112000" cy="4464300"/>
          </a:xfrm>
        </p:grpSpPr>
        <p:sp>
          <p:nvSpPr>
            <p:cNvPr id="143" name="Google Shape;143;p7"/>
            <p:cNvSpPr txBox="1"/>
            <p:nvPr/>
          </p:nvSpPr>
          <p:spPr>
            <a:xfrm>
              <a:off x="11916000" y="5832000"/>
              <a:ext cx="5040000" cy="3204300"/>
            </a:xfrm>
            <a:prstGeom prst="rect">
              <a:avLst/>
            </a:prstGeom>
            <a:solidFill>
              <a:schemeClr val="lt1"/>
            </a:solidFill>
            <a:ln w="9525" cap="flat" cmpd="sng">
              <a:solidFill>
                <a:srgbClr val="4D94B7"/>
              </a:solidFill>
              <a:prstDash val="solid"/>
              <a:round/>
              <a:headEnd type="none" w="sm" len="sm"/>
              <a:tailEnd type="none" w="sm" len="sm"/>
            </a:ln>
          </p:spPr>
          <p:txBody>
            <a:bodyPr spcFirstLastPara="1" wrap="square" lIns="90000" tIns="468000" rIns="90000" bIns="46800" anchor="t" anchorCtr="0">
              <a:noAutofit/>
            </a:bodyPr>
            <a:lstStyle/>
            <a:p>
              <a:pPr marL="0" marR="0" lvl="1" indent="0" algn="l" rtl="0">
                <a:lnSpc>
                  <a:spcPct val="90000"/>
                </a:lnSpc>
                <a:spcBef>
                  <a:spcPts val="0"/>
                </a:spcBef>
                <a:spcAft>
                  <a:spcPts val="0"/>
                </a:spcAft>
                <a:buClr>
                  <a:schemeClr val="dk1"/>
                </a:buClr>
                <a:buSzPts val="2200"/>
                <a:buFont typeface="Helvetica Neue"/>
                <a:buNone/>
              </a:pPr>
              <a:r>
                <a:rPr lang="de-DE" sz="2200" b="0" i="0" u="none" strike="noStrike" cap="none">
                  <a:solidFill>
                    <a:schemeClr val="dk1"/>
                  </a:solidFill>
                  <a:latin typeface="Helvetica Neue" panose="020B0604020202020204" charset="0"/>
                  <a:ea typeface="Helvetica Neue"/>
                  <a:cs typeface="Helvetica Neue"/>
                  <a:sym typeface="Helvetica Neue"/>
                </a:rPr>
                <a:t>Mit folgenden Einstellungen in Gespräche gehen:</a:t>
              </a:r>
              <a:endParaRPr sz="2200" b="0" i="0" u="none" strike="noStrike" cap="none">
                <a:solidFill>
                  <a:schemeClr val="dk1"/>
                </a:solidFill>
                <a:latin typeface="Helvetica Neue" panose="020B0604020202020204" charset="0"/>
                <a:ea typeface="Helvetica Neue"/>
                <a:cs typeface="Helvetica Neue"/>
                <a:sym typeface="Helvetica Neue"/>
              </a:endParaRPr>
            </a:p>
            <a:p>
              <a:pPr marL="266701" marR="0" lvl="1" indent="-182562" algn="l" rtl="0">
                <a:lnSpc>
                  <a:spcPct val="90000"/>
                </a:lnSpc>
                <a:spcBef>
                  <a:spcPts val="330"/>
                </a:spcBef>
                <a:spcAft>
                  <a:spcPts val="0"/>
                </a:spcAft>
                <a:buClr>
                  <a:schemeClr val="dk1"/>
                </a:buClr>
                <a:buSzPts val="2200"/>
                <a:buFont typeface="Helvetica Neue"/>
                <a:buChar char="•"/>
              </a:pPr>
              <a:r>
                <a:rPr lang="de-DE" sz="2200" b="0" i="0" u="none" strike="noStrike" cap="none">
                  <a:solidFill>
                    <a:schemeClr val="dk1"/>
                  </a:solidFill>
                  <a:latin typeface="Helvetica Neue" panose="020B0604020202020204" charset="0"/>
                  <a:ea typeface="Helvetica Neue"/>
                  <a:cs typeface="Helvetica Neue"/>
                  <a:sym typeface="Helvetica Neue"/>
                </a:rPr>
                <a:t> Selbstvertrauen,</a:t>
              </a:r>
              <a:endParaRPr>
                <a:latin typeface="Helvetica Neue" panose="020B0604020202020204" charset="0"/>
              </a:endParaRPr>
            </a:p>
            <a:p>
              <a:pPr marL="266701" marR="0" lvl="1" indent="-182562" algn="l" rtl="0">
                <a:lnSpc>
                  <a:spcPct val="90000"/>
                </a:lnSpc>
                <a:spcBef>
                  <a:spcPts val="330"/>
                </a:spcBef>
                <a:spcAft>
                  <a:spcPts val="0"/>
                </a:spcAft>
                <a:buClr>
                  <a:schemeClr val="dk1"/>
                </a:buClr>
                <a:buSzPts val="2200"/>
                <a:buFont typeface="Helvetica Neue"/>
                <a:buChar char="•"/>
              </a:pPr>
              <a:r>
                <a:rPr lang="de-DE" sz="2200" b="0" i="0" u="none" strike="noStrike" cap="none">
                  <a:solidFill>
                    <a:schemeClr val="dk1"/>
                  </a:solidFill>
                  <a:latin typeface="Helvetica Neue" panose="020B0604020202020204" charset="0"/>
                  <a:ea typeface="Helvetica Neue"/>
                  <a:cs typeface="Helvetica Neue"/>
                  <a:sym typeface="Helvetica Neue"/>
                </a:rPr>
                <a:t> Durchsetzungsvermögen,</a:t>
              </a:r>
              <a:endParaRPr>
                <a:latin typeface="Helvetica Neue" panose="020B0604020202020204" charset="0"/>
              </a:endParaRPr>
            </a:p>
            <a:p>
              <a:pPr marL="266701" marR="0" lvl="1" indent="-182562" algn="l" rtl="0">
                <a:lnSpc>
                  <a:spcPct val="90000"/>
                </a:lnSpc>
                <a:spcBef>
                  <a:spcPts val="330"/>
                </a:spcBef>
                <a:spcAft>
                  <a:spcPts val="0"/>
                </a:spcAft>
                <a:buClr>
                  <a:schemeClr val="dk1"/>
                </a:buClr>
                <a:buSzPts val="2200"/>
                <a:buFont typeface="Helvetica Neue"/>
                <a:buChar char="•"/>
              </a:pPr>
              <a:r>
                <a:rPr lang="de-DE" sz="2200" b="0" i="0" u="none" strike="noStrike" cap="none">
                  <a:solidFill>
                    <a:schemeClr val="dk1"/>
                  </a:solidFill>
                  <a:latin typeface="Helvetica Neue" panose="020B0604020202020204" charset="0"/>
                  <a:ea typeface="Helvetica Neue"/>
                  <a:cs typeface="Helvetica Neue"/>
                  <a:sym typeface="Helvetica Neue"/>
                </a:rPr>
                <a:t> Klarheit und</a:t>
              </a:r>
              <a:endParaRPr>
                <a:latin typeface="Helvetica Neue" panose="020B0604020202020204" charset="0"/>
              </a:endParaRPr>
            </a:p>
            <a:p>
              <a:pPr marL="266701" marR="0" lvl="1" indent="-182562" algn="l" rtl="0">
                <a:lnSpc>
                  <a:spcPct val="90000"/>
                </a:lnSpc>
                <a:spcBef>
                  <a:spcPts val="330"/>
                </a:spcBef>
                <a:spcAft>
                  <a:spcPts val="0"/>
                </a:spcAft>
                <a:buClr>
                  <a:schemeClr val="dk1"/>
                </a:buClr>
                <a:buSzPts val="2200"/>
                <a:buFont typeface="Helvetica Neue"/>
                <a:buChar char="•"/>
              </a:pPr>
              <a:r>
                <a:rPr lang="de-DE" sz="2200" b="0" i="0" u="none" strike="noStrike" cap="none">
                  <a:solidFill>
                    <a:schemeClr val="dk1"/>
                  </a:solidFill>
                  <a:latin typeface="Helvetica Neue" panose="020B0604020202020204" charset="0"/>
                  <a:ea typeface="Helvetica Neue"/>
                  <a:cs typeface="Helvetica Neue"/>
                  <a:sym typeface="Helvetica Neue"/>
                </a:rPr>
                <a:t> Reziprozität,</a:t>
              </a:r>
              <a:endParaRPr>
                <a:latin typeface="Helvetica Neue" panose="020B0604020202020204" charset="0"/>
              </a:endParaRPr>
            </a:p>
            <a:p>
              <a:pPr marL="0" marR="0" lvl="1" indent="0" algn="l" rtl="0">
                <a:lnSpc>
                  <a:spcPct val="90000"/>
                </a:lnSpc>
                <a:spcBef>
                  <a:spcPts val="330"/>
                </a:spcBef>
                <a:spcAft>
                  <a:spcPts val="0"/>
                </a:spcAft>
                <a:buClr>
                  <a:schemeClr val="dk1"/>
                </a:buClr>
                <a:buSzPts val="2200"/>
                <a:buFont typeface="Helvetica Neue"/>
                <a:buNone/>
              </a:pPr>
              <a:r>
                <a:rPr lang="de-DE" sz="2200" b="0" i="0" u="none" strike="noStrike" cap="none">
                  <a:solidFill>
                    <a:schemeClr val="dk1"/>
                  </a:solidFill>
                  <a:latin typeface="Helvetica Neue" panose="020B0604020202020204" charset="0"/>
                  <a:ea typeface="Helvetica Neue"/>
                  <a:cs typeface="Helvetica Neue"/>
                  <a:sym typeface="Helvetica Neue"/>
                </a:rPr>
                <a:t>in persönliche</a:t>
              </a:r>
              <a:r>
                <a:rPr lang="de-DE" sz="2200">
                  <a:solidFill>
                    <a:schemeClr val="dk1"/>
                  </a:solidFill>
                  <a:latin typeface="Helvetica Neue" panose="020B0604020202020204" charset="0"/>
                  <a:ea typeface="Helvetica Neue"/>
                  <a:cs typeface="Helvetica Neue"/>
                  <a:sym typeface="Helvetica Neue"/>
                </a:rPr>
                <a:t>n</a:t>
              </a:r>
              <a:r>
                <a:rPr lang="de-DE" sz="2200" b="0" i="0" u="none" strike="noStrike" cap="none">
                  <a:solidFill>
                    <a:schemeClr val="dk1"/>
                  </a:solidFill>
                  <a:latin typeface="Helvetica Neue" panose="020B0604020202020204" charset="0"/>
                  <a:ea typeface="Helvetica Neue"/>
                  <a:cs typeface="Helvetica Neue"/>
                  <a:sym typeface="Helvetica Neue"/>
                </a:rPr>
                <a:t> als auch in sozialen Kontexten.</a:t>
              </a:r>
              <a:endParaRPr>
                <a:latin typeface="Helvetica Neue" panose="020B0604020202020204" charset="0"/>
              </a:endParaRPr>
            </a:p>
          </p:txBody>
        </p:sp>
        <p:sp>
          <p:nvSpPr>
            <p:cNvPr id="144" name="Google Shape;144;p7"/>
            <p:cNvSpPr/>
            <p:nvPr/>
          </p:nvSpPr>
          <p:spPr>
            <a:xfrm>
              <a:off x="11880000" y="4572000"/>
              <a:ext cx="5112000" cy="1468800"/>
            </a:xfrm>
            <a:prstGeom prst="roundRect">
              <a:avLst>
                <a:gd name="adj" fmla="val 16667"/>
              </a:avLst>
            </a:prstGeom>
            <a:solidFill>
              <a:srgbClr val="AED633"/>
            </a:solidFill>
            <a:ln>
              <a:noFill/>
            </a:ln>
            <a:effectLst>
              <a:outerShdw blurRad="149987" dist="250190" dir="8460000" algn="ctr">
                <a:srgbClr val="000000">
                  <a:alpha val="27843"/>
                </a:srgbClr>
              </a:outerShdw>
            </a:effectLst>
          </p:spPr>
          <p:txBody>
            <a:bodyPr spcFirstLastPara="1" wrap="square" lIns="177800" tIns="101600" rIns="177800" bIns="101600" anchor="t" anchorCtr="0">
              <a:noAutofit/>
            </a:bodyPr>
            <a:lstStyle/>
            <a:p>
              <a:pPr marL="0" marR="0" lvl="0" indent="0" algn="ctr" rtl="0">
                <a:lnSpc>
                  <a:spcPct val="90000"/>
                </a:lnSpc>
                <a:spcBef>
                  <a:spcPts val="0"/>
                </a:spcBef>
                <a:spcAft>
                  <a:spcPts val="0"/>
                </a:spcAft>
                <a:buClr>
                  <a:schemeClr val="lt1"/>
                </a:buClr>
                <a:buSzPts val="2500"/>
                <a:buFont typeface="Helvetica Neue"/>
                <a:buNone/>
              </a:pPr>
              <a:r>
                <a:rPr lang="de-DE" sz="2500" b="1">
                  <a:solidFill>
                    <a:schemeClr val="lt1"/>
                  </a:solidFill>
                  <a:latin typeface="Helvetica Neue" panose="020B0604020202020204" charset="0"/>
                  <a:ea typeface="Helvetica Neue"/>
                  <a:cs typeface="Helvetica Neue"/>
                  <a:sym typeface="Helvetica Neue"/>
                </a:rPr>
                <a:t>Anderen zuhören</a:t>
              </a:r>
              <a:endParaRPr>
                <a:latin typeface="Helvetica Neue" panose="020B0604020202020204" charset="0"/>
              </a:endParaRPr>
            </a:p>
          </p:txBody>
        </p:sp>
        <p:pic>
          <p:nvPicPr>
            <p:cNvPr id="145" name="Google Shape;145;p7" descr="Ohr Silhouette"/>
            <p:cNvPicPr preferRelativeResize="0"/>
            <p:nvPr/>
          </p:nvPicPr>
          <p:blipFill rotWithShape="1">
            <a:blip r:embed="rId5">
              <a:alphaModFix/>
            </a:blip>
            <a:srcRect/>
            <a:stretch/>
          </p:blipFill>
          <p:spPr>
            <a:xfrm>
              <a:off x="14040000" y="5112000"/>
              <a:ext cx="828000" cy="828000"/>
            </a:xfrm>
            <a:prstGeom prst="rect">
              <a:avLst/>
            </a:prstGeom>
            <a:noFill/>
            <a:ln>
              <a:noFill/>
            </a:ln>
          </p:spPr>
        </p:pic>
      </p:grpSp>
      <p:sp>
        <p:nvSpPr>
          <p:cNvPr id="147" name="Google Shape;147;p7"/>
          <p:cNvSpPr txBox="1"/>
          <p:nvPr/>
        </p:nvSpPr>
        <p:spPr>
          <a:xfrm>
            <a:off x="1296000" y="2304000"/>
            <a:ext cx="102108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1.1 Definition &amp; Methoden</a:t>
            </a:r>
            <a:endParaRPr dirty="0">
              <a:latin typeface="Helvetica Neue" panose="020B0604020202020204" charset="0"/>
            </a:endParaRPr>
          </a:p>
        </p:txBody>
      </p:sp>
      <p:sp>
        <p:nvSpPr>
          <p:cNvPr id="148" name="Google Shape;148;p7"/>
          <p:cNvSpPr txBox="1"/>
          <p:nvPr/>
        </p:nvSpPr>
        <p:spPr>
          <a:xfrm>
            <a:off x="12331929" y="683778"/>
            <a:ext cx="2304000" cy="900000"/>
          </a:xfrm>
          <a:prstGeom prst="rect">
            <a:avLst/>
          </a:prstGeom>
          <a:solidFill>
            <a:srgbClr val="AED633"/>
          </a:solidFill>
          <a:ln>
            <a:noFill/>
          </a:ln>
          <a:effectLst>
            <a:outerShdw blurRad="107950" dist="12700" dir="5400000" algn="ctr">
              <a:srgbClr val="000000"/>
            </a:outerShdw>
          </a:effectLst>
        </p:spPr>
        <p:txBody>
          <a:bodyPr spcFirstLastPara="1" wrap="square" lIns="91425" tIns="91425" rIns="91425" bIns="91425" anchor="b"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de-DE" sz="2400">
                <a:solidFill>
                  <a:schemeClr val="lt1"/>
                </a:solidFill>
                <a:latin typeface="Helvetica Neue" panose="020B0604020202020204" charset="0"/>
                <a:ea typeface="Helvetica Neue"/>
                <a:cs typeface="Helvetica Neue"/>
                <a:sym typeface="Helvetica Neue"/>
              </a:rPr>
              <a:t>Generelle Kommunikation</a:t>
            </a:r>
            <a:endParaRPr>
              <a:latin typeface="Helvetica Neue" panose="020B0604020202020204" charset="0"/>
            </a:endParaRPr>
          </a:p>
        </p:txBody>
      </p:sp>
      <p:sp>
        <p:nvSpPr>
          <p:cNvPr id="149" name="Google Shape;149;p7"/>
          <p:cNvSpPr txBox="1"/>
          <p:nvPr/>
        </p:nvSpPr>
        <p:spPr>
          <a:xfrm>
            <a:off x="14707929" y="683778"/>
            <a:ext cx="2304000" cy="900000"/>
          </a:xfrm>
          <a:prstGeom prst="rect">
            <a:avLst/>
          </a:prstGeom>
          <a:solidFill>
            <a:srgbClr val="F2F2F2"/>
          </a:solidFill>
          <a:ln>
            <a:noFill/>
          </a:ln>
          <a:effectLst>
            <a:outerShdw blurRad="107950" dist="12700" dir="5400000" algn="ctr">
              <a:srgbClr val="000000"/>
            </a:outerShdw>
          </a:effectLst>
        </p:spPr>
        <p:txBody>
          <a:bodyPr spcFirstLastPara="1" wrap="square" lIns="91425" tIns="91425" rIns="91425" bIns="91425" anchor="b"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de-DE" sz="2400">
                <a:solidFill>
                  <a:schemeClr val="lt1"/>
                </a:solidFill>
                <a:latin typeface="Helvetica Neue" panose="020B0604020202020204" charset="0"/>
                <a:ea typeface="Helvetica Neue"/>
                <a:cs typeface="Helvetica Neue"/>
                <a:sym typeface="Helvetica Neue"/>
              </a:rPr>
              <a:t>Kommunikation </a:t>
            </a:r>
            <a:br>
              <a:rPr lang="de-DE" sz="2400">
                <a:solidFill>
                  <a:schemeClr val="lt1"/>
                </a:solidFill>
                <a:latin typeface="Helvetica Neue" panose="020B0604020202020204" charset="0"/>
                <a:ea typeface="Helvetica Neue"/>
                <a:cs typeface="Helvetica Neue"/>
                <a:sym typeface="Helvetica Neue"/>
              </a:rPr>
            </a:br>
            <a:r>
              <a:rPr lang="de-DE" sz="2400">
                <a:solidFill>
                  <a:schemeClr val="lt1"/>
                </a:solidFill>
                <a:latin typeface="Helvetica Neue" panose="020B0604020202020204" charset="0"/>
                <a:ea typeface="Helvetica Neue"/>
                <a:cs typeface="Helvetica Neue"/>
                <a:sym typeface="Helvetica Neue"/>
              </a:rPr>
              <a:t>in Meetings</a:t>
            </a:r>
            <a:endParaRPr>
              <a:latin typeface="Helvetica Neue" panose="020B0604020202020204" charset="0"/>
            </a:endParaRPr>
          </a:p>
        </p:txBody>
      </p:sp>
      <p:sp>
        <p:nvSpPr>
          <p:cNvPr id="150" name="Google Shape;150;p7"/>
          <p:cNvSpPr/>
          <p:nvPr/>
        </p:nvSpPr>
        <p:spPr>
          <a:xfrm>
            <a:off x="12331929" y="359778"/>
            <a:ext cx="4680000" cy="360000"/>
          </a:xfrm>
          <a:prstGeom prst="roundRect">
            <a:avLst>
              <a:gd name="adj" fmla="val 16667"/>
            </a:avLst>
          </a:prstGeom>
          <a:gradFill>
            <a:gsLst>
              <a:gs pos="0">
                <a:schemeClr val="lt1"/>
              </a:gs>
              <a:gs pos="100000">
                <a:srgbClr val="939393"/>
              </a:gs>
            </a:gsLst>
            <a:path path="circle">
              <a:fillToRect l="50000" t="50000" r="50000" b="50000"/>
            </a:path>
            <a:tileRect/>
          </a:gra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2400"/>
              <a:buFont typeface="Helvetica Neue"/>
              <a:buNone/>
            </a:pPr>
            <a:r>
              <a:rPr lang="de-DE" sz="2400" b="1" dirty="0">
                <a:solidFill>
                  <a:schemeClr val="lt1"/>
                </a:solidFill>
                <a:latin typeface="Helvetica Neue" panose="020B0604020202020204" charset="0"/>
                <a:ea typeface="Helvetica Neue"/>
                <a:cs typeface="Helvetica Neue"/>
                <a:sym typeface="Helvetica Neue"/>
              </a:rPr>
              <a:t>Wir unterscheiden zwischen:</a:t>
            </a:r>
            <a:endParaRPr sz="1800" b="1" dirty="0">
              <a:solidFill>
                <a:schemeClr val="lt1"/>
              </a:solidFill>
              <a:latin typeface="Helvetica Neue" panose="020B0604020202020204" charset="0"/>
              <a:ea typeface="Helvetica Neue"/>
              <a:cs typeface="Helvetica Neue"/>
              <a:sym typeface="Helvetica Neue"/>
            </a:endParaRPr>
          </a:p>
        </p:txBody>
      </p:sp>
      <p:sp>
        <p:nvSpPr>
          <p:cNvPr id="2" name="Google Shape;89;p5">
            <a:extLst>
              <a:ext uri="{FF2B5EF4-FFF2-40B4-BE49-F238E27FC236}">
                <a16:creationId xmlns:a16="http://schemas.microsoft.com/office/drawing/2014/main" id="{5120BF11-4E2F-73E2-57D1-532037BA34B5}"/>
              </a:ext>
            </a:extLst>
          </p:cNvPr>
          <p:cNvSpPr txBox="1"/>
          <p:nvPr/>
        </p:nvSpPr>
        <p:spPr>
          <a:xfrm>
            <a:off x="1296000" y="1548000"/>
            <a:ext cx="16164000" cy="7540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300" b="1" dirty="0">
                <a:solidFill>
                  <a:srgbClr val="4D94B7"/>
                </a:solidFill>
                <a:latin typeface="Helvetica Neue" panose="020B0604020202020204" charset="0"/>
                <a:ea typeface="Helvetica Neue"/>
                <a:cs typeface="Helvetica Neue"/>
                <a:sym typeface="Helvetica Neue"/>
              </a:rPr>
              <a:t>1. Verbesserung der unternehmensinternen Kommunikation</a:t>
            </a:r>
            <a:endParaRPr sz="4300" dirty="0">
              <a:latin typeface="Helvetica Neue" panose="020B060402020202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4"/>
                                        </p:tgtEl>
                                        <p:attrNameLst>
                                          <p:attrName>style.visibility</p:attrName>
                                        </p:attrNameLst>
                                      </p:cBhvr>
                                      <p:to>
                                        <p:strVal val="visible"/>
                                      </p:to>
                                    </p:set>
                                    <p:animEffect transition="in" filter="fade">
                                      <p:cBhvr>
                                        <p:cTn id="7" dur="500"/>
                                        <p:tgtEl>
                                          <p:spTgt spid="1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8"/>
                                        </p:tgtEl>
                                        <p:attrNameLst>
                                          <p:attrName>style.visibility</p:attrName>
                                        </p:attrNameLst>
                                      </p:cBhvr>
                                      <p:to>
                                        <p:strVal val="visible"/>
                                      </p:to>
                                    </p:set>
                                    <p:animEffect transition="in" filter="fade">
                                      <p:cBhvr>
                                        <p:cTn id="12" dur="500"/>
                                        <p:tgtEl>
                                          <p:spTgt spid="13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2"/>
                                        </p:tgtEl>
                                        <p:attrNameLst>
                                          <p:attrName>style.visibility</p:attrName>
                                        </p:attrNameLst>
                                      </p:cBhvr>
                                      <p:to>
                                        <p:strVal val="visible"/>
                                      </p:to>
                                    </p:set>
                                    <p:animEffect transition="in" filter="fade">
                                      <p:cBhvr>
                                        <p:cTn id="17" dur="50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graphicFrame>
        <p:nvGraphicFramePr>
          <p:cNvPr id="155" name="Google Shape;155;p8"/>
          <p:cNvGraphicFramePr/>
          <p:nvPr/>
        </p:nvGraphicFramePr>
        <p:xfrm>
          <a:off x="9248971" y="3848100"/>
          <a:ext cx="7968775" cy="4731840"/>
        </p:xfrm>
        <a:graphic>
          <a:graphicData uri="http://schemas.openxmlformats.org/drawingml/2006/table">
            <a:tbl>
              <a:tblPr firstRow="1" bandRow="1">
                <a:noFill/>
                <a:tableStyleId>{B85BDE6E-D97C-4451-AC36-2DF0A014133E}</a:tableStyleId>
              </a:tblPr>
              <a:tblGrid>
                <a:gridCol w="758925">
                  <a:extLst>
                    <a:ext uri="{9D8B030D-6E8A-4147-A177-3AD203B41FA5}">
                      <a16:colId xmlns:a16="http://schemas.microsoft.com/office/drawing/2014/main" val="20000"/>
                    </a:ext>
                  </a:extLst>
                </a:gridCol>
                <a:gridCol w="6450925">
                  <a:extLst>
                    <a:ext uri="{9D8B030D-6E8A-4147-A177-3AD203B41FA5}">
                      <a16:colId xmlns:a16="http://schemas.microsoft.com/office/drawing/2014/main" val="20001"/>
                    </a:ext>
                  </a:extLst>
                </a:gridCol>
                <a:gridCol w="758925">
                  <a:extLst>
                    <a:ext uri="{9D8B030D-6E8A-4147-A177-3AD203B41FA5}">
                      <a16:colId xmlns:a16="http://schemas.microsoft.com/office/drawing/2014/main" val="20002"/>
                    </a:ext>
                  </a:extLst>
                </a:gridCol>
              </a:tblGrid>
              <a:tr h="562500">
                <a:tc>
                  <a:txBody>
                    <a:bodyPr/>
                    <a:lstStyle/>
                    <a:p>
                      <a:pPr marL="0" marR="0" lvl="0" indent="0" algn="l" rtl="0">
                        <a:spcBef>
                          <a:spcPts val="0"/>
                        </a:spcBef>
                        <a:spcAft>
                          <a:spcPts val="0"/>
                        </a:spcAft>
                        <a:buNone/>
                      </a:pPr>
                      <a:endParaRPr sz="24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D94B7">
                        <a:alpha val="20000"/>
                      </a:srgbClr>
                    </a:solidFill>
                  </a:tcPr>
                </a:tc>
                <a:tc>
                  <a:txBody>
                    <a:bodyPr/>
                    <a:lstStyle/>
                    <a:p>
                      <a:pPr marL="0" marR="0" lvl="0" indent="0" algn="l" rtl="0">
                        <a:spcBef>
                          <a:spcPts val="0"/>
                        </a:spcBef>
                        <a:spcAft>
                          <a:spcPts val="0"/>
                        </a:spcAft>
                        <a:buClr>
                          <a:schemeClr val="dk1"/>
                        </a:buClr>
                        <a:buSzPts val="2500"/>
                        <a:buFont typeface="Noto Sans Symbols"/>
                        <a:buNone/>
                      </a:pPr>
                      <a:r>
                        <a:rPr lang="de-DE" sz="2400">
                          <a:solidFill>
                            <a:schemeClr val="dk1"/>
                          </a:solidFill>
                          <a:latin typeface="Helvetica Neue"/>
                          <a:ea typeface="Helvetica Neue"/>
                          <a:cs typeface="Helvetica Neue"/>
                          <a:sym typeface="Helvetica Neue"/>
                        </a:rPr>
                        <a:t>Sitzungsprotokolle </a:t>
                      </a:r>
                      <a:r>
                        <a:rPr lang="de-DE" sz="2400">
                          <a:latin typeface="Helvetica Neue"/>
                          <a:ea typeface="Helvetica Neue"/>
                          <a:cs typeface="Helvetica Neue"/>
                          <a:sym typeface="Helvetica Neue"/>
                        </a:rPr>
                        <a:t>dokumentieren Inhalt,</a:t>
                      </a:r>
                      <a:r>
                        <a:rPr lang="de-DE" sz="2400">
                          <a:solidFill>
                            <a:schemeClr val="dk1"/>
                          </a:solidFill>
                          <a:latin typeface="Helvetica Neue"/>
                          <a:ea typeface="Helvetica Neue"/>
                          <a:cs typeface="Helvetica Neue"/>
                          <a:sym typeface="Helvetica Neue"/>
                        </a:rPr>
                        <a:t> Erkenntnisse, Entscheidungen und insb. Vereinbarungen (wer macht was bis wann?). </a:t>
                      </a:r>
                      <a:endParaRPr sz="2400">
                        <a:solidFill>
                          <a:schemeClr val="dk1"/>
                        </a:solidFill>
                        <a:latin typeface="Helvetica Neue"/>
                        <a:ea typeface="Helvetica Neue"/>
                        <a:cs typeface="Helvetica Neue"/>
                        <a:sym typeface="Helvetica Neue"/>
                      </a:endParaRPr>
                    </a:p>
                  </a:txBody>
                  <a:tcPr marL="0" marR="0" marT="180000" marB="180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D94B7">
                        <a:alpha val="20000"/>
                      </a:srgbClr>
                    </a:solidFill>
                  </a:tcPr>
                </a:tc>
                <a:tc>
                  <a:txBody>
                    <a:bodyPr/>
                    <a:lstStyle/>
                    <a:p>
                      <a:pPr marL="0" marR="0" lvl="0" indent="0" algn="ctr" rtl="0">
                        <a:lnSpc>
                          <a:spcPct val="100000"/>
                        </a:lnSpc>
                        <a:spcBef>
                          <a:spcPts val="0"/>
                        </a:spcBef>
                        <a:spcAft>
                          <a:spcPts val="0"/>
                        </a:spcAft>
                        <a:buSzPts val="3700"/>
                        <a:buFont typeface="Helvetica Neue"/>
                        <a:buNone/>
                      </a:pPr>
                      <a:r>
                        <a:rPr lang="de-DE" sz="3700">
                          <a:latin typeface="Helvetica Neue"/>
                          <a:ea typeface="Helvetica Neue"/>
                          <a:cs typeface="Helvetica Neue"/>
                          <a:sym typeface="Helvetica Neue"/>
                        </a:rPr>
                        <a:t>◻</a:t>
                      </a:r>
                      <a:endParaRPr sz="37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D94B7">
                        <a:alpha val="20000"/>
                      </a:srgbClr>
                    </a:solidFill>
                  </a:tcPr>
                </a:tc>
                <a:extLst>
                  <a:ext uri="{0D108BD9-81ED-4DB2-BD59-A6C34878D82A}">
                    <a16:rowId xmlns:a16="http://schemas.microsoft.com/office/drawing/2014/main" val="10000"/>
                  </a:ext>
                </a:extLst>
              </a:tr>
              <a:tr h="562500">
                <a:tc>
                  <a:txBody>
                    <a:bodyPr/>
                    <a:lstStyle/>
                    <a:p>
                      <a:pPr marL="0" marR="0" lvl="0" indent="0" algn="l" rtl="0">
                        <a:spcBef>
                          <a:spcPts val="0"/>
                        </a:spcBef>
                        <a:spcAft>
                          <a:spcPts val="0"/>
                        </a:spcAft>
                        <a:buNone/>
                      </a:pPr>
                      <a:endParaRPr sz="24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D633">
                        <a:alpha val="20000"/>
                      </a:srgbClr>
                    </a:solidFill>
                  </a:tcPr>
                </a:tc>
                <a:tc>
                  <a:txBody>
                    <a:bodyPr/>
                    <a:lstStyle/>
                    <a:p>
                      <a:pPr marL="0" marR="0" lvl="0" indent="0" algn="l" rtl="0">
                        <a:spcBef>
                          <a:spcPts val="0"/>
                        </a:spcBef>
                        <a:spcAft>
                          <a:spcPts val="0"/>
                        </a:spcAft>
                        <a:buClr>
                          <a:schemeClr val="dk1"/>
                        </a:buClr>
                        <a:buSzPts val="2500"/>
                        <a:buFont typeface="Noto Sans Symbols"/>
                        <a:buNone/>
                      </a:pPr>
                      <a:r>
                        <a:rPr lang="de-DE" sz="2400">
                          <a:solidFill>
                            <a:schemeClr val="dk1"/>
                          </a:solidFill>
                          <a:latin typeface="Helvetica Neue"/>
                          <a:ea typeface="Helvetica Neue"/>
                          <a:cs typeface="Helvetica Neue"/>
                          <a:sym typeface="Helvetica Neue"/>
                        </a:rPr>
                        <a:t>Offene Kommunikationskanäle für die  Erreichung des Top-Managements sind notwendig.</a:t>
                      </a:r>
                      <a:endParaRPr/>
                    </a:p>
                  </a:txBody>
                  <a:tcPr marL="0" marR="0" marT="180000" marB="180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D633">
                        <a:alpha val="20000"/>
                      </a:srgbClr>
                    </a:solidFill>
                  </a:tcPr>
                </a:tc>
                <a:tc>
                  <a:txBody>
                    <a:bodyPr/>
                    <a:lstStyle/>
                    <a:p>
                      <a:pPr marL="0" marR="0" lvl="0" indent="0" algn="ctr" rtl="0">
                        <a:lnSpc>
                          <a:spcPct val="100000"/>
                        </a:lnSpc>
                        <a:spcBef>
                          <a:spcPts val="0"/>
                        </a:spcBef>
                        <a:spcAft>
                          <a:spcPts val="0"/>
                        </a:spcAft>
                        <a:buSzPts val="3700"/>
                        <a:buFont typeface="Helvetica Neue"/>
                        <a:buNone/>
                      </a:pPr>
                      <a:r>
                        <a:rPr lang="de-DE" sz="3700">
                          <a:latin typeface="Helvetica Neue"/>
                          <a:ea typeface="Helvetica Neue"/>
                          <a:cs typeface="Helvetica Neue"/>
                          <a:sym typeface="Helvetica Neue"/>
                        </a:rPr>
                        <a:t>◻</a:t>
                      </a:r>
                      <a:endParaRPr sz="37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D633">
                        <a:alpha val="20000"/>
                      </a:srgbClr>
                    </a:solidFill>
                  </a:tcPr>
                </a:tc>
                <a:extLst>
                  <a:ext uri="{0D108BD9-81ED-4DB2-BD59-A6C34878D82A}">
                    <a16:rowId xmlns:a16="http://schemas.microsoft.com/office/drawing/2014/main" val="10001"/>
                  </a:ext>
                </a:extLst>
              </a:tr>
              <a:tr h="562500">
                <a:tc>
                  <a:txBody>
                    <a:bodyPr/>
                    <a:lstStyle/>
                    <a:p>
                      <a:pPr marL="0" marR="0" lvl="0" indent="0" algn="l" rtl="0">
                        <a:spcBef>
                          <a:spcPts val="0"/>
                        </a:spcBef>
                        <a:spcAft>
                          <a:spcPts val="0"/>
                        </a:spcAft>
                        <a:buNone/>
                      </a:pPr>
                      <a:endParaRPr sz="24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D94B7">
                        <a:alpha val="20000"/>
                      </a:srgbClr>
                    </a:solidFill>
                  </a:tcPr>
                </a:tc>
                <a:tc>
                  <a:txBody>
                    <a:bodyPr/>
                    <a:lstStyle/>
                    <a:p>
                      <a:pPr marL="0" marR="0" lvl="0" indent="0" algn="l" rtl="0">
                        <a:spcBef>
                          <a:spcPts val="0"/>
                        </a:spcBef>
                        <a:spcAft>
                          <a:spcPts val="0"/>
                        </a:spcAft>
                        <a:buClr>
                          <a:schemeClr val="dk1"/>
                        </a:buClr>
                        <a:buSzPts val="2500"/>
                        <a:buFont typeface="Noto Sans Symbols"/>
                        <a:buNone/>
                      </a:pPr>
                      <a:r>
                        <a:rPr lang="de-DE" sz="2400">
                          <a:solidFill>
                            <a:schemeClr val="dk1"/>
                          </a:solidFill>
                          <a:latin typeface="Helvetica Neue"/>
                          <a:ea typeface="Helvetica Neue"/>
                          <a:cs typeface="Helvetica Neue"/>
                          <a:sym typeface="Helvetica Neue"/>
                        </a:rPr>
                        <a:t>Dokumentationsregeln sind wichtig.</a:t>
                      </a:r>
                      <a:endParaRPr/>
                    </a:p>
                  </a:txBody>
                  <a:tcPr marL="0" marR="0" marT="180000" marB="180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D94B7">
                        <a:alpha val="20000"/>
                      </a:srgbClr>
                    </a:solidFill>
                  </a:tcPr>
                </a:tc>
                <a:tc>
                  <a:txBody>
                    <a:bodyPr/>
                    <a:lstStyle/>
                    <a:p>
                      <a:pPr marL="0" marR="0" lvl="0" indent="0" algn="ctr" rtl="0">
                        <a:lnSpc>
                          <a:spcPct val="100000"/>
                        </a:lnSpc>
                        <a:spcBef>
                          <a:spcPts val="0"/>
                        </a:spcBef>
                        <a:spcAft>
                          <a:spcPts val="0"/>
                        </a:spcAft>
                        <a:buSzPts val="3700"/>
                        <a:buFont typeface="Helvetica Neue"/>
                        <a:buNone/>
                      </a:pPr>
                      <a:r>
                        <a:rPr lang="de-DE" sz="3700">
                          <a:latin typeface="Helvetica Neue"/>
                          <a:ea typeface="Helvetica Neue"/>
                          <a:cs typeface="Helvetica Neue"/>
                          <a:sym typeface="Helvetica Neue"/>
                        </a:rPr>
                        <a:t>◻</a:t>
                      </a:r>
                      <a:endParaRPr sz="37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D94B7">
                        <a:alpha val="20000"/>
                      </a:srgbClr>
                    </a:solidFill>
                  </a:tcPr>
                </a:tc>
                <a:extLst>
                  <a:ext uri="{0D108BD9-81ED-4DB2-BD59-A6C34878D82A}">
                    <a16:rowId xmlns:a16="http://schemas.microsoft.com/office/drawing/2014/main" val="10002"/>
                  </a:ext>
                </a:extLst>
              </a:tr>
              <a:tr h="562500">
                <a:tc>
                  <a:txBody>
                    <a:bodyPr/>
                    <a:lstStyle/>
                    <a:p>
                      <a:pPr marL="0" marR="0" lvl="0" indent="0" algn="l" rtl="0">
                        <a:spcBef>
                          <a:spcPts val="0"/>
                        </a:spcBef>
                        <a:spcAft>
                          <a:spcPts val="0"/>
                        </a:spcAft>
                        <a:buNone/>
                      </a:pPr>
                      <a:endParaRPr sz="24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D633">
                        <a:alpha val="20000"/>
                      </a:srgbClr>
                    </a:solidFill>
                  </a:tcPr>
                </a:tc>
                <a:tc>
                  <a:txBody>
                    <a:bodyPr/>
                    <a:lstStyle/>
                    <a:p>
                      <a:pPr marL="0" marR="0" lvl="0" indent="0" algn="l" rtl="0">
                        <a:spcBef>
                          <a:spcPts val="0"/>
                        </a:spcBef>
                        <a:spcAft>
                          <a:spcPts val="0"/>
                        </a:spcAft>
                        <a:buClr>
                          <a:schemeClr val="dk1"/>
                        </a:buClr>
                        <a:buSzPts val="2500"/>
                        <a:buFont typeface="Noto Sans Symbols"/>
                        <a:buNone/>
                      </a:pPr>
                      <a:r>
                        <a:rPr lang="de-DE" sz="2400">
                          <a:solidFill>
                            <a:schemeClr val="dk1"/>
                          </a:solidFill>
                          <a:latin typeface="Helvetica Neue"/>
                          <a:ea typeface="Helvetica Neue"/>
                          <a:cs typeface="Helvetica Neue"/>
                          <a:sym typeface="Helvetica Neue"/>
                        </a:rPr>
                        <a:t>Interdisziplinäre Meetings sind sehr hilfreich für den Austausch und die Entwicklung von Ideen. </a:t>
                      </a:r>
                      <a:endParaRPr/>
                    </a:p>
                  </a:txBody>
                  <a:tcPr marL="0" marR="0" marT="180000" marB="180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D633">
                        <a:alpha val="20000"/>
                      </a:srgbClr>
                    </a:solidFill>
                  </a:tcPr>
                </a:tc>
                <a:tc>
                  <a:txBody>
                    <a:bodyPr/>
                    <a:lstStyle/>
                    <a:p>
                      <a:pPr marL="0" marR="0" lvl="0" indent="0" algn="ctr" rtl="0">
                        <a:lnSpc>
                          <a:spcPct val="100000"/>
                        </a:lnSpc>
                        <a:spcBef>
                          <a:spcPts val="0"/>
                        </a:spcBef>
                        <a:spcAft>
                          <a:spcPts val="0"/>
                        </a:spcAft>
                        <a:buSzPts val="3700"/>
                        <a:buFont typeface="Helvetica Neue"/>
                        <a:buNone/>
                      </a:pPr>
                      <a:r>
                        <a:rPr lang="de-DE" sz="3700">
                          <a:latin typeface="Helvetica Neue"/>
                          <a:ea typeface="Helvetica Neue"/>
                          <a:cs typeface="Helvetica Neue"/>
                          <a:sym typeface="Helvetica Neue"/>
                        </a:rPr>
                        <a:t>◻</a:t>
                      </a:r>
                      <a:endParaRPr sz="37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D633">
                        <a:alpha val="20000"/>
                      </a:srgbClr>
                    </a:solidFill>
                  </a:tcPr>
                </a:tc>
                <a:extLst>
                  <a:ext uri="{0D108BD9-81ED-4DB2-BD59-A6C34878D82A}">
                    <a16:rowId xmlns:a16="http://schemas.microsoft.com/office/drawing/2014/main" val="10003"/>
                  </a:ext>
                </a:extLst>
              </a:tr>
            </a:tbl>
          </a:graphicData>
        </a:graphic>
      </p:graphicFrame>
      <p:graphicFrame>
        <p:nvGraphicFramePr>
          <p:cNvPr id="156" name="Google Shape;156;p8"/>
          <p:cNvGraphicFramePr/>
          <p:nvPr/>
        </p:nvGraphicFramePr>
        <p:xfrm>
          <a:off x="1354412" y="3924300"/>
          <a:ext cx="7560000" cy="4655650"/>
        </p:xfrm>
        <a:graphic>
          <a:graphicData uri="http://schemas.openxmlformats.org/drawingml/2006/table">
            <a:tbl>
              <a:tblPr firstRow="1" bandRow="1">
                <a:noFill/>
                <a:tableStyleId>{B85BDE6E-D97C-4451-AC36-2DF0A014133E}</a:tableStyleId>
              </a:tblPr>
              <a:tblGrid>
                <a:gridCol w="720000">
                  <a:extLst>
                    <a:ext uri="{9D8B030D-6E8A-4147-A177-3AD203B41FA5}">
                      <a16:colId xmlns:a16="http://schemas.microsoft.com/office/drawing/2014/main" val="20000"/>
                    </a:ext>
                  </a:extLst>
                </a:gridCol>
                <a:gridCol w="6120000">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tblGrid>
              <a:tr h="1943950">
                <a:tc>
                  <a:txBody>
                    <a:bodyPr/>
                    <a:lstStyle/>
                    <a:p>
                      <a:pPr marL="0" marR="0" lvl="0" indent="0" algn="l" rtl="0">
                        <a:spcBef>
                          <a:spcPts val="0"/>
                        </a:spcBef>
                        <a:spcAft>
                          <a:spcPts val="0"/>
                        </a:spcAft>
                        <a:buNone/>
                      </a:pPr>
                      <a:endParaRPr sz="24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D94B7">
                        <a:alpha val="20000"/>
                      </a:srgbClr>
                    </a:solidFill>
                  </a:tcPr>
                </a:tc>
                <a:tc>
                  <a:txBody>
                    <a:bodyPr/>
                    <a:lstStyle/>
                    <a:p>
                      <a:pPr marL="0" marR="0" lvl="0" indent="0" algn="l" rtl="0">
                        <a:spcBef>
                          <a:spcPts val="0"/>
                        </a:spcBef>
                        <a:spcAft>
                          <a:spcPts val="0"/>
                        </a:spcAft>
                        <a:buClr>
                          <a:schemeClr val="dk1"/>
                        </a:buClr>
                        <a:buSzPts val="2500"/>
                        <a:buFont typeface="Noto Sans Symbols"/>
                        <a:buNone/>
                      </a:pPr>
                      <a:r>
                        <a:rPr lang="de-DE" sz="2400" dirty="0">
                          <a:solidFill>
                            <a:schemeClr val="dk1"/>
                          </a:solidFill>
                          <a:latin typeface="Helvetica Neue"/>
                          <a:ea typeface="Helvetica Neue"/>
                          <a:cs typeface="Helvetica Neue"/>
                          <a:sym typeface="Helvetica Neue"/>
                        </a:rPr>
                        <a:t>Sitzungsziel, Agenda und Zeitrahmen müssen für Besprechungen zeitnah vorab übersendet </a:t>
                      </a:r>
                      <a:r>
                        <a:rPr lang="de-DE" sz="2400" dirty="0">
                          <a:latin typeface="Helvetica Neue"/>
                          <a:ea typeface="Helvetica Neue"/>
                          <a:cs typeface="Helvetica Neue"/>
                          <a:sym typeface="Helvetica Neue"/>
                        </a:rPr>
                        <a:t>werden</a:t>
                      </a:r>
                      <a:r>
                        <a:rPr lang="de-DE" sz="2400" dirty="0">
                          <a:solidFill>
                            <a:schemeClr val="dk1"/>
                          </a:solidFill>
                          <a:latin typeface="Helvetica Neue"/>
                          <a:ea typeface="Helvetica Neue"/>
                          <a:cs typeface="Helvetica Neue"/>
                          <a:sym typeface="Helvetica Neue"/>
                        </a:rPr>
                        <a:t> (nie eine Besprechung ohne Agenda).</a:t>
                      </a:r>
                      <a:endParaRPr sz="2400" dirty="0">
                        <a:latin typeface="Helvetica Neue"/>
                        <a:ea typeface="Helvetica Neue"/>
                        <a:cs typeface="Helvetica Neue"/>
                        <a:sym typeface="Helvetica Neue"/>
                      </a:endParaRPr>
                    </a:p>
                  </a:txBody>
                  <a:tcPr marL="0" marR="0" marT="180000" marB="180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D94B7">
                        <a:alpha val="20000"/>
                      </a:srgbClr>
                    </a:solidFill>
                  </a:tcPr>
                </a:tc>
                <a:tc>
                  <a:txBody>
                    <a:bodyPr/>
                    <a:lstStyle/>
                    <a:p>
                      <a:pPr marL="0" marR="0" lvl="0" indent="0" algn="ctr" rtl="0">
                        <a:spcBef>
                          <a:spcPts val="0"/>
                        </a:spcBef>
                        <a:spcAft>
                          <a:spcPts val="0"/>
                        </a:spcAft>
                        <a:buNone/>
                      </a:pPr>
                      <a:r>
                        <a:rPr lang="de-DE" sz="3700">
                          <a:latin typeface="Helvetica Neue"/>
                          <a:ea typeface="Helvetica Neue"/>
                          <a:cs typeface="Helvetica Neue"/>
                          <a:sym typeface="Helvetica Neue"/>
                        </a:rPr>
                        <a:t>◻</a:t>
                      </a:r>
                      <a:endParaRPr sz="37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D94B7">
                        <a:alpha val="20000"/>
                      </a:srgbClr>
                    </a:solidFill>
                  </a:tcPr>
                </a:tc>
                <a:extLst>
                  <a:ext uri="{0D108BD9-81ED-4DB2-BD59-A6C34878D82A}">
                    <a16:rowId xmlns:a16="http://schemas.microsoft.com/office/drawing/2014/main" val="10000"/>
                  </a:ext>
                </a:extLst>
              </a:tr>
              <a:tr h="773900">
                <a:tc>
                  <a:txBody>
                    <a:bodyPr/>
                    <a:lstStyle/>
                    <a:p>
                      <a:pPr marL="0" marR="0" lvl="0" indent="0" algn="l" rtl="0">
                        <a:spcBef>
                          <a:spcPts val="0"/>
                        </a:spcBef>
                        <a:spcAft>
                          <a:spcPts val="0"/>
                        </a:spcAft>
                        <a:buNone/>
                      </a:pPr>
                      <a:endParaRPr sz="24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D633">
                        <a:alpha val="20000"/>
                      </a:srgbClr>
                    </a:solidFill>
                  </a:tcPr>
                </a:tc>
                <a:tc>
                  <a:txBody>
                    <a:bodyPr/>
                    <a:lstStyle/>
                    <a:p>
                      <a:pPr marL="0" marR="0" lvl="0" indent="0" algn="l" rtl="0">
                        <a:spcBef>
                          <a:spcPts val="0"/>
                        </a:spcBef>
                        <a:spcAft>
                          <a:spcPts val="0"/>
                        </a:spcAft>
                        <a:buClr>
                          <a:schemeClr val="dk1"/>
                        </a:buClr>
                        <a:buSzPts val="2500"/>
                        <a:buFont typeface="Noto Sans Symbols"/>
                        <a:buNone/>
                      </a:pPr>
                      <a:r>
                        <a:rPr lang="de-DE" sz="2400">
                          <a:solidFill>
                            <a:schemeClr val="dk1"/>
                          </a:solidFill>
                          <a:latin typeface="Helvetica Neue"/>
                          <a:ea typeface="Helvetica Neue"/>
                          <a:cs typeface="Helvetica Neue"/>
                          <a:sym typeface="Helvetica Neue"/>
                        </a:rPr>
                        <a:t>Wenn einer redet, schweigen die anderen. </a:t>
                      </a:r>
                      <a:endParaRPr sz="2400">
                        <a:solidFill>
                          <a:schemeClr val="dk1"/>
                        </a:solidFill>
                        <a:latin typeface="Helvetica Neue"/>
                        <a:ea typeface="Helvetica Neue"/>
                        <a:cs typeface="Helvetica Neue"/>
                        <a:sym typeface="Helvetica Neue"/>
                      </a:endParaRPr>
                    </a:p>
                  </a:txBody>
                  <a:tcPr marL="0" marR="0" marT="180000" marB="180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D633">
                        <a:alpha val="20000"/>
                      </a:srgbClr>
                    </a:solidFill>
                  </a:tcPr>
                </a:tc>
                <a:tc>
                  <a:txBody>
                    <a:bodyPr/>
                    <a:lstStyle/>
                    <a:p>
                      <a:pPr marL="0" marR="0" lvl="0" indent="0" algn="ctr" rtl="0">
                        <a:lnSpc>
                          <a:spcPct val="100000"/>
                        </a:lnSpc>
                        <a:spcBef>
                          <a:spcPts val="0"/>
                        </a:spcBef>
                        <a:spcAft>
                          <a:spcPts val="0"/>
                        </a:spcAft>
                        <a:buSzPts val="3700"/>
                        <a:buFont typeface="Helvetica Neue"/>
                        <a:buNone/>
                      </a:pPr>
                      <a:r>
                        <a:rPr lang="de-DE" sz="3700">
                          <a:latin typeface="Helvetica Neue"/>
                          <a:ea typeface="Helvetica Neue"/>
                          <a:cs typeface="Helvetica Neue"/>
                          <a:sym typeface="Helvetica Neue"/>
                        </a:rPr>
                        <a:t>◻</a:t>
                      </a:r>
                      <a:endParaRPr sz="37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D633">
                        <a:alpha val="20000"/>
                      </a:srgbClr>
                    </a:solidFill>
                  </a:tcPr>
                </a:tc>
                <a:extLst>
                  <a:ext uri="{0D108BD9-81ED-4DB2-BD59-A6C34878D82A}">
                    <a16:rowId xmlns:a16="http://schemas.microsoft.com/office/drawing/2014/main" val="10001"/>
                  </a:ext>
                </a:extLst>
              </a:tr>
              <a:tr h="1163900">
                <a:tc>
                  <a:txBody>
                    <a:bodyPr/>
                    <a:lstStyle/>
                    <a:p>
                      <a:pPr marL="0" marR="0" lvl="0" indent="0" algn="l" rtl="0">
                        <a:spcBef>
                          <a:spcPts val="0"/>
                        </a:spcBef>
                        <a:spcAft>
                          <a:spcPts val="0"/>
                        </a:spcAft>
                        <a:buNone/>
                      </a:pPr>
                      <a:endParaRPr sz="24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D94B7">
                        <a:alpha val="20000"/>
                      </a:srgbClr>
                    </a:solidFill>
                  </a:tcPr>
                </a:tc>
                <a:tc>
                  <a:txBody>
                    <a:bodyPr/>
                    <a:lstStyle/>
                    <a:p>
                      <a:pPr marL="0" marR="0" lvl="0" indent="0" algn="l" rtl="0">
                        <a:spcBef>
                          <a:spcPts val="0"/>
                        </a:spcBef>
                        <a:spcAft>
                          <a:spcPts val="0"/>
                        </a:spcAft>
                        <a:buClr>
                          <a:schemeClr val="dk1"/>
                        </a:buClr>
                        <a:buSzPts val="2500"/>
                        <a:buFont typeface="Noto Sans Symbols"/>
                        <a:buNone/>
                      </a:pPr>
                      <a:r>
                        <a:rPr lang="de-DE" sz="2400">
                          <a:solidFill>
                            <a:schemeClr val="dk1"/>
                          </a:solidFill>
                          <a:latin typeface="Helvetica Neue"/>
                          <a:ea typeface="Helvetica Neue"/>
                          <a:cs typeface="Helvetica Neue"/>
                          <a:sym typeface="Helvetica Neue"/>
                        </a:rPr>
                        <a:t>Jeder darf sich äußern, niemand muss sich äußern.</a:t>
                      </a:r>
                      <a:endParaRPr sz="2400">
                        <a:latin typeface="Helvetica Neue"/>
                        <a:ea typeface="Helvetica Neue"/>
                        <a:cs typeface="Helvetica Neue"/>
                        <a:sym typeface="Helvetica Neue"/>
                      </a:endParaRPr>
                    </a:p>
                  </a:txBody>
                  <a:tcPr marL="0" marR="0" marT="180000" marB="180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D94B7">
                        <a:alpha val="20000"/>
                      </a:srgbClr>
                    </a:solidFill>
                  </a:tcPr>
                </a:tc>
                <a:tc>
                  <a:txBody>
                    <a:bodyPr/>
                    <a:lstStyle/>
                    <a:p>
                      <a:pPr marL="0" marR="0" lvl="0" indent="0" algn="ctr" rtl="0">
                        <a:lnSpc>
                          <a:spcPct val="100000"/>
                        </a:lnSpc>
                        <a:spcBef>
                          <a:spcPts val="0"/>
                        </a:spcBef>
                        <a:spcAft>
                          <a:spcPts val="0"/>
                        </a:spcAft>
                        <a:buSzPts val="3700"/>
                        <a:buFont typeface="Helvetica Neue"/>
                        <a:buNone/>
                      </a:pPr>
                      <a:r>
                        <a:rPr lang="de-DE" sz="3700">
                          <a:latin typeface="Helvetica Neue"/>
                          <a:ea typeface="Helvetica Neue"/>
                          <a:cs typeface="Helvetica Neue"/>
                          <a:sym typeface="Helvetica Neue"/>
                        </a:rPr>
                        <a:t>◻</a:t>
                      </a:r>
                      <a:endParaRPr sz="37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D94B7">
                        <a:alpha val="20000"/>
                      </a:srgbClr>
                    </a:solidFill>
                  </a:tcPr>
                </a:tc>
                <a:extLst>
                  <a:ext uri="{0D108BD9-81ED-4DB2-BD59-A6C34878D82A}">
                    <a16:rowId xmlns:a16="http://schemas.microsoft.com/office/drawing/2014/main" val="10002"/>
                  </a:ext>
                </a:extLst>
              </a:tr>
              <a:tr h="773900">
                <a:tc>
                  <a:txBody>
                    <a:bodyPr/>
                    <a:lstStyle/>
                    <a:p>
                      <a:pPr marL="0" marR="0" lvl="0" indent="0" algn="l" rtl="0">
                        <a:spcBef>
                          <a:spcPts val="0"/>
                        </a:spcBef>
                        <a:spcAft>
                          <a:spcPts val="0"/>
                        </a:spcAft>
                        <a:buNone/>
                      </a:pPr>
                      <a:endParaRPr sz="24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D633">
                        <a:alpha val="20000"/>
                      </a:srgbClr>
                    </a:solidFill>
                  </a:tcPr>
                </a:tc>
                <a:tc>
                  <a:txBody>
                    <a:bodyPr/>
                    <a:lstStyle/>
                    <a:p>
                      <a:pPr marL="0" marR="0" lvl="0" indent="0" algn="l" rtl="0">
                        <a:spcBef>
                          <a:spcPts val="0"/>
                        </a:spcBef>
                        <a:spcAft>
                          <a:spcPts val="0"/>
                        </a:spcAft>
                        <a:buClr>
                          <a:schemeClr val="dk1"/>
                        </a:buClr>
                        <a:buSzPts val="2500"/>
                        <a:buFont typeface="Noto Sans Symbols"/>
                        <a:buNone/>
                      </a:pPr>
                      <a:r>
                        <a:rPr lang="de-DE" sz="2400">
                          <a:solidFill>
                            <a:schemeClr val="dk1"/>
                          </a:solidFill>
                          <a:latin typeface="Helvetica Neue"/>
                          <a:ea typeface="Helvetica Neue"/>
                          <a:cs typeface="Helvetica Neue"/>
                          <a:sym typeface="Helvetica Neue"/>
                        </a:rPr>
                        <a:t>Feedbackregeln sind einzuhalten.</a:t>
                      </a:r>
                      <a:endParaRPr sz="2400">
                        <a:solidFill>
                          <a:schemeClr val="dk1"/>
                        </a:solidFill>
                        <a:latin typeface="Helvetica Neue"/>
                        <a:ea typeface="Helvetica Neue"/>
                        <a:cs typeface="Helvetica Neue"/>
                        <a:sym typeface="Helvetica Neue"/>
                      </a:endParaRPr>
                    </a:p>
                  </a:txBody>
                  <a:tcPr marL="0" marR="0" marT="180000" marB="180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D633">
                        <a:alpha val="20000"/>
                      </a:srgbClr>
                    </a:solidFill>
                  </a:tcPr>
                </a:tc>
                <a:tc>
                  <a:txBody>
                    <a:bodyPr/>
                    <a:lstStyle/>
                    <a:p>
                      <a:pPr marL="0" marR="0" lvl="0" indent="0" algn="ctr" rtl="0">
                        <a:lnSpc>
                          <a:spcPct val="100000"/>
                        </a:lnSpc>
                        <a:spcBef>
                          <a:spcPts val="0"/>
                        </a:spcBef>
                        <a:spcAft>
                          <a:spcPts val="0"/>
                        </a:spcAft>
                        <a:buSzPts val="3700"/>
                        <a:buFont typeface="Helvetica Neue"/>
                        <a:buNone/>
                      </a:pPr>
                      <a:r>
                        <a:rPr lang="de-DE" sz="3700" dirty="0">
                          <a:latin typeface="Helvetica Neue"/>
                          <a:ea typeface="Helvetica Neue"/>
                          <a:cs typeface="Helvetica Neue"/>
                          <a:sym typeface="Helvetica Neue"/>
                        </a:rPr>
                        <a:t>◻</a:t>
                      </a:r>
                      <a:endParaRPr sz="3700" dirty="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D633">
                        <a:alpha val="20000"/>
                      </a:srgbClr>
                    </a:solidFill>
                  </a:tcPr>
                </a:tc>
                <a:extLst>
                  <a:ext uri="{0D108BD9-81ED-4DB2-BD59-A6C34878D82A}">
                    <a16:rowId xmlns:a16="http://schemas.microsoft.com/office/drawing/2014/main" val="10003"/>
                  </a:ext>
                </a:extLst>
              </a:tr>
            </a:tbl>
          </a:graphicData>
        </a:graphic>
      </p:graphicFrame>
      <p:sp>
        <p:nvSpPr>
          <p:cNvPr id="157" name="Google Shape;157;p8"/>
          <p:cNvSpPr txBox="1"/>
          <p:nvPr/>
        </p:nvSpPr>
        <p:spPr>
          <a:xfrm>
            <a:off x="1295400" y="3384000"/>
            <a:ext cx="15773400"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2400"/>
              <a:buFont typeface="Helvetica Neue"/>
              <a:buNone/>
            </a:pPr>
            <a:r>
              <a:rPr lang="de-DE" sz="2400" b="1" dirty="0">
                <a:solidFill>
                  <a:schemeClr val="dk1"/>
                </a:solidFill>
                <a:latin typeface="Helvetica Neue" panose="020B0604020202020204" charset="0"/>
                <a:ea typeface="Helvetica Neue"/>
                <a:cs typeface="Helvetica Neue"/>
                <a:sym typeface="Helvetica Neue"/>
              </a:rPr>
              <a:t>Kriterien für eine gute Kommunikation/Methodik in Meetings</a:t>
            </a:r>
            <a:endParaRPr dirty="0">
              <a:latin typeface="Helvetica Neue" panose="020B0604020202020204" charset="0"/>
            </a:endParaRPr>
          </a:p>
        </p:txBody>
      </p:sp>
      <p:sp>
        <p:nvSpPr>
          <p:cNvPr id="158" name="Google Shape;158;p8"/>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a:solidFill>
                  <a:schemeClr val="dk1"/>
                </a:solidFill>
                <a:latin typeface="Helvetica Neue" panose="020B0604020202020204" charset="0"/>
                <a:ea typeface="Helvetica Neue"/>
                <a:cs typeface="Helvetica Neue"/>
                <a:sym typeface="Helvetica Neue"/>
              </a:rPr>
              <a:t>Quellennr.: 10</a:t>
            </a:r>
            <a:endParaRPr>
              <a:latin typeface="Helvetica Neue" panose="020B0604020202020204" charset="0"/>
            </a:endParaRPr>
          </a:p>
        </p:txBody>
      </p:sp>
      <p:pic>
        <p:nvPicPr>
          <p:cNvPr id="159" name="Google Shape;159;p8" descr="Prüfliste Silhouette"/>
          <p:cNvPicPr preferRelativeResize="0"/>
          <p:nvPr/>
        </p:nvPicPr>
        <p:blipFill rotWithShape="1">
          <a:blip r:embed="rId3">
            <a:alphaModFix/>
          </a:blip>
          <a:srcRect/>
          <a:stretch/>
        </p:blipFill>
        <p:spPr>
          <a:xfrm>
            <a:off x="1332000" y="4788000"/>
            <a:ext cx="648000" cy="648000"/>
          </a:xfrm>
          <a:prstGeom prst="rect">
            <a:avLst/>
          </a:prstGeom>
          <a:noFill/>
          <a:ln>
            <a:noFill/>
          </a:ln>
        </p:spPr>
      </p:pic>
      <p:pic>
        <p:nvPicPr>
          <p:cNvPr id="160" name="Google Shape;160;p8" descr="Ohr Silhouette"/>
          <p:cNvPicPr preferRelativeResize="0"/>
          <p:nvPr/>
        </p:nvPicPr>
        <p:blipFill rotWithShape="1">
          <a:blip r:embed="rId4">
            <a:alphaModFix/>
          </a:blip>
          <a:srcRect/>
          <a:stretch/>
        </p:blipFill>
        <p:spPr>
          <a:xfrm>
            <a:off x="1296000" y="5904000"/>
            <a:ext cx="648000" cy="648000"/>
          </a:xfrm>
          <a:prstGeom prst="rect">
            <a:avLst/>
          </a:prstGeom>
          <a:noFill/>
          <a:ln>
            <a:noFill/>
          </a:ln>
        </p:spPr>
      </p:pic>
      <p:pic>
        <p:nvPicPr>
          <p:cNvPr id="161" name="Google Shape;161;p8" descr="Chat Silhouette"/>
          <p:cNvPicPr preferRelativeResize="0"/>
          <p:nvPr/>
        </p:nvPicPr>
        <p:blipFill rotWithShape="1">
          <a:blip r:embed="rId5">
            <a:alphaModFix/>
          </a:blip>
          <a:srcRect/>
          <a:stretch/>
        </p:blipFill>
        <p:spPr>
          <a:xfrm>
            <a:off x="1368000" y="7138376"/>
            <a:ext cx="612000" cy="612000"/>
          </a:xfrm>
          <a:prstGeom prst="rect">
            <a:avLst/>
          </a:prstGeom>
          <a:noFill/>
          <a:ln>
            <a:noFill/>
          </a:ln>
        </p:spPr>
      </p:pic>
      <p:pic>
        <p:nvPicPr>
          <p:cNvPr id="162" name="Google Shape;162;p8" descr="Übertragen Silhouette"/>
          <p:cNvPicPr preferRelativeResize="0"/>
          <p:nvPr/>
        </p:nvPicPr>
        <p:blipFill rotWithShape="1">
          <a:blip r:embed="rId6">
            <a:alphaModFix/>
          </a:blip>
          <a:srcRect/>
          <a:stretch/>
        </p:blipFill>
        <p:spPr>
          <a:xfrm>
            <a:off x="1440000" y="8084491"/>
            <a:ext cx="432000" cy="432000"/>
          </a:xfrm>
          <a:prstGeom prst="rect">
            <a:avLst/>
          </a:prstGeom>
          <a:noFill/>
          <a:ln>
            <a:noFill/>
          </a:ln>
        </p:spPr>
      </p:pic>
      <p:pic>
        <p:nvPicPr>
          <p:cNvPr id="163" name="Google Shape;163;p8" descr="Liste Silhouette"/>
          <p:cNvPicPr preferRelativeResize="0"/>
          <p:nvPr/>
        </p:nvPicPr>
        <p:blipFill rotWithShape="1">
          <a:blip r:embed="rId7">
            <a:alphaModFix/>
          </a:blip>
          <a:srcRect/>
          <a:stretch/>
        </p:blipFill>
        <p:spPr>
          <a:xfrm>
            <a:off x="9362860" y="4100520"/>
            <a:ext cx="648000" cy="648000"/>
          </a:xfrm>
          <a:prstGeom prst="rect">
            <a:avLst/>
          </a:prstGeom>
          <a:noFill/>
          <a:ln>
            <a:noFill/>
          </a:ln>
        </p:spPr>
      </p:pic>
      <p:pic>
        <p:nvPicPr>
          <p:cNvPr id="164" name="Google Shape;164;p8" descr="Eingabe Silhouette"/>
          <p:cNvPicPr preferRelativeResize="0"/>
          <p:nvPr/>
        </p:nvPicPr>
        <p:blipFill rotWithShape="1">
          <a:blip r:embed="rId8">
            <a:alphaModFix/>
          </a:blip>
          <a:srcRect/>
          <a:stretch/>
        </p:blipFill>
        <p:spPr>
          <a:xfrm>
            <a:off x="9376307" y="5594926"/>
            <a:ext cx="648000" cy="648000"/>
          </a:xfrm>
          <a:prstGeom prst="rect">
            <a:avLst/>
          </a:prstGeom>
          <a:noFill/>
          <a:ln>
            <a:noFill/>
          </a:ln>
        </p:spPr>
      </p:pic>
      <p:pic>
        <p:nvPicPr>
          <p:cNvPr id="165" name="Google Shape;165;p8" descr="Ordnersuche Silhouette"/>
          <p:cNvPicPr preferRelativeResize="0"/>
          <p:nvPr/>
        </p:nvPicPr>
        <p:blipFill rotWithShape="1">
          <a:blip r:embed="rId9">
            <a:alphaModFix/>
          </a:blip>
          <a:srcRect/>
          <a:stretch/>
        </p:blipFill>
        <p:spPr>
          <a:xfrm>
            <a:off x="9293401" y="6862040"/>
            <a:ext cx="648000" cy="648000"/>
          </a:xfrm>
          <a:prstGeom prst="rect">
            <a:avLst/>
          </a:prstGeom>
          <a:noFill/>
          <a:ln>
            <a:noFill/>
          </a:ln>
        </p:spPr>
      </p:pic>
      <p:pic>
        <p:nvPicPr>
          <p:cNvPr id="166" name="Google Shape;166;p8" descr="Kundenbewertung Silhouette"/>
          <p:cNvPicPr preferRelativeResize="0"/>
          <p:nvPr/>
        </p:nvPicPr>
        <p:blipFill rotWithShape="1">
          <a:blip r:embed="rId10">
            <a:alphaModFix/>
          </a:blip>
          <a:srcRect/>
          <a:stretch/>
        </p:blipFill>
        <p:spPr>
          <a:xfrm>
            <a:off x="9248971" y="7727985"/>
            <a:ext cx="648000" cy="648000"/>
          </a:xfrm>
          <a:prstGeom prst="rect">
            <a:avLst/>
          </a:prstGeom>
          <a:noFill/>
          <a:ln>
            <a:noFill/>
          </a:ln>
        </p:spPr>
      </p:pic>
      <p:grpSp>
        <p:nvGrpSpPr>
          <p:cNvPr id="167" name="Google Shape;167;p8"/>
          <p:cNvGrpSpPr/>
          <p:nvPr/>
        </p:nvGrpSpPr>
        <p:grpSpPr>
          <a:xfrm>
            <a:off x="8211895" y="3500040"/>
            <a:ext cx="1248959" cy="1072825"/>
            <a:chOff x="8214478" y="4509797"/>
            <a:chExt cx="1248959" cy="1072825"/>
          </a:xfrm>
        </p:grpSpPr>
        <p:sp>
          <p:nvSpPr>
            <p:cNvPr id="168" name="Google Shape;168;p8"/>
            <p:cNvSpPr txBox="1"/>
            <p:nvPr/>
          </p:nvSpPr>
          <p:spPr>
            <a:xfrm>
              <a:off x="8214478" y="4874736"/>
              <a:ext cx="641522"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000">
                  <a:solidFill>
                    <a:srgbClr val="7F7F7F"/>
                  </a:solidFill>
                  <a:latin typeface="Helvetica Neue" panose="020B0604020202020204" charset="0"/>
                  <a:ea typeface="Helvetica Neue"/>
                  <a:cs typeface="Helvetica Neue"/>
                  <a:sym typeface="Helvetica Neue"/>
                </a:rPr>
                <a:t>☒</a:t>
              </a:r>
              <a:endParaRPr sz="4000">
                <a:solidFill>
                  <a:srgbClr val="7F7F7F"/>
                </a:solidFill>
                <a:latin typeface="Helvetica Neue" panose="020B0604020202020204" charset="0"/>
                <a:ea typeface="Helvetica Neue"/>
                <a:cs typeface="Helvetica Neue"/>
                <a:sym typeface="Helvetica Neue"/>
              </a:endParaRPr>
            </a:p>
          </p:txBody>
        </p:sp>
        <p:pic>
          <p:nvPicPr>
            <p:cNvPr id="169" name="Google Shape;169;p8" descr="Bleistift mit einfarbiger Füllung"/>
            <p:cNvPicPr preferRelativeResize="0"/>
            <p:nvPr/>
          </p:nvPicPr>
          <p:blipFill rotWithShape="1">
            <a:blip r:embed="rId11">
              <a:alphaModFix/>
            </a:blip>
            <a:srcRect/>
            <a:stretch/>
          </p:blipFill>
          <p:spPr>
            <a:xfrm>
              <a:off x="8549037" y="4509797"/>
              <a:ext cx="914400" cy="914400"/>
            </a:xfrm>
            <a:prstGeom prst="rect">
              <a:avLst/>
            </a:prstGeom>
            <a:noFill/>
            <a:ln>
              <a:noFill/>
            </a:ln>
          </p:spPr>
        </p:pic>
      </p:grpSp>
      <p:sp>
        <p:nvSpPr>
          <p:cNvPr id="171" name="Google Shape;171;p8"/>
          <p:cNvSpPr txBox="1"/>
          <p:nvPr/>
        </p:nvSpPr>
        <p:spPr>
          <a:xfrm>
            <a:off x="1296000" y="2304000"/>
            <a:ext cx="102108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1.1 Definition &amp; Methoden</a:t>
            </a:r>
            <a:endParaRPr dirty="0">
              <a:latin typeface="Helvetica Neue" panose="020B0604020202020204" charset="0"/>
            </a:endParaRPr>
          </a:p>
        </p:txBody>
      </p:sp>
      <p:sp>
        <p:nvSpPr>
          <p:cNvPr id="172" name="Google Shape;172;p8"/>
          <p:cNvSpPr txBox="1"/>
          <p:nvPr/>
        </p:nvSpPr>
        <p:spPr>
          <a:xfrm>
            <a:off x="12331929" y="683778"/>
            <a:ext cx="2304000" cy="900000"/>
          </a:xfrm>
          <a:prstGeom prst="rect">
            <a:avLst/>
          </a:prstGeom>
          <a:solidFill>
            <a:srgbClr val="F2F2F2"/>
          </a:solidFill>
          <a:ln>
            <a:noFill/>
          </a:ln>
          <a:effectLst>
            <a:outerShdw blurRad="107950" dist="12700" dir="5400000" algn="ctr">
              <a:srgbClr val="000000"/>
            </a:outerShdw>
          </a:effectLst>
        </p:spPr>
        <p:txBody>
          <a:bodyPr spcFirstLastPara="1" wrap="square" lIns="91425" tIns="91425" rIns="91425" bIns="91425" anchor="b"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de-DE" sz="2400">
                <a:solidFill>
                  <a:schemeClr val="lt1"/>
                </a:solidFill>
                <a:latin typeface="Helvetica Neue" panose="020B0604020202020204" charset="0"/>
                <a:ea typeface="Helvetica Neue"/>
                <a:cs typeface="Helvetica Neue"/>
                <a:sym typeface="Helvetica Neue"/>
              </a:rPr>
              <a:t>Generelle Kommunication </a:t>
            </a:r>
            <a:endParaRPr>
              <a:latin typeface="Helvetica Neue" panose="020B0604020202020204" charset="0"/>
            </a:endParaRPr>
          </a:p>
        </p:txBody>
      </p:sp>
      <p:sp>
        <p:nvSpPr>
          <p:cNvPr id="173" name="Google Shape;173;p8"/>
          <p:cNvSpPr txBox="1"/>
          <p:nvPr/>
        </p:nvSpPr>
        <p:spPr>
          <a:xfrm>
            <a:off x="14707929" y="683778"/>
            <a:ext cx="2304000" cy="900000"/>
          </a:xfrm>
          <a:prstGeom prst="rect">
            <a:avLst/>
          </a:prstGeom>
          <a:solidFill>
            <a:srgbClr val="4D94B7"/>
          </a:solidFill>
          <a:ln>
            <a:noFill/>
          </a:ln>
          <a:effectLst>
            <a:outerShdw blurRad="107950" dist="12700" dir="5400000" algn="ctr">
              <a:srgbClr val="000000"/>
            </a:outerShdw>
          </a:effectLst>
        </p:spPr>
        <p:txBody>
          <a:bodyPr spcFirstLastPara="1" wrap="square" lIns="91425" tIns="91425" rIns="91425" bIns="91425" anchor="b"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de-DE" sz="2400">
                <a:solidFill>
                  <a:schemeClr val="lt1"/>
                </a:solidFill>
                <a:latin typeface="Helvetica Neue" panose="020B0604020202020204" charset="0"/>
                <a:ea typeface="Helvetica Neue"/>
                <a:cs typeface="Helvetica Neue"/>
                <a:sym typeface="Helvetica Neue"/>
              </a:rPr>
              <a:t>Kommunikation </a:t>
            </a:r>
            <a:br>
              <a:rPr lang="de-DE" sz="2400">
                <a:solidFill>
                  <a:schemeClr val="lt1"/>
                </a:solidFill>
                <a:latin typeface="Helvetica Neue" panose="020B0604020202020204" charset="0"/>
                <a:ea typeface="Helvetica Neue"/>
                <a:cs typeface="Helvetica Neue"/>
                <a:sym typeface="Helvetica Neue"/>
              </a:rPr>
            </a:br>
            <a:r>
              <a:rPr lang="de-DE" sz="2400">
                <a:solidFill>
                  <a:schemeClr val="lt1"/>
                </a:solidFill>
                <a:latin typeface="Helvetica Neue" panose="020B0604020202020204" charset="0"/>
                <a:ea typeface="Helvetica Neue"/>
                <a:cs typeface="Helvetica Neue"/>
                <a:sym typeface="Helvetica Neue"/>
              </a:rPr>
              <a:t>in Meetings</a:t>
            </a:r>
            <a:endParaRPr>
              <a:latin typeface="Helvetica Neue" panose="020B0604020202020204" charset="0"/>
            </a:endParaRPr>
          </a:p>
        </p:txBody>
      </p:sp>
      <p:sp>
        <p:nvSpPr>
          <p:cNvPr id="174" name="Google Shape;174;p8"/>
          <p:cNvSpPr/>
          <p:nvPr/>
        </p:nvSpPr>
        <p:spPr>
          <a:xfrm>
            <a:off x="12331929" y="359778"/>
            <a:ext cx="4680000" cy="360000"/>
          </a:xfrm>
          <a:prstGeom prst="roundRect">
            <a:avLst>
              <a:gd name="adj" fmla="val 16667"/>
            </a:avLst>
          </a:prstGeom>
          <a:gradFill>
            <a:gsLst>
              <a:gs pos="0">
                <a:schemeClr val="lt1"/>
              </a:gs>
              <a:gs pos="100000">
                <a:srgbClr val="939393"/>
              </a:gs>
            </a:gsLst>
            <a:path path="circle">
              <a:fillToRect l="50000" t="50000" r="50000" b="50000"/>
            </a:path>
            <a:tileRect/>
          </a:gra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2400"/>
              <a:buFont typeface="Helvetica Neue"/>
              <a:buNone/>
            </a:pPr>
            <a:r>
              <a:rPr lang="de-DE" sz="2400" b="1">
                <a:solidFill>
                  <a:schemeClr val="lt1"/>
                </a:solidFill>
                <a:latin typeface="Helvetica Neue" panose="020B0604020202020204" charset="0"/>
                <a:ea typeface="Helvetica Neue"/>
                <a:cs typeface="Helvetica Neue"/>
                <a:sym typeface="Helvetica Neue"/>
              </a:rPr>
              <a:t>Wir unterscheiden zwischen</a:t>
            </a:r>
            <a:endParaRPr sz="1800" b="1">
              <a:solidFill>
                <a:schemeClr val="lt1"/>
              </a:solidFill>
              <a:latin typeface="Helvetica Neue" panose="020B0604020202020204" charset="0"/>
              <a:ea typeface="Helvetica Neue"/>
              <a:cs typeface="Helvetica Neue"/>
              <a:sym typeface="Helvetica Neue"/>
            </a:endParaRPr>
          </a:p>
        </p:txBody>
      </p:sp>
      <p:sp>
        <p:nvSpPr>
          <p:cNvPr id="2" name="Google Shape;89;p5">
            <a:extLst>
              <a:ext uri="{FF2B5EF4-FFF2-40B4-BE49-F238E27FC236}">
                <a16:creationId xmlns:a16="http://schemas.microsoft.com/office/drawing/2014/main" id="{660E832B-2A83-08D6-CAAF-58D9EF8A9E0D}"/>
              </a:ext>
            </a:extLst>
          </p:cNvPr>
          <p:cNvSpPr txBox="1"/>
          <p:nvPr/>
        </p:nvSpPr>
        <p:spPr>
          <a:xfrm>
            <a:off x="1296000" y="1548000"/>
            <a:ext cx="16164000" cy="7540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300" b="1" dirty="0">
                <a:solidFill>
                  <a:srgbClr val="4D94B7"/>
                </a:solidFill>
                <a:latin typeface="Helvetica Neue" panose="020B0604020202020204" charset="0"/>
                <a:ea typeface="Helvetica Neue"/>
                <a:cs typeface="Helvetica Neue"/>
                <a:sym typeface="Helvetica Neue"/>
              </a:rPr>
              <a:t>1. Verbesserung der unternehmensinternen Kommunikation</a:t>
            </a:r>
            <a:endParaRPr sz="4300" dirty="0">
              <a:latin typeface="Helvetica Neue" panose="020B06040202020202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pic>
        <p:nvPicPr>
          <p:cNvPr id="179" name="Google Shape;179;p9"/>
          <p:cNvPicPr preferRelativeResize="0"/>
          <p:nvPr/>
        </p:nvPicPr>
        <p:blipFill rotWithShape="1">
          <a:blip r:embed="rId3">
            <a:alphaModFix/>
          </a:blip>
          <a:srcRect/>
          <a:stretch/>
        </p:blipFill>
        <p:spPr>
          <a:xfrm>
            <a:off x="1815405" y="6235496"/>
            <a:ext cx="2433562" cy="1881540"/>
          </a:xfrm>
          <a:prstGeom prst="rect">
            <a:avLst/>
          </a:prstGeom>
          <a:noFill/>
          <a:ln>
            <a:noFill/>
          </a:ln>
        </p:spPr>
      </p:pic>
      <p:pic>
        <p:nvPicPr>
          <p:cNvPr id="180" name="Google Shape;180;p9" descr="Wolken-Gedankenblase"/>
          <p:cNvPicPr preferRelativeResize="0"/>
          <p:nvPr/>
        </p:nvPicPr>
        <p:blipFill rotWithShape="1">
          <a:blip r:embed="rId4">
            <a:alphaModFix/>
          </a:blip>
          <a:srcRect b="28114"/>
          <a:stretch/>
        </p:blipFill>
        <p:spPr>
          <a:xfrm>
            <a:off x="3697800" y="2169964"/>
            <a:ext cx="13335000" cy="7164536"/>
          </a:xfrm>
          <a:prstGeom prst="rect">
            <a:avLst/>
          </a:prstGeom>
          <a:noFill/>
          <a:ln>
            <a:noFill/>
          </a:ln>
        </p:spPr>
      </p:pic>
      <p:pic>
        <p:nvPicPr>
          <p:cNvPr id="181" name="Google Shape;181;p9" descr="Unterschrift Silhouette"/>
          <p:cNvPicPr preferRelativeResize="0"/>
          <p:nvPr/>
        </p:nvPicPr>
        <p:blipFill rotWithShape="1">
          <a:blip r:embed="rId5">
            <a:alphaModFix/>
          </a:blip>
          <a:srcRect/>
          <a:stretch/>
        </p:blipFill>
        <p:spPr>
          <a:xfrm>
            <a:off x="10896600" y="3016465"/>
            <a:ext cx="1481792" cy="1450109"/>
          </a:xfrm>
          <a:prstGeom prst="rect">
            <a:avLst/>
          </a:prstGeom>
          <a:noFill/>
          <a:ln>
            <a:noFill/>
          </a:ln>
        </p:spPr>
      </p:pic>
      <p:sp>
        <p:nvSpPr>
          <p:cNvPr id="182" name="Google Shape;182;p9"/>
          <p:cNvSpPr txBox="1"/>
          <p:nvPr/>
        </p:nvSpPr>
        <p:spPr>
          <a:xfrm>
            <a:off x="4440800" y="3708000"/>
            <a:ext cx="11400015" cy="99324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de-DE" sz="2400" b="1" dirty="0">
                <a:solidFill>
                  <a:schemeClr val="dk1"/>
                </a:solidFill>
                <a:latin typeface="Helvetica Neue" panose="020B0604020202020204" charset="0"/>
                <a:ea typeface="Helvetica Neue"/>
                <a:cs typeface="Helvetica Neue"/>
                <a:sym typeface="Helvetica Neue"/>
              </a:rPr>
              <a:t>Aufgabe: </a:t>
            </a:r>
            <a:endParaRPr dirty="0">
              <a:latin typeface="Helvetica Neue" panose="020B0604020202020204" charset="0"/>
            </a:endParaRPr>
          </a:p>
          <a:p>
            <a:pPr marL="0" marR="0" lvl="0" indent="0" algn="ctr" rtl="0">
              <a:spcBef>
                <a:spcPts val="0"/>
              </a:spcBef>
              <a:spcAft>
                <a:spcPts val="0"/>
              </a:spcAft>
              <a:buNone/>
            </a:pPr>
            <a:r>
              <a:rPr lang="de-DE" sz="2400" b="1" dirty="0">
                <a:solidFill>
                  <a:schemeClr val="dk1"/>
                </a:solidFill>
                <a:latin typeface="Helvetica Neue" panose="020B0604020202020204" charset="0"/>
                <a:ea typeface="Helvetica Neue"/>
                <a:cs typeface="Helvetica Neue"/>
                <a:sym typeface="Helvetica Neue"/>
              </a:rPr>
              <a:t>Übertragung auf dein Unternehmen</a:t>
            </a:r>
            <a:endParaRPr dirty="0">
              <a:latin typeface="Helvetica Neue" panose="020B0604020202020204" charset="0"/>
            </a:endParaRPr>
          </a:p>
          <a:p>
            <a:pPr marL="0" marR="0" lvl="0" indent="0" algn="ctr" rtl="0">
              <a:spcBef>
                <a:spcPts val="0"/>
              </a:spcBef>
              <a:spcAft>
                <a:spcPts val="0"/>
              </a:spcAft>
              <a:buNone/>
            </a:pPr>
            <a:endParaRPr sz="2400" b="1" dirty="0">
              <a:solidFill>
                <a:schemeClr val="dk1"/>
              </a:solidFill>
              <a:latin typeface="Helvetica Neue" panose="020B0604020202020204" charset="0"/>
              <a:ea typeface="Helvetica Neue"/>
              <a:cs typeface="Helvetica Neue"/>
              <a:sym typeface="Helvetica Neue"/>
            </a:endParaRPr>
          </a:p>
        </p:txBody>
      </p:sp>
      <p:sp>
        <p:nvSpPr>
          <p:cNvPr id="183" name="Google Shape;183;p9"/>
          <p:cNvSpPr txBox="1"/>
          <p:nvPr/>
        </p:nvSpPr>
        <p:spPr>
          <a:xfrm>
            <a:off x="5275562" y="4695502"/>
            <a:ext cx="10701038" cy="241022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Wie würdest du die Kommunikation in deinem Unternehmen beschreiben? </a:t>
            </a:r>
            <a:endParaRPr dirty="0">
              <a:latin typeface="Helvetica Neue" panose="020B0604020202020204" charset="0"/>
            </a:endParaRPr>
          </a:p>
          <a:p>
            <a:pPr marL="342900" marR="0" lvl="0" indent="-342900" algn="l" rtl="0">
              <a:spcBef>
                <a:spcPts val="1200"/>
              </a:spcBef>
              <a:spcAft>
                <a:spcPts val="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Was läuft gut?</a:t>
            </a:r>
            <a:endParaRPr dirty="0">
              <a:latin typeface="Helvetica Neue" panose="020B0604020202020204" charset="0"/>
            </a:endParaRPr>
          </a:p>
          <a:p>
            <a:pPr marL="342900" marR="0" lvl="0" indent="-342900" algn="l" rtl="0">
              <a:spcBef>
                <a:spcPts val="1200"/>
              </a:spcBef>
              <a:spcAft>
                <a:spcPts val="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Was läuft schief?/ Was könnte besser sein?</a:t>
            </a:r>
            <a:endParaRPr dirty="0">
              <a:latin typeface="Helvetica Neue" panose="020B0604020202020204" charset="0"/>
            </a:endParaRPr>
          </a:p>
          <a:p>
            <a:pPr marL="342900" marR="0" lvl="0" indent="-342900" algn="l" rtl="0">
              <a:spcBef>
                <a:spcPts val="1200"/>
              </a:spcBef>
              <a:spcAft>
                <a:spcPts val="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Was könnte verbessert werden?</a:t>
            </a:r>
            <a:endParaRPr dirty="0">
              <a:latin typeface="Helvetica Neue" panose="020B0604020202020204" charset="0"/>
            </a:endParaRPr>
          </a:p>
          <a:p>
            <a:pPr marL="342900" marR="0" lvl="0" indent="-342900" algn="l" rtl="0">
              <a:spcBef>
                <a:spcPts val="1200"/>
              </a:spcBef>
              <a:spcAft>
                <a:spcPts val="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Wie könnte ich das verbessern? Welche Ressourcen werden </a:t>
            </a:r>
            <a:br>
              <a:rPr lang="de-DE" sz="2400" dirty="0">
                <a:solidFill>
                  <a:schemeClr val="dk1"/>
                </a:solidFill>
                <a:latin typeface="Helvetica Neue" panose="020B0604020202020204" charset="0"/>
                <a:ea typeface="Helvetica Neue"/>
                <a:cs typeface="Helvetica Neue"/>
                <a:sym typeface="Helvetica Neue"/>
              </a:rPr>
            </a:br>
            <a:r>
              <a:rPr lang="de-DE" sz="2400" dirty="0">
                <a:solidFill>
                  <a:schemeClr val="dk1"/>
                </a:solidFill>
                <a:latin typeface="Helvetica Neue" panose="020B0604020202020204" charset="0"/>
                <a:ea typeface="Helvetica Neue"/>
                <a:cs typeface="Helvetica Neue"/>
                <a:sym typeface="Helvetica Neue"/>
              </a:rPr>
              <a:t>benötigt, wer muss beteiligt werden?</a:t>
            </a:r>
            <a:endParaRPr dirty="0">
              <a:latin typeface="Helvetica Neue" panose="020B0604020202020204" charset="0"/>
            </a:endParaRPr>
          </a:p>
          <a:p>
            <a:pPr marL="342900" marR="0" lvl="0" indent="-342900" algn="l" rtl="0">
              <a:spcBef>
                <a:spcPts val="1200"/>
              </a:spcBef>
              <a:spcAft>
                <a:spcPts val="1200"/>
              </a:spcAft>
              <a:buClr>
                <a:schemeClr val="dk1"/>
              </a:buClr>
              <a:buSzPts val="2400"/>
              <a:buFont typeface="Noto Sans Symbols"/>
              <a:buChar char="⮚"/>
            </a:pPr>
            <a:r>
              <a:rPr lang="de-DE" sz="2400" dirty="0">
                <a:solidFill>
                  <a:schemeClr val="dk1"/>
                </a:solidFill>
                <a:latin typeface="Helvetica Neue" panose="020B0604020202020204" charset="0"/>
                <a:ea typeface="Helvetica Neue"/>
                <a:cs typeface="Helvetica Neue"/>
                <a:sym typeface="Helvetica Neue"/>
              </a:rPr>
              <a:t>Was muss durch andere verbessert werden?</a:t>
            </a:r>
            <a:endParaRPr sz="2400" b="1" dirty="0">
              <a:solidFill>
                <a:schemeClr val="dk1"/>
              </a:solidFill>
              <a:latin typeface="Helvetica Neue" panose="020B0604020202020204" charset="0"/>
              <a:ea typeface="Helvetica Neue"/>
              <a:cs typeface="Helvetica Neue"/>
              <a:sym typeface="Helvetica Neue"/>
            </a:endParaRPr>
          </a:p>
        </p:txBody>
      </p:sp>
      <p:sp>
        <p:nvSpPr>
          <p:cNvPr id="187" name="Google Shape;187;p9"/>
          <p:cNvSpPr txBox="1"/>
          <p:nvPr/>
        </p:nvSpPr>
        <p:spPr>
          <a:xfrm>
            <a:off x="1296000" y="2304000"/>
            <a:ext cx="102108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1.1 Definition &amp; Methoden</a:t>
            </a:r>
            <a:endParaRPr dirty="0">
              <a:latin typeface="Helvetica Neue" panose="020B0604020202020204" charset="0"/>
            </a:endParaRPr>
          </a:p>
        </p:txBody>
      </p:sp>
      <p:sp>
        <p:nvSpPr>
          <p:cNvPr id="2" name="Google Shape;89;p5">
            <a:extLst>
              <a:ext uri="{FF2B5EF4-FFF2-40B4-BE49-F238E27FC236}">
                <a16:creationId xmlns:a16="http://schemas.microsoft.com/office/drawing/2014/main" id="{7EE27B59-F33F-E58E-B0EF-CD75D03FA0EF}"/>
              </a:ext>
            </a:extLst>
          </p:cNvPr>
          <p:cNvSpPr txBox="1"/>
          <p:nvPr/>
        </p:nvSpPr>
        <p:spPr>
          <a:xfrm>
            <a:off x="1296000" y="1548000"/>
            <a:ext cx="16164000" cy="7540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300" b="1" dirty="0">
                <a:solidFill>
                  <a:srgbClr val="4D94B7"/>
                </a:solidFill>
                <a:latin typeface="Helvetica Neue" panose="020B0604020202020204" charset="0"/>
                <a:ea typeface="Helvetica Neue"/>
                <a:cs typeface="Helvetica Neue"/>
                <a:sym typeface="Helvetica Neue"/>
              </a:rPr>
              <a:t>1. Verbesserung der unternehmensinternen Kommunikation</a:t>
            </a:r>
            <a:endParaRPr sz="4300" dirty="0">
              <a:latin typeface="Helvetica Neue" panose="020B0604020202020204" charset="0"/>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3586</Words>
  <Application>Microsoft Office PowerPoint</Application>
  <PresentationFormat>Benutzerdefiniert</PresentationFormat>
  <Paragraphs>601</Paragraphs>
  <Slides>40</Slides>
  <Notes>40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40</vt:i4>
      </vt:variant>
    </vt:vector>
  </HeadingPairs>
  <TitlesOfParts>
    <vt:vector size="46" baseType="lpstr">
      <vt:lpstr>Arial</vt:lpstr>
      <vt:lpstr>Calibri</vt:lpstr>
      <vt:lpstr>Helvetica Neue</vt:lpstr>
      <vt:lpstr>Noto Sans Symbols</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Monia Coppola</dc:creator>
  <cp:lastModifiedBy>Jennifer Voepel</cp:lastModifiedBy>
  <cp:revision>8</cp:revision>
  <dcterms:created xsi:type="dcterms:W3CDTF">2022-01-27T16:04:38Z</dcterms:created>
  <dcterms:modified xsi:type="dcterms:W3CDTF">2024-02-05T00:11:54Z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