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2"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8288000" cy="10287000"/>
  <p:notesSz cx="18288000" cy="10287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9Pzm2gPq4RdB0Y8OsFtx8uhpJ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6" y="8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latin typeface="Helvetica Neue"/>
              <a:ea typeface="Helvetica Neue"/>
              <a:cs typeface="Helvetica Neue"/>
              <a:sym typeface="Helvetica Neue"/>
            </a:endParaRPr>
          </a:p>
        </p:txBody>
      </p:sp>
      <p:sp>
        <p:nvSpPr>
          <p:cNvPr id="54" name="Google Shape;54;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7:notes"/>
          <p:cNvSpPr txBox="1">
            <a:spLocks noGrp="1"/>
          </p:cNvSpPr>
          <p:nvPr>
            <p:ph type="body" idx="1"/>
          </p:nvPr>
        </p:nvSpPr>
        <p:spPr>
          <a:xfrm>
            <a:off x="992664" y="3271906"/>
            <a:ext cx="7941310" cy="2676052"/>
          </a:xfrm>
          <a:prstGeom prst="rect">
            <a:avLst/>
          </a:prstGeom>
          <a:noFill/>
          <a:ln>
            <a:noFill/>
          </a:ln>
        </p:spPr>
        <p:txBody>
          <a:bodyPr spcFirstLastPara="1" wrap="square" lIns="53500" tIns="26725" rIns="53500" bIns="26725" anchor="t" anchorCtr="0">
            <a:noAutofit/>
          </a:bodyPr>
          <a:lstStyle/>
          <a:p>
            <a:pPr marL="0" lvl="0" indent="0" algn="l" rtl="0">
              <a:spcBef>
                <a:spcPts val="0"/>
              </a:spcBef>
              <a:spcAft>
                <a:spcPts val="0"/>
              </a:spcAft>
              <a:buNone/>
            </a:pPr>
            <a:endParaRPr/>
          </a:p>
        </p:txBody>
      </p:sp>
      <p:sp>
        <p:nvSpPr>
          <p:cNvPr id="348" name="Google Shape;348;p27:notes"/>
          <p:cNvSpPr txBox="1">
            <a:spLocks noGrp="1"/>
          </p:cNvSpPr>
          <p:nvPr>
            <p:ph type="sldNum" idx="12"/>
          </p:nvPr>
        </p:nvSpPr>
        <p:spPr>
          <a:xfrm>
            <a:off x="5622510" y="6456743"/>
            <a:ext cx="4301543" cy="340974"/>
          </a:xfrm>
          <a:prstGeom prst="rect">
            <a:avLst/>
          </a:prstGeom>
          <a:noFill/>
          <a:ln>
            <a:noFill/>
          </a:ln>
        </p:spPr>
        <p:txBody>
          <a:bodyPr spcFirstLastPara="1" wrap="square" lIns="53500" tIns="26725" rIns="53500" bIns="26725" anchor="b" anchorCtr="0">
            <a:noAutofit/>
          </a:bodyPr>
          <a:lstStyle/>
          <a:p>
            <a:pPr marL="0" marR="0" lvl="0" indent="0" algn="r" rtl="0">
              <a:lnSpc>
                <a:spcPct val="100000"/>
              </a:lnSpc>
              <a:spcBef>
                <a:spcPts val="0"/>
              </a:spcBef>
              <a:spcAft>
                <a:spcPts val="0"/>
              </a:spcAft>
              <a:buClr>
                <a:srgbClr val="000000"/>
              </a:buClr>
              <a:buSzPts val="14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8: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8:notes"/>
          <p:cNvSpPr txBox="1">
            <a:spLocks noGrp="1"/>
          </p:cNvSpPr>
          <p:nvPr>
            <p:ph type="body" idx="1"/>
          </p:nvPr>
        </p:nvSpPr>
        <p:spPr>
          <a:xfrm>
            <a:off x="992664" y="3271906"/>
            <a:ext cx="7941310" cy="2676052"/>
          </a:xfrm>
          <a:prstGeom prst="rect">
            <a:avLst/>
          </a:prstGeom>
          <a:noFill/>
          <a:ln>
            <a:noFill/>
          </a:ln>
        </p:spPr>
        <p:txBody>
          <a:bodyPr spcFirstLastPara="1" wrap="square" lIns="53500" tIns="26725" rIns="53500" bIns="26725" anchor="t" anchorCtr="0">
            <a:noAutofit/>
          </a:bodyPr>
          <a:lstStyle/>
          <a:p>
            <a:pPr marL="0" lvl="0" indent="0" algn="l" rtl="0">
              <a:spcBef>
                <a:spcPts val="0"/>
              </a:spcBef>
              <a:spcAft>
                <a:spcPts val="0"/>
              </a:spcAft>
              <a:buNone/>
            </a:pPr>
            <a:endParaRPr/>
          </a:p>
        </p:txBody>
      </p:sp>
      <p:sp>
        <p:nvSpPr>
          <p:cNvPr id="355" name="Google Shape;355;p28:notes"/>
          <p:cNvSpPr txBox="1">
            <a:spLocks noGrp="1"/>
          </p:cNvSpPr>
          <p:nvPr>
            <p:ph type="sldNum" idx="12"/>
          </p:nvPr>
        </p:nvSpPr>
        <p:spPr>
          <a:xfrm>
            <a:off x="5622510" y="6456743"/>
            <a:ext cx="4301543" cy="340974"/>
          </a:xfrm>
          <a:prstGeom prst="rect">
            <a:avLst/>
          </a:prstGeom>
          <a:noFill/>
          <a:ln>
            <a:noFill/>
          </a:ln>
        </p:spPr>
        <p:txBody>
          <a:bodyPr spcFirstLastPara="1" wrap="square" lIns="53500" tIns="26725" rIns="53500" bIns="26725" anchor="b" anchorCtr="0">
            <a:noAutofit/>
          </a:bodyPr>
          <a:lstStyle/>
          <a:p>
            <a:pPr marL="0" marR="0" lvl="0" indent="0" algn="r" rtl="0">
              <a:lnSpc>
                <a:spcPct val="100000"/>
              </a:lnSpc>
              <a:spcBef>
                <a:spcPts val="0"/>
              </a:spcBef>
              <a:spcAft>
                <a:spcPts val="0"/>
              </a:spcAft>
              <a:buClr>
                <a:srgbClr val="000000"/>
              </a:buClr>
              <a:buSzPts val="14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pic>
        <p:nvPicPr>
          <p:cNvPr id="26" name="Google Shape;26;p32"/>
          <p:cNvPicPr preferRelativeResize="0"/>
          <p:nvPr/>
        </p:nvPicPr>
        <p:blipFill rotWithShape="1">
          <a:blip r:embed="rId2">
            <a:alphaModFix/>
          </a:blip>
          <a:srcRect/>
          <a:stretch/>
        </p:blipFill>
        <p:spPr>
          <a:xfrm>
            <a:off x="17131569" y="1028701"/>
            <a:ext cx="276224" cy="276224"/>
          </a:xfrm>
          <a:prstGeom prst="rect">
            <a:avLst/>
          </a:prstGeom>
          <a:noFill/>
          <a:ln>
            <a:noFill/>
          </a:ln>
        </p:spPr>
      </p:pic>
      <p:pic>
        <p:nvPicPr>
          <p:cNvPr id="27" name="Google Shape;27;p32"/>
          <p:cNvPicPr preferRelativeResize="0"/>
          <p:nvPr/>
        </p:nvPicPr>
        <p:blipFill rotWithShape="1">
          <a:blip r:embed="rId3">
            <a:alphaModFix/>
          </a:blip>
          <a:srcRect/>
          <a:stretch/>
        </p:blipFill>
        <p:spPr>
          <a:xfrm>
            <a:off x="880560" y="1117481"/>
            <a:ext cx="388731" cy="123825"/>
          </a:xfrm>
          <a:prstGeom prst="rect">
            <a:avLst/>
          </a:prstGeom>
          <a:noFill/>
          <a:ln>
            <a:noFill/>
          </a:ln>
        </p:spPr>
      </p:pic>
      <p:pic>
        <p:nvPicPr>
          <p:cNvPr id="28" name="Google Shape;28;p32"/>
          <p:cNvPicPr preferRelativeResize="0"/>
          <p:nvPr/>
        </p:nvPicPr>
        <p:blipFill rotWithShape="1">
          <a:blip r:embed="rId4">
            <a:alphaModFix/>
          </a:blip>
          <a:srcRect/>
          <a:stretch/>
        </p:blipFill>
        <p:spPr>
          <a:xfrm>
            <a:off x="16936029" y="9135565"/>
            <a:ext cx="388731" cy="123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p:cNvPicPr preferRelativeResize="0"/>
          <p:nvPr/>
        </p:nvPicPr>
        <p:blipFill rotWithShape="1">
          <a:blip r:embed="rId5">
            <a:alphaModFix/>
          </a:blip>
          <a:srcRect/>
          <a:stretch/>
        </p:blipFill>
        <p:spPr>
          <a:xfrm>
            <a:off x="881449" y="9069571"/>
            <a:ext cx="276224" cy="276224"/>
          </a:xfrm>
          <a:prstGeom prst="rect">
            <a:avLst/>
          </a:prstGeom>
          <a:noFill/>
          <a:ln>
            <a:noFill/>
          </a:ln>
        </p:spPr>
      </p:pic>
      <p:sp>
        <p:nvSpPr>
          <p:cNvPr id="11" name="Google Shape;11;p30"/>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30"/>
          <p:cNvSpPr/>
          <p:nvPr/>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30"/>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30"/>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Google Shape;16;p30"/>
          <p:cNvPicPr preferRelativeResize="0"/>
          <p:nvPr/>
        </p:nvPicPr>
        <p:blipFill rotWithShape="1">
          <a:blip r:embed="rId6">
            <a:alphaModFix/>
          </a:blip>
          <a:srcRect/>
          <a:stretch/>
        </p:blipFill>
        <p:spPr>
          <a:xfrm>
            <a:off x="17131569" y="1028701"/>
            <a:ext cx="276224" cy="276224"/>
          </a:xfrm>
          <a:prstGeom prst="rect">
            <a:avLst/>
          </a:prstGeom>
          <a:noFill/>
          <a:ln>
            <a:noFill/>
          </a:ln>
        </p:spPr>
      </p:pic>
      <p:pic>
        <p:nvPicPr>
          <p:cNvPr id="17" name="Google Shape;17;p30"/>
          <p:cNvPicPr preferRelativeResize="0"/>
          <p:nvPr/>
        </p:nvPicPr>
        <p:blipFill rotWithShape="1">
          <a:blip r:embed="rId7">
            <a:alphaModFix/>
          </a:blip>
          <a:srcRect/>
          <a:stretch/>
        </p:blipFill>
        <p:spPr>
          <a:xfrm>
            <a:off x="880560" y="1117481"/>
            <a:ext cx="388731" cy="123825"/>
          </a:xfrm>
          <a:prstGeom prst="rect">
            <a:avLst/>
          </a:prstGeom>
          <a:noFill/>
          <a:ln>
            <a:noFill/>
          </a:ln>
        </p:spPr>
      </p:pic>
      <p:pic>
        <p:nvPicPr>
          <p:cNvPr id="18" name="Google Shape;18;p30"/>
          <p:cNvPicPr preferRelativeResize="0"/>
          <p:nvPr/>
        </p:nvPicPr>
        <p:blipFill rotWithShape="1">
          <a:blip r:embed="rId8">
            <a:alphaModFix/>
          </a:blip>
          <a:srcRect/>
          <a:stretch/>
        </p:blipFill>
        <p:spPr>
          <a:xfrm>
            <a:off x="16936029" y="9135565"/>
            <a:ext cx="388731" cy="123825"/>
          </a:xfrm>
          <a:prstGeom prst="rect">
            <a:avLst/>
          </a:prstGeom>
          <a:noFill/>
          <a:ln>
            <a:noFill/>
          </a:ln>
        </p:spPr>
      </p:pic>
      <p:pic>
        <p:nvPicPr>
          <p:cNvPr id="19" name="Google Shape;19;p30"/>
          <p:cNvPicPr preferRelativeResize="0"/>
          <p:nvPr/>
        </p:nvPicPr>
        <p:blipFill rotWithShape="1">
          <a:blip r:embed="rId9">
            <a:alphaModFix/>
          </a:blip>
          <a:srcRect/>
          <a:stretch/>
        </p:blipFill>
        <p:spPr>
          <a:xfrm>
            <a:off x="1295400" y="324000"/>
            <a:ext cx="1596494" cy="749022"/>
          </a:xfrm>
          <a:prstGeom prst="rect">
            <a:avLst/>
          </a:prstGeom>
          <a:noFill/>
          <a:ln>
            <a:noFill/>
          </a:ln>
        </p:spPr>
      </p:pic>
      <p:sp>
        <p:nvSpPr>
          <p:cNvPr id="23" name="Google Shape;23;p30"/>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‹Nr.›</a:t>
            </a:fld>
            <a:endParaRPr sz="1800">
              <a:solidFill>
                <a:schemeClr val="dk1"/>
              </a:solidFill>
              <a:latin typeface="Calibri"/>
              <a:ea typeface="Calibri"/>
              <a:cs typeface="Calibri"/>
              <a:sym typeface="Calibri"/>
            </a:endParaRPr>
          </a:p>
        </p:txBody>
      </p:sp>
      <p:sp>
        <p:nvSpPr>
          <p:cNvPr id="2" name="CuadroTexto 27">
            <a:extLst>
              <a:ext uri="{FF2B5EF4-FFF2-40B4-BE49-F238E27FC236}">
                <a16:creationId xmlns:a16="http://schemas.microsoft.com/office/drawing/2014/main" id="{6AE89EEE-D774-9705-A9DF-BBDB22E35213}"/>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F5B96076-437E-A3AA-FEEC-396AE21C1E9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E24639CF-E2EB-5C6F-EDAE-B41D12ADA36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34"/>
          <p:cNvSpPr/>
          <p:nvPr/>
        </p:nvSpPr>
        <p:spPr>
          <a:xfrm>
            <a:off x="1542056" y="1245596"/>
            <a:ext cx="14968219" cy="0"/>
          </a:xfrm>
          <a:custGeom>
            <a:avLst/>
            <a:gdLst/>
            <a:ahLst/>
            <a:cxnLst/>
            <a:rect l="l" t="t" r="r" b="b"/>
            <a:pathLst>
              <a:path w="14968219" h="120000" extrusionOk="0">
                <a:moveTo>
                  <a:pt x="0" y="0"/>
                </a:moveTo>
                <a:lnTo>
                  <a:pt x="14967781"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34"/>
          <p:cNvSpPr/>
          <p:nvPr/>
        </p:nvSpPr>
        <p:spPr>
          <a:xfrm>
            <a:off x="1970110" y="9032117"/>
            <a:ext cx="14615794" cy="0"/>
          </a:xfrm>
          <a:custGeom>
            <a:avLst/>
            <a:gdLst/>
            <a:ahLst/>
            <a:cxnLst/>
            <a:rect l="l" t="t" r="r" b="b"/>
            <a:pathLst>
              <a:path w="14615794" h="120000" extrusionOk="0">
                <a:moveTo>
                  <a:pt x="0" y="0"/>
                </a:moveTo>
                <a:lnTo>
                  <a:pt x="14615238"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34"/>
          <p:cNvSpPr/>
          <p:nvPr/>
        </p:nvSpPr>
        <p:spPr>
          <a:xfrm>
            <a:off x="1274106" y="1627368"/>
            <a:ext cx="0" cy="6497320"/>
          </a:xfrm>
          <a:custGeom>
            <a:avLst/>
            <a:gdLst/>
            <a:ahLst/>
            <a:cxnLst/>
            <a:rect l="l" t="t" r="r" b="b"/>
            <a:pathLst>
              <a:path w="120000" h="6497320" extrusionOk="0">
                <a:moveTo>
                  <a:pt x="0" y="0"/>
                </a:moveTo>
                <a:lnTo>
                  <a:pt x="0" y="6497271"/>
                </a:lnTo>
              </a:path>
            </a:pathLst>
          </a:custGeom>
          <a:noFill/>
          <a:ln w="37075" cap="flat" cmpd="sng">
            <a:solidFill>
              <a:srgbClr val="4D94B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34"/>
          <p:cNvSpPr/>
          <p:nvPr/>
        </p:nvSpPr>
        <p:spPr>
          <a:xfrm>
            <a:off x="17073948" y="1809750"/>
            <a:ext cx="0" cy="6832600"/>
          </a:xfrm>
          <a:custGeom>
            <a:avLst/>
            <a:gdLst/>
            <a:ahLst/>
            <a:cxnLst/>
            <a:rect l="l" t="t" r="r" b="b"/>
            <a:pathLst>
              <a:path w="120000" h="6832600" extrusionOk="0">
                <a:moveTo>
                  <a:pt x="0" y="0"/>
                </a:moveTo>
                <a:lnTo>
                  <a:pt x="0" y="6832555"/>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 name="Google Shape;35;p34"/>
          <p:cNvPicPr preferRelativeResize="0"/>
          <p:nvPr/>
        </p:nvPicPr>
        <p:blipFill rotWithShape="1">
          <a:blip r:embed="rId3">
            <a:alphaModFix/>
          </a:blip>
          <a:srcRect/>
          <a:stretch/>
        </p:blipFill>
        <p:spPr>
          <a:xfrm>
            <a:off x="16512506" y="8916083"/>
            <a:ext cx="720646" cy="228599"/>
          </a:xfrm>
          <a:prstGeom prst="rect">
            <a:avLst/>
          </a:prstGeom>
          <a:noFill/>
          <a:ln>
            <a:noFill/>
          </a:ln>
        </p:spPr>
      </p:pic>
      <p:pic>
        <p:nvPicPr>
          <p:cNvPr id="36" name="Google Shape;36;p34"/>
          <p:cNvPicPr preferRelativeResize="0"/>
          <p:nvPr/>
        </p:nvPicPr>
        <p:blipFill rotWithShape="1">
          <a:blip r:embed="rId4">
            <a:alphaModFix/>
          </a:blip>
          <a:srcRect/>
          <a:stretch/>
        </p:blipFill>
        <p:spPr>
          <a:xfrm>
            <a:off x="16509838" y="723900"/>
            <a:ext cx="1085850" cy="1085850"/>
          </a:xfrm>
          <a:prstGeom prst="rect">
            <a:avLst/>
          </a:prstGeom>
          <a:noFill/>
          <a:ln>
            <a:noFill/>
          </a:ln>
        </p:spPr>
      </p:pic>
      <p:pic>
        <p:nvPicPr>
          <p:cNvPr id="37" name="Google Shape;37;p34"/>
          <p:cNvPicPr preferRelativeResize="0"/>
          <p:nvPr/>
        </p:nvPicPr>
        <p:blipFill rotWithShape="1">
          <a:blip r:embed="rId5">
            <a:alphaModFix/>
          </a:blip>
          <a:srcRect/>
          <a:stretch/>
        </p:blipFill>
        <p:spPr>
          <a:xfrm>
            <a:off x="693760" y="8124640"/>
            <a:ext cx="1276349" cy="1276349"/>
          </a:xfrm>
          <a:prstGeom prst="rect">
            <a:avLst/>
          </a:prstGeom>
          <a:noFill/>
          <a:ln>
            <a:noFill/>
          </a:ln>
        </p:spPr>
      </p:pic>
      <p:pic>
        <p:nvPicPr>
          <p:cNvPr id="38" name="Google Shape;38;p34"/>
          <p:cNvPicPr preferRelativeResize="0"/>
          <p:nvPr/>
        </p:nvPicPr>
        <p:blipFill rotWithShape="1">
          <a:blip r:embed="rId6">
            <a:alphaModFix/>
          </a:blip>
          <a:srcRect/>
          <a:stretch/>
        </p:blipFill>
        <p:spPr>
          <a:xfrm>
            <a:off x="1162547" y="1151436"/>
            <a:ext cx="720646" cy="228599"/>
          </a:xfrm>
          <a:prstGeom prst="rect">
            <a:avLst/>
          </a:prstGeom>
          <a:noFill/>
          <a:ln>
            <a:noFill/>
          </a:ln>
        </p:spPr>
      </p:pic>
      <p:sp>
        <p:nvSpPr>
          <p:cNvPr id="43" name="Google Shape;43;p34"/>
          <p:cNvSpPr txBox="1"/>
          <p:nvPr/>
        </p:nvSpPr>
        <p:spPr>
          <a:xfrm>
            <a:off x="16403212" y="8451621"/>
            <a:ext cx="67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‹Nr.›</a:t>
            </a:fld>
            <a:endParaRPr sz="1800">
              <a:solidFill>
                <a:schemeClr val="dk1"/>
              </a:solidFill>
              <a:latin typeface="Calibri"/>
              <a:ea typeface="Calibri"/>
              <a:cs typeface="Calibri"/>
              <a:sym typeface="Calibri"/>
            </a:endParaRPr>
          </a:p>
        </p:txBody>
      </p:sp>
      <p:sp>
        <p:nvSpPr>
          <p:cNvPr id="2" name="CuadroTexto 27">
            <a:extLst>
              <a:ext uri="{FF2B5EF4-FFF2-40B4-BE49-F238E27FC236}">
                <a16:creationId xmlns:a16="http://schemas.microsoft.com/office/drawing/2014/main" id="{EB351F51-DCB4-70BE-A0C9-C70FC7879203}"/>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C36990F1-A5A2-6F6B-A1FB-7C5FFEA61EC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4D2E8FB0-03E3-FC4A-754E-E27AD5AFD7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hyperlink" Target="https://www.hootsuite.com/" TargetMode="External"/><Relationship Id="rId3" Type="http://schemas.openxmlformats.org/officeDocument/2006/relationships/hyperlink" Target="https://www.mindtools.com/arb6j5a/what-is-time-management" TargetMode="External"/><Relationship Id="rId7" Type="http://schemas.openxmlformats.org/officeDocument/2006/relationships/hyperlink" Target="https://www.rescuetime.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clockify.me/" TargetMode="External"/><Relationship Id="rId5" Type="http://schemas.openxmlformats.org/officeDocument/2006/relationships/hyperlink" Target="https://www.myindielifeblog.net/blog/buffer-free-plan" TargetMode="External"/><Relationship Id="rId4" Type="http://schemas.openxmlformats.org/officeDocument/2006/relationships/hyperlink" Target="https://monday.com/blog/teamwork/team-task-management/"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slack.com/" TargetMode="External"/><Relationship Id="rId3" Type="http://schemas.openxmlformats.org/officeDocument/2006/relationships/hyperlink" Target="https://buffer.com/" TargetMode="External"/><Relationship Id="rId7" Type="http://schemas.openxmlformats.org/officeDocument/2006/relationships/hyperlink" Target="https://asana.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trello.com/" TargetMode="External"/><Relationship Id="rId5" Type="http://schemas.openxmlformats.org/officeDocument/2006/relationships/hyperlink" Target="https://appadvice.com/app/moment-cut-screen-time/771541926" TargetMode="External"/><Relationship Id="rId4" Type="http://schemas.openxmlformats.org/officeDocument/2006/relationships/hyperlink" Target="https://appdetox.github.io/" TargetMode="External"/><Relationship Id="rId9" Type="http://schemas.openxmlformats.org/officeDocument/2006/relationships/hyperlink" Target="https://evernote.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Google Shape;49;p1"/>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50" name="Google Shape;50;p1"/>
          <p:cNvSpPr txBox="1"/>
          <p:nvPr/>
        </p:nvSpPr>
        <p:spPr>
          <a:xfrm>
            <a:off x="3420000" y="6696000"/>
            <a:ext cx="11448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3600" b="1">
                <a:solidFill>
                  <a:srgbClr val="4D94B7"/>
                </a:solidFill>
                <a:latin typeface="Helvetica Neue" panose="020B0604020202020204" charset="0"/>
                <a:ea typeface="Helvetica Neue"/>
                <a:cs typeface="Helvetica Neue"/>
                <a:sym typeface="Helvetica Neue"/>
              </a:rPr>
              <a:t>IKT Tools für das Intrapreneurship</a:t>
            </a:r>
            <a:endParaRPr lang="de-DE">
              <a:latin typeface="Helvetica Neue" panose="020B0604020202020204" charset="0"/>
            </a:endParaRPr>
          </a:p>
        </p:txBody>
      </p:sp>
      <p:sp>
        <p:nvSpPr>
          <p:cNvPr id="51" name="Google Shape;51;p1"/>
          <p:cNvSpPr txBox="1"/>
          <p:nvPr/>
        </p:nvSpPr>
        <p:spPr>
          <a:xfrm>
            <a:off x="5900400" y="5630400"/>
            <a:ext cx="6483600" cy="47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b="1" i="0" u="none" strike="noStrike">
                <a:solidFill>
                  <a:srgbClr val="AED633"/>
                </a:solidFill>
                <a:latin typeface="Helvetica Neue" panose="020B0604020202020204" charset="0"/>
                <a:ea typeface="Helvetica Neue"/>
                <a:cs typeface="Helvetica Neue"/>
                <a:sym typeface="Helvetica Neue"/>
              </a:rPr>
              <a:t>genieproject.eu</a:t>
            </a:r>
            <a:endParaRPr lang="de-DE" sz="2400" b="1">
              <a:solidFill>
                <a:srgbClr val="AED633"/>
              </a:solidFill>
              <a:latin typeface="Helvetica Neue" panose="020B0604020202020204" charset="0"/>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p:nvPr/>
        </p:nvSpPr>
        <p:spPr>
          <a:xfrm>
            <a:off x="4572000" y="3888000"/>
            <a:ext cx="9144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sp>
        <p:nvSpPr>
          <p:cNvPr id="137" name="Google Shape;137;p10"/>
          <p:cNvSpPr txBox="1"/>
          <p:nvPr/>
        </p:nvSpPr>
        <p:spPr>
          <a:xfrm>
            <a:off x="1296000" y="2592000"/>
            <a:ext cx="15732000"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i="0" u="none" strike="noStrike" cap="none">
                <a:solidFill>
                  <a:srgbClr val="AED633"/>
                </a:solidFill>
                <a:latin typeface="Helvetica Neue" panose="020B0604020202020204" charset="0"/>
                <a:ea typeface="Helvetica Neue"/>
                <a:cs typeface="Helvetica Neue"/>
                <a:sym typeface="Helvetica Neue"/>
              </a:rPr>
              <a:t>Unit 2</a:t>
            </a:r>
          </a:p>
        </p:txBody>
      </p:sp>
      <p:sp>
        <p:nvSpPr>
          <p:cNvPr id="138" name="Google Shape;138;p10"/>
          <p:cNvSpPr txBox="1"/>
          <p:nvPr/>
        </p:nvSpPr>
        <p:spPr>
          <a:xfrm>
            <a:off x="1296000" y="5256000"/>
            <a:ext cx="10980000" cy="1815841"/>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pPr>
            <a:r>
              <a:rPr lang="de-DE" sz="2800" b="1" i="0" u="none" strike="noStrike" cap="none">
                <a:solidFill>
                  <a:srgbClr val="AED633"/>
                </a:solidFill>
                <a:latin typeface="Helvetica Neue" panose="020B0604020202020204" charset="0"/>
                <a:ea typeface="Helvetica Neue"/>
                <a:cs typeface="Helvetica Neue"/>
                <a:sym typeface="Helvetica Neue"/>
              </a:rPr>
              <a:t>2.1 Entwurf einer eigenen Teamstrategie</a:t>
            </a:r>
            <a:endParaRPr lang="de-DE">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de-DE" sz="2800" b="1" i="0" u="none" strike="noStrike" cap="none">
                <a:solidFill>
                  <a:srgbClr val="AED633"/>
                </a:solidFill>
                <a:latin typeface="Helvetica Neue" panose="020B0604020202020204" charset="0"/>
                <a:ea typeface="Helvetica Neue"/>
                <a:cs typeface="Helvetica Neue"/>
                <a:sym typeface="Helvetica Neue"/>
              </a:rPr>
              <a:t>2.2 Umsetzung der eigenen Teamstrategie</a:t>
            </a:r>
            <a:endParaRPr lang="de-DE">
              <a:latin typeface="Helvetica Neue" panose="020B0604020202020204" charset="0"/>
            </a:endParaRPr>
          </a:p>
        </p:txBody>
      </p:sp>
      <p:pic>
        <p:nvPicPr>
          <p:cNvPr id="139" name="Google Shape;139;p10"/>
          <p:cNvPicPr preferRelativeResize="0"/>
          <p:nvPr/>
        </p:nvPicPr>
        <p:blipFill rotWithShape="1">
          <a:blip r:embed="rId3">
            <a:alphaModFix/>
          </a:blip>
          <a:srcRect/>
          <a:stretch/>
        </p:blipFill>
        <p:spPr>
          <a:xfrm>
            <a:off x="12344400" y="4921071"/>
            <a:ext cx="3907362" cy="39073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pic>
        <p:nvPicPr>
          <p:cNvPr id="145" name="Google Shape;145;p11"/>
          <p:cNvPicPr preferRelativeResize="0"/>
          <p:nvPr/>
        </p:nvPicPr>
        <p:blipFill rotWithShape="1">
          <a:blip r:embed="rId3">
            <a:alphaModFix/>
          </a:blip>
          <a:srcRect/>
          <a:stretch/>
        </p:blipFill>
        <p:spPr>
          <a:xfrm>
            <a:off x="8305800" y="2827220"/>
            <a:ext cx="8593145" cy="5729680"/>
          </a:xfrm>
          <a:prstGeom prst="rect">
            <a:avLst/>
          </a:prstGeom>
          <a:noFill/>
          <a:ln>
            <a:noFill/>
          </a:ln>
        </p:spPr>
      </p:pic>
      <p:sp>
        <p:nvSpPr>
          <p:cNvPr id="146" name="Google Shape;146;p11"/>
          <p:cNvSpPr txBox="1"/>
          <p:nvPr/>
        </p:nvSpPr>
        <p:spPr>
          <a:xfrm>
            <a:off x="1296000" y="2304000"/>
            <a:ext cx="7308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2.1 </a:t>
            </a:r>
            <a:r>
              <a:rPr lang="de-DE" sz="2800" b="1" i="0" u="none" strike="noStrike" cap="none">
                <a:solidFill>
                  <a:srgbClr val="AED633"/>
                </a:solidFill>
                <a:latin typeface="Helvetica Neue" panose="020B0604020202020204" charset="0"/>
                <a:ea typeface="Helvetica Neue"/>
                <a:cs typeface="Helvetica Neue"/>
                <a:sym typeface="Helvetica Neue"/>
              </a:rPr>
              <a:t>Entwurf einer eigenen Teamstrategie</a:t>
            </a:r>
            <a:endParaRPr lang="de-DE" sz="2800" b="1">
              <a:solidFill>
                <a:srgbClr val="AED633"/>
              </a:solidFill>
              <a:latin typeface="Helvetica Neue" panose="020B0604020202020204" charset="0"/>
              <a:ea typeface="Helvetica Neue"/>
              <a:cs typeface="Helvetica Neue"/>
              <a:sym typeface="Helvetica Neue"/>
            </a:endParaRPr>
          </a:p>
        </p:txBody>
      </p:sp>
      <p:sp>
        <p:nvSpPr>
          <p:cNvPr id="147" name="Google Shape;147;p11"/>
          <p:cNvSpPr txBox="1"/>
          <p:nvPr/>
        </p:nvSpPr>
        <p:spPr>
          <a:xfrm>
            <a:off x="1296000" y="3384000"/>
            <a:ext cx="8059144" cy="224676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In der Regel ist der Erfolg eine unmittelbare Folge einer </a:t>
            </a:r>
            <a:r>
              <a:rPr lang="de-DE" sz="2400" b="1" dirty="0">
                <a:solidFill>
                  <a:srgbClr val="78B17A"/>
                </a:solidFill>
                <a:latin typeface="Helvetica Neue" panose="020B0604020202020204" charset="0"/>
                <a:ea typeface="Helvetica Neue"/>
                <a:cs typeface="Helvetica Neue"/>
                <a:sym typeface="Helvetica Neue"/>
              </a:rPr>
              <a:t>angemessenen Strategie</a:t>
            </a:r>
            <a:r>
              <a:rPr lang="de-DE" sz="2400" dirty="0">
                <a:solidFill>
                  <a:schemeClr val="dk1"/>
                </a:solidFill>
                <a:latin typeface="Helvetica Neue" panose="020B0604020202020204" charset="0"/>
                <a:ea typeface="Helvetica Neue"/>
                <a:cs typeface="Helvetica Neue"/>
                <a:sym typeface="Helvetica Neue"/>
              </a:rPr>
              <a:t>. Daher ist es wichtig zu wissen, </a:t>
            </a:r>
            <a:r>
              <a:rPr lang="de-DE" sz="2400" b="1" i="1" dirty="0">
                <a:solidFill>
                  <a:srgbClr val="AED633"/>
                </a:solidFill>
                <a:latin typeface="Helvetica Neue" panose="020B0604020202020204" charset="0"/>
                <a:ea typeface="Helvetica Neue"/>
                <a:cs typeface="Helvetica Neue"/>
                <a:sym typeface="Helvetica Neue"/>
              </a:rPr>
              <a:t>wie man den Plan entwirft</a:t>
            </a:r>
            <a:r>
              <a:rPr lang="de-DE" sz="2400" dirty="0">
                <a:solidFill>
                  <a:schemeClr val="dk1"/>
                </a:solidFill>
                <a:latin typeface="Helvetica Neue" panose="020B0604020202020204" charset="0"/>
                <a:ea typeface="Helvetica Neue"/>
                <a:cs typeface="Helvetica Neue"/>
                <a:sym typeface="Helvetica Neue"/>
              </a:rPr>
              <a:t>, d. h. ein solides Arbeitsablaufdiagramm zu entwerfen, um die für die Verwirklichung des Projekts erforderlichen Schritte effektiv abzubilden.</a:t>
            </a:r>
          </a:p>
        </p:txBody>
      </p:sp>
      <p:sp>
        <p:nvSpPr>
          <p:cNvPr id="148" name="Google Shape;148;p11"/>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 </a:t>
            </a:r>
            <a:endParaRPr lang="de-DE">
              <a:latin typeface="Helvetica Neue" panose="020B06040202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pSp>
        <p:nvGrpSpPr>
          <p:cNvPr id="153" name="Google Shape;153;p12"/>
          <p:cNvGrpSpPr/>
          <p:nvPr/>
        </p:nvGrpSpPr>
        <p:grpSpPr>
          <a:xfrm>
            <a:off x="1296000" y="2664000"/>
            <a:ext cx="15839992" cy="5904000"/>
            <a:chOff x="1296000" y="2664000"/>
            <a:chExt cx="15839992" cy="5904000"/>
          </a:xfrm>
        </p:grpSpPr>
        <p:sp>
          <p:nvSpPr>
            <p:cNvPr id="154" name="Google Shape;154;p12"/>
            <p:cNvSpPr/>
            <p:nvPr/>
          </p:nvSpPr>
          <p:spPr>
            <a:xfrm>
              <a:off x="1296000" y="2664000"/>
              <a:ext cx="15839992" cy="5904000"/>
            </a:xfrm>
            <a:prstGeom prst="rightArrow">
              <a:avLst>
                <a:gd name="adj1" fmla="val 62292"/>
                <a:gd name="adj2" fmla="val 50000"/>
              </a:avLst>
            </a:prstGeom>
            <a:gradFill>
              <a:gsLst>
                <a:gs pos="0">
                  <a:srgbClr val="AED633"/>
                </a:gs>
                <a:gs pos="100000">
                  <a:srgbClr val="4D94B7"/>
                </a:gs>
              </a:gsLst>
              <a:lin ang="0" scaled="0"/>
            </a:gradFill>
            <a:ln w="9525" cap="flat" cmpd="sng">
              <a:solidFill>
                <a:srgbClr val="78B17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lang="de-DE" sz="1800">
                <a:solidFill>
                  <a:schemeClr val="dk1"/>
                </a:solidFill>
                <a:latin typeface="Helvetica Neue" panose="020B0604020202020204" charset="0"/>
                <a:ea typeface="Calibri"/>
                <a:cs typeface="Calibri"/>
                <a:sym typeface="Calibri"/>
              </a:endParaRPr>
            </a:p>
          </p:txBody>
        </p:sp>
        <p:sp>
          <p:nvSpPr>
            <p:cNvPr id="155" name="Google Shape;155;p12"/>
            <p:cNvSpPr/>
            <p:nvPr/>
          </p:nvSpPr>
          <p:spPr>
            <a:xfrm>
              <a:off x="1764391" y="3924000"/>
              <a:ext cx="2022269" cy="3384000"/>
            </a:xfrm>
            <a:custGeom>
              <a:avLst/>
              <a:gdLst/>
              <a:ahLst/>
              <a:cxnLst/>
              <a:rect l="l" t="t" r="r" b="b"/>
              <a:pathLst>
                <a:path w="2022269" h="2902406" extrusionOk="0">
                  <a:moveTo>
                    <a:pt x="0" y="337052"/>
                  </a:moveTo>
                  <a:cubicBezTo>
                    <a:pt x="0" y="150903"/>
                    <a:pt x="150903" y="0"/>
                    <a:pt x="337052" y="0"/>
                  </a:cubicBezTo>
                  <a:lnTo>
                    <a:pt x="1685217" y="0"/>
                  </a:lnTo>
                  <a:cubicBezTo>
                    <a:pt x="1871366" y="0"/>
                    <a:pt x="2022269" y="150903"/>
                    <a:pt x="2022269" y="337052"/>
                  </a:cubicBezTo>
                  <a:lnTo>
                    <a:pt x="2022269" y="2565354"/>
                  </a:lnTo>
                  <a:cubicBezTo>
                    <a:pt x="2022269" y="2751503"/>
                    <a:pt x="1871366" y="2902406"/>
                    <a:pt x="1685217" y="2902406"/>
                  </a:cubicBezTo>
                  <a:lnTo>
                    <a:pt x="337052" y="2902406"/>
                  </a:lnTo>
                  <a:cubicBezTo>
                    <a:pt x="150903" y="2902406"/>
                    <a:pt x="0" y="2751503"/>
                    <a:pt x="0" y="2565354"/>
                  </a:cubicBezTo>
                  <a:lnTo>
                    <a:pt x="0" y="337052"/>
                  </a:lnTo>
                  <a:close/>
                </a:path>
              </a:pathLst>
            </a:custGeom>
            <a:noFill/>
            <a:ln w="9525" cap="flat" cmpd="sng">
              <a:solidFill>
                <a:srgbClr val="4D94B7"/>
              </a:solidFill>
              <a:prstDash val="solid"/>
              <a:round/>
              <a:headEnd type="none" w="sm" len="sm"/>
              <a:tailEnd type="none" w="sm" len="sm"/>
            </a:ln>
          </p:spPr>
          <p:txBody>
            <a:bodyPr spcFirstLastPara="1" wrap="square" lIns="190150" tIns="190150" rIns="190150" bIns="190150"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de-DE" sz="2400" b="1" dirty="0">
                  <a:solidFill>
                    <a:schemeClr val="lt1"/>
                  </a:solidFill>
                  <a:latin typeface="Helvetica Neue" panose="020B0604020202020204" charset="0"/>
                  <a:ea typeface="Helvetica Neue"/>
                  <a:cs typeface="Helvetica Neue"/>
                  <a:sym typeface="Helvetica Neue"/>
                </a:rPr>
                <a:t>Erstelle eine Liste mit allen Aufgaben, die dein Team erledigen muss.</a:t>
              </a:r>
              <a:endParaRPr lang="de-DE" sz="2400" dirty="0">
                <a:solidFill>
                  <a:schemeClr val="lt1"/>
                </a:solidFill>
                <a:latin typeface="Helvetica Neue" panose="020B0604020202020204" charset="0"/>
                <a:ea typeface="Helvetica Neue"/>
                <a:cs typeface="Helvetica Neue"/>
                <a:sym typeface="Helvetica Neue"/>
              </a:endParaRPr>
            </a:p>
          </p:txBody>
        </p:sp>
        <p:sp>
          <p:nvSpPr>
            <p:cNvPr id="156" name="Google Shape;156;p12"/>
            <p:cNvSpPr/>
            <p:nvPr/>
          </p:nvSpPr>
          <p:spPr>
            <a:xfrm>
              <a:off x="3901528" y="3924000"/>
              <a:ext cx="2022269" cy="3384000"/>
            </a:xfrm>
            <a:custGeom>
              <a:avLst/>
              <a:gdLst/>
              <a:ahLst/>
              <a:cxnLst/>
              <a:rect l="l" t="t" r="r" b="b"/>
              <a:pathLst>
                <a:path w="2022269" h="2930580" extrusionOk="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cap="flat" cmpd="sng">
              <a:solidFill>
                <a:srgbClr val="78B17A"/>
              </a:solidFill>
              <a:prstDash val="solid"/>
              <a:round/>
              <a:headEnd type="none" w="sm" len="sm"/>
              <a:tailEnd type="none" w="sm" len="sm"/>
            </a:ln>
          </p:spPr>
          <p:txBody>
            <a:bodyPr spcFirstLastPara="1" wrap="square" lIns="190150" tIns="190150" rIns="190150" bIns="190150"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de-DE" sz="2400" b="1" i="0" dirty="0">
                  <a:solidFill>
                    <a:schemeClr val="lt1"/>
                  </a:solidFill>
                  <a:latin typeface="Helvetica Neue" panose="020B0604020202020204" charset="0"/>
                  <a:ea typeface="Helvetica Neue"/>
                  <a:cs typeface="Helvetica Neue"/>
                  <a:sym typeface="Helvetica Neue"/>
                </a:rPr>
                <a:t>Notiere Fristen und Zeit-rahmen für jede Aufgabe. </a:t>
              </a:r>
              <a:endParaRPr lang="de-DE" sz="2400" dirty="0">
                <a:solidFill>
                  <a:schemeClr val="lt1"/>
                </a:solidFill>
                <a:latin typeface="Helvetica Neue" panose="020B0604020202020204" charset="0"/>
                <a:ea typeface="Helvetica Neue"/>
                <a:cs typeface="Helvetica Neue"/>
                <a:sym typeface="Helvetica Neue"/>
              </a:endParaRPr>
            </a:p>
          </p:txBody>
        </p:sp>
        <p:sp>
          <p:nvSpPr>
            <p:cNvPr id="157" name="Google Shape;157;p12"/>
            <p:cNvSpPr/>
            <p:nvPr/>
          </p:nvSpPr>
          <p:spPr>
            <a:xfrm>
              <a:off x="6116264" y="3924000"/>
              <a:ext cx="2022269" cy="3384000"/>
            </a:xfrm>
            <a:custGeom>
              <a:avLst/>
              <a:gdLst/>
              <a:ahLst/>
              <a:cxnLst/>
              <a:rect l="l" t="t" r="r" b="b"/>
              <a:pathLst>
                <a:path w="2022269" h="2930580" extrusionOk="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cap="flat" cmpd="sng">
              <a:solidFill>
                <a:srgbClr val="AED633"/>
              </a:solidFill>
              <a:prstDash val="solid"/>
              <a:round/>
              <a:headEnd type="none" w="sm" len="sm"/>
              <a:tailEnd type="none" w="sm" len="sm"/>
            </a:ln>
          </p:spPr>
          <p:txBody>
            <a:bodyPr spcFirstLastPara="1" wrap="square" lIns="190150" tIns="190150" rIns="190150" bIns="190150"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de-DE" sz="2400" b="1" i="0" dirty="0">
                  <a:solidFill>
                    <a:schemeClr val="lt1"/>
                  </a:solidFill>
                  <a:latin typeface="Helvetica Neue" panose="020B0604020202020204" charset="0"/>
                  <a:ea typeface="Helvetica Neue"/>
                  <a:cs typeface="Helvetica Neue"/>
                  <a:sym typeface="Helvetica Neue"/>
                </a:rPr>
                <a:t>Priorisiere die Aufgab</a:t>
              </a:r>
              <a:r>
                <a:rPr lang="de-DE" sz="2400" b="1" dirty="0">
                  <a:solidFill>
                    <a:schemeClr val="lt1"/>
                  </a:solidFill>
                  <a:latin typeface="Helvetica Neue" panose="020B0604020202020204" charset="0"/>
                  <a:ea typeface="Helvetica Neue"/>
                  <a:cs typeface="Helvetica Neue"/>
                  <a:sym typeface="Helvetica Neue"/>
                </a:rPr>
                <a:t>en.</a:t>
              </a:r>
              <a:endParaRPr lang="de-DE" sz="2400" dirty="0">
                <a:solidFill>
                  <a:schemeClr val="lt1"/>
                </a:solidFill>
                <a:latin typeface="Helvetica Neue" panose="020B0604020202020204" charset="0"/>
                <a:ea typeface="Helvetica Neue"/>
                <a:cs typeface="Helvetica Neue"/>
                <a:sym typeface="Helvetica Neue"/>
              </a:endParaRPr>
            </a:p>
          </p:txBody>
        </p:sp>
      </p:grpSp>
      <p:sp>
        <p:nvSpPr>
          <p:cNvPr id="158" name="Google Shape;158;p12"/>
          <p:cNvSpPr txBox="1"/>
          <p:nvPr/>
        </p:nvSpPr>
        <p:spPr>
          <a:xfrm>
            <a:off x="1296000" y="7596000"/>
            <a:ext cx="1280100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Bitte bedenke, dass es sich hierbei nur um einen Vorschlag handelt. Zögere also nicht, ihn zu ändern, damit er deinen Bedürfnissen noch mehr entspricht.</a:t>
            </a:r>
          </a:p>
        </p:txBody>
      </p:sp>
      <p:grpSp>
        <p:nvGrpSpPr>
          <p:cNvPr id="159" name="Google Shape;159;p12"/>
          <p:cNvGrpSpPr/>
          <p:nvPr/>
        </p:nvGrpSpPr>
        <p:grpSpPr>
          <a:xfrm>
            <a:off x="8484903" y="3924000"/>
            <a:ext cx="2160000" cy="3384000"/>
            <a:chOff x="26714" y="1879150"/>
            <a:chExt cx="2279303" cy="3795110"/>
          </a:xfrm>
        </p:grpSpPr>
        <p:sp>
          <p:nvSpPr>
            <p:cNvPr id="160" name="Google Shape;160;p12"/>
            <p:cNvSpPr/>
            <p:nvPr/>
          </p:nvSpPr>
          <p:spPr>
            <a:xfrm>
              <a:off x="26714" y="1879150"/>
              <a:ext cx="2279303" cy="3795110"/>
            </a:xfrm>
            <a:prstGeom prst="roundRect">
              <a:avLst>
                <a:gd name="adj" fmla="val 16667"/>
              </a:avLst>
            </a:prstGeom>
            <a:noFill/>
            <a:ln w="9525" cap="flat" cmpd="sng">
              <a:solidFill>
                <a:srgbClr val="4D94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161" name="Google Shape;161;p12"/>
            <p:cNvSpPr/>
            <p:nvPr/>
          </p:nvSpPr>
          <p:spPr>
            <a:xfrm>
              <a:off x="137980" y="1990416"/>
              <a:ext cx="2056771" cy="3572578"/>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None/>
              </a:pPr>
              <a:r>
                <a:rPr lang="de-DE" sz="2400" b="1" dirty="0">
                  <a:solidFill>
                    <a:schemeClr val="lt1"/>
                  </a:solidFill>
                  <a:latin typeface="Helvetica Neue" panose="020B0604020202020204" charset="0"/>
                  <a:ea typeface="Helvetica Neue"/>
                  <a:cs typeface="Helvetica Neue"/>
                  <a:sym typeface="Helvetica Neue"/>
                </a:rPr>
                <a:t>Notiere alle anderen relevanten Informa-</a:t>
              </a:r>
              <a:r>
                <a:rPr lang="de-DE" sz="2400" b="1" dirty="0" err="1">
                  <a:solidFill>
                    <a:schemeClr val="lt1"/>
                  </a:solidFill>
                  <a:latin typeface="Helvetica Neue" panose="020B0604020202020204" charset="0"/>
                  <a:ea typeface="Helvetica Neue"/>
                  <a:cs typeface="Helvetica Neue"/>
                  <a:sym typeface="Helvetica Neue"/>
                </a:rPr>
                <a:t>tionen</a:t>
              </a:r>
              <a:r>
                <a:rPr lang="de-DE" sz="2400" b="1" dirty="0">
                  <a:solidFill>
                    <a:schemeClr val="lt1"/>
                  </a:solidFill>
                  <a:latin typeface="Helvetica Neue" panose="020B0604020202020204" charset="0"/>
                  <a:ea typeface="Helvetica Neue"/>
                  <a:cs typeface="Helvetica Neue"/>
                  <a:sym typeface="Helvetica Neue"/>
                </a:rPr>
                <a:t> für jede Aufgabe.</a:t>
              </a:r>
            </a:p>
          </p:txBody>
        </p:sp>
      </p:grpSp>
      <p:grpSp>
        <p:nvGrpSpPr>
          <p:cNvPr id="162" name="Google Shape;162;p12"/>
          <p:cNvGrpSpPr/>
          <p:nvPr/>
        </p:nvGrpSpPr>
        <p:grpSpPr>
          <a:xfrm>
            <a:off x="10847103" y="3924000"/>
            <a:ext cx="2160000" cy="3384000"/>
            <a:chOff x="2388022" y="1923864"/>
            <a:chExt cx="2279303" cy="3750396"/>
          </a:xfrm>
        </p:grpSpPr>
        <p:sp>
          <p:nvSpPr>
            <p:cNvPr id="163" name="Google Shape;163;p12"/>
            <p:cNvSpPr/>
            <p:nvPr/>
          </p:nvSpPr>
          <p:spPr>
            <a:xfrm>
              <a:off x="2388022" y="1923864"/>
              <a:ext cx="2279303" cy="3750396"/>
            </a:xfrm>
            <a:prstGeom prst="roundRect">
              <a:avLst>
                <a:gd name="adj" fmla="val 16667"/>
              </a:avLst>
            </a:prstGeom>
            <a:noFill/>
            <a:ln w="9525" cap="flat" cmpd="sng">
              <a:solidFill>
                <a:srgbClr val="78B1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164" name="Google Shape;164;p12"/>
            <p:cNvSpPr/>
            <p:nvPr/>
          </p:nvSpPr>
          <p:spPr>
            <a:xfrm>
              <a:off x="2499288" y="2035130"/>
              <a:ext cx="2056771" cy="3527864"/>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None/>
              </a:pPr>
              <a:r>
                <a:rPr lang="de-DE" sz="2400" b="1" dirty="0">
                  <a:solidFill>
                    <a:schemeClr val="lt1"/>
                  </a:solidFill>
                  <a:latin typeface="Helvetica Neue" panose="020B0604020202020204" charset="0"/>
                  <a:ea typeface="Helvetica Neue"/>
                  <a:cs typeface="Helvetica Neue"/>
                  <a:sym typeface="Helvetica Neue"/>
                </a:rPr>
                <a:t>Verteile die Aufgaben </a:t>
              </a:r>
              <a:r>
                <a:rPr lang="de-DE" sz="2400" b="1" dirty="0" err="1">
                  <a:solidFill>
                    <a:schemeClr val="lt1"/>
                  </a:solidFill>
                  <a:latin typeface="Helvetica Neue" panose="020B0604020202020204" charset="0"/>
                  <a:ea typeface="Helvetica Neue"/>
                  <a:cs typeface="Helvetica Neue"/>
                  <a:sym typeface="Helvetica Neue"/>
                </a:rPr>
                <a:t>ausge</a:t>
              </a:r>
              <a:r>
                <a:rPr lang="de-DE" sz="2400" b="1" dirty="0">
                  <a:solidFill>
                    <a:schemeClr val="lt1"/>
                  </a:solidFill>
                  <a:latin typeface="Helvetica Neue" panose="020B0604020202020204" charset="0"/>
                  <a:ea typeface="Helvetica Neue"/>
                  <a:cs typeface="Helvetica Neue"/>
                  <a:sym typeface="Helvetica Neue"/>
                </a:rPr>
                <a:t>-wogen auf die Team-mitglieder.</a:t>
              </a:r>
            </a:p>
          </p:txBody>
        </p:sp>
      </p:grpSp>
      <p:grpSp>
        <p:nvGrpSpPr>
          <p:cNvPr id="165" name="Google Shape;165;p12"/>
          <p:cNvGrpSpPr/>
          <p:nvPr/>
        </p:nvGrpSpPr>
        <p:grpSpPr>
          <a:xfrm>
            <a:off x="13209303" y="3924000"/>
            <a:ext cx="2160000" cy="3384000"/>
            <a:chOff x="4804665" y="1923864"/>
            <a:chExt cx="2279303" cy="3750396"/>
          </a:xfrm>
        </p:grpSpPr>
        <p:sp>
          <p:nvSpPr>
            <p:cNvPr id="166" name="Google Shape;166;p12"/>
            <p:cNvSpPr/>
            <p:nvPr/>
          </p:nvSpPr>
          <p:spPr>
            <a:xfrm>
              <a:off x="4804665" y="1923864"/>
              <a:ext cx="2279303" cy="3750396"/>
            </a:xfrm>
            <a:prstGeom prst="roundRect">
              <a:avLst>
                <a:gd name="adj" fmla="val 16667"/>
              </a:avLst>
            </a:prstGeom>
            <a:noFill/>
            <a:ln w="9525" cap="flat" cmpd="sng">
              <a:solidFill>
                <a:srgbClr val="AED6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167" name="Google Shape;167;p12"/>
            <p:cNvSpPr/>
            <p:nvPr/>
          </p:nvSpPr>
          <p:spPr>
            <a:xfrm>
              <a:off x="4915931" y="2035130"/>
              <a:ext cx="2056771" cy="3527864"/>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None/>
              </a:pPr>
              <a:r>
                <a:rPr lang="de-DE" sz="2400" b="1" dirty="0">
                  <a:solidFill>
                    <a:schemeClr val="lt1"/>
                  </a:solidFill>
                  <a:latin typeface="Helvetica Neue" panose="020B0604020202020204" charset="0"/>
                  <a:ea typeface="Helvetica Neue"/>
                  <a:cs typeface="Helvetica Neue"/>
                  <a:sym typeface="Helvetica Neue"/>
                </a:rPr>
                <a:t>Halte die Fortschritte des Teams fest.</a:t>
              </a:r>
              <a:endParaRPr lang="de-DE" sz="2400" dirty="0">
                <a:solidFill>
                  <a:schemeClr val="lt1"/>
                </a:solidFill>
                <a:latin typeface="Helvetica Neue" panose="020B0604020202020204" charset="0"/>
                <a:ea typeface="Helvetica Neue"/>
                <a:cs typeface="Helvetica Neue"/>
                <a:sym typeface="Helvetica Neue"/>
              </a:endParaRPr>
            </a:p>
          </p:txBody>
        </p:sp>
      </p:grpSp>
      <p:sp>
        <p:nvSpPr>
          <p:cNvPr id="168" name="Google Shape;168;p12"/>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sp>
        <p:nvSpPr>
          <p:cNvPr id="169" name="Google Shape;169;p12"/>
          <p:cNvSpPr txBox="1"/>
          <p:nvPr/>
        </p:nvSpPr>
        <p:spPr>
          <a:xfrm>
            <a:off x="1296000" y="2304000"/>
            <a:ext cx="7308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2.1 </a:t>
            </a:r>
            <a:r>
              <a:rPr lang="de-DE" sz="2800" b="1" i="0" u="none" strike="noStrike" cap="none">
                <a:solidFill>
                  <a:srgbClr val="AED633"/>
                </a:solidFill>
                <a:latin typeface="Helvetica Neue" panose="020B0604020202020204" charset="0"/>
                <a:ea typeface="Helvetica Neue"/>
                <a:cs typeface="Helvetica Neue"/>
                <a:sym typeface="Helvetica Neue"/>
              </a:rPr>
              <a:t>Entwurf einer eigenen Teamstrategie</a:t>
            </a:r>
            <a:endParaRPr lang="de-DE" sz="2800" b="1">
              <a:solidFill>
                <a:srgbClr val="AED633"/>
              </a:solidFill>
              <a:latin typeface="Helvetica Neue" panose="020B0604020202020204" charset="0"/>
              <a:ea typeface="Helvetica Neue"/>
              <a:cs typeface="Helvetica Neue"/>
              <a:sym typeface="Helvetica Neue"/>
            </a:endParaRPr>
          </a:p>
        </p:txBody>
      </p:sp>
      <p:sp>
        <p:nvSpPr>
          <p:cNvPr id="170" name="Google Shape;170;p12"/>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 </a:t>
            </a:r>
            <a:endParaRPr lang="de-DE">
              <a:latin typeface="Helvetica Neue" panose="020B06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p:nvPr/>
        </p:nvSpPr>
        <p:spPr>
          <a:xfrm>
            <a:off x="1296000" y="2304000"/>
            <a:ext cx="84664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2.2 </a:t>
            </a:r>
            <a:r>
              <a:rPr lang="de-DE" sz="2800" b="1" i="0" u="none" strike="noStrike" cap="none">
                <a:solidFill>
                  <a:srgbClr val="AED633"/>
                </a:solidFill>
                <a:latin typeface="Helvetica Neue" panose="020B0604020202020204" charset="0"/>
                <a:ea typeface="Helvetica Neue"/>
                <a:cs typeface="Helvetica Neue"/>
                <a:sym typeface="Helvetica Neue"/>
              </a:rPr>
              <a:t>Umsetzung der eigenen Teamstrategie</a:t>
            </a:r>
            <a:endParaRPr lang="de-DE" sz="2800" b="1">
              <a:solidFill>
                <a:srgbClr val="AED633"/>
              </a:solidFill>
              <a:latin typeface="Helvetica Neue" panose="020B0604020202020204" charset="0"/>
              <a:ea typeface="Helvetica Neue"/>
              <a:cs typeface="Helvetica Neue"/>
              <a:sym typeface="Helvetica Neue"/>
            </a:endParaRPr>
          </a:p>
        </p:txBody>
      </p:sp>
      <p:sp>
        <p:nvSpPr>
          <p:cNvPr id="176" name="Google Shape;176;p13"/>
          <p:cNvSpPr txBox="1"/>
          <p:nvPr/>
        </p:nvSpPr>
        <p:spPr>
          <a:xfrm>
            <a:off x="1296000" y="3384000"/>
            <a:ext cx="15526744" cy="353943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Sobald wir unseren eigenen Plan konzipiert haben, ist es an der Zeit, ihn </a:t>
            </a:r>
            <a:r>
              <a:rPr lang="de-DE" sz="2400" b="1" dirty="0">
                <a:solidFill>
                  <a:srgbClr val="78B17A"/>
                </a:solidFill>
                <a:latin typeface="Helvetica Neue" panose="020B0604020202020204" charset="0"/>
                <a:ea typeface="Helvetica Neue"/>
                <a:cs typeface="Helvetica Neue"/>
                <a:sym typeface="Helvetica Neue"/>
              </a:rPr>
              <a:t>umzusetzen</a:t>
            </a:r>
            <a:r>
              <a:rPr lang="de-DE" sz="2400" dirty="0">
                <a:solidFill>
                  <a:schemeClr val="dk1"/>
                </a:solidFill>
                <a:latin typeface="Helvetica Neue" panose="020B0604020202020204" charset="0"/>
                <a:ea typeface="Helvetica Neue"/>
                <a:cs typeface="Helvetica Neue"/>
                <a:sym typeface="Helvetica Neue"/>
              </a:rPr>
              <a:t>. Wie wir in der vorherigen Lektion gesehen haben, gibt es mehrere Alternativen, die eine klare, einfache und effektive </a:t>
            </a:r>
            <a:r>
              <a:rPr lang="de-DE" sz="2400" b="1" dirty="0">
                <a:solidFill>
                  <a:srgbClr val="78B17A"/>
                </a:solidFill>
                <a:latin typeface="Helvetica Neue" panose="020B0604020202020204" charset="0"/>
                <a:ea typeface="Helvetica Neue"/>
                <a:cs typeface="Helvetica Neue"/>
                <a:sym typeface="Helvetica Neue"/>
              </a:rPr>
              <a:t>Lösung</a:t>
            </a:r>
            <a:r>
              <a:rPr lang="de-DE" sz="2400" dirty="0">
                <a:solidFill>
                  <a:schemeClr val="dk1"/>
                </a:solidFill>
                <a:latin typeface="Helvetica Neue" panose="020B0604020202020204" charset="0"/>
                <a:ea typeface="Helvetica Neue"/>
                <a:cs typeface="Helvetica Neue"/>
                <a:sym typeface="Helvetica Neue"/>
              </a:rPr>
              <a:t> bieten, indem sie den Fortschritt frei zugänglich publizieren und den E-Mail-Verkehr und die Kommunikationskanäle minimieren.</a:t>
            </a:r>
            <a:endParaRPr lang="de-DE" dirty="0">
              <a:latin typeface="Helvetica Neue" panose="020B0604020202020204" charset="0"/>
            </a:endParaRPr>
          </a:p>
          <a:p>
            <a:pPr marL="0" marR="0" lvl="0" indent="0" algn="l" rtl="0">
              <a:lnSpc>
                <a:spcPct val="150000"/>
              </a:lnSpc>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0" marR="0" lvl="0" indent="0" algn="l" rtl="0">
              <a:lnSpc>
                <a:spcPct val="150000"/>
              </a:lnSpc>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In dieser Präsentation wird die </a:t>
            </a:r>
            <a:r>
              <a:rPr lang="de-DE" sz="2400" b="1" dirty="0">
                <a:solidFill>
                  <a:srgbClr val="78B17A"/>
                </a:solidFill>
                <a:latin typeface="Helvetica Neue" panose="020B0604020202020204" charset="0"/>
                <a:ea typeface="Helvetica Neue"/>
                <a:cs typeface="Helvetica Neue"/>
                <a:sym typeface="Helvetica Neue"/>
              </a:rPr>
              <a:t>kostenlose</a:t>
            </a:r>
            <a:r>
              <a:rPr lang="de-DE" sz="2400" dirty="0">
                <a:solidFill>
                  <a:schemeClr val="dk1"/>
                </a:solidFill>
                <a:latin typeface="Helvetica Neue" panose="020B0604020202020204" charset="0"/>
                <a:ea typeface="Helvetica Neue"/>
                <a:cs typeface="Helvetica Neue"/>
                <a:sym typeface="Helvetica Neue"/>
              </a:rPr>
              <a:t> Version von </a:t>
            </a:r>
            <a:r>
              <a:rPr lang="de-DE" sz="2400" b="1" dirty="0">
                <a:solidFill>
                  <a:srgbClr val="78B17A"/>
                </a:solidFill>
                <a:latin typeface="Helvetica Neue" panose="020B0604020202020204" charset="0"/>
                <a:ea typeface="Helvetica Neue"/>
                <a:cs typeface="Helvetica Neue"/>
                <a:sym typeface="Helvetica Neue"/>
              </a:rPr>
              <a:t>Asana</a:t>
            </a:r>
            <a:r>
              <a:rPr lang="de-DE" sz="2400" dirty="0">
                <a:solidFill>
                  <a:schemeClr val="dk1"/>
                </a:solidFill>
                <a:latin typeface="Helvetica Neue" panose="020B0604020202020204" charset="0"/>
                <a:ea typeface="Helvetica Neue"/>
                <a:cs typeface="Helvetica Neue"/>
                <a:sym typeface="Helvetica Neue"/>
              </a:rPr>
              <a:t> verwendet, um den oben beschriebenen Implementierungsprozess zu veranschaulichen. Alle neuen Nutzer*innen erhalten </a:t>
            </a:r>
            <a:r>
              <a:rPr lang="de-DE" sz="2400" b="1" dirty="0">
                <a:solidFill>
                  <a:srgbClr val="78B17A"/>
                </a:solidFill>
                <a:latin typeface="Helvetica Neue" panose="020B0604020202020204" charset="0"/>
                <a:ea typeface="Helvetica Neue"/>
                <a:cs typeface="Helvetica Neue"/>
                <a:sym typeface="Helvetica Neue"/>
              </a:rPr>
              <a:t>einen Monat kostenlos den Premium Account </a:t>
            </a:r>
            <a:r>
              <a:rPr lang="de-DE" sz="2400" dirty="0">
                <a:solidFill>
                  <a:schemeClr val="dk1"/>
                </a:solidFill>
                <a:latin typeface="Helvetica Neue" panose="020B0604020202020204" charset="0"/>
                <a:ea typeface="Helvetica Neue"/>
                <a:cs typeface="Helvetica Neue"/>
                <a:sym typeface="Helvetica Neue"/>
              </a:rPr>
              <a:t>(der mehr Funktionen bietet).</a:t>
            </a:r>
          </a:p>
          <a:p>
            <a:pPr marL="457200" marR="0" lvl="0" indent="-279400" algn="l" rtl="0">
              <a:spcBef>
                <a:spcPts val="0"/>
              </a:spcBef>
              <a:spcAft>
                <a:spcPts val="0"/>
              </a:spcAft>
              <a:buClr>
                <a:schemeClr val="dk1"/>
              </a:buClr>
              <a:buSzPts val="2800"/>
              <a:buFont typeface="Noto Sans Symbols"/>
              <a:buNone/>
            </a:pPr>
            <a:endParaRPr lang="de-DE" sz="2800" dirty="0">
              <a:solidFill>
                <a:schemeClr val="dk1"/>
              </a:solidFill>
              <a:latin typeface="Helvetica Neue" panose="020B0604020202020204" charset="0"/>
              <a:ea typeface="Helvetica Neue"/>
              <a:cs typeface="Helvetica Neue"/>
              <a:sym typeface="Helvetica Neue"/>
            </a:endParaRPr>
          </a:p>
        </p:txBody>
      </p:sp>
      <p:pic>
        <p:nvPicPr>
          <p:cNvPr id="177" name="Google Shape;177;p13"/>
          <p:cNvPicPr preferRelativeResize="0"/>
          <p:nvPr/>
        </p:nvPicPr>
        <p:blipFill rotWithShape="1">
          <a:blip r:embed="rId3">
            <a:alphaModFix/>
          </a:blip>
          <a:srcRect/>
          <a:stretch/>
        </p:blipFill>
        <p:spPr>
          <a:xfrm>
            <a:off x="11405271" y="7605225"/>
            <a:ext cx="5149622" cy="1020871"/>
          </a:xfrm>
          <a:prstGeom prst="rect">
            <a:avLst/>
          </a:prstGeom>
          <a:noFill/>
          <a:ln>
            <a:noFill/>
          </a:ln>
        </p:spPr>
      </p:pic>
      <p:sp>
        <p:nvSpPr>
          <p:cNvPr id="178" name="Google Shape;178;p13"/>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sp>
        <p:nvSpPr>
          <p:cNvPr id="179" name="Google Shape;179;p13"/>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 11 </a:t>
            </a:r>
            <a:endParaRPr lang="de-DE">
              <a:latin typeface="Helvetica Neue" panose="020B060402020202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4"/>
          <p:cNvPicPr preferRelativeResize="0"/>
          <p:nvPr/>
        </p:nvPicPr>
        <p:blipFill rotWithShape="1">
          <a:blip r:embed="rId3">
            <a:alphaModFix/>
          </a:blip>
          <a:srcRect l="5222" r="4281" b="6383"/>
          <a:stretch/>
        </p:blipFill>
        <p:spPr>
          <a:xfrm>
            <a:off x="9288000" y="3240000"/>
            <a:ext cx="7776000" cy="5364000"/>
          </a:xfrm>
          <a:prstGeom prst="rect">
            <a:avLst/>
          </a:prstGeom>
          <a:noFill/>
          <a:ln>
            <a:noFill/>
          </a:ln>
        </p:spPr>
      </p:pic>
      <p:sp>
        <p:nvSpPr>
          <p:cNvPr id="185" name="Google Shape;185;p14"/>
          <p:cNvSpPr txBox="1"/>
          <p:nvPr/>
        </p:nvSpPr>
        <p:spPr>
          <a:xfrm>
            <a:off x="1296000" y="3384000"/>
            <a:ext cx="9563864"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dirty="0">
                <a:solidFill>
                  <a:srgbClr val="4D94B7"/>
                </a:solidFill>
                <a:latin typeface="Helvetica Neue" panose="020B0604020202020204" charset="0"/>
                <a:ea typeface="Helvetica Neue"/>
                <a:cs typeface="Helvetica Neue"/>
                <a:sym typeface="Helvetica Neue"/>
              </a:rPr>
              <a:t>Erstelle eine Liste mit allen Aufgaben, die dein Team erledigen muss:</a:t>
            </a:r>
            <a:endParaRPr lang="de-DE" dirty="0">
              <a:latin typeface="Helvetica Neue" panose="020B0604020202020204" charset="0"/>
            </a:endParaRPr>
          </a:p>
          <a:p>
            <a:pPr marL="0" marR="0" lvl="0" indent="0" algn="l" rtl="0">
              <a:spcBef>
                <a:spcPts val="0"/>
              </a:spcBef>
              <a:spcAft>
                <a:spcPts val="0"/>
              </a:spcAft>
              <a:buNone/>
            </a:pPr>
            <a:endParaRPr lang="de-DE" sz="2400" b="1" dirty="0">
              <a:solidFill>
                <a:srgbClr val="4D94B7"/>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endParaRPr lang="de-DE" sz="2400" b="1" dirty="0">
              <a:solidFill>
                <a:srgbClr val="4D94B7"/>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endParaRPr lang="de-DE" sz="2400" b="1" dirty="0">
              <a:solidFill>
                <a:srgbClr val="4D94B7"/>
              </a:solidFill>
              <a:latin typeface="Helvetica Neue" panose="020B0604020202020204" charset="0"/>
              <a:ea typeface="Helvetica Neue"/>
              <a:cs typeface="Helvetica Neue"/>
              <a:sym typeface="Helvetica Neue"/>
            </a:endParaRPr>
          </a:p>
        </p:txBody>
      </p:sp>
      <p:sp>
        <p:nvSpPr>
          <p:cNvPr id="186" name="Google Shape;186;p14"/>
          <p:cNvSpPr txBox="1"/>
          <p:nvPr/>
        </p:nvSpPr>
        <p:spPr>
          <a:xfrm>
            <a:off x="1296000" y="4392000"/>
            <a:ext cx="8052075" cy="295465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Dies ist ein wichtiger Schritt, da er die Struktur des Projekts festlegt. Aufgabennamen und -bereiche sollten so </a:t>
            </a:r>
            <a:r>
              <a:rPr lang="de-DE" sz="2400" b="1" dirty="0">
                <a:solidFill>
                  <a:srgbClr val="78B17A"/>
                </a:solidFill>
                <a:latin typeface="Helvetica Neue" panose="020B0604020202020204" charset="0"/>
                <a:ea typeface="Helvetica Neue"/>
                <a:cs typeface="Helvetica Neue"/>
                <a:sym typeface="Helvetica Neue"/>
              </a:rPr>
              <a:t>konkret und prägnant </a:t>
            </a:r>
            <a:r>
              <a:rPr lang="de-DE" sz="2400" dirty="0">
                <a:solidFill>
                  <a:schemeClr val="dk1"/>
                </a:solidFill>
                <a:latin typeface="Helvetica Neue" panose="020B0604020202020204" charset="0"/>
                <a:ea typeface="Helvetica Neue"/>
                <a:cs typeface="Helvetica Neue"/>
                <a:sym typeface="Helvetica Neue"/>
              </a:rPr>
              <a:t>wie möglich sein. Wie wir später sehen werden, erlauben die meisten Programme, wie in diesem Fall die kostenlose Version von Asana, Aufgaben und Unteraufgaben innerhalb dieser.</a:t>
            </a:r>
          </a:p>
        </p:txBody>
      </p:sp>
      <p:sp>
        <p:nvSpPr>
          <p:cNvPr id="187" name="Google Shape;187;p14"/>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sp>
        <p:nvSpPr>
          <p:cNvPr id="188" name="Google Shape;188;p14"/>
          <p:cNvSpPr txBox="1"/>
          <p:nvPr/>
        </p:nvSpPr>
        <p:spPr>
          <a:xfrm>
            <a:off x="1296000" y="2304000"/>
            <a:ext cx="84664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2.2 </a:t>
            </a:r>
            <a:r>
              <a:rPr lang="de-DE" sz="2800" b="1" i="0" u="none" strike="noStrike" cap="none">
                <a:solidFill>
                  <a:srgbClr val="AED633"/>
                </a:solidFill>
                <a:latin typeface="Helvetica Neue" panose="020B0604020202020204" charset="0"/>
                <a:ea typeface="Helvetica Neue"/>
                <a:cs typeface="Helvetica Neue"/>
                <a:sym typeface="Helvetica Neue"/>
              </a:rPr>
              <a:t>Umsetzung der eigenen Teamstrategie</a:t>
            </a:r>
            <a:endParaRPr lang="de-DE" sz="2800" b="1">
              <a:solidFill>
                <a:srgbClr val="AED633"/>
              </a:solidFill>
              <a:latin typeface="Helvetica Neue" panose="020B0604020202020204" charset="0"/>
              <a:ea typeface="Helvetica Neue"/>
              <a:cs typeface="Helvetica Neue"/>
              <a:sym typeface="Helvetica Neue"/>
            </a:endParaRPr>
          </a:p>
        </p:txBody>
      </p:sp>
      <p:sp>
        <p:nvSpPr>
          <p:cNvPr id="189" name="Google Shape;189;p14"/>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 </a:t>
            </a:r>
            <a:endParaRPr lang="de-DE">
              <a:latin typeface="Helvetica Neue" panose="020B060402020202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sp>
        <p:nvSpPr>
          <p:cNvPr id="195" name="Google Shape;195;p15"/>
          <p:cNvSpPr txBox="1"/>
          <p:nvPr/>
        </p:nvSpPr>
        <p:spPr>
          <a:xfrm>
            <a:off x="1296000" y="2304000"/>
            <a:ext cx="84664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2.2 </a:t>
            </a:r>
            <a:r>
              <a:rPr lang="de-DE" sz="2800" b="1" i="0" u="none" strike="noStrike" cap="none">
                <a:solidFill>
                  <a:srgbClr val="AED633"/>
                </a:solidFill>
                <a:latin typeface="Helvetica Neue" panose="020B0604020202020204" charset="0"/>
                <a:ea typeface="Helvetica Neue"/>
                <a:cs typeface="Helvetica Neue"/>
                <a:sym typeface="Helvetica Neue"/>
              </a:rPr>
              <a:t>Umsetzung der eigenen Teamstrategie</a:t>
            </a:r>
            <a:endParaRPr lang="de-DE" sz="2800" b="1">
              <a:solidFill>
                <a:srgbClr val="AED633"/>
              </a:solidFill>
              <a:latin typeface="Helvetica Neue" panose="020B0604020202020204" charset="0"/>
              <a:ea typeface="Helvetica Neue"/>
              <a:cs typeface="Helvetica Neue"/>
              <a:sym typeface="Helvetica Neue"/>
            </a:endParaRPr>
          </a:p>
        </p:txBody>
      </p:sp>
      <p:grpSp>
        <p:nvGrpSpPr>
          <p:cNvPr id="196" name="Google Shape;196;p15"/>
          <p:cNvGrpSpPr/>
          <p:nvPr/>
        </p:nvGrpSpPr>
        <p:grpSpPr>
          <a:xfrm>
            <a:off x="1296000" y="2664000"/>
            <a:ext cx="15839992" cy="5904000"/>
            <a:chOff x="1296000" y="2664000"/>
            <a:chExt cx="15839992" cy="5904000"/>
          </a:xfrm>
        </p:grpSpPr>
        <p:sp>
          <p:nvSpPr>
            <p:cNvPr id="197" name="Google Shape;197;p15"/>
            <p:cNvSpPr/>
            <p:nvPr/>
          </p:nvSpPr>
          <p:spPr>
            <a:xfrm>
              <a:off x="1296000" y="2664000"/>
              <a:ext cx="15839992" cy="5904000"/>
            </a:xfrm>
            <a:prstGeom prst="rightArrow">
              <a:avLst>
                <a:gd name="adj1" fmla="val 62292"/>
                <a:gd name="adj2" fmla="val 50000"/>
              </a:avLst>
            </a:prstGeom>
            <a:gradFill>
              <a:gsLst>
                <a:gs pos="0">
                  <a:srgbClr val="AED633"/>
                </a:gs>
                <a:gs pos="100000">
                  <a:srgbClr val="4D94B7"/>
                </a:gs>
              </a:gsLst>
              <a:lin ang="0" scaled="0"/>
            </a:gradFill>
            <a:ln w="9525" cap="flat" cmpd="sng">
              <a:solidFill>
                <a:srgbClr val="78B17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lang="de-DE" sz="1800">
                <a:solidFill>
                  <a:schemeClr val="dk1"/>
                </a:solidFill>
                <a:latin typeface="Helvetica Neue" panose="020B0604020202020204" charset="0"/>
                <a:ea typeface="Calibri"/>
                <a:cs typeface="Calibri"/>
                <a:sym typeface="Calibri"/>
              </a:endParaRPr>
            </a:p>
          </p:txBody>
        </p:sp>
        <p:sp>
          <p:nvSpPr>
            <p:cNvPr id="198" name="Google Shape;198;p15"/>
            <p:cNvSpPr/>
            <p:nvPr/>
          </p:nvSpPr>
          <p:spPr>
            <a:xfrm>
              <a:off x="1764390" y="3924000"/>
              <a:ext cx="2124000" cy="3384000"/>
            </a:xfrm>
            <a:custGeom>
              <a:avLst/>
              <a:gdLst/>
              <a:ahLst/>
              <a:cxnLst/>
              <a:rect l="l" t="t" r="r" b="b"/>
              <a:pathLst>
                <a:path w="2022269" h="2902406" extrusionOk="0">
                  <a:moveTo>
                    <a:pt x="0" y="337052"/>
                  </a:moveTo>
                  <a:cubicBezTo>
                    <a:pt x="0" y="150903"/>
                    <a:pt x="150903" y="0"/>
                    <a:pt x="337052" y="0"/>
                  </a:cubicBezTo>
                  <a:lnTo>
                    <a:pt x="1685217" y="0"/>
                  </a:lnTo>
                  <a:cubicBezTo>
                    <a:pt x="1871366" y="0"/>
                    <a:pt x="2022269" y="150903"/>
                    <a:pt x="2022269" y="337052"/>
                  </a:cubicBezTo>
                  <a:lnTo>
                    <a:pt x="2022269" y="2565354"/>
                  </a:lnTo>
                  <a:cubicBezTo>
                    <a:pt x="2022269" y="2751503"/>
                    <a:pt x="1871366" y="2902406"/>
                    <a:pt x="1685217" y="2902406"/>
                  </a:cubicBezTo>
                  <a:lnTo>
                    <a:pt x="337052" y="2902406"/>
                  </a:lnTo>
                  <a:cubicBezTo>
                    <a:pt x="150903" y="2902406"/>
                    <a:pt x="0" y="2751503"/>
                    <a:pt x="0" y="2565354"/>
                  </a:cubicBezTo>
                  <a:lnTo>
                    <a:pt x="0" y="337052"/>
                  </a:lnTo>
                  <a:close/>
                </a:path>
              </a:pathLst>
            </a:custGeom>
            <a:noFill/>
            <a:ln w="9525" cap="flat" cmpd="sng">
              <a:solidFill>
                <a:srgbClr val="4D94B7"/>
              </a:solidFill>
              <a:prstDash val="solid"/>
              <a:round/>
              <a:headEnd type="none" w="sm" len="sm"/>
              <a:tailEnd type="none" w="sm" len="sm"/>
            </a:ln>
          </p:spPr>
          <p:txBody>
            <a:bodyPr spcFirstLastPara="1" wrap="square" lIns="190150" tIns="190150" rIns="190150" bIns="190150" anchor="ctr" anchorCtr="0">
              <a:noAutofit/>
            </a:bodyPr>
            <a:lstStyle/>
            <a:p>
              <a:pPr marL="0" marR="0" lvl="0" indent="0" algn="ctr" rtl="0">
                <a:spcBef>
                  <a:spcPts val="0"/>
                </a:spcBef>
                <a:spcAft>
                  <a:spcPts val="0"/>
                </a:spcAft>
                <a:buNone/>
              </a:pPr>
              <a:r>
                <a:rPr lang="de-DE" sz="2400" b="1" dirty="0">
                  <a:solidFill>
                    <a:schemeClr val="lt1"/>
                  </a:solidFill>
                  <a:latin typeface="Helvetica Neue" panose="020B0604020202020204" charset="0"/>
                  <a:ea typeface="Helvetica Neue"/>
                  <a:cs typeface="Helvetica Neue"/>
                  <a:sym typeface="Helvetica Neue"/>
                </a:rPr>
                <a:t>Umfang-reiche Aufgaben aufteilen</a:t>
              </a:r>
            </a:p>
          </p:txBody>
        </p:sp>
        <p:sp>
          <p:nvSpPr>
            <p:cNvPr id="199" name="Google Shape;199;p15"/>
            <p:cNvSpPr/>
            <p:nvPr/>
          </p:nvSpPr>
          <p:spPr>
            <a:xfrm>
              <a:off x="4068000" y="3924000"/>
              <a:ext cx="2124000" cy="3384000"/>
            </a:xfrm>
            <a:custGeom>
              <a:avLst/>
              <a:gdLst/>
              <a:ahLst/>
              <a:cxnLst/>
              <a:rect l="l" t="t" r="r" b="b"/>
              <a:pathLst>
                <a:path w="2022269" h="2930580" extrusionOk="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cap="flat" cmpd="sng">
              <a:solidFill>
                <a:srgbClr val="78B17A"/>
              </a:solidFill>
              <a:prstDash val="solid"/>
              <a:round/>
              <a:headEnd type="none" w="sm" len="sm"/>
              <a:tailEnd type="none" w="sm" len="sm"/>
            </a:ln>
          </p:spPr>
          <p:txBody>
            <a:bodyPr spcFirstLastPara="1" wrap="square" lIns="190150" tIns="190150" rIns="190150" bIns="190150" anchor="ctr" anchorCtr="0">
              <a:noAutofit/>
            </a:bodyPr>
            <a:lstStyle/>
            <a:p>
              <a:pPr marL="0" marR="0" lvl="0" indent="0" algn="ctr" rtl="0">
                <a:spcBef>
                  <a:spcPts val="0"/>
                </a:spcBef>
                <a:spcAft>
                  <a:spcPts val="0"/>
                </a:spcAft>
                <a:buNone/>
              </a:pPr>
              <a:r>
                <a:rPr lang="de-DE" sz="2400" b="1" i="0">
                  <a:solidFill>
                    <a:schemeClr val="lt1"/>
                  </a:solidFill>
                  <a:latin typeface="Helvetica Neue" panose="020B0604020202020204" charset="0"/>
                  <a:ea typeface="Helvetica Neue"/>
                  <a:cs typeface="Helvetica Neue"/>
                  <a:sym typeface="Helvetica Neue"/>
                </a:rPr>
                <a:t>Kleinere, ähnlich große Aufgaben erleichtern die Verteilung</a:t>
              </a:r>
            </a:p>
          </p:txBody>
        </p:sp>
        <p:sp>
          <p:nvSpPr>
            <p:cNvPr id="200" name="Google Shape;200;p15"/>
            <p:cNvSpPr/>
            <p:nvPr/>
          </p:nvSpPr>
          <p:spPr>
            <a:xfrm>
              <a:off x="6372000" y="3924000"/>
              <a:ext cx="2124000" cy="3384000"/>
            </a:xfrm>
            <a:custGeom>
              <a:avLst/>
              <a:gdLst/>
              <a:ahLst/>
              <a:cxnLst/>
              <a:rect l="l" t="t" r="r" b="b"/>
              <a:pathLst>
                <a:path w="2022269" h="2930580" extrusionOk="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cap="flat" cmpd="sng">
              <a:solidFill>
                <a:srgbClr val="AED633"/>
              </a:solidFill>
              <a:prstDash val="solid"/>
              <a:round/>
              <a:headEnd type="none" w="sm" len="sm"/>
              <a:tailEnd type="none" w="sm" len="sm"/>
            </a:ln>
          </p:spPr>
          <p:txBody>
            <a:bodyPr spcFirstLastPara="1" wrap="square" lIns="190150" tIns="190150" rIns="190150" bIns="190150" anchor="ctr" anchorCtr="0">
              <a:noAutofit/>
            </a:bodyPr>
            <a:lstStyle/>
            <a:p>
              <a:pPr marL="0" marR="0" lvl="0" indent="0" algn="ctr" rtl="0">
                <a:spcBef>
                  <a:spcPts val="0"/>
                </a:spcBef>
                <a:spcAft>
                  <a:spcPts val="0"/>
                </a:spcAft>
                <a:buNone/>
              </a:pPr>
              <a:r>
                <a:rPr lang="de-DE" sz="2400" b="1" i="0" dirty="0" err="1">
                  <a:solidFill>
                    <a:schemeClr val="lt1"/>
                  </a:solidFill>
                  <a:latin typeface="Helvetica Neue" panose="020B0604020202020204" charset="0"/>
                  <a:ea typeface="Helvetica Neue"/>
                  <a:cs typeface="Helvetica Neue"/>
                  <a:sym typeface="Helvetica Neue"/>
                </a:rPr>
                <a:t>Ausge-wogene</a:t>
              </a:r>
              <a:r>
                <a:rPr lang="de-DE" sz="2400" b="1" i="0" dirty="0">
                  <a:solidFill>
                    <a:schemeClr val="lt1"/>
                  </a:solidFill>
                  <a:latin typeface="Helvetica Neue" panose="020B0604020202020204" charset="0"/>
                  <a:ea typeface="Helvetica Neue"/>
                  <a:cs typeface="Helvetica Neue"/>
                  <a:sym typeface="Helvetica Neue"/>
                </a:rPr>
                <a:t> Arbeits-belastung</a:t>
              </a:r>
            </a:p>
          </p:txBody>
        </p:sp>
      </p:grpSp>
      <p:grpSp>
        <p:nvGrpSpPr>
          <p:cNvPr id="201" name="Google Shape;201;p15"/>
          <p:cNvGrpSpPr/>
          <p:nvPr/>
        </p:nvGrpSpPr>
        <p:grpSpPr>
          <a:xfrm>
            <a:off x="8784000" y="3924000"/>
            <a:ext cx="2268000" cy="3384000"/>
            <a:chOff x="26714" y="1879150"/>
            <a:chExt cx="2393267" cy="3795110"/>
          </a:xfrm>
        </p:grpSpPr>
        <p:sp>
          <p:nvSpPr>
            <p:cNvPr id="202" name="Google Shape;202;p15"/>
            <p:cNvSpPr/>
            <p:nvPr/>
          </p:nvSpPr>
          <p:spPr>
            <a:xfrm>
              <a:off x="26714" y="1879150"/>
              <a:ext cx="2393267" cy="3795110"/>
            </a:xfrm>
            <a:prstGeom prst="roundRect">
              <a:avLst>
                <a:gd name="adj" fmla="val 16667"/>
              </a:avLst>
            </a:prstGeom>
            <a:noFill/>
            <a:ln w="9525" cap="flat" cmpd="sng">
              <a:solidFill>
                <a:srgbClr val="4D94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203" name="Google Shape;203;p15"/>
            <p:cNvSpPr/>
            <p:nvPr/>
          </p:nvSpPr>
          <p:spPr>
            <a:xfrm>
              <a:off x="137979" y="1990416"/>
              <a:ext cx="2165337" cy="3572578"/>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None/>
              </a:pPr>
              <a:r>
                <a:rPr lang="de-DE" sz="2400" b="1">
                  <a:solidFill>
                    <a:schemeClr val="lt1"/>
                  </a:solidFill>
                  <a:latin typeface="Helvetica Neue" panose="020B0604020202020204" charset="0"/>
                  <a:ea typeface="Helvetica Neue"/>
                  <a:cs typeface="Helvetica Neue"/>
                  <a:sym typeface="Helvetica Neue"/>
                </a:rPr>
                <a:t>Bessere Verteilung des Personals</a:t>
              </a:r>
              <a:endParaRPr lang="de-DE">
                <a:latin typeface="Helvetica Neue" panose="020B0604020202020204" charset="0"/>
              </a:endParaRPr>
            </a:p>
          </p:txBody>
        </p:sp>
      </p:grpSp>
      <p:grpSp>
        <p:nvGrpSpPr>
          <p:cNvPr id="204" name="Google Shape;204;p15"/>
          <p:cNvGrpSpPr/>
          <p:nvPr/>
        </p:nvGrpSpPr>
        <p:grpSpPr>
          <a:xfrm>
            <a:off x="11232000" y="3924000"/>
            <a:ext cx="2268000" cy="3384000"/>
            <a:chOff x="2388022" y="1923864"/>
            <a:chExt cx="2279303" cy="3750396"/>
          </a:xfrm>
        </p:grpSpPr>
        <p:sp>
          <p:nvSpPr>
            <p:cNvPr id="205" name="Google Shape;205;p15"/>
            <p:cNvSpPr/>
            <p:nvPr/>
          </p:nvSpPr>
          <p:spPr>
            <a:xfrm>
              <a:off x="2388022" y="1923864"/>
              <a:ext cx="2279303" cy="3750396"/>
            </a:xfrm>
            <a:prstGeom prst="roundRect">
              <a:avLst>
                <a:gd name="adj" fmla="val 16667"/>
              </a:avLst>
            </a:prstGeom>
            <a:noFill/>
            <a:ln w="9525" cap="flat" cmpd="sng">
              <a:solidFill>
                <a:srgbClr val="78B1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a:latin typeface="Helvetica Neue" panose="020B0604020202020204" charset="0"/>
              </a:endParaRPr>
            </a:p>
          </p:txBody>
        </p:sp>
        <p:sp>
          <p:nvSpPr>
            <p:cNvPr id="206" name="Google Shape;206;p15"/>
            <p:cNvSpPr/>
            <p:nvPr/>
          </p:nvSpPr>
          <p:spPr>
            <a:xfrm>
              <a:off x="2499288" y="2035130"/>
              <a:ext cx="2165338" cy="3527864"/>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None/>
              </a:pPr>
              <a:r>
                <a:rPr lang="de-DE" sz="2400" b="1">
                  <a:solidFill>
                    <a:schemeClr val="lt1"/>
                  </a:solidFill>
                  <a:latin typeface="Helvetica Neue" panose="020B0604020202020204" charset="0"/>
                  <a:ea typeface="Helvetica Neue"/>
                  <a:cs typeface="Helvetica Neue"/>
                  <a:sym typeface="Helvetica Neue"/>
                </a:rPr>
                <a:t>Schnellere Prozesse</a:t>
              </a:r>
            </a:p>
          </p:txBody>
        </p:sp>
      </p:grpSp>
      <p:sp>
        <p:nvSpPr>
          <p:cNvPr id="207" name="Google Shape;207;p15"/>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 </a:t>
            </a:r>
            <a:endParaRPr lang="de-DE">
              <a:latin typeface="Helvetica Neue" panose="020B06040202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6"/>
          <p:cNvSpPr txBox="1"/>
          <p:nvPr/>
        </p:nvSpPr>
        <p:spPr>
          <a:xfrm>
            <a:off x="1296000" y="3384000"/>
            <a:ext cx="15840000" cy="22467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Sobald du das Dashboard von Asana betreten hast, klicke auf eines der +-Symbole auf der linken Seite, um ein neues Projekt zu erstellen (1) und wähle deinen ersten Schritt (2).</a:t>
            </a:r>
            <a:endParaRPr lang="de-DE"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de-DE" sz="2400" b="1" dirty="0">
                <a:solidFill>
                  <a:srgbClr val="4D94B7"/>
                </a:solidFill>
                <a:latin typeface="Helvetica Neue" panose="020B0604020202020204" charset="0"/>
                <a:ea typeface="Helvetica Neue"/>
                <a:cs typeface="Helvetica Neue"/>
                <a:sym typeface="Helvetica Neue"/>
              </a:rPr>
              <a:t>Extratipp: </a:t>
            </a:r>
            <a:r>
              <a:rPr lang="de-DE" sz="2400" dirty="0">
                <a:solidFill>
                  <a:schemeClr val="dk1"/>
                </a:solidFill>
                <a:latin typeface="Helvetica Neue" panose="020B0604020202020204" charset="0"/>
                <a:ea typeface="Helvetica Neue"/>
                <a:cs typeface="Helvetica Neue"/>
                <a:sym typeface="Helvetica Neue"/>
              </a:rPr>
              <a:t>Um auf einige der Vorlagen zugreifen zu können, klicke auf "Vorlage verwenden" (blaue Rakete, 2) und dann auf "Filter zurücksetzen" (unterhalb des blauen Sofas, 3). Dann kannst du auf einige Vorlagen zugreifen, ohne bei Null anfangen zu müssen!</a:t>
            </a:r>
          </a:p>
        </p:txBody>
      </p:sp>
      <p:pic>
        <p:nvPicPr>
          <p:cNvPr id="213" name="Google Shape;213;p16"/>
          <p:cNvPicPr preferRelativeResize="0"/>
          <p:nvPr/>
        </p:nvPicPr>
        <p:blipFill rotWithShape="1">
          <a:blip r:embed="rId3">
            <a:alphaModFix/>
          </a:blip>
          <a:srcRect/>
          <a:stretch/>
        </p:blipFill>
        <p:spPr>
          <a:xfrm>
            <a:off x="15184942" y="1462332"/>
            <a:ext cx="1695878" cy="336682"/>
          </a:xfrm>
          <a:prstGeom prst="rect">
            <a:avLst/>
          </a:prstGeom>
          <a:noFill/>
          <a:ln>
            <a:noFill/>
          </a:ln>
        </p:spPr>
      </p:pic>
      <p:grpSp>
        <p:nvGrpSpPr>
          <p:cNvPr id="214" name="Google Shape;214;p16"/>
          <p:cNvGrpSpPr/>
          <p:nvPr/>
        </p:nvGrpSpPr>
        <p:grpSpPr>
          <a:xfrm>
            <a:off x="1224000" y="5760000"/>
            <a:ext cx="15854092" cy="2922102"/>
            <a:chOff x="1477223" y="5894674"/>
            <a:chExt cx="15854092" cy="2922102"/>
          </a:xfrm>
        </p:grpSpPr>
        <p:cxnSp>
          <p:nvCxnSpPr>
            <p:cNvPr id="215" name="Google Shape;215;p16"/>
            <p:cNvCxnSpPr/>
            <p:nvPr/>
          </p:nvCxnSpPr>
          <p:spPr>
            <a:xfrm>
              <a:off x="5520315" y="7451133"/>
              <a:ext cx="762000" cy="0"/>
            </a:xfrm>
            <a:prstGeom prst="straightConnector1">
              <a:avLst/>
            </a:prstGeom>
            <a:noFill/>
            <a:ln w="76200" cap="flat" cmpd="sng">
              <a:solidFill>
                <a:srgbClr val="AED633"/>
              </a:solidFill>
              <a:prstDash val="solid"/>
              <a:round/>
              <a:headEnd type="none" w="sm" len="sm"/>
              <a:tailEnd type="triangle" w="med" len="med"/>
            </a:ln>
          </p:spPr>
        </p:cxnSp>
        <p:pic>
          <p:nvPicPr>
            <p:cNvPr id="216" name="Google Shape;216;p16"/>
            <p:cNvPicPr preferRelativeResize="0"/>
            <p:nvPr/>
          </p:nvPicPr>
          <p:blipFill rotWithShape="1">
            <a:blip r:embed="rId4">
              <a:alphaModFix/>
            </a:blip>
            <a:srcRect/>
            <a:stretch/>
          </p:blipFill>
          <p:spPr>
            <a:xfrm>
              <a:off x="1496800" y="6474977"/>
              <a:ext cx="3831889" cy="1727598"/>
            </a:xfrm>
            <a:prstGeom prst="rect">
              <a:avLst/>
            </a:prstGeom>
            <a:noFill/>
            <a:ln w="12700" cap="flat" cmpd="sng">
              <a:solidFill>
                <a:srgbClr val="AED633"/>
              </a:solidFill>
              <a:prstDash val="solid"/>
              <a:round/>
              <a:headEnd type="none" w="sm" len="sm"/>
              <a:tailEnd type="none" w="sm" len="sm"/>
            </a:ln>
          </p:spPr>
        </p:pic>
        <p:cxnSp>
          <p:nvCxnSpPr>
            <p:cNvPr id="217" name="Google Shape;217;p16"/>
            <p:cNvCxnSpPr/>
            <p:nvPr/>
          </p:nvCxnSpPr>
          <p:spPr>
            <a:xfrm>
              <a:off x="10972800" y="7355725"/>
              <a:ext cx="914400" cy="0"/>
            </a:xfrm>
            <a:prstGeom prst="straightConnector1">
              <a:avLst/>
            </a:prstGeom>
            <a:noFill/>
            <a:ln w="76200" cap="flat" cmpd="sng">
              <a:solidFill>
                <a:srgbClr val="AED633"/>
              </a:solidFill>
              <a:prstDash val="solid"/>
              <a:round/>
              <a:headEnd type="none" w="sm" len="sm"/>
              <a:tailEnd type="triangle" w="med" len="med"/>
            </a:ln>
          </p:spPr>
        </p:cxnSp>
        <p:pic>
          <p:nvPicPr>
            <p:cNvPr id="218" name="Google Shape;218;p16"/>
            <p:cNvPicPr preferRelativeResize="0"/>
            <p:nvPr/>
          </p:nvPicPr>
          <p:blipFill rotWithShape="1">
            <a:blip r:embed="rId5">
              <a:alphaModFix/>
            </a:blip>
            <a:srcRect/>
            <a:stretch/>
          </p:blipFill>
          <p:spPr>
            <a:xfrm>
              <a:off x="12013264" y="6120721"/>
              <a:ext cx="5318051" cy="2527173"/>
            </a:xfrm>
            <a:prstGeom prst="rect">
              <a:avLst/>
            </a:prstGeom>
            <a:noFill/>
            <a:ln w="12700" cap="flat" cmpd="sng">
              <a:solidFill>
                <a:srgbClr val="AED633"/>
              </a:solidFill>
              <a:prstDash val="solid"/>
              <a:round/>
              <a:headEnd type="none" w="sm" len="sm"/>
              <a:tailEnd type="none" w="sm" len="sm"/>
            </a:ln>
          </p:spPr>
        </p:pic>
        <p:pic>
          <p:nvPicPr>
            <p:cNvPr id="219" name="Google Shape;219;p16"/>
            <p:cNvPicPr preferRelativeResize="0"/>
            <p:nvPr/>
          </p:nvPicPr>
          <p:blipFill rotWithShape="1">
            <a:blip r:embed="rId6">
              <a:alphaModFix/>
            </a:blip>
            <a:srcRect/>
            <a:stretch/>
          </p:blipFill>
          <p:spPr>
            <a:xfrm>
              <a:off x="6354357" y="5894674"/>
              <a:ext cx="4460457" cy="2922102"/>
            </a:xfrm>
            <a:prstGeom prst="rect">
              <a:avLst/>
            </a:prstGeom>
            <a:noFill/>
            <a:ln w="12700" cap="flat" cmpd="sng">
              <a:solidFill>
                <a:srgbClr val="AED633"/>
              </a:solidFill>
              <a:prstDash val="solid"/>
              <a:round/>
              <a:headEnd type="none" w="sm" len="sm"/>
              <a:tailEnd type="none" w="sm" len="sm"/>
            </a:ln>
          </p:spPr>
        </p:pic>
        <p:sp>
          <p:nvSpPr>
            <p:cNvPr id="220" name="Google Shape;220;p16"/>
            <p:cNvSpPr txBox="1"/>
            <p:nvPr/>
          </p:nvSpPr>
          <p:spPr>
            <a:xfrm>
              <a:off x="1477223" y="7629987"/>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1</a:t>
              </a:r>
              <a:endParaRPr lang="de-DE" sz="3200" b="1">
                <a:solidFill>
                  <a:srgbClr val="78B17A"/>
                </a:solidFill>
                <a:latin typeface="Helvetica Neue" panose="020B0604020202020204" charset="0"/>
                <a:ea typeface="Helvetica Neue"/>
                <a:cs typeface="Helvetica Neue"/>
                <a:sym typeface="Helvetica Neue"/>
              </a:endParaRPr>
            </a:p>
          </p:txBody>
        </p:sp>
        <p:sp>
          <p:nvSpPr>
            <p:cNvPr id="221" name="Google Shape;221;p16"/>
            <p:cNvSpPr txBox="1"/>
            <p:nvPr/>
          </p:nvSpPr>
          <p:spPr>
            <a:xfrm>
              <a:off x="8644515" y="6580221"/>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2</a:t>
              </a:r>
              <a:endParaRPr lang="de-DE" sz="3200" b="1">
                <a:solidFill>
                  <a:srgbClr val="78B17A"/>
                </a:solidFill>
                <a:latin typeface="Helvetica Neue" panose="020B0604020202020204" charset="0"/>
                <a:ea typeface="Helvetica Neue"/>
                <a:cs typeface="Helvetica Neue"/>
                <a:sym typeface="Helvetica Neue"/>
              </a:endParaRPr>
            </a:p>
          </p:txBody>
        </p:sp>
        <p:sp>
          <p:nvSpPr>
            <p:cNvPr id="222" name="Google Shape;222;p16"/>
            <p:cNvSpPr txBox="1"/>
            <p:nvPr/>
          </p:nvSpPr>
          <p:spPr>
            <a:xfrm>
              <a:off x="13673715" y="7781703"/>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3</a:t>
              </a:r>
              <a:endParaRPr lang="de-DE" sz="3200" b="1">
                <a:solidFill>
                  <a:srgbClr val="78B17A"/>
                </a:solidFill>
                <a:latin typeface="Helvetica Neue" panose="020B0604020202020204" charset="0"/>
                <a:ea typeface="Helvetica Neue"/>
                <a:cs typeface="Helvetica Neue"/>
                <a:sym typeface="Helvetica Neue"/>
              </a:endParaRPr>
            </a:p>
          </p:txBody>
        </p:sp>
      </p:grpSp>
      <p:sp>
        <p:nvSpPr>
          <p:cNvPr id="223" name="Google Shape;223;p16"/>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sp>
        <p:nvSpPr>
          <p:cNvPr id="224" name="Google Shape;224;p16"/>
          <p:cNvSpPr txBox="1"/>
          <p:nvPr/>
        </p:nvSpPr>
        <p:spPr>
          <a:xfrm>
            <a:off x="1296000" y="2304000"/>
            <a:ext cx="84664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2.2 </a:t>
            </a:r>
            <a:r>
              <a:rPr lang="de-DE" sz="2800" b="1" i="0" u="none" strike="noStrike" cap="none">
                <a:solidFill>
                  <a:srgbClr val="AED633"/>
                </a:solidFill>
                <a:latin typeface="Helvetica Neue" panose="020B0604020202020204" charset="0"/>
                <a:ea typeface="Helvetica Neue"/>
                <a:cs typeface="Helvetica Neue"/>
                <a:sym typeface="Helvetica Neue"/>
              </a:rPr>
              <a:t>Umsetzung der eigenen Teamstrategie</a:t>
            </a:r>
            <a:endParaRPr lang="de-DE" sz="2800" b="1">
              <a:solidFill>
                <a:srgbClr val="AED633"/>
              </a:solidFill>
              <a:latin typeface="Helvetica Neue" panose="020B0604020202020204" charset="0"/>
              <a:ea typeface="Helvetica Neue"/>
              <a:cs typeface="Helvetica Neue"/>
              <a:sym typeface="Helvetica Neue"/>
            </a:endParaRPr>
          </a:p>
        </p:txBody>
      </p:sp>
      <p:sp>
        <p:nvSpPr>
          <p:cNvPr id="225" name="Google Shape;225;p16"/>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11 </a:t>
            </a:r>
            <a:endParaRPr lang="de-DE">
              <a:latin typeface="Helvetica Neue" panose="020B06040202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p:nvPr/>
        </p:nvSpPr>
        <p:spPr>
          <a:xfrm>
            <a:off x="1296000" y="3384000"/>
            <a:ext cx="15840000"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In diesem Fall verwenden wir eine listenbasierte Darstellung (1) für die Verteilung des Projekts. In manchen Fällen können die Layouts Pinnwand (2) oder Kalender (3) anschaulicher sein, insbesondere bei zeitkritischen, einfacheren Projekten. Dann musst du dem Projekt nur noch einen Namen geben, das Symbol anpassen und die Datenschutzeinstellungen ändern.</a:t>
            </a:r>
          </a:p>
        </p:txBody>
      </p:sp>
      <p:grpSp>
        <p:nvGrpSpPr>
          <p:cNvPr id="231" name="Google Shape;231;p17"/>
          <p:cNvGrpSpPr/>
          <p:nvPr/>
        </p:nvGrpSpPr>
        <p:grpSpPr>
          <a:xfrm>
            <a:off x="2323953" y="4680000"/>
            <a:ext cx="14211447" cy="4106462"/>
            <a:chOff x="2323953" y="4770838"/>
            <a:chExt cx="14211447" cy="4106462"/>
          </a:xfrm>
        </p:grpSpPr>
        <p:pic>
          <p:nvPicPr>
            <p:cNvPr id="232" name="Google Shape;232;p17"/>
            <p:cNvPicPr preferRelativeResize="0"/>
            <p:nvPr/>
          </p:nvPicPr>
          <p:blipFill rotWithShape="1">
            <a:blip r:embed="rId3">
              <a:alphaModFix/>
            </a:blip>
            <a:srcRect/>
            <a:stretch/>
          </p:blipFill>
          <p:spPr>
            <a:xfrm>
              <a:off x="9308675" y="4770838"/>
              <a:ext cx="7226725" cy="4106462"/>
            </a:xfrm>
            <a:prstGeom prst="rect">
              <a:avLst/>
            </a:prstGeom>
            <a:noFill/>
            <a:ln w="12700" cap="flat" cmpd="sng">
              <a:solidFill>
                <a:srgbClr val="AED633"/>
              </a:solidFill>
              <a:prstDash val="solid"/>
              <a:round/>
              <a:headEnd type="none" w="sm" len="sm"/>
              <a:tailEnd type="none" w="sm" len="sm"/>
            </a:ln>
          </p:spPr>
        </p:pic>
        <p:pic>
          <p:nvPicPr>
            <p:cNvPr id="233" name="Google Shape;233;p17"/>
            <p:cNvPicPr preferRelativeResize="0"/>
            <p:nvPr/>
          </p:nvPicPr>
          <p:blipFill rotWithShape="1">
            <a:blip r:embed="rId4">
              <a:alphaModFix/>
            </a:blip>
            <a:srcRect/>
            <a:stretch/>
          </p:blipFill>
          <p:spPr>
            <a:xfrm>
              <a:off x="2323953" y="5287446"/>
              <a:ext cx="5281870" cy="3569351"/>
            </a:xfrm>
            <a:prstGeom prst="rect">
              <a:avLst/>
            </a:prstGeom>
            <a:noFill/>
            <a:ln w="12700" cap="flat" cmpd="sng">
              <a:solidFill>
                <a:srgbClr val="AED633"/>
              </a:solidFill>
              <a:prstDash val="solid"/>
              <a:round/>
              <a:headEnd type="none" w="sm" len="sm"/>
              <a:tailEnd type="none" w="sm" len="sm"/>
            </a:ln>
          </p:spPr>
        </p:pic>
        <p:sp>
          <p:nvSpPr>
            <p:cNvPr id="234" name="Google Shape;234;p17"/>
            <p:cNvSpPr txBox="1"/>
            <p:nvPr/>
          </p:nvSpPr>
          <p:spPr>
            <a:xfrm>
              <a:off x="5498288" y="5823065"/>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1</a:t>
              </a:r>
              <a:endParaRPr lang="de-DE" sz="3200" b="1">
                <a:solidFill>
                  <a:srgbClr val="78B17A"/>
                </a:solidFill>
                <a:latin typeface="Helvetica Neue" panose="020B0604020202020204" charset="0"/>
                <a:ea typeface="Helvetica Neue"/>
                <a:cs typeface="Helvetica Neue"/>
                <a:sym typeface="Helvetica Neue"/>
              </a:endParaRPr>
            </a:p>
          </p:txBody>
        </p:sp>
        <p:sp>
          <p:nvSpPr>
            <p:cNvPr id="235" name="Google Shape;235;p17"/>
            <p:cNvSpPr txBox="1"/>
            <p:nvPr/>
          </p:nvSpPr>
          <p:spPr>
            <a:xfrm>
              <a:off x="5498288" y="6643864"/>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2</a:t>
              </a:r>
              <a:endParaRPr lang="de-DE" sz="3200" b="1">
                <a:solidFill>
                  <a:srgbClr val="78B17A"/>
                </a:solidFill>
                <a:latin typeface="Helvetica Neue" panose="020B0604020202020204" charset="0"/>
                <a:ea typeface="Helvetica Neue"/>
                <a:cs typeface="Helvetica Neue"/>
                <a:sym typeface="Helvetica Neue"/>
              </a:endParaRPr>
            </a:p>
          </p:txBody>
        </p:sp>
        <p:sp>
          <p:nvSpPr>
            <p:cNvPr id="236" name="Google Shape;236;p17"/>
            <p:cNvSpPr txBox="1"/>
            <p:nvPr/>
          </p:nvSpPr>
          <p:spPr>
            <a:xfrm>
              <a:off x="5498288" y="8073600"/>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3</a:t>
              </a:r>
              <a:endParaRPr lang="de-DE" sz="3200" b="1">
                <a:solidFill>
                  <a:srgbClr val="78B17A"/>
                </a:solidFill>
                <a:latin typeface="Helvetica Neue" panose="020B0604020202020204" charset="0"/>
                <a:ea typeface="Helvetica Neue"/>
                <a:cs typeface="Helvetica Neue"/>
                <a:sym typeface="Helvetica Neue"/>
              </a:endParaRPr>
            </a:p>
          </p:txBody>
        </p:sp>
        <p:cxnSp>
          <p:nvCxnSpPr>
            <p:cNvPr id="237" name="Google Shape;237;p17"/>
            <p:cNvCxnSpPr/>
            <p:nvPr/>
          </p:nvCxnSpPr>
          <p:spPr>
            <a:xfrm>
              <a:off x="6565088" y="6127865"/>
              <a:ext cx="2514600" cy="0"/>
            </a:xfrm>
            <a:prstGeom prst="straightConnector1">
              <a:avLst/>
            </a:prstGeom>
            <a:noFill/>
            <a:ln w="76200" cap="flat" cmpd="sng">
              <a:solidFill>
                <a:srgbClr val="AED633"/>
              </a:solidFill>
              <a:prstDash val="solid"/>
              <a:round/>
              <a:headEnd type="none" w="sm" len="sm"/>
              <a:tailEnd type="triangle" w="med" len="med"/>
            </a:ln>
          </p:spPr>
        </p:cxnSp>
      </p:grpSp>
      <p:sp>
        <p:nvSpPr>
          <p:cNvPr id="238" name="Google Shape;238;p17"/>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sp>
        <p:nvSpPr>
          <p:cNvPr id="239" name="Google Shape;239;p17"/>
          <p:cNvSpPr txBox="1"/>
          <p:nvPr/>
        </p:nvSpPr>
        <p:spPr>
          <a:xfrm>
            <a:off x="1296000" y="2304000"/>
            <a:ext cx="84664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2.2 </a:t>
            </a:r>
            <a:r>
              <a:rPr lang="de-DE" sz="2800" b="1" i="0" u="none" strike="noStrike" cap="none">
                <a:solidFill>
                  <a:srgbClr val="AED633"/>
                </a:solidFill>
                <a:latin typeface="Helvetica Neue" panose="020B0604020202020204" charset="0"/>
                <a:ea typeface="Helvetica Neue"/>
                <a:cs typeface="Helvetica Neue"/>
                <a:sym typeface="Helvetica Neue"/>
              </a:rPr>
              <a:t>Umsetzung der eigenen Teamstrategie</a:t>
            </a:r>
            <a:endParaRPr lang="de-DE" sz="2800" b="1">
              <a:solidFill>
                <a:srgbClr val="AED633"/>
              </a:solidFill>
              <a:latin typeface="Helvetica Neue" panose="020B0604020202020204" charset="0"/>
              <a:ea typeface="Helvetica Neue"/>
              <a:cs typeface="Helvetica Neue"/>
              <a:sym typeface="Helvetica Neue"/>
            </a:endParaRPr>
          </a:p>
        </p:txBody>
      </p:sp>
      <p:pic>
        <p:nvPicPr>
          <p:cNvPr id="240" name="Google Shape;240;p17"/>
          <p:cNvPicPr preferRelativeResize="0"/>
          <p:nvPr/>
        </p:nvPicPr>
        <p:blipFill rotWithShape="1">
          <a:blip r:embed="rId5">
            <a:alphaModFix/>
          </a:blip>
          <a:srcRect/>
          <a:stretch/>
        </p:blipFill>
        <p:spPr>
          <a:xfrm>
            <a:off x="15184942" y="1462332"/>
            <a:ext cx="1695878" cy="336682"/>
          </a:xfrm>
          <a:prstGeom prst="rect">
            <a:avLst/>
          </a:prstGeom>
          <a:noFill/>
          <a:ln>
            <a:noFill/>
          </a:ln>
        </p:spPr>
      </p:pic>
      <p:sp>
        <p:nvSpPr>
          <p:cNvPr id="241" name="Google Shape;241;p17"/>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11 </a:t>
            </a:r>
            <a:endParaRPr lang="de-DE">
              <a:latin typeface="Helvetica Neue" panose="020B060402020202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p:nvPr/>
        </p:nvSpPr>
        <p:spPr>
          <a:xfrm>
            <a:off x="1296000" y="3384000"/>
            <a:ext cx="15840000"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a:solidFill>
                  <a:srgbClr val="4D94B7"/>
                </a:solidFill>
                <a:latin typeface="Helvetica Neue" panose="020B0604020202020204" charset="0"/>
                <a:ea typeface="Helvetica Neue"/>
                <a:cs typeface="Helvetica Neue"/>
                <a:sym typeface="Helvetica Neue"/>
              </a:rPr>
              <a:t>Führe für jede Aufgabe Fristen und Zeitrahmen auf: </a:t>
            </a:r>
            <a:r>
              <a:rPr lang="de-DE" sz="2400">
                <a:solidFill>
                  <a:schemeClr val="dk1"/>
                </a:solidFill>
                <a:latin typeface="Helvetica Neue" panose="020B0604020202020204" charset="0"/>
                <a:ea typeface="Helvetica Neue"/>
                <a:cs typeface="Helvetica Neue"/>
                <a:sym typeface="Helvetica Neue"/>
              </a:rPr>
              <a:t>Bei der Schätzung der Dauer einer Aufgabe ist zu bedenken, dass die Aufgaben nicht nur </a:t>
            </a:r>
            <a:r>
              <a:rPr lang="de-DE" sz="2400" b="1">
                <a:solidFill>
                  <a:srgbClr val="78B17A"/>
                </a:solidFill>
                <a:latin typeface="Helvetica Neue" panose="020B0604020202020204" charset="0"/>
                <a:ea typeface="Helvetica Neue"/>
                <a:cs typeface="Helvetica Neue"/>
                <a:sym typeface="Helvetica Neue"/>
              </a:rPr>
              <a:t>unterschiedlich lang </a:t>
            </a:r>
            <a:r>
              <a:rPr lang="de-DE" sz="2400">
                <a:solidFill>
                  <a:schemeClr val="dk1"/>
                </a:solidFill>
                <a:latin typeface="Helvetica Neue" panose="020B0604020202020204" charset="0"/>
                <a:ea typeface="Helvetica Neue"/>
                <a:cs typeface="Helvetica Neue"/>
                <a:sym typeface="Helvetica Neue"/>
              </a:rPr>
              <a:t>sind, sondern dass auch das </a:t>
            </a:r>
            <a:r>
              <a:rPr lang="de-DE" sz="2400" b="1">
                <a:solidFill>
                  <a:srgbClr val="78B17A"/>
                </a:solidFill>
                <a:latin typeface="Helvetica Neue" panose="020B0604020202020204" charset="0"/>
                <a:ea typeface="Helvetica Neue"/>
                <a:cs typeface="Helvetica Neue"/>
                <a:sym typeface="Helvetica Neue"/>
              </a:rPr>
              <a:t>unterschiedliche Arbeitstempo </a:t>
            </a:r>
            <a:r>
              <a:rPr lang="de-DE" sz="2400">
                <a:solidFill>
                  <a:schemeClr val="dk1"/>
                </a:solidFill>
                <a:latin typeface="Helvetica Neue" panose="020B0604020202020204" charset="0"/>
                <a:ea typeface="Helvetica Neue"/>
                <a:cs typeface="Helvetica Neue"/>
                <a:sym typeface="Helvetica Neue"/>
              </a:rPr>
              <a:t>der Personen, die sie ausführen, berücksichtigt werden muss. </a:t>
            </a:r>
          </a:p>
          <a:p>
            <a:pPr marL="0" marR="0" lvl="0" indent="0" algn="l" rtl="0">
              <a:spcBef>
                <a:spcPts val="0"/>
              </a:spcBef>
              <a:spcAft>
                <a:spcPts val="0"/>
              </a:spcAft>
              <a:buNone/>
            </a:pPr>
            <a:endParaRPr lang="de-DE" sz="240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In jedem Fall sollte bei der Schätzung der </a:t>
            </a:r>
            <a:r>
              <a:rPr lang="de-DE" sz="2400" b="1">
                <a:solidFill>
                  <a:srgbClr val="78B17A"/>
                </a:solidFill>
                <a:latin typeface="Helvetica Neue" panose="020B0604020202020204" charset="0"/>
                <a:ea typeface="Helvetica Neue"/>
                <a:cs typeface="Helvetica Neue"/>
                <a:sym typeface="Helvetica Neue"/>
              </a:rPr>
              <a:t>Fristen</a:t>
            </a:r>
            <a:r>
              <a:rPr lang="de-DE" sz="2400">
                <a:solidFill>
                  <a:schemeClr val="dk1"/>
                </a:solidFill>
                <a:latin typeface="Helvetica Neue" panose="020B0604020202020204" charset="0"/>
                <a:ea typeface="Helvetica Neue"/>
                <a:cs typeface="Helvetica Neue"/>
                <a:sym typeface="Helvetica Neue"/>
              </a:rPr>
              <a:t> zusätzliche Zeit berücksichtigt werden, um unvorhergesehene Ereignisse </a:t>
            </a:r>
            <a:r>
              <a:rPr lang="de-DE" sz="2400" b="1">
                <a:solidFill>
                  <a:srgbClr val="78B17A"/>
                </a:solidFill>
                <a:latin typeface="Helvetica Neue" panose="020B0604020202020204" charset="0"/>
                <a:ea typeface="Helvetica Neue"/>
                <a:cs typeface="Helvetica Neue"/>
                <a:sym typeface="Helvetica Neue"/>
              </a:rPr>
              <a:t>abzufangen</a:t>
            </a:r>
            <a:r>
              <a:rPr lang="de-DE" sz="2400">
                <a:solidFill>
                  <a:schemeClr val="dk1"/>
                </a:solidFill>
                <a:latin typeface="Helvetica Neue" panose="020B0604020202020204" charset="0"/>
                <a:ea typeface="Helvetica Neue"/>
                <a:cs typeface="Helvetica Neue"/>
                <a:sym typeface="Helvetica Neue"/>
              </a:rPr>
              <a:t>; </a:t>
            </a:r>
            <a:r>
              <a:rPr lang="de-DE" sz="2400" b="1">
                <a:solidFill>
                  <a:srgbClr val="78B17A"/>
                </a:solidFill>
                <a:latin typeface="Helvetica Neue" panose="020B0604020202020204" charset="0"/>
                <a:ea typeface="Helvetica Neue"/>
                <a:cs typeface="Helvetica Neue"/>
                <a:sym typeface="Helvetica Neue"/>
              </a:rPr>
              <a:t>ideale</a:t>
            </a:r>
            <a:r>
              <a:rPr lang="de-DE" sz="2400">
                <a:solidFill>
                  <a:schemeClr val="dk1"/>
                </a:solidFill>
                <a:latin typeface="Helvetica Neue" panose="020B0604020202020204" charset="0"/>
                <a:ea typeface="Helvetica Neue"/>
                <a:cs typeface="Helvetica Neue"/>
                <a:sym typeface="Helvetica Neue"/>
              </a:rPr>
              <a:t> Bedingungen sind nur von theoretischer Natur! </a:t>
            </a:r>
            <a:endParaRPr lang="de-DE">
              <a:latin typeface="Helvetica Neue" panose="020B0604020202020204" charset="0"/>
            </a:endParaRPr>
          </a:p>
          <a:p>
            <a:pPr marL="0" marR="0" lvl="0" indent="0" algn="l" rtl="0">
              <a:spcBef>
                <a:spcPts val="0"/>
              </a:spcBef>
              <a:spcAft>
                <a:spcPts val="0"/>
              </a:spcAft>
              <a:buNone/>
            </a:pPr>
            <a:endParaRPr lang="de-DE" sz="240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 			</a:t>
            </a:r>
            <a:r>
              <a:rPr lang="de-DE" sz="2400">
                <a:solidFill>
                  <a:schemeClr val="dk1"/>
                </a:solidFill>
                <a:highlight>
                  <a:srgbClr val="FFFF00"/>
                </a:highlight>
                <a:latin typeface="Helvetica Neue" panose="020B0604020202020204" charset="0"/>
                <a:ea typeface="Helvetica Neue"/>
                <a:cs typeface="Helvetica Neue"/>
                <a:sym typeface="Helvetica Neue"/>
              </a:rPr>
              <a:t>		</a:t>
            </a:r>
            <a:endParaRPr lang="de-DE">
              <a:latin typeface="Helvetica Neue" panose="020B0604020202020204" charset="0"/>
            </a:endParaRPr>
          </a:p>
          <a:p>
            <a:pPr marL="0" marR="0" lvl="0" indent="0" algn="l" rtl="0">
              <a:spcBef>
                <a:spcPts val="0"/>
              </a:spcBef>
              <a:spcAft>
                <a:spcPts val="0"/>
              </a:spcAft>
              <a:buNone/>
            </a:pPr>
            <a:r>
              <a:rPr lang="de-DE" sz="2400" b="1">
                <a:solidFill>
                  <a:srgbClr val="4D94B7"/>
                </a:solidFill>
                <a:latin typeface="Helvetica Neue" panose="020B0604020202020204" charset="0"/>
                <a:ea typeface="Helvetica Neue"/>
                <a:cs typeface="Helvetica Neue"/>
                <a:sym typeface="Helvetica Neue"/>
              </a:rPr>
              <a:t>Jeder Aufgabe eine Priorität zuweisen: </a:t>
            </a:r>
            <a:r>
              <a:rPr lang="de-DE" sz="2400">
                <a:solidFill>
                  <a:schemeClr val="dk1"/>
                </a:solidFill>
                <a:latin typeface="Helvetica Neue" panose="020B0604020202020204" charset="0"/>
                <a:ea typeface="Helvetica Neue"/>
                <a:cs typeface="Helvetica Neue"/>
                <a:sym typeface="Helvetica Neue"/>
              </a:rPr>
              <a:t>Die Zuweisung von Prioritäten sollte auf </a:t>
            </a:r>
            <a:r>
              <a:rPr lang="de-DE" sz="2400" b="1">
                <a:solidFill>
                  <a:srgbClr val="78B17A"/>
                </a:solidFill>
                <a:latin typeface="Helvetica Neue" panose="020B0604020202020204" charset="0"/>
                <a:ea typeface="Helvetica Neue"/>
                <a:cs typeface="Helvetica Neue"/>
                <a:sym typeface="Helvetica Neue"/>
              </a:rPr>
              <a:t>Fragen</a:t>
            </a:r>
            <a:r>
              <a:rPr lang="de-DE" sz="2400">
                <a:solidFill>
                  <a:schemeClr val="dk1"/>
                </a:solidFill>
                <a:latin typeface="Helvetica Neue" panose="020B0604020202020204" charset="0"/>
                <a:ea typeface="Helvetica Neue"/>
                <a:cs typeface="Helvetica Neue"/>
                <a:sym typeface="Helvetica Neue"/>
              </a:rPr>
              <a:t> wie diese antworten: </a:t>
            </a:r>
          </a:p>
          <a:p>
            <a:pPr marL="0" marR="0" lvl="0" indent="0" algn="l" rtl="0">
              <a:spcBef>
                <a:spcPts val="0"/>
              </a:spcBef>
              <a:spcAft>
                <a:spcPts val="0"/>
              </a:spcAft>
              <a:buNone/>
            </a:pPr>
            <a:endParaRPr lang="de-DE" sz="2400">
              <a:solidFill>
                <a:schemeClr val="dk1"/>
              </a:solidFill>
              <a:latin typeface="Helvetica Neue" panose="020B0604020202020204" charset="0"/>
              <a:ea typeface="Helvetica Neue"/>
              <a:cs typeface="Helvetica Neue"/>
              <a:sym typeface="Helvetica Neue"/>
            </a:endParaRPr>
          </a:p>
          <a:p>
            <a:pPr marL="914400" marR="0" lvl="1" indent="-457200" algn="l" rtl="0">
              <a:spcBef>
                <a:spcPts val="0"/>
              </a:spcBef>
              <a:spcAft>
                <a:spcPts val="0"/>
              </a:spcAft>
              <a:buClr>
                <a:srgbClr val="78B17A"/>
              </a:buClr>
              <a:buSzPts val="2400"/>
              <a:buFont typeface="Noto Sans Symbols"/>
              <a:buChar char="⮚"/>
            </a:pPr>
            <a:r>
              <a:rPr lang="de-DE" sz="2400" b="0" i="0" u="none" strike="noStrike" cap="none">
                <a:solidFill>
                  <a:schemeClr val="dk1"/>
                </a:solidFill>
                <a:latin typeface="Helvetica Neue" panose="020B0604020202020204" charset="0"/>
                <a:ea typeface="Helvetica Neue"/>
                <a:cs typeface="Helvetica Neue"/>
                <a:sym typeface="Helvetica Neue"/>
              </a:rPr>
              <a:t>Würde die Nichterledigung dieser Aufgabe die Durchführbarkeit des Projekts gefährden?</a:t>
            </a:r>
            <a:endParaRPr lang="de-DE">
              <a:latin typeface="Helvetica Neue" panose="020B0604020202020204" charset="0"/>
            </a:endParaRPr>
          </a:p>
          <a:p>
            <a:pPr marL="914400" marR="0" lvl="1" indent="-457200" algn="l" rtl="0">
              <a:spcBef>
                <a:spcPts val="0"/>
              </a:spcBef>
              <a:spcAft>
                <a:spcPts val="0"/>
              </a:spcAft>
              <a:buClr>
                <a:srgbClr val="78B17A"/>
              </a:buClr>
              <a:buSzPts val="2400"/>
              <a:buFont typeface="Noto Sans Symbols"/>
              <a:buChar char="⮚"/>
            </a:pPr>
            <a:r>
              <a:rPr lang="de-DE" sz="2400" b="0" i="0" u="none" strike="noStrike" cap="none">
                <a:solidFill>
                  <a:schemeClr val="dk1"/>
                </a:solidFill>
                <a:latin typeface="Helvetica Neue" panose="020B0604020202020204" charset="0"/>
                <a:ea typeface="Helvetica Neue"/>
                <a:cs typeface="Helvetica Neue"/>
                <a:sym typeface="Helvetica Neue"/>
              </a:rPr>
              <a:t>Würde dies das Team davon abhalten, mehrere andere Projekte zu starten? </a:t>
            </a:r>
            <a:endParaRPr lang="de-DE">
              <a:latin typeface="Helvetica Neue" panose="020B0604020202020204" charset="0"/>
            </a:endParaRPr>
          </a:p>
          <a:p>
            <a:pPr marL="914400" marR="0" lvl="1" indent="-457200" algn="l" rtl="0">
              <a:spcBef>
                <a:spcPts val="0"/>
              </a:spcBef>
              <a:spcAft>
                <a:spcPts val="0"/>
              </a:spcAft>
              <a:buClr>
                <a:srgbClr val="78B17A"/>
              </a:buClr>
              <a:buSzPts val="2400"/>
              <a:buFont typeface="Noto Sans Symbols"/>
              <a:buChar char="⮚"/>
            </a:pPr>
            <a:r>
              <a:rPr lang="de-DE" sz="2400" b="0" i="0" u="none" strike="noStrike" cap="none">
                <a:solidFill>
                  <a:schemeClr val="dk1"/>
                </a:solidFill>
                <a:latin typeface="Helvetica Neue" panose="020B0604020202020204" charset="0"/>
                <a:ea typeface="Helvetica Neue"/>
                <a:cs typeface="Helvetica Neue"/>
                <a:sym typeface="Helvetica Neue"/>
              </a:rPr>
              <a:t>Wie knapp ist die Frist?</a:t>
            </a:r>
          </a:p>
        </p:txBody>
      </p:sp>
      <p:sp>
        <p:nvSpPr>
          <p:cNvPr id="247" name="Google Shape;247;p18"/>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sp>
        <p:nvSpPr>
          <p:cNvPr id="248" name="Google Shape;248;p18"/>
          <p:cNvSpPr txBox="1"/>
          <p:nvPr/>
        </p:nvSpPr>
        <p:spPr>
          <a:xfrm>
            <a:off x="1296000" y="2304000"/>
            <a:ext cx="84664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2.2 </a:t>
            </a:r>
            <a:r>
              <a:rPr lang="de-DE" sz="2800" b="1" i="0" u="none" strike="noStrike" cap="none">
                <a:solidFill>
                  <a:srgbClr val="AED633"/>
                </a:solidFill>
                <a:latin typeface="Helvetica Neue" panose="020B0604020202020204" charset="0"/>
                <a:ea typeface="Helvetica Neue"/>
                <a:cs typeface="Helvetica Neue"/>
                <a:sym typeface="Helvetica Neue"/>
              </a:rPr>
              <a:t>Umsetzung der eigenen Teamstrategie</a:t>
            </a:r>
            <a:endParaRPr lang="de-DE" sz="2800" b="1">
              <a:solidFill>
                <a:srgbClr val="AED633"/>
              </a:solidFill>
              <a:latin typeface="Helvetica Neue" panose="020B0604020202020204" charset="0"/>
              <a:ea typeface="Helvetica Neue"/>
              <a:cs typeface="Helvetica Neue"/>
              <a:sym typeface="Helvetica Neue"/>
            </a:endParaRPr>
          </a:p>
        </p:txBody>
      </p:sp>
      <p:sp>
        <p:nvSpPr>
          <p:cNvPr id="249" name="Google Shape;249;p18"/>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 </a:t>
            </a:r>
            <a:endParaRPr lang="de-DE">
              <a:latin typeface="Helvetica Neue" panose="020B060402020202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9"/>
          <p:cNvSpPr txBox="1"/>
          <p:nvPr/>
        </p:nvSpPr>
        <p:spPr>
          <a:xfrm>
            <a:off x="1296000" y="3384000"/>
            <a:ext cx="1584000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In Asana können Fristen durch Klicken auf "Fälligkeitsdatum" (1) und Prioritäten durch Klicken auf "Priorität" (2) festgelegt werden. </a:t>
            </a:r>
          </a:p>
        </p:txBody>
      </p:sp>
      <p:grpSp>
        <p:nvGrpSpPr>
          <p:cNvPr id="255" name="Google Shape;255;p19"/>
          <p:cNvGrpSpPr/>
          <p:nvPr/>
        </p:nvGrpSpPr>
        <p:grpSpPr>
          <a:xfrm>
            <a:off x="1296000" y="4608000"/>
            <a:ext cx="15807069" cy="3643027"/>
            <a:chOff x="1490330" y="4700873"/>
            <a:chExt cx="15807069" cy="3643027"/>
          </a:xfrm>
        </p:grpSpPr>
        <p:pic>
          <p:nvPicPr>
            <p:cNvPr id="256" name="Google Shape;256;p19"/>
            <p:cNvPicPr preferRelativeResize="0"/>
            <p:nvPr/>
          </p:nvPicPr>
          <p:blipFill rotWithShape="1">
            <a:blip r:embed="rId3">
              <a:alphaModFix/>
            </a:blip>
            <a:srcRect/>
            <a:stretch/>
          </p:blipFill>
          <p:spPr>
            <a:xfrm>
              <a:off x="1490330" y="4700873"/>
              <a:ext cx="15807069" cy="3643027"/>
            </a:xfrm>
            <a:prstGeom prst="rect">
              <a:avLst/>
            </a:prstGeom>
            <a:noFill/>
            <a:ln w="12700" cap="flat" cmpd="sng">
              <a:solidFill>
                <a:srgbClr val="AED633"/>
              </a:solidFill>
              <a:prstDash val="solid"/>
              <a:round/>
              <a:headEnd type="none" w="sm" len="sm"/>
              <a:tailEnd type="none" w="sm" len="sm"/>
            </a:ln>
          </p:spPr>
        </p:pic>
        <p:sp>
          <p:nvSpPr>
            <p:cNvPr id="257" name="Google Shape;257;p19"/>
            <p:cNvSpPr txBox="1"/>
            <p:nvPr/>
          </p:nvSpPr>
          <p:spPr>
            <a:xfrm>
              <a:off x="14325600" y="6197510"/>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1</a:t>
              </a:r>
              <a:endParaRPr lang="de-DE" sz="3200" b="1">
                <a:solidFill>
                  <a:srgbClr val="78B17A"/>
                </a:solidFill>
                <a:latin typeface="Helvetica Neue" panose="020B0604020202020204" charset="0"/>
                <a:ea typeface="Helvetica Neue"/>
                <a:cs typeface="Helvetica Neue"/>
                <a:sym typeface="Helvetica Neue"/>
              </a:endParaRPr>
            </a:p>
          </p:txBody>
        </p:sp>
        <p:sp>
          <p:nvSpPr>
            <p:cNvPr id="258" name="Google Shape;258;p19"/>
            <p:cNvSpPr txBox="1"/>
            <p:nvPr/>
          </p:nvSpPr>
          <p:spPr>
            <a:xfrm>
              <a:off x="15730870" y="6197510"/>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2</a:t>
              </a:r>
              <a:endParaRPr lang="de-DE" sz="3200" b="1">
                <a:solidFill>
                  <a:srgbClr val="78B17A"/>
                </a:solidFill>
                <a:latin typeface="Helvetica Neue" panose="020B0604020202020204" charset="0"/>
                <a:ea typeface="Helvetica Neue"/>
                <a:cs typeface="Helvetica Neue"/>
                <a:sym typeface="Helvetica Neue"/>
              </a:endParaRPr>
            </a:p>
          </p:txBody>
        </p:sp>
      </p:grpSp>
      <p:sp>
        <p:nvSpPr>
          <p:cNvPr id="259" name="Google Shape;259;p19"/>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sp>
        <p:nvSpPr>
          <p:cNvPr id="260" name="Google Shape;260;p19"/>
          <p:cNvSpPr txBox="1"/>
          <p:nvPr/>
        </p:nvSpPr>
        <p:spPr>
          <a:xfrm>
            <a:off x="1296000" y="2304000"/>
            <a:ext cx="84664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2.2 </a:t>
            </a:r>
            <a:r>
              <a:rPr lang="de-DE" sz="2800" b="1" i="0" u="none" strike="noStrike" cap="none">
                <a:solidFill>
                  <a:srgbClr val="AED633"/>
                </a:solidFill>
                <a:latin typeface="Helvetica Neue" panose="020B0604020202020204" charset="0"/>
                <a:ea typeface="Helvetica Neue"/>
                <a:cs typeface="Helvetica Neue"/>
                <a:sym typeface="Helvetica Neue"/>
              </a:rPr>
              <a:t>Umsetzung der eigenen Teamstrategie</a:t>
            </a:r>
            <a:endParaRPr lang="de-DE" sz="2800" b="1">
              <a:solidFill>
                <a:srgbClr val="AED633"/>
              </a:solidFill>
              <a:latin typeface="Helvetica Neue" panose="020B0604020202020204" charset="0"/>
              <a:ea typeface="Helvetica Neue"/>
              <a:cs typeface="Helvetica Neue"/>
              <a:sym typeface="Helvetica Neue"/>
            </a:endParaRPr>
          </a:p>
        </p:txBody>
      </p:sp>
      <p:pic>
        <p:nvPicPr>
          <p:cNvPr id="261" name="Google Shape;261;p19"/>
          <p:cNvPicPr preferRelativeResize="0"/>
          <p:nvPr/>
        </p:nvPicPr>
        <p:blipFill rotWithShape="1">
          <a:blip r:embed="rId4">
            <a:alphaModFix/>
          </a:blip>
          <a:srcRect/>
          <a:stretch/>
        </p:blipFill>
        <p:spPr>
          <a:xfrm>
            <a:off x="15184942" y="1462332"/>
            <a:ext cx="1695878" cy="3366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a:solidFill>
                  <a:srgbClr val="4D94B7"/>
                </a:solidFill>
                <a:latin typeface="Helvetica Neue" panose="020B0604020202020204" charset="0"/>
                <a:ea typeface="Helvetica Neue"/>
                <a:cs typeface="Helvetica Neue"/>
                <a:sym typeface="Helvetica Neue"/>
              </a:rPr>
              <a:t>Index</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57" name="Google Shape;57;p2"/>
          <p:cNvSpPr txBox="1"/>
          <p:nvPr/>
        </p:nvSpPr>
        <p:spPr>
          <a:xfrm>
            <a:off x="1296000" y="3383999"/>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a:solidFill>
                  <a:srgbClr val="4D94B7"/>
                </a:solidFill>
                <a:latin typeface="Helvetica Neue" panose="020B0604020202020204" charset="0"/>
                <a:ea typeface="Helvetica Neue"/>
                <a:cs typeface="Helvetica Neue"/>
                <a:sym typeface="Helvetica Neue"/>
              </a:rPr>
              <a:t>1</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58" name="Google Shape;58;p2"/>
          <p:cNvSpPr txBox="1"/>
          <p:nvPr/>
        </p:nvSpPr>
        <p:spPr>
          <a:xfrm>
            <a:off x="1296000" y="5328000"/>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a:solidFill>
                  <a:srgbClr val="AED633"/>
                </a:solidFill>
                <a:latin typeface="Helvetica Neue" panose="020B0604020202020204" charset="0"/>
                <a:ea typeface="Helvetica Neue"/>
                <a:cs typeface="Helvetica Neue"/>
                <a:sym typeface="Helvetica Neue"/>
              </a:rPr>
              <a:t>2</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59" name="Google Shape;59;p2"/>
          <p:cNvSpPr txBox="1"/>
          <p:nvPr/>
        </p:nvSpPr>
        <p:spPr>
          <a:xfrm>
            <a:off x="1944000" y="3384000"/>
            <a:ext cx="558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Helvetica Neue" panose="020B0604020202020204" charset="0"/>
                <a:ea typeface="Helvetica Neue"/>
                <a:cs typeface="Helvetica Neue"/>
                <a:sym typeface="Helvetica Neue"/>
              </a:rPr>
              <a:t>IKT Tools für das Zeitmanagement</a:t>
            </a:r>
          </a:p>
        </p:txBody>
      </p:sp>
      <p:sp>
        <p:nvSpPr>
          <p:cNvPr id="60" name="Google Shape;60;p2"/>
          <p:cNvSpPr txBox="1"/>
          <p:nvPr/>
        </p:nvSpPr>
        <p:spPr>
          <a:xfrm>
            <a:off x="1944000" y="5328000"/>
            <a:ext cx="558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Helvetica Neue" panose="020B0604020202020204" charset="0"/>
                <a:ea typeface="Helvetica Neue"/>
                <a:cs typeface="Helvetica Neue"/>
                <a:sym typeface="Helvetica Neue"/>
              </a:rPr>
              <a:t>Aufgabenmanagement in der Teamarbeit</a:t>
            </a:r>
          </a:p>
        </p:txBody>
      </p:sp>
      <p:sp>
        <p:nvSpPr>
          <p:cNvPr id="61" name="Google Shape;61;p2"/>
          <p:cNvSpPr txBox="1"/>
          <p:nvPr/>
        </p:nvSpPr>
        <p:spPr>
          <a:xfrm>
            <a:off x="8028000" y="3383999"/>
            <a:ext cx="8640000" cy="1584000"/>
          </a:xfrm>
          <a:prstGeom prst="rect">
            <a:avLst/>
          </a:prstGeom>
          <a:noFill/>
          <a:ln>
            <a:noFill/>
          </a:ln>
        </p:spPr>
        <p:txBody>
          <a:bodyPr spcFirstLastPara="1" wrap="square" lIns="91425" tIns="0" rIns="91425" bIns="0" anchor="ctr" anchorCtr="0">
            <a:no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1.1 Vorteile und Defizite</a:t>
            </a:r>
            <a:endParaRPr lang="de-DE" dirty="0">
              <a:latin typeface="Helvetica Neue" panose="020B0604020202020204" charset="0"/>
            </a:endParaRPr>
          </a:p>
          <a:p>
            <a:pPr marL="0" marR="0" lvl="0" indent="0" algn="l" rtl="0">
              <a:spcBef>
                <a:spcPts val="600"/>
              </a:spcBef>
              <a:spcAft>
                <a:spcPts val="600"/>
              </a:spcAft>
              <a:buNone/>
            </a:pPr>
            <a:r>
              <a:rPr lang="de-DE" sz="2400" dirty="0">
                <a:solidFill>
                  <a:schemeClr val="dk1"/>
                </a:solidFill>
                <a:latin typeface="Helvetica Neue" panose="020B0604020202020204" charset="0"/>
                <a:ea typeface="Helvetica Neue"/>
                <a:cs typeface="Helvetica Neue"/>
                <a:sym typeface="Helvetica Neue"/>
              </a:rPr>
              <a:t>1.2 Zeitmanagement-Tools </a:t>
            </a:r>
          </a:p>
        </p:txBody>
      </p:sp>
      <p:sp>
        <p:nvSpPr>
          <p:cNvPr id="62" name="Google Shape;62;p2"/>
          <p:cNvSpPr/>
          <p:nvPr/>
        </p:nvSpPr>
        <p:spPr>
          <a:xfrm>
            <a:off x="7668000" y="3384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de-DE" sz="1800" b="0" i="0" u="none" strike="noStrike" cap="none">
              <a:solidFill>
                <a:schemeClr val="dk1"/>
              </a:solidFill>
              <a:latin typeface="Helvetica Neue" panose="020B0604020202020204" charset="0"/>
              <a:ea typeface="Helvetica Neue"/>
              <a:cs typeface="Helvetica Neue"/>
              <a:sym typeface="Helvetica Neue"/>
            </a:endParaRPr>
          </a:p>
        </p:txBody>
      </p:sp>
      <p:sp>
        <p:nvSpPr>
          <p:cNvPr id="63" name="Google Shape;63;p2"/>
          <p:cNvSpPr/>
          <p:nvPr/>
        </p:nvSpPr>
        <p:spPr>
          <a:xfrm>
            <a:off x="7668000" y="5328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de-DE" sz="1800" b="0" i="0" u="none" strike="noStrike" cap="none">
              <a:solidFill>
                <a:schemeClr val="dk1"/>
              </a:solidFill>
              <a:latin typeface="Helvetica Neue" panose="020B0604020202020204" charset="0"/>
              <a:ea typeface="Helvetica Neue"/>
              <a:cs typeface="Helvetica Neue"/>
              <a:sym typeface="Helvetica Neue"/>
            </a:endParaRPr>
          </a:p>
        </p:txBody>
      </p:sp>
      <p:sp>
        <p:nvSpPr>
          <p:cNvPr id="64" name="Google Shape;64;p2"/>
          <p:cNvSpPr txBox="1"/>
          <p:nvPr/>
        </p:nvSpPr>
        <p:spPr>
          <a:xfrm>
            <a:off x="8028000" y="5328000"/>
            <a:ext cx="8640000" cy="1584000"/>
          </a:xfrm>
          <a:prstGeom prst="rect">
            <a:avLst/>
          </a:prstGeom>
          <a:noFill/>
          <a:ln>
            <a:noFill/>
          </a:ln>
        </p:spPr>
        <p:txBody>
          <a:bodyPr spcFirstLastPara="1" wrap="square" lIns="91425" tIns="0" rIns="91425" bIns="0" anchor="ctr" anchorCtr="0">
            <a:noAutofit/>
          </a:bodyPr>
          <a:lstStyle/>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2.1 Entwurf einer eigenen Teamstrategie</a:t>
            </a:r>
            <a:endParaRPr lang="de-DE">
              <a:latin typeface="Helvetica Neue" panose="020B0604020202020204" charset="0"/>
            </a:endParaRPr>
          </a:p>
          <a:p>
            <a:pPr marL="0" marR="0" lvl="0" indent="0" algn="l" rtl="0">
              <a:spcBef>
                <a:spcPts val="600"/>
              </a:spcBef>
              <a:spcAft>
                <a:spcPts val="600"/>
              </a:spcAft>
              <a:buNone/>
            </a:pPr>
            <a:r>
              <a:rPr lang="de-DE" sz="2400">
                <a:solidFill>
                  <a:schemeClr val="dk1"/>
                </a:solidFill>
                <a:latin typeface="Helvetica Neue" panose="020B0604020202020204" charset="0"/>
                <a:ea typeface="Helvetica Neue"/>
                <a:cs typeface="Helvetica Neue"/>
                <a:sym typeface="Helvetica Neue"/>
              </a:rPr>
              <a:t>2.2 Umsetzung der eigenen Teamstrategie</a:t>
            </a:r>
            <a:endParaRPr lang="de-DE">
              <a:latin typeface="Helvetica Neue"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0"/>
          <p:cNvSpPr txBox="1"/>
          <p:nvPr/>
        </p:nvSpPr>
        <p:spPr>
          <a:xfrm>
            <a:off x="1296000" y="3384000"/>
            <a:ext cx="15840000" cy="56938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a:solidFill>
                  <a:srgbClr val="4D94B7"/>
                </a:solidFill>
                <a:latin typeface="Helvetica Neue" panose="020B0604020202020204" charset="0"/>
                <a:ea typeface="Helvetica Neue"/>
                <a:cs typeface="Helvetica Neue"/>
                <a:sym typeface="Helvetica Neue"/>
              </a:rPr>
              <a:t>Notiere alle anderen relevanten Informationen für jede Aufgabe: </a:t>
            </a:r>
            <a:r>
              <a:rPr lang="de-DE" sz="2400">
                <a:solidFill>
                  <a:schemeClr val="dk1"/>
                </a:solidFill>
                <a:latin typeface="Helvetica Neue" panose="020B0604020202020204" charset="0"/>
                <a:ea typeface="Helvetica Neue"/>
                <a:cs typeface="Helvetica Neue"/>
                <a:sym typeface="Helvetica Neue"/>
              </a:rPr>
              <a:t>Nicht alle Aufgaben können mit einem grafischen Titel erklärt werden, daher werden oft Informationen, wie detaillierte Beschreibungen, angehängte Dateien, Aktualisierungen und sogar Unteraufgaben benötigt. </a:t>
            </a:r>
            <a:endParaRPr lang="de-DE">
              <a:latin typeface="Helvetica Neue" panose="020B0604020202020204" charset="0"/>
            </a:endParaRPr>
          </a:p>
          <a:p>
            <a:pPr marL="0" marR="0" lvl="0" indent="0" algn="l" rtl="0">
              <a:spcBef>
                <a:spcPts val="0"/>
              </a:spcBef>
              <a:spcAft>
                <a:spcPts val="0"/>
              </a:spcAft>
              <a:buNone/>
            </a:pPr>
            <a:endParaRPr lang="de-DE" sz="2400">
              <a:solidFill>
                <a:schemeClr val="dk1"/>
              </a:solidFill>
              <a:latin typeface="Helvetica Neue" panose="020B0604020202020204" charset="0"/>
              <a:ea typeface="Helvetica Neue"/>
              <a:cs typeface="Helvetica Neue"/>
              <a:sym typeface="Helvetica Neue"/>
            </a:endParaRPr>
          </a:p>
          <a:p>
            <a:pPr marL="914400" marR="0" lvl="1" indent="-457200" algn="l" rtl="0">
              <a:spcBef>
                <a:spcPts val="0"/>
              </a:spcBef>
              <a:spcAft>
                <a:spcPts val="0"/>
              </a:spcAft>
              <a:buClr>
                <a:srgbClr val="78B17A"/>
              </a:buClr>
              <a:buSzPts val="2400"/>
              <a:buFont typeface="Noto Sans Symbols"/>
              <a:buChar char="⮚"/>
            </a:pPr>
            <a:r>
              <a:rPr lang="de-DE" sz="2400" b="0" i="0" u="none" strike="noStrike" cap="none">
                <a:solidFill>
                  <a:schemeClr val="dk1"/>
                </a:solidFill>
                <a:latin typeface="Helvetica Neue" panose="020B0604020202020204" charset="0"/>
                <a:ea typeface="Helvetica Neue"/>
                <a:cs typeface="Helvetica Neue"/>
                <a:sym typeface="Helvetica Neue"/>
              </a:rPr>
              <a:t>Zögere nicht, diese Details hinzuzufügen und </a:t>
            </a:r>
            <a:r>
              <a:rPr lang="de-DE" sz="2400" b="1" i="0" u="none" strike="noStrike" cap="none">
                <a:solidFill>
                  <a:srgbClr val="78B17A"/>
                </a:solidFill>
                <a:latin typeface="Helvetica Neue" panose="020B0604020202020204" charset="0"/>
                <a:ea typeface="Helvetica Neue"/>
                <a:cs typeface="Helvetica Neue"/>
                <a:sym typeface="Helvetica Neue"/>
              </a:rPr>
              <a:t>anzufordern</a:t>
            </a:r>
            <a:r>
              <a:rPr lang="de-DE" sz="2400" b="0" i="0" u="none" strike="noStrike" cap="none">
                <a:solidFill>
                  <a:schemeClr val="dk1"/>
                </a:solidFill>
                <a:latin typeface="Helvetica Neue" panose="020B0604020202020204" charset="0"/>
                <a:ea typeface="Helvetica Neue"/>
                <a:cs typeface="Helvetica Neue"/>
                <a:sym typeface="Helvetica Neue"/>
              </a:rPr>
              <a:t>, denn sie ersparen dir viel Zeit bei der doppelten Überprüfung von Fahrten und Bestätigungsanrufen: es ist viel schneller, nur </a:t>
            </a:r>
            <a:r>
              <a:rPr lang="de-DE" sz="2400" b="1" i="0" u="none" strike="noStrike" cap="none">
                <a:solidFill>
                  <a:srgbClr val="78B17A"/>
                </a:solidFill>
                <a:latin typeface="Helvetica Neue" panose="020B0604020202020204" charset="0"/>
                <a:ea typeface="Helvetica Neue"/>
                <a:cs typeface="Helvetica Neue"/>
                <a:sym typeface="Helvetica Neue"/>
              </a:rPr>
              <a:t>eine Anlaufstelle </a:t>
            </a:r>
            <a:r>
              <a:rPr lang="de-DE" sz="2400" b="0" i="0" u="none" strike="noStrike" cap="none">
                <a:solidFill>
                  <a:schemeClr val="dk1"/>
                </a:solidFill>
                <a:latin typeface="Helvetica Neue" panose="020B0604020202020204" charset="0"/>
                <a:ea typeface="Helvetica Neue"/>
                <a:cs typeface="Helvetica Neue"/>
                <a:sym typeface="Helvetica Neue"/>
              </a:rPr>
              <a:t>zu haben, als mehrere zu überprüfen.</a:t>
            </a:r>
          </a:p>
          <a:p>
            <a:pPr marL="914400" marR="0" lvl="1" indent="-304800" algn="l" rtl="0">
              <a:spcBef>
                <a:spcPts val="0"/>
              </a:spcBef>
              <a:spcAft>
                <a:spcPts val="0"/>
              </a:spcAft>
              <a:buClr>
                <a:srgbClr val="78B17A"/>
              </a:buClr>
              <a:buSzPts val="2400"/>
              <a:buFont typeface="Noto Sans Symbols"/>
              <a:buNone/>
            </a:pPr>
            <a:endParaRPr lang="de-DE" sz="2400" b="0" i="0" u="none" strike="noStrike" cap="none">
              <a:solidFill>
                <a:schemeClr val="dk1"/>
              </a:solidFill>
              <a:latin typeface="Helvetica Neue" panose="020B0604020202020204" charset="0"/>
              <a:ea typeface="Helvetica Neue"/>
              <a:cs typeface="Helvetica Neue"/>
              <a:sym typeface="Helvetica Neue"/>
            </a:endParaRPr>
          </a:p>
          <a:p>
            <a:pPr marL="914400" marR="0" lvl="1" indent="-457200" algn="l" rtl="0">
              <a:spcBef>
                <a:spcPts val="0"/>
              </a:spcBef>
              <a:spcAft>
                <a:spcPts val="0"/>
              </a:spcAft>
              <a:buClr>
                <a:srgbClr val="78B17A"/>
              </a:buClr>
              <a:buSzPts val="2400"/>
              <a:buFont typeface="Noto Sans Symbols"/>
              <a:buChar char="⮚"/>
            </a:pPr>
            <a:r>
              <a:rPr lang="de-DE" sz="2400" b="0" i="0" u="none" strike="noStrike" cap="none">
                <a:solidFill>
                  <a:schemeClr val="dk1"/>
                </a:solidFill>
                <a:latin typeface="Helvetica Neue" panose="020B0604020202020204" charset="0"/>
                <a:ea typeface="Helvetica Neue"/>
                <a:cs typeface="Helvetica Neue"/>
                <a:sym typeface="Helvetica Neue"/>
              </a:rPr>
              <a:t>Hinzu kommt, dass diese Websites für deine Teammitglieder möglicherweise </a:t>
            </a:r>
            <a:r>
              <a:rPr lang="de-DE" sz="2400" b="1" i="0" u="none" strike="noStrike" cap="none">
                <a:solidFill>
                  <a:srgbClr val="78B17A"/>
                </a:solidFill>
                <a:latin typeface="Helvetica Neue" panose="020B0604020202020204" charset="0"/>
                <a:ea typeface="Helvetica Neue"/>
                <a:cs typeface="Helvetica Neue"/>
                <a:sym typeface="Helvetica Neue"/>
              </a:rPr>
              <a:t>nicht zugänglich </a:t>
            </a:r>
            <a:r>
              <a:rPr lang="de-DE" sz="2400" b="0" i="0" u="none" strike="noStrike" cap="none">
                <a:solidFill>
                  <a:schemeClr val="dk1"/>
                </a:solidFill>
                <a:latin typeface="Helvetica Neue" panose="020B0604020202020204" charset="0"/>
                <a:ea typeface="Helvetica Neue"/>
                <a:cs typeface="Helvetica Neue"/>
                <a:sym typeface="Helvetica Neue"/>
              </a:rPr>
              <a:t>sind, was bedeutet, dass sie dir nicht helfen können! </a:t>
            </a:r>
            <a:endParaRPr lang="de-DE">
              <a:latin typeface="Helvetica Neue" panose="020B0604020202020204" charset="0"/>
            </a:endParaRPr>
          </a:p>
          <a:p>
            <a:pPr marL="914400" marR="0" lvl="1" indent="-304800" algn="l" rtl="0">
              <a:spcBef>
                <a:spcPts val="0"/>
              </a:spcBef>
              <a:spcAft>
                <a:spcPts val="0"/>
              </a:spcAft>
              <a:buClr>
                <a:srgbClr val="78B17A"/>
              </a:buClr>
              <a:buSzPts val="2400"/>
              <a:buFont typeface="Noto Sans Symbols"/>
              <a:buNone/>
            </a:pPr>
            <a:endParaRPr lang="de-DE" sz="2400" b="1" i="0" u="none" strike="noStrike" cap="none">
              <a:solidFill>
                <a:srgbClr val="78B17A"/>
              </a:solidFill>
              <a:latin typeface="Helvetica Neue" panose="020B0604020202020204" charset="0"/>
              <a:ea typeface="Helvetica Neue"/>
              <a:cs typeface="Helvetica Neue"/>
              <a:sym typeface="Helvetica Neue"/>
            </a:endParaRPr>
          </a:p>
          <a:p>
            <a:pPr marL="914400" marR="0" lvl="1" indent="-457200" algn="l" rtl="0">
              <a:spcBef>
                <a:spcPts val="0"/>
              </a:spcBef>
              <a:spcAft>
                <a:spcPts val="0"/>
              </a:spcAft>
              <a:buClr>
                <a:srgbClr val="78B17A"/>
              </a:buClr>
              <a:buSzPts val="2400"/>
              <a:buFont typeface="Noto Sans Symbols"/>
              <a:buChar char="⮚"/>
            </a:pPr>
            <a:r>
              <a:rPr lang="de-DE" sz="2400" b="0" i="0" u="none" strike="noStrike" cap="none">
                <a:solidFill>
                  <a:schemeClr val="dk1"/>
                </a:solidFill>
                <a:latin typeface="Helvetica Neue" panose="020B0604020202020204" charset="0"/>
                <a:ea typeface="Helvetica Neue"/>
                <a:cs typeface="Helvetica Neue"/>
                <a:sym typeface="Helvetica Neue"/>
              </a:rPr>
              <a:t>Denke daran, die Projektinformationen so </a:t>
            </a:r>
            <a:r>
              <a:rPr lang="de-DE" sz="2400" b="1" i="0" u="none" strike="noStrike" cap="none">
                <a:solidFill>
                  <a:srgbClr val="78B17A"/>
                </a:solidFill>
                <a:latin typeface="Helvetica Neue" panose="020B0604020202020204" charset="0"/>
                <a:ea typeface="Helvetica Neue"/>
                <a:cs typeface="Helvetica Neue"/>
                <a:sym typeface="Helvetica Neue"/>
              </a:rPr>
              <a:t>frei zugänglich </a:t>
            </a:r>
            <a:r>
              <a:rPr lang="de-DE" sz="2400" b="0" i="0" u="none" strike="noStrike" cap="none">
                <a:solidFill>
                  <a:schemeClr val="dk1"/>
                </a:solidFill>
                <a:latin typeface="Helvetica Neue" panose="020B0604020202020204" charset="0"/>
                <a:ea typeface="Helvetica Neue"/>
                <a:cs typeface="Helvetica Neue"/>
                <a:sym typeface="Helvetica Neue"/>
              </a:rPr>
              <a:t>und </a:t>
            </a:r>
            <a:r>
              <a:rPr lang="de-DE" sz="2400" b="1" i="0" u="none" strike="noStrike" cap="none">
                <a:solidFill>
                  <a:srgbClr val="78B17A"/>
                </a:solidFill>
                <a:latin typeface="Helvetica Neue" panose="020B0604020202020204" charset="0"/>
                <a:ea typeface="Helvetica Neue"/>
                <a:cs typeface="Helvetica Neue"/>
                <a:sym typeface="Helvetica Neue"/>
              </a:rPr>
              <a:t>einheitlich</a:t>
            </a:r>
            <a:r>
              <a:rPr lang="de-DE" sz="2400" b="0" i="0" u="none" strike="noStrike" cap="none">
                <a:solidFill>
                  <a:schemeClr val="dk1"/>
                </a:solidFill>
                <a:latin typeface="Helvetica Neue" panose="020B0604020202020204" charset="0"/>
                <a:ea typeface="Helvetica Neue"/>
                <a:cs typeface="Helvetica Neue"/>
                <a:sym typeface="Helvetica Neue"/>
              </a:rPr>
              <a:t> wie möglich zu halten!</a:t>
            </a:r>
            <a:endParaRPr lang="de-DE">
              <a:latin typeface="Helvetica Neue" panose="020B0604020202020204" charset="0"/>
            </a:endParaRPr>
          </a:p>
          <a:p>
            <a:pPr marL="0" marR="0" lvl="0" indent="0" algn="l" rtl="0">
              <a:spcBef>
                <a:spcPts val="0"/>
              </a:spcBef>
              <a:spcAft>
                <a:spcPts val="0"/>
              </a:spcAft>
              <a:buNone/>
            </a:pPr>
            <a:endParaRPr lang="de-DE" sz="2400">
              <a:solidFill>
                <a:schemeClr val="dk1"/>
              </a:solidFill>
              <a:latin typeface="Helvetica Neue" panose="020B0604020202020204" charset="0"/>
              <a:ea typeface="Helvetica Neue"/>
              <a:cs typeface="Helvetica Neue"/>
              <a:sym typeface="Helvetica Neue"/>
            </a:endParaRPr>
          </a:p>
        </p:txBody>
      </p:sp>
      <p:sp>
        <p:nvSpPr>
          <p:cNvPr id="267" name="Google Shape;267;p20"/>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sp>
        <p:nvSpPr>
          <p:cNvPr id="268" name="Google Shape;268;p20"/>
          <p:cNvSpPr txBox="1"/>
          <p:nvPr/>
        </p:nvSpPr>
        <p:spPr>
          <a:xfrm>
            <a:off x="1296000" y="2304000"/>
            <a:ext cx="84664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2.2 </a:t>
            </a:r>
            <a:r>
              <a:rPr lang="de-DE" sz="2800" b="1" i="0" u="none" strike="noStrike" cap="none">
                <a:solidFill>
                  <a:srgbClr val="AED633"/>
                </a:solidFill>
                <a:latin typeface="Helvetica Neue" panose="020B0604020202020204" charset="0"/>
                <a:ea typeface="Helvetica Neue"/>
                <a:cs typeface="Helvetica Neue"/>
                <a:sym typeface="Helvetica Neue"/>
              </a:rPr>
              <a:t>Umsetzung der eigenen Teamstrategie</a:t>
            </a:r>
            <a:endParaRPr lang="de-DE" sz="2800" b="1">
              <a:solidFill>
                <a:srgbClr val="AED633"/>
              </a:solidFill>
              <a:latin typeface="Helvetica Neue" panose="020B0604020202020204" charset="0"/>
              <a:ea typeface="Helvetica Neue"/>
              <a:cs typeface="Helvetica Neue"/>
              <a:sym typeface="Helvetica Neue"/>
            </a:endParaRPr>
          </a:p>
        </p:txBody>
      </p:sp>
      <p:sp>
        <p:nvSpPr>
          <p:cNvPr id="269" name="Google Shape;269;p20"/>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 </a:t>
            </a:r>
            <a:endParaRPr lang="de-DE">
              <a:latin typeface="Helvetica Neue" panose="020B060402020202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1"/>
          <p:cNvSpPr txBox="1"/>
          <p:nvPr/>
        </p:nvSpPr>
        <p:spPr>
          <a:xfrm>
            <a:off x="1296000" y="3384000"/>
            <a:ext cx="9087784" cy="22467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Um Aufgabendetails in Asana hinzuzufügen, klicke einfach auf "Details" (1) direkt unter dem Pfeil links neben dem Feld " Verantwortliche*r". Dann gibt es Schaltflächen zum Anhängen von Dateien (2), zum Hinzufügen von Unteraufgaben (3), zum Teilen von Aufgaben (4), zum Hinzufügen einer Beschreibung (5) und zum Posten von Kommentaren/Aktualisierungen (6).</a:t>
            </a:r>
          </a:p>
        </p:txBody>
      </p:sp>
      <p:grpSp>
        <p:nvGrpSpPr>
          <p:cNvPr id="275" name="Google Shape;275;p21"/>
          <p:cNvGrpSpPr/>
          <p:nvPr/>
        </p:nvGrpSpPr>
        <p:grpSpPr>
          <a:xfrm>
            <a:off x="1188000" y="5990828"/>
            <a:ext cx="8831035" cy="2698271"/>
            <a:chOff x="1219200" y="5990828"/>
            <a:chExt cx="8831035" cy="2698271"/>
          </a:xfrm>
        </p:grpSpPr>
        <p:pic>
          <p:nvPicPr>
            <p:cNvPr id="276" name="Google Shape;276;p21"/>
            <p:cNvPicPr preferRelativeResize="0"/>
            <p:nvPr/>
          </p:nvPicPr>
          <p:blipFill rotWithShape="1">
            <a:blip r:embed="rId3">
              <a:alphaModFix/>
            </a:blip>
            <a:srcRect/>
            <a:stretch/>
          </p:blipFill>
          <p:spPr>
            <a:xfrm>
              <a:off x="1219200" y="5990828"/>
              <a:ext cx="8831035" cy="2698271"/>
            </a:xfrm>
            <a:prstGeom prst="rect">
              <a:avLst/>
            </a:prstGeom>
            <a:noFill/>
            <a:ln w="12700" cap="flat" cmpd="sng">
              <a:solidFill>
                <a:srgbClr val="AED633"/>
              </a:solidFill>
              <a:prstDash val="solid"/>
              <a:round/>
              <a:headEnd type="none" w="sm" len="sm"/>
              <a:tailEnd type="none" w="sm" len="sm"/>
            </a:ln>
          </p:spPr>
        </p:pic>
        <p:sp>
          <p:nvSpPr>
            <p:cNvPr id="277" name="Google Shape;277;p21"/>
            <p:cNvSpPr txBox="1"/>
            <p:nvPr/>
          </p:nvSpPr>
          <p:spPr>
            <a:xfrm>
              <a:off x="9432558" y="7396438"/>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1</a:t>
              </a:r>
              <a:endParaRPr lang="de-DE" sz="3200" b="1">
                <a:solidFill>
                  <a:srgbClr val="78B17A"/>
                </a:solidFill>
                <a:latin typeface="Helvetica Neue" panose="020B0604020202020204" charset="0"/>
                <a:ea typeface="Helvetica Neue"/>
                <a:cs typeface="Helvetica Neue"/>
                <a:sym typeface="Helvetica Neue"/>
              </a:endParaRPr>
            </a:p>
          </p:txBody>
        </p:sp>
      </p:grpSp>
      <p:cxnSp>
        <p:nvCxnSpPr>
          <p:cNvPr id="278" name="Google Shape;278;p21"/>
          <p:cNvCxnSpPr/>
          <p:nvPr/>
        </p:nvCxnSpPr>
        <p:spPr>
          <a:xfrm>
            <a:off x="10116000" y="7272000"/>
            <a:ext cx="761779" cy="0"/>
          </a:xfrm>
          <a:prstGeom prst="straightConnector1">
            <a:avLst/>
          </a:prstGeom>
          <a:noFill/>
          <a:ln w="76200" cap="flat" cmpd="sng">
            <a:solidFill>
              <a:srgbClr val="AED633"/>
            </a:solidFill>
            <a:prstDash val="solid"/>
            <a:round/>
            <a:headEnd type="none" w="sm" len="sm"/>
            <a:tailEnd type="triangle" w="med" len="med"/>
          </a:ln>
        </p:spPr>
      </p:cxnSp>
      <p:grpSp>
        <p:nvGrpSpPr>
          <p:cNvPr id="279" name="Google Shape;279;p21"/>
          <p:cNvGrpSpPr/>
          <p:nvPr/>
        </p:nvGrpSpPr>
        <p:grpSpPr>
          <a:xfrm>
            <a:off x="10836000" y="2736000"/>
            <a:ext cx="6357466" cy="5954710"/>
            <a:chOff x="10967125" y="2857500"/>
            <a:chExt cx="6357466" cy="5954710"/>
          </a:xfrm>
        </p:grpSpPr>
        <p:pic>
          <p:nvPicPr>
            <p:cNvPr id="280" name="Google Shape;280;p21"/>
            <p:cNvPicPr preferRelativeResize="0"/>
            <p:nvPr/>
          </p:nvPicPr>
          <p:blipFill rotWithShape="1">
            <a:blip r:embed="rId4">
              <a:alphaModFix/>
            </a:blip>
            <a:srcRect/>
            <a:stretch/>
          </p:blipFill>
          <p:spPr>
            <a:xfrm>
              <a:off x="10967125" y="2857500"/>
              <a:ext cx="6357466" cy="5884414"/>
            </a:xfrm>
            <a:prstGeom prst="rect">
              <a:avLst/>
            </a:prstGeom>
            <a:noFill/>
            <a:ln w="12700" cap="flat" cmpd="sng">
              <a:solidFill>
                <a:srgbClr val="AED633"/>
              </a:solidFill>
              <a:prstDash val="solid"/>
              <a:round/>
              <a:headEnd type="none" w="sm" len="sm"/>
              <a:tailEnd type="none" w="sm" len="sm"/>
            </a:ln>
          </p:spPr>
        </p:pic>
        <p:sp>
          <p:nvSpPr>
            <p:cNvPr id="281" name="Google Shape;281;p21"/>
            <p:cNvSpPr txBox="1"/>
            <p:nvPr/>
          </p:nvSpPr>
          <p:spPr>
            <a:xfrm>
              <a:off x="15563317" y="3190347"/>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2</a:t>
              </a:r>
              <a:endParaRPr lang="de-DE" sz="3200" b="1">
                <a:solidFill>
                  <a:srgbClr val="78B17A"/>
                </a:solidFill>
                <a:latin typeface="Helvetica Neue" panose="020B0604020202020204" charset="0"/>
                <a:ea typeface="Helvetica Neue"/>
                <a:cs typeface="Helvetica Neue"/>
                <a:sym typeface="Helvetica Neue"/>
              </a:endParaRPr>
            </a:p>
          </p:txBody>
        </p:sp>
        <p:sp>
          <p:nvSpPr>
            <p:cNvPr id="282" name="Google Shape;282;p21"/>
            <p:cNvSpPr txBox="1"/>
            <p:nvPr/>
          </p:nvSpPr>
          <p:spPr>
            <a:xfrm>
              <a:off x="15865309" y="3190347"/>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3</a:t>
              </a:r>
              <a:endParaRPr lang="de-DE" sz="3200" b="1">
                <a:solidFill>
                  <a:srgbClr val="78B17A"/>
                </a:solidFill>
                <a:latin typeface="Helvetica Neue" panose="020B0604020202020204" charset="0"/>
                <a:ea typeface="Helvetica Neue"/>
                <a:cs typeface="Helvetica Neue"/>
                <a:sym typeface="Helvetica Neue"/>
              </a:endParaRPr>
            </a:p>
          </p:txBody>
        </p:sp>
        <p:sp>
          <p:nvSpPr>
            <p:cNvPr id="283" name="Google Shape;283;p21"/>
            <p:cNvSpPr txBox="1"/>
            <p:nvPr/>
          </p:nvSpPr>
          <p:spPr>
            <a:xfrm>
              <a:off x="16202594" y="3190348"/>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4</a:t>
              </a:r>
              <a:endParaRPr lang="de-DE" sz="3200" b="1">
                <a:solidFill>
                  <a:srgbClr val="78B17A"/>
                </a:solidFill>
                <a:latin typeface="Helvetica Neue" panose="020B0604020202020204" charset="0"/>
                <a:ea typeface="Helvetica Neue"/>
                <a:cs typeface="Helvetica Neue"/>
                <a:sym typeface="Helvetica Neue"/>
              </a:endParaRPr>
            </a:p>
          </p:txBody>
        </p:sp>
        <p:sp>
          <p:nvSpPr>
            <p:cNvPr id="284" name="Google Shape;284;p21"/>
            <p:cNvSpPr txBox="1"/>
            <p:nvPr/>
          </p:nvSpPr>
          <p:spPr>
            <a:xfrm>
              <a:off x="12192000" y="6591300"/>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3</a:t>
              </a:r>
              <a:endParaRPr lang="de-DE">
                <a:latin typeface="Helvetica Neue" panose="020B0604020202020204" charset="0"/>
              </a:endParaRPr>
            </a:p>
          </p:txBody>
        </p:sp>
        <p:sp>
          <p:nvSpPr>
            <p:cNvPr id="285" name="Google Shape;285;p21"/>
            <p:cNvSpPr txBox="1"/>
            <p:nvPr/>
          </p:nvSpPr>
          <p:spPr>
            <a:xfrm>
              <a:off x="13485576" y="8104324"/>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6</a:t>
              </a:r>
              <a:endParaRPr lang="de-DE" sz="3200" b="1">
                <a:solidFill>
                  <a:srgbClr val="78B17A"/>
                </a:solidFill>
                <a:latin typeface="Helvetica Neue" panose="020B0604020202020204" charset="0"/>
                <a:ea typeface="Helvetica Neue"/>
                <a:cs typeface="Helvetica Neue"/>
                <a:sym typeface="Helvetica Neue"/>
              </a:endParaRPr>
            </a:p>
          </p:txBody>
        </p:sp>
        <p:sp>
          <p:nvSpPr>
            <p:cNvPr id="286" name="Google Shape;286;p21"/>
            <p:cNvSpPr txBox="1"/>
            <p:nvPr/>
          </p:nvSpPr>
          <p:spPr>
            <a:xfrm>
              <a:off x="13106400" y="5905500"/>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5</a:t>
              </a:r>
              <a:endParaRPr lang="de-DE" sz="3200" b="1">
                <a:solidFill>
                  <a:srgbClr val="78B17A"/>
                </a:solidFill>
                <a:latin typeface="Helvetica Neue" panose="020B0604020202020204" charset="0"/>
                <a:ea typeface="Helvetica Neue"/>
                <a:cs typeface="Helvetica Neue"/>
                <a:sym typeface="Helvetica Neue"/>
              </a:endParaRPr>
            </a:p>
          </p:txBody>
        </p:sp>
      </p:grpSp>
      <p:sp>
        <p:nvSpPr>
          <p:cNvPr id="287" name="Google Shape;287;p21"/>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sp>
        <p:nvSpPr>
          <p:cNvPr id="288" name="Google Shape;288;p21"/>
          <p:cNvSpPr txBox="1"/>
          <p:nvPr/>
        </p:nvSpPr>
        <p:spPr>
          <a:xfrm>
            <a:off x="1296000" y="2304000"/>
            <a:ext cx="84664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2.2 </a:t>
            </a:r>
            <a:r>
              <a:rPr lang="de-DE" sz="2800" b="1" i="0" u="none" strike="noStrike" cap="none">
                <a:solidFill>
                  <a:srgbClr val="AED633"/>
                </a:solidFill>
                <a:latin typeface="Helvetica Neue" panose="020B0604020202020204" charset="0"/>
                <a:ea typeface="Helvetica Neue"/>
                <a:cs typeface="Helvetica Neue"/>
                <a:sym typeface="Helvetica Neue"/>
              </a:rPr>
              <a:t>Umsetzung der eigenen Teamstrategie</a:t>
            </a:r>
            <a:endParaRPr lang="de-DE" sz="2800" b="1">
              <a:solidFill>
                <a:srgbClr val="AED633"/>
              </a:solidFill>
              <a:latin typeface="Helvetica Neue" panose="020B0604020202020204" charset="0"/>
              <a:ea typeface="Helvetica Neue"/>
              <a:cs typeface="Helvetica Neue"/>
              <a:sym typeface="Helvetica Neue"/>
            </a:endParaRPr>
          </a:p>
        </p:txBody>
      </p:sp>
      <p:pic>
        <p:nvPicPr>
          <p:cNvPr id="289" name="Google Shape;289;p21"/>
          <p:cNvPicPr preferRelativeResize="0"/>
          <p:nvPr/>
        </p:nvPicPr>
        <p:blipFill rotWithShape="1">
          <a:blip r:embed="rId5">
            <a:alphaModFix/>
          </a:blip>
          <a:srcRect/>
          <a:stretch/>
        </p:blipFill>
        <p:spPr>
          <a:xfrm>
            <a:off x="15184942" y="1462332"/>
            <a:ext cx="1695878" cy="336682"/>
          </a:xfrm>
          <a:prstGeom prst="rect">
            <a:avLst/>
          </a:prstGeom>
          <a:noFill/>
          <a:ln>
            <a:noFill/>
          </a:ln>
        </p:spPr>
      </p:pic>
      <p:sp>
        <p:nvSpPr>
          <p:cNvPr id="290" name="Google Shape;290;p21"/>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11 </a:t>
            </a:r>
            <a:endParaRPr lang="de-DE">
              <a:latin typeface="Helvetica Neue" panose="020B060402020202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2"/>
          <p:cNvSpPr txBox="1"/>
          <p:nvPr/>
        </p:nvSpPr>
        <p:spPr>
          <a:xfrm>
            <a:off x="1296000" y="3384000"/>
            <a:ext cx="15840000" cy="44012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a:solidFill>
                  <a:srgbClr val="4D94B7"/>
                </a:solidFill>
                <a:latin typeface="Helvetica Neue" panose="020B0604020202020204" charset="0"/>
                <a:ea typeface="Helvetica Neue"/>
                <a:cs typeface="Helvetica Neue"/>
                <a:sym typeface="Helvetica Neue"/>
              </a:rPr>
              <a:t>Verteile die Aufgaben ausgewogen auf die Teammitglieder</a:t>
            </a:r>
            <a:endParaRPr lang="de-DE">
              <a:latin typeface="Helvetica Neue" panose="020B0604020202020204" charset="0"/>
            </a:endParaRPr>
          </a:p>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Jeder Mensch verfügt über eine Reihe unterschiedlicher Fähigkeiten. Deshalb ist die Kenntnis der Fähigkeiten deines  Teams der Schlüssel zu einer erfolgreichen Bestandsaufnahme der Ressourcen für die Zusammenarbeit im Team. Bei der Aufgabenzuweisung sind diese Faktoren ebenso zu berücksichtigen wie die Länge/Komplexität der Aufgabe selbst. Sorge dich also nicht, wenn die Teammitglieder zu einem bestimmten Zeitpunkt unterschiedlich viele Aufgaben zu erledigen haben - es geht darum, die Arbeitsbelastung auszugleichen!</a:t>
            </a:r>
            <a:endParaRPr lang="de-DE">
              <a:latin typeface="Helvetica Neue" panose="020B0604020202020204" charset="0"/>
            </a:endParaRPr>
          </a:p>
          <a:p>
            <a:pPr marL="0" marR="0" lvl="0" indent="0" algn="l" rtl="0">
              <a:spcBef>
                <a:spcPts val="0"/>
              </a:spcBef>
              <a:spcAft>
                <a:spcPts val="0"/>
              </a:spcAft>
              <a:buNone/>
            </a:pPr>
            <a:endParaRPr lang="de-DE" sz="240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de-DE" sz="2400" b="1">
                <a:solidFill>
                  <a:srgbClr val="4D94B7"/>
                </a:solidFill>
                <a:latin typeface="Helvetica Neue" panose="020B0604020202020204" charset="0"/>
                <a:ea typeface="Helvetica Neue"/>
                <a:cs typeface="Helvetica Neue"/>
                <a:sym typeface="Helvetica Neue"/>
              </a:rPr>
              <a:t>Halte die Fortschritte des Teams fest.</a:t>
            </a:r>
            <a:endParaRPr lang="de-DE">
              <a:latin typeface="Helvetica Neue" panose="020B0604020202020204" charset="0"/>
            </a:endParaRPr>
          </a:p>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Während das Projekt voranschreitet, kann die Überwachung seiner Entwicklung einen großen Durchbruch darstellen. So wissen die Teammitglieder zu jedem Zeitpunkt, wo sie sich gerade befinden. Es ist ein gewaltiger Unterschied, ob man alle Aufgaben im Kopf hat oder ob diese "Karte" die eigene Position in Echtzeit anzeigt!</a:t>
            </a:r>
          </a:p>
        </p:txBody>
      </p:sp>
      <p:sp>
        <p:nvSpPr>
          <p:cNvPr id="296" name="Google Shape;296;p22"/>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sp>
        <p:nvSpPr>
          <p:cNvPr id="297" name="Google Shape;297;p22"/>
          <p:cNvSpPr txBox="1"/>
          <p:nvPr/>
        </p:nvSpPr>
        <p:spPr>
          <a:xfrm>
            <a:off x="1296000" y="2304000"/>
            <a:ext cx="84664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2.2 </a:t>
            </a:r>
            <a:r>
              <a:rPr lang="de-DE" sz="2800" b="1" i="0" u="none" strike="noStrike" cap="none">
                <a:solidFill>
                  <a:srgbClr val="AED633"/>
                </a:solidFill>
                <a:latin typeface="Helvetica Neue" panose="020B0604020202020204" charset="0"/>
                <a:ea typeface="Helvetica Neue"/>
                <a:cs typeface="Helvetica Neue"/>
                <a:sym typeface="Helvetica Neue"/>
              </a:rPr>
              <a:t>Umsetzung der eigenen Teamstrategie</a:t>
            </a:r>
            <a:endParaRPr lang="de-DE" sz="2800" b="1">
              <a:solidFill>
                <a:srgbClr val="AED633"/>
              </a:solidFill>
              <a:latin typeface="Helvetica Neue" panose="020B0604020202020204" charset="0"/>
              <a:ea typeface="Helvetica Neue"/>
              <a:cs typeface="Helvetica Neue"/>
              <a:sym typeface="Helvetica Neue"/>
            </a:endParaRPr>
          </a:p>
        </p:txBody>
      </p:sp>
      <p:sp>
        <p:nvSpPr>
          <p:cNvPr id="298" name="Google Shape;298;p22"/>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2 </a:t>
            </a:r>
            <a:endParaRPr lang="de-DE">
              <a:latin typeface="Helvetica Neue" panose="020B060402020202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3"/>
          <p:cNvSpPr txBox="1"/>
          <p:nvPr/>
        </p:nvSpPr>
        <p:spPr>
          <a:xfrm>
            <a:off x="1296000" y="3384000"/>
            <a:ext cx="5849344"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Der Fortschritt lässt sich in Asana leicht nachverfolgen, indem man Aufgaben (1) und Unteraufgaben (zugänglich, wenn man auf Details klickt, direkt neben den Details des Beauftragten, 2) abhakt. </a:t>
            </a:r>
            <a:endParaRPr lang="de-DE">
              <a:latin typeface="Helvetica Neue" panose="020B0604020202020204" charset="0"/>
            </a:endParaRPr>
          </a:p>
          <a:p>
            <a:pPr marL="0" marR="0" lvl="0" indent="0" algn="l" rtl="0">
              <a:spcBef>
                <a:spcPts val="0"/>
              </a:spcBef>
              <a:spcAft>
                <a:spcPts val="0"/>
              </a:spcAft>
              <a:buNone/>
            </a:pPr>
            <a:endParaRPr lang="de-DE" sz="240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de-DE" sz="2400">
                <a:solidFill>
                  <a:schemeClr val="dk1"/>
                </a:solidFill>
                <a:latin typeface="Helvetica Neue" panose="020B0604020202020204" charset="0"/>
                <a:ea typeface="Helvetica Neue"/>
                <a:cs typeface="Helvetica Neue"/>
                <a:sym typeface="Helvetica Neue"/>
              </a:rPr>
              <a:t>Was die Arbeitsbelastung der Teammitglieder betrifft, so wird beim Bewegen des Mauszeigers über die Details der zugewiesenen Person (3) ein Menü mit den Details dieser Person angezeigt, mit der Option, ihre Aufgaben (4) auf einer visuellen Kalendertafel anzuzeigen.</a:t>
            </a:r>
          </a:p>
        </p:txBody>
      </p:sp>
      <p:grpSp>
        <p:nvGrpSpPr>
          <p:cNvPr id="304" name="Google Shape;304;p23"/>
          <p:cNvGrpSpPr/>
          <p:nvPr/>
        </p:nvGrpSpPr>
        <p:grpSpPr>
          <a:xfrm>
            <a:off x="7632000" y="3168000"/>
            <a:ext cx="9325037" cy="5554178"/>
            <a:chOff x="8048563" y="3162300"/>
            <a:chExt cx="9325037" cy="5554178"/>
          </a:xfrm>
        </p:grpSpPr>
        <p:pic>
          <p:nvPicPr>
            <p:cNvPr id="305" name="Google Shape;305;p23"/>
            <p:cNvPicPr preferRelativeResize="0"/>
            <p:nvPr/>
          </p:nvPicPr>
          <p:blipFill rotWithShape="1">
            <a:blip r:embed="rId3">
              <a:alphaModFix/>
            </a:blip>
            <a:srcRect/>
            <a:stretch/>
          </p:blipFill>
          <p:spPr>
            <a:xfrm>
              <a:off x="8048563" y="3162300"/>
              <a:ext cx="9325037" cy="5431067"/>
            </a:xfrm>
            <a:prstGeom prst="rect">
              <a:avLst/>
            </a:prstGeom>
            <a:noFill/>
            <a:ln w="12700" cap="flat" cmpd="sng">
              <a:solidFill>
                <a:srgbClr val="AED633"/>
              </a:solidFill>
              <a:prstDash val="solid"/>
              <a:round/>
              <a:headEnd type="none" w="sm" len="sm"/>
              <a:tailEnd type="none" w="sm" len="sm"/>
            </a:ln>
          </p:spPr>
        </p:pic>
        <p:sp>
          <p:nvSpPr>
            <p:cNvPr id="306" name="Google Shape;306;p23"/>
            <p:cNvSpPr txBox="1"/>
            <p:nvPr/>
          </p:nvSpPr>
          <p:spPr>
            <a:xfrm>
              <a:off x="8616952" y="6174640"/>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1</a:t>
              </a:r>
              <a:endParaRPr lang="de-DE" sz="3200" b="1">
                <a:solidFill>
                  <a:srgbClr val="78B17A"/>
                </a:solidFill>
                <a:latin typeface="Helvetica Neue" panose="020B0604020202020204" charset="0"/>
                <a:ea typeface="Helvetica Neue"/>
                <a:cs typeface="Helvetica Neue"/>
                <a:sym typeface="Helvetica Neue"/>
              </a:endParaRPr>
            </a:p>
          </p:txBody>
        </p:sp>
        <p:sp>
          <p:nvSpPr>
            <p:cNvPr id="307" name="Google Shape;307;p23"/>
            <p:cNvSpPr txBox="1"/>
            <p:nvPr/>
          </p:nvSpPr>
          <p:spPr>
            <a:xfrm>
              <a:off x="12393322" y="6136539"/>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2</a:t>
              </a:r>
              <a:endParaRPr lang="de-DE" sz="3200" b="1">
                <a:solidFill>
                  <a:srgbClr val="78B17A"/>
                </a:solidFill>
                <a:latin typeface="Helvetica Neue" panose="020B0604020202020204" charset="0"/>
                <a:ea typeface="Helvetica Neue"/>
                <a:cs typeface="Helvetica Neue"/>
                <a:sym typeface="Helvetica Neue"/>
              </a:endParaRPr>
            </a:p>
          </p:txBody>
        </p:sp>
        <p:sp>
          <p:nvSpPr>
            <p:cNvPr id="308" name="Google Shape;308;p23"/>
            <p:cNvSpPr txBox="1"/>
            <p:nvPr/>
          </p:nvSpPr>
          <p:spPr>
            <a:xfrm>
              <a:off x="13252598" y="6174639"/>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3</a:t>
              </a:r>
              <a:endParaRPr lang="de-DE" sz="3200" b="1">
                <a:solidFill>
                  <a:srgbClr val="78B17A"/>
                </a:solidFill>
                <a:latin typeface="Helvetica Neue" panose="020B0604020202020204" charset="0"/>
                <a:ea typeface="Helvetica Neue"/>
                <a:cs typeface="Helvetica Neue"/>
                <a:sym typeface="Helvetica Neue"/>
              </a:endParaRPr>
            </a:p>
          </p:txBody>
        </p:sp>
        <p:sp>
          <p:nvSpPr>
            <p:cNvPr id="309" name="Google Shape;309;p23"/>
            <p:cNvSpPr txBox="1"/>
            <p:nvPr/>
          </p:nvSpPr>
          <p:spPr>
            <a:xfrm>
              <a:off x="16426962" y="8008592"/>
              <a:ext cx="533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rgbClr val="78B17A"/>
                  </a:solidFill>
                  <a:latin typeface="Helvetica Neue" panose="020B0604020202020204" charset="0"/>
                  <a:ea typeface="Helvetica Neue"/>
                  <a:cs typeface="Helvetica Neue"/>
                  <a:sym typeface="Helvetica Neue"/>
                </a:rPr>
                <a:t>4</a:t>
              </a:r>
              <a:endParaRPr lang="de-DE" sz="3200" b="1">
                <a:solidFill>
                  <a:srgbClr val="78B17A"/>
                </a:solidFill>
                <a:latin typeface="Helvetica Neue" panose="020B0604020202020204" charset="0"/>
                <a:ea typeface="Helvetica Neue"/>
                <a:cs typeface="Helvetica Neue"/>
                <a:sym typeface="Helvetica Neue"/>
              </a:endParaRPr>
            </a:p>
          </p:txBody>
        </p:sp>
      </p:grpSp>
      <p:sp>
        <p:nvSpPr>
          <p:cNvPr id="310" name="Google Shape;310;p23"/>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2. </a:t>
            </a:r>
            <a:r>
              <a:rPr lang="de-DE" sz="4800" b="1" i="0" u="none" strike="noStrike" cap="none">
                <a:solidFill>
                  <a:srgbClr val="4D94B7"/>
                </a:solidFill>
                <a:latin typeface="Helvetica Neue" panose="020B0604020202020204" charset="0"/>
                <a:ea typeface="Helvetica Neue"/>
                <a:cs typeface="Helvetica Neue"/>
                <a:sym typeface="Helvetica Neue"/>
              </a:rPr>
              <a:t>Aufgabenmanagement in der Teamarbeit</a:t>
            </a:r>
          </a:p>
        </p:txBody>
      </p:sp>
      <p:sp>
        <p:nvSpPr>
          <p:cNvPr id="311" name="Google Shape;311;p23"/>
          <p:cNvSpPr txBox="1"/>
          <p:nvPr/>
        </p:nvSpPr>
        <p:spPr>
          <a:xfrm>
            <a:off x="1296000" y="2304000"/>
            <a:ext cx="84664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2.2 </a:t>
            </a:r>
            <a:r>
              <a:rPr lang="de-DE" sz="2800" b="1" i="0" u="none" strike="noStrike" cap="none">
                <a:solidFill>
                  <a:srgbClr val="AED633"/>
                </a:solidFill>
                <a:latin typeface="Helvetica Neue" panose="020B0604020202020204" charset="0"/>
                <a:ea typeface="Helvetica Neue"/>
                <a:cs typeface="Helvetica Neue"/>
                <a:sym typeface="Helvetica Neue"/>
              </a:rPr>
              <a:t>Umsetzung der eigenen Teamstrategie</a:t>
            </a:r>
            <a:endParaRPr lang="de-DE" sz="2800" b="1">
              <a:solidFill>
                <a:srgbClr val="AED633"/>
              </a:solidFill>
              <a:latin typeface="Helvetica Neue" panose="020B0604020202020204" charset="0"/>
              <a:ea typeface="Helvetica Neue"/>
              <a:cs typeface="Helvetica Neue"/>
              <a:sym typeface="Helvetica Neue"/>
            </a:endParaRPr>
          </a:p>
        </p:txBody>
      </p:sp>
      <p:pic>
        <p:nvPicPr>
          <p:cNvPr id="312" name="Google Shape;312;p23"/>
          <p:cNvPicPr preferRelativeResize="0"/>
          <p:nvPr/>
        </p:nvPicPr>
        <p:blipFill rotWithShape="1">
          <a:blip r:embed="rId4">
            <a:alphaModFix/>
          </a:blip>
          <a:srcRect/>
          <a:stretch/>
        </p:blipFill>
        <p:spPr>
          <a:xfrm>
            <a:off x="15184942" y="1462332"/>
            <a:ext cx="1695878" cy="336682"/>
          </a:xfrm>
          <a:prstGeom prst="rect">
            <a:avLst/>
          </a:prstGeom>
          <a:noFill/>
          <a:ln>
            <a:noFill/>
          </a:ln>
        </p:spPr>
      </p:pic>
      <p:sp>
        <p:nvSpPr>
          <p:cNvPr id="313" name="Google Shape;313;p23"/>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11 </a:t>
            </a:r>
            <a:endParaRPr lang="de-DE">
              <a:latin typeface="Helvetica Neue" panose="020B060402020202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4"/>
          <p:cNvSpPr txBox="1"/>
          <p:nvPr/>
        </p:nvSpPr>
        <p:spPr>
          <a:xfrm>
            <a:off x="1296000" y="1548000"/>
            <a:ext cx="7115119" cy="83099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Teste dein Wissen!</a:t>
            </a:r>
            <a:endParaRPr lang="de-DE">
              <a:latin typeface="Helvetica Neue" panose="020B0604020202020204" charset="0"/>
            </a:endParaRPr>
          </a:p>
        </p:txBody>
      </p:sp>
      <p:sp>
        <p:nvSpPr>
          <p:cNvPr id="319" name="Google Shape;319;p24"/>
          <p:cNvSpPr txBox="1"/>
          <p:nvPr/>
        </p:nvSpPr>
        <p:spPr>
          <a:xfrm>
            <a:off x="1296000" y="2304000"/>
            <a:ext cx="765095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Bitte beantworte folgende Fragen:</a:t>
            </a:r>
            <a:endParaRPr lang="de-DE">
              <a:latin typeface="Helvetica Neue" panose="020B0604020202020204" charset="0"/>
            </a:endParaRPr>
          </a:p>
        </p:txBody>
      </p:sp>
      <p:sp>
        <p:nvSpPr>
          <p:cNvPr id="320" name="Google Shape;320;p24"/>
          <p:cNvSpPr/>
          <p:nvPr/>
        </p:nvSpPr>
        <p:spPr>
          <a:xfrm>
            <a:off x="1296000" y="3384000"/>
            <a:ext cx="7740000" cy="262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marR="0" lvl="0" indent="-457200" algn="l" rtl="0">
              <a:spcBef>
                <a:spcPts val="0"/>
              </a:spcBef>
              <a:spcAft>
                <a:spcPts val="0"/>
              </a:spcAft>
              <a:buClr>
                <a:schemeClr val="dk1"/>
              </a:buClr>
              <a:buSzPts val="2400"/>
              <a:buFont typeface="Helvetica Neue"/>
              <a:buAutoNum type="arabicPeriod"/>
            </a:pPr>
            <a:r>
              <a:rPr lang="de-DE" sz="2400" b="1" dirty="0">
                <a:solidFill>
                  <a:schemeClr val="dk1"/>
                </a:solidFill>
                <a:latin typeface="Helvetica Neue" panose="020B0604020202020204" charset="0"/>
                <a:ea typeface="Helvetica Neue"/>
                <a:cs typeface="Helvetica Neue"/>
                <a:sym typeface="Helvetica Neue"/>
              </a:rPr>
              <a:t>Wird der Organisationsfähigkeit in der Unternehmenskultur eine ausdrückliche und vorrangige Rolle eingeräumt?</a:t>
            </a:r>
          </a:p>
          <a:p>
            <a:pPr marR="0" lvl="0" algn="l" rtl="0">
              <a:spcBef>
                <a:spcPts val="0"/>
              </a:spcBef>
              <a:spcAft>
                <a:spcPts val="0"/>
              </a:spcAft>
              <a:buClr>
                <a:schemeClr val="dk1"/>
              </a:buClr>
              <a:buSzPts val="2400"/>
            </a:pPr>
            <a:endParaRPr lang="de-DE" sz="16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Meistens ja</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Ja, aber nur für </a:t>
            </a:r>
            <a:r>
              <a:rPr lang="de-DE" sz="2200" dirty="0" err="1">
                <a:solidFill>
                  <a:schemeClr val="dk1"/>
                </a:solidFill>
                <a:latin typeface="Helvetica Neue" panose="020B0604020202020204" charset="0"/>
                <a:ea typeface="Helvetica Neue"/>
                <a:cs typeface="Helvetica Neue"/>
                <a:sym typeface="Helvetica Neue"/>
              </a:rPr>
              <a:t>Intrapreneur</a:t>
            </a:r>
            <a:r>
              <a:rPr lang="de-DE" sz="2200" dirty="0">
                <a:solidFill>
                  <a:schemeClr val="dk1"/>
                </a:solidFill>
                <a:latin typeface="Helvetica Neue" panose="020B0604020202020204" charset="0"/>
                <a:ea typeface="Helvetica Neue"/>
                <a:cs typeface="Helvetica Neue"/>
                <a:sym typeface="Helvetica Neue"/>
              </a:rPr>
              <a:t>*innen</a:t>
            </a: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Meistens nicht</a:t>
            </a:r>
          </a:p>
        </p:txBody>
      </p:sp>
      <p:sp>
        <p:nvSpPr>
          <p:cNvPr id="321" name="Google Shape;321;p24"/>
          <p:cNvSpPr/>
          <p:nvPr/>
        </p:nvSpPr>
        <p:spPr>
          <a:xfrm>
            <a:off x="1295999" y="6192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23850" marR="0" lvl="0" indent="-32385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2. Ist es richtig, den/die Teamkolleg*in die Dinge vorzuhalten, um einen Plan abzuschließen?</a:t>
            </a:r>
            <a:endParaRPr lang="de-DE" dirty="0">
              <a:latin typeface="Helvetica Neue" panose="020B0604020202020204" charset="0"/>
            </a:endParaRPr>
          </a:p>
          <a:p>
            <a:pPr marL="323850" marR="0" lvl="0" indent="-323850" algn="l" rtl="0">
              <a:spcBef>
                <a:spcPts val="0"/>
              </a:spcBef>
              <a:spcAft>
                <a:spcPts val="0"/>
              </a:spcAft>
              <a:buNone/>
            </a:pPr>
            <a:endParaRPr lang="de-DE" sz="16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Ja, eigentlich meine erste Wahl</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Ja, aber nur zu bestimmten Anlässen </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Nein, ich würde es nie tun</a:t>
            </a:r>
          </a:p>
        </p:txBody>
      </p:sp>
      <p:sp>
        <p:nvSpPr>
          <p:cNvPr id="322" name="Google Shape;322;p24"/>
          <p:cNvSpPr/>
          <p:nvPr/>
        </p:nvSpPr>
        <p:spPr>
          <a:xfrm>
            <a:off x="9395999" y="4068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23850" marR="0" lvl="0" indent="-32385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4. Ist </a:t>
            </a:r>
            <a:r>
              <a:rPr lang="de-DE" sz="2400" b="1" dirty="0" err="1">
                <a:solidFill>
                  <a:schemeClr val="dk1"/>
                </a:solidFill>
                <a:latin typeface="Helvetica Neue" panose="020B0604020202020204" charset="0"/>
                <a:ea typeface="Helvetica Neue"/>
                <a:cs typeface="Helvetica Neue"/>
                <a:sym typeface="Helvetica Neue"/>
              </a:rPr>
              <a:t>Trello</a:t>
            </a:r>
            <a:r>
              <a:rPr lang="de-DE" sz="2400" b="1" dirty="0">
                <a:solidFill>
                  <a:schemeClr val="dk1"/>
                </a:solidFill>
                <a:latin typeface="Helvetica Neue" panose="020B0604020202020204" charset="0"/>
                <a:ea typeface="Helvetica Neue"/>
                <a:cs typeface="Helvetica Neue"/>
                <a:sym typeface="Helvetica Neue"/>
              </a:rPr>
              <a:t> eine App zur Verwaltung der Bildschirmnutzung?</a:t>
            </a:r>
            <a:endParaRPr lang="de-DE"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Ja </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Nein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Ja, aber nur im kostenpflichtigen Tarif</a:t>
            </a:r>
          </a:p>
        </p:txBody>
      </p:sp>
      <p:sp>
        <p:nvSpPr>
          <p:cNvPr id="323" name="Google Shape;323;p24"/>
          <p:cNvSpPr/>
          <p:nvPr/>
        </p:nvSpPr>
        <p:spPr>
          <a:xfrm>
            <a:off x="9395999" y="6624000"/>
            <a:ext cx="7740000" cy="2520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23850" marR="0" lvl="0" indent="-32385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5. Sollten alle Teamkolleg*innen die gleiche Anzahl von Aufgaben haben?</a:t>
            </a:r>
            <a:endParaRPr lang="de-DE" dirty="0">
              <a:latin typeface="Helvetica Neue" panose="020B0604020202020204" charset="0"/>
            </a:endParaRPr>
          </a:p>
          <a:p>
            <a:pPr marL="323850" marR="0" lvl="0" indent="-323850" algn="l" rtl="0">
              <a:spcBef>
                <a:spcPts val="0"/>
              </a:spcBef>
              <a:spcAft>
                <a:spcPts val="0"/>
              </a:spcAft>
              <a:buNone/>
            </a:pPr>
            <a:endParaRPr lang="de-DE" sz="16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Ja, natürlich</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Nein, solange sie ein ähnliches Arbeitspensum haben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Nein, der/die Verantwortliche ist davon ausgenommen</a:t>
            </a:r>
          </a:p>
        </p:txBody>
      </p:sp>
      <p:sp>
        <p:nvSpPr>
          <p:cNvPr id="324" name="Google Shape;324;p24"/>
          <p:cNvSpPr/>
          <p:nvPr/>
        </p:nvSpPr>
        <p:spPr>
          <a:xfrm>
            <a:off x="9395999" y="1368000"/>
            <a:ext cx="7740000" cy="2592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23850" marR="0" lvl="0" indent="-32385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3. Sollten Projektinformationen standardmäßig öffentlich zugänglich sein?</a:t>
            </a:r>
            <a:endParaRPr lang="de-DE" dirty="0">
              <a:latin typeface="Helvetica Neue" panose="020B0604020202020204" charset="0"/>
            </a:endParaRPr>
          </a:p>
          <a:p>
            <a:pPr marL="323850" marR="0" lvl="0" indent="-323850" algn="l" rtl="0">
              <a:spcBef>
                <a:spcPts val="0"/>
              </a:spcBef>
              <a:spcAft>
                <a:spcPts val="0"/>
              </a:spcAft>
              <a:buNone/>
            </a:pPr>
            <a:endParaRPr lang="de-DE" sz="16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Nein, dies  fällt unter die Datenschutz-Grundverordnung (GDPR) der Kolleg*innen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Ja, denn es würde den Fortschritt fördern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Nein, der/die Projektleiter*in muss es nicht wissen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5"/>
          <p:cNvSpPr txBox="1"/>
          <p:nvPr/>
        </p:nvSpPr>
        <p:spPr>
          <a:xfrm>
            <a:off x="1296000" y="1548000"/>
            <a:ext cx="7115119" cy="83099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Teste dein Wissen!</a:t>
            </a:r>
            <a:endParaRPr lang="de-DE">
              <a:latin typeface="Helvetica Neue" panose="020B0604020202020204" charset="0"/>
            </a:endParaRPr>
          </a:p>
        </p:txBody>
      </p:sp>
      <p:sp>
        <p:nvSpPr>
          <p:cNvPr id="330" name="Google Shape;330;p25"/>
          <p:cNvSpPr txBox="1"/>
          <p:nvPr/>
        </p:nvSpPr>
        <p:spPr>
          <a:xfrm>
            <a:off x="1296000" y="2304000"/>
            <a:ext cx="765095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Lösung:</a:t>
            </a:r>
            <a:endParaRPr lang="de-DE">
              <a:latin typeface="Helvetica Neue" panose="020B0604020202020204" charset="0"/>
            </a:endParaRPr>
          </a:p>
        </p:txBody>
      </p:sp>
      <p:sp>
        <p:nvSpPr>
          <p:cNvPr id="331" name="Google Shape;331;p25"/>
          <p:cNvSpPr/>
          <p:nvPr/>
        </p:nvSpPr>
        <p:spPr>
          <a:xfrm>
            <a:off x="1296000" y="3384000"/>
            <a:ext cx="7740000" cy="262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marR="0" lvl="0" indent="-457200" algn="l" rtl="0">
              <a:spcBef>
                <a:spcPts val="0"/>
              </a:spcBef>
              <a:spcAft>
                <a:spcPts val="0"/>
              </a:spcAft>
              <a:buClr>
                <a:schemeClr val="dk1"/>
              </a:buClr>
              <a:buSzPts val="2400"/>
              <a:buFont typeface="Helvetica Neue"/>
              <a:buAutoNum type="arabicPeriod"/>
            </a:pPr>
            <a:r>
              <a:rPr lang="de-DE" sz="2400" b="1" dirty="0">
                <a:solidFill>
                  <a:schemeClr val="dk1"/>
                </a:solidFill>
                <a:latin typeface="Helvetica Neue" panose="020B0604020202020204" charset="0"/>
                <a:ea typeface="Helvetica Neue"/>
                <a:cs typeface="Helvetica Neue"/>
                <a:sym typeface="Helvetica Neue"/>
              </a:rPr>
              <a:t>Wird der Organisationsfähigkeit in der Unternehmenskultur eine ausdrückliche und vorrangige Rolle eingeräumt?</a:t>
            </a:r>
          </a:p>
          <a:p>
            <a:pPr marR="0" lvl="0" algn="l" rtl="0">
              <a:spcBef>
                <a:spcPts val="0"/>
              </a:spcBef>
              <a:spcAft>
                <a:spcPts val="0"/>
              </a:spcAft>
              <a:buClr>
                <a:schemeClr val="dk1"/>
              </a:buClr>
              <a:buSzPts val="2400"/>
            </a:pPr>
            <a:endParaRPr lang="de-DE" sz="16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Meistens ja</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Ja, aber nur für </a:t>
            </a:r>
            <a:r>
              <a:rPr lang="de-DE" sz="2200" dirty="0" err="1">
                <a:solidFill>
                  <a:schemeClr val="dk1"/>
                </a:solidFill>
                <a:latin typeface="Helvetica Neue" panose="020B0604020202020204" charset="0"/>
                <a:ea typeface="Helvetica Neue"/>
                <a:cs typeface="Helvetica Neue"/>
                <a:sym typeface="Helvetica Neue"/>
              </a:rPr>
              <a:t>Intrapreneur</a:t>
            </a:r>
            <a:r>
              <a:rPr lang="de-DE" sz="2200" dirty="0">
                <a:solidFill>
                  <a:schemeClr val="dk1"/>
                </a:solidFill>
                <a:latin typeface="Helvetica Neue" panose="020B0604020202020204" charset="0"/>
                <a:ea typeface="Helvetica Neue"/>
                <a:cs typeface="Helvetica Neue"/>
                <a:sym typeface="Helvetica Neue"/>
              </a:rPr>
              <a:t>*innen</a:t>
            </a:r>
          </a:p>
          <a:p>
            <a:pPr marL="342900" marR="0" lvl="0" indent="-342900" algn="l" rtl="0">
              <a:spcBef>
                <a:spcPts val="0"/>
              </a:spcBef>
              <a:spcAft>
                <a:spcPts val="0"/>
              </a:spcAft>
              <a:buClr>
                <a:schemeClr val="dk1"/>
              </a:buClr>
              <a:buSzPts val="2200"/>
              <a:buBlip>
                <a:blip r:embed="rId3"/>
              </a:buBlip>
            </a:pPr>
            <a:r>
              <a:rPr lang="de-DE" sz="2200" b="1" dirty="0">
                <a:solidFill>
                  <a:schemeClr val="dk1"/>
                </a:solidFill>
                <a:latin typeface="Helvetica Neue" panose="020B0604020202020204" charset="0"/>
                <a:ea typeface="Helvetica Neue"/>
                <a:cs typeface="Helvetica Neue"/>
                <a:sym typeface="Helvetica Neue"/>
              </a:rPr>
              <a:t>Meistens nicht</a:t>
            </a:r>
          </a:p>
        </p:txBody>
      </p:sp>
      <p:sp>
        <p:nvSpPr>
          <p:cNvPr id="332" name="Google Shape;332;p25"/>
          <p:cNvSpPr/>
          <p:nvPr/>
        </p:nvSpPr>
        <p:spPr>
          <a:xfrm>
            <a:off x="1295999" y="6192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23850" marR="0" lvl="0" indent="-32385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2. Ist es richtig, den/die Teamkolleg*in die Dinge vorzuhalten, um einen Plan abzuschließen?</a:t>
            </a:r>
            <a:endParaRPr lang="de-DE" dirty="0">
              <a:latin typeface="Helvetica Neue" panose="020B0604020202020204" charset="0"/>
            </a:endParaRPr>
          </a:p>
          <a:p>
            <a:pPr marL="323850" marR="0" lvl="0" indent="-323850" algn="l" rtl="0">
              <a:spcBef>
                <a:spcPts val="0"/>
              </a:spcBef>
              <a:spcAft>
                <a:spcPts val="0"/>
              </a:spcAft>
              <a:buNone/>
            </a:pPr>
            <a:endParaRPr lang="de-DE" sz="16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Ja, eigentlich meine erste Wahl</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Ja, aber nur zu bestimmten Anlässen </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b="1" dirty="0">
                <a:solidFill>
                  <a:schemeClr val="dk1"/>
                </a:solidFill>
                <a:latin typeface="Helvetica Neue" panose="020B0604020202020204" charset="0"/>
                <a:ea typeface="Helvetica Neue"/>
                <a:cs typeface="Helvetica Neue"/>
                <a:sym typeface="Helvetica Neue"/>
              </a:rPr>
              <a:t>Nein, ich würde es nie tun</a:t>
            </a:r>
          </a:p>
        </p:txBody>
      </p:sp>
      <p:sp>
        <p:nvSpPr>
          <p:cNvPr id="333" name="Google Shape;333;p25"/>
          <p:cNvSpPr/>
          <p:nvPr/>
        </p:nvSpPr>
        <p:spPr>
          <a:xfrm>
            <a:off x="9396000" y="4068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23850" marR="0" lvl="0" indent="-32385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4. Ist </a:t>
            </a:r>
            <a:r>
              <a:rPr lang="de-DE" sz="2400" b="1" dirty="0" err="1">
                <a:solidFill>
                  <a:schemeClr val="dk1"/>
                </a:solidFill>
                <a:latin typeface="Helvetica Neue" panose="020B0604020202020204" charset="0"/>
                <a:ea typeface="Helvetica Neue"/>
                <a:cs typeface="Helvetica Neue"/>
                <a:sym typeface="Helvetica Neue"/>
              </a:rPr>
              <a:t>Trello</a:t>
            </a:r>
            <a:r>
              <a:rPr lang="de-DE" sz="2400" b="1" dirty="0">
                <a:solidFill>
                  <a:schemeClr val="dk1"/>
                </a:solidFill>
                <a:latin typeface="Helvetica Neue" panose="020B0604020202020204" charset="0"/>
                <a:ea typeface="Helvetica Neue"/>
                <a:cs typeface="Helvetica Neue"/>
                <a:sym typeface="Helvetica Neue"/>
              </a:rPr>
              <a:t> eine App zur Verwaltung der Bildschirmnutzung?</a:t>
            </a:r>
            <a:endParaRPr lang="de-DE"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Ja </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b="1" dirty="0">
                <a:solidFill>
                  <a:schemeClr val="dk1"/>
                </a:solidFill>
                <a:latin typeface="Helvetica Neue" panose="020B0604020202020204" charset="0"/>
                <a:ea typeface="Helvetica Neue"/>
                <a:cs typeface="Helvetica Neue"/>
                <a:sym typeface="Helvetica Neue"/>
              </a:rPr>
              <a:t>Nein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Ja, aber nur im kostenpflichtigen Tarif</a:t>
            </a:r>
          </a:p>
        </p:txBody>
      </p:sp>
      <p:sp>
        <p:nvSpPr>
          <p:cNvPr id="334" name="Google Shape;334;p25"/>
          <p:cNvSpPr/>
          <p:nvPr/>
        </p:nvSpPr>
        <p:spPr>
          <a:xfrm>
            <a:off x="9395999" y="6624000"/>
            <a:ext cx="7740000" cy="2520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23850" marR="0" lvl="0" indent="-32385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5. Sollten alle Teamkolleg*innen die gleiche Anzahl von Aufgaben haben?</a:t>
            </a:r>
            <a:endParaRPr lang="de-DE" dirty="0">
              <a:latin typeface="Helvetica Neue" panose="020B0604020202020204" charset="0"/>
            </a:endParaRPr>
          </a:p>
          <a:p>
            <a:pPr marL="323850" marR="0" lvl="0" indent="-323850" algn="l" rtl="0">
              <a:spcBef>
                <a:spcPts val="0"/>
              </a:spcBef>
              <a:spcAft>
                <a:spcPts val="0"/>
              </a:spcAft>
              <a:buNone/>
            </a:pPr>
            <a:endParaRPr lang="de-DE" sz="16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Ja, natürlich</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b="1" dirty="0">
                <a:solidFill>
                  <a:schemeClr val="dk1"/>
                </a:solidFill>
                <a:latin typeface="Helvetica Neue" panose="020B0604020202020204" charset="0"/>
                <a:ea typeface="Helvetica Neue"/>
                <a:cs typeface="Helvetica Neue"/>
                <a:sym typeface="Helvetica Neue"/>
              </a:rPr>
              <a:t>Nein, solange sie ein ähnliches Arbeitspensum haben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Nein, der/die Verantwortliche ist davon ausgenommen</a:t>
            </a:r>
          </a:p>
        </p:txBody>
      </p:sp>
      <p:sp>
        <p:nvSpPr>
          <p:cNvPr id="335" name="Google Shape;335;p25"/>
          <p:cNvSpPr/>
          <p:nvPr/>
        </p:nvSpPr>
        <p:spPr>
          <a:xfrm>
            <a:off x="9395999" y="1368000"/>
            <a:ext cx="7740000" cy="2592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23850" marR="0" lvl="0" indent="-32385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3. Sollten Projektinformationen standardmäßig öffentlich zugänglich sein?</a:t>
            </a:r>
            <a:endParaRPr lang="de-DE" dirty="0">
              <a:latin typeface="Helvetica Neue" panose="020B0604020202020204" charset="0"/>
            </a:endParaRPr>
          </a:p>
          <a:p>
            <a:pPr marL="323850" marR="0" lvl="0" indent="-323850" algn="l" rtl="0">
              <a:spcBef>
                <a:spcPts val="0"/>
              </a:spcBef>
              <a:spcAft>
                <a:spcPts val="0"/>
              </a:spcAft>
              <a:buNone/>
            </a:pPr>
            <a:endParaRPr lang="de-DE" sz="16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Nein, dies  fällt unter die Datenschutz-Grundverordnung (GDPR) der Kolleg*innen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b="1" dirty="0">
                <a:solidFill>
                  <a:schemeClr val="dk1"/>
                </a:solidFill>
                <a:latin typeface="Helvetica Neue" panose="020B0604020202020204" charset="0"/>
                <a:ea typeface="Helvetica Neue"/>
                <a:cs typeface="Helvetica Neue"/>
                <a:sym typeface="Helvetica Neue"/>
              </a:rPr>
              <a:t>Ja, denn es würde den Fortschritt fördern</a:t>
            </a:r>
            <a:endParaRPr lang="de-DE"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200" dirty="0">
                <a:solidFill>
                  <a:schemeClr val="dk1"/>
                </a:solidFill>
                <a:latin typeface="Helvetica Neue" panose="020B0604020202020204" charset="0"/>
                <a:ea typeface="Helvetica Neue"/>
                <a:cs typeface="Helvetica Neue"/>
                <a:sym typeface="Helvetica Neue"/>
              </a:rPr>
              <a:t>Nein, der/die Projektleiter*in muss es nicht wissen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6"/>
          <p:cNvSpPr txBox="1"/>
          <p:nvPr/>
        </p:nvSpPr>
        <p:spPr>
          <a:xfrm>
            <a:off x="1296000" y="1548000"/>
            <a:ext cx="9295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a:solidFill>
                  <a:srgbClr val="4D94B7"/>
                </a:solidFill>
                <a:latin typeface="Helvetica Neue" panose="020B0604020202020204" charset="0"/>
                <a:ea typeface="Helvetica Neue"/>
                <a:cs typeface="Helvetica Neue"/>
                <a:sym typeface="Helvetica Neue"/>
              </a:rPr>
              <a:t>Zusammenfassung</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342" name="Google Shape;342;p26"/>
          <p:cNvSpPr txBox="1"/>
          <p:nvPr/>
        </p:nvSpPr>
        <p:spPr>
          <a:xfrm>
            <a:off x="1296000" y="2304000"/>
            <a:ext cx="89910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de-DE" sz="2800" b="1" i="0" u="none" strike="noStrike" cap="none">
                <a:solidFill>
                  <a:srgbClr val="AED633"/>
                </a:solidFill>
                <a:latin typeface="Helvetica Neue" panose="020B0604020202020204" charset="0"/>
                <a:ea typeface="Helvetica Neue"/>
                <a:cs typeface="Helvetica Neue"/>
                <a:sym typeface="Helvetica Neue"/>
              </a:rPr>
              <a:t>Gut gemacht! Jetzt weißt du mehr über: </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pic>
        <p:nvPicPr>
          <p:cNvPr id="343" name="Google Shape;343;p26"/>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344" name="Google Shape;344;p26"/>
          <p:cNvSpPr txBox="1"/>
          <p:nvPr/>
        </p:nvSpPr>
        <p:spPr>
          <a:xfrm>
            <a:off x="1296000" y="3384000"/>
            <a:ext cx="9576000" cy="1954341"/>
          </a:xfrm>
          <a:prstGeom prst="rect">
            <a:avLst/>
          </a:prstGeom>
          <a:noFill/>
          <a:ln>
            <a:noFill/>
          </a:ln>
        </p:spPr>
        <p:txBody>
          <a:bodyPr spcFirstLastPara="1" wrap="square" lIns="91425" tIns="45700" rIns="91425" bIns="45700" anchor="t" anchorCtr="0">
            <a:spAutoFit/>
          </a:bodyPr>
          <a:lstStyle/>
          <a:p>
            <a:pPr marL="628650" marR="0" lvl="0" indent="-628650" algn="l" rtl="0">
              <a:spcBef>
                <a:spcPts val="0"/>
              </a:spcBef>
              <a:spcAft>
                <a:spcPts val="0"/>
              </a:spcAft>
              <a:buClr>
                <a:srgbClr val="000000"/>
              </a:buClr>
              <a:buSzPts val="2400"/>
              <a:buBlip>
                <a:blip r:embed="rId4"/>
              </a:buBlip>
            </a:pPr>
            <a:r>
              <a:rPr lang="de-DE" sz="2400" dirty="0">
                <a:solidFill>
                  <a:schemeClr val="dk1"/>
                </a:solidFill>
                <a:latin typeface="Helvetica Neue" panose="020B0604020202020204" charset="0"/>
                <a:ea typeface="Helvetica Neue"/>
                <a:cs typeface="Helvetica Neue"/>
                <a:sym typeface="Helvetica Neue"/>
              </a:rPr>
              <a:t>Organisieren und wie du deine Zeit besser nutzen kannst</a:t>
            </a:r>
          </a:p>
          <a:p>
            <a:pPr marL="628650" marR="0" lvl="0" indent="-628650" algn="l" rtl="0">
              <a:spcBef>
                <a:spcPts val="1000"/>
              </a:spcBef>
              <a:spcAft>
                <a:spcPts val="0"/>
              </a:spcAft>
              <a:buClr>
                <a:srgbClr val="000000"/>
              </a:buClr>
              <a:buSzPts val="2400"/>
              <a:buBlip>
                <a:blip r:embed="rId4"/>
              </a:buBlip>
            </a:pPr>
            <a:r>
              <a:rPr lang="de-DE" sz="2400" dirty="0">
                <a:solidFill>
                  <a:schemeClr val="dk1"/>
                </a:solidFill>
                <a:latin typeface="Helvetica Neue" panose="020B0604020202020204" charset="0"/>
                <a:ea typeface="Helvetica Neue"/>
                <a:cs typeface="Helvetica Neue"/>
                <a:sym typeface="Helvetica Neue"/>
              </a:rPr>
              <a:t>Beziehe dein Team ein und mache aus dem Ganzen mehr als die Summe seiner Teile</a:t>
            </a:r>
            <a:endParaRPr lang="de-DE" dirty="0">
              <a:latin typeface="Helvetica Neue" panose="020B0604020202020204" charset="0"/>
            </a:endParaRPr>
          </a:p>
          <a:p>
            <a:pPr marL="628650" marR="0" lvl="0" indent="-628650" algn="l" rtl="0">
              <a:spcBef>
                <a:spcPts val="1000"/>
              </a:spcBef>
              <a:spcAft>
                <a:spcPts val="1000"/>
              </a:spcAft>
              <a:buClr>
                <a:srgbClr val="000000"/>
              </a:buClr>
              <a:buSzPts val="2400"/>
              <a:buBlip>
                <a:blip r:embed="rId4"/>
              </a:buBlip>
            </a:pPr>
            <a:r>
              <a:rPr lang="de-DE" sz="2400" dirty="0">
                <a:solidFill>
                  <a:schemeClr val="dk1"/>
                </a:solidFill>
                <a:latin typeface="Helvetica Neue" panose="020B0604020202020204" charset="0"/>
                <a:ea typeface="Helvetica Neue"/>
                <a:cs typeface="Helvetica Neue"/>
                <a:sym typeface="Helvetica Neue"/>
              </a:rPr>
              <a:t>Planung und effizientes Zeitmanagement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7"/>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a:solidFill>
                  <a:srgbClr val="4D94B7"/>
                </a:solidFill>
                <a:latin typeface="Helvetica Neue" panose="020B0604020202020204" charset="0"/>
                <a:ea typeface="Helvetica Neue"/>
                <a:cs typeface="Helvetica Neue"/>
                <a:sym typeface="Helvetica Neue"/>
              </a:rPr>
              <a:t>Literaturverzeichnis (1)</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351" name="Google Shape;351;p27"/>
          <p:cNvSpPr/>
          <p:nvPr/>
        </p:nvSpPr>
        <p:spPr>
          <a:xfrm>
            <a:off x="1296000" y="3384000"/>
            <a:ext cx="15732000" cy="4154943"/>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rgbClr val="4D94B7"/>
              </a:buClr>
              <a:buSzPts val="2520"/>
              <a:buFont typeface="Calibri"/>
              <a:buAutoNum type="arabicParenBoth"/>
            </a:pPr>
            <a:r>
              <a:rPr lang="de-DE" sz="2400" u="sng">
                <a:solidFill>
                  <a:srgbClr val="000000"/>
                </a:solidFill>
                <a:latin typeface="Helvetica Neue" panose="020B0604020202020204" charset="0"/>
                <a:ea typeface="Helvetica Neue"/>
                <a:cs typeface="Helvetica Neue"/>
                <a:sym typeface="Helvetica Neue"/>
                <a:hlinkClick r:id="rId3">
                  <a:extLst>
                    <a:ext uri="{A12FA001-AC4F-418D-AE19-62706E023703}">
                      <ahyp:hlinkClr xmlns:ahyp="http://schemas.microsoft.com/office/drawing/2018/hyperlinkcolor" val="tx"/>
                    </a:ext>
                  </a:extLst>
                </a:hlinkClick>
              </a:rPr>
              <a:t>https://www.mindtools.com/arb6j5a/what-is-time-management</a:t>
            </a:r>
            <a:endParaRPr lang="de-DE" sz="2400" b="0" i="0" u="sng" strike="noStrike" cap="none">
              <a:solidFill>
                <a:srgbClr val="000000"/>
              </a:solidFill>
              <a:latin typeface="Helvetica Neue" panose="020B0604020202020204" charset="0"/>
              <a:ea typeface="Helvetica Neue"/>
              <a:cs typeface="Helvetica Neue"/>
              <a:sym typeface="Helvetica Neue"/>
              <a:hlinkClick r:id="rId4">
                <a:extLst>
                  <a:ext uri="{A12FA001-AC4F-418D-AE19-62706E023703}">
                    <ahyp:hlinkClr xmlns:ahyp="http://schemas.microsoft.com/office/drawing/2018/hyperlinkcolor" val="tx"/>
                  </a:ext>
                </a:extLst>
              </a:hlinkClick>
            </a:endParaRPr>
          </a:p>
          <a:p>
            <a:pPr marL="534988" marR="0" lvl="0" indent="-534988" algn="l" rtl="0">
              <a:spcBef>
                <a:spcPts val="2400"/>
              </a:spcBef>
              <a:spcAft>
                <a:spcPts val="0"/>
              </a:spcAft>
              <a:buClr>
                <a:srgbClr val="4D94B7"/>
              </a:buClr>
              <a:buSzPts val="2520"/>
              <a:buFont typeface="Calibri"/>
              <a:buAutoNum type="arabicParenBoth"/>
            </a:pPr>
            <a:r>
              <a:rPr lang="de-DE" sz="2400" b="0" i="0" u="sng" strike="noStrike" cap="none">
                <a:solidFill>
                  <a:srgbClr val="000000"/>
                </a:solidFill>
                <a:latin typeface="Helvetica Neue" panose="020B0604020202020204" charset="0"/>
                <a:ea typeface="Helvetica Neue"/>
                <a:cs typeface="Helvetica Neue"/>
                <a:sym typeface="Helvetica Neue"/>
                <a:hlinkClick r:id="rId4">
                  <a:extLst>
                    <a:ext uri="{A12FA001-AC4F-418D-AE19-62706E023703}">
                      <ahyp:hlinkClr xmlns:ahyp="http://schemas.microsoft.com/office/drawing/2018/hyperlinkcolor" val="tx"/>
                    </a:ext>
                  </a:extLst>
                </a:hlinkClick>
              </a:rPr>
              <a:t>https://monday.com/blog/teamwork/team-task-management/</a:t>
            </a:r>
            <a:endParaRPr lang="de-DE" sz="2400" b="0" i="0" u="none" strike="noStrike" cap="none">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Bef>
                <a:spcPts val="2400"/>
              </a:spcBef>
              <a:spcAft>
                <a:spcPts val="0"/>
              </a:spcAft>
              <a:buClr>
                <a:srgbClr val="4D94B7"/>
              </a:buClr>
              <a:buSzPts val="2520"/>
              <a:buFont typeface="Calibri"/>
              <a:buAutoNum type="arabicParenBoth"/>
            </a:pPr>
            <a:r>
              <a:rPr lang="de-DE" sz="2400" b="0" i="0" u="sng" strike="noStrike" cap="none">
                <a:solidFill>
                  <a:srgbClr val="000000"/>
                </a:solidFill>
                <a:latin typeface="Helvetica Neue" panose="020B0604020202020204" charset="0"/>
                <a:ea typeface="Helvetica Neue"/>
                <a:cs typeface="Helvetica Neue"/>
                <a:sym typeface="Helvetica Neue"/>
                <a:hlinkClick r:id="rId5">
                  <a:extLst>
                    <a:ext uri="{A12FA001-AC4F-418D-AE19-62706E023703}">
                      <ahyp:hlinkClr xmlns:ahyp="http://schemas.microsoft.com/office/drawing/2018/hyperlinkcolor" val="tx"/>
                    </a:ext>
                  </a:extLst>
                </a:hlinkClick>
              </a:rPr>
              <a:t>https://www.myindielifeblog.net/blog/buffer-free-plan</a:t>
            </a:r>
            <a:endParaRPr lang="de-DE" sz="2400">
              <a:solidFill>
                <a:srgbClr val="000000"/>
              </a:solidFill>
              <a:latin typeface="Helvetica Neue" panose="020B0604020202020204" charset="0"/>
              <a:ea typeface="Helvetica Neue"/>
              <a:cs typeface="Helvetica Neue"/>
              <a:sym typeface="Helvetica Neue"/>
            </a:endParaRPr>
          </a:p>
          <a:p>
            <a:pPr marL="534988" marR="0" lvl="0" indent="-534988" algn="l" rtl="0">
              <a:spcBef>
                <a:spcPts val="2400"/>
              </a:spcBef>
              <a:spcAft>
                <a:spcPts val="0"/>
              </a:spcAft>
              <a:buClr>
                <a:srgbClr val="4D94B7"/>
              </a:buClr>
              <a:buSzPts val="2520"/>
              <a:buFont typeface="Calibri"/>
              <a:buAutoNum type="arabicParenBoth"/>
            </a:pPr>
            <a:r>
              <a:rPr lang="de-DE" sz="2400" u="sng">
                <a:solidFill>
                  <a:srgbClr val="000000"/>
                </a:solidFill>
                <a:latin typeface="Helvetica Neue" panose="020B0604020202020204" charset="0"/>
                <a:ea typeface="Helvetica Neue"/>
                <a:cs typeface="Helvetica Neue"/>
                <a:sym typeface="Helvetica Neue"/>
                <a:hlinkClick r:id="rId6">
                  <a:extLst>
                    <a:ext uri="{A12FA001-AC4F-418D-AE19-62706E023703}">
                      <ahyp:hlinkClr xmlns:ahyp="http://schemas.microsoft.com/office/drawing/2018/hyperlinkcolor" val="tx"/>
                    </a:ext>
                  </a:extLst>
                </a:hlinkClick>
              </a:rPr>
              <a:t>https://clockify.me/</a:t>
            </a:r>
            <a:endParaRPr lang="de-DE" sz="2400">
              <a:solidFill>
                <a:srgbClr val="000000"/>
              </a:solidFill>
              <a:latin typeface="Helvetica Neue" panose="020B0604020202020204" charset="0"/>
              <a:ea typeface="Helvetica Neue"/>
              <a:cs typeface="Helvetica Neue"/>
              <a:sym typeface="Helvetica Neue"/>
            </a:endParaRPr>
          </a:p>
          <a:p>
            <a:pPr marL="534988" marR="0" lvl="0" indent="-534988" algn="l" rtl="0">
              <a:spcBef>
                <a:spcPts val="2400"/>
              </a:spcBef>
              <a:spcAft>
                <a:spcPts val="0"/>
              </a:spcAft>
              <a:buClr>
                <a:srgbClr val="4D94B7"/>
              </a:buClr>
              <a:buSzPts val="2520"/>
              <a:buFont typeface="Calibri"/>
              <a:buAutoNum type="arabicParenBoth"/>
            </a:pPr>
            <a:r>
              <a:rPr lang="de-DE" sz="2400" u="sng">
                <a:solidFill>
                  <a:srgbClr val="000000"/>
                </a:solidFill>
                <a:latin typeface="Helvetica Neue" panose="020B0604020202020204" charset="0"/>
                <a:ea typeface="Helvetica Neue"/>
                <a:cs typeface="Helvetica Neue"/>
                <a:sym typeface="Helvetica Neue"/>
                <a:hlinkClick r:id="rId7">
                  <a:extLst>
                    <a:ext uri="{A12FA001-AC4F-418D-AE19-62706E023703}">
                      <ahyp:hlinkClr xmlns:ahyp="http://schemas.microsoft.com/office/drawing/2018/hyperlinkcolor" val="tx"/>
                    </a:ext>
                  </a:extLst>
                </a:hlinkClick>
              </a:rPr>
              <a:t>https://www.rescuetime.com/</a:t>
            </a:r>
            <a:endParaRPr lang="de-DE" sz="2400">
              <a:solidFill>
                <a:srgbClr val="000000"/>
              </a:solidFill>
              <a:latin typeface="Helvetica Neue" panose="020B0604020202020204" charset="0"/>
              <a:ea typeface="Helvetica Neue"/>
              <a:cs typeface="Helvetica Neue"/>
              <a:sym typeface="Helvetica Neue"/>
            </a:endParaRPr>
          </a:p>
          <a:p>
            <a:pPr marL="534988" marR="0" lvl="0" indent="-534988" algn="l" rtl="0">
              <a:spcBef>
                <a:spcPts val="2400"/>
              </a:spcBef>
              <a:spcAft>
                <a:spcPts val="2400"/>
              </a:spcAft>
              <a:buClr>
                <a:srgbClr val="4D94B7"/>
              </a:buClr>
              <a:buSzPts val="2520"/>
              <a:buFont typeface="Calibri"/>
              <a:buAutoNum type="arabicParenBoth"/>
            </a:pPr>
            <a:r>
              <a:rPr lang="de-DE" sz="2400" u="sng">
                <a:solidFill>
                  <a:srgbClr val="000000"/>
                </a:solidFill>
                <a:latin typeface="Helvetica Neue" panose="020B0604020202020204" charset="0"/>
                <a:ea typeface="Helvetica Neue"/>
                <a:cs typeface="Helvetica Neue"/>
                <a:sym typeface="Helvetica Neue"/>
                <a:hlinkClick r:id="rId8">
                  <a:extLst>
                    <a:ext uri="{A12FA001-AC4F-418D-AE19-62706E023703}">
                      <ahyp:hlinkClr xmlns:ahyp="http://schemas.microsoft.com/office/drawing/2018/hyperlinkcolor" val="tx"/>
                    </a:ext>
                  </a:extLst>
                </a:hlinkClick>
              </a:rPr>
              <a:t>https://www.hootsuite.com/</a:t>
            </a:r>
            <a:endParaRPr lang="de-DE" sz="240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8"/>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a:solidFill>
                  <a:srgbClr val="4D94B7"/>
                </a:solidFill>
                <a:latin typeface="Helvetica Neue" panose="020B0604020202020204" charset="0"/>
                <a:ea typeface="Helvetica Neue"/>
                <a:cs typeface="Helvetica Neue"/>
                <a:sym typeface="Helvetica Neue"/>
              </a:rPr>
              <a:t>Literaturverzeichnis (2)</a:t>
            </a:r>
            <a:endParaRPr lang="de-DE"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358" name="Google Shape;358;p28"/>
          <p:cNvSpPr/>
          <p:nvPr/>
        </p:nvSpPr>
        <p:spPr>
          <a:xfrm>
            <a:off x="1296000" y="3384000"/>
            <a:ext cx="15732000" cy="5509160"/>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rgbClr val="4D94B7"/>
              </a:buClr>
              <a:buSzPts val="2520"/>
              <a:buFont typeface="Noto Sans Symbols"/>
              <a:buAutoNum type="arabicParenBoth" startAt="7"/>
            </a:pPr>
            <a:r>
              <a:rPr lang="de-DE" sz="2400" u="sng">
                <a:solidFill>
                  <a:srgbClr val="000000"/>
                </a:solidFill>
                <a:latin typeface="Helvetica Neue" panose="020B0604020202020204" charset="0"/>
                <a:ea typeface="Helvetica Neue"/>
                <a:cs typeface="Helvetica Neue"/>
                <a:sym typeface="Helvetica Neue"/>
                <a:hlinkClick r:id="rId3">
                  <a:extLst>
                    <a:ext uri="{A12FA001-AC4F-418D-AE19-62706E023703}">
                      <ahyp:hlinkClr xmlns:ahyp="http://schemas.microsoft.com/office/drawing/2018/hyperlinkcolor" val="tx"/>
                    </a:ext>
                  </a:extLst>
                </a:hlinkClick>
              </a:rPr>
              <a:t>https://buffer.com/</a:t>
            </a:r>
            <a:endParaRPr lang="de-DE" sz="2400">
              <a:solidFill>
                <a:srgbClr val="000000"/>
              </a:solidFill>
              <a:latin typeface="Helvetica Neue" panose="020B0604020202020204" charset="0"/>
              <a:ea typeface="Helvetica Neue"/>
              <a:cs typeface="Helvetica Neue"/>
              <a:sym typeface="Helvetica Neue"/>
            </a:endParaRPr>
          </a:p>
          <a:p>
            <a:pPr marL="534988" marR="0" lvl="0" indent="-534988" algn="l" rtl="0">
              <a:spcBef>
                <a:spcPts val="2400"/>
              </a:spcBef>
              <a:spcAft>
                <a:spcPts val="0"/>
              </a:spcAft>
              <a:buClr>
                <a:srgbClr val="4D94B7"/>
              </a:buClr>
              <a:buSzPts val="2520"/>
              <a:buFont typeface="Calibri"/>
              <a:buAutoNum type="arabicParenBoth" startAt="7"/>
            </a:pPr>
            <a:r>
              <a:rPr lang="de-DE" sz="2400" u="sng">
                <a:solidFill>
                  <a:srgbClr val="000000"/>
                </a:solidFill>
                <a:latin typeface="Helvetica Neue" panose="020B0604020202020204" charset="0"/>
                <a:ea typeface="Helvetica Neue"/>
                <a:cs typeface="Helvetica Neue"/>
                <a:sym typeface="Helvetica Neue"/>
                <a:hlinkClick r:id="rId4">
                  <a:extLst>
                    <a:ext uri="{A12FA001-AC4F-418D-AE19-62706E023703}">
                      <ahyp:hlinkClr xmlns:ahyp="http://schemas.microsoft.com/office/drawing/2018/hyperlinkcolor" val="tx"/>
                    </a:ext>
                  </a:extLst>
                </a:hlinkClick>
              </a:rPr>
              <a:t>https://appdetox.github.io/</a:t>
            </a:r>
            <a:endParaRPr lang="de-DE" sz="2400">
              <a:solidFill>
                <a:srgbClr val="000000"/>
              </a:solidFill>
              <a:latin typeface="Helvetica Neue" panose="020B0604020202020204" charset="0"/>
              <a:ea typeface="Helvetica Neue"/>
              <a:cs typeface="Helvetica Neue"/>
              <a:sym typeface="Helvetica Neue"/>
            </a:endParaRPr>
          </a:p>
          <a:p>
            <a:pPr marL="534988" marR="0" lvl="0" indent="-534988" algn="l" rtl="0">
              <a:spcBef>
                <a:spcPts val="2400"/>
              </a:spcBef>
              <a:spcAft>
                <a:spcPts val="0"/>
              </a:spcAft>
              <a:buClr>
                <a:srgbClr val="4D94B7"/>
              </a:buClr>
              <a:buSzPts val="2520"/>
              <a:buFont typeface="Calibri"/>
              <a:buAutoNum type="arabicParenBoth" startAt="7"/>
            </a:pPr>
            <a:r>
              <a:rPr lang="de-DE" sz="2400" u="sng">
                <a:solidFill>
                  <a:srgbClr val="000000"/>
                </a:solidFill>
                <a:latin typeface="Helvetica Neue" panose="020B0604020202020204" charset="0"/>
                <a:ea typeface="Helvetica Neue"/>
                <a:cs typeface="Helvetica Neue"/>
                <a:sym typeface="Helvetica Neue"/>
                <a:hlinkClick r:id="rId5">
                  <a:extLst>
                    <a:ext uri="{A12FA001-AC4F-418D-AE19-62706E023703}">
                      <ahyp:hlinkClr xmlns:ahyp="http://schemas.microsoft.com/office/drawing/2018/hyperlinkcolor" val="tx"/>
                    </a:ext>
                  </a:extLst>
                </a:hlinkClick>
              </a:rPr>
              <a:t>https://appadvice.com/app/moment-cut-screen-time/771541926</a:t>
            </a:r>
            <a:endParaRPr lang="de-DE" sz="2400">
              <a:solidFill>
                <a:srgbClr val="000000"/>
              </a:solidFill>
              <a:latin typeface="Helvetica Neue" panose="020B0604020202020204" charset="0"/>
              <a:ea typeface="Helvetica Neue"/>
              <a:cs typeface="Helvetica Neue"/>
              <a:sym typeface="Helvetica Neue"/>
            </a:endParaRPr>
          </a:p>
          <a:p>
            <a:pPr marL="534988" marR="0" lvl="0" indent="-534988" algn="l" rtl="0">
              <a:spcBef>
                <a:spcPts val="2400"/>
              </a:spcBef>
              <a:spcAft>
                <a:spcPts val="0"/>
              </a:spcAft>
              <a:buClr>
                <a:srgbClr val="4D94B7"/>
              </a:buClr>
              <a:buSzPts val="2520"/>
              <a:buFont typeface="Calibri"/>
              <a:buAutoNum type="arabicParenBoth" startAt="7"/>
            </a:pPr>
            <a:r>
              <a:rPr lang="de-DE" sz="2400" u="sng">
                <a:solidFill>
                  <a:srgbClr val="000000"/>
                </a:solidFill>
                <a:latin typeface="Helvetica Neue" panose="020B0604020202020204" charset="0"/>
                <a:ea typeface="Helvetica Neue"/>
                <a:cs typeface="Helvetica Neue"/>
                <a:sym typeface="Helvetica Neue"/>
                <a:hlinkClick r:id="rId6">
                  <a:extLst>
                    <a:ext uri="{A12FA001-AC4F-418D-AE19-62706E023703}">
                      <ahyp:hlinkClr xmlns:ahyp="http://schemas.microsoft.com/office/drawing/2018/hyperlinkcolor" val="tx"/>
                    </a:ext>
                  </a:extLst>
                </a:hlinkClick>
              </a:rPr>
              <a:t>https://trello.com/</a:t>
            </a:r>
            <a:endParaRPr lang="de-DE" sz="2400">
              <a:solidFill>
                <a:srgbClr val="000000"/>
              </a:solidFill>
              <a:latin typeface="Helvetica Neue" panose="020B0604020202020204" charset="0"/>
              <a:ea typeface="Helvetica Neue"/>
              <a:cs typeface="Helvetica Neue"/>
              <a:sym typeface="Helvetica Neue"/>
            </a:endParaRPr>
          </a:p>
          <a:p>
            <a:pPr marL="534988" marR="0" lvl="0" indent="-534988" algn="l" rtl="0">
              <a:spcBef>
                <a:spcPts val="2400"/>
              </a:spcBef>
              <a:spcAft>
                <a:spcPts val="0"/>
              </a:spcAft>
              <a:buClr>
                <a:srgbClr val="4D94B7"/>
              </a:buClr>
              <a:buSzPts val="2520"/>
              <a:buFont typeface="Calibri"/>
              <a:buAutoNum type="arabicParenBoth" startAt="7"/>
            </a:pPr>
            <a:r>
              <a:rPr lang="de-DE" sz="2400" u="sng">
                <a:solidFill>
                  <a:srgbClr val="000000"/>
                </a:solidFill>
                <a:latin typeface="Helvetica Neue" panose="020B0604020202020204" charset="0"/>
                <a:ea typeface="Helvetica Neue"/>
                <a:cs typeface="Helvetica Neue"/>
                <a:sym typeface="Helvetica Neue"/>
                <a:hlinkClick r:id="rId7">
                  <a:extLst>
                    <a:ext uri="{A12FA001-AC4F-418D-AE19-62706E023703}">
                      <ahyp:hlinkClr xmlns:ahyp="http://schemas.microsoft.com/office/drawing/2018/hyperlinkcolor" val="tx"/>
                    </a:ext>
                  </a:extLst>
                </a:hlinkClick>
              </a:rPr>
              <a:t>https://asana.com/</a:t>
            </a:r>
            <a:endParaRPr lang="de-DE" sz="2400">
              <a:solidFill>
                <a:srgbClr val="000000"/>
              </a:solidFill>
              <a:latin typeface="Helvetica Neue" panose="020B0604020202020204" charset="0"/>
              <a:ea typeface="Helvetica Neue"/>
              <a:cs typeface="Helvetica Neue"/>
              <a:sym typeface="Helvetica Neue"/>
            </a:endParaRPr>
          </a:p>
          <a:p>
            <a:pPr marL="534988" marR="0" lvl="0" indent="-534988" algn="l" rtl="0">
              <a:spcBef>
                <a:spcPts val="2400"/>
              </a:spcBef>
              <a:spcAft>
                <a:spcPts val="0"/>
              </a:spcAft>
              <a:buClr>
                <a:srgbClr val="4D94B7"/>
              </a:buClr>
              <a:buSzPts val="2520"/>
              <a:buFont typeface="Calibri"/>
              <a:buAutoNum type="arabicParenBoth" startAt="7"/>
            </a:pPr>
            <a:r>
              <a:rPr lang="de-DE" sz="2400" u="sng">
                <a:solidFill>
                  <a:srgbClr val="000000"/>
                </a:solidFill>
                <a:latin typeface="Helvetica Neue" panose="020B0604020202020204" charset="0"/>
                <a:ea typeface="Helvetica Neue"/>
                <a:cs typeface="Helvetica Neue"/>
                <a:sym typeface="Helvetica Neue"/>
                <a:hlinkClick r:id="rId8">
                  <a:extLst>
                    <a:ext uri="{A12FA001-AC4F-418D-AE19-62706E023703}">
                      <ahyp:hlinkClr xmlns:ahyp="http://schemas.microsoft.com/office/drawing/2018/hyperlinkcolor" val="tx"/>
                    </a:ext>
                  </a:extLst>
                </a:hlinkClick>
              </a:rPr>
              <a:t>https://slack.com/</a:t>
            </a:r>
            <a:endParaRPr lang="de-DE" sz="2400">
              <a:solidFill>
                <a:srgbClr val="000000"/>
              </a:solidFill>
              <a:latin typeface="Helvetica Neue" panose="020B0604020202020204" charset="0"/>
              <a:ea typeface="Helvetica Neue"/>
              <a:cs typeface="Helvetica Neue"/>
              <a:sym typeface="Helvetica Neue"/>
            </a:endParaRPr>
          </a:p>
          <a:p>
            <a:pPr marL="534988" marR="0" lvl="0" indent="-534988" algn="l" rtl="0">
              <a:spcBef>
                <a:spcPts val="2400"/>
              </a:spcBef>
              <a:spcAft>
                <a:spcPts val="0"/>
              </a:spcAft>
              <a:buClr>
                <a:srgbClr val="4D94B7"/>
              </a:buClr>
              <a:buSzPts val="2520"/>
              <a:buFont typeface="Calibri"/>
              <a:buAutoNum type="arabicParenBoth" startAt="7"/>
            </a:pPr>
            <a:r>
              <a:rPr lang="de-DE" sz="2400" u="sng">
                <a:solidFill>
                  <a:srgbClr val="000000"/>
                </a:solidFill>
                <a:latin typeface="Helvetica Neue" panose="020B0604020202020204" charset="0"/>
                <a:ea typeface="Helvetica Neue"/>
                <a:cs typeface="Helvetica Neue"/>
                <a:sym typeface="Helvetica Neue"/>
                <a:hlinkClick r:id="rId9">
                  <a:extLst>
                    <a:ext uri="{A12FA001-AC4F-418D-AE19-62706E023703}">
                      <ahyp:hlinkClr xmlns:ahyp="http://schemas.microsoft.com/office/drawing/2018/hyperlinkcolor" val="tx"/>
                    </a:ext>
                  </a:extLst>
                </a:hlinkClick>
              </a:rPr>
              <a:t>https://evernote.com/</a:t>
            </a:r>
            <a:endParaRPr lang="de-DE" sz="2400">
              <a:solidFill>
                <a:srgbClr val="000000"/>
              </a:solidFill>
              <a:latin typeface="Helvetica Neue" panose="020B0604020202020204" charset="0"/>
              <a:ea typeface="Helvetica Neue"/>
              <a:cs typeface="Helvetica Neue"/>
              <a:sym typeface="Helvetica Neue"/>
            </a:endParaRPr>
          </a:p>
          <a:p>
            <a:pPr marL="534988" marR="0" lvl="0" indent="-374967" algn="l" rtl="0">
              <a:spcBef>
                <a:spcPts val="2400"/>
              </a:spcBef>
              <a:spcAft>
                <a:spcPts val="2400"/>
              </a:spcAft>
              <a:buClr>
                <a:srgbClr val="4D94B7"/>
              </a:buClr>
              <a:buSzPts val="2520"/>
              <a:buFont typeface="Calibri"/>
              <a:buNone/>
            </a:pPr>
            <a:endParaRPr lang="de-DE" sz="2400" b="0" i="0" u="none" strike="noStrike" cap="none">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29"/>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364" name="Google Shape;364;p29"/>
          <p:cNvSpPr txBox="1"/>
          <p:nvPr/>
        </p:nvSpPr>
        <p:spPr>
          <a:xfrm>
            <a:off x="4572000" y="6724601"/>
            <a:ext cx="91440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de-DE" sz="7200" b="1">
                <a:solidFill>
                  <a:srgbClr val="4D94B7"/>
                </a:solidFill>
                <a:latin typeface="Helvetica Neue" panose="020B0604020202020204" charset="0"/>
                <a:ea typeface="Helvetica Neue"/>
                <a:cs typeface="Helvetica Neue"/>
                <a:sym typeface="Helvetica Neue"/>
              </a:rPr>
              <a:t>Vielen Dank!</a:t>
            </a:r>
            <a:endParaRPr lang="de-DE" sz="7200" b="1" i="0" u="none" strike="noStrike" cap="none">
              <a:solidFill>
                <a:srgbClr val="4D94B7"/>
              </a:solidFill>
              <a:latin typeface="Helvetica Neue" panose="020B0604020202020204" charset="0"/>
              <a:ea typeface="Helvetica Neue"/>
              <a:cs typeface="Helvetica Neue"/>
              <a:sym typeface="Helvetica Neue"/>
            </a:endParaRPr>
          </a:p>
        </p:txBody>
      </p:sp>
      <p:sp>
        <p:nvSpPr>
          <p:cNvPr id="365" name="Google Shape;365;p29"/>
          <p:cNvSpPr txBox="1"/>
          <p:nvPr/>
        </p:nvSpPr>
        <p:spPr>
          <a:xfrm>
            <a:off x="7812000" y="5652000"/>
            <a:ext cx="2628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b="1" i="0" u="none" strike="noStrike">
                <a:solidFill>
                  <a:srgbClr val="AED633"/>
                </a:solidFill>
                <a:latin typeface="Helvetica Neue" panose="020B0604020202020204" charset="0"/>
                <a:ea typeface="Helvetica Neue"/>
                <a:cs typeface="Helvetica Neue"/>
                <a:sym typeface="Helvetica Neue"/>
              </a:rPr>
              <a:t>genieproject.eu</a:t>
            </a:r>
            <a:endParaRPr lang="de-DE" sz="2400" b="1">
              <a:solidFill>
                <a:srgbClr val="AED633"/>
              </a:solidFill>
              <a:latin typeface="Helvetica Neue" panose="020B0604020202020204" charset="0"/>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p:nvPr/>
        </p:nvSpPr>
        <p:spPr>
          <a:xfrm>
            <a:off x="1296000" y="1548000"/>
            <a:ext cx="62478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Lernziele</a:t>
            </a:r>
            <a:endParaRPr lang="de-DE" sz="4800" b="1">
              <a:solidFill>
                <a:srgbClr val="AED633"/>
              </a:solidFill>
              <a:latin typeface="Helvetica Neue" panose="020B0604020202020204" charset="0"/>
              <a:ea typeface="Helvetica Neue"/>
              <a:cs typeface="Helvetica Neue"/>
              <a:sym typeface="Helvetica Neue"/>
            </a:endParaRPr>
          </a:p>
        </p:txBody>
      </p:sp>
      <p:pic>
        <p:nvPicPr>
          <p:cNvPr id="71" name="Google Shape;71;p3"/>
          <p:cNvPicPr preferRelativeResize="0"/>
          <p:nvPr/>
        </p:nvPicPr>
        <p:blipFill rotWithShape="1">
          <a:blip r:embed="rId3">
            <a:alphaModFix/>
          </a:blip>
          <a:srcRect/>
          <a:stretch/>
        </p:blipFill>
        <p:spPr>
          <a:xfrm>
            <a:off x="10439400" y="2740507"/>
            <a:ext cx="6060593" cy="6060593"/>
          </a:xfrm>
          <a:prstGeom prst="rect">
            <a:avLst/>
          </a:prstGeom>
          <a:noFill/>
          <a:ln>
            <a:noFill/>
          </a:ln>
        </p:spPr>
      </p:pic>
      <p:sp>
        <p:nvSpPr>
          <p:cNvPr id="72" name="Google Shape;72;p3"/>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marR="0" lvl="0" indent="-542925" algn="l" rtl="0">
              <a:spcBef>
                <a:spcPts val="0"/>
              </a:spcBef>
              <a:spcAft>
                <a:spcPts val="0"/>
              </a:spcAft>
              <a:buClr>
                <a:schemeClr val="dk1"/>
              </a:buClr>
              <a:buSzPts val="2400"/>
              <a:buBlip>
                <a:blip r:embed="rId4"/>
              </a:buBlip>
            </a:pPr>
            <a:r>
              <a:rPr lang="de-DE" sz="2400" dirty="0">
                <a:solidFill>
                  <a:schemeClr val="dk1"/>
                </a:solidFill>
                <a:latin typeface="Helvetica Neue" panose="020B0604020202020204" charset="0"/>
                <a:ea typeface="Helvetica Neue"/>
                <a:cs typeface="Helvetica Neue"/>
                <a:sym typeface="Helvetica Neue"/>
              </a:rPr>
              <a:t>Deine Zeit effizienter zu nutzen</a:t>
            </a:r>
            <a:endParaRPr lang="de-DE" sz="2400" dirty="0">
              <a:latin typeface="Helvetica Neue" panose="020B0604020202020204" charset="0"/>
            </a:endParaRPr>
          </a:p>
          <a:p>
            <a:pPr marL="542925" marR="0" lvl="0" indent="-542925" algn="l" rtl="0">
              <a:spcBef>
                <a:spcPts val="1800"/>
              </a:spcBef>
              <a:spcAft>
                <a:spcPts val="0"/>
              </a:spcAft>
              <a:buClr>
                <a:schemeClr val="dk1"/>
              </a:buClr>
              <a:buSzPts val="2400"/>
              <a:buBlip>
                <a:blip r:embed="rId4"/>
              </a:buBlip>
            </a:pPr>
            <a:r>
              <a:rPr lang="de-DE" sz="2400" dirty="0">
                <a:solidFill>
                  <a:schemeClr val="dk1"/>
                </a:solidFill>
                <a:latin typeface="Helvetica Neue" panose="020B0604020202020204" charset="0"/>
                <a:ea typeface="Helvetica Neue"/>
                <a:cs typeface="Helvetica Neue"/>
                <a:sym typeface="Helvetica Neue"/>
              </a:rPr>
              <a:t>Teamarbeit und Aufgabenzuweisung besser verwalten zu können</a:t>
            </a:r>
            <a:endParaRPr lang="de-DE" sz="2400" dirty="0">
              <a:latin typeface="Helvetica Neue" panose="020B0604020202020204" charset="0"/>
            </a:endParaRPr>
          </a:p>
          <a:p>
            <a:pPr marL="542925" marR="0" lvl="0" indent="-542925" algn="l" rtl="0">
              <a:spcBef>
                <a:spcPts val="1800"/>
              </a:spcBef>
              <a:spcAft>
                <a:spcPts val="1800"/>
              </a:spcAft>
              <a:buClr>
                <a:schemeClr val="dk1"/>
              </a:buClr>
              <a:buSzPts val="2400"/>
              <a:buBlip>
                <a:blip r:embed="rId4"/>
              </a:buBlip>
            </a:pPr>
            <a:r>
              <a:rPr lang="de-DE" sz="2400" dirty="0">
                <a:solidFill>
                  <a:schemeClr val="dk1"/>
                </a:solidFill>
                <a:latin typeface="Helvetica Neue" panose="020B0604020202020204" charset="0"/>
                <a:ea typeface="Helvetica Neue"/>
                <a:cs typeface="Helvetica Neue"/>
                <a:sym typeface="Helvetica Neue"/>
              </a:rPr>
              <a:t>Werkzeuge zu kennen und zu nutzen, die dich bei der Aufgabenverwaltung unterstützen</a:t>
            </a:r>
            <a:endParaRPr lang="de-DE" sz="2400" dirty="0">
              <a:latin typeface="Helvetica Neue" panose="020B0604020202020204" charset="0"/>
            </a:endParaRPr>
          </a:p>
        </p:txBody>
      </p:sp>
      <p:sp>
        <p:nvSpPr>
          <p:cNvPr id="73" name="Google Shape;73;p3"/>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de-DE" sz="2400" b="1" i="0" u="none" strike="noStrike" cap="none">
                <a:solidFill>
                  <a:srgbClr val="AED633"/>
                </a:solidFill>
                <a:latin typeface="Helvetica Neue" panose="020B0604020202020204" charset="0"/>
                <a:ea typeface="Helvetica Neue"/>
                <a:cs typeface="Helvetica Neue"/>
                <a:sym typeface="Helvetica Neue"/>
              </a:rPr>
              <a:t>Am Ende des Moduls wirst du in der Lage sein:</a:t>
            </a:r>
            <a:endParaRPr lang="de-DE" sz="1400" b="1" i="0" u="none" strike="noStrike" cap="none">
              <a:solidFill>
                <a:srgbClr val="AED633"/>
              </a:solidFill>
              <a:latin typeface="Helvetica Neue" panose="020B0604020202020204" charset="0"/>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p:nvPr/>
        </p:nvSpPr>
        <p:spPr>
          <a:xfrm>
            <a:off x="4572000" y="3888000"/>
            <a:ext cx="9144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a:solidFill>
                  <a:srgbClr val="4D94B7"/>
                </a:solidFill>
                <a:latin typeface="Helvetica Neue" panose="020B0604020202020204" charset="0"/>
                <a:ea typeface="Helvetica Neue"/>
                <a:cs typeface="Helvetica Neue"/>
                <a:sym typeface="Helvetica Neue"/>
              </a:rPr>
              <a:t>IKT Tools für das Zeitmanagement</a:t>
            </a:r>
          </a:p>
        </p:txBody>
      </p:sp>
      <p:sp>
        <p:nvSpPr>
          <p:cNvPr id="79" name="Google Shape;79;p4"/>
          <p:cNvSpPr txBox="1"/>
          <p:nvPr/>
        </p:nvSpPr>
        <p:spPr>
          <a:xfrm>
            <a:off x="1296000" y="2592000"/>
            <a:ext cx="15732000"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a:solidFill>
                  <a:srgbClr val="AED633"/>
                </a:solidFill>
                <a:latin typeface="Helvetica Neue" panose="020B0604020202020204" charset="0"/>
                <a:ea typeface="Helvetica Neue"/>
                <a:cs typeface="Helvetica Neue"/>
                <a:sym typeface="Helvetica Neue"/>
              </a:rPr>
              <a:t>Unit 1</a:t>
            </a:r>
            <a:endParaRPr lang="de-DE" sz="6000" b="1" i="0" u="none" strike="noStrike" cap="none">
              <a:solidFill>
                <a:srgbClr val="AED633"/>
              </a:solidFill>
              <a:latin typeface="Helvetica Neue" panose="020B0604020202020204" charset="0"/>
              <a:ea typeface="Helvetica Neue"/>
              <a:cs typeface="Helvetica Neue"/>
              <a:sym typeface="Helvetica Neue"/>
            </a:endParaRPr>
          </a:p>
        </p:txBody>
      </p:sp>
      <p:sp>
        <p:nvSpPr>
          <p:cNvPr id="80" name="Google Shape;80;p4"/>
          <p:cNvSpPr txBox="1"/>
          <p:nvPr/>
        </p:nvSpPr>
        <p:spPr>
          <a:xfrm>
            <a:off x="1296000" y="5256000"/>
            <a:ext cx="10980000" cy="1815841"/>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pPr>
            <a:r>
              <a:rPr lang="de-DE" sz="2800" b="1" i="0" u="none" strike="noStrike" cap="none">
                <a:solidFill>
                  <a:srgbClr val="AED633"/>
                </a:solidFill>
                <a:latin typeface="Helvetica Neue" panose="020B0604020202020204" charset="0"/>
                <a:ea typeface="Helvetica Neue"/>
                <a:cs typeface="Helvetica Neue"/>
                <a:sym typeface="Helvetica Neue"/>
              </a:rPr>
              <a:t>1.1 Vorteile und Defizite</a:t>
            </a:r>
            <a:endParaRPr lang="de-DE">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de-DE" sz="2800" b="1" i="0" u="none" strike="noStrike" cap="none">
                <a:solidFill>
                  <a:srgbClr val="AED633"/>
                </a:solidFill>
                <a:latin typeface="Helvetica Neue" panose="020B0604020202020204" charset="0"/>
                <a:ea typeface="Helvetica Neue"/>
                <a:cs typeface="Helvetica Neue"/>
                <a:sym typeface="Helvetica Neue"/>
              </a:rPr>
              <a:t>1.2 Zeitmanagement-Tools </a:t>
            </a:r>
            <a:endParaRPr lang="de-DE">
              <a:latin typeface="Helvetica Neue" panose="020B0604020202020204" charset="0"/>
            </a:endParaRPr>
          </a:p>
        </p:txBody>
      </p:sp>
      <p:pic>
        <p:nvPicPr>
          <p:cNvPr id="81" name="Google Shape;81;p4"/>
          <p:cNvPicPr preferRelativeResize="0"/>
          <p:nvPr/>
        </p:nvPicPr>
        <p:blipFill rotWithShape="1">
          <a:blip r:embed="rId3">
            <a:alphaModFix/>
          </a:blip>
          <a:srcRect/>
          <a:stretch/>
        </p:blipFill>
        <p:spPr>
          <a:xfrm>
            <a:off x="12496800" y="5073471"/>
            <a:ext cx="3907362" cy="39073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p:nvPr/>
        </p:nvSpPr>
        <p:spPr>
          <a:xfrm>
            <a:off x="1296000" y="1548000"/>
            <a:ext cx="1195802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1. IKT Tools für das Zeitmanagement</a:t>
            </a:r>
          </a:p>
          <a:p>
            <a:pPr marL="0" marR="0" lvl="0" indent="0" algn="l" rtl="0">
              <a:spcBef>
                <a:spcPts val="0"/>
              </a:spcBef>
              <a:spcAft>
                <a:spcPts val="0"/>
              </a:spcAft>
              <a:buNone/>
            </a:pPr>
            <a:endParaRPr lang="de-DE" sz="4800" b="1">
              <a:solidFill>
                <a:srgbClr val="4D94B7"/>
              </a:solidFill>
              <a:latin typeface="Helvetica Neue" panose="020B0604020202020204" charset="0"/>
              <a:ea typeface="Helvetica Neue"/>
              <a:cs typeface="Helvetica Neue"/>
              <a:sym typeface="Helvetica Neue"/>
            </a:endParaRPr>
          </a:p>
        </p:txBody>
      </p:sp>
      <p:sp>
        <p:nvSpPr>
          <p:cNvPr id="87" name="Google Shape;87;p5"/>
          <p:cNvSpPr txBox="1"/>
          <p:nvPr/>
        </p:nvSpPr>
        <p:spPr>
          <a:xfrm>
            <a:off x="1296000" y="2304000"/>
            <a:ext cx="9753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1.1 </a:t>
            </a:r>
            <a:r>
              <a:rPr lang="de-DE" sz="2800" b="1" i="0" u="none" strike="noStrike" cap="none">
                <a:solidFill>
                  <a:srgbClr val="AED633"/>
                </a:solidFill>
                <a:latin typeface="Helvetica Neue" panose="020B0604020202020204" charset="0"/>
                <a:ea typeface="Helvetica Neue"/>
                <a:cs typeface="Helvetica Neue"/>
                <a:sym typeface="Helvetica Neue"/>
              </a:rPr>
              <a:t>Vorteile und Defizite</a:t>
            </a:r>
            <a:endParaRPr lang="de-DE">
              <a:latin typeface="Helvetica Neue" panose="020B0604020202020204" charset="0"/>
            </a:endParaRPr>
          </a:p>
          <a:p>
            <a:pPr marL="0" marR="0" lvl="0" indent="0" algn="l" rtl="0">
              <a:spcBef>
                <a:spcPts val="0"/>
              </a:spcBef>
              <a:spcAft>
                <a:spcPts val="0"/>
              </a:spcAft>
              <a:buNone/>
            </a:pPr>
            <a:endParaRPr lang="de-DE" sz="2800" b="1">
              <a:solidFill>
                <a:srgbClr val="AED633"/>
              </a:solidFill>
              <a:latin typeface="Helvetica Neue" panose="020B0604020202020204" charset="0"/>
              <a:ea typeface="Helvetica Neue"/>
              <a:cs typeface="Helvetica Neue"/>
              <a:sym typeface="Helvetica Neue"/>
            </a:endParaRPr>
          </a:p>
        </p:txBody>
      </p:sp>
      <p:sp>
        <p:nvSpPr>
          <p:cNvPr id="88" name="Google Shape;88;p5"/>
          <p:cNvSpPr txBox="1"/>
          <p:nvPr/>
        </p:nvSpPr>
        <p:spPr>
          <a:xfrm>
            <a:off x="1296000" y="3384000"/>
            <a:ext cx="15840000" cy="397031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Heutzutage scheint Zeit das Maß aller Dinge zu sein. Wenn wir über ein gutes </a:t>
            </a:r>
            <a:r>
              <a:rPr lang="de-DE" sz="2400" b="1" dirty="0">
                <a:solidFill>
                  <a:srgbClr val="78B17A"/>
                </a:solidFill>
                <a:latin typeface="Helvetica Neue" panose="020B0604020202020204" charset="0"/>
                <a:ea typeface="Helvetica Neue"/>
                <a:cs typeface="Helvetica Neue"/>
                <a:sym typeface="Helvetica Neue"/>
              </a:rPr>
              <a:t>Zeitmanagement</a:t>
            </a:r>
            <a:r>
              <a:rPr lang="de-DE" sz="2400" dirty="0">
                <a:solidFill>
                  <a:schemeClr val="dk1"/>
                </a:solidFill>
                <a:latin typeface="Helvetica Neue" panose="020B0604020202020204" charset="0"/>
                <a:ea typeface="Helvetica Neue"/>
                <a:cs typeface="Helvetica Neue"/>
                <a:sym typeface="Helvetica Neue"/>
              </a:rPr>
              <a:t> verfügen und uns selbst gut kennen, können wir unsere Aufgaben besser erledigen und gewinnen wertvolle Zeit für persönliche oder </a:t>
            </a:r>
            <a:r>
              <a:rPr lang="de-DE" sz="2400" b="1" dirty="0">
                <a:solidFill>
                  <a:srgbClr val="78B17A"/>
                </a:solidFill>
                <a:latin typeface="Helvetica Neue" panose="020B0604020202020204" charset="0"/>
                <a:ea typeface="Helvetica Neue"/>
                <a:cs typeface="Helvetica Neue"/>
                <a:sym typeface="Helvetica Neue"/>
              </a:rPr>
              <a:t>unternehmensinterne Projekte</a:t>
            </a:r>
            <a:r>
              <a:rPr lang="de-DE" sz="2400" dirty="0">
                <a:solidFill>
                  <a:schemeClr val="dk1"/>
                </a:solidFill>
                <a:latin typeface="Helvetica Neue" panose="020B0604020202020204" charset="0"/>
                <a:ea typeface="Helvetica Neue"/>
                <a:cs typeface="Helvetica Neue"/>
                <a:sym typeface="Helvetica Neue"/>
              </a:rPr>
              <a:t>. Deshalb ist es heute wichtiger denn je, sich gut zu organisieren.</a:t>
            </a:r>
            <a:endParaRPr lang="de-DE" dirty="0">
              <a:latin typeface="Helvetica Neue" panose="020B0604020202020204" charset="0"/>
            </a:endParaRPr>
          </a:p>
          <a:p>
            <a:pPr marL="0" marR="0" lvl="0" indent="0" algn="l" rtl="0">
              <a:lnSpc>
                <a:spcPct val="150000"/>
              </a:lnSpc>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0" marR="0" lvl="0" indent="0" algn="l" rtl="0">
              <a:lnSpc>
                <a:spcPct val="150000"/>
              </a:lnSpc>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Dies kollidiert mit der </a:t>
            </a:r>
            <a:r>
              <a:rPr lang="de-DE" sz="2400" b="1" dirty="0">
                <a:solidFill>
                  <a:srgbClr val="78B17A"/>
                </a:solidFill>
                <a:latin typeface="Helvetica Neue" panose="020B0604020202020204" charset="0"/>
                <a:ea typeface="Helvetica Neue"/>
                <a:cs typeface="Helvetica Neue"/>
                <a:sym typeface="Helvetica Neue"/>
              </a:rPr>
              <a:t>zweitrangigen Rolle</a:t>
            </a:r>
            <a:r>
              <a:rPr lang="de-DE" sz="2400" dirty="0">
                <a:solidFill>
                  <a:schemeClr val="dk1"/>
                </a:solidFill>
                <a:latin typeface="Helvetica Neue" panose="020B0604020202020204" charset="0"/>
                <a:ea typeface="Helvetica Neue"/>
                <a:cs typeface="Helvetica Neue"/>
                <a:sym typeface="Helvetica Neue"/>
              </a:rPr>
              <a:t>, die dem Zeitmanagement in einigen </a:t>
            </a:r>
            <a:r>
              <a:rPr lang="de-DE" sz="2400" b="1" dirty="0">
                <a:solidFill>
                  <a:srgbClr val="78B17A"/>
                </a:solidFill>
                <a:latin typeface="Helvetica Neue" panose="020B0604020202020204" charset="0"/>
                <a:ea typeface="Helvetica Neue"/>
                <a:cs typeface="Helvetica Neue"/>
                <a:sym typeface="Helvetica Neue"/>
              </a:rPr>
              <a:t>Unternehmenskulturen</a:t>
            </a:r>
            <a:r>
              <a:rPr lang="de-DE" sz="2400" dirty="0">
                <a:solidFill>
                  <a:schemeClr val="dk1"/>
                </a:solidFill>
                <a:latin typeface="Helvetica Neue" panose="020B0604020202020204" charset="0"/>
                <a:ea typeface="Helvetica Neue"/>
                <a:cs typeface="Helvetica Neue"/>
                <a:sym typeface="Helvetica Neue"/>
              </a:rPr>
              <a:t> zugewiesen wird, da es eher als Nebenkompetenz denn als Kernkompetenz behandelt wird. Es überrascht nicht, dass dieses Problem exponentiell zunimmt, wenn es um unternehmerische Projekte geht, die aufgrund ihres üblichen Nebencharakters oft eng um die Haupttätigkeit herum geplant sind.</a:t>
            </a:r>
          </a:p>
        </p:txBody>
      </p:sp>
      <p:sp>
        <p:nvSpPr>
          <p:cNvPr id="89" name="Google Shape;89;p5"/>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1</a:t>
            </a:r>
            <a:endParaRPr lang="de-DE">
              <a:latin typeface="Helvetica Neue"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p:nvPr/>
        </p:nvSpPr>
        <p:spPr>
          <a:xfrm>
            <a:off x="1296000" y="2304000"/>
            <a:ext cx="64090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1.2 </a:t>
            </a:r>
            <a:r>
              <a:rPr lang="de-DE" sz="2800" b="1" i="0" u="none" strike="noStrike" cap="none">
                <a:solidFill>
                  <a:srgbClr val="AED633"/>
                </a:solidFill>
                <a:latin typeface="Helvetica Neue" panose="020B0604020202020204" charset="0"/>
                <a:ea typeface="Helvetica Neue"/>
                <a:cs typeface="Helvetica Neue"/>
                <a:sym typeface="Helvetica Neue"/>
              </a:rPr>
              <a:t>Zeitmanagement-Tools </a:t>
            </a:r>
            <a:endParaRPr lang="de-DE" sz="2800" b="1">
              <a:solidFill>
                <a:srgbClr val="AED633"/>
              </a:solidFill>
              <a:latin typeface="Helvetica Neue" panose="020B0604020202020204" charset="0"/>
              <a:ea typeface="Helvetica Neue"/>
              <a:cs typeface="Helvetica Neue"/>
              <a:sym typeface="Helvetica Neue"/>
            </a:endParaRPr>
          </a:p>
        </p:txBody>
      </p:sp>
      <p:sp>
        <p:nvSpPr>
          <p:cNvPr id="95" name="Google Shape;95;p6"/>
          <p:cNvSpPr txBox="1"/>
          <p:nvPr/>
        </p:nvSpPr>
        <p:spPr>
          <a:xfrm>
            <a:off x="1296000" y="3384000"/>
            <a:ext cx="15840000" cy="4493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Um uns bei unseren ersten Schritten in der Welt des Zeitmanagements zu helfen oder unsere Organisationsfähigkeiten auf die nächste Stufe zu heben, findest du hier eine Auswahl an Tools (mit kostenlosen und kostenpflichtigen Angeboten):</a:t>
            </a:r>
            <a:endParaRPr lang="de-DE"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457200" marR="0" lvl="0" indent="-457200" algn="l" rtl="0">
              <a:spcBef>
                <a:spcPts val="0"/>
              </a:spcBef>
              <a:spcAft>
                <a:spcPts val="0"/>
              </a:spcAft>
              <a:buClr>
                <a:srgbClr val="4D94B7"/>
              </a:buClr>
              <a:buSzPts val="2400"/>
              <a:buFont typeface="Noto Sans Symbols"/>
              <a:buChar char="⮚"/>
            </a:pPr>
            <a:r>
              <a:rPr lang="de-DE" sz="2400" b="1" dirty="0">
                <a:solidFill>
                  <a:srgbClr val="4D94B7"/>
                </a:solidFill>
                <a:latin typeface="Helvetica Neue" panose="020B0604020202020204" charset="0"/>
                <a:ea typeface="Helvetica Neue"/>
                <a:cs typeface="Helvetica Neue"/>
                <a:sym typeface="Helvetica Neue"/>
              </a:rPr>
              <a:t>Zeiterfassung:</a:t>
            </a:r>
            <a:r>
              <a:rPr lang="de-DE" sz="2400" dirty="0">
                <a:solidFill>
                  <a:srgbClr val="4D94B7"/>
                </a:solidFill>
                <a:latin typeface="Helvetica Neue" panose="020B0604020202020204" charset="0"/>
                <a:ea typeface="Helvetica Neue"/>
                <a:cs typeface="Helvetica Neue"/>
                <a:sym typeface="Helvetica Neue"/>
              </a:rPr>
              <a:t> </a:t>
            </a:r>
            <a:r>
              <a:rPr lang="de-DE" sz="2400" dirty="0">
                <a:solidFill>
                  <a:schemeClr val="dk1"/>
                </a:solidFill>
                <a:latin typeface="Helvetica Neue" panose="020B0604020202020204" charset="0"/>
                <a:ea typeface="Helvetica Neue"/>
                <a:cs typeface="Helvetica Neue"/>
                <a:sym typeface="Helvetica Neue"/>
              </a:rPr>
              <a:t>Die vollständige Kontrolle über Ihre Zeit ist der Schlüssel zu einem besseren Arbeits- und Privatleben.</a:t>
            </a:r>
            <a:endParaRPr lang="de-DE" dirty="0">
              <a:latin typeface="Helvetica Neue" panose="020B0604020202020204" charset="0"/>
            </a:endParaRPr>
          </a:p>
          <a:p>
            <a:pPr marL="0" marR="0" lvl="0" indent="0" algn="l" rtl="0">
              <a:spcBef>
                <a:spcPts val="0"/>
              </a:spcBef>
              <a:spcAft>
                <a:spcPts val="0"/>
              </a:spcAft>
              <a:buNone/>
            </a:pPr>
            <a:endParaRPr lang="de-DE" sz="2400" b="1" dirty="0">
              <a:solidFill>
                <a:srgbClr val="78B17A"/>
              </a:solidFill>
              <a:latin typeface="Helvetica Neue" panose="020B0604020202020204" charset="0"/>
              <a:ea typeface="Helvetica Neue"/>
              <a:cs typeface="Helvetica Neue"/>
              <a:sym typeface="Helvetica Neue"/>
            </a:endParaRPr>
          </a:p>
          <a:p>
            <a:pPr marL="1127125" marR="0" lvl="2" indent="0" algn="l" rtl="0">
              <a:spcBef>
                <a:spcPts val="0"/>
              </a:spcBef>
              <a:spcAft>
                <a:spcPts val="0"/>
              </a:spcAft>
              <a:buNone/>
            </a:pPr>
            <a:r>
              <a:rPr lang="de-DE" sz="2400" b="0" i="0" u="none" strike="noStrike" cap="none" dirty="0">
                <a:solidFill>
                  <a:schemeClr val="dk1"/>
                </a:solidFill>
                <a:latin typeface="Helvetica Neue" panose="020B0604020202020204" charset="0"/>
                <a:ea typeface="Helvetica Neue"/>
                <a:cs typeface="Helvetica Neue"/>
                <a:sym typeface="Helvetica Neue"/>
              </a:rPr>
              <a:t>                           ist eine kostenlose App zur Zeiterfassung, die dem/die Nutzer*in, egal ob Einzelperson oder Team, eine Reihe von zeitbezogenen Tools zur Verfügung stellt, um Countdowns, die für eine Aufgabe aufgewendete Zeit oder die anrechenbare Zeit zu überwachen.</a:t>
            </a:r>
            <a:endParaRPr lang="de-DE" dirty="0">
              <a:latin typeface="Helvetica Neue" panose="020B0604020202020204" charset="0"/>
            </a:endParaRPr>
          </a:p>
          <a:p>
            <a:pPr marL="1127125" marR="0" lvl="2" indent="0" algn="l" rtl="0">
              <a:spcBef>
                <a:spcPts val="0"/>
              </a:spcBef>
              <a:spcAft>
                <a:spcPts val="0"/>
              </a:spcAft>
              <a:buNone/>
            </a:pPr>
            <a:br>
              <a:rPr lang="de-DE" sz="2400" b="0" i="0" u="none" strike="noStrike" cap="none" dirty="0">
                <a:solidFill>
                  <a:schemeClr val="dk1"/>
                </a:solidFill>
                <a:latin typeface="Helvetica Neue" panose="020B0604020202020204" charset="0"/>
                <a:ea typeface="Helvetica Neue"/>
                <a:cs typeface="Helvetica Neue"/>
                <a:sym typeface="Helvetica Neue"/>
              </a:rPr>
            </a:br>
            <a:r>
              <a:rPr lang="de-DE" sz="2400" b="0" i="0" u="none" strike="noStrike" cap="none" dirty="0">
                <a:solidFill>
                  <a:schemeClr val="dk1"/>
                </a:solidFill>
                <a:latin typeface="Helvetica Neue" panose="020B0604020202020204" charset="0"/>
                <a:ea typeface="Helvetica Neue"/>
                <a:cs typeface="Helvetica Neue"/>
                <a:sym typeface="Helvetica Neue"/>
              </a:rPr>
              <a:t>			</a:t>
            </a:r>
            <a:r>
              <a:rPr lang="de-DE" sz="2400" dirty="0">
                <a:solidFill>
                  <a:schemeClr val="dk1"/>
                </a:solidFill>
                <a:latin typeface="Helvetica Neue" panose="020B0604020202020204" charset="0"/>
                <a:ea typeface="Helvetica Neue"/>
                <a:cs typeface="Helvetica Neue"/>
                <a:sym typeface="Helvetica Neue"/>
              </a:rPr>
              <a:t>       </a:t>
            </a:r>
            <a:r>
              <a:rPr lang="de-DE" sz="2400" b="0" i="0" u="none" strike="noStrike" cap="none" dirty="0">
                <a:solidFill>
                  <a:schemeClr val="dk1"/>
                </a:solidFill>
                <a:latin typeface="Helvetica Neue" panose="020B0604020202020204" charset="0"/>
                <a:ea typeface="Helvetica Neue"/>
                <a:cs typeface="Helvetica Neue"/>
                <a:sym typeface="Helvetica Neue"/>
              </a:rPr>
              <a:t>bietet eine Vielzahl von Instrumenten zur Zeiterfassung, wie z. B. Aufgabenführung, Fokus-Sitzungen und eine Reihe von Berichten, die eine eingehende Analyse der Zeiteinteilung des*r Nutzer*in ermöglichen.</a:t>
            </a:r>
          </a:p>
        </p:txBody>
      </p:sp>
      <p:pic>
        <p:nvPicPr>
          <p:cNvPr id="96" name="Google Shape;96;p6"/>
          <p:cNvPicPr preferRelativeResize="0"/>
          <p:nvPr/>
        </p:nvPicPr>
        <p:blipFill rotWithShape="1">
          <a:blip r:embed="rId3">
            <a:alphaModFix/>
          </a:blip>
          <a:srcRect/>
          <a:stretch/>
        </p:blipFill>
        <p:spPr>
          <a:xfrm>
            <a:off x="2412000" y="5832000"/>
            <a:ext cx="2254149" cy="554145"/>
          </a:xfrm>
          <a:prstGeom prst="rect">
            <a:avLst/>
          </a:prstGeom>
          <a:noFill/>
          <a:ln>
            <a:noFill/>
          </a:ln>
        </p:spPr>
      </p:pic>
      <p:pic>
        <p:nvPicPr>
          <p:cNvPr id="97" name="Google Shape;97;p6"/>
          <p:cNvPicPr preferRelativeResize="0"/>
          <p:nvPr/>
        </p:nvPicPr>
        <p:blipFill rotWithShape="1">
          <a:blip r:embed="rId4">
            <a:alphaModFix/>
          </a:blip>
          <a:srcRect/>
          <a:stretch/>
        </p:blipFill>
        <p:spPr>
          <a:xfrm>
            <a:off x="2412000" y="7272000"/>
            <a:ext cx="3028720" cy="620340"/>
          </a:xfrm>
          <a:prstGeom prst="rect">
            <a:avLst/>
          </a:prstGeom>
          <a:noFill/>
          <a:ln>
            <a:noFill/>
          </a:ln>
        </p:spPr>
      </p:pic>
      <p:sp>
        <p:nvSpPr>
          <p:cNvPr id="98" name="Google Shape;98;p6"/>
          <p:cNvSpPr txBox="1"/>
          <p:nvPr/>
        </p:nvSpPr>
        <p:spPr>
          <a:xfrm>
            <a:off x="1296000" y="1548000"/>
            <a:ext cx="1195802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1. IKT Tools für das Zeitmanagement</a:t>
            </a:r>
          </a:p>
        </p:txBody>
      </p:sp>
      <p:sp>
        <p:nvSpPr>
          <p:cNvPr id="99" name="Google Shape;99;p6"/>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4, 5</a:t>
            </a:r>
            <a:endParaRPr lang="de-DE">
              <a:latin typeface="Helvetica Neue" panose="020B0604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p:nvPr/>
        </p:nvSpPr>
        <p:spPr>
          <a:xfrm>
            <a:off x="1296000" y="3384000"/>
            <a:ext cx="15840000" cy="4832092"/>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4D94B7"/>
              </a:buClr>
              <a:buSzPts val="2400"/>
              <a:buFont typeface="Noto Sans Symbols"/>
              <a:buChar char="⮚"/>
            </a:pPr>
            <a:r>
              <a:rPr lang="de-DE" sz="2400" b="1" dirty="0" err="1">
                <a:solidFill>
                  <a:srgbClr val="4D94B7"/>
                </a:solidFill>
                <a:latin typeface="Helvetica Neue" panose="020B0604020202020204" charset="0"/>
                <a:ea typeface="Helvetica Neue"/>
                <a:cs typeface="Helvetica Neue"/>
                <a:sym typeface="Helvetica Neue"/>
              </a:rPr>
              <a:t>Social</a:t>
            </a:r>
            <a:r>
              <a:rPr lang="de-DE" sz="2400" b="1" dirty="0">
                <a:solidFill>
                  <a:srgbClr val="4D94B7"/>
                </a:solidFill>
                <a:latin typeface="Helvetica Neue" panose="020B0604020202020204" charset="0"/>
                <a:ea typeface="Helvetica Neue"/>
                <a:cs typeface="Helvetica Neue"/>
                <a:sym typeface="Helvetica Neue"/>
              </a:rPr>
              <a:t> Media Marketing:</a:t>
            </a:r>
            <a:r>
              <a:rPr lang="de-DE" sz="2400" dirty="0">
                <a:solidFill>
                  <a:srgbClr val="4D94B7"/>
                </a:solidFill>
                <a:latin typeface="Helvetica Neue" panose="020B0604020202020204" charset="0"/>
                <a:ea typeface="Helvetica Neue"/>
                <a:cs typeface="Helvetica Neue"/>
                <a:sym typeface="Helvetica Neue"/>
              </a:rPr>
              <a:t> </a:t>
            </a:r>
            <a:r>
              <a:rPr lang="de-DE" sz="2400" dirty="0">
                <a:solidFill>
                  <a:schemeClr val="dk1"/>
                </a:solidFill>
                <a:latin typeface="Helvetica Neue" panose="020B0604020202020204" charset="0"/>
                <a:ea typeface="Helvetica Neue"/>
                <a:cs typeface="Helvetica Neue"/>
                <a:sym typeface="Helvetica Neue"/>
              </a:rPr>
              <a:t>Die Planung von Beiträgen ist für jede </a:t>
            </a:r>
            <a:r>
              <a:rPr lang="de-DE" sz="2400" dirty="0" err="1">
                <a:solidFill>
                  <a:schemeClr val="dk1"/>
                </a:solidFill>
                <a:latin typeface="Helvetica Neue" panose="020B0604020202020204" charset="0"/>
                <a:ea typeface="Helvetica Neue"/>
                <a:cs typeface="Helvetica Neue"/>
                <a:sym typeface="Helvetica Neue"/>
              </a:rPr>
              <a:t>Social</a:t>
            </a:r>
            <a:r>
              <a:rPr lang="de-DE" sz="2400" dirty="0">
                <a:solidFill>
                  <a:schemeClr val="dk1"/>
                </a:solidFill>
                <a:latin typeface="Helvetica Neue" panose="020B0604020202020204" charset="0"/>
                <a:ea typeface="Helvetica Neue"/>
                <a:cs typeface="Helvetica Neue"/>
                <a:sym typeface="Helvetica Neue"/>
              </a:rPr>
              <a:t>-Media-Strategie unerlässlich. Leider können wir nicht rund um die Uhr auf unseren Bildschirm schauen und auf den richtigen Moment warten, um dieses brillante Memo oder diese Infografik zu posten.</a:t>
            </a:r>
          </a:p>
          <a:p>
            <a:pPr marL="457200" marR="0" lvl="0" indent="-457200" algn="l" rtl="0">
              <a:spcBef>
                <a:spcPts val="0"/>
              </a:spcBef>
              <a:spcAft>
                <a:spcPts val="0"/>
              </a:spcAft>
              <a:buClr>
                <a:schemeClr val="dk1"/>
              </a:buClr>
              <a:buSzPts val="2400"/>
              <a:buFont typeface="Helvetica Neue"/>
              <a:buChar char="⮚"/>
            </a:pPr>
            <a:endParaRPr lang="de-DE" sz="2400" dirty="0">
              <a:solidFill>
                <a:schemeClr val="dk1"/>
              </a:solidFill>
              <a:latin typeface="Helvetica Neue" panose="020B0604020202020204" charset="0"/>
              <a:ea typeface="Helvetica Neue"/>
              <a:cs typeface="Helvetica Neue"/>
              <a:sym typeface="Helvetica Neue"/>
            </a:endParaRPr>
          </a:p>
          <a:p>
            <a:pPr marL="457200" marR="0" lvl="0" indent="-304800" algn="l" rtl="0">
              <a:spcBef>
                <a:spcPts val="0"/>
              </a:spcBef>
              <a:spcAft>
                <a:spcPts val="0"/>
              </a:spcAft>
              <a:buClr>
                <a:schemeClr val="dk1"/>
              </a:buClr>
              <a:buSzPts val="2400"/>
              <a:buFont typeface="Noto Sans Symbols"/>
              <a:buNone/>
            </a:pPr>
            <a:endParaRPr lang="de-DE" sz="2400" b="1" dirty="0">
              <a:solidFill>
                <a:srgbClr val="78B17A"/>
              </a:solidFill>
              <a:latin typeface="Helvetica Neue" panose="020B0604020202020204" charset="0"/>
              <a:ea typeface="Helvetica Neue"/>
              <a:cs typeface="Helvetica Neue"/>
              <a:sym typeface="Helvetica Neue"/>
            </a:endParaRPr>
          </a:p>
          <a:p>
            <a:pPr marL="914400" marR="0" lvl="2" indent="0" algn="l" rtl="0">
              <a:spcBef>
                <a:spcPts val="0"/>
              </a:spcBef>
              <a:spcAft>
                <a:spcPts val="0"/>
              </a:spcAft>
              <a:buNone/>
            </a:pPr>
            <a:r>
              <a:rPr lang="de-DE" sz="2400" b="0" i="0" u="none" strike="noStrike" cap="none" dirty="0">
                <a:solidFill>
                  <a:schemeClr val="dk1"/>
                </a:solidFill>
                <a:latin typeface="Helvetica Neue" panose="020B0604020202020204" charset="0"/>
                <a:ea typeface="Helvetica Neue"/>
                <a:cs typeface="Helvetica Neue"/>
                <a:sym typeface="Helvetica Neue"/>
              </a:rPr>
              <a:t>                         , zum Beispiel, unterstützt bis zu 20 </a:t>
            </a:r>
            <a:r>
              <a:rPr lang="de-DE" sz="2400" b="0" i="0" u="none" strike="noStrike" cap="none" dirty="0" err="1">
                <a:solidFill>
                  <a:schemeClr val="dk1"/>
                </a:solidFill>
                <a:latin typeface="Helvetica Neue" panose="020B0604020202020204" charset="0"/>
                <a:ea typeface="Helvetica Neue"/>
                <a:cs typeface="Helvetica Neue"/>
                <a:sym typeface="Helvetica Neue"/>
              </a:rPr>
              <a:t>Social</a:t>
            </a:r>
            <a:r>
              <a:rPr lang="de-DE" sz="2400" b="0" i="0" u="none" strike="noStrike" cap="none" dirty="0">
                <a:solidFill>
                  <a:schemeClr val="dk1"/>
                </a:solidFill>
                <a:latin typeface="Helvetica Neue" panose="020B0604020202020204" charset="0"/>
                <a:ea typeface="Helvetica Neue"/>
                <a:cs typeface="Helvetica Neue"/>
                <a:sym typeface="Helvetica Neue"/>
              </a:rPr>
              <a:t> Media-Plattformen, darunter Twitter, Facebook, Instagram, </a:t>
            </a:r>
            <a:r>
              <a:rPr lang="de-DE" sz="2400" b="0" i="0" u="none" strike="noStrike" cap="none" dirty="0" err="1">
                <a:solidFill>
                  <a:schemeClr val="dk1"/>
                </a:solidFill>
                <a:latin typeface="Helvetica Neue" panose="020B0604020202020204" charset="0"/>
                <a:ea typeface="Helvetica Neue"/>
                <a:cs typeface="Helvetica Neue"/>
                <a:sym typeface="Helvetica Neue"/>
              </a:rPr>
              <a:t>TikTok</a:t>
            </a:r>
            <a:r>
              <a:rPr lang="de-DE" sz="2400" b="0" i="0" u="none" strike="noStrike" cap="none" dirty="0">
                <a:solidFill>
                  <a:schemeClr val="dk1"/>
                </a:solidFill>
                <a:latin typeface="Helvetica Neue" panose="020B0604020202020204" charset="0"/>
                <a:ea typeface="Helvetica Neue"/>
                <a:cs typeface="Helvetica Neue"/>
                <a:sym typeface="Helvetica Neue"/>
              </a:rPr>
              <a:t>, LinkedIn und YouTube. Der kostenlose Tarif ermöglicht die Verwaltung von 2 Konten und die Planung von bis zu 5 Beiträgen. Außerdem unterstützt es die Beitragsautomatisierung, d. h. bestimmte Blog- und Web-Updates können automatisch gepostet werden.</a:t>
            </a:r>
          </a:p>
          <a:p>
            <a:pPr marL="914400" marR="0" lvl="2" indent="0" algn="l" rtl="0">
              <a:spcBef>
                <a:spcPts val="0"/>
              </a:spcBef>
              <a:spcAft>
                <a:spcPts val="0"/>
              </a:spcAft>
              <a:buNone/>
            </a:pPr>
            <a:endParaRPr lang="de-DE" dirty="0">
              <a:latin typeface="Helvetica Neue" panose="020B0604020202020204" charset="0"/>
            </a:endParaRPr>
          </a:p>
          <a:p>
            <a:pPr marL="914400" marR="0" lvl="2" indent="0" algn="l" rtl="0">
              <a:spcBef>
                <a:spcPts val="0"/>
              </a:spcBef>
              <a:spcAft>
                <a:spcPts val="0"/>
              </a:spcAft>
              <a:buNone/>
            </a:pPr>
            <a:endParaRPr lang="de-DE" sz="2400" b="0" i="0" u="none" strike="noStrike" cap="none" dirty="0">
              <a:solidFill>
                <a:schemeClr val="dk1"/>
              </a:solidFill>
              <a:latin typeface="Helvetica Neue" panose="020B0604020202020204" charset="0"/>
              <a:ea typeface="Helvetica Neue"/>
              <a:cs typeface="Helvetica Neue"/>
              <a:sym typeface="Helvetica Neue"/>
            </a:endParaRPr>
          </a:p>
          <a:p>
            <a:pPr marL="914400" marR="0" lvl="2"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              </a:t>
            </a:r>
            <a:r>
              <a:rPr lang="de-DE" sz="2400" b="0" i="0" u="none" strike="noStrike" cap="none" dirty="0">
                <a:solidFill>
                  <a:schemeClr val="dk1"/>
                </a:solidFill>
                <a:latin typeface="Helvetica Neue" panose="020B0604020202020204" charset="0"/>
                <a:ea typeface="Helvetica Neue"/>
                <a:cs typeface="Helvetica Neue"/>
                <a:sym typeface="Helvetica Neue"/>
              </a:rPr>
              <a:t>bietet ähnliche Funktionen, aber noch bessere Automatisierungsmöglichkeiten und einen kostenlosen Service, der die Verwaltung von 3 sozialen Konten und die Planung von bis zu 10 Beiträgen ermöglicht.</a:t>
            </a:r>
          </a:p>
        </p:txBody>
      </p:sp>
      <p:pic>
        <p:nvPicPr>
          <p:cNvPr id="105" name="Google Shape;105;p7"/>
          <p:cNvPicPr preferRelativeResize="0"/>
          <p:nvPr/>
        </p:nvPicPr>
        <p:blipFill rotWithShape="1">
          <a:blip r:embed="rId3">
            <a:alphaModFix/>
          </a:blip>
          <a:srcRect/>
          <a:stretch/>
        </p:blipFill>
        <p:spPr>
          <a:xfrm>
            <a:off x="1331859" y="6876000"/>
            <a:ext cx="2093922" cy="1177831"/>
          </a:xfrm>
          <a:prstGeom prst="rect">
            <a:avLst/>
          </a:prstGeom>
          <a:noFill/>
          <a:ln>
            <a:noFill/>
          </a:ln>
        </p:spPr>
      </p:pic>
      <p:sp>
        <p:nvSpPr>
          <p:cNvPr id="107" name="Google Shape;107;p7"/>
          <p:cNvSpPr txBox="1"/>
          <p:nvPr/>
        </p:nvSpPr>
        <p:spPr>
          <a:xfrm>
            <a:off x="1296000" y="1548000"/>
            <a:ext cx="1195802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1. IKT Tools für das Zeitmanagement</a:t>
            </a:r>
          </a:p>
          <a:p>
            <a:pPr marL="0" marR="0" lvl="0" indent="0" algn="l" rtl="0">
              <a:spcBef>
                <a:spcPts val="0"/>
              </a:spcBef>
              <a:spcAft>
                <a:spcPts val="0"/>
              </a:spcAft>
              <a:buNone/>
            </a:pPr>
            <a:endParaRPr lang="de-DE" sz="4800" b="1">
              <a:solidFill>
                <a:srgbClr val="4D94B7"/>
              </a:solidFill>
              <a:latin typeface="Helvetica Neue" panose="020B0604020202020204" charset="0"/>
              <a:ea typeface="Helvetica Neue"/>
              <a:cs typeface="Helvetica Neue"/>
              <a:sym typeface="Helvetica Neue"/>
            </a:endParaRPr>
          </a:p>
        </p:txBody>
      </p:sp>
      <p:sp>
        <p:nvSpPr>
          <p:cNvPr id="108" name="Google Shape;108;p7"/>
          <p:cNvSpPr txBox="1"/>
          <p:nvPr/>
        </p:nvSpPr>
        <p:spPr>
          <a:xfrm>
            <a:off x="1296000" y="2304000"/>
            <a:ext cx="64090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1.2 </a:t>
            </a:r>
            <a:r>
              <a:rPr lang="de-DE" sz="2800" b="1" i="0" u="none" strike="noStrike" cap="none">
                <a:solidFill>
                  <a:srgbClr val="AED633"/>
                </a:solidFill>
                <a:latin typeface="Helvetica Neue" panose="020B0604020202020204" charset="0"/>
                <a:ea typeface="Helvetica Neue"/>
                <a:cs typeface="Helvetica Neue"/>
                <a:sym typeface="Helvetica Neue"/>
              </a:rPr>
              <a:t>Zeitmanagement-Tools </a:t>
            </a:r>
            <a:endParaRPr lang="de-DE" sz="2800" b="1">
              <a:solidFill>
                <a:srgbClr val="AED633"/>
              </a:solidFill>
              <a:latin typeface="Helvetica Neue" panose="020B0604020202020204" charset="0"/>
              <a:ea typeface="Helvetica Neue"/>
              <a:cs typeface="Helvetica Neue"/>
              <a:sym typeface="Helvetica Neue"/>
            </a:endParaRPr>
          </a:p>
        </p:txBody>
      </p:sp>
      <p:sp>
        <p:nvSpPr>
          <p:cNvPr id="109" name="Google Shape;109;p7"/>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6, 7</a:t>
            </a:r>
            <a:endParaRPr lang="de-DE">
              <a:latin typeface="Helvetica Neue" panose="020B0604020202020204" charset="0"/>
            </a:endParaRPr>
          </a:p>
        </p:txBody>
      </p:sp>
      <p:pic>
        <p:nvPicPr>
          <p:cNvPr id="2" name="Immagine 10">
            <a:extLst>
              <a:ext uri="{FF2B5EF4-FFF2-40B4-BE49-F238E27FC236}">
                <a16:creationId xmlns:a16="http://schemas.microsoft.com/office/drawing/2014/main" id="{A9D83F8F-4EA7-7FA7-008E-E41CE62F7F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859" y="4572000"/>
            <a:ext cx="2999330" cy="16871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txBox="1"/>
          <p:nvPr/>
        </p:nvSpPr>
        <p:spPr>
          <a:xfrm>
            <a:off x="1296000" y="3384000"/>
            <a:ext cx="15526744" cy="353943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4D94B7"/>
              </a:buClr>
              <a:buSzPts val="2400"/>
              <a:buFont typeface="Noto Sans Symbols"/>
              <a:buChar char="⮚"/>
            </a:pPr>
            <a:r>
              <a:rPr lang="de-DE" sz="2400" b="1">
                <a:solidFill>
                  <a:srgbClr val="4D94B7"/>
                </a:solidFill>
                <a:latin typeface="Helvetica Neue" panose="020B0604020202020204" charset="0"/>
                <a:ea typeface="Helvetica Neue"/>
                <a:cs typeface="Helvetica Neue"/>
                <a:sym typeface="Helvetica Neue"/>
              </a:rPr>
              <a:t>Bildschirmnutzung: </a:t>
            </a:r>
            <a:r>
              <a:rPr lang="de-DE" sz="2400">
                <a:solidFill>
                  <a:schemeClr val="dk1"/>
                </a:solidFill>
                <a:latin typeface="Helvetica Neue" panose="020B0604020202020204" charset="0"/>
                <a:ea typeface="Helvetica Neue"/>
                <a:cs typeface="Helvetica Neue"/>
                <a:sym typeface="Helvetica Neue"/>
              </a:rPr>
              <a:t>Um unser Zeitmanagement zu verbessern, ist die Kontrolle unserer Bildschirmzeit von entscheidender Bedeutung, damit wir unsere Arbeit optimieren können und nicht ermüden. </a:t>
            </a:r>
            <a:endParaRPr lang="de-DE">
              <a:latin typeface="Helvetica Neue" panose="020B0604020202020204" charset="0"/>
            </a:endParaRPr>
          </a:p>
          <a:p>
            <a:pPr marL="457200" marR="0" lvl="0" indent="-304800" algn="l" rtl="0">
              <a:spcBef>
                <a:spcPts val="0"/>
              </a:spcBef>
              <a:spcAft>
                <a:spcPts val="0"/>
              </a:spcAft>
              <a:buClr>
                <a:schemeClr val="dk1"/>
              </a:buClr>
              <a:buSzPts val="2400"/>
              <a:buFont typeface="Noto Sans Symbols"/>
              <a:buNone/>
            </a:pPr>
            <a:endParaRPr lang="de-DE" sz="2400">
              <a:solidFill>
                <a:schemeClr val="dk1"/>
              </a:solidFill>
              <a:latin typeface="Helvetica Neue" panose="020B0604020202020204" charset="0"/>
              <a:ea typeface="Helvetica Neue"/>
              <a:cs typeface="Helvetica Neue"/>
              <a:sym typeface="Helvetica Neue"/>
            </a:endParaRPr>
          </a:p>
          <a:p>
            <a:pPr marL="457200" marR="0" lvl="0" indent="-304800" algn="l" rtl="0">
              <a:spcBef>
                <a:spcPts val="0"/>
              </a:spcBef>
              <a:spcAft>
                <a:spcPts val="0"/>
              </a:spcAft>
              <a:buClr>
                <a:schemeClr val="dk1"/>
              </a:buClr>
              <a:buSzPts val="2400"/>
              <a:buFont typeface="Noto Sans Symbols"/>
              <a:buNone/>
            </a:pPr>
            <a:endParaRPr lang="de-DE" sz="2400">
              <a:solidFill>
                <a:schemeClr val="dk1"/>
              </a:solidFill>
              <a:latin typeface="Helvetica Neue" panose="020B0604020202020204" charset="0"/>
              <a:ea typeface="Helvetica Neue"/>
              <a:cs typeface="Helvetica Neue"/>
              <a:sym typeface="Helvetica Neue"/>
            </a:endParaRPr>
          </a:p>
          <a:p>
            <a:pPr marL="1828800" marR="0" lvl="4" indent="0" algn="l" rtl="0">
              <a:spcBef>
                <a:spcPts val="0"/>
              </a:spcBef>
              <a:spcAft>
                <a:spcPts val="0"/>
              </a:spcAft>
              <a:buNone/>
            </a:pPr>
            <a:r>
              <a:rPr lang="de-DE" sz="2400" b="1" i="0" u="none" strike="noStrike" cap="none">
                <a:solidFill>
                  <a:srgbClr val="78B17A"/>
                </a:solidFill>
                <a:latin typeface="Helvetica Neue" panose="020B0604020202020204" charset="0"/>
                <a:ea typeface="Helvetica Neue"/>
                <a:cs typeface="Helvetica Neue"/>
                <a:sym typeface="Helvetica Neue"/>
              </a:rPr>
              <a:t>AppDetox</a:t>
            </a:r>
            <a:r>
              <a:rPr lang="de-DE" sz="2400" b="0" i="0" u="none" strike="noStrike" cap="none">
                <a:solidFill>
                  <a:srgbClr val="78B17A"/>
                </a:solidFill>
                <a:latin typeface="Helvetica Neue" panose="020B0604020202020204" charset="0"/>
                <a:ea typeface="Helvetica Neue"/>
                <a:cs typeface="Helvetica Neue"/>
                <a:sym typeface="Helvetica Neue"/>
              </a:rPr>
              <a:t> </a:t>
            </a:r>
            <a:r>
              <a:rPr lang="de-DE" sz="2400" b="0" i="0" u="none" strike="noStrike" cap="none">
                <a:solidFill>
                  <a:schemeClr val="dk1"/>
                </a:solidFill>
                <a:latin typeface="Helvetica Neue" panose="020B0604020202020204" charset="0"/>
                <a:ea typeface="Helvetica Neue"/>
                <a:cs typeface="Helvetica Neue"/>
                <a:sym typeface="Helvetica Neue"/>
              </a:rPr>
              <a:t>ermöglicht es den Nutzer*innen, ihre Bildschirmzeit zu überwachen und benutzerdefinierte Blockierregeln und App-Blockierlisten zu erstellen. </a:t>
            </a:r>
            <a:endParaRPr lang="de-DE">
              <a:latin typeface="Helvetica Neue" panose="020B0604020202020204" charset="0"/>
            </a:endParaRPr>
          </a:p>
          <a:p>
            <a:pPr marL="914400" marR="0" lvl="2" indent="0" algn="l" rtl="0">
              <a:spcBef>
                <a:spcPts val="0"/>
              </a:spcBef>
              <a:spcAft>
                <a:spcPts val="0"/>
              </a:spcAft>
              <a:buNone/>
            </a:pPr>
            <a:endParaRPr lang="de-DE" sz="2400" b="0" i="0" u="none" strike="noStrike" cap="none">
              <a:solidFill>
                <a:schemeClr val="dk1"/>
              </a:solidFill>
              <a:latin typeface="Helvetica Neue" panose="020B0604020202020204" charset="0"/>
              <a:ea typeface="Helvetica Neue"/>
              <a:cs typeface="Helvetica Neue"/>
              <a:sym typeface="Helvetica Neue"/>
            </a:endParaRPr>
          </a:p>
          <a:p>
            <a:pPr marL="914400" marR="0" lvl="2" indent="0" algn="l" rtl="0">
              <a:spcBef>
                <a:spcPts val="0"/>
              </a:spcBef>
              <a:spcAft>
                <a:spcPts val="0"/>
              </a:spcAft>
              <a:buNone/>
            </a:pPr>
            <a:endParaRPr lang="de-DE" sz="2400" b="0" i="0" u="none" strike="noStrike" cap="none">
              <a:solidFill>
                <a:schemeClr val="dk1"/>
              </a:solidFill>
              <a:latin typeface="Helvetica Neue" panose="020B0604020202020204" charset="0"/>
              <a:ea typeface="Helvetica Neue"/>
              <a:cs typeface="Helvetica Neue"/>
              <a:sym typeface="Helvetica Neue"/>
            </a:endParaRPr>
          </a:p>
          <a:p>
            <a:pPr marL="914400" marR="0" lvl="2" indent="0" algn="l" rtl="0">
              <a:spcBef>
                <a:spcPts val="0"/>
              </a:spcBef>
              <a:spcAft>
                <a:spcPts val="0"/>
              </a:spcAft>
              <a:buNone/>
            </a:pPr>
            <a:endParaRPr lang="de-DE" sz="2400" b="0" i="0" u="none" strike="noStrike" cap="none">
              <a:solidFill>
                <a:schemeClr val="dk1"/>
              </a:solidFill>
              <a:latin typeface="Helvetica Neue" panose="020B0604020202020204" charset="0"/>
              <a:ea typeface="Helvetica Neue"/>
              <a:cs typeface="Helvetica Neue"/>
              <a:sym typeface="Helvetica Neue"/>
            </a:endParaRPr>
          </a:p>
          <a:p>
            <a:pPr marL="914400" marR="0" lvl="2" indent="0" algn="l" rtl="0">
              <a:spcBef>
                <a:spcPts val="0"/>
              </a:spcBef>
              <a:spcAft>
                <a:spcPts val="0"/>
              </a:spcAft>
              <a:buNone/>
            </a:pPr>
            <a:endParaRPr lang="de-DE" sz="2400" b="0" i="0" u="none" strike="noStrike" cap="none">
              <a:solidFill>
                <a:schemeClr val="dk1"/>
              </a:solidFill>
              <a:latin typeface="Helvetica Neue" panose="020B0604020202020204" charset="0"/>
              <a:ea typeface="Helvetica Neue"/>
              <a:cs typeface="Helvetica Neue"/>
              <a:sym typeface="Helvetica Neue"/>
            </a:endParaRPr>
          </a:p>
          <a:p>
            <a:pPr marL="1828800" marR="0" lvl="4" indent="0" algn="l" rtl="0">
              <a:spcBef>
                <a:spcPts val="0"/>
              </a:spcBef>
              <a:spcAft>
                <a:spcPts val="0"/>
              </a:spcAft>
              <a:buNone/>
            </a:pPr>
            <a:r>
              <a:rPr lang="de-DE" sz="2400" b="1" i="0" u="none" strike="noStrike" cap="none">
                <a:solidFill>
                  <a:srgbClr val="78B17A"/>
                </a:solidFill>
                <a:latin typeface="Helvetica Neue" panose="020B0604020202020204" charset="0"/>
                <a:ea typeface="Helvetica Neue"/>
                <a:cs typeface="Helvetica Neue"/>
                <a:sym typeface="Helvetica Neue"/>
              </a:rPr>
              <a:t>Moment</a:t>
            </a:r>
            <a:r>
              <a:rPr lang="de-DE" sz="2400" b="0" i="0" u="none" strike="noStrike" cap="none">
                <a:solidFill>
                  <a:srgbClr val="78B17A"/>
                </a:solidFill>
                <a:latin typeface="Helvetica Neue" panose="020B0604020202020204" charset="0"/>
                <a:ea typeface="Helvetica Neue"/>
                <a:cs typeface="Helvetica Neue"/>
                <a:sym typeface="Helvetica Neue"/>
              </a:rPr>
              <a:t> </a:t>
            </a:r>
            <a:r>
              <a:rPr lang="de-DE" sz="2400" b="0" i="0" u="none" strike="noStrike" cap="none">
                <a:solidFill>
                  <a:schemeClr val="dk1"/>
                </a:solidFill>
                <a:latin typeface="Helvetica Neue" panose="020B0604020202020204" charset="0"/>
                <a:ea typeface="Helvetica Neue"/>
                <a:cs typeface="Helvetica Neue"/>
                <a:sym typeface="Helvetica Neue"/>
              </a:rPr>
              <a:t>bietet geräteübergreifende Funktionen und Browsererweiterungen, allerdings nur bei kostenpflichtigen Tarifen.</a:t>
            </a:r>
          </a:p>
        </p:txBody>
      </p:sp>
      <p:pic>
        <p:nvPicPr>
          <p:cNvPr id="115" name="Google Shape;115;p8"/>
          <p:cNvPicPr preferRelativeResize="0"/>
          <p:nvPr/>
        </p:nvPicPr>
        <p:blipFill rotWithShape="1">
          <a:blip r:embed="rId3">
            <a:alphaModFix/>
          </a:blip>
          <a:srcRect/>
          <a:stretch/>
        </p:blipFill>
        <p:spPr>
          <a:xfrm>
            <a:off x="1728000" y="4572000"/>
            <a:ext cx="1336633" cy="1336633"/>
          </a:xfrm>
          <a:prstGeom prst="rect">
            <a:avLst/>
          </a:prstGeom>
          <a:noFill/>
          <a:ln>
            <a:noFill/>
          </a:ln>
        </p:spPr>
      </p:pic>
      <p:pic>
        <p:nvPicPr>
          <p:cNvPr id="116" name="Google Shape;116;p8"/>
          <p:cNvPicPr preferRelativeResize="0"/>
          <p:nvPr/>
        </p:nvPicPr>
        <p:blipFill rotWithShape="1">
          <a:blip r:embed="rId4">
            <a:alphaModFix/>
          </a:blip>
          <a:srcRect/>
          <a:stretch/>
        </p:blipFill>
        <p:spPr>
          <a:xfrm>
            <a:off x="1656000" y="6768000"/>
            <a:ext cx="1336633" cy="1336633"/>
          </a:xfrm>
          <a:prstGeom prst="rect">
            <a:avLst/>
          </a:prstGeom>
          <a:noFill/>
          <a:ln>
            <a:noFill/>
          </a:ln>
        </p:spPr>
      </p:pic>
      <p:sp>
        <p:nvSpPr>
          <p:cNvPr id="117" name="Google Shape;117;p8"/>
          <p:cNvSpPr txBox="1"/>
          <p:nvPr/>
        </p:nvSpPr>
        <p:spPr>
          <a:xfrm>
            <a:off x="1296000" y="1548000"/>
            <a:ext cx="1195802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1. IKT Tools für das Zeitmanagement</a:t>
            </a:r>
          </a:p>
          <a:p>
            <a:pPr marL="0" marR="0" lvl="0" indent="0" algn="l" rtl="0">
              <a:spcBef>
                <a:spcPts val="0"/>
              </a:spcBef>
              <a:spcAft>
                <a:spcPts val="0"/>
              </a:spcAft>
              <a:buNone/>
            </a:pPr>
            <a:endParaRPr lang="de-DE" sz="4800" b="1">
              <a:solidFill>
                <a:srgbClr val="4D94B7"/>
              </a:solidFill>
              <a:latin typeface="Helvetica Neue" panose="020B0604020202020204" charset="0"/>
              <a:ea typeface="Helvetica Neue"/>
              <a:cs typeface="Helvetica Neue"/>
              <a:sym typeface="Helvetica Neue"/>
            </a:endParaRPr>
          </a:p>
        </p:txBody>
      </p:sp>
      <p:sp>
        <p:nvSpPr>
          <p:cNvPr id="118" name="Google Shape;118;p8"/>
          <p:cNvSpPr txBox="1"/>
          <p:nvPr/>
        </p:nvSpPr>
        <p:spPr>
          <a:xfrm>
            <a:off x="1296000" y="2304000"/>
            <a:ext cx="64090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1.2 </a:t>
            </a:r>
            <a:r>
              <a:rPr lang="de-DE" sz="2800" b="1" i="0" u="none" strike="noStrike" cap="none">
                <a:solidFill>
                  <a:srgbClr val="AED633"/>
                </a:solidFill>
                <a:latin typeface="Helvetica Neue" panose="020B0604020202020204" charset="0"/>
                <a:ea typeface="Helvetica Neue"/>
                <a:cs typeface="Helvetica Neue"/>
                <a:sym typeface="Helvetica Neue"/>
              </a:rPr>
              <a:t>Zeitmanagement-Tools </a:t>
            </a:r>
            <a:endParaRPr lang="de-DE" sz="2800" b="1">
              <a:solidFill>
                <a:srgbClr val="AED633"/>
              </a:solidFill>
              <a:latin typeface="Helvetica Neue" panose="020B0604020202020204" charset="0"/>
              <a:ea typeface="Helvetica Neue"/>
              <a:cs typeface="Helvetica Neue"/>
              <a:sym typeface="Helvetica Neue"/>
            </a:endParaRPr>
          </a:p>
        </p:txBody>
      </p:sp>
      <p:sp>
        <p:nvSpPr>
          <p:cNvPr id="119" name="Google Shape;119;p8"/>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8, 9</a:t>
            </a:r>
            <a:endParaRPr lang="de-DE">
              <a:latin typeface="Helvetica Neue" panose="020B06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txBox="1"/>
          <p:nvPr/>
        </p:nvSpPr>
        <p:spPr>
          <a:xfrm>
            <a:off x="1296000" y="3384000"/>
            <a:ext cx="15840000" cy="3970318"/>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4D94B7"/>
              </a:buClr>
              <a:buSzPts val="2400"/>
              <a:buFont typeface="Noto Sans Symbols"/>
              <a:buChar char="⮚"/>
            </a:pPr>
            <a:r>
              <a:rPr lang="de-DE" sz="2400" b="1" dirty="0">
                <a:solidFill>
                  <a:srgbClr val="4D94B7"/>
                </a:solidFill>
                <a:latin typeface="Helvetica Neue" panose="020B0604020202020204" charset="0"/>
                <a:ea typeface="Helvetica Neue"/>
                <a:cs typeface="Helvetica Neue"/>
                <a:sym typeface="Helvetica Neue"/>
              </a:rPr>
              <a:t>Projektmanagement und Organisieren: </a:t>
            </a:r>
            <a:r>
              <a:rPr lang="de-DE" sz="2400" dirty="0">
                <a:solidFill>
                  <a:schemeClr val="dk1"/>
                </a:solidFill>
                <a:latin typeface="Helvetica Neue" panose="020B0604020202020204" charset="0"/>
                <a:ea typeface="Helvetica Neue"/>
                <a:cs typeface="Helvetica Neue"/>
                <a:sym typeface="Helvetica Neue"/>
              </a:rPr>
              <a:t>Wie wir in der nächsten Unit sehen werden, können die Nutzer*innen mit diesen Apps viele Parameter verwalten, z. B. Aufgabenliste, Fristen, Sortierung, gemeinsame Nutzung und Hochladen von Dateianhängen, und werden so zu einer Art "Organisationszentrale". Die meisten von ihnen ermöglichen den Austausch von Inhalten mit anderen Nutzern. </a:t>
            </a:r>
            <a:endParaRPr lang="de-DE" dirty="0">
              <a:latin typeface="Helvetica Neue" panose="020B0604020202020204" charset="0"/>
            </a:endParaRPr>
          </a:p>
          <a:p>
            <a:pPr marL="457200" marR="0" lvl="0" indent="-304800" algn="l" rtl="0">
              <a:spcBef>
                <a:spcPts val="0"/>
              </a:spcBef>
              <a:spcAft>
                <a:spcPts val="0"/>
              </a:spcAft>
              <a:buClr>
                <a:schemeClr val="dk1"/>
              </a:buClr>
              <a:buSzPts val="2400"/>
              <a:buFont typeface="Noto Sans Symbols"/>
              <a:buNone/>
            </a:pPr>
            <a:endParaRPr lang="de-DE" sz="2400" dirty="0">
              <a:solidFill>
                <a:schemeClr val="dk1"/>
              </a:solidFill>
              <a:latin typeface="Helvetica Neue" panose="020B0604020202020204" charset="0"/>
              <a:ea typeface="Helvetica Neue"/>
              <a:cs typeface="Helvetica Neue"/>
              <a:sym typeface="Helvetica Neue"/>
            </a:endParaRPr>
          </a:p>
          <a:p>
            <a:pPr marL="914400" marR="0" lvl="2" indent="0" algn="l" rtl="0">
              <a:spcBef>
                <a:spcPts val="0"/>
              </a:spcBef>
              <a:spcAft>
                <a:spcPts val="0"/>
              </a:spcAft>
              <a:buNone/>
            </a:pPr>
            <a:r>
              <a:rPr lang="de-DE" sz="2400" b="0" i="0" u="none" strike="noStrike" cap="none" dirty="0">
                <a:solidFill>
                  <a:schemeClr val="dk1"/>
                </a:solidFill>
                <a:latin typeface="Helvetica Neue" panose="020B0604020202020204" charset="0"/>
                <a:ea typeface="Helvetica Neue"/>
                <a:cs typeface="Helvetica Neue"/>
                <a:sym typeface="Helvetica Neue"/>
              </a:rPr>
              <a:t>Gute Beispiele hierfür sind                  ,                     ,                     und                      . Obwohl jede von ihnen eine Reihe von zu erwartenden Kernfunktionen wie die oben genannten enthält, haben sie doch ihre eigenen Tricks in petto, um den Umgang mit der Produktivität zu erleichtern.</a:t>
            </a:r>
          </a:p>
        </p:txBody>
      </p:sp>
      <p:pic>
        <p:nvPicPr>
          <p:cNvPr id="125" name="Google Shape;125;p9"/>
          <p:cNvPicPr preferRelativeResize="0"/>
          <p:nvPr/>
        </p:nvPicPr>
        <p:blipFill rotWithShape="1">
          <a:blip r:embed="rId3">
            <a:alphaModFix/>
          </a:blip>
          <a:srcRect/>
          <a:stretch/>
        </p:blipFill>
        <p:spPr>
          <a:xfrm>
            <a:off x="11566607" y="5112000"/>
            <a:ext cx="1943100" cy="596809"/>
          </a:xfrm>
          <a:prstGeom prst="rect">
            <a:avLst/>
          </a:prstGeom>
          <a:noFill/>
          <a:ln>
            <a:noFill/>
          </a:ln>
        </p:spPr>
      </p:pic>
      <p:pic>
        <p:nvPicPr>
          <p:cNvPr id="126" name="Google Shape;126;p9"/>
          <p:cNvPicPr preferRelativeResize="0"/>
          <p:nvPr/>
        </p:nvPicPr>
        <p:blipFill rotWithShape="1">
          <a:blip r:embed="rId4">
            <a:alphaModFix/>
          </a:blip>
          <a:srcRect/>
          <a:stretch/>
        </p:blipFill>
        <p:spPr>
          <a:xfrm>
            <a:off x="9428094" y="5220000"/>
            <a:ext cx="1568546" cy="400102"/>
          </a:xfrm>
          <a:prstGeom prst="rect">
            <a:avLst/>
          </a:prstGeom>
          <a:noFill/>
          <a:ln>
            <a:noFill/>
          </a:ln>
        </p:spPr>
      </p:pic>
      <p:pic>
        <p:nvPicPr>
          <p:cNvPr id="127" name="Google Shape;127;p9"/>
          <p:cNvPicPr preferRelativeResize="0"/>
          <p:nvPr/>
        </p:nvPicPr>
        <p:blipFill rotWithShape="1">
          <a:blip r:embed="rId5">
            <a:alphaModFix/>
          </a:blip>
          <a:srcRect/>
          <a:stretch/>
        </p:blipFill>
        <p:spPr>
          <a:xfrm>
            <a:off x="7512764" y="5220000"/>
            <a:ext cx="1695509" cy="336121"/>
          </a:xfrm>
          <a:prstGeom prst="rect">
            <a:avLst/>
          </a:prstGeom>
          <a:noFill/>
          <a:ln>
            <a:noFill/>
          </a:ln>
        </p:spPr>
      </p:pic>
      <p:pic>
        <p:nvPicPr>
          <p:cNvPr id="128" name="Google Shape;128;p9"/>
          <p:cNvPicPr preferRelativeResize="0"/>
          <p:nvPr/>
        </p:nvPicPr>
        <p:blipFill rotWithShape="1">
          <a:blip r:embed="rId6">
            <a:alphaModFix/>
          </a:blip>
          <a:srcRect/>
          <a:stretch/>
        </p:blipFill>
        <p:spPr>
          <a:xfrm>
            <a:off x="6019800" y="5256000"/>
            <a:ext cx="1371600" cy="392192"/>
          </a:xfrm>
          <a:prstGeom prst="rect">
            <a:avLst/>
          </a:prstGeom>
          <a:noFill/>
          <a:ln>
            <a:noFill/>
          </a:ln>
        </p:spPr>
      </p:pic>
      <p:sp>
        <p:nvSpPr>
          <p:cNvPr id="129" name="Google Shape;129;p9"/>
          <p:cNvSpPr txBox="1"/>
          <p:nvPr/>
        </p:nvSpPr>
        <p:spPr>
          <a:xfrm>
            <a:off x="1296000" y="1548000"/>
            <a:ext cx="1195802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a:solidFill>
                  <a:srgbClr val="4D94B7"/>
                </a:solidFill>
                <a:latin typeface="Helvetica Neue" panose="020B0604020202020204" charset="0"/>
                <a:ea typeface="Helvetica Neue"/>
                <a:cs typeface="Helvetica Neue"/>
                <a:sym typeface="Helvetica Neue"/>
              </a:rPr>
              <a:t>1. IKT Tools für das Zeitmanagement</a:t>
            </a:r>
          </a:p>
          <a:p>
            <a:pPr marL="0" marR="0" lvl="0" indent="0" algn="l" rtl="0">
              <a:spcBef>
                <a:spcPts val="0"/>
              </a:spcBef>
              <a:spcAft>
                <a:spcPts val="0"/>
              </a:spcAft>
              <a:buNone/>
            </a:pPr>
            <a:endParaRPr lang="de-DE" sz="4800" b="1">
              <a:solidFill>
                <a:srgbClr val="4D94B7"/>
              </a:solidFill>
              <a:latin typeface="Helvetica Neue" panose="020B0604020202020204" charset="0"/>
              <a:ea typeface="Helvetica Neue"/>
              <a:cs typeface="Helvetica Neue"/>
              <a:sym typeface="Helvetica Neue"/>
            </a:endParaRPr>
          </a:p>
        </p:txBody>
      </p:sp>
      <p:sp>
        <p:nvSpPr>
          <p:cNvPr id="130" name="Google Shape;130;p9"/>
          <p:cNvSpPr txBox="1"/>
          <p:nvPr/>
        </p:nvSpPr>
        <p:spPr>
          <a:xfrm>
            <a:off x="1296000" y="2304000"/>
            <a:ext cx="640903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a:solidFill>
                  <a:srgbClr val="AED633"/>
                </a:solidFill>
                <a:latin typeface="Helvetica Neue" panose="020B0604020202020204" charset="0"/>
                <a:ea typeface="Helvetica Neue"/>
                <a:cs typeface="Helvetica Neue"/>
                <a:sym typeface="Helvetica Neue"/>
              </a:rPr>
              <a:t>1.2 </a:t>
            </a:r>
            <a:r>
              <a:rPr lang="de-DE" sz="2800" b="1" i="0" u="none" strike="noStrike" cap="none">
                <a:solidFill>
                  <a:srgbClr val="AED633"/>
                </a:solidFill>
                <a:latin typeface="Helvetica Neue" panose="020B0604020202020204" charset="0"/>
                <a:ea typeface="Helvetica Neue"/>
                <a:cs typeface="Helvetica Neue"/>
                <a:sym typeface="Helvetica Neue"/>
              </a:rPr>
              <a:t>Zeitmanagement-Tools </a:t>
            </a:r>
            <a:endParaRPr lang="de-DE" sz="2800" b="1">
              <a:solidFill>
                <a:srgbClr val="AED633"/>
              </a:solidFill>
              <a:latin typeface="Helvetica Neue" panose="020B0604020202020204" charset="0"/>
              <a:ea typeface="Helvetica Neue"/>
              <a:cs typeface="Helvetica Neue"/>
              <a:sym typeface="Helvetica Neue"/>
            </a:endParaRPr>
          </a:p>
        </p:txBody>
      </p:sp>
      <p:sp>
        <p:nvSpPr>
          <p:cNvPr id="131" name="Google Shape;131;p9"/>
          <p:cNvSpPr txBox="1"/>
          <p:nvPr/>
        </p:nvSpPr>
        <p:spPr>
          <a:xfrm>
            <a:off x="1296000" y="8877300"/>
            <a:ext cx="3809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a:solidFill>
                  <a:schemeClr val="dk1"/>
                </a:solidFill>
                <a:latin typeface="Helvetica Neue" panose="020B0604020202020204" charset="0"/>
                <a:ea typeface="Helvetica Neue"/>
                <a:cs typeface="Helvetica Neue"/>
                <a:sym typeface="Helvetica Neue"/>
              </a:rPr>
              <a:t>Quellennr.: 10, 11, 12, 13</a:t>
            </a:r>
            <a:endParaRPr lang="de-DE">
              <a:latin typeface="Helvetica Neue" panose="020B060402020202020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2457</Words>
  <Application>Microsoft Office PowerPoint</Application>
  <PresentationFormat>Benutzerdefiniert</PresentationFormat>
  <Paragraphs>254</Paragraphs>
  <Slides>29</Slides>
  <Notes>29</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29</vt:i4>
      </vt:variant>
    </vt:vector>
  </HeadingPairs>
  <TitlesOfParts>
    <vt:vector size="35" baseType="lpstr">
      <vt:lpstr>Arial</vt:lpstr>
      <vt:lpstr>Calibri</vt:lpstr>
      <vt:lpstr>Helvetica Neue</vt:lpstr>
      <vt:lpstr>Noto Sans Symbols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Monia Coppola</dc:creator>
  <cp:lastModifiedBy>Jennifer Voepel</cp:lastModifiedBy>
  <cp:revision>8</cp:revision>
  <dcterms:created xsi:type="dcterms:W3CDTF">2022-01-27T16:04:38Z</dcterms:created>
  <dcterms:modified xsi:type="dcterms:W3CDTF">2024-02-05T00:04:19Z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