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52"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18288000" cy="10287000"/>
  <p:notesSz cx="18288000" cy="10287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imBh6wEc2+tTrvE6fjipjK4wfz8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6DB4993-DA43-4272-B6DD-AB188E7BB1F4}">
  <a:tblStyle styleId="{86DB4993-DA43-4272-B6DD-AB188E7BB1F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5" d="100"/>
          <a:sy n="45" d="100"/>
        </p:scale>
        <p:origin x="620" y="5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latin typeface="Helvetica Neue"/>
              <a:ea typeface="Helvetica Neue"/>
              <a:cs typeface="Helvetica Neue"/>
              <a:sym typeface="Helvetica Neue"/>
            </a:endParaRPr>
          </a:p>
        </p:txBody>
      </p:sp>
      <p:sp>
        <p:nvSpPr>
          <p:cNvPr id="54" name="Google Shape;54;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20: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0: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1:notes"/>
          <p:cNvSpPr>
            <a:spLocks noGrp="1" noRot="1" noChangeAspect="1"/>
          </p:cNvSpPr>
          <p:nvPr>
            <p:ph type="sldImg" idx="2"/>
          </p:nvPr>
        </p:nvSpPr>
        <p:spPr>
          <a:xfrm>
            <a:off x="2925763" y="849313"/>
            <a:ext cx="4075112"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21:notes"/>
          <p:cNvSpPr txBox="1">
            <a:spLocks noGrp="1"/>
          </p:cNvSpPr>
          <p:nvPr>
            <p:ph type="body" idx="1"/>
          </p:nvPr>
        </p:nvSpPr>
        <p:spPr>
          <a:xfrm>
            <a:off x="992664" y="3271906"/>
            <a:ext cx="7941310" cy="2676052"/>
          </a:xfrm>
          <a:prstGeom prst="rect">
            <a:avLst/>
          </a:prstGeom>
          <a:noFill/>
          <a:ln>
            <a:noFill/>
          </a:ln>
        </p:spPr>
        <p:txBody>
          <a:bodyPr spcFirstLastPara="1" wrap="square" lIns="53500" tIns="26725" rIns="53500" bIns="26725" anchor="t" anchorCtr="0">
            <a:noAutofit/>
          </a:bodyPr>
          <a:lstStyle/>
          <a:p>
            <a:pPr marL="0" lvl="0" indent="0" algn="l" rtl="0">
              <a:spcBef>
                <a:spcPts val="0"/>
              </a:spcBef>
              <a:spcAft>
                <a:spcPts val="0"/>
              </a:spcAft>
              <a:buNone/>
            </a:pPr>
            <a:endParaRPr/>
          </a:p>
        </p:txBody>
      </p:sp>
      <p:sp>
        <p:nvSpPr>
          <p:cNvPr id="284" name="Google Shape;284;p21:notes"/>
          <p:cNvSpPr txBox="1">
            <a:spLocks noGrp="1"/>
          </p:cNvSpPr>
          <p:nvPr>
            <p:ph type="sldNum" idx="12"/>
          </p:nvPr>
        </p:nvSpPr>
        <p:spPr>
          <a:xfrm>
            <a:off x="5622510" y="6456743"/>
            <a:ext cx="4301543" cy="340974"/>
          </a:xfrm>
          <a:prstGeom prst="rect">
            <a:avLst/>
          </a:prstGeom>
          <a:noFill/>
          <a:ln>
            <a:noFill/>
          </a:ln>
        </p:spPr>
        <p:txBody>
          <a:bodyPr spcFirstLastPara="1" wrap="square" lIns="53500" tIns="26725" rIns="53500" bIns="26725"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2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p3: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 name="Google Shape;72;p3: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25"/>
        <p:cNvGrpSpPr/>
        <p:nvPr/>
      </p:nvGrpSpPr>
      <p:grpSpPr>
        <a:xfrm>
          <a:off x="0" y="0"/>
          <a:ext cx="0" cy="0"/>
          <a:chOff x="0" y="0"/>
          <a:chExt cx="0" cy="0"/>
        </a:xfrm>
      </p:grpSpPr>
      <p:pic>
        <p:nvPicPr>
          <p:cNvPr id="26" name="Google Shape;26;p25"/>
          <p:cNvPicPr preferRelativeResize="0"/>
          <p:nvPr/>
        </p:nvPicPr>
        <p:blipFill rotWithShape="1">
          <a:blip r:embed="rId2">
            <a:alphaModFix/>
          </a:blip>
          <a:srcRect/>
          <a:stretch/>
        </p:blipFill>
        <p:spPr>
          <a:xfrm>
            <a:off x="17131569" y="1028701"/>
            <a:ext cx="276224" cy="276224"/>
          </a:xfrm>
          <a:prstGeom prst="rect">
            <a:avLst/>
          </a:prstGeom>
          <a:noFill/>
          <a:ln>
            <a:noFill/>
          </a:ln>
        </p:spPr>
      </p:pic>
      <p:pic>
        <p:nvPicPr>
          <p:cNvPr id="27" name="Google Shape;27;p25"/>
          <p:cNvPicPr preferRelativeResize="0"/>
          <p:nvPr/>
        </p:nvPicPr>
        <p:blipFill rotWithShape="1">
          <a:blip r:embed="rId3">
            <a:alphaModFix/>
          </a:blip>
          <a:srcRect/>
          <a:stretch/>
        </p:blipFill>
        <p:spPr>
          <a:xfrm>
            <a:off x="880560" y="1117481"/>
            <a:ext cx="388731" cy="123825"/>
          </a:xfrm>
          <a:prstGeom prst="rect">
            <a:avLst/>
          </a:prstGeom>
          <a:noFill/>
          <a:ln>
            <a:noFill/>
          </a:ln>
        </p:spPr>
      </p:pic>
      <p:pic>
        <p:nvPicPr>
          <p:cNvPr id="28" name="Google Shape;28;p25"/>
          <p:cNvPicPr preferRelativeResize="0"/>
          <p:nvPr/>
        </p:nvPicPr>
        <p:blipFill rotWithShape="1">
          <a:blip r:embed="rId4">
            <a:alphaModFix/>
          </a:blip>
          <a:srcRect/>
          <a:stretch/>
        </p:blipFill>
        <p:spPr>
          <a:xfrm>
            <a:off x="16936029" y="9135565"/>
            <a:ext cx="388731" cy="1238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2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4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jpe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3"/>
          <p:cNvPicPr preferRelativeResize="0"/>
          <p:nvPr/>
        </p:nvPicPr>
        <p:blipFill rotWithShape="1">
          <a:blip r:embed="rId5">
            <a:alphaModFix/>
          </a:blip>
          <a:srcRect/>
          <a:stretch/>
        </p:blipFill>
        <p:spPr>
          <a:xfrm>
            <a:off x="881449" y="9069571"/>
            <a:ext cx="276224" cy="276224"/>
          </a:xfrm>
          <a:prstGeom prst="rect">
            <a:avLst/>
          </a:prstGeom>
          <a:noFill/>
          <a:ln>
            <a:noFill/>
          </a:ln>
        </p:spPr>
      </p:pic>
      <p:sp>
        <p:nvSpPr>
          <p:cNvPr id="11" name="Google Shape;11;p23"/>
          <p:cNvSpPr/>
          <p:nvPr/>
        </p:nvSpPr>
        <p:spPr>
          <a:xfrm>
            <a:off x="1222551" y="1174148"/>
            <a:ext cx="15678785" cy="0"/>
          </a:xfrm>
          <a:custGeom>
            <a:avLst/>
            <a:gdLst/>
            <a:ahLst/>
            <a:cxnLst/>
            <a:rect l="l" t="t" r="r" b="b"/>
            <a:pathLst>
              <a:path w="15678785" h="120000" extrusionOk="0">
                <a:moveTo>
                  <a:pt x="0" y="0"/>
                </a:moveTo>
                <a:lnTo>
                  <a:pt x="15678235" y="0"/>
                </a:lnTo>
              </a:path>
            </a:pathLst>
          </a:custGeom>
          <a:noFill/>
          <a:ln w="13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2;p23"/>
          <p:cNvSpPr/>
          <p:nvPr/>
        </p:nvSpPr>
        <p:spPr>
          <a:xfrm>
            <a:off x="1275071" y="9210240"/>
            <a:ext cx="15850235" cy="5080"/>
          </a:xfrm>
          <a:custGeom>
            <a:avLst/>
            <a:gdLst/>
            <a:ahLst/>
            <a:cxnLst/>
            <a:rect l="l" t="t" r="r" b="b"/>
            <a:pathLst>
              <a:path w="15850235" h="5079" extrusionOk="0">
                <a:moveTo>
                  <a:pt x="0" y="0"/>
                </a:moveTo>
                <a:lnTo>
                  <a:pt x="15849653" y="4759"/>
                </a:lnTo>
              </a:path>
            </a:pathLst>
          </a:custGeom>
          <a:noFill/>
          <a:ln w="9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23"/>
          <p:cNvSpPr/>
          <p:nvPr/>
        </p:nvSpPr>
        <p:spPr>
          <a:xfrm>
            <a:off x="1023876" y="1409545"/>
            <a:ext cx="0" cy="7525384"/>
          </a:xfrm>
          <a:custGeom>
            <a:avLst/>
            <a:gdLst/>
            <a:ahLst/>
            <a:cxnLst/>
            <a:rect l="l" t="t" r="r" b="b"/>
            <a:pathLst>
              <a:path w="120000" h="7525384" extrusionOk="0">
                <a:moveTo>
                  <a:pt x="0" y="0"/>
                </a:moveTo>
                <a:lnTo>
                  <a:pt x="0" y="7524868"/>
                </a:lnTo>
              </a:path>
            </a:pathLst>
          </a:custGeom>
          <a:noFill/>
          <a:ln w="9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4;p23"/>
          <p:cNvSpPr/>
          <p:nvPr/>
        </p:nvSpPr>
        <p:spPr>
          <a:xfrm>
            <a:off x="17270841" y="1409546"/>
            <a:ext cx="5080" cy="7525384"/>
          </a:xfrm>
          <a:custGeom>
            <a:avLst/>
            <a:gdLst/>
            <a:ahLst/>
            <a:cxnLst/>
            <a:rect l="l" t="t" r="r" b="b"/>
            <a:pathLst>
              <a:path w="5080" h="7525384" extrusionOk="0">
                <a:moveTo>
                  <a:pt x="0" y="0"/>
                </a:moveTo>
                <a:lnTo>
                  <a:pt x="4758" y="7524867"/>
                </a:lnTo>
              </a:path>
            </a:pathLst>
          </a:custGeom>
          <a:noFill/>
          <a:ln w="9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6" name="Google Shape;16;p23"/>
          <p:cNvPicPr preferRelativeResize="0"/>
          <p:nvPr/>
        </p:nvPicPr>
        <p:blipFill rotWithShape="1">
          <a:blip r:embed="rId6">
            <a:alphaModFix/>
          </a:blip>
          <a:srcRect/>
          <a:stretch/>
        </p:blipFill>
        <p:spPr>
          <a:xfrm>
            <a:off x="17131569" y="1028701"/>
            <a:ext cx="276224" cy="276224"/>
          </a:xfrm>
          <a:prstGeom prst="rect">
            <a:avLst/>
          </a:prstGeom>
          <a:noFill/>
          <a:ln>
            <a:noFill/>
          </a:ln>
        </p:spPr>
      </p:pic>
      <p:pic>
        <p:nvPicPr>
          <p:cNvPr id="17" name="Google Shape;17;p23"/>
          <p:cNvPicPr preferRelativeResize="0"/>
          <p:nvPr/>
        </p:nvPicPr>
        <p:blipFill rotWithShape="1">
          <a:blip r:embed="rId7">
            <a:alphaModFix/>
          </a:blip>
          <a:srcRect/>
          <a:stretch/>
        </p:blipFill>
        <p:spPr>
          <a:xfrm>
            <a:off x="880560" y="1117481"/>
            <a:ext cx="388731" cy="123825"/>
          </a:xfrm>
          <a:prstGeom prst="rect">
            <a:avLst/>
          </a:prstGeom>
          <a:noFill/>
          <a:ln>
            <a:noFill/>
          </a:ln>
        </p:spPr>
      </p:pic>
      <p:pic>
        <p:nvPicPr>
          <p:cNvPr id="18" name="Google Shape;18;p23"/>
          <p:cNvPicPr preferRelativeResize="0"/>
          <p:nvPr/>
        </p:nvPicPr>
        <p:blipFill rotWithShape="1">
          <a:blip r:embed="rId8">
            <a:alphaModFix/>
          </a:blip>
          <a:srcRect/>
          <a:stretch/>
        </p:blipFill>
        <p:spPr>
          <a:xfrm>
            <a:off x="16936029" y="9135565"/>
            <a:ext cx="388731" cy="123825"/>
          </a:xfrm>
          <a:prstGeom prst="rect">
            <a:avLst/>
          </a:prstGeom>
          <a:noFill/>
          <a:ln>
            <a:noFill/>
          </a:ln>
        </p:spPr>
      </p:pic>
      <p:pic>
        <p:nvPicPr>
          <p:cNvPr id="19" name="Google Shape;19;p23"/>
          <p:cNvPicPr preferRelativeResize="0"/>
          <p:nvPr/>
        </p:nvPicPr>
        <p:blipFill rotWithShape="1">
          <a:blip r:embed="rId9">
            <a:alphaModFix/>
          </a:blip>
          <a:srcRect/>
          <a:stretch/>
        </p:blipFill>
        <p:spPr>
          <a:xfrm>
            <a:off x="1295400" y="324000"/>
            <a:ext cx="1596494" cy="749022"/>
          </a:xfrm>
          <a:prstGeom prst="rect">
            <a:avLst/>
          </a:prstGeom>
          <a:noFill/>
          <a:ln>
            <a:noFill/>
          </a:ln>
        </p:spPr>
      </p:pic>
      <p:sp>
        <p:nvSpPr>
          <p:cNvPr id="23" name="Google Shape;23;p23"/>
          <p:cNvSpPr txBox="1"/>
          <p:nvPr/>
        </p:nvSpPr>
        <p:spPr>
          <a:xfrm>
            <a:off x="16565968" y="8575280"/>
            <a:ext cx="67073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‹Nr.›</a:t>
            </a:fld>
            <a:endParaRPr sz="1800">
              <a:solidFill>
                <a:schemeClr val="dk1"/>
              </a:solidFill>
              <a:latin typeface="Calibri"/>
              <a:ea typeface="Calibri"/>
              <a:cs typeface="Calibri"/>
              <a:sym typeface="Calibri"/>
            </a:endParaRPr>
          </a:p>
        </p:txBody>
      </p:sp>
      <p:sp>
        <p:nvSpPr>
          <p:cNvPr id="2" name="CuadroTexto 27">
            <a:extLst>
              <a:ext uri="{FF2B5EF4-FFF2-40B4-BE49-F238E27FC236}">
                <a16:creationId xmlns:a16="http://schemas.microsoft.com/office/drawing/2014/main" id="{DF7831F4-3760-8692-20B1-1952615CB253}"/>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3" name="Grafik 2" descr="Ein Bild, das Symbol, Schrift, Grafiken, Logo enthält.&#10;&#10;Automatisch generierte Beschreibung">
            <a:extLst>
              <a:ext uri="{FF2B5EF4-FFF2-40B4-BE49-F238E27FC236}">
                <a16:creationId xmlns:a16="http://schemas.microsoft.com/office/drawing/2014/main" id="{BD7DB4F5-3F6E-E180-8202-A5F897385C2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4" name="Grafik 3" descr="Ein Bild, das Text, Schrift, Electric Blue (Farbe), Screenshot enthält.&#10;&#10;Automatisch generierte Beschreibung">
            <a:extLst>
              <a:ext uri="{FF2B5EF4-FFF2-40B4-BE49-F238E27FC236}">
                <a16:creationId xmlns:a16="http://schemas.microsoft.com/office/drawing/2014/main" id="{3870C6AE-0857-E6CA-B16A-9AC4DFB6FAC1}"/>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sp>
        <p:nvSpPr>
          <p:cNvPr id="31" name="Google Shape;31;p27"/>
          <p:cNvSpPr/>
          <p:nvPr/>
        </p:nvSpPr>
        <p:spPr>
          <a:xfrm>
            <a:off x="1542056" y="1245596"/>
            <a:ext cx="14968219" cy="0"/>
          </a:xfrm>
          <a:custGeom>
            <a:avLst/>
            <a:gdLst/>
            <a:ahLst/>
            <a:cxnLst/>
            <a:rect l="l" t="t" r="r" b="b"/>
            <a:pathLst>
              <a:path w="14968219" h="120000" extrusionOk="0">
                <a:moveTo>
                  <a:pt x="0" y="0"/>
                </a:moveTo>
                <a:lnTo>
                  <a:pt x="14967781" y="0"/>
                </a:lnTo>
              </a:path>
            </a:pathLst>
          </a:custGeom>
          <a:noFill/>
          <a:ln w="3707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 name="Google Shape;32;p27"/>
          <p:cNvSpPr/>
          <p:nvPr/>
        </p:nvSpPr>
        <p:spPr>
          <a:xfrm>
            <a:off x="1970110" y="9032117"/>
            <a:ext cx="14615794" cy="0"/>
          </a:xfrm>
          <a:custGeom>
            <a:avLst/>
            <a:gdLst/>
            <a:ahLst/>
            <a:cxnLst/>
            <a:rect l="l" t="t" r="r" b="b"/>
            <a:pathLst>
              <a:path w="14615794" h="120000" extrusionOk="0">
                <a:moveTo>
                  <a:pt x="0" y="0"/>
                </a:moveTo>
                <a:lnTo>
                  <a:pt x="14615238" y="0"/>
                </a:lnTo>
              </a:path>
            </a:pathLst>
          </a:custGeom>
          <a:noFill/>
          <a:ln w="3707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 name="Google Shape;33;p27"/>
          <p:cNvSpPr/>
          <p:nvPr/>
        </p:nvSpPr>
        <p:spPr>
          <a:xfrm>
            <a:off x="1274106" y="1627368"/>
            <a:ext cx="0" cy="6497320"/>
          </a:xfrm>
          <a:custGeom>
            <a:avLst/>
            <a:gdLst/>
            <a:ahLst/>
            <a:cxnLst/>
            <a:rect l="l" t="t" r="r" b="b"/>
            <a:pathLst>
              <a:path w="120000" h="6497320" extrusionOk="0">
                <a:moveTo>
                  <a:pt x="0" y="0"/>
                </a:moveTo>
                <a:lnTo>
                  <a:pt x="0" y="6497271"/>
                </a:lnTo>
              </a:path>
            </a:pathLst>
          </a:custGeom>
          <a:noFill/>
          <a:ln w="37075" cap="flat" cmpd="sng">
            <a:solidFill>
              <a:srgbClr val="4D94B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 name="Google Shape;34;p27"/>
          <p:cNvSpPr/>
          <p:nvPr/>
        </p:nvSpPr>
        <p:spPr>
          <a:xfrm>
            <a:off x="17073948" y="1809750"/>
            <a:ext cx="0" cy="6832600"/>
          </a:xfrm>
          <a:custGeom>
            <a:avLst/>
            <a:gdLst/>
            <a:ahLst/>
            <a:cxnLst/>
            <a:rect l="l" t="t" r="r" b="b"/>
            <a:pathLst>
              <a:path w="120000" h="6832600" extrusionOk="0">
                <a:moveTo>
                  <a:pt x="0" y="0"/>
                </a:moveTo>
                <a:lnTo>
                  <a:pt x="0" y="6832555"/>
                </a:lnTo>
              </a:path>
            </a:pathLst>
          </a:custGeom>
          <a:noFill/>
          <a:ln w="3707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5" name="Google Shape;35;p27"/>
          <p:cNvPicPr preferRelativeResize="0"/>
          <p:nvPr/>
        </p:nvPicPr>
        <p:blipFill rotWithShape="1">
          <a:blip r:embed="rId3">
            <a:alphaModFix/>
          </a:blip>
          <a:srcRect/>
          <a:stretch/>
        </p:blipFill>
        <p:spPr>
          <a:xfrm>
            <a:off x="16512506" y="8916083"/>
            <a:ext cx="720646" cy="228599"/>
          </a:xfrm>
          <a:prstGeom prst="rect">
            <a:avLst/>
          </a:prstGeom>
          <a:noFill/>
          <a:ln>
            <a:noFill/>
          </a:ln>
        </p:spPr>
      </p:pic>
      <p:pic>
        <p:nvPicPr>
          <p:cNvPr id="36" name="Google Shape;36;p27"/>
          <p:cNvPicPr preferRelativeResize="0"/>
          <p:nvPr/>
        </p:nvPicPr>
        <p:blipFill rotWithShape="1">
          <a:blip r:embed="rId4">
            <a:alphaModFix/>
          </a:blip>
          <a:srcRect/>
          <a:stretch/>
        </p:blipFill>
        <p:spPr>
          <a:xfrm>
            <a:off x="16509838" y="723900"/>
            <a:ext cx="1085850" cy="1085850"/>
          </a:xfrm>
          <a:prstGeom prst="rect">
            <a:avLst/>
          </a:prstGeom>
          <a:noFill/>
          <a:ln>
            <a:noFill/>
          </a:ln>
        </p:spPr>
      </p:pic>
      <p:pic>
        <p:nvPicPr>
          <p:cNvPr id="37" name="Google Shape;37;p27"/>
          <p:cNvPicPr preferRelativeResize="0"/>
          <p:nvPr/>
        </p:nvPicPr>
        <p:blipFill rotWithShape="1">
          <a:blip r:embed="rId5">
            <a:alphaModFix/>
          </a:blip>
          <a:srcRect/>
          <a:stretch/>
        </p:blipFill>
        <p:spPr>
          <a:xfrm>
            <a:off x="693760" y="8124640"/>
            <a:ext cx="1276349" cy="1276349"/>
          </a:xfrm>
          <a:prstGeom prst="rect">
            <a:avLst/>
          </a:prstGeom>
          <a:noFill/>
          <a:ln>
            <a:noFill/>
          </a:ln>
        </p:spPr>
      </p:pic>
      <p:pic>
        <p:nvPicPr>
          <p:cNvPr id="38" name="Google Shape;38;p27"/>
          <p:cNvPicPr preferRelativeResize="0"/>
          <p:nvPr/>
        </p:nvPicPr>
        <p:blipFill rotWithShape="1">
          <a:blip r:embed="rId6">
            <a:alphaModFix/>
          </a:blip>
          <a:srcRect/>
          <a:stretch/>
        </p:blipFill>
        <p:spPr>
          <a:xfrm>
            <a:off x="1162547" y="1151436"/>
            <a:ext cx="720646" cy="228599"/>
          </a:xfrm>
          <a:prstGeom prst="rect">
            <a:avLst/>
          </a:prstGeom>
          <a:noFill/>
          <a:ln>
            <a:noFill/>
          </a:ln>
        </p:spPr>
      </p:pic>
      <p:sp>
        <p:nvSpPr>
          <p:cNvPr id="43" name="Google Shape;43;p27"/>
          <p:cNvSpPr txBox="1"/>
          <p:nvPr/>
        </p:nvSpPr>
        <p:spPr>
          <a:xfrm>
            <a:off x="16403212" y="8451621"/>
            <a:ext cx="6768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‹Nr.›</a:t>
            </a:fld>
            <a:endParaRPr sz="1800">
              <a:solidFill>
                <a:schemeClr val="dk1"/>
              </a:solidFill>
              <a:latin typeface="Calibri"/>
              <a:ea typeface="Calibri"/>
              <a:cs typeface="Calibri"/>
              <a:sym typeface="Calibri"/>
            </a:endParaRPr>
          </a:p>
        </p:txBody>
      </p:sp>
      <p:sp>
        <p:nvSpPr>
          <p:cNvPr id="2" name="CuadroTexto 27">
            <a:extLst>
              <a:ext uri="{FF2B5EF4-FFF2-40B4-BE49-F238E27FC236}">
                <a16:creationId xmlns:a16="http://schemas.microsoft.com/office/drawing/2014/main" id="{CD96EADD-D500-44A8-7EB1-F5F375F1B090}"/>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3" name="Grafik 2" descr="Ein Bild, das Symbol, Schrift, Grafiken, Logo enthält.&#10;&#10;Automatisch generierte Beschreibung">
            <a:extLst>
              <a:ext uri="{FF2B5EF4-FFF2-40B4-BE49-F238E27FC236}">
                <a16:creationId xmlns:a16="http://schemas.microsoft.com/office/drawing/2014/main" id="{5B60034F-BB9C-D497-4415-919D088BAF2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4" name="Grafik 3" descr="Ein Bild, das Text, Schrift, Electric Blue (Farbe), Screenshot enthält.&#10;&#10;Automatisch generierte Beschreibung">
            <a:extLst>
              <a:ext uri="{FF2B5EF4-FFF2-40B4-BE49-F238E27FC236}">
                <a16:creationId xmlns:a16="http://schemas.microsoft.com/office/drawing/2014/main" id="{3C8C2A47-9F6A-3300-C450-BC71A9F20AE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cSld>
  <p:clrMap bg1="lt1" tx1="dk1" bg2="dk2" tx2="lt2" accent1="accent1" accent2="accent2" accent3="accent3" accent4="accent4" accent5="accent5" accent6="accent6" hlink="hlink" folHlink="folHlink"/>
  <p:sldLayoutIdLst>
    <p:sldLayoutId id="214748365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hyperlink" Target="https://www.elmhurst.edu/blog/what-is-intrapreneurship/#:~:text=Intrapreneurship%20is%20simply%20entrepreneurship%20in,facilitators%20and%20barriers%20to%20intrapreneurship" TargetMode="External"/><Relationship Id="rId7" Type="http://schemas.openxmlformats.org/officeDocument/2006/relationships/hyperlink" Target="https://www.researchgate.net/publication/265659626_The_Four_Models_of_Corporate_Entrepreneurship"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peoplematters.in/article/entrepreneurship-start-ups/how-to-create-an-intrapreneurial-culture-19155" TargetMode="External"/><Relationship Id="rId5" Type="http://schemas.openxmlformats.org/officeDocument/2006/relationships/hyperlink" Target="https://integrative-innovation.net/?p=1698" TargetMode="External"/><Relationship Id="rId4" Type="http://schemas.openxmlformats.org/officeDocument/2006/relationships/hyperlink" Target="https://link.springer.com/chapter/10.1007/978-3-030-53914-6_12"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pic>
        <p:nvPicPr>
          <p:cNvPr id="49" name="Google Shape;49;p1"/>
          <p:cNvPicPr preferRelativeResize="0"/>
          <p:nvPr/>
        </p:nvPicPr>
        <p:blipFill rotWithShape="1">
          <a:blip r:embed="rId3">
            <a:alphaModFix/>
          </a:blip>
          <a:srcRect/>
          <a:stretch/>
        </p:blipFill>
        <p:spPr>
          <a:xfrm>
            <a:off x="5901586" y="2458739"/>
            <a:ext cx="6484828" cy="3042465"/>
          </a:xfrm>
          <a:prstGeom prst="rect">
            <a:avLst/>
          </a:prstGeom>
          <a:noFill/>
          <a:ln>
            <a:noFill/>
          </a:ln>
        </p:spPr>
      </p:pic>
      <p:sp>
        <p:nvSpPr>
          <p:cNvPr id="50" name="Google Shape;50;p1"/>
          <p:cNvSpPr txBox="1"/>
          <p:nvPr/>
        </p:nvSpPr>
        <p:spPr>
          <a:xfrm>
            <a:off x="3420000" y="6696000"/>
            <a:ext cx="11448000" cy="23082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de-DE" sz="3600" b="1">
                <a:solidFill>
                  <a:srgbClr val="4D94B7"/>
                </a:solidFill>
                <a:latin typeface="Helvetica Neue" panose="020B0604020202020204" charset="0"/>
                <a:ea typeface="Helvetica Neue"/>
                <a:cs typeface="Helvetica Neue"/>
                <a:sym typeface="Helvetica Neue"/>
              </a:rPr>
              <a:t>Digitales Intrapreneurship:</a:t>
            </a:r>
            <a:br>
              <a:rPr lang="de-DE" sz="3600" b="1">
                <a:solidFill>
                  <a:srgbClr val="4D94B7"/>
                </a:solidFill>
                <a:latin typeface="Helvetica Neue" panose="020B0604020202020204" charset="0"/>
                <a:ea typeface="Helvetica Neue"/>
                <a:cs typeface="Helvetica Neue"/>
                <a:sym typeface="Helvetica Neue"/>
              </a:rPr>
            </a:br>
            <a:r>
              <a:rPr lang="de-DE" sz="3600" b="1">
                <a:solidFill>
                  <a:srgbClr val="4D94B7"/>
                </a:solidFill>
                <a:latin typeface="Helvetica Neue" panose="020B0604020202020204" charset="0"/>
                <a:ea typeface="Helvetica Neue"/>
                <a:cs typeface="Helvetica Neue"/>
                <a:sym typeface="Helvetica Neue"/>
              </a:rPr>
              <a:t>Perspektiven und Herausforderungen</a:t>
            </a:r>
          </a:p>
          <a:p>
            <a:pPr marL="0" marR="0" lvl="0" indent="0" algn="ctr" rtl="0">
              <a:lnSpc>
                <a:spcPct val="100000"/>
              </a:lnSpc>
              <a:spcBef>
                <a:spcPts val="0"/>
              </a:spcBef>
              <a:spcAft>
                <a:spcPts val="0"/>
              </a:spcAft>
              <a:buClr>
                <a:srgbClr val="4D94B7"/>
              </a:buClr>
              <a:buSzPts val="3600"/>
              <a:buFont typeface="Helvetica Neue"/>
              <a:buNone/>
            </a:pPr>
            <a:endParaRPr lang="de-DE" sz="3600" b="1">
              <a:solidFill>
                <a:srgbClr val="4D94B7"/>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rgbClr val="4D94B7"/>
              </a:buClr>
              <a:buSzPts val="3600"/>
              <a:buFont typeface="Helvetica Neue"/>
              <a:buNone/>
            </a:pPr>
            <a:endParaRPr lang="de-DE" sz="3600" b="1" i="0" u="none" strike="noStrike" cap="none">
              <a:solidFill>
                <a:srgbClr val="4D94B7"/>
              </a:solidFill>
              <a:latin typeface="Helvetica Neue" panose="020B0604020202020204" charset="0"/>
              <a:ea typeface="Helvetica Neue"/>
              <a:cs typeface="Helvetica Neue"/>
              <a:sym typeface="Helvetica Neue"/>
            </a:endParaRPr>
          </a:p>
        </p:txBody>
      </p:sp>
      <p:sp>
        <p:nvSpPr>
          <p:cNvPr id="51" name="Google Shape;51;p1"/>
          <p:cNvSpPr txBox="1"/>
          <p:nvPr/>
        </p:nvSpPr>
        <p:spPr>
          <a:xfrm>
            <a:off x="5900400" y="5630400"/>
            <a:ext cx="6483600" cy="47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2400" b="1" i="0" u="none" strike="noStrike">
                <a:solidFill>
                  <a:srgbClr val="AED633"/>
                </a:solidFill>
                <a:latin typeface="Helvetica Neue" panose="020B0604020202020204" charset="0"/>
                <a:ea typeface="Helvetica Neue"/>
                <a:cs typeface="Helvetica Neue"/>
                <a:sym typeface="Helvetica Neue"/>
              </a:rPr>
              <a:t>genieproject.eu</a:t>
            </a:r>
            <a:endParaRPr lang="de-DE" sz="2400" b="1">
              <a:solidFill>
                <a:srgbClr val="AED633"/>
              </a:solidFill>
              <a:latin typeface="Helvetica Neue" panose="020B0604020202020204" charset="0"/>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0"/>
          <p:cNvSpPr txBox="1"/>
          <p:nvPr/>
        </p:nvSpPr>
        <p:spPr>
          <a:xfrm>
            <a:off x="1296000" y="1548000"/>
            <a:ext cx="1395283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a:solidFill>
                  <a:srgbClr val="4D94B7"/>
                </a:solidFill>
                <a:latin typeface="Helvetica Neue" panose="020B0604020202020204" charset="0"/>
                <a:ea typeface="Helvetica Neue"/>
                <a:cs typeface="Helvetica Neue"/>
                <a:sym typeface="Helvetica Neue"/>
              </a:rPr>
              <a:t>2. </a:t>
            </a:r>
            <a:r>
              <a:rPr lang="de-DE" sz="4800" b="1" i="0" u="none" strike="noStrike" cap="none">
                <a:solidFill>
                  <a:srgbClr val="4D94B7"/>
                </a:solidFill>
                <a:latin typeface="Helvetica Neue" panose="020B0604020202020204" charset="0"/>
                <a:ea typeface="Helvetica Neue"/>
                <a:cs typeface="Helvetica Neue"/>
                <a:sym typeface="Helvetica Neue"/>
              </a:rPr>
              <a:t>Wie man digitales Intrapreneurship fördert</a:t>
            </a:r>
          </a:p>
        </p:txBody>
      </p:sp>
      <p:sp>
        <p:nvSpPr>
          <p:cNvPr id="165" name="Google Shape;165;p10"/>
          <p:cNvSpPr txBox="1"/>
          <p:nvPr/>
        </p:nvSpPr>
        <p:spPr>
          <a:xfrm>
            <a:off x="1296000" y="2304000"/>
            <a:ext cx="10667400"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dirty="0">
                <a:solidFill>
                  <a:srgbClr val="AED633"/>
                </a:solidFill>
                <a:latin typeface="Helvetica Neue" panose="020B0604020202020204" charset="0"/>
                <a:ea typeface="Helvetica Neue"/>
                <a:cs typeface="Helvetica Neue"/>
                <a:sym typeface="Helvetica Neue"/>
              </a:rPr>
              <a:t>2.1 Wi</a:t>
            </a:r>
            <a:r>
              <a:rPr lang="de-DE" sz="2800" b="1" i="0" u="none" strike="noStrike" cap="none" dirty="0">
                <a:solidFill>
                  <a:srgbClr val="AED633"/>
                </a:solidFill>
                <a:latin typeface="Helvetica Neue" panose="020B0604020202020204" charset="0"/>
                <a:ea typeface="Helvetica Neue"/>
                <a:cs typeface="Helvetica Neue"/>
                <a:sym typeface="Helvetica Neue"/>
              </a:rPr>
              <a:t>e man </a:t>
            </a:r>
            <a:r>
              <a:rPr lang="de-DE" sz="2800" b="1" i="0" u="none" strike="noStrike" cap="none" dirty="0" err="1">
                <a:solidFill>
                  <a:srgbClr val="AED633"/>
                </a:solidFill>
                <a:latin typeface="Helvetica Neue" panose="020B0604020202020204" charset="0"/>
                <a:ea typeface="Helvetica Neue"/>
                <a:cs typeface="Helvetica Neue"/>
                <a:sym typeface="Helvetica Neue"/>
              </a:rPr>
              <a:t>Intrapreneur</a:t>
            </a:r>
            <a:r>
              <a:rPr lang="de-DE" sz="2800" b="1" i="0" u="none" strike="noStrike" cap="none" dirty="0">
                <a:solidFill>
                  <a:srgbClr val="AED633"/>
                </a:solidFill>
                <a:latin typeface="Helvetica Neue" panose="020B0604020202020204" charset="0"/>
                <a:ea typeface="Helvetica Neue"/>
                <a:cs typeface="Helvetica Neue"/>
                <a:sym typeface="Helvetica Neue"/>
              </a:rPr>
              <a:t>*innen findet</a:t>
            </a:r>
            <a:endParaRPr lang="de-DE" dirty="0">
              <a:latin typeface="Helvetica Neue" panose="020B0604020202020204" charset="0"/>
            </a:endParaRPr>
          </a:p>
          <a:p>
            <a:pPr marL="0" marR="0" lvl="0" indent="0" algn="l" rtl="0">
              <a:spcBef>
                <a:spcPts val="0"/>
              </a:spcBef>
              <a:spcAft>
                <a:spcPts val="0"/>
              </a:spcAft>
              <a:buNone/>
            </a:pPr>
            <a:endParaRPr lang="de-DE" sz="2800" b="1" dirty="0">
              <a:solidFill>
                <a:srgbClr val="AED633"/>
              </a:solidFill>
              <a:latin typeface="Helvetica Neue" panose="020B0604020202020204" charset="0"/>
              <a:ea typeface="Helvetica Neue"/>
              <a:cs typeface="Helvetica Neue"/>
              <a:sym typeface="Helvetica Neue"/>
            </a:endParaRPr>
          </a:p>
        </p:txBody>
      </p:sp>
      <p:sp>
        <p:nvSpPr>
          <p:cNvPr id="166" name="Google Shape;166;p10"/>
          <p:cNvSpPr txBox="1"/>
          <p:nvPr/>
        </p:nvSpPr>
        <p:spPr>
          <a:xfrm>
            <a:off x="1296000" y="3384000"/>
            <a:ext cx="1549646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dirty="0">
                <a:solidFill>
                  <a:schemeClr val="dk1"/>
                </a:solidFill>
                <a:latin typeface="Helvetica Neue" panose="020B0604020202020204" charset="0"/>
                <a:ea typeface="Helvetica Neue"/>
                <a:cs typeface="Helvetica Neue"/>
                <a:sym typeface="Helvetica Neue"/>
              </a:rPr>
              <a:t>Der erste Schritt besteht darin, </a:t>
            </a:r>
            <a:r>
              <a:rPr lang="de-DE" sz="2400" b="1" dirty="0" err="1">
                <a:solidFill>
                  <a:srgbClr val="78B17A"/>
                </a:solidFill>
                <a:latin typeface="Helvetica Neue" panose="020B0604020202020204" charset="0"/>
                <a:ea typeface="Helvetica Neue"/>
                <a:cs typeface="Helvetica Neue"/>
                <a:sym typeface="Helvetica Neue"/>
              </a:rPr>
              <a:t>Intrapreneur</a:t>
            </a:r>
            <a:r>
              <a:rPr lang="de-DE" sz="2400" b="1" dirty="0">
                <a:solidFill>
                  <a:srgbClr val="78B17A"/>
                </a:solidFill>
                <a:latin typeface="Helvetica Neue" panose="020B0604020202020204" charset="0"/>
                <a:ea typeface="Helvetica Neue"/>
                <a:cs typeface="Helvetica Neue"/>
                <a:sym typeface="Helvetica Neue"/>
              </a:rPr>
              <a:t>*innen innerhalb des Unternehmens </a:t>
            </a:r>
            <a:r>
              <a:rPr lang="de-DE" sz="2400" dirty="0">
                <a:solidFill>
                  <a:schemeClr val="dk1"/>
                </a:solidFill>
                <a:latin typeface="Helvetica Neue" panose="020B0604020202020204" charset="0"/>
                <a:ea typeface="Helvetica Neue"/>
                <a:cs typeface="Helvetica Neue"/>
                <a:sym typeface="Helvetica Neue"/>
              </a:rPr>
              <a:t>zu finden, sie zu unterstützen und ihnen den Raum zu geben, den sie brauchen, um zu wachsen, ihr Potenzial zu entwickeln und Innovationen in das Unternehmen einzubringen.</a:t>
            </a:r>
          </a:p>
        </p:txBody>
      </p:sp>
      <p:sp>
        <p:nvSpPr>
          <p:cNvPr id="167" name="Google Shape;167;p10"/>
          <p:cNvSpPr txBox="1"/>
          <p:nvPr/>
        </p:nvSpPr>
        <p:spPr>
          <a:xfrm>
            <a:off x="1296000" y="4896000"/>
            <a:ext cx="11124000" cy="3140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a:solidFill>
                  <a:schemeClr val="dk1"/>
                </a:solidFill>
                <a:latin typeface="Helvetica Neue" panose="020B0604020202020204" charset="0"/>
                <a:ea typeface="Helvetica Neue"/>
                <a:cs typeface="Helvetica Neue"/>
                <a:sym typeface="Helvetica Neue"/>
              </a:rPr>
              <a:t>Um sie zu identifizieren, kannst du zunächst nach Mitarbeiter*innen mit folgenden Merkmalen suchen</a:t>
            </a:r>
            <a:endParaRPr lang="de-DE">
              <a:latin typeface="Helvetica Neue" panose="020B0604020202020204" charset="0"/>
            </a:endParaRPr>
          </a:p>
          <a:p>
            <a:pPr marL="914400" marR="0" lvl="1" indent="-457200" algn="l" rtl="0">
              <a:spcBef>
                <a:spcPts val="1200"/>
              </a:spcBef>
              <a:spcAft>
                <a:spcPts val="0"/>
              </a:spcAft>
              <a:buClr>
                <a:srgbClr val="AED633"/>
              </a:buClr>
              <a:buSzPts val="2400"/>
              <a:buFont typeface="Noto Sans Symbols"/>
              <a:buChar char="⮚"/>
            </a:pPr>
            <a:r>
              <a:rPr lang="de-DE" sz="2400" b="1" i="0" u="none" strike="noStrike" cap="none">
                <a:solidFill>
                  <a:srgbClr val="78B17A"/>
                </a:solidFill>
                <a:latin typeface="Helvetica Neue" panose="020B0604020202020204" charset="0"/>
                <a:ea typeface="Helvetica Neue"/>
                <a:cs typeface="Helvetica Neue"/>
                <a:sym typeface="Helvetica Neue"/>
              </a:rPr>
              <a:t>Bindung </a:t>
            </a:r>
            <a:r>
              <a:rPr lang="de-DE" sz="2400" b="0" i="0" u="none" strike="noStrike" cap="none">
                <a:solidFill>
                  <a:schemeClr val="dk1"/>
                </a:solidFill>
                <a:latin typeface="Helvetica Neue" panose="020B0604020202020204" charset="0"/>
                <a:ea typeface="Helvetica Neue"/>
                <a:cs typeface="Helvetica Neue"/>
                <a:sym typeface="Helvetica Neue"/>
              </a:rPr>
              <a:t>an den Job und das Unternehmen</a:t>
            </a:r>
          </a:p>
          <a:p>
            <a:pPr marL="914400" marR="0" lvl="1" indent="-457200" algn="l" rtl="0">
              <a:spcBef>
                <a:spcPts val="600"/>
              </a:spcBef>
              <a:spcAft>
                <a:spcPts val="0"/>
              </a:spcAft>
              <a:buClr>
                <a:srgbClr val="AED633"/>
              </a:buClr>
              <a:buSzPts val="2400"/>
              <a:buFont typeface="Noto Sans Symbols"/>
              <a:buChar char="⮚"/>
            </a:pPr>
            <a:r>
              <a:rPr lang="de-DE" sz="2400" b="1" i="0" u="none" strike="noStrike" cap="none">
                <a:solidFill>
                  <a:srgbClr val="78B17A"/>
                </a:solidFill>
                <a:latin typeface="Helvetica Neue" panose="020B0604020202020204" charset="0"/>
                <a:ea typeface="Helvetica Neue"/>
                <a:cs typeface="Helvetica Neue"/>
                <a:sym typeface="Helvetica Neue"/>
              </a:rPr>
              <a:t>Anpassungsfähigkeit</a:t>
            </a:r>
            <a:endParaRPr lang="de-DE" sz="2400" b="0" i="0" u="none" strike="noStrike" cap="none">
              <a:solidFill>
                <a:schemeClr val="dk1"/>
              </a:solidFill>
              <a:latin typeface="Helvetica Neue" panose="020B0604020202020204" charset="0"/>
              <a:ea typeface="Helvetica Neue"/>
              <a:cs typeface="Helvetica Neue"/>
              <a:sym typeface="Helvetica Neue"/>
            </a:endParaRPr>
          </a:p>
          <a:p>
            <a:pPr marL="914400" marR="0" lvl="1" indent="-457200" algn="l" rtl="0">
              <a:spcBef>
                <a:spcPts val="600"/>
              </a:spcBef>
              <a:spcAft>
                <a:spcPts val="0"/>
              </a:spcAft>
              <a:buClr>
                <a:srgbClr val="AED633"/>
              </a:buClr>
              <a:buSzPts val="2400"/>
              <a:buFont typeface="Noto Sans Symbols"/>
              <a:buChar char="⮚"/>
            </a:pPr>
            <a:r>
              <a:rPr lang="de-DE" sz="2400" b="1" i="0" u="none" strike="noStrike" cap="none">
                <a:solidFill>
                  <a:srgbClr val="78B17A"/>
                </a:solidFill>
                <a:latin typeface="Helvetica Neue" panose="020B0604020202020204" charset="0"/>
                <a:ea typeface="Helvetica Neue"/>
                <a:cs typeface="Helvetica Neue"/>
                <a:sym typeface="Helvetica Neue"/>
              </a:rPr>
              <a:t>Intrinsisch motiviert </a:t>
            </a:r>
            <a:r>
              <a:rPr lang="de-DE" sz="2400" b="0" i="0" u="none" strike="noStrike" cap="none">
                <a:solidFill>
                  <a:schemeClr val="dk1"/>
                </a:solidFill>
                <a:latin typeface="Helvetica Neue" panose="020B0604020202020204" charset="0"/>
                <a:ea typeface="Helvetica Neue"/>
                <a:cs typeface="Helvetica Neue"/>
                <a:sym typeface="Helvetica Neue"/>
              </a:rPr>
              <a:t>(nicht profitorientiert)</a:t>
            </a:r>
            <a:endParaRPr lang="de-DE">
              <a:latin typeface="Helvetica Neue" panose="020B0604020202020204" charset="0"/>
            </a:endParaRPr>
          </a:p>
          <a:p>
            <a:pPr marL="914400" marR="0" lvl="1" indent="-457200" algn="l" rtl="0">
              <a:spcBef>
                <a:spcPts val="600"/>
              </a:spcBef>
              <a:spcAft>
                <a:spcPts val="0"/>
              </a:spcAft>
              <a:buClr>
                <a:srgbClr val="AED633"/>
              </a:buClr>
              <a:buSzPts val="2400"/>
              <a:buFont typeface="Noto Sans Symbols"/>
              <a:buChar char="⮚"/>
            </a:pPr>
            <a:r>
              <a:rPr lang="de-DE" sz="2400" b="1" i="0" u="none" strike="noStrike" cap="none">
                <a:solidFill>
                  <a:srgbClr val="78B17A"/>
                </a:solidFill>
                <a:latin typeface="Helvetica Neue" panose="020B0604020202020204" charset="0"/>
                <a:ea typeface="Helvetica Neue"/>
                <a:cs typeface="Helvetica Neue"/>
                <a:sym typeface="Helvetica Neue"/>
              </a:rPr>
              <a:t>Zuversicht</a:t>
            </a:r>
            <a:endParaRPr lang="de-DE" sz="2400" b="0" i="0" u="none" strike="noStrike" cap="none">
              <a:solidFill>
                <a:schemeClr val="dk1"/>
              </a:solidFill>
              <a:latin typeface="Helvetica Neue" panose="020B0604020202020204" charset="0"/>
              <a:ea typeface="Helvetica Neue"/>
              <a:cs typeface="Helvetica Neue"/>
              <a:sym typeface="Helvetica Neue"/>
            </a:endParaRPr>
          </a:p>
          <a:p>
            <a:pPr marL="914400" marR="0" lvl="1" indent="-457200" algn="l" rtl="0">
              <a:spcBef>
                <a:spcPts val="600"/>
              </a:spcBef>
              <a:spcAft>
                <a:spcPts val="0"/>
              </a:spcAft>
              <a:buClr>
                <a:srgbClr val="AED633"/>
              </a:buClr>
              <a:buSzPts val="2400"/>
              <a:buFont typeface="Noto Sans Symbols"/>
              <a:buChar char="⮚"/>
            </a:pPr>
            <a:r>
              <a:rPr lang="de-DE" sz="2400" b="1" i="0" u="none" strike="noStrike" cap="none">
                <a:solidFill>
                  <a:srgbClr val="78B17A"/>
                </a:solidFill>
                <a:latin typeface="Helvetica Neue" panose="020B0604020202020204" charset="0"/>
                <a:ea typeface="Helvetica Neue"/>
                <a:cs typeface="Helvetica Neue"/>
                <a:sym typeface="Helvetica Neue"/>
              </a:rPr>
              <a:t>Proaktivität</a:t>
            </a:r>
            <a:endParaRPr lang="de-DE" sz="2400" b="0" i="0" u="none" strike="noStrike" cap="none">
              <a:solidFill>
                <a:schemeClr val="dk1"/>
              </a:solidFill>
              <a:latin typeface="Helvetica Neue" panose="020B0604020202020204" charset="0"/>
              <a:ea typeface="Helvetica Neue"/>
              <a:cs typeface="Helvetica Neue"/>
              <a:sym typeface="Helvetica Neue"/>
            </a:endParaRPr>
          </a:p>
        </p:txBody>
      </p:sp>
      <p:pic>
        <p:nvPicPr>
          <p:cNvPr id="168" name="Google Shape;168;p10"/>
          <p:cNvPicPr preferRelativeResize="0"/>
          <p:nvPr/>
        </p:nvPicPr>
        <p:blipFill rotWithShape="1">
          <a:blip r:embed="rId3">
            <a:alphaModFix/>
          </a:blip>
          <a:srcRect l="17938" t="9292" r="-62" b="2239"/>
          <a:stretch/>
        </p:blipFill>
        <p:spPr>
          <a:xfrm>
            <a:off x="11963400" y="4464000"/>
            <a:ext cx="4108287" cy="4381325"/>
          </a:xfrm>
          <a:prstGeom prst="rect">
            <a:avLst/>
          </a:prstGeom>
          <a:noFill/>
          <a:ln>
            <a:noFill/>
          </a:ln>
        </p:spPr>
      </p:pic>
      <p:sp>
        <p:nvSpPr>
          <p:cNvPr id="169" name="Google Shape;169;p10"/>
          <p:cNvSpPr txBox="1"/>
          <p:nvPr/>
        </p:nvSpPr>
        <p:spPr>
          <a:xfrm>
            <a:off x="1296000" y="8877300"/>
            <a:ext cx="3657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a:solidFill>
                  <a:schemeClr val="dk1"/>
                </a:solidFill>
                <a:latin typeface="Helvetica Neue" panose="020B0604020202020204" charset="0"/>
                <a:ea typeface="Helvetica Neue"/>
                <a:cs typeface="Helvetica Neue"/>
                <a:sym typeface="Helvetica Neue"/>
              </a:rPr>
              <a:t>Quellennr.: 2</a:t>
            </a:r>
            <a:endParaRPr lang="de-DE">
              <a:latin typeface="Helvetica Neue" panose="020B06040202020202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1"/>
          <p:cNvSpPr txBox="1"/>
          <p:nvPr/>
        </p:nvSpPr>
        <p:spPr>
          <a:xfrm>
            <a:off x="1296000" y="2304000"/>
            <a:ext cx="57994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a:solidFill>
                  <a:srgbClr val="AED633"/>
                </a:solidFill>
                <a:latin typeface="Helvetica Neue" panose="020B0604020202020204" charset="0"/>
                <a:ea typeface="Helvetica Neue"/>
                <a:cs typeface="Helvetica Neue"/>
                <a:sym typeface="Helvetica Neue"/>
              </a:rPr>
              <a:t>2.2 </a:t>
            </a:r>
            <a:r>
              <a:rPr lang="de-DE" sz="2800" b="1" i="0" u="none" strike="noStrike" cap="none">
                <a:solidFill>
                  <a:srgbClr val="AED633"/>
                </a:solidFill>
                <a:latin typeface="Helvetica Neue" panose="020B0604020202020204" charset="0"/>
                <a:ea typeface="Helvetica Neue"/>
                <a:cs typeface="Helvetica Neue"/>
                <a:sym typeface="Helvetica Neue"/>
              </a:rPr>
              <a:t>Kultur des Intrapreneurships</a:t>
            </a:r>
            <a:endParaRPr lang="de-DE" sz="2800" b="1">
              <a:solidFill>
                <a:srgbClr val="AED633"/>
              </a:solidFill>
              <a:latin typeface="Helvetica Neue" panose="020B0604020202020204" charset="0"/>
              <a:ea typeface="Helvetica Neue"/>
              <a:cs typeface="Helvetica Neue"/>
              <a:sym typeface="Helvetica Neue"/>
            </a:endParaRPr>
          </a:p>
        </p:txBody>
      </p:sp>
      <p:sp>
        <p:nvSpPr>
          <p:cNvPr id="175" name="Google Shape;175;p11"/>
          <p:cNvSpPr/>
          <p:nvPr/>
        </p:nvSpPr>
        <p:spPr>
          <a:xfrm>
            <a:off x="1296000" y="3384000"/>
            <a:ext cx="15912000" cy="5832000"/>
          </a:xfrm>
          <a:prstGeom prst="rightArrow">
            <a:avLst>
              <a:gd name="adj1" fmla="val 73363"/>
              <a:gd name="adj2" fmla="val 53027"/>
            </a:avLst>
          </a:prstGeom>
          <a:gradFill>
            <a:gsLst>
              <a:gs pos="0">
                <a:srgbClr val="AED633"/>
              </a:gs>
              <a:gs pos="100000">
                <a:srgbClr val="4D94B7"/>
              </a:gs>
            </a:gsLst>
            <a:lin ang="0" scaled="0"/>
          </a:gradFill>
          <a:ln w="9525" cap="flat" cmpd="sng">
            <a:solidFill>
              <a:srgbClr val="78B1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de-DE">
              <a:latin typeface="Helvetica Neue" panose="020B0604020202020204" charset="0"/>
            </a:endParaRPr>
          </a:p>
        </p:txBody>
      </p:sp>
      <p:sp>
        <p:nvSpPr>
          <p:cNvPr id="176" name="Google Shape;176;p11"/>
          <p:cNvSpPr/>
          <p:nvPr/>
        </p:nvSpPr>
        <p:spPr>
          <a:xfrm>
            <a:off x="1764000" y="4500000"/>
            <a:ext cx="6122696" cy="3636000"/>
          </a:xfrm>
          <a:prstGeom prst="roundRect">
            <a:avLst>
              <a:gd name="adj" fmla="val 16667"/>
            </a:avLst>
          </a:prstGeom>
          <a:noFill/>
          <a:ln w="9525" cap="flat" cmpd="sng">
            <a:solidFill>
              <a:srgbClr val="4D94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de-DE">
              <a:latin typeface="Helvetica Neue" panose="020B0604020202020204" charset="0"/>
            </a:endParaRPr>
          </a:p>
        </p:txBody>
      </p:sp>
      <p:sp>
        <p:nvSpPr>
          <p:cNvPr id="177" name="Google Shape;177;p11"/>
          <p:cNvSpPr/>
          <p:nvPr/>
        </p:nvSpPr>
        <p:spPr>
          <a:xfrm>
            <a:off x="1944000" y="4536000"/>
            <a:ext cx="5764597" cy="36360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de-DE" sz="2400" dirty="0">
                <a:solidFill>
                  <a:schemeClr val="lt1"/>
                </a:solidFill>
                <a:latin typeface="Helvetica Neue" panose="020B0604020202020204" charset="0"/>
                <a:ea typeface="Helvetica Neue"/>
                <a:cs typeface="Helvetica Neue"/>
                <a:sym typeface="Helvetica Neue"/>
              </a:rPr>
              <a:t>Der/die </a:t>
            </a:r>
            <a:r>
              <a:rPr lang="de-DE" sz="2400" dirty="0" err="1">
                <a:solidFill>
                  <a:schemeClr val="lt1"/>
                </a:solidFill>
                <a:latin typeface="Helvetica Neue" panose="020B0604020202020204" charset="0"/>
                <a:ea typeface="Helvetica Neue"/>
                <a:cs typeface="Helvetica Neue"/>
                <a:sym typeface="Helvetica Neue"/>
              </a:rPr>
              <a:t>Intrapreneur</a:t>
            </a:r>
            <a:r>
              <a:rPr lang="de-DE" sz="2400" dirty="0">
                <a:solidFill>
                  <a:schemeClr val="lt1"/>
                </a:solidFill>
                <a:latin typeface="Helvetica Neue" panose="020B0604020202020204" charset="0"/>
                <a:ea typeface="Helvetica Neue"/>
                <a:cs typeface="Helvetica Neue"/>
                <a:sym typeface="Helvetica Neue"/>
              </a:rPr>
              <a:t>*in ist eine kreative Person, die </a:t>
            </a:r>
            <a:r>
              <a:rPr lang="de-DE" sz="2400" b="1" dirty="0">
                <a:solidFill>
                  <a:schemeClr val="lt1"/>
                </a:solidFill>
                <a:latin typeface="Helvetica Neue" panose="020B0604020202020204" charset="0"/>
                <a:ea typeface="Helvetica Neue"/>
                <a:cs typeface="Helvetica Neue"/>
                <a:sym typeface="Helvetica Neue"/>
              </a:rPr>
              <a:t>innovative und gewinnbringende Ideen </a:t>
            </a:r>
            <a:r>
              <a:rPr lang="de-DE" sz="2400" dirty="0">
                <a:solidFill>
                  <a:schemeClr val="lt1"/>
                </a:solidFill>
                <a:latin typeface="Helvetica Neue" panose="020B0604020202020204" charset="0"/>
                <a:ea typeface="Helvetica Neue"/>
                <a:cs typeface="Helvetica Neue"/>
                <a:sym typeface="Helvetica Neue"/>
              </a:rPr>
              <a:t>innerhalb des Unternehmens vorschlägt und entwickelt. Der Weg zum Erfolg ist jedoch nicht immer linear, und der/die </a:t>
            </a:r>
            <a:r>
              <a:rPr lang="de-DE" sz="2400" dirty="0" err="1">
                <a:solidFill>
                  <a:schemeClr val="lt1"/>
                </a:solidFill>
                <a:latin typeface="Helvetica Neue" panose="020B0604020202020204" charset="0"/>
                <a:ea typeface="Helvetica Neue"/>
                <a:cs typeface="Helvetica Neue"/>
                <a:sym typeface="Helvetica Neue"/>
              </a:rPr>
              <a:t>Intrapreneur</a:t>
            </a:r>
            <a:r>
              <a:rPr lang="de-DE" sz="2400" dirty="0">
                <a:solidFill>
                  <a:schemeClr val="lt1"/>
                </a:solidFill>
                <a:latin typeface="Helvetica Neue" panose="020B0604020202020204" charset="0"/>
                <a:ea typeface="Helvetica Neue"/>
                <a:cs typeface="Helvetica Neue"/>
                <a:sym typeface="Helvetica Neue"/>
              </a:rPr>
              <a:t>*in ist bereit, das </a:t>
            </a:r>
            <a:r>
              <a:rPr lang="de-DE" sz="2400" b="1" dirty="0">
                <a:solidFill>
                  <a:schemeClr val="lt1"/>
                </a:solidFill>
                <a:latin typeface="Helvetica Neue" panose="020B0604020202020204" charset="0"/>
                <a:ea typeface="Helvetica Neue"/>
                <a:cs typeface="Helvetica Neue"/>
                <a:sym typeface="Helvetica Neue"/>
              </a:rPr>
              <a:t>Risiko des Scheiterns</a:t>
            </a:r>
            <a:r>
              <a:rPr lang="de-DE" sz="2400" dirty="0">
                <a:solidFill>
                  <a:schemeClr val="lt1"/>
                </a:solidFill>
                <a:latin typeface="Helvetica Neue" panose="020B0604020202020204" charset="0"/>
                <a:ea typeface="Helvetica Neue"/>
                <a:cs typeface="Helvetica Neue"/>
                <a:sym typeface="Helvetica Neue"/>
              </a:rPr>
              <a:t> einzugehen und hat keine Angst, </a:t>
            </a:r>
            <a:r>
              <a:rPr lang="de-DE" sz="2400" b="1" dirty="0">
                <a:solidFill>
                  <a:schemeClr val="lt1"/>
                </a:solidFill>
                <a:latin typeface="Helvetica Neue" panose="020B0604020202020204" charset="0"/>
                <a:ea typeface="Helvetica Neue"/>
                <a:cs typeface="Helvetica Neue"/>
                <a:sym typeface="Helvetica Neue"/>
              </a:rPr>
              <a:t>Fehler </a:t>
            </a:r>
            <a:r>
              <a:rPr lang="de-DE" sz="2400" dirty="0">
                <a:solidFill>
                  <a:schemeClr val="lt1"/>
                </a:solidFill>
                <a:latin typeface="Helvetica Neue" panose="020B0604020202020204" charset="0"/>
                <a:ea typeface="Helvetica Neue"/>
                <a:cs typeface="Helvetica Neue"/>
                <a:sym typeface="Helvetica Neue"/>
              </a:rPr>
              <a:t>zu machen.</a:t>
            </a:r>
          </a:p>
        </p:txBody>
      </p:sp>
      <p:sp>
        <p:nvSpPr>
          <p:cNvPr id="178" name="Google Shape;178;p11"/>
          <p:cNvSpPr/>
          <p:nvPr/>
        </p:nvSpPr>
        <p:spPr>
          <a:xfrm>
            <a:off x="8496000" y="4500000"/>
            <a:ext cx="6385230" cy="3636000"/>
          </a:xfrm>
          <a:prstGeom prst="roundRect">
            <a:avLst>
              <a:gd name="adj" fmla="val 16667"/>
            </a:avLst>
          </a:prstGeom>
          <a:noFill/>
          <a:ln w="9525" cap="flat" cmpd="sng">
            <a:solidFill>
              <a:srgbClr val="AED6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latin typeface="Helvetica Neue" panose="020B0604020202020204" charset="0"/>
            </a:endParaRPr>
          </a:p>
        </p:txBody>
      </p:sp>
      <p:sp>
        <p:nvSpPr>
          <p:cNvPr id="179" name="Google Shape;179;p11"/>
          <p:cNvSpPr/>
          <p:nvPr/>
        </p:nvSpPr>
        <p:spPr>
          <a:xfrm>
            <a:off x="8712000" y="4536000"/>
            <a:ext cx="6011776" cy="36360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de-DE" sz="2400" dirty="0">
                <a:solidFill>
                  <a:schemeClr val="lt1"/>
                </a:solidFill>
                <a:latin typeface="Helvetica Neue" panose="020B0604020202020204" charset="0"/>
                <a:ea typeface="Helvetica Neue"/>
                <a:cs typeface="Helvetica Neue"/>
                <a:sym typeface="Helvetica Neue"/>
              </a:rPr>
              <a:t>Das Unternehmen muss daher eine </a:t>
            </a:r>
            <a:r>
              <a:rPr lang="de-DE" sz="2400" b="1" dirty="0">
                <a:solidFill>
                  <a:schemeClr val="lt1"/>
                </a:solidFill>
                <a:latin typeface="Helvetica Neue" panose="020B0604020202020204" charset="0"/>
                <a:ea typeface="Helvetica Neue"/>
                <a:cs typeface="Helvetica Neue"/>
                <a:sym typeface="Helvetica Neue"/>
              </a:rPr>
              <a:t>Kultur schaffen, die die Kreativität und das Vorbringen von Ideen fördert.</a:t>
            </a:r>
            <a:r>
              <a:rPr lang="de-DE" sz="2400" dirty="0">
                <a:solidFill>
                  <a:schemeClr val="lt1"/>
                </a:solidFill>
                <a:latin typeface="Helvetica Neue" panose="020B0604020202020204" charset="0"/>
                <a:ea typeface="Helvetica Neue"/>
                <a:cs typeface="Helvetica Neue"/>
                <a:sym typeface="Helvetica Neue"/>
              </a:rPr>
              <a:t> Um </a:t>
            </a:r>
            <a:r>
              <a:rPr lang="de-DE" sz="2400" dirty="0" err="1">
                <a:solidFill>
                  <a:schemeClr val="lt1"/>
                </a:solidFill>
                <a:latin typeface="Helvetica Neue" panose="020B0604020202020204" charset="0"/>
                <a:ea typeface="Helvetica Neue"/>
                <a:cs typeface="Helvetica Neue"/>
                <a:sym typeface="Helvetica Neue"/>
              </a:rPr>
              <a:t>Intrapreneur</a:t>
            </a:r>
            <a:r>
              <a:rPr lang="de-DE" sz="2400" dirty="0">
                <a:solidFill>
                  <a:schemeClr val="lt1"/>
                </a:solidFill>
                <a:latin typeface="Helvetica Neue" panose="020B0604020202020204" charset="0"/>
                <a:ea typeface="Helvetica Neue"/>
                <a:cs typeface="Helvetica Neue"/>
                <a:sym typeface="Helvetica Neue"/>
              </a:rPr>
              <a:t>*innen im Unternehmen zu unterstützen, sollte die Unternehmenskultur außerdem äußerst </a:t>
            </a:r>
            <a:r>
              <a:rPr lang="de-DE" sz="2400" b="1" dirty="0">
                <a:solidFill>
                  <a:schemeClr val="lt1"/>
                </a:solidFill>
                <a:latin typeface="Helvetica Neue" panose="020B0604020202020204" charset="0"/>
                <a:ea typeface="Helvetica Neue"/>
                <a:cs typeface="Helvetica Neue"/>
                <a:sym typeface="Helvetica Neue"/>
              </a:rPr>
              <a:t>tolerant gegenüber Fehlern </a:t>
            </a:r>
            <a:r>
              <a:rPr lang="de-DE" sz="2400" dirty="0">
                <a:solidFill>
                  <a:schemeClr val="lt1"/>
                </a:solidFill>
                <a:latin typeface="Helvetica Neue" panose="020B0604020202020204" charset="0"/>
                <a:ea typeface="Helvetica Neue"/>
                <a:cs typeface="Helvetica Neue"/>
                <a:sym typeface="Helvetica Neue"/>
              </a:rPr>
              <a:t>sein, die als </a:t>
            </a:r>
            <a:r>
              <a:rPr lang="de-DE" sz="2400" b="1" dirty="0">
                <a:solidFill>
                  <a:schemeClr val="lt1"/>
                </a:solidFill>
                <a:latin typeface="Helvetica Neue" panose="020B0604020202020204" charset="0"/>
                <a:ea typeface="Helvetica Neue"/>
                <a:cs typeface="Helvetica Neue"/>
                <a:sym typeface="Helvetica Neue"/>
              </a:rPr>
              <a:t>wesentliche Schritte auf dem Weg zur Realisierung einer innovativen Idee angesehen werden.</a:t>
            </a:r>
          </a:p>
        </p:txBody>
      </p:sp>
      <p:sp>
        <p:nvSpPr>
          <p:cNvPr id="180" name="Google Shape;180;p11"/>
          <p:cNvSpPr txBox="1"/>
          <p:nvPr/>
        </p:nvSpPr>
        <p:spPr>
          <a:xfrm>
            <a:off x="1296000" y="1548000"/>
            <a:ext cx="1395283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a:solidFill>
                  <a:srgbClr val="4D94B7"/>
                </a:solidFill>
                <a:latin typeface="Helvetica Neue" panose="020B0604020202020204" charset="0"/>
                <a:ea typeface="Helvetica Neue"/>
                <a:cs typeface="Helvetica Neue"/>
                <a:sym typeface="Helvetica Neue"/>
              </a:rPr>
              <a:t>2. </a:t>
            </a:r>
            <a:r>
              <a:rPr lang="de-DE" sz="4800" b="1" i="0" u="none" strike="noStrike" cap="none">
                <a:solidFill>
                  <a:srgbClr val="4D94B7"/>
                </a:solidFill>
                <a:latin typeface="Helvetica Neue" panose="020B0604020202020204" charset="0"/>
                <a:ea typeface="Helvetica Neue"/>
                <a:cs typeface="Helvetica Neue"/>
                <a:sym typeface="Helvetica Neue"/>
              </a:rPr>
              <a:t>Wie man digitales Intrapreneurship fördert</a:t>
            </a:r>
          </a:p>
        </p:txBody>
      </p:sp>
      <p:sp>
        <p:nvSpPr>
          <p:cNvPr id="181" name="Google Shape;181;p11"/>
          <p:cNvSpPr txBox="1"/>
          <p:nvPr/>
        </p:nvSpPr>
        <p:spPr>
          <a:xfrm>
            <a:off x="1296000" y="8877300"/>
            <a:ext cx="3657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a:solidFill>
                  <a:schemeClr val="dk1"/>
                </a:solidFill>
                <a:latin typeface="Helvetica Neue" panose="020B0604020202020204" charset="0"/>
                <a:ea typeface="Helvetica Neue"/>
                <a:cs typeface="Helvetica Neue"/>
                <a:sym typeface="Helvetica Neue"/>
              </a:rPr>
              <a:t>Quellennr.: 2</a:t>
            </a:r>
            <a:endParaRPr lang="de-DE">
              <a:latin typeface="Helvetica Neue" panose="020B060402020202020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grpSp>
        <p:nvGrpSpPr>
          <p:cNvPr id="186" name="Google Shape;186;p12"/>
          <p:cNvGrpSpPr/>
          <p:nvPr/>
        </p:nvGrpSpPr>
        <p:grpSpPr>
          <a:xfrm>
            <a:off x="1295999" y="3384000"/>
            <a:ext cx="7063841" cy="5476374"/>
            <a:chOff x="213034" y="13412"/>
            <a:chExt cx="5535806" cy="5476374"/>
          </a:xfrm>
        </p:grpSpPr>
        <p:sp>
          <p:nvSpPr>
            <p:cNvPr id="187" name="Google Shape;187;p12"/>
            <p:cNvSpPr/>
            <p:nvPr/>
          </p:nvSpPr>
          <p:spPr>
            <a:xfrm>
              <a:off x="1242542" y="858560"/>
              <a:ext cx="3413719" cy="3889762"/>
            </a:xfrm>
            <a:prstGeom prst="ellipse">
              <a:avLst/>
            </a:prstGeom>
            <a:solidFill>
              <a:srgbClr val="4D94B7">
                <a:alpha val="77647"/>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de-DE">
                <a:latin typeface="Helvetica Neue" panose="020B0604020202020204" charset="0"/>
              </a:endParaRPr>
            </a:p>
          </p:txBody>
        </p:sp>
        <p:sp>
          <p:nvSpPr>
            <p:cNvPr id="188" name="Google Shape;188;p12"/>
            <p:cNvSpPr txBox="1"/>
            <p:nvPr/>
          </p:nvSpPr>
          <p:spPr>
            <a:xfrm>
              <a:off x="1567237" y="1428202"/>
              <a:ext cx="2824830" cy="2750478"/>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dk1"/>
                </a:buClr>
                <a:buSzPts val="2400"/>
                <a:buFont typeface="Helvetica Neue"/>
                <a:buNone/>
              </a:pPr>
              <a:r>
                <a:rPr lang="de-DE" sz="2400" dirty="0">
                  <a:solidFill>
                    <a:schemeClr val="dk1"/>
                  </a:solidFill>
                  <a:latin typeface="Helvetica Neue" panose="020B0604020202020204" charset="0"/>
                  <a:ea typeface="Helvetica Neue"/>
                  <a:cs typeface="Helvetica Neue"/>
                  <a:sym typeface="Helvetica Neue"/>
                </a:rPr>
                <a:t>Kultur des Intrapreneurships</a:t>
              </a:r>
            </a:p>
          </p:txBody>
        </p:sp>
        <p:sp>
          <p:nvSpPr>
            <p:cNvPr id="189" name="Google Shape;189;p12"/>
            <p:cNvSpPr/>
            <p:nvPr/>
          </p:nvSpPr>
          <p:spPr>
            <a:xfrm>
              <a:off x="3203566" y="13412"/>
              <a:ext cx="2375999" cy="2071476"/>
            </a:xfrm>
            <a:prstGeom prst="ellipse">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de-DE">
                <a:latin typeface="Helvetica Neue" panose="020B0604020202020204" charset="0"/>
              </a:endParaRPr>
            </a:p>
          </p:txBody>
        </p:sp>
        <p:sp>
          <p:nvSpPr>
            <p:cNvPr id="190" name="Google Shape;190;p12"/>
            <p:cNvSpPr txBox="1"/>
            <p:nvPr/>
          </p:nvSpPr>
          <p:spPr>
            <a:xfrm>
              <a:off x="3570329" y="316773"/>
              <a:ext cx="1680085" cy="1464754"/>
            </a:xfrm>
            <a:prstGeom prst="rect">
              <a:avLst/>
            </a:prstGeom>
            <a:noFill/>
            <a:ln>
              <a:noFill/>
            </a:ln>
          </p:spPr>
          <p:txBody>
            <a:bodyPr spcFirstLastPara="1" wrap="square" lIns="27925" tIns="27925" rIns="27925" bIns="27925" anchor="ctr" anchorCtr="0">
              <a:noAutofit/>
            </a:bodyPr>
            <a:lstStyle/>
            <a:p>
              <a:pPr marL="0" marR="0" lvl="0" indent="0" algn="ctr" rtl="0">
                <a:lnSpc>
                  <a:spcPct val="90000"/>
                </a:lnSpc>
                <a:spcBef>
                  <a:spcPts val="0"/>
                </a:spcBef>
                <a:spcAft>
                  <a:spcPts val="0"/>
                </a:spcAft>
                <a:buClr>
                  <a:schemeClr val="dk1"/>
                </a:buClr>
                <a:buSzPts val="2200"/>
                <a:buFont typeface="Helvetica Neue"/>
                <a:buNone/>
              </a:pPr>
              <a:r>
                <a:rPr lang="de-DE" sz="2200" dirty="0">
                  <a:solidFill>
                    <a:schemeClr val="dk1"/>
                  </a:solidFill>
                  <a:latin typeface="Helvetica Neue" panose="020B0604020202020204" charset="0"/>
                  <a:ea typeface="Helvetica Neue"/>
                  <a:cs typeface="Helvetica Neue"/>
                  <a:sym typeface="Helvetica Neue"/>
                </a:rPr>
                <a:t>Vorschlagen, probieren und experimentieren, </a:t>
              </a:r>
              <a:endParaRPr lang="de-DE" dirty="0">
                <a:latin typeface="Helvetica Neue" panose="020B0604020202020204" charset="0"/>
              </a:endParaRPr>
            </a:p>
          </p:txBody>
        </p:sp>
        <p:sp>
          <p:nvSpPr>
            <p:cNvPr id="191" name="Google Shape;191;p12"/>
            <p:cNvSpPr/>
            <p:nvPr/>
          </p:nvSpPr>
          <p:spPr>
            <a:xfrm>
              <a:off x="3372841" y="3414747"/>
              <a:ext cx="2375999" cy="2071476"/>
            </a:xfrm>
            <a:prstGeom prst="ellipse">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de-DE">
                <a:latin typeface="Helvetica Neue" panose="020B0604020202020204" charset="0"/>
              </a:endParaRPr>
            </a:p>
          </p:txBody>
        </p:sp>
        <p:sp>
          <p:nvSpPr>
            <p:cNvPr id="192" name="Google Shape;192;p12"/>
            <p:cNvSpPr txBox="1"/>
            <p:nvPr/>
          </p:nvSpPr>
          <p:spPr>
            <a:xfrm>
              <a:off x="3739604" y="3718108"/>
              <a:ext cx="1680085" cy="146475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Calibri"/>
                <a:buNone/>
              </a:pPr>
              <a:r>
                <a:rPr lang="de-DE" sz="2000" dirty="0" err="1">
                  <a:solidFill>
                    <a:srgbClr val="000000"/>
                  </a:solidFill>
                  <a:latin typeface="Helvetica Neue" panose="020B0604020202020204" charset="0"/>
                  <a:ea typeface="Calibri"/>
                  <a:cs typeface="Calibri"/>
                  <a:sym typeface="Calibri"/>
                </a:rPr>
                <a:t>Eigenverant-wortung</a:t>
              </a:r>
              <a:r>
                <a:rPr lang="de-DE" sz="2000" dirty="0">
                  <a:solidFill>
                    <a:srgbClr val="000000"/>
                  </a:solidFill>
                  <a:latin typeface="Helvetica Neue" panose="020B0604020202020204" charset="0"/>
                  <a:ea typeface="Calibri"/>
                  <a:cs typeface="Calibri"/>
                  <a:sym typeface="Calibri"/>
                </a:rPr>
                <a:t> und </a:t>
              </a:r>
              <a:r>
                <a:rPr lang="de-DE" sz="2000" dirty="0">
                  <a:solidFill>
                    <a:schemeClr val="dk1"/>
                  </a:solidFill>
                  <a:latin typeface="Helvetica Neue" panose="020B0604020202020204" charset="0"/>
                  <a:ea typeface="Calibri"/>
                  <a:cs typeface="Calibri"/>
                  <a:sym typeface="Calibri"/>
                </a:rPr>
                <a:t>organisatorische Verantwortung  übernehmen</a:t>
              </a:r>
              <a:endParaRPr lang="de-DE" sz="2000" dirty="0">
                <a:solidFill>
                  <a:schemeClr val="dk1"/>
                </a:solidFill>
                <a:latin typeface="Helvetica Neue" panose="020B0604020202020204" charset="0"/>
                <a:ea typeface="Helvetica Neue"/>
                <a:cs typeface="Helvetica Neue"/>
                <a:sym typeface="Helvetica Neue"/>
              </a:endParaRPr>
            </a:p>
          </p:txBody>
        </p:sp>
        <p:sp>
          <p:nvSpPr>
            <p:cNvPr id="193" name="Google Shape;193;p12"/>
            <p:cNvSpPr/>
            <p:nvPr/>
          </p:nvSpPr>
          <p:spPr>
            <a:xfrm>
              <a:off x="213034" y="3418310"/>
              <a:ext cx="2375999" cy="2071476"/>
            </a:xfrm>
            <a:prstGeom prst="ellipse">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de-DE">
                <a:latin typeface="Helvetica Neue" panose="020B0604020202020204" charset="0"/>
              </a:endParaRPr>
            </a:p>
          </p:txBody>
        </p:sp>
        <p:sp>
          <p:nvSpPr>
            <p:cNvPr id="194" name="Google Shape;194;p12"/>
            <p:cNvSpPr txBox="1"/>
            <p:nvPr/>
          </p:nvSpPr>
          <p:spPr>
            <a:xfrm>
              <a:off x="560991" y="3721671"/>
              <a:ext cx="1680085" cy="1464754"/>
            </a:xfrm>
            <a:prstGeom prst="rect">
              <a:avLst/>
            </a:prstGeom>
            <a:noFill/>
            <a:ln>
              <a:noFill/>
            </a:ln>
          </p:spPr>
          <p:txBody>
            <a:bodyPr spcFirstLastPara="1" wrap="square" lIns="27925" tIns="27925" rIns="27925" bIns="27925" anchor="ctr" anchorCtr="0">
              <a:noAutofit/>
            </a:bodyPr>
            <a:lstStyle/>
            <a:p>
              <a:pPr marL="0" marR="0" lvl="0" indent="0" algn="ctr" rtl="0">
                <a:lnSpc>
                  <a:spcPct val="90000"/>
                </a:lnSpc>
                <a:spcBef>
                  <a:spcPts val="0"/>
                </a:spcBef>
                <a:spcAft>
                  <a:spcPts val="0"/>
                </a:spcAft>
                <a:buClr>
                  <a:schemeClr val="dk1"/>
                </a:buClr>
                <a:buSzPts val="2200"/>
                <a:buFont typeface="Helvetica Neue"/>
                <a:buNone/>
              </a:pPr>
              <a:r>
                <a:rPr lang="de-DE" sz="2200">
                  <a:solidFill>
                    <a:schemeClr val="dk1"/>
                  </a:solidFill>
                  <a:latin typeface="Helvetica Neue" panose="020B0604020202020204" charset="0"/>
                  <a:ea typeface="Helvetica Neue"/>
                  <a:cs typeface="Helvetica Neue"/>
                  <a:sym typeface="Helvetica Neue"/>
                </a:rPr>
                <a:t>Schaffen und entwickeln</a:t>
              </a:r>
            </a:p>
          </p:txBody>
        </p:sp>
        <p:sp>
          <p:nvSpPr>
            <p:cNvPr id="195" name="Google Shape;195;p12"/>
            <p:cNvSpPr/>
            <p:nvPr/>
          </p:nvSpPr>
          <p:spPr>
            <a:xfrm>
              <a:off x="223198" y="47043"/>
              <a:ext cx="2375999" cy="2071476"/>
            </a:xfrm>
            <a:prstGeom prst="ellipse">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de-DE">
                <a:latin typeface="Helvetica Neue" panose="020B0604020202020204" charset="0"/>
              </a:endParaRPr>
            </a:p>
          </p:txBody>
        </p:sp>
        <p:sp>
          <p:nvSpPr>
            <p:cNvPr id="196" name="Google Shape;196;p12"/>
            <p:cNvSpPr txBox="1"/>
            <p:nvPr/>
          </p:nvSpPr>
          <p:spPr>
            <a:xfrm>
              <a:off x="571155" y="350404"/>
              <a:ext cx="1680085" cy="1464754"/>
            </a:xfrm>
            <a:prstGeom prst="rect">
              <a:avLst/>
            </a:prstGeom>
            <a:noFill/>
            <a:ln>
              <a:noFill/>
            </a:ln>
          </p:spPr>
          <p:txBody>
            <a:bodyPr spcFirstLastPara="1" wrap="square" lIns="27925" tIns="27925" rIns="27925" bIns="27925" anchor="ctr" anchorCtr="0">
              <a:noAutofit/>
            </a:bodyPr>
            <a:lstStyle/>
            <a:p>
              <a:pPr marL="0" marR="0" lvl="0" indent="0" algn="ctr" rtl="0">
                <a:lnSpc>
                  <a:spcPct val="90000"/>
                </a:lnSpc>
                <a:spcBef>
                  <a:spcPts val="0"/>
                </a:spcBef>
                <a:spcAft>
                  <a:spcPts val="0"/>
                </a:spcAft>
                <a:buClr>
                  <a:schemeClr val="dk1"/>
                </a:buClr>
                <a:buSzPts val="2200"/>
                <a:buFont typeface="Helvetica Neue"/>
                <a:buNone/>
              </a:pPr>
              <a:r>
                <a:rPr lang="de-DE" sz="2200" dirty="0">
                  <a:solidFill>
                    <a:schemeClr val="dk1"/>
                  </a:solidFill>
                  <a:latin typeface="Helvetica Neue" panose="020B0604020202020204" charset="0"/>
                  <a:ea typeface="Helvetica Neue"/>
                  <a:cs typeface="Helvetica Neue"/>
                  <a:sym typeface="Helvetica Neue"/>
                </a:rPr>
                <a:t>Entwicklung von Visionen, Zielen und Aktionsplänen</a:t>
              </a:r>
              <a:endParaRPr lang="de-DE" dirty="0">
                <a:latin typeface="Helvetica Neue" panose="020B0604020202020204" charset="0"/>
              </a:endParaRPr>
            </a:p>
          </p:txBody>
        </p:sp>
      </p:grpSp>
      <p:sp>
        <p:nvSpPr>
          <p:cNvPr id="197" name="Google Shape;197;p12"/>
          <p:cNvSpPr txBox="1"/>
          <p:nvPr/>
        </p:nvSpPr>
        <p:spPr>
          <a:xfrm>
            <a:off x="8496000" y="3384000"/>
            <a:ext cx="8748000" cy="5524549"/>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rgbClr val="AED633"/>
              </a:buClr>
              <a:buSzPts val="2400"/>
              <a:buFont typeface="Calibri"/>
              <a:buAutoNum type="arabicParenR"/>
            </a:pPr>
            <a:r>
              <a:rPr lang="de-DE" sz="2200" b="1" dirty="0">
                <a:solidFill>
                  <a:srgbClr val="78B17A"/>
                </a:solidFill>
                <a:latin typeface="Helvetica Neue" panose="020B0604020202020204" charset="0"/>
                <a:ea typeface="Helvetica Neue"/>
                <a:cs typeface="Helvetica Neue"/>
                <a:sym typeface="Helvetica Neue"/>
              </a:rPr>
              <a:t>Identifiziere den/die </a:t>
            </a:r>
            <a:r>
              <a:rPr lang="de-DE" sz="2200" b="1" dirty="0" err="1">
                <a:solidFill>
                  <a:srgbClr val="78B17A"/>
                </a:solidFill>
                <a:latin typeface="Helvetica Neue" panose="020B0604020202020204" charset="0"/>
                <a:ea typeface="Helvetica Neue"/>
                <a:cs typeface="Helvetica Neue"/>
                <a:sym typeface="Helvetica Neue"/>
              </a:rPr>
              <a:t>Intrapreneur</a:t>
            </a:r>
            <a:r>
              <a:rPr lang="de-DE" sz="2200" b="1" dirty="0">
                <a:solidFill>
                  <a:srgbClr val="78B17A"/>
                </a:solidFill>
                <a:latin typeface="Helvetica Neue" panose="020B0604020202020204" charset="0"/>
                <a:ea typeface="Helvetica Neue"/>
                <a:cs typeface="Helvetica Neue"/>
                <a:sym typeface="Helvetica Neue"/>
              </a:rPr>
              <a:t>*in </a:t>
            </a:r>
            <a:r>
              <a:rPr lang="de-DE" sz="2200" dirty="0" err="1">
                <a:solidFill>
                  <a:schemeClr val="dk1"/>
                </a:solidFill>
                <a:latin typeface="Helvetica Neue" panose="020B0604020202020204" charset="0"/>
                <a:ea typeface="Helvetica Neue"/>
                <a:cs typeface="Helvetica Neue"/>
                <a:sym typeface="Helvetica Neue"/>
              </a:rPr>
              <a:t>in</a:t>
            </a:r>
            <a:r>
              <a:rPr lang="de-DE" sz="2200" dirty="0">
                <a:solidFill>
                  <a:schemeClr val="dk1"/>
                </a:solidFill>
                <a:latin typeface="Helvetica Neue" panose="020B0604020202020204" charset="0"/>
                <a:ea typeface="Helvetica Neue"/>
                <a:cs typeface="Helvetica Neue"/>
                <a:sym typeface="Helvetica Neue"/>
              </a:rPr>
              <a:t> deinem Unternehmen</a:t>
            </a:r>
          </a:p>
          <a:p>
            <a:pPr marL="514350" marR="0" lvl="0" indent="-514350" algn="l" rtl="0">
              <a:spcBef>
                <a:spcPts val="600"/>
              </a:spcBef>
              <a:spcAft>
                <a:spcPts val="0"/>
              </a:spcAft>
              <a:buClr>
                <a:srgbClr val="AED633"/>
              </a:buClr>
              <a:buSzPts val="2400"/>
              <a:buFont typeface="Calibri"/>
              <a:buAutoNum type="arabicParenR"/>
            </a:pPr>
            <a:r>
              <a:rPr lang="de-DE" sz="2200" dirty="0">
                <a:solidFill>
                  <a:schemeClr val="dk1"/>
                </a:solidFill>
                <a:latin typeface="Helvetica Neue" panose="020B0604020202020204" charset="0"/>
                <a:ea typeface="Helvetica Neue"/>
                <a:cs typeface="Helvetica Neue"/>
                <a:sym typeface="Helvetica Neue"/>
              </a:rPr>
              <a:t>Etabliere eine </a:t>
            </a:r>
            <a:r>
              <a:rPr lang="de-DE" sz="2200" b="1" dirty="0">
                <a:solidFill>
                  <a:srgbClr val="78B17A"/>
                </a:solidFill>
                <a:latin typeface="Helvetica Neue" panose="020B0604020202020204" charset="0"/>
                <a:ea typeface="Helvetica Neue"/>
                <a:cs typeface="Helvetica Neue"/>
                <a:sym typeface="Helvetica Neue"/>
              </a:rPr>
              <a:t>Leistungsgesellschaft</a:t>
            </a:r>
          </a:p>
          <a:p>
            <a:pPr marL="514350" marR="0" lvl="0" indent="-514350" algn="l" rtl="0">
              <a:spcBef>
                <a:spcPts val="600"/>
              </a:spcBef>
              <a:spcAft>
                <a:spcPts val="0"/>
              </a:spcAft>
              <a:buClr>
                <a:srgbClr val="AED633"/>
              </a:buClr>
              <a:buSzPts val="2400"/>
              <a:buFont typeface="Calibri"/>
              <a:buAutoNum type="arabicParenR"/>
            </a:pPr>
            <a:r>
              <a:rPr lang="de-DE" sz="2200" b="1" dirty="0">
                <a:solidFill>
                  <a:srgbClr val="78B17A"/>
                </a:solidFill>
                <a:latin typeface="Helvetica Neue" panose="020B0604020202020204" charset="0"/>
                <a:ea typeface="Helvetica Neue"/>
                <a:cs typeface="Helvetica Neue"/>
                <a:sym typeface="Helvetica Neue"/>
              </a:rPr>
              <a:t>Bevollmächtige die Mitarbeitenden </a:t>
            </a:r>
            <a:r>
              <a:rPr lang="de-DE" sz="2200" dirty="0">
                <a:solidFill>
                  <a:schemeClr val="dk1"/>
                </a:solidFill>
                <a:latin typeface="Helvetica Neue" panose="020B0604020202020204" charset="0"/>
                <a:ea typeface="Helvetica Neue"/>
                <a:cs typeface="Helvetica Neue"/>
                <a:sym typeface="Helvetica Neue"/>
              </a:rPr>
              <a:t>(mit Entscheidungsfindung und Eigenständigkeit)</a:t>
            </a:r>
            <a:endParaRPr lang="de-DE" sz="2200" dirty="0">
              <a:latin typeface="Helvetica Neue" panose="020B0604020202020204" charset="0"/>
            </a:endParaRPr>
          </a:p>
          <a:p>
            <a:pPr marL="514350" marR="0" lvl="0" indent="-514350" algn="l" rtl="0">
              <a:spcBef>
                <a:spcPts val="600"/>
              </a:spcBef>
              <a:spcAft>
                <a:spcPts val="0"/>
              </a:spcAft>
              <a:buClr>
                <a:srgbClr val="AED633"/>
              </a:buClr>
              <a:buSzPts val="2400"/>
              <a:buFont typeface="Calibri"/>
              <a:buAutoNum type="arabicParenR"/>
            </a:pPr>
            <a:r>
              <a:rPr lang="de-DE" sz="2200" dirty="0">
                <a:solidFill>
                  <a:schemeClr val="dk1"/>
                </a:solidFill>
                <a:latin typeface="Helvetica Neue" panose="020B0604020202020204" charset="0"/>
                <a:ea typeface="Helvetica Neue"/>
                <a:cs typeface="Helvetica Neue"/>
                <a:sym typeface="Helvetica Neue"/>
              </a:rPr>
              <a:t>Erhöhung der </a:t>
            </a:r>
            <a:r>
              <a:rPr lang="de-DE" sz="2200" b="1" dirty="0">
                <a:solidFill>
                  <a:srgbClr val="78B17A"/>
                </a:solidFill>
                <a:latin typeface="Helvetica Neue" panose="020B0604020202020204" charset="0"/>
                <a:ea typeface="Helvetica Neue"/>
                <a:cs typeface="Helvetica Neue"/>
                <a:sym typeface="Helvetica Neue"/>
              </a:rPr>
              <a:t>Risikobereitschaft</a:t>
            </a:r>
          </a:p>
          <a:p>
            <a:pPr marL="514350" marR="0" lvl="0" indent="-514350" algn="l" rtl="0">
              <a:spcBef>
                <a:spcPts val="600"/>
              </a:spcBef>
              <a:spcAft>
                <a:spcPts val="0"/>
              </a:spcAft>
              <a:buClr>
                <a:srgbClr val="AED633"/>
              </a:buClr>
              <a:buSzPts val="2400"/>
              <a:buFont typeface="Calibri"/>
              <a:buAutoNum type="arabicParenR"/>
            </a:pPr>
            <a:r>
              <a:rPr lang="de-DE" sz="2200" dirty="0">
                <a:solidFill>
                  <a:schemeClr val="dk1"/>
                </a:solidFill>
                <a:latin typeface="Helvetica Neue" panose="020B0604020202020204" charset="0"/>
                <a:ea typeface="Helvetica Neue"/>
                <a:cs typeface="Helvetica Neue"/>
                <a:sym typeface="Helvetica Neue"/>
              </a:rPr>
              <a:t>Sei transparent und ermögliche dem/r Einzelnen den </a:t>
            </a:r>
            <a:r>
              <a:rPr lang="de-DE" sz="2200" b="1" dirty="0">
                <a:solidFill>
                  <a:srgbClr val="78B17A"/>
                </a:solidFill>
                <a:latin typeface="Helvetica Neue" panose="020B0604020202020204" charset="0"/>
                <a:ea typeface="Helvetica Neue"/>
                <a:cs typeface="Helvetica Neue"/>
                <a:sym typeface="Helvetica Neue"/>
              </a:rPr>
              <a:t>Zugang zu Informationen</a:t>
            </a:r>
            <a:endParaRPr lang="de-DE" sz="2200" dirty="0">
              <a:latin typeface="Helvetica Neue" panose="020B0604020202020204" charset="0"/>
            </a:endParaRPr>
          </a:p>
          <a:p>
            <a:pPr marL="514350" marR="0" lvl="0" indent="-514350" algn="l" rtl="0">
              <a:spcBef>
                <a:spcPts val="600"/>
              </a:spcBef>
              <a:spcAft>
                <a:spcPts val="0"/>
              </a:spcAft>
              <a:buClr>
                <a:srgbClr val="AED633"/>
              </a:buClr>
              <a:buSzPts val="2400"/>
              <a:buFont typeface="Calibri"/>
              <a:buAutoNum type="arabicParenR"/>
            </a:pPr>
            <a:r>
              <a:rPr lang="de-DE" sz="2200" b="1" dirty="0">
                <a:solidFill>
                  <a:srgbClr val="78B17A"/>
                </a:solidFill>
                <a:latin typeface="Helvetica Neue" panose="020B0604020202020204" charset="0"/>
                <a:ea typeface="Helvetica Neue"/>
                <a:cs typeface="Helvetica Neue"/>
                <a:sym typeface="Helvetica Neue"/>
              </a:rPr>
              <a:t>Zeit und Raum geben </a:t>
            </a:r>
            <a:r>
              <a:rPr lang="de-DE" sz="2200" dirty="0">
                <a:solidFill>
                  <a:schemeClr val="dk1"/>
                </a:solidFill>
                <a:latin typeface="Helvetica Neue" panose="020B0604020202020204" charset="0"/>
                <a:ea typeface="Helvetica Neue"/>
                <a:cs typeface="Helvetica Neue"/>
                <a:sym typeface="Helvetica Neue"/>
              </a:rPr>
              <a:t>(um über den Tellerrand zu schauen und Ideen und Lösungen zu entwickeln)</a:t>
            </a:r>
            <a:endParaRPr lang="de-DE" sz="2200" dirty="0">
              <a:latin typeface="Helvetica Neue" panose="020B0604020202020204" charset="0"/>
            </a:endParaRPr>
          </a:p>
          <a:p>
            <a:pPr marL="514350" marR="0" lvl="0" indent="-514350" algn="l" rtl="0">
              <a:spcBef>
                <a:spcPts val="600"/>
              </a:spcBef>
              <a:spcAft>
                <a:spcPts val="0"/>
              </a:spcAft>
              <a:buClr>
                <a:srgbClr val="AED633"/>
              </a:buClr>
              <a:buSzPts val="2400"/>
              <a:buFont typeface="Calibri"/>
              <a:buAutoNum type="arabicParenR"/>
            </a:pPr>
            <a:r>
              <a:rPr lang="de-DE" sz="2200" dirty="0">
                <a:solidFill>
                  <a:schemeClr val="dk1"/>
                </a:solidFill>
                <a:latin typeface="Helvetica Neue" panose="020B0604020202020204" charset="0"/>
                <a:ea typeface="Helvetica Neue"/>
                <a:cs typeface="Helvetica Neue"/>
                <a:sym typeface="Helvetica Neue"/>
              </a:rPr>
              <a:t>Bringen Sie Ihren Mitarbeiter*innen bei, </a:t>
            </a:r>
            <a:r>
              <a:rPr lang="de-DE" sz="2200" b="1" dirty="0">
                <a:solidFill>
                  <a:srgbClr val="78B17A"/>
                </a:solidFill>
                <a:latin typeface="Helvetica Neue" panose="020B0604020202020204" charset="0"/>
                <a:ea typeface="Helvetica Neue"/>
                <a:cs typeface="Helvetica Neue"/>
                <a:sym typeface="Helvetica Neue"/>
              </a:rPr>
              <a:t>Lösungen zu finden </a:t>
            </a:r>
            <a:endParaRPr lang="de-DE" sz="2200" dirty="0">
              <a:latin typeface="Helvetica Neue" panose="020B0604020202020204" charset="0"/>
            </a:endParaRPr>
          </a:p>
          <a:p>
            <a:pPr marL="514350" marR="0" lvl="0" indent="-514350" algn="l" rtl="0">
              <a:spcBef>
                <a:spcPts val="600"/>
              </a:spcBef>
              <a:spcAft>
                <a:spcPts val="0"/>
              </a:spcAft>
              <a:buClr>
                <a:srgbClr val="AED633"/>
              </a:buClr>
              <a:buSzPts val="2400"/>
              <a:buFont typeface="Calibri"/>
              <a:buAutoNum type="arabicParenR"/>
            </a:pPr>
            <a:r>
              <a:rPr lang="de-DE" sz="2200" dirty="0">
                <a:solidFill>
                  <a:schemeClr val="dk1"/>
                </a:solidFill>
                <a:latin typeface="Helvetica Neue" panose="020B0604020202020204" charset="0"/>
                <a:ea typeface="Helvetica Neue"/>
                <a:cs typeface="Helvetica Neue"/>
                <a:sym typeface="Helvetica Neue"/>
              </a:rPr>
              <a:t>Erfolge von </a:t>
            </a:r>
            <a:r>
              <a:rPr lang="de-DE" sz="2200" dirty="0" err="1">
                <a:solidFill>
                  <a:schemeClr val="dk1"/>
                </a:solidFill>
                <a:latin typeface="Helvetica Neue" panose="020B0604020202020204" charset="0"/>
                <a:ea typeface="Helvetica Neue"/>
                <a:cs typeface="Helvetica Neue"/>
                <a:sym typeface="Helvetica Neue"/>
              </a:rPr>
              <a:t>Intrapreneur</a:t>
            </a:r>
            <a:r>
              <a:rPr lang="de-DE" sz="2200" dirty="0">
                <a:solidFill>
                  <a:schemeClr val="dk1"/>
                </a:solidFill>
                <a:latin typeface="Helvetica Neue" panose="020B0604020202020204" charset="0"/>
                <a:ea typeface="Helvetica Neue"/>
                <a:cs typeface="Helvetica Neue"/>
                <a:sym typeface="Helvetica Neue"/>
              </a:rPr>
              <a:t>*innen anerkennen und </a:t>
            </a:r>
            <a:r>
              <a:rPr lang="de-DE" sz="2200" dirty="0" err="1">
                <a:solidFill>
                  <a:schemeClr val="dk1"/>
                </a:solidFill>
                <a:latin typeface="Helvetica Neue" panose="020B0604020202020204" charset="0"/>
                <a:ea typeface="Helvetica Neue"/>
                <a:cs typeface="Helvetica Neue"/>
                <a:sym typeface="Helvetica Neue"/>
              </a:rPr>
              <a:t>Intrapreneur</a:t>
            </a:r>
            <a:r>
              <a:rPr lang="de-DE" sz="2200" dirty="0">
                <a:solidFill>
                  <a:schemeClr val="dk1"/>
                </a:solidFill>
                <a:latin typeface="Helvetica Neue" panose="020B0604020202020204" charset="0"/>
                <a:ea typeface="Helvetica Neue"/>
                <a:cs typeface="Helvetica Neue"/>
                <a:sym typeface="Helvetica Neue"/>
              </a:rPr>
              <a:t>*innen </a:t>
            </a:r>
            <a:r>
              <a:rPr lang="de-DE" sz="2200" b="1" dirty="0">
                <a:solidFill>
                  <a:srgbClr val="78B17A"/>
                </a:solidFill>
                <a:latin typeface="Helvetica Neue" panose="020B0604020202020204" charset="0"/>
                <a:ea typeface="Helvetica Neue"/>
                <a:cs typeface="Helvetica Neue"/>
                <a:sym typeface="Helvetica Neue"/>
              </a:rPr>
              <a:t>belohnen</a:t>
            </a:r>
            <a:r>
              <a:rPr lang="de-DE" sz="2200" dirty="0">
                <a:solidFill>
                  <a:schemeClr val="dk1"/>
                </a:solidFill>
                <a:latin typeface="Helvetica Neue" panose="020B0604020202020204" charset="0"/>
                <a:ea typeface="Helvetica Neue"/>
                <a:cs typeface="Helvetica Neue"/>
                <a:sym typeface="Helvetica Neue"/>
              </a:rPr>
              <a:t> </a:t>
            </a:r>
            <a:endParaRPr lang="de-DE" sz="2200" dirty="0">
              <a:latin typeface="Helvetica Neue" panose="020B0604020202020204" charset="0"/>
            </a:endParaRPr>
          </a:p>
          <a:p>
            <a:pPr marL="514350" marR="0" lvl="0" indent="-514350" algn="l" rtl="0">
              <a:spcBef>
                <a:spcPts val="600"/>
              </a:spcBef>
              <a:spcAft>
                <a:spcPts val="0"/>
              </a:spcAft>
              <a:buClr>
                <a:srgbClr val="AED633"/>
              </a:buClr>
              <a:buSzPts val="2400"/>
              <a:buFont typeface="Calibri"/>
              <a:buAutoNum type="arabicParenR"/>
            </a:pPr>
            <a:r>
              <a:rPr lang="de-DE" sz="2200" dirty="0">
                <a:solidFill>
                  <a:schemeClr val="dk1"/>
                </a:solidFill>
                <a:latin typeface="Helvetica Neue" panose="020B0604020202020204" charset="0"/>
                <a:ea typeface="Helvetica Neue"/>
                <a:cs typeface="Helvetica Neue"/>
                <a:sym typeface="Helvetica Neue"/>
              </a:rPr>
              <a:t>Fördere </a:t>
            </a:r>
            <a:r>
              <a:rPr lang="de-DE" sz="2200" b="1" dirty="0">
                <a:solidFill>
                  <a:srgbClr val="78B17A"/>
                </a:solidFill>
                <a:latin typeface="Helvetica Neue" panose="020B0604020202020204" charset="0"/>
                <a:ea typeface="Helvetica Neue"/>
                <a:cs typeface="Helvetica Neue"/>
                <a:sym typeface="Helvetica Neue"/>
              </a:rPr>
              <a:t>Zusammenarbeit </a:t>
            </a:r>
            <a:r>
              <a:rPr lang="de-DE" sz="2200" dirty="0">
                <a:solidFill>
                  <a:schemeClr val="dk1"/>
                </a:solidFill>
                <a:latin typeface="Helvetica Neue" panose="020B0604020202020204" charset="0"/>
                <a:ea typeface="Helvetica Neue"/>
                <a:cs typeface="Helvetica Neue"/>
                <a:sym typeface="Helvetica Neue"/>
              </a:rPr>
              <a:t>und</a:t>
            </a:r>
            <a:r>
              <a:rPr lang="de-DE" sz="2200" b="1" dirty="0">
                <a:solidFill>
                  <a:srgbClr val="78B17A"/>
                </a:solidFill>
                <a:latin typeface="Helvetica Neue" panose="020B0604020202020204" charset="0"/>
                <a:ea typeface="Helvetica Neue"/>
                <a:cs typeface="Helvetica Neue"/>
                <a:sym typeface="Helvetica Neue"/>
              </a:rPr>
              <a:t> gesunden Wettbewerb</a:t>
            </a:r>
          </a:p>
          <a:p>
            <a:pPr marL="514350" marR="0" lvl="0" indent="-514350" algn="l" rtl="0">
              <a:spcBef>
                <a:spcPts val="600"/>
              </a:spcBef>
              <a:spcAft>
                <a:spcPts val="0"/>
              </a:spcAft>
              <a:buClr>
                <a:srgbClr val="AED633"/>
              </a:buClr>
              <a:buSzPts val="2400"/>
              <a:buFont typeface="Calibri"/>
              <a:buAutoNum type="arabicParenR"/>
            </a:pPr>
            <a:r>
              <a:rPr lang="de-DE" sz="2200" b="1" dirty="0">
                <a:solidFill>
                  <a:srgbClr val="78B17A"/>
                </a:solidFill>
                <a:latin typeface="Helvetica Neue" panose="020B0604020202020204" charset="0"/>
                <a:ea typeface="Helvetica Neue"/>
                <a:cs typeface="Helvetica Neue"/>
                <a:sym typeface="Helvetica Neue"/>
              </a:rPr>
              <a:t>Ressourcen </a:t>
            </a:r>
            <a:r>
              <a:rPr lang="de-DE" sz="2200" dirty="0">
                <a:solidFill>
                  <a:schemeClr val="dk1"/>
                </a:solidFill>
                <a:latin typeface="Helvetica Neue" panose="020B0604020202020204" charset="0"/>
                <a:ea typeface="Helvetica Neue"/>
                <a:cs typeface="Helvetica Neue"/>
                <a:sym typeface="Helvetica Neue"/>
              </a:rPr>
              <a:t>bereitstellen</a:t>
            </a:r>
          </a:p>
        </p:txBody>
      </p:sp>
      <p:sp>
        <p:nvSpPr>
          <p:cNvPr id="198" name="Google Shape;198;p12"/>
          <p:cNvSpPr txBox="1"/>
          <p:nvPr/>
        </p:nvSpPr>
        <p:spPr>
          <a:xfrm>
            <a:off x="1296000" y="1548000"/>
            <a:ext cx="1395283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a:solidFill>
                  <a:srgbClr val="4D94B7"/>
                </a:solidFill>
                <a:latin typeface="Helvetica Neue" panose="020B0604020202020204" charset="0"/>
                <a:ea typeface="Helvetica Neue"/>
                <a:cs typeface="Helvetica Neue"/>
                <a:sym typeface="Helvetica Neue"/>
              </a:rPr>
              <a:t>2. </a:t>
            </a:r>
            <a:r>
              <a:rPr lang="de-DE" sz="4800" b="1" i="0" u="none" strike="noStrike" cap="none">
                <a:solidFill>
                  <a:srgbClr val="4D94B7"/>
                </a:solidFill>
                <a:latin typeface="Helvetica Neue" panose="020B0604020202020204" charset="0"/>
                <a:ea typeface="Helvetica Neue"/>
                <a:cs typeface="Helvetica Neue"/>
                <a:sym typeface="Helvetica Neue"/>
              </a:rPr>
              <a:t>Wie man digitales Intrapreneurship fördert</a:t>
            </a:r>
          </a:p>
        </p:txBody>
      </p:sp>
      <p:sp>
        <p:nvSpPr>
          <p:cNvPr id="199" name="Google Shape;199;p12"/>
          <p:cNvSpPr txBox="1"/>
          <p:nvPr/>
        </p:nvSpPr>
        <p:spPr>
          <a:xfrm>
            <a:off x="1296000" y="2304000"/>
            <a:ext cx="57994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a:solidFill>
                  <a:srgbClr val="AED633"/>
                </a:solidFill>
                <a:latin typeface="Helvetica Neue" panose="020B0604020202020204" charset="0"/>
                <a:ea typeface="Helvetica Neue"/>
                <a:cs typeface="Helvetica Neue"/>
                <a:sym typeface="Helvetica Neue"/>
              </a:rPr>
              <a:t>2.2 Kultur des Intrapreneurships</a:t>
            </a:r>
          </a:p>
        </p:txBody>
      </p:sp>
      <p:sp>
        <p:nvSpPr>
          <p:cNvPr id="200" name="Google Shape;200;p12"/>
          <p:cNvSpPr txBox="1"/>
          <p:nvPr/>
        </p:nvSpPr>
        <p:spPr>
          <a:xfrm>
            <a:off x="1296000" y="8877300"/>
            <a:ext cx="3657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a:solidFill>
                  <a:schemeClr val="dk1"/>
                </a:solidFill>
                <a:latin typeface="Helvetica Neue" panose="020B0604020202020204" charset="0"/>
                <a:ea typeface="Helvetica Neue"/>
                <a:cs typeface="Helvetica Neue"/>
                <a:sym typeface="Helvetica Neue"/>
              </a:rPr>
              <a:t>Quellennr.: 4</a:t>
            </a:r>
            <a:endParaRPr lang="de-DE">
              <a:latin typeface="Helvetica Neue" panose="020B060402020202020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3"/>
          <p:cNvSpPr txBox="1"/>
          <p:nvPr/>
        </p:nvSpPr>
        <p:spPr>
          <a:xfrm>
            <a:off x="1296000" y="2304000"/>
            <a:ext cx="68574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a:solidFill>
                  <a:srgbClr val="AED633"/>
                </a:solidFill>
                <a:latin typeface="Helvetica Neue" panose="020B0604020202020204" charset="0"/>
                <a:ea typeface="Helvetica Neue"/>
                <a:cs typeface="Helvetica Neue"/>
                <a:sym typeface="Helvetica Neue"/>
              </a:rPr>
              <a:t>2.3 </a:t>
            </a:r>
            <a:r>
              <a:rPr lang="de-DE" sz="2800" b="1" i="0" u="none" strike="noStrike" cap="none">
                <a:solidFill>
                  <a:srgbClr val="AED633"/>
                </a:solidFill>
                <a:latin typeface="Helvetica Neue" panose="020B0604020202020204" charset="0"/>
                <a:ea typeface="Helvetica Neue"/>
                <a:cs typeface="Helvetica Neue"/>
                <a:sym typeface="Helvetica Neue"/>
              </a:rPr>
              <a:t>Praktische Maßnahmen</a:t>
            </a:r>
            <a:endParaRPr lang="de-DE" sz="2800" b="1">
              <a:solidFill>
                <a:srgbClr val="AED633"/>
              </a:solidFill>
              <a:latin typeface="Helvetica Neue" panose="020B0604020202020204" charset="0"/>
              <a:ea typeface="Helvetica Neue"/>
              <a:cs typeface="Helvetica Neue"/>
              <a:sym typeface="Helvetica Neue"/>
            </a:endParaRPr>
          </a:p>
        </p:txBody>
      </p:sp>
      <p:grpSp>
        <p:nvGrpSpPr>
          <p:cNvPr id="206" name="Google Shape;206;p13"/>
          <p:cNvGrpSpPr/>
          <p:nvPr/>
        </p:nvGrpSpPr>
        <p:grpSpPr>
          <a:xfrm>
            <a:off x="1296000" y="2879998"/>
            <a:ext cx="15840000" cy="6300001"/>
            <a:chOff x="1365301" y="3225463"/>
            <a:chExt cx="15722992" cy="5668002"/>
          </a:xfrm>
        </p:grpSpPr>
        <p:sp>
          <p:nvSpPr>
            <p:cNvPr id="207" name="Google Shape;207;p13"/>
            <p:cNvSpPr/>
            <p:nvPr/>
          </p:nvSpPr>
          <p:spPr>
            <a:xfrm>
              <a:off x="1365301" y="3225464"/>
              <a:ext cx="5020078" cy="5668001"/>
            </a:xfrm>
            <a:custGeom>
              <a:avLst/>
              <a:gdLst/>
              <a:ahLst/>
              <a:cxnLst/>
              <a:rect l="l" t="t" r="r" b="b"/>
              <a:pathLst>
                <a:path w="10000" h="10000" extrusionOk="0">
                  <a:moveTo>
                    <a:pt x="0" y="10000"/>
                  </a:moveTo>
                  <a:lnTo>
                    <a:pt x="0" y="0"/>
                  </a:lnTo>
                  <a:lnTo>
                    <a:pt x="10000" y="2000"/>
                  </a:lnTo>
                  <a:lnTo>
                    <a:pt x="10000" y="8000"/>
                  </a:lnTo>
                  <a:lnTo>
                    <a:pt x="0" y="10000"/>
                  </a:lnTo>
                  <a:close/>
                </a:path>
              </a:pathLst>
            </a:custGeom>
            <a:solidFill>
              <a:srgbClr val="4D94B7"/>
            </a:solidFill>
            <a:ln w="25400" cap="flat" cmpd="sng">
              <a:solidFill>
                <a:schemeClr val="lt1"/>
              </a:solidFill>
              <a:prstDash val="solid"/>
              <a:round/>
              <a:headEnd type="none" w="sm" len="sm"/>
              <a:tailEnd type="none" w="sm" len="sm"/>
            </a:ln>
          </p:spPr>
          <p:txBody>
            <a:bodyPr spcFirstLastPara="1" wrap="square" lIns="158750" tIns="1133600" rIns="158750" bIns="1133600" anchor="t" anchorCtr="0">
              <a:noAutofit/>
            </a:bodyPr>
            <a:lstStyle/>
            <a:p>
              <a:pPr marL="342900" marR="0" lvl="0" indent="-342900" algn="l" rtl="0">
                <a:lnSpc>
                  <a:spcPct val="90000"/>
                </a:lnSpc>
                <a:spcBef>
                  <a:spcPts val="0"/>
                </a:spcBef>
                <a:spcAft>
                  <a:spcPts val="0"/>
                </a:spcAft>
                <a:buClr>
                  <a:schemeClr val="lt1"/>
                </a:buClr>
                <a:buSzPts val="2200"/>
                <a:buFont typeface="Noto Sans Symbols"/>
                <a:buChar char="▪"/>
              </a:pPr>
              <a:r>
                <a:rPr lang="de-DE" sz="2200" dirty="0">
                  <a:solidFill>
                    <a:schemeClr val="bg1"/>
                  </a:solidFill>
                  <a:latin typeface="Helvetica Neue" panose="020B0604020202020204" charset="0"/>
                  <a:ea typeface="Helvetica Neue"/>
                  <a:cs typeface="Helvetica Neue"/>
                  <a:sym typeface="Helvetica Neue"/>
                </a:rPr>
                <a:t>den Mitarbeitenden die </a:t>
              </a:r>
              <a:r>
                <a:rPr lang="de-DE" sz="2200" b="1" dirty="0">
                  <a:solidFill>
                    <a:schemeClr val="bg1"/>
                  </a:solidFill>
                  <a:latin typeface="Helvetica Neue" panose="020B0604020202020204" charset="0"/>
                  <a:ea typeface="Helvetica Neue"/>
                  <a:cs typeface="Helvetica Neue"/>
                  <a:sym typeface="Helvetica Neue"/>
                </a:rPr>
                <a:t>Problem-felder des Unternehmens </a:t>
              </a:r>
              <a:r>
                <a:rPr lang="de-DE" sz="2200" dirty="0">
                  <a:solidFill>
                    <a:schemeClr val="bg1"/>
                  </a:solidFill>
                  <a:latin typeface="Helvetica Neue" panose="020B0604020202020204" charset="0"/>
                  <a:ea typeface="Helvetica Neue"/>
                  <a:cs typeface="Helvetica Neue"/>
                  <a:sym typeface="Helvetica Neue"/>
                </a:rPr>
                <a:t>zu vermitteln und sie aufzufordern, aktiv nach Lösungen zu suchen</a:t>
              </a:r>
              <a:endParaRPr lang="de-DE" dirty="0">
                <a:solidFill>
                  <a:schemeClr val="bg1"/>
                </a:solidFill>
                <a:latin typeface="Helvetica Neue" panose="020B0604020202020204" charset="0"/>
              </a:endParaRPr>
            </a:p>
            <a:p>
              <a:pPr marL="342900" marR="0" lvl="0" indent="-342900" algn="l" rtl="0">
                <a:lnSpc>
                  <a:spcPct val="90000"/>
                </a:lnSpc>
                <a:spcBef>
                  <a:spcPts val="770"/>
                </a:spcBef>
                <a:spcAft>
                  <a:spcPts val="0"/>
                </a:spcAft>
                <a:buClr>
                  <a:schemeClr val="lt1"/>
                </a:buClr>
                <a:buSzPts val="2200"/>
                <a:buFont typeface="Noto Sans Symbols"/>
                <a:buChar char="▪"/>
              </a:pPr>
              <a:r>
                <a:rPr lang="de-DE" sz="2200" b="1" dirty="0">
                  <a:solidFill>
                    <a:schemeClr val="bg1"/>
                  </a:solidFill>
                  <a:latin typeface="Helvetica Neue" panose="020B0604020202020204" charset="0"/>
                  <a:ea typeface="Helvetica Neue"/>
                  <a:cs typeface="Helvetica Neue"/>
                  <a:sym typeface="Helvetica Neue"/>
                </a:rPr>
                <a:t>Belohnung </a:t>
              </a:r>
              <a:r>
                <a:rPr lang="de-DE" sz="2200" dirty="0">
                  <a:solidFill>
                    <a:schemeClr val="bg1"/>
                  </a:solidFill>
                  <a:latin typeface="Helvetica Neue" panose="020B0604020202020204" charset="0"/>
                  <a:ea typeface="Helvetica Neue"/>
                  <a:cs typeface="Helvetica Neue"/>
                  <a:sym typeface="Helvetica Neue"/>
                </a:rPr>
                <a:t>sowohl der Innovatoren als auch ihrer Manager*innen</a:t>
              </a:r>
              <a:endParaRPr lang="de-DE" dirty="0">
                <a:solidFill>
                  <a:schemeClr val="bg1"/>
                </a:solidFill>
                <a:latin typeface="Helvetica Neue" panose="020B0604020202020204" charset="0"/>
              </a:endParaRPr>
            </a:p>
            <a:p>
              <a:pPr marL="342900" marR="0" lvl="0" indent="-342900" algn="l" rtl="0">
                <a:lnSpc>
                  <a:spcPct val="90000"/>
                </a:lnSpc>
                <a:spcBef>
                  <a:spcPts val="770"/>
                </a:spcBef>
                <a:spcAft>
                  <a:spcPts val="0"/>
                </a:spcAft>
                <a:buClr>
                  <a:schemeClr val="lt1"/>
                </a:buClr>
                <a:buSzPts val="2200"/>
                <a:buFont typeface="Noto Sans Symbols"/>
                <a:buChar char="▪"/>
              </a:pPr>
              <a:r>
                <a:rPr lang="de-DE" sz="2200" dirty="0">
                  <a:solidFill>
                    <a:schemeClr val="bg1"/>
                  </a:solidFill>
                  <a:latin typeface="Helvetica Neue" panose="020B0604020202020204" charset="0"/>
                  <a:ea typeface="Helvetica Neue"/>
                  <a:cs typeface="Helvetica Neue"/>
                  <a:sym typeface="Helvetica Neue"/>
                </a:rPr>
                <a:t>Ein </a:t>
              </a:r>
              <a:r>
                <a:rPr lang="de-DE" sz="2200" b="1" dirty="0">
                  <a:solidFill>
                    <a:schemeClr val="bg1"/>
                  </a:solidFill>
                  <a:latin typeface="Helvetica Neue" panose="020B0604020202020204" charset="0"/>
                  <a:ea typeface="Helvetica Neue"/>
                  <a:cs typeface="Helvetica Neue"/>
                  <a:sym typeface="Helvetica Neue"/>
                </a:rPr>
                <a:t>Training</a:t>
              </a:r>
              <a:r>
                <a:rPr lang="de-DE" sz="2200" dirty="0">
                  <a:solidFill>
                    <a:schemeClr val="bg1"/>
                  </a:solidFill>
                  <a:latin typeface="Helvetica Neue" panose="020B0604020202020204" charset="0"/>
                  <a:ea typeface="Helvetica Neue"/>
                  <a:cs typeface="Helvetica Neue"/>
                  <a:sym typeface="Helvetica Neue"/>
                </a:rPr>
                <a:t> zum unternehmerischen System anbieten, der/die  </a:t>
              </a:r>
              <a:r>
                <a:rPr lang="de-DE" sz="2200" dirty="0" err="1">
                  <a:solidFill>
                    <a:schemeClr val="bg1"/>
                  </a:solidFill>
                  <a:latin typeface="Helvetica Neue" panose="020B0604020202020204" charset="0"/>
                  <a:ea typeface="Helvetica Neue"/>
                  <a:cs typeface="Helvetica Neue"/>
                  <a:sym typeface="Helvetica Neue"/>
                </a:rPr>
                <a:t>Intrapreneur</a:t>
              </a:r>
              <a:r>
                <a:rPr lang="de-DE" sz="2200" dirty="0">
                  <a:solidFill>
                    <a:schemeClr val="bg1"/>
                  </a:solidFill>
                  <a:latin typeface="Helvetica Neue" panose="020B0604020202020204" charset="0"/>
                  <a:ea typeface="Helvetica Neue"/>
                  <a:cs typeface="Helvetica Neue"/>
                  <a:sym typeface="Helvetica Neue"/>
                </a:rPr>
                <a:t>*innen befähigt und Führungskräften zeigt, wie sie sie unterstützen können</a:t>
              </a:r>
              <a:endParaRPr lang="de-DE" sz="2200" b="0" i="0" u="none" strike="noStrike" cap="none" dirty="0">
                <a:solidFill>
                  <a:schemeClr val="bg1"/>
                </a:solidFill>
                <a:latin typeface="Helvetica Neue" panose="020B0604020202020204" charset="0"/>
                <a:ea typeface="Helvetica Neue"/>
                <a:cs typeface="Helvetica Neue"/>
                <a:sym typeface="Helvetica Neue"/>
              </a:endParaRPr>
            </a:p>
          </p:txBody>
        </p:sp>
        <p:sp>
          <p:nvSpPr>
            <p:cNvPr id="208" name="Google Shape;208;p13"/>
            <p:cNvSpPr/>
            <p:nvPr/>
          </p:nvSpPr>
          <p:spPr>
            <a:xfrm>
              <a:off x="6761884" y="3225463"/>
              <a:ext cx="5020078" cy="5668001"/>
            </a:xfrm>
            <a:custGeom>
              <a:avLst/>
              <a:gdLst/>
              <a:ahLst/>
              <a:cxnLst/>
              <a:rect l="l" t="t" r="r" b="b"/>
              <a:pathLst>
                <a:path w="10000" h="10000" extrusionOk="0">
                  <a:moveTo>
                    <a:pt x="0" y="10000"/>
                  </a:moveTo>
                  <a:lnTo>
                    <a:pt x="0" y="0"/>
                  </a:lnTo>
                  <a:lnTo>
                    <a:pt x="10000" y="2000"/>
                  </a:lnTo>
                  <a:lnTo>
                    <a:pt x="10000" y="8000"/>
                  </a:lnTo>
                  <a:lnTo>
                    <a:pt x="0" y="10000"/>
                  </a:lnTo>
                  <a:close/>
                </a:path>
              </a:pathLst>
            </a:custGeom>
            <a:solidFill>
              <a:srgbClr val="78B17A"/>
            </a:solidFill>
            <a:ln w="25400" cap="flat" cmpd="sng">
              <a:solidFill>
                <a:schemeClr val="lt1"/>
              </a:solidFill>
              <a:prstDash val="solid"/>
              <a:round/>
              <a:headEnd type="none" w="sm" len="sm"/>
              <a:tailEnd type="none" w="sm" len="sm"/>
            </a:ln>
          </p:spPr>
          <p:txBody>
            <a:bodyPr spcFirstLastPara="1" wrap="square" lIns="158750" tIns="1133600" rIns="158750" bIns="1133600" anchor="ctr" anchorCtr="0">
              <a:noAutofit/>
            </a:bodyPr>
            <a:lstStyle/>
            <a:p>
              <a:pPr marL="342900" marR="0" lvl="0" indent="-342900" algn="l" rtl="0">
                <a:lnSpc>
                  <a:spcPct val="90000"/>
                </a:lnSpc>
                <a:spcBef>
                  <a:spcPts val="0"/>
                </a:spcBef>
                <a:spcAft>
                  <a:spcPts val="0"/>
                </a:spcAft>
                <a:buClr>
                  <a:schemeClr val="lt1"/>
                </a:buClr>
                <a:buSzPts val="2200"/>
                <a:buFont typeface="Noto Sans Symbols"/>
                <a:buChar char="▪"/>
              </a:pPr>
              <a:r>
                <a:rPr lang="de-DE" sz="2200" dirty="0">
                  <a:solidFill>
                    <a:schemeClr val="lt1"/>
                  </a:solidFill>
                  <a:latin typeface="Helvetica Neue" panose="020B0604020202020204" charset="0"/>
                  <a:ea typeface="Helvetica Neue"/>
                  <a:cs typeface="Helvetica Neue"/>
                  <a:sym typeface="Helvetica Neue"/>
                </a:rPr>
                <a:t>Organisiere </a:t>
              </a:r>
              <a:r>
                <a:rPr lang="de-DE" sz="2200" b="1" dirty="0">
                  <a:solidFill>
                    <a:schemeClr val="lt1"/>
                  </a:solidFill>
                  <a:latin typeface="Helvetica Neue" panose="020B0604020202020204" charset="0"/>
                  <a:ea typeface="Helvetica Neue"/>
                  <a:cs typeface="Helvetica Neue"/>
                  <a:sym typeface="Helvetica Neue"/>
                </a:rPr>
                <a:t>Ideenausstellungen</a:t>
              </a:r>
              <a:r>
                <a:rPr lang="de-DE" sz="2200" dirty="0">
                  <a:solidFill>
                    <a:schemeClr val="lt1"/>
                  </a:solidFill>
                  <a:latin typeface="Helvetica Neue" panose="020B0604020202020204" charset="0"/>
                  <a:ea typeface="Helvetica Neue"/>
                  <a:cs typeface="Helvetica Neue"/>
                  <a:sym typeface="Helvetica Neue"/>
                </a:rPr>
                <a:t> für die Mitarbeitenden, um andere zu inspirieren und die Bildung eines unternehmerischen Teams zu erleichtern.</a:t>
              </a:r>
              <a:endParaRPr lang="de-DE" dirty="0">
                <a:latin typeface="Helvetica Neue" panose="020B0604020202020204" charset="0"/>
              </a:endParaRPr>
            </a:p>
            <a:p>
              <a:pPr marL="342900" marR="0" lvl="0" indent="-342900" algn="l" rtl="0">
                <a:lnSpc>
                  <a:spcPct val="90000"/>
                </a:lnSpc>
                <a:spcBef>
                  <a:spcPts val="770"/>
                </a:spcBef>
                <a:spcAft>
                  <a:spcPts val="0"/>
                </a:spcAft>
                <a:buClr>
                  <a:schemeClr val="lt1"/>
                </a:buClr>
                <a:buSzPts val="2200"/>
                <a:buFont typeface="Noto Sans Symbols"/>
                <a:buChar char="▪"/>
              </a:pPr>
              <a:r>
                <a:rPr lang="de-DE" sz="2200" dirty="0">
                  <a:solidFill>
                    <a:schemeClr val="lt1"/>
                  </a:solidFill>
                  <a:latin typeface="Helvetica Neue" panose="020B0604020202020204" charset="0"/>
                  <a:ea typeface="Helvetica Neue"/>
                  <a:cs typeface="Helvetica Neue"/>
                  <a:sym typeface="Helvetica Neue"/>
                </a:rPr>
                <a:t>Veranstalte </a:t>
              </a:r>
              <a:r>
                <a:rPr lang="de-DE" sz="2200" b="1" dirty="0">
                  <a:solidFill>
                    <a:schemeClr val="lt1"/>
                  </a:solidFill>
                  <a:latin typeface="Helvetica Neue" panose="020B0604020202020204" charset="0"/>
                  <a:ea typeface="Helvetica Neue"/>
                  <a:cs typeface="Helvetica Neue"/>
                  <a:sym typeface="Helvetica Neue"/>
                </a:rPr>
                <a:t>Workshops</a:t>
              </a:r>
              <a:r>
                <a:rPr lang="de-DE" sz="2200" dirty="0">
                  <a:solidFill>
                    <a:schemeClr val="lt1"/>
                  </a:solidFill>
                  <a:latin typeface="Helvetica Neue" panose="020B0604020202020204" charset="0"/>
                  <a:ea typeface="Helvetica Neue"/>
                  <a:cs typeface="Helvetica Neue"/>
                  <a:sym typeface="Helvetica Neue"/>
                </a:rPr>
                <a:t> zu den Themen Ideenentwicklung, Teamarbeit und unternehmerische Denkweise und Fähigkeiten</a:t>
              </a:r>
              <a:endParaRPr lang="de-DE" dirty="0">
                <a:latin typeface="Helvetica Neue" panose="020B0604020202020204" charset="0"/>
              </a:endParaRPr>
            </a:p>
            <a:p>
              <a:pPr marL="342900" marR="0" lvl="0" indent="-342900" algn="l" rtl="0">
                <a:lnSpc>
                  <a:spcPct val="90000"/>
                </a:lnSpc>
                <a:spcBef>
                  <a:spcPts val="770"/>
                </a:spcBef>
                <a:spcAft>
                  <a:spcPts val="0"/>
                </a:spcAft>
                <a:buClr>
                  <a:schemeClr val="lt1"/>
                </a:buClr>
                <a:buSzPts val="2200"/>
                <a:buFont typeface="Noto Sans Symbols"/>
                <a:buChar char="▪"/>
              </a:pPr>
              <a:r>
                <a:rPr lang="de-DE" sz="2200" dirty="0">
                  <a:solidFill>
                    <a:schemeClr val="lt1"/>
                  </a:solidFill>
                  <a:latin typeface="Helvetica Neue" panose="020B0604020202020204" charset="0"/>
                  <a:ea typeface="Helvetica Neue"/>
                  <a:cs typeface="Helvetica Neue"/>
                  <a:sym typeface="Helvetica Neue"/>
                </a:rPr>
                <a:t>Schaffe spezielle </a:t>
              </a:r>
              <a:r>
                <a:rPr lang="de-DE" sz="2200" b="1" dirty="0">
                  <a:solidFill>
                    <a:schemeClr val="lt1"/>
                  </a:solidFill>
                  <a:latin typeface="Helvetica Neue" panose="020B0604020202020204" charset="0"/>
                  <a:ea typeface="Helvetica Neue"/>
                  <a:cs typeface="Helvetica Neue"/>
                  <a:sym typeface="Helvetica Neue"/>
                </a:rPr>
                <a:t>Fördermittel</a:t>
              </a:r>
              <a:r>
                <a:rPr lang="de-DE" sz="2200" dirty="0">
                  <a:solidFill>
                    <a:schemeClr val="lt1"/>
                  </a:solidFill>
                  <a:latin typeface="Helvetica Neue" panose="020B0604020202020204" charset="0"/>
                  <a:ea typeface="Helvetica Neue"/>
                  <a:cs typeface="Helvetica Neue"/>
                  <a:sym typeface="Helvetica Neue"/>
                </a:rPr>
                <a:t> zur Finanzierung von Projekten, die von deinen Mitarbeitenden initiiert wurden</a:t>
              </a:r>
            </a:p>
          </p:txBody>
        </p:sp>
        <p:sp>
          <p:nvSpPr>
            <p:cNvPr id="209" name="Google Shape;209;p13"/>
            <p:cNvSpPr/>
            <p:nvPr/>
          </p:nvSpPr>
          <p:spPr>
            <a:xfrm>
              <a:off x="12068215" y="3225463"/>
              <a:ext cx="5020078" cy="5668001"/>
            </a:xfrm>
            <a:custGeom>
              <a:avLst/>
              <a:gdLst/>
              <a:ahLst/>
              <a:cxnLst/>
              <a:rect l="l" t="t" r="r" b="b"/>
              <a:pathLst>
                <a:path w="10000" h="10000" extrusionOk="0">
                  <a:moveTo>
                    <a:pt x="0" y="10000"/>
                  </a:moveTo>
                  <a:lnTo>
                    <a:pt x="0" y="0"/>
                  </a:lnTo>
                  <a:lnTo>
                    <a:pt x="10000" y="2000"/>
                  </a:lnTo>
                  <a:lnTo>
                    <a:pt x="10000" y="8000"/>
                  </a:lnTo>
                  <a:lnTo>
                    <a:pt x="0" y="10000"/>
                  </a:lnTo>
                  <a:close/>
                </a:path>
              </a:pathLst>
            </a:custGeom>
            <a:solidFill>
              <a:srgbClr val="AED633"/>
            </a:solidFill>
            <a:ln w="25400" cap="flat" cmpd="sng">
              <a:solidFill>
                <a:schemeClr val="lt1"/>
              </a:solidFill>
              <a:prstDash val="solid"/>
              <a:round/>
              <a:headEnd type="none" w="sm" len="sm"/>
              <a:tailEnd type="none" w="sm" len="sm"/>
            </a:ln>
          </p:spPr>
          <p:txBody>
            <a:bodyPr spcFirstLastPara="1" wrap="square" lIns="158750" tIns="1133600" rIns="158750" bIns="1133600" anchor="t" anchorCtr="0">
              <a:noAutofit/>
            </a:bodyPr>
            <a:lstStyle/>
            <a:p>
              <a:pPr marL="342900" marR="0" lvl="0" indent="-342900" algn="l" rtl="0">
                <a:lnSpc>
                  <a:spcPct val="90000"/>
                </a:lnSpc>
                <a:spcBef>
                  <a:spcPts val="0"/>
                </a:spcBef>
                <a:spcAft>
                  <a:spcPts val="0"/>
                </a:spcAft>
                <a:buClr>
                  <a:schemeClr val="lt1"/>
                </a:buClr>
                <a:buSzPts val="2200"/>
                <a:buFont typeface="Noto Sans Symbols"/>
                <a:buChar char="▪"/>
              </a:pPr>
              <a:r>
                <a:rPr lang="de-DE" sz="2200" b="1">
                  <a:solidFill>
                    <a:schemeClr val="lt1"/>
                  </a:solidFill>
                  <a:latin typeface="Helvetica Neue" panose="020B0604020202020204" charset="0"/>
                  <a:ea typeface="Helvetica Neue"/>
                  <a:cs typeface="Helvetica Neue"/>
                  <a:sym typeface="Helvetica Neue"/>
                </a:rPr>
                <a:t>Belohne diejenigen, die Verantwortung für ihre Fehler übernehmen, sich anpassen und eine Lösung finden</a:t>
              </a:r>
              <a:endParaRPr lang="de-DE">
                <a:latin typeface="Helvetica Neue" panose="020B0604020202020204" charset="0"/>
              </a:endParaRPr>
            </a:p>
            <a:p>
              <a:pPr marL="342900" marR="0" lvl="0" indent="-342900" algn="l" rtl="0">
                <a:lnSpc>
                  <a:spcPct val="90000"/>
                </a:lnSpc>
                <a:spcBef>
                  <a:spcPts val="770"/>
                </a:spcBef>
                <a:spcAft>
                  <a:spcPts val="0"/>
                </a:spcAft>
                <a:buClr>
                  <a:schemeClr val="lt1"/>
                </a:buClr>
                <a:buSzPts val="2200"/>
                <a:buFont typeface="Noto Sans Symbols"/>
                <a:buChar char="▪"/>
              </a:pPr>
              <a:r>
                <a:rPr lang="de-DE" sz="2200" b="1">
                  <a:solidFill>
                    <a:schemeClr val="lt1"/>
                  </a:solidFill>
                  <a:latin typeface="Helvetica Neue" panose="020B0604020202020204" charset="0"/>
                  <a:ea typeface="Helvetica Neue"/>
                  <a:cs typeface="Helvetica Neue"/>
                  <a:sym typeface="Helvetica Neue"/>
                </a:rPr>
                <a:t>Fördere auch kleine Ideen </a:t>
              </a:r>
              <a:r>
                <a:rPr lang="de-DE" sz="2200">
                  <a:solidFill>
                    <a:schemeClr val="lt1"/>
                  </a:solidFill>
                  <a:latin typeface="Helvetica Neue" panose="020B0604020202020204" charset="0"/>
                  <a:ea typeface="Helvetica Neue"/>
                  <a:cs typeface="Helvetica Neue"/>
                  <a:sym typeface="Helvetica Neue"/>
                </a:rPr>
                <a:t>(beginnend mit kleinen Budgets) und fordere deine Mitarbeitenden auf, das Gleiche zu tun.</a:t>
              </a:r>
              <a:endParaRPr lang="de-DE">
                <a:latin typeface="Helvetica Neue" panose="020B0604020202020204" charset="0"/>
              </a:endParaRPr>
            </a:p>
            <a:p>
              <a:pPr marL="342900" marR="0" lvl="0" indent="-342900" algn="l" rtl="0">
                <a:lnSpc>
                  <a:spcPct val="90000"/>
                </a:lnSpc>
                <a:spcBef>
                  <a:spcPts val="770"/>
                </a:spcBef>
                <a:spcAft>
                  <a:spcPts val="0"/>
                </a:spcAft>
                <a:buClr>
                  <a:schemeClr val="lt1"/>
                </a:buClr>
                <a:buSzPts val="2200"/>
                <a:buFont typeface="Noto Sans Symbols"/>
                <a:buChar char="▪"/>
              </a:pPr>
              <a:r>
                <a:rPr lang="de-DE" sz="2200">
                  <a:solidFill>
                    <a:schemeClr val="lt1"/>
                  </a:solidFill>
                  <a:latin typeface="Helvetica Neue" panose="020B0604020202020204" charset="0"/>
                  <a:ea typeface="Helvetica Neue"/>
                  <a:cs typeface="Helvetica Neue"/>
                  <a:sym typeface="Helvetica Neue"/>
                </a:rPr>
                <a:t>Beziehe deine Mitarbeitenden ein, indem du ihnen immer wieder deine Visionen für das Unternehmen mitteilst</a:t>
              </a:r>
            </a:p>
          </p:txBody>
        </p:sp>
      </p:grpSp>
      <p:sp>
        <p:nvSpPr>
          <p:cNvPr id="210" name="Google Shape;210;p13"/>
          <p:cNvSpPr txBox="1"/>
          <p:nvPr/>
        </p:nvSpPr>
        <p:spPr>
          <a:xfrm>
            <a:off x="1296000" y="1548000"/>
            <a:ext cx="1395283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a:solidFill>
                  <a:srgbClr val="4D94B7"/>
                </a:solidFill>
                <a:latin typeface="Helvetica Neue" panose="020B0604020202020204" charset="0"/>
                <a:ea typeface="Helvetica Neue"/>
                <a:cs typeface="Helvetica Neue"/>
                <a:sym typeface="Helvetica Neue"/>
              </a:rPr>
              <a:t>2. </a:t>
            </a:r>
            <a:r>
              <a:rPr lang="de-DE" sz="4800" b="1" i="0" u="none" strike="noStrike" cap="none">
                <a:solidFill>
                  <a:srgbClr val="4D94B7"/>
                </a:solidFill>
                <a:latin typeface="Helvetica Neue" panose="020B0604020202020204" charset="0"/>
                <a:ea typeface="Helvetica Neue"/>
                <a:cs typeface="Helvetica Neue"/>
                <a:sym typeface="Helvetica Neue"/>
              </a:rPr>
              <a:t>Wie man digitales Intrapreneurship fördert</a:t>
            </a:r>
          </a:p>
        </p:txBody>
      </p:sp>
      <p:sp>
        <p:nvSpPr>
          <p:cNvPr id="211" name="Google Shape;211;p13"/>
          <p:cNvSpPr txBox="1"/>
          <p:nvPr/>
        </p:nvSpPr>
        <p:spPr>
          <a:xfrm>
            <a:off x="1296000" y="8877300"/>
            <a:ext cx="3657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a:solidFill>
                  <a:schemeClr val="dk1"/>
                </a:solidFill>
                <a:latin typeface="Helvetica Neue" panose="020B0604020202020204" charset="0"/>
                <a:ea typeface="Helvetica Neue"/>
                <a:cs typeface="Helvetica Neue"/>
                <a:sym typeface="Helvetica Neue"/>
              </a:rPr>
              <a:t>Quellennr.: 2, 4</a:t>
            </a:r>
            <a:endParaRPr lang="de-DE">
              <a:latin typeface="Helvetica Neue" panose="020B060402020202020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14"/>
          <p:cNvPicPr preferRelativeResize="0"/>
          <p:nvPr/>
        </p:nvPicPr>
        <p:blipFill rotWithShape="1">
          <a:blip r:embed="rId3">
            <a:alphaModFix/>
          </a:blip>
          <a:srcRect l="4815" t="8519" r="5555" b="7777"/>
          <a:stretch/>
        </p:blipFill>
        <p:spPr>
          <a:xfrm>
            <a:off x="12344400" y="4864216"/>
            <a:ext cx="4297196" cy="4013084"/>
          </a:xfrm>
          <a:prstGeom prst="rect">
            <a:avLst/>
          </a:prstGeom>
          <a:noFill/>
          <a:ln>
            <a:noFill/>
          </a:ln>
        </p:spPr>
      </p:pic>
      <p:sp>
        <p:nvSpPr>
          <p:cNvPr id="217" name="Google Shape;217;p14"/>
          <p:cNvSpPr txBox="1"/>
          <p:nvPr/>
        </p:nvSpPr>
        <p:spPr>
          <a:xfrm>
            <a:off x="1296000" y="2304000"/>
            <a:ext cx="2772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a:solidFill>
                  <a:srgbClr val="AED633"/>
                </a:solidFill>
                <a:latin typeface="Helvetica Neue" panose="020B0604020202020204" charset="0"/>
                <a:ea typeface="Helvetica Neue"/>
                <a:cs typeface="Helvetica Neue"/>
                <a:sym typeface="Helvetica Neue"/>
              </a:rPr>
              <a:t>2.4. Sponsoren</a:t>
            </a:r>
          </a:p>
        </p:txBody>
      </p:sp>
      <p:sp>
        <p:nvSpPr>
          <p:cNvPr id="218" name="Google Shape;218;p14"/>
          <p:cNvSpPr txBox="1"/>
          <p:nvPr/>
        </p:nvSpPr>
        <p:spPr>
          <a:xfrm>
            <a:off x="1296000" y="3384000"/>
            <a:ext cx="15496500" cy="193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dirty="0">
                <a:solidFill>
                  <a:schemeClr val="dk1"/>
                </a:solidFill>
                <a:latin typeface="Helvetica Neue" panose="020B0604020202020204" charset="0"/>
                <a:ea typeface="Helvetica Neue"/>
                <a:cs typeface="Helvetica Neue"/>
                <a:sym typeface="Helvetica Neue"/>
              </a:rPr>
              <a:t>Führungskräfte verhalten sich gegenüber potenziell unternehmerisch denkenden Mitarbeitenden unterschiedlich: Sie können ihnen den Weg versperren oder </a:t>
            </a:r>
            <a:r>
              <a:rPr lang="de-DE" sz="2400" b="1" dirty="0">
                <a:solidFill>
                  <a:srgbClr val="78B17A"/>
                </a:solidFill>
                <a:latin typeface="Helvetica Neue" panose="020B0604020202020204" charset="0"/>
                <a:ea typeface="Helvetica Neue"/>
                <a:cs typeface="Helvetica Neue"/>
                <a:sym typeface="Helvetica Neue"/>
              </a:rPr>
              <a:t>sie unterstützen</a:t>
            </a:r>
            <a:r>
              <a:rPr lang="de-DE" sz="2400" dirty="0">
                <a:solidFill>
                  <a:schemeClr val="dk1"/>
                </a:solidFill>
                <a:latin typeface="Helvetica Neue" panose="020B0604020202020204" charset="0"/>
                <a:ea typeface="Helvetica Neue"/>
                <a:cs typeface="Helvetica Neue"/>
                <a:sym typeface="Helvetica Neue"/>
              </a:rPr>
              <a:t>. Führungskräfte, die ihre Mitarbeiter*innen bei der Entwicklung und Umsetzung einer Idee </a:t>
            </a:r>
            <a:r>
              <a:rPr lang="de-DE" sz="2400" b="1" dirty="0">
                <a:solidFill>
                  <a:srgbClr val="78B17A"/>
                </a:solidFill>
                <a:latin typeface="Helvetica Neue" panose="020B0604020202020204" charset="0"/>
                <a:ea typeface="Helvetica Neue"/>
                <a:cs typeface="Helvetica Neue"/>
                <a:sym typeface="Helvetica Neue"/>
              </a:rPr>
              <a:t>anleiten und unterstützen</a:t>
            </a:r>
            <a:r>
              <a:rPr lang="de-DE" sz="2400" dirty="0">
                <a:solidFill>
                  <a:schemeClr val="dk1"/>
                </a:solidFill>
                <a:latin typeface="Helvetica Neue" panose="020B0604020202020204" charset="0"/>
                <a:ea typeface="Helvetica Neue"/>
                <a:cs typeface="Helvetica Neue"/>
                <a:sym typeface="Helvetica Neue"/>
              </a:rPr>
              <a:t>, werden als Sponsoren bezeichnet. Sponsoren sind mindestens ebenso wichtig wie die Art der Unternehmenskultur, um digitales Intrapreneurship in deinem Unternehmen zu fördern. </a:t>
            </a:r>
          </a:p>
        </p:txBody>
      </p:sp>
      <p:sp>
        <p:nvSpPr>
          <p:cNvPr id="219" name="Google Shape;219;p14"/>
          <p:cNvSpPr txBox="1"/>
          <p:nvPr/>
        </p:nvSpPr>
        <p:spPr>
          <a:xfrm>
            <a:off x="1296000" y="5531930"/>
            <a:ext cx="11225100" cy="3047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a:solidFill>
                  <a:schemeClr val="dk1"/>
                </a:solidFill>
                <a:latin typeface="Helvetica Neue" panose="020B0604020202020204" charset="0"/>
                <a:ea typeface="Helvetica Neue"/>
                <a:cs typeface="Helvetica Neue"/>
                <a:sym typeface="Helvetica Neue"/>
              </a:rPr>
              <a:t>In der Praxis helfen die Sponsor*innen ihren Mitarbeitenden, indem sie sie bei der Umsetzung der Idee begleiten, </a:t>
            </a:r>
            <a:r>
              <a:rPr lang="de-DE" sz="2400" b="1">
                <a:solidFill>
                  <a:srgbClr val="78B17A"/>
                </a:solidFill>
                <a:latin typeface="Helvetica Neue" panose="020B0604020202020204" charset="0"/>
                <a:ea typeface="Helvetica Neue"/>
                <a:cs typeface="Helvetica Neue"/>
                <a:sym typeface="Helvetica Neue"/>
              </a:rPr>
              <a:t>für sie eintreten</a:t>
            </a:r>
            <a:r>
              <a:rPr lang="de-DE" sz="2400">
                <a:solidFill>
                  <a:schemeClr val="dk1"/>
                </a:solidFill>
                <a:latin typeface="Helvetica Neue" panose="020B0604020202020204" charset="0"/>
                <a:ea typeface="Helvetica Neue"/>
                <a:cs typeface="Helvetica Neue"/>
                <a:sym typeface="Helvetica Neue"/>
              </a:rPr>
              <a:t>, sie </a:t>
            </a:r>
            <a:r>
              <a:rPr lang="de-DE" sz="2400" b="1">
                <a:solidFill>
                  <a:srgbClr val="78B17A"/>
                </a:solidFill>
                <a:latin typeface="Helvetica Neue" panose="020B0604020202020204" charset="0"/>
                <a:ea typeface="Helvetica Neue"/>
                <a:cs typeface="Helvetica Neue"/>
                <a:sym typeface="Helvetica Neue"/>
              </a:rPr>
              <a:t>loben</a:t>
            </a:r>
            <a:r>
              <a:rPr lang="de-DE" sz="2400">
                <a:solidFill>
                  <a:schemeClr val="dk1"/>
                </a:solidFill>
                <a:latin typeface="Helvetica Neue" panose="020B0604020202020204" charset="0"/>
                <a:ea typeface="Helvetica Neue"/>
                <a:cs typeface="Helvetica Neue"/>
                <a:sym typeface="Helvetica Neue"/>
              </a:rPr>
              <a:t> und </a:t>
            </a:r>
            <a:r>
              <a:rPr lang="de-DE" sz="2400" b="1">
                <a:solidFill>
                  <a:srgbClr val="78B17A"/>
                </a:solidFill>
                <a:latin typeface="Helvetica Neue" panose="020B0604020202020204" charset="0"/>
                <a:ea typeface="Helvetica Neue"/>
                <a:cs typeface="Helvetica Neue"/>
                <a:sym typeface="Helvetica Neue"/>
              </a:rPr>
              <a:t>aktiv nach Ressourcen suchen</a:t>
            </a:r>
            <a:r>
              <a:rPr lang="de-DE" sz="2400">
                <a:solidFill>
                  <a:schemeClr val="dk1"/>
                </a:solidFill>
                <a:latin typeface="Helvetica Neue" panose="020B0604020202020204" charset="0"/>
                <a:ea typeface="Helvetica Neue"/>
                <a:cs typeface="Helvetica Neue"/>
                <a:sym typeface="Helvetica Neue"/>
              </a:rPr>
              <a:t>, auf die ihre Intrapreneur*innen zugreifen können.</a:t>
            </a:r>
            <a:endParaRPr lang="de-DE">
              <a:latin typeface="Helvetica Neue" panose="020B0604020202020204" charset="0"/>
            </a:endParaRPr>
          </a:p>
          <a:p>
            <a:pPr marL="0" marR="0" lvl="0" indent="0" algn="l" rtl="0">
              <a:spcBef>
                <a:spcPts val="0"/>
              </a:spcBef>
              <a:spcAft>
                <a:spcPts val="0"/>
              </a:spcAft>
              <a:buNone/>
            </a:pPr>
            <a:endParaRPr lang="de-DE" sz="2400">
              <a:solidFill>
                <a:schemeClr val="dk1"/>
              </a:solidFill>
              <a:latin typeface="Helvetica Neue" panose="020B0604020202020204" charset="0"/>
              <a:ea typeface="Helvetica Neue"/>
              <a:cs typeface="Helvetica Neue"/>
              <a:sym typeface="Helvetica Neue"/>
            </a:endParaRPr>
          </a:p>
          <a:p>
            <a:pPr marL="0" marR="0" lvl="0" indent="0" algn="l" rtl="0">
              <a:spcBef>
                <a:spcPts val="0"/>
              </a:spcBef>
              <a:spcAft>
                <a:spcPts val="0"/>
              </a:spcAft>
              <a:buNone/>
            </a:pPr>
            <a:r>
              <a:rPr lang="de-DE" sz="2400">
                <a:solidFill>
                  <a:schemeClr val="dk1"/>
                </a:solidFill>
                <a:latin typeface="Helvetica Neue" panose="020B0604020202020204" charset="0"/>
                <a:ea typeface="Helvetica Neue"/>
                <a:cs typeface="Helvetica Neue"/>
                <a:sym typeface="Helvetica Neue"/>
              </a:rPr>
              <a:t>Um das Sponsoring zu fördern, kann das Unternehmen </a:t>
            </a:r>
            <a:r>
              <a:rPr lang="de-DE" sz="2400" b="1">
                <a:solidFill>
                  <a:srgbClr val="78B17A"/>
                </a:solidFill>
                <a:latin typeface="Helvetica Neue" panose="020B0604020202020204" charset="0"/>
                <a:ea typeface="Helvetica Neue"/>
                <a:cs typeface="Helvetica Neue"/>
                <a:sym typeface="Helvetica Neue"/>
              </a:rPr>
              <a:t>Schulungskurse</a:t>
            </a:r>
            <a:r>
              <a:rPr lang="de-DE" sz="2400">
                <a:solidFill>
                  <a:schemeClr val="dk1"/>
                </a:solidFill>
                <a:latin typeface="Helvetica Neue" panose="020B0604020202020204" charset="0"/>
                <a:ea typeface="Helvetica Neue"/>
                <a:cs typeface="Helvetica Neue"/>
                <a:sym typeface="Helvetica Neue"/>
              </a:rPr>
              <a:t> für Manager*innen organisieren, in denen sie lernen, wie man ein*e effektive*r Sponsor*in ist, und ihnen ausdrücklich die </a:t>
            </a:r>
            <a:r>
              <a:rPr lang="de-DE" sz="2400" b="1">
                <a:solidFill>
                  <a:srgbClr val="78B17A"/>
                </a:solidFill>
                <a:latin typeface="Helvetica Neue" panose="020B0604020202020204" charset="0"/>
                <a:ea typeface="Helvetica Neue"/>
                <a:cs typeface="Helvetica Neue"/>
                <a:sym typeface="Helvetica Neue"/>
              </a:rPr>
              <a:t>Befugnis</a:t>
            </a:r>
            <a:r>
              <a:rPr lang="de-DE" sz="2400">
                <a:solidFill>
                  <a:schemeClr val="dk1"/>
                </a:solidFill>
                <a:latin typeface="Helvetica Neue" panose="020B0604020202020204" charset="0"/>
                <a:ea typeface="Helvetica Neue"/>
                <a:cs typeface="Helvetica Neue"/>
                <a:sym typeface="Helvetica Neue"/>
              </a:rPr>
              <a:t> erteilen, als Mentor*in zu fungieren.</a:t>
            </a:r>
          </a:p>
        </p:txBody>
      </p:sp>
      <p:sp>
        <p:nvSpPr>
          <p:cNvPr id="220" name="Google Shape;220;p14"/>
          <p:cNvSpPr txBox="1"/>
          <p:nvPr/>
        </p:nvSpPr>
        <p:spPr>
          <a:xfrm>
            <a:off x="1296000" y="1548000"/>
            <a:ext cx="1395283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a:solidFill>
                  <a:srgbClr val="4D94B7"/>
                </a:solidFill>
                <a:latin typeface="Helvetica Neue" panose="020B0604020202020204" charset="0"/>
                <a:ea typeface="Helvetica Neue"/>
                <a:cs typeface="Helvetica Neue"/>
                <a:sym typeface="Helvetica Neue"/>
              </a:rPr>
              <a:t>2. </a:t>
            </a:r>
            <a:r>
              <a:rPr lang="de-DE" sz="4800" b="1" i="0" u="none" strike="noStrike" cap="none">
                <a:solidFill>
                  <a:srgbClr val="4D94B7"/>
                </a:solidFill>
                <a:latin typeface="Helvetica Neue" panose="020B0604020202020204" charset="0"/>
                <a:ea typeface="Helvetica Neue"/>
                <a:cs typeface="Helvetica Neue"/>
                <a:sym typeface="Helvetica Neue"/>
              </a:rPr>
              <a:t>Wie man digitales Intrapreneurship fördert</a:t>
            </a:r>
          </a:p>
        </p:txBody>
      </p:sp>
      <p:sp>
        <p:nvSpPr>
          <p:cNvPr id="221" name="Google Shape;221;p14"/>
          <p:cNvSpPr txBox="1"/>
          <p:nvPr/>
        </p:nvSpPr>
        <p:spPr>
          <a:xfrm>
            <a:off x="1296000" y="8877300"/>
            <a:ext cx="3657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a:solidFill>
                  <a:schemeClr val="dk1"/>
                </a:solidFill>
                <a:latin typeface="Helvetica Neue" panose="020B0604020202020204" charset="0"/>
                <a:ea typeface="Helvetica Neue"/>
                <a:cs typeface="Helvetica Neue"/>
                <a:sym typeface="Helvetica Neue"/>
              </a:rPr>
              <a:t>Quellennr.: 2</a:t>
            </a:r>
            <a:endParaRPr lang="de-DE">
              <a:latin typeface="Helvetica Neue" panose="020B060402020202020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15"/>
          <p:cNvPicPr preferRelativeResize="0"/>
          <p:nvPr/>
        </p:nvPicPr>
        <p:blipFill rotWithShape="1">
          <a:blip r:embed="rId3">
            <a:alphaModFix/>
          </a:blip>
          <a:srcRect/>
          <a:stretch/>
        </p:blipFill>
        <p:spPr>
          <a:xfrm>
            <a:off x="12344400" y="4921071"/>
            <a:ext cx="3907362" cy="3907362"/>
          </a:xfrm>
          <a:prstGeom prst="rect">
            <a:avLst/>
          </a:prstGeom>
          <a:noFill/>
          <a:ln>
            <a:noFill/>
          </a:ln>
        </p:spPr>
      </p:pic>
      <p:sp>
        <p:nvSpPr>
          <p:cNvPr id="227" name="Google Shape;227;p15"/>
          <p:cNvSpPr txBox="1"/>
          <p:nvPr/>
        </p:nvSpPr>
        <p:spPr>
          <a:xfrm>
            <a:off x="4572000" y="3888000"/>
            <a:ext cx="9144000" cy="230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4800"/>
              <a:buFont typeface="Helvetica Neue"/>
              <a:buNone/>
            </a:pPr>
            <a:r>
              <a:rPr lang="de-DE" sz="4800" b="1" i="0" u="none" strike="noStrike" cap="none" dirty="0">
                <a:solidFill>
                  <a:srgbClr val="4D94B7"/>
                </a:solidFill>
                <a:latin typeface="Helvetica Neue" panose="020B0604020202020204" charset="0"/>
                <a:ea typeface="Helvetica Neue"/>
                <a:cs typeface="Helvetica Neue"/>
                <a:sym typeface="Helvetica Neue"/>
              </a:rPr>
              <a:t>Empfehlungen und Tipps für </a:t>
            </a:r>
            <a:r>
              <a:rPr lang="de-DE" sz="4800" b="1" i="0" u="none" strike="noStrike" cap="none" dirty="0" err="1">
                <a:solidFill>
                  <a:srgbClr val="4D94B7"/>
                </a:solidFill>
                <a:latin typeface="Helvetica Neue" panose="020B0604020202020204" charset="0"/>
                <a:ea typeface="Helvetica Neue"/>
                <a:cs typeface="Helvetica Neue"/>
                <a:sym typeface="Helvetica Neue"/>
              </a:rPr>
              <a:t>Intrepreneur</a:t>
            </a:r>
            <a:r>
              <a:rPr lang="de-DE" sz="4800" b="1" dirty="0">
                <a:solidFill>
                  <a:srgbClr val="4D94B7"/>
                </a:solidFill>
                <a:latin typeface="Helvetica Neue" panose="020B0604020202020204" charset="0"/>
                <a:ea typeface="Helvetica Neue"/>
                <a:cs typeface="Helvetica Neue"/>
                <a:sym typeface="Helvetica Neue"/>
              </a:rPr>
              <a:t>*innen</a:t>
            </a:r>
            <a:r>
              <a:rPr lang="de-DE" sz="4800" b="1" i="0" u="none" strike="noStrike" cap="none" dirty="0">
                <a:solidFill>
                  <a:srgbClr val="4D94B7"/>
                </a:solidFill>
                <a:latin typeface="Helvetica Neue" panose="020B0604020202020204" charset="0"/>
                <a:ea typeface="Helvetica Neue"/>
                <a:cs typeface="Helvetica Neue"/>
                <a:sym typeface="Helvetica Neue"/>
              </a:rPr>
              <a:t>. </a:t>
            </a:r>
          </a:p>
          <a:p>
            <a:pPr marL="0" marR="0" lvl="0" indent="0" algn="ctr" rtl="0">
              <a:lnSpc>
                <a:spcPct val="100000"/>
              </a:lnSpc>
              <a:spcBef>
                <a:spcPts val="0"/>
              </a:spcBef>
              <a:spcAft>
                <a:spcPts val="0"/>
              </a:spcAft>
              <a:buClr>
                <a:srgbClr val="4D94B7"/>
              </a:buClr>
              <a:buSzPts val="4800"/>
              <a:buFont typeface="Helvetica Neue"/>
              <a:buNone/>
            </a:pPr>
            <a:r>
              <a:rPr lang="de-DE" sz="4800" b="1" i="0" u="none" strike="noStrike" cap="none" dirty="0" err="1">
                <a:solidFill>
                  <a:srgbClr val="4D94B7"/>
                </a:solidFill>
                <a:latin typeface="Helvetica Neue" panose="020B0604020202020204" charset="0"/>
                <a:ea typeface="Helvetica Neue"/>
                <a:cs typeface="Helvetica Neue"/>
                <a:sym typeface="Helvetica Neue"/>
              </a:rPr>
              <a:t>Do’s</a:t>
            </a:r>
            <a:r>
              <a:rPr lang="de-DE" sz="4800" b="1" i="0" u="none" strike="noStrike" cap="none" dirty="0">
                <a:solidFill>
                  <a:srgbClr val="4D94B7"/>
                </a:solidFill>
                <a:latin typeface="Helvetica Neue" panose="020B0604020202020204" charset="0"/>
                <a:ea typeface="Helvetica Neue"/>
                <a:cs typeface="Helvetica Neue"/>
                <a:sym typeface="Helvetica Neue"/>
              </a:rPr>
              <a:t> und Don'ts</a:t>
            </a:r>
            <a:endParaRPr lang="de-DE" dirty="0">
              <a:latin typeface="Helvetica Neue" panose="020B0604020202020204" charset="0"/>
            </a:endParaRPr>
          </a:p>
        </p:txBody>
      </p:sp>
      <p:sp>
        <p:nvSpPr>
          <p:cNvPr id="228" name="Google Shape;228;p15"/>
          <p:cNvSpPr txBox="1"/>
          <p:nvPr/>
        </p:nvSpPr>
        <p:spPr>
          <a:xfrm>
            <a:off x="1296000" y="2592000"/>
            <a:ext cx="15732000"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AED633"/>
              </a:buClr>
              <a:buSzPts val="6000"/>
              <a:buFont typeface="Helvetica Neue"/>
              <a:buNone/>
            </a:pPr>
            <a:r>
              <a:rPr lang="de-DE" sz="6000" b="1" i="0" u="none" strike="noStrike" cap="none">
                <a:solidFill>
                  <a:srgbClr val="AED633"/>
                </a:solidFill>
                <a:latin typeface="Helvetica Neue" panose="020B0604020202020204" charset="0"/>
                <a:ea typeface="Helvetica Neue"/>
                <a:cs typeface="Helvetica Neue"/>
                <a:sym typeface="Helvetica Neue"/>
              </a:rPr>
              <a:t>Unit 3</a:t>
            </a:r>
          </a:p>
        </p:txBody>
      </p:sp>
      <p:sp>
        <p:nvSpPr>
          <p:cNvPr id="229" name="Google Shape;229;p15"/>
          <p:cNvSpPr txBox="1"/>
          <p:nvPr/>
        </p:nvSpPr>
        <p:spPr>
          <a:xfrm>
            <a:off x="1296000" y="6120000"/>
            <a:ext cx="10980000" cy="1815841"/>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rgbClr val="000000"/>
              </a:buClr>
              <a:buSzPts val="2800"/>
              <a:buFont typeface="Arial"/>
              <a:buNone/>
            </a:pPr>
            <a:r>
              <a:rPr lang="de-DE" sz="2800" b="1" i="0" u="none" strike="noStrike" cap="none">
                <a:solidFill>
                  <a:srgbClr val="AED633"/>
                </a:solidFill>
                <a:latin typeface="Helvetica Neue" panose="020B0604020202020204" charset="0"/>
                <a:ea typeface="Helvetica Neue"/>
                <a:cs typeface="Helvetica Neue"/>
                <a:sym typeface="Helvetica Neue"/>
              </a:rPr>
              <a:t>3.1 Allgemeine Tipps</a:t>
            </a:r>
            <a:endParaRPr lang="de-DE">
              <a:latin typeface="Helvetica Neue" panose="020B0604020202020204" charset="0"/>
            </a:endParaRPr>
          </a:p>
          <a:p>
            <a:pPr marL="0" marR="0" lvl="0" indent="0" algn="l" rtl="0">
              <a:lnSpc>
                <a:spcPct val="200000"/>
              </a:lnSpc>
              <a:spcBef>
                <a:spcPts val="0"/>
              </a:spcBef>
              <a:spcAft>
                <a:spcPts val="0"/>
              </a:spcAft>
              <a:buClr>
                <a:srgbClr val="000000"/>
              </a:buClr>
              <a:buSzPts val="2800"/>
              <a:buFont typeface="Arial"/>
              <a:buNone/>
            </a:pPr>
            <a:r>
              <a:rPr lang="de-DE" sz="2800" b="1" i="0" u="none" strike="noStrike" cap="none">
                <a:solidFill>
                  <a:srgbClr val="AED633"/>
                </a:solidFill>
                <a:latin typeface="Helvetica Neue" panose="020B0604020202020204" charset="0"/>
                <a:ea typeface="Helvetica Neue"/>
                <a:cs typeface="Helvetica Neue"/>
                <a:sym typeface="Helvetica Neue"/>
              </a:rPr>
              <a:t>3.2 Do's and Don'ts</a:t>
            </a:r>
            <a:endParaRPr lang="de-DE">
              <a:latin typeface="Helvetica Neue" panose="020B060402020202020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6"/>
          <p:cNvSpPr txBox="1"/>
          <p:nvPr/>
        </p:nvSpPr>
        <p:spPr>
          <a:xfrm>
            <a:off x="1296000" y="1548000"/>
            <a:ext cx="15840000" cy="1569900"/>
          </a:xfrm>
          <a:prstGeom prst="rect">
            <a:avLst/>
          </a:prstGeom>
          <a:noFill/>
          <a:ln>
            <a:noFill/>
          </a:ln>
        </p:spPr>
        <p:txBody>
          <a:bodyPr spcFirstLastPara="1" wrap="square" lIns="91425" tIns="45700" rIns="91425" bIns="45700" anchor="t" anchorCtr="0">
            <a:spAutoFit/>
          </a:bodyPr>
          <a:lstStyle/>
          <a:p>
            <a:pPr marL="622300" marR="0" lvl="0" indent="-622300" algn="l" rtl="0">
              <a:spcBef>
                <a:spcPts val="0"/>
              </a:spcBef>
              <a:spcAft>
                <a:spcPts val="0"/>
              </a:spcAft>
              <a:buNone/>
            </a:pPr>
            <a:r>
              <a:rPr lang="de-DE" sz="4800" b="1">
                <a:solidFill>
                  <a:srgbClr val="4D94B7"/>
                </a:solidFill>
                <a:latin typeface="Helvetica Neue" panose="020B0604020202020204" charset="0"/>
                <a:ea typeface="Helvetica Neue"/>
                <a:cs typeface="Helvetica Neue"/>
                <a:sym typeface="Helvetica Neue"/>
              </a:rPr>
              <a:t>3. Empfehlungen und Tipps für Intrepreneur*innen. Do’s und Don'ts</a:t>
            </a:r>
            <a:endParaRPr lang="de-DE">
              <a:latin typeface="Helvetica Neue" panose="020B0604020202020204" charset="0"/>
            </a:endParaRPr>
          </a:p>
        </p:txBody>
      </p:sp>
      <p:sp>
        <p:nvSpPr>
          <p:cNvPr id="235" name="Google Shape;235;p16"/>
          <p:cNvSpPr txBox="1"/>
          <p:nvPr/>
        </p:nvSpPr>
        <p:spPr>
          <a:xfrm>
            <a:off x="1296000" y="3024000"/>
            <a:ext cx="57994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a:solidFill>
                  <a:srgbClr val="AED633"/>
                </a:solidFill>
                <a:latin typeface="Helvetica Neue" panose="020B0604020202020204" charset="0"/>
                <a:ea typeface="Helvetica Neue"/>
                <a:cs typeface="Helvetica Neue"/>
                <a:sym typeface="Helvetica Neue"/>
              </a:rPr>
              <a:t>3.1 Allgemeine Tipps</a:t>
            </a:r>
            <a:endParaRPr lang="de-DE">
              <a:latin typeface="Helvetica Neue" panose="020B0604020202020204" charset="0"/>
            </a:endParaRPr>
          </a:p>
        </p:txBody>
      </p:sp>
      <p:sp>
        <p:nvSpPr>
          <p:cNvPr id="236" name="Google Shape;236;p16"/>
          <p:cNvSpPr txBox="1"/>
          <p:nvPr/>
        </p:nvSpPr>
        <p:spPr>
          <a:xfrm>
            <a:off x="1296000" y="3924000"/>
            <a:ext cx="15500100" cy="156990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78B17A"/>
              </a:buClr>
              <a:buSzPts val="2400"/>
              <a:buFont typeface="Noto Sans Symbols"/>
              <a:buChar char="⮚"/>
            </a:pPr>
            <a:r>
              <a:rPr lang="de-DE" sz="2400" b="1" dirty="0">
                <a:solidFill>
                  <a:srgbClr val="78B17A"/>
                </a:solidFill>
                <a:latin typeface="Helvetica Neue" panose="020B0604020202020204" charset="0"/>
                <a:ea typeface="Helvetica Neue"/>
                <a:cs typeface="Helvetica Neue"/>
                <a:sym typeface="Helvetica Neue"/>
              </a:rPr>
              <a:t>Analysiere dein Unternehmen </a:t>
            </a:r>
          </a:p>
          <a:p>
            <a:pPr marL="457200" marR="0" lvl="0" indent="0" algn="l" rtl="0">
              <a:spcBef>
                <a:spcPts val="0"/>
              </a:spcBef>
              <a:spcAft>
                <a:spcPts val="0"/>
              </a:spcAft>
              <a:buNone/>
            </a:pPr>
            <a:r>
              <a:rPr lang="de-DE" sz="2400" dirty="0">
                <a:solidFill>
                  <a:schemeClr val="dk1"/>
                </a:solidFill>
                <a:latin typeface="Helvetica Neue" panose="020B0604020202020204" charset="0"/>
                <a:ea typeface="Helvetica Neue"/>
                <a:cs typeface="Helvetica Neue"/>
                <a:sym typeface="Helvetica Neue"/>
              </a:rPr>
              <a:t>Untersuche seine Stärken und Schwächen, die Herausforderungen, denen es sich stellen muss, und seine Unternehmenswerte. Diese Informationen können dich inspirieren und bei der Durchführung von Projekten auf schlüssige Art und Weise leiten.</a:t>
            </a:r>
          </a:p>
        </p:txBody>
      </p:sp>
      <p:sp>
        <p:nvSpPr>
          <p:cNvPr id="237" name="Google Shape;237;p16"/>
          <p:cNvSpPr txBox="1"/>
          <p:nvPr/>
        </p:nvSpPr>
        <p:spPr>
          <a:xfrm>
            <a:off x="1296000" y="5580000"/>
            <a:ext cx="9461100" cy="298620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78B17A"/>
              </a:buClr>
              <a:buSzPts val="2400"/>
              <a:buFont typeface="Noto Sans Symbols"/>
              <a:buChar char="⮚"/>
            </a:pPr>
            <a:r>
              <a:rPr lang="de-DE" sz="2400" b="1" dirty="0">
                <a:solidFill>
                  <a:srgbClr val="78B17A"/>
                </a:solidFill>
                <a:latin typeface="Helvetica Neue" panose="020B0604020202020204" charset="0"/>
                <a:ea typeface="Helvetica Neue"/>
                <a:cs typeface="Helvetica Neue"/>
                <a:sym typeface="Helvetica Neue"/>
              </a:rPr>
              <a:t>Werde ein Experte</a:t>
            </a:r>
            <a:br>
              <a:rPr lang="de-DE" sz="2400" dirty="0">
                <a:solidFill>
                  <a:srgbClr val="000000"/>
                </a:solidFill>
                <a:latin typeface="Helvetica Neue" panose="020B0604020202020204" charset="0"/>
                <a:ea typeface="Helvetica Neue"/>
                <a:cs typeface="Helvetica Neue"/>
                <a:sym typeface="Helvetica Neue"/>
              </a:rPr>
            </a:br>
            <a:r>
              <a:rPr lang="de-DE" sz="2400" dirty="0">
                <a:solidFill>
                  <a:srgbClr val="000000"/>
                </a:solidFill>
                <a:latin typeface="Helvetica Neue" panose="020B0604020202020204" charset="0"/>
                <a:ea typeface="Helvetica Neue"/>
                <a:cs typeface="Helvetica Neue"/>
                <a:sym typeface="Helvetica Neue"/>
              </a:rPr>
              <a:t>Sei ein*</a:t>
            </a:r>
            <a:r>
              <a:rPr lang="de-DE" sz="2400" dirty="0">
                <a:latin typeface="Helvetica Neue" panose="020B0604020202020204" charset="0"/>
                <a:ea typeface="Helvetica Neue"/>
                <a:cs typeface="Helvetica Neue"/>
                <a:sym typeface="Helvetica Neue"/>
              </a:rPr>
              <a:t>e </a:t>
            </a:r>
            <a:r>
              <a:rPr lang="de-DE" sz="2400" dirty="0">
                <a:solidFill>
                  <a:srgbClr val="000000"/>
                </a:solidFill>
                <a:latin typeface="Helvetica Neue" panose="020B0604020202020204" charset="0"/>
                <a:ea typeface="Helvetica Neue"/>
                <a:cs typeface="Helvetica Neue"/>
                <a:sym typeface="Helvetica Neue"/>
              </a:rPr>
              <a:t>Expert*in für die Produkte und Dienstleistungen deines Unternehmens, für seine Funktionsweise und seine Dynamik. </a:t>
            </a:r>
            <a:endParaRPr lang="de-DE" dirty="0">
              <a:latin typeface="Helvetica Neue" panose="020B0604020202020204" charset="0"/>
            </a:endParaRPr>
          </a:p>
          <a:p>
            <a:pPr marL="457200" marR="0" lvl="0" indent="-457200" algn="l" rtl="0">
              <a:spcBef>
                <a:spcPts val="1200"/>
              </a:spcBef>
              <a:spcAft>
                <a:spcPts val="0"/>
              </a:spcAft>
              <a:buClr>
                <a:srgbClr val="78B17A"/>
              </a:buClr>
              <a:buSzPts val="2400"/>
              <a:buFont typeface="Noto Sans Symbols"/>
              <a:buChar char="⮚"/>
            </a:pPr>
            <a:r>
              <a:rPr lang="de-DE" sz="2400" b="1" dirty="0">
                <a:solidFill>
                  <a:srgbClr val="78B17A"/>
                </a:solidFill>
                <a:latin typeface="Helvetica Neue" panose="020B0604020202020204" charset="0"/>
                <a:ea typeface="Helvetica Neue"/>
                <a:cs typeface="Helvetica Neue"/>
                <a:sym typeface="Helvetica Neue"/>
              </a:rPr>
              <a:t>Eine Führungspersönlichkeit sein</a:t>
            </a:r>
            <a:br>
              <a:rPr lang="de-DE" sz="2400" dirty="0">
                <a:solidFill>
                  <a:srgbClr val="000000"/>
                </a:solidFill>
                <a:latin typeface="Helvetica Neue" panose="020B0604020202020204" charset="0"/>
                <a:ea typeface="Helvetica Neue"/>
                <a:cs typeface="Helvetica Neue"/>
                <a:sym typeface="Helvetica Neue"/>
              </a:rPr>
            </a:br>
            <a:r>
              <a:rPr lang="de-DE" sz="2400" dirty="0">
                <a:solidFill>
                  <a:srgbClr val="000000"/>
                </a:solidFill>
                <a:latin typeface="Helvetica Neue" panose="020B0604020202020204" charset="0"/>
                <a:ea typeface="Helvetica Neue"/>
                <a:cs typeface="Helvetica Neue"/>
                <a:sym typeface="Helvetica Neue"/>
              </a:rPr>
              <a:t>Teile dein Wissen und deine Fähigkeiten zum Wohle des Unternehmens und sei ein*e aktive*r Problemlöser*in.</a:t>
            </a:r>
          </a:p>
          <a:p>
            <a:pPr marL="0" marR="0" lvl="0" indent="0" algn="l" rtl="0">
              <a:spcBef>
                <a:spcPts val="1200"/>
              </a:spcBef>
              <a:spcAft>
                <a:spcPts val="0"/>
              </a:spcAft>
              <a:buNone/>
            </a:pPr>
            <a:endParaRPr lang="de-DE" sz="2400" dirty="0">
              <a:solidFill>
                <a:schemeClr val="dk1"/>
              </a:solidFill>
              <a:latin typeface="Helvetica Neue" panose="020B0604020202020204" charset="0"/>
              <a:ea typeface="Helvetica Neue"/>
              <a:cs typeface="Helvetica Neue"/>
              <a:sym typeface="Helvetica Neue"/>
            </a:endParaRPr>
          </a:p>
        </p:txBody>
      </p:sp>
      <p:pic>
        <p:nvPicPr>
          <p:cNvPr id="238" name="Google Shape;238;p16"/>
          <p:cNvPicPr preferRelativeResize="0"/>
          <p:nvPr/>
        </p:nvPicPr>
        <p:blipFill rotWithShape="1">
          <a:blip r:embed="rId3">
            <a:alphaModFix/>
          </a:blip>
          <a:srcRect t="6244" b="6225"/>
          <a:stretch/>
        </p:blipFill>
        <p:spPr>
          <a:xfrm>
            <a:off x="11468090" y="5490195"/>
            <a:ext cx="5116792" cy="3199107"/>
          </a:xfrm>
          <a:prstGeom prst="rect">
            <a:avLst/>
          </a:prstGeom>
          <a:noFill/>
          <a:ln>
            <a:noFill/>
          </a:ln>
        </p:spPr>
      </p:pic>
      <p:sp>
        <p:nvSpPr>
          <p:cNvPr id="239" name="Google Shape;239;p16"/>
          <p:cNvSpPr txBox="1"/>
          <p:nvPr/>
        </p:nvSpPr>
        <p:spPr>
          <a:xfrm>
            <a:off x="1296000" y="8877300"/>
            <a:ext cx="3657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a:solidFill>
                  <a:schemeClr val="dk1"/>
                </a:solidFill>
                <a:latin typeface="Helvetica Neue" panose="020B0604020202020204" charset="0"/>
                <a:ea typeface="Helvetica Neue"/>
                <a:cs typeface="Helvetica Neue"/>
                <a:sym typeface="Helvetica Neue"/>
              </a:rPr>
              <a:t>Quellennr.: 2, 4</a:t>
            </a:r>
            <a:endParaRPr lang="de-DE">
              <a:latin typeface="Helvetica Neue" panose="020B060402020202020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7"/>
          <p:cNvSpPr txBox="1"/>
          <p:nvPr/>
        </p:nvSpPr>
        <p:spPr>
          <a:xfrm>
            <a:off x="1296000" y="3024000"/>
            <a:ext cx="57994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a:solidFill>
                  <a:srgbClr val="AED633"/>
                </a:solidFill>
                <a:latin typeface="Helvetica Neue" panose="020B0604020202020204" charset="0"/>
                <a:ea typeface="Helvetica Neue"/>
                <a:cs typeface="Helvetica Neue"/>
                <a:sym typeface="Helvetica Neue"/>
              </a:rPr>
              <a:t>3.2 Do's and Don'ts</a:t>
            </a:r>
            <a:endParaRPr lang="de-DE">
              <a:latin typeface="Helvetica Neue" panose="020B0604020202020204" charset="0"/>
            </a:endParaRPr>
          </a:p>
        </p:txBody>
      </p:sp>
      <p:graphicFrame>
        <p:nvGraphicFramePr>
          <p:cNvPr id="245" name="Google Shape;245;p17"/>
          <p:cNvGraphicFramePr/>
          <p:nvPr>
            <p:extLst>
              <p:ext uri="{D42A27DB-BD31-4B8C-83A1-F6EECF244321}">
                <p14:modId xmlns:p14="http://schemas.microsoft.com/office/powerpoint/2010/main" val="2229925498"/>
              </p:ext>
            </p:extLst>
          </p:nvPr>
        </p:nvGraphicFramePr>
        <p:xfrm>
          <a:off x="1849802" y="4081243"/>
          <a:ext cx="14436000" cy="4366500"/>
        </p:xfrm>
        <a:graphic>
          <a:graphicData uri="http://schemas.openxmlformats.org/drawingml/2006/table">
            <a:tbl>
              <a:tblPr firstRow="1" bandRow="1">
                <a:noFill/>
                <a:tableStyleId>{86DB4993-DA43-4272-B6DD-AB188E7BB1F4}</a:tableStyleId>
              </a:tblPr>
              <a:tblGrid>
                <a:gridCol w="7200000">
                  <a:extLst>
                    <a:ext uri="{9D8B030D-6E8A-4147-A177-3AD203B41FA5}">
                      <a16:colId xmlns:a16="http://schemas.microsoft.com/office/drawing/2014/main" val="20000"/>
                    </a:ext>
                  </a:extLst>
                </a:gridCol>
                <a:gridCol w="7236000">
                  <a:extLst>
                    <a:ext uri="{9D8B030D-6E8A-4147-A177-3AD203B41FA5}">
                      <a16:colId xmlns:a16="http://schemas.microsoft.com/office/drawing/2014/main" val="20001"/>
                    </a:ext>
                  </a:extLst>
                </a:gridCol>
              </a:tblGrid>
              <a:tr h="764025">
                <a:tc>
                  <a:txBody>
                    <a:bodyPr/>
                    <a:lstStyle/>
                    <a:p>
                      <a:pPr marL="0" marR="0" lvl="0" indent="0" algn="ctr" rtl="0">
                        <a:spcBef>
                          <a:spcPts val="0"/>
                        </a:spcBef>
                        <a:spcAft>
                          <a:spcPts val="0"/>
                        </a:spcAft>
                        <a:buNone/>
                      </a:pPr>
                      <a:r>
                        <a:rPr lang="de-DE" sz="3200" u="none" strike="noStrike" cap="none" noProof="0">
                          <a:latin typeface="Helvetica Neue"/>
                          <a:ea typeface="Helvetica Neue"/>
                          <a:cs typeface="Helvetica Neue"/>
                          <a:sym typeface="Helvetica Neue"/>
                        </a:rPr>
                        <a:t>DO…</a:t>
                      </a:r>
                      <a:endParaRPr lang="de-DE" noProof="0"/>
                    </a:p>
                  </a:txBody>
                  <a:tcPr marL="91450" marR="91450" marT="45725" marB="45725">
                    <a:solidFill>
                      <a:srgbClr val="5CC90B"/>
                    </a:solidFill>
                  </a:tcPr>
                </a:tc>
                <a:tc>
                  <a:txBody>
                    <a:bodyPr/>
                    <a:lstStyle/>
                    <a:p>
                      <a:pPr marL="0" marR="0" lvl="0" indent="0" algn="ctr" rtl="0">
                        <a:spcBef>
                          <a:spcPts val="0"/>
                        </a:spcBef>
                        <a:spcAft>
                          <a:spcPts val="0"/>
                        </a:spcAft>
                        <a:buNone/>
                      </a:pPr>
                      <a:r>
                        <a:rPr lang="de-DE" sz="3200" u="none" strike="noStrike" cap="none" noProof="0">
                          <a:latin typeface="Helvetica Neue"/>
                          <a:ea typeface="Helvetica Neue"/>
                          <a:cs typeface="Helvetica Neue"/>
                          <a:sym typeface="Helvetica Neue"/>
                        </a:rPr>
                        <a:t>DON’T…</a:t>
                      </a:r>
                      <a:endParaRPr lang="de-DE" noProof="0"/>
                    </a:p>
                  </a:txBody>
                  <a:tcPr marL="91450" marR="91450" marT="45725" marB="45725">
                    <a:solidFill>
                      <a:srgbClr val="FE270F"/>
                    </a:solidFill>
                  </a:tcPr>
                </a:tc>
                <a:extLst>
                  <a:ext uri="{0D108BD9-81ED-4DB2-BD59-A6C34878D82A}">
                    <a16:rowId xmlns:a16="http://schemas.microsoft.com/office/drawing/2014/main" val="10000"/>
                  </a:ext>
                </a:extLst>
              </a:tr>
              <a:tr h="3602475">
                <a:tc>
                  <a:txBody>
                    <a:bodyPr/>
                    <a:lstStyle/>
                    <a:p>
                      <a:pPr marL="457200" marR="0" lvl="0" indent="-457200" algn="l" rtl="0">
                        <a:lnSpc>
                          <a:spcPct val="100000"/>
                        </a:lnSpc>
                        <a:spcBef>
                          <a:spcPts val="0"/>
                        </a:spcBef>
                        <a:spcAft>
                          <a:spcPts val="0"/>
                        </a:spcAft>
                        <a:buClr>
                          <a:srgbClr val="4D94B7"/>
                        </a:buClr>
                        <a:buSzPts val="2400"/>
                        <a:buFont typeface="Noto Sans Symbols"/>
                        <a:buChar char="✔"/>
                      </a:pPr>
                      <a:endParaRPr lang="de-DE" sz="2400" b="0" u="none" strike="noStrike" cap="none" noProof="0" dirty="0">
                        <a:solidFill>
                          <a:schemeClr val="dk1"/>
                        </a:solidFill>
                        <a:latin typeface="Helvetica Neue"/>
                        <a:ea typeface="Helvetica Neue"/>
                        <a:cs typeface="Helvetica Neue"/>
                        <a:sym typeface="Helvetica Neue"/>
                      </a:endParaRPr>
                    </a:p>
                    <a:p>
                      <a:pPr marL="457200" marR="0" lvl="0" indent="-457200" algn="l" rtl="0">
                        <a:lnSpc>
                          <a:spcPct val="100000"/>
                        </a:lnSpc>
                        <a:spcBef>
                          <a:spcPts val="0"/>
                        </a:spcBef>
                        <a:spcAft>
                          <a:spcPts val="0"/>
                        </a:spcAft>
                        <a:buClr>
                          <a:srgbClr val="4D94B7"/>
                        </a:buClr>
                        <a:buSzPts val="2400"/>
                        <a:buFont typeface="Noto Sans Symbols"/>
                        <a:buChar char="✔"/>
                      </a:pPr>
                      <a:r>
                        <a:rPr lang="de-DE" sz="2400" b="0" u="none" strike="noStrike" cap="none" noProof="0" dirty="0">
                          <a:solidFill>
                            <a:schemeClr val="dk1"/>
                          </a:solidFill>
                          <a:latin typeface="Helvetica Neue"/>
                          <a:ea typeface="Helvetica Neue"/>
                          <a:cs typeface="Helvetica Neue"/>
                          <a:sym typeface="Helvetica Neue"/>
                        </a:rPr>
                        <a:t>Sich an den Unternehmenszielen orientieren</a:t>
                      </a:r>
                      <a:endParaRPr lang="de-DE" noProof="0" dirty="0"/>
                    </a:p>
                    <a:p>
                      <a:pPr marL="457200" marR="0" lvl="0" indent="-457200" algn="l" rtl="0">
                        <a:lnSpc>
                          <a:spcPct val="100000"/>
                        </a:lnSpc>
                        <a:spcBef>
                          <a:spcPts val="600"/>
                        </a:spcBef>
                        <a:spcAft>
                          <a:spcPts val="0"/>
                        </a:spcAft>
                        <a:buClr>
                          <a:srgbClr val="4D94B7"/>
                        </a:buClr>
                        <a:buSzPts val="2400"/>
                        <a:buFont typeface="Noto Sans Symbols"/>
                        <a:buChar char="✔"/>
                      </a:pPr>
                      <a:r>
                        <a:rPr lang="de-DE" sz="2400" b="0" u="none" strike="noStrike" cap="none" noProof="0" dirty="0">
                          <a:solidFill>
                            <a:schemeClr val="dk1"/>
                          </a:solidFill>
                          <a:latin typeface="Helvetica Neue"/>
                          <a:ea typeface="Helvetica Neue"/>
                          <a:cs typeface="Helvetica Neue"/>
                          <a:sym typeface="Helvetica Neue"/>
                        </a:rPr>
                        <a:t>Hole Rat ein</a:t>
                      </a:r>
                      <a:endParaRPr lang="de-DE" noProof="0" dirty="0"/>
                    </a:p>
                    <a:p>
                      <a:pPr marL="457200" marR="0" lvl="0" indent="-457200" algn="l" rtl="0">
                        <a:lnSpc>
                          <a:spcPct val="100000"/>
                        </a:lnSpc>
                        <a:spcBef>
                          <a:spcPts val="600"/>
                        </a:spcBef>
                        <a:spcAft>
                          <a:spcPts val="0"/>
                        </a:spcAft>
                        <a:buClr>
                          <a:srgbClr val="4D94B7"/>
                        </a:buClr>
                        <a:buSzPts val="2400"/>
                        <a:buFont typeface="Noto Sans Symbols"/>
                        <a:buChar char="✔"/>
                      </a:pPr>
                      <a:r>
                        <a:rPr lang="de-DE" sz="2400" b="0" u="none" strike="noStrike" cap="none" noProof="0" dirty="0">
                          <a:solidFill>
                            <a:schemeClr val="dk1"/>
                          </a:solidFill>
                          <a:latin typeface="Helvetica Neue"/>
                          <a:ea typeface="Helvetica Neue"/>
                          <a:cs typeface="Helvetica Neue"/>
                          <a:sym typeface="Helvetica Neue"/>
                        </a:rPr>
                        <a:t>Bereite gute Präsentationen für deine Ideen vor</a:t>
                      </a:r>
                      <a:endParaRPr lang="de-DE" noProof="0" dirty="0"/>
                    </a:p>
                    <a:p>
                      <a:pPr marL="457200" marR="0" lvl="0" indent="-457200" algn="l" rtl="0">
                        <a:lnSpc>
                          <a:spcPct val="100000"/>
                        </a:lnSpc>
                        <a:spcBef>
                          <a:spcPts val="600"/>
                        </a:spcBef>
                        <a:spcAft>
                          <a:spcPts val="0"/>
                        </a:spcAft>
                        <a:buClr>
                          <a:srgbClr val="4D94B7"/>
                        </a:buClr>
                        <a:buSzPts val="2400"/>
                        <a:buFont typeface="Noto Sans Symbols"/>
                        <a:buChar char="✔"/>
                      </a:pPr>
                      <a:r>
                        <a:rPr lang="de-DE" sz="2400" b="0" u="none" strike="noStrike" cap="none" noProof="0" dirty="0">
                          <a:solidFill>
                            <a:schemeClr val="dk1"/>
                          </a:solidFill>
                          <a:latin typeface="Helvetica Neue"/>
                          <a:ea typeface="Helvetica Neue"/>
                          <a:cs typeface="Helvetica Neue"/>
                          <a:sym typeface="Helvetica Neue"/>
                        </a:rPr>
                        <a:t>Beobachte aktiv</a:t>
                      </a:r>
                      <a:endParaRPr lang="de-DE" noProof="0" dirty="0"/>
                    </a:p>
                    <a:p>
                      <a:pPr marL="457200" marR="0" lvl="0" indent="-457200" algn="l" rtl="0">
                        <a:lnSpc>
                          <a:spcPct val="100000"/>
                        </a:lnSpc>
                        <a:spcBef>
                          <a:spcPts val="600"/>
                        </a:spcBef>
                        <a:spcAft>
                          <a:spcPts val="0"/>
                        </a:spcAft>
                        <a:buClr>
                          <a:srgbClr val="4D94B7"/>
                        </a:buClr>
                        <a:buSzPts val="2400"/>
                        <a:buFont typeface="Noto Sans Symbols"/>
                        <a:buChar char="✔"/>
                      </a:pPr>
                      <a:r>
                        <a:rPr lang="de-DE" sz="2400" b="0" u="none" strike="noStrike" cap="none" noProof="0" dirty="0">
                          <a:solidFill>
                            <a:schemeClr val="dk1"/>
                          </a:solidFill>
                          <a:latin typeface="Helvetica Neue"/>
                          <a:ea typeface="Helvetica Neue"/>
                          <a:cs typeface="Helvetica Neue"/>
                          <a:sym typeface="Helvetica Neue"/>
                        </a:rPr>
                        <a:t>Treffe Entscheidungen</a:t>
                      </a:r>
                      <a:endParaRPr lang="de-DE" noProof="0" dirty="0"/>
                    </a:p>
                    <a:p>
                      <a:pPr marL="457200" marR="0" lvl="0" indent="-457200" algn="l" rtl="0">
                        <a:lnSpc>
                          <a:spcPct val="100000"/>
                        </a:lnSpc>
                        <a:spcBef>
                          <a:spcPts val="600"/>
                        </a:spcBef>
                        <a:spcAft>
                          <a:spcPts val="0"/>
                        </a:spcAft>
                        <a:buClr>
                          <a:srgbClr val="4D94B7"/>
                        </a:buClr>
                        <a:buSzPts val="2400"/>
                        <a:buFont typeface="Noto Sans Symbols"/>
                        <a:buChar char="✔"/>
                      </a:pPr>
                      <a:r>
                        <a:rPr lang="de-DE" sz="2400" b="0" u="none" strike="noStrike" cap="none" noProof="0" dirty="0">
                          <a:solidFill>
                            <a:schemeClr val="dk1"/>
                          </a:solidFill>
                          <a:latin typeface="Helvetica Neue"/>
                          <a:ea typeface="Helvetica Neue"/>
                          <a:cs typeface="Helvetica Neue"/>
                          <a:sym typeface="Helvetica Neue"/>
                        </a:rPr>
                        <a:t>Konzentriere dich auf das Lösen von Problemen</a:t>
                      </a:r>
                      <a:endParaRPr lang="de-DE" noProof="0" dirty="0"/>
                    </a:p>
                    <a:p>
                      <a:pPr marL="457200" marR="0" lvl="0" indent="-457200" algn="l" rtl="0">
                        <a:lnSpc>
                          <a:spcPct val="100000"/>
                        </a:lnSpc>
                        <a:spcBef>
                          <a:spcPts val="600"/>
                        </a:spcBef>
                        <a:spcAft>
                          <a:spcPts val="0"/>
                        </a:spcAft>
                        <a:buClr>
                          <a:srgbClr val="4D94B7"/>
                        </a:buClr>
                        <a:buSzPts val="2400"/>
                        <a:buFont typeface="Noto Sans Symbols"/>
                        <a:buChar char="✔"/>
                      </a:pPr>
                      <a:r>
                        <a:rPr lang="de-DE" sz="2400" b="0" u="none" strike="noStrike" cap="none" noProof="0" dirty="0">
                          <a:solidFill>
                            <a:schemeClr val="dk1"/>
                          </a:solidFill>
                          <a:latin typeface="Helvetica Neue"/>
                          <a:ea typeface="Helvetica Neue"/>
                          <a:cs typeface="Helvetica Neue"/>
                          <a:sym typeface="Helvetica Neue"/>
                        </a:rPr>
                        <a:t>Hinterfrage die Regeln</a:t>
                      </a:r>
                      <a:endParaRPr lang="de-DE" sz="2400" b="0" i="0" u="none" strike="noStrike" cap="none" noProof="0" dirty="0">
                        <a:solidFill>
                          <a:schemeClr val="dk1"/>
                        </a:solidFill>
                        <a:latin typeface="Helvetica Neue"/>
                        <a:ea typeface="Helvetica Neue"/>
                        <a:cs typeface="Helvetica Neue"/>
                        <a:sym typeface="Helvetica Neue"/>
                      </a:endParaRPr>
                    </a:p>
                  </a:txBody>
                  <a:tcPr marL="91450" marR="91450" marT="45725" marB="45725">
                    <a:solidFill>
                      <a:srgbClr val="C6EEA9"/>
                    </a:solidFill>
                  </a:tcPr>
                </a:tc>
                <a:tc>
                  <a:txBody>
                    <a:bodyPr/>
                    <a:lstStyle/>
                    <a:p>
                      <a:pPr marL="0" marR="0" lvl="0" indent="0" algn="l" rtl="0">
                        <a:lnSpc>
                          <a:spcPct val="100000"/>
                        </a:lnSpc>
                        <a:spcBef>
                          <a:spcPts val="0"/>
                        </a:spcBef>
                        <a:spcAft>
                          <a:spcPts val="0"/>
                        </a:spcAft>
                        <a:buNone/>
                      </a:pPr>
                      <a:endParaRPr lang="de-DE" sz="2400" b="1" u="none" strike="noStrike" cap="none" noProof="0" dirty="0">
                        <a:solidFill>
                          <a:srgbClr val="4D94B7"/>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r>
                        <a:rPr lang="de-DE" sz="2400" b="1" u="none" strike="noStrike" cap="none" noProof="0" dirty="0">
                          <a:solidFill>
                            <a:srgbClr val="4D94B7"/>
                          </a:solidFill>
                          <a:latin typeface="Helvetica Neue"/>
                          <a:ea typeface="Helvetica Neue"/>
                          <a:cs typeface="Helvetica Neue"/>
                          <a:sym typeface="Helvetica Neue"/>
                        </a:rPr>
                        <a:t>X</a:t>
                      </a:r>
                      <a:r>
                        <a:rPr lang="de-DE" sz="2400" u="none" strike="noStrike" cap="none" noProof="0" dirty="0">
                          <a:latin typeface="Helvetica Neue"/>
                          <a:ea typeface="Helvetica Neue"/>
                          <a:cs typeface="Helvetica Neue"/>
                          <a:sym typeface="Helvetica Neue"/>
                        </a:rPr>
                        <a:t> </a:t>
                      </a:r>
                      <a:r>
                        <a:rPr lang="de-DE" sz="2400" u="none" strike="noStrike" cap="none" noProof="0" dirty="0">
                          <a:solidFill>
                            <a:schemeClr val="dk1"/>
                          </a:solidFill>
                          <a:latin typeface="Helvetica Neue"/>
                          <a:ea typeface="Helvetica Neue"/>
                          <a:cs typeface="Helvetica Neue"/>
                          <a:sym typeface="Helvetica Neue"/>
                        </a:rPr>
                        <a:t>Angst vor dem Scheitern haben</a:t>
                      </a:r>
                      <a:endParaRPr lang="de-DE" noProof="0" dirty="0"/>
                    </a:p>
                    <a:p>
                      <a:pPr marL="0" marR="0" lvl="0" indent="0" algn="l" rtl="0">
                        <a:lnSpc>
                          <a:spcPct val="100000"/>
                        </a:lnSpc>
                        <a:spcBef>
                          <a:spcPts val="600"/>
                        </a:spcBef>
                        <a:spcAft>
                          <a:spcPts val="0"/>
                        </a:spcAft>
                        <a:buNone/>
                      </a:pPr>
                      <a:r>
                        <a:rPr lang="de-DE" sz="2400" b="1" u="none" strike="noStrike" cap="none" noProof="0" dirty="0">
                          <a:solidFill>
                            <a:srgbClr val="4D94B7"/>
                          </a:solidFill>
                          <a:latin typeface="Helvetica Neue"/>
                          <a:ea typeface="Helvetica Neue"/>
                          <a:cs typeface="Helvetica Neue"/>
                          <a:sym typeface="Helvetica Neue"/>
                        </a:rPr>
                        <a:t>X</a:t>
                      </a:r>
                      <a:r>
                        <a:rPr lang="de-DE" sz="2400" u="none" strike="noStrike" cap="none" noProof="0" dirty="0">
                          <a:solidFill>
                            <a:schemeClr val="dk1"/>
                          </a:solidFill>
                          <a:latin typeface="Helvetica Neue"/>
                          <a:ea typeface="Helvetica Neue"/>
                          <a:cs typeface="Helvetica Neue"/>
                          <a:sym typeface="Helvetica Neue"/>
                        </a:rPr>
                        <a:t> Erwarten, alle Antworten zu kennen</a:t>
                      </a:r>
                      <a:endParaRPr lang="de-DE" noProof="0" dirty="0"/>
                    </a:p>
                    <a:p>
                      <a:pPr marL="0" marR="0" lvl="0" indent="0" algn="l" rtl="0">
                        <a:lnSpc>
                          <a:spcPct val="100000"/>
                        </a:lnSpc>
                        <a:spcBef>
                          <a:spcPts val="600"/>
                        </a:spcBef>
                        <a:spcAft>
                          <a:spcPts val="0"/>
                        </a:spcAft>
                        <a:buNone/>
                      </a:pPr>
                      <a:r>
                        <a:rPr lang="de-DE" sz="2400" b="1" u="none" strike="noStrike" cap="none" noProof="0" dirty="0">
                          <a:solidFill>
                            <a:srgbClr val="4D94B7"/>
                          </a:solidFill>
                          <a:latin typeface="Helvetica Neue"/>
                          <a:ea typeface="Helvetica Neue"/>
                          <a:cs typeface="Helvetica Neue"/>
                          <a:sym typeface="Helvetica Neue"/>
                        </a:rPr>
                        <a:t>X</a:t>
                      </a:r>
                      <a:r>
                        <a:rPr lang="de-DE" sz="2400" u="none" strike="noStrike" cap="none" noProof="0" dirty="0">
                          <a:solidFill>
                            <a:schemeClr val="dk1"/>
                          </a:solidFill>
                          <a:latin typeface="Helvetica Neue"/>
                          <a:ea typeface="Helvetica Neue"/>
                          <a:cs typeface="Helvetica Neue"/>
                          <a:sym typeface="Helvetica Neue"/>
                        </a:rPr>
                        <a:t> Bequem werden</a:t>
                      </a:r>
                      <a:endParaRPr lang="de-DE" noProof="0" dirty="0"/>
                    </a:p>
                    <a:p>
                      <a:pPr marL="0" marR="0" lvl="0" indent="0" algn="l" rtl="0">
                        <a:lnSpc>
                          <a:spcPct val="100000"/>
                        </a:lnSpc>
                        <a:spcBef>
                          <a:spcPts val="600"/>
                        </a:spcBef>
                        <a:spcAft>
                          <a:spcPts val="0"/>
                        </a:spcAft>
                        <a:buNone/>
                      </a:pPr>
                      <a:r>
                        <a:rPr lang="de-DE" sz="2400" b="1" u="none" strike="noStrike" cap="none" noProof="0" dirty="0">
                          <a:solidFill>
                            <a:srgbClr val="4D94B7"/>
                          </a:solidFill>
                          <a:latin typeface="Helvetica Neue"/>
                          <a:ea typeface="Helvetica Neue"/>
                          <a:cs typeface="Helvetica Neue"/>
                          <a:sym typeface="Helvetica Neue"/>
                        </a:rPr>
                        <a:t>X </a:t>
                      </a:r>
                      <a:r>
                        <a:rPr lang="de-DE" sz="2400" u="none" strike="noStrike" cap="none" noProof="0" dirty="0">
                          <a:solidFill>
                            <a:schemeClr val="dk1"/>
                          </a:solidFill>
                          <a:latin typeface="Helvetica Neue"/>
                          <a:ea typeface="Helvetica Neue"/>
                          <a:cs typeface="Helvetica Neue"/>
                          <a:sym typeface="Helvetica Neue"/>
                        </a:rPr>
                        <a:t>Angst haben, Risiken einzugehen</a:t>
                      </a:r>
                      <a:endParaRPr lang="de-DE" noProof="0" dirty="0"/>
                    </a:p>
                    <a:p>
                      <a:pPr marL="0" marR="0" lvl="0" indent="0" algn="l" rtl="0">
                        <a:lnSpc>
                          <a:spcPct val="100000"/>
                        </a:lnSpc>
                        <a:spcBef>
                          <a:spcPts val="600"/>
                        </a:spcBef>
                        <a:spcAft>
                          <a:spcPts val="0"/>
                        </a:spcAft>
                        <a:buNone/>
                      </a:pPr>
                      <a:r>
                        <a:rPr lang="de-DE" sz="2400" b="1" u="none" strike="noStrike" cap="none" noProof="0" dirty="0">
                          <a:solidFill>
                            <a:srgbClr val="4D94B7"/>
                          </a:solidFill>
                          <a:latin typeface="Helvetica Neue"/>
                          <a:ea typeface="Helvetica Neue"/>
                          <a:cs typeface="Helvetica Neue"/>
                          <a:sym typeface="Helvetica Neue"/>
                        </a:rPr>
                        <a:t>X</a:t>
                      </a:r>
                      <a:r>
                        <a:rPr lang="de-DE" sz="2400" u="none" strike="noStrike" cap="none" noProof="0" dirty="0">
                          <a:solidFill>
                            <a:schemeClr val="dk1"/>
                          </a:solidFill>
                          <a:latin typeface="Helvetica Neue"/>
                          <a:ea typeface="Helvetica Neue"/>
                          <a:cs typeface="Helvetica Neue"/>
                          <a:sym typeface="Helvetica Neue"/>
                        </a:rPr>
                        <a:t> Ungeduldig sein</a:t>
                      </a:r>
                      <a:endParaRPr lang="de-DE" noProof="0" dirty="0"/>
                    </a:p>
                    <a:p>
                      <a:pPr marL="0" marR="0" lvl="0" indent="0" algn="l" rtl="0">
                        <a:lnSpc>
                          <a:spcPct val="100000"/>
                        </a:lnSpc>
                        <a:spcBef>
                          <a:spcPts val="600"/>
                        </a:spcBef>
                        <a:spcAft>
                          <a:spcPts val="0"/>
                        </a:spcAft>
                        <a:buNone/>
                      </a:pPr>
                      <a:r>
                        <a:rPr lang="de-DE" sz="2400" b="1" u="none" strike="noStrike" cap="none" noProof="0" dirty="0">
                          <a:solidFill>
                            <a:srgbClr val="4D94B7"/>
                          </a:solidFill>
                          <a:latin typeface="Helvetica Neue"/>
                          <a:ea typeface="Helvetica Neue"/>
                          <a:cs typeface="Helvetica Neue"/>
                          <a:sym typeface="Helvetica Neue"/>
                        </a:rPr>
                        <a:t>X</a:t>
                      </a:r>
                      <a:r>
                        <a:rPr lang="de-DE" sz="2400" u="none" strike="noStrike" cap="none" noProof="0" dirty="0">
                          <a:solidFill>
                            <a:schemeClr val="dk1"/>
                          </a:solidFill>
                          <a:latin typeface="Helvetica Neue"/>
                          <a:ea typeface="Helvetica Neue"/>
                          <a:cs typeface="Helvetica Neue"/>
                          <a:sym typeface="Helvetica Neue"/>
                        </a:rPr>
                        <a:t> Auf Nummer sicher gehen</a:t>
                      </a:r>
                      <a:endParaRPr lang="de-DE" noProof="0" dirty="0"/>
                    </a:p>
                    <a:p>
                      <a:pPr marL="0" marR="0" lvl="0" indent="0" algn="l" rtl="0">
                        <a:lnSpc>
                          <a:spcPct val="100000"/>
                        </a:lnSpc>
                        <a:spcBef>
                          <a:spcPts val="600"/>
                        </a:spcBef>
                        <a:spcAft>
                          <a:spcPts val="0"/>
                        </a:spcAft>
                        <a:buNone/>
                      </a:pPr>
                      <a:r>
                        <a:rPr lang="de-DE" sz="2400" b="1" u="none" strike="noStrike" cap="none" noProof="0" dirty="0">
                          <a:solidFill>
                            <a:srgbClr val="4D94B7"/>
                          </a:solidFill>
                          <a:latin typeface="Helvetica Neue"/>
                          <a:ea typeface="Helvetica Neue"/>
                          <a:cs typeface="Helvetica Neue"/>
                          <a:sym typeface="Helvetica Neue"/>
                        </a:rPr>
                        <a:t>X </a:t>
                      </a:r>
                      <a:r>
                        <a:rPr lang="de-DE" sz="2400" b="0" u="none" strike="noStrike" cap="none" noProof="0" dirty="0">
                          <a:solidFill>
                            <a:schemeClr val="dk1"/>
                          </a:solidFill>
                          <a:latin typeface="Helvetica Neue"/>
                          <a:ea typeface="Helvetica Neue"/>
                          <a:cs typeface="Helvetica Neue"/>
                          <a:sym typeface="Helvetica Neue"/>
                        </a:rPr>
                        <a:t>D</a:t>
                      </a:r>
                      <a:r>
                        <a:rPr lang="de-DE" sz="2400" u="none" strike="noStrike" cap="none" noProof="0" dirty="0">
                          <a:solidFill>
                            <a:schemeClr val="dk1"/>
                          </a:solidFill>
                          <a:latin typeface="Helvetica Neue"/>
                          <a:ea typeface="Helvetica Neue"/>
                          <a:cs typeface="Helvetica Neue"/>
                          <a:sym typeface="Helvetica Neue"/>
                        </a:rPr>
                        <a:t>eine Arbeit, Ideen und Leistungen herabsetzen</a:t>
                      </a:r>
                      <a:endParaRPr lang="de-DE" noProof="0" dirty="0"/>
                    </a:p>
                  </a:txBody>
                  <a:tcPr marL="91450" marR="91450" marT="45725" marB="45725">
                    <a:solidFill>
                      <a:srgbClr val="FEB1A6"/>
                    </a:solidFill>
                  </a:tcPr>
                </a:tc>
                <a:extLst>
                  <a:ext uri="{0D108BD9-81ED-4DB2-BD59-A6C34878D82A}">
                    <a16:rowId xmlns:a16="http://schemas.microsoft.com/office/drawing/2014/main" val="10001"/>
                  </a:ext>
                </a:extLst>
              </a:tr>
            </a:tbl>
          </a:graphicData>
        </a:graphic>
      </p:graphicFrame>
      <p:pic>
        <p:nvPicPr>
          <p:cNvPr id="246" name="Google Shape;246;p17"/>
          <p:cNvPicPr preferRelativeResize="0"/>
          <p:nvPr/>
        </p:nvPicPr>
        <p:blipFill rotWithShape="1">
          <a:blip r:embed="rId3">
            <a:alphaModFix/>
          </a:blip>
          <a:srcRect/>
          <a:stretch/>
        </p:blipFill>
        <p:spPr>
          <a:xfrm>
            <a:off x="1196273" y="3907168"/>
            <a:ext cx="1468155" cy="1371077"/>
          </a:xfrm>
          <a:prstGeom prst="rect">
            <a:avLst/>
          </a:prstGeom>
          <a:noFill/>
          <a:ln>
            <a:noFill/>
          </a:ln>
        </p:spPr>
      </p:pic>
      <p:pic>
        <p:nvPicPr>
          <p:cNvPr id="247" name="Google Shape;247;p17"/>
          <p:cNvPicPr preferRelativeResize="0"/>
          <p:nvPr/>
        </p:nvPicPr>
        <p:blipFill rotWithShape="1">
          <a:blip r:embed="rId4">
            <a:alphaModFix/>
          </a:blip>
          <a:srcRect/>
          <a:stretch/>
        </p:blipFill>
        <p:spPr>
          <a:xfrm>
            <a:off x="15516000" y="3848100"/>
            <a:ext cx="1468800" cy="1411095"/>
          </a:xfrm>
          <a:prstGeom prst="rect">
            <a:avLst/>
          </a:prstGeom>
          <a:noFill/>
          <a:ln>
            <a:noFill/>
          </a:ln>
        </p:spPr>
      </p:pic>
      <p:sp>
        <p:nvSpPr>
          <p:cNvPr id="248" name="Google Shape;248;p17"/>
          <p:cNvSpPr txBox="1"/>
          <p:nvPr/>
        </p:nvSpPr>
        <p:spPr>
          <a:xfrm>
            <a:off x="1296000" y="1548000"/>
            <a:ext cx="15840000" cy="1569900"/>
          </a:xfrm>
          <a:prstGeom prst="rect">
            <a:avLst/>
          </a:prstGeom>
          <a:noFill/>
          <a:ln>
            <a:noFill/>
          </a:ln>
        </p:spPr>
        <p:txBody>
          <a:bodyPr spcFirstLastPara="1" wrap="square" lIns="91425" tIns="45700" rIns="91425" bIns="45700" anchor="t" anchorCtr="0">
            <a:spAutoFit/>
          </a:bodyPr>
          <a:lstStyle/>
          <a:p>
            <a:pPr marL="622300" marR="0" lvl="0" indent="-622300" algn="l" rtl="0">
              <a:spcBef>
                <a:spcPts val="0"/>
              </a:spcBef>
              <a:spcAft>
                <a:spcPts val="0"/>
              </a:spcAft>
              <a:buNone/>
            </a:pPr>
            <a:r>
              <a:rPr lang="de-DE" sz="4800" b="1">
                <a:solidFill>
                  <a:srgbClr val="4D94B7"/>
                </a:solidFill>
                <a:latin typeface="Helvetica Neue" panose="020B0604020202020204" charset="0"/>
                <a:ea typeface="Helvetica Neue"/>
                <a:cs typeface="Helvetica Neue"/>
                <a:sym typeface="Helvetica Neue"/>
              </a:rPr>
              <a:t>3. Empfehlungen und Tipps für Intrepreneur*innen. Do’s und Don'ts</a:t>
            </a:r>
          </a:p>
        </p:txBody>
      </p:sp>
      <p:sp>
        <p:nvSpPr>
          <p:cNvPr id="249" name="Google Shape;249;p17"/>
          <p:cNvSpPr txBox="1"/>
          <p:nvPr/>
        </p:nvSpPr>
        <p:spPr>
          <a:xfrm>
            <a:off x="1296000" y="8877300"/>
            <a:ext cx="3657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a:solidFill>
                  <a:schemeClr val="dk1"/>
                </a:solidFill>
                <a:latin typeface="Helvetica Neue" panose="020B0604020202020204" charset="0"/>
                <a:ea typeface="Helvetica Neue"/>
                <a:cs typeface="Helvetica Neue"/>
                <a:sym typeface="Helvetica Neue"/>
              </a:rPr>
              <a:t>Quellennr.: 2, 4</a:t>
            </a:r>
            <a:endParaRPr lang="de-DE">
              <a:latin typeface="Helvetica Neue" panose="020B060402020202020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8"/>
          <p:cNvSpPr txBox="1"/>
          <p:nvPr/>
        </p:nvSpPr>
        <p:spPr>
          <a:xfrm>
            <a:off x="1296000" y="1548000"/>
            <a:ext cx="7115119" cy="83099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a:solidFill>
                  <a:srgbClr val="4D94B7"/>
                </a:solidFill>
                <a:latin typeface="Helvetica Neue" panose="020B0604020202020204" charset="0"/>
                <a:ea typeface="Helvetica Neue"/>
                <a:cs typeface="Helvetica Neue"/>
                <a:sym typeface="Helvetica Neue"/>
              </a:rPr>
              <a:t>Teste dein Wissen!</a:t>
            </a:r>
            <a:endParaRPr lang="de-DE">
              <a:latin typeface="Helvetica Neue" panose="020B0604020202020204" charset="0"/>
            </a:endParaRPr>
          </a:p>
        </p:txBody>
      </p:sp>
      <p:sp>
        <p:nvSpPr>
          <p:cNvPr id="255" name="Google Shape;255;p18"/>
          <p:cNvSpPr txBox="1"/>
          <p:nvPr/>
        </p:nvSpPr>
        <p:spPr>
          <a:xfrm>
            <a:off x="1296000" y="2304000"/>
            <a:ext cx="765095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a:solidFill>
                  <a:srgbClr val="AED633"/>
                </a:solidFill>
                <a:latin typeface="Helvetica Neue" panose="020B0604020202020204" charset="0"/>
                <a:ea typeface="Helvetica Neue"/>
                <a:cs typeface="Helvetica Neue"/>
                <a:sym typeface="Helvetica Neue"/>
              </a:rPr>
              <a:t>Bitte beantworte die folgenden Fragen:</a:t>
            </a:r>
            <a:endParaRPr lang="de-DE">
              <a:latin typeface="Helvetica Neue" panose="020B0604020202020204" charset="0"/>
            </a:endParaRPr>
          </a:p>
        </p:txBody>
      </p:sp>
      <p:sp>
        <p:nvSpPr>
          <p:cNvPr id="256" name="Google Shape;256;p18"/>
          <p:cNvSpPr/>
          <p:nvPr/>
        </p:nvSpPr>
        <p:spPr>
          <a:xfrm>
            <a:off x="1296000" y="3384000"/>
            <a:ext cx="7740000" cy="2448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2400" b="1" dirty="0">
                <a:solidFill>
                  <a:schemeClr val="dk1"/>
                </a:solidFill>
                <a:latin typeface="Helvetica Neue" panose="020B0604020202020204" charset="0"/>
                <a:ea typeface="Helvetica Neue"/>
                <a:cs typeface="Helvetica Neue"/>
                <a:sym typeface="Helvetica Neue"/>
              </a:rPr>
              <a:t>1. Digitale Transformation ist:</a:t>
            </a:r>
            <a:endParaRPr lang="de-DE" dirty="0">
              <a:latin typeface="Helvetica Neue" panose="020B0604020202020204" charset="0"/>
            </a:endParaRPr>
          </a:p>
          <a:p>
            <a:pPr marL="342900" marR="0" lvl="0" indent="-190500" algn="l" rtl="0">
              <a:spcBef>
                <a:spcPts val="0"/>
              </a:spcBef>
              <a:spcAft>
                <a:spcPts val="0"/>
              </a:spcAft>
              <a:buClr>
                <a:schemeClr val="dk1"/>
              </a:buClr>
              <a:buSzPts val="2400"/>
              <a:buFont typeface="Calibri"/>
              <a:buNone/>
            </a:pPr>
            <a:endParaRPr lang="de-DE" sz="2400" dirty="0">
              <a:solidFill>
                <a:schemeClr val="dk1"/>
              </a:solidFill>
              <a:latin typeface="Helvetica Neue" panose="020B0604020202020204" charset="0"/>
              <a:ea typeface="Helvetica Neue"/>
              <a:cs typeface="Helvetica Neue"/>
              <a:sym typeface="Helvetica Neue"/>
            </a:endParaRPr>
          </a:p>
          <a:p>
            <a:pPr marL="342900" marR="0" lvl="0" indent="-342900" algn="l" rtl="0">
              <a:spcBef>
                <a:spcPts val="0"/>
              </a:spcBef>
              <a:spcAft>
                <a:spcPts val="0"/>
              </a:spcAft>
              <a:buClr>
                <a:schemeClr val="dk1"/>
              </a:buClr>
              <a:buSzPts val="2200"/>
              <a:buBlip>
                <a:blip r:embed="rId3"/>
              </a:buBlip>
            </a:pPr>
            <a:r>
              <a:rPr lang="de-DE" sz="2200" dirty="0">
                <a:solidFill>
                  <a:schemeClr val="dk1"/>
                </a:solidFill>
                <a:latin typeface="Helvetica Neue" panose="020B0604020202020204" charset="0"/>
                <a:ea typeface="Helvetica Neue"/>
                <a:cs typeface="Helvetica Neue"/>
                <a:sym typeface="Helvetica Neue"/>
              </a:rPr>
              <a:t>Die Einführung digitaler Technologien </a:t>
            </a:r>
            <a:endParaRPr lang="de-DE"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200" dirty="0">
                <a:solidFill>
                  <a:schemeClr val="dk1"/>
                </a:solidFill>
                <a:latin typeface="Helvetica Neue" panose="020B0604020202020204" charset="0"/>
                <a:ea typeface="Helvetica Neue"/>
                <a:cs typeface="Helvetica Neue"/>
                <a:sym typeface="Helvetica Neue"/>
              </a:rPr>
              <a:t>Ein neuer Ansatz für die Geschäftsabwicklung</a:t>
            </a:r>
            <a:endParaRPr lang="de-DE"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200" dirty="0">
                <a:solidFill>
                  <a:schemeClr val="dk1"/>
                </a:solidFill>
                <a:latin typeface="Helvetica Neue" panose="020B0604020202020204" charset="0"/>
                <a:ea typeface="Helvetica Neue"/>
                <a:cs typeface="Helvetica Neue"/>
                <a:sym typeface="Helvetica Neue"/>
              </a:rPr>
              <a:t>Beides</a:t>
            </a:r>
            <a:endParaRPr lang="de-DE" sz="2400" dirty="0">
              <a:solidFill>
                <a:schemeClr val="dk1"/>
              </a:solidFill>
              <a:latin typeface="Helvetica Neue" panose="020B0604020202020204" charset="0"/>
              <a:ea typeface="Helvetica Neue"/>
              <a:cs typeface="Helvetica Neue"/>
              <a:sym typeface="Helvetica Neue"/>
            </a:endParaRPr>
          </a:p>
        </p:txBody>
      </p:sp>
      <p:sp>
        <p:nvSpPr>
          <p:cNvPr id="257" name="Google Shape;257;p18"/>
          <p:cNvSpPr/>
          <p:nvPr/>
        </p:nvSpPr>
        <p:spPr>
          <a:xfrm>
            <a:off x="1296000" y="6012000"/>
            <a:ext cx="7740000" cy="2448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45700" rIns="91425" bIns="45700" anchor="t" anchorCtr="0">
            <a:noAutofit/>
          </a:bodyPr>
          <a:lstStyle/>
          <a:p>
            <a:pPr marL="352425" marR="0" lvl="0" indent="-352425" algn="l" rtl="0">
              <a:spcBef>
                <a:spcPts val="0"/>
              </a:spcBef>
              <a:spcAft>
                <a:spcPts val="0"/>
              </a:spcAft>
              <a:buNone/>
            </a:pPr>
            <a:r>
              <a:rPr lang="de-DE" sz="2400" b="1" dirty="0">
                <a:solidFill>
                  <a:schemeClr val="dk1"/>
                </a:solidFill>
                <a:latin typeface="Helvetica Neue" panose="020B0604020202020204" charset="0"/>
                <a:ea typeface="Helvetica Neue"/>
                <a:cs typeface="Helvetica Neue"/>
                <a:sym typeface="Helvetica Neue"/>
              </a:rPr>
              <a:t>2. Welches dieser Merkmale ist </a:t>
            </a:r>
            <a:r>
              <a:rPr lang="de-DE" sz="2400" b="1" u="sng" dirty="0">
                <a:solidFill>
                  <a:schemeClr val="dk1"/>
                </a:solidFill>
                <a:latin typeface="Helvetica Neue" panose="020B0604020202020204" charset="0"/>
                <a:ea typeface="Helvetica Neue"/>
                <a:cs typeface="Helvetica Neue"/>
                <a:sym typeface="Helvetica Neue"/>
              </a:rPr>
              <a:t>kein </a:t>
            </a:r>
            <a:r>
              <a:rPr lang="de-DE" sz="2400" b="1" dirty="0">
                <a:solidFill>
                  <a:schemeClr val="dk1"/>
                </a:solidFill>
                <a:latin typeface="Helvetica Neue" panose="020B0604020202020204" charset="0"/>
                <a:ea typeface="Helvetica Neue"/>
                <a:cs typeface="Helvetica Neue"/>
                <a:sym typeface="Helvetica Neue"/>
              </a:rPr>
              <a:t>Merkmal des/der </a:t>
            </a:r>
            <a:r>
              <a:rPr lang="de-DE" sz="2400" b="1" dirty="0" err="1">
                <a:solidFill>
                  <a:schemeClr val="dk1"/>
                </a:solidFill>
                <a:latin typeface="Helvetica Neue" panose="020B0604020202020204" charset="0"/>
                <a:ea typeface="Helvetica Neue"/>
                <a:cs typeface="Helvetica Neue"/>
                <a:sym typeface="Helvetica Neue"/>
              </a:rPr>
              <a:t>Intrapreneur</a:t>
            </a:r>
            <a:r>
              <a:rPr lang="de-DE" sz="2400" b="1" dirty="0">
                <a:solidFill>
                  <a:schemeClr val="dk1"/>
                </a:solidFill>
                <a:latin typeface="Helvetica Neue" panose="020B0604020202020204" charset="0"/>
                <a:ea typeface="Helvetica Neue"/>
                <a:cs typeface="Helvetica Neue"/>
                <a:sym typeface="Helvetica Neue"/>
              </a:rPr>
              <a:t>*in?</a:t>
            </a:r>
            <a:endParaRPr lang="de-DE" dirty="0">
              <a:latin typeface="Helvetica Neue" panose="020B0604020202020204" charset="0"/>
            </a:endParaRPr>
          </a:p>
          <a:p>
            <a:pPr marL="0" marR="0" lvl="0" indent="0" algn="l" rtl="0">
              <a:spcBef>
                <a:spcPts val="0"/>
              </a:spcBef>
              <a:spcAft>
                <a:spcPts val="0"/>
              </a:spcAft>
              <a:buNone/>
            </a:pPr>
            <a:endParaRPr lang="de-DE" sz="1600" dirty="0">
              <a:solidFill>
                <a:schemeClr val="dk1"/>
              </a:solidFill>
              <a:latin typeface="Helvetica Neue" panose="020B0604020202020204" charset="0"/>
              <a:ea typeface="Helvetica Neue"/>
              <a:cs typeface="Helvetica Neue"/>
              <a:sym typeface="Helvetica Neue"/>
            </a:endParaRPr>
          </a:p>
          <a:p>
            <a:pPr marL="342900" marR="0" lvl="0" indent="-342900" algn="l" rtl="0">
              <a:spcBef>
                <a:spcPts val="0"/>
              </a:spcBef>
              <a:spcAft>
                <a:spcPts val="0"/>
              </a:spcAft>
              <a:buClr>
                <a:schemeClr val="dk1"/>
              </a:buClr>
              <a:buSzPts val="2200"/>
              <a:buBlip>
                <a:blip r:embed="rId3"/>
              </a:buBlip>
            </a:pPr>
            <a:r>
              <a:rPr lang="de-DE" sz="2200" dirty="0">
                <a:solidFill>
                  <a:schemeClr val="dk1"/>
                </a:solidFill>
                <a:latin typeface="Helvetica Neue" panose="020B0604020202020204" charset="0"/>
                <a:ea typeface="Helvetica Neue"/>
                <a:cs typeface="Helvetica Neue"/>
                <a:sym typeface="Helvetica Neue"/>
              </a:rPr>
              <a:t>Proaktivität</a:t>
            </a:r>
            <a:endParaRPr lang="de-DE"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200" dirty="0">
                <a:solidFill>
                  <a:schemeClr val="dk1"/>
                </a:solidFill>
                <a:latin typeface="Helvetica Neue" panose="020B0604020202020204" charset="0"/>
                <a:ea typeface="Helvetica Neue"/>
                <a:cs typeface="Helvetica Neue"/>
                <a:sym typeface="Helvetica Neue"/>
              </a:rPr>
              <a:t>Akzeptanz der Regeln</a:t>
            </a:r>
            <a:endParaRPr lang="de-DE"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200" dirty="0">
                <a:solidFill>
                  <a:schemeClr val="dk1"/>
                </a:solidFill>
                <a:latin typeface="Helvetica Neue" panose="020B0604020202020204" charset="0"/>
                <a:ea typeface="Helvetica Neue"/>
                <a:cs typeface="Helvetica Neue"/>
                <a:sym typeface="Helvetica Neue"/>
              </a:rPr>
              <a:t>Resilienz</a:t>
            </a:r>
            <a:endParaRPr lang="de-DE" dirty="0">
              <a:latin typeface="Helvetica Neue" panose="020B0604020202020204" charset="0"/>
            </a:endParaRPr>
          </a:p>
          <a:p>
            <a:pPr marL="0" marR="0" lvl="0" indent="0" algn="l" rtl="0">
              <a:spcBef>
                <a:spcPts val="0"/>
              </a:spcBef>
              <a:spcAft>
                <a:spcPts val="0"/>
              </a:spcAft>
              <a:buNone/>
            </a:pPr>
            <a:endParaRPr lang="de-DE" sz="2400" dirty="0">
              <a:solidFill>
                <a:schemeClr val="dk1"/>
              </a:solidFill>
              <a:latin typeface="Helvetica Neue" panose="020B0604020202020204" charset="0"/>
              <a:ea typeface="Helvetica Neue"/>
              <a:cs typeface="Helvetica Neue"/>
              <a:sym typeface="Helvetica Neue"/>
            </a:endParaRPr>
          </a:p>
        </p:txBody>
      </p:sp>
      <p:sp>
        <p:nvSpPr>
          <p:cNvPr id="258" name="Google Shape;258;p18"/>
          <p:cNvSpPr/>
          <p:nvPr/>
        </p:nvSpPr>
        <p:spPr>
          <a:xfrm>
            <a:off x="9396000" y="4356000"/>
            <a:ext cx="7740000" cy="2268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2400" b="1" dirty="0">
                <a:solidFill>
                  <a:schemeClr val="dk1"/>
                </a:solidFill>
                <a:latin typeface="Helvetica Neue" panose="020B0604020202020204" charset="0"/>
                <a:ea typeface="Helvetica Neue"/>
                <a:cs typeface="Helvetica Neue"/>
                <a:sym typeface="Helvetica Neue"/>
              </a:rPr>
              <a:t>4. Ein*e Sponsor*in ist:</a:t>
            </a:r>
            <a:endParaRPr lang="de-DE" dirty="0">
              <a:latin typeface="Helvetica Neue" panose="020B0604020202020204" charset="0"/>
            </a:endParaRPr>
          </a:p>
          <a:p>
            <a:pPr marL="0" marR="0" lvl="0" indent="0" algn="l" rtl="0">
              <a:spcBef>
                <a:spcPts val="0"/>
              </a:spcBef>
              <a:spcAft>
                <a:spcPts val="0"/>
              </a:spcAft>
              <a:buNone/>
            </a:pPr>
            <a:endParaRPr lang="de-DE" sz="2400" dirty="0">
              <a:solidFill>
                <a:schemeClr val="dk1"/>
              </a:solidFill>
              <a:latin typeface="Helvetica Neue" panose="020B0604020202020204" charset="0"/>
              <a:ea typeface="Helvetica Neue"/>
              <a:cs typeface="Helvetica Neue"/>
              <a:sym typeface="Helvetica Neue"/>
            </a:endParaRPr>
          </a:p>
          <a:p>
            <a:pPr marL="342900" marR="0" lvl="0" indent="-342900" algn="l" rtl="0">
              <a:spcBef>
                <a:spcPts val="0"/>
              </a:spcBef>
              <a:spcAft>
                <a:spcPts val="0"/>
              </a:spcAft>
              <a:buClr>
                <a:schemeClr val="dk1"/>
              </a:buClr>
              <a:buSzPts val="2200"/>
              <a:buBlip>
                <a:blip r:embed="rId3"/>
              </a:buBlip>
            </a:pPr>
            <a:r>
              <a:rPr lang="de-DE" sz="2200" dirty="0">
                <a:solidFill>
                  <a:schemeClr val="dk1"/>
                </a:solidFill>
                <a:latin typeface="Helvetica Neue" panose="020B0604020202020204" charset="0"/>
                <a:ea typeface="Helvetica Neue"/>
                <a:cs typeface="Helvetica Neue"/>
                <a:sym typeface="Helvetica Neue"/>
              </a:rPr>
              <a:t>Ein*e Geldgeber*in für ein Projekt</a:t>
            </a:r>
            <a:endParaRPr lang="de-DE"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200" dirty="0">
                <a:solidFill>
                  <a:schemeClr val="dk1"/>
                </a:solidFill>
                <a:latin typeface="Helvetica Neue" panose="020B0604020202020204" charset="0"/>
                <a:ea typeface="Helvetica Neue"/>
                <a:cs typeface="Helvetica Neue"/>
                <a:sym typeface="Helvetica Neue"/>
              </a:rPr>
              <a:t>Ein*e Manager*in, der/die deine Ideen unterstützt</a:t>
            </a:r>
            <a:endParaRPr lang="de-DE"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200" dirty="0">
                <a:solidFill>
                  <a:schemeClr val="dk1"/>
                </a:solidFill>
                <a:latin typeface="Helvetica Neue" panose="020B0604020202020204" charset="0"/>
                <a:ea typeface="Helvetica Neue"/>
                <a:cs typeface="Helvetica Neue"/>
                <a:sym typeface="Helvetica Neue"/>
              </a:rPr>
              <a:t>Ein*e Kolleg*in, der/die sich deinem </a:t>
            </a:r>
            <a:r>
              <a:rPr lang="de-DE" sz="2200" dirty="0" err="1">
                <a:solidFill>
                  <a:schemeClr val="dk1"/>
                </a:solidFill>
                <a:latin typeface="Helvetica Neue" panose="020B0604020202020204" charset="0"/>
                <a:ea typeface="Helvetica Neue"/>
                <a:cs typeface="Helvetica Neue"/>
                <a:sym typeface="Helvetica Neue"/>
              </a:rPr>
              <a:t>Intrapreneurial</a:t>
            </a:r>
            <a:r>
              <a:rPr lang="de-DE" sz="2200" dirty="0">
                <a:solidFill>
                  <a:schemeClr val="dk1"/>
                </a:solidFill>
                <a:latin typeface="Helvetica Neue" panose="020B0604020202020204" charset="0"/>
                <a:ea typeface="Helvetica Neue"/>
                <a:cs typeface="Helvetica Neue"/>
                <a:sym typeface="Helvetica Neue"/>
              </a:rPr>
              <a:t>-Team anschließt</a:t>
            </a:r>
          </a:p>
        </p:txBody>
      </p:sp>
      <p:sp>
        <p:nvSpPr>
          <p:cNvPr id="259" name="Google Shape;259;p18"/>
          <p:cNvSpPr/>
          <p:nvPr/>
        </p:nvSpPr>
        <p:spPr>
          <a:xfrm>
            <a:off x="9396000" y="6696000"/>
            <a:ext cx="7740000" cy="2376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45700" rIns="91425" bIns="45700" anchor="t" anchorCtr="0">
            <a:noAutofit/>
          </a:bodyPr>
          <a:lstStyle/>
          <a:p>
            <a:pPr marL="352425" marR="0" lvl="0" indent="-352425" algn="l" rtl="0">
              <a:spcBef>
                <a:spcPts val="0"/>
              </a:spcBef>
              <a:spcAft>
                <a:spcPts val="0"/>
              </a:spcAft>
              <a:buNone/>
            </a:pPr>
            <a:r>
              <a:rPr lang="de-DE" sz="2400" b="1" dirty="0">
                <a:solidFill>
                  <a:schemeClr val="dk1"/>
                </a:solidFill>
                <a:latin typeface="Helvetica Neue" panose="020B0604020202020204" charset="0"/>
                <a:ea typeface="Helvetica Neue"/>
                <a:cs typeface="Helvetica Neue"/>
                <a:sym typeface="Helvetica Neue"/>
              </a:rPr>
              <a:t>5. Was ein*e erfolgreiche*r </a:t>
            </a:r>
            <a:r>
              <a:rPr lang="de-DE" sz="2400" b="1" dirty="0" err="1">
                <a:solidFill>
                  <a:schemeClr val="dk1"/>
                </a:solidFill>
                <a:latin typeface="Helvetica Neue" panose="020B0604020202020204" charset="0"/>
                <a:ea typeface="Helvetica Neue"/>
                <a:cs typeface="Helvetica Neue"/>
                <a:sym typeface="Helvetica Neue"/>
              </a:rPr>
              <a:t>Intrapreneur</a:t>
            </a:r>
            <a:r>
              <a:rPr lang="de-DE" sz="2400" b="1" dirty="0">
                <a:solidFill>
                  <a:schemeClr val="dk1"/>
                </a:solidFill>
                <a:latin typeface="Helvetica Neue" panose="020B0604020202020204" charset="0"/>
                <a:ea typeface="Helvetica Neue"/>
                <a:cs typeface="Helvetica Neue"/>
                <a:sym typeface="Helvetica Neue"/>
              </a:rPr>
              <a:t>*in </a:t>
            </a:r>
            <a:r>
              <a:rPr lang="de-DE" sz="2400" b="1" u="sng" dirty="0">
                <a:solidFill>
                  <a:schemeClr val="dk1"/>
                </a:solidFill>
                <a:latin typeface="Helvetica Neue" panose="020B0604020202020204" charset="0"/>
                <a:ea typeface="Helvetica Neue"/>
                <a:cs typeface="Helvetica Neue"/>
                <a:sym typeface="Helvetica Neue"/>
              </a:rPr>
              <a:t>nicht</a:t>
            </a:r>
            <a:r>
              <a:rPr lang="de-DE" sz="2400" b="1" dirty="0">
                <a:solidFill>
                  <a:schemeClr val="dk1"/>
                </a:solidFill>
                <a:latin typeface="Helvetica Neue" panose="020B0604020202020204" charset="0"/>
                <a:ea typeface="Helvetica Neue"/>
                <a:cs typeface="Helvetica Neue"/>
                <a:sym typeface="Helvetica Neue"/>
              </a:rPr>
              <a:t> tun sollte:</a:t>
            </a:r>
            <a:endParaRPr lang="de-DE" dirty="0">
              <a:latin typeface="Helvetica Neue" panose="020B0604020202020204" charset="0"/>
            </a:endParaRPr>
          </a:p>
          <a:p>
            <a:pPr marL="0" marR="0" lvl="0" indent="0" algn="l" rtl="0">
              <a:spcBef>
                <a:spcPts val="0"/>
              </a:spcBef>
              <a:spcAft>
                <a:spcPts val="0"/>
              </a:spcAft>
              <a:buNone/>
            </a:pPr>
            <a:endParaRPr lang="de-DE" sz="2400" dirty="0">
              <a:solidFill>
                <a:schemeClr val="dk1"/>
              </a:solidFill>
              <a:latin typeface="Helvetica Neue" panose="020B0604020202020204" charset="0"/>
              <a:ea typeface="Helvetica Neue"/>
              <a:cs typeface="Helvetica Neue"/>
              <a:sym typeface="Helvetica Neue"/>
            </a:endParaRPr>
          </a:p>
          <a:p>
            <a:pPr marL="342900" marR="0" lvl="0" indent="-342900" algn="l" rtl="0">
              <a:spcBef>
                <a:spcPts val="0"/>
              </a:spcBef>
              <a:spcAft>
                <a:spcPts val="0"/>
              </a:spcAft>
              <a:buClr>
                <a:schemeClr val="dk1"/>
              </a:buClr>
              <a:buSzPts val="2200"/>
              <a:buBlip>
                <a:blip r:embed="rId3"/>
              </a:buBlip>
            </a:pPr>
            <a:r>
              <a:rPr lang="de-DE" sz="2200" dirty="0">
                <a:solidFill>
                  <a:schemeClr val="dk1"/>
                </a:solidFill>
                <a:latin typeface="Helvetica Neue" panose="020B0604020202020204" charset="0"/>
                <a:ea typeface="Helvetica Neue"/>
                <a:cs typeface="Helvetica Neue"/>
                <a:sym typeface="Helvetica Neue"/>
              </a:rPr>
              <a:t>Nach Rat suchen</a:t>
            </a:r>
            <a:endParaRPr lang="de-DE"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200" dirty="0">
                <a:solidFill>
                  <a:schemeClr val="dk1"/>
                </a:solidFill>
                <a:latin typeface="Helvetica Neue" panose="020B0604020202020204" charset="0"/>
                <a:ea typeface="Helvetica Neue"/>
                <a:cs typeface="Helvetica Neue"/>
                <a:sym typeface="Helvetica Neue"/>
              </a:rPr>
              <a:t>Die Regeln in Frage stellen</a:t>
            </a:r>
            <a:endParaRPr lang="de-DE"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200" dirty="0">
                <a:solidFill>
                  <a:schemeClr val="dk1"/>
                </a:solidFill>
                <a:latin typeface="Helvetica Neue" panose="020B0604020202020204" charset="0"/>
                <a:ea typeface="Helvetica Neue"/>
                <a:cs typeface="Helvetica Neue"/>
                <a:sym typeface="Helvetica Neue"/>
              </a:rPr>
              <a:t>Auf Nummer sicher gehen</a:t>
            </a:r>
          </a:p>
        </p:txBody>
      </p:sp>
      <p:sp>
        <p:nvSpPr>
          <p:cNvPr id="260" name="Google Shape;260;p18"/>
          <p:cNvSpPr/>
          <p:nvPr/>
        </p:nvSpPr>
        <p:spPr>
          <a:xfrm>
            <a:off x="9396000" y="1260000"/>
            <a:ext cx="7740000" cy="2988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45700" rIns="91425" bIns="45700" anchor="t" anchorCtr="0">
            <a:noAutofit/>
          </a:bodyPr>
          <a:lstStyle/>
          <a:p>
            <a:pPr marL="352425" marR="0" lvl="0" indent="-352425" algn="l" rtl="0">
              <a:spcBef>
                <a:spcPts val="0"/>
              </a:spcBef>
              <a:spcAft>
                <a:spcPts val="0"/>
              </a:spcAft>
              <a:buNone/>
            </a:pPr>
            <a:r>
              <a:rPr lang="de-DE" sz="2400" b="1" dirty="0">
                <a:solidFill>
                  <a:schemeClr val="dk1"/>
                </a:solidFill>
                <a:latin typeface="Helvetica Neue" panose="020B0604020202020204" charset="0"/>
                <a:ea typeface="Helvetica Neue"/>
                <a:cs typeface="Helvetica Neue"/>
                <a:sym typeface="Helvetica Neue"/>
              </a:rPr>
              <a:t>3. Die Kultur des Intrapreneurship ist </a:t>
            </a:r>
            <a:r>
              <a:rPr lang="de-DE" sz="2400" b="1" u="sng" dirty="0">
                <a:solidFill>
                  <a:schemeClr val="dk1"/>
                </a:solidFill>
                <a:latin typeface="Helvetica Neue" panose="020B0604020202020204" charset="0"/>
                <a:ea typeface="Helvetica Neue"/>
                <a:cs typeface="Helvetica Neue"/>
                <a:sym typeface="Helvetica Neue"/>
              </a:rPr>
              <a:t>nicht</a:t>
            </a:r>
            <a:r>
              <a:rPr lang="de-DE" sz="2400" b="1" dirty="0">
                <a:solidFill>
                  <a:schemeClr val="dk1"/>
                </a:solidFill>
                <a:latin typeface="Helvetica Neue" panose="020B0604020202020204" charset="0"/>
                <a:ea typeface="Helvetica Neue"/>
                <a:cs typeface="Helvetica Neue"/>
                <a:sym typeface="Helvetica Neue"/>
              </a:rPr>
              <a:t> gekennzeichnet durch:</a:t>
            </a:r>
            <a:endParaRPr lang="de-DE" dirty="0">
              <a:latin typeface="Helvetica Neue" panose="020B0604020202020204" charset="0"/>
            </a:endParaRPr>
          </a:p>
          <a:p>
            <a:pPr marL="342900" marR="0" lvl="0" indent="-241300" algn="l" rtl="0">
              <a:spcBef>
                <a:spcPts val="0"/>
              </a:spcBef>
              <a:spcAft>
                <a:spcPts val="0"/>
              </a:spcAft>
              <a:buClr>
                <a:schemeClr val="dk1"/>
              </a:buClr>
              <a:buSzPts val="1600"/>
              <a:buFont typeface="Calibri"/>
              <a:buNone/>
            </a:pPr>
            <a:endParaRPr lang="de-DE" sz="1600" dirty="0">
              <a:solidFill>
                <a:schemeClr val="dk1"/>
              </a:solidFill>
              <a:latin typeface="Helvetica Neue" panose="020B0604020202020204" charset="0"/>
              <a:ea typeface="Helvetica Neue"/>
              <a:cs typeface="Helvetica Neue"/>
              <a:sym typeface="Helvetica Neue"/>
            </a:endParaRPr>
          </a:p>
          <a:p>
            <a:pPr marL="342900" marR="0" lvl="0" indent="-342900" algn="l" rtl="0">
              <a:spcBef>
                <a:spcPts val="0"/>
              </a:spcBef>
              <a:spcAft>
                <a:spcPts val="0"/>
              </a:spcAft>
              <a:buClr>
                <a:schemeClr val="dk1"/>
              </a:buClr>
              <a:buSzPts val="2200"/>
              <a:buBlip>
                <a:blip r:embed="rId3"/>
              </a:buBlip>
            </a:pPr>
            <a:r>
              <a:rPr lang="de-DE" sz="2200" dirty="0">
                <a:solidFill>
                  <a:schemeClr val="dk1"/>
                </a:solidFill>
                <a:latin typeface="Helvetica Neue" panose="020B0604020202020204" charset="0"/>
                <a:ea typeface="Helvetica Neue"/>
                <a:cs typeface="Helvetica Neue"/>
                <a:sym typeface="Helvetica Neue"/>
              </a:rPr>
              <a:t>Schulungskurse, um Mitarbeiter*innen zu </a:t>
            </a:r>
            <a:r>
              <a:rPr lang="de-DE" sz="2200" dirty="0" err="1">
                <a:solidFill>
                  <a:schemeClr val="dk1"/>
                </a:solidFill>
                <a:latin typeface="Helvetica Neue" panose="020B0604020202020204" charset="0"/>
                <a:ea typeface="Helvetica Neue"/>
                <a:cs typeface="Helvetica Neue"/>
                <a:sym typeface="Helvetica Neue"/>
              </a:rPr>
              <a:t>Intrapreneur</a:t>
            </a:r>
            <a:r>
              <a:rPr lang="de-DE" sz="2200" dirty="0">
                <a:solidFill>
                  <a:schemeClr val="dk1"/>
                </a:solidFill>
                <a:latin typeface="Helvetica Neue" panose="020B0604020202020204" charset="0"/>
                <a:ea typeface="Helvetica Neue"/>
                <a:cs typeface="Helvetica Neue"/>
                <a:sym typeface="Helvetica Neue"/>
              </a:rPr>
              <a:t>*innen zu machen</a:t>
            </a:r>
            <a:endParaRPr lang="de-DE"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200" dirty="0">
                <a:solidFill>
                  <a:schemeClr val="dk1"/>
                </a:solidFill>
                <a:latin typeface="Helvetica Neue" panose="020B0604020202020204" charset="0"/>
                <a:ea typeface="Helvetica Neue"/>
                <a:cs typeface="Helvetica Neue"/>
                <a:sym typeface="Helvetica Neue"/>
              </a:rPr>
              <a:t>Toleranz gegenüber Fehlern, die durch Kreativität verursacht werden</a:t>
            </a:r>
            <a:endParaRPr lang="de-DE"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200" dirty="0">
                <a:solidFill>
                  <a:schemeClr val="dk1"/>
                </a:solidFill>
                <a:latin typeface="Helvetica Neue" panose="020B0604020202020204" charset="0"/>
                <a:ea typeface="Helvetica Neue"/>
                <a:cs typeface="Helvetica Neue"/>
                <a:sym typeface="Helvetica Neue"/>
              </a:rPr>
              <a:t>Hohe Risikobereitschaft der Mitarbeiter*innen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9"/>
          <p:cNvSpPr txBox="1"/>
          <p:nvPr/>
        </p:nvSpPr>
        <p:spPr>
          <a:xfrm>
            <a:off x="1296000" y="1548000"/>
            <a:ext cx="7115119" cy="83099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a:solidFill>
                  <a:srgbClr val="4D94B7"/>
                </a:solidFill>
                <a:latin typeface="Helvetica Neue" panose="020B0604020202020204" charset="0"/>
                <a:ea typeface="Helvetica Neue"/>
                <a:cs typeface="Helvetica Neue"/>
                <a:sym typeface="Helvetica Neue"/>
              </a:rPr>
              <a:t>Teste dein Wissen!</a:t>
            </a:r>
            <a:endParaRPr lang="de-DE">
              <a:latin typeface="Helvetica Neue" panose="020B0604020202020204" charset="0"/>
            </a:endParaRPr>
          </a:p>
        </p:txBody>
      </p:sp>
      <p:sp>
        <p:nvSpPr>
          <p:cNvPr id="266" name="Google Shape;266;p19"/>
          <p:cNvSpPr txBox="1"/>
          <p:nvPr/>
        </p:nvSpPr>
        <p:spPr>
          <a:xfrm>
            <a:off x="1296000" y="2304000"/>
            <a:ext cx="765095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a:solidFill>
                  <a:srgbClr val="AED633"/>
                </a:solidFill>
                <a:latin typeface="Helvetica Neue" panose="020B0604020202020204" charset="0"/>
                <a:ea typeface="Helvetica Neue"/>
                <a:cs typeface="Helvetica Neue"/>
                <a:sym typeface="Helvetica Neue"/>
              </a:rPr>
              <a:t>Lösung:</a:t>
            </a:r>
            <a:endParaRPr lang="de-DE">
              <a:latin typeface="Helvetica Neue" panose="020B0604020202020204" charset="0"/>
            </a:endParaRPr>
          </a:p>
        </p:txBody>
      </p:sp>
      <p:sp>
        <p:nvSpPr>
          <p:cNvPr id="267" name="Google Shape;267;p19"/>
          <p:cNvSpPr/>
          <p:nvPr/>
        </p:nvSpPr>
        <p:spPr>
          <a:xfrm>
            <a:off x="1296000" y="3384000"/>
            <a:ext cx="7740000" cy="2448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2400" b="1">
                <a:solidFill>
                  <a:schemeClr val="dk1"/>
                </a:solidFill>
                <a:latin typeface="Helvetica Neue" panose="020B0604020202020204" charset="0"/>
                <a:ea typeface="Helvetica Neue"/>
                <a:cs typeface="Helvetica Neue"/>
                <a:sym typeface="Helvetica Neue"/>
              </a:rPr>
              <a:t>1. Digitale Transformation ist:</a:t>
            </a:r>
            <a:endParaRPr lang="de-DE">
              <a:latin typeface="Helvetica Neue" panose="020B0604020202020204" charset="0"/>
            </a:endParaRPr>
          </a:p>
          <a:p>
            <a:pPr marL="342900" marR="0" lvl="0" indent="-190500" algn="l" rtl="0">
              <a:spcBef>
                <a:spcPts val="0"/>
              </a:spcBef>
              <a:spcAft>
                <a:spcPts val="0"/>
              </a:spcAft>
              <a:buClr>
                <a:schemeClr val="dk1"/>
              </a:buClr>
              <a:buSzPts val="2400"/>
              <a:buFont typeface="Calibri"/>
              <a:buNone/>
            </a:pPr>
            <a:endParaRPr lang="de-DE" sz="2400">
              <a:solidFill>
                <a:schemeClr val="dk1"/>
              </a:solidFill>
              <a:latin typeface="Helvetica Neue" panose="020B0604020202020204" charset="0"/>
              <a:ea typeface="Helvetica Neue"/>
              <a:cs typeface="Helvetica Neue"/>
              <a:sym typeface="Helvetica Neue"/>
            </a:endParaRPr>
          </a:p>
          <a:p>
            <a:pPr marL="342900" marR="0" lvl="0" indent="-342900" algn="l" rtl="0">
              <a:spcBef>
                <a:spcPts val="0"/>
              </a:spcBef>
              <a:spcAft>
                <a:spcPts val="0"/>
              </a:spcAft>
              <a:buClr>
                <a:schemeClr val="dk1"/>
              </a:buClr>
              <a:buSzPts val="2200"/>
              <a:buBlip>
                <a:blip r:embed="rId3"/>
              </a:buBlip>
            </a:pPr>
            <a:r>
              <a:rPr lang="de-DE" sz="2200">
                <a:solidFill>
                  <a:schemeClr val="dk1"/>
                </a:solidFill>
                <a:latin typeface="Helvetica Neue" panose="020B0604020202020204" charset="0"/>
                <a:ea typeface="Helvetica Neue"/>
                <a:cs typeface="Helvetica Neue"/>
                <a:sym typeface="Helvetica Neue"/>
              </a:rPr>
              <a:t>Die Einführung digitaler Technologien </a:t>
            </a:r>
            <a:endParaRPr lang="de-DE">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200">
                <a:solidFill>
                  <a:schemeClr val="dk1"/>
                </a:solidFill>
                <a:latin typeface="Helvetica Neue" panose="020B0604020202020204" charset="0"/>
                <a:ea typeface="Helvetica Neue"/>
                <a:cs typeface="Helvetica Neue"/>
                <a:sym typeface="Helvetica Neue"/>
              </a:rPr>
              <a:t>Ein neuer Ansatz für die Geschäftsabwicklung</a:t>
            </a:r>
            <a:endParaRPr lang="de-DE">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200" b="1">
                <a:solidFill>
                  <a:schemeClr val="dk1"/>
                </a:solidFill>
                <a:latin typeface="Helvetica Neue" panose="020B0604020202020204" charset="0"/>
                <a:ea typeface="Helvetica Neue"/>
                <a:cs typeface="Helvetica Neue"/>
                <a:sym typeface="Helvetica Neue"/>
              </a:rPr>
              <a:t>Beides</a:t>
            </a:r>
            <a:endParaRPr lang="de-DE" sz="2400" b="1">
              <a:solidFill>
                <a:schemeClr val="dk1"/>
              </a:solidFill>
              <a:latin typeface="Helvetica Neue" panose="020B0604020202020204" charset="0"/>
              <a:ea typeface="Helvetica Neue"/>
              <a:cs typeface="Helvetica Neue"/>
              <a:sym typeface="Helvetica Neue"/>
            </a:endParaRPr>
          </a:p>
        </p:txBody>
      </p:sp>
      <p:sp>
        <p:nvSpPr>
          <p:cNvPr id="268" name="Google Shape;268;p19"/>
          <p:cNvSpPr/>
          <p:nvPr/>
        </p:nvSpPr>
        <p:spPr>
          <a:xfrm>
            <a:off x="1296000" y="6012000"/>
            <a:ext cx="7740000" cy="2448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45700" rIns="91425" bIns="45700" anchor="t" anchorCtr="0">
            <a:noAutofit/>
          </a:bodyPr>
          <a:lstStyle/>
          <a:p>
            <a:pPr marL="352425" marR="0" lvl="0" indent="-352425" algn="l" rtl="0">
              <a:spcBef>
                <a:spcPts val="0"/>
              </a:spcBef>
              <a:spcAft>
                <a:spcPts val="0"/>
              </a:spcAft>
              <a:buNone/>
            </a:pPr>
            <a:r>
              <a:rPr lang="de-DE" sz="2400" b="1" dirty="0">
                <a:solidFill>
                  <a:schemeClr val="dk1"/>
                </a:solidFill>
                <a:latin typeface="Helvetica Neue" panose="020B0604020202020204" charset="0"/>
                <a:ea typeface="Helvetica Neue"/>
                <a:cs typeface="Helvetica Neue"/>
                <a:sym typeface="Helvetica Neue"/>
              </a:rPr>
              <a:t>2. Welches dieser Merkmale ist </a:t>
            </a:r>
            <a:r>
              <a:rPr lang="de-DE" sz="2400" b="1" u="sng" dirty="0">
                <a:solidFill>
                  <a:schemeClr val="dk1"/>
                </a:solidFill>
                <a:latin typeface="Helvetica Neue" panose="020B0604020202020204" charset="0"/>
                <a:ea typeface="Helvetica Neue"/>
                <a:cs typeface="Helvetica Neue"/>
                <a:sym typeface="Helvetica Neue"/>
              </a:rPr>
              <a:t>kein</a:t>
            </a:r>
            <a:r>
              <a:rPr lang="de-DE" sz="2400" b="1" dirty="0">
                <a:solidFill>
                  <a:schemeClr val="dk1"/>
                </a:solidFill>
                <a:latin typeface="Helvetica Neue" panose="020B0604020202020204" charset="0"/>
                <a:ea typeface="Helvetica Neue"/>
                <a:cs typeface="Helvetica Neue"/>
                <a:sym typeface="Helvetica Neue"/>
              </a:rPr>
              <a:t> Merkmal des/der </a:t>
            </a:r>
            <a:r>
              <a:rPr lang="de-DE" sz="2400" b="1" dirty="0" err="1">
                <a:solidFill>
                  <a:schemeClr val="dk1"/>
                </a:solidFill>
                <a:latin typeface="Helvetica Neue" panose="020B0604020202020204" charset="0"/>
                <a:ea typeface="Helvetica Neue"/>
                <a:cs typeface="Helvetica Neue"/>
                <a:sym typeface="Helvetica Neue"/>
              </a:rPr>
              <a:t>Intrapreneur</a:t>
            </a:r>
            <a:r>
              <a:rPr lang="de-DE" sz="2400" b="1" dirty="0">
                <a:solidFill>
                  <a:schemeClr val="dk1"/>
                </a:solidFill>
                <a:latin typeface="Helvetica Neue" panose="020B0604020202020204" charset="0"/>
                <a:ea typeface="Helvetica Neue"/>
                <a:cs typeface="Helvetica Neue"/>
                <a:sym typeface="Helvetica Neue"/>
              </a:rPr>
              <a:t>*in?</a:t>
            </a:r>
            <a:endParaRPr lang="de-DE" dirty="0">
              <a:latin typeface="Helvetica Neue" panose="020B0604020202020204" charset="0"/>
            </a:endParaRPr>
          </a:p>
          <a:p>
            <a:pPr marL="0" marR="0" lvl="0" indent="0" algn="l" rtl="0">
              <a:spcBef>
                <a:spcPts val="0"/>
              </a:spcBef>
              <a:spcAft>
                <a:spcPts val="0"/>
              </a:spcAft>
              <a:buNone/>
            </a:pPr>
            <a:endParaRPr lang="de-DE" sz="1600" dirty="0">
              <a:solidFill>
                <a:schemeClr val="dk1"/>
              </a:solidFill>
              <a:latin typeface="Helvetica Neue" panose="020B0604020202020204" charset="0"/>
              <a:ea typeface="Helvetica Neue"/>
              <a:cs typeface="Helvetica Neue"/>
              <a:sym typeface="Helvetica Neue"/>
            </a:endParaRPr>
          </a:p>
          <a:p>
            <a:pPr marL="342900" marR="0" lvl="0" indent="-342900" algn="l" rtl="0">
              <a:spcBef>
                <a:spcPts val="0"/>
              </a:spcBef>
              <a:spcAft>
                <a:spcPts val="0"/>
              </a:spcAft>
              <a:buClr>
                <a:schemeClr val="dk1"/>
              </a:buClr>
              <a:buSzPts val="2200"/>
              <a:buBlip>
                <a:blip r:embed="rId3"/>
              </a:buBlip>
            </a:pPr>
            <a:r>
              <a:rPr lang="de-DE" sz="2200" dirty="0">
                <a:solidFill>
                  <a:schemeClr val="dk1"/>
                </a:solidFill>
                <a:latin typeface="Helvetica Neue" panose="020B0604020202020204" charset="0"/>
                <a:ea typeface="Helvetica Neue"/>
                <a:cs typeface="Helvetica Neue"/>
                <a:sym typeface="Helvetica Neue"/>
              </a:rPr>
              <a:t>Proaktivität</a:t>
            </a:r>
            <a:endParaRPr lang="de-DE"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200" b="1" dirty="0">
                <a:solidFill>
                  <a:schemeClr val="dk1"/>
                </a:solidFill>
                <a:latin typeface="Helvetica Neue" panose="020B0604020202020204" charset="0"/>
                <a:ea typeface="Helvetica Neue"/>
                <a:cs typeface="Helvetica Neue"/>
                <a:sym typeface="Helvetica Neue"/>
              </a:rPr>
              <a:t>Akzeptanz der Regeln</a:t>
            </a:r>
            <a:endParaRPr lang="de-DE"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200" dirty="0">
                <a:solidFill>
                  <a:schemeClr val="dk1"/>
                </a:solidFill>
                <a:latin typeface="Helvetica Neue" panose="020B0604020202020204" charset="0"/>
                <a:ea typeface="Helvetica Neue"/>
                <a:cs typeface="Helvetica Neue"/>
                <a:sym typeface="Helvetica Neue"/>
              </a:rPr>
              <a:t>Resilienz</a:t>
            </a:r>
            <a:endParaRPr lang="de-DE" dirty="0">
              <a:latin typeface="Helvetica Neue" panose="020B0604020202020204" charset="0"/>
            </a:endParaRPr>
          </a:p>
          <a:p>
            <a:pPr marL="0" marR="0" lvl="0" indent="0" algn="l" rtl="0">
              <a:spcBef>
                <a:spcPts val="0"/>
              </a:spcBef>
              <a:spcAft>
                <a:spcPts val="0"/>
              </a:spcAft>
              <a:buNone/>
            </a:pPr>
            <a:endParaRPr lang="de-DE" sz="2400" dirty="0">
              <a:solidFill>
                <a:schemeClr val="dk1"/>
              </a:solidFill>
              <a:latin typeface="Helvetica Neue" panose="020B0604020202020204" charset="0"/>
              <a:ea typeface="Helvetica Neue"/>
              <a:cs typeface="Helvetica Neue"/>
              <a:sym typeface="Helvetica Neue"/>
            </a:endParaRPr>
          </a:p>
        </p:txBody>
      </p:sp>
      <p:sp>
        <p:nvSpPr>
          <p:cNvPr id="269" name="Google Shape;269;p19"/>
          <p:cNvSpPr/>
          <p:nvPr/>
        </p:nvSpPr>
        <p:spPr>
          <a:xfrm>
            <a:off x="9396000" y="4356000"/>
            <a:ext cx="7740000" cy="2268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2400" b="1" dirty="0">
                <a:solidFill>
                  <a:schemeClr val="dk1"/>
                </a:solidFill>
                <a:latin typeface="Helvetica Neue" panose="020B0604020202020204" charset="0"/>
                <a:ea typeface="Helvetica Neue"/>
                <a:cs typeface="Helvetica Neue"/>
                <a:sym typeface="Helvetica Neue"/>
              </a:rPr>
              <a:t>4. Ein*e Sponsor*in ist:</a:t>
            </a:r>
            <a:endParaRPr lang="de-DE" dirty="0">
              <a:latin typeface="Helvetica Neue" panose="020B0604020202020204" charset="0"/>
            </a:endParaRPr>
          </a:p>
          <a:p>
            <a:pPr marL="0" marR="0" lvl="0" indent="0" algn="l" rtl="0">
              <a:spcBef>
                <a:spcPts val="0"/>
              </a:spcBef>
              <a:spcAft>
                <a:spcPts val="0"/>
              </a:spcAft>
              <a:buNone/>
            </a:pPr>
            <a:endParaRPr lang="de-DE" sz="2400" dirty="0">
              <a:solidFill>
                <a:schemeClr val="dk1"/>
              </a:solidFill>
              <a:latin typeface="Helvetica Neue" panose="020B0604020202020204" charset="0"/>
              <a:ea typeface="Helvetica Neue"/>
              <a:cs typeface="Helvetica Neue"/>
              <a:sym typeface="Helvetica Neue"/>
            </a:endParaRPr>
          </a:p>
          <a:p>
            <a:pPr marL="342900" marR="0" lvl="0" indent="-342900" algn="l" rtl="0">
              <a:spcBef>
                <a:spcPts val="0"/>
              </a:spcBef>
              <a:spcAft>
                <a:spcPts val="0"/>
              </a:spcAft>
              <a:buClr>
                <a:schemeClr val="dk1"/>
              </a:buClr>
              <a:buSzPts val="2200"/>
              <a:buBlip>
                <a:blip r:embed="rId3"/>
              </a:buBlip>
            </a:pPr>
            <a:r>
              <a:rPr lang="de-DE" sz="2200" dirty="0">
                <a:solidFill>
                  <a:schemeClr val="dk1"/>
                </a:solidFill>
                <a:latin typeface="Helvetica Neue" panose="020B0604020202020204" charset="0"/>
                <a:ea typeface="Helvetica Neue"/>
                <a:cs typeface="Helvetica Neue"/>
                <a:sym typeface="Helvetica Neue"/>
              </a:rPr>
              <a:t>Ein*e Geldgeber*in für ein Projekt</a:t>
            </a:r>
            <a:endParaRPr lang="de-DE"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200" b="1" dirty="0">
                <a:solidFill>
                  <a:schemeClr val="dk1"/>
                </a:solidFill>
                <a:latin typeface="Helvetica Neue" panose="020B0604020202020204" charset="0"/>
                <a:ea typeface="Helvetica Neue"/>
                <a:cs typeface="Helvetica Neue"/>
                <a:sym typeface="Helvetica Neue"/>
              </a:rPr>
              <a:t>Ein*e Manager*in, der/die deine Ideen unterstützt</a:t>
            </a:r>
            <a:endParaRPr lang="de-DE"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200" dirty="0">
                <a:solidFill>
                  <a:schemeClr val="dk1"/>
                </a:solidFill>
                <a:latin typeface="Helvetica Neue" panose="020B0604020202020204" charset="0"/>
                <a:ea typeface="Helvetica Neue"/>
                <a:cs typeface="Helvetica Neue"/>
                <a:sym typeface="Helvetica Neue"/>
              </a:rPr>
              <a:t>Ein*e Kolleg*in, der/die sich deinem </a:t>
            </a:r>
            <a:r>
              <a:rPr lang="de-DE" sz="2200" dirty="0" err="1">
                <a:solidFill>
                  <a:schemeClr val="dk1"/>
                </a:solidFill>
                <a:latin typeface="Helvetica Neue" panose="020B0604020202020204" charset="0"/>
                <a:ea typeface="Helvetica Neue"/>
                <a:cs typeface="Helvetica Neue"/>
                <a:sym typeface="Helvetica Neue"/>
              </a:rPr>
              <a:t>Intrapreneurial</a:t>
            </a:r>
            <a:r>
              <a:rPr lang="de-DE" sz="2200" dirty="0">
                <a:solidFill>
                  <a:schemeClr val="dk1"/>
                </a:solidFill>
                <a:latin typeface="Helvetica Neue" panose="020B0604020202020204" charset="0"/>
                <a:ea typeface="Helvetica Neue"/>
                <a:cs typeface="Helvetica Neue"/>
                <a:sym typeface="Helvetica Neue"/>
              </a:rPr>
              <a:t>-Team anschließt</a:t>
            </a:r>
          </a:p>
        </p:txBody>
      </p:sp>
      <p:sp>
        <p:nvSpPr>
          <p:cNvPr id="270" name="Google Shape;270;p19"/>
          <p:cNvSpPr/>
          <p:nvPr/>
        </p:nvSpPr>
        <p:spPr>
          <a:xfrm>
            <a:off x="9396000" y="6696000"/>
            <a:ext cx="7740000" cy="2376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45700" rIns="91425" bIns="45700" anchor="t" anchorCtr="0">
            <a:noAutofit/>
          </a:bodyPr>
          <a:lstStyle/>
          <a:p>
            <a:pPr marL="352425" marR="0" lvl="0" indent="-352425" algn="l" rtl="0">
              <a:spcBef>
                <a:spcPts val="0"/>
              </a:spcBef>
              <a:spcAft>
                <a:spcPts val="0"/>
              </a:spcAft>
              <a:buNone/>
            </a:pPr>
            <a:r>
              <a:rPr lang="de-DE" sz="2400" b="1" dirty="0">
                <a:solidFill>
                  <a:schemeClr val="dk1"/>
                </a:solidFill>
                <a:latin typeface="Helvetica Neue" panose="020B0604020202020204" charset="0"/>
                <a:ea typeface="Helvetica Neue"/>
                <a:cs typeface="Helvetica Neue"/>
                <a:sym typeface="Helvetica Neue"/>
              </a:rPr>
              <a:t>5. Was ein*e erfolgreiche*r </a:t>
            </a:r>
            <a:r>
              <a:rPr lang="de-DE" sz="2400" b="1" dirty="0" err="1">
                <a:solidFill>
                  <a:schemeClr val="dk1"/>
                </a:solidFill>
                <a:latin typeface="Helvetica Neue" panose="020B0604020202020204" charset="0"/>
                <a:ea typeface="Helvetica Neue"/>
                <a:cs typeface="Helvetica Neue"/>
                <a:sym typeface="Helvetica Neue"/>
              </a:rPr>
              <a:t>Intrapreneur</a:t>
            </a:r>
            <a:r>
              <a:rPr lang="de-DE" sz="2400" b="1" dirty="0">
                <a:solidFill>
                  <a:schemeClr val="dk1"/>
                </a:solidFill>
                <a:latin typeface="Helvetica Neue" panose="020B0604020202020204" charset="0"/>
                <a:ea typeface="Helvetica Neue"/>
                <a:cs typeface="Helvetica Neue"/>
                <a:sym typeface="Helvetica Neue"/>
              </a:rPr>
              <a:t>*in </a:t>
            </a:r>
            <a:r>
              <a:rPr lang="de-DE" sz="2400" b="1" u="sng" dirty="0">
                <a:solidFill>
                  <a:schemeClr val="dk1"/>
                </a:solidFill>
                <a:latin typeface="Helvetica Neue" panose="020B0604020202020204" charset="0"/>
                <a:ea typeface="Helvetica Neue"/>
                <a:cs typeface="Helvetica Neue"/>
                <a:sym typeface="Helvetica Neue"/>
              </a:rPr>
              <a:t>nicht</a:t>
            </a:r>
            <a:r>
              <a:rPr lang="de-DE" sz="2400" b="1" dirty="0">
                <a:solidFill>
                  <a:schemeClr val="dk1"/>
                </a:solidFill>
                <a:latin typeface="Helvetica Neue" panose="020B0604020202020204" charset="0"/>
                <a:ea typeface="Helvetica Neue"/>
                <a:cs typeface="Helvetica Neue"/>
                <a:sym typeface="Helvetica Neue"/>
              </a:rPr>
              <a:t> tun sollte:</a:t>
            </a:r>
            <a:endParaRPr lang="de-DE" dirty="0">
              <a:latin typeface="Helvetica Neue" panose="020B0604020202020204" charset="0"/>
            </a:endParaRPr>
          </a:p>
          <a:p>
            <a:pPr marL="0" marR="0" lvl="0" indent="0" algn="l" rtl="0">
              <a:spcBef>
                <a:spcPts val="0"/>
              </a:spcBef>
              <a:spcAft>
                <a:spcPts val="0"/>
              </a:spcAft>
              <a:buNone/>
            </a:pPr>
            <a:endParaRPr lang="de-DE" sz="2400" dirty="0">
              <a:solidFill>
                <a:schemeClr val="dk1"/>
              </a:solidFill>
              <a:latin typeface="Helvetica Neue" panose="020B0604020202020204" charset="0"/>
              <a:ea typeface="Helvetica Neue"/>
              <a:cs typeface="Helvetica Neue"/>
              <a:sym typeface="Helvetica Neue"/>
            </a:endParaRPr>
          </a:p>
          <a:p>
            <a:pPr marL="342900" marR="0" lvl="0" indent="-342900" algn="l" rtl="0">
              <a:spcBef>
                <a:spcPts val="0"/>
              </a:spcBef>
              <a:spcAft>
                <a:spcPts val="0"/>
              </a:spcAft>
              <a:buClr>
                <a:schemeClr val="dk1"/>
              </a:buClr>
              <a:buSzPts val="2200"/>
              <a:buBlip>
                <a:blip r:embed="rId3"/>
              </a:buBlip>
            </a:pPr>
            <a:r>
              <a:rPr lang="de-DE" sz="2200" dirty="0">
                <a:solidFill>
                  <a:schemeClr val="dk1"/>
                </a:solidFill>
                <a:latin typeface="Helvetica Neue" panose="020B0604020202020204" charset="0"/>
                <a:ea typeface="Helvetica Neue"/>
                <a:cs typeface="Helvetica Neue"/>
                <a:sym typeface="Helvetica Neue"/>
              </a:rPr>
              <a:t>Nach Rat suchen</a:t>
            </a:r>
            <a:endParaRPr lang="de-DE"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200" dirty="0">
                <a:solidFill>
                  <a:schemeClr val="dk1"/>
                </a:solidFill>
                <a:latin typeface="Helvetica Neue" panose="020B0604020202020204" charset="0"/>
                <a:ea typeface="Helvetica Neue"/>
                <a:cs typeface="Helvetica Neue"/>
                <a:sym typeface="Helvetica Neue"/>
              </a:rPr>
              <a:t>Die Regeln in Frage stellen</a:t>
            </a:r>
            <a:endParaRPr lang="de-DE"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200" b="1" dirty="0">
                <a:solidFill>
                  <a:schemeClr val="dk1"/>
                </a:solidFill>
                <a:latin typeface="Helvetica Neue" panose="020B0604020202020204" charset="0"/>
                <a:ea typeface="Helvetica Neue"/>
                <a:cs typeface="Helvetica Neue"/>
                <a:sym typeface="Helvetica Neue"/>
              </a:rPr>
              <a:t>Auf Nummer sicher gehen</a:t>
            </a:r>
          </a:p>
        </p:txBody>
      </p:sp>
      <p:sp>
        <p:nvSpPr>
          <p:cNvPr id="271" name="Google Shape;271;p19"/>
          <p:cNvSpPr/>
          <p:nvPr/>
        </p:nvSpPr>
        <p:spPr>
          <a:xfrm>
            <a:off x="9396000" y="1260000"/>
            <a:ext cx="7740000" cy="2988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45700" rIns="91425" bIns="45700" anchor="t" anchorCtr="0">
            <a:noAutofit/>
          </a:bodyPr>
          <a:lstStyle/>
          <a:p>
            <a:pPr marL="352425" marR="0" lvl="0" indent="-352425" algn="l" rtl="0">
              <a:spcBef>
                <a:spcPts val="0"/>
              </a:spcBef>
              <a:spcAft>
                <a:spcPts val="0"/>
              </a:spcAft>
              <a:buNone/>
            </a:pPr>
            <a:r>
              <a:rPr lang="de-DE" sz="2400" b="1" dirty="0">
                <a:solidFill>
                  <a:schemeClr val="dk1"/>
                </a:solidFill>
                <a:latin typeface="Helvetica Neue" panose="020B0604020202020204" charset="0"/>
                <a:ea typeface="Helvetica Neue"/>
                <a:cs typeface="Helvetica Neue"/>
                <a:sym typeface="Helvetica Neue"/>
              </a:rPr>
              <a:t>3. Die Kultur des Intrapreneurship ist </a:t>
            </a:r>
            <a:r>
              <a:rPr lang="de-DE" sz="2400" b="1" u="sng" dirty="0">
                <a:solidFill>
                  <a:schemeClr val="dk1"/>
                </a:solidFill>
                <a:latin typeface="Helvetica Neue" panose="020B0604020202020204" charset="0"/>
                <a:ea typeface="Helvetica Neue"/>
                <a:cs typeface="Helvetica Neue"/>
                <a:sym typeface="Helvetica Neue"/>
              </a:rPr>
              <a:t>nicht</a:t>
            </a:r>
            <a:r>
              <a:rPr lang="de-DE" sz="2400" b="1" dirty="0">
                <a:solidFill>
                  <a:schemeClr val="dk1"/>
                </a:solidFill>
                <a:latin typeface="Helvetica Neue" panose="020B0604020202020204" charset="0"/>
                <a:ea typeface="Helvetica Neue"/>
                <a:cs typeface="Helvetica Neue"/>
                <a:sym typeface="Helvetica Neue"/>
              </a:rPr>
              <a:t> gekennzeichnet durch:</a:t>
            </a:r>
            <a:endParaRPr lang="de-DE" dirty="0">
              <a:latin typeface="Helvetica Neue" panose="020B0604020202020204" charset="0"/>
            </a:endParaRPr>
          </a:p>
          <a:p>
            <a:pPr marL="342900" marR="0" lvl="0" indent="-241300" algn="l" rtl="0">
              <a:spcBef>
                <a:spcPts val="0"/>
              </a:spcBef>
              <a:spcAft>
                <a:spcPts val="0"/>
              </a:spcAft>
              <a:buClr>
                <a:schemeClr val="dk1"/>
              </a:buClr>
              <a:buSzPts val="1600"/>
              <a:buFont typeface="Calibri"/>
              <a:buNone/>
            </a:pPr>
            <a:endParaRPr lang="de-DE" sz="1600" dirty="0">
              <a:solidFill>
                <a:schemeClr val="dk1"/>
              </a:solidFill>
              <a:latin typeface="Helvetica Neue" panose="020B0604020202020204" charset="0"/>
              <a:ea typeface="Helvetica Neue"/>
              <a:cs typeface="Helvetica Neue"/>
              <a:sym typeface="Helvetica Neue"/>
            </a:endParaRPr>
          </a:p>
          <a:p>
            <a:pPr marL="342900" marR="0" lvl="0" indent="-342900" algn="l" rtl="0">
              <a:spcBef>
                <a:spcPts val="0"/>
              </a:spcBef>
              <a:spcAft>
                <a:spcPts val="0"/>
              </a:spcAft>
              <a:buClr>
                <a:schemeClr val="dk1"/>
              </a:buClr>
              <a:buSzPts val="2200"/>
              <a:buBlip>
                <a:blip r:embed="rId3"/>
              </a:buBlip>
            </a:pPr>
            <a:r>
              <a:rPr lang="de-DE" sz="2200" b="1" dirty="0">
                <a:solidFill>
                  <a:schemeClr val="dk1"/>
                </a:solidFill>
                <a:latin typeface="Helvetica Neue" panose="020B0604020202020204" charset="0"/>
                <a:ea typeface="Helvetica Neue"/>
                <a:cs typeface="Helvetica Neue"/>
                <a:sym typeface="Helvetica Neue"/>
              </a:rPr>
              <a:t>Schulungskurse, um Mitarbeiter*innen zu </a:t>
            </a:r>
            <a:r>
              <a:rPr lang="de-DE" sz="2200" b="1" dirty="0" err="1">
                <a:solidFill>
                  <a:schemeClr val="dk1"/>
                </a:solidFill>
                <a:latin typeface="Helvetica Neue" panose="020B0604020202020204" charset="0"/>
                <a:ea typeface="Helvetica Neue"/>
                <a:cs typeface="Helvetica Neue"/>
                <a:sym typeface="Helvetica Neue"/>
              </a:rPr>
              <a:t>Intrapreneur</a:t>
            </a:r>
            <a:r>
              <a:rPr lang="de-DE" sz="2200" b="1" dirty="0">
                <a:solidFill>
                  <a:schemeClr val="dk1"/>
                </a:solidFill>
                <a:latin typeface="Helvetica Neue" panose="020B0604020202020204" charset="0"/>
                <a:ea typeface="Helvetica Neue"/>
                <a:cs typeface="Helvetica Neue"/>
                <a:sym typeface="Helvetica Neue"/>
              </a:rPr>
              <a:t>*innen zu machen</a:t>
            </a:r>
            <a:endParaRPr lang="de-DE"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200" dirty="0">
                <a:solidFill>
                  <a:schemeClr val="dk1"/>
                </a:solidFill>
                <a:latin typeface="Helvetica Neue" panose="020B0604020202020204" charset="0"/>
                <a:ea typeface="Helvetica Neue"/>
                <a:cs typeface="Helvetica Neue"/>
                <a:sym typeface="Helvetica Neue"/>
              </a:rPr>
              <a:t>Toleranz gegenüber Fehlern, die durch Kreativität verursacht werden</a:t>
            </a:r>
            <a:endParaRPr lang="de-DE"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200" dirty="0">
                <a:solidFill>
                  <a:schemeClr val="dk1"/>
                </a:solidFill>
                <a:latin typeface="Helvetica Neue" panose="020B0604020202020204" charset="0"/>
                <a:ea typeface="Helvetica Neue"/>
                <a:cs typeface="Helvetica Neue"/>
                <a:sym typeface="Helvetica Neue"/>
              </a:rPr>
              <a:t>Hohe Risikobereitschaft der Mitarbeiter*innen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2"/>
          <p:cNvSpPr txBox="1"/>
          <p:nvPr/>
        </p:nvSpPr>
        <p:spPr>
          <a:xfrm>
            <a:off x="1296000" y="1548000"/>
            <a:ext cx="3361031"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de-DE" sz="4800" b="1" i="0" u="none" strike="noStrike" cap="none">
                <a:solidFill>
                  <a:srgbClr val="4D94B7"/>
                </a:solidFill>
                <a:latin typeface="Helvetica Neue" panose="020B0604020202020204" charset="0"/>
                <a:ea typeface="Helvetica Neue"/>
                <a:cs typeface="Helvetica Neue"/>
                <a:sym typeface="Helvetica Neue"/>
              </a:rPr>
              <a:t>Index</a:t>
            </a:r>
            <a:endParaRPr lang="de-DE" sz="1400" b="0" i="0" u="none" strike="noStrike" cap="none">
              <a:solidFill>
                <a:srgbClr val="000000"/>
              </a:solidFill>
              <a:latin typeface="Helvetica Neue" panose="020B0604020202020204" charset="0"/>
              <a:ea typeface="Helvetica Neue"/>
              <a:cs typeface="Helvetica Neue"/>
              <a:sym typeface="Helvetica Neue"/>
            </a:endParaRPr>
          </a:p>
        </p:txBody>
      </p:sp>
      <p:sp>
        <p:nvSpPr>
          <p:cNvPr id="57" name="Google Shape;57;p2"/>
          <p:cNvSpPr txBox="1"/>
          <p:nvPr/>
        </p:nvSpPr>
        <p:spPr>
          <a:xfrm>
            <a:off x="1296000" y="3383999"/>
            <a:ext cx="720000" cy="20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de-DE" sz="4800" b="1" i="0" u="none" strike="noStrike" cap="none">
                <a:solidFill>
                  <a:srgbClr val="4D94B7"/>
                </a:solidFill>
                <a:latin typeface="Helvetica Neue" panose="020B0604020202020204" charset="0"/>
                <a:ea typeface="Helvetica Neue"/>
                <a:cs typeface="Helvetica Neue"/>
                <a:sym typeface="Helvetica Neue"/>
              </a:rPr>
              <a:t>1</a:t>
            </a:r>
            <a:endParaRPr lang="de-DE" sz="1400" b="0" i="0" u="none" strike="noStrike" cap="none">
              <a:solidFill>
                <a:srgbClr val="000000"/>
              </a:solidFill>
              <a:latin typeface="Helvetica Neue" panose="020B0604020202020204" charset="0"/>
              <a:ea typeface="Helvetica Neue"/>
              <a:cs typeface="Helvetica Neue"/>
              <a:sym typeface="Helvetica Neue"/>
            </a:endParaRPr>
          </a:p>
        </p:txBody>
      </p:sp>
      <p:sp>
        <p:nvSpPr>
          <p:cNvPr id="58" name="Google Shape;58;p2"/>
          <p:cNvSpPr txBox="1"/>
          <p:nvPr/>
        </p:nvSpPr>
        <p:spPr>
          <a:xfrm>
            <a:off x="1296000" y="7776000"/>
            <a:ext cx="720000" cy="133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de-DE" sz="4800" b="1" i="0" u="none" strike="noStrike" cap="none">
                <a:solidFill>
                  <a:srgbClr val="78B17A"/>
                </a:solidFill>
                <a:latin typeface="Helvetica Neue" panose="020B0604020202020204" charset="0"/>
                <a:ea typeface="Helvetica Neue"/>
                <a:cs typeface="Helvetica Neue"/>
                <a:sym typeface="Helvetica Neue"/>
              </a:rPr>
              <a:t>3</a:t>
            </a:r>
            <a:endParaRPr lang="de-DE" sz="1400" b="0" i="0" u="none" strike="noStrike" cap="none">
              <a:solidFill>
                <a:srgbClr val="000000"/>
              </a:solidFill>
              <a:latin typeface="Helvetica Neue" panose="020B0604020202020204" charset="0"/>
              <a:ea typeface="Helvetica Neue"/>
              <a:cs typeface="Helvetica Neue"/>
              <a:sym typeface="Helvetica Neue"/>
            </a:endParaRPr>
          </a:p>
        </p:txBody>
      </p:sp>
      <p:sp>
        <p:nvSpPr>
          <p:cNvPr id="59" name="Google Shape;59;p2"/>
          <p:cNvSpPr txBox="1"/>
          <p:nvPr/>
        </p:nvSpPr>
        <p:spPr>
          <a:xfrm>
            <a:off x="1296000" y="5832000"/>
            <a:ext cx="720000" cy="158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de-DE" sz="4800" b="1" i="0" u="none" strike="noStrike" cap="none">
                <a:solidFill>
                  <a:srgbClr val="AED633"/>
                </a:solidFill>
                <a:latin typeface="Helvetica Neue" panose="020B0604020202020204" charset="0"/>
                <a:ea typeface="Helvetica Neue"/>
                <a:cs typeface="Helvetica Neue"/>
                <a:sym typeface="Helvetica Neue"/>
              </a:rPr>
              <a:t>2</a:t>
            </a:r>
            <a:endParaRPr lang="de-DE" sz="1400" b="0" i="0" u="none" strike="noStrike" cap="none">
              <a:solidFill>
                <a:srgbClr val="000000"/>
              </a:solidFill>
              <a:latin typeface="Helvetica Neue" panose="020B0604020202020204" charset="0"/>
              <a:ea typeface="Helvetica Neue"/>
              <a:cs typeface="Helvetica Neue"/>
              <a:sym typeface="Helvetica Neue"/>
            </a:endParaRPr>
          </a:p>
        </p:txBody>
      </p:sp>
      <p:sp>
        <p:nvSpPr>
          <p:cNvPr id="60" name="Google Shape;60;p2"/>
          <p:cNvSpPr txBox="1"/>
          <p:nvPr/>
        </p:nvSpPr>
        <p:spPr>
          <a:xfrm>
            <a:off x="1944000" y="3384000"/>
            <a:ext cx="5580000" cy="20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chemeClr val="dk1"/>
                </a:solidFill>
                <a:latin typeface="Helvetica Neue" panose="020B0604020202020204" charset="0"/>
                <a:ea typeface="Helvetica Neue"/>
                <a:cs typeface="Helvetica Neue"/>
                <a:sym typeface="Helvetica Neue"/>
              </a:rPr>
              <a:t>Einführung.</a:t>
            </a:r>
            <a:br>
              <a:rPr lang="de-DE" sz="2400" b="1" i="0" u="none" strike="noStrike" cap="none">
                <a:solidFill>
                  <a:schemeClr val="dk1"/>
                </a:solidFill>
                <a:latin typeface="Helvetica Neue" panose="020B0604020202020204" charset="0"/>
                <a:ea typeface="Helvetica Neue"/>
                <a:cs typeface="Helvetica Neue"/>
                <a:sym typeface="Helvetica Neue"/>
              </a:rPr>
            </a:br>
            <a:r>
              <a:rPr lang="de-DE" sz="2400" b="1" i="0" u="none" strike="noStrike" cap="none">
                <a:solidFill>
                  <a:schemeClr val="dk1"/>
                </a:solidFill>
                <a:latin typeface="Helvetica Neue" panose="020B0604020202020204" charset="0"/>
                <a:ea typeface="Helvetica Neue"/>
                <a:cs typeface="Helvetica Neue"/>
                <a:sym typeface="Helvetica Neue"/>
              </a:rPr>
              <a:t>Was ist digitales Intrapreneurship?</a:t>
            </a:r>
            <a:endParaRPr lang="de-DE">
              <a:latin typeface="Helvetica Neue" panose="020B0604020202020204" charset="0"/>
            </a:endParaRPr>
          </a:p>
        </p:txBody>
      </p:sp>
      <p:sp>
        <p:nvSpPr>
          <p:cNvPr id="61" name="Google Shape;61;p2"/>
          <p:cNvSpPr txBox="1"/>
          <p:nvPr/>
        </p:nvSpPr>
        <p:spPr>
          <a:xfrm>
            <a:off x="1944000" y="7776000"/>
            <a:ext cx="5580000" cy="133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chemeClr val="dk1"/>
                </a:solidFill>
                <a:latin typeface="Helvetica Neue" panose="020B0604020202020204" charset="0"/>
                <a:ea typeface="Helvetica Neue"/>
                <a:cs typeface="Helvetica Neue"/>
                <a:sym typeface="Helvetica Neue"/>
              </a:rPr>
              <a:t>Empfehlungen und Tipps für Intrepreneur</a:t>
            </a:r>
            <a:r>
              <a:rPr lang="de-DE" sz="2400" b="1">
                <a:solidFill>
                  <a:schemeClr val="dk1"/>
                </a:solidFill>
                <a:latin typeface="Helvetica Neue" panose="020B0604020202020204" charset="0"/>
                <a:ea typeface="Helvetica Neue"/>
                <a:cs typeface="Helvetica Neue"/>
                <a:sym typeface="Helvetica Neue"/>
              </a:rPr>
              <a:t>*innen</a:t>
            </a:r>
            <a:r>
              <a:rPr lang="de-DE" sz="2400" b="1" i="0" u="none" strike="noStrike" cap="none">
                <a:solidFill>
                  <a:schemeClr val="dk1"/>
                </a:solidFill>
                <a:latin typeface="Helvetica Neue" panose="020B0604020202020204" charset="0"/>
                <a:ea typeface="Helvetica Neue"/>
                <a:cs typeface="Helvetica Neue"/>
                <a:sym typeface="Helvetica Neue"/>
              </a:rPr>
              <a:t>. Do’s </a:t>
            </a:r>
            <a:r>
              <a:rPr lang="de-DE" sz="2400" b="1">
                <a:solidFill>
                  <a:schemeClr val="dk1"/>
                </a:solidFill>
                <a:latin typeface="Helvetica Neue" panose="020B0604020202020204" charset="0"/>
                <a:ea typeface="Helvetica Neue"/>
                <a:cs typeface="Helvetica Neue"/>
                <a:sym typeface="Helvetica Neue"/>
              </a:rPr>
              <a:t>u</a:t>
            </a:r>
            <a:r>
              <a:rPr lang="de-DE" sz="2400" b="1" i="0" u="none" strike="noStrike" cap="none">
                <a:solidFill>
                  <a:schemeClr val="dk1"/>
                </a:solidFill>
                <a:latin typeface="Helvetica Neue" panose="020B0604020202020204" charset="0"/>
                <a:ea typeface="Helvetica Neue"/>
                <a:cs typeface="Helvetica Neue"/>
                <a:sym typeface="Helvetica Neue"/>
              </a:rPr>
              <a:t>nd Don'ts</a:t>
            </a:r>
            <a:endParaRPr lang="de-DE">
              <a:latin typeface="Helvetica Neue" panose="020B0604020202020204" charset="0"/>
            </a:endParaRPr>
          </a:p>
        </p:txBody>
      </p:sp>
      <p:sp>
        <p:nvSpPr>
          <p:cNvPr id="62" name="Google Shape;62;p2"/>
          <p:cNvSpPr txBox="1"/>
          <p:nvPr/>
        </p:nvSpPr>
        <p:spPr>
          <a:xfrm>
            <a:off x="1944000" y="5832000"/>
            <a:ext cx="5580000" cy="158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chemeClr val="dk1"/>
                </a:solidFill>
                <a:latin typeface="Helvetica Neue" panose="020B0604020202020204" charset="0"/>
                <a:ea typeface="Helvetica Neue"/>
                <a:cs typeface="Helvetica Neue"/>
                <a:sym typeface="Helvetica Neue"/>
              </a:rPr>
              <a:t>Wie man digitales Intrapreneurship fördert</a:t>
            </a:r>
          </a:p>
        </p:txBody>
      </p:sp>
      <p:sp>
        <p:nvSpPr>
          <p:cNvPr id="63" name="Google Shape;63;p2"/>
          <p:cNvSpPr txBox="1"/>
          <p:nvPr/>
        </p:nvSpPr>
        <p:spPr>
          <a:xfrm>
            <a:off x="8028000" y="3383999"/>
            <a:ext cx="8640000" cy="2088000"/>
          </a:xfrm>
          <a:prstGeom prst="rect">
            <a:avLst/>
          </a:prstGeom>
          <a:noFill/>
          <a:ln>
            <a:noFill/>
          </a:ln>
        </p:spPr>
        <p:txBody>
          <a:bodyPr spcFirstLastPara="1" wrap="square" lIns="91425" tIns="0" rIns="91425" bIns="0" anchor="ctr" anchorCtr="0">
            <a:noAutofit/>
          </a:bodyPr>
          <a:lstStyle/>
          <a:p>
            <a:pPr marL="0" marR="0" lvl="0" indent="0" algn="l" rtl="0">
              <a:lnSpc>
                <a:spcPct val="125000"/>
              </a:lnSpc>
              <a:spcBef>
                <a:spcPts val="0"/>
              </a:spcBef>
              <a:spcAft>
                <a:spcPts val="0"/>
              </a:spcAft>
              <a:buClr>
                <a:srgbClr val="000000"/>
              </a:buClr>
              <a:buSzPts val="2400"/>
              <a:buFont typeface="Helvetica Neue"/>
              <a:buNone/>
            </a:pPr>
            <a:r>
              <a:rPr lang="de-DE" sz="2400" b="0" i="0" u="none" strike="noStrike" cap="none">
                <a:solidFill>
                  <a:srgbClr val="000000"/>
                </a:solidFill>
                <a:latin typeface="Helvetica Neue" panose="020B0604020202020204" charset="0"/>
                <a:ea typeface="Helvetica Neue"/>
                <a:cs typeface="Helvetica Neue"/>
                <a:sym typeface="Helvetica Neue"/>
              </a:rPr>
              <a:t>1.1 Digitale </a:t>
            </a:r>
            <a:r>
              <a:rPr lang="de-DE" sz="2400">
                <a:solidFill>
                  <a:srgbClr val="000000"/>
                </a:solidFill>
                <a:latin typeface="Helvetica Neue" panose="020B0604020202020204" charset="0"/>
                <a:ea typeface="Helvetica Neue"/>
                <a:cs typeface="Helvetica Neue"/>
                <a:sym typeface="Helvetica Neue"/>
              </a:rPr>
              <a:t>T</a:t>
            </a:r>
            <a:r>
              <a:rPr lang="de-DE" sz="2400" b="0" i="0" u="none" strike="noStrike" cap="none">
                <a:solidFill>
                  <a:srgbClr val="000000"/>
                </a:solidFill>
                <a:latin typeface="Helvetica Neue" panose="020B0604020202020204" charset="0"/>
                <a:ea typeface="Helvetica Neue"/>
                <a:cs typeface="Helvetica Neue"/>
                <a:sym typeface="Helvetica Neue"/>
              </a:rPr>
              <a:t>ransformation</a:t>
            </a:r>
            <a:endParaRPr lang="de-DE">
              <a:latin typeface="Helvetica Neue" panose="020B0604020202020204" charset="0"/>
            </a:endParaRPr>
          </a:p>
          <a:p>
            <a:pPr marL="0" marR="0" lvl="0" indent="0" algn="l" rtl="0">
              <a:lnSpc>
                <a:spcPct val="125000"/>
              </a:lnSpc>
              <a:spcBef>
                <a:spcPts val="0"/>
              </a:spcBef>
              <a:spcAft>
                <a:spcPts val="0"/>
              </a:spcAft>
              <a:buClr>
                <a:srgbClr val="000000"/>
              </a:buClr>
              <a:buSzPts val="2400"/>
              <a:buFont typeface="Helvetica Neue"/>
              <a:buNone/>
            </a:pPr>
            <a:r>
              <a:rPr lang="de-DE" sz="2400" b="0" i="0" u="none" strike="noStrike" cap="none">
                <a:solidFill>
                  <a:srgbClr val="000000"/>
                </a:solidFill>
                <a:latin typeface="Helvetica Neue" panose="020B0604020202020204" charset="0"/>
                <a:ea typeface="Helvetica Neue"/>
                <a:cs typeface="Helvetica Neue"/>
                <a:sym typeface="Helvetica Neue"/>
              </a:rPr>
              <a:t>1.2 Definition von Intrapreneurship</a:t>
            </a:r>
            <a:endParaRPr lang="de-DE">
              <a:latin typeface="Helvetica Neue" panose="020B0604020202020204" charset="0"/>
            </a:endParaRPr>
          </a:p>
          <a:p>
            <a:pPr marL="0" marR="0" lvl="0" indent="0" algn="l" rtl="0">
              <a:lnSpc>
                <a:spcPct val="125000"/>
              </a:lnSpc>
              <a:spcBef>
                <a:spcPts val="0"/>
              </a:spcBef>
              <a:spcAft>
                <a:spcPts val="0"/>
              </a:spcAft>
              <a:buClr>
                <a:srgbClr val="000000"/>
              </a:buClr>
              <a:buSzPts val="2400"/>
              <a:buFont typeface="Helvetica Neue"/>
              <a:buNone/>
            </a:pPr>
            <a:r>
              <a:rPr lang="de-DE" sz="2400" b="0" i="0" u="none" strike="noStrike" cap="none">
                <a:solidFill>
                  <a:srgbClr val="000000"/>
                </a:solidFill>
                <a:latin typeface="Helvetica Neue" panose="020B0604020202020204" charset="0"/>
                <a:ea typeface="Helvetica Neue"/>
                <a:cs typeface="Helvetica Neue"/>
                <a:sym typeface="Helvetica Neue"/>
              </a:rPr>
              <a:t>1.3 Der/die  Intrapreneur*in</a:t>
            </a:r>
            <a:endParaRPr lang="de-DE">
              <a:latin typeface="Helvetica Neue" panose="020B0604020202020204" charset="0"/>
            </a:endParaRPr>
          </a:p>
          <a:p>
            <a:pPr marL="0" marR="0" lvl="0" indent="0" algn="l" rtl="0">
              <a:lnSpc>
                <a:spcPct val="125000"/>
              </a:lnSpc>
              <a:spcBef>
                <a:spcPts val="0"/>
              </a:spcBef>
              <a:spcAft>
                <a:spcPts val="0"/>
              </a:spcAft>
              <a:buClr>
                <a:srgbClr val="000000"/>
              </a:buClr>
              <a:buSzPts val="2400"/>
              <a:buFont typeface="Helvetica Neue"/>
              <a:buNone/>
            </a:pPr>
            <a:r>
              <a:rPr lang="de-DE" sz="2400" b="0" i="0" u="none" strike="noStrike" cap="none">
                <a:solidFill>
                  <a:srgbClr val="000000"/>
                </a:solidFill>
                <a:latin typeface="Helvetica Neue" panose="020B0604020202020204" charset="0"/>
                <a:ea typeface="Helvetica Neue"/>
                <a:cs typeface="Helvetica Neue"/>
                <a:sym typeface="Helvetica Neue"/>
              </a:rPr>
              <a:t>1.4 Intrapreneurship-Modelle</a:t>
            </a:r>
          </a:p>
        </p:txBody>
      </p:sp>
      <p:sp>
        <p:nvSpPr>
          <p:cNvPr id="64" name="Google Shape;64;p2"/>
          <p:cNvSpPr/>
          <p:nvPr/>
        </p:nvSpPr>
        <p:spPr>
          <a:xfrm>
            <a:off x="7668000" y="3384000"/>
            <a:ext cx="180000" cy="2088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de-DE" sz="1800" b="0" i="0" u="none" strike="noStrike" cap="none">
              <a:solidFill>
                <a:schemeClr val="dk1"/>
              </a:solidFill>
              <a:latin typeface="Helvetica Neue" panose="020B0604020202020204" charset="0"/>
              <a:ea typeface="Helvetica Neue"/>
              <a:cs typeface="Helvetica Neue"/>
              <a:sym typeface="Helvetica Neue"/>
            </a:endParaRPr>
          </a:p>
        </p:txBody>
      </p:sp>
      <p:sp>
        <p:nvSpPr>
          <p:cNvPr id="65" name="Google Shape;65;p2"/>
          <p:cNvSpPr/>
          <p:nvPr/>
        </p:nvSpPr>
        <p:spPr>
          <a:xfrm>
            <a:off x="7668000" y="5832000"/>
            <a:ext cx="180000" cy="1584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de-DE" sz="1800" b="0" i="0" u="none" strike="noStrike" cap="none">
              <a:solidFill>
                <a:schemeClr val="dk1"/>
              </a:solidFill>
              <a:latin typeface="Helvetica Neue" panose="020B0604020202020204" charset="0"/>
              <a:ea typeface="Helvetica Neue"/>
              <a:cs typeface="Helvetica Neue"/>
              <a:sym typeface="Helvetica Neue"/>
            </a:endParaRPr>
          </a:p>
        </p:txBody>
      </p:sp>
      <p:sp>
        <p:nvSpPr>
          <p:cNvPr id="66" name="Google Shape;66;p2"/>
          <p:cNvSpPr/>
          <p:nvPr/>
        </p:nvSpPr>
        <p:spPr>
          <a:xfrm>
            <a:off x="7668000" y="7776000"/>
            <a:ext cx="180000" cy="1332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de-DE" sz="1800" b="0" i="0" u="none" strike="noStrike" cap="none">
              <a:solidFill>
                <a:schemeClr val="dk1"/>
              </a:solidFill>
              <a:latin typeface="Helvetica Neue" panose="020B0604020202020204" charset="0"/>
              <a:ea typeface="Helvetica Neue"/>
              <a:cs typeface="Helvetica Neue"/>
              <a:sym typeface="Helvetica Neue"/>
            </a:endParaRPr>
          </a:p>
        </p:txBody>
      </p:sp>
      <p:sp>
        <p:nvSpPr>
          <p:cNvPr id="67" name="Google Shape;67;p2"/>
          <p:cNvSpPr txBox="1"/>
          <p:nvPr/>
        </p:nvSpPr>
        <p:spPr>
          <a:xfrm>
            <a:off x="8028000" y="7776000"/>
            <a:ext cx="8640000" cy="1332000"/>
          </a:xfrm>
          <a:prstGeom prst="rect">
            <a:avLst/>
          </a:prstGeom>
          <a:noFill/>
          <a:ln>
            <a:noFill/>
          </a:ln>
        </p:spPr>
        <p:txBody>
          <a:bodyPr spcFirstLastPara="1" wrap="square" lIns="91425" tIns="0" rIns="91425" bIns="0" anchor="ctr" anchorCtr="0">
            <a:noAutofit/>
          </a:bodyPr>
          <a:lstStyle/>
          <a:p>
            <a:pPr marL="0" marR="0" lvl="0" indent="0" algn="l" rtl="0">
              <a:lnSpc>
                <a:spcPct val="125000"/>
              </a:lnSpc>
              <a:spcBef>
                <a:spcPts val="0"/>
              </a:spcBef>
              <a:spcAft>
                <a:spcPts val="0"/>
              </a:spcAft>
              <a:buClr>
                <a:srgbClr val="000000"/>
              </a:buClr>
              <a:buSzPts val="2400"/>
              <a:buFont typeface="Arial"/>
              <a:buNone/>
            </a:pPr>
            <a:r>
              <a:rPr lang="de-DE" sz="2400" b="0" i="0" u="none" strike="noStrike" cap="none">
                <a:solidFill>
                  <a:schemeClr val="dk1"/>
                </a:solidFill>
                <a:latin typeface="Helvetica Neue" panose="020B0604020202020204" charset="0"/>
                <a:ea typeface="Helvetica Neue"/>
                <a:cs typeface="Helvetica Neue"/>
                <a:sym typeface="Helvetica Neue"/>
              </a:rPr>
              <a:t>3.1 Allgemeine Tipps</a:t>
            </a:r>
            <a:endParaRPr lang="de-DE">
              <a:latin typeface="Helvetica Neue" panose="020B0604020202020204" charset="0"/>
            </a:endParaRPr>
          </a:p>
          <a:p>
            <a:pPr marL="0" marR="0" lvl="0" indent="0" algn="l" rtl="0">
              <a:lnSpc>
                <a:spcPct val="125000"/>
              </a:lnSpc>
              <a:spcBef>
                <a:spcPts val="0"/>
              </a:spcBef>
              <a:spcAft>
                <a:spcPts val="0"/>
              </a:spcAft>
              <a:buClr>
                <a:srgbClr val="000000"/>
              </a:buClr>
              <a:buSzPts val="2400"/>
              <a:buFont typeface="Arial"/>
              <a:buNone/>
            </a:pPr>
            <a:r>
              <a:rPr lang="de-DE" sz="2400" b="0" i="0" u="none" strike="noStrike" cap="none">
                <a:solidFill>
                  <a:schemeClr val="dk1"/>
                </a:solidFill>
                <a:latin typeface="Helvetica Neue" panose="020B0604020202020204" charset="0"/>
                <a:ea typeface="Helvetica Neue"/>
                <a:cs typeface="Helvetica Neue"/>
                <a:sym typeface="Helvetica Neue"/>
              </a:rPr>
              <a:t>3.2 Do’s und Don’ts</a:t>
            </a:r>
            <a:endParaRPr lang="de-DE">
              <a:latin typeface="Helvetica Neue" panose="020B0604020202020204" charset="0"/>
            </a:endParaRPr>
          </a:p>
        </p:txBody>
      </p:sp>
      <p:sp>
        <p:nvSpPr>
          <p:cNvPr id="68" name="Google Shape;68;p2"/>
          <p:cNvSpPr txBox="1"/>
          <p:nvPr/>
        </p:nvSpPr>
        <p:spPr>
          <a:xfrm>
            <a:off x="8028000" y="5832000"/>
            <a:ext cx="8640000" cy="1584000"/>
          </a:xfrm>
          <a:prstGeom prst="rect">
            <a:avLst/>
          </a:prstGeom>
          <a:noFill/>
          <a:ln>
            <a:noFill/>
          </a:ln>
        </p:spPr>
        <p:txBody>
          <a:bodyPr spcFirstLastPara="1" wrap="square" lIns="91425" tIns="0" rIns="91425" bIns="0" anchor="ctr" anchorCtr="0">
            <a:noAutofit/>
          </a:bodyPr>
          <a:lstStyle/>
          <a:p>
            <a:pPr marL="0" marR="0" lvl="0" indent="0" algn="l" rtl="0">
              <a:lnSpc>
                <a:spcPct val="125000"/>
              </a:lnSpc>
              <a:spcBef>
                <a:spcPts val="0"/>
              </a:spcBef>
              <a:spcAft>
                <a:spcPts val="0"/>
              </a:spcAft>
              <a:buClr>
                <a:srgbClr val="000000"/>
              </a:buClr>
              <a:buSzPts val="2400"/>
              <a:buFont typeface="Arial"/>
              <a:buNone/>
            </a:pPr>
            <a:r>
              <a:rPr lang="de-DE" sz="2400" b="0" i="0" u="none" strike="noStrike" cap="none">
                <a:solidFill>
                  <a:schemeClr val="dk1"/>
                </a:solidFill>
                <a:latin typeface="Helvetica Neue" panose="020B0604020202020204" charset="0"/>
                <a:ea typeface="Helvetica Neue"/>
                <a:cs typeface="Helvetica Neue"/>
                <a:sym typeface="Helvetica Neue"/>
              </a:rPr>
              <a:t>2.1 Wie man Intrapreneur*innen findet</a:t>
            </a:r>
          </a:p>
          <a:p>
            <a:pPr marL="0" marR="0" lvl="0" indent="0" algn="l" rtl="0">
              <a:lnSpc>
                <a:spcPct val="125000"/>
              </a:lnSpc>
              <a:spcBef>
                <a:spcPts val="0"/>
              </a:spcBef>
              <a:spcAft>
                <a:spcPts val="0"/>
              </a:spcAft>
              <a:buClr>
                <a:srgbClr val="000000"/>
              </a:buClr>
              <a:buSzPts val="2400"/>
              <a:buFont typeface="Arial"/>
              <a:buNone/>
            </a:pPr>
            <a:r>
              <a:rPr lang="de-DE" sz="2400" b="0" i="0" u="none" strike="noStrike" cap="none">
                <a:solidFill>
                  <a:schemeClr val="dk1"/>
                </a:solidFill>
                <a:latin typeface="Helvetica Neue" panose="020B0604020202020204" charset="0"/>
                <a:ea typeface="Helvetica Neue"/>
                <a:cs typeface="Helvetica Neue"/>
                <a:sym typeface="Helvetica Neue"/>
              </a:rPr>
              <a:t>2.2 Kultur des Intrapreneurships</a:t>
            </a:r>
          </a:p>
          <a:p>
            <a:pPr marL="0" marR="0" lvl="0" indent="0" algn="l" rtl="0">
              <a:lnSpc>
                <a:spcPct val="125000"/>
              </a:lnSpc>
              <a:spcBef>
                <a:spcPts val="0"/>
              </a:spcBef>
              <a:spcAft>
                <a:spcPts val="0"/>
              </a:spcAft>
              <a:buClr>
                <a:srgbClr val="000000"/>
              </a:buClr>
              <a:buSzPts val="2400"/>
              <a:buFont typeface="Arial"/>
              <a:buNone/>
            </a:pPr>
            <a:r>
              <a:rPr lang="de-DE" sz="2400" b="0" i="0" u="none" strike="noStrike" cap="none">
                <a:solidFill>
                  <a:schemeClr val="dk1"/>
                </a:solidFill>
                <a:latin typeface="Helvetica Neue" panose="020B0604020202020204" charset="0"/>
                <a:ea typeface="Helvetica Neue"/>
                <a:cs typeface="Helvetica Neue"/>
                <a:sym typeface="Helvetica Neue"/>
              </a:rPr>
              <a:t>2.3 Praktische Maßnahmen</a:t>
            </a:r>
          </a:p>
          <a:p>
            <a:pPr marL="0" marR="0" lvl="0" indent="0" algn="l" rtl="0">
              <a:lnSpc>
                <a:spcPct val="125000"/>
              </a:lnSpc>
              <a:spcBef>
                <a:spcPts val="0"/>
              </a:spcBef>
              <a:spcAft>
                <a:spcPts val="0"/>
              </a:spcAft>
              <a:buClr>
                <a:srgbClr val="000000"/>
              </a:buClr>
              <a:buSzPts val="2400"/>
              <a:buFont typeface="Arial"/>
              <a:buNone/>
            </a:pPr>
            <a:r>
              <a:rPr lang="de-DE" sz="2400" b="0" i="0" u="none" strike="noStrike" cap="none">
                <a:solidFill>
                  <a:schemeClr val="dk1"/>
                </a:solidFill>
                <a:latin typeface="Helvetica Neue" panose="020B0604020202020204" charset="0"/>
                <a:ea typeface="Helvetica Neue"/>
                <a:cs typeface="Helvetica Neue"/>
                <a:sym typeface="Helvetica Neue"/>
              </a:rPr>
              <a:t>2.4 Sponsoren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0"/>
          <p:cNvSpPr txBox="1"/>
          <p:nvPr/>
        </p:nvSpPr>
        <p:spPr>
          <a:xfrm>
            <a:off x="1296000" y="1548000"/>
            <a:ext cx="75432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de-DE" sz="4800" b="1" i="0" u="none" strike="noStrike" cap="none">
                <a:solidFill>
                  <a:srgbClr val="4D94B7"/>
                </a:solidFill>
                <a:latin typeface="Helvetica Neue" panose="020B0604020202020204" charset="0"/>
                <a:ea typeface="Helvetica Neue"/>
                <a:cs typeface="Helvetica Neue"/>
                <a:sym typeface="Helvetica Neue"/>
              </a:rPr>
              <a:t>Zusammenfassung</a:t>
            </a:r>
            <a:endParaRPr lang="de-DE" sz="1400" b="0" i="0" u="none" strike="noStrike" cap="none">
              <a:solidFill>
                <a:srgbClr val="000000"/>
              </a:solidFill>
              <a:latin typeface="Helvetica Neue" panose="020B0604020202020204" charset="0"/>
              <a:ea typeface="Helvetica Neue"/>
              <a:cs typeface="Helvetica Neue"/>
              <a:sym typeface="Helvetica Neue"/>
            </a:endParaRPr>
          </a:p>
        </p:txBody>
      </p:sp>
      <p:sp>
        <p:nvSpPr>
          <p:cNvPr id="278" name="Google Shape;278;p20"/>
          <p:cNvSpPr txBox="1"/>
          <p:nvPr/>
        </p:nvSpPr>
        <p:spPr>
          <a:xfrm>
            <a:off x="1296000" y="2304000"/>
            <a:ext cx="8686200" cy="52318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800"/>
              <a:buFont typeface="Arial"/>
              <a:buNone/>
            </a:pPr>
            <a:r>
              <a:rPr lang="de-DE" sz="2800" b="1" i="0" u="none" strike="noStrike" cap="none">
                <a:solidFill>
                  <a:srgbClr val="AED633"/>
                </a:solidFill>
                <a:latin typeface="Helvetica Neue" panose="020B0604020202020204" charset="0"/>
                <a:ea typeface="Helvetica Neue"/>
                <a:cs typeface="Helvetica Neue"/>
                <a:sym typeface="Helvetica Neue"/>
              </a:rPr>
              <a:t>Gut gemacht! Jetzt weißt du mehr über:</a:t>
            </a:r>
            <a:endParaRPr lang="de-DE" sz="1400" b="0" i="0" u="none" strike="noStrike" cap="none">
              <a:solidFill>
                <a:srgbClr val="000000"/>
              </a:solidFill>
              <a:latin typeface="Helvetica Neue" panose="020B0604020202020204" charset="0"/>
              <a:ea typeface="Helvetica Neue"/>
              <a:cs typeface="Helvetica Neue"/>
              <a:sym typeface="Helvetica Neue"/>
            </a:endParaRPr>
          </a:p>
        </p:txBody>
      </p:sp>
      <p:pic>
        <p:nvPicPr>
          <p:cNvPr id="279" name="Google Shape;279;p20"/>
          <p:cNvPicPr preferRelativeResize="0"/>
          <p:nvPr/>
        </p:nvPicPr>
        <p:blipFill rotWithShape="1">
          <a:blip r:embed="rId3">
            <a:alphaModFix/>
          </a:blip>
          <a:srcRect/>
          <a:stretch/>
        </p:blipFill>
        <p:spPr>
          <a:xfrm>
            <a:off x="10972800" y="3372231"/>
            <a:ext cx="5601396" cy="5601396"/>
          </a:xfrm>
          <a:prstGeom prst="rect">
            <a:avLst/>
          </a:prstGeom>
          <a:noFill/>
          <a:ln>
            <a:noFill/>
          </a:ln>
        </p:spPr>
      </p:pic>
      <p:sp>
        <p:nvSpPr>
          <p:cNvPr id="280" name="Google Shape;280;p20"/>
          <p:cNvSpPr txBox="1"/>
          <p:nvPr/>
        </p:nvSpPr>
        <p:spPr>
          <a:xfrm>
            <a:off x="1296000" y="3384000"/>
            <a:ext cx="9576000" cy="1954341"/>
          </a:xfrm>
          <a:prstGeom prst="rect">
            <a:avLst/>
          </a:prstGeom>
          <a:noFill/>
          <a:ln>
            <a:noFill/>
          </a:ln>
        </p:spPr>
        <p:txBody>
          <a:bodyPr spcFirstLastPara="1" wrap="square" lIns="91425" tIns="45700" rIns="91425" bIns="45700" anchor="t" anchorCtr="0">
            <a:spAutoFit/>
          </a:bodyPr>
          <a:lstStyle/>
          <a:p>
            <a:pPr marL="628650" marR="0" lvl="0" indent="-628650" algn="l" rtl="0">
              <a:spcBef>
                <a:spcPts val="0"/>
              </a:spcBef>
              <a:spcAft>
                <a:spcPts val="0"/>
              </a:spcAft>
              <a:buClr>
                <a:srgbClr val="000000"/>
              </a:buClr>
              <a:buSzPts val="2400"/>
              <a:buBlip>
                <a:blip r:embed="rId4"/>
              </a:buBlip>
            </a:pPr>
            <a:r>
              <a:rPr lang="de-DE" sz="2400" dirty="0">
                <a:solidFill>
                  <a:schemeClr val="dk1"/>
                </a:solidFill>
                <a:latin typeface="Helvetica Neue" panose="020B0604020202020204" charset="0"/>
                <a:ea typeface="Helvetica Neue"/>
                <a:cs typeface="Helvetica Neue"/>
                <a:sym typeface="Helvetica Neue"/>
              </a:rPr>
              <a:t>Intrapreneurship und digitale Transformation</a:t>
            </a:r>
            <a:endParaRPr lang="de-DE" dirty="0">
              <a:latin typeface="Helvetica Neue" panose="020B0604020202020204" charset="0"/>
            </a:endParaRPr>
          </a:p>
          <a:p>
            <a:pPr marL="628650" marR="0" lvl="0" indent="-628650" algn="l" rtl="0">
              <a:spcBef>
                <a:spcPts val="1000"/>
              </a:spcBef>
              <a:spcAft>
                <a:spcPts val="0"/>
              </a:spcAft>
              <a:buClr>
                <a:srgbClr val="000000"/>
              </a:buClr>
              <a:buSzPts val="2400"/>
              <a:buBlip>
                <a:blip r:embed="rId4"/>
              </a:buBlip>
            </a:pPr>
            <a:r>
              <a:rPr lang="de-DE" sz="2400" dirty="0">
                <a:solidFill>
                  <a:schemeClr val="dk1"/>
                </a:solidFill>
                <a:latin typeface="Helvetica Neue" panose="020B0604020202020204" charset="0"/>
                <a:ea typeface="Helvetica Neue"/>
                <a:cs typeface="Helvetica Neue"/>
                <a:sym typeface="Helvetica Neue"/>
              </a:rPr>
              <a:t>Wie man eine Intrapreneurship-Kultur und Sponsoring fördert</a:t>
            </a:r>
            <a:endParaRPr lang="de-DE" dirty="0">
              <a:latin typeface="Helvetica Neue" panose="020B0604020202020204" charset="0"/>
            </a:endParaRPr>
          </a:p>
          <a:p>
            <a:pPr marL="628650" marR="0" lvl="0" indent="-628650" algn="l" rtl="0">
              <a:spcBef>
                <a:spcPts val="1000"/>
              </a:spcBef>
              <a:spcAft>
                <a:spcPts val="1000"/>
              </a:spcAft>
              <a:buClr>
                <a:srgbClr val="000000"/>
              </a:buClr>
              <a:buSzPts val="2400"/>
              <a:buBlip>
                <a:blip r:embed="rId4"/>
              </a:buBlip>
            </a:pPr>
            <a:r>
              <a:rPr lang="de-DE" sz="2400" dirty="0">
                <a:solidFill>
                  <a:schemeClr val="dk1"/>
                </a:solidFill>
                <a:latin typeface="Helvetica Neue" panose="020B0604020202020204" charset="0"/>
                <a:ea typeface="Helvetica Neue"/>
                <a:cs typeface="Helvetica Neue"/>
                <a:sym typeface="Helvetica Neue"/>
              </a:rPr>
              <a:t>Die Merkmale eines*r </a:t>
            </a:r>
            <a:r>
              <a:rPr lang="de-DE" sz="2400" dirty="0" err="1">
                <a:solidFill>
                  <a:schemeClr val="dk1"/>
                </a:solidFill>
                <a:latin typeface="Helvetica Neue" panose="020B0604020202020204" charset="0"/>
                <a:ea typeface="Helvetica Neue"/>
                <a:cs typeface="Helvetica Neue"/>
                <a:sym typeface="Helvetica Neue"/>
              </a:rPr>
              <a:t>Intrapreneur</a:t>
            </a:r>
            <a:r>
              <a:rPr lang="de-DE" sz="2400" dirty="0">
                <a:solidFill>
                  <a:schemeClr val="dk1"/>
                </a:solidFill>
                <a:latin typeface="Helvetica Neue" panose="020B0604020202020204" charset="0"/>
                <a:ea typeface="Helvetica Neue"/>
                <a:cs typeface="Helvetica Neue"/>
                <a:sym typeface="Helvetica Neue"/>
              </a:rPr>
              <a:t>*in und wie man ein*e erfolgreiche*r </a:t>
            </a:r>
            <a:r>
              <a:rPr lang="de-DE" sz="2400" dirty="0" err="1">
                <a:solidFill>
                  <a:schemeClr val="dk1"/>
                </a:solidFill>
                <a:latin typeface="Helvetica Neue" panose="020B0604020202020204" charset="0"/>
                <a:ea typeface="Helvetica Neue"/>
                <a:cs typeface="Helvetica Neue"/>
                <a:sym typeface="Helvetica Neue"/>
              </a:rPr>
              <a:t>Intrapreneur</a:t>
            </a:r>
            <a:r>
              <a:rPr lang="de-DE" sz="2400" dirty="0">
                <a:solidFill>
                  <a:schemeClr val="dk1"/>
                </a:solidFill>
                <a:latin typeface="Helvetica Neue" panose="020B0604020202020204" charset="0"/>
                <a:ea typeface="Helvetica Neue"/>
                <a:cs typeface="Helvetica Neue"/>
                <a:sym typeface="Helvetica Neue"/>
              </a:rPr>
              <a:t> *in wird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1"/>
          <p:cNvSpPr txBox="1"/>
          <p:nvPr/>
        </p:nvSpPr>
        <p:spPr>
          <a:xfrm>
            <a:off x="1296000" y="1548000"/>
            <a:ext cx="8571931"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de-DE" sz="4800" b="1" i="0" u="none" strike="noStrike" cap="none">
                <a:solidFill>
                  <a:srgbClr val="4D94B7"/>
                </a:solidFill>
                <a:latin typeface="Helvetica Neue" panose="020B0604020202020204" charset="0"/>
                <a:ea typeface="Helvetica Neue"/>
                <a:cs typeface="Helvetica Neue"/>
                <a:sym typeface="Helvetica Neue"/>
              </a:rPr>
              <a:t>Literaturverzeichnis</a:t>
            </a:r>
            <a:endParaRPr lang="de-DE" sz="1400" b="0" i="0" u="none" strike="noStrike" cap="none">
              <a:solidFill>
                <a:srgbClr val="000000"/>
              </a:solidFill>
              <a:latin typeface="Helvetica Neue" panose="020B0604020202020204" charset="0"/>
              <a:ea typeface="Helvetica Neue"/>
              <a:cs typeface="Helvetica Neue"/>
              <a:sym typeface="Helvetica Neue"/>
            </a:endParaRPr>
          </a:p>
        </p:txBody>
      </p:sp>
      <p:sp>
        <p:nvSpPr>
          <p:cNvPr id="287" name="Google Shape;287;p21"/>
          <p:cNvSpPr/>
          <p:nvPr/>
        </p:nvSpPr>
        <p:spPr>
          <a:xfrm>
            <a:off x="1296000" y="3384000"/>
            <a:ext cx="15840000" cy="4585830"/>
          </a:xfrm>
          <a:prstGeom prst="rect">
            <a:avLst/>
          </a:prstGeom>
          <a:noFill/>
          <a:ln>
            <a:noFill/>
          </a:ln>
        </p:spPr>
        <p:txBody>
          <a:bodyPr spcFirstLastPara="1" wrap="square" lIns="91425" tIns="45700" rIns="91425" bIns="45700" anchor="t" anchorCtr="0">
            <a:spAutoFit/>
          </a:bodyPr>
          <a:lstStyle/>
          <a:p>
            <a:pPr marL="534988" marR="0" lvl="0" indent="-534988" algn="l" rtl="0">
              <a:lnSpc>
                <a:spcPct val="100000"/>
              </a:lnSpc>
              <a:spcBef>
                <a:spcPts val="0"/>
              </a:spcBef>
              <a:spcAft>
                <a:spcPts val="0"/>
              </a:spcAft>
              <a:buClr>
                <a:srgbClr val="4D94B7"/>
              </a:buClr>
              <a:buSzPts val="2520"/>
              <a:buFont typeface="Calibri"/>
              <a:buAutoNum type="arabicParenBoth"/>
            </a:pPr>
            <a:r>
              <a:rPr lang="de-DE" sz="2400" b="0" i="0" u="sng" strike="noStrike" cap="none">
                <a:solidFill>
                  <a:srgbClr val="000000"/>
                </a:solidFill>
                <a:latin typeface="Helvetica Neue" panose="020B0604020202020204" charset="0"/>
                <a:ea typeface="Helvetica Neue"/>
                <a:cs typeface="Helvetica Neue"/>
                <a:sym typeface="Helvetica Neue"/>
                <a:hlinkClick r:id="rId3">
                  <a:extLst>
                    <a:ext uri="{A12FA001-AC4F-418D-AE19-62706E023703}">
                      <ahyp:hlinkClr xmlns:ahyp="http://schemas.microsoft.com/office/drawing/2018/hyperlinkcolor" val="tx"/>
                    </a:ext>
                  </a:extLst>
                </a:hlinkClick>
              </a:rPr>
              <a:t>https://www.elmhurst.edu/blog/what-is-intrapreneurship/#:~:text=Intrapreneurship%20is%20simply%20entrepreneurship%20in,facilitators%20and%20barriers%20to%20intrapreneurship</a:t>
            </a:r>
            <a:endParaRPr lang="de-DE" sz="2400" b="0" i="0" u="none" strike="noStrike" cap="none">
              <a:solidFill>
                <a:srgbClr val="000000"/>
              </a:solidFill>
              <a:latin typeface="Helvetica Neue" panose="020B0604020202020204" charset="0"/>
              <a:ea typeface="Helvetica Neue"/>
              <a:cs typeface="Helvetica Neue"/>
              <a:sym typeface="Helvetica Neue"/>
            </a:endParaRPr>
          </a:p>
          <a:p>
            <a:pPr marL="534988" marR="0" lvl="0" indent="-534988" algn="l" rtl="0">
              <a:lnSpc>
                <a:spcPct val="100000"/>
              </a:lnSpc>
              <a:spcBef>
                <a:spcPts val="2400"/>
              </a:spcBef>
              <a:spcAft>
                <a:spcPts val="0"/>
              </a:spcAft>
              <a:buClr>
                <a:srgbClr val="4D94B7"/>
              </a:buClr>
              <a:buSzPts val="2520"/>
              <a:buFont typeface="Calibri"/>
              <a:buAutoNum type="arabicParenBoth"/>
            </a:pPr>
            <a:r>
              <a:rPr lang="de-DE" sz="2400" b="0" i="0" u="sng" strike="noStrike" cap="none">
                <a:solidFill>
                  <a:srgbClr val="000000"/>
                </a:solidFill>
                <a:latin typeface="Helvetica Neue" panose="020B0604020202020204" charset="0"/>
                <a:ea typeface="Helvetica Neue"/>
                <a:cs typeface="Helvetica Neue"/>
                <a:sym typeface="Helvetica Neue"/>
                <a:hlinkClick r:id="rId4">
                  <a:extLst>
                    <a:ext uri="{A12FA001-AC4F-418D-AE19-62706E023703}">
                      <ahyp:hlinkClr xmlns:ahyp="http://schemas.microsoft.com/office/drawing/2018/hyperlinkcolor" val="tx"/>
                    </a:ext>
                  </a:extLst>
                </a:hlinkClick>
              </a:rPr>
              <a:t>https://link.springer.com/chapter/10.1007/978-3-030-53914-6_12</a:t>
            </a:r>
            <a:endParaRPr lang="de-DE" sz="2400" b="0" i="0" u="none" strike="noStrike" cap="none">
              <a:solidFill>
                <a:srgbClr val="000000"/>
              </a:solidFill>
              <a:latin typeface="Helvetica Neue" panose="020B0604020202020204" charset="0"/>
              <a:ea typeface="Helvetica Neue"/>
              <a:cs typeface="Helvetica Neue"/>
              <a:sym typeface="Helvetica Neue"/>
            </a:endParaRPr>
          </a:p>
          <a:p>
            <a:pPr marL="534988" marR="0" lvl="0" indent="-534988" algn="l" rtl="0">
              <a:lnSpc>
                <a:spcPct val="100000"/>
              </a:lnSpc>
              <a:spcBef>
                <a:spcPts val="2400"/>
              </a:spcBef>
              <a:spcAft>
                <a:spcPts val="0"/>
              </a:spcAft>
              <a:buClr>
                <a:srgbClr val="4D94B7"/>
              </a:buClr>
              <a:buSzPts val="2520"/>
              <a:buFont typeface="Calibri"/>
              <a:buAutoNum type="arabicParenBoth"/>
            </a:pPr>
            <a:r>
              <a:rPr lang="de-DE" sz="2400" b="0" i="0" u="sng" strike="noStrike" cap="none">
                <a:solidFill>
                  <a:srgbClr val="000000"/>
                </a:solidFill>
                <a:latin typeface="Helvetica Neue" panose="020B0604020202020204" charset="0"/>
                <a:ea typeface="Helvetica Neue"/>
                <a:cs typeface="Helvetica Neue"/>
                <a:sym typeface="Helvetica Neue"/>
                <a:hlinkClick r:id="rId5">
                  <a:extLst>
                    <a:ext uri="{A12FA001-AC4F-418D-AE19-62706E023703}">
                      <ahyp:hlinkClr xmlns:ahyp="http://schemas.microsoft.com/office/drawing/2018/hyperlinkcolor" val="tx"/>
                    </a:ext>
                  </a:extLst>
                </a:hlinkClick>
              </a:rPr>
              <a:t>https://integrative-innovation.net/?p=1698</a:t>
            </a:r>
            <a:endParaRPr lang="de-DE" sz="2400" b="0" i="0" u="none" strike="noStrike" cap="none">
              <a:solidFill>
                <a:srgbClr val="000000"/>
              </a:solidFill>
              <a:latin typeface="Helvetica Neue" panose="020B0604020202020204" charset="0"/>
              <a:ea typeface="Helvetica Neue"/>
              <a:cs typeface="Helvetica Neue"/>
              <a:sym typeface="Helvetica Neue"/>
            </a:endParaRPr>
          </a:p>
          <a:p>
            <a:pPr marL="534988" marR="0" lvl="0" indent="-534988" algn="l" rtl="0">
              <a:lnSpc>
                <a:spcPct val="100000"/>
              </a:lnSpc>
              <a:spcBef>
                <a:spcPts val="2400"/>
              </a:spcBef>
              <a:spcAft>
                <a:spcPts val="0"/>
              </a:spcAft>
              <a:buClr>
                <a:srgbClr val="4D94B7"/>
              </a:buClr>
              <a:buSzPts val="2520"/>
              <a:buFont typeface="Calibri"/>
              <a:buAutoNum type="arabicParenBoth"/>
            </a:pPr>
            <a:r>
              <a:rPr lang="de-DE" sz="2400" b="0" i="0" u="sng" strike="noStrike" cap="none">
                <a:solidFill>
                  <a:srgbClr val="000000"/>
                </a:solidFill>
                <a:latin typeface="Helvetica Neue" panose="020B0604020202020204" charset="0"/>
                <a:ea typeface="Helvetica Neue"/>
                <a:cs typeface="Helvetica Neue"/>
                <a:sym typeface="Helvetica Neue"/>
                <a:hlinkClick r:id="rId6">
                  <a:extLst>
                    <a:ext uri="{A12FA001-AC4F-418D-AE19-62706E023703}">
                      <ahyp:hlinkClr xmlns:ahyp="http://schemas.microsoft.com/office/drawing/2018/hyperlinkcolor" val="tx"/>
                    </a:ext>
                  </a:extLst>
                </a:hlinkClick>
              </a:rPr>
              <a:t>https://www.peoplematters.in/article/entrepreneurship-start-ups/how-to-create-an-intrapreneurial-culture-19155</a:t>
            </a:r>
            <a:endParaRPr lang="de-DE" sz="2400">
              <a:solidFill>
                <a:srgbClr val="000000"/>
              </a:solidFill>
              <a:latin typeface="Helvetica Neue" panose="020B0604020202020204" charset="0"/>
              <a:ea typeface="Helvetica Neue"/>
              <a:cs typeface="Helvetica Neue"/>
              <a:sym typeface="Helvetica Neue"/>
            </a:endParaRPr>
          </a:p>
          <a:p>
            <a:pPr marL="534988" marR="0" lvl="0" indent="-534988" algn="l" rtl="0">
              <a:lnSpc>
                <a:spcPct val="100000"/>
              </a:lnSpc>
              <a:spcBef>
                <a:spcPts val="2400"/>
              </a:spcBef>
              <a:spcAft>
                <a:spcPts val="2400"/>
              </a:spcAft>
              <a:buClr>
                <a:srgbClr val="4D94B7"/>
              </a:buClr>
              <a:buSzPts val="2520"/>
              <a:buFont typeface="Calibri"/>
              <a:buAutoNum type="arabicParenBoth"/>
            </a:pPr>
            <a:r>
              <a:rPr lang="de-DE" sz="2400">
                <a:solidFill>
                  <a:schemeClr val="dk1"/>
                </a:solidFill>
                <a:latin typeface="Helvetica Neue" panose="020B0604020202020204" charset="0"/>
                <a:ea typeface="Helvetica Neue"/>
                <a:cs typeface="Helvetica Neue"/>
                <a:sym typeface="Helvetica Neue"/>
              </a:rPr>
              <a:t>Wolcott R.C. and Michael Lippitz J. (2007) </a:t>
            </a:r>
            <a:r>
              <a:rPr lang="de-DE" sz="2400" b="0" i="0" u="sng" strike="noStrike" cap="none">
                <a:solidFill>
                  <a:srgbClr val="000000"/>
                </a:solidFill>
                <a:latin typeface="Helvetica Neue" panose="020B0604020202020204" charset="0"/>
                <a:ea typeface="Helvetica Neue"/>
                <a:cs typeface="Helvetica Neue"/>
                <a:sym typeface="Helvetica Neue"/>
                <a:hlinkClick r:id="rId7">
                  <a:extLst>
                    <a:ext uri="{A12FA001-AC4F-418D-AE19-62706E023703}">
                      <ahyp:hlinkClr xmlns:ahyp="http://schemas.microsoft.com/office/drawing/2018/hyperlinkcolor" val="tx"/>
                    </a:ext>
                  </a:extLst>
                </a:hlinkClick>
              </a:rPr>
              <a:t>https://www.researchgate.net/publication/265659626_The_Four_Models_of_Corporate_Entrepreneurship</a:t>
            </a:r>
            <a:endParaRPr lang="de-DE" sz="2400" b="0" i="0" u="none" strike="noStrike" cap="none">
              <a:solidFill>
                <a:srgbClr val="000000"/>
              </a:solidFill>
              <a:latin typeface="Helvetica Neue" panose="020B0604020202020204" charset="0"/>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22"/>
          <p:cNvPicPr preferRelativeResize="0"/>
          <p:nvPr/>
        </p:nvPicPr>
        <p:blipFill rotWithShape="1">
          <a:blip r:embed="rId3">
            <a:alphaModFix/>
          </a:blip>
          <a:srcRect/>
          <a:stretch/>
        </p:blipFill>
        <p:spPr>
          <a:xfrm>
            <a:off x="5901586" y="2458739"/>
            <a:ext cx="6484828" cy="3042465"/>
          </a:xfrm>
          <a:prstGeom prst="rect">
            <a:avLst/>
          </a:prstGeom>
          <a:noFill/>
          <a:ln>
            <a:noFill/>
          </a:ln>
        </p:spPr>
      </p:pic>
      <p:sp>
        <p:nvSpPr>
          <p:cNvPr id="293" name="Google Shape;293;p22"/>
          <p:cNvSpPr txBox="1"/>
          <p:nvPr/>
        </p:nvSpPr>
        <p:spPr>
          <a:xfrm>
            <a:off x="4572000" y="6724601"/>
            <a:ext cx="9144000"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7200"/>
              <a:buFont typeface="Helvetica Neue"/>
              <a:buNone/>
            </a:pPr>
            <a:r>
              <a:rPr lang="de-DE" sz="7200" b="1">
                <a:solidFill>
                  <a:srgbClr val="4D94B7"/>
                </a:solidFill>
                <a:latin typeface="Helvetica Neue" panose="020B0604020202020204" charset="0"/>
                <a:ea typeface="Helvetica Neue"/>
                <a:cs typeface="Helvetica Neue"/>
                <a:sym typeface="Helvetica Neue"/>
              </a:rPr>
              <a:t>Vielen Dank!</a:t>
            </a:r>
            <a:endParaRPr lang="de-DE" sz="7200" b="1" i="0" u="none" strike="noStrike" cap="none">
              <a:solidFill>
                <a:srgbClr val="4D94B7"/>
              </a:solidFill>
              <a:latin typeface="Helvetica Neue" panose="020B0604020202020204" charset="0"/>
              <a:ea typeface="Helvetica Neue"/>
              <a:cs typeface="Helvetica Neue"/>
              <a:sym typeface="Helvetica Neue"/>
            </a:endParaRPr>
          </a:p>
        </p:txBody>
      </p:sp>
      <p:sp>
        <p:nvSpPr>
          <p:cNvPr id="294" name="Google Shape;294;p22"/>
          <p:cNvSpPr txBox="1"/>
          <p:nvPr/>
        </p:nvSpPr>
        <p:spPr>
          <a:xfrm>
            <a:off x="7812000" y="5652000"/>
            <a:ext cx="2628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2400" b="1" i="0" u="none" strike="noStrike">
                <a:solidFill>
                  <a:srgbClr val="AED633"/>
                </a:solidFill>
                <a:latin typeface="Helvetica Neue" panose="020B0604020202020204" charset="0"/>
                <a:ea typeface="Helvetica Neue"/>
                <a:cs typeface="Helvetica Neue"/>
                <a:sym typeface="Helvetica Neue"/>
              </a:rPr>
              <a:t>genieproject.eu</a:t>
            </a:r>
            <a:endParaRPr lang="de-DE" sz="2400" b="1">
              <a:solidFill>
                <a:srgbClr val="AED633"/>
              </a:solidFill>
              <a:latin typeface="Helvetica Neue" panose="020B0604020202020204" charset="0"/>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3"/>
          <p:cNvSpPr txBox="1"/>
          <p:nvPr/>
        </p:nvSpPr>
        <p:spPr>
          <a:xfrm>
            <a:off x="1296000" y="1548000"/>
            <a:ext cx="336103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a:solidFill>
                  <a:srgbClr val="4D94B7"/>
                </a:solidFill>
                <a:latin typeface="Helvetica Neue" panose="020B0604020202020204" charset="0"/>
                <a:ea typeface="Helvetica Neue"/>
                <a:cs typeface="Helvetica Neue"/>
                <a:sym typeface="Helvetica Neue"/>
              </a:rPr>
              <a:t>Lernziele</a:t>
            </a:r>
            <a:endParaRPr lang="de-DE" sz="4800" b="1">
              <a:solidFill>
                <a:srgbClr val="AED633"/>
              </a:solidFill>
              <a:latin typeface="Helvetica Neue" panose="020B0604020202020204" charset="0"/>
              <a:ea typeface="Helvetica Neue"/>
              <a:cs typeface="Helvetica Neue"/>
              <a:sym typeface="Helvetica Neue"/>
            </a:endParaRPr>
          </a:p>
        </p:txBody>
      </p:sp>
      <p:pic>
        <p:nvPicPr>
          <p:cNvPr id="75" name="Google Shape;75;p3"/>
          <p:cNvPicPr preferRelativeResize="0"/>
          <p:nvPr/>
        </p:nvPicPr>
        <p:blipFill rotWithShape="1">
          <a:blip r:embed="rId3">
            <a:alphaModFix/>
          </a:blip>
          <a:srcRect/>
          <a:stretch/>
        </p:blipFill>
        <p:spPr>
          <a:xfrm>
            <a:off x="10439400" y="2740507"/>
            <a:ext cx="6060593" cy="6060593"/>
          </a:xfrm>
          <a:prstGeom prst="rect">
            <a:avLst/>
          </a:prstGeom>
          <a:noFill/>
          <a:ln>
            <a:noFill/>
          </a:ln>
        </p:spPr>
      </p:pic>
      <p:sp>
        <p:nvSpPr>
          <p:cNvPr id="76" name="Google Shape;76;p3"/>
          <p:cNvSpPr txBox="1"/>
          <p:nvPr/>
        </p:nvSpPr>
        <p:spPr>
          <a:xfrm>
            <a:off x="1296000" y="4104000"/>
            <a:ext cx="9576000" cy="4860000"/>
          </a:xfrm>
          <a:prstGeom prst="rect">
            <a:avLst/>
          </a:prstGeom>
          <a:noFill/>
          <a:ln>
            <a:noFill/>
          </a:ln>
        </p:spPr>
        <p:txBody>
          <a:bodyPr spcFirstLastPara="1" wrap="square" lIns="91425" tIns="45700" rIns="91425" bIns="45700" anchor="t" anchorCtr="0">
            <a:noAutofit/>
          </a:bodyPr>
          <a:lstStyle/>
          <a:p>
            <a:pPr marL="542925" marR="0" lvl="0" indent="-542925" algn="l" rtl="0">
              <a:spcBef>
                <a:spcPts val="0"/>
              </a:spcBef>
              <a:spcAft>
                <a:spcPts val="0"/>
              </a:spcAft>
              <a:buClr>
                <a:schemeClr val="dk1"/>
              </a:buClr>
              <a:buSzPts val="2400"/>
              <a:buBlip>
                <a:blip r:embed="rId4"/>
              </a:buBlip>
            </a:pPr>
            <a:r>
              <a:rPr lang="de-DE" sz="2400" dirty="0">
                <a:solidFill>
                  <a:schemeClr val="dk1"/>
                </a:solidFill>
                <a:latin typeface="Helvetica Neue" panose="020B0604020202020204" charset="0"/>
                <a:ea typeface="Helvetica Neue"/>
                <a:cs typeface="Helvetica Neue"/>
                <a:sym typeface="Helvetica Neue"/>
              </a:rPr>
              <a:t>Was digitales Intrapreneurship ist und wie es funktioniert</a:t>
            </a:r>
          </a:p>
          <a:p>
            <a:pPr marL="542925" marR="0" lvl="0" indent="-542925" algn="l" rtl="0">
              <a:spcBef>
                <a:spcPts val="1800"/>
              </a:spcBef>
              <a:spcAft>
                <a:spcPts val="0"/>
              </a:spcAft>
              <a:buClr>
                <a:schemeClr val="dk1"/>
              </a:buClr>
              <a:buSzPts val="2400"/>
              <a:buBlip>
                <a:blip r:embed="rId4"/>
              </a:buBlip>
            </a:pPr>
            <a:r>
              <a:rPr lang="de-DE" sz="2400" dirty="0">
                <a:solidFill>
                  <a:schemeClr val="dk1"/>
                </a:solidFill>
                <a:latin typeface="Helvetica Neue" panose="020B0604020202020204" charset="0"/>
                <a:ea typeface="Helvetica Neue"/>
                <a:cs typeface="Helvetica Neue"/>
                <a:sym typeface="Helvetica Neue"/>
              </a:rPr>
              <a:t>Wie man Intrapreneurship in deinem Unternehmen fördern kann</a:t>
            </a:r>
          </a:p>
          <a:p>
            <a:pPr marL="542925" marR="0" lvl="0" indent="-542925" algn="l" rtl="0">
              <a:spcBef>
                <a:spcPts val="1800"/>
              </a:spcBef>
              <a:spcAft>
                <a:spcPts val="1800"/>
              </a:spcAft>
              <a:buClr>
                <a:schemeClr val="dk1"/>
              </a:buClr>
              <a:buSzPts val="2400"/>
              <a:buBlip>
                <a:blip r:embed="rId4"/>
              </a:buBlip>
            </a:pPr>
            <a:r>
              <a:rPr lang="de-DE" sz="2400" dirty="0">
                <a:solidFill>
                  <a:schemeClr val="dk1"/>
                </a:solidFill>
                <a:latin typeface="Helvetica Neue" panose="020B0604020202020204" charset="0"/>
                <a:ea typeface="Helvetica Neue"/>
                <a:cs typeface="Helvetica Neue"/>
                <a:sym typeface="Helvetica Neue"/>
              </a:rPr>
              <a:t>Wie man ein*e erfolgreiche*r </a:t>
            </a:r>
            <a:r>
              <a:rPr lang="de-DE" sz="2400" dirty="0" err="1">
                <a:solidFill>
                  <a:schemeClr val="dk1"/>
                </a:solidFill>
                <a:latin typeface="Helvetica Neue" panose="020B0604020202020204" charset="0"/>
                <a:ea typeface="Helvetica Neue"/>
                <a:cs typeface="Helvetica Neue"/>
                <a:sym typeface="Helvetica Neue"/>
              </a:rPr>
              <a:t>Intrapreneur</a:t>
            </a:r>
            <a:r>
              <a:rPr lang="de-DE" sz="2400" dirty="0">
                <a:solidFill>
                  <a:schemeClr val="dk1"/>
                </a:solidFill>
                <a:latin typeface="Helvetica Neue" panose="020B0604020202020204" charset="0"/>
                <a:ea typeface="Helvetica Neue"/>
                <a:cs typeface="Helvetica Neue"/>
                <a:sym typeface="Helvetica Neue"/>
              </a:rPr>
              <a:t>*in wird</a:t>
            </a:r>
          </a:p>
        </p:txBody>
      </p:sp>
      <p:sp>
        <p:nvSpPr>
          <p:cNvPr id="77" name="Google Shape;77;p3"/>
          <p:cNvSpPr txBox="1"/>
          <p:nvPr/>
        </p:nvSpPr>
        <p:spPr>
          <a:xfrm>
            <a:off x="1296000" y="3384000"/>
            <a:ext cx="9144000"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de-DE" sz="2400" b="1" i="0" u="none" strike="noStrike" cap="none">
                <a:solidFill>
                  <a:srgbClr val="AED633"/>
                </a:solidFill>
                <a:latin typeface="Helvetica Neue" panose="020B0604020202020204" charset="0"/>
                <a:ea typeface="Helvetica Neue"/>
                <a:cs typeface="Helvetica Neue"/>
                <a:sym typeface="Helvetica Neue"/>
              </a:rPr>
              <a:t>Am Ende des Moduls wirst du wissen:</a:t>
            </a:r>
            <a:endParaRPr lang="de-DE" sz="1400" b="1" i="0" u="none" strike="noStrike" cap="none">
              <a:solidFill>
                <a:srgbClr val="AED633"/>
              </a:solidFill>
              <a:latin typeface="Helvetica Neue" panose="020B0604020202020204" charset="0"/>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4"/>
          <p:cNvPicPr preferRelativeResize="0"/>
          <p:nvPr/>
        </p:nvPicPr>
        <p:blipFill rotWithShape="1">
          <a:blip r:embed="rId3">
            <a:alphaModFix/>
          </a:blip>
          <a:srcRect/>
          <a:stretch/>
        </p:blipFill>
        <p:spPr>
          <a:xfrm>
            <a:off x="12344400" y="4921071"/>
            <a:ext cx="3907362" cy="3907362"/>
          </a:xfrm>
          <a:prstGeom prst="rect">
            <a:avLst/>
          </a:prstGeom>
          <a:noFill/>
          <a:ln>
            <a:noFill/>
          </a:ln>
        </p:spPr>
      </p:pic>
      <p:sp>
        <p:nvSpPr>
          <p:cNvPr id="83" name="Google Shape;83;p4"/>
          <p:cNvSpPr txBox="1"/>
          <p:nvPr/>
        </p:nvSpPr>
        <p:spPr>
          <a:xfrm>
            <a:off x="4572000" y="3888000"/>
            <a:ext cx="9144000"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4800"/>
              <a:buFont typeface="Helvetica Neue"/>
              <a:buNone/>
            </a:pPr>
            <a:r>
              <a:rPr lang="de-DE" sz="4800" b="1">
                <a:solidFill>
                  <a:srgbClr val="4D94B7"/>
                </a:solidFill>
                <a:latin typeface="Helvetica Neue" panose="020B0604020202020204" charset="0"/>
                <a:ea typeface="Helvetica Neue"/>
                <a:cs typeface="Helvetica Neue"/>
                <a:sym typeface="Helvetica Neue"/>
              </a:rPr>
              <a:t>Einführung. Was ist digitales Intrapreneurship?</a:t>
            </a:r>
            <a:endParaRPr lang="de-DE">
              <a:latin typeface="Helvetica Neue" panose="020B0604020202020204" charset="0"/>
            </a:endParaRPr>
          </a:p>
        </p:txBody>
      </p:sp>
      <p:sp>
        <p:nvSpPr>
          <p:cNvPr id="84" name="Google Shape;84;p4"/>
          <p:cNvSpPr txBox="1"/>
          <p:nvPr/>
        </p:nvSpPr>
        <p:spPr>
          <a:xfrm>
            <a:off x="1296000" y="2592000"/>
            <a:ext cx="15732000"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AED633"/>
              </a:buClr>
              <a:buSzPts val="6000"/>
              <a:buFont typeface="Helvetica Neue"/>
              <a:buNone/>
            </a:pPr>
            <a:r>
              <a:rPr lang="de-DE" sz="6000" b="1">
                <a:solidFill>
                  <a:srgbClr val="AED633"/>
                </a:solidFill>
                <a:latin typeface="Helvetica Neue" panose="020B0604020202020204" charset="0"/>
                <a:ea typeface="Helvetica Neue"/>
                <a:cs typeface="Helvetica Neue"/>
                <a:sym typeface="Helvetica Neue"/>
              </a:rPr>
              <a:t>Unit 1</a:t>
            </a:r>
            <a:endParaRPr lang="de-DE" sz="6000" b="1" i="0" u="none" strike="noStrike" cap="none">
              <a:solidFill>
                <a:srgbClr val="AED633"/>
              </a:solidFill>
              <a:latin typeface="Helvetica Neue" panose="020B0604020202020204" charset="0"/>
              <a:ea typeface="Helvetica Neue"/>
              <a:cs typeface="Helvetica Neue"/>
              <a:sym typeface="Helvetica Neue"/>
            </a:endParaRPr>
          </a:p>
        </p:txBody>
      </p:sp>
      <p:sp>
        <p:nvSpPr>
          <p:cNvPr id="85" name="Google Shape;85;p4"/>
          <p:cNvSpPr txBox="1"/>
          <p:nvPr/>
        </p:nvSpPr>
        <p:spPr>
          <a:xfrm>
            <a:off x="1296000" y="5256000"/>
            <a:ext cx="10980000" cy="3539390"/>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rgbClr val="000000"/>
              </a:buClr>
              <a:buSzPts val="2800"/>
              <a:buFont typeface="Arial"/>
              <a:buNone/>
            </a:pPr>
            <a:r>
              <a:rPr lang="de-DE" sz="2800" b="1" i="0" u="none" strike="noStrike" cap="none" dirty="0">
                <a:solidFill>
                  <a:srgbClr val="AED633"/>
                </a:solidFill>
                <a:latin typeface="Helvetica Neue" panose="020B0604020202020204" charset="0"/>
                <a:ea typeface="Helvetica Neue"/>
                <a:cs typeface="Helvetica Neue"/>
                <a:sym typeface="Helvetica Neue"/>
              </a:rPr>
              <a:t>1.1 Digitale Transformation</a:t>
            </a:r>
            <a:endParaRPr lang="de-DE" dirty="0">
              <a:latin typeface="Helvetica Neue" panose="020B0604020202020204" charset="0"/>
            </a:endParaRPr>
          </a:p>
          <a:p>
            <a:pPr marL="0" marR="0" lvl="0" indent="0" algn="l" rtl="0">
              <a:lnSpc>
                <a:spcPct val="200000"/>
              </a:lnSpc>
              <a:spcBef>
                <a:spcPts val="0"/>
              </a:spcBef>
              <a:spcAft>
                <a:spcPts val="0"/>
              </a:spcAft>
              <a:buClr>
                <a:srgbClr val="000000"/>
              </a:buClr>
              <a:buSzPts val="2800"/>
              <a:buFont typeface="Arial"/>
              <a:buNone/>
            </a:pPr>
            <a:r>
              <a:rPr lang="de-DE" sz="2800" b="1" i="0" u="none" strike="noStrike" cap="none" dirty="0">
                <a:solidFill>
                  <a:srgbClr val="AED633"/>
                </a:solidFill>
                <a:latin typeface="Helvetica Neue" panose="020B0604020202020204" charset="0"/>
                <a:ea typeface="Helvetica Neue"/>
                <a:cs typeface="Helvetica Neue"/>
                <a:sym typeface="Helvetica Neue"/>
              </a:rPr>
              <a:t>1.2 Definition von Intrapreneurship</a:t>
            </a:r>
            <a:endParaRPr lang="de-DE" dirty="0">
              <a:latin typeface="Helvetica Neue" panose="020B0604020202020204" charset="0"/>
            </a:endParaRPr>
          </a:p>
          <a:p>
            <a:pPr marL="0" marR="0" lvl="0" indent="0" algn="l" rtl="0">
              <a:lnSpc>
                <a:spcPct val="200000"/>
              </a:lnSpc>
              <a:spcBef>
                <a:spcPts val="0"/>
              </a:spcBef>
              <a:spcAft>
                <a:spcPts val="0"/>
              </a:spcAft>
              <a:buClr>
                <a:srgbClr val="000000"/>
              </a:buClr>
              <a:buSzPts val="2800"/>
              <a:buFont typeface="Arial"/>
              <a:buNone/>
            </a:pPr>
            <a:r>
              <a:rPr lang="de-DE" sz="2800" b="1" i="0" u="none" strike="noStrike" cap="none" dirty="0">
                <a:solidFill>
                  <a:srgbClr val="AED633"/>
                </a:solidFill>
                <a:latin typeface="Helvetica Neue" panose="020B0604020202020204" charset="0"/>
                <a:ea typeface="Helvetica Neue"/>
                <a:cs typeface="Helvetica Neue"/>
                <a:sym typeface="Helvetica Neue"/>
              </a:rPr>
              <a:t>1.3 Der/die </a:t>
            </a:r>
            <a:r>
              <a:rPr lang="de-DE" sz="2800" b="1" i="0" u="none" strike="noStrike" cap="none" dirty="0" err="1">
                <a:solidFill>
                  <a:srgbClr val="AED633"/>
                </a:solidFill>
                <a:latin typeface="Helvetica Neue" panose="020B0604020202020204" charset="0"/>
                <a:ea typeface="Helvetica Neue"/>
                <a:cs typeface="Helvetica Neue"/>
                <a:sym typeface="Helvetica Neue"/>
              </a:rPr>
              <a:t>Intrapreneur</a:t>
            </a:r>
            <a:r>
              <a:rPr lang="de-DE" sz="2800" b="1" i="0" u="none" strike="noStrike" cap="none" dirty="0">
                <a:solidFill>
                  <a:srgbClr val="AED633"/>
                </a:solidFill>
                <a:latin typeface="Helvetica Neue" panose="020B0604020202020204" charset="0"/>
                <a:ea typeface="Helvetica Neue"/>
                <a:cs typeface="Helvetica Neue"/>
                <a:sym typeface="Helvetica Neue"/>
              </a:rPr>
              <a:t>*in</a:t>
            </a:r>
            <a:endParaRPr lang="de-DE" dirty="0">
              <a:latin typeface="Helvetica Neue" panose="020B0604020202020204" charset="0"/>
            </a:endParaRPr>
          </a:p>
          <a:p>
            <a:pPr marL="0" marR="0" lvl="0" indent="0" algn="l" rtl="0">
              <a:lnSpc>
                <a:spcPct val="200000"/>
              </a:lnSpc>
              <a:spcBef>
                <a:spcPts val="0"/>
              </a:spcBef>
              <a:spcAft>
                <a:spcPts val="0"/>
              </a:spcAft>
              <a:buClr>
                <a:srgbClr val="000000"/>
              </a:buClr>
              <a:buSzPts val="2800"/>
              <a:buFont typeface="Arial"/>
              <a:buNone/>
            </a:pPr>
            <a:r>
              <a:rPr lang="de-DE" sz="2800" b="1" i="0" u="none" strike="noStrike" cap="none" dirty="0">
                <a:solidFill>
                  <a:srgbClr val="AED633"/>
                </a:solidFill>
                <a:latin typeface="Helvetica Neue" panose="020B0604020202020204" charset="0"/>
                <a:ea typeface="Helvetica Neue"/>
                <a:cs typeface="Helvetica Neue"/>
                <a:sym typeface="Helvetica Neue"/>
              </a:rPr>
              <a:t>1.4 Intrapreneurship-Modelle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5"/>
          <p:cNvSpPr txBox="1"/>
          <p:nvPr/>
        </p:nvSpPr>
        <p:spPr>
          <a:xfrm>
            <a:off x="1296000" y="1548000"/>
            <a:ext cx="15588000" cy="830997"/>
          </a:xfrm>
          <a:prstGeom prst="rect">
            <a:avLst/>
          </a:prstGeom>
          <a:noFill/>
          <a:ln>
            <a:noFill/>
          </a:ln>
        </p:spPr>
        <p:txBody>
          <a:bodyPr spcFirstLastPara="1" wrap="square" lIns="91425" tIns="45700" rIns="91425" bIns="45700" anchor="t" anchorCtr="0">
            <a:spAutoFit/>
          </a:bodyPr>
          <a:lstStyle/>
          <a:p>
            <a:pPr marL="914400" marR="0" lvl="0" indent="-914400" algn="l" rtl="0">
              <a:spcBef>
                <a:spcPts val="0"/>
              </a:spcBef>
              <a:spcAft>
                <a:spcPts val="0"/>
              </a:spcAft>
              <a:buClr>
                <a:srgbClr val="4D94B7"/>
              </a:buClr>
              <a:buSzPts val="4800"/>
              <a:buFont typeface="Helvetica Neue"/>
              <a:buAutoNum type="arabicPeriod"/>
            </a:pPr>
            <a:r>
              <a:rPr lang="de-DE" sz="4800" b="1">
                <a:solidFill>
                  <a:srgbClr val="4D94B7"/>
                </a:solidFill>
                <a:latin typeface="Helvetica Neue" panose="020B0604020202020204" charset="0"/>
                <a:ea typeface="Helvetica Neue"/>
                <a:cs typeface="Helvetica Neue"/>
                <a:sym typeface="Helvetica Neue"/>
              </a:rPr>
              <a:t>Einführung. Was ist digitales Intrapreneurship?</a:t>
            </a:r>
            <a:endParaRPr lang="de-DE">
              <a:latin typeface="Helvetica Neue" panose="020B0604020202020204" charset="0"/>
            </a:endParaRPr>
          </a:p>
        </p:txBody>
      </p:sp>
      <p:sp>
        <p:nvSpPr>
          <p:cNvPr id="91" name="Google Shape;91;p5"/>
          <p:cNvSpPr txBox="1"/>
          <p:nvPr/>
        </p:nvSpPr>
        <p:spPr>
          <a:xfrm>
            <a:off x="1296000" y="2304000"/>
            <a:ext cx="57994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a:solidFill>
                  <a:srgbClr val="AED633"/>
                </a:solidFill>
                <a:latin typeface="Helvetica Neue" panose="020B0604020202020204" charset="0"/>
                <a:ea typeface="Helvetica Neue"/>
                <a:cs typeface="Helvetica Neue"/>
                <a:sym typeface="Helvetica Neue"/>
              </a:rPr>
              <a:t>1.1 Digitale Transformation</a:t>
            </a:r>
            <a:endParaRPr lang="de-DE">
              <a:latin typeface="Helvetica Neue" panose="020B0604020202020204" charset="0"/>
            </a:endParaRPr>
          </a:p>
        </p:txBody>
      </p:sp>
      <p:sp>
        <p:nvSpPr>
          <p:cNvPr id="92" name="Google Shape;92;p5"/>
          <p:cNvSpPr txBox="1"/>
          <p:nvPr/>
        </p:nvSpPr>
        <p:spPr>
          <a:xfrm>
            <a:off x="1295999" y="3384000"/>
            <a:ext cx="15840000"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dirty="0">
                <a:solidFill>
                  <a:schemeClr val="dk1"/>
                </a:solidFill>
                <a:latin typeface="Helvetica Neue" panose="020B0604020202020204" charset="0"/>
                <a:ea typeface="Helvetica Neue"/>
                <a:cs typeface="Helvetica Neue"/>
                <a:sym typeface="Helvetica Neue"/>
              </a:rPr>
              <a:t>Die digitale Transformation kann als ein </a:t>
            </a:r>
            <a:r>
              <a:rPr lang="de-DE" sz="2400" b="1" dirty="0">
                <a:solidFill>
                  <a:srgbClr val="78B17A"/>
                </a:solidFill>
                <a:latin typeface="Helvetica Neue" panose="020B0604020202020204" charset="0"/>
                <a:ea typeface="Helvetica Neue"/>
                <a:cs typeface="Helvetica Neue"/>
                <a:sym typeface="Helvetica Neue"/>
              </a:rPr>
              <a:t>neuer Ansatz für die Geschäftstätigkeit </a:t>
            </a:r>
            <a:r>
              <a:rPr lang="de-DE" sz="2400" dirty="0">
                <a:solidFill>
                  <a:schemeClr val="dk1"/>
                </a:solidFill>
                <a:latin typeface="Helvetica Neue" panose="020B0604020202020204" charset="0"/>
                <a:ea typeface="Helvetica Neue"/>
                <a:cs typeface="Helvetica Neue"/>
                <a:sym typeface="Helvetica Neue"/>
              </a:rPr>
              <a:t>angesehen werden. Neben der </a:t>
            </a:r>
            <a:r>
              <a:rPr lang="de-DE" sz="2400" b="1" dirty="0">
                <a:solidFill>
                  <a:srgbClr val="78B17A"/>
                </a:solidFill>
                <a:latin typeface="Helvetica Neue" panose="020B0604020202020204" charset="0"/>
                <a:ea typeface="Helvetica Neue"/>
                <a:cs typeface="Helvetica Neue"/>
                <a:sym typeface="Helvetica Neue"/>
              </a:rPr>
              <a:t>Implementierung neuer Technologien </a:t>
            </a:r>
            <a:r>
              <a:rPr lang="de-DE" sz="2400" dirty="0">
                <a:solidFill>
                  <a:schemeClr val="dk1"/>
                </a:solidFill>
                <a:latin typeface="Helvetica Neue" panose="020B0604020202020204" charset="0"/>
                <a:ea typeface="Helvetica Neue"/>
                <a:cs typeface="Helvetica Neue"/>
                <a:sym typeface="Helvetica Neue"/>
              </a:rPr>
              <a:t>erfordert diese Art der Transformation auch </a:t>
            </a:r>
            <a:r>
              <a:rPr lang="de-DE" sz="2400" b="1" dirty="0">
                <a:solidFill>
                  <a:srgbClr val="78B17A"/>
                </a:solidFill>
                <a:latin typeface="Helvetica Neue" panose="020B0604020202020204" charset="0"/>
                <a:ea typeface="Helvetica Neue"/>
                <a:cs typeface="Helvetica Neue"/>
                <a:sym typeface="Helvetica Neue"/>
              </a:rPr>
              <a:t>eine Veränderung der Unternehmenskultur.</a:t>
            </a:r>
          </a:p>
          <a:p>
            <a:pPr marL="0" marR="0" lvl="0" indent="0" algn="l" rtl="0">
              <a:spcBef>
                <a:spcPts val="0"/>
              </a:spcBef>
              <a:spcAft>
                <a:spcPts val="0"/>
              </a:spcAft>
              <a:buNone/>
            </a:pPr>
            <a:endParaRPr lang="de-DE" sz="2400" dirty="0">
              <a:solidFill>
                <a:schemeClr val="dk1"/>
              </a:solidFill>
              <a:latin typeface="Helvetica Neue" panose="020B0604020202020204" charset="0"/>
              <a:ea typeface="Helvetica Neue"/>
              <a:cs typeface="Helvetica Neue"/>
              <a:sym typeface="Helvetica Neue"/>
            </a:endParaRPr>
          </a:p>
        </p:txBody>
      </p:sp>
      <p:sp>
        <p:nvSpPr>
          <p:cNvPr id="93" name="Google Shape;93;p5"/>
          <p:cNvSpPr txBox="1"/>
          <p:nvPr/>
        </p:nvSpPr>
        <p:spPr>
          <a:xfrm>
            <a:off x="1296000" y="4788000"/>
            <a:ext cx="10285200" cy="2678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a:solidFill>
                  <a:schemeClr val="dk1"/>
                </a:solidFill>
                <a:latin typeface="Helvetica Neue" panose="020B0604020202020204" charset="0"/>
                <a:ea typeface="Helvetica Neue"/>
                <a:cs typeface="Helvetica Neue"/>
                <a:sym typeface="Helvetica Neue"/>
              </a:rPr>
              <a:t>Diese Art von Prozess bringt Innovation mit sich, die wiederum zu mehr Innovation führt. </a:t>
            </a:r>
            <a:r>
              <a:rPr lang="de-DE" sz="2400" b="1">
                <a:solidFill>
                  <a:srgbClr val="78B17A"/>
                </a:solidFill>
                <a:latin typeface="Helvetica Neue" panose="020B0604020202020204" charset="0"/>
                <a:ea typeface="Helvetica Neue"/>
                <a:cs typeface="Helvetica Neue"/>
                <a:sym typeface="Helvetica Neue"/>
              </a:rPr>
              <a:t>Transformation</a:t>
            </a:r>
            <a:r>
              <a:rPr lang="de-DE" sz="2400">
                <a:solidFill>
                  <a:schemeClr val="dk1"/>
                </a:solidFill>
                <a:latin typeface="Helvetica Neue" panose="020B0604020202020204" charset="0"/>
                <a:ea typeface="Helvetica Neue"/>
                <a:cs typeface="Helvetica Neue"/>
                <a:sym typeface="Helvetica Neue"/>
              </a:rPr>
              <a:t> und </a:t>
            </a:r>
            <a:r>
              <a:rPr lang="de-DE" sz="2400" b="1">
                <a:solidFill>
                  <a:srgbClr val="78B17A"/>
                </a:solidFill>
                <a:latin typeface="Helvetica Neue" panose="020B0604020202020204" charset="0"/>
                <a:ea typeface="Helvetica Neue"/>
                <a:cs typeface="Helvetica Neue"/>
                <a:sym typeface="Helvetica Neue"/>
              </a:rPr>
              <a:t>Innovation</a:t>
            </a:r>
            <a:r>
              <a:rPr lang="de-DE" sz="2400">
                <a:solidFill>
                  <a:schemeClr val="dk1"/>
                </a:solidFill>
                <a:latin typeface="Helvetica Neue" panose="020B0604020202020204" charset="0"/>
                <a:ea typeface="Helvetica Neue"/>
                <a:cs typeface="Helvetica Neue"/>
                <a:sym typeface="Helvetica Neue"/>
              </a:rPr>
              <a:t> sind die Schlüsselwörter auf dem heutigen Markt.</a:t>
            </a:r>
          </a:p>
          <a:p>
            <a:pPr marL="0" marR="0" lvl="0" indent="0" algn="l" rtl="0">
              <a:spcBef>
                <a:spcPts val="0"/>
              </a:spcBef>
              <a:spcAft>
                <a:spcPts val="0"/>
              </a:spcAft>
              <a:buNone/>
            </a:pPr>
            <a:endParaRPr lang="de-DE" sz="2400">
              <a:solidFill>
                <a:schemeClr val="dk1"/>
              </a:solidFill>
              <a:latin typeface="Helvetica Neue" panose="020B0604020202020204" charset="0"/>
              <a:ea typeface="Helvetica Neue"/>
              <a:cs typeface="Helvetica Neue"/>
              <a:sym typeface="Helvetica Neue"/>
            </a:endParaRPr>
          </a:p>
          <a:p>
            <a:pPr marL="0" marR="0" lvl="0" indent="0" algn="l" rtl="0">
              <a:spcBef>
                <a:spcPts val="0"/>
              </a:spcBef>
              <a:spcAft>
                <a:spcPts val="0"/>
              </a:spcAft>
              <a:buNone/>
            </a:pPr>
            <a:r>
              <a:rPr lang="de-DE" sz="2400">
                <a:solidFill>
                  <a:schemeClr val="dk1"/>
                </a:solidFill>
                <a:latin typeface="Helvetica Neue" panose="020B0604020202020204" charset="0"/>
                <a:ea typeface="Helvetica Neue"/>
                <a:cs typeface="Helvetica Neue"/>
                <a:sym typeface="Helvetica Neue"/>
              </a:rPr>
              <a:t>Um diesen Veränderungen gerecht zu werden, müssen die Unternehmen eine Kultur entwickeln, die die </a:t>
            </a:r>
            <a:r>
              <a:rPr lang="de-DE" sz="2400" b="1">
                <a:solidFill>
                  <a:srgbClr val="78B17A"/>
                </a:solidFill>
                <a:latin typeface="Helvetica Neue" panose="020B0604020202020204" charset="0"/>
                <a:ea typeface="Helvetica Neue"/>
                <a:cs typeface="Helvetica Neue"/>
                <a:sym typeface="Helvetica Neue"/>
              </a:rPr>
              <a:t>Eigeninitiative der Mitarbeiter*innen </a:t>
            </a:r>
            <a:r>
              <a:rPr lang="de-DE" sz="2400">
                <a:solidFill>
                  <a:schemeClr val="dk1"/>
                </a:solidFill>
                <a:latin typeface="Helvetica Neue" panose="020B0604020202020204" charset="0"/>
                <a:ea typeface="Helvetica Neue"/>
                <a:cs typeface="Helvetica Neue"/>
                <a:sym typeface="Helvetica Neue"/>
              </a:rPr>
              <a:t>fördert und </a:t>
            </a:r>
            <a:r>
              <a:rPr lang="de-DE" sz="2400" b="1">
                <a:solidFill>
                  <a:srgbClr val="78B17A"/>
                </a:solidFill>
                <a:latin typeface="Helvetica Neue" panose="020B0604020202020204" charset="0"/>
                <a:ea typeface="Helvetica Neue"/>
                <a:cs typeface="Helvetica Neue"/>
                <a:sym typeface="Helvetica Neue"/>
              </a:rPr>
              <a:t>Intrapreneurship unterstützt.</a:t>
            </a:r>
          </a:p>
        </p:txBody>
      </p:sp>
      <p:pic>
        <p:nvPicPr>
          <p:cNvPr id="94" name="Google Shape;94;p5"/>
          <p:cNvPicPr preferRelativeResize="0"/>
          <p:nvPr/>
        </p:nvPicPr>
        <p:blipFill rotWithShape="1">
          <a:blip r:embed="rId3">
            <a:alphaModFix/>
          </a:blip>
          <a:srcRect l="7281" t="10783" r="8823" b="9804"/>
          <a:stretch/>
        </p:blipFill>
        <p:spPr>
          <a:xfrm>
            <a:off x="11538992" y="4457099"/>
            <a:ext cx="4558052" cy="4314472"/>
          </a:xfrm>
          <a:prstGeom prst="rect">
            <a:avLst/>
          </a:prstGeom>
          <a:noFill/>
          <a:ln>
            <a:noFill/>
          </a:ln>
        </p:spPr>
      </p:pic>
      <p:sp>
        <p:nvSpPr>
          <p:cNvPr id="95" name="Google Shape;95;p5"/>
          <p:cNvSpPr txBox="1"/>
          <p:nvPr/>
        </p:nvSpPr>
        <p:spPr>
          <a:xfrm>
            <a:off x="1296000" y="8877300"/>
            <a:ext cx="3657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a:solidFill>
                  <a:schemeClr val="dk1"/>
                </a:solidFill>
                <a:latin typeface="Helvetica Neue" panose="020B0604020202020204" charset="0"/>
                <a:ea typeface="Helvetica Neue"/>
                <a:cs typeface="Helvetica Neue"/>
                <a:sym typeface="Helvetica Neue"/>
              </a:rPr>
              <a:t>Quellennr.: 2</a:t>
            </a:r>
            <a:endParaRPr lang="de-DE">
              <a:latin typeface="Helvetica Neue" panose="020B06040202020202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6"/>
          <p:cNvSpPr txBox="1"/>
          <p:nvPr/>
        </p:nvSpPr>
        <p:spPr>
          <a:xfrm>
            <a:off x="1296000" y="2304000"/>
            <a:ext cx="80766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a:solidFill>
                  <a:srgbClr val="AED633"/>
                </a:solidFill>
                <a:latin typeface="Helvetica Neue" panose="020B0604020202020204" charset="0"/>
                <a:ea typeface="Helvetica Neue"/>
                <a:cs typeface="Helvetica Neue"/>
                <a:sym typeface="Helvetica Neue"/>
              </a:rPr>
              <a:t>1.2 Definition von Intrapreneurship</a:t>
            </a:r>
            <a:endParaRPr lang="de-DE">
              <a:latin typeface="Helvetica Neue" panose="020B0604020202020204" charset="0"/>
            </a:endParaRPr>
          </a:p>
        </p:txBody>
      </p:sp>
      <p:sp>
        <p:nvSpPr>
          <p:cNvPr id="101" name="Google Shape;101;p6"/>
          <p:cNvSpPr txBox="1"/>
          <p:nvPr/>
        </p:nvSpPr>
        <p:spPr>
          <a:xfrm>
            <a:off x="1296000" y="3384000"/>
            <a:ext cx="1549646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a:solidFill>
                  <a:schemeClr val="dk1"/>
                </a:solidFill>
                <a:latin typeface="Helvetica Neue" panose="020B0604020202020204" charset="0"/>
                <a:ea typeface="Helvetica Neue"/>
                <a:cs typeface="Helvetica Neue"/>
                <a:sym typeface="Helvetica Neue"/>
              </a:rPr>
              <a:t>Der Begriff Intrapreneurship bezieht sich auf eine </a:t>
            </a:r>
            <a:r>
              <a:rPr lang="de-DE" sz="2400" b="1">
                <a:solidFill>
                  <a:srgbClr val="78B17A"/>
                </a:solidFill>
                <a:latin typeface="Helvetica Neue" panose="020B0604020202020204" charset="0"/>
                <a:ea typeface="Helvetica Neue"/>
                <a:cs typeface="Helvetica Neue"/>
                <a:sym typeface="Helvetica Neue"/>
              </a:rPr>
              <a:t>Reihe von Fähigkeiten und Kompetenzen </a:t>
            </a:r>
            <a:r>
              <a:rPr lang="de-DE" sz="2400">
                <a:solidFill>
                  <a:schemeClr val="dk1"/>
                </a:solidFill>
                <a:latin typeface="Helvetica Neue" panose="020B0604020202020204" charset="0"/>
                <a:ea typeface="Helvetica Neue"/>
                <a:cs typeface="Helvetica Neue"/>
                <a:sym typeface="Helvetica Neue"/>
              </a:rPr>
              <a:t>(die ein Merkmal des Unternehmertums sind), die genutzt werden, um </a:t>
            </a:r>
            <a:r>
              <a:rPr lang="de-DE" sz="2400" b="1">
                <a:solidFill>
                  <a:srgbClr val="78B17A"/>
                </a:solidFill>
                <a:latin typeface="Helvetica Neue" panose="020B0604020202020204" charset="0"/>
                <a:ea typeface="Helvetica Neue"/>
                <a:cs typeface="Helvetica Neue"/>
                <a:sym typeface="Helvetica Neue"/>
              </a:rPr>
              <a:t>neue Geschäftsmöglichkeiten mit profitablem Potenzial zu entdecken und zu nutzen</a:t>
            </a:r>
            <a:r>
              <a:rPr lang="de-DE" sz="2400">
                <a:solidFill>
                  <a:schemeClr val="dk1"/>
                </a:solidFill>
                <a:latin typeface="Helvetica Neue" panose="020B0604020202020204" charset="0"/>
                <a:ea typeface="Helvetica Neue"/>
                <a:cs typeface="Helvetica Neue"/>
                <a:sym typeface="Helvetica Neue"/>
              </a:rPr>
              <a:t> und um </a:t>
            </a:r>
            <a:r>
              <a:rPr lang="de-DE" sz="2400" b="1">
                <a:solidFill>
                  <a:srgbClr val="78B17A"/>
                </a:solidFill>
                <a:latin typeface="Helvetica Neue" panose="020B0604020202020204" charset="0"/>
                <a:ea typeface="Helvetica Neue"/>
                <a:cs typeface="Helvetica Neue"/>
                <a:sym typeface="Helvetica Neue"/>
              </a:rPr>
              <a:t>Innovationen </a:t>
            </a:r>
            <a:r>
              <a:rPr lang="de-DE" sz="2400">
                <a:solidFill>
                  <a:schemeClr val="dk1"/>
                </a:solidFill>
                <a:latin typeface="Helvetica Neue" panose="020B0604020202020204" charset="0"/>
                <a:ea typeface="Helvetica Neue"/>
                <a:cs typeface="Helvetica Neue"/>
                <a:sym typeface="Helvetica Neue"/>
              </a:rPr>
              <a:t>innerhalb eines bestehenden Unternehmens zu schaffen.</a:t>
            </a:r>
          </a:p>
        </p:txBody>
      </p:sp>
      <p:sp>
        <p:nvSpPr>
          <p:cNvPr id="102" name="Google Shape;102;p6"/>
          <p:cNvSpPr txBox="1"/>
          <p:nvPr/>
        </p:nvSpPr>
        <p:spPr>
          <a:xfrm>
            <a:off x="1296000" y="4762500"/>
            <a:ext cx="10710600" cy="2678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dirty="0">
                <a:solidFill>
                  <a:schemeClr val="dk1"/>
                </a:solidFill>
                <a:latin typeface="Helvetica Neue" panose="020B0604020202020204" charset="0"/>
                <a:ea typeface="Helvetica Neue"/>
                <a:cs typeface="Helvetica Neue"/>
                <a:sym typeface="Helvetica Neue"/>
              </a:rPr>
              <a:t>Während der Entrepreneur derjenige ist, der Innovationen schafft, indem er ein neues Geschäft gründet, handelt der/die  </a:t>
            </a:r>
            <a:r>
              <a:rPr lang="de-DE" sz="2400" b="1" dirty="0" err="1">
                <a:solidFill>
                  <a:srgbClr val="78B17A"/>
                </a:solidFill>
                <a:latin typeface="Helvetica Neue" panose="020B0604020202020204" charset="0"/>
                <a:ea typeface="Helvetica Neue"/>
                <a:cs typeface="Helvetica Neue"/>
                <a:sym typeface="Helvetica Neue"/>
              </a:rPr>
              <a:t>Intrapreneur</a:t>
            </a:r>
            <a:r>
              <a:rPr lang="de-DE" sz="2400" b="1" dirty="0">
                <a:solidFill>
                  <a:srgbClr val="78B17A"/>
                </a:solidFill>
                <a:latin typeface="Helvetica Neue" panose="020B0604020202020204" charset="0"/>
                <a:ea typeface="Helvetica Neue"/>
                <a:cs typeface="Helvetica Neue"/>
                <a:sym typeface="Helvetica Neue"/>
              </a:rPr>
              <a:t>*in </a:t>
            </a:r>
            <a:r>
              <a:rPr lang="de-DE" sz="2400" dirty="0">
                <a:solidFill>
                  <a:schemeClr val="dk1"/>
                </a:solidFill>
                <a:latin typeface="Helvetica Neue" panose="020B0604020202020204" charset="0"/>
                <a:ea typeface="Helvetica Neue"/>
                <a:cs typeface="Helvetica Neue"/>
                <a:sym typeface="Helvetica Neue"/>
              </a:rPr>
              <a:t> innerhalb des Unternehmens, in dem sie/er arbeitet, und geht persönlich keine finanziellen Risiken ein.</a:t>
            </a:r>
          </a:p>
          <a:p>
            <a:pPr marL="0" marR="0" lvl="0" indent="0" algn="l" rtl="0">
              <a:spcBef>
                <a:spcPts val="0"/>
              </a:spcBef>
              <a:spcAft>
                <a:spcPts val="0"/>
              </a:spcAft>
              <a:buNone/>
            </a:pPr>
            <a:endParaRPr lang="de-DE" sz="2400" dirty="0">
              <a:solidFill>
                <a:schemeClr val="dk1"/>
              </a:solidFill>
              <a:latin typeface="Helvetica Neue" panose="020B0604020202020204" charset="0"/>
              <a:ea typeface="Helvetica Neue"/>
              <a:cs typeface="Helvetica Neue"/>
              <a:sym typeface="Helvetica Neue"/>
            </a:endParaRPr>
          </a:p>
          <a:p>
            <a:pPr marL="0" marR="0" lvl="0" indent="0" algn="l" rtl="0">
              <a:spcBef>
                <a:spcPts val="0"/>
              </a:spcBef>
              <a:spcAft>
                <a:spcPts val="0"/>
              </a:spcAft>
              <a:buNone/>
            </a:pPr>
            <a:r>
              <a:rPr lang="de-DE" sz="2400" dirty="0">
                <a:solidFill>
                  <a:schemeClr val="dk1"/>
                </a:solidFill>
                <a:latin typeface="Helvetica Neue" panose="020B0604020202020204" charset="0"/>
                <a:ea typeface="Helvetica Neue"/>
                <a:cs typeface="Helvetica Neue"/>
                <a:sym typeface="Helvetica Neue"/>
              </a:rPr>
              <a:t>Intrapreneurship ist also eine Denk- und Arbeitsweise, die </a:t>
            </a:r>
            <a:r>
              <a:rPr lang="de-DE" sz="2400" b="1" dirty="0">
                <a:solidFill>
                  <a:srgbClr val="78B17A"/>
                </a:solidFill>
                <a:latin typeface="Helvetica Neue" panose="020B0604020202020204" charset="0"/>
                <a:ea typeface="Helvetica Neue"/>
                <a:cs typeface="Helvetica Neue"/>
                <a:sym typeface="Helvetica Neue"/>
              </a:rPr>
              <a:t>Eigeninitiative</a:t>
            </a:r>
            <a:r>
              <a:rPr lang="de-DE" sz="2400" dirty="0">
                <a:solidFill>
                  <a:schemeClr val="dk1"/>
                </a:solidFill>
                <a:latin typeface="Helvetica Neue" panose="020B0604020202020204" charset="0"/>
                <a:ea typeface="Helvetica Neue"/>
                <a:cs typeface="Helvetica Neue"/>
                <a:sym typeface="Helvetica Neue"/>
              </a:rPr>
              <a:t> und </a:t>
            </a:r>
            <a:r>
              <a:rPr lang="de-DE" sz="2400" b="1" dirty="0">
                <a:solidFill>
                  <a:srgbClr val="78B17A"/>
                </a:solidFill>
                <a:latin typeface="Helvetica Neue" panose="020B0604020202020204" charset="0"/>
                <a:ea typeface="Helvetica Neue"/>
                <a:cs typeface="Helvetica Neue"/>
                <a:sym typeface="Helvetica Neue"/>
              </a:rPr>
              <a:t>Beschäftigung</a:t>
            </a:r>
            <a:r>
              <a:rPr lang="de-DE" sz="2400" dirty="0">
                <a:solidFill>
                  <a:schemeClr val="dk1"/>
                </a:solidFill>
                <a:latin typeface="Helvetica Neue" panose="020B0604020202020204" charset="0"/>
                <a:ea typeface="Helvetica Neue"/>
                <a:cs typeface="Helvetica Neue"/>
                <a:sym typeface="Helvetica Neue"/>
              </a:rPr>
              <a:t> auf positive Art und Weise miteinander verbindet.</a:t>
            </a:r>
          </a:p>
        </p:txBody>
      </p:sp>
      <p:pic>
        <p:nvPicPr>
          <p:cNvPr id="103" name="Google Shape;103;p6"/>
          <p:cNvPicPr preferRelativeResize="0"/>
          <p:nvPr/>
        </p:nvPicPr>
        <p:blipFill rotWithShape="1">
          <a:blip r:embed="rId3">
            <a:alphaModFix/>
          </a:blip>
          <a:srcRect l="6519" t="17399" r="6225" b="6129"/>
          <a:stretch/>
        </p:blipFill>
        <p:spPr>
          <a:xfrm>
            <a:off x="12134981" y="5167850"/>
            <a:ext cx="4074774" cy="3571150"/>
          </a:xfrm>
          <a:prstGeom prst="rect">
            <a:avLst/>
          </a:prstGeom>
          <a:noFill/>
          <a:ln>
            <a:noFill/>
          </a:ln>
        </p:spPr>
      </p:pic>
      <p:sp>
        <p:nvSpPr>
          <p:cNvPr id="105" name="Google Shape;105;p6"/>
          <p:cNvSpPr txBox="1"/>
          <p:nvPr/>
        </p:nvSpPr>
        <p:spPr>
          <a:xfrm>
            <a:off x="1296000" y="8877300"/>
            <a:ext cx="3657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a:solidFill>
                  <a:schemeClr val="dk1"/>
                </a:solidFill>
                <a:latin typeface="Helvetica Neue" panose="020B0604020202020204" charset="0"/>
                <a:ea typeface="Helvetica Neue"/>
                <a:cs typeface="Helvetica Neue"/>
                <a:sym typeface="Helvetica Neue"/>
              </a:rPr>
              <a:t>Quellennr.: 1</a:t>
            </a:r>
            <a:endParaRPr lang="de-DE">
              <a:latin typeface="Helvetica Neue" panose="020B0604020202020204" charset="0"/>
            </a:endParaRPr>
          </a:p>
        </p:txBody>
      </p:sp>
      <p:sp>
        <p:nvSpPr>
          <p:cNvPr id="2" name="Google Shape;90;p5">
            <a:extLst>
              <a:ext uri="{FF2B5EF4-FFF2-40B4-BE49-F238E27FC236}">
                <a16:creationId xmlns:a16="http://schemas.microsoft.com/office/drawing/2014/main" id="{43FFCE45-3E13-08CA-6623-59BB6DE9F66E}"/>
              </a:ext>
            </a:extLst>
          </p:cNvPr>
          <p:cNvSpPr txBox="1"/>
          <p:nvPr/>
        </p:nvSpPr>
        <p:spPr>
          <a:xfrm>
            <a:off x="1296000" y="1548000"/>
            <a:ext cx="15588000" cy="830997"/>
          </a:xfrm>
          <a:prstGeom prst="rect">
            <a:avLst/>
          </a:prstGeom>
          <a:noFill/>
          <a:ln>
            <a:noFill/>
          </a:ln>
        </p:spPr>
        <p:txBody>
          <a:bodyPr spcFirstLastPara="1" wrap="square" lIns="91425" tIns="45700" rIns="91425" bIns="45700" anchor="t" anchorCtr="0">
            <a:spAutoFit/>
          </a:bodyPr>
          <a:lstStyle/>
          <a:p>
            <a:pPr marL="914400" marR="0" lvl="0" indent="-914400" algn="l" rtl="0">
              <a:spcBef>
                <a:spcPts val="0"/>
              </a:spcBef>
              <a:spcAft>
                <a:spcPts val="0"/>
              </a:spcAft>
              <a:buClr>
                <a:srgbClr val="4D94B7"/>
              </a:buClr>
              <a:buSzPts val="4800"/>
              <a:buFont typeface="Helvetica Neue"/>
              <a:buAutoNum type="arabicPeriod"/>
            </a:pPr>
            <a:r>
              <a:rPr lang="de-DE" sz="4800" b="1">
                <a:solidFill>
                  <a:srgbClr val="4D94B7"/>
                </a:solidFill>
                <a:latin typeface="Helvetica Neue" panose="020B0604020202020204" charset="0"/>
                <a:ea typeface="Helvetica Neue"/>
                <a:cs typeface="Helvetica Neue"/>
                <a:sym typeface="Helvetica Neue"/>
              </a:rPr>
              <a:t>Einführung. Was ist digitales Intrapreneurship?</a:t>
            </a:r>
            <a:endParaRPr lang="de-DE">
              <a:latin typeface="Helvetica Neue" panose="020B06040202020202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7"/>
          <p:cNvSpPr txBox="1"/>
          <p:nvPr/>
        </p:nvSpPr>
        <p:spPr>
          <a:xfrm>
            <a:off x="1296000" y="2304000"/>
            <a:ext cx="5292000" cy="684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dirty="0">
                <a:solidFill>
                  <a:srgbClr val="AED633"/>
                </a:solidFill>
                <a:latin typeface="Helvetica Neue" panose="020B0604020202020204" charset="0"/>
                <a:ea typeface="Helvetica Neue"/>
                <a:cs typeface="Helvetica Neue"/>
                <a:sym typeface="Helvetica Neue"/>
              </a:rPr>
              <a:t>1.3 Der/die  </a:t>
            </a:r>
            <a:r>
              <a:rPr lang="de-DE" sz="2800" b="1" dirty="0" err="1">
                <a:solidFill>
                  <a:srgbClr val="AED633"/>
                </a:solidFill>
                <a:latin typeface="Helvetica Neue" panose="020B0604020202020204" charset="0"/>
                <a:ea typeface="Helvetica Neue"/>
                <a:cs typeface="Helvetica Neue"/>
                <a:sym typeface="Helvetica Neue"/>
              </a:rPr>
              <a:t>Intrapreneur</a:t>
            </a:r>
            <a:r>
              <a:rPr lang="de-DE" sz="2800" b="1" dirty="0">
                <a:solidFill>
                  <a:srgbClr val="AED633"/>
                </a:solidFill>
                <a:latin typeface="Helvetica Neue" panose="020B0604020202020204" charset="0"/>
                <a:ea typeface="Helvetica Neue"/>
                <a:cs typeface="Helvetica Neue"/>
                <a:sym typeface="Helvetica Neue"/>
              </a:rPr>
              <a:t>*in</a:t>
            </a:r>
            <a:endParaRPr lang="de-DE" dirty="0">
              <a:latin typeface="Helvetica Neue" panose="020B0604020202020204" charset="0"/>
            </a:endParaRPr>
          </a:p>
        </p:txBody>
      </p:sp>
      <p:grpSp>
        <p:nvGrpSpPr>
          <p:cNvPr id="111" name="Google Shape;111;p7"/>
          <p:cNvGrpSpPr/>
          <p:nvPr/>
        </p:nvGrpSpPr>
        <p:grpSpPr>
          <a:xfrm>
            <a:off x="7853141" y="3384000"/>
            <a:ext cx="9062918" cy="4968000"/>
            <a:chOff x="4541" y="0"/>
            <a:chExt cx="9062918" cy="4968000"/>
          </a:xfrm>
        </p:grpSpPr>
        <p:sp>
          <p:nvSpPr>
            <p:cNvPr id="112" name="Google Shape;112;p7"/>
            <p:cNvSpPr/>
            <p:nvPr/>
          </p:nvSpPr>
          <p:spPr>
            <a:xfrm rot="-5400000">
              <a:off x="-295623" y="300164"/>
              <a:ext cx="4968000" cy="4367671"/>
            </a:xfrm>
            <a:prstGeom prst="flowChartManualOperation">
              <a:avLst/>
            </a:prstGeom>
            <a:solidFill>
              <a:srgbClr val="78B17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de-DE">
                <a:latin typeface="Helvetica Neue" panose="020B0604020202020204" charset="0"/>
              </a:endParaRPr>
            </a:p>
          </p:txBody>
        </p:sp>
        <p:sp>
          <p:nvSpPr>
            <p:cNvPr id="113" name="Google Shape;113;p7"/>
            <p:cNvSpPr txBox="1"/>
            <p:nvPr/>
          </p:nvSpPr>
          <p:spPr>
            <a:xfrm>
              <a:off x="4542" y="36000"/>
              <a:ext cx="4367671" cy="4896000"/>
            </a:xfrm>
            <a:prstGeom prst="rect">
              <a:avLst/>
            </a:prstGeom>
            <a:noFill/>
            <a:ln>
              <a:noFill/>
            </a:ln>
          </p:spPr>
          <p:txBody>
            <a:bodyPr spcFirstLastPara="1" wrap="square" lIns="152400" tIns="0" rIns="152400" bIns="0" anchor="ctr" anchorCtr="0">
              <a:noAutofit/>
            </a:bodyPr>
            <a:lstStyle/>
            <a:p>
              <a:pPr marL="0" marR="0" lvl="0" indent="0" algn="l" rtl="0">
                <a:lnSpc>
                  <a:spcPct val="90000"/>
                </a:lnSpc>
                <a:spcBef>
                  <a:spcPts val="0"/>
                </a:spcBef>
                <a:spcAft>
                  <a:spcPts val="0"/>
                </a:spcAft>
                <a:buClr>
                  <a:schemeClr val="dk1"/>
                </a:buClr>
                <a:buSzPts val="2400"/>
                <a:buFont typeface="Calibri"/>
                <a:buNone/>
              </a:pPr>
              <a:endParaRPr lang="de-DE" sz="2400" dirty="0">
                <a:solidFill>
                  <a:schemeClr val="lt1"/>
                </a:solidFill>
                <a:latin typeface="Helvetica Neue" panose="020B0604020202020204" charset="0"/>
                <a:ea typeface="Helvetica Neue"/>
                <a:cs typeface="Helvetica Neue"/>
                <a:sym typeface="Helvetica Neue"/>
              </a:endParaRPr>
            </a:p>
            <a:p>
              <a:pPr marL="228600" marR="0" lvl="1" indent="-228600" algn="l" rtl="0">
                <a:lnSpc>
                  <a:spcPct val="100000"/>
                </a:lnSpc>
                <a:spcBef>
                  <a:spcPts val="840"/>
                </a:spcBef>
                <a:spcAft>
                  <a:spcPts val="0"/>
                </a:spcAft>
                <a:buClr>
                  <a:schemeClr val="lt1"/>
                </a:buClr>
                <a:buSzPts val="2400"/>
                <a:buFont typeface="Noto Sans Symbols"/>
                <a:buChar char="▪"/>
              </a:pPr>
              <a:r>
                <a:rPr lang="de-DE" sz="2400" b="0" i="0" u="none" strike="noStrike" cap="none" dirty="0">
                  <a:solidFill>
                    <a:schemeClr val="lt1"/>
                  </a:solidFill>
                  <a:latin typeface="Helvetica Neue" panose="020B0604020202020204" charset="0"/>
                  <a:ea typeface="Helvetica Neue"/>
                  <a:cs typeface="Helvetica Neue"/>
                  <a:sym typeface="Helvetica Neue"/>
                </a:rPr>
                <a:t>Kreativität und Entdeckergeist</a:t>
              </a:r>
            </a:p>
            <a:p>
              <a:pPr marL="228600" marR="0" lvl="1" indent="-228600" algn="l" rtl="0">
                <a:lnSpc>
                  <a:spcPct val="100000"/>
                </a:lnSpc>
                <a:spcBef>
                  <a:spcPts val="600"/>
                </a:spcBef>
                <a:spcAft>
                  <a:spcPts val="0"/>
                </a:spcAft>
                <a:buClr>
                  <a:schemeClr val="lt1"/>
                </a:buClr>
                <a:buSzPts val="2400"/>
                <a:buFont typeface="Noto Sans Symbols"/>
                <a:buChar char="▪"/>
              </a:pPr>
              <a:r>
                <a:rPr lang="de-DE" sz="2400" b="0" i="0" u="none" strike="noStrike" cap="none" dirty="0">
                  <a:solidFill>
                    <a:schemeClr val="lt1"/>
                  </a:solidFill>
                  <a:latin typeface="Helvetica Neue" panose="020B0604020202020204" charset="0"/>
                  <a:ea typeface="Helvetica Neue"/>
                  <a:cs typeface="Helvetica Neue"/>
                  <a:sym typeface="Helvetica Neue"/>
                </a:rPr>
                <a:t>Proaktivität</a:t>
              </a:r>
              <a:endParaRPr lang="de-DE" dirty="0">
                <a:latin typeface="Helvetica Neue" panose="020B0604020202020204" charset="0"/>
              </a:endParaRPr>
            </a:p>
            <a:p>
              <a:pPr marL="228600" marR="0" lvl="1" indent="-228600" algn="l" rtl="0">
                <a:lnSpc>
                  <a:spcPct val="100000"/>
                </a:lnSpc>
                <a:spcBef>
                  <a:spcPts val="600"/>
                </a:spcBef>
                <a:spcAft>
                  <a:spcPts val="0"/>
                </a:spcAft>
                <a:buClr>
                  <a:schemeClr val="lt1"/>
                </a:buClr>
                <a:buSzPts val="2400"/>
                <a:buFont typeface="Noto Sans Symbols"/>
                <a:buChar char="▪"/>
              </a:pPr>
              <a:r>
                <a:rPr lang="de-DE" sz="2400" b="0" i="0" u="none" strike="noStrike" cap="none" dirty="0">
                  <a:solidFill>
                    <a:schemeClr val="lt1"/>
                  </a:solidFill>
                  <a:latin typeface="Helvetica Neue" panose="020B0604020202020204" charset="0"/>
                  <a:ea typeface="Helvetica Neue"/>
                  <a:cs typeface="Helvetica Neue"/>
                  <a:sym typeface="Helvetica Neue"/>
                </a:rPr>
                <a:t>Beobachtungsfähigkeit</a:t>
              </a:r>
              <a:endParaRPr lang="de-DE" dirty="0">
                <a:latin typeface="Helvetica Neue" panose="020B0604020202020204" charset="0"/>
              </a:endParaRPr>
            </a:p>
            <a:p>
              <a:pPr marL="228600" marR="0" lvl="1" indent="-228600" algn="l" rtl="0">
                <a:lnSpc>
                  <a:spcPct val="100000"/>
                </a:lnSpc>
                <a:spcBef>
                  <a:spcPts val="600"/>
                </a:spcBef>
                <a:spcAft>
                  <a:spcPts val="0"/>
                </a:spcAft>
                <a:buClr>
                  <a:schemeClr val="lt1"/>
                </a:buClr>
                <a:buSzPts val="2400"/>
                <a:buFont typeface="Noto Sans Symbols"/>
                <a:buChar char="▪"/>
              </a:pPr>
              <a:r>
                <a:rPr lang="de-DE" sz="2400" b="0" i="0" u="none" strike="noStrike" cap="none" dirty="0">
                  <a:solidFill>
                    <a:schemeClr val="lt1"/>
                  </a:solidFill>
                  <a:latin typeface="Helvetica Neue" panose="020B0604020202020204" charset="0"/>
                  <a:ea typeface="Helvetica Neue"/>
                  <a:cs typeface="Helvetica Neue"/>
                  <a:sym typeface="Helvetica Neue"/>
                </a:rPr>
                <a:t>Toleranz gegenüber Ungewissheit</a:t>
              </a:r>
              <a:endParaRPr lang="de-DE" dirty="0">
                <a:latin typeface="Helvetica Neue" panose="020B0604020202020204" charset="0"/>
              </a:endParaRPr>
            </a:p>
            <a:p>
              <a:pPr marL="228600" marR="0" lvl="1" indent="-228600" algn="l" rtl="0">
                <a:lnSpc>
                  <a:spcPct val="100000"/>
                </a:lnSpc>
                <a:spcBef>
                  <a:spcPts val="600"/>
                </a:spcBef>
                <a:spcAft>
                  <a:spcPts val="0"/>
                </a:spcAft>
                <a:buClr>
                  <a:schemeClr val="lt1"/>
                </a:buClr>
                <a:buSzPts val="2400"/>
                <a:buFont typeface="Noto Sans Symbols"/>
                <a:buChar char="▪"/>
              </a:pPr>
              <a:r>
                <a:rPr lang="de-DE" sz="2400" b="0" i="0" u="none" strike="noStrike" cap="none" dirty="0">
                  <a:solidFill>
                    <a:schemeClr val="lt1"/>
                  </a:solidFill>
                  <a:latin typeface="Helvetica Neue" panose="020B0604020202020204" charset="0"/>
                  <a:ea typeface="Helvetica Neue"/>
                  <a:cs typeface="Helvetica Neue"/>
                  <a:sym typeface="Helvetica Neue"/>
                </a:rPr>
                <a:t>Neigung zum Risiko</a:t>
              </a:r>
              <a:endParaRPr lang="de-DE" dirty="0">
                <a:latin typeface="Helvetica Neue" panose="020B0604020202020204" charset="0"/>
              </a:endParaRPr>
            </a:p>
          </p:txBody>
        </p:sp>
        <p:sp>
          <p:nvSpPr>
            <p:cNvPr id="114" name="Google Shape;114;p7"/>
            <p:cNvSpPr/>
            <p:nvPr/>
          </p:nvSpPr>
          <p:spPr>
            <a:xfrm rot="-5400000">
              <a:off x="4399623" y="300164"/>
              <a:ext cx="4968000" cy="4367671"/>
            </a:xfrm>
            <a:prstGeom prst="flowChartManualOperation">
              <a:avLst/>
            </a:prstGeom>
            <a:solidFill>
              <a:srgbClr val="AED63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de-DE">
                <a:latin typeface="Helvetica Neue" panose="020B0604020202020204" charset="0"/>
              </a:endParaRPr>
            </a:p>
          </p:txBody>
        </p:sp>
        <p:sp>
          <p:nvSpPr>
            <p:cNvPr id="115" name="Google Shape;115;p7"/>
            <p:cNvSpPr txBox="1"/>
            <p:nvPr/>
          </p:nvSpPr>
          <p:spPr>
            <a:xfrm>
              <a:off x="4699788" y="36000"/>
              <a:ext cx="4367671" cy="4896000"/>
            </a:xfrm>
            <a:prstGeom prst="rect">
              <a:avLst/>
            </a:prstGeom>
            <a:noFill/>
            <a:ln>
              <a:noFill/>
            </a:ln>
          </p:spPr>
          <p:txBody>
            <a:bodyPr spcFirstLastPara="1" wrap="square" lIns="152400" tIns="0" rIns="152400" bIns="0" anchor="ctr" anchorCtr="0">
              <a:noAutofit/>
            </a:bodyPr>
            <a:lstStyle/>
            <a:p>
              <a:pPr marL="0" marR="0" lvl="0" indent="0" algn="l" rtl="0">
                <a:lnSpc>
                  <a:spcPct val="90000"/>
                </a:lnSpc>
                <a:spcBef>
                  <a:spcPts val="0"/>
                </a:spcBef>
                <a:spcAft>
                  <a:spcPts val="0"/>
                </a:spcAft>
                <a:buClr>
                  <a:schemeClr val="dk1"/>
                </a:buClr>
                <a:buSzPts val="2400"/>
                <a:buFont typeface="Calibri"/>
                <a:buNone/>
              </a:pPr>
              <a:endParaRPr lang="de-DE" sz="2400" dirty="0">
                <a:solidFill>
                  <a:schemeClr val="lt1"/>
                </a:solidFill>
                <a:latin typeface="Helvetica Neue" panose="020B0604020202020204" charset="0"/>
                <a:ea typeface="Helvetica Neue"/>
                <a:cs typeface="Helvetica Neue"/>
                <a:sym typeface="Helvetica Neue"/>
              </a:endParaRPr>
            </a:p>
            <a:p>
              <a:pPr marL="228600" marR="0" lvl="1" indent="-228600" algn="l" rtl="0">
                <a:lnSpc>
                  <a:spcPct val="100000"/>
                </a:lnSpc>
                <a:spcBef>
                  <a:spcPts val="840"/>
                </a:spcBef>
                <a:spcAft>
                  <a:spcPts val="0"/>
                </a:spcAft>
                <a:buClr>
                  <a:schemeClr val="lt1"/>
                </a:buClr>
                <a:buSzPts val="2400"/>
                <a:buFont typeface="Noto Sans Symbols"/>
                <a:buChar char="▪"/>
              </a:pPr>
              <a:r>
                <a:rPr lang="de-DE" sz="2400" b="0" i="0" u="none" strike="noStrike" cap="none" dirty="0">
                  <a:solidFill>
                    <a:schemeClr val="lt1"/>
                  </a:solidFill>
                  <a:latin typeface="Helvetica Neue" panose="020B0604020202020204" charset="0"/>
                  <a:ea typeface="Helvetica Neue"/>
                  <a:cs typeface="Helvetica Neue"/>
                  <a:sym typeface="Helvetica Neue"/>
                </a:rPr>
                <a:t>Experimentieren</a:t>
              </a:r>
            </a:p>
            <a:p>
              <a:pPr marL="228600" marR="0" lvl="1" indent="-228600" algn="l" rtl="0">
                <a:lnSpc>
                  <a:spcPct val="100000"/>
                </a:lnSpc>
                <a:spcBef>
                  <a:spcPts val="600"/>
                </a:spcBef>
                <a:spcAft>
                  <a:spcPts val="0"/>
                </a:spcAft>
                <a:buClr>
                  <a:schemeClr val="lt1"/>
                </a:buClr>
                <a:buSzPts val="2400"/>
                <a:buFont typeface="Noto Sans Symbols"/>
                <a:buChar char="▪"/>
              </a:pPr>
              <a:r>
                <a:rPr lang="de-DE" sz="2400" b="0" i="0" u="none" strike="noStrike" cap="none" dirty="0">
                  <a:solidFill>
                    <a:schemeClr val="lt1"/>
                  </a:solidFill>
                  <a:latin typeface="Helvetica Neue" panose="020B0604020202020204" charset="0"/>
                  <a:ea typeface="Helvetica Neue"/>
                  <a:cs typeface="Helvetica Neue"/>
                  <a:sym typeface="Helvetica Neue"/>
                </a:rPr>
                <a:t>Akzeptanz von Misserfolgen</a:t>
              </a:r>
              <a:endParaRPr lang="de-DE" dirty="0">
                <a:latin typeface="Helvetica Neue" panose="020B0604020202020204" charset="0"/>
              </a:endParaRPr>
            </a:p>
            <a:p>
              <a:pPr marL="228600" marR="0" lvl="1" indent="-228600" algn="l" rtl="0">
                <a:lnSpc>
                  <a:spcPct val="100000"/>
                </a:lnSpc>
                <a:spcBef>
                  <a:spcPts val="600"/>
                </a:spcBef>
                <a:spcAft>
                  <a:spcPts val="0"/>
                </a:spcAft>
                <a:buClr>
                  <a:schemeClr val="lt1"/>
                </a:buClr>
                <a:buSzPts val="2400"/>
                <a:buFont typeface="Noto Sans Symbols"/>
                <a:buChar char="▪"/>
              </a:pPr>
              <a:r>
                <a:rPr lang="de-DE" sz="2400" b="0" i="0" u="none" strike="noStrike" cap="none" dirty="0">
                  <a:solidFill>
                    <a:schemeClr val="lt1"/>
                  </a:solidFill>
                  <a:latin typeface="Helvetica Neue" panose="020B0604020202020204" charset="0"/>
                  <a:ea typeface="Helvetica Neue"/>
                  <a:cs typeface="Helvetica Neue"/>
                  <a:sym typeface="Helvetica Neue"/>
                </a:rPr>
                <a:t>Kommunikation</a:t>
              </a:r>
              <a:endParaRPr lang="de-DE" dirty="0">
                <a:latin typeface="Helvetica Neue" panose="020B0604020202020204" charset="0"/>
              </a:endParaRPr>
            </a:p>
            <a:p>
              <a:pPr marL="228600" marR="0" lvl="1" indent="-228600" algn="l" rtl="0">
                <a:lnSpc>
                  <a:spcPct val="100000"/>
                </a:lnSpc>
                <a:spcBef>
                  <a:spcPts val="600"/>
                </a:spcBef>
                <a:spcAft>
                  <a:spcPts val="0"/>
                </a:spcAft>
                <a:buClr>
                  <a:schemeClr val="lt1"/>
                </a:buClr>
                <a:buSzPts val="2400"/>
                <a:buFont typeface="Noto Sans Symbols"/>
                <a:buChar char="▪"/>
              </a:pPr>
              <a:r>
                <a:rPr lang="de-DE" sz="2400" b="0" i="0" u="none" strike="noStrike" cap="none" dirty="0">
                  <a:solidFill>
                    <a:schemeClr val="lt1"/>
                  </a:solidFill>
                  <a:latin typeface="Helvetica Neue" panose="020B0604020202020204" charset="0"/>
                  <a:ea typeface="Helvetica Neue"/>
                  <a:cs typeface="Helvetica Neue"/>
                  <a:sym typeface="Helvetica Neue"/>
                </a:rPr>
                <a:t>Zusammenarbeit</a:t>
              </a:r>
              <a:endParaRPr lang="de-DE" dirty="0">
                <a:latin typeface="Helvetica Neue" panose="020B0604020202020204" charset="0"/>
              </a:endParaRPr>
            </a:p>
            <a:p>
              <a:pPr marL="228600" marR="0" lvl="1" indent="-228600" algn="l" rtl="0">
                <a:lnSpc>
                  <a:spcPct val="100000"/>
                </a:lnSpc>
                <a:spcBef>
                  <a:spcPts val="600"/>
                </a:spcBef>
                <a:spcAft>
                  <a:spcPts val="0"/>
                </a:spcAft>
                <a:buClr>
                  <a:schemeClr val="lt1"/>
                </a:buClr>
                <a:buSzPts val="2400"/>
                <a:buFont typeface="Noto Sans Symbols"/>
                <a:buChar char="▪"/>
              </a:pPr>
              <a:r>
                <a:rPr lang="de-DE" sz="2400" b="0" i="0" u="none" strike="noStrike" cap="none" dirty="0">
                  <a:solidFill>
                    <a:schemeClr val="lt1"/>
                  </a:solidFill>
                  <a:latin typeface="Helvetica Neue" panose="020B0604020202020204" charset="0"/>
                  <a:ea typeface="Helvetica Neue"/>
                  <a:cs typeface="Helvetica Neue"/>
                  <a:sym typeface="Helvetica Neue"/>
                </a:rPr>
                <a:t>Widerstandsfähigkeit</a:t>
              </a:r>
            </a:p>
          </p:txBody>
        </p:sp>
      </p:grpSp>
      <p:sp>
        <p:nvSpPr>
          <p:cNvPr id="116" name="Google Shape;116;p7"/>
          <p:cNvSpPr txBox="1"/>
          <p:nvPr/>
        </p:nvSpPr>
        <p:spPr>
          <a:xfrm>
            <a:off x="1296000" y="3384000"/>
            <a:ext cx="6156000" cy="526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dirty="0">
                <a:solidFill>
                  <a:schemeClr val="dk1"/>
                </a:solidFill>
                <a:latin typeface="Helvetica Neue" panose="020B0604020202020204" charset="0"/>
                <a:ea typeface="Helvetica Neue"/>
                <a:cs typeface="Helvetica Neue"/>
                <a:sym typeface="Helvetica Neue"/>
              </a:rPr>
              <a:t>Ein*e </a:t>
            </a:r>
            <a:r>
              <a:rPr lang="de-DE" sz="2400" dirty="0" err="1">
                <a:solidFill>
                  <a:schemeClr val="dk1"/>
                </a:solidFill>
                <a:latin typeface="Helvetica Neue" panose="020B0604020202020204" charset="0"/>
                <a:ea typeface="Helvetica Neue"/>
                <a:cs typeface="Helvetica Neue"/>
                <a:sym typeface="Helvetica Neue"/>
              </a:rPr>
              <a:t>Intrapreneur</a:t>
            </a:r>
            <a:r>
              <a:rPr lang="de-DE" sz="2400" dirty="0">
                <a:solidFill>
                  <a:schemeClr val="dk1"/>
                </a:solidFill>
                <a:latin typeface="Helvetica Neue" panose="020B0604020202020204" charset="0"/>
                <a:ea typeface="Helvetica Neue"/>
                <a:cs typeface="Helvetica Neue"/>
                <a:sym typeface="Helvetica Neue"/>
              </a:rPr>
              <a:t>*in ist eine Person (innerhalb eines Unternehmens),  die die </a:t>
            </a:r>
            <a:r>
              <a:rPr lang="de-DE" sz="2400" b="1" dirty="0">
                <a:solidFill>
                  <a:srgbClr val="4D94B7"/>
                </a:solidFill>
                <a:latin typeface="Helvetica Neue" panose="020B0604020202020204" charset="0"/>
                <a:ea typeface="Helvetica Neue"/>
                <a:cs typeface="Helvetica Neue"/>
                <a:sym typeface="Helvetica Neue"/>
              </a:rPr>
              <a:t>direkte Verantwortung </a:t>
            </a:r>
            <a:r>
              <a:rPr lang="de-DE" sz="2400" dirty="0">
                <a:solidFill>
                  <a:schemeClr val="dk1"/>
                </a:solidFill>
                <a:latin typeface="Helvetica Neue" panose="020B0604020202020204" charset="0"/>
                <a:ea typeface="Helvetica Neue"/>
                <a:cs typeface="Helvetica Neue"/>
                <a:sym typeface="Helvetica Neue"/>
              </a:rPr>
              <a:t>für die Umsetzung einer Geschäftsidee in ein marktfähiges Produkt übernimmt. </a:t>
            </a:r>
            <a:endParaRPr lang="de-DE" dirty="0">
              <a:latin typeface="Helvetica Neue" panose="020B0604020202020204" charset="0"/>
            </a:endParaRPr>
          </a:p>
          <a:p>
            <a:pPr marL="0" marR="0" lvl="0" indent="0" algn="l" rtl="0">
              <a:spcBef>
                <a:spcPts val="0"/>
              </a:spcBef>
              <a:spcAft>
                <a:spcPts val="0"/>
              </a:spcAft>
              <a:buNone/>
            </a:pPr>
            <a:endParaRPr lang="de-DE" sz="2400" dirty="0">
              <a:solidFill>
                <a:schemeClr val="dk1"/>
              </a:solidFill>
              <a:latin typeface="Helvetica Neue" panose="020B0604020202020204" charset="0"/>
              <a:ea typeface="Helvetica Neue"/>
              <a:cs typeface="Helvetica Neue"/>
              <a:sym typeface="Helvetica Neue"/>
            </a:endParaRPr>
          </a:p>
          <a:p>
            <a:pPr marL="0" marR="0" lvl="0" indent="0" algn="l" rtl="0">
              <a:spcBef>
                <a:spcPts val="0"/>
              </a:spcBef>
              <a:spcAft>
                <a:spcPts val="0"/>
              </a:spcAft>
              <a:buNone/>
            </a:pPr>
            <a:r>
              <a:rPr lang="de-DE" sz="2400" dirty="0">
                <a:solidFill>
                  <a:schemeClr val="dk1"/>
                </a:solidFill>
                <a:latin typeface="Helvetica Neue" panose="020B0604020202020204" charset="0"/>
                <a:ea typeface="Helvetica Neue"/>
                <a:cs typeface="Helvetica Neue"/>
                <a:sym typeface="Helvetica Neue"/>
              </a:rPr>
              <a:t>Es gibt keinen bestimmten Musteransatz, der die unternehmerische Denkweise beschreibt. Es handelt sich um eine </a:t>
            </a:r>
            <a:r>
              <a:rPr lang="de-DE" sz="2400" b="1" dirty="0">
                <a:solidFill>
                  <a:srgbClr val="4D94B7"/>
                </a:solidFill>
                <a:latin typeface="Helvetica Neue" panose="020B0604020202020204" charset="0"/>
                <a:ea typeface="Helvetica Neue"/>
                <a:cs typeface="Helvetica Neue"/>
                <a:sym typeface="Helvetica Neue"/>
              </a:rPr>
              <a:t>Kombination</a:t>
            </a:r>
            <a:r>
              <a:rPr lang="de-DE" sz="2400" dirty="0">
                <a:solidFill>
                  <a:schemeClr val="dk1"/>
                </a:solidFill>
                <a:latin typeface="Helvetica Neue" panose="020B0604020202020204" charset="0"/>
                <a:ea typeface="Helvetica Neue"/>
                <a:cs typeface="Helvetica Neue"/>
                <a:sym typeface="Helvetica Neue"/>
              </a:rPr>
              <a:t> aus verschiedenen Elementen (</a:t>
            </a:r>
            <a:r>
              <a:rPr lang="de-DE" sz="2400" b="1" dirty="0">
                <a:solidFill>
                  <a:srgbClr val="4D94B7"/>
                </a:solidFill>
                <a:latin typeface="Helvetica Neue" panose="020B0604020202020204" charset="0"/>
                <a:ea typeface="Helvetica Neue"/>
                <a:cs typeface="Helvetica Neue"/>
                <a:sym typeface="Helvetica Neue"/>
              </a:rPr>
              <a:t>Einstellungen</a:t>
            </a:r>
            <a:r>
              <a:rPr lang="de-DE" sz="2400" dirty="0">
                <a:solidFill>
                  <a:schemeClr val="dk1"/>
                </a:solidFill>
                <a:latin typeface="Helvetica Neue" panose="020B0604020202020204" charset="0"/>
                <a:ea typeface="Helvetica Neue"/>
                <a:cs typeface="Helvetica Neue"/>
                <a:sym typeface="Helvetica Neue"/>
              </a:rPr>
              <a:t> und </a:t>
            </a:r>
            <a:r>
              <a:rPr lang="de-DE" sz="2400" b="1" dirty="0">
                <a:solidFill>
                  <a:srgbClr val="4D94B7"/>
                </a:solidFill>
                <a:latin typeface="Helvetica Neue" panose="020B0604020202020204" charset="0"/>
                <a:ea typeface="Helvetica Neue"/>
                <a:cs typeface="Helvetica Neue"/>
                <a:sym typeface="Helvetica Neue"/>
              </a:rPr>
              <a:t>Fähigkeiten</a:t>
            </a:r>
            <a:r>
              <a:rPr lang="de-DE" sz="2400" dirty="0">
                <a:solidFill>
                  <a:schemeClr val="dk1"/>
                </a:solidFill>
                <a:latin typeface="Helvetica Neue" panose="020B0604020202020204" charset="0"/>
                <a:ea typeface="Helvetica Neue"/>
                <a:cs typeface="Helvetica Neue"/>
                <a:sym typeface="Helvetica Neue"/>
              </a:rPr>
              <a:t>), die den multidisziplinären Charakter des/der </a:t>
            </a:r>
            <a:r>
              <a:rPr lang="de-DE" sz="2400" dirty="0" err="1">
                <a:solidFill>
                  <a:schemeClr val="dk1"/>
                </a:solidFill>
                <a:latin typeface="Helvetica Neue" panose="020B0604020202020204" charset="0"/>
                <a:ea typeface="Helvetica Neue"/>
                <a:cs typeface="Helvetica Neue"/>
                <a:sym typeface="Helvetica Neue"/>
              </a:rPr>
              <a:t>Intrapreneur</a:t>
            </a:r>
            <a:r>
              <a:rPr lang="de-DE" sz="2400" dirty="0">
                <a:solidFill>
                  <a:schemeClr val="dk1"/>
                </a:solidFill>
                <a:latin typeface="Helvetica Neue" panose="020B0604020202020204" charset="0"/>
                <a:ea typeface="Helvetica Neue"/>
                <a:cs typeface="Helvetica Neue"/>
                <a:sym typeface="Helvetica Neue"/>
              </a:rPr>
              <a:t>*in gut widerspiegeln.</a:t>
            </a:r>
          </a:p>
        </p:txBody>
      </p:sp>
      <p:sp>
        <p:nvSpPr>
          <p:cNvPr id="118" name="Google Shape;118;p7"/>
          <p:cNvSpPr txBox="1"/>
          <p:nvPr/>
        </p:nvSpPr>
        <p:spPr>
          <a:xfrm>
            <a:off x="1296000" y="8877300"/>
            <a:ext cx="3657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a:solidFill>
                  <a:schemeClr val="dk1"/>
                </a:solidFill>
                <a:latin typeface="Helvetica Neue" panose="020B0604020202020204" charset="0"/>
                <a:ea typeface="Helvetica Neue"/>
                <a:cs typeface="Helvetica Neue"/>
                <a:sym typeface="Helvetica Neue"/>
              </a:rPr>
              <a:t>Quellennr.: 2</a:t>
            </a:r>
            <a:endParaRPr lang="de-DE">
              <a:latin typeface="Helvetica Neue" panose="020B0604020202020204" charset="0"/>
            </a:endParaRPr>
          </a:p>
        </p:txBody>
      </p:sp>
      <p:sp>
        <p:nvSpPr>
          <p:cNvPr id="2" name="Google Shape;90;p5">
            <a:extLst>
              <a:ext uri="{FF2B5EF4-FFF2-40B4-BE49-F238E27FC236}">
                <a16:creationId xmlns:a16="http://schemas.microsoft.com/office/drawing/2014/main" id="{A28CC1A3-C068-B36E-6DB7-90B6AAF673C0}"/>
              </a:ext>
            </a:extLst>
          </p:cNvPr>
          <p:cNvSpPr txBox="1"/>
          <p:nvPr/>
        </p:nvSpPr>
        <p:spPr>
          <a:xfrm>
            <a:off x="1296000" y="1548000"/>
            <a:ext cx="15588000" cy="830997"/>
          </a:xfrm>
          <a:prstGeom prst="rect">
            <a:avLst/>
          </a:prstGeom>
          <a:noFill/>
          <a:ln>
            <a:noFill/>
          </a:ln>
        </p:spPr>
        <p:txBody>
          <a:bodyPr spcFirstLastPara="1" wrap="square" lIns="91425" tIns="45700" rIns="91425" bIns="45700" anchor="t" anchorCtr="0">
            <a:spAutoFit/>
          </a:bodyPr>
          <a:lstStyle/>
          <a:p>
            <a:pPr marL="914400" marR="0" lvl="0" indent="-914400" algn="l" rtl="0">
              <a:spcBef>
                <a:spcPts val="0"/>
              </a:spcBef>
              <a:spcAft>
                <a:spcPts val="0"/>
              </a:spcAft>
              <a:buClr>
                <a:srgbClr val="4D94B7"/>
              </a:buClr>
              <a:buSzPts val="4800"/>
              <a:buFont typeface="Helvetica Neue"/>
              <a:buAutoNum type="arabicPeriod"/>
            </a:pPr>
            <a:r>
              <a:rPr lang="de-DE" sz="4800" b="1">
                <a:solidFill>
                  <a:srgbClr val="4D94B7"/>
                </a:solidFill>
                <a:latin typeface="Helvetica Neue" panose="020B0604020202020204" charset="0"/>
                <a:ea typeface="Helvetica Neue"/>
                <a:cs typeface="Helvetica Neue"/>
                <a:sym typeface="Helvetica Neue"/>
              </a:rPr>
              <a:t>Einführung. Was ist digitales Intrapreneurship?</a:t>
            </a:r>
            <a:endParaRPr lang="de-DE">
              <a:latin typeface="Helvetica Neue" panose="020B06040202020202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8"/>
          <p:cNvSpPr txBox="1"/>
          <p:nvPr/>
        </p:nvSpPr>
        <p:spPr>
          <a:xfrm>
            <a:off x="1296000" y="2304000"/>
            <a:ext cx="84664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a:solidFill>
                  <a:srgbClr val="AED633"/>
                </a:solidFill>
                <a:latin typeface="Helvetica Neue" panose="020B0604020202020204" charset="0"/>
                <a:ea typeface="Helvetica Neue"/>
                <a:cs typeface="Helvetica Neue"/>
                <a:sym typeface="Helvetica Neue"/>
              </a:rPr>
              <a:t>1.4 Intrapreneurship-Modelle</a:t>
            </a:r>
          </a:p>
        </p:txBody>
      </p:sp>
      <p:sp>
        <p:nvSpPr>
          <p:cNvPr id="124" name="Google Shape;124;p8"/>
          <p:cNvSpPr txBox="1"/>
          <p:nvPr/>
        </p:nvSpPr>
        <p:spPr>
          <a:xfrm>
            <a:off x="1296000" y="3384000"/>
            <a:ext cx="1570543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dirty="0">
                <a:solidFill>
                  <a:schemeClr val="dk1"/>
                </a:solidFill>
                <a:latin typeface="Helvetica Neue" panose="020B0604020202020204" charset="0"/>
                <a:ea typeface="Helvetica Neue"/>
                <a:cs typeface="Helvetica Neue"/>
                <a:sym typeface="Helvetica Neue"/>
              </a:rPr>
              <a:t>In </a:t>
            </a:r>
            <a:r>
              <a:rPr lang="de-DE" sz="2400" dirty="0" err="1">
                <a:solidFill>
                  <a:srgbClr val="FF0000"/>
                </a:solidFill>
                <a:latin typeface="Helvetica Neue" panose="020B0604020202020204" charset="0"/>
                <a:ea typeface="Helvetica Neue"/>
                <a:cs typeface="Helvetica Neue"/>
                <a:sym typeface="Helvetica Neue"/>
              </a:rPr>
              <a:t>Grow</a:t>
            </a:r>
            <a:r>
              <a:rPr lang="de-DE" sz="2400" dirty="0">
                <a:solidFill>
                  <a:srgbClr val="FF0000"/>
                </a:solidFill>
                <a:latin typeface="Helvetica Neue" panose="020B0604020202020204" charset="0"/>
                <a:ea typeface="Helvetica Neue"/>
                <a:cs typeface="Helvetica Neue"/>
                <a:sym typeface="Helvetica Neue"/>
              </a:rPr>
              <a:t> </a:t>
            </a:r>
            <a:r>
              <a:rPr lang="de-DE" sz="2400" dirty="0" err="1">
                <a:solidFill>
                  <a:srgbClr val="FF0000"/>
                </a:solidFill>
                <a:latin typeface="Helvetica Neue" panose="020B0604020202020204" charset="0"/>
                <a:ea typeface="Helvetica Neue"/>
                <a:cs typeface="Helvetica Neue"/>
                <a:sym typeface="Helvetica Neue"/>
              </a:rPr>
              <a:t>from</a:t>
            </a:r>
            <a:r>
              <a:rPr lang="de-DE" sz="2400" dirty="0">
                <a:solidFill>
                  <a:srgbClr val="FF0000"/>
                </a:solidFill>
                <a:latin typeface="Helvetica Neue" panose="020B0604020202020204" charset="0"/>
                <a:ea typeface="Helvetica Neue"/>
                <a:cs typeface="Helvetica Neue"/>
                <a:sym typeface="Helvetica Neue"/>
              </a:rPr>
              <a:t> </a:t>
            </a:r>
            <a:r>
              <a:rPr lang="de-DE" sz="2400" dirty="0" err="1">
                <a:solidFill>
                  <a:srgbClr val="FF0000"/>
                </a:solidFill>
                <a:latin typeface="Helvetica Neue" panose="020B0604020202020204" charset="0"/>
                <a:ea typeface="Helvetica Neue"/>
                <a:cs typeface="Helvetica Neue"/>
                <a:sym typeface="Helvetica Neue"/>
              </a:rPr>
              <a:t>within</a:t>
            </a:r>
            <a:r>
              <a:rPr lang="de-DE" sz="2400" dirty="0">
                <a:solidFill>
                  <a:srgbClr val="FF0000"/>
                </a:solidFill>
                <a:latin typeface="Helvetica Neue" panose="020B0604020202020204" charset="0"/>
                <a:ea typeface="Helvetica Neue"/>
                <a:cs typeface="Helvetica Neue"/>
                <a:sym typeface="Helvetica Neue"/>
              </a:rPr>
              <a:t> </a:t>
            </a:r>
            <a:r>
              <a:rPr lang="de-DE" sz="2400" dirty="0">
                <a:solidFill>
                  <a:schemeClr val="dk1"/>
                </a:solidFill>
                <a:latin typeface="Helvetica Neue" panose="020B0604020202020204" charset="0"/>
                <a:ea typeface="Helvetica Neue"/>
                <a:cs typeface="Helvetica Neue"/>
                <a:sym typeface="Helvetica Neue"/>
              </a:rPr>
              <a:t>schlagen, Robert C. Wolcott und Michael J. </a:t>
            </a:r>
            <a:r>
              <a:rPr lang="de-DE" sz="2400" dirty="0" err="1">
                <a:solidFill>
                  <a:schemeClr val="dk1"/>
                </a:solidFill>
                <a:latin typeface="Helvetica Neue" panose="020B0604020202020204" charset="0"/>
                <a:ea typeface="Helvetica Neue"/>
                <a:cs typeface="Helvetica Neue"/>
                <a:sym typeface="Helvetica Neue"/>
              </a:rPr>
              <a:t>Lippitz</a:t>
            </a:r>
            <a:r>
              <a:rPr lang="de-DE" sz="2400" dirty="0">
                <a:solidFill>
                  <a:schemeClr val="dk1"/>
                </a:solidFill>
                <a:latin typeface="Helvetica Neue" panose="020B0604020202020204" charset="0"/>
                <a:ea typeface="Helvetica Neue"/>
                <a:cs typeface="Helvetica Neue"/>
                <a:sym typeface="Helvetica Neue"/>
              </a:rPr>
              <a:t> (2007) vier Referenzmodelle für unternehmerisches Unternehmertum (Intrapreneurship) vor, die sich an zwei Dimensionen orientieren:</a:t>
            </a:r>
          </a:p>
        </p:txBody>
      </p:sp>
      <p:grpSp>
        <p:nvGrpSpPr>
          <p:cNvPr id="125" name="Google Shape;125;p8"/>
          <p:cNvGrpSpPr/>
          <p:nvPr/>
        </p:nvGrpSpPr>
        <p:grpSpPr>
          <a:xfrm>
            <a:off x="893920" y="4356000"/>
            <a:ext cx="16306800" cy="4495800"/>
            <a:chOff x="990600" y="4381500"/>
            <a:chExt cx="16306800" cy="4495800"/>
          </a:xfrm>
        </p:grpSpPr>
        <p:sp>
          <p:nvSpPr>
            <p:cNvPr id="126" name="Google Shape;126;p8"/>
            <p:cNvSpPr/>
            <p:nvPr/>
          </p:nvSpPr>
          <p:spPr>
            <a:xfrm>
              <a:off x="2988906" y="4600162"/>
              <a:ext cx="6978498" cy="1768701"/>
            </a:xfrm>
            <a:custGeom>
              <a:avLst/>
              <a:gdLst/>
              <a:ahLst/>
              <a:cxnLst/>
              <a:rect l="l" t="t" r="r" b="b"/>
              <a:pathLst>
                <a:path w="6622415" h="3861434" extrusionOk="0">
                  <a:moveTo>
                    <a:pt x="6254700" y="3861050"/>
                  </a:moveTo>
                  <a:lnTo>
                    <a:pt x="367388" y="3861050"/>
                  </a:lnTo>
                  <a:lnTo>
                    <a:pt x="321395" y="3858170"/>
                  </a:lnTo>
                  <a:lnTo>
                    <a:pt x="277081" y="3849762"/>
                  </a:lnTo>
                  <a:lnTo>
                    <a:pt x="234794" y="3836177"/>
                  </a:lnTo>
                  <a:lnTo>
                    <a:pt x="194883" y="3817763"/>
                  </a:lnTo>
                  <a:lnTo>
                    <a:pt x="157694" y="3794870"/>
                  </a:lnTo>
                  <a:lnTo>
                    <a:pt x="123577" y="3767847"/>
                  </a:lnTo>
                  <a:lnTo>
                    <a:pt x="92880" y="3737044"/>
                  </a:lnTo>
                  <a:lnTo>
                    <a:pt x="65950" y="3702809"/>
                  </a:lnTo>
                  <a:lnTo>
                    <a:pt x="43136" y="3665491"/>
                  </a:lnTo>
                  <a:lnTo>
                    <a:pt x="24786" y="3625441"/>
                  </a:lnTo>
                  <a:lnTo>
                    <a:pt x="11248" y="3583008"/>
                  </a:lnTo>
                  <a:lnTo>
                    <a:pt x="2870" y="3538540"/>
                  </a:lnTo>
                  <a:lnTo>
                    <a:pt x="0" y="3492388"/>
                  </a:lnTo>
                  <a:lnTo>
                    <a:pt x="0" y="368661"/>
                  </a:lnTo>
                  <a:lnTo>
                    <a:pt x="2870" y="322509"/>
                  </a:lnTo>
                  <a:lnTo>
                    <a:pt x="11248" y="278041"/>
                  </a:lnTo>
                  <a:lnTo>
                    <a:pt x="24786" y="235608"/>
                  </a:lnTo>
                  <a:lnTo>
                    <a:pt x="43136" y="195558"/>
                  </a:lnTo>
                  <a:lnTo>
                    <a:pt x="65950" y="158240"/>
                  </a:lnTo>
                  <a:lnTo>
                    <a:pt x="92880" y="124005"/>
                  </a:lnTo>
                  <a:lnTo>
                    <a:pt x="123577" y="93202"/>
                  </a:lnTo>
                  <a:lnTo>
                    <a:pt x="157694" y="66179"/>
                  </a:lnTo>
                  <a:lnTo>
                    <a:pt x="194883" y="43286"/>
                  </a:lnTo>
                  <a:lnTo>
                    <a:pt x="234794" y="24872"/>
                  </a:lnTo>
                  <a:lnTo>
                    <a:pt x="277081" y="11287"/>
                  </a:lnTo>
                  <a:lnTo>
                    <a:pt x="321395" y="2880"/>
                  </a:lnTo>
                  <a:lnTo>
                    <a:pt x="367388" y="0"/>
                  </a:lnTo>
                  <a:lnTo>
                    <a:pt x="6254700" y="0"/>
                  </a:lnTo>
                  <a:lnTo>
                    <a:pt x="6300693" y="2880"/>
                  </a:lnTo>
                  <a:lnTo>
                    <a:pt x="6345007" y="11287"/>
                  </a:lnTo>
                  <a:lnTo>
                    <a:pt x="6387294" y="24872"/>
                  </a:lnTo>
                  <a:lnTo>
                    <a:pt x="6427206" y="43286"/>
                  </a:lnTo>
                  <a:lnTo>
                    <a:pt x="6464394" y="66179"/>
                  </a:lnTo>
                  <a:lnTo>
                    <a:pt x="6498511" y="93202"/>
                  </a:lnTo>
                  <a:lnTo>
                    <a:pt x="6529208" y="124005"/>
                  </a:lnTo>
                  <a:lnTo>
                    <a:pt x="6556138" y="158240"/>
                  </a:lnTo>
                  <a:lnTo>
                    <a:pt x="6578952" y="195558"/>
                  </a:lnTo>
                  <a:lnTo>
                    <a:pt x="6597302" y="235608"/>
                  </a:lnTo>
                  <a:lnTo>
                    <a:pt x="6610840" y="278041"/>
                  </a:lnTo>
                  <a:lnTo>
                    <a:pt x="6619218" y="322509"/>
                  </a:lnTo>
                  <a:lnTo>
                    <a:pt x="6622089" y="368661"/>
                  </a:lnTo>
                  <a:lnTo>
                    <a:pt x="6622089" y="3492388"/>
                  </a:lnTo>
                  <a:lnTo>
                    <a:pt x="6619218" y="3538540"/>
                  </a:lnTo>
                  <a:lnTo>
                    <a:pt x="6610840" y="3583008"/>
                  </a:lnTo>
                  <a:lnTo>
                    <a:pt x="6597302" y="3625441"/>
                  </a:lnTo>
                  <a:lnTo>
                    <a:pt x="6578952" y="3665491"/>
                  </a:lnTo>
                  <a:lnTo>
                    <a:pt x="6556138" y="3702809"/>
                  </a:lnTo>
                  <a:lnTo>
                    <a:pt x="6529208" y="3737044"/>
                  </a:lnTo>
                  <a:lnTo>
                    <a:pt x="6498511" y="3767847"/>
                  </a:lnTo>
                  <a:lnTo>
                    <a:pt x="6464394" y="3794870"/>
                  </a:lnTo>
                  <a:lnTo>
                    <a:pt x="6427206" y="3817763"/>
                  </a:lnTo>
                  <a:lnTo>
                    <a:pt x="6387294" y="3836177"/>
                  </a:lnTo>
                  <a:lnTo>
                    <a:pt x="6345007" y="3849762"/>
                  </a:lnTo>
                  <a:lnTo>
                    <a:pt x="6300693" y="3858170"/>
                  </a:lnTo>
                  <a:lnTo>
                    <a:pt x="6254700" y="3861050"/>
                  </a:lnTo>
                  <a:close/>
                </a:path>
              </a:pathLst>
            </a:custGeom>
            <a:solidFill>
              <a:schemeClr val="lt1">
                <a:alpha val="49803"/>
              </a:schemeClr>
            </a:solidFill>
            <a:ln w="22225" cap="flat" cmpd="sng">
              <a:solidFill>
                <a:srgbClr val="AED63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lang="de-DE" sz="1800">
                <a:solidFill>
                  <a:schemeClr val="lt1"/>
                </a:solidFill>
                <a:latin typeface="Helvetica Neue" panose="020B0604020202020204" charset="0"/>
                <a:ea typeface="Helvetica Neue"/>
                <a:cs typeface="Helvetica Neue"/>
                <a:sym typeface="Helvetica Neue"/>
              </a:endParaRPr>
            </a:p>
          </p:txBody>
        </p:sp>
        <p:pic>
          <p:nvPicPr>
            <p:cNvPr id="127" name="Google Shape;127;p8"/>
            <p:cNvPicPr preferRelativeResize="0"/>
            <p:nvPr/>
          </p:nvPicPr>
          <p:blipFill rotWithShape="1">
            <a:blip r:embed="rId3">
              <a:alphaModFix/>
            </a:blip>
            <a:srcRect/>
            <a:stretch/>
          </p:blipFill>
          <p:spPr>
            <a:xfrm>
              <a:off x="6331512" y="4381500"/>
              <a:ext cx="359292" cy="366737"/>
            </a:xfrm>
            <a:prstGeom prst="rect">
              <a:avLst/>
            </a:prstGeom>
            <a:solidFill>
              <a:srgbClr val="366092"/>
            </a:solidFill>
            <a:ln>
              <a:noFill/>
            </a:ln>
          </p:spPr>
        </p:pic>
        <p:sp>
          <p:nvSpPr>
            <p:cNvPr id="128" name="Google Shape;128;p8"/>
            <p:cNvSpPr txBox="1"/>
            <p:nvPr/>
          </p:nvSpPr>
          <p:spPr>
            <a:xfrm>
              <a:off x="4201411" y="4707335"/>
              <a:ext cx="4191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2400">
                  <a:solidFill>
                    <a:schemeClr val="dk1"/>
                  </a:solidFill>
                  <a:latin typeface="Helvetica Neue" panose="020B0604020202020204" charset="0"/>
                  <a:ea typeface="Helvetica Neue"/>
                  <a:cs typeface="Helvetica Neue"/>
                  <a:sym typeface="Helvetica Neue"/>
                </a:rPr>
                <a:t>Der</a:t>
              </a:r>
              <a:r>
                <a:rPr lang="de-DE" sz="2400" b="1">
                  <a:solidFill>
                    <a:srgbClr val="4D94B7"/>
                  </a:solidFill>
                  <a:latin typeface="Helvetica Neue" panose="020B0604020202020204" charset="0"/>
                  <a:ea typeface="Helvetica Neue"/>
                  <a:cs typeface="Helvetica Neue"/>
                  <a:sym typeface="Helvetica Neue"/>
                </a:rPr>
                <a:t> Befähiger</a:t>
              </a:r>
            </a:p>
          </p:txBody>
        </p:sp>
        <p:sp>
          <p:nvSpPr>
            <p:cNvPr id="129" name="Google Shape;129;p8"/>
            <p:cNvSpPr txBox="1"/>
            <p:nvPr/>
          </p:nvSpPr>
          <p:spPr>
            <a:xfrm>
              <a:off x="4382655" y="6591300"/>
              <a:ext cx="4191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2400">
                  <a:solidFill>
                    <a:schemeClr val="dk1"/>
                  </a:solidFill>
                  <a:latin typeface="Helvetica Neue" panose="020B0604020202020204" charset="0"/>
                  <a:ea typeface="Helvetica Neue"/>
                  <a:cs typeface="Helvetica Neue"/>
                  <a:sym typeface="Helvetica Neue"/>
                </a:rPr>
                <a:t>Der </a:t>
              </a:r>
              <a:r>
                <a:rPr lang="de-DE" sz="2400" b="1">
                  <a:solidFill>
                    <a:srgbClr val="4D94B7"/>
                  </a:solidFill>
                  <a:latin typeface="Helvetica Neue" panose="020B0604020202020204" charset="0"/>
                  <a:ea typeface="Helvetica Neue"/>
                  <a:cs typeface="Helvetica Neue"/>
                  <a:sym typeface="Helvetica Neue"/>
                </a:rPr>
                <a:t>Opportunist</a:t>
              </a:r>
              <a:endParaRPr lang="de-DE">
                <a:latin typeface="Helvetica Neue" panose="020B0604020202020204" charset="0"/>
              </a:endParaRPr>
            </a:p>
          </p:txBody>
        </p:sp>
        <p:sp>
          <p:nvSpPr>
            <p:cNvPr id="130" name="Google Shape;130;p8"/>
            <p:cNvSpPr txBox="1"/>
            <p:nvPr/>
          </p:nvSpPr>
          <p:spPr>
            <a:xfrm>
              <a:off x="11458224" y="6591300"/>
              <a:ext cx="4191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2400">
                  <a:solidFill>
                    <a:schemeClr val="dk1"/>
                  </a:solidFill>
                  <a:latin typeface="Helvetica Neue" panose="020B0604020202020204" charset="0"/>
                  <a:ea typeface="Helvetica Neue"/>
                  <a:cs typeface="Helvetica Neue"/>
                  <a:sym typeface="Helvetica Neue"/>
                </a:rPr>
                <a:t>Der </a:t>
              </a:r>
              <a:r>
                <a:rPr lang="de-DE" sz="2400" b="1">
                  <a:solidFill>
                    <a:srgbClr val="4D94B7"/>
                  </a:solidFill>
                  <a:latin typeface="Helvetica Neue" panose="020B0604020202020204" charset="0"/>
                  <a:ea typeface="Helvetica Neue"/>
                  <a:cs typeface="Helvetica Neue"/>
                  <a:sym typeface="Helvetica Neue"/>
                </a:rPr>
                <a:t>Befürworter</a:t>
              </a:r>
            </a:p>
          </p:txBody>
        </p:sp>
        <p:cxnSp>
          <p:nvCxnSpPr>
            <p:cNvPr id="131" name="Google Shape;131;p8"/>
            <p:cNvCxnSpPr/>
            <p:nvPr/>
          </p:nvCxnSpPr>
          <p:spPr>
            <a:xfrm flipH="1">
              <a:off x="2804604" y="4699405"/>
              <a:ext cx="19289" cy="3568295"/>
            </a:xfrm>
            <a:prstGeom prst="straightConnector1">
              <a:avLst/>
            </a:prstGeom>
            <a:noFill/>
            <a:ln w="57150" cap="flat" cmpd="sng">
              <a:solidFill>
                <a:srgbClr val="AED633"/>
              </a:solidFill>
              <a:prstDash val="solid"/>
              <a:round/>
              <a:headEnd type="triangle" w="med" len="med"/>
              <a:tailEnd type="triangle" w="med" len="med"/>
            </a:ln>
          </p:spPr>
        </p:cxnSp>
        <p:sp>
          <p:nvSpPr>
            <p:cNvPr id="132" name="Google Shape;132;p8"/>
            <p:cNvSpPr txBox="1"/>
            <p:nvPr/>
          </p:nvSpPr>
          <p:spPr>
            <a:xfrm>
              <a:off x="11426058" y="4801045"/>
              <a:ext cx="4191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2400">
                  <a:solidFill>
                    <a:schemeClr val="dk1"/>
                  </a:solidFill>
                  <a:latin typeface="Helvetica Neue" panose="020B0604020202020204" charset="0"/>
                  <a:ea typeface="Helvetica Neue"/>
                  <a:cs typeface="Helvetica Neue"/>
                  <a:sym typeface="Helvetica Neue"/>
                </a:rPr>
                <a:t>Der </a:t>
              </a:r>
              <a:r>
                <a:rPr lang="de-DE" sz="2400" b="1">
                  <a:solidFill>
                    <a:srgbClr val="4D94B7"/>
                  </a:solidFill>
                  <a:latin typeface="Helvetica Neue" panose="020B0604020202020204" charset="0"/>
                  <a:ea typeface="Helvetica Neue"/>
                  <a:cs typeface="Helvetica Neue"/>
                  <a:sym typeface="Helvetica Neue"/>
                </a:rPr>
                <a:t>Produzent</a:t>
              </a:r>
            </a:p>
          </p:txBody>
        </p:sp>
        <p:cxnSp>
          <p:nvCxnSpPr>
            <p:cNvPr id="133" name="Google Shape;133;p8"/>
            <p:cNvCxnSpPr/>
            <p:nvPr/>
          </p:nvCxnSpPr>
          <p:spPr>
            <a:xfrm rot="10800000">
              <a:off x="2990072" y="8400990"/>
              <a:ext cx="13987732" cy="18479"/>
            </a:xfrm>
            <a:prstGeom prst="straightConnector1">
              <a:avLst/>
            </a:prstGeom>
            <a:noFill/>
            <a:ln w="57150" cap="flat" cmpd="sng">
              <a:solidFill>
                <a:srgbClr val="AED633"/>
              </a:solidFill>
              <a:prstDash val="solid"/>
              <a:round/>
              <a:headEnd type="triangle" w="med" len="med"/>
              <a:tailEnd type="triangle" w="med" len="med"/>
            </a:ln>
          </p:spPr>
        </p:cxnSp>
        <p:sp>
          <p:nvSpPr>
            <p:cNvPr id="134" name="Google Shape;134;p8"/>
            <p:cNvSpPr txBox="1"/>
            <p:nvPr/>
          </p:nvSpPr>
          <p:spPr>
            <a:xfrm>
              <a:off x="990600" y="4971990"/>
              <a:ext cx="1768081" cy="40011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2000">
                  <a:solidFill>
                    <a:schemeClr val="dk1"/>
                  </a:solidFill>
                  <a:latin typeface="Helvetica Neue" panose="020B0604020202020204" charset="0"/>
                  <a:ea typeface="Helvetica Neue"/>
                  <a:cs typeface="Helvetica Neue"/>
                  <a:sym typeface="Helvetica Neue"/>
                </a:rPr>
                <a:t>engagiert</a:t>
              </a:r>
              <a:endParaRPr lang="de-DE" sz="1800">
                <a:solidFill>
                  <a:schemeClr val="dk1"/>
                </a:solidFill>
                <a:latin typeface="Helvetica Neue" panose="020B0604020202020204" charset="0"/>
                <a:ea typeface="Helvetica Neue"/>
                <a:cs typeface="Helvetica Neue"/>
                <a:sym typeface="Helvetica Neue"/>
              </a:endParaRPr>
            </a:p>
          </p:txBody>
        </p:sp>
        <p:sp>
          <p:nvSpPr>
            <p:cNvPr id="135" name="Google Shape;135;p8"/>
            <p:cNvSpPr txBox="1"/>
            <p:nvPr/>
          </p:nvSpPr>
          <p:spPr>
            <a:xfrm>
              <a:off x="1518858" y="7737981"/>
              <a:ext cx="1239823" cy="40011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2000">
                  <a:solidFill>
                    <a:schemeClr val="dk1"/>
                  </a:solidFill>
                  <a:latin typeface="Helvetica Neue" panose="020B0604020202020204" charset="0"/>
                  <a:ea typeface="Helvetica Neue"/>
                  <a:cs typeface="Helvetica Neue"/>
                  <a:sym typeface="Helvetica Neue"/>
                </a:rPr>
                <a:t>ad hoc</a:t>
              </a:r>
              <a:endParaRPr lang="de-DE">
                <a:latin typeface="Helvetica Neue" panose="020B0604020202020204" charset="0"/>
              </a:endParaRPr>
            </a:p>
          </p:txBody>
        </p:sp>
        <p:sp>
          <p:nvSpPr>
            <p:cNvPr id="136" name="Google Shape;136;p8"/>
            <p:cNvSpPr txBox="1"/>
            <p:nvPr/>
          </p:nvSpPr>
          <p:spPr>
            <a:xfrm>
              <a:off x="1068680" y="6129600"/>
              <a:ext cx="1728000" cy="4002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2000" b="1" dirty="0">
                  <a:solidFill>
                    <a:srgbClr val="AED633"/>
                  </a:solidFill>
                  <a:latin typeface="Helvetica Neue" panose="020B0604020202020204" charset="0"/>
                  <a:ea typeface="Helvetica Neue"/>
                  <a:cs typeface="Helvetica Neue"/>
                  <a:sym typeface="Helvetica Neue"/>
                </a:rPr>
                <a:t>Ressourcen-hoheit</a:t>
              </a:r>
            </a:p>
          </p:txBody>
        </p:sp>
        <p:sp>
          <p:nvSpPr>
            <p:cNvPr id="137" name="Google Shape;137;p8"/>
            <p:cNvSpPr txBox="1"/>
            <p:nvPr/>
          </p:nvSpPr>
          <p:spPr>
            <a:xfrm>
              <a:off x="15748639" y="8477190"/>
              <a:ext cx="154876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000">
                  <a:solidFill>
                    <a:schemeClr val="dk1"/>
                  </a:solidFill>
                  <a:latin typeface="Helvetica Neue" panose="020B0604020202020204" charset="0"/>
                  <a:ea typeface="Helvetica Neue"/>
                  <a:cs typeface="Helvetica Neue"/>
                  <a:sym typeface="Helvetica Neue"/>
                </a:rPr>
                <a:t>fokussiert</a:t>
              </a:r>
              <a:endParaRPr lang="de-DE" sz="2400">
                <a:solidFill>
                  <a:schemeClr val="dk1"/>
                </a:solidFill>
                <a:latin typeface="Helvetica Neue" panose="020B0604020202020204" charset="0"/>
                <a:ea typeface="Helvetica Neue"/>
                <a:cs typeface="Helvetica Neue"/>
                <a:sym typeface="Helvetica Neue"/>
              </a:endParaRPr>
            </a:p>
          </p:txBody>
        </p:sp>
        <p:sp>
          <p:nvSpPr>
            <p:cNvPr id="138" name="Google Shape;138;p8"/>
            <p:cNvSpPr txBox="1"/>
            <p:nvPr/>
          </p:nvSpPr>
          <p:spPr>
            <a:xfrm>
              <a:off x="3160773" y="8477190"/>
              <a:ext cx="136628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000">
                  <a:solidFill>
                    <a:schemeClr val="dk1"/>
                  </a:solidFill>
                  <a:latin typeface="Helvetica Neue" panose="020B0604020202020204" charset="0"/>
                  <a:ea typeface="Helvetica Neue"/>
                  <a:cs typeface="Helvetica Neue"/>
                  <a:sym typeface="Helvetica Neue"/>
                </a:rPr>
                <a:t>diffus</a:t>
              </a:r>
              <a:endParaRPr lang="de-DE" sz="2400">
                <a:solidFill>
                  <a:schemeClr val="dk1"/>
                </a:solidFill>
                <a:latin typeface="Helvetica Neue" panose="020B0604020202020204" charset="0"/>
                <a:ea typeface="Helvetica Neue"/>
                <a:cs typeface="Helvetica Neue"/>
                <a:sym typeface="Helvetica Neue"/>
              </a:endParaRPr>
            </a:p>
          </p:txBody>
        </p:sp>
        <p:sp>
          <p:nvSpPr>
            <p:cNvPr id="139" name="Google Shape;139;p8"/>
            <p:cNvSpPr/>
            <p:nvPr/>
          </p:nvSpPr>
          <p:spPr>
            <a:xfrm>
              <a:off x="10064475" y="4602448"/>
              <a:ext cx="6978498" cy="1768701"/>
            </a:xfrm>
            <a:custGeom>
              <a:avLst/>
              <a:gdLst/>
              <a:ahLst/>
              <a:cxnLst/>
              <a:rect l="l" t="t" r="r" b="b"/>
              <a:pathLst>
                <a:path w="6622415" h="3861434" extrusionOk="0">
                  <a:moveTo>
                    <a:pt x="6254700" y="3861050"/>
                  </a:moveTo>
                  <a:lnTo>
                    <a:pt x="367388" y="3861050"/>
                  </a:lnTo>
                  <a:lnTo>
                    <a:pt x="321395" y="3858170"/>
                  </a:lnTo>
                  <a:lnTo>
                    <a:pt x="277081" y="3849762"/>
                  </a:lnTo>
                  <a:lnTo>
                    <a:pt x="234794" y="3836177"/>
                  </a:lnTo>
                  <a:lnTo>
                    <a:pt x="194883" y="3817763"/>
                  </a:lnTo>
                  <a:lnTo>
                    <a:pt x="157694" y="3794870"/>
                  </a:lnTo>
                  <a:lnTo>
                    <a:pt x="123577" y="3767847"/>
                  </a:lnTo>
                  <a:lnTo>
                    <a:pt x="92880" y="3737044"/>
                  </a:lnTo>
                  <a:lnTo>
                    <a:pt x="65950" y="3702809"/>
                  </a:lnTo>
                  <a:lnTo>
                    <a:pt x="43136" y="3665491"/>
                  </a:lnTo>
                  <a:lnTo>
                    <a:pt x="24786" y="3625441"/>
                  </a:lnTo>
                  <a:lnTo>
                    <a:pt x="11248" y="3583008"/>
                  </a:lnTo>
                  <a:lnTo>
                    <a:pt x="2870" y="3538540"/>
                  </a:lnTo>
                  <a:lnTo>
                    <a:pt x="0" y="3492388"/>
                  </a:lnTo>
                  <a:lnTo>
                    <a:pt x="0" y="368661"/>
                  </a:lnTo>
                  <a:lnTo>
                    <a:pt x="2870" y="322509"/>
                  </a:lnTo>
                  <a:lnTo>
                    <a:pt x="11248" y="278041"/>
                  </a:lnTo>
                  <a:lnTo>
                    <a:pt x="24786" y="235608"/>
                  </a:lnTo>
                  <a:lnTo>
                    <a:pt x="43136" y="195558"/>
                  </a:lnTo>
                  <a:lnTo>
                    <a:pt x="65950" y="158240"/>
                  </a:lnTo>
                  <a:lnTo>
                    <a:pt x="92880" y="124005"/>
                  </a:lnTo>
                  <a:lnTo>
                    <a:pt x="123577" y="93202"/>
                  </a:lnTo>
                  <a:lnTo>
                    <a:pt x="157694" y="66179"/>
                  </a:lnTo>
                  <a:lnTo>
                    <a:pt x="194883" y="43286"/>
                  </a:lnTo>
                  <a:lnTo>
                    <a:pt x="234794" y="24872"/>
                  </a:lnTo>
                  <a:lnTo>
                    <a:pt x="277081" y="11287"/>
                  </a:lnTo>
                  <a:lnTo>
                    <a:pt x="321395" y="2880"/>
                  </a:lnTo>
                  <a:lnTo>
                    <a:pt x="367388" y="0"/>
                  </a:lnTo>
                  <a:lnTo>
                    <a:pt x="6254700" y="0"/>
                  </a:lnTo>
                  <a:lnTo>
                    <a:pt x="6300693" y="2880"/>
                  </a:lnTo>
                  <a:lnTo>
                    <a:pt x="6345007" y="11287"/>
                  </a:lnTo>
                  <a:lnTo>
                    <a:pt x="6387294" y="24872"/>
                  </a:lnTo>
                  <a:lnTo>
                    <a:pt x="6427206" y="43286"/>
                  </a:lnTo>
                  <a:lnTo>
                    <a:pt x="6464394" y="66179"/>
                  </a:lnTo>
                  <a:lnTo>
                    <a:pt x="6498511" y="93202"/>
                  </a:lnTo>
                  <a:lnTo>
                    <a:pt x="6529208" y="124005"/>
                  </a:lnTo>
                  <a:lnTo>
                    <a:pt x="6556138" y="158240"/>
                  </a:lnTo>
                  <a:lnTo>
                    <a:pt x="6578952" y="195558"/>
                  </a:lnTo>
                  <a:lnTo>
                    <a:pt x="6597302" y="235608"/>
                  </a:lnTo>
                  <a:lnTo>
                    <a:pt x="6610840" y="278041"/>
                  </a:lnTo>
                  <a:lnTo>
                    <a:pt x="6619218" y="322509"/>
                  </a:lnTo>
                  <a:lnTo>
                    <a:pt x="6622089" y="368661"/>
                  </a:lnTo>
                  <a:lnTo>
                    <a:pt x="6622089" y="3492388"/>
                  </a:lnTo>
                  <a:lnTo>
                    <a:pt x="6619218" y="3538540"/>
                  </a:lnTo>
                  <a:lnTo>
                    <a:pt x="6610840" y="3583008"/>
                  </a:lnTo>
                  <a:lnTo>
                    <a:pt x="6597302" y="3625441"/>
                  </a:lnTo>
                  <a:lnTo>
                    <a:pt x="6578952" y="3665491"/>
                  </a:lnTo>
                  <a:lnTo>
                    <a:pt x="6556138" y="3702809"/>
                  </a:lnTo>
                  <a:lnTo>
                    <a:pt x="6529208" y="3737044"/>
                  </a:lnTo>
                  <a:lnTo>
                    <a:pt x="6498511" y="3767847"/>
                  </a:lnTo>
                  <a:lnTo>
                    <a:pt x="6464394" y="3794870"/>
                  </a:lnTo>
                  <a:lnTo>
                    <a:pt x="6427206" y="3817763"/>
                  </a:lnTo>
                  <a:lnTo>
                    <a:pt x="6387294" y="3836177"/>
                  </a:lnTo>
                  <a:lnTo>
                    <a:pt x="6345007" y="3849762"/>
                  </a:lnTo>
                  <a:lnTo>
                    <a:pt x="6300693" y="3858170"/>
                  </a:lnTo>
                  <a:lnTo>
                    <a:pt x="6254700" y="3861050"/>
                  </a:lnTo>
                  <a:close/>
                </a:path>
              </a:pathLst>
            </a:custGeom>
            <a:noFill/>
            <a:ln w="22225" cap="flat" cmpd="sng">
              <a:solidFill>
                <a:srgbClr val="AED63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lang="de-DE" sz="1800">
                <a:solidFill>
                  <a:schemeClr val="lt1"/>
                </a:solidFill>
                <a:latin typeface="Helvetica Neue" panose="020B0604020202020204" charset="0"/>
                <a:ea typeface="Helvetica Neue"/>
                <a:cs typeface="Helvetica Neue"/>
                <a:sym typeface="Helvetica Neue"/>
              </a:endParaRPr>
            </a:p>
          </p:txBody>
        </p:sp>
        <p:sp>
          <p:nvSpPr>
            <p:cNvPr id="140" name="Google Shape;140;p8"/>
            <p:cNvSpPr/>
            <p:nvPr/>
          </p:nvSpPr>
          <p:spPr>
            <a:xfrm>
              <a:off x="2989561" y="6453870"/>
              <a:ext cx="6978498" cy="1768701"/>
            </a:xfrm>
            <a:custGeom>
              <a:avLst/>
              <a:gdLst/>
              <a:ahLst/>
              <a:cxnLst/>
              <a:rect l="l" t="t" r="r" b="b"/>
              <a:pathLst>
                <a:path w="6622415" h="3861434" extrusionOk="0">
                  <a:moveTo>
                    <a:pt x="6254700" y="3861050"/>
                  </a:moveTo>
                  <a:lnTo>
                    <a:pt x="367388" y="3861050"/>
                  </a:lnTo>
                  <a:lnTo>
                    <a:pt x="321395" y="3858170"/>
                  </a:lnTo>
                  <a:lnTo>
                    <a:pt x="277081" y="3849762"/>
                  </a:lnTo>
                  <a:lnTo>
                    <a:pt x="234794" y="3836177"/>
                  </a:lnTo>
                  <a:lnTo>
                    <a:pt x="194883" y="3817763"/>
                  </a:lnTo>
                  <a:lnTo>
                    <a:pt x="157694" y="3794870"/>
                  </a:lnTo>
                  <a:lnTo>
                    <a:pt x="123577" y="3767847"/>
                  </a:lnTo>
                  <a:lnTo>
                    <a:pt x="92880" y="3737044"/>
                  </a:lnTo>
                  <a:lnTo>
                    <a:pt x="65950" y="3702809"/>
                  </a:lnTo>
                  <a:lnTo>
                    <a:pt x="43136" y="3665491"/>
                  </a:lnTo>
                  <a:lnTo>
                    <a:pt x="24786" y="3625441"/>
                  </a:lnTo>
                  <a:lnTo>
                    <a:pt x="11248" y="3583008"/>
                  </a:lnTo>
                  <a:lnTo>
                    <a:pt x="2870" y="3538540"/>
                  </a:lnTo>
                  <a:lnTo>
                    <a:pt x="0" y="3492388"/>
                  </a:lnTo>
                  <a:lnTo>
                    <a:pt x="0" y="368661"/>
                  </a:lnTo>
                  <a:lnTo>
                    <a:pt x="2870" y="322509"/>
                  </a:lnTo>
                  <a:lnTo>
                    <a:pt x="11248" y="278041"/>
                  </a:lnTo>
                  <a:lnTo>
                    <a:pt x="24786" y="235608"/>
                  </a:lnTo>
                  <a:lnTo>
                    <a:pt x="43136" y="195558"/>
                  </a:lnTo>
                  <a:lnTo>
                    <a:pt x="65950" y="158240"/>
                  </a:lnTo>
                  <a:lnTo>
                    <a:pt x="92880" y="124005"/>
                  </a:lnTo>
                  <a:lnTo>
                    <a:pt x="123577" y="93202"/>
                  </a:lnTo>
                  <a:lnTo>
                    <a:pt x="157694" y="66179"/>
                  </a:lnTo>
                  <a:lnTo>
                    <a:pt x="194883" y="43286"/>
                  </a:lnTo>
                  <a:lnTo>
                    <a:pt x="234794" y="24872"/>
                  </a:lnTo>
                  <a:lnTo>
                    <a:pt x="277081" y="11287"/>
                  </a:lnTo>
                  <a:lnTo>
                    <a:pt x="321395" y="2880"/>
                  </a:lnTo>
                  <a:lnTo>
                    <a:pt x="367388" y="0"/>
                  </a:lnTo>
                  <a:lnTo>
                    <a:pt x="6254700" y="0"/>
                  </a:lnTo>
                  <a:lnTo>
                    <a:pt x="6300693" y="2880"/>
                  </a:lnTo>
                  <a:lnTo>
                    <a:pt x="6345007" y="11287"/>
                  </a:lnTo>
                  <a:lnTo>
                    <a:pt x="6387294" y="24872"/>
                  </a:lnTo>
                  <a:lnTo>
                    <a:pt x="6427206" y="43286"/>
                  </a:lnTo>
                  <a:lnTo>
                    <a:pt x="6464394" y="66179"/>
                  </a:lnTo>
                  <a:lnTo>
                    <a:pt x="6498511" y="93202"/>
                  </a:lnTo>
                  <a:lnTo>
                    <a:pt x="6529208" y="124005"/>
                  </a:lnTo>
                  <a:lnTo>
                    <a:pt x="6556138" y="158240"/>
                  </a:lnTo>
                  <a:lnTo>
                    <a:pt x="6578952" y="195558"/>
                  </a:lnTo>
                  <a:lnTo>
                    <a:pt x="6597302" y="235608"/>
                  </a:lnTo>
                  <a:lnTo>
                    <a:pt x="6610840" y="278041"/>
                  </a:lnTo>
                  <a:lnTo>
                    <a:pt x="6619218" y="322509"/>
                  </a:lnTo>
                  <a:lnTo>
                    <a:pt x="6622089" y="368661"/>
                  </a:lnTo>
                  <a:lnTo>
                    <a:pt x="6622089" y="3492388"/>
                  </a:lnTo>
                  <a:lnTo>
                    <a:pt x="6619218" y="3538540"/>
                  </a:lnTo>
                  <a:lnTo>
                    <a:pt x="6610840" y="3583008"/>
                  </a:lnTo>
                  <a:lnTo>
                    <a:pt x="6597302" y="3625441"/>
                  </a:lnTo>
                  <a:lnTo>
                    <a:pt x="6578952" y="3665491"/>
                  </a:lnTo>
                  <a:lnTo>
                    <a:pt x="6556138" y="3702809"/>
                  </a:lnTo>
                  <a:lnTo>
                    <a:pt x="6529208" y="3737044"/>
                  </a:lnTo>
                  <a:lnTo>
                    <a:pt x="6498511" y="3767847"/>
                  </a:lnTo>
                  <a:lnTo>
                    <a:pt x="6464394" y="3794870"/>
                  </a:lnTo>
                  <a:lnTo>
                    <a:pt x="6427206" y="3817763"/>
                  </a:lnTo>
                  <a:lnTo>
                    <a:pt x="6387294" y="3836177"/>
                  </a:lnTo>
                  <a:lnTo>
                    <a:pt x="6345007" y="3849762"/>
                  </a:lnTo>
                  <a:lnTo>
                    <a:pt x="6300693" y="3858170"/>
                  </a:lnTo>
                  <a:lnTo>
                    <a:pt x="6254700" y="3861050"/>
                  </a:lnTo>
                  <a:close/>
                </a:path>
              </a:pathLst>
            </a:custGeom>
            <a:noFill/>
            <a:ln w="22225" cap="flat" cmpd="sng">
              <a:solidFill>
                <a:srgbClr val="AED63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lang="de-DE" sz="1800">
                <a:solidFill>
                  <a:schemeClr val="lt1"/>
                </a:solidFill>
                <a:latin typeface="Helvetica Neue" panose="020B0604020202020204" charset="0"/>
                <a:ea typeface="Helvetica Neue"/>
                <a:cs typeface="Helvetica Neue"/>
                <a:sym typeface="Helvetica Neue"/>
              </a:endParaRPr>
            </a:p>
          </p:txBody>
        </p:sp>
        <p:sp>
          <p:nvSpPr>
            <p:cNvPr id="141" name="Google Shape;141;p8"/>
            <p:cNvSpPr txBox="1"/>
            <p:nvPr/>
          </p:nvSpPr>
          <p:spPr>
            <a:xfrm>
              <a:off x="7354168" y="8477190"/>
              <a:ext cx="525954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2000" b="1">
                  <a:solidFill>
                    <a:srgbClr val="AED633"/>
                  </a:solidFill>
                  <a:latin typeface="Helvetica Neue" panose="020B0604020202020204" charset="0"/>
                  <a:ea typeface="Helvetica Neue"/>
                  <a:cs typeface="Helvetica Neue"/>
                  <a:sym typeface="Helvetica Neue"/>
                </a:rPr>
                <a:t>Organisatorische Verantwortung</a:t>
              </a:r>
            </a:p>
          </p:txBody>
        </p:sp>
        <p:pic>
          <p:nvPicPr>
            <p:cNvPr id="142" name="Google Shape;142;p8"/>
            <p:cNvPicPr preferRelativeResize="0"/>
            <p:nvPr/>
          </p:nvPicPr>
          <p:blipFill rotWithShape="1">
            <a:blip r:embed="rId3">
              <a:alphaModFix/>
            </a:blip>
            <a:srcRect/>
            <a:stretch/>
          </p:blipFill>
          <p:spPr>
            <a:xfrm>
              <a:off x="13341912" y="4383786"/>
              <a:ext cx="359292" cy="366737"/>
            </a:xfrm>
            <a:prstGeom prst="rect">
              <a:avLst/>
            </a:prstGeom>
            <a:solidFill>
              <a:srgbClr val="366092"/>
            </a:solidFill>
            <a:ln>
              <a:noFill/>
            </a:ln>
          </p:spPr>
        </p:pic>
        <p:pic>
          <p:nvPicPr>
            <p:cNvPr id="143" name="Google Shape;143;p8"/>
            <p:cNvPicPr preferRelativeResize="0"/>
            <p:nvPr/>
          </p:nvPicPr>
          <p:blipFill rotWithShape="1">
            <a:blip r:embed="rId3">
              <a:alphaModFix/>
            </a:blip>
            <a:srcRect/>
            <a:stretch/>
          </p:blipFill>
          <p:spPr>
            <a:xfrm>
              <a:off x="6331512" y="6235208"/>
              <a:ext cx="359292" cy="366737"/>
            </a:xfrm>
            <a:prstGeom prst="rect">
              <a:avLst/>
            </a:prstGeom>
            <a:solidFill>
              <a:srgbClr val="366092"/>
            </a:solidFill>
            <a:ln>
              <a:noFill/>
            </a:ln>
          </p:spPr>
        </p:pic>
        <p:sp>
          <p:nvSpPr>
            <p:cNvPr id="144" name="Google Shape;144;p8"/>
            <p:cNvSpPr/>
            <p:nvPr/>
          </p:nvSpPr>
          <p:spPr>
            <a:xfrm>
              <a:off x="10065130" y="6456156"/>
              <a:ext cx="6978498" cy="1768701"/>
            </a:xfrm>
            <a:custGeom>
              <a:avLst/>
              <a:gdLst/>
              <a:ahLst/>
              <a:cxnLst/>
              <a:rect l="l" t="t" r="r" b="b"/>
              <a:pathLst>
                <a:path w="6622415" h="3861434" extrusionOk="0">
                  <a:moveTo>
                    <a:pt x="6254700" y="3861050"/>
                  </a:moveTo>
                  <a:lnTo>
                    <a:pt x="367388" y="3861050"/>
                  </a:lnTo>
                  <a:lnTo>
                    <a:pt x="321395" y="3858170"/>
                  </a:lnTo>
                  <a:lnTo>
                    <a:pt x="277081" y="3849762"/>
                  </a:lnTo>
                  <a:lnTo>
                    <a:pt x="234794" y="3836177"/>
                  </a:lnTo>
                  <a:lnTo>
                    <a:pt x="194883" y="3817763"/>
                  </a:lnTo>
                  <a:lnTo>
                    <a:pt x="157694" y="3794870"/>
                  </a:lnTo>
                  <a:lnTo>
                    <a:pt x="123577" y="3767847"/>
                  </a:lnTo>
                  <a:lnTo>
                    <a:pt x="92880" y="3737044"/>
                  </a:lnTo>
                  <a:lnTo>
                    <a:pt x="65950" y="3702809"/>
                  </a:lnTo>
                  <a:lnTo>
                    <a:pt x="43136" y="3665491"/>
                  </a:lnTo>
                  <a:lnTo>
                    <a:pt x="24786" y="3625441"/>
                  </a:lnTo>
                  <a:lnTo>
                    <a:pt x="11248" y="3583008"/>
                  </a:lnTo>
                  <a:lnTo>
                    <a:pt x="2870" y="3538540"/>
                  </a:lnTo>
                  <a:lnTo>
                    <a:pt x="0" y="3492388"/>
                  </a:lnTo>
                  <a:lnTo>
                    <a:pt x="0" y="368661"/>
                  </a:lnTo>
                  <a:lnTo>
                    <a:pt x="2870" y="322509"/>
                  </a:lnTo>
                  <a:lnTo>
                    <a:pt x="11248" y="278041"/>
                  </a:lnTo>
                  <a:lnTo>
                    <a:pt x="24786" y="235608"/>
                  </a:lnTo>
                  <a:lnTo>
                    <a:pt x="43136" y="195558"/>
                  </a:lnTo>
                  <a:lnTo>
                    <a:pt x="65950" y="158240"/>
                  </a:lnTo>
                  <a:lnTo>
                    <a:pt x="92880" y="124005"/>
                  </a:lnTo>
                  <a:lnTo>
                    <a:pt x="123577" y="93202"/>
                  </a:lnTo>
                  <a:lnTo>
                    <a:pt x="157694" y="66179"/>
                  </a:lnTo>
                  <a:lnTo>
                    <a:pt x="194883" y="43286"/>
                  </a:lnTo>
                  <a:lnTo>
                    <a:pt x="234794" y="24872"/>
                  </a:lnTo>
                  <a:lnTo>
                    <a:pt x="277081" y="11287"/>
                  </a:lnTo>
                  <a:lnTo>
                    <a:pt x="321395" y="2880"/>
                  </a:lnTo>
                  <a:lnTo>
                    <a:pt x="367388" y="0"/>
                  </a:lnTo>
                  <a:lnTo>
                    <a:pt x="6254700" y="0"/>
                  </a:lnTo>
                  <a:lnTo>
                    <a:pt x="6300693" y="2880"/>
                  </a:lnTo>
                  <a:lnTo>
                    <a:pt x="6345007" y="11287"/>
                  </a:lnTo>
                  <a:lnTo>
                    <a:pt x="6387294" y="24872"/>
                  </a:lnTo>
                  <a:lnTo>
                    <a:pt x="6427206" y="43286"/>
                  </a:lnTo>
                  <a:lnTo>
                    <a:pt x="6464394" y="66179"/>
                  </a:lnTo>
                  <a:lnTo>
                    <a:pt x="6498511" y="93202"/>
                  </a:lnTo>
                  <a:lnTo>
                    <a:pt x="6529208" y="124005"/>
                  </a:lnTo>
                  <a:lnTo>
                    <a:pt x="6556138" y="158240"/>
                  </a:lnTo>
                  <a:lnTo>
                    <a:pt x="6578952" y="195558"/>
                  </a:lnTo>
                  <a:lnTo>
                    <a:pt x="6597302" y="235608"/>
                  </a:lnTo>
                  <a:lnTo>
                    <a:pt x="6610840" y="278041"/>
                  </a:lnTo>
                  <a:lnTo>
                    <a:pt x="6619218" y="322509"/>
                  </a:lnTo>
                  <a:lnTo>
                    <a:pt x="6622089" y="368661"/>
                  </a:lnTo>
                  <a:lnTo>
                    <a:pt x="6622089" y="3492388"/>
                  </a:lnTo>
                  <a:lnTo>
                    <a:pt x="6619218" y="3538540"/>
                  </a:lnTo>
                  <a:lnTo>
                    <a:pt x="6610840" y="3583008"/>
                  </a:lnTo>
                  <a:lnTo>
                    <a:pt x="6597302" y="3625441"/>
                  </a:lnTo>
                  <a:lnTo>
                    <a:pt x="6578952" y="3665491"/>
                  </a:lnTo>
                  <a:lnTo>
                    <a:pt x="6556138" y="3702809"/>
                  </a:lnTo>
                  <a:lnTo>
                    <a:pt x="6529208" y="3737044"/>
                  </a:lnTo>
                  <a:lnTo>
                    <a:pt x="6498511" y="3767847"/>
                  </a:lnTo>
                  <a:lnTo>
                    <a:pt x="6464394" y="3794870"/>
                  </a:lnTo>
                  <a:lnTo>
                    <a:pt x="6427206" y="3817763"/>
                  </a:lnTo>
                  <a:lnTo>
                    <a:pt x="6387294" y="3836177"/>
                  </a:lnTo>
                  <a:lnTo>
                    <a:pt x="6345007" y="3849762"/>
                  </a:lnTo>
                  <a:lnTo>
                    <a:pt x="6300693" y="3858170"/>
                  </a:lnTo>
                  <a:lnTo>
                    <a:pt x="6254700" y="3861050"/>
                  </a:lnTo>
                  <a:close/>
                </a:path>
              </a:pathLst>
            </a:custGeom>
            <a:noFill/>
            <a:ln w="22225" cap="flat" cmpd="sng">
              <a:solidFill>
                <a:srgbClr val="AED63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lang="de-DE" sz="1800">
                <a:solidFill>
                  <a:schemeClr val="lt1"/>
                </a:solidFill>
                <a:latin typeface="Helvetica Neue" panose="020B0604020202020204" charset="0"/>
                <a:ea typeface="Helvetica Neue"/>
                <a:cs typeface="Helvetica Neue"/>
                <a:sym typeface="Helvetica Neue"/>
              </a:endParaRPr>
            </a:p>
          </p:txBody>
        </p:sp>
        <p:pic>
          <p:nvPicPr>
            <p:cNvPr id="145" name="Google Shape;145;p8"/>
            <p:cNvPicPr preferRelativeResize="0"/>
            <p:nvPr/>
          </p:nvPicPr>
          <p:blipFill rotWithShape="1">
            <a:blip r:embed="rId3">
              <a:alphaModFix/>
            </a:blip>
            <a:srcRect/>
            <a:stretch/>
          </p:blipFill>
          <p:spPr>
            <a:xfrm>
              <a:off x="13341912" y="6237494"/>
              <a:ext cx="359292" cy="366737"/>
            </a:xfrm>
            <a:prstGeom prst="rect">
              <a:avLst/>
            </a:prstGeom>
            <a:solidFill>
              <a:srgbClr val="366092"/>
            </a:solidFill>
            <a:ln>
              <a:noFill/>
            </a:ln>
          </p:spPr>
        </p:pic>
        <p:sp>
          <p:nvSpPr>
            <p:cNvPr id="146" name="Google Shape;146;p8"/>
            <p:cNvSpPr txBox="1"/>
            <p:nvPr/>
          </p:nvSpPr>
          <p:spPr>
            <a:xfrm>
              <a:off x="2988905" y="5101500"/>
              <a:ext cx="6978499"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2000" i="1" dirty="0">
                  <a:solidFill>
                    <a:schemeClr val="dk1"/>
                  </a:solidFill>
                  <a:latin typeface="Helvetica Neue" panose="020B0604020202020204" charset="0"/>
                  <a:ea typeface="Helvetica Neue"/>
                  <a:cs typeface="Helvetica Neue"/>
                  <a:sym typeface="Helvetica Neue"/>
                </a:rPr>
                <a:t>Das Unternehmen stellt Finanzmittel zur Verfügung und kümmert sich um potenzielle Projekte.</a:t>
              </a:r>
              <a:endParaRPr lang="de-DE" i="1" dirty="0">
                <a:latin typeface="Helvetica Neue" panose="020B0604020202020204" charset="0"/>
              </a:endParaRPr>
            </a:p>
            <a:p>
              <a:pPr marL="0" marR="0" lvl="0" indent="0" algn="ctr" rtl="0">
                <a:spcBef>
                  <a:spcPts val="0"/>
                </a:spcBef>
                <a:spcAft>
                  <a:spcPts val="0"/>
                </a:spcAft>
                <a:buNone/>
              </a:pPr>
              <a:r>
                <a:rPr lang="de-DE" sz="2000" dirty="0">
                  <a:solidFill>
                    <a:schemeClr val="dk1"/>
                  </a:solidFill>
                  <a:latin typeface="Helvetica Neue" panose="020B0604020202020204" charset="0"/>
                  <a:ea typeface="Helvetica Neue"/>
                  <a:cs typeface="Helvetica Neue"/>
                  <a:sym typeface="Helvetica Neue"/>
                </a:rPr>
                <a:t>(Wolcott &amp; </a:t>
              </a:r>
              <a:r>
                <a:rPr lang="de-DE" sz="2000" dirty="0" err="1">
                  <a:solidFill>
                    <a:schemeClr val="dk1"/>
                  </a:solidFill>
                  <a:latin typeface="Helvetica Neue" panose="020B0604020202020204" charset="0"/>
                  <a:ea typeface="Helvetica Neue"/>
                  <a:cs typeface="Helvetica Neue"/>
                  <a:sym typeface="Helvetica Neue"/>
                </a:rPr>
                <a:t>Lippitz</a:t>
              </a:r>
              <a:r>
                <a:rPr lang="de-DE" sz="2000" dirty="0">
                  <a:solidFill>
                    <a:schemeClr val="dk1"/>
                  </a:solidFill>
                  <a:latin typeface="Helvetica Neue" panose="020B0604020202020204" charset="0"/>
                  <a:ea typeface="Helvetica Neue"/>
                  <a:cs typeface="Helvetica Neue"/>
                  <a:sym typeface="Helvetica Neue"/>
                </a:rPr>
                <a:t>; 2007)</a:t>
              </a:r>
              <a:endParaRPr lang="de-DE" dirty="0">
                <a:latin typeface="Helvetica Neue" panose="020B0604020202020204" charset="0"/>
              </a:endParaRPr>
            </a:p>
          </p:txBody>
        </p:sp>
        <p:sp>
          <p:nvSpPr>
            <p:cNvPr id="147" name="Google Shape;147;p8"/>
            <p:cNvSpPr txBox="1"/>
            <p:nvPr/>
          </p:nvSpPr>
          <p:spPr>
            <a:xfrm>
              <a:off x="10064475" y="5101500"/>
              <a:ext cx="6978600"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2000" i="1" dirty="0">
                  <a:solidFill>
                    <a:schemeClr val="dk1"/>
                  </a:solidFill>
                  <a:latin typeface="Helvetica Neue" panose="020B0604020202020204" charset="0"/>
                  <a:ea typeface="Helvetica Neue"/>
                  <a:cs typeface="Helvetica Neue"/>
                  <a:sym typeface="Helvetica Neue"/>
                </a:rPr>
                <a:t>Das Unternehmen etabliert und unterstützt eine Dienst-leistungsgruppe mit einem Auftrag für unternehmerisches Denken und Handeln.</a:t>
              </a:r>
              <a:r>
                <a:rPr lang="de-DE" sz="2000" dirty="0">
                  <a:solidFill>
                    <a:schemeClr val="dk1"/>
                  </a:solidFill>
                  <a:latin typeface="Helvetica Neue" panose="020B0604020202020204" charset="0"/>
                  <a:ea typeface="Helvetica Neue"/>
                  <a:cs typeface="Helvetica Neue"/>
                  <a:sym typeface="Helvetica Neue"/>
                </a:rPr>
                <a:t>(Wolcott &amp; </a:t>
              </a:r>
              <a:r>
                <a:rPr lang="de-DE" sz="2000" dirty="0" err="1">
                  <a:solidFill>
                    <a:schemeClr val="dk1"/>
                  </a:solidFill>
                  <a:latin typeface="Helvetica Neue" panose="020B0604020202020204" charset="0"/>
                  <a:ea typeface="Helvetica Neue"/>
                  <a:cs typeface="Helvetica Neue"/>
                  <a:sym typeface="Helvetica Neue"/>
                </a:rPr>
                <a:t>Lippitz</a:t>
              </a:r>
              <a:r>
                <a:rPr lang="de-DE" sz="2000" dirty="0">
                  <a:solidFill>
                    <a:schemeClr val="dk1"/>
                  </a:solidFill>
                  <a:latin typeface="Helvetica Neue" panose="020B0604020202020204" charset="0"/>
                  <a:ea typeface="Helvetica Neue"/>
                  <a:cs typeface="Helvetica Neue"/>
                  <a:sym typeface="Helvetica Neue"/>
                </a:rPr>
                <a:t>; 2007)</a:t>
              </a:r>
              <a:endParaRPr lang="de-DE" dirty="0">
                <a:latin typeface="Helvetica Neue" panose="020B0604020202020204" charset="0"/>
              </a:endParaRPr>
            </a:p>
          </p:txBody>
        </p:sp>
        <p:sp>
          <p:nvSpPr>
            <p:cNvPr id="148" name="Google Shape;148;p8"/>
            <p:cNvSpPr txBox="1"/>
            <p:nvPr/>
          </p:nvSpPr>
          <p:spPr>
            <a:xfrm>
              <a:off x="2988905" y="6973500"/>
              <a:ext cx="6995103"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2000" i="1" dirty="0">
                  <a:solidFill>
                    <a:schemeClr val="dk1"/>
                  </a:solidFill>
                  <a:latin typeface="Helvetica Neue" panose="020B0604020202020204" charset="0"/>
                  <a:ea typeface="Helvetica Neue"/>
                  <a:cs typeface="Helvetica Neue"/>
                  <a:sym typeface="Helvetica Neue"/>
                </a:rPr>
                <a:t>Das Unternehmen hat keinen bewussten Ansatz für unter-</a:t>
              </a:r>
              <a:r>
                <a:rPr lang="de-DE" sz="2000" i="1" dirty="0" err="1">
                  <a:solidFill>
                    <a:schemeClr val="dk1"/>
                  </a:solidFill>
                  <a:latin typeface="Helvetica Neue" panose="020B0604020202020204" charset="0"/>
                  <a:ea typeface="Helvetica Neue"/>
                  <a:cs typeface="Helvetica Neue"/>
                  <a:sym typeface="Helvetica Neue"/>
                </a:rPr>
                <a:t>nehmerisches</a:t>
              </a:r>
              <a:r>
                <a:rPr lang="de-DE" sz="2000" i="1" dirty="0">
                  <a:solidFill>
                    <a:schemeClr val="dk1"/>
                  </a:solidFill>
                  <a:latin typeface="Helvetica Neue" panose="020B0604020202020204" charset="0"/>
                  <a:ea typeface="Helvetica Neue"/>
                  <a:cs typeface="Helvetica Neue"/>
                  <a:sym typeface="Helvetica Neue"/>
                </a:rPr>
                <a:t> Handeln. Interne und externe Netzwerke bestimmen die Auswahl von Konzepten und die Zuweisung von Ressourcen. </a:t>
              </a:r>
              <a:r>
                <a:rPr lang="de-DE" sz="2000" dirty="0">
                  <a:solidFill>
                    <a:schemeClr val="dk1"/>
                  </a:solidFill>
                  <a:latin typeface="Helvetica Neue" panose="020B0604020202020204" charset="0"/>
                  <a:ea typeface="Helvetica Neue"/>
                  <a:cs typeface="Helvetica Neue"/>
                  <a:sym typeface="Helvetica Neue"/>
                </a:rPr>
                <a:t>(Wolcott &amp; </a:t>
              </a:r>
              <a:r>
                <a:rPr lang="de-DE" sz="2000" dirty="0" err="1">
                  <a:solidFill>
                    <a:schemeClr val="dk1"/>
                  </a:solidFill>
                  <a:latin typeface="Helvetica Neue" panose="020B0604020202020204" charset="0"/>
                  <a:ea typeface="Helvetica Neue"/>
                  <a:cs typeface="Helvetica Neue"/>
                  <a:sym typeface="Helvetica Neue"/>
                </a:rPr>
                <a:t>Lippitz</a:t>
              </a:r>
              <a:r>
                <a:rPr lang="de-DE" sz="2000" dirty="0">
                  <a:solidFill>
                    <a:schemeClr val="dk1"/>
                  </a:solidFill>
                  <a:latin typeface="Helvetica Neue" panose="020B0604020202020204" charset="0"/>
                  <a:ea typeface="Helvetica Neue"/>
                  <a:cs typeface="Helvetica Neue"/>
                  <a:sym typeface="Helvetica Neue"/>
                </a:rPr>
                <a:t>; 2007)</a:t>
              </a:r>
              <a:endParaRPr lang="de-DE" dirty="0">
                <a:latin typeface="Helvetica Neue" panose="020B0604020202020204" charset="0"/>
              </a:endParaRPr>
            </a:p>
          </p:txBody>
        </p:sp>
        <p:sp>
          <p:nvSpPr>
            <p:cNvPr id="149" name="Google Shape;149;p8"/>
            <p:cNvSpPr txBox="1"/>
            <p:nvPr/>
          </p:nvSpPr>
          <p:spPr>
            <a:xfrm>
              <a:off x="10081079" y="6973500"/>
              <a:ext cx="6961893"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2000" i="1" dirty="0">
                  <a:solidFill>
                    <a:schemeClr val="dk1"/>
                  </a:solidFill>
                  <a:latin typeface="Helvetica Neue" panose="020B0604020202020204" charset="0"/>
                  <a:ea typeface="Helvetica Neue"/>
                  <a:cs typeface="Helvetica Neue"/>
                  <a:sym typeface="Helvetica Neue"/>
                </a:rPr>
                <a:t>Das Unternehmen setzt sich nachdrücklich für unternehmerisches Denken und Handeln ein, aber die Geschäftsbereiche stellen die Hauptfinanzierung. </a:t>
              </a:r>
              <a:r>
                <a:rPr lang="de-DE" sz="2000" dirty="0">
                  <a:solidFill>
                    <a:schemeClr val="dk1"/>
                  </a:solidFill>
                  <a:latin typeface="Helvetica Neue" panose="020B0604020202020204" charset="0"/>
                  <a:ea typeface="Helvetica Neue"/>
                  <a:cs typeface="Helvetica Neue"/>
                  <a:sym typeface="Helvetica Neue"/>
                </a:rPr>
                <a:t>(Wolcott &amp; </a:t>
              </a:r>
              <a:r>
                <a:rPr lang="de-DE" sz="2000" dirty="0" err="1">
                  <a:solidFill>
                    <a:schemeClr val="dk1"/>
                  </a:solidFill>
                  <a:latin typeface="Helvetica Neue" panose="020B0604020202020204" charset="0"/>
                  <a:ea typeface="Helvetica Neue"/>
                  <a:cs typeface="Helvetica Neue"/>
                  <a:sym typeface="Helvetica Neue"/>
                </a:rPr>
                <a:t>Lippitz</a:t>
              </a:r>
              <a:r>
                <a:rPr lang="de-DE" sz="2000" dirty="0">
                  <a:solidFill>
                    <a:schemeClr val="dk1"/>
                  </a:solidFill>
                  <a:latin typeface="Helvetica Neue" panose="020B0604020202020204" charset="0"/>
                  <a:ea typeface="Helvetica Neue"/>
                  <a:cs typeface="Helvetica Neue"/>
                  <a:sym typeface="Helvetica Neue"/>
                </a:rPr>
                <a:t>; 2007)</a:t>
              </a:r>
              <a:endParaRPr lang="de-DE" dirty="0">
                <a:latin typeface="Helvetica Neue" panose="020B0604020202020204" charset="0"/>
              </a:endParaRPr>
            </a:p>
          </p:txBody>
        </p:sp>
      </p:grpSp>
      <p:sp>
        <p:nvSpPr>
          <p:cNvPr id="151" name="Google Shape;151;p8"/>
          <p:cNvSpPr txBox="1"/>
          <p:nvPr/>
        </p:nvSpPr>
        <p:spPr>
          <a:xfrm>
            <a:off x="1296000" y="8877300"/>
            <a:ext cx="3657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a:solidFill>
                  <a:schemeClr val="dk1"/>
                </a:solidFill>
                <a:latin typeface="Helvetica Neue" panose="020B0604020202020204" charset="0"/>
                <a:ea typeface="Helvetica Neue"/>
                <a:cs typeface="Helvetica Neue"/>
                <a:sym typeface="Helvetica Neue"/>
              </a:rPr>
              <a:t>Quellennr.: 3, 5</a:t>
            </a:r>
            <a:endParaRPr lang="de-DE">
              <a:latin typeface="Helvetica Neue" panose="020B0604020202020204" charset="0"/>
            </a:endParaRPr>
          </a:p>
        </p:txBody>
      </p:sp>
      <p:sp>
        <p:nvSpPr>
          <p:cNvPr id="2" name="Google Shape;90;p5">
            <a:extLst>
              <a:ext uri="{FF2B5EF4-FFF2-40B4-BE49-F238E27FC236}">
                <a16:creationId xmlns:a16="http://schemas.microsoft.com/office/drawing/2014/main" id="{757407DF-A6C9-154B-BDD9-1C70B274A170}"/>
              </a:ext>
            </a:extLst>
          </p:cNvPr>
          <p:cNvSpPr txBox="1"/>
          <p:nvPr/>
        </p:nvSpPr>
        <p:spPr>
          <a:xfrm>
            <a:off x="1296000" y="1548000"/>
            <a:ext cx="15588000" cy="830997"/>
          </a:xfrm>
          <a:prstGeom prst="rect">
            <a:avLst/>
          </a:prstGeom>
          <a:noFill/>
          <a:ln>
            <a:noFill/>
          </a:ln>
        </p:spPr>
        <p:txBody>
          <a:bodyPr spcFirstLastPara="1" wrap="square" lIns="91425" tIns="45700" rIns="91425" bIns="45700" anchor="t" anchorCtr="0">
            <a:spAutoFit/>
          </a:bodyPr>
          <a:lstStyle/>
          <a:p>
            <a:pPr marL="914400" marR="0" lvl="0" indent="-914400" algn="l" rtl="0">
              <a:spcBef>
                <a:spcPts val="0"/>
              </a:spcBef>
              <a:spcAft>
                <a:spcPts val="0"/>
              </a:spcAft>
              <a:buClr>
                <a:srgbClr val="4D94B7"/>
              </a:buClr>
              <a:buSzPts val="4800"/>
              <a:buFont typeface="Helvetica Neue"/>
              <a:buAutoNum type="arabicPeriod"/>
            </a:pPr>
            <a:r>
              <a:rPr lang="de-DE" sz="4800" b="1">
                <a:solidFill>
                  <a:srgbClr val="4D94B7"/>
                </a:solidFill>
                <a:latin typeface="Helvetica Neue" panose="020B0604020202020204" charset="0"/>
                <a:ea typeface="Helvetica Neue"/>
                <a:cs typeface="Helvetica Neue"/>
                <a:sym typeface="Helvetica Neue"/>
              </a:rPr>
              <a:t>Einführung. Was ist digitales Intrapreneurship?</a:t>
            </a:r>
            <a:endParaRPr lang="de-DE">
              <a:latin typeface="Helvetica Neue" panose="020B06040202020202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9"/>
          <p:cNvPicPr preferRelativeResize="0"/>
          <p:nvPr/>
        </p:nvPicPr>
        <p:blipFill rotWithShape="1">
          <a:blip r:embed="rId3">
            <a:alphaModFix/>
          </a:blip>
          <a:srcRect/>
          <a:stretch/>
        </p:blipFill>
        <p:spPr>
          <a:xfrm>
            <a:off x="12344400" y="4921071"/>
            <a:ext cx="3907362" cy="3907362"/>
          </a:xfrm>
          <a:prstGeom prst="rect">
            <a:avLst/>
          </a:prstGeom>
          <a:noFill/>
          <a:ln>
            <a:noFill/>
          </a:ln>
        </p:spPr>
      </p:pic>
      <p:sp>
        <p:nvSpPr>
          <p:cNvPr id="157" name="Google Shape;157;p9"/>
          <p:cNvSpPr txBox="1"/>
          <p:nvPr/>
        </p:nvSpPr>
        <p:spPr>
          <a:xfrm>
            <a:off x="4572000" y="3888000"/>
            <a:ext cx="9144000"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4800"/>
              <a:buFont typeface="Helvetica Neue"/>
              <a:buNone/>
            </a:pPr>
            <a:r>
              <a:rPr lang="de-DE" sz="4800" b="1" i="0" u="none" strike="noStrike" cap="none">
                <a:solidFill>
                  <a:srgbClr val="4D94B7"/>
                </a:solidFill>
                <a:latin typeface="Helvetica Neue" panose="020B0604020202020204" charset="0"/>
                <a:ea typeface="Helvetica Neue"/>
                <a:cs typeface="Helvetica Neue"/>
                <a:sym typeface="Helvetica Neue"/>
              </a:rPr>
              <a:t>Wie man digitales Intrapreneurship fördert</a:t>
            </a:r>
          </a:p>
        </p:txBody>
      </p:sp>
      <p:sp>
        <p:nvSpPr>
          <p:cNvPr id="158" name="Google Shape;158;p9"/>
          <p:cNvSpPr txBox="1"/>
          <p:nvPr/>
        </p:nvSpPr>
        <p:spPr>
          <a:xfrm>
            <a:off x="1296000" y="2592000"/>
            <a:ext cx="15732000"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AED633"/>
              </a:buClr>
              <a:buSzPts val="6000"/>
              <a:buFont typeface="Helvetica Neue"/>
              <a:buNone/>
            </a:pPr>
            <a:r>
              <a:rPr lang="de-DE" sz="6000" b="1" i="0" u="none" strike="noStrike" cap="none">
                <a:solidFill>
                  <a:srgbClr val="AED633"/>
                </a:solidFill>
                <a:latin typeface="Helvetica Neue" panose="020B0604020202020204" charset="0"/>
                <a:ea typeface="Helvetica Neue"/>
                <a:cs typeface="Helvetica Neue"/>
                <a:sym typeface="Helvetica Neue"/>
              </a:rPr>
              <a:t>Unit 2</a:t>
            </a:r>
          </a:p>
        </p:txBody>
      </p:sp>
      <p:sp>
        <p:nvSpPr>
          <p:cNvPr id="159" name="Google Shape;159;p9"/>
          <p:cNvSpPr txBox="1"/>
          <p:nvPr/>
        </p:nvSpPr>
        <p:spPr>
          <a:xfrm>
            <a:off x="1296000" y="5256000"/>
            <a:ext cx="10980000" cy="3539390"/>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rgbClr val="000000"/>
              </a:buClr>
              <a:buSzPts val="2800"/>
              <a:buFont typeface="Arial"/>
              <a:buNone/>
            </a:pPr>
            <a:r>
              <a:rPr lang="de-DE" sz="2800" b="1" i="0" u="none" strike="noStrike" cap="none" dirty="0">
                <a:solidFill>
                  <a:srgbClr val="AED633"/>
                </a:solidFill>
                <a:latin typeface="Helvetica Neue" panose="020B0604020202020204" charset="0"/>
                <a:ea typeface="Helvetica Neue"/>
                <a:cs typeface="Helvetica Neue"/>
                <a:sym typeface="Helvetica Neue"/>
              </a:rPr>
              <a:t>2.1 Wie man </a:t>
            </a:r>
            <a:r>
              <a:rPr lang="de-DE" sz="2800" b="1" i="0" u="none" strike="noStrike" cap="none" dirty="0" err="1">
                <a:solidFill>
                  <a:srgbClr val="AED633"/>
                </a:solidFill>
                <a:latin typeface="Helvetica Neue" panose="020B0604020202020204" charset="0"/>
                <a:ea typeface="Helvetica Neue"/>
                <a:cs typeface="Helvetica Neue"/>
                <a:sym typeface="Helvetica Neue"/>
              </a:rPr>
              <a:t>Intrapreneur</a:t>
            </a:r>
            <a:r>
              <a:rPr lang="de-DE" sz="2800" b="1" i="0" u="none" strike="noStrike" cap="none" dirty="0">
                <a:solidFill>
                  <a:srgbClr val="AED633"/>
                </a:solidFill>
                <a:latin typeface="Helvetica Neue" panose="020B0604020202020204" charset="0"/>
                <a:ea typeface="Helvetica Neue"/>
                <a:cs typeface="Helvetica Neue"/>
                <a:sym typeface="Helvetica Neue"/>
              </a:rPr>
              <a:t>*innen findet</a:t>
            </a:r>
            <a:endParaRPr lang="de-DE" dirty="0">
              <a:latin typeface="Helvetica Neue" panose="020B0604020202020204" charset="0"/>
            </a:endParaRPr>
          </a:p>
          <a:p>
            <a:pPr marL="0" marR="0" lvl="0" indent="0" algn="l" rtl="0">
              <a:lnSpc>
                <a:spcPct val="200000"/>
              </a:lnSpc>
              <a:spcBef>
                <a:spcPts val="0"/>
              </a:spcBef>
              <a:spcAft>
                <a:spcPts val="0"/>
              </a:spcAft>
              <a:buClr>
                <a:srgbClr val="000000"/>
              </a:buClr>
              <a:buSzPts val="2800"/>
              <a:buFont typeface="Arial"/>
              <a:buNone/>
            </a:pPr>
            <a:r>
              <a:rPr lang="de-DE" sz="2800" b="1" i="0" u="none" strike="noStrike" cap="none" dirty="0">
                <a:solidFill>
                  <a:srgbClr val="AED633"/>
                </a:solidFill>
                <a:latin typeface="Helvetica Neue" panose="020B0604020202020204" charset="0"/>
                <a:ea typeface="Helvetica Neue"/>
                <a:cs typeface="Helvetica Neue"/>
                <a:sym typeface="Helvetica Neue"/>
              </a:rPr>
              <a:t>2.2 Kultur des Intrapreneurships</a:t>
            </a:r>
            <a:endParaRPr lang="de-DE" dirty="0">
              <a:latin typeface="Helvetica Neue" panose="020B0604020202020204" charset="0"/>
            </a:endParaRPr>
          </a:p>
          <a:p>
            <a:pPr marL="0" marR="0" lvl="0" indent="0" algn="l" rtl="0">
              <a:lnSpc>
                <a:spcPct val="200000"/>
              </a:lnSpc>
              <a:spcBef>
                <a:spcPts val="0"/>
              </a:spcBef>
              <a:spcAft>
                <a:spcPts val="0"/>
              </a:spcAft>
              <a:buClr>
                <a:srgbClr val="000000"/>
              </a:buClr>
              <a:buSzPts val="2800"/>
              <a:buFont typeface="Arial"/>
              <a:buNone/>
            </a:pPr>
            <a:r>
              <a:rPr lang="de-DE" sz="2800" b="1" i="0" u="none" strike="noStrike" cap="none" dirty="0">
                <a:solidFill>
                  <a:srgbClr val="AED633"/>
                </a:solidFill>
                <a:latin typeface="Helvetica Neue" panose="020B0604020202020204" charset="0"/>
                <a:ea typeface="Helvetica Neue"/>
                <a:cs typeface="Helvetica Neue"/>
                <a:sym typeface="Helvetica Neue"/>
              </a:rPr>
              <a:t>2.3 Praktische Maßnahmen</a:t>
            </a:r>
            <a:endParaRPr lang="de-DE" dirty="0">
              <a:latin typeface="Helvetica Neue" panose="020B0604020202020204" charset="0"/>
            </a:endParaRPr>
          </a:p>
          <a:p>
            <a:pPr marL="0" marR="0" lvl="0" indent="0" algn="l" rtl="0">
              <a:lnSpc>
                <a:spcPct val="200000"/>
              </a:lnSpc>
              <a:spcBef>
                <a:spcPts val="0"/>
              </a:spcBef>
              <a:spcAft>
                <a:spcPts val="0"/>
              </a:spcAft>
              <a:buClr>
                <a:srgbClr val="000000"/>
              </a:buClr>
              <a:buSzPts val="2800"/>
              <a:buFont typeface="Arial"/>
              <a:buNone/>
            </a:pPr>
            <a:r>
              <a:rPr lang="de-DE" sz="2800" b="1" i="0" u="none" strike="noStrike" cap="none" dirty="0">
                <a:solidFill>
                  <a:srgbClr val="AED633"/>
                </a:solidFill>
                <a:latin typeface="Helvetica Neue" panose="020B0604020202020204" charset="0"/>
                <a:ea typeface="Helvetica Neue"/>
                <a:cs typeface="Helvetica Neue"/>
                <a:sym typeface="Helvetica Neue"/>
              </a:rPr>
              <a:t>2.4 Sponsoren</a:t>
            </a:r>
            <a:endParaRPr lang="de-DE" dirty="0">
              <a:latin typeface="Helvetica Neue" panose="020B0604020202020204" charset="0"/>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2010</Words>
  <Application>Microsoft Office PowerPoint</Application>
  <PresentationFormat>Benutzerdefiniert</PresentationFormat>
  <Paragraphs>242</Paragraphs>
  <Slides>22</Slides>
  <Notes>22</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22</vt:i4>
      </vt:variant>
    </vt:vector>
  </HeadingPairs>
  <TitlesOfParts>
    <vt:vector size="28" baseType="lpstr">
      <vt:lpstr>Arial</vt:lpstr>
      <vt:lpstr>Calibri</vt:lpstr>
      <vt:lpstr>Helvetica Neue</vt:lpstr>
      <vt:lpstr>Noto Sans Symbols</vt:lpstr>
      <vt:lpstr>Office Theme</vt:lpstr>
      <vt:lpstr>Diseño personalizado</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Monia Coppola</dc:creator>
  <cp:lastModifiedBy>Monika Dorr</cp:lastModifiedBy>
  <cp:revision>9</cp:revision>
  <dcterms:created xsi:type="dcterms:W3CDTF">2022-01-27T16:04:38Z</dcterms:created>
  <dcterms:modified xsi:type="dcterms:W3CDTF">2024-02-02T10:13:31Z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ies>
</file>