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7" r:id="rId2"/>
  </p:sldMasterIdLst>
  <p:notesMasterIdLst>
    <p:notesMasterId r:id="rId22"/>
  </p:notesMasterIdLst>
  <p:handoutMasterIdLst>
    <p:handoutMasterId r:id="rId23"/>
  </p:handoutMasterIdLst>
  <p:sldIdLst>
    <p:sldId id="277" r:id="rId3"/>
    <p:sldId id="278" r:id="rId4"/>
    <p:sldId id="279" r:id="rId5"/>
    <p:sldId id="289" r:id="rId6"/>
    <p:sldId id="280" r:id="rId7"/>
    <p:sldId id="291" r:id="rId8"/>
    <p:sldId id="292" r:id="rId9"/>
    <p:sldId id="293" r:id="rId10"/>
    <p:sldId id="294" r:id="rId11"/>
    <p:sldId id="295" r:id="rId12"/>
    <p:sldId id="296" r:id="rId13"/>
    <p:sldId id="297" r:id="rId14"/>
    <p:sldId id="298" r:id="rId15"/>
    <p:sldId id="299" r:id="rId16"/>
    <p:sldId id="285" r:id="rId17"/>
    <p:sldId id="300" r:id="rId18"/>
    <p:sldId id="290" r:id="rId19"/>
    <p:sldId id="268" r:id="rId20"/>
    <p:sldId id="287" r:id="rId21"/>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4B7"/>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0" autoAdjust="0"/>
    <p:restoredTop sz="94660"/>
  </p:normalViewPr>
  <p:slideViewPr>
    <p:cSldViewPr>
      <p:cViewPr varScale="1">
        <p:scale>
          <a:sx n="60" d="100"/>
          <a:sy n="60" d="100"/>
        </p:scale>
        <p:origin x="84" y="80"/>
      </p:cViewPr>
      <p:guideLst>
        <p:guide orient="horz" pos="2880"/>
        <p:guide pos="2160"/>
      </p:guideLst>
    </p:cSldViewPr>
  </p:slideViewPr>
  <p:notesTextViewPr>
    <p:cViewPr>
      <p:scale>
        <a:sx n="100" d="100"/>
        <a:sy n="100" d="100"/>
      </p:scale>
      <p:origin x="0" y="0"/>
    </p:cViewPr>
  </p:notesText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BA48792A-09E3-4E8F-8399-B2824D694D0A}">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Acquisition</a:t>
          </a:r>
          <a:endParaRPr lang="en-US" b="1" noProof="0" dirty="0">
            <a:solidFill>
              <a:srgbClr val="002060"/>
            </a:solidFill>
          </a:endParaRPr>
        </a:p>
      </dgm:t>
    </dgm:pt>
    <dgm:pt modelId="{A15994C9-33F0-4C58-A49E-27BCDE9A98AD}" type="parTrans" cxnId="{F418F3C5-8EFD-472B-B741-0FB53B143971}">
      <dgm:prSet/>
      <dgm:spPr/>
      <dgm:t>
        <a:bodyPr/>
        <a:lstStyle/>
        <a:p>
          <a:endParaRPr lang="en-US" noProof="0" dirty="0"/>
        </a:p>
      </dgm:t>
    </dgm:pt>
    <dgm:pt modelId="{1B92C910-ED23-4838-BBAE-028B31DBF328}" type="sibTrans" cxnId="{F418F3C5-8EFD-472B-B741-0FB53B143971}">
      <dgm:prSet/>
      <dgm:spPr/>
      <dgm:t>
        <a:bodyPr/>
        <a:lstStyle/>
        <a:p>
          <a:endParaRPr lang="en-US" noProof="0" dirty="0"/>
        </a:p>
      </dgm:t>
    </dgm:pt>
    <dgm:pt modelId="{1C9EAC91-5B97-4961-B8A5-E15FAC9DE81F}">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Activation</a:t>
          </a:r>
          <a:endParaRPr lang="en-US" b="1" noProof="0" dirty="0">
            <a:solidFill>
              <a:srgbClr val="002060"/>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Retention</a:t>
          </a:r>
          <a:endParaRPr lang="en-US" b="1" noProof="0" dirty="0">
            <a:solidFill>
              <a:srgbClr val="002060"/>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Revenue</a:t>
          </a:r>
          <a:endParaRPr lang="en-US" b="1" noProof="0" dirty="0">
            <a:solidFill>
              <a:srgbClr val="002060"/>
            </a:solidFill>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Referral</a:t>
          </a:r>
          <a:endParaRPr lang="en-US" b="1" noProof="0" dirty="0">
            <a:solidFill>
              <a:srgbClr val="002060"/>
            </a:solidFill>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02B6102A-1C2D-4A23-B6AF-01F6F4A8D6F0}" type="pres">
      <dgm:prSet presAssocID="{BA48792A-09E3-4E8F-8399-B2824D694D0A}" presName="aNode" presStyleLbl="fgAcc1" presStyleIdx="0" presStyleCnt="5">
        <dgm:presLayoutVars>
          <dgm:bulletEnabled val="1"/>
        </dgm:presLayoutVars>
      </dgm:prSet>
      <dgm:spPr/>
    </dgm:pt>
    <dgm:pt modelId="{F824DB6B-18D8-43AE-97D5-7DF5CCA0D0CC}" type="pres">
      <dgm:prSet presAssocID="{BA48792A-09E3-4E8F-8399-B2824D694D0A}"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2B426761-14AD-4161-974F-5CBAC98640B7}" type="presOf" srcId="{BA48792A-09E3-4E8F-8399-B2824D694D0A}" destId="{02B6102A-1C2D-4A23-B6AF-01F6F4A8D6F0}"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F418F3C5-8EFD-472B-B741-0FB53B143971}" srcId="{76F7C92C-95B3-4C77-BF42-07F63CFA7277}" destId="{BA48792A-09E3-4E8F-8399-B2824D694D0A}" srcOrd="0" destOrd="0" parTransId="{A15994C9-33F0-4C58-A49E-27BCDE9A98AD}" sibTransId="{1B92C910-ED23-4838-BBAE-028B31DBF328}"/>
    <dgm:cxn modelId="{3FC52BE6-AE69-4493-AEC5-4508C3F33901}" type="presOf" srcId="{1C9EAC91-5B97-4961-B8A5-E15FAC9DE81F}" destId="{95F77365-533F-47D4-94C6-8E9CFA98F286}" srcOrd="0" destOrd="0" presId="urn:microsoft.com/office/officeart/2005/8/layout/pyramid2"/>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9139944D-7454-4646-99C4-1F05800085BE}" type="presParOf" srcId="{AE91E50F-FEB9-4D3B-92C5-037B24570C16}" destId="{02B6102A-1C2D-4A23-B6AF-01F6F4A8D6F0}" srcOrd="0" destOrd="0" presId="urn:microsoft.com/office/officeart/2005/8/layout/pyramid2"/>
    <dgm:cxn modelId="{780DD492-3553-4C78-98DC-DEB803DB7834}" type="presParOf" srcId="{AE91E50F-FEB9-4D3B-92C5-037B24570C16}" destId="{F824DB6B-18D8-43AE-97D5-7DF5CCA0D0CC}"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BA48792A-09E3-4E8F-8399-B2824D694D0A}">
      <dgm:prSet phldrT="[Testo]"/>
      <dgm:spPr>
        <a:solidFill>
          <a:srgbClr val="002060"/>
        </a:solidFill>
      </dgm:spPr>
      <dgm:t>
        <a:bodyPr/>
        <a:lstStyle/>
        <a:p>
          <a:r>
            <a:rPr lang="en-US" b="1"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Awareness</a:t>
          </a:r>
          <a:r>
            <a:rPr lang="en-US" b="1" noProof="0" dirty="0">
              <a:solidFill>
                <a:schemeClr val="bg1"/>
              </a:solidFill>
            </a:rPr>
            <a:t> </a:t>
          </a:r>
        </a:p>
      </dgm:t>
    </dgm:pt>
    <dgm:pt modelId="{A15994C9-33F0-4C58-A49E-27BCDE9A98AD}" type="parTrans" cxnId="{F418F3C5-8EFD-472B-B741-0FB53B143971}">
      <dgm:prSet/>
      <dgm:spPr/>
      <dgm:t>
        <a:bodyPr/>
        <a:lstStyle/>
        <a:p>
          <a:endParaRPr lang="en-US" noProof="0" dirty="0"/>
        </a:p>
      </dgm:t>
    </dgm:pt>
    <dgm:pt modelId="{1B92C910-ED23-4838-BBAE-028B31DBF328}" type="sibTrans" cxnId="{F418F3C5-8EFD-472B-B741-0FB53B143971}">
      <dgm:prSet/>
      <dgm:spPr/>
      <dgm:t>
        <a:bodyPr/>
        <a:lstStyle/>
        <a:p>
          <a:endParaRPr lang="en-US" noProof="0" dirty="0"/>
        </a:p>
      </dgm:t>
    </dgm:pt>
    <dgm:pt modelId="{1C9EAC91-5B97-4961-B8A5-E15FAC9DE81F}">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Activation</a:t>
          </a:r>
          <a:endParaRPr lang="en-US" b="1" noProof="0" dirty="0">
            <a:solidFill>
              <a:srgbClr val="002060"/>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Retention</a:t>
          </a:r>
          <a:endParaRPr lang="en-US" b="1" noProof="0" dirty="0">
            <a:solidFill>
              <a:srgbClr val="002060"/>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Revenue</a:t>
          </a:r>
          <a:endParaRPr lang="en-US" b="1" noProof="0" dirty="0">
            <a:solidFill>
              <a:srgbClr val="002060"/>
            </a:solidFill>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Referral</a:t>
          </a:r>
          <a:endParaRPr lang="en-US" b="1" noProof="0" dirty="0">
            <a:solidFill>
              <a:srgbClr val="002060"/>
            </a:solidFill>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42FA561C-38C2-4CA6-8472-7AEDCBA5B515}">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Acquisition</a:t>
          </a:r>
          <a:endParaRPr lang="en-US" b="1" noProof="0" dirty="0">
            <a:solidFill>
              <a:srgbClr val="002060"/>
            </a:solidFill>
          </a:endParaRPr>
        </a:p>
      </dgm:t>
    </dgm:pt>
    <dgm:pt modelId="{0F052E0A-4EE9-4898-9A04-B42669269902}" type="parTrans" cxnId="{A280A2F0-B404-4681-91D0-C78DE1A8461A}">
      <dgm:prSet/>
      <dgm:spPr/>
      <dgm:t>
        <a:bodyPr/>
        <a:lstStyle/>
        <a:p>
          <a:endParaRPr lang="it-IT"/>
        </a:p>
      </dgm:t>
    </dgm:pt>
    <dgm:pt modelId="{F7D3F480-4E89-4D3D-B867-55311E1C04BE}" type="sibTrans" cxnId="{A280A2F0-B404-4681-91D0-C78DE1A8461A}">
      <dgm:prSet/>
      <dgm:spPr/>
      <dgm:t>
        <a:bodyPr/>
        <a:lstStyle/>
        <a:p>
          <a:endParaRPr lang="it-IT"/>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02B6102A-1C2D-4A23-B6AF-01F6F4A8D6F0}" type="pres">
      <dgm:prSet presAssocID="{BA48792A-09E3-4E8F-8399-B2824D694D0A}" presName="aNode" presStyleLbl="fgAcc1" presStyleIdx="0" presStyleCnt="6">
        <dgm:presLayoutVars>
          <dgm:bulletEnabled val="1"/>
        </dgm:presLayoutVars>
      </dgm:prSet>
      <dgm:spPr/>
    </dgm:pt>
    <dgm:pt modelId="{F824DB6B-18D8-43AE-97D5-7DF5CCA0D0CC}" type="pres">
      <dgm:prSet presAssocID="{BA48792A-09E3-4E8F-8399-B2824D694D0A}" presName="aSpace" presStyleCnt="0"/>
      <dgm:spPr/>
    </dgm:pt>
    <dgm:pt modelId="{956A2C28-B55D-472D-BF22-6E15C5B3E9EC}" type="pres">
      <dgm:prSet presAssocID="{42FA561C-38C2-4CA6-8472-7AEDCBA5B515}" presName="aNode" presStyleLbl="fgAcc1" presStyleIdx="1" presStyleCnt="6">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2" presStyleCnt="6">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3" presStyleCnt="6">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4" presStyleCnt="6">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5" presStyleCnt="6">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2B426761-14AD-4161-974F-5CBAC98640B7}" type="presOf" srcId="{BA48792A-09E3-4E8F-8399-B2824D694D0A}" destId="{02B6102A-1C2D-4A23-B6AF-01F6F4A8D6F0}"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2" destOrd="0" parTransId="{56B049B6-314C-4991-8B45-4161CDF88305}" sibTransId="{D64842ED-7C2E-49ED-9712-C418C2852220}"/>
    <dgm:cxn modelId="{D2AF3A8B-B13D-4716-AC9F-C222987952B9}" srcId="{76F7C92C-95B3-4C77-BF42-07F63CFA7277}" destId="{7FA5B746-FC89-4525-BFE8-17D25F012049}" srcOrd="3" destOrd="0" parTransId="{218684D3-BE51-4F66-B1A2-B0D2D0387520}" sibTransId="{285AAC65-F2CF-43B8-B772-3BFD871313E1}"/>
    <dgm:cxn modelId="{A9BA1BA2-18A5-4864-86B7-906DC8F468A2}" srcId="{76F7C92C-95B3-4C77-BF42-07F63CFA7277}" destId="{C37E99CB-7949-41B6-BE4A-BB9D1263DDAA}" srcOrd="4"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5" destOrd="0" parTransId="{7E2AFD7D-E60A-4762-A394-1083550354F2}" sibTransId="{31D996C6-9486-46A6-AFF6-5D5FEEC413F3}"/>
    <dgm:cxn modelId="{F418F3C5-8EFD-472B-B741-0FB53B143971}" srcId="{76F7C92C-95B3-4C77-BF42-07F63CFA7277}" destId="{BA48792A-09E3-4E8F-8399-B2824D694D0A}" srcOrd="0" destOrd="0" parTransId="{A15994C9-33F0-4C58-A49E-27BCDE9A98AD}" sibTransId="{1B92C910-ED23-4838-BBAE-028B31DBF328}"/>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1"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9139944D-7454-4646-99C4-1F05800085BE}" type="presParOf" srcId="{AE91E50F-FEB9-4D3B-92C5-037B24570C16}" destId="{02B6102A-1C2D-4A23-B6AF-01F6F4A8D6F0}" srcOrd="0" destOrd="0" presId="urn:microsoft.com/office/officeart/2005/8/layout/pyramid2"/>
    <dgm:cxn modelId="{780DD492-3553-4C78-98DC-DEB803DB7834}" type="presParOf" srcId="{AE91E50F-FEB9-4D3B-92C5-037B24570C16}" destId="{F824DB6B-18D8-43AE-97D5-7DF5CCA0D0CC}" srcOrd="1" destOrd="0" presId="urn:microsoft.com/office/officeart/2005/8/layout/pyramid2"/>
    <dgm:cxn modelId="{A6AB3A03-C716-438C-AFC3-BFC8BF19683A}" type="presParOf" srcId="{AE91E50F-FEB9-4D3B-92C5-037B24570C16}" destId="{956A2C28-B55D-472D-BF22-6E15C5B3E9EC}" srcOrd="2" destOrd="0" presId="urn:microsoft.com/office/officeart/2005/8/layout/pyramid2"/>
    <dgm:cxn modelId="{78488717-A33B-44F7-BEAC-D3B0B48191C7}" type="presParOf" srcId="{AE91E50F-FEB9-4D3B-92C5-037B24570C16}" destId="{3171307B-C6E5-44BD-9637-9FDE732EED5D}" srcOrd="3" destOrd="0" presId="urn:microsoft.com/office/officeart/2005/8/layout/pyramid2"/>
    <dgm:cxn modelId="{53E39B61-B3C3-413E-8C05-99A81A49C2E6}" type="presParOf" srcId="{AE91E50F-FEB9-4D3B-92C5-037B24570C16}" destId="{95F77365-533F-47D4-94C6-8E9CFA98F286}" srcOrd="4" destOrd="0" presId="urn:microsoft.com/office/officeart/2005/8/layout/pyramid2"/>
    <dgm:cxn modelId="{9635D27F-32BB-4DDA-8F7E-60DCE9A532EB}" type="presParOf" srcId="{AE91E50F-FEB9-4D3B-92C5-037B24570C16}" destId="{88974EFA-CC43-4FCE-A5B5-E1B1CD1FBB6E}" srcOrd="5" destOrd="0" presId="urn:microsoft.com/office/officeart/2005/8/layout/pyramid2"/>
    <dgm:cxn modelId="{65A2AE16-6B83-4963-890C-D05B0395F6FF}" type="presParOf" srcId="{AE91E50F-FEB9-4D3B-92C5-037B24570C16}" destId="{1485D2D0-AEAF-4DB0-A30C-83331FED44B5}" srcOrd="6" destOrd="0" presId="urn:microsoft.com/office/officeart/2005/8/layout/pyramid2"/>
    <dgm:cxn modelId="{A6CE9805-3E4D-4BF4-AFAE-BEF066DC12E6}" type="presParOf" srcId="{AE91E50F-FEB9-4D3B-92C5-037B24570C16}" destId="{43C65181-0096-4996-A15E-A24FEDBCDCB6}" srcOrd="7" destOrd="0" presId="urn:microsoft.com/office/officeart/2005/8/layout/pyramid2"/>
    <dgm:cxn modelId="{C8BDD98A-502A-4C20-AF37-6541CD4D4442}" type="presParOf" srcId="{AE91E50F-FEB9-4D3B-92C5-037B24570C16}" destId="{F4253412-B33B-4FD1-A77C-FCEE3D25E1F1}" srcOrd="8" destOrd="0" presId="urn:microsoft.com/office/officeart/2005/8/layout/pyramid2"/>
    <dgm:cxn modelId="{583240EE-402E-4685-9C89-5EBB4386B746}" type="presParOf" srcId="{AE91E50F-FEB9-4D3B-92C5-037B24570C16}" destId="{959F2AA2-1625-4F1F-A07B-5CF4FF0349ED}" srcOrd="9" destOrd="0" presId="urn:microsoft.com/office/officeart/2005/8/layout/pyramid2"/>
    <dgm:cxn modelId="{5A3C5044-7546-4E86-BA88-D94FACA4ABE7}" type="presParOf" srcId="{AE91E50F-FEB9-4D3B-92C5-037B24570C16}" destId="{AAD1F299-A1E9-4099-99D9-195913EA63C8}" srcOrd="10" destOrd="0" presId="urn:microsoft.com/office/officeart/2005/8/layout/pyramid2"/>
    <dgm:cxn modelId="{2FA6C8EF-4395-443B-8D93-BBDA0228E71D}" type="presParOf" srcId="{AE91E50F-FEB9-4D3B-92C5-037B24570C16}" destId="{FEFED6D9-E195-4F4B-8520-6CFC4D826FF9}"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Activation</a:t>
          </a:r>
          <a:endParaRPr lang="en-US" b="1" noProof="0" dirty="0">
            <a:solidFill>
              <a:srgbClr val="002060"/>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Retention</a:t>
          </a:r>
          <a:endParaRPr lang="en-US" b="1" noProof="0" dirty="0">
            <a:solidFill>
              <a:srgbClr val="002060"/>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Revenue</a:t>
          </a:r>
          <a:endParaRPr lang="en-US" b="1" noProof="0" dirty="0">
            <a:solidFill>
              <a:srgbClr val="002060"/>
            </a:solidFill>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Referral</a:t>
          </a:r>
          <a:endParaRPr lang="en-US" b="1" noProof="0" dirty="0">
            <a:solidFill>
              <a:srgbClr val="002060"/>
            </a:solidFill>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42FA561C-38C2-4CA6-8472-7AEDCBA5B515}">
      <dgm:prSet phldrT="[Testo]"/>
      <dgm:spPr>
        <a:solidFill>
          <a:srgbClr val="002060"/>
        </a:solidFill>
      </dgm:spPr>
      <dgm:t>
        <a:bodyPr/>
        <a:lstStyle/>
        <a:p>
          <a:r>
            <a:rPr lang="en-US" b="1"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Acquisition</a:t>
          </a:r>
          <a:endParaRPr lang="en-US" b="1" noProof="0" dirty="0">
            <a:solidFill>
              <a:schemeClr val="bg1"/>
            </a:solidFill>
          </a:endParaRPr>
        </a:p>
      </dgm:t>
    </dgm:pt>
    <dgm:pt modelId="{0F052E0A-4EE9-4898-9A04-B42669269902}" type="parTrans" cxnId="{A280A2F0-B404-4681-91D0-C78DE1A8461A}">
      <dgm:prSet/>
      <dgm:spPr/>
      <dgm:t>
        <a:bodyPr/>
        <a:lstStyle/>
        <a:p>
          <a:endParaRPr lang="it-IT"/>
        </a:p>
      </dgm:t>
    </dgm:pt>
    <dgm:pt modelId="{F7D3F480-4E89-4D3D-B867-55311E1C04BE}" type="sibTrans" cxnId="{A280A2F0-B404-4681-91D0-C78DE1A8461A}">
      <dgm:prSet/>
      <dgm:spPr/>
      <dgm:t>
        <a:bodyPr/>
        <a:lstStyle/>
        <a:p>
          <a:endParaRPr lang="it-IT"/>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dgm:spPr>
        <a:solidFill>
          <a:srgbClr val="002060"/>
        </a:solidFill>
      </dgm:spPr>
      <dgm:t>
        <a:bodyPr/>
        <a:lstStyle/>
        <a:p>
          <a:r>
            <a:rPr lang="en-US" b="1"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Activation</a:t>
          </a:r>
          <a:endParaRPr lang="en-US" b="1" noProof="0" dirty="0">
            <a:solidFill>
              <a:schemeClr val="bg1"/>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Retention</a:t>
          </a:r>
          <a:endParaRPr lang="en-US" b="1" noProof="0" dirty="0">
            <a:solidFill>
              <a:srgbClr val="002060"/>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Revenue</a:t>
          </a:r>
          <a:endParaRPr lang="en-US" b="1" noProof="0" dirty="0">
            <a:solidFill>
              <a:srgbClr val="002060"/>
            </a:solidFill>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Referral</a:t>
          </a:r>
          <a:endParaRPr lang="en-US" b="1" noProof="0" dirty="0">
            <a:solidFill>
              <a:srgbClr val="002060"/>
            </a:solidFill>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42FA561C-38C2-4CA6-8472-7AEDCBA5B515}">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Acquisition</a:t>
          </a:r>
          <a:endParaRPr lang="en-US" b="1" noProof="0" dirty="0">
            <a:solidFill>
              <a:srgbClr val="002060"/>
            </a:solidFill>
          </a:endParaRPr>
        </a:p>
      </dgm:t>
    </dgm:pt>
    <dgm:pt modelId="{0F052E0A-4EE9-4898-9A04-B42669269902}" type="parTrans" cxnId="{A280A2F0-B404-4681-91D0-C78DE1A8461A}">
      <dgm:prSet/>
      <dgm:spPr/>
      <dgm:t>
        <a:bodyPr/>
        <a:lstStyle/>
        <a:p>
          <a:endParaRPr lang="it-IT"/>
        </a:p>
      </dgm:t>
    </dgm:pt>
    <dgm:pt modelId="{F7D3F480-4E89-4D3D-B867-55311E1C04BE}" type="sibTrans" cxnId="{A280A2F0-B404-4681-91D0-C78DE1A8461A}">
      <dgm:prSet/>
      <dgm:spPr/>
      <dgm:t>
        <a:bodyPr/>
        <a:lstStyle/>
        <a:p>
          <a:endParaRPr lang="it-IT"/>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Activation</a:t>
          </a:r>
          <a:endParaRPr lang="en-US" b="1" noProof="0" dirty="0">
            <a:solidFill>
              <a:srgbClr val="002060"/>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rgbClr val="002060"/>
        </a:solidFill>
      </dgm:spPr>
      <dgm:t>
        <a:bodyPr/>
        <a:lstStyle/>
        <a:p>
          <a:r>
            <a:rPr lang="en-US" b="1"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Retention</a:t>
          </a:r>
          <a:endParaRPr lang="en-US" b="1" noProof="0" dirty="0">
            <a:solidFill>
              <a:schemeClr val="bg1"/>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Revenue</a:t>
          </a:r>
          <a:endParaRPr lang="en-US" b="1" noProof="0" dirty="0">
            <a:solidFill>
              <a:srgbClr val="002060"/>
            </a:solidFill>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Referral</a:t>
          </a:r>
          <a:endParaRPr lang="en-US" b="1" noProof="0" dirty="0">
            <a:solidFill>
              <a:srgbClr val="002060"/>
            </a:solidFill>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42FA561C-38C2-4CA6-8472-7AEDCBA5B515}">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Acquisition</a:t>
          </a:r>
          <a:endParaRPr lang="en-US" b="1" noProof="0" dirty="0">
            <a:solidFill>
              <a:srgbClr val="002060"/>
            </a:solidFill>
          </a:endParaRPr>
        </a:p>
      </dgm:t>
    </dgm:pt>
    <dgm:pt modelId="{0F052E0A-4EE9-4898-9A04-B42669269902}" type="parTrans" cxnId="{A280A2F0-B404-4681-91D0-C78DE1A8461A}">
      <dgm:prSet/>
      <dgm:spPr/>
      <dgm:t>
        <a:bodyPr/>
        <a:lstStyle/>
        <a:p>
          <a:endParaRPr lang="it-IT"/>
        </a:p>
      </dgm:t>
    </dgm:pt>
    <dgm:pt modelId="{F7D3F480-4E89-4D3D-B867-55311E1C04BE}" type="sibTrans" cxnId="{A280A2F0-B404-4681-91D0-C78DE1A8461A}">
      <dgm:prSet/>
      <dgm:spPr/>
      <dgm:t>
        <a:bodyPr/>
        <a:lstStyle/>
        <a:p>
          <a:endParaRPr lang="it-IT"/>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Activation</a:t>
          </a:r>
          <a:endParaRPr lang="en-US" b="1" noProof="0" dirty="0">
            <a:solidFill>
              <a:srgbClr val="002060"/>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Retention</a:t>
          </a:r>
          <a:endParaRPr lang="en-US" b="1" noProof="0" dirty="0">
            <a:solidFill>
              <a:srgbClr val="002060"/>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rgbClr val="002060"/>
        </a:solidFill>
      </dgm:spPr>
      <dgm:t>
        <a:bodyPr/>
        <a:lstStyle/>
        <a:p>
          <a:r>
            <a:rPr lang="en-US" b="1"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Revenue</a:t>
          </a:r>
          <a:endParaRPr lang="en-US" b="1" noProof="0" dirty="0">
            <a:solidFill>
              <a:schemeClr val="bg1"/>
            </a:solidFill>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Referral</a:t>
          </a:r>
          <a:endParaRPr lang="en-US" b="1" noProof="0" dirty="0">
            <a:solidFill>
              <a:srgbClr val="002060"/>
            </a:solidFill>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42FA561C-38C2-4CA6-8472-7AEDCBA5B515}">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Acquisition</a:t>
          </a:r>
          <a:endParaRPr lang="en-US" b="1" noProof="0" dirty="0">
            <a:solidFill>
              <a:srgbClr val="002060"/>
            </a:solidFill>
          </a:endParaRPr>
        </a:p>
      </dgm:t>
    </dgm:pt>
    <dgm:pt modelId="{0F052E0A-4EE9-4898-9A04-B42669269902}" type="parTrans" cxnId="{A280A2F0-B404-4681-91D0-C78DE1A8461A}">
      <dgm:prSet/>
      <dgm:spPr/>
      <dgm:t>
        <a:bodyPr/>
        <a:lstStyle/>
        <a:p>
          <a:endParaRPr lang="it-IT"/>
        </a:p>
      </dgm:t>
    </dgm:pt>
    <dgm:pt modelId="{F7D3F480-4E89-4D3D-B867-55311E1C04BE}" type="sibTrans" cxnId="{A280A2F0-B404-4681-91D0-C78DE1A8461A}">
      <dgm:prSet/>
      <dgm:spPr/>
      <dgm:t>
        <a:bodyPr/>
        <a:lstStyle/>
        <a:p>
          <a:endParaRPr lang="it-IT"/>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Activation</a:t>
          </a:r>
          <a:endParaRPr lang="en-US" b="1" noProof="0" dirty="0">
            <a:solidFill>
              <a:srgbClr val="002060"/>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Retention</a:t>
          </a:r>
          <a:endParaRPr lang="en-US" b="1" noProof="0" dirty="0">
            <a:solidFill>
              <a:srgbClr val="002060"/>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Revenue</a:t>
          </a:r>
          <a:endParaRPr lang="en-US" b="1" noProof="0" dirty="0">
            <a:solidFill>
              <a:srgbClr val="002060"/>
            </a:solidFill>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rgbClr val="002060"/>
        </a:solidFill>
      </dgm:spPr>
      <dgm:t>
        <a:bodyPr/>
        <a:lstStyle/>
        <a:p>
          <a:r>
            <a:rPr lang="en-US" b="1"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Referral</a:t>
          </a:r>
          <a:endParaRPr lang="en-US" b="1" noProof="0" dirty="0">
            <a:solidFill>
              <a:schemeClr val="bg1"/>
            </a:solidFill>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42FA561C-38C2-4CA6-8472-7AEDCBA5B515}">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Acquisition</a:t>
          </a:r>
          <a:endParaRPr lang="en-US" b="1" noProof="0" dirty="0">
            <a:solidFill>
              <a:srgbClr val="002060"/>
            </a:solidFill>
          </a:endParaRPr>
        </a:p>
      </dgm:t>
    </dgm:pt>
    <dgm:pt modelId="{0F052E0A-4EE9-4898-9A04-B42669269902}" type="parTrans" cxnId="{A280A2F0-B404-4681-91D0-C78DE1A8461A}">
      <dgm:prSet/>
      <dgm:spPr/>
      <dgm:t>
        <a:bodyPr/>
        <a:lstStyle/>
        <a:p>
          <a:endParaRPr lang="it-IT"/>
        </a:p>
      </dgm:t>
    </dgm:pt>
    <dgm:pt modelId="{F7D3F480-4E89-4D3D-B867-55311E1C04BE}" type="sibTrans" cxnId="{A280A2F0-B404-4681-91D0-C78DE1A8461A}">
      <dgm:prSet/>
      <dgm:spPr/>
      <dgm:t>
        <a:bodyPr/>
        <a:lstStyle/>
        <a:p>
          <a:endParaRPr lang="it-IT"/>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1408244" y="0"/>
          <a:ext cx="4343400" cy="4343400"/>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B6102A-1C2D-4A23-B6AF-01F6F4A8D6F0}">
      <dsp:nvSpPr>
        <dsp:cNvPr id="0" name=""/>
        <dsp:cNvSpPr/>
      </dsp:nvSpPr>
      <dsp:spPr>
        <a:xfrm>
          <a:off x="3579945" y="434764"/>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Acquisition</a:t>
          </a:r>
          <a:endParaRPr lang="en-US" sz="2500" b="1" kern="1200" noProof="0" dirty="0">
            <a:solidFill>
              <a:srgbClr val="002060"/>
            </a:solidFill>
          </a:endParaRPr>
        </a:p>
      </dsp:txBody>
      <dsp:txXfrm>
        <a:off x="3610093" y="464912"/>
        <a:ext cx="2762914" cy="557281"/>
      </dsp:txXfrm>
    </dsp:sp>
    <dsp:sp modelId="{95F77365-533F-47D4-94C6-8E9CFA98F286}">
      <dsp:nvSpPr>
        <dsp:cNvPr id="0" name=""/>
        <dsp:cNvSpPr/>
      </dsp:nvSpPr>
      <dsp:spPr>
        <a:xfrm>
          <a:off x="3579945" y="1129538"/>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Activation</a:t>
          </a:r>
          <a:endParaRPr lang="en-US" sz="2500" b="1" kern="1200" noProof="0" dirty="0">
            <a:solidFill>
              <a:srgbClr val="002060"/>
            </a:solidFill>
          </a:endParaRPr>
        </a:p>
      </dsp:txBody>
      <dsp:txXfrm>
        <a:off x="3610093" y="1159686"/>
        <a:ext cx="2762914" cy="557281"/>
      </dsp:txXfrm>
    </dsp:sp>
    <dsp:sp modelId="{1485D2D0-AEAF-4DB0-A30C-83331FED44B5}">
      <dsp:nvSpPr>
        <dsp:cNvPr id="0" name=""/>
        <dsp:cNvSpPr/>
      </dsp:nvSpPr>
      <dsp:spPr>
        <a:xfrm>
          <a:off x="3579945" y="1824312"/>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Retention</a:t>
          </a:r>
          <a:endParaRPr lang="en-US" sz="2500" b="1" kern="1200" noProof="0" dirty="0">
            <a:solidFill>
              <a:srgbClr val="002060"/>
            </a:solidFill>
          </a:endParaRPr>
        </a:p>
      </dsp:txBody>
      <dsp:txXfrm>
        <a:off x="3610093" y="1854460"/>
        <a:ext cx="2762914" cy="557281"/>
      </dsp:txXfrm>
    </dsp:sp>
    <dsp:sp modelId="{F4253412-B33B-4FD1-A77C-FCEE3D25E1F1}">
      <dsp:nvSpPr>
        <dsp:cNvPr id="0" name=""/>
        <dsp:cNvSpPr/>
      </dsp:nvSpPr>
      <dsp:spPr>
        <a:xfrm>
          <a:off x="3579945" y="2519087"/>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Revenue</a:t>
          </a:r>
          <a:endParaRPr lang="en-US" sz="2500" b="1" kern="1200" noProof="0" dirty="0">
            <a:solidFill>
              <a:srgbClr val="002060"/>
            </a:solidFill>
          </a:endParaRPr>
        </a:p>
      </dsp:txBody>
      <dsp:txXfrm>
        <a:off x="3610093" y="2549235"/>
        <a:ext cx="2762914" cy="557281"/>
      </dsp:txXfrm>
    </dsp:sp>
    <dsp:sp modelId="{AAD1F299-A1E9-4099-99D9-195913EA63C8}">
      <dsp:nvSpPr>
        <dsp:cNvPr id="0" name=""/>
        <dsp:cNvSpPr/>
      </dsp:nvSpPr>
      <dsp:spPr>
        <a:xfrm>
          <a:off x="3579945" y="3213861"/>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Referral</a:t>
          </a:r>
          <a:endParaRPr lang="en-US" sz="2500" b="1" kern="1200" noProof="0" dirty="0">
            <a:solidFill>
              <a:srgbClr val="002060"/>
            </a:solidFill>
          </a:endParaRPr>
        </a:p>
      </dsp:txBody>
      <dsp:txXfrm>
        <a:off x="3610093" y="3244009"/>
        <a:ext cx="2762914" cy="5572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B6102A-1C2D-4A23-B6AF-01F6F4A8D6F0}">
      <dsp:nvSpPr>
        <dsp:cNvPr id="0" name=""/>
        <dsp:cNvSpPr/>
      </dsp:nvSpPr>
      <dsp:spPr>
        <a:xfrm>
          <a:off x="3514358" y="524590"/>
          <a:ext cx="3391622" cy="617585"/>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Awareness</a:t>
          </a:r>
          <a:r>
            <a:rPr lang="en-US" sz="2500" b="1" kern="1200" noProof="0" dirty="0">
              <a:solidFill>
                <a:schemeClr val="bg1"/>
              </a:solidFill>
            </a:rPr>
            <a:t> </a:t>
          </a:r>
        </a:p>
      </dsp:txBody>
      <dsp:txXfrm>
        <a:off x="3544506" y="554738"/>
        <a:ext cx="3331326" cy="557289"/>
      </dsp:txXfrm>
    </dsp:sp>
    <dsp:sp modelId="{956A2C28-B55D-472D-BF22-6E15C5B3E9EC}">
      <dsp:nvSpPr>
        <dsp:cNvPr id="0" name=""/>
        <dsp:cNvSpPr/>
      </dsp:nvSpPr>
      <dsp:spPr>
        <a:xfrm>
          <a:off x="3514358" y="1219373"/>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Acquisition</a:t>
          </a:r>
          <a:endParaRPr lang="en-US" sz="2500" b="1" kern="1200" noProof="0" dirty="0">
            <a:solidFill>
              <a:srgbClr val="002060"/>
            </a:solidFill>
          </a:endParaRPr>
        </a:p>
      </dsp:txBody>
      <dsp:txXfrm>
        <a:off x="3544506" y="1249521"/>
        <a:ext cx="3331326" cy="557289"/>
      </dsp:txXfrm>
    </dsp:sp>
    <dsp:sp modelId="{95F77365-533F-47D4-94C6-8E9CFA98F286}">
      <dsp:nvSpPr>
        <dsp:cNvPr id="0" name=""/>
        <dsp:cNvSpPr/>
      </dsp:nvSpPr>
      <dsp:spPr>
        <a:xfrm>
          <a:off x="3514358" y="1914156"/>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Activation</a:t>
          </a:r>
          <a:endParaRPr lang="en-US" sz="2500" b="1" kern="1200" noProof="0" dirty="0">
            <a:solidFill>
              <a:srgbClr val="002060"/>
            </a:solidFill>
          </a:endParaRPr>
        </a:p>
      </dsp:txBody>
      <dsp:txXfrm>
        <a:off x="3544506" y="1944304"/>
        <a:ext cx="3331326" cy="557289"/>
      </dsp:txXfrm>
    </dsp:sp>
    <dsp:sp modelId="{1485D2D0-AEAF-4DB0-A30C-83331FED44B5}">
      <dsp:nvSpPr>
        <dsp:cNvPr id="0" name=""/>
        <dsp:cNvSpPr/>
      </dsp:nvSpPr>
      <dsp:spPr>
        <a:xfrm>
          <a:off x="3514358" y="2608939"/>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Retention</a:t>
          </a:r>
          <a:endParaRPr lang="en-US" sz="2500" b="1" kern="1200" noProof="0" dirty="0">
            <a:solidFill>
              <a:srgbClr val="002060"/>
            </a:solidFill>
          </a:endParaRPr>
        </a:p>
      </dsp:txBody>
      <dsp:txXfrm>
        <a:off x="3544506" y="2639087"/>
        <a:ext cx="3331326" cy="557289"/>
      </dsp:txXfrm>
    </dsp:sp>
    <dsp:sp modelId="{F4253412-B33B-4FD1-A77C-FCEE3D25E1F1}">
      <dsp:nvSpPr>
        <dsp:cNvPr id="0" name=""/>
        <dsp:cNvSpPr/>
      </dsp:nvSpPr>
      <dsp:spPr>
        <a:xfrm>
          <a:off x="3514358" y="3303723"/>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Revenue</a:t>
          </a:r>
          <a:endParaRPr lang="en-US" sz="2500" b="1" kern="1200" noProof="0" dirty="0">
            <a:solidFill>
              <a:srgbClr val="002060"/>
            </a:solidFill>
          </a:endParaRPr>
        </a:p>
      </dsp:txBody>
      <dsp:txXfrm>
        <a:off x="3544506" y="3333871"/>
        <a:ext cx="3331326" cy="557289"/>
      </dsp:txXfrm>
    </dsp:sp>
    <dsp:sp modelId="{AAD1F299-A1E9-4099-99D9-195913EA63C8}">
      <dsp:nvSpPr>
        <dsp:cNvPr id="0" name=""/>
        <dsp:cNvSpPr/>
      </dsp:nvSpPr>
      <dsp:spPr>
        <a:xfrm>
          <a:off x="3514358" y="3998506"/>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Referral</a:t>
          </a:r>
          <a:endParaRPr lang="en-US" sz="2500" b="1" kern="1200" noProof="0" dirty="0">
            <a:solidFill>
              <a:srgbClr val="002060"/>
            </a:solidFill>
          </a:endParaRPr>
        </a:p>
      </dsp:txBody>
      <dsp:txXfrm>
        <a:off x="3544506" y="4028654"/>
        <a:ext cx="3331326" cy="5572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Acquisition</a:t>
          </a:r>
          <a:endParaRPr lang="en-US" sz="3100" b="1" kern="1200" noProof="0" dirty="0">
            <a:solidFill>
              <a:schemeClr val="bg1"/>
            </a:solidFill>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Activation</a:t>
          </a:r>
          <a:endParaRPr lang="en-US" sz="3100" b="1" kern="1200" noProof="0" dirty="0">
            <a:solidFill>
              <a:srgbClr val="002060"/>
            </a:solidFill>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Retention</a:t>
          </a:r>
          <a:endParaRPr lang="en-US" sz="3100" b="1" kern="1200" noProof="0" dirty="0">
            <a:solidFill>
              <a:srgbClr val="002060"/>
            </a:solidFill>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Revenue</a:t>
          </a:r>
          <a:endParaRPr lang="en-US" sz="3100" b="1" kern="1200" noProof="0" dirty="0">
            <a:solidFill>
              <a:srgbClr val="002060"/>
            </a:solidFill>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Referral</a:t>
          </a:r>
          <a:endParaRPr lang="en-US" sz="3100" b="1" kern="1200" noProof="0" dirty="0">
            <a:solidFill>
              <a:srgbClr val="002060"/>
            </a:solidFill>
          </a:endParaRPr>
        </a:p>
      </dsp:txBody>
      <dsp:txXfrm>
        <a:off x="3550575" y="3897142"/>
        <a:ext cx="3319188" cy="6694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Acquisition</a:t>
          </a:r>
          <a:endParaRPr lang="en-US" sz="3100" b="1" kern="1200" noProof="0" dirty="0">
            <a:solidFill>
              <a:srgbClr val="002060"/>
            </a:solidFill>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Activation</a:t>
          </a:r>
          <a:endParaRPr lang="en-US" sz="3100" b="1" kern="1200" noProof="0" dirty="0">
            <a:solidFill>
              <a:schemeClr val="bg1"/>
            </a:solidFill>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Retention</a:t>
          </a:r>
          <a:endParaRPr lang="en-US" sz="3100" b="1" kern="1200" noProof="0" dirty="0">
            <a:solidFill>
              <a:srgbClr val="002060"/>
            </a:solidFill>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Revenue</a:t>
          </a:r>
          <a:endParaRPr lang="en-US" sz="3100" b="1" kern="1200" noProof="0" dirty="0">
            <a:solidFill>
              <a:srgbClr val="002060"/>
            </a:solidFill>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Referral</a:t>
          </a:r>
          <a:endParaRPr lang="en-US" sz="3100" b="1" kern="1200" noProof="0" dirty="0">
            <a:solidFill>
              <a:srgbClr val="002060"/>
            </a:solidFill>
          </a:endParaRPr>
        </a:p>
      </dsp:txBody>
      <dsp:txXfrm>
        <a:off x="3550575" y="3897142"/>
        <a:ext cx="3319188" cy="6694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Acquisition</a:t>
          </a:r>
          <a:endParaRPr lang="en-US" sz="3100" b="1" kern="1200" noProof="0" dirty="0">
            <a:solidFill>
              <a:srgbClr val="002060"/>
            </a:solidFill>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Activation</a:t>
          </a:r>
          <a:endParaRPr lang="en-US" sz="3100" b="1" kern="1200" noProof="0" dirty="0">
            <a:solidFill>
              <a:srgbClr val="002060"/>
            </a:solidFill>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Retention</a:t>
          </a:r>
          <a:endParaRPr lang="en-US" sz="3100" b="1" kern="1200" noProof="0" dirty="0">
            <a:solidFill>
              <a:schemeClr val="bg1"/>
            </a:solidFill>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Revenue</a:t>
          </a:r>
          <a:endParaRPr lang="en-US" sz="3100" b="1" kern="1200" noProof="0" dirty="0">
            <a:solidFill>
              <a:srgbClr val="002060"/>
            </a:solidFill>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Referral</a:t>
          </a:r>
          <a:endParaRPr lang="en-US" sz="3100" b="1" kern="1200" noProof="0" dirty="0">
            <a:solidFill>
              <a:srgbClr val="002060"/>
            </a:solidFill>
          </a:endParaRPr>
        </a:p>
      </dsp:txBody>
      <dsp:txXfrm>
        <a:off x="3550575" y="3897142"/>
        <a:ext cx="3319188" cy="6694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Acquisition</a:t>
          </a:r>
          <a:endParaRPr lang="en-US" sz="3100" b="1" kern="1200" noProof="0" dirty="0">
            <a:solidFill>
              <a:srgbClr val="002060"/>
            </a:solidFill>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Activation</a:t>
          </a:r>
          <a:endParaRPr lang="en-US" sz="3100" b="1" kern="1200" noProof="0" dirty="0">
            <a:solidFill>
              <a:srgbClr val="002060"/>
            </a:solidFill>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Retention</a:t>
          </a:r>
          <a:endParaRPr lang="en-US" sz="3100" b="1" kern="1200" noProof="0" dirty="0">
            <a:solidFill>
              <a:srgbClr val="002060"/>
            </a:solidFill>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Revenue</a:t>
          </a:r>
          <a:endParaRPr lang="en-US" sz="3100" b="1" kern="1200" noProof="0" dirty="0">
            <a:solidFill>
              <a:schemeClr val="bg1"/>
            </a:solidFill>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Referral</a:t>
          </a:r>
          <a:endParaRPr lang="en-US" sz="3100" b="1" kern="1200" noProof="0" dirty="0">
            <a:solidFill>
              <a:srgbClr val="002060"/>
            </a:solidFill>
          </a:endParaRPr>
        </a:p>
      </dsp:txBody>
      <dsp:txXfrm>
        <a:off x="3550575" y="3897142"/>
        <a:ext cx="3319188" cy="66948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Acquisition</a:t>
          </a:r>
          <a:endParaRPr lang="en-US" sz="3100" b="1" kern="1200" noProof="0" dirty="0">
            <a:solidFill>
              <a:srgbClr val="002060"/>
            </a:solidFill>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Activation</a:t>
          </a:r>
          <a:endParaRPr lang="en-US" sz="3100" b="1" kern="1200" noProof="0" dirty="0">
            <a:solidFill>
              <a:srgbClr val="002060"/>
            </a:solidFill>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Retention</a:t>
          </a:r>
          <a:endParaRPr lang="en-US" sz="3100" b="1" kern="1200" noProof="0" dirty="0">
            <a:solidFill>
              <a:srgbClr val="002060"/>
            </a:solidFill>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Revenue</a:t>
          </a:r>
          <a:endParaRPr lang="en-US" sz="3100" b="1" kern="1200" noProof="0" dirty="0">
            <a:solidFill>
              <a:srgbClr val="002060"/>
            </a:solidFill>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Referral</a:t>
          </a:r>
          <a:endParaRPr lang="en-US" sz="3100" b="1" kern="1200" noProof="0" dirty="0">
            <a:solidFill>
              <a:schemeClr val="bg1"/>
            </a:solidFill>
          </a:endParaRPr>
        </a:p>
      </dsp:txBody>
      <dsp:txXfrm>
        <a:off x="3550575" y="3897142"/>
        <a:ext cx="3319188" cy="66948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05/02/2024</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224C3282-B3AE-4A99-BAF5-A2BE9A86BDC0}" type="slidenum">
              <a:rPr lang="es-ES" smtClean="0"/>
              <a:t>2</a:t>
            </a:fld>
            <a:endParaRPr lang="es-ES"/>
          </a:p>
        </p:txBody>
      </p:sp>
    </p:spTree>
    <p:extLst>
      <p:ext uri="{BB962C8B-B14F-4D97-AF65-F5344CB8AC3E}">
        <p14:creationId xmlns:p14="http://schemas.microsoft.com/office/powerpoint/2010/main" val="3896030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18</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jpe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8.png"/><Relationship Id="rId7" Type="http://schemas.openxmlformats.org/officeDocument/2006/relationships/image" Target="../media/image6.jpe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userDrawn="1"/>
        </p:nvPicPr>
        <p:blipFill>
          <a:blip r:embed="rId5"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8" name="bg object 18"/>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6" name="object 4">
            <a:extLst>
              <a:ext uri="{FF2B5EF4-FFF2-40B4-BE49-F238E27FC236}">
                <a16:creationId xmlns:a16="http://schemas.microsoft.com/office/drawing/2014/main" id="{88ECF8A8-C411-4090-98E1-07705AA71495}"/>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8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pic>
        <p:nvPicPr>
          <p:cNvPr id="3" name="Grafik 2" descr="Ein Bild, das Text, Schrift, Electric Blue (Farbe), Screenshot enthält.&#10;&#10;Automatisch generierte Beschreibung">
            <a:extLst>
              <a:ext uri="{FF2B5EF4-FFF2-40B4-BE49-F238E27FC236}">
                <a16:creationId xmlns:a16="http://schemas.microsoft.com/office/drawing/2014/main" id="{0D436960-208B-64DB-E10F-F6B0A943FC4B}"/>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5" name="Textfeld 4">
            <a:extLst>
              <a:ext uri="{FF2B5EF4-FFF2-40B4-BE49-F238E27FC236}">
                <a16:creationId xmlns:a16="http://schemas.microsoft.com/office/drawing/2014/main" id="{045D303D-DBE8-8C8D-113B-16BD8FCBFFED}"/>
              </a:ext>
            </a:extLst>
          </p:cNvPr>
          <p:cNvSpPr txBox="1"/>
          <p:nvPr userDrawn="1"/>
        </p:nvSpPr>
        <p:spPr>
          <a:xfrm>
            <a:off x="3992400" y="9432000"/>
            <a:ext cx="11595600"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a:ea typeface="+mn-ea"/>
                <a:cs typeface="+mn-cs"/>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kumimoji="0" lang="es-ES" sz="11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6" name="Grafik 5" descr="Ein Bild, das Symbol, Schrift, Grafiken, Logo enthält.&#10;&#10;Automatisch generierte Beschreibung">
            <a:extLst>
              <a:ext uri="{FF2B5EF4-FFF2-40B4-BE49-F238E27FC236}">
                <a16:creationId xmlns:a16="http://schemas.microsoft.com/office/drawing/2014/main" id="{9F4C9EC3-6965-EE5F-7322-D393F98C8BC3}"/>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5588000" y="9432000"/>
            <a:ext cx="1646297" cy="576000"/>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8" name="object 3">
            <a:extLst>
              <a:ext uri="{FF2B5EF4-FFF2-40B4-BE49-F238E27FC236}">
                <a16:creationId xmlns:a16="http://schemas.microsoft.com/office/drawing/2014/main" id="{B0F32C39-276F-418A-9B97-B0032C4F5E3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1" name="object 6">
            <a:extLst>
              <a:ext uri="{FF2B5EF4-FFF2-40B4-BE49-F238E27FC236}">
                <a16:creationId xmlns:a16="http://schemas.microsoft.com/office/drawing/2014/main" id="{76CD63D4-EE58-4D93-AA5C-3B3B3AB4E24E}"/>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12" name="object 7">
            <a:extLst>
              <a:ext uri="{FF2B5EF4-FFF2-40B4-BE49-F238E27FC236}">
                <a16:creationId xmlns:a16="http://schemas.microsoft.com/office/drawing/2014/main" id="{89B1340D-3E00-4BD7-961B-E87C3E8DE389}"/>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rtlCol="0">
            <a:spAutoFit/>
          </a:bodyPr>
          <a:lstStyle/>
          <a:p>
            <a:fld id="{64CCA171-8D0F-4B05-9E2F-F99DC67072F7}" type="slidenum">
              <a:rPr lang="es-ES" smtClean="0"/>
              <a:t>‹Nr.›</a:t>
            </a:fld>
            <a:endParaRPr lang="es-ES" dirty="0"/>
          </a:p>
        </p:txBody>
      </p:sp>
      <p:pic>
        <p:nvPicPr>
          <p:cNvPr id="15" name="Grafik 14" descr="Ein Bild, das Text, Schrift, Electric Blue (Farbe), Screenshot enthält.&#10;&#10;Automatisch generierte Beschreibung">
            <a:extLst>
              <a:ext uri="{FF2B5EF4-FFF2-40B4-BE49-F238E27FC236}">
                <a16:creationId xmlns:a16="http://schemas.microsoft.com/office/drawing/2014/main" id="{AAD0DC08-E417-70C9-F363-14B6FE6AD7DC}"/>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17" name="Textfeld 16">
            <a:extLst>
              <a:ext uri="{FF2B5EF4-FFF2-40B4-BE49-F238E27FC236}">
                <a16:creationId xmlns:a16="http://schemas.microsoft.com/office/drawing/2014/main" id="{AE760AC8-5B7A-32A1-BBAB-08637A52FC1A}"/>
              </a:ext>
            </a:extLst>
          </p:cNvPr>
          <p:cNvSpPr txBox="1"/>
          <p:nvPr userDrawn="1"/>
        </p:nvSpPr>
        <p:spPr>
          <a:xfrm>
            <a:off x="3992400" y="9432000"/>
            <a:ext cx="11595600"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a:ea typeface="+mn-ea"/>
                <a:cs typeface="+mn-cs"/>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kumimoji="0" lang="es-ES" sz="11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8" name="Grafik 17" descr="Ein Bild, das Symbol, Schrift, Grafiken, Logo enthält.&#10;&#10;Automatisch generierte Beschreibung">
            <a:extLst>
              <a:ext uri="{FF2B5EF4-FFF2-40B4-BE49-F238E27FC236}">
                <a16:creationId xmlns:a16="http://schemas.microsoft.com/office/drawing/2014/main" id="{7FF4035E-4E67-9D1B-FFB5-1FA185E48849}"/>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588000" y="9400989"/>
            <a:ext cx="1646297" cy="576000"/>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ww.youtube.com/watch?v=irjgfW0BIrw"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800000"/>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36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A user guide introduction to the AARRR! funnel</a:t>
            </a:r>
            <a:endParaRPr kumimoji="0" lang="en-US" sz="3600" b="1" i="0" u="none" strike="noStrike" kern="0" cap="none"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noAutofit/>
          </a:bodyPr>
          <a:lstStyle/>
          <a:p>
            <a:pPr algn="ctr"/>
            <a:r>
              <a:rPr lang="es-ES" sz="2400" b="1" i="0" u="none" strike="noStrike" dirty="0">
                <a:solidFill>
                  <a:srgbClr val="AED633"/>
                </a:solidFill>
                <a:effectLst/>
                <a:latin typeface="Helvetica Neue" panose="020B0604020202020204"/>
                <a:ea typeface="Microsoft Sans Serif" panose="020B0604020202020204" pitchFamily="34" charset="0"/>
                <a:cs typeface="Microsoft Sans Serif" panose="020B0604020202020204" pitchFamily="34" charset="0"/>
              </a:rPr>
              <a:t>genieproject.eu</a:t>
            </a:r>
            <a:endParaRPr lang="es-ES"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rtlCol="0">
            <a:noAutofit/>
          </a:bodyPr>
          <a:lstStyle/>
          <a:p>
            <a:r>
              <a:rPr lang="en-AU"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2.1 Acquisition </a:t>
            </a:r>
            <a:r>
              <a:rPr lang="en-AU"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The lead stage</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18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The acquisition stage marks the moment in which the user is introduced for the first time to the product / service provided by the firm.</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Ideally, this stage should lead to a </a:t>
            </a: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first tangible contact </a:t>
            </a:r>
            <a:r>
              <a:rPr lang="en-US" sz="2400" kern="0" dirty="0">
                <a:latin typeface="Helvetica Neue" panose="020B0604020202020204"/>
                <a:ea typeface="Microsoft Sans Serif" panose="020B0604020202020204" pitchFamily="34" charset="0"/>
                <a:cs typeface="Microsoft Sans Serif" panose="020B0604020202020204" pitchFamily="34" charset="0"/>
              </a:rPr>
              <a:t>that translates typically in the subscription to the company’s newsletter: anything that can prove for the interest of the user in our offer.</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Acquisition metrics often rely on the concrete interactions with the marketing channels used to promote the offer to the widest public – and not in the mere sense of number of visits – and qualifiable by concrete linkages with the users (i.e., their email of telephone number).</a:t>
            </a:r>
          </a:p>
        </p:txBody>
      </p:sp>
      <p:graphicFrame>
        <p:nvGraphicFramePr>
          <p:cNvPr id="4" name="Diagramma 3"/>
          <p:cNvGraphicFramePr/>
          <p:nvPr>
            <p:extLst>
              <p:ext uri="{D42A27DB-BD31-4B8C-83A1-F6EECF244321}">
                <p14:modId xmlns:p14="http://schemas.microsoft.com/office/powerpoint/2010/main" val="69783478"/>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5BBF848B-2111-A896-D4B3-3694F2B44957}"/>
              </a:ext>
            </a:extLst>
          </p:cNvPr>
          <p:cNvSpPr txBox="1"/>
          <p:nvPr/>
        </p:nvSpPr>
        <p:spPr>
          <a:xfrm>
            <a:off x="1296000" y="1548000"/>
            <a:ext cx="16020000" cy="830997"/>
          </a:xfrm>
          <a:prstGeom prst="rect">
            <a:avLst/>
          </a:prstGeom>
          <a:noFill/>
        </p:spPr>
        <p:txBody>
          <a:bodyPr wrap="square" rtlCol="0">
            <a:noAutofit/>
          </a:bodyPr>
          <a:lstStyle/>
          <a:p>
            <a:r>
              <a:rPr lang="en-US"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Core stages of the Pirates’ funnel aka AARRR! model</a:t>
            </a:r>
          </a:p>
        </p:txBody>
      </p:sp>
    </p:spTree>
    <p:extLst>
      <p:ext uri="{BB962C8B-B14F-4D97-AF65-F5344CB8AC3E}">
        <p14:creationId xmlns:p14="http://schemas.microsoft.com/office/powerpoint/2010/main" val="2615047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rtlCol="0">
            <a:noAutofit/>
          </a:bodyPr>
          <a:lstStyle/>
          <a:p>
            <a:r>
              <a:rPr lang="en-AU"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2.2 Activation </a:t>
            </a:r>
            <a:r>
              <a:rPr lang="en-AU"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Stimulating further the lead contacts</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18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The activation stage marks the moment in which the organisation stimulate further interest in users.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It is important to keep in mind that only a small percentage of lead users have the potential of becoming active clients.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At the stage, the priority for organizations is to increase the </a:t>
            </a: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activation rate </a:t>
            </a:r>
            <a:r>
              <a:rPr lang="en-US" sz="2400" kern="0" dirty="0">
                <a:latin typeface="Helvetica Neue" panose="020B0604020202020204"/>
                <a:ea typeface="Microsoft Sans Serif" panose="020B0604020202020204" pitchFamily="34" charset="0"/>
                <a:cs typeface="Microsoft Sans Serif" panose="020B0604020202020204" pitchFamily="34" charset="0"/>
              </a:rPr>
              <a:t>trying to covert as many lead contacts as possible in real users (buyers)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Activation metrics often rely on the visits / purchases (download) ratio, comparing the number of purchase (download) of the given offer per number of “first contacts”.</a:t>
            </a:r>
          </a:p>
        </p:txBody>
      </p:sp>
      <p:graphicFrame>
        <p:nvGraphicFramePr>
          <p:cNvPr id="4" name="Diagramma 3"/>
          <p:cNvGraphicFramePr/>
          <p:nvPr>
            <p:extLst>
              <p:ext uri="{D42A27DB-BD31-4B8C-83A1-F6EECF244321}">
                <p14:modId xmlns:p14="http://schemas.microsoft.com/office/powerpoint/2010/main" val="666655160"/>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1734BD16-F3D5-AD32-6997-7BA4DBCBF0B6}"/>
              </a:ext>
            </a:extLst>
          </p:cNvPr>
          <p:cNvSpPr txBox="1"/>
          <p:nvPr/>
        </p:nvSpPr>
        <p:spPr>
          <a:xfrm>
            <a:off x="1296000" y="1548000"/>
            <a:ext cx="16020000" cy="830997"/>
          </a:xfrm>
          <a:prstGeom prst="rect">
            <a:avLst/>
          </a:prstGeom>
          <a:noFill/>
        </p:spPr>
        <p:txBody>
          <a:bodyPr wrap="square" rtlCol="0">
            <a:noAutofit/>
          </a:bodyPr>
          <a:lstStyle/>
          <a:p>
            <a:r>
              <a:rPr lang="en-US"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Core stages of the Pirates’ funnel aka AARRR! model</a:t>
            </a:r>
          </a:p>
        </p:txBody>
      </p:sp>
    </p:spTree>
    <p:extLst>
      <p:ext uri="{BB962C8B-B14F-4D97-AF65-F5344CB8AC3E}">
        <p14:creationId xmlns:p14="http://schemas.microsoft.com/office/powerpoint/2010/main" val="1136788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rtlCol="0">
            <a:noAutofit/>
          </a:bodyPr>
          <a:lstStyle/>
          <a:p>
            <a:r>
              <a:rPr lang="en-AU"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2.3 Retention </a:t>
            </a:r>
            <a:r>
              <a:rPr lang="en-AU"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Nurturing customer loyalty </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18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The retentions stage marks the moment in which the organisation aims at retaining the interest of clients.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Even a smaller percentage of lead contacts become loyal customers: are they satisfied enough to put their trust on us over time, again and again, or is the WOW effect finally vanishing?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This is the most complex stage for metrics’ analytics but it is also the most relevant as it is highly indicative of the value that people associates to the offer and the measure in which it satisfy their expectations.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A positive retention rates solidifies also the reputation of the organisation and the overall brand image.</a:t>
            </a:r>
          </a:p>
        </p:txBody>
      </p:sp>
      <p:graphicFrame>
        <p:nvGraphicFramePr>
          <p:cNvPr id="4" name="Diagramma 3"/>
          <p:cNvGraphicFramePr/>
          <p:nvPr>
            <p:extLst>
              <p:ext uri="{D42A27DB-BD31-4B8C-83A1-F6EECF244321}">
                <p14:modId xmlns:p14="http://schemas.microsoft.com/office/powerpoint/2010/main" val="1403865221"/>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20E9DC24-E9CF-B5B5-C357-16A5F87044A7}"/>
              </a:ext>
            </a:extLst>
          </p:cNvPr>
          <p:cNvSpPr txBox="1"/>
          <p:nvPr/>
        </p:nvSpPr>
        <p:spPr>
          <a:xfrm>
            <a:off x="1296000" y="1548000"/>
            <a:ext cx="16020000" cy="830997"/>
          </a:xfrm>
          <a:prstGeom prst="rect">
            <a:avLst/>
          </a:prstGeom>
          <a:noFill/>
        </p:spPr>
        <p:txBody>
          <a:bodyPr wrap="square" rtlCol="0">
            <a:noAutofit/>
          </a:bodyPr>
          <a:lstStyle/>
          <a:p>
            <a:r>
              <a:rPr lang="en-US"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Core stages of the Pirates’ funnel aka AARRR! model</a:t>
            </a:r>
          </a:p>
        </p:txBody>
      </p:sp>
    </p:spTree>
    <p:extLst>
      <p:ext uri="{BB962C8B-B14F-4D97-AF65-F5344CB8AC3E}">
        <p14:creationId xmlns:p14="http://schemas.microsoft.com/office/powerpoint/2010/main" val="762200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rtlCol="0">
            <a:noAutofit/>
          </a:bodyPr>
          <a:lstStyle/>
          <a:p>
            <a:r>
              <a:rPr lang="en-AU"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2.4 Revenue </a:t>
            </a:r>
            <a:r>
              <a:rPr lang="en-AU"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Time to make profits </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18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The revenue stage marks the moment in which the organisation looks into the monetization of the offer, and as a better perception on how profitable it is.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If the work carried out throughout the previous stages was effective and well-designed, revenues become a “mere” by-product. The evidences that we gather out of this stage of assessment are indicative more that any other of the performance in place.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If the results are below the expectations:</a:t>
            </a:r>
          </a:p>
          <a:p>
            <a:pPr marL="342900" indent="-342900">
              <a:buFont typeface="Arial" panose="020B0604020202020204" pitchFamily="34" charset="0"/>
              <a:buChar char="•"/>
            </a:pPr>
            <a:r>
              <a:rPr lang="en-US" sz="2400" kern="0" dirty="0">
                <a:latin typeface="Helvetica Neue" panose="020B0604020202020204"/>
                <a:ea typeface="Microsoft Sans Serif" panose="020B0604020202020204" pitchFamily="34" charset="0"/>
                <a:cs typeface="Microsoft Sans Serif" panose="020B0604020202020204" pitchFamily="34" charset="0"/>
              </a:rPr>
              <a:t>Either the expectations were to high (i.e., overestimated)…</a:t>
            </a:r>
          </a:p>
          <a:p>
            <a:pPr marL="342900" indent="-342900">
              <a:buFont typeface="Arial" panose="020B0604020202020204" pitchFamily="34" charset="0"/>
              <a:buChar char="•"/>
            </a:pPr>
            <a:r>
              <a:rPr lang="en-US" sz="2400" kern="0" dirty="0">
                <a:latin typeface="Helvetica Neue" panose="020B0604020202020204"/>
                <a:ea typeface="Microsoft Sans Serif" panose="020B0604020202020204" pitchFamily="34" charset="0"/>
                <a:cs typeface="Microsoft Sans Serif" panose="020B0604020202020204" pitchFamily="34" charset="0"/>
              </a:rPr>
              <a:t>…or it’s the case of going back to the drawing board and re-optimize any of the previous stages (by looking into where analytics seems weaker / less robust) </a:t>
            </a:r>
          </a:p>
        </p:txBody>
      </p:sp>
      <p:graphicFrame>
        <p:nvGraphicFramePr>
          <p:cNvPr id="4" name="Diagramma 3"/>
          <p:cNvGraphicFramePr/>
          <p:nvPr>
            <p:extLst>
              <p:ext uri="{D42A27DB-BD31-4B8C-83A1-F6EECF244321}">
                <p14:modId xmlns:p14="http://schemas.microsoft.com/office/powerpoint/2010/main" val="819901695"/>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FF1722F0-201D-95E3-5CD6-3AF63AD105D6}"/>
              </a:ext>
            </a:extLst>
          </p:cNvPr>
          <p:cNvSpPr txBox="1"/>
          <p:nvPr/>
        </p:nvSpPr>
        <p:spPr>
          <a:xfrm>
            <a:off x="1296000" y="1548000"/>
            <a:ext cx="16020000" cy="830997"/>
          </a:xfrm>
          <a:prstGeom prst="rect">
            <a:avLst/>
          </a:prstGeom>
          <a:noFill/>
        </p:spPr>
        <p:txBody>
          <a:bodyPr wrap="square" rtlCol="0">
            <a:noAutofit/>
          </a:bodyPr>
          <a:lstStyle/>
          <a:p>
            <a:r>
              <a:rPr lang="en-US"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Core stages of the Pirates’ funnel aka AARRR! model</a:t>
            </a:r>
          </a:p>
        </p:txBody>
      </p:sp>
    </p:spTree>
    <p:extLst>
      <p:ext uri="{BB962C8B-B14F-4D97-AF65-F5344CB8AC3E}">
        <p14:creationId xmlns:p14="http://schemas.microsoft.com/office/powerpoint/2010/main" val="2558921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en-AU"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2.5 Referral </a:t>
            </a:r>
            <a:r>
              <a:rPr lang="en-AU"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Triggering the word-of-mouth effect and positive externalities</a:t>
            </a:r>
          </a:p>
          <a:p>
            <a:r>
              <a:rPr lang="en-AU"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9822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The referral stage marks the moment in which the offer have the potential of becoming “viral” and attract even more and more users thanks to the reputation that it managed to establish.</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The greatest mistake that the organisation can do once it got to this moment of implementation is abandoning the client / milking profits with no concerns for the longevity of the relations.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When clients are happy and satisfied, they will more or less unknowingly prone to market the offer on behalf of the organisation, without any real effort committed from the latter other than assuring for an on-going positive experience.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A close monitoring of the post-selling metrics is crucial to assess and evaluate how client and (dis)satisfied with the services provided by the firm </a:t>
            </a:r>
          </a:p>
        </p:txBody>
      </p:sp>
      <p:graphicFrame>
        <p:nvGraphicFramePr>
          <p:cNvPr id="4" name="Diagramma 3"/>
          <p:cNvGraphicFramePr/>
          <p:nvPr>
            <p:extLst>
              <p:ext uri="{D42A27DB-BD31-4B8C-83A1-F6EECF244321}">
                <p14:modId xmlns:p14="http://schemas.microsoft.com/office/powerpoint/2010/main" val="1284155926"/>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BA3B799E-017C-F0E4-D765-0C389A355CB0}"/>
              </a:ext>
            </a:extLst>
          </p:cNvPr>
          <p:cNvSpPr txBox="1"/>
          <p:nvPr/>
        </p:nvSpPr>
        <p:spPr>
          <a:xfrm>
            <a:off x="1296000" y="1548000"/>
            <a:ext cx="16020000" cy="830997"/>
          </a:xfrm>
          <a:prstGeom prst="rect">
            <a:avLst/>
          </a:prstGeom>
          <a:noFill/>
        </p:spPr>
        <p:txBody>
          <a:bodyPr wrap="square" rtlCol="0">
            <a:noAutofit/>
          </a:bodyPr>
          <a:lstStyle/>
          <a:p>
            <a:r>
              <a:rPr lang="en-US"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Core stages of the Pirates’ funnel aka AARRR! model</a:t>
            </a:r>
          </a:p>
        </p:txBody>
      </p:sp>
    </p:spTree>
    <p:extLst>
      <p:ext uri="{BB962C8B-B14F-4D97-AF65-F5344CB8AC3E}">
        <p14:creationId xmlns:p14="http://schemas.microsoft.com/office/powerpoint/2010/main" val="860529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By traction we mean: </a:t>
            </a:r>
          </a:p>
          <a:p>
            <a:pPr marL="342900" indent="-342900">
              <a:buBlip>
                <a:blip r:embed="rId2"/>
              </a:buBlip>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The appeal of a business idea</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The Acquisition / activation ratio </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The revision version of the AARRR! model</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a:pPr>
            <a:r>
              <a:rPr lang="en-US" altLang="es-ES" sz="2400" b="1" kern="0" dirty="0">
                <a:latin typeface="Helvetica Neue" panose="020B0604020202020204" charset="0"/>
                <a:ea typeface="Microsoft Sans Serif" panose="020B0604020202020204" pitchFamily="34" charset="0"/>
                <a:cs typeface="Microsoft Sans Serif" panose="020B0604020202020204" pitchFamily="34" charset="0"/>
              </a:rPr>
              <a:t>The retention metric is related to:</a:t>
            </a:r>
          </a:p>
          <a:p>
            <a:pPr marL="342900" indent="-342900">
              <a:buBlip>
                <a:blip r:embed="rId2"/>
              </a:buBlip>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The number of new customers per month</a:t>
            </a: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The loyalty of the already acquired customers</a:t>
            </a: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The increase of the profit margin</a:t>
            </a:r>
          </a:p>
          <a:p>
            <a:pPr>
              <a:defRPr/>
            </a:pPr>
            <a:endParaRPr lang="en-US" altLang="es-ES" sz="2400" kern="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6516165"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Test your knowledge!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en-AU"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Please answer the following questions:</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a:pPr>
            <a:r>
              <a:rPr lang="en-GB" altLang="es-ES" sz="2400" b="1" kern="0" dirty="0">
                <a:latin typeface="Helvetica Neue" panose="020B0604020202020204" charset="0"/>
                <a:ea typeface="Microsoft Sans Serif" panose="020B0604020202020204" pitchFamily="34" charset="0"/>
                <a:cs typeface="Microsoft Sans Serif" panose="020B0604020202020204" pitchFamily="34" charset="0"/>
              </a:rPr>
              <a:t>Which one of the following is a “vanity metric”?</a:t>
            </a:r>
          </a:p>
          <a:p>
            <a:pPr marL="342900" indent="-342900">
              <a:buBlip>
                <a:blip r:embed="rId2"/>
              </a:buBlip>
              <a:defRPr/>
            </a:pPr>
            <a:endParaRPr lang="en-GB"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Awareness</a:t>
            </a: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Acquisition</a:t>
            </a: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Activation</a:t>
            </a:r>
          </a:p>
          <a:p>
            <a:pPr>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A robust and reliable reputation</a:t>
            </a:r>
          </a:p>
          <a:p>
            <a:pPr marL="342900" indent="-342900">
              <a:buBlip>
                <a:blip r:embed="rId2"/>
              </a:buBlip>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Ease the attraction stage</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Strengthen competition’s development and innovation</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Increases costs</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a:pPr>
            <a:r>
              <a:rPr lang="en-GB" altLang="es-ES" sz="2400" b="1" kern="0" dirty="0">
                <a:latin typeface="Helvetica Neue" panose="020B0604020202020204"/>
                <a:ea typeface="Microsoft Sans Serif" panose="020B0604020202020204" pitchFamily="34" charset="0"/>
                <a:cs typeface="Microsoft Sans Serif" panose="020B0604020202020204" pitchFamily="34" charset="0"/>
              </a:rPr>
              <a:t>Growth hacking is:</a:t>
            </a:r>
          </a:p>
          <a:p>
            <a:pPr marL="342900" indent="-342900">
              <a:buBlip>
                <a:blip r:embed="rId2"/>
              </a:buBlip>
              <a:defRPr/>
            </a:pPr>
            <a:endParaRPr lang="en-GB"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GB" altLang="es-ES" sz="2200" kern="0" dirty="0">
                <a:latin typeface="Helvetica Neue" panose="020B0604020202020204"/>
                <a:ea typeface="Microsoft Sans Serif" panose="020B0604020202020204" pitchFamily="34" charset="0"/>
                <a:cs typeface="Microsoft Sans Serif" panose="020B0604020202020204" pitchFamily="34" charset="0"/>
              </a:rPr>
              <a:t>A cybersecurity response mechanism for IT start up</a:t>
            </a:r>
          </a:p>
          <a:p>
            <a:pPr marL="342900" indent="-342900">
              <a:buBlip>
                <a:blip r:embed="rId2"/>
              </a:buBlip>
              <a:defRPr/>
            </a:pPr>
            <a:r>
              <a:rPr lang="en-GB" altLang="es-ES" sz="2200" kern="0" dirty="0">
                <a:latin typeface="Helvetica Neue" panose="020B0604020202020204"/>
                <a:ea typeface="Microsoft Sans Serif" panose="020B0604020202020204" pitchFamily="34" charset="0"/>
                <a:cs typeface="Microsoft Sans Serif" panose="020B0604020202020204" pitchFamily="34" charset="0"/>
              </a:rPr>
              <a:t>A marketing strategy to boost digital sales</a:t>
            </a:r>
          </a:p>
          <a:p>
            <a:pPr marL="342900" indent="-342900">
              <a:buBlip>
                <a:blip r:embed="rId2"/>
              </a:buBlip>
              <a:defRPr/>
            </a:pPr>
            <a:r>
              <a:rPr lang="en-GB" altLang="es-ES" sz="2200" kern="0" dirty="0">
                <a:latin typeface="Helvetica Neue" panose="020B0604020202020204"/>
                <a:ea typeface="Microsoft Sans Serif" panose="020B0604020202020204" pitchFamily="34" charset="0"/>
                <a:cs typeface="Microsoft Sans Serif" panose="020B0604020202020204" pitchFamily="34" charset="0"/>
              </a:rPr>
              <a:t>A methodological approach to accelerate the penetration of the market</a:t>
            </a:r>
          </a:p>
          <a:p>
            <a:pPr>
              <a:defRPr/>
            </a:pPr>
            <a:endParaRPr lang="en-GB"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75380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By traction we mean: </a:t>
            </a:r>
          </a:p>
          <a:p>
            <a:pPr marL="342900" indent="-342900">
              <a:buBlip>
                <a:blip r:embed="rId2"/>
              </a:buBlip>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b="1" kern="0" dirty="0">
                <a:latin typeface="Helvetica Neue" panose="020B0604020202020204"/>
                <a:ea typeface="Microsoft Sans Serif" panose="020B0604020202020204" pitchFamily="34" charset="0"/>
                <a:cs typeface="Microsoft Sans Serif" panose="020B0604020202020204" pitchFamily="34" charset="0"/>
              </a:rPr>
              <a:t>The appeal of a business idea</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The Acquisition / activation ratio </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The revision version of the AARRR! model</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a:pPr>
            <a:r>
              <a:rPr lang="en-US" altLang="es-ES" sz="2400" b="1" kern="0" dirty="0">
                <a:latin typeface="Helvetica Neue" panose="020B0604020202020204" charset="0"/>
                <a:ea typeface="Microsoft Sans Serif" panose="020B0604020202020204" pitchFamily="34" charset="0"/>
                <a:cs typeface="Microsoft Sans Serif" panose="020B0604020202020204" pitchFamily="34" charset="0"/>
              </a:rPr>
              <a:t>The retention metric is related to:</a:t>
            </a:r>
          </a:p>
          <a:p>
            <a:pPr marL="342900" indent="-342900">
              <a:buBlip>
                <a:blip r:embed="rId2"/>
              </a:buBlip>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The number of new customers per month</a:t>
            </a:r>
          </a:p>
          <a:p>
            <a:pPr marL="342900" indent="-342900">
              <a:buBlip>
                <a:blip r:embed="rId2"/>
              </a:buBlip>
              <a:defRPr/>
            </a:pPr>
            <a:r>
              <a:rPr lang="en-US" altLang="es-ES" sz="2200" b="1" kern="0" dirty="0">
                <a:latin typeface="Helvetica Neue" panose="020B0604020202020204" charset="0"/>
                <a:ea typeface="Microsoft Sans Serif" panose="020B0604020202020204" pitchFamily="34" charset="0"/>
                <a:cs typeface="Microsoft Sans Serif" panose="020B0604020202020204" pitchFamily="34" charset="0"/>
              </a:rPr>
              <a:t>The loyalty of the already acquired customers</a:t>
            </a: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The increase of the profit margin</a:t>
            </a:r>
          </a:p>
          <a:p>
            <a:pPr>
              <a:defRPr/>
            </a:pPr>
            <a:endParaRPr lang="en-US" altLang="es-ES" sz="2400" kern="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6516165"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Test your knowledge!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en-AU"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Solution:</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a:pPr>
            <a:r>
              <a:rPr lang="en-GB" altLang="es-ES" sz="2400" b="1" kern="0" dirty="0">
                <a:latin typeface="Helvetica Neue" panose="020B0604020202020204" charset="0"/>
                <a:ea typeface="Microsoft Sans Serif" panose="020B0604020202020204" pitchFamily="34" charset="0"/>
                <a:cs typeface="Microsoft Sans Serif" panose="020B0604020202020204" pitchFamily="34" charset="0"/>
              </a:rPr>
              <a:t>Which one of the following is a “vanity metric”?</a:t>
            </a:r>
          </a:p>
          <a:p>
            <a:pPr marL="342900" indent="-342900">
              <a:buBlip>
                <a:blip r:embed="rId2"/>
              </a:buBlip>
              <a:defRPr/>
            </a:pPr>
            <a:endParaRPr lang="en-GB"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b="1" kern="0" dirty="0">
                <a:latin typeface="Helvetica Neue" panose="020B0604020202020204" charset="0"/>
                <a:ea typeface="Microsoft Sans Serif" panose="020B0604020202020204" pitchFamily="34" charset="0"/>
                <a:cs typeface="Microsoft Sans Serif" panose="020B0604020202020204" pitchFamily="34" charset="0"/>
              </a:rPr>
              <a:t>Awareness</a:t>
            </a: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Acquisition</a:t>
            </a: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Activation</a:t>
            </a:r>
          </a:p>
          <a:p>
            <a:pPr>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A robust and reliable reputation</a:t>
            </a:r>
          </a:p>
          <a:p>
            <a:pPr marL="342900" indent="-342900">
              <a:buBlip>
                <a:blip r:embed="rId2"/>
              </a:buBlip>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b="1" kern="0" dirty="0">
                <a:latin typeface="Helvetica Neue" panose="020B0604020202020204"/>
                <a:ea typeface="Microsoft Sans Serif" panose="020B0604020202020204" pitchFamily="34" charset="0"/>
                <a:cs typeface="Microsoft Sans Serif" panose="020B0604020202020204" pitchFamily="34" charset="0"/>
              </a:rPr>
              <a:t>Ease the attraction stage</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Strengthen competition’s development and innovation</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Increases costs</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a:pPr>
            <a:r>
              <a:rPr lang="en-GB" altLang="es-ES" sz="2400" b="1" kern="0" dirty="0">
                <a:latin typeface="Helvetica Neue" panose="020B0604020202020204"/>
                <a:ea typeface="Microsoft Sans Serif" panose="020B0604020202020204" pitchFamily="34" charset="0"/>
                <a:cs typeface="Microsoft Sans Serif" panose="020B0604020202020204" pitchFamily="34" charset="0"/>
              </a:rPr>
              <a:t>Growth hacking is:</a:t>
            </a:r>
          </a:p>
          <a:p>
            <a:pPr marL="342900" indent="-342900">
              <a:buBlip>
                <a:blip r:embed="rId2"/>
              </a:buBlip>
              <a:defRPr/>
            </a:pPr>
            <a:endParaRPr lang="en-GB"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GB" altLang="es-ES" sz="2200" kern="0" dirty="0">
                <a:latin typeface="Helvetica Neue" panose="020B0604020202020204"/>
                <a:ea typeface="Microsoft Sans Serif" panose="020B0604020202020204" pitchFamily="34" charset="0"/>
                <a:cs typeface="Microsoft Sans Serif" panose="020B0604020202020204" pitchFamily="34" charset="0"/>
              </a:rPr>
              <a:t>A cybersecurity response mechanism for IT start up</a:t>
            </a:r>
          </a:p>
          <a:p>
            <a:pPr marL="342900" indent="-342900">
              <a:buBlip>
                <a:blip r:embed="rId2"/>
              </a:buBlip>
              <a:defRPr/>
            </a:pPr>
            <a:r>
              <a:rPr lang="en-GB" altLang="es-ES" sz="2200" kern="0" dirty="0">
                <a:latin typeface="Helvetica Neue" panose="020B0604020202020204"/>
                <a:ea typeface="Microsoft Sans Serif" panose="020B0604020202020204" pitchFamily="34" charset="0"/>
                <a:cs typeface="Microsoft Sans Serif" panose="020B0604020202020204" pitchFamily="34" charset="0"/>
              </a:rPr>
              <a:t>A marketing strategy to boost digital sales</a:t>
            </a:r>
          </a:p>
          <a:p>
            <a:pPr marL="342900" indent="-342900">
              <a:buBlip>
                <a:blip r:embed="rId2"/>
              </a:buBlip>
              <a:defRPr/>
            </a:pPr>
            <a:r>
              <a:rPr lang="en-GB" altLang="es-ES" sz="2200" b="1" kern="0" dirty="0">
                <a:latin typeface="Helvetica Neue" panose="020B0604020202020204"/>
                <a:ea typeface="Microsoft Sans Serif" panose="020B0604020202020204" pitchFamily="34" charset="0"/>
                <a:cs typeface="Microsoft Sans Serif" panose="020B0604020202020204" pitchFamily="34" charset="0"/>
              </a:rPr>
              <a:t>A methodological approach to accelerate the penetration of the market</a:t>
            </a:r>
          </a:p>
          <a:p>
            <a:pPr>
              <a:defRPr/>
            </a:pPr>
            <a:endParaRPr lang="en-GB"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561837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3894431" cy="830997"/>
          </a:xfrm>
          <a:prstGeom prst="rect">
            <a:avLst/>
          </a:prstGeom>
          <a:noFill/>
        </p:spPr>
        <p:txBody>
          <a:bodyPr wrap="square" rtlCol="0">
            <a:noAutofit/>
          </a:bodyPr>
          <a:lstStyle/>
          <a:p>
            <a:r>
              <a:rPr lang="en-AU"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Summing up</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34400" cy="954107"/>
          </a:xfrm>
          <a:prstGeom prst="rect">
            <a:avLst/>
          </a:prstGeom>
          <a:noFill/>
        </p:spPr>
        <p:txBody>
          <a:bodyPr wrap="square">
            <a:noAutofit/>
          </a:bodyPr>
          <a:lstStyle/>
          <a:p>
            <a:pPr algn="just"/>
            <a:r>
              <a:rPr lang="en-GB"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Well done! Now you know more about:</a:t>
            </a: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02223251-5CED-BEC3-B449-9E441A0A9932}"/>
              </a:ext>
            </a:extLst>
          </p:cNvPr>
          <p:cNvSpPr txBox="1"/>
          <p:nvPr/>
        </p:nvSpPr>
        <p:spPr>
          <a:xfrm>
            <a:off x="1296000" y="3384000"/>
            <a:ext cx="9360000" cy="3744000"/>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pPr>
            <a:r>
              <a:rPr lang="en-AU" sz="2400" kern="0" dirty="0">
                <a:latin typeface="Helvetica Neue" panose="020B0604020202020204"/>
                <a:ea typeface="Microsoft Sans Serif" panose="020B0604020202020204" pitchFamily="34" charset="0"/>
                <a:cs typeface="Microsoft Sans Serif" panose="020B0604020202020204" pitchFamily="34" charset="0"/>
              </a:rPr>
              <a:t>Growth Hacking and acceleration of customer retention</a:t>
            </a:r>
          </a:p>
          <a:p>
            <a:pPr marL="342900" indent="-342900">
              <a:spcAft>
                <a:spcPts val="1800"/>
              </a:spcAft>
              <a:buBlip>
                <a:blip r:embed="rId3"/>
              </a:buBlip>
            </a:pPr>
            <a:r>
              <a:rPr lang="en-AU" sz="2400" kern="0" dirty="0">
                <a:latin typeface="Helvetica Neue" panose="020B0604020202020204"/>
                <a:ea typeface="Microsoft Sans Serif" panose="020B0604020202020204" pitchFamily="34" charset="0"/>
                <a:cs typeface="Microsoft Sans Serif" panose="020B0604020202020204" pitchFamily="34" charset="0"/>
              </a:rPr>
              <a:t>(A)AARRR! Model and metrics for business growth</a:t>
            </a:r>
          </a:p>
          <a:p>
            <a:pPr marL="342900" indent="-342900">
              <a:spcAft>
                <a:spcPts val="1800"/>
              </a:spcAft>
              <a:buBlip>
                <a:blip r:embed="rId3"/>
              </a:buBlip>
            </a:pPr>
            <a:r>
              <a:rPr lang="en-AU" sz="2400" kern="0" dirty="0">
                <a:latin typeface="Helvetica Neue" panose="020B0604020202020204"/>
                <a:ea typeface="Microsoft Sans Serif" panose="020B0604020202020204" pitchFamily="34" charset="0"/>
                <a:cs typeface="Microsoft Sans Serif" panose="020B0604020202020204" pitchFamily="34" charset="0"/>
              </a:rPr>
              <a:t>From awareness to referral: penetration of the market, WOW effect and analytics of competitiveness</a:t>
            </a:r>
          </a:p>
        </p:txBody>
      </p:sp>
    </p:spTree>
    <p:extLst>
      <p:ext uri="{BB962C8B-B14F-4D97-AF65-F5344CB8AC3E}">
        <p14:creationId xmlns:p14="http://schemas.microsoft.com/office/powerpoint/2010/main" val="3258165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 name="Google Shape;583;p43">
            <a:extLst>
              <a:ext uri="{FF2B5EF4-FFF2-40B4-BE49-F238E27FC236}">
                <a16:creationId xmlns:a16="http://schemas.microsoft.com/office/drawing/2014/main" id="{5C861289-132B-3ED1-A1A7-943E70807241}"/>
              </a:ext>
            </a:extLst>
          </p:cNvPr>
          <p:cNvSpPr txBox="1"/>
          <p:nvPr/>
        </p:nvSpPr>
        <p:spPr>
          <a:xfrm>
            <a:off x="1296000" y="1548000"/>
            <a:ext cx="8571931" cy="83095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4800"/>
              <a:buFont typeface="Arial"/>
              <a:buNone/>
            </a:pPr>
            <a:r>
              <a:rPr lang="en-US" sz="4800" b="1" i="0" u="none" strike="noStrike" cap="none" dirty="0">
                <a:solidFill>
                  <a:srgbClr val="4D94B7"/>
                </a:solidFill>
                <a:latin typeface="Helvetica Neue" panose="020B0604020202020204" charset="0"/>
                <a:ea typeface="Helvetica Neue"/>
                <a:cs typeface="Helvetica Neue"/>
                <a:sym typeface="Helvetica Neue"/>
              </a:rPr>
              <a:t>Bibliography</a:t>
            </a:r>
            <a:endParaRPr lang="en-US" sz="14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4" name="Google Shape;584;p43">
            <a:extLst>
              <a:ext uri="{FF2B5EF4-FFF2-40B4-BE49-F238E27FC236}">
                <a16:creationId xmlns:a16="http://schemas.microsoft.com/office/drawing/2014/main" id="{AD83BF62-5BF9-500A-3090-3DC29F8FACD9}"/>
              </a:ext>
            </a:extLst>
          </p:cNvPr>
          <p:cNvSpPr/>
          <p:nvPr/>
        </p:nvSpPr>
        <p:spPr>
          <a:xfrm>
            <a:off x="1296000" y="3384000"/>
            <a:ext cx="15840000" cy="4959900"/>
          </a:xfrm>
          <a:prstGeom prst="rect">
            <a:avLst/>
          </a:prstGeom>
          <a:noFill/>
          <a:ln>
            <a:noFill/>
          </a:ln>
        </p:spPr>
        <p:txBody>
          <a:bodyPr spcFirstLastPara="1" wrap="square" lIns="91425" tIns="45700" rIns="91425" bIns="45700" anchor="t" anchorCtr="0">
            <a:noAutofit/>
          </a:bodyPr>
          <a:lstStyle/>
          <a:p>
            <a:pPr marL="534988" marR="0" lvl="0" indent="-534988" algn="l" rtl="0">
              <a:lnSpc>
                <a:spcPct val="100000"/>
              </a:lnSpc>
              <a:spcAft>
                <a:spcPts val="2400"/>
              </a:spcAft>
              <a:buClr>
                <a:srgbClr val="4D94B7"/>
              </a:buClr>
              <a:buSzPct val="105000"/>
              <a:buFont typeface="+mj-lt"/>
              <a:buAutoNum type="arabicParenBoth"/>
            </a:pPr>
            <a:r>
              <a:rPr lang="en-US" sz="2400" b="0" i="0" u="none" strike="noStrike" cap="none" dirty="0">
                <a:solidFill>
                  <a:srgbClr val="000000"/>
                </a:solidFill>
                <a:latin typeface="Helvetica Neue" panose="020B0604020202020204" charset="0"/>
                <a:ea typeface="Helvetica Neue"/>
                <a:cs typeface="Helvetica Neue"/>
                <a:sym typeface="Helvetica Neue"/>
              </a:rPr>
              <a:t>Startup Metrics for Pirates: AARRR! - Dave McClure, Ignite Seattle (2007) https://www.youtube.com/watch?v=irjgfW0BIrw</a:t>
            </a:r>
          </a:p>
          <a:p>
            <a:pPr marL="534988" marR="0" lvl="0" indent="-534988" algn="l" rtl="0">
              <a:lnSpc>
                <a:spcPct val="100000"/>
              </a:lnSpc>
              <a:spcAft>
                <a:spcPts val="2400"/>
              </a:spcAft>
              <a:buClr>
                <a:srgbClr val="4D94B7"/>
              </a:buClr>
              <a:buSzPct val="105000"/>
              <a:buFont typeface="+mj-lt"/>
              <a:buAutoNum type="arabicParenBoth"/>
            </a:pPr>
            <a:r>
              <a:rPr lang="en-US" sz="2400" b="0" i="0" u="none" strike="noStrike" cap="none" dirty="0">
                <a:solidFill>
                  <a:srgbClr val="000000"/>
                </a:solidFill>
                <a:latin typeface="Helvetica Neue" panose="020B0604020202020204" charset="0"/>
                <a:ea typeface="Helvetica Neue"/>
                <a:cs typeface="Helvetica Neue"/>
                <a:sym typeface="Helvetica Neue"/>
              </a:rPr>
              <a:t>Stanford Seminar - Entrepreneurial Thought Leaders: Dave McClure of 500 Startups, Stanford Online (2014) https://www.youtube.com/watch?v=MXuwRICnMW0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7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Thank you!</a:t>
            </a:r>
            <a:endParaRPr kumimoji="0" lang="en-US" sz="7200" b="1" i="0" u="none" strike="noStrike" kern="0" cap="none"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45064" y="5629475"/>
            <a:ext cx="2594335" cy="461665"/>
          </a:xfrm>
          <a:prstGeom prst="rect">
            <a:avLst/>
          </a:prstGeom>
          <a:noFill/>
        </p:spPr>
        <p:txBody>
          <a:bodyPr wrap="square">
            <a:noAutofit/>
          </a:bodyPr>
          <a:lstStyle/>
          <a:p>
            <a:r>
              <a:rPr lang="es-ES" sz="2400" b="1" i="0" u="none" strike="noStrike" dirty="0">
                <a:solidFill>
                  <a:srgbClr val="AED633"/>
                </a:solidFill>
                <a:effectLst/>
                <a:latin typeface="Helvetica Neue" panose="020B0604020202020204"/>
                <a:ea typeface="Microsoft Sans Serif" panose="020B0604020202020204" pitchFamily="34" charset="0"/>
                <a:cs typeface="Microsoft Sans Serif" panose="020B0604020202020204" pitchFamily="34" charset="0"/>
              </a:rPr>
              <a:t>genieproject.eu</a:t>
            </a:r>
            <a:endParaRPr lang="es-ES"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rtlCol="0">
            <a:noAutofit/>
          </a:bodyPr>
          <a:lstStyle/>
          <a:p>
            <a:r>
              <a:rPr lang="en-AU"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Index</a:t>
            </a:r>
          </a:p>
        </p:txBody>
      </p:sp>
      <p:sp>
        <p:nvSpPr>
          <p:cNvPr id="6" name="CuadroTexto 3">
            <a:extLst>
              <a:ext uri="{FF2B5EF4-FFF2-40B4-BE49-F238E27FC236}">
                <a16:creationId xmlns:a16="http://schemas.microsoft.com/office/drawing/2014/main" id="{F3ED4796-14D2-8BCF-AF7E-68D8C7E5E706}"/>
              </a:ext>
            </a:extLst>
          </p:cNvPr>
          <p:cNvSpPr txBox="1"/>
          <p:nvPr/>
        </p:nvSpPr>
        <p:spPr>
          <a:xfrm>
            <a:off x="1296000" y="3384000"/>
            <a:ext cx="720000" cy="2808000"/>
          </a:xfrm>
          <a:prstGeom prst="rect">
            <a:avLst/>
          </a:prstGeom>
          <a:noFill/>
        </p:spPr>
        <p:txBody>
          <a:bodyPr wrap="square" rtlCol="0" anchor="ctr">
            <a:noAutofit/>
          </a:bodyPr>
          <a:lstStyle/>
          <a:p>
            <a:r>
              <a:rPr lang="en-AU" sz="4800" b="1"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a:t>
            </a:r>
          </a:p>
        </p:txBody>
      </p:sp>
      <p:sp>
        <p:nvSpPr>
          <p:cNvPr id="9" name="CuadroTexto 6">
            <a:extLst>
              <a:ext uri="{FF2B5EF4-FFF2-40B4-BE49-F238E27FC236}">
                <a16:creationId xmlns:a16="http://schemas.microsoft.com/office/drawing/2014/main" id="{316FBC8D-09C2-4570-C378-9E1FDF7FFCBA}"/>
              </a:ext>
            </a:extLst>
          </p:cNvPr>
          <p:cNvSpPr txBox="1"/>
          <p:nvPr/>
        </p:nvSpPr>
        <p:spPr>
          <a:xfrm>
            <a:off x="1944000" y="3384000"/>
            <a:ext cx="5580000" cy="2808000"/>
          </a:xfrm>
          <a:prstGeom prst="rect">
            <a:avLst/>
          </a:prstGeom>
          <a:noFill/>
        </p:spPr>
        <p:txBody>
          <a:bodyPr wrap="square" rtlCol="0" anchor="ctr">
            <a:noAutofit/>
          </a:bodyPr>
          <a:lstStyle/>
          <a:p>
            <a:r>
              <a:rPr lang="en-GB" sz="2400" b="1" kern="0" dirty="0">
                <a:latin typeface="Helvetica Neue" panose="020B0604020202020204"/>
                <a:ea typeface="Microsoft Sans Serif" panose="020B0604020202020204" pitchFamily="34" charset="0"/>
                <a:cs typeface="Microsoft Sans Serif" panose="020B0604020202020204" pitchFamily="34" charset="0"/>
              </a:rPr>
              <a:t>Brief introduction to the Pirates’ funnel aka AARRR! model</a:t>
            </a:r>
          </a:p>
        </p:txBody>
      </p:sp>
      <p:sp>
        <p:nvSpPr>
          <p:cNvPr id="11" name="CuadroTexto 12">
            <a:extLst>
              <a:ext uri="{FF2B5EF4-FFF2-40B4-BE49-F238E27FC236}">
                <a16:creationId xmlns:a16="http://schemas.microsoft.com/office/drawing/2014/main" id="{4E82F637-E871-BFFB-8539-326559711D8C}"/>
              </a:ext>
            </a:extLst>
          </p:cNvPr>
          <p:cNvSpPr txBox="1"/>
          <p:nvPr/>
        </p:nvSpPr>
        <p:spPr>
          <a:xfrm>
            <a:off x="7488000" y="3384000"/>
            <a:ext cx="9684000" cy="2808000"/>
          </a:xfrm>
          <a:prstGeom prst="rect">
            <a:avLst/>
          </a:prstGeom>
          <a:noFill/>
        </p:spPr>
        <p:txBody>
          <a:bodyPr wrap="square" rtlCol="0" anchor="ctr">
            <a:noAutofit/>
          </a:bodyPr>
          <a:lstStyle/>
          <a:p>
            <a:pPr marL="534988" indent="-534988">
              <a:spcAft>
                <a:spcPts val="600"/>
              </a:spcAft>
              <a:tabLst>
                <a:tab pos="534988" algn="l"/>
                <a:tab pos="1204913" algn="l"/>
                <a:tab pos="1925638" algn="l"/>
                <a:tab pos="2914650" algn="l"/>
                <a:tab pos="3444875" algn="l"/>
                <a:tab pos="4383088" algn="l"/>
                <a:tab pos="6796088" algn="l"/>
              </a:tabLst>
              <a:defRPr/>
            </a:pPr>
            <a:r>
              <a:rPr lang="en-US" sz="2400" kern="0" dirty="0">
                <a:latin typeface="Helvetica Neue" panose="020B0604020202020204"/>
                <a:ea typeface="Microsoft Sans Serif" panose="020B0604020202020204" pitchFamily="34" charset="0"/>
                <a:cs typeface="Microsoft Sans Serif" panose="020B0604020202020204" pitchFamily="34" charset="0"/>
              </a:rPr>
              <a:t>1.1 </a:t>
            </a:r>
            <a:r>
              <a:rPr lang="en-GB" sz="2400" kern="0" dirty="0">
                <a:latin typeface="Helvetica Neue" panose="020B0604020202020204"/>
                <a:ea typeface="Microsoft Sans Serif" panose="020B0604020202020204" pitchFamily="34" charset="0"/>
                <a:cs typeface="Microsoft Sans Serif" panose="020B0604020202020204" pitchFamily="34" charset="0"/>
              </a:rPr>
              <a:t>What is the AARRR! Model about? A quick introduction to the Pirates’ funnel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pPr marL="534988" indent="-534988">
              <a:spcAft>
                <a:spcPts val="600"/>
              </a:spcAft>
              <a:tabLst>
                <a:tab pos="534988" algn="l"/>
                <a:tab pos="1204913" algn="l"/>
                <a:tab pos="1925638" algn="l"/>
                <a:tab pos="2914650" algn="l"/>
                <a:tab pos="3444875" algn="l"/>
                <a:tab pos="4383088" algn="l"/>
                <a:tab pos="6796088" algn="l"/>
              </a:tabLst>
              <a:defRPr/>
            </a:pPr>
            <a:r>
              <a:rPr lang="en-US" sz="2400" kern="0" dirty="0">
                <a:latin typeface="Helvetica Neue" panose="020B0604020202020204"/>
                <a:ea typeface="Microsoft Sans Serif" panose="020B0604020202020204" pitchFamily="34" charset="0"/>
                <a:cs typeface="Microsoft Sans Serif" panose="020B0604020202020204" pitchFamily="34" charset="0"/>
              </a:rPr>
              <a:t>1.2 The AARRR! for intrapreneurs - Why even bother… </a:t>
            </a:r>
          </a:p>
          <a:p>
            <a:pPr marL="534988" indent="-534988">
              <a:spcAft>
                <a:spcPts val="600"/>
              </a:spcAft>
              <a:tabLst>
                <a:tab pos="534988" algn="l"/>
                <a:tab pos="1204913" algn="l"/>
                <a:tab pos="1925638" algn="l"/>
                <a:tab pos="2914650" algn="l"/>
                <a:tab pos="3444875" algn="l"/>
                <a:tab pos="4383088" algn="l"/>
                <a:tab pos="6796088" algn="l"/>
              </a:tabLst>
              <a:defRPr/>
            </a:pPr>
            <a:r>
              <a:rPr lang="en-US" sz="2400" kern="0" dirty="0">
                <a:latin typeface="Helvetica Neue" panose="020B0604020202020204"/>
                <a:ea typeface="Microsoft Sans Serif" panose="020B0604020202020204" pitchFamily="34" charset="0"/>
                <a:cs typeface="Microsoft Sans Serif" panose="020B0604020202020204" pitchFamily="34" charset="0"/>
              </a:rPr>
              <a:t>1.3 </a:t>
            </a:r>
            <a:r>
              <a:rPr lang="en-GB" sz="2400" kern="0" dirty="0">
                <a:latin typeface="Helvetica Neue" panose="020B0604020202020204"/>
                <a:ea typeface="Microsoft Sans Serif" panose="020B0604020202020204" pitchFamily="34" charset="0"/>
                <a:cs typeface="Microsoft Sans Serif" panose="020B0604020202020204" pitchFamily="34" charset="0"/>
              </a:rPr>
              <a:t>The AARRR! Model in its core essentials – Five steps for metrics’ measurement </a:t>
            </a:r>
          </a:p>
          <a:p>
            <a:pPr marL="534988" indent="-534988">
              <a:spcAft>
                <a:spcPts val="600"/>
              </a:spcAft>
              <a:tabLst>
                <a:tab pos="534988" algn="l"/>
                <a:tab pos="1204913" algn="l"/>
                <a:tab pos="1925638" algn="l"/>
                <a:tab pos="2914650" algn="l"/>
                <a:tab pos="3444875" algn="l"/>
                <a:tab pos="4383088" algn="l"/>
                <a:tab pos="6796088" algn="l"/>
              </a:tabLst>
              <a:defRPr/>
            </a:pPr>
            <a:r>
              <a:rPr lang="it-IT" sz="2400" kern="0" dirty="0">
                <a:latin typeface="Helvetica Neue" panose="020B0604020202020204"/>
                <a:ea typeface="Microsoft Sans Serif" panose="020B0604020202020204" pitchFamily="34" charset="0"/>
                <a:cs typeface="Microsoft Sans Serif" panose="020B0604020202020204" pitchFamily="34" charset="0"/>
              </a:rPr>
              <a:t>1.4 S</a:t>
            </a:r>
            <a:r>
              <a:rPr lang="en-GB" sz="2400" kern="0" dirty="0">
                <a:latin typeface="Helvetica Neue" panose="020B0604020202020204"/>
                <a:ea typeface="Microsoft Sans Serif" panose="020B0604020202020204" pitchFamily="34" charset="0"/>
                <a:cs typeface="Microsoft Sans Serif" panose="020B0604020202020204" pitchFamily="34" charset="0"/>
              </a:rPr>
              <a:t>light variations largely applicate &amp; valorised into practice - The AAARRR! Model</a:t>
            </a:r>
          </a:p>
        </p:txBody>
      </p:sp>
      <p:sp>
        <p:nvSpPr>
          <p:cNvPr id="12" name="Abrir llave 15">
            <a:extLst>
              <a:ext uri="{FF2B5EF4-FFF2-40B4-BE49-F238E27FC236}">
                <a16:creationId xmlns:a16="http://schemas.microsoft.com/office/drawing/2014/main" id="{182D58F8-756A-66B7-BA8D-54CAC8B5AB0E}"/>
              </a:ext>
            </a:extLst>
          </p:cNvPr>
          <p:cNvSpPr/>
          <p:nvPr/>
        </p:nvSpPr>
        <p:spPr>
          <a:xfrm>
            <a:off x="7308000" y="3384000"/>
            <a:ext cx="180000" cy="2808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latin typeface="Helvetica Neue" panose="020B0604020202020204"/>
            </a:endParaRPr>
          </a:p>
        </p:txBody>
      </p:sp>
      <p:sp>
        <p:nvSpPr>
          <p:cNvPr id="14" name="CuadroTexto 4">
            <a:extLst>
              <a:ext uri="{FF2B5EF4-FFF2-40B4-BE49-F238E27FC236}">
                <a16:creationId xmlns:a16="http://schemas.microsoft.com/office/drawing/2014/main" id="{A5038C9B-F40E-77C2-8060-982BDCC812BB}"/>
              </a:ext>
            </a:extLst>
          </p:cNvPr>
          <p:cNvSpPr txBox="1"/>
          <p:nvPr/>
        </p:nvSpPr>
        <p:spPr>
          <a:xfrm>
            <a:off x="1296000" y="6552000"/>
            <a:ext cx="720000" cy="2520000"/>
          </a:xfrm>
          <a:prstGeom prst="rect">
            <a:avLst/>
          </a:prstGeom>
          <a:noFill/>
        </p:spPr>
        <p:txBody>
          <a:bodyPr wrap="square" rtlCol="0" anchor="ctr">
            <a:noAutofit/>
          </a:bodyPr>
          <a:lstStyle/>
          <a:p>
            <a:r>
              <a:rPr lang="en-AU" sz="4800" b="1" kern="0" dirty="0">
                <a:solidFill>
                  <a:srgbClr val="78B17A"/>
                </a:solidFill>
                <a:latin typeface="Helvetica Neue" panose="020B0604020202020204"/>
                <a:ea typeface="Microsoft Sans Serif" panose="020B0604020202020204" pitchFamily="34" charset="0"/>
                <a:cs typeface="Microsoft Sans Serif" panose="020B0604020202020204" pitchFamily="34" charset="0"/>
              </a:rPr>
              <a:t>2</a:t>
            </a:r>
          </a:p>
        </p:txBody>
      </p:sp>
      <p:sp>
        <p:nvSpPr>
          <p:cNvPr id="15" name="CuadroTexto 7">
            <a:extLst>
              <a:ext uri="{FF2B5EF4-FFF2-40B4-BE49-F238E27FC236}">
                <a16:creationId xmlns:a16="http://schemas.microsoft.com/office/drawing/2014/main" id="{D1A63E9D-D14E-EF7F-2A4C-A196A55D0EBE}"/>
              </a:ext>
            </a:extLst>
          </p:cNvPr>
          <p:cNvSpPr txBox="1"/>
          <p:nvPr/>
        </p:nvSpPr>
        <p:spPr>
          <a:xfrm>
            <a:off x="1944000" y="6552000"/>
            <a:ext cx="5580000" cy="2520000"/>
          </a:xfrm>
          <a:prstGeom prst="rect">
            <a:avLst/>
          </a:prstGeom>
          <a:noFill/>
        </p:spPr>
        <p:txBody>
          <a:bodyPr wrap="square" rtlCol="0" anchor="ctr">
            <a:noAutofit/>
          </a:bodyPr>
          <a:lstStyle/>
          <a:p>
            <a:r>
              <a:rPr lang="en-GB" sz="2400" b="1" kern="0" dirty="0">
                <a:latin typeface="Helvetica Neue" panose="020B0604020202020204"/>
                <a:ea typeface="Microsoft Sans Serif" panose="020B0604020202020204" pitchFamily="34" charset="0"/>
                <a:cs typeface="Microsoft Sans Serif" panose="020B0604020202020204" pitchFamily="34" charset="0"/>
              </a:rPr>
              <a:t>Core stages of the Pirates’ funnel aka AARRR! model</a:t>
            </a:r>
          </a:p>
        </p:txBody>
      </p:sp>
      <p:sp>
        <p:nvSpPr>
          <p:cNvPr id="17" name="Abrir llave 17">
            <a:extLst>
              <a:ext uri="{FF2B5EF4-FFF2-40B4-BE49-F238E27FC236}">
                <a16:creationId xmlns:a16="http://schemas.microsoft.com/office/drawing/2014/main" id="{A9CD2AE4-7EF3-36F3-A0F3-9A02D8D83C94}"/>
              </a:ext>
            </a:extLst>
          </p:cNvPr>
          <p:cNvSpPr/>
          <p:nvPr/>
        </p:nvSpPr>
        <p:spPr>
          <a:xfrm>
            <a:off x="7308000" y="6552000"/>
            <a:ext cx="180000" cy="2520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latin typeface="Helvetica Neue" panose="020B0604020202020204"/>
            </a:endParaRPr>
          </a:p>
        </p:txBody>
      </p:sp>
      <p:sp>
        <p:nvSpPr>
          <p:cNvPr id="20" name="CuadroTexto 18">
            <a:extLst>
              <a:ext uri="{FF2B5EF4-FFF2-40B4-BE49-F238E27FC236}">
                <a16:creationId xmlns:a16="http://schemas.microsoft.com/office/drawing/2014/main" id="{3CA52F6F-536B-EE1F-12B3-A62B3E5B89AB}"/>
              </a:ext>
            </a:extLst>
          </p:cNvPr>
          <p:cNvSpPr txBox="1"/>
          <p:nvPr/>
        </p:nvSpPr>
        <p:spPr>
          <a:xfrm>
            <a:off x="7488000" y="6552000"/>
            <a:ext cx="9684000" cy="2520000"/>
          </a:xfrm>
          <a:prstGeom prst="rect">
            <a:avLst/>
          </a:prstGeom>
          <a:noFill/>
        </p:spPr>
        <p:txBody>
          <a:bodyPr wrap="square" rtlCol="0" anchor="ctr">
            <a:noAutofit/>
          </a:bodyPr>
          <a:lstStyle/>
          <a:p>
            <a:pPr>
              <a:spcAft>
                <a:spcPts val="600"/>
              </a:spcAft>
            </a:pPr>
            <a:endParaRPr lang="en-AU" sz="2400" kern="0" dirty="0">
              <a:latin typeface="Helvetica Neue" panose="020B0604020202020204"/>
              <a:ea typeface="Microsoft Sans Serif" panose="020B0604020202020204" pitchFamily="34" charset="0"/>
              <a:cs typeface="Microsoft Sans Serif" panose="020B0604020202020204" pitchFamily="34" charset="0"/>
            </a:endParaRPr>
          </a:p>
          <a:p>
            <a:pPr marL="534988" indent="-534988">
              <a:spcAft>
                <a:spcPts val="600"/>
              </a:spcAft>
            </a:pPr>
            <a:r>
              <a:rPr lang="en-GB" sz="2400" kern="0" dirty="0">
                <a:latin typeface="Helvetica Neue" panose="020B0604020202020204"/>
                <a:ea typeface="Microsoft Sans Serif" panose="020B0604020202020204" pitchFamily="34" charset="0"/>
                <a:cs typeface="Microsoft Sans Serif" panose="020B0604020202020204" pitchFamily="34" charset="0"/>
              </a:rPr>
              <a:t>2.1 Acquisition – The lead stage</a:t>
            </a:r>
          </a:p>
          <a:p>
            <a:pPr marL="534988" indent="-534988">
              <a:spcAft>
                <a:spcPts val="600"/>
              </a:spcAft>
            </a:pPr>
            <a:r>
              <a:rPr lang="en-GB" sz="2400" kern="0" dirty="0">
                <a:latin typeface="Helvetica Neue" panose="020B0604020202020204"/>
                <a:ea typeface="Microsoft Sans Serif" panose="020B0604020202020204" pitchFamily="34" charset="0"/>
                <a:cs typeface="Microsoft Sans Serif" panose="020B0604020202020204" pitchFamily="34" charset="0"/>
              </a:rPr>
              <a:t>2.2 Activation – Stimulating further the lead contacts</a:t>
            </a:r>
          </a:p>
          <a:p>
            <a:pPr marL="534988" indent="-534988">
              <a:spcAft>
                <a:spcPts val="600"/>
              </a:spcAft>
            </a:pPr>
            <a:r>
              <a:rPr lang="en-GB" sz="2400" kern="0" dirty="0">
                <a:latin typeface="Helvetica Neue" panose="020B0604020202020204"/>
                <a:ea typeface="Microsoft Sans Serif" panose="020B0604020202020204" pitchFamily="34" charset="0"/>
                <a:cs typeface="Microsoft Sans Serif" panose="020B0604020202020204" pitchFamily="34" charset="0"/>
              </a:rPr>
              <a:t>2.3 Retention – Nurturing customer loyalty</a:t>
            </a:r>
          </a:p>
          <a:p>
            <a:pPr marL="534988" indent="-534988">
              <a:spcAft>
                <a:spcPts val="600"/>
              </a:spcAft>
            </a:pPr>
            <a:r>
              <a:rPr lang="en-GB" sz="2400" kern="0" dirty="0">
                <a:latin typeface="Helvetica Neue" panose="020B0604020202020204"/>
                <a:ea typeface="Microsoft Sans Serif" panose="020B0604020202020204" pitchFamily="34" charset="0"/>
                <a:cs typeface="Microsoft Sans Serif" panose="020B0604020202020204" pitchFamily="34" charset="0"/>
              </a:rPr>
              <a:t>2.4 Revenue – Time to make profit</a:t>
            </a:r>
          </a:p>
          <a:p>
            <a:pPr marL="534988" indent="-534988">
              <a:spcAft>
                <a:spcPts val="600"/>
              </a:spcAft>
            </a:pPr>
            <a:r>
              <a:rPr lang="en-GB" sz="2400" kern="0" dirty="0">
                <a:latin typeface="Helvetica Neue" panose="020B0604020202020204"/>
                <a:ea typeface="Microsoft Sans Serif" panose="020B0604020202020204" pitchFamily="34" charset="0"/>
                <a:cs typeface="Microsoft Sans Serif" panose="020B0604020202020204" pitchFamily="34" charset="0"/>
              </a:rPr>
              <a:t>2.5 Referral – Triggering the word-of-mouth effect and positive externalities </a:t>
            </a:r>
          </a:p>
          <a:p>
            <a:pPr>
              <a:spcAft>
                <a:spcPts val="600"/>
              </a:spcAft>
            </a:pPr>
            <a:endParaRPr lang="en-AU"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059406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439CB70-E0A1-C2E2-8B9D-A1B518250D21}"/>
              </a:ext>
            </a:extLst>
          </p:cNvPr>
          <p:cNvSpPr txBox="1"/>
          <p:nvPr/>
        </p:nvSpPr>
        <p:spPr>
          <a:xfrm>
            <a:off x="1295400" y="1548000"/>
            <a:ext cx="3361031" cy="830997"/>
          </a:xfrm>
          <a:prstGeom prst="rect">
            <a:avLst/>
          </a:prstGeom>
          <a:noFill/>
        </p:spPr>
        <p:txBody>
          <a:bodyPr wrap="square" rtlCol="0">
            <a:noAutofit/>
          </a:bodyPr>
          <a:lstStyle/>
          <a:p>
            <a:r>
              <a:rPr lang="en-AU"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Objectives</a:t>
            </a:r>
            <a:endParaRPr lang="en-AU" sz="4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0CFCC641-014E-3EB1-F1FD-5333A8EF9A60}"/>
              </a:ext>
            </a:extLst>
          </p:cNvPr>
          <p:cNvSpPr txBox="1"/>
          <p:nvPr/>
        </p:nvSpPr>
        <p:spPr>
          <a:xfrm>
            <a:off x="1296000" y="3384000"/>
            <a:ext cx="9144000" cy="461665"/>
          </a:xfrm>
          <a:prstGeom prst="rect">
            <a:avLst/>
          </a:prstGeom>
          <a:noFill/>
        </p:spPr>
        <p:txBody>
          <a:bodyPr wrap="square">
            <a:noAutofit/>
          </a:bodyPr>
          <a:lstStyle/>
          <a:p>
            <a:pPr algn="just"/>
            <a:r>
              <a:rPr lang="en-GB" sz="24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At the end of this module you will be able to:</a:t>
            </a:r>
          </a:p>
        </p:txBody>
      </p:sp>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2" name="Google Shape;98;p4">
            <a:extLst>
              <a:ext uri="{FF2B5EF4-FFF2-40B4-BE49-F238E27FC236}">
                <a16:creationId xmlns:a16="http://schemas.microsoft.com/office/drawing/2014/main" id="{32C4FFFF-C82B-F242-8BC2-B1D8D80573D3}"/>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pPr>
            <a:r>
              <a:rPr lang="en-AU" sz="2400" kern="0" dirty="0">
                <a:latin typeface="Helvetica Neue" panose="020B0604020202020204"/>
                <a:ea typeface="Microsoft Sans Serif" panose="020B0604020202020204" pitchFamily="34" charset="0"/>
                <a:cs typeface="Microsoft Sans Serif" panose="020B0604020202020204" pitchFamily="34" charset="0"/>
              </a:rPr>
              <a:t>Familiarise with the essentials of growth hacking</a:t>
            </a:r>
          </a:p>
          <a:p>
            <a:pPr marL="342900" indent="-342900">
              <a:spcAft>
                <a:spcPts val="1800"/>
              </a:spcAft>
              <a:buBlip>
                <a:blip r:embed="rId3"/>
              </a:buBlip>
            </a:pPr>
            <a:r>
              <a:rPr lang="en-AU" sz="2400" kern="0" dirty="0">
                <a:latin typeface="Helvetica Neue" panose="020B0604020202020204"/>
                <a:ea typeface="Microsoft Sans Serif" panose="020B0604020202020204" pitchFamily="34" charset="0"/>
                <a:cs typeface="Microsoft Sans Serif" panose="020B0604020202020204" pitchFamily="34" charset="0"/>
              </a:rPr>
              <a:t>Experiment with the five key stages of the pirates’ funnels</a:t>
            </a:r>
          </a:p>
          <a:p>
            <a:pPr marL="342900" indent="-342900">
              <a:spcAft>
                <a:spcPts val="1800"/>
              </a:spcAft>
              <a:buBlip>
                <a:blip r:embed="rId3"/>
              </a:buBlip>
            </a:pPr>
            <a:r>
              <a:rPr lang="en-AU" sz="2400" kern="0" dirty="0">
                <a:latin typeface="Helvetica Neue" panose="020B0604020202020204"/>
                <a:ea typeface="Microsoft Sans Serif" panose="020B0604020202020204" pitchFamily="34" charset="0"/>
                <a:cs typeface="Microsoft Sans Serif" panose="020B0604020202020204" pitchFamily="34" charset="0"/>
              </a:rPr>
              <a:t>Validate into-practice metrics’ analysis for customer retention</a:t>
            </a:r>
          </a:p>
          <a:p>
            <a:endParaRPr lang="en-AU"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2793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428000" y="3888000"/>
            <a:ext cx="9576000" cy="830997"/>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Brief introduction to the Pirates’ funnel aka AARRR! model</a:t>
            </a:r>
            <a:endParaRPr kumimoji="0" lang="en-US" sz="4800" b="1" i="0" u="none" strike="noStrike" kern="0" cap="none"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Unit 1</a:t>
            </a:r>
            <a:endParaRPr kumimoji="0" lang="en-US" sz="6000" b="1" i="0" u="none" strike="noStrike" kern="0" cap="none"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3EE4750C-D6F4-5978-8478-203FE57F86F7}"/>
              </a:ext>
            </a:extLst>
          </p:cNvPr>
          <p:cNvSpPr txBox="1"/>
          <p:nvPr/>
        </p:nvSpPr>
        <p:spPr>
          <a:xfrm>
            <a:off x="1296000" y="5400000"/>
            <a:ext cx="10980000" cy="3538800"/>
          </a:xfrm>
          <a:prstGeom prst="rect">
            <a:avLst/>
          </a:prstGeom>
          <a:noFill/>
        </p:spPr>
        <p:txBody>
          <a:bodyPr wrap="square">
            <a:noAutofit/>
          </a:bodyPr>
          <a:lstStyle/>
          <a:p>
            <a:pPr marL="534988" indent="-534988">
              <a:spcAft>
                <a:spcPts val="1200"/>
              </a:spcAft>
              <a:tabLst>
                <a:tab pos="1205230" algn="l"/>
                <a:tab pos="1926589" algn="l"/>
                <a:tab pos="2915920" algn="l"/>
                <a:tab pos="3444875" algn="l"/>
                <a:tab pos="4383405" algn="l"/>
                <a:tab pos="6796405" algn="l"/>
              </a:tabLst>
              <a:defRPr/>
            </a:pPr>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1.1 </a:t>
            </a:r>
            <a:r>
              <a:rPr lang="en-GB"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What is the AARRR! Model about? </a:t>
            </a:r>
            <a:r>
              <a:rPr lang="en-GB"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 quick introduction to the Pirates’ funnel </a:t>
            </a:r>
            <a:endParaRPr lang="en-AU"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marL="534988" indent="-534988">
              <a:spcAft>
                <a:spcPts val="1200"/>
              </a:spcAft>
              <a:tabLst>
                <a:tab pos="1205230" algn="l"/>
                <a:tab pos="1926589" algn="l"/>
                <a:tab pos="2915920" algn="l"/>
                <a:tab pos="3444875" algn="l"/>
                <a:tab pos="4383405" algn="l"/>
                <a:tab pos="6796405" algn="l"/>
              </a:tabLst>
              <a:defRPr/>
            </a:pPr>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1.2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The AARRR! for intrapreneurs - </a:t>
            </a:r>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Why even bother… </a:t>
            </a:r>
          </a:p>
          <a:p>
            <a:pPr marL="534988" indent="-534988">
              <a:spcAft>
                <a:spcPts val="1200"/>
              </a:spcAft>
              <a:tabLst>
                <a:tab pos="1205230" algn="l"/>
                <a:tab pos="1926589" algn="l"/>
                <a:tab pos="2915920" algn="l"/>
                <a:tab pos="3444875" algn="l"/>
                <a:tab pos="4383405" algn="l"/>
                <a:tab pos="6796405" algn="l"/>
              </a:tabLst>
              <a:defRPr/>
            </a:pPr>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1.3 </a:t>
            </a:r>
            <a:r>
              <a:rPr lang="en-GB"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The AARRR! Model in its core essentials – </a:t>
            </a:r>
            <a:r>
              <a:rPr lang="en-GB"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Five steps for metrics’ measurement </a:t>
            </a:r>
          </a:p>
          <a:p>
            <a:pPr marL="534988" indent="-534988">
              <a:spcAft>
                <a:spcPts val="1200"/>
              </a:spcAft>
              <a:tabLst>
                <a:tab pos="1205230" algn="l"/>
                <a:tab pos="1926589" algn="l"/>
                <a:tab pos="2915920" algn="l"/>
                <a:tab pos="3444875" algn="l"/>
                <a:tab pos="4383405" algn="l"/>
                <a:tab pos="6796405" algn="l"/>
              </a:tabLst>
              <a:defRPr/>
            </a:pPr>
            <a:r>
              <a:rPr kumimoji="0" lang="it-IT" sz="2800" b="1" i="0" u="none" strike="noStrike" kern="0" cap="none"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rPr>
              <a:t>1.4 </a:t>
            </a:r>
            <a:r>
              <a:rPr lang="en-GB"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Slight variations largely applicate &amp; valorised into practice - </a:t>
            </a:r>
            <a:r>
              <a:rPr lang="en-GB"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The AAARRR! Model</a:t>
            </a:r>
          </a:p>
          <a:p>
            <a:pPr>
              <a:spcAft>
                <a:spcPts val="1200"/>
              </a:spcAft>
              <a:tabLst>
                <a:tab pos="1205230" algn="l"/>
                <a:tab pos="1926589" algn="l"/>
                <a:tab pos="2915920" algn="l"/>
                <a:tab pos="3444875" algn="l"/>
                <a:tab pos="4383405" algn="l"/>
                <a:tab pos="6796405" algn="l"/>
              </a:tabLst>
              <a:defRPr/>
            </a:pPr>
            <a:endParaRPr lang="en-GB"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1200"/>
              </a:spcAft>
              <a:tabLst>
                <a:tab pos="1205230" algn="l"/>
                <a:tab pos="1926589" algn="l"/>
                <a:tab pos="2915920" algn="l"/>
                <a:tab pos="3444875" algn="l"/>
                <a:tab pos="4383405" algn="l"/>
                <a:tab pos="6796405" algn="l"/>
              </a:tabLst>
              <a:defRPr/>
            </a:pPr>
            <a:endParaRPr lang="en-GB"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1200"/>
              </a:spcAft>
              <a:tabLst>
                <a:tab pos="1205230" algn="l"/>
                <a:tab pos="1926589" algn="l"/>
                <a:tab pos="2915920" algn="l"/>
                <a:tab pos="3444875" algn="l"/>
                <a:tab pos="4383405" algn="l"/>
                <a:tab pos="6796405" algn="l"/>
              </a:tabLst>
              <a:defRPr/>
            </a:pPr>
            <a:endParaRPr lang="en-GB"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1200"/>
              </a:spcAft>
              <a:tabLst>
                <a:tab pos="1205230" algn="l"/>
                <a:tab pos="1926589" algn="l"/>
                <a:tab pos="2915920" algn="l"/>
                <a:tab pos="3444875" algn="l"/>
                <a:tab pos="4383405" algn="l"/>
                <a:tab pos="6796405" algn="l"/>
              </a:tabLst>
              <a:defRPr/>
            </a:pPr>
            <a:endParaRPr lang="en-GB"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1200"/>
              </a:spcAft>
              <a:tabLst>
                <a:tab pos="1205230" algn="l"/>
                <a:tab pos="1926589" algn="l"/>
                <a:tab pos="2915920" algn="l"/>
                <a:tab pos="3444875" algn="l"/>
                <a:tab pos="4383405" algn="l"/>
                <a:tab pos="6796405" algn="l"/>
              </a:tabLst>
              <a:defRPr/>
            </a:pPr>
            <a:endParaRPr lang="en-GB"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1200"/>
              </a:spcAft>
              <a:tabLst>
                <a:tab pos="1205230" algn="l"/>
                <a:tab pos="1926589" algn="l"/>
                <a:tab pos="2915920" algn="l"/>
                <a:tab pos="3444875" algn="l"/>
                <a:tab pos="4383405" algn="l"/>
                <a:tab pos="6796405" algn="l"/>
              </a:tabLst>
              <a:defRPr/>
            </a:pPr>
            <a:endParaRPr kumimoji="0" lang="en-US" sz="2800" i="0" u="none" strike="noStrike" kern="0" cap="none"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a:p>
            <a:pPr marL="0" marR="0" lvl="0" indent="0" defTabSz="914400" rtl="0" eaLnBrk="1" fontAlgn="auto" latinLnBrk="0" hangingPunct="1">
              <a:spcBef>
                <a:spcPts val="5"/>
              </a:spcBef>
              <a:spcAft>
                <a:spcPts val="1200"/>
              </a:spcAft>
              <a:buClrTx/>
              <a:buSzTx/>
              <a:buFontTx/>
              <a:buNone/>
              <a:tabLst>
                <a:tab pos="1205230" algn="l"/>
                <a:tab pos="1926589" algn="l"/>
                <a:tab pos="2915920" algn="l"/>
                <a:tab pos="3444875" algn="l"/>
                <a:tab pos="4383405" algn="l"/>
                <a:tab pos="6796405" algn="l"/>
              </a:tabLst>
              <a:defRPr/>
            </a:pPr>
            <a:endParaRPr kumimoji="0" lang="en-US" sz="2800" i="0" u="none" strike="noStrike" kern="0" cap="none"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pic>
        <p:nvPicPr>
          <p:cNvPr id="2" name="Google Shape;111;p5">
            <a:extLst>
              <a:ext uri="{FF2B5EF4-FFF2-40B4-BE49-F238E27FC236}">
                <a16:creationId xmlns:a16="http://schemas.microsoft.com/office/drawing/2014/main" id="{E8D23B66-F107-0D55-713F-C282BE65A05E}"/>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6020000" cy="830997"/>
          </a:xfrm>
          <a:prstGeom prst="rect">
            <a:avLst/>
          </a:prstGeom>
          <a:noFill/>
        </p:spPr>
        <p:txBody>
          <a:bodyPr wrap="square" rtlCol="0">
            <a:noAutofit/>
          </a:bodyPr>
          <a:lstStyle/>
          <a:p>
            <a:r>
              <a:rPr lang="en-US"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Brief introduction to the Pirates’ funnel aka AARRR! model</a:t>
            </a:r>
          </a:p>
        </p:txBody>
      </p:sp>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1.1 What is the AARRR! Model about? </a:t>
            </a:r>
            <a:r>
              <a:rPr lang="en-AU"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 quick introduction to the Pirates’ funnel </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en-AU" sz="2400" kern="0" dirty="0">
                <a:latin typeface="Helvetica Neue" panose="020B0604020202020204"/>
                <a:ea typeface="Microsoft Sans Serif" panose="020B0604020202020204" pitchFamily="34" charset="0"/>
                <a:cs typeface="Microsoft Sans Serif" panose="020B0604020202020204" pitchFamily="34" charset="0"/>
              </a:rPr>
              <a:t>The AARRR! Model is a theoretical framework for </a:t>
            </a:r>
            <a:r>
              <a:rPr lang="en-AU"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Growth Hacking </a:t>
            </a:r>
            <a:r>
              <a:rPr lang="en-AU" sz="2400" kern="0" dirty="0">
                <a:latin typeface="Helvetica Neue" panose="020B0604020202020204"/>
                <a:ea typeface="Microsoft Sans Serif" panose="020B0604020202020204" pitchFamily="34" charset="0"/>
                <a:cs typeface="Microsoft Sans Serif" panose="020B0604020202020204" pitchFamily="34" charset="0"/>
              </a:rPr>
              <a:t>and </a:t>
            </a:r>
            <a:r>
              <a:rPr lang="en-AU"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business acceleration </a:t>
            </a:r>
            <a:r>
              <a:rPr lang="en-AU" sz="2400" kern="0" dirty="0">
                <a:latin typeface="Helvetica Neue" panose="020B0604020202020204"/>
                <a:ea typeface="Microsoft Sans Serif" panose="020B0604020202020204" pitchFamily="34" charset="0"/>
                <a:cs typeface="Microsoft Sans Serif" panose="020B0604020202020204" pitchFamily="34" charset="0"/>
              </a:rPr>
              <a:t>introduced for the first time evert in 2007 by Dave McClure – founder of 500 Startup, one of the most important and renewed Venture Capital worldwide.</a:t>
            </a:r>
          </a:p>
          <a:p>
            <a:endParaRPr lang="en-AU" sz="2400" kern="0" dirty="0">
              <a:latin typeface="Helvetica Neue" panose="020B0604020202020204"/>
              <a:ea typeface="Microsoft Sans Serif" panose="020B0604020202020204" pitchFamily="34" charset="0"/>
              <a:cs typeface="Microsoft Sans Serif" panose="020B0604020202020204" pitchFamily="34" charset="0"/>
            </a:endParaRPr>
          </a:p>
          <a:p>
            <a:r>
              <a:rPr lang="en-AU" sz="2400" kern="0" dirty="0">
                <a:latin typeface="Helvetica Neue" panose="020B0604020202020204"/>
                <a:ea typeface="Microsoft Sans Serif" panose="020B0604020202020204" pitchFamily="34" charset="0"/>
                <a:cs typeface="Microsoft Sans Serif" panose="020B0604020202020204" pitchFamily="34" charset="0"/>
              </a:rPr>
              <a:t>The concept of Growth Hacking relates to a methodology based on the gathering, processing and experimenting with data at product and marketing channels level to which newly founded organisations rely on to accelerate as fast as possible their penetration of the market and build their customer base.</a:t>
            </a:r>
          </a:p>
          <a:p>
            <a:endParaRPr lang="en-AU" sz="2400" kern="0" dirty="0">
              <a:latin typeface="Helvetica Neue" panose="020B0604020202020204"/>
              <a:ea typeface="Microsoft Sans Serif" panose="020B0604020202020204" pitchFamily="34" charset="0"/>
              <a:cs typeface="Microsoft Sans Serif" panose="020B0604020202020204" pitchFamily="34" charset="0"/>
            </a:endParaRPr>
          </a:p>
          <a:p>
            <a:r>
              <a:rPr lang="en-AU" sz="2400" kern="0" dirty="0">
                <a:latin typeface="Helvetica Neue" panose="020B0604020202020204"/>
                <a:ea typeface="Microsoft Sans Serif" panose="020B0604020202020204" pitchFamily="34" charset="0"/>
                <a:cs typeface="Microsoft Sans Serif" panose="020B0604020202020204" pitchFamily="34" charset="0"/>
              </a:rPr>
              <a:t>The very AARRR! Model heavily relies in fact on quantitative analysis and benchmark of metrics to filter which of the available business / investment alternatives are most suitable and feasible at that given time.</a:t>
            </a:r>
          </a:p>
          <a:p>
            <a:endParaRPr lang="en-AU" sz="2400" kern="0" dirty="0">
              <a:latin typeface="Helvetica Neue" panose="020B0604020202020204"/>
              <a:ea typeface="Microsoft Sans Serif" panose="020B0604020202020204" pitchFamily="34" charset="0"/>
              <a:cs typeface="Microsoft Sans Serif" panose="020B0604020202020204" pitchFamily="34" charset="0"/>
            </a:endParaRPr>
          </a:p>
          <a:p>
            <a:r>
              <a:rPr lang="en-AU" sz="2400" kern="0" dirty="0">
                <a:latin typeface="Helvetica Neue" panose="020B0604020202020204"/>
                <a:ea typeface="Microsoft Sans Serif" panose="020B0604020202020204" pitchFamily="34" charset="0"/>
                <a:cs typeface="Microsoft Sans Serif" panose="020B0604020202020204" pitchFamily="34" charset="0"/>
              </a:rPr>
              <a:t>The model allows users to fine-tune and optimize the most relevant marketing matrix for the growth and competitiveness of a project, namely customers’ </a:t>
            </a:r>
            <a:r>
              <a:rPr lang="en-AU"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acquisition</a:t>
            </a:r>
            <a:r>
              <a:rPr lang="en-AU" sz="2400" kern="0" dirty="0">
                <a:latin typeface="Helvetica Neue" panose="020B0604020202020204"/>
                <a:ea typeface="Microsoft Sans Serif" panose="020B0604020202020204" pitchFamily="34" charset="0"/>
                <a:cs typeface="Microsoft Sans Serif" panose="020B0604020202020204" pitchFamily="34" charset="0"/>
              </a:rPr>
              <a:t> and </a:t>
            </a:r>
            <a:r>
              <a:rPr lang="en-AU"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retention</a:t>
            </a:r>
            <a:r>
              <a:rPr lang="en-AU" sz="2400"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a:t>
            </a:r>
            <a:endPar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43362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en-AU"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1.2 The AARRR! for intrapreneurs </a:t>
            </a:r>
            <a:r>
              <a:rPr lang="en-AU"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Why even bother… </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6934200" cy="5417100"/>
          </a:xfrm>
          <a:prstGeom prst="rect">
            <a:avLst/>
          </a:prstGeom>
          <a:noFill/>
        </p:spPr>
        <p:txBody>
          <a:bodyPr wrap="square" rtlCol="0">
            <a:noAutofit/>
          </a:bodyPr>
          <a:lstStyle/>
          <a:p>
            <a:r>
              <a:rPr lang="en-AU" sz="2400" kern="0" dirty="0">
                <a:latin typeface="Helvetica Neue" panose="020B0604020202020204"/>
                <a:ea typeface="Microsoft Sans Serif" panose="020B0604020202020204" pitchFamily="34" charset="0"/>
                <a:cs typeface="Microsoft Sans Serif" panose="020B0604020202020204" pitchFamily="34" charset="0"/>
              </a:rPr>
              <a:t>Intrapreneurs share many similarities with startuppers and the (re)application of the AARRR! Model in this different settings might generate significant benefits. </a:t>
            </a:r>
          </a:p>
          <a:p>
            <a:endParaRPr lang="en-AU" sz="2400" kern="0" dirty="0">
              <a:latin typeface="Helvetica Neue" panose="020B0604020202020204"/>
              <a:ea typeface="Microsoft Sans Serif" panose="020B0604020202020204" pitchFamily="34" charset="0"/>
              <a:cs typeface="Microsoft Sans Serif" panose="020B0604020202020204" pitchFamily="34" charset="0"/>
            </a:endParaRPr>
          </a:p>
          <a:p>
            <a:r>
              <a:rPr lang="en-AU" sz="2400" kern="0" dirty="0">
                <a:latin typeface="Helvetica Neue" panose="020B0604020202020204"/>
                <a:ea typeface="Microsoft Sans Serif" panose="020B0604020202020204" pitchFamily="34" charset="0"/>
                <a:cs typeface="Microsoft Sans Serif" panose="020B0604020202020204" pitchFamily="34" charset="0"/>
              </a:rPr>
              <a:t>The AARRR! Model might help aspiring intrapreneurs in better understating in the market appetize for their idea (i.e., </a:t>
            </a:r>
            <a:r>
              <a:rPr lang="en-AU"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traction</a:t>
            </a:r>
            <a:r>
              <a:rPr lang="en-AU" sz="2400" kern="0" dirty="0">
                <a:latin typeface="Helvetica Neue" panose="020B0604020202020204"/>
                <a:ea typeface="Microsoft Sans Serif" panose="020B0604020202020204" pitchFamily="34" charset="0"/>
                <a:cs typeface="Microsoft Sans Serif" panose="020B0604020202020204" pitchFamily="34" charset="0"/>
              </a:rPr>
              <a:t>), and in which measure it is feasible for them to transit from the idea stage, through piloting, and into the market.</a:t>
            </a:r>
          </a:p>
          <a:p>
            <a:endParaRPr lang="en-AU" sz="2400" kern="0" dirty="0">
              <a:latin typeface="Helvetica Neue" panose="020B0604020202020204"/>
              <a:ea typeface="Microsoft Sans Serif" panose="020B0604020202020204" pitchFamily="34" charset="0"/>
              <a:cs typeface="Microsoft Sans Serif" panose="020B0604020202020204" pitchFamily="34" charset="0"/>
            </a:endParaRPr>
          </a:p>
          <a:p>
            <a:r>
              <a:rPr lang="en-AU" sz="2400" kern="0" dirty="0">
                <a:latin typeface="Helvetica Neue" panose="020B0604020202020204"/>
                <a:ea typeface="Microsoft Sans Serif" panose="020B0604020202020204" pitchFamily="34" charset="0"/>
                <a:cs typeface="Microsoft Sans Serif" panose="020B0604020202020204" pitchFamily="34" charset="0"/>
              </a:rPr>
              <a:t>For reference, here on the right </a:t>
            </a:r>
            <a:r>
              <a:rPr lang="en-AU" sz="2400" kern="0" dirty="0">
                <a:latin typeface="Helvetica Neue" panose="020B0604020202020204"/>
                <a:ea typeface="Microsoft Sans Serif" panose="020B0604020202020204" pitchFamily="34" charset="0"/>
                <a:cs typeface="Microsoft Sans Serif" panose="020B0604020202020204" pitchFamily="34" charset="0"/>
                <a:hlinkClick r:id="rId2"/>
              </a:rPr>
              <a:t>the original introduction of the model</a:t>
            </a:r>
            <a:r>
              <a:rPr lang="en-AU" sz="2400" kern="0" dirty="0">
                <a:latin typeface="Helvetica Neue" panose="020B0604020202020204"/>
                <a:ea typeface="Microsoft Sans Serif" panose="020B0604020202020204" pitchFamily="34" charset="0"/>
                <a:cs typeface="Microsoft Sans Serif" panose="020B0604020202020204" pitchFamily="34" charset="0"/>
              </a:rPr>
              <a:t> from 2007.</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pic>
        <p:nvPicPr>
          <p:cNvPr id="4" name="Immagine 3"/>
          <p:cNvPicPr>
            <a:picLocks noChangeAspect="1"/>
          </p:cNvPicPr>
          <p:nvPr/>
        </p:nvPicPr>
        <p:blipFill>
          <a:blip r:embed="rId3"/>
          <a:stretch>
            <a:fillRect/>
          </a:stretch>
        </p:blipFill>
        <p:spPr>
          <a:xfrm>
            <a:off x="9067800" y="3407315"/>
            <a:ext cx="6889182" cy="5644354"/>
          </a:xfrm>
          <a:prstGeom prst="rect">
            <a:avLst/>
          </a:prstGeom>
          <a:ln w="38100">
            <a:solidFill>
              <a:schemeClr val="accent1"/>
            </a:solidFill>
          </a:ln>
        </p:spPr>
      </p:pic>
      <p:sp>
        <p:nvSpPr>
          <p:cNvPr id="5" name="CuadroTexto 1">
            <a:extLst>
              <a:ext uri="{FF2B5EF4-FFF2-40B4-BE49-F238E27FC236}">
                <a16:creationId xmlns:a16="http://schemas.microsoft.com/office/drawing/2014/main" id="{9A9A2674-F498-7F93-4A8F-67BCA6CE5EA5}"/>
              </a:ext>
            </a:extLst>
          </p:cNvPr>
          <p:cNvSpPr txBox="1"/>
          <p:nvPr/>
        </p:nvSpPr>
        <p:spPr>
          <a:xfrm>
            <a:off x="1296000" y="1548000"/>
            <a:ext cx="16020000" cy="830997"/>
          </a:xfrm>
          <a:prstGeom prst="rect">
            <a:avLst/>
          </a:prstGeom>
          <a:noFill/>
        </p:spPr>
        <p:txBody>
          <a:bodyPr wrap="square" rtlCol="0">
            <a:noAutofit/>
          </a:bodyPr>
          <a:lstStyle/>
          <a:p>
            <a:r>
              <a:rPr lang="en-US"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Brief introduction to the Pirates’ funnel aka AARRR! model</a:t>
            </a:r>
          </a:p>
        </p:txBody>
      </p:sp>
      <p:sp>
        <p:nvSpPr>
          <p:cNvPr id="2" name="CuadroTexto 1">
            <a:extLst>
              <a:ext uri="{FF2B5EF4-FFF2-40B4-BE49-F238E27FC236}">
                <a16:creationId xmlns:a16="http://schemas.microsoft.com/office/drawing/2014/main" id="{49D50D8E-3DAD-F78F-46BE-6DBF54F6034C}"/>
              </a:ext>
            </a:extLst>
          </p:cNvPr>
          <p:cNvSpPr txBox="1"/>
          <p:nvPr/>
        </p:nvSpPr>
        <p:spPr>
          <a:xfrm>
            <a:off x="1296000" y="8928000"/>
            <a:ext cx="1676400" cy="276999"/>
          </a:xfrm>
          <a:prstGeom prst="rect">
            <a:avLst/>
          </a:prstGeom>
          <a:noFill/>
        </p:spPr>
        <p:txBody>
          <a:bodyPr wrap="square" rtlCol="0">
            <a:spAutoFit/>
          </a:bodyPr>
          <a:lstStyle/>
          <a:p>
            <a:r>
              <a:rPr lang="es-ES" sz="1200" dirty="0">
                <a:latin typeface="Helvetica Neue" panose="020B0604020202020204"/>
                <a:ea typeface="Microsoft Sans Serif" panose="020B0604020202020204" pitchFamily="34" charset="0"/>
                <a:cs typeface="Microsoft Sans Serif" panose="020B0604020202020204" pitchFamily="34" charset="0"/>
              </a:rPr>
              <a:t>Source no.: 1 </a:t>
            </a:r>
          </a:p>
        </p:txBody>
      </p:sp>
    </p:spTree>
    <p:extLst>
      <p:ext uri="{BB962C8B-B14F-4D97-AF65-F5344CB8AC3E}">
        <p14:creationId xmlns:p14="http://schemas.microsoft.com/office/powerpoint/2010/main" val="439994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1.3 The AARRR! Model in its core essentials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t>
            </a:r>
            <a:r>
              <a:rPr lang="en-AU"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Five steps for metrics’ measurement </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15621000" cy="921300"/>
          </a:xfrm>
          <a:prstGeom prst="rect">
            <a:avLst/>
          </a:prstGeom>
          <a:noFill/>
        </p:spPr>
        <p:txBody>
          <a:bodyPr wrap="square" rtlCol="0">
            <a:noAutofit/>
          </a:bodyPr>
          <a:lstStyle/>
          <a:p>
            <a:r>
              <a:rPr lang="en-AU" sz="2400" kern="0" dirty="0">
                <a:latin typeface="Helvetica Neue" panose="020B0604020202020204"/>
                <a:ea typeface="Microsoft Sans Serif" panose="020B0604020202020204" pitchFamily="34" charset="0"/>
                <a:cs typeface="Microsoft Sans Serif" panose="020B0604020202020204" pitchFamily="34" charset="0"/>
              </a:rPr>
              <a:t>The AARRR! Model describes the customer lifecycle in five key stages: each of this stage is fundamental to assure for business growth and continuity. These five stages are:</a:t>
            </a:r>
          </a:p>
          <a:p>
            <a:endParaRPr lang="en-AU" sz="2400" kern="0" dirty="0">
              <a:latin typeface="Helvetica Neue" panose="020B0604020202020204"/>
              <a:ea typeface="Microsoft Sans Serif" panose="020B0604020202020204" pitchFamily="34" charset="0"/>
              <a:cs typeface="Microsoft Sans Serif" panose="020B0604020202020204" pitchFamily="34" charset="0"/>
            </a:endParaRPr>
          </a:p>
        </p:txBody>
      </p:sp>
      <p:graphicFrame>
        <p:nvGraphicFramePr>
          <p:cNvPr id="4" name="Diagramma 3"/>
          <p:cNvGraphicFramePr/>
          <p:nvPr>
            <p:extLst>
              <p:ext uri="{D42A27DB-BD31-4B8C-83A1-F6EECF244321}">
                <p14:modId xmlns:p14="http://schemas.microsoft.com/office/powerpoint/2010/main" val="2317833406"/>
              </p:ext>
            </p:extLst>
          </p:nvPr>
        </p:nvGraphicFramePr>
        <p:xfrm>
          <a:off x="5238300" y="4457700"/>
          <a:ext cx="78114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948152A1-DCA9-1836-30BA-D212D938A352}"/>
              </a:ext>
            </a:extLst>
          </p:cNvPr>
          <p:cNvSpPr txBox="1"/>
          <p:nvPr/>
        </p:nvSpPr>
        <p:spPr>
          <a:xfrm>
            <a:off x="1296000" y="1548000"/>
            <a:ext cx="16020000" cy="830997"/>
          </a:xfrm>
          <a:prstGeom prst="rect">
            <a:avLst/>
          </a:prstGeom>
          <a:noFill/>
        </p:spPr>
        <p:txBody>
          <a:bodyPr wrap="square" rtlCol="0">
            <a:noAutofit/>
          </a:bodyPr>
          <a:lstStyle/>
          <a:p>
            <a:r>
              <a:rPr lang="en-US"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Brief introduction to the Pirates’ funnel aka AARRR! model</a:t>
            </a:r>
          </a:p>
        </p:txBody>
      </p:sp>
    </p:spTree>
    <p:extLst>
      <p:ext uri="{BB962C8B-B14F-4D97-AF65-F5344CB8AC3E}">
        <p14:creationId xmlns:p14="http://schemas.microsoft.com/office/powerpoint/2010/main" val="2707328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1.4 Slight variations largely applicate &amp; valorized into practice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t>
            </a:r>
            <a:r>
              <a:rPr lang="en-AU"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The AAARRR! Model</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89916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Slight variation of the original model found large application both in specialized literature as well as in practice. This is because per se the model in very flexible and potentially transferable in many different settings.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For instance, some suggested that the very first dimension of this metric assessment should focus on the </a:t>
            </a: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awareness</a:t>
            </a:r>
            <a:r>
              <a:rPr lang="en-US" sz="2400" kern="0" dirty="0">
                <a:latin typeface="Helvetica Neue" panose="020B0604020202020204"/>
                <a:ea typeface="Microsoft Sans Serif" panose="020B0604020202020204" pitchFamily="34" charset="0"/>
                <a:cs typeface="Microsoft Sans Serif" panose="020B0604020202020204" pitchFamily="34" charset="0"/>
              </a:rPr>
              <a:t> that people have of the newly available project / product / service.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For some others, although this is indeed very relevant, awareness is more than anything a vanity metric: ancillary evidence that are of great relevance of course but that do not provide for concrete and meaningful measures of the of the growth of a project.</a:t>
            </a:r>
          </a:p>
        </p:txBody>
      </p:sp>
      <p:graphicFrame>
        <p:nvGraphicFramePr>
          <p:cNvPr id="4" name="Diagramma 3"/>
          <p:cNvGraphicFramePr/>
          <p:nvPr>
            <p:extLst>
              <p:ext uri="{D42A27DB-BD31-4B8C-83A1-F6EECF244321}">
                <p14:modId xmlns:p14="http://schemas.microsoft.com/office/powerpoint/2010/main" val="1633480563"/>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39E0EEC2-F2E7-73F9-16F8-8EB42A37FAC1}"/>
              </a:ext>
            </a:extLst>
          </p:cNvPr>
          <p:cNvSpPr txBox="1"/>
          <p:nvPr/>
        </p:nvSpPr>
        <p:spPr>
          <a:xfrm>
            <a:off x="1296000" y="1548000"/>
            <a:ext cx="16020000" cy="830997"/>
          </a:xfrm>
          <a:prstGeom prst="rect">
            <a:avLst/>
          </a:prstGeom>
          <a:noFill/>
        </p:spPr>
        <p:txBody>
          <a:bodyPr wrap="square" rtlCol="0">
            <a:noAutofit/>
          </a:bodyPr>
          <a:lstStyle/>
          <a:p>
            <a:r>
              <a:rPr lang="en-US"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Brief introduction to the Pirates’ funnel aka AARRR! model</a:t>
            </a:r>
          </a:p>
        </p:txBody>
      </p:sp>
    </p:spTree>
    <p:extLst>
      <p:ext uri="{BB962C8B-B14F-4D97-AF65-F5344CB8AC3E}">
        <p14:creationId xmlns:p14="http://schemas.microsoft.com/office/powerpoint/2010/main" val="3529890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830997"/>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Core stages of the Pirates’ funnel aka AARRR! model</a:t>
            </a:r>
            <a:endParaRPr kumimoji="0" lang="en-US" sz="4800" b="1" i="0" u="none" strike="noStrike" kern="0" cap="none"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Unit 2</a:t>
            </a:r>
            <a:endParaRPr kumimoji="0" lang="en-US" sz="6000" b="1" i="0" u="none" strike="noStrike" kern="0" cap="none"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3EE4750C-D6F4-5978-8478-203FE57F86F7}"/>
              </a:ext>
            </a:extLst>
          </p:cNvPr>
          <p:cNvSpPr txBox="1"/>
          <p:nvPr/>
        </p:nvSpPr>
        <p:spPr>
          <a:xfrm>
            <a:off x="1296000" y="5400000"/>
            <a:ext cx="11700000" cy="3538800"/>
          </a:xfrm>
          <a:prstGeom prst="rect">
            <a:avLst/>
          </a:prstGeom>
          <a:noFill/>
        </p:spPr>
        <p:txBody>
          <a:bodyPr wrap="square">
            <a:noAutofit/>
          </a:bodyPr>
          <a:lstStyle/>
          <a:p>
            <a:pPr marL="633413" indent="-633413">
              <a:spcAft>
                <a:spcPts val="1200"/>
              </a:spcAft>
              <a:tabLst>
                <a:tab pos="1205230" algn="l"/>
                <a:tab pos="1926589" algn="l"/>
                <a:tab pos="2915920" algn="l"/>
                <a:tab pos="3444875" algn="l"/>
                <a:tab pos="4383405" algn="l"/>
                <a:tab pos="6796405" algn="l"/>
              </a:tabLst>
              <a:defRPr/>
            </a:pPr>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2.1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Acquisition – </a:t>
            </a:r>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The lead stage</a:t>
            </a:r>
            <a:endParaRPr lang="en-AU"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marL="633413" indent="-633413">
              <a:spcAft>
                <a:spcPts val="1200"/>
              </a:spcAft>
              <a:tabLst>
                <a:tab pos="1205230" algn="l"/>
                <a:tab pos="1926589" algn="l"/>
                <a:tab pos="2915920" algn="l"/>
                <a:tab pos="3444875" algn="l"/>
                <a:tab pos="4383405" algn="l"/>
                <a:tab pos="6796405" algn="l"/>
              </a:tabLst>
              <a:defRPr/>
            </a:pPr>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2.2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Activation – </a:t>
            </a:r>
            <a:r>
              <a:rPr lang="en-GB"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Stimulating further the lead contacts</a:t>
            </a:r>
          </a:p>
          <a:p>
            <a:pPr marL="633413" indent="-633413">
              <a:spcAft>
                <a:spcPts val="1200"/>
              </a:spcAft>
              <a:tabLst>
                <a:tab pos="1205230" algn="l"/>
                <a:tab pos="1926589" algn="l"/>
                <a:tab pos="2915920" algn="l"/>
                <a:tab pos="3444875" algn="l"/>
                <a:tab pos="4383405" algn="l"/>
                <a:tab pos="6796405" algn="l"/>
              </a:tabLst>
              <a:defRPr/>
            </a:pPr>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2.3</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t>
            </a:r>
            <a:r>
              <a:rPr lang="en-GB"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Retention – </a:t>
            </a:r>
            <a:r>
              <a:rPr lang="en-GB"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Nurturing customer loyalty</a:t>
            </a:r>
          </a:p>
          <a:p>
            <a:pPr marL="633413" indent="-633413">
              <a:spcAft>
                <a:spcPts val="1200"/>
              </a:spcAft>
              <a:tabLst>
                <a:tab pos="1205230" algn="l"/>
                <a:tab pos="1926589" algn="l"/>
                <a:tab pos="2915920" algn="l"/>
                <a:tab pos="3444875" algn="l"/>
                <a:tab pos="4383405" algn="l"/>
                <a:tab pos="6796405" algn="l"/>
              </a:tabLst>
              <a:defRPr/>
            </a:pPr>
            <a:r>
              <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a:t>
            </a:r>
            <a:r>
              <a:rPr kumimoji="0" lang="it-IT" sz="2800" b="1" i="0" u="none" strike="noStrike" kern="0" cap="none"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rPr>
              <a:t>.4 </a:t>
            </a:r>
            <a:r>
              <a:rPr lang="en-GB"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Revenue – </a:t>
            </a:r>
            <a:r>
              <a:rPr lang="en-GB"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Time to make profit</a:t>
            </a:r>
          </a:p>
          <a:p>
            <a:pPr marL="633413" indent="-633413">
              <a:spcAft>
                <a:spcPts val="1200"/>
              </a:spcAft>
              <a:tabLst>
                <a:tab pos="1205230" algn="l"/>
                <a:tab pos="1926589" algn="l"/>
                <a:tab pos="2915920" algn="l"/>
                <a:tab pos="3444875" algn="l"/>
                <a:tab pos="4383405" algn="l"/>
                <a:tab pos="6796405" algn="l"/>
              </a:tabLst>
              <a:defRPr/>
            </a:pPr>
            <a:r>
              <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2.5 </a:t>
            </a:r>
            <a:r>
              <a:rPr lang="en-GB"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Referral – </a:t>
            </a:r>
            <a:r>
              <a:rPr lang="en-GB"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Triggering the word-of-mouth effect and positive externalities </a:t>
            </a:r>
            <a:endParaRPr kumimoji="0" lang="en-US" sz="2800" i="0" u="none" strike="noStrike" kern="0" cap="none"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pic>
        <p:nvPicPr>
          <p:cNvPr id="2" name="Google Shape;111;p5">
            <a:extLst>
              <a:ext uri="{FF2B5EF4-FFF2-40B4-BE49-F238E27FC236}">
                <a16:creationId xmlns:a16="http://schemas.microsoft.com/office/drawing/2014/main" id="{935CA6E1-65C8-343F-2FBF-0AD359B7F1C7}"/>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2356934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1881</Words>
  <Application>Microsoft Office PowerPoint</Application>
  <PresentationFormat>Benutzerdefiniert</PresentationFormat>
  <Paragraphs>213</Paragraphs>
  <Slides>19</Slides>
  <Notes>2</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19</vt:i4>
      </vt:variant>
    </vt:vector>
  </HeadingPairs>
  <TitlesOfParts>
    <vt:vector size="25" baseType="lpstr">
      <vt:lpstr>Arial</vt:lpstr>
      <vt:lpstr>Calibri</vt:lpstr>
      <vt:lpstr>Helvetica Neue</vt:lpstr>
      <vt:lpstr>Microsoft Sans Serif</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88</cp:revision>
  <dcterms:created xsi:type="dcterms:W3CDTF">2022-01-27T16:04:38Z</dcterms:created>
  <dcterms:modified xsi:type="dcterms:W3CDTF">2024-02-05T00:01:01Z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