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 id="2147483667" r:id="rId2"/>
  </p:sldMasterIdLst>
  <p:notesMasterIdLst>
    <p:notesMasterId r:id="rId29"/>
  </p:notesMasterIdLst>
  <p:handoutMasterIdLst>
    <p:handoutMasterId r:id="rId30"/>
  </p:handoutMasterIdLst>
  <p:sldIdLst>
    <p:sldId id="277" r:id="rId3"/>
    <p:sldId id="278" r:id="rId4"/>
    <p:sldId id="279" r:id="rId5"/>
    <p:sldId id="289" r:id="rId6"/>
    <p:sldId id="280" r:id="rId7"/>
    <p:sldId id="291" r:id="rId8"/>
    <p:sldId id="292" r:id="rId9"/>
    <p:sldId id="293" r:id="rId10"/>
    <p:sldId id="296" r:id="rId11"/>
    <p:sldId id="295" r:id="rId12"/>
    <p:sldId id="297" r:id="rId13"/>
    <p:sldId id="298" r:id="rId14"/>
    <p:sldId id="299" r:id="rId15"/>
    <p:sldId id="300" r:id="rId16"/>
    <p:sldId id="281" r:id="rId17"/>
    <p:sldId id="301" r:id="rId18"/>
    <p:sldId id="302" r:id="rId19"/>
    <p:sldId id="303" r:id="rId20"/>
    <p:sldId id="304" r:id="rId21"/>
    <p:sldId id="305" r:id="rId22"/>
    <p:sldId id="306" r:id="rId23"/>
    <p:sldId id="285" r:id="rId24"/>
    <p:sldId id="308" r:id="rId25"/>
    <p:sldId id="290" r:id="rId26"/>
    <p:sldId id="268" r:id="rId27"/>
    <p:sldId id="287" r:id="rId28"/>
  </p:sldIdLst>
  <p:sldSz cx="18288000" cy="10287000"/>
  <p:notesSz cx="18288000" cy="10287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a:srgbClr val="4D94B7"/>
    <a:srgbClr val="AED633"/>
    <a:srgbClr val="78B1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50" autoAdjust="0"/>
    <p:restoredTop sz="94660"/>
  </p:normalViewPr>
  <p:slideViewPr>
    <p:cSldViewPr>
      <p:cViewPr varScale="1">
        <p:scale>
          <a:sx n="60" d="100"/>
          <a:sy n="60" d="100"/>
        </p:scale>
        <p:origin x="84" y="80"/>
      </p:cViewPr>
      <p:guideLst>
        <p:guide orient="horz" pos="2880"/>
        <p:guide pos="2160"/>
      </p:guideLst>
    </p:cSldViewPr>
  </p:slideViewPr>
  <p:notesTextViewPr>
    <p:cViewPr>
      <p:scale>
        <a:sx n="100" d="100"/>
        <a:sy n="100" d="100"/>
      </p:scale>
      <p:origin x="0" y="0"/>
    </p:cViewPr>
  </p:notesTextViewPr>
  <p:notesViewPr>
    <p:cSldViewPr>
      <p:cViewPr varScale="1">
        <p:scale>
          <a:sx n="58" d="100"/>
          <a:sy n="58" d="100"/>
        </p:scale>
        <p:origin x="1248" y="77"/>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 Id="rId8" Type="http://schemas.openxmlformats.org/officeDocument/2006/relationships/slide" Target="slides/slide6.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74C77FF-DF45-4F3A-A195-23BE9B3020B5}" type="doc">
      <dgm:prSet loTypeId="urn:microsoft.com/office/officeart/2005/8/layout/cycle2" loCatId="cycle" qsTypeId="urn:microsoft.com/office/officeart/2005/8/quickstyle/simple1" qsCatId="simple" csTypeId="urn:microsoft.com/office/officeart/2005/8/colors/accent0_2" csCatId="mainScheme" phldr="1"/>
      <dgm:spPr/>
      <dgm:t>
        <a:bodyPr/>
        <a:lstStyle/>
        <a:p>
          <a:endParaRPr lang="it-IT"/>
        </a:p>
      </dgm:t>
    </dgm:pt>
    <dgm:pt modelId="{6FBFE652-C198-4C88-8F83-C19B26B419EE}">
      <dgm:prSet phldrT="[Testo]" custT="1"/>
      <dgm:spPr/>
      <dgm:t>
        <a:bodyPr/>
        <a:lstStyle/>
        <a:p>
          <a:r>
            <a:rPr lang="en-US" sz="2400" noProof="0" dirty="0">
              <a:latin typeface="Helvetica Neue" panose="020B0604020202020204" charset="0"/>
            </a:rPr>
            <a:t>Visualize</a:t>
          </a:r>
          <a:r>
            <a:rPr lang="it-IT" sz="2400" dirty="0">
              <a:latin typeface="Helvetica Neue" panose="020B0604020202020204" charset="0"/>
            </a:rPr>
            <a:t> </a:t>
          </a:r>
        </a:p>
      </dgm:t>
    </dgm:pt>
    <dgm:pt modelId="{5DE6870A-E139-49D4-89E3-6AEDAF044FC6}" type="parTrans" cxnId="{967F4C8C-4B01-4115-83FC-FBDEAAD5ABF3}">
      <dgm:prSet/>
      <dgm:spPr/>
      <dgm:t>
        <a:bodyPr/>
        <a:lstStyle/>
        <a:p>
          <a:endParaRPr lang="it-IT"/>
        </a:p>
      </dgm:t>
    </dgm:pt>
    <dgm:pt modelId="{B002C68E-0604-4A71-8CCA-65C60B96A323}" type="sibTrans" cxnId="{967F4C8C-4B01-4115-83FC-FBDEAAD5ABF3}">
      <dgm:prSet/>
      <dgm:spPr/>
      <dgm:t>
        <a:bodyPr/>
        <a:lstStyle/>
        <a:p>
          <a:endParaRPr lang="it-IT" dirty="0"/>
        </a:p>
      </dgm:t>
    </dgm:pt>
    <dgm:pt modelId="{2F5A167E-9651-4F63-BBE9-86E0A9C9CBBC}">
      <dgm:prSet phldrT="[Testo]" custT="1"/>
      <dgm:spPr/>
      <dgm:t>
        <a:bodyPr/>
        <a:lstStyle/>
        <a:p>
          <a:r>
            <a:rPr lang="it-IT" sz="2400" dirty="0">
              <a:latin typeface="Helvetica Neue" panose="020B0604020202020204" charset="0"/>
            </a:rPr>
            <a:t>Plan </a:t>
          </a:r>
        </a:p>
      </dgm:t>
    </dgm:pt>
    <dgm:pt modelId="{26132A69-6EBF-40B6-A469-6422EB3341A2}" type="parTrans" cxnId="{A23D5E1B-E0B5-460B-9868-EB4C41B280C0}">
      <dgm:prSet/>
      <dgm:spPr/>
      <dgm:t>
        <a:bodyPr/>
        <a:lstStyle/>
        <a:p>
          <a:endParaRPr lang="it-IT"/>
        </a:p>
      </dgm:t>
    </dgm:pt>
    <dgm:pt modelId="{B02B785D-F5D1-4FDD-85CD-C2D21EDBC7E8}" type="sibTrans" cxnId="{A23D5E1B-E0B5-460B-9868-EB4C41B280C0}">
      <dgm:prSet/>
      <dgm:spPr/>
      <dgm:t>
        <a:bodyPr/>
        <a:lstStyle/>
        <a:p>
          <a:endParaRPr lang="it-IT" dirty="0"/>
        </a:p>
      </dgm:t>
    </dgm:pt>
    <dgm:pt modelId="{B6DFAFE3-63E3-4E8D-B893-56B7E6006E8C}">
      <dgm:prSet phldrT="[Testo]" custT="1"/>
      <dgm:spPr/>
      <dgm:t>
        <a:bodyPr/>
        <a:lstStyle/>
        <a:p>
          <a:r>
            <a:rPr lang="en-US" sz="2400" noProof="0" dirty="0">
              <a:latin typeface="Helvetica Neue" panose="020B0604020202020204" charset="0"/>
            </a:rPr>
            <a:t>Implement</a:t>
          </a:r>
          <a:r>
            <a:rPr lang="it-IT" sz="2400" dirty="0">
              <a:latin typeface="Helvetica Neue" panose="020B0604020202020204" charset="0"/>
            </a:rPr>
            <a:t> </a:t>
          </a:r>
        </a:p>
      </dgm:t>
    </dgm:pt>
    <dgm:pt modelId="{0FCCE536-E455-4FBD-B2EE-00F4660CB7FA}" type="parTrans" cxnId="{EC1485D8-464D-468C-90A6-EC0298A4D765}">
      <dgm:prSet/>
      <dgm:spPr/>
      <dgm:t>
        <a:bodyPr/>
        <a:lstStyle/>
        <a:p>
          <a:endParaRPr lang="it-IT"/>
        </a:p>
      </dgm:t>
    </dgm:pt>
    <dgm:pt modelId="{7A22C95C-B651-4DF0-B050-967DCD4C7AA5}" type="sibTrans" cxnId="{EC1485D8-464D-468C-90A6-EC0298A4D765}">
      <dgm:prSet/>
      <dgm:spPr/>
      <dgm:t>
        <a:bodyPr/>
        <a:lstStyle/>
        <a:p>
          <a:endParaRPr lang="it-IT" dirty="0"/>
        </a:p>
      </dgm:t>
    </dgm:pt>
    <dgm:pt modelId="{1C558A97-FA2A-45D3-B2C8-9DB611641469}" type="pres">
      <dgm:prSet presAssocID="{D74C77FF-DF45-4F3A-A195-23BE9B3020B5}" presName="cycle" presStyleCnt="0">
        <dgm:presLayoutVars>
          <dgm:dir/>
          <dgm:resizeHandles val="exact"/>
        </dgm:presLayoutVars>
      </dgm:prSet>
      <dgm:spPr/>
    </dgm:pt>
    <dgm:pt modelId="{FA6A58B8-D652-441B-B0A3-BF0D2C4BE270}" type="pres">
      <dgm:prSet presAssocID="{6FBFE652-C198-4C88-8F83-C19B26B419EE}" presName="node" presStyleLbl="node1" presStyleIdx="0" presStyleCnt="3">
        <dgm:presLayoutVars>
          <dgm:bulletEnabled val="1"/>
        </dgm:presLayoutVars>
      </dgm:prSet>
      <dgm:spPr/>
    </dgm:pt>
    <dgm:pt modelId="{4E501A2F-E83A-469A-A687-BC3167181B31}" type="pres">
      <dgm:prSet presAssocID="{B002C68E-0604-4A71-8CCA-65C60B96A323}" presName="sibTrans" presStyleLbl="sibTrans2D1" presStyleIdx="0" presStyleCnt="3"/>
      <dgm:spPr/>
    </dgm:pt>
    <dgm:pt modelId="{52C61379-1A48-48FA-AED5-4B3988560678}" type="pres">
      <dgm:prSet presAssocID="{B002C68E-0604-4A71-8CCA-65C60B96A323}" presName="connectorText" presStyleLbl="sibTrans2D1" presStyleIdx="0" presStyleCnt="3"/>
      <dgm:spPr/>
    </dgm:pt>
    <dgm:pt modelId="{8E43C16E-F8E3-4262-96F3-13128ABFCC95}" type="pres">
      <dgm:prSet presAssocID="{2F5A167E-9651-4F63-BBE9-86E0A9C9CBBC}" presName="node" presStyleLbl="node1" presStyleIdx="1" presStyleCnt="3">
        <dgm:presLayoutVars>
          <dgm:bulletEnabled val="1"/>
        </dgm:presLayoutVars>
      </dgm:prSet>
      <dgm:spPr/>
    </dgm:pt>
    <dgm:pt modelId="{3B539CC0-6B72-46AB-B04A-3FE433E7E3E0}" type="pres">
      <dgm:prSet presAssocID="{B02B785D-F5D1-4FDD-85CD-C2D21EDBC7E8}" presName="sibTrans" presStyleLbl="sibTrans2D1" presStyleIdx="1" presStyleCnt="3"/>
      <dgm:spPr/>
    </dgm:pt>
    <dgm:pt modelId="{A26B2B04-D208-47C2-9928-FCA9BB914FC6}" type="pres">
      <dgm:prSet presAssocID="{B02B785D-F5D1-4FDD-85CD-C2D21EDBC7E8}" presName="connectorText" presStyleLbl="sibTrans2D1" presStyleIdx="1" presStyleCnt="3"/>
      <dgm:spPr/>
    </dgm:pt>
    <dgm:pt modelId="{3A9C97B1-CB63-4186-A1F7-029A5C402FAE}" type="pres">
      <dgm:prSet presAssocID="{B6DFAFE3-63E3-4E8D-B893-56B7E6006E8C}" presName="node" presStyleLbl="node1" presStyleIdx="2" presStyleCnt="3">
        <dgm:presLayoutVars>
          <dgm:bulletEnabled val="1"/>
        </dgm:presLayoutVars>
      </dgm:prSet>
      <dgm:spPr/>
    </dgm:pt>
    <dgm:pt modelId="{D050DE1E-DD49-445C-AA98-AC2C4B8F4E28}" type="pres">
      <dgm:prSet presAssocID="{7A22C95C-B651-4DF0-B050-967DCD4C7AA5}" presName="sibTrans" presStyleLbl="sibTrans2D1" presStyleIdx="2" presStyleCnt="3"/>
      <dgm:spPr/>
    </dgm:pt>
    <dgm:pt modelId="{79A909F6-CB2C-4C31-8178-95492F25FA7A}" type="pres">
      <dgm:prSet presAssocID="{7A22C95C-B651-4DF0-B050-967DCD4C7AA5}" presName="connectorText" presStyleLbl="sibTrans2D1" presStyleIdx="2" presStyleCnt="3"/>
      <dgm:spPr/>
    </dgm:pt>
  </dgm:ptLst>
  <dgm:cxnLst>
    <dgm:cxn modelId="{646C330A-0AC4-4823-92E0-4ADE5656A45F}" type="presOf" srcId="{B02B785D-F5D1-4FDD-85CD-C2D21EDBC7E8}" destId="{A26B2B04-D208-47C2-9928-FCA9BB914FC6}" srcOrd="1" destOrd="0" presId="urn:microsoft.com/office/officeart/2005/8/layout/cycle2"/>
    <dgm:cxn modelId="{A23D5E1B-E0B5-460B-9868-EB4C41B280C0}" srcId="{D74C77FF-DF45-4F3A-A195-23BE9B3020B5}" destId="{2F5A167E-9651-4F63-BBE9-86E0A9C9CBBC}" srcOrd="1" destOrd="0" parTransId="{26132A69-6EBF-40B6-A469-6422EB3341A2}" sibTransId="{B02B785D-F5D1-4FDD-85CD-C2D21EDBC7E8}"/>
    <dgm:cxn modelId="{F92A5D2D-B906-4AA5-9B28-B0EFB9DCB174}" type="presOf" srcId="{B002C68E-0604-4A71-8CCA-65C60B96A323}" destId="{52C61379-1A48-48FA-AED5-4B3988560678}" srcOrd="1" destOrd="0" presId="urn:microsoft.com/office/officeart/2005/8/layout/cycle2"/>
    <dgm:cxn modelId="{C1452E68-D6A7-4E0B-BCC6-F5B2325AFEC2}" type="presOf" srcId="{2F5A167E-9651-4F63-BBE9-86E0A9C9CBBC}" destId="{8E43C16E-F8E3-4262-96F3-13128ABFCC95}" srcOrd="0" destOrd="0" presId="urn:microsoft.com/office/officeart/2005/8/layout/cycle2"/>
    <dgm:cxn modelId="{B3646E68-ED53-4290-B9A0-024B9A0A31D9}" type="presOf" srcId="{B6DFAFE3-63E3-4E8D-B893-56B7E6006E8C}" destId="{3A9C97B1-CB63-4186-A1F7-029A5C402FAE}" srcOrd="0" destOrd="0" presId="urn:microsoft.com/office/officeart/2005/8/layout/cycle2"/>
    <dgm:cxn modelId="{39BCEB74-58F5-4ABA-B81F-B16B55C10E26}" type="presOf" srcId="{B002C68E-0604-4A71-8CCA-65C60B96A323}" destId="{4E501A2F-E83A-469A-A687-BC3167181B31}" srcOrd="0" destOrd="0" presId="urn:microsoft.com/office/officeart/2005/8/layout/cycle2"/>
    <dgm:cxn modelId="{D316A87F-C8DD-4F45-BC20-D993EF176890}" type="presOf" srcId="{B02B785D-F5D1-4FDD-85CD-C2D21EDBC7E8}" destId="{3B539CC0-6B72-46AB-B04A-3FE433E7E3E0}" srcOrd="0" destOrd="0" presId="urn:microsoft.com/office/officeart/2005/8/layout/cycle2"/>
    <dgm:cxn modelId="{967F4C8C-4B01-4115-83FC-FBDEAAD5ABF3}" srcId="{D74C77FF-DF45-4F3A-A195-23BE9B3020B5}" destId="{6FBFE652-C198-4C88-8F83-C19B26B419EE}" srcOrd="0" destOrd="0" parTransId="{5DE6870A-E139-49D4-89E3-6AEDAF044FC6}" sibTransId="{B002C68E-0604-4A71-8CCA-65C60B96A323}"/>
    <dgm:cxn modelId="{79095F9E-24BC-4762-9A5B-7601B2589826}" type="presOf" srcId="{6FBFE652-C198-4C88-8F83-C19B26B419EE}" destId="{FA6A58B8-D652-441B-B0A3-BF0D2C4BE270}" srcOrd="0" destOrd="0" presId="urn:microsoft.com/office/officeart/2005/8/layout/cycle2"/>
    <dgm:cxn modelId="{3EADF2AF-88A6-4399-89D8-76DA280EDFC9}" type="presOf" srcId="{7A22C95C-B651-4DF0-B050-967DCD4C7AA5}" destId="{D050DE1E-DD49-445C-AA98-AC2C4B8F4E28}" srcOrd="0" destOrd="0" presId="urn:microsoft.com/office/officeart/2005/8/layout/cycle2"/>
    <dgm:cxn modelId="{C9282AC7-C197-4CE3-BA00-F57535C6D800}" type="presOf" srcId="{D74C77FF-DF45-4F3A-A195-23BE9B3020B5}" destId="{1C558A97-FA2A-45D3-B2C8-9DB611641469}" srcOrd="0" destOrd="0" presId="urn:microsoft.com/office/officeart/2005/8/layout/cycle2"/>
    <dgm:cxn modelId="{671D1AD6-3BDC-4410-A0C7-05F28F84B23F}" type="presOf" srcId="{7A22C95C-B651-4DF0-B050-967DCD4C7AA5}" destId="{79A909F6-CB2C-4C31-8178-95492F25FA7A}" srcOrd="1" destOrd="0" presId="urn:microsoft.com/office/officeart/2005/8/layout/cycle2"/>
    <dgm:cxn modelId="{EC1485D8-464D-468C-90A6-EC0298A4D765}" srcId="{D74C77FF-DF45-4F3A-A195-23BE9B3020B5}" destId="{B6DFAFE3-63E3-4E8D-B893-56B7E6006E8C}" srcOrd="2" destOrd="0" parTransId="{0FCCE536-E455-4FBD-B2EE-00F4660CB7FA}" sibTransId="{7A22C95C-B651-4DF0-B050-967DCD4C7AA5}"/>
    <dgm:cxn modelId="{CBF4A4E7-E00A-478C-9846-46F4253246C8}" type="presParOf" srcId="{1C558A97-FA2A-45D3-B2C8-9DB611641469}" destId="{FA6A58B8-D652-441B-B0A3-BF0D2C4BE270}" srcOrd="0" destOrd="0" presId="urn:microsoft.com/office/officeart/2005/8/layout/cycle2"/>
    <dgm:cxn modelId="{00A7BDF7-FB64-4BF7-AA7B-B231F96CD6BB}" type="presParOf" srcId="{1C558A97-FA2A-45D3-B2C8-9DB611641469}" destId="{4E501A2F-E83A-469A-A687-BC3167181B31}" srcOrd="1" destOrd="0" presId="urn:microsoft.com/office/officeart/2005/8/layout/cycle2"/>
    <dgm:cxn modelId="{199C4480-2B27-4FAB-A216-FA1760985D0D}" type="presParOf" srcId="{4E501A2F-E83A-469A-A687-BC3167181B31}" destId="{52C61379-1A48-48FA-AED5-4B3988560678}" srcOrd="0" destOrd="0" presId="urn:microsoft.com/office/officeart/2005/8/layout/cycle2"/>
    <dgm:cxn modelId="{34750AC3-EB64-4F31-98CC-9BC2B2B0C714}" type="presParOf" srcId="{1C558A97-FA2A-45D3-B2C8-9DB611641469}" destId="{8E43C16E-F8E3-4262-96F3-13128ABFCC95}" srcOrd="2" destOrd="0" presId="urn:microsoft.com/office/officeart/2005/8/layout/cycle2"/>
    <dgm:cxn modelId="{A6355794-87C9-4165-B7CA-B0192E597F6D}" type="presParOf" srcId="{1C558A97-FA2A-45D3-B2C8-9DB611641469}" destId="{3B539CC0-6B72-46AB-B04A-3FE433E7E3E0}" srcOrd="3" destOrd="0" presId="urn:microsoft.com/office/officeart/2005/8/layout/cycle2"/>
    <dgm:cxn modelId="{33D64BEB-3C46-4703-8D09-4FC0BC1DEAB4}" type="presParOf" srcId="{3B539CC0-6B72-46AB-B04A-3FE433E7E3E0}" destId="{A26B2B04-D208-47C2-9928-FCA9BB914FC6}" srcOrd="0" destOrd="0" presId="urn:microsoft.com/office/officeart/2005/8/layout/cycle2"/>
    <dgm:cxn modelId="{8099FE2D-619B-4DA5-B03D-E21E6E97FB0A}" type="presParOf" srcId="{1C558A97-FA2A-45D3-B2C8-9DB611641469}" destId="{3A9C97B1-CB63-4186-A1F7-029A5C402FAE}" srcOrd="4" destOrd="0" presId="urn:microsoft.com/office/officeart/2005/8/layout/cycle2"/>
    <dgm:cxn modelId="{0C17B266-9EE9-46A3-97DF-B57C61BCD2F8}" type="presParOf" srcId="{1C558A97-FA2A-45D3-B2C8-9DB611641469}" destId="{D050DE1E-DD49-445C-AA98-AC2C4B8F4E28}" srcOrd="5" destOrd="0" presId="urn:microsoft.com/office/officeart/2005/8/layout/cycle2"/>
    <dgm:cxn modelId="{BEB0FC77-4FE2-40C3-822C-8EB507F96DCB}" type="presParOf" srcId="{D050DE1E-DD49-445C-AA98-AC2C4B8F4E28}" destId="{79A909F6-CB2C-4C31-8178-95492F25FA7A}"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6A58B8-D652-441B-B0A3-BF0D2C4BE270}">
      <dsp:nvSpPr>
        <dsp:cNvPr id="0" name=""/>
        <dsp:cNvSpPr/>
      </dsp:nvSpPr>
      <dsp:spPr>
        <a:xfrm>
          <a:off x="1734213" y="296"/>
          <a:ext cx="2111572" cy="2111572"/>
        </a:xfrm>
        <a:prstGeom prst="ellipse">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noProof="0" dirty="0">
              <a:latin typeface="Helvetica Neue" panose="020B0604020202020204" charset="0"/>
            </a:rPr>
            <a:t>Visualize</a:t>
          </a:r>
          <a:r>
            <a:rPr lang="it-IT" sz="2400" kern="1200" dirty="0">
              <a:latin typeface="Helvetica Neue" panose="020B0604020202020204" charset="0"/>
            </a:rPr>
            <a:t> </a:t>
          </a:r>
        </a:p>
      </dsp:txBody>
      <dsp:txXfrm>
        <a:off x="2043446" y="309529"/>
        <a:ext cx="1493106" cy="1493106"/>
      </dsp:txXfrm>
    </dsp:sp>
    <dsp:sp modelId="{4E501A2F-E83A-469A-A687-BC3167181B31}">
      <dsp:nvSpPr>
        <dsp:cNvPr id="0" name=""/>
        <dsp:cNvSpPr/>
      </dsp:nvSpPr>
      <dsp:spPr>
        <a:xfrm rot="3600000">
          <a:off x="3294012" y="2059884"/>
          <a:ext cx="562517" cy="712655"/>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333500">
            <a:lnSpc>
              <a:spcPct val="90000"/>
            </a:lnSpc>
            <a:spcBef>
              <a:spcPct val="0"/>
            </a:spcBef>
            <a:spcAft>
              <a:spcPct val="35000"/>
            </a:spcAft>
            <a:buNone/>
          </a:pPr>
          <a:endParaRPr lang="it-IT" sz="3000" kern="1200" dirty="0"/>
        </a:p>
      </dsp:txBody>
      <dsp:txXfrm>
        <a:off x="3336201" y="2129342"/>
        <a:ext cx="393762" cy="427593"/>
      </dsp:txXfrm>
    </dsp:sp>
    <dsp:sp modelId="{8E43C16E-F8E3-4262-96F3-13128ABFCC95}">
      <dsp:nvSpPr>
        <dsp:cNvPr id="0" name=""/>
        <dsp:cNvSpPr/>
      </dsp:nvSpPr>
      <dsp:spPr>
        <a:xfrm>
          <a:off x="3320676" y="2748131"/>
          <a:ext cx="2111572" cy="2111572"/>
        </a:xfrm>
        <a:prstGeom prst="ellipse">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it-IT" sz="2400" kern="1200" dirty="0">
              <a:latin typeface="Helvetica Neue" panose="020B0604020202020204" charset="0"/>
            </a:rPr>
            <a:t>Plan </a:t>
          </a:r>
        </a:p>
      </dsp:txBody>
      <dsp:txXfrm>
        <a:off x="3629909" y="3057364"/>
        <a:ext cx="1493106" cy="1493106"/>
      </dsp:txXfrm>
    </dsp:sp>
    <dsp:sp modelId="{3B539CC0-6B72-46AB-B04A-3FE433E7E3E0}">
      <dsp:nvSpPr>
        <dsp:cNvPr id="0" name=""/>
        <dsp:cNvSpPr/>
      </dsp:nvSpPr>
      <dsp:spPr>
        <a:xfrm rot="10800000">
          <a:off x="2524661" y="3447589"/>
          <a:ext cx="562517" cy="712655"/>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333500">
            <a:lnSpc>
              <a:spcPct val="90000"/>
            </a:lnSpc>
            <a:spcBef>
              <a:spcPct val="0"/>
            </a:spcBef>
            <a:spcAft>
              <a:spcPct val="35000"/>
            </a:spcAft>
            <a:buNone/>
          </a:pPr>
          <a:endParaRPr lang="it-IT" sz="3000" kern="1200" dirty="0"/>
        </a:p>
      </dsp:txBody>
      <dsp:txXfrm rot="10800000">
        <a:off x="2693416" y="3590120"/>
        <a:ext cx="393762" cy="427593"/>
      </dsp:txXfrm>
    </dsp:sp>
    <dsp:sp modelId="{3A9C97B1-CB63-4186-A1F7-029A5C402FAE}">
      <dsp:nvSpPr>
        <dsp:cNvPr id="0" name=""/>
        <dsp:cNvSpPr/>
      </dsp:nvSpPr>
      <dsp:spPr>
        <a:xfrm>
          <a:off x="147750" y="2748131"/>
          <a:ext cx="2111572" cy="2111572"/>
        </a:xfrm>
        <a:prstGeom prst="ellipse">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noProof="0" dirty="0">
              <a:latin typeface="Helvetica Neue" panose="020B0604020202020204" charset="0"/>
            </a:rPr>
            <a:t>Implement</a:t>
          </a:r>
          <a:r>
            <a:rPr lang="it-IT" sz="2400" kern="1200" dirty="0">
              <a:latin typeface="Helvetica Neue" panose="020B0604020202020204" charset="0"/>
            </a:rPr>
            <a:t> </a:t>
          </a:r>
        </a:p>
      </dsp:txBody>
      <dsp:txXfrm>
        <a:off x="456983" y="3057364"/>
        <a:ext cx="1493106" cy="1493106"/>
      </dsp:txXfrm>
    </dsp:sp>
    <dsp:sp modelId="{D050DE1E-DD49-445C-AA98-AC2C4B8F4E28}">
      <dsp:nvSpPr>
        <dsp:cNvPr id="0" name=""/>
        <dsp:cNvSpPr/>
      </dsp:nvSpPr>
      <dsp:spPr>
        <a:xfrm rot="18000000">
          <a:off x="1707549" y="2087459"/>
          <a:ext cx="562517" cy="712655"/>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333500">
            <a:lnSpc>
              <a:spcPct val="90000"/>
            </a:lnSpc>
            <a:spcBef>
              <a:spcPct val="0"/>
            </a:spcBef>
            <a:spcAft>
              <a:spcPct val="35000"/>
            </a:spcAft>
            <a:buNone/>
          </a:pPr>
          <a:endParaRPr lang="it-IT" sz="3000" kern="1200" dirty="0"/>
        </a:p>
      </dsp:txBody>
      <dsp:txXfrm>
        <a:off x="1749738" y="2303063"/>
        <a:ext cx="393762" cy="427593"/>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0FD4A1E9-7051-49EF-91BC-2A97B76EAA5A}"/>
              </a:ext>
            </a:extLst>
          </p:cNvPr>
          <p:cNvSpPr>
            <a:spLocks noGrp="1"/>
          </p:cNvSpPr>
          <p:nvPr>
            <p:ph type="hdr" sz="quarter"/>
          </p:nvPr>
        </p:nvSpPr>
        <p:spPr>
          <a:xfrm>
            <a:off x="0" y="0"/>
            <a:ext cx="7924800" cy="51593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555E0D00-43A6-421D-8C2B-460E9F9E50ED}"/>
              </a:ext>
            </a:extLst>
          </p:cNvPr>
          <p:cNvSpPr>
            <a:spLocks noGrp="1"/>
          </p:cNvSpPr>
          <p:nvPr>
            <p:ph type="dt" sz="quarter" idx="1"/>
          </p:nvPr>
        </p:nvSpPr>
        <p:spPr>
          <a:xfrm>
            <a:off x="10358438" y="0"/>
            <a:ext cx="7924800" cy="515938"/>
          </a:xfrm>
          <a:prstGeom prst="rect">
            <a:avLst/>
          </a:prstGeom>
        </p:spPr>
        <p:txBody>
          <a:bodyPr vert="horz" lIns="91440" tIns="45720" rIns="91440" bIns="45720" rtlCol="0"/>
          <a:lstStyle>
            <a:lvl1pPr algn="r">
              <a:defRPr sz="1200"/>
            </a:lvl1pPr>
          </a:lstStyle>
          <a:p>
            <a:fld id="{F9240D5D-8EE4-4EB8-8473-747DA4873899}" type="datetimeFigureOut">
              <a:rPr lang="es-ES" smtClean="0"/>
              <a:t>05/02/2024</a:t>
            </a:fld>
            <a:endParaRPr lang="es-ES"/>
          </a:p>
        </p:txBody>
      </p:sp>
      <p:sp>
        <p:nvSpPr>
          <p:cNvPr id="4" name="Marcador de pie de página 3">
            <a:extLst>
              <a:ext uri="{FF2B5EF4-FFF2-40B4-BE49-F238E27FC236}">
                <a16:creationId xmlns:a16="http://schemas.microsoft.com/office/drawing/2014/main" id="{DAD58A89-3AA8-4ECA-B189-0CF8B32E4D19}"/>
              </a:ext>
            </a:extLst>
          </p:cNvPr>
          <p:cNvSpPr>
            <a:spLocks noGrp="1"/>
          </p:cNvSpPr>
          <p:nvPr>
            <p:ph type="ftr" sz="quarter" idx="2"/>
          </p:nvPr>
        </p:nvSpPr>
        <p:spPr>
          <a:xfrm>
            <a:off x="0" y="9771063"/>
            <a:ext cx="7924800" cy="51593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D2BC1EF2-3487-4C6D-88C4-D87FE99829BC}"/>
              </a:ext>
            </a:extLst>
          </p:cNvPr>
          <p:cNvSpPr>
            <a:spLocks noGrp="1"/>
          </p:cNvSpPr>
          <p:nvPr>
            <p:ph type="sldNum" sz="quarter" idx="3"/>
          </p:nvPr>
        </p:nvSpPr>
        <p:spPr>
          <a:xfrm>
            <a:off x="10358438" y="9771063"/>
            <a:ext cx="7924800" cy="515937"/>
          </a:xfrm>
          <a:prstGeom prst="rect">
            <a:avLst/>
          </a:prstGeom>
        </p:spPr>
        <p:txBody>
          <a:bodyPr vert="horz" lIns="91440" tIns="45720" rIns="91440" bIns="45720" rtlCol="0" anchor="b"/>
          <a:lstStyle>
            <a:lvl1pPr algn="r">
              <a:defRPr sz="1200"/>
            </a:lvl1pPr>
          </a:lstStyle>
          <a:p>
            <a:fld id="{45BF278E-D6B6-4912-B86D-7823FDDBA8AD}" type="slidenum">
              <a:rPr lang="es-ES" smtClean="0"/>
              <a:t>‹Nr.›</a:t>
            </a:fld>
            <a:endParaRPr lang="es-ES"/>
          </a:p>
        </p:txBody>
      </p:sp>
    </p:spTree>
    <p:extLst>
      <p:ext uri="{BB962C8B-B14F-4D97-AF65-F5344CB8AC3E}">
        <p14:creationId xmlns:p14="http://schemas.microsoft.com/office/powerpoint/2010/main" val="41313860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7924800" cy="51593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10358438" y="0"/>
            <a:ext cx="7924800" cy="515938"/>
          </a:xfrm>
          <a:prstGeom prst="rect">
            <a:avLst/>
          </a:prstGeom>
        </p:spPr>
        <p:txBody>
          <a:bodyPr vert="horz" lIns="91440" tIns="45720" rIns="91440" bIns="45720" rtlCol="0"/>
          <a:lstStyle>
            <a:lvl1pPr algn="r">
              <a:defRPr sz="1200"/>
            </a:lvl1pPr>
          </a:lstStyle>
          <a:p>
            <a:fld id="{5795B856-2DF7-4572-A0C9-5E9BAA9EEC37}" type="datetimeFigureOut">
              <a:rPr lang="es-ES" smtClean="0"/>
              <a:t>05/02/2024</a:t>
            </a:fld>
            <a:endParaRPr lang="es-ES"/>
          </a:p>
        </p:txBody>
      </p:sp>
      <p:sp>
        <p:nvSpPr>
          <p:cNvPr id="4" name="Marcador de imagen de diapositiva 3"/>
          <p:cNvSpPr>
            <a:spLocks noGrp="1" noRot="1" noChangeAspect="1"/>
          </p:cNvSpPr>
          <p:nvPr>
            <p:ph type="sldImg" idx="2"/>
          </p:nvPr>
        </p:nvSpPr>
        <p:spPr>
          <a:xfrm>
            <a:off x="6057900" y="1285875"/>
            <a:ext cx="6172200" cy="3471863"/>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1828800" y="4951413"/>
            <a:ext cx="14630400" cy="4049712"/>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9771063"/>
            <a:ext cx="7924800" cy="51593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10358438" y="9771063"/>
            <a:ext cx="7924800" cy="515937"/>
          </a:xfrm>
          <a:prstGeom prst="rect">
            <a:avLst/>
          </a:prstGeom>
        </p:spPr>
        <p:txBody>
          <a:bodyPr vert="horz" lIns="91440" tIns="45720" rIns="91440" bIns="45720" rtlCol="0" anchor="b"/>
          <a:lstStyle>
            <a:lvl1pPr algn="r">
              <a:defRPr sz="1200"/>
            </a:lvl1pPr>
          </a:lstStyle>
          <a:p>
            <a:fld id="{224C3282-B3AE-4A99-BAF5-A2BE9A86BDC0}" type="slidenum">
              <a:rPr lang="es-ES" smtClean="0"/>
              <a:t>‹Nr.›</a:t>
            </a:fld>
            <a:endParaRPr lang="es-ES"/>
          </a:p>
        </p:txBody>
      </p:sp>
    </p:spTree>
    <p:extLst>
      <p:ext uri="{BB962C8B-B14F-4D97-AF65-F5344CB8AC3E}">
        <p14:creationId xmlns:p14="http://schemas.microsoft.com/office/powerpoint/2010/main" val="1209730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1813c7b12cb_4_1: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 name="Google Shape;220;g1813c7b12cb_4_1:notes"/>
          <p:cNvSpPr txBox="1">
            <a:spLocks noGrp="1"/>
          </p:cNvSpPr>
          <p:nvPr>
            <p:ph type="body" idx="1"/>
          </p:nvPr>
        </p:nvSpPr>
        <p:spPr>
          <a:xfrm>
            <a:off x="1828800" y="4951413"/>
            <a:ext cx="14630400" cy="4049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21" name="Google Shape;221;g1813c7b12cb_4_1:notes"/>
          <p:cNvSpPr txBox="1">
            <a:spLocks noGrp="1"/>
          </p:cNvSpPr>
          <p:nvPr>
            <p:ph type="sldNum" idx="12"/>
          </p:nvPr>
        </p:nvSpPr>
        <p:spPr>
          <a:xfrm>
            <a:off x="10358438" y="9771063"/>
            <a:ext cx="7924800" cy="5160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s-ES"/>
              <a:t>25</a:t>
            </a:fld>
            <a:endParaRPr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pic>
        <p:nvPicPr>
          <p:cNvPr id="13" name="object 2">
            <a:extLst>
              <a:ext uri="{FF2B5EF4-FFF2-40B4-BE49-F238E27FC236}">
                <a16:creationId xmlns:a16="http://schemas.microsoft.com/office/drawing/2014/main" id="{8878FF7F-ED91-46B2-8954-051B2FED1D9C}"/>
              </a:ext>
            </a:extLst>
          </p:cNvPr>
          <p:cNvPicPr/>
          <p:nvPr userDrawn="1"/>
        </p:nvPicPr>
        <p:blipFill>
          <a:blip r:embed="rId2" cstate="screen">
            <a:extLst>
              <a:ext uri="{28A0092B-C50C-407E-A947-70E740481C1C}">
                <a14:useLocalDpi xmlns:a14="http://schemas.microsoft.com/office/drawing/2010/main"/>
              </a:ext>
            </a:extLst>
          </a:blip>
          <a:stretch>
            <a:fillRect/>
          </a:stretch>
        </p:blipFill>
        <p:spPr>
          <a:xfrm>
            <a:off x="17131569" y="1028701"/>
            <a:ext cx="276224" cy="276224"/>
          </a:xfrm>
          <a:prstGeom prst="rect">
            <a:avLst/>
          </a:prstGeom>
        </p:spPr>
      </p:pic>
      <p:pic>
        <p:nvPicPr>
          <p:cNvPr id="14" name="object 3">
            <a:extLst>
              <a:ext uri="{FF2B5EF4-FFF2-40B4-BE49-F238E27FC236}">
                <a16:creationId xmlns:a16="http://schemas.microsoft.com/office/drawing/2014/main" id="{6D48BC56-F992-478C-A916-B55CB35A8BEF}"/>
              </a:ext>
            </a:extLst>
          </p:cNvPr>
          <p:cNvPicPr/>
          <p:nvPr userDrawn="1"/>
        </p:nvPicPr>
        <p:blipFill>
          <a:blip r:embed="rId3" cstate="screen">
            <a:extLst>
              <a:ext uri="{28A0092B-C50C-407E-A947-70E740481C1C}">
                <a14:useLocalDpi xmlns:a14="http://schemas.microsoft.com/office/drawing/2010/main"/>
              </a:ext>
            </a:extLst>
          </a:blip>
          <a:stretch>
            <a:fillRect/>
          </a:stretch>
        </p:blipFill>
        <p:spPr>
          <a:xfrm>
            <a:off x="880560" y="1117481"/>
            <a:ext cx="388731" cy="123825"/>
          </a:xfrm>
          <a:prstGeom prst="rect">
            <a:avLst/>
          </a:prstGeom>
        </p:spPr>
      </p:pic>
      <p:pic>
        <p:nvPicPr>
          <p:cNvPr id="15" name="object 4">
            <a:extLst>
              <a:ext uri="{FF2B5EF4-FFF2-40B4-BE49-F238E27FC236}">
                <a16:creationId xmlns:a16="http://schemas.microsoft.com/office/drawing/2014/main" id="{8CAE140C-2DC1-4C67-9B19-6471CF309ABE}"/>
              </a:ext>
            </a:extLst>
          </p:cNvPr>
          <p:cNvPicPr/>
          <p:nvPr userDrawn="1"/>
        </p:nvPicPr>
        <p:blipFill>
          <a:blip r:embed="rId4" cstate="screen">
            <a:extLst>
              <a:ext uri="{28A0092B-C50C-407E-A947-70E740481C1C}">
                <a14:useLocalDpi xmlns:a14="http://schemas.microsoft.com/office/drawing/2010/main"/>
              </a:ext>
            </a:extLst>
          </a:blip>
          <a:stretch>
            <a:fillRect/>
          </a:stretch>
        </p:blipFill>
        <p:spPr>
          <a:xfrm>
            <a:off x="16936029" y="9135565"/>
            <a:ext cx="388731" cy="123825"/>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3900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141685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1262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11" Type="http://schemas.openxmlformats.org/officeDocument/2006/relationships/image" Target="../media/image7.jpeg"/><Relationship Id="rId5" Type="http://schemas.openxmlformats.org/officeDocument/2006/relationships/image" Target="../media/image1.png"/><Relationship Id="rId10" Type="http://schemas.openxmlformats.org/officeDocument/2006/relationships/image" Target="../media/image6.PNG"/><Relationship Id="rId4" Type="http://schemas.openxmlformats.org/officeDocument/2006/relationships/theme" Target="../theme/theme1.xml"/><Relationship Id="rId9" Type="http://schemas.openxmlformats.org/officeDocument/2006/relationships/image" Target="../media/image5.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8.png"/><Relationship Id="rId7" Type="http://schemas.openxmlformats.org/officeDocument/2006/relationships/image" Target="../media/image7.jpeg"/><Relationship Id="rId2" Type="http://schemas.openxmlformats.org/officeDocument/2006/relationships/theme" Target="../theme/theme2.xml"/><Relationship Id="rId1" Type="http://schemas.openxmlformats.org/officeDocument/2006/relationships/slideLayout" Target="../slideLayouts/slideLayout4.xml"/><Relationship Id="rId6" Type="http://schemas.openxmlformats.org/officeDocument/2006/relationships/image" Target="../media/image6.PNG"/><Relationship Id="rId5" Type="http://schemas.openxmlformats.org/officeDocument/2006/relationships/image" Target="../media/image10.png"/><Relationship Id="rId4" Type="http://schemas.openxmlformats.org/officeDocument/2006/relationships/image" Target="../media/image9.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userDrawn="1"/>
        </p:nvPicPr>
        <p:blipFill>
          <a:blip r:embed="rId5" cstate="screen">
            <a:extLst>
              <a:ext uri="{28A0092B-C50C-407E-A947-70E740481C1C}">
                <a14:useLocalDpi xmlns:a14="http://schemas.microsoft.com/office/drawing/2010/main"/>
              </a:ext>
            </a:extLst>
          </a:blip>
          <a:stretch>
            <a:fillRect/>
          </a:stretch>
        </p:blipFill>
        <p:spPr>
          <a:xfrm>
            <a:off x="881449" y="9069571"/>
            <a:ext cx="276224" cy="276224"/>
          </a:xfrm>
          <a:prstGeom prst="rect">
            <a:avLst/>
          </a:prstGeom>
        </p:spPr>
      </p:pic>
      <p:sp>
        <p:nvSpPr>
          <p:cNvPr id="17" name="bg object 17"/>
          <p:cNvSpPr/>
          <p:nvPr userDrawn="1"/>
        </p:nvSpPr>
        <p:spPr>
          <a:xfrm>
            <a:off x="1222551" y="1174148"/>
            <a:ext cx="15678785" cy="0"/>
          </a:xfrm>
          <a:custGeom>
            <a:avLst/>
            <a:gdLst/>
            <a:ahLst/>
            <a:cxnLst/>
            <a:rect l="l" t="t" r="r" b="b"/>
            <a:pathLst>
              <a:path w="15678785">
                <a:moveTo>
                  <a:pt x="0" y="0"/>
                </a:moveTo>
                <a:lnTo>
                  <a:pt x="15678235" y="0"/>
                </a:lnTo>
              </a:path>
            </a:pathLst>
          </a:custGeom>
          <a:ln w="13546">
            <a:solidFill>
              <a:srgbClr val="AED533"/>
            </a:solidFill>
          </a:ln>
        </p:spPr>
        <p:txBody>
          <a:bodyPr wrap="square" lIns="0" tIns="0" rIns="0" bIns="0" rtlCol="0"/>
          <a:lstStyle/>
          <a:p>
            <a:endParaRPr dirty="0"/>
          </a:p>
        </p:txBody>
      </p:sp>
      <p:sp>
        <p:nvSpPr>
          <p:cNvPr id="19" name="bg object 19"/>
          <p:cNvSpPr/>
          <p:nvPr userDrawn="1"/>
        </p:nvSpPr>
        <p:spPr>
          <a:xfrm>
            <a:off x="1023876" y="1409545"/>
            <a:ext cx="0" cy="7525384"/>
          </a:xfrm>
          <a:custGeom>
            <a:avLst/>
            <a:gdLst/>
            <a:ahLst/>
            <a:cxnLst/>
            <a:rect l="l" t="t" r="r" b="b"/>
            <a:pathLst>
              <a:path h="7525384">
                <a:moveTo>
                  <a:pt x="0" y="0"/>
                </a:moveTo>
                <a:lnTo>
                  <a:pt x="0" y="7524868"/>
                </a:lnTo>
              </a:path>
            </a:pathLst>
          </a:custGeom>
          <a:ln w="9528">
            <a:solidFill>
              <a:srgbClr val="AED533"/>
            </a:solidFill>
          </a:ln>
        </p:spPr>
        <p:txBody>
          <a:bodyPr wrap="square" lIns="0" tIns="0" rIns="0" bIns="0" rtlCol="0"/>
          <a:lstStyle/>
          <a:p>
            <a:endParaRPr dirty="0"/>
          </a:p>
        </p:txBody>
      </p:sp>
      <p:sp>
        <p:nvSpPr>
          <p:cNvPr id="20" name="bg object 20"/>
          <p:cNvSpPr/>
          <p:nvPr userDrawn="1"/>
        </p:nvSpPr>
        <p:spPr>
          <a:xfrm>
            <a:off x="17270841" y="1409546"/>
            <a:ext cx="5080" cy="7525384"/>
          </a:xfrm>
          <a:custGeom>
            <a:avLst/>
            <a:gdLst/>
            <a:ahLst/>
            <a:cxnLst/>
            <a:rect l="l" t="t" r="r" b="b"/>
            <a:pathLst>
              <a:path w="5080" h="7525384">
                <a:moveTo>
                  <a:pt x="0" y="0"/>
                </a:moveTo>
                <a:lnTo>
                  <a:pt x="4758" y="7524867"/>
                </a:lnTo>
              </a:path>
            </a:pathLst>
          </a:custGeom>
          <a:ln w="9528">
            <a:solidFill>
              <a:srgbClr val="AED533"/>
            </a:solidFill>
          </a:ln>
        </p:spPr>
        <p:txBody>
          <a:bodyPr wrap="square" lIns="0" tIns="0" rIns="0" bIns="0" rtlCol="0"/>
          <a:lstStyle/>
          <a:p>
            <a:endParaRPr dirty="0"/>
          </a:p>
        </p:txBody>
      </p:sp>
      <p:pic>
        <p:nvPicPr>
          <p:cNvPr id="24" name="object 2">
            <a:extLst>
              <a:ext uri="{FF2B5EF4-FFF2-40B4-BE49-F238E27FC236}">
                <a16:creationId xmlns:a16="http://schemas.microsoft.com/office/drawing/2014/main" id="{2F526033-9EF0-4F19-BF7F-FC11CABF75E9}"/>
              </a:ext>
            </a:extLst>
          </p:cNvPr>
          <p:cNvPicPr/>
          <p:nvPr userDrawn="1"/>
        </p:nvPicPr>
        <p:blipFill>
          <a:blip r:embed="rId6" cstate="screen">
            <a:extLst>
              <a:ext uri="{28A0092B-C50C-407E-A947-70E740481C1C}">
                <a14:useLocalDpi xmlns:a14="http://schemas.microsoft.com/office/drawing/2010/main"/>
              </a:ext>
            </a:extLst>
          </a:blip>
          <a:stretch>
            <a:fillRect/>
          </a:stretch>
        </p:blipFill>
        <p:spPr>
          <a:xfrm>
            <a:off x="17131569" y="1028701"/>
            <a:ext cx="276224" cy="276224"/>
          </a:xfrm>
          <a:prstGeom prst="rect">
            <a:avLst/>
          </a:prstGeom>
        </p:spPr>
      </p:pic>
      <p:pic>
        <p:nvPicPr>
          <p:cNvPr id="25" name="object 3">
            <a:extLst>
              <a:ext uri="{FF2B5EF4-FFF2-40B4-BE49-F238E27FC236}">
                <a16:creationId xmlns:a16="http://schemas.microsoft.com/office/drawing/2014/main" id="{99A3268F-FA71-4773-AB21-492B689F29B0}"/>
              </a:ext>
            </a:extLst>
          </p:cNvPr>
          <p:cNvPicPr/>
          <p:nvPr userDrawn="1"/>
        </p:nvPicPr>
        <p:blipFill>
          <a:blip r:embed="rId7" cstate="screen">
            <a:extLst>
              <a:ext uri="{28A0092B-C50C-407E-A947-70E740481C1C}">
                <a14:useLocalDpi xmlns:a14="http://schemas.microsoft.com/office/drawing/2010/main"/>
              </a:ext>
            </a:extLst>
          </a:blip>
          <a:stretch>
            <a:fillRect/>
          </a:stretch>
        </p:blipFill>
        <p:spPr>
          <a:xfrm>
            <a:off x="880560" y="1117481"/>
            <a:ext cx="388731" cy="123825"/>
          </a:xfrm>
          <a:prstGeom prst="rect">
            <a:avLst/>
          </a:prstGeom>
        </p:spPr>
      </p:pic>
      <p:pic>
        <p:nvPicPr>
          <p:cNvPr id="26" name="object 4">
            <a:extLst>
              <a:ext uri="{FF2B5EF4-FFF2-40B4-BE49-F238E27FC236}">
                <a16:creationId xmlns:a16="http://schemas.microsoft.com/office/drawing/2014/main" id="{88ECF8A8-C411-4090-98E1-07705AA71495}"/>
              </a:ext>
            </a:extLst>
          </p:cNvPr>
          <p:cNvPicPr/>
          <p:nvPr userDrawn="1"/>
        </p:nvPicPr>
        <p:blipFill>
          <a:blip r:embed="rId8" cstate="screen">
            <a:extLst>
              <a:ext uri="{28A0092B-C50C-407E-A947-70E740481C1C}">
                <a14:useLocalDpi xmlns:a14="http://schemas.microsoft.com/office/drawing/2010/main"/>
              </a:ext>
            </a:extLst>
          </a:blip>
          <a:stretch>
            <a:fillRect/>
          </a:stretch>
        </p:blipFill>
        <p:spPr>
          <a:xfrm>
            <a:off x="16936029" y="9135565"/>
            <a:ext cx="388731" cy="123825"/>
          </a:xfrm>
          <a:prstGeom prst="rect">
            <a:avLst/>
          </a:prstGeom>
        </p:spPr>
      </p:pic>
      <p:pic>
        <p:nvPicPr>
          <p:cNvPr id="27" name="Imagen 26">
            <a:extLst>
              <a:ext uri="{FF2B5EF4-FFF2-40B4-BE49-F238E27FC236}">
                <a16:creationId xmlns:a16="http://schemas.microsoft.com/office/drawing/2014/main" id="{B92E44CC-315E-4A05-944E-DF889162E08A}"/>
              </a:ext>
            </a:extLst>
          </p:cNvPr>
          <p:cNvPicPr>
            <a:picLocks noChangeAspect="1"/>
          </p:cNvPicPr>
          <p:nvPr userDrawn="1"/>
        </p:nvPicPr>
        <p:blipFill>
          <a:blip r:embed="rId9" cstate="screen">
            <a:extLst>
              <a:ext uri="{28A0092B-C50C-407E-A947-70E740481C1C}">
                <a14:useLocalDpi xmlns:a14="http://schemas.microsoft.com/office/drawing/2010/main"/>
              </a:ext>
            </a:extLst>
          </a:blip>
          <a:stretch>
            <a:fillRect/>
          </a:stretch>
        </p:blipFill>
        <p:spPr>
          <a:xfrm>
            <a:off x="1295400" y="324000"/>
            <a:ext cx="1596494" cy="749022"/>
          </a:xfrm>
          <a:prstGeom prst="rect">
            <a:avLst/>
          </a:prstGeom>
        </p:spPr>
      </p:pic>
      <p:sp>
        <p:nvSpPr>
          <p:cNvPr id="2" name="CuadroTexto 1">
            <a:extLst>
              <a:ext uri="{FF2B5EF4-FFF2-40B4-BE49-F238E27FC236}">
                <a16:creationId xmlns:a16="http://schemas.microsoft.com/office/drawing/2014/main" id="{C46665AE-5A6B-B310-A184-372DA3EC2F4F}"/>
              </a:ext>
            </a:extLst>
          </p:cNvPr>
          <p:cNvSpPr txBox="1"/>
          <p:nvPr userDrawn="1"/>
        </p:nvSpPr>
        <p:spPr>
          <a:xfrm>
            <a:off x="16565968" y="8575280"/>
            <a:ext cx="670735" cy="369332"/>
          </a:xfrm>
          <a:prstGeom prst="rect">
            <a:avLst/>
          </a:prstGeom>
          <a:noFill/>
        </p:spPr>
        <p:txBody>
          <a:bodyPr wrap="square" rtlCol="0">
            <a:spAutoFit/>
          </a:bodyPr>
          <a:lstStyle/>
          <a:p>
            <a:fld id="{64CCA171-8D0F-4B05-9E2F-F99DC67072F7}" type="slidenum">
              <a:rPr lang="es-ES" smtClean="0"/>
              <a:t>‹Nr.›</a:t>
            </a:fld>
            <a:endParaRPr lang="es-ES" dirty="0"/>
          </a:p>
        </p:txBody>
      </p:sp>
      <p:sp>
        <p:nvSpPr>
          <p:cNvPr id="3" name="CuadroTexto 27">
            <a:extLst>
              <a:ext uri="{FF2B5EF4-FFF2-40B4-BE49-F238E27FC236}">
                <a16:creationId xmlns:a16="http://schemas.microsoft.com/office/drawing/2014/main" id="{FF324944-28A4-B5E4-C233-E13C6AB9F19E}"/>
              </a:ext>
            </a:extLst>
          </p:cNvPr>
          <p:cNvSpPr txBox="1"/>
          <p:nvPr userDrawn="1"/>
        </p:nvSpPr>
        <p:spPr>
          <a:xfrm>
            <a:off x="4032000" y="9431998"/>
            <a:ext cx="11340000" cy="576000"/>
          </a:xfrm>
          <a:prstGeom prst="rect">
            <a:avLst/>
          </a:prstGeom>
          <a:noFill/>
        </p:spPr>
        <p:txBody>
          <a:bodyPr wrap="square" rtlCol="0" anchor="ctr">
            <a:spAutoFit/>
          </a:bodyPr>
          <a:lstStyle/>
          <a:p>
            <a:pPr algn="l"/>
            <a:r>
              <a:rPr lang="en-US" sz="1100" b="0" i="0" u="none" strike="noStrike" dirty="0">
                <a:solidFill>
                  <a:srgbClr val="000000"/>
                </a:solidFill>
                <a:effectLst/>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lang="es-ES" sz="1100" dirty="0">
              <a:latin typeface="+mn-lt"/>
            </a:endParaRPr>
          </a:p>
        </p:txBody>
      </p:sp>
      <p:pic>
        <p:nvPicPr>
          <p:cNvPr id="4" name="Grafik 3" descr="Ein Bild, das Symbol, Schrift, Grafiken, Logo enthält.&#10;&#10;Automatisch generierte Beschreibung">
            <a:extLst>
              <a:ext uri="{FF2B5EF4-FFF2-40B4-BE49-F238E27FC236}">
                <a16:creationId xmlns:a16="http://schemas.microsoft.com/office/drawing/2014/main" id="{88E9B7AF-09D4-3C4D-4D54-E1FE3227FA66}"/>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15411600" y="9431998"/>
            <a:ext cx="1646297" cy="576000"/>
          </a:xfrm>
          <a:prstGeom prst="rect">
            <a:avLst/>
          </a:prstGeom>
        </p:spPr>
      </p:pic>
      <p:pic>
        <p:nvPicPr>
          <p:cNvPr id="5" name="Grafik 4" descr="Ein Bild, das Text, Schrift, Electric Blue (Farbe), Screenshot enthält.&#10;&#10;Automatisch generierte Beschreibung">
            <a:extLst>
              <a:ext uri="{FF2B5EF4-FFF2-40B4-BE49-F238E27FC236}">
                <a16:creationId xmlns:a16="http://schemas.microsoft.com/office/drawing/2014/main" id="{9E58F259-A8EA-97EB-0D61-7C4325AA562E}"/>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792000" y="9432000"/>
            <a:ext cx="3200400" cy="671428"/>
          </a:xfrm>
          <a:prstGeom prst="rect">
            <a:avLst/>
          </a:prstGeom>
        </p:spPr>
      </p:pic>
      <p:sp>
        <p:nvSpPr>
          <p:cNvPr id="6" name="bg object 18">
            <a:extLst>
              <a:ext uri="{FF2B5EF4-FFF2-40B4-BE49-F238E27FC236}">
                <a16:creationId xmlns:a16="http://schemas.microsoft.com/office/drawing/2014/main" id="{2DC15371-1D48-E650-1086-150B69D4F7FD}"/>
              </a:ext>
            </a:extLst>
          </p:cNvPr>
          <p:cNvSpPr/>
          <p:nvPr userDrawn="1"/>
        </p:nvSpPr>
        <p:spPr>
          <a:xfrm>
            <a:off x="1275071" y="9210240"/>
            <a:ext cx="15850235" cy="5080"/>
          </a:xfrm>
          <a:custGeom>
            <a:avLst/>
            <a:gdLst/>
            <a:ahLst/>
            <a:cxnLst/>
            <a:rect l="l" t="t" r="r" b="b"/>
            <a:pathLst>
              <a:path w="15850235" h="5079">
                <a:moveTo>
                  <a:pt x="0" y="0"/>
                </a:moveTo>
                <a:lnTo>
                  <a:pt x="15849653" y="4759"/>
                </a:lnTo>
              </a:path>
            </a:pathLst>
          </a:custGeom>
          <a:ln w="9524">
            <a:solidFill>
              <a:srgbClr val="AED533"/>
            </a:solidFill>
          </a:ln>
        </p:spPr>
        <p:txBody>
          <a:bodyPr wrap="square" lIns="0" tIns="0" rIns="0" bIns="0" rtlCol="0"/>
          <a:lstStyle/>
          <a:p>
            <a:endParaRPr dirty="0"/>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9" r:id="rId3"/>
  </p:sldLayoutIdLst>
  <p:hf hdr="0" ft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extLst>
    <p:ext uri="{27BBF7A9-308A-43DC-89C8-2F10F3537804}">
      <p15:sldGuideLst xmlns:p15="http://schemas.microsoft.com/office/powerpoint/2012/main">
        <p15:guide id="1" orient="horz" pos="3240" userDrawn="1">
          <p15:clr>
            <a:srgbClr val="F26B43"/>
          </p15:clr>
        </p15:guide>
        <p15:guide id="2" pos="576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object 2">
            <a:extLst>
              <a:ext uri="{FF2B5EF4-FFF2-40B4-BE49-F238E27FC236}">
                <a16:creationId xmlns:a16="http://schemas.microsoft.com/office/drawing/2014/main" id="{BE8EA5C8-1E21-4F5D-B6B4-C560FBF4B43D}"/>
              </a:ext>
            </a:extLst>
          </p:cNvPr>
          <p:cNvSpPr/>
          <p:nvPr userDrawn="1"/>
        </p:nvSpPr>
        <p:spPr>
          <a:xfrm>
            <a:off x="1542056" y="1245596"/>
            <a:ext cx="14968219" cy="0"/>
          </a:xfrm>
          <a:custGeom>
            <a:avLst/>
            <a:gdLst/>
            <a:ahLst/>
            <a:cxnLst/>
            <a:rect l="l" t="t" r="r" b="b"/>
            <a:pathLst>
              <a:path w="14968219">
                <a:moveTo>
                  <a:pt x="0" y="0"/>
                </a:moveTo>
                <a:lnTo>
                  <a:pt x="14967781" y="0"/>
                </a:lnTo>
              </a:path>
            </a:pathLst>
          </a:custGeom>
          <a:ln w="37085">
            <a:solidFill>
              <a:srgbClr val="AED533"/>
            </a:solidFill>
          </a:ln>
        </p:spPr>
        <p:txBody>
          <a:bodyPr wrap="square" lIns="0" tIns="0" rIns="0" bIns="0" rtlCol="0"/>
          <a:lstStyle/>
          <a:p>
            <a:endParaRPr dirty="0"/>
          </a:p>
        </p:txBody>
      </p:sp>
      <p:sp>
        <p:nvSpPr>
          <p:cNvPr id="9" name="object 4">
            <a:extLst>
              <a:ext uri="{FF2B5EF4-FFF2-40B4-BE49-F238E27FC236}">
                <a16:creationId xmlns:a16="http://schemas.microsoft.com/office/drawing/2014/main" id="{06BED2AD-DC11-4D3D-A57D-BCFCD0E2A7F8}"/>
              </a:ext>
            </a:extLst>
          </p:cNvPr>
          <p:cNvSpPr/>
          <p:nvPr userDrawn="1"/>
        </p:nvSpPr>
        <p:spPr>
          <a:xfrm>
            <a:off x="1274106" y="1627368"/>
            <a:ext cx="0" cy="6497320"/>
          </a:xfrm>
          <a:custGeom>
            <a:avLst/>
            <a:gdLst/>
            <a:ahLst/>
            <a:cxnLst/>
            <a:rect l="l" t="t" r="r" b="b"/>
            <a:pathLst>
              <a:path h="6497320">
                <a:moveTo>
                  <a:pt x="0" y="0"/>
                </a:moveTo>
                <a:lnTo>
                  <a:pt x="0" y="6497271"/>
                </a:lnTo>
              </a:path>
            </a:pathLst>
          </a:custGeom>
          <a:ln w="37085">
            <a:solidFill>
              <a:srgbClr val="4D94B6"/>
            </a:solidFill>
          </a:ln>
        </p:spPr>
        <p:txBody>
          <a:bodyPr wrap="square" lIns="0" tIns="0" rIns="0" bIns="0" rtlCol="0"/>
          <a:lstStyle/>
          <a:p>
            <a:endParaRPr dirty="0"/>
          </a:p>
        </p:txBody>
      </p:sp>
      <p:sp>
        <p:nvSpPr>
          <p:cNvPr id="10" name="object 5">
            <a:extLst>
              <a:ext uri="{FF2B5EF4-FFF2-40B4-BE49-F238E27FC236}">
                <a16:creationId xmlns:a16="http://schemas.microsoft.com/office/drawing/2014/main" id="{5EF2BBB4-B24D-414B-A13E-198014080CB7}"/>
              </a:ext>
            </a:extLst>
          </p:cNvPr>
          <p:cNvSpPr/>
          <p:nvPr userDrawn="1"/>
        </p:nvSpPr>
        <p:spPr>
          <a:xfrm>
            <a:off x="17073948" y="1809750"/>
            <a:ext cx="0" cy="6832600"/>
          </a:xfrm>
          <a:custGeom>
            <a:avLst/>
            <a:gdLst/>
            <a:ahLst/>
            <a:cxnLst/>
            <a:rect l="l" t="t" r="r" b="b"/>
            <a:pathLst>
              <a:path h="6832600">
                <a:moveTo>
                  <a:pt x="0" y="0"/>
                </a:moveTo>
                <a:lnTo>
                  <a:pt x="0" y="6832555"/>
                </a:lnTo>
              </a:path>
            </a:pathLst>
          </a:custGeom>
          <a:ln w="37085">
            <a:solidFill>
              <a:srgbClr val="AED533"/>
            </a:solidFill>
          </a:ln>
        </p:spPr>
        <p:txBody>
          <a:bodyPr wrap="square" lIns="0" tIns="0" rIns="0" bIns="0" rtlCol="0"/>
          <a:lstStyle/>
          <a:p>
            <a:endParaRPr dirty="0"/>
          </a:p>
        </p:txBody>
      </p:sp>
      <p:pic>
        <p:nvPicPr>
          <p:cNvPr id="12" name="object 7">
            <a:extLst>
              <a:ext uri="{FF2B5EF4-FFF2-40B4-BE49-F238E27FC236}">
                <a16:creationId xmlns:a16="http://schemas.microsoft.com/office/drawing/2014/main" id="{89B1340D-3E00-4BD7-961B-E87C3E8DE389}"/>
              </a:ext>
            </a:extLst>
          </p:cNvPr>
          <p:cNvPicPr/>
          <p:nvPr userDrawn="1"/>
        </p:nvPicPr>
        <p:blipFill>
          <a:blip r:embed="rId3" cstate="screen">
            <a:extLst>
              <a:ext uri="{28A0092B-C50C-407E-A947-70E740481C1C}">
                <a14:useLocalDpi xmlns:a14="http://schemas.microsoft.com/office/drawing/2010/main"/>
              </a:ext>
            </a:extLst>
          </a:blip>
          <a:stretch>
            <a:fillRect/>
          </a:stretch>
        </p:blipFill>
        <p:spPr>
          <a:xfrm>
            <a:off x="16509838" y="723900"/>
            <a:ext cx="1085850" cy="1085850"/>
          </a:xfrm>
          <a:prstGeom prst="rect">
            <a:avLst/>
          </a:prstGeom>
        </p:spPr>
      </p:pic>
      <p:pic>
        <p:nvPicPr>
          <p:cNvPr id="13" name="object 8">
            <a:extLst>
              <a:ext uri="{FF2B5EF4-FFF2-40B4-BE49-F238E27FC236}">
                <a16:creationId xmlns:a16="http://schemas.microsoft.com/office/drawing/2014/main" id="{88424E79-4007-4876-9AF9-3C745F6F8540}"/>
              </a:ext>
            </a:extLst>
          </p:cNvPr>
          <p:cNvPicPr/>
          <p:nvPr userDrawn="1"/>
        </p:nvPicPr>
        <p:blipFill>
          <a:blip r:embed="rId4" cstate="screen">
            <a:extLst>
              <a:ext uri="{28A0092B-C50C-407E-A947-70E740481C1C}">
                <a14:useLocalDpi xmlns:a14="http://schemas.microsoft.com/office/drawing/2010/main"/>
              </a:ext>
            </a:extLst>
          </a:blip>
          <a:stretch>
            <a:fillRect/>
          </a:stretch>
        </p:blipFill>
        <p:spPr>
          <a:xfrm>
            <a:off x="693760" y="8124640"/>
            <a:ext cx="1276349" cy="1276349"/>
          </a:xfrm>
          <a:prstGeom prst="rect">
            <a:avLst/>
          </a:prstGeom>
        </p:spPr>
      </p:pic>
      <p:pic>
        <p:nvPicPr>
          <p:cNvPr id="14" name="object 9">
            <a:extLst>
              <a:ext uri="{FF2B5EF4-FFF2-40B4-BE49-F238E27FC236}">
                <a16:creationId xmlns:a16="http://schemas.microsoft.com/office/drawing/2014/main" id="{C8C4DC60-0388-4CA8-B62A-385C8A0B32B4}"/>
              </a:ext>
            </a:extLst>
          </p:cNvPr>
          <p:cNvPicPr/>
          <p:nvPr userDrawn="1"/>
        </p:nvPicPr>
        <p:blipFill>
          <a:blip r:embed="rId5" cstate="screen">
            <a:extLst>
              <a:ext uri="{28A0092B-C50C-407E-A947-70E740481C1C}">
                <a14:useLocalDpi xmlns:a14="http://schemas.microsoft.com/office/drawing/2010/main"/>
              </a:ext>
            </a:extLst>
          </a:blip>
          <a:stretch>
            <a:fillRect/>
          </a:stretch>
        </p:blipFill>
        <p:spPr>
          <a:xfrm>
            <a:off x="1162547" y="1151436"/>
            <a:ext cx="720646" cy="228599"/>
          </a:xfrm>
          <a:prstGeom prst="rect">
            <a:avLst/>
          </a:prstGeom>
        </p:spPr>
      </p:pic>
      <p:sp>
        <p:nvSpPr>
          <p:cNvPr id="6" name="CuadroTexto 5">
            <a:extLst>
              <a:ext uri="{FF2B5EF4-FFF2-40B4-BE49-F238E27FC236}">
                <a16:creationId xmlns:a16="http://schemas.microsoft.com/office/drawing/2014/main" id="{1162DEE2-DFCE-52E5-F268-D78DDE0CDA74}"/>
              </a:ext>
            </a:extLst>
          </p:cNvPr>
          <p:cNvSpPr txBox="1"/>
          <p:nvPr userDrawn="1"/>
        </p:nvSpPr>
        <p:spPr>
          <a:xfrm>
            <a:off x="16403212" y="8451621"/>
            <a:ext cx="676800" cy="369332"/>
          </a:xfrm>
          <a:prstGeom prst="rect">
            <a:avLst/>
          </a:prstGeom>
          <a:noFill/>
        </p:spPr>
        <p:txBody>
          <a:bodyPr wrap="square" rtlCol="0">
            <a:spAutoFit/>
          </a:bodyPr>
          <a:lstStyle/>
          <a:p>
            <a:fld id="{64CCA171-8D0F-4B05-9E2F-F99DC67072F7}" type="slidenum">
              <a:rPr lang="es-ES" smtClean="0"/>
              <a:t>‹Nr.›</a:t>
            </a:fld>
            <a:endParaRPr lang="es-ES" dirty="0"/>
          </a:p>
        </p:txBody>
      </p:sp>
      <p:sp>
        <p:nvSpPr>
          <p:cNvPr id="15" name="CuadroTexto 27">
            <a:extLst>
              <a:ext uri="{FF2B5EF4-FFF2-40B4-BE49-F238E27FC236}">
                <a16:creationId xmlns:a16="http://schemas.microsoft.com/office/drawing/2014/main" id="{CAD9F5B9-FF00-5D96-A4DF-20314D6F6E4C}"/>
              </a:ext>
            </a:extLst>
          </p:cNvPr>
          <p:cNvSpPr txBox="1"/>
          <p:nvPr userDrawn="1"/>
        </p:nvSpPr>
        <p:spPr>
          <a:xfrm>
            <a:off x="4032000" y="9431998"/>
            <a:ext cx="11340000" cy="576000"/>
          </a:xfrm>
          <a:prstGeom prst="rect">
            <a:avLst/>
          </a:prstGeom>
          <a:noFill/>
        </p:spPr>
        <p:txBody>
          <a:bodyPr wrap="square" rtlCol="0" anchor="ctr">
            <a:spAutoFit/>
          </a:bodyPr>
          <a:lstStyle/>
          <a:p>
            <a:pPr algn="l"/>
            <a:r>
              <a:rPr lang="en-US" sz="1100" b="0" i="0" u="none" strike="noStrike" dirty="0">
                <a:solidFill>
                  <a:srgbClr val="000000"/>
                </a:solidFill>
                <a:effectLst/>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lang="es-ES" sz="1100" dirty="0">
              <a:latin typeface="+mn-lt"/>
            </a:endParaRPr>
          </a:p>
        </p:txBody>
      </p:sp>
      <p:pic>
        <p:nvPicPr>
          <p:cNvPr id="16" name="Grafik 15" descr="Ein Bild, das Symbol, Schrift, Grafiken, Logo enthält.&#10;&#10;Automatisch generierte Beschreibung">
            <a:extLst>
              <a:ext uri="{FF2B5EF4-FFF2-40B4-BE49-F238E27FC236}">
                <a16:creationId xmlns:a16="http://schemas.microsoft.com/office/drawing/2014/main" id="{9FDD4E28-1AD8-218A-D866-709AE90A5267}"/>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5411600" y="9431998"/>
            <a:ext cx="1646297" cy="576000"/>
          </a:xfrm>
          <a:prstGeom prst="rect">
            <a:avLst/>
          </a:prstGeom>
        </p:spPr>
      </p:pic>
      <p:pic>
        <p:nvPicPr>
          <p:cNvPr id="17" name="Grafik 16" descr="Ein Bild, das Text, Schrift, Electric Blue (Farbe), Screenshot enthält.&#10;&#10;Automatisch generierte Beschreibung">
            <a:extLst>
              <a:ext uri="{FF2B5EF4-FFF2-40B4-BE49-F238E27FC236}">
                <a16:creationId xmlns:a16="http://schemas.microsoft.com/office/drawing/2014/main" id="{C26F9CA5-0C10-2B33-2412-7519C5CCAEB2}"/>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792000" y="9432000"/>
            <a:ext cx="3200400" cy="671428"/>
          </a:xfrm>
          <a:prstGeom prst="rect">
            <a:avLst/>
          </a:prstGeom>
        </p:spPr>
      </p:pic>
      <p:sp>
        <p:nvSpPr>
          <p:cNvPr id="2" name="Google Shape;11;p15">
            <a:extLst>
              <a:ext uri="{FF2B5EF4-FFF2-40B4-BE49-F238E27FC236}">
                <a16:creationId xmlns:a16="http://schemas.microsoft.com/office/drawing/2014/main" id="{22195D20-8652-F24C-2E06-54EF7D799D85}"/>
              </a:ext>
            </a:extLst>
          </p:cNvPr>
          <p:cNvSpPr/>
          <p:nvPr userDrawn="1"/>
        </p:nvSpPr>
        <p:spPr>
          <a:xfrm>
            <a:off x="1970110" y="9032117"/>
            <a:ext cx="14615794" cy="0"/>
          </a:xfrm>
          <a:custGeom>
            <a:avLst/>
            <a:gdLst/>
            <a:ahLst/>
            <a:cxnLst/>
            <a:rect l="l" t="t" r="r" b="b"/>
            <a:pathLst>
              <a:path w="14615794" h="120000" extrusionOk="0">
                <a:moveTo>
                  <a:pt x="0" y="0"/>
                </a:moveTo>
                <a:lnTo>
                  <a:pt x="14615238" y="0"/>
                </a:lnTo>
              </a:path>
            </a:pathLst>
          </a:custGeom>
          <a:noFill/>
          <a:ln w="37075" cap="flat" cmpd="sng">
            <a:solidFill>
              <a:srgbClr val="AED533"/>
            </a:solidFill>
            <a:prstDash val="solid"/>
            <a:round/>
            <a:headEnd type="none" w="sm" len="sm"/>
            <a:tailEnd type="none" w="sm" len="sm"/>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dirty="0">
              <a:solidFill>
                <a:schemeClr val="dk1"/>
              </a:solidFill>
              <a:latin typeface="Helvetica Neue" panose="020B0604020202020204" charset="0"/>
              <a:ea typeface="Calibri"/>
              <a:cs typeface="Calibri"/>
              <a:sym typeface="Calibri"/>
            </a:endParaRPr>
          </a:p>
        </p:txBody>
      </p:sp>
      <p:pic>
        <p:nvPicPr>
          <p:cNvPr id="3" name="Google Shape;14;p15">
            <a:extLst>
              <a:ext uri="{FF2B5EF4-FFF2-40B4-BE49-F238E27FC236}">
                <a16:creationId xmlns:a16="http://schemas.microsoft.com/office/drawing/2014/main" id="{4B76C581-2582-662C-01B5-0C8CBF5491F2}"/>
              </a:ext>
            </a:extLst>
          </p:cNvPr>
          <p:cNvPicPr preferRelativeResize="0"/>
          <p:nvPr userDrawn="1"/>
        </p:nvPicPr>
        <p:blipFill rotWithShape="1">
          <a:blip r:embed="rId8">
            <a:alphaModFix/>
          </a:blip>
          <a:srcRect/>
          <a:stretch/>
        </p:blipFill>
        <p:spPr>
          <a:xfrm>
            <a:off x="16512506" y="8916083"/>
            <a:ext cx="720646" cy="228599"/>
          </a:xfrm>
          <a:prstGeom prst="rect">
            <a:avLst/>
          </a:prstGeom>
          <a:noFill/>
          <a:ln>
            <a:noFill/>
          </a:ln>
        </p:spPr>
      </p:pic>
    </p:spTree>
    <p:extLst>
      <p:ext uri="{BB962C8B-B14F-4D97-AF65-F5344CB8AC3E}">
        <p14:creationId xmlns:p14="http://schemas.microsoft.com/office/powerpoint/2010/main" val="400473340"/>
      </p:ext>
    </p:extLst>
  </p:cSld>
  <p:clrMap bg1="lt1" tx1="dk1" bg2="lt2" tx2="dk2" accent1="accent1" accent2="accent2" accent3="accent3" accent4="accent4" accent5="accent5" accent6="accent6" hlink="hlink" folHlink="folHlink"/>
  <p:sldLayoutIdLst>
    <p:sldLayoutId id="2147483668"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240" userDrawn="1">
          <p15:clr>
            <a:srgbClr val="F26B43"/>
          </p15:clr>
        </p15:guide>
        <p15:guide id="2" pos="576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31571DCB-ECCD-5255-9CF8-39737E5FD908}"/>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901586" y="2458739"/>
            <a:ext cx="6484828" cy="3042465"/>
          </a:xfrm>
          <a:prstGeom prst="rect">
            <a:avLst/>
          </a:prstGeom>
        </p:spPr>
      </p:pic>
      <p:sp>
        <p:nvSpPr>
          <p:cNvPr id="3" name="CuadroTexto 2">
            <a:extLst>
              <a:ext uri="{FF2B5EF4-FFF2-40B4-BE49-F238E27FC236}">
                <a16:creationId xmlns:a16="http://schemas.microsoft.com/office/drawing/2014/main" id="{059C829C-41D6-1410-D4AD-4579EC19C654}"/>
              </a:ext>
            </a:extLst>
          </p:cNvPr>
          <p:cNvSpPr txBox="1"/>
          <p:nvPr/>
        </p:nvSpPr>
        <p:spPr>
          <a:xfrm>
            <a:off x="3420000" y="6696000"/>
            <a:ext cx="11448000" cy="1800000"/>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US" sz="3600" b="1" spc="-114" dirty="0">
                <a:solidFill>
                  <a:srgbClr val="4D94B7"/>
                </a:solidFill>
                <a:latin typeface="Helvetica Neue" panose="020B0604020202020204"/>
                <a:ea typeface="Microsoft Sans Serif" panose="020B0604020202020204" pitchFamily="34" charset="0"/>
                <a:cs typeface="Microsoft Sans Serif" panose="020B0604020202020204" pitchFamily="34" charset="0"/>
              </a:rPr>
              <a:t>Making things happen 1: </a:t>
            </a: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US" sz="3600" b="1" spc="-114" dirty="0">
                <a:solidFill>
                  <a:srgbClr val="4D94B7"/>
                </a:solidFill>
                <a:latin typeface="Helvetica Neue" panose="020B0604020202020204"/>
                <a:ea typeface="Microsoft Sans Serif" panose="020B0604020202020204" pitchFamily="34" charset="0"/>
                <a:cs typeface="Microsoft Sans Serif" panose="020B0604020202020204" pitchFamily="34" charset="0"/>
              </a:rPr>
              <a:t>A user guide list of triggers to nurture, evaluate and reward entrepreneurial attitudes and sense of initiative</a:t>
            </a:r>
            <a:endParaRPr kumimoji="0" lang="en-US" sz="3600" b="1" i="0" u="none" strike="noStrike" kern="1200" cap="none" spc="0" normalizeH="0" baseline="0" dirty="0">
              <a:ln>
                <a:noFill/>
              </a:ln>
              <a:solidFill>
                <a:srgbClr val="4D94B7"/>
              </a:solidFill>
              <a:effectLst/>
              <a:uLnTx/>
              <a:uFillTx/>
              <a:latin typeface="Helvetica Neue" panose="020B0604020202020204"/>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8C8C2EF2-9C0D-41B2-79FF-9F829C18D350}"/>
              </a:ext>
            </a:extLst>
          </p:cNvPr>
          <p:cNvSpPr txBox="1"/>
          <p:nvPr/>
        </p:nvSpPr>
        <p:spPr>
          <a:xfrm>
            <a:off x="5900400" y="5630400"/>
            <a:ext cx="6483600" cy="471600"/>
          </a:xfrm>
          <a:prstGeom prst="rect">
            <a:avLst/>
          </a:prstGeom>
          <a:noFill/>
        </p:spPr>
        <p:txBody>
          <a:bodyPr wrap="square">
            <a:noAutofit/>
          </a:bodyPr>
          <a:lstStyle/>
          <a:p>
            <a:pPr algn="ctr"/>
            <a:r>
              <a:rPr lang="en-US" sz="2400" b="1" i="0" u="none" strike="noStrike" dirty="0">
                <a:solidFill>
                  <a:srgbClr val="AED633"/>
                </a:solidFill>
                <a:effectLst/>
                <a:latin typeface="Helvetica Neue" panose="020B0604020202020204"/>
                <a:ea typeface="Microsoft Sans Serif" panose="020B0604020202020204" pitchFamily="34" charset="0"/>
                <a:cs typeface="Microsoft Sans Serif" panose="020B0604020202020204" pitchFamily="34" charset="0"/>
              </a:rPr>
              <a:t>genieproject.eu</a:t>
            </a:r>
            <a:endParaRPr lang="en-US" sz="2400" b="1"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214679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6A4D055-76E7-A0A4-E559-28C375DACDD5}"/>
              </a:ext>
            </a:extLst>
          </p:cNvPr>
          <p:cNvSpPr txBox="1"/>
          <p:nvPr/>
        </p:nvSpPr>
        <p:spPr>
          <a:xfrm>
            <a:off x="1295400" y="2304000"/>
            <a:ext cx="15840000" cy="523220"/>
          </a:xfrm>
          <a:prstGeom prst="rect">
            <a:avLst/>
          </a:prstGeom>
          <a:noFill/>
        </p:spPr>
        <p:txBody>
          <a:bodyPr wrap="square" rtlCol="0">
            <a:noAutofit/>
          </a:bodyPr>
          <a:lstStyle/>
          <a:p>
            <a:r>
              <a:rPr lang="en-US"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1.5 No short term vision allowed </a:t>
            </a:r>
            <a:r>
              <a:rPr lang="en-US"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 Waiting for the plant to flower…</a:t>
            </a:r>
          </a:p>
        </p:txBody>
      </p:sp>
      <p:sp>
        <p:nvSpPr>
          <p:cNvPr id="4" name="CuadroTexto 3">
            <a:extLst>
              <a:ext uri="{FF2B5EF4-FFF2-40B4-BE49-F238E27FC236}">
                <a16:creationId xmlns:a16="http://schemas.microsoft.com/office/drawing/2014/main" id="{633A6902-D9D2-B0AB-6884-5120254AD2C7}"/>
              </a:ext>
            </a:extLst>
          </p:cNvPr>
          <p:cNvSpPr txBox="1"/>
          <p:nvPr/>
        </p:nvSpPr>
        <p:spPr>
          <a:xfrm>
            <a:off x="1295400" y="3384000"/>
            <a:ext cx="15840000" cy="4075781"/>
          </a:xfrm>
          <a:prstGeom prst="rect">
            <a:avLst/>
          </a:prstGeom>
          <a:noFill/>
        </p:spPr>
        <p:txBody>
          <a:bodyPr wrap="square" rtlCol="0">
            <a:noAutofit/>
          </a:bodyPr>
          <a:lstStyle/>
          <a:p>
            <a:r>
              <a:rPr lang="en-US" sz="2400" kern="0" dirty="0">
                <a:latin typeface="Helvetica Neue" panose="020B0604020202020204"/>
                <a:ea typeface="Microsoft Sans Serif" panose="020B0604020202020204" pitchFamily="34" charset="0"/>
                <a:cs typeface="Microsoft Sans Serif" panose="020B0604020202020204" pitchFamily="34" charset="0"/>
              </a:rPr>
              <a:t>Your potential dreamers in the making might be showing very early signs of intrapreneurs to-be, but this does not means that the ideas generated by them will be really impactful, profitable, and reliable as quickly.</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en-US" sz="2400" kern="0" dirty="0">
                <a:latin typeface="Helvetica Neue" panose="020B0604020202020204"/>
                <a:ea typeface="Microsoft Sans Serif" panose="020B0604020202020204" pitchFamily="34" charset="0"/>
                <a:cs typeface="Microsoft Sans Serif" panose="020B0604020202020204" pitchFamily="34" charset="0"/>
              </a:rPr>
              <a:t>People that play the game by the book know what the rules are already: their familiar with the roadmap and most importantly are well aware of the essentials of their work breakdown structure.</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en-US" sz="2400" kern="0" dirty="0">
                <a:latin typeface="Helvetica Neue" panose="020B0604020202020204"/>
                <a:ea typeface="Microsoft Sans Serif" panose="020B0604020202020204" pitchFamily="34" charset="0"/>
                <a:cs typeface="Microsoft Sans Serif" panose="020B0604020202020204" pitchFamily="34" charset="0"/>
              </a:rPr>
              <a:t>On the other hand, intrapreneurs to be are making their own books and are settings up by themselves the rules that apply to them.</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en-US" sz="2400" kern="0" dirty="0">
                <a:latin typeface="Helvetica Neue" panose="020B0604020202020204"/>
                <a:ea typeface="Microsoft Sans Serif" panose="020B0604020202020204" pitchFamily="34" charset="0"/>
                <a:cs typeface="Microsoft Sans Serif" panose="020B0604020202020204" pitchFamily="34" charset="0"/>
              </a:rPr>
              <a:t>Of course, there is nothing wrong in playing the game by the book, but it is evident how in the second case we’re on a whole different level and scale of responsibility.</a:t>
            </a:r>
          </a:p>
        </p:txBody>
      </p:sp>
      <p:sp>
        <p:nvSpPr>
          <p:cNvPr id="5" name="Rettangolo arrotondato 4"/>
          <p:cNvSpPr/>
          <p:nvPr/>
        </p:nvSpPr>
        <p:spPr>
          <a:xfrm>
            <a:off x="1295400" y="7812000"/>
            <a:ext cx="15336000" cy="11937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prstClr val="black"/>
                </a:solidFill>
                <a:effectLst/>
                <a:uLnTx/>
                <a:uFillTx/>
                <a:latin typeface="Helvetica Neue" panose="020B0604020202020204"/>
                <a:ea typeface="Microsoft Sans Serif" panose="020B0604020202020204" pitchFamily="34" charset="0"/>
                <a:cs typeface="Microsoft Sans Serif" panose="020B0604020202020204" pitchFamily="34" charset="0"/>
              </a:rPr>
              <a:t>The consolidation of positive spillovers from these new emerging dynamics requires time, patience and the willingness to experience numerous, frequent and sometime even hurtful setbacks. If entrepreneurs have a contingency plan to endure and be resilient to all of this, time will make its action…</a:t>
            </a:r>
          </a:p>
        </p:txBody>
      </p:sp>
      <p:sp>
        <p:nvSpPr>
          <p:cNvPr id="6" name="CuadroTexto 1">
            <a:extLst>
              <a:ext uri="{FF2B5EF4-FFF2-40B4-BE49-F238E27FC236}">
                <a16:creationId xmlns:a16="http://schemas.microsoft.com/office/drawing/2014/main" id="{EA79BD07-A2A4-132E-6095-BDF8D6E299B9}"/>
              </a:ext>
            </a:extLst>
          </p:cNvPr>
          <p:cNvSpPr txBox="1"/>
          <p:nvPr/>
        </p:nvSpPr>
        <p:spPr>
          <a:xfrm>
            <a:off x="1296000" y="1548000"/>
            <a:ext cx="15840000" cy="830997"/>
          </a:xfrm>
          <a:prstGeom prst="rect">
            <a:avLst/>
          </a:prstGeom>
          <a:noFill/>
        </p:spPr>
        <p:txBody>
          <a:bodyPr wrap="square" rtlCol="0">
            <a:noAutofit/>
          </a:bodyPr>
          <a:lstStyle/>
          <a:p>
            <a:r>
              <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1. DOs and DON’Ts</a:t>
            </a:r>
          </a:p>
        </p:txBody>
      </p:sp>
    </p:spTree>
    <p:extLst>
      <p:ext uri="{BB962C8B-B14F-4D97-AF65-F5344CB8AC3E}">
        <p14:creationId xmlns:p14="http://schemas.microsoft.com/office/powerpoint/2010/main" val="7985841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633A6902-D9D2-B0AB-6884-5120254AD2C7}"/>
              </a:ext>
            </a:extLst>
          </p:cNvPr>
          <p:cNvSpPr txBox="1"/>
          <p:nvPr/>
        </p:nvSpPr>
        <p:spPr>
          <a:xfrm>
            <a:off x="1295400" y="3384000"/>
            <a:ext cx="15840000" cy="4197900"/>
          </a:xfrm>
          <a:prstGeom prst="rect">
            <a:avLst/>
          </a:prstGeom>
          <a:noFill/>
        </p:spPr>
        <p:txBody>
          <a:bodyPr wrap="square" rtlCol="0">
            <a:noAutofit/>
          </a:bodyPr>
          <a:lstStyle/>
          <a:p>
            <a:r>
              <a:rPr lang="en-US" sz="2400" kern="0" dirty="0">
                <a:latin typeface="Helvetica Neue" panose="020B0604020202020204"/>
                <a:ea typeface="Microsoft Sans Serif" panose="020B0604020202020204" pitchFamily="34" charset="0"/>
                <a:cs typeface="Microsoft Sans Serif" panose="020B0604020202020204" pitchFamily="34" charset="0"/>
              </a:rPr>
              <a:t>The element of risk is a distinctive feature of entrepreneurship, and this is the element setting apart a brilliant managerial career from a brilliant entrepreneurial career.</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en-US" sz="2400" kern="0" dirty="0">
                <a:latin typeface="Helvetica Neue" panose="020B0604020202020204"/>
                <a:ea typeface="Microsoft Sans Serif" panose="020B0604020202020204" pitchFamily="34" charset="0"/>
                <a:cs typeface="Microsoft Sans Serif" panose="020B0604020202020204" pitchFamily="34" charset="0"/>
              </a:rPr>
              <a:t>Entrepreneurs learn to deal with a mental-fatigue and distress factor like no others.</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en-US" sz="2400" kern="0" dirty="0">
                <a:latin typeface="Helvetica Neue" panose="020B0604020202020204"/>
                <a:ea typeface="Microsoft Sans Serif" panose="020B0604020202020204" pitchFamily="34" charset="0"/>
                <a:cs typeface="Microsoft Sans Serif" panose="020B0604020202020204" pitchFamily="34" charset="0"/>
              </a:rPr>
              <a:t>The burden and responsibilities that comes with any decision is on their shoulders and their shoulder only: if they wish to nurture their dreamers in the making, they need to transfer all the wealth of knowledge that they can to help people in fitting these new shoes..</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en-US" sz="2400" kern="0" dirty="0">
                <a:latin typeface="Helvetica Neue" panose="020B0604020202020204"/>
                <a:ea typeface="Microsoft Sans Serif" panose="020B0604020202020204" pitchFamily="34" charset="0"/>
                <a:cs typeface="Microsoft Sans Serif" panose="020B0604020202020204" pitchFamily="34" charset="0"/>
              </a:rPr>
              <a:t>The commitment that people will show to the cause they embrace might vary from person to person, depending on the intrinsic elements behind their renewed motivation in making step forward</a:t>
            </a:r>
          </a:p>
        </p:txBody>
      </p:sp>
      <p:sp>
        <p:nvSpPr>
          <p:cNvPr id="5" name="Rettangolo arrotondato 4"/>
          <p:cNvSpPr/>
          <p:nvPr/>
        </p:nvSpPr>
        <p:spPr>
          <a:xfrm>
            <a:off x="1295400" y="7740000"/>
            <a:ext cx="15336000" cy="1404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solidFill>
                  <a:schemeClr val="tx1"/>
                </a:solidFill>
                <a:latin typeface="Helvetica Neue" panose="020B0604020202020204" charset="0"/>
              </a:rPr>
              <a:t>As the “original” entrepreneur, you will be required to assess what is their limit: the point beyond which they are not willing to go further – otherwise this might create some mismatch between what are your expectations from them, and what are their expectations for themselves (i.e., a typical scenario which is the perfect environment for conflict).</a:t>
            </a:r>
          </a:p>
        </p:txBody>
      </p:sp>
      <p:sp>
        <p:nvSpPr>
          <p:cNvPr id="7" name="CuadroTexto 2">
            <a:extLst>
              <a:ext uri="{FF2B5EF4-FFF2-40B4-BE49-F238E27FC236}">
                <a16:creationId xmlns:a16="http://schemas.microsoft.com/office/drawing/2014/main" id="{16A4D055-76E7-A0A4-E559-28C375DACDD5}"/>
              </a:ext>
            </a:extLst>
          </p:cNvPr>
          <p:cNvSpPr txBox="1"/>
          <p:nvPr/>
        </p:nvSpPr>
        <p:spPr>
          <a:xfrm>
            <a:off x="1295400" y="2304000"/>
            <a:ext cx="15840000" cy="523220"/>
          </a:xfrm>
          <a:prstGeom prst="rect">
            <a:avLst/>
          </a:prstGeom>
          <a:noFill/>
        </p:spPr>
        <p:txBody>
          <a:bodyPr wrap="square" rtlCol="0">
            <a:noAutofit/>
          </a:bodyPr>
          <a:lstStyle/>
          <a:p>
            <a:r>
              <a:rPr lang="en-US"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1.6 Build a system that is here to stay </a:t>
            </a:r>
            <a:r>
              <a:rPr lang="en-US"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 Practicing endurance and resilience</a:t>
            </a:r>
          </a:p>
        </p:txBody>
      </p:sp>
      <p:sp>
        <p:nvSpPr>
          <p:cNvPr id="2" name="CuadroTexto 1">
            <a:extLst>
              <a:ext uri="{FF2B5EF4-FFF2-40B4-BE49-F238E27FC236}">
                <a16:creationId xmlns:a16="http://schemas.microsoft.com/office/drawing/2014/main" id="{6B981935-E6C2-80CC-6F1D-2CCB5BAD12F5}"/>
              </a:ext>
            </a:extLst>
          </p:cNvPr>
          <p:cNvSpPr txBox="1"/>
          <p:nvPr/>
        </p:nvSpPr>
        <p:spPr>
          <a:xfrm>
            <a:off x="1296000" y="1548000"/>
            <a:ext cx="15840000" cy="830997"/>
          </a:xfrm>
          <a:prstGeom prst="rect">
            <a:avLst/>
          </a:prstGeom>
          <a:noFill/>
        </p:spPr>
        <p:txBody>
          <a:bodyPr wrap="square" rtlCol="0">
            <a:noAutofit/>
          </a:bodyPr>
          <a:lstStyle/>
          <a:p>
            <a:r>
              <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1. DOs and DON’Ts</a:t>
            </a:r>
          </a:p>
        </p:txBody>
      </p:sp>
    </p:spTree>
    <p:extLst>
      <p:ext uri="{BB962C8B-B14F-4D97-AF65-F5344CB8AC3E}">
        <p14:creationId xmlns:p14="http://schemas.microsoft.com/office/powerpoint/2010/main" val="37618256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633A6902-D9D2-B0AB-6884-5120254AD2C7}"/>
              </a:ext>
            </a:extLst>
          </p:cNvPr>
          <p:cNvSpPr txBox="1"/>
          <p:nvPr/>
        </p:nvSpPr>
        <p:spPr>
          <a:xfrm>
            <a:off x="1295400" y="3384000"/>
            <a:ext cx="9677400" cy="2369100"/>
          </a:xfrm>
          <a:prstGeom prst="rect">
            <a:avLst/>
          </a:prstGeom>
          <a:noFill/>
        </p:spPr>
        <p:txBody>
          <a:bodyPr wrap="square" rtlCol="0">
            <a:noAutofit/>
          </a:bodyPr>
          <a:lstStyle/>
          <a:p>
            <a:r>
              <a:rPr lang="en-US" sz="2400" kern="0" dirty="0">
                <a:latin typeface="Helvetica Neue" panose="020B0604020202020204"/>
                <a:ea typeface="Microsoft Sans Serif" panose="020B0604020202020204" pitchFamily="34" charset="0"/>
                <a:cs typeface="Microsoft Sans Serif" panose="020B0604020202020204" pitchFamily="34" charset="0"/>
              </a:rPr>
              <a:t>Inspiring and motivating is not enough.</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en-US" sz="2400" kern="0" dirty="0">
                <a:latin typeface="Helvetica Neue" panose="020B0604020202020204"/>
                <a:ea typeface="Microsoft Sans Serif" panose="020B0604020202020204" pitchFamily="34" charset="0"/>
                <a:cs typeface="Microsoft Sans Serif" panose="020B0604020202020204" pitchFamily="34" charset="0"/>
              </a:rPr>
              <a:t>A system that is immune to organizational innovation, is a system that is afraid of implementing changes that could disrupt the natural and traditional course of things.</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5" name="Rettangolo arrotondato 4"/>
          <p:cNvSpPr/>
          <p:nvPr/>
        </p:nvSpPr>
        <p:spPr>
          <a:xfrm>
            <a:off x="1295400" y="6120000"/>
            <a:ext cx="9144000" cy="20235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kern="0" dirty="0">
                <a:solidFill>
                  <a:schemeClr val="tx1"/>
                </a:solidFill>
                <a:latin typeface="Helvetica Neue" panose="020B0604020202020204" charset="0"/>
              </a:rPr>
              <a:t>Settings the conditions for a “business climate” that is prone to trigger entrepreneurial-like mindsets among employees implies flexibility within some margin or errors that will inevitable arise once things finally in motion.</a:t>
            </a:r>
          </a:p>
        </p:txBody>
      </p:sp>
      <p:graphicFrame>
        <p:nvGraphicFramePr>
          <p:cNvPr id="6" name="Diagramma 5"/>
          <p:cNvGraphicFramePr/>
          <p:nvPr>
            <p:extLst>
              <p:ext uri="{D42A27DB-BD31-4B8C-83A1-F6EECF244321}">
                <p14:modId xmlns:p14="http://schemas.microsoft.com/office/powerpoint/2010/main" val="524911810"/>
              </p:ext>
            </p:extLst>
          </p:nvPr>
        </p:nvGraphicFramePr>
        <p:xfrm>
          <a:off x="11268000" y="3384000"/>
          <a:ext cx="5580000" cy="48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CuadroTexto 2">
            <a:extLst>
              <a:ext uri="{FF2B5EF4-FFF2-40B4-BE49-F238E27FC236}">
                <a16:creationId xmlns:a16="http://schemas.microsoft.com/office/drawing/2014/main" id="{16A4D055-76E7-A0A4-E559-28C375DACDD5}"/>
              </a:ext>
            </a:extLst>
          </p:cNvPr>
          <p:cNvSpPr txBox="1"/>
          <p:nvPr/>
        </p:nvSpPr>
        <p:spPr>
          <a:xfrm>
            <a:off x="1295400" y="2304000"/>
            <a:ext cx="14400000" cy="523220"/>
          </a:xfrm>
          <a:prstGeom prst="rect">
            <a:avLst/>
          </a:prstGeom>
          <a:noFill/>
        </p:spPr>
        <p:txBody>
          <a:bodyPr wrap="square" rtlCol="0">
            <a:noAutofit/>
          </a:bodyPr>
          <a:lstStyle/>
          <a:p>
            <a:pPr marL="534988" indent="-534988"/>
            <a:r>
              <a:rPr lang="en-US"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1.7 Magic formula is the no-magic formula </a:t>
            </a:r>
            <a:r>
              <a:rPr lang="en-US"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 Embrace uncertainty…within some extents</a:t>
            </a:r>
          </a:p>
        </p:txBody>
      </p:sp>
      <p:sp>
        <p:nvSpPr>
          <p:cNvPr id="2" name="CuadroTexto 1">
            <a:extLst>
              <a:ext uri="{FF2B5EF4-FFF2-40B4-BE49-F238E27FC236}">
                <a16:creationId xmlns:a16="http://schemas.microsoft.com/office/drawing/2014/main" id="{EDF84D3F-A81C-3344-2509-948CEABEB6D3}"/>
              </a:ext>
            </a:extLst>
          </p:cNvPr>
          <p:cNvSpPr txBox="1"/>
          <p:nvPr/>
        </p:nvSpPr>
        <p:spPr>
          <a:xfrm>
            <a:off x="1296000" y="1548000"/>
            <a:ext cx="15840000" cy="830997"/>
          </a:xfrm>
          <a:prstGeom prst="rect">
            <a:avLst/>
          </a:prstGeom>
          <a:noFill/>
        </p:spPr>
        <p:txBody>
          <a:bodyPr wrap="square" rtlCol="0">
            <a:noAutofit/>
          </a:bodyPr>
          <a:lstStyle/>
          <a:p>
            <a:r>
              <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1. DOs and DON’Ts</a:t>
            </a:r>
          </a:p>
        </p:txBody>
      </p:sp>
    </p:spTree>
    <p:extLst>
      <p:ext uri="{BB962C8B-B14F-4D97-AF65-F5344CB8AC3E}">
        <p14:creationId xmlns:p14="http://schemas.microsoft.com/office/powerpoint/2010/main" val="25494142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059C829C-41D6-1410-D4AD-4579EC19C654}"/>
              </a:ext>
            </a:extLst>
          </p:cNvPr>
          <p:cNvSpPr txBox="1"/>
          <p:nvPr/>
        </p:nvSpPr>
        <p:spPr>
          <a:xfrm>
            <a:off x="4572000" y="3888000"/>
            <a:ext cx="9144000" cy="830997"/>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US" sz="4800" b="1" kern="0" spc="-114" dirty="0">
                <a:solidFill>
                  <a:srgbClr val="4D94B7"/>
                </a:solidFill>
                <a:latin typeface="Helvetica Neue" panose="020B0604020202020204"/>
                <a:ea typeface="Microsoft Sans Serif" panose="020B0604020202020204" pitchFamily="34" charset="0"/>
                <a:cs typeface="Microsoft Sans Serif" panose="020B0604020202020204" pitchFamily="34" charset="0"/>
              </a:rPr>
              <a:t>A renewed managerial approach</a:t>
            </a:r>
            <a:endParaRPr kumimoji="0" lang="en-US" sz="4800" b="1" i="0" u="none" strike="noStrike" kern="0" cap="none" spc="0" normalizeH="0" dirty="0">
              <a:ln>
                <a:noFill/>
              </a:ln>
              <a:solidFill>
                <a:srgbClr val="4D94B7"/>
              </a:solidFill>
              <a:effectLst/>
              <a:uLnTx/>
              <a:uFillTx/>
              <a:latin typeface="Helvetica Neue" panose="020B0604020202020204"/>
              <a:ea typeface="Microsoft Sans Serif" panose="020B0604020202020204" pitchFamily="34" charset="0"/>
              <a:cs typeface="Microsoft Sans Serif" panose="020B0604020202020204" pitchFamily="34" charset="0"/>
            </a:endParaRPr>
          </a:p>
        </p:txBody>
      </p:sp>
      <p:sp>
        <p:nvSpPr>
          <p:cNvPr id="5" name="CuadroTexto 4">
            <a:extLst>
              <a:ext uri="{FF2B5EF4-FFF2-40B4-BE49-F238E27FC236}">
                <a16:creationId xmlns:a16="http://schemas.microsoft.com/office/drawing/2014/main" id="{291827B4-A53A-98D3-C6A6-037B32739B31}"/>
              </a:ext>
            </a:extLst>
          </p:cNvPr>
          <p:cNvSpPr txBox="1"/>
          <p:nvPr/>
        </p:nvSpPr>
        <p:spPr>
          <a:xfrm>
            <a:off x="1296000" y="2592000"/>
            <a:ext cx="15732000" cy="1015663"/>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US" sz="60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Unit 2</a:t>
            </a:r>
            <a:endParaRPr kumimoji="0" lang="en-US" sz="6000" b="1" i="0" u="none" strike="noStrike" kern="0" cap="none" spc="0" normalizeH="0" dirty="0">
              <a:ln>
                <a:noFill/>
              </a:ln>
              <a:solidFill>
                <a:srgbClr val="AED633"/>
              </a:solidFill>
              <a:effectLst/>
              <a:uLnTx/>
              <a:uFillTx/>
              <a:latin typeface="Helvetica Neue" panose="020B0604020202020204"/>
              <a:ea typeface="Microsoft Sans Serif" panose="020B0604020202020204" pitchFamily="34" charset="0"/>
              <a:cs typeface="Microsoft Sans Serif" panose="020B0604020202020204" pitchFamily="34" charset="0"/>
            </a:endParaRPr>
          </a:p>
        </p:txBody>
      </p:sp>
      <p:sp>
        <p:nvSpPr>
          <p:cNvPr id="6" name="CuadroTexto 2">
            <a:extLst>
              <a:ext uri="{FF2B5EF4-FFF2-40B4-BE49-F238E27FC236}">
                <a16:creationId xmlns:a16="http://schemas.microsoft.com/office/drawing/2014/main" id="{3EE4750C-D6F4-5978-8478-203FE57F86F7}"/>
              </a:ext>
            </a:extLst>
          </p:cNvPr>
          <p:cNvSpPr txBox="1"/>
          <p:nvPr/>
        </p:nvSpPr>
        <p:spPr>
          <a:xfrm>
            <a:off x="1296000" y="5436000"/>
            <a:ext cx="10980000" cy="3538800"/>
          </a:xfrm>
          <a:prstGeom prst="rect">
            <a:avLst/>
          </a:prstGeom>
          <a:noFill/>
        </p:spPr>
        <p:txBody>
          <a:bodyPr wrap="square">
            <a:noAutofit/>
          </a:bodyPr>
          <a:lstStyle/>
          <a:p>
            <a:pPr>
              <a:spcAft>
                <a:spcPts val="600"/>
              </a:spcAft>
              <a:tabLst>
                <a:tab pos="1205230" algn="l"/>
                <a:tab pos="1926589" algn="l"/>
                <a:tab pos="2915920" algn="l"/>
                <a:tab pos="3444875" algn="l"/>
                <a:tab pos="4383405" algn="l"/>
                <a:tab pos="6796405" algn="l"/>
              </a:tabLst>
              <a:defRPr/>
            </a:pPr>
            <a:r>
              <a:rPr lang="en-US"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2.1 </a:t>
            </a:r>
            <a:r>
              <a:rPr lang="en-US" sz="2400"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Support and sponsorship </a:t>
            </a:r>
            <a:r>
              <a:rPr lang="en-US"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 An open and fluid culture to foster intrapreneurship</a:t>
            </a:r>
          </a:p>
          <a:p>
            <a:pPr>
              <a:spcAft>
                <a:spcPts val="600"/>
              </a:spcAft>
              <a:tabLst>
                <a:tab pos="1205230" algn="l"/>
                <a:tab pos="1926589" algn="l"/>
                <a:tab pos="2915920" algn="l"/>
                <a:tab pos="3444875" algn="l"/>
                <a:tab pos="4383405" algn="l"/>
                <a:tab pos="6796405" algn="l"/>
              </a:tabLst>
              <a:defRPr/>
            </a:pPr>
            <a:r>
              <a:rPr lang="en-US"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2.2 </a:t>
            </a:r>
            <a:r>
              <a:rPr lang="en-US" sz="2400"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Self awareness and self efficacy </a:t>
            </a:r>
            <a:r>
              <a:rPr lang="en-US"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 Exploring the ways ahead</a:t>
            </a:r>
          </a:p>
          <a:p>
            <a:pPr>
              <a:spcAft>
                <a:spcPts val="600"/>
              </a:spcAft>
              <a:tabLst>
                <a:tab pos="1205230" algn="l"/>
                <a:tab pos="1926589" algn="l"/>
                <a:tab pos="2915920" algn="l"/>
                <a:tab pos="3444875" algn="l"/>
                <a:tab pos="4383405" algn="l"/>
                <a:tab pos="6796405" algn="l"/>
              </a:tabLst>
              <a:defRPr/>
            </a:pPr>
            <a:r>
              <a:rPr lang="en-US"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2.3 </a:t>
            </a:r>
            <a:r>
              <a:rPr lang="en-US" sz="2400"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Incentives... </a:t>
            </a:r>
            <a:r>
              <a:rPr lang="en-US"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not of financial nature</a:t>
            </a:r>
          </a:p>
          <a:p>
            <a:pPr>
              <a:spcAft>
                <a:spcPts val="600"/>
              </a:spcAft>
              <a:tabLst>
                <a:tab pos="1205230" algn="l"/>
                <a:tab pos="1926589" algn="l"/>
                <a:tab pos="2915920" algn="l"/>
                <a:tab pos="3444875" algn="l"/>
                <a:tab pos="4383405" algn="l"/>
                <a:tab pos="6796405" algn="l"/>
              </a:tabLst>
              <a:defRPr/>
            </a:pPr>
            <a:r>
              <a:rPr lang="en-US"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2</a:t>
            </a:r>
            <a:r>
              <a:rPr kumimoji="0" lang="en-US" sz="2400" b="1" i="0" u="none" strike="noStrike" kern="0" cap="none" spc="-114" normalizeH="0" dirty="0">
                <a:ln>
                  <a:noFill/>
                </a:ln>
                <a:solidFill>
                  <a:srgbClr val="AED633"/>
                </a:solidFill>
                <a:effectLst/>
                <a:uLnTx/>
                <a:uFillTx/>
                <a:latin typeface="Helvetica Neue" panose="020B0604020202020204"/>
                <a:ea typeface="Microsoft Sans Serif" panose="020B0604020202020204" pitchFamily="34" charset="0"/>
                <a:cs typeface="Microsoft Sans Serif" panose="020B0604020202020204" pitchFamily="34" charset="0"/>
              </a:rPr>
              <a:t>.4 </a:t>
            </a:r>
            <a:r>
              <a:rPr lang="en-US" sz="2400"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Rewards… </a:t>
            </a:r>
            <a:r>
              <a:rPr lang="en-US"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of financial nature </a:t>
            </a:r>
          </a:p>
          <a:p>
            <a:pPr>
              <a:spcAft>
                <a:spcPts val="600"/>
              </a:spcAft>
              <a:tabLst>
                <a:tab pos="1205230" algn="l"/>
                <a:tab pos="1926589" algn="l"/>
                <a:tab pos="2915920" algn="l"/>
                <a:tab pos="3444875" algn="l"/>
                <a:tab pos="4383405" algn="l"/>
                <a:tab pos="6796405" algn="l"/>
              </a:tabLst>
              <a:defRPr/>
            </a:pPr>
            <a:r>
              <a:rPr lang="en-US"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2.5 </a:t>
            </a:r>
            <a:r>
              <a:rPr lang="en-US" sz="2400"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Resources</a:t>
            </a:r>
            <a:r>
              <a:rPr lang="en-US"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 – Knowledge capital, time and margins for errors</a:t>
            </a:r>
          </a:p>
          <a:p>
            <a:pPr>
              <a:spcAft>
                <a:spcPts val="600"/>
              </a:spcAft>
              <a:tabLst>
                <a:tab pos="1205230" algn="l"/>
                <a:tab pos="1926589" algn="l"/>
                <a:tab pos="2915920" algn="l"/>
                <a:tab pos="3444875" algn="l"/>
                <a:tab pos="4383405" algn="l"/>
                <a:tab pos="6796405" algn="l"/>
              </a:tabLst>
              <a:defRPr/>
            </a:pPr>
            <a:r>
              <a:rPr lang="en-US"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2.6 </a:t>
            </a:r>
            <a:r>
              <a:rPr lang="en-US" sz="2400"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Communication... </a:t>
            </a:r>
            <a:r>
              <a:rPr lang="en-US"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for quality assurance and strategic planning</a:t>
            </a:r>
          </a:p>
          <a:p>
            <a:pPr>
              <a:spcAft>
                <a:spcPts val="600"/>
              </a:spcAft>
              <a:tabLst>
                <a:tab pos="1205230" algn="l"/>
                <a:tab pos="1926589" algn="l"/>
                <a:tab pos="2915920" algn="l"/>
                <a:tab pos="3444875" algn="l"/>
                <a:tab pos="4383405" algn="l"/>
                <a:tab pos="6796405" algn="l"/>
              </a:tabLst>
              <a:defRPr/>
            </a:pPr>
            <a:r>
              <a:rPr lang="en-US"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2.7 </a:t>
            </a:r>
            <a:r>
              <a:rPr lang="en-US" sz="2400"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Processes</a:t>
            </a:r>
            <a:r>
              <a:rPr lang="en-US"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 – Decentralization and delegation</a:t>
            </a:r>
            <a:endParaRPr lang="en-US" sz="2400"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a:p>
            <a:pPr>
              <a:spcAft>
                <a:spcPts val="600"/>
              </a:spcAft>
              <a:tabLst>
                <a:tab pos="1205230" algn="l"/>
                <a:tab pos="1926589" algn="l"/>
                <a:tab pos="2915920" algn="l"/>
                <a:tab pos="3444875" algn="l"/>
                <a:tab pos="4383405" algn="l"/>
                <a:tab pos="6796405" algn="l"/>
              </a:tabLst>
              <a:defRPr/>
            </a:pPr>
            <a:endParaRPr lang="en-US" sz="2400"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a:p>
            <a:pPr>
              <a:spcAft>
                <a:spcPts val="600"/>
              </a:spcAft>
              <a:tabLst>
                <a:tab pos="1205230" algn="l"/>
                <a:tab pos="1926589" algn="l"/>
                <a:tab pos="2915920" algn="l"/>
                <a:tab pos="3444875" algn="l"/>
                <a:tab pos="4383405" algn="l"/>
                <a:tab pos="6796405" algn="l"/>
              </a:tabLst>
              <a:defRPr/>
            </a:pPr>
            <a:endParaRPr lang="en-US" sz="2400"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a:p>
            <a:pPr>
              <a:spcAft>
                <a:spcPts val="600"/>
              </a:spcAft>
              <a:tabLst>
                <a:tab pos="1205230" algn="l"/>
                <a:tab pos="1926589" algn="l"/>
                <a:tab pos="2915920" algn="l"/>
                <a:tab pos="3444875" algn="l"/>
                <a:tab pos="4383405" algn="l"/>
                <a:tab pos="6796405" algn="l"/>
              </a:tabLst>
              <a:defRPr/>
            </a:pPr>
            <a:endParaRPr lang="en-US" sz="2400"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a:p>
            <a:pPr>
              <a:spcAft>
                <a:spcPts val="600"/>
              </a:spcAft>
              <a:tabLst>
                <a:tab pos="1205230" algn="l"/>
                <a:tab pos="1926589" algn="l"/>
                <a:tab pos="2915920" algn="l"/>
                <a:tab pos="3444875" algn="l"/>
                <a:tab pos="4383405" algn="l"/>
                <a:tab pos="6796405" algn="l"/>
              </a:tabLst>
              <a:defRPr/>
            </a:pPr>
            <a:endParaRPr kumimoji="0" lang="en-US" sz="2400" i="0" u="none" strike="noStrike" kern="0" cap="none" spc="0" normalizeH="0" dirty="0">
              <a:ln>
                <a:noFill/>
              </a:ln>
              <a:solidFill>
                <a:srgbClr val="AED633"/>
              </a:solidFill>
              <a:effectLst/>
              <a:uLnTx/>
              <a:uFillTx/>
              <a:latin typeface="Helvetica Neue" panose="020B0604020202020204"/>
              <a:ea typeface="Microsoft Sans Serif" panose="020B0604020202020204" pitchFamily="34" charset="0"/>
              <a:cs typeface="Microsoft Sans Serif" panose="020B0604020202020204" pitchFamily="34" charset="0"/>
            </a:endParaRPr>
          </a:p>
          <a:p>
            <a:pPr marL="0" marR="0" lvl="0" indent="0" defTabSz="914400" rtl="0" eaLnBrk="1" fontAlgn="auto" latinLnBrk="0" hangingPunct="1">
              <a:lnSpc>
                <a:spcPct val="200000"/>
              </a:lnSpc>
              <a:spcBef>
                <a:spcPts val="5"/>
              </a:spcBef>
              <a:spcAft>
                <a:spcPts val="600"/>
              </a:spcAft>
              <a:buClrTx/>
              <a:buSzTx/>
              <a:buFontTx/>
              <a:buNone/>
              <a:tabLst>
                <a:tab pos="1205230" algn="l"/>
                <a:tab pos="1926589" algn="l"/>
                <a:tab pos="2915920" algn="l"/>
                <a:tab pos="3444875" algn="l"/>
                <a:tab pos="4383405" algn="l"/>
                <a:tab pos="6796405" algn="l"/>
              </a:tabLst>
              <a:defRPr/>
            </a:pPr>
            <a:endParaRPr kumimoji="0" lang="en-US" sz="2400" i="0" u="none" strike="noStrike" kern="0" cap="none" spc="0" normalizeH="0" dirty="0">
              <a:ln>
                <a:noFill/>
              </a:ln>
              <a:solidFill>
                <a:srgbClr val="AED633"/>
              </a:solidFill>
              <a:effectLst/>
              <a:uLnTx/>
              <a:uFillTx/>
              <a:latin typeface="Helvetica Neue" panose="020B0604020202020204"/>
              <a:ea typeface="Microsoft Sans Serif" panose="020B0604020202020204" pitchFamily="34" charset="0"/>
              <a:cs typeface="Microsoft Sans Serif" panose="020B0604020202020204" pitchFamily="34" charset="0"/>
            </a:endParaRPr>
          </a:p>
        </p:txBody>
      </p:sp>
      <p:pic>
        <p:nvPicPr>
          <p:cNvPr id="2" name="Google Shape;111;p5">
            <a:extLst>
              <a:ext uri="{FF2B5EF4-FFF2-40B4-BE49-F238E27FC236}">
                <a16:creationId xmlns:a16="http://schemas.microsoft.com/office/drawing/2014/main" id="{DA94E471-DE92-2E59-33E4-FF3328C7B03C}"/>
              </a:ext>
            </a:extLst>
          </p:cNvPr>
          <p:cNvPicPr preferRelativeResize="0"/>
          <p:nvPr/>
        </p:nvPicPr>
        <p:blipFill rotWithShape="1">
          <a:blip r:embed="rId2">
            <a:alphaModFix/>
          </a:blip>
          <a:srcRect/>
          <a:stretch/>
        </p:blipFill>
        <p:spPr>
          <a:xfrm>
            <a:off x="12344400" y="4921071"/>
            <a:ext cx="3907362" cy="3907362"/>
          </a:xfrm>
          <a:prstGeom prst="rect">
            <a:avLst/>
          </a:prstGeom>
          <a:noFill/>
          <a:ln>
            <a:noFill/>
          </a:ln>
        </p:spPr>
      </p:pic>
    </p:spTree>
    <p:extLst>
      <p:ext uri="{BB962C8B-B14F-4D97-AF65-F5344CB8AC3E}">
        <p14:creationId xmlns:p14="http://schemas.microsoft.com/office/powerpoint/2010/main" val="41267150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633A6902-D9D2-B0AB-6884-5120254AD2C7}"/>
              </a:ext>
            </a:extLst>
          </p:cNvPr>
          <p:cNvSpPr txBox="1"/>
          <p:nvPr/>
        </p:nvSpPr>
        <p:spPr>
          <a:xfrm>
            <a:off x="1295400" y="3384000"/>
            <a:ext cx="15840000" cy="2369100"/>
          </a:xfrm>
          <a:prstGeom prst="rect">
            <a:avLst/>
          </a:prstGeom>
          <a:noFill/>
        </p:spPr>
        <p:txBody>
          <a:bodyPr wrap="square" rtlCol="0">
            <a:noAutofit/>
          </a:bodyPr>
          <a:lstStyle/>
          <a:p>
            <a:r>
              <a:rPr lang="en-US" sz="2400" kern="0" dirty="0">
                <a:latin typeface="Helvetica Neue" panose="020B0604020202020204"/>
                <a:ea typeface="Microsoft Sans Serif" panose="020B0604020202020204" pitchFamily="34" charset="0"/>
                <a:cs typeface="Microsoft Sans Serif" panose="020B0604020202020204" pitchFamily="34" charset="0"/>
              </a:rPr>
              <a:t>In the context of the past few slides, we pinpointed the very essentials required to set the stage for the nurturing and emergence of intrapreneurship-oriented business environments.</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en-US" sz="2400" kern="0" dirty="0">
                <a:latin typeface="Helvetica Neue" panose="020B0604020202020204"/>
                <a:ea typeface="Microsoft Sans Serif" panose="020B0604020202020204" pitchFamily="34" charset="0"/>
                <a:cs typeface="Microsoft Sans Serif" panose="020B0604020202020204" pitchFamily="34" charset="0"/>
              </a:rPr>
              <a:t>In the next section, we will focus on the other hand on triggers and leverages to which the entrepreneurs can rely on to keep things in motion and keep on nurturing the intrapreneurship engine within their organization. A brief snapshot of the aforementioned is introduced below:</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pPr marL="1446213" lvl="2" indent="-531813">
              <a:buFont typeface="+mj-lt"/>
              <a:buAutoNum type="arabicPeriod"/>
            </a:pPr>
            <a:r>
              <a:rPr lang="en-US" sz="2400" kern="0" dirty="0">
                <a:latin typeface="Helvetica Neue" panose="020B0604020202020204"/>
                <a:ea typeface="Microsoft Sans Serif" panose="020B0604020202020204" pitchFamily="34" charset="0"/>
                <a:cs typeface="Microsoft Sans Serif" panose="020B0604020202020204" pitchFamily="34" charset="0"/>
              </a:rPr>
              <a:t>Support and sponsorship</a:t>
            </a:r>
          </a:p>
          <a:p>
            <a:pPr marL="1446213" lvl="2" indent="-531813">
              <a:buFont typeface="+mj-lt"/>
              <a:buAutoNum type="arabicPeriod"/>
            </a:pPr>
            <a:r>
              <a:rPr lang="en-US" sz="2400" kern="0" dirty="0">
                <a:latin typeface="Helvetica Neue" panose="020B0604020202020204"/>
                <a:ea typeface="Microsoft Sans Serif" panose="020B0604020202020204" pitchFamily="34" charset="0"/>
                <a:cs typeface="Microsoft Sans Serif" panose="020B0604020202020204" pitchFamily="34" charset="0"/>
              </a:rPr>
              <a:t>Self-awareness and self-efficacy</a:t>
            </a:r>
          </a:p>
          <a:p>
            <a:pPr marL="1446213" lvl="2" indent="-531813">
              <a:buFont typeface="+mj-lt"/>
              <a:buAutoNum type="arabicPeriod"/>
            </a:pPr>
            <a:r>
              <a:rPr lang="en-US" sz="2400" kern="0" dirty="0">
                <a:latin typeface="Helvetica Neue" panose="020B0604020202020204"/>
                <a:ea typeface="Microsoft Sans Serif" panose="020B0604020202020204" pitchFamily="34" charset="0"/>
                <a:cs typeface="Microsoft Sans Serif" panose="020B0604020202020204" pitchFamily="34" charset="0"/>
              </a:rPr>
              <a:t>Incentives</a:t>
            </a:r>
          </a:p>
          <a:p>
            <a:pPr marL="1446213" lvl="2" indent="-531813">
              <a:buFont typeface="+mj-lt"/>
              <a:buAutoNum type="arabicPeriod"/>
            </a:pPr>
            <a:r>
              <a:rPr lang="en-US" sz="2400" kern="0" dirty="0">
                <a:latin typeface="Helvetica Neue" panose="020B0604020202020204"/>
                <a:ea typeface="Microsoft Sans Serif" panose="020B0604020202020204" pitchFamily="34" charset="0"/>
                <a:cs typeface="Microsoft Sans Serif" panose="020B0604020202020204" pitchFamily="34" charset="0"/>
              </a:rPr>
              <a:t>Rewards</a:t>
            </a:r>
          </a:p>
          <a:p>
            <a:pPr marL="1446213" lvl="2" indent="-531813">
              <a:buFont typeface="+mj-lt"/>
              <a:buAutoNum type="arabicPeriod"/>
            </a:pPr>
            <a:r>
              <a:rPr lang="en-US" sz="2400" kern="0" dirty="0">
                <a:latin typeface="Helvetica Neue" panose="020B0604020202020204"/>
                <a:ea typeface="Microsoft Sans Serif" panose="020B0604020202020204" pitchFamily="34" charset="0"/>
                <a:cs typeface="Microsoft Sans Serif" panose="020B0604020202020204" pitchFamily="34" charset="0"/>
              </a:rPr>
              <a:t>Resources</a:t>
            </a:r>
          </a:p>
          <a:p>
            <a:pPr marL="1446213" lvl="2" indent="-531813">
              <a:buFont typeface="+mj-lt"/>
              <a:buAutoNum type="arabicPeriod"/>
            </a:pPr>
            <a:r>
              <a:rPr lang="en-US" sz="2400" kern="0" dirty="0">
                <a:latin typeface="Helvetica Neue" panose="020B0604020202020204"/>
                <a:ea typeface="Microsoft Sans Serif" panose="020B0604020202020204" pitchFamily="34" charset="0"/>
                <a:cs typeface="Microsoft Sans Serif" panose="020B0604020202020204" pitchFamily="34" charset="0"/>
              </a:rPr>
              <a:t>Communication</a:t>
            </a:r>
          </a:p>
          <a:p>
            <a:pPr marL="1446213" lvl="2" indent="-531813">
              <a:buFont typeface="+mj-lt"/>
              <a:buAutoNum type="arabicPeriod"/>
            </a:pPr>
            <a:r>
              <a:rPr lang="en-US" sz="2400" kern="0" dirty="0">
                <a:latin typeface="Helvetica Neue" panose="020B0604020202020204"/>
                <a:ea typeface="Microsoft Sans Serif" panose="020B0604020202020204" pitchFamily="34" charset="0"/>
                <a:cs typeface="Microsoft Sans Serif" panose="020B0604020202020204" pitchFamily="34" charset="0"/>
              </a:rPr>
              <a:t>Processes </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7" name="CuadroTexto 1">
            <a:extLst>
              <a:ext uri="{FF2B5EF4-FFF2-40B4-BE49-F238E27FC236}">
                <a16:creationId xmlns:a16="http://schemas.microsoft.com/office/drawing/2014/main" id="{A7C69ACA-7BF7-A9C9-3BE0-131DFDC66F3B}"/>
              </a:ext>
            </a:extLst>
          </p:cNvPr>
          <p:cNvSpPr txBox="1"/>
          <p:nvPr/>
        </p:nvSpPr>
        <p:spPr>
          <a:xfrm>
            <a:off x="1296000" y="1548000"/>
            <a:ext cx="15840000" cy="830997"/>
          </a:xfrm>
          <a:prstGeom prst="rect">
            <a:avLst/>
          </a:prstGeom>
          <a:noFill/>
        </p:spPr>
        <p:txBody>
          <a:bodyPr wrap="square" rtlCol="0">
            <a:noAutofit/>
          </a:bodyPr>
          <a:lstStyle/>
          <a:p>
            <a:r>
              <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A disclaimer</a:t>
            </a:r>
          </a:p>
        </p:txBody>
      </p:sp>
      <p:sp>
        <p:nvSpPr>
          <p:cNvPr id="2" name="CuadroTexto 1">
            <a:extLst>
              <a:ext uri="{FF2B5EF4-FFF2-40B4-BE49-F238E27FC236}">
                <a16:creationId xmlns:a16="http://schemas.microsoft.com/office/drawing/2014/main" id="{B19A38BC-E78F-AF18-CAC8-FB944163975B}"/>
              </a:ext>
            </a:extLst>
          </p:cNvPr>
          <p:cNvSpPr txBox="1"/>
          <p:nvPr/>
        </p:nvSpPr>
        <p:spPr>
          <a:xfrm>
            <a:off x="1296000" y="8928000"/>
            <a:ext cx="1676400" cy="276999"/>
          </a:xfrm>
          <a:prstGeom prst="rect">
            <a:avLst/>
          </a:prstGeom>
          <a:noFill/>
        </p:spPr>
        <p:txBody>
          <a:bodyPr wrap="square" rtlCol="0">
            <a:spAutoFit/>
          </a:bodyPr>
          <a:lstStyle/>
          <a:p>
            <a:r>
              <a:rPr lang="es-ES" sz="1200" dirty="0">
                <a:latin typeface="Helvetica Neue" panose="020B0604020202020204"/>
                <a:ea typeface="Microsoft Sans Serif" panose="020B0604020202020204" pitchFamily="34" charset="0"/>
                <a:cs typeface="Microsoft Sans Serif" panose="020B0604020202020204" pitchFamily="34" charset="0"/>
              </a:rPr>
              <a:t>Source no.: 2 </a:t>
            </a:r>
          </a:p>
        </p:txBody>
      </p:sp>
    </p:spTree>
    <p:extLst>
      <p:ext uri="{BB962C8B-B14F-4D97-AF65-F5344CB8AC3E}">
        <p14:creationId xmlns:p14="http://schemas.microsoft.com/office/powerpoint/2010/main" val="11912883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7C69ACA-7BF7-A9C9-3BE0-131DFDC66F3B}"/>
              </a:ext>
            </a:extLst>
          </p:cNvPr>
          <p:cNvSpPr txBox="1"/>
          <p:nvPr/>
        </p:nvSpPr>
        <p:spPr>
          <a:xfrm>
            <a:off x="1296000" y="1548000"/>
            <a:ext cx="14399400" cy="830997"/>
          </a:xfrm>
          <a:prstGeom prst="rect">
            <a:avLst/>
          </a:prstGeom>
          <a:noFill/>
        </p:spPr>
        <p:txBody>
          <a:bodyPr wrap="square" rtlCol="0">
            <a:noAutofit/>
          </a:bodyPr>
          <a:lstStyle/>
          <a:p>
            <a:r>
              <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2. A renewed managerial approach</a:t>
            </a:r>
          </a:p>
        </p:txBody>
      </p:sp>
      <p:sp>
        <p:nvSpPr>
          <p:cNvPr id="6" name="CuadroTexto 2">
            <a:extLst>
              <a:ext uri="{FF2B5EF4-FFF2-40B4-BE49-F238E27FC236}">
                <a16:creationId xmlns:a16="http://schemas.microsoft.com/office/drawing/2014/main" id="{B9A9D300-2F68-C9A4-CD98-7C3A9F87EE27}"/>
              </a:ext>
            </a:extLst>
          </p:cNvPr>
          <p:cNvSpPr txBox="1"/>
          <p:nvPr/>
        </p:nvSpPr>
        <p:spPr>
          <a:xfrm>
            <a:off x="1295400" y="2304000"/>
            <a:ext cx="15840000" cy="523220"/>
          </a:xfrm>
          <a:prstGeom prst="rect">
            <a:avLst/>
          </a:prstGeom>
          <a:noFill/>
        </p:spPr>
        <p:txBody>
          <a:bodyPr wrap="square" rtlCol="0">
            <a:noAutofit/>
          </a:bodyPr>
          <a:lstStyle/>
          <a:p>
            <a:pPr marL="534988" indent="-534988"/>
            <a:r>
              <a:rPr lang="en-US"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2.1 Support and sponsorship </a:t>
            </a:r>
            <a:r>
              <a:rPr lang="en-US"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 An open and fluid culture to foster intrapreneurship</a:t>
            </a:r>
          </a:p>
        </p:txBody>
      </p:sp>
      <p:sp>
        <p:nvSpPr>
          <p:cNvPr id="7" name="CuadroTexto 3">
            <a:extLst>
              <a:ext uri="{FF2B5EF4-FFF2-40B4-BE49-F238E27FC236}">
                <a16:creationId xmlns:a16="http://schemas.microsoft.com/office/drawing/2014/main" id="{633A6902-D9D2-B0AB-6884-5120254AD2C7}"/>
              </a:ext>
            </a:extLst>
          </p:cNvPr>
          <p:cNvSpPr txBox="1"/>
          <p:nvPr/>
        </p:nvSpPr>
        <p:spPr>
          <a:xfrm>
            <a:off x="1295400" y="3384000"/>
            <a:ext cx="15840000" cy="5417100"/>
          </a:xfrm>
          <a:prstGeom prst="rect">
            <a:avLst/>
          </a:prstGeom>
          <a:noFill/>
        </p:spPr>
        <p:txBody>
          <a:bodyPr wrap="square" rtlCol="0">
            <a:noAutofit/>
          </a:bodyPr>
          <a:lstStyle/>
          <a:p>
            <a:r>
              <a:rPr lang="en-US" sz="2400" kern="0" dirty="0">
                <a:latin typeface="Helvetica Neue" panose="020B0604020202020204"/>
                <a:ea typeface="Microsoft Sans Serif" panose="020B0604020202020204" pitchFamily="34" charset="0"/>
                <a:cs typeface="Microsoft Sans Serif" panose="020B0604020202020204" pitchFamily="34" charset="0"/>
              </a:rPr>
              <a:t>Dreamers in the making should feel fully support and valorized. </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en-US" sz="2400" kern="0" dirty="0">
                <a:latin typeface="Helvetica Neue" panose="020B0604020202020204"/>
                <a:ea typeface="Microsoft Sans Serif" panose="020B0604020202020204" pitchFamily="34" charset="0"/>
                <a:cs typeface="Microsoft Sans Serif" panose="020B0604020202020204" pitchFamily="34" charset="0"/>
              </a:rPr>
              <a:t>Valorization and approval does not means that everything that comes out of their mind should be supported and sustained regardless, but that at least there should be consideration and discussion on the given matter.</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en-US" sz="2400" kern="0" dirty="0">
                <a:latin typeface="Helvetica Neue" panose="020B0604020202020204"/>
                <a:ea typeface="Microsoft Sans Serif" panose="020B0604020202020204" pitchFamily="34" charset="0"/>
                <a:cs typeface="Microsoft Sans Serif" panose="020B0604020202020204" pitchFamily="34" charset="0"/>
              </a:rPr>
              <a:t>The establishment of an open culture and a business climate that is welcoming of such kind of attitude represents certainly the sine qua non for encouraging inputs, comments and feedback from the bottom-up. </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en-US" sz="2400" kern="0" dirty="0">
                <a:latin typeface="Helvetica Neue" panose="020B0604020202020204"/>
                <a:ea typeface="Microsoft Sans Serif" panose="020B0604020202020204" pitchFamily="34" charset="0"/>
                <a:cs typeface="Microsoft Sans Serif" panose="020B0604020202020204" pitchFamily="34" charset="0"/>
              </a:rPr>
              <a:t>A quick, efficient and reactive (responsive) structured feedback loop system allows ideas to circulate more smoothly, while reducing the margins for disruptive bottle necks and barriers to effective dialogue.</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718617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2">
            <a:extLst>
              <a:ext uri="{FF2B5EF4-FFF2-40B4-BE49-F238E27FC236}">
                <a16:creationId xmlns:a16="http://schemas.microsoft.com/office/drawing/2014/main" id="{B9A9D300-2F68-C9A4-CD98-7C3A9F87EE27}"/>
              </a:ext>
            </a:extLst>
          </p:cNvPr>
          <p:cNvSpPr txBox="1"/>
          <p:nvPr/>
        </p:nvSpPr>
        <p:spPr>
          <a:xfrm>
            <a:off x="1295400" y="2304000"/>
            <a:ext cx="14400000" cy="523220"/>
          </a:xfrm>
          <a:prstGeom prst="rect">
            <a:avLst/>
          </a:prstGeom>
          <a:noFill/>
        </p:spPr>
        <p:txBody>
          <a:bodyPr wrap="square" rtlCol="0">
            <a:noAutofit/>
          </a:bodyPr>
          <a:lstStyle/>
          <a:p>
            <a:pPr marL="534988" indent="-534988"/>
            <a:r>
              <a:rPr lang="en-US"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2.2 Self awareness and self efficacy </a:t>
            </a:r>
            <a:r>
              <a:rPr lang="en-US"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 Exploring the ways ahead</a:t>
            </a:r>
          </a:p>
        </p:txBody>
      </p:sp>
      <p:sp>
        <p:nvSpPr>
          <p:cNvPr id="7" name="CuadroTexto 3">
            <a:extLst>
              <a:ext uri="{FF2B5EF4-FFF2-40B4-BE49-F238E27FC236}">
                <a16:creationId xmlns:a16="http://schemas.microsoft.com/office/drawing/2014/main" id="{633A6902-D9D2-B0AB-6884-5120254AD2C7}"/>
              </a:ext>
            </a:extLst>
          </p:cNvPr>
          <p:cNvSpPr txBox="1"/>
          <p:nvPr/>
        </p:nvSpPr>
        <p:spPr>
          <a:xfrm>
            <a:off x="1295400" y="3384000"/>
            <a:ext cx="15840000" cy="5417100"/>
          </a:xfrm>
          <a:prstGeom prst="rect">
            <a:avLst/>
          </a:prstGeom>
          <a:noFill/>
        </p:spPr>
        <p:txBody>
          <a:bodyPr wrap="square" rtlCol="0">
            <a:noAutofit/>
          </a:bodyPr>
          <a:lstStyle/>
          <a:p>
            <a:r>
              <a:rPr lang="en-US" sz="2400" kern="0" dirty="0">
                <a:latin typeface="Helvetica Neue" panose="020B0604020202020204"/>
                <a:ea typeface="Microsoft Sans Serif" panose="020B0604020202020204" pitchFamily="34" charset="0"/>
                <a:cs typeface="Microsoft Sans Serif" panose="020B0604020202020204" pitchFamily="34" charset="0"/>
              </a:rPr>
              <a:t>The pathways towards entrepreneurship-inspired solutions is a bumpy road.</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en-US" sz="2400" kern="0" dirty="0">
                <a:latin typeface="Helvetica Neue" panose="020B0604020202020204"/>
                <a:ea typeface="Microsoft Sans Serif" panose="020B0604020202020204" pitchFamily="34" charset="0"/>
                <a:cs typeface="Microsoft Sans Serif" panose="020B0604020202020204" pitchFamily="34" charset="0"/>
              </a:rPr>
              <a:t>Managers, entrepreneurs and people at the top of the chain of command need to encourage employees’ independent and creative solutions without imposing overcomplicated evaluation mechanisms that would risk to annihilate the intrinsic benefits from the whole process. </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en-US" sz="2400" kern="0" dirty="0">
                <a:latin typeface="Helvetica Neue" panose="020B0604020202020204"/>
                <a:ea typeface="Microsoft Sans Serif" panose="020B0604020202020204" pitchFamily="34" charset="0"/>
                <a:cs typeface="Microsoft Sans Serif" panose="020B0604020202020204" pitchFamily="34" charset="0"/>
              </a:rPr>
              <a:t>There needs to be of course a structured system of assessment and monitoring, but these should not negatively impact the course of things, slowing down for instance the whole timeline in-between the input → elaboration → output value chain.</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3" name="CuadroTexto 1">
            <a:extLst>
              <a:ext uri="{FF2B5EF4-FFF2-40B4-BE49-F238E27FC236}">
                <a16:creationId xmlns:a16="http://schemas.microsoft.com/office/drawing/2014/main" id="{F6D69668-E7D8-DC20-C4AC-3EC98368452A}"/>
              </a:ext>
            </a:extLst>
          </p:cNvPr>
          <p:cNvSpPr txBox="1"/>
          <p:nvPr/>
        </p:nvSpPr>
        <p:spPr>
          <a:xfrm>
            <a:off x="1296000" y="1548000"/>
            <a:ext cx="14399400" cy="830997"/>
          </a:xfrm>
          <a:prstGeom prst="rect">
            <a:avLst/>
          </a:prstGeom>
          <a:noFill/>
        </p:spPr>
        <p:txBody>
          <a:bodyPr wrap="square" rtlCol="0">
            <a:noAutofit/>
          </a:bodyPr>
          <a:lstStyle/>
          <a:p>
            <a:r>
              <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2. A renewed managerial approach</a:t>
            </a:r>
          </a:p>
        </p:txBody>
      </p:sp>
    </p:spTree>
    <p:extLst>
      <p:ext uri="{BB962C8B-B14F-4D97-AF65-F5344CB8AC3E}">
        <p14:creationId xmlns:p14="http://schemas.microsoft.com/office/powerpoint/2010/main" val="39410922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2">
            <a:extLst>
              <a:ext uri="{FF2B5EF4-FFF2-40B4-BE49-F238E27FC236}">
                <a16:creationId xmlns:a16="http://schemas.microsoft.com/office/drawing/2014/main" id="{B9A9D300-2F68-C9A4-CD98-7C3A9F87EE27}"/>
              </a:ext>
            </a:extLst>
          </p:cNvPr>
          <p:cNvSpPr txBox="1"/>
          <p:nvPr/>
        </p:nvSpPr>
        <p:spPr>
          <a:xfrm>
            <a:off x="1295400" y="2304000"/>
            <a:ext cx="14400000" cy="523220"/>
          </a:xfrm>
          <a:prstGeom prst="rect">
            <a:avLst/>
          </a:prstGeom>
          <a:noFill/>
        </p:spPr>
        <p:txBody>
          <a:bodyPr wrap="square" rtlCol="0">
            <a:noAutofit/>
          </a:bodyPr>
          <a:lstStyle/>
          <a:p>
            <a:pPr marL="534988" indent="-534988"/>
            <a:r>
              <a:rPr lang="en-US"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2.3 Incentives… </a:t>
            </a:r>
            <a:r>
              <a:rPr lang="en-US"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not of financial nature</a:t>
            </a:r>
          </a:p>
        </p:txBody>
      </p:sp>
      <p:sp>
        <p:nvSpPr>
          <p:cNvPr id="7" name="CuadroTexto 3">
            <a:extLst>
              <a:ext uri="{FF2B5EF4-FFF2-40B4-BE49-F238E27FC236}">
                <a16:creationId xmlns:a16="http://schemas.microsoft.com/office/drawing/2014/main" id="{633A6902-D9D2-B0AB-6884-5120254AD2C7}"/>
              </a:ext>
            </a:extLst>
          </p:cNvPr>
          <p:cNvSpPr txBox="1"/>
          <p:nvPr/>
        </p:nvSpPr>
        <p:spPr>
          <a:xfrm>
            <a:off x="1295400" y="3384000"/>
            <a:ext cx="15840000" cy="5417100"/>
          </a:xfrm>
          <a:prstGeom prst="rect">
            <a:avLst/>
          </a:prstGeom>
          <a:noFill/>
        </p:spPr>
        <p:txBody>
          <a:bodyPr wrap="square" rtlCol="0">
            <a:noAutofit/>
          </a:bodyPr>
          <a:lstStyle/>
          <a:p>
            <a:r>
              <a:rPr lang="en-US" sz="2400" kern="0" dirty="0">
                <a:latin typeface="Helvetica Neue" panose="020B0604020202020204"/>
                <a:ea typeface="Microsoft Sans Serif" panose="020B0604020202020204" pitchFamily="34" charset="0"/>
                <a:cs typeface="Microsoft Sans Serif" panose="020B0604020202020204" pitchFamily="34" charset="0"/>
              </a:rPr>
              <a:t>Dreamers in the making are (typically) motivated by other kind of expected rewards, that could be related most simply to the self-recognition of a higher status.</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en-US" sz="2400" kern="0" dirty="0">
                <a:latin typeface="Helvetica Neue" panose="020B0604020202020204"/>
                <a:ea typeface="Microsoft Sans Serif" panose="020B0604020202020204" pitchFamily="34" charset="0"/>
                <a:cs typeface="Microsoft Sans Serif" panose="020B0604020202020204" pitchFamily="34" charset="0"/>
              </a:rPr>
              <a:t>The building-up of a system that favors the emergence of entrepreneurial-like initiatives among employees should in fact works on the setting of more sophisticated incentives valorizing the form of the collaboration, and the roles / responsibilities of the people in charge of it.</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en-US" sz="2400" kern="0" dirty="0">
                <a:latin typeface="Helvetica Neue" panose="020B0604020202020204"/>
                <a:ea typeface="Microsoft Sans Serif" panose="020B0604020202020204" pitchFamily="34" charset="0"/>
                <a:cs typeface="Microsoft Sans Serif" panose="020B0604020202020204" pitchFamily="34" charset="0"/>
              </a:rPr>
              <a:t>Most of times, entrepreneurs provide for a safe environment to these people to have a say in critical decision making scenarios, which assures in turn for a great sense of empowerment. </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3" name="CuadroTexto 1">
            <a:extLst>
              <a:ext uri="{FF2B5EF4-FFF2-40B4-BE49-F238E27FC236}">
                <a16:creationId xmlns:a16="http://schemas.microsoft.com/office/drawing/2014/main" id="{7FD41DA2-F588-578C-1858-7893AC83F63E}"/>
              </a:ext>
            </a:extLst>
          </p:cNvPr>
          <p:cNvSpPr txBox="1"/>
          <p:nvPr/>
        </p:nvSpPr>
        <p:spPr>
          <a:xfrm>
            <a:off x="1296000" y="1548000"/>
            <a:ext cx="14399400" cy="830997"/>
          </a:xfrm>
          <a:prstGeom prst="rect">
            <a:avLst/>
          </a:prstGeom>
          <a:noFill/>
        </p:spPr>
        <p:txBody>
          <a:bodyPr wrap="square" rtlCol="0">
            <a:noAutofit/>
          </a:bodyPr>
          <a:lstStyle/>
          <a:p>
            <a:r>
              <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2. A renewed managerial approach</a:t>
            </a:r>
          </a:p>
        </p:txBody>
      </p:sp>
    </p:spTree>
    <p:extLst>
      <p:ext uri="{BB962C8B-B14F-4D97-AF65-F5344CB8AC3E}">
        <p14:creationId xmlns:p14="http://schemas.microsoft.com/office/powerpoint/2010/main" val="31575748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2">
            <a:extLst>
              <a:ext uri="{FF2B5EF4-FFF2-40B4-BE49-F238E27FC236}">
                <a16:creationId xmlns:a16="http://schemas.microsoft.com/office/drawing/2014/main" id="{B9A9D300-2F68-C9A4-CD98-7C3A9F87EE27}"/>
              </a:ext>
            </a:extLst>
          </p:cNvPr>
          <p:cNvSpPr txBox="1"/>
          <p:nvPr/>
        </p:nvSpPr>
        <p:spPr>
          <a:xfrm>
            <a:off x="1295400" y="2304000"/>
            <a:ext cx="14400000" cy="523220"/>
          </a:xfrm>
          <a:prstGeom prst="rect">
            <a:avLst/>
          </a:prstGeom>
          <a:noFill/>
        </p:spPr>
        <p:txBody>
          <a:bodyPr wrap="square" rtlCol="0">
            <a:noAutofit/>
          </a:bodyPr>
          <a:lstStyle/>
          <a:p>
            <a:pPr marL="534988" indent="-534988"/>
            <a:r>
              <a:rPr lang="en-US"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2.4 Rewards… </a:t>
            </a:r>
            <a:r>
              <a:rPr lang="en-US"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of financial nature</a:t>
            </a:r>
          </a:p>
        </p:txBody>
      </p:sp>
      <p:sp>
        <p:nvSpPr>
          <p:cNvPr id="7" name="CuadroTexto 3">
            <a:extLst>
              <a:ext uri="{FF2B5EF4-FFF2-40B4-BE49-F238E27FC236}">
                <a16:creationId xmlns:a16="http://schemas.microsoft.com/office/drawing/2014/main" id="{633A6902-D9D2-B0AB-6884-5120254AD2C7}"/>
              </a:ext>
            </a:extLst>
          </p:cNvPr>
          <p:cNvSpPr txBox="1"/>
          <p:nvPr/>
        </p:nvSpPr>
        <p:spPr>
          <a:xfrm>
            <a:off x="1295400" y="3384000"/>
            <a:ext cx="15840000" cy="5417100"/>
          </a:xfrm>
          <a:prstGeom prst="rect">
            <a:avLst/>
          </a:prstGeom>
          <a:noFill/>
        </p:spPr>
        <p:txBody>
          <a:bodyPr wrap="square" rtlCol="0">
            <a:noAutofit/>
          </a:bodyPr>
          <a:lstStyle/>
          <a:p>
            <a:r>
              <a:rPr lang="en-US" sz="2400" kern="0" dirty="0">
                <a:latin typeface="Helvetica Neue" panose="020B0604020202020204"/>
                <a:ea typeface="Microsoft Sans Serif" panose="020B0604020202020204" pitchFamily="34" charset="0"/>
                <a:cs typeface="Microsoft Sans Serif" panose="020B0604020202020204" pitchFamily="34" charset="0"/>
              </a:rPr>
              <a:t>Risk-takers as dreamers in the making are (typically) well aware of the implications that a wrong decision will have on the success of their initiative.</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en-US" sz="2400" kern="0" dirty="0">
                <a:latin typeface="Helvetica Neue" panose="020B0604020202020204"/>
                <a:ea typeface="Microsoft Sans Serif" panose="020B0604020202020204" pitchFamily="34" charset="0"/>
                <a:cs typeface="Microsoft Sans Serif" panose="020B0604020202020204" pitchFamily="34" charset="0"/>
              </a:rPr>
              <a:t>At the same time, due to the very distinctive features of the reality they play in as intrapreneurs, they cannot have full control over the outcome of the action they are making themselves responsible for.</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en-US" sz="2400" kern="0" dirty="0">
                <a:latin typeface="Helvetica Neue" panose="020B0604020202020204"/>
                <a:ea typeface="Microsoft Sans Serif" panose="020B0604020202020204" pitchFamily="34" charset="0"/>
                <a:cs typeface="Microsoft Sans Serif" panose="020B0604020202020204" pitchFamily="34" charset="0"/>
              </a:rPr>
              <a:t>The financial compensation for their efforts should take into consideration co-developed alternatives of </a:t>
            </a:r>
            <a:r>
              <a:rPr lang="en-US" sz="2400" b="1" kern="0" dirty="0">
                <a:solidFill>
                  <a:srgbClr val="0070C0"/>
                </a:solidFill>
                <a:latin typeface="Helvetica Neue" panose="020B0604020202020204"/>
                <a:ea typeface="Microsoft Sans Serif" panose="020B0604020202020204" pitchFamily="34" charset="0"/>
                <a:cs typeface="Microsoft Sans Serif" panose="020B0604020202020204" pitchFamily="34" charset="0"/>
              </a:rPr>
              <a:t>profit-sharing</a:t>
            </a:r>
            <a:r>
              <a:rPr lang="en-US" sz="2400" kern="0" dirty="0">
                <a:latin typeface="Helvetica Neue" panose="020B0604020202020204"/>
                <a:ea typeface="Microsoft Sans Serif" panose="020B0604020202020204" pitchFamily="34" charset="0"/>
                <a:cs typeface="Microsoft Sans Serif" panose="020B0604020202020204" pitchFamily="34" charset="0"/>
              </a:rPr>
              <a:t>, which include both short and long-term oriented milestones.</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3" name="CuadroTexto 1">
            <a:extLst>
              <a:ext uri="{FF2B5EF4-FFF2-40B4-BE49-F238E27FC236}">
                <a16:creationId xmlns:a16="http://schemas.microsoft.com/office/drawing/2014/main" id="{63D8BFE2-0327-E2BC-8634-0F7C91A260AA}"/>
              </a:ext>
            </a:extLst>
          </p:cNvPr>
          <p:cNvSpPr txBox="1"/>
          <p:nvPr/>
        </p:nvSpPr>
        <p:spPr>
          <a:xfrm>
            <a:off x="1296000" y="1548000"/>
            <a:ext cx="14399400" cy="830997"/>
          </a:xfrm>
          <a:prstGeom prst="rect">
            <a:avLst/>
          </a:prstGeom>
          <a:noFill/>
        </p:spPr>
        <p:txBody>
          <a:bodyPr wrap="square" rtlCol="0">
            <a:noAutofit/>
          </a:bodyPr>
          <a:lstStyle/>
          <a:p>
            <a:r>
              <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2. A renewed managerial approach</a:t>
            </a:r>
          </a:p>
        </p:txBody>
      </p:sp>
    </p:spTree>
    <p:extLst>
      <p:ext uri="{BB962C8B-B14F-4D97-AF65-F5344CB8AC3E}">
        <p14:creationId xmlns:p14="http://schemas.microsoft.com/office/powerpoint/2010/main" val="24784152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2">
            <a:extLst>
              <a:ext uri="{FF2B5EF4-FFF2-40B4-BE49-F238E27FC236}">
                <a16:creationId xmlns:a16="http://schemas.microsoft.com/office/drawing/2014/main" id="{B9A9D300-2F68-C9A4-CD98-7C3A9F87EE27}"/>
              </a:ext>
            </a:extLst>
          </p:cNvPr>
          <p:cNvSpPr txBox="1"/>
          <p:nvPr/>
        </p:nvSpPr>
        <p:spPr>
          <a:xfrm>
            <a:off x="1295400" y="2304000"/>
            <a:ext cx="15840000" cy="523220"/>
          </a:xfrm>
          <a:prstGeom prst="rect">
            <a:avLst/>
          </a:prstGeom>
          <a:noFill/>
        </p:spPr>
        <p:txBody>
          <a:bodyPr wrap="square" rtlCol="0">
            <a:noAutofit/>
          </a:bodyPr>
          <a:lstStyle/>
          <a:p>
            <a:pPr marL="534988" indent="-534988"/>
            <a:r>
              <a:rPr lang="en-US"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2.5 Resources </a:t>
            </a:r>
            <a:r>
              <a:rPr lang="en-US"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 Knowledge capital, time and margins for error</a:t>
            </a:r>
          </a:p>
        </p:txBody>
      </p:sp>
      <p:sp>
        <p:nvSpPr>
          <p:cNvPr id="7" name="CuadroTexto 3">
            <a:extLst>
              <a:ext uri="{FF2B5EF4-FFF2-40B4-BE49-F238E27FC236}">
                <a16:creationId xmlns:a16="http://schemas.microsoft.com/office/drawing/2014/main" id="{633A6902-D9D2-B0AB-6884-5120254AD2C7}"/>
              </a:ext>
            </a:extLst>
          </p:cNvPr>
          <p:cNvSpPr txBox="1"/>
          <p:nvPr/>
        </p:nvSpPr>
        <p:spPr>
          <a:xfrm>
            <a:off x="1295400" y="3384000"/>
            <a:ext cx="15840000" cy="5417100"/>
          </a:xfrm>
          <a:prstGeom prst="rect">
            <a:avLst/>
          </a:prstGeom>
          <a:noFill/>
        </p:spPr>
        <p:txBody>
          <a:bodyPr wrap="square" rtlCol="0">
            <a:noAutofit/>
          </a:bodyPr>
          <a:lstStyle/>
          <a:p>
            <a:r>
              <a:rPr lang="en-US" sz="2400" kern="0" dirty="0">
                <a:latin typeface="Helvetica Neue" panose="020B0604020202020204"/>
                <a:ea typeface="Microsoft Sans Serif" panose="020B0604020202020204" pitchFamily="34" charset="0"/>
                <a:cs typeface="Microsoft Sans Serif" panose="020B0604020202020204" pitchFamily="34" charset="0"/>
              </a:rPr>
              <a:t>It is important to always keep in mind that at the end of the day, dreamers in the making a.k.a. potential intrapreneurs are still employees more or less “tangled” to day-to-day responsibilities and tasks.</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en-US" sz="2400" kern="0" dirty="0">
                <a:latin typeface="Helvetica Neue" panose="020B0604020202020204"/>
                <a:ea typeface="Microsoft Sans Serif" panose="020B0604020202020204" pitchFamily="34" charset="0"/>
                <a:cs typeface="Microsoft Sans Serif" panose="020B0604020202020204" pitchFamily="34" charset="0"/>
              </a:rPr>
              <a:t>Intrapreneurs cannot afford to leave everything behind just to pursue their ideas: that is the reason why it is important that entrepreneurs and top-management negotiate with intrapreneurs a clear and transparent project plan for the development of everything of value that employees can bring to the table.</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en-US" sz="2400" kern="0" dirty="0">
                <a:latin typeface="Helvetica Neue" panose="020B0604020202020204"/>
                <a:ea typeface="Microsoft Sans Serif" panose="020B0604020202020204" pitchFamily="34" charset="0"/>
                <a:cs typeface="Microsoft Sans Serif" panose="020B0604020202020204" pitchFamily="34" charset="0"/>
              </a:rPr>
              <a:t>This includes also access to:</a:t>
            </a:r>
          </a:p>
          <a:p>
            <a:pPr marL="342900" indent="-342900">
              <a:buFont typeface="Arial" panose="020B0604020202020204" pitchFamily="34" charset="0"/>
              <a:buChar char="•"/>
            </a:pPr>
            <a:r>
              <a:rPr lang="en-US" sz="2400" kern="0" dirty="0">
                <a:latin typeface="Helvetica Neue" panose="020B0604020202020204"/>
                <a:ea typeface="Microsoft Sans Serif" panose="020B0604020202020204" pitchFamily="34" charset="0"/>
                <a:cs typeface="Microsoft Sans Serif" panose="020B0604020202020204" pitchFamily="34" charset="0"/>
              </a:rPr>
              <a:t>Financial and economic resources that would not be normally accessible</a:t>
            </a:r>
          </a:p>
          <a:p>
            <a:pPr marL="342900" indent="-342900">
              <a:buFont typeface="Arial" panose="020B0604020202020204" pitchFamily="34" charset="0"/>
              <a:buChar char="•"/>
            </a:pPr>
            <a:r>
              <a:rPr lang="en-US" sz="2400" kern="0" dirty="0">
                <a:latin typeface="Helvetica Neue" panose="020B0604020202020204"/>
                <a:ea typeface="Microsoft Sans Serif" panose="020B0604020202020204" pitchFamily="34" charset="0"/>
                <a:cs typeface="Microsoft Sans Serif" panose="020B0604020202020204" pitchFamily="34" charset="0"/>
              </a:rPr>
              <a:t>Technologies and </a:t>
            </a:r>
            <a:r>
              <a:rPr lang="en-US" sz="2400" b="1" kern="0" dirty="0">
                <a:solidFill>
                  <a:srgbClr val="0070C0"/>
                </a:solidFill>
                <a:latin typeface="Helvetica Neue" panose="020B0604020202020204"/>
                <a:ea typeface="Microsoft Sans Serif" panose="020B0604020202020204" pitchFamily="34" charset="0"/>
                <a:cs typeface="Microsoft Sans Serif" panose="020B0604020202020204" pitchFamily="34" charset="0"/>
              </a:rPr>
              <a:t>knowledge capital in general </a:t>
            </a:r>
            <a:r>
              <a:rPr lang="en-US" sz="2400" kern="0" dirty="0">
                <a:latin typeface="Helvetica Neue" panose="020B0604020202020204"/>
                <a:ea typeface="Microsoft Sans Serif" panose="020B0604020202020204" pitchFamily="34" charset="0"/>
                <a:cs typeface="Microsoft Sans Serif" panose="020B0604020202020204" pitchFamily="34" charset="0"/>
              </a:rPr>
              <a:t>(i.e.., consulting services from experts within the firm) that are normally out of their range of interest</a:t>
            </a:r>
          </a:p>
          <a:p>
            <a:pPr marL="342900" indent="-342900">
              <a:buFont typeface="Arial" panose="020B0604020202020204" pitchFamily="34" charset="0"/>
              <a:buChar char="•"/>
            </a:pPr>
            <a:r>
              <a:rPr lang="en-US" sz="2400" kern="0" dirty="0">
                <a:latin typeface="Helvetica Neue" panose="020B0604020202020204"/>
                <a:ea typeface="Microsoft Sans Serif" panose="020B0604020202020204" pitchFamily="34" charset="0"/>
                <a:cs typeface="Microsoft Sans Serif" panose="020B0604020202020204" pitchFamily="34" charset="0"/>
              </a:rPr>
              <a:t>…last but not least, </a:t>
            </a:r>
            <a:r>
              <a:rPr lang="en-US" sz="2400" b="1" kern="0" dirty="0">
                <a:solidFill>
                  <a:srgbClr val="0070C0"/>
                </a:solidFill>
                <a:latin typeface="Helvetica Neue" panose="020B0604020202020204"/>
                <a:ea typeface="Microsoft Sans Serif" panose="020B0604020202020204" pitchFamily="34" charset="0"/>
                <a:cs typeface="Microsoft Sans Serif" panose="020B0604020202020204" pitchFamily="34" charset="0"/>
              </a:rPr>
              <a:t>time</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3" name="CuadroTexto 1">
            <a:extLst>
              <a:ext uri="{FF2B5EF4-FFF2-40B4-BE49-F238E27FC236}">
                <a16:creationId xmlns:a16="http://schemas.microsoft.com/office/drawing/2014/main" id="{C22C39E9-FF9E-6042-3832-3F7F7ABD9B80}"/>
              </a:ext>
            </a:extLst>
          </p:cNvPr>
          <p:cNvSpPr txBox="1"/>
          <p:nvPr/>
        </p:nvSpPr>
        <p:spPr>
          <a:xfrm>
            <a:off x="1296000" y="1548000"/>
            <a:ext cx="14399400" cy="830997"/>
          </a:xfrm>
          <a:prstGeom prst="rect">
            <a:avLst/>
          </a:prstGeom>
          <a:noFill/>
        </p:spPr>
        <p:txBody>
          <a:bodyPr wrap="square" rtlCol="0">
            <a:noAutofit/>
          </a:bodyPr>
          <a:lstStyle/>
          <a:p>
            <a:r>
              <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2. A renewed managerial approach</a:t>
            </a:r>
          </a:p>
        </p:txBody>
      </p:sp>
    </p:spTree>
    <p:extLst>
      <p:ext uri="{BB962C8B-B14F-4D97-AF65-F5344CB8AC3E}">
        <p14:creationId xmlns:p14="http://schemas.microsoft.com/office/powerpoint/2010/main" val="2380744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6085FDEA-229E-2F58-EDB2-FCDD0BF64AAD}"/>
              </a:ext>
            </a:extLst>
          </p:cNvPr>
          <p:cNvSpPr txBox="1"/>
          <p:nvPr/>
        </p:nvSpPr>
        <p:spPr>
          <a:xfrm>
            <a:off x="1296000" y="1548000"/>
            <a:ext cx="3361031" cy="830997"/>
          </a:xfrm>
          <a:prstGeom prst="rect">
            <a:avLst/>
          </a:prstGeom>
          <a:noFill/>
        </p:spPr>
        <p:txBody>
          <a:bodyPr wrap="square" rtlCol="0">
            <a:noAutofit/>
          </a:bodyPr>
          <a:lstStyle/>
          <a:p>
            <a:r>
              <a:rPr lang="en-US" sz="4800" b="1" dirty="0">
                <a:solidFill>
                  <a:srgbClr val="4D94B7"/>
                </a:solidFill>
                <a:latin typeface="Helvetica Neue" panose="020B0604020202020204"/>
                <a:ea typeface="Microsoft Sans Serif" panose="020B0604020202020204" pitchFamily="34" charset="0"/>
                <a:cs typeface="Microsoft Sans Serif" panose="020B0604020202020204" pitchFamily="34" charset="0"/>
              </a:rPr>
              <a:t>Index</a:t>
            </a:r>
          </a:p>
        </p:txBody>
      </p:sp>
      <p:sp>
        <p:nvSpPr>
          <p:cNvPr id="6" name="CuadroTexto 3">
            <a:extLst>
              <a:ext uri="{FF2B5EF4-FFF2-40B4-BE49-F238E27FC236}">
                <a16:creationId xmlns:a16="http://schemas.microsoft.com/office/drawing/2014/main" id="{C71D465D-879B-6504-A4EF-7CC3AC0DB77C}"/>
              </a:ext>
            </a:extLst>
          </p:cNvPr>
          <p:cNvSpPr txBox="1"/>
          <p:nvPr/>
        </p:nvSpPr>
        <p:spPr>
          <a:xfrm>
            <a:off x="1296000" y="2916000"/>
            <a:ext cx="720000" cy="3204000"/>
          </a:xfrm>
          <a:prstGeom prst="rect">
            <a:avLst/>
          </a:prstGeom>
          <a:noFill/>
        </p:spPr>
        <p:txBody>
          <a:bodyPr wrap="square" rtlCol="0" anchor="ctr">
            <a:noAutofit/>
          </a:bodyPr>
          <a:lstStyle/>
          <a:p>
            <a:r>
              <a:rPr lang="en-US" sz="4800" b="1" dirty="0">
                <a:solidFill>
                  <a:srgbClr val="4D94B7"/>
                </a:solidFill>
                <a:latin typeface="Helvetica Neue" panose="020B0604020202020204"/>
                <a:ea typeface="Microsoft Sans Serif" panose="020B0604020202020204" pitchFamily="34" charset="0"/>
                <a:cs typeface="Microsoft Sans Serif" panose="020B0604020202020204" pitchFamily="34" charset="0"/>
              </a:rPr>
              <a:t>1</a:t>
            </a:r>
          </a:p>
        </p:txBody>
      </p:sp>
      <p:sp>
        <p:nvSpPr>
          <p:cNvPr id="9" name="CuadroTexto 6">
            <a:extLst>
              <a:ext uri="{FF2B5EF4-FFF2-40B4-BE49-F238E27FC236}">
                <a16:creationId xmlns:a16="http://schemas.microsoft.com/office/drawing/2014/main" id="{7B1D030C-15CE-39F2-3C8F-B2423FD625A8}"/>
              </a:ext>
            </a:extLst>
          </p:cNvPr>
          <p:cNvSpPr txBox="1"/>
          <p:nvPr/>
        </p:nvSpPr>
        <p:spPr>
          <a:xfrm>
            <a:off x="1944000" y="2916000"/>
            <a:ext cx="3600000" cy="3204000"/>
          </a:xfrm>
          <a:prstGeom prst="rect">
            <a:avLst/>
          </a:prstGeom>
          <a:noFill/>
        </p:spPr>
        <p:txBody>
          <a:bodyPr wrap="square" rtlCol="0" anchor="ctr">
            <a:noAutofit/>
          </a:bodyPr>
          <a:lstStyle/>
          <a:p>
            <a:r>
              <a:rPr lang="en-US" sz="2400" b="1" kern="0" dirty="0">
                <a:latin typeface="Helvetica Neue" panose="020B0604020202020204"/>
                <a:ea typeface="Microsoft Sans Serif" panose="020B0604020202020204" pitchFamily="34" charset="0"/>
                <a:cs typeface="Microsoft Sans Serif" panose="020B0604020202020204" pitchFamily="34" charset="0"/>
              </a:rPr>
              <a:t>DOs and DON’Ts</a:t>
            </a:r>
          </a:p>
        </p:txBody>
      </p:sp>
      <p:sp>
        <p:nvSpPr>
          <p:cNvPr id="12" name="CuadroTexto 12">
            <a:extLst>
              <a:ext uri="{FF2B5EF4-FFF2-40B4-BE49-F238E27FC236}">
                <a16:creationId xmlns:a16="http://schemas.microsoft.com/office/drawing/2014/main" id="{CD119980-DAAF-B753-A614-EEBF11716009}"/>
              </a:ext>
            </a:extLst>
          </p:cNvPr>
          <p:cNvSpPr txBox="1"/>
          <p:nvPr/>
        </p:nvSpPr>
        <p:spPr>
          <a:xfrm>
            <a:off x="6768000" y="2916000"/>
            <a:ext cx="10512000" cy="3204000"/>
          </a:xfrm>
          <a:prstGeom prst="rect">
            <a:avLst/>
          </a:prstGeom>
          <a:noFill/>
        </p:spPr>
        <p:txBody>
          <a:bodyPr wrap="square" rtlCol="0" anchor="ctr">
            <a:noAutofit/>
          </a:bodyPr>
          <a:lstStyle/>
          <a:p>
            <a:pPr marL="450850" indent="-450850">
              <a:spcAft>
                <a:spcPts val="600"/>
              </a:spcAft>
              <a:tabLst>
                <a:tab pos="1205230" algn="l"/>
                <a:tab pos="1926589" algn="l"/>
                <a:tab pos="2915920" algn="l"/>
                <a:tab pos="3444875" algn="l"/>
                <a:tab pos="4383405" algn="l"/>
                <a:tab pos="6796405" algn="l"/>
              </a:tabLst>
              <a:defRPr/>
            </a:pPr>
            <a:r>
              <a:rPr lang="en-US" sz="2000" kern="0" dirty="0">
                <a:latin typeface="Helvetica Neue" panose="020B0604020202020204"/>
                <a:ea typeface="Microsoft Sans Serif" panose="020B0604020202020204" pitchFamily="34" charset="0"/>
                <a:cs typeface="Microsoft Sans Serif" panose="020B0604020202020204" pitchFamily="34" charset="0"/>
              </a:rPr>
              <a:t>1.1 Lesson from history - Animal Spirits</a:t>
            </a:r>
          </a:p>
          <a:p>
            <a:pPr marL="450850" indent="-450850">
              <a:spcAft>
                <a:spcPts val="600"/>
              </a:spcAft>
              <a:tabLst>
                <a:tab pos="1205230" algn="l"/>
                <a:tab pos="1926589" algn="l"/>
                <a:tab pos="2915920" algn="l"/>
                <a:tab pos="3444875" algn="l"/>
                <a:tab pos="4383405" algn="l"/>
                <a:tab pos="6796405" algn="l"/>
              </a:tabLst>
              <a:defRPr/>
            </a:pPr>
            <a:r>
              <a:rPr lang="en-US" sz="2000" kern="0" dirty="0">
                <a:latin typeface="Helvetica Neue" panose="020B0604020202020204"/>
                <a:ea typeface="Microsoft Sans Serif" panose="020B0604020202020204" pitchFamily="34" charset="0"/>
                <a:cs typeface="Microsoft Sans Serif" panose="020B0604020202020204" pitchFamily="34" charset="0"/>
              </a:rPr>
              <a:t>1.2 A critique – Do Animal Spirits really work for entrepreneurship and sense of entrepreneurial attitude?</a:t>
            </a:r>
          </a:p>
          <a:p>
            <a:pPr marL="450850" indent="-450850">
              <a:spcAft>
                <a:spcPts val="600"/>
              </a:spcAft>
              <a:tabLst>
                <a:tab pos="1205230" algn="l"/>
                <a:tab pos="1926589" algn="l"/>
                <a:tab pos="2915920" algn="l"/>
                <a:tab pos="3444875" algn="l"/>
                <a:tab pos="4383405" algn="l"/>
                <a:tab pos="6796405" algn="l"/>
              </a:tabLst>
              <a:defRPr/>
            </a:pPr>
            <a:r>
              <a:rPr lang="en-US" sz="2000" kern="0" dirty="0">
                <a:latin typeface="Helvetica Neue" panose="020B0604020202020204"/>
                <a:ea typeface="Microsoft Sans Serif" panose="020B0604020202020204" pitchFamily="34" charset="0"/>
                <a:cs typeface="Microsoft Sans Serif" panose="020B0604020202020204" pitchFamily="34" charset="0"/>
              </a:rPr>
              <a:t>1.3 Inspire and motivate!...or maybe not? Intrapreneurship does not work for all…</a:t>
            </a:r>
          </a:p>
          <a:p>
            <a:pPr marL="450850" indent="-450850">
              <a:spcAft>
                <a:spcPts val="600"/>
              </a:spcAft>
              <a:tabLst>
                <a:tab pos="1205230" algn="l"/>
                <a:tab pos="1926589" algn="l"/>
                <a:tab pos="2915920" algn="l"/>
                <a:tab pos="3444875" algn="l"/>
                <a:tab pos="4383405" algn="l"/>
                <a:tab pos="6796405" algn="l"/>
              </a:tabLst>
              <a:defRPr/>
            </a:pPr>
            <a:r>
              <a:rPr lang="en-US" sz="2000" kern="0" dirty="0">
                <a:latin typeface="Helvetica Neue" panose="020B0604020202020204"/>
                <a:ea typeface="Microsoft Sans Serif" panose="020B0604020202020204" pitchFamily="34" charset="0"/>
                <a:cs typeface="Microsoft Sans Serif" panose="020B0604020202020204" pitchFamily="34" charset="0"/>
              </a:rPr>
              <a:t>1.4 Watch out for the traps – Slaloming through common inhibitors and barriers to intrapreneurship</a:t>
            </a:r>
          </a:p>
          <a:p>
            <a:pPr marL="450850" indent="-450850">
              <a:spcAft>
                <a:spcPts val="600"/>
              </a:spcAft>
              <a:tabLst>
                <a:tab pos="1205230" algn="l"/>
                <a:tab pos="1926589" algn="l"/>
                <a:tab pos="2915920" algn="l"/>
                <a:tab pos="3444875" algn="l"/>
                <a:tab pos="4383405" algn="l"/>
                <a:tab pos="6796405" algn="l"/>
              </a:tabLst>
              <a:defRPr/>
            </a:pPr>
            <a:r>
              <a:rPr lang="en-US" sz="2000" kern="0" dirty="0">
                <a:latin typeface="Helvetica Neue" panose="020B0604020202020204"/>
                <a:ea typeface="Microsoft Sans Serif" panose="020B0604020202020204" pitchFamily="34" charset="0"/>
                <a:cs typeface="Microsoft Sans Serif" panose="020B0604020202020204" pitchFamily="34" charset="0"/>
              </a:rPr>
              <a:t>1.5 No short term vision allowed – Waiting for the plant to flower…</a:t>
            </a:r>
          </a:p>
          <a:p>
            <a:pPr marL="450850" indent="-450850">
              <a:spcAft>
                <a:spcPts val="600"/>
              </a:spcAft>
              <a:tabLst>
                <a:tab pos="1205230" algn="l"/>
                <a:tab pos="1926589" algn="l"/>
                <a:tab pos="2915920" algn="l"/>
                <a:tab pos="3444875" algn="l"/>
                <a:tab pos="4383405" algn="l"/>
                <a:tab pos="6796405" algn="l"/>
              </a:tabLst>
              <a:defRPr/>
            </a:pPr>
            <a:r>
              <a:rPr lang="en-US" sz="2000" kern="0" dirty="0">
                <a:latin typeface="Helvetica Neue" panose="020B0604020202020204"/>
                <a:ea typeface="Microsoft Sans Serif" panose="020B0604020202020204" pitchFamily="34" charset="0"/>
                <a:cs typeface="Microsoft Sans Serif" panose="020B0604020202020204" pitchFamily="34" charset="0"/>
              </a:rPr>
              <a:t>1.6 Build a system that is here to stay – Practicing endurance and resilience</a:t>
            </a:r>
          </a:p>
          <a:p>
            <a:pPr marL="450850" indent="-450850">
              <a:spcAft>
                <a:spcPts val="600"/>
              </a:spcAft>
              <a:tabLst>
                <a:tab pos="1205230" algn="l"/>
                <a:tab pos="1926589" algn="l"/>
                <a:tab pos="2915920" algn="l"/>
                <a:tab pos="3444875" algn="l"/>
                <a:tab pos="4383405" algn="l"/>
                <a:tab pos="6796405" algn="l"/>
              </a:tabLst>
              <a:defRPr/>
            </a:pPr>
            <a:r>
              <a:rPr lang="en-US" sz="2000" kern="0" dirty="0">
                <a:latin typeface="Helvetica Neue" panose="020B0604020202020204"/>
                <a:ea typeface="Microsoft Sans Serif" panose="020B0604020202020204" pitchFamily="34" charset="0"/>
                <a:cs typeface="Microsoft Sans Serif" panose="020B0604020202020204" pitchFamily="34" charset="0"/>
              </a:rPr>
              <a:t>1.7 Magic formula is the no-magic formula – Embrace uncertainty…within some extents</a:t>
            </a:r>
          </a:p>
        </p:txBody>
      </p:sp>
      <p:sp>
        <p:nvSpPr>
          <p:cNvPr id="14" name="Abrir llave 17">
            <a:extLst>
              <a:ext uri="{FF2B5EF4-FFF2-40B4-BE49-F238E27FC236}">
                <a16:creationId xmlns:a16="http://schemas.microsoft.com/office/drawing/2014/main" id="{EF39F3B6-F81F-3012-A00B-B85B214EDCB3}"/>
              </a:ext>
            </a:extLst>
          </p:cNvPr>
          <p:cNvSpPr/>
          <p:nvPr/>
        </p:nvSpPr>
        <p:spPr>
          <a:xfrm>
            <a:off x="6408000" y="2916000"/>
            <a:ext cx="180000" cy="32040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latin typeface="Helvetica Neue" panose="020B0604020202020204"/>
            </a:endParaRPr>
          </a:p>
        </p:txBody>
      </p:sp>
      <p:sp>
        <p:nvSpPr>
          <p:cNvPr id="16" name="CuadroTexto 4">
            <a:extLst>
              <a:ext uri="{FF2B5EF4-FFF2-40B4-BE49-F238E27FC236}">
                <a16:creationId xmlns:a16="http://schemas.microsoft.com/office/drawing/2014/main" id="{65CB7BFB-0D12-55A7-13B7-B11E223263FA}"/>
              </a:ext>
            </a:extLst>
          </p:cNvPr>
          <p:cNvSpPr txBox="1"/>
          <p:nvPr/>
        </p:nvSpPr>
        <p:spPr>
          <a:xfrm>
            <a:off x="1296000" y="6480000"/>
            <a:ext cx="720000" cy="2628000"/>
          </a:xfrm>
          <a:prstGeom prst="rect">
            <a:avLst/>
          </a:prstGeom>
          <a:noFill/>
        </p:spPr>
        <p:txBody>
          <a:bodyPr wrap="square" rtlCol="0" anchor="ctr">
            <a:noAutofit/>
          </a:bodyPr>
          <a:lstStyle/>
          <a:p>
            <a:r>
              <a:rPr lang="en-US" sz="4800" b="1" dirty="0">
                <a:solidFill>
                  <a:srgbClr val="78B17A"/>
                </a:solidFill>
                <a:latin typeface="Helvetica Neue" panose="020B0604020202020204"/>
                <a:ea typeface="Microsoft Sans Serif" panose="020B0604020202020204" pitchFamily="34" charset="0"/>
                <a:cs typeface="Microsoft Sans Serif" panose="020B0604020202020204" pitchFamily="34" charset="0"/>
              </a:rPr>
              <a:t>2</a:t>
            </a:r>
          </a:p>
        </p:txBody>
      </p:sp>
      <p:sp>
        <p:nvSpPr>
          <p:cNvPr id="17" name="CuadroTexto 7">
            <a:extLst>
              <a:ext uri="{FF2B5EF4-FFF2-40B4-BE49-F238E27FC236}">
                <a16:creationId xmlns:a16="http://schemas.microsoft.com/office/drawing/2014/main" id="{7E9DD049-60BC-BA7B-D52A-1B07C3B89275}"/>
              </a:ext>
            </a:extLst>
          </p:cNvPr>
          <p:cNvSpPr txBox="1"/>
          <p:nvPr/>
        </p:nvSpPr>
        <p:spPr>
          <a:xfrm>
            <a:off x="1944000" y="6480000"/>
            <a:ext cx="3600000" cy="2628000"/>
          </a:xfrm>
          <a:prstGeom prst="rect">
            <a:avLst/>
          </a:prstGeom>
          <a:noFill/>
        </p:spPr>
        <p:txBody>
          <a:bodyPr wrap="square" rtlCol="0" anchor="ctr">
            <a:noAutofit/>
          </a:bodyPr>
          <a:lstStyle/>
          <a:p>
            <a:r>
              <a:rPr lang="en-US" sz="2400" b="1" kern="0" dirty="0">
                <a:latin typeface="Helvetica Neue" panose="020B0604020202020204"/>
                <a:ea typeface="Microsoft Sans Serif" panose="020B0604020202020204" pitchFamily="34" charset="0"/>
                <a:cs typeface="Microsoft Sans Serif" panose="020B0604020202020204" pitchFamily="34" charset="0"/>
              </a:rPr>
              <a:t>A renewed managerial approach</a:t>
            </a:r>
          </a:p>
        </p:txBody>
      </p:sp>
      <p:sp>
        <p:nvSpPr>
          <p:cNvPr id="20" name="Abrir llave 17">
            <a:extLst>
              <a:ext uri="{FF2B5EF4-FFF2-40B4-BE49-F238E27FC236}">
                <a16:creationId xmlns:a16="http://schemas.microsoft.com/office/drawing/2014/main" id="{0BC7AEDF-F01B-70F1-43EE-256F9D6C4B9B}"/>
              </a:ext>
            </a:extLst>
          </p:cNvPr>
          <p:cNvSpPr/>
          <p:nvPr/>
        </p:nvSpPr>
        <p:spPr>
          <a:xfrm>
            <a:off x="6408000" y="6479999"/>
            <a:ext cx="180000" cy="26280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latin typeface="Helvetica Neue" panose="020B0604020202020204"/>
            </a:endParaRPr>
          </a:p>
        </p:txBody>
      </p:sp>
      <p:sp>
        <p:nvSpPr>
          <p:cNvPr id="21" name="CuadroTexto 18">
            <a:extLst>
              <a:ext uri="{FF2B5EF4-FFF2-40B4-BE49-F238E27FC236}">
                <a16:creationId xmlns:a16="http://schemas.microsoft.com/office/drawing/2014/main" id="{150EFBC2-92AA-9D9D-0DF5-AD02FFB04DD7}"/>
              </a:ext>
            </a:extLst>
          </p:cNvPr>
          <p:cNvSpPr txBox="1"/>
          <p:nvPr/>
        </p:nvSpPr>
        <p:spPr>
          <a:xfrm>
            <a:off x="6768000" y="6480000"/>
            <a:ext cx="10512000" cy="2628000"/>
          </a:xfrm>
          <a:prstGeom prst="rect">
            <a:avLst/>
          </a:prstGeom>
          <a:noFill/>
        </p:spPr>
        <p:txBody>
          <a:bodyPr wrap="square" rtlCol="0" anchor="ctr">
            <a:noAutofit/>
          </a:bodyPr>
          <a:lstStyle/>
          <a:p>
            <a:pPr>
              <a:spcAft>
                <a:spcPts val="600"/>
              </a:spcAft>
            </a:pPr>
            <a:r>
              <a:rPr lang="en-US" sz="2000" kern="0" dirty="0">
                <a:latin typeface="Helvetica Neue" panose="020B0604020202020204"/>
                <a:ea typeface="Microsoft Sans Serif" panose="020B0604020202020204" pitchFamily="34" charset="0"/>
                <a:cs typeface="Microsoft Sans Serif" panose="020B0604020202020204" pitchFamily="34" charset="0"/>
              </a:rPr>
              <a:t>2.1 Support and sponsorship – An open and fluid culture to foster intrapreneurship</a:t>
            </a:r>
          </a:p>
          <a:p>
            <a:pPr>
              <a:spcAft>
                <a:spcPts val="600"/>
              </a:spcAft>
            </a:pPr>
            <a:r>
              <a:rPr lang="en-US" sz="2000" kern="0" dirty="0">
                <a:latin typeface="Helvetica Neue" panose="020B0604020202020204"/>
                <a:ea typeface="Microsoft Sans Serif" panose="020B0604020202020204" pitchFamily="34" charset="0"/>
                <a:cs typeface="Microsoft Sans Serif" panose="020B0604020202020204" pitchFamily="34" charset="0"/>
              </a:rPr>
              <a:t>2.2 Self awareness and self efficacy – Exploring the ways ahead</a:t>
            </a:r>
          </a:p>
          <a:p>
            <a:pPr>
              <a:spcAft>
                <a:spcPts val="600"/>
              </a:spcAft>
            </a:pPr>
            <a:r>
              <a:rPr lang="en-US" sz="2000" kern="0" dirty="0">
                <a:latin typeface="Helvetica Neue" panose="020B0604020202020204"/>
                <a:ea typeface="Microsoft Sans Serif" panose="020B0604020202020204" pitchFamily="34" charset="0"/>
                <a:cs typeface="Microsoft Sans Serif" panose="020B0604020202020204" pitchFamily="34" charset="0"/>
              </a:rPr>
              <a:t>2.3  Incentives... not of financial nature</a:t>
            </a:r>
          </a:p>
          <a:p>
            <a:pPr>
              <a:spcAft>
                <a:spcPts val="600"/>
              </a:spcAft>
            </a:pPr>
            <a:r>
              <a:rPr lang="en-US" sz="2000" kern="0" dirty="0">
                <a:latin typeface="Helvetica Neue" panose="020B0604020202020204"/>
                <a:ea typeface="Microsoft Sans Serif" panose="020B0604020202020204" pitchFamily="34" charset="0"/>
                <a:cs typeface="Microsoft Sans Serif" panose="020B0604020202020204" pitchFamily="34" charset="0"/>
              </a:rPr>
              <a:t>2.4 Rewards… of financial nature </a:t>
            </a:r>
          </a:p>
          <a:p>
            <a:pPr>
              <a:spcAft>
                <a:spcPts val="600"/>
              </a:spcAft>
            </a:pPr>
            <a:r>
              <a:rPr lang="en-US" sz="2000" kern="0" dirty="0">
                <a:latin typeface="Helvetica Neue" panose="020B0604020202020204"/>
                <a:ea typeface="Microsoft Sans Serif" panose="020B0604020202020204" pitchFamily="34" charset="0"/>
                <a:cs typeface="Microsoft Sans Serif" panose="020B0604020202020204" pitchFamily="34" charset="0"/>
              </a:rPr>
              <a:t>2.5 Resources – Knowledge capital, time and margins for errors</a:t>
            </a:r>
          </a:p>
          <a:p>
            <a:pPr>
              <a:spcAft>
                <a:spcPts val="600"/>
              </a:spcAft>
            </a:pPr>
            <a:r>
              <a:rPr lang="en-US" sz="2000" kern="0" dirty="0">
                <a:latin typeface="Helvetica Neue" panose="020B0604020202020204"/>
                <a:ea typeface="Microsoft Sans Serif" panose="020B0604020202020204" pitchFamily="34" charset="0"/>
                <a:cs typeface="Microsoft Sans Serif" panose="020B0604020202020204" pitchFamily="34" charset="0"/>
              </a:rPr>
              <a:t>2.6 Communication... for quality assurance and strategic planning</a:t>
            </a:r>
          </a:p>
          <a:p>
            <a:pPr>
              <a:spcAft>
                <a:spcPts val="600"/>
              </a:spcAft>
            </a:pPr>
            <a:r>
              <a:rPr lang="en-US" sz="2000" kern="0" dirty="0">
                <a:latin typeface="Helvetica Neue" panose="020B0604020202020204"/>
                <a:ea typeface="Microsoft Sans Serif" panose="020B0604020202020204" pitchFamily="34" charset="0"/>
                <a:cs typeface="Microsoft Sans Serif" panose="020B0604020202020204" pitchFamily="34" charset="0"/>
              </a:rPr>
              <a:t>2.7 Processes – Decentralization and delegation</a:t>
            </a:r>
          </a:p>
        </p:txBody>
      </p:sp>
    </p:spTree>
    <p:extLst>
      <p:ext uri="{BB962C8B-B14F-4D97-AF65-F5344CB8AC3E}">
        <p14:creationId xmlns:p14="http://schemas.microsoft.com/office/powerpoint/2010/main" val="10594065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2">
            <a:extLst>
              <a:ext uri="{FF2B5EF4-FFF2-40B4-BE49-F238E27FC236}">
                <a16:creationId xmlns:a16="http://schemas.microsoft.com/office/drawing/2014/main" id="{B9A9D300-2F68-C9A4-CD98-7C3A9F87EE27}"/>
              </a:ext>
            </a:extLst>
          </p:cNvPr>
          <p:cNvSpPr txBox="1"/>
          <p:nvPr/>
        </p:nvSpPr>
        <p:spPr>
          <a:xfrm>
            <a:off x="1295400" y="2304000"/>
            <a:ext cx="14400000" cy="523220"/>
          </a:xfrm>
          <a:prstGeom prst="rect">
            <a:avLst/>
          </a:prstGeom>
          <a:noFill/>
        </p:spPr>
        <p:txBody>
          <a:bodyPr wrap="square" rtlCol="0">
            <a:noAutofit/>
          </a:bodyPr>
          <a:lstStyle/>
          <a:p>
            <a:pPr marL="534988" indent="-534988"/>
            <a:r>
              <a:rPr lang="en-US"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2.6 Communication… </a:t>
            </a:r>
            <a:r>
              <a:rPr lang="en-US"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for quality assurance and strategic planning</a:t>
            </a:r>
          </a:p>
        </p:txBody>
      </p:sp>
      <p:sp>
        <p:nvSpPr>
          <p:cNvPr id="7" name="CuadroTexto 3">
            <a:extLst>
              <a:ext uri="{FF2B5EF4-FFF2-40B4-BE49-F238E27FC236}">
                <a16:creationId xmlns:a16="http://schemas.microsoft.com/office/drawing/2014/main" id="{633A6902-D9D2-B0AB-6884-5120254AD2C7}"/>
              </a:ext>
            </a:extLst>
          </p:cNvPr>
          <p:cNvSpPr txBox="1"/>
          <p:nvPr/>
        </p:nvSpPr>
        <p:spPr>
          <a:xfrm>
            <a:off x="1295400" y="3384000"/>
            <a:ext cx="15840000" cy="5417100"/>
          </a:xfrm>
          <a:prstGeom prst="rect">
            <a:avLst/>
          </a:prstGeom>
          <a:noFill/>
        </p:spPr>
        <p:txBody>
          <a:bodyPr wrap="square" rtlCol="0">
            <a:noAutofit/>
          </a:bodyPr>
          <a:lstStyle/>
          <a:p>
            <a:r>
              <a:rPr lang="en-US" sz="2400" kern="0" dirty="0">
                <a:latin typeface="Helvetica Neue" panose="020B0604020202020204"/>
                <a:ea typeface="Microsoft Sans Serif" panose="020B0604020202020204" pitchFamily="34" charset="0"/>
                <a:cs typeface="Microsoft Sans Serif" panose="020B0604020202020204" pitchFamily="34" charset="0"/>
              </a:rPr>
              <a:t>There are several ways in which firms can leverage on communication to foster a nurturing environment of dreamers and aspiring intrapreneurs.</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en-US" sz="2400" kern="0" dirty="0">
                <a:latin typeface="Helvetica Neue" panose="020B0604020202020204"/>
                <a:ea typeface="Microsoft Sans Serif" panose="020B0604020202020204" pitchFamily="34" charset="0"/>
                <a:cs typeface="Microsoft Sans Serif" panose="020B0604020202020204" pitchFamily="34" charset="0"/>
              </a:rPr>
              <a:t>In large organization for instance, it is common to have in place a digital platform for the exchange of knowledge, ideas and expertise that is accessible to all and free from prejudices.</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en-US" sz="2400" kern="0" dirty="0">
                <a:latin typeface="Helvetica Neue" panose="020B0604020202020204"/>
                <a:ea typeface="Microsoft Sans Serif" panose="020B0604020202020204" pitchFamily="34" charset="0"/>
                <a:cs typeface="Microsoft Sans Serif" panose="020B0604020202020204" pitchFamily="34" charset="0"/>
              </a:rPr>
              <a:t>In some other organizations more production-oriented, physical “letter boxes” are placed near the production line, so that workers that operates with the machinery on a daily basis can contribute with the ideas for the overall efficiency and effectiveness of the whole assembly / production system.</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en-US" sz="2400" kern="0" dirty="0">
                <a:latin typeface="Helvetica Neue" panose="020B0604020202020204"/>
                <a:ea typeface="Microsoft Sans Serif" panose="020B0604020202020204" pitchFamily="34" charset="0"/>
                <a:cs typeface="Microsoft Sans Serif" panose="020B0604020202020204" pitchFamily="34" charset="0"/>
              </a:rPr>
              <a:t>In other instances, it is common to submit business challenges to workers and employees that are not necessarily responsible for the function to which the challenge relates to: their inputs are free from any potential bias and can in fact trigger new solutions / alternatives generating from a new way to see at things…</a:t>
            </a:r>
          </a:p>
        </p:txBody>
      </p:sp>
      <p:sp>
        <p:nvSpPr>
          <p:cNvPr id="3" name="CuadroTexto 1">
            <a:extLst>
              <a:ext uri="{FF2B5EF4-FFF2-40B4-BE49-F238E27FC236}">
                <a16:creationId xmlns:a16="http://schemas.microsoft.com/office/drawing/2014/main" id="{FBB147CF-6955-FEA8-4369-B8C607497B70}"/>
              </a:ext>
            </a:extLst>
          </p:cNvPr>
          <p:cNvSpPr txBox="1"/>
          <p:nvPr/>
        </p:nvSpPr>
        <p:spPr>
          <a:xfrm>
            <a:off x="1296000" y="1548000"/>
            <a:ext cx="14399400" cy="830997"/>
          </a:xfrm>
          <a:prstGeom prst="rect">
            <a:avLst/>
          </a:prstGeom>
          <a:noFill/>
        </p:spPr>
        <p:txBody>
          <a:bodyPr wrap="square" rtlCol="0">
            <a:noAutofit/>
          </a:bodyPr>
          <a:lstStyle/>
          <a:p>
            <a:r>
              <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2. A renewed managerial approach</a:t>
            </a:r>
          </a:p>
        </p:txBody>
      </p:sp>
    </p:spTree>
    <p:extLst>
      <p:ext uri="{BB962C8B-B14F-4D97-AF65-F5344CB8AC3E}">
        <p14:creationId xmlns:p14="http://schemas.microsoft.com/office/powerpoint/2010/main" val="12463988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2">
            <a:extLst>
              <a:ext uri="{FF2B5EF4-FFF2-40B4-BE49-F238E27FC236}">
                <a16:creationId xmlns:a16="http://schemas.microsoft.com/office/drawing/2014/main" id="{B9A9D300-2F68-C9A4-CD98-7C3A9F87EE27}"/>
              </a:ext>
            </a:extLst>
          </p:cNvPr>
          <p:cNvSpPr txBox="1"/>
          <p:nvPr/>
        </p:nvSpPr>
        <p:spPr>
          <a:xfrm>
            <a:off x="1295400" y="2304000"/>
            <a:ext cx="14400000" cy="523220"/>
          </a:xfrm>
          <a:prstGeom prst="rect">
            <a:avLst/>
          </a:prstGeom>
          <a:noFill/>
        </p:spPr>
        <p:txBody>
          <a:bodyPr wrap="square" rtlCol="0">
            <a:noAutofit/>
          </a:bodyPr>
          <a:lstStyle/>
          <a:p>
            <a:pPr marL="534988" indent="-534988"/>
            <a:r>
              <a:rPr lang="en-US"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2.7 Processes </a:t>
            </a:r>
            <a:r>
              <a:rPr lang="en-US"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 Decentralization and delegation</a:t>
            </a:r>
          </a:p>
        </p:txBody>
      </p:sp>
      <p:sp>
        <p:nvSpPr>
          <p:cNvPr id="7" name="CuadroTexto 3">
            <a:extLst>
              <a:ext uri="{FF2B5EF4-FFF2-40B4-BE49-F238E27FC236}">
                <a16:creationId xmlns:a16="http://schemas.microsoft.com/office/drawing/2014/main" id="{633A6902-D9D2-B0AB-6884-5120254AD2C7}"/>
              </a:ext>
            </a:extLst>
          </p:cNvPr>
          <p:cNvSpPr txBox="1"/>
          <p:nvPr/>
        </p:nvSpPr>
        <p:spPr>
          <a:xfrm>
            <a:off x="1295400" y="3384000"/>
            <a:ext cx="15840000" cy="5417100"/>
          </a:xfrm>
          <a:prstGeom prst="rect">
            <a:avLst/>
          </a:prstGeom>
          <a:noFill/>
        </p:spPr>
        <p:txBody>
          <a:bodyPr wrap="square" rtlCol="0">
            <a:noAutofit/>
          </a:bodyPr>
          <a:lstStyle/>
          <a:p>
            <a:r>
              <a:rPr lang="en-US" sz="2400" kern="0" dirty="0">
                <a:latin typeface="Helvetica Neue" panose="020B0604020202020204"/>
                <a:ea typeface="Microsoft Sans Serif" panose="020B0604020202020204" pitchFamily="34" charset="0"/>
                <a:cs typeface="Microsoft Sans Serif" panose="020B0604020202020204" pitchFamily="34" charset="0"/>
              </a:rPr>
              <a:t>It is not wrong to assume that often the most robust and reliable knowledge of process or a product is detained by the people at the lowest level of the decision making chain, but which are also the same with a closer outlook on its distinctive features.</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en-US" sz="2400" kern="0" dirty="0">
                <a:latin typeface="Helvetica Neue" panose="020B0604020202020204"/>
                <a:ea typeface="Microsoft Sans Serif" panose="020B0604020202020204" pitchFamily="34" charset="0"/>
                <a:cs typeface="Microsoft Sans Serif" panose="020B0604020202020204" pitchFamily="34" charset="0"/>
              </a:rPr>
              <a:t>Companies and organizations that are successful in putting in place intrapreneurship proficient environments tempt to streamline the chain of command, while favoring at the same time decentralized systems of governance that combines </a:t>
            </a:r>
            <a:r>
              <a:rPr lang="en-US" sz="2400" b="1" kern="0" dirty="0">
                <a:solidFill>
                  <a:srgbClr val="0070C0"/>
                </a:solidFill>
                <a:latin typeface="Helvetica Neue" panose="020B0604020202020204"/>
                <a:ea typeface="Microsoft Sans Serif" panose="020B0604020202020204" pitchFamily="34" charset="0"/>
                <a:cs typeface="Microsoft Sans Serif" panose="020B0604020202020204" pitchFamily="34" charset="0"/>
              </a:rPr>
              <a:t>cross-sectorial</a:t>
            </a:r>
            <a:r>
              <a:rPr lang="en-US" sz="2400" kern="0" dirty="0">
                <a:latin typeface="Helvetica Neue" panose="020B0604020202020204"/>
                <a:ea typeface="Microsoft Sans Serif" panose="020B0604020202020204" pitchFamily="34" charset="0"/>
                <a:cs typeface="Microsoft Sans Serif" panose="020B0604020202020204" pitchFamily="34" charset="0"/>
              </a:rPr>
              <a:t> knowledge collaborations and </a:t>
            </a:r>
            <a:r>
              <a:rPr lang="en-US" sz="2400" b="1" kern="0" dirty="0">
                <a:solidFill>
                  <a:srgbClr val="0070C0"/>
                </a:solidFill>
                <a:latin typeface="Helvetica Neue" panose="020B0604020202020204"/>
                <a:ea typeface="Microsoft Sans Serif" panose="020B0604020202020204" pitchFamily="34" charset="0"/>
                <a:cs typeface="Microsoft Sans Serif" panose="020B0604020202020204" pitchFamily="34" charset="0"/>
              </a:rPr>
              <a:t>multidisciplinary-based</a:t>
            </a:r>
            <a:r>
              <a:rPr lang="en-US" sz="2400" kern="0" dirty="0">
                <a:latin typeface="Helvetica Neue" panose="020B0604020202020204"/>
                <a:ea typeface="Microsoft Sans Serif" panose="020B0604020202020204" pitchFamily="34" charset="0"/>
                <a:cs typeface="Microsoft Sans Serif" panose="020B0604020202020204" pitchFamily="34" charset="0"/>
              </a:rPr>
              <a:t> cooperation projects.</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en-US" sz="2400" kern="0" dirty="0">
                <a:latin typeface="Helvetica Neue" panose="020B0604020202020204"/>
                <a:ea typeface="Microsoft Sans Serif" panose="020B0604020202020204" pitchFamily="34" charset="0"/>
                <a:cs typeface="Microsoft Sans Serif" panose="020B0604020202020204" pitchFamily="34" charset="0"/>
              </a:rPr>
              <a:t>To some extent, in the case of micro and small enterprise this decentralization is even easier, being this organization already much more flexible compared to big established corporation, and where – thanks to the reduced scale of the activities and no. of people involved – is it way less complex to manage multidisciplinary and cross-sectorial projects as just described. </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3" name="CuadroTexto 1">
            <a:extLst>
              <a:ext uri="{FF2B5EF4-FFF2-40B4-BE49-F238E27FC236}">
                <a16:creationId xmlns:a16="http://schemas.microsoft.com/office/drawing/2014/main" id="{4AA270AF-FC3C-37AD-24C1-4EF757C40E53}"/>
              </a:ext>
            </a:extLst>
          </p:cNvPr>
          <p:cNvSpPr txBox="1"/>
          <p:nvPr/>
        </p:nvSpPr>
        <p:spPr>
          <a:xfrm>
            <a:off x="1296000" y="1548000"/>
            <a:ext cx="14399400" cy="830997"/>
          </a:xfrm>
          <a:prstGeom prst="rect">
            <a:avLst/>
          </a:prstGeom>
          <a:noFill/>
        </p:spPr>
        <p:txBody>
          <a:bodyPr wrap="square" rtlCol="0">
            <a:noAutofit/>
          </a:bodyPr>
          <a:lstStyle/>
          <a:p>
            <a:r>
              <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2. A renewed managerial approach</a:t>
            </a:r>
          </a:p>
        </p:txBody>
      </p:sp>
    </p:spTree>
    <p:extLst>
      <p:ext uri="{BB962C8B-B14F-4D97-AF65-F5344CB8AC3E}">
        <p14:creationId xmlns:p14="http://schemas.microsoft.com/office/powerpoint/2010/main" val="24798151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460E8CE8-475C-0CF7-6EF0-892B466B3ABA}"/>
              </a:ext>
            </a:extLst>
          </p:cNvPr>
          <p:cNvSpPr/>
          <p:nvPr/>
        </p:nvSpPr>
        <p:spPr>
          <a:xfrm>
            <a:off x="9396000" y="1368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startAt="3"/>
              <a:defRPr/>
            </a:pPr>
            <a:r>
              <a:rPr lang="en-US" altLang="es-ES" sz="2400" b="1" kern="0" dirty="0">
                <a:latin typeface="Helvetica Neue" panose="020B0604020202020204"/>
                <a:ea typeface="Microsoft Sans Serif" panose="020B0604020202020204" pitchFamily="34" charset="0"/>
                <a:cs typeface="Microsoft Sans Serif" panose="020B0604020202020204" pitchFamily="34" charset="0"/>
              </a:rPr>
              <a:t>The no-magic formula implies an on-going cycle of:</a:t>
            </a:r>
          </a:p>
          <a:p>
            <a:pPr marL="342900" indent="-342900">
              <a:buBlip>
                <a:blip r:embed="rId2"/>
              </a:buBlip>
              <a:defRPr/>
            </a:pPr>
            <a:endParaRPr lang="en-US" altLang="es-ES" sz="2400" kern="0" dirty="0">
              <a:latin typeface="Helvetica Neue" panose="020B0604020202020204"/>
              <a:ea typeface="Microsoft Sans Serif" panose="020B0604020202020204" pitchFamily="34" charset="0"/>
              <a:cs typeface="Microsoft Sans Serif" panose="020B0604020202020204" pitchFamily="34" charset="0"/>
            </a:endParaRPr>
          </a:p>
          <a:p>
            <a:pPr marL="342900" indent="-342900">
              <a:buBlip>
                <a:blip r:embed="rId2"/>
              </a:buBlip>
              <a:defRPr/>
            </a:pPr>
            <a:r>
              <a:rPr lang="en-US" altLang="es-ES" sz="2200" kern="0" dirty="0">
                <a:latin typeface="Helvetica Neue" panose="020B0604020202020204"/>
                <a:ea typeface="Microsoft Sans Serif" panose="020B0604020202020204" pitchFamily="34" charset="0"/>
                <a:cs typeface="Microsoft Sans Serif" panose="020B0604020202020204" pitchFamily="34" charset="0"/>
              </a:rPr>
              <a:t>Motivation and inspiration</a:t>
            </a:r>
          </a:p>
          <a:p>
            <a:pPr marL="342900" indent="-342900">
              <a:buBlip>
                <a:blip r:embed="rId2"/>
              </a:buBlip>
              <a:defRPr/>
            </a:pPr>
            <a:r>
              <a:rPr lang="en-US" altLang="es-ES" sz="2200" kern="0" dirty="0">
                <a:latin typeface="Helvetica Neue" panose="020B0604020202020204"/>
                <a:ea typeface="Microsoft Sans Serif" panose="020B0604020202020204" pitchFamily="34" charset="0"/>
                <a:cs typeface="Microsoft Sans Serif" panose="020B0604020202020204" pitchFamily="34" charset="0"/>
              </a:rPr>
              <a:t>Planning, implementation and revision</a:t>
            </a:r>
          </a:p>
          <a:p>
            <a:pPr marL="342900" indent="-342900">
              <a:buBlip>
                <a:blip r:embed="rId2"/>
              </a:buBlip>
              <a:defRPr/>
            </a:pPr>
            <a:r>
              <a:rPr lang="en-US" altLang="es-ES" sz="2200" kern="0" dirty="0">
                <a:latin typeface="Helvetica Neue" panose="020B0604020202020204"/>
                <a:ea typeface="Microsoft Sans Serif" panose="020B0604020202020204" pitchFamily="34" charset="0"/>
                <a:cs typeface="Microsoft Sans Serif" panose="020B0604020202020204" pitchFamily="34" charset="0"/>
              </a:rPr>
              <a:t>Audit assessment and financial control</a:t>
            </a:r>
          </a:p>
          <a:p>
            <a:pPr>
              <a:defRPr/>
            </a:pPr>
            <a:endParaRPr lang="en-US" altLang="es-ES"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7" name="Rectángulo 6">
            <a:extLst>
              <a:ext uri="{FF2B5EF4-FFF2-40B4-BE49-F238E27FC236}">
                <a16:creationId xmlns:a16="http://schemas.microsoft.com/office/drawing/2014/main" id="{8FF09CAC-0BB2-4D89-DCC3-82680B21E194}"/>
              </a:ext>
            </a:extLst>
          </p:cNvPr>
          <p:cNvSpPr/>
          <p:nvPr/>
        </p:nvSpPr>
        <p:spPr>
          <a:xfrm>
            <a:off x="9396000" y="3996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startAt="4"/>
              <a:defRPr/>
            </a:pPr>
            <a:r>
              <a:rPr lang="en-US" altLang="es-ES" sz="2400" b="1" kern="0" dirty="0">
                <a:latin typeface="Helvetica Neue" panose="020B0604020202020204" charset="0"/>
                <a:ea typeface="Microsoft Sans Serif" panose="020B0604020202020204" pitchFamily="34" charset="0"/>
                <a:cs typeface="Microsoft Sans Serif" panose="020B0604020202020204" pitchFamily="34" charset="0"/>
              </a:rPr>
              <a:t>Incentives:</a:t>
            </a:r>
          </a:p>
          <a:p>
            <a:pPr marL="342900" indent="-342900">
              <a:buBlip>
                <a:blip r:embed="rId2"/>
              </a:buBlip>
              <a:defRPr/>
            </a:pPr>
            <a:endParaRPr lang="en-US" altLang="es-ES" sz="2400" kern="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en-US" altLang="es-ES" sz="2200" kern="0" dirty="0">
                <a:latin typeface="Helvetica Neue" panose="020B0604020202020204" charset="0"/>
                <a:ea typeface="Microsoft Sans Serif" panose="020B0604020202020204" pitchFamily="34" charset="0"/>
                <a:cs typeface="Microsoft Sans Serif" panose="020B0604020202020204" pitchFamily="34" charset="0"/>
              </a:rPr>
              <a:t>Are of financial nature only</a:t>
            </a:r>
          </a:p>
          <a:p>
            <a:pPr marL="342900" indent="-342900">
              <a:buBlip>
                <a:blip r:embed="rId2"/>
              </a:buBlip>
              <a:defRPr/>
            </a:pPr>
            <a:r>
              <a:rPr lang="en-US" altLang="es-ES" sz="2200" kern="0" dirty="0">
                <a:latin typeface="Helvetica Neue" panose="020B0604020202020204" charset="0"/>
                <a:ea typeface="Microsoft Sans Serif" panose="020B0604020202020204" pitchFamily="34" charset="0"/>
                <a:cs typeface="Microsoft Sans Serif" panose="020B0604020202020204" pitchFamily="34" charset="0"/>
              </a:rPr>
              <a:t>Are reserved to upper management level only</a:t>
            </a:r>
          </a:p>
          <a:p>
            <a:pPr marL="342900" indent="-342900">
              <a:buBlip>
                <a:blip r:embed="rId2"/>
              </a:buBlip>
              <a:defRPr/>
            </a:pPr>
            <a:r>
              <a:rPr lang="en-US" altLang="es-ES" sz="2200" kern="0" dirty="0">
                <a:latin typeface="Helvetica Neue" panose="020B0604020202020204" charset="0"/>
                <a:ea typeface="Microsoft Sans Serif" panose="020B0604020202020204" pitchFamily="34" charset="0"/>
                <a:cs typeface="Microsoft Sans Serif" panose="020B0604020202020204" pitchFamily="34" charset="0"/>
              </a:rPr>
              <a:t>None of the previous</a:t>
            </a:r>
          </a:p>
          <a:p>
            <a:pPr>
              <a:defRPr/>
            </a:pPr>
            <a:endParaRPr lang="en-US" altLang="es-ES" sz="2400" kern="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9" name="CuadroTexto 8">
            <a:extLst>
              <a:ext uri="{FF2B5EF4-FFF2-40B4-BE49-F238E27FC236}">
                <a16:creationId xmlns:a16="http://schemas.microsoft.com/office/drawing/2014/main" id="{26AAD8DB-6299-CDF1-3828-A4A1DBC1C95B}"/>
              </a:ext>
            </a:extLst>
          </p:cNvPr>
          <p:cNvSpPr txBox="1"/>
          <p:nvPr/>
        </p:nvSpPr>
        <p:spPr>
          <a:xfrm>
            <a:off x="1296000" y="1548000"/>
            <a:ext cx="6516165" cy="830997"/>
          </a:xfrm>
          <a:prstGeom prst="rect">
            <a:avLst/>
          </a:prstGeom>
          <a:noFill/>
        </p:spPr>
        <p:txBody>
          <a:bodyPr wrap="square" rtlCol="0">
            <a:noAutofit/>
          </a:bodyPr>
          <a:lstStyle/>
          <a:p>
            <a:r>
              <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Test your knowledge!</a:t>
            </a:r>
          </a:p>
        </p:txBody>
      </p:sp>
      <p:sp>
        <p:nvSpPr>
          <p:cNvPr id="10" name="CuadroTexto 9">
            <a:extLst>
              <a:ext uri="{FF2B5EF4-FFF2-40B4-BE49-F238E27FC236}">
                <a16:creationId xmlns:a16="http://schemas.microsoft.com/office/drawing/2014/main" id="{A7EDECE6-C391-5AA9-FE1E-6EC516B76B63}"/>
              </a:ext>
            </a:extLst>
          </p:cNvPr>
          <p:cNvSpPr txBox="1"/>
          <p:nvPr/>
        </p:nvSpPr>
        <p:spPr>
          <a:xfrm>
            <a:off x="1296000" y="2304000"/>
            <a:ext cx="7329600" cy="954107"/>
          </a:xfrm>
          <a:prstGeom prst="rect">
            <a:avLst/>
          </a:prstGeom>
          <a:noFill/>
        </p:spPr>
        <p:txBody>
          <a:bodyPr wrap="square" rtlCol="0">
            <a:noAutofit/>
          </a:bodyPr>
          <a:lstStyle/>
          <a:p>
            <a:r>
              <a:rPr lang="en-US" sz="2800" b="1" dirty="0">
                <a:solidFill>
                  <a:srgbClr val="AED633"/>
                </a:solidFill>
                <a:latin typeface="Helvetica Neue" panose="020B0604020202020204"/>
                <a:ea typeface="Microsoft Sans Serif" panose="020B0604020202020204" pitchFamily="34" charset="0"/>
                <a:cs typeface="Microsoft Sans Serif" panose="020B0604020202020204" pitchFamily="34" charset="0"/>
              </a:rPr>
              <a:t>Please answer the following questions:</a:t>
            </a:r>
          </a:p>
        </p:txBody>
      </p:sp>
      <p:sp>
        <p:nvSpPr>
          <p:cNvPr id="11" name="Rectángulo 10">
            <a:extLst>
              <a:ext uri="{FF2B5EF4-FFF2-40B4-BE49-F238E27FC236}">
                <a16:creationId xmlns:a16="http://schemas.microsoft.com/office/drawing/2014/main" id="{50E6530B-6B12-2FE3-B437-DB6FE55C1480}"/>
              </a:ext>
            </a:extLst>
          </p:cNvPr>
          <p:cNvSpPr/>
          <p:nvPr/>
        </p:nvSpPr>
        <p:spPr>
          <a:xfrm>
            <a:off x="1296000" y="3384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a:defRPr/>
            </a:pPr>
            <a:r>
              <a:rPr lang="en-US" altLang="es-ES" sz="2400" b="1" kern="0" dirty="0">
                <a:latin typeface="Helvetica Neue" panose="020B0604020202020204"/>
                <a:ea typeface="Microsoft Sans Serif" panose="020B0604020202020204" pitchFamily="34" charset="0"/>
                <a:cs typeface="Microsoft Sans Serif" panose="020B0604020202020204" pitchFamily="34" charset="0"/>
              </a:rPr>
              <a:t>In economics, Animal Spirits are:</a:t>
            </a:r>
          </a:p>
          <a:p>
            <a:pPr>
              <a:defRPr/>
            </a:pPr>
            <a:endParaRPr lang="en-US" altLang="es-ES" sz="2400" kern="0" dirty="0">
              <a:latin typeface="Helvetica Neue" panose="020B0604020202020204"/>
              <a:ea typeface="Microsoft Sans Serif" panose="020B0604020202020204" pitchFamily="34" charset="0"/>
              <a:cs typeface="Microsoft Sans Serif" panose="020B0604020202020204" pitchFamily="34" charset="0"/>
            </a:endParaRPr>
          </a:p>
          <a:p>
            <a:pPr marL="342900" indent="-342900">
              <a:buBlip>
                <a:blip r:embed="rId2"/>
              </a:buBlip>
              <a:defRPr/>
            </a:pPr>
            <a:r>
              <a:rPr lang="en-US" altLang="es-ES" sz="2200" kern="0" dirty="0">
                <a:latin typeface="Helvetica Neue" panose="020B0604020202020204"/>
                <a:ea typeface="Microsoft Sans Serif" panose="020B0604020202020204" pitchFamily="34" charset="0"/>
                <a:cs typeface="Microsoft Sans Serif" panose="020B0604020202020204" pitchFamily="34" charset="0"/>
              </a:rPr>
              <a:t>Predatory marketing tactics</a:t>
            </a:r>
          </a:p>
          <a:p>
            <a:pPr marL="342900" indent="-342900">
              <a:buBlip>
                <a:blip r:embed="rId2"/>
              </a:buBlip>
              <a:defRPr/>
            </a:pPr>
            <a:r>
              <a:rPr lang="en-US" altLang="es-ES" sz="2200" kern="0" dirty="0">
                <a:latin typeface="Helvetica Neue" panose="020B0604020202020204"/>
                <a:ea typeface="Microsoft Sans Serif" panose="020B0604020202020204" pitchFamily="34" charset="0"/>
                <a:cs typeface="Microsoft Sans Serif" panose="020B0604020202020204" pitchFamily="34" charset="0"/>
              </a:rPr>
              <a:t>High-tier bankers</a:t>
            </a:r>
          </a:p>
          <a:p>
            <a:pPr marL="342900" indent="-342900">
              <a:buBlip>
                <a:blip r:embed="rId2"/>
              </a:buBlip>
              <a:defRPr/>
            </a:pPr>
            <a:r>
              <a:rPr lang="en-US" altLang="es-ES" sz="2200" kern="0" dirty="0">
                <a:latin typeface="Helvetica Neue" panose="020B0604020202020204"/>
                <a:ea typeface="Microsoft Sans Serif" panose="020B0604020202020204" pitchFamily="34" charset="0"/>
                <a:cs typeface="Microsoft Sans Serif" panose="020B0604020202020204" pitchFamily="34" charset="0"/>
              </a:rPr>
              <a:t>A metaphorical explanation for entrepreneurial attitude</a:t>
            </a:r>
          </a:p>
          <a:p>
            <a:pPr>
              <a:defRPr/>
            </a:pPr>
            <a:endParaRPr lang="en-US" altLang="es-ES"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14" name="Rectángulo 13">
            <a:extLst>
              <a:ext uri="{FF2B5EF4-FFF2-40B4-BE49-F238E27FC236}">
                <a16:creationId xmlns:a16="http://schemas.microsoft.com/office/drawing/2014/main" id="{F388E2A2-651A-B13A-BF81-EF89824635A0}"/>
              </a:ext>
            </a:extLst>
          </p:cNvPr>
          <p:cNvSpPr/>
          <p:nvPr/>
        </p:nvSpPr>
        <p:spPr>
          <a:xfrm>
            <a:off x="9396000" y="6624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startAt="5"/>
              <a:defRPr/>
            </a:pPr>
            <a:r>
              <a:rPr lang="en-US" altLang="es-ES" sz="2400" b="1" kern="0" dirty="0">
                <a:latin typeface="Helvetica Neue" panose="020B0604020202020204"/>
                <a:ea typeface="Microsoft Sans Serif" panose="020B0604020202020204" pitchFamily="34" charset="0"/>
                <a:cs typeface="Microsoft Sans Serif" panose="020B0604020202020204" pitchFamily="34" charset="0"/>
              </a:rPr>
              <a:t>Knowledge capital is:</a:t>
            </a:r>
          </a:p>
          <a:p>
            <a:pPr marL="342900" indent="-342900">
              <a:buBlip>
                <a:blip r:embed="rId2"/>
              </a:buBlip>
              <a:defRPr/>
            </a:pPr>
            <a:endParaRPr lang="en-US" altLang="es-ES" sz="2400" kern="0" dirty="0">
              <a:latin typeface="Helvetica Neue" panose="020B0604020202020204"/>
              <a:ea typeface="Microsoft Sans Serif" panose="020B0604020202020204" pitchFamily="34" charset="0"/>
              <a:cs typeface="Microsoft Sans Serif" panose="020B0604020202020204" pitchFamily="34" charset="0"/>
            </a:endParaRPr>
          </a:p>
          <a:p>
            <a:pPr marL="342900" indent="-342900">
              <a:buBlip>
                <a:blip r:embed="rId2"/>
              </a:buBlip>
              <a:defRPr/>
            </a:pPr>
            <a:r>
              <a:rPr lang="en-US" altLang="es-ES" sz="2200" kern="0" dirty="0">
                <a:latin typeface="Helvetica Neue" panose="020B0604020202020204"/>
                <a:ea typeface="Microsoft Sans Serif" panose="020B0604020202020204" pitchFamily="34" charset="0"/>
                <a:cs typeface="Microsoft Sans Serif" panose="020B0604020202020204" pitchFamily="34" charset="0"/>
              </a:rPr>
              <a:t>…needed by aspiring intrapreneurs to set things in motion</a:t>
            </a:r>
          </a:p>
          <a:p>
            <a:pPr marL="342900" indent="-342900">
              <a:buBlip>
                <a:blip r:embed="rId2"/>
              </a:buBlip>
              <a:defRPr/>
            </a:pPr>
            <a:r>
              <a:rPr lang="en-US" altLang="es-ES" sz="2200" kern="0" dirty="0">
                <a:latin typeface="Helvetica Neue" panose="020B0604020202020204"/>
                <a:ea typeface="Microsoft Sans Serif" panose="020B0604020202020204" pitchFamily="34" charset="0"/>
                <a:cs typeface="Microsoft Sans Serif" panose="020B0604020202020204" pitchFamily="34" charset="0"/>
              </a:rPr>
              <a:t>Available only to R&amp;D </a:t>
            </a:r>
          </a:p>
          <a:p>
            <a:pPr marL="342900" indent="-342900">
              <a:buBlip>
                <a:blip r:embed="rId2"/>
              </a:buBlip>
              <a:defRPr/>
            </a:pPr>
            <a:r>
              <a:rPr lang="en-US" altLang="es-ES" sz="2200" kern="0" dirty="0">
                <a:latin typeface="Helvetica Neue" panose="020B0604020202020204"/>
                <a:ea typeface="Microsoft Sans Serif" panose="020B0604020202020204" pitchFamily="34" charset="0"/>
                <a:cs typeface="Microsoft Sans Serif" panose="020B0604020202020204" pitchFamily="34" charset="0"/>
              </a:rPr>
              <a:t>Protected by IPR </a:t>
            </a:r>
          </a:p>
          <a:p>
            <a:pPr>
              <a:defRPr/>
            </a:pPr>
            <a:endParaRPr lang="en-US" altLang="es-ES"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30" name="Rectángulo 29">
            <a:extLst>
              <a:ext uri="{FF2B5EF4-FFF2-40B4-BE49-F238E27FC236}">
                <a16:creationId xmlns:a16="http://schemas.microsoft.com/office/drawing/2014/main" id="{EFE5BD8F-EBB1-F040-DC3D-47BD1BA62050}"/>
              </a:ext>
            </a:extLst>
          </p:cNvPr>
          <p:cNvSpPr/>
          <p:nvPr/>
        </p:nvSpPr>
        <p:spPr>
          <a:xfrm>
            <a:off x="1296000" y="6012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startAt="2"/>
              <a:defRPr/>
            </a:pPr>
            <a:r>
              <a:rPr lang="en-US" altLang="es-ES" sz="2400" b="1" kern="0" dirty="0">
                <a:latin typeface="Helvetica Neue" panose="020B0604020202020204"/>
                <a:ea typeface="Microsoft Sans Serif" panose="020B0604020202020204" pitchFamily="34" charset="0"/>
                <a:cs typeface="Microsoft Sans Serif" panose="020B0604020202020204" pitchFamily="34" charset="0"/>
              </a:rPr>
              <a:t>In intrapreneurship-inspired organizations, communication is:</a:t>
            </a:r>
          </a:p>
          <a:p>
            <a:pPr marL="342900" indent="-342900">
              <a:buBlip>
                <a:blip r:embed="rId2"/>
              </a:buBlip>
              <a:defRPr/>
            </a:pPr>
            <a:endParaRPr lang="en-US" altLang="es-ES" sz="2400" kern="0" dirty="0">
              <a:latin typeface="Helvetica Neue" panose="020B0604020202020204"/>
              <a:ea typeface="Microsoft Sans Serif" panose="020B0604020202020204" pitchFamily="34" charset="0"/>
              <a:cs typeface="Microsoft Sans Serif" panose="020B0604020202020204" pitchFamily="34" charset="0"/>
            </a:endParaRPr>
          </a:p>
          <a:p>
            <a:pPr marL="342900" indent="-342900">
              <a:buBlip>
                <a:blip r:embed="rId2"/>
              </a:buBlip>
              <a:defRPr/>
            </a:pPr>
            <a:r>
              <a:rPr lang="en-US" altLang="es-ES" sz="2200" kern="0" dirty="0">
                <a:latin typeface="Helvetica Neue" panose="020B0604020202020204"/>
                <a:ea typeface="Microsoft Sans Serif" panose="020B0604020202020204" pitchFamily="34" charset="0"/>
                <a:cs typeface="Microsoft Sans Serif" panose="020B0604020202020204" pitchFamily="34" charset="0"/>
              </a:rPr>
              <a:t>Always top-down</a:t>
            </a:r>
          </a:p>
          <a:p>
            <a:pPr marL="342900" indent="-342900">
              <a:buBlip>
                <a:blip r:embed="rId2"/>
              </a:buBlip>
              <a:defRPr/>
            </a:pPr>
            <a:r>
              <a:rPr lang="en-US" altLang="es-ES" sz="2200" kern="0" dirty="0">
                <a:latin typeface="Helvetica Neue" panose="020B0604020202020204"/>
                <a:ea typeface="Microsoft Sans Serif" panose="020B0604020202020204" pitchFamily="34" charset="0"/>
                <a:cs typeface="Microsoft Sans Serif" panose="020B0604020202020204" pitchFamily="34" charset="0"/>
              </a:rPr>
              <a:t>Always bottom-up</a:t>
            </a:r>
          </a:p>
          <a:p>
            <a:pPr marL="342900" indent="-342900">
              <a:buBlip>
                <a:blip r:embed="rId2"/>
              </a:buBlip>
              <a:defRPr/>
            </a:pPr>
            <a:r>
              <a:rPr lang="en-US" altLang="es-ES" sz="2200" kern="0" dirty="0">
                <a:latin typeface="Helvetica Neue" panose="020B0604020202020204"/>
                <a:ea typeface="Microsoft Sans Serif" panose="020B0604020202020204" pitchFamily="34" charset="0"/>
                <a:cs typeface="Microsoft Sans Serif" panose="020B0604020202020204" pitchFamily="34" charset="0"/>
              </a:rPr>
              <a:t>None of the previous </a:t>
            </a:r>
          </a:p>
          <a:p>
            <a:pPr>
              <a:defRPr/>
            </a:pPr>
            <a:endParaRPr lang="en-US" altLang="es-ES" sz="2400" kern="0" dirty="0">
              <a:latin typeface="Helvetica Neue" panose="020B0604020202020204"/>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41753807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460E8CE8-475C-0CF7-6EF0-892B466B3ABA}"/>
              </a:ext>
            </a:extLst>
          </p:cNvPr>
          <p:cNvSpPr/>
          <p:nvPr/>
        </p:nvSpPr>
        <p:spPr>
          <a:xfrm>
            <a:off x="9396000" y="1368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startAt="3"/>
              <a:defRPr/>
            </a:pPr>
            <a:r>
              <a:rPr lang="en-US" altLang="es-ES" sz="2400" b="1" kern="0" dirty="0">
                <a:latin typeface="Helvetica Neue" panose="020B0604020202020204"/>
                <a:ea typeface="Microsoft Sans Serif" panose="020B0604020202020204" pitchFamily="34" charset="0"/>
                <a:cs typeface="Microsoft Sans Serif" panose="020B0604020202020204" pitchFamily="34" charset="0"/>
              </a:rPr>
              <a:t>The no-magic formula implies an on-going cycle of:</a:t>
            </a:r>
          </a:p>
          <a:p>
            <a:pPr marL="342900" indent="-342900">
              <a:buBlip>
                <a:blip r:embed="rId2"/>
              </a:buBlip>
              <a:defRPr/>
            </a:pPr>
            <a:endParaRPr lang="en-US" altLang="es-ES" sz="2400" kern="0" dirty="0">
              <a:latin typeface="Helvetica Neue" panose="020B0604020202020204"/>
              <a:ea typeface="Microsoft Sans Serif" panose="020B0604020202020204" pitchFamily="34" charset="0"/>
              <a:cs typeface="Microsoft Sans Serif" panose="020B0604020202020204" pitchFamily="34" charset="0"/>
            </a:endParaRPr>
          </a:p>
          <a:p>
            <a:pPr marL="342900" indent="-342900">
              <a:buBlip>
                <a:blip r:embed="rId2"/>
              </a:buBlip>
              <a:defRPr/>
            </a:pPr>
            <a:r>
              <a:rPr lang="en-US" altLang="es-ES" sz="2200" kern="0" dirty="0">
                <a:latin typeface="Helvetica Neue" panose="020B0604020202020204"/>
                <a:ea typeface="Microsoft Sans Serif" panose="020B0604020202020204" pitchFamily="34" charset="0"/>
                <a:cs typeface="Microsoft Sans Serif" panose="020B0604020202020204" pitchFamily="34" charset="0"/>
              </a:rPr>
              <a:t>Motivation and inspiration</a:t>
            </a:r>
          </a:p>
          <a:p>
            <a:pPr marL="342900" indent="-342900">
              <a:buBlip>
                <a:blip r:embed="rId2"/>
              </a:buBlip>
              <a:defRPr/>
            </a:pPr>
            <a:r>
              <a:rPr lang="en-US" altLang="es-ES" sz="2200" b="1" kern="0" dirty="0">
                <a:latin typeface="Helvetica Neue" panose="020B0604020202020204"/>
                <a:ea typeface="Microsoft Sans Serif" panose="020B0604020202020204" pitchFamily="34" charset="0"/>
                <a:cs typeface="Microsoft Sans Serif" panose="020B0604020202020204" pitchFamily="34" charset="0"/>
              </a:rPr>
              <a:t>Planning, implementation and revision</a:t>
            </a:r>
          </a:p>
          <a:p>
            <a:pPr marL="342900" indent="-342900">
              <a:buBlip>
                <a:blip r:embed="rId2"/>
              </a:buBlip>
              <a:defRPr/>
            </a:pPr>
            <a:r>
              <a:rPr lang="en-US" altLang="es-ES" sz="2200" kern="0" dirty="0">
                <a:latin typeface="Helvetica Neue" panose="020B0604020202020204"/>
                <a:ea typeface="Microsoft Sans Serif" panose="020B0604020202020204" pitchFamily="34" charset="0"/>
                <a:cs typeface="Microsoft Sans Serif" panose="020B0604020202020204" pitchFamily="34" charset="0"/>
              </a:rPr>
              <a:t>Audit assessment and financial control</a:t>
            </a:r>
          </a:p>
          <a:p>
            <a:pPr>
              <a:defRPr/>
            </a:pPr>
            <a:endParaRPr lang="en-US" altLang="es-ES"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7" name="Rectángulo 6">
            <a:extLst>
              <a:ext uri="{FF2B5EF4-FFF2-40B4-BE49-F238E27FC236}">
                <a16:creationId xmlns:a16="http://schemas.microsoft.com/office/drawing/2014/main" id="{8FF09CAC-0BB2-4D89-DCC3-82680B21E194}"/>
              </a:ext>
            </a:extLst>
          </p:cNvPr>
          <p:cNvSpPr/>
          <p:nvPr/>
        </p:nvSpPr>
        <p:spPr>
          <a:xfrm>
            <a:off x="9396000" y="3996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startAt="4"/>
              <a:defRPr/>
            </a:pPr>
            <a:r>
              <a:rPr lang="en-US" altLang="es-ES" sz="2400" b="1" kern="0" dirty="0">
                <a:latin typeface="Helvetica Neue" panose="020B0604020202020204" charset="0"/>
                <a:ea typeface="Microsoft Sans Serif" panose="020B0604020202020204" pitchFamily="34" charset="0"/>
                <a:cs typeface="Microsoft Sans Serif" panose="020B0604020202020204" pitchFamily="34" charset="0"/>
              </a:rPr>
              <a:t>Incentives:</a:t>
            </a:r>
          </a:p>
          <a:p>
            <a:pPr marL="342900" indent="-342900">
              <a:buBlip>
                <a:blip r:embed="rId2"/>
              </a:buBlip>
              <a:defRPr/>
            </a:pPr>
            <a:endParaRPr lang="en-US" altLang="es-ES" sz="2400" kern="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en-US" altLang="es-ES" sz="2200" kern="0" dirty="0">
                <a:latin typeface="Helvetica Neue" panose="020B0604020202020204" charset="0"/>
                <a:ea typeface="Microsoft Sans Serif" panose="020B0604020202020204" pitchFamily="34" charset="0"/>
                <a:cs typeface="Microsoft Sans Serif" panose="020B0604020202020204" pitchFamily="34" charset="0"/>
              </a:rPr>
              <a:t>Are of financial nature only</a:t>
            </a:r>
          </a:p>
          <a:p>
            <a:pPr marL="342900" indent="-342900">
              <a:buBlip>
                <a:blip r:embed="rId2"/>
              </a:buBlip>
              <a:defRPr/>
            </a:pPr>
            <a:r>
              <a:rPr lang="en-US" altLang="es-ES" sz="2200" kern="0" dirty="0">
                <a:latin typeface="Helvetica Neue" panose="020B0604020202020204" charset="0"/>
                <a:ea typeface="Microsoft Sans Serif" panose="020B0604020202020204" pitchFamily="34" charset="0"/>
                <a:cs typeface="Microsoft Sans Serif" panose="020B0604020202020204" pitchFamily="34" charset="0"/>
              </a:rPr>
              <a:t>Are reserved to upper management level only</a:t>
            </a:r>
          </a:p>
          <a:p>
            <a:pPr marL="342900" indent="-342900">
              <a:buBlip>
                <a:blip r:embed="rId2"/>
              </a:buBlip>
              <a:defRPr/>
            </a:pPr>
            <a:r>
              <a:rPr lang="en-US" altLang="es-ES" sz="2200" b="1" kern="0" dirty="0">
                <a:latin typeface="Helvetica Neue" panose="020B0604020202020204" charset="0"/>
                <a:ea typeface="Microsoft Sans Serif" panose="020B0604020202020204" pitchFamily="34" charset="0"/>
                <a:cs typeface="Microsoft Sans Serif" panose="020B0604020202020204" pitchFamily="34" charset="0"/>
              </a:rPr>
              <a:t>None of the previous</a:t>
            </a:r>
          </a:p>
          <a:p>
            <a:pPr>
              <a:defRPr/>
            </a:pPr>
            <a:endParaRPr lang="en-US" altLang="es-ES" sz="2400" kern="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9" name="CuadroTexto 8">
            <a:extLst>
              <a:ext uri="{FF2B5EF4-FFF2-40B4-BE49-F238E27FC236}">
                <a16:creationId xmlns:a16="http://schemas.microsoft.com/office/drawing/2014/main" id="{26AAD8DB-6299-CDF1-3828-A4A1DBC1C95B}"/>
              </a:ext>
            </a:extLst>
          </p:cNvPr>
          <p:cNvSpPr txBox="1"/>
          <p:nvPr/>
        </p:nvSpPr>
        <p:spPr>
          <a:xfrm>
            <a:off x="1296000" y="1548000"/>
            <a:ext cx="6516165" cy="830997"/>
          </a:xfrm>
          <a:prstGeom prst="rect">
            <a:avLst/>
          </a:prstGeom>
          <a:noFill/>
        </p:spPr>
        <p:txBody>
          <a:bodyPr wrap="square" rtlCol="0">
            <a:noAutofit/>
          </a:bodyPr>
          <a:lstStyle/>
          <a:p>
            <a:r>
              <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Test your knowledge!</a:t>
            </a:r>
          </a:p>
        </p:txBody>
      </p:sp>
      <p:sp>
        <p:nvSpPr>
          <p:cNvPr id="10" name="CuadroTexto 9">
            <a:extLst>
              <a:ext uri="{FF2B5EF4-FFF2-40B4-BE49-F238E27FC236}">
                <a16:creationId xmlns:a16="http://schemas.microsoft.com/office/drawing/2014/main" id="{A7EDECE6-C391-5AA9-FE1E-6EC516B76B63}"/>
              </a:ext>
            </a:extLst>
          </p:cNvPr>
          <p:cNvSpPr txBox="1"/>
          <p:nvPr/>
        </p:nvSpPr>
        <p:spPr>
          <a:xfrm>
            <a:off x="1296000" y="2304000"/>
            <a:ext cx="7329600" cy="954107"/>
          </a:xfrm>
          <a:prstGeom prst="rect">
            <a:avLst/>
          </a:prstGeom>
          <a:noFill/>
        </p:spPr>
        <p:txBody>
          <a:bodyPr wrap="square" rtlCol="0">
            <a:noAutofit/>
          </a:bodyPr>
          <a:lstStyle/>
          <a:p>
            <a:r>
              <a:rPr lang="en-US" sz="2800" b="1" dirty="0">
                <a:solidFill>
                  <a:srgbClr val="AED633"/>
                </a:solidFill>
                <a:latin typeface="Helvetica Neue" panose="020B0604020202020204"/>
                <a:ea typeface="Microsoft Sans Serif" panose="020B0604020202020204" pitchFamily="34" charset="0"/>
                <a:cs typeface="Microsoft Sans Serif" panose="020B0604020202020204" pitchFamily="34" charset="0"/>
              </a:rPr>
              <a:t>Solution:</a:t>
            </a:r>
          </a:p>
        </p:txBody>
      </p:sp>
      <p:sp>
        <p:nvSpPr>
          <p:cNvPr id="11" name="Rectángulo 10">
            <a:extLst>
              <a:ext uri="{FF2B5EF4-FFF2-40B4-BE49-F238E27FC236}">
                <a16:creationId xmlns:a16="http://schemas.microsoft.com/office/drawing/2014/main" id="{50E6530B-6B12-2FE3-B437-DB6FE55C1480}"/>
              </a:ext>
            </a:extLst>
          </p:cNvPr>
          <p:cNvSpPr/>
          <p:nvPr/>
        </p:nvSpPr>
        <p:spPr>
          <a:xfrm>
            <a:off x="1296000" y="3384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a:defRPr/>
            </a:pPr>
            <a:r>
              <a:rPr lang="en-US" altLang="es-ES" sz="2400" b="1" kern="0" dirty="0">
                <a:latin typeface="Helvetica Neue" panose="020B0604020202020204"/>
                <a:ea typeface="Microsoft Sans Serif" panose="020B0604020202020204" pitchFamily="34" charset="0"/>
                <a:cs typeface="Microsoft Sans Serif" panose="020B0604020202020204" pitchFamily="34" charset="0"/>
              </a:rPr>
              <a:t>In economics, Animal Spirits are:</a:t>
            </a:r>
          </a:p>
          <a:p>
            <a:pPr>
              <a:defRPr/>
            </a:pPr>
            <a:endParaRPr lang="en-US" altLang="es-ES" sz="2400" kern="0" dirty="0">
              <a:latin typeface="Helvetica Neue" panose="020B0604020202020204"/>
              <a:ea typeface="Microsoft Sans Serif" panose="020B0604020202020204" pitchFamily="34" charset="0"/>
              <a:cs typeface="Microsoft Sans Serif" panose="020B0604020202020204" pitchFamily="34" charset="0"/>
            </a:endParaRPr>
          </a:p>
          <a:p>
            <a:pPr marL="342900" indent="-342900">
              <a:buBlip>
                <a:blip r:embed="rId2"/>
              </a:buBlip>
              <a:defRPr/>
            </a:pPr>
            <a:r>
              <a:rPr lang="en-US" altLang="es-ES" sz="2200" kern="0" dirty="0">
                <a:latin typeface="Helvetica Neue" panose="020B0604020202020204"/>
                <a:ea typeface="Microsoft Sans Serif" panose="020B0604020202020204" pitchFamily="34" charset="0"/>
                <a:cs typeface="Microsoft Sans Serif" panose="020B0604020202020204" pitchFamily="34" charset="0"/>
              </a:rPr>
              <a:t>Predatory marketing tactics</a:t>
            </a:r>
          </a:p>
          <a:p>
            <a:pPr marL="342900" indent="-342900">
              <a:buBlip>
                <a:blip r:embed="rId2"/>
              </a:buBlip>
              <a:defRPr/>
            </a:pPr>
            <a:r>
              <a:rPr lang="en-US" altLang="es-ES" sz="2200" kern="0" dirty="0">
                <a:latin typeface="Helvetica Neue" panose="020B0604020202020204"/>
                <a:ea typeface="Microsoft Sans Serif" panose="020B0604020202020204" pitchFamily="34" charset="0"/>
                <a:cs typeface="Microsoft Sans Serif" panose="020B0604020202020204" pitchFamily="34" charset="0"/>
              </a:rPr>
              <a:t>High-tier bankers</a:t>
            </a:r>
          </a:p>
          <a:p>
            <a:pPr marL="342900" indent="-342900">
              <a:buBlip>
                <a:blip r:embed="rId2"/>
              </a:buBlip>
              <a:defRPr/>
            </a:pPr>
            <a:r>
              <a:rPr lang="en-US" altLang="es-ES" sz="2200" b="1" kern="0" dirty="0">
                <a:latin typeface="Helvetica Neue" panose="020B0604020202020204"/>
                <a:ea typeface="Microsoft Sans Serif" panose="020B0604020202020204" pitchFamily="34" charset="0"/>
                <a:cs typeface="Microsoft Sans Serif" panose="020B0604020202020204" pitchFamily="34" charset="0"/>
              </a:rPr>
              <a:t>A metaphorical explanation for entrepreneurial attitude</a:t>
            </a:r>
          </a:p>
          <a:p>
            <a:pPr>
              <a:defRPr/>
            </a:pPr>
            <a:endParaRPr lang="en-US" altLang="es-ES"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14" name="Rectángulo 13">
            <a:extLst>
              <a:ext uri="{FF2B5EF4-FFF2-40B4-BE49-F238E27FC236}">
                <a16:creationId xmlns:a16="http://schemas.microsoft.com/office/drawing/2014/main" id="{F388E2A2-651A-B13A-BF81-EF89824635A0}"/>
              </a:ext>
            </a:extLst>
          </p:cNvPr>
          <p:cNvSpPr/>
          <p:nvPr/>
        </p:nvSpPr>
        <p:spPr>
          <a:xfrm>
            <a:off x="9396000" y="6624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startAt="5"/>
              <a:defRPr/>
            </a:pPr>
            <a:r>
              <a:rPr lang="en-US" altLang="es-ES" sz="2400" b="1" kern="0" dirty="0">
                <a:latin typeface="Helvetica Neue" panose="020B0604020202020204"/>
                <a:ea typeface="Microsoft Sans Serif" panose="020B0604020202020204" pitchFamily="34" charset="0"/>
                <a:cs typeface="Microsoft Sans Serif" panose="020B0604020202020204" pitchFamily="34" charset="0"/>
              </a:rPr>
              <a:t>Knowledge capital is:</a:t>
            </a:r>
          </a:p>
          <a:p>
            <a:pPr marL="342900" indent="-342900">
              <a:buBlip>
                <a:blip r:embed="rId2"/>
              </a:buBlip>
              <a:defRPr/>
            </a:pPr>
            <a:endParaRPr lang="en-US" altLang="es-ES" sz="2400" kern="0" dirty="0">
              <a:latin typeface="Helvetica Neue" panose="020B0604020202020204"/>
              <a:ea typeface="Microsoft Sans Serif" panose="020B0604020202020204" pitchFamily="34" charset="0"/>
              <a:cs typeface="Microsoft Sans Serif" panose="020B0604020202020204" pitchFamily="34" charset="0"/>
            </a:endParaRPr>
          </a:p>
          <a:p>
            <a:pPr marL="342900" indent="-342900">
              <a:buBlip>
                <a:blip r:embed="rId2"/>
              </a:buBlip>
              <a:defRPr/>
            </a:pPr>
            <a:r>
              <a:rPr lang="en-US" altLang="es-ES" sz="2200" b="1" kern="0" dirty="0">
                <a:latin typeface="Helvetica Neue" panose="020B0604020202020204"/>
                <a:ea typeface="Microsoft Sans Serif" panose="020B0604020202020204" pitchFamily="34" charset="0"/>
                <a:cs typeface="Microsoft Sans Serif" panose="020B0604020202020204" pitchFamily="34" charset="0"/>
              </a:rPr>
              <a:t>…needed by aspiring intrapreneurs to set things in motion</a:t>
            </a:r>
          </a:p>
          <a:p>
            <a:pPr marL="342900" indent="-342900">
              <a:buBlip>
                <a:blip r:embed="rId2"/>
              </a:buBlip>
              <a:defRPr/>
            </a:pPr>
            <a:r>
              <a:rPr lang="en-US" altLang="es-ES" sz="2200" kern="0" dirty="0">
                <a:latin typeface="Helvetica Neue" panose="020B0604020202020204"/>
                <a:ea typeface="Microsoft Sans Serif" panose="020B0604020202020204" pitchFamily="34" charset="0"/>
                <a:cs typeface="Microsoft Sans Serif" panose="020B0604020202020204" pitchFamily="34" charset="0"/>
              </a:rPr>
              <a:t>Available only to R&amp;D </a:t>
            </a:r>
          </a:p>
          <a:p>
            <a:pPr marL="342900" indent="-342900">
              <a:buBlip>
                <a:blip r:embed="rId2"/>
              </a:buBlip>
              <a:defRPr/>
            </a:pPr>
            <a:r>
              <a:rPr lang="en-US" altLang="es-ES" sz="2200" kern="0" dirty="0">
                <a:latin typeface="Helvetica Neue" panose="020B0604020202020204"/>
                <a:ea typeface="Microsoft Sans Serif" panose="020B0604020202020204" pitchFamily="34" charset="0"/>
                <a:cs typeface="Microsoft Sans Serif" panose="020B0604020202020204" pitchFamily="34" charset="0"/>
              </a:rPr>
              <a:t>Protected by IPR </a:t>
            </a:r>
          </a:p>
          <a:p>
            <a:pPr>
              <a:defRPr/>
            </a:pPr>
            <a:endParaRPr lang="en-US" altLang="es-ES"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30" name="Rectángulo 29">
            <a:extLst>
              <a:ext uri="{FF2B5EF4-FFF2-40B4-BE49-F238E27FC236}">
                <a16:creationId xmlns:a16="http://schemas.microsoft.com/office/drawing/2014/main" id="{EFE5BD8F-EBB1-F040-DC3D-47BD1BA62050}"/>
              </a:ext>
            </a:extLst>
          </p:cNvPr>
          <p:cNvSpPr/>
          <p:nvPr/>
        </p:nvSpPr>
        <p:spPr>
          <a:xfrm>
            <a:off x="1296000" y="6012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startAt="2"/>
              <a:defRPr/>
            </a:pPr>
            <a:r>
              <a:rPr lang="en-US" altLang="es-ES" sz="2400" b="1" kern="0" dirty="0">
                <a:latin typeface="Helvetica Neue" panose="020B0604020202020204"/>
                <a:ea typeface="Microsoft Sans Serif" panose="020B0604020202020204" pitchFamily="34" charset="0"/>
                <a:cs typeface="Microsoft Sans Serif" panose="020B0604020202020204" pitchFamily="34" charset="0"/>
              </a:rPr>
              <a:t>In intrapreneurship-inspired organizations, communication is:</a:t>
            </a:r>
          </a:p>
          <a:p>
            <a:pPr marL="342900" indent="-342900">
              <a:buBlip>
                <a:blip r:embed="rId2"/>
              </a:buBlip>
              <a:defRPr/>
            </a:pPr>
            <a:endParaRPr lang="en-US" altLang="es-ES" sz="2400" kern="0" dirty="0">
              <a:latin typeface="Helvetica Neue" panose="020B0604020202020204"/>
              <a:ea typeface="Microsoft Sans Serif" panose="020B0604020202020204" pitchFamily="34" charset="0"/>
              <a:cs typeface="Microsoft Sans Serif" panose="020B0604020202020204" pitchFamily="34" charset="0"/>
            </a:endParaRPr>
          </a:p>
          <a:p>
            <a:pPr marL="342900" indent="-342900">
              <a:buBlip>
                <a:blip r:embed="rId2"/>
              </a:buBlip>
              <a:defRPr/>
            </a:pPr>
            <a:r>
              <a:rPr lang="en-US" altLang="es-ES" sz="2200" kern="0" dirty="0">
                <a:latin typeface="Helvetica Neue" panose="020B0604020202020204"/>
                <a:ea typeface="Microsoft Sans Serif" panose="020B0604020202020204" pitchFamily="34" charset="0"/>
                <a:cs typeface="Microsoft Sans Serif" panose="020B0604020202020204" pitchFamily="34" charset="0"/>
              </a:rPr>
              <a:t>Always top-down</a:t>
            </a:r>
          </a:p>
          <a:p>
            <a:pPr marL="342900" indent="-342900">
              <a:buBlip>
                <a:blip r:embed="rId2"/>
              </a:buBlip>
              <a:defRPr/>
            </a:pPr>
            <a:r>
              <a:rPr lang="en-US" altLang="es-ES" sz="2200" kern="0" dirty="0">
                <a:latin typeface="Helvetica Neue" panose="020B0604020202020204"/>
                <a:ea typeface="Microsoft Sans Serif" panose="020B0604020202020204" pitchFamily="34" charset="0"/>
                <a:cs typeface="Microsoft Sans Serif" panose="020B0604020202020204" pitchFamily="34" charset="0"/>
              </a:rPr>
              <a:t>Always bottom-up</a:t>
            </a:r>
          </a:p>
          <a:p>
            <a:pPr marL="342900" indent="-342900">
              <a:buBlip>
                <a:blip r:embed="rId2"/>
              </a:buBlip>
              <a:defRPr/>
            </a:pPr>
            <a:r>
              <a:rPr lang="en-US" altLang="es-ES" sz="2200" b="1" kern="0" dirty="0">
                <a:latin typeface="Helvetica Neue" panose="020B0604020202020204"/>
                <a:ea typeface="Microsoft Sans Serif" panose="020B0604020202020204" pitchFamily="34" charset="0"/>
                <a:cs typeface="Microsoft Sans Serif" panose="020B0604020202020204" pitchFamily="34" charset="0"/>
              </a:rPr>
              <a:t>None of the previous </a:t>
            </a:r>
          </a:p>
          <a:p>
            <a:pPr>
              <a:defRPr/>
            </a:pPr>
            <a:endParaRPr lang="en-US" altLang="es-ES" sz="2400" kern="0" dirty="0">
              <a:latin typeface="Helvetica Neue" panose="020B0604020202020204"/>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3036981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3DB84E59-BEE2-6728-DC07-0140C0B13519}"/>
              </a:ext>
            </a:extLst>
          </p:cNvPr>
          <p:cNvSpPr txBox="1"/>
          <p:nvPr/>
        </p:nvSpPr>
        <p:spPr>
          <a:xfrm>
            <a:off x="1295400" y="1548000"/>
            <a:ext cx="3894431" cy="830997"/>
          </a:xfrm>
          <a:prstGeom prst="rect">
            <a:avLst/>
          </a:prstGeom>
          <a:noFill/>
        </p:spPr>
        <p:txBody>
          <a:bodyPr wrap="square" rtlCol="0">
            <a:noAutofit/>
          </a:bodyPr>
          <a:lstStyle/>
          <a:p>
            <a:r>
              <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Summing up</a:t>
            </a:r>
          </a:p>
        </p:txBody>
      </p:sp>
      <p:sp>
        <p:nvSpPr>
          <p:cNvPr id="3" name="CuadroTexto 2">
            <a:extLst>
              <a:ext uri="{FF2B5EF4-FFF2-40B4-BE49-F238E27FC236}">
                <a16:creationId xmlns:a16="http://schemas.microsoft.com/office/drawing/2014/main" id="{D22D9822-984B-62FC-5C87-1598298E3ED9}"/>
              </a:ext>
            </a:extLst>
          </p:cNvPr>
          <p:cNvSpPr txBox="1"/>
          <p:nvPr/>
        </p:nvSpPr>
        <p:spPr>
          <a:xfrm>
            <a:off x="1296000" y="2304000"/>
            <a:ext cx="7034400" cy="954107"/>
          </a:xfrm>
          <a:prstGeom prst="rect">
            <a:avLst/>
          </a:prstGeom>
          <a:noFill/>
        </p:spPr>
        <p:txBody>
          <a:bodyPr wrap="square">
            <a:noAutofit/>
          </a:bodyPr>
          <a:lstStyle/>
          <a:p>
            <a:pPr algn="just"/>
            <a:r>
              <a:rPr lang="en-US"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Well done! Now you know more about:</a:t>
            </a:r>
          </a:p>
        </p:txBody>
      </p:sp>
      <p:pic>
        <p:nvPicPr>
          <p:cNvPr id="4" name="Picture 2">
            <a:extLst>
              <a:ext uri="{FF2B5EF4-FFF2-40B4-BE49-F238E27FC236}">
                <a16:creationId xmlns:a16="http://schemas.microsoft.com/office/drawing/2014/main" id="{F5617D1E-E52B-5160-DEE6-77A75861B163}"/>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0972800" y="3372231"/>
            <a:ext cx="5601396" cy="5601396"/>
          </a:xfrm>
          <a:prstGeom prst="rect">
            <a:avLst/>
          </a:prstGeom>
          <a:noFill/>
          <a:extLst>
            <a:ext uri="{909E8E84-426E-40DD-AFC4-6F175D3DCCD1}">
              <a14:hiddenFill xmlns:a14="http://schemas.microsoft.com/office/drawing/2010/main">
                <a:solidFill>
                  <a:srgbClr val="FFFFFF"/>
                </a:solidFill>
              </a14:hiddenFill>
            </a:ext>
          </a:extLst>
        </p:spPr>
      </p:pic>
      <p:sp>
        <p:nvSpPr>
          <p:cNvPr id="11" name="Google Shape;98;p4">
            <a:extLst>
              <a:ext uri="{FF2B5EF4-FFF2-40B4-BE49-F238E27FC236}">
                <a16:creationId xmlns:a16="http://schemas.microsoft.com/office/drawing/2014/main" id="{02223251-5CED-BEC3-B449-9E441A0A9932}"/>
              </a:ext>
            </a:extLst>
          </p:cNvPr>
          <p:cNvSpPr txBox="1"/>
          <p:nvPr/>
        </p:nvSpPr>
        <p:spPr>
          <a:xfrm>
            <a:off x="1296000" y="3384000"/>
            <a:ext cx="9905400" cy="3744000"/>
          </a:xfrm>
          <a:prstGeom prst="rect">
            <a:avLst/>
          </a:prstGeom>
          <a:noFill/>
          <a:ln>
            <a:noFill/>
          </a:ln>
        </p:spPr>
        <p:txBody>
          <a:bodyPr spcFirstLastPara="1" wrap="square" lIns="91425" tIns="45700" rIns="91425" bIns="45700" anchor="t" anchorCtr="0">
            <a:noAutofit/>
          </a:bodyPr>
          <a:lstStyle/>
          <a:p>
            <a:pPr marL="342900" indent="-342900">
              <a:spcAft>
                <a:spcPts val="1800"/>
              </a:spcAft>
              <a:buBlip>
                <a:blip r:embed="rId3"/>
              </a:buBlip>
            </a:pPr>
            <a:r>
              <a:rPr lang="en-US" sz="2400" kern="0" dirty="0">
                <a:latin typeface="Helvetica Neue" panose="020B0604020202020204"/>
                <a:ea typeface="Microsoft Sans Serif" panose="020B0604020202020204" pitchFamily="34" charset="0"/>
                <a:cs typeface="Microsoft Sans Serif" panose="020B0604020202020204" pitchFamily="34" charset="0"/>
              </a:rPr>
              <a:t>Good and not so good practices to nurture intrapreneurial spirits</a:t>
            </a:r>
          </a:p>
          <a:p>
            <a:pPr marL="342900" indent="-342900">
              <a:spcAft>
                <a:spcPts val="1800"/>
              </a:spcAft>
              <a:buBlip>
                <a:blip r:embed="rId3"/>
              </a:buBlip>
            </a:pPr>
            <a:r>
              <a:rPr lang="en-US" sz="2400" kern="0" dirty="0">
                <a:latin typeface="Helvetica Neue" panose="020B0604020202020204"/>
                <a:ea typeface="Microsoft Sans Serif" panose="020B0604020202020204" pitchFamily="34" charset="0"/>
                <a:cs typeface="Microsoft Sans Serif" panose="020B0604020202020204" pitchFamily="34" charset="0"/>
              </a:rPr>
              <a:t>Triggers and inhibitors to the sense of initiative of your employees</a:t>
            </a:r>
          </a:p>
          <a:p>
            <a:pPr marL="342900" indent="-342900">
              <a:spcAft>
                <a:spcPts val="1800"/>
              </a:spcAft>
              <a:buBlip>
                <a:blip r:embed="rId3"/>
              </a:buBlip>
            </a:pPr>
            <a:r>
              <a:rPr lang="en-US" sz="2400" kern="0" dirty="0">
                <a:latin typeface="Helvetica Neue" panose="020B0604020202020204"/>
                <a:ea typeface="Microsoft Sans Serif" panose="020B0604020202020204" pitchFamily="34" charset="0"/>
                <a:cs typeface="Microsoft Sans Serif" panose="020B0604020202020204" pitchFamily="34" charset="0"/>
              </a:rPr>
              <a:t>Leverages for a intrapreneurship-friendly managerial approach</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2581651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g1813c7b12cb_4_1"/>
          <p:cNvSpPr txBox="1"/>
          <p:nvPr/>
        </p:nvSpPr>
        <p:spPr>
          <a:xfrm>
            <a:off x="1295400" y="1548000"/>
            <a:ext cx="4648200" cy="830956"/>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4800" b="1" kern="0" dirty="0">
                <a:solidFill>
                  <a:srgbClr val="4D94B7"/>
                </a:solidFill>
                <a:latin typeface="Helvetica Neue" panose="020B0604020202020204"/>
                <a:ea typeface="Helvetica Neue" panose="020B0604020202020204"/>
                <a:cs typeface="Helvetica Neue" panose="020B0604020202020204"/>
                <a:sym typeface="Helvetica Neue"/>
              </a:rPr>
              <a:t>Bibliography</a:t>
            </a:r>
            <a:endParaRPr lang="en-US" kern="0" dirty="0">
              <a:latin typeface="Helvetica Neue" panose="020B0604020202020204"/>
            </a:endParaRPr>
          </a:p>
        </p:txBody>
      </p:sp>
      <p:sp>
        <p:nvSpPr>
          <p:cNvPr id="3" name="Rectángulo 10">
            <a:extLst>
              <a:ext uri="{FF2B5EF4-FFF2-40B4-BE49-F238E27FC236}">
                <a16:creationId xmlns:a16="http://schemas.microsoft.com/office/drawing/2014/main" id="{2502E241-F678-6545-07BC-0D5012F005B6}"/>
              </a:ext>
            </a:extLst>
          </p:cNvPr>
          <p:cNvSpPr/>
          <p:nvPr/>
        </p:nvSpPr>
        <p:spPr>
          <a:xfrm>
            <a:off x="1296000" y="3384000"/>
            <a:ext cx="15840000" cy="1508105"/>
          </a:xfrm>
          <a:prstGeom prst="rect">
            <a:avLst/>
          </a:prstGeom>
          <a:ln>
            <a:noFill/>
          </a:ln>
        </p:spPr>
        <p:txBody>
          <a:bodyPr wrap="square">
            <a:noAutofit/>
          </a:bodyPr>
          <a:lstStyle/>
          <a:p>
            <a:pPr marL="534988" indent="-534988">
              <a:spcAft>
                <a:spcPts val="2400"/>
              </a:spcAft>
              <a:buClr>
                <a:srgbClr val="4D94B7"/>
              </a:buClr>
              <a:buSzPct val="105000"/>
              <a:buFont typeface="+mj-lt"/>
              <a:buAutoNum type="arabicParenBoth"/>
              <a:defRPr/>
            </a:pPr>
            <a:r>
              <a:rPr lang="en-US" altLang="es-ES" sz="2400" kern="0" dirty="0">
                <a:latin typeface="Helvetica Neue" panose="020B0604020202020204"/>
                <a:ea typeface="Microsoft Sans Serif" panose="020B0604020202020204" pitchFamily="34" charset="0"/>
                <a:cs typeface="Microsoft Sans Serif" panose="020B0604020202020204" pitchFamily="34" charset="0"/>
              </a:rPr>
              <a:t>Goldberg, W. H. (1986). Book Reviews : Gifford Pinchot III: Intrapreneuring: Why You Don’t Have to Leave the Corporation to Become an Entrepreneur 1985, New York: Harper and Row. 368 pages. Organization Studies, 7(4), 398–399. https://doi.org/10.1177/017084068600700408</a:t>
            </a:r>
          </a:p>
          <a:p>
            <a:pPr marL="534988" indent="-534988">
              <a:spcAft>
                <a:spcPts val="2400"/>
              </a:spcAft>
              <a:buClr>
                <a:srgbClr val="4D94B7"/>
              </a:buClr>
              <a:buSzPct val="105000"/>
              <a:buFont typeface="+mj-lt"/>
              <a:buAutoNum type="arabicParenBoth"/>
              <a:defRPr/>
            </a:pPr>
            <a:r>
              <a:rPr lang="en-US" altLang="es-ES" sz="2400" kern="0" dirty="0">
                <a:latin typeface="Helvetica Neue" panose="020B0604020202020204"/>
                <a:ea typeface="Microsoft Sans Serif" panose="020B0604020202020204" pitchFamily="34" charset="0"/>
                <a:cs typeface="Microsoft Sans Serif" panose="020B0604020202020204" pitchFamily="34" charset="0"/>
              </a:rPr>
              <a:t>Five Insights into Intrapreneurship. A guide to Accelerating Innovation within Corporations. </a:t>
            </a:r>
            <a:r>
              <a:rPr lang="en-US" altLang="es-ES" sz="2400" i="1" kern="0" dirty="0">
                <a:latin typeface="Helvetica Neue" panose="020B0604020202020204"/>
                <a:ea typeface="Microsoft Sans Serif" panose="020B0604020202020204" pitchFamily="34" charset="0"/>
                <a:cs typeface="Microsoft Sans Serif" panose="020B0604020202020204" pitchFamily="34" charset="0"/>
              </a:rPr>
              <a:t>Deloitte Digital. </a:t>
            </a:r>
            <a:r>
              <a:rPr lang="en-US" altLang="es-ES" sz="2400" kern="0" dirty="0">
                <a:latin typeface="Helvetica Neue" panose="020B0604020202020204"/>
                <a:ea typeface="Microsoft Sans Serif" panose="020B0604020202020204" pitchFamily="34" charset="0"/>
                <a:cs typeface="Microsoft Sans Serif" panose="020B0604020202020204" pitchFamily="34" charset="0"/>
              </a:rPr>
              <a:t>URL: https://www2.deloitte.com/content/dam/Deloitte/de/Documents/technology/Intrapreneurship_Whitepaper_English.pdf</a:t>
            </a:r>
            <a:endParaRPr lang="en-US" altLang="es-ES" sz="2400" i="1" kern="0" dirty="0">
              <a:latin typeface="Helvetica Neue" panose="020B0604020202020204"/>
              <a:ea typeface="Microsoft Sans Serif" panose="020B0604020202020204" pitchFamily="34" charset="0"/>
              <a:cs typeface="Microsoft Sans Serif" panose="020B0604020202020204"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02A30407-F476-8E1F-DB07-7E4DAA7CEBA8}"/>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901586" y="2458739"/>
            <a:ext cx="6484828" cy="3042465"/>
          </a:xfrm>
          <a:prstGeom prst="rect">
            <a:avLst/>
          </a:prstGeom>
        </p:spPr>
      </p:pic>
      <p:sp>
        <p:nvSpPr>
          <p:cNvPr id="3" name="CuadroTexto 2">
            <a:extLst>
              <a:ext uri="{FF2B5EF4-FFF2-40B4-BE49-F238E27FC236}">
                <a16:creationId xmlns:a16="http://schemas.microsoft.com/office/drawing/2014/main" id="{58D0937A-837C-D506-AC51-4F65FDAEBA4C}"/>
              </a:ext>
            </a:extLst>
          </p:cNvPr>
          <p:cNvSpPr txBox="1"/>
          <p:nvPr/>
        </p:nvSpPr>
        <p:spPr>
          <a:xfrm>
            <a:off x="4572000" y="6724601"/>
            <a:ext cx="9144000" cy="1200329"/>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US" sz="7200" b="1" spc="-114" dirty="0">
                <a:solidFill>
                  <a:srgbClr val="4D94B7"/>
                </a:solidFill>
                <a:latin typeface="Helvetica Neue" panose="020B0604020202020204"/>
                <a:ea typeface="Microsoft Sans Serif" panose="020B0604020202020204" pitchFamily="34" charset="0"/>
                <a:cs typeface="Microsoft Sans Serif" panose="020B0604020202020204" pitchFamily="34" charset="0"/>
              </a:rPr>
              <a:t>Thank you!</a:t>
            </a:r>
            <a:endParaRPr kumimoji="0" lang="en-US" sz="7200" b="1" i="0" u="none" strike="noStrike" kern="1200" cap="none" spc="0" normalizeH="0" baseline="0" dirty="0">
              <a:ln>
                <a:noFill/>
              </a:ln>
              <a:solidFill>
                <a:srgbClr val="4D94B7"/>
              </a:solidFill>
              <a:effectLst/>
              <a:uLnTx/>
              <a:uFillTx/>
              <a:latin typeface="Helvetica Neue" panose="020B0604020202020204"/>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58819152-3D01-B1E1-F64F-05AE8538B6E2}"/>
              </a:ext>
            </a:extLst>
          </p:cNvPr>
          <p:cNvSpPr txBox="1"/>
          <p:nvPr/>
        </p:nvSpPr>
        <p:spPr>
          <a:xfrm>
            <a:off x="7845064" y="5629475"/>
            <a:ext cx="2594335" cy="461665"/>
          </a:xfrm>
          <a:prstGeom prst="rect">
            <a:avLst/>
          </a:prstGeom>
          <a:noFill/>
        </p:spPr>
        <p:txBody>
          <a:bodyPr wrap="square">
            <a:noAutofit/>
          </a:bodyPr>
          <a:lstStyle/>
          <a:p>
            <a:r>
              <a:rPr lang="en-US" sz="2400" b="1" i="0" u="none" strike="noStrike" dirty="0">
                <a:solidFill>
                  <a:srgbClr val="AED633"/>
                </a:solidFill>
                <a:effectLst/>
                <a:latin typeface="Helvetica Neue" panose="020B0604020202020204"/>
                <a:ea typeface="Microsoft Sans Serif" panose="020B0604020202020204" pitchFamily="34" charset="0"/>
                <a:cs typeface="Microsoft Sans Serif" panose="020B0604020202020204" pitchFamily="34" charset="0"/>
              </a:rPr>
              <a:t>genieproject.eu</a:t>
            </a:r>
            <a:endParaRPr lang="en-US" sz="2400" b="1"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7014759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4439CB70-E0A1-C2E2-8B9D-A1B518250D21}"/>
              </a:ext>
            </a:extLst>
          </p:cNvPr>
          <p:cNvSpPr txBox="1"/>
          <p:nvPr/>
        </p:nvSpPr>
        <p:spPr>
          <a:xfrm>
            <a:off x="1295400" y="1548000"/>
            <a:ext cx="3361031" cy="830997"/>
          </a:xfrm>
          <a:prstGeom prst="rect">
            <a:avLst/>
          </a:prstGeom>
          <a:noFill/>
        </p:spPr>
        <p:txBody>
          <a:bodyPr wrap="square" rtlCol="0">
            <a:noAutofit/>
          </a:bodyPr>
          <a:lstStyle/>
          <a:p>
            <a:r>
              <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Objectives</a:t>
            </a:r>
            <a:endParaRPr lang="en-US" sz="4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p:txBody>
      </p:sp>
      <p:sp>
        <p:nvSpPr>
          <p:cNvPr id="9" name="CuadroTexto 8">
            <a:extLst>
              <a:ext uri="{FF2B5EF4-FFF2-40B4-BE49-F238E27FC236}">
                <a16:creationId xmlns:a16="http://schemas.microsoft.com/office/drawing/2014/main" id="{0CFCC641-014E-3EB1-F1FD-5333A8EF9A60}"/>
              </a:ext>
            </a:extLst>
          </p:cNvPr>
          <p:cNvSpPr txBox="1"/>
          <p:nvPr/>
        </p:nvSpPr>
        <p:spPr>
          <a:xfrm>
            <a:off x="1296000" y="3384000"/>
            <a:ext cx="9144000" cy="461665"/>
          </a:xfrm>
          <a:prstGeom prst="rect">
            <a:avLst/>
          </a:prstGeom>
          <a:noFill/>
        </p:spPr>
        <p:txBody>
          <a:bodyPr wrap="square">
            <a:noAutofit/>
          </a:bodyPr>
          <a:lstStyle/>
          <a:p>
            <a:pPr algn="just"/>
            <a:r>
              <a:rPr lang="en-US" sz="24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At the end of this module you will be able to:</a:t>
            </a:r>
          </a:p>
        </p:txBody>
      </p:sp>
      <p:pic>
        <p:nvPicPr>
          <p:cNvPr id="10" name="Picture 2">
            <a:extLst>
              <a:ext uri="{FF2B5EF4-FFF2-40B4-BE49-F238E27FC236}">
                <a16:creationId xmlns:a16="http://schemas.microsoft.com/office/drawing/2014/main" id="{0590EAAF-5000-C379-CD06-B7F018868874}"/>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0439400" y="2740507"/>
            <a:ext cx="6060593" cy="6060593"/>
          </a:xfrm>
          <a:prstGeom prst="rect">
            <a:avLst/>
          </a:prstGeom>
          <a:noFill/>
          <a:extLst>
            <a:ext uri="{909E8E84-426E-40DD-AFC4-6F175D3DCCD1}">
              <a14:hiddenFill xmlns:a14="http://schemas.microsoft.com/office/drawing/2010/main">
                <a:solidFill>
                  <a:srgbClr val="FFFFFF"/>
                </a:solidFill>
              </a14:hiddenFill>
            </a:ext>
          </a:extLst>
        </p:spPr>
      </p:pic>
      <p:sp>
        <p:nvSpPr>
          <p:cNvPr id="12" name="Google Shape;98;p4">
            <a:extLst>
              <a:ext uri="{FF2B5EF4-FFF2-40B4-BE49-F238E27FC236}">
                <a16:creationId xmlns:a16="http://schemas.microsoft.com/office/drawing/2014/main" id="{32C4FFFF-C82B-F242-8BC2-B1D8D80573D3}"/>
              </a:ext>
            </a:extLst>
          </p:cNvPr>
          <p:cNvSpPr txBox="1"/>
          <p:nvPr/>
        </p:nvSpPr>
        <p:spPr>
          <a:xfrm>
            <a:off x="1296000" y="4104000"/>
            <a:ext cx="9360000" cy="461624"/>
          </a:xfrm>
          <a:prstGeom prst="rect">
            <a:avLst/>
          </a:prstGeom>
          <a:noFill/>
          <a:ln>
            <a:noFill/>
          </a:ln>
        </p:spPr>
        <p:txBody>
          <a:bodyPr spcFirstLastPara="1" wrap="square" lIns="91425" tIns="45700" rIns="91425" bIns="45700" anchor="t" anchorCtr="0">
            <a:noAutofit/>
          </a:bodyPr>
          <a:lstStyle/>
          <a:p>
            <a:pPr marL="342900" indent="-342900">
              <a:spcAft>
                <a:spcPts val="1800"/>
              </a:spcAft>
              <a:buBlip>
                <a:blip r:embed="rId3"/>
              </a:buBlip>
            </a:pPr>
            <a:r>
              <a:rPr lang="en-US" sz="2400" kern="0" dirty="0">
                <a:latin typeface="Helvetica Neue" panose="020B0604020202020204"/>
                <a:ea typeface="Microsoft Sans Serif" panose="020B0604020202020204" pitchFamily="34" charset="0"/>
                <a:cs typeface="Microsoft Sans Serif" panose="020B0604020202020204" pitchFamily="34" charset="0"/>
              </a:rPr>
              <a:t>Understand the essentials of intrapreneurship</a:t>
            </a:r>
          </a:p>
          <a:p>
            <a:pPr marL="342900" indent="-342900">
              <a:spcAft>
                <a:spcPts val="1800"/>
              </a:spcAft>
              <a:buBlip>
                <a:blip r:embed="rId3"/>
              </a:buBlip>
            </a:pPr>
            <a:r>
              <a:rPr lang="en-US" sz="2400" kern="0" dirty="0">
                <a:latin typeface="Helvetica Neue" panose="020B0604020202020204"/>
                <a:ea typeface="Microsoft Sans Serif" panose="020B0604020202020204" pitchFamily="34" charset="0"/>
                <a:cs typeface="Microsoft Sans Serif" panose="020B0604020202020204" pitchFamily="34" charset="0"/>
              </a:rPr>
              <a:t>Implement the Dos and DON’Ts to nurture intrapreneurial culture</a:t>
            </a:r>
          </a:p>
          <a:p>
            <a:pPr marL="342900" indent="-342900">
              <a:spcAft>
                <a:spcPts val="1800"/>
              </a:spcAft>
              <a:buBlip>
                <a:blip r:embed="rId3"/>
              </a:buBlip>
            </a:pPr>
            <a:r>
              <a:rPr lang="en-US" sz="2400" kern="0" dirty="0">
                <a:latin typeface="Helvetica Neue" panose="020B0604020202020204"/>
                <a:ea typeface="Microsoft Sans Serif" panose="020B0604020202020204" pitchFamily="34" charset="0"/>
                <a:cs typeface="Microsoft Sans Serif" panose="020B0604020202020204" pitchFamily="34" charset="0"/>
              </a:rPr>
              <a:t>Fine-tune a renewed managerial approach</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727939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059C829C-41D6-1410-D4AD-4579EC19C654}"/>
              </a:ext>
            </a:extLst>
          </p:cNvPr>
          <p:cNvSpPr txBox="1"/>
          <p:nvPr/>
        </p:nvSpPr>
        <p:spPr>
          <a:xfrm>
            <a:off x="4572000" y="3888000"/>
            <a:ext cx="9144000" cy="830997"/>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US" sz="4800" b="1" kern="0" spc="-114" dirty="0">
                <a:solidFill>
                  <a:srgbClr val="4D94B7"/>
                </a:solidFill>
                <a:latin typeface="Helvetica Neue" panose="020B0604020202020204"/>
                <a:ea typeface="Microsoft Sans Serif" panose="020B0604020202020204" pitchFamily="34" charset="0"/>
                <a:cs typeface="Microsoft Sans Serif" panose="020B0604020202020204" pitchFamily="34" charset="0"/>
              </a:rPr>
              <a:t>DOs and DON’Ts</a:t>
            </a:r>
            <a:endParaRPr kumimoji="0" lang="en-US" sz="4800" b="1" i="0" u="none" strike="noStrike" kern="0" cap="none" spc="0" normalizeH="0" dirty="0">
              <a:ln>
                <a:noFill/>
              </a:ln>
              <a:solidFill>
                <a:srgbClr val="4D94B7"/>
              </a:solidFill>
              <a:effectLst/>
              <a:uLnTx/>
              <a:uFillTx/>
              <a:latin typeface="Helvetica Neue" panose="020B0604020202020204"/>
              <a:ea typeface="Microsoft Sans Serif" panose="020B0604020202020204" pitchFamily="34" charset="0"/>
              <a:cs typeface="Microsoft Sans Serif" panose="020B0604020202020204" pitchFamily="34" charset="0"/>
            </a:endParaRPr>
          </a:p>
        </p:txBody>
      </p:sp>
      <p:sp>
        <p:nvSpPr>
          <p:cNvPr id="5" name="CuadroTexto 4">
            <a:extLst>
              <a:ext uri="{FF2B5EF4-FFF2-40B4-BE49-F238E27FC236}">
                <a16:creationId xmlns:a16="http://schemas.microsoft.com/office/drawing/2014/main" id="{291827B4-A53A-98D3-C6A6-037B32739B31}"/>
              </a:ext>
            </a:extLst>
          </p:cNvPr>
          <p:cNvSpPr txBox="1"/>
          <p:nvPr/>
        </p:nvSpPr>
        <p:spPr>
          <a:xfrm>
            <a:off x="1296000" y="2592000"/>
            <a:ext cx="15732000" cy="1015663"/>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US" sz="60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Unit 1</a:t>
            </a:r>
            <a:endParaRPr kumimoji="0" lang="en-US" sz="6000" b="1" i="0" u="none" strike="noStrike" kern="0" cap="none" spc="0" normalizeH="0" dirty="0">
              <a:ln>
                <a:noFill/>
              </a:ln>
              <a:solidFill>
                <a:srgbClr val="AED633"/>
              </a:solidFill>
              <a:effectLst/>
              <a:uLnTx/>
              <a:uFillTx/>
              <a:latin typeface="Helvetica Neue" panose="020B0604020202020204"/>
              <a:ea typeface="Microsoft Sans Serif" panose="020B0604020202020204" pitchFamily="34" charset="0"/>
              <a:cs typeface="Microsoft Sans Serif" panose="020B0604020202020204" pitchFamily="34" charset="0"/>
            </a:endParaRPr>
          </a:p>
        </p:txBody>
      </p:sp>
      <p:sp>
        <p:nvSpPr>
          <p:cNvPr id="4" name="CuadroTexto 2">
            <a:extLst>
              <a:ext uri="{FF2B5EF4-FFF2-40B4-BE49-F238E27FC236}">
                <a16:creationId xmlns:a16="http://schemas.microsoft.com/office/drawing/2014/main" id="{3EE4750C-D6F4-5978-8478-203FE57F86F7}"/>
              </a:ext>
            </a:extLst>
          </p:cNvPr>
          <p:cNvSpPr txBox="1"/>
          <p:nvPr/>
        </p:nvSpPr>
        <p:spPr>
          <a:xfrm>
            <a:off x="1296000" y="5256000"/>
            <a:ext cx="11268000" cy="3538800"/>
          </a:xfrm>
          <a:prstGeom prst="rect">
            <a:avLst/>
          </a:prstGeom>
          <a:noFill/>
        </p:spPr>
        <p:txBody>
          <a:bodyPr wrap="square">
            <a:noAutofit/>
          </a:bodyPr>
          <a:lstStyle/>
          <a:p>
            <a:pPr marL="450850" indent="-450850">
              <a:spcAft>
                <a:spcPts val="600"/>
              </a:spcAft>
              <a:tabLst>
                <a:tab pos="1205230" algn="l"/>
                <a:tab pos="1926589" algn="l"/>
                <a:tab pos="2915920" algn="l"/>
                <a:tab pos="3444875" algn="l"/>
                <a:tab pos="4383405" algn="l"/>
                <a:tab pos="6796405" algn="l"/>
              </a:tabLst>
              <a:defRPr/>
            </a:pPr>
            <a:r>
              <a:rPr lang="en-US"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1.1 </a:t>
            </a:r>
            <a:r>
              <a:rPr lang="en-US" sz="2400"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Lesson from history - </a:t>
            </a:r>
            <a:r>
              <a:rPr lang="en-US" sz="24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Animal Spirits</a:t>
            </a:r>
          </a:p>
          <a:p>
            <a:pPr marL="450850" indent="-450850">
              <a:spcAft>
                <a:spcPts val="600"/>
              </a:spcAft>
              <a:tabLst>
                <a:tab pos="1205230" algn="l"/>
                <a:tab pos="1926589" algn="l"/>
                <a:tab pos="2915920" algn="l"/>
                <a:tab pos="3444875" algn="l"/>
                <a:tab pos="4383405" algn="l"/>
                <a:tab pos="6796405" algn="l"/>
              </a:tabLst>
              <a:defRPr/>
            </a:pPr>
            <a:r>
              <a:rPr lang="en-US"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1.2 </a:t>
            </a:r>
            <a:r>
              <a:rPr lang="en-US" sz="2400"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A critique – </a:t>
            </a:r>
            <a:r>
              <a:rPr lang="en-US"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Do Animal Spirits really work for entrepreneurship and sense of entrepreneurial attitude?</a:t>
            </a:r>
          </a:p>
          <a:p>
            <a:pPr marL="450850" indent="-450850">
              <a:spcAft>
                <a:spcPts val="600"/>
              </a:spcAft>
              <a:tabLst>
                <a:tab pos="1205230" algn="l"/>
                <a:tab pos="1926589" algn="l"/>
                <a:tab pos="2915920" algn="l"/>
                <a:tab pos="3444875" algn="l"/>
                <a:tab pos="4383405" algn="l"/>
                <a:tab pos="6796405" algn="l"/>
              </a:tabLst>
              <a:defRPr/>
            </a:pPr>
            <a:r>
              <a:rPr lang="en-US"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1.3</a:t>
            </a:r>
            <a:r>
              <a:rPr lang="en-US" sz="2400"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 Inspire and motivate!...or maybe not? </a:t>
            </a:r>
            <a:r>
              <a:rPr lang="en-US"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Intrapreneurship does not work for all…</a:t>
            </a:r>
          </a:p>
          <a:p>
            <a:pPr marL="450850" indent="-450850">
              <a:spcAft>
                <a:spcPts val="600"/>
              </a:spcAft>
              <a:tabLst>
                <a:tab pos="1205230" algn="l"/>
                <a:tab pos="1926589" algn="l"/>
                <a:tab pos="2915920" algn="l"/>
                <a:tab pos="3444875" algn="l"/>
                <a:tab pos="4383405" algn="l"/>
                <a:tab pos="6796405" algn="l"/>
              </a:tabLst>
              <a:defRPr/>
            </a:pPr>
            <a:r>
              <a:rPr kumimoji="0" lang="en-US" sz="2400" b="1" u="none" strike="noStrike" kern="0" cap="none" spc="-114" normalizeH="0" dirty="0">
                <a:ln>
                  <a:noFill/>
                </a:ln>
                <a:solidFill>
                  <a:srgbClr val="AED633"/>
                </a:solidFill>
                <a:effectLst/>
                <a:uLnTx/>
                <a:uFillTx/>
                <a:latin typeface="Helvetica Neue" panose="020B0604020202020204"/>
                <a:ea typeface="Microsoft Sans Serif" panose="020B0604020202020204" pitchFamily="34" charset="0"/>
                <a:cs typeface="Microsoft Sans Serif" panose="020B0604020202020204" pitchFamily="34" charset="0"/>
              </a:rPr>
              <a:t>1.4 </a:t>
            </a:r>
            <a:r>
              <a:rPr lang="en-US" sz="2400"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Watch out for the traps – </a:t>
            </a:r>
            <a:r>
              <a:rPr lang="en-US"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Slaloming through common inhibitors and barriers to intrapreneurship</a:t>
            </a:r>
          </a:p>
          <a:p>
            <a:pPr marL="450850" indent="-450850">
              <a:spcAft>
                <a:spcPts val="600"/>
              </a:spcAft>
              <a:tabLst>
                <a:tab pos="1205230" algn="l"/>
                <a:tab pos="1926589" algn="l"/>
                <a:tab pos="2915920" algn="l"/>
                <a:tab pos="3444875" algn="l"/>
                <a:tab pos="4383405" algn="l"/>
                <a:tab pos="6796405" algn="l"/>
              </a:tabLst>
              <a:defRPr/>
            </a:pPr>
            <a:r>
              <a:rPr lang="en-US"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1.5 </a:t>
            </a:r>
            <a:r>
              <a:rPr lang="en-US" sz="2400"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No short term vision allowed – </a:t>
            </a:r>
            <a:r>
              <a:rPr lang="en-US"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Waiting for the plant to flower…</a:t>
            </a:r>
          </a:p>
          <a:p>
            <a:pPr marL="450850" indent="-450850">
              <a:spcAft>
                <a:spcPts val="600"/>
              </a:spcAft>
              <a:tabLst>
                <a:tab pos="1205230" algn="l"/>
                <a:tab pos="1926589" algn="l"/>
                <a:tab pos="2915920" algn="l"/>
                <a:tab pos="3444875" algn="l"/>
                <a:tab pos="4383405" algn="l"/>
                <a:tab pos="6796405" algn="l"/>
              </a:tabLst>
              <a:defRPr/>
            </a:pPr>
            <a:r>
              <a:rPr lang="en-US"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1.6 </a:t>
            </a:r>
            <a:r>
              <a:rPr lang="en-US" sz="2400"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Build a system that is here to stay – </a:t>
            </a:r>
            <a:r>
              <a:rPr lang="en-US"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Practicing endurance and resilience</a:t>
            </a:r>
          </a:p>
          <a:p>
            <a:pPr marL="450850" indent="-450850">
              <a:spcAft>
                <a:spcPts val="600"/>
              </a:spcAft>
              <a:tabLst>
                <a:tab pos="1205230" algn="l"/>
                <a:tab pos="1926589" algn="l"/>
                <a:tab pos="2915920" algn="l"/>
                <a:tab pos="3444875" algn="l"/>
                <a:tab pos="4383405" algn="l"/>
                <a:tab pos="6796405" algn="l"/>
              </a:tabLst>
              <a:defRPr/>
            </a:pPr>
            <a:r>
              <a:rPr lang="en-US"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1.7 </a:t>
            </a:r>
            <a:r>
              <a:rPr lang="en-US" sz="2400"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Magic formula is the no-magic formula – </a:t>
            </a:r>
            <a:r>
              <a:rPr lang="en-US" sz="2400" b="1" kern="0" spc="-114" dirty="0">
                <a:solidFill>
                  <a:srgbClr val="AED633"/>
                </a:solidFill>
                <a:latin typeface="Helvetica Neue" panose="020B0604020202020204"/>
                <a:ea typeface="Microsoft Sans Serif" panose="020B0604020202020204" pitchFamily="34" charset="0"/>
                <a:cs typeface="Microsoft Sans Serif" panose="020B0604020202020204" pitchFamily="34" charset="0"/>
              </a:rPr>
              <a:t>Embrace uncertainty…within some extents</a:t>
            </a:r>
          </a:p>
        </p:txBody>
      </p:sp>
      <p:pic>
        <p:nvPicPr>
          <p:cNvPr id="2" name="Google Shape;111;p5">
            <a:extLst>
              <a:ext uri="{FF2B5EF4-FFF2-40B4-BE49-F238E27FC236}">
                <a16:creationId xmlns:a16="http://schemas.microsoft.com/office/drawing/2014/main" id="{5186E340-41AB-050D-D2EA-8BE30A7F19FA}"/>
              </a:ext>
            </a:extLst>
          </p:cNvPr>
          <p:cNvPicPr preferRelativeResize="0"/>
          <p:nvPr/>
        </p:nvPicPr>
        <p:blipFill rotWithShape="1">
          <a:blip r:embed="rId2">
            <a:alphaModFix/>
          </a:blip>
          <a:srcRect/>
          <a:stretch/>
        </p:blipFill>
        <p:spPr>
          <a:xfrm>
            <a:off x="12344400" y="4921071"/>
            <a:ext cx="3907362" cy="3907362"/>
          </a:xfrm>
          <a:prstGeom prst="rect">
            <a:avLst/>
          </a:prstGeom>
          <a:noFill/>
          <a:ln>
            <a:noFill/>
          </a:ln>
        </p:spPr>
      </p:pic>
    </p:spTree>
    <p:extLst>
      <p:ext uri="{BB962C8B-B14F-4D97-AF65-F5344CB8AC3E}">
        <p14:creationId xmlns:p14="http://schemas.microsoft.com/office/powerpoint/2010/main" val="3682568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7C69ACA-7BF7-A9C9-3BE0-131DFDC66F3B}"/>
              </a:ext>
            </a:extLst>
          </p:cNvPr>
          <p:cNvSpPr txBox="1"/>
          <p:nvPr/>
        </p:nvSpPr>
        <p:spPr>
          <a:xfrm>
            <a:off x="1296000" y="1548000"/>
            <a:ext cx="15840000" cy="830997"/>
          </a:xfrm>
          <a:prstGeom prst="rect">
            <a:avLst/>
          </a:prstGeom>
          <a:noFill/>
        </p:spPr>
        <p:txBody>
          <a:bodyPr wrap="square" rtlCol="0">
            <a:noAutofit/>
          </a:bodyPr>
          <a:lstStyle/>
          <a:p>
            <a:r>
              <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A disclaimer</a:t>
            </a:r>
          </a:p>
        </p:txBody>
      </p:sp>
      <p:sp>
        <p:nvSpPr>
          <p:cNvPr id="4" name="CuadroTexto 3">
            <a:extLst>
              <a:ext uri="{FF2B5EF4-FFF2-40B4-BE49-F238E27FC236}">
                <a16:creationId xmlns:a16="http://schemas.microsoft.com/office/drawing/2014/main" id="{633A6902-D9D2-B0AB-6884-5120254AD2C7}"/>
              </a:ext>
            </a:extLst>
          </p:cNvPr>
          <p:cNvSpPr txBox="1"/>
          <p:nvPr/>
        </p:nvSpPr>
        <p:spPr>
          <a:xfrm>
            <a:off x="1295400" y="3384000"/>
            <a:ext cx="15840000" cy="5417100"/>
          </a:xfrm>
          <a:prstGeom prst="rect">
            <a:avLst/>
          </a:prstGeom>
          <a:noFill/>
        </p:spPr>
        <p:txBody>
          <a:bodyPr wrap="square" rtlCol="0">
            <a:noAutofit/>
          </a:bodyPr>
          <a:lstStyle/>
          <a:p>
            <a:r>
              <a:rPr lang="en-US" sz="2400" kern="0" dirty="0">
                <a:latin typeface="Helvetica Neue" panose="020B0604020202020204"/>
                <a:ea typeface="Microsoft Sans Serif" panose="020B0604020202020204" pitchFamily="34" charset="0"/>
                <a:cs typeface="Microsoft Sans Serif" panose="020B0604020202020204" pitchFamily="34" charset="0"/>
              </a:rPr>
              <a:t>There is a lot misconception out there about entrepreneurship, and most importantly, entrepreneurial attitude.</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en-US" sz="2400" kern="0" dirty="0">
                <a:latin typeface="Helvetica Neue" panose="020B0604020202020204"/>
                <a:ea typeface="Microsoft Sans Serif" panose="020B0604020202020204" pitchFamily="34" charset="0"/>
                <a:cs typeface="Microsoft Sans Serif" panose="020B0604020202020204" pitchFamily="34" charset="0"/>
              </a:rPr>
              <a:t>The tones tempt to be most often too vague, hyper-simplified, and connoted by a sense of forced positivity – as entrepreneurial attitudes comes by just the capacity of remaining motivated and over-confidently positive</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en-US" sz="2400" kern="0" dirty="0">
                <a:latin typeface="Helvetica Neue" panose="020B0604020202020204"/>
                <a:ea typeface="Microsoft Sans Serif" panose="020B0604020202020204" pitchFamily="34" charset="0"/>
                <a:cs typeface="Microsoft Sans Serif" panose="020B0604020202020204" pitchFamily="34" charset="0"/>
              </a:rPr>
              <a:t>This fake sense of optimism threatens to hide in the shadow the harsh reality of being a person driven by entrepreneurial attitude and mind-set, and what really takes to favor the emergence of intrapreneurship-friendly operational environments. </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en-US" sz="2400" kern="0" dirty="0">
                <a:latin typeface="Helvetica Neue" panose="020B0604020202020204"/>
                <a:ea typeface="Microsoft Sans Serif" panose="020B0604020202020204" pitchFamily="34" charset="0"/>
                <a:cs typeface="Microsoft Sans Serif" panose="020B0604020202020204" pitchFamily="34" charset="0"/>
              </a:rPr>
              <a:t>The content of this module is intended provide for the key coordinates on which you can rely on to set the very essentials and sine qua non of intrapreneurship-proficient organizations. </a:t>
            </a:r>
          </a:p>
        </p:txBody>
      </p:sp>
    </p:spTree>
    <p:extLst>
      <p:ext uri="{BB962C8B-B14F-4D97-AF65-F5344CB8AC3E}">
        <p14:creationId xmlns:p14="http://schemas.microsoft.com/office/powerpoint/2010/main" val="2433620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7C69ACA-7BF7-A9C9-3BE0-131DFDC66F3B}"/>
              </a:ext>
            </a:extLst>
          </p:cNvPr>
          <p:cNvSpPr txBox="1"/>
          <p:nvPr/>
        </p:nvSpPr>
        <p:spPr>
          <a:xfrm>
            <a:off x="1296000" y="1548000"/>
            <a:ext cx="15840000" cy="830997"/>
          </a:xfrm>
          <a:prstGeom prst="rect">
            <a:avLst/>
          </a:prstGeom>
          <a:noFill/>
        </p:spPr>
        <p:txBody>
          <a:bodyPr wrap="square" rtlCol="0">
            <a:noAutofit/>
          </a:bodyPr>
          <a:lstStyle/>
          <a:p>
            <a:r>
              <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1. DOs and DON’Ts</a:t>
            </a:r>
          </a:p>
        </p:txBody>
      </p:sp>
      <p:sp>
        <p:nvSpPr>
          <p:cNvPr id="3" name="CuadroTexto 2">
            <a:extLst>
              <a:ext uri="{FF2B5EF4-FFF2-40B4-BE49-F238E27FC236}">
                <a16:creationId xmlns:a16="http://schemas.microsoft.com/office/drawing/2014/main" id="{16A4D055-76E7-A0A4-E559-28C375DACDD5}"/>
              </a:ext>
            </a:extLst>
          </p:cNvPr>
          <p:cNvSpPr txBox="1"/>
          <p:nvPr/>
        </p:nvSpPr>
        <p:spPr>
          <a:xfrm>
            <a:off x="1295400" y="2304000"/>
            <a:ext cx="15840000" cy="523220"/>
          </a:xfrm>
          <a:prstGeom prst="rect">
            <a:avLst/>
          </a:prstGeom>
          <a:noFill/>
        </p:spPr>
        <p:txBody>
          <a:bodyPr wrap="square" rtlCol="0">
            <a:noAutofit/>
          </a:bodyPr>
          <a:lstStyle/>
          <a:p>
            <a:r>
              <a:rPr lang="en-US"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1.1 Lesson from history </a:t>
            </a:r>
            <a:r>
              <a:rPr lang="en-US"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 Animal Spirits</a:t>
            </a:r>
          </a:p>
        </p:txBody>
      </p:sp>
      <p:sp>
        <p:nvSpPr>
          <p:cNvPr id="4" name="CuadroTexto 3">
            <a:extLst>
              <a:ext uri="{FF2B5EF4-FFF2-40B4-BE49-F238E27FC236}">
                <a16:creationId xmlns:a16="http://schemas.microsoft.com/office/drawing/2014/main" id="{633A6902-D9D2-B0AB-6884-5120254AD2C7}"/>
              </a:ext>
            </a:extLst>
          </p:cNvPr>
          <p:cNvSpPr txBox="1"/>
          <p:nvPr/>
        </p:nvSpPr>
        <p:spPr>
          <a:xfrm>
            <a:off x="1295400" y="3384000"/>
            <a:ext cx="15840000" cy="5417100"/>
          </a:xfrm>
          <a:prstGeom prst="rect">
            <a:avLst/>
          </a:prstGeom>
          <a:noFill/>
        </p:spPr>
        <p:txBody>
          <a:bodyPr wrap="square" rtlCol="0">
            <a:noAutofit/>
          </a:bodyPr>
          <a:lstStyle/>
          <a:p>
            <a:r>
              <a:rPr lang="en-US" sz="2400" kern="0" dirty="0">
                <a:latin typeface="Helvetica Neue" panose="020B0604020202020204"/>
                <a:ea typeface="Microsoft Sans Serif" panose="020B0604020202020204" pitchFamily="34" charset="0"/>
                <a:cs typeface="Microsoft Sans Serif" panose="020B0604020202020204" pitchFamily="34" charset="0"/>
              </a:rPr>
              <a:t>In the very early ages of neuro-medicine, researchers referred to the concept of </a:t>
            </a:r>
            <a:r>
              <a:rPr lang="en-US" sz="2400" b="1" kern="0" dirty="0">
                <a:latin typeface="Helvetica Neue" panose="020B0604020202020204"/>
                <a:ea typeface="Microsoft Sans Serif" panose="020B0604020202020204" pitchFamily="34" charset="0"/>
                <a:cs typeface="Microsoft Sans Serif" panose="020B0604020202020204" pitchFamily="34" charset="0"/>
              </a:rPr>
              <a:t>Animal Spirits </a:t>
            </a:r>
            <a:r>
              <a:rPr lang="en-US" sz="2400" kern="0" dirty="0">
                <a:latin typeface="Helvetica Neue" panose="020B0604020202020204"/>
                <a:ea typeface="Microsoft Sans Serif" panose="020B0604020202020204" pitchFamily="34" charset="0"/>
                <a:cs typeface="Microsoft Sans Serif" panose="020B0604020202020204" pitchFamily="34" charset="0"/>
              </a:rPr>
              <a:t>to describe metaphorically the very primordial triggers of human beings’ sense of agency and catalyzers of the neural transmissions responsible for motion. </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en-US" sz="2400" kern="0" dirty="0">
                <a:latin typeface="Helvetica Neue" panose="020B0604020202020204"/>
                <a:ea typeface="Microsoft Sans Serif" panose="020B0604020202020204" pitchFamily="34" charset="0"/>
                <a:cs typeface="Microsoft Sans Serif" panose="020B0604020202020204" pitchFamily="34" charset="0"/>
              </a:rPr>
              <a:t>The term found many different applications within disciplines even quite diverse each others, including economics.</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en-US" sz="2400" kern="0" dirty="0">
                <a:latin typeface="Helvetica Neue" panose="020B0604020202020204"/>
                <a:ea typeface="Microsoft Sans Serif" panose="020B0604020202020204" pitchFamily="34" charset="0"/>
                <a:cs typeface="Microsoft Sans Serif" panose="020B0604020202020204" pitchFamily="34" charset="0"/>
              </a:rPr>
              <a:t>The borrowing of the concept is credited to the economist </a:t>
            </a:r>
            <a:r>
              <a:rPr lang="en-US" sz="2400" b="1" kern="0" dirty="0">
                <a:latin typeface="Helvetica Neue" panose="020B0604020202020204"/>
                <a:ea typeface="Microsoft Sans Serif" panose="020B0604020202020204" pitchFamily="34" charset="0"/>
                <a:cs typeface="Microsoft Sans Serif" panose="020B0604020202020204" pitchFamily="34" charset="0"/>
              </a:rPr>
              <a:t>John Maynard Keynes</a:t>
            </a:r>
            <a:r>
              <a:rPr lang="en-US" sz="2400" kern="0" dirty="0">
                <a:latin typeface="Helvetica Neue" panose="020B0604020202020204"/>
                <a:ea typeface="Microsoft Sans Serif" panose="020B0604020202020204" pitchFamily="34" charset="0"/>
                <a:cs typeface="Microsoft Sans Serif" panose="020B0604020202020204" pitchFamily="34" charset="0"/>
              </a:rPr>
              <a:t>, which in </a:t>
            </a:r>
            <a:r>
              <a:rPr lang="en-US" sz="2400" b="1" kern="0" dirty="0">
                <a:latin typeface="Helvetica Neue" panose="020B0604020202020204"/>
                <a:ea typeface="Microsoft Sans Serif" panose="020B0604020202020204" pitchFamily="34" charset="0"/>
                <a:cs typeface="Microsoft Sans Serif" panose="020B0604020202020204" pitchFamily="34" charset="0"/>
              </a:rPr>
              <a:t>The General Theory of Employment, Interest and Money</a:t>
            </a:r>
            <a:r>
              <a:rPr lang="en-US" sz="2400" kern="0" dirty="0">
                <a:latin typeface="Helvetica Neue" panose="020B0604020202020204"/>
                <a:ea typeface="Microsoft Sans Serif" panose="020B0604020202020204" pitchFamily="34" charset="0"/>
                <a:cs typeface="Microsoft Sans Serif" panose="020B0604020202020204" pitchFamily="34" charset="0"/>
              </a:rPr>
              <a:t> identifies Animal Spirits as the main driver behind the pursuit of an entrepreneurial initiatives, and motivated by the pure trust in the intuition behind the entrepreneurial (i.e.., business) idea.</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en-US" sz="2400" kern="0" dirty="0">
                <a:latin typeface="Helvetica Neue" panose="020B0604020202020204"/>
                <a:ea typeface="Microsoft Sans Serif" panose="020B0604020202020204" pitchFamily="34" charset="0"/>
                <a:cs typeface="Microsoft Sans Serif" panose="020B0604020202020204" pitchFamily="34" charset="0"/>
              </a:rPr>
              <a:t>Although certainly very much fascinating, the idea of entrepreneurial animal spirits observed into-practice has some distinctive limitations – that in fact we wish to address in the context of this module</a:t>
            </a:r>
          </a:p>
        </p:txBody>
      </p:sp>
    </p:spTree>
    <p:extLst>
      <p:ext uri="{BB962C8B-B14F-4D97-AF65-F5344CB8AC3E}">
        <p14:creationId xmlns:p14="http://schemas.microsoft.com/office/powerpoint/2010/main" val="3247361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6A4D055-76E7-A0A4-E559-28C375DACDD5}"/>
              </a:ext>
            </a:extLst>
          </p:cNvPr>
          <p:cNvSpPr txBox="1"/>
          <p:nvPr/>
        </p:nvSpPr>
        <p:spPr>
          <a:xfrm>
            <a:off x="1295400" y="2304000"/>
            <a:ext cx="15840000" cy="523220"/>
          </a:xfrm>
          <a:prstGeom prst="rect">
            <a:avLst/>
          </a:prstGeom>
          <a:noFill/>
        </p:spPr>
        <p:txBody>
          <a:bodyPr wrap="square" rtlCol="0">
            <a:noAutofit/>
          </a:bodyPr>
          <a:lstStyle/>
          <a:p>
            <a:pPr marL="534988" indent="-534988"/>
            <a:r>
              <a:rPr lang="en-US"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1.2 A critique </a:t>
            </a:r>
            <a:r>
              <a:rPr lang="en-US"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 Do Animal Spirits really work for entrepreneurship and sense of entrepreneurship attitude?</a:t>
            </a:r>
          </a:p>
        </p:txBody>
      </p:sp>
      <p:sp>
        <p:nvSpPr>
          <p:cNvPr id="4" name="CuadroTexto 3">
            <a:extLst>
              <a:ext uri="{FF2B5EF4-FFF2-40B4-BE49-F238E27FC236}">
                <a16:creationId xmlns:a16="http://schemas.microsoft.com/office/drawing/2014/main" id="{633A6902-D9D2-B0AB-6884-5120254AD2C7}"/>
              </a:ext>
            </a:extLst>
          </p:cNvPr>
          <p:cNvSpPr txBox="1"/>
          <p:nvPr/>
        </p:nvSpPr>
        <p:spPr>
          <a:xfrm>
            <a:off x="1295400" y="3384000"/>
            <a:ext cx="15840000" cy="5417100"/>
          </a:xfrm>
          <a:prstGeom prst="rect">
            <a:avLst/>
          </a:prstGeom>
          <a:noFill/>
        </p:spPr>
        <p:txBody>
          <a:bodyPr wrap="square" rtlCol="0">
            <a:noAutofit/>
          </a:bodyPr>
          <a:lstStyle/>
          <a:p>
            <a:r>
              <a:rPr lang="en-US" sz="2400" kern="0" dirty="0">
                <a:latin typeface="Helvetica Neue" panose="020B0604020202020204"/>
                <a:ea typeface="Microsoft Sans Serif" panose="020B0604020202020204" pitchFamily="34" charset="0"/>
                <a:cs typeface="Microsoft Sans Serif" panose="020B0604020202020204" pitchFamily="34" charset="0"/>
              </a:rPr>
              <a:t>The conviction that things will turn well just because they are supposed to has nothing to do with sense of initiative and entrepreneurial attitude – this is just wishful thinking and it is no different from gambling in the casino…</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en-US" sz="2400" kern="0" dirty="0">
                <a:latin typeface="Helvetica Neue" panose="020B0604020202020204"/>
                <a:ea typeface="Microsoft Sans Serif" panose="020B0604020202020204" pitchFamily="34" charset="0"/>
                <a:cs typeface="Microsoft Sans Serif" panose="020B0604020202020204" pitchFamily="34" charset="0"/>
              </a:rPr>
              <a:t>People do not act because they expect good things happening around them regardless, people act to satisfy a state of need and to move forward from a point of status quo that is no longer sustainable.</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en-US" sz="2400" kern="0" dirty="0">
                <a:latin typeface="Helvetica Neue" panose="020B0604020202020204"/>
                <a:ea typeface="Microsoft Sans Serif" panose="020B0604020202020204" pitchFamily="34" charset="0"/>
                <a:cs typeface="Microsoft Sans Serif" panose="020B0604020202020204" pitchFamily="34" charset="0"/>
              </a:rPr>
              <a:t>But the change of the status quo is inevitably uncomfortable: it forces people to move into the unknown and change many of their consolidated perceptions about reality and the known world. </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en-US" sz="2400" kern="0" dirty="0">
                <a:latin typeface="Helvetica Neue" panose="020B0604020202020204"/>
                <a:ea typeface="Microsoft Sans Serif" panose="020B0604020202020204" pitchFamily="34" charset="0"/>
                <a:cs typeface="Microsoft Sans Serif" panose="020B0604020202020204" pitchFamily="34" charset="0"/>
              </a:rPr>
              <a:t>So how do you make sure that people are at their ease through the process? What are the leverages that you can rely on to effectively enhance their sense of initiative and their perception of comfort within an environment of discomfort? In conclusion, how do you help people in making things happen?</a:t>
            </a:r>
          </a:p>
        </p:txBody>
      </p:sp>
      <p:sp>
        <p:nvSpPr>
          <p:cNvPr id="5" name="CuadroTexto 1">
            <a:extLst>
              <a:ext uri="{FF2B5EF4-FFF2-40B4-BE49-F238E27FC236}">
                <a16:creationId xmlns:a16="http://schemas.microsoft.com/office/drawing/2014/main" id="{1537CD40-74CD-9816-EC3A-0428FD48234D}"/>
              </a:ext>
            </a:extLst>
          </p:cNvPr>
          <p:cNvSpPr txBox="1"/>
          <p:nvPr/>
        </p:nvSpPr>
        <p:spPr>
          <a:xfrm>
            <a:off x="1296000" y="1548000"/>
            <a:ext cx="15840000" cy="830997"/>
          </a:xfrm>
          <a:prstGeom prst="rect">
            <a:avLst/>
          </a:prstGeom>
          <a:noFill/>
        </p:spPr>
        <p:txBody>
          <a:bodyPr wrap="square" rtlCol="0">
            <a:noAutofit/>
          </a:bodyPr>
          <a:lstStyle/>
          <a:p>
            <a:r>
              <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1. DOs and DON’Ts</a:t>
            </a:r>
          </a:p>
        </p:txBody>
      </p:sp>
    </p:spTree>
    <p:extLst>
      <p:ext uri="{BB962C8B-B14F-4D97-AF65-F5344CB8AC3E}">
        <p14:creationId xmlns:p14="http://schemas.microsoft.com/office/powerpoint/2010/main" val="36627131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6A4D055-76E7-A0A4-E559-28C375DACDD5}"/>
              </a:ext>
            </a:extLst>
          </p:cNvPr>
          <p:cNvSpPr txBox="1"/>
          <p:nvPr/>
        </p:nvSpPr>
        <p:spPr>
          <a:xfrm>
            <a:off x="1295400" y="2304000"/>
            <a:ext cx="15840000" cy="523220"/>
          </a:xfrm>
          <a:prstGeom prst="rect">
            <a:avLst/>
          </a:prstGeom>
          <a:noFill/>
        </p:spPr>
        <p:txBody>
          <a:bodyPr wrap="square" rtlCol="0">
            <a:noAutofit/>
          </a:bodyPr>
          <a:lstStyle/>
          <a:p>
            <a:r>
              <a:rPr lang="en-US"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1.3 Inspire and motivate!...or maybe not? </a:t>
            </a:r>
            <a:r>
              <a:rPr lang="en-US"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Intrapreneurship does not work for all…</a:t>
            </a:r>
          </a:p>
        </p:txBody>
      </p:sp>
      <p:sp>
        <p:nvSpPr>
          <p:cNvPr id="4" name="CuadroTexto 3">
            <a:extLst>
              <a:ext uri="{FF2B5EF4-FFF2-40B4-BE49-F238E27FC236}">
                <a16:creationId xmlns:a16="http://schemas.microsoft.com/office/drawing/2014/main" id="{633A6902-D9D2-B0AB-6884-5120254AD2C7}"/>
              </a:ext>
            </a:extLst>
          </p:cNvPr>
          <p:cNvSpPr txBox="1"/>
          <p:nvPr/>
        </p:nvSpPr>
        <p:spPr>
          <a:xfrm>
            <a:off x="1295400" y="3384000"/>
            <a:ext cx="15840000" cy="3664500"/>
          </a:xfrm>
          <a:prstGeom prst="rect">
            <a:avLst/>
          </a:prstGeom>
          <a:noFill/>
        </p:spPr>
        <p:txBody>
          <a:bodyPr wrap="square" rtlCol="0">
            <a:noAutofit/>
          </a:bodyPr>
          <a:lstStyle/>
          <a:p>
            <a:r>
              <a:rPr lang="en-US" sz="2400" kern="0" dirty="0">
                <a:latin typeface="Helvetica Neue" panose="020B0604020202020204"/>
                <a:ea typeface="Microsoft Sans Serif" panose="020B0604020202020204" pitchFamily="34" charset="0"/>
                <a:cs typeface="Microsoft Sans Serif" panose="020B0604020202020204" pitchFamily="34" charset="0"/>
              </a:rPr>
              <a:t>First of all, if your objective is to catalyze entrepreneurial initiative you need to recognize first where fertile ground is and where there is concrete margin for further intervention and development.</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en-US" sz="2400" kern="0" dirty="0">
                <a:latin typeface="Helvetica Neue" panose="020B0604020202020204"/>
                <a:ea typeface="Microsoft Sans Serif" panose="020B0604020202020204" pitchFamily="34" charset="0"/>
                <a:cs typeface="Microsoft Sans Serif" panose="020B0604020202020204" pitchFamily="34" charset="0"/>
              </a:rPr>
              <a:t>Intrapreneurship does not work for all: most of people are not comfortable with the idea of managing others or being on charge of whole processes. Such responsibility might too much for them to handle.</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a:p>
            <a:r>
              <a:rPr lang="en-US" sz="2400" kern="0" dirty="0">
                <a:latin typeface="Helvetica Neue" panose="020B0604020202020204"/>
                <a:ea typeface="Microsoft Sans Serif" panose="020B0604020202020204" pitchFamily="34" charset="0"/>
                <a:cs typeface="Microsoft Sans Serif" panose="020B0604020202020204" pitchFamily="34" charset="0"/>
              </a:rPr>
              <a:t>Doesn’t matter how many inspiring pep-talks and motivational speech you will do, these people will not simply see themselves in a position of lead…as a matter of fact, the more hyped and hyper-energetic you want them to be about this perspective, the more anxiety you will cause to them.</a:t>
            </a:r>
          </a:p>
          <a:p>
            <a:endParaRPr lang="en-US" sz="2400" kern="0" dirty="0">
              <a:latin typeface="Helvetica Neue" panose="020B0604020202020204"/>
              <a:ea typeface="Microsoft Sans Serif" panose="020B0604020202020204" pitchFamily="34" charset="0"/>
              <a:cs typeface="Microsoft Sans Serif" panose="020B0604020202020204" pitchFamily="34" charset="0"/>
            </a:endParaRPr>
          </a:p>
        </p:txBody>
      </p:sp>
      <p:sp>
        <p:nvSpPr>
          <p:cNvPr id="5" name="Rettangolo arrotondato 4"/>
          <p:cNvSpPr/>
          <p:nvPr/>
        </p:nvSpPr>
        <p:spPr>
          <a:xfrm>
            <a:off x="1296000" y="7272000"/>
            <a:ext cx="15336000" cy="972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kern="0" dirty="0">
                <a:solidFill>
                  <a:schemeClr val="tx1"/>
                </a:solidFill>
                <a:latin typeface="Helvetica Neue" panose="020B0604020202020204" charset="0"/>
              </a:rPr>
              <a:t>The very first key step to nurture intra/entrepreneurial spirits within your company is to find that very small percentage of people with that sparkle in their eyes and narrow down your further focus and efforts on them. </a:t>
            </a:r>
            <a:r>
              <a:rPr lang="en-US" sz="2400" kern="0" dirty="0">
                <a:latin typeface="Helvetica Neue" panose="020B0604020202020204" charset="0"/>
              </a:rPr>
              <a:t>f</a:t>
            </a:r>
          </a:p>
        </p:txBody>
      </p:sp>
      <p:sp>
        <p:nvSpPr>
          <p:cNvPr id="6" name="CuadroTexto 1">
            <a:extLst>
              <a:ext uri="{FF2B5EF4-FFF2-40B4-BE49-F238E27FC236}">
                <a16:creationId xmlns:a16="http://schemas.microsoft.com/office/drawing/2014/main" id="{45FF4B00-9AAD-34C1-0EC2-F7535C6DC0F4}"/>
              </a:ext>
            </a:extLst>
          </p:cNvPr>
          <p:cNvSpPr txBox="1"/>
          <p:nvPr/>
        </p:nvSpPr>
        <p:spPr>
          <a:xfrm>
            <a:off x="1296000" y="1548000"/>
            <a:ext cx="15840000" cy="830997"/>
          </a:xfrm>
          <a:prstGeom prst="rect">
            <a:avLst/>
          </a:prstGeom>
          <a:noFill/>
        </p:spPr>
        <p:txBody>
          <a:bodyPr wrap="square" rtlCol="0">
            <a:noAutofit/>
          </a:bodyPr>
          <a:lstStyle/>
          <a:p>
            <a:r>
              <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1. DOs and DON’Ts</a:t>
            </a:r>
          </a:p>
        </p:txBody>
      </p:sp>
    </p:spTree>
    <p:extLst>
      <p:ext uri="{BB962C8B-B14F-4D97-AF65-F5344CB8AC3E}">
        <p14:creationId xmlns:p14="http://schemas.microsoft.com/office/powerpoint/2010/main" val="21834182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6A4D055-76E7-A0A4-E559-28C375DACDD5}"/>
              </a:ext>
            </a:extLst>
          </p:cNvPr>
          <p:cNvSpPr txBox="1"/>
          <p:nvPr/>
        </p:nvSpPr>
        <p:spPr>
          <a:xfrm>
            <a:off x="1295400" y="2304000"/>
            <a:ext cx="15840000" cy="523220"/>
          </a:xfrm>
          <a:prstGeom prst="rect">
            <a:avLst/>
          </a:prstGeom>
          <a:noFill/>
        </p:spPr>
        <p:txBody>
          <a:bodyPr wrap="square" rtlCol="0">
            <a:noAutofit/>
          </a:bodyPr>
          <a:lstStyle/>
          <a:p>
            <a:pPr marL="534988" indent="-534988"/>
            <a:r>
              <a:rPr lang="en-US"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1.4 Watch out for the traps </a:t>
            </a:r>
            <a:r>
              <a:rPr lang="en-US"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 Slaloming through common inhibitors and barriers to intrapreneurship</a:t>
            </a:r>
          </a:p>
        </p:txBody>
      </p:sp>
      <p:sp>
        <p:nvSpPr>
          <p:cNvPr id="4" name="CuadroTexto 3">
            <a:extLst>
              <a:ext uri="{FF2B5EF4-FFF2-40B4-BE49-F238E27FC236}">
                <a16:creationId xmlns:a16="http://schemas.microsoft.com/office/drawing/2014/main" id="{633A6902-D9D2-B0AB-6884-5120254AD2C7}"/>
              </a:ext>
            </a:extLst>
          </p:cNvPr>
          <p:cNvSpPr txBox="1"/>
          <p:nvPr/>
        </p:nvSpPr>
        <p:spPr>
          <a:xfrm>
            <a:off x="1295400" y="3384000"/>
            <a:ext cx="15840000" cy="4073301"/>
          </a:xfrm>
          <a:prstGeom prst="rect">
            <a:avLst/>
          </a:prstGeom>
          <a:noFill/>
        </p:spPr>
        <p:txBody>
          <a:bodyPr wrap="square" rtlCol="0">
            <a:noAutofit/>
          </a:bodyPr>
          <a:lstStyle/>
          <a:p>
            <a:r>
              <a:rPr lang="en-US" sz="2400" kern="0" dirty="0">
                <a:latin typeface="Helvetica Neue" panose="020B0604020202020204"/>
                <a:ea typeface="Microsoft Sans Serif" panose="020B0604020202020204" pitchFamily="34" charset="0"/>
                <a:cs typeface="Microsoft Sans Serif" panose="020B0604020202020204" pitchFamily="34" charset="0"/>
              </a:rPr>
              <a:t>The first official definition that we have of intrapreneurs is […] </a:t>
            </a:r>
            <a:r>
              <a:rPr lang="en-US" sz="2400" b="1" i="1" kern="0" dirty="0">
                <a:solidFill>
                  <a:srgbClr val="0070C0"/>
                </a:solidFill>
                <a:latin typeface="Helvetica Neue" panose="020B0604020202020204"/>
                <a:ea typeface="Microsoft Sans Serif" panose="020B0604020202020204" pitchFamily="34" charset="0"/>
                <a:cs typeface="Microsoft Sans Serif" panose="020B0604020202020204" pitchFamily="34" charset="0"/>
              </a:rPr>
              <a:t>dreamers</a:t>
            </a:r>
            <a:r>
              <a:rPr lang="en-US" sz="2400" i="1" kern="0" dirty="0">
                <a:latin typeface="Helvetica Neue" panose="020B0604020202020204"/>
                <a:ea typeface="Microsoft Sans Serif" panose="020B0604020202020204" pitchFamily="34" charset="0"/>
                <a:cs typeface="Microsoft Sans Serif" panose="020B0604020202020204" pitchFamily="34" charset="0"/>
              </a:rPr>
              <a:t> who do. Those who take hands-on responsibility for </a:t>
            </a:r>
            <a:r>
              <a:rPr lang="en-US" sz="2400" b="1" i="1" kern="0" dirty="0">
                <a:solidFill>
                  <a:srgbClr val="0070C0"/>
                </a:solidFill>
                <a:latin typeface="Helvetica Neue" panose="020B0604020202020204"/>
                <a:ea typeface="Microsoft Sans Serif" panose="020B0604020202020204" pitchFamily="34" charset="0"/>
                <a:cs typeface="Microsoft Sans Serif" panose="020B0604020202020204" pitchFamily="34" charset="0"/>
              </a:rPr>
              <a:t>creating innovation of any kind</a:t>
            </a:r>
            <a:r>
              <a:rPr lang="en-US" sz="2400" i="1" kern="0" dirty="0">
                <a:latin typeface="Helvetica Neue" panose="020B0604020202020204"/>
                <a:ea typeface="Microsoft Sans Serif" panose="020B0604020202020204" pitchFamily="34" charset="0"/>
                <a:cs typeface="Microsoft Sans Serif" panose="020B0604020202020204" pitchFamily="34" charset="0"/>
              </a:rPr>
              <a:t>, within a business.</a:t>
            </a:r>
          </a:p>
          <a:p>
            <a:endParaRPr lang="en-US" sz="2400" i="1" kern="0" dirty="0">
              <a:latin typeface="Helvetica Neue" panose="020B0604020202020204"/>
              <a:ea typeface="Microsoft Sans Serif" panose="020B0604020202020204" pitchFamily="34" charset="0"/>
              <a:cs typeface="Microsoft Sans Serif" panose="020B0604020202020204" pitchFamily="34" charset="0"/>
            </a:endParaRPr>
          </a:p>
          <a:p>
            <a:pPr marL="342900" indent="-342900">
              <a:buFont typeface="Arial" panose="020B0604020202020204" pitchFamily="34" charset="0"/>
              <a:buChar char="•"/>
            </a:pPr>
            <a:r>
              <a:rPr lang="en-US" sz="2400" b="1" kern="0" dirty="0">
                <a:solidFill>
                  <a:srgbClr val="0070C0"/>
                </a:solidFill>
                <a:latin typeface="Helvetica Neue" panose="020B0604020202020204"/>
                <a:ea typeface="Microsoft Sans Serif" panose="020B0604020202020204" pitchFamily="34" charset="0"/>
                <a:cs typeface="Microsoft Sans Serif" panose="020B0604020202020204" pitchFamily="34" charset="0"/>
              </a:rPr>
              <a:t>Creating</a:t>
            </a:r>
            <a:r>
              <a:rPr lang="en-US" sz="2400" kern="0" dirty="0">
                <a:latin typeface="Helvetica Neue" panose="020B0604020202020204"/>
                <a:ea typeface="Microsoft Sans Serif" panose="020B0604020202020204" pitchFamily="34" charset="0"/>
                <a:cs typeface="Microsoft Sans Serif" panose="020B0604020202020204" pitchFamily="34" charset="0"/>
              </a:rPr>
              <a:t> implies the opportunity of experimenting with inputs and resources in a what that has never been piloted before (i.e., adding new ingredients to the equation value, re-structuring already established processes, etc.).</a:t>
            </a:r>
          </a:p>
          <a:p>
            <a:pPr marL="342900" indent="-342900">
              <a:buFont typeface="Arial" panose="020B0604020202020204" pitchFamily="34" charset="0"/>
              <a:buChar char="•"/>
            </a:pPr>
            <a:endParaRPr lang="en-US" sz="1000" kern="0" dirty="0">
              <a:latin typeface="Helvetica Neue" panose="020B0604020202020204"/>
              <a:ea typeface="Microsoft Sans Serif" panose="020B0604020202020204" pitchFamily="34" charset="0"/>
              <a:cs typeface="Microsoft Sans Serif" panose="020B0604020202020204" pitchFamily="34" charset="0"/>
            </a:endParaRPr>
          </a:p>
          <a:p>
            <a:pPr marL="342900" indent="-342900">
              <a:buFont typeface="Arial" panose="020B0604020202020204" pitchFamily="34" charset="0"/>
              <a:buChar char="•"/>
            </a:pPr>
            <a:r>
              <a:rPr lang="en-US" sz="2400" b="1" kern="0" dirty="0">
                <a:solidFill>
                  <a:srgbClr val="0070C0"/>
                </a:solidFill>
                <a:latin typeface="Helvetica Neue" panose="020B0604020202020204"/>
                <a:ea typeface="Microsoft Sans Serif" panose="020B0604020202020204" pitchFamily="34" charset="0"/>
                <a:cs typeface="Microsoft Sans Serif" panose="020B0604020202020204" pitchFamily="34" charset="0"/>
              </a:rPr>
              <a:t>Innovation</a:t>
            </a:r>
            <a:r>
              <a:rPr lang="en-US" sz="2400" kern="0" dirty="0">
                <a:latin typeface="Helvetica Neue" panose="020B0604020202020204"/>
                <a:ea typeface="Microsoft Sans Serif" panose="020B0604020202020204" pitchFamily="34" charset="0"/>
                <a:cs typeface="Microsoft Sans Serif" panose="020B0604020202020204" pitchFamily="34" charset="0"/>
              </a:rPr>
              <a:t> implies the opportunity of contributing to the generation of something that has never been consolidated before, and with the potential of generating new positive quanti/qualitative outcomes</a:t>
            </a:r>
          </a:p>
          <a:p>
            <a:pPr marL="342900" indent="-342900">
              <a:buFont typeface="Arial" panose="020B0604020202020204" pitchFamily="34" charset="0"/>
              <a:buChar char="•"/>
            </a:pPr>
            <a:endParaRPr lang="en-US" sz="1000" i="1" kern="0" dirty="0">
              <a:latin typeface="Helvetica Neue" panose="020B0604020202020204"/>
              <a:ea typeface="Microsoft Sans Serif" panose="020B0604020202020204" pitchFamily="34" charset="0"/>
              <a:cs typeface="Microsoft Sans Serif" panose="020B0604020202020204" pitchFamily="34" charset="0"/>
            </a:endParaRPr>
          </a:p>
          <a:p>
            <a:pPr marL="342900" indent="-342900">
              <a:buFont typeface="Arial" panose="020B0604020202020204" pitchFamily="34" charset="0"/>
              <a:buChar char="•"/>
            </a:pPr>
            <a:r>
              <a:rPr lang="en-US" sz="2400" b="1" kern="0" dirty="0">
                <a:solidFill>
                  <a:srgbClr val="0070C0"/>
                </a:solidFill>
                <a:latin typeface="Helvetica Neue" panose="020B0604020202020204"/>
                <a:ea typeface="Microsoft Sans Serif" panose="020B0604020202020204" pitchFamily="34" charset="0"/>
                <a:cs typeface="Microsoft Sans Serif" panose="020B0604020202020204" pitchFamily="34" charset="0"/>
              </a:rPr>
              <a:t>Of any kind </a:t>
            </a:r>
            <a:r>
              <a:rPr lang="en-US" sz="2400" kern="0" dirty="0">
                <a:latin typeface="Helvetica Neue" panose="020B0604020202020204"/>
                <a:ea typeface="Microsoft Sans Serif" panose="020B0604020202020204" pitchFamily="34" charset="0"/>
                <a:cs typeface="Microsoft Sans Serif" panose="020B0604020202020204" pitchFamily="34" charset="0"/>
              </a:rPr>
              <a:t>implies the opportunity of carrying out creative innovative processes out of any strict boundary, and with the awareness of moving within a free-of-testing zone</a:t>
            </a:r>
          </a:p>
        </p:txBody>
      </p:sp>
      <p:sp>
        <p:nvSpPr>
          <p:cNvPr id="6" name="CuadroTexto 1">
            <a:extLst>
              <a:ext uri="{FF2B5EF4-FFF2-40B4-BE49-F238E27FC236}">
                <a16:creationId xmlns:a16="http://schemas.microsoft.com/office/drawing/2014/main" id="{53A4973B-9D55-DE40-8783-A5F9688B4511}"/>
              </a:ext>
            </a:extLst>
          </p:cNvPr>
          <p:cNvSpPr txBox="1"/>
          <p:nvPr/>
        </p:nvSpPr>
        <p:spPr>
          <a:xfrm>
            <a:off x="1296000" y="8928000"/>
            <a:ext cx="2590200" cy="276999"/>
          </a:xfrm>
          <a:prstGeom prst="rect">
            <a:avLst/>
          </a:prstGeom>
          <a:noFill/>
        </p:spPr>
        <p:txBody>
          <a:bodyPr wrap="square" rtlCol="0">
            <a:spAutoFit/>
          </a:bodyPr>
          <a:lstStyle/>
          <a:p>
            <a:r>
              <a:rPr lang="en-US" sz="1200" dirty="0">
                <a:latin typeface="Helvetica Neue" panose="020B0604020202020204"/>
                <a:ea typeface="Microsoft Sans Serif" panose="020B0604020202020204" pitchFamily="34" charset="0"/>
                <a:cs typeface="Microsoft Sans Serif" panose="020B0604020202020204" pitchFamily="34" charset="0"/>
              </a:rPr>
              <a:t>Source: 1</a:t>
            </a:r>
            <a:endParaRPr lang="en-US" sz="1200" dirty="0"/>
          </a:p>
        </p:txBody>
      </p:sp>
      <p:sp>
        <p:nvSpPr>
          <p:cNvPr id="8" name="Rettangolo arrotondato 7"/>
          <p:cNvSpPr/>
          <p:nvPr/>
        </p:nvSpPr>
        <p:spPr>
          <a:xfrm>
            <a:off x="1295400" y="7734300"/>
            <a:ext cx="15336000" cy="11937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kern="0" dirty="0">
                <a:solidFill>
                  <a:schemeClr val="tx1"/>
                </a:solidFill>
                <a:latin typeface="Helvetica Neue" panose="020B0604020202020204" charset="0"/>
              </a:rPr>
              <a:t>Your dreamers who do in the making will need a space to start expressing and consolidating their creative innovation that is free from subtle and “malicious” prejudices against what seems unfamiliar, what seems too far from showing signs of maturity, what seems too distant from comfortable proxy solutions </a:t>
            </a:r>
          </a:p>
        </p:txBody>
      </p:sp>
      <p:sp>
        <p:nvSpPr>
          <p:cNvPr id="5" name="CuadroTexto 1">
            <a:extLst>
              <a:ext uri="{FF2B5EF4-FFF2-40B4-BE49-F238E27FC236}">
                <a16:creationId xmlns:a16="http://schemas.microsoft.com/office/drawing/2014/main" id="{E5402BD7-299B-9CAD-C38A-F3C9C7E123F4}"/>
              </a:ext>
            </a:extLst>
          </p:cNvPr>
          <p:cNvSpPr txBox="1"/>
          <p:nvPr/>
        </p:nvSpPr>
        <p:spPr>
          <a:xfrm>
            <a:off x="1296000" y="1548000"/>
            <a:ext cx="15840000" cy="830997"/>
          </a:xfrm>
          <a:prstGeom prst="rect">
            <a:avLst/>
          </a:prstGeom>
          <a:noFill/>
        </p:spPr>
        <p:txBody>
          <a:bodyPr wrap="square" rtlCol="0">
            <a:noAutofit/>
          </a:bodyPr>
          <a:lstStyle/>
          <a:p>
            <a:r>
              <a:rPr lang="en-US"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1. DOs and DON’Ts</a:t>
            </a:r>
          </a:p>
        </p:txBody>
      </p:sp>
    </p:spTree>
    <p:extLst>
      <p:ext uri="{BB962C8B-B14F-4D97-AF65-F5344CB8AC3E}">
        <p14:creationId xmlns:p14="http://schemas.microsoft.com/office/powerpoint/2010/main" val="20562549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3193</Words>
  <Application>Microsoft Office PowerPoint</Application>
  <PresentationFormat>Benutzerdefiniert</PresentationFormat>
  <Paragraphs>277</Paragraphs>
  <Slides>26</Slides>
  <Notes>1</Notes>
  <HiddenSlides>0</HiddenSlides>
  <MMClips>0</MMClips>
  <ScaleCrop>false</ScaleCrop>
  <HeadingPairs>
    <vt:vector size="6" baseType="variant">
      <vt:variant>
        <vt:lpstr>Verwendete Schriftarten</vt:lpstr>
      </vt:variant>
      <vt:variant>
        <vt:i4>3</vt:i4>
      </vt:variant>
      <vt:variant>
        <vt:lpstr>Design</vt:lpstr>
      </vt:variant>
      <vt:variant>
        <vt:i4>2</vt:i4>
      </vt:variant>
      <vt:variant>
        <vt:lpstr>Folientitel</vt:lpstr>
      </vt:variant>
      <vt:variant>
        <vt:i4>26</vt:i4>
      </vt:variant>
    </vt:vector>
  </HeadingPairs>
  <TitlesOfParts>
    <vt:vector size="31" baseType="lpstr">
      <vt:lpstr>Arial</vt:lpstr>
      <vt:lpstr>Calibri</vt:lpstr>
      <vt:lpstr>Helvetica Neue</vt:lpstr>
      <vt:lpstr>Office Theme</vt:lpstr>
      <vt:lpstr>Diseño personalizado</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Diseño sin título</dc:title>
  <dc:creator>Monia Coppola</dc:creator>
  <cp:keywords>DAE2pz8_XrU,BAEXurJiHZU</cp:keywords>
  <cp:lastModifiedBy>Jennifer Voepel</cp:lastModifiedBy>
  <cp:revision>111</cp:revision>
  <dcterms:created xsi:type="dcterms:W3CDTF">2022-01-27T16:04:38Z</dcterms:created>
  <dcterms:modified xsi:type="dcterms:W3CDTF">2024-02-05T00:22:30Z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2022-01-27T00:00:00Z</vt:filetime>
  </property>
  <property fmtid="{D5CDD505-2E9C-101B-9397-08002B2CF9AE}" pid="3" name="Creator">
    <vt:lpwstr>Canva</vt:lpwstr>
  </property>
  <property fmtid="{D5CDD505-2E9C-101B-9397-08002B2CF9AE}" pid="4" name="LastSaved">
    <vt:filetime>2022-01-27T00:00:00Z</vt:filetime>
  </property>
</Properties>
</file>